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46"/>
  </p:notesMasterIdLst>
  <p:handoutMasterIdLst>
    <p:handoutMasterId r:id="rId47"/>
  </p:handoutMasterIdLst>
  <p:sldIdLst>
    <p:sldId id="314" r:id="rId3"/>
    <p:sldId id="661" r:id="rId4"/>
    <p:sldId id="660" r:id="rId5"/>
    <p:sldId id="594" r:id="rId6"/>
    <p:sldId id="6003" r:id="rId7"/>
    <p:sldId id="779" r:id="rId8"/>
    <p:sldId id="724" r:id="rId9"/>
    <p:sldId id="681" r:id="rId10"/>
    <p:sldId id="717" r:id="rId11"/>
    <p:sldId id="730" r:id="rId12"/>
    <p:sldId id="718" r:id="rId13"/>
    <p:sldId id="682" r:id="rId14"/>
    <p:sldId id="733" r:id="rId15"/>
    <p:sldId id="734" r:id="rId16"/>
    <p:sldId id="714" r:id="rId17"/>
    <p:sldId id="716" r:id="rId18"/>
    <p:sldId id="763" r:id="rId19"/>
    <p:sldId id="735" r:id="rId20"/>
    <p:sldId id="736" r:id="rId21"/>
    <p:sldId id="737" r:id="rId22"/>
    <p:sldId id="739" r:id="rId23"/>
    <p:sldId id="740" r:id="rId24"/>
    <p:sldId id="742" r:id="rId25"/>
    <p:sldId id="741" r:id="rId26"/>
    <p:sldId id="757" r:id="rId27"/>
    <p:sldId id="745" r:id="rId28"/>
    <p:sldId id="752" r:id="rId29"/>
    <p:sldId id="753" r:id="rId30"/>
    <p:sldId id="758" r:id="rId31"/>
    <p:sldId id="759" r:id="rId32"/>
    <p:sldId id="762" r:id="rId33"/>
    <p:sldId id="761" r:id="rId34"/>
    <p:sldId id="764" r:id="rId35"/>
    <p:sldId id="767" r:id="rId36"/>
    <p:sldId id="768" r:id="rId37"/>
    <p:sldId id="769" r:id="rId38"/>
    <p:sldId id="770" r:id="rId39"/>
    <p:sldId id="771" r:id="rId40"/>
    <p:sldId id="773" r:id="rId41"/>
    <p:sldId id="774" r:id="rId42"/>
    <p:sldId id="781" r:id="rId43"/>
    <p:sldId id="709" r:id="rId44"/>
    <p:sldId id="595" r:id="rId45"/>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027354"/>
    <a:srgbClr val="D0756E"/>
    <a:srgbClr val="C55A11"/>
    <a:srgbClr val="EBC2BF"/>
    <a:srgbClr val="F29E38"/>
    <a:srgbClr val="262626"/>
    <a:srgbClr val="40B894"/>
    <a:srgbClr val="F7C07D"/>
    <a:srgbClr val="D63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69" autoAdjust="0"/>
    <p:restoredTop sz="94729"/>
  </p:normalViewPr>
  <p:slideViewPr>
    <p:cSldViewPr snapToGrid="0" snapToObjects="1">
      <p:cViewPr varScale="1">
        <p:scale>
          <a:sx n="116" d="100"/>
          <a:sy n="116" d="100"/>
        </p:scale>
        <p:origin x="240" y="149"/>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4" d="100"/>
          <a:sy n="94" d="100"/>
        </p:scale>
        <p:origin x="4080"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8/10/relationships/authors" Target="author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6C669397-18B9-4ED9-A5B6-9CD6A5B4E80D}"/>
    <pc:docChg chg="undo custSel modSld modMainMaster">
      <pc:chgData name="Elia Retamosa" userId="7858e588-10a8-472f-b442-161318de09ee" providerId="ADAL" clId="{6C669397-18B9-4ED9-A5B6-9CD6A5B4E80D}" dt="2023-07-18T10:11:44.711" v="238" actId="20577"/>
      <pc:docMkLst>
        <pc:docMk/>
      </pc:docMkLst>
      <pc:sldChg chg="modSp mod">
        <pc:chgData name="Elia Retamosa" userId="7858e588-10a8-472f-b442-161318de09ee" providerId="ADAL" clId="{6C669397-18B9-4ED9-A5B6-9CD6A5B4E80D}" dt="2023-07-18T10:10:54.838" v="230" actId="20577"/>
        <pc:sldMkLst>
          <pc:docMk/>
          <pc:sldMk cId="2008895792" sldId="314"/>
        </pc:sldMkLst>
        <pc:spChg chg="mod">
          <ac:chgData name="Elia Retamosa" userId="7858e588-10a8-472f-b442-161318de09ee" providerId="ADAL" clId="{6C669397-18B9-4ED9-A5B6-9CD6A5B4E80D}" dt="2023-07-18T10:10:54.838" v="230" actId="20577"/>
          <ac:spMkLst>
            <pc:docMk/>
            <pc:sldMk cId="2008895792" sldId="314"/>
            <ac:spMk id="4" creationId="{ED0B77C0-8D94-674B-AC83-E7DA5B14B690}"/>
          </ac:spMkLst>
        </pc:spChg>
      </pc:sldChg>
      <pc:sldChg chg="modSp mod">
        <pc:chgData name="Elia Retamosa" userId="7858e588-10a8-472f-b442-161318de09ee" providerId="ADAL" clId="{6C669397-18B9-4ED9-A5B6-9CD6A5B4E80D}" dt="2023-07-18T08:46:09.915" v="2" actId="27636"/>
        <pc:sldMkLst>
          <pc:docMk/>
          <pc:sldMk cId="1643703411" sldId="595"/>
        </pc:sldMkLst>
        <pc:spChg chg="mod">
          <ac:chgData name="Elia Retamosa" userId="7858e588-10a8-472f-b442-161318de09ee" providerId="ADAL" clId="{6C669397-18B9-4ED9-A5B6-9CD6A5B4E80D}" dt="2023-07-18T08:46:09.915" v="2" actId="27636"/>
          <ac:spMkLst>
            <pc:docMk/>
            <pc:sldMk cId="1643703411" sldId="595"/>
            <ac:spMk id="23" creationId="{0401A4DD-1902-DF46-ABAD-B9304EC3EA42}"/>
          </ac:spMkLst>
        </pc:spChg>
      </pc:sldChg>
      <pc:sldChg chg="modSp mod">
        <pc:chgData name="Elia Retamosa" userId="7858e588-10a8-472f-b442-161318de09ee" providerId="ADAL" clId="{6C669397-18B9-4ED9-A5B6-9CD6A5B4E80D}" dt="2023-07-18T09:23:36.919" v="223" actId="1076"/>
        <pc:sldMkLst>
          <pc:docMk/>
          <pc:sldMk cId="612412814" sldId="660"/>
        </pc:sldMkLst>
        <pc:spChg chg="mod">
          <ac:chgData name="Elia Retamosa" userId="7858e588-10a8-472f-b442-161318de09ee" providerId="ADAL" clId="{6C669397-18B9-4ED9-A5B6-9CD6A5B4E80D}" dt="2023-07-18T09:09:26.683" v="193" actId="1076"/>
          <ac:spMkLst>
            <pc:docMk/>
            <pc:sldMk cId="612412814" sldId="660"/>
            <ac:spMk id="5" creationId="{5A8373E7-A7F2-135F-4F5E-325D29A69E30}"/>
          </ac:spMkLst>
        </pc:spChg>
        <pc:spChg chg="mod">
          <ac:chgData name="Elia Retamosa" userId="7858e588-10a8-472f-b442-161318de09ee" providerId="ADAL" clId="{6C669397-18B9-4ED9-A5B6-9CD6A5B4E80D}" dt="2023-07-18T09:04:57.901" v="142" actId="1076"/>
          <ac:spMkLst>
            <pc:docMk/>
            <pc:sldMk cId="612412814" sldId="660"/>
            <ac:spMk id="6" creationId="{A45CB187-F168-8F70-38FC-580B22A45AE4}"/>
          </ac:spMkLst>
        </pc:spChg>
        <pc:spChg chg="mod">
          <ac:chgData name="Elia Retamosa" userId="7858e588-10a8-472f-b442-161318de09ee" providerId="ADAL" clId="{6C669397-18B9-4ED9-A5B6-9CD6A5B4E80D}" dt="2023-07-18T09:06:41.858" v="161" actId="1076"/>
          <ac:spMkLst>
            <pc:docMk/>
            <pc:sldMk cId="612412814" sldId="660"/>
            <ac:spMk id="11" creationId="{87212172-AB04-4B7A-65E9-A49BC1A44D40}"/>
          </ac:spMkLst>
        </pc:spChg>
        <pc:spChg chg="mod">
          <ac:chgData name="Elia Retamosa" userId="7858e588-10a8-472f-b442-161318de09ee" providerId="ADAL" clId="{6C669397-18B9-4ED9-A5B6-9CD6A5B4E80D}" dt="2023-07-18T09:08:09.323" v="179" actId="1076"/>
          <ac:spMkLst>
            <pc:docMk/>
            <pc:sldMk cId="612412814" sldId="660"/>
            <ac:spMk id="12" creationId="{DD3450BA-D97C-3E06-0C6D-2E60655548E8}"/>
          </ac:spMkLst>
        </pc:spChg>
        <pc:spChg chg="mod">
          <ac:chgData name="Elia Retamosa" userId="7858e588-10a8-472f-b442-161318de09ee" providerId="ADAL" clId="{6C669397-18B9-4ED9-A5B6-9CD6A5B4E80D}" dt="2023-07-18T09:07:51.551" v="175" actId="1076"/>
          <ac:spMkLst>
            <pc:docMk/>
            <pc:sldMk cId="612412814" sldId="660"/>
            <ac:spMk id="13" creationId="{3D36FD26-285E-8691-B3F4-EECD78DA6DB4}"/>
          </ac:spMkLst>
        </pc:spChg>
        <pc:spChg chg="mod">
          <ac:chgData name="Elia Retamosa" userId="7858e588-10a8-472f-b442-161318de09ee" providerId="ADAL" clId="{6C669397-18B9-4ED9-A5B6-9CD6A5B4E80D}" dt="2023-07-18T09:07:23.754" v="169" actId="1076"/>
          <ac:spMkLst>
            <pc:docMk/>
            <pc:sldMk cId="612412814" sldId="660"/>
            <ac:spMk id="14" creationId="{DD5DED1E-C07E-BB50-B9D3-537D0673DEE1}"/>
          </ac:spMkLst>
        </pc:spChg>
        <pc:spChg chg="mod">
          <ac:chgData name="Elia Retamosa" userId="7858e588-10a8-472f-b442-161318de09ee" providerId="ADAL" clId="{6C669397-18B9-4ED9-A5B6-9CD6A5B4E80D}" dt="2023-07-18T09:07:07.115" v="166" actId="1076"/>
          <ac:spMkLst>
            <pc:docMk/>
            <pc:sldMk cId="612412814" sldId="660"/>
            <ac:spMk id="15" creationId="{AEE3F3A7-F297-62F9-7816-ECA49BA1ED0B}"/>
          </ac:spMkLst>
        </pc:spChg>
        <pc:spChg chg="mod">
          <ac:chgData name="Elia Retamosa" userId="7858e588-10a8-472f-b442-161318de09ee" providerId="ADAL" clId="{6C669397-18B9-4ED9-A5B6-9CD6A5B4E80D}" dt="2023-07-18T09:23:23.098" v="221" actId="1076"/>
          <ac:spMkLst>
            <pc:docMk/>
            <pc:sldMk cId="612412814" sldId="660"/>
            <ac:spMk id="16" creationId="{732EAA5D-47AD-9B78-6D34-50A65F5010F4}"/>
          </ac:spMkLst>
        </pc:spChg>
        <pc:spChg chg="mod">
          <ac:chgData name="Elia Retamosa" userId="7858e588-10a8-472f-b442-161318de09ee" providerId="ADAL" clId="{6C669397-18B9-4ED9-A5B6-9CD6A5B4E80D}" dt="2023-07-18T09:23:15.032" v="220" actId="1076"/>
          <ac:spMkLst>
            <pc:docMk/>
            <pc:sldMk cId="612412814" sldId="660"/>
            <ac:spMk id="17" creationId="{16049B1D-204E-B816-1B57-72507136D59E}"/>
          </ac:spMkLst>
        </pc:spChg>
        <pc:spChg chg="mod">
          <ac:chgData name="Elia Retamosa" userId="7858e588-10a8-472f-b442-161318de09ee" providerId="ADAL" clId="{6C669397-18B9-4ED9-A5B6-9CD6A5B4E80D}" dt="2023-07-18T09:18:12.859" v="210" actId="1076"/>
          <ac:spMkLst>
            <pc:docMk/>
            <pc:sldMk cId="612412814" sldId="660"/>
            <ac:spMk id="18" creationId="{178701CB-0615-B9C5-F5D4-ED8A4809AE1D}"/>
          </ac:spMkLst>
        </pc:spChg>
        <pc:spChg chg="mod">
          <ac:chgData name="Elia Retamosa" userId="7858e588-10a8-472f-b442-161318de09ee" providerId="ADAL" clId="{6C669397-18B9-4ED9-A5B6-9CD6A5B4E80D}" dt="2023-07-18T09:18:07.355" v="209" actId="1076"/>
          <ac:spMkLst>
            <pc:docMk/>
            <pc:sldMk cId="612412814" sldId="660"/>
            <ac:spMk id="19" creationId="{4E67DBD1-A0C5-E002-F69B-7E0177070E55}"/>
          </ac:spMkLst>
        </pc:spChg>
        <pc:spChg chg="mod">
          <ac:chgData name="Elia Retamosa" userId="7858e588-10a8-472f-b442-161318de09ee" providerId="ADAL" clId="{6C669397-18B9-4ED9-A5B6-9CD6A5B4E80D}" dt="2023-07-18T09:06:36.663" v="160" actId="1076"/>
          <ac:spMkLst>
            <pc:docMk/>
            <pc:sldMk cId="612412814" sldId="660"/>
            <ac:spMk id="20" creationId="{62426FBB-7D4A-C92E-4BA5-8AFF24A76332}"/>
          </ac:spMkLst>
        </pc:spChg>
        <pc:spChg chg="mod">
          <ac:chgData name="Elia Retamosa" userId="7858e588-10a8-472f-b442-161318de09ee" providerId="ADAL" clId="{6C669397-18B9-4ED9-A5B6-9CD6A5B4E80D}" dt="2023-07-18T09:06:28.693" v="159" actId="1076"/>
          <ac:spMkLst>
            <pc:docMk/>
            <pc:sldMk cId="612412814" sldId="660"/>
            <ac:spMk id="21" creationId="{56098E51-0C09-320F-BCF1-32ECA0BE7E1B}"/>
          </ac:spMkLst>
        </pc:spChg>
        <pc:spChg chg="mod">
          <ac:chgData name="Elia Retamosa" userId="7858e588-10a8-472f-b442-161318de09ee" providerId="ADAL" clId="{6C669397-18B9-4ED9-A5B6-9CD6A5B4E80D}" dt="2023-07-18T09:06:22.107" v="158" actId="1076"/>
          <ac:spMkLst>
            <pc:docMk/>
            <pc:sldMk cId="612412814" sldId="660"/>
            <ac:spMk id="22" creationId="{643B5165-27F4-2F01-130A-B0353B4823E3}"/>
          </ac:spMkLst>
        </pc:spChg>
        <pc:spChg chg="mod">
          <ac:chgData name="Elia Retamosa" userId="7858e588-10a8-472f-b442-161318de09ee" providerId="ADAL" clId="{6C669397-18B9-4ED9-A5B6-9CD6A5B4E80D}" dt="2023-07-18T09:06:17.974" v="157" actId="1076"/>
          <ac:spMkLst>
            <pc:docMk/>
            <pc:sldMk cId="612412814" sldId="660"/>
            <ac:spMk id="23" creationId="{C51EFBB9-F109-293C-9EA9-EF3CB51047DE}"/>
          </ac:spMkLst>
        </pc:spChg>
        <pc:spChg chg="mod">
          <ac:chgData name="Elia Retamosa" userId="7858e588-10a8-472f-b442-161318de09ee" providerId="ADAL" clId="{6C669397-18B9-4ED9-A5B6-9CD6A5B4E80D}" dt="2023-07-18T09:06:13.901" v="156" actId="1076"/>
          <ac:spMkLst>
            <pc:docMk/>
            <pc:sldMk cId="612412814" sldId="660"/>
            <ac:spMk id="24" creationId="{6A108146-CF4E-E5A6-4C42-EE8AFF10E4A0}"/>
          </ac:spMkLst>
        </pc:spChg>
        <pc:spChg chg="mod">
          <ac:chgData name="Elia Retamosa" userId="7858e588-10a8-472f-b442-161318de09ee" providerId="ADAL" clId="{6C669397-18B9-4ED9-A5B6-9CD6A5B4E80D}" dt="2023-07-18T09:06:10.332" v="155" actId="1076"/>
          <ac:spMkLst>
            <pc:docMk/>
            <pc:sldMk cId="612412814" sldId="660"/>
            <ac:spMk id="25" creationId="{DBCEFAF2-3CA6-BE12-78BC-6E57E4C10646}"/>
          </ac:spMkLst>
        </pc:spChg>
        <pc:spChg chg="mod">
          <ac:chgData name="Elia Retamosa" userId="7858e588-10a8-472f-b442-161318de09ee" providerId="ADAL" clId="{6C669397-18B9-4ED9-A5B6-9CD6A5B4E80D}" dt="2023-07-18T09:06:06.180" v="154" actId="1076"/>
          <ac:spMkLst>
            <pc:docMk/>
            <pc:sldMk cId="612412814" sldId="660"/>
            <ac:spMk id="26" creationId="{4AAAC1B9-9462-6EFF-C036-AF64FB28CCE5}"/>
          </ac:spMkLst>
        </pc:spChg>
        <pc:spChg chg="mod">
          <ac:chgData name="Elia Retamosa" userId="7858e588-10a8-472f-b442-161318de09ee" providerId="ADAL" clId="{6C669397-18B9-4ED9-A5B6-9CD6A5B4E80D}" dt="2023-07-18T09:06:00.932" v="153" actId="1076"/>
          <ac:spMkLst>
            <pc:docMk/>
            <pc:sldMk cId="612412814" sldId="660"/>
            <ac:spMk id="27" creationId="{CBCB8468-127E-5214-1678-AAB5A0627BBD}"/>
          </ac:spMkLst>
        </pc:spChg>
        <pc:spChg chg="mod">
          <ac:chgData name="Elia Retamosa" userId="7858e588-10a8-472f-b442-161318de09ee" providerId="ADAL" clId="{6C669397-18B9-4ED9-A5B6-9CD6A5B4E80D}" dt="2023-07-18T09:05:57.529" v="152" actId="1076"/>
          <ac:spMkLst>
            <pc:docMk/>
            <pc:sldMk cId="612412814" sldId="660"/>
            <ac:spMk id="28" creationId="{DFDD14D9-FD7A-93A2-4AB7-E683C658A90D}"/>
          </ac:spMkLst>
        </pc:spChg>
        <pc:spChg chg="mod">
          <ac:chgData name="Elia Retamosa" userId="7858e588-10a8-472f-b442-161318de09ee" providerId="ADAL" clId="{6C669397-18B9-4ED9-A5B6-9CD6A5B4E80D}" dt="2023-07-18T09:05:54.450" v="151" actId="1076"/>
          <ac:spMkLst>
            <pc:docMk/>
            <pc:sldMk cId="612412814" sldId="660"/>
            <ac:spMk id="29" creationId="{6E929C83-03F8-292E-800C-07E60BB8122B}"/>
          </ac:spMkLst>
        </pc:spChg>
        <pc:spChg chg="mod">
          <ac:chgData name="Elia Retamosa" userId="7858e588-10a8-472f-b442-161318de09ee" providerId="ADAL" clId="{6C669397-18B9-4ED9-A5B6-9CD6A5B4E80D}" dt="2023-07-18T09:05:49.765" v="150" actId="1076"/>
          <ac:spMkLst>
            <pc:docMk/>
            <pc:sldMk cId="612412814" sldId="660"/>
            <ac:spMk id="30" creationId="{240A8129-E7A0-8431-30F1-E4F9B160A637}"/>
          </ac:spMkLst>
        </pc:spChg>
        <pc:spChg chg="mod">
          <ac:chgData name="Elia Retamosa" userId="7858e588-10a8-472f-b442-161318de09ee" providerId="ADAL" clId="{6C669397-18B9-4ED9-A5B6-9CD6A5B4E80D}" dt="2023-07-18T09:05:42.927" v="149" actId="1076"/>
          <ac:spMkLst>
            <pc:docMk/>
            <pc:sldMk cId="612412814" sldId="660"/>
            <ac:spMk id="31" creationId="{C897628E-669A-3F36-6DAB-48CEFF70BF0E}"/>
          </ac:spMkLst>
        </pc:spChg>
        <pc:spChg chg="mod">
          <ac:chgData name="Elia Retamosa" userId="7858e588-10a8-472f-b442-161318de09ee" providerId="ADAL" clId="{6C669397-18B9-4ED9-A5B6-9CD6A5B4E80D}" dt="2023-07-18T09:05:36.108" v="147" actId="1076"/>
          <ac:spMkLst>
            <pc:docMk/>
            <pc:sldMk cId="612412814" sldId="660"/>
            <ac:spMk id="32" creationId="{EFA3B5FF-F158-950B-16A3-7FA7C2948D4D}"/>
          </ac:spMkLst>
        </pc:spChg>
        <pc:spChg chg="mod">
          <ac:chgData name="Elia Retamosa" userId="7858e588-10a8-472f-b442-161318de09ee" providerId="ADAL" clId="{6C669397-18B9-4ED9-A5B6-9CD6A5B4E80D}" dt="2023-07-18T09:05:31.587" v="146" actId="1076"/>
          <ac:spMkLst>
            <pc:docMk/>
            <pc:sldMk cId="612412814" sldId="660"/>
            <ac:spMk id="33" creationId="{C09D2B59-E144-BD81-4F86-E5140B736991}"/>
          </ac:spMkLst>
        </pc:spChg>
        <pc:spChg chg="mod">
          <ac:chgData name="Elia Retamosa" userId="7858e588-10a8-472f-b442-161318de09ee" providerId="ADAL" clId="{6C669397-18B9-4ED9-A5B6-9CD6A5B4E80D}" dt="2023-07-18T09:05:26.459" v="145" actId="1076"/>
          <ac:spMkLst>
            <pc:docMk/>
            <pc:sldMk cId="612412814" sldId="660"/>
            <ac:spMk id="34" creationId="{8AE8B051-57F9-946F-6C84-5BC4F8753231}"/>
          </ac:spMkLst>
        </pc:spChg>
        <pc:spChg chg="mod">
          <ac:chgData name="Elia Retamosa" userId="7858e588-10a8-472f-b442-161318de09ee" providerId="ADAL" clId="{6C669397-18B9-4ED9-A5B6-9CD6A5B4E80D}" dt="2023-07-18T09:05:22.385" v="144" actId="1076"/>
          <ac:spMkLst>
            <pc:docMk/>
            <pc:sldMk cId="612412814" sldId="660"/>
            <ac:spMk id="35" creationId="{0EAFBC93-0FC2-A150-E8A3-69064D104A88}"/>
          </ac:spMkLst>
        </pc:spChg>
        <pc:spChg chg="mod">
          <ac:chgData name="Elia Retamosa" userId="7858e588-10a8-472f-b442-161318de09ee" providerId="ADAL" clId="{6C669397-18B9-4ED9-A5B6-9CD6A5B4E80D}" dt="2023-07-18T09:05:19.234" v="143" actId="1076"/>
          <ac:spMkLst>
            <pc:docMk/>
            <pc:sldMk cId="612412814" sldId="660"/>
            <ac:spMk id="36" creationId="{74B8E7A8-C23D-BDD2-315D-CA71996E05A5}"/>
          </ac:spMkLst>
        </pc:spChg>
        <pc:spChg chg="mod">
          <ac:chgData name="Elia Retamosa" userId="7858e588-10a8-472f-b442-161318de09ee" providerId="ADAL" clId="{6C669397-18B9-4ED9-A5B6-9CD6A5B4E80D}" dt="2023-07-18T09:08:49.191" v="184" actId="1076"/>
          <ac:spMkLst>
            <pc:docMk/>
            <pc:sldMk cId="612412814" sldId="660"/>
            <ac:spMk id="37" creationId="{86BE015B-7326-0A8D-A0E3-8C6C014FC3CA}"/>
          </ac:spMkLst>
        </pc:spChg>
        <pc:spChg chg="mod">
          <ac:chgData name="Elia Retamosa" userId="7858e588-10a8-472f-b442-161318de09ee" providerId="ADAL" clId="{6C669397-18B9-4ED9-A5B6-9CD6A5B4E80D}" dt="2023-07-18T09:08:53.856" v="185" actId="1076"/>
          <ac:spMkLst>
            <pc:docMk/>
            <pc:sldMk cId="612412814" sldId="660"/>
            <ac:spMk id="38" creationId="{7EB15332-AFAB-7C3C-F86B-1518219C862A}"/>
          </ac:spMkLst>
        </pc:spChg>
        <pc:spChg chg="mod">
          <ac:chgData name="Elia Retamosa" userId="7858e588-10a8-472f-b442-161318de09ee" providerId="ADAL" clId="{6C669397-18B9-4ED9-A5B6-9CD6A5B4E80D}" dt="2023-07-18T09:08:59.502" v="186" actId="1076"/>
          <ac:spMkLst>
            <pc:docMk/>
            <pc:sldMk cId="612412814" sldId="660"/>
            <ac:spMk id="39" creationId="{02ABBCA3-7DC3-828C-2094-D7167336A213}"/>
          </ac:spMkLst>
        </pc:spChg>
        <pc:spChg chg="mod">
          <ac:chgData name="Elia Retamosa" userId="7858e588-10a8-472f-b442-161318de09ee" providerId="ADAL" clId="{6C669397-18B9-4ED9-A5B6-9CD6A5B4E80D}" dt="2023-07-18T09:09:04.341" v="187" actId="1076"/>
          <ac:spMkLst>
            <pc:docMk/>
            <pc:sldMk cId="612412814" sldId="660"/>
            <ac:spMk id="40" creationId="{9ECB82A4-2477-7746-4EF7-450E55C22740}"/>
          </ac:spMkLst>
        </pc:spChg>
        <pc:spChg chg="mod">
          <ac:chgData name="Elia Retamosa" userId="7858e588-10a8-472f-b442-161318de09ee" providerId="ADAL" clId="{6C669397-18B9-4ED9-A5B6-9CD6A5B4E80D}" dt="2023-07-18T09:08:15.161" v="180" actId="1076"/>
          <ac:spMkLst>
            <pc:docMk/>
            <pc:sldMk cId="612412814" sldId="660"/>
            <ac:spMk id="41" creationId="{CC056343-2208-F588-F353-8DA6F989C002}"/>
          </ac:spMkLst>
        </pc:spChg>
        <pc:spChg chg="mod">
          <ac:chgData name="Elia Retamosa" userId="7858e588-10a8-472f-b442-161318de09ee" providerId="ADAL" clId="{6C669397-18B9-4ED9-A5B6-9CD6A5B4E80D}" dt="2023-07-18T09:07:47.653" v="174" actId="1076"/>
          <ac:spMkLst>
            <pc:docMk/>
            <pc:sldMk cId="612412814" sldId="660"/>
            <ac:spMk id="42" creationId="{59CF8B23-61F6-A139-179C-E4572C3D6561}"/>
          </ac:spMkLst>
        </pc:spChg>
        <pc:spChg chg="mod">
          <ac:chgData name="Elia Retamosa" userId="7858e588-10a8-472f-b442-161318de09ee" providerId="ADAL" clId="{6C669397-18B9-4ED9-A5B6-9CD6A5B4E80D}" dt="2023-07-18T09:07:43.247" v="173" actId="1076"/>
          <ac:spMkLst>
            <pc:docMk/>
            <pc:sldMk cId="612412814" sldId="660"/>
            <ac:spMk id="43" creationId="{846F63FB-BBA9-E435-E574-25F2A6ABFE29}"/>
          </ac:spMkLst>
        </pc:spChg>
        <pc:spChg chg="mod">
          <ac:chgData name="Elia Retamosa" userId="7858e588-10a8-472f-b442-161318de09ee" providerId="ADAL" clId="{6C669397-18B9-4ED9-A5B6-9CD6A5B4E80D}" dt="2023-07-18T09:07:38.075" v="172" actId="1076"/>
          <ac:spMkLst>
            <pc:docMk/>
            <pc:sldMk cId="612412814" sldId="660"/>
            <ac:spMk id="44" creationId="{59C0FF10-7AE3-E597-067A-8055288F364B}"/>
          </ac:spMkLst>
        </pc:spChg>
        <pc:spChg chg="mod">
          <ac:chgData name="Elia Retamosa" userId="7858e588-10a8-472f-b442-161318de09ee" providerId="ADAL" clId="{6C669397-18B9-4ED9-A5B6-9CD6A5B4E80D}" dt="2023-07-18T09:07:34.277" v="171" actId="1076"/>
          <ac:spMkLst>
            <pc:docMk/>
            <pc:sldMk cId="612412814" sldId="660"/>
            <ac:spMk id="45" creationId="{81EEA92B-51F8-1EFE-9337-0ECD02F91ACD}"/>
          </ac:spMkLst>
        </pc:spChg>
        <pc:spChg chg="mod">
          <ac:chgData name="Elia Retamosa" userId="7858e588-10a8-472f-b442-161318de09ee" providerId="ADAL" clId="{6C669397-18B9-4ED9-A5B6-9CD6A5B4E80D}" dt="2023-07-18T09:07:29.049" v="170" actId="1076"/>
          <ac:spMkLst>
            <pc:docMk/>
            <pc:sldMk cId="612412814" sldId="660"/>
            <ac:spMk id="46" creationId="{239A1AF6-C98C-F196-E9A5-44950077491F}"/>
          </ac:spMkLst>
        </pc:spChg>
        <pc:spChg chg="mod">
          <ac:chgData name="Elia Retamosa" userId="7858e588-10a8-472f-b442-161318de09ee" providerId="ADAL" clId="{6C669397-18B9-4ED9-A5B6-9CD6A5B4E80D}" dt="2023-07-18T09:07:02.705" v="165" actId="1076"/>
          <ac:spMkLst>
            <pc:docMk/>
            <pc:sldMk cId="612412814" sldId="660"/>
            <ac:spMk id="47" creationId="{B63EBA78-02F5-1452-0188-2C500BE339B5}"/>
          </ac:spMkLst>
        </pc:spChg>
        <pc:spChg chg="mod">
          <ac:chgData name="Elia Retamosa" userId="7858e588-10a8-472f-b442-161318de09ee" providerId="ADAL" clId="{6C669397-18B9-4ED9-A5B6-9CD6A5B4E80D}" dt="2023-07-18T09:06:56.042" v="163" actId="1076"/>
          <ac:spMkLst>
            <pc:docMk/>
            <pc:sldMk cId="612412814" sldId="660"/>
            <ac:spMk id="48" creationId="{C794AEA3-D621-C808-EEE7-C17E91ED4C13}"/>
          </ac:spMkLst>
        </pc:spChg>
        <pc:spChg chg="mod">
          <ac:chgData name="Elia Retamosa" userId="7858e588-10a8-472f-b442-161318de09ee" providerId="ADAL" clId="{6C669397-18B9-4ED9-A5B6-9CD6A5B4E80D}" dt="2023-07-18T09:06:51.458" v="162" actId="1076"/>
          <ac:spMkLst>
            <pc:docMk/>
            <pc:sldMk cId="612412814" sldId="660"/>
            <ac:spMk id="49" creationId="{CD234A9B-7B5E-94C2-E23B-E7A048D6BE31}"/>
          </ac:spMkLst>
        </pc:spChg>
        <pc:spChg chg="mod">
          <ac:chgData name="Elia Retamosa" userId="7858e588-10a8-472f-b442-161318de09ee" providerId="ADAL" clId="{6C669397-18B9-4ED9-A5B6-9CD6A5B4E80D}" dt="2023-07-18T09:23:36.919" v="223" actId="1076"/>
          <ac:spMkLst>
            <pc:docMk/>
            <pc:sldMk cId="612412814" sldId="660"/>
            <ac:spMk id="50" creationId="{6D5E7F1F-A605-374D-0CD2-F3E8CCF4D1A9}"/>
          </ac:spMkLst>
        </pc:spChg>
        <pc:spChg chg="mod">
          <ac:chgData name="Elia Retamosa" userId="7858e588-10a8-472f-b442-161318de09ee" providerId="ADAL" clId="{6C669397-18B9-4ED9-A5B6-9CD6A5B4E80D}" dt="2023-07-18T09:23:33.054" v="222" actId="1076"/>
          <ac:spMkLst>
            <pc:docMk/>
            <pc:sldMk cId="612412814" sldId="660"/>
            <ac:spMk id="51" creationId="{10A70CC3-C99D-CBAE-BA45-F6AED13037A9}"/>
          </ac:spMkLst>
        </pc:spChg>
        <pc:spChg chg="mod">
          <ac:chgData name="Elia Retamosa" userId="7858e588-10a8-472f-b442-161318de09ee" providerId="ADAL" clId="{6C669397-18B9-4ED9-A5B6-9CD6A5B4E80D}" dt="2023-07-18T09:23:07.157" v="218" actId="1076"/>
          <ac:spMkLst>
            <pc:docMk/>
            <pc:sldMk cId="612412814" sldId="660"/>
            <ac:spMk id="52" creationId="{C82EE8FA-A89D-0035-0865-3C62567E5B87}"/>
          </ac:spMkLst>
        </pc:spChg>
        <pc:spChg chg="mod">
          <ac:chgData name="Elia Retamosa" userId="7858e588-10a8-472f-b442-161318de09ee" providerId="ADAL" clId="{6C669397-18B9-4ED9-A5B6-9CD6A5B4E80D}" dt="2023-07-18T09:23:10.704" v="219" actId="1076"/>
          <ac:spMkLst>
            <pc:docMk/>
            <pc:sldMk cId="612412814" sldId="660"/>
            <ac:spMk id="53" creationId="{9FE02D6F-0E92-6611-4A7C-53A6EFBD4860}"/>
          </ac:spMkLst>
        </pc:spChg>
        <pc:spChg chg="mod">
          <ac:chgData name="Elia Retamosa" userId="7858e588-10a8-472f-b442-161318de09ee" providerId="ADAL" clId="{6C669397-18B9-4ED9-A5B6-9CD6A5B4E80D}" dt="2023-07-18T09:22:47.478" v="214" actId="1076"/>
          <ac:spMkLst>
            <pc:docMk/>
            <pc:sldMk cId="612412814" sldId="660"/>
            <ac:spMk id="54" creationId="{3B9F885B-7F10-C559-0A28-546444EAAC67}"/>
          </ac:spMkLst>
        </pc:spChg>
        <pc:spChg chg="mod">
          <ac:chgData name="Elia Retamosa" userId="7858e588-10a8-472f-b442-161318de09ee" providerId="ADAL" clId="{6C669397-18B9-4ED9-A5B6-9CD6A5B4E80D}" dt="2023-07-18T09:23:00.795" v="217" actId="1076"/>
          <ac:spMkLst>
            <pc:docMk/>
            <pc:sldMk cId="612412814" sldId="660"/>
            <ac:spMk id="55" creationId="{6D6278F1-CFB0-74F8-E571-7132CC2826FE}"/>
          </ac:spMkLst>
        </pc:spChg>
        <pc:spChg chg="mod">
          <ac:chgData name="Elia Retamosa" userId="7858e588-10a8-472f-b442-161318de09ee" providerId="ADAL" clId="{6C669397-18B9-4ED9-A5B6-9CD6A5B4E80D}" dt="2023-07-18T09:17:30.838" v="202" actId="1076"/>
          <ac:spMkLst>
            <pc:docMk/>
            <pc:sldMk cId="612412814" sldId="660"/>
            <ac:spMk id="56" creationId="{D2FB6BBE-17F8-B3AE-BD7F-128AC42262CE}"/>
          </ac:spMkLst>
        </pc:spChg>
        <pc:spChg chg="mod">
          <ac:chgData name="Elia Retamosa" userId="7858e588-10a8-472f-b442-161318de09ee" providerId="ADAL" clId="{6C669397-18B9-4ED9-A5B6-9CD6A5B4E80D}" dt="2023-07-18T09:17:34.566" v="203" actId="1076"/>
          <ac:spMkLst>
            <pc:docMk/>
            <pc:sldMk cId="612412814" sldId="660"/>
            <ac:spMk id="57" creationId="{642A45B6-E604-E144-8DD7-746936211FCB}"/>
          </ac:spMkLst>
        </pc:spChg>
        <pc:spChg chg="mod">
          <ac:chgData name="Elia Retamosa" userId="7858e588-10a8-472f-b442-161318de09ee" providerId="ADAL" clId="{6C669397-18B9-4ED9-A5B6-9CD6A5B4E80D}" dt="2023-07-18T09:18:01.331" v="208" actId="1076"/>
          <ac:spMkLst>
            <pc:docMk/>
            <pc:sldMk cId="612412814" sldId="660"/>
            <ac:spMk id="58" creationId="{6FE16D45-B19F-4C1E-4DB1-1E704D185F46}"/>
          </ac:spMkLst>
        </pc:spChg>
        <pc:spChg chg="mod">
          <ac:chgData name="Elia Retamosa" userId="7858e588-10a8-472f-b442-161318de09ee" providerId="ADAL" clId="{6C669397-18B9-4ED9-A5B6-9CD6A5B4E80D}" dt="2023-07-18T09:17:58.213" v="207" actId="1076"/>
          <ac:spMkLst>
            <pc:docMk/>
            <pc:sldMk cId="612412814" sldId="660"/>
            <ac:spMk id="59" creationId="{6EFB1E13-A041-0EB3-DE32-70F587EFBDD4}"/>
          </ac:spMkLst>
        </pc:spChg>
        <pc:spChg chg="mod">
          <ac:chgData name="Elia Retamosa" userId="7858e588-10a8-472f-b442-161318de09ee" providerId="ADAL" clId="{6C669397-18B9-4ED9-A5B6-9CD6A5B4E80D}" dt="2023-07-18T09:17:49.335" v="205" actId="1076"/>
          <ac:spMkLst>
            <pc:docMk/>
            <pc:sldMk cId="612412814" sldId="660"/>
            <ac:spMk id="60" creationId="{74CE6E2B-0C1A-C80E-F585-9E65A1CBE0FB}"/>
          </ac:spMkLst>
        </pc:spChg>
        <pc:spChg chg="mod">
          <ac:chgData name="Elia Retamosa" userId="7858e588-10a8-472f-b442-161318de09ee" providerId="ADAL" clId="{6C669397-18B9-4ED9-A5B6-9CD6A5B4E80D}" dt="2023-07-18T09:10:33.160" v="198" actId="1076"/>
          <ac:spMkLst>
            <pc:docMk/>
            <pc:sldMk cId="612412814" sldId="660"/>
            <ac:spMk id="61" creationId="{991C0940-0E37-F4EB-B74D-B39DC35088C3}"/>
          </ac:spMkLst>
        </pc:spChg>
        <pc:picChg chg="mod">
          <ac:chgData name="Elia Retamosa" userId="7858e588-10a8-472f-b442-161318de09ee" providerId="ADAL" clId="{6C669397-18B9-4ED9-A5B6-9CD6A5B4E80D}" dt="2023-07-18T09:04:51.036" v="141" actId="14100"/>
          <ac:picMkLst>
            <pc:docMk/>
            <pc:sldMk cId="612412814" sldId="660"/>
            <ac:picMk id="4" creationId="{9D7706E3-0DF7-1B6E-D292-77AD0EECBC3E}"/>
          </ac:picMkLst>
        </pc:picChg>
      </pc:sldChg>
      <pc:sldChg chg="addSp delSp modSp mod">
        <pc:chgData name="Elia Retamosa" userId="7858e588-10a8-472f-b442-161318de09ee" providerId="ADAL" clId="{6C669397-18B9-4ED9-A5B6-9CD6A5B4E80D}" dt="2023-07-18T09:03:21.326" v="134" actId="1076"/>
        <pc:sldMkLst>
          <pc:docMk/>
          <pc:sldMk cId="2759207188" sldId="661"/>
        </pc:sldMkLst>
        <pc:spChg chg="mod">
          <ac:chgData name="Elia Retamosa" userId="7858e588-10a8-472f-b442-161318de09ee" providerId="ADAL" clId="{6C669397-18B9-4ED9-A5B6-9CD6A5B4E80D}" dt="2023-07-18T09:01:38.001" v="109" actId="1076"/>
          <ac:spMkLst>
            <pc:docMk/>
            <pc:sldMk cId="2759207188" sldId="661"/>
            <ac:spMk id="6" creationId="{BA316C78-DBA4-E5D9-622E-2162B66981D5}"/>
          </ac:spMkLst>
        </pc:spChg>
        <pc:spChg chg="mod">
          <ac:chgData name="Elia Retamosa" userId="7858e588-10a8-472f-b442-161318de09ee" providerId="ADAL" clId="{6C669397-18B9-4ED9-A5B6-9CD6A5B4E80D}" dt="2023-07-18T09:01:43.386" v="110" actId="1076"/>
          <ac:spMkLst>
            <pc:docMk/>
            <pc:sldMk cId="2759207188" sldId="661"/>
            <ac:spMk id="11" creationId="{610919F0-2955-2B9B-5157-B422027B9BB9}"/>
          </ac:spMkLst>
        </pc:spChg>
        <pc:spChg chg="mod">
          <ac:chgData name="Elia Retamosa" userId="7858e588-10a8-472f-b442-161318de09ee" providerId="ADAL" clId="{6C669397-18B9-4ED9-A5B6-9CD6A5B4E80D}" dt="2023-07-18T09:01:55.659" v="113" actId="1076"/>
          <ac:spMkLst>
            <pc:docMk/>
            <pc:sldMk cId="2759207188" sldId="661"/>
            <ac:spMk id="12" creationId="{5CC76742-0A12-CDC1-B8EB-25C277559B46}"/>
          </ac:spMkLst>
        </pc:spChg>
        <pc:spChg chg="mod">
          <ac:chgData name="Elia Retamosa" userId="7858e588-10a8-472f-b442-161318de09ee" providerId="ADAL" clId="{6C669397-18B9-4ED9-A5B6-9CD6A5B4E80D}" dt="2023-07-18T09:03:10.704" v="131" actId="1076"/>
          <ac:spMkLst>
            <pc:docMk/>
            <pc:sldMk cId="2759207188" sldId="661"/>
            <ac:spMk id="13" creationId="{2ADFF94A-BC4A-C598-3A7E-41A0FE0592E0}"/>
          </ac:spMkLst>
        </pc:spChg>
        <pc:spChg chg="mod">
          <ac:chgData name="Elia Retamosa" userId="7858e588-10a8-472f-b442-161318de09ee" providerId="ADAL" clId="{6C669397-18B9-4ED9-A5B6-9CD6A5B4E80D}" dt="2023-07-18T09:03:01.279" v="129" actId="1076"/>
          <ac:spMkLst>
            <pc:docMk/>
            <pc:sldMk cId="2759207188" sldId="661"/>
            <ac:spMk id="14" creationId="{F8F78D3B-8E4A-FB0E-CBBC-C04C2F83EBF0}"/>
          </ac:spMkLst>
        </pc:spChg>
        <pc:spChg chg="mod">
          <ac:chgData name="Elia Retamosa" userId="7858e588-10a8-472f-b442-161318de09ee" providerId="ADAL" clId="{6C669397-18B9-4ED9-A5B6-9CD6A5B4E80D}" dt="2023-07-18T09:02:53.371" v="127" actId="1076"/>
          <ac:spMkLst>
            <pc:docMk/>
            <pc:sldMk cId="2759207188" sldId="661"/>
            <ac:spMk id="15" creationId="{59B060F8-A96D-8723-F699-8CAB96A84C11}"/>
          </ac:spMkLst>
        </pc:spChg>
        <pc:spChg chg="mod">
          <ac:chgData name="Elia Retamosa" userId="7858e588-10a8-472f-b442-161318de09ee" providerId="ADAL" clId="{6C669397-18B9-4ED9-A5B6-9CD6A5B4E80D}" dt="2023-07-18T09:02:32.132" v="122" actId="1076"/>
          <ac:spMkLst>
            <pc:docMk/>
            <pc:sldMk cId="2759207188" sldId="661"/>
            <ac:spMk id="16" creationId="{E2AEF2A5-25E6-EE28-B72A-6C7E96BC76D3}"/>
          </ac:spMkLst>
        </pc:spChg>
        <pc:spChg chg="mod">
          <ac:chgData name="Elia Retamosa" userId="7858e588-10a8-472f-b442-161318de09ee" providerId="ADAL" clId="{6C669397-18B9-4ED9-A5B6-9CD6A5B4E80D}" dt="2023-07-18T09:02:20.232" v="119" actId="1076"/>
          <ac:spMkLst>
            <pc:docMk/>
            <pc:sldMk cId="2759207188" sldId="661"/>
            <ac:spMk id="18" creationId="{322F50F9-F256-EA0C-95C4-2C7380D4E168}"/>
          </ac:spMkLst>
        </pc:spChg>
        <pc:spChg chg="mod">
          <ac:chgData name="Elia Retamosa" userId="7858e588-10a8-472f-b442-161318de09ee" providerId="ADAL" clId="{6C669397-18B9-4ED9-A5B6-9CD6A5B4E80D}" dt="2023-07-18T09:02:17.548" v="118" actId="1076"/>
          <ac:spMkLst>
            <pc:docMk/>
            <pc:sldMk cId="2759207188" sldId="661"/>
            <ac:spMk id="19" creationId="{027EB9AF-1A30-02CA-2921-DA5EB051A194}"/>
          </ac:spMkLst>
        </pc:spChg>
        <pc:spChg chg="add del mod">
          <ac:chgData name="Elia Retamosa" userId="7858e588-10a8-472f-b442-161318de09ee" providerId="ADAL" clId="{6C669397-18B9-4ED9-A5B6-9CD6A5B4E80D}" dt="2023-07-18T09:01:34.513" v="108" actId="1076"/>
          <ac:spMkLst>
            <pc:docMk/>
            <pc:sldMk cId="2759207188" sldId="661"/>
            <ac:spMk id="20" creationId="{9932D693-F69D-3B31-2E67-87A75BE88CFC}"/>
          </ac:spMkLst>
        </pc:spChg>
        <pc:spChg chg="mod">
          <ac:chgData name="Elia Retamosa" userId="7858e588-10a8-472f-b442-161318de09ee" providerId="ADAL" clId="{6C669397-18B9-4ED9-A5B6-9CD6A5B4E80D}" dt="2023-07-18T09:01:51.328" v="112" actId="1076"/>
          <ac:spMkLst>
            <pc:docMk/>
            <pc:sldMk cId="2759207188" sldId="661"/>
            <ac:spMk id="21" creationId="{3DB50118-8AC2-7A32-D712-D212D9F8D716}"/>
          </ac:spMkLst>
        </pc:spChg>
        <pc:spChg chg="mod">
          <ac:chgData name="Elia Retamosa" userId="7858e588-10a8-472f-b442-161318de09ee" providerId="ADAL" clId="{6C669397-18B9-4ED9-A5B6-9CD6A5B4E80D}" dt="2023-07-18T09:02:03.024" v="115" actId="1076"/>
          <ac:spMkLst>
            <pc:docMk/>
            <pc:sldMk cId="2759207188" sldId="661"/>
            <ac:spMk id="22" creationId="{1FFACDD9-F6CE-CDC1-7093-5F9655E1A9A1}"/>
          </ac:spMkLst>
        </pc:spChg>
        <pc:spChg chg="mod">
          <ac:chgData name="Elia Retamosa" userId="7858e588-10a8-472f-b442-161318de09ee" providerId="ADAL" clId="{6C669397-18B9-4ED9-A5B6-9CD6A5B4E80D}" dt="2023-07-18T09:03:21.326" v="134" actId="1076"/>
          <ac:spMkLst>
            <pc:docMk/>
            <pc:sldMk cId="2759207188" sldId="661"/>
            <ac:spMk id="23" creationId="{4E93F507-4B69-4611-FC6F-4D1407403D2E}"/>
          </ac:spMkLst>
        </pc:spChg>
        <pc:spChg chg="mod">
          <ac:chgData name="Elia Retamosa" userId="7858e588-10a8-472f-b442-161318de09ee" providerId="ADAL" clId="{6C669397-18B9-4ED9-A5B6-9CD6A5B4E80D}" dt="2023-07-18T09:03:05.324" v="130" actId="1076"/>
          <ac:spMkLst>
            <pc:docMk/>
            <pc:sldMk cId="2759207188" sldId="661"/>
            <ac:spMk id="24" creationId="{B820253F-241A-651E-06EF-D8FF463CC55F}"/>
          </ac:spMkLst>
        </pc:spChg>
        <pc:spChg chg="mod">
          <ac:chgData name="Elia Retamosa" userId="7858e588-10a8-472f-b442-161318de09ee" providerId="ADAL" clId="{6C669397-18B9-4ED9-A5B6-9CD6A5B4E80D}" dt="2023-07-18T09:02:49.392" v="126" actId="1076"/>
          <ac:spMkLst>
            <pc:docMk/>
            <pc:sldMk cId="2759207188" sldId="661"/>
            <ac:spMk id="25" creationId="{646F4CA8-E789-E2D2-0FF0-E0C0ED3C86B5}"/>
          </ac:spMkLst>
        </pc:spChg>
        <pc:spChg chg="mod">
          <ac:chgData name="Elia Retamosa" userId="7858e588-10a8-472f-b442-161318de09ee" providerId="ADAL" clId="{6C669397-18B9-4ED9-A5B6-9CD6A5B4E80D}" dt="2023-07-18T09:02:35.064" v="123" actId="1076"/>
          <ac:spMkLst>
            <pc:docMk/>
            <pc:sldMk cId="2759207188" sldId="661"/>
            <ac:spMk id="26" creationId="{C4383702-A440-7346-D93C-E4FC15B2F2A3}"/>
          </ac:spMkLst>
        </pc:spChg>
        <pc:spChg chg="mod">
          <ac:chgData name="Elia Retamosa" userId="7858e588-10a8-472f-b442-161318de09ee" providerId="ADAL" clId="{6C669397-18B9-4ED9-A5B6-9CD6A5B4E80D}" dt="2023-07-18T09:02:23.243" v="120" actId="1076"/>
          <ac:spMkLst>
            <pc:docMk/>
            <pc:sldMk cId="2759207188" sldId="661"/>
            <ac:spMk id="27" creationId="{AE1A0DC2-D71F-C505-10FD-41E6B86DC44D}"/>
          </ac:spMkLst>
        </pc:spChg>
        <pc:spChg chg="mod">
          <ac:chgData name="Elia Retamosa" userId="7858e588-10a8-472f-b442-161318de09ee" providerId="ADAL" clId="{6C669397-18B9-4ED9-A5B6-9CD6A5B4E80D}" dt="2023-07-18T09:02:14.247" v="117" actId="1076"/>
          <ac:spMkLst>
            <pc:docMk/>
            <pc:sldMk cId="2759207188" sldId="661"/>
            <ac:spMk id="28" creationId="{FB7F770E-2C30-0483-D4D7-51AA113044B2}"/>
          </ac:spMkLst>
        </pc:spChg>
        <pc:spChg chg="mod">
          <ac:chgData name="Elia Retamosa" userId="7858e588-10a8-472f-b442-161318de09ee" providerId="ADAL" clId="{6C669397-18B9-4ED9-A5B6-9CD6A5B4E80D}" dt="2023-07-18T09:01:13.071" v="103" actId="1076"/>
          <ac:spMkLst>
            <pc:docMk/>
            <pc:sldMk cId="2759207188" sldId="661"/>
            <ac:spMk id="29" creationId="{01C996D6-0731-1EE1-FAB1-E081EEF25EFA}"/>
          </ac:spMkLst>
        </pc:spChg>
        <pc:spChg chg="mod">
          <ac:chgData name="Elia Retamosa" userId="7858e588-10a8-472f-b442-161318de09ee" providerId="ADAL" clId="{6C669397-18B9-4ED9-A5B6-9CD6A5B4E80D}" dt="2023-07-18T09:01:48.368" v="111" actId="1076"/>
          <ac:spMkLst>
            <pc:docMk/>
            <pc:sldMk cId="2759207188" sldId="661"/>
            <ac:spMk id="30" creationId="{203BAD0B-4F0A-7954-12B1-829C2C2BEB03}"/>
          </ac:spMkLst>
        </pc:spChg>
        <pc:spChg chg="mod">
          <ac:chgData name="Elia Retamosa" userId="7858e588-10a8-472f-b442-161318de09ee" providerId="ADAL" clId="{6C669397-18B9-4ED9-A5B6-9CD6A5B4E80D}" dt="2023-07-18T09:02:00.257" v="114" actId="1076"/>
          <ac:spMkLst>
            <pc:docMk/>
            <pc:sldMk cId="2759207188" sldId="661"/>
            <ac:spMk id="31" creationId="{D1152672-EE23-0F0E-31F7-9DBE57F402F6}"/>
          </ac:spMkLst>
        </pc:spChg>
        <pc:spChg chg="mod">
          <ac:chgData name="Elia Retamosa" userId="7858e588-10a8-472f-b442-161318de09ee" providerId="ADAL" clId="{6C669397-18B9-4ED9-A5B6-9CD6A5B4E80D}" dt="2023-07-18T09:03:18.365" v="133" actId="1076"/>
          <ac:spMkLst>
            <pc:docMk/>
            <pc:sldMk cId="2759207188" sldId="661"/>
            <ac:spMk id="32" creationId="{64E9C875-2AAD-36B6-A96A-4AD170D971F3}"/>
          </ac:spMkLst>
        </pc:spChg>
        <pc:spChg chg="mod">
          <ac:chgData name="Elia Retamosa" userId="7858e588-10a8-472f-b442-161318de09ee" providerId="ADAL" clId="{6C669397-18B9-4ED9-A5B6-9CD6A5B4E80D}" dt="2023-07-18T09:02:57.952" v="128" actId="1076"/>
          <ac:spMkLst>
            <pc:docMk/>
            <pc:sldMk cId="2759207188" sldId="661"/>
            <ac:spMk id="33" creationId="{0AD3715E-022F-5592-DEA7-D95C6C2115CA}"/>
          </ac:spMkLst>
        </pc:spChg>
        <pc:spChg chg="mod">
          <ac:chgData name="Elia Retamosa" userId="7858e588-10a8-472f-b442-161318de09ee" providerId="ADAL" clId="{6C669397-18B9-4ED9-A5B6-9CD6A5B4E80D}" dt="2023-07-18T09:02:46.070" v="125" actId="1076"/>
          <ac:spMkLst>
            <pc:docMk/>
            <pc:sldMk cId="2759207188" sldId="661"/>
            <ac:spMk id="34" creationId="{8864E978-7BA0-4D99-0809-818E517A07B8}"/>
          </ac:spMkLst>
        </pc:spChg>
        <pc:spChg chg="mod">
          <ac:chgData name="Elia Retamosa" userId="7858e588-10a8-472f-b442-161318de09ee" providerId="ADAL" clId="{6C669397-18B9-4ED9-A5B6-9CD6A5B4E80D}" dt="2023-07-18T09:02:39.073" v="124" actId="1076"/>
          <ac:spMkLst>
            <pc:docMk/>
            <pc:sldMk cId="2759207188" sldId="661"/>
            <ac:spMk id="35" creationId="{D6AA03F5-43E4-2675-28E5-2588362016DD}"/>
          </ac:spMkLst>
        </pc:spChg>
        <pc:spChg chg="mod">
          <ac:chgData name="Elia Retamosa" userId="7858e588-10a8-472f-b442-161318de09ee" providerId="ADAL" clId="{6C669397-18B9-4ED9-A5B6-9CD6A5B4E80D}" dt="2023-07-18T09:02:26.495" v="121" actId="1076"/>
          <ac:spMkLst>
            <pc:docMk/>
            <pc:sldMk cId="2759207188" sldId="661"/>
            <ac:spMk id="36" creationId="{54338A63-77CF-42C7-5003-7B933701D598}"/>
          </ac:spMkLst>
        </pc:spChg>
        <pc:spChg chg="mod">
          <ac:chgData name="Elia Retamosa" userId="7858e588-10a8-472f-b442-161318de09ee" providerId="ADAL" clId="{6C669397-18B9-4ED9-A5B6-9CD6A5B4E80D}" dt="2023-07-18T09:02:11.285" v="116" actId="1076"/>
          <ac:spMkLst>
            <pc:docMk/>
            <pc:sldMk cId="2759207188" sldId="661"/>
            <ac:spMk id="37" creationId="{08A420CA-68D5-EC5F-ECC9-6B988B7524C0}"/>
          </ac:spMkLst>
        </pc:spChg>
        <pc:picChg chg="mod">
          <ac:chgData name="Elia Retamosa" userId="7858e588-10a8-472f-b442-161318de09ee" providerId="ADAL" clId="{6C669397-18B9-4ED9-A5B6-9CD6A5B4E80D}" dt="2023-07-18T09:01:28.235" v="107" actId="14100"/>
          <ac:picMkLst>
            <pc:docMk/>
            <pc:sldMk cId="2759207188" sldId="661"/>
            <ac:picMk id="5" creationId="{D4AA786C-3146-BB13-7B5E-6EEDBD4D57C4}"/>
          </ac:picMkLst>
        </pc:picChg>
      </pc:sldChg>
      <pc:sldChg chg="modSp mod">
        <pc:chgData name="Elia Retamosa" userId="7858e588-10a8-472f-b442-161318de09ee" providerId="ADAL" clId="{6C669397-18B9-4ED9-A5B6-9CD6A5B4E80D}" dt="2023-07-18T09:24:34.568" v="225" actId="6549"/>
        <pc:sldMkLst>
          <pc:docMk/>
          <pc:sldMk cId="3254897038" sldId="757"/>
        </pc:sldMkLst>
        <pc:spChg chg="mod">
          <ac:chgData name="Elia Retamosa" userId="7858e588-10a8-472f-b442-161318de09ee" providerId="ADAL" clId="{6C669397-18B9-4ED9-A5B6-9CD6A5B4E80D}" dt="2023-07-18T09:24:34.568" v="225" actId="6549"/>
          <ac:spMkLst>
            <pc:docMk/>
            <pc:sldMk cId="3254897038" sldId="757"/>
            <ac:spMk id="5" creationId="{DE9B5995-8135-99EF-0932-727220390D12}"/>
          </ac:spMkLst>
        </pc:spChg>
      </pc:sldChg>
      <pc:sldChg chg="modSp mod">
        <pc:chgData name="Elia Retamosa" userId="7858e588-10a8-472f-b442-161318de09ee" providerId="ADAL" clId="{6C669397-18B9-4ED9-A5B6-9CD6A5B4E80D}" dt="2023-07-18T09:24:46.617" v="226" actId="6549"/>
        <pc:sldMkLst>
          <pc:docMk/>
          <pc:sldMk cId="910044726" sldId="758"/>
        </pc:sldMkLst>
        <pc:spChg chg="mod">
          <ac:chgData name="Elia Retamosa" userId="7858e588-10a8-472f-b442-161318de09ee" providerId="ADAL" clId="{6C669397-18B9-4ED9-A5B6-9CD6A5B4E80D}" dt="2023-07-18T09:24:46.617" v="226" actId="6549"/>
          <ac:spMkLst>
            <pc:docMk/>
            <pc:sldMk cId="910044726" sldId="758"/>
            <ac:spMk id="7" creationId="{C61C6AD2-AA5E-B10B-A138-784235AA98B1}"/>
          </ac:spMkLst>
        </pc:spChg>
      </pc:sldChg>
      <pc:sldChg chg="modSp mod">
        <pc:chgData name="Elia Retamosa" userId="7858e588-10a8-472f-b442-161318de09ee" providerId="ADAL" clId="{6C669397-18B9-4ED9-A5B6-9CD6A5B4E80D}" dt="2023-07-18T09:24:21.021" v="224" actId="6549"/>
        <pc:sldMkLst>
          <pc:docMk/>
          <pc:sldMk cId="1515679617" sldId="763"/>
        </pc:sldMkLst>
        <pc:spChg chg="mod">
          <ac:chgData name="Elia Retamosa" userId="7858e588-10a8-472f-b442-161318de09ee" providerId="ADAL" clId="{6C669397-18B9-4ED9-A5B6-9CD6A5B4E80D}" dt="2023-07-18T09:24:21.021" v="224" actId="6549"/>
          <ac:spMkLst>
            <pc:docMk/>
            <pc:sldMk cId="1515679617" sldId="763"/>
            <ac:spMk id="7" creationId="{C385A02B-B6EA-8D0B-50CE-4CBAB762C878}"/>
          </ac:spMkLst>
        </pc:spChg>
      </pc:sldChg>
      <pc:sldMasterChg chg="modSldLayout">
        <pc:chgData name="Elia Retamosa" userId="7858e588-10a8-472f-b442-161318de09ee" providerId="ADAL" clId="{6C669397-18B9-4ED9-A5B6-9CD6A5B4E80D}" dt="2023-07-18T10:11:44.711" v="238" actId="20577"/>
        <pc:sldMasterMkLst>
          <pc:docMk/>
          <pc:sldMasterMk cId="1233805520" sldId="2147483648"/>
        </pc:sldMasterMkLst>
        <pc:sldLayoutChg chg="modSp mod">
          <pc:chgData name="Elia Retamosa" userId="7858e588-10a8-472f-b442-161318de09ee" providerId="ADAL" clId="{6C669397-18B9-4ED9-A5B6-9CD6A5B4E80D}" dt="2023-07-18T10:11:17.122" v="234" actId="20577"/>
          <pc:sldLayoutMkLst>
            <pc:docMk/>
            <pc:sldMasterMk cId="1233805520" sldId="2147483648"/>
            <pc:sldLayoutMk cId="0" sldId="2147483665"/>
          </pc:sldLayoutMkLst>
          <pc:spChg chg="mod">
            <ac:chgData name="Elia Retamosa" userId="7858e588-10a8-472f-b442-161318de09ee" providerId="ADAL" clId="{6C669397-18B9-4ED9-A5B6-9CD6A5B4E80D}" dt="2023-07-18T10:11:17.122" v="234" actId="20577"/>
            <ac:spMkLst>
              <pc:docMk/>
              <pc:sldMasterMk cId="1233805520" sldId="2147483648"/>
              <pc:sldLayoutMk cId="0" sldId="2147483665"/>
              <ac:spMk id="20" creationId="{8325BE69-A022-6709-7A59-5237EEB9E46C}"/>
            </ac:spMkLst>
          </pc:spChg>
        </pc:sldLayoutChg>
        <pc:sldLayoutChg chg="modSp mod">
          <pc:chgData name="Elia Retamosa" userId="7858e588-10a8-472f-b442-161318de09ee" providerId="ADAL" clId="{6C669397-18B9-4ED9-A5B6-9CD6A5B4E80D}" dt="2023-07-18T10:11:44.711" v="238" actId="20577"/>
          <pc:sldLayoutMkLst>
            <pc:docMk/>
            <pc:sldMasterMk cId="1233805520" sldId="2147483648"/>
            <pc:sldLayoutMk cId="2813256123" sldId="2147483669"/>
          </pc:sldLayoutMkLst>
          <pc:spChg chg="mod">
            <ac:chgData name="Elia Retamosa" userId="7858e588-10a8-472f-b442-161318de09ee" providerId="ADAL" clId="{6C669397-18B9-4ED9-A5B6-9CD6A5B4E80D}" dt="2023-07-18T10:11:44.711" v="238" actId="20577"/>
            <ac:spMkLst>
              <pc:docMk/>
              <pc:sldMasterMk cId="1233805520" sldId="2147483648"/>
              <pc:sldLayoutMk cId="2813256123" sldId="2147483669"/>
              <ac:spMk id="36" creationId="{90804853-03BE-50E9-F80C-3F843649C5D7}"/>
            </ac:spMkLst>
          </pc:spChg>
        </pc:sldLayoutChg>
      </pc:sldMasterChg>
    </pc:docChg>
  </pc:docChgLst>
  <pc:docChgLst>
    <pc:chgData name="Elia Retamosa" userId="7858e588-10a8-472f-b442-161318de09ee" providerId="ADAL" clId="{D6C3BB3D-3D57-47AD-B8AD-66A06040EE96}"/>
    <pc:docChg chg="modSld">
      <pc:chgData name="Elia Retamosa" userId="7858e588-10a8-472f-b442-161318de09ee" providerId="ADAL" clId="{D6C3BB3D-3D57-47AD-B8AD-66A06040EE96}" dt="2023-08-04T10:14:28.645" v="4" actId="1076"/>
      <pc:docMkLst>
        <pc:docMk/>
      </pc:docMkLst>
      <pc:sldChg chg="addSp modSp mod">
        <pc:chgData name="Elia Retamosa" userId="7858e588-10a8-472f-b442-161318de09ee" providerId="ADAL" clId="{D6C3BB3D-3D57-47AD-B8AD-66A06040EE96}" dt="2023-08-04T10:14:28.645" v="4" actId="1076"/>
        <pc:sldMkLst>
          <pc:docMk/>
          <pc:sldMk cId="2008895792" sldId="314"/>
        </pc:sldMkLst>
        <pc:spChg chg="add mod">
          <ac:chgData name="Elia Retamosa" userId="7858e588-10a8-472f-b442-161318de09ee" providerId="ADAL" clId="{D6C3BB3D-3D57-47AD-B8AD-66A06040EE96}" dt="2023-08-04T10:14:28.645" v="4" actId="1076"/>
          <ac:spMkLst>
            <pc:docMk/>
            <pc:sldMk cId="2008895792" sldId="314"/>
            <ac:spMk id="6" creationId="{9B788C00-3F27-DC14-0685-47A610D69A22}"/>
          </ac:spMkLst>
        </pc:spChg>
        <pc:picChg chg="add mod">
          <ac:chgData name="Elia Retamosa" userId="7858e588-10a8-472f-b442-161318de09ee" providerId="ADAL" clId="{D6C3BB3D-3D57-47AD-B8AD-66A06040EE96}" dt="2023-08-04T10:14:11.604" v="1" actId="1076"/>
          <ac:picMkLst>
            <pc:docMk/>
            <pc:sldMk cId="2008895792" sldId="314"/>
            <ac:picMk id="5" creationId="{C2BCF308-AC23-EF03-F912-E375D39AF33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8A036F0-2637-FD73-48CA-B476B7E981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82F6418-6EAE-F50E-E248-37F6AAD2B6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E49657-B640-4B75-8FB9-CFB939CC81D2}" type="datetimeFigureOut">
              <a:rPr lang="es-ES" smtClean="0"/>
              <a:t>04/08/2023</a:t>
            </a:fld>
            <a:endParaRPr lang="es-ES"/>
          </a:p>
        </p:txBody>
      </p:sp>
      <p:sp>
        <p:nvSpPr>
          <p:cNvPr id="4" name="Marcador de pie de página 3">
            <a:extLst>
              <a:ext uri="{FF2B5EF4-FFF2-40B4-BE49-F238E27FC236}">
                <a16:creationId xmlns:a16="http://schemas.microsoft.com/office/drawing/2014/main" id="{4F4540C1-C4EB-7B3E-7FB2-278E9E0A52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C1CDB75F-D033-E328-E3E1-458C09B5F5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347472-B9CA-4455-90F1-6AC9BDCAC54C}" type="slidenum">
              <a:rPr lang="es-ES" smtClean="0"/>
              <a:t>‹Nº›</a:t>
            </a:fld>
            <a:endParaRPr lang="es-ES"/>
          </a:p>
        </p:txBody>
      </p:sp>
    </p:spTree>
    <p:extLst>
      <p:ext uri="{BB962C8B-B14F-4D97-AF65-F5344CB8AC3E}">
        <p14:creationId xmlns:p14="http://schemas.microsoft.com/office/powerpoint/2010/main" val="85234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56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61802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27710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s-ES" sz="1400" dirty="0"/>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n-IE" sz="1400" kern="1200" dirty="0">
              <a:solidFill>
                <a:schemeClr val="tx1"/>
              </a:solidFill>
              <a:latin typeface="+mn-lt"/>
              <a:ea typeface="+mn-ea"/>
              <a:cs typeface="+mn-cs"/>
            </a:endParaRPr>
          </a:p>
        </p:txBody>
      </p:sp>
    </p:spTree>
    <p:extLst>
      <p:ext uri="{BB962C8B-B14F-4D97-AF65-F5344CB8AC3E}">
        <p14:creationId xmlns:p14="http://schemas.microsoft.com/office/powerpoint/2010/main" val="281325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939857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412497"/>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247728"/>
            <a:ext cx="2399704" cy="610272"/>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209853"/>
            <a:ext cx="9374334" cy="461665"/>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n-IE" sz="1200" kern="1200" dirty="0">
              <a:solidFill>
                <a:schemeClr val="bg1"/>
              </a:solidFill>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theme" Target="../theme/theme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1" Type="http://schemas.openxmlformats.org/officeDocument/2006/relationships/slideLayout" Target="../slideLayouts/slideLayout57.xml"/><Relationship Id="rId6"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766" r:id="rId17"/>
    <p:sldLayoutId id="2147483683" r:id="rId18"/>
    <p:sldLayoutId id="2147483688" r:id="rId19"/>
    <p:sldLayoutId id="2147483765" r:id="rId20"/>
    <p:sldLayoutId id="2147483662" r:id="rId21"/>
    <p:sldLayoutId id="2147483712" r:id="rId22"/>
    <p:sldLayoutId id="2147483689" r:id="rId23"/>
    <p:sldLayoutId id="2147483713" r:id="rId24"/>
    <p:sldLayoutId id="2147483690" r:id="rId25"/>
    <p:sldLayoutId id="2147483691" r:id="rId26"/>
    <p:sldLayoutId id="2147483684" r:id="rId27"/>
    <p:sldLayoutId id="2147483661" r:id="rId28"/>
    <p:sldLayoutId id="2147483692" r:id="rId29"/>
    <p:sldLayoutId id="2147483693" r:id="rId30"/>
    <p:sldLayoutId id="2147483768" r:id="rId31"/>
    <p:sldLayoutId id="2147483770" r:id="rId32"/>
    <p:sldLayoutId id="2147483679" r:id="rId33"/>
    <p:sldLayoutId id="2147483694" r:id="rId34"/>
    <p:sldLayoutId id="2147483706" r:id="rId35"/>
    <p:sldLayoutId id="2147483767" r:id="rId36"/>
    <p:sldLayoutId id="2147483696" r:id="rId37"/>
    <p:sldLayoutId id="2147483697" r:id="rId38"/>
    <p:sldLayoutId id="2147483652" r:id="rId39"/>
    <p:sldLayoutId id="2147483699" r:id="rId40"/>
    <p:sldLayoutId id="2147483673" r:id="rId41"/>
    <p:sldLayoutId id="2147483707" r:id="rId42"/>
    <p:sldLayoutId id="2147483710" r:id="rId43"/>
    <p:sldLayoutId id="2147483677" r:id="rId44"/>
    <p:sldLayoutId id="2147483676" r:id="rId45"/>
    <p:sldLayoutId id="2147483700" r:id="rId46"/>
    <p:sldLayoutId id="2147483764" r:id="rId47"/>
    <p:sldLayoutId id="2147483702" r:id="rId48"/>
    <p:sldLayoutId id="2147483703" r:id="rId49"/>
    <p:sldLayoutId id="2147483701" r:id="rId50"/>
    <p:sldLayoutId id="2147483669" r:id="rId51"/>
    <p:sldLayoutId id="2147483656" r:id="rId52"/>
    <p:sldLayoutId id="2147483657" r:id="rId53"/>
    <p:sldLayoutId id="2147483658" r:id="rId54"/>
    <p:sldLayoutId id="2147483773" r:id="rId55"/>
    <p:sldLayoutId id="2147483774"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tc.ie/wp-content/uploads/2017/02/TEG-Sustainability-Report-2015-web.pdf" TargetMode="External"/><Relationship Id="rId7" Type="http://schemas.openxmlformats.org/officeDocument/2006/relationships/image" Target="../media/image26.jpeg"/><Relationship Id="rId2" Type="http://schemas.openxmlformats.org/officeDocument/2006/relationships/hyperlink" Target="https://teg.com/" TargetMode="Externa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hyperlink" Target="http://teg.com/apprenticeships/" TargetMode="External"/><Relationship Id="rId4" Type="http://schemas.openxmlformats.org/officeDocument/2006/relationships/hyperlink" Target="http://teg.com/vacanci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hyperlink" Target="https://csrgrowth.com/2021/03/31/top-skills-you-need-if-you-want-to-work-in-corporate-social-responsibility-or-sustainability/"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hyperlink" Target="https://www.mmulder.nl/wp-content/uploads/2011/11/Osagie-Eghe-2015-Individual-Competencies-for-Corporate-Social-Responsibility-A-Literature-and-Practice-Perspective.pdf"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careers.incentro.com/en/traineeship/" TargetMode="External"/><Relationship Id="rId2" Type="http://schemas.openxmlformats.org/officeDocument/2006/relationships/hyperlink" Target="https://www.incentro.com/en/home" TargetMode="External"/><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f.hubspotusercontent20.net/hubfs/2695425/NeumarkterLammsbraeu/resources/documents/Nachhaltigkeitsberichte/Nachhaltigkeitsbericht_2020.pdf?__hstc=&amp;__hssc=" TargetMode="External"/><Relationship Id="rId2" Type="http://schemas.openxmlformats.org/officeDocument/2006/relationships/hyperlink" Target="https://www.lammsbraeu.de/" TargetMode="External"/><Relationship Id="rId1" Type="http://schemas.openxmlformats.org/officeDocument/2006/relationships/slideLayout" Target="../slideLayouts/slideLayout30.xml"/><Relationship Id="rId5" Type="http://schemas.openxmlformats.org/officeDocument/2006/relationships/image" Target="../media/image33.pn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technofaq.org/posts/2017/11/10-eye-grabbing-examples-of-emerging-technology-in-education/" TargetMode="External"/><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51.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https://corostrandberg.com/wp-content/uploads/2009/12/csr-hr-management.pdf" TargetMode="Externa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s" dirty="0"/>
              <a:t>Módulo 3</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067757" cy="775681"/>
          </a:xfrm>
        </p:spPr>
        <p:txBody>
          <a:bodyPr>
            <a:noAutofit/>
          </a:bodyPr>
          <a:lstStyle/>
          <a:p>
            <a:r>
              <a:rPr lang="es" sz="2800" b="1" dirty="0"/>
              <a:t>Implementación de recursos humanos de RSE para maximizar el potencial de las PYME de RSE</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646331"/>
          </a:xfrm>
          <a:prstGeom prst="rect">
            <a:avLst/>
          </a:prstGeom>
          <a:no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endParaRPr lang="es" sz="1200" kern="1200" dirty="0">
              <a:solidFill>
                <a:schemeClr val="bg1"/>
              </a:solidFill>
              <a:latin typeface="+mn-lt"/>
              <a:ea typeface="+mn-ea"/>
              <a:cs typeface="+mn-cs"/>
            </a:endParaRPr>
          </a:p>
        </p:txBody>
      </p:sp>
      <p:pic>
        <p:nvPicPr>
          <p:cNvPr id="5" name="Imagen 4">
            <a:extLst>
              <a:ext uri="{FF2B5EF4-FFF2-40B4-BE49-F238E27FC236}">
                <a16:creationId xmlns:a16="http://schemas.microsoft.com/office/drawing/2014/main" id="{C2BCF308-AC23-EF03-F912-E375D39AF331}"/>
              </a:ext>
            </a:extLst>
          </p:cNvPr>
          <p:cNvPicPr>
            <a:picLocks noChangeAspect="1"/>
          </p:cNvPicPr>
          <p:nvPr/>
        </p:nvPicPr>
        <p:blipFill>
          <a:blip r:embed="rId3"/>
          <a:stretch>
            <a:fillRect/>
          </a:stretch>
        </p:blipFill>
        <p:spPr>
          <a:xfrm>
            <a:off x="11220945" y="6469620"/>
            <a:ext cx="841321" cy="298730"/>
          </a:xfrm>
          <a:prstGeom prst="rect">
            <a:avLst/>
          </a:prstGeom>
        </p:spPr>
      </p:pic>
      <p:sp>
        <p:nvSpPr>
          <p:cNvPr id="6" name="TextBox 9">
            <a:extLst>
              <a:ext uri="{FF2B5EF4-FFF2-40B4-BE49-F238E27FC236}">
                <a16:creationId xmlns:a16="http://schemas.microsoft.com/office/drawing/2014/main" id="{9B788C00-3F27-DC14-0685-47A610D69A22}"/>
              </a:ext>
            </a:extLst>
          </p:cNvPr>
          <p:cNvSpPr txBox="1"/>
          <p:nvPr/>
        </p:nvSpPr>
        <p:spPr>
          <a:xfrm>
            <a:off x="8927875" y="6533246"/>
            <a:ext cx="2360689" cy="2539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hands holding a plant&#10;&#10;Description automatically generated with low confidence">
            <a:extLst>
              <a:ext uri="{FF2B5EF4-FFF2-40B4-BE49-F238E27FC236}">
                <a16:creationId xmlns:a16="http://schemas.microsoft.com/office/drawing/2014/main" id="{12F61EE3-478E-E794-073A-6205DD9AFC62}"/>
              </a:ext>
            </a:extLst>
          </p:cNvPr>
          <p:cNvPicPr>
            <a:picLocks noGrp="1" noChangeAspect="1"/>
          </p:cNvPicPr>
          <p:nvPr>
            <p:ph type="pic" sz="quarter" idx="10"/>
          </p:nvPr>
        </p:nvPicPr>
        <p:blipFill>
          <a:blip r:embed="rId2"/>
          <a:srcRect t="5551" b="5551"/>
          <a:stretch>
            <a:fillRect/>
          </a:stretch>
        </p:blipFill>
        <p:spPr/>
      </p:pic>
      <p:sp>
        <p:nvSpPr>
          <p:cNvPr id="5" name="Text Placeholder 4">
            <a:extLst>
              <a:ext uri="{FF2B5EF4-FFF2-40B4-BE49-F238E27FC236}">
                <a16:creationId xmlns:a16="http://schemas.microsoft.com/office/drawing/2014/main" id="{6F80FBF4-B564-41BD-095D-F34CC4D46D68}"/>
              </a:ext>
            </a:extLst>
          </p:cNvPr>
          <p:cNvSpPr>
            <a:spLocks noGrp="1"/>
          </p:cNvSpPr>
          <p:nvPr>
            <p:ph type="body" sz="quarter" idx="15"/>
          </p:nvPr>
        </p:nvSpPr>
        <p:spPr>
          <a:xfrm>
            <a:off x="3175537" y="341987"/>
            <a:ext cx="8248525" cy="1346703"/>
          </a:xfrm>
        </p:spPr>
        <p:txBody>
          <a:bodyPr>
            <a:noAutofit/>
          </a:bodyPr>
          <a:lstStyle/>
          <a:p>
            <a:r>
              <a:rPr lang="es" sz="4400" b="1" dirty="0"/>
              <a:t>Paso 1 </a:t>
            </a:r>
            <a:r>
              <a:rPr lang="es" sz="4400" dirty="0"/>
              <a:t>Visión, Misión, Valores y Estrategia</a:t>
            </a:r>
          </a:p>
        </p:txBody>
      </p:sp>
    </p:spTree>
    <p:extLst>
      <p:ext uri="{BB962C8B-B14F-4D97-AF65-F5344CB8AC3E}">
        <p14:creationId xmlns:p14="http://schemas.microsoft.com/office/powerpoint/2010/main" val="228814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041561" y="-87220"/>
            <a:ext cx="10397067" cy="1321070"/>
          </a:xfrm>
          <a:noFill/>
        </p:spPr>
        <p:txBody>
          <a:bodyPr anchor="ctr">
            <a:normAutofit/>
          </a:bodyPr>
          <a:lstStyle/>
          <a:p>
            <a:pPr algn="ctr"/>
            <a:r>
              <a:rPr lang="es" sz="3200" dirty="0">
                <a:solidFill>
                  <a:srgbClr val="027354"/>
                </a:solidFill>
              </a:rPr>
              <a:t>Recursos humanos es imperativo para la implementación del cambio cultural de la RSE</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561290" y="1052823"/>
            <a:ext cx="3962400" cy="2261876"/>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Evaluación de impacto</a:t>
            </a:r>
            <a:endParaRPr lang="en-GB" sz="2000" dirty="0"/>
          </a:p>
          <a:p>
            <a:pPr algn="ctr"/>
            <a:r>
              <a:rPr lang="es" dirty="0"/>
              <a:t>Se espera que las empresas tengan en cuenta el impacto de sus actividades en la sociedad, el medio ambiente y la economía. Recursos Humanos está armado con las habilidades y los recursos para evaluar el impacto en los empleados y las personas.</a:t>
            </a: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8370073" y="4087092"/>
            <a:ext cx="3539067" cy="1936218"/>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La credibilidad requiere acción</a:t>
            </a:r>
          </a:p>
          <a:p>
            <a:pPr algn="ctr"/>
            <a:r>
              <a:rPr lang="es" dirty="0"/>
              <a:t>Ya no es lo suficientemente bueno decir que lo haces bien, también tienes que cumplir</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481482" y="967027"/>
            <a:ext cx="3539068" cy="2394774"/>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Clave de recursos humanos para una entrega eficaz</a:t>
            </a:r>
          </a:p>
          <a:p>
            <a:pPr algn="ctr"/>
            <a:r>
              <a:rPr lang="es" dirty="0"/>
              <a:t>HR es responsable de muchos de los sistemas y procesos clave, por ejemplo, reclutamiento, capacitación, comunicaciones y retención. La entrega efectiva de RSE depende de estos sistemas y procesos.</a:t>
            </a:r>
            <a:endParaRPr lang="en-IE"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4719739" y="1052822"/>
            <a:ext cx="3617008" cy="2261877"/>
          </a:xfrm>
          <a:prstGeom prst="roundRec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solidFill>
                  <a:srgbClr val="262626"/>
                </a:solidFill>
              </a:rPr>
              <a:t>Recursos humanos es fundamental para un cambio cultural en toda la empresa</a:t>
            </a:r>
          </a:p>
          <a:p>
            <a:pPr algn="ctr"/>
            <a:r>
              <a:rPr lang="es" dirty="0">
                <a:solidFill>
                  <a:srgbClr val="262626"/>
                </a:solidFill>
              </a:rPr>
              <a:t>RRHH son los expertos con los conocimientos y habilidades relevantes para que la empresa aprenda y cambie culturalmente a la RSE</a:t>
            </a:r>
            <a:endParaRPr lang="en-IE"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666259" y="4087092"/>
            <a:ext cx="3715658" cy="19803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La gestión de personas gestiona el riesgo</a:t>
            </a:r>
          </a:p>
          <a:p>
            <a:pPr algn="ctr"/>
            <a:r>
              <a:rPr lang="es" dirty="0"/>
              <a:t>La gestión de la confianza y el riesgo de la empresa se ve afectada fundamentalmente por la forma en que se gestiona a las personas.</a:t>
            </a:r>
            <a:endParaRPr lang="en-IE"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4582512" y="4093994"/>
            <a:ext cx="3617008" cy="193227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Los empleados son partes interesadas prioritarias</a:t>
            </a:r>
          </a:p>
          <a:p>
            <a:pPr algn="ctr"/>
            <a:r>
              <a:rPr lang="es" dirty="0"/>
              <a:t>Los empleados son un actor prioritario en cualquier Programa de RSC</a:t>
            </a:r>
            <a:endParaRPr lang="en-IE" dirty="0"/>
          </a:p>
        </p:txBody>
      </p:sp>
      <p:sp>
        <p:nvSpPr>
          <p:cNvPr id="2" name="TextBox 1">
            <a:extLst>
              <a:ext uri="{FF2B5EF4-FFF2-40B4-BE49-F238E27FC236}">
                <a16:creationId xmlns:a16="http://schemas.microsoft.com/office/drawing/2014/main" id="{64DBA014-0994-C8B7-E2BD-73D27525A14E}"/>
              </a:ext>
            </a:extLst>
          </p:cNvPr>
          <p:cNvSpPr txBox="1"/>
          <p:nvPr/>
        </p:nvSpPr>
        <p:spPr>
          <a:xfrm>
            <a:off x="7394159" y="6440844"/>
            <a:ext cx="3181350" cy="369332"/>
          </a:xfrm>
          <a:prstGeom prst="rect">
            <a:avLst/>
          </a:prstGeom>
          <a:noFill/>
        </p:spPr>
        <p:txBody>
          <a:bodyPr wrap="square" rtlCol="0">
            <a:spAutoFit/>
          </a:bodyPr>
          <a:lstStyle/>
          <a:p>
            <a:r>
              <a:rPr lang="es" dirty="0"/>
              <a:t>Fuente CIPD, 2002, P15</a:t>
            </a:r>
          </a:p>
        </p:txBody>
      </p:sp>
      <p:grpSp>
        <p:nvGrpSpPr>
          <p:cNvPr id="36" name="Group 35">
            <a:extLst>
              <a:ext uri="{FF2B5EF4-FFF2-40B4-BE49-F238E27FC236}">
                <a16:creationId xmlns:a16="http://schemas.microsoft.com/office/drawing/2014/main" id="{43CA673D-6154-521C-C840-0C2B48B1FE67}"/>
              </a:ext>
            </a:extLst>
          </p:cNvPr>
          <p:cNvGrpSpPr/>
          <p:nvPr/>
        </p:nvGrpSpPr>
        <p:grpSpPr>
          <a:xfrm>
            <a:off x="1929288" y="6059379"/>
            <a:ext cx="885534" cy="676101"/>
            <a:chOff x="7190753" y="5365577"/>
            <a:chExt cx="745522" cy="754273"/>
          </a:xfrm>
        </p:grpSpPr>
        <p:grpSp>
          <p:nvGrpSpPr>
            <p:cNvPr id="37" name="Graphic 2">
              <a:extLst>
                <a:ext uri="{FF2B5EF4-FFF2-40B4-BE49-F238E27FC236}">
                  <a16:creationId xmlns:a16="http://schemas.microsoft.com/office/drawing/2014/main" id="{6B2CAB91-D93B-0D3C-245E-B5F7CC863CAF}"/>
                </a:ext>
              </a:extLst>
            </p:cNvPr>
            <p:cNvGrpSpPr/>
            <p:nvPr/>
          </p:nvGrpSpPr>
          <p:grpSpPr>
            <a:xfrm>
              <a:off x="7353351" y="5647412"/>
              <a:ext cx="420044" cy="75879"/>
              <a:chOff x="7353351" y="5647412"/>
              <a:chExt cx="420044" cy="75879"/>
            </a:xfrm>
            <a:solidFill>
              <a:srgbClr val="00BADE"/>
            </a:solidFill>
          </p:grpSpPr>
          <p:sp>
            <p:nvSpPr>
              <p:cNvPr id="48" name="Freeform 385">
                <a:extLst>
                  <a:ext uri="{FF2B5EF4-FFF2-40B4-BE49-F238E27FC236}">
                    <a16:creationId xmlns:a16="http://schemas.microsoft.com/office/drawing/2014/main" id="{FFDF8DAE-BCE0-3145-E77D-D8F1D238DF4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49" name="Freeform 386">
                <a:extLst>
                  <a:ext uri="{FF2B5EF4-FFF2-40B4-BE49-F238E27FC236}">
                    <a16:creationId xmlns:a16="http://schemas.microsoft.com/office/drawing/2014/main" id="{C7C3CBDD-39F2-7F08-29B7-D9A86FCEF8F3}"/>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50780893-A2EF-65D6-284D-34E5EEC26338}"/>
                </a:ext>
              </a:extLst>
            </p:cNvPr>
            <p:cNvGrpSpPr/>
            <p:nvPr/>
          </p:nvGrpSpPr>
          <p:grpSpPr>
            <a:xfrm>
              <a:off x="7190753" y="5365577"/>
              <a:ext cx="745522" cy="754273"/>
              <a:chOff x="7190753" y="5365577"/>
              <a:chExt cx="745522" cy="754273"/>
            </a:xfrm>
            <a:solidFill>
              <a:srgbClr val="000000"/>
            </a:solidFill>
          </p:grpSpPr>
          <p:sp>
            <p:nvSpPr>
              <p:cNvPr id="39" name="Freeform 376">
                <a:extLst>
                  <a:ext uri="{FF2B5EF4-FFF2-40B4-BE49-F238E27FC236}">
                    <a16:creationId xmlns:a16="http://schemas.microsoft.com/office/drawing/2014/main" id="{D2CC543C-A398-92BE-B912-DCD74EE72FD5}"/>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40" name="Freeform 377">
                <a:extLst>
                  <a:ext uri="{FF2B5EF4-FFF2-40B4-BE49-F238E27FC236}">
                    <a16:creationId xmlns:a16="http://schemas.microsoft.com/office/drawing/2014/main" id="{C59F8150-9A39-059F-FAC1-F225D5D132D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41" name="Freeform 378">
                <a:extLst>
                  <a:ext uri="{FF2B5EF4-FFF2-40B4-BE49-F238E27FC236}">
                    <a16:creationId xmlns:a16="http://schemas.microsoft.com/office/drawing/2014/main" id="{C97F8B5D-5DAE-596B-FFCB-F4275811C06C}"/>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42" name="Freeform 379">
                <a:extLst>
                  <a:ext uri="{FF2B5EF4-FFF2-40B4-BE49-F238E27FC236}">
                    <a16:creationId xmlns:a16="http://schemas.microsoft.com/office/drawing/2014/main" id="{53D36FA1-1B21-EAC6-2226-1A5168FA801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43" name="Freeform 380">
                <a:extLst>
                  <a:ext uri="{FF2B5EF4-FFF2-40B4-BE49-F238E27FC236}">
                    <a16:creationId xmlns:a16="http://schemas.microsoft.com/office/drawing/2014/main" id="{1CD12190-1B2E-79F6-AFB5-5CB05946BDD4}"/>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dirty="0"/>
              </a:p>
            </p:txBody>
          </p:sp>
          <p:sp>
            <p:nvSpPr>
              <p:cNvPr id="44" name="Freeform 381">
                <a:extLst>
                  <a:ext uri="{FF2B5EF4-FFF2-40B4-BE49-F238E27FC236}">
                    <a16:creationId xmlns:a16="http://schemas.microsoft.com/office/drawing/2014/main" id="{8C86489D-A44C-8C15-CD0E-7A264B32683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45" name="Freeform 382">
                <a:extLst>
                  <a:ext uri="{FF2B5EF4-FFF2-40B4-BE49-F238E27FC236}">
                    <a16:creationId xmlns:a16="http://schemas.microsoft.com/office/drawing/2014/main" id="{AC3657FD-0A5D-2484-D382-A5C0AC642CC2}"/>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46" name="Freeform 383">
                <a:extLst>
                  <a:ext uri="{FF2B5EF4-FFF2-40B4-BE49-F238E27FC236}">
                    <a16:creationId xmlns:a16="http://schemas.microsoft.com/office/drawing/2014/main" id="{3FD45765-E26C-2B89-E05E-35E0744C8B7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47" name="Freeform 384">
                <a:extLst>
                  <a:ext uri="{FF2B5EF4-FFF2-40B4-BE49-F238E27FC236}">
                    <a16:creationId xmlns:a16="http://schemas.microsoft.com/office/drawing/2014/main" id="{952E2E1C-64F3-E226-74B9-B67BF436D9DD}"/>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7CC72F79-8ECD-C45D-AA62-13CC5CA4680A}"/>
              </a:ext>
            </a:extLst>
          </p:cNvPr>
          <p:cNvGrpSpPr/>
          <p:nvPr/>
        </p:nvGrpSpPr>
        <p:grpSpPr>
          <a:xfrm>
            <a:off x="5955538" y="3346052"/>
            <a:ext cx="867188" cy="692965"/>
            <a:chOff x="5632524" y="3887743"/>
            <a:chExt cx="867188" cy="794922"/>
          </a:xfrm>
        </p:grpSpPr>
        <p:sp>
          <p:nvSpPr>
            <p:cNvPr id="51" name="Freeform 264">
              <a:extLst>
                <a:ext uri="{FF2B5EF4-FFF2-40B4-BE49-F238E27FC236}">
                  <a16:creationId xmlns:a16="http://schemas.microsoft.com/office/drawing/2014/main" id="{A0777ED6-663B-2511-AD2B-B0916F2362E5}"/>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a:p>
          </p:txBody>
        </p:sp>
        <p:sp>
          <p:nvSpPr>
            <p:cNvPr id="52" name="Freeform 265">
              <a:extLst>
                <a:ext uri="{FF2B5EF4-FFF2-40B4-BE49-F238E27FC236}">
                  <a16:creationId xmlns:a16="http://schemas.microsoft.com/office/drawing/2014/main" id="{48BD1CEC-C681-F9E1-FE90-9E192BE23702}"/>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53" name="Freeform 266">
              <a:extLst>
                <a:ext uri="{FF2B5EF4-FFF2-40B4-BE49-F238E27FC236}">
                  <a16:creationId xmlns:a16="http://schemas.microsoft.com/office/drawing/2014/main" id="{B09E25F1-A70B-3A7E-4AB8-7FBE10040D51}"/>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grpSp>
          <p:nvGrpSpPr>
            <p:cNvPr id="54" name="Graphic 2">
              <a:extLst>
                <a:ext uri="{FF2B5EF4-FFF2-40B4-BE49-F238E27FC236}">
                  <a16:creationId xmlns:a16="http://schemas.microsoft.com/office/drawing/2014/main" id="{97247826-4D99-A814-5844-2D8046FC1B3B}"/>
                </a:ext>
              </a:extLst>
            </p:cNvPr>
            <p:cNvGrpSpPr/>
            <p:nvPr/>
          </p:nvGrpSpPr>
          <p:grpSpPr>
            <a:xfrm>
              <a:off x="5632524" y="3887743"/>
              <a:ext cx="867188" cy="794922"/>
              <a:chOff x="5632524" y="3887743"/>
              <a:chExt cx="867188" cy="794922"/>
            </a:xfrm>
            <a:solidFill>
              <a:srgbClr val="010101"/>
            </a:solidFill>
          </p:grpSpPr>
          <p:sp>
            <p:nvSpPr>
              <p:cNvPr id="55" name="Freeform 268">
                <a:extLst>
                  <a:ext uri="{FF2B5EF4-FFF2-40B4-BE49-F238E27FC236}">
                    <a16:creationId xmlns:a16="http://schemas.microsoft.com/office/drawing/2014/main" id="{E801A735-FE70-D200-96E0-0E4B6E4AD793}"/>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56" name="Freeform 269">
                <a:extLst>
                  <a:ext uri="{FF2B5EF4-FFF2-40B4-BE49-F238E27FC236}">
                    <a16:creationId xmlns:a16="http://schemas.microsoft.com/office/drawing/2014/main" id="{93C5096C-AC66-CDC8-458E-085DD9A79E14}"/>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57" name="Freeform 270">
                <a:extLst>
                  <a:ext uri="{FF2B5EF4-FFF2-40B4-BE49-F238E27FC236}">
                    <a16:creationId xmlns:a16="http://schemas.microsoft.com/office/drawing/2014/main" id="{00F48F51-27E5-CD4A-EE8F-A3134085C59F}"/>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58" name="Freeform 271">
                <a:extLst>
                  <a:ext uri="{FF2B5EF4-FFF2-40B4-BE49-F238E27FC236}">
                    <a16:creationId xmlns:a16="http://schemas.microsoft.com/office/drawing/2014/main" id="{4626BDB0-EBE2-FD42-6E00-95F8A94D0036}"/>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59" name="Freeform 272">
                <a:extLst>
                  <a:ext uri="{FF2B5EF4-FFF2-40B4-BE49-F238E27FC236}">
                    <a16:creationId xmlns:a16="http://schemas.microsoft.com/office/drawing/2014/main" id="{4B06BD04-2991-6FF0-4DFB-E68966D81955}"/>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60" name="Freeform 273">
                <a:extLst>
                  <a:ext uri="{FF2B5EF4-FFF2-40B4-BE49-F238E27FC236}">
                    <a16:creationId xmlns:a16="http://schemas.microsoft.com/office/drawing/2014/main" id="{849AD6B1-247C-7589-06FC-11F2A3E1DD07}"/>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61" name="Freeform 274">
                <a:extLst>
                  <a:ext uri="{FF2B5EF4-FFF2-40B4-BE49-F238E27FC236}">
                    <a16:creationId xmlns:a16="http://schemas.microsoft.com/office/drawing/2014/main" id="{3DF07A13-D735-104F-E36C-2CC6553AE19C}"/>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62" name="Freeform 275">
                <a:extLst>
                  <a:ext uri="{FF2B5EF4-FFF2-40B4-BE49-F238E27FC236}">
                    <a16:creationId xmlns:a16="http://schemas.microsoft.com/office/drawing/2014/main" id="{D02C8E05-A3A6-5B1D-AED3-D4DC096E4F42}"/>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63" name="Freeform 276">
                <a:extLst>
                  <a:ext uri="{FF2B5EF4-FFF2-40B4-BE49-F238E27FC236}">
                    <a16:creationId xmlns:a16="http://schemas.microsoft.com/office/drawing/2014/main" id="{EFC56723-5CE7-6F37-4168-D734147A041C}"/>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grpSp>
        <p:nvGrpSpPr>
          <p:cNvPr id="64" name="Graphic 3">
            <a:extLst>
              <a:ext uri="{FF2B5EF4-FFF2-40B4-BE49-F238E27FC236}">
                <a16:creationId xmlns:a16="http://schemas.microsoft.com/office/drawing/2014/main" id="{E2A9F9F0-9EC5-6014-2405-2864644DD348}"/>
              </a:ext>
            </a:extLst>
          </p:cNvPr>
          <p:cNvGrpSpPr/>
          <p:nvPr/>
        </p:nvGrpSpPr>
        <p:grpSpPr>
          <a:xfrm>
            <a:off x="1983247" y="3403044"/>
            <a:ext cx="781688" cy="627272"/>
            <a:chOff x="8424689" y="1951807"/>
            <a:chExt cx="1086136" cy="1105415"/>
          </a:xfrm>
        </p:grpSpPr>
        <p:grpSp>
          <p:nvGrpSpPr>
            <p:cNvPr id="65" name="Graphic 3">
              <a:extLst>
                <a:ext uri="{FF2B5EF4-FFF2-40B4-BE49-F238E27FC236}">
                  <a16:creationId xmlns:a16="http://schemas.microsoft.com/office/drawing/2014/main" id="{23FA3899-FC9A-446B-3557-A67CEF0007AF}"/>
                </a:ext>
              </a:extLst>
            </p:cNvPr>
            <p:cNvGrpSpPr/>
            <p:nvPr/>
          </p:nvGrpSpPr>
          <p:grpSpPr>
            <a:xfrm>
              <a:off x="8424689" y="1951807"/>
              <a:ext cx="1086136" cy="1105415"/>
              <a:chOff x="8424689" y="1951807"/>
              <a:chExt cx="1086136" cy="1105415"/>
            </a:xfrm>
            <a:solidFill>
              <a:srgbClr val="000000"/>
            </a:solidFill>
          </p:grpSpPr>
          <p:sp>
            <p:nvSpPr>
              <p:cNvPr id="72" name="Freeform 1420">
                <a:extLst>
                  <a:ext uri="{FF2B5EF4-FFF2-40B4-BE49-F238E27FC236}">
                    <a16:creationId xmlns:a16="http://schemas.microsoft.com/office/drawing/2014/main" id="{78D2F63F-4FA7-1BFA-9532-CFCCADB773EE}"/>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73" name="Freeform 1421">
                <a:extLst>
                  <a:ext uri="{FF2B5EF4-FFF2-40B4-BE49-F238E27FC236}">
                    <a16:creationId xmlns:a16="http://schemas.microsoft.com/office/drawing/2014/main" id="{3B0D7A62-72DE-2033-E178-9F75D0A8864D}"/>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74" name="Freeform 1422">
                <a:extLst>
                  <a:ext uri="{FF2B5EF4-FFF2-40B4-BE49-F238E27FC236}">
                    <a16:creationId xmlns:a16="http://schemas.microsoft.com/office/drawing/2014/main" id="{79E91AA5-259A-FC13-3141-A11ECE00D75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75" name="Freeform 1423">
                <a:extLst>
                  <a:ext uri="{FF2B5EF4-FFF2-40B4-BE49-F238E27FC236}">
                    <a16:creationId xmlns:a16="http://schemas.microsoft.com/office/drawing/2014/main" id="{CBFF1ACC-66F4-5944-0CBF-718C23B5C4A1}"/>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76" name="Freeform 1424">
                <a:extLst>
                  <a:ext uri="{FF2B5EF4-FFF2-40B4-BE49-F238E27FC236}">
                    <a16:creationId xmlns:a16="http://schemas.microsoft.com/office/drawing/2014/main" id="{2963053C-E1A1-EB0D-BB83-CF65246E0B72}"/>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77" name="Freeform 1425">
                <a:extLst>
                  <a:ext uri="{FF2B5EF4-FFF2-40B4-BE49-F238E27FC236}">
                    <a16:creationId xmlns:a16="http://schemas.microsoft.com/office/drawing/2014/main" id="{3CE57E0F-D111-8C00-835D-93BDE631338B}"/>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78" name="Freeform 1426">
                <a:extLst>
                  <a:ext uri="{FF2B5EF4-FFF2-40B4-BE49-F238E27FC236}">
                    <a16:creationId xmlns:a16="http://schemas.microsoft.com/office/drawing/2014/main" id="{D89E93E8-2A68-A1BD-85F0-79C26D45B7B3}"/>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79" name="Freeform 1427">
                <a:extLst>
                  <a:ext uri="{FF2B5EF4-FFF2-40B4-BE49-F238E27FC236}">
                    <a16:creationId xmlns:a16="http://schemas.microsoft.com/office/drawing/2014/main" id="{70ED28F1-EFA2-8274-0BEC-B325A852CC41}"/>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80" name="Freeform 1428">
                <a:extLst>
                  <a:ext uri="{FF2B5EF4-FFF2-40B4-BE49-F238E27FC236}">
                    <a16:creationId xmlns:a16="http://schemas.microsoft.com/office/drawing/2014/main" id="{7BDB6183-903A-917A-1BB6-2F516CDA937B}"/>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81" name="Freeform 1429">
                <a:extLst>
                  <a:ext uri="{FF2B5EF4-FFF2-40B4-BE49-F238E27FC236}">
                    <a16:creationId xmlns:a16="http://schemas.microsoft.com/office/drawing/2014/main" id="{6BB4371F-EC8B-BFD0-8EDF-2836917AEBB8}"/>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82" name="Freeform 1430">
                <a:extLst>
                  <a:ext uri="{FF2B5EF4-FFF2-40B4-BE49-F238E27FC236}">
                    <a16:creationId xmlns:a16="http://schemas.microsoft.com/office/drawing/2014/main" id="{37D27783-EEC1-0C37-753A-227EB7040291}"/>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83" name="Freeform 1431">
                <a:extLst>
                  <a:ext uri="{FF2B5EF4-FFF2-40B4-BE49-F238E27FC236}">
                    <a16:creationId xmlns:a16="http://schemas.microsoft.com/office/drawing/2014/main" id="{455BDED1-7241-D93C-D283-F8485BCCD183}"/>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84" name="Freeform 1432">
                <a:extLst>
                  <a:ext uri="{FF2B5EF4-FFF2-40B4-BE49-F238E27FC236}">
                    <a16:creationId xmlns:a16="http://schemas.microsoft.com/office/drawing/2014/main" id="{3E351EE6-7100-DB40-B2DE-1A45C8AA77AD}"/>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85" name="Freeform 1433">
                <a:extLst>
                  <a:ext uri="{FF2B5EF4-FFF2-40B4-BE49-F238E27FC236}">
                    <a16:creationId xmlns:a16="http://schemas.microsoft.com/office/drawing/2014/main" id="{28E2B1D6-C8FF-45F1-31E0-643879FD4C59}"/>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86" name="Freeform 1434">
                <a:extLst>
                  <a:ext uri="{FF2B5EF4-FFF2-40B4-BE49-F238E27FC236}">
                    <a16:creationId xmlns:a16="http://schemas.microsoft.com/office/drawing/2014/main" id="{CBA8B312-280C-FFE9-9913-6C9CF518BD9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87" name="Freeform 1435">
                <a:extLst>
                  <a:ext uri="{FF2B5EF4-FFF2-40B4-BE49-F238E27FC236}">
                    <a16:creationId xmlns:a16="http://schemas.microsoft.com/office/drawing/2014/main" id="{07222FDF-89B9-4474-44EE-0ECDC0D57790}"/>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88" name="Freeform 1436">
                <a:extLst>
                  <a:ext uri="{FF2B5EF4-FFF2-40B4-BE49-F238E27FC236}">
                    <a16:creationId xmlns:a16="http://schemas.microsoft.com/office/drawing/2014/main" id="{B794C355-184C-CB77-7602-A87913428881}"/>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89" name="Freeform 1437">
                <a:extLst>
                  <a:ext uri="{FF2B5EF4-FFF2-40B4-BE49-F238E27FC236}">
                    <a16:creationId xmlns:a16="http://schemas.microsoft.com/office/drawing/2014/main" id="{506BDF4C-D0C0-DEE7-0E60-5CEC00DF09BE}"/>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90" name="Freeform 1438">
                <a:extLst>
                  <a:ext uri="{FF2B5EF4-FFF2-40B4-BE49-F238E27FC236}">
                    <a16:creationId xmlns:a16="http://schemas.microsoft.com/office/drawing/2014/main" id="{59B1E6BC-4C50-6DD1-453D-D61F3979510A}"/>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91" name="Freeform 1439">
                <a:extLst>
                  <a:ext uri="{FF2B5EF4-FFF2-40B4-BE49-F238E27FC236}">
                    <a16:creationId xmlns:a16="http://schemas.microsoft.com/office/drawing/2014/main" id="{5E644FF4-95DC-EA3C-DE8D-EEDFBC1453C2}"/>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2" name="Freeform 1440">
                <a:extLst>
                  <a:ext uri="{FF2B5EF4-FFF2-40B4-BE49-F238E27FC236}">
                    <a16:creationId xmlns:a16="http://schemas.microsoft.com/office/drawing/2014/main" id="{76D836F0-691C-A875-EC0A-4F1AA4FAD8A0}"/>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3" name="Freeform 1441">
                <a:extLst>
                  <a:ext uri="{FF2B5EF4-FFF2-40B4-BE49-F238E27FC236}">
                    <a16:creationId xmlns:a16="http://schemas.microsoft.com/office/drawing/2014/main" id="{31EB38A0-B137-E857-7E97-7EE508A94BD5}"/>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4" name="Freeform 1442">
                <a:extLst>
                  <a:ext uri="{FF2B5EF4-FFF2-40B4-BE49-F238E27FC236}">
                    <a16:creationId xmlns:a16="http://schemas.microsoft.com/office/drawing/2014/main" id="{6C26994B-99A2-AD33-704C-7B5C8548A6C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95" name="Freeform 1443">
                <a:extLst>
                  <a:ext uri="{FF2B5EF4-FFF2-40B4-BE49-F238E27FC236}">
                    <a16:creationId xmlns:a16="http://schemas.microsoft.com/office/drawing/2014/main" id="{81664216-B589-58B5-E3EB-74C6281DB29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96" name="Freeform 1444">
                <a:extLst>
                  <a:ext uri="{FF2B5EF4-FFF2-40B4-BE49-F238E27FC236}">
                    <a16:creationId xmlns:a16="http://schemas.microsoft.com/office/drawing/2014/main" id="{B472D783-D75F-220E-4BF8-358ED7107CED}"/>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7" name="Freeform 1445">
                <a:extLst>
                  <a:ext uri="{FF2B5EF4-FFF2-40B4-BE49-F238E27FC236}">
                    <a16:creationId xmlns:a16="http://schemas.microsoft.com/office/drawing/2014/main" id="{74C06B22-EB0A-D9F8-C0E4-FE1FCB7B25B4}"/>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8" name="Freeform 1446">
                <a:extLst>
                  <a:ext uri="{FF2B5EF4-FFF2-40B4-BE49-F238E27FC236}">
                    <a16:creationId xmlns:a16="http://schemas.microsoft.com/office/drawing/2014/main" id="{FD2277FB-B275-C98E-01B0-B0B70D310ED0}"/>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99" name="Freeform 1447">
                <a:extLst>
                  <a:ext uri="{FF2B5EF4-FFF2-40B4-BE49-F238E27FC236}">
                    <a16:creationId xmlns:a16="http://schemas.microsoft.com/office/drawing/2014/main" id="{7B0052D5-5426-8027-00D0-34688C51F5F0}"/>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100" name="Freeform 1448">
                <a:extLst>
                  <a:ext uri="{FF2B5EF4-FFF2-40B4-BE49-F238E27FC236}">
                    <a16:creationId xmlns:a16="http://schemas.microsoft.com/office/drawing/2014/main" id="{1339C2F1-0B9C-E183-199F-60B6CFBF50CC}"/>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101" name="Freeform 1449">
                <a:extLst>
                  <a:ext uri="{FF2B5EF4-FFF2-40B4-BE49-F238E27FC236}">
                    <a16:creationId xmlns:a16="http://schemas.microsoft.com/office/drawing/2014/main" id="{6A0186EC-6CEA-5A79-3251-6A481460CB4D}"/>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102" name="Freeform 1450">
                <a:extLst>
                  <a:ext uri="{FF2B5EF4-FFF2-40B4-BE49-F238E27FC236}">
                    <a16:creationId xmlns:a16="http://schemas.microsoft.com/office/drawing/2014/main" id="{ECBE4939-4A85-8DAA-0046-92E7BE9B7BB6}"/>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66" name="Graphic 3">
              <a:extLst>
                <a:ext uri="{FF2B5EF4-FFF2-40B4-BE49-F238E27FC236}">
                  <a16:creationId xmlns:a16="http://schemas.microsoft.com/office/drawing/2014/main" id="{7EB0C4BD-1C49-6E1F-C2AC-70BFD83EBA5C}"/>
                </a:ext>
              </a:extLst>
            </p:cNvPr>
            <p:cNvGrpSpPr/>
            <p:nvPr/>
          </p:nvGrpSpPr>
          <p:grpSpPr>
            <a:xfrm>
              <a:off x="8623774" y="2128475"/>
              <a:ext cx="506941" cy="300655"/>
              <a:chOff x="8623774" y="2128475"/>
              <a:chExt cx="506941" cy="300655"/>
            </a:xfrm>
            <a:solidFill>
              <a:srgbClr val="00BADE"/>
            </a:solidFill>
          </p:grpSpPr>
          <p:grpSp>
            <p:nvGrpSpPr>
              <p:cNvPr id="67" name="Graphic 3">
                <a:extLst>
                  <a:ext uri="{FF2B5EF4-FFF2-40B4-BE49-F238E27FC236}">
                    <a16:creationId xmlns:a16="http://schemas.microsoft.com/office/drawing/2014/main" id="{E1E18AAD-E6E1-D0C8-6478-1F3AD7FF5E14}"/>
                  </a:ext>
                </a:extLst>
              </p:cNvPr>
              <p:cNvGrpSpPr/>
              <p:nvPr/>
            </p:nvGrpSpPr>
            <p:grpSpPr>
              <a:xfrm>
                <a:off x="8623774" y="2128475"/>
                <a:ext cx="506941" cy="221114"/>
                <a:chOff x="8623774" y="2128475"/>
                <a:chExt cx="506941" cy="221114"/>
              </a:xfrm>
              <a:solidFill>
                <a:srgbClr val="00BADE"/>
              </a:solidFill>
            </p:grpSpPr>
            <p:sp>
              <p:nvSpPr>
                <p:cNvPr id="70" name="Freeform 1418">
                  <a:extLst>
                    <a:ext uri="{FF2B5EF4-FFF2-40B4-BE49-F238E27FC236}">
                      <a16:creationId xmlns:a16="http://schemas.microsoft.com/office/drawing/2014/main" id="{6CE6610D-4263-EAA9-E2FB-682A3A6B910D}"/>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00BADE"/>
                </a:solidFill>
                <a:ln w="27426" cap="flat">
                  <a:noFill/>
                  <a:prstDash val="solid"/>
                  <a:miter/>
                </a:ln>
              </p:spPr>
              <p:txBody>
                <a:bodyPr rtlCol="0" anchor="ctr"/>
                <a:lstStyle/>
                <a:p>
                  <a:endParaRPr lang="en-US"/>
                </a:p>
              </p:txBody>
            </p:sp>
            <p:sp>
              <p:nvSpPr>
                <p:cNvPr id="71" name="Freeform 1419">
                  <a:extLst>
                    <a:ext uri="{FF2B5EF4-FFF2-40B4-BE49-F238E27FC236}">
                      <a16:creationId xmlns:a16="http://schemas.microsoft.com/office/drawing/2014/main" id="{B685134F-76FE-8C23-5365-C0A64FCF488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00BADE"/>
                </a:solidFill>
                <a:ln w="27426" cap="flat">
                  <a:noFill/>
                  <a:prstDash val="solid"/>
                  <a:miter/>
                </a:ln>
              </p:spPr>
              <p:txBody>
                <a:bodyPr rtlCol="0" anchor="ctr"/>
                <a:lstStyle/>
                <a:p>
                  <a:endParaRPr lang="en-US"/>
                </a:p>
              </p:txBody>
            </p:sp>
          </p:grpSp>
          <p:sp>
            <p:nvSpPr>
              <p:cNvPr id="68" name="Freeform 1416">
                <a:extLst>
                  <a:ext uri="{FF2B5EF4-FFF2-40B4-BE49-F238E27FC236}">
                    <a16:creationId xmlns:a16="http://schemas.microsoft.com/office/drawing/2014/main" id="{C1FD5DA0-2C88-3706-B7C8-A77DC4E7258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00BADE"/>
              </a:solidFill>
              <a:ln w="27426" cap="flat">
                <a:noFill/>
                <a:prstDash val="solid"/>
                <a:miter/>
              </a:ln>
            </p:spPr>
            <p:txBody>
              <a:bodyPr rtlCol="0" anchor="ctr"/>
              <a:lstStyle/>
              <a:p>
                <a:endParaRPr lang="en-US"/>
              </a:p>
            </p:txBody>
          </p:sp>
          <p:sp>
            <p:nvSpPr>
              <p:cNvPr id="69" name="Freeform 1417">
                <a:extLst>
                  <a:ext uri="{FF2B5EF4-FFF2-40B4-BE49-F238E27FC236}">
                    <a16:creationId xmlns:a16="http://schemas.microsoft.com/office/drawing/2014/main" id="{0D78E822-D01B-6A35-EAB7-BA38910DAE44}"/>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00BADE"/>
              </a:solidFill>
              <a:ln w="27426" cap="flat">
                <a:noFill/>
                <a:prstDash val="solid"/>
                <a:miter/>
              </a:ln>
            </p:spPr>
            <p:txBody>
              <a:bodyPr rtlCol="0" anchor="ctr"/>
              <a:lstStyle/>
              <a:p>
                <a:endParaRPr lang="en-US"/>
              </a:p>
            </p:txBody>
          </p:sp>
        </p:grpSp>
      </p:grpSp>
      <p:grpSp>
        <p:nvGrpSpPr>
          <p:cNvPr id="103" name="Graphic 3">
            <a:extLst>
              <a:ext uri="{FF2B5EF4-FFF2-40B4-BE49-F238E27FC236}">
                <a16:creationId xmlns:a16="http://schemas.microsoft.com/office/drawing/2014/main" id="{5E1BD01A-70EE-4678-F31D-7E125E0A6D5E}"/>
              </a:ext>
            </a:extLst>
          </p:cNvPr>
          <p:cNvGrpSpPr/>
          <p:nvPr/>
        </p:nvGrpSpPr>
        <p:grpSpPr>
          <a:xfrm>
            <a:off x="9839944" y="3390290"/>
            <a:ext cx="867188" cy="604539"/>
            <a:chOff x="8711101" y="501407"/>
            <a:chExt cx="959968" cy="957224"/>
          </a:xfrm>
        </p:grpSpPr>
        <p:sp>
          <p:nvSpPr>
            <p:cNvPr id="104" name="Freeform 1103">
              <a:extLst>
                <a:ext uri="{FF2B5EF4-FFF2-40B4-BE49-F238E27FC236}">
                  <a16:creationId xmlns:a16="http://schemas.microsoft.com/office/drawing/2014/main" id="{D9DA41F1-8303-A0B2-52A3-6E7FADBAC8DC}"/>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00BADE"/>
            </a:solidFill>
            <a:ln w="27426" cap="flat">
              <a:noFill/>
              <a:prstDash val="solid"/>
              <a:miter/>
            </a:ln>
          </p:spPr>
          <p:txBody>
            <a:bodyPr rtlCol="0" anchor="ctr"/>
            <a:lstStyle/>
            <a:p>
              <a:endParaRPr lang="en-US"/>
            </a:p>
          </p:txBody>
        </p:sp>
        <p:grpSp>
          <p:nvGrpSpPr>
            <p:cNvPr id="105" name="Graphic 3">
              <a:extLst>
                <a:ext uri="{FF2B5EF4-FFF2-40B4-BE49-F238E27FC236}">
                  <a16:creationId xmlns:a16="http://schemas.microsoft.com/office/drawing/2014/main" id="{13179A45-6EBD-A881-9E98-6E93256D8A86}"/>
                </a:ext>
              </a:extLst>
            </p:cNvPr>
            <p:cNvGrpSpPr/>
            <p:nvPr/>
          </p:nvGrpSpPr>
          <p:grpSpPr>
            <a:xfrm>
              <a:off x="8711101" y="501407"/>
              <a:ext cx="959968" cy="957224"/>
              <a:chOff x="8711101" y="501407"/>
              <a:chExt cx="959968" cy="957224"/>
            </a:xfrm>
            <a:solidFill>
              <a:srgbClr val="000000"/>
            </a:solidFill>
          </p:grpSpPr>
          <p:sp>
            <p:nvSpPr>
              <p:cNvPr id="106" name="Freeform 1105">
                <a:extLst>
                  <a:ext uri="{FF2B5EF4-FFF2-40B4-BE49-F238E27FC236}">
                    <a16:creationId xmlns:a16="http://schemas.microsoft.com/office/drawing/2014/main" id="{4E9C0D5D-6F9B-A140-3AF8-3B0180901652}"/>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07" name="Freeform 1106">
                <a:extLst>
                  <a:ext uri="{FF2B5EF4-FFF2-40B4-BE49-F238E27FC236}">
                    <a16:creationId xmlns:a16="http://schemas.microsoft.com/office/drawing/2014/main" id="{B944EC62-7272-421D-E05D-F2C08DF42D58}"/>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08" name="Freeform 1107">
                <a:extLst>
                  <a:ext uri="{FF2B5EF4-FFF2-40B4-BE49-F238E27FC236}">
                    <a16:creationId xmlns:a16="http://schemas.microsoft.com/office/drawing/2014/main" id="{002E82D5-B039-7BA0-80C4-BC472CBA6D03}"/>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09" name="Freeform 1108">
                <a:extLst>
                  <a:ext uri="{FF2B5EF4-FFF2-40B4-BE49-F238E27FC236}">
                    <a16:creationId xmlns:a16="http://schemas.microsoft.com/office/drawing/2014/main" id="{DC98CBFA-D4FE-F108-F11D-07D8EBF7A208}"/>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0" name="Freeform 1109">
                <a:extLst>
                  <a:ext uri="{FF2B5EF4-FFF2-40B4-BE49-F238E27FC236}">
                    <a16:creationId xmlns:a16="http://schemas.microsoft.com/office/drawing/2014/main" id="{C1929555-E0C9-2C32-1C09-FF0BFCEF79C5}"/>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1" name="Freeform 1110">
                <a:extLst>
                  <a:ext uri="{FF2B5EF4-FFF2-40B4-BE49-F238E27FC236}">
                    <a16:creationId xmlns:a16="http://schemas.microsoft.com/office/drawing/2014/main" id="{C46A92E4-B269-DED3-697D-EAAF968801F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2" name="Freeform 1111">
                <a:extLst>
                  <a:ext uri="{FF2B5EF4-FFF2-40B4-BE49-F238E27FC236}">
                    <a16:creationId xmlns:a16="http://schemas.microsoft.com/office/drawing/2014/main" id="{40C77B8B-3FDE-DB24-2D74-6C04B3D07CFE}"/>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13" name="Freeform 1112">
                <a:extLst>
                  <a:ext uri="{FF2B5EF4-FFF2-40B4-BE49-F238E27FC236}">
                    <a16:creationId xmlns:a16="http://schemas.microsoft.com/office/drawing/2014/main" id="{6012BA7B-B151-F57B-CDB0-7369028C46DB}"/>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14" name="Freeform 1113">
                <a:extLst>
                  <a:ext uri="{FF2B5EF4-FFF2-40B4-BE49-F238E27FC236}">
                    <a16:creationId xmlns:a16="http://schemas.microsoft.com/office/drawing/2014/main" id="{68837DF0-481B-1CC2-FC56-99C93D7DAF14}"/>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115" name="Freeform 1114">
                <a:extLst>
                  <a:ext uri="{FF2B5EF4-FFF2-40B4-BE49-F238E27FC236}">
                    <a16:creationId xmlns:a16="http://schemas.microsoft.com/office/drawing/2014/main" id="{FAD0C66E-333E-C14F-54D8-93B86EEC6FFB}"/>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grpSp>
        <p:nvGrpSpPr>
          <p:cNvPr id="116" name="Group 115">
            <a:extLst>
              <a:ext uri="{FF2B5EF4-FFF2-40B4-BE49-F238E27FC236}">
                <a16:creationId xmlns:a16="http://schemas.microsoft.com/office/drawing/2014/main" id="{482E5422-5CA3-2B00-6FED-CC398A3CC112}"/>
              </a:ext>
            </a:extLst>
          </p:cNvPr>
          <p:cNvGrpSpPr/>
          <p:nvPr/>
        </p:nvGrpSpPr>
        <p:grpSpPr>
          <a:xfrm>
            <a:off x="5916862" y="6081848"/>
            <a:ext cx="973446" cy="653631"/>
            <a:chOff x="7211530" y="2382809"/>
            <a:chExt cx="823268" cy="823829"/>
          </a:xfrm>
        </p:grpSpPr>
        <p:sp>
          <p:nvSpPr>
            <p:cNvPr id="117" name="Freeform 222">
              <a:extLst>
                <a:ext uri="{FF2B5EF4-FFF2-40B4-BE49-F238E27FC236}">
                  <a16:creationId xmlns:a16="http://schemas.microsoft.com/office/drawing/2014/main" id="{9EE87AAF-A7DD-CD5E-0109-A2935077D19A}"/>
                </a:ext>
              </a:extLst>
            </p:cNvPr>
            <p:cNvSpPr/>
            <p:nvPr/>
          </p:nvSpPr>
          <p:spPr>
            <a:xfrm>
              <a:off x="7778815" y="2929319"/>
              <a:ext cx="246607" cy="246606"/>
            </a:xfrm>
            <a:custGeom>
              <a:avLst/>
              <a:gdLst>
                <a:gd name="connsiteX0" fmla="*/ 240284 w 246607"/>
                <a:gd name="connsiteY0" fmla="*/ 65942 h 246606"/>
                <a:gd name="connsiteX1" fmla="*/ 65943 w 246607"/>
                <a:gd name="connsiteY1" fmla="*/ 240284 h 246606"/>
                <a:gd name="connsiteX2" fmla="*/ 50586 w 246607"/>
                <a:gd name="connsiteY2" fmla="*/ 246607 h 246606"/>
                <a:gd name="connsiteX3" fmla="*/ 35230 w 246607"/>
                <a:gd name="connsiteY3" fmla="*/ 240284 h 246606"/>
                <a:gd name="connsiteX4" fmla="*/ 6323 w 246607"/>
                <a:gd name="connsiteY4" fmla="*/ 211377 h 246606"/>
                <a:gd name="connsiteX5" fmla="*/ 0 w 246607"/>
                <a:gd name="connsiteY5" fmla="*/ 196021 h 246606"/>
                <a:gd name="connsiteX6" fmla="*/ 6323 w 246607"/>
                <a:gd name="connsiteY6" fmla="*/ 180664 h 246606"/>
                <a:gd name="connsiteX7" fmla="*/ 180664 w 246607"/>
                <a:gd name="connsiteY7" fmla="*/ 6323 h 246606"/>
                <a:gd name="connsiteX8" fmla="*/ 196021 w 246607"/>
                <a:gd name="connsiteY8" fmla="*/ 0 h 246606"/>
                <a:gd name="connsiteX9" fmla="*/ 211377 w 246607"/>
                <a:gd name="connsiteY9" fmla="*/ 6323 h 246606"/>
                <a:gd name="connsiteX10" fmla="*/ 240284 w 246607"/>
                <a:gd name="connsiteY10" fmla="*/ 35230 h 246606"/>
                <a:gd name="connsiteX11" fmla="*/ 246607 w 246607"/>
                <a:gd name="connsiteY11" fmla="*/ 50586 h 246606"/>
                <a:gd name="connsiteX12" fmla="*/ 240284 w 246607"/>
                <a:gd name="connsiteY12" fmla="*/ 65942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607" h="246606">
                  <a:moveTo>
                    <a:pt x="240284" y="65942"/>
                  </a:moveTo>
                  <a:lnTo>
                    <a:pt x="65943" y="240284"/>
                  </a:lnTo>
                  <a:cubicBezTo>
                    <a:pt x="61426" y="244800"/>
                    <a:pt x="56006" y="246607"/>
                    <a:pt x="50586" y="246607"/>
                  </a:cubicBezTo>
                  <a:cubicBezTo>
                    <a:pt x="45166" y="246607"/>
                    <a:pt x="39746" y="244800"/>
                    <a:pt x="35230" y="240284"/>
                  </a:cubicBezTo>
                  <a:lnTo>
                    <a:pt x="6323" y="211377"/>
                  </a:lnTo>
                  <a:cubicBezTo>
                    <a:pt x="1807" y="207764"/>
                    <a:pt x="0" y="201441"/>
                    <a:pt x="0" y="196021"/>
                  </a:cubicBezTo>
                  <a:cubicBezTo>
                    <a:pt x="0" y="190601"/>
                    <a:pt x="1807" y="185181"/>
                    <a:pt x="6323" y="180664"/>
                  </a:cubicBezTo>
                  <a:lnTo>
                    <a:pt x="180664" y="6323"/>
                  </a:lnTo>
                  <a:cubicBezTo>
                    <a:pt x="185181" y="1807"/>
                    <a:pt x="190601" y="0"/>
                    <a:pt x="196021" y="0"/>
                  </a:cubicBezTo>
                  <a:cubicBezTo>
                    <a:pt x="201441" y="0"/>
                    <a:pt x="206861" y="1807"/>
                    <a:pt x="211377" y="6323"/>
                  </a:cubicBezTo>
                  <a:lnTo>
                    <a:pt x="240284" y="35230"/>
                  </a:lnTo>
                  <a:cubicBezTo>
                    <a:pt x="244800" y="39746"/>
                    <a:pt x="246607" y="45166"/>
                    <a:pt x="246607" y="50586"/>
                  </a:cubicBezTo>
                  <a:cubicBezTo>
                    <a:pt x="246607" y="56006"/>
                    <a:pt x="244800" y="61426"/>
                    <a:pt x="240284" y="65942"/>
                  </a:cubicBezTo>
                  <a:close/>
                </a:path>
              </a:pathLst>
            </a:custGeom>
            <a:solidFill>
              <a:srgbClr val="00BADE"/>
            </a:solidFill>
            <a:ln w="9028" cap="flat">
              <a:noFill/>
              <a:prstDash val="solid"/>
              <a:miter/>
            </a:ln>
          </p:spPr>
          <p:txBody>
            <a:bodyPr rtlCol="0" anchor="ctr"/>
            <a:lstStyle/>
            <a:p>
              <a:endParaRPr lang="en-US"/>
            </a:p>
          </p:txBody>
        </p:sp>
        <p:grpSp>
          <p:nvGrpSpPr>
            <p:cNvPr id="118" name="Graphic 2">
              <a:extLst>
                <a:ext uri="{FF2B5EF4-FFF2-40B4-BE49-F238E27FC236}">
                  <a16:creationId xmlns:a16="http://schemas.microsoft.com/office/drawing/2014/main" id="{2BF1DB2F-CEBA-665F-7447-EEE106EDB443}"/>
                </a:ext>
              </a:extLst>
            </p:cNvPr>
            <p:cNvGrpSpPr/>
            <p:nvPr/>
          </p:nvGrpSpPr>
          <p:grpSpPr>
            <a:xfrm>
              <a:off x="7211530" y="2382809"/>
              <a:ext cx="823268" cy="823829"/>
              <a:chOff x="7211530" y="2382809"/>
              <a:chExt cx="823268" cy="823829"/>
            </a:xfrm>
            <a:solidFill>
              <a:srgbClr val="010101"/>
            </a:solidFill>
          </p:grpSpPr>
          <p:sp>
            <p:nvSpPr>
              <p:cNvPr id="119" name="Freeform 224">
                <a:extLst>
                  <a:ext uri="{FF2B5EF4-FFF2-40B4-BE49-F238E27FC236}">
                    <a16:creationId xmlns:a16="http://schemas.microsoft.com/office/drawing/2014/main" id="{E90C9E1A-4ECA-F73D-2962-75303DFF9605}"/>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9028" cap="flat">
                <a:noFill/>
                <a:prstDash val="solid"/>
                <a:miter/>
              </a:ln>
            </p:spPr>
            <p:txBody>
              <a:bodyPr rtlCol="0" anchor="ctr"/>
              <a:lstStyle/>
              <a:p>
                <a:endParaRPr lang="en-US"/>
              </a:p>
            </p:txBody>
          </p:sp>
          <p:grpSp>
            <p:nvGrpSpPr>
              <p:cNvPr id="120" name="Graphic 2">
                <a:extLst>
                  <a:ext uri="{FF2B5EF4-FFF2-40B4-BE49-F238E27FC236}">
                    <a16:creationId xmlns:a16="http://schemas.microsoft.com/office/drawing/2014/main" id="{BF02D261-F985-C2B3-ECA1-72061E2D030B}"/>
                  </a:ext>
                </a:extLst>
              </p:cNvPr>
              <p:cNvGrpSpPr/>
              <p:nvPr/>
            </p:nvGrpSpPr>
            <p:grpSpPr>
              <a:xfrm>
                <a:off x="7211530" y="2382809"/>
                <a:ext cx="823268" cy="823829"/>
                <a:chOff x="7211530" y="2382809"/>
                <a:chExt cx="823268" cy="823829"/>
              </a:xfrm>
              <a:solidFill>
                <a:srgbClr val="010101"/>
              </a:solidFill>
            </p:grpSpPr>
            <p:sp>
              <p:nvSpPr>
                <p:cNvPr id="121" name="Freeform 226">
                  <a:extLst>
                    <a:ext uri="{FF2B5EF4-FFF2-40B4-BE49-F238E27FC236}">
                      <a16:creationId xmlns:a16="http://schemas.microsoft.com/office/drawing/2014/main" id="{62505D8E-367B-CACB-6B80-76345F031CDD}"/>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9028" cap="flat">
                  <a:noFill/>
                  <a:prstDash val="solid"/>
                  <a:miter/>
                </a:ln>
              </p:spPr>
              <p:txBody>
                <a:bodyPr rtlCol="0" anchor="ctr"/>
                <a:lstStyle/>
                <a:p>
                  <a:endParaRPr lang="en-US"/>
                </a:p>
              </p:txBody>
            </p:sp>
            <p:sp>
              <p:nvSpPr>
                <p:cNvPr id="122" name="Freeform 227">
                  <a:extLst>
                    <a:ext uri="{FF2B5EF4-FFF2-40B4-BE49-F238E27FC236}">
                      <a16:creationId xmlns:a16="http://schemas.microsoft.com/office/drawing/2014/main" id="{DE522C26-942A-5EF1-365F-4506FA7A12D2}"/>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9028" cap="flat">
                  <a:noFill/>
                  <a:prstDash val="solid"/>
                  <a:miter/>
                </a:ln>
              </p:spPr>
              <p:txBody>
                <a:bodyPr rtlCol="0" anchor="ctr"/>
                <a:lstStyle/>
                <a:p>
                  <a:endParaRPr lang="en-US"/>
                </a:p>
              </p:txBody>
            </p:sp>
            <p:sp>
              <p:nvSpPr>
                <p:cNvPr id="123" name="Freeform 228">
                  <a:extLst>
                    <a:ext uri="{FF2B5EF4-FFF2-40B4-BE49-F238E27FC236}">
                      <a16:creationId xmlns:a16="http://schemas.microsoft.com/office/drawing/2014/main" id="{BEE4B4F7-B78F-203D-C8ED-682364C5AF6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9028" cap="flat">
                  <a:noFill/>
                  <a:prstDash val="solid"/>
                  <a:miter/>
                </a:ln>
              </p:spPr>
              <p:txBody>
                <a:bodyPr rtlCol="0" anchor="ctr"/>
                <a:lstStyle/>
                <a:p>
                  <a:endParaRPr lang="en-US"/>
                </a:p>
              </p:txBody>
            </p:sp>
            <p:sp>
              <p:nvSpPr>
                <p:cNvPr id="124" name="Freeform 229">
                  <a:extLst>
                    <a:ext uri="{FF2B5EF4-FFF2-40B4-BE49-F238E27FC236}">
                      <a16:creationId xmlns:a16="http://schemas.microsoft.com/office/drawing/2014/main" id="{85B8D70A-5F9C-C453-5256-B933C0DB88DD}"/>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9028" cap="flat">
                  <a:noFill/>
                  <a:prstDash val="solid"/>
                  <a:miter/>
                </a:ln>
              </p:spPr>
              <p:txBody>
                <a:bodyPr rtlCol="0" anchor="ctr"/>
                <a:lstStyle/>
                <a:p>
                  <a:endParaRPr lang="en-US"/>
                </a:p>
              </p:txBody>
            </p:sp>
            <p:sp>
              <p:nvSpPr>
                <p:cNvPr id="125" name="Freeform 230">
                  <a:extLst>
                    <a:ext uri="{FF2B5EF4-FFF2-40B4-BE49-F238E27FC236}">
                      <a16:creationId xmlns:a16="http://schemas.microsoft.com/office/drawing/2014/main" id="{EE230ACC-CB9A-3094-140B-2F47110A5A1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9028" cap="flat">
                  <a:noFill/>
                  <a:prstDash val="solid"/>
                  <a:miter/>
                </a:ln>
              </p:spPr>
              <p:txBody>
                <a:bodyPr rtlCol="0" anchor="ctr"/>
                <a:lstStyle/>
                <a:p>
                  <a:endParaRPr lang="en-US"/>
                </a:p>
              </p:txBody>
            </p:sp>
          </p:grpSp>
        </p:grpSp>
      </p:grpSp>
      <p:grpSp>
        <p:nvGrpSpPr>
          <p:cNvPr id="126" name="Graphic 2">
            <a:extLst>
              <a:ext uri="{FF2B5EF4-FFF2-40B4-BE49-F238E27FC236}">
                <a16:creationId xmlns:a16="http://schemas.microsoft.com/office/drawing/2014/main" id="{5E221826-87C3-729D-0C4F-ACEE44CA0FBD}"/>
              </a:ext>
            </a:extLst>
          </p:cNvPr>
          <p:cNvGrpSpPr/>
          <p:nvPr/>
        </p:nvGrpSpPr>
        <p:grpSpPr>
          <a:xfrm>
            <a:off x="9859849" y="6027590"/>
            <a:ext cx="821040" cy="607992"/>
            <a:chOff x="3918554" y="774528"/>
            <a:chExt cx="868197" cy="924466"/>
          </a:xfrm>
        </p:grpSpPr>
        <p:grpSp>
          <p:nvGrpSpPr>
            <p:cNvPr id="127" name="Graphic 2">
              <a:extLst>
                <a:ext uri="{FF2B5EF4-FFF2-40B4-BE49-F238E27FC236}">
                  <a16:creationId xmlns:a16="http://schemas.microsoft.com/office/drawing/2014/main" id="{FC50DE4B-8298-9773-9ADC-D93A32FE13F9}"/>
                </a:ext>
              </a:extLst>
            </p:cNvPr>
            <p:cNvGrpSpPr/>
            <p:nvPr/>
          </p:nvGrpSpPr>
          <p:grpSpPr>
            <a:xfrm>
              <a:off x="3918554" y="774528"/>
              <a:ext cx="868197" cy="924466"/>
              <a:chOff x="3918554" y="774528"/>
              <a:chExt cx="868197" cy="924466"/>
            </a:xfrm>
            <a:solidFill>
              <a:srgbClr val="010101"/>
            </a:solidFill>
          </p:grpSpPr>
          <p:sp>
            <p:nvSpPr>
              <p:cNvPr id="131" name="Freeform 300">
                <a:extLst>
                  <a:ext uri="{FF2B5EF4-FFF2-40B4-BE49-F238E27FC236}">
                    <a16:creationId xmlns:a16="http://schemas.microsoft.com/office/drawing/2014/main" id="{51949629-EAC8-8F05-30D2-D8D5426D02F0}"/>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32" name="Freeform 301">
                <a:extLst>
                  <a:ext uri="{FF2B5EF4-FFF2-40B4-BE49-F238E27FC236}">
                    <a16:creationId xmlns:a16="http://schemas.microsoft.com/office/drawing/2014/main" id="{E36FEB28-8A4D-0A6B-5137-93976AB6ABD5}"/>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28" name="Graphic 2">
              <a:extLst>
                <a:ext uri="{FF2B5EF4-FFF2-40B4-BE49-F238E27FC236}">
                  <a16:creationId xmlns:a16="http://schemas.microsoft.com/office/drawing/2014/main" id="{A89B1E34-04BF-4B6B-45D4-EB46A33CF4AE}"/>
                </a:ext>
              </a:extLst>
            </p:cNvPr>
            <p:cNvGrpSpPr/>
            <p:nvPr/>
          </p:nvGrpSpPr>
          <p:grpSpPr>
            <a:xfrm>
              <a:off x="3958353" y="890522"/>
              <a:ext cx="708520" cy="605461"/>
              <a:chOff x="3958353" y="890522"/>
              <a:chExt cx="708520" cy="605461"/>
            </a:xfrm>
            <a:solidFill>
              <a:srgbClr val="60A9DD"/>
            </a:solidFill>
          </p:grpSpPr>
          <p:sp>
            <p:nvSpPr>
              <p:cNvPr id="129" name="Freeform 298">
                <a:extLst>
                  <a:ext uri="{FF2B5EF4-FFF2-40B4-BE49-F238E27FC236}">
                    <a16:creationId xmlns:a16="http://schemas.microsoft.com/office/drawing/2014/main" id="{8B5090B5-C3E6-E164-0679-8405E2746FB8}"/>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130" name="Freeform 299">
                <a:extLst>
                  <a:ext uri="{FF2B5EF4-FFF2-40B4-BE49-F238E27FC236}">
                    <a16:creationId xmlns:a16="http://schemas.microsoft.com/office/drawing/2014/main" id="{EF6198A9-6957-C57F-E470-9A98948067C1}"/>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2293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086578" y="103710"/>
            <a:ext cx="10600546" cy="600181"/>
          </a:xfrm>
        </p:spPr>
        <p:txBody>
          <a:bodyPr/>
          <a:lstStyle/>
          <a:p>
            <a:pPr algn="ctr"/>
            <a:r>
              <a:rPr lang="es" sz="3600" b="1" dirty="0">
                <a:solidFill>
                  <a:srgbClr val="027354"/>
                </a:solidFill>
                <a:effectLst/>
                <a:latin typeface="Lato" panose="020F0502020204030203" pitchFamily="34" charset="0"/>
                <a:ea typeface="Times New Roman" panose="02020603050405020304" pitchFamily="18" charset="0"/>
                <a:cs typeface="Times New Roman" panose="02020603050405020304" pitchFamily="18" charset="0"/>
              </a:rPr>
              <a:t>Paso 1: Visión, </a:t>
            </a:r>
            <a:r>
              <a:rPr lang="es" b="1" dirty="0">
                <a:solidFill>
                  <a:srgbClr val="027354"/>
                </a:solidFill>
                <a:effectLst/>
                <a:latin typeface="Lato" panose="020F0502020204030203" pitchFamily="34" charset="0"/>
                <a:ea typeface="Times New Roman" panose="02020603050405020304" pitchFamily="18" charset="0"/>
                <a:cs typeface="Times New Roman" panose="02020603050405020304" pitchFamily="18" charset="0"/>
              </a:rPr>
              <a:t>Misión, Valores y Estrategia</a:t>
            </a:r>
            <a:endParaRPr lang="en-IE" sz="3600" dirty="0">
              <a:solidFill>
                <a:srgbClr val="027354"/>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E" dirty="0"/>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980244" y="800154"/>
            <a:ext cx="10587038" cy="3995320"/>
          </a:xfrm>
        </p:spPr>
        <p:txBody>
          <a:bodyPr/>
          <a:lstStyle/>
          <a:p>
            <a:r>
              <a:rPr lang="es" sz="2200" b="1" dirty="0">
                <a:solidFill>
                  <a:srgbClr val="333333"/>
                </a:solidFill>
                <a:effectLst/>
                <a:ea typeface="Times New Roman" panose="02020603050405020304" pitchFamily="18" charset="0"/>
                <a:cs typeface="Times New Roman" panose="02020603050405020304" pitchFamily="18" charset="0"/>
              </a:rPr>
              <a:t>Este es el primer paso para incorporar la RSE en el ADN de una empresa y en su marco operativo y estratégico.</a:t>
            </a:r>
          </a:p>
          <a:p>
            <a:endParaRPr lang="en-IE" sz="2200" b="1"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v"/>
            </a:pPr>
            <a:r>
              <a:rPr lang="es" sz="2200" b="1" dirty="0">
                <a:solidFill>
                  <a:srgbClr val="D0756E"/>
                </a:solidFill>
                <a:effectLst/>
                <a:ea typeface="Times New Roman" panose="02020603050405020304" pitchFamily="18" charset="0"/>
              </a:rPr>
              <a:t>La implementación exitosa de la RSC requiere una visión, una misión y una declaración de valores claramente pensadas </a:t>
            </a:r>
            <a:r>
              <a:rPr lang="es" sz="2200" dirty="0">
                <a:solidFill>
                  <a:srgbClr val="333333"/>
                </a:solidFill>
                <a:effectLst/>
                <a:ea typeface="Times New Roman" panose="02020603050405020304" pitchFamily="18" charset="0"/>
              </a:rPr>
              <a:t>. </a:t>
            </a:r>
            <a:r>
              <a:rPr lang="es" sz="2200" dirty="0">
                <a:solidFill>
                  <a:srgbClr val="333333"/>
                </a:solidFill>
                <a:ea typeface="Times New Roman" panose="02020603050405020304" pitchFamily="18" charset="0"/>
              </a:rPr>
              <a:t>Si actualmente no tiene estas declaraciones desarrolladas con CSR Embedded, HR puede respaldar el desarrollo y actualizarlas para abordar la CSR. </a:t>
            </a:r>
            <a:r>
              <a:rPr lang="es" sz="2200" dirty="0">
                <a:solidFill>
                  <a:srgbClr val="262626"/>
                </a:solidFill>
                <a:effectLst/>
                <a:ea typeface="Times New Roman" panose="02020603050405020304" pitchFamily="18" charset="0"/>
              </a:rPr>
              <a:t>Una vez definido el marco de visión, misión y valores, la firma está lista para emprender el desarrollo de su estrategia de RSE</a:t>
            </a:r>
            <a:endParaRPr lang="en-IE" sz="2200" dirty="0">
              <a:solidFill>
                <a:srgbClr val="262626"/>
              </a:solidFill>
            </a:endParaRPr>
          </a:p>
          <a:p>
            <a:pPr marL="342900" indent="-342900">
              <a:buFont typeface="Wingdings" panose="05000000000000000000" pitchFamily="2" charset="2"/>
              <a:buChar char="v"/>
            </a:pPr>
            <a:r>
              <a:rPr lang="es" sz="2200" b="1" dirty="0">
                <a:solidFill>
                  <a:srgbClr val="027354"/>
                </a:solidFill>
                <a:effectLst/>
                <a:ea typeface="Times New Roman" panose="02020603050405020304" pitchFamily="18" charset="0"/>
              </a:rPr>
              <a:t>RRHH puede delinear la necesidad y las oportunidades de la RSC y cómo puede contribuir al ROI </a:t>
            </a:r>
            <a:r>
              <a:rPr lang="es" sz="2200" dirty="0">
                <a:solidFill>
                  <a:srgbClr val="333333"/>
                </a:solidFill>
                <a:effectLst/>
                <a:ea typeface="Times New Roman" panose="02020603050405020304" pitchFamily="18" charset="0"/>
              </a:rPr>
              <a:t>de la empresa. Pueden alinear por qué puede ser tanto una buena estrategia comercial como una buena estrategia de personas.</a:t>
            </a:r>
          </a:p>
          <a:p>
            <a:pPr marL="342900" indent="-342900">
              <a:buFont typeface="Wingdings" panose="05000000000000000000" pitchFamily="2" charset="2"/>
              <a:buChar char="v"/>
            </a:pPr>
            <a:r>
              <a:rPr lang="es" sz="2200" b="1" dirty="0">
                <a:solidFill>
                  <a:srgbClr val="E78631"/>
                </a:solidFill>
                <a:effectLst/>
                <a:ea typeface="Times New Roman" panose="02020603050405020304" pitchFamily="18" charset="0"/>
                <a:cs typeface="Times New Roman" panose="02020603050405020304" pitchFamily="18" charset="0"/>
              </a:rPr>
              <a:t>El gerente puede llamar la atención del ejecutivo sénior y de la junta acerca de las oportunidades </a:t>
            </a:r>
            <a:r>
              <a:rPr lang="es" sz="2200" dirty="0">
                <a:solidFill>
                  <a:srgbClr val="333333"/>
                </a:solidFill>
                <a:effectLst/>
                <a:ea typeface="Times New Roman" panose="02020603050405020304" pitchFamily="18" charset="0"/>
                <a:cs typeface="Times New Roman" panose="02020603050405020304" pitchFamily="18" charset="0"/>
              </a:rPr>
              <a:t>sobre lo que significan (desde ambos ángulos, Humano y Comercial), y explicar por qué tiene sentido desde el punto de vista comercial. Idealmente, los empleados y otras partes interesadas estarían involucrados en el desarrollo de la visión, misión y valores corporativos, más de lo cual se hablará más adelante.</a:t>
            </a:r>
            <a:endParaRPr lang="en-IE" sz="2200" dirty="0">
              <a:effectLst/>
              <a:ea typeface="Calibri" panose="020F0502020204030204" pitchFamily="34" charset="0"/>
              <a:cs typeface="Times New Roman" panose="02020603050405020304" pitchFamily="18" charset="0"/>
            </a:endParaRPr>
          </a:p>
          <a:p>
            <a:endParaRPr lang="en-IE" sz="2200" dirty="0"/>
          </a:p>
        </p:txBody>
      </p:sp>
    </p:spTree>
    <p:extLst>
      <p:ext uri="{BB962C8B-B14F-4D97-AF65-F5344CB8AC3E}">
        <p14:creationId xmlns:p14="http://schemas.microsoft.com/office/powerpoint/2010/main" val="260551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10;&#10;Description automatically generated">
            <a:extLst>
              <a:ext uri="{FF2B5EF4-FFF2-40B4-BE49-F238E27FC236}">
                <a16:creationId xmlns:a16="http://schemas.microsoft.com/office/drawing/2014/main" id="{48CAEB34-A803-F265-2AE9-0654DEDB01B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4" name="Text Placeholder 3">
            <a:extLst>
              <a:ext uri="{FF2B5EF4-FFF2-40B4-BE49-F238E27FC236}">
                <a16:creationId xmlns:a16="http://schemas.microsoft.com/office/drawing/2014/main" id="{1247F854-2F5E-0C49-4017-66F3A01BC077}"/>
              </a:ext>
            </a:extLst>
          </p:cNvPr>
          <p:cNvSpPr>
            <a:spLocks noGrp="1"/>
          </p:cNvSpPr>
          <p:nvPr>
            <p:ph type="body" sz="quarter" idx="13"/>
          </p:nvPr>
        </p:nvSpPr>
        <p:spPr>
          <a:xfrm>
            <a:off x="652449" y="385748"/>
            <a:ext cx="5228693" cy="953429"/>
          </a:xfrm>
        </p:spPr>
        <p:txBody>
          <a:bodyPr>
            <a:normAutofit fontScale="92500" lnSpcReduction="10000"/>
          </a:bodyPr>
          <a:lstStyle/>
          <a:p>
            <a:r>
              <a:rPr lang="es" dirty="0">
                <a:solidFill>
                  <a:srgbClr val="027354"/>
                </a:solidFill>
              </a:rPr>
              <a:t>¿Por </a:t>
            </a:r>
            <a:r>
              <a:rPr lang="es" sz="3400" dirty="0">
                <a:solidFill>
                  <a:srgbClr val="027354"/>
                </a:solidFill>
              </a:rPr>
              <a:t>qué</a:t>
            </a:r>
            <a:r>
              <a:rPr lang="es" dirty="0">
                <a:solidFill>
                  <a:srgbClr val="027354"/>
                </a:solidFill>
              </a:rPr>
              <a:t> una Declaración de Visión?</a:t>
            </a:r>
          </a:p>
        </p:txBody>
      </p:sp>
      <p:sp>
        <p:nvSpPr>
          <p:cNvPr id="5" name="Text Placeholder 4">
            <a:extLst>
              <a:ext uri="{FF2B5EF4-FFF2-40B4-BE49-F238E27FC236}">
                <a16:creationId xmlns:a16="http://schemas.microsoft.com/office/drawing/2014/main" id="{9F54CF16-2B5B-2D86-AE69-17621FFAEDB4}"/>
              </a:ext>
            </a:extLst>
          </p:cNvPr>
          <p:cNvSpPr>
            <a:spLocks noGrp="1"/>
          </p:cNvSpPr>
          <p:nvPr>
            <p:ph type="body" sz="quarter" idx="14"/>
          </p:nvPr>
        </p:nvSpPr>
        <p:spPr>
          <a:xfrm>
            <a:off x="652449" y="1198623"/>
            <a:ext cx="5510406" cy="3079983"/>
          </a:xfrm>
        </p:spPr>
        <p:txBody>
          <a:bodyPr/>
          <a:lstStyle/>
          <a:p>
            <a:r>
              <a:rPr lang="es" sz="2400" b="1" dirty="0">
                <a:solidFill>
                  <a:srgbClr val="262626"/>
                </a:solidFill>
                <a:effectLst/>
                <a:ea typeface="Times New Roman" panose="02020603050405020304" pitchFamily="18" charset="0"/>
                <a:cs typeface="Times New Roman" panose="02020603050405020304" pitchFamily="18" charset="0"/>
              </a:rPr>
              <a:t>La declaración de visión </a:t>
            </a:r>
            <a:r>
              <a:rPr lang="es" b="1" dirty="0">
                <a:solidFill>
                  <a:srgbClr val="262626"/>
                </a:solidFill>
                <a:ea typeface="Times New Roman" panose="02020603050405020304" pitchFamily="18" charset="0"/>
                <a:cs typeface="Times New Roman" panose="02020603050405020304" pitchFamily="18" charset="0"/>
              </a:rPr>
              <a:t>demuestra por qué una organización hace lo que hace.</a:t>
            </a:r>
          </a:p>
          <a:p>
            <a:endParaRPr lang="en-IE" sz="100" b="1" dirty="0">
              <a:solidFill>
                <a:srgbClr val="262626"/>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 sz="2400" dirty="0">
                <a:solidFill>
                  <a:srgbClr val="262626"/>
                </a:solidFill>
                <a:effectLst/>
                <a:ea typeface="Times New Roman" panose="02020603050405020304" pitchFamily="18" charset="0"/>
                <a:cs typeface="Times New Roman" panose="02020603050405020304" pitchFamily="18" charset="0"/>
              </a:rPr>
              <a:t>La </a:t>
            </a:r>
            <a:r>
              <a:rPr lang="es" sz="2200" dirty="0">
                <a:solidFill>
                  <a:srgbClr val="262626"/>
                </a:solidFill>
                <a:effectLst/>
                <a:ea typeface="Times New Roman" panose="02020603050405020304" pitchFamily="18" charset="0"/>
                <a:cs typeface="Times New Roman" panose="02020603050405020304" pitchFamily="18" charset="0"/>
              </a:rPr>
              <a:t>Declaración de Visión establece la dirección futura de la empresa y lo que pretende en 5, a 10 años o más.</a:t>
            </a:r>
          </a:p>
          <a:p>
            <a:pPr marL="342900" indent="-342900">
              <a:buFont typeface="Arial" panose="020B0604020202020204" pitchFamily="34" charset="0"/>
              <a:buChar char="•"/>
            </a:pPr>
            <a:r>
              <a:rPr lang="es" sz="2200" dirty="0">
                <a:solidFill>
                  <a:srgbClr val="262626"/>
                </a:solidFill>
                <a:effectLst/>
                <a:ea typeface="Times New Roman" panose="02020603050405020304" pitchFamily="18" charset="0"/>
                <a:cs typeface="Times New Roman" panose="02020603050405020304" pitchFamily="18" charset="0"/>
              </a:rPr>
              <a:t>Expresa por qué se esfuerza la empresa en el futuro a largo plazo, cómo funciona la empresa y cómo se guía y se guiará por sus valores de RSE para que pueda encontrar el equilibrio adecuado entre los intereses comerciales y actuar como una empresa responsable.</a:t>
            </a:r>
            <a:endParaRPr lang="en-IE" sz="2200" dirty="0">
              <a:solidFill>
                <a:srgbClr val="262626"/>
              </a:solidFill>
            </a:endParaRPr>
          </a:p>
        </p:txBody>
      </p:sp>
    </p:spTree>
    <p:extLst>
      <p:ext uri="{BB962C8B-B14F-4D97-AF65-F5344CB8AC3E}">
        <p14:creationId xmlns:p14="http://schemas.microsoft.com/office/powerpoint/2010/main" val="376137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lant, tree&#10;&#10;Description automatically generated">
            <a:extLst>
              <a:ext uri="{FF2B5EF4-FFF2-40B4-BE49-F238E27FC236}">
                <a16:creationId xmlns:a16="http://schemas.microsoft.com/office/drawing/2014/main" id="{94248201-9EA8-D2FB-55E1-9ACF809E89B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377" b="5377"/>
          <a:stretch>
            <a:fillRect/>
          </a:stretch>
        </p:blipFill>
        <p:spPr/>
      </p:pic>
      <p:sp>
        <p:nvSpPr>
          <p:cNvPr id="4" name="Text Placeholder 3">
            <a:extLst>
              <a:ext uri="{FF2B5EF4-FFF2-40B4-BE49-F238E27FC236}">
                <a16:creationId xmlns:a16="http://schemas.microsoft.com/office/drawing/2014/main" id="{1247F854-2F5E-0C49-4017-66F3A01BC077}"/>
              </a:ext>
            </a:extLst>
          </p:cNvPr>
          <p:cNvSpPr>
            <a:spLocks noGrp="1"/>
          </p:cNvSpPr>
          <p:nvPr>
            <p:ph type="body" sz="quarter" idx="13"/>
          </p:nvPr>
        </p:nvSpPr>
        <p:spPr>
          <a:xfrm>
            <a:off x="764842" y="433712"/>
            <a:ext cx="5433625" cy="835923"/>
          </a:xfrm>
        </p:spPr>
        <p:txBody>
          <a:bodyPr>
            <a:normAutofit fontScale="92500" lnSpcReduction="20000"/>
          </a:bodyPr>
          <a:lstStyle/>
          <a:p>
            <a:r>
              <a:rPr lang="es" dirty="0">
                <a:solidFill>
                  <a:srgbClr val="027354"/>
                </a:solidFill>
              </a:rPr>
              <a:t>¿Por qué una declaración de misión?</a:t>
            </a:r>
          </a:p>
        </p:txBody>
      </p:sp>
      <p:sp>
        <p:nvSpPr>
          <p:cNvPr id="5" name="Text Placeholder 4">
            <a:extLst>
              <a:ext uri="{FF2B5EF4-FFF2-40B4-BE49-F238E27FC236}">
                <a16:creationId xmlns:a16="http://schemas.microsoft.com/office/drawing/2014/main" id="{9F54CF16-2B5B-2D86-AE69-17621FFAEDB4}"/>
              </a:ext>
            </a:extLst>
          </p:cNvPr>
          <p:cNvSpPr>
            <a:spLocks noGrp="1"/>
          </p:cNvSpPr>
          <p:nvPr>
            <p:ph type="body" sz="quarter" idx="14"/>
          </p:nvPr>
        </p:nvSpPr>
        <p:spPr>
          <a:xfrm>
            <a:off x="764842" y="1166339"/>
            <a:ext cx="5426962" cy="4879226"/>
          </a:xfrm>
          <a:solidFill>
            <a:srgbClr val="EBC2BF"/>
          </a:solidFill>
        </p:spPr>
        <p:txBody>
          <a:bodyPr/>
          <a:lstStyle/>
          <a:p>
            <a:pPr>
              <a:lnSpc>
                <a:spcPct val="107000"/>
              </a:lnSpc>
              <a:spcAft>
                <a:spcPts val="865"/>
              </a:spcAft>
            </a:pPr>
            <a:r>
              <a:rPr lang="es" sz="2200" dirty="0">
                <a:solidFill>
                  <a:srgbClr val="262626"/>
                </a:solidFill>
                <a:effectLst/>
                <a:ea typeface="Times New Roman" panose="02020603050405020304" pitchFamily="18" charset="0"/>
                <a:cs typeface="Times New Roman" panose="02020603050405020304" pitchFamily="18" charset="0"/>
              </a:rPr>
              <a:t>La </a:t>
            </a:r>
            <a:r>
              <a:rPr lang="es" sz="2200" b="1" dirty="0">
                <a:solidFill>
                  <a:srgbClr val="262626"/>
                </a:solidFill>
                <a:effectLst/>
                <a:ea typeface="Times New Roman" panose="02020603050405020304" pitchFamily="18" charset="0"/>
                <a:cs typeface="Times New Roman" panose="02020603050405020304" pitchFamily="18" charset="0"/>
              </a:rPr>
              <a:t>Declaración de la Misión </a:t>
            </a:r>
            <a:r>
              <a:rPr lang="es" sz="2200" b="1" dirty="0">
                <a:solidFill>
                  <a:srgbClr val="262626"/>
                </a:solidFill>
                <a:ea typeface="Times New Roman" panose="02020603050405020304" pitchFamily="18" charset="0"/>
                <a:cs typeface="Times New Roman" panose="02020603050405020304" pitchFamily="18" charset="0"/>
              </a:rPr>
              <a:t>demuestra cómo se logrará la Declaración de la Visión. </a:t>
            </a:r>
            <a:r>
              <a:rPr lang="es" sz="2200" dirty="0">
                <a:solidFill>
                  <a:srgbClr val="262626"/>
                </a:solidFill>
                <a:ea typeface="Times New Roman" panose="02020603050405020304" pitchFamily="18" charset="0"/>
                <a:cs typeface="Times New Roman" panose="02020603050405020304" pitchFamily="18" charset="0"/>
              </a:rPr>
              <a:t>Él</a:t>
            </a:r>
            <a:r>
              <a:rPr lang="es" sz="2200" b="1" dirty="0">
                <a:solidFill>
                  <a:srgbClr val="262626"/>
                </a:solidFill>
                <a:ea typeface="Times New Roman" panose="02020603050405020304" pitchFamily="18" charset="0"/>
                <a:cs typeface="Times New Roman" panose="02020603050405020304" pitchFamily="18" charset="0"/>
              </a:rPr>
              <a:t> </a:t>
            </a:r>
            <a:r>
              <a:rPr lang="es" sz="2200" dirty="0">
                <a:solidFill>
                  <a:srgbClr val="262626"/>
                </a:solidFill>
                <a:effectLst/>
                <a:ea typeface="Times New Roman" panose="02020603050405020304" pitchFamily="18" charset="0"/>
                <a:cs typeface="Times New Roman" panose="02020603050405020304" pitchFamily="18" charset="0"/>
              </a:rPr>
              <a:t>describe los valores, compromisos, acciones y actividades de la empresa que ocurrirán durante el presente, a menudo en una capacidad diaria. Se centra en los objetivos comerciales, los clientes, el cumplimiento, la colaboración y el intercambio de mejores prácticas, y una mentalidad de calidad. Estas acciones deben estar respaldadas por la RSE y el compromiso con el resultado final triple (es decir, </a:t>
            </a:r>
            <a:r>
              <a:rPr lang="es" sz="2200" dirty="0">
                <a:solidFill>
                  <a:srgbClr val="262626"/>
                </a:solidFill>
                <a:cs typeface="Times New Roman" panose="02020603050405020304" pitchFamily="18" charset="0"/>
              </a:rPr>
              <a:t>social, ambiental y financiero </a:t>
            </a:r>
            <a:r>
              <a:rPr lang="es" sz="2200" b="0" i="0" dirty="0">
                <a:solidFill>
                  <a:srgbClr val="4D5156"/>
                </a:solidFill>
                <a:effectLst/>
                <a:latin typeface="arial" panose="020B0604020202020204" pitchFamily="34" charset="0"/>
              </a:rPr>
              <a:t>) </a:t>
            </a:r>
            <a:r>
              <a:rPr lang="es" sz="2200" dirty="0">
                <a:solidFill>
                  <a:srgbClr val="262626"/>
                </a:solidFill>
                <a:effectLst/>
                <a:ea typeface="Times New Roman" panose="02020603050405020304" pitchFamily="18" charset="0"/>
                <a:cs typeface="Times New Roman" panose="02020603050405020304" pitchFamily="18" charset="0"/>
              </a:rPr>
              <a:t>y el desarrollo sostenible.</a:t>
            </a:r>
            <a:endParaRPr lang="en-IE" sz="2200" dirty="0">
              <a:solidFill>
                <a:srgbClr val="262626"/>
              </a:solidFill>
            </a:endParaRPr>
          </a:p>
        </p:txBody>
      </p:sp>
    </p:spTree>
    <p:extLst>
      <p:ext uri="{BB962C8B-B14F-4D97-AF65-F5344CB8AC3E}">
        <p14:creationId xmlns:p14="http://schemas.microsoft.com/office/powerpoint/2010/main" val="369504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1BC41-E915-25CB-1E1C-A716E449FC02}"/>
              </a:ext>
            </a:extLst>
          </p:cNvPr>
          <p:cNvSpPr>
            <a:spLocks noGrp="1"/>
          </p:cNvSpPr>
          <p:nvPr>
            <p:ph type="body" sz="quarter" idx="13"/>
          </p:nvPr>
        </p:nvSpPr>
        <p:spPr>
          <a:xfrm>
            <a:off x="1086578" y="116494"/>
            <a:ext cx="10600546" cy="953429"/>
          </a:xfrm>
        </p:spPr>
        <p:txBody>
          <a:bodyPr>
            <a:normAutofit fontScale="92500" lnSpcReduction="10000"/>
          </a:bodyPr>
          <a:lstStyle/>
          <a:p>
            <a:pPr algn="ctr"/>
            <a:r>
              <a:rPr lang="es" dirty="0">
                <a:solidFill>
                  <a:srgbClr val="027354"/>
                </a:solidFill>
              </a:rPr>
              <a:t>La RSC necesita la visión de la empresa y el compromiso del personal</a:t>
            </a:r>
          </a:p>
        </p:txBody>
      </p:sp>
      <p:sp>
        <p:nvSpPr>
          <p:cNvPr id="7" name="Rectangle: Rounded Corners 6">
            <a:extLst>
              <a:ext uri="{FF2B5EF4-FFF2-40B4-BE49-F238E27FC236}">
                <a16:creationId xmlns:a16="http://schemas.microsoft.com/office/drawing/2014/main" id="{7872F8A3-842A-B937-30AD-EE4D61C77158}"/>
              </a:ext>
            </a:extLst>
          </p:cNvPr>
          <p:cNvSpPr/>
          <p:nvPr/>
        </p:nvSpPr>
        <p:spPr>
          <a:xfrm>
            <a:off x="685800" y="4029075"/>
            <a:ext cx="10829925" cy="271243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La participación del personal es una prioridad</a:t>
            </a:r>
          </a:p>
          <a:p>
            <a:pPr algn="ctr"/>
            <a:r>
              <a:rPr lang="es" sz="2000" dirty="0"/>
              <a:t>La gestión sostenible de los recursos humanos combinada con la RSE es clave. </a:t>
            </a:r>
            <a:r>
              <a:rPr lang="es" sz="2000" dirty="0">
                <a:solidFill>
                  <a:schemeClr val="bg1"/>
                </a:solidFill>
              </a:rPr>
              <a:t>Los empleados son PYMES, las cuatro principales partes interesadas prioritarias, los otros son accionistas, clientes y comunidades. La participación y aceptación del personal para lograr los objetivos de RSC de la empresa son fundamentales para su implementación exitosa. Las prácticas de recursos humanos facilitan la integración de la participación del personal a través del desarrollo de competencias de RSE, la capacitación, el apoyo al desarrollo de programas, </a:t>
            </a:r>
            <a:r>
              <a:rPr lang="es" sz="2000" dirty="0"/>
              <a:t>etc. Los objetivos de RSE deben ir un paso más allá y estar integrados en la marca de empleado de la PYME y ser parte de la propuesta de valor para trabajar en una empresa determinada.</a:t>
            </a:r>
          </a:p>
        </p:txBody>
      </p:sp>
      <p:sp>
        <p:nvSpPr>
          <p:cNvPr id="8" name="Rectangle: Rounded Corners 7">
            <a:extLst>
              <a:ext uri="{FF2B5EF4-FFF2-40B4-BE49-F238E27FC236}">
                <a16:creationId xmlns:a16="http://schemas.microsoft.com/office/drawing/2014/main" id="{F4EC75A6-E73B-0F9F-D055-0B3851834AB4}"/>
              </a:ext>
            </a:extLst>
          </p:cNvPr>
          <p:cNvSpPr/>
          <p:nvPr/>
        </p:nvSpPr>
        <p:spPr>
          <a:xfrm>
            <a:off x="685800" y="1004259"/>
            <a:ext cx="10915623" cy="3024816"/>
          </a:xfrm>
          <a:prstGeom prst="round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Visión global de la RSE</a:t>
            </a:r>
          </a:p>
          <a:p>
            <a:pPr algn="ctr"/>
            <a:r>
              <a:rPr lang="es" sz="2000" dirty="0"/>
              <a:t>Las empresas con una buena reputación en RSE tienen la RSE como parte de su visión general. </a:t>
            </a:r>
            <a:r>
              <a:rPr lang="es" sz="2000" dirty="0">
                <a:solidFill>
                  <a:schemeClr val="bg1"/>
                </a:solidFill>
                <a:ea typeface="Times New Roman" panose="02020603050405020304" pitchFamily="18" charset="0"/>
              </a:rPr>
              <a:t>Una Visión de RSE asegura que el </a:t>
            </a:r>
            <a:r>
              <a:rPr lang="es" sz="2000" dirty="0" err="1">
                <a:solidFill>
                  <a:schemeClr val="bg1"/>
                </a:solidFill>
                <a:ea typeface="Times New Roman" panose="02020603050405020304" pitchFamily="18" charset="0"/>
              </a:rPr>
              <a:t>comportamiento de la empresa </a:t>
            </a:r>
            <a:r>
              <a:rPr lang="es" sz="2000" dirty="0">
                <a:solidFill>
                  <a:schemeClr val="bg1"/>
                </a:solidFill>
                <a:ea typeface="Times New Roman" panose="02020603050405020304" pitchFamily="18" charset="0"/>
              </a:rPr>
              <a:t>y de las personas esté alineado con los valores de RSE de manera consistente. </a:t>
            </a:r>
            <a:r>
              <a:rPr lang="es" sz="2000" dirty="0"/>
              <a:t>La Visión incorpora los valores de RSE en toda la empresa, generando confianza en el mercado y reputación ante los ojos de los clientes, las partes interesadas, los socios y los empleados. </a:t>
            </a:r>
            <a:r>
              <a:rPr lang="es" sz="2000" dirty="0">
                <a:solidFill>
                  <a:schemeClr val="bg1"/>
                </a:solidFill>
                <a:effectLst/>
                <a:ea typeface="Times New Roman" panose="02020603050405020304" pitchFamily="18" charset="0"/>
              </a:rPr>
              <a:t>Otro factor crítico de éxito para implementar la Visión de la RSE es contar con el compromiso y el apoyo de la alta gerencia, los gerentes, los ejecutivos y el directorio. Este compromiso debe ser reforzado y respaldado por Recursos Humanos para que puedan involucrar y apoyar al personal, y proporcionar las </a:t>
            </a:r>
            <a:r>
              <a:rPr lang="es" sz="2000" dirty="0">
                <a:solidFill>
                  <a:schemeClr val="bg1"/>
                </a:solidFill>
                <a:ea typeface="Times New Roman" panose="02020603050405020304" pitchFamily="18" charset="0"/>
              </a:rPr>
              <a:t>estrategias, </a:t>
            </a:r>
            <a:r>
              <a:rPr lang="es" sz="2000" dirty="0">
                <a:solidFill>
                  <a:schemeClr val="bg1"/>
                </a:solidFill>
                <a:effectLst/>
                <a:ea typeface="Times New Roman" panose="02020603050405020304" pitchFamily="18" charset="0"/>
              </a:rPr>
              <a:t>políticas, habilidades, herramientas e incentivos necesarios para los empleados.</a:t>
            </a:r>
            <a:endParaRPr lang="en-IE" sz="2000" dirty="0"/>
          </a:p>
        </p:txBody>
      </p:sp>
    </p:spTree>
    <p:extLst>
      <p:ext uri="{BB962C8B-B14F-4D97-AF65-F5344CB8AC3E}">
        <p14:creationId xmlns:p14="http://schemas.microsoft.com/office/powerpoint/2010/main" val="27344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4EC75A6-E73B-0F9F-D055-0B3851834AB4}"/>
              </a:ext>
            </a:extLst>
          </p:cNvPr>
          <p:cNvSpPr/>
          <p:nvPr/>
        </p:nvSpPr>
        <p:spPr>
          <a:xfrm>
            <a:off x="885775" y="854812"/>
            <a:ext cx="10887048" cy="591893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 sz="1900" b="1" dirty="0">
                <a:solidFill>
                  <a:srgbClr val="027354"/>
                </a:solidFill>
                <a:effectLst/>
                <a:ea typeface="Times New Roman" panose="02020603050405020304" pitchFamily="18" charset="0"/>
                <a:cs typeface="Times New Roman" panose="02020603050405020304" pitchFamily="18" charset="0"/>
              </a:rPr>
              <a:t>Como examinamos anteriormente, el valor comercial se está convirtiendo cada vez más en intangibles como la buena voluntad, la reputación, la confianza, el talento y el capital intelectual, lo que hace que la RSE sea una consideración cada vez más importante.</a:t>
            </a:r>
          </a:p>
          <a:p>
            <a:endParaRPr lang="en-IE" sz="1900" dirty="0">
              <a:solidFill>
                <a:srgbClr val="262626"/>
              </a:solidFill>
              <a:effectLst/>
              <a:ea typeface="Times New Roman" panose="02020603050405020304" pitchFamily="18" charset="0"/>
              <a:cs typeface="Times New Roman" panose="02020603050405020304" pitchFamily="18" charset="0"/>
            </a:endParaRPr>
          </a:p>
          <a:p>
            <a:r>
              <a:rPr lang="es" sz="1900" dirty="0">
                <a:solidFill>
                  <a:srgbClr val="262626"/>
                </a:solidFill>
                <a:effectLst/>
                <a:ea typeface="Times New Roman" panose="02020603050405020304" pitchFamily="18" charset="0"/>
                <a:cs typeface="Times New Roman" panose="02020603050405020304" pitchFamily="18" charset="0"/>
              </a:rPr>
              <a:t>Como impulsor clave de la sustentabilidad de la RSE, las empresas requieren que RRHH involucre a los empleados para que la RSE pueda integrarse en toda la empresa en todos los niveles. El nivel de empleado es uno de los niveles </a:t>
            </a:r>
            <a:r>
              <a:rPr lang="es" sz="1900" dirty="0">
                <a:solidFill>
                  <a:srgbClr val="262626"/>
                </a:solidFill>
                <a:ea typeface="Times New Roman" panose="02020603050405020304" pitchFamily="18" charset="0"/>
                <a:cs typeface="Times New Roman" panose="02020603050405020304" pitchFamily="18" charset="0"/>
              </a:rPr>
              <a:t>de implementación más importantes </a:t>
            </a:r>
            <a:r>
              <a:rPr lang="es" sz="1900" dirty="0">
                <a:solidFill>
                  <a:srgbClr val="262626"/>
                </a:solidFill>
                <a:effectLst/>
                <a:ea typeface="Times New Roman" panose="02020603050405020304" pitchFamily="18" charset="0"/>
                <a:cs typeface="Times New Roman" panose="02020603050405020304" pitchFamily="18" charset="0"/>
              </a:rPr>
              <a:t>. RR.HH. ayuda a la PYME a lograr sus objetivos de RSC (a través de su gente, es decir, empleados, gerentes, </a:t>
            </a:r>
            <a:r>
              <a:rPr lang="es" sz="1900" dirty="0">
                <a:solidFill>
                  <a:srgbClr val="262626"/>
                </a:solidFill>
                <a:ea typeface="Times New Roman" panose="02020603050405020304" pitchFamily="18" charset="0"/>
                <a:cs typeface="Times New Roman" panose="02020603050405020304" pitchFamily="18" charset="0"/>
              </a:rPr>
              <a:t>directores, etc.) </a:t>
            </a:r>
            <a:r>
              <a:rPr lang="es" sz="1900" dirty="0">
                <a:solidFill>
                  <a:srgbClr val="262626"/>
                </a:solidFill>
                <a:effectLst/>
                <a:ea typeface="Times New Roman" panose="02020603050405020304" pitchFamily="18" charset="0"/>
                <a:cs typeface="Times New Roman" panose="02020603050405020304" pitchFamily="18" charset="0"/>
              </a:rPr>
              <a:t>y a adherirse a sus principios de RSE en consonancia con su dirección comercial estratégica. Cualquier cosa que no sea la integración total de la empresa, especialmente con los empleados, eventualmente </a:t>
            </a:r>
            <a:r>
              <a:rPr lang="es" sz="1900" dirty="0">
                <a:solidFill>
                  <a:srgbClr val="262626"/>
                </a:solidFill>
                <a:ea typeface="Times New Roman" panose="02020603050405020304" pitchFamily="18" charset="0"/>
                <a:cs typeface="Times New Roman" panose="02020603050405020304" pitchFamily="18" charset="0"/>
              </a:rPr>
              <a:t>causará </a:t>
            </a:r>
            <a:r>
              <a:rPr lang="es" sz="1900" dirty="0">
                <a:solidFill>
                  <a:srgbClr val="262626"/>
                </a:solidFill>
                <a:effectLst/>
                <a:ea typeface="Times New Roman" panose="02020603050405020304" pitchFamily="18" charset="0"/>
                <a:cs typeface="Times New Roman" panose="02020603050405020304" pitchFamily="18" charset="0"/>
              </a:rPr>
              <a:t>negatividad y desconfianza y generará problemas de reputación, ya que existe una desconexión entre la visión, la entrega y las operaciones.</a:t>
            </a:r>
          </a:p>
          <a:p>
            <a:endParaRPr lang="en-IE" sz="1900" dirty="0">
              <a:solidFill>
                <a:srgbClr val="262626"/>
              </a:solidFill>
              <a:ea typeface="Calibri" panose="020F0502020204030204" pitchFamily="34" charset="0"/>
              <a:cs typeface="Times New Roman" panose="02020603050405020304" pitchFamily="18" charset="0"/>
            </a:endParaRPr>
          </a:p>
          <a:p>
            <a:r>
              <a:rPr lang="es" sz="1900" b="1" dirty="0">
                <a:solidFill>
                  <a:srgbClr val="027354"/>
                </a:solidFill>
                <a:effectLst/>
                <a:ea typeface="Calibri" panose="020F0502020204030204" pitchFamily="34" charset="0"/>
                <a:cs typeface="Times New Roman" panose="02020603050405020304" pitchFamily="18" charset="0"/>
              </a:rPr>
              <a:t>Cómo se ven los recursos y apoyos de RSE de RR. HH.….</a:t>
            </a:r>
          </a:p>
          <a:p>
            <a:pPr>
              <a:lnSpc>
                <a:spcPct val="100000"/>
              </a:lnSpc>
              <a:spcBef>
                <a:spcPts val="0"/>
              </a:spcBef>
            </a:pPr>
            <a:r>
              <a:rPr lang="es" sz="1900" b="1" i="1" dirty="0">
                <a:solidFill>
                  <a:srgbClr val="262626"/>
                </a:solidFill>
                <a:effectLst/>
                <a:ea typeface="Times New Roman" panose="02020603050405020304" pitchFamily="18" charset="0"/>
                <a:cs typeface="Times New Roman" panose="02020603050405020304" pitchFamily="18" charset="0"/>
              </a:rPr>
              <a:t>Desarrollando al Líder Global del Mañana </a:t>
            </a:r>
            <a:r>
              <a:rPr lang="es" sz="1900" b="1" dirty="0">
                <a:solidFill>
                  <a:srgbClr val="262626"/>
                </a:solidFill>
                <a:effectLst/>
                <a:ea typeface="Times New Roman" panose="02020603050405020304" pitchFamily="18" charset="0"/>
                <a:cs typeface="Times New Roman" panose="02020603050405020304" pitchFamily="18" charset="0"/>
              </a:rPr>
              <a:t>, observó que </a:t>
            </a:r>
            <a:r>
              <a:rPr lang="es" sz="1900" i="1" dirty="0">
                <a:solidFill>
                  <a:srgbClr val="262626"/>
                </a:solidFill>
                <a:effectLst/>
                <a:ea typeface="Times New Roman" panose="02020603050405020304" pitchFamily="18" charset="0"/>
                <a:cs typeface="Times New Roman" panose="02020603050405020304" pitchFamily="18" charset="0"/>
              </a:rPr>
              <a:t>“una variedad de palancas de recursos humanos son importantes para desarrollar las capacidades de la empresa [RSC]: construir este conocimiento y habilidades a través de programas de desarrollo de liderazgo, planificación de desarrollo profesional, planificación de sucesión, gestión del desempeño y sistemas de incentivos y marcos de competencias, y buscando este conocimiento y habilidades al reclutar nuevos talentos en la organización”. </a:t>
            </a:r>
            <a:r>
              <a:rPr lang="es" sz="1900" dirty="0">
                <a:solidFill>
                  <a:srgbClr val="262626"/>
                </a:solidFill>
                <a:effectLst/>
                <a:ea typeface="Times New Roman" panose="02020603050405020304" pitchFamily="18" charset="0"/>
                <a:cs typeface="Times New Roman" panose="02020603050405020304" pitchFamily="18" charset="0"/>
              </a:rPr>
              <a:t>(Ashridge, 2008, pág. 10).</a:t>
            </a:r>
            <a:endParaRPr lang="en-IE" sz="1900" dirty="0">
              <a:solidFill>
                <a:srgbClr val="262626"/>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B4E66E8-C8D9-DA6E-1DBF-98A0DFC7E561}"/>
              </a:ext>
            </a:extLst>
          </p:cNvPr>
          <p:cNvSpPr>
            <a:spLocks noGrp="1"/>
          </p:cNvSpPr>
          <p:nvPr>
            <p:ph type="body" sz="quarter" idx="13"/>
          </p:nvPr>
        </p:nvSpPr>
        <p:spPr>
          <a:xfrm>
            <a:off x="1172277" y="18464"/>
            <a:ext cx="10600546" cy="953429"/>
          </a:xfrm>
        </p:spPr>
        <p:txBody>
          <a:bodyPr anchor="ctr">
            <a:normAutofit/>
          </a:bodyPr>
          <a:lstStyle/>
          <a:p>
            <a:pPr algn="ctr"/>
            <a:r>
              <a:rPr lang="es" sz="3600" b="1" dirty="0">
                <a:solidFill>
                  <a:srgbClr val="027354"/>
                </a:solidFill>
              </a:rPr>
              <a:t>La RSE de RRHH protege los valores de la empresa</a:t>
            </a:r>
            <a:endParaRPr lang="en-IE" dirty="0">
              <a:solidFill>
                <a:srgbClr val="027354"/>
              </a:solidFill>
            </a:endParaRPr>
          </a:p>
        </p:txBody>
      </p:sp>
    </p:spTree>
    <p:extLst>
      <p:ext uri="{BB962C8B-B14F-4D97-AF65-F5344CB8AC3E}">
        <p14:creationId xmlns:p14="http://schemas.microsoft.com/office/powerpoint/2010/main" val="184385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86427-666B-4A51-DCF2-640B6F8BC721}"/>
              </a:ext>
            </a:extLst>
          </p:cNvPr>
          <p:cNvSpPr>
            <a:spLocks noGrp="1"/>
          </p:cNvSpPr>
          <p:nvPr>
            <p:ph type="body" sz="quarter" idx="13"/>
          </p:nvPr>
        </p:nvSpPr>
        <p:spPr>
          <a:xfrm>
            <a:off x="685641" y="446049"/>
            <a:ext cx="4745003" cy="3278388"/>
          </a:xfrm>
        </p:spPr>
        <p:txBody>
          <a:bodyPr>
            <a:normAutofit fontScale="55000" lnSpcReduction="20000"/>
          </a:bodyPr>
          <a:lstStyle/>
          <a:p>
            <a:r>
              <a:rPr lang="es" sz="6500" dirty="0"/>
              <a:t>ESTUDIO DE CASO - TEG, Irlanda</a:t>
            </a:r>
          </a:p>
          <a:p>
            <a:endParaRPr lang="en-IE" dirty="0"/>
          </a:p>
          <a:p>
            <a:r>
              <a:rPr lang="es" b="0" dirty="0">
                <a:latin typeface="Calibri" panose="020F0502020204030204" pitchFamily="34" charset="0"/>
                <a:cs typeface="Calibri" panose="020F0502020204030204" pitchFamily="34" charset="0"/>
                <a:sym typeface="Helvetica Light"/>
              </a:rPr>
              <a:t>Soy </a:t>
            </a:r>
            <a:r>
              <a:rPr lang="es"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una empresa de ingeniería irlandesa líder que abastece a los sectores farmacéutico, biofarmacéutico y de aviación.</a:t>
            </a:r>
          </a:p>
          <a:p>
            <a:endPar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a:p>
            <a:r>
              <a:rPr lang="es" sz="3600" b="0" i="0" u="none" strike="noStrike" cap="none" spc="0" baseline="0" dirty="0">
                <a:ln>
                  <a:noFill/>
                </a:ln>
                <a:uFillTx/>
                <a:latin typeface="Calibri" panose="020F0502020204030204" pitchFamily="34" charset="0"/>
                <a:ea typeface="+mn-ea"/>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https://teg.com/</a:t>
            </a:r>
            <a:r>
              <a:rPr lang="es" b="0" dirty="0">
                <a:latin typeface="Calibri" panose="020F0502020204030204" pitchFamily="34" charset="0"/>
                <a:cs typeface="Calibri" panose="020F0502020204030204" pitchFamily="34" charset="0"/>
                <a:sym typeface="Helvetica Light"/>
              </a:rPr>
              <a:t> </a:t>
            </a:r>
            <a:endParaRPr lang="en-GB" sz="3600" b="0" i="0" u="none" strike="noStrike" cap="none" spc="0" baseline="0" dirty="0">
              <a:ln>
                <a:noFill/>
              </a:ln>
              <a:uFillTx/>
              <a:latin typeface="Calibri" panose="020F0502020204030204" pitchFamily="34" charset="0"/>
              <a:ea typeface="+mn-ea"/>
              <a:cs typeface="Calibri" panose="020F0502020204030204" pitchFamily="34" charset="0"/>
              <a:sym typeface="Helvetica Light"/>
            </a:endParaRPr>
          </a:p>
          <a:p>
            <a:endPar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a:p>
            <a:r>
              <a:rPr lang="es" sz="3600" b="1"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hlinkClick r:id="rId3">
                  <a:extLst>
                    <a:ext uri="{A12FA001-AC4F-418D-AE19-62706E023703}">
                      <ahyp:hlinkClr xmlns:ahyp="http://schemas.microsoft.com/office/drawing/2018/hyperlinkcolor" val="tx"/>
                    </a:ext>
                  </a:extLst>
                </a:hlinkClick>
              </a:rPr>
              <a:t>Estrategia de RSE y Sostenibilidad de TEG</a:t>
            </a:r>
            <a:endParaRPr lang="en-IE" dirty="0"/>
          </a:p>
        </p:txBody>
      </p:sp>
      <p:sp>
        <p:nvSpPr>
          <p:cNvPr id="7" name="Text Placeholder 6">
            <a:extLst>
              <a:ext uri="{FF2B5EF4-FFF2-40B4-BE49-F238E27FC236}">
                <a16:creationId xmlns:a16="http://schemas.microsoft.com/office/drawing/2014/main" id="{C385A02B-B6EA-8D0B-50CE-4CBAB762C878}"/>
              </a:ext>
            </a:extLst>
          </p:cNvPr>
          <p:cNvSpPr>
            <a:spLocks noGrp="1"/>
          </p:cNvSpPr>
          <p:nvPr>
            <p:ph type="body" sz="quarter" idx="14"/>
          </p:nvPr>
        </p:nvSpPr>
        <p:spPr>
          <a:xfrm>
            <a:off x="393117" y="4062370"/>
            <a:ext cx="11611314" cy="2795630"/>
          </a:xfrm>
          <a:solidFill>
            <a:schemeClr val="bg1"/>
          </a:solidFill>
        </p:spPr>
        <p:txBody>
          <a:bodyPr/>
          <a:lstStyle/>
          <a:p>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Cada año,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4"/>
              </a:rPr>
              <a:t>TEG ofrece un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5"/>
              </a:rPr>
              <a:t>programa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intensivo de formación de aprendices de cuatro años en fabricación de herramientas . Tienen un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5"/>
              </a:rPr>
              <a:t>programa de educación superior de 6 años para egresados de la escuela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donde los estudiantes pueden ganar mientras aprenden. TEG trabaja con universidades locales para que los trabajadores obtengan el apoyo que necesitan, por ejemplo, IT Sligo. La invitación para el Aprendizaje también se extiende a los de bienestar social.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Diversidad: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TEG también alienta a las mujeres a unirse a su empresa, sin embargo, esto ha resultado difícil en la industria. De los 86 empleados, solo cuatro son mujeres, una de las cuales desempeña un papel importante en el equipo de diseño de ingeniería. Para apoyar un buen equilibrio entre el trabajo y la vida, TEG ofrece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flexibilidad laboral </a:t>
            </a:r>
            <a:r>
              <a:rPr lang="es"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en los casos en que surgen problemas familiares. Los empleados pueden intercambiar turnos para facilitar los cambios </a:t>
            </a:r>
            <a:r>
              <a:rPr lang="es" sz="1900" dirty="0">
                <a:solidFill>
                  <a:srgbClr val="262626"/>
                </a:solidFill>
                <a:effectLst/>
                <a:ea typeface="Calibri" panose="020F0502020204030204" pitchFamily="34" charset="0"/>
                <a:cs typeface="Times New Roman" panose="02020603050405020304" pitchFamily="18" charset="0"/>
              </a:rPr>
              <a:t>... </a:t>
            </a:r>
            <a:endParaRPr lang="en-IE" sz="19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endParaRPr>
          </a:p>
          <a:p>
            <a:endParaRPr lang="en-IE" sz="1900" dirty="0"/>
          </a:p>
        </p:txBody>
      </p:sp>
      <p:sp>
        <p:nvSpPr>
          <p:cNvPr id="8" name="Picture Placeholder 7">
            <a:extLst>
              <a:ext uri="{FF2B5EF4-FFF2-40B4-BE49-F238E27FC236}">
                <a16:creationId xmlns:a16="http://schemas.microsoft.com/office/drawing/2014/main" id="{5056E219-0D06-FB11-A408-2B3FB412E6FA}"/>
              </a:ext>
            </a:extLst>
          </p:cNvPr>
          <p:cNvSpPr>
            <a:spLocks noGrp="1"/>
          </p:cNvSpPr>
          <p:nvPr>
            <p:ph type="pic" sz="quarter" idx="19"/>
          </p:nvPr>
        </p:nvSpPr>
        <p:spPr/>
      </p:sp>
      <p:pic>
        <p:nvPicPr>
          <p:cNvPr id="2050" name="Picture 2" descr="Home - TEG">
            <a:extLst>
              <a:ext uri="{FF2B5EF4-FFF2-40B4-BE49-F238E27FC236}">
                <a16:creationId xmlns:a16="http://schemas.microsoft.com/office/drawing/2014/main" id="{D9B75796-6B48-C3A3-3C0E-997CE7ED304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9023"/>
          <a:stretch/>
        </p:blipFill>
        <p:spPr bwMode="auto">
          <a:xfrm>
            <a:off x="5629274" y="-1"/>
            <a:ext cx="6562725" cy="39968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rish Flag Very Small Reflective Decal Sticker Ireland | eBay">
            <a:extLst>
              <a:ext uri="{FF2B5EF4-FFF2-40B4-BE49-F238E27FC236}">
                <a16:creationId xmlns:a16="http://schemas.microsoft.com/office/drawing/2014/main" id="{8278DA27-F963-72C8-09A5-2E46D611FEC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59844" y="0"/>
            <a:ext cx="1801917" cy="11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7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80FBF4-B564-41BD-095D-F34CC4D46D68}"/>
              </a:ext>
            </a:extLst>
          </p:cNvPr>
          <p:cNvSpPr>
            <a:spLocks noGrp="1"/>
          </p:cNvSpPr>
          <p:nvPr>
            <p:ph type="body" sz="quarter" idx="15"/>
          </p:nvPr>
        </p:nvSpPr>
        <p:spPr/>
        <p:txBody>
          <a:bodyPr>
            <a:noAutofit/>
          </a:bodyPr>
          <a:lstStyle/>
          <a:p>
            <a:r>
              <a:rPr lang="es" sz="4400" b="1" dirty="0"/>
              <a:t>Paso 2 </a:t>
            </a:r>
            <a:r>
              <a:rPr lang="es" sz="4400" dirty="0"/>
              <a:t>Códigos de conducta de los empleados</a:t>
            </a:r>
          </a:p>
        </p:txBody>
      </p:sp>
      <p:pic>
        <p:nvPicPr>
          <p:cNvPr id="6" name="Picture Placeholder 5" descr="A picture containing text, person&#10;&#10;Description automatically generated">
            <a:extLst>
              <a:ext uri="{FF2B5EF4-FFF2-40B4-BE49-F238E27FC236}">
                <a16:creationId xmlns:a16="http://schemas.microsoft.com/office/drawing/2014/main" id="{CCC1A6E0-7BD1-CD8F-2AB3-ADAFE16C534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8538" b="18538"/>
          <a:stretch>
            <a:fillRect/>
          </a:stretch>
        </p:blipFill>
        <p:spPr/>
      </p:pic>
    </p:spTree>
    <p:extLst>
      <p:ext uri="{BB962C8B-B14F-4D97-AF65-F5344CB8AC3E}">
        <p14:creationId xmlns:p14="http://schemas.microsoft.com/office/powerpoint/2010/main" val="120987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7CC77F-0ABD-718C-60BC-ACFB72A5932A}"/>
              </a:ext>
            </a:extLst>
          </p:cNvPr>
          <p:cNvSpPr>
            <a:spLocks noGrp="1"/>
          </p:cNvSpPr>
          <p:nvPr>
            <p:ph type="body" sz="quarter" idx="13"/>
          </p:nvPr>
        </p:nvSpPr>
        <p:spPr>
          <a:xfrm>
            <a:off x="1448742" y="15215"/>
            <a:ext cx="10600546" cy="576843"/>
          </a:xfrm>
        </p:spPr>
        <p:txBody>
          <a:bodyPr>
            <a:normAutofit lnSpcReduction="10000"/>
          </a:bodyPr>
          <a:lstStyle/>
          <a:p>
            <a:r>
              <a:rPr lang="es" sz="3600" b="1" dirty="0">
                <a:solidFill>
                  <a:srgbClr val="027354"/>
                </a:solidFill>
                <a:effectLst/>
                <a:ea typeface="Times New Roman" panose="02020603050405020304" pitchFamily="18" charset="0"/>
                <a:cs typeface="Times New Roman" panose="02020603050405020304" pitchFamily="18" charset="0"/>
              </a:rPr>
              <a:t>Paso 2: Códigos de conducta de los empleados</a:t>
            </a:r>
            <a:endParaRPr lang="en-IE" sz="3600" dirty="0">
              <a:solidFill>
                <a:srgbClr val="027354"/>
              </a:solidFill>
              <a:effectLst/>
              <a:ea typeface="Calibri" panose="020F050202020403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14837DB4-6460-D4EC-1B40-AAE33AAE87BF}"/>
              </a:ext>
            </a:extLst>
          </p:cNvPr>
          <p:cNvSpPr>
            <a:spLocks noGrp="1"/>
          </p:cNvSpPr>
          <p:nvPr>
            <p:ph type="body" sz="quarter" idx="14"/>
          </p:nvPr>
        </p:nvSpPr>
        <p:spPr>
          <a:xfrm>
            <a:off x="986676" y="592058"/>
            <a:ext cx="10587038" cy="3995320"/>
          </a:xfrm>
        </p:spPr>
        <p:txBody>
          <a:bodyPr/>
          <a:lstStyle/>
          <a:p>
            <a:pPr marL="342900" indent="-342900">
              <a:buFont typeface="Wingdings" panose="05000000000000000000" pitchFamily="2" charset="2"/>
              <a:buChar char="v"/>
            </a:pPr>
            <a:r>
              <a:rPr lang="es" sz="2400" b="1" dirty="0">
                <a:solidFill>
                  <a:srgbClr val="027354"/>
                </a:solidFill>
                <a:effectLst/>
                <a:ea typeface="Times New Roman" panose="02020603050405020304" pitchFamily="18" charset="0"/>
                <a:cs typeface="Times New Roman" panose="02020603050405020304" pitchFamily="18" charset="0"/>
              </a:rPr>
              <a:t>El departamento de recursos humanos </a:t>
            </a:r>
            <a:r>
              <a:rPr lang="es" sz="2200" b="1" dirty="0">
                <a:solidFill>
                  <a:srgbClr val="027354"/>
                </a:solidFill>
                <a:effectLst/>
                <a:ea typeface="Times New Roman" panose="02020603050405020304" pitchFamily="18" charset="0"/>
                <a:cs typeface="Times New Roman" panose="02020603050405020304" pitchFamily="18" charset="0"/>
              </a:rPr>
              <a:t>suele ser responsable de redactar e implementar los códigos de conducta de los empleados </a:t>
            </a:r>
            <a:r>
              <a:rPr lang="es" sz="2200" b="1" dirty="0">
                <a:solidFill>
                  <a:srgbClr val="40B894"/>
                </a:solidFill>
                <a:effectLst/>
                <a:ea typeface="Times New Roman" panose="02020603050405020304" pitchFamily="18" charset="0"/>
                <a:cs typeface="Times New Roman" panose="02020603050405020304" pitchFamily="18" charset="0"/>
              </a:rPr>
              <a:t>. </a:t>
            </a:r>
            <a:r>
              <a:rPr lang="es" sz="2200" dirty="0">
                <a:solidFill>
                  <a:srgbClr val="333333"/>
                </a:solidFill>
                <a:effectLst/>
                <a:ea typeface="Times New Roman" panose="02020603050405020304" pitchFamily="18" charset="0"/>
                <a:cs typeface="Times New Roman" panose="02020603050405020304" pitchFamily="18" charset="0"/>
              </a:rPr>
              <a:t>Estos son los estándares de </a:t>
            </a:r>
            <a:r>
              <a:rPr lang="es" sz="2200" dirty="0" err="1">
                <a:solidFill>
                  <a:srgbClr val="333333"/>
                </a:solidFill>
                <a:effectLst/>
                <a:ea typeface="Times New Roman" panose="02020603050405020304" pitchFamily="18" charset="0"/>
                <a:cs typeface="Times New Roman" panose="02020603050405020304" pitchFamily="18" charset="0"/>
              </a:rPr>
              <a:t>comportamiento </a:t>
            </a:r>
            <a:r>
              <a:rPr lang="es" sz="2200" dirty="0">
                <a:solidFill>
                  <a:srgbClr val="333333"/>
                </a:solidFill>
                <a:effectLst/>
                <a:ea typeface="Times New Roman" panose="02020603050405020304" pitchFamily="18" charset="0"/>
                <a:cs typeface="Times New Roman" panose="02020603050405020304" pitchFamily="18" charset="0"/>
              </a:rPr>
              <a:t>que se esperan de los empleados para garantizar que la empresa sea eficaz, abierta y responsable, y que los empleados tengan una relación productiva y de apoyo con otros empleados, voluntarios y otras personas con las que interactúan. Es uno de los raros documentos por los que todos los empleados están obligados y con los que entran en contacto.</a:t>
            </a:r>
          </a:p>
          <a:p>
            <a:pPr marL="342900" indent="-342900">
              <a:buFont typeface="Wingdings" panose="05000000000000000000" pitchFamily="2" charset="2"/>
              <a:buChar char="v"/>
            </a:pPr>
            <a:r>
              <a:rPr lang="es" sz="2200" b="1" dirty="0">
                <a:solidFill>
                  <a:srgbClr val="D0756E"/>
                </a:solidFill>
                <a:ea typeface="Times New Roman" panose="02020603050405020304" pitchFamily="18" charset="0"/>
                <a:cs typeface="Times New Roman" panose="02020603050405020304" pitchFamily="18" charset="0"/>
              </a:rPr>
              <a:t>Los gerentes de recursos humanos pueden incluir los principios de RSE de la empresa en el Código de conducta del empleado </a:t>
            </a:r>
            <a:r>
              <a:rPr lang="es" sz="2200" dirty="0">
                <a:solidFill>
                  <a:srgbClr val="333333"/>
                </a:solidFill>
                <a:ea typeface="Times New Roman" panose="02020603050405020304" pitchFamily="18" charset="0"/>
                <a:cs typeface="Times New Roman" panose="02020603050405020304" pitchFamily="18" charset="0"/>
              </a:rPr>
              <a:t>, donde todo el personal debe adherirse a una cultura ética de RSE dentro de la empresa. Los empleados se comprometen a cumplir al 100 % con los valores éticos de RSC de la empresa.</a:t>
            </a:r>
          </a:p>
          <a:p>
            <a:pPr marL="342900" indent="-342900">
              <a:buFont typeface="Wingdings" panose="05000000000000000000" pitchFamily="2" charset="2"/>
              <a:buChar char="v"/>
            </a:pPr>
            <a:r>
              <a:rPr lang="es" sz="2200" b="1" dirty="0">
                <a:solidFill>
                  <a:srgbClr val="E78631"/>
                </a:solidFill>
                <a:effectLst/>
                <a:ea typeface="Times New Roman" panose="02020603050405020304" pitchFamily="18" charset="0"/>
                <a:cs typeface="Times New Roman" panose="02020603050405020304" pitchFamily="18" charset="0"/>
              </a:rPr>
              <a:t>Este documento expresa e informa formalmente </a:t>
            </a:r>
            <a:r>
              <a:rPr lang="es" sz="2200" b="1" dirty="0">
                <a:solidFill>
                  <a:srgbClr val="E78631"/>
                </a:solidFill>
                <a:ea typeface="Times New Roman" panose="02020603050405020304" pitchFamily="18" charset="0"/>
                <a:cs typeface="Times New Roman" panose="02020603050405020304" pitchFamily="18" charset="0"/>
              </a:rPr>
              <a:t>a los empleados desde el inicio del </a:t>
            </a:r>
            <a:r>
              <a:rPr lang="es" sz="2200" b="1" dirty="0">
                <a:solidFill>
                  <a:srgbClr val="E78631"/>
                </a:solidFill>
                <a:effectLst/>
                <a:ea typeface="Times New Roman" panose="02020603050405020304" pitchFamily="18" charset="0"/>
                <a:cs typeface="Times New Roman" panose="02020603050405020304" pitchFamily="18" charset="0"/>
              </a:rPr>
              <a:t>compromiso de la compañía con la toma de decisiones y valores con base social y ambiental. </a:t>
            </a:r>
            <a:r>
              <a:rPr lang="es" sz="2200" dirty="0">
                <a:solidFill>
                  <a:srgbClr val="333333"/>
                </a:solidFill>
                <a:effectLst/>
                <a:ea typeface="Times New Roman" panose="02020603050405020304" pitchFamily="18" charset="0"/>
                <a:cs typeface="Times New Roman" panose="02020603050405020304" pitchFamily="18" charset="0"/>
              </a:rPr>
              <a:t>Como tal, es una herramienta clave para la integración cultural de las PYME de las normas de RSC. Es importante definir términos que pueden no ser familiares o que no se entiendan por completo, como "sostenibilidad" y "RSE", y lo que significan para la empresa. Explicar también claramente con ejemplos la RSC y los estándares de conducta que se esperan de los empleados.</a:t>
            </a:r>
            <a:endParaRPr lang="en-IE" sz="2400"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43177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70"/>
            <a:ext cx="12191999" cy="6813418"/>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726802" y="1448727"/>
            <a:ext cx="835470" cy="247632"/>
          </a:xfrm>
          <a:prstGeom prst="rect">
            <a:avLst/>
          </a:prstGeom>
          <a:solidFill>
            <a:srgbClr val="40B894"/>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1992669" y="1395512"/>
            <a:ext cx="835470" cy="247632"/>
          </a:xfrm>
          <a:prstGeom prst="rect">
            <a:avLst/>
          </a:prstGeom>
          <a:solidFill>
            <a:srgbClr val="F29E38"/>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04768" y="1417846"/>
            <a:ext cx="835470" cy="247632"/>
          </a:xfrm>
          <a:prstGeom prst="rect">
            <a:avLst/>
          </a:prstGeom>
          <a:solidFill>
            <a:srgbClr val="027354"/>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475729" y="1427159"/>
            <a:ext cx="835470" cy="247632"/>
          </a:xfrm>
          <a:prstGeom prst="rect">
            <a:avLst/>
          </a:prstGeom>
          <a:solidFill>
            <a:srgbClr val="D98F89"/>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0126" y="1401187"/>
            <a:ext cx="835470" cy="247632"/>
          </a:xfrm>
          <a:prstGeom prst="rect">
            <a:avLst/>
          </a:prstGeom>
          <a:solidFill>
            <a:srgbClr val="40B894"/>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34189" y="1395512"/>
            <a:ext cx="835470" cy="247632"/>
          </a:xfrm>
          <a:prstGeom prst="rect">
            <a:avLst/>
          </a:prstGeom>
          <a:solidFill>
            <a:srgbClr val="F29E38"/>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95494" y="1411821"/>
            <a:ext cx="892739" cy="247632"/>
          </a:xfrm>
          <a:prstGeom prst="rect">
            <a:avLst/>
          </a:prstGeom>
          <a:solidFill>
            <a:srgbClr val="027354"/>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340111" y="1426081"/>
            <a:ext cx="892739" cy="247632"/>
          </a:xfrm>
          <a:prstGeom prst="rect">
            <a:avLst/>
          </a:prstGeom>
          <a:solidFill>
            <a:srgbClr val="D98F89"/>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605665" y="1395512"/>
            <a:ext cx="892739" cy="247632"/>
          </a:xfrm>
          <a:prstGeom prst="rect">
            <a:avLst/>
          </a:prstGeom>
          <a:solidFill>
            <a:srgbClr val="40B894"/>
          </a:solidFill>
        </p:spPr>
        <p:txBody>
          <a:bodyPr wrap="square" rtlCol="0" anchor="ctr">
            <a:spAutoFit/>
          </a:bodyPr>
          <a:lstStyle/>
          <a:p>
            <a:pPr algn="ctr"/>
            <a:r>
              <a:rPr lang="es" sz="1009"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520369" y="2131263"/>
            <a:ext cx="1192906" cy="584775"/>
          </a:xfrm>
          <a:prstGeom prst="rect">
            <a:avLst/>
          </a:prstGeom>
          <a:noFill/>
        </p:spPr>
        <p:txBody>
          <a:bodyPr wrap="square" rtlCol="0" anchor="t">
            <a:spAutoFit/>
          </a:bodyPr>
          <a:lstStyle/>
          <a:p>
            <a:pPr algn="ctr"/>
            <a:r>
              <a:rPr lang="es" sz="800"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764805" y="2053121"/>
            <a:ext cx="1250007" cy="707886"/>
          </a:xfrm>
          <a:prstGeom prst="rect">
            <a:avLst/>
          </a:prstGeom>
          <a:noFill/>
        </p:spPr>
        <p:txBody>
          <a:bodyPr wrap="square" rtlCol="0" anchor="t">
            <a:spAutoFit/>
          </a:bodyPr>
          <a:lstStyle/>
          <a:p>
            <a:pPr algn="ctr"/>
            <a:r>
              <a:rPr lang="es" sz="800"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01215" y="2017660"/>
            <a:ext cx="1165540" cy="584775"/>
          </a:xfrm>
          <a:prstGeom prst="rect">
            <a:avLst/>
          </a:prstGeom>
          <a:noFill/>
        </p:spPr>
        <p:txBody>
          <a:bodyPr wrap="square" rtlCol="0" anchor="t">
            <a:spAutoFit/>
          </a:bodyPr>
          <a:lstStyle/>
          <a:p>
            <a:pPr algn="ctr"/>
            <a:r>
              <a:rPr lang="es" sz="800"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195619" y="2000286"/>
            <a:ext cx="1250006" cy="877163"/>
          </a:xfrm>
          <a:prstGeom prst="rect">
            <a:avLst/>
          </a:prstGeom>
          <a:noFill/>
        </p:spPr>
        <p:txBody>
          <a:bodyPr wrap="square" rtlCol="0" anchor="t">
            <a:spAutoFit/>
          </a:bodyPr>
          <a:lstStyle/>
          <a:p>
            <a:pPr algn="ctr"/>
            <a:r>
              <a:rPr lang="es" sz="850"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68474" y="2058806"/>
            <a:ext cx="1208262" cy="615553"/>
          </a:xfrm>
          <a:prstGeom prst="rect">
            <a:avLst/>
          </a:prstGeom>
          <a:noFill/>
        </p:spPr>
        <p:txBody>
          <a:bodyPr wrap="square" rtlCol="0" anchor="t">
            <a:spAutoFit/>
          </a:bodyPr>
          <a:lstStyle/>
          <a:p>
            <a:pPr algn="ctr"/>
            <a:r>
              <a:rPr lang="es" sz="850" b="1" dirty="0">
                <a:solidFill>
                  <a:srgbClr val="3FB793"/>
                </a:solidFill>
                <a:latin typeface="Calibri" panose="020F0502020204030204" pitchFamily="34" charset="0"/>
                <a:cs typeface="Calibri" panose="020F0502020204030204" pitchFamily="34" charset="0"/>
              </a:rPr>
              <a:t>ADOPCIÓN DE LA RSE Y LA </a:t>
            </a:r>
            <a:r>
              <a:rPr lang="es" sz="800" b="1" dirty="0">
                <a:solidFill>
                  <a:srgbClr val="3FB793"/>
                </a:solidFill>
                <a:latin typeface="Calibri" panose="020F0502020204030204" pitchFamily="34" charset="0"/>
                <a:cs typeface="Calibri" panose="020F0502020204030204" pitchFamily="34" charset="0"/>
              </a:rPr>
              <a:t>TRANSFORMACIÓN</a:t>
            </a:r>
            <a:r>
              <a:rPr lang="es" sz="850"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47079" y="2053121"/>
            <a:ext cx="1141039" cy="830997"/>
          </a:xfrm>
          <a:prstGeom prst="rect">
            <a:avLst/>
          </a:prstGeom>
          <a:noFill/>
        </p:spPr>
        <p:txBody>
          <a:bodyPr wrap="square" rtlCol="0" anchor="t">
            <a:spAutoFit/>
          </a:bodyPr>
          <a:lstStyle/>
          <a:p>
            <a:pPr algn="ctr"/>
            <a:r>
              <a:rPr lang="es" sz="800"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914434" y="2078944"/>
            <a:ext cx="1196500" cy="584775"/>
          </a:xfrm>
          <a:prstGeom prst="rect">
            <a:avLst/>
          </a:prstGeom>
          <a:noFill/>
        </p:spPr>
        <p:txBody>
          <a:bodyPr wrap="square" rtlCol="0" anchor="t">
            <a:spAutoFit/>
          </a:bodyPr>
          <a:lstStyle/>
          <a:p>
            <a:pPr algn="ctr"/>
            <a:r>
              <a:rPr lang="es" sz="800"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800"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147541" y="2079214"/>
            <a:ext cx="1252587" cy="461665"/>
          </a:xfrm>
          <a:prstGeom prst="rect">
            <a:avLst/>
          </a:prstGeom>
          <a:noFill/>
        </p:spPr>
        <p:txBody>
          <a:bodyPr wrap="square" rtlCol="0" anchor="t">
            <a:spAutoFit/>
          </a:bodyPr>
          <a:lstStyle/>
          <a:p>
            <a:pPr algn="ctr"/>
            <a:r>
              <a:rPr lang="es" sz="800"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403163" y="2062917"/>
            <a:ext cx="1199083" cy="461665"/>
          </a:xfrm>
          <a:prstGeom prst="rect">
            <a:avLst/>
          </a:prstGeom>
          <a:noFill/>
        </p:spPr>
        <p:txBody>
          <a:bodyPr wrap="square" rtlCol="0" anchor="t">
            <a:spAutoFit/>
          </a:bodyPr>
          <a:lstStyle/>
          <a:p>
            <a:pPr algn="ctr"/>
            <a:r>
              <a:rPr lang="es" sz="800"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531167" y="2898642"/>
            <a:ext cx="1226741" cy="2482731"/>
          </a:xfrm>
          <a:prstGeom prst="rect">
            <a:avLst/>
          </a:prstGeom>
          <a:noFill/>
        </p:spPr>
        <p:txBody>
          <a:bodyPr wrap="square" rtlCol="0" anchor="t">
            <a:spAutoFit/>
          </a:bodyPr>
          <a:lstStyle/>
          <a:p>
            <a:pPr algn="ctr"/>
            <a:r>
              <a:rPr lang="es" sz="896" b="1" dirty="0">
                <a:solidFill>
                  <a:srgbClr val="3FB793"/>
                </a:solidFill>
                <a:latin typeface="Calibri" panose="020F0502020204030204" pitchFamily="34" charset="0"/>
                <a:cs typeface="Calibri" panose="020F0502020204030204" pitchFamily="34" charset="0"/>
              </a:rPr>
              <a:t>1.1 </a:t>
            </a:r>
            <a:r>
              <a:rPr lang="es" sz="896"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400"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1.2 </a:t>
            </a:r>
            <a:r>
              <a:rPr lang="es" sz="896" b="1" dirty="0">
                <a:latin typeface="Calibri" panose="020F0502020204030204" pitchFamily="34" charset="0"/>
                <a:cs typeface="Calibri" panose="020F0502020204030204" pitchFamily="34" charset="0"/>
              </a:rPr>
              <a:t>Razones por las que las pymes deben adaptar una estrategia de RSE</a:t>
            </a:r>
          </a:p>
          <a:p>
            <a:pPr algn="ctr"/>
            <a:endParaRPr lang="en-GB" sz="400"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1.3 </a:t>
            </a:r>
            <a:r>
              <a:rPr lang="es" sz="896"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400"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1.4 </a:t>
            </a:r>
            <a:r>
              <a:rPr lang="es" sz="896"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734095" y="2958101"/>
            <a:ext cx="1240506" cy="2022348"/>
          </a:xfrm>
          <a:prstGeom prst="rect">
            <a:avLst/>
          </a:prstGeom>
          <a:noFill/>
        </p:spPr>
        <p:txBody>
          <a:bodyPr wrap="square" rtlCol="0" anchor="t">
            <a:spAutoFit/>
          </a:bodyPr>
          <a:lstStyle/>
          <a:p>
            <a:pPr algn="ctr"/>
            <a:r>
              <a:rPr lang="es" sz="896" b="1" dirty="0">
                <a:solidFill>
                  <a:srgbClr val="F09C39"/>
                </a:solidFill>
                <a:latin typeface="Calibri" panose="020F0502020204030204" pitchFamily="34" charset="0"/>
                <a:cs typeface="Calibri" panose="020F0502020204030204" pitchFamily="34" charset="0"/>
              </a:rPr>
              <a:t>2.1 </a:t>
            </a:r>
            <a:r>
              <a:rPr lang="es" sz="896" b="1" dirty="0">
                <a:latin typeface="Calibri" panose="020F0502020204030204" pitchFamily="34" charset="0"/>
                <a:cs typeface="Calibri" panose="020F0502020204030204" pitchFamily="34" charset="0"/>
              </a:rPr>
              <a:t>Introducción y RSE de las PYMES y Gestión de Recursos Humanos</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F09C39"/>
                </a:solidFill>
                <a:latin typeface="Calibri" panose="020F0502020204030204" pitchFamily="34" charset="0"/>
                <a:cs typeface="Calibri" panose="020F0502020204030204" pitchFamily="34" charset="0"/>
              </a:rPr>
              <a:t>2.2 </a:t>
            </a:r>
            <a:r>
              <a:rPr lang="es" sz="896"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F09C39"/>
                </a:solidFill>
                <a:latin typeface="Calibri" panose="020F0502020204030204" pitchFamily="34" charset="0"/>
                <a:cs typeface="Calibri" panose="020F0502020204030204" pitchFamily="34" charset="0"/>
              </a:rPr>
              <a:t>2.3 </a:t>
            </a:r>
            <a:r>
              <a:rPr lang="es" sz="896"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2976498" y="2857169"/>
            <a:ext cx="1165539" cy="2573782"/>
          </a:xfrm>
          <a:prstGeom prst="rect">
            <a:avLst/>
          </a:prstGeom>
          <a:noFill/>
        </p:spPr>
        <p:txBody>
          <a:bodyPr wrap="square" rtlCol="0" anchor="t">
            <a:spAutoFit/>
          </a:bodyPr>
          <a:lstStyle/>
          <a:p>
            <a:pPr algn="ctr"/>
            <a:r>
              <a:rPr lang="es" sz="896" b="1" dirty="0">
                <a:solidFill>
                  <a:srgbClr val="017355"/>
                </a:solidFill>
                <a:latin typeface="Calibri" panose="020F0502020204030204" pitchFamily="34" charset="0"/>
                <a:cs typeface="Calibri" panose="020F0502020204030204" pitchFamily="34" charset="0"/>
              </a:rPr>
              <a:t>3.1 </a:t>
            </a:r>
            <a:r>
              <a:rPr lang="es" sz="896"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96"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96" b="1" i="1" dirty="0">
              <a:latin typeface="Calibri" panose="020F0502020204030204" pitchFamily="34" charset="0"/>
              <a:cs typeface="Calibri" panose="020F0502020204030204" pitchFamily="34" charset="0"/>
            </a:endParaRPr>
          </a:p>
          <a:p>
            <a:pPr algn="ctr"/>
            <a:r>
              <a:rPr lang="es" sz="896" b="1" dirty="0">
                <a:solidFill>
                  <a:srgbClr val="017355"/>
                </a:solidFill>
                <a:latin typeface="Calibri" panose="020F0502020204030204" pitchFamily="34" charset="0"/>
                <a:cs typeface="Calibri" panose="020F0502020204030204" pitchFamily="34" charset="0"/>
              </a:rPr>
              <a:t>3.2 </a:t>
            </a:r>
            <a:r>
              <a:rPr lang="es" sz="896"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61376" y="2941169"/>
            <a:ext cx="1318926" cy="2952988"/>
          </a:xfrm>
          <a:prstGeom prst="rect">
            <a:avLst/>
          </a:prstGeom>
          <a:noFill/>
        </p:spPr>
        <p:txBody>
          <a:bodyPr wrap="square" rtlCol="0" anchor="t">
            <a:spAutoFit/>
          </a:bodyPr>
          <a:lstStyle/>
          <a:p>
            <a:pPr algn="ctr"/>
            <a:r>
              <a:rPr lang="es" sz="896" b="1" dirty="0">
                <a:solidFill>
                  <a:srgbClr val="D98E89"/>
                </a:solidFill>
                <a:latin typeface="Calibri" panose="020F0502020204030204" pitchFamily="34" charset="0"/>
                <a:cs typeface="Calibri" panose="020F0502020204030204" pitchFamily="34" charset="0"/>
              </a:rPr>
              <a:t>4.1 </a:t>
            </a:r>
            <a:r>
              <a:rPr lang="es" sz="896"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4" b="1" dirty="0">
              <a:latin typeface="Calibri" panose="020F0502020204030204" pitchFamily="34" charset="0"/>
              <a:cs typeface="Calibri" panose="020F0502020204030204" pitchFamily="34" charset="0"/>
            </a:endParaRPr>
          </a:p>
          <a:p>
            <a:pPr algn="ctr"/>
            <a:r>
              <a:rPr lang="es" sz="896" b="1" dirty="0">
                <a:solidFill>
                  <a:srgbClr val="D98E89"/>
                </a:solidFill>
                <a:latin typeface="Calibri" panose="020F0502020204030204" pitchFamily="34" charset="0"/>
                <a:cs typeface="Calibri" panose="020F0502020204030204" pitchFamily="34" charset="0"/>
              </a:rPr>
              <a:t>4.2 </a:t>
            </a:r>
            <a:r>
              <a:rPr lang="es" sz="896"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4" b="1" dirty="0">
              <a:latin typeface="Calibri" panose="020F0502020204030204" pitchFamily="34" charset="0"/>
              <a:cs typeface="Calibri" panose="020F0502020204030204" pitchFamily="34" charset="0"/>
            </a:endParaRPr>
          </a:p>
          <a:p>
            <a:pPr algn="ctr"/>
            <a:r>
              <a:rPr lang="es" sz="896" b="1" dirty="0">
                <a:solidFill>
                  <a:srgbClr val="D98E89"/>
                </a:solidFill>
                <a:latin typeface="Calibri" panose="020F0502020204030204" pitchFamily="34" charset="0"/>
                <a:cs typeface="Calibri" panose="020F0502020204030204" pitchFamily="34" charset="0"/>
              </a:rPr>
              <a:t>4.3 </a:t>
            </a:r>
            <a:r>
              <a:rPr lang="es" sz="896"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4" b="1" dirty="0">
              <a:latin typeface="Calibri" panose="020F0502020204030204" pitchFamily="34" charset="0"/>
              <a:cs typeface="Calibri" panose="020F0502020204030204" pitchFamily="34" charset="0"/>
            </a:endParaRPr>
          </a:p>
          <a:p>
            <a:pPr algn="ctr"/>
            <a:r>
              <a:rPr lang="es" sz="896" b="1" dirty="0">
                <a:solidFill>
                  <a:srgbClr val="D98E89"/>
                </a:solidFill>
                <a:latin typeface="Calibri" panose="020F0502020204030204" pitchFamily="34" charset="0"/>
                <a:cs typeface="Calibri" panose="020F0502020204030204" pitchFamily="34" charset="0"/>
              </a:rPr>
              <a:t>4.4 </a:t>
            </a:r>
            <a:r>
              <a:rPr lang="es" sz="896"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398131" y="2768814"/>
            <a:ext cx="1400038" cy="3125343"/>
          </a:xfrm>
          <a:prstGeom prst="rect">
            <a:avLst/>
          </a:prstGeom>
          <a:noFill/>
        </p:spPr>
        <p:txBody>
          <a:bodyPr wrap="square" rtlCol="0" anchor="t">
            <a:spAutoFit/>
          </a:bodyPr>
          <a:lstStyle/>
          <a:p>
            <a:pPr algn="ctr"/>
            <a:r>
              <a:rPr lang="es" sz="896" b="1" dirty="0">
                <a:solidFill>
                  <a:srgbClr val="3FB793"/>
                </a:solidFill>
                <a:latin typeface="Calibri" panose="020F0502020204030204" pitchFamily="34" charset="0"/>
                <a:cs typeface="Calibri" panose="020F0502020204030204" pitchFamily="34" charset="0"/>
              </a:rPr>
              <a:t>5.1 </a:t>
            </a:r>
            <a:r>
              <a:rPr lang="es" sz="896"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4"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5.2 </a:t>
            </a:r>
            <a:r>
              <a:rPr lang="es" sz="896"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4"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5.3 </a:t>
            </a:r>
            <a:r>
              <a:rPr lang="es" sz="896"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4"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5.4 </a:t>
            </a:r>
            <a:r>
              <a:rPr lang="es" sz="896" b="1" dirty="0">
                <a:latin typeface="Calibri" panose="020F0502020204030204" pitchFamily="34" charset="0"/>
                <a:cs typeface="Calibri" panose="020F0502020204030204" pitchFamily="34" charset="0"/>
              </a:rPr>
              <a:t>Desarrolle su visión de RSE e involucre a su fuerza laboral</a:t>
            </a:r>
          </a:p>
          <a:p>
            <a:pPr algn="ctr"/>
            <a:endParaRPr lang="en-GB" sz="224"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5.5 </a:t>
            </a:r>
            <a:r>
              <a:rPr lang="es" sz="896"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9703" y="2908774"/>
            <a:ext cx="1319649" cy="2987356"/>
          </a:xfrm>
          <a:prstGeom prst="rect">
            <a:avLst/>
          </a:prstGeom>
          <a:noFill/>
        </p:spPr>
        <p:txBody>
          <a:bodyPr wrap="square" rtlCol="0" anchor="t">
            <a:spAutoFit/>
          </a:bodyPr>
          <a:lstStyle/>
          <a:p>
            <a:pPr algn="ctr"/>
            <a:r>
              <a:rPr lang="es" sz="896" b="1" dirty="0">
                <a:solidFill>
                  <a:srgbClr val="F09C39"/>
                </a:solidFill>
                <a:latin typeface="Calibri" panose="020F0502020204030204" pitchFamily="34" charset="0"/>
                <a:cs typeface="Calibri" panose="020F0502020204030204" pitchFamily="34" charset="0"/>
              </a:rPr>
              <a:t>6.1 </a:t>
            </a:r>
            <a:r>
              <a:rPr lang="es" sz="896"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F09C39"/>
                </a:solidFill>
                <a:latin typeface="Calibri" panose="020F0502020204030204" pitchFamily="34" charset="0"/>
                <a:cs typeface="Calibri" panose="020F0502020204030204" pitchFamily="34" charset="0"/>
              </a:rPr>
              <a:t>6.2 </a:t>
            </a:r>
            <a:r>
              <a:rPr lang="es" sz="896"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F09C39"/>
                </a:solidFill>
                <a:latin typeface="Calibri" panose="020F0502020204030204" pitchFamily="34" charset="0"/>
                <a:cs typeface="Calibri" panose="020F0502020204030204" pitchFamily="34" charset="0"/>
              </a:rPr>
              <a:t>6.3 </a:t>
            </a:r>
            <a:r>
              <a:rPr lang="es" sz="896"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41700" y="2857169"/>
            <a:ext cx="1228295" cy="919482"/>
          </a:xfrm>
          <a:prstGeom prst="rect">
            <a:avLst/>
          </a:prstGeom>
          <a:noFill/>
        </p:spPr>
        <p:txBody>
          <a:bodyPr wrap="square" rtlCol="0" anchor="t">
            <a:spAutoFit/>
          </a:bodyPr>
          <a:lstStyle/>
          <a:p>
            <a:pPr algn="ctr"/>
            <a:r>
              <a:rPr lang="es" sz="896" b="1" dirty="0">
                <a:solidFill>
                  <a:srgbClr val="017355"/>
                </a:solidFill>
                <a:latin typeface="Calibri" panose="020F0502020204030204" pitchFamily="34" charset="0"/>
                <a:cs typeface="Calibri" panose="020F0502020204030204" pitchFamily="34" charset="0"/>
              </a:rPr>
              <a:t>7.1 </a:t>
            </a:r>
            <a:r>
              <a:rPr lang="es" sz="896"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56127" y="2835746"/>
            <a:ext cx="1260705" cy="2298065"/>
          </a:xfrm>
          <a:prstGeom prst="rect">
            <a:avLst/>
          </a:prstGeom>
          <a:noFill/>
        </p:spPr>
        <p:txBody>
          <a:bodyPr wrap="square" rtlCol="0" anchor="t">
            <a:spAutoFit/>
          </a:bodyPr>
          <a:lstStyle/>
          <a:p>
            <a:pPr algn="ctr"/>
            <a:r>
              <a:rPr lang="es" sz="896" b="1" dirty="0">
                <a:solidFill>
                  <a:srgbClr val="D98E89"/>
                </a:solidFill>
                <a:latin typeface="Calibri" panose="020F0502020204030204" pitchFamily="34" charset="0"/>
                <a:cs typeface="Calibri" panose="020F0502020204030204" pitchFamily="34" charset="0"/>
              </a:rPr>
              <a:t>8.1 </a:t>
            </a:r>
            <a:r>
              <a:rPr lang="es" sz="896"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D98E89"/>
                </a:solidFill>
                <a:latin typeface="Calibri" panose="020F0502020204030204" pitchFamily="34" charset="0"/>
                <a:cs typeface="Calibri" panose="020F0502020204030204" pitchFamily="34" charset="0"/>
              </a:rPr>
              <a:t>8.2 </a:t>
            </a:r>
            <a:r>
              <a:rPr lang="es" sz="896" b="1" dirty="0">
                <a:latin typeface="Calibri" panose="020F0502020204030204" pitchFamily="34" charset="0"/>
                <a:cs typeface="Calibri" panose="020F0502020204030204" pitchFamily="34" charset="0"/>
              </a:rPr>
              <a:t>Ejemplos de Adaptación de la RSC a la Tecnología</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D98E89"/>
                </a:solidFill>
                <a:latin typeface="Calibri" panose="020F0502020204030204" pitchFamily="34" charset="0"/>
                <a:cs typeface="Calibri" panose="020F0502020204030204" pitchFamily="34" charset="0"/>
              </a:rPr>
              <a:t>8.3 </a:t>
            </a:r>
            <a:r>
              <a:rPr lang="es" sz="896"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400128" y="2898642"/>
            <a:ext cx="1260705" cy="2022348"/>
          </a:xfrm>
          <a:prstGeom prst="rect">
            <a:avLst/>
          </a:prstGeom>
          <a:noFill/>
        </p:spPr>
        <p:txBody>
          <a:bodyPr wrap="square" rtlCol="0" anchor="t">
            <a:spAutoFit/>
          </a:bodyPr>
          <a:lstStyle/>
          <a:p>
            <a:pPr algn="ctr"/>
            <a:r>
              <a:rPr lang="es" sz="896" b="1" dirty="0">
                <a:solidFill>
                  <a:srgbClr val="3FB793"/>
                </a:solidFill>
                <a:latin typeface="Calibri" panose="020F0502020204030204" pitchFamily="34" charset="0"/>
                <a:cs typeface="Calibri" panose="020F0502020204030204" pitchFamily="34" charset="0"/>
              </a:rPr>
              <a:t>9.1 </a:t>
            </a:r>
            <a:r>
              <a:rPr lang="es" sz="896"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9.2 </a:t>
            </a:r>
            <a:r>
              <a:rPr lang="es" sz="896"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96" b="1" dirty="0">
              <a:latin typeface="Calibri" panose="020F0502020204030204" pitchFamily="34" charset="0"/>
              <a:cs typeface="Calibri" panose="020F0502020204030204" pitchFamily="34" charset="0"/>
            </a:endParaRPr>
          </a:p>
          <a:p>
            <a:pPr algn="ctr"/>
            <a:r>
              <a:rPr lang="es" sz="896" b="1" dirty="0">
                <a:solidFill>
                  <a:srgbClr val="3FB793"/>
                </a:solidFill>
                <a:latin typeface="Calibri" panose="020F0502020204030204" pitchFamily="34" charset="0"/>
                <a:cs typeface="Calibri" panose="020F0502020204030204" pitchFamily="34" charset="0"/>
              </a:rPr>
              <a:t>9.3 </a:t>
            </a:r>
            <a:r>
              <a:rPr lang="es" sz="896"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7592071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1988E6-4C28-E6A9-830F-17260841B175}"/>
              </a:ext>
            </a:extLst>
          </p:cNvPr>
          <p:cNvSpPr>
            <a:spLocks noGrp="1"/>
          </p:cNvSpPr>
          <p:nvPr>
            <p:ph type="body" sz="quarter" idx="13"/>
          </p:nvPr>
        </p:nvSpPr>
        <p:spPr>
          <a:xfrm>
            <a:off x="726815" y="646688"/>
            <a:ext cx="10045960" cy="953429"/>
          </a:xfrm>
        </p:spPr>
        <p:txBody>
          <a:bodyPr>
            <a:normAutofit/>
          </a:bodyPr>
          <a:lstStyle/>
          <a:p>
            <a:r>
              <a:rPr lang="es" dirty="0"/>
              <a:t>¿A qué se parece esto? Ejemplo ambiental</a:t>
            </a:r>
          </a:p>
        </p:txBody>
      </p:sp>
      <p:sp>
        <p:nvSpPr>
          <p:cNvPr id="5" name="Text Placeholder 4">
            <a:extLst>
              <a:ext uri="{FF2B5EF4-FFF2-40B4-BE49-F238E27FC236}">
                <a16:creationId xmlns:a16="http://schemas.microsoft.com/office/drawing/2014/main" id="{42794C03-C445-1389-0E6B-BD9D8A16ACC1}"/>
              </a:ext>
            </a:extLst>
          </p:cNvPr>
          <p:cNvSpPr>
            <a:spLocks noGrp="1"/>
          </p:cNvSpPr>
          <p:nvPr>
            <p:ph type="body" sz="quarter" idx="14"/>
          </p:nvPr>
        </p:nvSpPr>
        <p:spPr>
          <a:xfrm>
            <a:off x="841286" y="1272005"/>
            <a:ext cx="10509427" cy="3079983"/>
          </a:xfrm>
        </p:spPr>
        <p:txBody>
          <a:bodyPr/>
          <a:lstStyle/>
          <a:p>
            <a:r>
              <a:rPr lang="es" sz="2200" dirty="0">
                <a:effectLst/>
                <a:ea typeface="Times New Roman" panose="02020603050405020304" pitchFamily="18" charset="0"/>
                <a:cs typeface="Times New Roman" panose="02020603050405020304" pitchFamily="18" charset="0"/>
              </a:rPr>
              <a:t>Recursos humanos puede incluir una serie de componentes en su Política de conducta empresarial, por ejemplo,</a:t>
            </a:r>
          </a:p>
          <a:p>
            <a:r>
              <a:rPr lang="es" sz="2200" dirty="0">
                <a:effectLst/>
                <a:ea typeface="Times New Roman" panose="02020603050405020304" pitchFamily="18" charset="0"/>
                <a:cs typeface="Times New Roman" panose="02020603050405020304" pitchFamily="18" charset="0"/>
              </a:rPr>
              <a:t>Uno que se relaciona con el medio ambiente, la salud y la seguridad (EHS). Recursos humanos puede desarrollar mandatos de declaración de política de EHS para que los empleados cumplan con las políticas de EHS, incluida la prevención de la contaminación en la fuente, el desarrollo de productos que tengan un efecto mínimo en el medio ambiente, el trabajo para mejorar la eficiencia energética y la incorporación de consideraciones adecuadas de seguridad y salud en las tareas laborales diarias. y decisiones empresariales.</a:t>
            </a:r>
          </a:p>
          <a:p>
            <a:endParaRPr lang="en-IE" sz="2200" dirty="0">
              <a:effectLst/>
              <a:ea typeface="Times New Roman" panose="02020603050405020304" pitchFamily="18" charset="0"/>
              <a:cs typeface="Times New Roman" panose="02020603050405020304" pitchFamily="18" charset="0"/>
            </a:endParaRPr>
          </a:p>
          <a:p>
            <a:r>
              <a:rPr lang="es" sz="2200" dirty="0">
                <a:effectLst/>
                <a:ea typeface="Times New Roman" panose="02020603050405020304" pitchFamily="18" charset="0"/>
                <a:cs typeface="Times New Roman" panose="02020603050405020304" pitchFamily="18" charset="0"/>
              </a:rPr>
              <a:t>Puede advertir a los empleados que eviten </a:t>
            </a:r>
            <a:r>
              <a:rPr lang="es" sz="2200" i="1" dirty="0">
                <a:effectLst/>
                <a:ea typeface="Times New Roman" panose="02020603050405020304" pitchFamily="18" charset="0"/>
                <a:cs typeface="Times New Roman" panose="02020603050405020304" pitchFamily="18" charset="0"/>
              </a:rPr>
              <a:t>“oportunidades perdidas para prevenir la contaminación y reducir los desechos; oportunidades perdidas para mejorar la eficiencia energética; actividades y condiciones de trabajo inseguras; y proveedores, subcontratar fabricantes y proveedores de servicios que no comparten (nombre de la empresa) valores ambientales, de salud y seguridad”.</a:t>
            </a:r>
            <a:endParaRPr lang="en-IE" sz="2200" i="1" dirty="0">
              <a:effectLst/>
              <a:ea typeface="Calibri" panose="020F0502020204030204" pitchFamily="34" charset="0"/>
              <a:cs typeface="Times New Roman" panose="02020603050405020304" pitchFamily="18" charset="0"/>
            </a:endParaRPr>
          </a:p>
          <a:p>
            <a:endParaRPr lang="en-IE" sz="2200" dirty="0"/>
          </a:p>
        </p:txBody>
      </p:sp>
    </p:spTree>
    <p:extLst>
      <p:ext uri="{BB962C8B-B14F-4D97-AF65-F5344CB8AC3E}">
        <p14:creationId xmlns:p14="http://schemas.microsoft.com/office/powerpoint/2010/main" val="17229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1438A8-7D94-93CB-0E8E-CA8BA378F9E2}"/>
              </a:ext>
            </a:extLst>
          </p:cNvPr>
          <p:cNvSpPr>
            <a:spLocks noGrp="1"/>
          </p:cNvSpPr>
          <p:nvPr>
            <p:ph type="body" sz="quarter" idx="15"/>
          </p:nvPr>
        </p:nvSpPr>
        <p:spPr>
          <a:xfrm>
            <a:off x="3175537" y="722727"/>
            <a:ext cx="8568788" cy="1346703"/>
          </a:xfrm>
        </p:spPr>
        <p:txBody>
          <a:bodyPr>
            <a:normAutofit/>
          </a:bodyPr>
          <a:lstStyle/>
          <a:p>
            <a:r>
              <a:rPr lang="es" sz="4000" b="1" dirty="0"/>
              <a:t>Paso 3 </a:t>
            </a:r>
            <a:r>
              <a:rPr lang="es" sz="3600" dirty="0"/>
              <a:t>Planificación y Reclutamiento del Lugar de Trabajo</a:t>
            </a:r>
          </a:p>
        </p:txBody>
      </p:sp>
      <p:pic>
        <p:nvPicPr>
          <p:cNvPr id="20" name="Picture Placeholder 19" descr="A group of people sitting around a table&#10;&#10;Description automatically generated with medium confidence">
            <a:extLst>
              <a:ext uri="{FF2B5EF4-FFF2-40B4-BE49-F238E27FC236}">
                <a16:creationId xmlns:a16="http://schemas.microsoft.com/office/drawing/2014/main" id="{5B7B37D3-0A3E-110F-E430-DE83B181068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8704" b="8372"/>
          <a:stretch/>
        </p:blipFill>
        <p:spPr>
          <a:xfrm>
            <a:off x="1358900" y="2069433"/>
            <a:ext cx="8991600" cy="3773228"/>
          </a:xfrm>
        </p:spPr>
      </p:pic>
    </p:spTree>
    <p:extLst>
      <p:ext uri="{BB962C8B-B14F-4D97-AF65-F5344CB8AC3E}">
        <p14:creationId xmlns:p14="http://schemas.microsoft.com/office/powerpoint/2010/main" val="420623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89B5316-77B6-65EC-645B-59FE7B6A9D56}"/>
              </a:ext>
            </a:extLst>
          </p:cNvPr>
          <p:cNvSpPr>
            <a:spLocks noGrp="1"/>
          </p:cNvSpPr>
          <p:nvPr>
            <p:ph type="body" sz="quarter" idx="13"/>
          </p:nvPr>
        </p:nvSpPr>
        <p:spPr>
          <a:xfrm>
            <a:off x="1297438" y="201882"/>
            <a:ext cx="10600546" cy="731009"/>
          </a:xfrm>
        </p:spPr>
        <p:txBody>
          <a:bodyPr>
            <a:normAutofit fontScale="92500"/>
          </a:bodyPr>
          <a:lstStyle/>
          <a:p>
            <a:pPr algn="ctr"/>
            <a:r>
              <a:rPr lang="es" sz="3600" b="1" dirty="0">
                <a:solidFill>
                  <a:srgbClr val="027354"/>
                </a:solidFill>
                <a:effectLst/>
                <a:ea typeface="Times New Roman" panose="02020603050405020304" pitchFamily="18" charset="0"/>
                <a:cs typeface="Times New Roman" panose="02020603050405020304" pitchFamily="18" charset="0"/>
              </a:rPr>
              <a:t>Paso 3: Planificación y Reclutamiento del Lugar de Trabajo</a:t>
            </a:r>
            <a:endParaRPr lang="en-IE" sz="3600" dirty="0">
              <a:solidFill>
                <a:srgbClr val="027354"/>
              </a:solidFill>
              <a:effectLst/>
              <a:ea typeface="Calibri" panose="020F0502020204030204" pitchFamily="34" charset="0"/>
              <a:cs typeface="Times New Roman" panose="02020603050405020304" pitchFamily="18" charset="0"/>
            </a:endParaRPr>
          </a:p>
          <a:p>
            <a:pPr algn="ctr"/>
            <a:endParaRPr lang="en-IE" dirty="0"/>
          </a:p>
        </p:txBody>
      </p:sp>
      <p:sp>
        <p:nvSpPr>
          <p:cNvPr id="4" name="Rectangle: Rounded Corners 3">
            <a:extLst>
              <a:ext uri="{FF2B5EF4-FFF2-40B4-BE49-F238E27FC236}">
                <a16:creationId xmlns:a16="http://schemas.microsoft.com/office/drawing/2014/main" id="{7E143FE2-9D72-7E50-31C6-FAB702DE1174}"/>
              </a:ext>
            </a:extLst>
          </p:cNvPr>
          <p:cNvSpPr/>
          <p:nvPr/>
        </p:nvSpPr>
        <p:spPr>
          <a:xfrm>
            <a:off x="881426" y="932891"/>
            <a:ext cx="10429147" cy="5601723"/>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s" sz="2100" b="1" dirty="0">
                <a:solidFill>
                  <a:schemeClr val="bg1"/>
                </a:solidFill>
                <a:effectLst/>
                <a:ea typeface="Times New Roman" panose="02020603050405020304" pitchFamily="18" charset="0"/>
                <a:cs typeface="Times New Roman" panose="02020603050405020304" pitchFamily="18" charset="0"/>
              </a:rPr>
              <a:t>El mundo se está transformando Significado Las empresas y la fuerza laboral deben seguir para ser sostenibles. </a:t>
            </a:r>
            <a:r>
              <a:rPr lang="es" sz="2100" dirty="0">
                <a:solidFill>
                  <a:schemeClr val="bg1"/>
                </a:solidFill>
                <a:effectLst/>
                <a:ea typeface="Times New Roman" panose="02020603050405020304" pitchFamily="18" charset="0"/>
                <a:cs typeface="Times New Roman" panose="02020603050405020304" pitchFamily="18" charset="0"/>
              </a:rPr>
              <a:t>La nueva “economía verde” significa que el mercado se está transformando y las empresas necesitan competencias y habilidades nuevas o adicionales para respaldar su transformación de la RSE.</a:t>
            </a:r>
            <a:endParaRPr lang="en-IE" sz="2100" dirty="0">
              <a:solidFill>
                <a:schemeClr val="bg1"/>
              </a:solidFill>
              <a:ea typeface="Times New Roman" panose="02020603050405020304" pitchFamily="18" charset="0"/>
              <a:cs typeface="Times New Roman" panose="02020603050405020304" pitchFamily="18" charset="0"/>
            </a:endParaRPr>
          </a:p>
          <a:p>
            <a:pPr>
              <a:lnSpc>
                <a:spcPct val="107000"/>
              </a:lnSpc>
              <a:spcAft>
                <a:spcPts val="865"/>
              </a:spcAft>
            </a:pPr>
            <a:r>
              <a:rPr lang="es" sz="2100" dirty="0">
                <a:solidFill>
                  <a:schemeClr val="bg1"/>
                </a:solidFill>
                <a:effectLst/>
                <a:ea typeface="Times New Roman" panose="02020603050405020304" pitchFamily="18" charset="0"/>
                <a:cs typeface="Times New Roman" panose="02020603050405020304" pitchFamily="18" charset="0"/>
              </a:rPr>
              <a:t>Para </a:t>
            </a:r>
            <a:r>
              <a:rPr lang="es" sz="2100" dirty="0">
                <a:solidFill>
                  <a:schemeClr val="bg1"/>
                </a:solidFill>
                <a:ea typeface="Times New Roman" panose="02020603050405020304" pitchFamily="18" charset="0"/>
                <a:cs typeface="Times New Roman" panose="02020603050405020304" pitchFamily="18" charset="0"/>
              </a:rPr>
              <a:t>una PYME de RSE, </a:t>
            </a:r>
            <a:r>
              <a:rPr lang="es" sz="2100" dirty="0">
                <a:solidFill>
                  <a:schemeClr val="bg1"/>
                </a:solidFill>
                <a:effectLst/>
                <a:ea typeface="Times New Roman" panose="02020603050405020304" pitchFamily="18" charset="0"/>
                <a:cs typeface="Times New Roman" panose="02020603050405020304" pitchFamily="18" charset="0"/>
              </a:rPr>
              <a:t>esto consiste en evaluar los conjuntos de habilidades y competencias de RSE existentes que se necesitan </a:t>
            </a:r>
            <a:r>
              <a:rPr lang="es" sz="2100" dirty="0">
                <a:solidFill>
                  <a:schemeClr val="bg1"/>
                </a:solidFill>
                <a:ea typeface="Times New Roman" panose="02020603050405020304" pitchFamily="18" charset="0"/>
                <a:cs typeface="Times New Roman" panose="02020603050405020304" pitchFamily="18" charset="0"/>
              </a:rPr>
              <a:t>para que la empresa funcione como una empresa que contribuye a una </a:t>
            </a:r>
            <a:r>
              <a:rPr lang="es" sz="2100" dirty="0">
                <a:solidFill>
                  <a:schemeClr val="bg1"/>
                </a:solidFill>
                <a:effectLst/>
                <a:ea typeface="Times New Roman" panose="02020603050405020304" pitchFamily="18" charset="0"/>
                <a:cs typeface="Times New Roman" panose="02020603050405020304" pitchFamily="18" charset="0"/>
              </a:rPr>
              <a:t>economía, un medio ambiente y una sociedad sostenibles. Estas habilidades ayudarán a la PYME a </a:t>
            </a:r>
            <a:r>
              <a:rPr lang="es" sz="2100" dirty="0">
                <a:solidFill>
                  <a:schemeClr val="bg1"/>
                </a:solidFill>
                <a:ea typeface="Times New Roman" panose="02020603050405020304" pitchFamily="18" charset="0"/>
                <a:cs typeface="Times New Roman" panose="02020603050405020304" pitchFamily="18" charset="0"/>
              </a:rPr>
              <a:t>ayudar, prevenir o minimizar los desafíos sociales, ambientales y económicos en su propia organización, contribuyendo en última instancia a la causa global general, por ejemplo, </a:t>
            </a:r>
            <a:r>
              <a:rPr lang="es" sz="2100" dirty="0">
                <a:solidFill>
                  <a:schemeClr val="bg1"/>
                </a:solidFill>
                <a:effectLst/>
                <a:ea typeface="Times New Roman" panose="02020603050405020304" pitchFamily="18" charset="0"/>
                <a:cs typeface="Times New Roman" panose="02020603050405020304" pitchFamily="18" charset="0"/>
              </a:rPr>
              <a:t>escasez de recursos y energía, pobreza humana, degradación ambiental, cambio en </a:t>
            </a:r>
            <a:r>
              <a:rPr lang="es" sz="2100" dirty="0" err="1">
                <a:solidFill>
                  <a:schemeClr val="bg1"/>
                </a:solidFill>
                <a:effectLst/>
                <a:ea typeface="Times New Roman" panose="02020603050405020304" pitchFamily="18" charset="0"/>
                <a:cs typeface="Times New Roman" panose="02020603050405020304" pitchFamily="18" charset="0"/>
              </a:rPr>
              <a:t>comportamientos sociales negativos </a:t>
            </a:r>
            <a:r>
              <a:rPr lang="es" sz="2100" dirty="0">
                <a:solidFill>
                  <a:schemeClr val="bg1"/>
                </a:solidFill>
                <a:effectLst/>
                <a:ea typeface="Times New Roman" panose="02020603050405020304" pitchFamily="18" charset="0"/>
                <a:cs typeface="Times New Roman" panose="02020603050405020304" pitchFamily="18" charset="0"/>
              </a:rPr>
              <a:t>y gobierno. Expectativas.</a:t>
            </a:r>
          </a:p>
          <a:p>
            <a:pPr>
              <a:lnSpc>
                <a:spcPct val="107000"/>
              </a:lnSpc>
              <a:spcAft>
                <a:spcPts val="865"/>
              </a:spcAft>
            </a:pPr>
            <a:r>
              <a:rPr lang="es" sz="2100" b="1" dirty="0">
                <a:solidFill>
                  <a:schemeClr val="bg1"/>
                </a:solidFill>
                <a:effectLst/>
                <a:ea typeface="Times New Roman" panose="02020603050405020304" pitchFamily="18" charset="0"/>
                <a:cs typeface="Times New Roman" panose="02020603050405020304" pitchFamily="18" charset="0"/>
              </a:rPr>
              <a:t>Ejemplos de competencias y habilidades de RSE; </a:t>
            </a:r>
            <a:r>
              <a:rPr lang="es" sz="2100" dirty="0">
                <a:solidFill>
                  <a:schemeClr val="bg1"/>
                </a:solidFill>
                <a:effectLst/>
                <a:ea typeface="Times New Roman" panose="02020603050405020304" pitchFamily="18" charset="0"/>
                <a:cs typeface="Times New Roman" panose="02020603050405020304" pitchFamily="18" charset="0"/>
              </a:rPr>
              <a:t>son</a:t>
            </a:r>
            <a:r>
              <a:rPr lang="es" sz="2100" b="1" dirty="0">
                <a:solidFill>
                  <a:schemeClr val="bg1"/>
                </a:solidFill>
                <a:effectLst/>
                <a:ea typeface="Times New Roman" panose="02020603050405020304" pitchFamily="18" charset="0"/>
                <a:cs typeface="Times New Roman" panose="02020603050405020304" pitchFamily="18" charset="0"/>
              </a:rPr>
              <a:t> </a:t>
            </a:r>
            <a:r>
              <a:rPr lang="es" sz="2100" b="0" dirty="0">
                <a:solidFill>
                  <a:schemeClr val="bg1"/>
                </a:solidFill>
                <a:effectLst/>
                <a:ea typeface="Times New Roman" panose="02020603050405020304" pitchFamily="18" charset="0"/>
                <a:cs typeface="Times New Roman" panose="02020603050405020304" pitchFamily="18" charset="0"/>
              </a:rPr>
              <a:t>rendición de cuentas y propiedad; gestión del tiempo y los plazos, resolución práctica de problemas y juicio, comunicación, orientación y trabajo con otros</a:t>
            </a:r>
            <a:endParaRPr lang="en-IE" sz="2100" dirty="0">
              <a:solidFill>
                <a:schemeClr val="bg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88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94F1DF-941A-96DB-D1A8-45DF40BCE51E}"/>
              </a:ext>
            </a:extLst>
          </p:cNvPr>
          <p:cNvSpPr>
            <a:spLocks noGrp="1"/>
          </p:cNvSpPr>
          <p:nvPr>
            <p:ph type="body" sz="quarter" idx="15"/>
          </p:nvPr>
        </p:nvSpPr>
        <p:spPr>
          <a:xfrm>
            <a:off x="307475" y="872441"/>
            <a:ext cx="3557722" cy="699673"/>
          </a:xfrm>
        </p:spPr>
        <p:txBody>
          <a:bodyPr>
            <a:noAutofit/>
          </a:bodyPr>
          <a:lstStyle/>
          <a:p>
            <a:r>
              <a:rPr lang="es" sz="2600" dirty="0"/>
              <a:t>Pensamiento estrategico</a:t>
            </a:r>
          </a:p>
        </p:txBody>
      </p:sp>
      <p:sp>
        <p:nvSpPr>
          <p:cNvPr id="7" name="Text Placeholder 6">
            <a:extLst>
              <a:ext uri="{FF2B5EF4-FFF2-40B4-BE49-F238E27FC236}">
                <a16:creationId xmlns:a16="http://schemas.microsoft.com/office/drawing/2014/main" id="{CA5EA5EF-AB21-F5F5-1A9A-EC4C81D24C9B}"/>
              </a:ext>
            </a:extLst>
          </p:cNvPr>
          <p:cNvSpPr>
            <a:spLocks noGrp="1"/>
          </p:cNvSpPr>
          <p:nvPr>
            <p:ph type="body" sz="quarter" idx="25"/>
          </p:nvPr>
        </p:nvSpPr>
        <p:spPr>
          <a:xfrm>
            <a:off x="300583" y="1617928"/>
            <a:ext cx="3790391" cy="699673"/>
          </a:xfrm>
        </p:spPr>
        <p:txBody>
          <a:bodyPr>
            <a:noAutofit/>
          </a:bodyPr>
          <a:lstStyle/>
          <a:p>
            <a:r>
              <a:rPr lang="es" sz="1700" b="0" i="0" dirty="0">
                <a:solidFill>
                  <a:srgbClr val="111111"/>
                </a:solidFill>
                <a:effectLst/>
              </a:rPr>
              <a:t>Esto asegurará que esté viendo el panorama general de la RSE y lo ayudará a ser innovador al hacer las preguntas correctas, está considerando todos los impactos involucrados y está listo para desafiarse a sí mismo y adoptar diferentes ideas. </a:t>
            </a:r>
            <a:r>
              <a:rPr lang="es" sz="1700" dirty="0">
                <a:solidFill>
                  <a:srgbClr val="111111"/>
                </a:solidFill>
              </a:rPr>
              <a:t>Una gran estrategia de RSC será fácilmente implementada y seguida.</a:t>
            </a:r>
            <a:endParaRPr lang="en-IE" sz="1700" dirty="0"/>
          </a:p>
        </p:txBody>
      </p:sp>
      <p:sp>
        <p:nvSpPr>
          <p:cNvPr id="8" name="Text Placeholder 7">
            <a:extLst>
              <a:ext uri="{FF2B5EF4-FFF2-40B4-BE49-F238E27FC236}">
                <a16:creationId xmlns:a16="http://schemas.microsoft.com/office/drawing/2014/main" id="{91784320-8EE0-FD48-EC75-581134FF3FF2}"/>
              </a:ext>
            </a:extLst>
          </p:cNvPr>
          <p:cNvSpPr>
            <a:spLocks noGrp="1"/>
          </p:cNvSpPr>
          <p:nvPr>
            <p:ph type="body" sz="quarter" idx="26"/>
          </p:nvPr>
        </p:nvSpPr>
        <p:spPr>
          <a:xfrm>
            <a:off x="283522" y="3910374"/>
            <a:ext cx="2688034" cy="699673"/>
          </a:xfrm>
        </p:spPr>
        <p:txBody>
          <a:bodyPr>
            <a:normAutofit/>
          </a:bodyPr>
          <a:lstStyle/>
          <a:p>
            <a:r>
              <a:rPr lang="es" dirty="0"/>
              <a:t>Comunicación</a:t>
            </a:r>
          </a:p>
        </p:txBody>
      </p:sp>
      <p:sp>
        <p:nvSpPr>
          <p:cNvPr id="9" name="Text Placeholder 8">
            <a:extLst>
              <a:ext uri="{FF2B5EF4-FFF2-40B4-BE49-F238E27FC236}">
                <a16:creationId xmlns:a16="http://schemas.microsoft.com/office/drawing/2014/main" id="{36A8B165-50A8-B2B9-8EE5-A297AF5D3BED}"/>
              </a:ext>
            </a:extLst>
          </p:cNvPr>
          <p:cNvSpPr>
            <a:spLocks noGrp="1"/>
          </p:cNvSpPr>
          <p:nvPr>
            <p:ph type="body" sz="quarter" idx="27"/>
          </p:nvPr>
        </p:nvSpPr>
        <p:spPr>
          <a:xfrm>
            <a:off x="300583" y="4288848"/>
            <a:ext cx="3564614" cy="699673"/>
          </a:xfrm>
        </p:spPr>
        <p:txBody>
          <a:bodyPr>
            <a:noAutofit/>
          </a:bodyPr>
          <a:lstStyle/>
          <a:p>
            <a:r>
              <a:rPr lang="es" sz="1700" dirty="0"/>
              <a:t>Las sólidas habilidades de comunicación van de la mano con la capacitación en RSE, la resolución de problemas, la toma de decisiones sólidas, la escucha excelente, la búsqueda y explicación de soluciones, la comprensión del impacto y la forma de reconocer las ideas de los demás.</a:t>
            </a:r>
            <a:endParaRPr lang="en-IE" sz="1700" dirty="0"/>
          </a:p>
        </p:txBody>
      </p:sp>
      <p:sp>
        <p:nvSpPr>
          <p:cNvPr id="10" name="Text Placeholder 9">
            <a:extLst>
              <a:ext uri="{FF2B5EF4-FFF2-40B4-BE49-F238E27FC236}">
                <a16:creationId xmlns:a16="http://schemas.microsoft.com/office/drawing/2014/main" id="{D0EF26C4-0888-5F6C-448F-2B033832C5AD}"/>
              </a:ext>
            </a:extLst>
          </p:cNvPr>
          <p:cNvSpPr>
            <a:spLocks noGrp="1"/>
          </p:cNvSpPr>
          <p:nvPr>
            <p:ph type="body" sz="quarter" idx="28"/>
          </p:nvPr>
        </p:nvSpPr>
        <p:spPr>
          <a:xfrm>
            <a:off x="8743401" y="1058012"/>
            <a:ext cx="3060364" cy="699673"/>
          </a:xfrm>
        </p:spPr>
        <p:txBody>
          <a:bodyPr>
            <a:normAutofit fontScale="85000" lnSpcReduction="10000"/>
          </a:bodyPr>
          <a:lstStyle/>
          <a:p>
            <a:r>
              <a:rPr lang="es" dirty="0"/>
              <a:t>Habilidad para aprender y desarrollar</a:t>
            </a:r>
          </a:p>
        </p:txBody>
      </p:sp>
      <p:sp>
        <p:nvSpPr>
          <p:cNvPr id="11" name="Text Placeholder 10">
            <a:extLst>
              <a:ext uri="{FF2B5EF4-FFF2-40B4-BE49-F238E27FC236}">
                <a16:creationId xmlns:a16="http://schemas.microsoft.com/office/drawing/2014/main" id="{8F71DD5E-73F4-96C6-A29C-C8CBCCF8E5C0}"/>
              </a:ext>
            </a:extLst>
          </p:cNvPr>
          <p:cNvSpPr>
            <a:spLocks noGrp="1"/>
          </p:cNvSpPr>
          <p:nvPr>
            <p:ph type="body" sz="quarter" idx="29"/>
          </p:nvPr>
        </p:nvSpPr>
        <p:spPr>
          <a:xfrm>
            <a:off x="8686595" y="1770793"/>
            <a:ext cx="3173977" cy="699673"/>
          </a:xfrm>
        </p:spPr>
        <p:txBody>
          <a:bodyPr>
            <a:noAutofit/>
          </a:bodyPr>
          <a:lstStyle/>
          <a:p>
            <a:r>
              <a:rPr lang="es" sz="1700" dirty="0"/>
              <a:t>La sostenibilidad de la RSE está en constante evolución y requiere mucho aprendizaje para hacer las cosas de manera diferente y mejor. Ser apasionado por la RSE es el primer paso para aprender cómo hacerlo.</a:t>
            </a:r>
            <a:endParaRPr lang="en-IE" sz="1700" dirty="0"/>
          </a:p>
        </p:txBody>
      </p:sp>
      <p:sp>
        <p:nvSpPr>
          <p:cNvPr id="12" name="Text Placeholder 11">
            <a:extLst>
              <a:ext uri="{FF2B5EF4-FFF2-40B4-BE49-F238E27FC236}">
                <a16:creationId xmlns:a16="http://schemas.microsoft.com/office/drawing/2014/main" id="{1C7802C8-D54A-E475-DFB2-38718F8F32A2}"/>
              </a:ext>
            </a:extLst>
          </p:cNvPr>
          <p:cNvSpPr>
            <a:spLocks noGrp="1"/>
          </p:cNvSpPr>
          <p:nvPr>
            <p:ph type="body" sz="quarter" idx="30"/>
          </p:nvPr>
        </p:nvSpPr>
        <p:spPr>
          <a:xfrm>
            <a:off x="9058925" y="3876321"/>
            <a:ext cx="2688034" cy="699673"/>
          </a:xfrm>
        </p:spPr>
        <p:txBody>
          <a:bodyPr/>
          <a:lstStyle/>
          <a:p>
            <a:r>
              <a:rPr lang="es" dirty="0"/>
              <a:t>Adaptabilidad</a:t>
            </a:r>
          </a:p>
        </p:txBody>
      </p:sp>
      <p:sp>
        <p:nvSpPr>
          <p:cNvPr id="13" name="Text Placeholder 12">
            <a:extLst>
              <a:ext uri="{FF2B5EF4-FFF2-40B4-BE49-F238E27FC236}">
                <a16:creationId xmlns:a16="http://schemas.microsoft.com/office/drawing/2014/main" id="{EBAD8AEF-80C1-D3AD-768F-C06871A691E4}"/>
              </a:ext>
            </a:extLst>
          </p:cNvPr>
          <p:cNvSpPr>
            <a:spLocks noGrp="1"/>
          </p:cNvSpPr>
          <p:nvPr>
            <p:ph type="body" sz="quarter" idx="31"/>
          </p:nvPr>
        </p:nvSpPr>
        <p:spPr>
          <a:xfrm>
            <a:off x="8906525" y="4288188"/>
            <a:ext cx="2840434" cy="699673"/>
          </a:xfrm>
        </p:spPr>
        <p:txBody>
          <a:bodyPr>
            <a:noAutofit/>
          </a:bodyPr>
          <a:lstStyle/>
          <a:p>
            <a:r>
              <a:rPr lang="es" sz="1700" dirty="0"/>
              <a:t>Necesita poder cambiar rápidamente y estar listo para adaptar su estrategia de RSC y sus planes de acción en cualquier momento. Debe ser flexible en el pensamiento y adaptarse fácilmente una vez que identifique los impactos o las soluciones.</a:t>
            </a:r>
            <a:endParaRPr lang="en-IE" sz="1700" dirty="0"/>
          </a:p>
        </p:txBody>
      </p:sp>
      <p:sp>
        <p:nvSpPr>
          <p:cNvPr id="14" name="TextBox 13">
            <a:extLst>
              <a:ext uri="{FF2B5EF4-FFF2-40B4-BE49-F238E27FC236}">
                <a16:creationId xmlns:a16="http://schemas.microsoft.com/office/drawing/2014/main" id="{1945EE51-A2BE-01E2-255B-C553D07D0FE5}"/>
              </a:ext>
            </a:extLst>
          </p:cNvPr>
          <p:cNvSpPr txBox="1"/>
          <p:nvPr/>
        </p:nvSpPr>
        <p:spPr>
          <a:xfrm>
            <a:off x="300583" y="6202820"/>
            <a:ext cx="3014133" cy="372533"/>
          </a:xfrm>
          <a:prstGeom prst="rect">
            <a:avLst/>
          </a:prstGeom>
          <a:noFill/>
        </p:spPr>
        <p:txBody>
          <a:bodyPr wrap="square" rtlCol="0">
            <a:spAutoFit/>
          </a:bodyPr>
          <a:lstStyle/>
          <a:p>
            <a:r>
              <a:rPr lang="es" dirty="0"/>
              <a:t>Fuente </a:t>
            </a:r>
            <a:r>
              <a:rPr lang="es" dirty="0">
                <a:hlinkClick r:id="rId2"/>
              </a:rPr>
              <a:t>csrgrowth</a:t>
            </a:r>
            <a:endParaRPr lang="en-IE" dirty="0"/>
          </a:p>
        </p:txBody>
      </p:sp>
      <p:sp>
        <p:nvSpPr>
          <p:cNvPr id="2" name="Callout: Right Arrow 1">
            <a:extLst>
              <a:ext uri="{FF2B5EF4-FFF2-40B4-BE49-F238E27FC236}">
                <a16:creationId xmlns:a16="http://schemas.microsoft.com/office/drawing/2014/main" id="{A210B151-0C84-0CBA-B27C-E01471DF74A7}"/>
              </a:ext>
            </a:extLst>
          </p:cNvPr>
          <p:cNvSpPr/>
          <p:nvPr/>
        </p:nvSpPr>
        <p:spPr>
          <a:xfrm rot="16200000">
            <a:off x="5336388" y="3624549"/>
            <a:ext cx="1814633" cy="4257550"/>
          </a:xfrm>
          <a:prstGeom prst="rightArrowCallout">
            <a:avLst/>
          </a:prstGeom>
          <a:solidFill>
            <a:srgbClr val="F29E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A7F6C25E-1724-C728-09C0-5553B08D770D}"/>
              </a:ext>
            </a:extLst>
          </p:cNvPr>
          <p:cNvSpPr txBox="1"/>
          <p:nvPr/>
        </p:nvSpPr>
        <p:spPr>
          <a:xfrm>
            <a:off x="4114927" y="5460312"/>
            <a:ext cx="4257551" cy="1200329"/>
          </a:xfrm>
          <a:prstGeom prst="rect">
            <a:avLst/>
          </a:prstGeom>
          <a:solidFill>
            <a:srgbClr val="F29E38"/>
          </a:solidFill>
        </p:spPr>
        <p:txBody>
          <a:bodyPr wrap="square" rtlCol="0">
            <a:spAutoFit/>
          </a:bodyPr>
          <a:lstStyle/>
          <a:p>
            <a:pPr algn="ctr"/>
            <a:r>
              <a:rPr lang="es" sz="2400" b="1" dirty="0">
                <a:solidFill>
                  <a:schemeClr val="bg1"/>
                </a:solidFill>
              </a:rPr>
              <a:t>Respaldado por un fuerte liderazgo y compromiso de recursos humanos</a:t>
            </a:r>
          </a:p>
        </p:txBody>
      </p:sp>
      <p:sp>
        <p:nvSpPr>
          <p:cNvPr id="17" name="Text Placeholder 16">
            <a:extLst>
              <a:ext uri="{FF2B5EF4-FFF2-40B4-BE49-F238E27FC236}">
                <a16:creationId xmlns:a16="http://schemas.microsoft.com/office/drawing/2014/main" id="{14C67375-1DCB-0D00-E14C-BC052BC586AB}"/>
              </a:ext>
            </a:extLst>
          </p:cNvPr>
          <p:cNvSpPr txBox="1">
            <a:spLocks noGrp="1"/>
          </p:cNvSpPr>
          <p:nvPr>
            <p:ph type="body" sz="quarter" idx="19"/>
          </p:nvPr>
        </p:nvSpPr>
        <p:spPr>
          <a:xfrm>
            <a:off x="0" y="193575"/>
            <a:ext cx="12192000" cy="757130"/>
          </a:xfrm>
          <a:prstGeom prst="rect">
            <a:avLst/>
          </a:prstGeom>
          <a:noFill/>
        </p:spPr>
        <p:txBody>
          <a:bodyPr wrap="square" rtlCol="0">
            <a:spAutoFit/>
          </a:bodyPr>
          <a:lstStyle/>
          <a:p>
            <a:r>
              <a:rPr lang="es" sz="2400" dirty="0">
                <a:solidFill>
                  <a:srgbClr val="027354"/>
                </a:solidFill>
                <a:effectLst/>
                <a:ea typeface="Times New Roman" panose="02020603050405020304" pitchFamily="18" charset="0"/>
                <a:cs typeface="Times New Roman" panose="02020603050405020304" pitchFamily="18" charset="0"/>
              </a:rPr>
              <a:t>Hay múltiples competencias y habilidades que se pueden desarrollar para fortalecer y apoyar los compromisos y valores de sustentabilidad de la RSE empresarial.</a:t>
            </a:r>
          </a:p>
        </p:txBody>
      </p:sp>
    </p:spTree>
    <p:extLst>
      <p:ext uri="{BB962C8B-B14F-4D97-AF65-F5344CB8AC3E}">
        <p14:creationId xmlns:p14="http://schemas.microsoft.com/office/powerpoint/2010/main" val="271883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83035" y="207923"/>
            <a:ext cx="10496490" cy="844269"/>
          </a:xfrm>
        </p:spPr>
        <p:txBody>
          <a:bodyPr>
            <a:normAutofit fontScale="92500"/>
          </a:bodyPr>
          <a:lstStyle/>
          <a:p>
            <a:r>
              <a:rPr lang="es" sz="3600" b="1" dirty="0">
                <a:solidFill>
                  <a:srgbClr val="333333"/>
                </a:solidFill>
                <a:effectLst/>
                <a:ea typeface="Times New Roman" panose="02020603050405020304" pitchFamily="18" charset="0"/>
                <a:cs typeface="Times New Roman" panose="02020603050405020304" pitchFamily="18" charset="0"/>
              </a:rPr>
              <a:t>Paso 3: Planificación y Reclutamiento del Lugar de Trabajo</a:t>
            </a:r>
            <a:endParaRPr lang="en-IE" sz="3600" dirty="0">
              <a:effectLst/>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47569" y="651249"/>
            <a:ext cx="10483115" cy="4329707"/>
          </a:xfrm>
        </p:spPr>
        <p:txBody>
          <a:bodyPr/>
          <a:lstStyle/>
          <a:p>
            <a:pPr>
              <a:lnSpc>
                <a:spcPct val="107000"/>
              </a:lnSpc>
              <a:spcAft>
                <a:spcPts val="865"/>
              </a:spcAft>
            </a:pPr>
            <a:r>
              <a:rPr lang="es" sz="2400" dirty="0">
                <a:solidFill>
                  <a:srgbClr val="333333"/>
                </a:solidFill>
                <a:effectLst/>
                <a:ea typeface="Times New Roman" panose="02020603050405020304" pitchFamily="18" charset="0"/>
                <a:cs typeface="Times New Roman" panose="02020603050405020304" pitchFamily="18" charset="0"/>
              </a:rPr>
              <a:t>La planificación de la RSE de la fuerza laboral consiste en…</a:t>
            </a: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995579" y="1264074"/>
            <a:ext cx="5053948" cy="2887813"/>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err="1"/>
              <a:t>Analizar </a:t>
            </a:r>
            <a:r>
              <a:rPr lang="es" sz="2000" b="1" dirty="0"/>
              <a:t>competencias actuales de RSE</a:t>
            </a:r>
          </a:p>
          <a:p>
            <a:pPr algn="ctr"/>
            <a:r>
              <a:rPr lang="es" sz="2000" dirty="0" err="1">
                <a:solidFill>
                  <a:schemeClr val="bg1"/>
                </a:solidFill>
                <a:ea typeface="Times New Roman" panose="02020603050405020304" pitchFamily="18" charset="0"/>
                <a:cs typeface="Times New Roman" panose="02020603050405020304" pitchFamily="18" charset="0"/>
              </a:rPr>
              <a:t>Analizar </a:t>
            </a:r>
            <a:r>
              <a:rPr lang="es" sz="2000" dirty="0">
                <a:solidFill>
                  <a:schemeClr val="bg1"/>
                </a:solidFill>
                <a:cs typeface="Times New Roman" panose="02020603050405020304" pitchFamily="18" charset="0"/>
              </a:rPr>
              <a:t>las competencias de RSE </a:t>
            </a:r>
            <a:r>
              <a:rPr lang="es" sz="2000" dirty="0">
                <a:solidFill>
                  <a:schemeClr val="bg1"/>
                </a:solidFill>
                <a:effectLst/>
                <a:ea typeface="Times New Roman" panose="02020603050405020304" pitchFamily="18" charset="0"/>
                <a:cs typeface="Times New Roman" panose="02020603050405020304" pitchFamily="18" charset="0"/>
              </a:rPr>
              <a:t>de su </a:t>
            </a:r>
            <a:r>
              <a:rPr lang="es" sz="2000" b="1" dirty="0">
                <a:solidFill>
                  <a:schemeClr val="bg1"/>
                </a:solidFill>
                <a:effectLst/>
                <a:ea typeface="Times New Roman" panose="02020603050405020304" pitchFamily="18" charset="0"/>
                <a:cs typeface="Times New Roman" panose="02020603050405020304" pitchFamily="18" charset="0"/>
              </a:rPr>
              <a:t>fuerza laboral actual </a:t>
            </a:r>
            <a:r>
              <a:rPr lang="es" sz="2000" dirty="0">
                <a:solidFill>
                  <a:schemeClr val="bg1"/>
                </a:solidFill>
                <a:effectLst/>
                <a:ea typeface="Times New Roman" panose="02020603050405020304" pitchFamily="18" charset="0"/>
                <a:cs typeface="Times New Roman" panose="02020603050405020304" pitchFamily="18" charset="0"/>
              </a:rPr>
              <a:t>(es decir, conocimientos, habilidades, capacidades, </a:t>
            </a:r>
            <a:r>
              <a:rPr lang="es" sz="2000" dirty="0" err="1">
                <a:solidFill>
                  <a:schemeClr val="bg1"/>
                </a:solidFill>
                <a:effectLst/>
                <a:ea typeface="Times New Roman" panose="02020603050405020304" pitchFamily="18" charset="0"/>
                <a:cs typeface="Times New Roman" panose="02020603050405020304" pitchFamily="18" charset="0"/>
              </a:rPr>
              <a:t>comportamientos </a:t>
            </a:r>
            <a:r>
              <a:rPr lang="es" sz="2000" dirty="0">
                <a:solidFill>
                  <a:schemeClr val="bg1"/>
                </a:solidFill>
                <a:effectLst/>
                <a:ea typeface="Times New Roman" panose="02020603050405020304" pitchFamily="18" charset="0"/>
                <a:cs typeface="Times New Roman" panose="02020603050405020304" pitchFamily="18" charset="0"/>
              </a:rPr>
              <a:t>) que contribuyen al desempeño de RSE individual y </a:t>
            </a:r>
            <a:r>
              <a:rPr lang="es" sz="2000" dirty="0">
                <a:solidFill>
                  <a:schemeClr val="bg1"/>
                </a:solidFill>
                <a:ea typeface="Times New Roman" panose="02020603050405020304" pitchFamily="18" charset="0"/>
                <a:cs typeface="Times New Roman" panose="02020603050405020304" pitchFamily="18" charset="0"/>
              </a:rPr>
              <a:t>actual </a:t>
            </a:r>
            <a:r>
              <a:rPr lang="es" sz="2000" dirty="0">
                <a:solidFill>
                  <a:schemeClr val="bg1"/>
                </a:solidFill>
                <a:effectLst/>
                <a:ea typeface="Times New Roman" panose="02020603050405020304" pitchFamily="18" charset="0"/>
                <a:cs typeface="Times New Roman" panose="02020603050405020304" pitchFamily="18" charset="0"/>
              </a:rPr>
              <a:t>de la empresa. Serán diferentes dependiendo de si la empresa es nueva o tiene experiencia en la implementación de la RSE.</a:t>
            </a:r>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6548492" y="1119459"/>
            <a:ext cx="5303422" cy="3603725"/>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65"/>
              </a:spcAft>
            </a:pPr>
            <a:r>
              <a:rPr lang="es" sz="2400" b="1" dirty="0">
                <a:solidFill>
                  <a:schemeClr val="bg1"/>
                </a:solidFill>
                <a:ea typeface="Times New Roman" panose="02020603050405020304" pitchFamily="18" charset="0"/>
                <a:cs typeface="Times New Roman" panose="02020603050405020304" pitchFamily="18" charset="0"/>
              </a:rPr>
              <a:t>Identificar futuras competencias de RSE</a:t>
            </a:r>
            <a:br>
              <a:rPr lang="es" sz="2400" b="1" dirty="0">
                <a:solidFill>
                  <a:schemeClr val="bg1"/>
                </a:solidFill>
                <a:ea typeface="Times New Roman" panose="02020603050405020304" pitchFamily="18" charset="0"/>
                <a:cs typeface="Times New Roman" panose="02020603050405020304" pitchFamily="18" charset="0"/>
              </a:rPr>
            </a:br>
            <a:r>
              <a:rPr lang="es" sz="2000" dirty="0">
                <a:solidFill>
                  <a:schemeClr val="bg1"/>
                </a:solidFill>
                <a:ea typeface="Times New Roman" panose="02020603050405020304" pitchFamily="18" charset="0"/>
                <a:cs typeface="Times New Roman" panose="02020603050405020304" pitchFamily="18" charset="0"/>
              </a:rPr>
              <a:t>Identificar las competencias de RSE </a:t>
            </a:r>
            <a:r>
              <a:rPr lang="es" sz="2000" dirty="0">
                <a:solidFill>
                  <a:schemeClr val="bg1"/>
                </a:solidFill>
                <a:effectLst/>
                <a:ea typeface="Times New Roman" panose="02020603050405020304" pitchFamily="18" charset="0"/>
                <a:cs typeface="Times New Roman" panose="02020603050405020304" pitchFamily="18" charset="0"/>
              </a:rPr>
              <a:t>necesarias </a:t>
            </a:r>
            <a:r>
              <a:rPr lang="es" sz="2000" b="1" dirty="0">
                <a:solidFill>
                  <a:schemeClr val="bg1"/>
                </a:solidFill>
                <a:effectLst/>
                <a:ea typeface="Times New Roman" panose="02020603050405020304" pitchFamily="18" charset="0"/>
                <a:cs typeface="Times New Roman" panose="02020603050405020304" pitchFamily="18" charset="0"/>
              </a:rPr>
              <a:t>en el futuro </a:t>
            </a:r>
            <a:r>
              <a:rPr lang="es" sz="2000" dirty="0">
                <a:solidFill>
                  <a:schemeClr val="bg1"/>
                </a:solidFill>
                <a:effectLst/>
                <a:ea typeface="Times New Roman" panose="02020603050405020304" pitchFamily="18" charset="0"/>
                <a:cs typeface="Times New Roman" panose="02020603050405020304" pitchFamily="18" charset="0"/>
              </a:rPr>
              <a:t>mediante la evaluación de lo que se necesita y las brechas y excedentes de competencias. </a:t>
            </a:r>
            <a:r>
              <a:rPr lang="es" sz="2000" dirty="0">
                <a:solidFill>
                  <a:schemeClr val="bg1"/>
                </a:solidFill>
                <a:ea typeface="Times New Roman" panose="02020603050405020304" pitchFamily="18" charset="0"/>
                <a:cs typeface="Times New Roman" panose="02020603050405020304" pitchFamily="18" charset="0"/>
              </a:rPr>
              <a:t>Las competencias futuras de RSE incluyen el pensamiento prospectivo, el pensamiento crítico, la gestión de la RSE y la comprensión ( </a:t>
            </a:r>
            <a:r>
              <a:rPr lang="es" sz="2000" dirty="0">
                <a:solidFill>
                  <a:schemeClr val="bg1"/>
                </a:solidFill>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más ejemplos </a:t>
            </a:r>
            <a:r>
              <a:rPr lang="es" sz="2000" dirty="0">
                <a:solidFill>
                  <a:schemeClr val="bg1"/>
                </a:solidFill>
                <a:ea typeface="Times New Roman" panose="02020603050405020304" pitchFamily="18" charset="0"/>
                <a:cs typeface="Times New Roman" panose="02020603050405020304" pitchFamily="18" charset="0"/>
              </a:rPr>
              <a:t>).</a:t>
            </a:r>
          </a:p>
        </p:txBody>
      </p:sp>
      <p:sp>
        <p:nvSpPr>
          <p:cNvPr id="8" name="Flowchart: Connector 7">
            <a:extLst>
              <a:ext uri="{FF2B5EF4-FFF2-40B4-BE49-F238E27FC236}">
                <a16:creationId xmlns:a16="http://schemas.microsoft.com/office/drawing/2014/main" id="{147DC8C8-A8A7-F9A8-8369-D172BAD687B7}"/>
              </a:ext>
            </a:extLst>
          </p:cNvPr>
          <p:cNvSpPr/>
          <p:nvPr/>
        </p:nvSpPr>
        <p:spPr>
          <a:xfrm>
            <a:off x="45634" y="1221907"/>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1</a:t>
            </a:r>
          </a:p>
        </p:txBody>
      </p:sp>
      <p:sp>
        <p:nvSpPr>
          <p:cNvPr id="9" name="Flowchart: Connector 8">
            <a:extLst>
              <a:ext uri="{FF2B5EF4-FFF2-40B4-BE49-F238E27FC236}">
                <a16:creationId xmlns:a16="http://schemas.microsoft.com/office/drawing/2014/main" id="{62820F4C-875C-B1EC-5323-DDA7208BE9A8}"/>
              </a:ext>
            </a:extLst>
          </p:cNvPr>
          <p:cNvSpPr/>
          <p:nvPr/>
        </p:nvSpPr>
        <p:spPr>
          <a:xfrm>
            <a:off x="6038054" y="1149020"/>
            <a:ext cx="891822" cy="846666"/>
          </a:xfrm>
          <a:prstGeom prst="flowChartConnector">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400" b="1" dirty="0"/>
              <a:t>2</a:t>
            </a:r>
          </a:p>
        </p:txBody>
      </p:sp>
      <p:sp>
        <p:nvSpPr>
          <p:cNvPr id="10" name="Rectangle: Rounded Corners 9">
            <a:extLst>
              <a:ext uri="{FF2B5EF4-FFF2-40B4-BE49-F238E27FC236}">
                <a16:creationId xmlns:a16="http://schemas.microsoft.com/office/drawing/2014/main" id="{1C8BD79E-41F7-E18A-6FE5-DC24F6E02077}"/>
              </a:ext>
            </a:extLst>
          </p:cNvPr>
          <p:cNvSpPr/>
          <p:nvPr/>
        </p:nvSpPr>
        <p:spPr>
          <a:xfrm>
            <a:off x="1151902" y="4765861"/>
            <a:ext cx="4456986" cy="1401191"/>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s" sz="2400" b="1" dirty="0">
                <a:solidFill>
                  <a:schemeClr val="bg1"/>
                </a:solidFill>
                <a:effectLst/>
                <a:ea typeface="Times New Roman" panose="02020603050405020304" pitchFamily="18" charset="0"/>
                <a:cs typeface="Times New Roman" panose="02020603050405020304" pitchFamily="18" charset="0"/>
              </a:rPr>
              <a:t>Preparar un plan </a:t>
            </a:r>
            <a:r>
              <a:rPr lang="es" sz="2000" dirty="0">
                <a:solidFill>
                  <a:schemeClr val="bg1"/>
                </a:solidFill>
                <a:effectLst/>
                <a:ea typeface="Times New Roman" panose="02020603050405020304" pitchFamily="18" charset="0"/>
                <a:cs typeface="Times New Roman" panose="02020603050405020304" pitchFamily="18" charset="0"/>
              </a:rPr>
              <a:t>sobre cómo crear </a:t>
            </a:r>
            <a:r>
              <a:rPr lang="es" sz="2000" dirty="0">
                <a:solidFill>
                  <a:schemeClr val="bg1"/>
                </a:solidFill>
                <a:ea typeface="Times New Roman" panose="02020603050405020304" pitchFamily="18" charset="0"/>
                <a:cs typeface="Times New Roman" panose="02020603050405020304" pitchFamily="18" charset="0"/>
              </a:rPr>
              <a:t>la fuerza laboral necesaria para sostener los objetivos futuros de RSE</a:t>
            </a:r>
          </a:p>
        </p:txBody>
      </p:sp>
      <p:sp>
        <p:nvSpPr>
          <p:cNvPr id="11" name="Rectangle: Rounded Corners 10">
            <a:extLst>
              <a:ext uri="{FF2B5EF4-FFF2-40B4-BE49-F238E27FC236}">
                <a16:creationId xmlns:a16="http://schemas.microsoft.com/office/drawing/2014/main" id="{279558B2-ADCF-BF1A-C13C-E3F9086451AC}"/>
              </a:ext>
            </a:extLst>
          </p:cNvPr>
          <p:cNvSpPr/>
          <p:nvPr/>
        </p:nvSpPr>
        <p:spPr>
          <a:xfrm>
            <a:off x="6723102" y="4876800"/>
            <a:ext cx="5128812" cy="1579241"/>
          </a:xfrm>
          <a:prstGeom prst="roundRec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s" sz="2000" b="1" dirty="0">
                <a:solidFill>
                  <a:schemeClr val="bg1"/>
                </a:solidFill>
                <a:effectLst/>
                <a:ea typeface="Times New Roman" panose="02020603050405020304" pitchFamily="18" charset="0"/>
                <a:cs typeface="Times New Roman" panose="02020603050405020304" pitchFamily="18" charset="0"/>
              </a:rPr>
              <a:t>Evaluar </a:t>
            </a:r>
            <a:r>
              <a:rPr lang="es" sz="2000" dirty="0">
                <a:solidFill>
                  <a:schemeClr val="bg1"/>
                </a:solidFill>
                <a:effectLst/>
                <a:ea typeface="Times New Roman" panose="02020603050405020304" pitchFamily="18" charset="0"/>
                <a:cs typeface="Times New Roman" panose="02020603050405020304" pitchFamily="18" charset="0"/>
              </a:rPr>
              <a:t>para garantizar que las competencias de RSE de la fuerza laboral </a:t>
            </a:r>
            <a:r>
              <a:rPr lang="es" sz="2000" dirty="0">
                <a:solidFill>
                  <a:schemeClr val="bg1"/>
                </a:solidFill>
                <a:ea typeface="Times New Roman" panose="02020603050405020304" pitchFamily="18" charset="0"/>
                <a:cs typeface="Times New Roman" panose="02020603050405020304" pitchFamily="18" charset="0"/>
              </a:rPr>
              <a:t>sigan siendo válidas, que se mantengan la cultura y las actividades de RSE y que se cumplan los objetivos de RSE.</a:t>
            </a:r>
            <a:endParaRPr lang="en-IE" sz="2000" dirty="0">
              <a:solidFill>
                <a:schemeClr val="bg1"/>
              </a:solidFill>
              <a:effectLst/>
              <a:ea typeface="Times New Roman" panose="02020603050405020304" pitchFamily="18" charset="0"/>
              <a:cs typeface="Times New Roman" panose="02020603050405020304" pitchFamily="18" charset="0"/>
            </a:endParaRPr>
          </a:p>
        </p:txBody>
      </p:sp>
      <p:sp>
        <p:nvSpPr>
          <p:cNvPr id="12" name="Flowchart: Connector 11">
            <a:extLst>
              <a:ext uri="{FF2B5EF4-FFF2-40B4-BE49-F238E27FC236}">
                <a16:creationId xmlns:a16="http://schemas.microsoft.com/office/drawing/2014/main" id="{AEC298BB-38C7-D0C7-D69E-B6FE58BB2878}"/>
              </a:ext>
            </a:extLst>
          </p:cNvPr>
          <p:cNvSpPr/>
          <p:nvPr/>
        </p:nvSpPr>
        <p:spPr>
          <a:xfrm>
            <a:off x="227504" y="4730729"/>
            <a:ext cx="891822" cy="846666"/>
          </a:xfrm>
          <a:prstGeom prst="flowChartConnector">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3</a:t>
            </a:r>
          </a:p>
        </p:txBody>
      </p:sp>
      <p:sp>
        <p:nvSpPr>
          <p:cNvPr id="13" name="Flowchart: Connector 12">
            <a:extLst>
              <a:ext uri="{FF2B5EF4-FFF2-40B4-BE49-F238E27FC236}">
                <a16:creationId xmlns:a16="http://schemas.microsoft.com/office/drawing/2014/main" id="{70C5C4DE-ECF4-4BC2-98FD-AC945298E1C5}"/>
              </a:ext>
            </a:extLst>
          </p:cNvPr>
          <p:cNvSpPr/>
          <p:nvPr/>
        </p:nvSpPr>
        <p:spPr>
          <a:xfrm>
            <a:off x="5964256" y="4511733"/>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4</a:t>
            </a:r>
          </a:p>
        </p:txBody>
      </p:sp>
    </p:spTree>
    <p:extLst>
      <p:ext uri="{BB962C8B-B14F-4D97-AF65-F5344CB8AC3E}">
        <p14:creationId xmlns:p14="http://schemas.microsoft.com/office/powerpoint/2010/main" val="782175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C1BA97-5ED3-95D2-1504-42E445CA5F80}"/>
              </a:ext>
            </a:extLst>
          </p:cNvPr>
          <p:cNvSpPr>
            <a:spLocks noGrp="1"/>
          </p:cNvSpPr>
          <p:nvPr>
            <p:ph type="body" sz="quarter" idx="13"/>
          </p:nvPr>
        </p:nvSpPr>
        <p:spPr>
          <a:xfrm>
            <a:off x="394875" y="307284"/>
            <a:ext cx="4801424" cy="3059948"/>
          </a:xfrm>
        </p:spPr>
        <p:txBody>
          <a:bodyPr>
            <a:normAutofit fontScale="25000" lnSpcReduction="20000"/>
          </a:bodyPr>
          <a:lstStyle/>
          <a:p>
            <a:r>
              <a:rPr lang="es" sz="9000" dirty="0">
                <a:solidFill>
                  <a:srgbClr val="262626"/>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Incentro, España</a:t>
            </a:r>
          </a:p>
          <a:p>
            <a:endParaRPr lang="en-IE" dirty="0">
              <a:solidFill>
                <a:srgbClr val="0563C1"/>
              </a:solidFill>
              <a:hlinkClick r:id="rId2">
                <a:extLst>
                  <a:ext uri="{A12FA001-AC4F-418D-AE19-62706E023703}">
                    <ahyp:hlinkClr xmlns:ahyp="http://schemas.microsoft.com/office/drawing/2018/hyperlinkcolor" val="tx"/>
                  </a:ext>
                </a:extLst>
              </a:hlinkClick>
            </a:endParaRPr>
          </a:p>
          <a:p>
            <a:r>
              <a:rPr lang="es" sz="9600" dirty="0">
                <a:solidFill>
                  <a:srgbClr val="262626"/>
                </a:solidFill>
                <a:hlinkClick r:id="rId2">
                  <a:extLst>
                    <a:ext uri="{A12FA001-AC4F-418D-AE19-62706E023703}">
                      <ahyp:hlinkClr xmlns:ahyp="http://schemas.microsoft.com/office/drawing/2018/hyperlinkcolor" val="tx"/>
                    </a:ext>
                  </a:extLst>
                </a:hlinkClick>
              </a:rPr>
              <a:t>Incentro </a:t>
            </a:r>
            <a:r>
              <a:rPr lang="es" sz="9600" b="0" i="0" dirty="0">
                <a:solidFill>
                  <a:srgbClr val="262626"/>
                </a:solidFill>
                <a:effectLst/>
              </a:rPr>
              <a:t>son consultores de TI que construyen soluciones digitales, creadores de </a:t>
            </a:r>
            <a:br>
              <a:rPr lang="en-GB" sz="9600" dirty="0">
                <a:solidFill>
                  <a:srgbClr val="262626"/>
                </a:solidFill>
              </a:rPr>
            </a:br>
            <a:r>
              <a:rPr lang="es" sz="9600" b="0" i="0" dirty="0">
                <a:solidFill>
                  <a:srgbClr val="262626"/>
                </a:solidFill>
                <a:effectLst/>
              </a:rPr>
              <a:t>transformación digital, arquitectos de experiencias de cliente alucinantes.</a:t>
            </a:r>
            <a:endParaRPr lang="en-IE" sz="9600" dirty="0">
              <a:solidFill>
                <a:srgbClr val="0563C1"/>
              </a:solidFill>
              <a:hlinkClick r:id="" action="ppaction://noaction">
                <a:extLst>
                  <a:ext uri="{A12FA001-AC4F-418D-AE19-62706E023703}">
                    <ahyp:hlinkClr xmlns:ahyp="http://schemas.microsoft.com/office/drawing/2018/hyperlinkcolor" val="tx"/>
                  </a:ext>
                </a:extLst>
              </a:hlinkClick>
            </a:endParaRPr>
          </a:p>
          <a:p>
            <a:endParaRPr lang="en-IE" sz="9600" dirty="0">
              <a:solidFill>
                <a:srgbClr val="0563C1"/>
              </a:solidFill>
              <a:hlinkClick r:id="" action="ppaction://noaction">
                <a:extLst>
                  <a:ext uri="{A12FA001-AC4F-418D-AE19-62706E023703}">
                    <ahyp:hlinkClr xmlns:ahyp="http://schemas.microsoft.com/office/drawing/2018/hyperlinkcolor" val="tx"/>
                  </a:ext>
                </a:extLst>
              </a:hlinkClick>
            </a:endParaRPr>
          </a:p>
          <a:p>
            <a:r>
              <a:rPr lang="es" sz="9600" dirty="0">
                <a:solidFill>
                  <a:srgbClr val="262626"/>
                </a:solidFill>
                <a:hlinkClick r:id="rId2">
                  <a:extLst>
                    <a:ext uri="{A12FA001-AC4F-418D-AE19-62706E023703}">
                      <ahyp:hlinkClr xmlns:ahyp="http://schemas.microsoft.com/office/drawing/2018/hyperlinkcolor" val="tx"/>
                    </a:ext>
                  </a:extLst>
                </a:hlinkClick>
              </a:rPr>
              <a:t>https://www.incentro.com/es/domicilio</a:t>
            </a:r>
            <a:r>
              <a:rPr lang="es" sz="9600" dirty="0">
                <a:solidFill>
                  <a:srgbClr val="262626"/>
                </a:solidFill>
              </a:rPr>
              <a:t> </a:t>
            </a:r>
          </a:p>
        </p:txBody>
      </p:sp>
      <p:sp>
        <p:nvSpPr>
          <p:cNvPr id="5" name="Text Placeholder 4">
            <a:extLst>
              <a:ext uri="{FF2B5EF4-FFF2-40B4-BE49-F238E27FC236}">
                <a16:creationId xmlns:a16="http://schemas.microsoft.com/office/drawing/2014/main" id="{DE9B5995-8135-99EF-0932-727220390D12}"/>
              </a:ext>
            </a:extLst>
          </p:cNvPr>
          <p:cNvSpPr>
            <a:spLocks noGrp="1"/>
          </p:cNvSpPr>
          <p:nvPr>
            <p:ph type="body" sz="quarter" idx="14"/>
          </p:nvPr>
        </p:nvSpPr>
        <p:spPr>
          <a:xfrm>
            <a:off x="-1" y="3869902"/>
            <a:ext cx="12189437" cy="2859143"/>
          </a:xfrm>
          <a:solidFill>
            <a:schemeClr val="bg1"/>
          </a:solidFill>
        </p:spPr>
        <p:txBody>
          <a:bodyPr anchor="ctr"/>
          <a:lstStyle/>
          <a:p>
            <a:r>
              <a:rPr lang="es" sz="2200" dirty="0">
                <a:solidFill>
                  <a:srgbClr val="262626"/>
                </a:solidFill>
                <a:ea typeface="+mn-ea"/>
                <a:sym typeface="Helvetica Light"/>
              </a:rPr>
              <a:t>Audacia, maestría y autonomía. Estas son las principales características de los perfiles que forman parte del equipo de Incentro. Personas que no tienen miedo de afrontar un reto y que son perseverantes. Buscan el cambio. Se llaman Cambiadores. </a:t>
            </a:r>
            <a:r>
              <a:rPr lang="es" sz="2200" dirty="0">
                <a:solidFill>
                  <a:srgbClr val="262626"/>
                </a:solidFill>
                <a:ea typeface="+mn-ea"/>
                <a:sym typeface="Helvetica Light"/>
                <a:hlinkClick r:id="rId3">
                  <a:extLst>
                    <a:ext uri="{A12FA001-AC4F-418D-AE19-62706E023703}">
                      <ahyp:hlinkClr xmlns:ahyp="http://schemas.microsoft.com/office/drawing/2018/hyperlinkcolor" val="tx"/>
                    </a:ext>
                  </a:extLst>
                </a:hlinkClick>
              </a:rPr>
              <a:t>Pasantía </a:t>
            </a:r>
            <a:r>
              <a:rPr lang="es" sz="2200" dirty="0">
                <a:solidFill>
                  <a:srgbClr val="262626"/>
                </a:solidFill>
                <a:ea typeface="+mn-ea"/>
                <a:sym typeface="Helvetica Light"/>
              </a:rPr>
              <a:t>_ Cada YPA'er tiene su experiencia y con cada experiencia viene un curso de especialización diferente. De esta manera, todos obtendrán el mayor valor del YPA, ya que aprenderá más sobre asuntos específicos de la materia. Ganar-ganar porque te convertirás en un experto, además tendrás tiempo para compartir tus experiencias y conocimientos con otros YPA'ers. Después de esta pasantía, existe la oportunidad de comenzar como un consultor real en Incentro. </a:t>
            </a:r>
            <a:r>
              <a:rPr lang="es" sz="2000" dirty="0">
                <a:solidFill>
                  <a:srgbClr val="262626"/>
                </a:solidFill>
                <a:effectLst/>
                <a:ea typeface="Calibri" panose="020F0502020204030204" pitchFamily="34" charset="0"/>
                <a:cs typeface="Times New Roman" panose="02020603050405020304" pitchFamily="18" charset="0"/>
              </a:rPr>
              <a:t>…</a:t>
            </a:r>
            <a:endParaRPr lang="en-IE" sz="2200" dirty="0">
              <a:solidFill>
                <a:srgbClr val="262626"/>
              </a:solidFill>
            </a:endParaRPr>
          </a:p>
        </p:txBody>
      </p:sp>
      <p:sp>
        <p:nvSpPr>
          <p:cNvPr id="6" name="Picture Placeholder 5">
            <a:extLst>
              <a:ext uri="{FF2B5EF4-FFF2-40B4-BE49-F238E27FC236}">
                <a16:creationId xmlns:a16="http://schemas.microsoft.com/office/drawing/2014/main" id="{AF844072-3707-38F8-5C63-09E0251D5856}"/>
              </a:ext>
            </a:extLst>
          </p:cNvPr>
          <p:cNvSpPr>
            <a:spLocks noGrp="1"/>
          </p:cNvSpPr>
          <p:nvPr>
            <p:ph type="pic" sz="quarter" idx="19"/>
          </p:nvPr>
        </p:nvSpPr>
        <p:spPr/>
      </p:sp>
      <p:pic>
        <p:nvPicPr>
          <p:cNvPr id="1026" name="Picture 2" descr="Incentro Office Photos | Glassdoor">
            <a:extLst>
              <a:ext uri="{FF2B5EF4-FFF2-40B4-BE49-F238E27FC236}">
                <a16:creationId xmlns:a16="http://schemas.microsoft.com/office/drawing/2014/main" id="{ACA16715-19E2-A137-028E-3693A2C4997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354" b="8590"/>
          <a:stretch/>
        </p:blipFill>
        <p:spPr bwMode="auto">
          <a:xfrm>
            <a:off x="5610225" y="-1"/>
            <a:ext cx="6591959" cy="382772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
            <a:extLst>
              <a:ext uri="{FF2B5EF4-FFF2-40B4-BE49-F238E27FC236}">
                <a16:creationId xmlns:a16="http://schemas.microsoft.com/office/drawing/2014/main" id="{9157CA69-FC54-2A56-D76A-155282D66E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0225" y="10021"/>
            <a:ext cx="1254844" cy="831334"/>
          </a:xfrm>
          <a:prstGeom prst="rect">
            <a:avLst/>
          </a:prstGeom>
        </p:spPr>
      </p:pic>
      <p:sp>
        <p:nvSpPr>
          <p:cNvPr id="10" name="Flowchart: Connector 9">
            <a:extLst>
              <a:ext uri="{FF2B5EF4-FFF2-40B4-BE49-F238E27FC236}">
                <a16:creationId xmlns:a16="http://schemas.microsoft.com/office/drawing/2014/main" id="{195E7B4B-8331-68DB-CA8C-2A09833D7D2D}"/>
              </a:ext>
            </a:extLst>
          </p:cNvPr>
          <p:cNvSpPr/>
          <p:nvPr/>
        </p:nvSpPr>
        <p:spPr>
          <a:xfrm>
            <a:off x="9915530" y="2025080"/>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000" b="1" dirty="0">
                <a:solidFill>
                  <a:srgbClr val="262626"/>
                </a:solidFill>
              </a:rPr>
              <a:t>Caso de estudio</a:t>
            </a:r>
          </a:p>
        </p:txBody>
      </p:sp>
    </p:spTree>
    <p:extLst>
      <p:ext uri="{BB962C8B-B14F-4D97-AF65-F5344CB8AC3E}">
        <p14:creationId xmlns:p14="http://schemas.microsoft.com/office/powerpoint/2010/main" val="32548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posing for a photo&#10;&#10;Description automatically generated with medium confidence">
            <a:extLst>
              <a:ext uri="{FF2B5EF4-FFF2-40B4-BE49-F238E27FC236}">
                <a16:creationId xmlns:a16="http://schemas.microsoft.com/office/drawing/2014/main" id="{06BF0484-04B1-D336-70BF-E707539693A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22034" b="22034"/>
          <a:stretch>
            <a:fillRect/>
          </a:stretch>
        </p:blipFill>
        <p:spPr>
          <a:xfrm>
            <a:off x="1470733" y="1306337"/>
            <a:ext cx="8991600" cy="3773228"/>
          </a:xfrm>
        </p:spPr>
      </p:pic>
      <p:sp>
        <p:nvSpPr>
          <p:cNvPr id="16" name="Text Placeholder 15">
            <a:extLst>
              <a:ext uri="{FF2B5EF4-FFF2-40B4-BE49-F238E27FC236}">
                <a16:creationId xmlns:a16="http://schemas.microsoft.com/office/drawing/2014/main" id="{448D57DA-76E8-7D49-0953-425B011902A1}"/>
              </a:ext>
            </a:extLst>
          </p:cNvPr>
          <p:cNvSpPr>
            <a:spLocks noGrp="1"/>
          </p:cNvSpPr>
          <p:nvPr>
            <p:ph type="body" sz="quarter" idx="15"/>
          </p:nvPr>
        </p:nvSpPr>
        <p:spPr>
          <a:xfrm>
            <a:off x="3175537" y="145999"/>
            <a:ext cx="8406863" cy="1346703"/>
          </a:xfrm>
        </p:spPr>
        <p:txBody>
          <a:bodyPr>
            <a:normAutofit/>
          </a:bodyPr>
          <a:lstStyle/>
          <a:p>
            <a:r>
              <a:rPr lang="es" sz="3600" b="1" dirty="0"/>
              <a:t>Paso 4 </a:t>
            </a:r>
            <a:r>
              <a:rPr lang="es" sz="3600" dirty="0">
                <a:effectLst/>
                <a:ea typeface="Times New Roman" panose="02020603050405020304" pitchFamily="18" charset="0"/>
                <a:cs typeface="Times New Roman" panose="02020603050405020304" pitchFamily="18" charset="0"/>
              </a:rPr>
              <a:t>Orientación, Capacitación y Desarrollo de Competencias</a:t>
            </a:r>
            <a:endParaRPr lang="en-IE" sz="3600" dirty="0"/>
          </a:p>
          <a:p>
            <a:endParaRPr lang="en-IE" sz="3600" dirty="0"/>
          </a:p>
        </p:txBody>
      </p:sp>
      <p:sp>
        <p:nvSpPr>
          <p:cNvPr id="4" name="Text Placeholder 2">
            <a:extLst>
              <a:ext uri="{FF2B5EF4-FFF2-40B4-BE49-F238E27FC236}">
                <a16:creationId xmlns:a16="http://schemas.microsoft.com/office/drawing/2014/main" id="{40B7B4D1-07B7-0624-3D69-BA131FB8A50E}"/>
              </a:ext>
            </a:extLst>
          </p:cNvPr>
          <p:cNvSpPr txBox="1">
            <a:spLocks/>
          </p:cNvSpPr>
          <p:nvPr/>
        </p:nvSpPr>
        <p:spPr>
          <a:xfrm>
            <a:off x="1471167" y="5023563"/>
            <a:ext cx="10766425" cy="146935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865"/>
              </a:spcAft>
              <a:buNone/>
            </a:pPr>
            <a:r>
              <a:rPr lang="es" sz="2000" dirty="0">
                <a:solidFill>
                  <a:srgbClr val="333333"/>
                </a:solidFill>
                <a:cs typeface="Times New Roman" panose="02020603050405020304" pitchFamily="18" charset="0"/>
              </a:rPr>
              <a:t>Los gerentes de recursos humanos entienden el beneficio mutuo cuando la RSC se integra en las trayectorias profesionales, la capacitación y la planificación de la sucesión de los empleados, en particular para las personas de alto rendimiento. Se debe alentar a los empleados desde el principio para que avancen en sus carreras y se orienten hacia la RSE para que se conviertan en empleados motivados, más leales y, por lo tanto, más productivos.</a:t>
            </a:r>
          </a:p>
          <a:p>
            <a:pPr>
              <a:lnSpc>
                <a:spcPct val="107000"/>
              </a:lnSpc>
              <a:spcAft>
                <a:spcPts val="865"/>
              </a:spcAft>
            </a:pPr>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2761897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368C87-5E02-721A-70BF-2324674360D1}"/>
              </a:ext>
            </a:extLst>
          </p:cNvPr>
          <p:cNvSpPr>
            <a:spLocks noGrp="1"/>
          </p:cNvSpPr>
          <p:nvPr>
            <p:ph type="body" sz="quarter" idx="20"/>
          </p:nvPr>
        </p:nvSpPr>
        <p:spPr>
          <a:xfrm>
            <a:off x="6032789" y="1431741"/>
            <a:ext cx="5551386" cy="4188673"/>
          </a:xfrm>
        </p:spPr>
        <p:txBody>
          <a:bodyPr/>
          <a:lstStyle/>
          <a:p>
            <a:pPr marL="342900" indent="-342900">
              <a:buFont typeface="Wingdings" panose="05000000000000000000" pitchFamily="2" charset="2"/>
              <a:buChar char="ü"/>
            </a:pPr>
            <a:r>
              <a:rPr lang="es" sz="2400" dirty="0"/>
              <a:t>Misión vision</a:t>
            </a:r>
          </a:p>
          <a:p>
            <a:pPr marL="342900" indent="-342900">
              <a:buFont typeface="Wingdings" panose="05000000000000000000" pitchFamily="2" charset="2"/>
              <a:buChar char="ü"/>
            </a:pPr>
            <a:r>
              <a:rPr lang="es" dirty="0"/>
              <a:t>fundamentales </a:t>
            </a:r>
            <a:r>
              <a:rPr lang="es" sz="2400" dirty="0"/>
              <a:t>de RSC que incorporan los ODS</a:t>
            </a:r>
          </a:p>
          <a:p>
            <a:pPr marL="342900" indent="-342900">
              <a:buFont typeface="Wingdings" panose="05000000000000000000" pitchFamily="2" charset="2"/>
              <a:buChar char="ü"/>
            </a:pPr>
            <a:r>
              <a:rPr lang="es" dirty="0"/>
              <a:t>Futuras </a:t>
            </a:r>
            <a:r>
              <a:rPr lang="es" sz="2400" dirty="0"/>
              <a:t>actividades y eventos de RSC</a:t>
            </a:r>
          </a:p>
          <a:p>
            <a:pPr marL="342900" indent="-342900">
              <a:buFont typeface="Wingdings" panose="05000000000000000000" pitchFamily="2" charset="2"/>
              <a:buChar char="ü"/>
            </a:pPr>
            <a:r>
              <a:rPr lang="es" sz="2400" dirty="0"/>
              <a:t>Políticas, estrategias y compromisos de RSC</a:t>
            </a:r>
          </a:p>
          <a:p>
            <a:pPr marL="342900" indent="-342900">
              <a:buFont typeface="Wingdings" panose="05000000000000000000" pitchFamily="2" charset="2"/>
              <a:buChar char="ü"/>
            </a:pPr>
            <a:r>
              <a:rPr lang="es" dirty="0"/>
              <a:t>Los </a:t>
            </a:r>
            <a:r>
              <a:rPr lang="es" sz="2400" dirty="0"/>
              <a:t>problemas clave de RSE que enfrenta la empresa y las partes interesadas clave involucradas</a:t>
            </a:r>
          </a:p>
          <a:p>
            <a:pPr marL="342900" indent="-342900">
              <a:buFont typeface="Wingdings" panose="05000000000000000000" pitchFamily="2" charset="2"/>
              <a:buChar char="ü"/>
            </a:pPr>
            <a:r>
              <a:rPr lang="es" sz="2400" dirty="0"/>
              <a:t>Cómo mide la empresa su desempeño en RSE</a:t>
            </a:r>
          </a:p>
          <a:p>
            <a:pPr marL="342900" indent="-342900">
              <a:buFont typeface="Wingdings" panose="05000000000000000000" pitchFamily="2" charset="2"/>
              <a:buChar char="ü"/>
            </a:pPr>
            <a:r>
              <a:rPr lang="es" sz="2400" dirty="0"/>
              <a:t>El informe anual de sostenibilidad o RSC</a:t>
            </a:r>
          </a:p>
          <a:p>
            <a:pPr marL="342900" indent="-342900">
              <a:buFont typeface="Wingdings" panose="05000000000000000000" pitchFamily="2" charset="2"/>
              <a:buChar char="ü"/>
            </a:pPr>
            <a:r>
              <a:rPr lang="es" dirty="0"/>
              <a:t>Por último </a:t>
            </a:r>
            <a:r>
              <a:rPr lang="es" sz="2400" dirty="0"/>
              <a:t>, dónde pueden encontrar más información empresarial sobre RSE</a:t>
            </a:r>
            <a:endParaRPr lang="en-IE" dirty="0"/>
          </a:p>
        </p:txBody>
      </p:sp>
      <p:sp>
        <p:nvSpPr>
          <p:cNvPr id="9" name="Text Placeholder 8">
            <a:extLst>
              <a:ext uri="{FF2B5EF4-FFF2-40B4-BE49-F238E27FC236}">
                <a16:creationId xmlns:a16="http://schemas.microsoft.com/office/drawing/2014/main" id="{392A012D-B868-53CF-932B-91F4424101FE}"/>
              </a:ext>
            </a:extLst>
          </p:cNvPr>
          <p:cNvSpPr>
            <a:spLocks noGrp="1"/>
          </p:cNvSpPr>
          <p:nvPr>
            <p:ph type="body" sz="quarter" idx="22"/>
          </p:nvPr>
        </p:nvSpPr>
        <p:spPr>
          <a:xfrm>
            <a:off x="6004277" y="254127"/>
            <a:ext cx="5579898" cy="857158"/>
          </a:xfrm>
        </p:spPr>
        <p:txBody>
          <a:bodyPr>
            <a:normAutofit fontScale="92500" lnSpcReduction="20000"/>
          </a:bodyPr>
          <a:lstStyle/>
          <a:p>
            <a:r>
              <a:rPr lang="es" b="1" dirty="0"/>
              <a:t>Información de Orientación RSC</a:t>
            </a:r>
          </a:p>
        </p:txBody>
      </p:sp>
      <p:sp>
        <p:nvSpPr>
          <p:cNvPr id="10" name="Text Placeholder 9">
            <a:extLst>
              <a:ext uri="{FF2B5EF4-FFF2-40B4-BE49-F238E27FC236}">
                <a16:creationId xmlns:a16="http://schemas.microsoft.com/office/drawing/2014/main" id="{05C0425D-6A53-E5D6-FD66-917217C9E947}"/>
              </a:ext>
            </a:extLst>
          </p:cNvPr>
          <p:cNvSpPr>
            <a:spLocks noGrp="1"/>
          </p:cNvSpPr>
          <p:nvPr>
            <p:ph type="body" sz="quarter" idx="23"/>
          </p:nvPr>
        </p:nvSpPr>
        <p:spPr>
          <a:xfrm>
            <a:off x="780625" y="284352"/>
            <a:ext cx="3298316" cy="5972775"/>
          </a:xfrm>
        </p:spPr>
        <p:txBody>
          <a:bodyPr>
            <a:normAutofit/>
          </a:bodyPr>
          <a:lstStyle/>
          <a:p>
            <a:pPr>
              <a:lnSpc>
                <a:spcPct val="100000"/>
              </a:lnSpc>
              <a:spcBef>
                <a:spcPts val="0"/>
              </a:spcBef>
            </a:pPr>
            <a:r>
              <a:rPr lang="es" sz="2100" b="1" dirty="0">
                <a:solidFill>
                  <a:srgbClr val="027354"/>
                </a:solidFill>
              </a:rPr>
              <a:t>Durante la orientación, los empleados deben conocer la visión, la misión y los valores y objetivos fundamentales de la RSE de la empresa.</a:t>
            </a:r>
          </a:p>
          <a:p>
            <a:pPr>
              <a:lnSpc>
                <a:spcPct val="100000"/>
              </a:lnSpc>
              <a:spcBef>
                <a:spcPts val="0"/>
              </a:spcBef>
            </a:pPr>
            <a:endParaRPr lang="en-IE" sz="2100" dirty="0"/>
          </a:p>
          <a:p>
            <a:pPr>
              <a:lnSpc>
                <a:spcPct val="100000"/>
              </a:lnSpc>
              <a:spcBef>
                <a:spcPts val="0"/>
              </a:spcBef>
            </a:pPr>
            <a:r>
              <a:rPr lang="es" sz="2100" dirty="0"/>
              <a:t>La dirección estratégica de RSE debe ser obligatoria para todos los niveles de nuevos empleados durante la orientación. Los nuevos empleados deben recibir una copia de la información de CSR como un elemento importante de los programas de orientación para nuevos empleados.</a:t>
            </a:r>
          </a:p>
        </p:txBody>
      </p:sp>
    </p:spTree>
    <p:extLst>
      <p:ext uri="{BB962C8B-B14F-4D97-AF65-F5344CB8AC3E}">
        <p14:creationId xmlns:p14="http://schemas.microsoft.com/office/powerpoint/2010/main" val="545086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368C87-5E02-721A-70BF-2324674360D1}"/>
              </a:ext>
            </a:extLst>
          </p:cNvPr>
          <p:cNvSpPr>
            <a:spLocks noGrp="1"/>
          </p:cNvSpPr>
          <p:nvPr>
            <p:ph type="body" sz="quarter" idx="20"/>
          </p:nvPr>
        </p:nvSpPr>
        <p:spPr>
          <a:xfrm>
            <a:off x="5379166" y="1260291"/>
            <a:ext cx="6613289" cy="4188673"/>
          </a:xfrm>
        </p:spPr>
        <p:txBody>
          <a:bodyPr/>
          <a:lstStyle/>
          <a:p>
            <a:r>
              <a:rPr lang="es" sz="2200" dirty="0">
                <a:solidFill>
                  <a:srgbClr val="333333"/>
                </a:solidFill>
                <a:effectLst/>
                <a:ea typeface="Times New Roman" panose="02020603050405020304" pitchFamily="18" charset="0"/>
                <a:cs typeface="Times New Roman" panose="02020603050405020304" pitchFamily="18" charset="0"/>
              </a:rPr>
              <a:t>Una vez admitidos, los empleados deben recibir capacitación en RSC de forma anual/regular.</a:t>
            </a:r>
          </a:p>
          <a:p>
            <a:endParaRPr lang="en-IE" sz="1000" dirty="0">
              <a:solidFill>
                <a:srgbClr val="333333"/>
              </a:solidFill>
              <a:effectLst/>
              <a:ea typeface="Times New Roman" panose="02020603050405020304" pitchFamily="18" charset="0"/>
              <a:cs typeface="Times New Roman" panose="02020603050405020304" pitchFamily="18" charset="0"/>
            </a:endParaRPr>
          </a:p>
          <a:p>
            <a:r>
              <a:rPr lang="es" sz="2200" dirty="0">
                <a:solidFill>
                  <a:srgbClr val="333333"/>
                </a:solidFill>
                <a:effectLst/>
                <a:ea typeface="Times New Roman" panose="02020603050405020304" pitchFamily="18" charset="0"/>
                <a:cs typeface="Times New Roman" panose="02020603050405020304" pitchFamily="18" charset="0"/>
              </a:rPr>
              <a:t>Los empleados tendrán responsabilidades de RSC </a:t>
            </a:r>
            <a:r>
              <a:rPr lang="es" sz="2200" b="1" dirty="0">
                <a:solidFill>
                  <a:srgbClr val="F29E38"/>
                </a:solidFill>
                <a:effectLst/>
                <a:ea typeface="Times New Roman" panose="02020603050405020304" pitchFamily="18" charset="0"/>
                <a:cs typeface="Times New Roman" panose="02020603050405020304" pitchFamily="18" charset="0"/>
              </a:rPr>
              <a:t>directas </a:t>
            </a:r>
            <a:r>
              <a:rPr lang="es" sz="2200" dirty="0">
                <a:solidFill>
                  <a:srgbClr val="333333"/>
                </a:solidFill>
                <a:effectLst/>
                <a:ea typeface="Times New Roman" panose="02020603050405020304" pitchFamily="18" charset="0"/>
                <a:cs typeface="Times New Roman" panose="02020603050405020304" pitchFamily="18" charset="0"/>
              </a:rPr>
              <a:t>(p. ej., gerente de energía) o responsabilidades de RSC </a:t>
            </a:r>
            <a:r>
              <a:rPr lang="es" sz="2200" b="1" dirty="0">
                <a:solidFill>
                  <a:srgbClr val="F29E38"/>
                </a:solidFill>
                <a:effectLst/>
                <a:ea typeface="Times New Roman" panose="02020603050405020304" pitchFamily="18" charset="0"/>
                <a:cs typeface="Times New Roman" panose="02020603050405020304" pitchFamily="18" charset="0"/>
              </a:rPr>
              <a:t>indirectas (p. ej., empleado de nómina).</a:t>
            </a:r>
          </a:p>
          <a:p>
            <a:endParaRPr lang="en-IE" sz="1000" dirty="0">
              <a:solidFill>
                <a:srgbClr val="333333"/>
              </a:solidFill>
              <a:ea typeface="Times New Roman" panose="02020603050405020304" pitchFamily="18" charset="0"/>
              <a:cs typeface="Times New Roman" panose="02020603050405020304" pitchFamily="18" charset="0"/>
            </a:endParaRPr>
          </a:p>
          <a:p>
            <a:r>
              <a:rPr lang="es" sz="2200" dirty="0">
                <a:solidFill>
                  <a:srgbClr val="333333"/>
                </a:solidFill>
                <a:effectLst/>
                <a:ea typeface="Times New Roman" panose="02020603050405020304" pitchFamily="18" charset="0"/>
                <a:cs typeface="Times New Roman" panose="02020603050405020304" pitchFamily="18" charset="0"/>
              </a:rPr>
              <a:t>Quienes tengan responsabilidades directas recibirán formación técnica y especializada en RSC mientras que quienes tengan responsabilidades indirectas deberán recibir formación en temas prioritarios de RSC de carácter más general.</a:t>
            </a:r>
          </a:p>
          <a:p>
            <a:endParaRPr lang="en-IE" sz="1000" dirty="0">
              <a:solidFill>
                <a:srgbClr val="333333"/>
              </a:solidFill>
              <a:ea typeface="Times New Roman" panose="02020603050405020304" pitchFamily="18" charset="0"/>
              <a:cs typeface="Times New Roman" panose="02020603050405020304" pitchFamily="18" charset="0"/>
            </a:endParaRPr>
          </a:p>
          <a:p>
            <a:r>
              <a:rPr lang="es" sz="2200" dirty="0">
                <a:solidFill>
                  <a:srgbClr val="333333"/>
                </a:solidFill>
                <a:effectLst/>
                <a:ea typeface="Times New Roman" panose="02020603050405020304" pitchFamily="18" charset="0"/>
                <a:cs typeface="Times New Roman" panose="02020603050405020304" pitchFamily="18" charset="0"/>
              </a:rPr>
              <a:t>De cualquier manera, </a:t>
            </a:r>
            <a:r>
              <a:rPr lang="es" sz="2200" dirty="0">
                <a:solidFill>
                  <a:srgbClr val="333333"/>
                </a:solidFill>
                <a:ea typeface="Times New Roman" panose="02020603050405020304" pitchFamily="18" charset="0"/>
                <a:cs typeface="Times New Roman" panose="02020603050405020304" pitchFamily="18" charset="0"/>
              </a:rPr>
              <a:t>la capacitación en RSE debe ser </a:t>
            </a:r>
            <a:r>
              <a:rPr lang="es" sz="2200" dirty="0">
                <a:solidFill>
                  <a:srgbClr val="333333"/>
                </a:solidFill>
                <a:effectLst/>
                <a:ea typeface="Times New Roman" panose="02020603050405020304" pitchFamily="18" charset="0"/>
                <a:cs typeface="Times New Roman" panose="02020603050405020304" pitchFamily="18" charset="0"/>
              </a:rPr>
              <a:t>relevante para el trabajo para la sustentabilidad estratégica de la RSE.</a:t>
            </a:r>
            <a:endParaRPr lang="en-IE" sz="2200" dirty="0">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92A012D-B868-53CF-932B-91F4424101FE}"/>
              </a:ext>
            </a:extLst>
          </p:cNvPr>
          <p:cNvSpPr>
            <a:spLocks noGrp="1"/>
          </p:cNvSpPr>
          <p:nvPr>
            <p:ph type="body" sz="quarter" idx="22"/>
          </p:nvPr>
        </p:nvSpPr>
        <p:spPr>
          <a:xfrm>
            <a:off x="5502203" y="551878"/>
            <a:ext cx="5909172" cy="857158"/>
          </a:xfrm>
        </p:spPr>
        <p:txBody>
          <a:bodyPr>
            <a:normAutofit fontScale="92500"/>
          </a:bodyPr>
          <a:lstStyle/>
          <a:p>
            <a:r>
              <a:rPr lang="es" b="1" dirty="0">
                <a:solidFill>
                  <a:srgbClr val="F29E38"/>
                </a:solidFill>
              </a:rPr>
              <a:t>Impartición de formación en RSE</a:t>
            </a:r>
          </a:p>
        </p:txBody>
      </p:sp>
      <p:sp>
        <p:nvSpPr>
          <p:cNvPr id="10" name="Text Placeholder 9">
            <a:extLst>
              <a:ext uri="{FF2B5EF4-FFF2-40B4-BE49-F238E27FC236}">
                <a16:creationId xmlns:a16="http://schemas.microsoft.com/office/drawing/2014/main" id="{05C0425D-6A53-E5D6-FD66-917217C9E947}"/>
              </a:ext>
            </a:extLst>
          </p:cNvPr>
          <p:cNvSpPr>
            <a:spLocks noGrp="1"/>
          </p:cNvSpPr>
          <p:nvPr>
            <p:ph type="body" sz="quarter" idx="23"/>
          </p:nvPr>
        </p:nvSpPr>
        <p:spPr>
          <a:xfrm>
            <a:off x="519695" y="442612"/>
            <a:ext cx="3578659" cy="5972775"/>
          </a:xfrm>
        </p:spPr>
        <p:txBody>
          <a:bodyPr>
            <a:noAutofit/>
          </a:bodyPr>
          <a:lstStyle/>
          <a:p>
            <a:pPr>
              <a:lnSpc>
                <a:spcPct val="107000"/>
              </a:lnSpc>
              <a:spcAft>
                <a:spcPts val="865"/>
              </a:spcAft>
            </a:pPr>
            <a:r>
              <a:rPr lang="es" sz="1800" b="1" dirty="0">
                <a:solidFill>
                  <a:srgbClr val="F29E38"/>
                </a:solidFill>
                <a:effectLst/>
                <a:ea typeface="Times New Roman" panose="02020603050405020304" pitchFamily="18" charset="0"/>
                <a:cs typeface="Times New Roman" panose="02020603050405020304" pitchFamily="18" charset="0"/>
              </a:rPr>
              <a:t>Es vital hacer de la RSE una parte integral de los programas de capacitación de gestión y recursos humanos.</a:t>
            </a:r>
          </a:p>
          <a:p>
            <a:pPr>
              <a:lnSpc>
                <a:spcPct val="107000"/>
              </a:lnSpc>
              <a:spcAft>
                <a:spcPts val="865"/>
              </a:spcAft>
            </a:pPr>
            <a:r>
              <a:rPr lang="es" sz="1800" dirty="0">
                <a:solidFill>
                  <a:srgbClr val="333333"/>
                </a:solidFill>
                <a:ea typeface="Times New Roman" panose="02020603050405020304" pitchFamily="18" charset="0"/>
                <a:cs typeface="Times New Roman" panose="02020603050405020304" pitchFamily="18" charset="0"/>
              </a:rPr>
              <a:t>A partir de la gestión y los recursos humanos del Paso 3 </a:t>
            </a:r>
            <a:r>
              <a:rPr lang="es" sz="1800" dirty="0">
                <a:solidFill>
                  <a:srgbClr val="333333"/>
                </a:solidFill>
                <a:effectLst/>
                <a:ea typeface="Times New Roman" panose="02020603050405020304" pitchFamily="18" charset="0"/>
                <a:cs typeface="Times New Roman" panose="02020603050405020304" pitchFamily="18" charset="0"/>
              </a:rPr>
              <a:t>, </a:t>
            </a:r>
            <a:r>
              <a:rPr lang="es" sz="1800" dirty="0">
                <a:solidFill>
                  <a:srgbClr val="333333"/>
                </a:solidFill>
                <a:ea typeface="Times New Roman" panose="02020603050405020304" pitchFamily="18" charset="0"/>
                <a:cs typeface="Times New Roman" panose="02020603050405020304" pitchFamily="18" charset="0"/>
              </a:rPr>
              <a:t>hemos </a:t>
            </a:r>
            <a:r>
              <a:rPr lang="es" sz="1800" dirty="0">
                <a:solidFill>
                  <a:srgbClr val="333333"/>
                </a:solidFill>
                <a:effectLst/>
                <a:ea typeface="Times New Roman" panose="02020603050405020304" pitchFamily="18" charset="0"/>
                <a:cs typeface="Times New Roman" panose="02020603050405020304" pitchFamily="18" charset="0"/>
              </a:rPr>
              <a:t>identificado </a:t>
            </a:r>
            <a:r>
              <a:rPr lang="es" sz="1800" dirty="0">
                <a:solidFill>
                  <a:srgbClr val="333333"/>
                </a:solidFill>
                <a:ea typeface="Times New Roman" panose="02020603050405020304" pitchFamily="18" charset="0"/>
                <a:cs typeface="Times New Roman" panose="02020603050405020304" pitchFamily="18" charset="0"/>
              </a:rPr>
              <a:t>las competencias de RSC requeridas </a:t>
            </a:r>
            <a:r>
              <a:rPr lang="es" sz="1800" dirty="0">
                <a:solidFill>
                  <a:srgbClr val="333333"/>
                </a:solidFill>
                <a:effectLst/>
                <a:ea typeface="Times New Roman" panose="02020603050405020304" pitchFamily="18" charset="0"/>
                <a:cs typeface="Times New Roman" panose="02020603050405020304" pitchFamily="18" charset="0"/>
              </a:rPr>
              <a:t>que la empresa necesita y necesitará en el futuro. </a:t>
            </a:r>
            <a:r>
              <a:rPr lang="es" sz="1800" dirty="0">
                <a:solidFill>
                  <a:srgbClr val="333333"/>
                </a:solidFill>
                <a:ea typeface="Times New Roman" panose="02020603050405020304" pitchFamily="18" charset="0"/>
                <a:cs typeface="Times New Roman" panose="02020603050405020304" pitchFamily="18" charset="0"/>
              </a:rPr>
              <a:t>Deberían haber identificado y desarrollado la capacitación en RSE, los </a:t>
            </a:r>
            <a:r>
              <a:rPr lang="es" sz="1800" dirty="0">
                <a:solidFill>
                  <a:srgbClr val="333333"/>
                </a:solidFill>
                <a:effectLst/>
                <a:ea typeface="Times New Roman" panose="02020603050405020304" pitchFamily="18" charset="0"/>
                <a:cs typeface="Times New Roman" panose="02020603050405020304" pitchFamily="18" charset="0"/>
              </a:rPr>
              <a:t>planes de aprendizaje y los programas necesarios para abordar cualquier brecha de competencia en RSC anticipada. </a:t>
            </a:r>
            <a:r>
              <a:rPr lang="es" sz="1800" dirty="0">
                <a:solidFill>
                  <a:srgbClr val="333333"/>
                </a:solidFill>
                <a:ea typeface="Times New Roman" panose="02020603050405020304" pitchFamily="18" charset="0"/>
                <a:cs typeface="Times New Roman" panose="02020603050405020304" pitchFamily="18" charset="0"/>
              </a:rPr>
              <a:t>Deben continuar trabajando juntos para comprender y brindar </a:t>
            </a:r>
            <a:r>
              <a:rPr lang="es" sz="1800" dirty="0">
                <a:solidFill>
                  <a:srgbClr val="333333"/>
                </a:solidFill>
                <a:effectLst/>
                <a:ea typeface="Times New Roman" panose="02020603050405020304" pitchFamily="18" charset="0"/>
                <a:cs typeface="Times New Roman" panose="02020603050405020304" pitchFamily="18" charset="0"/>
              </a:rPr>
              <a:t>capacitación y objetivos clave de RSE para PYME.</a:t>
            </a:r>
          </a:p>
        </p:txBody>
      </p:sp>
      <p:sp>
        <p:nvSpPr>
          <p:cNvPr id="3" name="Text Placeholder 2">
            <a:extLst>
              <a:ext uri="{FF2B5EF4-FFF2-40B4-BE49-F238E27FC236}">
                <a16:creationId xmlns:a16="http://schemas.microsoft.com/office/drawing/2014/main" id="{6CB1D4FD-C2A9-D561-2577-15EDACF459FA}"/>
              </a:ext>
            </a:extLst>
          </p:cNvPr>
          <p:cNvSpPr>
            <a:spLocks noGrp="1"/>
          </p:cNvSpPr>
          <p:nvPr>
            <p:ph type="body" sz="quarter" idx="24"/>
          </p:nvPr>
        </p:nvSpPr>
        <p:spPr>
          <a:xfrm>
            <a:off x="4478317" y="704778"/>
            <a:ext cx="900849" cy="857158"/>
          </a:xfrm>
        </p:spPr>
        <p:txBody>
          <a:bodyPr/>
          <a:lstStyle/>
          <a:p>
            <a:endParaRPr lang="en-IE" dirty="0"/>
          </a:p>
        </p:txBody>
      </p:sp>
    </p:spTree>
    <p:extLst>
      <p:ext uri="{BB962C8B-B14F-4D97-AF65-F5344CB8AC3E}">
        <p14:creationId xmlns:p14="http://schemas.microsoft.com/office/powerpoint/2010/main" val="375382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E395ED-BC51-C1BC-11CE-DF55AFD8D9D9}"/>
              </a:ext>
            </a:extLst>
          </p:cNvPr>
          <p:cNvSpPr>
            <a:spLocks noGrp="1"/>
          </p:cNvSpPr>
          <p:nvPr>
            <p:ph type="body" sz="quarter" idx="13"/>
          </p:nvPr>
        </p:nvSpPr>
        <p:spPr>
          <a:xfrm>
            <a:off x="685641" y="400050"/>
            <a:ext cx="4257991" cy="3228975"/>
          </a:xfrm>
        </p:spPr>
        <p:txBody>
          <a:bodyPr>
            <a:normAutofit fontScale="62500" lnSpcReduction="20000"/>
          </a:bodyPr>
          <a:lstStyle/>
          <a:p>
            <a:r>
              <a:rPr lang="es" sz="5100" b="1" dirty="0">
                <a:solidFill>
                  <a:srgbClr val="262626"/>
                </a:solidFill>
                <a:latin typeface="Calibri" panose="020F0502020204030204" pitchFamily="34" charset="0"/>
                <a:ea typeface="+mn-ea"/>
                <a:cs typeface="Calibri" panose="020F0502020204030204" pitchFamily="34" charset="0"/>
              </a:rPr>
              <a:t>Neumarkter Lammsbräu, Alemania</a:t>
            </a:r>
          </a:p>
          <a:p>
            <a:endParaRPr lang="en-US" sz="3600" b="1" dirty="0">
              <a:solidFill>
                <a:srgbClr val="262626"/>
              </a:solidFill>
              <a:latin typeface="Calibri" panose="020F0502020204030204" pitchFamily="34" charset="0"/>
              <a:ea typeface="+mn-ea"/>
              <a:cs typeface="Calibri" panose="020F0502020204030204" pitchFamily="34" charset="0"/>
            </a:endParaRPr>
          </a:p>
          <a:p>
            <a:r>
              <a:rPr lang="es" b="0" dirty="0">
                <a:solidFill>
                  <a:srgbClr val="262626"/>
                </a:solidFill>
                <a:latin typeface="Calibri" panose="020F0502020204030204" pitchFamily="34" charset="0"/>
                <a:cs typeface="Calibri" panose="020F0502020204030204" pitchFamily="34" charset="0"/>
              </a:rPr>
              <a:t>Un </a:t>
            </a:r>
            <a:r>
              <a:rPr lang="es" sz="3600" b="0" dirty="0">
                <a:solidFill>
                  <a:srgbClr val="262626"/>
                </a:solidFill>
                <a:latin typeface="Calibri" panose="020F0502020204030204" pitchFamily="34" charset="0"/>
                <a:ea typeface="+mn-ea"/>
                <a:cs typeface="Calibri" panose="020F0502020204030204" pitchFamily="34" charset="0"/>
              </a:rPr>
              <a:t>productor de bebidas con certificación orgánica que ha mantenido una cultura de sostenibilidad durante alrededor de 40 años.</a:t>
            </a:r>
          </a:p>
          <a:p>
            <a:endParaRPr lang="en-US" b="0" dirty="0">
              <a:solidFill>
                <a:srgbClr val="262626"/>
              </a:solidFill>
              <a:latin typeface="Calibri" panose="020F0502020204030204" pitchFamily="34" charset="0"/>
              <a:cs typeface="Calibri" panose="020F0502020204030204" pitchFamily="34" charset="0"/>
            </a:endParaRPr>
          </a:p>
          <a:p>
            <a:r>
              <a:rPr lang="es" sz="3600" b="0" dirty="0">
                <a:solidFill>
                  <a:srgbClr val="262626"/>
                </a:solidFill>
                <a:latin typeface="Calibri" panose="020F0502020204030204" pitchFamily="34" charset="0"/>
                <a:ea typeface="+mn-ea"/>
                <a:cs typeface="Calibri" panose="020F0502020204030204" pitchFamily="34" charset="0"/>
                <a:hlinkClick r:id="rId2"/>
              </a:rPr>
              <a:t>https://www.lammsbraeu.de/</a:t>
            </a:r>
            <a:r>
              <a:rPr lang="es" sz="3600" b="0" dirty="0">
                <a:solidFill>
                  <a:srgbClr val="262626"/>
                </a:solidFill>
                <a:latin typeface="Calibri" panose="020F0502020204030204" pitchFamily="34" charset="0"/>
                <a:ea typeface="+mn-ea"/>
                <a:cs typeface="Calibri" panose="020F0502020204030204" pitchFamily="34" charset="0"/>
              </a:rPr>
              <a:t> </a:t>
            </a:r>
          </a:p>
          <a:p>
            <a:endParaRPr lang="en-IE" dirty="0">
              <a:solidFill>
                <a:srgbClr val="262626"/>
              </a:solidFill>
            </a:endParaRPr>
          </a:p>
        </p:txBody>
      </p:sp>
      <p:sp>
        <p:nvSpPr>
          <p:cNvPr id="7" name="Text Placeholder 6">
            <a:extLst>
              <a:ext uri="{FF2B5EF4-FFF2-40B4-BE49-F238E27FC236}">
                <a16:creationId xmlns:a16="http://schemas.microsoft.com/office/drawing/2014/main" id="{C61C6AD2-AA5E-B10B-A138-784235AA98B1}"/>
              </a:ext>
            </a:extLst>
          </p:cNvPr>
          <p:cNvSpPr>
            <a:spLocks noGrp="1"/>
          </p:cNvSpPr>
          <p:nvPr>
            <p:ph type="body" sz="quarter" idx="14"/>
          </p:nvPr>
        </p:nvSpPr>
        <p:spPr>
          <a:xfrm>
            <a:off x="440742" y="3970180"/>
            <a:ext cx="11417883" cy="2671805"/>
          </a:xfrm>
        </p:spPr>
        <p:txBody>
          <a:bodyPr/>
          <a:lstStyle/>
          <a:p>
            <a:r>
              <a:rPr lang="es" sz="2200" b="1" dirty="0">
                <a:solidFill>
                  <a:srgbClr val="D0756E"/>
                </a:solidFill>
              </a:rPr>
              <a:t>Proceso de incorporación y contratación de RSC</a:t>
            </a:r>
          </a:p>
          <a:p>
            <a:r>
              <a:rPr lang="es" sz="2200" dirty="0">
                <a:solidFill>
                  <a:srgbClr val="262626"/>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"Participar y pertenecer desde el principio" </a:t>
            </a:r>
            <a:r>
              <a:rPr lang="es" sz="2200" dirty="0">
                <a:solidFill>
                  <a:srgbClr val="262626"/>
                </a:solidFill>
                <a:effectLst/>
                <a:ea typeface="Calibri" panose="020F0502020204030204" pitchFamily="34" charset="0"/>
                <a:cs typeface="Times New Roman" panose="02020603050405020304" pitchFamily="18" charset="0"/>
              </a:rPr>
              <a:t>Ya sea a través de uno de los dos aprendizajes, un trabajo de estudiante que trabaja o una pasantía, el aprendizaje orientado a la práctica se combina con un entorno familiar y los temas cubiertos de RSC. La interacción abierta y transparente es una parte integral de esto: por ejemplo, se llevan a cabo reuniones periódicas de retroalimentación con los gerentes de los aprendices como parte de la capacitación, al igual que los aprendices anuales... </a:t>
            </a:r>
            <a:endParaRPr lang="en-IE" sz="2200" dirty="0">
              <a:solidFill>
                <a:srgbClr val="262626"/>
              </a:solidFill>
              <a:highlight>
                <a:srgbClr val="FFFF00"/>
              </a:highlight>
            </a:endParaRPr>
          </a:p>
        </p:txBody>
      </p:sp>
      <p:pic>
        <p:nvPicPr>
          <p:cNvPr id="10" name="Picture Placeholder 9" descr="A group of people looking at a computer&#10;&#10;Description automatically generated">
            <a:extLst>
              <a:ext uri="{FF2B5EF4-FFF2-40B4-BE49-F238E27FC236}">
                <a16:creationId xmlns:a16="http://schemas.microsoft.com/office/drawing/2014/main" id="{5D9ECE85-187C-54F0-8326-7C0EE01B3E54}"/>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t="5870" b="5870"/>
          <a:stretch>
            <a:fillRect/>
          </a:stretch>
        </p:blipFill>
        <p:spPr/>
      </p:pic>
      <p:pic>
        <p:nvPicPr>
          <p:cNvPr id="2" name="Grafik 64">
            <a:extLst>
              <a:ext uri="{FF2B5EF4-FFF2-40B4-BE49-F238E27FC236}">
                <a16:creationId xmlns:a16="http://schemas.microsoft.com/office/drawing/2014/main" id="{26CED1DF-AD57-0F3A-0718-F86C1FA49A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1637" y="24941"/>
            <a:ext cx="1250363" cy="750218"/>
          </a:xfrm>
          <a:prstGeom prst="rect">
            <a:avLst/>
          </a:prstGeom>
          <a:ln w="28575">
            <a:solidFill>
              <a:srgbClr val="E6E6E6"/>
            </a:solidFill>
          </a:ln>
        </p:spPr>
      </p:pic>
      <p:sp>
        <p:nvSpPr>
          <p:cNvPr id="3" name="Flowchart: Connector 2">
            <a:extLst>
              <a:ext uri="{FF2B5EF4-FFF2-40B4-BE49-F238E27FC236}">
                <a16:creationId xmlns:a16="http://schemas.microsoft.com/office/drawing/2014/main" id="{FCFF5328-AB2E-F6A3-09E2-15DB03954A61}"/>
              </a:ext>
            </a:extLst>
          </p:cNvPr>
          <p:cNvSpPr/>
          <p:nvPr/>
        </p:nvSpPr>
        <p:spPr>
          <a:xfrm>
            <a:off x="9915530" y="2140687"/>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000" b="1" dirty="0">
                <a:solidFill>
                  <a:srgbClr val="262626"/>
                </a:solidFill>
              </a:rPr>
              <a:t>Caso de estudio</a:t>
            </a:r>
          </a:p>
        </p:txBody>
      </p:sp>
    </p:spTree>
    <p:extLst>
      <p:ext uri="{BB962C8B-B14F-4D97-AF65-F5344CB8AC3E}">
        <p14:creationId xmlns:p14="http://schemas.microsoft.com/office/powerpoint/2010/main" val="91004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31921" y="338418"/>
            <a:ext cx="3614327" cy="553998"/>
          </a:xfrm>
          <a:prstGeom prst="rect">
            <a:avLst/>
          </a:prstGeom>
          <a:noFill/>
        </p:spPr>
        <p:txBody>
          <a:bodyPr wrap="square" rtlCol="0" anchor="ctr">
            <a:spAutoFit/>
          </a:bodyPr>
          <a:lstStyle/>
          <a:p>
            <a:r>
              <a:rPr lang="es" sz="3000"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258369" y="3190934"/>
            <a:ext cx="2186377" cy="437171"/>
          </a:xfrm>
          <a:prstGeom prst="rect">
            <a:avLst/>
          </a:prstGeom>
          <a:noFill/>
        </p:spPr>
        <p:txBody>
          <a:bodyPr wrap="square" rtlCol="0" anchor="ctr">
            <a:spAutoFit/>
          </a:bodyPr>
          <a:lstStyle/>
          <a:p>
            <a:pPr algn="r"/>
            <a:r>
              <a:rPr lang="es" sz="2241"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25330" y="3070947"/>
            <a:ext cx="1852752" cy="437171"/>
          </a:xfrm>
          <a:prstGeom prst="rect">
            <a:avLst/>
          </a:prstGeom>
          <a:noFill/>
        </p:spPr>
        <p:txBody>
          <a:bodyPr wrap="square" rtlCol="0" anchor="ctr">
            <a:spAutoFit/>
          </a:bodyPr>
          <a:lstStyle/>
          <a:p>
            <a:pPr algn="r"/>
            <a:r>
              <a:rPr lang="es" sz="2241"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47690" y="5685487"/>
            <a:ext cx="2008033" cy="437171"/>
          </a:xfrm>
          <a:prstGeom prst="rect">
            <a:avLst/>
          </a:prstGeom>
          <a:noFill/>
        </p:spPr>
        <p:txBody>
          <a:bodyPr wrap="square" rtlCol="0" anchor="ctr">
            <a:spAutoFit/>
          </a:bodyPr>
          <a:lstStyle/>
          <a:p>
            <a:pPr algn="r"/>
            <a:r>
              <a:rPr lang="es" sz="2241"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804665" y="2184009"/>
            <a:ext cx="1920338" cy="437171"/>
          </a:xfrm>
          <a:prstGeom prst="rect">
            <a:avLst/>
          </a:prstGeom>
          <a:noFill/>
        </p:spPr>
        <p:txBody>
          <a:bodyPr wrap="square" rtlCol="0" anchor="ctr">
            <a:spAutoFit/>
          </a:bodyPr>
          <a:lstStyle/>
          <a:p>
            <a:pPr algn="r"/>
            <a:r>
              <a:rPr lang="es" sz="2241"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804664" y="4424648"/>
            <a:ext cx="1920339" cy="437171"/>
          </a:xfrm>
          <a:prstGeom prst="rect">
            <a:avLst/>
          </a:prstGeom>
          <a:noFill/>
        </p:spPr>
        <p:txBody>
          <a:bodyPr wrap="square" rtlCol="0" anchor="ctr">
            <a:spAutoFit/>
          </a:bodyPr>
          <a:lstStyle/>
          <a:p>
            <a:pPr algn="r"/>
            <a:r>
              <a:rPr lang="es" sz="2241"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136736" y="1284600"/>
            <a:ext cx="2887026" cy="369525"/>
          </a:xfrm>
          <a:prstGeom prst="rect">
            <a:avLst/>
          </a:prstGeom>
          <a:noFill/>
        </p:spPr>
        <p:txBody>
          <a:bodyPr wrap="square" rtlCol="0" anchor="t">
            <a:spAutoFit/>
          </a:bodyPr>
          <a:lstStyle/>
          <a:p>
            <a:pPr>
              <a:lnSpc>
                <a:spcPts val="1121"/>
              </a:lnSpc>
            </a:pPr>
            <a:r>
              <a:rPr lang="es" sz="896" b="1" dirty="0">
                <a:solidFill>
                  <a:schemeClr val="bg1"/>
                </a:solidFill>
                <a:latin typeface="Calibri" panose="020F0502020204030204" pitchFamily="34" charset="0"/>
                <a:cs typeface="Calibri" panose="020F0502020204030204" pitchFamily="34" charset="0"/>
              </a:rPr>
              <a:t>M1 - INTRODUCCIÓN A LA CORPORATIVA</a:t>
            </a:r>
          </a:p>
          <a:p>
            <a:pPr>
              <a:lnSpc>
                <a:spcPts val="1121"/>
              </a:lnSpc>
            </a:pPr>
            <a:r>
              <a:rPr lang="es" sz="896"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04644" y="2577170"/>
            <a:ext cx="2887026" cy="374461"/>
          </a:xfrm>
          <a:prstGeom prst="rect">
            <a:avLst/>
          </a:prstGeom>
          <a:noFill/>
        </p:spPr>
        <p:txBody>
          <a:bodyPr wrap="square" rtlCol="0" anchor="t">
            <a:spAutoFit/>
          </a:bodyPr>
          <a:lstStyle/>
          <a:p>
            <a:pPr>
              <a:lnSpc>
                <a:spcPts val="1121"/>
              </a:lnSpc>
            </a:pPr>
            <a:r>
              <a:rPr lang="es" sz="900"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04644" y="2973378"/>
            <a:ext cx="2887026" cy="369525"/>
          </a:xfrm>
          <a:prstGeom prst="rect">
            <a:avLst/>
          </a:prstGeom>
          <a:noFill/>
        </p:spPr>
        <p:txBody>
          <a:bodyPr wrap="square" rtlCol="0" anchor="t">
            <a:spAutoFit/>
          </a:bodyPr>
          <a:lstStyle/>
          <a:p>
            <a:pPr>
              <a:lnSpc>
                <a:spcPts val="1121"/>
              </a:lnSpc>
            </a:pPr>
            <a:r>
              <a:rPr lang="es" sz="896"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41930" y="4885786"/>
            <a:ext cx="2887026" cy="369653"/>
          </a:xfrm>
          <a:prstGeom prst="rect">
            <a:avLst/>
          </a:prstGeom>
          <a:noFill/>
        </p:spPr>
        <p:txBody>
          <a:bodyPr wrap="square" rtlCol="0" anchor="t">
            <a:spAutoFit/>
          </a:bodyPr>
          <a:lstStyle/>
          <a:p>
            <a:pPr>
              <a:lnSpc>
                <a:spcPts val="1121"/>
              </a:lnSpc>
            </a:pPr>
            <a:r>
              <a:rPr lang="es" sz="900"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50751" y="5326089"/>
            <a:ext cx="2887026" cy="368049"/>
          </a:xfrm>
          <a:prstGeom prst="rect">
            <a:avLst/>
          </a:prstGeom>
          <a:noFill/>
        </p:spPr>
        <p:txBody>
          <a:bodyPr wrap="square" rtlCol="0" anchor="t">
            <a:spAutoFit/>
          </a:bodyPr>
          <a:lstStyle/>
          <a:p>
            <a:pPr algn="ctr"/>
            <a:r>
              <a:rPr lang="es" sz="896"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63415" y="1680612"/>
            <a:ext cx="2887026" cy="402931"/>
          </a:xfrm>
          <a:prstGeom prst="rect">
            <a:avLst/>
          </a:prstGeom>
          <a:noFill/>
        </p:spPr>
        <p:txBody>
          <a:bodyPr wrap="square" rtlCol="0" anchor="t">
            <a:spAutoFit/>
          </a:bodyPr>
          <a:lstStyle/>
          <a:p>
            <a:pPr algn="ctr"/>
            <a:r>
              <a:rPr lang="es" sz="1009"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902958" y="2125768"/>
            <a:ext cx="2887026" cy="402931"/>
          </a:xfrm>
          <a:prstGeom prst="rect">
            <a:avLst/>
          </a:prstGeom>
          <a:noFill/>
        </p:spPr>
        <p:txBody>
          <a:bodyPr wrap="square" rtlCol="0" anchor="t">
            <a:spAutoFit/>
          </a:bodyPr>
          <a:lstStyle/>
          <a:p>
            <a:pPr algn="ctr"/>
            <a:r>
              <a:rPr lang="es" sz="1009"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928048" y="3724589"/>
            <a:ext cx="2887026" cy="402931"/>
          </a:xfrm>
          <a:prstGeom prst="rect">
            <a:avLst/>
          </a:prstGeom>
          <a:noFill/>
        </p:spPr>
        <p:txBody>
          <a:bodyPr wrap="square" rtlCol="0" anchor="t">
            <a:spAutoFit/>
          </a:bodyPr>
          <a:lstStyle/>
          <a:p>
            <a:pPr algn="ctr"/>
            <a:r>
              <a:rPr lang="es" sz="1009"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63415" y="4146854"/>
            <a:ext cx="2887026" cy="402931"/>
          </a:xfrm>
          <a:prstGeom prst="rect">
            <a:avLst/>
          </a:prstGeom>
          <a:noFill/>
        </p:spPr>
        <p:txBody>
          <a:bodyPr wrap="square" rtlCol="0" anchor="t">
            <a:spAutoFit/>
          </a:bodyPr>
          <a:lstStyle/>
          <a:p>
            <a:pPr algn="ctr"/>
            <a:r>
              <a:rPr lang="es" sz="1009"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145139" y="1589189"/>
            <a:ext cx="2302389" cy="368049"/>
          </a:xfrm>
          <a:prstGeom prst="rect">
            <a:avLst/>
          </a:prstGeom>
          <a:noFill/>
        </p:spPr>
        <p:txBody>
          <a:bodyPr wrap="square" rtlCol="0" anchor="t">
            <a:spAutoFit/>
          </a:bodyPr>
          <a:lstStyle/>
          <a:p>
            <a:pPr algn="l"/>
            <a:r>
              <a:rPr lang="es" sz="896" b="1" dirty="0">
                <a:solidFill>
                  <a:srgbClr val="3FB793"/>
                </a:solidFill>
              </a:rPr>
              <a:t>MÓDULO 1 | </a:t>
            </a:r>
            <a:r>
              <a:rPr lang="es-ES" sz="896" b="1" dirty="0">
                <a:solidFill>
                  <a:srgbClr val="3FB793"/>
                </a:solidFill>
              </a:rPr>
              <a:t>Caso</a:t>
            </a:r>
            <a:r>
              <a:rPr lang="es" sz="896" b="1" dirty="0">
                <a:solidFill>
                  <a:srgbClr val="3FB793"/>
                </a:solidFill>
              </a:rPr>
              <a:t> de estudio 1</a:t>
            </a:r>
          </a:p>
          <a:p>
            <a:pPr algn="l"/>
            <a:r>
              <a:rPr lang="es" sz="896" b="1" dirty="0"/>
              <a:t>Phoenix Design </a:t>
            </a:r>
            <a:r>
              <a:rPr lang="es" sz="896"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150357" y="1863174"/>
            <a:ext cx="2302389" cy="368049"/>
          </a:xfrm>
          <a:prstGeom prst="rect">
            <a:avLst/>
          </a:prstGeom>
          <a:noFill/>
        </p:spPr>
        <p:txBody>
          <a:bodyPr wrap="square" rtlCol="0" anchor="t">
            <a:spAutoFit/>
          </a:bodyPr>
          <a:lstStyle/>
          <a:p>
            <a:pPr algn="l"/>
            <a:r>
              <a:rPr lang="es" sz="896" b="1" dirty="0">
                <a:solidFill>
                  <a:srgbClr val="3FB793"/>
                </a:solidFill>
              </a:rPr>
              <a:t>MÓDULO 1 | Caso de estudio 2</a:t>
            </a:r>
          </a:p>
          <a:p>
            <a:pPr algn="l"/>
            <a:r>
              <a:rPr lang="es" sz="896" b="1" dirty="0"/>
              <a:t>Uhrenholt </a:t>
            </a:r>
            <a:r>
              <a:rPr lang="es" sz="896"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136736" y="2143210"/>
            <a:ext cx="2302389" cy="368049"/>
          </a:xfrm>
          <a:prstGeom prst="rect">
            <a:avLst/>
          </a:prstGeom>
          <a:noFill/>
        </p:spPr>
        <p:txBody>
          <a:bodyPr wrap="square" rtlCol="0" anchor="t">
            <a:spAutoFit/>
          </a:bodyPr>
          <a:lstStyle/>
          <a:p>
            <a:pPr algn="l"/>
            <a:r>
              <a:rPr lang="es" sz="896" b="1" dirty="0">
                <a:solidFill>
                  <a:srgbClr val="3FB793"/>
                </a:solidFill>
              </a:rPr>
              <a:t>MÓDULO 1 | Caso de Estudio 3</a:t>
            </a:r>
          </a:p>
          <a:p>
            <a:pPr algn="l"/>
            <a:r>
              <a:rPr lang="es" sz="896" b="1" dirty="0"/>
              <a:t>Troldtekt AS </a:t>
            </a:r>
            <a:r>
              <a:rPr lang="es" sz="896"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154292" y="2410661"/>
            <a:ext cx="2302389" cy="368049"/>
          </a:xfrm>
          <a:prstGeom prst="rect">
            <a:avLst/>
          </a:prstGeom>
          <a:noFill/>
        </p:spPr>
        <p:txBody>
          <a:bodyPr wrap="square" rtlCol="0" anchor="t">
            <a:spAutoFit/>
          </a:bodyPr>
          <a:lstStyle/>
          <a:p>
            <a:pPr algn="l"/>
            <a:r>
              <a:rPr lang="es" sz="896" b="1" dirty="0">
                <a:solidFill>
                  <a:srgbClr val="3FB793"/>
                </a:solidFill>
              </a:rPr>
              <a:t>MÓDULO 1 | Caso de estudio 4</a:t>
            </a:r>
          </a:p>
          <a:p>
            <a:pPr algn="l"/>
            <a:r>
              <a:rPr lang="es" sz="896" b="1" dirty="0"/>
              <a:t>Saltå Kvarn </a:t>
            </a:r>
            <a:r>
              <a:rPr lang="es" sz="896"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154292" y="2698651"/>
            <a:ext cx="2302389" cy="368049"/>
          </a:xfrm>
          <a:prstGeom prst="rect">
            <a:avLst/>
          </a:prstGeom>
          <a:noFill/>
        </p:spPr>
        <p:txBody>
          <a:bodyPr wrap="square" rtlCol="0" anchor="t">
            <a:spAutoFit/>
          </a:bodyPr>
          <a:lstStyle/>
          <a:p>
            <a:pPr algn="l"/>
            <a:r>
              <a:rPr lang="es" sz="896" b="1" dirty="0">
                <a:solidFill>
                  <a:srgbClr val="3FB793"/>
                </a:solidFill>
              </a:rPr>
              <a:t>MÓDULO 1 | Caso de estudio 5</a:t>
            </a:r>
            <a:endParaRPr lang="en-GB" sz="896" b="1" dirty="0"/>
          </a:p>
          <a:p>
            <a:pPr algn="l"/>
            <a:r>
              <a:rPr lang="es" sz="896" b="1" dirty="0"/>
              <a:t>DHR Comunicaciones </a:t>
            </a:r>
            <a:r>
              <a:rPr lang="es" sz="896"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150358" y="3003022"/>
            <a:ext cx="2302389" cy="368049"/>
          </a:xfrm>
          <a:prstGeom prst="rect">
            <a:avLst/>
          </a:prstGeom>
          <a:noFill/>
        </p:spPr>
        <p:txBody>
          <a:bodyPr wrap="square" rtlCol="0" anchor="t">
            <a:spAutoFit/>
          </a:bodyPr>
          <a:lstStyle/>
          <a:p>
            <a:pPr algn="l"/>
            <a:r>
              <a:rPr lang="es" sz="896" b="1" dirty="0">
                <a:solidFill>
                  <a:srgbClr val="3FB793"/>
                </a:solidFill>
              </a:rPr>
              <a:t>MÓDULO 1 | Caso de estudio 6</a:t>
            </a:r>
          </a:p>
          <a:p>
            <a:pPr algn="l"/>
            <a:r>
              <a:rPr lang="es" sz="896" b="1" dirty="0"/>
              <a:t>3fe Coffee </a:t>
            </a:r>
            <a:r>
              <a:rPr lang="es" sz="896"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156358" y="3286209"/>
            <a:ext cx="2302389" cy="368049"/>
          </a:xfrm>
          <a:prstGeom prst="rect">
            <a:avLst/>
          </a:prstGeom>
          <a:noFill/>
        </p:spPr>
        <p:txBody>
          <a:bodyPr wrap="square" rtlCol="0" anchor="t">
            <a:spAutoFit/>
          </a:bodyPr>
          <a:lstStyle/>
          <a:p>
            <a:pPr algn="l"/>
            <a:r>
              <a:rPr lang="es" sz="896" b="1" dirty="0">
                <a:solidFill>
                  <a:srgbClr val="3FB793"/>
                </a:solidFill>
              </a:rPr>
              <a:t>MÓDULO 1 | Caso de estudio 7</a:t>
            </a:r>
          </a:p>
          <a:p>
            <a:pPr algn="l"/>
            <a:r>
              <a:rPr lang="es" sz="896" b="1" dirty="0"/>
              <a:t>Hotel Doolin </a:t>
            </a:r>
            <a:r>
              <a:rPr lang="es" sz="896"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161576" y="3550509"/>
            <a:ext cx="2302389" cy="368049"/>
          </a:xfrm>
          <a:prstGeom prst="rect">
            <a:avLst/>
          </a:prstGeom>
          <a:noFill/>
        </p:spPr>
        <p:txBody>
          <a:bodyPr wrap="square" rtlCol="0" anchor="t">
            <a:spAutoFit/>
          </a:bodyPr>
          <a:lstStyle/>
          <a:p>
            <a:pPr algn="l"/>
            <a:r>
              <a:rPr lang="es" sz="896" b="1" dirty="0">
                <a:solidFill>
                  <a:srgbClr val="3FB793"/>
                </a:solidFill>
              </a:rPr>
              <a:t>MÓDULO 1 | Caso de estudio 8</a:t>
            </a:r>
            <a:endParaRPr lang="en-GB" sz="896" b="1" dirty="0"/>
          </a:p>
          <a:p>
            <a:pPr algn="l"/>
            <a:r>
              <a:rPr lang="es" sz="896" b="1" dirty="0"/>
              <a:t>Software Marino </a:t>
            </a:r>
            <a:r>
              <a:rPr lang="es" sz="896"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177367" y="3847022"/>
            <a:ext cx="2302389" cy="368049"/>
          </a:xfrm>
          <a:prstGeom prst="rect">
            <a:avLst/>
          </a:prstGeom>
          <a:noFill/>
        </p:spPr>
        <p:txBody>
          <a:bodyPr wrap="square" rtlCol="0" anchor="t">
            <a:spAutoFit/>
          </a:bodyPr>
          <a:lstStyle/>
          <a:p>
            <a:pPr algn="l"/>
            <a:r>
              <a:rPr lang="es" sz="896" b="1" dirty="0">
                <a:solidFill>
                  <a:srgbClr val="3FB793"/>
                </a:solidFill>
              </a:rPr>
              <a:t>MÓDULO 1 | Caso de estudio 9</a:t>
            </a:r>
          </a:p>
          <a:p>
            <a:pPr algn="l"/>
            <a:r>
              <a:rPr lang="es" sz="896" b="1" dirty="0"/>
              <a:t>TEG </a:t>
            </a:r>
            <a:r>
              <a:rPr lang="es" sz="896"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177367" y="4191424"/>
            <a:ext cx="2302389" cy="368049"/>
          </a:xfrm>
          <a:prstGeom prst="rect">
            <a:avLst/>
          </a:prstGeom>
          <a:noFill/>
        </p:spPr>
        <p:txBody>
          <a:bodyPr wrap="square" rtlCol="0" anchor="t">
            <a:spAutoFit/>
          </a:bodyPr>
          <a:lstStyle/>
          <a:p>
            <a:pPr algn="l"/>
            <a:r>
              <a:rPr lang="es" sz="896" b="1" dirty="0">
                <a:solidFill>
                  <a:srgbClr val="3FB793"/>
                </a:solidFill>
              </a:rPr>
              <a:t>MÓDULO 1 | Caso de estudio 10</a:t>
            </a:r>
          </a:p>
          <a:p>
            <a:pPr algn="l"/>
            <a:r>
              <a:rPr lang="es" sz="896" b="1" dirty="0"/>
              <a:t>Viva Green </a:t>
            </a:r>
            <a:r>
              <a:rPr lang="es" sz="896"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184150" y="4465409"/>
            <a:ext cx="2302389" cy="368049"/>
          </a:xfrm>
          <a:prstGeom prst="rect">
            <a:avLst/>
          </a:prstGeom>
          <a:noFill/>
        </p:spPr>
        <p:txBody>
          <a:bodyPr wrap="square" rtlCol="0" anchor="t">
            <a:spAutoFit/>
          </a:bodyPr>
          <a:lstStyle/>
          <a:p>
            <a:pPr algn="l"/>
            <a:r>
              <a:rPr lang="es" sz="896" b="1" dirty="0">
                <a:solidFill>
                  <a:srgbClr val="3FB793"/>
                </a:solidFill>
              </a:rPr>
              <a:t>MÓDULO 1 | Casp de estudio 11</a:t>
            </a:r>
          </a:p>
          <a:p>
            <a:pPr algn="l"/>
            <a:r>
              <a:rPr lang="es" sz="896" b="1" dirty="0"/>
              <a:t>IED Electronicity </a:t>
            </a:r>
            <a:r>
              <a:rPr lang="es" sz="896"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188058" y="4767404"/>
            <a:ext cx="2302389" cy="368049"/>
          </a:xfrm>
          <a:prstGeom prst="rect">
            <a:avLst/>
          </a:prstGeom>
          <a:noFill/>
        </p:spPr>
        <p:txBody>
          <a:bodyPr wrap="square" rtlCol="0" anchor="t">
            <a:spAutoFit/>
          </a:bodyPr>
          <a:lstStyle/>
          <a:p>
            <a:pPr algn="l"/>
            <a:r>
              <a:rPr lang="es" sz="896" b="1" dirty="0">
                <a:solidFill>
                  <a:srgbClr val="3FB793"/>
                </a:solidFill>
              </a:rPr>
              <a:t>MÓDULO 1 | Caso de estudio 12</a:t>
            </a:r>
          </a:p>
          <a:p>
            <a:pPr algn="l"/>
            <a:r>
              <a:rPr lang="es" sz="896" b="1" dirty="0"/>
              <a:t>Johan Cruyff </a:t>
            </a:r>
            <a:r>
              <a:rPr lang="es" sz="896"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188059" y="5041389"/>
            <a:ext cx="2302389" cy="368049"/>
          </a:xfrm>
          <a:prstGeom prst="rect">
            <a:avLst/>
          </a:prstGeom>
          <a:noFill/>
        </p:spPr>
        <p:txBody>
          <a:bodyPr wrap="square" rtlCol="0" anchor="t">
            <a:spAutoFit/>
          </a:bodyPr>
          <a:lstStyle/>
          <a:p>
            <a:pPr algn="l"/>
            <a:r>
              <a:rPr lang="es" sz="896" b="1" dirty="0">
                <a:solidFill>
                  <a:srgbClr val="3FB793"/>
                </a:solidFill>
              </a:rPr>
              <a:t>MÓDULO 1 | Caso de estudio 13</a:t>
            </a:r>
            <a:endParaRPr lang="en-GB" sz="896" b="1" dirty="0"/>
          </a:p>
          <a:p>
            <a:pPr algn="l"/>
            <a:r>
              <a:rPr lang="es" sz="896" b="1" dirty="0"/>
              <a:t>Tonys Chocolonely </a:t>
            </a:r>
            <a:r>
              <a:rPr lang="es" sz="896"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181266" y="5311918"/>
            <a:ext cx="2302389" cy="368049"/>
          </a:xfrm>
          <a:prstGeom prst="rect">
            <a:avLst/>
          </a:prstGeom>
          <a:noFill/>
        </p:spPr>
        <p:txBody>
          <a:bodyPr wrap="square" rtlCol="0" anchor="t">
            <a:spAutoFit/>
          </a:bodyPr>
          <a:lstStyle/>
          <a:p>
            <a:pPr algn="l"/>
            <a:r>
              <a:rPr lang="es" sz="896" b="1" dirty="0">
                <a:solidFill>
                  <a:srgbClr val="3FB793"/>
                </a:solidFill>
              </a:rPr>
              <a:t>MÓDULO 1 | Caso de estudio 14</a:t>
            </a:r>
            <a:endParaRPr lang="en-GB" sz="896" b="1" dirty="0"/>
          </a:p>
          <a:p>
            <a:pPr algn="l"/>
            <a:r>
              <a:rPr lang="es" sz="896" b="1" dirty="0"/>
              <a:t>Holanda Reciclaje </a:t>
            </a:r>
            <a:r>
              <a:rPr lang="es" sz="896"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171421" y="5607735"/>
            <a:ext cx="2302389" cy="368049"/>
          </a:xfrm>
          <a:prstGeom prst="rect">
            <a:avLst/>
          </a:prstGeom>
          <a:noFill/>
        </p:spPr>
        <p:txBody>
          <a:bodyPr wrap="square" rtlCol="0" anchor="t">
            <a:spAutoFit/>
          </a:bodyPr>
          <a:lstStyle/>
          <a:p>
            <a:pPr algn="l"/>
            <a:r>
              <a:rPr lang="es" sz="896" b="1" dirty="0">
                <a:solidFill>
                  <a:srgbClr val="3FB793"/>
                </a:solidFill>
              </a:rPr>
              <a:t>MÓDULO 1 | Caso de estudio 15</a:t>
            </a:r>
            <a:endParaRPr lang="en-GB" sz="896" b="1" dirty="0"/>
          </a:p>
          <a:p>
            <a:pPr algn="l"/>
            <a:r>
              <a:rPr lang="es" sz="896" b="1" dirty="0"/>
              <a:t>De Klok Banden </a:t>
            </a:r>
            <a:r>
              <a:rPr lang="es" sz="896"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161576" y="5898019"/>
            <a:ext cx="2302389" cy="368049"/>
          </a:xfrm>
          <a:prstGeom prst="rect">
            <a:avLst/>
          </a:prstGeom>
          <a:noFill/>
        </p:spPr>
        <p:txBody>
          <a:bodyPr wrap="square" rtlCol="0" anchor="t">
            <a:spAutoFit/>
          </a:bodyPr>
          <a:lstStyle/>
          <a:p>
            <a:pPr algn="l"/>
            <a:r>
              <a:rPr lang="es" sz="896" b="1" dirty="0">
                <a:solidFill>
                  <a:srgbClr val="3FB793"/>
                </a:solidFill>
              </a:rPr>
              <a:t>MÓDULO 1 | Caso de estudio 16</a:t>
            </a:r>
            <a:endParaRPr lang="en-GB" sz="896" b="1" dirty="0"/>
          </a:p>
          <a:p>
            <a:pPr algn="l"/>
            <a:r>
              <a:rPr lang="es" sz="896" b="1" dirty="0"/>
              <a:t>The Lekker Company </a:t>
            </a:r>
            <a:r>
              <a:rPr lang="es" sz="896"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167175" y="6199365"/>
            <a:ext cx="2302389" cy="368049"/>
          </a:xfrm>
          <a:prstGeom prst="rect">
            <a:avLst/>
          </a:prstGeom>
          <a:noFill/>
        </p:spPr>
        <p:txBody>
          <a:bodyPr wrap="square" rtlCol="0" anchor="t">
            <a:spAutoFit/>
          </a:bodyPr>
          <a:lstStyle/>
          <a:p>
            <a:pPr algn="l"/>
            <a:r>
              <a:rPr lang="es" sz="896" b="1" dirty="0">
                <a:solidFill>
                  <a:srgbClr val="3FB793"/>
                </a:solidFill>
              </a:rPr>
              <a:t>MÓDULO 1 | Caso de estudio 17</a:t>
            </a:r>
            <a:endParaRPr lang="en-GB" sz="896" b="1" dirty="0"/>
          </a:p>
          <a:p>
            <a:pPr algn="l"/>
            <a:r>
              <a:rPr lang="es" sz="896" b="1" dirty="0"/>
              <a:t>Cobre8 </a:t>
            </a:r>
            <a:r>
              <a:rPr lang="es" sz="896"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492169" y="1030536"/>
            <a:ext cx="2302389" cy="368049"/>
          </a:xfrm>
          <a:prstGeom prst="rect">
            <a:avLst/>
          </a:prstGeom>
          <a:noFill/>
        </p:spPr>
        <p:txBody>
          <a:bodyPr wrap="square" rtlCol="0" anchor="t">
            <a:spAutoFit/>
          </a:bodyPr>
          <a:lstStyle/>
          <a:p>
            <a:pPr algn="l"/>
            <a:r>
              <a:rPr lang="es" sz="896" b="1" dirty="0">
                <a:solidFill>
                  <a:srgbClr val="3FB793"/>
                </a:solidFill>
              </a:rPr>
              <a:t>MÓDULO 1 | Caso de estudio 18</a:t>
            </a:r>
          </a:p>
          <a:p>
            <a:pPr algn="l"/>
            <a:r>
              <a:rPr lang="es" sz="896" b="1" dirty="0"/>
              <a:t>Creativhotel Luise </a:t>
            </a:r>
            <a:r>
              <a:rPr lang="es" sz="896"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04644" y="1310961"/>
            <a:ext cx="2302389" cy="368049"/>
          </a:xfrm>
          <a:prstGeom prst="rect">
            <a:avLst/>
          </a:prstGeom>
          <a:noFill/>
        </p:spPr>
        <p:txBody>
          <a:bodyPr wrap="square" rtlCol="0" anchor="t">
            <a:spAutoFit/>
          </a:bodyPr>
          <a:lstStyle/>
          <a:p>
            <a:pPr algn="l"/>
            <a:r>
              <a:rPr lang="es" sz="896" b="1" dirty="0">
                <a:solidFill>
                  <a:srgbClr val="3FB793"/>
                </a:solidFill>
              </a:rPr>
              <a:t>MÓDULO 1 | Caso de estudio 19</a:t>
            </a:r>
          </a:p>
          <a:p>
            <a:pPr algn="l"/>
            <a:r>
              <a:rPr lang="es" sz="896" b="1" dirty="0"/>
              <a:t>Florida Eis </a:t>
            </a:r>
            <a:r>
              <a:rPr lang="es" sz="896"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14629" y="1581406"/>
            <a:ext cx="2302389" cy="368049"/>
          </a:xfrm>
          <a:prstGeom prst="rect">
            <a:avLst/>
          </a:prstGeom>
          <a:noFill/>
        </p:spPr>
        <p:txBody>
          <a:bodyPr wrap="square" rtlCol="0" anchor="t">
            <a:spAutoFit/>
          </a:bodyPr>
          <a:lstStyle/>
          <a:p>
            <a:pPr algn="l"/>
            <a:r>
              <a:rPr lang="es" sz="896" b="1" dirty="0">
                <a:solidFill>
                  <a:srgbClr val="3FB793"/>
                </a:solidFill>
              </a:rPr>
              <a:t>MÓDULO 1 | Caso de estudio 20</a:t>
            </a:r>
            <a:endParaRPr lang="en-GB" sz="896" b="1" dirty="0"/>
          </a:p>
          <a:p>
            <a:pPr algn="l"/>
            <a:r>
              <a:rPr lang="es" sz="896" b="1" dirty="0"/>
              <a:t>Märkisches Landbrot </a:t>
            </a:r>
            <a:r>
              <a:rPr lang="es" sz="896"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19847" y="1884932"/>
            <a:ext cx="2302389" cy="368049"/>
          </a:xfrm>
          <a:prstGeom prst="rect">
            <a:avLst/>
          </a:prstGeom>
          <a:noFill/>
        </p:spPr>
        <p:txBody>
          <a:bodyPr wrap="square" rtlCol="0" anchor="t">
            <a:spAutoFit/>
          </a:bodyPr>
          <a:lstStyle/>
          <a:p>
            <a:pPr algn="l"/>
            <a:r>
              <a:rPr lang="es" sz="896" b="1" dirty="0">
                <a:solidFill>
                  <a:srgbClr val="3FB793"/>
                </a:solidFill>
              </a:rPr>
              <a:t>MÓDULO 1 | Caso de estudio 21</a:t>
            </a:r>
          </a:p>
          <a:p>
            <a:pPr algn="l"/>
            <a:r>
              <a:rPr lang="es" sz="896" b="1" dirty="0"/>
              <a:t>Neumarkter </a:t>
            </a:r>
            <a:r>
              <a:rPr lang="es" sz="896"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19847" y="2166780"/>
            <a:ext cx="2302389" cy="368049"/>
          </a:xfrm>
          <a:prstGeom prst="rect">
            <a:avLst/>
          </a:prstGeom>
          <a:noFill/>
        </p:spPr>
        <p:txBody>
          <a:bodyPr wrap="square" rtlCol="0" anchor="t">
            <a:spAutoFit/>
          </a:bodyPr>
          <a:lstStyle/>
          <a:p>
            <a:pPr algn="l"/>
            <a:r>
              <a:rPr lang="es" sz="896" b="1" dirty="0">
                <a:solidFill>
                  <a:srgbClr val="3FB793"/>
                </a:solidFill>
              </a:rPr>
              <a:t>MÓDULO 1 | Caso de estudio 22</a:t>
            </a:r>
          </a:p>
          <a:p>
            <a:pPr algn="l"/>
            <a:r>
              <a:rPr lang="es" sz="896" b="1" dirty="0"/>
              <a:t>Scheplast </a:t>
            </a:r>
            <a:r>
              <a:rPr lang="es" sz="896"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485051" y="3332240"/>
            <a:ext cx="2466656" cy="368049"/>
          </a:xfrm>
          <a:prstGeom prst="rect">
            <a:avLst/>
          </a:prstGeom>
          <a:noFill/>
        </p:spPr>
        <p:txBody>
          <a:bodyPr wrap="square" rtlCol="0" anchor="t">
            <a:spAutoFit/>
          </a:bodyPr>
          <a:lstStyle/>
          <a:p>
            <a:pPr algn="l"/>
            <a:r>
              <a:rPr lang="es" sz="896" b="1" dirty="0">
                <a:solidFill>
                  <a:srgbClr val="F09C39"/>
                </a:solidFill>
              </a:rPr>
              <a:t>MÓDULO 2-3 | Caso de estudio 1</a:t>
            </a:r>
            <a:endParaRPr lang="en-GB" sz="896" b="1" dirty="0"/>
          </a:p>
          <a:p>
            <a:pPr algn="l"/>
            <a:r>
              <a:rPr lang="es" sz="896" b="1" dirty="0"/>
              <a:t>Neumarkter Lammsbraus </a:t>
            </a:r>
            <a:r>
              <a:rPr lang="es" sz="896"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492896" y="3617867"/>
            <a:ext cx="2302389" cy="368049"/>
          </a:xfrm>
          <a:prstGeom prst="rect">
            <a:avLst/>
          </a:prstGeom>
          <a:noFill/>
        </p:spPr>
        <p:txBody>
          <a:bodyPr wrap="square" rtlCol="0" anchor="t">
            <a:spAutoFit/>
          </a:bodyPr>
          <a:lstStyle/>
          <a:p>
            <a:pPr algn="l"/>
            <a:r>
              <a:rPr lang="es" sz="896" b="1" dirty="0">
                <a:solidFill>
                  <a:srgbClr val="F09C39"/>
                </a:solidFill>
              </a:rPr>
              <a:t>MÓDULO 2-3 | Caso de estudio 2</a:t>
            </a:r>
            <a:endParaRPr lang="en-GB" sz="896" b="1" dirty="0"/>
          </a:p>
          <a:p>
            <a:pPr algn="l"/>
            <a:r>
              <a:rPr lang="es" sz="896" b="1" dirty="0"/>
              <a:t>TEG </a:t>
            </a:r>
            <a:r>
              <a:rPr lang="es" sz="896"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492896" y="3883110"/>
            <a:ext cx="2302389" cy="368049"/>
          </a:xfrm>
          <a:prstGeom prst="rect">
            <a:avLst/>
          </a:prstGeom>
          <a:noFill/>
        </p:spPr>
        <p:txBody>
          <a:bodyPr wrap="square" rtlCol="0" anchor="t">
            <a:spAutoFit/>
          </a:bodyPr>
          <a:lstStyle/>
          <a:p>
            <a:pPr algn="l"/>
            <a:r>
              <a:rPr lang="es" sz="896" b="1" dirty="0">
                <a:solidFill>
                  <a:srgbClr val="F09C39"/>
                </a:solidFill>
              </a:rPr>
              <a:t>MÓDULO 2-3 | Caso de estudio 3</a:t>
            </a:r>
          </a:p>
          <a:p>
            <a:pPr algn="l"/>
            <a:r>
              <a:rPr lang="es" sz="896"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485051" y="4169564"/>
            <a:ext cx="2302389" cy="368049"/>
          </a:xfrm>
          <a:prstGeom prst="rect">
            <a:avLst/>
          </a:prstGeom>
          <a:noFill/>
        </p:spPr>
        <p:txBody>
          <a:bodyPr wrap="square" rtlCol="0" anchor="t">
            <a:spAutoFit/>
          </a:bodyPr>
          <a:lstStyle/>
          <a:p>
            <a:pPr algn="l"/>
            <a:r>
              <a:rPr lang="es" sz="896" b="1" dirty="0">
                <a:solidFill>
                  <a:srgbClr val="F09C39"/>
                </a:solidFill>
              </a:rPr>
              <a:t>MÓDULO 2-3 | Caso de estudio 4</a:t>
            </a:r>
          </a:p>
          <a:p>
            <a:pPr algn="l"/>
            <a:r>
              <a:rPr lang="es" sz="896"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478268" y="4461506"/>
            <a:ext cx="2734587" cy="368049"/>
          </a:xfrm>
          <a:prstGeom prst="rect">
            <a:avLst/>
          </a:prstGeom>
          <a:noFill/>
        </p:spPr>
        <p:txBody>
          <a:bodyPr wrap="square" rtlCol="0" anchor="t">
            <a:spAutoFit/>
          </a:bodyPr>
          <a:lstStyle/>
          <a:p>
            <a:pPr algn="l"/>
            <a:r>
              <a:rPr lang="es" sz="896" b="1" dirty="0">
                <a:solidFill>
                  <a:srgbClr val="F09C39"/>
                </a:solidFill>
              </a:rPr>
              <a:t>MÓDULO 2-3 | </a:t>
            </a:r>
            <a:r>
              <a:rPr lang="es" sz="896" b="1" dirty="0">
                <a:solidFill>
                  <a:srgbClr val="F29E38"/>
                </a:solidFill>
              </a:rPr>
              <a:t>RSC APOYOS</a:t>
            </a:r>
          </a:p>
          <a:p>
            <a:pPr algn="l"/>
            <a:r>
              <a:rPr lang="es" sz="896" b="1" dirty="0"/>
              <a:t>Organizaciones y redes de apoyo de HRM</a:t>
            </a:r>
            <a:endParaRPr lang="en-GB" sz="896"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495349" y="5618455"/>
            <a:ext cx="2302389" cy="368049"/>
          </a:xfrm>
          <a:prstGeom prst="rect">
            <a:avLst/>
          </a:prstGeom>
          <a:noFill/>
        </p:spPr>
        <p:txBody>
          <a:bodyPr wrap="square" rtlCol="0" anchor="t">
            <a:spAutoFit/>
          </a:bodyPr>
          <a:lstStyle/>
          <a:p>
            <a:pPr algn="l"/>
            <a:r>
              <a:rPr lang="es" sz="896" b="1" dirty="0">
                <a:solidFill>
                  <a:srgbClr val="017355"/>
                </a:solidFill>
              </a:rPr>
              <a:t>MÓDULO 4-5 | Caso de estudio 1</a:t>
            </a:r>
            <a:endParaRPr lang="en-GB" sz="896" dirty="0"/>
          </a:p>
          <a:p>
            <a:pPr algn="l"/>
            <a:r>
              <a:rPr lang="es" sz="896"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495350" y="5926144"/>
            <a:ext cx="2302389" cy="368049"/>
          </a:xfrm>
          <a:prstGeom prst="rect">
            <a:avLst/>
          </a:prstGeom>
          <a:noFill/>
        </p:spPr>
        <p:txBody>
          <a:bodyPr wrap="square" rtlCol="0" anchor="t">
            <a:spAutoFit/>
          </a:bodyPr>
          <a:lstStyle/>
          <a:p>
            <a:pPr algn="l"/>
            <a:r>
              <a:rPr lang="es" sz="896" b="1" dirty="0">
                <a:solidFill>
                  <a:srgbClr val="017355"/>
                </a:solidFill>
              </a:rPr>
              <a:t>MÓDULO 4-5 | Caso de estudio 2</a:t>
            </a:r>
          </a:p>
          <a:p>
            <a:pPr algn="l"/>
            <a:r>
              <a:rPr lang="es" sz="896" b="1" dirty="0"/>
              <a:t>Tico </a:t>
            </a:r>
            <a:r>
              <a:rPr lang="es" sz="896"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04644" y="6203188"/>
            <a:ext cx="2302389" cy="368049"/>
          </a:xfrm>
          <a:prstGeom prst="rect">
            <a:avLst/>
          </a:prstGeom>
          <a:noFill/>
        </p:spPr>
        <p:txBody>
          <a:bodyPr wrap="square" rtlCol="0" anchor="t">
            <a:spAutoFit/>
          </a:bodyPr>
          <a:lstStyle/>
          <a:p>
            <a:pPr algn="l"/>
            <a:r>
              <a:rPr lang="es" sz="896" b="1" dirty="0">
                <a:solidFill>
                  <a:srgbClr val="017355"/>
                </a:solidFill>
              </a:rPr>
              <a:t>MÓDULO 4-5 | Caso de estudio 3</a:t>
            </a:r>
          </a:p>
          <a:p>
            <a:pPr algn="l"/>
            <a:r>
              <a:rPr lang="es" sz="896" b="1" dirty="0"/>
              <a:t>Scheplast </a:t>
            </a:r>
            <a:r>
              <a:rPr lang="es" sz="896"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51673" y="1024458"/>
            <a:ext cx="2302389" cy="368049"/>
          </a:xfrm>
          <a:prstGeom prst="rect">
            <a:avLst/>
          </a:prstGeom>
          <a:noFill/>
        </p:spPr>
        <p:txBody>
          <a:bodyPr wrap="square" rtlCol="0" anchor="t">
            <a:spAutoFit/>
          </a:bodyPr>
          <a:lstStyle/>
          <a:p>
            <a:pPr algn="l"/>
            <a:r>
              <a:rPr lang="es" sz="896" b="1" dirty="0">
                <a:solidFill>
                  <a:srgbClr val="017355"/>
                </a:solidFill>
              </a:rPr>
              <a:t>MÓDULO 4-5 | Caso de estudio 4</a:t>
            </a:r>
          </a:p>
          <a:p>
            <a:pPr algn="l"/>
            <a:r>
              <a:rPr lang="es" sz="896" b="1" dirty="0"/>
              <a:t>Mayflow </a:t>
            </a:r>
            <a:r>
              <a:rPr lang="es" sz="896"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59829" y="1365734"/>
            <a:ext cx="2302389" cy="368049"/>
          </a:xfrm>
          <a:prstGeom prst="rect">
            <a:avLst/>
          </a:prstGeom>
          <a:noFill/>
        </p:spPr>
        <p:txBody>
          <a:bodyPr wrap="square" rtlCol="0" anchor="t">
            <a:spAutoFit/>
          </a:bodyPr>
          <a:lstStyle/>
          <a:p>
            <a:pPr algn="l"/>
            <a:r>
              <a:rPr lang="es" sz="896" b="1" dirty="0">
                <a:solidFill>
                  <a:srgbClr val="017355"/>
                </a:solidFill>
              </a:rPr>
              <a:t>MÓDULO 4-5 | </a:t>
            </a:r>
            <a:r>
              <a:rPr lang="es" sz="896" b="1" dirty="0">
                <a:solidFill>
                  <a:srgbClr val="027354"/>
                </a:solidFill>
              </a:rPr>
              <a:t>RSC APOYOS</a:t>
            </a:r>
          </a:p>
          <a:p>
            <a:pPr algn="l"/>
            <a:r>
              <a:rPr lang="es" sz="896" b="1" dirty="0"/>
              <a:t>Gestión del Cambio Cultural</a:t>
            </a:r>
            <a:endParaRPr lang="en-GB" sz="896"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928048" y="2450120"/>
            <a:ext cx="2302389" cy="368049"/>
          </a:xfrm>
          <a:prstGeom prst="rect">
            <a:avLst/>
          </a:prstGeom>
          <a:noFill/>
        </p:spPr>
        <p:txBody>
          <a:bodyPr wrap="square" rtlCol="0" anchor="t">
            <a:spAutoFit/>
          </a:bodyPr>
          <a:lstStyle/>
          <a:p>
            <a:pPr algn="l"/>
            <a:r>
              <a:rPr lang="es" sz="896" b="1" dirty="0">
                <a:solidFill>
                  <a:srgbClr val="D98E89"/>
                </a:solidFill>
              </a:rPr>
              <a:t>MÓDULO 6-7 | Caso de estudio 1</a:t>
            </a:r>
          </a:p>
          <a:p>
            <a:pPr algn="l"/>
            <a:r>
              <a:rPr lang="es" sz="896" b="1" dirty="0"/>
              <a:t>TEG </a:t>
            </a:r>
            <a:r>
              <a:rPr lang="es" sz="896"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928047" y="2721774"/>
            <a:ext cx="2302389" cy="368049"/>
          </a:xfrm>
          <a:prstGeom prst="rect">
            <a:avLst/>
          </a:prstGeom>
          <a:noFill/>
        </p:spPr>
        <p:txBody>
          <a:bodyPr wrap="square" rtlCol="0" anchor="t">
            <a:spAutoFit/>
          </a:bodyPr>
          <a:lstStyle/>
          <a:p>
            <a:pPr algn="l"/>
            <a:r>
              <a:rPr lang="es" sz="896" b="1" dirty="0">
                <a:solidFill>
                  <a:srgbClr val="D98E89"/>
                </a:solidFill>
              </a:rPr>
              <a:t>MÓDULO 6-7 | Caso de estudio 2</a:t>
            </a:r>
          </a:p>
          <a:p>
            <a:pPr algn="l"/>
            <a:r>
              <a:rPr lang="es" sz="896"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59830" y="3026316"/>
            <a:ext cx="2302389" cy="368049"/>
          </a:xfrm>
          <a:prstGeom prst="rect">
            <a:avLst/>
          </a:prstGeom>
          <a:noFill/>
        </p:spPr>
        <p:txBody>
          <a:bodyPr wrap="square" rtlCol="0" anchor="t">
            <a:spAutoFit/>
          </a:bodyPr>
          <a:lstStyle/>
          <a:p>
            <a:pPr algn="l"/>
            <a:r>
              <a:rPr lang="es" sz="896" b="1" dirty="0">
                <a:solidFill>
                  <a:srgbClr val="D98E89"/>
                </a:solidFill>
              </a:rPr>
              <a:t>MÓDULO 6-7 | Caso de estudio 3</a:t>
            </a:r>
          </a:p>
          <a:p>
            <a:pPr algn="l"/>
            <a:r>
              <a:rPr lang="es" sz="896" b="1" dirty="0"/>
              <a:t>Florida </a:t>
            </a:r>
            <a:r>
              <a:rPr lang="es" sz="896"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51673" y="3308295"/>
            <a:ext cx="2302389" cy="368049"/>
          </a:xfrm>
          <a:prstGeom prst="rect">
            <a:avLst/>
          </a:prstGeom>
          <a:noFill/>
        </p:spPr>
        <p:txBody>
          <a:bodyPr wrap="square" rtlCol="0" anchor="t">
            <a:spAutoFit/>
          </a:bodyPr>
          <a:lstStyle/>
          <a:p>
            <a:pPr algn="l"/>
            <a:r>
              <a:rPr lang="es" sz="896" b="1" dirty="0">
                <a:solidFill>
                  <a:srgbClr val="D98E89"/>
                </a:solidFill>
              </a:rPr>
              <a:t>MÓDULO 6-7 | </a:t>
            </a:r>
            <a:r>
              <a:rPr lang="es" sz="896" b="1" dirty="0">
                <a:solidFill>
                  <a:srgbClr val="D98F89"/>
                </a:solidFill>
              </a:rPr>
              <a:t>RSC APOYOS</a:t>
            </a:r>
          </a:p>
          <a:p>
            <a:pPr algn="l"/>
            <a:r>
              <a:rPr lang="es" sz="896" b="1" dirty="0"/>
              <a:t>Gestión de riesgos e impactos</a:t>
            </a:r>
            <a:endParaRPr lang="en-GB" sz="896"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41093" y="4470435"/>
            <a:ext cx="2302389" cy="368049"/>
          </a:xfrm>
          <a:prstGeom prst="rect">
            <a:avLst/>
          </a:prstGeom>
          <a:noFill/>
        </p:spPr>
        <p:txBody>
          <a:bodyPr wrap="square" rtlCol="0" anchor="t">
            <a:spAutoFit/>
          </a:bodyPr>
          <a:lstStyle/>
          <a:p>
            <a:pPr algn="l"/>
            <a:r>
              <a:rPr lang="es" sz="896" b="1" dirty="0">
                <a:solidFill>
                  <a:srgbClr val="3FB793"/>
                </a:solidFill>
              </a:rPr>
              <a:t>MÓDULO 8-9 | Caso de estudio 1</a:t>
            </a:r>
          </a:p>
          <a:p>
            <a:pPr algn="l"/>
            <a:r>
              <a:rPr lang="es" sz="896" b="1" dirty="0"/>
              <a:t>Creativhotel Luise </a:t>
            </a:r>
            <a:r>
              <a:rPr lang="es" sz="896"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41149" y="4755093"/>
            <a:ext cx="2302389" cy="368049"/>
          </a:xfrm>
          <a:prstGeom prst="rect">
            <a:avLst/>
          </a:prstGeom>
          <a:noFill/>
        </p:spPr>
        <p:txBody>
          <a:bodyPr wrap="square" rtlCol="0" anchor="t">
            <a:spAutoFit/>
          </a:bodyPr>
          <a:lstStyle/>
          <a:p>
            <a:pPr algn="l"/>
            <a:r>
              <a:rPr lang="es" sz="896" b="1" dirty="0">
                <a:solidFill>
                  <a:srgbClr val="3FB793"/>
                </a:solidFill>
              </a:rPr>
              <a:t>MÓDULO 8-9 | Caso de estudio 2</a:t>
            </a:r>
          </a:p>
          <a:p>
            <a:pPr algn="l"/>
            <a:r>
              <a:rPr lang="es" sz="896" b="1" dirty="0"/>
              <a:t>Märkisches Landbrot </a:t>
            </a:r>
            <a:r>
              <a:rPr lang="es" sz="896"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43754" y="5035124"/>
            <a:ext cx="2302389" cy="368049"/>
          </a:xfrm>
          <a:prstGeom prst="rect">
            <a:avLst/>
          </a:prstGeom>
          <a:noFill/>
        </p:spPr>
        <p:txBody>
          <a:bodyPr wrap="square" rtlCol="0" anchor="t">
            <a:spAutoFit/>
          </a:bodyPr>
          <a:lstStyle/>
          <a:p>
            <a:pPr algn="l"/>
            <a:r>
              <a:rPr lang="es" sz="896" b="1" dirty="0">
                <a:solidFill>
                  <a:srgbClr val="3FB793"/>
                </a:solidFill>
              </a:rPr>
              <a:t>MÓDULO 8-9 | Caso de estudio 3</a:t>
            </a:r>
          </a:p>
          <a:p>
            <a:pPr algn="l"/>
            <a:r>
              <a:rPr lang="es" sz="896"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43754" y="5340729"/>
            <a:ext cx="2302389" cy="368049"/>
          </a:xfrm>
          <a:prstGeom prst="rect">
            <a:avLst/>
          </a:prstGeom>
          <a:noFill/>
        </p:spPr>
        <p:txBody>
          <a:bodyPr wrap="square" rtlCol="0" anchor="t">
            <a:spAutoFit/>
          </a:bodyPr>
          <a:lstStyle/>
          <a:p>
            <a:pPr algn="l"/>
            <a:r>
              <a:rPr lang="es" sz="896" b="1" dirty="0">
                <a:solidFill>
                  <a:srgbClr val="3FB793"/>
                </a:solidFill>
              </a:rPr>
              <a:t>MÓDULO 8-9 | Caso de estudio 4</a:t>
            </a:r>
          </a:p>
          <a:p>
            <a:pPr algn="l"/>
            <a:r>
              <a:rPr lang="es" sz="896"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51672" y="5634491"/>
            <a:ext cx="2302389" cy="368049"/>
          </a:xfrm>
          <a:prstGeom prst="rect">
            <a:avLst/>
          </a:prstGeom>
          <a:noFill/>
        </p:spPr>
        <p:txBody>
          <a:bodyPr wrap="square" rtlCol="0" anchor="t">
            <a:spAutoFit/>
          </a:bodyPr>
          <a:lstStyle/>
          <a:p>
            <a:pPr algn="l"/>
            <a:r>
              <a:rPr lang="es" sz="896" b="1" dirty="0">
                <a:solidFill>
                  <a:srgbClr val="3FB793"/>
                </a:solidFill>
              </a:rPr>
              <a:t>MÓDULO 8-9 | Caso de estudio 5</a:t>
            </a:r>
          </a:p>
          <a:p>
            <a:pPr algn="l"/>
            <a:r>
              <a:rPr lang="es" sz="896"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37881" y="5944809"/>
            <a:ext cx="2302389" cy="368049"/>
          </a:xfrm>
          <a:prstGeom prst="rect">
            <a:avLst/>
          </a:prstGeom>
          <a:noFill/>
        </p:spPr>
        <p:txBody>
          <a:bodyPr wrap="square" rtlCol="0" anchor="t">
            <a:spAutoFit/>
          </a:bodyPr>
          <a:lstStyle/>
          <a:p>
            <a:pPr algn="l"/>
            <a:r>
              <a:rPr lang="es" sz="896" b="1" dirty="0">
                <a:solidFill>
                  <a:srgbClr val="3FB793"/>
                </a:solidFill>
              </a:rPr>
              <a:t>MÓDULO 8-9 | </a:t>
            </a:r>
            <a:r>
              <a:rPr lang="es" sz="896" b="1" dirty="0">
                <a:solidFill>
                  <a:srgbClr val="40B894"/>
                </a:solidFill>
              </a:rPr>
              <a:t>RSC APOYOS</a:t>
            </a:r>
          </a:p>
          <a:p>
            <a:pPr algn="l"/>
            <a:r>
              <a:rPr lang="es" sz="896" b="1" dirty="0"/>
              <a:t>Tecnologías Digitales y Economía Circular</a:t>
            </a:r>
            <a:endParaRPr lang="en-GB" sz="896" dirty="0"/>
          </a:p>
        </p:txBody>
      </p:sp>
    </p:spTree>
    <p:extLst>
      <p:ext uri="{BB962C8B-B14F-4D97-AF65-F5344CB8AC3E}">
        <p14:creationId xmlns:p14="http://schemas.microsoft.com/office/powerpoint/2010/main" val="61241281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E736340-0729-81A4-8F1F-9F5EDBCF5ECF}"/>
              </a:ext>
            </a:extLst>
          </p:cNvPr>
          <p:cNvSpPr/>
          <p:nvPr/>
        </p:nvSpPr>
        <p:spPr>
          <a:xfrm>
            <a:off x="752476" y="381000"/>
            <a:ext cx="11106150" cy="6269780"/>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65"/>
              </a:spcAft>
            </a:pPr>
            <a:r>
              <a:rPr lang="es" sz="2800" b="1" dirty="0">
                <a:solidFill>
                  <a:srgbClr val="027354"/>
                </a:solidFill>
                <a:effectLst/>
                <a:ea typeface="Times New Roman" panose="02020603050405020304" pitchFamily="18" charset="0"/>
                <a:cs typeface="Times New Roman" panose="02020603050405020304" pitchFamily="18" charset="0"/>
              </a:rPr>
              <a:t>Foco en la RSE en la planificación de la sucesión</a:t>
            </a:r>
          </a:p>
          <a:p>
            <a:pPr>
              <a:lnSpc>
                <a:spcPct val="107000"/>
              </a:lnSpc>
              <a:spcAft>
                <a:spcPts val="865"/>
              </a:spcAft>
            </a:pPr>
            <a:r>
              <a:rPr lang="es" sz="2200" b="1" dirty="0">
                <a:solidFill>
                  <a:srgbClr val="027354"/>
                </a:solidFill>
                <a:ea typeface="Times New Roman" panose="02020603050405020304" pitchFamily="18" charset="0"/>
                <a:cs typeface="Times New Roman" panose="02020603050405020304" pitchFamily="18" charset="0"/>
              </a:rPr>
              <a:t>La </a:t>
            </a:r>
            <a:r>
              <a:rPr lang="es" sz="2200" b="1" dirty="0">
                <a:solidFill>
                  <a:srgbClr val="027354"/>
                </a:solidFill>
                <a:effectLst/>
                <a:ea typeface="Times New Roman" panose="02020603050405020304" pitchFamily="18" charset="0"/>
                <a:cs typeface="Times New Roman" panose="02020603050405020304" pitchFamily="18" charset="0"/>
              </a:rPr>
              <a:t>planificación de la sucesión es una forma de contratación en la que la estrategia para la planificación del reemplazo se basa en los roles de liderazgo </a:t>
            </a:r>
            <a:r>
              <a:rPr lang="es" sz="2200" b="1" dirty="0">
                <a:solidFill>
                  <a:srgbClr val="262626"/>
                </a:solidFill>
                <a:effectLst/>
                <a:ea typeface="Times New Roman" panose="02020603050405020304" pitchFamily="18" charset="0"/>
                <a:cs typeface="Times New Roman" panose="02020603050405020304" pitchFamily="18" charset="0"/>
              </a:rPr>
              <a:t>. </a:t>
            </a:r>
            <a:r>
              <a:rPr lang="es" sz="2200" dirty="0">
                <a:solidFill>
                  <a:srgbClr val="262626"/>
                </a:solidFill>
                <a:effectLst/>
                <a:ea typeface="Times New Roman" panose="02020603050405020304" pitchFamily="18" charset="0"/>
                <a:cs typeface="Times New Roman" panose="02020603050405020304" pitchFamily="18" charset="0"/>
              </a:rPr>
              <a:t>Se utiliza para identificar y desarrollar líderes nuevos y potenciales que puedan asumir roles de liderazgo cuando queden vacantes. </a:t>
            </a:r>
            <a:r>
              <a:rPr lang="es" sz="2200" dirty="0">
                <a:solidFill>
                  <a:srgbClr val="262626"/>
                </a:solidFill>
                <a:ea typeface="Times New Roman" panose="02020603050405020304" pitchFamily="18" charset="0"/>
                <a:cs typeface="Times New Roman" panose="02020603050405020304" pitchFamily="18" charset="0"/>
              </a:rPr>
              <a:t>Reduce los costos de reclutamiento y </a:t>
            </a:r>
            <a:r>
              <a:rPr lang="es" sz="2200" dirty="0">
                <a:solidFill>
                  <a:srgbClr val="262626"/>
                </a:solidFill>
                <a:effectLst/>
                <a:ea typeface="Times New Roman" panose="02020603050405020304" pitchFamily="18" charset="0"/>
                <a:cs typeface="Times New Roman" panose="02020603050405020304" pitchFamily="18" charset="0"/>
              </a:rPr>
              <a:t>los empleados existentes ideales están disponibles para cubrir las vacantes </a:t>
            </a:r>
            <a:r>
              <a:rPr lang="es" sz="2200" dirty="0">
                <a:solidFill>
                  <a:srgbClr val="262626"/>
                </a:solidFill>
                <a:ea typeface="Times New Roman" panose="02020603050405020304" pitchFamily="18" charset="0"/>
                <a:cs typeface="Times New Roman" panose="02020603050405020304" pitchFamily="18" charset="0"/>
              </a:rPr>
              <a:t>. Se sienten apreciados y reconocidos, </a:t>
            </a:r>
            <a:r>
              <a:rPr lang="es" sz="2200" dirty="0">
                <a:solidFill>
                  <a:srgbClr val="262626"/>
                </a:solidFill>
                <a:effectLst/>
                <a:ea typeface="Times New Roman" panose="02020603050405020304" pitchFamily="18" charset="0"/>
                <a:cs typeface="Times New Roman" panose="02020603050405020304" pitchFamily="18" charset="0"/>
              </a:rPr>
              <a:t>especialmente aquellos que están en una trayectoria profesional progresiva.</a:t>
            </a:r>
          </a:p>
          <a:p>
            <a:pPr>
              <a:lnSpc>
                <a:spcPct val="107000"/>
              </a:lnSpc>
              <a:spcAft>
                <a:spcPts val="865"/>
              </a:spcAft>
            </a:pPr>
            <a:r>
              <a:rPr lang="es" sz="2200" dirty="0">
                <a:solidFill>
                  <a:srgbClr val="262626"/>
                </a:solidFill>
                <a:effectLst/>
                <a:ea typeface="Times New Roman" panose="02020603050405020304" pitchFamily="18" charset="0"/>
                <a:cs typeface="Times New Roman" panose="02020603050405020304" pitchFamily="18" charset="0"/>
              </a:rPr>
              <a:t>Los programas de mapeo de carrera y planificación de la sucesión podrían incorporar experiencias de RSE dentro o fuera de la empresa, por ejemplo, a través de asignaciones o asignaciones sociales o ambientales, o licencias para buscar experiencia laboral ejecutiva relacionada con la RSE, para preparar al individuo para el liderazgo de la RSE, así como funciones generales de dirección.</a:t>
            </a:r>
          </a:p>
          <a:p>
            <a:pPr>
              <a:lnSpc>
                <a:spcPct val="107000"/>
              </a:lnSpc>
              <a:spcAft>
                <a:spcPts val="865"/>
              </a:spcAft>
            </a:pPr>
            <a:r>
              <a:rPr lang="es" sz="2200" dirty="0">
                <a:solidFill>
                  <a:srgbClr val="262626"/>
                </a:solidFill>
                <a:effectLst/>
                <a:ea typeface="Times New Roman" panose="02020603050405020304" pitchFamily="18" charset="0"/>
                <a:cs typeface="Times New Roman" panose="02020603050405020304" pitchFamily="18" charset="0"/>
              </a:rPr>
              <a:t>Siga medidas simples, como la integración de </a:t>
            </a:r>
            <a:r>
              <a:rPr lang="es" sz="2200" dirty="0">
                <a:solidFill>
                  <a:srgbClr val="262626"/>
                </a:solidFill>
                <a:ea typeface="Times New Roman" panose="02020603050405020304" pitchFamily="18" charset="0"/>
                <a:cs typeface="Times New Roman" panose="02020603050405020304" pitchFamily="18" charset="0"/>
              </a:rPr>
              <a:t>los valores de la RSE </a:t>
            </a:r>
            <a:r>
              <a:rPr lang="es" sz="2200" dirty="0">
                <a:solidFill>
                  <a:srgbClr val="262626"/>
                </a:solidFill>
                <a:effectLst/>
                <a:ea typeface="Times New Roman" panose="02020603050405020304" pitchFamily="18" charset="0"/>
                <a:cs typeface="Times New Roman" panose="02020603050405020304" pitchFamily="18" charset="0"/>
              </a:rPr>
              <a:t>en todos los programas de capacitación, como la orientación y en el sitio. Esto asegurará que todos los empleados estén alineados e inspirados desde el principio y entiendan esta medida como una vía progresiva.</a:t>
            </a:r>
            <a:endParaRPr lang="en-IE" sz="2200" dirty="0">
              <a:solidFill>
                <a:srgbClr val="262626"/>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29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70414C-D290-6941-231A-758D541CF0C5}"/>
              </a:ext>
            </a:extLst>
          </p:cNvPr>
          <p:cNvSpPr>
            <a:spLocks noGrp="1"/>
          </p:cNvSpPr>
          <p:nvPr>
            <p:ph type="body" sz="quarter" idx="20"/>
          </p:nvPr>
        </p:nvSpPr>
        <p:spPr>
          <a:xfrm>
            <a:off x="4907958" y="1292614"/>
            <a:ext cx="6935295" cy="5161351"/>
          </a:xfrm>
        </p:spPr>
        <p:txBody>
          <a:bodyPr/>
          <a:lstStyle/>
          <a:p>
            <a:r>
              <a:rPr lang="es" sz="2200" b="1" dirty="0">
                <a:solidFill>
                  <a:srgbClr val="333333"/>
                </a:solidFill>
                <a:effectLst/>
                <a:ea typeface="Times New Roman" panose="02020603050405020304" pitchFamily="18" charset="0"/>
                <a:cs typeface="Times New Roman" panose="02020603050405020304" pitchFamily="18" charset="0"/>
              </a:rPr>
              <a:t>Los gerentes de recursos humanos deben integrar los elementos de la RSE en las descripciones de los puestos, los planes de desempeño individuales y las metas del equipo.</a:t>
            </a:r>
            <a:endParaRPr lang="en-IE" sz="2200" b="1" dirty="0"/>
          </a:p>
          <a:p>
            <a:pPr marL="342900" indent="-342900">
              <a:buFont typeface="Wingdings" panose="05000000000000000000" pitchFamily="2" charset="2"/>
              <a:buChar char="ü"/>
            </a:pPr>
            <a:r>
              <a:rPr lang="es" sz="2200" dirty="0">
                <a:solidFill>
                  <a:srgbClr val="333333"/>
                </a:solidFill>
                <a:ea typeface="Times New Roman" panose="02020603050405020304" pitchFamily="18" charset="0"/>
                <a:cs typeface="Times New Roman" panose="02020603050405020304" pitchFamily="18" charset="0"/>
              </a:rPr>
              <a:t>Por ejemplo, </a:t>
            </a:r>
            <a:r>
              <a:rPr lang="es" sz="2200" dirty="0">
                <a:solidFill>
                  <a:srgbClr val="333333"/>
                </a:solidFill>
                <a:effectLst/>
                <a:ea typeface="Times New Roman" panose="02020603050405020304" pitchFamily="18" charset="0"/>
                <a:cs typeface="Times New Roman" panose="02020603050405020304" pitchFamily="18" charset="0"/>
              </a:rPr>
              <a:t>incorpore los principios de RSE como un área clave de responsabilidad en todas las descripciones de roles de los gerentes en lugar de un archivo adjunto o documento de información adicional al final de cada descripción de roles.</a:t>
            </a:r>
          </a:p>
          <a:p>
            <a:pPr marL="342900" indent="-342900">
              <a:buFont typeface="Wingdings" panose="05000000000000000000" pitchFamily="2" charset="2"/>
              <a:buChar char="ü"/>
            </a:pPr>
            <a:r>
              <a:rPr lang="es" sz="2200" dirty="0">
                <a:solidFill>
                  <a:srgbClr val="333333"/>
                </a:solidFill>
                <a:effectLst/>
                <a:ea typeface="Times New Roman" panose="02020603050405020304" pitchFamily="18" charset="0"/>
                <a:cs typeface="Times New Roman" panose="02020603050405020304" pitchFamily="18" charset="0"/>
              </a:rPr>
              <a:t>En el futuro, expandirse más allá de los tres valores de RSE declarados, por ejemplo, innovación, diversidad y responsabilidad ambiental. Tradúzcalos a objetivos con KPI (p. ej., cantidad de ahorro de energía o residuos) en los planes de desempeño anual de todos los gerentes para que se distribuyan en cascada a cada miembro de su personal de apoyo.</a:t>
            </a:r>
          </a:p>
          <a:p>
            <a:pPr marL="342900" indent="-342900">
              <a:buFont typeface="Wingdings" panose="05000000000000000000" pitchFamily="2" charset="2"/>
              <a:buChar char="ü"/>
            </a:pPr>
            <a:endParaRPr lang="en-IE" sz="22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en-IE" sz="2200" dirty="0">
              <a:solidFill>
                <a:srgbClr val="333333"/>
              </a:solidFill>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4D9452F-A7EF-3730-C09A-2610C178A9FB}"/>
              </a:ext>
            </a:extLst>
          </p:cNvPr>
          <p:cNvSpPr>
            <a:spLocks noGrp="1"/>
          </p:cNvSpPr>
          <p:nvPr>
            <p:ph type="body" sz="quarter" idx="22"/>
          </p:nvPr>
        </p:nvSpPr>
        <p:spPr>
          <a:xfrm>
            <a:off x="5682068" y="252731"/>
            <a:ext cx="5803495" cy="931384"/>
          </a:xfrm>
        </p:spPr>
        <p:txBody>
          <a:bodyPr>
            <a:normAutofit fontScale="77500" lnSpcReduction="20000"/>
          </a:bodyPr>
          <a:lstStyle/>
          <a:p>
            <a:pPr>
              <a:lnSpc>
                <a:spcPct val="110000"/>
              </a:lnSpc>
              <a:spcBef>
                <a:spcPts val="0"/>
              </a:spcBef>
            </a:pPr>
            <a:r>
              <a:rPr lang="es" b="1" dirty="0">
                <a:solidFill>
                  <a:srgbClr val="027354"/>
                </a:solidFill>
              </a:rPr>
              <a:t>Ejemplo de Gestión de Competencias y Desempeño de RSC</a:t>
            </a:r>
          </a:p>
        </p:txBody>
      </p:sp>
      <p:sp>
        <p:nvSpPr>
          <p:cNvPr id="6" name="Text Placeholder 5">
            <a:extLst>
              <a:ext uri="{FF2B5EF4-FFF2-40B4-BE49-F238E27FC236}">
                <a16:creationId xmlns:a16="http://schemas.microsoft.com/office/drawing/2014/main" id="{35BA3402-8DD9-D7F6-585C-411DE2890956}"/>
              </a:ext>
            </a:extLst>
          </p:cNvPr>
          <p:cNvSpPr>
            <a:spLocks noGrp="1"/>
          </p:cNvSpPr>
          <p:nvPr>
            <p:ph type="body" sz="quarter" idx="23"/>
          </p:nvPr>
        </p:nvSpPr>
        <p:spPr>
          <a:xfrm>
            <a:off x="622742" y="347082"/>
            <a:ext cx="3567710" cy="6163835"/>
          </a:xfrm>
        </p:spPr>
        <p:txBody>
          <a:bodyPr>
            <a:normAutofit fontScale="55000" lnSpcReduction="20000"/>
          </a:bodyPr>
          <a:lstStyle/>
          <a:p>
            <a:pPr>
              <a:lnSpc>
                <a:spcPct val="120000"/>
              </a:lnSpc>
              <a:spcBef>
                <a:spcPts val="0"/>
              </a:spcBef>
            </a:pPr>
            <a:r>
              <a:rPr lang="es" sz="3600" b="1" dirty="0">
                <a:solidFill>
                  <a:srgbClr val="027354"/>
                </a:solidFill>
                <a:effectLst/>
                <a:ea typeface="Times New Roman" panose="02020603050405020304" pitchFamily="18" charset="0"/>
                <a:cs typeface="Times New Roman" panose="02020603050405020304" pitchFamily="18" charset="0"/>
              </a:rPr>
              <a:t>Además del reclutamiento y el desarrollo de competencias, la compensación y la gestión del desempeño son fundamentales para la función de RSE de RRHH. </a:t>
            </a:r>
            <a:r>
              <a:rPr lang="es" sz="3600" dirty="0">
                <a:solidFill>
                  <a:srgbClr val="333333"/>
                </a:solidFill>
                <a:effectLst/>
                <a:ea typeface="Times New Roman" panose="02020603050405020304" pitchFamily="18" charset="0"/>
                <a:cs typeface="Times New Roman" panose="02020603050405020304" pitchFamily="18" charset="0"/>
              </a:rPr>
              <a:t>RRHH participa en el establecimiento de estándares y expectativas de desempeño y en el seguimiento de los resultados de los objetivos de desempeño.</a:t>
            </a:r>
          </a:p>
          <a:p>
            <a:pPr>
              <a:lnSpc>
                <a:spcPct val="120000"/>
              </a:lnSpc>
              <a:spcBef>
                <a:spcPts val="0"/>
              </a:spcBef>
            </a:pPr>
            <a:endParaRPr lang="en-IE" dirty="0">
              <a:solidFill>
                <a:srgbClr val="333333"/>
              </a:solidFill>
              <a:ea typeface="Times New Roman" panose="02020603050405020304" pitchFamily="18" charset="0"/>
              <a:cs typeface="Times New Roman" panose="02020603050405020304" pitchFamily="18" charset="0"/>
            </a:endParaRPr>
          </a:p>
          <a:p>
            <a:pPr>
              <a:lnSpc>
                <a:spcPct val="120000"/>
              </a:lnSpc>
              <a:spcBef>
                <a:spcPts val="0"/>
              </a:spcBef>
            </a:pPr>
            <a:r>
              <a:rPr lang="es" dirty="0">
                <a:solidFill>
                  <a:srgbClr val="333333"/>
                </a:solidFill>
                <a:ea typeface="Times New Roman" panose="02020603050405020304" pitchFamily="18" charset="0"/>
                <a:cs typeface="Times New Roman" panose="02020603050405020304" pitchFamily="18" charset="0"/>
              </a:rPr>
              <a:t>La integración de </a:t>
            </a:r>
            <a:r>
              <a:rPr lang="es" sz="3600" dirty="0">
                <a:solidFill>
                  <a:srgbClr val="333333"/>
                </a:solidFill>
                <a:effectLst/>
                <a:ea typeface="Times New Roman" panose="02020603050405020304" pitchFamily="18" charset="0"/>
                <a:cs typeface="Times New Roman" panose="02020603050405020304" pitchFamily="18" charset="0"/>
              </a:rPr>
              <a:t>declaraciones de valores y compromisos orientadas a la RSC en </a:t>
            </a:r>
            <a:r>
              <a:rPr lang="es" dirty="0">
                <a:solidFill>
                  <a:srgbClr val="333333"/>
                </a:solidFill>
                <a:ea typeface="Times New Roman" panose="02020603050405020304" pitchFamily="18" charset="0"/>
                <a:cs typeface="Times New Roman" panose="02020603050405020304" pitchFamily="18" charset="0"/>
              </a:rPr>
              <a:t>RR. HH., </a:t>
            </a:r>
            <a:r>
              <a:rPr lang="es" sz="3600" dirty="0">
                <a:solidFill>
                  <a:srgbClr val="333333"/>
                </a:solidFill>
                <a:effectLst/>
                <a:ea typeface="Times New Roman" panose="02020603050405020304" pitchFamily="18" charset="0"/>
                <a:cs typeface="Times New Roman" panose="02020603050405020304" pitchFamily="18" charset="0"/>
              </a:rPr>
              <a:t>planificación comercial, objetivos y responsabilidades de gestión continuarán sustentando e inculcando su RSC como un diferenciador.</a:t>
            </a:r>
            <a:endParaRPr lang="en-IE" sz="3600" dirty="0">
              <a:effectLst/>
              <a:ea typeface="Calibri" panose="020F0502020204030204" pitchFamily="34" charset="0"/>
              <a:cs typeface="Times New Roman" panose="02020603050405020304" pitchFamily="18" charset="0"/>
            </a:endParaRPr>
          </a:p>
          <a:p>
            <a:pPr>
              <a:lnSpc>
                <a:spcPct val="120000"/>
              </a:lnSpc>
              <a:spcBef>
                <a:spcPts val="0"/>
              </a:spcBef>
            </a:pPr>
            <a:endParaRPr lang="en-IE" sz="3600" dirty="0">
              <a:solidFill>
                <a:srgbClr val="333333"/>
              </a:solidFill>
              <a:effectLst/>
              <a:ea typeface="Times New Roman" panose="02020603050405020304" pitchFamily="18" charset="0"/>
              <a:cs typeface="Times New Roman" panose="02020603050405020304" pitchFamily="18" charset="0"/>
            </a:endParaRPr>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F4E5EA8D-9437-800E-C917-A335C4DFE2BB}"/>
              </a:ext>
            </a:extLst>
          </p:cNvPr>
          <p:cNvSpPr>
            <a:spLocks noGrp="1"/>
          </p:cNvSpPr>
          <p:nvPr>
            <p:ph type="body" sz="quarter" idx="24"/>
          </p:nvPr>
        </p:nvSpPr>
        <p:spPr/>
        <p:txBody>
          <a:bodyPr/>
          <a:lstStyle/>
          <a:p>
            <a:endParaRPr lang="en-IE"/>
          </a:p>
        </p:txBody>
      </p:sp>
    </p:spTree>
    <p:extLst>
      <p:ext uri="{BB962C8B-B14F-4D97-AF65-F5344CB8AC3E}">
        <p14:creationId xmlns:p14="http://schemas.microsoft.com/office/powerpoint/2010/main" val="205035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70414C-D290-6941-231A-758D541CF0C5}"/>
              </a:ext>
            </a:extLst>
          </p:cNvPr>
          <p:cNvSpPr>
            <a:spLocks noGrp="1"/>
          </p:cNvSpPr>
          <p:nvPr>
            <p:ph type="body" sz="quarter" idx="20"/>
          </p:nvPr>
        </p:nvSpPr>
        <p:spPr>
          <a:xfrm>
            <a:off x="4828558" y="1358193"/>
            <a:ext cx="7124426" cy="5161351"/>
          </a:xfrm>
        </p:spPr>
        <p:txBody>
          <a:bodyPr/>
          <a:lstStyle/>
          <a:p>
            <a:r>
              <a:rPr lang="es" sz="2200" dirty="0">
                <a:solidFill>
                  <a:srgbClr val="333333"/>
                </a:solidFill>
                <a:effectLst/>
                <a:ea typeface="Times New Roman" panose="02020603050405020304" pitchFamily="18" charset="0"/>
                <a:cs typeface="Times New Roman" panose="02020603050405020304" pitchFamily="18" charset="0"/>
              </a:rPr>
              <a:t>El programa total de incentivos y reconocimiento puede incluir el salario base, el pago de incentivos, incentivos a largo plazo y otros beneficios de reconocimiento no monetarios (como programas de premios, un empleado del mes, promociones, trayectoria profesional, etc.), debe ser alineados con los valores y la estrategia de RSC de la compañía.</a:t>
            </a:r>
          </a:p>
          <a:p>
            <a:endParaRPr lang="en-IE" sz="1000" dirty="0">
              <a:solidFill>
                <a:srgbClr val="333333"/>
              </a:solidFill>
              <a:ea typeface="Calibri" panose="020F0502020204030204" pitchFamily="34" charset="0"/>
              <a:cs typeface="Times New Roman" panose="02020603050405020304" pitchFamily="18" charset="0"/>
            </a:endParaRPr>
          </a:p>
          <a:p>
            <a:r>
              <a:rPr lang="es" sz="2200" b="1" dirty="0">
                <a:solidFill>
                  <a:srgbClr val="027354"/>
                </a:solidFill>
                <a:ea typeface="Calibri" panose="020F0502020204030204" pitchFamily="34" charset="0"/>
                <a:cs typeface="Times New Roman" panose="02020603050405020304" pitchFamily="18" charset="0"/>
              </a:rPr>
              <a:t>Por ejemplo, </a:t>
            </a:r>
            <a:r>
              <a:rPr lang="es" sz="2200" dirty="0">
                <a:solidFill>
                  <a:srgbClr val="333333"/>
                </a:solidFill>
                <a:ea typeface="Calibri" panose="020F0502020204030204" pitchFamily="34" charset="0"/>
                <a:cs typeface="Times New Roman" panose="02020603050405020304" pitchFamily="18" charset="0"/>
              </a:rPr>
              <a:t>tener una meta de RSE con un bono adjunto para que se alcance y genere </a:t>
            </a:r>
            <a:r>
              <a:rPr lang="es" sz="2200" dirty="0">
                <a:solidFill>
                  <a:srgbClr val="333333"/>
                </a:solidFill>
                <a:effectLst/>
                <a:ea typeface="Times New Roman" panose="02020603050405020304" pitchFamily="18" charset="0"/>
                <a:cs typeface="Times New Roman" panose="02020603050405020304" pitchFamily="18" charset="0"/>
              </a:rPr>
              <a:t>adopción en todos los niveles de la empresa. Para ayudar con la implementación, RR. HH. debe trabajar con el administrador de tareas para preparar documentos de orientación sobre posibles objetivos de sostenibilidad que se puedan medir e integrar en sus planes de desempeño. El desempeño de la RSC debe basarse tanto en los equipos como en las personas.</a:t>
            </a:r>
            <a:endParaRPr lang="en-IE" sz="2200" dirty="0">
              <a:effectLst/>
              <a:ea typeface="Calibri" panose="020F0502020204030204" pitchFamily="34" charset="0"/>
              <a:cs typeface="Times New Roman" panose="02020603050405020304" pitchFamily="18" charset="0"/>
            </a:endParaRPr>
          </a:p>
          <a:p>
            <a:pPr>
              <a:spcBef>
                <a:spcPts val="0"/>
              </a:spcBef>
            </a:pPr>
            <a:endParaRPr lang="en-IE" sz="2200" dirty="0">
              <a:solidFill>
                <a:srgbClr val="333333"/>
              </a:solidFill>
              <a:effectLst/>
              <a:ea typeface="Times New Roman" panose="02020603050405020304" pitchFamily="18" charset="0"/>
              <a:cs typeface="Times New Roman" panose="02020603050405020304" pitchFamily="18" charset="0"/>
            </a:endParaRPr>
          </a:p>
          <a:p>
            <a:r>
              <a:rPr lang="es" sz="2200" dirty="0">
                <a:solidFill>
                  <a:srgbClr val="333333"/>
                </a:solidFill>
                <a:ea typeface="Calibri" panose="020F0502020204030204" pitchFamily="34" charset="0"/>
                <a:cs typeface="Times New Roman" panose="02020603050405020304" pitchFamily="18" charset="0"/>
              </a:rPr>
              <a:t> </a:t>
            </a:r>
            <a:endParaRPr lang="en-IE" sz="2200"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n-IE" sz="2200" dirty="0">
              <a:solidFill>
                <a:srgbClr val="333333"/>
              </a:solidFill>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4D9452F-A7EF-3730-C09A-2610C178A9FB}"/>
              </a:ext>
            </a:extLst>
          </p:cNvPr>
          <p:cNvSpPr>
            <a:spLocks noGrp="1"/>
          </p:cNvSpPr>
          <p:nvPr>
            <p:ph type="body" sz="quarter" idx="22"/>
          </p:nvPr>
        </p:nvSpPr>
        <p:spPr>
          <a:xfrm>
            <a:off x="5448463" y="252731"/>
            <a:ext cx="5346720" cy="1109344"/>
          </a:xfrm>
        </p:spPr>
        <p:txBody>
          <a:bodyPr>
            <a:noAutofit/>
          </a:bodyPr>
          <a:lstStyle/>
          <a:p>
            <a:pPr>
              <a:lnSpc>
                <a:spcPct val="100000"/>
              </a:lnSpc>
              <a:spcBef>
                <a:spcPts val="0"/>
              </a:spcBef>
            </a:pPr>
            <a:r>
              <a:rPr lang="es" sz="3200" b="1" dirty="0">
                <a:solidFill>
                  <a:srgbClr val="027354"/>
                </a:solidFill>
              </a:rPr>
              <a:t>Ejemplo de Compensación e Incentivos RSC</a:t>
            </a:r>
          </a:p>
        </p:txBody>
      </p:sp>
      <p:sp>
        <p:nvSpPr>
          <p:cNvPr id="6" name="Text Placeholder 5">
            <a:extLst>
              <a:ext uri="{FF2B5EF4-FFF2-40B4-BE49-F238E27FC236}">
                <a16:creationId xmlns:a16="http://schemas.microsoft.com/office/drawing/2014/main" id="{35BA3402-8DD9-D7F6-585C-411DE2890956}"/>
              </a:ext>
            </a:extLst>
          </p:cNvPr>
          <p:cNvSpPr>
            <a:spLocks noGrp="1"/>
          </p:cNvSpPr>
          <p:nvPr>
            <p:ph type="body" sz="quarter" idx="23"/>
          </p:nvPr>
        </p:nvSpPr>
        <p:spPr>
          <a:xfrm>
            <a:off x="628650" y="252732"/>
            <a:ext cx="3505199" cy="6430940"/>
          </a:xfrm>
        </p:spPr>
        <p:txBody>
          <a:bodyPr>
            <a:noAutofit/>
          </a:bodyPr>
          <a:lstStyle/>
          <a:p>
            <a:pPr>
              <a:lnSpc>
                <a:spcPct val="100000"/>
              </a:lnSpc>
              <a:spcBef>
                <a:spcPts val="0"/>
              </a:spcBef>
            </a:pPr>
            <a:r>
              <a:rPr lang="es" sz="1900" b="1" dirty="0">
                <a:solidFill>
                  <a:srgbClr val="027354"/>
                </a:solidFill>
                <a:effectLst/>
                <a:ea typeface="Times New Roman" panose="02020603050405020304" pitchFamily="18" charset="0"/>
                <a:cs typeface="Times New Roman" panose="02020603050405020304" pitchFamily="18" charset="0"/>
              </a:rPr>
              <a:t>La herramienta de recursos humanos más crítica de todas es el programa de compensación e incentivos. Los profesionales de recursos humanos entienden muy bien que "obtienes lo que pagas". </a:t>
            </a:r>
            <a:r>
              <a:rPr lang="es" sz="1900" dirty="0">
                <a:solidFill>
                  <a:srgbClr val="333333"/>
                </a:solidFill>
                <a:effectLst/>
                <a:ea typeface="Times New Roman" panose="02020603050405020304" pitchFamily="18" charset="0"/>
                <a:cs typeface="Times New Roman" panose="02020603050405020304" pitchFamily="18" charset="0"/>
              </a:rPr>
              <a:t>Por lo general, las empresas recompensan sobre la base del desempeño financiero y </a:t>
            </a:r>
            <a:r>
              <a:rPr lang="es" sz="1900" dirty="0" err="1">
                <a:solidFill>
                  <a:srgbClr val="333333"/>
                </a:solidFill>
                <a:effectLst/>
                <a:ea typeface="Times New Roman" panose="02020603050405020304" pitchFamily="18" charset="0"/>
                <a:cs typeface="Times New Roman" panose="02020603050405020304" pitchFamily="18" charset="0"/>
              </a:rPr>
              <a:t>el comportamiento de maximización de ganancias </a:t>
            </a:r>
            <a:r>
              <a:rPr lang="es" sz="1900" dirty="0">
                <a:solidFill>
                  <a:srgbClr val="333333"/>
                </a:solidFill>
                <a:effectLst/>
                <a:ea typeface="Times New Roman" panose="02020603050405020304" pitchFamily="18" charset="0"/>
                <a:cs typeface="Times New Roman" panose="02020603050405020304" pitchFamily="18" charset="0"/>
              </a:rPr>
              <a:t>, pasando por alto la necesidad de considerar también los factores de sustentabilidad de la RSC.</a:t>
            </a:r>
          </a:p>
          <a:p>
            <a:pPr>
              <a:lnSpc>
                <a:spcPct val="100000"/>
              </a:lnSpc>
              <a:spcBef>
                <a:spcPts val="0"/>
              </a:spcBef>
            </a:pPr>
            <a:endParaRPr lang="en-IE" sz="1900" dirty="0">
              <a:solidFill>
                <a:srgbClr val="333333"/>
              </a:solidFill>
              <a:ea typeface="Times New Roman" panose="02020603050405020304" pitchFamily="18" charset="0"/>
              <a:cs typeface="Times New Roman" panose="02020603050405020304" pitchFamily="18" charset="0"/>
            </a:endParaRPr>
          </a:p>
          <a:p>
            <a:pPr>
              <a:lnSpc>
                <a:spcPct val="100000"/>
              </a:lnSpc>
              <a:spcBef>
                <a:spcPts val="0"/>
              </a:spcBef>
            </a:pPr>
            <a:r>
              <a:rPr lang="es" sz="1900" dirty="0">
                <a:solidFill>
                  <a:srgbClr val="333333"/>
                </a:solidFill>
                <a:ea typeface="Times New Roman" panose="02020603050405020304" pitchFamily="18" charset="0"/>
                <a:cs typeface="Times New Roman" panose="02020603050405020304" pitchFamily="18" charset="0"/>
              </a:rPr>
              <a:t>E</a:t>
            </a:r>
            <a:r>
              <a:rPr lang="es" sz="1900" dirty="0">
                <a:solidFill>
                  <a:srgbClr val="333333"/>
                </a:solidFill>
                <a:effectLst/>
                <a:ea typeface="Times New Roman" panose="02020603050405020304" pitchFamily="18" charset="0"/>
                <a:cs typeface="Times New Roman" panose="02020603050405020304" pitchFamily="18" charset="0"/>
              </a:rPr>
              <a:t>l comportamiento de RSE al proporcionar las herramientas e instrucciones adecuadas. Hacer menos es garantizar el bajo cumplimiento de los objetivos de RSC de una empresa.</a:t>
            </a:r>
          </a:p>
          <a:p>
            <a:pPr>
              <a:lnSpc>
                <a:spcPct val="100000"/>
              </a:lnSpc>
              <a:spcBef>
                <a:spcPts val="0"/>
              </a:spcBef>
            </a:pPr>
            <a:endParaRPr lang="en-IE" sz="1900" dirty="0"/>
          </a:p>
        </p:txBody>
      </p:sp>
      <p:sp>
        <p:nvSpPr>
          <p:cNvPr id="3" name="Text Placeholder 2">
            <a:extLst>
              <a:ext uri="{FF2B5EF4-FFF2-40B4-BE49-F238E27FC236}">
                <a16:creationId xmlns:a16="http://schemas.microsoft.com/office/drawing/2014/main" id="{E6CA2214-0B13-90D5-C20B-A6E34282122A}"/>
              </a:ext>
            </a:extLst>
          </p:cNvPr>
          <p:cNvSpPr>
            <a:spLocks noGrp="1"/>
          </p:cNvSpPr>
          <p:nvPr>
            <p:ph type="body" sz="quarter" idx="24"/>
          </p:nvPr>
        </p:nvSpPr>
        <p:spPr/>
        <p:txBody>
          <a:bodyPr/>
          <a:lstStyle/>
          <a:p>
            <a:endParaRPr lang="en-IE"/>
          </a:p>
        </p:txBody>
      </p:sp>
    </p:spTree>
    <p:extLst>
      <p:ext uri="{BB962C8B-B14F-4D97-AF65-F5344CB8AC3E}">
        <p14:creationId xmlns:p14="http://schemas.microsoft.com/office/powerpoint/2010/main" val="182169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3C626F-F8AE-20AC-173E-6989727ACC68}"/>
              </a:ext>
            </a:extLst>
          </p:cNvPr>
          <p:cNvSpPr>
            <a:spLocks noGrp="1"/>
          </p:cNvSpPr>
          <p:nvPr>
            <p:ph type="body" sz="quarter" idx="13"/>
          </p:nvPr>
        </p:nvSpPr>
        <p:spPr>
          <a:xfrm>
            <a:off x="726815" y="389137"/>
            <a:ext cx="7670053" cy="518686"/>
          </a:xfrm>
        </p:spPr>
        <p:txBody>
          <a:bodyPr>
            <a:normAutofit fontScale="92500" lnSpcReduction="10000"/>
          </a:bodyPr>
          <a:lstStyle/>
          <a:p>
            <a:r>
              <a:rPr lang="es" dirty="0">
                <a:solidFill>
                  <a:srgbClr val="262626"/>
                </a:solidFill>
              </a:rPr>
              <a:t>Ejemplo de Paquete de Remuneración RSC</a:t>
            </a:r>
          </a:p>
        </p:txBody>
      </p:sp>
      <p:sp>
        <p:nvSpPr>
          <p:cNvPr id="7" name="Text Placeholder 6">
            <a:extLst>
              <a:ext uri="{FF2B5EF4-FFF2-40B4-BE49-F238E27FC236}">
                <a16:creationId xmlns:a16="http://schemas.microsoft.com/office/drawing/2014/main" id="{5CA0E31C-B10A-C655-2A9C-EFFC1BEA97A3}"/>
              </a:ext>
            </a:extLst>
          </p:cNvPr>
          <p:cNvSpPr>
            <a:spLocks noGrp="1"/>
          </p:cNvSpPr>
          <p:nvPr>
            <p:ph type="body" sz="quarter" idx="14"/>
          </p:nvPr>
        </p:nvSpPr>
        <p:spPr>
          <a:xfrm>
            <a:off x="638107" y="996192"/>
            <a:ext cx="10915786" cy="4865615"/>
          </a:xfrm>
          <a:solidFill>
            <a:srgbClr val="EBC2BF"/>
          </a:solidFill>
        </p:spPr>
        <p:txBody>
          <a:bodyPr/>
          <a:lstStyle/>
          <a:p>
            <a:r>
              <a:rPr lang="es" sz="2200" dirty="0">
                <a:solidFill>
                  <a:srgbClr val="333333"/>
                </a:solidFill>
                <a:effectLst/>
                <a:ea typeface="Times New Roman" panose="02020603050405020304" pitchFamily="18" charset="0"/>
                <a:cs typeface="Times New Roman" panose="02020603050405020304" pitchFamily="18" charset="0"/>
              </a:rPr>
              <a:t>Recompense </a:t>
            </a:r>
            <a:r>
              <a:rPr lang="es" sz="2200" dirty="0">
                <a:solidFill>
                  <a:srgbClr val="333333"/>
                </a:solidFill>
                <a:ea typeface="Times New Roman" panose="02020603050405020304" pitchFamily="18" charset="0"/>
                <a:cs typeface="Times New Roman" panose="02020603050405020304" pitchFamily="18" charset="0"/>
              </a:rPr>
              <a:t>a </a:t>
            </a:r>
            <a:r>
              <a:rPr lang="es" sz="2200" dirty="0">
                <a:solidFill>
                  <a:srgbClr val="333333"/>
                </a:solidFill>
                <a:effectLst/>
                <a:ea typeface="Times New Roman" panose="02020603050405020304" pitchFamily="18" charset="0"/>
                <a:cs typeface="Times New Roman" panose="02020603050405020304" pitchFamily="18" charset="0"/>
              </a:rPr>
              <a:t>los individuos y equipos por el desempeño que cumpla o supere los objetivos financieros y no financieros en un cuadro de mando integral, que comprende objetivos corporativos, específicos de la unidad e individuales. El desempeño </a:t>
            </a:r>
            <a:r>
              <a:rPr lang="es" sz="2200" dirty="0">
                <a:solidFill>
                  <a:srgbClr val="333333"/>
                </a:solidFill>
                <a:ea typeface="Times New Roman" panose="02020603050405020304" pitchFamily="18" charset="0"/>
                <a:cs typeface="Times New Roman" panose="02020603050405020304" pitchFamily="18" charset="0"/>
              </a:rPr>
              <a:t>no financiero </a:t>
            </a:r>
            <a:r>
              <a:rPr lang="es" sz="2200" dirty="0">
                <a:solidFill>
                  <a:srgbClr val="333333"/>
                </a:solidFill>
                <a:effectLst/>
                <a:ea typeface="Times New Roman" panose="02020603050405020304" pitchFamily="18" charset="0"/>
                <a:cs typeface="Times New Roman" panose="02020603050405020304" pitchFamily="18" charset="0"/>
              </a:rPr>
              <a:t>puede guiarse por medidas del resultado final triple de la empresa, por ejemplo,</a:t>
            </a:r>
          </a:p>
          <a:p>
            <a:pPr marL="342900" indent="-342900">
              <a:buFont typeface="Wingdings" panose="05000000000000000000" pitchFamily="2" charset="2"/>
              <a:buChar char="ü"/>
            </a:pPr>
            <a:r>
              <a:rPr lang="es" sz="2200" b="1" dirty="0">
                <a:solidFill>
                  <a:srgbClr val="333333"/>
                </a:solidFill>
                <a:effectLst/>
                <a:ea typeface="Times New Roman" panose="02020603050405020304" pitchFamily="18" charset="0"/>
                <a:cs typeface="Times New Roman" panose="02020603050405020304" pitchFamily="18" charset="0"/>
              </a:rPr>
              <a:t>Impactos socioeconómicos </a:t>
            </a:r>
            <a:r>
              <a:rPr lang="es" sz="2200" b="1" dirty="0">
                <a:solidFill>
                  <a:srgbClr val="333333"/>
                </a:solidFill>
                <a:ea typeface="Times New Roman" panose="02020603050405020304" pitchFamily="18" charset="0"/>
                <a:cs typeface="Times New Roman" panose="02020603050405020304" pitchFamily="18" charset="0"/>
              </a:rPr>
              <a:t>( </a:t>
            </a:r>
            <a:r>
              <a:rPr lang="es" sz="2200" dirty="0">
                <a:solidFill>
                  <a:srgbClr val="333333"/>
                </a:solidFill>
                <a:effectLst/>
                <a:ea typeface="Times New Roman" panose="02020603050405020304" pitchFamily="18" charset="0"/>
                <a:cs typeface="Times New Roman" panose="02020603050405020304" pitchFamily="18" charset="0"/>
              </a:rPr>
              <a:t>por ejemplo </a:t>
            </a:r>
            <a:r>
              <a:rPr lang="es" sz="2200" dirty="0">
                <a:solidFill>
                  <a:srgbClr val="333333"/>
                </a:solidFill>
                <a:ea typeface="Times New Roman" panose="02020603050405020304" pitchFamily="18" charset="0"/>
                <a:cs typeface="Times New Roman" panose="02020603050405020304" pitchFamily="18" charset="0"/>
              </a:rPr>
              <a:t>, </a:t>
            </a:r>
            <a:r>
              <a:rPr lang="es" sz="2200" dirty="0">
                <a:solidFill>
                  <a:srgbClr val="333333"/>
                </a:solidFill>
                <a:effectLst/>
                <a:ea typeface="Times New Roman" panose="02020603050405020304" pitchFamily="18" charset="0"/>
                <a:cs typeface="Times New Roman" panose="02020603050405020304" pitchFamily="18" charset="0"/>
              </a:rPr>
              <a:t>creación de empleo para aquellos que necesitan desarrollo de habilidades o educación formal)</a:t>
            </a:r>
          </a:p>
          <a:p>
            <a:pPr marL="342900" indent="-342900">
              <a:buFont typeface="Wingdings" panose="05000000000000000000" pitchFamily="2" charset="2"/>
              <a:buChar char="ü"/>
            </a:pPr>
            <a:r>
              <a:rPr lang="es" sz="2200" b="1" dirty="0">
                <a:solidFill>
                  <a:srgbClr val="333333"/>
                </a:solidFill>
                <a:ea typeface="Times New Roman" panose="02020603050405020304" pitchFamily="18" charset="0"/>
                <a:cs typeface="Times New Roman" panose="02020603050405020304" pitchFamily="18" charset="0"/>
              </a:rPr>
              <a:t>Reducción de </a:t>
            </a:r>
            <a:r>
              <a:rPr lang="es" sz="2200" b="1" dirty="0">
                <a:solidFill>
                  <a:srgbClr val="333333"/>
                </a:solidFill>
                <a:effectLst/>
                <a:ea typeface="Times New Roman" panose="02020603050405020304" pitchFamily="18" charset="0"/>
                <a:cs typeface="Times New Roman" panose="02020603050405020304" pitchFamily="18" charset="0"/>
              </a:rPr>
              <a:t>los impactos ambientales y optimización de la eficiencia de los recursos </a:t>
            </a:r>
            <a:r>
              <a:rPr lang="es" sz="2200" dirty="0">
                <a:solidFill>
                  <a:srgbClr val="333333"/>
                </a:solidFill>
                <a:effectLst/>
                <a:ea typeface="Times New Roman" panose="02020603050405020304" pitchFamily="18" charset="0"/>
                <a:cs typeface="Times New Roman" panose="02020603050405020304" pitchFamily="18" charset="0"/>
              </a:rPr>
              <a:t>(p. ej </a:t>
            </a:r>
            <a:r>
              <a:rPr lang="es" sz="2200" dirty="0">
                <a:solidFill>
                  <a:srgbClr val="333333"/>
                </a:solidFill>
                <a:ea typeface="Times New Roman" panose="02020603050405020304" pitchFamily="18" charset="0"/>
                <a:cs typeface="Times New Roman" panose="02020603050405020304" pitchFamily="18" charset="0"/>
              </a:rPr>
              <a:t>., objetivos de residuos reducidos, mayor uso de materiales reciclables)</a:t>
            </a:r>
            <a:endParaRPr lang="en-IE" sz="22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s" sz="2200" b="1" dirty="0">
                <a:solidFill>
                  <a:srgbClr val="333333"/>
                </a:solidFill>
                <a:ea typeface="Times New Roman" panose="02020603050405020304" pitchFamily="18" charset="0"/>
                <a:cs typeface="Times New Roman" panose="02020603050405020304" pitchFamily="18" charset="0"/>
              </a:rPr>
              <a:t>sociales </a:t>
            </a:r>
            <a:r>
              <a:rPr lang="es" sz="2200" b="1" dirty="0">
                <a:solidFill>
                  <a:srgbClr val="333333"/>
                </a:solidFill>
                <a:effectLst/>
                <a:ea typeface="Times New Roman" panose="02020603050405020304" pitchFamily="18" charset="0"/>
                <a:cs typeface="Times New Roman" panose="02020603050405020304" pitchFamily="18" charset="0"/>
              </a:rPr>
              <a:t>relacionados con los empleados, los clientes y las comunidades </a:t>
            </a:r>
            <a:r>
              <a:rPr lang="es" sz="2200" dirty="0">
                <a:solidFill>
                  <a:srgbClr val="333333"/>
                </a:solidFill>
                <a:effectLst/>
                <a:ea typeface="Times New Roman" panose="02020603050405020304" pitchFamily="18" charset="0"/>
                <a:cs typeface="Times New Roman" panose="02020603050405020304" pitchFamily="18" charset="0"/>
              </a:rPr>
              <a:t>(p. ej., mejora de la salud y el bienestar de los empleados, reducción de la pobreza gracias a los fondos recaudados)</a:t>
            </a:r>
          </a:p>
          <a:p>
            <a:pPr marL="342900" indent="-342900">
              <a:buFont typeface="Wingdings" panose="05000000000000000000" pitchFamily="2" charset="2"/>
              <a:buChar char="ü"/>
            </a:pPr>
            <a:r>
              <a:rPr lang="es" sz="2200" dirty="0">
                <a:solidFill>
                  <a:srgbClr val="333333"/>
                </a:solidFill>
                <a:cs typeface="Times New Roman" panose="02020603050405020304" pitchFamily="18" charset="0"/>
              </a:rPr>
              <a:t>Otras medidas no financieras incluyen una mejor satisfacción del cliente, reputación premiada, mejor compromiso de los empleados, mejor salud y seguridad, emisiones de gases de efecto invernadero, etc.</a:t>
            </a:r>
          </a:p>
          <a:p>
            <a:pPr marL="342900" indent="-342900">
              <a:buFont typeface="Wingdings" panose="05000000000000000000" pitchFamily="2" charset="2"/>
              <a:buChar char="ü"/>
            </a:pPr>
            <a:endParaRPr lang="en-IE" sz="2200" dirty="0"/>
          </a:p>
        </p:txBody>
      </p:sp>
    </p:spTree>
    <p:extLst>
      <p:ext uri="{BB962C8B-B14F-4D97-AF65-F5344CB8AC3E}">
        <p14:creationId xmlns:p14="http://schemas.microsoft.com/office/powerpoint/2010/main" val="159513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green leaves&#10;&#10;Description automatically generated with medium confidence">
            <a:extLst>
              <a:ext uri="{FF2B5EF4-FFF2-40B4-BE49-F238E27FC236}">
                <a16:creationId xmlns:a16="http://schemas.microsoft.com/office/drawing/2014/main" id="{C1A31490-E18E-7781-6D76-CAE76B42046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8538" b="18538"/>
          <a:stretch>
            <a:fillRect/>
          </a:stretch>
        </p:blipFill>
        <p:spPr>
          <a:xfrm>
            <a:off x="1358900" y="1701042"/>
            <a:ext cx="8991600" cy="3773228"/>
          </a:xfrm>
        </p:spPr>
      </p:pic>
      <p:sp>
        <p:nvSpPr>
          <p:cNvPr id="6" name="Text Placeholder 5">
            <a:extLst>
              <a:ext uri="{FF2B5EF4-FFF2-40B4-BE49-F238E27FC236}">
                <a16:creationId xmlns:a16="http://schemas.microsoft.com/office/drawing/2014/main" id="{924BCF48-9D8F-91FE-A58C-E6339E5BCF06}"/>
              </a:ext>
            </a:extLst>
          </p:cNvPr>
          <p:cNvSpPr>
            <a:spLocks noGrp="1"/>
          </p:cNvSpPr>
          <p:nvPr>
            <p:ph type="body" sz="quarter" idx="15"/>
          </p:nvPr>
        </p:nvSpPr>
        <p:spPr>
          <a:xfrm>
            <a:off x="3175537" y="466168"/>
            <a:ext cx="8248525" cy="1346703"/>
          </a:xfrm>
        </p:spPr>
        <p:txBody>
          <a:bodyPr>
            <a:normAutofit/>
          </a:bodyPr>
          <a:lstStyle/>
          <a:p>
            <a:r>
              <a:rPr lang="es" sz="4000" b="1" dirty="0"/>
              <a:t>Paso 5 </a:t>
            </a:r>
            <a:r>
              <a:rPr lang="es" sz="4000" dirty="0"/>
              <a:t>Fomento de la gestión del cambio de RSC</a:t>
            </a:r>
          </a:p>
        </p:txBody>
      </p:sp>
      <p:sp>
        <p:nvSpPr>
          <p:cNvPr id="7" name="Text Placeholder 2">
            <a:extLst>
              <a:ext uri="{FF2B5EF4-FFF2-40B4-BE49-F238E27FC236}">
                <a16:creationId xmlns:a16="http://schemas.microsoft.com/office/drawing/2014/main" id="{1DF410C4-153E-5E01-AD6C-FA7E6A626C4D}"/>
              </a:ext>
            </a:extLst>
          </p:cNvPr>
          <p:cNvSpPr txBox="1">
            <a:spLocks/>
          </p:cNvSpPr>
          <p:nvPr/>
        </p:nvSpPr>
        <p:spPr>
          <a:xfrm>
            <a:off x="1358900" y="4294289"/>
            <a:ext cx="10766425" cy="2261103"/>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865"/>
              </a:spcAft>
              <a:buNone/>
            </a:pPr>
            <a:r>
              <a:rPr lang="es" sz="2000" dirty="0">
                <a:solidFill>
                  <a:srgbClr val="333333"/>
                </a:solidFill>
                <a:effectLst/>
                <a:ea typeface="Times New Roman" panose="02020603050405020304" pitchFamily="18" charset="0"/>
                <a:cs typeface="Times New Roman" panose="02020603050405020304" pitchFamily="18" charset="0"/>
              </a:rPr>
              <a:t>El movimiento para incorporar una ética de RSE en toda la empresa requiere un enfoque de gestión del cambio de RSE. Los recursos humanos son responsables de la cultura de la empresa, la creación de equipos y los procesos de gestión del cambio. Crecer y adaptarse a la RSE requerirá que la empresa evolucione constantemente y busque cambios </a:t>
            </a:r>
            <a:r>
              <a:rPr lang="es" sz="2000" dirty="0" err="1">
                <a:solidFill>
                  <a:srgbClr val="333333"/>
                </a:solidFill>
                <a:effectLst/>
                <a:ea typeface="Times New Roman" panose="02020603050405020304" pitchFamily="18" charset="0"/>
                <a:cs typeface="Times New Roman" panose="02020603050405020304" pitchFamily="18" charset="0"/>
              </a:rPr>
              <a:t>de comportamiento significativos </a:t>
            </a:r>
            <a:r>
              <a:rPr lang="es" sz="2000" dirty="0">
                <a:solidFill>
                  <a:srgbClr val="333333"/>
                </a:solidFill>
                <a:effectLst/>
                <a:ea typeface="Times New Roman" panose="02020603050405020304" pitchFamily="18" charset="0"/>
                <a:cs typeface="Times New Roman" panose="02020603050405020304" pitchFamily="18" charset="0"/>
              </a:rPr>
              <a:t>de vez en cuando. A veces, RRHH y las empresas pueden requerir la asistencia externa de profesionales de la gestión del cambio para ayudarlos, pero al final del día, un cambio de cultura solo se puede lograr y mantener si se impulsa internamente.</a:t>
            </a:r>
            <a:endParaRPr lang="en-IE" sz="2000" dirty="0"/>
          </a:p>
        </p:txBody>
      </p:sp>
    </p:spTree>
    <p:extLst>
      <p:ext uri="{BB962C8B-B14F-4D97-AF65-F5344CB8AC3E}">
        <p14:creationId xmlns:p14="http://schemas.microsoft.com/office/powerpoint/2010/main" val="3124152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317143" y="1227285"/>
            <a:ext cx="6748477" cy="3722513"/>
          </a:xfrm>
        </p:spPr>
        <p:txBody>
          <a:bodyPr/>
          <a:lstStyle/>
          <a:p>
            <a:r>
              <a:rPr lang="es" b="1" dirty="0">
                <a:solidFill>
                  <a:srgbClr val="027354"/>
                </a:solidFill>
                <a:ea typeface="Times New Roman" panose="02020603050405020304" pitchFamily="18" charset="0"/>
                <a:cs typeface="Times New Roman" panose="02020603050405020304" pitchFamily="18" charset="0"/>
              </a:rPr>
              <a:t>Cambio de </a:t>
            </a:r>
            <a:r>
              <a:rPr lang="es" sz="2400" b="1" dirty="0">
                <a:solidFill>
                  <a:srgbClr val="027354"/>
                </a:solidFill>
                <a:effectLst/>
                <a:ea typeface="Times New Roman" panose="02020603050405020304" pitchFamily="18" charset="0"/>
                <a:cs typeface="Times New Roman" panose="02020603050405020304" pitchFamily="18" charset="0"/>
              </a:rPr>
              <a:t>mentalidades y comportamientos</a:t>
            </a:r>
          </a:p>
          <a:p>
            <a:endParaRPr lang="en-IE" sz="1000" dirty="0">
              <a:solidFill>
                <a:srgbClr val="333333"/>
              </a:solidFill>
              <a:ea typeface="Times New Roman" panose="02020603050405020304" pitchFamily="18" charset="0"/>
              <a:cs typeface="Times New Roman" panose="02020603050405020304" pitchFamily="18" charset="0"/>
            </a:endParaRPr>
          </a:p>
          <a:p>
            <a:r>
              <a:rPr lang="es" sz="2200" dirty="0">
                <a:solidFill>
                  <a:srgbClr val="333333"/>
                </a:solidFill>
                <a:cs typeface="Times New Roman" panose="02020603050405020304" pitchFamily="18" charset="0"/>
              </a:rPr>
              <a:t>La gestión del cambio cultural a menudo significa cambiar la mentalidad y </a:t>
            </a:r>
            <a:r>
              <a:rPr lang="es" sz="2200" dirty="0" err="1">
                <a:solidFill>
                  <a:srgbClr val="333333"/>
                </a:solidFill>
                <a:cs typeface="Times New Roman" panose="02020603050405020304" pitchFamily="18" charset="0"/>
              </a:rPr>
              <a:t>el comportamiento </a:t>
            </a:r>
            <a:r>
              <a:rPr lang="es" sz="2200" dirty="0">
                <a:solidFill>
                  <a:srgbClr val="333333"/>
                </a:solidFill>
                <a:cs typeface="Times New Roman" panose="02020603050405020304" pitchFamily="18" charset="0"/>
              </a:rPr>
              <a:t>de todos los involucrados en la empresa. Esto se puede hacer por</a:t>
            </a:r>
          </a:p>
          <a:p>
            <a:pPr marL="342900" indent="-342900">
              <a:buFont typeface="Wingdings" panose="05000000000000000000" pitchFamily="2" charset="2"/>
              <a:buChar char="ü"/>
            </a:pPr>
            <a:r>
              <a:rPr lang="es" sz="2200" dirty="0">
                <a:solidFill>
                  <a:srgbClr val="333333"/>
                </a:solidFill>
                <a:ea typeface="Times New Roman" panose="02020603050405020304" pitchFamily="18" charset="0"/>
                <a:cs typeface="Times New Roman" panose="02020603050405020304" pitchFamily="18" charset="0"/>
              </a:rPr>
              <a:t>Explicar </a:t>
            </a:r>
            <a:r>
              <a:rPr lang="es" sz="2200" dirty="0">
                <a:solidFill>
                  <a:srgbClr val="333333"/>
                </a:solidFill>
                <a:effectLst/>
                <a:ea typeface="Times New Roman" panose="02020603050405020304" pitchFamily="18" charset="0"/>
                <a:cs typeface="Times New Roman" panose="02020603050405020304" pitchFamily="18" charset="0"/>
              </a:rPr>
              <a:t>qué es la RSE y cómo es relevante para la empresa </a:t>
            </a:r>
            <a:r>
              <a:rPr lang="es" sz="2200" dirty="0">
                <a:solidFill>
                  <a:srgbClr val="333333"/>
                </a:solidFill>
                <a:ea typeface="Times New Roman" panose="02020603050405020304" pitchFamily="18" charset="0"/>
                <a:cs typeface="Times New Roman" panose="02020603050405020304" pitchFamily="18" charset="0"/>
              </a:rPr>
              <a:t>(destacando </a:t>
            </a:r>
            <a:r>
              <a:rPr lang="es" sz="2200" dirty="0">
                <a:solidFill>
                  <a:srgbClr val="333333"/>
                </a:solidFill>
                <a:effectLst/>
                <a:ea typeface="Times New Roman" panose="02020603050405020304" pitchFamily="18" charset="0"/>
                <a:cs typeface="Times New Roman" panose="02020603050405020304" pitchFamily="18" charset="0"/>
              </a:rPr>
              <a:t>el propósito, </a:t>
            </a:r>
            <a:r>
              <a:rPr lang="es" sz="2200" dirty="0">
                <a:solidFill>
                  <a:srgbClr val="333333"/>
                </a:solidFill>
                <a:ea typeface="Times New Roman" panose="02020603050405020304" pitchFamily="18" charset="0"/>
                <a:cs typeface="Times New Roman" panose="02020603050405020304" pitchFamily="18" charset="0"/>
              </a:rPr>
              <a:t>'Lo bueno', 'El impacto positivo' y los Valores de la RSE)</a:t>
            </a:r>
          </a:p>
          <a:p>
            <a:pPr marL="342900" indent="-342900">
              <a:buFont typeface="Wingdings" panose="05000000000000000000" pitchFamily="2" charset="2"/>
              <a:buChar char="ü"/>
            </a:pPr>
            <a:r>
              <a:rPr lang="es" sz="2200" dirty="0">
                <a:solidFill>
                  <a:srgbClr val="333333"/>
                </a:solidFill>
                <a:effectLst/>
                <a:ea typeface="Times New Roman" panose="02020603050405020304" pitchFamily="18" charset="0"/>
                <a:cs typeface="Times New Roman" panose="02020603050405020304" pitchFamily="18" charset="0"/>
              </a:rPr>
              <a:t>Modelado de roles y compromiso</a:t>
            </a:r>
            <a:endParaRPr lang="en-IE" sz="2200" dirty="0">
              <a:solidFill>
                <a:srgbClr val="333333"/>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s" sz="2200" dirty="0">
                <a:solidFill>
                  <a:srgbClr val="333333"/>
                </a:solidFill>
                <a:effectLst/>
                <a:ea typeface="Times New Roman" panose="02020603050405020304" pitchFamily="18" charset="0"/>
                <a:cs typeface="Times New Roman" panose="02020603050405020304" pitchFamily="18" charset="0"/>
              </a:rPr>
              <a:t>Crear conciencia de cómo el individuo y la empresa pueden involucrarse</a:t>
            </a:r>
            <a:endParaRPr lang="en-IE" sz="2200" dirty="0">
              <a:solidFill>
                <a:srgbClr val="333333"/>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s" sz="2200" dirty="0">
                <a:solidFill>
                  <a:srgbClr val="333333"/>
                </a:solidFill>
                <a:effectLst/>
                <a:ea typeface="Times New Roman" panose="02020603050405020304" pitchFamily="18" charset="0"/>
                <a:cs typeface="Times New Roman" panose="02020603050405020304" pitchFamily="18" charset="0"/>
              </a:rPr>
              <a:t>Generar deseo (¿qué me aporta a mí?) Generar convicción para que los empleados fortalezcan sus creencias en RSE</a:t>
            </a:r>
          </a:p>
          <a:p>
            <a:pPr marL="342900" indent="-342900">
              <a:buFont typeface="Wingdings" panose="05000000000000000000" pitchFamily="2" charset="2"/>
              <a:buChar char="ü"/>
            </a:pPr>
            <a:r>
              <a:rPr lang="es" sz="2200" dirty="0">
                <a:solidFill>
                  <a:srgbClr val="333333"/>
                </a:solidFill>
                <a:ea typeface="Times New Roman" panose="02020603050405020304" pitchFamily="18" charset="0"/>
                <a:cs typeface="Times New Roman" panose="02020603050405020304" pitchFamily="18" charset="0"/>
              </a:rPr>
              <a:t>D </a:t>
            </a:r>
            <a:r>
              <a:rPr lang="es" sz="2200" dirty="0">
                <a:solidFill>
                  <a:srgbClr val="333333"/>
                </a:solidFill>
                <a:effectLst/>
                <a:ea typeface="Times New Roman" panose="02020603050405020304" pitchFamily="18" charset="0"/>
                <a:cs typeface="Times New Roman" panose="02020603050405020304" pitchFamily="18" charset="0"/>
              </a:rPr>
              <a:t>esarrollo de conocimientos y habilidades y refuerzo a través de programas de incentivos </a:t>
            </a:r>
            <a:r>
              <a:rPr lang="es" sz="2400" dirty="0">
                <a:solidFill>
                  <a:srgbClr val="333333"/>
                </a:solidFill>
                <a:effectLst/>
                <a:ea typeface="Times New Roman" panose="02020603050405020304" pitchFamily="18" charset="0"/>
                <a:cs typeface="Times New Roman" panose="02020603050405020304" pitchFamily="18" charset="0"/>
              </a:rPr>
              <a:t>.</a:t>
            </a:r>
            <a:endParaRPr lang="en-IE" dirty="0"/>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358383" y="135334"/>
            <a:ext cx="6085722" cy="1091951"/>
          </a:xfrm>
        </p:spPr>
        <p:txBody>
          <a:bodyPr>
            <a:normAutofit/>
          </a:bodyPr>
          <a:lstStyle/>
          <a:p>
            <a:r>
              <a:rPr lang="es" sz="3200" b="1" dirty="0">
                <a:solidFill>
                  <a:srgbClr val="027354"/>
                </a:solidFill>
              </a:rPr>
              <a:t>Ejemplos de gestión del cambio cultural</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594925" y="183995"/>
            <a:ext cx="3452968" cy="6490010"/>
          </a:xfrm>
        </p:spPr>
        <p:txBody>
          <a:bodyPr>
            <a:noAutofit/>
          </a:bodyPr>
          <a:lstStyle/>
          <a:p>
            <a:pPr>
              <a:lnSpc>
                <a:spcPct val="100000"/>
              </a:lnSpc>
              <a:spcBef>
                <a:spcPts val="0"/>
              </a:spcBef>
            </a:pPr>
            <a:r>
              <a:rPr lang="es" sz="2000" b="1" dirty="0">
                <a:solidFill>
                  <a:srgbClr val="027354"/>
                </a:solidFill>
                <a:effectLst/>
                <a:ea typeface="Times New Roman" panose="02020603050405020304" pitchFamily="18" charset="0"/>
                <a:cs typeface="Times New Roman" panose="02020603050405020304" pitchFamily="18" charset="0"/>
              </a:rPr>
              <a:t>Mantenerse fiel a los valores de RSE como una brújula es una guía fundamental para la gestión del cambio y la alineación del equipo. </a:t>
            </a:r>
            <a:r>
              <a:rPr lang="es" sz="2000" dirty="0">
                <a:solidFill>
                  <a:srgbClr val="333333"/>
                </a:solidFill>
                <a:effectLst/>
                <a:ea typeface="Times New Roman" panose="02020603050405020304" pitchFamily="18" charset="0"/>
                <a:cs typeface="Times New Roman" panose="02020603050405020304" pitchFamily="18" charset="0"/>
              </a:rPr>
              <a:t>Los valores deben reflejarse en todos los procesos, como se explica, desde cómo atrae y recluta empleados, hasta la toma de decisiones y los programas de recompensas e incentivos, etc.</a:t>
            </a:r>
          </a:p>
          <a:p>
            <a:pPr>
              <a:lnSpc>
                <a:spcPct val="100000"/>
              </a:lnSpc>
              <a:spcBef>
                <a:spcPts val="0"/>
              </a:spcBef>
            </a:pPr>
            <a:endParaRPr lang="en-IE" sz="2000" dirty="0">
              <a:solidFill>
                <a:srgbClr val="333333"/>
              </a:solidFill>
              <a:ea typeface="Calibri" panose="020F0502020204030204" pitchFamily="34" charset="0"/>
              <a:cs typeface="Times New Roman" panose="02020603050405020304" pitchFamily="18" charset="0"/>
            </a:endParaRPr>
          </a:p>
          <a:p>
            <a:pPr>
              <a:lnSpc>
                <a:spcPct val="100000"/>
              </a:lnSpc>
              <a:spcBef>
                <a:spcPts val="0"/>
              </a:spcBef>
            </a:pPr>
            <a:r>
              <a:rPr lang="es" sz="2000" dirty="0">
                <a:solidFill>
                  <a:srgbClr val="333333"/>
                </a:solidFill>
                <a:effectLst/>
                <a:ea typeface="Times New Roman" panose="02020603050405020304" pitchFamily="18" charset="0"/>
                <a:cs typeface="Times New Roman" panose="02020603050405020304" pitchFamily="18" charset="0"/>
              </a:rPr>
              <a:t>El cambio de cultura requiere establecer el tono en la parte superior y luego crear una alineación en toda la empresa con los valores de RSE con los que está </a:t>
            </a:r>
            <a:r>
              <a:rPr lang="es" sz="2000" dirty="0">
                <a:solidFill>
                  <a:srgbClr val="333333"/>
                </a:solidFill>
                <a:ea typeface="Times New Roman" panose="02020603050405020304" pitchFamily="18" charset="0"/>
                <a:cs typeface="Times New Roman" panose="02020603050405020304" pitchFamily="18" charset="0"/>
              </a:rPr>
              <a:t>comprometido </a:t>
            </a:r>
            <a:r>
              <a:rPr lang="es" sz="2000" dirty="0">
                <a:solidFill>
                  <a:srgbClr val="333333"/>
                </a:solidFill>
                <a:effectLst/>
                <a:ea typeface="Times New Roman" panose="02020603050405020304" pitchFamily="18" charset="0"/>
                <a:cs typeface="Times New Roman" panose="02020603050405020304" pitchFamily="18" charset="0"/>
              </a:rPr>
              <a:t>.</a:t>
            </a:r>
            <a:endParaRPr lang="en-IE" sz="2000" dirty="0">
              <a:effectLst/>
              <a:ea typeface="Calibri" panose="020F0502020204030204" pitchFamily="34" charset="0"/>
              <a:cs typeface="Times New Roman" panose="02020603050405020304" pitchFamily="18" charset="0"/>
            </a:endParaRPr>
          </a:p>
          <a:p>
            <a:pPr>
              <a:lnSpc>
                <a:spcPct val="100000"/>
              </a:lnSpc>
              <a:spcBef>
                <a:spcPts val="0"/>
              </a:spcBef>
            </a:pPr>
            <a:endParaRPr lang="en-IE" sz="2000" dirty="0"/>
          </a:p>
        </p:txBody>
      </p:sp>
      <p:sp>
        <p:nvSpPr>
          <p:cNvPr id="3" name="Text Placeholder 2">
            <a:extLst>
              <a:ext uri="{FF2B5EF4-FFF2-40B4-BE49-F238E27FC236}">
                <a16:creationId xmlns:a16="http://schemas.microsoft.com/office/drawing/2014/main" id="{5BE8DD54-1DB7-327A-C7C1-B3519319F5A3}"/>
              </a:ext>
            </a:extLst>
          </p:cNvPr>
          <p:cNvSpPr>
            <a:spLocks noGrp="1"/>
          </p:cNvSpPr>
          <p:nvPr>
            <p:ph type="body" sz="quarter" idx="24"/>
          </p:nvPr>
        </p:nvSpPr>
        <p:spPr/>
        <p:txBody>
          <a:bodyPr/>
          <a:lstStyle/>
          <a:p>
            <a:endParaRPr lang="en-IE"/>
          </a:p>
        </p:txBody>
      </p:sp>
    </p:spTree>
    <p:extLst>
      <p:ext uri="{BB962C8B-B14F-4D97-AF65-F5344CB8AC3E}">
        <p14:creationId xmlns:p14="http://schemas.microsoft.com/office/powerpoint/2010/main" val="3046273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656512" y="1240431"/>
            <a:ext cx="6425091" cy="3722513"/>
          </a:xfrm>
        </p:spPr>
        <p:txBody>
          <a:bodyPr/>
          <a:lstStyle/>
          <a:p>
            <a:pPr>
              <a:lnSpc>
                <a:spcPct val="107000"/>
              </a:lnSpc>
              <a:spcAft>
                <a:spcPts val="865"/>
              </a:spcAft>
            </a:pPr>
            <a:endParaRPr lang="en-IE" dirty="0">
              <a:solidFill>
                <a:srgbClr val="333333"/>
              </a:solidFill>
              <a:cs typeface="Times New Roman" panose="02020603050405020304" pitchFamily="18" charset="0"/>
            </a:endParaRPr>
          </a:p>
          <a:p>
            <a:pPr>
              <a:lnSpc>
                <a:spcPct val="107000"/>
              </a:lnSpc>
              <a:spcAft>
                <a:spcPts val="865"/>
              </a:spcAft>
            </a:pPr>
            <a:r>
              <a:rPr lang="es" sz="2800" b="1" dirty="0">
                <a:solidFill>
                  <a:srgbClr val="027354"/>
                </a:solidFill>
                <a:cs typeface="Times New Roman" panose="02020603050405020304" pitchFamily="18" charset="0"/>
              </a:rPr>
              <a:t>Preparación de los empleados y agrupación de RSE</a:t>
            </a:r>
          </a:p>
          <a:p>
            <a:pPr>
              <a:lnSpc>
                <a:spcPct val="107000"/>
              </a:lnSpc>
              <a:spcAft>
                <a:spcPts val="865"/>
              </a:spcAft>
            </a:pPr>
            <a:r>
              <a:rPr lang="es" dirty="0">
                <a:solidFill>
                  <a:srgbClr val="333333"/>
                </a:solidFill>
                <a:cs typeface="Times New Roman" panose="02020603050405020304" pitchFamily="18" charset="0"/>
              </a:rPr>
              <a:t>Los empleados </a:t>
            </a:r>
            <a:r>
              <a:rPr lang="es" dirty="0">
                <a:solidFill>
                  <a:srgbClr val="333333"/>
                </a:solidFill>
                <a:effectLst/>
                <a:ea typeface="Times New Roman" panose="02020603050405020304" pitchFamily="18" charset="0"/>
                <a:cs typeface="Times New Roman" panose="02020603050405020304" pitchFamily="18" charset="0"/>
              </a:rPr>
              <a:t>se pueden agrupar por su estado de preparación y usted puede adaptar su enfoque de cambio de manera adecuada para cada grupo. </a:t>
            </a:r>
            <a:r>
              <a:rPr lang="es" i="1" dirty="0">
                <a:solidFill>
                  <a:srgbClr val="333333"/>
                </a:solidFill>
                <a:effectLst/>
                <a:ea typeface="Times New Roman" panose="02020603050405020304" pitchFamily="18" charset="0"/>
                <a:cs typeface="Times New Roman" panose="02020603050405020304" pitchFamily="18" charset="0"/>
              </a:rPr>
              <a:t>(Nancy Lee, fundadora y presidenta de Social Marketing Inc., 2008, diapositiva 12). </a:t>
            </a:r>
            <a:r>
              <a:rPr lang="es" dirty="0">
                <a:solidFill>
                  <a:srgbClr val="333333"/>
                </a:solidFill>
                <a:effectLst/>
                <a:ea typeface="Times New Roman" panose="02020603050405020304" pitchFamily="18" charset="0"/>
                <a:cs typeface="Times New Roman" panose="02020603050405020304" pitchFamily="18" charset="0"/>
              </a:rPr>
              <a:t>Nancy los coloca en tres grupos de preparación, </a:t>
            </a:r>
            <a:r>
              <a:rPr lang="es" dirty="0" err="1">
                <a:solidFill>
                  <a:srgbClr val="333333"/>
                </a:solidFill>
                <a:effectLst/>
                <a:ea typeface="Times New Roman" panose="02020603050405020304" pitchFamily="18" charset="0"/>
                <a:cs typeface="Times New Roman" panose="02020603050405020304" pitchFamily="18" charset="0"/>
              </a:rPr>
              <a:t>etiquetados como </a:t>
            </a:r>
            <a:r>
              <a:rPr lang="es" dirty="0">
                <a:solidFill>
                  <a:srgbClr val="333333"/>
                </a:solidFill>
                <a:effectLst/>
                <a:ea typeface="Times New Roman" panose="02020603050405020304" pitchFamily="18" charset="0"/>
                <a:cs typeface="Times New Roman" panose="02020603050405020304" pitchFamily="18" charset="0"/>
              </a:rPr>
              <a:t>A, B y C, y aplica 3 estrategias diferentes de preparación para la RSE (consulte la siguiente diapositiva)</a:t>
            </a:r>
            <a:endParaRPr lang="en-IE"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656512" y="336056"/>
            <a:ext cx="5579898" cy="1091951"/>
          </a:xfrm>
        </p:spPr>
        <p:txBody>
          <a:bodyPr>
            <a:normAutofit/>
          </a:bodyPr>
          <a:lstStyle/>
          <a:p>
            <a:r>
              <a:rPr lang="es" b="1" dirty="0">
                <a:solidFill>
                  <a:srgbClr val="027354"/>
                </a:solidFill>
              </a:rPr>
              <a:t>Ejemplos de gestión del cambio cultural</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706437" y="620774"/>
            <a:ext cx="3452968" cy="5958446"/>
          </a:xfrm>
        </p:spPr>
        <p:txBody>
          <a:bodyPr>
            <a:noAutofit/>
          </a:bodyPr>
          <a:lstStyle/>
          <a:p>
            <a:pPr>
              <a:lnSpc>
                <a:spcPct val="107000"/>
              </a:lnSpc>
              <a:spcAft>
                <a:spcPts val="865"/>
              </a:spcAft>
            </a:pPr>
            <a:r>
              <a:rPr lang="es" sz="2400" b="1" dirty="0">
                <a:solidFill>
                  <a:srgbClr val="027354"/>
                </a:solidFill>
                <a:effectLst/>
                <a:ea typeface="Times New Roman" panose="02020603050405020304" pitchFamily="18" charset="0"/>
                <a:cs typeface="Times New Roman" panose="02020603050405020304" pitchFamily="18" charset="0"/>
              </a:rPr>
              <a:t>La gestión del cambio debe identificar los diferentes estados de preparación de cada individuo y equipo </a:t>
            </a:r>
            <a:r>
              <a:rPr lang="es" sz="2400" dirty="0">
                <a:solidFill>
                  <a:srgbClr val="333333"/>
                </a:solidFill>
                <a:cs typeface="Times New Roman" panose="02020603050405020304" pitchFamily="18" charset="0"/>
              </a:rPr>
              <a:t>para los avances en la sustentabilidad de la RSE, o cualquier cambio para el caso.</a:t>
            </a:r>
          </a:p>
          <a:p>
            <a:pPr>
              <a:lnSpc>
                <a:spcPct val="107000"/>
              </a:lnSpc>
              <a:spcAft>
                <a:spcPts val="865"/>
              </a:spcAft>
            </a:pPr>
            <a:endParaRPr lang="en-IE" sz="2400" dirty="0">
              <a:solidFill>
                <a:srgbClr val="333333"/>
              </a:solidFill>
              <a:cs typeface="Times New Roman" panose="02020603050405020304" pitchFamily="18" charset="0"/>
            </a:endParaRPr>
          </a:p>
        </p:txBody>
      </p:sp>
      <p:sp>
        <p:nvSpPr>
          <p:cNvPr id="3" name="Text Placeholder 2">
            <a:extLst>
              <a:ext uri="{FF2B5EF4-FFF2-40B4-BE49-F238E27FC236}">
                <a16:creationId xmlns:a16="http://schemas.microsoft.com/office/drawing/2014/main" id="{84E5CA5D-FA90-E669-F4D5-D3330C493D8B}"/>
              </a:ext>
            </a:extLst>
          </p:cNvPr>
          <p:cNvSpPr>
            <a:spLocks noGrp="1"/>
          </p:cNvSpPr>
          <p:nvPr>
            <p:ph type="body" sz="quarter" idx="24"/>
          </p:nvPr>
        </p:nvSpPr>
        <p:spPr/>
        <p:txBody>
          <a:bodyPr/>
          <a:lstStyle/>
          <a:p>
            <a:endParaRPr lang="en-IE"/>
          </a:p>
        </p:txBody>
      </p:sp>
    </p:spTree>
    <p:extLst>
      <p:ext uri="{BB962C8B-B14F-4D97-AF65-F5344CB8AC3E}">
        <p14:creationId xmlns:p14="http://schemas.microsoft.com/office/powerpoint/2010/main" val="2881291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410134" y="380999"/>
            <a:ext cx="11510520" cy="1347439"/>
          </a:xfrm>
        </p:spPr>
        <p:txBody>
          <a:bodyPr>
            <a:normAutofit/>
          </a:bodyPr>
          <a:lstStyle/>
          <a:p>
            <a:pPr algn="ctr">
              <a:lnSpc>
                <a:spcPct val="107000"/>
              </a:lnSpc>
              <a:spcAft>
                <a:spcPts val="865"/>
              </a:spcAft>
            </a:pPr>
            <a:r>
              <a:rPr lang="es" sz="2400" b="1" dirty="0">
                <a:solidFill>
                  <a:srgbClr val="027354"/>
                </a:solidFill>
                <a:effectLst/>
                <a:ea typeface="Times New Roman" panose="02020603050405020304" pitchFamily="18" charset="0"/>
                <a:cs typeface="Times New Roman" panose="02020603050405020304" pitchFamily="18" charset="0"/>
              </a:rPr>
              <a:t>Avance en la RSE ajustando su estrategia de gestión del cambio cultural de manera adecuada a la preparación de cada empleado. </a:t>
            </a:r>
            <a:r>
              <a:rPr lang="es" sz="2400" dirty="0">
                <a:solidFill>
                  <a:srgbClr val="027354"/>
                </a:solidFill>
                <a:ea typeface="Times New Roman" panose="02020603050405020304" pitchFamily="18" charset="0"/>
                <a:cs typeface="Times New Roman" panose="02020603050405020304" pitchFamily="18" charset="0"/>
              </a:rPr>
              <a:t>Considere enfoques de 3 grupos ….</a:t>
            </a:r>
            <a:endParaRPr lang="en-IE" sz="2400" dirty="0">
              <a:solidFill>
                <a:srgbClr val="027354"/>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3443171" y="1289370"/>
            <a:ext cx="3372952" cy="5187630"/>
          </a:xfrm>
          <a:solidFill>
            <a:srgbClr val="027354"/>
          </a:solidFill>
        </p:spPr>
        <p:txBody>
          <a:bodyPr/>
          <a:lstStyle/>
          <a:p>
            <a:pPr algn="ctr"/>
            <a:r>
              <a:rPr lang="es" sz="3000" b="1" dirty="0">
                <a:solidFill>
                  <a:schemeClr val="bg1"/>
                </a:solidFill>
                <a:cs typeface="Times New Roman" panose="02020603050405020304" pitchFamily="18" charset="0"/>
              </a:rPr>
              <a:t>B</a:t>
            </a:r>
            <a:r>
              <a:rPr lang="es" sz="2000" b="1" dirty="0">
                <a:solidFill>
                  <a:schemeClr val="bg1"/>
                </a:solidFill>
                <a:cs typeface="Times New Roman" panose="02020603050405020304" pitchFamily="18" charset="0"/>
              </a:rPr>
              <a:t> Tener Valores de RSE pero no Comportamientos</a:t>
            </a:r>
          </a:p>
          <a:p>
            <a:pPr algn="ctr">
              <a:lnSpc>
                <a:spcPct val="107000"/>
              </a:lnSpc>
              <a:spcAft>
                <a:spcPts val="865"/>
              </a:spcAft>
            </a:pPr>
            <a:r>
              <a:rPr lang="es" sz="2000" dirty="0">
                <a:solidFill>
                  <a:schemeClr val="bg1"/>
                </a:solidFill>
                <a:cs typeface="Times New Roman" panose="02020603050405020304" pitchFamily="18" charset="0"/>
              </a:rPr>
              <a:t>Promover, incentivar y recompensar al Grupo B por cualquier cambio </a:t>
            </a:r>
            <a:r>
              <a:rPr lang="es" sz="2000" dirty="0" err="1">
                <a:solidFill>
                  <a:schemeClr val="bg1"/>
                </a:solidFill>
                <a:cs typeface="Times New Roman" panose="02020603050405020304" pitchFamily="18" charset="0"/>
              </a:rPr>
              <a:t>de comportamiento </a:t>
            </a:r>
            <a:r>
              <a:rPr lang="es" sz="2000" dirty="0">
                <a:solidFill>
                  <a:schemeClr val="bg1"/>
                </a:solidFill>
                <a:cs typeface="Times New Roman" panose="02020603050405020304" pitchFamily="18" charset="0"/>
              </a:rPr>
              <a:t>. Asegúrese de que las “herramientas” de RSE estén diseñadas específicamente para que los beneficios sean significativos y se eliminen las barreras al cambio para este grupo. Recompense cualquier progreso para permitir un cambio incremental.</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271347" y="1289371"/>
            <a:ext cx="3171824" cy="5187630"/>
          </a:xfrm>
          <a:prstGeom prst="rect">
            <a:avLst/>
          </a:prstGeom>
          <a:solidFill>
            <a:srgbClr val="F29E3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3600" b="1" dirty="0">
                <a:solidFill>
                  <a:schemeClr val="bg1"/>
                </a:solidFill>
                <a:cs typeface="Times New Roman" panose="02020603050405020304" pitchFamily="18" charset="0"/>
              </a:rPr>
              <a:t>A</a:t>
            </a:r>
            <a:r>
              <a:rPr lang="es" b="1" dirty="0">
                <a:solidFill>
                  <a:schemeClr val="bg1"/>
                </a:solidFill>
                <a:cs typeface="Times New Roman" panose="02020603050405020304" pitchFamily="18" charset="0"/>
              </a:rPr>
              <a:t> </a:t>
            </a:r>
            <a:r>
              <a:rPr lang="es" b="1" dirty="0">
                <a:cs typeface="Times New Roman" panose="02020603050405020304" pitchFamily="18" charset="0"/>
              </a:rPr>
              <a:t>Tener Valores y Comportamientos de RSE</a:t>
            </a:r>
          </a:p>
          <a:p>
            <a:pPr algn="ctr">
              <a:lnSpc>
                <a:spcPct val="107000"/>
              </a:lnSpc>
              <a:spcAft>
                <a:spcPts val="865"/>
              </a:spcAft>
            </a:pPr>
            <a:r>
              <a:rPr lang="es" sz="2000" dirty="0">
                <a:cs typeface="Times New Roman" panose="02020603050405020304" pitchFamily="18" charset="0"/>
              </a:rPr>
              <a:t>Reconozca al Grupo A por sus </a:t>
            </a:r>
            <a:r>
              <a:rPr lang="es" sz="2000" dirty="0" err="1">
                <a:cs typeface="Times New Roman" panose="02020603050405020304" pitchFamily="18" charset="0"/>
              </a:rPr>
              <a:t>comportamientos </a:t>
            </a:r>
            <a:r>
              <a:rPr lang="es" sz="2000" dirty="0">
                <a:cs typeface="Times New Roman" panose="02020603050405020304" pitchFamily="18" charset="0"/>
              </a:rPr>
              <a:t>y logros de RSE y anímelos a continuar con incentivos y recompensas. Genere ejemplos e impacto en toda la empresa al comunicar y mostrar sus logros, por ejemplo, empleado del mes en RSC.</a:t>
            </a: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6816123" y="1289371"/>
            <a:ext cx="5104530" cy="5187629"/>
          </a:xfrm>
          <a:prstGeom prst="rect">
            <a:avLst/>
          </a:prstGeom>
          <a:solidFill>
            <a:srgbClr val="40B894"/>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3000" b="1" dirty="0">
                <a:solidFill>
                  <a:schemeClr val="bg1"/>
                </a:solidFill>
                <a:cs typeface="Times New Roman" panose="02020603050405020304" pitchFamily="18" charset="0"/>
              </a:rPr>
              <a:t>C </a:t>
            </a:r>
            <a:r>
              <a:rPr lang="es" sz="1900" b="1" dirty="0">
                <a:solidFill>
                  <a:srgbClr val="333333"/>
                </a:solidFill>
                <a:cs typeface="Times New Roman" panose="02020603050405020304" pitchFamily="18" charset="0"/>
              </a:rPr>
              <a:t>No tienen Valores de RSE o los Comportamientos</a:t>
            </a:r>
          </a:p>
          <a:p>
            <a:pPr algn="ctr">
              <a:lnSpc>
                <a:spcPct val="107000"/>
              </a:lnSpc>
              <a:spcAft>
                <a:spcPts val="865"/>
              </a:spcAft>
            </a:pPr>
            <a:r>
              <a:rPr lang="es" sz="1900" dirty="0">
                <a:solidFill>
                  <a:srgbClr val="333333"/>
                </a:solidFill>
                <a:effectLst/>
                <a:ea typeface="Times New Roman" panose="02020603050405020304" pitchFamily="18" charset="0"/>
                <a:cs typeface="Times New Roman" panose="02020603050405020304" pitchFamily="18" charset="0"/>
              </a:rPr>
              <a:t>Si trata a cada persona con la misma estrategia, corre el riesgo de alienar al Grupo A. Asegúrese de reconocer y recompensar a cada grupo de acuerdo con el nivel de sus comportamientos de RSE para que </a:t>
            </a:r>
            <a:r>
              <a:rPr lang="es" sz="1900" dirty="0">
                <a:solidFill>
                  <a:srgbClr val="333333"/>
                </a:solidFill>
                <a:ea typeface="Times New Roman" panose="02020603050405020304" pitchFamily="18" charset="0"/>
                <a:cs typeface="Times New Roman" panose="02020603050405020304" pitchFamily="18" charset="0"/>
              </a:rPr>
              <a:t>todos reciban el mismo trato. Si el Grupo B tiene un rendimiento inferior, los incentivos son menores, por ejemplo, una bonificación más baja por un menor ahorro de residuos. </a:t>
            </a:r>
            <a:r>
              <a:rPr lang="es" sz="1900" dirty="0">
                <a:solidFill>
                  <a:srgbClr val="333333"/>
                </a:solidFill>
                <a:cs typeface="Times New Roman" panose="02020603050405020304" pitchFamily="18" charset="0"/>
              </a:rPr>
              <a:t>Deje el Grupo C en paz. No los elimine y no adapte sus incentivos, etc. a sus necesidades. Un gran porcentaje de los C cambiará su comportamiento una vez que los del Grupo B hayan cambiado su comportamiento para que no se destaquen como la minoría.</a:t>
            </a:r>
          </a:p>
          <a:p>
            <a:pPr algn="ctr">
              <a:lnSpc>
                <a:spcPct val="107000"/>
              </a:lnSpc>
              <a:spcAft>
                <a:spcPts val="865"/>
              </a:spcAft>
            </a:pPr>
            <a:endParaRPr lang="en-IE"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47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A19DE-2CCE-02E6-F02E-B80F033EA3B0}"/>
              </a:ext>
            </a:extLst>
          </p:cNvPr>
          <p:cNvSpPr>
            <a:spLocks noGrp="1"/>
          </p:cNvSpPr>
          <p:nvPr>
            <p:ph type="body" sz="quarter" idx="13"/>
          </p:nvPr>
        </p:nvSpPr>
        <p:spPr>
          <a:xfrm>
            <a:off x="463493" y="262283"/>
            <a:ext cx="10496490" cy="844269"/>
          </a:xfrm>
        </p:spPr>
        <p:txBody>
          <a:bodyPr/>
          <a:lstStyle/>
          <a:p>
            <a:r>
              <a:rPr lang="es" dirty="0">
                <a:solidFill>
                  <a:srgbClr val="027354"/>
                </a:solidFill>
              </a:rPr>
              <a:t>Cultivando grupos de gestión del cambio de RSE</a:t>
            </a:r>
          </a:p>
        </p:txBody>
      </p:sp>
      <p:sp>
        <p:nvSpPr>
          <p:cNvPr id="3" name="Text Placeholder 2">
            <a:extLst>
              <a:ext uri="{FF2B5EF4-FFF2-40B4-BE49-F238E27FC236}">
                <a16:creationId xmlns:a16="http://schemas.microsoft.com/office/drawing/2014/main" id="{E4171F4E-74B7-18A5-2088-BA17B7EADC8E}"/>
              </a:ext>
            </a:extLst>
          </p:cNvPr>
          <p:cNvSpPr>
            <a:spLocks noGrp="1"/>
          </p:cNvSpPr>
          <p:nvPr>
            <p:ph type="body" sz="quarter" idx="14"/>
          </p:nvPr>
        </p:nvSpPr>
        <p:spPr>
          <a:xfrm>
            <a:off x="529277" y="841925"/>
            <a:ext cx="10956479" cy="5003112"/>
          </a:xfrm>
        </p:spPr>
        <p:txBody>
          <a:bodyPr/>
          <a:lstStyle/>
          <a:p>
            <a:r>
              <a:rPr lang="es" sz="2400" dirty="0">
                <a:solidFill>
                  <a:srgbClr val="333333"/>
                </a:solidFill>
                <a:effectLst/>
                <a:ea typeface="Times New Roman" panose="02020603050405020304" pitchFamily="18" charset="0"/>
                <a:cs typeface="Times New Roman" panose="02020603050405020304" pitchFamily="18" charset="0"/>
              </a:rPr>
              <a:t>Si el Grupo C continúa quedándose atrás, después de todo, se brinda apoyo, debe considerar un paso avanzado (p. ej., apoyo personalizado o desincentivo); de lo contrario, podría gastar mucho tiempo, esfuerzo y dinero y nunca ver un retorno como su motivación. es no estar orientado a la RSE. Es probable que todavía haya varios C que no cambien. Por lo general, son la minoría (y quizás un grupo que ya no encuentras adecuado para tu empresa).</a:t>
            </a:r>
          </a:p>
          <a:p>
            <a:endParaRPr lang="en-IE" sz="1000" dirty="0">
              <a:solidFill>
                <a:srgbClr val="333333"/>
              </a:solidFill>
              <a:effectLst/>
              <a:ea typeface="Times New Roman" panose="02020603050405020304" pitchFamily="18" charset="0"/>
              <a:cs typeface="Times New Roman" panose="02020603050405020304" pitchFamily="18" charset="0"/>
            </a:endParaRPr>
          </a:p>
          <a:p>
            <a:r>
              <a:rPr lang="es" sz="2400" dirty="0">
                <a:solidFill>
                  <a:srgbClr val="333333"/>
                </a:solidFill>
                <a:effectLst/>
                <a:ea typeface="Times New Roman" panose="02020603050405020304" pitchFamily="18" charset="0"/>
              </a:rPr>
              <a:t>Es importante avanzar en los programas de formación y ética en RSE teniendo en cuenta estas </a:t>
            </a:r>
            <a:r>
              <a:rPr lang="es" dirty="0">
                <a:solidFill>
                  <a:srgbClr val="333333"/>
                </a:solidFill>
                <a:ea typeface="Times New Roman" panose="02020603050405020304" pitchFamily="18" charset="0"/>
              </a:rPr>
              <a:t>tres </a:t>
            </a:r>
            <a:r>
              <a:rPr lang="es" sz="2400" dirty="0">
                <a:solidFill>
                  <a:srgbClr val="333333"/>
                </a:solidFill>
                <a:effectLst/>
                <a:ea typeface="Times New Roman" panose="02020603050405020304" pitchFamily="18" charset="0"/>
              </a:rPr>
              <a:t>perspectivas del Grupo. Deben aplicarse a todo el personal nuevo y existente.</a:t>
            </a:r>
          </a:p>
          <a:p>
            <a:endParaRPr lang="en-IE" sz="1000" dirty="0">
              <a:solidFill>
                <a:srgbClr val="333333"/>
              </a:solidFill>
              <a:effectLst/>
              <a:ea typeface="Times New Roman" panose="02020603050405020304" pitchFamily="18" charset="0"/>
            </a:endParaRPr>
          </a:p>
          <a:p>
            <a:r>
              <a:rPr lang="es" sz="2800" b="1" dirty="0">
                <a:solidFill>
                  <a:srgbClr val="027354"/>
                </a:solidFill>
                <a:effectLst/>
                <a:ea typeface="Times New Roman" panose="02020603050405020304" pitchFamily="18" charset="0"/>
              </a:rPr>
              <a:t>Recuerde: </a:t>
            </a:r>
            <a:r>
              <a:rPr lang="es" sz="2400" dirty="0">
                <a:solidFill>
                  <a:srgbClr val="333333"/>
                </a:solidFill>
                <a:effectLst/>
                <a:ea typeface="Times New Roman" panose="02020603050405020304" pitchFamily="18" charset="0"/>
              </a:rPr>
              <a:t>la cultura de RSC de la empresa, o "la forma en que se hace el trabajo aquí se centra en la RSE", y 'cómo se recompensa la RSE' son dimensiones clave de una estrategia de RSE sólida. La gente necesita ser recompensada por la forma en que el gerente quiere que se haga el trabajo. ¡Esto atraerá y retendrá a los mejores y más brillantes empleados </a:t>
            </a:r>
            <a:r>
              <a:rPr lang="es" sz="2400" dirty="0">
                <a:solidFill>
                  <a:srgbClr val="333333"/>
                </a:solidFill>
                <a:effectLst/>
                <a:ea typeface="Times New Roman" panose="02020603050405020304" pitchFamily="18" charset="0"/>
                <a:cs typeface="Times New Roman" panose="02020603050405020304" pitchFamily="18" charset="0"/>
              </a:rPr>
              <a:t>!</a:t>
            </a:r>
          </a:p>
          <a:p>
            <a:endParaRPr lang="en-IE" dirty="0">
              <a:solidFill>
                <a:srgbClr val="333333"/>
              </a:solidFill>
              <a:ea typeface="Times New Roman" panose="02020603050405020304" pitchFamily="18"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020839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4769354" y="1240431"/>
            <a:ext cx="7240510" cy="3722513"/>
          </a:xfrm>
        </p:spPr>
        <p:txBody>
          <a:bodyPr/>
          <a:lstStyle/>
          <a:p>
            <a:r>
              <a:rPr lang="es" sz="2000" b="1" dirty="0">
                <a:solidFill>
                  <a:srgbClr val="027354"/>
                </a:solidFill>
                <a:cs typeface="Times New Roman" panose="02020603050405020304" pitchFamily="18" charset="0"/>
              </a:rPr>
              <a:t>Involucramiento y Participación de los Empleados</a:t>
            </a:r>
          </a:p>
          <a:p>
            <a:endParaRPr lang="en-IE" sz="2000" b="1" dirty="0">
              <a:solidFill>
                <a:srgbClr val="027354"/>
              </a:solidFill>
              <a:cs typeface="Times New Roman" panose="02020603050405020304" pitchFamily="18" charset="0"/>
            </a:endParaRPr>
          </a:p>
          <a:p>
            <a:pPr marL="342900" indent="-342900">
              <a:buFont typeface="Wingdings" panose="05000000000000000000" pitchFamily="2" charset="2"/>
              <a:buChar char="ü"/>
            </a:pPr>
            <a:r>
              <a:rPr lang="es" sz="2000" dirty="0">
                <a:solidFill>
                  <a:srgbClr val="333333"/>
                </a:solidFill>
                <a:cs typeface="Times New Roman" panose="02020603050405020304" pitchFamily="18" charset="0"/>
              </a:rPr>
              <a:t>C</a:t>
            </a:r>
            <a:r>
              <a:rPr lang="es" sz="2000" dirty="0">
                <a:solidFill>
                  <a:srgbClr val="333333"/>
                </a:solidFill>
                <a:effectLst/>
                <a:ea typeface="Times New Roman" panose="02020603050405020304" pitchFamily="18" charset="0"/>
                <a:cs typeface="Times New Roman" panose="02020603050405020304" pitchFamily="18" charset="0"/>
              </a:rPr>
              <a:t>onsulte e involucre a sus empleados en el impacto social de la RSE, por ejemplo, </a:t>
            </a:r>
            <a:r>
              <a:rPr lang="es" sz="2000" dirty="0">
                <a:solidFill>
                  <a:srgbClr val="333333"/>
                </a:solidFill>
                <a:ea typeface="Times New Roman" panose="02020603050405020304" pitchFamily="18" charset="0"/>
                <a:cs typeface="Times New Roman" panose="02020603050405020304" pitchFamily="18" charset="0"/>
              </a:rPr>
              <a:t>invite a los empleados a </a:t>
            </a:r>
            <a:r>
              <a:rPr lang="es" sz="2000" dirty="0">
                <a:solidFill>
                  <a:srgbClr val="333333"/>
                </a:solidFill>
                <a:effectLst/>
                <a:ea typeface="Times New Roman" panose="02020603050405020304" pitchFamily="18" charset="0"/>
                <a:cs typeface="Times New Roman" panose="02020603050405020304" pitchFamily="18" charset="0"/>
              </a:rPr>
              <a:t>comunicar los programas existentes de participación comunitaria y donaciones caritativas para ver si debe asociarse.</a:t>
            </a:r>
          </a:p>
          <a:p>
            <a:pPr marL="342900" indent="-342900">
              <a:buFont typeface="Wingdings" panose="05000000000000000000" pitchFamily="2" charset="2"/>
              <a:buChar char="ü"/>
            </a:pPr>
            <a:endParaRPr lang="en-IE" sz="2000" dirty="0">
              <a:solidFill>
                <a:srgbClr val="333333"/>
              </a:solidFill>
              <a:cs typeface="Times New Roman" panose="02020603050405020304" pitchFamily="18" charset="0"/>
            </a:endParaRPr>
          </a:p>
          <a:p>
            <a:pPr marL="342900" indent="-342900">
              <a:buFont typeface="Wingdings" panose="05000000000000000000" pitchFamily="2" charset="2"/>
              <a:buChar char="ü"/>
            </a:pPr>
            <a:r>
              <a:rPr lang="es" sz="2000" dirty="0">
                <a:solidFill>
                  <a:srgbClr val="333333"/>
                </a:solidFill>
                <a:cs typeface="Times New Roman" panose="02020603050405020304" pitchFamily="18" charset="0"/>
              </a:rPr>
              <a:t>Involucrar a un Equipo de Compromiso de RSE para desarrollar y recomendar impulsores clave de compromiso de RSC que sean importantes para ellos, deben trabajar junto con el ejemplo de interés de la alta gerencia en el bienestar de los empleados, las oportunidades para mejorar las habilidades y capacidades y la contribución a la toma de decisiones. Para garantizar la participación de todos los empleados, una Encuesta de compromiso con la RSE debe ser parte del proceso.</a:t>
            </a:r>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269314" y="0"/>
            <a:ext cx="6808662" cy="1091951"/>
          </a:xfrm>
        </p:spPr>
        <p:txBody>
          <a:bodyPr>
            <a:normAutofit/>
          </a:bodyPr>
          <a:lstStyle/>
          <a:p>
            <a:r>
              <a:rPr lang="es" b="1" dirty="0">
                <a:solidFill>
                  <a:srgbClr val="027354"/>
                </a:solidFill>
              </a:rPr>
              <a:t>Ejemplos de gestión del cambio cultural</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647231" y="387370"/>
            <a:ext cx="3452968" cy="5958446"/>
          </a:xfrm>
        </p:spPr>
        <p:txBody>
          <a:bodyPr>
            <a:noAutofit/>
          </a:bodyPr>
          <a:lstStyle/>
          <a:p>
            <a:pPr>
              <a:lnSpc>
                <a:spcPct val="100000"/>
              </a:lnSpc>
              <a:spcBef>
                <a:spcPts val="0"/>
              </a:spcBef>
            </a:pPr>
            <a:r>
              <a:rPr lang="es" sz="2000" b="1" dirty="0">
                <a:solidFill>
                  <a:srgbClr val="027354"/>
                </a:solidFill>
                <a:effectLst/>
                <a:ea typeface="Times New Roman" panose="02020603050405020304" pitchFamily="18" charset="0"/>
                <a:cs typeface="Times New Roman" panose="02020603050405020304" pitchFamily="18" charset="0"/>
              </a:rPr>
              <a:t>Los empleados son partes interesadas clave en el desarrollo de cualquier estrategia o programa de RSE </a:t>
            </a:r>
            <a:r>
              <a:rPr lang="es" sz="2000" dirty="0">
                <a:solidFill>
                  <a:srgbClr val="333333"/>
                </a:solidFill>
                <a:effectLst/>
                <a:ea typeface="Times New Roman" panose="02020603050405020304" pitchFamily="18" charset="0"/>
                <a:cs typeface="Times New Roman" panose="02020603050405020304" pitchFamily="18" charset="0"/>
              </a:rPr>
              <a:t>. Su participación y apoyo son vitales para comprender sus principales preocupaciones, prioridades y perspectivas. La necesidad de ser parte del cambio de RSC.</a:t>
            </a:r>
          </a:p>
          <a:p>
            <a:pPr>
              <a:lnSpc>
                <a:spcPct val="100000"/>
              </a:lnSpc>
              <a:spcBef>
                <a:spcPts val="0"/>
              </a:spcBef>
            </a:pPr>
            <a:endParaRPr lang="en-IE" sz="2000" dirty="0">
              <a:solidFill>
                <a:srgbClr val="333333"/>
              </a:solidFill>
              <a:effectLst/>
              <a:ea typeface="Times New Roman" panose="02020603050405020304" pitchFamily="18" charset="0"/>
              <a:cs typeface="Times New Roman" panose="02020603050405020304" pitchFamily="18" charset="0"/>
            </a:endParaRPr>
          </a:p>
          <a:p>
            <a:pPr>
              <a:lnSpc>
                <a:spcPct val="100000"/>
              </a:lnSpc>
              <a:spcBef>
                <a:spcPts val="0"/>
              </a:spcBef>
            </a:pPr>
            <a:r>
              <a:rPr lang="es" sz="2000" dirty="0">
                <a:solidFill>
                  <a:srgbClr val="333333"/>
                </a:solidFill>
                <a:ea typeface="Times New Roman" panose="02020603050405020304" pitchFamily="18" charset="0"/>
                <a:cs typeface="Times New Roman" panose="02020603050405020304" pitchFamily="18" charset="0"/>
              </a:rPr>
              <a:t>los </a:t>
            </a:r>
            <a:r>
              <a:rPr lang="es" sz="2000" dirty="0">
                <a:solidFill>
                  <a:srgbClr val="333333"/>
                </a:solidFill>
                <a:effectLst/>
                <a:ea typeface="Times New Roman" panose="02020603050405020304" pitchFamily="18" charset="0"/>
                <a:cs typeface="Times New Roman" panose="02020603050405020304" pitchFamily="18" charset="0"/>
              </a:rPr>
              <a:t>empleados consultados y comprometidos con el desarrollo de nuevos programas y enfoques de RSE sigan adelante con la implementación.</a:t>
            </a:r>
            <a:endParaRPr lang="en-IE" sz="2000" dirty="0">
              <a:solidFill>
                <a:srgbClr val="333333"/>
              </a:solidFill>
              <a:cs typeface="Times New Roman" panose="02020603050405020304" pitchFamily="18" charset="0"/>
            </a:endParaRPr>
          </a:p>
          <a:p>
            <a:pPr>
              <a:lnSpc>
                <a:spcPct val="100000"/>
              </a:lnSpc>
              <a:spcBef>
                <a:spcPts val="0"/>
              </a:spcBef>
            </a:pPr>
            <a:endParaRPr lang="en-IE" sz="2000" dirty="0">
              <a:solidFill>
                <a:srgbClr val="333333"/>
              </a:solidFill>
              <a:cs typeface="Times New Roman" panose="02020603050405020304" pitchFamily="18" charset="0"/>
            </a:endParaRPr>
          </a:p>
        </p:txBody>
      </p:sp>
    </p:spTree>
    <p:extLst>
      <p:ext uri="{BB962C8B-B14F-4D97-AF65-F5344CB8AC3E}">
        <p14:creationId xmlns:p14="http://schemas.microsoft.com/office/powerpoint/2010/main" val="40207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934950" cy="649186"/>
          </a:xfrm>
        </p:spPr>
        <p:txBody>
          <a:bodyPr>
            <a:normAutofit/>
          </a:bodyPr>
          <a:lstStyle/>
          <a:p>
            <a:r>
              <a:rPr lang="es" dirty="0"/>
              <a:t>Resumen del Módulo 3</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672946"/>
            <a:ext cx="5633046" cy="4442769"/>
          </a:xfrm>
        </p:spPr>
        <p:txBody>
          <a:bodyPr/>
          <a:lstStyle/>
          <a:p>
            <a:pPr>
              <a:lnSpc>
                <a:spcPct val="107000"/>
              </a:lnSpc>
              <a:spcAft>
                <a:spcPts val="865"/>
              </a:spcAft>
            </a:pPr>
            <a:r>
              <a:rPr lang="es" sz="1900" dirty="0">
                <a:effectLst/>
                <a:ea typeface="Calibri" panose="020F0502020204030204" pitchFamily="34" charset="0"/>
                <a:cs typeface="Times New Roman" panose="02020603050405020304" pitchFamily="18" charset="0"/>
              </a:rPr>
              <a:t>Este módulo </a:t>
            </a:r>
            <a:r>
              <a:rPr lang="es" sz="1900" dirty="0">
                <a:ea typeface="Calibri" panose="020F0502020204030204" pitchFamily="34" charset="0"/>
                <a:cs typeface="Times New Roman" panose="02020603050405020304" pitchFamily="18" charset="0"/>
              </a:rPr>
              <a:t>proporciona una guía paso a paso sobre cómo implementar una estrategia de gestión del cambio cultural de RSE de RR.HH. centrada en el compromiso de los empleados y la integración de la RSE. los pasos son</a:t>
            </a:r>
          </a:p>
          <a:p>
            <a:pPr marL="457200" indent="-457200">
              <a:lnSpc>
                <a:spcPct val="100000"/>
              </a:lnSpc>
              <a:spcBef>
                <a:spcPts val="0"/>
              </a:spcBef>
              <a:buFont typeface="+mj-lt"/>
              <a:buAutoNum type="arabicPeriod"/>
            </a:pPr>
            <a:r>
              <a:rPr lang="es" sz="1900" b="1" dirty="0">
                <a:ea typeface="Calibri" panose="020F0502020204030204" pitchFamily="34" charset="0"/>
                <a:cs typeface="Times New Roman" panose="02020603050405020304" pitchFamily="18" charset="0"/>
              </a:rPr>
              <a:t>Visión, misión, valores y estrategia </a:t>
            </a:r>
            <a:r>
              <a:rPr lang="es" sz="1900" dirty="0">
                <a:ea typeface="Calibri" panose="020F0502020204030204" pitchFamily="34" charset="0"/>
                <a:cs typeface="Times New Roman" panose="02020603050405020304" pitchFamily="18" charset="0"/>
              </a:rPr>
              <a:t>para que la RSE sea entendida e integrada en el ADN de la empresa</a:t>
            </a:r>
          </a:p>
          <a:p>
            <a:pPr marL="457200" indent="-457200">
              <a:lnSpc>
                <a:spcPct val="100000"/>
              </a:lnSpc>
              <a:spcBef>
                <a:spcPts val="0"/>
              </a:spcBef>
              <a:buFont typeface="+mj-lt"/>
              <a:buAutoNum type="arabicPeriod"/>
            </a:pPr>
            <a:r>
              <a:rPr lang="es" sz="1900" b="1" dirty="0">
                <a:ea typeface="Calibri" panose="020F0502020204030204" pitchFamily="34" charset="0"/>
                <a:cs typeface="Times New Roman" panose="02020603050405020304" pitchFamily="18" charset="0"/>
              </a:rPr>
              <a:t>Códigos de conducta de los empleados </a:t>
            </a:r>
            <a:r>
              <a:rPr lang="es" sz="1900" dirty="0">
                <a:ea typeface="Calibri" panose="020F0502020204030204" pitchFamily="34" charset="0"/>
                <a:cs typeface="Times New Roman" panose="02020603050405020304" pitchFamily="18" charset="0"/>
              </a:rPr>
              <a:t>para que ciertos estándares de comportamiento sean entendidos e implementados</a:t>
            </a:r>
          </a:p>
          <a:p>
            <a:pPr marL="457200" indent="-457200">
              <a:lnSpc>
                <a:spcPct val="100000"/>
              </a:lnSpc>
              <a:spcBef>
                <a:spcPts val="0"/>
              </a:spcBef>
              <a:buFont typeface="+mj-lt"/>
              <a:buAutoNum type="arabicPeriod"/>
            </a:pPr>
            <a:r>
              <a:rPr lang="es" sz="1900" b="1" dirty="0">
                <a:ea typeface="Calibri" panose="020F0502020204030204" pitchFamily="34" charset="0"/>
                <a:cs typeface="Times New Roman" panose="02020603050405020304" pitchFamily="18" charset="0"/>
              </a:rPr>
              <a:t>Planificación del lugar de trabajo y contratación </a:t>
            </a:r>
            <a:r>
              <a:rPr lang="es" sz="1900" dirty="0">
                <a:ea typeface="Calibri" panose="020F0502020204030204" pitchFamily="34" charset="0"/>
                <a:cs typeface="Times New Roman" panose="02020603050405020304" pitchFamily="18" charset="0"/>
              </a:rPr>
              <a:t>para que la RSE forme parte de la comunicación general, la formación y otros procesos de contratación.</a:t>
            </a:r>
          </a:p>
          <a:p>
            <a:pPr marL="457200" indent="-457200">
              <a:lnSpc>
                <a:spcPct val="100000"/>
              </a:lnSpc>
              <a:spcBef>
                <a:spcPts val="0"/>
              </a:spcBef>
              <a:buFont typeface="+mj-lt"/>
              <a:buAutoNum type="arabicPeriod"/>
            </a:pPr>
            <a:r>
              <a:rPr lang="es" sz="1900" b="1" dirty="0">
                <a:effectLst/>
                <a:ea typeface="Calibri" panose="020F0502020204030204" pitchFamily="34" charset="0"/>
                <a:cs typeface="Times New Roman" panose="02020603050405020304" pitchFamily="18" charset="0"/>
              </a:rPr>
              <a:t>Orientación RSC </a:t>
            </a:r>
            <a:r>
              <a:rPr lang="es" sz="1900" b="1" dirty="0">
                <a:ea typeface="Calibri" panose="020F0502020204030204" pitchFamily="34" charset="0"/>
                <a:cs typeface="Times New Roman" panose="02020603050405020304" pitchFamily="18" charset="0"/>
              </a:rPr>
              <a:t>, formación y desarrollo de competencias</a:t>
            </a:r>
          </a:p>
          <a:p>
            <a:pPr marL="457200" indent="-457200">
              <a:lnSpc>
                <a:spcPct val="100000"/>
              </a:lnSpc>
              <a:spcBef>
                <a:spcPts val="0"/>
              </a:spcBef>
              <a:buFont typeface="+mj-lt"/>
              <a:buAutoNum type="arabicPeriod"/>
            </a:pPr>
            <a:r>
              <a:rPr lang="es" sz="1900" b="1" dirty="0">
                <a:effectLst/>
                <a:ea typeface="Calibri" panose="020F0502020204030204" pitchFamily="34" charset="0"/>
                <a:cs typeface="Times New Roman" panose="02020603050405020304" pitchFamily="18" charset="0"/>
              </a:rPr>
              <a:t>Fomento </a:t>
            </a:r>
            <a:r>
              <a:rPr lang="es" sz="1900" b="1" dirty="0">
                <a:ea typeface="Calibri" panose="020F0502020204030204" pitchFamily="34" charset="0"/>
                <a:cs typeface="Times New Roman" panose="02020603050405020304" pitchFamily="18" charset="0"/>
              </a:rPr>
              <a:t>de la gestión del cambio de la RSC</a:t>
            </a:r>
            <a:endParaRPr lang="en-IE" sz="1900" b="1" dirty="0">
              <a:effectLst/>
              <a:ea typeface="Calibri" panose="020F0502020204030204" pitchFamily="34"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s" b="1" dirty="0"/>
              <a:t>1</a:t>
            </a:r>
          </a:p>
        </p:txBody>
      </p:sp>
      <p:sp>
        <p:nvSpPr>
          <p:cNvPr id="23" name="Text Placeholder 22">
            <a:extLst>
              <a:ext uri="{FF2B5EF4-FFF2-40B4-BE49-F238E27FC236}">
                <a16:creationId xmlns:a16="http://schemas.microsoft.com/office/drawing/2014/main" id="{72CA2B7C-2A46-7E4C-BEE2-BB092352CF34}"/>
              </a:ext>
            </a:extLst>
          </p:cNvPr>
          <p:cNvSpPr>
            <a:spLocks noGrp="1"/>
          </p:cNvSpPr>
          <p:nvPr>
            <p:ph type="body" sz="quarter" idx="25"/>
          </p:nvPr>
        </p:nvSpPr>
        <p:spPr>
          <a:xfrm>
            <a:off x="7106418" y="3642902"/>
            <a:ext cx="4718277" cy="822373"/>
          </a:xfrm>
        </p:spPr>
        <p:txBody>
          <a:bodyPr/>
          <a:lstStyle/>
          <a:p>
            <a:r>
              <a:rPr lang="es" sz="2400" dirty="0"/>
              <a:t>Los resultados del aprendizaje</a:t>
            </a:r>
          </a:p>
          <a:p>
            <a:endParaRPr lang="en-US" sz="24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495882" y="344366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067669" y="1319629"/>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400" dirty="0"/>
              <a:t>Cómo implementar en una PYME RSC HR para respaldar su estrategia de gestión del cambio cultural de RSE</a:t>
            </a:r>
          </a:p>
          <a:p>
            <a:r>
              <a:rPr lang="es" sz="2400" dirty="0"/>
              <a:t>Esta sección completa se centra en 5 áreas clave que deben abordarse primero para la integración exitosa de las estrategias de gestión de RSC HRM</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A19DE-2CCE-02E6-F02E-B80F033EA3B0}"/>
              </a:ext>
            </a:extLst>
          </p:cNvPr>
          <p:cNvSpPr>
            <a:spLocks noGrp="1"/>
          </p:cNvSpPr>
          <p:nvPr>
            <p:ph type="body" sz="quarter" idx="13"/>
          </p:nvPr>
        </p:nvSpPr>
        <p:spPr>
          <a:xfrm>
            <a:off x="529277" y="343554"/>
            <a:ext cx="10496490" cy="844269"/>
          </a:xfrm>
        </p:spPr>
        <p:txBody>
          <a:bodyPr>
            <a:normAutofit/>
          </a:bodyPr>
          <a:lstStyle/>
          <a:p>
            <a:pPr algn="ctr"/>
            <a:r>
              <a:rPr lang="es" sz="3200" b="0" dirty="0"/>
              <a:t>Cultivando la RSE Participación de los Empleados</a:t>
            </a:r>
          </a:p>
        </p:txBody>
      </p:sp>
      <p:sp>
        <p:nvSpPr>
          <p:cNvPr id="3" name="Text Placeholder 2">
            <a:extLst>
              <a:ext uri="{FF2B5EF4-FFF2-40B4-BE49-F238E27FC236}">
                <a16:creationId xmlns:a16="http://schemas.microsoft.com/office/drawing/2014/main" id="{E4171F4E-74B7-18A5-2088-BA17B7EADC8E}"/>
              </a:ext>
            </a:extLst>
          </p:cNvPr>
          <p:cNvSpPr>
            <a:spLocks noGrp="1"/>
          </p:cNvSpPr>
          <p:nvPr>
            <p:ph type="body" sz="quarter" idx="14"/>
          </p:nvPr>
        </p:nvSpPr>
        <p:spPr>
          <a:xfrm>
            <a:off x="529277" y="1369113"/>
            <a:ext cx="10956479" cy="5003112"/>
          </a:xfrm>
        </p:spPr>
        <p:txBody>
          <a:bodyPr anchor="ctr"/>
          <a:lstStyle/>
          <a:p>
            <a:endParaRPr lang="en-IE" sz="2200" b="1" dirty="0">
              <a:solidFill>
                <a:srgbClr val="027354"/>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s" sz="2200" b="1" dirty="0">
                <a:solidFill>
                  <a:srgbClr val="027354"/>
                </a:solidFill>
                <a:effectLst/>
                <a:ea typeface="Times New Roman" panose="02020603050405020304" pitchFamily="18" charset="0"/>
                <a:cs typeface="Times New Roman" panose="02020603050405020304" pitchFamily="18" charset="0"/>
              </a:rPr>
              <a:t>Alterne </a:t>
            </a:r>
            <a:r>
              <a:rPr lang="es" sz="2200" b="1" dirty="0">
                <a:solidFill>
                  <a:srgbClr val="027354"/>
                </a:solidFill>
                <a:ea typeface="Times New Roman" panose="02020603050405020304" pitchFamily="18" charset="0"/>
                <a:cs typeface="Times New Roman" panose="02020603050405020304" pitchFamily="18" charset="0"/>
              </a:rPr>
              <a:t>una organización benéfica o causa para </a:t>
            </a:r>
            <a:r>
              <a:rPr lang="es" sz="2200" b="1" dirty="0">
                <a:solidFill>
                  <a:srgbClr val="027354"/>
                </a:solidFill>
                <a:effectLst/>
                <a:ea typeface="Times New Roman" panose="02020603050405020304" pitchFamily="18" charset="0"/>
                <a:cs typeface="Times New Roman" panose="02020603050405020304" pitchFamily="18" charset="0"/>
              </a:rPr>
              <a:t>apoyar anualmente </a:t>
            </a:r>
            <a:r>
              <a:rPr lang="es" sz="2200" dirty="0">
                <a:solidFill>
                  <a:srgbClr val="333333"/>
                </a:solidFill>
                <a:effectLst/>
                <a:ea typeface="Times New Roman" panose="02020603050405020304" pitchFamily="18" charset="0"/>
                <a:cs typeface="Times New Roman" panose="02020603050405020304" pitchFamily="18" charset="0"/>
              </a:rPr>
              <a:t>, para que todos tengan una oportunidad. </a:t>
            </a:r>
            <a:r>
              <a:rPr lang="es" sz="2200" dirty="0">
                <a:solidFill>
                  <a:srgbClr val="333333"/>
                </a:solidFill>
                <a:ea typeface="Times New Roman" panose="02020603050405020304" pitchFamily="18" charset="0"/>
                <a:cs typeface="Times New Roman" panose="02020603050405020304" pitchFamily="18" charset="0"/>
              </a:rPr>
              <a:t>Invite </a:t>
            </a:r>
            <a:r>
              <a:rPr lang="es" sz="2200" dirty="0">
                <a:solidFill>
                  <a:srgbClr val="333333"/>
                </a:solidFill>
                <a:effectLst/>
                <a:ea typeface="Times New Roman" panose="02020603050405020304" pitchFamily="18" charset="0"/>
                <a:cs typeface="Times New Roman" panose="02020603050405020304" pitchFamily="18" charset="0"/>
              </a:rPr>
              <a:t>a los empleados a presentar una organización benéfica que sea cercana a ellos pero que también esté alineada con los valores de RSE de su empresa.</a:t>
            </a:r>
          </a:p>
          <a:p>
            <a:pPr marL="342900" indent="-342900">
              <a:buFont typeface="Wingdings" panose="05000000000000000000" pitchFamily="2" charset="2"/>
              <a:buChar char="v"/>
            </a:pPr>
            <a:r>
              <a:rPr lang="es" sz="2200" b="1" dirty="0">
                <a:solidFill>
                  <a:srgbClr val="F29E38"/>
                </a:solidFill>
                <a:effectLst/>
                <a:ea typeface="Times New Roman" panose="02020603050405020304" pitchFamily="18" charset="0"/>
                <a:cs typeface="Times New Roman" panose="02020603050405020304" pitchFamily="18" charset="0"/>
              </a:rPr>
              <a:t>Incentivar a los empleados para que se unan a un grupo interno de RSC </a:t>
            </a:r>
            <a:r>
              <a:rPr lang="es" sz="2200" dirty="0">
                <a:solidFill>
                  <a:srgbClr val="333333"/>
                </a:solidFill>
                <a:effectLst/>
                <a:ea typeface="Times New Roman" panose="02020603050405020304" pitchFamily="18" charset="0"/>
                <a:cs typeface="Times New Roman" panose="02020603050405020304" pitchFamily="18" charset="0"/>
              </a:rPr>
              <a:t>que se reúna en el horario de la empresa para concebir y lanzar iniciativas de RSE que reverdezcan las operaciones de la empresa y logren valor social en la comunidad.</a:t>
            </a:r>
          </a:p>
          <a:p>
            <a:pPr marL="342900" indent="-342900">
              <a:buFont typeface="Wingdings" panose="05000000000000000000" pitchFamily="2" charset="2"/>
              <a:buChar char="v"/>
            </a:pPr>
            <a:r>
              <a:rPr lang="es" sz="2200" b="1" dirty="0">
                <a:solidFill>
                  <a:srgbClr val="C55A11"/>
                </a:solidFill>
                <a:ea typeface="Times New Roman" panose="02020603050405020304" pitchFamily="18" charset="0"/>
                <a:cs typeface="Times New Roman" panose="02020603050405020304" pitchFamily="18" charset="0"/>
              </a:rPr>
              <a:t>Organice eventos de RSE </a:t>
            </a:r>
            <a:r>
              <a:rPr lang="es" sz="2200" dirty="0">
                <a:solidFill>
                  <a:srgbClr val="333333"/>
                </a:solidFill>
                <a:ea typeface="Times New Roman" panose="02020603050405020304" pitchFamily="18" charset="0"/>
                <a:cs typeface="Times New Roman" panose="02020603050405020304" pitchFamily="18" charset="0"/>
              </a:rPr>
              <a:t>, por ejemplo, organice una </a:t>
            </a:r>
            <a:r>
              <a:rPr lang="es" sz="2200" dirty="0">
                <a:solidFill>
                  <a:srgbClr val="333333"/>
                </a:solidFill>
                <a:effectLst/>
                <a:ea typeface="Times New Roman" panose="02020603050405020304" pitchFamily="18" charset="0"/>
                <a:cs typeface="Times New Roman" panose="02020603050405020304" pitchFamily="18" charset="0"/>
              </a:rPr>
              <a:t>feria de sostenibilidad en su oficina e invite a miembros de la comunidad a participar. Tanto usted como la comunidad brindan información sobre la reducción de la huella ambiental, los productos ecológicos disponibles localmente y otras soluciones de impacto ambiental en las que pueden trabajar juntos.</a:t>
            </a:r>
          </a:p>
          <a:p>
            <a:pPr marL="342900" indent="-342900">
              <a:buFont typeface="Wingdings" panose="05000000000000000000" pitchFamily="2" charset="2"/>
              <a:buChar char="v"/>
            </a:pPr>
            <a:endParaRPr lang="en-IE" sz="2200" dirty="0">
              <a:solidFill>
                <a:srgbClr val="333333"/>
              </a:solidFill>
              <a:effectLst/>
              <a:ea typeface="Times New Roman" panose="02020603050405020304" pitchFamily="18" charset="0"/>
              <a:cs typeface="Times New Roman" panose="02020603050405020304" pitchFamily="18" charset="0"/>
            </a:endParaRPr>
          </a:p>
          <a:p>
            <a:r>
              <a:rPr lang="es" sz="2200" dirty="0">
                <a:solidFill>
                  <a:srgbClr val="333333"/>
                </a:solidFill>
                <a:effectLst/>
                <a:ea typeface="Times New Roman" panose="02020603050405020304" pitchFamily="18" charset="0"/>
                <a:cs typeface="Times New Roman" panose="02020603050405020304" pitchFamily="18" charset="0"/>
              </a:rPr>
              <a:t>Hemos examinado cómo el compromiso de los empleados con la RSE puede estar en el nivel más comprometido </a:t>
            </a:r>
            <a:r>
              <a:rPr lang="es" sz="2200" dirty="0">
                <a:solidFill>
                  <a:srgbClr val="333333"/>
                </a:solidFill>
                <a:ea typeface="Times New Roman" panose="02020603050405020304" pitchFamily="18" charset="0"/>
                <a:cs typeface="Times New Roman" panose="02020603050405020304" pitchFamily="18" charset="0"/>
              </a:rPr>
              <a:t>. </a:t>
            </a:r>
            <a:r>
              <a:rPr lang="es" sz="2200" dirty="0">
                <a:solidFill>
                  <a:srgbClr val="333333"/>
                </a:solidFill>
                <a:effectLst/>
                <a:ea typeface="Times New Roman" panose="02020603050405020304" pitchFamily="18" charset="0"/>
                <a:cs typeface="Times New Roman" panose="02020603050405020304" pitchFamily="18" charset="0"/>
              </a:rPr>
              <a:t>es importante no perderse este paso para involucrar a los empleados para que se mantengan motivados y leales. Ayuda a desarrollar una propuesta de valor para los empleados, fomentar la retención, incorporar aún más el cambio cultural de RSE y mejorar el reclutamiento.</a:t>
            </a:r>
            <a:endParaRPr lang="en-IE" sz="2200" dirty="0">
              <a:effectLst/>
              <a:ea typeface="Calibri" panose="020F0502020204030204" pitchFamily="34" charset="0"/>
              <a:cs typeface="Times New Roman" panose="02020603050405020304" pitchFamily="18" charset="0"/>
            </a:endParaRPr>
          </a:p>
          <a:p>
            <a:endParaRPr lang="en-IE" sz="2200" dirty="0">
              <a:solidFill>
                <a:srgbClr val="333333"/>
              </a:solidFill>
              <a:ea typeface="Times New Roman" panose="02020603050405020304" pitchFamily="18" charset="0"/>
              <a:cs typeface="Times New Roman" panose="02020603050405020304" pitchFamily="18" charset="0"/>
            </a:endParaRPr>
          </a:p>
          <a:p>
            <a:endParaRPr lang="en-IE" sz="2200" dirty="0"/>
          </a:p>
        </p:txBody>
      </p:sp>
    </p:spTree>
    <p:extLst>
      <p:ext uri="{BB962C8B-B14F-4D97-AF65-F5344CB8AC3E}">
        <p14:creationId xmlns:p14="http://schemas.microsoft.com/office/powerpoint/2010/main" val="3549389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48D57DA-76E8-7D49-0953-425B011902A1}"/>
              </a:ext>
            </a:extLst>
          </p:cNvPr>
          <p:cNvSpPr>
            <a:spLocks noGrp="1"/>
          </p:cNvSpPr>
          <p:nvPr>
            <p:ph type="body" sz="quarter" idx="15"/>
          </p:nvPr>
        </p:nvSpPr>
        <p:spPr>
          <a:xfrm>
            <a:off x="3109753" y="280876"/>
            <a:ext cx="8406863" cy="1346703"/>
          </a:xfrm>
        </p:spPr>
        <p:txBody>
          <a:bodyPr>
            <a:normAutofit/>
          </a:bodyPr>
          <a:lstStyle/>
          <a:p>
            <a:r>
              <a:rPr lang="es" sz="3600" b="1" dirty="0"/>
              <a:t>Paso 6 </a:t>
            </a:r>
            <a:r>
              <a:rPr lang="es" sz="3600" b="1" dirty="0">
                <a:cs typeface="Times New Roman" panose="02020603050405020304" pitchFamily="18" charset="0"/>
              </a:rPr>
              <a:t>¿Qué has aprendido?</a:t>
            </a:r>
            <a:endParaRPr lang="en-IE" sz="3600" dirty="0"/>
          </a:p>
          <a:p>
            <a:endParaRPr lang="en-IE" sz="3600" dirty="0"/>
          </a:p>
        </p:txBody>
      </p:sp>
      <p:sp>
        <p:nvSpPr>
          <p:cNvPr id="4" name="Text Placeholder 2">
            <a:extLst>
              <a:ext uri="{FF2B5EF4-FFF2-40B4-BE49-F238E27FC236}">
                <a16:creationId xmlns:a16="http://schemas.microsoft.com/office/drawing/2014/main" id="{40B7B4D1-07B7-0624-3D69-BA131FB8A50E}"/>
              </a:ext>
            </a:extLst>
          </p:cNvPr>
          <p:cNvSpPr txBox="1">
            <a:spLocks/>
          </p:cNvSpPr>
          <p:nvPr/>
        </p:nvSpPr>
        <p:spPr>
          <a:xfrm>
            <a:off x="1548141" y="3961995"/>
            <a:ext cx="10330005" cy="231633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7000"/>
              </a:lnSpc>
              <a:spcAft>
                <a:spcPts val="750"/>
              </a:spcAft>
              <a:buSzPts val="1000"/>
              <a:buNone/>
              <a:tabLst>
                <a:tab pos="457200" algn="l"/>
              </a:tabLst>
            </a:pPr>
            <a:r>
              <a:rPr lang="es" sz="1800" dirty="0">
                <a:solidFill>
                  <a:srgbClr val="333333"/>
                </a:solidFill>
                <a:effectLst/>
                <a:ea typeface="Times New Roman" panose="02020603050405020304" pitchFamily="18" charset="0"/>
                <a:cs typeface="Times New Roman" panose="02020603050405020304" pitchFamily="18" charset="0"/>
              </a:rPr>
              <a:t>El Módulo 3 ha demostrado cómo los profesionales de recursos humanos tienen un papel clave que desempeñar para ayudar a una empresa a lograr sus objetivos de RSE. La participación de los empleados es un factor crítico de éxito para el desempeño de la RSE. Los gerentes de recursos humanos tienen las herramientas y la oportunidad de aprovechar el compromiso y la participación de los empleados en la estrategia de RSE de la empresa. Las organizaciones de RSE de alto desempeño fomentan una cultura de RSE e integran completamente la RSE en todas sus operaciones, recompensando e incentivando las decisiones e iniciativas de RSE. Los empleados prefieren trabajar para organizaciones alineadas con sus valores; por lo tanto, incorporar la RSE en la marca de los empleados puede mejorar la contratación y la retención, particularmente en mercados </a:t>
            </a:r>
            <a:r>
              <a:rPr lang="es" sz="1800" dirty="0" err="1">
                <a:solidFill>
                  <a:srgbClr val="333333"/>
                </a:solidFill>
                <a:effectLst/>
                <a:ea typeface="Times New Roman" panose="02020603050405020304" pitchFamily="18" charset="0"/>
                <a:cs typeface="Times New Roman" panose="02020603050405020304" pitchFamily="18" charset="0"/>
              </a:rPr>
              <a:t>laborales ajustados </a:t>
            </a:r>
            <a:r>
              <a:rPr lang="es" sz="1800" dirty="0">
                <a:solidFill>
                  <a:srgbClr val="333333"/>
                </a:solidFill>
                <a:effectLst/>
                <a:ea typeface="Times New Roman" panose="02020603050405020304" pitchFamily="18" charset="0"/>
                <a:cs typeface="Times New Roman" panose="02020603050405020304" pitchFamily="18" charset="0"/>
              </a:rPr>
              <a:t>.</a:t>
            </a:r>
            <a:endParaRPr lang="en-IE" sz="1800" dirty="0">
              <a:solidFill>
                <a:srgbClr val="333333"/>
              </a:solidFill>
              <a:effectLst/>
              <a:ea typeface="Calibri" panose="020F0502020204030204" pitchFamily="34" charset="0"/>
              <a:cs typeface="Times New Roman" panose="02020603050405020304" pitchFamily="18" charset="0"/>
            </a:endParaRPr>
          </a:p>
          <a:p>
            <a:pPr marL="0" indent="0">
              <a:buNone/>
            </a:pPr>
            <a:endParaRPr lang="en-IE" sz="1800" dirty="0"/>
          </a:p>
        </p:txBody>
      </p:sp>
      <p:pic>
        <p:nvPicPr>
          <p:cNvPr id="6" name="Picture Placeholder 5" descr="A picture containing diagram&#10;&#10;Description automatically generated">
            <a:extLst>
              <a:ext uri="{FF2B5EF4-FFF2-40B4-BE49-F238E27FC236}">
                <a16:creationId xmlns:a16="http://schemas.microsoft.com/office/drawing/2014/main" id="{029B7881-681C-C329-5184-89F086EC01F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17833" b="17833"/>
          <a:stretch>
            <a:fillRect/>
          </a:stretch>
        </p:blipFill>
        <p:spPr>
          <a:xfrm>
            <a:off x="1548141" y="1167747"/>
            <a:ext cx="6771112" cy="2841424"/>
          </a:xfrm>
        </p:spPr>
      </p:pic>
    </p:spTree>
    <p:extLst>
      <p:ext uri="{BB962C8B-B14F-4D97-AF65-F5344CB8AC3E}">
        <p14:creationId xmlns:p14="http://schemas.microsoft.com/office/powerpoint/2010/main" val="1220154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41513E-8E3F-620E-49B3-BAABA31FD94A}"/>
              </a:ext>
            </a:extLst>
          </p:cNvPr>
          <p:cNvSpPr>
            <a:spLocks noGrp="1"/>
          </p:cNvSpPr>
          <p:nvPr>
            <p:ph type="body" sz="quarter" idx="14"/>
          </p:nvPr>
        </p:nvSpPr>
        <p:spPr>
          <a:xfrm>
            <a:off x="706859" y="286961"/>
            <a:ext cx="11056144" cy="3995320"/>
          </a:xfrm>
        </p:spPr>
        <p:txBody>
          <a:bodyPr/>
          <a:lstStyle/>
          <a:p>
            <a:pPr marL="342900" indent="-342900">
              <a:lnSpc>
                <a:spcPct val="107000"/>
              </a:lnSpc>
              <a:spcAft>
                <a:spcPts val="865"/>
              </a:spcAft>
              <a:buFont typeface="Arial" panose="020B0604020202020204" pitchFamily="34" charset="0"/>
              <a:buChar char="•"/>
            </a:pPr>
            <a:r>
              <a:rPr lang="es" sz="2000" dirty="0">
                <a:solidFill>
                  <a:srgbClr val="333333"/>
                </a:solidFill>
                <a:ea typeface="Times New Roman" panose="02020603050405020304" pitchFamily="18" charset="0"/>
                <a:cs typeface="Times New Roman" panose="02020603050405020304" pitchFamily="18" charset="0"/>
              </a:rPr>
              <a:t>Ha aprendido que las empresas, incluidas las pymes, </a:t>
            </a:r>
            <a:r>
              <a:rPr lang="es" sz="2000" dirty="0">
                <a:solidFill>
                  <a:srgbClr val="333333"/>
                </a:solidFill>
                <a:effectLst/>
                <a:ea typeface="Times New Roman" panose="02020603050405020304" pitchFamily="18" charset="0"/>
                <a:cs typeface="Times New Roman" panose="02020603050405020304" pitchFamily="18" charset="0"/>
              </a:rPr>
              <a:t>se dan cuenta de los </a:t>
            </a:r>
            <a:r>
              <a:rPr lang="es" sz="2000" b="1" dirty="0">
                <a:solidFill>
                  <a:srgbClr val="333333"/>
                </a:solidFill>
                <a:effectLst/>
                <a:ea typeface="Times New Roman" panose="02020603050405020304" pitchFamily="18" charset="0"/>
                <a:cs typeface="Times New Roman" panose="02020603050405020304" pitchFamily="18" charset="0"/>
              </a:rPr>
              <a:t>beneficios triples de incorporar la sostenibilidad en su ADN.</a:t>
            </a:r>
            <a:r>
              <a:rPr lang="es" sz="2000" b="1" dirty="0">
                <a:solidFill>
                  <a:srgbClr val="333333"/>
                </a:solidFill>
                <a:ea typeface="Times New Roman" panose="02020603050405020304" pitchFamily="18" charset="0"/>
                <a:cs typeface="Times New Roman" panose="02020603050405020304" pitchFamily="18" charset="0"/>
              </a:rPr>
              <a:t> </a:t>
            </a:r>
            <a:r>
              <a:rPr lang="es" sz="2000" dirty="0">
                <a:solidFill>
                  <a:srgbClr val="333333"/>
                </a:solidFill>
                <a:effectLst/>
                <a:ea typeface="Times New Roman" panose="02020603050405020304" pitchFamily="18" charset="0"/>
                <a:cs typeface="Times New Roman" panose="02020603050405020304" pitchFamily="18" charset="0"/>
              </a:rPr>
              <a:t>y saben que es lo correcto. </a:t>
            </a:r>
            <a:r>
              <a:rPr lang="es" sz="2000" dirty="0">
                <a:solidFill>
                  <a:srgbClr val="333333"/>
                </a:solidFill>
                <a:ea typeface="Times New Roman" panose="02020603050405020304" pitchFamily="18" charset="0"/>
                <a:cs typeface="Times New Roman" panose="02020603050405020304" pitchFamily="18" charset="0"/>
              </a:rPr>
              <a:t>Para que la RSE se integre por completo en su ADN, necesita que RR. HH. apoye el elemento humano.</a:t>
            </a:r>
            <a:endParaRPr lang="en-IE" sz="2000" dirty="0">
              <a:solidFill>
                <a:srgbClr val="333333"/>
              </a:solidFill>
              <a:effectLst/>
              <a:ea typeface="Times New Roman" panose="02020603050405020304" pitchFamily="18" charset="0"/>
              <a:cs typeface="Times New Roman" panose="02020603050405020304" pitchFamily="18" charset="0"/>
            </a:endParaRPr>
          </a:p>
          <a:p>
            <a:pPr marL="342900" indent="-342900">
              <a:lnSpc>
                <a:spcPct val="107000"/>
              </a:lnSpc>
              <a:spcAft>
                <a:spcPts val="865"/>
              </a:spcAft>
              <a:buFont typeface="Arial" panose="020B0604020202020204" pitchFamily="34" charset="0"/>
              <a:buChar char="•"/>
            </a:pPr>
            <a:r>
              <a:rPr lang="es" sz="2000" dirty="0">
                <a:solidFill>
                  <a:srgbClr val="333333"/>
                </a:solidFill>
                <a:ea typeface="Times New Roman" panose="02020603050405020304" pitchFamily="18" charset="0"/>
                <a:cs typeface="Times New Roman" panose="02020603050405020304" pitchFamily="18" charset="0"/>
              </a:rPr>
              <a:t>Comprende que </a:t>
            </a:r>
            <a:r>
              <a:rPr lang="es" sz="2000" b="1" dirty="0">
                <a:solidFill>
                  <a:srgbClr val="333333"/>
                </a:solidFill>
                <a:ea typeface="Times New Roman" panose="02020603050405020304" pitchFamily="18" charset="0"/>
                <a:cs typeface="Times New Roman" panose="02020603050405020304" pitchFamily="18" charset="0"/>
              </a:rPr>
              <a:t>Recursos Humanos es un socio clave de RSE </a:t>
            </a:r>
            <a:r>
              <a:rPr lang="es" sz="2000" b="1" dirty="0">
                <a:solidFill>
                  <a:srgbClr val="333333"/>
                </a:solidFill>
                <a:effectLst/>
                <a:ea typeface="Times New Roman" panose="02020603050405020304" pitchFamily="18" charset="0"/>
                <a:cs typeface="Times New Roman" panose="02020603050405020304" pitchFamily="18" charset="0"/>
              </a:rPr>
              <a:t>y puede tomar la iniciativa </a:t>
            </a:r>
            <a:r>
              <a:rPr lang="es" sz="2000" dirty="0">
                <a:solidFill>
                  <a:srgbClr val="333333"/>
                </a:solidFill>
                <a:effectLst/>
                <a:ea typeface="Times New Roman" panose="02020603050405020304" pitchFamily="18" charset="0"/>
                <a:cs typeface="Times New Roman" panose="02020603050405020304" pitchFamily="18" charset="0"/>
              </a:rPr>
              <a:t>o asociarse con </a:t>
            </a:r>
            <a:r>
              <a:rPr lang="es" sz="2000" dirty="0">
                <a:solidFill>
                  <a:srgbClr val="333333"/>
                </a:solidFill>
                <a:ea typeface="Times New Roman" panose="02020603050405020304" pitchFamily="18" charset="0"/>
                <a:cs typeface="Times New Roman" panose="02020603050405020304" pitchFamily="18" charset="0"/>
              </a:rPr>
              <a:t>los gerentes </a:t>
            </a:r>
            <a:r>
              <a:rPr lang="es" sz="2000" dirty="0">
                <a:solidFill>
                  <a:srgbClr val="333333"/>
                </a:solidFill>
                <a:effectLst/>
                <a:ea typeface="Times New Roman" panose="02020603050405020304" pitchFamily="18" charset="0"/>
                <a:cs typeface="Times New Roman" panose="02020603050405020304" pitchFamily="18" charset="0"/>
              </a:rPr>
              <a:t>para trabajar de forma transversal para integrar los objetivos de RSE en la forma en que se llevan a cabo los negocios. Esto requiere un compromiso no solo de decir sino de hacer, con medidas de implementación sostenibles requeridas.</a:t>
            </a:r>
            <a:endParaRPr lang="en-IE" sz="2000" dirty="0">
              <a:solidFill>
                <a:srgbClr val="333333"/>
              </a:solidFill>
              <a:ea typeface="Times New Roman" panose="02020603050405020304" pitchFamily="18" charset="0"/>
              <a:cs typeface="Times New Roman" panose="02020603050405020304" pitchFamily="18" charset="0"/>
            </a:endParaRPr>
          </a:p>
          <a:p>
            <a:pPr marL="342900" indent="-342900">
              <a:lnSpc>
                <a:spcPct val="107000"/>
              </a:lnSpc>
              <a:spcAft>
                <a:spcPts val="865"/>
              </a:spcAft>
              <a:buFont typeface="Arial" panose="020B0604020202020204" pitchFamily="34" charset="0"/>
              <a:buChar char="•"/>
            </a:pPr>
            <a:r>
              <a:rPr lang="es" sz="2000" dirty="0">
                <a:solidFill>
                  <a:srgbClr val="333333"/>
                </a:solidFill>
                <a:effectLst/>
                <a:ea typeface="Times New Roman" panose="02020603050405020304" pitchFamily="18" charset="0"/>
                <a:cs typeface="Times New Roman" panose="02020603050405020304" pitchFamily="18" charset="0"/>
              </a:rPr>
              <a:t>Comprende </a:t>
            </a:r>
            <a:r>
              <a:rPr lang="es" sz="2000" dirty="0">
                <a:solidFill>
                  <a:srgbClr val="333333"/>
                </a:solidFill>
                <a:ea typeface="Times New Roman" panose="02020603050405020304" pitchFamily="18" charset="0"/>
                <a:cs typeface="Times New Roman" panose="02020603050405020304" pitchFamily="18" charset="0"/>
              </a:rPr>
              <a:t>que </a:t>
            </a:r>
            <a:r>
              <a:rPr lang="es" sz="2000" dirty="0">
                <a:solidFill>
                  <a:srgbClr val="333333"/>
                </a:solidFill>
                <a:effectLst/>
                <a:ea typeface="Times New Roman" panose="02020603050405020304" pitchFamily="18" charset="0"/>
                <a:cs typeface="Times New Roman" panose="02020603050405020304" pitchFamily="18" charset="0"/>
              </a:rPr>
              <a:t>RR. HH. puede actuar como un impulsor clave de la empresa en el compromiso de RSC de los empleados, tanto vertical como horizontalmente en todos los departamentos. </a:t>
            </a:r>
            <a:r>
              <a:rPr lang="es" sz="2000" dirty="0">
                <a:solidFill>
                  <a:srgbClr val="333333"/>
                </a:solidFill>
                <a:ea typeface="Times New Roman" panose="02020603050405020304" pitchFamily="18" charset="0"/>
                <a:cs typeface="Times New Roman" panose="02020603050405020304" pitchFamily="18" charset="0"/>
              </a:rPr>
              <a:t>Hay </a:t>
            </a:r>
            <a:r>
              <a:rPr lang="es" sz="2000" b="1" dirty="0">
                <a:solidFill>
                  <a:srgbClr val="333333"/>
                </a:solidFill>
                <a:ea typeface="Times New Roman" panose="02020603050405020304" pitchFamily="18" charset="0"/>
                <a:cs typeface="Times New Roman" panose="02020603050405020304" pitchFamily="18" charset="0"/>
              </a:rPr>
              <a:t>múltiples maneras diferentes en que RR.HH. integra la RSE </a:t>
            </a:r>
            <a:r>
              <a:rPr lang="es" sz="2000" dirty="0">
                <a:solidFill>
                  <a:srgbClr val="333333"/>
                </a:solidFill>
                <a:ea typeface="Times New Roman" panose="02020603050405020304" pitchFamily="18" charset="0"/>
                <a:cs typeface="Times New Roman" panose="02020603050405020304" pitchFamily="18" charset="0"/>
              </a:rPr>
              <a:t>, por ejemplo, la gestión del cambio cultural y el enfoque de estrategias externas de RR.HH. (p. ej., </a:t>
            </a:r>
            <a:r>
              <a:rPr lang="es" sz="2000" dirty="0">
                <a:solidFill>
                  <a:srgbClr val="333333"/>
                </a:solidFill>
                <a:effectLst/>
                <a:ea typeface="Times New Roman" panose="02020603050405020304" pitchFamily="18" charset="0"/>
                <a:cs typeface="Times New Roman" panose="02020603050405020304" pitchFamily="18" charset="0"/>
              </a:rPr>
              <a:t>atracción, contratación y retención).</a:t>
            </a:r>
          </a:p>
          <a:p>
            <a:pPr marL="342900" indent="-342900">
              <a:lnSpc>
                <a:spcPct val="107000"/>
              </a:lnSpc>
              <a:spcAft>
                <a:spcPts val="865"/>
              </a:spcAft>
              <a:buFont typeface="Arial" panose="020B0604020202020204" pitchFamily="34" charset="0"/>
              <a:buChar char="•"/>
            </a:pPr>
            <a:r>
              <a:rPr lang="es" sz="2000" dirty="0">
                <a:solidFill>
                  <a:srgbClr val="333333"/>
                </a:solidFill>
                <a:ea typeface="Times New Roman" panose="02020603050405020304" pitchFamily="18" charset="0"/>
                <a:cs typeface="Times New Roman" panose="02020603050405020304" pitchFamily="18" charset="0"/>
              </a:rPr>
              <a:t>Exploraste los </a:t>
            </a:r>
            <a:r>
              <a:rPr lang="es" sz="2000" b="1" dirty="0">
                <a:solidFill>
                  <a:srgbClr val="333333"/>
                </a:solidFill>
                <a:ea typeface="Times New Roman" panose="02020603050405020304" pitchFamily="18" charset="0"/>
                <a:cs typeface="Times New Roman" panose="02020603050405020304" pitchFamily="18" charset="0"/>
              </a:rPr>
              <a:t>diferentes métodos de recursos humanos de RSE que se adaptan a diferentes empresas según sus valores, misión y visión. </a:t>
            </a:r>
            <a:r>
              <a:rPr lang="es" sz="2000" dirty="0">
                <a:solidFill>
                  <a:srgbClr val="333333"/>
                </a:solidFill>
                <a:ea typeface="Times New Roman" panose="02020603050405020304" pitchFamily="18" charset="0"/>
                <a:cs typeface="Times New Roman" panose="02020603050405020304" pitchFamily="18" charset="0"/>
              </a:rPr>
              <a:t>Cada nuevo método y estructura debe pensarse comenzando con frutas maduras (lo que se puede hacer fácilmente primero) para que se puedan aplicar prácticamente en su lugar de trabajo.</a:t>
            </a:r>
          </a:p>
          <a:p>
            <a:pPr marL="342900" indent="-342900">
              <a:lnSpc>
                <a:spcPct val="107000"/>
              </a:lnSpc>
              <a:spcAft>
                <a:spcPts val="865"/>
              </a:spcAft>
              <a:buFont typeface="Arial" panose="020B0604020202020204" pitchFamily="34" charset="0"/>
              <a:buChar char="•"/>
            </a:pPr>
            <a:r>
              <a:rPr lang="es" sz="2000" dirty="0">
                <a:solidFill>
                  <a:srgbClr val="333333"/>
                </a:solidFill>
                <a:effectLst/>
                <a:ea typeface="Times New Roman" panose="02020603050405020304" pitchFamily="18" charset="0"/>
                <a:cs typeface="Times New Roman" panose="02020603050405020304" pitchFamily="18" charset="0"/>
              </a:rPr>
              <a:t>Ahora debe darse cuenta de que </a:t>
            </a:r>
            <a:r>
              <a:rPr lang="es" sz="2000" b="1" dirty="0">
                <a:solidFill>
                  <a:srgbClr val="333333"/>
                </a:solidFill>
                <a:effectLst/>
                <a:ea typeface="Times New Roman" panose="02020603050405020304" pitchFamily="18" charset="0"/>
                <a:cs typeface="Times New Roman" panose="02020603050405020304" pitchFamily="18" charset="0"/>
              </a:rPr>
              <a:t>la RSE no es un gasto, es una inversión y es requerida por los clientes y empleados de hoy. </a:t>
            </a:r>
            <a:r>
              <a:rPr lang="es" sz="2000" dirty="0">
                <a:solidFill>
                  <a:srgbClr val="333333"/>
                </a:solidFill>
                <a:ea typeface="Times New Roman" panose="02020603050405020304" pitchFamily="18" charset="0"/>
                <a:cs typeface="Times New Roman" panose="02020603050405020304" pitchFamily="18" charset="0"/>
              </a:rPr>
              <a:t>Con la batalla por los buenos empleados, es un compromiso de RR </a:t>
            </a:r>
            <a:r>
              <a:rPr lang="es" sz="2000" dirty="0">
                <a:solidFill>
                  <a:srgbClr val="333333"/>
                </a:solidFill>
                <a:effectLst/>
                <a:ea typeface="Times New Roman" panose="02020603050405020304" pitchFamily="18" charset="0"/>
                <a:cs typeface="Times New Roman" panose="02020603050405020304" pitchFamily="18" charset="0"/>
              </a:rPr>
              <a:t>.</a:t>
            </a:r>
            <a:endParaRPr lang="en-IE" sz="2000" dirty="0"/>
          </a:p>
        </p:txBody>
      </p:sp>
    </p:spTree>
    <p:extLst>
      <p:ext uri="{BB962C8B-B14F-4D97-AF65-F5344CB8AC3E}">
        <p14:creationId xmlns:p14="http://schemas.microsoft.com/office/powerpoint/2010/main" val="39209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0" y="1298374"/>
            <a:ext cx="4057630" cy="2529853"/>
          </a:xfrm>
        </p:spPr>
        <p:txBody>
          <a:bodyPr>
            <a:normAutofit fontScale="77500" lnSpcReduction="20000"/>
          </a:bodyPr>
          <a:lstStyle/>
          <a:p>
            <a:pPr>
              <a:lnSpc>
                <a:spcPct val="120000"/>
              </a:lnSpc>
              <a:spcBef>
                <a:spcPts val="0"/>
              </a:spcBef>
            </a:pPr>
            <a:r>
              <a:rPr lang="es" dirty="0"/>
              <a:t>Has completado el módulo 3</a:t>
            </a:r>
          </a:p>
          <a:p>
            <a:pPr>
              <a:lnSpc>
                <a:spcPct val="120000"/>
              </a:lnSpc>
              <a:spcBef>
                <a:spcPts val="0"/>
              </a:spcBef>
            </a:pPr>
            <a:endParaRPr lang="en-US" dirty="0"/>
          </a:p>
          <a:p>
            <a:pPr>
              <a:lnSpc>
                <a:spcPct val="120000"/>
              </a:lnSpc>
              <a:spcBef>
                <a:spcPts val="0"/>
              </a:spcBef>
            </a:pPr>
            <a:r>
              <a:rPr lang="es" dirty="0"/>
              <a:t>El siguiente es </a:t>
            </a:r>
            <a:r>
              <a:rPr lang="es" b="1" dirty="0"/>
              <a:t>el Módulo 4</a:t>
            </a:r>
          </a:p>
          <a:p>
            <a:pPr>
              <a:lnSpc>
                <a:spcPct val="120000"/>
              </a:lnSpc>
              <a:spcBef>
                <a:spcPts val="0"/>
              </a:spcBef>
            </a:pPr>
            <a:r>
              <a:rPr lang="es" dirty="0"/>
              <a:t>Adoptar la RSE y la transformación del cambio cultural (estrategia a corto plazo)</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327697"/>
            <a:ext cx="3195485" cy="837258"/>
          </a:xfrm>
        </p:spPr>
        <p:txBody>
          <a:bodyPr>
            <a:normAutofit fontScale="85000" lnSpcReduction="10000"/>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405162" y="118054"/>
            <a:ext cx="5265088" cy="582221"/>
          </a:xfrm>
        </p:spPr>
        <p:txBody>
          <a:bodyPr>
            <a:normAutofit fontScale="85000" lnSpcReduction="10000"/>
          </a:bodyPr>
          <a:lstStyle/>
          <a:p>
            <a:r>
              <a:rPr lang="es" dirty="0">
                <a:solidFill>
                  <a:srgbClr val="3AA091"/>
                </a:solidFill>
              </a:rPr>
              <a:t>Los resultados del aprendizaje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70057" y="630009"/>
            <a:ext cx="6186018" cy="5864247"/>
          </a:xfrm>
          <a:solidFill>
            <a:schemeClr val="bg1"/>
          </a:solidFill>
        </p:spPr>
        <p:txBody>
          <a:bodyPr>
            <a:noAutofit/>
          </a:bodyPr>
          <a:lstStyle/>
          <a:p>
            <a:pPr marL="342900" indent="-342900">
              <a:lnSpc>
                <a:spcPct val="100000"/>
              </a:lnSpc>
              <a:spcBef>
                <a:spcPts val="0"/>
              </a:spcBef>
              <a:spcAft>
                <a:spcPts val="600"/>
              </a:spcAft>
              <a:buFont typeface="Arial" panose="020B0604020202020204" pitchFamily="34" charset="0"/>
              <a:buChar char="•"/>
            </a:pPr>
            <a:r>
              <a:rPr lang="es" sz="2000" b="1" dirty="0">
                <a:solidFill>
                  <a:srgbClr val="E78631"/>
                </a:solidFill>
                <a:ea typeface="Times New Roman" panose="02020603050405020304" pitchFamily="18" charset="0"/>
                <a:cs typeface="Times New Roman" panose="02020603050405020304" pitchFamily="18" charset="0"/>
              </a:rPr>
              <a:t>Aprender</a:t>
            </a:r>
            <a:r>
              <a:rPr lang="es" sz="2000" dirty="0">
                <a:solidFill>
                  <a:srgbClr val="E78631"/>
                </a:solidFill>
                <a:ea typeface="Times New Roman" panose="02020603050405020304" pitchFamily="18" charset="0"/>
                <a:cs typeface="Times New Roman" panose="02020603050405020304" pitchFamily="18" charset="0"/>
              </a:rPr>
              <a:t> </a:t>
            </a:r>
            <a:r>
              <a:rPr lang="es" sz="2000" dirty="0">
                <a:solidFill>
                  <a:srgbClr val="333333"/>
                </a:solidFill>
                <a:ea typeface="Times New Roman" panose="02020603050405020304" pitchFamily="18" charset="0"/>
                <a:cs typeface="Times New Roman" panose="02020603050405020304" pitchFamily="18" charset="0"/>
              </a:rPr>
              <a:t>el enfoque de cinco pasos para implementar RSE HR para que esté completamente integrado en el ADN de la empresa</a:t>
            </a:r>
          </a:p>
          <a:p>
            <a:pPr marL="342900" indent="-342900">
              <a:lnSpc>
                <a:spcPct val="100000"/>
              </a:lnSpc>
              <a:spcBef>
                <a:spcPts val="0"/>
              </a:spcBef>
              <a:spcAft>
                <a:spcPts val="600"/>
              </a:spcAft>
              <a:buFont typeface="Arial" panose="020B0604020202020204" pitchFamily="34" charset="0"/>
              <a:buChar char="•"/>
            </a:pPr>
            <a:r>
              <a:rPr lang="es" sz="2000" b="1" dirty="0">
                <a:solidFill>
                  <a:srgbClr val="027354"/>
                </a:solidFill>
                <a:ea typeface="Times New Roman" panose="02020603050405020304" pitchFamily="18" charset="0"/>
                <a:cs typeface="Times New Roman" panose="02020603050405020304" pitchFamily="18" charset="0"/>
              </a:rPr>
              <a:t>Comprender que </a:t>
            </a:r>
            <a:r>
              <a:rPr lang="es" sz="2000" dirty="0">
                <a:solidFill>
                  <a:srgbClr val="333333"/>
                </a:solidFill>
                <a:ea typeface="Times New Roman" panose="02020603050405020304" pitchFamily="18" charset="0"/>
                <a:cs typeface="Times New Roman" panose="02020603050405020304" pitchFamily="18" charset="0"/>
              </a:rPr>
              <a:t>RR. HH. es un socio clave de la RSE </a:t>
            </a:r>
            <a:r>
              <a:rPr lang="es" sz="2000" dirty="0">
                <a:solidFill>
                  <a:srgbClr val="333333"/>
                </a:solidFill>
                <a:effectLst/>
                <a:ea typeface="Times New Roman" panose="02020603050405020304" pitchFamily="18" charset="0"/>
                <a:cs typeface="Times New Roman" panose="02020603050405020304" pitchFamily="18" charset="0"/>
              </a:rPr>
              <a:t>y puede tomar la iniciativa o asociarse con </a:t>
            </a:r>
            <a:r>
              <a:rPr lang="es" sz="2000" dirty="0">
                <a:solidFill>
                  <a:srgbClr val="333333"/>
                </a:solidFill>
                <a:ea typeface="Times New Roman" panose="02020603050405020304" pitchFamily="18" charset="0"/>
                <a:cs typeface="Times New Roman" panose="02020603050405020304" pitchFamily="18" charset="0"/>
              </a:rPr>
              <a:t>los gerentes </a:t>
            </a:r>
            <a:r>
              <a:rPr lang="es" sz="2000" dirty="0">
                <a:solidFill>
                  <a:srgbClr val="333333"/>
                </a:solidFill>
                <a:effectLst/>
                <a:ea typeface="Times New Roman" panose="02020603050405020304" pitchFamily="18" charset="0"/>
                <a:cs typeface="Times New Roman" panose="02020603050405020304" pitchFamily="18" charset="0"/>
              </a:rPr>
              <a:t>para trabajar de forma transversal e integrar los objetivos de la RSE en la forma en que se conducen los negocios.</a:t>
            </a:r>
          </a:p>
          <a:p>
            <a:pPr marL="342900" indent="-342900">
              <a:lnSpc>
                <a:spcPct val="100000"/>
              </a:lnSpc>
              <a:spcBef>
                <a:spcPts val="0"/>
              </a:spcBef>
              <a:spcAft>
                <a:spcPts val="600"/>
              </a:spcAft>
              <a:buFont typeface="Arial" panose="020B0604020202020204" pitchFamily="34" charset="0"/>
              <a:buChar char="•"/>
            </a:pPr>
            <a:r>
              <a:rPr lang="es" sz="2000" b="1" dirty="0">
                <a:solidFill>
                  <a:srgbClr val="D0756E"/>
                </a:solidFill>
                <a:ea typeface="Times New Roman" panose="02020603050405020304" pitchFamily="18" charset="0"/>
                <a:cs typeface="Times New Roman" panose="02020603050405020304" pitchFamily="18" charset="0"/>
              </a:rPr>
              <a:t>Comprenda </a:t>
            </a:r>
            <a:r>
              <a:rPr lang="es" sz="2000" dirty="0">
                <a:solidFill>
                  <a:srgbClr val="333333"/>
                </a:solidFill>
                <a:ea typeface="Times New Roman" panose="02020603050405020304" pitchFamily="18" charset="0"/>
                <a:cs typeface="Times New Roman" panose="02020603050405020304" pitchFamily="18" charset="0"/>
              </a:rPr>
              <a:t>que </a:t>
            </a:r>
            <a:r>
              <a:rPr lang="es" sz="2000" dirty="0">
                <a:solidFill>
                  <a:srgbClr val="333333"/>
                </a:solidFill>
                <a:effectLst/>
                <a:ea typeface="Times New Roman" panose="02020603050405020304" pitchFamily="18" charset="0"/>
                <a:cs typeface="Times New Roman" panose="02020603050405020304" pitchFamily="18" charset="0"/>
              </a:rPr>
              <a:t>RR. HH. puede actuar como un impulsor clave de la empresa en el compromiso de RSE de los empleados vertical y horizontalmente en todos los departamentos.</a:t>
            </a:r>
          </a:p>
          <a:p>
            <a:pPr marL="342900" indent="-342900">
              <a:lnSpc>
                <a:spcPct val="100000"/>
              </a:lnSpc>
              <a:spcBef>
                <a:spcPts val="0"/>
              </a:spcBef>
              <a:spcAft>
                <a:spcPts val="600"/>
              </a:spcAft>
              <a:buFont typeface="Arial" panose="020B0604020202020204" pitchFamily="34" charset="0"/>
              <a:buChar char="•"/>
            </a:pPr>
            <a:r>
              <a:rPr lang="es" sz="2000" b="1" dirty="0">
                <a:solidFill>
                  <a:srgbClr val="027354"/>
                </a:solidFill>
                <a:ea typeface="Times New Roman" panose="02020603050405020304" pitchFamily="18" charset="0"/>
                <a:cs typeface="Times New Roman" panose="02020603050405020304" pitchFamily="18" charset="0"/>
              </a:rPr>
              <a:t>Explore </a:t>
            </a:r>
            <a:r>
              <a:rPr lang="es" sz="2000" dirty="0">
                <a:solidFill>
                  <a:srgbClr val="333333"/>
                </a:solidFill>
                <a:ea typeface="Times New Roman" panose="02020603050405020304" pitchFamily="18" charset="0"/>
                <a:cs typeface="Times New Roman" panose="02020603050405020304" pitchFamily="18" charset="0"/>
              </a:rPr>
              <a:t>los diferentes métodos de recursos humanos de RSE que se adaptan a diferentes empresas según sus valores, misión y visión.</a:t>
            </a:r>
          </a:p>
          <a:p>
            <a:pPr marL="342900" indent="-342900">
              <a:lnSpc>
                <a:spcPct val="100000"/>
              </a:lnSpc>
              <a:spcBef>
                <a:spcPts val="0"/>
              </a:spcBef>
              <a:spcAft>
                <a:spcPts val="600"/>
              </a:spcAft>
              <a:buFont typeface="Arial" panose="020B0604020202020204" pitchFamily="34" charset="0"/>
              <a:buChar char="•"/>
            </a:pPr>
            <a:r>
              <a:rPr lang="es" sz="2000" b="1" dirty="0">
                <a:solidFill>
                  <a:srgbClr val="E78631"/>
                </a:solidFill>
                <a:effectLst/>
                <a:ea typeface="Times New Roman" panose="02020603050405020304" pitchFamily="18" charset="0"/>
                <a:cs typeface="Times New Roman" panose="02020603050405020304" pitchFamily="18" charset="0"/>
              </a:rPr>
              <a:t>Darse cuenta </a:t>
            </a:r>
            <a:r>
              <a:rPr lang="es" sz="2000" dirty="0">
                <a:solidFill>
                  <a:srgbClr val="333333"/>
                </a:solidFill>
                <a:effectLst/>
                <a:ea typeface="Times New Roman" panose="02020603050405020304" pitchFamily="18" charset="0"/>
                <a:cs typeface="Times New Roman" panose="02020603050405020304" pitchFamily="18" charset="0"/>
              </a:rPr>
              <a:t>de que la RSE no es un gasto, es una inversión y requerida por los clientes y empleados de hoy.</a:t>
            </a:r>
            <a:endParaRPr lang="en-IE" sz="2000" dirty="0"/>
          </a:p>
          <a:p>
            <a:pPr marL="342900" indent="-342900">
              <a:lnSpc>
                <a:spcPct val="100000"/>
              </a:lnSpc>
              <a:spcBef>
                <a:spcPts val="0"/>
              </a:spcBef>
              <a:spcAft>
                <a:spcPts val="600"/>
              </a:spcAft>
              <a:buFont typeface="Wingdings" panose="05000000000000000000" pitchFamily="2" charset="2"/>
              <a:buChar char="v"/>
            </a:pPr>
            <a:endParaRPr lang="en-IE" sz="2000"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a:xfrm>
            <a:off x="6390969" y="-1"/>
            <a:ext cx="5395869" cy="6858001"/>
          </a:xfrm>
        </p:spPr>
      </p:pic>
    </p:spTree>
    <p:extLst>
      <p:ext uri="{BB962C8B-B14F-4D97-AF65-F5344CB8AC3E}">
        <p14:creationId xmlns:p14="http://schemas.microsoft.com/office/powerpoint/2010/main" val="2598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4"/>
          </p:nvPr>
        </p:nvSpPr>
        <p:spPr>
          <a:xfrm>
            <a:off x="300398" y="1005372"/>
            <a:ext cx="7319602" cy="1193534"/>
          </a:xfrm>
        </p:spPr>
        <p:txBody>
          <a:bodyPr/>
          <a:lstStyle/>
          <a:p>
            <a:r>
              <a:rPr lang="es" sz="3600" dirty="0">
                <a:solidFill>
                  <a:srgbClr val="027354"/>
                </a:solidFill>
              </a:rPr>
              <a:t>Cómo implementar RSE HR para PYMES</a:t>
            </a:r>
          </a:p>
          <a:p>
            <a:endParaRPr lang="en-US" sz="3600" dirty="0">
              <a:solidFill>
                <a:srgbClr val="027354"/>
              </a:solidFill>
            </a:endParaRPr>
          </a:p>
          <a:p>
            <a:r>
              <a:rPr lang="es" sz="3600" dirty="0">
                <a:solidFill>
                  <a:srgbClr val="027354"/>
                </a:solidFill>
              </a:rPr>
              <a:t>Estrategia de gestión del cambio cultural</a:t>
            </a:r>
          </a:p>
          <a:p>
            <a:endParaRPr lang="en-IE" sz="3600" dirty="0">
              <a:solidFill>
                <a:srgbClr val="027354"/>
              </a:solidFill>
            </a:endParaRPr>
          </a:p>
        </p:txBody>
      </p:sp>
      <p:sp>
        <p:nvSpPr>
          <p:cNvPr id="2" name="TextBox 1">
            <a:extLst>
              <a:ext uri="{FF2B5EF4-FFF2-40B4-BE49-F238E27FC236}">
                <a16:creationId xmlns:a16="http://schemas.microsoft.com/office/drawing/2014/main" id="{9D4D08E9-580F-EA13-A3F7-D985F0D0B3F4}"/>
              </a:ext>
            </a:extLst>
          </p:cNvPr>
          <p:cNvSpPr txBox="1"/>
          <p:nvPr/>
        </p:nvSpPr>
        <p:spPr>
          <a:xfrm>
            <a:off x="195001" y="4483499"/>
            <a:ext cx="3765198" cy="830997"/>
          </a:xfrm>
          <a:prstGeom prst="rect">
            <a:avLst/>
          </a:prstGeom>
          <a:solidFill>
            <a:srgbClr val="027354"/>
          </a:solidFill>
        </p:spPr>
        <p:txBody>
          <a:bodyPr wrap="square" rtlCol="0">
            <a:spAutoFit/>
          </a:bodyPr>
          <a:lstStyle/>
          <a:p>
            <a:pPr algn="ctr"/>
            <a:r>
              <a:rPr lang="es" sz="4800" b="1" dirty="0">
                <a:solidFill>
                  <a:schemeClr val="bg1"/>
                </a:solidFill>
              </a:rPr>
              <a:t>Sección 1</a:t>
            </a:r>
          </a:p>
        </p:txBody>
      </p:sp>
    </p:spTree>
    <p:extLst>
      <p:ext uri="{BB962C8B-B14F-4D97-AF65-F5344CB8AC3E}">
        <p14:creationId xmlns:p14="http://schemas.microsoft.com/office/powerpoint/2010/main" val="18069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hands shaking&#10;&#10;Description automatically generated with low confidence">
            <a:extLst>
              <a:ext uri="{FF2B5EF4-FFF2-40B4-BE49-F238E27FC236}">
                <a16:creationId xmlns:a16="http://schemas.microsoft.com/office/drawing/2014/main" id="{5E65D041-BF1F-FD4E-D780-6B7CC9BDC82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49" b="5249"/>
          <a:stretch>
            <a:fillRect/>
          </a:stretch>
        </p:blipFill>
        <p:spPr/>
      </p:pic>
      <p:sp>
        <p:nvSpPr>
          <p:cNvPr id="3" name="Text Placeholder 2">
            <a:extLst>
              <a:ext uri="{FF2B5EF4-FFF2-40B4-BE49-F238E27FC236}">
                <a16:creationId xmlns:a16="http://schemas.microsoft.com/office/drawing/2014/main" id="{9A1C058D-9C28-5D6C-FFCE-718099BC449E}"/>
              </a:ext>
            </a:extLst>
          </p:cNvPr>
          <p:cNvSpPr>
            <a:spLocks noGrp="1"/>
          </p:cNvSpPr>
          <p:nvPr>
            <p:ph type="body" sz="quarter" idx="13"/>
          </p:nvPr>
        </p:nvSpPr>
        <p:spPr>
          <a:xfrm>
            <a:off x="652449" y="385524"/>
            <a:ext cx="5228693" cy="1061728"/>
          </a:xfrm>
        </p:spPr>
        <p:txBody>
          <a:bodyPr>
            <a:normAutofit fontScale="77500" lnSpcReduction="20000"/>
          </a:bodyPr>
          <a:lstStyle/>
          <a:p>
            <a:r>
              <a:rPr lang="es" sz="3600" dirty="0">
                <a:solidFill>
                  <a:srgbClr val="027354"/>
                </a:solidFill>
                <a:ea typeface="Times New Roman" panose="02020603050405020304" pitchFamily="18" charset="0"/>
                <a:cs typeface="Times New Roman" panose="02020603050405020304" pitchFamily="18" charset="0"/>
              </a:rPr>
              <a:t>Una estrategia de gestión del cambio cultural de RSC bien integrada retiene a los empleados</a:t>
            </a:r>
          </a:p>
          <a:p>
            <a:pPr>
              <a:lnSpc>
                <a:spcPct val="120000"/>
              </a:lnSpc>
              <a:spcBef>
                <a:spcPts val="0"/>
              </a:spcBef>
            </a:pPr>
            <a:endParaRPr lang="en-IE" dirty="0"/>
          </a:p>
        </p:txBody>
      </p:sp>
      <p:sp>
        <p:nvSpPr>
          <p:cNvPr id="4" name="Text Placeholder 3">
            <a:extLst>
              <a:ext uri="{FF2B5EF4-FFF2-40B4-BE49-F238E27FC236}">
                <a16:creationId xmlns:a16="http://schemas.microsoft.com/office/drawing/2014/main" id="{2453BAC9-F474-077C-13D0-15B4DE82D06B}"/>
              </a:ext>
            </a:extLst>
          </p:cNvPr>
          <p:cNvSpPr>
            <a:spLocks noGrp="1"/>
          </p:cNvSpPr>
          <p:nvPr>
            <p:ph type="body" sz="quarter" idx="14"/>
          </p:nvPr>
        </p:nvSpPr>
        <p:spPr>
          <a:xfrm>
            <a:off x="652449" y="1506459"/>
            <a:ext cx="5455637" cy="3455610"/>
          </a:xfrm>
        </p:spPr>
        <p:txBody>
          <a:bodyPr/>
          <a:lstStyle/>
          <a:p>
            <a:r>
              <a:rPr lang="es" dirty="0">
                <a:solidFill>
                  <a:srgbClr val="333333"/>
                </a:solidFill>
                <a:effectLst/>
                <a:ea typeface="Times New Roman" panose="02020603050405020304" pitchFamily="18" charset="0"/>
                <a:cs typeface="Times New Roman" panose="02020603050405020304" pitchFamily="18" charset="0"/>
              </a:rPr>
              <a:t>Una estrategia de gestión del cambio cultural bien desarrollada incluye una estrategia de gestión del talento y el desempeño con componentes integrados de RSE. </a:t>
            </a:r>
            <a:r>
              <a:rPr lang="es" dirty="0">
                <a:solidFill>
                  <a:srgbClr val="333333"/>
                </a:solidFill>
                <a:ea typeface="Times New Roman" panose="02020603050405020304" pitchFamily="18" charset="0"/>
                <a:cs typeface="Times New Roman" panose="02020603050405020304" pitchFamily="18" charset="0"/>
              </a:rPr>
              <a:t>Está diseñado para incorporar elementos y objetivos de RSC a fin de </a:t>
            </a:r>
            <a:r>
              <a:rPr lang="es" dirty="0">
                <a:solidFill>
                  <a:srgbClr val="333333"/>
                </a:solidFill>
                <a:effectLst/>
                <a:ea typeface="Times New Roman" panose="02020603050405020304" pitchFamily="18" charset="0"/>
                <a:cs typeface="Times New Roman" panose="02020603050405020304" pitchFamily="18" charset="0"/>
              </a:rPr>
              <a:t>reducir la probabilidad y el impacto de perder empleados y aumentar una reputación que atraiga a nuevos empleados potenciales.</a:t>
            </a:r>
            <a:endParaRPr lang="en-IE"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66056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881061" y="300430"/>
            <a:ext cx="11105423" cy="953429"/>
          </a:xfrm>
        </p:spPr>
        <p:txBody>
          <a:bodyPr>
            <a:noAutofit/>
          </a:bodyPr>
          <a:lstStyle/>
          <a:p>
            <a:pPr algn="ctr"/>
            <a:r>
              <a:rPr lang="es" sz="3200" dirty="0">
                <a:solidFill>
                  <a:srgbClr val="027354"/>
                </a:solidFill>
              </a:rPr>
              <a:t>RSE Estrategia de recursos humanos: primero necesita un HRM </a:t>
            </a:r>
            <a:r>
              <a:rPr lang="es" sz="2800" b="0" dirty="0">
                <a:solidFill>
                  <a:srgbClr val="027354"/>
                </a:solidFill>
              </a:rPr>
              <a:t>(gerente de recursos humanos)</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881061" y="1253859"/>
            <a:ext cx="10939463" cy="5124450"/>
          </a:xfrm>
        </p:spPr>
        <p:txBody>
          <a:bodyPr/>
          <a:lstStyle/>
          <a:p>
            <a:pPr>
              <a:lnSpc>
                <a:spcPct val="107000"/>
              </a:lnSpc>
              <a:spcAft>
                <a:spcPts val="865"/>
              </a:spcAft>
            </a:pPr>
            <a:r>
              <a:rPr lang="es" sz="2200" b="1" dirty="0">
                <a:solidFill>
                  <a:srgbClr val="027354"/>
                </a:solidFill>
                <a:ea typeface="Times New Roman" panose="02020603050405020304" pitchFamily="18" charset="0"/>
                <a:cs typeface="Times New Roman" panose="02020603050405020304" pitchFamily="18" charset="0"/>
              </a:rPr>
              <a:t>Las empresas (incluidas las PYME) necesitan un </a:t>
            </a:r>
            <a:r>
              <a:rPr lang="es" sz="2200" b="1" dirty="0">
                <a:solidFill>
                  <a:srgbClr val="027354"/>
                </a:solidFill>
                <a:effectLst/>
                <a:ea typeface="Times New Roman" panose="02020603050405020304" pitchFamily="18" charset="0"/>
                <a:cs typeface="Times New Roman" panose="02020603050405020304" pitchFamily="18" charset="0"/>
              </a:rPr>
              <a:t>gerente de recursos humanos o experiencia en recursos humanos en el desarrollo e implementación de estrategias de RSC. </a:t>
            </a:r>
            <a:r>
              <a:rPr lang="es" sz="2200" dirty="0">
                <a:solidFill>
                  <a:srgbClr val="333333"/>
                </a:solidFill>
                <a:cs typeface="Times New Roman" panose="02020603050405020304" pitchFamily="18" charset="0"/>
              </a:rPr>
              <a:t>HR es un socio estratégico en el desarrollo e implementación de recursos humanos de la empresa. Pueden impulsar la formulación e implementación de la estrategia de RSE utilizando una importante </a:t>
            </a:r>
            <a:r>
              <a:rPr lang="es" sz="2200" b="1" dirty="0">
                <a:solidFill>
                  <a:srgbClr val="027354"/>
                </a:solidFill>
                <a:cs typeface="Times New Roman" panose="02020603050405020304" pitchFamily="18" charset="0"/>
              </a:rPr>
              <a:t>"perspectiva de las personas" </a:t>
            </a:r>
            <a:r>
              <a:rPr lang="es" sz="2200" b="1" dirty="0">
                <a:solidFill>
                  <a:srgbClr val="D0756E"/>
                </a:solidFill>
                <a:effectLst/>
                <a:ea typeface="Times New Roman" panose="02020603050405020304" pitchFamily="18" charset="0"/>
                <a:cs typeface="Times New Roman" panose="02020603050405020304" pitchFamily="18" charset="0"/>
              </a:rPr>
              <a:t>. </a:t>
            </a:r>
            <a:r>
              <a:rPr lang="es" sz="2200" dirty="0">
                <a:solidFill>
                  <a:srgbClr val="333333"/>
                </a:solidFill>
                <a:effectLst/>
                <a:ea typeface="Times New Roman" panose="02020603050405020304" pitchFamily="18" charset="0"/>
                <a:cs typeface="Times New Roman" panose="02020603050405020304" pitchFamily="18" charset="0"/>
              </a:rPr>
              <a:t>Eso significa que deben participar en cada etapa del;</a:t>
            </a:r>
          </a:p>
          <a:p>
            <a:pPr marL="342900" indent="-342900">
              <a:lnSpc>
                <a:spcPct val="107000"/>
              </a:lnSpc>
              <a:spcAft>
                <a:spcPts val="865"/>
              </a:spcAft>
              <a:buFont typeface="Wingdings" panose="05000000000000000000" pitchFamily="2" charset="2"/>
              <a:buChar char="v"/>
            </a:pPr>
            <a:r>
              <a:rPr lang="es" sz="2200" b="1" dirty="0">
                <a:solidFill>
                  <a:srgbClr val="027354"/>
                </a:solidFill>
                <a:effectLst/>
                <a:ea typeface="Times New Roman" panose="02020603050405020304" pitchFamily="18" charset="0"/>
                <a:cs typeface="Times New Roman" panose="02020603050405020304" pitchFamily="18" charset="0"/>
              </a:rPr>
              <a:t>Plan de Negocio y Estrategia de RSC. </a:t>
            </a:r>
            <a:r>
              <a:rPr lang="es" sz="2200" dirty="0">
                <a:solidFill>
                  <a:srgbClr val="333333"/>
                </a:solidFill>
                <a:effectLst/>
                <a:ea typeface="Times New Roman" panose="02020603050405020304" pitchFamily="18" charset="0"/>
                <a:cs typeface="Times New Roman" panose="02020603050405020304" pitchFamily="18" charset="0"/>
              </a:rPr>
              <a:t>RR. HH. puede proporcionar orientación sobre RR. HH. de RSC para el plan de negocios y proporcionar una dirección estratégica desde una perspectiva de RR. HH. para </a:t>
            </a:r>
            <a:r>
              <a:rPr lang="es" sz="2200" dirty="0">
                <a:solidFill>
                  <a:srgbClr val="333333"/>
                </a:solidFill>
                <a:ea typeface="Times New Roman" panose="02020603050405020304" pitchFamily="18" charset="0"/>
                <a:cs typeface="Times New Roman" panose="02020603050405020304" pitchFamily="18" charset="0"/>
              </a:rPr>
              <a:t>que </a:t>
            </a:r>
            <a:r>
              <a:rPr lang="es" sz="2200" dirty="0">
                <a:solidFill>
                  <a:srgbClr val="333333"/>
                </a:solidFill>
                <a:effectLst/>
                <a:ea typeface="Times New Roman" panose="02020603050405020304" pitchFamily="18" charset="0"/>
                <a:cs typeface="Times New Roman" panose="02020603050405020304" pitchFamily="18" charset="0"/>
              </a:rPr>
              <a:t>la RSC pueda integrarse en todos los niveles de la empresa. Esto incluye personas, políticas y desarrollo de estrategias de recursos humanos, soporte, capacitación, programas de empleados de RSE, etc.</a:t>
            </a:r>
          </a:p>
          <a:p>
            <a:pPr algn="ctr">
              <a:lnSpc>
                <a:spcPct val="107000"/>
              </a:lnSpc>
              <a:spcAft>
                <a:spcPts val="865"/>
              </a:spcAft>
            </a:pPr>
            <a:r>
              <a:rPr lang="es" sz="2200" b="1" dirty="0">
                <a:solidFill>
                  <a:srgbClr val="027354"/>
                </a:solidFill>
                <a:cs typeface="Times New Roman" panose="02020603050405020304" pitchFamily="18" charset="0"/>
              </a:rPr>
              <a:t>Si no tiene la experiencia interna de HRM, puede obtenerlos a través de una consulta o un rol de tutoría.</a:t>
            </a:r>
          </a:p>
        </p:txBody>
      </p:sp>
    </p:spTree>
    <p:extLst>
      <p:ext uri="{BB962C8B-B14F-4D97-AF65-F5344CB8AC3E}">
        <p14:creationId xmlns:p14="http://schemas.microsoft.com/office/powerpoint/2010/main" val="122021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6193744" y="1991096"/>
            <a:ext cx="785328" cy="1056986"/>
          </a:xfrm>
        </p:spPr>
        <p:txBody>
          <a:bodyPr>
            <a:normAutofit fontScale="85000" lnSpcReduction="20000"/>
          </a:bodyPr>
          <a:lstStyle/>
          <a:p>
            <a:r>
              <a:rPr lang="es"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125624" y="0"/>
            <a:ext cx="6028211" cy="3945639"/>
          </a:xfrm>
        </p:spPr>
        <p:txBody>
          <a:bodyPr>
            <a:normAutofit/>
          </a:bodyPr>
          <a:lstStyle/>
          <a:p>
            <a:pPr fontAlgn="base"/>
            <a:r>
              <a:rPr lang="es" sz="2800" b="0" i="0" dirty="0">
                <a:effectLst/>
              </a:rPr>
              <a:t>Cuando la RSC está integrada en la estrategia comercial principal, se convierte en un mecanismo para desbloquear el potencial humano",</a:t>
            </a:r>
          </a:p>
          <a:p>
            <a:pPr fontAlgn="base"/>
            <a:r>
              <a:rPr lang="es" sz="1800" b="0" dirty="0">
                <a:effectLst/>
                <a:hlinkClick r:id="rId2">
                  <a:extLst>
                    <a:ext uri="{A12FA001-AC4F-418D-AE19-62706E023703}">
                      <ahyp:hlinkClr xmlns:ahyp="http://schemas.microsoft.com/office/drawing/2018/hyperlinkcolor" val="tx"/>
                    </a:ext>
                  </a:extLst>
                </a:hlinkClick>
              </a:rPr>
              <a:t>Corostrandberg</a:t>
            </a:r>
            <a:endParaRPr lang="en-GB" sz="1800" b="0" dirty="0">
              <a:effectLst/>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697457" y="787087"/>
            <a:ext cx="2613204" cy="1221666"/>
          </a:xfrm>
        </p:spPr>
        <p:txBody>
          <a:bodyPr>
            <a:normAutofit fontScale="92500" lnSpcReduction="10000"/>
          </a:bodyPr>
          <a:lstStyle/>
          <a:p>
            <a:r>
              <a:rPr lang="es"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328599" y="3896079"/>
            <a:ext cx="4034166" cy="1077218"/>
          </a:xfrm>
          <a:prstGeom prst="rect">
            <a:avLst/>
          </a:prstGeom>
          <a:noFill/>
        </p:spPr>
        <p:txBody>
          <a:bodyPr wrap="square" rtlCol="0">
            <a:spAutoFit/>
          </a:bodyPr>
          <a:lstStyle/>
          <a:p>
            <a:pPr algn="ctr"/>
            <a:r>
              <a:rPr lang="es" sz="3200" b="1" dirty="0">
                <a:solidFill>
                  <a:srgbClr val="027354"/>
                </a:solidFill>
              </a:rPr>
              <a:t>RSE + RRHH + BS = Potencial Humano</a:t>
            </a:r>
          </a:p>
        </p:txBody>
      </p:sp>
    </p:spTree>
    <p:extLst>
      <p:ext uri="{BB962C8B-B14F-4D97-AF65-F5344CB8AC3E}">
        <p14:creationId xmlns:p14="http://schemas.microsoft.com/office/powerpoint/2010/main" val="391505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TotalTime>
  <Words>7868</Words>
  <Application>Microsoft Office PowerPoint</Application>
  <PresentationFormat>Panorámica</PresentationFormat>
  <Paragraphs>416</Paragraphs>
  <Slides>43</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43</vt:i4>
      </vt:variant>
    </vt:vector>
  </HeadingPairs>
  <TitlesOfParts>
    <vt:vector size="54" baseType="lpstr">
      <vt:lpstr>Arial</vt:lpstr>
      <vt:lpstr>Arial</vt:lpstr>
      <vt:lpstr>Calibri</vt:lpstr>
      <vt:lpstr>Calibri Light</vt:lpstr>
      <vt:lpstr>Lato</vt:lpstr>
      <vt:lpstr>Montserrat Light</vt:lpstr>
      <vt:lpstr>Quattrocento Sans</vt:lpstr>
      <vt:lpstr>Times New Roman</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235</cp:revision>
  <dcterms:created xsi:type="dcterms:W3CDTF">2019-11-20T14:08:21Z</dcterms:created>
  <dcterms:modified xsi:type="dcterms:W3CDTF">2023-08-04T10:14:32Z</dcterms:modified>
</cp:coreProperties>
</file>