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714" r:id="rId2"/>
  </p:sldMasterIdLst>
  <p:notesMasterIdLst>
    <p:notesMasterId r:id="rId59"/>
  </p:notesMasterIdLst>
  <p:sldIdLst>
    <p:sldId id="5522" r:id="rId3"/>
    <p:sldId id="661" r:id="rId4"/>
    <p:sldId id="663" r:id="rId5"/>
    <p:sldId id="6002" r:id="rId6"/>
    <p:sldId id="6003" r:id="rId7"/>
    <p:sldId id="5521" r:id="rId8"/>
    <p:sldId id="5464" r:id="rId9"/>
    <p:sldId id="5466" r:id="rId10"/>
    <p:sldId id="5465" r:id="rId11"/>
    <p:sldId id="5467" r:id="rId12"/>
    <p:sldId id="5475" r:id="rId13"/>
    <p:sldId id="5476" r:id="rId14"/>
    <p:sldId id="5492" r:id="rId15"/>
    <p:sldId id="5477" r:id="rId16"/>
    <p:sldId id="5478" r:id="rId17"/>
    <p:sldId id="5479" r:id="rId18"/>
    <p:sldId id="5469" r:id="rId19"/>
    <p:sldId id="5483" r:id="rId20"/>
    <p:sldId id="5484" r:id="rId21"/>
    <p:sldId id="5471" r:id="rId22"/>
    <p:sldId id="5363" r:id="rId23"/>
    <p:sldId id="5472" r:id="rId24"/>
    <p:sldId id="5474" r:id="rId25"/>
    <p:sldId id="5491" r:id="rId26"/>
    <p:sldId id="5480" r:id="rId27"/>
    <p:sldId id="5482" r:id="rId28"/>
    <p:sldId id="5468" r:id="rId29"/>
    <p:sldId id="5388" r:id="rId30"/>
    <p:sldId id="5402" r:id="rId31"/>
    <p:sldId id="5503" r:id="rId32"/>
    <p:sldId id="5141" r:id="rId33"/>
    <p:sldId id="5494" r:id="rId34"/>
    <p:sldId id="5366" r:id="rId35"/>
    <p:sldId id="5495" r:id="rId36"/>
    <p:sldId id="5487" r:id="rId37"/>
    <p:sldId id="5488" r:id="rId38"/>
    <p:sldId id="5489" r:id="rId39"/>
    <p:sldId id="5490" r:id="rId40"/>
    <p:sldId id="5470" r:id="rId41"/>
    <p:sldId id="5370" r:id="rId42"/>
    <p:sldId id="5378" r:id="rId43"/>
    <p:sldId id="5504" r:id="rId44"/>
    <p:sldId id="5506" r:id="rId45"/>
    <p:sldId id="5507" r:id="rId46"/>
    <p:sldId id="5417" r:id="rId47"/>
    <p:sldId id="5509" r:id="rId48"/>
    <p:sldId id="5508" r:id="rId49"/>
    <p:sldId id="5510" r:id="rId50"/>
    <p:sldId id="5517" r:id="rId51"/>
    <p:sldId id="5511" r:id="rId52"/>
    <p:sldId id="5512" r:id="rId53"/>
    <p:sldId id="5514" r:id="rId54"/>
    <p:sldId id="5515" r:id="rId55"/>
    <p:sldId id="5516" r:id="rId56"/>
    <p:sldId id="5429" r:id="rId57"/>
    <p:sldId id="59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aine Voigt" initials="EV" lastIdx="23" clrIdx="0">
    <p:extLst>
      <p:ext uri="{19B8F6BF-5375-455C-9EA6-DF929625EA0E}">
        <p15:presenceInfo xmlns:p15="http://schemas.microsoft.com/office/powerpoint/2012/main" userId="Elaine Voigt" providerId="None"/>
      </p:ext>
    </p:extLst>
  </p:cmAuthor>
  <p:cmAuthor id="2" name="Julia Grey" initials="JG" lastIdx="5" clrIdx="1">
    <p:extLst>
      <p:ext uri="{19B8F6BF-5375-455C-9EA6-DF929625EA0E}">
        <p15:presenceInfo xmlns:p15="http://schemas.microsoft.com/office/powerpoint/2012/main" userId="18f5a034b9241c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D4D4D"/>
    <a:srgbClr val="C95F57"/>
    <a:srgbClr val="33819B"/>
    <a:srgbClr val="027354"/>
    <a:srgbClr val="2B083E"/>
    <a:srgbClr val="E0810E"/>
    <a:srgbClr val="FF903D"/>
    <a:srgbClr val="37465E"/>
    <a:srgbClr val="FED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3690" autoAdjust="0"/>
  </p:normalViewPr>
  <p:slideViewPr>
    <p:cSldViewPr snapToGrid="0" snapToObjects="1">
      <p:cViewPr varScale="1">
        <p:scale>
          <a:sx n="103" d="100"/>
          <a:sy n="103" d="100"/>
        </p:scale>
        <p:origin x="828"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‹Nr.›</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2305467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11500"/>
            <a:ext cx="2978590" cy="846499"/>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111705"/>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01C2FCBF-D7D6-E92A-5EF7-0912D7F08CDC}"/>
              </a:ext>
            </a:extLst>
          </p:cNvPr>
          <p:cNvGrpSpPr/>
          <p:nvPr userDrawn="1"/>
        </p:nvGrpSpPr>
        <p:grpSpPr>
          <a:xfrm>
            <a:off x="0" y="0"/>
            <a:ext cx="1675006" cy="1772009"/>
            <a:chOff x="327570" y="4453037"/>
            <a:chExt cx="1539689" cy="1542069"/>
          </a:xfrm>
        </p:grpSpPr>
        <p:sp>
          <p:nvSpPr>
            <p:cNvPr id="3" name="Freeform 14">
              <a:extLst>
                <a:ext uri="{FF2B5EF4-FFF2-40B4-BE49-F238E27FC236}">
                  <a16:creationId xmlns:a16="http://schemas.microsoft.com/office/drawing/2014/main" id="{5958B42B-3DCE-04DB-D3CD-8DED6AA3F9C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7">
              <a:extLst>
                <a:ext uri="{FF2B5EF4-FFF2-40B4-BE49-F238E27FC236}">
                  <a16:creationId xmlns:a16="http://schemas.microsoft.com/office/drawing/2014/main" id="{509712EC-13F1-E67F-E920-60B8A2678DE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82D34CD2-AA4A-7361-FFD0-90A243B36128}"/>
              </a:ext>
            </a:extLst>
          </p:cNvPr>
          <p:cNvGrpSpPr/>
          <p:nvPr userDrawn="1"/>
        </p:nvGrpSpPr>
        <p:grpSpPr>
          <a:xfrm>
            <a:off x="7422969" y="6137098"/>
            <a:ext cx="3143757" cy="504000"/>
            <a:chOff x="296426" y="6035882"/>
            <a:chExt cx="3143757" cy="504000"/>
          </a:xfrm>
        </p:grpSpPr>
        <p:pic>
          <p:nvPicPr>
            <p:cNvPr id="6" name="Picture 5" descr="A picture containing text&#10;&#10;Description automatically generated">
              <a:extLst>
                <a:ext uri="{FF2B5EF4-FFF2-40B4-BE49-F238E27FC236}">
                  <a16:creationId xmlns:a16="http://schemas.microsoft.com/office/drawing/2014/main" id="{3FF0F946-3EA3-04FE-955B-49835FCAE2D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78EEE82-0D2F-0C08-F57C-462623DA19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29353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865978"/>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235989"/>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97208"/>
            <a:ext cx="3286408" cy="760791"/>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0"/>
            <a:ext cx="5112967" cy="6119606"/>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69612" y="6145000"/>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26A36BA4-8270-C635-9DF6-1866BEAFC032}"/>
              </a:ext>
            </a:extLst>
          </p:cNvPr>
          <p:cNvGrpSpPr/>
          <p:nvPr userDrawn="1"/>
        </p:nvGrpSpPr>
        <p:grpSpPr>
          <a:xfrm>
            <a:off x="0" y="0"/>
            <a:ext cx="1675006" cy="1772009"/>
            <a:chOff x="327570" y="4453037"/>
            <a:chExt cx="1539689" cy="1542069"/>
          </a:xfrm>
        </p:grpSpPr>
        <p:sp>
          <p:nvSpPr>
            <p:cNvPr id="4" name="Freeform 14">
              <a:extLst>
                <a:ext uri="{FF2B5EF4-FFF2-40B4-BE49-F238E27FC236}">
                  <a16:creationId xmlns:a16="http://schemas.microsoft.com/office/drawing/2014/main" id="{5FE7B8FB-342C-B26C-BF97-F3981809DB53}"/>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7">
              <a:extLst>
                <a:ext uri="{FF2B5EF4-FFF2-40B4-BE49-F238E27FC236}">
                  <a16:creationId xmlns:a16="http://schemas.microsoft.com/office/drawing/2014/main" id="{482FF05C-F481-3ED3-5A6E-E291477A4225}"/>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3530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1" y="6106536"/>
            <a:ext cx="2797521" cy="751463"/>
          </a:xfrm>
          <a:prstGeom prst="triangle">
            <a:avLst>
              <a:gd name="adj" fmla="val 100000"/>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317099"/>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96772" y="6317098"/>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6" name="Group 5">
            <a:extLst>
              <a:ext uri="{FF2B5EF4-FFF2-40B4-BE49-F238E27FC236}">
                <a16:creationId xmlns:a16="http://schemas.microsoft.com/office/drawing/2014/main" id="{3DBCB93C-6652-108B-0F6B-7F0CFD093A73}"/>
              </a:ext>
            </a:extLst>
          </p:cNvPr>
          <p:cNvGrpSpPr/>
          <p:nvPr userDrawn="1"/>
        </p:nvGrpSpPr>
        <p:grpSpPr>
          <a:xfrm>
            <a:off x="0" y="0"/>
            <a:ext cx="1675006" cy="1772009"/>
            <a:chOff x="327570" y="4453037"/>
            <a:chExt cx="1539689" cy="1542069"/>
          </a:xfrm>
        </p:grpSpPr>
        <p:sp>
          <p:nvSpPr>
            <p:cNvPr id="7" name="Freeform 13">
              <a:extLst>
                <a:ext uri="{FF2B5EF4-FFF2-40B4-BE49-F238E27FC236}">
                  <a16:creationId xmlns:a16="http://schemas.microsoft.com/office/drawing/2014/main" id="{58DEECA6-5AD2-B647-B7F8-681B1C254726}"/>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5">
              <a:extLst>
                <a:ext uri="{FF2B5EF4-FFF2-40B4-BE49-F238E27FC236}">
                  <a16:creationId xmlns:a16="http://schemas.microsoft.com/office/drawing/2014/main" id="{4ED00538-E88F-687B-34AD-FA93BE97067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35023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437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213294"/>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221759"/>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400469" y="4946490"/>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360602" y="4964778"/>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389221" y="505714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4117955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2525633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926925" y="6265072"/>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9" name="Group 8">
            <a:extLst>
              <a:ext uri="{FF2B5EF4-FFF2-40B4-BE49-F238E27FC236}">
                <a16:creationId xmlns:a16="http://schemas.microsoft.com/office/drawing/2014/main" id="{36345BAC-900A-5699-1259-6D2F50CE1DC1}"/>
              </a:ext>
            </a:extLst>
          </p:cNvPr>
          <p:cNvGrpSpPr/>
          <p:nvPr userDrawn="1"/>
        </p:nvGrpSpPr>
        <p:grpSpPr>
          <a:xfrm rot="10800000">
            <a:off x="10514431" y="5085991"/>
            <a:ext cx="1675006" cy="1772009"/>
            <a:chOff x="327570" y="4453037"/>
            <a:chExt cx="1539689" cy="1542069"/>
          </a:xfrm>
        </p:grpSpPr>
        <p:sp>
          <p:nvSpPr>
            <p:cNvPr id="10" name="Freeform 14">
              <a:extLst>
                <a:ext uri="{FF2B5EF4-FFF2-40B4-BE49-F238E27FC236}">
                  <a16:creationId xmlns:a16="http://schemas.microsoft.com/office/drawing/2014/main" id="{94E09C20-1BCA-3404-F669-3A7D9E8B9D4D}"/>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7">
              <a:extLst>
                <a:ext uri="{FF2B5EF4-FFF2-40B4-BE49-F238E27FC236}">
                  <a16:creationId xmlns:a16="http://schemas.microsoft.com/office/drawing/2014/main" id="{0AA9A696-BE1D-C25B-9B47-B7576E324A1E}"/>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7674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736480"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2" name="Group 1">
            <a:extLst>
              <a:ext uri="{FF2B5EF4-FFF2-40B4-BE49-F238E27FC236}">
                <a16:creationId xmlns:a16="http://schemas.microsoft.com/office/drawing/2014/main" id="{E7440FE2-1536-BCB0-6A68-6AB444C201FA}"/>
              </a:ext>
            </a:extLst>
          </p:cNvPr>
          <p:cNvGrpSpPr/>
          <p:nvPr userDrawn="1"/>
        </p:nvGrpSpPr>
        <p:grpSpPr>
          <a:xfrm rot="10800000">
            <a:off x="10514431" y="5085991"/>
            <a:ext cx="1675006" cy="1772009"/>
            <a:chOff x="327570" y="4453037"/>
            <a:chExt cx="1539689" cy="1542069"/>
          </a:xfrm>
        </p:grpSpPr>
        <p:sp>
          <p:nvSpPr>
            <p:cNvPr id="3" name="Freeform 13">
              <a:extLst>
                <a:ext uri="{FF2B5EF4-FFF2-40B4-BE49-F238E27FC236}">
                  <a16:creationId xmlns:a16="http://schemas.microsoft.com/office/drawing/2014/main" id="{F7680E44-95E4-5732-DBB3-6B343C030500}"/>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5">
              <a:extLst>
                <a:ext uri="{FF2B5EF4-FFF2-40B4-BE49-F238E27FC236}">
                  <a16:creationId xmlns:a16="http://schemas.microsoft.com/office/drawing/2014/main" id="{8085C9B2-F2A7-505A-78DA-FCF79501DFB3}"/>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5395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7091517"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5" name="Group 4">
            <a:extLst>
              <a:ext uri="{FF2B5EF4-FFF2-40B4-BE49-F238E27FC236}">
                <a16:creationId xmlns:a16="http://schemas.microsoft.com/office/drawing/2014/main" id="{278A3BA7-621F-16CC-C172-EBB1F213ECA4}"/>
              </a:ext>
            </a:extLst>
          </p:cNvPr>
          <p:cNvGrpSpPr/>
          <p:nvPr userDrawn="1"/>
        </p:nvGrpSpPr>
        <p:grpSpPr>
          <a:xfrm rot="10800000">
            <a:off x="10514431" y="5085991"/>
            <a:ext cx="1675006" cy="1772009"/>
            <a:chOff x="327570" y="4453037"/>
            <a:chExt cx="1539689" cy="1542069"/>
          </a:xfrm>
        </p:grpSpPr>
        <p:sp>
          <p:nvSpPr>
            <p:cNvPr id="9" name="Freeform 14">
              <a:extLst>
                <a:ext uri="{FF2B5EF4-FFF2-40B4-BE49-F238E27FC236}">
                  <a16:creationId xmlns:a16="http://schemas.microsoft.com/office/drawing/2014/main" id="{E8888105-ED7A-5091-E5F5-99E989009B8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7">
              <a:extLst>
                <a:ext uri="{FF2B5EF4-FFF2-40B4-BE49-F238E27FC236}">
                  <a16:creationId xmlns:a16="http://schemas.microsoft.com/office/drawing/2014/main" id="{03A418D6-64E5-18D5-D4A0-527D4FF593F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50436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2" name="Group 1">
            <a:extLst>
              <a:ext uri="{FF2B5EF4-FFF2-40B4-BE49-F238E27FC236}">
                <a16:creationId xmlns:a16="http://schemas.microsoft.com/office/drawing/2014/main" id="{0E249100-630C-147B-4EB9-E9AA440F8338}"/>
              </a:ext>
            </a:extLst>
          </p:cNvPr>
          <p:cNvGrpSpPr/>
          <p:nvPr userDrawn="1"/>
        </p:nvGrpSpPr>
        <p:grpSpPr>
          <a:xfrm>
            <a:off x="224917" y="6161110"/>
            <a:ext cx="3299079" cy="504000"/>
            <a:chOff x="506666" y="6162492"/>
            <a:chExt cx="3299079" cy="504000"/>
          </a:xfrm>
        </p:grpSpPr>
        <p:pic>
          <p:nvPicPr>
            <p:cNvPr id="3" name="Picture 2" descr="A picture containing text&#10;&#10;Description automatically generated">
              <a:extLst>
                <a:ext uri="{FF2B5EF4-FFF2-40B4-BE49-F238E27FC236}">
                  <a16:creationId xmlns:a16="http://schemas.microsoft.com/office/drawing/2014/main" id="{1B4701FB-CF6A-D01A-DEBA-57EB0324AD1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3EC31CC-51B0-2267-A588-8A7126FF419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618026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 name="Group 3">
            <a:extLst>
              <a:ext uri="{FF2B5EF4-FFF2-40B4-BE49-F238E27FC236}">
                <a16:creationId xmlns:a16="http://schemas.microsoft.com/office/drawing/2014/main" id="{92F0E8C1-C282-25B9-7212-19B48765F38C}"/>
              </a:ext>
            </a:extLst>
          </p:cNvPr>
          <p:cNvGrpSpPr/>
          <p:nvPr userDrawn="1"/>
        </p:nvGrpSpPr>
        <p:grpSpPr>
          <a:xfrm>
            <a:off x="8508837" y="6115769"/>
            <a:ext cx="3299079" cy="504000"/>
            <a:chOff x="506666" y="6162492"/>
            <a:chExt cx="3299079" cy="504000"/>
          </a:xfrm>
        </p:grpSpPr>
        <p:pic>
          <p:nvPicPr>
            <p:cNvPr id="5" name="Picture 4" descr="A picture containing text&#10;&#10;Description automatically generated">
              <a:extLst>
                <a:ext uri="{FF2B5EF4-FFF2-40B4-BE49-F238E27FC236}">
                  <a16:creationId xmlns:a16="http://schemas.microsoft.com/office/drawing/2014/main" id="{81C5979E-8823-E799-0CD2-EDA62D7BCD62}"/>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1F6FD7E-434D-3734-25DB-EEA0039A8A1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1461687" cy="7343819"/>
            <a:chOff x="327570" y="4453037"/>
            <a:chExt cx="2319699" cy="1484548"/>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8AED913D-93B7-A23E-9D4E-99BF013024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5383DE7B-4008-3DBA-A7A2-0CDE9FB1FBCA}"/>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44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pic>
        <p:nvPicPr>
          <p:cNvPr id="2" name="Grafik 1">
            <a:extLst>
              <a:ext uri="{FF2B5EF4-FFF2-40B4-BE49-F238E27FC236}">
                <a16:creationId xmlns:a16="http://schemas.microsoft.com/office/drawing/2014/main" id="{0A1ECC90-B207-FDC1-F4B7-629E3E0601CE}"/>
              </a:ext>
            </a:extLst>
          </p:cNvPr>
          <p:cNvPicPr>
            <a:picLocks noChangeAspect="1"/>
          </p:cNvPicPr>
          <p:nvPr userDrawn="1"/>
        </p:nvPicPr>
        <p:blipFill>
          <a:blip r:embed="rId3"/>
          <a:stretch>
            <a:fillRect/>
          </a:stretch>
        </p:blipFill>
        <p:spPr>
          <a:xfrm>
            <a:off x="10220325" y="5788821"/>
            <a:ext cx="1962150" cy="508467"/>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Laptop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73606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EBC2BF"/>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B3ED4AE3-DEB3-1A45-01C7-8F49D9E442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D9FCB8F3-FF05-F6A7-089F-662C54F0A9E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2346750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95F57"/>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5556233A-06A2-3416-C952-5C627442C3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A6E34ED0-61CE-71F9-F007-8D8D10B136ED}"/>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203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55A11"/>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3738071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0194587" cy="8122438"/>
            <a:chOff x="327570" y="4453037"/>
            <a:chExt cx="2319699" cy="1484548"/>
          </a:xfrm>
          <a:solidFill>
            <a:srgbClr val="E0810E"/>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936185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
        <p:nvSpPr>
          <p:cNvPr id="2" name="TextBox 35">
            <a:extLst>
              <a:ext uri="{FF2B5EF4-FFF2-40B4-BE49-F238E27FC236}">
                <a16:creationId xmlns:a16="http://schemas.microsoft.com/office/drawing/2014/main" id="{FDDB71C2-AB95-70F3-F46D-DAF4EB0558A7}"/>
              </a:ext>
            </a:extLst>
          </p:cNvPr>
          <p:cNvSpPr txBox="1"/>
          <p:nvPr userDrawn="1"/>
        </p:nvSpPr>
        <p:spPr>
          <a:xfrm>
            <a:off x="2294837" y="6119338"/>
            <a:ext cx="9684466" cy="461665"/>
          </a:xfrm>
          <a:prstGeom prst="rect">
            <a:avLst/>
          </a:prstGeom>
          <a:noFill/>
        </p:spPr>
        <p:txBody>
          <a:bodyPr wrap="square">
            <a:spAutoFit/>
          </a:bodyPr>
          <a:lstStyle/>
          <a:p>
            <a:r>
              <a:rPr lang="de-DE" sz="1200" dirty="0"/>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p:txBody>
      </p:sp>
      <p:pic>
        <p:nvPicPr>
          <p:cNvPr id="3" name="Grafik 2">
            <a:extLst>
              <a:ext uri="{FF2B5EF4-FFF2-40B4-BE49-F238E27FC236}">
                <a16:creationId xmlns:a16="http://schemas.microsoft.com/office/drawing/2014/main" id="{1CF2EFF8-77C9-AE83-E2D1-E74065A7E9B7}"/>
              </a:ext>
            </a:extLst>
          </p:cNvPr>
          <p:cNvPicPr>
            <a:picLocks noChangeAspect="1"/>
          </p:cNvPicPr>
          <p:nvPr userDrawn="1"/>
        </p:nvPicPr>
        <p:blipFill>
          <a:blip r:embed="rId3"/>
          <a:stretch>
            <a:fillRect/>
          </a:stretch>
        </p:blipFill>
        <p:spPr>
          <a:xfrm>
            <a:off x="-19643" y="6052830"/>
            <a:ext cx="2294837" cy="59467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3929281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email">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260051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902002"/>
      </p:ext>
    </p:extLst>
  </p:cSld>
  <p:clrMapOvr>
    <a:masterClrMapping/>
  </p:clrMapOvr>
  <p:transition spd="med"/>
  <p:extLst>
    <p:ext uri="{DCECCB84-F9BA-43D5-87BE-67443E8EF086}">
      <p15:sldGuideLst xmlns:p15="http://schemas.microsoft.com/office/powerpoint/2012/main">
        <p15:guide id="1" orient="horz" pos="1928">
          <p15:clr>
            <a:srgbClr val="FBAE40"/>
          </p15:clr>
        </p15:guide>
        <p15:guide id="2" pos="336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8083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theme" Target="../theme/theme2.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1" Type="http://schemas.openxmlformats.org/officeDocument/2006/relationships/slideLayout" Target="../slideLayouts/slideLayout67.xml"/><Relationship Id="rId6"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81" r:id="rId13"/>
    <p:sldLayoutId id="2147483772" r:id="rId14"/>
    <p:sldLayoutId id="2147483782" r:id="rId15"/>
    <p:sldLayoutId id="2147483783" r:id="rId16"/>
    <p:sldLayoutId id="2147483708" r:id="rId17"/>
    <p:sldLayoutId id="2147483769" r:id="rId18"/>
    <p:sldLayoutId id="2147483709" r:id="rId19"/>
    <p:sldLayoutId id="2147483683" r:id="rId20"/>
    <p:sldLayoutId id="2147483688" r:id="rId21"/>
    <p:sldLayoutId id="2147483765" r:id="rId22"/>
    <p:sldLayoutId id="2147483662" r:id="rId23"/>
    <p:sldLayoutId id="2147483712" r:id="rId24"/>
    <p:sldLayoutId id="2147483689" r:id="rId25"/>
    <p:sldLayoutId id="2147483713" r:id="rId26"/>
    <p:sldLayoutId id="2147483690" r:id="rId27"/>
    <p:sldLayoutId id="2147483691" r:id="rId28"/>
    <p:sldLayoutId id="2147483684" r:id="rId29"/>
    <p:sldLayoutId id="2147483661" r:id="rId30"/>
    <p:sldLayoutId id="2147483692" r:id="rId31"/>
    <p:sldLayoutId id="2147483693" r:id="rId32"/>
    <p:sldLayoutId id="2147483789" r:id="rId33"/>
    <p:sldLayoutId id="2147483790" r:id="rId34"/>
    <p:sldLayoutId id="2147483791" r:id="rId35"/>
    <p:sldLayoutId id="2147483768" r:id="rId36"/>
    <p:sldLayoutId id="2147483770" r:id="rId37"/>
    <p:sldLayoutId id="2147483679" r:id="rId38"/>
    <p:sldLayoutId id="2147483694" r:id="rId39"/>
    <p:sldLayoutId id="2147483706" r:id="rId40"/>
    <p:sldLayoutId id="2147483696" r:id="rId41"/>
    <p:sldLayoutId id="2147483697" r:id="rId42"/>
    <p:sldLayoutId id="2147483652" r:id="rId43"/>
    <p:sldLayoutId id="2147483699" r:id="rId44"/>
    <p:sldLayoutId id="2147483673" r:id="rId45"/>
    <p:sldLayoutId id="2147483707" r:id="rId46"/>
    <p:sldLayoutId id="2147483710" r:id="rId47"/>
    <p:sldLayoutId id="2147483677" r:id="rId48"/>
    <p:sldLayoutId id="2147483676" r:id="rId49"/>
    <p:sldLayoutId id="2147483787" r:id="rId50"/>
    <p:sldLayoutId id="2147483784" r:id="rId51"/>
    <p:sldLayoutId id="2147483785" r:id="rId52"/>
    <p:sldLayoutId id="2147483786" r:id="rId53"/>
    <p:sldLayoutId id="2147483788" r:id="rId54"/>
    <p:sldLayoutId id="2147483700" r:id="rId55"/>
    <p:sldLayoutId id="2147483764" r:id="rId56"/>
    <p:sldLayoutId id="2147483702" r:id="rId57"/>
    <p:sldLayoutId id="2147483703" r:id="rId58"/>
    <p:sldLayoutId id="2147483701" r:id="rId59"/>
    <p:sldLayoutId id="2147483669" r:id="rId60"/>
    <p:sldLayoutId id="2147483656" r:id="rId61"/>
    <p:sldLayoutId id="2147483657" r:id="rId62"/>
    <p:sldLayoutId id="2147483658" r:id="rId63"/>
    <p:sldLayoutId id="2147483792" r:id="rId64"/>
    <p:sldLayoutId id="2147483793" r:id="rId65"/>
    <p:sldLayoutId id="2147483794"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73"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www.europarl.europa.eu/news/en/headlines/priorities/climate-change/20180301STO98928/greenhouse-gas-emissions-by-country-and-sector-infographic" TargetMode="External"/><Relationship Id="rId2" Type="http://schemas.openxmlformats.org/officeDocument/2006/relationships/hyperlink" Target="https://www.europarl.europa.eu/news/en/headlines/society/20180522STO04021/ecodesign-directive-from-energy-efficiency-to-recycling" TargetMode="Externa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hyperlink" Target="https://eulacfoundation.org/en/system/files/case_studies_circular_economy_eu_lac.pdf" TargetMode="External"/><Relationship Id="rId4" Type="http://schemas.openxmlformats.org/officeDocument/2006/relationships/hyperlink" Target="https://www.csrready.eu/case-studies-d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ckinsey.com/business-functions/sustainability/our-insights/remaking-the-industrial-economy" TargetMode="External"/><Relationship Id="rId2" Type="http://schemas.openxmlformats.org/officeDocument/2006/relationships/hyperlink" Target="https://www.weforum.org/projects/circular-economy"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925527322000895#bib84" TargetMode="External"/><Relationship Id="rId2" Type="http://schemas.openxmlformats.org/officeDocument/2006/relationships/hyperlink" Target="https://www.sciencedirect.com/topics/economics-econometrics-and-finance/circular-economy" TargetMode="External"/><Relationship Id="rId1" Type="http://schemas.openxmlformats.org/officeDocument/2006/relationships/slideLayout" Target="../slideLayouts/slideLayout12.xml"/><Relationship Id="rId5" Type="http://schemas.openxmlformats.org/officeDocument/2006/relationships/hyperlink" Target="https://www.sciencedirect.com/science/article/pii/S0925527322000895" TargetMode="External"/><Relationship Id="rId4" Type="http://schemas.openxmlformats.org/officeDocument/2006/relationships/hyperlink" Target="https://www.sciencedirect.com/topics/economics-econometrics-and-finance/closed-loop-supply-chai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pa.ie/environment-and-you/circular-economy/#:~:text=What's%20happening%20in%20the%20circular,brought%20back%20into%20production%20processes." TargetMode="External"/><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0925527322000895#bib99" TargetMode="External"/><Relationship Id="rId2" Type="http://schemas.openxmlformats.org/officeDocument/2006/relationships/hyperlink" Target="https://www.sciencedirect.com/science/article/pii/S0925527322000895#bib110" TargetMode="External"/><Relationship Id="rId1" Type="http://schemas.openxmlformats.org/officeDocument/2006/relationships/slideLayout" Target="../slideLayouts/slideLayout16.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hyperlink" Target="https://www.olivefeed.com/" TargetMode="External"/><Relationship Id="rId13" Type="http://schemas.openxmlformats.org/officeDocument/2006/relationships/hyperlink" Target="https://www.hukubalance.com/" TargetMode="External"/><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hyperlink" Target="https://www.csrready.eu/case-studies-de/" TargetMode="External"/><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jpeg"/><Relationship Id="rId11" Type="http://schemas.openxmlformats.org/officeDocument/2006/relationships/hyperlink" Target="https://thekind.co/" TargetMode="External"/><Relationship Id="rId5" Type="http://schemas.openxmlformats.org/officeDocument/2006/relationships/image" Target="../media/image36.png"/><Relationship Id="rId10" Type="http://schemas.openxmlformats.org/officeDocument/2006/relationships/hyperlink" Target="https://kindora.shop/" TargetMode="External"/><Relationship Id="rId4" Type="http://schemas.openxmlformats.org/officeDocument/2006/relationships/image" Target="../media/image35.png"/><Relationship Id="rId9" Type="http://schemas.openxmlformats.org/officeDocument/2006/relationships/hyperlink" Target="https://paceorganisation.ie/" TargetMode="External"/><Relationship Id="rId14" Type="http://schemas.openxmlformats.org/officeDocument/2006/relationships/hyperlink" Target="https://giy.i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info/node/123797" TargetMode="External"/><Relationship Id="rId2" Type="http://schemas.openxmlformats.org/officeDocument/2006/relationships/hyperlink" Target="https://eur-lex.europa.eu/legal-content/EN/TXT/?qid=1583933814386&amp;uri=COM:2020:98:FIN" TargetMode="External"/><Relationship Id="rId1" Type="http://schemas.openxmlformats.org/officeDocument/2006/relationships/slideLayout" Target="../slideLayouts/slideLayout16.xml"/><Relationship Id="rId5" Type="http://schemas.openxmlformats.org/officeDocument/2006/relationships/hyperlink" Target="https://environment.ec.europa.eu/strategy/circular-economy-action-plan_en" TargetMode="Externa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6.xml"/><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s://www.rubicon.com/blog/economic-benefits-circular-economy/" TargetMode="External"/><Relationship Id="rId2" Type="http://schemas.openxmlformats.org/officeDocument/2006/relationships/hyperlink" Target="https://www.mckinsey.com/business-functions/sustainability/our-insights/mapping-the-benefits-of-a-circular-economy"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hyperlink" Target="https://www.sciencedirect.com/science/article/pii/S0925527322000895" TargetMode="External"/><Relationship Id="rId7" Type="http://schemas.openxmlformats.org/officeDocument/2006/relationships/image" Target="../media/image42.png"/><Relationship Id="rId2" Type="http://schemas.openxmlformats.org/officeDocument/2006/relationships/hyperlink" Target="https://www.sciencedirect.com/topics/economics-econometrics-and-finance/sme" TargetMode="External"/><Relationship Id="rId1" Type="http://schemas.openxmlformats.org/officeDocument/2006/relationships/slideLayout" Target="../slideLayouts/slideLayout19.xml"/><Relationship Id="rId6" Type="http://schemas.openxmlformats.org/officeDocument/2006/relationships/hyperlink" Target="https://circulareconomy.europa.eu/platform/en/toolkits-guidelines" TargetMode="External"/><Relationship Id="rId5" Type="http://schemas.openxmlformats.org/officeDocument/2006/relationships/image" Target="../media/image44.png"/><Relationship Id="rId10" Type="http://schemas.openxmlformats.org/officeDocument/2006/relationships/image" Target="../media/image46.svg"/><Relationship Id="rId4" Type="http://schemas.openxmlformats.org/officeDocument/2006/relationships/hyperlink" Target="https://www.europarl.europa.eu/RegData/etudes/STUD/2022/699628/IPOL_STU(2022)699628_EN.pdf" TargetMode="Externa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www2.deloitte.com/uk/en/insights/industry/technology/technology-media-and-telecom-predictions/2022/environmental-impact-smartphones.html" TargetMode="External"/><Relationship Id="rId2" Type="http://schemas.openxmlformats.org/officeDocument/2006/relationships/hyperlink" Target="https://www.bbvaopenmind.com/en/science/environment/the-hidden-environmental-toll-of-smartphones/" TargetMode="External"/><Relationship Id="rId1" Type="http://schemas.openxmlformats.org/officeDocument/2006/relationships/slideLayout" Target="../slideLayouts/slideLayout14.xml"/><Relationship Id="rId4" Type="http://schemas.openxmlformats.org/officeDocument/2006/relationships/hyperlink" Target="https://theconversation.com/three-ways-making-a-smartphone-can-harm-the-environment-102148"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filtracycle.com/" TargetMode="External"/><Relationship Id="rId13" Type="http://schemas.openxmlformats.org/officeDocument/2006/relationships/hyperlink" Target="https://www.thriftify.ie/" TargetMode="External"/><Relationship Id="rId3" Type="http://schemas.openxmlformats.org/officeDocument/2006/relationships/image" Target="../media/image48.png"/><Relationship Id="rId7" Type="http://schemas.openxmlformats.org/officeDocument/2006/relationships/hyperlink" Target="https://www.acousticmaterials.ie/" TargetMode="External"/><Relationship Id="rId12"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hyperlink" Target="https://www.csrready.eu/case-studies-de/" TargetMode="External"/><Relationship Id="rId5" Type="http://schemas.openxmlformats.org/officeDocument/2006/relationships/image" Target="../media/image50.jpeg"/><Relationship Id="rId10" Type="http://schemas.openxmlformats.org/officeDocument/2006/relationships/hyperlink" Target="https://veri.fish/" TargetMode="External"/><Relationship Id="rId4" Type="http://schemas.openxmlformats.org/officeDocument/2006/relationships/image" Target="../media/image49.jpeg"/><Relationship Id="rId9" Type="http://schemas.openxmlformats.org/officeDocument/2006/relationships/hyperlink" Target="https://www.weeeireland.ie/" TargetMode="External"/><Relationship Id="rId14" Type="http://schemas.openxmlformats.org/officeDocument/2006/relationships/hyperlink" Target="https://www.novelplast.ie/"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circularandco.com/circular-mission"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sciencedirect.com/science/article/pii/S0925527322000895" TargetMode="External"/><Relationship Id="rId1" Type="http://schemas.openxmlformats.org/officeDocument/2006/relationships/slideLayout" Target="../slideLayouts/slideLayout24.xml"/><Relationship Id="rId5" Type="http://schemas.openxmlformats.org/officeDocument/2006/relationships/hyperlink" Target="https://ars.els-cdn.com/content/image/1-s2.0-S0925527322000895-gr1.jpg" TargetMode="External"/><Relationship Id="rId4" Type="http://schemas.openxmlformats.org/officeDocument/2006/relationships/hyperlink" Target="https://ars.els-cdn.com/content/image/1-s2.0-S0925527322000895-gr2_lrg.jp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ars.els-cdn.com/content/image/1-s2.0-S0925527322000895-gr1_lrg.jpg" TargetMode="External"/><Relationship Id="rId2" Type="http://schemas.openxmlformats.org/officeDocument/2006/relationships/image" Target="../media/image54.jpeg"/><Relationship Id="rId1" Type="http://schemas.openxmlformats.org/officeDocument/2006/relationships/slideLayout" Target="../slideLayouts/slideLayout24.xml"/><Relationship Id="rId5" Type="http://schemas.openxmlformats.org/officeDocument/2006/relationships/hyperlink" Target="https://www.sciencedirect.com/science/article/pii/S0925527322000895" TargetMode="External"/><Relationship Id="rId4" Type="http://schemas.openxmlformats.org/officeDocument/2006/relationships/hyperlink" Target="https://ars.els-cdn.com/content/image/1-s2.0-S0925527322000895-gr1.jp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hyperlink" Target="https://www.rubicon.com/sustainability-hub/waste-stream/organics-recycling/" TargetMode="External"/><Relationship Id="rId13" Type="http://schemas.openxmlformats.org/officeDocument/2006/relationships/hyperlink" Target="https://www.rubicon.com/sustainability-hub/waste-stream/e-waste/" TargetMode="External"/><Relationship Id="rId3" Type="http://schemas.openxmlformats.org/officeDocument/2006/relationships/hyperlink" Target="https://www.rubicon.com/blog/cardboard-recycling/" TargetMode="External"/><Relationship Id="rId7" Type="http://schemas.openxmlformats.org/officeDocument/2006/relationships/hyperlink" Target="https://www.rubicon.com/sustainability-hub/materials/plastic/" TargetMode="External"/><Relationship Id="rId12" Type="http://schemas.openxmlformats.org/officeDocument/2006/relationships/hyperlink" Target="https://www.rubicon.com/blog/concrete-recycling/" TargetMode="External"/><Relationship Id="rId2" Type="http://schemas.openxmlformats.org/officeDocument/2006/relationships/hyperlink" Target="https://www.rubicon.com/sustainability-hub/waste-stream/food-waste/" TargetMode="External"/><Relationship Id="rId1" Type="http://schemas.openxmlformats.org/officeDocument/2006/relationships/slideLayout" Target="../slideLayouts/slideLayout15.xml"/><Relationship Id="rId6" Type="http://schemas.openxmlformats.org/officeDocument/2006/relationships/hyperlink" Target="https://www.rubicon.com/sustainability-hub/materials/paper/" TargetMode="External"/><Relationship Id="rId11" Type="http://schemas.openxmlformats.org/officeDocument/2006/relationships/hyperlink" Target="https://www.rubicon.com/enterprises/industries/construction-demolition/" TargetMode="External"/><Relationship Id="rId5" Type="http://schemas.openxmlformats.org/officeDocument/2006/relationships/hyperlink" Target="https://www.rubicon.com/sustainability-hub/materials/metal/" TargetMode="External"/><Relationship Id="rId10" Type="http://schemas.openxmlformats.org/officeDocument/2006/relationships/hyperlink" Target="https://www.rubicon.com/blog/used-cooking-oil-recycling/" TargetMode="External"/><Relationship Id="rId4" Type="http://schemas.openxmlformats.org/officeDocument/2006/relationships/hyperlink" Target="https://www.rubicon.com/independent-businesses/" TargetMode="External"/><Relationship Id="rId9" Type="http://schemas.openxmlformats.org/officeDocument/2006/relationships/hyperlink" Target="https://www.rubicon.com/sustainability-hub/materials/wood/" TargetMode="External"/><Relationship Id="rId14" Type="http://schemas.openxmlformats.org/officeDocument/2006/relationships/hyperlink" Target="https://www.rubicon.com/blog/universal-waste-101/"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epa.gov/smm/managing-and-reducing-wastes-guide-commercial-buildings" TargetMode="External"/><Relationship Id="rId1" Type="http://schemas.openxmlformats.org/officeDocument/2006/relationships/slideLayout" Target="../slideLayouts/slideLayout18.xml"/><Relationship Id="rId4" Type="http://schemas.openxmlformats.org/officeDocument/2006/relationships/image" Target="../media/image46.svg"/></Relationships>
</file>

<file path=ppt/slides/_rels/slide38.xml.rels><?xml version="1.0" encoding="UTF-8" standalone="yes"?>
<Relationships xmlns="http://schemas.openxmlformats.org/package/2006/relationships"><Relationship Id="rId3" Type="http://schemas.openxmlformats.org/officeDocument/2006/relationships/hyperlink" Target="https://www.eurochambres.eu/wp-content/uploads/2020/06/Chambers_for_a_Circular_Economy_2020-2020-00016-01.pdf" TargetMode="External"/><Relationship Id="rId2" Type="http://schemas.openxmlformats.org/officeDocument/2006/relationships/hyperlink" Target="https://www.csrready.eu/case-studies-de/" TargetMode="External"/><Relationship Id="rId1" Type="http://schemas.openxmlformats.org/officeDocument/2006/relationships/slideLayout" Target="../slideLayouts/slideLayout1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www.theculinaryfoodgroup.com/" TargetMode="External"/><Relationship Id="rId18" Type="http://schemas.openxmlformats.org/officeDocument/2006/relationships/hyperlink" Target="https://www.thelekkercompany.com/foundation" TargetMode="External"/><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hyperlink" Target="https://www.copper8.com/en/approach/" TargetMode="External"/><Relationship Id="rId17" Type="http://schemas.openxmlformats.org/officeDocument/2006/relationships/hyperlink" Target="https://www.thelekkercompany.com/about-us" TargetMode="External"/><Relationship Id="rId2" Type="http://schemas.openxmlformats.org/officeDocument/2006/relationships/notesSlide" Target="../notesSlides/notesSlide1.xml"/><Relationship Id="rId16" Type="http://schemas.openxmlformats.org/officeDocument/2006/relationships/hyperlink" Target="https://thelekkercompany.com/" TargetMode="External"/><Relationship Id="rId1" Type="http://schemas.openxmlformats.org/officeDocument/2006/relationships/slideLayout" Target="../slideLayouts/slideLayout16.xml"/><Relationship Id="rId6" Type="http://schemas.openxmlformats.org/officeDocument/2006/relationships/image" Target="../media/image61.png"/><Relationship Id="rId11" Type="http://schemas.openxmlformats.org/officeDocument/2006/relationships/hyperlink" Target="https://www.nineandco.com/wp-content/uploads/2021/07/NINECO.-impact-report-2020.pdf" TargetMode="External"/><Relationship Id="rId5" Type="http://schemas.openxmlformats.org/officeDocument/2006/relationships/image" Target="../media/image60.jpeg"/><Relationship Id="rId15" Type="http://schemas.openxmlformats.org/officeDocument/2006/relationships/hyperlink" Target="https://rapanuiclothing.com/circular-clothing/" TargetMode="External"/><Relationship Id="rId10" Type="http://schemas.openxmlformats.org/officeDocument/2006/relationships/hyperlink" Target="https://www.nineandco.com/en/" TargetMode="External"/><Relationship Id="rId4" Type="http://schemas.openxmlformats.org/officeDocument/2006/relationships/image" Target="../media/image59.png"/><Relationship Id="rId9" Type="http://schemas.openxmlformats.org/officeDocument/2006/relationships/hyperlink" Target="https://www.olivefeed.com/" TargetMode="External"/><Relationship Id="rId14" Type="http://schemas.openxmlformats.org/officeDocument/2006/relationships/hyperlink" Target="https://www.csrready.eu/case-studies-d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enviromap.ie/" TargetMode="External"/><Relationship Id="rId3" Type="http://schemas.openxmlformats.org/officeDocument/2006/relationships/hyperlink" Target="Green%20Start%20Program,%20Green%20Plus%20and%20Green%20Transform" TargetMode="External"/><Relationship Id="rId7" Type="http://schemas.openxmlformats.org/officeDocument/2006/relationships/hyperlink" Target="https://www.epa.ie/climate/calculators/" TargetMode="External"/><Relationship Id="rId2" Type="http://schemas.openxmlformats.org/officeDocument/2006/relationships/hyperlink" Target="https://www.rubicon.com/blog/sustainable-business-practices/" TargetMode="External"/><Relationship Id="rId1" Type="http://schemas.openxmlformats.org/officeDocument/2006/relationships/slideLayout" Target="../slideLayouts/slideLayout12.xml"/><Relationship Id="rId6" Type="http://schemas.openxmlformats.org/officeDocument/2006/relationships/hyperlink" Target="https://hsalearning.ie/" TargetMode="External"/><Relationship Id="rId5" Type="http://schemas.openxmlformats.org/officeDocument/2006/relationships/hyperlink" Target="https://www.enterprise-ireland.com/en/productivity/build-a-green-sustainable-business/" TargetMode="External"/><Relationship Id="rId10" Type="http://schemas.openxmlformats.org/officeDocument/2006/relationships/hyperlink" Target="https://www.besmart.ie/" TargetMode="External"/><Relationship Id="rId4" Type="http://schemas.openxmlformats.org/officeDocument/2006/relationships/hyperlink" Target="https://www.enterprise-ireland.com/en/Productivity/Build-a-green-sustainable-Business/GreenPlus/" TargetMode="External"/><Relationship Id="rId9" Type="http://schemas.openxmlformats.org/officeDocument/2006/relationships/hyperlink" Target="https://greenbusiness.ie/sme-efficiency-and-cost-reduction-questionnair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csrready.eu/case-studies-de/" TargetMode="External"/><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hyperlink" Target="https://www.nineandco.com/en/circulaire-mode/" TargetMode="External"/><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image" Target="../media/image67.sv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 Id="rId5" Type="http://schemas.openxmlformats.org/officeDocument/2006/relationships/image" Target="../media/image73.sv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3" Type="http://schemas.openxmlformats.org/officeDocument/2006/relationships/hyperlink" Target="https://eulacfoundation.org/en/system/files/case_studies_circular_economy_eu_lac.pdf" TargetMode="External"/><Relationship Id="rId2" Type="http://schemas.openxmlformats.org/officeDocument/2006/relationships/image" Target="../media/image75.png"/><Relationship Id="rId1" Type="http://schemas.openxmlformats.org/officeDocument/2006/relationships/slideLayout" Target="../slideLayouts/slideLayout12.xml"/><Relationship Id="rId5" Type="http://schemas.openxmlformats.org/officeDocument/2006/relationships/image" Target="../media/image73.sv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bioregional.com/"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hyperlink" Target="https://www.wbcsd.org/Clusters/Circular-Economy-Factor10/Resources/The-newbig-circle" TargetMode="External"/><Relationship Id="rId3" Type="http://schemas.openxmlformats.org/officeDocument/2006/relationships/hyperlink" Target="https://ec.europa.eu/commission/priorities/jobs-growth-and-investment/towardscircular-economy_en" TargetMode="External"/><Relationship Id="rId7" Type="http://schemas.openxmlformats.org/officeDocument/2006/relationships/hyperlink" Target="https://www.wbcsd.org/Programs/Energy-Circular-Economy" TargetMode="External"/><Relationship Id="rId2" Type="http://schemas.openxmlformats.org/officeDocument/2006/relationships/hyperlink" Target="https://www.bsigroup.com/en-GB/standards/benefits-of-using-standards/becoming-more-sustainable-with-standards/BS8001-Circular-Economy/" TargetMode="External"/><Relationship Id="rId1" Type="http://schemas.openxmlformats.org/officeDocument/2006/relationships/slideLayout" Target="../slideLayouts/slideLayout21.xml"/><Relationship Id="rId6" Type="http://schemas.openxmlformats.org/officeDocument/2006/relationships/hyperlink" Target="https://www.ellenmacarthurfoundation.org/" TargetMode="External"/><Relationship Id="rId5" Type="http://schemas.openxmlformats.org/officeDocument/2006/relationships/hyperlink" Target="https://www.bioregional.com/cracking-circular-challenge-get-started-circulareconomy/" TargetMode="External"/><Relationship Id="rId4" Type="http://schemas.openxmlformats.org/officeDocument/2006/relationships/hyperlink" Target="http://ec.europa.eu/environment/circular-economy/index_en.ht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60.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eulacfoundation.org/en/system/files/case_studies_circular_economy_eu_lac.pdf" TargetMode="External"/><Relationship Id="rId2" Type="http://schemas.openxmlformats.org/officeDocument/2006/relationships/hyperlink" Target="http://www.europarl.europa.eu/RegData/etudes/BRIE/2016/573899/EPRS_BRI%282016%29573899_EN.pdf" TargetMode="Externa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hyperlink" Target="https://www.santander.com/en/stories/ecological-footprint-what-is-it" TargetMode="External"/><Relationship Id="rId2" Type="http://schemas.openxmlformats.org/officeDocument/2006/relationships/hyperlink" Target="https://www.santander.com/en/stories/what-is-sustainability" TargetMode="Externa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hyperlink" Target="https://www.santander.com/en/stories/linear-and-circular-economies-what-are-they-and-whats-the-difference#:~:text=The%20key%20difference%20is%20that,the%20circular%20economy%20targets%20sustainability." TargetMode="External"/><Relationship Id="rId4" Type="http://schemas.openxmlformats.org/officeDocument/2006/relationships/hyperlink" Target="https://www.santander.com/en/stories/reduce-reuse-and-recycle-the-three-rs-to-help-the-pla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santander.com/en/stories/climate-change"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t="17992" b="17992"/>
          <a:stretch>
            <a:fillRect/>
          </a:stretch>
        </p:blipFill>
        <p:spPr>
          <a:xfrm>
            <a:off x="1864426"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359625" y="4098849"/>
            <a:ext cx="6333031" cy="775681"/>
          </a:xfrm>
        </p:spPr>
        <p:txBody>
          <a:bodyPr/>
          <a:lstStyle/>
          <a:p>
            <a:r>
              <a:rPr lang="en-US" dirty="0"/>
              <a:t>Modul 9</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382407" y="5011510"/>
            <a:ext cx="5298754" cy="775681"/>
          </a:xfrm>
        </p:spPr>
        <p:txBody>
          <a:bodyPr>
            <a:noAutofit/>
          </a:bodyPr>
          <a:lstStyle/>
          <a:p>
            <a:r>
              <a:rPr lang="de-DE" sz="2800" dirty="0"/>
              <a:t>Innovationen durch CSR-Adaption zur Kreislaufwirtschaft</a:t>
            </a:r>
          </a:p>
        </p:txBody>
      </p:sp>
      <p:pic>
        <p:nvPicPr>
          <p:cNvPr id="5" name="Grafik 63">
            <a:extLst>
              <a:ext uri="{FF2B5EF4-FFF2-40B4-BE49-F238E27FC236}">
                <a16:creationId xmlns:a16="http://schemas.microsoft.com/office/drawing/2014/main" id="{DB355DF5-C171-B9C1-C093-79C235DE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7084" y="6489864"/>
            <a:ext cx="838200" cy="302260"/>
          </a:xfrm>
          <a:prstGeom prst="rect">
            <a:avLst/>
          </a:prstGeom>
        </p:spPr>
      </p:pic>
      <p:sp>
        <p:nvSpPr>
          <p:cNvPr id="7" name="TextBox 6">
            <a:extLst>
              <a:ext uri="{FF2B5EF4-FFF2-40B4-BE49-F238E27FC236}">
                <a16:creationId xmlns:a16="http://schemas.microsoft.com/office/drawing/2014/main" id="{23FA43E8-8CF0-6766-F7C0-894CE44EF67E}"/>
              </a:ext>
            </a:extLst>
          </p:cNvPr>
          <p:cNvSpPr txBox="1"/>
          <p:nvPr/>
        </p:nvSpPr>
        <p:spPr>
          <a:xfrm>
            <a:off x="8124266" y="6502494"/>
            <a:ext cx="6265984" cy="276999"/>
          </a:xfrm>
          <a:prstGeom prst="rect">
            <a:avLst/>
          </a:prstGeom>
          <a:noFill/>
        </p:spPr>
        <p:txBody>
          <a:bodyPr wrap="square">
            <a:spAutoFit/>
          </a:bodyPr>
          <a:lstStyle/>
          <a:p>
            <a:r>
              <a:rPr lang="en-GB" sz="1200" dirty="0" err="1">
                <a:solidFill>
                  <a:srgbClr val="FFFFFF"/>
                </a:solidFill>
                <a:effectLst/>
                <a:latin typeface="Calibri" panose="020F0502020204030204" pitchFamily="34" charset="0"/>
                <a:ea typeface="Yrsa-Regular"/>
                <a:cs typeface="Calibri" panose="020F0502020204030204" pitchFamily="34" charset="0"/>
              </a:rPr>
              <a:t>Diese</a:t>
            </a:r>
            <a:r>
              <a:rPr lang="en-GB" sz="1200" dirty="0">
                <a:solidFill>
                  <a:srgbClr val="FFFFFF"/>
                </a:solidFill>
                <a:effectLst/>
                <a:latin typeface="Calibri" panose="020F0502020204030204" pitchFamily="34" charset="0"/>
                <a:ea typeface="Yrsa-Regular"/>
                <a:cs typeface="Calibri" panose="020F0502020204030204" pitchFamily="34" charset="0"/>
              </a:rPr>
              <a:t> </a:t>
            </a:r>
            <a:r>
              <a:rPr lang="en-GB" sz="1200" dirty="0" err="1">
                <a:solidFill>
                  <a:srgbClr val="FFFFFF"/>
                </a:solidFill>
                <a:effectLst/>
                <a:latin typeface="Calibri" panose="020F0502020204030204" pitchFamily="34" charset="0"/>
                <a:ea typeface="Yrsa-Regular"/>
                <a:cs typeface="Calibri" panose="020F0502020204030204" pitchFamily="34" charset="0"/>
              </a:rPr>
              <a:t>Präsentation</a:t>
            </a:r>
            <a:r>
              <a:rPr lang="en-GB" sz="1200" dirty="0">
                <a:solidFill>
                  <a:srgbClr val="FFFFFF"/>
                </a:solidFill>
                <a:effectLst/>
                <a:latin typeface="Calibri" panose="020F0502020204030204" pitchFamily="34" charset="0"/>
                <a:ea typeface="Yrsa-Regular"/>
                <a:cs typeface="Calibri" panose="020F0502020204030204" pitchFamily="34" charset="0"/>
              </a:rPr>
              <a:t> ist lizenziert </a:t>
            </a:r>
            <a:r>
              <a:rPr lang="en-GB" sz="1200" dirty="0" err="1">
                <a:solidFill>
                  <a:srgbClr val="FFFFFF"/>
                </a:solidFill>
                <a:effectLst/>
                <a:latin typeface="Calibri" panose="020F0502020204030204" pitchFamily="34" charset="0"/>
                <a:ea typeface="Yrsa-Regular"/>
                <a:cs typeface="Calibri" panose="020F0502020204030204" pitchFamily="34" charset="0"/>
              </a:rPr>
              <a:t>unter</a:t>
            </a:r>
            <a:r>
              <a:rPr lang="en-GB" sz="1200" dirty="0">
                <a:solidFill>
                  <a:srgbClr val="FFFFFF"/>
                </a:solidFill>
                <a:effectLst/>
                <a:latin typeface="Calibri" panose="020F0502020204030204" pitchFamily="34" charset="0"/>
                <a:ea typeface="Yrsa-Regular"/>
                <a:cs typeface="Calibri" panose="020F0502020204030204" pitchFamily="34" charset="0"/>
              </a:rPr>
              <a:t> CC BY 4.0</a:t>
            </a:r>
            <a:endParaRPr lang="en-B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5">
            <a:extLst>
              <a:ext uri="{FF2B5EF4-FFF2-40B4-BE49-F238E27FC236}">
                <a16:creationId xmlns:a16="http://schemas.microsoft.com/office/drawing/2014/main" id="{8213AC85-A537-5868-37C7-A0A77021329A}"/>
              </a:ext>
            </a:extLst>
          </p:cNvPr>
          <p:cNvSpPr txBox="1"/>
          <p:nvPr/>
        </p:nvSpPr>
        <p:spPr>
          <a:xfrm>
            <a:off x="411949" y="6143981"/>
            <a:ext cx="6236457"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 Verfasser; die Kommission haftet nicht für die weitere Verwendung der darin enthaltenen Angaben. 2020-1-DE02-KA202-007503.</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800" dirty="0">
                <a:solidFill>
                  <a:schemeClr val="lt1"/>
                </a:solidFill>
                <a:latin typeface="+mn-lt"/>
                <a:ea typeface="Calibri"/>
                <a:cs typeface="Calibri"/>
                <a:sym typeface="Calibri"/>
              </a:rPr>
              <a:t>Aus Gründen der besseren Lesbarkeit wird im Folgenden das generische Maskulinum verwendet. Sämtliche Personenbezeichnungen gelten gleichermaßen für alle Geschlechter.</a:t>
            </a:r>
          </a:p>
          <a:p>
            <a:pPr algn="just"/>
            <a:endParaRPr lang="de-DE" sz="800" kern="1200" dirty="0">
              <a:solidFill>
                <a:schemeClr val="bg1"/>
              </a:solidFill>
              <a:effectLst/>
              <a:latin typeface="+mn-lt"/>
              <a:ea typeface="Times New Roman" panose="02020603050405020304" pitchFamily="18" charset="0"/>
              <a:cs typeface="Times New Roman" panose="02020603050405020304" pitchFamily="18" charset="0"/>
            </a:endParaRPr>
          </a:p>
          <a:p>
            <a:pPr algn="just"/>
            <a:r>
              <a:rPr lang="de-DE" sz="800" kern="1200" dirty="0">
                <a:solidFill>
                  <a:schemeClr val="bg1"/>
                </a:solidFill>
                <a:effectLst/>
                <a:latin typeface="+mn-lt"/>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9659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849D48-43DD-9065-2ADF-21D3C743A4DF}"/>
              </a:ext>
            </a:extLst>
          </p:cNvPr>
          <p:cNvSpPr>
            <a:spLocks noGrp="1"/>
          </p:cNvSpPr>
          <p:nvPr>
            <p:ph type="body" sz="quarter" idx="13"/>
          </p:nvPr>
        </p:nvSpPr>
        <p:spPr>
          <a:xfrm>
            <a:off x="787631" y="534963"/>
            <a:ext cx="5228693" cy="953429"/>
          </a:xfrm>
        </p:spPr>
        <p:txBody>
          <a:bodyPr>
            <a:normAutofit fontScale="62500" lnSpcReduction="20000"/>
          </a:bodyPr>
          <a:lstStyle/>
          <a:p>
            <a:pPr algn="ctr">
              <a:lnSpc>
                <a:spcPct val="120000"/>
              </a:lnSpc>
            </a:pPr>
            <a:r>
              <a:rPr lang="en-IE" dirty="0">
                <a:solidFill>
                  <a:srgbClr val="027354"/>
                </a:solidFill>
              </a:rPr>
              <a:t>Wie Unternehmen von der </a:t>
            </a:r>
            <a:r>
              <a:rPr lang="en-IE" dirty="0" err="1">
                <a:solidFill>
                  <a:srgbClr val="027354"/>
                </a:solidFill>
              </a:rPr>
              <a:t>Umstellung</a:t>
            </a:r>
            <a:r>
              <a:rPr lang="en-IE" dirty="0">
                <a:solidFill>
                  <a:srgbClr val="027354"/>
                </a:solidFill>
              </a:rPr>
              <a:t> auf </a:t>
            </a:r>
            <a:r>
              <a:rPr lang="en-IE" dirty="0" err="1">
                <a:solidFill>
                  <a:srgbClr val="027354"/>
                </a:solidFill>
              </a:rPr>
              <a:t>Kreislaufwirtschaft</a:t>
            </a:r>
            <a:r>
              <a:rPr lang="en-IE" dirty="0">
                <a:solidFill>
                  <a:srgbClr val="027354"/>
                </a:solidFill>
              </a:rPr>
              <a:t> </a:t>
            </a:r>
            <a:r>
              <a:rPr lang="en-IE" dirty="0" err="1">
                <a:solidFill>
                  <a:srgbClr val="027354"/>
                </a:solidFill>
              </a:rPr>
              <a:t>profitieren</a:t>
            </a:r>
            <a:endParaRPr lang="en-IE" dirty="0">
              <a:solidFill>
                <a:srgbClr val="027354"/>
              </a:solidFill>
            </a:endParaRPr>
          </a:p>
        </p:txBody>
      </p:sp>
      <p:sp>
        <p:nvSpPr>
          <p:cNvPr id="6" name="Text Placeholder 5">
            <a:extLst>
              <a:ext uri="{FF2B5EF4-FFF2-40B4-BE49-F238E27FC236}">
                <a16:creationId xmlns:a16="http://schemas.microsoft.com/office/drawing/2014/main" id="{11E10F62-7F82-E619-B486-E1A68471F955}"/>
              </a:ext>
            </a:extLst>
          </p:cNvPr>
          <p:cNvSpPr>
            <a:spLocks noGrp="1"/>
          </p:cNvSpPr>
          <p:nvPr>
            <p:ph type="body" sz="quarter" idx="14"/>
          </p:nvPr>
        </p:nvSpPr>
        <p:spPr>
          <a:xfrm>
            <a:off x="371464" y="1488392"/>
            <a:ext cx="5724536" cy="4438275"/>
          </a:xfrm>
        </p:spPr>
        <p:txBody>
          <a:bodyPr/>
          <a:lstStyle/>
          <a:p>
            <a:r>
              <a:rPr lang="en-IE" sz="1600" b="1" dirty="0">
                <a:solidFill>
                  <a:srgbClr val="F29E38"/>
                </a:solidFill>
              </a:rPr>
              <a:t>Aktivitäten der Kreislaufwirtschaft kommen nicht nur den Unternehmen, sondern </a:t>
            </a:r>
            <a:r>
              <a:rPr lang="en-IE" sz="1600" b="1" dirty="0" err="1">
                <a:solidFill>
                  <a:srgbClr val="F29E38"/>
                </a:solidFill>
              </a:rPr>
              <a:t>auch</a:t>
            </a:r>
            <a:r>
              <a:rPr lang="en-IE" sz="1600" b="1" dirty="0">
                <a:solidFill>
                  <a:srgbClr val="F29E38"/>
                </a:solidFill>
              </a:rPr>
              <a:t> Mensch und Planet </a:t>
            </a:r>
            <a:r>
              <a:rPr lang="en-IE" sz="1600" b="1" dirty="0" err="1">
                <a:solidFill>
                  <a:srgbClr val="F29E38"/>
                </a:solidFill>
              </a:rPr>
              <a:t>zugute</a:t>
            </a:r>
            <a:r>
              <a:rPr lang="en-IE" sz="1600" b="1" dirty="0">
                <a:solidFill>
                  <a:srgbClr val="F29E38"/>
                </a:solidFill>
              </a:rPr>
              <a:t>.</a:t>
            </a:r>
          </a:p>
          <a:p>
            <a:endParaRPr lang="en-IE" sz="1600" b="1" dirty="0">
              <a:solidFill>
                <a:srgbClr val="F29E38"/>
              </a:solidFill>
            </a:endParaRPr>
          </a:p>
          <a:p>
            <a:r>
              <a:rPr lang="en-IE" sz="1600" dirty="0">
                <a:solidFill>
                  <a:srgbClr val="333333"/>
                </a:solidFill>
              </a:rPr>
              <a:t>Die Vorteile sind </a:t>
            </a:r>
            <a:r>
              <a:rPr lang="en-IE" sz="1600" dirty="0" err="1">
                <a:solidFill>
                  <a:srgbClr val="333333"/>
                </a:solidFill>
              </a:rPr>
              <a:t>vielfältig</a:t>
            </a:r>
            <a:r>
              <a:rPr lang="en-IE" sz="1600" dirty="0">
                <a:solidFill>
                  <a:srgbClr val="333333"/>
                </a:solidFill>
              </a:rPr>
              <a:t>: von </a:t>
            </a:r>
            <a:r>
              <a:rPr lang="en-GB" sz="1600" b="0" i="0" dirty="0" err="1">
                <a:solidFill>
                  <a:srgbClr val="333333"/>
                </a:solidFill>
                <a:effectLst/>
              </a:rPr>
              <a:t>Kosteneinsparungen</a:t>
            </a:r>
            <a:r>
              <a:rPr lang="en-GB" sz="1600" b="0" i="0" dirty="0">
                <a:solidFill>
                  <a:srgbClr val="333333"/>
                </a:solidFill>
                <a:effectLst/>
              </a:rPr>
              <a:t>, </a:t>
            </a:r>
            <a:r>
              <a:rPr lang="en-GB" sz="1600" b="0" i="0" dirty="0" err="1">
                <a:solidFill>
                  <a:srgbClr val="333333"/>
                </a:solidFill>
                <a:effectLst/>
              </a:rPr>
              <a:t>über</a:t>
            </a:r>
            <a:r>
              <a:rPr lang="en-GB" sz="1600" b="0" i="0" dirty="0">
                <a:solidFill>
                  <a:srgbClr val="333333"/>
                </a:solidFill>
                <a:effectLst/>
              </a:rPr>
              <a:t> Steigerung der Wettbewerbsfähigkeit, Stimulierung von Innovationen, Verringerung der Umweltbelastung, </a:t>
            </a:r>
            <a:r>
              <a:rPr lang="en-GB" sz="1600" b="0" i="0" dirty="0" err="1">
                <a:solidFill>
                  <a:srgbClr val="333333"/>
                </a:solidFill>
                <a:effectLst/>
              </a:rPr>
              <a:t>Sicherheit</a:t>
            </a:r>
            <a:r>
              <a:rPr lang="en-GB" sz="1600" b="0" i="0" dirty="0">
                <a:solidFill>
                  <a:srgbClr val="333333"/>
                </a:solidFill>
                <a:effectLst/>
              </a:rPr>
              <a:t> der </a:t>
            </a:r>
            <a:r>
              <a:rPr lang="en-GB" sz="1600" b="0" i="0" dirty="0" err="1">
                <a:solidFill>
                  <a:srgbClr val="333333"/>
                </a:solidFill>
                <a:effectLst/>
              </a:rPr>
              <a:t>Rohstoffversorgung</a:t>
            </a:r>
            <a:r>
              <a:rPr lang="en-GB" sz="1600" b="0" i="0" dirty="0">
                <a:solidFill>
                  <a:srgbClr val="333333"/>
                </a:solidFill>
                <a:effectLst/>
              </a:rPr>
              <a:t> bis </a:t>
            </a:r>
            <a:r>
              <a:rPr lang="en-GB" sz="1600" b="0" i="0" dirty="0" err="1">
                <a:solidFill>
                  <a:srgbClr val="333333"/>
                </a:solidFill>
                <a:effectLst/>
              </a:rPr>
              <a:t>hin</a:t>
            </a:r>
            <a:r>
              <a:rPr lang="en-GB" sz="1600" b="0" i="0" dirty="0">
                <a:solidFill>
                  <a:srgbClr val="333333"/>
                </a:solidFill>
                <a:effectLst/>
              </a:rPr>
              <a:t> </a:t>
            </a:r>
            <a:r>
              <a:rPr lang="en-GB" sz="1600" b="0" i="0" dirty="0" err="1">
                <a:solidFill>
                  <a:srgbClr val="333333"/>
                </a:solidFill>
                <a:effectLst/>
              </a:rPr>
              <a:t>zur</a:t>
            </a:r>
            <a:r>
              <a:rPr lang="en-GB" sz="1600" b="0" i="0" dirty="0">
                <a:solidFill>
                  <a:srgbClr val="333333"/>
                </a:solidFill>
                <a:effectLst/>
              </a:rPr>
              <a:t> Förderung des </a:t>
            </a:r>
            <a:r>
              <a:rPr lang="en-GB" sz="1600" b="0" i="0" dirty="0" err="1">
                <a:solidFill>
                  <a:srgbClr val="333333"/>
                </a:solidFill>
                <a:effectLst/>
              </a:rPr>
              <a:t>Wirtschafts-wachstums</a:t>
            </a:r>
            <a:r>
              <a:rPr lang="en-GB" sz="1600" b="0" i="0" dirty="0">
                <a:solidFill>
                  <a:srgbClr val="333333"/>
                </a:solidFill>
                <a:effectLst/>
              </a:rPr>
              <a:t> </a:t>
            </a:r>
            <a:r>
              <a:rPr lang="en-GB" sz="1600" dirty="0">
                <a:solidFill>
                  <a:srgbClr val="333333"/>
                </a:solidFill>
              </a:rPr>
              <a:t>des </a:t>
            </a:r>
            <a:r>
              <a:rPr lang="en-GB" sz="1600" dirty="0" err="1">
                <a:solidFill>
                  <a:srgbClr val="333333"/>
                </a:solidFill>
              </a:rPr>
              <a:t>ganzen</a:t>
            </a:r>
            <a:r>
              <a:rPr lang="en-GB" sz="1600" dirty="0">
                <a:solidFill>
                  <a:srgbClr val="333333"/>
                </a:solidFill>
              </a:rPr>
              <a:t> </a:t>
            </a:r>
            <a:r>
              <a:rPr lang="en-GB" sz="1600" dirty="0" err="1">
                <a:solidFill>
                  <a:srgbClr val="333333"/>
                </a:solidFill>
              </a:rPr>
              <a:t>Landes</a:t>
            </a:r>
            <a:r>
              <a:rPr lang="en-GB" sz="1600" b="0" i="0" dirty="0">
                <a:solidFill>
                  <a:srgbClr val="333333"/>
                </a:solidFill>
                <a:effectLst/>
              </a:rPr>
              <a:t>. </a:t>
            </a:r>
          </a:p>
          <a:p>
            <a:endParaRPr lang="en-IE" sz="1600" dirty="0">
              <a:solidFill>
                <a:srgbClr val="333333"/>
              </a:solidFill>
            </a:endParaRPr>
          </a:p>
          <a:p>
            <a:r>
              <a:rPr lang="en-GB" sz="1600" i="0" dirty="0">
                <a:solidFill>
                  <a:srgbClr val="027354"/>
                </a:solidFill>
                <a:effectLst/>
              </a:rPr>
              <a:t>Derzeit macht die Produktion von Materialien, die wir in Europa täglich verwenden, 45 % der CO</a:t>
            </a:r>
            <a:r>
              <a:rPr lang="en-GB" sz="1600" i="0" baseline="-25000" dirty="0">
                <a:solidFill>
                  <a:srgbClr val="027354"/>
                </a:solidFill>
                <a:effectLst/>
              </a:rPr>
              <a:t>2</a:t>
            </a:r>
            <a:r>
              <a:rPr lang="en-GB" sz="1600" i="0" dirty="0">
                <a:solidFill>
                  <a:srgbClr val="027354"/>
                </a:solidFill>
                <a:effectLst/>
              </a:rPr>
              <a:t>-Emissionen aus.</a:t>
            </a:r>
          </a:p>
          <a:p>
            <a:endParaRPr lang="en-IE" sz="1600" dirty="0">
              <a:solidFill>
                <a:srgbClr val="333333"/>
              </a:solidFill>
            </a:endParaRPr>
          </a:p>
          <a:p>
            <a:r>
              <a:rPr lang="en-GB" sz="1600" dirty="0">
                <a:solidFill>
                  <a:srgbClr val="333333"/>
                </a:solidFill>
              </a:rPr>
              <a:t>Durch Abfallvermeidungsmaßnahmen</a:t>
            </a:r>
            <a:r>
              <a:rPr lang="en-GB" sz="1600" b="0" i="0" dirty="0">
                <a:solidFill>
                  <a:srgbClr val="333333"/>
                </a:solidFill>
                <a:effectLst/>
              </a:rPr>
              <a:t>, </a:t>
            </a:r>
            <a:r>
              <a:rPr lang="en-GB" sz="1600" b="0" i="0" u="sng" dirty="0" err="1">
                <a:solidFill>
                  <a:srgbClr val="05638E"/>
                </a:solidFill>
                <a:effectLst/>
                <a:hlinkClick r:id="rId2"/>
              </a:rPr>
              <a:t>Ökodesign</a:t>
            </a:r>
            <a:r>
              <a:rPr lang="en-GB" sz="1600" b="0" i="0" u="sng" dirty="0">
                <a:solidFill>
                  <a:srgbClr val="05638E"/>
                </a:solidFill>
                <a:effectLst/>
                <a:hlinkClick r:id="rId2"/>
              </a:rPr>
              <a:t> </a:t>
            </a:r>
            <a:r>
              <a:rPr lang="en-GB" sz="1600" b="0" i="0" dirty="0">
                <a:solidFill>
                  <a:srgbClr val="333333"/>
                </a:solidFill>
                <a:effectLst/>
              </a:rPr>
              <a:t>und Wiederverwendbarkeit können Unternehmen Geld sparen und gleichzeitig </a:t>
            </a:r>
            <a:r>
              <a:rPr lang="en-GB" sz="1600" b="0" i="0" u="sng" dirty="0">
                <a:solidFill>
                  <a:srgbClr val="05638E"/>
                </a:solidFill>
                <a:effectLst/>
                <a:hlinkClick r:id="rId3"/>
              </a:rPr>
              <a:t>die jährlichen Treibhausgasemissionen </a:t>
            </a:r>
            <a:r>
              <a:rPr lang="en-GB" sz="1600" b="0" i="0" u="sng" dirty="0" err="1">
                <a:solidFill>
                  <a:srgbClr val="05638E"/>
                </a:solidFill>
                <a:effectLst/>
                <a:hlinkClick r:id="rId3"/>
              </a:rPr>
              <a:t>verringern</a:t>
            </a:r>
            <a:r>
              <a:rPr lang="en-GB" sz="1600" b="0" i="0" dirty="0">
                <a:solidFill>
                  <a:srgbClr val="333333"/>
                </a:solidFill>
                <a:effectLst/>
              </a:rPr>
              <a:t>.</a:t>
            </a:r>
          </a:p>
          <a:p>
            <a:endParaRPr lang="en-GB" sz="1600" dirty="0">
              <a:solidFill>
                <a:srgbClr val="333333"/>
              </a:solidFill>
            </a:endParaRPr>
          </a:p>
          <a:p>
            <a:r>
              <a:rPr lang="en-GB" sz="1600" b="1" i="0" dirty="0" err="1">
                <a:solidFill>
                  <a:srgbClr val="027354"/>
                </a:solidFill>
                <a:effectLst/>
              </a:rPr>
              <a:t>Erfahren</a:t>
            </a:r>
            <a:r>
              <a:rPr lang="en-GB" sz="1600" b="1" i="0" dirty="0">
                <a:solidFill>
                  <a:srgbClr val="027354"/>
                </a:solidFill>
                <a:effectLst/>
              </a:rPr>
              <a:t> Sie in unseren </a:t>
            </a:r>
            <a:r>
              <a:rPr lang="en-GB" sz="1600" b="1" i="0" dirty="0">
                <a:solidFill>
                  <a:srgbClr val="027354"/>
                </a:solidFill>
                <a:effectLst/>
                <a:hlinkClick r:id="rId4">
                  <a:extLst>
                    <a:ext uri="{A12FA001-AC4F-418D-AE19-62706E023703}">
                      <ahyp:hlinkClr xmlns:ahyp="http://schemas.microsoft.com/office/drawing/2018/hyperlinkcolor" val="tx"/>
                    </a:ext>
                  </a:extLst>
                </a:hlinkClick>
              </a:rPr>
              <a:t>CSR READY Fallstudien</a:t>
            </a:r>
            <a:r>
              <a:rPr lang="en-GB" sz="1600" b="1" i="0" dirty="0">
                <a:solidFill>
                  <a:srgbClr val="027354"/>
                </a:solidFill>
                <a:effectLst/>
              </a:rPr>
              <a:t>, </a:t>
            </a:r>
            <a:r>
              <a:rPr lang="en-GB" sz="1600" b="1" i="0" dirty="0" err="1">
                <a:solidFill>
                  <a:srgbClr val="027354"/>
                </a:solidFill>
                <a:effectLst/>
              </a:rPr>
              <a:t>wie</a:t>
            </a:r>
            <a:r>
              <a:rPr lang="en-GB" sz="1600" b="1" i="0" dirty="0">
                <a:solidFill>
                  <a:srgbClr val="027354"/>
                </a:solidFill>
                <a:effectLst/>
              </a:rPr>
              <a:t> </a:t>
            </a:r>
            <a:r>
              <a:rPr lang="en-GB" sz="1600" b="1" i="0" dirty="0" err="1">
                <a:solidFill>
                  <a:srgbClr val="027354"/>
                </a:solidFill>
                <a:effectLst/>
              </a:rPr>
              <a:t>andere</a:t>
            </a:r>
            <a:r>
              <a:rPr lang="en-GB" sz="1600" b="1" i="0" dirty="0">
                <a:solidFill>
                  <a:srgbClr val="027354"/>
                </a:solidFill>
                <a:effectLst/>
              </a:rPr>
              <a:t> </a:t>
            </a:r>
            <a:r>
              <a:rPr lang="en-GB" sz="1600" b="1" i="0" dirty="0" err="1">
                <a:solidFill>
                  <a:srgbClr val="027354"/>
                </a:solidFill>
                <a:effectLst/>
              </a:rPr>
              <a:t>Unternehmen</a:t>
            </a:r>
            <a:r>
              <a:rPr lang="en-GB" sz="1600" b="1" i="0" dirty="0">
                <a:solidFill>
                  <a:srgbClr val="027354"/>
                </a:solidFill>
                <a:effectLst/>
              </a:rPr>
              <a:t> profitiert haben.</a:t>
            </a:r>
          </a:p>
          <a:p>
            <a:endParaRPr lang="en-GB" sz="1600" dirty="0">
              <a:solidFill>
                <a:srgbClr val="333333"/>
              </a:solidFill>
            </a:endParaRPr>
          </a:p>
          <a:p>
            <a:endParaRPr lang="en-GB" sz="1600" b="0" i="0" dirty="0">
              <a:solidFill>
                <a:srgbClr val="333333"/>
              </a:solidFill>
              <a:effectLst/>
            </a:endParaRPr>
          </a:p>
          <a:p>
            <a:endParaRPr lang="en-IE" sz="1600" dirty="0">
              <a:solidFill>
                <a:srgbClr val="0A0A0A"/>
              </a:solidFill>
            </a:endParaRPr>
          </a:p>
        </p:txBody>
      </p:sp>
      <p:sp>
        <p:nvSpPr>
          <p:cNvPr id="8" name="TextBox 7">
            <a:extLst>
              <a:ext uri="{FF2B5EF4-FFF2-40B4-BE49-F238E27FC236}">
                <a16:creationId xmlns:a16="http://schemas.microsoft.com/office/drawing/2014/main" id="{82632F66-E4C8-2DB1-6499-F7764E611911}"/>
              </a:ext>
            </a:extLst>
          </p:cNvPr>
          <p:cNvSpPr txBox="1"/>
          <p:nvPr/>
        </p:nvSpPr>
        <p:spPr>
          <a:xfrm>
            <a:off x="5459287" y="5926667"/>
            <a:ext cx="1702052" cy="369332"/>
          </a:xfrm>
          <a:prstGeom prst="rect">
            <a:avLst/>
          </a:prstGeom>
          <a:noFill/>
        </p:spPr>
        <p:txBody>
          <a:bodyPr wrap="square" rtlCol="0">
            <a:spAutoFit/>
          </a:bodyPr>
          <a:lstStyle/>
          <a:p>
            <a:r>
              <a:rPr lang="en-IE" dirty="0">
                <a:hlinkClick r:id="rId5"/>
              </a:rPr>
              <a:t>Quelle</a:t>
            </a:r>
            <a:endParaRPr lang="en-IE" dirty="0"/>
          </a:p>
        </p:txBody>
      </p:sp>
      <p:pic>
        <p:nvPicPr>
          <p:cNvPr id="7" name="Picture Placeholder 2" descr="A picture containing person&#10;&#10;Description automatically generated">
            <a:extLst>
              <a:ext uri="{FF2B5EF4-FFF2-40B4-BE49-F238E27FC236}">
                <a16:creationId xmlns:a16="http://schemas.microsoft.com/office/drawing/2014/main" id="{8E027E80-1A6E-419E-8EFB-B19F6611752F}"/>
              </a:ext>
            </a:extLst>
          </p:cNvPr>
          <p:cNvPicPr>
            <a:picLocks noGrp="1" noChangeAspect="1"/>
          </p:cNvPicPr>
          <p:nvPr>
            <p:ph type="pic" sz="quarter" idx="19"/>
          </p:nvPr>
        </p:nvPicPr>
        <p:blipFill>
          <a:blip r:embed="rId6" cstate="email">
            <a:extLst>
              <a:ext uri="{28A0092B-C50C-407E-A947-70E740481C1C}">
                <a14:useLocalDpi xmlns:a14="http://schemas.microsoft.com/office/drawing/2010/main"/>
              </a:ext>
            </a:extLst>
          </a:blip>
          <a:srcRect t="8853" b="8853"/>
          <a:stretch>
            <a:fillRect/>
          </a:stretch>
        </p:blipFill>
        <p:spPr>
          <a:xfrm>
            <a:off x="6310313" y="0"/>
            <a:ext cx="5113337" cy="6316663"/>
          </a:xfrm>
        </p:spPr>
      </p:pic>
    </p:spTree>
    <p:extLst>
      <p:ext uri="{BB962C8B-B14F-4D97-AF65-F5344CB8AC3E}">
        <p14:creationId xmlns:p14="http://schemas.microsoft.com/office/powerpoint/2010/main" val="68211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3BBC2-2D3D-5EC8-50BD-F22260F8EE5E}"/>
              </a:ext>
            </a:extLst>
          </p:cNvPr>
          <p:cNvSpPr>
            <a:spLocks noGrp="1"/>
          </p:cNvSpPr>
          <p:nvPr>
            <p:ph type="body" sz="quarter" idx="13"/>
          </p:nvPr>
        </p:nvSpPr>
        <p:spPr>
          <a:xfrm>
            <a:off x="2671426" y="358231"/>
            <a:ext cx="6705894" cy="953429"/>
          </a:xfrm>
        </p:spPr>
        <p:txBody>
          <a:bodyPr>
            <a:normAutofit fontScale="92500" lnSpcReduction="10000"/>
          </a:bodyPr>
          <a:lstStyle/>
          <a:p>
            <a:pPr algn="ctr"/>
            <a:r>
              <a:rPr lang="en-IE" dirty="0">
                <a:solidFill>
                  <a:srgbClr val="01632F"/>
                </a:solidFill>
              </a:rPr>
              <a:t>BIP-Vorteile von 4,3 Billionen Euro im Jahr 2030</a:t>
            </a:r>
          </a:p>
        </p:txBody>
      </p:sp>
      <p:sp>
        <p:nvSpPr>
          <p:cNvPr id="4" name="Text Placeholder 3">
            <a:extLst>
              <a:ext uri="{FF2B5EF4-FFF2-40B4-BE49-F238E27FC236}">
                <a16:creationId xmlns:a16="http://schemas.microsoft.com/office/drawing/2014/main" id="{A7759CB5-5116-38AD-5CF2-F8FE8514B76C}"/>
              </a:ext>
            </a:extLst>
          </p:cNvPr>
          <p:cNvSpPr>
            <a:spLocks noGrp="1"/>
          </p:cNvSpPr>
          <p:nvPr>
            <p:ph type="body" sz="quarter" idx="14"/>
          </p:nvPr>
        </p:nvSpPr>
        <p:spPr>
          <a:xfrm>
            <a:off x="770908" y="1570830"/>
            <a:ext cx="10318433" cy="4194703"/>
          </a:xfrm>
        </p:spPr>
        <p:txBody>
          <a:bodyPr/>
          <a:lstStyle/>
          <a:p>
            <a:r>
              <a:rPr lang="en-GB" sz="2000" b="0" i="0" dirty="0">
                <a:solidFill>
                  <a:srgbClr val="042228"/>
                </a:solidFill>
                <a:effectLst/>
                <a:latin typeface="ARS Maquette"/>
              </a:rPr>
              <a:t>Eine </a:t>
            </a:r>
            <a:r>
              <a:rPr lang="en-GB" sz="2000" b="0" i="0" dirty="0" err="1">
                <a:solidFill>
                  <a:srgbClr val="042228"/>
                </a:solidFill>
                <a:effectLst/>
                <a:latin typeface="ARS Maquette"/>
              </a:rPr>
              <a:t>flächendeckende</a:t>
            </a:r>
            <a:r>
              <a:rPr lang="en-GB" sz="2000" b="0" i="0" dirty="0">
                <a:solidFill>
                  <a:srgbClr val="042228"/>
                </a:solidFill>
                <a:effectLst/>
                <a:latin typeface="ARS Maquette"/>
              </a:rPr>
              <a:t> </a:t>
            </a:r>
            <a:r>
              <a:rPr lang="en-GB" sz="2000" b="0" i="0" dirty="0" err="1">
                <a:solidFill>
                  <a:srgbClr val="042228"/>
                </a:solidFill>
                <a:effectLst/>
                <a:latin typeface="ARS Maquette"/>
              </a:rPr>
              <a:t>Einführung</a:t>
            </a:r>
            <a:r>
              <a:rPr lang="en-GB" sz="2000" b="0" i="0" dirty="0">
                <a:solidFill>
                  <a:srgbClr val="042228"/>
                </a:solidFill>
                <a:effectLst/>
                <a:latin typeface="ARS Maquette"/>
              </a:rPr>
              <a:t> der Kreislaufwirtschaft </a:t>
            </a:r>
            <a:r>
              <a:rPr lang="en-GB" sz="2000" b="0" i="0" dirty="0" err="1">
                <a:solidFill>
                  <a:srgbClr val="042228"/>
                </a:solidFill>
                <a:effectLst/>
                <a:latin typeface="ARS Maquette"/>
              </a:rPr>
              <a:t>würde</a:t>
            </a:r>
            <a:r>
              <a:rPr lang="en-GB" sz="2000" b="0" i="0" dirty="0">
                <a:solidFill>
                  <a:srgbClr val="042228"/>
                </a:solidFill>
                <a:effectLst/>
                <a:latin typeface="ARS Maquette"/>
              </a:rPr>
              <a:t> zu einem Anstieg des Bruttoinlandsprodukts (BIP) </a:t>
            </a:r>
            <a:r>
              <a:rPr lang="en-GB" sz="2000" b="0" i="0" dirty="0" err="1">
                <a:solidFill>
                  <a:srgbClr val="042228"/>
                </a:solidFill>
                <a:effectLst/>
                <a:latin typeface="ARS Maquette"/>
              </a:rPr>
              <a:t>führen</a:t>
            </a:r>
            <a:r>
              <a:rPr lang="en-GB" sz="2000" b="0" i="0" dirty="0">
                <a:solidFill>
                  <a:srgbClr val="042228"/>
                </a:solidFill>
                <a:effectLst/>
                <a:latin typeface="ARS Maquette"/>
              </a:rPr>
              <a:t> - mit einem geschätzten </a:t>
            </a:r>
            <a:r>
              <a:rPr lang="en-GB" sz="2000" b="0" i="0" u="none" strike="noStrike" dirty="0">
                <a:effectLst/>
                <a:latin typeface="ARS Maquette"/>
                <a:hlinkClick r:id="rId2"/>
              </a:rPr>
              <a:t>wirtschaftlichen Nutzen in Höhe von 4,5 Billionen Euro </a:t>
            </a:r>
            <a:r>
              <a:rPr lang="en-GB" sz="2000" b="0" i="0" dirty="0">
                <a:solidFill>
                  <a:srgbClr val="042228"/>
                </a:solidFill>
                <a:effectLst/>
                <a:latin typeface="ARS Maquette"/>
              </a:rPr>
              <a:t>bis 2030. Dies sorgt nicht nur für einen allgemeinen </a:t>
            </a:r>
            <a:r>
              <a:rPr lang="en-GB" sz="2000" b="0" i="0" dirty="0" err="1">
                <a:solidFill>
                  <a:srgbClr val="042228"/>
                </a:solidFill>
                <a:effectLst/>
                <a:latin typeface="ARS Maquette"/>
              </a:rPr>
              <a:t>wirtschaftlichen</a:t>
            </a:r>
            <a:r>
              <a:rPr lang="en-GB" sz="2000" b="0" i="0" dirty="0">
                <a:solidFill>
                  <a:srgbClr val="042228"/>
                </a:solidFill>
                <a:effectLst/>
                <a:latin typeface="ARS Maquette"/>
              </a:rPr>
              <a:t> </a:t>
            </a:r>
            <a:r>
              <a:rPr lang="en-GB" sz="2000" b="0" i="0" dirty="0" err="1">
                <a:solidFill>
                  <a:srgbClr val="042228"/>
                </a:solidFill>
                <a:effectLst/>
                <a:latin typeface="ARS Maquette"/>
              </a:rPr>
              <a:t>Aufschwung</a:t>
            </a:r>
            <a:r>
              <a:rPr lang="en-GB" sz="2000" b="0" i="0" dirty="0">
                <a:solidFill>
                  <a:srgbClr val="042228"/>
                </a:solidFill>
                <a:effectLst/>
                <a:latin typeface="ARS Maquette"/>
              </a:rPr>
              <a:t>: </a:t>
            </a:r>
            <a:r>
              <a:rPr lang="en-GB" sz="2000" dirty="0" err="1">
                <a:solidFill>
                  <a:srgbClr val="042228"/>
                </a:solidFill>
                <a:latin typeface="ARS Maquette"/>
              </a:rPr>
              <a:t>auch</a:t>
            </a:r>
            <a:r>
              <a:rPr lang="en-GB" sz="2000" dirty="0">
                <a:solidFill>
                  <a:srgbClr val="042228"/>
                </a:solidFill>
                <a:latin typeface="ARS Maquette"/>
              </a:rPr>
              <a:t> </a:t>
            </a:r>
            <a:r>
              <a:rPr lang="en-GB" sz="2000" dirty="0" err="1">
                <a:solidFill>
                  <a:srgbClr val="042228"/>
                </a:solidFill>
                <a:latin typeface="ARS Maquette"/>
              </a:rPr>
              <a:t>e</a:t>
            </a:r>
            <a:r>
              <a:rPr lang="en-GB" sz="2000" b="0" i="0" dirty="0" err="1">
                <a:solidFill>
                  <a:srgbClr val="042228"/>
                </a:solidFill>
                <a:effectLst/>
                <a:latin typeface="ARS Maquette"/>
              </a:rPr>
              <a:t>inzelne</a:t>
            </a:r>
            <a:r>
              <a:rPr lang="en-GB" sz="2000" b="0" i="0" dirty="0">
                <a:solidFill>
                  <a:srgbClr val="042228"/>
                </a:solidFill>
                <a:effectLst/>
                <a:latin typeface="ARS Maquette"/>
              </a:rPr>
              <a:t> </a:t>
            </a:r>
            <a:r>
              <a:rPr lang="en-GB" sz="2000" b="0" i="0" dirty="0" err="1">
                <a:solidFill>
                  <a:srgbClr val="042228"/>
                </a:solidFill>
                <a:effectLst/>
                <a:latin typeface="ARS Maquette"/>
              </a:rPr>
              <a:t>Unternehmen</a:t>
            </a:r>
            <a:r>
              <a:rPr lang="en-GB" sz="2000" b="0" i="0" dirty="0">
                <a:solidFill>
                  <a:srgbClr val="042228"/>
                </a:solidFill>
                <a:effectLst/>
                <a:latin typeface="ARS Maquette"/>
              </a:rPr>
              <a:t> </a:t>
            </a:r>
            <a:r>
              <a:rPr lang="en-GB" sz="2000" dirty="0" err="1">
                <a:solidFill>
                  <a:srgbClr val="042228"/>
                </a:solidFill>
                <a:latin typeface="ARS Maquette"/>
              </a:rPr>
              <a:t>profitieren</a:t>
            </a:r>
            <a:r>
              <a:rPr lang="en-GB" sz="2000" dirty="0">
                <a:solidFill>
                  <a:srgbClr val="042228"/>
                </a:solidFill>
                <a:latin typeface="ARS Maquette"/>
              </a:rPr>
              <a:t> </a:t>
            </a:r>
            <a:r>
              <a:rPr lang="en-GB" sz="2000" dirty="0" err="1">
                <a:solidFill>
                  <a:srgbClr val="042228"/>
                </a:solidFill>
                <a:latin typeface="ARS Maquette"/>
              </a:rPr>
              <a:t>ebenfalls</a:t>
            </a:r>
            <a:r>
              <a:rPr lang="en-GB" sz="2000" dirty="0">
                <a:solidFill>
                  <a:srgbClr val="042228"/>
                </a:solidFill>
                <a:latin typeface="ARS Maquette"/>
              </a:rPr>
              <a:t> </a:t>
            </a:r>
            <a:r>
              <a:rPr lang="en-GB" sz="2000" b="0" i="0" dirty="0">
                <a:solidFill>
                  <a:srgbClr val="042228"/>
                </a:solidFill>
                <a:effectLst/>
                <a:latin typeface="ARS Maquette"/>
              </a:rPr>
              <a:t>von </a:t>
            </a:r>
            <a:r>
              <a:rPr lang="en-GB" sz="2000" b="0" i="0" dirty="0" err="1">
                <a:solidFill>
                  <a:srgbClr val="042228"/>
                </a:solidFill>
                <a:effectLst/>
                <a:latin typeface="ARS Maquette"/>
              </a:rPr>
              <a:t>finanziellen</a:t>
            </a:r>
            <a:r>
              <a:rPr lang="en-GB" sz="2000" b="0" i="0" dirty="0">
                <a:solidFill>
                  <a:srgbClr val="042228"/>
                </a:solidFill>
                <a:effectLst/>
                <a:latin typeface="ARS Maquette"/>
              </a:rPr>
              <a:t> </a:t>
            </a:r>
            <a:r>
              <a:rPr lang="en-GB" sz="2000" b="0" i="0" dirty="0" err="1">
                <a:solidFill>
                  <a:srgbClr val="042228"/>
                </a:solidFill>
                <a:effectLst/>
                <a:latin typeface="ARS Maquette"/>
              </a:rPr>
              <a:t>Vorteilen</a:t>
            </a:r>
            <a:r>
              <a:rPr lang="en-GB" sz="2000" b="0" i="0" dirty="0">
                <a:solidFill>
                  <a:srgbClr val="042228"/>
                </a:solidFill>
                <a:effectLst/>
                <a:latin typeface="ARS Maquette"/>
              </a:rPr>
              <a:t>.</a:t>
            </a:r>
          </a:p>
          <a:p>
            <a:endParaRPr lang="en-GB" sz="2000" dirty="0">
              <a:solidFill>
                <a:srgbClr val="042228"/>
              </a:solidFill>
              <a:latin typeface="ARS Maquette"/>
            </a:endParaRPr>
          </a:p>
          <a:p>
            <a:r>
              <a:rPr lang="en-GB" sz="2000" b="1" i="0" dirty="0" err="1">
                <a:solidFill>
                  <a:srgbClr val="01632F"/>
                </a:solidFill>
                <a:effectLst/>
                <a:latin typeface="ARS Maquette"/>
              </a:rPr>
              <a:t>Beispielsweise</a:t>
            </a:r>
            <a:r>
              <a:rPr lang="en-GB" sz="2000" b="1" i="0" dirty="0">
                <a:solidFill>
                  <a:srgbClr val="01632F"/>
                </a:solidFill>
                <a:effectLst/>
                <a:latin typeface="ARS Maquette"/>
              </a:rPr>
              <a:t> in der </a:t>
            </a:r>
            <a:r>
              <a:rPr lang="en-GB" sz="2000" b="1" i="0" dirty="0" err="1">
                <a:solidFill>
                  <a:srgbClr val="01632F"/>
                </a:solidFill>
                <a:effectLst/>
                <a:latin typeface="ARS Maquette"/>
              </a:rPr>
              <a:t>Konsumgüterindustrie</a:t>
            </a:r>
            <a:r>
              <a:rPr lang="en-GB" sz="2000" b="1" i="0" dirty="0">
                <a:solidFill>
                  <a:srgbClr val="01632F"/>
                </a:solidFill>
                <a:effectLst/>
                <a:latin typeface="ARS Maquette"/>
              </a:rPr>
              <a:t>. </a:t>
            </a:r>
            <a:r>
              <a:rPr lang="en-GB" sz="2000" b="0" i="0" dirty="0">
                <a:solidFill>
                  <a:srgbClr val="042228"/>
                </a:solidFill>
                <a:effectLst/>
                <a:latin typeface="ARS Maquette"/>
              </a:rPr>
              <a:t>Allein in diesem Sektor werden jedes Jahr Materialien im Wert von 3,2 Billionen Euro verbraucht, aber nur </a:t>
            </a:r>
            <a:r>
              <a:rPr lang="en-GB" sz="2000" b="0" i="0" u="none" strike="noStrike" dirty="0">
                <a:effectLst/>
                <a:latin typeface="ARS Maquette"/>
                <a:hlinkClick r:id="rId3"/>
              </a:rPr>
              <a:t>20 Prozent davon werden wiederverwertet</a:t>
            </a:r>
            <a:r>
              <a:rPr lang="en-GB" sz="2000" b="0" i="0" dirty="0">
                <a:solidFill>
                  <a:srgbClr val="042228"/>
                </a:solidFill>
                <a:effectLst/>
                <a:latin typeface="ARS Maquette"/>
              </a:rPr>
              <a:t>.</a:t>
            </a:r>
          </a:p>
          <a:p>
            <a:endParaRPr lang="en-GB" sz="2000" dirty="0">
              <a:solidFill>
                <a:srgbClr val="042228"/>
              </a:solidFill>
              <a:latin typeface="ARS Maquette"/>
            </a:endParaRPr>
          </a:p>
          <a:p>
            <a:r>
              <a:rPr lang="en-GB" sz="2000" b="0" i="0" dirty="0">
                <a:solidFill>
                  <a:srgbClr val="042228"/>
                </a:solidFill>
                <a:effectLst/>
                <a:latin typeface="ARS Maquette"/>
              </a:rPr>
              <a:t>Die Möglichkeit, Materialien bei der Herstellung neuer </a:t>
            </a:r>
            <a:r>
              <a:rPr lang="en-GB" sz="2000" b="0" i="0" dirty="0" err="1">
                <a:solidFill>
                  <a:srgbClr val="042228"/>
                </a:solidFill>
                <a:effectLst/>
                <a:latin typeface="ARS Maquette"/>
              </a:rPr>
              <a:t>Produkte</a:t>
            </a:r>
            <a:r>
              <a:rPr lang="en-GB" sz="2000" b="0" i="0" dirty="0">
                <a:solidFill>
                  <a:srgbClr val="042228"/>
                </a:solidFill>
                <a:effectLst/>
                <a:latin typeface="ARS Maquette"/>
              </a:rPr>
              <a:t> </a:t>
            </a:r>
            <a:r>
              <a:rPr lang="en-GB" sz="2000" b="1" dirty="0">
                <a:solidFill>
                  <a:srgbClr val="01632F"/>
                </a:solidFill>
                <a:latin typeface="ARS Maquette"/>
              </a:rPr>
              <a:t>wiederzuverwenden</a:t>
            </a:r>
            <a:r>
              <a:rPr lang="en-GB" sz="2000" b="1" i="0" dirty="0">
                <a:solidFill>
                  <a:srgbClr val="01632F"/>
                </a:solidFill>
                <a:effectLst/>
                <a:latin typeface="ARS Maquette"/>
              </a:rPr>
              <a:t>, anstatt neue Materialien zu beschaffen</a:t>
            </a:r>
            <a:r>
              <a:rPr lang="en-GB" sz="2000" b="0" i="0" dirty="0">
                <a:solidFill>
                  <a:srgbClr val="042228"/>
                </a:solidFill>
                <a:effectLst/>
                <a:latin typeface="ARS Maquette"/>
              </a:rPr>
              <a:t>, kann langfristig </a:t>
            </a:r>
            <a:r>
              <a:rPr lang="en-GB" sz="2000" b="1" i="0" dirty="0">
                <a:solidFill>
                  <a:srgbClr val="01632F"/>
                </a:solidFill>
                <a:effectLst/>
                <a:latin typeface="ARS Maquette"/>
              </a:rPr>
              <a:t>die Betriebskosten senken</a:t>
            </a:r>
            <a:r>
              <a:rPr lang="en-GB" sz="2000" b="0" i="0" dirty="0">
                <a:solidFill>
                  <a:srgbClr val="042228"/>
                </a:solidFill>
                <a:effectLst/>
                <a:latin typeface="ARS Maquette"/>
              </a:rPr>
              <a:t>. Die </a:t>
            </a:r>
            <a:r>
              <a:rPr lang="en-GB" sz="2000" b="0" i="0" dirty="0" err="1">
                <a:solidFill>
                  <a:srgbClr val="042228"/>
                </a:solidFill>
                <a:effectLst/>
                <a:latin typeface="ARS Maquette"/>
              </a:rPr>
              <a:t>Wiederver-wendung</a:t>
            </a:r>
            <a:r>
              <a:rPr lang="en-GB" sz="2000" b="0" i="0" dirty="0">
                <a:solidFill>
                  <a:srgbClr val="042228"/>
                </a:solidFill>
                <a:effectLst/>
                <a:latin typeface="ARS Maquette"/>
              </a:rPr>
              <a:t> vorhandener Materialien verringert auch die Abhängigkeit einer Branche von Ressourcen, die ansonsten </a:t>
            </a:r>
            <a:r>
              <a:rPr lang="en-GB" sz="2000" b="1" i="0" dirty="0">
                <a:solidFill>
                  <a:srgbClr val="01632F"/>
                </a:solidFill>
                <a:effectLst/>
                <a:latin typeface="ARS Maquette"/>
              </a:rPr>
              <a:t>in Bezug auf Preis oder Verfügbarkeit schwanken</a:t>
            </a:r>
            <a:r>
              <a:rPr lang="en-GB" sz="2000" b="0" i="0" dirty="0">
                <a:solidFill>
                  <a:srgbClr val="042228"/>
                </a:solidFill>
                <a:effectLst/>
                <a:latin typeface="ARS Maquette"/>
              </a:rPr>
              <a:t>.</a:t>
            </a:r>
            <a:endParaRPr lang="en-IE" sz="2000" dirty="0"/>
          </a:p>
        </p:txBody>
      </p:sp>
    </p:spTree>
    <p:extLst>
      <p:ext uri="{BB962C8B-B14F-4D97-AF65-F5344CB8AC3E}">
        <p14:creationId xmlns:p14="http://schemas.microsoft.com/office/powerpoint/2010/main" val="1229394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33EAA-774C-C490-D637-5ED60BDE60F7}"/>
              </a:ext>
            </a:extLst>
          </p:cNvPr>
          <p:cNvSpPr>
            <a:spLocks noGrp="1"/>
          </p:cNvSpPr>
          <p:nvPr>
            <p:ph type="body" sz="quarter" idx="13"/>
          </p:nvPr>
        </p:nvSpPr>
        <p:spPr>
          <a:xfrm>
            <a:off x="666750" y="660899"/>
            <a:ext cx="6000750" cy="1429310"/>
          </a:xfrm>
        </p:spPr>
        <p:txBody>
          <a:bodyPr>
            <a:normAutofit/>
          </a:bodyPr>
          <a:lstStyle/>
          <a:p>
            <a:pPr algn="ctr">
              <a:lnSpc>
                <a:spcPct val="100000"/>
              </a:lnSpc>
              <a:spcBef>
                <a:spcPts val="0"/>
              </a:spcBef>
            </a:pPr>
            <a:r>
              <a:rPr lang="en-IE" sz="2800" dirty="0" err="1">
                <a:solidFill>
                  <a:srgbClr val="01632F"/>
                </a:solidFill>
              </a:rPr>
              <a:t>Rohstoff</a:t>
            </a:r>
            <a:r>
              <a:rPr lang="en-IE" sz="2800" dirty="0">
                <a:solidFill>
                  <a:srgbClr val="01632F"/>
                </a:solidFill>
              </a:rPr>
              <a:t>(un)</a:t>
            </a:r>
            <a:r>
              <a:rPr lang="en-IE" sz="2800" dirty="0" err="1">
                <a:solidFill>
                  <a:srgbClr val="01632F"/>
                </a:solidFill>
              </a:rPr>
              <a:t>abhängigkeit</a:t>
            </a:r>
            <a:r>
              <a:rPr lang="en-IE" sz="2800" dirty="0">
                <a:solidFill>
                  <a:srgbClr val="01632F"/>
                </a:solidFill>
              </a:rPr>
              <a:t> und </a:t>
            </a:r>
            <a:r>
              <a:rPr lang="en-IE" sz="2800" dirty="0" err="1">
                <a:solidFill>
                  <a:srgbClr val="01632F"/>
                </a:solidFill>
              </a:rPr>
              <a:t>Einhaltung</a:t>
            </a:r>
            <a:r>
              <a:rPr lang="en-IE" sz="2800" dirty="0">
                <a:solidFill>
                  <a:srgbClr val="01632F"/>
                </a:solidFill>
              </a:rPr>
              <a:t> von </a:t>
            </a:r>
            <a:r>
              <a:rPr lang="en-IE" sz="2800" dirty="0" err="1">
                <a:solidFill>
                  <a:srgbClr val="01632F"/>
                </a:solidFill>
              </a:rPr>
              <a:t>Umweltvorschriften</a:t>
            </a:r>
            <a:endParaRPr lang="en-IE" sz="2800" dirty="0">
              <a:solidFill>
                <a:srgbClr val="01632F"/>
              </a:solidFill>
              <a:highlight>
                <a:srgbClr val="FFFF00"/>
              </a:highlight>
            </a:endParaRPr>
          </a:p>
        </p:txBody>
      </p:sp>
      <p:sp>
        <p:nvSpPr>
          <p:cNvPr id="4" name="Text Placeholder 3">
            <a:extLst>
              <a:ext uri="{FF2B5EF4-FFF2-40B4-BE49-F238E27FC236}">
                <a16:creationId xmlns:a16="http://schemas.microsoft.com/office/drawing/2014/main" id="{E9D1DCD8-C6E9-620B-5EEE-777979C88EA3}"/>
              </a:ext>
            </a:extLst>
          </p:cNvPr>
          <p:cNvSpPr>
            <a:spLocks noGrp="1"/>
          </p:cNvSpPr>
          <p:nvPr>
            <p:ph type="body" sz="quarter" idx="14"/>
          </p:nvPr>
        </p:nvSpPr>
        <p:spPr>
          <a:xfrm>
            <a:off x="591616" y="1946275"/>
            <a:ext cx="6750477" cy="3890877"/>
          </a:xfrm>
        </p:spPr>
        <p:txBody>
          <a:bodyPr/>
          <a:lstStyle/>
          <a:p>
            <a:r>
              <a:rPr lang="en-GB" sz="1800" b="1" i="0" dirty="0">
                <a:solidFill>
                  <a:srgbClr val="F08B10"/>
                </a:solidFill>
                <a:effectLst/>
                <a:latin typeface="ARS Maquette"/>
              </a:rPr>
              <a:t>Kontrolle über Ressourcen gewinnen: </a:t>
            </a:r>
            <a:r>
              <a:rPr lang="en-GB" sz="1800" i="0" dirty="0" err="1">
                <a:solidFill>
                  <a:schemeClr val="bg2">
                    <a:lumMod val="10000"/>
                  </a:schemeClr>
                </a:solidFill>
                <a:effectLst/>
                <a:latin typeface="ARS Maquette"/>
              </a:rPr>
              <a:t>Rohstoffabhängigkeiten</a:t>
            </a:r>
            <a:r>
              <a:rPr lang="en-GB" sz="1800" i="0" dirty="0">
                <a:solidFill>
                  <a:schemeClr val="bg2">
                    <a:lumMod val="10000"/>
                  </a:schemeClr>
                </a:solidFill>
                <a:effectLst/>
                <a:latin typeface="ARS Maquette"/>
              </a:rPr>
              <a:t> </a:t>
            </a:r>
            <a:r>
              <a:rPr lang="en-GB" sz="1800" i="0" dirty="0" err="1">
                <a:solidFill>
                  <a:schemeClr val="bg2">
                    <a:lumMod val="10000"/>
                  </a:schemeClr>
                </a:solidFill>
                <a:effectLst/>
                <a:latin typeface="ARS Maquette"/>
              </a:rPr>
              <a:t>können</a:t>
            </a:r>
            <a:r>
              <a:rPr lang="en-GB" sz="1800" i="0" dirty="0">
                <a:solidFill>
                  <a:schemeClr val="bg2">
                    <a:lumMod val="10000"/>
                  </a:schemeClr>
                </a:solidFill>
                <a:effectLst/>
                <a:latin typeface="ARS Maquette"/>
              </a:rPr>
              <a:t> </a:t>
            </a:r>
            <a:r>
              <a:rPr lang="en-GB" sz="1800" i="0" dirty="0" err="1">
                <a:solidFill>
                  <a:schemeClr val="bg2">
                    <a:lumMod val="10000"/>
                  </a:schemeClr>
                </a:solidFill>
                <a:effectLst/>
                <a:latin typeface="ARS Maquette"/>
              </a:rPr>
              <a:t>Unternehmen</a:t>
            </a:r>
            <a:r>
              <a:rPr lang="en-GB" sz="1800" i="0" dirty="0">
                <a:solidFill>
                  <a:schemeClr val="bg2">
                    <a:lumMod val="10000"/>
                  </a:schemeClr>
                </a:solidFill>
                <a:effectLst/>
                <a:latin typeface="ARS Maquette"/>
              </a:rPr>
              <a:t> </a:t>
            </a:r>
            <a:r>
              <a:rPr lang="en-GB" sz="1800" i="0" dirty="0" err="1">
                <a:solidFill>
                  <a:schemeClr val="bg2">
                    <a:lumMod val="10000"/>
                  </a:schemeClr>
                </a:solidFill>
                <a:effectLst/>
                <a:latin typeface="ARS Maquette"/>
              </a:rPr>
              <a:t>krisenanfälliger</a:t>
            </a:r>
            <a:r>
              <a:rPr lang="en-GB" sz="1800" i="0" dirty="0">
                <a:solidFill>
                  <a:schemeClr val="bg2">
                    <a:lumMod val="10000"/>
                  </a:schemeClr>
                </a:solidFill>
                <a:effectLst/>
                <a:latin typeface="ARS Maquette"/>
              </a:rPr>
              <a:t> </a:t>
            </a:r>
            <a:r>
              <a:rPr lang="en-GB" sz="1800" i="0" dirty="0" err="1">
                <a:solidFill>
                  <a:schemeClr val="bg2">
                    <a:lumMod val="10000"/>
                  </a:schemeClr>
                </a:solidFill>
                <a:effectLst/>
                <a:latin typeface="ARS Maquette"/>
              </a:rPr>
              <a:t>machen</a:t>
            </a:r>
            <a:r>
              <a:rPr lang="en-GB" sz="1800" i="0" dirty="0">
                <a:solidFill>
                  <a:schemeClr val="bg2">
                    <a:lumMod val="10000"/>
                  </a:schemeClr>
                </a:solidFill>
                <a:effectLst/>
                <a:latin typeface="ARS Maquette"/>
              </a:rPr>
              <a:t>. Das </a:t>
            </a:r>
            <a:r>
              <a:rPr lang="en-GB" sz="1800" b="0" i="0" dirty="0">
                <a:solidFill>
                  <a:srgbClr val="042228"/>
                </a:solidFill>
                <a:effectLst/>
                <a:latin typeface="ARS Maquette"/>
              </a:rPr>
              <a:t>gesamte Unternehmen wäre gefährdet, </a:t>
            </a:r>
            <a:r>
              <a:rPr lang="en-GB" sz="1800" b="0" i="0" dirty="0" err="1">
                <a:solidFill>
                  <a:srgbClr val="042228"/>
                </a:solidFill>
                <a:effectLst/>
                <a:latin typeface="ARS Maquette"/>
              </a:rPr>
              <a:t>wenn</a:t>
            </a:r>
            <a:r>
              <a:rPr lang="en-GB" sz="1800" b="0" i="0" dirty="0">
                <a:solidFill>
                  <a:srgbClr val="042228"/>
                </a:solidFill>
                <a:effectLst/>
                <a:latin typeface="ARS Maquette"/>
              </a:rPr>
              <a:t> </a:t>
            </a:r>
            <a:r>
              <a:rPr lang="en-GB" sz="1800" b="0" i="0" dirty="0" err="1">
                <a:solidFill>
                  <a:srgbClr val="042228"/>
                </a:solidFill>
                <a:effectLst/>
                <a:latin typeface="ARS Maquette"/>
              </a:rPr>
              <a:t>bereits</a:t>
            </a:r>
            <a:r>
              <a:rPr lang="en-GB" sz="1800" b="0" i="0" dirty="0">
                <a:solidFill>
                  <a:srgbClr val="042228"/>
                </a:solidFill>
                <a:effectLst/>
                <a:latin typeface="ARS Maquette"/>
              </a:rPr>
              <a:t> </a:t>
            </a:r>
            <a:r>
              <a:rPr lang="en-GB" sz="1800" b="0" i="0" dirty="0" err="1">
                <a:solidFill>
                  <a:srgbClr val="042228"/>
                </a:solidFill>
                <a:effectLst/>
                <a:latin typeface="ARS Maquette"/>
              </a:rPr>
              <a:t>eine</a:t>
            </a:r>
            <a:r>
              <a:rPr lang="en-GB" sz="1800" b="0" i="0" dirty="0">
                <a:solidFill>
                  <a:srgbClr val="042228"/>
                </a:solidFill>
                <a:effectLst/>
                <a:latin typeface="ARS Maquette"/>
              </a:rPr>
              <a:t> </a:t>
            </a:r>
            <a:r>
              <a:rPr lang="en-GB" sz="1800" b="0" i="0" dirty="0" err="1">
                <a:solidFill>
                  <a:srgbClr val="042228"/>
                </a:solidFill>
                <a:effectLst/>
                <a:latin typeface="ARS Maquette"/>
              </a:rPr>
              <a:t>einzige</a:t>
            </a:r>
            <a:r>
              <a:rPr lang="en-GB" sz="1800" b="0" i="0" dirty="0">
                <a:solidFill>
                  <a:srgbClr val="042228"/>
                </a:solidFill>
                <a:effectLst/>
                <a:latin typeface="ARS Maquette"/>
              </a:rPr>
              <a:t> </a:t>
            </a:r>
            <a:r>
              <a:rPr lang="en-GB" sz="1800" b="0" i="0" dirty="0" err="1">
                <a:solidFill>
                  <a:srgbClr val="042228"/>
                </a:solidFill>
                <a:effectLst/>
                <a:latin typeface="ARS Maquette"/>
              </a:rPr>
              <a:t>Ressourcen</a:t>
            </a:r>
            <a:r>
              <a:rPr lang="en-GB" sz="1800" b="0" i="0" dirty="0">
                <a:solidFill>
                  <a:srgbClr val="042228"/>
                </a:solidFill>
                <a:effectLst/>
                <a:latin typeface="ARS Maquette"/>
              </a:rPr>
              <a:t> aufgrund geopolitischer oder ökologischer Krisen nicht mehr zur Verfügung stünde. </a:t>
            </a:r>
            <a:r>
              <a:rPr lang="en-GB" sz="1800" b="0" i="0" dirty="0" err="1">
                <a:solidFill>
                  <a:srgbClr val="042228"/>
                </a:solidFill>
                <a:effectLst/>
                <a:latin typeface="ARS Maquette"/>
              </a:rPr>
              <a:t>Durch</a:t>
            </a:r>
            <a:r>
              <a:rPr lang="en-GB" sz="1800" b="0" i="0" dirty="0">
                <a:solidFill>
                  <a:srgbClr val="042228"/>
                </a:solidFill>
                <a:effectLst/>
                <a:latin typeface="ARS Maquette"/>
              </a:rPr>
              <a:t> </a:t>
            </a:r>
            <a:r>
              <a:rPr lang="en-GB" sz="1800" b="0" i="0" dirty="0" err="1">
                <a:solidFill>
                  <a:srgbClr val="042228"/>
                </a:solidFill>
                <a:effectLst/>
                <a:latin typeface="ARS Maquette"/>
              </a:rPr>
              <a:t>Übernahme</a:t>
            </a:r>
            <a:r>
              <a:rPr lang="en-GB" sz="1800" b="0" i="0" dirty="0">
                <a:solidFill>
                  <a:srgbClr val="042228"/>
                </a:solidFill>
                <a:effectLst/>
                <a:latin typeface="ARS Maquette"/>
              </a:rPr>
              <a:t> der </a:t>
            </a:r>
            <a:r>
              <a:rPr lang="en-GB" sz="1800" b="0" i="0" dirty="0" err="1">
                <a:solidFill>
                  <a:srgbClr val="042228"/>
                </a:solidFill>
                <a:effectLst/>
                <a:latin typeface="ARS Maquette"/>
              </a:rPr>
              <a:t>Kontrolle</a:t>
            </a:r>
            <a:r>
              <a:rPr lang="en-GB" sz="1800" b="0" i="0" dirty="0">
                <a:solidFill>
                  <a:srgbClr val="042228"/>
                </a:solidFill>
                <a:effectLst/>
                <a:latin typeface="ARS Maquette"/>
              </a:rPr>
              <a:t> </a:t>
            </a:r>
            <a:r>
              <a:rPr lang="en-GB" sz="1800" b="0" i="0" dirty="0" err="1">
                <a:solidFill>
                  <a:srgbClr val="042228"/>
                </a:solidFill>
                <a:effectLst/>
                <a:latin typeface="ARS Maquette"/>
              </a:rPr>
              <a:t>über</a:t>
            </a:r>
            <a:r>
              <a:rPr lang="en-GB" sz="1800" b="0" i="0" dirty="0">
                <a:solidFill>
                  <a:srgbClr val="042228"/>
                </a:solidFill>
                <a:effectLst/>
                <a:latin typeface="ARS Maquette"/>
              </a:rPr>
              <a:t> die </a:t>
            </a:r>
            <a:r>
              <a:rPr lang="en-GB" sz="1800" b="0" i="0" dirty="0" err="1">
                <a:solidFill>
                  <a:srgbClr val="042228"/>
                </a:solidFill>
                <a:effectLst/>
                <a:latin typeface="ARS Maquette"/>
              </a:rPr>
              <a:t>Ressourcenversorgung</a:t>
            </a:r>
            <a:r>
              <a:rPr lang="en-GB" sz="1800" b="0" i="0" dirty="0">
                <a:solidFill>
                  <a:srgbClr val="042228"/>
                </a:solidFill>
                <a:effectLst/>
                <a:latin typeface="ARS Maquette"/>
              </a:rPr>
              <a:t> und -</a:t>
            </a:r>
            <a:r>
              <a:rPr lang="en-GB" sz="1800" b="0" i="0" dirty="0" err="1">
                <a:solidFill>
                  <a:srgbClr val="042228"/>
                </a:solidFill>
                <a:effectLst/>
                <a:latin typeface="ARS Maquette"/>
              </a:rPr>
              <a:t>zyklen</a:t>
            </a:r>
            <a:r>
              <a:rPr lang="en-GB" sz="1800" b="0" i="0" dirty="0">
                <a:solidFill>
                  <a:srgbClr val="042228"/>
                </a:solidFill>
                <a:effectLst/>
                <a:latin typeface="ARS Maquette"/>
              </a:rPr>
              <a:t> des </a:t>
            </a:r>
            <a:r>
              <a:rPr lang="en-GB" sz="1800" b="0" i="0" dirty="0" err="1">
                <a:solidFill>
                  <a:srgbClr val="042228"/>
                </a:solidFill>
                <a:effectLst/>
                <a:latin typeface="ARS Maquette"/>
              </a:rPr>
              <a:t>Unternehmens</a:t>
            </a:r>
            <a:r>
              <a:rPr lang="en-GB" sz="1800" b="0" i="0" dirty="0">
                <a:solidFill>
                  <a:srgbClr val="042228"/>
                </a:solidFill>
                <a:effectLst/>
                <a:latin typeface="ARS Maquette"/>
              </a:rPr>
              <a:t>, </a:t>
            </a:r>
            <a:r>
              <a:rPr lang="en-GB" sz="1800" b="0" i="0" dirty="0" err="1">
                <a:solidFill>
                  <a:srgbClr val="042228"/>
                </a:solidFill>
                <a:effectLst/>
                <a:latin typeface="ARS Maquette"/>
              </a:rPr>
              <a:t>können</a:t>
            </a:r>
            <a:r>
              <a:rPr lang="en-GB" sz="1800" b="0" i="0" dirty="0">
                <a:solidFill>
                  <a:srgbClr val="042228"/>
                </a:solidFill>
                <a:effectLst/>
                <a:latin typeface="ARS Maquette"/>
              </a:rPr>
              <a:t> </a:t>
            </a:r>
            <a:r>
              <a:rPr lang="en-GB" sz="1800" b="0" i="0" dirty="0" err="1">
                <a:solidFill>
                  <a:srgbClr val="042228"/>
                </a:solidFill>
                <a:effectLst/>
                <a:latin typeface="ARS Maquette"/>
              </a:rPr>
              <a:t>diese</a:t>
            </a:r>
            <a:r>
              <a:rPr lang="en-GB" sz="1800" b="0" i="0" dirty="0">
                <a:solidFill>
                  <a:srgbClr val="042228"/>
                </a:solidFill>
                <a:effectLst/>
                <a:latin typeface="ARS Maquette"/>
              </a:rPr>
              <a:t> unabhängiger und nachhaltiger werden.</a:t>
            </a:r>
          </a:p>
          <a:p>
            <a:endParaRPr lang="en-GB" sz="1800" dirty="0">
              <a:solidFill>
                <a:srgbClr val="042228"/>
              </a:solidFill>
              <a:latin typeface="ARS Maquette"/>
            </a:endParaRPr>
          </a:p>
          <a:p>
            <a:r>
              <a:rPr lang="en-GB" sz="1800" b="1" dirty="0">
                <a:solidFill>
                  <a:srgbClr val="F08B10"/>
                </a:solidFill>
                <a:latin typeface="ARS Maquette"/>
              </a:rPr>
              <a:t>Umweltvorschriften: </a:t>
            </a:r>
            <a:r>
              <a:rPr lang="en-GB" sz="1800" dirty="0">
                <a:solidFill>
                  <a:srgbClr val="042228"/>
                </a:solidFill>
                <a:latin typeface="ARS Maquette"/>
              </a:rPr>
              <a:t>Ein weiterer Faktor ist der Umwelttrend und die </a:t>
            </a:r>
            <a:r>
              <a:rPr lang="en-GB" sz="1800" dirty="0" err="1">
                <a:solidFill>
                  <a:srgbClr val="042228"/>
                </a:solidFill>
                <a:latin typeface="ARS Maquette"/>
              </a:rPr>
              <a:t>sich</a:t>
            </a:r>
            <a:r>
              <a:rPr lang="en-GB" sz="1800" dirty="0">
                <a:solidFill>
                  <a:srgbClr val="042228"/>
                </a:solidFill>
                <a:latin typeface="ARS Maquette"/>
              </a:rPr>
              <a:t> </a:t>
            </a:r>
            <a:r>
              <a:rPr lang="en-GB" sz="1800" dirty="0" err="1">
                <a:solidFill>
                  <a:srgbClr val="042228"/>
                </a:solidFill>
                <a:latin typeface="ARS Maquette"/>
              </a:rPr>
              <a:t>daraus</a:t>
            </a:r>
            <a:r>
              <a:rPr lang="en-GB" sz="1800" dirty="0">
                <a:solidFill>
                  <a:srgbClr val="042228"/>
                </a:solidFill>
                <a:latin typeface="ARS Maquette"/>
              </a:rPr>
              <a:t> </a:t>
            </a:r>
            <a:r>
              <a:rPr lang="en-GB" sz="1800" dirty="0" err="1">
                <a:solidFill>
                  <a:srgbClr val="042228"/>
                </a:solidFill>
                <a:latin typeface="ARS Maquette"/>
              </a:rPr>
              <a:t>ergebenden</a:t>
            </a:r>
            <a:r>
              <a:rPr lang="en-GB" sz="1800" dirty="0">
                <a:solidFill>
                  <a:srgbClr val="042228"/>
                </a:solidFill>
                <a:latin typeface="ARS Maquette"/>
              </a:rPr>
              <a:t> Vorschriften, die </a:t>
            </a:r>
            <a:r>
              <a:rPr lang="en-GB" sz="1800" dirty="0" err="1">
                <a:solidFill>
                  <a:srgbClr val="042228"/>
                </a:solidFill>
                <a:latin typeface="ARS Maquette"/>
              </a:rPr>
              <a:t>bereits</a:t>
            </a:r>
            <a:r>
              <a:rPr lang="en-GB" sz="1800" dirty="0">
                <a:solidFill>
                  <a:srgbClr val="042228"/>
                </a:solidFill>
                <a:latin typeface="ARS Maquette"/>
              </a:rPr>
              <a:t> </a:t>
            </a:r>
            <a:r>
              <a:rPr lang="en-GB" sz="1800" dirty="0" err="1">
                <a:solidFill>
                  <a:srgbClr val="042228"/>
                </a:solidFill>
                <a:latin typeface="ARS Maquette"/>
              </a:rPr>
              <a:t>heute</a:t>
            </a:r>
            <a:r>
              <a:rPr lang="en-GB" sz="1800" dirty="0">
                <a:solidFill>
                  <a:srgbClr val="042228"/>
                </a:solidFill>
                <a:latin typeface="ARS Maquette"/>
              </a:rPr>
              <a:t> </a:t>
            </a:r>
            <a:r>
              <a:rPr lang="en-GB" sz="1800" dirty="0" err="1">
                <a:solidFill>
                  <a:srgbClr val="042228"/>
                </a:solidFill>
                <a:latin typeface="ARS Maquette"/>
              </a:rPr>
              <a:t>bestehen</a:t>
            </a:r>
            <a:r>
              <a:rPr lang="en-GB" sz="1800" dirty="0">
                <a:solidFill>
                  <a:srgbClr val="042228"/>
                </a:solidFill>
                <a:latin typeface="ARS Maquette"/>
              </a:rPr>
              <a:t> und </a:t>
            </a:r>
            <a:r>
              <a:rPr lang="en-GB" sz="1800" dirty="0" err="1">
                <a:solidFill>
                  <a:srgbClr val="042228"/>
                </a:solidFill>
                <a:latin typeface="ARS Maquette"/>
              </a:rPr>
              <a:t>mit</a:t>
            </a:r>
            <a:r>
              <a:rPr lang="en-GB" sz="1800" dirty="0">
                <a:solidFill>
                  <a:srgbClr val="042228"/>
                </a:solidFill>
                <a:latin typeface="ARS Maquette"/>
              </a:rPr>
              <a:t> </a:t>
            </a:r>
            <a:r>
              <a:rPr lang="en-GB" sz="1800" dirty="0" err="1">
                <a:solidFill>
                  <a:srgbClr val="042228"/>
                </a:solidFill>
                <a:latin typeface="ARS Maquette"/>
              </a:rPr>
              <a:t>dem</a:t>
            </a:r>
            <a:r>
              <a:rPr lang="en-GB" sz="1800" dirty="0">
                <a:solidFill>
                  <a:srgbClr val="042228"/>
                </a:solidFill>
                <a:latin typeface="ARS Maquette"/>
              </a:rPr>
              <a:t> </a:t>
            </a:r>
            <a:r>
              <a:rPr lang="en-GB" sz="1800" dirty="0" err="1">
                <a:solidFill>
                  <a:srgbClr val="042228"/>
                </a:solidFill>
                <a:latin typeface="ARS Maquette"/>
              </a:rPr>
              <a:t>Fortschreiten</a:t>
            </a:r>
            <a:r>
              <a:rPr lang="en-GB" sz="1800" dirty="0">
                <a:solidFill>
                  <a:srgbClr val="042228"/>
                </a:solidFill>
                <a:latin typeface="ARS Maquette"/>
              </a:rPr>
              <a:t> des Klimawandels weiter verschärft werden.</a:t>
            </a:r>
            <a:endParaRPr lang="en-IE" sz="1800" dirty="0"/>
          </a:p>
        </p:txBody>
      </p:sp>
      <p:pic>
        <p:nvPicPr>
          <p:cNvPr id="5" name="Picture 6" descr="A picture containing wall, indoor, white, plant&#10;&#10;Description automatically generated">
            <a:extLst>
              <a:ext uri="{FF2B5EF4-FFF2-40B4-BE49-F238E27FC236}">
                <a16:creationId xmlns:a16="http://schemas.microsoft.com/office/drawing/2014/main" id="{E50E9522-B880-4084-B376-605769D656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3920" y="0"/>
            <a:ext cx="4578080" cy="6858000"/>
          </a:xfrm>
          <a:prstGeom prst="rect">
            <a:avLst/>
          </a:prstGeom>
        </p:spPr>
      </p:pic>
    </p:spTree>
    <p:extLst>
      <p:ext uri="{BB962C8B-B14F-4D97-AF65-F5344CB8AC3E}">
        <p14:creationId xmlns:p14="http://schemas.microsoft.com/office/powerpoint/2010/main" val="228329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AFD071-EEE4-E8BE-302B-87758A66F40E}"/>
              </a:ext>
            </a:extLst>
          </p:cNvPr>
          <p:cNvSpPr>
            <a:spLocks noGrp="1"/>
          </p:cNvSpPr>
          <p:nvPr>
            <p:ph type="body" sz="quarter" idx="13"/>
          </p:nvPr>
        </p:nvSpPr>
        <p:spPr>
          <a:xfrm>
            <a:off x="821408" y="749267"/>
            <a:ext cx="10111514" cy="953429"/>
          </a:xfrm>
        </p:spPr>
        <p:txBody>
          <a:bodyPr>
            <a:normAutofit fontScale="92500"/>
          </a:bodyPr>
          <a:lstStyle/>
          <a:p>
            <a:pPr algn="ctr">
              <a:lnSpc>
                <a:spcPct val="110000"/>
              </a:lnSpc>
              <a:spcBef>
                <a:spcPts val="0"/>
              </a:spcBef>
            </a:pPr>
            <a:r>
              <a:rPr lang="en-IE" dirty="0" err="1"/>
              <a:t>Weitere</a:t>
            </a:r>
            <a:r>
              <a:rPr lang="en-IE" dirty="0"/>
              <a:t> </a:t>
            </a:r>
            <a:r>
              <a:rPr lang="en-IE" dirty="0" err="1"/>
              <a:t>Vorteile</a:t>
            </a:r>
            <a:r>
              <a:rPr lang="en-IE" dirty="0"/>
              <a:t> der </a:t>
            </a:r>
            <a:r>
              <a:rPr lang="en-IE" dirty="0" err="1"/>
              <a:t>Umstellung</a:t>
            </a:r>
            <a:r>
              <a:rPr lang="en-IE" dirty="0"/>
              <a:t> auf </a:t>
            </a:r>
            <a:r>
              <a:rPr lang="en-IE" dirty="0" err="1"/>
              <a:t>Kreislaufwirtschaft</a:t>
            </a:r>
            <a:endParaRPr lang="en-IE" dirty="0"/>
          </a:p>
        </p:txBody>
      </p:sp>
      <p:sp>
        <p:nvSpPr>
          <p:cNvPr id="6" name="Text Placeholder 5">
            <a:extLst>
              <a:ext uri="{FF2B5EF4-FFF2-40B4-BE49-F238E27FC236}">
                <a16:creationId xmlns:a16="http://schemas.microsoft.com/office/drawing/2014/main" id="{73BE2291-BE04-52AF-6323-929C7BE0DC03}"/>
              </a:ext>
            </a:extLst>
          </p:cNvPr>
          <p:cNvSpPr>
            <a:spLocks noGrp="1"/>
          </p:cNvSpPr>
          <p:nvPr>
            <p:ph type="body" sz="quarter" idx="14"/>
          </p:nvPr>
        </p:nvSpPr>
        <p:spPr>
          <a:xfrm>
            <a:off x="726815" y="1857005"/>
            <a:ext cx="10524618" cy="4251728"/>
          </a:xfrm>
        </p:spPr>
        <p:txBody>
          <a:bodyPr/>
          <a:lstStyle/>
          <a:p>
            <a:pPr algn="ctr"/>
            <a:r>
              <a:rPr lang="en-GB" sz="2000" b="1" i="0" dirty="0">
                <a:effectLst/>
              </a:rPr>
              <a:t>Die </a:t>
            </a:r>
            <a:r>
              <a:rPr lang="en-GB" sz="2000" b="1" i="0" dirty="0">
                <a:effectLst/>
                <a:hlinkClick r:id="rId2">
                  <a:extLst>
                    <a:ext uri="{A12FA001-AC4F-418D-AE19-62706E023703}">
                      <ahyp:hlinkClr xmlns:ahyp="http://schemas.microsoft.com/office/drawing/2018/hyperlinkcolor" val="tx"/>
                    </a:ext>
                  </a:extLst>
                </a:hlinkClick>
              </a:rPr>
              <a:t>Kreislaufwirtschaft</a:t>
            </a:r>
            <a:r>
              <a:rPr lang="en-GB" sz="2000" b="1" i="0" dirty="0">
                <a:effectLst/>
              </a:rPr>
              <a:t> </a:t>
            </a:r>
            <a:r>
              <a:rPr lang="en-GB" sz="2000" b="1" i="0" dirty="0" err="1">
                <a:effectLst/>
              </a:rPr>
              <a:t>ist</a:t>
            </a:r>
            <a:r>
              <a:rPr lang="en-GB" sz="2000" b="1" i="0" dirty="0">
                <a:effectLst/>
              </a:rPr>
              <a:t> der Beweis dafür, dass das traditionelle lineare Geschäftsmodell in ein zirkuläres Modell (Design, Beschaffung, Produktion, Verbrauch und Verwertung) umgewandelt werden kann, das auf den Prinzipien der Reduzierung, Wiederverwendung und des Recyclings beruht (</a:t>
            </a:r>
            <a:r>
              <a:rPr lang="en-GB" sz="2000" b="1" i="0" u="none" strike="noStrike" dirty="0">
                <a:effectLst/>
                <a:hlinkClick r:id="rId3">
                  <a:extLst>
                    <a:ext uri="{A12FA001-AC4F-418D-AE19-62706E023703}">
                      <ahyp:hlinkClr xmlns:ahyp="http://schemas.microsoft.com/office/drawing/2018/hyperlinkcolor" val="tx"/>
                    </a:ext>
                  </a:extLst>
                </a:hlinkClick>
              </a:rPr>
              <a:t>Prieto-Sandoval et al., 2018</a:t>
            </a:r>
            <a:r>
              <a:rPr lang="en-GB" sz="2000" b="1" i="0" dirty="0">
                <a:effectLst/>
              </a:rPr>
              <a:t>). </a:t>
            </a:r>
          </a:p>
          <a:p>
            <a:endParaRPr lang="en-GB" sz="2000" b="0" i="0" dirty="0">
              <a:effectLst/>
            </a:endParaRPr>
          </a:p>
          <a:p>
            <a:r>
              <a:rPr lang="en-GB" sz="2000" b="0" i="0" dirty="0" err="1">
                <a:effectLst/>
                <a:hlinkClick r:id="rId4" tooltip="Learn more about Closed loop supply chain from ScienceDirect's AI-generated Topic Pages">
                  <a:extLst>
                    <a:ext uri="{A12FA001-AC4F-418D-AE19-62706E023703}">
                      <ahyp:hlinkClr xmlns:ahyp="http://schemas.microsoft.com/office/drawing/2018/hyperlinkcolor" val="tx"/>
                    </a:ext>
                  </a:extLst>
                </a:hlinkClick>
              </a:rPr>
              <a:t>Geschlossene</a:t>
            </a:r>
            <a:r>
              <a:rPr lang="en-GB" sz="2000" b="0" i="0" dirty="0">
                <a:effectLst/>
                <a:hlinkClick r:id="rId4" tooltip="Learn more about Closed loop supply chain from ScienceDirect's AI-generated Topic Pages">
                  <a:extLst>
                    <a:ext uri="{A12FA001-AC4F-418D-AE19-62706E023703}">
                      <ahyp:hlinkClr xmlns:ahyp="http://schemas.microsoft.com/office/drawing/2018/hyperlinkcolor" val="tx"/>
                    </a:ext>
                  </a:extLst>
                </a:hlinkClick>
              </a:rPr>
              <a:t> </a:t>
            </a:r>
            <a:r>
              <a:rPr lang="en-GB" sz="2000" b="0" i="0" dirty="0" err="1">
                <a:effectLst/>
              </a:rPr>
              <a:t>Kreislaufprozesse</a:t>
            </a:r>
            <a:r>
              <a:rPr lang="en-GB" sz="2000" b="0" i="0" dirty="0">
                <a:effectLst/>
              </a:rPr>
              <a:t> in der </a:t>
            </a:r>
            <a:r>
              <a:rPr lang="en-GB" sz="2000" b="0" i="0" dirty="0">
                <a:effectLst/>
                <a:hlinkClick r:id="rId4" tooltip="Learn more about Closed loop supply chain from ScienceDirect's AI-generated Topic Pages">
                  <a:extLst>
                    <a:ext uri="{A12FA001-AC4F-418D-AE19-62706E023703}">
                      <ahyp:hlinkClr xmlns:ahyp="http://schemas.microsoft.com/office/drawing/2018/hyperlinkcolor" val="tx"/>
                    </a:ext>
                  </a:extLst>
                </a:hlinkClick>
              </a:rPr>
              <a:t>Lieferkette </a:t>
            </a:r>
            <a:r>
              <a:rPr lang="en-GB" sz="2000" b="0" i="0" dirty="0">
                <a:effectLst/>
              </a:rPr>
              <a:t>(d. h. Design, Beschaffung, Produktion, Vertrieb, Nutzung und Rückwärtslogistik) ermöglichen die Einführung von </a:t>
            </a:r>
            <a:r>
              <a:rPr lang="en-GB" sz="2000" dirty="0" err="1"/>
              <a:t>Kreislaufmodellen</a:t>
            </a:r>
            <a:r>
              <a:rPr lang="en-GB" sz="2000" b="0" i="0" dirty="0">
                <a:effectLst/>
              </a:rPr>
              <a:t>, wodurch </a:t>
            </a:r>
            <a:r>
              <a:rPr lang="en-GB" sz="2000" b="1" i="0" dirty="0">
                <a:effectLst/>
              </a:rPr>
              <a:t>die Nachhaltigkeitsleistung verbessert wird. </a:t>
            </a:r>
            <a:r>
              <a:rPr lang="en-GB" sz="2000" b="0" i="0" dirty="0">
                <a:effectLst/>
              </a:rPr>
              <a:t>Es </a:t>
            </a:r>
            <a:r>
              <a:rPr lang="en-GB" sz="2000" b="0" i="0" dirty="0" err="1">
                <a:effectLst/>
              </a:rPr>
              <a:t>gibt</a:t>
            </a:r>
            <a:r>
              <a:rPr lang="en-GB" sz="2000" b="0" i="0" dirty="0">
                <a:effectLst/>
              </a:rPr>
              <a:t> </a:t>
            </a:r>
            <a:r>
              <a:rPr lang="en-GB" sz="2000" b="0" i="0" dirty="0" err="1">
                <a:effectLst/>
              </a:rPr>
              <a:t>dabei</a:t>
            </a:r>
            <a:r>
              <a:rPr lang="en-GB" sz="2000" b="0" i="0" dirty="0">
                <a:effectLst/>
              </a:rPr>
              <a:t> </a:t>
            </a:r>
            <a:r>
              <a:rPr lang="en-GB" sz="2000" b="0" i="0" dirty="0" err="1">
                <a:effectLst/>
              </a:rPr>
              <a:t>mehrere</a:t>
            </a:r>
            <a:r>
              <a:rPr lang="en-GB" sz="2000" b="0" i="0" dirty="0">
                <a:effectLst/>
              </a:rPr>
              <a:t> Vorteile und Möglichkeiten (</a:t>
            </a:r>
            <a:r>
              <a:rPr lang="en-GB" sz="2000" b="0" i="0" u="none" strike="noStrike" dirty="0">
                <a:effectLst/>
                <a:hlinkClick r:id="rId3">
                  <a:extLst>
                    <a:ext uri="{A12FA001-AC4F-418D-AE19-62706E023703}">
                      <ahyp:hlinkClr xmlns:ahyp="http://schemas.microsoft.com/office/drawing/2018/hyperlinkcolor" val="tx"/>
                    </a:ext>
                  </a:extLst>
                </a:hlinkClick>
              </a:rPr>
              <a:t>Prieto-Sandoval et al., 2018</a:t>
            </a:r>
            <a:r>
              <a:rPr lang="en-GB" sz="2000" b="0" i="0" dirty="0">
                <a:effectLst/>
              </a:rPr>
              <a:t>) </a:t>
            </a:r>
            <a:r>
              <a:rPr lang="en-GB" sz="2000" b="0" i="0" dirty="0" err="1">
                <a:effectLst/>
              </a:rPr>
              <a:t>für</a:t>
            </a:r>
            <a:r>
              <a:rPr lang="en-GB" sz="2000" b="0" i="0" dirty="0">
                <a:effectLst/>
              </a:rPr>
              <a:t> KMU, wie z. B. ein verbessertes </a:t>
            </a:r>
            <a:r>
              <a:rPr lang="en-GB" sz="2000" b="1" i="0" dirty="0">
                <a:effectLst/>
              </a:rPr>
              <a:t>Markenimage, Kostensenkung (operativ), Unternehmenswachstum, höhere Produktivität (Durchsatz), Erholung der Umwelt </a:t>
            </a:r>
            <a:r>
              <a:rPr lang="en-GB" sz="2000" b="0" i="0" dirty="0">
                <a:effectLst/>
              </a:rPr>
              <a:t>durch geringere CO</a:t>
            </a:r>
            <a:r>
              <a:rPr lang="en-GB" sz="2000" b="0" i="0" baseline="-25000" dirty="0">
                <a:effectLst/>
              </a:rPr>
              <a:t>2</a:t>
            </a:r>
            <a:r>
              <a:rPr lang="en-GB" sz="2000" b="0" i="0" dirty="0">
                <a:effectLst/>
              </a:rPr>
              <a:t>-Emissionen und </a:t>
            </a:r>
            <a:r>
              <a:rPr lang="en-GB" sz="2000" b="1" i="0" dirty="0">
                <a:effectLst/>
              </a:rPr>
              <a:t>größere Nachhaltigkeit</a:t>
            </a:r>
            <a:r>
              <a:rPr lang="en-GB" sz="2000" b="0" i="0" dirty="0">
                <a:effectLst/>
              </a:rPr>
              <a:t>. Die Studie von </a:t>
            </a:r>
            <a:r>
              <a:rPr lang="en-GB" sz="2000" b="0" i="0" u="none" strike="noStrike" dirty="0">
                <a:effectLst/>
                <a:hlinkClick r:id="rId3">
                  <a:extLst>
                    <a:ext uri="{A12FA001-AC4F-418D-AE19-62706E023703}">
                      <ahyp:hlinkClr xmlns:ahyp="http://schemas.microsoft.com/office/drawing/2018/hyperlinkcolor" val="tx"/>
                    </a:ext>
                  </a:extLst>
                </a:hlinkClick>
              </a:rPr>
              <a:t>Prieto-Sandoval et al. (2018) </a:t>
            </a:r>
            <a:r>
              <a:rPr lang="en-GB" sz="2000" b="0" i="0" dirty="0">
                <a:effectLst/>
              </a:rPr>
              <a:t>zeigt, dass der motivierendste Aspekt für die </a:t>
            </a:r>
            <a:r>
              <a:rPr lang="en-GB" sz="2000" b="0" i="0" dirty="0" err="1">
                <a:effectLst/>
              </a:rPr>
              <a:t>Einführung</a:t>
            </a:r>
            <a:r>
              <a:rPr lang="en-GB" sz="2000" b="0" i="0" dirty="0">
                <a:effectLst/>
              </a:rPr>
              <a:t> </a:t>
            </a:r>
            <a:r>
              <a:rPr lang="en-GB" sz="2000" b="1" i="0" dirty="0" err="1">
                <a:effectLst/>
              </a:rPr>
              <a:t>Kosteneinsparungen</a:t>
            </a:r>
            <a:r>
              <a:rPr lang="en-GB" sz="2000" b="1" i="0" dirty="0">
                <a:effectLst/>
              </a:rPr>
              <a:t> </a:t>
            </a:r>
            <a:r>
              <a:rPr lang="en-GB" sz="2000" b="0" i="0" dirty="0">
                <a:effectLst/>
              </a:rPr>
              <a:t>sind, verglichen mit dem </a:t>
            </a:r>
            <a:r>
              <a:rPr lang="en-GB" sz="2000" b="1" i="0" dirty="0">
                <a:effectLst/>
              </a:rPr>
              <a:t>Aufbau von Markenreputation </a:t>
            </a:r>
            <a:r>
              <a:rPr lang="en-GB" sz="2000" b="0" i="0" dirty="0">
                <a:effectLst/>
              </a:rPr>
              <a:t>und </a:t>
            </a:r>
            <a:r>
              <a:rPr lang="en-GB" sz="2000" b="1" i="0" dirty="0">
                <a:effectLst/>
              </a:rPr>
              <a:t>regulatorischem Druck. </a:t>
            </a:r>
          </a:p>
          <a:p>
            <a:endParaRPr lang="en-IE" sz="2000" dirty="0"/>
          </a:p>
        </p:txBody>
      </p:sp>
      <p:sp>
        <p:nvSpPr>
          <p:cNvPr id="8" name="TextBox 7">
            <a:extLst>
              <a:ext uri="{FF2B5EF4-FFF2-40B4-BE49-F238E27FC236}">
                <a16:creationId xmlns:a16="http://schemas.microsoft.com/office/drawing/2014/main" id="{45CC0792-AC60-F9B5-D153-68638258C0D2}"/>
              </a:ext>
            </a:extLst>
          </p:cNvPr>
          <p:cNvSpPr txBox="1"/>
          <p:nvPr/>
        </p:nvSpPr>
        <p:spPr>
          <a:xfrm>
            <a:off x="9385738" y="5770179"/>
            <a:ext cx="2571944" cy="338554"/>
          </a:xfrm>
          <a:prstGeom prst="rect">
            <a:avLst/>
          </a:prstGeom>
          <a:noFill/>
        </p:spPr>
        <p:txBody>
          <a:bodyPr wrap="square" rtlCol="0">
            <a:spAutoFit/>
          </a:bodyPr>
          <a:lstStyle/>
          <a:p>
            <a:pPr algn="ctr"/>
            <a:r>
              <a:rPr lang="en-IE" sz="1600" b="1" dirty="0">
                <a:solidFill>
                  <a:schemeClr val="bg1"/>
                </a:solidFill>
                <a:hlinkClick r:id="rId5">
                  <a:extLst>
                    <a:ext uri="{A12FA001-AC4F-418D-AE19-62706E023703}">
                      <ahyp:hlinkClr xmlns:ahyp="http://schemas.microsoft.com/office/drawing/2018/hyperlinkcolor" val="tx"/>
                    </a:ext>
                  </a:extLst>
                </a:hlinkClick>
              </a:rPr>
              <a:t>Quelle</a:t>
            </a:r>
            <a:endParaRPr lang="en-IE" sz="1600" dirty="0">
              <a:solidFill>
                <a:schemeClr val="bg1"/>
              </a:solidFill>
            </a:endParaRPr>
          </a:p>
        </p:txBody>
      </p:sp>
    </p:spTree>
    <p:extLst>
      <p:ext uri="{BB962C8B-B14F-4D97-AF65-F5344CB8AC3E}">
        <p14:creationId xmlns:p14="http://schemas.microsoft.com/office/powerpoint/2010/main" val="395150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9CD640-A86F-B10C-056D-219DD55A3E0F}"/>
              </a:ext>
            </a:extLst>
          </p:cNvPr>
          <p:cNvSpPr>
            <a:spLocks noGrp="1"/>
          </p:cNvSpPr>
          <p:nvPr>
            <p:ph type="body" sz="quarter" idx="14"/>
          </p:nvPr>
        </p:nvSpPr>
        <p:spPr>
          <a:xfrm>
            <a:off x="751255" y="1276474"/>
            <a:ext cx="5222030" cy="4186518"/>
          </a:xfrm>
        </p:spPr>
        <p:txBody>
          <a:bodyPr/>
          <a:lstStyle/>
          <a:p>
            <a:r>
              <a:rPr lang="en-GB" sz="2000" b="0" i="0" dirty="0">
                <a:effectLst/>
              </a:rPr>
              <a:t>Der </a:t>
            </a:r>
            <a:r>
              <a:rPr lang="en-GB" sz="2000" b="0" i="0" dirty="0" err="1">
                <a:effectLst/>
              </a:rPr>
              <a:t>Begriff</a:t>
            </a:r>
            <a:r>
              <a:rPr lang="en-GB" sz="2000" b="0" i="0" dirty="0">
                <a:effectLst/>
              </a:rPr>
              <a:t> der Kreislaufwirtschaft </a:t>
            </a:r>
            <a:r>
              <a:rPr lang="en-GB" sz="2000" b="0" i="0" dirty="0" err="1">
                <a:effectLst/>
              </a:rPr>
              <a:t>ist</a:t>
            </a:r>
            <a:r>
              <a:rPr lang="en-GB" sz="2000" b="0" i="0" dirty="0">
                <a:effectLst/>
              </a:rPr>
              <a:t> </a:t>
            </a:r>
            <a:r>
              <a:rPr lang="en-GB" sz="2000" b="0" i="0" dirty="0" err="1">
                <a:effectLst/>
              </a:rPr>
              <a:t>uns</a:t>
            </a:r>
            <a:r>
              <a:rPr lang="en-GB" sz="2000" b="0" i="0" dirty="0">
                <a:effectLst/>
              </a:rPr>
              <a:t> </a:t>
            </a:r>
            <a:r>
              <a:rPr lang="en-GB" sz="2000" b="0" i="0" dirty="0" err="1">
                <a:effectLst/>
              </a:rPr>
              <a:t>eher</a:t>
            </a:r>
            <a:r>
              <a:rPr lang="en-GB" sz="2000" b="0" i="0" dirty="0">
                <a:effectLst/>
              </a:rPr>
              <a:t> </a:t>
            </a:r>
            <a:r>
              <a:rPr lang="en-GB" sz="2000" b="0" i="0" dirty="0" err="1">
                <a:effectLst/>
              </a:rPr>
              <a:t>aus</a:t>
            </a:r>
            <a:r>
              <a:rPr lang="en-GB" sz="2000" b="0" i="0" dirty="0">
                <a:effectLst/>
              </a:rPr>
              <a:t> der </a:t>
            </a:r>
            <a:r>
              <a:rPr lang="en-GB" sz="2000" b="0" i="0" dirty="0" err="1">
                <a:effectLst/>
              </a:rPr>
              <a:t>Abfallbewirtschaftung</a:t>
            </a:r>
            <a:r>
              <a:rPr lang="en-GB" sz="2000" b="0" i="0" dirty="0">
                <a:effectLst/>
              </a:rPr>
              <a:t> </a:t>
            </a:r>
            <a:r>
              <a:rPr lang="en-GB" sz="2000" b="0" i="0" dirty="0" err="1">
                <a:effectLst/>
              </a:rPr>
              <a:t>bekannt</a:t>
            </a:r>
            <a:r>
              <a:rPr lang="en-GB" sz="2000" b="0" i="0" dirty="0">
                <a:effectLst/>
              </a:rPr>
              <a:t>, </a:t>
            </a:r>
            <a:r>
              <a:rPr lang="en-GB" sz="2000" dirty="0" err="1"/>
              <a:t>geht</a:t>
            </a:r>
            <a:r>
              <a:rPr lang="en-GB" sz="2000" dirty="0"/>
              <a:t> </a:t>
            </a:r>
            <a:r>
              <a:rPr lang="en-GB" sz="2000" dirty="0" err="1"/>
              <a:t>bei</a:t>
            </a:r>
            <a:r>
              <a:rPr lang="en-GB" sz="2000" dirty="0"/>
              <a:t> </a:t>
            </a:r>
            <a:r>
              <a:rPr lang="en-GB" sz="2000" dirty="0" err="1"/>
              <a:t>Umstellung</a:t>
            </a:r>
            <a:r>
              <a:rPr lang="en-GB" sz="2000" dirty="0"/>
              <a:t> auf </a:t>
            </a:r>
            <a:r>
              <a:rPr lang="en-GB" sz="2000" dirty="0" err="1"/>
              <a:t>ein</a:t>
            </a:r>
            <a:r>
              <a:rPr lang="en-GB" sz="2000" dirty="0"/>
              <a:t> </a:t>
            </a:r>
            <a:r>
              <a:rPr lang="en-GB" sz="2000" dirty="0" err="1"/>
              <a:t>zirkuläres</a:t>
            </a:r>
            <a:r>
              <a:rPr lang="en-GB" sz="2000" dirty="0"/>
              <a:t> </a:t>
            </a:r>
            <a:r>
              <a:rPr lang="en-GB" sz="2000" dirty="0" err="1"/>
              <a:t>Geschäftsmodell</a:t>
            </a:r>
            <a:r>
              <a:rPr lang="en-GB" sz="2000" dirty="0"/>
              <a:t> </a:t>
            </a:r>
            <a:r>
              <a:rPr lang="en-GB" sz="2000" dirty="0" err="1"/>
              <a:t>über</a:t>
            </a:r>
            <a:r>
              <a:rPr lang="en-GB" sz="2000" dirty="0"/>
              <a:t> alle </a:t>
            </a:r>
            <a:r>
              <a:rPr lang="en-GB" sz="2000" dirty="0" err="1"/>
              <a:t>Fachbereiche</a:t>
            </a:r>
            <a:r>
              <a:rPr lang="en-GB" sz="2000" dirty="0"/>
              <a:t> </a:t>
            </a:r>
            <a:r>
              <a:rPr lang="en-GB" sz="2000" dirty="0" err="1"/>
              <a:t>hinweg</a:t>
            </a:r>
            <a:r>
              <a:rPr lang="en-GB" sz="2000" dirty="0"/>
              <a:t> </a:t>
            </a:r>
            <a:r>
              <a:rPr lang="en-GB" sz="2000" dirty="0" err="1"/>
              <a:t>jedoch</a:t>
            </a:r>
            <a:r>
              <a:rPr lang="en-GB" sz="2000" dirty="0"/>
              <a:t> </a:t>
            </a:r>
            <a:r>
              <a:rPr lang="en-GB" sz="2000" dirty="0" err="1"/>
              <a:t>über</a:t>
            </a:r>
            <a:r>
              <a:rPr lang="en-GB" sz="2000" dirty="0"/>
              <a:t> </a:t>
            </a:r>
            <a:r>
              <a:rPr lang="en-GB" sz="2000" dirty="0" err="1"/>
              <a:t>weit</a:t>
            </a:r>
            <a:r>
              <a:rPr lang="en-GB" sz="2000" dirty="0"/>
              <a:t> </a:t>
            </a:r>
            <a:r>
              <a:rPr lang="en-GB" sz="2000" dirty="0" err="1"/>
              <a:t>darüber</a:t>
            </a:r>
            <a:r>
              <a:rPr lang="en-GB" sz="2000" dirty="0"/>
              <a:t> </a:t>
            </a:r>
            <a:r>
              <a:rPr lang="en-GB" sz="2000" b="0" i="0" dirty="0" err="1">
                <a:effectLst/>
              </a:rPr>
              <a:t>hinaus</a:t>
            </a:r>
            <a:r>
              <a:rPr lang="en-GB" sz="2000" b="0" i="0" dirty="0">
                <a:effectLst/>
              </a:rPr>
              <a:t>. D</a:t>
            </a:r>
            <a:r>
              <a:rPr lang="en-GB" sz="2000" dirty="0"/>
              <a:t>er </a:t>
            </a:r>
            <a:r>
              <a:rPr lang="en-GB" sz="2000" b="0" i="0" dirty="0" err="1">
                <a:effectLst/>
              </a:rPr>
              <a:t>Prozess</a:t>
            </a:r>
            <a:r>
              <a:rPr lang="en-GB" sz="2000" b="0" i="0" dirty="0">
                <a:effectLst/>
              </a:rPr>
              <a:t> </a:t>
            </a:r>
            <a:r>
              <a:rPr lang="en-GB" sz="2000" dirty="0" err="1"/>
              <a:t>beginnt</a:t>
            </a:r>
            <a:r>
              <a:rPr lang="en-GB" sz="2000" dirty="0"/>
              <a:t> </a:t>
            </a:r>
            <a:r>
              <a:rPr lang="en-GB" sz="2000" dirty="0" err="1"/>
              <a:t>dann</a:t>
            </a:r>
            <a:r>
              <a:rPr lang="en-GB" sz="2000" b="0" i="0" dirty="0">
                <a:effectLst/>
              </a:rPr>
              <a:t> </a:t>
            </a:r>
            <a:r>
              <a:rPr lang="en-GB" sz="2000" b="0" i="0" dirty="0" err="1">
                <a:effectLst/>
              </a:rPr>
              <a:t>bereits</a:t>
            </a:r>
            <a:r>
              <a:rPr lang="en-GB" sz="2000" b="0" i="0" dirty="0">
                <a:effectLst/>
              </a:rPr>
              <a:t> </a:t>
            </a:r>
            <a:r>
              <a:rPr lang="en-GB" sz="2000" b="0" i="0" dirty="0" err="1">
                <a:effectLst/>
              </a:rPr>
              <a:t>bei</a:t>
            </a:r>
            <a:r>
              <a:rPr lang="en-GB" sz="2000" b="0" i="0" dirty="0">
                <a:effectLst/>
              </a:rPr>
              <a:t> der </a:t>
            </a:r>
            <a:r>
              <a:rPr lang="en-GB" sz="2000" b="0" i="0" dirty="0" err="1">
                <a:effectLst/>
              </a:rPr>
              <a:t>Verringerung</a:t>
            </a:r>
            <a:r>
              <a:rPr lang="en-GB" sz="2000" b="0" i="0" dirty="0">
                <a:effectLst/>
              </a:rPr>
              <a:t> an </a:t>
            </a:r>
            <a:r>
              <a:rPr lang="en-GB" sz="2000" b="0" i="0" dirty="0" err="1">
                <a:effectLst/>
              </a:rPr>
              <a:t>eingesetzten</a:t>
            </a:r>
            <a:r>
              <a:rPr lang="en-GB" sz="2000" b="0" i="0" dirty="0">
                <a:effectLst/>
              </a:rPr>
              <a:t> </a:t>
            </a:r>
            <a:r>
              <a:rPr lang="en-GB" sz="2000" b="0" i="0" dirty="0" err="1">
                <a:effectLst/>
              </a:rPr>
              <a:t>Rohstoffen</a:t>
            </a:r>
            <a:r>
              <a:rPr lang="en-GB" sz="2000" b="0" i="0" dirty="0">
                <a:effectLst/>
              </a:rPr>
              <a:t> in der Produktion und der Maximierung des Wertes von Materialien entlang der Produktions- und </a:t>
            </a:r>
            <a:r>
              <a:rPr lang="en-GB" sz="2000" b="0" i="0" dirty="0" err="1">
                <a:effectLst/>
              </a:rPr>
              <a:t>Verbrauchskette</a:t>
            </a:r>
            <a:r>
              <a:rPr lang="en-GB" sz="2000" b="0" i="0" dirty="0">
                <a:effectLst/>
              </a:rPr>
              <a:t>. </a:t>
            </a:r>
            <a:r>
              <a:rPr lang="en-GB" sz="2000" b="0" i="0" dirty="0" err="1">
                <a:effectLst/>
              </a:rPr>
              <a:t>Trotzdessen</a:t>
            </a:r>
            <a:r>
              <a:rPr lang="en-GB" sz="2000" b="0" i="0" dirty="0">
                <a:effectLst/>
              </a:rPr>
              <a:t> </a:t>
            </a:r>
            <a:r>
              <a:rPr lang="en-GB" sz="2000" b="0" i="0" dirty="0" err="1">
                <a:effectLst/>
              </a:rPr>
              <a:t>ist</a:t>
            </a:r>
            <a:r>
              <a:rPr lang="en-GB" sz="2000" b="0" i="0" dirty="0">
                <a:effectLst/>
              </a:rPr>
              <a:t> </a:t>
            </a:r>
            <a:r>
              <a:rPr lang="en-GB" sz="2000" b="0" i="0" dirty="0" err="1">
                <a:effectLst/>
              </a:rPr>
              <a:t>auch</a:t>
            </a:r>
            <a:r>
              <a:rPr lang="en-GB" sz="2000" b="0" i="0" dirty="0">
                <a:effectLst/>
              </a:rPr>
              <a:t> der </a:t>
            </a:r>
            <a:r>
              <a:rPr lang="en-GB" sz="2000" b="0" i="0" dirty="0" err="1">
                <a:effectLst/>
              </a:rPr>
              <a:t>Umgang</a:t>
            </a:r>
            <a:r>
              <a:rPr lang="en-GB" sz="2000" b="0" i="0" dirty="0">
                <a:effectLst/>
              </a:rPr>
              <a:t> </a:t>
            </a:r>
            <a:r>
              <a:rPr lang="en-GB" sz="2000" b="0" i="0" dirty="0" err="1">
                <a:effectLst/>
              </a:rPr>
              <a:t>mit</a:t>
            </a:r>
            <a:r>
              <a:rPr lang="en-GB" sz="2000" b="0" i="0" dirty="0">
                <a:effectLst/>
              </a:rPr>
              <a:t> </a:t>
            </a:r>
            <a:r>
              <a:rPr lang="en-GB" sz="2000" b="0" i="0" dirty="0" err="1">
                <a:effectLst/>
              </a:rPr>
              <a:t>Abfällen</a:t>
            </a:r>
            <a:r>
              <a:rPr lang="en-GB" sz="2000" b="0" i="0" dirty="0">
                <a:effectLst/>
              </a:rPr>
              <a:t> von </a:t>
            </a:r>
            <a:r>
              <a:rPr lang="en-GB" sz="2000" b="0" i="0" dirty="0" err="1">
                <a:effectLst/>
              </a:rPr>
              <a:t>Bedeutung</a:t>
            </a:r>
            <a:r>
              <a:rPr lang="en-GB" sz="2000" b="0" i="0" dirty="0">
                <a:effectLst/>
              </a:rPr>
              <a:t>: </a:t>
            </a:r>
            <a:r>
              <a:rPr lang="en-GB" sz="2000" b="0" i="0" dirty="0" err="1">
                <a:effectLst/>
              </a:rPr>
              <a:t>diese</a:t>
            </a:r>
            <a:r>
              <a:rPr lang="en-GB" sz="2000" b="0" i="0" dirty="0">
                <a:effectLst/>
              </a:rPr>
              <a:t> </a:t>
            </a:r>
            <a:r>
              <a:rPr lang="en-GB" sz="2000" b="0" i="0" dirty="0" err="1">
                <a:effectLst/>
              </a:rPr>
              <a:t>werden</a:t>
            </a:r>
            <a:r>
              <a:rPr lang="en-GB" sz="2000" b="0" i="0" dirty="0">
                <a:effectLst/>
              </a:rPr>
              <a:t> </a:t>
            </a:r>
            <a:r>
              <a:rPr lang="en-GB" sz="2000" b="0" i="0" dirty="0" err="1">
                <a:effectLst/>
              </a:rPr>
              <a:t>möglichst</a:t>
            </a:r>
            <a:r>
              <a:rPr lang="en-GB" sz="2000" b="0" i="0" dirty="0">
                <a:effectLst/>
              </a:rPr>
              <a:t> </a:t>
            </a:r>
            <a:r>
              <a:rPr lang="en-GB" sz="2000" b="0" i="0" dirty="0" err="1">
                <a:effectLst/>
              </a:rPr>
              <a:t>recycelt</a:t>
            </a:r>
            <a:r>
              <a:rPr lang="en-GB" sz="2000" b="0" i="0" dirty="0">
                <a:effectLst/>
              </a:rPr>
              <a:t> und in die </a:t>
            </a:r>
            <a:r>
              <a:rPr lang="en-GB" sz="2000" b="0" i="0" dirty="0" err="1">
                <a:effectLst/>
              </a:rPr>
              <a:t>Produktionsprozesse</a:t>
            </a:r>
            <a:r>
              <a:rPr lang="en-GB" sz="2000" b="0" i="0" dirty="0">
                <a:effectLst/>
              </a:rPr>
              <a:t> </a:t>
            </a:r>
            <a:r>
              <a:rPr lang="en-GB" sz="2000" b="0" i="0" dirty="0" err="1">
                <a:effectLst/>
              </a:rPr>
              <a:t>zurückgeführt</a:t>
            </a:r>
            <a:r>
              <a:rPr lang="en-GB" sz="2000" b="0" i="0" dirty="0">
                <a:effectLst/>
              </a:rPr>
              <a:t> </a:t>
            </a:r>
            <a:r>
              <a:rPr lang="en-GB" sz="2000" b="0" i="0" dirty="0" err="1">
                <a:effectLst/>
              </a:rPr>
              <a:t>oder</a:t>
            </a:r>
            <a:r>
              <a:rPr lang="en-GB" sz="2000" b="0" i="0" dirty="0">
                <a:effectLst/>
              </a:rPr>
              <a:t> </a:t>
            </a:r>
            <a:r>
              <a:rPr lang="en-GB" sz="2000" b="0" i="0" dirty="0" err="1">
                <a:effectLst/>
              </a:rPr>
              <a:t>zur</a:t>
            </a:r>
            <a:r>
              <a:rPr lang="en-GB" sz="2000" b="0" i="0" dirty="0">
                <a:effectLst/>
              </a:rPr>
              <a:t> </a:t>
            </a:r>
            <a:r>
              <a:rPr lang="en-GB" sz="2000" b="0" i="0" dirty="0" err="1">
                <a:effectLst/>
              </a:rPr>
              <a:t>Energiegewinnung</a:t>
            </a:r>
            <a:r>
              <a:rPr lang="en-GB" sz="2000" b="0" i="0" dirty="0">
                <a:effectLst/>
              </a:rPr>
              <a:t> </a:t>
            </a:r>
            <a:r>
              <a:rPr lang="en-GB" sz="2000" b="0" i="0" dirty="0" err="1">
                <a:effectLst/>
              </a:rPr>
              <a:t>genutzt</a:t>
            </a:r>
            <a:r>
              <a:rPr lang="en-GB" sz="2000" b="0" i="0" dirty="0">
                <a:effectLst/>
              </a:rPr>
              <a:t>. </a:t>
            </a:r>
          </a:p>
        </p:txBody>
      </p:sp>
      <p:pic>
        <p:nvPicPr>
          <p:cNvPr id="3" name="Picture 2" descr="Circular Economy Infographic">
            <a:extLst>
              <a:ext uri="{FF2B5EF4-FFF2-40B4-BE49-F238E27FC236}">
                <a16:creationId xmlns:a16="http://schemas.microsoft.com/office/drawing/2014/main" id="{D4053A53-8CBB-47B0-BFC2-455478D32DE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3019" t="17385" r="30889" b="21568"/>
          <a:stretch/>
        </p:blipFill>
        <p:spPr bwMode="auto">
          <a:xfrm>
            <a:off x="5990204" y="1150968"/>
            <a:ext cx="5450541" cy="418651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6D553C5-43A9-4946-BAE8-109023B2A201}"/>
              </a:ext>
            </a:extLst>
          </p:cNvPr>
          <p:cNvSpPr txBox="1"/>
          <p:nvPr/>
        </p:nvSpPr>
        <p:spPr>
          <a:xfrm>
            <a:off x="5536241" y="5337486"/>
            <a:ext cx="635846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1200" cap="none" spc="0" normalizeH="0" baseline="0" noProof="0" dirty="0" err="1">
                <a:ln>
                  <a:noFill/>
                </a:ln>
                <a:solidFill>
                  <a:prstClr val="white"/>
                </a:solidFill>
                <a:effectLst/>
                <a:uLnTx/>
                <a:uFillTx/>
                <a:latin typeface="Calibri" panose="020F0502020204030204"/>
                <a:ea typeface="+mn-ea"/>
                <a:cs typeface="+mn-cs"/>
              </a:rPr>
              <a:t>Stufen</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der Kreislaufwirtschaft</a:t>
            </a:r>
            <a:r>
              <a:rPr kumimoji="0" lang="en-GB" sz="1600" b="0" i="0" u="none" strike="noStrike" kern="1200" cap="none" spc="0" normalizeH="0" baseline="0" dirty="0">
                <a:ln>
                  <a:noFill/>
                </a:ln>
                <a:solidFill>
                  <a:prstClr val="white"/>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EPA und die </a:t>
            </a:r>
            <a:r>
              <a:rPr kumimoji="0" lang="en-GB" sz="12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irische</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Kreislaufwirtschaft</a:t>
            </a: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IE"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endParaRPr lang="de-DE" dirty="0"/>
          </a:p>
        </p:txBody>
      </p:sp>
    </p:spTree>
    <p:extLst>
      <p:ext uri="{BB962C8B-B14F-4D97-AF65-F5344CB8AC3E}">
        <p14:creationId xmlns:p14="http://schemas.microsoft.com/office/powerpoint/2010/main" val="3913620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47753" y="1564086"/>
            <a:ext cx="5653841" cy="5268876"/>
          </a:xfrm>
        </p:spPr>
        <p:txBody>
          <a:bodyPr/>
          <a:lstStyle/>
          <a:p>
            <a:r>
              <a:rPr lang="en-GB" sz="1800" dirty="0">
                <a:solidFill>
                  <a:srgbClr val="333333"/>
                </a:solidFill>
              </a:rPr>
              <a:t>Die meisten Länder haben </a:t>
            </a:r>
            <a:r>
              <a:rPr lang="en-GB" sz="1800" b="0" i="0" dirty="0">
                <a:solidFill>
                  <a:srgbClr val="333333"/>
                </a:solidFill>
                <a:effectLst/>
              </a:rPr>
              <a:t>Programme für die Kreislaufwirtschaft</a:t>
            </a:r>
            <a:r>
              <a:rPr lang="en-GB" sz="1800" dirty="0">
                <a:solidFill>
                  <a:srgbClr val="333333"/>
                </a:solidFill>
              </a:rPr>
              <a:t>, </a:t>
            </a:r>
            <a:r>
              <a:rPr lang="en-GB" sz="1800" b="0" i="0" dirty="0">
                <a:solidFill>
                  <a:srgbClr val="333333"/>
                </a:solidFill>
                <a:effectLst/>
              </a:rPr>
              <a:t>um die </a:t>
            </a:r>
            <a:r>
              <a:rPr lang="en-GB" sz="1800" b="0" i="0" dirty="0" err="1">
                <a:solidFill>
                  <a:srgbClr val="333333"/>
                </a:solidFill>
                <a:effectLst/>
              </a:rPr>
              <a:t>flächendeckende</a:t>
            </a:r>
            <a:r>
              <a:rPr lang="en-GB" sz="1800" b="0" i="0" dirty="0">
                <a:solidFill>
                  <a:srgbClr val="333333"/>
                </a:solidFill>
                <a:effectLst/>
              </a:rPr>
              <a:t> </a:t>
            </a:r>
            <a:r>
              <a:rPr lang="en-GB" sz="1800" b="0" i="0" dirty="0" err="1">
                <a:solidFill>
                  <a:srgbClr val="333333"/>
                </a:solidFill>
                <a:effectLst/>
              </a:rPr>
              <a:t>Umstellung</a:t>
            </a:r>
            <a:r>
              <a:rPr lang="en-GB" sz="1800" b="0" i="0" dirty="0">
                <a:solidFill>
                  <a:srgbClr val="333333"/>
                </a:solidFill>
                <a:effectLst/>
              </a:rPr>
              <a:t> </a:t>
            </a:r>
            <a:r>
              <a:rPr lang="en-GB" sz="1800" b="0" i="0" dirty="0" err="1">
                <a:solidFill>
                  <a:srgbClr val="333333"/>
                </a:solidFill>
                <a:effectLst/>
              </a:rPr>
              <a:t>voranzutreiben</a:t>
            </a:r>
            <a:r>
              <a:rPr lang="en-GB" sz="1800" b="0" i="0" dirty="0">
                <a:solidFill>
                  <a:srgbClr val="333333"/>
                </a:solidFill>
                <a:effectLst/>
              </a:rPr>
              <a:t>. </a:t>
            </a:r>
          </a:p>
          <a:p>
            <a:r>
              <a:rPr lang="en-GB" sz="1050" dirty="0">
                <a:solidFill>
                  <a:srgbClr val="333333"/>
                </a:solidFill>
              </a:rPr>
              <a:t> </a:t>
            </a:r>
          </a:p>
          <a:p>
            <a:r>
              <a:rPr lang="en-GB" sz="1800" b="0" i="0" dirty="0" err="1">
                <a:solidFill>
                  <a:srgbClr val="333333"/>
                </a:solidFill>
                <a:effectLst/>
              </a:rPr>
              <a:t>Diese</a:t>
            </a:r>
            <a:r>
              <a:rPr lang="en-GB" sz="1800" b="0" i="0" dirty="0">
                <a:solidFill>
                  <a:srgbClr val="333333"/>
                </a:solidFill>
                <a:effectLst/>
              </a:rPr>
              <a:t> </a:t>
            </a:r>
            <a:r>
              <a:rPr lang="en-GB" sz="1800" b="0" i="0" dirty="0" err="1">
                <a:solidFill>
                  <a:srgbClr val="333333"/>
                </a:solidFill>
                <a:effectLst/>
              </a:rPr>
              <a:t>stellen</a:t>
            </a:r>
            <a:r>
              <a:rPr lang="en-GB" sz="1800" b="0" i="0" dirty="0">
                <a:solidFill>
                  <a:srgbClr val="333333"/>
                </a:solidFill>
                <a:effectLst/>
              </a:rPr>
              <a:t> </a:t>
            </a:r>
            <a:r>
              <a:rPr lang="en-GB" sz="1800" b="0" i="0" dirty="0" err="1">
                <a:solidFill>
                  <a:srgbClr val="333333"/>
                </a:solidFill>
                <a:effectLst/>
              </a:rPr>
              <a:t>unterschiedliche</a:t>
            </a:r>
            <a:r>
              <a:rPr lang="en-GB" sz="1800" b="0" i="0" dirty="0">
                <a:solidFill>
                  <a:srgbClr val="333333"/>
                </a:solidFill>
                <a:effectLst/>
              </a:rPr>
              <a:t> </a:t>
            </a:r>
            <a:r>
              <a:rPr lang="en-GB" sz="1800" b="0" i="0" dirty="0" err="1">
                <a:solidFill>
                  <a:srgbClr val="333333"/>
                </a:solidFill>
                <a:effectLst/>
              </a:rPr>
              <a:t>Ressourcen</a:t>
            </a:r>
            <a:r>
              <a:rPr lang="en-GB" sz="1800" b="0" i="0" dirty="0">
                <a:solidFill>
                  <a:srgbClr val="333333"/>
                </a:solidFill>
                <a:effectLst/>
              </a:rPr>
              <a:t> </a:t>
            </a:r>
            <a:r>
              <a:rPr lang="en-GB" sz="1800" b="0" i="0" dirty="0" err="1">
                <a:solidFill>
                  <a:srgbClr val="333333"/>
                </a:solidFill>
                <a:effectLst/>
              </a:rPr>
              <a:t>bereit</a:t>
            </a:r>
            <a:r>
              <a:rPr lang="en-GB" sz="1800" b="0" i="0" dirty="0">
                <a:solidFill>
                  <a:srgbClr val="333333"/>
                </a:solidFill>
                <a:effectLst/>
              </a:rPr>
              <a:t>: </a:t>
            </a:r>
            <a:r>
              <a:rPr lang="en-GB" sz="1800" b="0" i="0" dirty="0" err="1">
                <a:solidFill>
                  <a:srgbClr val="333333"/>
                </a:solidFill>
                <a:effectLst/>
              </a:rPr>
              <a:t>entweder</a:t>
            </a:r>
            <a:r>
              <a:rPr lang="en-GB" sz="1800" b="0" i="0" dirty="0">
                <a:solidFill>
                  <a:srgbClr val="333333"/>
                </a:solidFill>
                <a:effectLst/>
              </a:rPr>
              <a:t> </a:t>
            </a:r>
            <a:r>
              <a:rPr lang="en-GB" sz="1800" dirty="0" err="1">
                <a:solidFill>
                  <a:srgbClr val="333333"/>
                </a:solidFill>
              </a:rPr>
              <a:t>Zugang</a:t>
            </a:r>
            <a:r>
              <a:rPr lang="en-GB" sz="1800" dirty="0">
                <a:solidFill>
                  <a:srgbClr val="333333"/>
                </a:solidFill>
              </a:rPr>
              <a:t> zu Fördermitteln, </a:t>
            </a:r>
            <a:r>
              <a:rPr lang="en-GB" sz="1800" b="0" i="0" dirty="0">
                <a:solidFill>
                  <a:srgbClr val="333333"/>
                </a:solidFill>
                <a:effectLst/>
              </a:rPr>
              <a:t>Wettbewerbsstrategien, </a:t>
            </a:r>
            <a:r>
              <a:rPr lang="en-GB" sz="1800" b="0" i="0" dirty="0" err="1">
                <a:solidFill>
                  <a:srgbClr val="333333"/>
                </a:solidFill>
                <a:effectLst/>
              </a:rPr>
              <a:t>Innovationszuschüssen</a:t>
            </a:r>
            <a:r>
              <a:rPr lang="en-GB" sz="1800" b="0" i="0" dirty="0">
                <a:solidFill>
                  <a:srgbClr val="333333"/>
                </a:solidFill>
                <a:effectLst/>
              </a:rPr>
              <a:t> </a:t>
            </a:r>
            <a:r>
              <a:rPr lang="en-GB" sz="1800" b="0" i="0" dirty="0" err="1">
                <a:solidFill>
                  <a:srgbClr val="333333"/>
                </a:solidFill>
                <a:effectLst/>
              </a:rPr>
              <a:t>oder</a:t>
            </a:r>
            <a:r>
              <a:rPr lang="en-GB" sz="1800" b="0" i="0" dirty="0">
                <a:solidFill>
                  <a:srgbClr val="333333"/>
                </a:solidFill>
                <a:effectLst/>
              </a:rPr>
              <a:t> Startkapital zur Unterstützung von Kreislaufwirtschaftsinitiativen. </a:t>
            </a:r>
            <a:r>
              <a:rPr lang="en-GB" sz="1800" b="0" i="0" dirty="0" err="1">
                <a:solidFill>
                  <a:srgbClr val="333333"/>
                </a:solidFill>
                <a:effectLst/>
              </a:rPr>
              <a:t>Diese</a:t>
            </a:r>
            <a:r>
              <a:rPr lang="en-GB" sz="1800" b="0" i="0" dirty="0">
                <a:solidFill>
                  <a:srgbClr val="333333"/>
                </a:solidFill>
                <a:effectLst/>
              </a:rPr>
              <a:t> Programme </a:t>
            </a:r>
            <a:r>
              <a:rPr lang="en-GB" sz="1800" b="0" i="0" dirty="0" err="1">
                <a:solidFill>
                  <a:srgbClr val="333333"/>
                </a:solidFill>
                <a:effectLst/>
              </a:rPr>
              <a:t>haben</a:t>
            </a:r>
            <a:r>
              <a:rPr lang="en-GB" sz="1800" b="0" i="0" dirty="0">
                <a:solidFill>
                  <a:srgbClr val="333333"/>
                </a:solidFill>
                <a:effectLst/>
              </a:rPr>
              <a:t> </a:t>
            </a:r>
            <a:r>
              <a:rPr lang="en-GB" sz="1800" b="0" i="0" dirty="0" err="1">
                <a:solidFill>
                  <a:srgbClr val="333333"/>
                </a:solidFill>
                <a:effectLst/>
              </a:rPr>
              <a:t>zum</a:t>
            </a:r>
            <a:r>
              <a:rPr lang="en-GB" sz="1800" b="0" i="0" dirty="0">
                <a:solidFill>
                  <a:srgbClr val="333333"/>
                </a:solidFill>
                <a:effectLst/>
              </a:rPr>
              <a:t> </a:t>
            </a:r>
            <a:r>
              <a:rPr lang="en-GB" sz="1800" b="0" i="0" dirty="0" err="1">
                <a:solidFill>
                  <a:srgbClr val="333333"/>
                </a:solidFill>
                <a:effectLst/>
              </a:rPr>
              <a:t>Ziel</a:t>
            </a:r>
            <a:r>
              <a:rPr lang="en-GB" sz="1800" b="0" i="0" dirty="0">
                <a:solidFill>
                  <a:srgbClr val="333333"/>
                </a:solidFill>
                <a:effectLst/>
              </a:rPr>
              <a:t>, Wissen </a:t>
            </a:r>
            <a:r>
              <a:rPr lang="en-GB" sz="1800" b="0" i="0" dirty="0" err="1">
                <a:solidFill>
                  <a:srgbClr val="333333"/>
                </a:solidFill>
                <a:effectLst/>
              </a:rPr>
              <a:t>aufzubauen</a:t>
            </a:r>
            <a:r>
              <a:rPr lang="en-GB" sz="1800" b="0" i="0" dirty="0">
                <a:solidFill>
                  <a:srgbClr val="333333"/>
                </a:solidFill>
                <a:effectLst/>
              </a:rPr>
              <a:t>, </a:t>
            </a:r>
            <a:r>
              <a:rPr lang="en-GB" sz="1800" b="0" i="0" dirty="0" err="1">
                <a:solidFill>
                  <a:srgbClr val="333333"/>
                </a:solidFill>
                <a:effectLst/>
              </a:rPr>
              <a:t>Ressourcen</a:t>
            </a:r>
            <a:r>
              <a:rPr lang="en-GB" sz="1800" b="0" i="0" dirty="0">
                <a:solidFill>
                  <a:srgbClr val="333333"/>
                </a:solidFill>
                <a:effectLst/>
              </a:rPr>
              <a:t> </a:t>
            </a:r>
            <a:r>
              <a:rPr lang="en-GB" sz="1800" b="0" i="0" dirty="0" err="1">
                <a:solidFill>
                  <a:srgbClr val="333333"/>
                </a:solidFill>
                <a:effectLst/>
              </a:rPr>
              <a:t>zu</a:t>
            </a:r>
            <a:r>
              <a:rPr lang="en-GB" sz="1800" b="0" i="0" dirty="0">
                <a:solidFill>
                  <a:srgbClr val="333333"/>
                </a:solidFill>
                <a:effectLst/>
              </a:rPr>
              <a:t> </a:t>
            </a:r>
            <a:r>
              <a:rPr lang="en-GB" sz="1800" b="0" i="0" dirty="0" err="1">
                <a:solidFill>
                  <a:srgbClr val="333333"/>
                </a:solidFill>
                <a:effectLst/>
              </a:rPr>
              <a:t>bündeln</a:t>
            </a:r>
            <a:r>
              <a:rPr lang="en-GB" sz="1800" dirty="0">
                <a:solidFill>
                  <a:srgbClr val="333333"/>
                </a:solidFill>
              </a:rPr>
              <a:t> und </a:t>
            </a:r>
            <a:r>
              <a:rPr lang="en-GB" sz="1800" b="0" i="0" dirty="0" err="1">
                <a:solidFill>
                  <a:srgbClr val="333333"/>
                </a:solidFill>
                <a:effectLst/>
              </a:rPr>
              <a:t>Allianzen</a:t>
            </a:r>
            <a:r>
              <a:rPr lang="en-GB" sz="1800" b="0" i="0" dirty="0">
                <a:solidFill>
                  <a:srgbClr val="333333"/>
                </a:solidFill>
                <a:effectLst/>
              </a:rPr>
              <a:t> </a:t>
            </a:r>
            <a:r>
              <a:rPr lang="en-GB" sz="1800" b="0" i="0" dirty="0" err="1">
                <a:solidFill>
                  <a:srgbClr val="333333"/>
                </a:solidFill>
                <a:effectLst/>
              </a:rPr>
              <a:t>zu</a:t>
            </a:r>
            <a:r>
              <a:rPr lang="en-GB" sz="1800" b="0" i="0" dirty="0">
                <a:solidFill>
                  <a:srgbClr val="333333"/>
                </a:solidFill>
                <a:effectLst/>
              </a:rPr>
              <a:t> </a:t>
            </a:r>
            <a:r>
              <a:rPr lang="en-GB" sz="1800" b="0" i="0" dirty="0" err="1">
                <a:solidFill>
                  <a:srgbClr val="333333"/>
                </a:solidFill>
                <a:effectLst/>
              </a:rPr>
              <a:t>bilden</a:t>
            </a:r>
            <a:r>
              <a:rPr lang="en-GB" sz="1800" b="0" i="0" dirty="0">
                <a:solidFill>
                  <a:srgbClr val="333333"/>
                </a:solidFill>
                <a:effectLst/>
              </a:rPr>
              <a:t>. </a:t>
            </a:r>
          </a:p>
          <a:p>
            <a:r>
              <a:rPr lang="en-GB" sz="1050" dirty="0">
                <a:solidFill>
                  <a:srgbClr val="333333"/>
                </a:solidFill>
              </a:rPr>
              <a:t> </a:t>
            </a:r>
            <a:endParaRPr lang="en-GB" sz="1050" b="0" i="0" dirty="0">
              <a:solidFill>
                <a:srgbClr val="333333"/>
              </a:solidFill>
              <a:effectLst/>
            </a:endParaRPr>
          </a:p>
          <a:p>
            <a:r>
              <a:rPr lang="en-GB" sz="1800" b="0" i="0" dirty="0">
                <a:solidFill>
                  <a:srgbClr val="333333"/>
                </a:solidFill>
                <a:effectLst/>
              </a:rPr>
              <a:t>Sie realisieren und </a:t>
            </a:r>
            <a:r>
              <a:rPr lang="en-GB" sz="1800" b="0" i="0" dirty="0" err="1">
                <a:solidFill>
                  <a:srgbClr val="333333"/>
                </a:solidFill>
                <a:effectLst/>
              </a:rPr>
              <a:t>fördern</a:t>
            </a:r>
            <a:r>
              <a:rPr lang="en-GB" sz="1800" b="0" i="0" dirty="0">
                <a:solidFill>
                  <a:srgbClr val="333333"/>
                </a:solidFill>
                <a:effectLst/>
              </a:rPr>
              <a:t> </a:t>
            </a:r>
            <a:r>
              <a:rPr lang="en-GB" sz="1800" b="0" i="0" dirty="0" err="1">
                <a:solidFill>
                  <a:srgbClr val="333333"/>
                </a:solidFill>
                <a:effectLst/>
              </a:rPr>
              <a:t>unternehmerische</a:t>
            </a:r>
            <a:r>
              <a:rPr lang="en-GB" sz="1800" b="0" i="0" dirty="0">
                <a:solidFill>
                  <a:srgbClr val="333333"/>
                </a:solidFill>
                <a:effectLst/>
              </a:rPr>
              <a:t> Möglichkeiten einer Kreislaufwirtschaft, indem sie neue Geschäftsmodelle unterstützen und die Ressourceneffizienz fördern.</a:t>
            </a:r>
            <a:endParaRPr lang="en-IE" sz="1800"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442160" y="482345"/>
            <a:ext cx="5653840"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n-IE" sz="2800" dirty="0">
                <a:solidFill>
                  <a:srgbClr val="01632F"/>
                </a:solidFill>
              </a:rPr>
              <a:t>Zugang zu Zuschüssen und Unterstützungen</a:t>
            </a:r>
          </a:p>
        </p:txBody>
      </p:sp>
      <p:pic>
        <p:nvPicPr>
          <p:cNvPr id="7" name="Picture Placeholder 6" descr="A picture containing person&#10;&#10;Description automatically generated">
            <a:extLst>
              <a:ext uri="{FF2B5EF4-FFF2-40B4-BE49-F238E27FC236}">
                <a16:creationId xmlns:a16="http://schemas.microsoft.com/office/drawing/2014/main" id="{98EE1231-A101-4020-9A78-9D4654FC85D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8797" b="8797"/>
          <a:stretch>
            <a:fillRect/>
          </a:stretch>
        </p:blipFill>
        <p:spPr>
          <a:xfrm>
            <a:off x="6310313" y="0"/>
            <a:ext cx="5113337" cy="6316663"/>
          </a:xfrm>
        </p:spPr>
      </p:pic>
    </p:spTree>
    <p:extLst>
      <p:ext uri="{BB962C8B-B14F-4D97-AF65-F5344CB8AC3E}">
        <p14:creationId xmlns:p14="http://schemas.microsoft.com/office/powerpoint/2010/main" val="263395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2654" y="1090292"/>
            <a:ext cx="5728206" cy="4751708"/>
          </a:xfrm>
        </p:spPr>
        <p:txBody>
          <a:bodyPr/>
          <a:lstStyle/>
          <a:p>
            <a:r>
              <a:rPr lang="en-GB" sz="2000" b="0" i="0" dirty="0">
                <a:solidFill>
                  <a:srgbClr val="042228"/>
                </a:solidFill>
                <a:effectLst/>
              </a:rPr>
              <a:t>Da die Kreislaufwirtschaft immer mehr nachhaltige Innovationen und Produktionsprozesse hervorbringt, müssen auch Arbeitsplätze geschaffen werden, um diese aufrechtzuerhalten. Das Wachstumspotenzial in diesem Sektor - sowohl für Kapital als auch für </a:t>
            </a:r>
            <a:r>
              <a:rPr lang="en-GB" sz="2000" b="0" i="0" dirty="0" err="1">
                <a:solidFill>
                  <a:srgbClr val="042228"/>
                </a:solidFill>
                <a:effectLst/>
              </a:rPr>
              <a:t>Arbeitsplätze</a:t>
            </a:r>
            <a:r>
              <a:rPr lang="en-GB" sz="2000" b="0" i="0" dirty="0">
                <a:solidFill>
                  <a:srgbClr val="042228"/>
                </a:solidFill>
                <a:effectLst/>
              </a:rPr>
              <a:t> - </a:t>
            </a:r>
            <a:r>
              <a:rPr lang="en-GB" sz="2000" b="0" i="0" dirty="0" err="1">
                <a:solidFill>
                  <a:srgbClr val="042228"/>
                </a:solidFill>
                <a:effectLst/>
              </a:rPr>
              <a:t>ist</a:t>
            </a:r>
            <a:r>
              <a:rPr lang="en-GB" sz="2000" b="0" i="0" dirty="0">
                <a:solidFill>
                  <a:srgbClr val="042228"/>
                </a:solidFill>
                <a:effectLst/>
              </a:rPr>
              <a:t> </a:t>
            </a:r>
            <a:r>
              <a:rPr lang="en-GB" sz="2000" b="0" i="0" dirty="0" err="1">
                <a:solidFill>
                  <a:srgbClr val="042228"/>
                </a:solidFill>
                <a:effectLst/>
              </a:rPr>
              <a:t>demnach</a:t>
            </a:r>
            <a:r>
              <a:rPr lang="en-GB" sz="2000" b="0" i="0" dirty="0">
                <a:solidFill>
                  <a:srgbClr val="042228"/>
                </a:solidFill>
                <a:effectLst/>
              </a:rPr>
              <a:t> </a:t>
            </a:r>
            <a:r>
              <a:rPr lang="en-GB" sz="2000" b="0" i="0" dirty="0" err="1">
                <a:solidFill>
                  <a:srgbClr val="042228"/>
                </a:solidFill>
                <a:effectLst/>
              </a:rPr>
              <a:t>enorm</a:t>
            </a:r>
            <a:r>
              <a:rPr lang="en-GB" sz="2000" b="0" i="0" dirty="0">
                <a:solidFill>
                  <a:srgbClr val="042228"/>
                </a:solidFill>
                <a:effectLst/>
              </a:rPr>
              <a:t> </a:t>
            </a:r>
            <a:r>
              <a:rPr lang="en-GB" sz="2000" b="0" i="0" dirty="0" err="1">
                <a:solidFill>
                  <a:srgbClr val="042228"/>
                </a:solidFill>
                <a:effectLst/>
              </a:rPr>
              <a:t>hoch</a:t>
            </a:r>
            <a:r>
              <a:rPr lang="en-GB" sz="2000" b="0" i="0" dirty="0">
                <a:solidFill>
                  <a:srgbClr val="042228"/>
                </a:solidFill>
                <a:effectLst/>
              </a:rPr>
              <a:t>.</a:t>
            </a:r>
          </a:p>
          <a:p>
            <a:endParaRPr lang="en-GB" sz="2000" dirty="0">
              <a:solidFill>
                <a:srgbClr val="042228"/>
              </a:solidFill>
            </a:endParaRPr>
          </a:p>
          <a:p>
            <a:r>
              <a:rPr lang="en-GB" sz="2000" b="1" i="0" dirty="0">
                <a:solidFill>
                  <a:srgbClr val="027354"/>
                </a:solidFill>
                <a:effectLst/>
                <a:latin typeface="ElsevierGulliver"/>
              </a:rPr>
              <a:t>KMU machen etwa 90 % der Unternehmen und mehr als 50 % der Arbeitsplätze weltweit aus </a:t>
            </a:r>
            <a:r>
              <a:rPr lang="en-GB" sz="2000" b="0" i="0" dirty="0">
                <a:solidFill>
                  <a:srgbClr val="2E2E2E"/>
                </a:solidFill>
                <a:effectLst/>
                <a:latin typeface="ElsevierGulliver"/>
              </a:rPr>
              <a:t>(</a:t>
            </a:r>
            <a:r>
              <a:rPr lang="en-GB" sz="2000" b="0" i="0" u="none" strike="noStrike" dirty="0">
                <a:solidFill>
                  <a:srgbClr val="0C7DBB"/>
                </a:solidFill>
                <a:effectLst/>
                <a:latin typeface="ElsevierGulliver"/>
                <a:hlinkClick r:id="rId2"/>
              </a:rPr>
              <a:t>World Bank Finance, 2021</a:t>
            </a:r>
            <a:r>
              <a:rPr lang="en-GB" sz="2000" b="0" i="0" dirty="0">
                <a:solidFill>
                  <a:srgbClr val="2E2E2E"/>
                </a:solidFill>
                <a:effectLst/>
                <a:latin typeface="ElsevierGulliver"/>
              </a:rPr>
              <a:t>). In der EU liegt der durchschnittliche Wert, den KMU zur Wirtschaft beitragen, bei etwa 56 %. Im Jahr 2017 beschäftigten die KMU in der EU (ca. 25,1 Millionen) über 94 Millionen Menschen, was etwa 66 % der </a:t>
            </a:r>
            <a:r>
              <a:rPr lang="en-GB" sz="2000" dirty="0" err="1">
                <a:solidFill>
                  <a:srgbClr val="2E2E2E"/>
                </a:solidFill>
                <a:latin typeface="ElsevierGulliver"/>
              </a:rPr>
              <a:t>Gesamtb</a:t>
            </a:r>
            <a:r>
              <a:rPr lang="en-GB" sz="2000" b="0" i="0" dirty="0" err="1">
                <a:solidFill>
                  <a:srgbClr val="2E2E2E"/>
                </a:solidFill>
                <a:effectLst/>
                <a:latin typeface="ElsevierGulliver"/>
              </a:rPr>
              <a:t>eschäftigten</a:t>
            </a:r>
            <a:r>
              <a:rPr lang="en-GB" sz="2000" b="0" i="0" dirty="0">
                <a:solidFill>
                  <a:srgbClr val="2E2E2E"/>
                </a:solidFill>
                <a:effectLst/>
                <a:latin typeface="ElsevierGulliver"/>
              </a:rPr>
              <a:t> entspricht (</a:t>
            </a:r>
            <a:r>
              <a:rPr lang="en-GB" sz="2000" b="0" i="0" u="none" strike="noStrike" dirty="0">
                <a:solidFill>
                  <a:srgbClr val="0C7DBB"/>
                </a:solidFill>
                <a:effectLst/>
                <a:latin typeface="ElsevierGulliver"/>
                <a:hlinkClick r:id="rId3"/>
              </a:rPr>
              <a:t>Statista, 2021</a:t>
            </a:r>
            <a:r>
              <a:rPr lang="en-GB" sz="2000" b="0" i="0" dirty="0">
                <a:solidFill>
                  <a:srgbClr val="2E2E2E"/>
                </a:solidFill>
                <a:effectLst/>
                <a:latin typeface="ElsevierGulliver"/>
              </a:rPr>
              <a:t>). </a:t>
            </a:r>
            <a:endParaRPr lang="en-IE" sz="2000"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819789" y="314961"/>
            <a:ext cx="5584043"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n-IE" sz="3300" b="0" dirty="0">
                <a:solidFill>
                  <a:srgbClr val="01632F"/>
                </a:solidFill>
              </a:rPr>
              <a:t>Beschäftigung</a:t>
            </a:r>
          </a:p>
        </p:txBody>
      </p:sp>
      <p:pic>
        <p:nvPicPr>
          <p:cNvPr id="7" name="Picture Placeholder 6" descr="A picture containing person, wall, indoor, holding&#10;&#10;Description automatically generated">
            <a:extLst>
              <a:ext uri="{FF2B5EF4-FFF2-40B4-BE49-F238E27FC236}">
                <a16:creationId xmlns:a16="http://schemas.microsoft.com/office/drawing/2014/main" id="{BA3990DF-A503-444F-8879-780E09E467A2}"/>
              </a:ext>
            </a:extLst>
          </p:cNvPr>
          <p:cNvPicPr>
            <a:picLocks noGrp="1" noChangeAspect="1"/>
          </p:cNvPicPr>
          <p:nvPr>
            <p:ph type="pic" sz="quarter" idx="19"/>
          </p:nvPr>
        </p:nvPicPr>
        <p:blipFill>
          <a:blip r:embed="rId4" cstate="email">
            <a:extLst>
              <a:ext uri="{28A0092B-C50C-407E-A947-70E740481C1C}">
                <a14:useLocalDpi xmlns:a14="http://schemas.microsoft.com/office/drawing/2010/main"/>
              </a:ext>
            </a:extLst>
          </a:blip>
          <a:srcRect t="15237" b="15237"/>
          <a:stretch>
            <a:fillRect/>
          </a:stretch>
        </p:blipFill>
        <p:spPr>
          <a:xfrm>
            <a:off x="6310313" y="0"/>
            <a:ext cx="5113337" cy="6316663"/>
          </a:xfrm>
        </p:spPr>
      </p:pic>
    </p:spTree>
    <p:extLst>
      <p:ext uri="{BB962C8B-B14F-4D97-AF65-F5344CB8AC3E}">
        <p14:creationId xmlns:p14="http://schemas.microsoft.com/office/powerpoint/2010/main" val="3961288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767C48-603F-8AFD-4D4A-41EB69F3E1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3727" y="3420695"/>
            <a:ext cx="4508273" cy="3429000"/>
          </a:xfrm>
          <a:prstGeom prst="rect">
            <a:avLst/>
          </a:prstGeom>
        </p:spPr>
      </p:pic>
      <p:pic>
        <p:nvPicPr>
          <p:cNvPr id="7" name="Picture 6">
            <a:extLst>
              <a:ext uri="{FF2B5EF4-FFF2-40B4-BE49-F238E27FC236}">
                <a16:creationId xmlns:a16="http://schemas.microsoft.com/office/drawing/2014/main" id="{C961D4A8-2031-9D9F-4D50-862DF8184F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1680" y="3446270"/>
            <a:ext cx="3827214" cy="3412988"/>
          </a:xfrm>
          <a:prstGeom prst="rect">
            <a:avLst/>
          </a:prstGeom>
        </p:spPr>
      </p:pic>
      <p:pic>
        <p:nvPicPr>
          <p:cNvPr id="4" name="Picture 3">
            <a:extLst>
              <a:ext uri="{FF2B5EF4-FFF2-40B4-BE49-F238E27FC236}">
                <a16:creationId xmlns:a16="http://schemas.microsoft.com/office/drawing/2014/main" id="{D4186833-0E48-C3EA-76D0-892F719F57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823"/>
          <a:stretch/>
        </p:blipFill>
        <p:spPr>
          <a:xfrm>
            <a:off x="0" y="2958199"/>
            <a:ext cx="4581680" cy="3899801"/>
          </a:xfrm>
          <a:prstGeom prst="rect">
            <a:avLst/>
          </a:prstGeom>
        </p:spPr>
      </p:pic>
      <p:pic>
        <p:nvPicPr>
          <p:cNvPr id="5" name="Picture 4">
            <a:extLst>
              <a:ext uri="{FF2B5EF4-FFF2-40B4-BE49-F238E27FC236}">
                <a16:creationId xmlns:a16="http://schemas.microsoft.com/office/drawing/2014/main" id="{764AD505-2C52-BC58-F8E6-13D79DCDE3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7006"/>
          <a:stretch/>
        </p:blipFill>
        <p:spPr>
          <a:xfrm>
            <a:off x="8205520" y="-6922"/>
            <a:ext cx="3963237" cy="2965122"/>
          </a:xfrm>
          <a:prstGeom prst="rect">
            <a:avLst/>
          </a:prstGeom>
        </p:spPr>
      </p:pic>
      <p:pic>
        <p:nvPicPr>
          <p:cNvPr id="4098" name="Picture 2">
            <a:extLst>
              <a:ext uri="{FF2B5EF4-FFF2-40B4-BE49-F238E27FC236}">
                <a16:creationId xmlns:a16="http://schemas.microsoft.com/office/drawing/2014/main" id="{A8CF15BA-3FBB-ECAD-4DDF-5D009BE7744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9502" y="-14229"/>
            <a:ext cx="3963237" cy="29724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E287B6-DC29-4883-FF91-60BC2B1B48E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9361"/>
          <a:stretch/>
        </p:blipFill>
        <p:spPr>
          <a:xfrm>
            <a:off x="0" y="-6923"/>
            <a:ext cx="4464549" cy="2988493"/>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773884" y="274823"/>
            <a:ext cx="2938510" cy="2453489"/>
          </a:xfrm>
          <a:solidFill>
            <a:srgbClr val="213303"/>
          </a:solidFill>
        </p:spPr>
        <p:txBody>
          <a:bodyPr anchor="ctr">
            <a:normAutofit fontScale="77500" lnSpcReduction="20000"/>
          </a:bodyPr>
          <a:lstStyle/>
          <a:p>
            <a:pPr>
              <a:lnSpc>
                <a:spcPct val="120000"/>
              </a:lnSpc>
            </a:pPr>
            <a:r>
              <a:rPr lang="en-IE" sz="2400" dirty="0">
                <a:hlinkClick r:id="rId8">
                  <a:extLst>
                    <a:ext uri="{A12FA001-AC4F-418D-AE19-62706E023703}">
                      <ahyp:hlinkClr xmlns:ahyp="http://schemas.microsoft.com/office/drawing/2018/hyperlinkcolor" val="tx"/>
                    </a:ext>
                  </a:extLst>
                </a:hlinkClick>
              </a:rPr>
              <a:t>Olive Feed, Irland, </a:t>
            </a:r>
            <a:r>
              <a:rPr lang="en-IE" sz="2200" b="0" dirty="0" err="1"/>
              <a:t>stellt</a:t>
            </a:r>
            <a:r>
              <a:rPr lang="en-IE" sz="2200" b="0" dirty="0"/>
              <a:t> </a:t>
            </a:r>
            <a:r>
              <a:rPr lang="en-IE" sz="2200" b="0" dirty="0" err="1"/>
              <a:t>Tierfutter</a:t>
            </a:r>
            <a:r>
              <a:rPr lang="en-IE" sz="2200" b="0" dirty="0"/>
              <a:t> </a:t>
            </a:r>
            <a:r>
              <a:rPr lang="en-IE" sz="2200" b="0" dirty="0" err="1"/>
              <a:t>aus</a:t>
            </a:r>
            <a:r>
              <a:rPr lang="en-IE" sz="2200" b="0" dirty="0"/>
              <a:t> </a:t>
            </a:r>
            <a:r>
              <a:rPr lang="en-IE" sz="2200" b="0" dirty="0" err="1"/>
              <a:t>Oliven</a:t>
            </a:r>
            <a:r>
              <a:rPr lang="en-IE" sz="2200" b="0" dirty="0"/>
              <a:t>-”</a:t>
            </a:r>
            <a:r>
              <a:rPr lang="en-IE" sz="2200" b="0" dirty="0" err="1"/>
              <a:t>Abfällen</a:t>
            </a:r>
            <a:r>
              <a:rPr lang="en-IE" sz="2200" b="0" dirty="0"/>
              <a:t>” her, </a:t>
            </a:r>
            <a:r>
              <a:rPr lang="en-IE" sz="2200" b="0" dirty="0" err="1"/>
              <a:t>welche</a:t>
            </a:r>
            <a:r>
              <a:rPr lang="en-IE" sz="2200" b="0" dirty="0"/>
              <a:t> </a:t>
            </a:r>
            <a:r>
              <a:rPr lang="en-IE" sz="2200" b="0" dirty="0" err="1"/>
              <a:t>bei</a:t>
            </a:r>
            <a:r>
              <a:rPr lang="en-IE" sz="2200" b="0" dirty="0"/>
              <a:t> der </a:t>
            </a:r>
            <a:r>
              <a:rPr lang="en-IE" sz="2200" b="0" dirty="0" err="1"/>
              <a:t>Pressung</a:t>
            </a:r>
            <a:r>
              <a:rPr lang="en-IE" sz="2200" b="0" dirty="0"/>
              <a:t> für </a:t>
            </a:r>
            <a:r>
              <a:rPr lang="en-IE" sz="2200" b="0" dirty="0" err="1"/>
              <a:t>Öl</a:t>
            </a:r>
            <a:r>
              <a:rPr lang="en-IE" sz="2200" b="0" dirty="0"/>
              <a:t> </a:t>
            </a:r>
            <a:r>
              <a:rPr lang="en-IE" sz="2200" b="0" dirty="0" err="1"/>
              <a:t>anfallen</a:t>
            </a:r>
            <a:r>
              <a:rPr lang="en-IE" sz="2200" b="0" dirty="0"/>
              <a:t>. Dieses </a:t>
            </a:r>
            <a:r>
              <a:rPr lang="en-IE" sz="2200" b="0" dirty="0" err="1"/>
              <a:t>wurde</a:t>
            </a:r>
            <a:r>
              <a:rPr lang="en-IE" sz="2200" b="0" dirty="0"/>
              <a:t> </a:t>
            </a:r>
            <a:r>
              <a:rPr lang="en-IE" sz="2200" b="0" dirty="0" err="1"/>
              <a:t>speziell</a:t>
            </a:r>
            <a:r>
              <a:rPr lang="en-IE" sz="2200" b="0" dirty="0"/>
              <a:t> </a:t>
            </a:r>
            <a:r>
              <a:rPr lang="en-IE" sz="2200" b="0" dirty="0" err="1"/>
              <a:t>für</a:t>
            </a:r>
            <a:r>
              <a:rPr lang="en-IE" sz="2200" b="0" dirty="0"/>
              <a:t> den Wagyu-</a:t>
            </a:r>
            <a:r>
              <a:rPr lang="en-IE" sz="2200" b="0" dirty="0" err="1"/>
              <a:t>Rindfleischmarkt</a:t>
            </a:r>
            <a:r>
              <a:rPr lang="en-IE" sz="2200" b="0" dirty="0"/>
              <a:t> entwickelt. </a:t>
            </a:r>
            <a:endParaRPr lang="en-IE" sz="24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n-GB" sz="2400" i="0" dirty="0">
                <a:solidFill>
                  <a:srgbClr val="7C4698"/>
                </a:solidFill>
                <a:effectLst/>
                <a:hlinkClick r:id="rId9">
                  <a:extLst>
                    <a:ext uri="{A12FA001-AC4F-418D-AE19-62706E023703}">
                      <ahyp:hlinkClr xmlns:ahyp="http://schemas.microsoft.com/office/drawing/2018/hyperlinkcolor" val="tx"/>
                    </a:ext>
                  </a:extLst>
                </a:hlinkClick>
              </a:rPr>
              <a:t>PACE, Irland, </a:t>
            </a:r>
            <a:r>
              <a:rPr lang="en-GB" sz="2000" b="0" i="0" dirty="0">
                <a:solidFill>
                  <a:srgbClr val="7C4698"/>
                </a:solidFill>
                <a:effectLst/>
              </a:rPr>
              <a:t>ist ein Unternehmen des </a:t>
            </a:r>
            <a:r>
              <a:rPr lang="en-GB" sz="2000" b="0" i="0" dirty="0" err="1">
                <a:solidFill>
                  <a:srgbClr val="7C4698"/>
                </a:solidFill>
                <a:effectLst/>
              </a:rPr>
              <a:t>Nonprofit</a:t>
            </a:r>
            <a:r>
              <a:rPr lang="en-GB" sz="2000" b="0" i="0" dirty="0">
                <a:solidFill>
                  <a:srgbClr val="7C4698"/>
                </a:solidFill>
                <a:effectLst/>
              </a:rPr>
              <a:t>- Sektors, das mit straffällig gewordenen Menschen arbeitet, um </a:t>
            </a:r>
            <a:r>
              <a:rPr lang="en-GB" sz="2000" b="0" i="0" dirty="0" err="1">
                <a:solidFill>
                  <a:srgbClr val="7C4698"/>
                </a:solidFill>
                <a:effectLst/>
              </a:rPr>
              <a:t>sie</a:t>
            </a:r>
            <a:r>
              <a:rPr lang="en-GB" sz="2000" b="0" i="0" dirty="0">
                <a:solidFill>
                  <a:srgbClr val="7C4698"/>
                </a:solidFill>
                <a:effectLst/>
              </a:rPr>
              <a:t> </a:t>
            </a:r>
            <a:r>
              <a:rPr lang="en-GB" sz="2000" b="0" i="0" dirty="0" err="1">
                <a:solidFill>
                  <a:srgbClr val="7C4698"/>
                </a:solidFill>
                <a:effectLst/>
              </a:rPr>
              <a:t>wieder</a:t>
            </a:r>
            <a:r>
              <a:rPr lang="en-GB" sz="2000" b="0" i="0" dirty="0">
                <a:solidFill>
                  <a:srgbClr val="7C4698"/>
                </a:solidFill>
                <a:effectLst/>
              </a:rPr>
              <a:t> in die Gemeinschaft </a:t>
            </a:r>
            <a:r>
              <a:rPr lang="en-GB" sz="2000" b="0" i="0" dirty="0" err="1">
                <a:solidFill>
                  <a:srgbClr val="7C4698"/>
                </a:solidFill>
                <a:effectLst/>
              </a:rPr>
              <a:t>einzugliedern</a:t>
            </a:r>
            <a:r>
              <a:rPr lang="en-GB" sz="2000" b="0" i="0" dirty="0">
                <a:solidFill>
                  <a:srgbClr val="7C4698"/>
                </a:solidFill>
                <a:effectLst/>
              </a:rPr>
              <a:t>, z. B. durch die Schaffung von Beschäftigungsmöglichkeiten.</a:t>
            </a:r>
            <a:endParaRPr lang="en-IE" sz="2000" dirty="0">
              <a:solidFill>
                <a:srgbClr val="7C4698"/>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2B083E"/>
          </a:solidFill>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n-GB" sz="2400" dirty="0">
                <a:hlinkClick r:id="rId10">
                  <a:extLst>
                    <a:ext uri="{A12FA001-AC4F-418D-AE19-62706E023703}">
                      <ahyp:hlinkClr xmlns:ahyp="http://schemas.microsoft.com/office/drawing/2018/hyperlinkcolor" val="tx"/>
                    </a:ext>
                  </a:extLst>
                </a:hlinkClick>
              </a:rPr>
              <a:t>Kindora </a:t>
            </a:r>
            <a:r>
              <a:rPr lang="en-GB" sz="2400" dirty="0" err="1">
                <a:hlinkClick r:id="rId10">
                  <a:extLst>
                    <a:ext uri="{A12FA001-AC4F-418D-AE19-62706E023703}">
                      <ahyp:hlinkClr xmlns:ahyp="http://schemas.microsoft.com/office/drawing/2018/hyperlinkcolor" val="tx"/>
                    </a:ext>
                  </a:extLst>
                </a:hlinkClick>
              </a:rPr>
              <a:t>Irland</a:t>
            </a:r>
            <a:r>
              <a:rPr lang="en-GB" sz="2400" dirty="0">
                <a:hlinkClick r:id="rId10">
                  <a:extLst>
                    <a:ext uri="{A12FA001-AC4F-418D-AE19-62706E023703}">
                      <ahyp:hlinkClr xmlns:ahyp="http://schemas.microsoft.com/office/drawing/2018/hyperlinkcolor" val="tx"/>
                    </a:ext>
                  </a:extLst>
                </a:hlinkClick>
              </a:rPr>
              <a:t> </a:t>
            </a:r>
            <a:r>
              <a:rPr lang="en-GB" sz="2100" b="0" dirty="0" err="1"/>
              <a:t>vertreibt</a:t>
            </a:r>
            <a:r>
              <a:rPr lang="en-GB" sz="2100" b="0" dirty="0"/>
              <a:t> </a:t>
            </a:r>
            <a:r>
              <a:rPr lang="en-GB" sz="2100" b="0" dirty="0" err="1"/>
              <a:t>Kinderartikel</a:t>
            </a:r>
            <a:r>
              <a:rPr lang="en-GB" sz="2100" b="0" dirty="0"/>
              <a:t>. </a:t>
            </a:r>
            <a:r>
              <a:rPr lang="en-GB" sz="2100" b="0" dirty="0" err="1"/>
              <a:t>Über</a:t>
            </a:r>
            <a:r>
              <a:rPr lang="en-GB" sz="2100" b="0" dirty="0"/>
              <a:t> </a:t>
            </a:r>
            <a:r>
              <a:rPr lang="en-GB" sz="2100" b="0" dirty="0" err="1"/>
              <a:t>ihre</a:t>
            </a:r>
            <a:r>
              <a:rPr lang="en-GB" sz="2100" b="0" dirty="0"/>
              <a:t> </a:t>
            </a:r>
            <a:r>
              <a:rPr lang="en-GB" sz="2100" b="0" dirty="0" err="1"/>
              <a:t>Plattform</a:t>
            </a:r>
            <a:r>
              <a:rPr lang="en-GB" sz="2100" b="0" dirty="0"/>
              <a:t>  </a:t>
            </a:r>
            <a:r>
              <a:rPr lang="en-GB" sz="2100" b="0" dirty="0" err="1"/>
              <a:t>können</a:t>
            </a:r>
            <a:r>
              <a:rPr lang="en-GB" sz="2100" b="0" dirty="0"/>
              <a:t> </a:t>
            </a:r>
            <a:r>
              <a:rPr lang="en-GB" sz="2100" b="0" dirty="0" err="1"/>
              <a:t>Nutzer</a:t>
            </a:r>
            <a:r>
              <a:rPr lang="en-GB" sz="2100" b="0" dirty="0"/>
              <a:t> </a:t>
            </a:r>
            <a:r>
              <a:rPr lang="en-GB" sz="2000" b="0" i="0" dirty="0">
                <a:effectLst/>
              </a:rPr>
              <a:t>Baby- und </a:t>
            </a:r>
            <a:r>
              <a:rPr lang="en-GB" sz="2000" b="0" i="0" dirty="0" err="1">
                <a:effectLst/>
              </a:rPr>
              <a:t>Kinderartikel</a:t>
            </a:r>
            <a:r>
              <a:rPr lang="en-GB" sz="2000" b="0" i="0" dirty="0">
                <a:effectLst/>
              </a:rPr>
              <a:t>, </a:t>
            </a:r>
            <a:r>
              <a:rPr lang="en-GB" sz="2000" b="0" i="0" dirty="0" err="1">
                <a:effectLst/>
              </a:rPr>
              <a:t>wie</a:t>
            </a:r>
            <a:r>
              <a:rPr lang="en-GB" sz="2000" b="0" i="0" dirty="0">
                <a:effectLst/>
              </a:rPr>
              <a:t> z. B. </a:t>
            </a:r>
            <a:r>
              <a:rPr lang="en-GB" sz="2000" b="0" i="0" dirty="0" err="1">
                <a:effectLst/>
              </a:rPr>
              <a:t>Kinderwagen</a:t>
            </a:r>
            <a:r>
              <a:rPr lang="en-GB" sz="2000" b="0" i="0" dirty="0">
                <a:effectLst/>
              </a:rPr>
              <a:t> </a:t>
            </a:r>
            <a:r>
              <a:rPr lang="en-GB" sz="2000" b="0" i="0" dirty="0" err="1">
                <a:effectLst/>
              </a:rPr>
              <a:t>oder</a:t>
            </a:r>
            <a:r>
              <a:rPr lang="en-GB" sz="2000" b="0" i="0" dirty="0">
                <a:effectLst/>
              </a:rPr>
              <a:t> </a:t>
            </a:r>
            <a:r>
              <a:rPr lang="en-GB" sz="2000" b="0" i="0" dirty="0" err="1">
                <a:effectLst/>
              </a:rPr>
              <a:t>Autositze</a:t>
            </a:r>
            <a:r>
              <a:rPr lang="en-GB" sz="2000" b="0" i="0" dirty="0">
                <a:effectLst/>
              </a:rPr>
              <a:t>, </a:t>
            </a:r>
            <a:r>
              <a:rPr lang="en-GB" sz="2000" b="0" dirty="0" err="1"/>
              <a:t>kaufen</a:t>
            </a:r>
            <a:r>
              <a:rPr lang="en-GB" sz="2000" b="0" i="0" dirty="0">
                <a:effectLst/>
              </a:rPr>
              <a:t>, </a:t>
            </a:r>
            <a:r>
              <a:rPr lang="en-GB" sz="2000" b="0" i="0" dirty="0" err="1">
                <a:effectLst/>
              </a:rPr>
              <a:t>verkaufen</a:t>
            </a:r>
            <a:r>
              <a:rPr lang="en-GB" sz="2000" b="0" i="0" dirty="0">
                <a:effectLst/>
              </a:rPr>
              <a:t> </a:t>
            </a:r>
            <a:r>
              <a:rPr lang="en-GB" sz="2000" b="0" i="0" dirty="0" err="1">
                <a:effectLst/>
              </a:rPr>
              <a:t>oder</a:t>
            </a:r>
            <a:r>
              <a:rPr lang="en-GB" sz="2000" b="0" i="0" dirty="0">
                <a:effectLst/>
              </a:rPr>
              <a:t> </a:t>
            </a:r>
            <a:r>
              <a:rPr lang="en-GB" sz="2000" b="0" i="0" dirty="0" err="1">
                <a:effectLst/>
              </a:rPr>
              <a:t>leihen</a:t>
            </a:r>
            <a:r>
              <a:rPr lang="en-GB" sz="2000" b="0" i="0" dirty="0">
                <a:effectLst/>
              </a:rPr>
              <a:t>.</a:t>
            </a:r>
            <a:endParaRPr lang="en-IE" sz="2000" dirty="0"/>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E5D2CA"/>
          </a:solidFill>
        </p:spPr>
        <p:txBody>
          <a:bodyPr vert="horz" lIns="91440" tIns="45720" rIns="91440" bIns="45720" rtlCol="0" anchor="ctr">
            <a:normAutofit fontScale="4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4600" i="0" dirty="0">
                <a:solidFill>
                  <a:srgbClr val="2B083E"/>
                </a:solidFill>
                <a:effectLst/>
                <a:hlinkClick r:id="rId11">
                  <a:extLst>
                    <a:ext uri="{A12FA001-AC4F-418D-AE19-62706E023703}">
                      <ahyp:hlinkClr xmlns:ahyp="http://schemas.microsoft.com/office/drawing/2018/hyperlinkcolor" val="tx"/>
                    </a:ext>
                  </a:extLst>
                </a:hlinkClick>
              </a:rPr>
              <a:t>The Kind, </a:t>
            </a:r>
            <a:r>
              <a:rPr lang="en-IE" sz="4600" dirty="0">
                <a:solidFill>
                  <a:srgbClr val="2B083E"/>
                </a:solidFill>
                <a:hlinkClick r:id="rId11">
                  <a:extLst>
                    <a:ext uri="{A12FA001-AC4F-418D-AE19-62706E023703}">
                      <ahyp:hlinkClr xmlns:ahyp="http://schemas.microsoft.com/office/drawing/2018/hyperlinkcolor" val="tx"/>
                    </a:ext>
                  </a:extLst>
                </a:hlinkClick>
              </a:rPr>
              <a:t>Irland, </a:t>
            </a:r>
            <a:r>
              <a:rPr lang="en-GB" sz="4200" b="0" dirty="0">
                <a:solidFill>
                  <a:srgbClr val="2B083E"/>
                </a:solidFill>
              </a:rPr>
              <a:t>vertreibt über 100 </a:t>
            </a:r>
            <a:r>
              <a:rPr lang="en-GB" sz="4200" b="0" dirty="0" err="1">
                <a:solidFill>
                  <a:srgbClr val="2B083E"/>
                </a:solidFill>
              </a:rPr>
              <a:t>Marken</a:t>
            </a:r>
            <a:r>
              <a:rPr lang="en-GB" sz="4200" b="0" dirty="0">
                <a:solidFill>
                  <a:srgbClr val="2B083E"/>
                </a:solidFill>
              </a:rPr>
              <a:t> fair </a:t>
            </a:r>
            <a:r>
              <a:rPr lang="en-GB" sz="4200" b="0" dirty="0" err="1">
                <a:solidFill>
                  <a:srgbClr val="2B083E"/>
                </a:solidFill>
              </a:rPr>
              <a:t>produzierter</a:t>
            </a:r>
            <a:r>
              <a:rPr lang="en-GB" sz="4200" b="0" dirty="0">
                <a:solidFill>
                  <a:srgbClr val="2B083E"/>
                </a:solidFill>
              </a:rPr>
              <a:t>, </a:t>
            </a:r>
            <a:r>
              <a:rPr lang="en-GB" sz="4200" b="0" dirty="0" err="1">
                <a:solidFill>
                  <a:srgbClr val="2B083E"/>
                </a:solidFill>
              </a:rPr>
              <a:t>nachhaltiger</a:t>
            </a:r>
            <a:r>
              <a:rPr lang="en-GB" sz="4200" b="0" dirty="0">
                <a:solidFill>
                  <a:srgbClr val="2B083E"/>
                </a:solidFill>
              </a:rPr>
              <a:t> und umweltfreundlicher Produkte, die gut für Körper, Geist und Umwelt sind. </a:t>
            </a:r>
            <a:endParaRPr lang="en-IE" sz="4200" b="0" dirty="0">
              <a:solidFill>
                <a:srgbClr val="2B083E"/>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981570"/>
            <a:ext cx="12191999" cy="461665"/>
          </a:xfrm>
          <a:prstGeom prst="rect">
            <a:avLst/>
          </a:prstGeom>
          <a:solidFill>
            <a:srgbClr val="FBFBFB"/>
          </a:solidFill>
        </p:spPr>
        <p:txBody>
          <a:bodyPr wrap="square" rtlCol="0">
            <a:spAutoFit/>
          </a:bodyPr>
          <a:lstStyle/>
          <a:p>
            <a:pPr algn="ctr"/>
            <a:r>
              <a:rPr lang="en-IE" sz="2400" b="1" dirty="0"/>
              <a:t>Beispiele für die </a:t>
            </a:r>
            <a:r>
              <a:rPr lang="en-IE" sz="2400" b="1" dirty="0" err="1"/>
              <a:t>Kreislaufwirtschaft</a:t>
            </a:r>
            <a:r>
              <a:rPr lang="en-IE" sz="2400" b="1" dirty="0"/>
              <a:t> </a:t>
            </a:r>
            <a:r>
              <a:rPr lang="en-IE" sz="2400" b="1" dirty="0" err="1"/>
              <a:t>irischer</a:t>
            </a:r>
            <a:r>
              <a:rPr lang="en-IE" sz="2400" b="1" dirty="0"/>
              <a:t> KMU </a:t>
            </a:r>
            <a:r>
              <a:rPr lang="en-IE" sz="2400" dirty="0"/>
              <a:t>(</a:t>
            </a:r>
            <a:r>
              <a:rPr lang="en-IE" sz="2400" dirty="0">
                <a:hlinkClick r:id="rId12"/>
              </a:rPr>
              <a:t>siehe auch CSR READY Fallstudien</a:t>
            </a:r>
            <a:r>
              <a:rPr lang="en-IE" sz="2400" dirty="0"/>
              <a:t>)</a:t>
            </a:r>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849263" y="3662906"/>
            <a:ext cx="2869703" cy="2869169"/>
          </a:xfrm>
          <a:prstGeom prst="rect">
            <a:avLst/>
          </a:prstGeom>
          <a:solidFill>
            <a:srgbClr val="048AA8"/>
          </a:solidFill>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2400" i="0" dirty="0">
                <a:effectLst/>
                <a:hlinkClick r:id="rId13">
                  <a:extLst>
                    <a:ext uri="{A12FA001-AC4F-418D-AE19-62706E023703}">
                      <ahyp:hlinkClr xmlns:ahyp="http://schemas.microsoft.com/office/drawing/2018/hyperlinkcolor" val="tx"/>
                    </a:ext>
                  </a:extLst>
                </a:hlinkClick>
              </a:rPr>
              <a:t>Huku Balance, </a:t>
            </a:r>
            <a:r>
              <a:rPr lang="en-IE" sz="2400" dirty="0">
                <a:hlinkClick r:id="rId13">
                  <a:extLst>
                    <a:ext uri="{A12FA001-AC4F-418D-AE19-62706E023703}">
                      <ahyp:hlinkClr xmlns:ahyp="http://schemas.microsoft.com/office/drawing/2018/hyperlinkcolor" val="tx"/>
                    </a:ext>
                  </a:extLst>
                </a:hlinkClick>
              </a:rPr>
              <a:t>Irland, </a:t>
            </a:r>
            <a:r>
              <a:rPr lang="en-IE" sz="1800" b="0" dirty="0"/>
              <a:t>entwirft und fertigt Balanceboards aus natürlichen, nachhaltigen Materialien. Alle Verpackungen und Materialien sind biologisch abbaubar. Die Produkte </a:t>
            </a:r>
            <a:r>
              <a:rPr lang="en-IE" sz="1800" b="0" dirty="0" err="1"/>
              <a:t>haben</a:t>
            </a:r>
            <a:r>
              <a:rPr lang="en-IE" sz="1800" b="0" dirty="0"/>
              <a:t> </a:t>
            </a:r>
            <a:r>
              <a:rPr lang="en-IE" sz="1800" b="0" dirty="0" err="1"/>
              <a:t>lebenslange</a:t>
            </a:r>
            <a:r>
              <a:rPr lang="en-IE" sz="1800" b="0" dirty="0"/>
              <a:t> Garantie.</a:t>
            </a:r>
            <a:endParaRPr lang="en-IE" sz="1600" b="0" dirty="0"/>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519930"/>
          </a:solidFill>
        </p:spPr>
        <p:txBody>
          <a:bodyPr vert="horz" lIns="91440" tIns="45720" rIns="91440" bIns="45720" rtlCol="0" anchor="ctr">
            <a:normAutofit fontScale="4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5100" i="0" dirty="0">
                <a:effectLst/>
                <a:hlinkClick r:id="rId14">
                  <a:extLst>
                    <a:ext uri="{A12FA001-AC4F-418D-AE19-62706E023703}">
                      <ahyp:hlinkClr xmlns:ahyp="http://schemas.microsoft.com/office/drawing/2018/hyperlinkcolor" val="tx"/>
                    </a:ext>
                  </a:extLst>
                </a:hlinkClick>
              </a:rPr>
              <a:t>GIY, </a:t>
            </a:r>
            <a:r>
              <a:rPr lang="en-IE" sz="5100" dirty="0">
                <a:hlinkClick r:id="rId14">
                  <a:extLst>
                    <a:ext uri="{A12FA001-AC4F-418D-AE19-62706E023703}">
                      <ahyp:hlinkClr xmlns:ahyp="http://schemas.microsoft.com/office/drawing/2018/hyperlinkcolor" val="tx"/>
                    </a:ext>
                  </a:extLst>
                </a:hlinkClick>
              </a:rPr>
              <a:t>Irland, </a:t>
            </a:r>
            <a:r>
              <a:rPr lang="en-GB" sz="4200" b="0" dirty="0"/>
              <a:t>unterstützt </a:t>
            </a:r>
            <a:r>
              <a:rPr lang="en-GB" sz="4200" b="0" i="0" dirty="0">
                <a:effectLst/>
              </a:rPr>
              <a:t>Menschen auf der ganzen Welt dabei, </a:t>
            </a:r>
            <a:r>
              <a:rPr lang="en-GB" sz="4200" b="0" i="0" dirty="0" err="1">
                <a:effectLst/>
              </a:rPr>
              <a:t>einen</a:t>
            </a:r>
            <a:r>
              <a:rPr lang="en-GB" sz="4200" b="0" i="0" dirty="0">
                <a:effectLst/>
              </a:rPr>
              <a:t> Teil </a:t>
            </a:r>
            <a:r>
              <a:rPr lang="en-GB" sz="4200" b="0" i="0" dirty="0" err="1">
                <a:effectLst/>
              </a:rPr>
              <a:t>ihrer</a:t>
            </a:r>
            <a:r>
              <a:rPr lang="en-GB" sz="4200" b="0" i="0" dirty="0">
                <a:effectLst/>
              </a:rPr>
              <a:t> </a:t>
            </a:r>
            <a:r>
              <a:rPr lang="en-GB" sz="4200" b="0" i="0" dirty="0" err="1">
                <a:effectLst/>
              </a:rPr>
              <a:t>Lebensmittel</a:t>
            </a:r>
            <a:r>
              <a:rPr lang="en-GB" sz="4200" b="0" i="0" dirty="0">
                <a:effectLst/>
              </a:rPr>
              <a:t> </a:t>
            </a:r>
            <a:r>
              <a:rPr lang="en-GB" sz="4200" b="0" i="0" dirty="0" err="1">
                <a:effectLst/>
              </a:rPr>
              <a:t>selbst</a:t>
            </a:r>
            <a:r>
              <a:rPr lang="en-GB" sz="4200" b="0" i="0" dirty="0">
                <a:effectLst/>
              </a:rPr>
              <a:t> </a:t>
            </a:r>
            <a:r>
              <a:rPr lang="en-GB" sz="4200" b="0" i="0" dirty="0" err="1">
                <a:effectLst/>
              </a:rPr>
              <a:t>anzubauen</a:t>
            </a:r>
            <a:r>
              <a:rPr lang="en-GB" sz="4200" b="0" i="0" dirty="0">
                <a:effectLst/>
              </a:rPr>
              <a:t> und so </a:t>
            </a:r>
            <a:r>
              <a:rPr lang="en-GB" sz="4200" b="0" i="0" dirty="0" err="1">
                <a:effectLst/>
              </a:rPr>
              <a:t>gesünder</a:t>
            </a:r>
            <a:r>
              <a:rPr lang="en-GB" sz="4200" b="0" i="0" dirty="0">
                <a:effectLst/>
              </a:rPr>
              <a:t> und </a:t>
            </a:r>
            <a:r>
              <a:rPr lang="en-GB" sz="4200" b="0" dirty="0" err="1"/>
              <a:t>nachhaltiger</a:t>
            </a:r>
            <a:r>
              <a:rPr lang="en-GB" sz="4200" b="0" dirty="0"/>
              <a:t> </a:t>
            </a:r>
            <a:r>
              <a:rPr lang="en-GB" sz="4200" b="0" dirty="0" err="1"/>
              <a:t>zu</a:t>
            </a:r>
            <a:r>
              <a:rPr lang="en-GB" sz="4200" b="0" dirty="0"/>
              <a:t> leben</a:t>
            </a:r>
            <a:r>
              <a:rPr lang="en-GB" sz="4200" b="0" i="0" dirty="0">
                <a:effectLst/>
              </a:rPr>
              <a:t>.</a:t>
            </a:r>
            <a:endParaRPr lang="en-IE" sz="4200" b="0" dirty="0"/>
          </a:p>
        </p:txBody>
      </p:sp>
      <p:sp>
        <p:nvSpPr>
          <p:cNvPr id="2" name="Rechteck 1">
            <a:extLst>
              <a:ext uri="{FF2B5EF4-FFF2-40B4-BE49-F238E27FC236}">
                <a16:creationId xmlns:a16="http://schemas.microsoft.com/office/drawing/2014/main" id="{69451107-4A99-41BA-BFD6-F1DE00D25373}"/>
              </a:ext>
            </a:extLst>
          </p:cNvPr>
          <p:cNvSpPr/>
          <p:nvPr/>
        </p:nvSpPr>
        <p:spPr>
          <a:xfrm>
            <a:off x="8525933" y="1540933"/>
            <a:ext cx="736600" cy="1007534"/>
          </a:xfrm>
          <a:prstGeom prst="rect">
            <a:avLst/>
          </a:prstGeom>
          <a:solidFill>
            <a:srgbClr val="2B0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4168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3343" y="1794127"/>
            <a:ext cx="5653841" cy="3946273"/>
          </a:xfrm>
        </p:spPr>
        <p:txBody>
          <a:bodyPr/>
          <a:lstStyle/>
          <a:p>
            <a:pPr algn="l"/>
            <a:r>
              <a:rPr lang="en-GB" sz="1900" b="0" i="0" dirty="0">
                <a:solidFill>
                  <a:srgbClr val="222222"/>
                </a:solidFill>
                <a:effectLst/>
              </a:rPr>
              <a:t>Die Kreislaufwirtschaft </a:t>
            </a:r>
            <a:r>
              <a:rPr lang="en-GB" sz="1900" b="0" i="0" dirty="0" err="1">
                <a:solidFill>
                  <a:srgbClr val="222222"/>
                </a:solidFill>
                <a:effectLst/>
              </a:rPr>
              <a:t>zeigt</a:t>
            </a:r>
            <a:r>
              <a:rPr lang="en-GB" sz="1900" b="0" i="0" dirty="0">
                <a:solidFill>
                  <a:srgbClr val="222222"/>
                </a:solidFill>
                <a:effectLst/>
              </a:rPr>
              <a:t> </a:t>
            </a:r>
            <a:r>
              <a:rPr lang="en-GB" sz="1900" b="0" i="0" dirty="0" err="1">
                <a:solidFill>
                  <a:srgbClr val="222222"/>
                </a:solidFill>
                <a:effectLst/>
              </a:rPr>
              <a:t>neue</a:t>
            </a:r>
            <a:r>
              <a:rPr lang="en-GB" sz="1900" b="0" i="0" dirty="0">
                <a:solidFill>
                  <a:srgbClr val="222222"/>
                </a:solidFill>
                <a:effectLst/>
              </a:rPr>
              <a:t>, </a:t>
            </a:r>
            <a:r>
              <a:rPr lang="en-GB" sz="1900" b="0" i="0" dirty="0" err="1">
                <a:solidFill>
                  <a:srgbClr val="222222"/>
                </a:solidFill>
                <a:effectLst/>
              </a:rPr>
              <a:t>bessere</a:t>
            </a:r>
            <a:r>
              <a:rPr lang="en-GB" sz="1900" b="0" i="0" dirty="0">
                <a:solidFill>
                  <a:srgbClr val="222222"/>
                </a:solidFill>
                <a:effectLst/>
              </a:rPr>
              <a:t> Produktionsmethoden, -modelle und -technologien auf, die in der Lage sind, </a:t>
            </a:r>
            <a:r>
              <a:rPr lang="en-GB" sz="1900" b="0" i="0" dirty="0" err="1">
                <a:solidFill>
                  <a:srgbClr val="222222"/>
                </a:solidFill>
                <a:effectLst/>
              </a:rPr>
              <a:t>ein</a:t>
            </a:r>
            <a:r>
              <a:rPr lang="en-GB" sz="1900" b="0" i="0" dirty="0">
                <a:solidFill>
                  <a:srgbClr val="222222"/>
                </a:solidFill>
                <a:effectLst/>
              </a:rPr>
              <a:t> </a:t>
            </a:r>
            <a:r>
              <a:rPr lang="en-GB" sz="1900" b="0" i="0" dirty="0" err="1">
                <a:solidFill>
                  <a:srgbClr val="222222"/>
                </a:solidFill>
                <a:effectLst/>
              </a:rPr>
              <a:t>regeneratives</a:t>
            </a:r>
            <a:r>
              <a:rPr lang="en-GB" sz="1900" b="0" i="0" dirty="0">
                <a:solidFill>
                  <a:srgbClr val="222222"/>
                </a:solidFill>
                <a:effectLst/>
              </a:rPr>
              <a:t> Modell der Produktion und Bereitstellung von Dienstleistungen zu schaffen. </a:t>
            </a:r>
            <a:r>
              <a:rPr lang="en-GB" sz="1900" dirty="0" err="1">
                <a:solidFill>
                  <a:srgbClr val="222222"/>
                </a:solidFill>
              </a:rPr>
              <a:t>Beispielsweise</a:t>
            </a:r>
            <a:r>
              <a:rPr lang="en-GB" sz="1900" dirty="0">
                <a:solidFill>
                  <a:srgbClr val="222222"/>
                </a:solidFill>
              </a:rPr>
              <a:t> durch den Einsatz </a:t>
            </a:r>
            <a:r>
              <a:rPr lang="en-GB" sz="1900" b="0" i="0" dirty="0">
                <a:solidFill>
                  <a:srgbClr val="222222"/>
                </a:solidFill>
                <a:effectLst/>
              </a:rPr>
              <a:t>erneuerbarer Energien, um die negativen externen </a:t>
            </a:r>
            <a:r>
              <a:rPr lang="en-GB" sz="1900" b="0" i="0" dirty="0" err="1">
                <a:solidFill>
                  <a:srgbClr val="222222"/>
                </a:solidFill>
                <a:effectLst/>
              </a:rPr>
              <a:t>Effekte</a:t>
            </a:r>
            <a:r>
              <a:rPr lang="en-GB" sz="1900" b="0" i="0" dirty="0">
                <a:solidFill>
                  <a:srgbClr val="222222"/>
                </a:solidFill>
                <a:effectLst/>
              </a:rPr>
              <a:t> auf Klima und Umwelt </a:t>
            </a:r>
            <a:r>
              <a:rPr lang="en-GB" sz="1900" b="0" i="0" dirty="0" err="1">
                <a:solidFill>
                  <a:srgbClr val="222222"/>
                </a:solidFill>
                <a:effectLst/>
              </a:rPr>
              <a:t>zu</a:t>
            </a:r>
            <a:r>
              <a:rPr lang="en-GB" sz="1900" b="0" i="0" dirty="0">
                <a:solidFill>
                  <a:srgbClr val="222222"/>
                </a:solidFill>
                <a:effectLst/>
              </a:rPr>
              <a:t> </a:t>
            </a:r>
            <a:r>
              <a:rPr lang="en-GB" sz="1900" b="0" i="0" dirty="0" err="1">
                <a:solidFill>
                  <a:srgbClr val="222222"/>
                </a:solidFill>
                <a:effectLst/>
              </a:rPr>
              <a:t>verringern</a:t>
            </a:r>
            <a:r>
              <a:rPr lang="en-GB" sz="1900" b="0" i="0" dirty="0">
                <a:solidFill>
                  <a:srgbClr val="222222"/>
                </a:solidFill>
                <a:effectLst/>
              </a:rPr>
              <a:t>.</a:t>
            </a:r>
          </a:p>
          <a:p>
            <a:pPr algn="l"/>
            <a:r>
              <a:rPr lang="en-GB" sz="1900" b="0" i="0" dirty="0">
                <a:solidFill>
                  <a:srgbClr val="222222"/>
                </a:solidFill>
                <a:effectLst/>
              </a:rPr>
              <a:t>Die </a:t>
            </a:r>
            <a:r>
              <a:rPr lang="en-GB" sz="1900" b="0" i="0" dirty="0" err="1">
                <a:solidFill>
                  <a:srgbClr val="222222"/>
                </a:solidFill>
                <a:effectLst/>
              </a:rPr>
              <a:t>Geschäftsabläufe</a:t>
            </a:r>
            <a:r>
              <a:rPr lang="en-GB" sz="1900" b="0" i="0" dirty="0">
                <a:solidFill>
                  <a:srgbClr val="222222"/>
                </a:solidFill>
                <a:effectLst/>
              </a:rPr>
              <a:t> </a:t>
            </a:r>
            <a:r>
              <a:rPr lang="en-GB" sz="1900" b="0" i="0" dirty="0" err="1">
                <a:solidFill>
                  <a:srgbClr val="222222"/>
                </a:solidFill>
                <a:effectLst/>
              </a:rPr>
              <a:t>werden</a:t>
            </a:r>
            <a:r>
              <a:rPr lang="en-GB" sz="1900" b="0" i="0" dirty="0">
                <a:solidFill>
                  <a:srgbClr val="222222"/>
                </a:solidFill>
                <a:effectLst/>
              </a:rPr>
              <a:t> so </a:t>
            </a:r>
            <a:r>
              <a:rPr lang="en-GB" sz="1900" b="0" i="0" dirty="0" err="1">
                <a:solidFill>
                  <a:srgbClr val="222222"/>
                </a:solidFill>
                <a:effectLst/>
              </a:rPr>
              <a:t>effizienter</a:t>
            </a:r>
            <a:r>
              <a:rPr lang="en-GB" sz="1900" b="0" i="0" dirty="0">
                <a:solidFill>
                  <a:srgbClr val="222222"/>
                </a:solidFill>
                <a:effectLst/>
              </a:rPr>
              <a:t> und </a:t>
            </a:r>
            <a:r>
              <a:rPr lang="en-GB" sz="1900" b="0" i="0" dirty="0" err="1">
                <a:solidFill>
                  <a:srgbClr val="222222"/>
                </a:solidFill>
                <a:effectLst/>
              </a:rPr>
              <a:t>schonen</a:t>
            </a:r>
            <a:r>
              <a:rPr lang="en-GB" sz="1900" b="0" i="0" dirty="0">
                <a:solidFill>
                  <a:srgbClr val="222222"/>
                </a:solidFill>
                <a:effectLst/>
              </a:rPr>
              <a:t> </a:t>
            </a:r>
            <a:r>
              <a:rPr lang="en-GB" sz="1900" b="0" i="0" dirty="0" err="1">
                <a:solidFill>
                  <a:srgbClr val="222222"/>
                </a:solidFill>
                <a:effectLst/>
              </a:rPr>
              <a:t>gleichzeitig</a:t>
            </a:r>
            <a:r>
              <a:rPr lang="en-GB" sz="1900" b="0" i="0" dirty="0">
                <a:solidFill>
                  <a:srgbClr val="222222"/>
                </a:solidFill>
                <a:effectLst/>
              </a:rPr>
              <a:t> die Umwelt.</a:t>
            </a:r>
          </a:p>
          <a:p>
            <a:pPr algn="l"/>
            <a:r>
              <a:rPr lang="en-GB" sz="1900" dirty="0">
                <a:solidFill>
                  <a:srgbClr val="222222"/>
                </a:solidFill>
              </a:rPr>
              <a:t>Die </a:t>
            </a:r>
            <a:r>
              <a:rPr lang="en-GB" sz="1900" dirty="0" err="1">
                <a:solidFill>
                  <a:srgbClr val="222222"/>
                </a:solidFill>
              </a:rPr>
              <a:t>Schlüsselbegriffe</a:t>
            </a:r>
            <a:r>
              <a:rPr lang="en-GB" sz="1900" dirty="0">
                <a:solidFill>
                  <a:srgbClr val="222222"/>
                </a:solidFill>
              </a:rPr>
              <a:t> der Kreislaufwirtschaft </a:t>
            </a:r>
            <a:r>
              <a:rPr lang="en-GB" sz="1900" dirty="0" err="1">
                <a:solidFill>
                  <a:srgbClr val="222222"/>
                </a:solidFill>
              </a:rPr>
              <a:t>lauten</a:t>
            </a:r>
            <a:r>
              <a:rPr lang="en-GB" sz="1900" dirty="0">
                <a:solidFill>
                  <a:srgbClr val="222222"/>
                </a:solidFill>
              </a:rPr>
              <a:t> </a:t>
            </a:r>
            <a:r>
              <a:rPr lang="en-GB" sz="1900" dirty="0" err="1">
                <a:solidFill>
                  <a:srgbClr val="222222"/>
                </a:solidFill>
              </a:rPr>
              <a:t>dabei</a:t>
            </a:r>
            <a:r>
              <a:rPr lang="en-GB" sz="1900" dirty="0">
                <a:solidFill>
                  <a:srgbClr val="222222"/>
                </a:solidFill>
              </a:rPr>
              <a:t>: </a:t>
            </a:r>
            <a:r>
              <a:rPr lang="en-GB" sz="1900" b="1" i="0" dirty="0" err="1">
                <a:solidFill>
                  <a:srgbClr val="027354"/>
                </a:solidFill>
                <a:effectLst/>
              </a:rPr>
              <a:t>Umdenken</a:t>
            </a:r>
            <a:r>
              <a:rPr lang="en-GB" sz="1900" b="1" i="0" dirty="0">
                <a:solidFill>
                  <a:srgbClr val="027354"/>
                </a:solidFill>
                <a:effectLst/>
              </a:rPr>
              <a:t>, Umgestalten, </a:t>
            </a:r>
            <a:r>
              <a:rPr lang="en-GB" sz="1900" b="1" i="0" dirty="0" err="1">
                <a:solidFill>
                  <a:srgbClr val="027354"/>
                </a:solidFill>
                <a:effectLst/>
              </a:rPr>
              <a:t>Recyceln</a:t>
            </a:r>
            <a:r>
              <a:rPr lang="en-GB" sz="1900" b="1" i="0" dirty="0">
                <a:solidFill>
                  <a:srgbClr val="027354"/>
                </a:solidFill>
                <a:effectLst/>
              </a:rPr>
              <a:t>, Reduzieren, Reparieren, Erneuern, </a:t>
            </a:r>
            <a:r>
              <a:rPr lang="en-GB" sz="1900" b="1" i="0" dirty="0" err="1">
                <a:solidFill>
                  <a:srgbClr val="027354"/>
                </a:solidFill>
                <a:effectLst/>
              </a:rPr>
              <a:t>Wiederherstellen</a:t>
            </a:r>
            <a:r>
              <a:rPr lang="en-GB" sz="1900" b="1" i="0" dirty="0">
                <a:solidFill>
                  <a:srgbClr val="027354"/>
                </a:solidFill>
                <a:effectLst/>
              </a:rPr>
              <a:t> und </a:t>
            </a:r>
            <a:r>
              <a:rPr lang="en-GB" sz="1900" b="1" i="0" dirty="0" err="1">
                <a:solidFill>
                  <a:srgbClr val="027354"/>
                </a:solidFill>
                <a:effectLst/>
              </a:rPr>
              <a:t>Wiederverwenden</a:t>
            </a:r>
            <a:r>
              <a:rPr lang="en-GB" sz="1900" b="1" i="0" dirty="0">
                <a:solidFill>
                  <a:srgbClr val="027354"/>
                </a:solidFill>
                <a:effectLst/>
              </a:rPr>
              <a:t>.</a:t>
            </a: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860303" y="751760"/>
            <a:ext cx="11169475" cy="731680"/>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IE" sz="3300" b="0" dirty="0">
                <a:solidFill>
                  <a:srgbClr val="01632F"/>
                </a:solidFill>
              </a:rPr>
              <a:t>Neue und bessere </a:t>
            </a:r>
            <a:r>
              <a:rPr lang="en-IE" sz="3300" b="0" dirty="0" err="1">
                <a:solidFill>
                  <a:srgbClr val="01632F"/>
                </a:solidFill>
              </a:rPr>
              <a:t>Geschäftsmodelle</a:t>
            </a:r>
            <a:r>
              <a:rPr lang="en-IE" sz="3300" b="0" dirty="0">
                <a:solidFill>
                  <a:srgbClr val="01632F"/>
                </a:solidFill>
              </a:rPr>
              <a:t> </a:t>
            </a:r>
            <a:r>
              <a:rPr lang="en-IE" sz="3300" b="0" dirty="0" err="1">
                <a:solidFill>
                  <a:srgbClr val="01632F"/>
                </a:solidFill>
              </a:rPr>
              <a:t>für</a:t>
            </a:r>
            <a:r>
              <a:rPr lang="en-IE" sz="3300" b="0" dirty="0">
                <a:solidFill>
                  <a:srgbClr val="01632F"/>
                </a:solidFill>
              </a:rPr>
              <a:t> nachhaltiges Wachstum</a:t>
            </a:r>
          </a:p>
        </p:txBody>
      </p:sp>
      <p:pic>
        <p:nvPicPr>
          <p:cNvPr id="6" name="Picture 5">
            <a:extLst>
              <a:ext uri="{FF2B5EF4-FFF2-40B4-BE49-F238E27FC236}">
                <a16:creationId xmlns:a16="http://schemas.microsoft.com/office/drawing/2014/main" id="{94CC7945-F8B3-4397-976C-5CF928C4CD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450"/>
          <a:stretch/>
        </p:blipFill>
        <p:spPr>
          <a:xfrm>
            <a:off x="6168081" y="1353940"/>
            <a:ext cx="5664491" cy="5369589"/>
          </a:xfrm>
          <a:prstGeom prst="rect">
            <a:avLst/>
          </a:prstGeom>
        </p:spPr>
      </p:pic>
    </p:spTree>
    <p:extLst>
      <p:ext uri="{BB962C8B-B14F-4D97-AF65-F5344CB8AC3E}">
        <p14:creationId xmlns:p14="http://schemas.microsoft.com/office/powerpoint/2010/main" val="415527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14240" y="1437047"/>
            <a:ext cx="7258160" cy="4669490"/>
          </a:xfrm>
        </p:spPr>
        <p:txBody>
          <a:bodyPr/>
          <a:lstStyle/>
          <a:p>
            <a:r>
              <a:rPr lang="en-GB" sz="1800" dirty="0">
                <a:solidFill>
                  <a:srgbClr val="404040"/>
                </a:solidFill>
                <a:effectLst/>
              </a:rPr>
              <a:t>Die Europäische Kommission hat im März 2020 den </a:t>
            </a:r>
            <a:r>
              <a:rPr lang="en-GB" sz="1800" u="sng" dirty="0">
                <a:solidFill>
                  <a:srgbClr val="004494"/>
                </a:solidFill>
                <a:effectLst/>
                <a:hlinkClick r:id="rId2"/>
              </a:rPr>
              <a:t>neuen Aktionsplan für die Kreislaufwirtschaft (CEAP) </a:t>
            </a:r>
            <a:r>
              <a:rPr lang="en-GB" sz="1800" dirty="0">
                <a:solidFill>
                  <a:srgbClr val="404040"/>
                </a:solidFill>
                <a:effectLst/>
              </a:rPr>
              <a:t>angenommen. Er ist einer der wichtigsten Bausteine des </a:t>
            </a:r>
            <a:r>
              <a:rPr lang="en-GB" sz="1800" u="sng" dirty="0">
                <a:solidFill>
                  <a:srgbClr val="004494"/>
                </a:solidFill>
                <a:effectLst/>
                <a:hlinkClick r:id="rId3"/>
              </a:rPr>
              <a:t>Europäischen Green Deals</a:t>
            </a:r>
            <a:r>
              <a:rPr lang="en-GB" sz="1800" dirty="0">
                <a:solidFill>
                  <a:srgbClr val="404040"/>
                </a:solidFill>
                <a:effectLst/>
              </a:rPr>
              <a:t>, der neuen europäischen Agenda für nachhaltiges Wachstum. Der EU-</a:t>
            </a:r>
            <a:r>
              <a:rPr lang="en-GB" sz="1800" dirty="0" err="1">
                <a:solidFill>
                  <a:srgbClr val="404040"/>
                </a:solidFill>
                <a:effectLst/>
              </a:rPr>
              <a:t>weite</a:t>
            </a:r>
            <a:r>
              <a:rPr lang="en-GB" sz="1800" dirty="0">
                <a:solidFill>
                  <a:srgbClr val="404040"/>
                </a:solidFill>
                <a:effectLst/>
              </a:rPr>
              <a:t> </a:t>
            </a:r>
            <a:r>
              <a:rPr lang="en-GB" sz="1800" dirty="0" err="1">
                <a:solidFill>
                  <a:srgbClr val="404040"/>
                </a:solidFill>
                <a:effectLst/>
              </a:rPr>
              <a:t>Übergang</a:t>
            </a:r>
            <a:r>
              <a:rPr lang="en-GB" sz="1800" dirty="0">
                <a:solidFill>
                  <a:srgbClr val="404040"/>
                </a:solidFill>
              </a:rPr>
              <a:t> von </a:t>
            </a:r>
            <a:r>
              <a:rPr lang="en-GB" sz="1800" dirty="0" err="1">
                <a:solidFill>
                  <a:srgbClr val="404040"/>
                </a:solidFill>
              </a:rPr>
              <a:t>linearer</a:t>
            </a:r>
            <a:r>
              <a:rPr lang="en-GB" sz="1800" dirty="0">
                <a:solidFill>
                  <a:srgbClr val="404040"/>
                </a:solidFill>
              </a:rPr>
              <a:t> </a:t>
            </a:r>
            <a:r>
              <a:rPr lang="en-GB" sz="1800" dirty="0" err="1">
                <a:solidFill>
                  <a:srgbClr val="404040"/>
                </a:solidFill>
              </a:rPr>
              <a:t>zu</a:t>
            </a:r>
            <a:r>
              <a:rPr lang="en-GB" sz="1800" dirty="0">
                <a:solidFill>
                  <a:srgbClr val="404040"/>
                </a:solidFill>
              </a:rPr>
              <a:t> </a:t>
            </a:r>
            <a:r>
              <a:rPr lang="en-GB" sz="1800" dirty="0" err="1">
                <a:solidFill>
                  <a:srgbClr val="404040"/>
                </a:solidFill>
              </a:rPr>
              <a:t>zirkulärer</a:t>
            </a:r>
            <a:r>
              <a:rPr lang="en-GB" sz="1800" dirty="0">
                <a:solidFill>
                  <a:srgbClr val="404040"/>
                </a:solidFill>
              </a:rPr>
              <a:t> </a:t>
            </a:r>
            <a:r>
              <a:rPr lang="en-GB" sz="1800" dirty="0" err="1">
                <a:solidFill>
                  <a:srgbClr val="404040"/>
                </a:solidFill>
              </a:rPr>
              <a:t>W</a:t>
            </a:r>
            <a:r>
              <a:rPr lang="en-GB" sz="1800" dirty="0" err="1">
                <a:solidFill>
                  <a:srgbClr val="404040"/>
                </a:solidFill>
                <a:effectLst/>
              </a:rPr>
              <a:t>irtschaft</a:t>
            </a:r>
            <a:r>
              <a:rPr lang="en-GB" sz="1800" dirty="0">
                <a:solidFill>
                  <a:srgbClr val="404040"/>
                </a:solidFill>
                <a:effectLst/>
              </a:rPr>
              <a:t> wird den Druck auf die natürlichen Ressourcen verringern und nachhaltiges Wachstum und Arbeitsplätze schaffen. Er </a:t>
            </a:r>
            <a:r>
              <a:rPr lang="en-GB" sz="1800" dirty="0" err="1">
                <a:solidFill>
                  <a:srgbClr val="404040"/>
                </a:solidFill>
                <a:effectLst/>
              </a:rPr>
              <a:t>ist</a:t>
            </a:r>
            <a:r>
              <a:rPr lang="en-GB" sz="1800" dirty="0">
                <a:solidFill>
                  <a:srgbClr val="404040"/>
                </a:solidFill>
                <a:effectLst/>
              </a:rPr>
              <a:t> </a:t>
            </a:r>
            <a:r>
              <a:rPr lang="en-GB" sz="1800" dirty="0" err="1">
                <a:solidFill>
                  <a:srgbClr val="404040"/>
                </a:solidFill>
                <a:effectLst/>
              </a:rPr>
              <a:t>zudem</a:t>
            </a:r>
            <a:r>
              <a:rPr lang="en-GB" sz="1800" dirty="0">
                <a:solidFill>
                  <a:srgbClr val="404040"/>
                </a:solidFill>
                <a:effectLst/>
              </a:rPr>
              <a:t> eine Voraussetzung dafür, dass die EU ihr Klimaneutralitätsziel für 2050 </a:t>
            </a:r>
            <a:r>
              <a:rPr lang="en-GB" sz="1800" dirty="0" err="1">
                <a:solidFill>
                  <a:srgbClr val="404040"/>
                </a:solidFill>
                <a:effectLst/>
              </a:rPr>
              <a:t>erreicht</a:t>
            </a:r>
            <a:r>
              <a:rPr lang="en-GB" sz="1800" dirty="0">
                <a:solidFill>
                  <a:srgbClr val="404040"/>
                </a:solidFill>
                <a:effectLst/>
              </a:rPr>
              <a:t> und den </a:t>
            </a:r>
            <a:r>
              <a:rPr lang="en-GB" sz="1800" dirty="0" err="1">
                <a:solidFill>
                  <a:srgbClr val="404040"/>
                </a:solidFill>
                <a:effectLst/>
              </a:rPr>
              <a:t>massiven</a:t>
            </a:r>
            <a:r>
              <a:rPr lang="en-GB" sz="1800" dirty="0">
                <a:solidFill>
                  <a:srgbClr val="404040"/>
                </a:solidFill>
                <a:effectLst/>
              </a:rPr>
              <a:t> </a:t>
            </a:r>
            <a:r>
              <a:rPr lang="en-GB" sz="1800" dirty="0" err="1">
                <a:solidFill>
                  <a:srgbClr val="404040"/>
                </a:solidFill>
                <a:effectLst/>
              </a:rPr>
              <a:t>Verlust</a:t>
            </a:r>
            <a:r>
              <a:rPr lang="en-GB" sz="1800" dirty="0">
                <a:solidFill>
                  <a:srgbClr val="404040"/>
                </a:solidFill>
                <a:effectLst/>
              </a:rPr>
              <a:t> der biologischen </a:t>
            </a:r>
            <a:r>
              <a:rPr lang="en-GB" sz="1800" dirty="0" err="1">
                <a:solidFill>
                  <a:srgbClr val="404040"/>
                </a:solidFill>
                <a:effectLst/>
              </a:rPr>
              <a:t>Vielfalt</a:t>
            </a:r>
            <a:r>
              <a:rPr lang="en-GB" sz="1800" dirty="0">
                <a:solidFill>
                  <a:srgbClr val="404040"/>
                </a:solidFill>
                <a:effectLst/>
              </a:rPr>
              <a:t> </a:t>
            </a:r>
            <a:r>
              <a:rPr lang="en-GB" sz="1800" dirty="0" err="1">
                <a:solidFill>
                  <a:srgbClr val="404040"/>
                </a:solidFill>
                <a:effectLst/>
              </a:rPr>
              <a:t>ausbremsen</a:t>
            </a:r>
            <a:r>
              <a:rPr lang="en-GB" sz="1800" dirty="0">
                <a:solidFill>
                  <a:srgbClr val="404040"/>
                </a:solidFill>
                <a:effectLst/>
              </a:rPr>
              <a:t> kann.</a:t>
            </a:r>
          </a:p>
          <a:p>
            <a:pPr algn="l"/>
            <a:endParaRPr lang="en-GB" sz="1050" dirty="0">
              <a:solidFill>
                <a:srgbClr val="404040"/>
              </a:solidFill>
              <a:effectLst/>
            </a:endParaRPr>
          </a:p>
          <a:p>
            <a:pPr algn="l"/>
            <a:r>
              <a:rPr lang="en-GB" sz="1800" dirty="0">
                <a:solidFill>
                  <a:srgbClr val="404040"/>
                </a:solidFill>
                <a:effectLst/>
              </a:rPr>
              <a:t>Der </a:t>
            </a:r>
            <a:r>
              <a:rPr lang="en-GB" sz="1800" dirty="0" err="1">
                <a:solidFill>
                  <a:srgbClr val="404040"/>
                </a:solidFill>
                <a:effectLst/>
              </a:rPr>
              <a:t>Aktionsplan</a:t>
            </a:r>
            <a:r>
              <a:rPr lang="en-GB" sz="1800" dirty="0">
                <a:solidFill>
                  <a:srgbClr val="404040"/>
                </a:solidFill>
                <a:effectLst/>
              </a:rPr>
              <a:t> zielt darauf ab, wie Produkte gestaltet werden, fördert Kreislaufwirtschaftsprozesse, ermutigt zu nachhaltigem Konsum und soll sicherstellen, dass Abfälle vermieden und die </a:t>
            </a:r>
            <a:r>
              <a:rPr lang="en-GB" sz="1800" dirty="0">
                <a:solidFill>
                  <a:srgbClr val="404040"/>
                </a:solidFill>
                <a:effectLst/>
                <a:highlight>
                  <a:srgbClr val="FFFFFF"/>
                </a:highlight>
              </a:rPr>
              <a:t>verwendeten Ressourcen so lange wie möglich in der EU-Wirtschaft verbleiben</a:t>
            </a:r>
            <a:r>
              <a:rPr lang="en-GB" sz="1800" dirty="0">
                <a:solidFill>
                  <a:srgbClr val="404040"/>
                </a:solidFill>
                <a:effectLst/>
              </a:rPr>
              <a:t>. </a:t>
            </a:r>
            <a:r>
              <a:rPr lang="en-GB" sz="1800" dirty="0">
                <a:solidFill>
                  <a:srgbClr val="404040"/>
                </a:solidFill>
              </a:rPr>
              <a:t>Der Plan </a:t>
            </a:r>
            <a:r>
              <a:rPr lang="en-GB" sz="1800" dirty="0" err="1">
                <a:solidFill>
                  <a:srgbClr val="404040"/>
                </a:solidFill>
              </a:rPr>
              <a:t>teilt</a:t>
            </a:r>
            <a:r>
              <a:rPr lang="en-GB" sz="1800" dirty="0">
                <a:solidFill>
                  <a:srgbClr val="404040"/>
                </a:solidFill>
              </a:rPr>
              <a:t> </a:t>
            </a:r>
            <a:r>
              <a:rPr lang="en-GB" sz="1800" dirty="0" err="1">
                <a:solidFill>
                  <a:srgbClr val="404040"/>
                </a:solidFill>
              </a:rPr>
              <a:t>sich</a:t>
            </a:r>
            <a:r>
              <a:rPr lang="en-GB" sz="1800" dirty="0">
                <a:solidFill>
                  <a:srgbClr val="404040"/>
                </a:solidFill>
              </a:rPr>
              <a:t> in </a:t>
            </a:r>
            <a:r>
              <a:rPr lang="en-GB" sz="1800" dirty="0" err="1">
                <a:solidFill>
                  <a:srgbClr val="404040"/>
                </a:solidFill>
              </a:rPr>
              <a:t>fünf</a:t>
            </a:r>
            <a:r>
              <a:rPr lang="en-GB" sz="1800" dirty="0">
                <a:solidFill>
                  <a:srgbClr val="404040"/>
                </a:solidFill>
              </a:rPr>
              <a:t> </a:t>
            </a:r>
            <a:r>
              <a:rPr lang="en-GB" sz="1800" dirty="0" err="1">
                <a:solidFill>
                  <a:srgbClr val="404040"/>
                </a:solidFill>
              </a:rPr>
              <a:t>Schwerpunktbereiche</a:t>
            </a:r>
            <a:r>
              <a:rPr lang="en-GB" sz="1800" dirty="0">
                <a:solidFill>
                  <a:srgbClr val="404040"/>
                </a:solidFill>
              </a:rPr>
              <a:t> auf: Kunststoffe, Lebensmittelabfälle, kritische Rohstoffe, Bau- und Abbrucharbeiten sowie Biomasse und </a:t>
            </a:r>
            <a:r>
              <a:rPr lang="en-GB" sz="1800" dirty="0" err="1">
                <a:solidFill>
                  <a:srgbClr val="404040"/>
                </a:solidFill>
              </a:rPr>
              <a:t>biobasierte</a:t>
            </a:r>
            <a:r>
              <a:rPr lang="en-GB" sz="1800" dirty="0">
                <a:solidFill>
                  <a:srgbClr val="404040"/>
                </a:solidFill>
              </a:rPr>
              <a:t> </a:t>
            </a:r>
            <a:r>
              <a:rPr lang="en-GB" sz="1800" dirty="0" err="1">
                <a:solidFill>
                  <a:srgbClr val="404040"/>
                </a:solidFill>
              </a:rPr>
              <a:t>Produkte</a:t>
            </a:r>
            <a:r>
              <a:rPr lang="en-GB" sz="1800" dirty="0">
                <a:solidFill>
                  <a:srgbClr val="404040"/>
                </a:solidFill>
              </a:rPr>
              <a:t>.</a:t>
            </a: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726815" y="355371"/>
            <a:ext cx="7004502"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IE" sz="3200" b="0" dirty="0" err="1">
                <a:solidFill>
                  <a:srgbClr val="01632F"/>
                </a:solidFill>
              </a:rPr>
              <a:t>Kreislaufwirtschaft</a:t>
            </a:r>
            <a:r>
              <a:rPr lang="en-IE" sz="3200" b="0" dirty="0">
                <a:solidFill>
                  <a:srgbClr val="01632F"/>
                </a:solidFill>
              </a:rPr>
              <a:t> </a:t>
            </a:r>
            <a:r>
              <a:rPr lang="en-IE" sz="3200" b="0" dirty="0" err="1">
                <a:solidFill>
                  <a:srgbClr val="01632F"/>
                </a:solidFill>
              </a:rPr>
              <a:t>als</a:t>
            </a:r>
            <a:r>
              <a:rPr lang="en-IE" sz="3200" b="0" dirty="0">
                <a:solidFill>
                  <a:srgbClr val="01632F"/>
                </a:solidFill>
              </a:rPr>
              <a:t> </a:t>
            </a:r>
          </a:p>
          <a:p>
            <a:pPr algn="ctr">
              <a:lnSpc>
                <a:spcPct val="100000"/>
              </a:lnSpc>
              <a:spcBef>
                <a:spcPts val="0"/>
              </a:spcBef>
            </a:pPr>
            <a:r>
              <a:rPr lang="en-IE" sz="3200" b="0" dirty="0">
                <a:solidFill>
                  <a:srgbClr val="01632F"/>
                </a:solidFill>
              </a:rPr>
              <a:t>EU-</a:t>
            </a:r>
            <a:r>
              <a:rPr lang="en-IE" sz="3200" b="0" dirty="0" err="1">
                <a:solidFill>
                  <a:srgbClr val="01632F"/>
                </a:solidFill>
              </a:rPr>
              <a:t>Richtlinie</a:t>
            </a:r>
            <a:r>
              <a:rPr lang="en-IE" sz="3200" b="0" dirty="0">
                <a:solidFill>
                  <a:srgbClr val="01632F"/>
                </a:solidFill>
              </a:rPr>
              <a:t> und Agenda-</a:t>
            </a:r>
            <a:r>
              <a:rPr lang="en-IE" sz="3200" b="0" dirty="0" err="1">
                <a:solidFill>
                  <a:srgbClr val="01632F"/>
                </a:solidFill>
              </a:rPr>
              <a:t>Priorität</a:t>
            </a:r>
            <a:endParaRPr lang="en-IE" sz="3200" b="0" dirty="0">
              <a:solidFill>
                <a:srgbClr val="01632F"/>
              </a:solidFill>
            </a:endParaRPr>
          </a:p>
        </p:txBody>
      </p:sp>
      <p:pic>
        <p:nvPicPr>
          <p:cNvPr id="2050" name="Picture 2" descr="Text stating circular economy action plan ">
            <a:extLst>
              <a:ext uri="{FF2B5EF4-FFF2-40B4-BE49-F238E27FC236}">
                <a16:creationId xmlns:a16="http://schemas.microsoft.com/office/drawing/2014/main" id="{724EE24C-82CF-302B-A75A-F15D675D5F7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78954" y="1210247"/>
            <a:ext cx="3926559" cy="2617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4EE84B-451D-2852-B195-80714A049A72}"/>
              </a:ext>
            </a:extLst>
          </p:cNvPr>
          <p:cNvSpPr txBox="1"/>
          <p:nvPr/>
        </p:nvSpPr>
        <p:spPr>
          <a:xfrm>
            <a:off x="7978953" y="3989294"/>
            <a:ext cx="3926559" cy="1477328"/>
          </a:xfrm>
          <a:prstGeom prst="rect">
            <a:avLst/>
          </a:prstGeom>
          <a:noFill/>
        </p:spPr>
        <p:txBody>
          <a:bodyPr wrap="square" rtlCol="0">
            <a:spAutoFit/>
          </a:bodyPr>
          <a:lstStyle/>
          <a:p>
            <a:r>
              <a:rPr lang="en-IE" dirty="0">
                <a:hlinkClick r:id="rId5"/>
              </a:rPr>
              <a:t>https://environment.ec.europa.eu/strategy/circular-economy-action-plan_en</a:t>
            </a:r>
            <a:endParaRPr lang="en-IE" dirty="0"/>
          </a:p>
          <a:p>
            <a:endParaRPr lang="en-IE" dirty="0"/>
          </a:p>
          <a:p>
            <a:r>
              <a:rPr lang="en-IE" dirty="0" err="1">
                <a:hlinkClick r:id="rId2"/>
              </a:rPr>
              <a:t>Aktionsplan</a:t>
            </a:r>
            <a:r>
              <a:rPr lang="en-IE" dirty="0">
                <a:hlinkClick r:id="rId2"/>
              </a:rPr>
              <a:t> </a:t>
            </a:r>
            <a:r>
              <a:rPr lang="en-IE" dirty="0"/>
              <a:t>für die </a:t>
            </a:r>
            <a:r>
              <a:rPr lang="en-IE" dirty="0" err="1"/>
              <a:t>Kreislaufwirtschaft</a:t>
            </a:r>
            <a:r>
              <a:rPr lang="en-IE" dirty="0"/>
              <a:t> der </a:t>
            </a:r>
            <a:r>
              <a:rPr lang="en-IE" dirty="0" err="1"/>
              <a:t>Europäischen</a:t>
            </a:r>
            <a:r>
              <a:rPr lang="en-IE" dirty="0"/>
              <a:t> </a:t>
            </a:r>
            <a:r>
              <a:rPr lang="en-IE" dirty="0" err="1"/>
              <a:t>Kommission</a:t>
            </a:r>
            <a:endParaRPr lang="en-IE" dirty="0"/>
          </a:p>
        </p:txBody>
      </p:sp>
    </p:spTree>
    <p:extLst>
      <p:ext uri="{BB962C8B-B14F-4D97-AF65-F5344CB8AC3E}">
        <p14:creationId xmlns:p14="http://schemas.microsoft.com/office/powerpoint/2010/main" val="3028788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AA786C-3146-BB13-7B5E-6EEDBD4D5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0645"/>
          <a:stretch/>
        </p:blipFill>
        <p:spPr>
          <a:xfrm>
            <a:off x="-7999" y="1"/>
            <a:ext cx="12192000" cy="6858000"/>
          </a:xfrm>
          <a:prstGeom prst="rect">
            <a:avLst/>
          </a:prstGeom>
        </p:spPr>
      </p:pic>
      <p:sp>
        <p:nvSpPr>
          <p:cNvPr id="6" name="TextBox 5">
            <a:extLst>
              <a:ext uri="{FF2B5EF4-FFF2-40B4-BE49-F238E27FC236}">
                <a16:creationId xmlns:a16="http://schemas.microsoft.com/office/drawing/2014/main" id="{BA316C78-DBA4-E5D9-622E-2162B66981D5}"/>
              </a:ext>
            </a:extLst>
          </p:cNvPr>
          <p:cNvSpPr txBox="1"/>
          <p:nvPr/>
        </p:nvSpPr>
        <p:spPr>
          <a:xfrm>
            <a:off x="77013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1</a:t>
            </a:r>
          </a:p>
        </p:txBody>
      </p:sp>
      <p:sp>
        <p:nvSpPr>
          <p:cNvPr id="11" name="TextBox 10">
            <a:extLst>
              <a:ext uri="{FF2B5EF4-FFF2-40B4-BE49-F238E27FC236}">
                <a16:creationId xmlns:a16="http://schemas.microsoft.com/office/drawing/2014/main" id="{610919F0-2955-2B9B-5157-B422027B9BB9}"/>
              </a:ext>
            </a:extLst>
          </p:cNvPr>
          <p:cNvSpPr txBox="1"/>
          <p:nvPr/>
        </p:nvSpPr>
        <p:spPr>
          <a:xfrm>
            <a:off x="201210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2</a:t>
            </a:r>
          </a:p>
        </p:txBody>
      </p:sp>
      <p:sp>
        <p:nvSpPr>
          <p:cNvPr id="12" name="TextBox 11">
            <a:extLst>
              <a:ext uri="{FF2B5EF4-FFF2-40B4-BE49-F238E27FC236}">
                <a16:creationId xmlns:a16="http://schemas.microsoft.com/office/drawing/2014/main" id="{5CC76742-0A12-CDC1-B8EB-25C277559B46}"/>
              </a:ext>
            </a:extLst>
          </p:cNvPr>
          <p:cNvSpPr txBox="1"/>
          <p:nvPr/>
        </p:nvSpPr>
        <p:spPr>
          <a:xfrm>
            <a:off x="3225503"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3</a:t>
            </a:r>
          </a:p>
        </p:txBody>
      </p:sp>
      <p:sp>
        <p:nvSpPr>
          <p:cNvPr id="13" name="TextBox 12">
            <a:extLst>
              <a:ext uri="{FF2B5EF4-FFF2-40B4-BE49-F238E27FC236}">
                <a16:creationId xmlns:a16="http://schemas.microsoft.com/office/drawing/2014/main" id="{2ADFF94A-BC4A-C598-3A7E-41A0FE0592E0}"/>
              </a:ext>
            </a:extLst>
          </p:cNvPr>
          <p:cNvSpPr txBox="1"/>
          <p:nvPr/>
        </p:nvSpPr>
        <p:spPr>
          <a:xfrm>
            <a:off x="444842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4</a:t>
            </a:r>
          </a:p>
        </p:txBody>
      </p:sp>
      <p:sp>
        <p:nvSpPr>
          <p:cNvPr id="14" name="TextBox 13">
            <a:extLst>
              <a:ext uri="{FF2B5EF4-FFF2-40B4-BE49-F238E27FC236}">
                <a16:creationId xmlns:a16="http://schemas.microsoft.com/office/drawing/2014/main" id="{F8F78D3B-8E4A-FB0E-CBBC-C04C2F83EBF0}"/>
              </a:ext>
            </a:extLst>
          </p:cNvPr>
          <p:cNvSpPr txBox="1"/>
          <p:nvPr/>
        </p:nvSpPr>
        <p:spPr>
          <a:xfrm>
            <a:off x="5661821"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5</a:t>
            </a:r>
          </a:p>
        </p:txBody>
      </p:sp>
      <p:sp>
        <p:nvSpPr>
          <p:cNvPr id="15" name="TextBox 14">
            <a:extLst>
              <a:ext uri="{FF2B5EF4-FFF2-40B4-BE49-F238E27FC236}">
                <a16:creationId xmlns:a16="http://schemas.microsoft.com/office/drawing/2014/main" id="{59B060F8-A96D-8723-F699-8CAB96A84C11}"/>
              </a:ext>
            </a:extLst>
          </p:cNvPr>
          <p:cNvSpPr txBox="1"/>
          <p:nvPr/>
        </p:nvSpPr>
        <p:spPr>
          <a:xfrm>
            <a:off x="6875218"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6</a:t>
            </a:r>
          </a:p>
        </p:txBody>
      </p:sp>
      <p:sp>
        <p:nvSpPr>
          <p:cNvPr id="16" name="TextBox 15">
            <a:extLst>
              <a:ext uri="{FF2B5EF4-FFF2-40B4-BE49-F238E27FC236}">
                <a16:creationId xmlns:a16="http://schemas.microsoft.com/office/drawing/2014/main" id="{E2AEF2A5-25E6-EE28-B72A-6C7E96BC76D3}"/>
              </a:ext>
            </a:extLst>
          </p:cNvPr>
          <p:cNvSpPr txBox="1"/>
          <p:nvPr/>
        </p:nvSpPr>
        <p:spPr>
          <a:xfrm>
            <a:off x="8136240"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7</a:t>
            </a:r>
          </a:p>
        </p:txBody>
      </p:sp>
      <p:sp>
        <p:nvSpPr>
          <p:cNvPr id="18" name="TextBox 17">
            <a:extLst>
              <a:ext uri="{FF2B5EF4-FFF2-40B4-BE49-F238E27FC236}">
                <a16:creationId xmlns:a16="http://schemas.microsoft.com/office/drawing/2014/main" id="{322F50F9-F256-EA0C-95C4-2C7380D4E168}"/>
              </a:ext>
            </a:extLst>
          </p:cNvPr>
          <p:cNvSpPr txBox="1"/>
          <p:nvPr/>
        </p:nvSpPr>
        <p:spPr>
          <a:xfrm>
            <a:off x="9368686"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8</a:t>
            </a:r>
          </a:p>
        </p:txBody>
      </p:sp>
      <p:sp>
        <p:nvSpPr>
          <p:cNvPr id="19" name="TextBox 18">
            <a:extLst>
              <a:ext uri="{FF2B5EF4-FFF2-40B4-BE49-F238E27FC236}">
                <a16:creationId xmlns:a16="http://schemas.microsoft.com/office/drawing/2014/main" id="{027EB9AF-1A30-02CA-2921-DA5EB051A194}"/>
              </a:ext>
            </a:extLst>
          </p:cNvPr>
          <p:cNvSpPr txBox="1"/>
          <p:nvPr/>
        </p:nvSpPr>
        <p:spPr>
          <a:xfrm>
            <a:off x="10620185" y="1619736"/>
            <a:ext cx="795970" cy="247632"/>
          </a:xfrm>
          <a:prstGeom prst="rect">
            <a:avLst/>
          </a:prstGeom>
          <a:noFill/>
        </p:spPr>
        <p:txBody>
          <a:bodyPr wrap="square" rtlCol="0" anchor="ctr">
            <a:spAutoFit/>
          </a:bodyPr>
          <a:lstStyle/>
          <a:p>
            <a:pPr algn="ctr"/>
            <a:r>
              <a:rPr lang="en-GB" sz="1009" b="1" dirty="0">
                <a:solidFill>
                  <a:schemeClr val="bg1"/>
                </a:solidFill>
                <a:latin typeface="Calibri" panose="020F0502020204030204" pitchFamily="34" charset="0"/>
                <a:cs typeface="Calibri" panose="020F0502020204030204" pitchFamily="34" charset="0"/>
              </a:rPr>
              <a:t>MODUL 9</a:t>
            </a:r>
          </a:p>
        </p:txBody>
      </p:sp>
      <p:sp>
        <p:nvSpPr>
          <p:cNvPr id="20" name="TextBox 19">
            <a:extLst>
              <a:ext uri="{FF2B5EF4-FFF2-40B4-BE49-F238E27FC236}">
                <a16:creationId xmlns:a16="http://schemas.microsoft.com/office/drawing/2014/main" id="{9932D693-F69D-3B31-2E67-87A75BE88CFC}"/>
              </a:ext>
            </a:extLst>
          </p:cNvPr>
          <p:cNvSpPr txBox="1"/>
          <p:nvPr/>
        </p:nvSpPr>
        <p:spPr>
          <a:xfrm>
            <a:off x="631547" y="2312612"/>
            <a:ext cx="1192906" cy="643766"/>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EINFÜHRUNG IN CORPORATE SOCIAL RESPONSIBILITY (CSR) VON KMU </a:t>
            </a:r>
          </a:p>
        </p:txBody>
      </p:sp>
      <p:sp>
        <p:nvSpPr>
          <p:cNvPr id="21" name="TextBox 20">
            <a:extLst>
              <a:ext uri="{FF2B5EF4-FFF2-40B4-BE49-F238E27FC236}">
                <a16:creationId xmlns:a16="http://schemas.microsoft.com/office/drawing/2014/main" id="{3DB50118-8AC2-7A32-D712-D212D9F8D716}"/>
              </a:ext>
            </a:extLst>
          </p:cNvPr>
          <p:cNvSpPr txBox="1"/>
          <p:nvPr/>
        </p:nvSpPr>
        <p:spPr>
          <a:xfrm>
            <a:off x="1803356" y="2312612"/>
            <a:ext cx="1250007"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CSR UND HUMAN RESOURCE MANAGEMENT FÜR DIE NACHHALTIGKEIT VON KMU</a:t>
            </a:r>
            <a:endParaRPr lang="en-GB" sz="896" b="1" dirty="0">
              <a:solidFill>
                <a:srgbClr val="F09C3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FACDD9-F6CE-CDC1-7093-5F9655E1A9A1}"/>
              </a:ext>
            </a:extLst>
          </p:cNvPr>
          <p:cNvSpPr txBox="1"/>
          <p:nvPr/>
        </p:nvSpPr>
        <p:spPr>
          <a:xfrm>
            <a:off x="2923827" y="2312612"/>
            <a:ext cx="1395062"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VON CSR-HR ZUR MAXIMIERUNG DES POTENZIALS  VON KMU</a:t>
            </a:r>
            <a:endParaRPr lang="en-GB" sz="896" b="1" dirty="0">
              <a:solidFill>
                <a:srgbClr val="017355"/>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E93F507-4B69-4611-FC6F-4D1407403D2E}"/>
              </a:ext>
            </a:extLst>
          </p:cNvPr>
          <p:cNvSpPr txBox="1"/>
          <p:nvPr/>
        </p:nvSpPr>
        <p:spPr>
          <a:xfrm>
            <a:off x="4218903" y="2312612"/>
            <a:ext cx="1250006"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CSR &amp; KULTURELLER WANDEL - KURZFRISTIGER STRATEGIEANSATZ</a:t>
            </a:r>
            <a:endParaRPr lang="en-GB" sz="896" b="1" dirty="0">
              <a:solidFill>
                <a:srgbClr val="D98E89"/>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820253F-241A-651E-06EF-D8FF463CC55F}"/>
              </a:ext>
            </a:extLst>
          </p:cNvPr>
          <p:cNvSpPr txBox="1"/>
          <p:nvPr/>
        </p:nvSpPr>
        <p:spPr>
          <a:xfrm>
            <a:off x="5447813" y="2312612"/>
            <a:ext cx="1208262" cy="643766"/>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CSR &amp; KULTURELLER WANDEL - LANGFRISTIGER STRATEGIEANSATZ</a:t>
            </a:r>
            <a:endParaRPr lang="en-GB" sz="896" b="1" dirty="0">
              <a:solidFill>
                <a:srgbClr val="3FB793"/>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46F4CA8-E789-E2D2-0FF0-E0C0ED3C86B5}"/>
              </a:ext>
            </a:extLst>
          </p:cNvPr>
          <p:cNvSpPr txBox="1"/>
          <p:nvPr/>
        </p:nvSpPr>
        <p:spPr>
          <a:xfrm>
            <a:off x="6634449" y="2312612"/>
            <a:ext cx="1268196" cy="781624"/>
          </a:xfrm>
          <a:prstGeom prst="rect">
            <a:avLst/>
          </a:prstGeom>
          <a:noFill/>
        </p:spPr>
        <p:txBody>
          <a:bodyPr wrap="square" rtlCol="0" anchor="t">
            <a:spAutoFit/>
          </a:bodyPr>
          <a:lstStyle/>
          <a:p>
            <a:pPr algn="ctr"/>
            <a:r>
              <a:rPr lang="de-DE" sz="896" b="1" dirty="0">
                <a:solidFill>
                  <a:srgbClr val="F09C39"/>
                </a:solidFill>
                <a:latin typeface="Calibri" panose="020F0502020204030204" pitchFamily="34" charset="0"/>
                <a:cs typeface="Calibri" panose="020F0502020204030204" pitchFamily="34" charset="0"/>
              </a:rPr>
              <a:t>IMPLEMENTIERUNG EINES CSR-RAHMENS </a:t>
            </a:r>
            <a:r>
              <a:rPr lang="de-DE" sz="896" b="1" cap="all" dirty="0">
                <a:solidFill>
                  <a:srgbClr val="F09C39"/>
                </a:solidFill>
                <a:latin typeface="Calibri" panose="020F0502020204030204" pitchFamily="34" charset="0"/>
                <a:cs typeface="Calibri" panose="020F0502020204030204" pitchFamily="34" charset="0"/>
              </a:rPr>
              <a:t>zur Minderung von Auswirkungen und Risiken</a:t>
            </a:r>
            <a:endParaRPr lang="en-GB" sz="896" b="1" cap="all" dirty="0">
              <a:solidFill>
                <a:srgbClr val="F09C3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4383702-A440-7346-D93C-E4FC15B2F2A3}"/>
              </a:ext>
            </a:extLst>
          </p:cNvPr>
          <p:cNvSpPr txBox="1"/>
          <p:nvPr/>
        </p:nvSpPr>
        <p:spPr>
          <a:xfrm>
            <a:off x="7910984" y="2312612"/>
            <a:ext cx="1196500" cy="643766"/>
          </a:xfrm>
          <a:prstGeom prst="rect">
            <a:avLst/>
          </a:prstGeom>
          <a:noFill/>
        </p:spPr>
        <p:txBody>
          <a:bodyPr wrap="square" rtlCol="0" anchor="t">
            <a:spAutoFit/>
          </a:bodyPr>
          <a:lstStyle/>
          <a:p>
            <a:pPr algn="ctr"/>
            <a:r>
              <a:rPr lang="de-DE" sz="896" b="1" dirty="0">
                <a:solidFill>
                  <a:srgbClr val="017355"/>
                </a:solidFill>
                <a:latin typeface="Calibri" panose="020F0502020204030204" pitchFamily="34" charset="0"/>
                <a:cs typeface="Calibri" panose="020F0502020204030204" pitchFamily="34" charset="0"/>
              </a:rPr>
              <a:t>IMPLEMENTIERUNG DES CSR-NACHHALTIGKEITS-RAHMENS ISO 26000</a:t>
            </a:r>
            <a:endParaRPr lang="en-GB" sz="896" b="1" dirty="0">
              <a:solidFill>
                <a:srgbClr val="017355"/>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AE1A0DC2-D71F-C505-10FD-41E6B86DC44D}"/>
              </a:ext>
            </a:extLst>
          </p:cNvPr>
          <p:cNvSpPr txBox="1"/>
          <p:nvPr/>
        </p:nvSpPr>
        <p:spPr>
          <a:xfrm>
            <a:off x="9101654" y="2270215"/>
            <a:ext cx="1345003" cy="643766"/>
          </a:xfrm>
          <a:prstGeom prst="rect">
            <a:avLst/>
          </a:prstGeom>
          <a:noFill/>
        </p:spPr>
        <p:txBody>
          <a:bodyPr wrap="square" rtlCol="0" anchor="t">
            <a:spAutoFit/>
          </a:bodyPr>
          <a:lstStyle/>
          <a:p>
            <a:pPr algn="ctr"/>
            <a:r>
              <a:rPr lang="de-DE" sz="896" b="1" dirty="0">
                <a:solidFill>
                  <a:srgbClr val="D98E89"/>
                </a:solidFill>
                <a:latin typeface="Calibri" panose="020F0502020204030204" pitchFamily="34" charset="0"/>
                <a:cs typeface="Calibri" panose="020F0502020204030204" pitchFamily="34" charset="0"/>
              </a:rPr>
              <a:t>ANPASSUNG VON DIGITALEN WERKZEUGEN &amp; TECHNOLOGIEN AN CSR</a:t>
            </a:r>
            <a:endParaRPr lang="en-GB" sz="896" b="1" dirty="0">
              <a:solidFill>
                <a:srgbClr val="D98E89"/>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B7F770E-2C30-0483-D4D7-51AA113044B2}"/>
              </a:ext>
            </a:extLst>
          </p:cNvPr>
          <p:cNvSpPr txBox="1"/>
          <p:nvPr/>
        </p:nvSpPr>
        <p:spPr>
          <a:xfrm>
            <a:off x="10346751" y="2312612"/>
            <a:ext cx="1345003" cy="505908"/>
          </a:xfrm>
          <a:prstGeom prst="rect">
            <a:avLst/>
          </a:prstGeom>
          <a:noFill/>
        </p:spPr>
        <p:txBody>
          <a:bodyPr wrap="square" rtlCol="0" anchor="t">
            <a:spAutoFit/>
          </a:bodyPr>
          <a:lstStyle/>
          <a:p>
            <a:pPr algn="ctr"/>
            <a:r>
              <a:rPr lang="de-DE" sz="896" b="1" dirty="0">
                <a:solidFill>
                  <a:srgbClr val="3FB793"/>
                </a:solidFill>
                <a:latin typeface="Calibri" panose="020F0502020204030204" pitchFamily="34" charset="0"/>
                <a:cs typeface="Calibri" panose="020F0502020204030204" pitchFamily="34" charset="0"/>
              </a:rPr>
              <a:t>INNOVATIONEN DURCH CSR-ADAPTION ZUR KREISLAUFWIRTSCHAFT</a:t>
            </a:r>
            <a:endParaRPr lang="en-GB" sz="896" b="1" dirty="0">
              <a:solidFill>
                <a:srgbClr val="3FB793"/>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01C996D6-0731-1EE1-FAB1-E081EEF25EFA}"/>
              </a:ext>
            </a:extLst>
          </p:cNvPr>
          <p:cNvSpPr txBox="1"/>
          <p:nvPr/>
        </p:nvSpPr>
        <p:spPr>
          <a:xfrm>
            <a:off x="597709" y="3283146"/>
            <a:ext cx="1226741" cy="2573782"/>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1.1 </a:t>
            </a:r>
            <a:r>
              <a:rPr lang="de-DE" sz="896" b="1" dirty="0">
                <a:latin typeface="Calibri" panose="020F0502020204030204" pitchFamily="34" charset="0"/>
                <a:cs typeface="Calibri" panose="020F0502020204030204" pitchFamily="34" charset="0"/>
              </a:rPr>
              <a:t>Einführung und wie KMU bereits die europäische Nachhaltigkeit vorantreiben </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1.2 </a:t>
            </a:r>
            <a:r>
              <a:rPr lang="de-DE" sz="896" b="1" dirty="0">
                <a:latin typeface="Calibri" panose="020F0502020204030204" pitchFamily="34" charset="0"/>
                <a:cs typeface="Calibri" panose="020F0502020204030204" pitchFamily="34" charset="0"/>
              </a:rPr>
              <a:t>Gründe für eine strategische Umsetzung von CSR-Maßnahmen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SDGs und der Einfluss von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1.4 </a:t>
            </a:r>
            <a:r>
              <a:rPr lang="en-GB" sz="896" b="1" dirty="0" err="1">
                <a:latin typeface="Calibri" panose="020F0502020204030204" pitchFamily="34" charset="0"/>
                <a:cs typeface="Calibri" panose="020F0502020204030204" pitchFamily="34" charset="0"/>
              </a:rPr>
              <a:t>Schluss-folgerungen</a:t>
            </a:r>
            <a:r>
              <a:rPr lang="en-GB" sz="896" b="1" dirty="0">
                <a:latin typeface="Calibri" panose="020F0502020204030204" pitchFamily="34" charset="0"/>
                <a:cs typeface="Calibri" panose="020F0502020204030204" pitchFamily="34" charset="0"/>
              </a:rPr>
              <a:t> und </a:t>
            </a:r>
            <a:r>
              <a:rPr lang="en-GB" sz="896" b="1" dirty="0" err="1">
                <a:latin typeface="Calibri" panose="020F0502020204030204" pitchFamily="34" charset="0"/>
                <a:cs typeface="Calibri" panose="020F0502020204030204" pitchFamily="34" charset="0"/>
              </a:rPr>
              <a:t>Lernübersicht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203BAD0B-4F0A-7954-12B1-829C2C2BEB03}"/>
              </a:ext>
            </a:extLst>
          </p:cNvPr>
          <p:cNvSpPr txBox="1"/>
          <p:nvPr/>
        </p:nvSpPr>
        <p:spPr>
          <a:xfrm>
            <a:off x="1805403" y="3281638"/>
            <a:ext cx="1240506" cy="2160207"/>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2.1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KMU-CSR und Human </a:t>
            </a:r>
            <a:r>
              <a:rPr lang="de-DE" sz="896" b="1" dirty="0" err="1">
                <a:latin typeface="Calibri" panose="020F0502020204030204" pitchFamily="34" charset="0"/>
                <a:cs typeface="Calibri" panose="020F0502020204030204" pitchFamily="34" charset="0"/>
              </a:rPr>
              <a:t>Resource</a:t>
            </a:r>
            <a:r>
              <a:rPr lang="de-DE" sz="896" b="1" dirty="0">
                <a:latin typeface="Calibri" panose="020F0502020204030204" pitchFamily="34" charset="0"/>
                <a:cs typeface="Calibri" panose="020F0502020204030204" pitchFamily="34" charset="0"/>
              </a:rPr>
              <a:t> Management</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HRM steht im Mittelpunkt der Verankerung von CSR in einem KMU, durch die Mitarbeiter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2.3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der Integration von CSR und HR in KMU</a:t>
            </a:r>
          </a:p>
          <a:p>
            <a:pPr algn="ctr"/>
            <a:endParaRPr lang="en-GB" sz="896" b="1"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1152672-EE23-0F0E-31F7-9DBE57F402F6}"/>
              </a:ext>
            </a:extLst>
          </p:cNvPr>
          <p:cNvSpPr txBox="1"/>
          <p:nvPr/>
        </p:nvSpPr>
        <p:spPr>
          <a:xfrm>
            <a:off x="3053363" y="3167364"/>
            <a:ext cx="1165539" cy="2801408"/>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3.1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Sie eine CSR-HR zur Unterstützung Ihrer CSR-Strategie für den kulturellen Wandel einführen</a:t>
            </a:r>
          </a:p>
          <a:p>
            <a:pPr algn="ctr">
              <a:spcBef>
                <a:spcPts val="672"/>
              </a:spcBef>
            </a:pPr>
            <a:r>
              <a:rPr lang="de-DE" sz="896" b="1" i="1" dirty="0">
                <a:latin typeface="Calibri" panose="020F0502020204030204" pitchFamily="34" charset="0"/>
                <a:cs typeface="Calibri" panose="020F0502020204030204" pitchFamily="34" charset="0"/>
              </a:rPr>
              <a:t>Dieser ausführliche Abschnitt konzentriert sich auf 5 Schlüssel-bereiche, die für die erfolgreiche Integration von CSR-HR-Management-Strategien als erstes angegangen werden sollten</a:t>
            </a:r>
          </a:p>
          <a:p>
            <a:pPr algn="ctr"/>
            <a:endParaRPr lang="en-GB" sz="896" b="1" i="1" dirty="0">
              <a:latin typeface="Calibri" panose="020F0502020204030204" pitchFamily="34" charset="0"/>
              <a:cs typeface="Calibri" panose="020F0502020204030204" pitchFamily="34" charset="0"/>
            </a:endParaRPr>
          </a:p>
          <a:p>
            <a:pPr algn="ctr"/>
            <a:r>
              <a:rPr lang="en-GB" sz="896" b="1" dirty="0">
                <a:solidFill>
                  <a:srgbClr val="017355"/>
                </a:solidFill>
                <a:latin typeface="Calibri" panose="020F0502020204030204" pitchFamily="34" charset="0"/>
                <a:cs typeface="Calibri" panose="020F0502020204030204" pitchFamily="34" charset="0"/>
              </a:rPr>
              <a:t>3.2</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Lernergebnisse</a:t>
            </a:r>
            <a:endParaRPr lang="en-GB" sz="896"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4E9C875-2AAD-36B6-A96A-4AD170D971F3}"/>
              </a:ext>
            </a:extLst>
          </p:cNvPr>
          <p:cNvSpPr txBox="1"/>
          <p:nvPr/>
        </p:nvSpPr>
        <p:spPr>
          <a:xfrm>
            <a:off x="4218903" y="3453930"/>
            <a:ext cx="1250006" cy="2849498"/>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4.1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Einführung &amp; CSR Change Management in KMU</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Wie CSR-Innovation in den Mittelpunkt der Unternehmenskultur gerückt werden sollte</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Vorteile des CSR Change Managements in KMU</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4.4 </a:t>
            </a:r>
            <a:r>
              <a:rPr lang="de-DE" sz="896" b="1" dirty="0">
                <a:latin typeface="Calibri" panose="020F0502020204030204" pitchFamily="34" charset="0"/>
                <a:cs typeface="Calibri" panose="020F0502020204030204" pitchFamily="34" charset="0"/>
              </a:rPr>
              <a:t>Aktivierung des CSR Change Managements - Kurzfristiger strategischer Ansatz</a:t>
            </a:r>
          </a:p>
          <a:p>
            <a:pPr algn="ctr"/>
            <a:endParaRPr lang="en-GB" sz="896" b="1"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0AD3715E-022F-5592-DEA7-D95C6C2115CA}"/>
              </a:ext>
            </a:extLst>
          </p:cNvPr>
          <p:cNvSpPr txBox="1"/>
          <p:nvPr/>
        </p:nvSpPr>
        <p:spPr>
          <a:xfrm>
            <a:off x="5396073" y="3151767"/>
            <a:ext cx="1364806" cy="3400931"/>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5.1 </a:t>
            </a:r>
            <a:r>
              <a:rPr lang="de-DE" sz="896" b="1" dirty="0">
                <a:latin typeface="Calibri" panose="020F0502020204030204" pitchFamily="34" charset="0"/>
                <a:cs typeface="Calibri" panose="020F0502020204030204" pitchFamily="34" charset="0"/>
              </a:rPr>
              <a:t>Umsetzung des CSR-Kulturwandels - Langfristiger Strategieansatz</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Langfristige, erfolgreiche Führung ist ein starker Motivator und entscheidend für die Umsetzung von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5.3 </a:t>
            </a:r>
            <a:r>
              <a:rPr lang="de-DE" sz="896" b="1" dirty="0">
                <a:latin typeface="Calibri" panose="020F0502020204030204" pitchFamily="34" charset="0"/>
                <a:cs typeface="Calibri" panose="020F0502020204030204" pitchFamily="34" charset="0"/>
              </a:rPr>
              <a:t>Wie man verschiedene CSR-Prioritäten bewerten, entwickeln und festlegen kann, um die langfristige Strategie voranzutreiben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5.4</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CSR-Vision und Einbindung der Belegschaft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5.5</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Schlussfolgerungen</a:t>
            </a:r>
            <a:endParaRPr lang="en-GB" sz="896" b="1"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864E978-7BA0-4D99-0809-818E517A07B8}"/>
              </a:ext>
            </a:extLst>
          </p:cNvPr>
          <p:cNvSpPr txBox="1"/>
          <p:nvPr/>
        </p:nvSpPr>
        <p:spPr>
          <a:xfrm>
            <a:off x="6673390" y="3332013"/>
            <a:ext cx="1262451" cy="3400931"/>
          </a:xfrm>
          <a:prstGeom prst="rect">
            <a:avLst/>
          </a:prstGeom>
          <a:noFill/>
        </p:spPr>
        <p:txBody>
          <a:bodyPr wrap="square" rtlCol="0" anchor="t">
            <a:spAutoFit/>
          </a:bodyPr>
          <a:lstStyle/>
          <a:p>
            <a:pPr algn="ctr"/>
            <a:r>
              <a:rPr lang="en-GB" sz="896" b="1" dirty="0">
                <a:solidFill>
                  <a:srgbClr val="F09C39"/>
                </a:solidFill>
                <a:latin typeface="Calibri" panose="020F0502020204030204" pitchFamily="34" charset="0"/>
                <a:cs typeface="Calibri" panose="020F0502020204030204" pitchFamily="34" charset="0"/>
              </a:rPr>
              <a:t>6.1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Erkennen Sie den Nutzen, die Wachstumschancen und die Vorteile der Einführung eines weltweit anerkannten CSR-Rahmens (mit ISO 26000)</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CSR-Kernthemen, die die wichtigsten Herausforderungen abdecken, die von KMU angegangen werden sollten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F09C39"/>
                </a:solidFill>
                <a:latin typeface="Calibri" panose="020F0502020204030204" pitchFamily="34" charset="0"/>
                <a:cs typeface="Calibri" panose="020F0502020204030204" pitchFamily="34" charset="0"/>
              </a:rPr>
              <a:t>6.3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ISO 26000: 7 CSR-Grundprinzipien, die KMU bei der Ausgestaltung ihrer CSR berücksichtigen sollten</a:t>
            </a:r>
          </a:p>
          <a:p>
            <a:pPr algn="ctr"/>
            <a:endParaRPr lang="en-GB" sz="896"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6AA03F5-43E4-2675-28E5-2588362016DD}"/>
              </a:ext>
            </a:extLst>
          </p:cNvPr>
          <p:cNvSpPr txBox="1"/>
          <p:nvPr/>
        </p:nvSpPr>
        <p:spPr>
          <a:xfrm>
            <a:off x="7910984" y="3311010"/>
            <a:ext cx="1228295" cy="643766"/>
          </a:xfrm>
          <a:prstGeom prst="rect">
            <a:avLst/>
          </a:prstGeom>
          <a:noFill/>
        </p:spPr>
        <p:txBody>
          <a:bodyPr wrap="square" rtlCol="0" anchor="t">
            <a:spAutoFit/>
          </a:bodyPr>
          <a:lstStyle/>
          <a:p>
            <a:pPr algn="ctr"/>
            <a:r>
              <a:rPr lang="en-GB" sz="896" b="1" dirty="0">
                <a:solidFill>
                  <a:srgbClr val="017355"/>
                </a:solidFill>
                <a:latin typeface="Calibri" panose="020F0502020204030204" pitchFamily="34" charset="0"/>
                <a:cs typeface="Calibri" panose="020F0502020204030204" pitchFamily="34" charset="0"/>
              </a:rPr>
              <a:t>7.1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Fahrplan für die Umsetzung von CSR-Nachhaltigkeits- und ISO 26000-Strategien </a:t>
            </a:r>
            <a:endParaRPr lang="en-GB" sz="896"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4338A63-77CF-42C7-5003-7B933701D598}"/>
              </a:ext>
            </a:extLst>
          </p:cNvPr>
          <p:cNvSpPr txBox="1"/>
          <p:nvPr/>
        </p:nvSpPr>
        <p:spPr>
          <a:xfrm>
            <a:off x="9136060" y="3076545"/>
            <a:ext cx="1260705" cy="2711640"/>
          </a:xfrm>
          <a:prstGeom prst="rect">
            <a:avLst/>
          </a:prstGeom>
          <a:noFill/>
        </p:spPr>
        <p:txBody>
          <a:bodyPr wrap="square" rtlCol="0" anchor="t">
            <a:spAutoFit/>
          </a:bodyPr>
          <a:lstStyle/>
          <a:p>
            <a:pPr algn="ctr"/>
            <a:r>
              <a:rPr lang="en-GB" sz="896" b="1" dirty="0">
                <a:solidFill>
                  <a:srgbClr val="D98E89"/>
                </a:solidFill>
                <a:latin typeface="Calibri" panose="020F0502020204030204" pitchFamily="34" charset="0"/>
                <a:cs typeface="Calibri" panose="020F0502020204030204" pitchFamily="34" charset="0"/>
              </a:rPr>
              <a:t>8.1 </a:t>
            </a:r>
            <a:r>
              <a:rPr lang="de-DE" sz="896" b="1" dirty="0">
                <a:latin typeface="Calibri" panose="020F0502020204030204" pitchFamily="34" charset="0"/>
                <a:cs typeface="Calibri" panose="020F0502020204030204" pitchFamily="34" charset="0"/>
              </a:rPr>
              <a:t>Warum die Anpassung von digitalen Werkzeugen und Technologien an CSR-Maßnahmen der richtige Schritt für KMU ist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Beispiele für die Anpassung von Technologie an CSR</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D98E89"/>
                </a:solidFill>
                <a:latin typeface="Calibri" panose="020F0502020204030204" pitchFamily="34" charset="0"/>
                <a:cs typeface="Calibri" panose="020F0502020204030204" pitchFamily="34" charset="0"/>
              </a:rPr>
              <a:t>8.3</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12 kosteneffiziente Wege, wie KMU CSR-Technologien kostengünstig und schnell einführen können</a:t>
            </a:r>
          </a:p>
          <a:p>
            <a:pPr algn="ctr"/>
            <a:endParaRPr lang="en-GB" sz="896"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08A420CA-68D5-EC5F-ECC9-6B988B7524C0}"/>
              </a:ext>
            </a:extLst>
          </p:cNvPr>
          <p:cNvSpPr txBox="1"/>
          <p:nvPr/>
        </p:nvSpPr>
        <p:spPr>
          <a:xfrm>
            <a:off x="10343547" y="3198120"/>
            <a:ext cx="1260705" cy="2022348"/>
          </a:xfrm>
          <a:prstGeom prst="rect">
            <a:avLst/>
          </a:prstGeom>
          <a:noFill/>
        </p:spPr>
        <p:txBody>
          <a:bodyPr wrap="square" rtlCol="0" anchor="t">
            <a:spAutoFit/>
          </a:bodyPr>
          <a:lstStyle/>
          <a:p>
            <a:pPr algn="ctr"/>
            <a:r>
              <a:rPr lang="en-GB" sz="896" b="1" dirty="0">
                <a:solidFill>
                  <a:srgbClr val="3FB793"/>
                </a:solidFill>
                <a:latin typeface="Calibri" panose="020F0502020204030204" pitchFamily="34" charset="0"/>
                <a:cs typeface="Calibri" panose="020F0502020204030204" pitchFamily="34" charset="0"/>
              </a:rPr>
              <a:t>9.1</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Maßnahmen der Kreislaufwirtschaft und deren Einbindung in CSR-Aktivitäten</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9.2</a:t>
            </a:r>
            <a:r>
              <a:rPr lang="en-GB" sz="896" b="1" dirty="0">
                <a:latin typeface="Calibri" panose="020F0502020204030204" pitchFamily="34" charset="0"/>
                <a:cs typeface="Calibri" panose="020F0502020204030204" pitchFamily="34" charset="0"/>
              </a:rPr>
              <a:t> </a:t>
            </a:r>
            <a:r>
              <a:rPr lang="de-DE" sz="896" b="1" dirty="0">
                <a:latin typeface="Calibri" panose="020F0502020204030204" pitchFamily="34" charset="0"/>
                <a:cs typeface="Calibri" panose="020F0502020204030204" pitchFamily="34" charset="0"/>
              </a:rPr>
              <a:t>Globale Bestrebungen und Diskussionen zur Kreislaufwirtschaft</a:t>
            </a:r>
          </a:p>
          <a:p>
            <a:pPr algn="ctr"/>
            <a:endParaRPr lang="en-GB" sz="896" b="1" dirty="0">
              <a:latin typeface="Calibri" panose="020F0502020204030204" pitchFamily="34" charset="0"/>
              <a:cs typeface="Calibri" panose="020F0502020204030204" pitchFamily="34" charset="0"/>
            </a:endParaRPr>
          </a:p>
          <a:p>
            <a:pPr algn="ctr"/>
            <a:r>
              <a:rPr lang="en-GB" sz="896" b="1" dirty="0">
                <a:solidFill>
                  <a:srgbClr val="3FB793"/>
                </a:solidFill>
                <a:latin typeface="Calibri" panose="020F0502020204030204" pitchFamily="34" charset="0"/>
                <a:cs typeface="Calibri" panose="020F0502020204030204" pitchFamily="34" charset="0"/>
              </a:rPr>
              <a:t>9.3</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Implementierung</a:t>
            </a:r>
            <a:r>
              <a:rPr lang="en-GB" sz="896" b="1" dirty="0">
                <a:latin typeface="Calibri" panose="020F0502020204030204" pitchFamily="34" charset="0"/>
                <a:cs typeface="Calibri" panose="020F0502020204030204" pitchFamily="34" charset="0"/>
              </a:rPr>
              <a:t> von </a:t>
            </a:r>
            <a:r>
              <a:rPr lang="en-GB" sz="896" b="1" dirty="0" err="1">
                <a:latin typeface="Calibri" panose="020F0502020204030204" pitchFamily="34" charset="0"/>
                <a:cs typeface="Calibri" panose="020F0502020204030204" pitchFamily="34" charset="0"/>
              </a:rPr>
              <a:t>zirkulären</a:t>
            </a:r>
            <a:r>
              <a:rPr lang="en-GB" sz="896" b="1" dirty="0">
                <a:latin typeface="Calibri" panose="020F0502020204030204" pitchFamily="34" charset="0"/>
                <a:cs typeface="Calibri" panose="020F0502020204030204" pitchFamily="34" charset="0"/>
              </a:rPr>
              <a:t> </a:t>
            </a:r>
            <a:r>
              <a:rPr lang="en-GB" sz="896" b="1" dirty="0" err="1">
                <a:latin typeface="Calibri" panose="020F0502020204030204" pitchFamily="34" charset="0"/>
                <a:cs typeface="Calibri" panose="020F0502020204030204" pitchFamily="34" charset="0"/>
              </a:rPr>
              <a:t>Wirtschaftsmodellen</a:t>
            </a:r>
            <a:endParaRPr lang="en-GB" sz="896" b="1" dirty="0">
              <a:latin typeface="Calibri" panose="020F0502020204030204" pitchFamily="34" charset="0"/>
              <a:cs typeface="Calibri" panose="020F0502020204030204" pitchFamily="34" charset="0"/>
            </a:endParaRPr>
          </a:p>
          <a:p>
            <a:pPr algn="ctr"/>
            <a:endParaRPr lang="en-GB" sz="896"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20718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09D13A-8C37-F9A2-8B78-9DFEA7EBD303}"/>
              </a:ext>
            </a:extLst>
          </p:cNvPr>
          <p:cNvSpPr>
            <a:spLocks noGrp="1"/>
          </p:cNvSpPr>
          <p:nvPr>
            <p:ph type="body" sz="quarter" idx="13"/>
          </p:nvPr>
        </p:nvSpPr>
        <p:spPr>
          <a:xfrm>
            <a:off x="275745" y="931874"/>
            <a:ext cx="6922913" cy="1864998"/>
          </a:xfrm>
        </p:spPr>
        <p:txBody>
          <a:bodyPr/>
          <a:lstStyle/>
          <a:p>
            <a:pPr>
              <a:lnSpc>
                <a:spcPct val="100000"/>
              </a:lnSpc>
              <a:spcBef>
                <a:spcPts val="0"/>
              </a:spcBef>
            </a:pPr>
            <a:r>
              <a:rPr lang="en-IE" sz="3200" dirty="0" err="1"/>
              <a:t>Globale</a:t>
            </a:r>
            <a:r>
              <a:rPr lang="en-IE" sz="3200" dirty="0"/>
              <a:t> </a:t>
            </a:r>
            <a:r>
              <a:rPr lang="en-IE" sz="3200" dirty="0" err="1"/>
              <a:t>Bestrebungen</a:t>
            </a:r>
            <a:r>
              <a:rPr lang="en-IE" sz="3200" dirty="0"/>
              <a:t> und </a:t>
            </a:r>
            <a:r>
              <a:rPr lang="en-IE" sz="3200" dirty="0" err="1"/>
              <a:t>Diskussionen</a:t>
            </a:r>
            <a:r>
              <a:rPr lang="en-IE" sz="3200" dirty="0"/>
              <a:t> zur Kreislaufwirtschaft</a:t>
            </a:r>
          </a:p>
        </p:txBody>
      </p:sp>
      <p:sp>
        <p:nvSpPr>
          <p:cNvPr id="62" name="Rectangle: Rounded Corners 61">
            <a:extLst>
              <a:ext uri="{FF2B5EF4-FFF2-40B4-BE49-F238E27FC236}">
                <a16:creationId xmlns:a16="http://schemas.microsoft.com/office/drawing/2014/main" id="{93BBC2F9-C3EE-9F63-AF43-F3B1CE6E0549}"/>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TextBox 62">
            <a:extLst>
              <a:ext uri="{FF2B5EF4-FFF2-40B4-BE49-F238E27FC236}">
                <a16:creationId xmlns:a16="http://schemas.microsoft.com/office/drawing/2014/main" id="{F035AEB5-B436-83E4-32EB-07EC2EFDBE34}"/>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Abschnitt 2</a:t>
            </a:r>
          </a:p>
        </p:txBody>
      </p:sp>
    </p:spTree>
    <p:extLst>
      <p:ext uri="{BB962C8B-B14F-4D97-AF65-F5344CB8AC3E}">
        <p14:creationId xmlns:p14="http://schemas.microsoft.com/office/powerpoint/2010/main" val="78677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B8A545-42A7-8129-6A87-49BA04BB797C}"/>
              </a:ext>
            </a:extLst>
          </p:cNvPr>
          <p:cNvSpPr>
            <a:spLocks noGrp="1"/>
          </p:cNvSpPr>
          <p:nvPr>
            <p:ph type="body" sz="quarter" idx="13"/>
          </p:nvPr>
        </p:nvSpPr>
        <p:spPr>
          <a:xfrm>
            <a:off x="1005898" y="465668"/>
            <a:ext cx="10600546" cy="953429"/>
          </a:xfrm>
        </p:spPr>
        <p:txBody>
          <a:bodyPr>
            <a:normAutofit fontScale="92500" lnSpcReduction="10000"/>
          </a:bodyPr>
          <a:lstStyle/>
          <a:p>
            <a:pPr algn="ctr"/>
            <a:r>
              <a:rPr lang="de-DE" dirty="0">
                <a:solidFill>
                  <a:srgbClr val="F08B10"/>
                </a:solidFill>
              </a:rPr>
              <a:t>Globale Bestrebungen und Diskussionen zur Kreislaufwirtschaft</a:t>
            </a:r>
          </a:p>
        </p:txBody>
      </p:sp>
      <p:sp>
        <p:nvSpPr>
          <p:cNvPr id="5" name="Text Placeholder 4">
            <a:extLst>
              <a:ext uri="{FF2B5EF4-FFF2-40B4-BE49-F238E27FC236}">
                <a16:creationId xmlns:a16="http://schemas.microsoft.com/office/drawing/2014/main" id="{3A3BCFC3-6641-FD3E-13E1-BEB9E8F5F08A}"/>
              </a:ext>
            </a:extLst>
          </p:cNvPr>
          <p:cNvSpPr>
            <a:spLocks noGrp="1"/>
          </p:cNvSpPr>
          <p:nvPr>
            <p:ph type="body" sz="quarter" idx="14"/>
          </p:nvPr>
        </p:nvSpPr>
        <p:spPr>
          <a:xfrm>
            <a:off x="1086578" y="1431339"/>
            <a:ext cx="10439186" cy="4960993"/>
          </a:xfrm>
        </p:spPr>
        <p:txBody>
          <a:bodyPr/>
          <a:lstStyle/>
          <a:p>
            <a:pPr algn="ctr">
              <a:spcBef>
                <a:spcPts val="1200"/>
              </a:spcBef>
            </a:pPr>
            <a:r>
              <a:rPr lang="en-GB" sz="2000" b="0" i="0" dirty="0">
                <a:solidFill>
                  <a:srgbClr val="01632F"/>
                </a:solidFill>
                <a:effectLst/>
                <a:latin typeface="Open Sans" panose="020B0606030504020204" pitchFamily="34" charset="0"/>
              </a:rPr>
              <a:t>Corporate social responsibility und die Kreislaufwirtschaft </a:t>
            </a:r>
            <a:r>
              <a:rPr lang="en-GB" sz="2000" b="0" i="0" dirty="0" err="1">
                <a:solidFill>
                  <a:srgbClr val="01632F"/>
                </a:solidFill>
                <a:effectLst/>
                <a:latin typeface="Open Sans" panose="020B0606030504020204" pitchFamily="34" charset="0"/>
              </a:rPr>
              <a:t>sind</a:t>
            </a:r>
            <a:r>
              <a:rPr lang="en-GB" sz="2000" b="0" i="0" dirty="0">
                <a:solidFill>
                  <a:srgbClr val="01632F"/>
                </a:solidFill>
                <a:effectLst/>
                <a:latin typeface="Open Sans" panose="020B0606030504020204" pitchFamily="34" charset="0"/>
              </a:rPr>
              <a:t> für die Bemühungen um eine nachhaltige Entwicklung von erheblicher </a:t>
            </a:r>
            <a:r>
              <a:rPr lang="en-GB" sz="2000" b="0" i="0" dirty="0" err="1">
                <a:solidFill>
                  <a:srgbClr val="01632F"/>
                </a:solidFill>
                <a:effectLst/>
                <a:latin typeface="Open Sans" panose="020B0606030504020204" pitchFamily="34" charset="0"/>
              </a:rPr>
              <a:t>Bedeutung</a:t>
            </a:r>
            <a:r>
              <a:rPr lang="en-GB" sz="2000" b="0" i="0" dirty="0">
                <a:solidFill>
                  <a:srgbClr val="01632F"/>
                </a:solidFill>
                <a:effectLst/>
                <a:latin typeface="Open Sans" panose="020B0606030504020204" pitchFamily="34" charset="0"/>
              </a:rPr>
              <a:t> </a:t>
            </a:r>
          </a:p>
          <a:p>
            <a:pPr algn="ctr">
              <a:spcBef>
                <a:spcPts val="1200"/>
              </a:spcBef>
            </a:pPr>
            <a:r>
              <a:rPr lang="en-GB" sz="2000" b="0" i="0" dirty="0">
                <a:solidFill>
                  <a:srgbClr val="01632F"/>
                </a:solidFill>
                <a:effectLst/>
                <a:latin typeface="Open Sans" panose="020B0606030504020204" pitchFamily="34" charset="0"/>
              </a:rPr>
              <a:t>- lassen Sie uns diskutieren, warum! </a:t>
            </a:r>
            <a:endParaRPr lang="en-GB" sz="2000" dirty="0">
              <a:solidFill>
                <a:srgbClr val="1C1D1E"/>
              </a:solidFill>
            </a:endParaRPr>
          </a:p>
          <a:p>
            <a:pPr algn="l">
              <a:spcBef>
                <a:spcPts val="1200"/>
              </a:spcBef>
            </a:pPr>
            <a:r>
              <a:rPr lang="en-GB" sz="2800" b="1" i="0" dirty="0">
                <a:solidFill>
                  <a:srgbClr val="027354"/>
                </a:solidFill>
                <a:effectLst/>
              </a:rPr>
              <a:t>"Reduzieren, </a:t>
            </a:r>
            <a:r>
              <a:rPr lang="en-GB" sz="2800" b="1" i="0" dirty="0" err="1">
                <a:solidFill>
                  <a:srgbClr val="027354"/>
                </a:solidFill>
                <a:effectLst/>
              </a:rPr>
              <a:t>wiederverwenden</a:t>
            </a:r>
            <a:r>
              <a:rPr lang="en-GB" sz="2800" b="1" i="0" dirty="0">
                <a:solidFill>
                  <a:srgbClr val="027354"/>
                </a:solidFill>
                <a:effectLst/>
              </a:rPr>
              <a:t> (reuse), recyceln" </a:t>
            </a:r>
          </a:p>
          <a:p>
            <a:pPr>
              <a:spcBef>
                <a:spcPts val="1200"/>
              </a:spcBef>
            </a:pPr>
            <a:r>
              <a:rPr lang="en-GB" sz="2000" b="0" i="0" dirty="0" err="1">
                <a:solidFill>
                  <a:srgbClr val="042228"/>
                </a:solidFill>
                <a:effectLst/>
              </a:rPr>
              <a:t>ist</a:t>
            </a:r>
            <a:r>
              <a:rPr lang="en-GB" sz="2000" b="0" i="0" dirty="0">
                <a:solidFill>
                  <a:srgbClr val="042228"/>
                </a:solidFill>
                <a:effectLst/>
              </a:rPr>
              <a:t> das globale Thema im Zusammenhang mit Nachhaltigkeitsbemühungen und -initiativen. Die 3 Rs werden jedoch oft </a:t>
            </a:r>
            <a:r>
              <a:rPr lang="en-GB" sz="2000" b="0" i="0" dirty="0" err="1">
                <a:solidFill>
                  <a:srgbClr val="042228"/>
                </a:solidFill>
                <a:effectLst/>
              </a:rPr>
              <a:t>insbesondere</a:t>
            </a:r>
            <a:r>
              <a:rPr lang="en-GB" sz="2000" b="0" i="0" dirty="0">
                <a:solidFill>
                  <a:srgbClr val="042228"/>
                </a:solidFill>
                <a:effectLst/>
              </a:rPr>
              <a:t> von </a:t>
            </a:r>
            <a:r>
              <a:rPr lang="en-GB" sz="2000" b="0" i="0" dirty="0" err="1">
                <a:solidFill>
                  <a:srgbClr val="042228"/>
                </a:solidFill>
                <a:effectLst/>
              </a:rPr>
              <a:t>Kunden</a:t>
            </a:r>
            <a:r>
              <a:rPr lang="en-GB" sz="2000" b="0" i="0" dirty="0">
                <a:solidFill>
                  <a:srgbClr val="042228"/>
                </a:solidFill>
                <a:effectLst/>
              </a:rPr>
              <a:t> </a:t>
            </a:r>
            <a:r>
              <a:rPr lang="en-GB" sz="2000" b="0" i="0" dirty="0" err="1">
                <a:solidFill>
                  <a:srgbClr val="042228"/>
                </a:solidFill>
                <a:effectLst/>
              </a:rPr>
              <a:t>diskutiert</a:t>
            </a:r>
            <a:r>
              <a:rPr lang="en-GB" sz="2000" b="0" i="0" dirty="0">
                <a:solidFill>
                  <a:srgbClr val="042228"/>
                </a:solidFill>
                <a:effectLst/>
              </a:rPr>
              <a:t> – </a:t>
            </a:r>
            <a:r>
              <a:rPr lang="en-GB" sz="2000" dirty="0">
                <a:solidFill>
                  <a:srgbClr val="042228"/>
                </a:solidFill>
              </a:rPr>
              <a:t>Unternehmen </a:t>
            </a:r>
            <a:r>
              <a:rPr lang="en-GB" sz="2000" dirty="0" err="1">
                <a:solidFill>
                  <a:srgbClr val="042228"/>
                </a:solidFill>
              </a:rPr>
              <a:t>beteiligen</a:t>
            </a:r>
            <a:r>
              <a:rPr lang="en-GB" sz="2000" dirty="0">
                <a:solidFill>
                  <a:srgbClr val="042228"/>
                </a:solidFill>
              </a:rPr>
              <a:t> </a:t>
            </a:r>
            <a:r>
              <a:rPr lang="en-GB" sz="2000" dirty="0" err="1">
                <a:solidFill>
                  <a:srgbClr val="042228"/>
                </a:solidFill>
              </a:rPr>
              <a:t>sich</a:t>
            </a:r>
            <a:r>
              <a:rPr lang="en-GB" sz="2000" dirty="0">
                <a:solidFill>
                  <a:srgbClr val="042228"/>
                </a:solidFill>
              </a:rPr>
              <a:t> </a:t>
            </a:r>
            <a:r>
              <a:rPr lang="en-GB" sz="2000" dirty="0" err="1">
                <a:solidFill>
                  <a:srgbClr val="042228"/>
                </a:solidFill>
              </a:rPr>
              <a:t>noch</a:t>
            </a:r>
            <a:r>
              <a:rPr lang="en-GB" sz="2000" dirty="0">
                <a:solidFill>
                  <a:srgbClr val="042228"/>
                </a:solidFill>
              </a:rPr>
              <a:t> </a:t>
            </a:r>
            <a:r>
              <a:rPr lang="en-GB" sz="2000" dirty="0" err="1">
                <a:solidFill>
                  <a:srgbClr val="042228"/>
                </a:solidFill>
              </a:rPr>
              <a:t>zu</a:t>
            </a:r>
            <a:r>
              <a:rPr lang="en-GB" sz="2000" dirty="0">
                <a:solidFill>
                  <a:srgbClr val="042228"/>
                </a:solidFill>
              </a:rPr>
              <a:t> </a:t>
            </a:r>
            <a:r>
              <a:rPr lang="en-GB" sz="2000" dirty="0" err="1">
                <a:solidFill>
                  <a:srgbClr val="042228"/>
                </a:solidFill>
              </a:rPr>
              <a:t>selten</a:t>
            </a:r>
            <a:r>
              <a:rPr lang="en-GB" sz="2000" dirty="0">
                <a:solidFill>
                  <a:srgbClr val="042228"/>
                </a:solidFill>
              </a:rPr>
              <a:t> an </a:t>
            </a:r>
            <a:r>
              <a:rPr lang="en-GB" sz="2000" b="0" i="0" dirty="0" err="1">
                <a:solidFill>
                  <a:srgbClr val="042228"/>
                </a:solidFill>
                <a:effectLst/>
              </a:rPr>
              <a:t>dieser</a:t>
            </a:r>
            <a:r>
              <a:rPr lang="en-GB" sz="2000" b="0" i="0" dirty="0">
                <a:solidFill>
                  <a:srgbClr val="042228"/>
                </a:solidFill>
                <a:effectLst/>
              </a:rPr>
              <a:t> </a:t>
            </a:r>
            <a:r>
              <a:rPr lang="en-GB" sz="2000" b="0" i="0" dirty="0" err="1">
                <a:solidFill>
                  <a:srgbClr val="042228"/>
                </a:solidFill>
                <a:effectLst/>
              </a:rPr>
              <a:t>Diskussion</a:t>
            </a:r>
            <a:r>
              <a:rPr lang="en-GB" sz="2000" b="0" i="0" dirty="0">
                <a:solidFill>
                  <a:srgbClr val="042228"/>
                </a:solidFill>
                <a:effectLst/>
              </a:rPr>
              <a:t>.</a:t>
            </a:r>
          </a:p>
          <a:p>
            <a:pPr algn="l">
              <a:spcBef>
                <a:spcPts val="1200"/>
              </a:spcBef>
            </a:pPr>
            <a:r>
              <a:rPr lang="en-GB" sz="2000" b="1" i="0" dirty="0">
                <a:solidFill>
                  <a:srgbClr val="F08B10"/>
                </a:solidFill>
                <a:effectLst/>
              </a:rPr>
              <a:t>Die Unternehmen müssen den </a:t>
            </a:r>
            <a:r>
              <a:rPr lang="en-GB" sz="2000" b="1" i="0" dirty="0" err="1">
                <a:solidFill>
                  <a:srgbClr val="F08B10"/>
                </a:solidFill>
                <a:effectLst/>
              </a:rPr>
              <a:t>Wandel</a:t>
            </a:r>
            <a:r>
              <a:rPr lang="en-GB" sz="2000" b="1" i="0" dirty="0">
                <a:solidFill>
                  <a:srgbClr val="F08B10"/>
                </a:solidFill>
                <a:effectLst/>
              </a:rPr>
              <a:t> </a:t>
            </a:r>
            <a:r>
              <a:rPr lang="en-GB" sz="2000" b="1" i="0" dirty="0" err="1">
                <a:solidFill>
                  <a:srgbClr val="F08B10"/>
                </a:solidFill>
                <a:effectLst/>
              </a:rPr>
              <a:t>jedoch</a:t>
            </a:r>
            <a:r>
              <a:rPr lang="en-GB" sz="2000" b="1" i="0" dirty="0">
                <a:solidFill>
                  <a:srgbClr val="F08B10"/>
                </a:solidFill>
                <a:effectLst/>
              </a:rPr>
              <a:t> anführen, indem </a:t>
            </a:r>
            <a:r>
              <a:rPr lang="en-GB" sz="2000" b="1" i="0" dirty="0" err="1">
                <a:solidFill>
                  <a:srgbClr val="F08B10"/>
                </a:solidFill>
                <a:effectLst/>
              </a:rPr>
              <a:t>sie</a:t>
            </a:r>
            <a:r>
              <a:rPr lang="en-GB" sz="2000" b="1" i="0" dirty="0">
                <a:solidFill>
                  <a:srgbClr val="F08B10"/>
                </a:solidFill>
                <a:effectLst/>
              </a:rPr>
              <a:t> </a:t>
            </a:r>
            <a:r>
              <a:rPr lang="en-GB" sz="2000" b="1" dirty="0">
                <a:solidFill>
                  <a:srgbClr val="F08B10"/>
                </a:solidFill>
              </a:rPr>
              <a:t>CSR-</a:t>
            </a:r>
            <a:r>
              <a:rPr lang="en-GB" sz="2000" b="1" dirty="0" err="1">
                <a:solidFill>
                  <a:srgbClr val="F08B10"/>
                </a:solidFill>
              </a:rPr>
              <a:t>Maßnahmen</a:t>
            </a:r>
            <a:r>
              <a:rPr lang="en-GB" sz="2000" b="1" dirty="0">
                <a:solidFill>
                  <a:srgbClr val="F08B10"/>
                </a:solidFill>
              </a:rPr>
              <a:t>, </a:t>
            </a:r>
            <a:r>
              <a:rPr lang="en-GB" sz="2000" b="1" i="0" dirty="0">
                <a:solidFill>
                  <a:srgbClr val="F08B10"/>
                </a:solidFill>
                <a:effectLst/>
              </a:rPr>
              <a:t>Initiativen der Kreislaufwirtschaft und </a:t>
            </a:r>
            <a:r>
              <a:rPr lang="en-GB" sz="2000" b="1" i="0" dirty="0" err="1">
                <a:solidFill>
                  <a:srgbClr val="F08B10"/>
                </a:solidFill>
                <a:effectLst/>
              </a:rPr>
              <a:t>andere</a:t>
            </a:r>
            <a:r>
              <a:rPr lang="en-GB" sz="2000" b="1" i="0" dirty="0">
                <a:solidFill>
                  <a:srgbClr val="F08B10"/>
                </a:solidFill>
                <a:effectLst/>
              </a:rPr>
              <a:t> </a:t>
            </a:r>
            <a:r>
              <a:rPr lang="en-GB" sz="2000" b="1" i="0" dirty="0" err="1">
                <a:solidFill>
                  <a:srgbClr val="F08B10"/>
                </a:solidFill>
                <a:effectLst/>
              </a:rPr>
              <a:t>nachhaltige</a:t>
            </a:r>
            <a:r>
              <a:rPr lang="en-GB" sz="2000" b="1" i="0" dirty="0">
                <a:solidFill>
                  <a:srgbClr val="F08B10"/>
                </a:solidFill>
                <a:effectLst/>
              </a:rPr>
              <a:t> </a:t>
            </a:r>
            <a:r>
              <a:rPr lang="en-GB" sz="2000" b="1" i="0" dirty="0" err="1">
                <a:solidFill>
                  <a:srgbClr val="F08B10"/>
                </a:solidFill>
                <a:effectLst/>
              </a:rPr>
              <a:t>Strategien</a:t>
            </a:r>
            <a:r>
              <a:rPr lang="en-GB" sz="2000" b="1" i="0" dirty="0">
                <a:solidFill>
                  <a:srgbClr val="F08B10"/>
                </a:solidFill>
                <a:effectLst/>
              </a:rPr>
              <a:t> </a:t>
            </a:r>
            <a:r>
              <a:rPr lang="en-GB" sz="2000" b="1" i="0" dirty="0" err="1">
                <a:solidFill>
                  <a:srgbClr val="F08B10"/>
                </a:solidFill>
                <a:effectLst/>
              </a:rPr>
              <a:t>täglich</a:t>
            </a:r>
            <a:r>
              <a:rPr lang="en-GB" sz="2000" b="1" i="0" dirty="0">
                <a:solidFill>
                  <a:srgbClr val="F08B10"/>
                </a:solidFill>
                <a:effectLst/>
              </a:rPr>
              <a:t> </a:t>
            </a:r>
            <a:r>
              <a:rPr lang="en-GB" sz="2000" b="1" i="0" dirty="0" err="1">
                <a:solidFill>
                  <a:srgbClr val="F08B10"/>
                </a:solidFill>
                <a:effectLst/>
              </a:rPr>
              <a:t>umsetzen</a:t>
            </a:r>
            <a:r>
              <a:rPr lang="en-GB" sz="2000" b="1" i="0" dirty="0">
                <a:solidFill>
                  <a:srgbClr val="F08B10"/>
                </a:solidFill>
                <a:effectLst/>
              </a:rPr>
              <a:t>.</a:t>
            </a:r>
          </a:p>
          <a:p>
            <a:pPr algn="l">
              <a:spcBef>
                <a:spcPts val="1200"/>
              </a:spcBef>
            </a:pPr>
            <a:r>
              <a:rPr lang="en-GB" sz="2000" b="0" i="0" dirty="0" err="1">
                <a:solidFill>
                  <a:srgbClr val="042228"/>
                </a:solidFill>
                <a:effectLst/>
              </a:rPr>
              <a:t>Zudem</a:t>
            </a:r>
            <a:r>
              <a:rPr lang="en-GB" sz="2000" b="0" i="0" dirty="0">
                <a:solidFill>
                  <a:srgbClr val="042228"/>
                </a:solidFill>
                <a:effectLst/>
              </a:rPr>
              <a:t> </a:t>
            </a:r>
            <a:r>
              <a:rPr lang="en-GB" sz="2000" b="0" i="0" dirty="0" err="1">
                <a:solidFill>
                  <a:srgbClr val="042228"/>
                </a:solidFill>
                <a:effectLst/>
              </a:rPr>
              <a:t>ist</a:t>
            </a:r>
            <a:r>
              <a:rPr lang="en-GB" sz="2000" b="0" i="0" dirty="0">
                <a:solidFill>
                  <a:srgbClr val="042228"/>
                </a:solidFill>
                <a:effectLst/>
              </a:rPr>
              <a:t> die </a:t>
            </a:r>
            <a:r>
              <a:rPr lang="en-GB" sz="2000" b="0" i="0" u="none" strike="noStrike" dirty="0">
                <a:solidFill>
                  <a:srgbClr val="042228"/>
                </a:solidFill>
                <a:effectLst/>
                <a:hlinkClick r:id="rId2"/>
              </a:rPr>
              <a:t>Kreislaufwirtschaft </a:t>
            </a:r>
            <a:r>
              <a:rPr lang="en-GB" sz="2000" b="0" i="0" u="none" strike="noStrike" dirty="0" err="1">
                <a:solidFill>
                  <a:srgbClr val="042228"/>
                </a:solidFill>
                <a:effectLst/>
                <a:hlinkClick r:id="rId2"/>
              </a:rPr>
              <a:t>ein</a:t>
            </a:r>
            <a:r>
              <a:rPr lang="en-GB" sz="2000" b="0" i="0" u="none" strike="noStrike" dirty="0">
                <a:solidFill>
                  <a:srgbClr val="042228"/>
                </a:solidFill>
                <a:effectLst/>
                <a:hlinkClick r:id="rId2"/>
              </a:rPr>
              <a:t> gutes Geschäft</a:t>
            </a:r>
            <a:r>
              <a:rPr lang="en-GB" sz="2000" b="0" i="0" dirty="0">
                <a:solidFill>
                  <a:srgbClr val="042228"/>
                </a:solidFill>
                <a:effectLst/>
              </a:rPr>
              <a:t>. Wenn Unternehmen nachhaltige Praktiken einführen, helfen sie nicht nur der Umwelt, sondern auch dem Unternehmen als Ganzem. </a:t>
            </a:r>
          </a:p>
          <a:p>
            <a:pPr algn="l">
              <a:spcBef>
                <a:spcPts val="1200"/>
              </a:spcBef>
            </a:pPr>
            <a:r>
              <a:rPr lang="en-GB" sz="2000" b="0" i="0" dirty="0" err="1">
                <a:solidFill>
                  <a:srgbClr val="042228"/>
                </a:solidFill>
                <a:effectLst/>
              </a:rPr>
              <a:t>Im</a:t>
            </a:r>
            <a:r>
              <a:rPr lang="en-GB" sz="2000" b="0" i="0" dirty="0">
                <a:solidFill>
                  <a:srgbClr val="042228"/>
                </a:solidFill>
                <a:effectLst/>
              </a:rPr>
              <a:t> </a:t>
            </a:r>
            <a:r>
              <a:rPr lang="en-GB" sz="2000" b="0" i="0" dirty="0" err="1">
                <a:solidFill>
                  <a:srgbClr val="042228"/>
                </a:solidFill>
                <a:effectLst/>
              </a:rPr>
              <a:t>Folgenden</a:t>
            </a:r>
            <a:r>
              <a:rPr lang="en-GB" sz="2000" b="0" i="0" dirty="0">
                <a:solidFill>
                  <a:srgbClr val="042228"/>
                </a:solidFill>
                <a:effectLst/>
              </a:rPr>
              <a:t> </a:t>
            </a:r>
            <a:r>
              <a:rPr lang="en-GB" sz="2000" b="0" i="0" dirty="0" err="1">
                <a:solidFill>
                  <a:srgbClr val="042228"/>
                </a:solidFill>
                <a:effectLst/>
              </a:rPr>
              <a:t>wollen</a:t>
            </a:r>
            <a:r>
              <a:rPr lang="en-GB" sz="2000" b="0" i="0" dirty="0">
                <a:solidFill>
                  <a:srgbClr val="042228"/>
                </a:solidFill>
                <a:effectLst/>
              </a:rPr>
              <a:t> </a:t>
            </a:r>
            <a:r>
              <a:rPr lang="en-GB" sz="2000" b="0" i="0" dirty="0" err="1">
                <a:solidFill>
                  <a:srgbClr val="042228"/>
                </a:solidFill>
                <a:effectLst/>
              </a:rPr>
              <a:t>wir</a:t>
            </a:r>
            <a:r>
              <a:rPr lang="en-GB" sz="2000" b="0" i="0" dirty="0">
                <a:solidFill>
                  <a:srgbClr val="042228"/>
                </a:solidFill>
                <a:effectLst/>
              </a:rPr>
              <a:t> </a:t>
            </a:r>
            <a:r>
              <a:rPr lang="en-GB" sz="2000" b="0" i="0" dirty="0" err="1">
                <a:solidFill>
                  <a:srgbClr val="042228"/>
                </a:solidFill>
                <a:effectLst/>
              </a:rPr>
              <a:t>näher</a:t>
            </a:r>
            <a:r>
              <a:rPr lang="en-GB" sz="2000" b="0" i="0" dirty="0">
                <a:solidFill>
                  <a:srgbClr val="042228"/>
                </a:solidFill>
                <a:effectLst/>
              </a:rPr>
              <a:t> auf die Möglichkeiten eingehen, wie Unternehmen auf diese Vorteile hinarbeiten und sich </a:t>
            </a:r>
            <a:r>
              <a:rPr lang="en-GB" sz="2000" b="0" i="0" dirty="0" err="1">
                <a:solidFill>
                  <a:srgbClr val="042228"/>
                </a:solidFill>
                <a:effectLst/>
              </a:rPr>
              <a:t>zur</a:t>
            </a:r>
            <a:r>
              <a:rPr lang="en-GB" sz="2000" b="0" i="0" dirty="0">
                <a:solidFill>
                  <a:srgbClr val="042228"/>
                </a:solidFill>
                <a:effectLst/>
              </a:rPr>
              <a:t> corporate social responsibility </a:t>
            </a:r>
            <a:r>
              <a:rPr lang="en-GB" sz="2000" b="0" i="0" dirty="0" err="1">
                <a:solidFill>
                  <a:srgbClr val="042228"/>
                </a:solidFill>
                <a:effectLst/>
              </a:rPr>
              <a:t>verpflichten</a:t>
            </a:r>
            <a:r>
              <a:rPr lang="en-GB" sz="2000" b="0" i="0" dirty="0">
                <a:solidFill>
                  <a:srgbClr val="042228"/>
                </a:solidFill>
                <a:effectLst/>
              </a:rPr>
              <a:t> </a:t>
            </a:r>
            <a:r>
              <a:rPr lang="en-GB" sz="2000" b="0" i="0" dirty="0" err="1">
                <a:solidFill>
                  <a:srgbClr val="042228"/>
                </a:solidFill>
                <a:effectLst/>
              </a:rPr>
              <a:t>können</a:t>
            </a:r>
            <a:r>
              <a:rPr lang="en-GB" sz="2000" dirty="0">
                <a:solidFill>
                  <a:srgbClr val="042228"/>
                </a:solidFill>
              </a:rPr>
              <a:t>.</a:t>
            </a:r>
            <a:endParaRPr lang="en-GB" sz="2000" b="0" i="0" dirty="0">
              <a:solidFill>
                <a:srgbClr val="042228"/>
              </a:solidFill>
              <a:effectLst/>
            </a:endParaRPr>
          </a:p>
          <a:p>
            <a:pPr>
              <a:spcBef>
                <a:spcPts val="1200"/>
              </a:spcBef>
            </a:pPr>
            <a:endParaRPr lang="en-IE" sz="2000" dirty="0"/>
          </a:p>
        </p:txBody>
      </p:sp>
    </p:spTree>
    <p:extLst>
      <p:ext uri="{BB962C8B-B14F-4D97-AF65-F5344CB8AC3E}">
        <p14:creationId xmlns:p14="http://schemas.microsoft.com/office/powerpoint/2010/main" val="95585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F1E514-0DA5-A991-7837-0637A47C927F}"/>
              </a:ext>
            </a:extLst>
          </p:cNvPr>
          <p:cNvSpPr>
            <a:spLocks noGrp="1"/>
          </p:cNvSpPr>
          <p:nvPr>
            <p:ph type="body" sz="quarter" idx="14"/>
          </p:nvPr>
        </p:nvSpPr>
        <p:spPr>
          <a:xfrm>
            <a:off x="510987" y="1555970"/>
            <a:ext cx="6669741" cy="4898341"/>
          </a:xfrm>
        </p:spPr>
        <p:txBody>
          <a:bodyPr/>
          <a:lstStyle/>
          <a:p>
            <a:pPr algn="l">
              <a:spcBef>
                <a:spcPts val="1200"/>
              </a:spcBef>
            </a:pPr>
            <a:r>
              <a:rPr lang="en-GB" sz="1800" b="0" i="0" dirty="0">
                <a:solidFill>
                  <a:srgbClr val="042228"/>
                </a:solidFill>
                <a:effectLst/>
              </a:rPr>
              <a:t>In der Kreislaufwirtschaft wird davon ausgegangen, dass alle Elemente der Produktion eine Rolle spielen und </a:t>
            </a:r>
            <a:r>
              <a:rPr lang="en-GB" sz="1800" b="0" i="0" dirty="0" err="1">
                <a:solidFill>
                  <a:srgbClr val="042228"/>
                </a:solidFill>
                <a:effectLst/>
              </a:rPr>
              <a:t>im</a:t>
            </a:r>
            <a:r>
              <a:rPr lang="en-GB" sz="1800" b="0" i="0" dirty="0">
                <a:solidFill>
                  <a:srgbClr val="042228"/>
                </a:solidFill>
                <a:effectLst/>
              </a:rPr>
              <a:t> </a:t>
            </a:r>
            <a:r>
              <a:rPr lang="en-GB" sz="1800" b="0" i="0" dirty="0" err="1">
                <a:solidFill>
                  <a:srgbClr val="042228"/>
                </a:solidFill>
                <a:effectLst/>
              </a:rPr>
              <a:t>Idealzustand</a:t>
            </a:r>
            <a:r>
              <a:rPr lang="en-GB" sz="1800" b="0" i="0" dirty="0">
                <a:solidFill>
                  <a:srgbClr val="042228"/>
                </a:solidFill>
                <a:effectLst/>
              </a:rPr>
              <a:t> </a:t>
            </a:r>
            <a:r>
              <a:rPr lang="en-GB" sz="1800" dirty="0" err="1">
                <a:solidFill>
                  <a:srgbClr val="042228"/>
                </a:solidFill>
              </a:rPr>
              <a:t>jegliche</a:t>
            </a:r>
            <a:r>
              <a:rPr lang="en-GB" sz="1800" dirty="0">
                <a:solidFill>
                  <a:srgbClr val="042228"/>
                </a:solidFill>
              </a:rPr>
              <a:t> </a:t>
            </a:r>
            <a:r>
              <a:rPr lang="en-GB" sz="1800" dirty="0" err="1">
                <a:solidFill>
                  <a:srgbClr val="042228"/>
                </a:solidFill>
              </a:rPr>
              <a:t>Faktoren</a:t>
            </a:r>
            <a:r>
              <a:rPr lang="en-GB" sz="1800" dirty="0">
                <a:solidFill>
                  <a:srgbClr val="042228"/>
                </a:solidFill>
              </a:rPr>
              <a:t> </a:t>
            </a:r>
            <a:r>
              <a:rPr lang="en-GB" sz="1800" b="0" i="0" dirty="0" err="1">
                <a:solidFill>
                  <a:srgbClr val="042228"/>
                </a:solidFill>
                <a:effectLst/>
              </a:rPr>
              <a:t>wiederverwendet</a:t>
            </a:r>
            <a:r>
              <a:rPr lang="en-GB" sz="1800" b="0" i="0" dirty="0">
                <a:solidFill>
                  <a:srgbClr val="042228"/>
                </a:solidFill>
                <a:effectLst/>
              </a:rPr>
              <a:t> </a:t>
            </a:r>
            <a:r>
              <a:rPr lang="en-GB" sz="1800" b="0" i="0" dirty="0" err="1">
                <a:solidFill>
                  <a:srgbClr val="042228"/>
                </a:solidFill>
                <a:effectLst/>
              </a:rPr>
              <a:t>werden</a:t>
            </a:r>
            <a:r>
              <a:rPr lang="en-GB" sz="1800" b="0" i="0" dirty="0">
                <a:solidFill>
                  <a:srgbClr val="042228"/>
                </a:solidFill>
                <a:effectLst/>
              </a:rPr>
              <a:t> </a:t>
            </a:r>
            <a:r>
              <a:rPr lang="en-GB" sz="1800" b="0" i="0" dirty="0" err="1">
                <a:solidFill>
                  <a:srgbClr val="042228"/>
                </a:solidFill>
                <a:effectLst/>
              </a:rPr>
              <a:t>können</a:t>
            </a:r>
            <a:r>
              <a:rPr lang="en-GB" sz="1800" b="0" i="0" dirty="0">
                <a:solidFill>
                  <a:srgbClr val="042228"/>
                </a:solidFill>
                <a:effectLst/>
              </a:rPr>
              <a:t>. </a:t>
            </a:r>
          </a:p>
          <a:p>
            <a:pPr algn="l">
              <a:spcBef>
                <a:spcPts val="1200"/>
              </a:spcBef>
            </a:pPr>
            <a:r>
              <a:rPr lang="en-GB" sz="1800" b="0" i="0" dirty="0">
                <a:solidFill>
                  <a:srgbClr val="042228"/>
                </a:solidFill>
                <a:effectLst/>
              </a:rPr>
              <a:t>Zu den Grundprinzipien einer Kreislaufwirtschaft gehören:</a:t>
            </a:r>
          </a:p>
          <a:p>
            <a:pPr marL="342900" indent="-342900" algn="l">
              <a:spcBef>
                <a:spcPts val="1200"/>
              </a:spcBef>
              <a:buFont typeface="Arial" panose="020B0604020202020204" pitchFamily="34" charset="0"/>
              <a:buChar char="•"/>
            </a:pPr>
            <a:r>
              <a:rPr lang="en-GB" sz="1800" b="1" i="0" dirty="0" err="1">
                <a:solidFill>
                  <a:srgbClr val="01632F"/>
                </a:solidFill>
                <a:effectLst/>
              </a:rPr>
              <a:t>Nachhaltiges</a:t>
            </a:r>
            <a:r>
              <a:rPr lang="en-GB" sz="1800" b="1" i="0" dirty="0">
                <a:solidFill>
                  <a:srgbClr val="01632F"/>
                </a:solidFill>
                <a:effectLst/>
              </a:rPr>
              <a:t> </a:t>
            </a:r>
            <a:r>
              <a:rPr lang="en-GB" sz="1800" b="1" i="0" dirty="0" err="1">
                <a:solidFill>
                  <a:srgbClr val="01632F"/>
                </a:solidFill>
                <a:effectLst/>
              </a:rPr>
              <a:t>Produktdesign</a:t>
            </a:r>
            <a:r>
              <a:rPr lang="en-GB" sz="1800" b="1" i="0" dirty="0">
                <a:solidFill>
                  <a:srgbClr val="01632F"/>
                </a:solidFill>
                <a:effectLst/>
              </a:rPr>
              <a:t>: </a:t>
            </a:r>
            <a:r>
              <a:rPr lang="en-GB" sz="1800" b="0" i="0" dirty="0">
                <a:solidFill>
                  <a:srgbClr val="042228"/>
                </a:solidFill>
                <a:effectLst/>
              </a:rPr>
              <a:t>Achtzig Prozent der Umweltauswirkungen werden in der Designphase bestimmt. Kreislaufwirtschaften verlangen nachhaltige Designprinzipien und entscheiden sich bewusst für die Verwendung von </a:t>
            </a:r>
            <a:r>
              <a:rPr lang="en-GB" sz="1800" b="0" i="0" dirty="0" err="1">
                <a:solidFill>
                  <a:srgbClr val="042228"/>
                </a:solidFill>
                <a:effectLst/>
              </a:rPr>
              <a:t>recycelbaren</a:t>
            </a:r>
            <a:r>
              <a:rPr lang="en-GB" sz="1800" b="0" i="0" dirty="0">
                <a:solidFill>
                  <a:srgbClr val="042228"/>
                </a:solidFill>
                <a:effectLst/>
              </a:rPr>
              <a:t> </a:t>
            </a:r>
            <a:r>
              <a:rPr lang="en-GB" sz="1800" b="0" i="0" dirty="0" err="1">
                <a:solidFill>
                  <a:srgbClr val="042228"/>
                </a:solidFill>
                <a:effectLst/>
              </a:rPr>
              <a:t>oder</a:t>
            </a:r>
            <a:r>
              <a:rPr lang="en-GB" sz="1800" b="0" i="0" dirty="0">
                <a:solidFill>
                  <a:srgbClr val="042228"/>
                </a:solidFill>
                <a:effectLst/>
              </a:rPr>
              <a:t> </a:t>
            </a:r>
            <a:r>
              <a:rPr lang="en-GB" sz="1800" b="0" i="0" dirty="0" err="1">
                <a:solidFill>
                  <a:srgbClr val="042228"/>
                </a:solidFill>
                <a:effectLst/>
              </a:rPr>
              <a:t>kompostierbaren</a:t>
            </a:r>
            <a:r>
              <a:rPr lang="en-GB" sz="1800" b="0" i="0" dirty="0">
                <a:solidFill>
                  <a:srgbClr val="042228"/>
                </a:solidFill>
                <a:effectLst/>
              </a:rPr>
              <a:t> </a:t>
            </a:r>
            <a:r>
              <a:rPr lang="en-GB" sz="1800" b="0" i="0" dirty="0" err="1">
                <a:solidFill>
                  <a:srgbClr val="042228"/>
                </a:solidFill>
                <a:effectLst/>
              </a:rPr>
              <a:t>Materialien</a:t>
            </a:r>
            <a:r>
              <a:rPr lang="en-GB" sz="1800" b="0" i="0" dirty="0">
                <a:solidFill>
                  <a:srgbClr val="042228"/>
                </a:solidFill>
                <a:effectLst/>
              </a:rPr>
              <a:t>.</a:t>
            </a:r>
          </a:p>
          <a:p>
            <a:pPr marL="342900" indent="-342900" algn="l">
              <a:spcBef>
                <a:spcPts val="1200"/>
              </a:spcBef>
              <a:buFont typeface="Arial" panose="020B0604020202020204" pitchFamily="34" charset="0"/>
              <a:buChar char="•"/>
            </a:pPr>
            <a:r>
              <a:rPr lang="en-GB" sz="1800" b="1" i="0" dirty="0">
                <a:solidFill>
                  <a:srgbClr val="027354"/>
                </a:solidFill>
                <a:effectLst/>
              </a:rPr>
              <a:t>Langlebigkeit: </a:t>
            </a:r>
            <a:r>
              <a:rPr lang="en-GB" sz="1800" b="0" i="0" dirty="0">
                <a:solidFill>
                  <a:srgbClr val="042228"/>
                </a:solidFill>
                <a:effectLst/>
              </a:rPr>
              <a:t>Die Herstellung langlebiger Produkte ist entscheidend, um potenziellen Abfall oder Energieverbrauch am Ende des Lebenszyklus eines Produkts zu vermeiden.</a:t>
            </a:r>
          </a:p>
          <a:p>
            <a:pPr marL="342900" indent="-342900" algn="l">
              <a:spcBef>
                <a:spcPts val="1200"/>
              </a:spcBef>
              <a:buFont typeface="Arial" panose="020B0604020202020204" pitchFamily="34" charset="0"/>
              <a:buChar char="•"/>
            </a:pPr>
            <a:r>
              <a:rPr lang="en-GB" sz="1800" b="1" i="0" dirty="0">
                <a:solidFill>
                  <a:srgbClr val="01632F"/>
                </a:solidFill>
                <a:effectLst/>
              </a:rPr>
              <a:t>Regeneration: </a:t>
            </a:r>
            <a:r>
              <a:rPr lang="en-GB" sz="1800" b="0" i="0" dirty="0">
                <a:solidFill>
                  <a:srgbClr val="042228"/>
                </a:solidFill>
                <a:effectLst/>
              </a:rPr>
              <a:t>Es ist wichtig, </a:t>
            </a:r>
            <a:r>
              <a:rPr lang="en-GB" sz="1800" b="0" i="0" dirty="0" err="1">
                <a:solidFill>
                  <a:srgbClr val="042228"/>
                </a:solidFill>
                <a:effectLst/>
              </a:rPr>
              <a:t>dass</a:t>
            </a:r>
            <a:r>
              <a:rPr lang="en-GB" sz="1800" b="0" i="0" dirty="0">
                <a:solidFill>
                  <a:srgbClr val="042228"/>
                </a:solidFill>
                <a:effectLst/>
              </a:rPr>
              <a:t> die Energie aus nachhaltigen </a:t>
            </a:r>
            <a:r>
              <a:rPr lang="en-GB" sz="1800" b="0" i="0" dirty="0" err="1">
                <a:solidFill>
                  <a:srgbClr val="042228"/>
                </a:solidFill>
                <a:effectLst/>
              </a:rPr>
              <a:t>Quellen</a:t>
            </a:r>
            <a:r>
              <a:rPr lang="en-GB" sz="1800" b="0" i="0" dirty="0">
                <a:solidFill>
                  <a:srgbClr val="042228"/>
                </a:solidFill>
                <a:effectLst/>
              </a:rPr>
              <a:t> </a:t>
            </a:r>
            <a:r>
              <a:rPr lang="en-GB" sz="1800" b="0" i="0" dirty="0" err="1">
                <a:solidFill>
                  <a:srgbClr val="042228"/>
                </a:solidFill>
                <a:effectLst/>
              </a:rPr>
              <a:t>bezogen</a:t>
            </a:r>
            <a:r>
              <a:rPr lang="en-GB" sz="1800" b="0" i="0" dirty="0">
                <a:solidFill>
                  <a:srgbClr val="042228"/>
                </a:solidFill>
                <a:effectLst/>
              </a:rPr>
              <a:t> </a:t>
            </a:r>
            <a:r>
              <a:rPr lang="en-GB" sz="1800" b="0" i="0" dirty="0" err="1">
                <a:solidFill>
                  <a:srgbClr val="042228"/>
                </a:solidFill>
                <a:effectLst/>
              </a:rPr>
              <a:t>wird</a:t>
            </a:r>
            <a:r>
              <a:rPr lang="en-GB" sz="1800" b="0" i="0" dirty="0">
                <a:solidFill>
                  <a:srgbClr val="042228"/>
                </a:solidFill>
                <a:effectLst/>
              </a:rPr>
              <a:t> und regenerative </a:t>
            </a:r>
            <a:r>
              <a:rPr lang="en-GB" sz="1800" b="0" i="0" dirty="0" err="1">
                <a:solidFill>
                  <a:srgbClr val="042228"/>
                </a:solidFill>
                <a:effectLst/>
              </a:rPr>
              <a:t>Systeme</a:t>
            </a:r>
            <a:r>
              <a:rPr lang="en-GB" sz="1800" b="0" i="0" dirty="0">
                <a:solidFill>
                  <a:srgbClr val="042228"/>
                </a:solidFill>
                <a:effectLst/>
              </a:rPr>
              <a:t> </a:t>
            </a:r>
            <a:r>
              <a:rPr lang="en-GB" sz="1800" b="0" i="0" dirty="0" err="1">
                <a:solidFill>
                  <a:srgbClr val="042228"/>
                </a:solidFill>
                <a:effectLst/>
              </a:rPr>
              <a:t>geschaffen</a:t>
            </a:r>
            <a:r>
              <a:rPr lang="en-GB" sz="1800" b="0" i="0" dirty="0">
                <a:solidFill>
                  <a:srgbClr val="042228"/>
                </a:solidFill>
                <a:effectLst/>
              </a:rPr>
              <a:t> </a:t>
            </a:r>
            <a:r>
              <a:rPr lang="en-GB" sz="1800" b="0" i="0" dirty="0" err="1">
                <a:solidFill>
                  <a:srgbClr val="042228"/>
                </a:solidFill>
                <a:effectLst/>
              </a:rPr>
              <a:t>werden</a:t>
            </a:r>
            <a:r>
              <a:rPr lang="en-GB" sz="1800" b="0" i="0" dirty="0">
                <a:solidFill>
                  <a:srgbClr val="042228"/>
                </a:solidFill>
                <a:effectLst/>
              </a:rPr>
              <a:t>.</a:t>
            </a:r>
          </a:p>
          <a:p>
            <a:pPr>
              <a:spcBef>
                <a:spcPts val="1200"/>
              </a:spcBef>
            </a:pPr>
            <a:endParaRPr lang="en-IE" sz="1800" dirty="0"/>
          </a:p>
        </p:txBody>
      </p:sp>
      <p:sp>
        <p:nvSpPr>
          <p:cNvPr id="5" name="Text Placeholder 2">
            <a:extLst>
              <a:ext uri="{FF2B5EF4-FFF2-40B4-BE49-F238E27FC236}">
                <a16:creationId xmlns:a16="http://schemas.microsoft.com/office/drawing/2014/main" id="{FFF500CD-EF62-86FA-6C8A-FAE2452921DA}"/>
              </a:ext>
            </a:extLst>
          </p:cNvPr>
          <p:cNvSpPr>
            <a:spLocks noGrp="1"/>
          </p:cNvSpPr>
          <p:nvPr>
            <p:ph type="body" sz="quarter" idx="13"/>
          </p:nvPr>
        </p:nvSpPr>
        <p:spPr>
          <a:xfrm>
            <a:off x="-222426" y="602541"/>
            <a:ext cx="8579026" cy="953429"/>
          </a:xfrm>
        </p:spPr>
        <p:txBody>
          <a:bodyPr anchor="ctr">
            <a:normAutofit/>
          </a:bodyPr>
          <a:lstStyle/>
          <a:p>
            <a:pPr algn="ctr"/>
            <a:r>
              <a:rPr lang="en-IE" sz="3200" dirty="0" err="1">
                <a:solidFill>
                  <a:srgbClr val="027354"/>
                </a:solidFill>
              </a:rPr>
              <a:t>Kernprinzipien</a:t>
            </a:r>
            <a:r>
              <a:rPr lang="en-IE" sz="3200" dirty="0">
                <a:solidFill>
                  <a:srgbClr val="027354"/>
                </a:solidFill>
              </a:rPr>
              <a:t> der </a:t>
            </a:r>
            <a:r>
              <a:rPr lang="en-IE" sz="3200" dirty="0" err="1">
                <a:solidFill>
                  <a:srgbClr val="027354"/>
                </a:solidFill>
              </a:rPr>
              <a:t>Kreislaufwirtschaft</a:t>
            </a:r>
            <a:endParaRPr lang="en-IE" sz="3200" dirty="0">
              <a:solidFill>
                <a:srgbClr val="027354"/>
              </a:solidFill>
            </a:endParaRPr>
          </a:p>
        </p:txBody>
      </p:sp>
      <p:pic>
        <p:nvPicPr>
          <p:cNvPr id="7" name="Picture 6">
            <a:hlinkClick r:id="rId2"/>
            <a:extLst>
              <a:ext uri="{FF2B5EF4-FFF2-40B4-BE49-F238E27FC236}">
                <a16:creationId xmlns:a16="http://schemas.microsoft.com/office/drawing/2014/main" id="{DC280BA6-02C2-B48B-879C-7DA6DDF1D9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4103" y="783619"/>
            <a:ext cx="4076910" cy="4838949"/>
          </a:xfrm>
          <a:prstGeom prst="rect">
            <a:avLst/>
          </a:prstGeom>
          <a:ln>
            <a:noFill/>
          </a:ln>
          <a:effectLst>
            <a:outerShdw blurRad="292100" dist="139700" dir="2700000" algn="tl" rotWithShape="0">
              <a:srgbClr val="333333">
                <a:alpha val="65000"/>
              </a:srgbClr>
            </a:outerShdw>
          </a:effectLst>
        </p:spPr>
      </p:pic>
      <p:pic>
        <p:nvPicPr>
          <p:cNvPr id="9" name="Graphic 8" descr="Touchscreen with solid fill">
            <a:hlinkClick r:id="rId2"/>
            <a:extLst>
              <a:ext uri="{FF2B5EF4-FFF2-40B4-BE49-F238E27FC236}">
                <a16:creationId xmlns:a16="http://schemas.microsoft.com/office/drawing/2014/main" id="{012F56AD-AD24-9EDD-EC22-66B834625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7184" y="4972553"/>
            <a:ext cx="1300029" cy="1300029"/>
          </a:xfrm>
          <a:prstGeom prst="rect">
            <a:avLst/>
          </a:prstGeom>
        </p:spPr>
      </p:pic>
    </p:spTree>
    <p:extLst>
      <p:ext uri="{BB962C8B-B14F-4D97-AF65-F5344CB8AC3E}">
        <p14:creationId xmlns:p14="http://schemas.microsoft.com/office/powerpoint/2010/main" val="288321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293A45-0F80-4EE2-D880-1B687FC4C5C0}"/>
              </a:ext>
            </a:extLst>
          </p:cNvPr>
          <p:cNvSpPr>
            <a:spLocks noGrp="1"/>
          </p:cNvSpPr>
          <p:nvPr>
            <p:ph type="body" sz="quarter" idx="14"/>
          </p:nvPr>
        </p:nvSpPr>
        <p:spPr>
          <a:xfrm>
            <a:off x="645719" y="1773506"/>
            <a:ext cx="5868689" cy="3477856"/>
          </a:xfrm>
        </p:spPr>
        <p:txBody>
          <a:bodyPr/>
          <a:lstStyle/>
          <a:p>
            <a:endParaRPr lang="en-GB" sz="2000" b="1" dirty="0">
              <a:hlinkClick r:id="rId2">
                <a:extLst>
                  <a:ext uri="{A12FA001-AC4F-418D-AE19-62706E023703}">
                    <ahyp:hlinkClr xmlns:ahyp="http://schemas.microsoft.com/office/drawing/2018/hyperlinkcolor" val="tx"/>
                  </a:ext>
                </a:extLst>
              </a:hlinkClick>
            </a:endParaRPr>
          </a:p>
          <a:p>
            <a:r>
              <a:rPr lang="en-GB" b="1" i="0" u="none" strike="noStrike" dirty="0">
                <a:effectLst/>
                <a:hlinkClick r:id="rId2">
                  <a:extLst>
                    <a:ext uri="{A12FA001-AC4F-418D-AE19-62706E023703}">
                      <ahyp:hlinkClr xmlns:ahyp="http://schemas.microsoft.com/office/drawing/2018/hyperlinkcolor" val="tx"/>
                    </a:ext>
                  </a:extLst>
                </a:hlinkClick>
              </a:rPr>
              <a:t>80 Prozent der Treibhausgasemissionen eines Unternehmens </a:t>
            </a:r>
            <a:r>
              <a:rPr lang="en-GB" b="1" i="0" u="sng" dirty="0">
                <a:effectLst/>
              </a:rPr>
              <a:t>stammen aus seinen Lieferketten</a:t>
            </a:r>
            <a:r>
              <a:rPr lang="en-GB" b="1" i="0" dirty="0">
                <a:effectLst/>
              </a:rPr>
              <a:t>, </a:t>
            </a:r>
            <a:r>
              <a:rPr lang="en-GB" b="0" i="0" dirty="0" err="1">
                <a:effectLst/>
              </a:rPr>
              <a:t>sodass</a:t>
            </a:r>
            <a:r>
              <a:rPr lang="en-GB" b="0" i="0" dirty="0">
                <a:effectLst/>
              </a:rPr>
              <a:t> eine gezielte Ausrichtung auf diesen Prozess enorme Vorteile für unsere Umwelt mit sich bringen kann. Darüber hinaus sind die Lieferketten die Quelle von 90 Prozent der direkten Auswirkungen eines Unternehmens auf unsere Luft-, Boden- und </a:t>
            </a:r>
            <a:r>
              <a:rPr lang="en-GB" b="0" i="0" dirty="0" err="1">
                <a:effectLst/>
              </a:rPr>
              <a:t>Wasserqualität</a:t>
            </a:r>
            <a:r>
              <a:rPr lang="en-GB" b="0" i="0" dirty="0">
                <a:effectLst/>
              </a:rPr>
              <a:t> (</a:t>
            </a:r>
            <a:r>
              <a:rPr lang="en-GB" b="0" i="0" dirty="0">
                <a:effectLst/>
                <a:hlinkClick r:id="rId3">
                  <a:extLst>
                    <a:ext uri="{A12FA001-AC4F-418D-AE19-62706E023703}">
                      <ahyp:hlinkClr xmlns:ahyp="http://schemas.microsoft.com/office/drawing/2018/hyperlinkcolor" val="tx"/>
                    </a:ext>
                  </a:extLst>
                </a:hlinkClick>
              </a:rPr>
              <a:t>Quelle</a:t>
            </a:r>
            <a:r>
              <a:rPr lang="en-GB" b="0" i="0" dirty="0">
                <a:effectLst/>
              </a:rPr>
              <a:t>). </a:t>
            </a:r>
            <a:endParaRPr lang="en-GB" dirty="0"/>
          </a:p>
        </p:txBody>
      </p:sp>
      <p:sp>
        <p:nvSpPr>
          <p:cNvPr id="8" name="Text Placeholder 4">
            <a:extLst>
              <a:ext uri="{FF2B5EF4-FFF2-40B4-BE49-F238E27FC236}">
                <a16:creationId xmlns:a16="http://schemas.microsoft.com/office/drawing/2014/main" id="{6D4B5219-4797-0062-2127-CB4DF1FFEF5E}"/>
              </a:ext>
            </a:extLst>
          </p:cNvPr>
          <p:cNvSpPr>
            <a:spLocks noGrp="1"/>
          </p:cNvSpPr>
          <p:nvPr>
            <p:ph type="body" sz="quarter" idx="13"/>
          </p:nvPr>
        </p:nvSpPr>
        <p:spPr>
          <a:xfrm>
            <a:off x="768174" y="852185"/>
            <a:ext cx="5228693" cy="953429"/>
          </a:xfrm>
        </p:spPr>
        <p:txBody>
          <a:bodyPr>
            <a:normAutofit fontScale="85000" lnSpcReduction="20000"/>
          </a:bodyPr>
          <a:lstStyle/>
          <a:p>
            <a:pPr>
              <a:lnSpc>
                <a:spcPct val="110000"/>
              </a:lnSpc>
              <a:spcBef>
                <a:spcPts val="0"/>
              </a:spcBef>
            </a:pPr>
            <a:r>
              <a:rPr lang="en-IE" b="0" dirty="0" err="1"/>
              <a:t>Bedeutung</a:t>
            </a:r>
            <a:r>
              <a:rPr lang="en-IE" b="0" dirty="0"/>
              <a:t> von Lieferketten und </a:t>
            </a:r>
            <a:r>
              <a:rPr lang="en-IE" b="0" dirty="0" err="1"/>
              <a:t>Fertigung</a:t>
            </a:r>
            <a:endParaRPr lang="en-IE" b="0" dirty="0"/>
          </a:p>
        </p:txBody>
      </p:sp>
      <p:grpSp>
        <p:nvGrpSpPr>
          <p:cNvPr id="4" name="Graphic 4">
            <a:extLst>
              <a:ext uri="{FF2B5EF4-FFF2-40B4-BE49-F238E27FC236}">
                <a16:creationId xmlns:a16="http://schemas.microsoft.com/office/drawing/2014/main" id="{BB8ABBD2-B72F-47C6-92C2-6FF9547BC3EC}"/>
              </a:ext>
            </a:extLst>
          </p:cNvPr>
          <p:cNvGrpSpPr/>
          <p:nvPr/>
        </p:nvGrpSpPr>
        <p:grpSpPr>
          <a:xfrm>
            <a:off x="7152512" y="1892932"/>
            <a:ext cx="3439615" cy="2871472"/>
            <a:chOff x="8321314" y="1790175"/>
            <a:chExt cx="1456348" cy="1130621"/>
          </a:xfrm>
        </p:grpSpPr>
        <p:sp>
          <p:nvSpPr>
            <p:cNvPr id="5" name="Freeform 965">
              <a:extLst>
                <a:ext uri="{FF2B5EF4-FFF2-40B4-BE49-F238E27FC236}">
                  <a16:creationId xmlns:a16="http://schemas.microsoft.com/office/drawing/2014/main" id="{376A1F6A-BACE-4CCA-AAFC-10D29059C385}"/>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6">
              <a:extLst>
                <a:ext uri="{FF2B5EF4-FFF2-40B4-BE49-F238E27FC236}">
                  <a16:creationId xmlns:a16="http://schemas.microsoft.com/office/drawing/2014/main" id="{55F8D3E2-15AC-4918-84A0-D74DCACAED86}"/>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7">
              <a:extLst>
                <a:ext uri="{FF2B5EF4-FFF2-40B4-BE49-F238E27FC236}">
                  <a16:creationId xmlns:a16="http://schemas.microsoft.com/office/drawing/2014/main" id="{1E7C815F-71F1-47FD-B446-440F8129350A}"/>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8">
              <a:extLst>
                <a:ext uri="{FF2B5EF4-FFF2-40B4-BE49-F238E27FC236}">
                  <a16:creationId xmlns:a16="http://schemas.microsoft.com/office/drawing/2014/main" id="{5551253A-992D-409F-B894-728A7FC0B80A}"/>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69">
              <a:extLst>
                <a:ext uri="{FF2B5EF4-FFF2-40B4-BE49-F238E27FC236}">
                  <a16:creationId xmlns:a16="http://schemas.microsoft.com/office/drawing/2014/main" id="{14A19FE4-A175-4668-836C-4FBBB6866F75}"/>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0">
              <a:extLst>
                <a:ext uri="{FF2B5EF4-FFF2-40B4-BE49-F238E27FC236}">
                  <a16:creationId xmlns:a16="http://schemas.microsoft.com/office/drawing/2014/main" id="{AD7A2BA5-0A56-4C18-A496-174B3DE12A56}"/>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1">
              <a:extLst>
                <a:ext uri="{FF2B5EF4-FFF2-40B4-BE49-F238E27FC236}">
                  <a16:creationId xmlns:a16="http://schemas.microsoft.com/office/drawing/2014/main" id="{C30957C7-32C1-4341-A4D0-6F395D068851}"/>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2">
              <a:extLst>
                <a:ext uri="{FF2B5EF4-FFF2-40B4-BE49-F238E27FC236}">
                  <a16:creationId xmlns:a16="http://schemas.microsoft.com/office/drawing/2014/main" id="{8D81E3BD-8CC7-4CA7-872E-770C47E06DA9}"/>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5" name="Freeform 973">
              <a:extLst>
                <a:ext uri="{FF2B5EF4-FFF2-40B4-BE49-F238E27FC236}">
                  <a16:creationId xmlns:a16="http://schemas.microsoft.com/office/drawing/2014/main" id="{B986C003-A920-468B-AE7D-3253D2D6304B}"/>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4">
              <a:extLst>
                <a:ext uri="{FF2B5EF4-FFF2-40B4-BE49-F238E27FC236}">
                  <a16:creationId xmlns:a16="http://schemas.microsoft.com/office/drawing/2014/main" id="{FD139E58-46A3-4608-AAAC-6874EB72824B}"/>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5">
              <a:extLst>
                <a:ext uri="{FF2B5EF4-FFF2-40B4-BE49-F238E27FC236}">
                  <a16:creationId xmlns:a16="http://schemas.microsoft.com/office/drawing/2014/main" id="{0FE4855D-E8A5-4267-BB17-27B0A98635D7}"/>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6">
              <a:extLst>
                <a:ext uri="{FF2B5EF4-FFF2-40B4-BE49-F238E27FC236}">
                  <a16:creationId xmlns:a16="http://schemas.microsoft.com/office/drawing/2014/main" id="{EA35DC04-EC03-4488-9F70-E5004BA8A22E}"/>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9" name="Freeform 977">
              <a:extLst>
                <a:ext uri="{FF2B5EF4-FFF2-40B4-BE49-F238E27FC236}">
                  <a16:creationId xmlns:a16="http://schemas.microsoft.com/office/drawing/2014/main" id="{02C89C48-C27D-40BC-8B4A-AD92407B073E}"/>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8">
              <a:extLst>
                <a:ext uri="{FF2B5EF4-FFF2-40B4-BE49-F238E27FC236}">
                  <a16:creationId xmlns:a16="http://schemas.microsoft.com/office/drawing/2014/main" id="{12227208-842D-4322-A924-FC251C9279DF}"/>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9">
              <a:extLst>
                <a:ext uri="{FF2B5EF4-FFF2-40B4-BE49-F238E27FC236}">
                  <a16:creationId xmlns:a16="http://schemas.microsoft.com/office/drawing/2014/main" id="{C25DF047-1DFA-4C19-A92E-2FA657A6BA52}"/>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0">
              <a:extLst>
                <a:ext uri="{FF2B5EF4-FFF2-40B4-BE49-F238E27FC236}">
                  <a16:creationId xmlns:a16="http://schemas.microsoft.com/office/drawing/2014/main" id="{32B50A72-4E07-4AD9-8428-69FA0121B90E}"/>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1">
              <a:extLst>
                <a:ext uri="{FF2B5EF4-FFF2-40B4-BE49-F238E27FC236}">
                  <a16:creationId xmlns:a16="http://schemas.microsoft.com/office/drawing/2014/main" id="{98575F99-5F04-4722-9D04-3F3C293A0D48}"/>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2">
              <a:extLst>
                <a:ext uri="{FF2B5EF4-FFF2-40B4-BE49-F238E27FC236}">
                  <a16:creationId xmlns:a16="http://schemas.microsoft.com/office/drawing/2014/main" id="{8EEB49DD-4E35-41FA-B04D-672CC64497F6}"/>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3">
              <a:extLst>
                <a:ext uri="{FF2B5EF4-FFF2-40B4-BE49-F238E27FC236}">
                  <a16:creationId xmlns:a16="http://schemas.microsoft.com/office/drawing/2014/main" id="{A5F64EAE-C5C9-4BFD-9E7E-C5361694CC24}"/>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4">
              <a:extLst>
                <a:ext uri="{FF2B5EF4-FFF2-40B4-BE49-F238E27FC236}">
                  <a16:creationId xmlns:a16="http://schemas.microsoft.com/office/drawing/2014/main" id="{9576A24E-9310-4B71-B383-EBC7CACA47EA}"/>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5">
              <a:extLst>
                <a:ext uri="{FF2B5EF4-FFF2-40B4-BE49-F238E27FC236}">
                  <a16:creationId xmlns:a16="http://schemas.microsoft.com/office/drawing/2014/main" id="{86EEE6EF-E4E0-4CD1-A816-1B52BC1EA54D}"/>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6">
              <a:extLst>
                <a:ext uri="{FF2B5EF4-FFF2-40B4-BE49-F238E27FC236}">
                  <a16:creationId xmlns:a16="http://schemas.microsoft.com/office/drawing/2014/main" id="{06576112-B4C0-464E-BA18-8A5148A87821}"/>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9" name="Freeform 987">
              <a:extLst>
                <a:ext uri="{FF2B5EF4-FFF2-40B4-BE49-F238E27FC236}">
                  <a16:creationId xmlns:a16="http://schemas.microsoft.com/office/drawing/2014/main" id="{67EE6F52-9A02-47ED-8356-C076276B7541}"/>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0" name="Freeform 988">
              <a:extLst>
                <a:ext uri="{FF2B5EF4-FFF2-40B4-BE49-F238E27FC236}">
                  <a16:creationId xmlns:a16="http://schemas.microsoft.com/office/drawing/2014/main" id="{FC293551-553E-4E24-ACE3-F83B7F3839EE}"/>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1" name="Freeform 989">
              <a:extLst>
                <a:ext uri="{FF2B5EF4-FFF2-40B4-BE49-F238E27FC236}">
                  <a16:creationId xmlns:a16="http://schemas.microsoft.com/office/drawing/2014/main" id="{A9B51DF8-65D5-4FC0-824E-011EF21D7275}"/>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0">
              <a:extLst>
                <a:ext uri="{FF2B5EF4-FFF2-40B4-BE49-F238E27FC236}">
                  <a16:creationId xmlns:a16="http://schemas.microsoft.com/office/drawing/2014/main" id="{57F83A9B-F86D-4C18-A74A-EB79873A92EA}"/>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3" name="Freeform 991">
              <a:extLst>
                <a:ext uri="{FF2B5EF4-FFF2-40B4-BE49-F238E27FC236}">
                  <a16:creationId xmlns:a16="http://schemas.microsoft.com/office/drawing/2014/main" id="{6A8D3F49-3234-4D45-9206-540C282B7139}"/>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4" name="Freeform 992">
              <a:extLst>
                <a:ext uri="{FF2B5EF4-FFF2-40B4-BE49-F238E27FC236}">
                  <a16:creationId xmlns:a16="http://schemas.microsoft.com/office/drawing/2014/main" id="{23EF9724-33D3-418F-8A4B-2B9F651B0F71}"/>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93">
              <a:extLst>
                <a:ext uri="{FF2B5EF4-FFF2-40B4-BE49-F238E27FC236}">
                  <a16:creationId xmlns:a16="http://schemas.microsoft.com/office/drawing/2014/main" id="{3807F75B-4525-4C0C-A3FC-D671C10AD3F4}"/>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6" name="Freeform 994">
              <a:extLst>
                <a:ext uri="{FF2B5EF4-FFF2-40B4-BE49-F238E27FC236}">
                  <a16:creationId xmlns:a16="http://schemas.microsoft.com/office/drawing/2014/main" id="{F984E03E-02D2-46F9-B517-3C50722048E8}"/>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7" name="Freeform 995">
              <a:extLst>
                <a:ext uri="{FF2B5EF4-FFF2-40B4-BE49-F238E27FC236}">
                  <a16:creationId xmlns:a16="http://schemas.microsoft.com/office/drawing/2014/main" id="{2F1BE3A7-7102-4E6F-A25C-064185BB896D}"/>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6">
              <a:extLst>
                <a:ext uri="{FF2B5EF4-FFF2-40B4-BE49-F238E27FC236}">
                  <a16:creationId xmlns:a16="http://schemas.microsoft.com/office/drawing/2014/main" id="{B9E1DE8F-E1E0-4F9F-B758-61C2EB1AB82F}"/>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7">
              <a:extLst>
                <a:ext uri="{FF2B5EF4-FFF2-40B4-BE49-F238E27FC236}">
                  <a16:creationId xmlns:a16="http://schemas.microsoft.com/office/drawing/2014/main" id="{2BC45C22-BCF5-4C3F-B1D6-46A3E94ECA1C}"/>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0" name="Freeform 998">
              <a:extLst>
                <a:ext uri="{FF2B5EF4-FFF2-40B4-BE49-F238E27FC236}">
                  <a16:creationId xmlns:a16="http://schemas.microsoft.com/office/drawing/2014/main" id="{443C3F82-285F-4E42-AECF-0ECC10BA0FA5}"/>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1" name="Freeform 999">
              <a:extLst>
                <a:ext uri="{FF2B5EF4-FFF2-40B4-BE49-F238E27FC236}">
                  <a16:creationId xmlns:a16="http://schemas.microsoft.com/office/drawing/2014/main" id="{E72F7E28-BD0E-4729-99DF-13DB76A785D9}"/>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2" name="Freeform 1000">
              <a:extLst>
                <a:ext uri="{FF2B5EF4-FFF2-40B4-BE49-F238E27FC236}">
                  <a16:creationId xmlns:a16="http://schemas.microsoft.com/office/drawing/2014/main" id="{6F2EAAFB-27D4-4446-B02F-AD4DFCB09B8D}"/>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1">
              <a:extLst>
                <a:ext uri="{FF2B5EF4-FFF2-40B4-BE49-F238E27FC236}">
                  <a16:creationId xmlns:a16="http://schemas.microsoft.com/office/drawing/2014/main" id="{6274470A-C3D6-48F6-B210-9A601D85DBA9}"/>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4" name="Freeform 1002">
              <a:extLst>
                <a:ext uri="{FF2B5EF4-FFF2-40B4-BE49-F238E27FC236}">
                  <a16:creationId xmlns:a16="http://schemas.microsoft.com/office/drawing/2014/main" id="{4413C565-8563-45B3-B672-53012FF53D83}"/>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3">
              <a:extLst>
                <a:ext uri="{FF2B5EF4-FFF2-40B4-BE49-F238E27FC236}">
                  <a16:creationId xmlns:a16="http://schemas.microsoft.com/office/drawing/2014/main" id="{B9AEBC5C-9911-43AA-ACC5-CA33C9C971F2}"/>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4">
              <a:extLst>
                <a:ext uri="{FF2B5EF4-FFF2-40B4-BE49-F238E27FC236}">
                  <a16:creationId xmlns:a16="http://schemas.microsoft.com/office/drawing/2014/main" id="{A8C5204A-51F6-41DE-ADEF-D526ABD5117A}"/>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5">
              <a:extLst>
                <a:ext uri="{FF2B5EF4-FFF2-40B4-BE49-F238E27FC236}">
                  <a16:creationId xmlns:a16="http://schemas.microsoft.com/office/drawing/2014/main" id="{DCBB3256-59ED-47F4-8F81-8B725CDE5C9C}"/>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6">
              <a:extLst>
                <a:ext uri="{FF2B5EF4-FFF2-40B4-BE49-F238E27FC236}">
                  <a16:creationId xmlns:a16="http://schemas.microsoft.com/office/drawing/2014/main" id="{7AC14EBB-8B4C-4B55-8FF2-1390046DAA47}"/>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9" name="Freeform 1007">
              <a:extLst>
                <a:ext uri="{FF2B5EF4-FFF2-40B4-BE49-F238E27FC236}">
                  <a16:creationId xmlns:a16="http://schemas.microsoft.com/office/drawing/2014/main" id="{34AC0052-3746-4F24-ACCA-028D34E1154B}"/>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0" name="Freeform 1008">
              <a:extLst>
                <a:ext uri="{FF2B5EF4-FFF2-40B4-BE49-F238E27FC236}">
                  <a16:creationId xmlns:a16="http://schemas.microsoft.com/office/drawing/2014/main" id="{3335D789-0CF8-42DD-856B-EEF0645E9590}"/>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1" name="Freeform 1009">
              <a:extLst>
                <a:ext uri="{FF2B5EF4-FFF2-40B4-BE49-F238E27FC236}">
                  <a16:creationId xmlns:a16="http://schemas.microsoft.com/office/drawing/2014/main" id="{56B7F8EC-2200-49A3-A1A0-719CC95B09B9}"/>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2" name="Freeform 1010">
              <a:extLst>
                <a:ext uri="{FF2B5EF4-FFF2-40B4-BE49-F238E27FC236}">
                  <a16:creationId xmlns:a16="http://schemas.microsoft.com/office/drawing/2014/main" id="{70E426CC-E579-423E-ADA2-CD0678CF77DA}"/>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3" name="Freeform 1011">
              <a:extLst>
                <a:ext uri="{FF2B5EF4-FFF2-40B4-BE49-F238E27FC236}">
                  <a16:creationId xmlns:a16="http://schemas.microsoft.com/office/drawing/2014/main" id="{9B9C6443-7D82-4F33-9DE3-3548C4690D4F}"/>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4" name="Freeform 1012">
              <a:extLst>
                <a:ext uri="{FF2B5EF4-FFF2-40B4-BE49-F238E27FC236}">
                  <a16:creationId xmlns:a16="http://schemas.microsoft.com/office/drawing/2014/main" id="{D73F392D-3DCA-4D03-9DC6-4E7CFB0D3C93}"/>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5" name="Freeform 1013">
              <a:extLst>
                <a:ext uri="{FF2B5EF4-FFF2-40B4-BE49-F238E27FC236}">
                  <a16:creationId xmlns:a16="http://schemas.microsoft.com/office/drawing/2014/main" id="{6B2FAEC2-A73D-4D2E-A1C2-97F07BDBF1ED}"/>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6" name="Freeform 1014">
              <a:extLst>
                <a:ext uri="{FF2B5EF4-FFF2-40B4-BE49-F238E27FC236}">
                  <a16:creationId xmlns:a16="http://schemas.microsoft.com/office/drawing/2014/main" id="{385F36AD-25C8-4D05-A31A-8AD94C6F8B39}"/>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7" name="Freeform 1015">
              <a:extLst>
                <a:ext uri="{FF2B5EF4-FFF2-40B4-BE49-F238E27FC236}">
                  <a16:creationId xmlns:a16="http://schemas.microsoft.com/office/drawing/2014/main" id="{1FB22BAF-54FB-41B1-9313-C141CF8BDD87}"/>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8" name="Freeform 1016">
              <a:extLst>
                <a:ext uri="{FF2B5EF4-FFF2-40B4-BE49-F238E27FC236}">
                  <a16:creationId xmlns:a16="http://schemas.microsoft.com/office/drawing/2014/main" id="{9462AF1A-0E06-4D3E-8C99-F477FB5EB8F5}"/>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9" name="Freeform 1017">
              <a:extLst>
                <a:ext uri="{FF2B5EF4-FFF2-40B4-BE49-F238E27FC236}">
                  <a16:creationId xmlns:a16="http://schemas.microsoft.com/office/drawing/2014/main" id="{3B416BD7-23B4-4D52-9423-C38A60F561B0}"/>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0" name="Freeform 1018">
              <a:extLst>
                <a:ext uri="{FF2B5EF4-FFF2-40B4-BE49-F238E27FC236}">
                  <a16:creationId xmlns:a16="http://schemas.microsoft.com/office/drawing/2014/main" id="{6AE732F2-1397-4EB4-BE63-5BD0E213B0C7}"/>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1" name="Freeform 1019">
              <a:extLst>
                <a:ext uri="{FF2B5EF4-FFF2-40B4-BE49-F238E27FC236}">
                  <a16:creationId xmlns:a16="http://schemas.microsoft.com/office/drawing/2014/main" id="{5B10FAF9-9107-4D11-A331-7983F794BD22}"/>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2" name="Freeform 1020">
              <a:extLst>
                <a:ext uri="{FF2B5EF4-FFF2-40B4-BE49-F238E27FC236}">
                  <a16:creationId xmlns:a16="http://schemas.microsoft.com/office/drawing/2014/main" id="{EA08931F-A4DA-433E-B3E5-8A2098F3618F}"/>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3" name="Freeform 1021">
              <a:extLst>
                <a:ext uri="{FF2B5EF4-FFF2-40B4-BE49-F238E27FC236}">
                  <a16:creationId xmlns:a16="http://schemas.microsoft.com/office/drawing/2014/main" id="{B30D314A-4714-4D4B-912E-C1C1D7630578}"/>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88712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5047AB-508A-3E80-0E59-6B8CA2648A0E}"/>
              </a:ext>
            </a:extLst>
          </p:cNvPr>
          <p:cNvSpPr>
            <a:spLocks noGrp="1"/>
          </p:cNvSpPr>
          <p:nvPr>
            <p:ph type="body" sz="quarter" idx="14"/>
          </p:nvPr>
        </p:nvSpPr>
        <p:spPr>
          <a:xfrm>
            <a:off x="789033" y="1728354"/>
            <a:ext cx="5598603" cy="2496513"/>
          </a:xfrm>
        </p:spPr>
        <p:txBody>
          <a:bodyPr/>
          <a:lstStyle/>
          <a:p>
            <a:pPr algn="ctr"/>
            <a:r>
              <a:rPr lang="en-GB" sz="2800" b="0" dirty="0">
                <a:effectLst/>
              </a:rPr>
              <a:t>Das Ziel der Europäischen Union (EU), bis 2050 kohlenstoffneutral zu werden, kann nur erreicht werden, </a:t>
            </a:r>
            <a:r>
              <a:rPr lang="en-GB" sz="2800" b="0" dirty="0" err="1">
                <a:effectLst/>
              </a:rPr>
              <a:t>wenn</a:t>
            </a:r>
            <a:r>
              <a:rPr lang="en-GB" sz="2800" b="0" dirty="0">
                <a:effectLst/>
              </a:rPr>
              <a:t> </a:t>
            </a:r>
            <a:r>
              <a:rPr lang="en-GB" sz="2800" b="0" dirty="0" err="1">
                <a:effectLst/>
              </a:rPr>
              <a:t>Unternehmen</a:t>
            </a:r>
            <a:r>
              <a:rPr lang="en-GB" sz="2800" b="0" dirty="0">
                <a:effectLst/>
              </a:rPr>
              <a:t> </a:t>
            </a:r>
            <a:r>
              <a:rPr lang="en-GB" sz="2800" b="0" dirty="0" err="1">
                <a:effectLst/>
              </a:rPr>
              <a:t>jeglicher</a:t>
            </a:r>
            <a:r>
              <a:rPr lang="en-GB" sz="2800" b="0" dirty="0">
                <a:effectLst/>
              </a:rPr>
              <a:t> </a:t>
            </a:r>
            <a:r>
              <a:rPr lang="en-GB" sz="2800" b="0" dirty="0" err="1">
                <a:effectLst/>
              </a:rPr>
              <a:t>Größe</a:t>
            </a:r>
            <a:r>
              <a:rPr lang="en-GB" sz="2800" dirty="0"/>
              <a:t> (</a:t>
            </a:r>
            <a:r>
              <a:rPr lang="en-GB" sz="2800" b="0" dirty="0" err="1">
                <a:effectLst/>
              </a:rPr>
              <a:t>auch</a:t>
            </a:r>
            <a:r>
              <a:rPr lang="en-GB" sz="2800" b="0" dirty="0">
                <a:effectLst/>
              </a:rPr>
              <a:t> </a:t>
            </a:r>
            <a:r>
              <a:rPr lang="en-GB" sz="2800" b="0" dirty="0">
                <a:effectLst/>
                <a:hlinkClick r:id="rId2">
                  <a:extLst>
                    <a:ext uri="{A12FA001-AC4F-418D-AE19-62706E023703}">
                      <ahyp:hlinkClr xmlns:ahyp="http://schemas.microsoft.com/office/drawing/2018/hyperlinkcolor" val="tx"/>
                    </a:ext>
                  </a:extLst>
                </a:hlinkClick>
              </a:rPr>
              <a:t>KMU</a:t>
            </a:r>
            <a:r>
              <a:rPr lang="en-GB" sz="2800" b="0" dirty="0">
                <a:effectLst/>
              </a:rPr>
              <a:t>!)</a:t>
            </a:r>
            <a:r>
              <a:rPr lang="en-GB" sz="2800" dirty="0"/>
              <a:t> </a:t>
            </a:r>
            <a:r>
              <a:rPr lang="en-GB" sz="2800" b="0" dirty="0" err="1">
                <a:effectLst/>
              </a:rPr>
              <a:t>ihre</a:t>
            </a:r>
            <a:r>
              <a:rPr lang="en-GB" sz="2800" b="0" dirty="0">
                <a:effectLst/>
              </a:rPr>
              <a:t> </a:t>
            </a:r>
            <a:r>
              <a:rPr lang="en-GB" sz="2800" b="0" dirty="0" err="1">
                <a:effectLst/>
              </a:rPr>
              <a:t>Lieferketten</a:t>
            </a:r>
            <a:r>
              <a:rPr lang="en-GB" sz="2800" b="0" dirty="0">
                <a:effectLst/>
              </a:rPr>
              <a:t> in </a:t>
            </a:r>
            <a:r>
              <a:rPr lang="en-GB" sz="2800" b="0" dirty="0" err="1">
                <a:effectLst/>
              </a:rPr>
              <a:t>ihre</a:t>
            </a:r>
            <a:r>
              <a:rPr lang="en-GB" sz="2800" b="0" dirty="0">
                <a:effectLst/>
              </a:rPr>
              <a:t> CSR-</a:t>
            </a:r>
            <a:r>
              <a:rPr lang="en-GB" sz="2800" b="0" dirty="0" err="1">
                <a:effectLst/>
              </a:rPr>
              <a:t>Maßnahmen</a:t>
            </a:r>
            <a:r>
              <a:rPr lang="en-GB" sz="2800" b="0" dirty="0">
                <a:effectLst/>
              </a:rPr>
              <a:t> </a:t>
            </a:r>
            <a:r>
              <a:rPr lang="en-GB" sz="2800" dirty="0" err="1"/>
              <a:t>einbeziehen</a:t>
            </a:r>
            <a:r>
              <a:rPr lang="en-GB" sz="2800" b="0" dirty="0">
                <a:effectLst/>
              </a:rPr>
              <a:t> (</a:t>
            </a:r>
            <a:r>
              <a:rPr lang="en-GB" sz="2800" b="0" dirty="0">
                <a:effectLst/>
                <a:hlinkClick r:id="rId3">
                  <a:extLst>
                    <a:ext uri="{A12FA001-AC4F-418D-AE19-62706E023703}">
                      <ahyp:hlinkClr xmlns:ahyp="http://schemas.microsoft.com/office/drawing/2018/hyperlinkcolor" val="tx"/>
                    </a:ext>
                  </a:extLst>
                </a:hlinkClick>
              </a:rPr>
              <a:t>Quelle</a:t>
            </a:r>
            <a:r>
              <a:rPr lang="en-GB" sz="2800" b="0" dirty="0">
                <a:effectLst/>
              </a:rPr>
              <a:t>).</a:t>
            </a:r>
          </a:p>
          <a:p>
            <a:pPr algn="ctr"/>
            <a:endParaRPr lang="en-GB" dirty="0"/>
          </a:p>
        </p:txBody>
      </p:sp>
      <p:pic>
        <p:nvPicPr>
          <p:cNvPr id="7" name="Picture 6">
            <a:hlinkClick r:id="rId4"/>
            <a:extLst>
              <a:ext uri="{FF2B5EF4-FFF2-40B4-BE49-F238E27FC236}">
                <a16:creationId xmlns:a16="http://schemas.microsoft.com/office/drawing/2014/main" id="{25BF5315-68C5-E804-7C2D-F980B26893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63049" y="1285002"/>
            <a:ext cx="2820382" cy="2358807"/>
          </a:xfrm>
          <a:prstGeom prst="rect">
            <a:avLst/>
          </a:prstGeom>
          <a:ln>
            <a:noFill/>
          </a:ln>
          <a:effectLst>
            <a:outerShdw blurRad="292100" dist="139700" dir="2700000" algn="tl" rotWithShape="0">
              <a:srgbClr val="333333">
                <a:alpha val="65000"/>
              </a:srgbClr>
            </a:outerShdw>
          </a:effectLst>
        </p:spPr>
      </p:pic>
      <p:sp>
        <p:nvSpPr>
          <p:cNvPr id="14" name="Rectangle 13">
            <a:hlinkClick r:id="rId6"/>
            <a:extLst>
              <a:ext uri="{FF2B5EF4-FFF2-40B4-BE49-F238E27FC236}">
                <a16:creationId xmlns:a16="http://schemas.microsoft.com/office/drawing/2014/main" id="{CB77CE0F-144D-9721-1F07-5D20AF1E488B}"/>
              </a:ext>
            </a:extLst>
          </p:cNvPr>
          <p:cNvSpPr/>
          <p:nvPr/>
        </p:nvSpPr>
        <p:spPr>
          <a:xfrm>
            <a:off x="6884894" y="3996267"/>
            <a:ext cx="4069977" cy="1728573"/>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latin typeface="Arial Nova Cond" panose="020B0604020202020204" pitchFamily="34" charset="0"/>
                <a:cs typeface="Aharoni" panose="02010803020104030203" pitchFamily="2" charset="-79"/>
              </a:rPr>
              <a:t>Europäische KMU-Toolkits und Leitlinien für die Kreislaufwirtschaft</a:t>
            </a:r>
          </a:p>
        </p:txBody>
      </p:sp>
      <p:pic>
        <p:nvPicPr>
          <p:cNvPr id="12" name="Graphic 11" descr="Touchscreen with solid fill">
            <a:extLst>
              <a:ext uri="{FF2B5EF4-FFF2-40B4-BE49-F238E27FC236}">
                <a16:creationId xmlns:a16="http://schemas.microsoft.com/office/drawing/2014/main" id="{EFFCC007-D10E-9503-FD41-12481B36A1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9896" y="2361929"/>
            <a:ext cx="1067071" cy="1067071"/>
          </a:xfrm>
          <a:prstGeom prst="rect">
            <a:avLst/>
          </a:prstGeom>
        </p:spPr>
      </p:pic>
      <p:pic>
        <p:nvPicPr>
          <p:cNvPr id="13" name="Graphic 12" descr="Touchscreen with solid fill">
            <a:extLst>
              <a:ext uri="{FF2B5EF4-FFF2-40B4-BE49-F238E27FC236}">
                <a16:creationId xmlns:a16="http://schemas.microsoft.com/office/drawing/2014/main" id="{FDA8021F-DB01-F7F5-8D8A-579E907309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20476" y="4684933"/>
            <a:ext cx="992983" cy="992983"/>
          </a:xfrm>
          <a:prstGeom prst="rect">
            <a:avLst/>
          </a:prstGeom>
        </p:spPr>
      </p:pic>
      <p:sp>
        <p:nvSpPr>
          <p:cNvPr id="2" name="Textfeld 1">
            <a:extLst>
              <a:ext uri="{FF2B5EF4-FFF2-40B4-BE49-F238E27FC236}">
                <a16:creationId xmlns:a16="http://schemas.microsoft.com/office/drawing/2014/main" id="{683AFC55-594B-4B05-9A05-6A85A6F8A665}"/>
              </a:ext>
            </a:extLst>
          </p:cNvPr>
          <p:cNvSpPr txBox="1"/>
          <p:nvPr/>
        </p:nvSpPr>
        <p:spPr>
          <a:xfrm>
            <a:off x="6468533" y="514869"/>
            <a:ext cx="464820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1" u="none" strike="noStrike" kern="1200" cap="none" spc="0" normalizeH="0" baseline="0" noProof="0" dirty="0" err="1">
                <a:ln>
                  <a:noFill/>
                </a:ln>
                <a:solidFill>
                  <a:prstClr val="white"/>
                </a:solidFill>
                <a:effectLst/>
                <a:uLnTx/>
                <a:uFillTx/>
                <a:latin typeface="Calibri" panose="020F0502020204030204"/>
                <a:ea typeface="+mn-ea"/>
                <a:cs typeface="+mn-cs"/>
              </a:rPr>
              <a:t>Leseempfehlungen</a:t>
            </a:r>
            <a:r>
              <a:rPr kumimoji="0" lang="en-GB" sz="2000" b="1"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000" b="1" i="1" u="none" strike="noStrike" kern="1200" cap="none" spc="0" normalizeH="0" baseline="0" noProof="0" dirty="0" err="1">
                <a:ln>
                  <a:noFill/>
                </a:ln>
                <a:solidFill>
                  <a:prstClr val="white"/>
                </a:solidFill>
                <a:effectLst/>
                <a:uLnTx/>
                <a:uFillTx/>
                <a:latin typeface="Calibri" panose="020F0502020204030204"/>
                <a:ea typeface="+mn-ea"/>
                <a:cs typeface="+mn-cs"/>
              </a:rPr>
              <a:t>Leitfäden</a:t>
            </a:r>
            <a:r>
              <a:rPr kumimoji="0" lang="en-GB" sz="2000" b="1"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1" u="none" strike="noStrike" kern="1200" cap="none" spc="0" normalizeH="0" baseline="0" noProof="0" dirty="0">
                <a:ln>
                  <a:noFill/>
                </a:ln>
                <a:solidFill>
                  <a:prstClr val="white"/>
                </a:solidFill>
                <a:effectLst/>
                <a:uLnTx/>
                <a:uFillTx/>
                <a:latin typeface="Calibri" panose="020F0502020204030204"/>
                <a:ea typeface="+mn-ea"/>
                <a:cs typeface="+mn-cs"/>
              </a:rPr>
              <a:t>und Toolkits:</a:t>
            </a:r>
          </a:p>
          <a:p>
            <a:endParaRPr lang="de-DE" sz="1600" dirty="0"/>
          </a:p>
        </p:txBody>
      </p:sp>
    </p:spTree>
    <p:extLst>
      <p:ext uri="{BB962C8B-B14F-4D97-AF65-F5344CB8AC3E}">
        <p14:creationId xmlns:p14="http://schemas.microsoft.com/office/powerpoint/2010/main" val="1572069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726815" y="572168"/>
            <a:ext cx="5228693" cy="953429"/>
          </a:xfrm>
        </p:spPr>
        <p:txBody>
          <a:bodyPr>
            <a:normAutofit fontScale="92500"/>
          </a:bodyPr>
          <a:lstStyle/>
          <a:p>
            <a:r>
              <a:rPr lang="en-IE" b="0" dirty="0"/>
              <a:t>Ein </a:t>
            </a:r>
            <a:r>
              <a:rPr lang="en-IE" b="0" dirty="0" err="1"/>
              <a:t>Beispiel</a:t>
            </a:r>
            <a:r>
              <a:rPr lang="en-IE" b="0" dirty="0"/>
              <a:t>: Handy-Recycling</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768173" y="1167230"/>
            <a:ext cx="5955355" cy="5343637"/>
          </a:xfrm>
        </p:spPr>
        <p:txBody>
          <a:bodyPr/>
          <a:lstStyle/>
          <a:p>
            <a:pPr algn="l" fontAlgn="base"/>
            <a:r>
              <a:rPr lang="en-GB" sz="2000" b="0" i="0" dirty="0">
                <a:effectLst/>
                <a:hlinkClick r:id="rId2">
                  <a:extLst>
                    <a:ext uri="{A12FA001-AC4F-418D-AE19-62706E023703}">
                      <ahyp:hlinkClr xmlns:ahyp="http://schemas.microsoft.com/office/drawing/2018/hyperlinkcolor" val="tx"/>
                    </a:ext>
                  </a:extLst>
                </a:hlinkClick>
              </a:rPr>
              <a:t>Heute </a:t>
            </a:r>
            <a:r>
              <a:rPr lang="en-GB" sz="2000" b="0" i="0" dirty="0" err="1">
                <a:effectLst/>
                <a:hlinkClick r:id="rId2">
                  <a:extLst>
                    <a:ext uri="{A12FA001-AC4F-418D-AE19-62706E023703}">
                      <ahyp:hlinkClr xmlns:ahyp="http://schemas.microsoft.com/office/drawing/2018/hyperlinkcolor" val="tx"/>
                    </a:ext>
                  </a:extLst>
                </a:hlinkClick>
              </a:rPr>
              <a:t>beträgt</a:t>
            </a:r>
            <a:r>
              <a:rPr lang="en-GB" sz="2000" b="0" i="0" dirty="0">
                <a:effectLst/>
                <a:hlinkClick r:id="rId2">
                  <a:extLst>
                    <a:ext uri="{A12FA001-AC4F-418D-AE19-62706E023703}">
                      <ahyp:hlinkClr xmlns:ahyp="http://schemas.microsoft.com/office/drawing/2018/hyperlinkcolor" val="tx"/>
                    </a:ext>
                  </a:extLst>
                </a:hlinkClick>
              </a:rPr>
              <a:t> die </a:t>
            </a:r>
            <a:r>
              <a:rPr lang="en-GB" sz="2000" b="0" i="0" dirty="0" err="1">
                <a:effectLst/>
                <a:hlinkClick r:id="rId2">
                  <a:extLst>
                    <a:ext uri="{A12FA001-AC4F-418D-AE19-62706E023703}">
                      <ahyp:hlinkClr xmlns:ahyp="http://schemas.microsoft.com/office/drawing/2018/hyperlinkcolor" val="tx"/>
                    </a:ext>
                  </a:extLst>
                </a:hlinkClick>
              </a:rPr>
              <a:t>durchschnittliche</a:t>
            </a:r>
            <a:r>
              <a:rPr lang="en-GB" sz="2000" b="0" i="0" dirty="0">
                <a:effectLst/>
                <a:hlinkClick r:id="rId2">
                  <a:extLst>
                    <a:ext uri="{A12FA001-AC4F-418D-AE19-62706E023703}">
                      <ahyp:hlinkClr xmlns:ahyp="http://schemas.microsoft.com/office/drawing/2018/hyperlinkcolor" val="tx"/>
                    </a:ext>
                  </a:extLst>
                </a:hlinkClick>
              </a:rPr>
              <a:t> </a:t>
            </a:r>
            <a:r>
              <a:rPr lang="en-GB" sz="2000" b="0" i="0" dirty="0" err="1">
                <a:effectLst/>
                <a:hlinkClick r:id="rId2">
                  <a:extLst>
                    <a:ext uri="{A12FA001-AC4F-418D-AE19-62706E023703}">
                      <ahyp:hlinkClr xmlns:ahyp="http://schemas.microsoft.com/office/drawing/2018/hyperlinkcolor" val="tx"/>
                    </a:ext>
                  </a:extLst>
                </a:hlinkClick>
              </a:rPr>
              <a:t>Lebensdauer</a:t>
            </a:r>
            <a:r>
              <a:rPr lang="en-GB" sz="2000" b="0" i="0" dirty="0">
                <a:effectLst/>
                <a:hlinkClick r:id="rId2">
                  <a:extLst>
                    <a:ext uri="{A12FA001-AC4F-418D-AE19-62706E023703}">
                      <ahyp:hlinkClr xmlns:ahyp="http://schemas.microsoft.com/office/drawing/2018/hyperlinkcolor" val="tx"/>
                    </a:ext>
                  </a:extLst>
                </a:hlinkClick>
              </a:rPr>
              <a:t> </a:t>
            </a:r>
            <a:r>
              <a:rPr lang="en-GB" sz="2000" b="0" i="0" dirty="0" err="1">
                <a:effectLst/>
                <a:hlinkClick r:id="rId2">
                  <a:extLst>
                    <a:ext uri="{A12FA001-AC4F-418D-AE19-62706E023703}">
                      <ahyp:hlinkClr xmlns:ahyp="http://schemas.microsoft.com/office/drawing/2018/hyperlinkcolor" val="tx"/>
                    </a:ext>
                  </a:extLst>
                </a:hlinkClick>
              </a:rPr>
              <a:t>eines</a:t>
            </a:r>
            <a:r>
              <a:rPr lang="en-GB" sz="2000" b="0" i="0" dirty="0">
                <a:effectLst/>
                <a:hlinkClick r:id="rId2">
                  <a:extLst>
                    <a:ext uri="{A12FA001-AC4F-418D-AE19-62706E023703}">
                      <ahyp:hlinkClr xmlns:ahyp="http://schemas.microsoft.com/office/drawing/2018/hyperlinkcolor" val="tx"/>
                    </a:ext>
                  </a:extLst>
                </a:hlinkClick>
              </a:rPr>
              <a:t> Smartphones 2 Jahre</a:t>
            </a:r>
            <a:r>
              <a:rPr lang="en-GB" sz="2000" b="0" i="0" dirty="0">
                <a:effectLst/>
              </a:rPr>
              <a:t>. </a:t>
            </a:r>
            <a:r>
              <a:rPr lang="en-GB" sz="2000" b="0" i="0" dirty="0">
                <a:effectLst/>
                <a:hlinkClick r:id="rId3">
                  <a:extLst>
                    <a:ext uri="{A12FA001-AC4F-418D-AE19-62706E023703}">
                      <ahyp:hlinkClr xmlns:ahyp="http://schemas.microsoft.com/office/drawing/2018/hyperlinkcolor" val="tx"/>
                    </a:ext>
                  </a:extLst>
                </a:hlinkClick>
              </a:rPr>
              <a:t>Deloitte Global </a:t>
            </a:r>
            <a:r>
              <a:rPr lang="en-GB" sz="2000" b="0" i="0" dirty="0" err="1">
                <a:effectLst/>
              </a:rPr>
              <a:t>prognostizierte</a:t>
            </a:r>
            <a:r>
              <a:rPr lang="en-GB" sz="2000" b="0" i="0" dirty="0">
                <a:effectLst/>
              </a:rPr>
              <a:t> 2021, </a:t>
            </a:r>
            <a:r>
              <a:rPr lang="en-GB" sz="2000" b="0" i="0" dirty="0" err="1">
                <a:effectLst/>
              </a:rPr>
              <a:t>dass</a:t>
            </a:r>
            <a:r>
              <a:rPr lang="en-GB" sz="2000" b="0" i="0" dirty="0">
                <a:effectLst/>
              </a:rPr>
              <a:t> 2022 4,5 </a:t>
            </a:r>
            <a:r>
              <a:rPr lang="en-GB" sz="2000" b="0" i="0" dirty="0" err="1">
                <a:effectLst/>
              </a:rPr>
              <a:t>Milliarden</a:t>
            </a:r>
            <a:r>
              <a:rPr lang="en-GB" sz="2000" b="0" i="0" dirty="0">
                <a:effectLst/>
              </a:rPr>
              <a:t> Smartphones </a:t>
            </a:r>
            <a:r>
              <a:rPr lang="en-GB" sz="2000" b="0" i="0" dirty="0" err="1">
                <a:effectLst/>
              </a:rPr>
              <a:t>installiert</a:t>
            </a:r>
            <a:r>
              <a:rPr lang="en-GB" sz="2000" b="0" i="0" dirty="0">
                <a:effectLst/>
              </a:rPr>
              <a:t> sein </a:t>
            </a:r>
            <a:r>
              <a:rPr lang="en-GB" sz="2000" b="0" i="0" dirty="0" err="1">
                <a:effectLst/>
              </a:rPr>
              <a:t>werden</a:t>
            </a:r>
            <a:r>
              <a:rPr lang="en-GB" sz="2000" b="0" i="0" dirty="0">
                <a:effectLst/>
              </a:rPr>
              <a:t> und 146 Millionen </a:t>
            </a:r>
            <a:r>
              <a:rPr lang="en-GB" sz="2000" b="0" i="0" dirty="0" err="1">
                <a:effectLst/>
              </a:rPr>
              <a:t>Tonnen</a:t>
            </a:r>
            <a:r>
              <a:rPr lang="en-GB" sz="2000" b="0" i="0" dirty="0">
                <a:effectLst/>
              </a:rPr>
              <a:t> CO</a:t>
            </a:r>
            <a:r>
              <a:rPr lang="en-GB" sz="2000" b="0" i="0" baseline="-25000" dirty="0">
                <a:effectLst/>
              </a:rPr>
              <a:t>2</a:t>
            </a:r>
            <a:r>
              <a:rPr lang="en-GB" sz="2000" b="0" i="0" dirty="0">
                <a:effectLst/>
              </a:rPr>
              <a:t>-Äquivalente </a:t>
            </a:r>
            <a:r>
              <a:rPr lang="en-GB" sz="2000" b="0" i="0" dirty="0" err="1">
                <a:effectLst/>
              </a:rPr>
              <a:t>verursachen</a:t>
            </a:r>
            <a:r>
              <a:rPr lang="en-GB" sz="2000" b="0" i="0" dirty="0">
                <a:effectLst/>
              </a:rPr>
              <a:t>.</a:t>
            </a:r>
            <a:r>
              <a:rPr lang="en-GB" sz="2000" b="0" i="0" baseline="30000" dirty="0">
                <a:effectLst/>
              </a:rPr>
              <a:t> </a:t>
            </a:r>
            <a:endParaRPr lang="en-GB" sz="2000" b="0" i="0" dirty="0">
              <a:effectLst/>
            </a:endParaRPr>
          </a:p>
          <a:p>
            <a:pPr algn="l" fontAlgn="base"/>
            <a:r>
              <a:rPr lang="en-GB" sz="2000" b="0" i="0" dirty="0">
                <a:effectLst/>
              </a:rPr>
              <a:t>83 % der </a:t>
            </a:r>
            <a:r>
              <a:rPr lang="en-GB" sz="2000" b="0" i="0" dirty="0" err="1">
                <a:effectLst/>
              </a:rPr>
              <a:t>Gesamtemissionen</a:t>
            </a:r>
            <a:r>
              <a:rPr lang="en-GB" sz="2000" b="0" i="0" dirty="0">
                <a:effectLst/>
              </a:rPr>
              <a:t> </a:t>
            </a:r>
            <a:r>
              <a:rPr lang="en-GB" sz="2000" b="0" i="0" dirty="0" err="1">
                <a:effectLst/>
              </a:rPr>
              <a:t>entstehen</a:t>
            </a:r>
            <a:r>
              <a:rPr lang="en-GB" sz="2000" b="0" i="0" dirty="0">
                <a:effectLst/>
              </a:rPr>
              <a:t> bei der Herstellung, dem Versand und der Nutzung im ersten Jahr. </a:t>
            </a:r>
          </a:p>
          <a:p>
            <a:pPr algn="l" fontAlgn="base"/>
            <a:r>
              <a:rPr lang="en-GB" sz="2000" dirty="0"/>
              <a:t>Eine Alternative </a:t>
            </a:r>
            <a:r>
              <a:rPr lang="en-GB" sz="2000" dirty="0" err="1"/>
              <a:t>dazu</a:t>
            </a:r>
            <a:r>
              <a:rPr lang="en-GB" sz="2000" dirty="0"/>
              <a:t> </a:t>
            </a:r>
            <a:r>
              <a:rPr lang="en-GB" sz="2000" dirty="0" err="1"/>
              <a:t>kann</a:t>
            </a:r>
            <a:r>
              <a:rPr lang="en-GB" sz="2000" dirty="0"/>
              <a:t> der </a:t>
            </a:r>
            <a:r>
              <a:rPr lang="en-GB" sz="2000" dirty="0" err="1"/>
              <a:t>Erwerb</a:t>
            </a:r>
            <a:r>
              <a:rPr lang="en-GB" sz="2000" dirty="0"/>
              <a:t> </a:t>
            </a:r>
            <a:r>
              <a:rPr lang="en-GB" sz="2000" b="0" i="0" dirty="0">
                <a:effectLst/>
              </a:rPr>
              <a:t>von </a:t>
            </a:r>
            <a:r>
              <a:rPr lang="en-GB" sz="2000" b="0" i="0" dirty="0" err="1">
                <a:effectLst/>
              </a:rPr>
              <a:t>gebrauchten</a:t>
            </a:r>
            <a:r>
              <a:rPr lang="en-GB" sz="2000" b="0" i="0" dirty="0">
                <a:effectLst/>
              </a:rPr>
              <a:t> Smartphones sein, die von </a:t>
            </a:r>
            <a:r>
              <a:rPr lang="en-GB" sz="2000" b="0" i="0" dirty="0" err="1">
                <a:effectLst/>
              </a:rPr>
              <a:t>Herstellern</a:t>
            </a:r>
            <a:r>
              <a:rPr lang="en-GB" sz="2000" b="0" i="0" dirty="0">
                <a:effectLst/>
              </a:rPr>
              <a:t> </a:t>
            </a:r>
            <a:r>
              <a:rPr lang="en-GB" sz="2000" b="0" i="0" dirty="0" err="1">
                <a:effectLst/>
              </a:rPr>
              <a:t>generalüberholt</a:t>
            </a:r>
            <a:r>
              <a:rPr lang="en-GB" sz="2000" b="0" i="0" dirty="0">
                <a:effectLst/>
              </a:rPr>
              <a:t> </a:t>
            </a:r>
            <a:r>
              <a:rPr lang="en-GB" sz="2000" b="0" i="0" dirty="0" err="1">
                <a:effectLst/>
              </a:rPr>
              <a:t>wurden</a:t>
            </a:r>
            <a:r>
              <a:rPr lang="en-GB" sz="2000" b="0" i="0" dirty="0">
                <a:effectLst/>
              </a:rPr>
              <a:t> und zu niedrigeren </a:t>
            </a:r>
            <a:r>
              <a:rPr lang="en-GB" sz="2000" b="0" i="0" dirty="0" err="1">
                <a:effectLst/>
              </a:rPr>
              <a:t>Preisen</a:t>
            </a:r>
            <a:r>
              <a:rPr lang="en-GB" sz="2000" b="0" i="0" dirty="0">
                <a:effectLst/>
              </a:rPr>
              <a:t> </a:t>
            </a:r>
            <a:r>
              <a:rPr lang="en-GB" sz="2000" b="0" i="0" dirty="0" err="1">
                <a:effectLst/>
              </a:rPr>
              <a:t>angeboten</a:t>
            </a:r>
            <a:r>
              <a:rPr lang="en-GB" sz="2000" b="0" i="0" dirty="0">
                <a:effectLst/>
              </a:rPr>
              <a:t> </a:t>
            </a:r>
            <a:r>
              <a:rPr lang="en-GB" sz="2000" b="0" i="0" dirty="0" err="1">
                <a:effectLst/>
              </a:rPr>
              <a:t>werden</a:t>
            </a:r>
            <a:r>
              <a:rPr lang="en-GB" sz="2000" b="0" i="0" dirty="0">
                <a:effectLst/>
              </a:rPr>
              <a:t>. </a:t>
            </a:r>
            <a:r>
              <a:rPr lang="en-GB" sz="2000" b="0" i="0" dirty="0" err="1">
                <a:effectLst/>
              </a:rPr>
              <a:t>Zudem</a:t>
            </a:r>
            <a:r>
              <a:rPr lang="en-GB" sz="2000" b="0" i="0" dirty="0">
                <a:effectLst/>
              </a:rPr>
              <a:t> gibt es Handy-Tauschprogramme, bei denen die Nutzer durch die Rückgabe eines alten Geräts eine Gutschrift für ein neues Gerät erhalten können. </a:t>
            </a:r>
            <a:endParaRPr lang="en-IE" sz="2000" dirty="0"/>
          </a:p>
        </p:txBody>
      </p:sp>
      <p:sp>
        <p:nvSpPr>
          <p:cNvPr id="2" name="TextBox 1">
            <a:extLst>
              <a:ext uri="{FF2B5EF4-FFF2-40B4-BE49-F238E27FC236}">
                <a16:creationId xmlns:a16="http://schemas.microsoft.com/office/drawing/2014/main" id="{F945F56C-BB98-A455-3FF3-130C2EAE9B04}"/>
              </a:ext>
            </a:extLst>
          </p:cNvPr>
          <p:cNvSpPr txBox="1"/>
          <p:nvPr/>
        </p:nvSpPr>
        <p:spPr>
          <a:xfrm>
            <a:off x="6938682" y="655127"/>
            <a:ext cx="4643718" cy="2800767"/>
          </a:xfrm>
          <a:prstGeom prst="rect">
            <a:avLst/>
          </a:prstGeom>
          <a:noFill/>
        </p:spPr>
        <p:txBody>
          <a:bodyPr wrap="square" rtlCol="0">
            <a:spAutoFit/>
          </a:bodyPr>
          <a:lstStyle/>
          <a:p>
            <a:r>
              <a:rPr lang="en-GB" sz="2200" b="0" i="1" dirty="0">
                <a:solidFill>
                  <a:schemeClr val="bg1"/>
                </a:solidFill>
                <a:effectLst/>
              </a:rPr>
              <a:t>Laut Patrick Byrne, Dozent für Geographie an der Liverpool John </a:t>
            </a:r>
            <a:r>
              <a:rPr lang="en-GB" sz="2200" b="0" i="1" dirty="0" err="1">
                <a:solidFill>
                  <a:schemeClr val="bg1"/>
                </a:solidFill>
                <a:effectLst/>
              </a:rPr>
              <a:t>Moores</a:t>
            </a:r>
            <a:r>
              <a:rPr lang="en-GB" sz="2200" b="0" i="1" dirty="0">
                <a:solidFill>
                  <a:schemeClr val="bg1"/>
                </a:solidFill>
                <a:effectLst/>
              </a:rPr>
              <a:t> University, und Karen Hudson-Edwards, Professorin für nachhaltigen Bergbau an der University of Exeter (UK), ist der Goldabbau für die Tech-Industrie </a:t>
            </a:r>
            <a:r>
              <a:rPr lang="en-GB" sz="2200" b="0" i="1" u="none" strike="noStrike" dirty="0">
                <a:solidFill>
                  <a:schemeClr val="bg1"/>
                </a:solidFill>
                <a:effectLst/>
                <a:hlinkClick r:id="rId4">
                  <a:extLst>
                    <a:ext uri="{A12FA001-AC4F-418D-AE19-62706E023703}">
                      <ahyp:hlinkClr xmlns:ahyp="http://schemas.microsoft.com/office/drawing/2018/hyperlinkcolor" val="tx"/>
                    </a:ext>
                  </a:extLst>
                </a:hlinkClick>
              </a:rPr>
              <a:t>eine der Hauptursachen für die Entwaldung im Amazonasgebiet</a:t>
            </a:r>
            <a:r>
              <a:rPr lang="en-GB" sz="2200" b="0" i="1" dirty="0">
                <a:solidFill>
                  <a:schemeClr val="bg1"/>
                </a:solidFill>
                <a:effectLst/>
              </a:rPr>
              <a:t>. </a:t>
            </a:r>
            <a:endParaRPr lang="en-IE" sz="2200" i="1" dirty="0">
              <a:solidFill>
                <a:schemeClr val="bg1"/>
              </a:solidFill>
            </a:endParaRPr>
          </a:p>
        </p:txBody>
      </p:sp>
      <p:grpSp>
        <p:nvGrpSpPr>
          <p:cNvPr id="7" name="Graphic 4">
            <a:extLst>
              <a:ext uri="{FF2B5EF4-FFF2-40B4-BE49-F238E27FC236}">
                <a16:creationId xmlns:a16="http://schemas.microsoft.com/office/drawing/2014/main" id="{9737C60C-2E54-45A3-A672-3C47ABF432DC}"/>
              </a:ext>
            </a:extLst>
          </p:cNvPr>
          <p:cNvGrpSpPr/>
          <p:nvPr/>
        </p:nvGrpSpPr>
        <p:grpSpPr>
          <a:xfrm>
            <a:off x="7447263" y="3525045"/>
            <a:ext cx="2960379" cy="2444301"/>
            <a:chOff x="8321314" y="1790175"/>
            <a:chExt cx="1456348" cy="1130621"/>
          </a:xfrm>
        </p:grpSpPr>
        <p:sp>
          <p:nvSpPr>
            <p:cNvPr id="8" name="Freeform 965">
              <a:extLst>
                <a:ext uri="{FF2B5EF4-FFF2-40B4-BE49-F238E27FC236}">
                  <a16:creationId xmlns:a16="http://schemas.microsoft.com/office/drawing/2014/main" id="{0F01AE5B-9492-4C24-BAE7-E62074281654}"/>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6">
              <a:extLst>
                <a:ext uri="{FF2B5EF4-FFF2-40B4-BE49-F238E27FC236}">
                  <a16:creationId xmlns:a16="http://schemas.microsoft.com/office/drawing/2014/main" id="{C3D93AD9-5756-4DD3-BDEB-0B65E2963B75}"/>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7">
              <a:extLst>
                <a:ext uri="{FF2B5EF4-FFF2-40B4-BE49-F238E27FC236}">
                  <a16:creationId xmlns:a16="http://schemas.microsoft.com/office/drawing/2014/main" id="{8E14BE92-0370-4FBF-95C2-AB668A266663}"/>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1" name="Freeform 968">
              <a:extLst>
                <a:ext uri="{FF2B5EF4-FFF2-40B4-BE49-F238E27FC236}">
                  <a16:creationId xmlns:a16="http://schemas.microsoft.com/office/drawing/2014/main" id="{E6911995-81B6-4957-A978-6DC43BD6938C}"/>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69">
              <a:extLst>
                <a:ext uri="{FF2B5EF4-FFF2-40B4-BE49-F238E27FC236}">
                  <a16:creationId xmlns:a16="http://schemas.microsoft.com/office/drawing/2014/main" id="{CD6335C5-FA7A-434D-8B38-25B97A5FB0FB}"/>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0">
              <a:extLst>
                <a:ext uri="{FF2B5EF4-FFF2-40B4-BE49-F238E27FC236}">
                  <a16:creationId xmlns:a16="http://schemas.microsoft.com/office/drawing/2014/main" id="{84F4306B-A50C-43ED-9F4D-D10CD10C0531}"/>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1">
              <a:extLst>
                <a:ext uri="{FF2B5EF4-FFF2-40B4-BE49-F238E27FC236}">
                  <a16:creationId xmlns:a16="http://schemas.microsoft.com/office/drawing/2014/main" id="{5BF4CE3B-0D34-4F62-BD67-15E62FDBFEDD}"/>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2">
              <a:extLst>
                <a:ext uri="{FF2B5EF4-FFF2-40B4-BE49-F238E27FC236}">
                  <a16:creationId xmlns:a16="http://schemas.microsoft.com/office/drawing/2014/main" id="{CF83CC23-9739-492B-ABB8-1F1A9408B03F}"/>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6" name="Freeform 973">
              <a:extLst>
                <a:ext uri="{FF2B5EF4-FFF2-40B4-BE49-F238E27FC236}">
                  <a16:creationId xmlns:a16="http://schemas.microsoft.com/office/drawing/2014/main" id="{C356BE8F-45CB-485B-AA62-79657F58F0D9}"/>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4">
              <a:extLst>
                <a:ext uri="{FF2B5EF4-FFF2-40B4-BE49-F238E27FC236}">
                  <a16:creationId xmlns:a16="http://schemas.microsoft.com/office/drawing/2014/main" id="{B3D4100E-70BF-4EC2-9AC6-61AEE7D6E4BB}"/>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5">
              <a:extLst>
                <a:ext uri="{FF2B5EF4-FFF2-40B4-BE49-F238E27FC236}">
                  <a16:creationId xmlns:a16="http://schemas.microsoft.com/office/drawing/2014/main" id="{31B0983A-40F6-47B7-AE98-5F0FE7A689CC}"/>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6">
              <a:extLst>
                <a:ext uri="{FF2B5EF4-FFF2-40B4-BE49-F238E27FC236}">
                  <a16:creationId xmlns:a16="http://schemas.microsoft.com/office/drawing/2014/main" id="{5B9F7EFD-199C-4844-AC6B-7B7AE3105D43}"/>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20" name="Freeform 977">
              <a:extLst>
                <a:ext uri="{FF2B5EF4-FFF2-40B4-BE49-F238E27FC236}">
                  <a16:creationId xmlns:a16="http://schemas.microsoft.com/office/drawing/2014/main" id="{C3E591B5-96FC-47CB-99CE-B0ED37FC8C0F}"/>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8">
              <a:extLst>
                <a:ext uri="{FF2B5EF4-FFF2-40B4-BE49-F238E27FC236}">
                  <a16:creationId xmlns:a16="http://schemas.microsoft.com/office/drawing/2014/main" id="{D0425150-C200-43E0-84EF-7C02962B6CEA}"/>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79">
              <a:extLst>
                <a:ext uri="{FF2B5EF4-FFF2-40B4-BE49-F238E27FC236}">
                  <a16:creationId xmlns:a16="http://schemas.microsoft.com/office/drawing/2014/main" id="{608A8B2D-A004-40F5-8788-66DD63935501}"/>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0">
              <a:extLst>
                <a:ext uri="{FF2B5EF4-FFF2-40B4-BE49-F238E27FC236}">
                  <a16:creationId xmlns:a16="http://schemas.microsoft.com/office/drawing/2014/main" id="{E59C90D7-FAAB-4CC7-9FF8-F450D66189F6}"/>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1">
              <a:extLst>
                <a:ext uri="{FF2B5EF4-FFF2-40B4-BE49-F238E27FC236}">
                  <a16:creationId xmlns:a16="http://schemas.microsoft.com/office/drawing/2014/main" id="{030C5815-B675-402A-8BCC-C127D28F8734}"/>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2">
              <a:extLst>
                <a:ext uri="{FF2B5EF4-FFF2-40B4-BE49-F238E27FC236}">
                  <a16:creationId xmlns:a16="http://schemas.microsoft.com/office/drawing/2014/main" id="{391DB166-A174-455D-91C1-5F2F042EDB66}"/>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3">
              <a:extLst>
                <a:ext uri="{FF2B5EF4-FFF2-40B4-BE49-F238E27FC236}">
                  <a16:creationId xmlns:a16="http://schemas.microsoft.com/office/drawing/2014/main" id="{3F18E538-4982-47D2-B5ED-011870ABEB34}"/>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4">
              <a:extLst>
                <a:ext uri="{FF2B5EF4-FFF2-40B4-BE49-F238E27FC236}">
                  <a16:creationId xmlns:a16="http://schemas.microsoft.com/office/drawing/2014/main" id="{48E7B6BF-F9FB-490E-8FBA-D3BA4A06C814}"/>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5">
              <a:extLst>
                <a:ext uri="{FF2B5EF4-FFF2-40B4-BE49-F238E27FC236}">
                  <a16:creationId xmlns:a16="http://schemas.microsoft.com/office/drawing/2014/main" id="{FE8F848C-19B3-4984-87B6-723E71A387A6}"/>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9" name="Freeform 986">
              <a:extLst>
                <a:ext uri="{FF2B5EF4-FFF2-40B4-BE49-F238E27FC236}">
                  <a16:creationId xmlns:a16="http://schemas.microsoft.com/office/drawing/2014/main" id="{B2C94604-31D4-48A7-B1C8-BBEE7959D76E}"/>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30" name="Freeform 987">
              <a:extLst>
                <a:ext uri="{FF2B5EF4-FFF2-40B4-BE49-F238E27FC236}">
                  <a16:creationId xmlns:a16="http://schemas.microsoft.com/office/drawing/2014/main" id="{7D3E4814-15EC-4E3E-B4BD-38F30139854F}"/>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1" name="Freeform 988">
              <a:extLst>
                <a:ext uri="{FF2B5EF4-FFF2-40B4-BE49-F238E27FC236}">
                  <a16:creationId xmlns:a16="http://schemas.microsoft.com/office/drawing/2014/main" id="{0973DEEF-19FE-430C-AF29-AE806FE4130D}"/>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2" name="Freeform 989">
              <a:extLst>
                <a:ext uri="{FF2B5EF4-FFF2-40B4-BE49-F238E27FC236}">
                  <a16:creationId xmlns:a16="http://schemas.microsoft.com/office/drawing/2014/main" id="{D236A7EE-04CD-45C2-9781-8372E0B605CD}"/>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3" name="Freeform 990">
              <a:extLst>
                <a:ext uri="{FF2B5EF4-FFF2-40B4-BE49-F238E27FC236}">
                  <a16:creationId xmlns:a16="http://schemas.microsoft.com/office/drawing/2014/main" id="{4201989E-0825-42C3-9742-F21648FEBA86}"/>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4" name="Freeform 991">
              <a:extLst>
                <a:ext uri="{FF2B5EF4-FFF2-40B4-BE49-F238E27FC236}">
                  <a16:creationId xmlns:a16="http://schemas.microsoft.com/office/drawing/2014/main" id="{BB219143-BCD6-46B9-8B4C-EFFED569F061}"/>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5" name="Freeform 992">
              <a:extLst>
                <a:ext uri="{FF2B5EF4-FFF2-40B4-BE49-F238E27FC236}">
                  <a16:creationId xmlns:a16="http://schemas.microsoft.com/office/drawing/2014/main" id="{B1958C3A-ABE0-4E04-99EF-27BA8F893894}"/>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6" name="Freeform 993">
              <a:extLst>
                <a:ext uri="{FF2B5EF4-FFF2-40B4-BE49-F238E27FC236}">
                  <a16:creationId xmlns:a16="http://schemas.microsoft.com/office/drawing/2014/main" id="{4AF94A3E-F55E-46C9-85E1-03A53FB71E6E}"/>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7" name="Freeform 994">
              <a:extLst>
                <a:ext uri="{FF2B5EF4-FFF2-40B4-BE49-F238E27FC236}">
                  <a16:creationId xmlns:a16="http://schemas.microsoft.com/office/drawing/2014/main" id="{B100DD83-38D2-4892-BEF3-C85A6E937F2A}"/>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8" name="Freeform 995">
              <a:extLst>
                <a:ext uri="{FF2B5EF4-FFF2-40B4-BE49-F238E27FC236}">
                  <a16:creationId xmlns:a16="http://schemas.microsoft.com/office/drawing/2014/main" id="{06C6D487-C02E-486F-8F7B-2CAE0D6D21B5}"/>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9" name="Freeform 996">
              <a:extLst>
                <a:ext uri="{FF2B5EF4-FFF2-40B4-BE49-F238E27FC236}">
                  <a16:creationId xmlns:a16="http://schemas.microsoft.com/office/drawing/2014/main" id="{157E5051-1620-4A01-AF3F-6DFD55C34D59}"/>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40" name="Freeform 997">
              <a:extLst>
                <a:ext uri="{FF2B5EF4-FFF2-40B4-BE49-F238E27FC236}">
                  <a16:creationId xmlns:a16="http://schemas.microsoft.com/office/drawing/2014/main" id="{6AA9F04F-43AC-416D-9168-64387DD28B3A}"/>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1" name="Freeform 998">
              <a:extLst>
                <a:ext uri="{FF2B5EF4-FFF2-40B4-BE49-F238E27FC236}">
                  <a16:creationId xmlns:a16="http://schemas.microsoft.com/office/drawing/2014/main" id="{4B4D1857-D4C5-45E3-8FA3-6672197368EE}"/>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2" name="Freeform 999">
              <a:extLst>
                <a:ext uri="{FF2B5EF4-FFF2-40B4-BE49-F238E27FC236}">
                  <a16:creationId xmlns:a16="http://schemas.microsoft.com/office/drawing/2014/main" id="{5651BC5E-B731-4B38-A88C-8AC07385427B}"/>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3" name="Freeform 1000">
              <a:extLst>
                <a:ext uri="{FF2B5EF4-FFF2-40B4-BE49-F238E27FC236}">
                  <a16:creationId xmlns:a16="http://schemas.microsoft.com/office/drawing/2014/main" id="{1ADE0400-B427-44F9-A1A9-7435C1DAA420}"/>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1">
              <a:extLst>
                <a:ext uri="{FF2B5EF4-FFF2-40B4-BE49-F238E27FC236}">
                  <a16:creationId xmlns:a16="http://schemas.microsoft.com/office/drawing/2014/main" id="{6FC6C761-58C2-4EF9-8301-7BF863D7AE38}"/>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5" name="Freeform 1002">
              <a:extLst>
                <a:ext uri="{FF2B5EF4-FFF2-40B4-BE49-F238E27FC236}">
                  <a16:creationId xmlns:a16="http://schemas.microsoft.com/office/drawing/2014/main" id="{FA6CF623-7CB0-4E97-8220-A2D0AFD0712A}"/>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3">
              <a:extLst>
                <a:ext uri="{FF2B5EF4-FFF2-40B4-BE49-F238E27FC236}">
                  <a16:creationId xmlns:a16="http://schemas.microsoft.com/office/drawing/2014/main" id="{A650824B-3734-4E2C-B30D-F09052B4893A}"/>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4">
              <a:extLst>
                <a:ext uri="{FF2B5EF4-FFF2-40B4-BE49-F238E27FC236}">
                  <a16:creationId xmlns:a16="http://schemas.microsoft.com/office/drawing/2014/main" id="{81BE8B70-3B52-4782-A674-CFB1AA73D339}"/>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5">
              <a:extLst>
                <a:ext uri="{FF2B5EF4-FFF2-40B4-BE49-F238E27FC236}">
                  <a16:creationId xmlns:a16="http://schemas.microsoft.com/office/drawing/2014/main" id="{852557D6-2390-44BD-BB46-0469A31CE973}"/>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9" name="Freeform 1006">
              <a:extLst>
                <a:ext uri="{FF2B5EF4-FFF2-40B4-BE49-F238E27FC236}">
                  <a16:creationId xmlns:a16="http://schemas.microsoft.com/office/drawing/2014/main" id="{9F363DF2-890C-4577-9310-16BFB4CCC187}"/>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50" name="Freeform 1007">
              <a:extLst>
                <a:ext uri="{FF2B5EF4-FFF2-40B4-BE49-F238E27FC236}">
                  <a16:creationId xmlns:a16="http://schemas.microsoft.com/office/drawing/2014/main" id="{A2A137CE-47A3-4E08-AD56-D91621EF720B}"/>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1" name="Freeform 1008">
              <a:extLst>
                <a:ext uri="{FF2B5EF4-FFF2-40B4-BE49-F238E27FC236}">
                  <a16:creationId xmlns:a16="http://schemas.microsoft.com/office/drawing/2014/main" id="{407C5804-5FE7-4A26-9354-92DA3A6D7F5D}"/>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2" name="Freeform 1009">
              <a:extLst>
                <a:ext uri="{FF2B5EF4-FFF2-40B4-BE49-F238E27FC236}">
                  <a16:creationId xmlns:a16="http://schemas.microsoft.com/office/drawing/2014/main" id="{E747C058-939A-4D6F-860A-D83F5DDA4E70}"/>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3" name="Freeform 1010">
              <a:extLst>
                <a:ext uri="{FF2B5EF4-FFF2-40B4-BE49-F238E27FC236}">
                  <a16:creationId xmlns:a16="http://schemas.microsoft.com/office/drawing/2014/main" id="{A8D99A07-22BE-4E7D-A41C-9C5B1367B19C}"/>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4" name="Freeform 1011">
              <a:extLst>
                <a:ext uri="{FF2B5EF4-FFF2-40B4-BE49-F238E27FC236}">
                  <a16:creationId xmlns:a16="http://schemas.microsoft.com/office/drawing/2014/main" id="{B8B3657B-AEB8-455A-ABAE-A57B0A27FD20}"/>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5" name="Freeform 1012">
              <a:extLst>
                <a:ext uri="{FF2B5EF4-FFF2-40B4-BE49-F238E27FC236}">
                  <a16:creationId xmlns:a16="http://schemas.microsoft.com/office/drawing/2014/main" id="{004E814F-E067-40E3-9234-494EE938F461}"/>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6" name="Freeform 1013">
              <a:extLst>
                <a:ext uri="{FF2B5EF4-FFF2-40B4-BE49-F238E27FC236}">
                  <a16:creationId xmlns:a16="http://schemas.microsoft.com/office/drawing/2014/main" id="{E8CFAB73-9918-47C5-B780-4FA5B68DA743}"/>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7" name="Freeform 1014">
              <a:extLst>
                <a:ext uri="{FF2B5EF4-FFF2-40B4-BE49-F238E27FC236}">
                  <a16:creationId xmlns:a16="http://schemas.microsoft.com/office/drawing/2014/main" id="{91093509-C5E4-489E-8EA5-343180CEC72A}"/>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8" name="Freeform 1015">
              <a:extLst>
                <a:ext uri="{FF2B5EF4-FFF2-40B4-BE49-F238E27FC236}">
                  <a16:creationId xmlns:a16="http://schemas.microsoft.com/office/drawing/2014/main" id="{2D492038-051E-47EA-B716-8666411046E1}"/>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9" name="Freeform 1016">
              <a:extLst>
                <a:ext uri="{FF2B5EF4-FFF2-40B4-BE49-F238E27FC236}">
                  <a16:creationId xmlns:a16="http://schemas.microsoft.com/office/drawing/2014/main" id="{661E49DA-4560-4D40-9138-5E5C9C1AC596}"/>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60" name="Freeform 1017">
              <a:extLst>
                <a:ext uri="{FF2B5EF4-FFF2-40B4-BE49-F238E27FC236}">
                  <a16:creationId xmlns:a16="http://schemas.microsoft.com/office/drawing/2014/main" id="{EC69D6CC-5E2D-47E0-BC65-6F0C33A18441}"/>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1" name="Freeform 1018">
              <a:extLst>
                <a:ext uri="{FF2B5EF4-FFF2-40B4-BE49-F238E27FC236}">
                  <a16:creationId xmlns:a16="http://schemas.microsoft.com/office/drawing/2014/main" id="{5CF79B68-CC8B-4245-B697-8B1FC1D8D5B6}"/>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2" name="Freeform 1019">
              <a:extLst>
                <a:ext uri="{FF2B5EF4-FFF2-40B4-BE49-F238E27FC236}">
                  <a16:creationId xmlns:a16="http://schemas.microsoft.com/office/drawing/2014/main" id="{110E10F5-0FE5-44D5-A08C-AF8599043B9F}"/>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3" name="Freeform 1020">
              <a:extLst>
                <a:ext uri="{FF2B5EF4-FFF2-40B4-BE49-F238E27FC236}">
                  <a16:creationId xmlns:a16="http://schemas.microsoft.com/office/drawing/2014/main" id="{033F0E5A-9A34-4496-AD77-D3AF697077B1}"/>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4" name="Freeform 1021">
              <a:extLst>
                <a:ext uri="{FF2B5EF4-FFF2-40B4-BE49-F238E27FC236}">
                  <a16:creationId xmlns:a16="http://schemas.microsoft.com/office/drawing/2014/main" id="{9849E779-9CA8-4BD5-A437-C0361292E360}"/>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868256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867307" y="870098"/>
            <a:ext cx="7184493" cy="655499"/>
          </a:xfrm>
        </p:spPr>
        <p:txBody>
          <a:bodyPr>
            <a:normAutofit/>
          </a:bodyPr>
          <a:lstStyle/>
          <a:p>
            <a:r>
              <a:rPr lang="en-IE" sz="3200" b="0" dirty="0" err="1"/>
              <a:t>Nachhaltige</a:t>
            </a:r>
            <a:r>
              <a:rPr lang="en-IE" sz="3200" b="0" dirty="0"/>
              <a:t> Mode </a:t>
            </a:r>
            <a:r>
              <a:rPr lang="en-IE" sz="3200" b="0" dirty="0" err="1"/>
              <a:t>statt</a:t>
            </a:r>
            <a:r>
              <a:rPr lang="en-IE" sz="3200" b="0" dirty="0"/>
              <a:t> </a:t>
            </a:r>
            <a:r>
              <a:rPr lang="en-IE" sz="3200" b="0" i="1" dirty="0"/>
              <a:t>Fast-Fashion</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956433" y="1525597"/>
            <a:ext cx="7838266" cy="4327138"/>
          </a:xfrm>
          <a:noFill/>
        </p:spPr>
        <p:txBody>
          <a:bodyPr/>
          <a:lstStyle/>
          <a:p>
            <a:pPr fontAlgn="base"/>
            <a:r>
              <a:rPr lang="en-GB" sz="1800" b="1" i="0" dirty="0">
                <a:effectLst/>
              </a:rPr>
              <a:t>Mehr als 500 Milliarden Euro an Wert gehen durch die </a:t>
            </a:r>
            <a:r>
              <a:rPr lang="en-GB" sz="1800" b="1" i="0" dirty="0" err="1">
                <a:effectLst/>
              </a:rPr>
              <a:t>kurze</a:t>
            </a:r>
            <a:r>
              <a:rPr lang="en-GB" sz="1800" b="1" i="0" dirty="0">
                <a:effectLst/>
              </a:rPr>
              <a:t> </a:t>
            </a:r>
            <a:r>
              <a:rPr lang="en-GB" sz="1800" b="1" i="0" dirty="0" err="1">
                <a:effectLst/>
              </a:rPr>
              <a:t>Nutzungsdauer</a:t>
            </a:r>
            <a:r>
              <a:rPr lang="en-GB" sz="1800" b="1" i="0" dirty="0">
                <a:effectLst/>
              </a:rPr>
              <a:t> von Kleidung oder das fehlende Recycling von </a:t>
            </a:r>
            <a:r>
              <a:rPr lang="en-GB" sz="1800" b="1" i="0" dirty="0" err="1">
                <a:effectLst/>
              </a:rPr>
              <a:t>alten</a:t>
            </a:r>
            <a:r>
              <a:rPr lang="en-GB" sz="1800" b="1" i="0" dirty="0">
                <a:effectLst/>
              </a:rPr>
              <a:t> </a:t>
            </a:r>
            <a:r>
              <a:rPr lang="en-GB" sz="1800" b="1" i="0" dirty="0" err="1">
                <a:effectLst/>
              </a:rPr>
              <a:t>oder</a:t>
            </a:r>
            <a:r>
              <a:rPr lang="en-GB" sz="1800" b="1" i="0" dirty="0">
                <a:effectLst/>
              </a:rPr>
              <a:t> </a:t>
            </a:r>
            <a:r>
              <a:rPr lang="en-GB" sz="1800" b="1" i="0" dirty="0" err="1">
                <a:effectLst/>
              </a:rPr>
              <a:t>nicht</a:t>
            </a:r>
            <a:r>
              <a:rPr lang="en-GB" sz="1800" b="1" i="0" dirty="0">
                <a:effectLst/>
              </a:rPr>
              <a:t> </a:t>
            </a:r>
            <a:r>
              <a:rPr lang="en-GB" sz="1800" b="1" i="0" dirty="0" err="1">
                <a:effectLst/>
              </a:rPr>
              <a:t>genutzten</a:t>
            </a:r>
            <a:r>
              <a:rPr lang="en-GB" sz="1800" b="1" i="0" dirty="0">
                <a:effectLst/>
              </a:rPr>
              <a:t> </a:t>
            </a:r>
            <a:r>
              <a:rPr lang="en-GB" sz="1800" b="1" i="0" dirty="0" err="1">
                <a:effectLst/>
              </a:rPr>
              <a:t>Textilien</a:t>
            </a:r>
            <a:r>
              <a:rPr lang="en-GB" sz="1800" b="1" i="0" dirty="0">
                <a:effectLst/>
              </a:rPr>
              <a:t> verloren. </a:t>
            </a:r>
            <a:r>
              <a:rPr lang="en-GB" sz="1800" b="0" i="0" dirty="0">
                <a:effectLst/>
              </a:rPr>
              <a:t>Nachhaltige Mode </a:t>
            </a:r>
            <a:r>
              <a:rPr lang="en-GB" sz="1800" b="0" i="0" dirty="0" err="1">
                <a:effectLst/>
              </a:rPr>
              <a:t>ist</a:t>
            </a:r>
            <a:r>
              <a:rPr lang="en-GB" sz="1800" b="0" i="0" dirty="0">
                <a:effectLst/>
              </a:rPr>
              <a:t> die </a:t>
            </a:r>
            <a:r>
              <a:rPr lang="en-GB" sz="1800" b="0" i="0" dirty="0" err="1">
                <a:effectLst/>
              </a:rPr>
              <a:t>Reaktion</a:t>
            </a:r>
            <a:r>
              <a:rPr lang="en-GB" sz="1800" b="0" i="0" dirty="0">
                <a:effectLst/>
              </a:rPr>
              <a:t> auf die </a:t>
            </a:r>
            <a:r>
              <a:rPr lang="en-GB" sz="1800" b="0" i="0" dirty="0" err="1">
                <a:effectLst/>
              </a:rPr>
              <a:t>unethischen</a:t>
            </a:r>
            <a:r>
              <a:rPr lang="en-GB" sz="1800" b="0" i="0" dirty="0">
                <a:effectLst/>
              </a:rPr>
              <a:t> und </a:t>
            </a:r>
            <a:r>
              <a:rPr lang="en-GB" sz="1800" b="0" i="0" dirty="0" err="1">
                <a:effectLst/>
              </a:rPr>
              <a:t>umweltschädlichen</a:t>
            </a:r>
            <a:r>
              <a:rPr lang="en-GB" sz="1800" b="0" i="0" dirty="0">
                <a:effectLst/>
              </a:rPr>
              <a:t> Praktiken der Fast-Fashion-</a:t>
            </a:r>
            <a:r>
              <a:rPr lang="en-GB" sz="1800" b="0" i="0" dirty="0" err="1">
                <a:effectLst/>
              </a:rPr>
              <a:t>Märkte</a:t>
            </a:r>
            <a:r>
              <a:rPr lang="en-GB" sz="1800" b="0" i="0" dirty="0">
                <a:effectLst/>
              </a:rPr>
              <a:t>. Die </a:t>
            </a:r>
            <a:r>
              <a:rPr lang="en-GB" sz="1800" b="0" i="0" dirty="0" err="1">
                <a:effectLst/>
              </a:rPr>
              <a:t>jährlich</a:t>
            </a:r>
            <a:r>
              <a:rPr lang="en-GB" sz="1800" dirty="0"/>
              <a:t> </a:t>
            </a:r>
            <a:r>
              <a:rPr lang="en-GB" sz="1800" dirty="0" err="1"/>
              <a:t>entstehenden</a:t>
            </a:r>
            <a:r>
              <a:rPr lang="en-GB" sz="1800" dirty="0"/>
              <a:t> </a:t>
            </a:r>
            <a:r>
              <a:rPr lang="en-GB" sz="1800" dirty="0" err="1"/>
              <a:t>externen</a:t>
            </a:r>
            <a:r>
              <a:rPr lang="en-GB" sz="1800" dirty="0"/>
              <a:t> </a:t>
            </a:r>
            <a:r>
              <a:rPr lang="en-GB" sz="1800" dirty="0" err="1"/>
              <a:t>Kosten</a:t>
            </a:r>
            <a:r>
              <a:rPr lang="en-GB" sz="1800" dirty="0"/>
              <a:t> </a:t>
            </a:r>
            <a:r>
              <a:rPr lang="en-GB" sz="1800" dirty="0" err="1"/>
              <a:t>werden</a:t>
            </a:r>
            <a:r>
              <a:rPr lang="en-GB" sz="1800" dirty="0"/>
              <a:t> auf </a:t>
            </a:r>
            <a:r>
              <a:rPr lang="en-GB" sz="1800" dirty="0" err="1"/>
              <a:t>einen</a:t>
            </a:r>
            <a:r>
              <a:rPr lang="en-GB" sz="1800" dirty="0"/>
              <a:t> Wert von 192 </a:t>
            </a:r>
            <a:r>
              <a:rPr lang="en-GB" sz="1800" dirty="0" err="1"/>
              <a:t>Milliarden</a:t>
            </a:r>
            <a:r>
              <a:rPr lang="en-GB" sz="1800" dirty="0"/>
              <a:t> Euro </a:t>
            </a:r>
            <a:r>
              <a:rPr lang="en-GB" sz="1800" dirty="0" err="1"/>
              <a:t>geschätzt</a:t>
            </a:r>
            <a:r>
              <a:rPr lang="en-GB" sz="1800" dirty="0"/>
              <a:t> und </a:t>
            </a:r>
            <a:r>
              <a:rPr lang="en-GB" sz="1800" dirty="0" err="1"/>
              <a:t>bei</a:t>
            </a:r>
            <a:r>
              <a:rPr lang="en-GB" sz="1800" dirty="0"/>
              <a:t> der </a:t>
            </a:r>
            <a:r>
              <a:rPr lang="en-GB" sz="1800" dirty="0" err="1"/>
              <a:t>Preisgestaltung</a:t>
            </a:r>
            <a:r>
              <a:rPr lang="en-GB" sz="1800" dirty="0"/>
              <a:t>  </a:t>
            </a:r>
            <a:r>
              <a:rPr lang="en-GB" sz="1800" b="0" i="0" dirty="0" err="1">
                <a:effectLst/>
              </a:rPr>
              <a:t>gänzlich</a:t>
            </a:r>
            <a:r>
              <a:rPr lang="en-GB" sz="1800" b="0" i="0" dirty="0">
                <a:effectLst/>
              </a:rPr>
              <a:t> </a:t>
            </a:r>
            <a:r>
              <a:rPr lang="en-GB" sz="1800" b="0" i="0" dirty="0" err="1">
                <a:effectLst/>
              </a:rPr>
              <a:t>außen</a:t>
            </a:r>
            <a:r>
              <a:rPr lang="en-GB" sz="1800" b="0" i="0" dirty="0">
                <a:effectLst/>
              </a:rPr>
              <a:t> </a:t>
            </a:r>
            <a:r>
              <a:rPr lang="en-GB" sz="1800" b="0" i="0" dirty="0" err="1">
                <a:effectLst/>
              </a:rPr>
              <a:t>vor</a:t>
            </a:r>
            <a:r>
              <a:rPr lang="en-GB" sz="1800" b="0" i="0" dirty="0">
                <a:effectLst/>
              </a:rPr>
              <a:t> </a:t>
            </a:r>
            <a:r>
              <a:rPr lang="en-GB" sz="1800" b="0" i="0" dirty="0" err="1">
                <a:effectLst/>
              </a:rPr>
              <a:t>gelassen</a:t>
            </a:r>
            <a:r>
              <a:rPr lang="en-GB" sz="1800" dirty="0"/>
              <a:t>.</a:t>
            </a:r>
            <a:endParaRPr lang="en-GB" sz="1800" b="0" i="0" dirty="0">
              <a:effectLst/>
            </a:endParaRPr>
          </a:p>
          <a:p>
            <a:pPr algn="l" fontAlgn="base"/>
            <a:endParaRPr lang="en-GB" sz="1800" dirty="0"/>
          </a:p>
          <a:p>
            <a:pPr algn="l" fontAlgn="base"/>
            <a:r>
              <a:rPr lang="de-DE" sz="1800" b="0" i="0" dirty="0">
                <a:effectLst/>
              </a:rPr>
              <a:t>Nachhaltige Mode zielt darauf ab, den Lebenszyklus von Kleidung zu verlängern, sowohl was die Nutzung durch den Verbraucher als auch die Produktqualität und die Wiederverwendbarkeit betrifft, und zwar durch Umgestaltung, Reparatur oder innovative Geschäftsmodelle, die die Eigentumsverhältnisse neu überdenken. Nachhaltige Mode fördert längere Tragezyklen und bezieht Materialien aus ausrangierter Kleidung oder Stoffen </a:t>
            </a:r>
            <a:r>
              <a:rPr lang="en-GB" sz="1800" b="0" i="0" dirty="0">
                <a:effectLst/>
              </a:rPr>
              <a:t>(</a:t>
            </a:r>
            <a:r>
              <a:rPr lang="en-GB" sz="1800" b="0" i="0" dirty="0">
                <a:effectLst/>
                <a:hlinkClick r:id="rId2">
                  <a:extLst>
                    <a:ext uri="{A12FA001-AC4F-418D-AE19-62706E023703}">
                      <ahyp:hlinkClr xmlns:ahyp="http://schemas.microsoft.com/office/drawing/2018/hyperlinkcolor" val="tx"/>
                    </a:ext>
                  </a:extLst>
                </a:hlinkClick>
              </a:rPr>
              <a:t>Quelle</a:t>
            </a:r>
            <a:r>
              <a:rPr lang="en-GB" sz="1800" b="0" i="0" dirty="0">
                <a:effectLst/>
              </a:rPr>
              <a:t>).</a:t>
            </a:r>
            <a:endParaRPr lang="en-IE" sz="1800" dirty="0"/>
          </a:p>
        </p:txBody>
      </p:sp>
      <p:grpSp>
        <p:nvGrpSpPr>
          <p:cNvPr id="4" name="Graphic 4">
            <a:extLst>
              <a:ext uri="{FF2B5EF4-FFF2-40B4-BE49-F238E27FC236}">
                <a16:creationId xmlns:a16="http://schemas.microsoft.com/office/drawing/2014/main" id="{7634826E-127C-4A7B-A881-6F3789075CAA}"/>
              </a:ext>
            </a:extLst>
          </p:cNvPr>
          <p:cNvGrpSpPr/>
          <p:nvPr/>
        </p:nvGrpSpPr>
        <p:grpSpPr>
          <a:xfrm>
            <a:off x="8435092" y="2224704"/>
            <a:ext cx="2960379" cy="2444301"/>
            <a:chOff x="8321314" y="1790175"/>
            <a:chExt cx="1456348" cy="1130621"/>
          </a:xfrm>
        </p:grpSpPr>
        <p:sp>
          <p:nvSpPr>
            <p:cNvPr id="7" name="Freeform 965">
              <a:extLst>
                <a:ext uri="{FF2B5EF4-FFF2-40B4-BE49-F238E27FC236}">
                  <a16:creationId xmlns:a16="http://schemas.microsoft.com/office/drawing/2014/main" id="{64D164FB-596C-4AE7-9266-5FD0A99AAB69}"/>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8" name="Freeform 966">
              <a:extLst>
                <a:ext uri="{FF2B5EF4-FFF2-40B4-BE49-F238E27FC236}">
                  <a16:creationId xmlns:a16="http://schemas.microsoft.com/office/drawing/2014/main" id="{89C0591B-B655-43DF-A548-DEF2C74120D1}"/>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7">
              <a:extLst>
                <a:ext uri="{FF2B5EF4-FFF2-40B4-BE49-F238E27FC236}">
                  <a16:creationId xmlns:a16="http://schemas.microsoft.com/office/drawing/2014/main" id="{BEA929DD-8B63-4D3A-9E2F-7A58CFE1A0F8}"/>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8">
              <a:extLst>
                <a:ext uri="{FF2B5EF4-FFF2-40B4-BE49-F238E27FC236}">
                  <a16:creationId xmlns:a16="http://schemas.microsoft.com/office/drawing/2014/main" id="{3D84083F-8363-4F67-8C8C-2CFD00561F53}"/>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69">
              <a:extLst>
                <a:ext uri="{FF2B5EF4-FFF2-40B4-BE49-F238E27FC236}">
                  <a16:creationId xmlns:a16="http://schemas.microsoft.com/office/drawing/2014/main" id="{CD70E0E0-F358-45E8-874C-B84C11E2450E}"/>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0">
              <a:extLst>
                <a:ext uri="{FF2B5EF4-FFF2-40B4-BE49-F238E27FC236}">
                  <a16:creationId xmlns:a16="http://schemas.microsoft.com/office/drawing/2014/main" id="{DAD46AF1-B43E-468D-B92F-ED38B98BB9F7}"/>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1">
              <a:extLst>
                <a:ext uri="{FF2B5EF4-FFF2-40B4-BE49-F238E27FC236}">
                  <a16:creationId xmlns:a16="http://schemas.microsoft.com/office/drawing/2014/main" id="{320F4E02-EAD7-4D55-8268-EB5F4D8002DE}"/>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2">
              <a:extLst>
                <a:ext uri="{FF2B5EF4-FFF2-40B4-BE49-F238E27FC236}">
                  <a16:creationId xmlns:a16="http://schemas.microsoft.com/office/drawing/2014/main" id="{286388C7-B88C-4A87-BEBE-8B183BA4EAF6}"/>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5" name="Freeform 973">
              <a:extLst>
                <a:ext uri="{FF2B5EF4-FFF2-40B4-BE49-F238E27FC236}">
                  <a16:creationId xmlns:a16="http://schemas.microsoft.com/office/drawing/2014/main" id="{1BD06298-3762-4570-AFA6-B8F2F3D477C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4">
              <a:extLst>
                <a:ext uri="{FF2B5EF4-FFF2-40B4-BE49-F238E27FC236}">
                  <a16:creationId xmlns:a16="http://schemas.microsoft.com/office/drawing/2014/main" id="{567C3EE8-2729-4768-AFA8-CB46F4A2DC90}"/>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5">
              <a:extLst>
                <a:ext uri="{FF2B5EF4-FFF2-40B4-BE49-F238E27FC236}">
                  <a16:creationId xmlns:a16="http://schemas.microsoft.com/office/drawing/2014/main" id="{B0937A19-6FED-46F9-B162-0FDE7D565A9A}"/>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6">
              <a:extLst>
                <a:ext uri="{FF2B5EF4-FFF2-40B4-BE49-F238E27FC236}">
                  <a16:creationId xmlns:a16="http://schemas.microsoft.com/office/drawing/2014/main" id="{4AC9E07B-430B-456B-9F0A-79B6D632D2FC}"/>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9" name="Freeform 977">
              <a:extLst>
                <a:ext uri="{FF2B5EF4-FFF2-40B4-BE49-F238E27FC236}">
                  <a16:creationId xmlns:a16="http://schemas.microsoft.com/office/drawing/2014/main" id="{03123241-1230-46B3-AA8F-2F99394E569B}"/>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8">
              <a:extLst>
                <a:ext uri="{FF2B5EF4-FFF2-40B4-BE49-F238E27FC236}">
                  <a16:creationId xmlns:a16="http://schemas.microsoft.com/office/drawing/2014/main" id="{E8733EA7-431D-44A2-9FEC-0A14FF10C294}"/>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9">
              <a:extLst>
                <a:ext uri="{FF2B5EF4-FFF2-40B4-BE49-F238E27FC236}">
                  <a16:creationId xmlns:a16="http://schemas.microsoft.com/office/drawing/2014/main" id="{D189F4E4-20D9-4DE4-9AEB-0C8622F1ECDB}"/>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0">
              <a:extLst>
                <a:ext uri="{FF2B5EF4-FFF2-40B4-BE49-F238E27FC236}">
                  <a16:creationId xmlns:a16="http://schemas.microsoft.com/office/drawing/2014/main" id="{58EC1777-C3B3-4E9E-A8EF-E825C3A251A4}"/>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1">
              <a:extLst>
                <a:ext uri="{FF2B5EF4-FFF2-40B4-BE49-F238E27FC236}">
                  <a16:creationId xmlns:a16="http://schemas.microsoft.com/office/drawing/2014/main" id="{F7AD8296-2486-4372-B748-328A2943F785}"/>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2">
              <a:extLst>
                <a:ext uri="{FF2B5EF4-FFF2-40B4-BE49-F238E27FC236}">
                  <a16:creationId xmlns:a16="http://schemas.microsoft.com/office/drawing/2014/main" id="{E7682E5F-ADB1-4257-A112-7275177B2E86}"/>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3">
              <a:extLst>
                <a:ext uri="{FF2B5EF4-FFF2-40B4-BE49-F238E27FC236}">
                  <a16:creationId xmlns:a16="http://schemas.microsoft.com/office/drawing/2014/main" id="{93065055-DD94-4DC7-BE0A-FFE9C4C1D032}"/>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4">
              <a:extLst>
                <a:ext uri="{FF2B5EF4-FFF2-40B4-BE49-F238E27FC236}">
                  <a16:creationId xmlns:a16="http://schemas.microsoft.com/office/drawing/2014/main" id="{563D1764-292B-4088-B4CF-C60F02EAD81F}"/>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5">
              <a:extLst>
                <a:ext uri="{FF2B5EF4-FFF2-40B4-BE49-F238E27FC236}">
                  <a16:creationId xmlns:a16="http://schemas.microsoft.com/office/drawing/2014/main" id="{0EDE839A-F0F4-4094-A349-3F75FFF18E80}"/>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6">
              <a:extLst>
                <a:ext uri="{FF2B5EF4-FFF2-40B4-BE49-F238E27FC236}">
                  <a16:creationId xmlns:a16="http://schemas.microsoft.com/office/drawing/2014/main" id="{884B1973-F629-4EE8-9687-6D8E0FC5D8BF}"/>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9" name="Freeform 987">
              <a:extLst>
                <a:ext uri="{FF2B5EF4-FFF2-40B4-BE49-F238E27FC236}">
                  <a16:creationId xmlns:a16="http://schemas.microsoft.com/office/drawing/2014/main" id="{02E90B92-A8F0-423D-8B22-67C494E22154}"/>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0" name="Freeform 988">
              <a:extLst>
                <a:ext uri="{FF2B5EF4-FFF2-40B4-BE49-F238E27FC236}">
                  <a16:creationId xmlns:a16="http://schemas.microsoft.com/office/drawing/2014/main" id="{B36FF2EE-F25B-4718-AE38-F83EF72EC5B1}"/>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1" name="Freeform 989">
              <a:extLst>
                <a:ext uri="{FF2B5EF4-FFF2-40B4-BE49-F238E27FC236}">
                  <a16:creationId xmlns:a16="http://schemas.microsoft.com/office/drawing/2014/main" id="{8E157D79-EA73-429E-AC50-16DEEE003610}"/>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0">
              <a:extLst>
                <a:ext uri="{FF2B5EF4-FFF2-40B4-BE49-F238E27FC236}">
                  <a16:creationId xmlns:a16="http://schemas.microsoft.com/office/drawing/2014/main" id="{5B7C9EB6-DA38-47C7-B7CA-FE83CD2D8042}"/>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3" name="Freeform 991">
              <a:extLst>
                <a:ext uri="{FF2B5EF4-FFF2-40B4-BE49-F238E27FC236}">
                  <a16:creationId xmlns:a16="http://schemas.microsoft.com/office/drawing/2014/main" id="{2F6B4881-FB7C-4A0A-9C9D-8BFA35484C6A}"/>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4" name="Freeform 992">
              <a:extLst>
                <a:ext uri="{FF2B5EF4-FFF2-40B4-BE49-F238E27FC236}">
                  <a16:creationId xmlns:a16="http://schemas.microsoft.com/office/drawing/2014/main" id="{672C8F35-AA19-4FE5-89DC-CDA1028FED96}"/>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93">
              <a:extLst>
                <a:ext uri="{FF2B5EF4-FFF2-40B4-BE49-F238E27FC236}">
                  <a16:creationId xmlns:a16="http://schemas.microsoft.com/office/drawing/2014/main" id="{121AFE55-029E-4E43-854D-823CEF75A60E}"/>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6" name="Freeform 994">
              <a:extLst>
                <a:ext uri="{FF2B5EF4-FFF2-40B4-BE49-F238E27FC236}">
                  <a16:creationId xmlns:a16="http://schemas.microsoft.com/office/drawing/2014/main" id="{9B958601-786D-435E-9824-989814B8556A}"/>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7" name="Freeform 995">
              <a:extLst>
                <a:ext uri="{FF2B5EF4-FFF2-40B4-BE49-F238E27FC236}">
                  <a16:creationId xmlns:a16="http://schemas.microsoft.com/office/drawing/2014/main" id="{B86D0417-49D0-45BB-9712-0FA7316E4639}"/>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6">
              <a:extLst>
                <a:ext uri="{FF2B5EF4-FFF2-40B4-BE49-F238E27FC236}">
                  <a16:creationId xmlns:a16="http://schemas.microsoft.com/office/drawing/2014/main" id="{1176745A-8FD4-474B-B6FE-A63FAE4F58C1}"/>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7">
              <a:extLst>
                <a:ext uri="{FF2B5EF4-FFF2-40B4-BE49-F238E27FC236}">
                  <a16:creationId xmlns:a16="http://schemas.microsoft.com/office/drawing/2014/main" id="{D2524CEF-F5FE-45B6-AF4C-EE32CD3FF471}"/>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0" name="Freeform 998">
              <a:extLst>
                <a:ext uri="{FF2B5EF4-FFF2-40B4-BE49-F238E27FC236}">
                  <a16:creationId xmlns:a16="http://schemas.microsoft.com/office/drawing/2014/main" id="{DEA076D6-FF71-48FB-9A24-CC569735381C}"/>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1" name="Freeform 999">
              <a:extLst>
                <a:ext uri="{FF2B5EF4-FFF2-40B4-BE49-F238E27FC236}">
                  <a16:creationId xmlns:a16="http://schemas.microsoft.com/office/drawing/2014/main" id="{14DF2A3D-0644-4EC7-A539-41658F83E68F}"/>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2" name="Freeform 1000">
              <a:extLst>
                <a:ext uri="{FF2B5EF4-FFF2-40B4-BE49-F238E27FC236}">
                  <a16:creationId xmlns:a16="http://schemas.microsoft.com/office/drawing/2014/main" id="{ED09CAEE-A6D8-42E4-B5A0-C3777EE0FA87}"/>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1">
              <a:extLst>
                <a:ext uri="{FF2B5EF4-FFF2-40B4-BE49-F238E27FC236}">
                  <a16:creationId xmlns:a16="http://schemas.microsoft.com/office/drawing/2014/main" id="{A9F52CA8-B53E-4DB6-B6E0-B6785B87BAEE}"/>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4" name="Freeform 1002">
              <a:extLst>
                <a:ext uri="{FF2B5EF4-FFF2-40B4-BE49-F238E27FC236}">
                  <a16:creationId xmlns:a16="http://schemas.microsoft.com/office/drawing/2014/main" id="{0A332934-9121-4E59-BCCE-F5DE3D288439}"/>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3">
              <a:extLst>
                <a:ext uri="{FF2B5EF4-FFF2-40B4-BE49-F238E27FC236}">
                  <a16:creationId xmlns:a16="http://schemas.microsoft.com/office/drawing/2014/main" id="{AFCD064C-559D-4BC3-8497-A7C75855F0BF}"/>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4">
              <a:extLst>
                <a:ext uri="{FF2B5EF4-FFF2-40B4-BE49-F238E27FC236}">
                  <a16:creationId xmlns:a16="http://schemas.microsoft.com/office/drawing/2014/main" id="{9DD3D93F-CCC0-4C00-AB53-EBF84569F831}"/>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5">
              <a:extLst>
                <a:ext uri="{FF2B5EF4-FFF2-40B4-BE49-F238E27FC236}">
                  <a16:creationId xmlns:a16="http://schemas.microsoft.com/office/drawing/2014/main" id="{A5652867-5083-41C9-BC60-1E07FA65612B}"/>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6">
              <a:extLst>
                <a:ext uri="{FF2B5EF4-FFF2-40B4-BE49-F238E27FC236}">
                  <a16:creationId xmlns:a16="http://schemas.microsoft.com/office/drawing/2014/main" id="{53E2A306-8D9B-41BD-991F-2CF984B7A985}"/>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9" name="Freeform 1007">
              <a:extLst>
                <a:ext uri="{FF2B5EF4-FFF2-40B4-BE49-F238E27FC236}">
                  <a16:creationId xmlns:a16="http://schemas.microsoft.com/office/drawing/2014/main" id="{603C4FC7-DF52-4181-8577-F42964504577}"/>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0" name="Freeform 1008">
              <a:extLst>
                <a:ext uri="{FF2B5EF4-FFF2-40B4-BE49-F238E27FC236}">
                  <a16:creationId xmlns:a16="http://schemas.microsoft.com/office/drawing/2014/main" id="{40D8FA92-A29F-413E-A3AB-25C69DC62A89}"/>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1" name="Freeform 1009">
              <a:extLst>
                <a:ext uri="{FF2B5EF4-FFF2-40B4-BE49-F238E27FC236}">
                  <a16:creationId xmlns:a16="http://schemas.microsoft.com/office/drawing/2014/main" id="{F9EDE69E-4DE0-4F9C-974C-190AEC3A5DD1}"/>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2" name="Freeform 1010">
              <a:extLst>
                <a:ext uri="{FF2B5EF4-FFF2-40B4-BE49-F238E27FC236}">
                  <a16:creationId xmlns:a16="http://schemas.microsoft.com/office/drawing/2014/main" id="{5016FAA8-FFB1-4605-BB2A-C24014536D43}"/>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dirty="0"/>
            </a:p>
          </p:txBody>
        </p:sp>
        <p:sp>
          <p:nvSpPr>
            <p:cNvPr id="53" name="Freeform 1011">
              <a:extLst>
                <a:ext uri="{FF2B5EF4-FFF2-40B4-BE49-F238E27FC236}">
                  <a16:creationId xmlns:a16="http://schemas.microsoft.com/office/drawing/2014/main" id="{B7D98BC5-8C5D-4710-A50D-2763568723AC}"/>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4" name="Freeform 1012">
              <a:extLst>
                <a:ext uri="{FF2B5EF4-FFF2-40B4-BE49-F238E27FC236}">
                  <a16:creationId xmlns:a16="http://schemas.microsoft.com/office/drawing/2014/main" id="{0DE4A095-1400-47FC-B31A-4B7EE7AC8964}"/>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5" name="Freeform 1013">
              <a:extLst>
                <a:ext uri="{FF2B5EF4-FFF2-40B4-BE49-F238E27FC236}">
                  <a16:creationId xmlns:a16="http://schemas.microsoft.com/office/drawing/2014/main" id="{EE6B1833-249A-4895-BFFD-A370F6A7D184}"/>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6" name="Freeform 1014">
              <a:extLst>
                <a:ext uri="{FF2B5EF4-FFF2-40B4-BE49-F238E27FC236}">
                  <a16:creationId xmlns:a16="http://schemas.microsoft.com/office/drawing/2014/main" id="{5033D736-8428-4481-94D9-022D8AF21806}"/>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7" name="Freeform 1015">
              <a:extLst>
                <a:ext uri="{FF2B5EF4-FFF2-40B4-BE49-F238E27FC236}">
                  <a16:creationId xmlns:a16="http://schemas.microsoft.com/office/drawing/2014/main" id="{D4442316-BBE9-4993-8F76-13B5CC6A967B}"/>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8" name="Freeform 1016">
              <a:extLst>
                <a:ext uri="{FF2B5EF4-FFF2-40B4-BE49-F238E27FC236}">
                  <a16:creationId xmlns:a16="http://schemas.microsoft.com/office/drawing/2014/main" id="{57A2DDD7-3697-4CEC-8CC2-70FB4EBE4CF2}"/>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9" name="Freeform 1017">
              <a:extLst>
                <a:ext uri="{FF2B5EF4-FFF2-40B4-BE49-F238E27FC236}">
                  <a16:creationId xmlns:a16="http://schemas.microsoft.com/office/drawing/2014/main" id="{DDA4F45C-45D1-4969-A73D-80E06C1DC3E6}"/>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0" name="Freeform 1018">
              <a:extLst>
                <a:ext uri="{FF2B5EF4-FFF2-40B4-BE49-F238E27FC236}">
                  <a16:creationId xmlns:a16="http://schemas.microsoft.com/office/drawing/2014/main" id="{A6B5F72A-32A4-431A-83AD-495173B1F2F9}"/>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1" name="Freeform 1019">
              <a:extLst>
                <a:ext uri="{FF2B5EF4-FFF2-40B4-BE49-F238E27FC236}">
                  <a16:creationId xmlns:a16="http://schemas.microsoft.com/office/drawing/2014/main" id="{169EEF18-6087-4EED-AE35-C24534F0EED8}"/>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2" name="Freeform 1020">
              <a:extLst>
                <a:ext uri="{FF2B5EF4-FFF2-40B4-BE49-F238E27FC236}">
                  <a16:creationId xmlns:a16="http://schemas.microsoft.com/office/drawing/2014/main" id="{1DA2E8C3-5B80-4436-BBD1-9008CF717089}"/>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3" name="Freeform 1021">
              <a:extLst>
                <a:ext uri="{FF2B5EF4-FFF2-40B4-BE49-F238E27FC236}">
                  <a16:creationId xmlns:a16="http://schemas.microsoft.com/office/drawing/2014/main" id="{3E07820F-17A4-4382-9E9B-A3F8BC85BBB5}"/>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50977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a:extLst>
              <a:ext uri="{FF2B5EF4-FFF2-40B4-BE49-F238E27FC236}">
                <a16:creationId xmlns:a16="http://schemas.microsoft.com/office/drawing/2014/main" id="{52C88B3E-3C93-42BA-842A-C5B6743FEA1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7110"/>
          <a:stretch/>
        </p:blipFill>
        <p:spPr bwMode="auto">
          <a:xfrm>
            <a:off x="8222739" y="-6923"/>
            <a:ext cx="3969261" cy="32158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8BC07025-AF75-4B39-9E64-745FA95082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6550" y="3215864"/>
            <a:ext cx="4205449" cy="36279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Namibia should have a huge pile of cigarettes. Mysteriously, they are  nowhere to be found. | Business Insider">
            <a:extLst>
              <a:ext uri="{FF2B5EF4-FFF2-40B4-BE49-F238E27FC236}">
                <a16:creationId xmlns:a16="http://schemas.microsoft.com/office/drawing/2014/main" id="{BE03AED6-6131-43C6-8861-4CFB0C780D9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7534"/>
          <a:stretch/>
        </p:blipFill>
        <p:spPr bwMode="auto">
          <a:xfrm>
            <a:off x="4486275" y="0"/>
            <a:ext cx="3895725" cy="3202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65635AA-7955-4E07-A615-C20C19AC84A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6923"/>
            <a:ext cx="4486275" cy="32020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6774E43C-FBDD-4C6D-B61E-713F8E870702}"/>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24659" r="36091" b="23234"/>
          <a:stretch/>
        </p:blipFill>
        <p:spPr bwMode="auto">
          <a:xfrm>
            <a:off x="0" y="3192493"/>
            <a:ext cx="4486275" cy="365598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366665" y="325925"/>
            <a:ext cx="3761715" cy="2453489"/>
          </a:xfrm>
          <a:solidFill>
            <a:srgbClr val="908C81"/>
          </a:solidFill>
        </p:spPr>
        <p:txBody>
          <a:bodyPr anchor="ctr">
            <a:normAutofit/>
          </a:bodyPr>
          <a:lstStyle/>
          <a:p>
            <a:r>
              <a:rPr lang="en-IE" sz="2000" dirty="0">
                <a:hlinkClick r:id="rId7">
                  <a:extLst>
                    <a:ext uri="{A12FA001-AC4F-418D-AE19-62706E023703}">
                      <ahyp:hlinkClr xmlns:ahyp="http://schemas.microsoft.com/office/drawing/2018/hyperlinkcolor" val="tx"/>
                    </a:ext>
                  </a:extLst>
                </a:hlinkClick>
              </a:rPr>
              <a:t>AM Acoustic Materials, </a:t>
            </a:r>
            <a:r>
              <a:rPr lang="en-IE" sz="2000" dirty="0" err="1">
                <a:hlinkClick r:id="rId7">
                  <a:extLst>
                    <a:ext uri="{A12FA001-AC4F-418D-AE19-62706E023703}">
                      <ahyp:hlinkClr xmlns:ahyp="http://schemas.microsoft.com/office/drawing/2018/hyperlinkcolor" val="tx"/>
                    </a:ext>
                  </a:extLst>
                </a:hlinkClick>
              </a:rPr>
              <a:t>Irland</a:t>
            </a:r>
            <a:r>
              <a:rPr lang="en-IE" sz="2000" dirty="0"/>
              <a:t>,</a:t>
            </a:r>
          </a:p>
          <a:p>
            <a:r>
              <a:rPr lang="en-GB" sz="2000" b="0" dirty="0" err="1"/>
              <a:t>b</a:t>
            </a:r>
            <a:r>
              <a:rPr lang="en-GB" sz="2000" b="0" i="0" dirty="0" err="1">
                <a:effectLst/>
              </a:rPr>
              <a:t>ietet</a:t>
            </a:r>
            <a:r>
              <a:rPr lang="en-GB" sz="2000" b="0" i="0" dirty="0">
                <a:effectLst/>
              </a:rPr>
              <a:t> </a:t>
            </a:r>
            <a:r>
              <a:rPr lang="en-GB" sz="2000" b="0" i="0" dirty="0" err="1">
                <a:effectLst/>
              </a:rPr>
              <a:t>hochqualitative</a:t>
            </a:r>
            <a:r>
              <a:rPr lang="en-GB" sz="2000" b="0" i="0" dirty="0">
                <a:effectLst/>
              </a:rPr>
              <a:t> </a:t>
            </a:r>
            <a:r>
              <a:rPr lang="en-GB" sz="2000" b="0" dirty="0" err="1"/>
              <a:t>Schallschutzmaterialien</a:t>
            </a:r>
            <a:r>
              <a:rPr lang="en-GB" sz="2000" b="0" dirty="0"/>
              <a:t> </a:t>
            </a:r>
            <a:r>
              <a:rPr lang="en-GB" sz="2000" b="0" dirty="0" err="1"/>
              <a:t>für</a:t>
            </a:r>
            <a:r>
              <a:rPr lang="en-GB" sz="2000" b="0" dirty="0"/>
              <a:t> den </a:t>
            </a:r>
            <a:r>
              <a:rPr lang="en-GB" sz="2000" b="0" dirty="0" err="1"/>
              <a:t>gewerblichen</a:t>
            </a:r>
            <a:r>
              <a:rPr lang="en-GB" sz="2000" b="0" dirty="0"/>
              <a:t>, </a:t>
            </a:r>
            <a:r>
              <a:rPr lang="en-GB" sz="2000" b="0" dirty="0" err="1"/>
              <a:t>privaten</a:t>
            </a:r>
            <a:r>
              <a:rPr lang="en-GB" sz="2000" b="0" dirty="0"/>
              <a:t> und </a:t>
            </a:r>
            <a:r>
              <a:rPr lang="en-GB" sz="2000" b="0" dirty="0" err="1"/>
              <a:t>industriellen</a:t>
            </a:r>
            <a:r>
              <a:rPr lang="en-GB" sz="2000" b="0" dirty="0"/>
              <a:t> </a:t>
            </a:r>
            <a:r>
              <a:rPr lang="en-GB" sz="2000" b="0" dirty="0" err="1"/>
              <a:t>Bereich</a:t>
            </a:r>
            <a:r>
              <a:rPr lang="en-GB" sz="2000" b="0" dirty="0"/>
              <a:t> an, </a:t>
            </a:r>
            <a:r>
              <a:rPr lang="en-GB" sz="2000" b="0" i="0" dirty="0">
                <a:effectLst/>
              </a:rPr>
              <a:t>die </a:t>
            </a:r>
            <a:r>
              <a:rPr lang="en-GB" sz="2000" b="0" i="0" dirty="0" err="1">
                <a:effectLst/>
              </a:rPr>
              <a:t>wiederverwertbar</a:t>
            </a:r>
            <a:r>
              <a:rPr lang="en-GB" sz="2000" b="0" i="0" dirty="0">
                <a:effectLst/>
              </a:rPr>
              <a:t> </a:t>
            </a:r>
            <a:r>
              <a:rPr lang="en-GB" sz="2000" b="0" i="0" dirty="0" err="1">
                <a:effectLst/>
              </a:rPr>
              <a:t>sind</a:t>
            </a:r>
            <a:r>
              <a:rPr lang="en-GB" sz="2000" b="0" i="0" dirty="0">
                <a:effectLst/>
              </a:rPr>
              <a:t>. </a:t>
            </a:r>
            <a:endParaRPr lang="en-IE" sz="200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n-GB" sz="2400" i="0" dirty="0">
                <a:solidFill>
                  <a:srgbClr val="D67514"/>
                </a:solidFill>
                <a:effectLst/>
                <a:hlinkClick r:id="rId8">
                  <a:extLst>
                    <a:ext uri="{A12FA001-AC4F-418D-AE19-62706E023703}">
                      <ahyp:hlinkClr xmlns:ahyp="http://schemas.microsoft.com/office/drawing/2018/hyperlinkcolor" val="tx"/>
                    </a:ext>
                  </a:extLst>
                </a:hlinkClick>
              </a:rPr>
              <a:t>FiltraCycle, Irland, </a:t>
            </a:r>
            <a:r>
              <a:rPr lang="en-GB" sz="2000" b="0" i="0" dirty="0">
                <a:solidFill>
                  <a:srgbClr val="D67514"/>
                </a:solidFill>
                <a:effectLst/>
              </a:rPr>
              <a:t>ist ein junges Unternehmen, das Zigarettenabfälle in </a:t>
            </a:r>
            <a:r>
              <a:rPr lang="en-GB" sz="2000" b="0" i="0" dirty="0" err="1">
                <a:solidFill>
                  <a:srgbClr val="D67514"/>
                </a:solidFill>
                <a:effectLst/>
              </a:rPr>
              <a:t>eine</a:t>
            </a:r>
            <a:r>
              <a:rPr lang="en-GB" sz="2000" b="0" i="0" dirty="0">
                <a:solidFill>
                  <a:srgbClr val="D67514"/>
                </a:solidFill>
                <a:effectLst/>
              </a:rPr>
              <a:t> Quelle </a:t>
            </a:r>
            <a:r>
              <a:rPr lang="en-GB" sz="2000" b="0" i="0" dirty="0" err="1">
                <a:solidFill>
                  <a:srgbClr val="D67514"/>
                </a:solidFill>
                <a:effectLst/>
              </a:rPr>
              <a:t>für</a:t>
            </a:r>
            <a:r>
              <a:rPr lang="en-GB" sz="2000" b="0" i="0" dirty="0">
                <a:solidFill>
                  <a:srgbClr val="D67514"/>
                </a:solidFill>
                <a:effectLst/>
              </a:rPr>
              <a:t> </a:t>
            </a:r>
            <a:r>
              <a:rPr lang="en-GB" sz="2000" b="0" i="0" dirty="0" err="1">
                <a:solidFill>
                  <a:srgbClr val="D67514"/>
                </a:solidFill>
                <a:effectLst/>
              </a:rPr>
              <a:t>nachhaltigen</a:t>
            </a:r>
            <a:r>
              <a:rPr lang="en-GB" sz="2000" b="0" i="0" dirty="0">
                <a:solidFill>
                  <a:srgbClr val="D67514"/>
                </a:solidFill>
                <a:effectLst/>
              </a:rPr>
              <a:t> Kunststoff verwandelt. </a:t>
            </a:r>
            <a:r>
              <a:rPr lang="en-GB" sz="2000" b="0" i="0" dirty="0" err="1">
                <a:solidFill>
                  <a:srgbClr val="D67514"/>
                </a:solidFill>
                <a:effectLst/>
              </a:rPr>
              <a:t>Denn</a:t>
            </a:r>
            <a:r>
              <a:rPr lang="en-GB" sz="2000" b="0" i="0" dirty="0">
                <a:solidFill>
                  <a:srgbClr val="D67514"/>
                </a:solidFill>
                <a:effectLst/>
              </a:rPr>
              <a:t> </a:t>
            </a:r>
            <a:r>
              <a:rPr lang="en-GB" sz="2000" b="0" i="0" dirty="0" err="1">
                <a:solidFill>
                  <a:srgbClr val="D67514"/>
                </a:solidFill>
                <a:effectLst/>
              </a:rPr>
              <a:t>Zigarettenstummel</a:t>
            </a:r>
            <a:r>
              <a:rPr lang="en-GB" sz="2000" b="0" i="0" dirty="0">
                <a:solidFill>
                  <a:srgbClr val="D67514"/>
                </a:solidFill>
                <a:effectLst/>
              </a:rPr>
              <a:t> sind verheerend für die Umwelt - sie vergiften Tausende von Litern Wasser. </a:t>
            </a:r>
            <a:endParaRPr lang="en-IE" sz="2000" dirty="0">
              <a:solidFill>
                <a:srgbClr val="D67514"/>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00AAEE"/>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GB" sz="1500" dirty="0">
                <a:hlinkClick r:id="rId9">
                  <a:extLst>
                    <a:ext uri="{A12FA001-AC4F-418D-AE19-62706E023703}">
                      <ahyp:hlinkClr xmlns:ahyp="http://schemas.microsoft.com/office/drawing/2018/hyperlinkcolor" val="tx"/>
                    </a:ext>
                  </a:extLst>
                </a:hlinkClick>
              </a:rPr>
              <a:t>weee Ireland </a:t>
            </a:r>
            <a:r>
              <a:rPr lang="en-GB" sz="1500" b="0" i="0" dirty="0">
                <a:effectLst/>
              </a:rPr>
              <a:t>sammelt und recycelt </a:t>
            </a:r>
            <a:r>
              <a:rPr lang="en-GB" sz="1500" b="0" i="0" dirty="0" err="1">
                <a:effectLst/>
              </a:rPr>
              <a:t>kostenlos</a:t>
            </a:r>
            <a:r>
              <a:rPr lang="en-GB" sz="1500" b="0" i="0" dirty="0">
                <a:effectLst/>
              </a:rPr>
              <a:t> </a:t>
            </a:r>
            <a:r>
              <a:rPr lang="en-GB" sz="1500" b="0" i="0" dirty="0" err="1">
                <a:effectLst/>
              </a:rPr>
              <a:t>Elektro</a:t>
            </a:r>
            <a:r>
              <a:rPr lang="en-GB" sz="1500" b="0" i="0" dirty="0">
                <a:effectLst/>
              </a:rPr>
              <a:t>-, Batterie-, Metall-, Telefon- und </a:t>
            </a:r>
            <a:r>
              <a:rPr lang="en-GB" sz="1500" b="0" i="0" dirty="0" err="1">
                <a:effectLst/>
              </a:rPr>
              <a:t>Beleuchtungsabfälle</a:t>
            </a:r>
            <a:r>
              <a:rPr lang="en-GB" sz="1500" b="0" i="0" dirty="0">
                <a:effectLst/>
              </a:rPr>
              <a:t> von </a:t>
            </a:r>
            <a:r>
              <a:rPr lang="en-GB" sz="1500" b="0" i="0" dirty="0" err="1">
                <a:effectLst/>
              </a:rPr>
              <a:t>Privathaushalten</a:t>
            </a:r>
            <a:r>
              <a:rPr lang="en-GB" sz="1500" b="0" i="0" dirty="0">
                <a:effectLst/>
              </a:rPr>
              <a:t>, </a:t>
            </a:r>
            <a:r>
              <a:rPr lang="en-GB" sz="1500" b="0" i="0" dirty="0" err="1">
                <a:effectLst/>
              </a:rPr>
              <a:t>Produzenten</a:t>
            </a:r>
            <a:r>
              <a:rPr lang="en-GB" sz="1500" b="0" i="0" dirty="0">
                <a:effectLst/>
              </a:rPr>
              <a:t> und </a:t>
            </a:r>
            <a:r>
              <a:rPr lang="en-GB" sz="1500" b="0" i="0" dirty="0" err="1">
                <a:effectLst/>
              </a:rPr>
              <a:t>Einzelhändlern</a:t>
            </a:r>
            <a:r>
              <a:rPr lang="en-GB" sz="1500" b="0" i="0" dirty="0">
                <a:effectLst/>
              </a:rPr>
              <a:t>. </a:t>
            </a:r>
            <a:r>
              <a:rPr lang="en-GB" sz="1500" b="0" dirty="0"/>
              <a:t>Während des ersten Lockdowns wurden rekordverdächtige 3.763 Tonnen zum Recycling gebracht. </a:t>
            </a:r>
            <a:endParaRPr lang="en-IE" sz="1500" dirty="0"/>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FBFBFB"/>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4600" i="0" dirty="0">
                <a:solidFill>
                  <a:srgbClr val="005280"/>
                </a:solidFill>
                <a:effectLst/>
                <a:hlinkClick r:id="rId10">
                  <a:extLst>
                    <a:ext uri="{A12FA001-AC4F-418D-AE19-62706E023703}">
                      <ahyp:hlinkClr xmlns:ahyp="http://schemas.microsoft.com/office/drawing/2018/hyperlinkcolor" val="tx"/>
                    </a:ext>
                  </a:extLst>
                </a:hlinkClick>
              </a:rPr>
              <a:t>Verifish, </a:t>
            </a:r>
            <a:r>
              <a:rPr lang="en-IE" sz="4600" dirty="0">
                <a:solidFill>
                  <a:srgbClr val="005280"/>
                </a:solidFill>
                <a:hlinkClick r:id="rId10">
                  <a:extLst>
                    <a:ext uri="{A12FA001-AC4F-418D-AE19-62706E023703}">
                      <ahyp:hlinkClr xmlns:ahyp="http://schemas.microsoft.com/office/drawing/2018/hyperlinkcolor" val="tx"/>
                    </a:ext>
                  </a:extLst>
                </a:hlinkClick>
              </a:rPr>
              <a:t>Irland, </a:t>
            </a:r>
            <a:r>
              <a:rPr lang="en-GB" sz="4200" b="0" dirty="0">
                <a:solidFill>
                  <a:srgbClr val="005280"/>
                </a:solidFill>
              </a:rPr>
              <a:t>bietet Software und Beratungsdienste für den Fischereisektor an. Es nutzt die Blockchain-Technologie zur Verbesserung der Rückverfolgbarkeit und Nachhaltigkeit durch die digitale Aufzeichnung von Transaktionen in Lieferketten. </a:t>
            </a:r>
            <a:endParaRPr lang="en-IE" sz="4200" b="0" dirty="0">
              <a:solidFill>
                <a:srgbClr val="00528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981570"/>
            <a:ext cx="12191999" cy="461665"/>
          </a:xfrm>
          <a:prstGeom prst="rect">
            <a:avLst/>
          </a:prstGeom>
          <a:solidFill>
            <a:srgbClr val="FBFBFB"/>
          </a:solidFill>
        </p:spPr>
        <p:txBody>
          <a:bodyPr wrap="square" rtlCol="0">
            <a:spAutoFit/>
          </a:bodyPr>
          <a:lstStyle/>
          <a:p>
            <a:pPr algn="ctr"/>
            <a:r>
              <a:rPr lang="en-IE" sz="2400" dirty="0"/>
              <a:t>Beispiele für die Kreislaufwirtschaft irischer KMU (</a:t>
            </a:r>
            <a:r>
              <a:rPr lang="en-IE" sz="2400" dirty="0">
                <a:hlinkClick r:id="rId11"/>
              </a:rPr>
              <a:t>siehe auch CSR READY Fallstudien)</a:t>
            </a:r>
            <a:endParaRPr lang="en-IE" sz="2400" dirty="0"/>
          </a:p>
        </p:txBody>
      </p:sp>
      <p:pic>
        <p:nvPicPr>
          <p:cNvPr id="16" name="Picture 12">
            <a:extLst>
              <a:ext uri="{FF2B5EF4-FFF2-40B4-BE49-F238E27FC236}">
                <a16:creationId xmlns:a16="http://schemas.microsoft.com/office/drawing/2014/main" id="{51D6269D-EB65-4933-AE0B-FB10BC1B2A9B}"/>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59922" r="14579"/>
          <a:stretch/>
        </p:blipFill>
        <p:spPr bwMode="auto">
          <a:xfrm>
            <a:off x="4464549" y="3438525"/>
            <a:ext cx="3969261" cy="34052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999285" y="3682834"/>
            <a:ext cx="2869703" cy="2760299"/>
          </a:xfrm>
          <a:prstGeom prst="rect">
            <a:avLst/>
          </a:prstGeom>
          <a:solidFill>
            <a:srgbClr val="FBFBFB"/>
          </a:solidFill>
        </p:spPr>
        <p:txBody>
          <a:bodyPr vert="horz" lIns="91440" tIns="45720" rIns="91440" bIns="45720" rtlCol="0" anchor="ctr">
            <a:normAutofit fontScale="3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6000" i="0" dirty="0" err="1">
                <a:solidFill>
                  <a:srgbClr val="2DBF82"/>
                </a:solidFill>
                <a:effectLst/>
                <a:hlinkClick r:id="rId13">
                  <a:extLst>
                    <a:ext uri="{A12FA001-AC4F-418D-AE19-62706E023703}">
                      <ahyp:hlinkClr xmlns:ahyp="http://schemas.microsoft.com/office/drawing/2018/hyperlinkcolor" val="tx"/>
                    </a:ext>
                  </a:extLst>
                </a:hlinkClick>
              </a:rPr>
              <a:t>Thriftify</a:t>
            </a:r>
            <a:r>
              <a:rPr lang="en-IE" sz="6000" i="0" dirty="0">
                <a:solidFill>
                  <a:srgbClr val="2DBF82"/>
                </a:solidFill>
                <a:effectLst/>
                <a:hlinkClick r:id="rId13">
                  <a:extLst>
                    <a:ext uri="{A12FA001-AC4F-418D-AE19-62706E023703}">
                      <ahyp:hlinkClr xmlns:ahyp="http://schemas.microsoft.com/office/drawing/2018/hyperlinkcolor" val="tx"/>
                    </a:ext>
                  </a:extLst>
                </a:hlinkClick>
              </a:rPr>
              <a:t>, </a:t>
            </a:r>
            <a:r>
              <a:rPr lang="en-IE" sz="6000" dirty="0">
                <a:solidFill>
                  <a:srgbClr val="2DBF82"/>
                </a:solidFill>
                <a:hlinkClick r:id="rId13">
                  <a:extLst>
                    <a:ext uri="{A12FA001-AC4F-418D-AE19-62706E023703}">
                      <ahyp:hlinkClr xmlns:ahyp="http://schemas.microsoft.com/office/drawing/2018/hyperlinkcolor" val="tx"/>
                    </a:ext>
                  </a:extLst>
                </a:hlinkClick>
              </a:rPr>
              <a:t>Irland</a:t>
            </a:r>
            <a:r>
              <a:rPr lang="en-IE" sz="6000" dirty="0">
                <a:solidFill>
                  <a:srgbClr val="2DBF82"/>
                </a:solidFill>
                <a:hlinkClick r:id="rId10">
                  <a:extLst>
                    <a:ext uri="{A12FA001-AC4F-418D-AE19-62706E023703}">
                      <ahyp:hlinkClr xmlns:ahyp="http://schemas.microsoft.com/office/drawing/2018/hyperlinkcolor" val="tx"/>
                    </a:ext>
                  </a:extLst>
                </a:hlinkClick>
              </a:rPr>
              <a:t>, </a:t>
            </a:r>
            <a:r>
              <a:rPr lang="en-GB" sz="5000" b="0" dirty="0">
                <a:solidFill>
                  <a:srgbClr val="2DBF82"/>
                </a:solidFill>
              </a:rPr>
              <a:t>ist ein Online-Händler </a:t>
            </a:r>
            <a:r>
              <a:rPr lang="en-GB" sz="5000" b="0" dirty="0" err="1">
                <a:solidFill>
                  <a:srgbClr val="2DBF82"/>
                </a:solidFill>
              </a:rPr>
              <a:t>für</a:t>
            </a:r>
            <a:r>
              <a:rPr lang="en-GB" sz="5000" b="0" dirty="0">
                <a:solidFill>
                  <a:srgbClr val="2DBF82"/>
                </a:solidFill>
              </a:rPr>
              <a:t> Charity-Shops und versendet verkaufte Artikel in biologisch abbaubaren Verpackungen an die Käufer. Sie bieten einen ethischeren, umweltfreundlicheren Einkauf an. </a:t>
            </a:r>
            <a:endParaRPr lang="en-IE" sz="5000" b="0" dirty="0">
              <a:solidFill>
                <a:srgbClr val="2DBF82"/>
              </a:solidFill>
            </a:endParaRP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FBFBFB"/>
          </a:solidFill>
        </p:spPr>
        <p:txBody>
          <a:bodyPr vert="horz" lIns="91440" tIns="45720" rIns="91440" bIns="45720" rtlCol="0" anchor="ctr">
            <a:normAutofit fontScale="2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7400" i="0" dirty="0">
                <a:solidFill>
                  <a:srgbClr val="0A0A0A"/>
                </a:solidFill>
                <a:effectLst/>
                <a:hlinkClick r:id="rId14">
                  <a:extLst>
                    <a:ext uri="{A12FA001-AC4F-418D-AE19-62706E023703}">
                      <ahyp:hlinkClr xmlns:ahyp="http://schemas.microsoft.com/office/drawing/2018/hyperlinkcolor" val="tx"/>
                    </a:ext>
                  </a:extLst>
                </a:hlinkClick>
              </a:rPr>
              <a:t>Novelplast, </a:t>
            </a:r>
            <a:r>
              <a:rPr lang="en-IE" sz="7400" dirty="0">
                <a:solidFill>
                  <a:srgbClr val="0A0A0A"/>
                </a:solidFill>
                <a:hlinkClick r:id="rId14">
                  <a:extLst>
                    <a:ext uri="{A12FA001-AC4F-418D-AE19-62706E023703}">
                      <ahyp:hlinkClr xmlns:ahyp="http://schemas.microsoft.com/office/drawing/2018/hyperlinkcolor" val="tx"/>
                    </a:ext>
                  </a:extLst>
                </a:hlinkClick>
              </a:rPr>
              <a:t>Irland</a:t>
            </a:r>
            <a:r>
              <a:rPr lang="en-IE" sz="7400" dirty="0">
                <a:solidFill>
                  <a:srgbClr val="0A0A0A"/>
                </a:solidFill>
                <a:hlinkClick r:id="rId10">
                  <a:extLst>
                    <a:ext uri="{A12FA001-AC4F-418D-AE19-62706E023703}">
                      <ahyp:hlinkClr xmlns:ahyp="http://schemas.microsoft.com/office/drawing/2018/hyperlinkcolor" val="tx"/>
                    </a:ext>
                  </a:extLst>
                </a:hlinkClick>
              </a:rPr>
              <a:t>, </a:t>
            </a:r>
            <a:r>
              <a:rPr lang="en-GB" sz="6200" b="0" dirty="0">
                <a:solidFill>
                  <a:srgbClr val="0A0A0A"/>
                </a:solidFill>
              </a:rPr>
              <a:t>verbessert die Nachhaltigkeit von Kunststoffen durch die Entwicklung </a:t>
            </a:r>
            <a:r>
              <a:rPr lang="en-GB" sz="6200" b="0" dirty="0" err="1">
                <a:solidFill>
                  <a:srgbClr val="0A0A0A"/>
                </a:solidFill>
              </a:rPr>
              <a:t>innovativer</a:t>
            </a:r>
            <a:r>
              <a:rPr lang="en-GB" sz="6200" b="0" dirty="0">
                <a:solidFill>
                  <a:srgbClr val="0A0A0A"/>
                </a:solidFill>
              </a:rPr>
              <a:t> </a:t>
            </a:r>
            <a:r>
              <a:rPr lang="en-GB" sz="6200" b="0" dirty="0" err="1">
                <a:solidFill>
                  <a:srgbClr val="0A0A0A"/>
                </a:solidFill>
              </a:rPr>
              <a:t>Lösungen</a:t>
            </a:r>
            <a:r>
              <a:rPr lang="en-GB" sz="6200" b="0" dirty="0">
                <a:solidFill>
                  <a:srgbClr val="0A0A0A"/>
                </a:solidFill>
              </a:rPr>
              <a:t>, die einen Mehrwert und eine bessere Umwelt schaffen. </a:t>
            </a:r>
            <a:endParaRPr lang="en-IE" sz="6200" b="0" dirty="0">
              <a:solidFill>
                <a:srgbClr val="2DBF82"/>
              </a:solidFill>
            </a:endParaRPr>
          </a:p>
        </p:txBody>
      </p:sp>
    </p:spTree>
    <p:extLst>
      <p:ext uri="{BB962C8B-B14F-4D97-AF65-F5344CB8AC3E}">
        <p14:creationId xmlns:p14="http://schemas.microsoft.com/office/powerpoint/2010/main" val="320750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AA7CC-89DE-F3A6-E341-338D22DEABEA}"/>
              </a:ext>
            </a:extLst>
          </p:cNvPr>
          <p:cNvSpPr>
            <a:spLocks noGrp="1"/>
          </p:cNvSpPr>
          <p:nvPr>
            <p:ph type="body" sz="quarter" idx="13"/>
          </p:nvPr>
        </p:nvSpPr>
        <p:spPr/>
        <p:txBody>
          <a:bodyPr>
            <a:normAutofit fontScale="92500" lnSpcReduction="20000"/>
          </a:bodyPr>
          <a:lstStyle/>
          <a:p>
            <a:pPr algn="ctr"/>
            <a:r>
              <a:rPr lang="en-IE" dirty="0">
                <a:solidFill>
                  <a:srgbClr val="01632F"/>
                </a:solidFill>
              </a:rPr>
              <a:t>Circular &amp; Co </a:t>
            </a:r>
            <a:r>
              <a:rPr lang="en-IE" dirty="0" err="1">
                <a:solidFill>
                  <a:srgbClr val="01632F"/>
                </a:solidFill>
              </a:rPr>
              <a:t>beteiligen</a:t>
            </a:r>
            <a:r>
              <a:rPr lang="en-IE" dirty="0">
                <a:solidFill>
                  <a:srgbClr val="01632F"/>
                </a:solidFill>
              </a:rPr>
              <a:t> </a:t>
            </a:r>
            <a:r>
              <a:rPr lang="en-IE" dirty="0" err="1">
                <a:solidFill>
                  <a:srgbClr val="01632F"/>
                </a:solidFill>
              </a:rPr>
              <a:t>sich</a:t>
            </a:r>
            <a:r>
              <a:rPr lang="en-IE" dirty="0">
                <a:solidFill>
                  <a:srgbClr val="01632F"/>
                </a:solidFill>
              </a:rPr>
              <a:t> an der </a:t>
            </a:r>
            <a:r>
              <a:rPr lang="en-IE" dirty="0" err="1">
                <a:solidFill>
                  <a:srgbClr val="01632F"/>
                </a:solidFill>
              </a:rPr>
              <a:t>Diskussion</a:t>
            </a:r>
            <a:r>
              <a:rPr lang="en-IE" dirty="0">
                <a:solidFill>
                  <a:srgbClr val="01632F"/>
                </a:solidFill>
              </a:rPr>
              <a:t> </a:t>
            </a:r>
          </a:p>
          <a:p>
            <a:pPr algn="ctr"/>
            <a:r>
              <a:rPr lang="en-IE" dirty="0" err="1">
                <a:solidFill>
                  <a:srgbClr val="01632F"/>
                </a:solidFill>
              </a:rPr>
              <a:t>rund</a:t>
            </a:r>
            <a:r>
              <a:rPr lang="en-IE" dirty="0">
                <a:solidFill>
                  <a:srgbClr val="01632F"/>
                </a:solidFill>
              </a:rPr>
              <a:t> um CSR und </a:t>
            </a:r>
            <a:r>
              <a:rPr lang="en-IE" dirty="0" err="1">
                <a:solidFill>
                  <a:srgbClr val="01632F"/>
                </a:solidFill>
              </a:rPr>
              <a:t>zirkuläre</a:t>
            </a:r>
            <a:r>
              <a:rPr lang="en-IE" dirty="0">
                <a:solidFill>
                  <a:srgbClr val="01632F"/>
                </a:solidFill>
              </a:rPr>
              <a:t> </a:t>
            </a:r>
            <a:r>
              <a:rPr lang="en-IE" dirty="0" err="1">
                <a:solidFill>
                  <a:srgbClr val="01632F"/>
                </a:solidFill>
              </a:rPr>
              <a:t>Prozesse</a:t>
            </a:r>
            <a:endParaRPr lang="en-IE" dirty="0">
              <a:solidFill>
                <a:srgbClr val="01632F"/>
              </a:solidFill>
            </a:endParaRPr>
          </a:p>
        </p:txBody>
      </p:sp>
      <p:sp>
        <p:nvSpPr>
          <p:cNvPr id="3" name="Text Placeholder 2">
            <a:extLst>
              <a:ext uri="{FF2B5EF4-FFF2-40B4-BE49-F238E27FC236}">
                <a16:creationId xmlns:a16="http://schemas.microsoft.com/office/drawing/2014/main" id="{1686C0E4-4AAC-1C14-78EF-10E29A151C5E}"/>
              </a:ext>
            </a:extLst>
          </p:cNvPr>
          <p:cNvSpPr>
            <a:spLocks noGrp="1"/>
          </p:cNvSpPr>
          <p:nvPr>
            <p:ph type="body" sz="quarter" idx="14"/>
          </p:nvPr>
        </p:nvSpPr>
        <p:spPr/>
        <p:txBody>
          <a:bodyPr/>
          <a:lstStyle/>
          <a:p>
            <a:r>
              <a:rPr lang="en-GB" sz="2000" b="0" i="0" dirty="0">
                <a:solidFill>
                  <a:srgbClr val="027354"/>
                </a:solidFill>
                <a:effectLst/>
                <a:latin typeface="font-1"/>
                <a:hlinkClick r:id="rId2">
                  <a:extLst>
                    <a:ext uri="{A12FA001-AC4F-418D-AE19-62706E023703}">
                      <ahyp:hlinkClr xmlns:ahyp="http://schemas.microsoft.com/office/drawing/2018/hyperlinkcolor" val="tx"/>
                    </a:ext>
                  </a:extLst>
                </a:hlinkClick>
              </a:rPr>
              <a:t>Circular &amp; Co </a:t>
            </a:r>
            <a:r>
              <a:rPr lang="en-GB" sz="2000" b="0" i="0" dirty="0" err="1">
                <a:solidFill>
                  <a:srgbClr val="0A1924"/>
                </a:solidFill>
                <a:effectLst/>
                <a:latin typeface="font-1"/>
              </a:rPr>
              <a:t>fördern</a:t>
            </a:r>
            <a:r>
              <a:rPr lang="en-GB" sz="2000" b="0" i="0" dirty="0">
                <a:solidFill>
                  <a:srgbClr val="0A1924"/>
                </a:solidFill>
                <a:effectLst/>
                <a:latin typeface="font-1"/>
              </a:rPr>
              <a:t> </a:t>
            </a:r>
            <a:r>
              <a:rPr lang="en-GB" sz="2000" b="0" i="0" dirty="0" err="1">
                <a:solidFill>
                  <a:srgbClr val="0A1924"/>
                </a:solidFill>
                <a:effectLst/>
                <a:latin typeface="font-1"/>
              </a:rPr>
              <a:t>einen</a:t>
            </a:r>
            <a:r>
              <a:rPr lang="en-GB" sz="2000" b="0" i="0" dirty="0">
                <a:solidFill>
                  <a:srgbClr val="0A1924"/>
                </a:solidFill>
                <a:effectLst/>
                <a:latin typeface="font-1"/>
              </a:rPr>
              <a:t> </a:t>
            </a:r>
            <a:r>
              <a:rPr lang="en-GB" sz="2000" b="0" i="0" dirty="0" err="1">
                <a:solidFill>
                  <a:srgbClr val="0A1924"/>
                </a:solidFill>
                <a:effectLst/>
                <a:latin typeface="font-1"/>
              </a:rPr>
              <a:t>kreislauforientierten</a:t>
            </a:r>
            <a:r>
              <a:rPr lang="en-GB" sz="2000" b="0" i="0" dirty="0">
                <a:solidFill>
                  <a:srgbClr val="0A1924"/>
                </a:solidFill>
                <a:effectLst/>
                <a:latin typeface="font-1"/>
              </a:rPr>
              <a:t> Lebensstandard, der die Kunden </a:t>
            </a:r>
            <a:r>
              <a:rPr lang="en-GB" sz="2000" b="0" i="0" dirty="0" err="1">
                <a:solidFill>
                  <a:srgbClr val="0A1924"/>
                </a:solidFill>
                <a:effectLst/>
                <a:latin typeface="font-1"/>
              </a:rPr>
              <a:t>dazu</a:t>
            </a:r>
            <a:r>
              <a:rPr lang="en-GB" sz="2000" b="0" i="0" dirty="0">
                <a:solidFill>
                  <a:srgbClr val="0A1924"/>
                </a:solidFill>
                <a:effectLst/>
                <a:latin typeface="font-1"/>
              </a:rPr>
              <a:t> </a:t>
            </a:r>
            <a:r>
              <a:rPr lang="en-GB" sz="2000" b="0" i="0" dirty="0" err="1">
                <a:solidFill>
                  <a:srgbClr val="0A1924"/>
                </a:solidFill>
                <a:effectLst/>
                <a:latin typeface="font-1"/>
              </a:rPr>
              <a:t>anregt</a:t>
            </a:r>
            <a:r>
              <a:rPr lang="en-GB" sz="2000" b="0" i="0" dirty="0">
                <a:solidFill>
                  <a:srgbClr val="0A1924"/>
                </a:solidFill>
                <a:effectLst/>
                <a:latin typeface="font-1"/>
              </a:rPr>
              <a:t>, </a:t>
            </a:r>
            <a:r>
              <a:rPr lang="en-GB" sz="2000" b="0" i="0" dirty="0" err="1">
                <a:solidFill>
                  <a:srgbClr val="0A1924"/>
                </a:solidFill>
                <a:effectLst/>
                <a:latin typeface="font-1"/>
              </a:rPr>
              <a:t>ein</a:t>
            </a:r>
            <a:r>
              <a:rPr lang="en-GB" sz="2000" b="0" i="0" dirty="0">
                <a:solidFill>
                  <a:srgbClr val="0A1924"/>
                </a:solidFill>
                <a:effectLst/>
                <a:latin typeface="font-1"/>
              </a:rPr>
              <a:t> </a:t>
            </a:r>
            <a:r>
              <a:rPr lang="en-GB" sz="2000" b="0" i="0" dirty="0" err="1">
                <a:solidFill>
                  <a:srgbClr val="0A1924"/>
                </a:solidFill>
                <a:effectLst/>
                <a:latin typeface="font-1"/>
              </a:rPr>
              <a:t>Bewusstsein</a:t>
            </a:r>
            <a:r>
              <a:rPr lang="en-GB" sz="2000" b="0" i="0" dirty="0">
                <a:solidFill>
                  <a:srgbClr val="0A1924"/>
                </a:solidFill>
                <a:effectLst/>
                <a:latin typeface="font-1"/>
              </a:rPr>
              <a:t> </a:t>
            </a:r>
            <a:r>
              <a:rPr lang="en-GB" sz="2000" b="0" i="0" dirty="0" err="1">
                <a:solidFill>
                  <a:srgbClr val="0A1924"/>
                </a:solidFill>
                <a:effectLst/>
                <a:latin typeface="font-1"/>
              </a:rPr>
              <a:t>für</a:t>
            </a:r>
            <a:r>
              <a:rPr lang="en-GB" sz="2000" b="0" i="0" dirty="0">
                <a:solidFill>
                  <a:srgbClr val="0A1924"/>
                </a:solidFill>
                <a:effectLst/>
                <a:latin typeface="font-1"/>
              </a:rPr>
              <a:t> den </a:t>
            </a:r>
            <a:r>
              <a:rPr lang="de-DE" sz="2000" b="0" i="0" dirty="0">
                <a:solidFill>
                  <a:srgbClr val="0A1924"/>
                </a:solidFill>
                <a:effectLst/>
                <a:latin typeface="font-1"/>
              </a:rPr>
              <a:t>Produktlebenszyklus ihrer Konsumgüter zu entwickeln. Das </a:t>
            </a:r>
            <a:r>
              <a:rPr lang="de-DE" sz="2000" b="0" i="0" dirty="0" err="1">
                <a:solidFill>
                  <a:srgbClr val="0A1924"/>
                </a:solidFill>
                <a:effectLst/>
                <a:latin typeface="font-1"/>
              </a:rPr>
              <a:t>Unternhemen</a:t>
            </a:r>
            <a:r>
              <a:rPr lang="de-DE" sz="2000" b="0" i="0" dirty="0">
                <a:solidFill>
                  <a:srgbClr val="0A1924"/>
                </a:solidFill>
                <a:effectLst/>
                <a:latin typeface="font-1"/>
              </a:rPr>
              <a:t> ist überzeugt davon, dass das </a:t>
            </a:r>
            <a:r>
              <a:rPr lang="en-GB" sz="2000" b="0" i="0" dirty="0" err="1">
                <a:solidFill>
                  <a:srgbClr val="0A1924"/>
                </a:solidFill>
                <a:effectLst/>
                <a:latin typeface="font-1"/>
              </a:rPr>
              <a:t>wahre</a:t>
            </a:r>
            <a:r>
              <a:rPr lang="en-GB" sz="2000" b="0" i="0" dirty="0">
                <a:solidFill>
                  <a:srgbClr val="0A1924"/>
                </a:solidFill>
                <a:effectLst/>
                <a:latin typeface="font-1"/>
              </a:rPr>
              <a:t> Vermächtnis eines </a:t>
            </a:r>
            <a:r>
              <a:rPr lang="en-GB" sz="2000" b="0" i="0" dirty="0" err="1">
                <a:solidFill>
                  <a:srgbClr val="0A1924"/>
                </a:solidFill>
                <a:effectLst/>
                <a:latin typeface="font-1"/>
              </a:rPr>
              <a:t>Unternehmens</a:t>
            </a:r>
            <a:r>
              <a:rPr lang="en-GB" sz="2000" b="0" i="0" dirty="0">
                <a:solidFill>
                  <a:srgbClr val="0A1924"/>
                </a:solidFill>
                <a:effectLst/>
                <a:latin typeface="font-1"/>
              </a:rPr>
              <a:t> die “</a:t>
            </a:r>
            <a:r>
              <a:rPr lang="en-GB" sz="2000" b="0" i="0" dirty="0" err="1">
                <a:solidFill>
                  <a:srgbClr val="0A1924"/>
                </a:solidFill>
                <a:effectLst/>
                <a:latin typeface="font-1"/>
              </a:rPr>
              <a:t>Reise</a:t>
            </a:r>
            <a:r>
              <a:rPr lang="en-GB" sz="2000" b="0" i="0" dirty="0">
                <a:solidFill>
                  <a:srgbClr val="0A1924"/>
                </a:solidFill>
                <a:effectLst/>
                <a:latin typeface="font-1"/>
              </a:rPr>
              <a:t> seiner </a:t>
            </a:r>
            <a:r>
              <a:rPr lang="en-GB" sz="2000" b="0" i="0" dirty="0" err="1">
                <a:solidFill>
                  <a:srgbClr val="0A1924"/>
                </a:solidFill>
                <a:effectLst/>
                <a:latin typeface="font-1"/>
              </a:rPr>
              <a:t>Produkte</a:t>
            </a:r>
            <a:r>
              <a:rPr lang="en-GB" sz="2000" b="0" i="0" dirty="0">
                <a:solidFill>
                  <a:srgbClr val="0A1924"/>
                </a:solidFill>
                <a:effectLst/>
                <a:latin typeface="font-1"/>
              </a:rPr>
              <a:t>” </a:t>
            </a:r>
            <a:r>
              <a:rPr lang="en-GB" sz="2000" b="0" i="0" dirty="0" err="1">
                <a:solidFill>
                  <a:srgbClr val="0A1924"/>
                </a:solidFill>
                <a:effectLst/>
                <a:latin typeface="font-1"/>
              </a:rPr>
              <a:t>ist</a:t>
            </a:r>
            <a:r>
              <a:rPr lang="en-GB" sz="2000" b="0" i="0" dirty="0">
                <a:solidFill>
                  <a:srgbClr val="0A1924"/>
                </a:solidFill>
                <a:effectLst/>
                <a:latin typeface="font-1"/>
              </a:rPr>
              <a:t>. Sie </a:t>
            </a:r>
            <a:r>
              <a:rPr lang="en-GB" sz="2000" b="0" i="0" dirty="0" err="1">
                <a:solidFill>
                  <a:srgbClr val="0A1924"/>
                </a:solidFill>
                <a:effectLst/>
                <a:latin typeface="font-1"/>
              </a:rPr>
              <a:t>meinen</a:t>
            </a:r>
            <a:r>
              <a:rPr lang="en-GB" sz="2000" b="0" i="0" dirty="0">
                <a:solidFill>
                  <a:srgbClr val="0A1924"/>
                </a:solidFill>
                <a:effectLst/>
                <a:latin typeface="font-1"/>
              </a:rPr>
              <a:t> </a:t>
            </a:r>
            <a:r>
              <a:rPr lang="en-GB" sz="2000" b="0" i="0" dirty="0" err="1">
                <a:solidFill>
                  <a:srgbClr val="0A1924"/>
                </a:solidFill>
                <a:effectLst/>
                <a:latin typeface="font-1"/>
              </a:rPr>
              <a:t>damit</a:t>
            </a:r>
            <a:r>
              <a:rPr lang="en-GB" sz="2000" b="0" i="0" dirty="0">
                <a:solidFill>
                  <a:srgbClr val="0A1924"/>
                </a:solidFill>
                <a:effectLst/>
                <a:latin typeface="font-1"/>
              </a:rPr>
              <a:t>, </a:t>
            </a:r>
            <a:r>
              <a:rPr lang="en-GB" sz="2000" b="0" i="0" dirty="0" err="1">
                <a:solidFill>
                  <a:srgbClr val="0A1924"/>
                </a:solidFill>
                <a:effectLst/>
                <a:latin typeface="font-1"/>
              </a:rPr>
              <a:t>dass</a:t>
            </a:r>
            <a:r>
              <a:rPr lang="en-GB" sz="2000" b="0" i="0" dirty="0">
                <a:solidFill>
                  <a:srgbClr val="0A1924"/>
                </a:solidFill>
                <a:effectLst/>
                <a:latin typeface="font-1"/>
              </a:rPr>
              <a:t> Unternehmen, </a:t>
            </a:r>
            <a:r>
              <a:rPr lang="en-GB" sz="2000" b="0" i="0" dirty="0" err="1">
                <a:solidFill>
                  <a:srgbClr val="0A1924"/>
                </a:solidFill>
                <a:effectLst/>
                <a:latin typeface="font-1"/>
              </a:rPr>
              <a:t>angefangen</a:t>
            </a:r>
            <a:r>
              <a:rPr lang="en-GB" sz="2000" b="0" i="0" dirty="0">
                <a:solidFill>
                  <a:srgbClr val="0A1924"/>
                </a:solidFill>
                <a:effectLst/>
                <a:latin typeface="font-1"/>
              </a:rPr>
              <a:t> von der </a:t>
            </a:r>
            <a:r>
              <a:rPr lang="en-GB" sz="2000" b="0" i="0" dirty="0" err="1">
                <a:solidFill>
                  <a:srgbClr val="0A1924"/>
                </a:solidFill>
                <a:effectLst/>
                <a:latin typeface="font-1"/>
              </a:rPr>
              <a:t>gesamten</a:t>
            </a:r>
            <a:r>
              <a:rPr lang="en-GB" sz="2000" b="0" i="0" dirty="0">
                <a:solidFill>
                  <a:srgbClr val="0A1924"/>
                </a:solidFill>
                <a:effectLst/>
                <a:latin typeface="font-1"/>
              </a:rPr>
              <a:t> </a:t>
            </a:r>
            <a:r>
              <a:rPr lang="en-GB" sz="2000" b="0" i="0" dirty="0" err="1">
                <a:solidFill>
                  <a:srgbClr val="0A1924"/>
                </a:solidFill>
                <a:effectLst/>
                <a:latin typeface="font-1"/>
              </a:rPr>
              <a:t>Lieferkette</a:t>
            </a:r>
            <a:r>
              <a:rPr lang="en-GB" sz="2000" dirty="0">
                <a:solidFill>
                  <a:srgbClr val="0A1924"/>
                </a:solidFill>
                <a:latin typeface="font-1"/>
              </a:rPr>
              <a:t>, </a:t>
            </a:r>
            <a:r>
              <a:rPr lang="en-GB" sz="2000" dirty="0" err="1">
                <a:solidFill>
                  <a:srgbClr val="0A1924"/>
                </a:solidFill>
                <a:latin typeface="font-1"/>
              </a:rPr>
              <a:t>über</a:t>
            </a:r>
            <a:r>
              <a:rPr lang="en-GB" sz="2000" dirty="0">
                <a:solidFill>
                  <a:srgbClr val="0A1924"/>
                </a:solidFill>
                <a:latin typeface="font-1"/>
              </a:rPr>
              <a:t> die </a:t>
            </a:r>
            <a:r>
              <a:rPr lang="en-GB" sz="2000" dirty="0" err="1">
                <a:solidFill>
                  <a:srgbClr val="0A1924"/>
                </a:solidFill>
                <a:latin typeface="font-1"/>
              </a:rPr>
              <a:t>Nutzungszeit</a:t>
            </a:r>
            <a:r>
              <a:rPr lang="en-GB" sz="2000" dirty="0">
                <a:solidFill>
                  <a:srgbClr val="0A1924"/>
                </a:solidFill>
                <a:latin typeface="font-1"/>
              </a:rPr>
              <a:t> (</a:t>
            </a:r>
            <a:r>
              <a:rPr lang="en-GB" sz="2000" dirty="0" err="1">
                <a:solidFill>
                  <a:srgbClr val="0A1924"/>
                </a:solidFill>
                <a:latin typeface="font-1"/>
              </a:rPr>
              <a:t>sprich</a:t>
            </a:r>
            <a:r>
              <a:rPr lang="en-GB" sz="2000" dirty="0">
                <a:solidFill>
                  <a:srgbClr val="0A1924"/>
                </a:solidFill>
                <a:latin typeface="font-1"/>
              </a:rPr>
              <a:t> </a:t>
            </a:r>
            <a:r>
              <a:rPr lang="en-GB" sz="2000" dirty="0" err="1">
                <a:solidFill>
                  <a:srgbClr val="0A1924"/>
                </a:solidFill>
                <a:latin typeface="font-1"/>
              </a:rPr>
              <a:t>Lebensdauer</a:t>
            </a:r>
            <a:r>
              <a:rPr lang="en-GB" sz="2000" dirty="0">
                <a:solidFill>
                  <a:srgbClr val="0A1924"/>
                </a:solidFill>
                <a:latin typeface="font-1"/>
              </a:rPr>
              <a:t>) des </a:t>
            </a:r>
            <a:r>
              <a:rPr lang="en-GB" sz="2000" dirty="0" err="1">
                <a:solidFill>
                  <a:srgbClr val="0A1924"/>
                </a:solidFill>
                <a:latin typeface="font-1"/>
              </a:rPr>
              <a:t>Produktes</a:t>
            </a:r>
            <a:r>
              <a:rPr lang="en-GB" sz="2000" dirty="0">
                <a:solidFill>
                  <a:srgbClr val="0A1924"/>
                </a:solidFill>
                <a:latin typeface="font-1"/>
              </a:rPr>
              <a:t> bis </a:t>
            </a:r>
            <a:r>
              <a:rPr lang="en-GB" sz="2000" dirty="0" err="1">
                <a:solidFill>
                  <a:srgbClr val="0A1924"/>
                </a:solidFill>
                <a:latin typeface="font-1"/>
              </a:rPr>
              <a:t>hin</a:t>
            </a:r>
            <a:r>
              <a:rPr lang="en-GB" sz="2000" dirty="0">
                <a:solidFill>
                  <a:srgbClr val="0A1924"/>
                </a:solidFill>
                <a:latin typeface="font-1"/>
              </a:rPr>
              <a:t> </a:t>
            </a:r>
            <a:r>
              <a:rPr lang="en-GB" sz="2000" dirty="0" err="1">
                <a:solidFill>
                  <a:srgbClr val="0A1924"/>
                </a:solidFill>
                <a:latin typeface="font-1"/>
              </a:rPr>
              <a:t>zur</a:t>
            </a:r>
            <a:r>
              <a:rPr lang="en-GB" sz="2000" dirty="0">
                <a:solidFill>
                  <a:srgbClr val="0A1924"/>
                </a:solidFill>
                <a:latin typeface="font-1"/>
              </a:rPr>
              <a:t> </a:t>
            </a:r>
            <a:r>
              <a:rPr lang="en-GB" sz="2000" dirty="0" err="1">
                <a:solidFill>
                  <a:srgbClr val="0A1924"/>
                </a:solidFill>
                <a:latin typeface="font-1"/>
              </a:rPr>
              <a:t>Abbaubarkeit</a:t>
            </a:r>
            <a:r>
              <a:rPr lang="en-GB" sz="2000" dirty="0">
                <a:solidFill>
                  <a:srgbClr val="0A1924"/>
                </a:solidFill>
                <a:latin typeface="font-1"/>
              </a:rPr>
              <a:t> </a:t>
            </a:r>
            <a:r>
              <a:rPr lang="en-GB" sz="2000" dirty="0" err="1">
                <a:solidFill>
                  <a:srgbClr val="0A1924"/>
                </a:solidFill>
                <a:latin typeface="font-1"/>
              </a:rPr>
              <a:t>bzw</a:t>
            </a:r>
            <a:r>
              <a:rPr lang="en-GB" sz="2000" dirty="0">
                <a:solidFill>
                  <a:srgbClr val="0A1924"/>
                </a:solidFill>
                <a:latin typeface="font-1"/>
              </a:rPr>
              <a:t>. </a:t>
            </a:r>
            <a:r>
              <a:rPr lang="en-GB" sz="2000" dirty="0" err="1">
                <a:solidFill>
                  <a:srgbClr val="0A1924"/>
                </a:solidFill>
                <a:latin typeface="font-1"/>
              </a:rPr>
              <a:t>Recyclingfähigkeit</a:t>
            </a:r>
            <a:r>
              <a:rPr lang="en-GB" sz="2000" dirty="0">
                <a:solidFill>
                  <a:srgbClr val="0A1924"/>
                </a:solidFill>
                <a:latin typeface="font-1"/>
              </a:rPr>
              <a:t> </a:t>
            </a:r>
            <a:r>
              <a:rPr lang="en-GB" sz="2000" dirty="0" err="1">
                <a:solidFill>
                  <a:srgbClr val="0A1924"/>
                </a:solidFill>
                <a:latin typeface="font-1"/>
              </a:rPr>
              <a:t>ihres</a:t>
            </a:r>
            <a:r>
              <a:rPr lang="en-GB" sz="2000" dirty="0">
                <a:solidFill>
                  <a:srgbClr val="0A1924"/>
                </a:solidFill>
                <a:latin typeface="font-1"/>
              </a:rPr>
              <a:t> </a:t>
            </a:r>
            <a:r>
              <a:rPr lang="en-GB" sz="2000" dirty="0" err="1">
                <a:solidFill>
                  <a:srgbClr val="0A1924"/>
                </a:solidFill>
                <a:latin typeface="font-1"/>
              </a:rPr>
              <a:t>Produktes</a:t>
            </a:r>
            <a:r>
              <a:rPr lang="en-GB" sz="2000" dirty="0">
                <a:solidFill>
                  <a:srgbClr val="0A1924"/>
                </a:solidFill>
                <a:latin typeface="font-1"/>
              </a:rPr>
              <a:t>, die </a:t>
            </a:r>
            <a:r>
              <a:rPr lang="en-GB" sz="2000" dirty="0" err="1">
                <a:solidFill>
                  <a:srgbClr val="0A1924"/>
                </a:solidFill>
                <a:latin typeface="font-1"/>
              </a:rPr>
              <a:t>Verantwortung</a:t>
            </a:r>
            <a:r>
              <a:rPr lang="en-GB" sz="2000" dirty="0">
                <a:solidFill>
                  <a:srgbClr val="0A1924"/>
                </a:solidFill>
                <a:latin typeface="font-1"/>
              </a:rPr>
              <a:t> </a:t>
            </a:r>
            <a:r>
              <a:rPr lang="en-GB" sz="2000" dirty="0" err="1">
                <a:solidFill>
                  <a:srgbClr val="0A1924"/>
                </a:solidFill>
                <a:latin typeface="font-1"/>
              </a:rPr>
              <a:t>tragen</a:t>
            </a:r>
            <a:r>
              <a:rPr lang="en-GB" sz="2000" dirty="0">
                <a:solidFill>
                  <a:srgbClr val="0A1924"/>
                </a:solidFill>
                <a:latin typeface="font-1"/>
              </a:rPr>
              <a:t>.</a:t>
            </a:r>
            <a:endParaRPr lang="en-GB" sz="2000" b="0" i="0" dirty="0">
              <a:solidFill>
                <a:srgbClr val="0A1924"/>
              </a:solidFill>
              <a:effectLst/>
              <a:latin typeface="font-1"/>
            </a:endParaRPr>
          </a:p>
          <a:p>
            <a:endParaRPr lang="en-GB" sz="2000" b="0" i="0" dirty="0">
              <a:solidFill>
                <a:srgbClr val="0A1924"/>
              </a:solidFill>
              <a:effectLst/>
              <a:latin typeface="font-1"/>
            </a:endParaRPr>
          </a:p>
          <a:p>
            <a:r>
              <a:rPr lang="en-GB" sz="2000" b="0" i="0" dirty="0">
                <a:solidFill>
                  <a:srgbClr val="0A1924"/>
                </a:solidFill>
                <a:effectLst/>
                <a:latin typeface="font-1"/>
              </a:rPr>
              <a:t>Seit 2003 </a:t>
            </a:r>
            <a:r>
              <a:rPr lang="en-GB" sz="2000" b="0" i="0" dirty="0" err="1">
                <a:solidFill>
                  <a:srgbClr val="0A1924"/>
                </a:solidFill>
                <a:effectLst/>
                <a:latin typeface="font-1"/>
              </a:rPr>
              <a:t>arbeiten</a:t>
            </a:r>
            <a:r>
              <a:rPr lang="en-GB" sz="2000" b="0" i="0" dirty="0">
                <a:solidFill>
                  <a:srgbClr val="0A1924"/>
                </a:solidFill>
                <a:effectLst/>
                <a:latin typeface="font-1"/>
              </a:rPr>
              <a:t> </a:t>
            </a:r>
            <a:r>
              <a:rPr lang="en-GB" sz="2000" b="0" i="0" dirty="0" err="1">
                <a:solidFill>
                  <a:srgbClr val="0A1924"/>
                </a:solidFill>
                <a:effectLst/>
                <a:latin typeface="font-1"/>
              </a:rPr>
              <a:t>sie</a:t>
            </a:r>
            <a:r>
              <a:rPr lang="en-GB" sz="2000" b="0" i="0" dirty="0">
                <a:solidFill>
                  <a:srgbClr val="0A1924"/>
                </a:solidFill>
                <a:effectLst/>
                <a:latin typeface="font-1"/>
              </a:rPr>
              <a:t> </a:t>
            </a:r>
            <a:r>
              <a:rPr lang="en-GB" sz="2000" b="0" i="0" dirty="0" err="1">
                <a:solidFill>
                  <a:srgbClr val="0A1924"/>
                </a:solidFill>
                <a:effectLst/>
                <a:latin typeface="font-1"/>
              </a:rPr>
              <a:t>mit</a:t>
            </a:r>
            <a:r>
              <a:rPr lang="en-GB" sz="2000" b="0" i="0" dirty="0">
                <a:solidFill>
                  <a:srgbClr val="0A1924"/>
                </a:solidFill>
                <a:effectLst/>
                <a:latin typeface="font-1"/>
              </a:rPr>
              <a:t> </a:t>
            </a:r>
            <a:r>
              <a:rPr lang="en-GB" sz="2000" b="0" i="0" dirty="0" err="1">
                <a:solidFill>
                  <a:srgbClr val="0A1924"/>
                </a:solidFill>
                <a:effectLst/>
                <a:latin typeface="font-1"/>
              </a:rPr>
              <a:t>einem</a:t>
            </a:r>
            <a:r>
              <a:rPr lang="en-GB" sz="2000" b="0" i="0" dirty="0">
                <a:solidFill>
                  <a:srgbClr val="0A1924"/>
                </a:solidFill>
                <a:effectLst/>
                <a:latin typeface="font-1"/>
              </a:rPr>
              <a:t> Netzwerk von Branchenexperten an der </a:t>
            </a:r>
            <a:r>
              <a:rPr lang="en-GB" sz="2000" b="0" i="0" dirty="0" err="1">
                <a:solidFill>
                  <a:srgbClr val="0A1924"/>
                </a:solidFill>
                <a:effectLst/>
                <a:latin typeface="font-1"/>
              </a:rPr>
              <a:t>Entwicklung</a:t>
            </a:r>
            <a:r>
              <a:rPr lang="en-GB" sz="2000" b="0" i="0" dirty="0">
                <a:solidFill>
                  <a:srgbClr val="0A1924"/>
                </a:solidFill>
                <a:effectLst/>
                <a:latin typeface="font-1"/>
              </a:rPr>
              <a:t> </a:t>
            </a:r>
            <a:r>
              <a:rPr lang="en-GB" sz="2000" b="0" i="0" dirty="0" err="1">
                <a:solidFill>
                  <a:srgbClr val="0A1924"/>
                </a:solidFill>
                <a:effectLst/>
                <a:latin typeface="font-1"/>
              </a:rPr>
              <a:t>nachhaltiger</a:t>
            </a:r>
            <a:r>
              <a:rPr lang="en-GB" sz="2000" b="0" i="0" dirty="0">
                <a:solidFill>
                  <a:srgbClr val="0A1924"/>
                </a:solidFill>
                <a:effectLst/>
                <a:latin typeface="font-1"/>
              </a:rPr>
              <a:t> Kreislauflösungen. Angesichts wachsender </a:t>
            </a:r>
            <a:r>
              <a:rPr lang="en-GB" sz="2000" b="0" i="0" dirty="0" err="1">
                <a:solidFill>
                  <a:srgbClr val="0A1924"/>
                </a:solidFill>
                <a:effectLst/>
                <a:latin typeface="font-1"/>
              </a:rPr>
              <a:t>Umweltbedenken</a:t>
            </a:r>
            <a:r>
              <a:rPr lang="en-GB" sz="2000" b="0" i="0" dirty="0">
                <a:solidFill>
                  <a:srgbClr val="0A1924"/>
                </a:solidFill>
                <a:effectLst/>
                <a:latin typeface="font-1"/>
              </a:rPr>
              <a:t> </a:t>
            </a:r>
            <a:r>
              <a:rPr lang="en-GB" sz="2000" b="0" i="0" dirty="0" err="1">
                <a:solidFill>
                  <a:srgbClr val="0A1924"/>
                </a:solidFill>
                <a:effectLst/>
                <a:latin typeface="font-1"/>
              </a:rPr>
              <a:t>möchten</a:t>
            </a:r>
            <a:r>
              <a:rPr lang="en-GB" sz="2000" b="0" i="0" dirty="0">
                <a:solidFill>
                  <a:srgbClr val="0A1924"/>
                </a:solidFill>
                <a:effectLst/>
                <a:latin typeface="font-1"/>
              </a:rPr>
              <a:t> </a:t>
            </a:r>
            <a:r>
              <a:rPr lang="en-GB" sz="2000" b="0" i="0" dirty="0" err="1">
                <a:solidFill>
                  <a:srgbClr val="0A1924"/>
                </a:solidFill>
                <a:effectLst/>
                <a:latin typeface="font-1"/>
              </a:rPr>
              <a:t>sie</a:t>
            </a:r>
            <a:r>
              <a:rPr lang="en-GB" sz="2000" b="0" i="0" dirty="0">
                <a:solidFill>
                  <a:srgbClr val="0A1924"/>
                </a:solidFill>
                <a:effectLst/>
                <a:latin typeface="font-1"/>
              </a:rPr>
              <a:t> </a:t>
            </a:r>
            <a:r>
              <a:rPr lang="en-GB" sz="2000" b="0" i="0" dirty="0" err="1">
                <a:solidFill>
                  <a:srgbClr val="0A1924"/>
                </a:solidFill>
                <a:effectLst/>
                <a:latin typeface="font-1"/>
              </a:rPr>
              <a:t>ihre</a:t>
            </a:r>
            <a:r>
              <a:rPr lang="en-GB" sz="2000" b="0" i="0" dirty="0">
                <a:solidFill>
                  <a:srgbClr val="0A1924"/>
                </a:solidFill>
                <a:effectLst/>
                <a:latin typeface="font-1"/>
              </a:rPr>
              <a:t> </a:t>
            </a:r>
            <a:r>
              <a:rPr lang="en-GB" sz="2000" b="0" i="0" dirty="0" err="1">
                <a:solidFill>
                  <a:srgbClr val="0A1924"/>
                </a:solidFill>
                <a:effectLst/>
                <a:latin typeface="font-1"/>
              </a:rPr>
              <a:t>Erfahrungen</a:t>
            </a:r>
            <a:r>
              <a:rPr lang="en-GB" sz="2000" b="0" i="0" dirty="0">
                <a:solidFill>
                  <a:srgbClr val="0A1924"/>
                </a:solidFill>
                <a:effectLst/>
                <a:latin typeface="font-1"/>
              </a:rPr>
              <a:t> mit der Welt </a:t>
            </a:r>
            <a:r>
              <a:rPr lang="en-GB" sz="2000" b="0" i="0" dirty="0" err="1">
                <a:solidFill>
                  <a:srgbClr val="0A1924"/>
                </a:solidFill>
                <a:effectLst/>
                <a:latin typeface="font-1"/>
              </a:rPr>
              <a:t>teilen</a:t>
            </a:r>
            <a:r>
              <a:rPr lang="en-GB" sz="2000" b="0" i="0" dirty="0">
                <a:solidFill>
                  <a:srgbClr val="0A1924"/>
                </a:solidFill>
                <a:effectLst/>
                <a:latin typeface="font-1"/>
              </a:rPr>
              <a:t>. Sie </a:t>
            </a:r>
            <a:r>
              <a:rPr lang="en-GB" sz="2000" b="0" i="0" dirty="0" err="1">
                <a:solidFill>
                  <a:srgbClr val="0A1924"/>
                </a:solidFill>
                <a:effectLst/>
                <a:latin typeface="font-1"/>
              </a:rPr>
              <a:t>glauben</a:t>
            </a:r>
            <a:r>
              <a:rPr lang="en-GB" sz="2000" b="0" i="0" dirty="0">
                <a:solidFill>
                  <a:srgbClr val="0A1924"/>
                </a:solidFill>
                <a:effectLst/>
                <a:latin typeface="font-1"/>
              </a:rPr>
              <a:t>, </a:t>
            </a:r>
            <a:r>
              <a:rPr lang="en-GB" sz="2000" b="0" i="0" dirty="0" err="1">
                <a:solidFill>
                  <a:srgbClr val="0A1924"/>
                </a:solidFill>
                <a:effectLst/>
                <a:latin typeface="font-1"/>
              </a:rPr>
              <a:t>dass</a:t>
            </a:r>
            <a:r>
              <a:rPr lang="en-GB" sz="2000" b="0" i="0" dirty="0">
                <a:solidFill>
                  <a:srgbClr val="0A1924"/>
                </a:solidFill>
                <a:effectLst/>
                <a:latin typeface="font-1"/>
              </a:rPr>
              <a:t> </a:t>
            </a:r>
            <a:r>
              <a:rPr lang="en-GB" sz="2000" b="0" i="0" dirty="0" err="1">
                <a:solidFill>
                  <a:srgbClr val="0A1924"/>
                </a:solidFill>
                <a:effectLst/>
                <a:latin typeface="font-1"/>
              </a:rPr>
              <a:t>Nichts</a:t>
            </a:r>
            <a:r>
              <a:rPr lang="en-GB" sz="2000" b="0" i="0" dirty="0">
                <a:solidFill>
                  <a:srgbClr val="0A1924"/>
                </a:solidFill>
                <a:effectLst/>
                <a:latin typeface="font-1"/>
              </a:rPr>
              <a:t> </a:t>
            </a:r>
            <a:r>
              <a:rPr lang="en-GB" sz="2000" b="0" i="0" dirty="0" err="1">
                <a:solidFill>
                  <a:srgbClr val="0A1924"/>
                </a:solidFill>
                <a:effectLst/>
                <a:latin typeface="font-1"/>
              </a:rPr>
              <a:t>nur</a:t>
            </a:r>
            <a:r>
              <a:rPr lang="en-GB" sz="2000" b="0" i="0" dirty="0">
                <a:solidFill>
                  <a:srgbClr val="0A1924"/>
                </a:solidFill>
                <a:effectLst/>
                <a:latin typeface="font-1"/>
              </a:rPr>
              <a:t> </a:t>
            </a:r>
            <a:r>
              <a:rPr lang="en-GB" sz="2000" b="0" i="0" dirty="0" err="1">
                <a:solidFill>
                  <a:srgbClr val="0A1924"/>
                </a:solidFill>
                <a:effectLst/>
                <a:latin typeface="font-1"/>
              </a:rPr>
              <a:t>einen</a:t>
            </a:r>
            <a:r>
              <a:rPr lang="en-GB" sz="2000" b="0" i="0" dirty="0">
                <a:solidFill>
                  <a:srgbClr val="0A1924"/>
                </a:solidFill>
                <a:effectLst/>
                <a:latin typeface="font-1"/>
              </a:rPr>
              <a:t> </a:t>
            </a:r>
            <a:r>
              <a:rPr lang="en-GB" sz="2000" b="0" i="0" dirty="0" err="1">
                <a:solidFill>
                  <a:srgbClr val="0A1924"/>
                </a:solidFill>
                <a:effectLst/>
                <a:latin typeface="font-1"/>
              </a:rPr>
              <a:t>einzigen</a:t>
            </a:r>
            <a:r>
              <a:rPr lang="en-GB" sz="2000" b="0" i="0" dirty="0">
                <a:solidFill>
                  <a:srgbClr val="0A1924"/>
                </a:solidFill>
                <a:effectLst/>
                <a:latin typeface="font-1"/>
              </a:rPr>
              <a:t> </a:t>
            </a:r>
            <a:r>
              <a:rPr lang="en-GB" sz="2000" b="0" i="0" dirty="0" err="1">
                <a:solidFill>
                  <a:srgbClr val="0A1924"/>
                </a:solidFill>
                <a:effectLst/>
                <a:latin typeface="font-1"/>
              </a:rPr>
              <a:t>Zweck</a:t>
            </a:r>
            <a:r>
              <a:rPr lang="en-GB" sz="2000" b="0" i="0" dirty="0">
                <a:solidFill>
                  <a:srgbClr val="0A1924"/>
                </a:solidFill>
                <a:effectLst/>
                <a:latin typeface="font-1"/>
              </a:rPr>
              <a:t> hat und </a:t>
            </a:r>
            <a:r>
              <a:rPr lang="en-GB" sz="2000" b="0" i="0" dirty="0" err="1">
                <a:solidFill>
                  <a:srgbClr val="0A1924"/>
                </a:solidFill>
                <a:effectLst/>
                <a:latin typeface="font-1"/>
              </a:rPr>
              <a:t>alles</a:t>
            </a:r>
            <a:r>
              <a:rPr lang="en-GB" sz="2000" b="0" i="0" dirty="0">
                <a:solidFill>
                  <a:srgbClr val="0A1924"/>
                </a:solidFill>
                <a:effectLst/>
                <a:latin typeface="font-1"/>
              </a:rPr>
              <a:t> </a:t>
            </a:r>
            <a:r>
              <a:rPr lang="en-GB" sz="2000" b="0" i="0" dirty="0" err="1">
                <a:solidFill>
                  <a:srgbClr val="0A1924"/>
                </a:solidFill>
                <a:effectLst/>
                <a:latin typeface="font-1"/>
              </a:rPr>
              <a:t>einen</a:t>
            </a:r>
            <a:r>
              <a:rPr lang="en-GB" sz="2000" b="0" i="0" dirty="0">
                <a:solidFill>
                  <a:srgbClr val="0A1924"/>
                </a:solidFill>
                <a:effectLst/>
                <a:latin typeface="font-1"/>
              </a:rPr>
              <a:t> </a:t>
            </a:r>
            <a:r>
              <a:rPr lang="en-GB" sz="2000" dirty="0">
                <a:solidFill>
                  <a:srgbClr val="0A1924"/>
                </a:solidFill>
                <a:latin typeface="font-1"/>
              </a:rPr>
              <a:t>Wert </a:t>
            </a:r>
            <a:r>
              <a:rPr lang="en-GB" sz="2000" dirty="0" err="1">
                <a:solidFill>
                  <a:srgbClr val="0A1924"/>
                </a:solidFill>
                <a:latin typeface="font-1"/>
              </a:rPr>
              <a:t>besitzt</a:t>
            </a:r>
            <a:r>
              <a:rPr lang="en-GB" sz="2000" dirty="0">
                <a:solidFill>
                  <a:srgbClr val="0A1924"/>
                </a:solidFill>
                <a:latin typeface="font-1"/>
              </a:rPr>
              <a:t>.</a:t>
            </a:r>
            <a:endParaRPr lang="en-GB" sz="2000" b="0" i="0" dirty="0">
              <a:solidFill>
                <a:srgbClr val="0A1924"/>
              </a:solidFill>
              <a:effectLst/>
              <a:latin typeface="font-1"/>
            </a:endParaRPr>
          </a:p>
          <a:p>
            <a:r>
              <a:rPr lang="en-GB" sz="2000" b="0" i="0" dirty="0">
                <a:solidFill>
                  <a:srgbClr val="0A1924"/>
                </a:solidFill>
                <a:effectLst/>
                <a:latin typeface="font-1"/>
              </a:rPr>
              <a:t>Sie </a:t>
            </a:r>
            <a:r>
              <a:rPr lang="en-GB" sz="2000" b="0" i="0" dirty="0" err="1">
                <a:solidFill>
                  <a:srgbClr val="0A1924"/>
                </a:solidFill>
                <a:effectLst/>
                <a:latin typeface="font-1"/>
              </a:rPr>
              <a:t>sind</a:t>
            </a:r>
            <a:r>
              <a:rPr lang="en-GB" sz="2000" b="0" i="0" dirty="0">
                <a:solidFill>
                  <a:srgbClr val="0A1924"/>
                </a:solidFill>
                <a:effectLst/>
                <a:latin typeface="font-1"/>
              </a:rPr>
              <a:t> </a:t>
            </a:r>
            <a:r>
              <a:rPr lang="en-GB" sz="2000" b="0" i="0" dirty="0" err="1">
                <a:solidFill>
                  <a:srgbClr val="0A1924"/>
                </a:solidFill>
                <a:effectLst/>
                <a:latin typeface="font-1"/>
              </a:rPr>
              <a:t>sich</a:t>
            </a:r>
            <a:r>
              <a:rPr lang="en-GB" sz="2000" b="0" i="0" dirty="0">
                <a:solidFill>
                  <a:srgbClr val="0A1924"/>
                </a:solidFill>
                <a:effectLst/>
                <a:latin typeface="font-1"/>
              </a:rPr>
              <a:t> </a:t>
            </a:r>
            <a:r>
              <a:rPr lang="en-GB" sz="2000" b="0" i="0" dirty="0" err="1">
                <a:solidFill>
                  <a:srgbClr val="0A1924"/>
                </a:solidFill>
                <a:effectLst/>
                <a:latin typeface="font-1"/>
              </a:rPr>
              <a:t>ihrer</a:t>
            </a:r>
            <a:r>
              <a:rPr lang="en-GB" sz="2000" b="0" i="0" dirty="0">
                <a:solidFill>
                  <a:srgbClr val="0A1924"/>
                </a:solidFill>
                <a:effectLst/>
                <a:latin typeface="font-1"/>
              </a:rPr>
              <a:t> Rolle </a:t>
            </a:r>
            <a:r>
              <a:rPr lang="en-GB" sz="2000" b="0" i="0" dirty="0" err="1">
                <a:solidFill>
                  <a:srgbClr val="0A1924"/>
                </a:solidFill>
                <a:effectLst/>
                <a:latin typeface="font-1"/>
              </a:rPr>
              <a:t>als</a:t>
            </a:r>
            <a:r>
              <a:rPr lang="en-GB" sz="2000" b="0" i="0" dirty="0">
                <a:solidFill>
                  <a:srgbClr val="0A1924"/>
                </a:solidFill>
                <a:effectLst/>
                <a:latin typeface="font-1"/>
              </a:rPr>
              <a:t> Designer </a:t>
            </a:r>
            <a:r>
              <a:rPr lang="en-GB" sz="2000" b="0" i="0" dirty="0" err="1">
                <a:solidFill>
                  <a:srgbClr val="0A1924"/>
                </a:solidFill>
                <a:effectLst/>
                <a:latin typeface="font-1"/>
              </a:rPr>
              <a:t>bewusst</a:t>
            </a:r>
            <a:r>
              <a:rPr lang="en-GB" sz="2000" b="0" i="0" dirty="0">
                <a:solidFill>
                  <a:srgbClr val="0A1924"/>
                </a:solidFill>
                <a:effectLst/>
                <a:latin typeface="font-1"/>
              </a:rPr>
              <a:t>, </a:t>
            </a:r>
            <a:r>
              <a:rPr lang="en-GB" sz="2000" b="0" i="0" dirty="0" err="1">
                <a:solidFill>
                  <a:srgbClr val="0A1924"/>
                </a:solidFill>
                <a:effectLst/>
                <a:latin typeface="font-1"/>
              </a:rPr>
              <a:t>sie</a:t>
            </a:r>
            <a:r>
              <a:rPr lang="en-GB" sz="2000" b="0" i="0" dirty="0">
                <a:solidFill>
                  <a:srgbClr val="0A1924"/>
                </a:solidFill>
                <a:effectLst/>
                <a:latin typeface="font-1"/>
              </a:rPr>
              <a:t> </a:t>
            </a:r>
            <a:r>
              <a:rPr lang="en-GB" sz="2000" b="0" i="0" dirty="0" err="1">
                <a:solidFill>
                  <a:srgbClr val="0A1924"/>
                </a:solidFill>
                <a:effectLst/>
                <a:latin typeface="font-1"/>
              </a:rPr>
              <a:t>kennen</a:t>
            </a:r>
            <a:r>
              <a:rPr lang="en-GB" sz="2000" b="0" i="0" dirty="0">
                <a:solidFill>
                  <a:srgbClr val="0A1924"/>
                </a:solidFill>
                <a:effectLst/>
                <a:latin typeface="font-1"/>
              </a:rPr>
              <a:t> die </a:t>
            </a:r>
            <a:r>
              <a:rPr lang="en-GB" sz="2000" b="0" i="0" dirty="0" err="1">
                <a:solidFill>
                  <a:srgbClr val="0A1924"/>
                </a:solidFill>
                <a:effectLst/>
                <a:latin typeface="font-1"/>
              </a:rPr>
              <a:t>Probleme</a:t>
            </a:r>
            <a:r>
              <a:rPr lang="en-GB" sz="2000" b="0" i="0" dirty="0">
                <a:solidFill>
                  <a:srgbClr val="0A1924"/>
                </a:solidFill>
                <a:effectLst/>
                <a:latin typeface="font-1"/>
              </a:rPr>
              <a:t> -  </a:t>
            </a:r>
            <a:r>
              <a:rPr lang="en-GB" sz="2000" b="0" i="0" dirty="0" err="1">
                <a:solidFill>
                  <a:srgbClr val="0A1924"/>
                </a:solidFill>
                <a:effectLst/>
                <a:latin typeface="font-1"/>
              </a:rPr>
              <a:t>ihr</a:t>
            </a:r>
            <a:r>
              <a:rPr lang="en-GB" sz="2000" b="0" i="0" dirty="0">
                <a:solidFill>
                  <a:srgbClr val="0A1924"/>
                </a:solidFill>
                <a:effectLst/>
                <a:latin typeface="font-1"/>
              </a:rPr>
              <a:t> </a:t>
            </a:r>
            <a:r>
              <a:rPr lang="en-GB" sz="2000" b="0" i="0" dirty="0" err="1">
                <a:solidFill>
                  <a:srgbClr val="0A1924"/>
                </a:solidFill>
                <a:effectLst/>
                <a:latin typeface="font-1"/>
              </a:rPr>
              <a:t>Augenmerk</a:t>
            </a:r>
            <a:r>
              <a:rPr lang="en-GB" sz="2000" b="0" i="0" dirty="0">
                <a:solidFill>
                  <a:srgbClr val="0A1924"/>
                </a:solidFill>
                <a:effectLst/>
                <a:latin typeface="font-1"/>
              </a:rPr>
              <a:t> </a:t>
            </a:r>
            <a:r>
              <a:rPr lang="en-GB" sz="2000" b="0" i="0" dirty="0" err="1">
                <a:solidFill>
                  <a:srgbClr val="0A1924"/>
                </a:solidFill>
                <a:effectLst/>
                <a:latin typeface="font-1"/>
              </a:rPr>
              <a:t>richtet</a:t>
            </a:r>
            <a:r>
              <a:rPr lang="en-GB" sz="2000" b="0" i="0" dirty="0">
                <a:solidFill>
                  <a:srgbClr val="0A1924"/>
                </a:solidFill>
                <a:effectLst/>
                <a:latin typeface="font-1"/>
              </a:rPr>
              <a:t> </a:t>
            </a:r>
            <a:r>
              <a:rPr lang="en-GB" sz="2000" b="0" i="0" dirty="0" err="1">
                <a:solidFill>
                  <a:srgbClr val="0A1924"/>
                </a:solidFill>
                <a:effectLst/>
                <a:latin typeface="font-1"/>
              </a:rPr>
              <a:t>sich</a:t>
            </a:r>
            <a:r>
              <a:rPr lang="en-GB" sz="2000" b="0" i="0" dirty="0">
                <a:solidFill>
                  <a:srgbClr val="0A1924"/>
                </a:solidFill>
                <a:effectLst/>
                <a:latin typeface="font-1"/>
              </a:rPr>
              <a:t> </a:t>
            </a:r>
            <a:r>
              <a:rPr lang="en-GB" sz="2000" b="0" i="0" dirty="0" err="1">
                <a:solidFill>
                  <a:srgbClr val="0A1924"/>
                </a:solidFill>
                <a:effectLst/>
                <a:latin typeface="font-1"/>
              </a:rPr>
              <a:t>jedoch</a:t>
            </a:r>
            <a:r>
              <a:rPr lang="en-GB" sz="2000" b="0" i="0" dirty="0">
                <a:solidFill>
                  <a:srgbClr val="0A1924"/>
                </a:solidFill>
                <a:effectLst/>
                <a:latin typeface="font-1"/>
              </a:rPr>
              <a:t> </a:t>
            </a:r>
            <a:r>
              <a:rPr lang="en-GB" sz="2000" b="0" i="0" dirty="0" err="1">
                <a:solidFill>
                  <a:srgbClr val="0A1924"/>
                </a:solidFill>
                <a:effectLst/>
                <a:latin typeface="font-1"/>
              </a:rPr>
              <a:t>bewusst</a:t>
            </a:r>
            <a:r>
              <a:rPr lang="en-GB" sz="2000" b="0" i="0" dirty="0">
                <a:solidFill>
                  <a:srgbClr val="0A1924"/>
                </a:solidFill>
                <a:effectLst/>
                <a:latin typeface="font-1"/>
              </a:rPr>
              <a:t> auf </a:t>
            </a:r>
            <a:r>
              <a:rPr lang="en-GB" sz="2000" b="0" i="0" dirty="0" err="1">
                <a:solidFill>
                  <a:srgbClr val="0A1924"/>
                </a:solidFill>
                <a:effectLst/>
                <a:latin typeface="font-1"/>
              </a:rPr>
              <a:t>Lösungsmöglichkeiten</a:t>
            </a:r>
            <a:r>
              <a:rPr lang="en-GB" sz="2000" b="0" i="0" dirty="0">
                <a:solidFill>
                  <a:srgbClr val="0A1924"/>
                </a:solidFill>
                <a:effectLst/>
                <a:latin typeface="font-1"/>
              </a:rPr>
              <a:t>.</a:t>
            </a:r>
          </a:p>
        </p:txBody>
      </p:sp>
    </p:spTree>
    <p:extLst>
      <p:ext uri="{BB962C8B-B14F-4D97-AF65-F5344CB8AC3E}">
        <p14:creationId xmlns:p14="http://schemas.microsoft.com/office/powerpoint/2010/main" val="294151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366188"/>
            <a:ext cx="10600546" cy="953429"/>
          </a:xfrm>
        </p:spPr>
        <p:txBody>
          <a:bodyPr>
            <a:normAutofit fontScale="92500" lnSpcReduction="20000"/>
          </a:bodyPr>
          <a:lstStyle/>
          <a:p>
            <a:pPr algn="ctr"/>
            <a:r>
              <a:rPr lang="en-IE" dirty="0">
                <a:solidFill>
                  <a:srgbClr val="027354"/>
                </a:solidFill>
              </a:rPr>
              <a:t>Aktionsfelder der </a:t>
            </a:r>
            <a:r>
              <a:rPr lang="en-IE" dirty="0" err="1">
                <a:solidFill>
                  <a:srgbClr val="027354"/>
                </a:solidFill>
              </a:rPr>
              <a:t>Kreislaufwirtschaft</a:t>
            </a:r>
            <a:endParaRPr lang="en-IE" dirty="0">
              <a:solidFill>
                <a:srgbClr val="027354"/>
              </a:solidFill>
            </a:endParaRPr>
          </a:p>
        </p:txBody>
      </p:sp>
      <p:sp>
        <p:nvSpPr>
          <p:cNvPr id="5" name="TextBox 4">
            <a:extLst>
              <a:ext uri="{FF2B5EF4-FFF2-40B4-BE49-F238E27FC236}">
                <a16:creationId xmlns:a16="http://schemas.microsoft.com/office/drawing/2014/main" id="{A43548F9-E76D-6A16-8412-EF3C04BF6D81}"/>
              </a:ext>
            </a:extLst>
          </p:cNvPr>
          <p:cNvSpPr txBox="1"/>
          <p:nvPr/>
        </p:nvSpPr>
        <p:spPr>
          <a:xfrm>
            <a:off x="10444681" y="5466635"/>
            <a:ext cx="1747319" cy="338554"/>
          </a:xfrm>
          <a:prstGeom prst="rect">
            <a:avLst/>
          </a:prstGeom>
          <a:noFill/>
        </p:spPr>
        <p:txBody>
          <a:bodyPr wrap="square" rtlCol="0">
            <a:spAutoFit/>
          </a:bodyPr>
          <a:lstStyle/>
          <a:p>
            <a:r>
              <a:rPr lang="en-IE" sz="1600" dirty="0">
                <a:hlinkClick r:id="rId2"/>
              </a:rPr>
              <a:t>Quelle</a:t>
            </a:r>
            <a:endParaRPr lang="en-IE" sz="1600" dirty="0"/>
          </a:p>
        </p:txBody>
      </p:sp>
      <p:pic>
        <p:nvPicPr>
          <p:cNvPr id="3" name="Picture 2" descr="Fig. 2">
            <a:extLst>
              <a:ext uri="{FF2B5EF4-FFF2-40B4-BE49-F238E27FC236}">
                <a16:creationId xmlns:a16="http://schemas.microsoft.com/office/drawing/2014/main" id="{EF5BBFB6-1AE1-15DC-BF8B-AC648AA130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329" y="1800225"/>
            <a:ext cx="10237910" cy="2990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12A026-A8C1-EDBE-E835-3E84F9F52A2A}"/>
              </a:ext>
            </a:extLst>
          </p:cNvPr>
          <p:cNvSpPr txBox="1"/>
          <p:nvPr/>
        </p:nvSpPr>
        <p:spPr>
          <a:xfrm>
            <a:off x="733425" y="5343525"/>
            <a:ext cx="4695825" cy="584775"/>
          </a:xfrm>
          <a:prstGeom prst="rect">
            <a:avLst/>
          </a:prstGeom>
          <a:noFill/>
        </p:spPr>
        <p:txBody>
          <a:bodyPr wrap="square" rtlCol="0">
            <a:spAutoFit/>
          </a:bodyPr>
          <a:lstStyle/>
          <a:p>
            <a:pPr algn="l">
              <a:buFont typeface="+mj-lt"/>
              <a:buAutoNum type="arabicPeriod"/>
            </a:pPr>
            <a:r>
              <a:rPr lang="de-DE" sz="1600" b="0" i="0" u="none" strike="noStrike" dirty="0">
                <a:solidFill>
                  <a:srgbClr val="007398"/>
                </a:solidFill>
                <a:effectLst/>
                <a:latin typeface="NexusSans"/>
                <a:hlinkClick r:id="rId4" tooltip="Download high-res image (292KB)"/>
              </a:rPr>
              <a:t>Download des Hochauflösenden Bildes (292KB)</a:t>
            </a:r>
            <a:endParaRPr lang="en-GB" sz="1600" b="0" i="0" dirty="0">
              <a:solidFill>
                <a:srgbClr val="2E2E2E"/>
              </a:solidFill>
              <a:effectLst/>
              <a:latin typeface="ElsevierGulliver"/>
            </a:endParaRPr>
          </a:p>
          <a:p>
            <a:pPr algn="l">
              <a:buFont typeface="+mj-lt"/>
              <a:buAutoNum type="arabicPeriod"/>
            </a:pPr>
            <a:r>
              <a:rPr lang="en-GB" sz="1600" b="0" i="0" u="none" strike="noStrike" dirty="0">
                <a:solidFill>
                  <a:srgbClr val="007398"/>
                </a:solidFill>
                <a:effectLst/>
                <a:latin typeface="NexusSans"/>
                <a:hlinkClick r:id="rId5" tooltip="Download full-size image"/>
              </a:rPr>
              <a:t>Download Bild in </a:t>
            </a:r>
            <a:r>
              <a:rPr lang="en-GB" sz="1600" b="0" i="0" u="none" strike="noStrike" dirty="0" err="1">
                <a:solidFill>
                  <a:srgbClr val="007398"/>
                </a:solidFill>
                <a:effectLst/>
                <a:latin typeface="NexusSans"/>
                <a:hlinkClick r:id="rId5" tooltip="Download full-size image"/>
              </a:rPr>
              <a:t>voller</a:t>
            </a:r>
            <a:r>
              <a:rPr lang="en-GB" sz="1600" b="0" i="0" u="none" strike="noStrike" dirty="0">
                <a:solidFill>
                  <a:srgbClr val="007398"/>
                </a:solidFill>
                <a:effectLst/>
                <a:latin typeface="NexusSans"/>
                <a:hlinkClick r:id="rId5" tooltip="Download full-size image"/>
              </a:rPr>
              <a:t> </a:t>
            </a:r>
            <a:r>
              <a:rPr lang="en-GB" sz="1600" b="0" i="0" u="none" strike="noStrike" dirty="0" err="1">
                <a:solidFill>
                  <a:srgbClr val="007398"/>
                </a:solidFill>
                <a:effectLst/>
                <a:latin typeface="NexusSans"/>
                <a:hlinkClick r:id="rId5" tooltip="Download full-size image"/>
              </a:rPr>
              <a:t>Größe</a:t>
            </a:r>
            <a:endParaRPr lang="en-IE" sz="1600" dirty="0"/>
          </a:p>
        </p:txBody>
      </p:sp>
    </p:spTree>
    <p:extLst>
      <p:ext uri="{BB962C8B-B14F-4D97-AF65-F5344CB8AC3E}">
        <p14:creationId xmlns:p14="http://schemas.microsoft.com/office/powerpoint/2010/main" val="397270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A20AE4-17FC-C974-B8E5-C25CBFF4EE39}"/>
              </a:ext>
            </a:extLst>
          </p:cNvPr>
          <p:cNvSpPr>
            <a:spLocks noGrp="1"/>
          </p:cNvSpPr>
          <p:nvPr>
            <p:ph type="body" sz="quarter" idx="13"/>
          </p:nvPr>
        </p:nvSpPr>
        <p:spPr/>
        <p:txBody>
          <a:bodyPr/>
          <a:lstStyle/>
          <a:p>
            <a:endParaRPr lang="en-GB"/>
          </a:p>
        </p:txBody>
      </p:sp>
      <p:sp>
        <p:nvSpPr>
          <p:cNvPr id="3" name="Textplatzhalter 2">
            <a:extLst>
              <a:ext uri="{FF2B5EF4-FFF2-40B4-BE49-F238E27FC236}">
                <a16:creationId xmlns:a16="http://schemas.microsoft.com/office/drawing/2014/main" id="{F98922BA-739F-5CD3-C638-462487A1D473}"/>
              </a:ext>
            </a:extLst>
          </p:cNvPr>
          <p:cNvSpPr>
            <a:spLocks noGrp="1"/>
          </p:cNvSpPr>
          <p:nvPr>
            <p:ph type="body" sz="quarter" idx="14"/>
          </p:nvPr>
        </p:nvSpPr>
        <p:spPr/>
        <p:txBody>
          <a:bodyPr/>
          <a:lstStyle/>
          <a:p>
            <a:endParaRPr lang="en-GB"/>
          </a:p>
        </p:txBody>
      </p:sp>
      <p:pic>
        <p:nvPicPr>
          <p:cNvPr id="7" name="Grafik 6">
            <a:extLst>
              <a:ext uri="{FF2B5EF4-FFF2-40B4-BE49-F238E27FC236}">
                <a16:creationId xmlns:a16="http://schemas.microsoft.com/office/drawing/2014/main" id="{2B117DB5-A759-5C8E-7430-47610E891FD7}"/>
              </a:ext>
            </a:extLst>
          </p:cNvPr>
          <p:cNvPicPr>
            <a:picLocks noChangeAspect="1"/>
          </p:cNvPicPr>
          <p:nvPr/>
        </p:nvPicPr>
        <p:blipFill>
          <a:blip r:embed="rId2"/>
          <a:stretch>
            <a:fillRect/>
          </a:stretch>
        </p:blipFill>
        <p:spPr>
          <a:xfrm>
            <a:off x="767066" y="9525"/>
            <a:ext cx="10657867" cy="6858000"/>
          </a:xfrm>
          <a:prstGeom prst="rect">
            <a:avLst/>
          </a:prstGeom>
        </p:spPr>
      </p:pic>
    </p:spTree>
    <p:extLst>
      <p:ext uri="{BB962C8B-B14F-4D97-AF65-F5344CB8AC3E}">
        <p14:creationId xmlns:p14="http://schemas.microsoft.com/office/powerpoint/2010/main" val="165612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274748"/>
            <a:ext cx="10600546" cy="953429"/>
          </a:xfrm>
        </p:spPr>
        <p:txBody>
          <a:bodyPr>
            <a:normAutofit/>
          </a:bodyPr>
          <a:lstStyle/>
          <a:p>
            <a:pPr algn="ctr"/>
            <a:r>
              <a:rPr lang="en-IE" dirty="0">
                <a:solidFill>
                  <a:srgbClr val="027354"/>
                </a:solidFill>
              </a:rPr>
              <a:t>Aktionsfelder der </a:t>
            </a:r>
            <a:r>
              <a:rPr lang="en-IE" dirty="0" err="1">
                <a:solidFill>
                  <a:srgbClr val="027354"/>
                </a:solidFill>
              </a:rPr>
              <a:t>Kreislaufwirtschaft</a:t>
            </a:r>
            <a:endParaRPr lang="en-IE" dirty="0">
              <a:solidFill>
                <a:srgbClr val="027354"/>
              </a:solidFill>
            </a:endParaRPr>
          </a:p>
        </p:txBody>
      </p:sp>
      <p:pic>
        <p:nvPicPr>
          <p:cNvPr id="5122" name="Picture 2" descr="Fig. 1">
            <a:extLst>
              <a:ext uri="{FF2B5EF4-FFF2-40B4-BE49-F238E27FC236}">
                <a16:creationId xmlns:a16="http://schemas.microsoft.com/office/drawing/2014/main" id="{757A597B-FBF3-D139-10EF-84C7A5FE03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28177"/>
            <a:ext cx="8577468" cy="4433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5A8B83-77FA-B234-99C6-BF8F97FDBAA3}"/>
              </a:ext>
            </a:extLst>
          </p:cNvPr>
          <p:cNvSpPr txBox="1"/>
          <p:nvPr/>
        </p:nvSpPr>
        <p:spPr>
          <a:xfrm>
            <a:off x="371569" y="5793265"/>
            <a:ext cx="5133881" cy="584775"/>
          </a:xfrm>
          <a:prstGeom prst="rect">
            <a:avLst/>
          </a:prstGeom>
          <a:noFill/>
        </p:spPr>
        <p:txBody>
          <a:bodyPr wrap="square" rtlCol="0">
            <a:spAutoFit/>
          </a:bodyPr>
          <a:lstStyle/>
          <a:p>
            <a:pPr algn="l">
              <a:buFont typeface="+mj-lt"/>
              <a:buAutoNum type="arabicPeriod"/>
            </a:pPr>
            <a:r>
              <a:rPr lang="en-GB" sz="1600" b="0" i="0" u="none" strike="noStrike" dirty="0">
                <a:solidFill>
                  <a:srgbClr val="007398"/>
                </a:solidFill>
                <a:effectLst/>
                <a:latin typeface="NexusSans"/>
                <a:hlinkClick r:id="rId3" tooltip="Download high-res image (591KB)"/>
              </a:rPr>
              <a:t>Download des </a:t>
            </a:r>
            <a:r>
              <a:rPr lang="en-GB" sz="1600" b="0" i="0" u="none" strike="noStrike" dirty="0" err="1">
                <a:solidFill>
                  <a:srgbClr val="007398"/>
                </a:solidFill>
                <a:effectLst/>
                <a:latin typeface="NexusSans"/>
                <a:hlinkClick r:id="rId3" tooltip="Download high-res image (591KB)"/>
              </a:rPr>
              <a:t>Hochauflösenden</a:t>
            </a:r>
            <a:r>
              <a:rPr lang="en-GB" sz="1600" b="0" i="0" u="none" strike="noStrike" dirty="0">
                <a:solidFill>
                  <a:srgbClr val="007398"/>
                </a:solidFill>
                <a:effectLst/>
                <a:latin typeface="NexusSans"/>
                <a:hlinkClick r:id="rId3" tooltip="Download high-res image (591KB)"/>
              </a:rPr>
              <a:t> </a:t>
            </a:r>
            <a:r>
              <a:rPr lang="en-GB" sz="1600" b="0" i="0" u="none" strike="noStrike" dirty="0" err="1">
                <a:solidFill>
                  <a:srgbClr val="007398"/>
                </a:solidFill>
                <a:effectLst/>
                <a:latin typeface="NexusSans"/>
                <a:hlinkClick r:id="rId3" tooltip="Download high-res image (591KB)"/>
              </a:rPr>
              <a:t>Bildes</a:t>
            </a:r>
            <a:r>
              <a:rPr lang="en-GB" sz="1600" b="0" i="0" u="none" strike="noStrike" dirty="0">
                <a:solidFill>
                  <a:srgbClr val="007398"/>
                </a:solidFill>
                <a:effectLst/>
                <a:latin typeface="NexusSans"/>
                <a:hlinkClick r:id="rId3" tooltip="Download high-res image (591KB)"/>
              </a:rPr>
              <a:t> (591KB)</a:t>
            </a:r>
            <a:endParaRPr lang="en-GB" sz="1600" b="0" i="0" dirty="0">
              <a:solidFill>
                <a:srgbClr val="2E2E2E"/>
              </a:solidFill>
              <a:effectLst/>
              <a:latin typeface="ElsevierGulliver"/>
            </a:endParaRPr>
          </a:p>
          <a:p>
            <a:pPr algn="l">
              <a:buFont typeface="+mj-lt"/>
              <a:buAutoNum type="arabicPeriod"/>
            </a:pPr>
            <a:r>
              <a:rPr lang="en-GB" sz="1600" b="0" i="0" u="none" strike="noStrike" dirty="0">
                <a:solidFill>
                  <a:srgbClr val="007398"/>
                </a:solidFill>
                <a:effectLst/>
                <a:latin typeface="NexusSans"/>
                <a:hlinkClick r:id="rId4" tooltip="Download full-size image"/>
              </a:rPr>
              <a:t>Download Bild in </a:t>
            </a:r>
            <a:r>
              <a:rPr lang="en-GB" sz="1600" b="0" i="0" u="none" strike="noStrike" dirty="0" err="1">
                <a:solidFill>
                  <a:srgbClr val="007398"/>
                </a:solidFill>
                <a:effectLst/>
                <a:latin typeface="NexusSans"/>
                <a:hlinkClick r:id="rId4" tooltip="Download full-size image"/>
              </a:rPr>
              <a:t>voller</a:t>
            </a:r>
            <a:r>
              <a:rPr lang="en-GB" sz="1600" b="0" i="0" u="none" strike="noStrike" dirty="0">
                <a:solidFill>
                  <a:srgbClr val="007398"/>
                </a:solidFill>
                <a:effectLst/>
                <a:latin typeface="NexusSans"/>
                <a:hlinkClick r:id="rId4" tooltip="Download full-size image"/>
              </a:rPr>
              <a:t> </a:t>
            </a:r>
            <a:r>
              <a:rPr lang="en-GB" sz="1600" b="0" i="0" u="none" strike="noStrike" dirty="0" err="1">
                <a:solidFill>
                  <a:srgbClr val="007398"/>
                </a:solidFill>
                <a:effectLst/>
                <a:latin typeface="NexusSans"/>
                <a:hlinkClick r:id="rId4" tooltip="Download full-size image"/>
              </a:rPr>
              <a:t>Größe</a:t>
            </a:r>
            <a:endParaRPr lang="en-IE" sz="1600" dirty="0"/>
          </a:p>
        </p:txBody>
      </p:sp>
      <p:sp>
        <p:nvSpPr>
          <p:cNvPr id="5" name="TextBox 4">
            <a:extLst>
              <a:ext uri="{FF2B5EF4-FFF2-40B4-BE49-F238E27FC236}">
                <a16:creationId xmlns:a16="http://schemas.microsoft.com/office/drawing/2014/main" id="{A43548F9-E76D-6A16-8412-EF3C04BF6D81}"/>
              </a:ext>
            </a:extLst>
          </p:cNvPr>
          <p:cNvSpPr txBox="1"/>
          <p:nvPr/>
        </p:nvSpPr>
        <p:spPr>
          <a:xfrm>
            <a:off x="10149312" y="5917526"/>
            <a:ext cx="1747319" cy="338554"/>
          </a:xfrm>
          <a:prstGeom prst="rect">
            <a:avLst/>
          </a:prstGeom>
          <a:noFill/>
        </p:spPr>
        <p:txBody>
          <a:bodyPr wrap="square" rtlCol="0">
            <a:spAutoFit/>
          </a:bodyPr>
          <a:lstStyle/>
          <a:p>
            <a:r>
              <a:rPr lang="en-IE" sz="1600" dirty="0">
                <a:hlinkClick r:id="rId5"/>
              </a:rPr>
              <a:t>Quelle</a:t>
            </a:r>
            <a:endParaRPr lang="en-IE" dirty="0"/>
          </a:p>
        </p:txBody>
      </p:sp>
    </p:spTree>
    <p:extLst>
      <p:ext uri="{BB962C8B-B14F-4D97-AF65-F5344CB8AC3E}">
        <p14:creationId xmlns:p14="http://schemas.microsoft.com/office/powerpoint/2010/main" val="335222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4155791524"/>
              </p:ext>
            </p:extLst>
          </p:nvPr>
        </p:nvGraphicFramePr>
        <p:xfrm>
          <a:off x="0" y="1709"/>
          <a:ext cx="12192000" cy="6725956"/>
        </p:xfrm>
        <a:graphic>
          <a:graphicData uri="http://schemas.openxmlformats.org/drawingml/2006/table">
            <a:tbl>
              <a:tblPr firstRow="1" bandRow="1">
                <a:tableStyleId>{5C22544A-7EE6-4342-B048-85BDC9FD1C3A}</a:tableStyleId>
              </a:tblPr>
              <a:tblGrid>
                <a:gridCol w="3399041">
                  <a:extLst>
                    <a:ext uri="{9D8B030D-6E8A-4147-A177-3AD203B41FA5}">
                      <a16:colId xmlns:a16="http://schemas.microsoft.com/office/drawing/2014/main" val="3584008144"/>
                    </a:ext>
                  </a:extLst>
                </a:gridCol>
                <a:gridCol w="8792959">
                  <a:extLst>
                    <a:ext uri="{9D8B030D-6E8A-4147-A177-3AD203B41FA5}">
                      <a16:colId xmlns:a16="http://schemas.microsoft.com/office/drawing/2014/main" val="491783551"/>
                    </a:ext>
                  </a:extLst>
                </a:gridCol>
              </a:tblGrid>
              <a:tr h="585793">
                <a:tc gridSpan="2">
                  <a:txBody>
                    <a:bodyPr/>
                    <a:lstStyle/>
                    <a:p>
                      <a:pPr algn="ctr"/>
                      <a:r>
                        <a:rPr kumimoji="0" lang="en-US" altLang="en-US" sz="2400" b="0" i="0" u="none" strike="noStrike" cap="none" normalizeH="0" baseline="0" dirty="0">
                          <a:ln>
                            <a:noFill/>
                          </a:ln>
                          <a:solidFill>
                            <a:schemeClr val="bg1"/>
                          </a:solidFill>
                          <a:effectLst/>
                          <a:latin typeface="+mn-lt"/>
                        </a:rPr>
                        <a:t>Beispiele </a:t>
                      </a:r>
                      <a:r>
                        <a:rPr kumimoji="0" lang="en-US" altLang="en-US" sz="2400" b="0" i="0" u="none" strike="noStrike" cap="none" normalizeH="0" baseline="0" dirty="0" err="1">
                          <a:ln>
                            <a:noFill/>
                          </a:ln>
                          <a:solidFill>
                            <a:schemeClr val="bg1"/>
                          </a:solidFill>
                          <a:effectLst/>
                          <a:latin typeface="+mn-lt"/>
                        </a:rPr>
                        <a:t>für</a:t>
                      </a:r>
                      <a:r>
                        <a:rPr kumimoji="0" lang="en-US" altLang="en-US" sz="2400" b="0" i="0" u="none" strike="noStrike" cap="none" normalizeH="0" baseline="0" dirty="0">
                          <a:ln>
                            <a:noFill/>
                          </a:ln>
                          <a:solidFill>
                            <a:schemeClr val="bg1"/>
                          </a:solidFill>
                          <a:effectLst/>
                          <a:latin typeface="+mn-lt"/>
                        </a:rPr>
                        <a:t> </a:t>
                      </a:r>
                      <a:r>
                        <a:rPr kumimoji="0" lang="en-US" altLang="en-US" sz="2400" b="0" i="0" u="none" strike="noStrike" cap="none" normalizeH="0" baseline="0" dirty="0" err="1">
                          <a:ln>
                            <a:noFill/>
                          </a:ln>
                          <a:solidFill>
                            <a:schemeClr val="bg1"/>
                          </a:solidFill>
                          <a:effectLst/>
                          <a:latin typeface="+mn-lt"/>
                        </a:rPr>
                        <a:t>Maßnahmen</a:t>
                      </a:r>
                      <a:r>
                        <a:rPr kumimoji="0" lang="en-US" altLang="en-US" sz="2400" b="0" i="0" u="none" strike="noStrike" cap="none" normalizeH="0" baseline="0" dirty="0">
                          <a:ln>
                            <a:noFill/>
                          </a:ln>
                          <a:solidFill>
                            <a:schemeClr val="bg1"/>
                          </a:solidFill>
                          <a:effectLst/>
                          <a:latin typeface="+mn-lt"/>
                        </a:rPr>
                        <a:t> der Kreislaufwirtschaft und Nachhaltigkeit für KMU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7354"/>
                    </a:solidFill>
                  </a:tcPr>
                </a:tc>
                <a:tc hMerge="1">
                  <a:txBody>
                    <a:bodyPr/>
                    <a:lstStyle/>
                    <a:p>
                      <a:endParaRPr lang="en-IE"/>
                    </a:p>
                  </a:txBody>
                  <a:tcPr/>
                </a:tc>
                <a:extLst>
                  <a:ext uri="{0D108BD9-81ED-4DB2-BD59-A6C34878D82A}">
                    <a16:rowId xmlns:a16="http://schemas.microsoft.com/office/drawing/2014/main" val="923545946"/>
                  </a:ext>
                </a:extLst>
              </a:tr>
              <a:tr h="585793">
                <a:tc gridSpan="2">
                  <a:txBody>
                    <a:bodyPr/>
                    <a:lstStyle/>
                    <a:p>
                      <a:pPr algn="ctr"/>
                      <a:r>
                        <a:rPr lang="en-GB" sz="1800" b="1" dirty="0">
                          <a:solidFill>
                            <a:schemeClr val="bg1"/>
                          </a:solidFill>
                          <a:effectLst/>
                        </a:rPr>
                        <a:t>Kreislaufwirtschaft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810E"/>
                    </a:solidFill>
                  </a:tcPr>
                </a:tc>
                <a:tc hMerge="1">
                  <a:txBody>
                    <a:bodyPr/>
                    <a:lstStyle/>
                    <a:p>
                      <a:pPr algn="ctr"/>
                      <a:endParaRPr lang="en-GB" sz="1800" b="1" dirty="0">
                        <a:effectLst/>
                      </a:endParaRPr>
                    </a:p>
                  </a:txBody>
                  <a:tcPr marL="4180" marR="4180" marT="4180" marB="4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7614478"/>
                  </a:ext>
                </a:extLst>
              </a:tr>
              <a:tr h="491006">
                <a:tc>
                  <a:txBody>
                    <a:bodyPr/>
                    <a:lstStyle/>
                    <a:p>
                      <a:r>
                        <a:rPr lang="en-GB" sz="2000" b="0" dirty="0">
                          <a:effectLst/>
                        </a:rPr>
                        <a:t>Design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2000" dirty="0">
                          <a:effectLst/>
                        </a:rPr>
                        <a:t>Ziel des Designs </a:t>
                      </a:r>
                      <a:r>
                        <a:rPr lang="en-GB" sz="2000" dirty="0" err="1">
                          <a:effectLst/>
                        </a:rPr>
                        <a:t>ist</a:t>
                      </a:r>
                      <a:r>
                        <a:rPr lang="en-GB" sz="2000" dirty="0">
                          <a:effectLst/>
                        </a:rPr>
                        <a:t> die </a:t>
                      </a:r>
                      <a:r>
                        <a:rPr lang="en-GB" sz="2000" dirty="0" err="1">
                          <a:effectLst/>
                        </a:rPr>
                        <a:t>Verlängerung</a:t>
                      </a:r>
                      <a:r>
                        <a:rPr lang="en-GB" sz="2000" dirty="0">
                          <a:effectLst/>
                        </a:rPr>
                        <a:t> der </a:t>
                      </a:r>
                      <a:r>
                        <a:rPr lang="en-GB" sz="2000" dirty="0" err="1">
                          <a:effectLst/>
                        </a:rPr>
                        <a:t>Produktlebensdauer</a:t>
                      </a:r>
                      <a:r>
                        <a:rPr lang="en-GB" sz="2000" dirty="0">
                          <a:effectLst/>
                        </a:rPr>
                        <a:t>: </a:t>
                      </a:r>
                      <a:r>
                        <a:rPr lang="en-IE" sz="2000" dirty="0" err="1">
                          <a:effectLst/>
                        </a:rPr>
                        <a:t>Materialauswahl</a:t>
                      </a:r>
                      <a:r>
                        <a:rPr lang="en-IE" sz="2000" dirty="0">
                          <a:effectLst/>
                        </a:rPr>
                        <a:t>/ </a:t>
                      </a:r>
                      <a:r>
                        <a:rPr lang="en-GB" sz="2000" dirty="0">
                          <a:effectLst/>
                        </a:rPr>
                        <a:t>Gestaltung von Produkten für Wiederverwendung, Recycling, </a:t>
                      </a:r>
                      <a:r>
                        <a:rPr lang="en-GB" sz="2000" dirty="0" err="1">
                          <a:effectLst/>
                        </a:rPr>
                        <a:t>Wiederaufbereitung</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04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effectLst/>
                        </a:rPr>
                        <a:t>Beschaffung</a:t>
                      </a:r>
                      <a:endParaRPr lang="en-GB"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Anwendung von Umwelt- und Sozialkriterien bei der Auswahl von </a:t>
                      </a:r>
                      <a:r>
                        <a:rPr lang="en-GB" sz="2000" dirty="0" err="1">
                          <a:effectLst/>
                        </a:rPr>
                        <a:t>Lieferanten</a:t>
                      </a:r>
                      <a:r>
                        <a:rPr lang="en-GB" sz="2000" dirty="0">
                          <a:effectLst/>
                        </a:rPr>
                        <a:t>/ Lokale Beschaffung </a:t>
                      </a:r>
                      <a:r>
                        <a:rPr lang="en-GB" sz="2000" dirty="0" err="1">
                          <a:effectLst/>
                        </a:rPr>
                        <a:t>zur</a:t>
                      </a:r>
                      <a:r>
                        <a:rPr lang="en-GB" sz="2000" dirty="0">
                          <a:effectLst/>
                        </a:rPr>
                        <a:t> </a:t>
                      </a:r>
                      <a:r>
                        <a:rPr lang="en-GB" sz="2000" dirty="0" err="1">
                          <a:effectLst/>
                        </a:rPr>
                        <a:t>Risikominimierung</a:t>
                      </a:r>
                      <a:r>
                        <a:rPr lang="en-GB" sz="2000" dirty="0">
                          <a:effectLst/>
                        </a:rPr>
                        <a:t>/ </a:t>
                      </a:r>
                      <a:r>
                        <a:rPr lang="en-IE" sz="2000" dirty="0">
                          <a:effectLst/>
                        </a:rPr>
                        <a:t>Zusammenarbeit in der </a:t>
                      </a:r>
                      <a:r>
                        <a:rPr lang="en-IE" sz="2000" dirty="0" err="1">
                          <a:effectLst/>
                        </a:rPr>
                        <a:t>Lieferkette</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9310010"/>
                  </a:ext>
                </a:extLst>
              </a:tr>
              <a:tr h="517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err="1">
                          <a:effectLst/>
                        </a:rPr>
                        <a:t>Produktion</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err="1">
                          <a:effectLst/>
                        </a:rPr>
                        <a:t>Schlanke</a:t>
                      </a:r>
                      <a:r>
                        <a:rPr lang="en-IE" sz="2000" dirty="0">
                          <a:effectLst/>
                        </a:rPr>
                        <a:t> </a:t>
                      </a:r>
                      <a:r>
                        <a:rPr lang="en-IE" sz="2000" dirty="0" err="1">
                          <a:effectLst/>
                        </a:rPr>
                        <a:t>Praktiken</a:t>
                      </a:r>
                      <a:r>
                        <a:rPr lang="en-IE" sz="2000" dirty="0">
                          <a:effectLst/>
                        </a:rPr>
                        <a:t>/ </a:t>
                      </a:r>
                      <a:r>
                        <a:rPr lang="en-IE" sz="2000" dirty="0" err="1">
                          <a:effectLst/>
                        </a:rPr>
                        <a:t>Energie-Effizienz</a:t>
                      </a:r>
                      <a:r>
                        <a:rPr lang="en-IE" sz="2000" dirty="0">
                          <a:effectLst/>
                        </a:rPr>
                        <a:t>/ </a:t>
                      </a:r>
                      <a:r>
                        <a:rPr lang="en-IE" sz="2000" dirty="0" err="1">
                          <a:effectLst/>
                        </a:rPr>
                        <a:t>Nutzung</a:t>
                      </a:r>
                      <a:r>
                        <a:rPr lang="en-IE" sz="2000" dirty="0">
                          <a:effectLst/>
                        </a:rPr>
                        <a:t> </a:t>
                      </a:r>
                      <a:r>
                        <a:rPr lang="en-IE" sz="2000" dirty="0" err="1">
                          <a:effectLst/>
                        </a:rPr>
                        <a:t>erneuerbarer</a:t>
                      </a:r>
                      <a:r>
                        <a:rPr lang="en-IE" sz="2000" dirty="0">
                          <a:effectLst/>
                        </a:rPr>
                        <a:t> </a:t>
                      </a:r>
                      <a:r>
                        <a:rPr lang="en-IE" sz="2000" dirty="0" err="1">
                          <a:effectLst/>
                        </a:rPr>
                        <a:t>Energien</a:t>
                      </a:r>
                      <a:r>
                        <a:rPr lang="en-IE" sz="2000" dirty="0">
                          <a:effectLst/>
                        </a:rPr>
                        <a:t>/ </a:t>
                      </a:r>
                      <a:r>
                        <a:rPr lang="en-IE" sz="2000" dirty="0" err="1">
                          <a:effectLst/>
                        </a:rPr>
                        <a:t>Wohlbefinden</a:t>
                      </a:r>
                      <a:r>
                        <a:rPr lang="en-IE" sz="2000" dirty="0">
                          <a:effectLst/>
                        </a:rPr>
                        <a:t> und </a:t>
                      </a:r>
                      <a:r>
                        <a:rPr lang="en-IE" sz="2000" dirty="0" err="1">
                          <a:effectLst/>
                        </a:rPr>
                        <a:t>Gleichberechtigung</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466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effectLst/>
                        </a:rPr>
                        <a:t>Distribution</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err="1">
                          <a:effectLst/>
                        </a:rPr>
                        <a:t>Ausgehende</a:t>
                      </a:r>
                      <a:r>
                        <a:rPr lang="en-IE" sz="2000" dirty="0">
                          <a:effectLst/>
                        </a:rPr>
                        <a:t> </a:t>
                      </a:r>
                      <a:r>
                        <a:rPr lang="en-IE" sz="2000" dirty="0" err="1">
                          <a:effectLst/>
                        </a:rPr>
                        <a:t>Lagerung</a:t>
                      </a:r>
                      <a:r>
                        <a:rPr lang="en-IE" sz="2000" dirty="0">
                          <a:effectLst/>
                        </a:rPr>
                        <a:t>/ </a:t>
                      </a:r>
                      <a:r>
                        <a:rPr lang="en-IE" sz="2000" dirty="0" err="1">
                          <a:effectLst/>
                        </a:rPr>
                        <a:t>Ausgehender</a:t>
                      </a:r>
                      <a:r>
                        <a:rPr lang="en-IE" sz="2000" dirty="0">
                          <a:effectLst/>
                        </a:rPr>
                        <a:t> Transport</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err="1">
                          <a:effectLst/>
                        </a:rPr>
                        <a:t>Nutzung</a:t>
                      </a:r>
                      <a:r>
                        <a:rPr lang="en-IE" sz="2000" b="0" dirty="0">
                          <a:effectLst/>
                        </a:rPr>
                        <a:t> /</a:t>
                      </a:r>
                      <a:r>
                        <a:rPr lang="en-IE" sz="2000" b="0" dirty="0" err="1">
                          <a:effectLst/>
                        </a:rPr>
                        <a:t>Verbrauch</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Bereitstellung von </a:t>
                      </a:r>
                      <a:r>
                        <a:rPr lang="en-IE" sz="2000" dirty="0" err="1">
                          <a:effectLst/>
                        </a:rPr>
                        <a:t>Reparaturinformationen</a:t>
                      </a:r>
                      <a:r>
                        <a:rPr lang="en-IE" sz="2000" dirty="0">
                          <a:effectLst/>
                        </a:rPr>
                        <a:t>/ Bereitstellung von </a:t>
                      </a:r>
                      <a:r>
                        <a:rPr lang="en-IE" sz="2000" dirty="0" err="1">
                          <a:effectLst/>
                        </a:rPr>
                        <a:t>Beschaffungsinformationen</a:t>
                      </a:r>
                      <a:r>
                        <a:rPr lang="en-IE" sz="2000" dirty="0">
                          <a:effectLst/>
                        </a:rPr>
                        <a:t>/ </a:t>
                      </a:r>
                      <a:r>
                        <a:rPr lang="en-GB" sz="2000" dirty="0">
                          <a:effectLst/>
                        </a:rPr>
                        <a:t>Rückkauf von gebrauchten Produkten von </a:t>
                      </a:r>
                      <a:r>
                        <a:rPr lang="en-GB" sz="2000" dirty="0" err="1">
                          <a:effectLst/>
                        </a:rPr>
                        <a:t>Kunden</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8872809"/>
                  </a:ext>
                </a:extLst>
              </a:tr>
              <a:tr h="486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effectLst/>
                        </a:rPr>
                        <a:t>Umkehrlogistik</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err="1">
                          <a:effectLst/>
                        </a:rPr>
                        <a:t>Wiederaufbereitung</a:t>
                      </a:r>
                      <a:r>
                        <a:rPr lang="en-IE" sz="2000" dirty="0">
                          <a:effectLst/>
                        </a:rPr>
                        <a:t> von </a:t>
                      </a:r>
                      <a:r>
                        <a:rPr lang="en-IE" sz="2000" dirty="0" err="1">
                          <a:effectLst/>
                        </a:rPr>
                        <a:t>Ressourcen</a:t>
                      </a:r>
                      <a:r>
                        <a:rPr lang="en-IE" sz="2000" dirty="0">
                          <a:effectLst/>
                        </a:rPr>
                        <a:t> / Wiederverwenden und </a:t>
                      </a:r>
                      <a:r>
                        <a:rPr lang="en-IE" sz="2000" dirty="0" err="1">
                          <a:effectLst/>
                        </a:rPr>
                        <a:t>recyceln</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7779230"/>
                  </a:ext>
                </a:extLst>
              </a:tr>
              <a:tr h="585793">
                <a:tc gridSpan="2">
                  <a:txBody>
                    <a:bodyPr/>
                    <a:lstStyle/>
                    <a:p>
                      <a:pPr algn="ctr"/>
                      <a:r>
                        <a:rPr lang="en-IE" sz="1800" b="1" dirty="0" err="1">
                          <a:solidFill>
                            <a:schemeClr val="bg1"/>
                          </a:solidFill>
                          <a:effectLst/>
                        </a:rPr>
                        <a:t>Maßnahmen</a:t>
                      </a:r>
                      <a:r>
                        <a:rPr lang="en-IE" sz="1800" b="1" dirty="0">
                          <a:solidFill>
                            <a:schemeClr val="bg1"/>
                          </a:solidFill>
                          <a:effectLst/>
                        </a:rPr>
                        <a:t> </a:t>
                      </a:r>
                      <a:r>
                        <a:rPr lang="en-IE" sz="1800" b="1" dirty="0" err="1">
                          <a:solidFill>
                            <a:schemeClr val="bg1"/>
                          </a:solidFill>
                          <a:effectLst/>
                        </a:rPr>
                        <a:t>im</a:t>
                      </a:r>
                      <a:r>
                        <a:rPr lang="en-IE" sz="1800" b="1" dirty="0">
                          <a:solidFill>
                            <a:schemeClr val="bg1"/>
                          </a:solidFill>
                          <a:effectLst/>
                        </a:rPr>
                        <a:t> Bereich Nachhaltigkeit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5F57"/>
                    </a:solidFill>
                  </a:tcPr>
                </a:tc>
                <a:tc hMerge="1">
                  <a:txBody>
                    <a:bodyPr/>
                    <a:lstStyle/>
                    <a:p>
                      <a:endParaRPr lang="en-IE"/>
                    </a:p>
                  </a:txBody>
                  <a:tcPr/>
                </a:tc>
                <a:extLst>
                  <a:ext uri="{0D108BD9-81ED-4DB2-BD59-A6C34878D82A}">
                    <a16:rowId xmlns:a16="http://schemas.microsoft.com/office/drawing/2014/main" val="2880473301"/>
                  </a:ext>
                </a:extLst>
              </a:tr>
              <a:tr h="481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err="1">
                          <a:effectLst/>
                        </a:rPr>
                        <a:t>Wirtschaftliche</a:t>
                      </a:r>
                      <a:r>
                        <a:rPr lang="en-IE" sz="2000" dirty="0">
                          <a:effectLst/>
                        </a:rPr>
                        <a:t> </a:t>
                      </a:r>
                      <a:r>
                        <a:rPr lang="en-GB" sz="2000" b="0" dirty="0" err="1">
                          <a:effectLst/>
                        </a:rPr>
                        <a:t>Maßnahmen</a:t>
                      </a:r>
                      <a:endParaRPr lang="en-IE"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err="1">
                          <a:effectLst/>
                        </a:rPr>
                        <a:t>Höhere</a:t>
                      </a:r>
                      <a:r>
                        <a:rPr lang="en-IE" sz="2000" dirty="0">
                          <a:effectLst/>
                        </a:rPr>
                        <a:t> </a:t>
                      </a:r>
                      <a:r>
                        <a:rPr lang="en-IE" sz="2000" dirty="0" err="1">
                          <a:effectLst/>
                        </a:rPr>
                        <a:t>Einnahmen</a:t>
                      </a:r>
                      <a:r>
                        <a:rPr lang="en-IE" sz="2000" dirty="0">
                          <a:effectLst/>
                        </a:rPr>
                        <a:t>/ Wachstum der </a:t>
                      </a:r>
                      <a:r>
                        <a:rPr lang="en-IE" sz="2000" dirty="0" err="1">
                          <a:effectLst/>
                        </a:rPr>
                        <a:t>Unternehmen</a:t>
                      </a:r>
                      <a:r>
                        <a:rPr lang="en-IE" sz="2000" dirty="0">
                          <a:effectLst/>
                        </a:rPr>
                        <a:t>/ </a:t>
                      </a:r>
                      <a:r>
                        <a:rPr lang="en-IE" sz="2000" dirty="0" err="1">
                          <a:effectLst/>
                        </a:rPr>
                        <a:t>Beitrag</a:t>
                      </a:r>
                      <a:r>
                        <a:rPr lang="en-IE" sz="2000" dirty="0">
                          <a:effectLst/>
                        </a:rPr>
                        <a:t> zur </a:t>
                      </a:r>
                      <a:r>
                        <a:rPr lang="en-IE" sz="2000" dirty="0" err="1">
                          <a:effectLst/>
                        </a:rPr>
                        <a:t>lokalen</a:t>
                      </a:r>
                      <a:r>
                        <a:rPr lang="en-IE" sz="2000" dirty="0">
                          <a:effectLst/>
                        </a:rPr>
                        <a:t> </a:t>
                      </a:r>
                      <a:r>
                        <a:rPr lang="en-IE" sz="2000" dirty="0" err="1">
                          <a:effectLst/>
                        </a:rPr>
                        <a:t>Wirtschaft</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2433752"/>
                  </a:ext>
                </a:extLst>
              </a:tr>
              <a:tr h="476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err="1">
                          <a:effectLst/>
                        </a:rPr>
                        <a:t>Ökologische</a:t>
                      </a:r>
                      <a:r>
                        <a:rPr lang="en-IE" sz="2000" dirty="0">
                          <a:effectLst/>
                        </a:rPr>
                        <a:t> </a:t>
                      </a:r>
                      <a:r>
                        <a:rPr lang="en-GB" sz="2000" b="0" dirty="0" err="1">
                          <a:effectLst/>
                        </a:rPr>
                        <a:t>Maßnahmen</a:t>
                      </a:r>
                      <a:endParaRPr lang="en-IE"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err="1">
                          <a:effectLst/>
                        </a:rPr>
                        <a:t>Energie-Effizienz</a:t>
                      </a:r>
                      <a:r>
                        <a:rPr lang="en-IE" sz="2000" dirty="0">
                          <a:effectLst/>
                        </a:rPr>
                        <a:t>/ </a:t>
                      </a:r>
                      <a:r>
                        <a:rPr lang="en-IE" sz="2000" dirty="0" err="1">
                          <a:effectLst/>
                        </a:rPr>
                        <a:t>Ressourceneffizienz</a:t>
                      </a:r>
                      <a:r>
                        <a:rPr lang="en-IE" sz="2000" dirty="0">
                          <a:effectLst/>
                        </a:rPr>
                        <a:t>/ Abfallreduzierung</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0361557"/>
                  </a:ext>
                </a:extLst>
              </a:tr>
              <a:tr h="585793">
                <a:tc>
                  <a:txBody>
                    <a:bodyPr/>
                    <a:lstStyle/>
                    <a:p>
                      <a:pPr algn="l"/>
                      <a:r>
                        <a:rPr lang="en-IE" sz="2000" dirty="0" err="1">
                          <a:effectLst/>
                        </a:rPr>
                        <a:t>Soziale</a:t>
                      </a:r>
                      <a:r>
                        <a:rPr lang="en-IE" sz="2000" dirty="0">
                          <a:effectLst/>
                        </a:rPr>
                        <a:t> </a:t>
                      </a:r>
                      <a:r>
                        <a:rPr lang="en-GB" sz="2000" b="0" dirty="0" err="1">
                          <a:effectLst/>
                        </a:rPr>
                        <a:t>Maßnahmen</a:t>
                      </a:r>
                      <a:endParaRPr lang="en-IE" sz="20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Wohlbefinden der Mitarbeiter/ Gesundheit und </a:t>
                      </a:r>
                      <a:r>
                        <a:rPr lang="en-IE" sz="2000" dirty="0" err="1">
                          <a:effectLst/>
                        </a:rPr>
                        <a:t>Sicherheit</a:t>
                      </a:r>
                      <a:r>
                        <a:rPr lang="en-IE" sz="2000" dirty="0">
                          <a:effectLst/>
                        </a:rPr>
                        <a:t>/ </a:t>
                      </a:r>
                      <a:r>
                        <a:rPr lang="en-IE" sz="2000" dirty="0" err="1">
                          <a:effectLst/>
                        </a:rPr>
                        <a:t>Soziales</a:t>
                      </a:r>
                      <a:r>
                        <a:rPr lang="en-IE" sz="2000" dirty="0">
                          <a:effectLst/>
                        </a:rPr>
                        <a:t> </a:t>
                      </a:r>
                      <a:r>
                        <a:rPr lang="en-IE" sz="2000" dirty="0" err="1">
                          <a:effectLst/>
                        </a:rPr>
                        <a:t>Wohlergehen</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7873870"/>
                  </a:ext>
                </a:extLst>
              </a:tr>
            </a:tbl>
          </a:graphicData>
        </a:graphic>
      </p:graphicFrame>
    </p:spTree>
    <p:extLst>
      <p:ext uri="{BB962C8B-B14F-4D97-AF65-F5344CB8AC3E}">
        <p14:creationId xmlns:p14="http://schemas.microsoft.com/office/powerpoint/2010/main" val="1593934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D63B9C29-DDF6-721C-7CAE-6D0210E109E5}"/>
              </a:ext>
            </a:extLst>
          </p:cNvPr>
          <p:cNvSpPr>
            <a:spLocks noGrp="1"/>
          </p:cNvSpPr>
          <p:nvPr>
            <p:ph type="body" sz="quarter" idx="13"/>
          </p:nvPr>
        </p:nvSpPr>
        <p:spPr>
          <a:xfrm>
            <a:off x="478563" y="480388"/>
            <a:ext cx="5693639" cy="953429"/>
          </a:xfrm>
        </p:spPr>
        <p:txBody>
          <a:bodyPr>
            <a:normAutofit/>
          </a:bodyPr>
          <a:lstStyle/>
          <a:p>
            <a:r>
              <a:rPr lang="en-IE" sz="2800" dirty="0" err="1"/>
              <a:t>Reduzieren</a:t>
            </a:r>
            <a:r>
              <a:rPr lang="en-IE" sz="2800" dirty="0"/>
              <a:t>, </a:t>
            </a:r>
            <a:r>
              <a:rPr lang="en-IE" sz="2800" dirty="0" err="1"/>
              <a:t>Wiederverwenden</a:t>
            </a:r>
            <a:r>
              <a:rPr lang="en-IE" sz="2800" dirty="0"/>
              <a:t>, Recyceln für KMU</a:t>
            </a:r>
          </a:p>
        </p:txBody>
      </p:sp>
      <p:sp>
        <p:nvSpPr>
          <p:cNvPr id="10" name="Text Placeholder 4">
            <a:extLst>
              <a:ext uri="{FF2B5EF4-FFF2-40B4-BE49-F238E27FC236}">
                <a16:creationId xmlns:a16="http://schemas.microsoft.com/office/drawing/2014/main" id="{0800CA56-A7E5-584E-3FF3-1F3ED9F24807}"/>
              </a:ext>
            </a:extLst>
          </p:cNvPr>
          <p:cNvSpPr>
            <a:spLocks noGrp="1"/>
          </p:cNvSpPr>
          <p:nvPr>
            <p:ph type="body" sz="quarter" idx="14"/>
          </p:nvPr>
        </p:nvSpPr>
        <p:spPr>
          <a:xfrm>
            <a:off x="537828" y="1421117"/>
            <a:ext cx="5481972" cy="4561860"/>
          </a:xfrm>
          <a:noFill/>
        </p:spPr>
        <p:txBody>
          <a:bodyPr/>
          <a:lstStyle/>
          <a:p>
            <a:pPr algn="l"/>
            <a:r>
              <a:rPr lang="en-GB" sz="2000" b="0" i="0" dirty="0">
                <a:effectLst/>
              </a:rPr>
              <a:t>Kleine und mittlere Unternehmen (KMU) </a:t>
            </a:r>
            <a:r>
              <a:rPr lang="en-GB" sz="2000" b="0" i="0" dirty="0" err="1">
                <a:effectLst/>
              </a:rPr>
              <a:t>haben</a:t>
            </a:r>
            <a:r>
              <a:rPr lang="en-GB" sz="2000" b="0" i="0" dirty="0">
                <a:effectLst/>
              </a:rPr>
              <a:t> </a:t>
            </a:r>
            <a:r>
              <a:rPr lang="en-GB" sz="2000" b="0" i="0" dirty="0" err="1">
                <a:effectLst/>
              </a:rPr>
              <a:t>weitaus</a:t>
            </a:r>
            <a:r>
              <a:rPr lang="en-GB" sz="2000" b="0" i="0" dirty="0">
                <a:effectLst/>
              </a:rPr>
              <a:t> größere </a:t>
            </a:r>
            <a:r>
              <a:rPr lang="en-GB" sz="2000" b="0" i="0" dirty="0" err="1">
                <a:effectLst/>
              </a:rPr>
              <a:t>Auswirkungen</a:t>
            </a:r>
            <a:r>
              <a:rPr lang="en-GB" sz="2000" b="0" i="0" dirty="0">
                <a:effectLst/>
              </a:rPr>
              <a:t> </a:t>
            </a:r>
            <a:r>
              <a:rPr lang="en-GB" sz="2000" b="0" i="0" dirty="0" err="1">
                <a:effectLst/>
              </a:rPr>
              <a:t>als</a:t>
            </a:r>
            <a:r>
              <a:rPr lang="en-GB" sz="2000" b="0" i="0" dirty="0">
                <a:effectLst/>
              </a:rPr>
              <a:t> </a:t>
            </a:r>
            <a:r>
              <a:rPr lang="en-GB" sz="2000" b="0" i="0" dirty="0" err="1">
                <a:effectLst/>
              </a:rPr>
              <a:t>eine</a:t>
            </a:r>
            <a:r>
              <a:rPr lang="en-GB" sz="2000" b="0" i="0" dirty="0">
                <a:effectLst/>
              </a:rPr>
              <a:t> </a:t>
            </a:r>
            <a:r>
              <a:rPr lang="en-GB" sz="2000" b="0" i="0" dirty="0" err="1">
                <a:effectLst/>
              </a:rPr>
              <a:t>Einzelperson</a:t>
            </a:r>
            <a:r>
              <a:rPr lang="en-GB" sz="2000" b="0" i="0" dirty="0">
                <a:effectLst/>
              </a:rPr>
              <a:t> auf Umwelt- und </a:t>
            </a:r>
            <a:r>
              <a:rPr lang="en-GB" sz="2000" b="0" i="0" dirty="0" err="1">
                <a:effectLst/>
              </a:rPr>
              <a:t>Klimabelange</a:t>
            </a:r>
            <a:r>
              <a:rPr lang="en-GB" sz="2000" b="0" i="0" dirty="0">
                <a:effectLst/>
              </a:rPr>
              <a:t>. </a:t>
            </a:r>
          </a:p>
          <a:p>
            <a:pPr algn="l"/>
            <a:endParaRPr lang="en-GB" sz="2000" dirty="0"/>
          </a:p>
          <a:p>
            <a:pPr algn="l"/>
            <a:r>
              <a:rPr lang="en-GB" sz="2000" b="0" i="0" dirty="0">
                <a:effectLst/>
              </a:rPr>
              <a:t>Sie </a:t>
            </a:r>
            <a:r>
              <a:rPr lang="en-GB" sz="2000" b="0" i="0" dirty="0" err="1">
                <a:effectLst/>
              </a:rPr>
              <a:t>können</a:t>
            </a:r>
            <a:r>
              <a:rPr lang="en-GB" sz="2000" b="0" i="0" dirty="0">
                <a:effectLst/>
              </a:rPr>
              <a:t> die Kontrolle über </a:t>
            </a:r>
            <a:r>
              <a:rPr lang="en-GB" sz="2000" b="0" i="0" dirty="0" err="1">
                <a:effectLst/>
              </a:rPr>
              <a:t>ihre</a:t>
            </a:r>
            <a:r>
              <a:rPr lang="en-GB" sz="2000" b="0" i="0" dirty="0">
                <a:effectLst/>
              </a:rPr>
              <a:t> </a:t>
            </a:r>
            <a:r>
              <a:rPr lang="en-GB" sz="2000" b="0" i="0" dirty="0" err="1">
                <a:effectLst/>
              </a:rPr>
              <a:t>Lieferketten</a:t>
            </a:r>
            <a:r>
              <a:rPr lang="en-GB" sz="2000" b="0" i="0" dirty="0">
                <a:effectLst/>
              </a:rPr>
              <a:t> </a:t>
            </a:r>
            <a:r>
              <a:rPr lang="en-GB" sz="2000" b="0" i="0" dirty="0" err="1">
                <a:effectLst/>
              </a:rPr>
              <a:t>übernehmen</a:t>
            </a:r>
            <a:r>
              <a:rPr lang="en-GB" sz="2000" b="0" i="0" dirty="0">
                <a:effectLst/>
              </a:rPr>
              <a:t> und </a:t>
            </a:r>
            <a:r>
              <a:rPr lang="en-GB" sz="2000" b="0" i="0" dirty="0" err="1">
                <a:effectLst/>
              </a:rPr>
              <a:t>andere</a:t>
            </a:r>
            <a:r>
              <a:rPr lang="en-GB" sz="2000" b="0" i="0" dirty="0">
                <a:effectLst/>
              </a:rPr>
              <a:t> </a:t>
            </a:r>
            <a:r>
              <a:rPr lang="en-GB" sz="2000" b="0" i="0" dirty="0" err="1">
                <a:effectLst/>
              </a:rPr>
              <a:t>Entscheidungen</a:t>
            </a:r>
            <a:r>
              <a:rPr lang="en-GB" sz="2000" b="0" i="0" dirty="0">
                <a:effectLst/>
              </a:rPr>
              <a:t> treffen, die weitreichende Auswirkungen auf die Umwelt haben. Dieser Impact </a:t>
            </a:r>
            <a:r>
              <a:rPr lang="en-GB" sz="2000" b="0" i="0" dirty="0" err="1">
                <a:effectLst/>
              </a:rPr>
              <a:t>greift</a:t>
            </a:r>
            <a:r>
              <a:rPr lang="en-GB" sz="2000" b="0" i="0" dirty="0">
                <a:effectLst/>
              </a:rPr>
              <a:t> </a:t>
            </a:r>
            <a:r>
              <a:rPr lang="en-GB" sz="2000" b="0" i="0" dirty="0" err="1">
                <a:effectLst/>
              </a:rPr>
              <a:t>bereits</a:t>
            </a:r>
            <a:r>
              <a:rPr lang="en-GB" sz="2000" b="0" i="0" dirty="0">
                <a:effectLst/>
              </a:rPr>
              <a:t>, </a:t>
            </a:r>
            <a:r>
              <a:rPr lang="en-GB" sz="2000" b="0" i="0" dirty="0" err="1">
                <a:effectLst/>
              </a:rPr>
              <a:t>wenn</a:t>
            </a:r>
            <a:r>
              <a:rPr lang="en-GB" sz="2000" b="0" i="0" dirty="0">
                <a:effectLst/>
              </a:rPr>
              <a:t> </a:t>
            </a:r>
            <a:r>
              <a:rPr lang="en-GB" sz="2000" b="0" i="0" dirty="0" err="1">
                <a:effectLst/>
              </a:rPr>
              <a:t>sie</a:t>
            </a:r>
            <a:r>
              <a:rPr lang="en-GB" sz="2000" b="0" i="0" dirty="0">
                <a:effectLst/>
              </a:rPr>
              <a:t> </a:t>
            </a:r>
            <a:r>
              <a:rPr lang="en-GB" sz="2000" b="0" i="0" dirty="0" err="1">
                <a:effectLst/>
              </a:rPr>
              <a:t>kurzfristige</a:t>
            </a:r>
            <a:r>
              <a:rPr lang="en-GB" sz="2000" b="0" i="0" dirty="0">
                <a:effectLst/>
              </a:rPr>
              <a:t>, </a:t>
            </a:r>
            <a:r>
              <a:rPr lang="en-GB" sz="2000" b="0" i="0" dirty="0" err="1">
                <a:effectLst/>
              </a:rPr>
              <a:t>wenig</a:t>
            </a:r>
            <a:r>
              <a:rPr lang="en-GB" sz="2000" b="0" i="0" dirty="0">
                <a:effectLst/>
              </a:rPr>
              <a:t> </a:t>
            </a:r>
            <a:r>
              <a:rPr lang="en-GB" sz="2000" b="0" i="0" dirty="0" err="1">
                <a:effectLst/>
              </a:rPr>
              <a:t>aufwändige</a:t>
            </a:r>
            <a:r>
              <a:rPr lang="en-GB" sz="2000" b="0" i="0" dirty="0">
                <a:effectLst/>
              </a:rPr>
              <a:t> </a:t>
            </a:r>
            <a:r>
              <a:rPr lang="en-GB" sz="2000" b="0" i="0" dirty="0" err="1">
                <a:effectLst/>
              </a:rPr>
              <a:t>Maßnahmen</a:t>
            </a:r>
            <a:r>
              <a:rPr lang="en-GB" sz="2000" b="0" i="0" dirty="0">
                <a:effectLst/>
              </a:rPr>
              <a:t> in Angriff </a:t>
            </a:r>
            <a:r>
              <a:rPr lang="en-GB" sz="2000" b="0" i="0" dirty="0" err="1">
                <a:effectLst/>
              </a:rPr>
              <a:t>nehmen</a:t>
            </a:r>
            <a:r>
              <a:rPr lang="en-GB" sz="2000" b="0" i="0" dirty="0">
                <a:effectLst/>
              </a:rPr>
              <a:t>, </a:t>
            </a:r>
            <a:r>
              <a:rPr lang="en-GB" sz="2000" b="0" i="0" dirty="0" err="1">
                <a:effectLst/>
              </a:rPr>
              <a:t>wie</a:t>
            </a:r>
            <a:r>
              <a:rPr lang="en-GB" sz="2000" b="0" i="0" dirty="0">
                <a:effectLst/>
              </a:rPr>
              <a:t>:</a:t>
            </a:r>
          </a:p>
          <a:p>
            <a:pPr algn="l"/>
            <a:endParaRPr lang="en-GB" sz="2000" b="0" i="0" dirty="0">
              <a:effectLst/>
            </a:endParaRPr>
          </a:p>
          <a:p>
            <a:pPr marL="342900" indent="-342900" algn="l">
              <a:buFont typeface="Wingdings" panose="05000000000000000000" pitchFamily="2" charset="2"/>
              <a:buChar char="ü"/>
            </a:pPr>
            <a:r>
              <a:rPr lang="en-GB" sz="2000" b="0" i="0" dirty="0">
                <a:effectLst/>
              </a:rPr>
              <a:t>Verringerung der </a:t>
            </a:r>
            <a:r>
              <a:rPr lang="en-GB" sz="2000" b="0" i="0" dirty="0" err="1">
                <a:effectLst/>
              </a:rPr>
              <a:t>Gesamtabfallmenge</a:t>
            </a:r>
            <a:endParaRPr lang="en-GB" sz="2000" b="0" i="0" dirty="0">
              <a:effectLst/>
            </a:endParaRPr>
          </a:p>
          <a:p>
            <a:pPr marL="342900" indent="-342900" algn="l">
              <a:buFont typeface="Wingdings" panose="05000000000000000000" pitchFamily="2" charset="2"/>
              <a:buChar char="ü"/>
            </a:pPr>
            <a:r>
              <a:rPr lang="en-GB" sz="2000" b="0" i="0" dirty="0" err="1">
                <a:effectLst/>
              </a:rPr>
              <a:t>Möglichst</a:t>
            </a:r>
            <a:r>
              <a:rPr lang="en-GB" sz="2000" b="0" i="0" dirty="0">
                <a:effectLst/>
              </a:rPr>
              <a:t> </a:t>
            </a:r>
            <a:r>
              <a:rPr lang="en-GB" sz="2000" b="0" i="0" dirty="0" err="1">
                <a:effectLst/>
              </a:rPr>
              <a:t>viel</a:t>
            </a:r>
            <a:r>
              <a:rPr lang="en-GB" sz="2000" b="0" i="0" dirty="0">
                <a:effectLst/>
              </a:rPr>
              <a:t> </a:t>
            </a:r>
            <a:r>
              <a:rPr lang="en-GB" sz="2000" b="0" i="0" dirty="0" err="1">
                <a:effectLst/>
              </a:rPr>
              <a:t>wiederverwenden</a:t>
            </a:r>
            <a:endParaRPr lang="en-GB" sz="2000" b="0" i="0" dirty="0">
              <a:effectLst/>
            </a:endParaRPr>
          </a:p>
          <a:p>
            <a:pPr marL="342900" indent="-342900" algn="l">
              <a:buFont typeface="Wingdings" panose="05000000000000000000" pitchFamily="2" charset="2"/>
              <a:buChar char="ü"/>
            </a:pPr>
            <a:r>
              <a:rPr lang="en-GB" sz="2000" b="0" i="0" dirty="0">
                <a:effectLst/>
              </a:rPr>
              <a:t>Recycling </a:t>
            </a:r>
            <a:r>
              <a:rPr lang="en-GB" sz="2000" b="0" i="0" dirty="0" err="1">
                <a:effectLst/>
              </a:rPr>
              <a:t>möglichst</a:t>
            </a:r>
            <a:r>
              <a:rPr lang="en-GB" sz="2000" b="0" i="0" dirty="0">
                <a:effectLst/>
              </a:rPr>
              <a:t> </a:t>
            </a:r>
            <a:r>
              <a:rPr lang="en-GB" sz="2000" b="0" i="0" dirty="0" err="1">
                <a:effectLst/>
              </a:rPr>
              <a:t>vieler</a:t>
            </a:r>
            <a:r>
              <a:rPr lang="en-GB" sz="2000" b="0" i="0" dirty="0">
                <a:effectLst/>
              </a:rPr>
              <a:t> </a:t>
            </a:r>
            <a:r>
              <a:rPr lang="en-GB" sz="2000" b="0" i="0" dirty="0" err="1">
                <a:effectLst/>
              </a:rPr>
              <a:t>Ressourcen</a:t>
            </a:r>
            <a:endParaRPr lang="en-GB" sz="2000" b="0" i="0" dirty="0">
              <a:effectLst/>
            </a:endParaRPr>
          </a:p>
          <a:p>
            <a:endParaRPr lang="en-IE" sz="2000" dirty="0"/>
          </a:p>
        </p:txBody>
      </p:sp>
      <p:pic>
        <p:nvPicPr>
          <p:cNvPr id="5" name="Picture Placeholder 2" descr="A picture containing person, brass, outdoor, person&#10;&#10;Description automatically generated">
            <a:extLst>
              <a:ext uri="{FF2B5EF4-FFF2-40B4-BE49-F238E27FC236}">
                <a16:creationId xmlns:a16="http://schemas.microsoft.com/office/drawing/2014/main" id="{DDB764E3-B714-4DE8-AA5C-FED4B4EA647E}"/>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6355" r="6355"/>
          <a:stretch>
            <a:fillRect/>
          </a:stretch>
        </p:blipFill>
        <p:spPr>
          <a:xfrm>
            <a:off x="7531100" y="320675"/>
            <a:ext cx="4051300" cy="6373813"/>
          </a:xfrm>
        </p:spPr>
      </p:pic>
    </p:spTree>
    <p:extLst>
      <p:ext uri="{BB962C8B-B14F-4D97-AF65-F5344CB8AC3E}">
        <p14:creationId xmlns:p14="http://schemas.microsoft.com/office/powerpoint/2010/main" val="1277315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DA449D-5CD1-51C8-0935-E5190B75A964}"/>
              </a:ext>
            </a:extLst>
          </p:cNvPr>
          <p:cNvSpPr>
            <a:spLocks noGrp="1"/>
          </p:cNvSpPr>
          <p:nvPr>
            <p:ph type="body" sz="quarter" idx="13"/>
          </p:nvPr>
        </p:nvSpPr>
        <p:spPr>
          <a:xfrm>
            <a:off x="659082" y="1030863"/>
            <a:ext cx="6571452" cy="953429"/>
          </a:xfrm>
        </p:spPr>
        <p:txBody>
          <a:bodyPr>
            <a:normAutofit/>
          </a:bodyPr>
          <a:lstStyle/>
          <a:p>
            <a:r>
              <a:rPr lang="en-IE" sz="2800" i="0" dirty="0">
                <a:solidFill>
                  <a:srgbClr val="027354"/>
                </a:solidFill>
                <a:effectLst/>
              </a:rPr>
              <a:t>Was </a:t>
            </a:r>
            <a:r>
              <a:rPr lang="en-IE" sz="2800" i="0" dirty="0" err="1">
                <a:solidFill>
                  <a:srgbClr val="027354"/>
                </a:solidFill>
                <a:effectLst/>
              </a:rPr>
              <a:t>bedeutet</a:t>
            </a:r>
            <a:r>
              <a:rPr lang="en-IE" sz="2800" dirty="0">
                <a:solidFill>
                  <a:srgbClr val="027354"/>
                </a:solidFill>
              </a:rPr>
              <a:t> </a:t>
            </a:r>
            <a:r>
              <a:rPr lang="en-IE" sz="2800" i="0" dirty="0">
                <a:solidFill>
                  <a:srgbClr val="027354"/>
                </a:solidFill>
                <a:effectLst/>
              </a:rPr>
              <a:t>"wiederverwenden"?</a:t>
            </a:r>
          </a:p>
          <a:p>
            <a:endParaRPr lang="en-IE" sz="2800" b="0" dirty="0">
              <a:solidFill>
                <a:srgbClr val="027354"/>
              </a:solidFill>
            </a:endParaRPr>
          </a:p>
        </p:txBody>
      </p:sp>
      <p:sp>
        <p:nvSpPr>
          <p:cNvPr id="4" name="Text Placeholder 3">
            <a:extLst>
              <a:ext uri="{FF2B5EF4-FFF2-40B4-BE49-F238E27FC236}">
                <a16:creationId xmlns:a16="http://schemas.microsoft.com/office/drawing/2014/main" id="{336AEDE1-A4C7-E635-5E5B-962341938C1F}"/>
              </a:ext>
            </a:extLst>
          </p:cNvPr>
          <p:cNvSpPr>
            <a:spLocks noGrp="1"/>
          </p:cNvSpPr>
          <p:nvPr>
            <p:ph type="body" sz="quarter" idx="14"/>
          </p:nvPr>
        </p:nvSpPr>
        <p:spPr>
          <a:xfrm>
            <a:off x="726815" y="1607496"/>
            <a:ext cx="5175427" cy="3079983"/>
          </a:xfrm>
        </p:spPr>
        <p:txBody>
          <a:bodyPr/>
          <a:lstStyle/>
          <a:p>
            <a:pPr algn="l"/>
            <a:r>
              <a:rPr lang="en-GB" sz="2000" b="0" i="0" dirty="0">
                <a:solidFill>
                  <a:srgbClr val="042228"/>
                </a:solidFill>
                <a:effectLst/>
              </a:rPr>
              <a:t>Das übergeordnete Ziel der Wiederverwendung besteht darin, das Ende des Lebenszyklus eines Produkts oder seine Entsorgung hinauszuzögern. "Wiederverwendung" kann in der Geschäftswelt viele Dinge bedeuten.</a:t>
            </a:r>
          </a:p>
          <a:p>
            <a:pPr algn="l"/>
            <a:r>
              <a:rPr lang="en-GB" sz="1400" b="0" i="0" dirty="0">
                <a:solidFill>
                  <a:srgbClr val="042228"/>
                </a:solidFill>
                <a:effectLst/>
              </a:rPr>
              <a:t> </a:t>
            </a:r>
          </a:p>
          <a:p>
            <a:pPr algn="l"/>
            <a:r>
              <a:rPr lang="en-GB" sz="2000" b="0" i="0" dirty="0">
                <a:solidFill>
                  <a:srgbClr val="042228"/>
                </a:solidFill>
                <a:effectLst/>
              </a:rPr>
              <a:t>Sie </a:t>
            </a:r>
            <a:r>
              <a:rPr lang="en-GB" sz="2000" b="0" i="0" dirty="0" err="1">
                <a:solidFill>
                  <a:srgbClr val="042228"/>
                </a:solidFill>
                <a:effectLst/>
              </a:rPr>
              <a:t>können</a:t>
            </a:r>
            <a:r>
              <a:rPr lang="en-GB" sz="2000" b="0" i="0" dirty="0">
                <a:solidFill>
                  <a:srgbClr val="042228"/>
                </a:solidFill>
                <a:effectLst/>
              </a:rPr>
              <a:t> </a:t>
            </a:r>
            <a:r>
              <a:rPr lang="en-GB" sz="2000" b="0" i="0" dirty="0" err="1">
                <a:solidFill>
                  <a:srgbClr val="042228"/>
                </a:solidFill>
                <a:effectLst/>
              </a:rPr>
              <a:t>zum</a:t>
            </a:r>
            <a:r>
              <a:rPr lang="en-GB" sz="2000" b="0" i="0" dirty="0">
                <a:solidFill>
                  <a:srgbClr val="042228"/>
                </a:solidFill>
                <a:effectLst/>
              </a:rPr>
              <a:t> </a:t>
            </a:r>
            <a:r>
              <a:rPr lang="en-GB" sz="2000" b="0" i="0" dirty="0" err="1">
                <a:solidFill>
                  <a:srgbClr val="042228"/>
                </a:solidFill>
                <a:effectLst/>
              </a:rPr>
              <a:t>Beispiel</a:t>
            </a:r>
            <a:r>
              <a:rPr lang="en-GB" sz="2000" b="0" i="0" dirty="0">
                <a:solidFill>
                  <a:srgbClr val="042228"/>
                </a:solidFill>
                <a:effectLst/>
              </a:rPr>
              <a:t> gebrauchte </a:t>
            </a:r>
            <a:r>
              <a:rPr lang="en-GB" sz="2000" b="0" i="0" dirty="0" err="1">
                <a:solidFill>
                  <a:srgbClr val="042228"/>
                </a:solidFill>
                <a:effectLst/>
              </a:rPr>
              <a:t>Möbel</a:t>
            </a:r>
            <a:r>
              <a:rPr lang="en-GB" sz="2000" b="0" i="0" dirty="0">
                <a:solidFill>
                  <a:srgbClr val="042228"/>
                </a:solidFill>
                <a:effectLst/>
              </a:rPr>
              <a:t> </a:t>
            </a:r>
            <a:r>
              <a:rPr lang="en-GB" sz="2000" b="0" i="0" dirty="0" err="1">
                <a:solidFill>
                  <a:srgbClr val="042228"/>
                </a:solidFill>
                <a:effectLst/>
              </a:rPr>
              <a:t>kaufen</a:t>
            </a:r>
            <a:r>
              <a:rPr lang="en-GB" sz="2000" b="0" i="0" dirty="0">
                <a:solidFill>
                  <a:srgbClr val="042228"/>
                </a:solidFill>
                <a:effectLst/>
              </a:rPr>
              <a:t> </a:t>
            </a:r>
            <a:r>
              <a:rPr lang="en-GB" sz="2000" b="0" i="0" dirty="0" err="1">
                <a:solidFill>
                  <a:srgbClr val="042228"/>
                </a:solidFill>
                <a:effectLst/>
              </a:rPr>
              <a:t>oder</a:t>
            </a:r>
            <a:r>
              <a:rPr lang="en-GB" sz="2000" b="0" i="0" dirty="0">
                <a:solidFill>
                  <a:srgbClr val="042228"/>
                </a:solidFill>
                <a:effectLst/>
              </a:rPr>
              <a:t> </a:t>
            </a:r>
            <a:r>
              <a:rPr lang="en-GB" sz="2000" b="0" i="0" dirty="0" err="1">
                <a:solidFill>
                  <a:srgbClr val="042228"/>
                </a:solidFill>
                <a:effectLst/>
              </a:rPr>
              <a:t>nicht</a:t>
            </a:r>
            <a:r>
              <a:rPr lang="en-GB" sz="2000" b="0" i="0" dirty="0">
                <a:solidFill>
                  <a:srgbClr val="042228"/>
                </a:solidFill>
                <a:effectLst/>
              </a:rPr>
              <a:t> </a:t>
            </a:r>
            <a:r>
              <a:rPr lang="en-GB" sz="2000" b="0" i="0" dirty="0" err="1">
                <a:solidFill>
                  <a:srgbClr val="042228"/>
                </a:solidFill>
                <a:effectLst/>
              </a:rPr>
              <a:t>mehr</a:t>
            </a:r>
            <a:r>
              <a:rPr lang="en-GB" sz="2000" b="0" i="0" dirty="0">
                <a:solidFill>
                  <a:srgbClr val="042228"/>
                </a:solidFill>
                <a:effectLst/>
              </a:rPr>
              <a:t> </a:t>
            </a:r>
            <a:r>
              <a:rPr lang="en-GB" sz="2000" b="0" i="0" dirty="0" err="1">
                <a:solidFill>
                  <a:srgbClr val="042228"/>
                </a:solidFill>
                <a:effectLst/>
              </a:rPr>
              <a:t>genutzte</a:t>
            </a:r>
            <a:r>
              <a:rPr lang="en-GB" sz="2000" b="0" i="0" dirty="0">
                <a:solidFill>
                  <a:srgbClr val="042228"/>
                </a:solidFill>
                <a:effectLst/>
              </a:rPr>
              <a:t> </a:t>
            </a:r>
            <a:r>
              <a:rPr lang="en-GB" sz="2000" b="0" i="0" dirty="0" err="1">
                <a:solidFill>
                  <a:srgbClr val="042228"/>
                </a:solidFill>
                <a:effectLst/>
              </a:rPr>
              <a:t>Gegenstände</a:t>
            </a:r>
            <a:r>
              <a:rPr lang="en-GB" sz="2000" b="0" i="0" dirty="0">
                <a:solidFill>
                  <a:srgbClr val="042228"/>
                </a:solidFill>
                <a:effectLst/>
              </a:rPr>
              <a:t> </a:t>
            </a:r>
            <a:r>
              <a:rPr lang="en-GB" sz="2000" b="0" i="0" dirty="0" err="1">
                <a:solidFill>
                  <a:srgbClr val="042228"/>
                </a:solidFill>
                <a:effectLst/>
              </a:rPr>
              <a:t>spenden</a:t>
            </a:r>
            <a:r>
              <a:rPr lang="en-GB" sz="2000" b="0" i="0" dirty="0">
                <a:solidFill>
                  <a:srgbClr val="042228"/>
                </a:solidFill>
                <a:effectLst/>
              </a:rPr>
              <a:t>, anstatt sie zu entsorgen. </a:t>
            </a:r>
          </a:p>
          <a:p>
            <a:pPr algn="l"/>
            <a:endParaRPr lang="en-GB" sz="900" dirty="0">
              <a:solidFill>
                <a:srgbClr val="042228"/>
              </a:solidFill>
            </a:endParaRPr>
          </a:p>
          <a:p>
            <a:pPr algn="l"/>
            <a:r>
              <a:rPr lang="en-GB" sz="2000" b="0" i="0" dirty="0">
                <a:solidFill>
                  <a:srgbClr val="042228"/>
                </a:solidFill>
                <a:effectLst/>
              </a:rPr>
              <a:t>Sie könnten auch Richtlinien einführen, nach denen Ihre Mitarbeiter bestimmte Materialien wie Kartons, Taschen, Büromaterialien usw. mehrfach wiederverwenden dürfen, bevor sie entsorgt werden.</a:t>
            </a:r>
          </a:p>
          <a:p>
            <a:endParaRPr lang="en-IE" sz="2000" dirty="0"/>
          </a:p>
        </p:txBody>
      </p:sp>
      <p:pic>
        <p:nvPicPr>
          <p:cNvPr id="6" name="Picture Placeholder 5" descr="A picture containing text&#10;&#10;Description automatically generated">
            <a:extLst>
              <a:ext uri="{FF2B5EF4-FFF2-40B4-BE49-F238E27FC236}">
                <a16:creationId xmlns:a16="http://schemas.microsoft.com/office/drawing/2014/main" id="{74427E3C-C098-4CB1-89CC-3E6D4B8D1A2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2149" r="22149"/>
          <a:stretch>
            <a:fillRect/>
          </a:stretch>
        </p:blipFill>
        <p:spPr>
          <a:xfrm>
            <a:off x="6310313" y="0"/>
            <a:ext cx="5113337" cy="6119813"/>
          </a:xfrm>
        </p:spPr>
      </p:pic>
    </p:spTree>
    <p:extLst>
      <p:ext uri="{BB962C8B-B14F-4D97-AF65-F5344CB8AC3E}">
        <p14:creationId xmlns:p14="http://schemas.microsoft.com/office/powerpoint/2010/main" val="976142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A842A9-81FE-88B8-B6D0-82457F1BF939}"/>
              </a:ext>
            </a:extLst>
          </p:cNvPr>
          <p:cNvSpPr>
            <a:spLocks noGrp="1"/>
          </p:cNvSpPr>
          <p:nvPr>
            <p:ph type="body" sz="quarter" idx="13"/>
          </p:nvPr>
        </p:nvSpPr>
        <p:spPr>
          <a:xfrm>
            <a:off x="1842584" y="525481"/>
            <a:ext cx="8506832" cy="953429"/>
          </a:xfrm>
        </p:spPr>
        <p:txBody>
          <a:bodyPr>
            <a:normAutofit/>
          </a:bodyPr>
          <a:lstStyle/>
          <a:p>
            <a:pPr algn="ctr"/>
            <a:r>
              <a:rPr lang="en-IE" dirty="0">
                <a:solidFill>
                  <a:srgbClr val="C95F57"/>
                </a:solidFill>
              </a:rPr>
              <a:t>Wie KMU Abfälle managen können</a:t>
            </a:r>
          </a:p>
        </p:txBody>
      </p:sp>
      <p:sp>
        <p:nvSpPr>
          <p:cNvPr id="6" name="Text Placeholder 5">
            <a:extLst>
              <a:ext uri="{FF2B5EF4-FFF2-40B4-BE49-F238E27FC236}">
                <a16:creationId xmlns:a16="http://schemas.microsoft.com/office/drawing/2014/main" id="{49F1E3A5-8D58-A7DF-1208-DF4C7331FDC5}"/>
              </a:ext>
            </a:extLst>
          </p:cNvPr>
          <p:cNvSpPr>
            <a:spLocks noGrp="1"/>
          </p:cNvSpPr>
          <p:nvPr>
            <p:ph type="body" sz="quarter" idx="14"/>
          </p:nvPr>
        </p:nvSpPr>
        <p:spPr>
          <a:xfrm>
            <a:off x="824700" y="1245555"/>
            <a:ext cx="11367300" cy="5042952"/>
          </a:xfrm>
          <a:noFill/>
        </p:spPr>
        <p:txBody>
          <a:bodyPr/>
          <a:lstStyle/>
          <a:p>
            <a:pPr algn="l"/>
            <a:r>
              <a:rPr lang="en-GB" sz="2000" dirty="0">
                <a:solidFill>
                  <a:srgbClr val="042228"/>
                </a:solidFill>
              </a:rPr>
              <a:t>KMU erzeugen je nach ihrer Tätigkeit unterschiedliche Arten von Abfällen. In </a:t>
            </a:r>
            <a:r>
              <a:rPr lang="en-GB" sz="2000" b="0" i="0" dirty="0">
                <a:solidFill>
                  <a:srgbClr val="042228"/>
                </a:solidFill>
                <a:effectLst/>
              </a:rPr>
              <a:t>Restaurants fallen hauptsächlich </a:t>
            </a:r>
            <a:r>
              <a:rPr lang="en-GB" sz="2000" b="0" i="0" u="none" strike="noStrike" dirty="0">
                <a:solidFill>
                  <a:srgbClr val="042228"/>
                </a:solidFill>
                <a:effectLst/>
                <a:hlinkClick r:id="rId2"/>
              </a:rPr>
              <a:t>Lebensmittelabfälle an</a:t>
            </a:r>
            <a:r>
              <a:rPr lang="en-GB" sz="2000" u="none" strike="noStrike" dirty="0">
                <a:solidFill>
                  <a:srgbClr val="042228"/>
                </a:solidFill>
              </a:rPr>
              <a:t>, </a:t>
            </a:r>
            <a:r>
              <a:rPr lang="en-GB" sz="2000" b="0" i="0" dirty="0">
                <a:solidFill>
                  <a:srgbClr val="042228"/>
                </a:solidFill>
                <a:effectLst/>
              </a:rPr>
              <a:t>in der Industrie vor allem </a:t>
            </a:r>
            <a:r>
              <a:rPr lang="en-GB" sz="2000" b="0" i="0" u="none" strike="noStrike" dirty="0">
                <a:solidFill>
                  <a:srgbClr val="042228"/>
                </a:solidFill>
                <a:effectLst/>
                <a:hlinkClick r:id="rId3"/>
              </a:rPr>
              <a:t>Karton</a:t>
            </a:r>
            <a:r>
              <a:rPr lang="en-GB" sz="2000" b="0" i="0" dirty="0">
                <a:solidFill>
                  <a:srgbClr val="042228"/>
                </a:solidFill>
                <a:effectLst/>
              </a:rPr>
              <a:t>, Holz und Metalle. Das bedeutet aber nicht, dass alle Abfälle einfach in die Recyclingtonne geworfen werden können. Viele Produkte, die in Unternehmen anfallen, müssen </a:t>
            </a:r>
            <a:r>
              <a:rPr lang="en-GB" sz="2000" b="0" i="0" u="none" strike="noStrike" dirty="0" err="1">
                <a:solidFill>
                  <a:srgbClr val="042228"/>
                </a:solidFill>
                <a:effectLst/>
                <a:hlinkClick r:id="rId4"/>
              </a:rPr>
              <a:t>nach</a:t>
            </a:r>
            <a:r>
              <a:rPr lang="en-GB" sz="2000" b="0" i="0" u="none" strike="noStrike" dirty="0">
                <a:solidFill>
                  <a:srgbClr val="042228"/>
                </a:solidFill>
                <a:effectLst/>
                <a:hlinkClick r:id="rId4"/>
              </a:rPr>
              <a:t> </a:t>
            </a:r>
            <a:r>
              <a:rPr lang="en-GB" sz="2000" b="0" i="0" u="none" strike="noStrike" dirty="0" err="1">
                <a:solidFill>
                  <a:srgbClr val="042228"/>
                </a:solidFill>
                <a:effectLst/>
                <a:hlinkClick r:id="rId4"/>
              </a:rPr>
              <a:t>Abfallarten</a:t>
            </a:r>
            <a:r>
              <a:rPr lang="en-GB" sz="2000" b="0" i="0" u="none" strike="noStrike" dirty="0">
                <a:solidFill>
                  <a:srgbClr val="042228"/>
                </a:solidFill>
                <a:effectLst/>
                <a:hlinkClick r:id="rId4"/>
              </a:rPr>
              <a:t> getrennt und entsprechend recycelt werden</a:t>
            </a:r>
            <a:r>
              <a:rPr lang="en-GB" sz="2000" b="0" i="0" dirty="0">
                <a:solidFill>
                  <a:srgbClr val="042228"/>
                </a:solidFill>
                <a:effectLst/>
              </a:rPr>
              <a:t>. Einige </a:t>
            </a:r>
            <a:r>
              <a:rPr lang="en-GB" sz="2000" b="0" i="0" dirty="0" err="1">
                <a:solidFill>
                  <a:srgbClr val="042228"/>
                </a:solidFill>
                <a:effectLst/>
              </a:rPr>
              <a:t>Beispiele</a:t>
            </a:r>
            <a:r>
              <a:rPr lang="en-GB" sz="2000" b="0" i="0" dirty="0">
                <a:solidFill>
                  <a:srgbClr val="042228"/>
                </a:solidFill>
                <a:effectLst/>
              </a:rPr>
              <a:t> </a:t>
            </a:r>
            <a:r>
              <a:rPr lang="en-GB" sz="2000" b="0" i="0" dirty="0" err="1">
                <a:solidFill>
                  <a:srgbClr val="042228"/>
                </a:solidFill>
                <a:effectLst/>
              </a:rPr>
              <a:t>für</a:t>
            </a:r>
            <a:r>
              <a:rPr lang="en-GB" sz="2000" b="0" i="0" dirty="0">
                <a:solidFill>
                  <a:srgbClr val="042228"/>
                </a:solidFill>
                <a:effectLst/>
              </a:rPr>
              <a:t> (</a:t>
            </a:r>
            <a:r>
              <a:rPr lang="en-GB" sz="2000" b="0" i="0" dirty="0" err="1">
                <a:solidFill>
                  <a:srgbClr val="042228"/>
                </a:solidFill>
                <a:effectLst/>
              </a:rPr>
              <a:t>gewerblichen</a:t>
            </a:r>
            <a:r>
              <a:rPr lang="en-GB" sz="2000" b="0" i="0" dirty="0">
                <a:solidFill>
                  <a:srgbClr val="042228"/>
                </a:solidFill>
                <a:effectLst/>
              </a:rPr>
              <a:t>) </a:t>
            </a:r>
            <a:r>
              <a:rPr lang="en-GB" sz="2000" b="0" i="0" dirty="0" err="1">
                <a:solidFill>
                  <a:srgbClr val="042228"/>
                </a:solidFill>
                <a:effectLst/>
              </a:rPr>
              <a:t>Sondermüll</a:t>
            </a:r>
            <a:r>
              <a:rPr lang="en-GB" sz="2000" b="0" i="0" dirty="0">
                <a:solidFill>
                  <a:srgbClr val="042228"/>
                </a:solidFill>
                <a:effectLst/>
              </a:rPr>
              <a:t> sind:</a:t>
            </a:r>
          </a:p>
          <a:p>
            <a:pPr algn="l"/>
            <a:r>
              <a:rPr lang="en-GB" sz="1400" b="0" i="0" dirty="0">
                <a:solidFill>
                  <a:srgbClr val="042228"/>
                </a:solidFill>
                <a:effectLst/>
              </a:rPr>
              <a:t> </a:t>
            </a:r>
          </a:p>
          <a:p>
            <a:pPr marL="342900" indent="-342900" algn="l">
              <a:buFont typeface="Wingdings" panose="05000000000000000000" pitchFamily="2" charset="2"/>
              <a:buChar char="ü"/>
            </a:pPr>
            <a:r>
              <a:rPr lang="en-GB" sz="2000" b="1" i="0" dirty="0">
                <a:solidFill>
                  <a:srgbClr val="C95F57"/>
                </a:solidFill>
                <a:effectLst/>
              </a:rPr>
              <a:t>Gewerbliches Recycling </a:t>
            </a:r>
            <a:r>
              <a:rPr lang="en-GB" sz="2000" dirty="0" err="1">
                <a:solidFill>
                  <a:srgbClr val="042228"/>
                </a:solidFill>
              </a:rPr>
              <a:t>e</a:t>
            </a:r>
            <a:r>
              <a:rPr lang="en-GB" sz="2000" b="0" i="0" dirty="0" err="1">
                <a:solidFill>
                  <a:srgbClr val="042228"/>
                </a:solidFill>
                <a:effectLst/>
              </a:rPr>
              <a:t>inschließlich</a:t>
            </a:r>
            <a:r>
              <a:rPr lang="en-GB" sz="2000" b="0" i="0" dirty="0">
                <a:solidFill>
                  <a:srgbClr val="042228"/>
                </a:solidFill>
                <a:effectLst/>
              </a:rPr>
              <a:t> </a:t>
            </a:r>
            <a:r>
              <a:rPr lang="en-GB" sz="2000" b="0" i="0" u="none" strike="noStrike" dirty="0">
                <a:solidFill>
                  <a:srgbClr val="042228"/>
                </a:solidFill>
                <a:effectLst/>
                <a:hlinkClick r:id="rId3"/>
              </a:rPr>
              <a:t>Karton</a:t>
            </a:r>
            <a:r>
              <a:rPr lang="en-GB" sz="2000" b="0" i="0" dirty="0">
                <a:solidFill>
                  <a:srgbClr val="042228"/>
                </a:solidFill>
                <a:effectLst/>
              </a:rPr>
              <a:t>, </a:t>
            </a:r>
            <a:r>
              <a:rPr lang="en-GB" sz="2000" b="0" i="0" u="none" strike="noStrike" dirty="0">
                <a:solidFill>
                  <a:srgbClr val="042228"/>
                </a:solidFill>
                <a:effectLst/>
                <a:hlinkClick r:id="rId5"/>
              </a:rPr>
              <a:t>Metall</a:t>
            </a:r>
            <a:r>
              <a:rPr lang="en-GB" sz="2000" b="0" i="0" dirty="0">
                <a:solidFill>
                  <a:srgbClr val="042228"/>
                </a:solidFill>
                <a:effectLst/>
              </a:rPr>
              <a:t>, Glas, </a:t>
            </a:r>
            <a:r>
              <a:rPr lang="en-GB" sz="2000" b="0" i="0" u="none" strike="noStrike" dirty="0">
                <a:solidFill>
                  <a:srgbClr val="042228"/>
                </a:solidFill>
                <a:effectLst/>
                <a:hlinkClick r:id="rId6"/>
              </a:rPr>
              <a:t>Papier</a:t>
            </a:r>
            <a:r>
              <a:rPr lang="en-GB" sz="2000" b="0" i="0" dirty="0">
                <a:solidFill>
                  <a:srgbClr val="042228"/>
                </a:solidFill>
                <a:effectLst/>
              </a:rPr>
              <a:t>, </a:t>
            </a:r>
            <a:r>
              <a:rPr lang="en-GB" sz="2000" b="0" i="0" u="none" strike="noStrike" dirty="0" err="1">
                <a:solidFill>
                  <a:srgbClr val="042228"/>
                </a:solidFill>
                <a:effectLst/>
                <a:hlinkClick r:id="rId7"/>
              </a:rPr>
              <a:t>Kunststoffe</a:t>
            </a:r>
            <a:r>
              <a:rPr lang="en-GB" sz="2000" b="0" i="0" u="none" strike="noStrike" dirty="0">
                <a:solidFill>
                  <a:srgbClr val="042228"/>
                </a:solidFill>
                <a:effectLst/>
                <a:hlinkClick r:id="rId7"/>
              </a:rPr>
              <a:t> </a:t>
            </a:r>
            <a:endParaRPr lang="en-GB" sz="2000" b="0" i="0" dirty="0">
              <a:solidFill>
                <a:srgbClr val="042228"/>
              </a:solidFill>
              <a:effectLst/>
            </a:endParaRPr>
          </a:p>
          <a:p>
            <a:pPr marL="342900" indent="-342900" algn="l">
              <a:buFont typeface="Wingdings" panose="05000000000000000000" pitchFamily="2" charset="2"/>
              <a:buChar char="ü"/>
            </a:pPr>
            <a:r>
              <a:rPr lang="en-GB" sz="2000" b="1" i="0" u="none" strike="noStrike" dirty="0">
                <a:solidFill>
                  <a:srgbClr val="C95F57"/>
                </a:solidFill>
                <a:effectLst/>
                <a:hlinkClick r:id="rId8">
                  <a:extLst>
                    <a:ext uri="{A12FA001-AC4F-418D-AE19-62706E023703}">
                      <ahyp:hlinkClr xmlns:ahyp="http://schemas.microsoft.com/office/drawing/2018/hyperlinkcolor" val="tx"/>
                    </a:ext>
                  </a:extLst>
                </a:hlinkClick>
              </a:rPr>
              <a:t>Organisches Recycling </a:t>
            </a:r>
            <a:r>
              <a:rPr lang="en-GB" sz="2000" u="none" strike="noStrike" dirty="0" err="1">
                <a:solidFill>
                  <a:srgbClr val="042228"/>
                </a:solidFill>
              </a:rPr>
              <a:t>e</a:t>
            </a:r>
            <a:r>
              <a:rPr lang="en-GB" sz="2000" b="0" i="0" dirty="0" err="1">
                <a:solidFill>
                  <a:srgbClr val="042228"/>
                </a:solidFill>
                <a:effectLst/>
              </a:rPr>
              <a:t>inschließlich</a:t>
            </a:r>
            <a:r>
              <a:rPr lang="en-GB" sz="2000" b="0" i="0" dirty="0">
                <a:solidFill>
                  <a:srgbClr val="042228"/>
                </a:solidFill>
                <a:effectLst/>
              </a:rPr>
              <a:t> </a:t>
            </a:r>
            <a:r>
              <a:rPr lang="en-GB" sz="2000" b="0" i="0" u="none" strike="noStrike" dirty="0">
                <a:solidFill>
                  <a:srgbClr val="042228"/>
                </a:solidFill>
                <a:effectLst/>
                <a:hlinkClick r:id="rId2"/>
              </a:rPr>
              <a:t>Lebensmittelabfälle</a:t>
            </a:r>
            <a:r>
              <a:rPr lang="en-GB" sz="2000" b="0" i="0" dirty="0">
                <a:solidFill>
                  <a:srgbClr val="042228"/>
                </a:solidFill>
                <a:effectLst/>
              </a:rPr>
              <a:t>, </a:t>
            </a:r>
            <a:r>
              <a:rPr lang="en-GB" sz="2000" b="0" i="0" u="none" strike="noStrike" dirty="0">
                <a:solidFill>
                  <a:srgbClr val="042228"/>
                </a:solidFill>
                <a:effectLst/>
                <a:hlinkClick r:id="rId9"/>
              </a:rPr>
              <a:t>Holz</a:t>
            </a:r>
            <a:r>
              <a:rPr lang="en-GB" sz="2000" b="0" i="0" dirty="0">
                <a:solidFill>
                  <a:srgbClr val="042228"/>
                </a:solidFill>
                <a:effectLst/>
              </a:rPr>
              <a:t>, </a:t>
            </a:r>
            <a:r>
              <a:rPr lang="en-GB" sz="2000" b="0" i="0" u="none" strike="noStrike" dirty="0">
                <a:solidFill>
                  <a:srgbClr val="042228"/>
                </a:solidFill>
                <a:effectLst/>
                <a:hlinkClick r:id="rId10"/>
              </a:rPr>
              <a:t>Öle und </a:t>
            </a:r>
            <a:r>
              <a:rPr lang="en-GB" sz="2000" b="0" i="0" u="none" strike="noStrike" dirty="0" err="1">
                <a:solidFill>
                  <a:srgbClr val="042228"/>
                </a:solidFill>
                <a:effectLst/>
                <a:hlinkClick r:id="rId10"/>
              </a:rPr>
              <a:t>Fette</a:t>
            </a:r>
            <a:r>
              <a:rPr lang="en-GB" sz="2000" b="0" i="0" u="none" strike="noStrike" dirty="0">
                <a:solidFill>
                  <a:srgbClr val="042228"/>
                </a:solidFill>
                <a:effectLst/>
                <a:hlinkClick r:id="rId10"/>
              </a:rPr>
              <a:t> </a:t>
            </a:r>
            <a:endParaRPr lang="en-GB" sz="2000" b="0" i="0" dirty="0">
              <a:solidFill>
                <a:srgbClr val="042228"/>
              </a:solidFill>
              <a:effectLst/>
            </a:endParaRPr>
          </a:p>
          <a:p>
            <a:pPr marL="342900" indent="-342900" algn="l">
              <a:buFont typeface="Wingdings" panose="05000000000000000000" pitchFamily="2" charset="2"/>
              <a:buChar char="ü"/>
            </a:pPr>
            <a:r>
              <a:rPr lang="en-GB" sz="2000" b="1" i="0" u="none" strike="noStrike" dirty="0">
                <a:solidFill>
                  <a:srgbClr val="C95F57"/>
                </a:solidFill>
                <a:effectLst/>
                <a:hlinkClick r:id="rId11">
                  <a:extLst>
                    <a:ext uri="{A12FA001-AC4F-418D-AE19-62706E023703}">
                      <ahyp:hlinkClr xmlns:ahyp="http://schemas.microsoft.com/office/drawing/2018/hyperlinkcolor" val="tx"/>
                    </a:ext>
                  </a:extLst>
                </a:hlinkClick>
              </a:rPr>
              <a:t>Bau- und </a:t>
            </a:r>
            <a:r>
              <a:rPr lang="en-GB" sz="2000" b="1" i="0" u="none" strike="noStrike" dirty="0" err="1">
                <a:solidFill>
                  <a:srgbClr val="C95F57"/>
                </a:solidFill>
                <a:effectLst/>
                <a:hlinkClick r:id="rId11">
                  <a:extLst>
                    <a:ext uri="{A12FA001-AC4F-418D-AE19-62706E023703}">
                      <ahyp:hlinkClr xmlns:ahyp="http://schemas.microsoft.com/office/drawing/2018/hyperlinkcolor" val="tx"/>
                    </a:ext>
                  </a:extLst>
                </a:hlinkClick>
              </a:rPr>
              <a:t>Abbruchabfälle</a:t>
            </a:r>
            <a:r>
              <a:rPr lang="en-GB" sz="2000" b="1" i="0" u="none" strike="noStrike" dirty="0">
                <a:solidFill>
                  <a:srgbClr val="C95F57"/>
                </a:solidFill>
                <a:effectLst/>
                <a:hlinkClick r:id="rId11">
                  <a:extLst>
                    <a:ext uri="{A12FA001-AC4F-418D-AE19-62706E023703}">
                      <ahyp:hlinkClr xmlns:ahyp="http://schemas.microsoft.com/office/drawing/2018/hyperlinkcolor" val="tx"/>
                    </a:ext>
                  </a:extLst>
                </a:hlinkClick>
              </a:rPr>
              <a:t> </a:t>
            </a:r>
            <a:r>
              <a:rPr lang="en-GB" sz="2000" u="none" strike="noStrike" dirty="0" err="1">
                <a:solidFill>
                  <a:srgbClr val="042228"/>
                </a:solidFill>
              </a:rPr>
              <a:t>e</a:t>
            </a:r>
            <a:r>
              <a:rPr lang="en-GB" sz="2000" b="0" i="0" dirty="0" err="1">
                <a:solidFill>
                  <a:srgbClr val="042228"/>
                </a:solidFill>
                <a:effectLst/>
              </a:rPr>
              <a:t>inschließlich</a:t>
            </a:r>
            <a:r>
              <a:rPr lang="en-GB" sz="2000" b="0" i="0" dirty="0">
                <a:solidFill>
                  <a:srgbClr val="042228"/>
                </a:solidFill>
                <a:effectLst/>
              </a:rPr>
              <a:t> Holz, </a:t>
            </a:r>
            <a:r>
              <a:rPr lang="en-GB" sz="2000" b="0" i="0" u="none" strike="noStrike" dirty="0">
                <a:solidFill>
                  <a:srgbClr val="042228"/>
                </a:solidFill>
                <a:effectLst/>
                <a:hlinkClick r:id="rId12"/>
              </a:rPr>
              <a:t>Beton</a:t>
            </a:r>
            <a:r>
              <a:rPr lang="en-GB" sz="2000" b="0" i="0" dirty="0">
                <a:solidFill>
                  <a:srgbClr val="042228"/>
                </a:solidFill>
                <a:effectLst/>
              </a:rPr>
              <a:t>, Trockenbauwände, Karton, Metall, </a:t>
            </a:r>
            <a:r>
              <a:rPr lang="en-GB" sz="2000" b="0" i="0" dirty="0" err="1">
                <a:solidFill>
                  <a:srgbClr val="042228"/>
                </a:solidFill>
                <a:effectLst/>
              </a:rPr>
              <a:t>Kunststoffe</a:t>
            </a:r>
            <a:endParaRPr lang="en-GB" sz="2000" b="0" i="0" dirty="0">
              <a:solidFill>
                <a:srgbClr val="042228"/>
              </a:solidFill>
              <a:effectLst/>
            </a:endParaRPr>
          </a:p>
          <a:p>
            <a:pPr marL="342900" indent="-342900" algn="l">
              <a:buFont typeface="Wingdings" panose="05000000000000000000" pitchFamily="2" charset="2"/>
              <a:buChar char="ü"/>
            </a:pPr>
            <a:r>
              <a:rPr lang="en-GB" sz="2000" b="1" i="0" u="none" strike="noStrike" dirty="0">
                <a:solidFill>
                  <a:srgbClr val="C95F57"/>
                </a:solidFill>
                <a:effectLst/>
                <a:hlinkClick r:id="rId13">
                  <a:extLst>
                    <a:ext uri="{A12FA001-AC4F-418D-AE19-62706E023703}">
                      <ahyp:hlinkClr xmlns:ahyp="http://schemas.microsoft.com/office/drawing/2018/hyperlinkcolor" val="tx"/>
                    </a:ext>
                  </a:extLst>
                </a:hlinkClick>
              </a:rPr>
              <a:t>Elektronikschrott (E-Schrott) </a:t>
            </a:r>
            <a:r>
              <a:rPr lang="en-GB" sz="2000" u="none" strike="noStrike" dirty="0" err="1">
                <a:solidFill>
                  <a:srgbClr val="042228"/>
                </a:solidFill>
              </a:rPr>
              <a:t>e</a:t>
            </a:r>
            <a:r>
              <a:rPr lang="en-GB" sz="2000" b="0" i="0" dirty="0" err="1">
                <a:solidFill>
                  <a:srgbClr val="042228"/>
                </a:solidFill>
                <a:effectLst/>
              </a:rPr>
              <a:t>inschließlich</a:t>
            </a:r>
            <a:r>
              <a:rPr lang="en-GB" sz="2000" b="0" i="0" dirty="0">
                <a:solidFill>
                  <a:srgbClr val="042228"/>
                </a:solidFill>
                <a:effectLst/>
              </a:rPr>
              <a:t> Computer, Fernsehgeräte, Telefone, Drucker</a:t>
            </a:r>
          </a:p>
          <a:p>
            <a:pPr marL="342900" indent="-342900" algn="l">
              <a:buFont typeface="Wingdings" panose="05000000000000000000" pitchFamily="2" charset="2"/>
              <a:buChar char="ü"/>
            </a:pPr>
            <a:r>
              <a:rPr lang="en-GB" sz="2000" b="1" i="0" dirty="0" err="1">
                <a:solidFill>
                  <a:srgbClr val="C95F57"/>
                </a:solidFill>
                <a:effectLst/>
              </a:rPr>
              <a:t>Gefahrenstoff-Abfälle</a:t>
            </a:r>
            <a:r>
              <a:rPr lang="en-GB" sz="2000" b="1" i="0" dirty="0">
                <a:solidFill>
                  <a:srgbClr val="C95F57"/>
                </a:solidFill>
                <a:effectLst/>
              </a:rPr>
              <a:t>  </a:t>
            </a:r>
            <a:r>
              <a:rPr lang="en-GB" sz="2000" dirty="0" err="1">
                <a:solidFill>
                  <a:srgbClr val="042228"/>
                </a:solidFill>
              </a:rPr>
              <a:t>e</a:t>
            </a:r>
            <a:r>
              <a:rPr lang="en-GB" sz="2000" b="0" i="0" dirty="0" err="1">
                <a:solidFill>
                  <a:srgbClr val="042228"/>
                </a:solidFill>
                <a:effectLst/>
              </a:rPr>
              <a:t>inschließlich</a:t>
            </a:r>
            <a:r>
              <a:rPr lang="en-GB" sz="2000" b="0" i="0" dirty="0">
                <a:solidFill>
                  <a:srgbClr val="042228"/>
                </a:solidFill>
                <a:effectLst/>
              </a:rPr>
              <a:t> Bleichmittel, Reinigungschemikalien, </a:t>
            </a:r>
            <a:r>
              <a:rPr lang="en-GB" sz="2000" b="0" i="0" dirty="0" err="1">
                <a:solidFill>
                  <a:srgbClr val="042228"/>
                </a:solidFill>
                <a:effectLst/>
              </a:rPr>
              <a:t>entzündliche</a:t>
            </a:r>
            <a:r>
              <a:rPr lang="en-GB" sz="2000" b="0" i="0" dirty="0">
                <a:solidFill>
                  <a:srgbClr val="042228"/>
                </a:solidFill>
                <a:effectLst/>
              </a:rPr>
              <a:t> </a:t>
            </a:r>
            <a:r>
              <a:rPr lang="en-GB" sz="2000" b="0" i="0" dirty="0" err="1">
                <a:solidFill>
                  <a:srgbClr val="042228"/>
                </a:solidFill>
                <a:effectLst/>
              </a:rPr>
              <a:t>Stoffe</a:t>
            </a:r>
            <a:r>
              <a:rPr lang="en-GB" sz="2000" b="0" i="0" dirty="0">
                <a:solidFill>
                  <a:srgbClr val="042228"/>
                </a:solidFill>
                <a:effectLst/>
              </a:rPr>
              <a:t>, </a:t>
            </a:r>
            <a:r>
              <a:rPr lang="en-GB" sz="2000" b="0" i="0" dirty="0" err="1">
                <a:solidFill>
                  <a:srgbClr val="042228"/>
                </a:solidFill>
                <a:effectLst/>
              </a:rPr>
              <a:t>ätzende</a:t>
            </a:r>
            <a:r>
              <a:rPr lang="en-GB" sz="2000" b="0" i="0" dirty="0">
                <a:solidFill>
                  <a:srgbClr val="042228"/>
                </a:solidFill>
                <a:effectLst/>
              </a:rPr>
              <a:t> </a:t>
            </a:r>
            <a:r>
              <a:rPr lang="en-GB" sz="2000" b="0" i="0" dirty="0" err="1">
                <a:solidFill>
                  <a:srgbClr val="042228"/>
                </a:solidFill>
                <a:effectLst/>
              </a:rPr>
              <a:t>Stoffe</a:t>
            </a:r>
            <a:endParaRPr lang="en-GB" sz="2000" b="0" i="0" dirty="0">
              <a:solidFill>
                <a:srgbClr val="042228"/>
              </a:solidFill>
              <a:effectLst/>
            </a:endParaRPr>
          </a:p>
          <a:p>
            <a:pPr marL="342900" indent="-342900">
              <a:buFont typeface="Wingdings" panose="05000000000000000000" pitchFamily="2" charset="2"/>
              <a:buChar char="ü"/>
            </a:pPr>
            <a:r>
              <a:rPr lang="en-GB" sz="2000" b="1" i="0" u="none" strike="noStrike" dirty="0" err="1">
                <a:solidFill>
                  <a:srgbClr val="C95F57"/>
                </a:solidFill>
                <a:effectLst/>
                <a:hlinkClick r:id="rId14">
                  <a:extLst>
                    <a:ext uri="{A12FA001-AC4F-418D-AE19-62706E023703}">
                      <ahyp:hlinkClr xmlns:ahyp="http://schemas.microsoft.com/office/drawing/2018/hyperlinkcolor" val="tx"/>
                    </a:ext>
                  </a:extLst>
                </a:hlinkClick>
              </a:rPr>
              <a:t>Universalabfall</a:t>
            </a:r>
            <a:r>
              <a:rPr lang="en-GB" sz="2000" b="1" i="0" u="none" strike="noStrike" dirty="0">
                <a:solidFill>
                  <a:srgbClr val="C95F57"/>
                </a:solidFill>
                <a:effectLst/>
                <a:hlinkClick r:id="rId14">
                  <a:extLst>
                    <a:ext uri="{A12FA001-AC4F-418D-AE19-62706E023703}">
                      <ahyp:hlinkClr xmlns:ahyp="http://schemas.microsoft.com/office/drawing/2018/hyperlinkcolor" val="tx"/>
                    </a:ext>
                  </a:extLst>
                </a:hlinkClick>
              </a:rPr>
              <a:t> </a:t>
            </a:r>
            <a:r>
              <a:rPr lang="en-GB" sz="2000" u="none" strike="noStrike" dirty="0" err="1">
                <a:solidFill>
                  <a:srgbClr val="042228"/>
                </a:solidFill>
              </a:rPr>
              <a:t>e</a:t>
            </a:r>
            <a:r>
              <a:rPr lang="en-GB" sz="2000" dirty="0" err="1">
                <a:solidFill>
                  <a:srgbClr val="042228"/>
                </a:solidFill>
              </a:rPr>
              <a:t>inschließlich</a:t>
            </a:r>
            <a:r>
              <a:rPr lang="en-GB" sz="2000" dirty="0">
                <a:solidFill>
                  <a:srgbClr val="042228"/>
                </a:solidFill>
              </a:rPr>
              <a:t> </a:t>
            </a:r>
            <a:r>
              <a:rPr lang="en-GB" sz="2000" dirty="0" err="1">
                <a:solidFill>
                  <a:srgbClr val="042228"/>
                </a:solidFill>
              </a:rPr>
              <a:t>Batterien</a:t>
            </a:r>
            <a:r>
              <a:rPr lang="en-GB" sz="2000" dirty="0">
                <a:solidFill>
                  <a:srgbClr val="042228"/>
                </a:solidFill>
              </a:rPr>
              <a:t>, </a:t>
            </a:r>
            <a:r>
              <a:rPr lang="en-GB" sz="2000" dirty="0" err="1">
                <a:solidFill>
                  <a:srgbClr val="042228"/>
                </a:solidFill>
              </a:rPr>
              <a:t>Pestizide</a:t>
            </a:r>
            <a:r>
              <a:rPr lang="en-GB" sz="2000" dirty="0">
                <a:solidFill>
                  <a:srgbClr val="042228"/>
                </a:solidFill>
              </a:rPr>
              <a:t>, </a:t>
            </a:r>
            <a:r>
              <a:rPr lang="en-GB" sz="2000" dirty="0" err="1">
                <a:solidFill>
                  <a:srgbClr val="042228"/>
                </a:solidFill>
              </a:rPr>
              <a:t>Quecksilbergeräte</a:t>
            </a:r>
            <a:r>
              <a:rPr lang="en-GB" sz="2000" dirty="0">
                <a:solidFill>
                  <a:srgbClr val="042228"/>
                </a:solidFill>
              </a:rPr>
              <a:t>, </a:t>
            </a:r>
            <a:r>
              <a:rPr lang="en-GB" sz="2000" dirty="0" err="1">
                <a:solidFill>
                  <a:srgbClr val="042228"/>
                </a:solidFill>
              </a:rPr>
              <a:t>Kosmetika</a:t>
            </a:r>
            <a:r>
              <a:rPr lang="en-GB" sz="2000" dirty="0">
                <a:solidFill>
                  <a:srgbClr val="042228"/>
                </a:solidFill>
              </a:rPr>
              <a:t>, </a:t>
            </a:r>
            <a:r>
              <a:rPr lang="en-GB" sz="2000" dirty="0" err="1">
                <a:solidFill>
                  <a:srgbClr val="042228"/>
                </a:solidFill>
              </a:rPr>
              <a:t>Autoteile</a:t>
            </a:r>
            <a:endParaRPr lang="en-GB" sz="2000" b="0" i="0" dirty="0">
              <a:solidFill>
                <a:srgbClr val="042228"/>
              </a:solidFill>
              <a:effectLst/>
            </a:endParaRPr>
          </a:p>
          <a:p>
            <a:pPr algn="l"/>
            <a:r>
              <a:rPr lang="en-GB" sz="1200" b="0" i="0" dirty="0">
                <a:solidFill>
                  <a:srgbClr val="042228"/>
                </a:solidFill>
                <a:effectLst/>
              </a:rPr>
              <a:t> </a:t>
            </a:r>
          </a:p>
          <a:p>
            <a:r>
              <a:rPr lang="en-GB" sz="1800" b="1" i="0" dirty="0">
                <a:solidFill>
                  <a:srgbClr val="C95F57"/>
                </a:solidFill>
                <a:effectLst/>
              </a:rPr>
              <a:t>Unterstützen Sie Ihr Unternehmen mit einem umfassenden Recyclingprogramm, um sicherzustellen, dass wertvolle, ansonsten recycelbare Materialien nicht auf </a:t>
            </a:r>
            <a:r>
              <a:rPr lang="en-GB" sz="1800" b="1" i="0" dirty="0" err="1">
                <a:solidFill>
                  <a:srgbClr val="C95F57"/>
                </a:solidFill>
                <a:effectLst/>
              </a:rPr>
              <a:t>Mülldeponien</a:t>
            </a:r>
            <a:r>
              <a:rPr lang="en-GB" sz="1800" b="1" i="0" dirty="0">
                <a:solidFill>
                  <a:srgbClr val="C95F57"/>
                </a:solidFill>
                <a:effectLst/>
              </a:rPr>
              <a:t> </a:t>
            </a:r>
            <a:r>
              <a:rPr lang="en-GB" sz="1800" b="1" i="0" dirty="0" err="1">
                <a:solidFill>
                  <a:srgbClr val="C95F57"/>
                </a:solidFill>
                <a:effectLst/>
              </a:rPr>
              <a:t>landen</a:t>
            </a:r>
            <a:r>
              <a:rPr lang="en-GB" sz="1800" b="1" dirty="0">
                <a:solidFill>
                  <a:srgbClr val="C95F57"/>
                </a:solidFill>
              </a:rPr>
              <a:t>!</a:t>
            </a:r>
            <a:endParaRPr lang="en-GB" sz="1800" b="1" i="0" dirty="0">
              <a:solidFill>
                <a:srgbClr val="C95F57"/>
              </a:solidFill>
              <a:effectLst/>
            </a:endParaRPr>
          </a:p>
          <a:p>
            <a:pPr marL="342900" indent="-342900" algn="l">
              <a:buFont typeface="Wingdings" panose="05000000000000000000" pitchFamily="2" charset="2"/>
              <a:buChar char="ü"/>
            </a:pPr>
            <a:endParaRPr lang="en-GB" sz="2000" b="0" i="0" dirty="0">
              <a:solidFill>
                <a:srgbClr val="042228"/>
              </a:solidFill>
              <a:effectLst/>
            </a:endParaRPr>
          </a:p>
          <a:p>
            <a:endParaRPr lang="en-IE" sz="2000" dirty="0"/>
          </a:p>
        </p:txBody>
      </p:sp>
    </p:spTree>
    <p:extLst>
      <p:ext uri="{BB962C8B-B14F-4D97-AF65-F5344CB8AC3E}">
        <p14:creationId xmlns:p14="http://schemas.microsoft.com/office/powerpoint/2010/main" val="3383923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DC0BB3-0918-56B0-1EAE-90175393D282}"/>
              </a:ext>
            </a:extLst>
          </p:cNvPr>
          <p:cNvSpPr>
            <a:spLocks noGrp="1"/>
          </p:cNvSpPr>
          <p:nvPr>
            <p:ph type="body" sz="quarter" idx="13"/>
          </p:nvPr>
        </p:nvSpPr>
        <p:spPr>
          <a:xfrm>
            <a:off x="544056" y="657818"/>
            <a:ext cx="9573632" cy="953429"/>
          </a:xfrm>
        </p:spPr>
        <p:txBody>
          <a:bodyPr>
            <a:normAutofit/>
          </a:bodyPr>
          <a:lstStyle/>
          <a:p>
            <a:r>
              <a:rPr lang="en-IE" sz="3200" b="0" dirty="0"/>
              <a:t>CSR-</a:t>
            </a:r>
            <a:r>
              <a:rPr lang="en-IE" sz="3200" b="0" dirty="0" err="1"/>
              <a:t>Maßnahmen</a:t>
            </a:r>
            <a:r>
              <a:rPr lang="en-IE" sz="3200" b="0" dirty="0"/>
              <a:t> </a:t>
            </a:r>
            <a:r>
              <a:rPr lang="en-IE" sz="3200" b="0" dirty="0" err="1"/>
              <a:t>zur</a:t>
            </a:r>
            <a:r>
              <a:rPr lang="en-IE" sz="3200" b="0" dirty="0"/>
              <a:t> </a:t>
            </a:r>
            <a:r>
              <a:rPr lang="en-IE" sz="3200" b="0" dirty="0" err="1"/>
              <a:t>Umstellung</a:t>
            </a:r>
            <a:r>
              <a:rPr lang="en-IE" sz="3200" b="0" dirty="0"/>
              <a:t> auf </a:t>
            </a:r>
            <a:r>
              <a:rPr lang="en-IE" sz="3200" b="0" dirty="0" err="1"/>
              <a:t>Kreislaufwirtschaft</a:t>
            </a:r>
            <a:endParaRPr lang="en-IE" sz="3200" b="0" dirty="0"/>
          </a:p>
        </p:txBody>
      </p:sp>
      <p:sp>
        <p:nvSpPr>
          <p:cNvPr id="6" name="Text Placeholder 5">
            <a:extLst>
              <a:ext uri="{FF2B5EF4-FFF2-40B4-BE49-F238E27FC236}">
                <a16:creationId xmlns:a16="http://schemas.microsoft.com/office/drawing/2014/main" id="{201AA417-EBD4-5239-572F-55BF16030B3E}"/>
              </a:ext>
            </a:extLst>
          </p:cNvPr>
          <p:cNvSpPr>
            <a:spLocks noGrp="1"/>
          </p:cNvSpPr>
          <p:nvPr>
            <p:ph type="body" sz="quarter" idx="14"/>
          </p:nvPr>
        </p:nvSpPr>
        <p:spPr>
          <a:xfrm>
            <a:off x="544056" y="1227088"/>
            <a:ext cx="11271427" cy="4403824"/>
          </a:xfrm>
        </p:spPr>
        <p:txBody>
          <a:bodyPr/>
          <a:lstStyle/>
          <a:p>
            <a:pPr marL="342900" indent="-342900">
              <a:buFont typeface="Wingdings" panose="05000000000000000000" pitchFamily="2" charset="2"/>
              <a:buChar char="q"/>
            </a:pPr>
            <a:r>
              <a:rPr lang="en-GB" dirty="0"/>
              <a:t>Reduzierung des Einsatzes gefährlicher Materialien</a:t>
            </a:r>
          </a:p>
          <a:p>
            <a:pPr marL="342900" indent="-342900">
              <a:buFont typeface="Wingdings" panose="05000000000000000000" pitchFamily="2" charset="2"/>
              <a:buChar char="q"/>
            </a:pPr>
            <a:r>
              <a:rPr lang="en-GB" dirty="0"/>
              <a:t>Senkung des Energie- und Wasserverbrauchs</a:t>
            </a:r>
          </a:p>
          <a:p>
            <a:pPr marL="342900" indent="-342900">
              <a:buFont typeface="Wingdings" panose="05000000000000000000" pitchFamily="2" charset="2"/>
              <a:buChar char="q"/>
            </a:pPr>
            <a:r>
              <a:rPr lang="en-GB" dirty="0"/>
              <a:t>Verringerung der Abfallerzeugung </a:t>
            </a:r>
          </a:p>
          <a:p>
            <a:pPr marL="342900" indent="-342900">
              <a:buFont typeface="Wingdings" panose="05000000000000000000" pitchFamily="2" charset="2"/>
              <a:buChar char="q"/>
            </a:pPr>
            <a:r>
              <a:rPr lang="en-GB" dirty="0"/>
              <a:t>Erhöhung der Investitionen in die Infrastruktur der Abfallwirtschaft </a:t>
            </a:r>
          </a:p>
          <a:p>
            <a:pPr marL="342900" indent="-342900">
              <a:buFont typeface="Wingdings" panose="05000000000000000000" pitchFamily="2" charset="2"/>
              <a:buChar char="q"/>
            </a:pPr>
            <a:r>
              <a:rPr lang="en-GB" dirty="0"/>
              <a:t>Verstärkte Trennung und Wiederverwertung von </a:t>
            </a:r>
            <a:r>
              <a:rPr lang="en-GB" dirty="0" err="1"/>
              <a:t>Abfällen</a:t>
            </a:r>
            <a:r>
              <a:rPr lang="en-GB" dirty="0"/>
              <a:t> </a:t>
            </a:r>
          </a:p>
          <a:p>
            <a:pPr marL="342900" indent="-342900">
              <a:buFont typeface="Wingdings" panose="05000000000000000000" pitchFamily="2" charset="2"/>
              <a:buChar char="q"/>
            </a:pPr>
            <a:r>
              <a:rPr lang="en-GB" dirty="0" err="1"/>
              <a:t>Verstärkte</a:t>
            </a:r>
            <a:r>
              <a:rPr lang="en-GB" dirty="0"/>
              <a:t> Ausbildung und Schulung des Personals in nachhaltigen Geschäftspraktiken </a:t>
            </a:r>
          </a:p>
          <a:p>
            <a:pPr marL="342900" indent="-342900">
              <a:buFont typeface="Wingdings" panose="05000000000000000000" pitchFamily="2" charset="2"/>
              <a:buChar char="q"/>
            </a:pPr>
            <a:r>
              <a:rPr lang="en-GB" dirty="0"/>
              <a:t>Verstärkte Förderung nachhaltiger Geschäftspraktiken bei Lieferanten </a:t>
            </a:r>
          </a:p>
          <a:p>
            <a:pPr marL="342900" indent="-342900">
              <a:buFont typeface="Wingdings" panose="05000000000000000000" pitchFamily="2" charset="2"/>
              <a:buChar char="q"/>
            </a:pPr>
            <a:r>
              <a:rPr lang="en-GB" dirty="0"/>
              <a:t>Schaffung eines internen "</a:t>
            </a:r>
            <a:r>
              <a:rPr lang="en-GB" dirty="0" err="1"/>
              <a:t>Grünen</a:t>
            </a:r>
            <a:r>
              <a:rPr lang="en-GB" dirty="0"/>
              <a:t> Teams”</a:t>
            </a:r>
          </a:p>
          <a:p>
            <a:pPr marL="342900" indent="-342900">
              <a:buFont typeface="Wingdings" panose="05000000000000000000" pitchFamily="2" charset="2"/>
              <a:buChar char="q"/>
            </a:pPr>
            <a:r>
              <a:rPr lang="en-GB" dirty="0"/>
              <a:t>Verstärkte Nutzung lokaler Lieferketten, wo immer möglich </a:t>
            </a:r>
          </a:p>
          <a:p>
            <a:pPr marL="342900" indent="-342900">
              <a:buFont typeface="Wingdings" panose="05000000000000000000" pitchFamily="2" charset="2"/>
              <a:buChar char="q"/>
            </a:pPr>
            <a:r>
              <a:rPr lang="en-GB" dirty="0"/>
              <a:t>Verstärkte Einstellung von lokalem Personal, wo immer möglich </a:t>
            </a:r>
          </a:p>
          <a:p>
            <a:pPr marL="342900" indent="-342900">
              <a:buFont typeface="Wingdings" panose="05000000000000000000" pitchFamily="2" charset="2"/>
              <a:buChar char="q"/>
            </a:pPr>
            <a:r>
              <a:rPr lang="en-GB" dirty="0"/>
              <a:t>Steigerung des Verbrauchs von Dienstleistungen anstelle von Waren </a:t>
            </a:r>
          </a:p>
          <a:p>
            <a:pPr marL="342900" indent="-342900">
              <a:buFont typeface="Wingdings" panose="05000000000000000000" pitchFamily="2" charset="2"/>
              <a:buChar char="q"/>
            </a:pPr>
            <a:r>
              <a:rPr lang="en-GB" dirty="0"/>
              <a:t>Stärkere Konzentration der gesamten Organisation auf Verbesserungen im Zusammenhang mit der Kreislaufwirtschaft </a:t>
            </a:r>
          </a:p>
          <a:p>
            <a:pPr marL="342900" indent="-342900">
              <a:buFont typeface="Wingdings" panose="05000000000000000000" pitchFamily="2" charset="2"/>
              <a:buChar char="q"/>
            </a:pPr>
            <a:r>
              <a:rPr lang="en-GB" dirty="0"/>
              <a:t>Verstärkte Partnerschaften mit Sozialunternehmen (z. B. Food Cloud)</a:t>
            </a:r>
            <a:endParaRPr lang="en-IE" dirty="0"/>
          </a:p>
          <a:p>
            <a:endParaRPr lang="en-IE" dirty="0"/>
          </a:p>
        </p:txBody>
      </p:sp>
    </p:spTree>
    <p:extLst>
      <p:ext uri="{BB962C8B-B14F-4D97-AF65-F5344CB8AC3E}">
        <p14:creationId xmlns:p14="http://schemas.microsoft.com/office/powerpoint/2010/main" val="1736619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0B74A95-493D-E240-4C15-0430355E8ECB}"/>
              </a:ext>
            </a:extLst>
          </p:cNvPr>
          <p:cNvSpPr>
            <a:spLocks noGrp="1"/>
          </p:cNvSpPr>
          <p:nvPr>
            <p:ph type="body" sz="quarter" idx="13"/>
          </p:nvPr>
        </p:nvSpPr>
        <p:spPr>
          <a:xfrm>
            <a:off x="544056" y="581134"/>
            <a:ext cx="11103888" cy="953429"/>
          </a:xfrm>
        </p:spPr>
        <p:txBody>
          <a:bodyPr>
            <a:normAutofit fontScale="92500" lnSpcReduction="10000"/>
          </a:bodyPr>
          <a:lstStyle/>
          <a:p>
            <a:r>
              <a:rPr lang="en-IE" b="0" dirty="0"/>
              <a:t>Wie Fertigungsunternehmen an der Kreislaufwirtschaft teilnehmen können</a:t>
            </a:r>
          </a:p>
        </p:txBody>
      </p:sp>
      <p:sp>
        <p:nvSpPr>
          <p:cNvPr id="12" name="Text Placeholder 5">
            <a:extLst>
              <a:ext uri="{FF2B5EF4-FFF2-40B4-BE49-F238E27FC236}">
                <a16:creationId xmlns:a16="http://schemas.microsoft.com/office/drawing/2014/main" id="{26ECFD86-69C6-57AA-234A-1037D228636A}"/>
              </a:ext>
            </a:extLst>
          </p:cNvPr>
          <p:cNvSpPr>
            <a:spLocks noGrp="1"/>
          </p:cNvSpPr>
          <p:nvPr>
            <p:ph type="body" sz="quarter" idx="14"/>
          </p:nvPr>
        </p:nvSpPr>
        <p:spPr>
          <a:xfrm>
            <a:off x="544056" y="1555818"/>
            <a:ext cx="11271427" cy="3079983"/>
          </a:xfrm>
        </p:spPr>
        <p:txBody>
          <a:bodyPr/>
          <a:lstStyle/>
          <a:p>
            <a:pPr marL="342900" indent="-342900">
              <a:buFont typeface="Wingdings" panose="05000000000000000000" pitchFamily="2" charset="2"/>
              <a:buChar char="q"/>
            </a:pPr>
            <a:r>
              <a:rPr lang="en-GB" sz="2000" dirty="0"/>
              <a:t>Entwicklung neuer Produkte durch Innovation und FuE-Investitionen </a:t>
            </a:r>
          </a:p>
          <a:p>
            <a:pPr marL="342900" indent="-342900">
              <a:buFont typeface="Wingdings" panose="05000000000000000000" pitchFamily="2" charset="2"/>
              <a:buChar char="q"/>
            </a:pPr>
            <a:r>
              <a:rPr lang="en-GB" sz="2000" dirty="0"/>
              <a:t>Erhöhung der Investitionen in die innovative Gestaltung von Waren und Dienstleistungen </a:t>
            </a:r>
          </a:p>
          <a:p>
            <a:pPr marL="342900" indent="-342900">
              <a:buFont typeface="Wingdings" panose="05000000000000000000" pitchFamily="2" charset="2"/>
              <a:buChar char="q"/>
            </a:pPr>
            <a:r>
              <a:rPr lang="en-GB" sz="2000" dirty="0"/>
              <a:t>Investitionen in die innovative Erbringung von Dienstleistungen </a:t>
            </a:r>
          </a:p>
          <a:p>
            <a:pPr marL="342900" indent="-342900">
              <a:buFont typeface="Wingdings" panose="05000000000000000000" pitchFamily="2" charset="2"/>
              <a:buChar char="q"/>
            </a:pPr>
            <a:r>
              <a:rPr lang="en-GB" sz="2000" dirty="0"/>
              <a:t>Verbesserung der Wiederverwertbarkeit von Unternehmensprodukten  </a:t>
            </a:r>
          </a:p>
          <a:p>
            <a:pPr marL="342900" indent="-342900">
              <a:buFont typeface="Wingdings" panose="05000000000000000000" pitchFamily="2" charset="2"/>
              <a:buChar char="q"/>
            </a:pPr>
            <a:r>
              <a:rPr lang="en-GB" sz="2000" dirty="0"/>
              <a:t>Verlängern Sie die Lebensdauer von Produkten, indem Sie deren Reparatur und </a:t>
            </a:r>
            <a:r>
              <a:rPr lang="en-GB" sz="2000" dirty="0" err="1"/>
              <a:t>Wiederverwendung</a:t>
            </a:r>
            <a:r>
              <a:rPr lang="en-GB" sz="2000" dirty="0"/>
              <a:t> </a:t>
            </a:r>
            <a:r>
              <a:rPr lang="en-GB" sz="2000" dirty="0" err="1"/>
              <a:t>erleichtern</a:t>
            </a:r>
            <a:endParaRPr lang="en-GB" sz="2000" dirty="0"/>
          </a:p>
          <a:p>
            <a:pPr marL="342900" indent="-342900">
              <a:buFont typeface="Wingdings" panose="05000000000000000000" pitchFamily="2" charset="2"/>
              <a:buChar char="q"/>
            </a:pPr>
            <a:r>
              <a:rPr lang="en-GB" sz="2000" dirty="0"/>
              <a:t>Verbesserung der Demontage von Produkten am Ende ihrer Lebensdauer, um die Wiederverwendung von Teilen zu gewährleisten </a:t>
            </a:r>
          </a:p>
          <a:p>
            <a:pPr marL="342900" indent="-342900">
              <a:buFont typeface="Wingdings" panose="05000000000000000000" pitchFamily="2" charset="2"/>
              <a:buChar char="q"/>
            </a:pPr>
            <a:r>
              <a:rPr lang="en-GB" sz="2000" dirty="0"/>
              <a:t>Verstärkte Wiederverwendung von Sekundärrohstoffen im Produktionsprozess </a:t>
            </a:r>
          </a:p>
          <a:p>
            <a:pPr marL="342900" indent="-342900">
              <a:buFont typeface="Wingdings" panose="05000000000000000000" pitchFamily="2" charset="2"/>
              <a:buChar char="q"/>
            </a:pPr>
            <a:r>
              <a:rPr lang="en-GB" sz="2000" dirty="0"/>
              <a:t>Verringerung des Einsatzes kritischer Rohstoffe </a:t>
            </a:r>
          </a:p>
          <a:p>
            <a:pPr marL="342900" indent="-342900">
              <a:buFont typeface="Wingdings" panose="05000000000000000000" pitchFamily="2" charset="2"/>
              <a:buChar char="q"/>
            </a:pPr>
            <a:r>
              <a:rPr lang="en-GB" sz="2000" dirty="0"/>
              <a:t>Nachhaltige Beschaffung von Rohstoffen </a:t>
            </a:r>
          </a:p>
          <a:p>
            <a:pPr marL="342900" indent="-342900">
              <a:buFont typeface="Wingdings" panose="05000000000000000000" pitchFamily="2" charset="2"/>
              <a:buChar char="q"/>
            </a:pPr>
            <a:r>
              <a:rPr lang="en-GB" sz="2000" dirty="0"/>
              <a:t>Reduzierung der Verwendung von Einwegverpackungsmaterialien </a:t>
            </a:r>
          </a:p>
          <a:p>
            <a:pPr marL="342900" indent="-342900">
              <a:buFont typeface="Wingdings" panose="05000000000000000000" pitchFamily="2" charset="2"/>
              <a:buChar char="q"/>
            </a:pPr>
            <a:r>
              <a:rPr lang="en-GB" sz="2000" dirty="0"/>
              <a:t>Verstärkte Verwendung von wiederverwendbarem Verpackungsmaterial während des Transports</a:t>
            </a:r>
            <a:endParaRPr lang="en-IE" sz="2000" dirty="0"/>
          </a:p>
          <a:p>
            <a:endParaRPr lang="en-IE" sz="2000" dirty="0"/>
          </a:p>
        </p:txBody>
      </p:sp>
    </p:spTree>
    <p:extLst>
      <p:ext uri="{BB962C8B-B14F-4D97-AF65-F5344CB8AC3E}">
        <p14:creationId xmlns:p14="http://schemas.microsoft.com/office/powerpoint/2010/main" val="344608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4F10462-9C12-BEDB-ACE7-2E641056B49A}"/>
              </a:ext>
            </a:extLst>
          </p:cNvPr>
          <p:cNvSpPr>
            <a:spLocks noGrp="1"/>
          </p:cNvSpPr>
          <p:nvPr>
            <p:ph type="body" sz="quarter" idx="13"/>
          </p:nvPr>
        </p:nvSpPr>
        <p:spPr>
          <a:xfrm>
            <a:off x="544056" y="581134"/>
            <a:ext cx="8008273" cy="953429"/>
          </a:xfrm>
        </p:spPr>
        <p:txBody>
          <a:bodyPr>
            <a:normAutofit fontScale="77500" lnSpcReduction="20000"/>
          </a:bodyPr>
          <a:lstStyle/>
          <a:p>
            <a:r>
              <a:rPr lang="en-IE" b="0" dirty="0"/>
              <a:t>Wie sich Dienstleistungs- und Vertriebsunternehmen an der Kreislaufwirtschaft beteiligen können</a:t>
            </a:r>
          </a:p>
        </p:txBody>
      </p:sp>
      <p:sp>
        <p:nvSpPr>
          <p:cNvPr id="12" name="Text Placeholder 5">
            <a:extLst>
              <a:ext uri="{FF2B5EF4-FFF2-40B4-BE49-F238E27FC236}">
                <a16:creationId xmlns:a16="http://schemas.microsoft.com/office/drawing/2014/main" id="{996D657E-F058-8C01-E1D0-7A07C3351F7E}"/>
              </a:ext>
            </a:extLst>
          </p:cNvPr>
          <p:cNvSpPr>
            <a:spLocks noGrp="1"/>
          </p:cNvSpPr>
          <p:nvPr>
            <p:ph type="body" sz="quarter" idx="14"/>
          </p:nvPr>
        </p:nvSpPr>
        <p:spPr>
          <a:xfrm>
            <a:off x="656116" y="1641595"/>
            <a:ext cx="6663567" cy="3870205"/>
          </a:xfrm>
        </p:spPr>
        <p:txBody>
          <a:bodyPr/>
          <a:lstStyle/>
          <a:p>
            <a:pPr marL="342900" indent="-342900">
              <a:buFont typeface="Wingdings" panose="05000000000000000000" pitchFamily="2" charset="2"/>
              <a:buChar char="q"/>
            </a:pPr>
            <a:r>
              <a:rPr lang="en-GB" sz="2000" dirty="0"/>
              <a:t>Entwicklung neuer Produkte durch Innovation und </a:t>
            </a:r>
            <a:r>
              <a:rPr lang="en-GB" sz="2000" dirty="0" err="1"/>
              <a:t>Investitionen</a:t>
            </a:r>
            <a:r>
              <a:rPr lang="en-GB" sz="2000" dirty="0"/>
              <a:t> </a:t>
            </a:r>
          </a:p>
          <a:p>
            <a:pPr marL="342900" indent="-342900">
              <a:buFont typeface="Wingdings" panose="05000000000000000000" pitchFamily="2" charset="2"/>
              <a:buChar char="q"/>
            </a:pPr>
            <a:r>
              <a:rPr lang="en-GB" sz="2000" dirty="0"/>
              <a:t>Erhöhung der Investitionen in die innovative Gestaltung von Waren und Dienstleistungen </a:t>
            </a:r>
          </a:p>
          <a:p>
            <a:pPr marL="342900" indent="-342900">
              <a:buFont typeface="Wingdings" panose="05000000000000000000" pitchFamily="2" charset="2"/>
              <a:buChar char="q"/>
            </a:pPr>
            <a:r>
              <a:rPr lang="en-GB" sz="2000" dirty="0"/>
              <a:t>Investitionen in die innovative Erbringung von Dienstleistungen </a:t>
            </a:r>
          </a:p>
          <a:p>
            <a:pPr marL="342900" indent="-342900">
              <a:buFont typeface="Wingdings" panose="05000000000000000000" pitchFamily="2" charset="2"/>
              <a:buChar char="q"/>
            </a:pPr>
            <a:r>
              <a:rPr lang="en-GB" sz="2000" dirty="0"/>
              <a:t>Innovation bei bestehenden Produkten zur Unterstützung der Entwicklung der Kreislaufwirtschaft</a:t>
            </a:r>
          </a:p>
          <a:p>
            <a:pPr marL="342900" indent="-342900">
              <a:buFont typeface="Wingdings" panose="05000000000000000000" pitchFamily="2" charset="2"/>
              <a:buChar char="q"/>
            </a:pPr>
            <a:r>
              <a:rPr lang="en-GB" sz="2000" dirty="0"/>
              <a:t>Lokalisierung der Lieferkette </a:t>
            </a:r>
          </a:p>
          <a:p>
            <a:pPr marL="342900" indent="-342900">
              <a:buFont typeface="Wingdings" panose="05000000000000000000" pitchFamily="2" charset="2"/>
              <a:buChar char="q"/>
            </a:pPr>
            <a:r>
              <a:rPr lang="en-GB" sz="2000" dirty="0"/>
              <a:t>Verringerung der Verwendung von Einwegverpackungen </a:t>
            </a:r>
          </a:p>
          <a:p>
            <a:pPr marL="342900" indent="-342900">
              <a:buFont typeface="Wingdings" panose="05000000000000000000" pitchFamily="2" charset="2"/>
              <a:buChar char="q"/>
            </a:pPr>
            <a:r>
              <a:rPr lang="en-GB" sz="2000" dirty="0"/>
              <a:t>Verstärkte Verwendung von wiederverwendbarem Verpackungsmaterial während des Transports</a:t>
            </a:r>
            <a:endParaRPr lang="en-IE" sz="2000" dirty="0"/>
          </a:p>
          <a:p>
            <a:pPr marL="342900" indent="-342900">
              <a:buFont typeface="Wingdings" panose="05000000000000000000" pitchFamily="2" charset="2"/>
              <a:buChar char="q"/>
            </a:pPr>
            <a:endParaRPr lang="en-IE" sz="2000" dirty="0"/>
          </a:p>
        </p:txBody>
      </p:sp>
      <p:sp>
        <p:nvSpPr>
          <p:cNvPr id="13" name="Rectangle 12">
            <a:hlinkClick r:id="rId2"/>
            <a:extLst>
              <a:ext uri="{FF2B5EF4-FFF2-40B4-BE49-F238E27FC236}">
                <a16:creationId xmlns:a16="http://schemas.microsoft.com/office/drawing/2014/main" id="{2278AB95-BC40-7017-3CF6-109035FFFC4E}"/>
              </a:ext>
            </a:extLst>
          </p:cNvPr>
          <p:cNvSpPr/>
          <p:nvPr/>
        </p:nvSpPr>
        <p:spPr>
          <a:xfrm>
            <a:off x="7431742" y="1057835"/>
            <a:ext cx="3956226" cy="474233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err="1">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Leitfaden</a:t>
            </a:r>
            <a:r>
              <a:rPr lang="en-GB" sz="28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lang="en-GB" sz="2800" b="1" i="0" dirty="0" err="1">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zur</a:t>
            </a:r>
            <a:r>
              <a:rPr lang="en-GB" sz="28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lang="en-GB" sz="2800" b="1" i="0" dirty="0" err="1">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Abfallreduzierung</a:t>
            </a:r>
            <a:endParaRPr lang="en-GB" sz="28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32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en-GB" sz="20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Management und Reduzierung von Abfällen: Ein Leitfaden für gewerbliche Unternehmen</a:t>
            </a:r>
          </a:p>
          <a:p>
            <a:pPr algn="ctr"/>
            <a:endPar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85750" indent="-285750" algn="ctr">
              <a:buFont typeface="Wingdings" panose="05000000000000000000" pitchFamily="2" charset="2"/>
              <a:buChar char="ü"/>
            </a:pPr>
            <a:r>
              <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Vorteile der Abfallvermeidung</a:t>
            </a:r>
          </a:p>
          <a:p>
            <a:pPr marL="285750" indent="-285750" algn="ctr">
              <a:buFont typeface="Wingdings" panose="05000000000000000000" pitchFamily="2" charset="2"/>
              <a:buChar char="ü"/>
            </a:pPr>
            <a:r>
              <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Wie man </a:t>
            </a:r>
            <a:r>
              <a:rPr lang="en-GB" b="1" dirty="0" err="1">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Abfall</a:t>
            </a:r>
            <a:r>
              <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lang="en-GB" b="1" dirty="0" err="1">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trackt</a:t>
            </a:r>
            <a:endPar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85750" indent="-285750" algn="ctr">
              <a:buFont typeface="Wingdings" panose="05000000000000000000" pitchFamily="2" charset="2"/>
              <a:buChar char="ü"/>
            </a:pPr>
            <a:r>
              <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Verbessern Sie Ihre Praktiken</a:t>
            </a:r>
          </a:p>
          <a:p>
            <a:pPr marL="285750" indent="-285750" algn="ctr">
              <a:buFont typeface="Wingdings" panose="05000000000000000000" pitchFamily="2" charset="2"/>
              <a:buChar char="ü"/>
            </a:pPr>
            <a:r>
              <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Ressourcen</a:t>
            </a:r>
            <a:endPar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pic>
        <p:nvPicPr>
          <p:cNvPr id="14" name="Graphic 13" descr="Touchscreen with solid fill">
            <a:hlinkClick r:id="rId2"/>
            <a:extLst>
              <a:ext uri="{FF2B5EF4-FFF2-40B4-BE49-F238E27FC236}">
                <a16:creationId xmlns:a16="http://schemas.microsoft.com/office/drawing/2014/main" id="{6DF7A397-279B-6214-A540-4A585D7C7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5819" y="5010252"/>
            <a:ext cx="1067071" cy="1067071"/>
          </a:xfrm>
          <a:prstGeom prst="rect">
            <a:avLst/>
          </a:prstGeom>
        </p:spPr>
      </p:pic>
    </p:spTree>
    <p:extLst>
      <p:ext uri="{BB962C8B-B14F-4D97-AF65-F5344CB8AC3E}">
        <p14:creationId xmlns:p14="http://schemas.microsoft.com/office/powerpoint/2010/main" val="1597349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6275A7-1B6F-139F-562F-2264D91E8CC6}"/>
              </a:ext>
            </a:extLst>
          </p:cNvPr>
          <p:cNvSpPr>
            <a:spLocks noGrp="1"/>
          </p:cNvSpPr>
          <p:nvPr>
            <p:ph type="body" sz="quarter" idx="13"/>
          </p:nvPr>
        </p:nvSpPr>
        <p:spPr>
          <a:xfrm>
            <a:off x="726815" y="464813"/>
            <a:ext cx="5228693" cy="953429"/>
          </a:xfrm>
        </p:spPr>
        <p:txBody>
          <a:bodyPr/>
          <a:lstStyle/>
          <a:p>
            <a:r>
              <a:rPr lang="en-IE" dirty="0"/>
              <a:t>Brauchen Sie Hilfe?</a:t>
            </a:r>
          </a:p>
        </p:txBody>
      </p:sp>
      <p:sp>
        <p:nvSpPr>
          <p:cNvPr id="4" name="Text Placeholder 3">
            <a:extLst>
              <a:ext uri="{FF2B5EF4-FFF2-40B4-BE49-F238E27FC236}">
                <a16:creationId xmlns:a16="http://schemas.microsoft.com/office/drawing/2014/main" id="{88EBE316-7F40-48F0-D0BC-83FEE01D9978}"/>
              </a:ext>
            </a:extLst>
          </p:cNvPr>
          <p:cNvSpPr>
            <a:spLocks noGrp="1"/>
          </p:cNvSpPr>
          <p:nvPr>
            <p:ph type="body" sz="quarter" idx="14"/>
          </p:nvPr>
        </p:nvSpPr>
        <p:spPr>
          <a:xfrm>
            <a:off x="726815" y="1512368"/>
            <a:ext cx="5988477" cy="4280322"/>
          </a:xfrm>
        </p:spPr>
        <p:txBody>
          <a:bodyPr/>
          <a:lstStyle/>
          <a:p>
            <a:pPr marL="342900" indent="-342900">
              <a:buFont typeface="Wingdings" panose="05000000000000000000" pitchFamily="2" charset="2"/>
              <a:buChar char="q"/>
            </a:pPr>
            <a:r>
              <a:rPr lang="en-IE" sz="2100" dirty="0"/>
              <a:t>Arbeiten Sie mit einem Experten oder einer unterstützenden Organisation zusammen</a:t>
            </a:r>
            <a:r>
              <a:rPr lang="en-GB" sz="2100" dirty="0"/>
              <a:t>, um Ihre Kapazitäten in der Kreislaufwirtschaft auszubauen</a:t>
            </a:r>
          </a:p>
          <a:p>
            <a:pPr marL="342900" indent="-342900">
              <a:buFont typeface="Wingdings" panose="05000000000000000000" pitchFamily="2" charset="2"/>
              <a:buChar char="q"/>
            </a:pPr>
            <a:r>
              <a:rPr lang="en-GB" sz="2100" dirty="0"/>
              <a:t>Einstellung von </a:t>
            </a:r>
            <a:r>
              <a:rPr lang="en-GB" sz="2100" dirty="0" err="1"/>
              <a:t>qualifiziertem</a:t>
            </a:r>
            <a:r>
              <a:rPr lang="en-GB" sz="2100" dirty="0"/>
              <a:t> Personal für </a:t>
            </a:r>
            <a:r>
              <a:rPr lang="en-GB" sz="2100" dirty="0" err="1"/>
              <a:t>zirkuläre</a:t>
            </a:r>
            <a:r>
              <a:rPr lang="en-GB" sz="2100" dirty="0"/>
              <a:t> </a:t>
            </a:r>
            <a:r>
              <a:rPr lang="en-GB" sz="2100" dirty="0" err="1"/>
              <a:t>Prozesse</a:t>
            </a:r>
            <a:endParaRPr lang="en-GB" sz="2100" dirty="0"/>
          </a:p>
          <a:p>
            <a:pPr marL="342900" indent="-342900">
              <a:buFont typeface="Wingdings" panose="05000000000000000000" pitchFamily="2" charset="2"/>
              <a:buChar char="q"/>
            </a:pPr>
            <a:r>
              <a:rPr lang="en-GB" sz="2100" dirty="0"/>
              <a:t>Lassen Sie sich von Experten beraten, bevor Sie in Technologie/Ausrüstung investieren  </a:t>
            </a:r>
          </a:p>
          <a:p>
            <a:pPr marL="342900" indent="-342900">
              <a:buFont typeface="Wingdings" panose="05000000000000000000" pitchFamily="2" charset="2"/>
              <a:buChar char="q"/>
            </a:pPr>
            <a:r>
              <a:rPr lang="en-GB" sz="2100" dirty="0" err="1"/>
              <a:t>Suchen</a:t>
            </a:r>
            <a:r>
              <a:rPr lang="en-GB" sz="2100" dirty="0"/>
              <a:t> Sie </a:t>
            </a:r>
            <a:r>
              <a:rPr lang="en-GB" sz="2100" dirty="0" err="1"/>
              <a:t>geeignete</a:t>
            </a:r>
            <a:r>
              <a:rPr lang="en-GB" sz="2100" dirty="0"/>
              <a:t> </a:t>
            </a:r>
            <a:r>
              <a:rPr lang="en-GB" sz="2100" dirty="0" err="1"/>
              <a:t>Weiterbildungsangebote</a:t>
            </a:r>
            <a:r>
              <a:rPr lang="en-GB" sz="2100" dirty="0"/>
              <a:t> </a:t>
            </a:r>
            <a:r>
              <a:rPr lang="en-GB" sz="2100" dirty="0" err="1"/>
              <a:t>zum</a:t>
            </a:r>
            <a:r>
              <a:rPr lang="en-GB" sz="2100" dirty="0"/>
              <a:t> Thema</a:t>
            </a:r>
          </a:p>
          <a:p>
            <a:pPr marL="342900" indent="-342900">
              <a:buFont typeface="Wingdings" panose="05000000000000000000" pitchFamily="2" charset="2"/>
              <a:buChar char="q"/>
            </a:pPr>
            <a:r>
              <a:rPr lang="en-GB" sz="2100" dirty="0" err="1"/>
              <a:t>Verpflichtung</a:t>
            </a:r>
            <a:r>
              <a:rPr lang="en-GB" sz="2100" dirty="0"/>
              <a:t> des Managements</a:t>
            </a:r>
          </a:p>
          <a:p>
            <a:pPr marL="342900" indent="-342900">
              <a:buFont typeface="Wingdings" panose="05000000000000000000" pitchFamily="2" charset="2"/>
              <a:buChar char="q"/>
            </a:pPr>
            <a:r>
              <a:rPr lang="en-GB" sz="2100" dirty="0" err="1"/>
              <a:t>Sehen</a:t>
            </a:r>
            <a:r>
              <a:rPr lang="en-GB" sz="2100" dirty="0"/>
              <a:t> Sie </a:t>
            </a:r>
            <a:r>
              <a:rPr lang="en-GB" sz="2100" dirty="0" err="1"/>
              <a:t>sich</a:t>
            </a:r>
            <a:r>
              <a:rPr lang="en-GB" sz="2100" dirty="0"/>
              <a:t> </a:t>
            </a:r>
            <a:r>
              <a:rPr lang="en-GB" sz="2100" dirty="0" err="1"/>
              <a:t>unsere</a:t>
            </a:r>
            <a:r>
              <a:rPr lang="en-GB" sz="2100" dirty="0"/>
              <a:t> </a:t>
            </a:r>
            <a:r>
              <a:rPr lang="en-GB" sz="2100" dirty="0">
                <a:hlinkClick r:id="rId2">
                  <a:extLst>
                    <a:ext uri="{A12FA001-AC4F-418D-AE19-62706E023703}">
                      <ahyp:hlinkClr xmlns:ahyp="http://schemas.microsoft.com/office/drawing/2018/hyperlinkcolor" val="tx"/>
                    </a:ext>
                  </a:extLst>
                </a:hlinkClick>
              </a:rPr>
              <a:t>CSR READY </a:t>
            </a:r>
            <a:r>
              <a:rPr lang="en-GB" sz="2100" dirty="0" err="1">
                <a:hlinkClick r:id="rId2">
                  <a:extLst>
                    <a:ext uri="{A12FA001-AC4F-418D-AE19-62706E023703}">
                      <ahyp:hlinkClr xmlns:ahyp="http://schemas.microsoft.com/office/drawing/2018/hyperlinkcolor" val="tx"/>
                    </a:ext>
                  </a:extLst>
                </a:hlinkClick>
              </a:rPr>
              <a:t>Fallstudien</a:t>
            </a:r>
            <a:r>
              <a:rPr lang="en-GB" sz="2100" dirty="0">
                <a:hlinkClick r:id="rId2">
                  <a:extLst>
                    <a:ext uri="{A12FA001-AC4F-418D-AE19-62706E023703}">
                      <ahyp:hlinkClr xmlns:ahyp="http://schemas.microsoft.com/office/drawing/2018/hyperlinkcolor" val="tx"/>
                    </a:ext>
                  </a:extLst>
                </a:hlinkClick>
              </a:rPr>
              <a:t> </a:t>
            </a:r>
            <a:r>
              <a:rPr lang="en-GB" sz="2100" dirty="0" err="1"/>
              <a:t>für</a:t>
            </a:r>
            <a:r>
              <a:rPr lang="en-GB" sz="2100" dirty="0"/>
              <a:t> </a:t>
            </a:r>
            <a:r>
              <a:rPr lang="en-GB" sz="2100" dirty="0" err="1"/>
              <a:t>weitere</a:t>
            </a:r>
            <a:r>
              <a:rPr lang="en-GB" sz="2100" dirty="0"/>
              <a:t> Inspiration an</a:t>
            </a:r>
            <a:endParaRPr lang="en-IE" sz="2100" dirty="0"/>
          </a:p>
          <a:p>
            <a:pPr marL="342900" indent="-342900">
              <a:buFont typeface="Wingdings" panose="05000000000000000000" pitchFamily="2" charset="2"/>
              <a:buChar char="q"/>
            </a:pPr>
            <a:endParaRPr lang="en-IE" sz="2100" dirty="0"/>
          </a:p>
        </p:txBody>
      </p:sp>
      <p:pic>
        <p:nvPicPr>
          <p:cNvPr id="5" name="Picture 4">
            <a:hlinkClick r:id="rId3"/>
            <a:extLst>
              <a:ext uri="{FF2B5EF4-FFF2-40B4-BE49-F238E27FC236}">
                <a16:creationId xmlns:a16="http://schemas.microsoft.com/office/drawing/2014/main" id="{80DD1DEE-5E9F-4531-92BB-77AD21B0F8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7727" y="818523"/>
            <a:ext cx="3458183" cy="4438775"/>
          </a:xfrm>
          <a:prstGeom prst="rect">
            <a:avLst/>
          </a:prstGeom>
          <a:ln>
            <a:noFill/>
          </a:ln>
          <a:effectLst>
            <a:outerShdw blurRad="292100" dist="139700" dir="2700000" algn="tl" rotWithShape="0">
              <a:srgbClr val="333333">
                <a:alpha val="65000"/>
              </a:srgbClr>
            </a:outerShdw>
          </a:effectLst>
        </p:spPr>
      </p:pic>
      <p:pic>
        <p:nvPicPr>
          <p:cNvPr id="7" name="Graphic 6" descr="Touchscreen with solid fill">
            <a:hlinkClick r:id="rId3"/>
            <a:extLst>
              <a:ext uri="{FF2B5EF4-FFF2-40B4-BE49-F238E27FC236}">
                <a16:creationId xmlns:a16="http://schemas.microsoft.com/office/drawing/2014/main" id="{73F33FC9-1BAA-5520-A78B-466088F2F0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5193" y="4984988"/>
            <a:ext cx="914400" cy="914400"/>
          </a:xfrm>
          <a:prstGeom prst="rect">
            <a:avLst/>
          </a:prstGeom>
        </p:spPr>
      </p:pic>
    </p:spTree>
    <p:extLst>
      <p:ext uri="{BB962C8B-B14F-4D97-AF65-F5344CB8AC3E}">
        <p14:creationId xmlns:p14="http://schemas.microsoft.com/office/powerpoint/2010/main" val="3461234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Worn out Rapanui products are sent back to us">
            <a:extLst>
              <a:ext uri="{FF2B5EF4-FFF2-40B4-BE49-F238E27FC236}">
                <a16:creationId xmlns:a16="http://schemas.microsoft.com/office/drawing/2014/main" id="{2944D201-B405-C96D-538B-167B6761354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7295"/>
          <a:stretch/>
        </p:blipFill>
        <p:spPr bwMode="auto">
          <a:xfrm>
            <a:off x="8520957" y="3356753"/>
            <a:ext cx="3683872" cy="3501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22A21A-0A37-1DC2-17FF-ECF4D91204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8211" y="3137967"/>
            <a:ext cx="4762745" cy="3721291"/>
          </a:xfrm>
          <a:prstGeom prst="rect">
            <a:avLst/>
          </a:prstGeom>
        </p:spPr>
      </p:pic>
      <p:pic>
        <p:nvPicPr>
          <p:cNvPr id="15362" name="Picture 2" descr="Duurzame doorbraken - Copper8">
            <a:extLst>
              <a:ext uri="{FF2B5EF4-FFF2-40B4-BE49-F238E27FC236}">
                <a16:creationId xmlns:a16="http://schemas.microsoft.com/office/drawing/2014/main" id="{3D8904FA-04F1-9EFF-F858-D32665AE5CC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3130" b="1066"/>
          <a:stretch/>
        </p:blipFill>
        <p:spPr bwMode="auto">
          <a:xfrm>
            <a:off x="8276336" y="0"/>
            <a:ext cx="3915663" cy="2972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0A38E7-BCC1-D836-F03C-9A0567801A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43352" y="-9563"/>
            <a:ext cx="4445787" cy="2981570"/>
          </a:xfrm>
          <a:prstGeom prst="rect">
            <a:avLst/>
          </a:prstGeom>
        </p:spPr>
      </p:pic>
      <p:pic>
        <p:nvPicPr>
          <p:cNvPr id="3" name="Picture 2">
            <a:extLst>
              <a:ext uri="{FF2B5EF4-FFF2-40B4-BE49-F238E27FC236}">
                <a16:creationId xmlns:a16="http://schemas.microsoft.com/office/drawing/2014/main" id="{9A99E219-1636-47C8-8807-6E69EF175B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3239572"/>
            <a:ext cx="3905451" cy="3619686"/>
          </a:xfrm>
          <a:prstGeom prst="rect">
            <a:avLst/>
          </a:prstGeom>
        </p:spPr>
      </p:pic>
      <p:pic>
        <p:nvPicPr>
          <p:cNvPr id="17" name="Picture 16">
            <a:extLst>
              <a:ext uri="{FF2B5EF4-FFF2-40B4-BE49-F238E27FC236}">
                <a16:creationId xmlns:a16="http://schemas.microsoft.com/office/drawing/2014/main" id="{0291A981-4867-D2D6-B872-D2B83ACA549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23025"/>
          <a:stretch/>
        </p:blipFill>
        <p:spPr>
          <a:xfrm>
            <a:off x="0" y="-14229"/>
            <a:ext cx="4257425" cy="3001902"/>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513907" y="116542"/>
            <a:ext cx="3372292" cy="2634146"/>
          </a:xfrm>
          <a:solidFill>
            <a:srgbClr val="398E6E"/>
          </a:solidFill>
        </p:spPr>
        <p:txBody>
          <a:bodyPr anchor="ctr">
            <a:normAutofit fontScale="77500" lnSpcReduction="20000"/>
          </a:bodyPr>
          <a:lstStyle/>
          <a:p>
            <a:pPr>
              <a:lnSpc>
                <a:spcPct val="110000"/>
              </a:lnSpc>
              <a:spcBef>
                <a:spcPts val="0"/>
              </a:spcBef>
            </a:pPr>
            <a:r>
              <a:rPr lang="en-IE" sz="2800" dirty="0">
                <a:hlinkClick r:id="rId9">
                  <a:extLst>
                    <a:ext uri="{A12FA001-AC4F-418D-AE19-62706E023703}">
                      <ahyp:hlinkClr xmlns:ahyp="http://schemas.microsoft.com/office/drawing/2018/hyperlinkcolor" val="tx"/>
                    </a:ext>
                  </a:extLst>
                </a:hlinkClick>
              </a:rPr>
              <a:t>Better Future Factory, </a:t>
            </a:r>
            <a:r>
              <a:rPr lang="en-IE" sz="2200" b="0" dirty="0"/>
              <a:t>niederländische Designer und Ingenieure helfen Unternehmen bei der Herstellung nachhaltiger Kunststoffprodukte. Sie entwerfen und verkaufen </a:t>
            </a:r>
            <a:r>
              <a:rPr lang="en-GB" sz="2200" b="0" dirty="0"/>
              <a:t>Designerwaren wie Möbel aus recycelten Abfällen und stellen z. B. Textilien aus Ananasabfällen her.</a:t>
            </a:r>
            <a:endParaRPr lang="en-IE" sz="22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4661567" y="238126"/>
            <a:ext cx="3539210" cy="2523882"/>
          </a:xfrm>
          <a:prstGeom prst="rect">
            <a:avLst/>
          </a:prstGeom>
          <a:solidFill>
            <a:srgbClr val="FED7A0"/>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00000"/>
              </a:lnSpc>
              <a:spcBef>
                <a:spcPts val="0"/>
              </a:spcBef>
              <a:buFont typeface="+mj-lt"/>
              <a:buNone/>
            </a:pPr>
            <a:r>
              <a:rPr lang="en-GB" sz="1800" dirty="0">
                <a:solidFill>
                  <a:schemeClr val="tx1"/>
                </a:solidFill>
                <a:ea typeface="+mn-ea"/>
                <a:sym typeface="Helvetica Light"/>
                <a:hlinkClick r:id="rId10">
                  <a:extLst>
                    <a:ext uri="{A12FA001-AC4F-418D-AE19-62706E023703}">
                      <ahyp:hlinkClr xmlns:ahyp="http://schemas.microsoft.com/office/drawing/2018/hyperlinkcolor" val="tx"/>
                    </a:ext>
                  </a:extLst>
                </a:hlinkClick>
              </a:rPr>
              <a:t>NINE &amp; Co. aus Dänemark </a:t>
            </a:r>
            <a:r>
              <a:rPr lang="en-GB" sz="1600" b="0" dirty="0">
                <a:solidFill>
                  <a:schemeClr val="tx1"/>
                </a:solidFill>
                <a:ea typeface="+mn-ea"/>
                <a:sym typeface="Helvetica Light"/>
              </a:rPr>
              <a:t>verkaufen und produzieren </a:t>
            </a:r>
            <a:r>
              <a:rPr lang="en-GB" sz="1600" b="0" dirty="0" err="1">
                <a:solidFill>
                  <a:schemeClr val="tx1"/>
                </a:solidFill>
                <a:ea typeface="+mn-ea"/>
                <a:sym typeface="Helvetica Light"/>
              </a:rPr>
              <a:t>Babykleidung</a:t>
            </a:r>
            <a:r>
              <a:rPr lang="en-GB" sz="1600" b="0" dirty="0">
                <a:solidFill>
                  <a:schemeClr val="tx1"/>
                </a:solidFill>
                <a:ea typeface="+mn-ea"/>
                <a:sym typeface="Helvetica Light"/>
              </a:rPr>
              <a:t> </a:t>
            </a:r>
            <a:r>
              <a:rPr lang="en-GB" sz="1600" b="0" dirty="0" err="1">
                <a:solidFill>
                  <a:schemeClr val="tx1"/>
                </a:solidFill>
                <a:sym typeface="Helvetica Light"/>
              </a:rPr>
              <a:t>aus</a:t>
            </a:r>
            <a:r>
              <a:rPr lang="en-GB" sz="1600" b="0" dirty="0">
                <a:solidFill>
                  <a:schemeClr val="tx1"/>
                </a:solidFill>
                <a:sym typeface="Helvetica Light"/>
              </a:rPr>
              <a:t> der Kreislaufwirtschaft </a:t>
            </a:r>
            <a:r>
              <a:rPr lang="en-GB" sz="1600" b="0" dirty="0">
                <a:solidFill>
                  <a:schemeClr val="tx1"/>
                </a:solidFill>
                <a:ea typeface="+mn-ea"/>
                <a:sym typeface="Helvetica Light"/>
              </a:rPr>
              <a:t>und </a:t>
            </a:r>
            <a:r>
              <a:rPr lang="en-GB" sz="1600" b="0" dirty="0" err="1">
                <a:solidFill>
                  <a:schemeClr val="tx1"/>
                </a:solidFill>
                <a:ea typeface="+mn-ea"/>
                <a:sym typeface="Helvetica Light"/>
              </a:rPr>
              <a:t>andere</a:t>
            </a:r>
            <a:r>
              <a:rPr lang="en-GB" sz="1600" b="0" dirty="0">
                <a:solidFill>
                  <a:schemeClr val="tx1"/>
                </a:solidFill>
                <a:ea typeface="+mn-ea"/>
                <a:sym typeface="Helvetica Light"/>
              </a:rPr>
              <a:t> </a:t>
            </a:r>
            <a:r>
              <a:rPr lang="en-GB" sz="1600" b="0" dirty="0" err="1">
                <a:solidFill>
                  <a:schemeClr val="tx1"/>
                </a:solidFill>
                <a:ea typeface="+mn-ea"/>
                <a:sym typeface="Helvetica Light"/>
              </a:rPr>
              <a:t>Produkte</a:t>
            </a:r>
            <a:r>
              <a:rPr lang="en-GB" sz="1600" b="0" dirty="0">
                <a:solidFill>
                  <a:schemeClr val="tx1"/>
                </a:solidFill>
                <a:ea typeface="+mn-ea"/>
                <a:sym typeface="Helvetica Light"/>
              </a:rPr>
              <a:t>. Sie machen ihre Kunden auf </a:t>
            </a:r>
            <a:r>
              <a:rPr lang="en-GB" sz="1600" b="0" dirty="0">
                <a:solidFill>
                  <a:schemeClr val="tx1"/>
                </a:solidFill>
                <a:ea typeface="+mn-ea"/>
                <a:sym typeface="Helvetica Light"/>
                <a:hlinkClick r:id="rId11">
                  <a:extLst>
                    <a:ext uri="{A12FA001-AC4F-418D-AE19-62706E023703}">
                      <ahyp:hlinkClr xmlns:ahyp="http://schemas.microsoft.com/office/drawing/2018/hyperlinkcolor" val="tx"/>
                    </a:ext>
                  </a:extLst>
                </a:hlinkClick>
              </a:rPr>
              <a:t>die Auswirkungen </a:t>
            </a:r>
            <a:r>
              <a:rPr lang="en-GB" sz="1600" b="0" dirty="0">
                <a:solidFill>
                  <a:schemeClr val="tx1"/>
                </a:solidFill>
                <a:ea typeface="+mn-ea"/>
                <a:sym typeface="Helvetica Light"/>
              </a:rPr>
              <a:t>ihrer Entscheidungen </a:t>
            </a:r>
            <a:r>
              <a:rPr lang="en-GB" sz="1600" b="0" dirty="0">
                <a:solidFill>
                  <a:schemeClr val="tx1"/>
                </a:solidFill>
                <a:ea typeface="+mn-ea"/>
                <a:sym typeface="Helvetica Light"/>
                <a:hlinkClick r:id="rId11">
                  <a:extLst>
                    <a:ext uri="{A12FA001-AC4F-418D-AE19-62706E023703}">
                      <ahyp:hlinkClr xmlns:ahyp="http://schemas.microsoft.com/office/drawing/2018/hyperlinkcolor" val="tx"/>
                    </a:ext>
                  </a:extLst>
                </a:hlinkClick>
              </a:rPr>
              <a:t>aufmerksam</a:t>
            </a:r>
            <a:r>
              <a:rPr lang="en-GB" sz="1600" b="0" dirty="0">
                <a:solidFill>
                  <a:schemeClr val="tx1"/>
                </a:solidFill>
                <a:ea typeface="+mn-ea"/>
                <a:sym typeface="Helvetica Light"/>
              </a:rPr>
              <a:t>, indem </a:t>
            </a:r>
            <a:r>
              <a:rPr lang="en-GB" sz="1600" b="0" dirty="0" err="1">
                <a:solidFill>
                  <a:schemeClr val="tx1"/>
                </a:solidFill>
                <a:ea typeface="+mn-ea"/>
                <a:sym typeface="Helvetica Light"/>
              </a:rPr>
              <a:t>sie</a:t>
            </a:r>
            <a:r>
              <a:rPr lang="en-GB" sz="1600" b="0" dirty="0">
                <a:solidFill>
                  <a:schemeClr val="tx1"/>
                </a:solidFill>
                <a:ea typeface="+mn-ea"/>
                <a:sym typeface="Helvetica Light"/>
              </a:rPr>
              <a:t> </a:t>
            </a:r>
            <a:r>
              <a:rPr lang="en-GB" sz="1600" b="0" dirty="0" err="1">
                <a:solidFill>
                  <a:schemeClr val="tx1"/>
                </a:solidFill>
                <a:ea typeface="+mn-ea"/>
                <a:sym typeface="Helvetica Light"/>
              </a:rPr>
              <a:t>Transparenz</a:t>
            </a:r>
            <a:r>
              <a:rPr lang="en-GB" sz="1600" b="0" dirty="0">
                <a:solidFill>
                  <a:schemeClr val="tx1"/>
                </a:solidFill>
                <a:ea typeface="+mn-ea"/>
                <a:sym typeface="Helvetica Light"/>
              </a:rPr>
              <a:t> über die Auswirkungen ihrer Produkte schaffen und zu einem bewussten Konsum anregen wollen.</a:t>
            </a:r>
            <a:endParaRPr lang="en-GB" sz="1800" b="0" dirty="0">
              <a:solidFill>
                <a:schemeClr val="tx1"/>
              </a:solidFill>
              <a:ea typeface="+mn-ea"/>
              <a:sym typeface="Helvetica Light"/>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8905876" y="238125"/>
            <a:ext cx="2919460" cy="2582705"/>
          </a:xfrm>
          <a:prstGeom prst="rect">
            <a:avLst/>
          </a:prstGeom>
          <a:solidFill>
            <a:srgbClr val="37465E"/>
          </a:solidFill>
        </p:spPr>
        <p:txBody>
          <a:bodyPr vert="horz" lIns="91440" tIns="45720" rIns="91440" bIns="45720" rtlCol="0" anchor="ctr">
            <a:normAutofit fontScale="7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20000"/>
              </a:lnSpc>
              <a:spcBef>
                <a:spcPts val="600"/>
              </a:spcBef>
              <a:spcAft>
                <a:spcPts val="600"/>
              </a:spcAft>
              <a:buFont typeface="+mj-lt"/>
              <a:buNone/>
            </a:pPr>
            <a:r>
              <a:rPr lang="en-GB" sz="2400" dirty="0">
                <a:ea typeface="+mn-ea"/>
                <a:sym typeface="Helvetica Light"/>
                <a:hlinkClick r:id="rId12">
                  <a:extLst>
                    <a:ext uri="{A12FA001-AC4F-418D-AE19-62706E023703}">
                      <ahyp:hlinkClr xmlns:ahyp="http://schemas.microsoft.com/office/drawing/2018/hyperlinkcolor" val="tx"/>
                    </a:ext>
                  </a:extLst>
                </a:hlinkClick>
              </a:rPr>
              <a:t>Copper8's</a:t>
            </a:r>
            <a:r>
              <a:rPr lang="en-GB" sz="2400" dirty="0">
                <a:ea typeface="+mn-ea"/>
                <a:sym typeface="Helvetica Light"/>
              </a:rPr>
              <a:t>, </a:t>
            </a:r>
            <a:r>
              <a:rPr lang="en-GB" sz="2100" b="0" dirty="0">
                <a:sym typeface="Helvetica Light"/>
              </a:rPr>
              <a:t>Niederlande, </a:t>
            </a:r>
            <a:r>
              <a:rPr lang="en-GB" sz="2100" b="0" dirty="0" err="1">
                <a:sym typeface="Helvetica Light"/>
              </a:rPr>
              <a:t>baut</a:t>
            </a:r>
            <a:r>
              <a:rPr lang="en-GB" sz="2100" b="0" dirty="0">
                <a:sym typeface="Helvetica Light"/>
              </a:rPr>
              <a:t> </a:t>
            </a:r>
            <a:r>
              <a:rPr lang="en-GB" sz="2100" b="0" dirty="0" err="1">
                <a:sym typeface="Helvetica Light"/>
              </a:rPr>
              <a:t>eine</a:t>
            </a:r>
            <a:r>
              <a:rPr lang="en-GB" sz="2100" b="0" dirty="0">
                <a:sym typeface="Helvetica Light"/>
              </a:rPr>
              <a:t> </a:t>
            </a:r>
            <a:r>
              <a:rPr lang="en-GB" sz="2100" b="0" dirty="0" err="1">
                <a:sym typeface="Helvetica Light"/>
              </a:rPr>
              <a:t>Kreislaufwirtschaft</a:t>
            </a:r>
            <a:r>
              <a:rPr lang="en-GB" sz="2100" b="0" dirty="0">
                <a:sym typeface="Helvetica Light"/>
              </a:rPr>
              <a:t> in der Fertigungs- und Bauindustrie auf. Ihr gesamtes Geschäft ist darauf ausgerichtet, den Übergang zur Kreislaufwirtschaft durch aktive Förderung, Forschung und Beratung zu beschleunigen.</a:t>
            </a:r>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384921" y="3718179"/>
            <a:ext cx="3286125" cy="2869169"/>
          </a:xfrm>
          <a:prstGeom prst="rect">
            <a:avLst/>
          </a:prstGeom>
          <a:solidFill>
            <a:srgbClr val="E5D2CA"/>
          </a:solidFill>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2400" i="0" dirty="0">
                <a:solidFill>
                  <a:srgbClr val="000000"/>
                </a:solidFill>
                <a:effectLst/>
                <a:hlinkClick r:id="rId13">
                  <a:extLst>
                    <a:ext uri="{A12FA001-AC4F-418D-AE19-62706E023703}">
                      <ahyp:hlinkClr xmlns:ahyp="http://schemas.microsoft.com/office/drawing/2018/hyperlinkcolor" val="tx"/>
                    </a:ext>
                  </a:extLst>
                </a:hlinkClick>
              </a:rPr>
              <a:t>Die Culinary Food Group, </a:t>
            </a:r>
            <a:r>
              <a:rPr lang="en-IE" sz="2400" dirty="0">
                <a:solidFill>
                  <a:srgbClr val="000000"/>
                </a:solidFill>
                <a:hlinkClick r:id="rId13">
                  <a:extLst>
                    <a:ext uri="{A12FA001-AC4F-418D-AE19-62706E023703}">
                      <ahyp:hlinkClr xmlns:ahyp="http://schemas.microsoft.com/office/drawing/2018/hyperlinkcolor" val="tx"/>
                    </a:ext>
                  </a:extLst>
                </a:hlinkClick>
              </a:rPr>
              <a:t>Irland, </a:t>
            </a:r>
            <a:r>
              <a:rPr lang="en-IE" sz="1600" b="0" dirty="0">
                <a:solidFill>
                  <a:srgbClr val="000000"/>
                </a:solidFill>
              </a:rPr>
              <a:t>ist </a:t>
            </a:r>
            <a:r>
              <a:rPr lang="en-GB" sz="1600" b="0" i="0" dirty="0">
                <a:solidFill>
                  <a:srgbClr val="000000"/>
                </a:solidFill>
                <a:effectLst/>
              </a:rPr>
              <a:t>ein Agrar- und Lebensmittelunternehmen in Irland und führend in der Praxis der </a:t>
            </a:r>
            <a:r>
              <a:rPr lang="en-GB" sz="1600" b="0" i="0" dirty="0" err="1">
                <a:solidFill>
                  <a:srgbClr val="000000"/>
                </a:solidFill>
                <a:effectLst/>
              </a:rPr>
              <a:t>kreislaufwirtschaftlichen</a:t>
            </a:r>
            <a:r>
              <a:rPr lang="en-GB" sz="1600" b="0" i="0" dirty="0">
                <a:solidFill>
                  <a:srgbClr val="000000"/>
                </a:solidFill>
                <a:effectLst/>
              </a:rPr>
              <a:t> </a:t>
            </a:r>
            <a:r>
              <a:rPr lang="en-GB" sz="1600" b="0" i="0" dirty="0" err="1">
                <a:solidFill>
                  <a:srgbClr val="000000"/>
                </a:solidFill>
                <a:effectLst/>
              </a:rPr>
              <a:t>Abfallreduzierung</a:t>
            </a:r>
            <a:r>
              <a:rPr lang="en-GB" sz="1600" b="0" i="0" dirty="0">
                <a:solidFill>
                  <a:srgbClr val="000000"/>
                </a:solidFill>
                <a:effectLst/>
              </a:rPr>
              <a:t>. Barry war ein Gründungsmitglied von CIRCULEIRE, der nationalen Plattform zur Förderung der Kreislaufwirtschaft.</a:t>
            </a:r>
            <a:endParaRPr lang="en-IE" sz="1600" b="0" dirty="0">
              <a:solidFill>
                <a:srgbClr val="00000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895088"/>
            <a:ext cx="12191999" cy="461665"/>
          </a:xfrm>
          <a:prstGeom prst="rect">
            <a:avLst/>
          </a:prstGeom>
          <a:solidFill>
            <a:srgbClr val="FBFBFB"/>
          </a:solidFill>
        </p:spPr>
        <p:txBody>
          <a:bodyPr wrap="square" rtlCol="0">
            <a:spAutoFit/>
          </a:bodyPr>
          <a:lstStyle/>
          <a:p>
            <a:pPr algn="ctr"/>
            <a:r>
              <a:rPr lang="en-IE" sz="2400" b="1" dirty="0"/>
              <a:t>Beispiele für die </a:t>
            </a:r>
            <a:r>
              <a:rPr lang="en-IE" sz="2400" b="1" dirty="0" err="1"/>
              <a:t>Kreislaufwirtschaft</a:t>
            </a:r>
            <a:r>
              <a:rPr lang="en-IE" sz="2400" b="1" dirty="0"/>
              <a:t> </a:t>
            </a:r>
            <a:r>
              <a:rPr lang="en-IE" sz="2400" b="1" dirty="0" err="1"/>
              <a:t>europäischer</a:t>
            </a:r>
            <a:r>
              <a:rPr lang="en-IE" sz="2400" b="1" dirty="0"/>
              <a:t> KMU </a:t>
            </a:r>
            <a:r>
              <a:rPr lang="en-IE" sz="2400" dirty="0"/>
              <a:t>(</a:t>
            </a:r>
            <a:r>
              <a:rPr lang="en-IE" sz="2400" dirty="0">
                <a:hlinkClick r:id="rId14"/>
              </a:rPr>
              <a:t>siehe auch CSR READY Fallstudien</a:t>
            </a:r>
            <a:r>
              <a:rPr lang="en-IE" sz="2400" dirty="0"/>
              <a:t>)</a:t>
            </a: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33819B"/>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5100" dirty="0">
                <a:hlinkClick r:id="rId15">
                  <a:extLst>
                    <a:ext uri="{A12FA001-AC4F-418D-AE19-62706E023703}">
                      <ahyp:hlinkClr xmlns:ahyp="http://schemas.microsoft.com/office/drawing/2018/hyperlinkcolor" val="tx"/>
                    </a:ext>
                  </a:extLst>
                </a:hlinkClick>
              </a:rPr>
              <a:t>Rapanui, Irland, Irland </a:t>
            </a:r>
            <a:r>
              <a:rPr lang="en-GB" sz="4200" b="0" dirty="0"/>
              <a:t>stellt ökologische Kreislaufkleidung her, die von Anfang an so konzipiert ist, dass sie nach dem Tragen zurückgeschickt wird. Mit dem zurückgewonnenen Material werden neue Produkte hergestellt. </a:t>
            </a:r>
            <a:endParaRPr lang="en-IE" sz="4200" b="0" dirty="0"/>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162250" y="3613903"/>
            <a:ext cx="3427072" cy="3079108"/>
          </a:xfrm>
          <a:prstGeom prst="rect">
            <a:avLst/>
          </a:prstGeom>
          <a:solidFill>
            <a:srgbClr val="FF903D"/>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20000"/>
              </a:lnSpc>
              <a:spcBef>
                <a:spcPts val="0"/>
              </a:spcBef>
              <a:buFont typeface="+mj-lt"/>
              <a:buNone/>
            </a:pPr>
            <a:r>
              <a:rPr lang="en-GB" sz="1600" b="0" dirty="0">
                <a:solidFill>
                  <a:schemeClr val="tx1"/>
                </a:solidFill>
                <a:ea typeface="+mn-ea"/>
                <a:sym typeface="Helvetica Light"/>
              </a:rPr>
              <a:t>Die Kosmetikprodukte der </a:t>
            </a:r>
            <a:r>
              <a:rPr lang="en-GB" sz="1600" dirty="0">
                <a:solidFill>
                  <a:schemeClr val="tx1"/>
                </a:solidFill>
                <a:sym typeface="Helvetica Light"/>
              </a:rPr>
              <a:t>niederländischen </a:t>
            </a:r>
            <a:r>
              <a:rPr lang="en-GB" sz="1600" b="0" dirty="0">
                <a:solidFill>
                  <a:schemeClr val="tx1"/>
                </a:solidFill>
                <a:ea typeface="+mn-ea"/>
                <a:sym typeface="Helvetica Light"/>
              </a:rPr>
              <a:t>Marke </a:t>
            </a:r>
            <a:r>
              <a:rPr lang="en-GB" sz="1600" dirty="0">
                <a:solidFill>
                  <a:schemeClr val="tx1"/>
                </a:solidFill>
                <a:sym typeface="Helvetica Light"/>
                <a:hlinkClick r:id="rId16">
                  <a:extLst>
                    <a:ext uri="{A12FA001-AC4F-418D-AE19-62706E023703}">
                      <ahyp:hlinkClr xmlns:ahyp="http://schemas.microsoft.com/office/drawing/2018/hyperlinkcolor" val="tx"/>
                    </a:ext>
                  </a:extLst>
                </a:hlinkClick>
              </a:rPr>
              <a:t>Lekker Company</a:t>
            </a:r>
            <a:r>
              <a:rPr lang="en-GB" sz="1600" b="0" dirty="0">
                <a:solidFill>
                  <a:schemeClr val="tx1"/>
                </a:solidFill>
                <a:sym typeface="Helvetica Light"/>
                <a:hlinkClick r:id="rId16">
                  <a:extLst>
                    <a:ext uri="{A12FA001-AC4F-418D-AE19-62706E023703}">
                      <ahyp:hlinkClr xmlns:ahyp="http://schemas.microsoft.com/office/drawing/2018/hyperlinkcolor" val="tx"/>
                    </a:ext>
                  </a:extLst>
                </a:hlinkClick>
              </a:rPr>
              <a:t> </a:t>
            </a:r>
            <a:r>
              <a:rPr lang="en-GB" sz="1600" b="0" dirty="0" err="1">
                <a:solidFill>
                  <a:schemeClr val="tx1"/>
                </a:solidFill>
                <a:sym typeface="Helvetica Light"/>
                <a:hlinkClick r:id="rId16">
                  <a:extLst>
                    <a:ext uri="{A12FA001-AC4F-418D-AE19-62706E023703}">
                      <ahyp:hlinkClr xmlns:ahyp="http://schemas.microsoft.com/office/drawing/2018/hyperlinkcolor" val="tx"/>
                    </a:ext>
                  </a:extLst>
                </a:hlinkClick>
              </a:rPr>
              <a:t>sind</a:t>
            </a:r>
            <a:r>
              <a:rPr lang="en-GB" sz="1600" b="0" dirty="0">
                <a:solidFill>
                  <a:schemeClr val="tx1"/>
                </a:solidFill>
                <a:sym typeface="Helvetica Light"/>
                <a:hlinkClick r:id="rId16">
                  <a:extLst>
                    <a:ext uri="{A12FA001-AC4F-418D-AE19-62706E023703}">
                      <ahyp:hlinkClr xmlns:ahyp="http://schemas.microsoft.com/office/drawing/2018/hyperlinkcolor" val="tx"/>
                    </a:ext>
                  </a:extLst>
                </a:hlinkClick>
              </a:rPr>
              <a:t> </a:t>
            </a:r>
            <a:r>
              <a:rPr lang="en-GB" sz="1600" b="0" dirty="0" err="1">
                <a:solidFill>
                  <a:schemeClr val="tx1"/>
                </a:solidFill>
                <a:ea typeface="+mn-ea"/>
                <a:sym typeface="Helvetica Light"/>
              </a:rPr>
              <a:t>natürlich</a:t>
            </a:r>
            <a:r>
              <a:rPr lang="en-GB" sz="1600" b="0" dirty="0">
                <a:solidFill>
                  <a:schemeClr val="tx1"/>
                </a:solidFill>
                <a:sym typeface="Helvetica Light"/>
              </a:rPr>
              <a:t>, </a:t>
            </a:r>
            <a:r>
              <a:rPr lang="en-GB" sz="1600" b="0" dirty="0">
                <a:solidFill>
                  <a:schemeClr val="tx1"/>
                </a:solidFill>
                <a:ea typeface="+mn-ea"/>
                <a:sym typeface="Helvetica Light"/>
              </a:rPr>
              <a:t>vegan und </a:t>
            </a:r>
            <a:r>
              <a:rPr lang="en-GB" sz="1600" b="0" u="sng" dirty="0">
                <a:solidFill>
                  <a:schemeClr val="tx1"/>
                </a:solidFill>
                <a:ea typeface="+mn-ea"/>
                <a:sym typeface="Helvetica Light"/>
              </a:rPr>
              <a:t>schonen </a:t>
            </a:r>
            <a:r>
              <a:rPr lang="en-GB" sz="1600" b="0" dirty="0">
                <a:solidFill>
                  <a:schemeClr val="tx1"/>
                </a:solidFill>
                <a:ea typeface="+mn-ea"/>
                <a:sym typeface="Helvetica Light"/>
                <a:hlinkClick r:id="rId17">
                  <a:extLst>
                    <a:ext uri="{A12FA001-AC4F-418D-AE19-62706E023703}">
                      <ahyp:hlinkClr xmlns:ahyp="http://schemas.microsoft.com/office/drawing/2018/hyperlinkcolor" val="tx"/>
                    </a:ext>
                  </a:extLst>
                </a:hlinkClick>
              </a:rPr>
              <a:t>Mensch und Umwelt</a:t>
            </a:r>
            <a:r>
              <a:rPr lang="en-GB" sz="1600" b="0" dirty="0">
                <a:solidFill>
                  <a:schemeClr val="tx1"/>
                </a:solidFill>
                <a:ea typeface="+mn-ea"/>
                <a:sym typeface="Helvetica Light"/>
              </a:rPr>
              <a:t>. Die </a:t>
            </a:r>
            <a:r>
              <a:rPr lang="en-GB" sz="1600" b="0" dirty="0">
                <a:solidFill>
                  <a:schemeClr val="tx1"/>
                </a:solidFill>
                <a:ea typeface="+mn-ea"/>
                <a:sym typeface="Helvetica Light"/>
                <a:hlinkClick r:id="rId18">
                  <a:extLst>
                    <a:ext uri="{A12FA001-AC4F-418D-AE19-62706E023703}">
                      <ahyp:hlinkClr xmlns:ahyp="http://schemas.microsoft.com/office/drawing/2018/hyperlinkcolor" val="tx"/>
                    </a:ext>
                  </a:extLst>
                </a:hlinkClick>
              </a:rPr>
              <a:t>Lekker Foundation </a:t>
            </a:r>
            <a:r>
              <a:rPr lang="en-GB" sz="1600" b="0" dirty="0">
                <a:solidFill>
                  <a:schemeClr val="tx1"/>
                </a:solidFill>
                <a:ea typeface="+mn-ea"/>
                <a:sym typeface="Helvetica Light"/>
              </a:rPr>
              <a:t>spendet 1 % des Umsatzes an eine Wohltätigkeitsorganisation </a:t>
            </a:r>
            <a:r>
              <a:rPr lang="en-GB" sz="1600" b="0" dirty="0" err="1">
                <a:solidFill>
                  <a:schemeClr val="tx1"/>
                </a:solidFill>
                <a:ea typeface="+mn-ea"/>
                <a:sym typeface="Helvetica Light"/>
              </a:rPr>
              <a:t>oder</a:t>
            </a:r>
            <a:r>
              <a:rPr lang="en-GB" sz="1600" b="0" dirty="0">
                <a:solidFill>
                  <a:schemeClr val="tx1"/>
                </a:solidFill>
                <a:ea typeface="+mn-ea"/>
                <a:sym typeface="Helvetica Light"/>
              </a:rPr>
              <a:t> </a:t>
            </a:r>
            <a:r>
              <a:rPr lang="en-GB" sz="1600" b="0" dirty="0" err="1">
                <a:solidFill>
                  <a:schemeClr val="tx1"/>
                </a:solidFill>
                <a:ea typeface="+mn-ea"/>
                <a:sym typeface="Helvetica Light"/>
              </a:rPr>
              <a:t>gemeinnützige</a:t>
            </a:r>
            <a:r>
              <a:rPr lang="en-GB" sz="1600" b="0" dirty="0">
                <a:solidFill>
                  <a:schemeClr val="tx1"/>
                </a:solidFill>
                <a:ea typeface="+mn-ea"/>
                <a:sym typeface="Helvetica Light"/>
              </a:rPr>
              <a:t> Organisation, die dem Planeten und den Menschen zugutekommt.</a:t>
            </a:r>
            <a:endParaRPr lang="en-GB" sz="1600" b="0" i="0" u="none" strike="noStrike" cap="none" spc="0" baseline="0" dirty="0">
              <a:ln>
                <a:noFill/>
              </a:ln>
              <a:solidFill>
                <a:schemeClr val="tx1"/>
              </a:solidFill>
              <a:effectLst/>
              <a:uFillTx/>
              <a:latin typeface="Calibri" panose="020F0502020204030204" pitchFamily="34" charset="0"/>
              <a:ea typeface="+mn-ea"/>
              <a:cs typeface="Calibri" panose="020F0502020204030204" pitchFamily="34" charset="0"/>
              <a:sym typeface="Helvetica Light"/>
            </a:endParaRPr>
          </a:p>
        </p:txBody>
      </p:sp>
    </p:spTree>
    <p:extLst>
      <p:ext uri="{BB962C8B-B14F-4D97-AF65-F5344CB8AC3E}">
        <p14:creationId xmlns:p14="http://schemas.microsoft.com/office/powerpoint/2010/main" val="124030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156745" y="415393"/>
            <a:ext cx="4536893" cy="649186"/>
          </a:xfrm>
        </p:spPr>
        <p:txBody>
          <a:bodyPr>
            <a:normAutofit fontScale="92500"/>
          </a:bodyPr>
          <a:lstStyle/>
          <a:p>
            <a:r>
              <a:rPr lang="en-US" dirty="0"/>
              <a:t>Überblick über Modul 9</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199521" y="1282548"/>
            <a:ext cx="5663258" cy="4582300"/>
          </a:xfrm>
        </p:spPr>
        <p:txBody>
          <a:bodyPr/>
          <a:lstStyle/>
          <a:p>
            <a:r>
              <a:rPr lang="de-DE" sz="1800" b="0" i="0" dirty="0">
                <a:effectLst/>
              </a:rPr>
              <a:t>In diesem Modul werden Innovationen durch die Integration von Corporate </a:t>
            </a:r>
            <a:r>
              <a:rPr lang="de-DE" sz="1800" b="0" i="0" dirty="0" err="1">
                <a:effectLst/>
              </a:rPr>
              <a:t>Social</a:t>
            </a:r>
            <a:r>
              <a:rPr lang="de-DE" sz="1800" b="0" i="0" dirty="0">
                <a:effectLst/>
              </a:rPr>
              <a:t> </a:t>
            </a:r>
            <a:r>
              <a:rPr lang="de-DE" sz="1800" b="0" i="0" dirty="0" err="1">
                <a:effectLst/>
              </a:rPr>
              <a:t>Responsibility</a:t>
            </a:r>
            <a:r>
              <a:rPr lang="de-DE" sz="1800" b="0" i="0" dirty="0">
                <a:effectLst/>
              </a:rPr>
              <a:t> (CSR) in die Kreislaufwirtschaft sowie verschiedene Rahmenansätze für das Konzept der Kreislaufwirtschaft erläutert, die im Einklang mit CSR stehen. Es zeigt die Vorteile der Kreislaufwirtschaft, indem sie von einem ressourcenintensiven linearen Modell zu einem nachhaltigen Modell übergeht, das geringere Auswirkungen hat und die Produktlebenszyklen verlängert. Die Umstellung auf zirkuläres Wirtschaften mag komplex erscheinen, aber die Investition lohnt sich. In diesem Modul werden Strategien vorgestellt, die auf globale Herausforderungen, zukünftige rechtliche Rahmenbedingungen und Maßnahmen zur Bewältigung des Klimawandels abgestimmt sind. Diese Aspekte werden zwangsläufig Teil unserer Lebenssysteme sein, damit wir unseren Planeten schützen und eine lebenswerte Umwelt für unsere Folgegenerationen hinterlassen.</a:t>
            </a:r>
            <a:endParaRPr lang="en-GB" sz="1800" b="0" i="0" dirty="0">
              <a:effectLst/>
            </a:endParaRPr>
          </a:p>
        </p:txBody>
      </p:sp>
      <p:sp>
        <p:nvSpPr>
          <p:cNvPr id="20" name="Text Placeholder 19">
            <a:extLst>
              <a:ext uri="{FF2B5EF4-FFF2-40B4-BE49-F238E27FC236}">
                <a16:creationId xmlns:a16="http://schemas.microsoft.com/office/drawing/2014/main" id="{7EA64C42-1C43-074A-8512-DB9CDE038C3B}"/>
              </a:ext>
            </a:extLst>
          </p:cNvPr>
          <p:cNvSpPr>
            <a:spLocks noGrp="1"/>
          </p:cNvSpPr>
          <p:nvPr>
            <p:ph type="body" sz="quarter" idx="22"/>
          </p:nvPr>
        </p:nvSpPr>
        <p:spPr>
          <a:xfrm>
            <a:off x="6500043" y="1282548"/>
            <a:ext cx="511077" cy="635000"/>
          </a:xfrm>
        </p:spPr>
        <p:txBody>
          <a:bodyPr/>
          <a:lstStyle/>
          <a:p>
            <a:r>
              <a:rPr lang="en-US" b="1" dirty="0">
                <a:solidFill>
                  <a:srgbClr val="027354"/>
                </a:solidFill>
              </a:rPr>
              <a:t>1</a:t>
            </a:r>
          </a:p>
        </p:txBody>
      </p:sp>
      <p:sp>
        <p:nvSpPr>
          <p:cNvPr id="21" name="Text Placeholder 20">
            <a:extLst>
              <a:ext uri="{FF2B5EF4-FFF2-40B4-BE49-F238E27FC236}">
                <a16:creationId xmlns:a16="http://schemas.microsoft.com/office/drawing/2014/main" id="{A4803531-EDEE-8040-B0C9-B35265BB1825}"/>
              </a:ext>
            </a:extLst>
          </p:cNvPr>
          <p:cNvSpPr>
            <a:spLocks noGrp="1"/>
          </p:cNvSpPr>
          <p:nvPr>
            <p:ph type="body" sz="quarter" idx="23"/>
          </p:nvPr>
        </p:nvSpPr>
        <p:spPr>
          <a:xfrm>
            <a:off x="7074682" y="1314078"/>
            <a:ext cx="4718277" cy="822373"/>
          </a:xfrm>
        </p:spPr>
        <p:txBody>
          <a:bodyPr/>
          <a:lstStyle/>
          <a:p>
            <a:r>
              <a:rPr lang="de-DE" dirty="0">
                <a:highlight>
                  <a:srgbClr val="FFFFFF"/>
                </a:highlight>
              </a:rPr>
              <a:t>Maßnahmen der Kreislaufwirtschaft und deren Einbindung in CSR-Aktivitäten</a:t>
            </a:r>
          </a:p>
        </p:txBody>
      </p:sp>
      <p:sp>
        <p:nvSpPr>
          <p:cNvPr id="2" name="Text Placeholder 21">
            <a:extLst>
              <a:ext uri="{FF2B5EF4-FFF2-40B4-BE49-F238E27FC236}">
                <a16:creationId xmlns:a16="http://schemas.microsoft.com/office/drawing/2014/main" id="{68A45DCE-9049-59A4-EE8B-7F9E8F1FDFE1}"/>
              </a:ext>
            </a:extLst>
          </p:cNvPr>
          <p:cNvSpPr txBox="1">
            <a:spLocks/>
          </p:cNvSpPr>
          <p:nvPr/>
        </p:nvSpPr>
        <p:spPr>
          <a:xfrm>
            <a:off x="6542748" y="256136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2</a:t>
            </a:r>
          </a:p>
        </p:txBody>
      </p:sp>
      <p:sp>
        <p:nvSpPr>
          <p:cNvPr id="3" name="Text Placeholder 22">
            <a:extLst>
              <a:ext uri="{FF2B5EF4-FFF2-40B4-BE49-F238E27FC236}">
                <a16:creationId xmlns:a16="http://schemas.microsoft.com/office/drawing/2014/main" id="{4AB0B2A6-3FAD-92DC-ADAA-2307FB5DC4E9}"/>
              </a:ext>
            </a:extLst>
          </p:cNvPr>
          <p:cNvSpPr txBox="1">
            <a:spLocks/>
          </p:cNvSpPr>
          <p:nvPr/>
        </p:nvSpPr>
        <p:spPr>
          <a:xfrm>
            <a:off x="7104655" y="2598709"/>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Globale Bestrebungen und Diskussionen zur Kreislaufwirtschaft</a:t>
            </a:r>
          </a:p>
        </p:txBody>
      </p:sp>
      <p:sp>
        <p:nvSpPr>
          <p:cNvPr id="4" name="Text Placeholder 14">
            <a:extLst>
              <a:ext uri="{FF2B5EF4-FFF2-40B4-BE49-F238E27FC236}">
                <a16:creationId xmlns:a16="http://schemas.microsoft.com/office/drawing/2014/main" id="{3B041993-9AD3-54CC-B4B5-ADC58A8DEE08}"/>
              </a:ext>
            </a:extLst>
          </p:cNvPr>
          <p:cNvSpPr txBox="1">
            <a:spLocks/>
          </p:cNvSpPr>
          <p:nvPr/>
        </p:nvSpPr>
        <p:spPr>
          <a:xfrm>
            <a:off x="6495882" y="6007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solidFill>
                  <a:srgbClr val="CC6A62"/>
                </a:solidFill>
              </a:rPr>
              <a:t>Inhalt</a:t>
            </a:r>
          </a:p>
        </p:txBody>
      </p:sp>
      <p:sp>
        <p:nvSpPr>
          <p:cNvPr id="8" name="Text Placeholder 21">
            <a:extLst>
              <a:ext uri="{FF2B5EF4-FFF2-40B4-BE49-F238E27FC236}">
                <a16:creationId xmlns:a16="http://schemas.microsoft.com/office/drawing/2014/main" id="{C83730F1-35D0-1458-5CF8-96E479E9905F}"/>
              </a:ext>
            </a:extLst>
          </p:cNvPr>
          <p:cNvSpPr txBox="1">
            <a:spLocks/>
          </p:cNvSpPr>
          <p:nvPr/>
        </p:nvSpPr>
        <p:spPr>
          <a:xfrm>
            <a:off x="6612096" y="3661634"/>
            <a:ext cx="417542" cy="822372"/>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3</a:t>
            </a:r>
          </a:p>
        </p:txBody>
      </p:sp>
      <p:sp>
        <p:nvSpPr>
          <p:cNvPr id="10" name="Text Placeholder 22">
            <a:extLst>
              <a:ext uri="{FF2B5EF4-FFF2-40B4-BE49-F238E27FC236}">
                <a16:creationId xmlns:a16="http://schemas.microsoft.com/office/drawing/2014/main" id="{009AD681-69A1-8F04-CC86-17C396F80EDD}"/>
              </a:ext>
            </a:extLst>
          </p:cNvPr>
          <p:cNvSpPr txBox="1">
            <a:spLocks/>
          </p:cNvSpPr>
          <p:nvPr/>
        </p:nvSpPr>
        <p:spPr>
          <a:xfrm>
            <a:off x="7115798" y="3738581"/>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t>Implementierung</a:t>
            </a:r>
            <a:r>
              <a:rPr lang="en-US" dirty="0"/>
              <a:t> von </a:t>
            </a:r>
            <a:r>
              <a:rPr lang="en-US" dirty="0" err="1"/>
              <a:t>zirkulären</a:t>
            </a:r>
            <a:r>
              <a:rPr lang="en-US" dirty="0"/>
              <a:t> </a:t>
            </a:r>
            <a:r>
              <a:rPr lang="en-US" dirty="0" err="1"/>
              <a:t>Wirtschaftsmodellen</a:t>
            </a:r>
            <a:endParaRPr lang="en-US" dirty="0"/>
          </a:p>
        </p:txBody>
      </p:sp>
    </p:spTree>
    <p:extLst>
      <p:ext uri="{BB962C8B-B14F-4D97-AF65-F5344CB8AC3E}">
        <p14:creationId xmlns:p14="http://schemas.microsoft.com/office/powerpoint/2010/main" val="1504888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84CEA1-B39A-8734-1A5A-12B37911C91E}"/>
              </a:ext>
            </a:extLst>
          </p:cNvPr>
          <p:cNvSpPr>
            <a:spLocks noGrp="1"/>
          </p:cNvSpPr>
          <p:nvPr>
            <p:ph type="body" sz="quarter" idx="13"/>
          </p:nvPr>
        </p:nvSpPr>
        <p:spPr>
          <a:xfrm>
            <a:off x="838575" y="964114"/>
            <a:ext cx="10998460" cy="953429"/>
          </a:xfrm>
        </p:spPr>
        <p:txBody>
          <a:bodyPr>
            <a:normAutofit fontScale="92500" lnSpcReduction="10000"/>
          </a:bodyPr>
          <a:lstStyle/>
          <a:p>
            <a:r>
              <a:rPr lang="en-GB" b="0" i="0" dirty="0">
                <a:effectLst/>
                <a:latin typeface="ARS Maquette"/>
              </a:rPr>
              <a:t>Wirkungsvolle Nachhaltigkeitspraktiken und Ressourcen für Unternehmen</a:t>
            </a:r>
          </a:p>
          <a:p>
            <a:endParaRPr lang="en-IE" dirty="0"/>
          </a:p>
        </p:txBody>
      </p:sp>
      <p:sp>
        <p:nvSpPr>
          <p:cNvPr id="6" name="Text Placeholder 5">
            <a:extLst>
              <a:ext uri="{FF2B5EF4-FFF2-40B4-BE49-F238E27FC236}">
                <a16:creationId xmlns:a16="http://schemas.microsoft.com/office/drawing/2014/main" id="{8E265315-4EF0-F7EA-D3A9-C485284B578B}"/>
              </a:ext>
            </a:extLst>
          </p:cNvPr>
          <p:cNvSpPr>
            <a:spLocks noGrp="1"/>
          </p:cNvSpPr>
          <p:nvPr>
            <p:ph type="body" sz="quarter" idx="14"/>
          </p:nvPr>
        </p:nvSpPr>
        <p:spPr>
          <a:xfrm>
            <a:off x="901206" y="2031790"/>
            <a:ext cx="10389587" cy="4496601"/>
          </a:xfrm>
        </p:spPr>
        <p:txBody>
          <a:bodyPr/>
          <a:lstStyle/>
          <a:p>
            <a:r>
              <a:rPr lang="en-GB" sz="2000" b="0" i="0" dirty="0">
                <a:effectLst/>
              </a:rPr>
              <a:t>Nachhaltigkeit in Unternehmen geht über "Reduzieren, Wiederverwenden, Recyceln" hinaus. </a:t>
            </a:r>
            <a:r>
              <a:rPr lang="en-GB" sz="2000" dirty="0">
                <a:hlinkClick r:id="rId2">
                  <a:extLst>
                    <a:ext uri="{A12FA001-AC4F-418D-AE19-62706E023703}">
                      <ahyp:hlinkClr xmlns:ahyp="http://schemas.microsoft.com/office/drawing/2018/hyperlinkcolor" val="tx"/>
                    </a:ext>
                  </a:extLst>
                </a:hlinkClick>
              </a:rPr>
              <a:t>Unter </a:t>
            </a:r>
            <a:r>
              <a:rPr lang="en-GB" sz="2000" dirty="0" err="1">
                <a:hlinkClick r:id="rId2">
                  <a:extLst>
                    <a:ext uri="{A12FA001-AC4F-418D-AE19-62706E023703}">
                      <ahyp:hlinkClr xmlns:ahyp="http://schemas.microsoft.com/office/drawing/2018/hyperlinkcolor" val="tx"/>
                    </a:ext>
                  </a:extLst>
                </a:hlinkClick>
              </a:rPr>
              <a:t>diesem</a:t>
            </a:r>
            <a:r>
              <a:rPr lang="en-GB" sz="2000" dirty="0">
                <a:hlinkClick r:id="rId2">
                  <a:extLst>
                    <a:ext uri="{A12FA001-AC4F-418D-AE19-62706E023703}">
                      <ahyp:hlinkClr xmlns:ahyp="http://schemas.microsoft.com/office/drawing/2018/hyperlinkcolor" val="tx"/>
                    </a:ext>
                  </a:extLst>
                </a:hlinkClick>
              </a:rPr>
              <a:t> Link </a:t>
            </a:r>
            <a:r>
              <a:rPr lang="en-GB" sz="2000" dirty="0" err="1"/>
              <a:t>f</a:t>
            </a:r>
            <a:r>
              <a:rPr lang="en-GB" sz="2000" b="0" i="0" dirty="0" err="1">
                <a:effectLst/>
              </a:rPr>
              <a:t>inden</a:t>
            </a:r>
            <a:r>
              <a:rPr lang="en-GB" sz="2000" b="0" i="0" dirty="0">
                <a:effectLst/>
              </a:rPr>
              <a:t> Sie einige wichtige </a:t>
            </a:r>
            <a:r>
              <a:rPr lang="en-GB" sz="2000" b="0" i="0" u="none" strike="noStrike" dirty="0">
                <a:effectLst/>
              </a:rPr>
              <a:t>Nachhaltigkeitspraktiken in der Wirtschaft, die </a:t>
            </a:r>
            <a:r>
              <a:rPr lang="en-GB" sz="2000" b="0" i="0" dirty="0">
                <a:effectLst/>
              </a:rPr>
              <a:t>Sie auf dem Weg zur </a:t>
            </a:r>
            <a:r>
              <a:rPr lang="en-GB" sz="2000" b="0" i="0" dirty="0" err="1">
                <a:effectLst/>
              </a:rPr>
              <a:t>sozialen</a:t>
            </a:r>
            <a:r>
              <a:rPr lang="en-GB" sz="2000" b="0" i="0" dirty="0">
                <a:effectLst/>
              </a:rPr>
              <a:t> </a:t>
            </a:r>
            <a:r>
              <a:rPr lang="en-GB" sz="2000" b="0" i="0" dirty="0" err="1">
                <a:effectLst/>
              </a:rPr>
              <a:t>Nachhaltigkeit</a:t>
            </a:r>
            <a:r>
              <a:rPr lang="en-GB" sz="2000" b="0" i="0" dirty="0">
                <a:effectLst/>
              </a:rPr>
              <a:t> in Unternehmen </a:t>
            </a:r>
            <a:r>
              <a:rPr lang="en-GB" sz="2000" b="0" i="0" dirty="0" err="1">
                <a:effectLst/>
              </a:rPr>
              <a:t>anwenden</a:t>
            </a:r>
            <a:r>
              <a:rPr lang="en-GB" sz="2000" b="0" i="0" dirty="0">
                <a:effectLst/>
              </a:rPr>
              <a:t> </a:t>
            </a:r>
            <a:r>
              <a:rPr lang="en-GB" sz="2000" b="0" i="0" dirty="0" err="1">
                <a:effectLst/>
              </a:rPr>
              <a:t>können</a:t>
            </a:r>
            <a:r>
              <a:rPr lang="en-GB" sz="2000" b="0" i="0" dirty="0">
                <a:effectLst/>
              </a:rPr>
              <a:t>.</a:t>
            </a:r>
          </a:p>
          <a:p>
            <a:endParaRPr lang="en-GB" sz="2000" dirty="0"/>
          </a:p>
          <a:p>
            <a:r>
              <a:rPr lang="en-IE" sz="2000" dirty="0">
                <a:effectLst/>
                <a:latin typeface="Calibri" panose="020F0502020204030204" pitchFamily="34" charset="0"/>
                <a:ea typeface="Calibri" panose="020F0502020204030204" pitchFamily="34" charset="0"/>
                <a:cs typeface="Times New Roman" panose="02020603050405020304" pitchFamily="18" charset="0"/>
              </a:rPr>
              <a:t>Unternehmen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haben</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häufig</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kostenfreien</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Zugang</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zu</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länderspezifischen</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b="1" dirty="0" err="1">
                <a:effectLst/>
                <a:latin typeface="Calibri" panose="020F0502020204030204" pitchFamily="34" charset="0"/>
                <a:ea typeface="Calibri" panose="020F0502020204030204" pitchFamily="34" charset="0"/>
                <a:cs typeface="Times New Roman" panose="02020603050405020304" pitchFamily="18" charset="0"/>
              </a:rPr>
              <a:t>webbasierten</a:t>
            </a:r>
            <a:r>
              <a:rPr lang="en-IE" sz="2000" b="1" dirty="0">
                <a:effectLst/>
                <a:latin typeface="Calibri" panose="020F0502020204030204" pitchFamily="34" charset="0"/>
                <a:ea typeface="Calibri" panose="020F0502020204030204" pitchFamily="34" charset="0"/>
                <a:cs typeface="Times New Roman" panose="02020603050405020304" pitchFamily="18" charset="0"/>
              </a:rPr>
              <a:t> </a:t>
            </a:r>
            <a:r>
              <a:rPr lang="en-IE" sz="2000" b="1" dirty="0" err="1">
                <a:effectLst/>
                <a:latin typeface="Calibri" panose="020F0502020204030204" pitchFamily="34" charset="0"/>
                <a:ea typeface="Calibri" panose="020F0502020204030204" pitchFamily="34" charset="0"/>
                <a:cs typeface="Times New Roman" panose="02020603050405020304" pitchFamily="18" charset="0"/>
              </a:rPr>
              <a:t>Anleitungen</a:t>
            </a:r>
            <a:r>
              <a:rPr lang="en-IE" sz="2000" b="1" dirty="0">
                <a:effectLst/>
                <a:latin typeface="Calibri" panose="020F0502020204030204" pitchFamily="34" charset="0"/>
                <a:ea typeface="Calibri" panose="020F0502020204030204" pitchFamily="34" charset="0"/>
                <a:cs typeface="Times New Roman" panose="02020603050405020304" pitchFamily="18" charset="0"/>
              </a:rPr>
              <a:t> und Online-</a:t>
            </a:r>
            <a:r>
              <a:rPr lang="en-IE" sz="2000" b="1" dirty="0" err="1">
                <a:effectLst/>
                <a:latin typeface="Calibri" panose="020F0502020204030204" pitchFamily="34" charset="0"/>
                <a:ea typeface="Calibri" panose="020F0502020204030204" pitchFamily="34" charset="0"/>
                <a:cs typeface="Times New Roman" panose="02020603050405020304" pitchFamily="18" charset="0"/>
              </a:rPr>
              <a:t>Schulungen</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Diese</a:t>
            </a:r>
            <a:r>
              <a:rPr lang="en-IE" sz="2000" dirty="0">
                <a:effectLst/>
                <a:latin typeface="Calibri" panose="020F0502020204030204" pitchFamily="34" charset="0"/>
                <a:ea typeface="Calibri" panose="020F0502020204030204" pitchFamily="34" charset="0"/>
                <a:cs typeface="Times New Roman" panose="02020603050405020304" pitchFamily="18" charset="0"/>
              </a:rPr>
              <a:t> Programme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bieten</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Unterstützung</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beim</a:t>
            </a:r>
            <a:r>
              <a:rPr lang="en-IE" sz="2000" dirty="0">
                <a:effectLst/>
                <a:latin typeface="Calibri" panose="020F0502020204030204" pitchFamily="34" charset="0"/>
                <a:ea typeface="Calibri" panose="020F0502020204030204" pitchFamily="34" charset="0"/>
                <a:cs typeface="Times New Roman" panose="02020603050405020304" pitchFamily="18" charset="0"/>
              </a:rPr>
              <a:t> Aufbau von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Kapazitäten</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durch</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konsistente</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rechtliche</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Beratung</a:t>
            </a:r>
            <a:r>
              <a:rPr lang="en-IE" sz="2000" dirty="0">
                <a:effectLst/>
                <a:latin typeface="Calibri" panose="020F0502020204030204" pitchFamily="34" charset="0"/>
                <a:ea typeface="Calibri" panose="020F0502020204030204" pitchFamily="34" charset="0"/>
                <a:cs typeface="Times New Roman" panose="02020603050405020304" pitchFamily="18" charset="0"/>
              </a:rPr>
              <a:t> und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fachliche</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dirty="0" err="1">
                <a:effectLst/>
                <a:latin typeface="Calibri" panose="020F0502020204030204" pitchFamily="34" charset="0"/>
                <a:ea typeface="Calibri" panose="020F0502020204030204" pitchFamily="34" charset="0"/>
                <a:cs typeface="Times New Roman" panose="02020603050405020304" pitchFamily="18" charset="0"/>
              </a:rPr>
              <a:t>Anleitung</a:t>
            </a:r>
            <a:r>
              <a:rPr lang="en-IE" sz="2000" dirty="0">
                <a:effectLst/>
                <a:latin typeface="Calibri" panose="020F0502020204030204" pitchFamily="34" charset="0"/>
                <a:ea typeface="Calibri" panose="020F0502020204030204" pitchFamily="34" charset="0"/>
                <a:cs typeface="Times New Roman" panose="02020603050405020304" pitchFamily="18" charset="0"/>
              </a:rPr>
              <a:t>. </a:t>
            </a:r>
            <a:r>
              <a:rPr lang="en-IE" sz="2000" b="0" i="0" u="none" strike="noStrike" cap="none" spc="0" baseline="0" dirty="0" err="1">
                <a:ln>
                  <a:noFill/>
                </a:ln>
                <a:effectLst/>
                <a:uFillTx/>
                <a:ea typeface="+mn-ea"/>
                <a:cs typeface="Calibri" panose="020F0502020204030204" pitchFamily="34" charset="0"/>
                <a:sym typeface="Helvetica Light"/>
              </a:rPr>
              <a:t>Beispiele</a:t>
            </a:r>
            <a:r>
              <a:rPr lang="en-IE" sz="2000" b="0" i="0" u="none" strike="noStrike" cap="none" spc="0" baseline="0" dirty="0">
                <a:ln>
                  <a:noFill/>
                </a:ln>
                <a:effectLst/>
                <a:uFillTx/>
                <a:ea typeface="+mn-ea"/>
                <a:cs typeface="Calibri" panose="020F0502020204030204" pitchFamily="34" charset="0"/>
                <a:sym typeface="Helvetica Light"/>
              </a:rPr>
              <a:t> für </a:t>
            </a:r>
            <a:r>
              <a:rPr lang="en-IE" sz="2000" b="0" i="0" u="none" strike="noStrike" cap="none" spc="0" baseline="0" dirty="0" err="1">
                <a:ln>
                  <a:noFill/>
                </a:ln>
                <a:effectLst/>
                <a:uFillTx/>
                <a:ea typeface="+mn-ea"/>
                <a:cs typeface="Calibri" panose="020F0502020204030204" pitchFamily="34" charset="0"/>
                <a:sym typeface="Helvetica Light"/>
              </a:rPr>
              <a:t>Irland</a:t>
            </a:r>
            <a:r>
              <a:rPr lang="en-IE" sz="2000" b="0" i="0" u="none" strike="noStrike" cap="none" spc="0" baseline="0" dirty="0">
                <a:ln>
                  <a:noFill/>
                </a:ln>
                <a:effectLst/>
                <a:uFillTx/>
                <a:ea typeface="+mn-ea"/>
                <a:cs typeface="Calibri" panose="020F0502020204030204" pitchFamily="34" charset="0"/>
                <a:sym typeface="Helvetica Light"/>
              </a:rPr>
              <a:t> </a:t>
            </a:r>
            <a:r>
              <a:rPr lang="en-IE" sz="2000" b="0" i="0" u="none" strike="noStrike" cap="none" spc="0" baseline="0" dirty="0" err="1">
                <a:ln>
                  <a:noFill/>
                </a:ln>
                <a:effectLst/>
                <a:uFillTx/>
                <a:ea typeface="+mn-ea"/>
                <a:cs typeface="Calibri" panose="020F0502020204030204" pitchFamily="34" charset="0"/>
                <a:sym typeface="Helvetica Light"/>
              </a:rPr>
              <a:t>sind</a:t>
            </a:r>
            <a:r>
              <a:rPr lang="en-IE" sz="2000" b="0" i="0" u="none" strike="noStrike" cap="none" spc="0" baseline="0" dirty="0">
                <a:ln>
                  <a:noFill/>
                </a:ln>
                <a:effectLst/>
                <a:uFillTx/>
                <a:ea typeface="+mn-ea"/>
                <a:cs typeface="Calibri" panose="020F0502020204030204" pitchFamily="34" charset="0"/>
                <a:sym typeface="Helvetica Light"/>
              </a:rPr>
              <a:t> das </a:t>
            </a:r>
            <a:r>
              <a:rPr lang="en-IE" sz="2000" b="0" i="0" u="none" strike="noStrike" cap="none" spc="0" baseline="0" dirty="0">
                <a:ln>
                  <a:noFill/>
                </a:ln>
                <a:effectLst/>
                <a:uFillTx/>
                <a:ea typeface="+mn-ea"/>
                <a:cs typeface="Calibri" panose="020F0502020204030204" pitchFamily="34" charset="0"/>
                <a:sym typeface="Helvetica Light"/>
                <a:hlinkClick r:id="rId3" action="ppaction://hlinkfile">
                  <a:extLst>
                    <a:ext uri="{A12FA001-AC4F-418D-AE19-62706E023703}">
                      <ahyp:hlinkClr xmlns:ahyp="http://schemas.microsoft.com/office/drawing/2018/hyperlinkcolor" val="tx"/>
                    </a:ext>
                  </a:extLst>
                </a:hlinkClick>
              </a:rPr>
              <a:t>Green Start Program</a:t>
            </a:r>
            <a:r>
              <a:rPr lang="en-IE" sz="2000" b="0" i="0" u="none" strike="noStrike" cap="none" spc="0" baseline="0" dirty="0">
                <a:ln>
                  <a:noFill/>
                </a:ln>
                <a:effectLst/>
                <a:uFillTx/>
                <a:ea typeface="+mn-ea"/>
                <a:cs typeface="Calibri" panose="020F0502020204030204" pitchFamily="34" charset="0"/>
                <a:sym typeface="Helvetica Light"/>
              </a:rPr>
              <a:t>, </a:t>
            </a:r>
            <a:r>
              <a:rPr lang="en-IE" sz="2000" b="0" i="0" u="none" strike="noStrike" cap="none" spc="0" baseline="0" dirty="0">
                <a:ln>
                  <a:noFill/>
                </a:ln>
                <a:effectLst/>
                <a:uFillTx/>
                <a:ea typeface="+mn-ea"/>
                <a:cs typeface="Calibri" panose="020F0502020204030204" pitchFamily="34" charset="0"/>
                <a:sym typeface="Helvetica Light"/>
                <a:hlinkClick r:id="rId4">
                  <a:extLst>
                    <a:ext uri="{A12FA001-AC4F-418D-AE19-62706E023703}">
                      <ahyp:hlinkClr xmlns:ahyp="http://schemas.microsoft.com/office/drawing/2018/hyperlinkcolor" val="tx"/>
                    </a:ext>
                  </a:extLst>
                </a:hlinkClick>
              </a:rPr>
              <a:t>Green Plus </a:t>
            </a:r>
            <a:r>
              <a:rPr lang="en-IE" sz="2000" b="0" i="0" u="none" strike="noStrike" cap="none" spc="0" baseline="0" dirty="0">
                <a:ln>
                  <a:noFill/>
                </a:ln>
                <a:effectLst/>
                <a:uFillTx/>
                <a:ea typeface="+mn-ea"/>
                <a:cs typeface="Calibri" panose="020F0502020204030204" pitchFamily="34" charset="0"/>
                <a:sym typeface="Helvetica Light"/>
              </a:rPr>
              <a:t>und </a:t>
            </a:r>
            <a:r>
              <a:rPr lang="en-IE" sz="2000" b="0" i="0" u="none" strike="noStrike" cap="none" spc="0" baseline="0" dirty="0">
                <a:ln>
                  <a:noFill/>
                </a:ln>
                <a:effectLst/>
                <a:uFillTx/>
                <a:ea typeface="+mn-ea"/>
                <a:cs typeface="Calibri" panose="020F0502020204030204" pitchFamily="34" charset="0"/>
                <a:sym typeface="Helvetica Light"/>
                <a:hlinkClick r:id="rId5">
                  <a:extLst>
                    <a:ext uri="{A12FA001-AC4F-418D-AE19-62706E023703}">
                      <ahyp:hlinkClr xmlns:ahyp="http://schemas.microsoft.com/office/drawing/2018/hyperlinkcolor" val="tx"/>
                    </a:ext>
                  </a:extLst>
                </a:hlinkClick>
              </a:rPr>
              <a:t>Green Transform</a:t>
            </a:r>
            <a:r>
              <a:rPr lang="en-IE" sz="2000" b="0" i="0" u="none" strike="noStrike" cap="none" spc="0" baseline="0" dirty="0">
                <a:ln>
                  <a:noFill/>
                </a:ln>
                <a:effectLst/>
                <a:uFillTx/>
                <a:ea typeface="+mn-ea"/>
                <a:cs typeface="Calibri" panose="020F0502020204030204" pitchFamily="34" charset="0"/>
                <a:sym typeface="Helvetica Light"/>
              </a:rPr>
              <a:t>, </a:t>
            </a:r>
            <a:r>
              <a:rPr lang="en-IE" sz="2000" b="0" i="0" u="none" strike="noStrike" cap="none" spc="0" baseline="0" dirty="0" err="1">
                <a:ln>
                  <a:noFill/>
                </a:ln>
                <a:effectLst/>
                <a:uFillTx/>
                <a:ea typeface="+mn-ea"/>
                <a:cs typeface="Calibri" panose="020F0502020204030204" pitchFamily="34" charset="0"/>
                <a:sym typeface="Helvetica Light"/>
              </a:rPr>
              <a:t>als</a:t>
            </a:r>
            <a:r>
              <a:rPr lang="en-IE" sz="2000" b="0" i="0" u="none" strike="noStrike" cap="none" spc="0" baseline="0" dirty="0">
                <a:ln>
                  <a:noFill/>
                </a:ln>
                <a:effectLst/>
                <a:uFillTx/>
                <a:ea typeface="+mn-ea"/>
                <a:cs typeface="Calibri" panose="020F0502020204030204" pitchFamily="34" charset="0"/>
                <a:sym typeface="Helvetica Light"/>
              </a:rPr>
              <a:t> </a:t>
            </a:r>
            <a:r>
              <a:rPr lang="en-IE" sz="2000" b="0" i="0" u="none" strike="noStrike" cap="none" spc="0" baseline="0" dirty="0" err="1">
                <a:ln>
                  <a:noFill/>
                </a:ln>
                <a:effectLst/>
                <a:uFillTx/>
                <a:ea typeface="+mn-ea"/>
                <a:cs typeface="Calibri" panose="020F0502020204030204" pitchFamily="34" charset="0"/>
                <a:sym typeface="Helvetica Light"/>
              </a:rPr>
              <a:t>auch</a:t>
            </a:r>
            <a:r>
              <a:rPr lang="en-IE" sz="2000" b="0" i="0" u="none" strike="noStrike" cap="none" spc="0" baseline="0" dirty="0">
                <a:ln>
                  <a:noFill/>
                </a:ln>
                <a:effectLst/>
                <a:uFillTx/>
                <a:ea typeface="+mn-ea"/>
                <a:cs typeface="Calibri" panose="020F0502020204030204" pitchFamily="34" charset="0"/>
                <a:sym typeface="Helvetica Light"/>
              </a:rPr>
              <a:t> die </a:t>
            </a:r>
            <a:r>
              <a:rPr lang="en-GB" sz="2000" b="0" i="0" u="none" strike="noStrike" cap="none" spc="0" baseline="0" dirty="0">
                <a:ln>
                  <a:noFill/>
                </a:ln>
                <a:effectLst/>
                <a:uFillTx/>
                <a:ea typeface="+mn-ea"/>
                <a:cs typeface="Calibri" panose="020F0502020204030204" pitchFamily="34" charset="0"/>
                <a:sym typeface="Helvetica Light"/>
                <a:hlinkClick r:id="rId6">
                  <a:extLst>
                    <a:ext uri="{A12FA001-AC4F-418D-AE19-62706E023703}">
                      <ahyp:hlinkClr xmlns:ahyp="http://schemas.microsoft.com/office/drawing/2018/hyperlinkcolor" val="tx"/>
                    </a:ext>
                  </a:extLst>
                </a:hlinkClick>
              </a:rPr>
              <a:t>Health and Safety Authority </a:t>
            </a:r>
            <a:r>
              <a:rPr lang="en-GB" sz="2000" b="0" i="0" u="none" strike="noStrike" cap="none" spc="0" baseline="0" dirty="0">
                <a:ln>
                  <a:noFill/>
                </a:ln>
                <a:effectLst/>
                <a:uFillTx/>
                <a:ea typeface="+mn-ea"/>
                <a:cs typeface="Calibri" panose="020F0502020204030204" pitchFamily="34" charset="0"/>
                <a:sym typeface="Helvetica Light"/>
              </a:rPr>
              <a:t>(HSA), die </a:t>
            </a:r>
            <a:r>
              <a:rPr lang="en-GB" sz="2000" b="0" i="0" u="none" strike="noStrike" cap="none" spc="0" baseline="0" dirty="0" err="1">
                <a:ln>
                  <a:noFill/>
                </a:ln>
                <a:effectLst/>
                <a:uFillTx/>
                <a:ea typeface="+mn-ea"/>
                <a:cs typeface="Calibri" panose="020F0502020204030204" pitchFamily="34" charset="0"/>
                <a:sym typeface="Helvetica Light"/>
              </a:rPr>
              <a:t>eine</a:t>
            </a:r>
            <a:r>
              <a:rPr lang="en-GB" sz="2000" b="0" i="0" u="none" strike="noStrike" cap="none" spc="0" baseline="0" dirty="0">
                <a:ln>
                  <a:noFill/>
                </a:ln>
                <a:effectLst/>
                <a:uFillTx/>
                <a:ea typeface="+mn-ea"/>
                <a:cs typeface="Calibri" panose="020F0502020204030204" pitchFamily="34" charset="0"/>
                <a:sym typeface="Helvetica Light"/>
              </a:rPr>
              <a:t> Reihe von E-Learning-</a:t>
            </a:r>
            <a:r>
              <a:rPr lang="en-GB" sz="2000" b="0" i="0" u="none" strike="noStrike" cap="none" spc="0" baseline="0" dirty="0" err="1">
                <a:ln>
                  <a:noFill/>
                </a:ln>
                <a:effectLst/>
                <a:uFillTx/>
                <a:ea typeface="+mn-ea"/>
                <a:cs typeface="Calibri" panose="020F0502020204030204" pitchFamily="34" charset="0"/>
                <a:sym typeface="Helvetica Light"/>
              </a:rPr>
              <a:t>Programmen</a:t>
            </a:r>
            <a:r>
              <a:rPr lang="en-GB" sz="2000" b="0" i="0" u="none" strike="noStrike" cap="none" spc="0" baseline="0" dirty="0">
                <a:ln>
                  <a:noFill/>
                </a:ln>
                <a:effectLst/>
                <a:uFillTx/>
                <a:ea typeface="+mn-ea"/>
                <a:cs typeface="Calibri" panose="020F0502020204030204" pitchFamily="34" charset="0"/>
                <a:sym typeface="Helvetica Light"/>
              </a:rPr>
              <a:t> </a:t>
            </a:r>
            <a:r>
              <a:rPr lang="en-GB" sz="2000" b="0" i="0" u="none" strike="noStrike" cap="none" spc="0" baseline="0" dirty="0" err="1">
                <a:ln>
                  <a:noFill/>
                </a:ln>
                <a:effectLst/>
                <a:uFillTx/>
                <a:ea typeface="+mn-ea"/>
                <a:cs typeface="Calibri" panose="020F0502020204030204" pitchFamily="34" charset="0"/>
                <a:sym typeface="Helvetica Light"/>
              </a:rPr>
              <a:t>anbieten</a:t>
            </a:r>
            <a:r>
              <a:rPr lang="en-GB" sz="2000" b="0" i="0" u="none" strike="noStrike" cap="none" spc="0" baseline="0" dirty="0">
                <a:ln>
                  <a:noFill/>
                </a:ln>
                <a:effectLst/>
                <a:uFillTx/>
                <a:ea typeface="+mn-ea"/>
                <a:cs typeface="Calibri" panose="020F0502020204030204" pitchFamily="34" charset="0"/>
                <a:sym typeface="Helvetica Light"/>
              </a:rPr>
              <a:t>.</a:t>
            </a:r>
            <a:endParaRPr lang="en-IE" sz="2000" b="0" i="0" u="none" strike="noStrike" cap="none" spc="0" baseline="0" dirty="0">
              <a:ln>
                <a:noFill/>
              </a:ln>
              <a:effectLst/>
              <a:uFillTx/>
              <a:ea typeface="+mn-ea"/>
              <a:cs typeface="Calibri" panose="020F0502020204030204" pitchFamily="34" charset="0"/>
              <a:sym typeface="Helvetica Light"/>
            </a:endParaRPr>
          </a:p>
          <a:p>
            <a:endParaRPr lang="en-IE" sz="2000" b="0" i="0" u="none" strike="noStrike" cap="none" spc="0" baseline="0" dirty="0">
              <a:ln>
                <a:noFill/>
              </a:ln>
              <a:effectLst/>
              <a:uFillTx/>
              <a:ea typeface="+mn-ea"/>
              <a:cs typeface="Calibri" panose="020F0502020204030204" pitchFamily="34" charset="0"/>
              <a:sym typeface="Helvetica Light"/>
            </a:endParaRPr>
          </a:p>
          <a:p>
            <a:r>
              <a:rPr lang="en-IE" sz="2000" b="0" i="0" u="none" strike="noStrike" cap="none" spc="0" baseline="0" dirty="0">
                <a:ln>
                  <a:noFill/>
                </a:ln>
                <a:effectLst/>
                <a:uFillTx/>
                <a:ea typeface="+mn-ea"/>
                <a:cs typeface="Calibri" panose="020F0502020204030204" pitchFamily="34" charset="0"/>
                <a:sym typeface="Helvetica Light"/>
              </a:rPr>
              <a:t>In Irland gibt es </a:t>
            </a:r>
            <a:r>
              <a:rPr lang="en-IE" sz="2000" b="0" i="0" u="none" strike="noStrike" cap="none" spc="0" baseline="0" dirty="0" err="1">
                <a:ln>
                  <a:noFill/>
                </a:ln>
                <a:effectLst/>
                <a:uFillTx/>
                <a:ea typeface="+mn-ea"/>
                <a:cs typeface="Calibri" panose="020F0502020204030204" pitchFamily="34" charset="0"/>
                <a:sym typeface="Helvetica Light"/>
              </a:rPr>
              <a:t>auch</a:t>
            </a:r>
            <a:r>
              <a:rPr lang="en-IE" sz="2000" b="0" i="0" u="none" strike="noStrike" cap="none" spc="0" baseline="0" dirty="0">
                <a:ln>
                  <a:noFill/>
                </a:ln>
                <a:effectLst/>
                <a:uFillTx/>
                <a:ea typeface="+mn-ea"/>
                <a:cs typeface="Calibri" panose="020F0502020204030204" pitchFamily="34" charset="0"/>
                <a:sym typeface="Helvetica Light"/>
              </a:rPr>
              <a:t> </a:t>
            </a:r>
            <a:r>
              <a:rPr lang="en-IE" sz="2000" b="0" i="0" u="none" strike="noStrike" cap="none" spc="0" baseline="0" dirty="0" err="1">
                <a:ln>
                  <a:noFill/>
                </a:ln>
                <a:effectLst/>
                <a:uFillTx/>
                <a:ea typeface="+mn-ea"/>
                <a:cs typeface="Calibri" panose="020F0502020204030204" pitchFamily="34" charset="0"/>
                <a:sym typeface="Helvetica Light"/>
              </a:rPr>
              <a:t>kostenfreie</a:t>
            </a:r>
            <a:r>
              <a:rPr lang="en-IE" sz="2000" b="0" i="0" u="none" strike="noStrike" cap="none" spc="0" baseline="0" dirty="0">
                <a:ln>
                  <a:noFill/>
                </a:ln>
                <a:effectLst/>
                <a:uFillTx/>
                <a:ea typeface="+mn-ea"/>
                <a:cs typeface="Calibri" panose="020F0502020204030204" pitchFamily="34" charset="0"/>
                <a:sym typeface="Helvetica Light"/>
              </a:rPr>
              <a:t> </a:t>
            </a:r>
            <a:r>
              <a:rPr lang="en-IE" sz="2000" b="1" i="0" u="none" strike="noStrike" cap="none" spc="0" baseline="0" dirty="0">
                <a:ln>
                  <a:noFill/>
                </a:ln>
                <a:effectLst/>
                <a:uFillTx/>
                <a:ea typeface="+mn-ea"/>
                <a:cs typeface="Calibri" panose="020F0502020204030204" pitchFamily="34" charset="0"/>
                <a:sym typeface="Helvetica Light"/>
              </a:rPr>
              <a:t>Online-Assessment Tools, </a:t>
            </a:r>
            <a:r>
              <a:rPr lang="en-IE" sz="2000" i="0" u="none" strike="noStrike" cap="none" spc="0" baseline="0" dirty="0">
                <a:ln>
                  <a:noFill/>
                </a:ln>
                <a:effectLst/>
                <a:uFillTx/>
                <a:ea typeface="+mn-ea"/>
                <a:cs typeface="Calibri" panose="020F0502020204030204" pitchFamily="34" charset="0"/>
                <a:sym typeface="Helvetica Light"/>
              </a:rPr>
              <a:t>z. B. den </a:t>
            </a:r>
            <a:r>
              <a:rPr lang="en-IE" sz="2000" b="0" i="0" u="sng" strike="noStrike" cap="none" spc="0" baseline="0" dirty="0">
                <a:ln>
                  <a:noFill/>
                </a:ln>
                <a:effectLst/>
                <a:uFillTx/>
                <a:ea typeface="+mn-ea"/>
                <a:cs typeface="Calibri" panose="020F0502020204030204" pitchFamily="34" charset="0"/>
                <a:sym typeface="Helvetica Light"/>
                <a:hlinkClick r:id="rId7">
                  <a:extLst>
                    <a:ext uri="{A12FA001-AC4F-418D-AE19-62706E023703}">
                      <ahyp:hlinkClr xmlns:ahyp="http://schemas.microsoft.com/office/drawing/2018/hyperlinkcolor" val="tx"/>
                    </a:ext>
                  </a:extLst>
                </a:hlinkClick>
              </a:rPr>
              <a:t>Carbon Footprint Calculator </a:t>
            </a:r>
            <a:r>
              <a:rPr lang="en-IE" sz="2000" b="0" i="0" u="none" strike="noStrike" cap="none" spc="0" baseline="0" dirty="0">
                <a:ln>
                  <a:noFill/>
                </a:ln>
                <a:effectLst/>
                <a:uFillTx/>
                <a:ea typeface="+mn-ea"/>
                <a:cs typeface="Calibri" panose="020F0502020204030204" pitchFamily="34" charset="0"/>
                <a:sym typeface="Helvetica Light"/>
              </a:rPr>
              <a:t>der EPA, das </a:t>
            </a:r>
            <a:r>
              <a:rPr lang="en-IE" sz="2000" b="0" i="0" u="none" strike="noStrike" cap="none" spc="0" baseline="0" dirty="0">
                <a:ln>
                  <a:noFill/>
                </a:ln>
                <a:effectLst/>
                <a:uFillTx/>
                <a:ea typeface="+mn-ea"/>
                <a:cs typeface="Calibri" panose="020F0502020204030204" pitchFamily="34" charset="0"/>
                <a:sym typeface="Helvetica Light"/>
                <a:hlinkClick r:id="rId8">
                  <a:extLst>
                    <a:ext uri="{A12FA001-AC4F-418D-AE19-62706E023703}">
                      <ahyp:hlinkClr xmlns:ahyp="http://schemas.microsoft.com/office/drawing/2018/hyperlinkcolor" val="tx"/>
                    </a:ext>
                  </a:extLst>
                </a:hlinkClick>
              </a:rPr>
              <a:t>ESM Webtool</a:t>
            </a:r>
            <a:r>
              <a:rPr lang="en-IE" sz="2000" b="0" i="0" u="none" strike="noStrike" cap="none" spc="0" baseline="0" dirty="0">
                <a:ln>
                  <a:noFill/>
                </a:ln>
                <a:effectLst/>
                <a:uFillTx/>
                <a:ea typeface="+mn-ea"/>
                <a:cs typeface="Calibri" panose="020F0502020204030204" pitchFamily="34" charset="0"/>
                <a:sym typeface="Helvetica Light"/>
              </a:rPr>
              <a:t>, das </a:t>
            </a:r>
            <a:r>
              <a:rPr lang="en-GB" sz="2000" b="0" i="0" u="none" strike="noStrike" cap="none" spc="0" baseline="0" dirty="0">
                <a:ln>
                  <a:noFill/>
                </a:ln>
                <a:effectLst/>
                <a:uFillTx/>
                <a:ea typeface="+mn-ea"/>
                <a:cs typeface="Calibri" panose="020F0502020204030204" pitchFamily="34" charset="0"/>
                <a:sym typeface="Helvetica Light"/>
              </a:rPr>
              <a:t>EPA </a:t>
            </a:r>
            <a:r>
              <a:rPr lang="en-GB" sz="2000" b="0" i="0" u="none" strike="noStrike" cap="none" spc="0" baseline="0" dirty="0">
                <a:ln>
                  <a:noFill/>
                </a:ln>
                <a:effectLst/>
                <a:uFillTx/>
                <a:ea typeface="+mn-ea"/>
                <a:cs typeface="Calibri" panose="020F0502020204030204" pitchFamily="34" charset="0"/>
                <a:sym typeface="Helvetica Light"/>
                <a:hlinkClick r:id="rId9" tooltip="Tool for Resource Efficiency">
                  <a:extLst>
                    <a:ext uri="{A12FA001-AC4F-418D-AE19-62706E023703}">
                      <ahyp:hlinkClr xmlns:ahyp="http://schemas.microsoft.com/office/drawing/2018/hyperlinkcolor" val="tx"/>
                    </a:ext>
                  </a:extLst>
                </a:hlinkClick>
              </a:rPr>
              <a:t>Tool for Resource Efficiency </a:t>
            </a:r>
            <a:r>
              <a:rPr lang="en-GB" sz="2000" b="0" i="0" u="none" strike="noStrike" cap="none" spc="0" baseline="0" dirty="0">
                <a:ln>
                  <a:noFill/>
                </a:ln>
                <a:effectLst/>
                <a:uFillTx/>
                <a:ea typeface="+mn-ea"/>
                <a:cs typeface="Calibri" panose="020F0502020204030204" pitchFamily="34" charset="0"/>
                <a:sym typeface="Helvetica Light"/>
              </a:rPr>
              <a:t>und </a:t>
            </a:r>
            <a:r>
              <a:rPr lang="en-GB" sz="2000" b="0" i="0" u="none" strike="noStrike" cap="none" spc="0" baseline="0" dirty="0">
                <a:ln>
                  <a:noFill/>
                </a:ln>
                <a:effectLst/>
                <a:uFillTx/>
                <a:ea typeface="+mn-ea"/>
                <a:cs typeface="Calibri" panose="020F0502020204030204" pitchFamily="34" charset="0"/>
                <a:sym typeface="Helvetica Light"/>
                <a:hlinkClick r:id="rId10">
                  <a:extLst>
                    <a:ext uri="{A12FA001-AC4F-418D-AE19-62706E023703}">
                      <ahyp:hlinkClr xmlns:ahyp="http://schemas.microsoft.com/office/drawing/2018/hyperlinkcolor" val="tx"/>
                    </a:ext>
                  </a:extLst>
                </a:hlinkClick>
              </a:rPr>
              <a:t>BeSmart.ie</a:t>
            </a:r>
            <a:r>
              <a:rPr lang="en-GB" sz="2000" b="0" i="0" u="none" strike="noStrike" cap="none" spc="0" baseline="0" dirty="0">
                <a:ln>
                  <a:noFill/>
                </a:ln>
                <a:effectLst/>
                <a:uFillTx/>
                <a:ea typeface="+mn-ea"/>
                <a:cs typeface="Calibri" panose="020F0502020204030204" pitchFamily="34" charset="0"/>
                <a:sym typeface="Helvetica Light"/>
              </a:rPr>
              <a:t>, ein kostenloses Online-Tool für Sicherheitsmanagement und Risikobewertung der Health and Safety Authority.</a:t>
            </a:r>
          </a:p>
          <a:p>
            <a:endParaRPr lang="en-IE" dirty="0"/>
          </a:p>
        </p:txBody>
      </p:sp>
    </p:spTree>
    <p:extLst>
      <p:ext uri="{BB962C8B-B14F-4D97-AF65-F5344CB8AC3E}">
        <p14:creationId xmlns:p14="http://schemas.microsoft.com/office/powerpoint/2010/main" val="106937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09A7B1-8C7C-84E3-356F-728D96160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2806" y="-26726"/>
            <a:ext cx="5426193" cy="4035824"/>
          </a:xfrm>
          <a:prstGeom prst="rect">
            <a:avLst/>
          </a:prstGeom>
        </p:spPr>
      </p:pic>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416216" y="937550"/>
            <a:ext cx="4790189" cy="2993096"/>
          </a:xfrm>
        </p:spPr>
        <p:txBody>
          <a:bodyPr>
            <a:normAutofit fontScale="92500" lnSpcReduction="20000"/>
          </a:bodyPr>
          <a:lstStyle/>
          <a:p>
            <a:endParaRPr lang="en-IE" sz="2400" b="0" dirty="0"/>
          </a:p>
          <a:p>
            <a:pPr>
              <a:lnSpc>
                <a:spcPct val="120000"/>
              </a:lnSpc>
            </a:pPr>
            <a:r>
              <a:rPr lang="en-IE" sz="2000" b="0" dirty="0">
                <a:latin typeface="Calibri" panose="020F0502020204030204" pitchFamily="34" charset="0"/>
                <a:cs typeface="Calibri" panose="020F0502020204030204" pitchFamily="34" charset="0"/>
                <a:sym typeface="Helvetica Light"/>
              </a:rPr>
              <a:t>NINE &amp; Co. </a:t>
            </a:r>
            <a:r>
              <a:rPr lang="en-IE" sz="2000" b="0" dirty="0" err="1">
                <a:latin typeface="Calibri" panose="020F0502020204030204" pitchFamily="34" charset="0"/>
                <a:cs typeface="Calibri" panose="020F0502020204030204" pitchFamily="34" charset="0"/>
                <a:sym typeface="Helvetica Light"/>
              </a:rPr>
              <a:t>untersuchte</a:t>
            </a:r>
            <a:r>
              <a:rPr lang="en-IE" sz="2000" b="0" dirty="0">
                <a:latin typeface="Calibri" panose="020F0502020204030204" pitchFamily="34" charset="0"/>
                <a:cs typeface="Calibri" panose="020F0502020204030204" pitchFamily="34" charset="0"/>
                <a:sym typeface="Helvetica Light"/>
              </a:rPr>
              <a:t> den </a:t>
            </a:r>
            <a:r>
              <a:rPr lang="en-IE" sz="2000" b="0" dirty="0" err="1">
                <a:latin typeface="Calibri" panose="020F0502020204030204" pitchFamily="34" charset="0"/>
                <a:cs typeface="Calibri" panose="020F0502020204030204" pitchFamily="34" charset="0"/>
                <a:sym typeface="Helvetica Light"/>
              </a:rPr>
              <a:t>gesamten</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Lebenszyklus</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ihrer</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Produkte</a:t>
            </a:r>
            <a:r>
              <a:rPr lang="en-IE" sz="2000" b="0" dirty="0">
                <a:latin typeface="Calibri" panose="020F0502020204030204" pitchFamily="34" charset="0"/>
                <a:cs typeface="Calibri" panose="020F0502020204030204" pitchFamily="34" charset="0"/>
                <a:sym typeface="Helvetica Light"/>
              </a:rPr>
              <a:t>, um </a:t>
            </a:r>
            <a:r>
              <a:rPr lang="en-IE" sz="2000" b="0" dirty="0" err="1">
                <a:latin typeface="Calibri" panose="020F0502020204030204" pitchFamily="34" charset="0"/>
                <a:cs typeface="Calibri" panose="020F0502020204030204" pitchFamily="34" charset="0"/>
                <a:sym typeface="Helvetica Light"/>
              </a:rPr>
              <a:t>herauszufinden</a:t>
            </a:r>
            <a:r>
              <a:rPr lang="en-IE" sz="2000" b="0" dirty="0">
                <a:latin typeface="Calibri" panose="020F0502020204030204" pitchFamily="34" charset="0"/>
                <a:cs typeface="Calibri" panose="020F0502020204030204" pitchFamily="34" charset="0"/>
                <a:sym typeface="Helvetica Light"/>
              </a:rPr>
              <a:t>, wo und </a:t>
            </a:r>
            <a:r>
              <a:rPr lang="en-IE" sz="2000" b="0" dirty="0" err="1">
                <a:latin typeface="Calibri" panose="020F0502020204030204" pitchFamily="34" charset="0"/>
                <a:cs typeface="Calibri" panose="020F0502020204030204" pitchFamily="34" charset="0"/>
                <a:sym typeface="Helvetica Light"/>
              </a:rPr>
              <a:t>wie</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sie</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Kreislaufprinzipien</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anwenden</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können</a:t>
            </a:r>
            <a:r>
              <a:rPr lang="en-IE" sz="2000" b="0" dirty="0">
                <a:latin typeface="Calibri" panose="020F0502020204030204" pitchFamily="34" charset="0"/>
                <a:cs typeface="Calibri" panose="020F0502020204030204" pitchFamily="34" charset="0"/>
                <a:sym typeface="Helvetica Light"/>
              </a:rPr>
              <a:t>. Die </a:t>
            </a:r>
            <a:r>
              <a:rPr lang="en-IE" sz="2000" b="0" dirty="0" err="1">
                <a:latin typeface="Calibri" panose="020F0502020204030204" pitchFamily="34" charset="0"/>
                <a:cs typeface="Calibri" panose="020F0502020204030204" pitchFamily="34" charset="0"/>
                <a:sym typeface="Helvetica Light"/>
              </a:rPr>
              <a:t>Strategie</a:t>
            </a:r>
            <a:r>
              <a:rPr lang="en-IE" sz="2000" b="0" dirty="0">
                <a:latin typeface="Calibri" panose="020F0502020204030204" pitchFamily="34" charset="0"/>
                <a:cs typeface="Calibri" panose="020F0502020204030204" pitchFamily="34" charset="0"/>
                <a:sym typeface="Helvetica Light"/>
              </a:rPr>
              <a:t> der </a:t>
            </a:r>
            <a:r>
              <a:rPr lang="en-IE" sz="2000" b="0" dirty="0" err="1">
                <a:latin typeface="Calibri" panose="020F0502020204030204" pitchFamily="34" charset="0"/>
                <a:cs typeface="Calibri" panose="020F0502020204030204" pitchFamily="34" charset="0"/>
                <a:sym typeface="Helvetica Light"/>
              </a:rPr>
              <a:t>Kreislaufwirtschaft</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bei</a:t>
            </a:r>
            <a:r>
              <a:rPr lang="en-IE" sz="2000" b="0" dirty="0">
                <a:latin typeface="Calibri" panose="020F0502020204030204" pitchFamily="34" charset="0"/>
                <a:cs typeface="Calibri" panose="020F0502020204030204" pitchFamily="34" charset="0"/>
                <a:sym typeface="Helvetica Light"/>
              </a:rPr>
              <a:t> NINE &amp; Co. </a:t>
            </a:r>
            <a:r>
              <a:rPr lang="en-IE" sz="2000" b="0" dirty="0" err="1">
                <a:latin typeface="Calibri" panose="020F0502020204030204" pitchFamily="34" charset="0"/>
                <a:cs typeface="Calibri" panose="020F0502020204030204" pitchFamily="34" charset="0"/>
                <a:sym typeface="Helvetica Light"/>
              </a:rPr>
              <a:t>konzentriert</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sich</a:t>
            </a:r>
            <a:r>
              <a:rPr lang="en-IE" sz="2000" b="0" dirty="0">
                <a:latin typeface="Calibri" panose="020F0502020204030204" pitchFamily="34" charset="0"/>
                <a:cs typeface="Calibri" panose="020F0502020204030204" pitchFamily="34" charset="0"/>
                <a:sym typeface="Helvetica Light"/>
              </a:rPr>
              <a:t> auf </a:t>
            </a:r>
            <a:r>
              <a:rPr lang="en-IE" sz="2000" b="0" dirty="0" err="1">
                <a:latin typeface="Calibri" panose="020F0502020204030204" pitchFamily="34" charset="0"/>
                <a:cs typeface="Calibri" panose="020F0502020204030204" pitchFamily="34" charset="0"/>
                <a:sym typeface="Helvetica Light"/>
              </a:rPr>
              <a:t>drei</a:t>
            </a:r>
            <a:r>
              <a:rPr lang="en-IE" sz="2000" b="0" dirty="0">
                <a:latin typeface="Calibri" panose="020F0502020204030204" pitchFamily="34" charset="0"/>
                <a:cs typeface="Calibri" panose="020F0502020204030204" pitchFamily="34" charset="0"/>
                <a:sym typeface="Helvetica Light"/>
              </a:rPr>
              <a:t> </a:t>
            </a:r>
            <a:r>
              <a:rPr lang="en-IE" sz="2000" b="0" dirty="0" err="1">
                <a:latin typeface="Calibri" panose="020F0502020204030204" pitchFamily="34" charset="0"/>
                <a:cs typeface="Calibri" panose="020F0502020204030204" pitchFamily="34" charset="0"/>
                <a:sym typeface="Helvetica Light"/>
              </a:rPr>
              <a:t>Phasen</a:t>
            </a:r>
            <a:r>
              <a:rPr lang="en-IE" sz="2000" b="0" dirty="0">
                <a:latin typeface="Calibri" panose="020F0502020204030204" pitchFamily="34" charset="0"/>
                <a:cs typeface="Calibri" panose="020F0502020204030204" pitchFamily="34" charset="0"/>
                <a:sym typeface="Helvetica Light"/>
              </a:rPr>
              <a:t>: </a:t>
            </a:r>
          </a:p>
          <a:p>
            <a:pPr>
              <a:lnSpc>
                <a:spcPct val="120000"/>
              </a:lnSpc>
            </a:pPr>
            <a:r>
              <a:rPr lang="en-IE" sz="2000" b="0" dirty="0">
                <a:latin typeface="Calibri" panose="020F0502020204030204" pitchFamily="34" charset="0"/>
                <a:cs typeface="Calibri" panose="020F0502020204030204" pitchFamily="34" charset="0"/>
                <a:sym typeface="Helvetica Light"/>
              </a:rPr>
              <a:t>1) das Design der </a:t>
            </a:r>
            <a:r>
              <a:rPr lang="en-IE" sz="2000" b="0" dirty="0" err="1">
                <a:latin typeface="Calibri" panose="020F0502020204030204" pitchFamily="34" charset="0"/>
                <a:cs typeface="Calibri" panose="020F0502020204030204" pitchFamily="34" charset="0"/>
                <a:sym typeface="Helvetica Light"/>
              </a:rPr>
              <a:t>Produkte</a:t>
            </a:r>
            <a:r>
              <a:rPr lang="en-IE" sz="2000" b="0" dirty="0">
                <a:latin typeface="Calibri" panose="020F0502020204030204" pitchFamily="34" charset="0"/>
                <a:cs typeface="Calibri" panose="020F0502020204030204" pitchFamily="34" charset="0"/>
                <a:sym typeface="Helvetica Light"/>
              </a:rPr>
              <a:t>, 2) die </a:t>
            </a:r>
            <a:r>
              <a:rPr lang="en-IE" sz="2000" b="0" dirty="0" err="1">
                <a:latin typeface="Calibri" panose="020F0502020204030204" pitchFamily="34" charset="0"/>
                <a:cs typeface="Calibri" panose="020F0502020204030204" pitchFamily="34" charset="0"/>
                <a:sym typeface="Helvetica Light"/>
              </a:rPr>
              <a:t>Nutzungsphase</a:t>
            </a:r>
            <a:r>
              <a:rPr lang="en-IE" sz="2000" b="0" dirty="0">
                <a:latin typeface="Calibri" panose="020F0502020204030204" pitchFamily="34" charset="0"/>
                <a:cs typeface="Calibri" panose="020F0502020204030204" pitchFamily="34" charset="0"/>
                <a:sym typeface="Helvetica Light"/>
              </a:rPr>
              <a:t> und 3) den </a:t>
            </a:r>
            <a:r>
              <a:rPr lang="en-IE" sz="2000" b="0" dirty="0" err="1">
                <a:latin typeface="Calibri" panose="020F0502020204030204" pitchFamily="34" charset="0"/>
                <a:cs typeface="Calibri" panose="020F0502020204030204" pitchFamily="34" charset="0"/>
                <a:sym typeface="Helvetica Light"/>
              </a:rPr>
              <a:t>Vertrieb</a:t>
            </a:r>
            <a:r>
              <a:rPr lang="en-IE" sz="2000" b="0" dirty="0">
                <a:latin typeface="Calibri" panose="020F0502020204030204" pitchFamily="34" charset="0"/>
                <a:cs typeface="Calibri" panose="020F0502020204030204" pitchFamily="34" charset="0"/>
                <a:sym typeface="Helvetica Light"/>
              </a:rPr>
              <a:t> der </a:t>
            </a:r>
            <a:r>
              <a:rPr lang="en-IE" sz="2000" b="0" dirty="0" err="1">
                <a:latin typeface="Calibri" panose="020F0502020204030204" pitchFamily="34" charset="0"/>
                <a:cs typeface="Calibri" panose="020F0502020204030204" pitchFamily="34" charset="0"/>
                <a:sym typeface="Helvetica Light"/>
              </a:rPr>
              <a:t>Produkte</a:t>
            </a:r>
            <a:r>
              <a:rPr lang="en-IE" sz="1600" b="0" dirty="0">
                <a:latin typeface="Calibri" panose="020F0502020204030204" pitchFamily="34" charset="0"/>
                <a:cs typeface="Calibri" panose="020F0502020204030204" pitchFamily="34" charset="0"/>
                <a:sym typeface="Helvetica Light"/>
              </a:rPr>
              <a:t>.</a:t>
            </a:r>
          </a:p>
          <a:p>
            <a:endParaRPr lang="en-IE" sz="1100" b="0" i="0" u="none" strike="noStrike" cap="none" spc="0" baseline="0" dirty="0">
              <a:ln>
                <a:noFill/>
              </a:ln>
              <a:uFillTx/>
              <a:latin typeface="Calibri" panose="020F0502020204030204" pitchFamily="34" charset="0"/>
              <a:ea typeface="+mn-ea"/>
              <a:cs typeface="Calibri" panose="020F0502020204030204" pitchFamily="34" charset="0"/>
              <a:sym typeface="Helvetica Light"/>
            </a:endParaRPr>
          </a:p>
          <a:p>
            <a:endParaRPr lang="en-IE" sz="1100" dirty="0"/>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274883" y="4600154"/>
            <a:ext cx="11452829" cy="1922068"/>
          </a:xfrm>
        </p:spPr>
        <p:txBody>
          <a:bodyPr/>
          <a:lstStyle/>
          <a:p>
            <a:r>
              <a:rPr lang="en-IE" sz="2400" dirty="0">
                <a:latin typeface="Calibri" panose="020F0502020204030204" pitchFamily="34" charset="0"/>
                <a:ea typeface="+mn-ea"/>
                <a:cs typeface="Calibri" panose="020F0502020204030204" pitchFamily="34" charset="0"/>
                <a:sym typeface="Helvetica Light"/>
              </a:rPr>
              <a:t>In der Entwurfsphase konzentrierte </a:t>
            </a:r>
            <a:r>
              <a:rPr lang="en-IE" sz="2400" dirty="0" err="1">
                <a:latin typeface="Calibri" panose="020F0502020204030204" pitchFamily="34" charset="0"/>
                <a:ea typeface="+mn-ea"/>
                <a:cs typeface="Calibri" panose="020F0502020204030204" pitchFamily="34" charset="0"/>
                <a:sym typeface="Helvetica Light"/>
              </a:rPr>
              <a:t>sich</a:t>
            </a:r>
            <a:r>
              <a:rPr lang="en-IE" sz="2400" dirty="0">
                <a:latin typeface="Calibri" panose="020F0502020204030204" pitchFamily="34" charset="0"/>
                <a:ea typeface="+mn-ea"/>
                <a:cs typeface="Calibri" panose="020F0502020204030204" pitchFamily="34" charset="0"/>
                <a:sym typeface="Helvetica Light"/>
              </a:rPr>
              <a:t> das </a:t>
            </a:r>
            <a:r>
              <a:rPr lang="en-IE" sz="2400" dirty="0" err="1">
                <a:latin typeface="Calibri" panose="020F0502020204030204" pitchFamily="34" charset="0"/>
                <a:ea typeface="+mn-ea"/>
                <a:cs typeface="Calibri" panose="020F0502020204030204" pitchFamily="34" charset="0"/>
                <a:sym typeface="Helvetica Light"/>
              </a:rPr>
              <a:t>Unternehmen</a:t>
            </a:r>
            <a:r>
              <a:rPr lang="en-IE" sz="2400" dirty="0">
                <a:latin typeface="Calibri" panose="020F0502020204030204" pitchFamily="34" charset="0"/>
                <a:ea typeface="+mn-ea"/>
                <a:cs typeface="Calibri" panose="020F0502020204030204" pitchFamily="34" charset="0"/>
                <a:sym typeface="Helvetica Light"/>
              </a:rPr>
              <a:t> auf die Verwendung nachhaltiger und </a:t>
            </a:r>
            <a:r>
              <a:rPr lang="en-IE" sz="2400" dirty="0" err="1">
                <a:latin typeface="Calibri" panose="020F0502020204030204" pitchFamily="34" charset="0"/>
                <a:ea typeface="+mn-ea"/>
                <a:cs typeface="Calibri" panose="020F0502020204030204" pitchFamily="34" charset="0"/>
                <a:sym typeface="Helvetica Light"/>
              </a:rPr>
              <a:t>kreislauffähiger</a:t>
            </a:r>
            <a:r>
              <a:rPr lang="en-IE" sz="2400" dirty="0">
                <a:latin typeface="Calibri" panose="020F0502020204030204" pitchFamily="34" charset="0"/>
                <a:ea typeface="+mn-ea"/>
                <a:cs typeface="Calibri" panose="020F0502020204030204" pitchFamily="34" charset="0"/>
                <a:sym typeface="Helvetica Light"/>
              </a:rPr>
              <a:t> </a:t>
            </a:r>
            <a:r>
              <a:rPr lang="en-IE" sz="2400" dirty="0" err="1">
                <a:latin typeface="Calibri" panose="020F0502020204030204" pitchFamily="34" charset="0"/>
                <a:ea typeface="+mn-ea"/>
                <a:cs typeface="Calibri" panose="020F0502020204030204" pitchFamily="34" charset="0"/>
                <a:sym typeface="Helvetica Light"/>
              </a:rPr>
              <a:t>Materialien</a:t>
            </a:r>
            <a:r>
              <a:rPr lang="en-IE" dirty="0">
                <a:latin typeface="Calibri" panose="020F0502020204030204" pitchFamily="34" charset="0"/>
                <a:cs typeface="Calibri" panose="020F0502020204030204" pitchFamily="34" charset="0"/>
                <a:sym typeface="Helvetica Light"/>
              </a:rPr>
              <a:t> </a:t>
            </a:r>
            <a:r>
              <a:rPr lang="en-IE" sz="2400" dirty="0">
                <a:latin typeface="Calibri" panose="020F0502020204030204" pitchFamily="34" charset="0"/>
                <a:ea typeface="+mn-ea"/>
                <a:cs typeface="Calibri" panose="020F0502020204030204" pitchFamily="34" charset="0"/>
                <a:sym typeface="Helvetica Light"/>
              </a:rPr>
              <a:t>und den Einsatz umweltfreundlicherer Produktionsverfahren. NINE &amp; Co. wollen erforschen, wie sie die Kreislauffähigkeit ihrer Entwürfe weiter verbessern können, um die Lebensdauer von Produkten </a:t>
            </a:r>
            <a:r>
              <a:rPr lang="en-IE" sz="2400" dirty="0" err="1">
                <a:latin typeface="Calibri" panose="020F0502020204030204" pitchFamily="34" charset="0"/>
                <a:ea typeface="+mn-ea"/>
                <a:cs typeface="Calibri" panose="020F0502020204030204" pitchFamily="34" charset="0"/>
                <a:sym typeface="Helvetica Light"/>
              </a:rPr>
              <a:t>zu</a:t>
            </a:r>
            <a:r>
              <a:rPr lang="en-IE" sz="2400" dirty="0">
                <a:latin typeface="Calibri" panose="020F0502020204030204" pitchFamily="34" charset="0"/>
                <a:ea typeface="+mn-ea"/>
                <a:cs typeface="Calibri" panose="020F0502020204030204" pitchFamily="34" charset="0"/>
                <a:sym typeface="Helvetica Light"/>
              </a:rPr>
              <a:t> </a:t>
            </a:r>
            <a:r>
              <a:rPr lang="en-IE" sz="2400" dirty="0" err="1">
                <a:latin typeface="Calibri" panose="020F0502020204030204" pitchFamily="34" charset="0"/>
                <a:ea typeface="+mn-ea"/>
                <a:cs typeface="Calibri" panose="020F0502020204030204" pitchFamily="34" charset="0"/>
                <a:sym typeface="Helvetica Light"/>
              </a:rPr>
              <a:t>verlängern</a:t>
            </a:r>
            <a:r>
              <a:rPr lang="en-IE" sz="2400" dirty="0">
                <a:latin typeface="Calibri" panose="020F0502020204030204" pitchFamily="34" charset="0"/>
                <a:ea typeface="+mn-ea"/>
                <a:cs typeface="Calibri" panose="020F0502020204030204" pitchFamily="34" charset="0"/>
                <a:sym typeface="Helvetica Light"/>
              </a:rPr>
              <a:t>.</a:t>
            </a:r>
          </a:p>
          <a:p>
            <a:r>
              <a:rPr lang="en-IE" dirty="0">
                <a:latin typeface="Calibri" panose="020F0502020204030204" pitchFamily="34" charset="0"/>
                <a:cs typeface="Calibri" panose="020F0502020204030204" pitchFamily="34" charset="0"/>
                <a:sym typeface="Helvetica Light"/>
              </a:rPr>
              <a:t>(</a:t>
            </a:r>
            <a:r>
              <a:rPr lang="en-IE" dirty="0" err="1">
                <a:latin typeface="Calibri" panose="020F0502020204030204" pitchFamily="34" charset="0"/>
                <a:cs typeface="Calibri" panose="020F0502020204030204" pitchFamily="34" charset="0"/>
                <a:sym typeface="Helvetica Light"/>
              </a:rPr>
              <a:t>Siehe</a:t>
            </a:r>
            <a:r>
              <a:rPr lang="en-IE" dirty="0">
                <a:latin typeface="Calibri" panose="020F0502020204030204" pitchFamily="34" charset="0"/>
                <a:cs typeface="Calibri" panose="020F0502020204030204" pitchFamily="34" charset="0"/>
                <a:sym typeface="Helvetica Light"/>
              </a:rPr>
              <a:t> </a:t>
            </a:r>
            <a:r>
              <a:rPr lang="en-IE" dirty="0" err="1">
                <a:latin typeface="Calibri" panose="020F0502020204030204" pitchFamily="34" charset="0"/>
                <a:cs typeface="Calibri" panose="020F0502020204030204" pitchFamily="34" charset="0"/>
                <a:sym typeface="Helvetica Light"/>
              </a:rPr>
              <a:t>auch</a:t>
            </a:r>
            <a:r>
              <a:rPr lang="en-IE" dirty="0">
                <a:latin typeface="Calibri" panose="020F0502020204030204" pitchFamily="34" charset="0"/>
                <a:cs typeface="Calibri" panose="020F0502020204030204" pitchFamily="34" charset="0"/>
                <a:sym typeface="Helvetica Light"/>
              </a:rPr>
              <a:t> </a:t>
            </a:r>
            <a:r>
              <a:rPr lang="en-IE" dirty="0">
                <a:latin typeface="Calibri" panose="020F0502020204030204" pitchFamily="34" charset="0"/>
                <a:cs typeface="Calibri" panose="020F0502020204030204" pitchFamily="34" charset="0"/>
                <a:sym typeface="Helvetica Light"/>
                <a:hlinkClick r:id="rId3"/>
              </a:rPr>
              <a:t>CSR Ready </a:t>
            </a:r>
            <a:r>
              <a:rPr lang="en-IE" dirty="0" err="1">
                <a:latin typeface="Calibri" panose="020F0502020204030204" pitchFamily="34" charset="0"/>
                <a:cs typeface="Calibri" panose="020F0502020204030204" pitchFamily="34" charset="0"/>
                <a:sym typeface="Helvetica Light"/>
                <a:hlinkClick r:id="rId3"/>
              </a:rPr>
              <a:t>Fallstudien</a:t>
            </a:r>
            <a:r>
              <a:rPr lang="en-IE" dirty="0">
                <a:latin typeface="Calibri" panose="020F0502020204030204" pitchFamily="34" charset="0"/>
                <a:cs typeface="Calibri" panose="020F0502020204030204" pitchFamily="34" charset="0"/>
                <a:sym typeface="Helvetica Light"/>
              </a:rPr>
              <a:t>)</a:t>
            </a:r>
            <a:endParaRPr lang="en-IE" dirty="0">
              <a:latin typeface="Calibri" panose="020F0502020204030204" pitchFamily="34" charset="0"/>
              <a:cs typeface="Calibri" panose="020F0502020204030204" pitchFamily="34" charset="0"/>
            </a:endParaRPr>
          </a:p>
        </p:txBody>
      </p:sp>
      <p:sp>
        <p:nvSpPr>
          <p:cNvPr id="6" name="Picture Placeholder 5">
            <a:extLst>
              <a:ext uri="{FF2B5EF4-FFF2-40B4-BE49-F238E27FC236}">
                <a16:creationId xmlns:a16="http://schemas.microsoft.com/office/drawing/2014/main" id="{B3278B7A-F380-C76A-D226-217C663A2057}"/>
              </a:ext>
            </a:extLst>
          </p:cNvPr>
          <p:cNvSpPr>
            <a:spLocks noGrp="1"/>
          </p:cNvSpPr>
          <p:nvPr>
            <p:ph type="pic" sz="quarter" idx="19"/>
          </p:nvPr>
        </p:nvSpPr>
        <p:spPr/>
        <p:txBody>
          <a:bodyPr/>
          <a:lstStyle/>
          <a:p>
            <a:endParaRPr lang="en-GB"/>
          </a:p>
        </p:txBody>
      </p:sp>
      <p:sp>
        <p:nvSpPr>
          <p:cNvPr id="2" name="Rectangle: Rounded Corners 1">
            <a:extLst>
              <a:ext uri="{FF2B5EF4-FFF2-40B4-BE49-F238E27FC236}">
                <a16:creationId xmlns:a16="http://schemas.microsoft.com/office/drawing/2014/main" id="{4BB9C07F-1D2D-507F-2C08-0B8C20278C24}"/>
              </a:ext>
            </a:extLst>
          </p:cNvPr>
          <p:cNvSpPr/>
          <p:nvPr/>
        </p:nvSpPr>
        <p:spPr>
          <a:xfrm>
            <a:off x="5943600" y="6919"/>
            <a:ext cx="5372100" cy="1157314"/>
          </a:xfrm>
          <a:prstGeom prst="roundRect">
            <a:avLst/>
          </a:prstGeom>
          <a:solidFill>
            <a:srgbClr val="09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77DC8108-C235-6424-DA16-BA7F4BA25BB3}"/>
              </a:ext>
            </a:extLst>
          </p:cNvPr>
          <p:cNvSpPr txBox="1"/>
          <p:nvPr/>
        </p:nvSpPr>
        <p:spPr>
          <a:xfrm>
            <a:off x="6172200" y="166660"/>
            <a:ext cx="4911132" cy="954107"/>
          </a:xfrm>
          <a:prstGeom prst="rect">
            <a:avLst/>
          </a:prstGeom>
          <a:solidFill>
            <a:srgbClr val="096D6E"/>
          </a:solidFill>
        </p:spPr>
        <p:txBody>
          <a:bodyPr wrap="square" rtlCol="0">
            <a:spAutoFit/>
          </a:bodyPr>
          <a:lstStyle/>
          <a:p>
            <a:pPr algn="ctr"/>
            <a:r>
              <a:rPr lang="en-IE" sz="3200" b="1"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cs typeface="Aharoni" panose="02010803020104030203" pitchFamily="2" charset="-79"/>
              </a:rPr>
              <a:t>Nine &amp; Co Kinderkleidung</a:t>
            </a:r>
          </a:p>
        </p:txBody>
      </p:sp>
      <p:sp>
        <p:nvSpPr>
          <p:cNvPr id="9" name="Textfeld 8">
            <a:extLst>
              <a:ext uri="{FF2B5EF4-FFF2-40B4-BE49-F238E27FC236}">
                <a16:creationId xmlns:a16="http://schemas.microsoft.com/office/drawing/2014/main" id="{3AD8A967-7BF1-435D-83A6-1A544E7C1DF9}"/>
              </a:ext>
            </a:extLst>
          </p:cNvPr>
          <p:cNvSpPr txBox="1"/>
          <p:nvPr/>
        </p:nvSpPr>
        <p:spPr>
          <a:xfrm>
            <a:off x="413024" y="161506"/>
            <a:ext cx="4656839" cy="1292662"/>
          </a:xfrm>
          <a:prstGeom prst="rect">
            <a:avLst/>
          </a:prstGeom>
          <a:noFill/>
        </p:spPr>
        <p:txBody>
          <a:bodyPr wrap="square" rtlCol="0">
            <a:spAutoFit/>
          </a:bodyPr>
          <a:lstStyle/>
          <a:p>
            <a:r>
              <a:rPr lang="en-IE" sz="2000" b="1" dirty="0">
                <a:solidFill>
                  <a:schemeClr val="bg1"/>
                </a:solidFill>
              </a:rPr>
              <a:t>Nine &amp; Co. -</a:t>
            </a:r>
          </a:p>
          <a:p>
            <a:r>
              <a:rPr lang="en-IE" sz="2000" b="1" dirty="0">
                <a:solidFill>
                  <a:schemeClr val="bg1"/>
                </a:solidFill>
              </a:rPr>
              <a:t>Schritt </a:t>
            </a:r>
            <a:r>
              <a:rPr lang="en-IE" sz="2000" b="1" dirty="0" err="1">
                <a:solidFill>
                  <a:schemeClr val="bg1"/>
                </a:solidFill>
              </a:rPr>
              <a:t>für</a:t>
            </a:r>
            <a:r>
              <a:rPr lang="en-IE" sz="2000" b="1" dirty="0">
                <a:solidFill>
                  <a:schemeClr val="bg1"/>
                </a:solidFill>
              </a:rPr>
              <a:t> Schritt </a:t>
            </a:r>
            <a:r>
              <a:rPr lang="en-IE" sz="2000" b="1" dirty="0" err="1">
                <a:solidFill>
                  <a:schemeClr val="bg1"/>
                </a:solidFill>
              </a:rPr>
              <a:t>überdenken</a:t>
            </a:r>
            <a:r>
              <a:rPr lang="en-IE" sz="2000" b="1" dirty="0">
                <a:solidFill>
                  <a:schemeClr val="bg1"/>
                </a:solidFill>
              </a:rPr>
              <a:t>, </a:t>
            </a:r>
            <a:r>
              <a:rPr lang="en-IE" sz="2000" b="1" dirty="0" err="1">
                <a:solidFill>
                  <a:schemeClr val="bg1"/>
                </a:solidFill>
              </a:rPr>
              <a:t>umgestalten</a:t>
            </a:r>
            <a:r>
              <a:rPr lang="en-IE" sz="2000" b="1" dirty="0">
                <a:solidFill>
                  <a:schemeClr val="bg1"/>
                </a:solidFill>
              </a:rPr>
              <a:t>, neu </a:t>
            </a:r>
            <a:r>
              <a:rPr lang="en-IE" sz="2000" b="1" dirty="0" err="1">
                <a:solidFill>
                  <a:schemeClr val="bg1"/>
                </a:solidFill>
              </a:rPr>
              <a:t>entwickeln</a:t>
            </a:r>
            <a:r>
              <a:rPr lang="en-IE" sz="2000" b="1" dirty="0">
                <a:solidFill>
                  <a:schemeClr val="bg1"/>
                </a:solidFill>
              </a:rPr>
              <a:t>, </a:t>
            </a:r>
            <a:r>
              <a:rPr lang="en-IE" sz="2000" b="1" dirty="0" err="1">
                <a:solidFill>
                  <a:schemeClr val="bg1"/>
                </a:solidFill>
              </a:rPr>
              <a:t>überprüfen</a:t>
            </a:r>
            <a:endParaRPr lang="en-IE" sz="2000" b="1" dirty="0">
              <a:solidFill>
                <a:schemeClr val="bg1"/>
              </a:solidFill>
            </a:endParaRPr>
          </a:p>
          <a:p>
            <a:endParaRPr lang="de-DE" dirty="0"/>
          </a:p>
        </p:txBody>
      </p:sp>
    </p:spTree>
    <p:extLst>
      <p:ext uri="{BB962C8B-B14F-4D97-AF65-F5344CB8AC3E}">
        <p14:creationId xmlns:p14="http://schemas.microsoft.com/office/powerpoint/2010/main" val="3063332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400050" y="725133"/>
            <a:ext cx="4905375" cy="2632353"/>
          </a:xfrm>
        </p:spPr>
        <p:txBody>
          <a:bodyPr>
            <a:normAutofit/>
          </a:bodyPr>
          <a:lstStyle/>
          <a:p>
            <a:r>
              <a:rPr lang="en-IE" sz="4300" dirty="0"/>
              <a:t>Nine &amp; Co</a:t>
            </a:r>
          </a:p>
          <a:p>
            <a:endParaRPr lang="en-IE" sz="2800" b="0" i="0" u="none" strike="noStrike" cap="none" spc="0" baseline="0" dirty="0">
              <a:ln>
                <a:noFill/>
              </a:ln>
              <a:uFillTx/>
              <a:ea typeface="+mn-ea"/>
              <a:cs typeface="Calibri" panose="020F0502020204030204" pitchFamily="34" charset="0"/>
              <a:sym typeface="Helvetica Light"/>
            </a:endParaRPr>
          </a:p>
          <a:p>
            <a:r>
              <a:rPr lang="en-GB" sz="2000" b="0" i="0" dirty="0">
                <a:effectLst/>
              </a:rPr>
              <a:t>Seit 2014 verwendet </a:t>
            </a:r>
            <a:r>
              <a:rPr lang="en-IE" sz="2000" b="0" dirty="0">
                <a:ea typeface="+mn-ea"/>
                <a:cs typeface="Calibri" panose="020F0502020204030204" pitchFamily="34" charset="0"/>
                <a:sym typeface="Helvetica Light"/>
              </a:rPr>
              <a:t>NINE &amp; Co. </a:t>
            </a:r>
            <a:r>
              <a:rPr lang="en-GB" sz="2000" b="0" i="0" dirty="0">
                <a:effectLst/>
              </a:rPr>
              <a:t>für den Versand von Paketen aus dem </a:t>
            </a:r>
            <a:r>
              <a:rPr lang="en-GB" sz="2000" b="0" i="0" dirty="0" err="1">
                <a:effectLst/>
              </a:rPr>
              <a:t>Zentrallager</a:t>
            </a:r>
            <a:r>
              <a:rPr lang="en-GB" sz="2000" b="0" i="0" dirty="0">
                <a:effectLst/>
              </a:rPr>
              <a:t> </a:t>
            </a:r>
            <a:r>
              <a:rPr lang="en-GB" sz="2000" b="0" i="0" dirty="0" err="1">
                <a:effectLst/>
              </a:rPr>
              <a:t>ausschließlich</a:t>
            </a:r>
            <a:r>
              <a:rPr lang="en-GB" sz="2000" b="0" i="0" dirty="0">
                <a:effectLst/>
              </a:rPr>
              <a:t> </a:t>
            </a:r>
            <a:r>
              <a:rPr lang="en-GB" sz="2000" b="0" i="0" dirty="0" err="1">
                <a:effectLst/>
              </a:rPr>
              <a:t>zertifizierte</a:t>
            </a:r>
            <a:r>
              <a:rPr lang="en-GB" sz="2000" b="0" i="0" dirty="0">
                <a:effectLst/>
              </a:rPr>
              <a:t> </a:t>
            </a:r>
            <a:r>
              <a:rPr lang="en-GB" sz="2000" b="0" i="0" dirty="0" err="1">
                <a:effectLst/>
              </a:rPr>
              <a:t>Kartons</a:t>
            </a:r>
            <a:r>
              <a:rPr lang="en-GB" sz="2000" b="0" i="0" dirty="0">
                <a:effectLst/>
              </a:rPr>
              <a:t> (FSC-Gütesiegel) und 100% Recyclingpapier. </a:t>
            </a:r>
            <a:endParaRPr lang="en-IE" sz="2800" dirty="0"/>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95250" y="4319286"/>
            <a:ext cx="12094187" cy="2231308"/>
          </a:xfrm>
        </p:spPr>
        <p:txBody>
          <a:bodyPr/>
          <a:lstStyle/>
          <a:p>
            <a:r>
              <a:rPr lang="en-IE" sz="2000" dirty="0" err="1">
                <a:sym typeface="Helvetica Light"/>
              </a:rPr>
              <a:t>Durch</a:t>
            </a:r>
            <a:r>
              <a:rPr lang="en-IE" sz="2000" dirty="0">
                <a:sym typeface="Helvetica Light"/>
              </a:rPr>
              <a:t> </a:t>
            </a:r>
            <a:r>
              <a:rPr lang="en-IE" sz="2000" dirty="0" err="1">
                <a:sym typeface="Helvetica Light"/>
              </a:rPr>
              <a:t>einfache</a:t>
            </a:r>
            <a:r>
              <a:rPr lang="en-IE" sz="2000" dirty="0">
                <a:sym typeface="Helvetica Light"/>
              </a:rPr>
              <a:t> </a:t>
            </a:r>
            <a:r>
              <a:rPr lang="en-IE" sz="2000" dirty="0" err="1">
                <a:sym typeface="Helvetica Light"/>
              </a:rPr>
              <a:t>Maßnahmen</a:t>
            </a:r>
            <a:r>
              <a:rPr lang="en-IE" sz="2000" dirty="0">
                <a:sym typeface="Helvetica Light"/>
              </a:rPr>
              <a:t> </a:t>
            </a:r>
            <a:r>
              <a:rPr lang="en-IE" sz="2000" dirty="0" err="1">
                <a:sym typeface="Helvetica Light"/>
              </a:rPr>
              <a:t>wie</a:t>
            </a:r>
            <a:r>
              <a:rPr lang="en-IE" sz="2000" dirty="0">
                <a:sym typeface="Helvetica Light"/>
              </a:rPr>
              <a:t> </a:t>
            </a:r>
            <a:r>
              <a:rPr lang="en-IE" sz="2000" dirty="0" err="1">
                <a:sym typeface="Helvetica Light"/>
              </a:rPr>
              <a:t>verbesserte</a:t>
            </a:r>
            <a:r>
              <a:rPr lang="en-IE" sz="2000" dirty="0">
                <a:sym typeface="Helvetica Light"/>
              </a:rPr>
              <a:t> </a:t>
            </a:r>
            <a:r>
              <a:rPr lang="en-IE" sz="2000" dirty="0" err="1">
                <a:sym typeface="Helvetica Light"/>
              </a:rPr>
              <a:t>Größentabellen</a:t>
            </a:r>
            <a:r>
              <a:rPr lang="en-IE" sz="2000" dirty="0">
                <a:sym typeface="Helvetica Light"/>
              </a:rPr>
              <a:t> und </a:t>
            </a:r>
            <a:r>
              <a:rPr lang="en-IE" sz="2000" dirty="0" err="1">
                <a:sym typeface="Helvetica Light"/>
              </a:rPr>
              <a:t>Waschanleitungen</a:t>
            </a:r>
            <a:r>
              <a:rPr lang="en-IE" sz="2000" dirty="0">
                <a:sym typeface="Helvetica Light"/>
              </a:rPr>
              <a:t> </a:t>
            </a:r>
            <a:r>
              <a:rPr lang="en-IE" sz="2000" dirty="0" err="1">
                <a:sym typeface="Helvetica Light"/>
              </a:rPr>
              <a:t>bezieht</a:t>
            </a:r>
            <a:r>
              <a:rPr lang="en-IE" sz="2000" dirty="0">
                <a:sym typeface="Helvetica Light"/>
              </a:rPr>
              <a:t> NINE &amp; Co. die </a:t>
            </a:r>
            <a:r>
              <a:rPr lang="en-IE" sz="2000" dirty="0" err="1">
                <a:sym typeface="Helvetica Light"/>
              </a:rPr>
              <a:t>Verbraucher</a:t>
            </a:r>
            <a:r>
              <a:rPr lang="en-IE" sz="2000" dirty="0">
                <a:sym typeface="Helvetica Light"/>
              </a:rPr>
              <a:t> i</a:t>
            </a:r>
            <a:r>
              <a:rPr lang="en-IE" sz="2000" dirty="0">
                <a:ea typeface="+mn-ea"/>
                <a:sym typeface="Helvetica Light"/>
              </a:rPr>
              <a:t>n der </a:t>
            </a:r>
            <a:r>
              <a:rPr lang="en-IE" sz="2000" b="1" dirty="0" err="1">
                <a:solidFill>
                  <a:srgbClr val="C95F57"/>
                </a:solidFill>
                <a:ea typeface="+mn-ea"/>
                <a:sym typeface="Helvetica Light"/>
              </a:rPr>
              <a:t>Nutzungsphase</a:t>
            </a:r>
            <a:r>
              <a:rPr lang="en-IE" sz="2000" b="1" dirty="0">
                <a:solidFill>
                  <a:srgbClr val="C95F57"/>
                </a:solidFill>
                <a:ea typeface="+mn-ea"/>
                <a:sym typeface="Helvetica Light"/>
              </a:rPr>
              <a:t> </a:t>
            </a:r>
            <a:r>
              <a:rPr lang="en-IE" sz="2000" dirty="0" err="1">
                <a:ea typeface="+mn-ea"/>
                <a:sym typeface="Helvetica Light"/>
              </a:rPr>
              <a:t>ein</a:t>
            </a:r>
            <a:r>
              <a:rPr lang="en-IE" sz="2000" dirty="0">
                <a:ea typeface="+mn-ea"/>
                <a:sym typeface="Helvetica Light"/>
              </a:rPr>
              <a:t> und </a:t>
            </a:r>
            <a:r>
              <a:rPr lang="en-IE" sz="2000" dirty="0" err="1">
                <a:ea typeface="+mn-ea"/>
                <a:sym typeface="Helvetica Light"/>
              </a:rPr>
              <a:t>ermutigt</a:t>
            </a:r>
            <a:r>
              <a:rPr lang="en-IE" sz="2000" dirty="0">
                <a:ea typeface="+mn-ea"/>
                <a:sym typeface="Helvetica Light"/>
              </a:rPr>
              <a:t> </a:t>
            </a:r>
            <a:r>
              <a:rPr lang="en-IE" sz="2000" dirty="0" err="1">
                <a:ea typeface="+mn-ea"/>
                <a:sym typeface="Helvetica Light"/>
              </a:rPr>
              <a:t>sie</a:t>
            </a:r>
            <a:r>
              <a:rPr lang="en-IE" sz="2000" dirty="0">
                <a:ea typeface="+mn-ea"/>
                <a:sym typeface="Helvetica Light"/>
              </a:rPr>
              <a:t>, nachhaltigere Entscheidungen </a:t>
            </a:r>
            <a:r>
              <a:rPr lang="en-IE" sz="2000" dirty="0" err="1">
                <a:ea typeface="+mn-ea"/>
                <a:sym typeface="Helvetica Light"/>
              </a:rPr>
              <a:t>zu</a:t>
            </a:r>
            <a:r>
              <a:rPr lang="en-IE" sz="2000" dirty="0">
                <a:ea typeface="+mn-ea"/>
                <a:sym typeface="Helvetica Light"/>
              </a:rPr>
              <a:t> </a:t>
            </a:r>
            <a:r>
              <a:rPr lang="en-IE" sz="2000" dirty="0" err="1">
                <a:ea typeface="+mn-ea"/>
                <a:sym typeface="Helvetica Light"/>
              </a:rPr>
              <a:t>treffen</a:t>
            </a:r>
            <a:r>
              <a:rPr lang="en-IE" sz="2000" dirty="0">
                <a:sym typeface="Helvetica Light"/>
              </a:rPr>
              <a:t>.</a:t>
            </a:r>
            <a:endParaRPr lang="en-IE" sz="2000" dirty="0">
              <a:ea typeface="+mn-ea"/>
              <a:sym typeface="Helvetica Light"/>
            </a:endParaRPr>
          </a:p>
          <a:p>
            <a:endParaRPr lang="en-IE" sz="2000" dirty="0">
              <a:ea typeface="+mn-ea"/>
              <a:cs typeface="Calibri" panose="020F0502020204030204" pitchFamily="34" charset="0"/>
              <a:sym typeface="Helvetica Light"/>
            </a:endParaRPr>
          </a:p>
          <a:p>
            <a:r>
              <a:rPr lang="en-IE" sz="2000" dirty="0">
                <a:ea typeface="+mn-ea"/>
                <a:cs typeface="Calibri" panose="020F0502020204030204" pitchFamily="34" charset="0"/>
                <a:sym typeface="Helvetica Light"/>
              </a:rPr>
              <a:t>In der </a:t>
            </a:r>
            <a:r>
              <a:rPr lang="en-IE" sz="2000" b="1" dirty="0">
                <a:solidFill>
                  <a:srgbClr val="C95F57"/>
                </a:solidFill>
                <a:ea typeface="+mn-ea"/>
                <a:cs typeface="Calibri" panose="020F0502020204030204" pitchFamily="34" charset="0"/>
                <a:sym typeface="Helvetica Light"/>
              </a:rPr>
              <a:t>Vertriebsphase </a:t>
            </a:r>
            <a:r>
              <a:rPr lang="en-IE" sz="2000" dirty="0">
                <a:ea typeface="+mn-ea"/>
                <a:sym typeface="Helvetica Light"/>
              </a:rPr>
              <a:t>ist die Verpackung einer der Hauptschwerpunkte des Unternehmens. Seit 2019 verwenden sie 100 % FSC-zertifizierten Karton für ihre Verpackungen. </a:t>
            </a:r>
            <a:r>
              <a:rPr lang="en-IE" sz="2000" dirty="0" err="1">
                <a:sym typeface="Helvetica Light"/>
              </a:rPr>
              <a:t>Seit</a:t>
            </a:r>
            <a:r>
              <a:rPr lang="en-IE" sz="2000" dirty="0">
                <a:ea typeface="+mn-ea"/>
                <a:sym typeface="Helvetica Light"/>
              </a:rPr>
              <a:t> 2020 werden fast 30 % recycelte Kartons verwendet. Und </a:t>
            </a:r>
            <a:r>
              <a:rPr lang="en-IE" sz="2000" dirty="0" err="1">
                <a:ea typeface="+mn-ea"/>
                <a:sym typeface="Helvetica Light"/>
              </a:rPr>
              <a:t>seit</a:t>
            </a:r>
            <a:r>
              <a:rPr lang="en-IE" sz="2000" dirty="0">
                <a:ea typeface="+mn-ea"/>
                <a:sym typeface="Helvetica Light"/>
              </a:rPr>
              <a:t> 2021 </a:t>
            </a:r>
            <a:r>
              <a:rPr lang="en-IE" sz="2000" dirty="0" err="1">
                <a:ea typeface="+mn-ea"/>
                <a:sym typeface="Helvetica Light"/>
              </a:rPr>
              <a:t>wurden</a:t>
            </a:r>
            <a:r>
              <a:rPr lang="en-IE" sz="2000" dirty="0">
                <a:ea typeface="+mn-ea"/>
                <a:sym typeface="Helvetica Light"/>
              </a:rPr>
              <a:t> zu 100 % recycelte </a:t>
            </a:r>
            <a:r>
              <a:rPr lang="en-IE" sz="2000" dirty="0" err="1">
                <a:ea typeface="+mn-ea"/>
                <a:sym typeface="Helvetica Light"/>
              </a:rPr>
              <a:t>Polybeutel</a:t>
            </a:r>
            <a:r>
              <a:rPr lang="en-IE" sz="2000" dirty="0">
                <a:ea typeface="+mn-ea"/>
                <a:sym typeface="Helvetica Light"/>
              </a:rPr>
              <a:t> </a:t>
            </a:r>
            <a:r>
              <a:rPr lang="en-IE" sz="2000" dirty="0" err="1">
                <a:sym typeface="Helvetica Light"/>
              </a:rPr>
              <a:t>genutzt</a:t>
            </a:r>
            <a:r>
              <a:rPr lang="en-IE" sz="2000" dirty="0">
                <a:ea typeface="+mn-ea"/>
                <a:sym typeface="Helvetica Light"/>
              </a:rPr>
              <a:t>. Sie haben erkannt, dass der Transport ihrer Produkte ein Schlüsselbereich für zukünftige Verbesserungen in ihrer Wertschöpfungskette ist.</a:t>
            </a:r>
            <a:endParaRPr lang="en-IE" sz="2000" dirty="0">
              <a:cs typeface="Calibri" panose="020F0502020204030204" pitchFamily="34" charset="0"/>
            </a:endParaRPr>
          </a:p>
          <a:p>
            <a:pPr marL="457200" indent="-457200">
              <a:buFont typeface="+mj-lt"/>
              <a:buAutoNum type="arabicPeriod"/>
            </a:pPr>
            <a:endParaRPr lang="en-IE" sz="2000" dirty="0">
              <a:solidFill>
                <a:srgbClr val="0A0A0A"/>
              </a:solidFill>
            </a:endParaRPr>
          </a:p>
        </p:txBody>
      </p:sp>
      <p:pic>
        <p:nvPicPr>
          <p:cNvPr id="16388" name="Picture 4">
            <a:extLst>
              <a:ext uri="{FF2B5EF4-FFF2-40B4-BE49-F238E27FC236}">
                <a16:creationId xmlns:a16="http://schemas.microsoft.com/office/drawing/2014/main" id="{22600FB8-0EFD-91CC-CA07-4B196642357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2914" y="151974"/>
            <a:ext cx="3808411" cy="3778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714BB9-89FC-57C4-7D06-4E83303F19ED}"/>
              </a:ext>
            </a:extLst>
          </p:cNvPr>
          <p:cNvSpPr txBox="1"/>
          <p:nvPr/>
        </p:nvSpPr>
        <p:spPr>
          <a:xfrm>
            <a:off x="10496222" y="2967335"/>
            <a:ext cx="1487489" cy="923330"/>
          </a:xfrm>
          <a:prstGeom prst="rect">
            <a:avLst/>
          </a:prstGeom>
          <a:noFill/>
        </p:spPr>
        <p:txBody>
          <a:bodyPr wrap="square" rtlCol="0">
            <a:spAutoFit/>
          </a:bodyPr>
          <a:lstStyle/>
          <a:p>
            <a:pPr algn="ctr"/>
            <a:r>
              <a:rPr lang="en-IE" dirty="0">
                <a:hlinkClick r:id="rId3">
                  <a:extLst>
                    <a:ext uri="{A12FA001-AC4F-418D-AE19-62706E023703}">
                      <ahyp:hlinkClr xmlns:ahyp="http://schemas.microsoft.com/office/drawing/2018/hyperlinkcolor" val="tx"/>
                    </a:ext>
                  </a:extLst>
                </a:hlinkClick>
              </a:rPr>
              <a:t>Modell der </a:t>
            </a:r>
            <a:r>
              <a:rPr lang="en-IE" dirty="0" err="1">
                <a:hlinkClick r:id="rId3">
                  <a:extLst>
                    <a:ext uri="{A12FA001-AC4F-418D-AE19-62706E023703}">
                      <ahyp:hlinkClr xmlns:ahyp="http://schemas.microsoft.com/office/drawing/2018/hyperlinkcolor" val="tx"/>
                    </a:ext>
                  </a:extLst>
                </a:hlinkClick>
              </a:rPr>
              <a:t>Kreislauf-wirtschaft</a:t>
            </a:r>
            <a:endParaRPr lang="en-IE" dirty="0"/>
          </a:p>
        </p:txBody>
      </p:sp>
    </p:spTree>
    <p:extLst>
      <p:ext uri="{BB962C8B-B14F-4D97-AF65-F5344CB8AC3E}">
        <p14:creationId xmlns:p14="http://schemas.microsoft.com/office/powerpoint/2010/main" val="2122854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83D6A5-CF27-CEA7-0A3B-B4D9A85802F6}"/>
              </a:ext>
            </a:extLst>
          </p:cNvPr>
          <p:cNvSpPr>
            <a:spLocks noGrp="1"/>
          </p:cNvSpPr>
          <p:nvPr>
            <p:ph type="body" sz="quarter" idx="13"/>
          </p:nvPr>
        </p:nvSpPr>
        <p:spPr>
          <a:xfrm>
            <a:off x="490899" y="857844"/>
            <a:ext cx="7538676" cy="1038689"/>
          </a:xfrm>
        </p:spPr>
        <p:txBody>
          <a:bodyPr/>
          <a:lstStyle/>
          <a:p>
            <a:r>
              <a:rPr lang="en-IE" sz="3600" dirty="0" err="1"/>
              <a:t>Implementierung</a:t>
            </a:r>
            <a:r>
              <a:rPr lang="en-IE" sz="3600" dirty="0"/>
              <a:t> von </a:t>
            </a:r>
            <a:r>
              <a:rPr lang="en-IE" sz="3600" dirty="0" err="1"/>
              <a:t>zirkulären</a:t>
            </a:r>
            <a:r>
              <a:rPr lang="en-IE" sz="3600" dirty="0"/>
              <a:t> </a:t>
            </a:r>
            <a:r>
              <a:rPr lang="en-IE" sz="3600" dirty="0" err="1"/>
              <a:t>Wirtschaftsmodellen</a:t>
            </a:r>
            <a:endParaRPr lang="en-IE" sz="3600" dirty="0"/>
          </a:p>
        </p:txBody>
      </p:sp>
      <p:sp>
        <p:nvSpPr>
          <p:cNvPr id="6" name="Text Placeholder 5">
            <a:extLst>
              <a:ext uri="{FF2B5EF4-FFF2-40B4-BE49-F238E27FC236}">
                <a16:creationId xmlns:a16="http://schemas.microsoft.com/office/drawing/2014/main" id="{AA5EA1FD-66BD-2C5B-652B-3D9B009D59C5}"/>
              </a:ext>
            </a:extLst>
          </p:cNvPr>
          <p:cNvSpPr>
            <a:spLocks noGrp="1"/>
          </p:cNvSpPr>
          <p:nvPr>
            <p:ph type="body" sz="quarter" idx="14"/>
          </p:nvPr>
        </p:nvSpPr>
        <p:spPr>
          <a:xfrm>
            <a:off x="490898" y="2230955"/>
            <a:ext cx="5605102" cy="1748378"/>
          </a:xfrm>
        </p:spPr>
        <p:txBody>
          <a:bodyPr/>
          <a:lstStyle/>
          <a:p>
            <a:r>
              <a:rPr lang="en-IE" sz="2000" dirty="0"/>
              <a:t>In diesem Abschnitt wird die </a:t>
            </a:r>
            <a:r>
              <a:rPr lang="en-IE" sz="2000" dirty="0" err="1"/>
              <a:t>Implementierung</a:t>
            </a:r>
            <a:r>
              <a:rPr lang="en-IE" sz="2000" dirty="0"/>
              <a:t> </a:t>
            </a:r>
            <a:r>
              <a:rPr lang="en-IE" sz="2000" dirty="0" err="1"/>
              <a:t>zirkulärer</a:t>
            </a:r>
            <a:r>
              <a:rPr lang="en-IE" sz="2000" dirty="0"/>
              <a:t> </a:t>
            </a:r>
            <a:r>
              <a:rPr lang="en-IE" sz="2000" dirty="0" err="1"/>
              <a:t>Modelle</a:t>
            </a:r>
            <a:r>
              <a:rPr lang="en-IE" sz="2000" dirty="0"/>
              <a:t> </a:t>
            </a:r>
            <a:r>
              <a:rPr lang="en-IE" sz="2000" dirty="0" err="1"/>
              <a:t>anhand</a:t>
            </a:r>
            <a:r>
              <a:rPr lang="en-IE" sz="2000" dirty="0"/>
              <a:t> von 8 </a:t>
            </a:r>
            <a:r>
              <a:rPr lang="en-IE" sz="2000" dirty="0" err="1"/>
              <a:t>Schritten</a:t>
            </a:r>
            <a:r>
              <a:rPr lang="en-IE" sz="2000" dirty="0"/>
              <a:t> </a:t>
            </a:r>
            <a:r>
              <a:rPr lang="en-IE" sz="2000" dirty="0" err="1"/>
              <a:t>erklärt</a:t>
            </a:r>
            <a:r>
              <a:rPr lang="en-IE" sz="2000" dirty="0"/>
              <a:t>. Es </a:t>
            </a:r>
            <a:r>
              <a:rPr lang="en-IE" sz="2000" dirty="0" err="1"/>
              <a:t>wird</a:t>
            </a:r>
            <a:r>
              <a:rPr lang="en-IE" sz="2000" dirty="0"/>
              <a:t> </a:t>
            </a:r>
            <a:r>
              <a:rPr lang="en-IE" sz="2000" dirty="0" err="1"/>
              <a:t>gezeigt</a:t>
            </a:r>
            <a:r>
              <a:rPr lang="en-IE" sz="2000" dirty="0"/>
              <a:t>, </a:t>
            </a:r>
            <a:r>
              <a:rPr lang="en-IE" sz="2000" dirty="0" err="1"/>
              <a:t>wie</a:t>
            </a:r>
            <a:r>
              <a:rPr lang="en-IE" sz="2000" dirty="0"/>
              <a:t> </a:t>
            </a:r>
            <a:r>
              <a:rPr lang="en-IE" sz="2000" dirty="0" err="1"/>
              <a:t>diese</a:t>
            </a:r>
            <a:r>
              <a:rPr lang="en-IE" sz="2000" dirty="0"/>
              <a:t> </a:t>
            </a:r>
            <a:r>
              <a:rPr lang="en-IE" sz="2000" dirty="0" err="1"/>
              <a:t>Modelle</a:t>
            </a:r>
            <a:r>
              <a:rPr lang="en-IE" sz="2000" dirty="0"/>
              <a:t> </a:t>
            </a:r>
            <a:r>
              <a:rPr lang="en-IE" sz="2000" dirty="0" err="1"/>
              <a:t>umgesetzt</a:t>
            </a:r>
            <a:r>
              <a:rPr lang="en-IE" sz="2000" dirty="0"/>
              <a:t> </a:t>
            </a:r>
            <a:r>
              <a:rPr lang="en-IE" sz="2000" dirty="0" err="1"/>
              <a:t>werden</a:t>
            </a:r>
            <a:r>
              <a:rPr lang="en-IE" sz="2000" dirty="0"/>
              <a:t> </a:t>
            </a:r>
            <a:r>
              <a:rPr lang="en-IE" sz="2000" dirty="0" err="1"/>
              <a:t>können</a:t>
            </a:r>
            <a:r>
              <a:rPr lang="en-IE" sz="2000" dirty="0"/>
              <a:t>, damit KMU </a:t>
            </a:r>
            <a:r>
              <a:rPr lang="en-IE" sz="2000" dirty="0" err="1"/>
              <a:t>insgesamt</a:t>
            </a:r>
            <a:r>
              <a:rPr lang="en-IE" sz="2000" dirty="0"/>
              <a:t> </a:t>
            </a:r>
            <a:r>
              <a:rPr lang="en-IE" sz="2000" dirty="0" err="1"/>
              <a:t>weniger</a:t>
            </a:r>
            <a:r>
              <a:rPr lang="en-IE" sz="2000" dirty="0"/>
              <a:t> </a:t>
            </a:r>
            <a:r>
              <a:rPr lang="en-IE" sz="2000" dirty="0" err="1"/>
              <a:t>Ressourcen</a:t>
            </a:r>
            <a:r>
              <a:rPr lang="en-IE" sz="2000" dirty="0"/>
              <a:t> </a:t>
            </a:r>
            <a:r>
              <a:rPr lang="en-IE" sz="2000" dirty="0" err="1"/>
              <a:t>verbrauchen</a:t>
            </a:r>
            <a:r>
              <a:rPr lang="en-IE" sz="2000" dirty="0"/>
              <a:t> und so </a:t>
            </a:r>
            <a:r>
              <a:rPr lang="en-IE" sz="2000" dirty="0" err="1"/>
              <a:t>einen</a:t>
            </a:r>
            <a:r>
              <a:rPr lang="en-IE" sz="2000" dirty="0"/>
              <a:t> systemischen Wandel herbeiführen können. </a:t>
            </a:r>
          </a:p>
        </p:txBody>
      </p:sp>
      <p:sp>
        <p:nvSpPr>
          <p:cNvPr id="2" name="Rectangle: Rounded Corners 1">
            <a:extLst>
              <a:ext uri="{FF2B5EF4-FFF2-40B4-BE49-F238E27FC236}">
                <a16:creationId xmlns:a16="http://schemas.microsoft.com/office/drawing/2014/main" id="{05DCB220-BF68-3F00-8E86-1E52BDC869EC}"/>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DCD44A4B-4DD1-A1EA-6026-88989B516097}"/>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Abschnitt 3</a:t>
            </a:r>
          </a:p>
        </p:txBody>
      </p:sp>
    </p:spTree>
    <p:extLst>
      <p:ext uri="{BB962C8B-B14F-4D97-AF65-F5344CB8AC3E}">
        <p14:creationId xmlns:p14="http://schemas.microsoft.com/office/powerpoint/2010/main" val="13063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21A22F-09D9-ABE1-872F-6BA83A3A16F6}"/>
              </a:ext>
            </a:extLst>
          </p:cNvPr>
          <p:cNvSpPr>
            <a:spLocks noGrp="1"/>
          </p:cNvSpPr>
          <p:nvPr>
            <p:ph type="body" sz="quarter" idx="13"/>
          </p:nvPr>
        </p:nvSpPr>
        <p:spPr>
          <a:xfrm>
            <a:off x="717289" y="591485"/>
            <a:ext cx="6235960" cy="953429"/>
          </a:xfrm>
        </p:spPr>
        <p:txBody>
          <a:bodyPr>
            <a:normAutofit fontScale="92500" lnSpcReduction="10000"/>
          </a:bodyPr>
          <a:lstStyle/>
          <a:p>
            <a:r>
              <a:rPr lang="en-IE" dirty="0" err="1"/>
              <a:t>Implementierung</a:t>
            </a:r>
            <a:r>
              <a:rPr lang="en-IE" dirty="0"/>
              <a:t> von </a:t>
            </a:r>
            <a:r>
              <a:rPr lang="en-IE" dirty="0" err="1"/>
              <a:t>zirkulären</a:t>
            </a:r>
            <a:r>
              <a:rPr lang="en-IE" dirty="0"/>
              <a:t> </a:t>
            </a:r>
            <a:r>
              <a:rPr lang="en-IE" dirty="0" err="1"/>
              <a:t>Wirtschaftsmodellen</a:t>
            </a:r>
            <a:endParaRPr lang="en-IE" dirty="0"/>
          </a:p>
        </p:txBody>
      </p:sp>
      <p:sp>
        <p:nvSpPr>
          <p:cNvPr id="5" name="Text Placeholder 4">
            <a:extLst>
              <a:ext uri="{FF2B5EF4-FFF2-40B4-BE49-F238E27FC236}">
                <a16:creationId xmlns:a16="http://schemas.microsoft.com/office/drawing/2014/main" id="{E0C8D5EB-B8CF-60C0-9812-C2B190CF3477}"/>
              </a:ext>
            </a:extLst>
          </p:cNvPr>
          <p:cNvSpPr>
            <a:spLocks noGrp="1"/>
          </p:cNvSpPr>
          <p:nvPr>
            <p:ph type="body" sz="quarter" idx="14"/>
          </p:nvPr>
        </p:nvSpPr>
        <p:spPr>
          <a:xfrm>
            <a:off x="726088" y="1941096"/>
            <a:ext cx="5998561" cy="3827014"/>
          </a:xfrm>
        </p:spPr>
        <p:txBody>
          <a:bodyPr/>
          <a:lstStyle/>
          <a:p>
            <a:r>
              <a:rPr lang="de-DE" dirty="0"/>
              <a:t>Dieser Leitfaden zeigt hilfreiche Fallstudien und Ressourcen zur Umsetzung von Modellen der Kreislaufwirtschaft. Das Konzept ist komplex und erfordert ganzheitliches Denken der Unternehmen. Im nächsten Abschnitt werden die acht Schritte zur Umsetzung von zirkulären Prozessen erläutert. Für die technische Umsetzung verweisen wir auf die am Ende dieses Leitfadens erwähnten Instrumente.</a:t>
            </a:r>
            <a:endParaRPr lang="en-IE" sz="2800" dirty="0"/>
          </a:p>
        </p:txBody>
      </p:sp>
      <p:sp>
        <p:nvSpPr>
          <p:cNvPr id="9" name="TextBox 8">
            <a:extLst>
              <a:ext uri="{FF2B5EF4-FFF2-40B4-BE49-F238E27FC236}">
                <a16:creationId xmlns:a16="http://schemas.microsoft.com/office/drawing/2014/main" id="{814B7373-1A44-9E79-36E4-CAE56923F59F}"/>
              </a:ext>
            </a:extLst>
          </p:cNvPr>
          <p:cNvSpPr txBox="1"/>
          <p:nvPr/>
        </p:nvSpPr>
        <p:spPr>
          <a:xfrm>
            <a:off x="6724649" y="5457651"/>
            <a:ext cx="4810125"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https://eulacfoundation.org/en/system/files/case_studies_circular_economy_eu_lac.pdf </a:t>
            </a:r>
          </a:p>
        </p:txBody>
      </p:sp>
      <p:pic>
        <p:nvPicPr>
          <p:cNvPr id="10" name="Graphic 9" descr="Touchscreen with solid fill">
            <a:extLst>
              <a:ext uri="{FF2B5EF4-FFF2-40B4-BE49-F238E27FC236}">
                <a16:creationId xmlns:a16="http://schemas.microsoft.com/office/drawing/2014/main" id="{8C80C888-37CD-E36C-53C8-BCC5670B0E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8013" y="2593253"/>
            <a:ext cx="1447136" cy="1447136"/>
          </a:xfrm>
          <a:prstGeom prst="rect">
            <a:avLst/>
          </a:prstGeom>
        </p:spPr>
      </p:pic>
      <p:pic>
        <p:nvPicPr>
          <p:cNvPr id="6" name="Picture 7">
            <a:hlinkClick r:id="rId2"/>
            <a:extLst>
              <a:ext uri="{FF2B5EF4-FFF2-40B4-BE49-F238E27FC236}">
                <a16:creationId xmlns:a16="http://schemas.microsoft.com/office/drawing/2014/main" id="{45840496-660A-408C-BBD6-DF0A03C2AD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2748" y="477019"/>
            <a:ext cx="3362401" cy="4859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7949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38D02-669C-672B-31E5-1A0CE9BE08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8432" y="1046710"/>
            <a:ext cx="7277283" cy="5737686"/>
          </a:xfrm>
          <a:prstGeom prst="rect">
            <a:avLst/>
          </a:prstGeom>
        </p:spPr>
      </p:pic>
      <p:sp>
        <p:nvSpPr>
          <p:cNvPr id="4" name="TextBox 3">
            <a:extLst>
              <a:ext uri="{FF2B5EF4-FFF2-40B4-BE49-F238E27FC236}">
                <a16:creationId xmlns:a16="http://schemas.microsoft.com/office/drawing/2014/main" id="{6AEF0327-4701-561B-9651-4B1EE4CB47E8}"/>
              </a:ext>
            </a:extLst>
          </p:cNvPr>
          <p:cNvSpPr txBox="1"/>
          <p:nvPr/>
        </p:nvSpPr>
        <p:spPr>
          <a:xfrm>
            <a:off x="410283" y="1230202"/>
            <a:ext cx="4648149" cy="5370701"/>
          </a:xfrm>
          <a:prstGeom prst="rect">
            <a:avLst/>
          </a:prstGeom>
          <a:noFill/>
        </p:spPr>
        <p:txBody>
          <a:bodyPr wrap="square" rtlCol="0">
            <a:spAutoFit/>
          </a:bodyPr>
          <a:lstStyle/>
          <a:p>
            <a:pPr marL="342900" indent="-342900">
              <a:buFont typeface="+mj-lt"/>
              <a:buAutoNum type="arabicPeriod"/>
            </a:pPr>
            <a:r>
              <a:rPr lang="en-IE" sz="1900" dirty="0" err="1"/>
              <a:t>Erheben</a:t>
            </a:r>
            <a:r>
              <a:rPr lang="en-IE" sz="1900" dirty="0"/>
              <a:t> Sie den </a:t>
            </a:r>
            <a:r>
              <a:rPr lang="en-IE" sz="1900" b="1" dirty="0">
                <a:solidFill>
                  <a:srgbClr val="C95F57"/>
                </a:solidFill>
              </a:rPr>
              <a:t>aktuellen Stand </a:t>
            </a:r>
            <a:r>
              <a:rPr lang="en-IE" sz="1900" dirty="0"/>
              <a:t>in </a:t>
            </a:r>
            <a:r>
              <a:rPr lang="en-IE" sz="1900" dirty="0" err="1"/>
              <a:t>Bezug</a:t>
            </a:r>
            <a:r>
              <a:rPr lang="en-IE" sz="1900" dirty="0"/>
              <a:t> auf </a:t>
            </a:r>
            <a:r>
              <a:rPr lang="en-IE" sz="1900" dirty="0" err="1"/>
              <a:t>zirkuläre</a:t>
            </a:r>
            <a:r>
              <a:rPr lang="en-IE" sz="1900" dirty="0"/>
              <a:t> </a:t>
            </a:r>
            <a:r>
              <a:rPr lang="en-IE" sz="1900" dirty="0" err="1"/>
              <a:t>Prozesse</a:t>
            </a:r>
            <a:endParaRPr lang="en-IE" sz="1900" dirty="0"/>
          </a:p>
          <a:p>
            <a:pPr marL="342900" indent="-342900">
              <a:buFont typeface="+mj-lt"/>
              <a:buAutoNum type="arabicPeriod"/>
            </a:pPr>
            <a:r>
              <a:rPr lang="en-IE" sz="1900" dirty="0" err="1"/>
              <a:t>Beziehen</a:t>
            </a:r>
            <a:r>
              <a:rPr lang="en-IE" sz="1900" dirty="0"/>
              <a:t> Sie </a:t>
            </a:r>
            <a:r>
              <a:rPr lang="en-IE" sz="1900" dirty="0" err="1"/>
              <a:t>wichtige</a:t>
            </a:r>
            <a:r>
              <a:rPr lang="en-IE" sz="1900" dirty="0"/>
              <a:t> </a:t>
            </a:r>
            <a:r>
              <a:rPr lang="en-IE" sz="1900" b="1" dirty="0" err="1">
                <a:solidFill>
                  <a:srgbClr val="C95F57"/>
                </a:solidFill>
              </a:rPr>
              <a:t>Interessengruppen</a:t>
            </a:r>
            <a:r>
              <a:rPr lang="en-IE" sz="1900" b="1" dirty="0">
                <a:solidFill>
                  <a:srgbClr val="C95F57"/>
                </a:solidFill>
              </a:rPr>
              <a:t>  </a:t>
            </a:r>
            <a:r>
              <a:rPr lang="en-IE" sz="1900" dirty="0" err="1"/>
              <a:t>mit</a:t>
            </a:r>
            <a:r>
              <a:rPr lang="en-IE" sz="1900" dirty="0"/>
              <a:t> </a:t>
            </a:r>
            <a:r>
              <a:rPr lang="en-IE" sz="1900" dirty="0" err="1"/>
              <a:t>ein</a:t>
            </a:r>
            <a:endParaRPr lang="en-IE" sz="1900" dirty="0"/>
          </a:p>
          <a:p>
            <a:pPr marL="342900" indent="-342900">
              <a:buFont typeface="+mj-lt"/>
              <a:buAutoNum type="arabicPeriod"/>
            </a:pPr>
            <a:r>
              <a:rPr lang="en-IE" sz="1900" dirty="0" err="1"/>
              <a:t>Stellen</a:t>
            </a:r>
            <a:r>
              <a:rPr lang="en-IE" sz="1900" dirty="0"/>
              <a:t> Sie die </a:t>
            </a:r>
            <a:r>
              <a:rPr lang="en-IE" sz="1900" dirty="0" err="1"/>
              <a:t>konsequente</a:t>
            </a:r>
            <a:r>
              <a:rPr lang="en-IE" sz="1900" dirty="0"/>
              <a:t> </a:t>
            </a:r>
            <a:r>
              <a:rPr lang="en-IE" sz="1900" b="1" dirty="0" err="1">
                <a:solidFill>
                  <a:srgbClr val="C95F57"/>
                </a:solidFill>
              </a:rPr>
              <a:t>Unters-tützung</a:t>
            </a:r>
            <a:r>
              <a:rPr lang="en-IE" sz="1900" b="1" dirty="0">
                <a:solidFill>
                  <a:srgbClr val="C95F57"/>
                </a:solidFill>
              </a:rPr>
              <a:t> durch die </a:t>
            </a:r>
            <a:r>
              <a:rPr lang="en-IE" sz="1900" b="1" dirty="0" err="1">
                <a:solidFill>
                  <a:srgbClr val="C95F57"/>
                </a:solidFill>
              </a:rPr>
              <a:t>Geschäftsleitung</a:t>
            </a:r>
            <a:r>
              <a:rPr lang="en-IE" sz="1900" b="1" dirty="0">
                <a:solidFill>
                  <a:srgbClr val="C95F57"/>
                </a:solidFill>
              </a:rPr>
              <a:t> </a:t>
            </a:r>
            <a:r>
              <a:rPr lang="en-IE" sz="1900" dirty="0" err="1"/>
              <a:t>sicher</a:t>
            </a:r>
            <a:endParaRPr lang="en-IE" sz="1900" dirty="0"/>
          </a:p>
          <a:p>
            <a:pPr marL="342900" indent="-342900">
              <a:buFont typeface="+mj-lt"/>
              <a:buAutoNum type="arabicPeriod"/>
            </a:pPr>
            <a:r>
              <a:rPr lang="en-GB" sz="2000" dirty="0" err="1"/>
              <a:t>Stärken</a:t>
            </a:r>
            <a:r>
              <a:rPr lang="en-GB" sz="2000" dirty="0"/>
              <a:t> Sie </a:t>
            </a:r>
            <a:r>
              <a:rPr lang="en-GB" sz="2000" b="1" dirty="0" err="1">
                <a:solidFill>
                  <a:srgbClr val="C95F57"/>
                </a:solidFill>
              </a:rPr>
              <a:t>Befürworter</a:t>
            </a:r>
            <a:r>
              <a:rPr lang="en-GB" sz="2000" dirty="0"/>
              <a:t> und </a:t>
            </a:r>
            <a:r>
              <a:rPr lang="en-IE" sz="1900" dirty="0" err="1"/>
              <a:t>bauen</a:t>
            </a:r>
            <a:r>
              <a:rPr lang="en-IE" sz="1900" dirty="0"/>
              <a:t> Sie </a:t>
            </a:r>
            <a:r>
              <a:rPr lang="en-IE" sz="1900" b="1" dirty="0" err="1">
                <a:solidFill>
                  <a:srgbClr val="C95F57"/>
                </a:solidFill>
              </a:rPr>
              <a:t>Kapazitäten</a:t>
            </a:r>
            <a:r>
              <a:rPr lang="en-IE" sz="1900" dirty="0"/>
              <a:t> auf</a:t>
            </a:r>
          </a:p>
          <a:p>
            <a:pPr marL="342900" indent="-342900">
              <a:buFont typeface="+mj-lt"/>
              <a:buAutoNum type="arabicPeriod"/>
            </a:pPr>
            <a:r>
              <a:rPr lang="en-IE" sz="1900" dirty="0" err="1"/>
              <a:t>Entwickeln</a:t>
            </a:r>
            <a:r>
              <a:rPr lang="en-IE" sz="1900" dirty="0"/>
              <a:t> Sie </a:t>
            </a:r>
            <a:r>
              <a:rPr lang="en-IE" sz="1900" dirty="0" err="1"/>
              <a:t>einen</a:t>
            </a:r>
            <a:r>
              <a:rPr lang="en-IE" sz="1900" dirty="0"/>
              <a:t> </a:t>
            </a:r>
            <a:r>
              <a:rPr lang="en-IE" sz="1900" b="1" dirty="0">
                <a:solidFill>
                  <a:srgbClr val="C95F57"/>
                </a:solidFill>
              </a:rPr>
              <a:t>Business Case </a:t>
            </a:r>
            <a:r>
              <a:rPr lang="en-IE" sz="1900" dirty="0"/>
              <a:t>und </a:t>
            </a:r>
            <a:r>
              <a:rPr lang="en-IE" sz="1900" dirty="0" err="1"/>
              <a:t>messbare</a:t>
            </a:r>
            <a:r>
              <a:rPr lang="en-IE" sz="1900" dirty="0"/>
              <a:t> Ziele</a:t>
            </a:r>
          </a:p>
          <a:p>
            <a:pPr marL="342900" indent="-342900">
              <a:buFont typeface="+mj-lt"/>
              <a:buAutoNum type="arabicPeriod"/>
            </a:pPr>
            <a:r>
              <a:rPr lang="en-IE" sz="1900" dirty="0" err="1"/>
              <a:t>Kommunizieren</a:t>
            </a:r>
            <a:r>
              <a:rPr lang="en-IE" sz="1900" dirty="0"/>
              <a:t> und </a:t>
            </a:r>
            <a:r>
              <a:rPr lang="en-IE" sz="1900" dirty="0" err="1"/>
              <a:t>definieren</a:t>
            </a:r>
            <a:r>
              <a:rPr lang="en-IE" sz="1900" dirty="0"/>
              <a:t> Sie </a:t>
            </a:r>
            <a:r>
              <a:rPr lang="en-IE" sz="1900" dirty="0" err="1"/>
              <a:t>eine</a:t>
            </a:r>
            <a:r>
              <a:rPr lang="en-IE" sz="1900" dirty="0"/>
              <a:t> </a:t>
            </a:r>
            <a:r>
              <a:rPr lang="en-IE" sz="1900" b="1" dirty="0">
                <a:solidFill>
                  <a:srgbClr val="C95F57"/>
                </a:solidFill>
              </a:rPr>
              <a:t>Vision </a:t>
            </a:r>
            <a:r>
              <a:rPr lang="en-IE" sz="1900" dirty="0"/>
              <a:t>der </a:t>
            </a:r>
            <a:r>
              <a:rPr lang="en-IE" sz="1900" dirty="0" err="1"/>
              <a:t>Kreislaufwirtschaft</a:t>
            </a:r>
            <a:r>
              <a:rPr lang="en-IE" sz="1900" dirty="0"/>
              <a:t> </a:t>
            </a:r>
            <a:r>
              <a:rPr lang="en-IE" sz="1900" dirty="0" err="1"/>
              <a:t>Ihres</a:t>
            </a:r>
            <a:r>
              <a:rPr lang="en-IE" sz="1900" dirty="0"/>
              <a:t> </a:t>
            </a:r>
            <a:r>
              <a:rPr lang="en-IE" sz="1900" dirty="0" err="1"/>
              <a:t>Unternehmens</a:t>
            </a:r>
            <a:endParaRPr lang="en-IE" sz="1900" dirty="0"/>
          </a:p>
          <a:p>
            <a:pPr marL="342900" indent="-342900">
              <a:buFont typeface="+mj-lt"/>
              <a:buAutoNum type="arabicPeriod"/>
            </a:pPr>
            <a:r>
              <a:rPr lang="en-IE" sz="1900" b="1" dirty="0" err="1">
                <a:solidFill>
                  <a:srgbClr val="C95F57"/>
                </a:solidFill>
              </a:rPr>
              <a:t>Prozess</a:t>
            </a:r>
            <a:r>
              <a:rPr lang="en-IE" sz="1900" b="1" dirty="0">
                <a:solidFill>
                  <a:srgbClr val="C95F57"/>
                </a:solidFill>
              </a:rPr>
              <a:t>-, </a:t>
            </a:r>
            <a:r>
              <a:rPr lang="en-IE" sz="1900" b="1" dirty="0" err="1">
                <a:solidFill>
                  <a:srgbClr val="C95F57"/>
                </a:solidFill>
              </a:rPr>
              <a:t>Produkt</a:t>
            </a:r>
            <a:r>
              <a:rPr lang="en-IE" sz="1900" b="1" dirty="0">
                <a:solidFill>
                  <a:srgbClr val="C95F57"/>
                </a:solidFill>
              </a:rPr>
              <a:t>- und </a:t>
            </a:r>
            <a:r>
              <a:rPr lang="en-IE" sz="1900" dirty="0"/>
              <a:t> </a:t>
            </a:r>
            <a:r>
              <a:rPr lang="en-IE" sz="1900" b="1" dirty="0" err="1">
                <a:solidFill>
                  <a:srgbClr val="C95F57"/>
                </a:solidFill>
              </a:rPr>
              <a:t>Geschäftsmodellinnovation</a:t>
            </a:r>
            <a:endParaRPr lang="en-IE" sz="1900" b="1" dirty="0">
              <a:solidFill>
                <a:srgbClr val="C95F57"/>
              </a:solidFill>
            </a:endParaRPr>
          </a:p>
          <a:p>
            <a:pPr marL="342900" indent="-342900">
              <a:buFont typeface="+mj-lt"/>
              <a:buAutoNum type="arabicPeriod"/>
            </a:pPr>
            <a:r>
              <a:rPr lang="en-IE" sz="1900" b="1" dirty="0" err="1">
                <a:solidFill>
                  <a:srgbClr val="C95F57"/>
                </a:solidFill>
              </a:rPr>
              <a:t>Kommunizieren</a:t>
            </a:r>
            <a:r>
              <a:rPr lang="en-IE" sz="1900" dirty="0"/>
              <a:t> Sie </a:t>
            </a:r>
            <a:r>
              <a:rPr lang="en-IE" sz="1900" dirty="0" err="1"/>
              <a:t>Ihre</a:t>
            </a:r>
            <a:r>
              <a:rPr lang="en-IE" sz="1900" dirty="0"/>
              <a:t> </a:t>
            </a:r>
            <a:r>
              <a:rPr lang="en-IE" sz="1900" dirty="0" err="1"/>
              <a:t>Umstellungsbestrebungen</a:t>
            </a:r>
            <a:endParaRPr lang="en-IE" sz="1900" dirty="0"/>
          </a:p>
        </p:txBody>
      </p:sp>
      <p:sp>
        <p:nvSpPr>
          <p:cNvPr id="2" name="Text Placeholder 1">
            <a:extLst>
              <a:ext uri="{FF2B5EF4-FFF2-40B4-BE49-F238E27FC236}">
                <a16:creationId xmlns:a16="http://schemas.microsoft.com/office/drawing/2014/main" id="{4A72B8A2-F841-6159-0409-179361B6F570}"/>
              </a:ext>
            </a:extLst>
          </p:cNvPr>
          <p:cNvSpPr>
            <a:spLocks noGrp="1"/>
          </p:cNvSpPr>
          <p:nvPr>
            <p:ph type="body" sz="quarter" idx="13"/>
          </p:nvPr>
        </p:nvSpPr>
        <p:spPr>
          <a:xfrm>
            <a:off x="1086578" y="280799"/>
            <a:ext cx="10600546" cy="953429"/>
          </a:xfrm>
        </p:spPr>
        <p:txBody>
          <a:bodyPr>
            <a:normAutofit fontScale="92500" lnSpcReduction="10000"/>
          </a:bodyPr>
          <a:lstStyle/>
          <a:p>
            <a:pPr algn="ctr"/>
            <a:r>
              <a:rPr lang="en-IE" dirty="0" err="1">
                <a:solidFill>
                  <a:srgbClr val="C95F57"/>
                </a:solidFill>
              </a:rPr>
              <a:t>Implementierung</a:t>
            </a:r>
            <a:r>
              <a:rPr lang="en-IE" dirty="0">
                <a:solidFill>
                  <a:srgbClr val="C95F57"/>
                </a:solidFill>
              </a:rPr>
              <a:t> </a:t>
            </a:r>
            <a:r>
              <a:rPr lang="en-IE" dirty="0" err="1">
                <a:solidFill>
                  <a:srgbClr val="C95F57"/>
                </a:solidFill>
              </a:rPr>
              <a:t>einer</a:t>
            </a:r>
            <a:r>
              <a:rPr lang="en-IE" dirty="0">
                <a:solidFill>
                  <a:srgbClr val="C95F57"/>
                </a:solidFill>
              </a:rPr>
              <a:t> </a:t>
            </a:r>
            <a:r>
              <a:rPr lang="en-IE" dirty="0" err="1">
                <a:solidFill>
                  <a:srgbClr val="C95F57"/>
                </a:solidFill>
              </a:rPr>
              <a:t>Kreislaufwirtschaft</a:t>
            </a:r>
            <a:r>
              <a:rPr lang="en-IE" dirty="0">
                <a:solidFill>
                  <a:srgbClr val="C95F57"/>
                </a:solidFill>
              </a:rPr>
              <a:t> in </a:t>
            </a:r>
            <a:r>
              <a:rPr lang="en-IE" dirty="0" err="1">
                <a:solidFill>
                  <a:srgbClr val="C95F57"/>
                </a:solidFill>
              </a:rPr>
              <a:t>Geschäftsprozesse</a:t>
            </a:r>
            <a:endParaRPr lang="en-IE" dirty="0">
              <a:solidFill>
                <a:srgbClr val="C95F57"/>
              </a:solidFill>
            </a:endParaRPr>
          </a:p>
        </p:txBody>
      </p:sp>
    </p:spTree>
    <p:extLst>
      <p:ext uri="{BB962C8B-B14F-4D97-AF65-F5344CB8AC3E}">
        <p14:creationId xmlns:p14="http://schemas.microsoft.com/office/powerpoint/2010/main" val="2636333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p:txBody>
          <a:bodyPr>
            <a:normAutofit fontScale="92500" lnSpcReduction="10000"/>
          </a:bodyPr>
          <a:lstStyle/>
          <a:p>
            <a:r>
              <a:rPr lang="en-IE" dirty="0">
                <a:solidFill>
                  <a:srgbClr val="C95F57"/>
                </a:solidFill>
              </a:rPr>
              <a:t>8 </a:t>
            </a:r>
            <a:r>
              <a:rPr lang="en-IE" dirty="0" err="1">
                <a:solidFill>
                  <a:srgbClr val="C95F57"/>
                </a:solidFill>
              </a:rPr>
              <a:t>Schritte</a:t>
            </a:r>
            <a:r>
              <a:rPr lang="en-IE" dirty="0">
                <a:solidFill>
                  <a:srgbClr val="C95F57"/>
                </a:solidFill>
              </a:rPr>
              <a:t> </a:t>
            </a:r>
            <a:r>
              <a:rPr lang="en-IE" dirty="0" err="1">
                <a:solidFill>
                  <a:srgbClr val="C95F57"/>
                </a:solidFill>
              </a:rPr>
              <a:t>zur</a:t>
            </a:r>
            <a:r>
              <a:rPr lang="en-IE" dirty="0">
                <a:solidFill>
                  <a:srgbClr val="C95F57"/>
                </a:solidFill>
              </a:rPr>
              <a:t> </a:t>
            </a:r>
            <a:r>
              <a:rPr lang="en-IE" dirty="0" err="1">
                <a:solidFill>
                  <a:srgbClr val="C95F57"/>
                </a:solidFill>
              </a:rPr>
              <a:t>Umsetzung</a:t>
            </a:r>
            <a:r>
              <a:rPr lang="en-IE" dirty="0">
                <a:solidFill>
                  <a:srgbClr val="C95F57"/>
                </a:solidFill>
              </a:rPr>
              <a:t> </a:t>
            </a:r>
            <a:r>
              <a:rPr lang="en-IE" dirty="0" err="1">
                <a:solidFill>
                  <a:srgbClr val="C95F57"/>
                </a:solidFill>
              </a:rPr>
              <a:t>zirkulären</a:t>
            </a:r>
            <a:r>
              <a:rPr lang="en-IE" dirty="0">
                <a:solidFill>
                  <a:srgbClr val="C95F57"/>
                </a:solidFill>
              </a:rPr>
              <a:t> Denkens in </a:t>
            </a:r>
            <a:r>
              <a:rPr lang="en-IE" dirty="0" err="1">
                <a:solidFill>
                  <a:srgbClr val="C95F57"/>
                </a:solidFill>
              </a:rPr>
              <a:t>Ihrem</a:t>
            </a:r>
            <a:r>
              <a:rPr lang="en-IE" dirty="0">
                <a:solidFill>
                  <a:srgbClr val="C95F57"/>
                </a:solidFill>
              </a:rPr>
              <a:t> Unternehmen</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851716" y="1981468"/>
            <a:ext cx="5467395" cy="3851774"/>
          </a:xfrm>
        </p:spPr>
        <p:txBody>
          <a:bodyPr/>
          <a:lstStyle/>
          <a:p>
            <a:r>
              <a:rPr lang="en-GB" sz="2200" b="1" dirty="0">
                <a:solidFill>
                  <a:srgbClr val="027354"/>
                </a:solidFill>
              </a:rPr>
              <a:t>Schritt 1. </a:t>
            </a:r>
            <a:r>
              <a:rPr lang="de-DE" sz="2200" b="1" dirty="0">
                <a:solidFill>
                  <a:srgbClr val="C95F57"/>
                </a:solidFill>
              </a:rPr>
              <a:t>Erheben Sie den Ist-Zustand in Bezug auf zirkuläre Prozesse im Unternehmen</a:t>
            </a:r>
          </a:p>
          <a:p>
            <a:endParaRPr lang="en-GB" sz="2200" b="1" dirty="0">
              <a:solidFill>
                <a:srgbClr val="C95F57"/>
              </a:solidFill>
            </a:endParaRPr>
          </a:p>
          <a:p>
            <a:r>
              <a:rPr lang="en-GB" sz="2200" dirty="0"/>
              <a:t>Überprüfen Sie alle </a:t>
            </a:r>
            <a:r>
              <a:rPr lang="en-GB" sz="2200" dirty="0" err="1"/>
              <a:t>derzeitigen</a:t>
            </a:r>
            <a:r>
              <a:rPr lang="en-GB" sz="2200" dirty="0"/>
              <a:t> Praktiken und Aktivitäten, um festzustellen, was </a:t>
            </a:r>
            <a:r>
              <a:rPr lang="en-GB" sz="2200" dirty="0" err="1"/>
              <a:t>davon</a:t>
            </a:r>
            <a:r>
              <a:rPr lang="en-GB" sz="2200" dirty="0"/>
              <a:t> </a:t>
            </a:r>
            <a:r>
              <a:rPr lang="en-GB" sz="2200" dirty="0" err="1"/>
              <a:t>bereits</a:t>
            </a:r>
            <a:r>
              <a:rPr lang="en-GB" sz="2200" dirty="0"/>
              <a:t> als "zirkuläres Denken" betrachtet werden könnte. Berücksichtigen Sie alle Geschäftsbereiche und beziehen Sie sowohl den Betrieb als auch die Produkte und Dienstleistungen in Ihre Überprüfung ein.</a:t>
            </a:r>
          </a:p>
          <a:p>
            <a:endParaRPr lang="en-GB" sz="2200" dirty="0"/>
          </a:p>
          <a:p>
            <a:endParaRPr lang="en-IE" sz="2200" dirty="0"/>
          </a:p>
        </p:txBody>
      </p:sp>
      <p:pic>
        <p:nvPicPr>
          <p:cNvPr id="4" name="Picture 3">
            <a:extLst>
              <a:ext uri="{FF2B5EF4-FFF2-40B4-BE49-F238E27FC236}">
                <a16:creationId xmlns:a16="http://schemas.microsoft.com/office/drawing/2014/main" id="{82EA6437-F840-BE73-48F6-592A7CE70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9112" y="1704892"/>
            <a:ext cx="5872888" cy="5052355"/>
          </a:xfrm>
          <a:prstGeom prst="rect">
            <a:avLst/>
          </a:prstGeom>
        </p:spPr>
      </p:pic>
    </p:spTree>
    <p:extLst>
      <p:ext uri="{BB962C8B-B14F-4D97-AF65-F5344CB8AC3E}">
        <p14:creationId xmlns:p14="http://schemas.microsoft.com/office/powerpoint/2010/main" val="3632892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p:txBody>
          <a:bodyPr/>
          <a:lstStyle/>
          <a:p>
            <a:r>
              <a:rPr lang="en-IE" dirty="0">
                <a:solidFill>
                  <a:srgbClr val="027354"/>
                </a:solidFill>
              </a:rPr>
              <a:t>Schritt 2. </a:t>
            </a:r>
            <a:r>
              <a:rPr lang="en-IE" dirty="0">
                <a:solidFill>
                  <a:srgbClr val="C95F57"/>
                </a:solidFill>
              </a:rPr>
              <a:t>Wichtige Stakeholder einbeziehen</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599090" y="1946631"/>
            <a:ext cx="11088034" cy="3918142"/>
          </a:xfrm>
        </p:spPr>
        <p:txBody>
          <a:bodyPr/>
          <a:lstStyle/>
          <a:p>
            <a:r>
              <a:rPr lang="de-DE" sz="2200" dirty="0"/>
              <a:t>Stakeholder wie Kunden und Gemeinden sind wichtig und einflussreich bei der Umstellung auf Kreislaufmodelle. Fokusgruppen sind eine Möglichkeit, mit ihnen in Kontakt zu treten. Bei der Einbindung von Mitarbeitern und Stakeholdern ist es wichtig, sie dazu zu ermutigen, über den Tellerrand zu schauen und das Konzept der Verschwendung ganzheitlich anzugehen. Organisationen sollten passende Beratungsunternehmen identifizieren, mit denen sie von Anfang an während des Übergangs zu einem zirkulären Geschäftsmodell zusammenarbeiten können. Interne Stakeholder und Mitarbeiter können beispielsweise aufgefordert werden, Bereiche in ihrem Unternehmen zu identifizieren, in denen hohe Kosten entstehen, wie große Abfallströme oder schwer recycelbare Abfälle. Auch andere Bereiche mit schlechter Leistung, wie hohe Produktrückgaben oder Beschwerden über die Haltbarkeit von Produkten, sollten untersucht werden, da sie negativ in den Medien dargestellt werden können.</a:t>
            </a:r>
            <a:endParaRPr lang="en-IE" sz="2200" dirty="0"/>
          </a:p>
        </p:txBody>
      </p:sp>
    </p:spTree>
    <p:extLst>
      <p:ext uri="{BB962C8B-B14F-4D97-AF65-F5344CB8AC3E}">
        <p14:creationId xmlns:p14="http://schemas.microsoft.com/office/powerpoint/2010/main" val="3584373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hlinkClick r:id="rId2"/>
            <a:extLst>
              <a:ext uri="{FF2B5EF4-FFF2-40B4-BE49-F238E27FC236}">
                <a16:creationId xmlns:a16="http://schemas.microsoft.com/office/drawing/2014/main" id="{0791625B-0FA3-4977-AB25-C7B59D2981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2983" y="522863"/>
            <a:ext cx="4527783" cy="4743694"/>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522863"/>
            <a:ext cx="5228693" cy="953429"/>
          </a:xfrm>
        </p:spPr>
        <p:txBody>
          <a:bodyPr>
            <a:noAutofit/>
          </a:bodyPr>
          <a:lstStyle/>
          <a:p>
            <a:r>
              <a:rPr lang="en-GB" sz="2800" dirty="0"/>
              <a:t>Schritt 3.  </a:t>
            </a:r>
            <a:r>
              <a:rPr lang="en-GB" sz="2800" dirty="0" err="1"/>
              <a:t>Nachhaltige</a:t>
            </a:r>
            <a:r>
              <a:rPr lang="en-GB" sz="2800" dirty="0"/>
              <a:t> </a:t>
            </a:r>
            <a:r>
              <a:rPr lang="en-GB" sz="2800" dirty="0" err="1"/>
              <a:t>Unterstützung</a:t>
            </a:r>
            <a:r>
              <a:rPr lang="en-GB" sz="2800" dirty="0"/>
              <a:t> durch das Senior Management sicherstellen</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8" y="1745799"/>
            <a:ext cx="5998562" cy="4751253"/>
          </a:xfrm>
        </p:spPr>
        <p:txBody>
          <a:bodyPr/>
          <a:lstStyle/>
          <a:p>
            <a:r>
              <a:rPr lang="en-GB" sz="2000" dirty="0"/>
              <a:t>Die Umfrage des World Business Council for Sustainable Development (WBCSD) und der Boston Consulting Group (BCG) hat ergeben, dass die Unternehmensführung der wichtigste Faktor ist, um </a:t>
            </a:r>
            <a:r>
              <a:rPr lang="en-GB" sz="2000" dirty="0" err="1"/>
              <a:t>Kreislaufmodelle</a:t>
            </a:r>
            <a:r>
              <a:rPr lang="en-GB" sz="2000" dirty="0"/>
              <a:t> in Unternehmen voranzutreiben. Das Engagement und die Lenkung des Themas durch die oberste Führungsebene ist für die erfolgreiche Umsetzung von entscheidender Bedeutung. Ohne ein engagiertes Senior Management und eine engagierte Führung wird sich der Gedanke der Kreislaufwirtschaft in den Unternehmen nicht durchsetzen. Es ist daher wichtig, dass die Geschäftsleitung und die Führungskräfte für die Konzepte der Kreislaufwirtschaft und ihre potenziellen Vorteile und Auswirkungen auf das Unternehmen sensibilisiert werden. </a:t>
            </a:r>
            <a:endParaRPr lang="en-IE" sz="2000" dirty="0"/>
          </a:p>
        </p:txBody>
      </p:sp>
      <p:sp>
        <p:nvSpPr>
          <p:cNvPr id="9" name="TextBox 8">
            <a:extLst>
              <a:ext uri="{FF2B5EF4-FFF2-40B4-BE49-F238E27FC236}">
                <a16:creationId xmlns:a16="http://schemas.microsoft.com/office/drawing/2014/main" id="{A796B4D3-1399-330C-46E5-CF1F2F0E3AD6}"/>
              </a:ext>
            </a:extLst>
          </p:cNvPr>
          <p:cNvSpPr txBox="1"/>
          <p:nvPr/>
        </p:nvSpPr>
        <p:spPr>
          <a:xfrm>
            <a:off x="7553324" y="5381625"/>
            <a:ext cx="3467100" cy="1200329"/>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Siehe Fallstudie Better Futures Factory, Niederlande, wie sie ihr </a:t>
            </a:r>
            <a:r>
              <a:rPr lang="en-IE" dirty="0" err="1">
                <a:solidFill>
                  <a:schemeClr val="bg1"/>
                </a:solidFill>
                <a:hlinkClick r:id="rId2">
                  <a:extLst>
                    <a:ext uri="{A12FA001-AC4F-418D-AE19-62706E023703}">
                      <ahyp:hlinkClr xmlns:ahyp="http://schemas.microsoft.com/office/drawing/2018/hyperlinkcolor" val="tx"/>
                    </a:ext>
                  </a:extLst>
                </a:hlinkClick>
              </a:rPr>
              <a:t>nachhaltiges</a:t>
            </a:r>
            <a:r>
              <a:rPr lang="en-IE" dirty="0">
                <a:solidFill>
                  <a:schemeClr val="bg1"/>
                </a:solidFill>
                <a:hlinkClick r:id="rId2">
                  <a:extLst>
                    <a:ext uri="{A12FA001-AC4F-418D-AE19-62706E023703}">
                      <ahyp:hlinkClr xmlns:ahyp="http://schemas.microsoft.com/office/drawing/2018/hyperlinkcolor" val="tx"/>
                    </a:ext>
                  </a:extLst>
                </a:hlinkClick>
              </a:rPr>
              <a:t> </a:t>
            </a:r>
            <a:r>
              <a:rPr lang="en-IE" dirty="0" err="1">
                <a:solidFill>
                  <a:schemeClr val="bg1"/>
                </a:solidFill>
                <a:hlinkClick r:id="rId2">
                  <a:extLst>
                    <a:ext uri="{A12FA001-AC4F-418D-AE19-62706E023703}">
                      <ahyp:hlinkClr xmlns:ahyp="http://schemas.microsoft.com/office/drawing/2018/hyperlinkcolor" val="tx"/>
                    </a:ext>
                  </a:extLst>
                </a:hlinkClick>
              </a:rPr>
              <a:t>Produktdesign</a:t>
            </a:r>
            <a:r>
              <a:rPr lang="en-IE" dirty="0">
                <a:solidFill>
                  <a:schemeClr val="bg1"/>
                </a:solidFill>
                <a:hlinkClick r:id="rId2">
                  <a:extLst>
                    <a:ext uri="{A12FA001-AC4F-418D-AE19-62706E023703}">
                      <ahyp:hlinkClr xmlns:ahyp="http://schemas.microsoft.com/office/drawing/2018/hyperlinkcolor" val="tx"/>
                    </a:ext>
                  </a:extLst>
                </a:hlinkClick>
              </a:rPr>
              <a:t> umgesetzt haben</a:t>
            </a:r>
            <a:r>
              <a:rPr lang="en-IE" dirty="0">
                <a:solidFill>
                  <a:schemeClr val="bg1"/>
                </a:solidFill>
              </a:rPr>
              <a:t>. </a:t>
            </a:r>
            <a:r>
              <a:rPr lang="en-IE" b="1" dirty="0">
                <a:solidFill>
                  <a:schemeClr val="bg1"/>
                </a:solidFill>
                <a:hlinkClick r:id="rId2">
                  <a:extLst>
                    <a:ext uri="{A12FA001-AC4F-418D-AE19-62706E023703}">
                      <ahyp:hlinkClr xmlns:ahyp="http://schemas.microsoft.com/office/drawing/2018/hyperlinkcolor" val="tx"/>
                    </a:ext>
                  </a:extLst>
                </a:hlinkClick>
              </a:rPr>
              <a:t>Seite 46 </a:t>
            </a:r>
            <a:endParaRPr lang="en-IE" dirty="0">
              <a:solidFill>
                <a:schemeClr val="bg1"/>
              </a:solidFill>
            </a:endParaRPr>
          </a:p>
        </p:txBody>
      </p:sp>
      <p:pic>
        <p:nvPicPr>
          <p:cNvPr id="12" name="Graphic 11" descr="Touchscreen with solid fill">
            <a:extLst>
              <a:ext uri="{FF2B5EF4-FFF2-40B4-BE49-F238E27FC236}">
                <a16:creationId xmlns:a16="http://schemas.microsoft.com/office/drawing/2014/main" id="{3D608A48-23B4-2B99-B749-2CA7EE3F56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41983" y="4744594"/>
            <a:ext cx="1158994" cy="1158994"/>
          </a:xfrm>
          <a:prstGeom prst="rect">
            <a:avLst/>
          </a:prstGeom>
        </p:spPr>
      </p:pic>
    </p:spTree>
    <p:extLst>
      <p:ext uri="{BB962C8B-B14F-4D97-AF65-F5344CB8AC3E}">
        <p14:creationId xmlns:p14="http://schemas.microsoft.com/office/powerpoint/2010/main" val="3787367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99C527-7FC3-0BC7-50A9-CB3495AB28FA}"/>
              </a:ext>
            </a:extLst>
          </p:cNvPr>
          <p:cNvSpPr>
            <a:spLocks noGrp="1"/>
          </p:cNvSpPr>
          <p:nvPr>
            <p:ph type="body" sz="quarter" idx="13"/>
          </p:nvPr>
        </p:nvSpPr>
        <p:spPr/>
        <p:txBody>
          <a:bodyPr/>
          <a:lstStyle/>
          <a:p>
            <a:r>
              <a:rPr lang="en-IE" dirty="0"/>
              <a:t>Better Future Factory</a:t>
            </a:r>
          </a:p>
        </p:txBody>
      </p:sp>
      <p:sp>
        <p:nvSpPr>
          <p:cNvPr id="4" name="Text Placeholder 3">
            <a:extLst>
              <a:ext uri="{FF2B5EF4-FFF2-40B4-BE49-F238E27FC236}">
                <a16:creationId xmlns:a16="http://schemas.microsoft.com/office/drawing/2014/main" id="{CD3788A8-3B7D-7798-6159-8730251ABCC2}"/>
              </a:ext>
            </a:extLst>
          </p:cNvPr>
          <p:cNvSpPr>
            <a:spLocks noGrp="1"/>
          </p:cNvSpPr>
          <p:nvPr>
            <p:ph type="body" sz="quarter" idx="14"/>
          </p:nvPr>
        </p:nvSpPr>
        <p:spPr>
          <a:xfrm>
            <a:off x="873970" y="1753635"/>
            <a:ext cx="5411216" cy="3079983"/>
          </a:xfrm>
        </p:spPr>
        <p:txBody>
          <a:bodyPr/>
          <a:lstStyle/>
          <a:p>
            <a:r>
              <a:rPr lang="en-IE" sz="3600" i="1" dirty="0"/>
              <a:t>“</a:t>
            </a:r>
            <a:r>
              <a:rPr lang="en-IE" sz="3600" i="1" dirty="0" err="1"/>
              <a:t>Nachhaltiges</a:t>
            </a:r>
            <a:r>
              <a:rPr lang="en-IE" sz="3600" i="1" dirty="0"/>
              <a:t> </a:t>
            </a:r>
            <a:r>
              <a:rPr lang="en-IE" sz="3600" i="1" dirty="0" err="1"/>
              <a:t>Handeln</a:t>
            </a:r>
            <a:r>
              <a:rPr lang="en-IE" sz="3600" i="1" dirty="0"/>
              <a:t> - Kreislaufwirtschaft - das ist es, was wir bei allem, was wir tun, zu berücksichtigen </a:t>
            </a:r>
            <a:r>
              <a:rPr lang="en-IE" sz="3600" i="1" dirty="0" err="1"/>
              <a:t>versuchen</a:t>
            </a:r>
            <a:r>
              <a:rPr lang="en-IE" sz="3600" i="1" dirty="0"/>
              <a:t>.”</a:t>
            </a:r>
          </a:p>
          <a:p>
            <a:endParaRPr lang="en-IE" dirty="0"/>
          </a:p>
          <a:p>
            <a:r>
              <a:rPr lang="en-IE" dirty="0"/>
              <a:t>			    - Jonas Martens</a:t>
            </a:r>
          </a:p>
        </p:txBody>
      </p:sp>
      <p:pic>
        <p:nvPicPr>
          <p:cNvPr id="5" name="Picture 4">
            <a:extLst>
              <a:ext uri="{FF2B5EF4-FFF2-40B4-BE49-F238E27FC236}">
                <a16:creationId xmlns:a16="http://schemas.microsoft.com/office/drawing/2014/main" id="{04A60FF6-958F-4FA2-9871-54672ED533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7719" r="5706"/>
          <a:stretch/>
        </p:blipFill>
        <p:spPr>
          <a:xfrm>
            <a:off x="6515100" y="1307515"/>
            <a:ext cx="4537899" cy="4242970"/>
          </a:xfrm>
          <a:prstGeom prst="ellipse">
            <a:avLst/>
          </a:prstGeom>
        </p:spPr>
      </p:pic>
    </p:spTree>
    <p:extLst>
      <p:ext uri="{BB962C8B-B14F-4D97-AF65-F5344CB8AC3E}">
        <p14:creationId xmlns:p14="http://schemas.microsoft.com/office/powerpoint/2010/main" val="2424565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1159219"/>
            <a:ext cx="5395869" cy="5384995"/>
          </a:xfrm>
        </p:spPr>
        <p:txBody>
          <a:bodyPr>
            <a:normAutofit fontScale="70000" lnSpcReduction="20000"/>
          </a:bodyPr>
          <a:lstStyle/>
          <a:p>
            <a:pPr marL="342900" indent="-342900">
              <a:lnSpc>
                <a:spcPct val="120000"/>
              </a:lnSpc>
              <a:spcBef>
                <a:spcPts val="600"/>
              </a:spcBef>
              <a:buFont typeface="Wingdings" panose="05000000000000000000" pitchFamily="2" charset="2"/>
              <a:buChar char="v"/>
            </a:pPr>
            <a:r>
              <a:rPr lang="en-IE" sz="2600" b="1" dirty="0" err="1">
                <a:solidFill>
                  <a:srgbClr val="3AA091"/>
                </a:solidFill>
              </a:rPr>
              <a:t>Verständnis</a:t>
            </a:r>
            <a:r>
              <a:rPr lang="en-IE" sz="2600" b="1" dirty="0">
                <a:solidFill>
                  <a:srgbClr val="3AA091"/>
                </a:solidFill>
              </a:rPr>
              <a:t> </a:t>
            </a:r>
            <a:r>
              <a:rPr lang="en-IE" sz="2600" dirty="0" err="1">
                <a:solidFill>
                  <a:schemeClr val="tx1">
                    <a:lumMod val="65000"/>
                    <a:lumOff val="35000"/>
                  </a:schemeClr>
                </a:solidFill>
              </a:rPr>
              <a:t>über</a:t>
            </a:r>
            <a:r>
              <a:rPr lang="en-IE" sz="2600" dirty="0">
                <a:solidFill>
                  <a:schemeClr val="tx1">
                    <a:lumMod val="65000"/>
                    <a:lumOff val="35000"/>
                  </a:schemeClr>
                </a:solidFill>
              </a:rPr>
              <a:t> die </a:t>
            </a:r>
            <a:r>
              <a:rPr lang="en-IE" sz="2600" dirty="0" err="1">
                <a:solidFill>
                  <a:schemeClr val="tx1">
                    <a:lumMod val="65000"/>
                    <a:lumOff val="35000"/>
                  </a:schemeClr>
                </a:solidFill>
              </a:rPr>
              <a:t>Unterschiede</a:t>
            </a:r>
            <a:r>
              <a:rPr lang="en-IE" sz="2600" dirty="0">
                <a:solidFill>
                  <a:schemeClr val="tx1">
                    <a:lumMod val="65000"/>
                    <a:lumOff val="35000"/>
                  </a:schemeClr>
                </a:solidFill>
              </a:rPr>
              <a:t> zwischen </a:t>
            </a:r>
            <a:r>
              <a:rPr lang="en-IE" sz="2600" dirty="0" err="1">
                <a:solidFill>
                  <a:schemeClr val="tx1">
                    <a:lumMod val="65000"/>
                    <a:lumOff val="35000"/>
                  </a:schemeClr>
                </a:solidFill>
              </a:rPr>
              <a:t>dem</a:t>
            </a:r>
            <a:r>
              <a:rPr lang="en-IE" sz="2600" dirty="0">
                <a:solidFill>
                  <a:schemeClr val="tx1">
                    <a:lumMod val="65000"/>
                    <a:lumOff val="35000"/>
                  </a:schemeClr>
                </a:solidFill>
              </a:rPr>
              <a:t> </a:t>
            </a:r>
            <a:r>
              <a:rPr lang="en-IE" sz="2600" dirty="0" err="1">
                <a:solidFill>
                  <a:schemeClr val="tx1">
                    <a:lumMod val="65000"/>
                    <a:lumOff val="35000"/>
                  </a:schemeClr>
                </a:solidFill>
              </a:rPr>
              <a:t>traditionellen</a:t>
            </a:r>
            <a:r>
              <a:rPr lang="en-IE" sz="2600" dirty="0">
                <a:solidFill>
                  <a:schemeClr val="tx1">
                    <a:lumMod val="65000"/>
                    <a:lumOff val="35000"/>
                  </a:schemeClr>
                </a:solidFill>
              </a:rPr>
              <a:t>, linearen Modell und </a:t>
            </a:r>
            <a:r>
              <a:rPr lang="en-IE" sz="2600" dirty="0" err="1">
                <a:solidFill>
                  <a:schemeClr val="tx1">
                    <a:lumMod val="65000"/>
                    <a:lumOff val="35000"/>
                  </a:schemeClr>
                </a:solidFill>
              </a:rPr>
              <a:t>einer</a:t>
            </a:r>
            <a:r>
              <a:rPr lang="en-IE" sz="2600" dirty="0">
                <a:solidFill>
                  <a:schemeClr val="tx1">
                    <a:lumMod val="65000"/>
                    <a:lumOff val="35000"/>
                  </a:schemeClr>
                </a:solidFill>
              </a:rPr>
              <a:t> </a:t>
            </a:r>
            <a:r>
              <a:rPr lang="en-IE" sz="2600" dirty="0" err="1">
                <a:solidFill>
                  <a:schemeClr val="tx1">
                    <a:lumMod val="65000"/>
                    <a:lumOff val="35000"/>
                  </a:schemeClr>
                </a:solidFill>
              </a:rPr>
              <a:t>Kreislaufwirtschaft</a:t>
            </a:r>
            <a:r>
              <a:rPr lang="en-IE" sz="2600" dirty="0">
                <a:solidFill>
                  <a:schemeClr val="tx1">
                    <a:lumMod val="65000"/>
                    <a:lumOff val="35000"/>
                  </a:schemeClr>
                </a:solidFill>
              </a:rPr>
              <a:t> </a:t>
            </a:r>
            <a:r>
              <a:rPr lang="en-IE" sz="2600" b="1" dirty="0" err="1">
                <a:solidFill>
                  <a:srgbClr val="3AA091"/>
                </a:solidFill>
              </a:rPr>
              <a:t>entwickeln</a:t>
            </a:r>
            <a:endParaRPr lang="en-IE" sz="2600" b="1" dirty="0">
              <a:solidFill>
                <a:srgbClr val="3AA091"/>
              </a:solidFill>
            </a:endParaRPr>
          </a:p>
          <a:p>
            <a:pPr marL="342900" indent="-342900">
              <a:lnSpc>
                <a:spcPct val="120000"/>
              </a:lnSpc>
              <a:spcBef>
                <a:spcPts val="600"/>
              </a:spcBef>
              <a:buFont typeface="Wingdings" panose="05000000000000000000" pitchFamily="2" charset="2"/>
              <a:buChar char="v"/>
            </a:pPr>
            <a:r>
              <a:rPr lang="en-IE" sz="2600" b="1" dirty="0">
                <a:solidFill>
                  <a:srgbClr val="F27954"/>
                </a:solidFill>
              </a:rPr>
              <a:t>Verstehen</a:t>
            </a:r>
            <a:r>
              <a:rPr lang="en-IE" sz="2600" dirty="0">
                <a:solidFill>
                  <a:srgbClr val="4D4D4D"/>
                </a:solidFill>
              </a:rPr>
              <a:t>, </a:t>
            </a:r>
            <a:r>
              <a:rPr lang="en-IE" sz="2600" dirty="0">
                <a:solidFill>
                  <a:schemeClr val="tx1">
                    <a:lumMod val="65000"/>
                    <a:lumOff val="35000"/>
                  </a:schemeClr>
                </a:solidFill>
              </a:rPr>
              <a:t>warum Unternehmen </a:t>
            </a:r>
            <a:r>
              <a:rPr lang="en-IE" sz="2600" dirty="0" err="1">
                <a:solidFill>
                  <a:schemeClr val="tx1">
                    <a:lumMod val="65000"/>
                    <a:lumOff val="35000"/>
                  </a:schemeClr>
                </a:solidFill>
              </a:rPr>
              <a:t>sich</a:t>
            </a:r>
            <a:r>
              <a:rPr lang="en-IE" sz="2600" dirty="0">
                <a:solidFill>
                  <a:schemeClr val="tx1">
                    <a:lumMod val="65000"/>
                    <a:lumOff val="35000"/>
                  </a:schemeClr>
                </a:solidFill>
              </a:rPr>
              <a:t> für das Thema </a:t>
            </a:r>
            <a:r>
              <a:rPr lang="en-IE" sz="2600" dirty="0" err="1">
                <a:solidFill>
                  <a:schemeClr val="tx1">
                    <a:lumMod val="65000"/>
                    <a:lumOff val="35000"/>
                  </a:schemeClr>
                </a:solidFill>
              </a:rPr>
              <a:t>einsetzen</a:t>
            </a:r>
            <a:r>
              <a:rPr lang="en-IE" sz="2600" dirty="0">
                <a:solidFill>
                  <a:schemeClr val="tx1">
                    <a:lumMod val="65000"/>
                    <a:lumOff val="35000"/>
                  </a:schemeClr>
                </a:solidFill>
              </a:rPr>
              <a:t> </a:t>
            </a:r>
            <a:r>
              <a:rPr lang="en-IE" sz="2600" dirty="0" err="1">
                <a:solidFill>
                  <a:schemeClr val="tx1">
                    <a:lumMod val="65000"/>
                    <a:lumOff val="35000"/>
                  </a:schemeClr>
                </a:solidFill>
              </a:rPr>
              <a:t>müssen</a:t>
            </a:r>
            <a:r>
              <a:rPr lang="en-IE" sz="2600" dirty="0">
                <a:solidFill>
                  <a:schemeClr val="tx1">
                    <a:lumMod val="65000"/>
                    <a:lumOff val="35000"/>
                  </a:schemeClr>
                </a:solidFill>
              </a:rPr>
              <a:t>, um nicht nur die Kontrolle über ihre Ressourcen zu erlangen, sondern auch, um die Umweltvorschriften </a:t>
            </a:r>
            <a:r>
              <a:rPr lang="en-IE" sz="2600" dirty="0" err="1">
                <a:solidFill>
                  <a:schemeClr val="tx1">
                    <a:lumMod val="65000"/>
                    <a:lumOff val="35000"/>
                  </a:schemeClr>
                </a:solidFill>
              </a:rPr>
              <a:t>zu</a:t>
            </a:r>
            <a:r>
              <a:rPr lang="en-IE" sz="2600" dirty="0">
                <a:solidFill>
                  <a:schemeClr val="tx1">
                    <a:lumMod val="65000"/>
                    <a:lumOff val="35000"/>
                  </a:schemeClr>
                </a:solidFill>
              </a:rPr>
              <a:t> </a:t>
            </a:r>
            <a:r>
              <a:rPr lang="en-IE" sz="2600" dirty="0" err="1">
                <a:solidFill>
                  <a:schemeClr val="tx1">
                    <a:lumMod val="65000"/>
                    <a:lumOff val="35000"/>
                  </a:schemeClr>
                </a:solidFill>
              </a:rPr>
              <a:t>berücksichtigen</a:t>
            </a:r>
            <a:endParaRPr lang="en-IE" sz="2600" dirty="0">
              <a:solidFill>
                <a:schemeClr val="tx1">
                  <a:lumMod val="65000"/>
                  <a:lumOff val="35000"/>
                </a:schemeClr>
              </a:solidFill>
            </a:endParaRPr>
          </a:p>
          <a:p>
            <a:pPr marL="342900" indent="-342900">
              <a:lnSpc>
                <a:spcPct val="120000"/>
              </a:lnSpc>
              <a:spcBef>
                <a:spcPts val="600"/>
              </a:spcBef>
              <a:buFont typeface="Wingdings" panose="05000000000000000000" pitchFamily="2" charset="2"/>
              <a:buChar char="v"/>
            </a:pPr>
            <a:r>
              <a:rPr lang="en-IE" sz="2600" b="1" dirty="0" err="1">
                <a:solidFill>
                  <a:srgbClr val="002060"/>
                </a:solidFill>
              </a:rPr>
              <a:t>Bewusstsein</a:t>
            </a:r>
            <a:r>
              <a:rPr lang="en-IE" sz="2600" b="1" dirty="0">
                <a:solidFill>
                  <a:srgbClr val="002060"/>
                </a:solidFill>
              </a:rPr>
              <a:t> </a:t>
            </a:r>
            <a:r>
              <a:rPr lang="en-IE" sz="2600" b="1" dirty="0" err="1">
                <a:solidFill>
                  <a:srgbClr val="002060"/>
                </a:solidFill>
              </a:rPr>
              <a:t>dafür</a:t>
            </a:r>
            <a:r>
              <a:rPr lang="en-IE" sz="2600" b="1" dirty="0">
                <a:solidFill>
                  <a:srgbClr val="002060"/>
                </a:solidFill>
              </a:rPr>
              <a:t> </a:t>
            </a:r>
            <a:r>
              <a:rPr lang="en-IE" sz="2600" b="1" dirty="0" err="1">
                <a:solidFill>
                  <a:srgbClr val="002060"/>
                </a:solidFill>
              </a:rPr>
              <a:t>erlangen</a:t>
            </a:r>
            <a:r>
              <a:rPr lang="en-IE" sz="2600" dirty="0">
                <a:solidFill>
                  <a:srgbClr val="4D4D4D"/>
                </a:solidFill>
              </a:rPr>
              <a:t>, </a:t>
            </a:r>
            <a:r>
              <a:rPr lang="en-IE" sz="2600" dirty="0" err="1">
                <a:solidFill>
                  <a:schemeClr val="tx1">
                    <a:lumMod val="65000"/>
                    <a:lumOff val="35000"/>
                  </a:schemeClr>
                </a:solidFill>
              </a:rPr>
              <a:t>welche</a:t>
            </a:r>
            <a:r>
              <a:rPr lang="en-IE" sz="2600" dirty="0">
                <a:solidFill>
                  <a:schemeClr val="tx1">
                    <a:lumMod val="65000"/>
                    <a:lumOff val="35000"/>
                  </a:schemeClr>
                </a:solidFill>
              </a:rPr>
              <a:t> </a:t>
            </a:r>
            <a:r>
              <a:rPr lang="en-IE" sz="2600" dirty="0" err="1">
                <a:solidFill>
                  <a:schemeClr val="tx1">
                    <a:lumMod val="65000"/>
                    <a:lumOff val="35000"/>
                  </a:schemeClr>
                </a:solidFill>
              </a:rPr>
              <a:t>Vorteile</a:t>
            </a:r>
            <a:r>
              <a:rPr lang="en-IE" sz="2600" dirty="0">
                <a:solidFill>
                  <a:schemeClr val="tx1">
                    <a:lumMod val="65000"/>
                    <a:lumOff val="35000"/>
                  </a:schemeClr>
                </a:solidFill>
              </a:rPr>
              <a:t> die </a:t>
            </a:r>
            <a:r>
              <a:rPr lang="en-IE" sz="2600" dirty="0" err="1">
                <a:solidFill>
                  <a:schemeClr val="tx1">
                    <a:lumMod val="65000"/>
                    <a:lumOff val="35000"/>
                  </a:schemeClr>
                </a:solidFill>
              </a:rPr>
              <a:t>Kreislaufwirtschaft</a:t>
            </a:r>
            <a:r>
              <a:rPr lang="en-IE" sz="2600" dirty="0">
                <a:solidFill>
                  <a:schemeClr val="tx1">
                    <a:lumMod val="65000"/>
                    <a:lumOff val="35000"/>
                  </a:schemeClr>
                </a:solidFill>
              </a:rPr>
              <a:t> </a:t>
            </a:r>
            <a:r>
              <a:rPr lang="en-IE" sz="2600" dirty="0" err="1">
                <a:solidFill>
                  <a:schemeClr val="tx1">
                    <a:lumMod val="65000"/>
                    <a:lumOff val="35000"/>
                  </a:schemeClr>
                </a:solidFill>
              </a:rPr>
              <a:t>bietet</a:t>
            </a:r>
            <a:endParaRPr lang="en-IE" sz="2600" dirty="0">
              <a:solidFill>
                <a:schemeClr val="tx1">
                  <a:lumMod val="65000"/>
                  <a:lumOff val="35000"/>
                </a:schemeClr>
              </a:solidFill>
            </a:endParaRPr>
          </a:p>
          <a:p>
            <a:pPr marL="342900" indent="-342900">
              <a:lnSpc>
                <a:spcPct val="120000"/>
              </a:lnSpc>
              <a:spcBef>
                <a:spcPts val="600"/>
              </a:spcBef>
              <a:buFont typeface="Wingdings" panose="05000000000000000000" pitchFamily="2" charset="2"/>
              <a:buChar char="v"/>
            </a:pPr>
            <a:r>
              <a:rPr lang="en-IE" sz="2600" b="1" dirty="0">
                <a:solidFill>
                  <a:srgbClr val="027354"/>
                </a:solidFill>
              </a:rPr>
              <a:t>Verstehen</a:t>
            </a:r>
            <a:r>
              <a:rPr lang="en-IE" sz="2600" dirty="0">
                <a:solidFill>
                  <a:schemeClr val="tx1"/>
                </a:solidFill>
              </a:rPr>
              <a:t>, </a:t>
            </a:r>
            <a:r>
              <a:rPr lang="en-IE" sz="2600" dirty="0" err="1">
                <a:solidFill>
                  <a:schemeClr val="tx1">
                    <a:lumMod val="65000"/>
                    <a:lumOff val="35000"/>
                  </a:schemeClr>
                </a:solidFill>
              </a:rPr>
              <a:t>wie</a:t>
            </a:r>
            <a:r>
              <a:rPr lang="en-IE" sz="2600" dirty="0">
                <a:solidFill>
                  <a:schemeClr val="tx1">
                    <a:lumMod val="65000"/>
                    <a:lumOff val="35000"/>
                  </a:schemeClr>
                </a:solidFill>
              </a:rPr>
              <a:t> </a:t>
            </a:r>
            <a:r>
              <a:rPr lang="en-IE" sz="2600" dirty="0" err="1">
                <a:solidFill>
                  <a:schemeClr val="tx1">
                    <a:lumMod val="65000"/>
                    <a:lumOff val="35000"/>
                  </a:schemeClr>
                </a:solidFill>
              </a:rPr>
              <a:t>andere</a:t>
            </a:r>
            <a:r>
              <a:rPr lang="en-IE" sz="2600" dirty="0">
                <a:solidFill>
                  <a:schemeClr val="tx1">
                    <a:lumMod val="65000"/>
                    <a:lumOff val="35000"/>
                  </a:schemeClr>
                </a:solidFill>
              </a:rPr>
              <a:t> </a:t>
            </a:r>
            <a:r>
              <a:rPr lang="en-IE" sz="2600" dirty="0" err="1">
                <a:solidFill>
                  <a:schemeClr val="tx1">
                    <a:lumMod val="65000"/>
                    <a:lumOff val="35000"/>
                  </a:schemeClr>
                </a:solidFill>
              </a:rPr>
              <a:t>Unternehmen</a:t>
            </a:r>
            <a:r>
              <a:rPr lang="en-IE" sz="2600" dirty="0">
                <a:solidFill>
                  <a:schemeClr val="tx1">
                    <a:lumMod val="65000"/>
                    <a:lumOff val="35000"/>
                  </a:schemeClr>
                </a:solidFill>
              </a:rPr>
              <a:t> </a:t>
            </a:r>
            <a:r>
              <a:rPr lang="en-IE" sz="2600" dirty="0" err="1">
                <a:solidFill>
                  <a:schemeClr val="tx1">
                    <a:lumMod val="65000"/>
                    <a:lumOff val="35000"/>
                  </a:schemeClr>
                </a:solidFill>
              </a:rPr>
              <a:t>zirkuläre</a:t>
            </a:r>
            <a:r>
              <a:rPr lang="en-IE" sz="2600" dirty="0">
                <a:solidFill>
                  <a:schemeClr val="tx1">
                    <a:lumMod val="65000"/>
                    <a:lumOff val="35000"/>
                  </a:schemeClr>
                </a:solidFill>
              </a:rPr>
              <a:t> </a:t>
            </a:r>
            <a:r>
              <a:rPr lang="en-IE" sz="2600" dirty="0" err="1">
                <a:solidFill>
                  <a:schemeClr val="tx1">
                    <a:lumMod val="65000"/>
                    <a:lumOff val="35000"/>
                  </a:schemeClr>
                </a:solidFill>
              </a:rPr>
              <a:t>Prozesse</a:t>
            </a:r>
            <a:r>
              <a:rPr lang="en-IE" sz="2600" dirty="0">
                <a:solidFill>
                  <a:schemeClr val="tx1">
                    <a:lumMod val="65000"/>
                    <a:lumOff val="35000"/>
                  </a:schemeClr>
                </a:solidFill>
              </a:rPr>
              <a:t> in </a:t>
            </a:r>
            <a:r>
              <a:rPr lang="en-IE" sz="2600" dirty="0" err="1">
                <a:solidFill>
                  <a:schemeClr val="tx1">
                    <a:lumMod val="65000"/>
                    <a:lumOff val="35000"/>
                  </a:schemeClr>
                </a:solidFill>
              </a:rPr>
              <a:t>ihr</a:t>
            </a:r>
            <a:r>
              <a:rPr lang="en-IE" sz="2600" dirty="0">
                <a:solidFill>
                  <a:schemeClr val="tx1">
                    <a:lumMod val="65000"/>
                    <a:lumOff val="35000"/>
                  </a:schemeClr>
                </a:solidFill>
              </a:rPr>
              <a:t> </a:t>
            </a:r>
            <a:r>
              <a:rPr lang="en-IE" sz="2600" dirty="0" err="1">
                <a:solidFill>
                  <a:schemeClr val="tx1">
                    <a:lumMod val="65000"/>
                    <a:lumOff val="35000"/>
                  </a:schemeClr>
                </a:solidFill>
              </a:rPr>
              <a:t>Geschäftsmodell</a:t>
            </a:r>
            <a:r>
              <a:rPr lang="en-IE" sz="2600" dirty="0">
                <a:solidFill>
                  <a:schemeClr val="tx1">
                    <a:lumMod val="65000"/>
                    <a:lumOff val="35000"/>
                  </a:schemeClr>
                </a:solidFill>
              </a:rPr>
              <a:t> </a:t>
            </a:r>
            <a:r>
              <a:rPr lang="en-IE" sz="2600" dirty="0" err="1">
                <a:solidFill>
                  <a:schemeClr val="tx1">
                    <a:lumMod val="65000"/>
                    <a:lumOff val="35000"/>
                  </a:schemeClr>
                </a:solidFill>
              </a:rPr>
              <a:t>integriert</a:t>
            </a:r>
            <a:r>
              <a:rPr lang="en-IE" sz="2600" dirty="0">
                <a:solidFill>
                  <a:schemeClr val="tx1">
                    <a:lumMod val="65000"/>
                    <a:lumOff val="35000"/>
                  </a:schemeClr>
                </a:solidFill>
              </a:rPr>
              <a:t> </a:t>
            </a:r>
            <a:r>
              <a:rPr lang="en-IE" sz="2600" dirty="0" err="1">
                <a:solidFill>
                  <a:schemeClr val="tx1">
                    <a:lumMod val="65000"/>
                    <a:lumOff val="35000"/>
                  </a:schemeClr>
                </a:solidFill>
              </a:rPr>
              <a:t>haben</a:t>
            </a:r>
            <a:r>
              <a:rPr lang="en-IE" sz="2600" dirty="0">
                <a:solidFill>
                  <a:schemeClr val="tx1">
                    <a:lumMod val="65000"/>
                    <a:lumOff val="35000"/>
                  </a:schemeClr>
                </a:solidFill>
              </a:rPr>
              <a:t> und </a:t>
            </a:r>
            <a:r>
              <a:rPr lang="en-IE" sz="2600" dirty="0" err="1">
                <a:solidFill>
                  <a:schemeClr val="tx1">
                    <a:lumMod val="65000"/>
                    <a:lumOff val="35000"/>
                  </a:schemeClr>
                </a:solidFill>
              </a:rPr>
              <a:t>erfolgreich</a:t>
            </a:r>
            <a:r>
              <a:rPr lang="en-IE" sz="2600" dirty="0">
                <a:solidFill>
                  <a:schemeClr val="tx1">
                    <a:lumMod val="65000"/>
                    <a:lumOff val="35000"/>
                  </a:schemeClr>
                </a:solidFill>
              </a:rPr>
              <a:t> </a:t>
            </a:r>
            <a:r>
              <a:rPr lang="en-IE" sz="2600" dirty="0" err="1">
                <a:solidFill>
                  <a:schemeClr val="tx1">
                    <a:lumMod val="65000"/>
                    <a:lumOff val="35000"/>
                  </a:schemeClr>
                </a:solidFill>
              </a:rPr>
              <a:t>umsetzen</a:t>
            </a:r>
            <a:r>
              <a:rPr lang="en-IE" sz="2600" dirty="0">
                <a:solidFill>
                  <a:schemeClr val="tx1">
                    <a:lumMod val="65000"/>
                    <a:lumOff val="35000"/>
                  </a:schemeClr>
                </a:solidFill>
              </a:rPr>
              <a:t> </a:t>
            </a:r>
          </a:p>
          <a:p>
            <a:pPr marL="342900" indent="-342900">
              <a:lnSpc>
                <a:spcPct val="120000"/>
              </a:lnSpc>
              <a:spcBef>
                <a:spcPts val="600"/>
              </a:spcBef>
              <a:buFont typeface="Wingdings" panose="05000000000000000000" pitchFamily="2" charset="2"/>
              <a:buChar char="v"/>
            </a:pPr>
            <a:r>
              <a:rPr lang="en-IE" sz="2600" b="1" dirty="0" err="1">
                <a:solidFill>
                  <a:srgbClr val="C95F57"/>
                </a:solidFill>
              </a:rPr>
              <a:t>Lernen</a:t>
            </a:r>
            <a:r>
              <a:rPr lang="en-IE" sz="2600" dirty="0">
                <a:solidFill>
                  <a:srgbClr val="4D4D4D"/>
                </a:solidFill>
              </a:rPr>
              <a:t>, </a:t>
            </a:r>
            <a:r>
              <a:rPr lang="en-IE" sz="2600" dirty="0">
                <a:solidFill>
                  <a:schemeClr val="tx1">
                    <a:lumMod val="65000"/>
                    <a:lumOff val="35000"/>
                  </a:schemeClr>
                </a:solidFill>
              </a:rPr>
              <a:t>wie Sie </a:t>
            </a:r>
            <a:r>
              <a:rPr lang="en-IE" sz="2600" dirty="0" err="1">
                <a:solidFill>
                  <a:schemeClr val="tx1">
                    <a:lumMod val="65000"/>
                    <a:lumOff val="35000"/>
                  </a:schemeClr>
                </a:solidFill>
              </a:rPr>
              <a:t>sich</a:t>
            </a:r>
            <a:r>
              <a:rPr lang="en-IE" sz="2600" dirty="0">
                <a:solidFill>
                  <a:schemeClr val="tx1">
                    <a:lumMod val="65000"/>
                    <a:lumOff val="35000"/>
                  </a:schemeClr>
                </a:solidFill>
              </a:rPr>
              <a:t> am </a:t>
            </a:r>
            <a:r>
              <a:rPr lang="en-IE" sz="2600" dirty="0" err="1">
                <a:solidFill>
                  <a:schemeClr val="tx1">
                    <a:lumMod val="65000"/>
                    <a:lumOff val="35000"/>
                  </a:schemeClr>
                </a:solidFill>
              </a:rPr>
              <a:t>Diskurs</a:t>
            </a:r>
            <a:r>
              <a:rPr lang="en-IE" sz="2600" dirty="0">
                <a:solidFill>
                  <a:schemeClr val="tx1">
                    <a:lumMod val="65000"/>
                    <a:lumOff val="35000"/>
                  </a:schemeClr>
                </a:solidFill>
              </a:rPr>
              <a:t> zur Kreislaufwirtschaft beteiligen können, indem Sie die wichtigsten Grundsätze und Aktivitäten umsetzen</a:t>
            </a:r>
          </a:p>
          <a:p>
            <a:pPr marL="342900" indent="-342900">
              <a:lnSpc>
                <a:spcPct val="120000"/>
              </a:lnSpc>
              <a:spcBef>
                <a:spcPts val="600"/>
              </a:spcBef>
              <a:buFont typeface="Wingdings" panose="05000000000000000000" pitchFamily="2" charset="2"/>
              <a:buChar char="v"/>
            </a:pPr>
            <a:endParaRPr lang="en-IE" dirty="0">
              <a:solidFill>
                <a:srgbClr val="4D4D4D"/>
              </a:solidFill>
            </a:endParaRPr>
          </a:p>
          <a:p>
            <a:pPr marL="342900" indent="-342900">
              <a:lnSpc>
                <a:spcPct val="120000"/>
              </a:lnSpc>
              <a:spcBef>
                <a:spcPts val="600"/>
              </a:spcBef>
              <a:buFont typeface="Wingdings" panose="05000000000000000000" pitchFamily="2" charset="2"/>
              <a:buChar char="v"/>
            </a:pPr>
            <a:endParaRPr lang="en-IE" dirty="0"/>
          </a:p>
        </p:txBody>
      </p:sp>
      <p:pic>
        <p:nvPicPr>
          <p:cNvPr id="5" name="Picture Placeholder 5" descr="Two people sitting at a table with a computer&#10;&#10;Description automatically generated with medium confidence">
            <a:extLst>
              <a:ext uri="{FF2B5EF4-FFF2-40B4-BE49-F238E27FC236}">
                <a16:creationId xmlns:a16="http://schemas.microsoft.com/office/drawing/2014/main" id="{983B0180-3432-43F0-A108-3B9E6C5E718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7635" b="7635"/>
          <a:stretch>
            <a:fillRect/>
          </a:stretch>
        </p:blipFill>
        <p:spPr>
          <a:xfrm>
            <a:off x="5956300" y="0"/>
            <a:ext cx="5395913" cy="6858000"/>
          </a:xfrm>
        </p:spPr>
      </p:pic>
    </p:spTree>
    <p:extLst>
      <p:ext uri="{BB962C8B-B14F-4D97-AF65-F5344CB8AC3E}">
        <p14:creationId xmlns:p14="http://schemas.microsoft.com/office/powerpoint/2010/main" val="2598741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5F74409-D7C5-407E-B704-4CD79E20B6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290" y="913852"/>
            <a:ext cx="4286470" cy="4165814"/>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615814"/>
            <a:ext cx="6093085" cy="953429"/>
          </a:xfrm>
        </p:spPr>
        <p:txBody>
          <a:bodyPr>
            <a:noAutofit/>
          </a:bodyPr>
          <a:lstStyle/>
          <a:p>
            <a:r>
              <a:rPr lang="en-GB" sz="2800" dirty="0"/>
              <a:t>Schritt 4. Die </a:t>
            </a:r>
            <a:r>
              <a:rPr lang="en-GB" sz="2800" dirty="0" err="1"/>
              <a:t>eigene</a:t>
            </a:r>
            <a:r>
              <a:rPr lang="en-GB" sz="2800" dirty="0"/>
              <a:t> Vision der Kreislaufwirtschaft definieren und kommunizieren</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658711" y="1860651"/>
            <a:ext cx="5998562" cy="4855427"/>
          </a:xfrm>
        </p:spPr>
        <p:txBody>
          <a:bodyPr/>
          <a:lstStyle/>
          <a:p>
            <a:r>
              <a:rPr lang="en-GB" sz="2000" dirty="0"/>
              <a:t>Das Management sollte von Anfang an klar definieren, was das Unternehmen </a:t>
            </a:r>
            <a:r>
              <a:rPr lang="en-GB" sz="2000" dirty="0" err="1"/>
              <a:t>unter</a:t>
            </a:r>
            <a:r>
              <a:rPr lang="en-GB" sz="2000" dirty="0"/>
              <a:t> "Kreislaufwirtschaft" in Bezug auf Strategie und Betrieb versteht. Dies wird es dem Management erleichtern, das Konzept der Kreislaufwirtschaft den Mitarbeitern und Interessengruppen zu vermitteln. Die Definition ist für jedes Unternehmen und seinen spezifischen Kontext einzigartig. Es ist wichtig, sich vor Augen zu halten, dass kein Unternehmen allein alle Herausforderungen lösen kann, die sich ihm auf dem Weg zu mehr Kreislaufwirtschaft stellen. Viele Probleme können nur durch die Zusammenarbeit mit verschiedenen Unternehmen und Sektoren, über Wertschöpfungsketten hinweg und sogar mit nationalen und lokalen Regierungen gelöst werden. </a:t>
            </a:r>
            <a:endParaRPr lang="en-IE" sz="2000" dirty="0"/>
          </a:p>
        </p:txBody>
      </p:sp>
      <p:sp>
        <p:nvSpPr>
          <p:cNvPr id="7" name="TextBox 6">
            <a:extLst>
              <a:ext uri="{FF2B5EF4-FFF2-40B4-BE49-F238E27FC236}">
                <a16:creationId xmlns:a16="http://schemas.microsoft.com/office/drawing/2014/main" id="{77B89B30-8043-21B2-0C5F-F98F397DAE65}"/>
              </a:ext>
            </a:extLst>
          </p:cNvPr>
          <p:cNvSpPr txBox="1"/>
          <p:nvPr/>
        </p:nvSpPr>
        <p:spPr>
          <a:xfrm>
            <a:off x="7419975" y="5147325"/>
            <a:ext cx="3467100" cy="1477328"/>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Siehe Fallstudie Closing the Loop, Amsterdam</a:t>
            </a:r>
            <a:r>
              <a:rPr lang="en-IE" dirty="0">
                <a:solidFill>
                  <a:schemeClr val="bg1"/>
                </a:solidFill>
              </a:rPr>
              <a:t>, wie </a:t>
            </a:r>
            <a:r>
              <a:rPr lang="en-IE" dirty="0" err="1">
                <a:solidFill>
                  <a:schemeClr val="bg1"/>
                </a:solidFill>
              </a:rPr>
              <a:t>sie</a:t>
            </a:r>
            <a:r>
              <a:rPr lang="en-IE" dirty="0">
                <a:solidFill>
                  <a:schemeClr val="bg1"/>
                </a:solidFill>
              </a:rPr>
              <a:t> </a:t>
            </a:r>
            <a:r>
              <a:rPr lang="en-IE" dirty="0" err="1">
                <a:solidFill>
                  <a:schemeClr val="bg1"/>
                </a:solidFill>
              </a:rPr>
              <a:t>zirkuläre</a:t>
            </a:r>
            <a:r>
              <a:rPr lang="en-IE" dirty="0">
                <a:solidFill>
                  <a:schemeClr val="bg1"/>
                </a:solidFill>
              </a:rPr>
              <a:t> </a:t>
            </a:r>
            <a:r>
              <a:rPr lang="en-IE" dirty="0" err="1">
                <a:solidFill>
                  <a:schemeClr val="bg1"/>
                </a:solidFill>
              </a:rPr>
              <a:t>Dienste</a:t>
            </a:r>
            <a:r>
              <a:rPr lang="en-IE" dirty="0">
                <a:solidFill>
                  <a:schemeClr val="bg1"/>
                </a:solidFill>
              </a:rPr>
              <a:t> auf der Grundlage von Handy-Recycling </a:t>
            </a:r>
            <a:r>
              <a:rPr lang="en-IE" dirty="0">
                <a:solidFill>
                  <a:schemeClr val="bg1"/>
                </a:solidFill>
                <a:hlinkClick r:id="rId3">
                  <a:extLst>
                    <a:ext uri="{A12FA001-AC4F-418D-AE19-62706E023703}">
                      <ahyp:hlinkClr xmlns:ahyp="http://schemas.microsoft.com/office/drawing/2018/hyperlinkcolor" val="tx"/>
                    </a:ext>
                  </a:extLst>
                </a:hlinkClick>
              </a:rPr>
              <a:t>eingeführt haben</a:t>
            </a:r>
            <a:r>
              <a:rPr lang="en-IE" dirty="0">
                <a:solidFill>
                  <a:schemeClr val="bg1"/>
                </a:solidFill>
              </a:rPr>
              <a:t>. </a:t>
            </a:r>
            <a:r>
              <a:rPr lang="en-IE" b="1" dirty="0">
                <a:solidFill>
                  <a:schemeClr val="bg1"/>
                </a:solidFill>
                <a:hlinkClick r:id="rId3">
                  <a:extLst>
                    <a:ext uri="{A12FA001-AC4F-418D-AE19-62706E023703}">
                      <ahyp:hlinkClr xmlns:ahyp="http://schemas.microsoft.com/office/drawing/2018/hyperlinkcolor" val="tx"/>
                    </a:ext>
                  </a:extLst>
                </a:hlinkClick>
              </a:rPr>
              <a:t>Seite 58 </a:t>
            </a:r>
            <a:endParaRPr lang="en-IE" dirty="0">
              <a:solidFill>
                <a:schemeClr val="bg1"/>
              </a:solidFill>
            </a:endParaRPr>
          </a:p>
        </p:txBody>
      </p:sp>
      <p:pic>
        <p:nvPicPr>
          <p:cNvPr id="8" name="Graphic 7" descr="Touchscreen with solid fill">
            <a:extLst>
              <a:ext uri="{FF2B5EF4-FFF2-40B4-BE49-F238E27FC236}">
                <a16:creationId xmlns:a16="http://schemas.microsoft.com/office/drawing/2014/main" id="{8D624822-5F02-62AF-ED6F-2242C5027A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8161" y="2854358"/>
            <a:ext cx="1158994" cy="1158994"/>
          </a:xfrm>
          <a:prstGeom prst="rect">
            <a:avLst/>
          </a:prstGeom>
        </p:spPr>
      </p:pic>
    </p:spTree>
    <p:extLst>
      <p:ext uri="{BB962C8B-B14F-4D97-AF65-F5344CB8AC3E}">
        <p14:creationId xmlns:p14="http://schemas.microsoft.com/office/powerpoint/2010/main" val="3643349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584283"/>
            <a:ext cx="5159635" cy="1231409"/>
          </a:xfrm>
        </p:spPr>
        <p:txBody>
          <a:bodyPr>
            <a:noAutofit/>
          </a:bodyPr>
          <a:lstStyle/>
          <a:p>
            <a:r>
              <a:rPr lang="en-GB" sz="2800" dirty="0"/>
              <a:t>Schritt 5. Entwickeln Sie einen Business Case und </a:t>
            </a:r>
            <a:r>
              <a:rPr lang="en-GB" sz="2800" dirty="0" err="1"/>
              <a:t>messbare</a:t>
            </a:r>
            <a:r>
              <a:rPr lang="en-GB" sz="2800" dirty="0"/>
              <a:t> </a:t>
            </a:r>
            <a:r>
              <a:rPr lang="en-GB" sz="2800" dirty="0" err="1"/>
              <a:t>Vorhaben</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815692"/>
            <a:ext cx="6379563" cy="4605170"/>
          </a:xfrm>
        </p:spPr>
        <p:txBody>
          <a:bodyPr/>
          <a:lstStyle/>
          <a:p>
            <a:r>
              <a:rPr lang="en-GB" sz="2000" dirty="0"/>
              <a:t>Der WBCSD und BCG </a:t>
            </a:r>
            <a:r>
              <a:rPr lang="en-GB" sz="2000" dirty="0" err="1"/>
              <a:t>fanden</a:t>
            </a:r>
            <a:r>
              <a:rPr lang="en-GB" sz="2000" dirty="0"/>
              <a:t> </a:t>
            </a:r>
            <a:r>
              <a:rPr lang="en-GB" sz="2000" dirty="0" err="1"/>
              <a:t>zudem</a:t>
            </a:r>
            <a:r>
              <a:rPr lang="en-GB" sz="2000" dirty="0"/>
              <a:t> heraus, dass 81 % der befragten Unternehmen </a:t>
            </a:r>
            <a:r>
              <a:rPr lang="en-GB" sz="2000" dirty="0" err="1"/>
              <a:t>mit</a:t>
            </a:r>
            <a:r>
              <a:rPr lang="en-GB" sz="2000" dirty="0"/>
              <a:t> </a:t>
            </a:r>
            <a:r>
              <a:rPr lang="en-GB" sz="2000" dirty="0" err="1"/>
              <a:t>zirkulären</a:t>
            </a:r>
            <a:r>
              <a:rPr lang="en-GB" sz="2000" dirty="0"/>
              <a:t> </a:t>
            </a:r>
            <a:r>
              <a:rPr lang="en-GB" sz="2000" dirty="0" err="1"/>
              <a:t>Strategien</a:t>
            </a:r>
            <a:r>
              <a:rPr lang="en-GB" sz="2000" dirty="0"/>
              <a:t> auch einen klaren Business Case haben. Um die Mitarbeiter zu motivieren und </a:t>
            </a:r>
            <a:r>
              <a:rPr lang="en-GB" sz="2000" dirty="0" err="1"/>
              <a:t>für</a:t>
            </a:r>
            <a:r>
              <a:rPr lang="en-GB" sz="2000" dirty="0"/>
              <a:t> die </a:t>
            </a:r>
            <a:r>
              <a:rPr lang="en-GB" sz="2000" dirty="0" err="1"/>
              <a:t>Umstellung</a:t>
            </a:r>
            <a:r>
              <a:rPr lang="en-GB" sz="2000" dirty="0"/>
              <a:t> </a:t>
            </a:r>
            <a:r>
              <a:rPr lang="en-GB" sz="2000" dirty="0" err="1"/>
              <a:t>zu</a:t>
            </a:r>
            <a:r>
              <a:rPr lang="en-GB" sz="2000" dirty="0"/>
              <a:t> gewinnen, sollte das Management seine </a:t>
            </a:r>
            <a:r>
              <a:rPr lang="en-GB" sz="2000" dirty="0" err="1"/>
              <a:t>Vorhaben</a:t>
            </a:r>
            <a:r>
              <a:rPr lang="en-GB" sz="2000" dirty="0"/>
              <a:t> quantifizieren und </a:t>
            </a:r>
            <a:r>
              <a:rPr lang="en-GB" sz="2000" dirty="0" err="1"/>
              <a:t>Ziele</a:t>
            </a:r>
            <a:r>
              <a:rPr lang="en-GB" sz="2000" dirty="0"/>
              <a:t> </a:t>
            </a:r>
            <a:r>
              <a:rPr lang="en-GB" sz="2000" dirty="0" err="1"/>
              <a:t>formulieren</a:t>
            </a:r>
            <a:r>
              <a:rPr lang="en-GB" sz="2000" dirty="0"/>
              <a:t>, um </a:t>
            </a:r>
            <a:r>
              <a:rPr lang="en-GB" sz="2000" dirty="0" err="1"/>
              <a:t>strategisch</a:t>
            </a:r>
            <a:r>
              <a:rPr lang="en-GB" sz="2000" dirty="0"/>
              <a:t> </a:t>
            </a:r>
            <a:r>
              <a:rPr lang="en-GB" sz="2000" dirty="0" err="1"/>
              <a:t>vorzugehen</a:t>
            </a:r>
            <a:r>
              <a:rPr lang="en-GB" sz="2000" dirty="0"/>
              <a:t>. </a:t>
            </a:r>
            <a:r>
              <a:rPr lang="en-GB" sz="2000" dirty="0" err="1"/>
              <a:t>Ehrgeizige</a:t>
            </a:r>
            <a:r>
              <a:rPr lang="en-GB" sz="2000" dirty="0"/>
              <a:t> und messbare Ziele fördern das Handeln, schaffen Verantwortlichkeit und unterstreichen die Notwendigkeit von Veränderungen. Organisationen sollten versuchen, selbst etwas zu verändern, anstatt auf externe Akteure zu warten. Der beste Weg, einen Business Case </a:t>
            </a:r>
            <a:r>
              <a:rPr lang="en-GB" sz="2000" dirty="0" err="1"/>
              <a:t>zu</a:t>
            </a:r>
            <a:r>
              <a:rPr lang="en-GB" sz="2000" dirty="0"/>
              <a:t> </a:t>
            </a:r>
            <a:r>
              <a:rPr lang="en-GB" sz="2000" dirty="0" err="1"/>
              <a:t>entwickeln</a:t>
            </a:r>
            <a:r>
              <a:rPr lang="en-GB" sz="2000" dirty="0"/>
              <a:t>, ist die Einführung von Leistungsindikatoren (KPIs) zur Messung der Fortschritte. Regelmäßige Berichterstattung, sowohl intern als auch extern, hilft, die Rechenschaftspflicht aufrechtzuerhalten. </a:t>
            </a:r>
            <a:endParaRPr lang="en-IE" sz="2000" dirty="0"/>
          </a:p>
        </p:txBody>
      </p:sp>
      <p:sp>
        <p:nvSpPr>
          <p:cNvPr id="7" name="TextBox 6">
            <a:extLst>
              <a:ext uri="{FF2B5EF4-FFF2-40B4-BE49-F238E27FC236}">
                <a16:creationId xmlns:a16="http://schemas.microsoft.com/office/drawing/2014/main" id="{01098B11-0231-3097-DBD3-033D223932B3}"/>
              </a:ext>
            </a:extLst>
          </p:cNvPr>
          <p:cNvSpPr txBox="1"/>
          <p:nvPr/>
        </p:nvSpPr>
        <p:spPr>
          <a:xfrm>
            <a:off x="7419975" y="5153025"/>
            <a:ext cx="3981450"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Siehe Fallstudie Donar, </a:t>
            </a:r>
            <a:r>
              <a:rPr lang="en-IE" dirty="0" err="1">
                <a:solidFill>
                  <a:schemeClr val="bg1"/>
                </a:solidFill>
                <a:hlinkClick r:id="rId2">
                  <a:extLst>
                    <a:ext uri="{A12FA001-AC4F-418D-AE19-62706E023703}">
                      <ahyp:hlinkClr xmlns:ahyp="http://schemas.microsoft.com/office/drawing/2018/hyperlinkcolor" val="tx"/>
                    </a:ext>
                  </a:extLst>
                </a:hlinkClick>
              </a:rPr>
              <a:t>Solvenia</a:t>
            </a:r>
            <a:r>
              <a:rPr lang="en-IE" dirty="0">
                <a:solidFill>
                  <a:schemeClr val="bg1"/>
                </a:solidFill>
                <a:hlinkClick r:id="rId2">
                  <a:extLst>
                    <a:ext uri="{A12FA001-AC4F-418D-AE19-62706E023703}">
                      <ahyp:hlinkClr xmlns:ahyp="http://schemas.microsoft.com/office/drawing/2018/hyperlinkcolor" val="tx"/>
                    </a:ext>
                  </a:extLst>
                </a:hlinkClick>
              </a:rPr>
              <a:t>. </a:t>
            </a:r>
          </a:p>
          <a:p>
            <a:pPr algn="ctr"/>
            <a:r>
              <a:rPr lang="en-IE" b="1" dirty="0" err="1">
                <a:solidFill>
                  <a:schemeClr val="bg1"/>
                </a:solidFill>
                <a:hlinkClick r:id="rId2">
                  <a:extLst>
                    <a:ext uri="{A12FA001-AC4F-418D-AE19-62706E023703}">
                      <ahyp:hlinkClr xmlns:ahyp="http://schemas.microsoft.com/office/drawing/2018/hyperlinkcolor" val="tx"/>
                    </a:ext>
                  </a:extLst>
                </a:hlinkClick>
              </a:rPr>
              <a:t>Seite</a:t>
            </a:r>
            <a:r>
              <a:rPr lang="en-IE" b="1" dirty="0">
                <a:solidFill>
                  <a:schemeClr val="bg1"/>
                </a:solidFill>
                <a:hlinkClick r:id="rId2">
                  <a:extLst>
                    <a:ext uri="{A12FA001-AC4F-418D-AE19-62706E023703}">
                      <ahyp:hlinkClr xmlns:ahyp="http://schemas.microsoft.com/office/drawing/2018/hyperlinkcolor" val="tx"/>
                    </a:ext>
                  </a:extLst>
                </a:hlinkClick>
              </a:rPr>
              <a:t> 66 </a:t>
            </a:r>
            <a:endParaRPr lang="en-IE" dirty="0">
              <a:solidFill>
                <a:schemeClr val="bg1"/>
              </a:solidFill>
            </a:endParaRPr>
          </a:p>
        </p:txBody>
      </p:sp>
      <p:pic>
        <p:nvPicPr>
          <p:cNvPr id="6" name="Picture 2">
            <a:hlinkClick r:id="rId2"/>
            <a:extLst>
              <a:ext uri="{FF2B5EF4-FFF2-40B4-BE49-F238E27FC236}">
                <a16:creationId xmlns:a16="http://schemas.microsoft.com/office/drawing/2014/main" id="{97E95292-8245-4E97-B58B-593CBCCB4E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650" y="765100"/>
            <a:ext cx="4451579" cy="4178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2172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576974"/>
            <a:ext cx="5845435" cy="953429"/>
          </a:xfrm>
        </p:spPr>
        <p:txBody>
          <a:bodyPr>
            <a:noAutofit/>
          </a:bodyPr>
          <a:lstStyle/>
          <a:p>
            <a:r>
              <a:rPr lang="en-GB" sz="2800" dirty="0"/>
              <a:t>Schritt 6. </a:t>
            </a:r>
            <a:r>
              <a:rPr lang="en-GB" sz="2800" dirty="0" err="1"/>
              <a:t>Befürworter</a:t>
            </a:r>
            <a:r>
              <a:rPr lang="en-GB" sz="2800" dirty="0"/>
              <a:t> der Kreislaufwirtschaft </a:t>
            </a:r>
            <a:r>
              <a:rPr lang="en-GB" sz="2800" dirty="0" err="1"/>
              <a:t>einholen</a:t>
            </a:r>
            <a:r>
              <a:rPr lang="en-GB" sz="2800" dirty="0"/>
              <a:t>, Planung und </a:t>
            </a:r>
            <a:r>
              <a:rPr lang="en-GB" sz="2800" dirty="0" err="1"/>
              <a:t>Kapazitätsaufbau</a:t>
            </a:r>
            <a:r>
              <a:rPr lang="en-GB" sz="2800" dirty="0"/>
              <a:t> </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815" y="1959856"/>
            <a:ext cx="6731988" cy="4310660"/>
          </a:xfrm>
        </p:spPr>
        <p:txBody>
          <a:bodyPr/>
          <a:lstStyle/>
          <a:p>
            <a:r>
              <a:rPr lang="en-GB" sz="2000" dirty="0">
                <a:hlinkClick r:id="rId2">
                  <a:extLst>
                    <a:ext uri="{A12FA001-AC4F-418D-AE19-62706E023703}">
                      <ahyp:hlinkClr xmlns:ahyp="http://schemas.microsoft.com/office/drawing/2018/hyperlinkcolor" val="tx"/>
                    </a:ext>
                  </a:extLst>
                </a:hlinkClick>
              </a:rPr>
              <a:t>Bioregional</a:t>
            </a:r>
            <a:r>
              <a:rPr lang="en-GB" sz="2000" dirty="0"/>
              <a:t> </a:t>
            </a:r>
            <a:r>
              <a:rPr lang="de-DE" sz="2000" dirty="0"/>
              <a:t>empfiehlt, dass Organisationen eine Arbeitsgruppe einberufen, die aus Vertretern aller Geschäftsbereiche, Produkte/Dienstleistungen und wichtigen Einflussnehmern besteht, die den zirkulären Ansatz unterstützen können. Diese Gruppe kann überprüfen, welche Prozesse bereits zirkulär sind und ein gemeinsames Verständnis darüber schaffen, welche Maßnahmen erfolgreich waren und welche nicht. Sie kann auch eine Vision für eine neue, zirkuläre Version des Unternehmens entwickeln und Fahrpläne erstellen, um den zirkulären Gedanken im gesamten Unternehmen zu etablieren. Der 1-3-Jahresplan konzentriert sich auf schrittweise Veränderungen und das Erproben relevanter Ideen, die in Zukunft ausgeweitet werden können.</a:t>
            </a:r>
            <a:endParaRPr lang="en-IE" sz="2000" dirty="0"/>
          </a:p>
        </p:txBody>
      </p:sp>
      <p:pic>
        <p:nvPicPr>
          <p:cNvPr id="7" name="Picture Placeholder 2" descr="A person holding a sign&#10;&#10;Description automatically generated with medium confidence">
            <a:extLst>
              <a:ext uri="{FF2B5EF4-FFF2-40B4-BE49-F238E27FC236}">
                <a16:creationId xmlns:a16="http://schemas.microsoft.com/office/drawing/2014/main" id="{76F6C1B4-0456-4431-8A46-F38596B101E2}"/>
              </a:ext>
            </a:extLst>
          </p:cNvPr>
          <p:cNvPicPr>
            <a:picLocks noGrp="1" noChangeAspect="1"/>
          </p:cNvPicPr>
          <p:nvPr>
            <p:ph type="pic" sz="quarter" idx="19"/>
          </p:nvPr>
        </p:nvPicPr>
        <p:blipFill rotWithShape="1">
          <a:blip r:embed="rId3" cstate="email">
            <a:extLst>
              <a:ext uri="{28A0092B-C50C-407E-A947-70E740481C1C}">
                <a14:useLocalDpi xmlns:a14="http://schemas.microsoft.com/office/drawing/2010/main"/>
              </a:ext>
            </a:extLst>
          </a:blip>
          <a:srcRect l="29834" r="23309"/>
          <a:stretch/>
        </p:blipFill>
        <p:spPr>
          <a:xfrm>
            <a:off x="7677150" y="206375"/>
            <a:ext cx="4400550" cy="6261100"/>
          </a:xfrm>
        </p:spPr>
      </p:pic>
    </p:spTree>
    <p:extLst>
      <p:ext uri="{BB962C8B-B14F-4D97-AF65-F5344CB8AC3E}">
        <p14:creationId xmlns:p14="http://schemas.microsoft.com/office/powerpoint/2010/main" val="234992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826020"/>
            <a:ext cx="5845435" cy="953429"/>
          </a:xfrm>
        </p:spPr>
        <p:txBody>
          <a:bodyPr>
            <a:noAutofit/>
          </a:bodyPr>
          <a:lstStyle/>
          <a:p>
            <a:r>
              <a:rPr lang="en-GB" sz="2800" dirty="0"/>
              <a:t>Schritt 7. Prozess - Produkt - Geschäftsmodell Innovation</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1135662" y="2018561"/>
            <a:ext cx="4960338" cy="3667536"/>
          </a:xfrm>
        </p:spPr>
        <p:txBody>
          <a:bodyPr/>
          <a:lstStyle/>
          <a:p>
            <a:r>
              <a:rPr lang="en-GB" sz="2000" dirty="0"/>
              <a:t>Der WBCSD und BCG argumentieren, dass es für Unternehmen sinnvoller ist, </a:t>
            </a:r>
            <a:r>
              <a:rPr lang="en-GB" sz="2000" dirty="0" err="1"/>
              <a:t>bei</a:t>
            </a:r>
            <a:r>
              <a:rPr lang="en-GB" sz="2000" dirty="0"/>
              <a:t> </a:t>
            </a:r>
            <a:r>
              <a:rPr lang="en-GB" sz="2000" dirty="0" err="1"/>
              <a:t>einem</a:t>
            </a:r>
            <a:r>
              <a:rPr lang="en-GB" sz="2000" dirty="0"/>
              <a:t> so </a:t>
            </a:r>
            <a:r>
              <a:rPr lang="en-GB" sz="2000" dirty="0" err="1"/>
              <a:t>großen</a:t>
            </a:r>
            <a:r>
              <a:rPr lang="en-GB" sz="2000" dirty="0"/>
              <a:t> </a:t>
            </a:r>
            <a:r>
              <a:rPr lang="en-GB" sz="2000" dirty="0" err="1"/>
              <a:t>Umstellungsprozess</a:t>
            </a:r>
            <a:r>
              <a:rPr lang="en-GB" sz="2000" dirty="0"/>
              <a:t> </a:t>
            </a:r>
            <a:r>
              <a:rPr lang="en-GB" sz="2000" dirty="0" err="1"/>
              <a:t>mit</a:t>
            </a:r>
            <a:r>
              <a:rPr lang="en-GB" sz="2000" dirty="0"/>
              <a:t> den “low hanging fruits” </a:t>
            </a:r>
            <a:r>
              <a:rPr lang="en-GB" sz="2000" dirty="0" err="1"/>
              <a:t>zu</a:t>
            </a:r>
            <a:r>
              <a:rPr lang="en-GB" sz="2000" dirty="0"/>
              <a:t> </a:t>
            </a:r>
            <a:r>
              <a:rPr lang="en-GB" sz="2000" dirty="0" err="1"/>
              <a:t>beginnen</a:t>
            </a:r>
            <a:r>
              <a:rPr lang="en-GB" sz="2000" dirty="0"/>
              <a:t>. </a:t>
            </a:r>
            <a:r>
              <a:rPr lang="en-GB" sz="2000" dirty="0" err="1"/>
              <a:t>Hier</a:t>
            </a:r>
            <a:r>
              <a:rPr lang="en-GB" sz="2000" dirty="0"/>
              <a:t> </a:t>
            </a:r>
            <a:r>
              <a:rPr lang="en-GB" sz="2000" dirty="0" err="1"/>
              <a:t>sind</a:t>
            </a:r>
            <a:r>
              <a:rPr lang="en-GB" sz="2000" dirty="0"/>
              <a:t> </a:t>
            </a:r>
            <a:r>
              <a:rPr lang="en-GB" sz="2000" dirty="0" err="1"/>
              <a:t>Geschäftsprozesse</a:t>
            </a:r>
            <a:r>
              <a:rPr lang="en-GB" sz="2000" dirty="0"/>
              <a:t> </a:t>
            </a:r>
            <a:r>
              <a:rPr lang="en-GB" sz="2000" dirty="0" err="1"/>
              <a:t>gemeint</a:t>
            </a:r>
            <a:r>
              <a:rPr lang="en-GB" sz="2000" dirty="0"/>
              <a:t>, </a:t>
            </a:r>
            <a:r>
              <a:rPr lang="en-GB" sz="2000" dirty="0" err="1"/>
              <a:t>deren</a:t>
            </a:r>
            <a:r>
              <a:rPr lang="en-GB" sz="2000" dirty="0"/>
              <a:t> </a:t>
            </a:r>
            <a:r>
              <a:rPr lang="en-GB" sz="2000" dirty="0" err="1"/>
              <a:t>Veränderung</a:t>
            </a:r>
            <a:r>
              <a:rPr lang="en-GB" sz="2000" dirty="0"/>
              <a:t> schnell und </a:t>
            </a:r>
            <a:r>
              <a:rPr lang="en-GB" sz="2000" dirty="0" err="1"/>
              <a:t>ohne</a:t>
            </a:r>
            <a:r>
              <a:rPr lang="en-GB" sz="2000" dirty="0"/>
              <a:t> </a:t>
            </a:r>
            <a:r>
              <a:rPr lang="en-GB" sz="2000" dirty="0" err="1"/>
              <a:t>großen</a:t>
            </a:r>
            <a:r>
              <a:rPr lang="en-GB" sz="2000" dirty="0"/>
              <a:t> </a:t>
            </a:r>
            <a:r>
              <a:rPr lang="en-GB" sz="2000" dirty="0" err="1"/>
              <a:t>Aufwand</a:t>
            </a:r>
            <a:r>
              <a:rPr lang="en-GB" sz="2000" dirty="0"/>
              <a:t> </a:t>
            </a:r>
            <a:r>
              <a:rPr lang="en-GB" sz="2000" dirty="0" err="1"/>
              <a:t>umgesetzt</a:t>
            </a:r>
            <a:r>
              <a:rPr lang="en-GB" sz="2000" dirty="0"/>
              <a:t> </a:t>
            </a:r>
            <a:r>
              <a:rPr lang="en-GB" sz="2000" dirty="0" err="1"/>
              <a:t>werden</a:t>
            </a:r>
            <a:r>
              <a:rPr lang="en-GB" sz="2000" dirty="0"/>
              <a:t> </a:t>
            </a:r>
            <a:r>
              <a:rPr lang="en-GB" sz="2000" dirty="0" err="1"/>
              <a:t>kann</a:t>
            </a:r>
            <a:r>
              <a:rPr lang="en-GB" sz="2000" dirty="0"/>
              <a:t>. </a:t>
            </a:r>
            <a:r>
              <a:rPr lang="en-GB" sz="2000" dirty="0" err="1"/>
              <a:t>Sobald</a:t>
            </a:r>
            <a:r>
              <a:rPr lang="en-GB" sz="2000" dirty="0"/>
              <a:t> </a:t>
            </a:r>
            <a:r>
              <a:rPr lang="en-GB" sz="2000" dirty="0" err="1"/>
              <a:t>sich</a:t>
            </a:r>
            <a:r>
              <a:rPr lang="en-GB" sz="2000" dirty="0"/>
              <a:t> positive </a:t>
            </a:r>
            <a:r>
              <a:rPr lang="en-GB" sz="2000" dirty="0" err="1"/>
              <a:t>Effekte</a:t>
            </a:r>
            <a:r>
              <a:rPr lang="en-GB" sz="2000" dirty="0"/>
              <a:t> </a:t>
            </a:r>
            <a:r>
              <a:rPr lang="en-GB" sz="2000" dirty="0" err="1"/>
              <a:t>zeigen</a:t>
            </a:r>
            <a:r>
              <a:rPr lang="en-GB" sz="2000" dirty="0"/>
              <a:t>, wird es </a:t>
            </a:r>
            <a:r>
              <a:rPr lang="en-GB" sz="2000" dirty="0" err="1"/>
              <a:t>einfacher</a:t>
            </a:r>
            <a:r>
              <a:rPr lang="en-GB" sz="2000" dirty="0"/>
              <a:t> sein, </a:t>
            </a:r>
            <a:r>
              <a:rPr lang="de-DE" sz="2000" dirty="0"/>
              <a:t>den Übergang zu einer Kreislaufwirtschaft zu vollziehen, indem die Produkte und schließlich das Geschäftsmodell umgestaltet werden.</a:t>
            </a:r>
            <a:endParaRPr lang="en-IE" sz="2000" dirty="0"/>
          </a:p>
        </p:txBody>
      </p:sp>
      <p:pic>
        <p:nvPicPr>
          <p:cNvPr id="7" name="Picture Placeholder 2" descr="A picture containing text&#10;&#10;Description automatically generated">
            <a:extLst>
              <a:ext uri="{FF2B5EF4-FFF2-40B4-BE49-F238E27FC236}">
                <a16:creationId xmlns:a16="http://schemas.microsoft.com/office/drawing/2014/main" id="{ADF5C0E0-5432-4E93-B403-7A4724E9340A}"/>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9812" r="29812"/>
          <a:stretch>
            <a:fillRect/>
          </a:stretch>
        </p:blipFill>
        <p:spPr>
          <a:xfrm>
            <a:off x="7677150" y="206375"/>
            <a:ext cx="3787775" cy="6261100"/>
          </a:xfrm>
        </p:spPr>
      </p:pic>
    </p:spTree>
    <p:extLst>
      <p:ext uri="{BB962C8B-B14F-4D97-AF65-F5344CB8AC3E}">
        <p14:creationId xmlns:p14="http://schemas.microsoft.com/office/powerpoint/2010/main" val="1396499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823393"/>
            <a:ext cx="6521710" cy="953429"/>
          </a:xfrm>
        </p:spPr>
        <p:txBody>
          <a:bodyPr>
            <a:noAutofit/>
          </a:bodyPr>
          <a:lstStyle/>
          <a:p>
            <a:r>
              <a:rPr lang="en-GB" sz="3200" dirty="0"/>
              <a:t>Schritt 8. </a:t>
            </a:r>
            <a:r>
              <a:rPr lang="en-IE" sz="3200" dirty="0"/>
              <a:t>Kommunizieren Sie </a:t>
            </a:r>
            <a:r>
              <a:rPr lang="en-IE" sz="3200" dirty="0" err="1"/>
              <a:t>Ihre</a:t>
            </a:r>
            <a:r>
              <a:rPr lang="en-IE" sz="3200" dirty="0"/>
              <a:t> Bemühungen</a:t>
            </a:r>
          </a:p>
          <a:p>
            <a:endParaRPr lang="en-IE" sz="32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883741" y="1776822"/>
            <a:ext cx="5369913" cy="4455812"/>
          </a:xfrm>
        </p:spPr>
        <p:txBody>
          <a:bodyPr/>
          <a:lstStyle/>
          <a:p>
            <a:r>
              <a:rPr lang="en-GB" sz="2000" dirty="0"/>
              <a:t>Die Verbreitung von </a:t>
            </a:r>
            <a:r>
              <a:rPr lang="en-GB" sz="2000" dirty="0" err="1"/>
              <a:t>Informationen</a:t>
            </a:r>
            <a:r>
              <a:rPr lang="en-GB" sz="2000" dirty="0"/>
              <a:t> </a:t>
            </a:r>
            <a:r>
              <a:rPr lang="en-GB" sz="2000" dirty="0" err="1"/>
              <a:t>über</a:t>
            </a:r>
            <a:r>
              <a:rPr lang="en-GB" sz="2000" dirty="0"/>
              <a:t> </a:t>
            </a:r>
            <a:r>
              <a:rPr lang="en-GB" sz="2000" dirty="0" err="1"/>
              <a:t>Ihre</a:t>
            </a:r>
            <a:r>
              <a:rPr lang="en-GB" sz="2000" dirty="0"/>
              <a:t> Kreislaufwirtschaftsinitiativen </a:t>
            </a:r>
            <a:r>
              <a:rPr lang="en-GB" sz="2000" dirty="0" err="1"/>
              <a:t>kann</a:t>
            </a:r>
            <a:r>
              <a:rPr lang="en-GB" sz="2000" dirty="0"/>
              <a:t> </a:t>
            </a:r>
            <a:r>
              <a:rPr lang="en-GB" sz="2000" dirty="0" err="1"/>
              <a:t>eine</a:t>
            </a:r>
            <a:r>
              <a:rPr lang="en-GB" sz="2000" dirty="0"/>
              <a:t> </a:t>
            </a:r>
            <a:r>
              <a:rPr lang="en-GB" sz="2000" dirty="0" err="1"/>
              <a:t>neue</a:t>
            </a:r>
            <a:r>
              <a:rPr lang="en-GB" sz="2000" dirty="0"/>
              <a:t> </a:t>
            </a:r>
            <a:r>
              <a:rPr lang="en-GB" sz="2000" dirty="0" err="1"/>
              <a:t>Nachfrage</a:t>
            </a:r>
            <a:r>
              <a:rPr lang="en-GB" sz="2000" dirty="0"/>
              <a:t> </a:t>
            </a:r>
            <a:r>
              <a:rPr lang="en-GB" sz="2000" dirty="0" err="1"/>
              <a:t>bewirken</a:t>
            </a:r>
            <a:r>
              <a:rPr lang="en-GB" sz="2000" dirty="0"/>
              <a:t>, bestehende Beziehungen stärken und </a:t>
            </a:r>
            <a:r>
              <a:rPr lang="en-GB" sz="2000" dirty="0" err="1"/>
              <a:t>Investoren</a:t>
            </a:r>
            <a:r>
              <a:rPr lang="en-GB" sz="2000" dirty="0"/>
              <a:t> </a:t>
            </a:r>
            <a:r>
              <a:rPr lang="en-GB" sz="2000" dirty="0" err="1"/>
              <a:t>beeindrucken</a:t>
            </a:r>
            <a:r>
              <a:rPr lang="en-GB" sz="2000" dirty="0"/>
              <a:t>. Da sich Kreislaufinitiativen in höheren Gewinnen niederschlagen können, ist die Förderung der Kreislaufprojekte eines Unternehmens nicht zu unterschätzen. Darüber hinaus prüfen Investoren ihre Investitionsmöglichkeiten zunehmend anhand von Nachhaltigkeitskriterien und werden sich von Unternehmen trennen, die sie in Bezug auf die Nachhaltigkeit </a:t>
            </a:r>
            <a:r>
              <a:rPr lang="en-GB" sz="2000" dirty="0" err="1"/>
              <a:t>als</a:t>
            </a:r>
            <a:r>
              <a:rPr lang="en-GB" sz="2000" dirty="0"/>
              <a:t> </a:t>
            </a:r>
            <a:r>
              <a:rPr lang="en-GB" sz="2000" dirty="0" err="1"/>
              <a:t>rückschrittlich</a:t>
            </a:r>
            <a:r>
              <a:rPr lang="en-GB" sz="2000" dirty="0"/>
              <a:t> und </a:t>
            </a:r>
            <a:r>
              <a:rPr lang="en-GB" sz="2000" dirty="0" err="1"/>
              <a:t>damit</a:t>
            </a:r>
            <a:r>
              <a:rPr lang="en-GB" sz="2000" dirty="0"/>
              <a:t> </a:t>
            </a:r>
            <a:r>
              <a:rPr lang="en-GB" sz="2000" dirty="0" err="1"/>
              <a:t>als</a:t>
            </a:r>
            <a:r>
              <a:rPr lang="en-GB" sz="2000" dirty="0"/>
              <a:t> </a:t>
            </a:r>
            <a:r>
              <a:rPr lang="en-GB" sz="2000" dirty="0" err="1"/>
              <a:t>zu</a:t>
            </a:r>
            <a:r>
              <a:rPr lang="en-GB" sz="2000" dirty="0"/>
              <a:t> riskant ansehen. Kurz gesagt: Wenn Sie "Gutes tun", dann sollten Sie Ihre Bemühungen auch kommunizieren.</a:t>
            </a:r>
            <a:endParaRPr lang="en-IE" sz="2000" dirty="0"/>
          </a:p>
        </p:txBody>
      </p:sp>
      <p:pic>
        <p:nvPicPr>
          <p:cNvPr id="7" name="Picture Placeholder 2" descr="Graphical user interface&#10;&#10;Description automatically generated">
            <a:extLst>
              <a:ext uri="{FF2B5EF4-FFF2-40B4-BE49-F238E27FC236}">
                <a16:creationId xmlns:a16="http://schemas.microsoft.com/office/drawing/2014/main" id="{0438F043-75B6-43BA-853B-0915C1C82CF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4627" r="4627"/>
          <a:stretch>
            <a:fillRect/>
          </a:stretch>
        </p:blipFill>
        <p:spPr>
          <a:xfrm>
            <a:off x="7677150" y="206375"/>
            <a:ext cx="3787775" cy="6261100"/>
          </a:xfrm>
        </p:spPr>
      </p:pic>
    </p:spTree>
    <p:extLst>
      <p:ext uri="{BB962C8B-B14F-4D97-AF65-F5344CB8AC3E}">
        <p14:creationId xmlns:p14="http://schemas.microsoft.com/office/powerpoint/2010/main" val="92267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32D4E-E92C-EBCA-D4BE-219BAFF7CBAC}"/>
              </a:ext>
            </a:extLst>
          </p:cNvPr>
          <p:cNvSpPr>
            <a:spLocks noGrp="1"/>
          </p:cNvSpPr>
          <p:nvPr>
            <p:ph type="body" sz="quarter" idx="13"/>
          </p:nvPr>
        </p:nvSpPr>
        <p:spPr/>
        <p:txBody>
          <a:bodyPr/>
          <a:lstStyle/>
          <a:p>
            <a:r>
              <a:rPr lang="en-IE" dirty="0"/>
              <a:t>Nützlich - Weitere Ressourcen</a:t>
            </a:r>
          </a:p>
        </p:txBody>
      </p:sp>
      <p:sp>
        <p:nvSpPr>
          <p:cNvPr id="3" name="Text Placeholder 2">
            <a:extLst>
              <a:ext uri="{FF2B5EF4-FFF2-40B4-BE49-F238E27FC236}">
                <a16:creationId xmlns:a16="http://schemas.microsoft.com/office/drawing/2014/main" id="{BB6768A4-8FD0-960B-E657-DCEFA776FE04}"/>
              </a:ext>
            </a:extLst>
          </p:cNvPr>
          <p:cNvSpPr>
            <a:spLocks noGrp="1"/>
          </p:cNvSpPr>
          <p:nvPr>
            <p:ph type="body" sz="quarter" idx="14"/>
          </p:nvPr>
        </p:nvSpPr>
        <p:spPr>
          <a:xfrm>
            <a:off x="1086578" y="1704892"/>
            <a:ext cx="10587038" cy="3995320"/>
          </a:xfrm>
        </p:spPr>
        <p:txBody>
          <a:bodyPr/>
          <a:lstStyle/>
          <a:p>
            <a:pPr marL="457200" indent="-457200">
              <a:buFont typeface="+mj-lt"/>
              <a:buAutoNum type="arabicPeriod"/>
            </a:pPr>
            <a:r>
              <a:rPr lang="en-IE" sz="2000" dirty="0"/>
              <a:t>BSI-Standard </a:t>
            </a:r>
            <a:r>
              <a:rPr lang="en-IE" sz="2000" dirty="0" err="1"/>
              <a:t>für</a:t>
            </a:r>
            <a:r>
              <a:rPr lang="en-IE" sz="2000" dirty="0"/>
              <a:t> die </a:t>
            </a:r>
            <a:r>
              <a:rPr lang="en-IE" sz="2000" dirty="0" err="1"/>
              <a:t>Kreislaufwirtschaft</a:t>
            </a:r>
            <a:r>
              <a:rPr lang="en-IE" sz="2000" dirty="0"/>
              <a:t>: </a:t>
            </a:r>
            <a:r>
              <a:rPr lang="en-IE" sz="2000" dirty="0">
                <a:hlinkClick r:id="rId2"/>
              </a:rPr>
              <a:t>https://www.bsigroup.com/en-GB/standards/benefits-of-using-standards/becoming-more-sustainable-with-standards/BS8001-Circular-Economy/</a:t>
            </a:r>
            <a:endParaRPr lang="en-IE" sz="2000" dirty="0"/>
          </a:p>
          <a:p>
            <a:pPr marL="457200" indent="-457200">
              <a:buFont typeface="+mj-lt"/>
              <a:buAutoNum type="arabicPeriod"/>
            </a:pPr>
            <a:r>
              <a:rPr lang="en-IE" sz="2000" dirty="0"/>
              <a:t>EU-</a:t>
            </a:r>
            <a:r>
              <a:rPr lang="en-IE" sz="2000" dirty="0" err="1"/>
              <a:t>Strategie</a:t>
            </a:r>
            <a:r>
              <a:rPr lang="en-IE" sz="2000" dirty="0"/>
              <a:t> </a:t>
            </a:r>
            <a:r>
              <a:rPr lang="en-IE" sz="2000" dirty="0" err="1"/>
              <a:t>zur</a:t>
            </a:r>
            <a:r>
              <a:rPr lang="en-IE" sz="2000" dirty="0"/>
              <a:t> </a:t>
            </a:r>
            <a:r>
              <a:rPr lang="en-IE" sz="2000" dirty="0" err="1"/>
              <a:t>Kreislaufwirtschaft</a:t>
            </a:r>
            <a:r>
              <a:rPr lang="en-IE" sz="2000" dirty="0"/>
              <a:t>: </a:t>
            </a:r>
            <a:r>
              <a:rPr lang="en-IE" sz="2000" dirty="0">
                <a:hlinkClick r:id="rId3"/>
              </a:rPr>
              <a:t>https://ec.europa.eu/commission/priorities/jobs-growth-and-investment/towardscircular-economy_en</a:t>
            </a:r>
            <a:endParaRPr lang="en-IE" sz="2000" dirty="0"/>
          </a:p>
          <a:p>
            <a:pPr marL="457200" indent="-457200">
              <a:buFont typeface="+mj-lt"/>
              <a:buAutoNum type="arabicPeriod"/>
            </a:pPr>
            <a:r>
              <a:rPr lang="en-IE" sz="2000" dirty="0"/>
              <a:t>EU-Aktionsplan für die </a:t>
            </a:r>
            <a:r>
              <a:rPr lang="en-IE" sz="2000" dirty="0" err="1"/>
              <a:t>Kreislaufwirtschaft</a:t>
            </a:r>
            <a:r>
              <a:rPr lang="en-IE" sz="2000" dirty="0"/>
              <a:t>: </a:t>
            </a:r>
            <a:r>
              <a:rPr lang="en-IE" sz="2000" dirty="0">
                <a:hlinkClick r:id="rId4"/>
              </a:rPr>
              <a:t>http://ec.europa.eu/environment/circular-economy/index_en.htm</a:t>
            </a:r>
            <a:endParaRPr lang="en-IE" sz="2000" dirty="0"/>
          </a:p>
          <a:p>
            <a:pPr marL="457200" indent="-457200">
              <a:buFont typeface="+mj-lt"/>
              <a:buAutoNum type="arabicPeriod"/>
            </a:pPr>
            <a:r>
              <a:rPr lang="en-IE" sz="2000" dirty="0"/>
              <a:t>Bioregional: </a:t>
            </a:r>
            <a:r>
              <a:rPr lang="en-IE" sz="2000" dirty="0">
                <a:hlinkClick r:id="rId5"/>
              </a:rPr>
              <a:t>https://www.bioregional.com/cracking-circular-challenge-get-started-circulareconomy/</a:t>
            </a:r>
            <a:endParaRPr lang="en-IE" sz="2000" dirty="0"/>
          </a:p>
          <a:p>
            <a:pPr marL="457200" indent="-457200">
              <a:buFont typeface="+mj-lt"/>
              <a:buAutoNum type="arabicPeriod"/>
            </a:pPr>
            <a:r>
              <a:rPr lang="en-IE" sz="2000" dirty="0"/>
              <a:t>Ellen MacArthur Stiftung: </a:t>
            </a:r>
            <a:r>
              <a:rPr lang="en-IE" sz="2000" dirty="0">
                <a:hlinkClick r:id="rId6"/>
              </a:rPr>
              <a:t>https://www.ellenmacarthurfoundation.org</a:t>
            </a:r>
            <a:endParaRPr lang="en-IE" sz="2000" dirty="0"/>
          </a:p>
          <a:p>
            <a:pPr marL="457200" indent="-457200">
              <a:buFont typeface="+mj-lt"/>
              <a:buAutoNum type="arabicPeriod"/>
            </a:pPr>
            <a:r>
              <a:rPr lang="en-IE" sz="2000" dirty="0"/>
              <a:t>WBCSD: </a:t>
            </a:r>
            <a:r>
              <a:rPr lang="en-IE" sz="2000" dirty="0">
                <a:hlinkClick r:id="rId7"/>
              </a:rPr>
              <a:t>https://www.wbcsd.org/Programs/Energy-Circular-Economy</a:t>
            </a:r>
            <a:r>
              <a:rPr lang="en-IE" sz="2000" dirty="0"/>
              <a:t> und </a:t>
            </a:r>
            <a:r>
              <a:rPr lang="en-IE" sz="2000" dirty="0">
                <a:hlinkClick r:id="rId8"/>
              </a:rPr>
              <a:t>https://www.wbcsd.org/Clusters/Circular-Economy-Factor10/Resources/The-newbig-circle</a:t>
            </a:r>
            <a:endParaRPr lang="en-IE" sz="2000" dirty="0"/>
          </a:p>
          <a:p>
            <a:endParaRPr lang="en-IE" sz="2000" dirty="0"/>
          </a:p>
        </p:txBody>
      </p:sp>
    </p:spTree>
    <p:extLst>
      <p:ext uri="{BB962C8B-B14F-4D97-AF65-F5344CB8AC3E}">
        <p14:creationId xmlns:p14="http://schemas.microsoft.com/office/powerpoint/2010/main" val="2128271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361970" y="1022080"/>
            <a:ext cx="4057630" cy="2529853"/>
          </a:xfrm>
        </p:spPr>
        <p:txBody>
          <a:bodyPr>
            <a:normAutofit/>
          </a:bodyPr>
          <a:lstStyle/>
          <a:p>
            <a:r>
              <a:rPr lang="en-US" dirty="0"/>
              <a:t>Sie </a:t>
            </a:r>
            <a:r>
              <a:rPr lang="en-US" dirty="0" err="1"/>
              <a:t>haben</a:t>
            </a:r>
            <a:r>
              <a:rPr lang="en-US" dirty="0"/>
              <a:t> alle CSR READY Module </a:t>
            </a:r>
            <a:r>
              <a:rPr lang="en-US" dirty="0" err="1"/>
              <a:t>abgeschlossen</a:t>
            </a:r>
            <a:r>
              <a:rPr lang="en-US" dirty="0"/>
              <a:t>!</a:t>
            </a:r>
            <a:endParaRPr lang="en-US" b="1"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361970" y="603451"/>
            <a:ext cx="3195485" cy="837258"/>
          </a:xfrm>
        </p:spPr>
        <p:txBody>
          <a:bodyPr>
            <a:normAutofit fontScale="77500" lnSpcReduction="20000"/>
          </a:bodyPr>
          <a:lstStyle/>
          <a:p>
            <a:r>
              <a:rPr lang="en-US" dirty="0" err="1"/>
              <a:t>Glückwunsch</a:t>
            </a:r>
            <a:r>
              <a:rPr lang="en-US" dirty="0"/>
              <a:t>!</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n-US" dirty="0">
                <a:solidFill>
                  <a:srgbClr val="33819B"/>
                </a:solidFill>
                <a:hlinkClick r:id="rId2">
                  <a:extLst>
                    <a:ext uri="{A12FA001-AC4F-418D-AE19-62706E023703}">
                      <ahyp:hlinkClr xmlns:ahyp="http://schemas.microsoft.com/office/drawing/2018/hyperlinkcolor" val="tx"/>
                    </a:ext>
                  </a:extLst>
                </a:hlinkClick>
              </a:rPr>
              <a:t>https://www.csrready.eu/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Autofit/>
          </a:bodyPr>
          <a:lstStyle/>
          <a:p>
            <a:r>
              <a:rPr lang="en-US" dirty="0">
                <a:solidFill>
                  <a:srgbClr val="33819B"/>
                </a:solidFill>
                <a:hlinkClick r:id="rId3">
                  <a:extLst>
                    <a:ext uri="{A12FA001-AC4F-418D-AE19-62706E023703}">
                      <ahyp:hlinkClr xmlns:ahyp="http://schemas.microsoft.com/office/drawing/2018/hyperlinkcolor" val="tx"/>
                    </a:ext>
                  </a:extLst>
                </a:hlinkClick>
              </a:rPr>
              <a:t>Facebook</a:t>
            </a:r>
            <a:endParaRPr lang="en-US" dirty="0">
              <a:solidFill>
                <a:srgbClr val="33819B"/>
              </a:solidFill>
            </a:endParaRPr>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72547" y="3729583"/>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0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AC877B-A708-2672-B890-43252FF9BB03}"/>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4">
            <a:extLst>
              <a:ext uri="{FF2B5EF4-FFF2-40B4-BE49-F238E27FC236}">
                <a16:creationId xmlns:a16="http://schemas.microsoft.com/office/drawing/2014/main" id="{333C7E02-D02A-41F2-8E77-D6FB5A5F71B4}"/>
              </a:ext>
            </a:extLst>
          </p:cNvPr>
          <p:cNvSpPr>
            <a:spLocks noGrp="1"/>
          </p:cNvSpPr>
          <p:nvPr>
            <p:ph type="body" sz="quarter" idx="13"/>
          </p:nvPr>
        </p:nvSpPr>
        <p:spPr>
          <a:xfrm>
            <a:off x="258525" y="383753"/>
            <a:ext cx="8120365" cy="1096242"/>
          </a:xfrm>
          <a:noFill/>
        </p:spPr>
        <p:txBody>
          <a:bodyPr/>
          <a:lstStyle/>
          <a:p>
            <a:r>
              <a:rPr lang="de-DE" sz="3600" dirty="0">
                <a:solidFill>
                  <a:srgbClr val="C55A11"/>
                </a:solidFill>
                <a:highlight>
                  <a:srgbClr val="FFFFFF"/>
                </a:highlight>
              </a:rPr>
              <a:t>Maßnahmen der Kreislaufwirtschaft und deren Einbindung in CSR-Aktivitäten</a:t>
            </a:r>
          </a:p>
        </p:txBody>
      </p:sp>
      <p:sp>
        <p:nvSpPr>
          <p:cNvPr id="8" name="Text Placeholder 5">
            <a:extLst>
              <a:ext uri="{FF2B5EF4-FFF2-40B4-BE49-F238E27FC236}">
                <a16:creationId xmlns:a16="http://schemas.microsoft.com/office/drawing/2014/main" id="{1976B5AF-E7AE-2038-9BFB-3AA175AE586B}"/>
              </a:ext>
            </a:extLst>
          </p:cNvPr>
          <p:cNvSpPr>
            <a:spLocks noGrp="1"/>
          </p:cNvSpPr>
          <p:nvPr>
            <p:ph type="body" sz="quarter" idx="14"/>
          </p:nvPr>
        </p:nvSpPr>
        <p:spPr>
          <a:xfrm>
            <a:off x="258525" y="1589557"/>
            <a:ext cx="5837475" cy="2295778"/>
          </a:xfrm>
          <a:solidFill>
            <a:schemeClr val="bg1"/>
          </a:solidFill>
        </p:spPr>
        <p:txBody>
          <a:bodyPr/>
          <a:lstStyle/>
          <a:p>
            <a:r>
              <a:rPr lang="en-IE" sz="1800" b="0" i="0" dirty="0">
                <a:solidFill>
                  <a:srgbClr val="5E5E5E"/>
                </a:solidFill>
                <a:effectLst/>
              </a:rPr>
              <a:t>In diesem Abschnitt wird erläutert, wie die Kreislaufwirtschaft </a:t>
            </a:r>
            <a:r>
              <a:rPr lang="en-IE" sz="1800" dirty="0">
                <a:solidFill>
                  <a:srgbClr val="5E5E5E"/>
                </a:solidFill>
              </a:rPr>
              <a:t>CSR-Maßnahmen, </a:t>
            </a:r>
            <a:r>
              <a:rPr lang="en-IE" sz="1800" dirty="0" err="1">
                <a:solidFill>
                  <a:srgbClr val="5E5E5E"/>
                </a:solidFill>
              </a:rPr>
              <a:t>digitale</a:t>
            </a:r>
            <a:r>
              <a:rPr lang="en-IE" sz="1800" dirty="0">
                <a:solidFill>
                  <a:srgbClr val="5E5E5E"/>
                </a:solidFill>
              </a:rPr>
              <a:t> </a:t>
            </a:r>
            <a:r>
              <a:rPr lang="en-IE" sz="1800" dirty="0" err="1">
                <a:solidFill>
                  <a:srgbClr val="5E5E5E"/>
                </a:solidFill>
              </a:rPr>
              <a:t>Innovationen</a:t>
            </a:r>
            <a:r>
              <a:rPr lang="en-IE" sz="1800" dirty="0">
                <a:solidFill>
                  <a:srgbClr val="5E5E5E"/>
                </a:solidFill>
              </a:rPr>
              <a:t> und verantwortungsbewusste KMU-Fortschritte ergänzt und Unternehmen dabei unterstützt, </a:t>
            </a:r>
            <a:r>
              <a:rPr lang="en-GB" sz="1800" dirty="0">
                <a:solidFill>
                  <a:srgbClr val="5E5E5E"/>
                </a:solidFill>
              </a:rPr>
              <a:t>von einem ressourcenintensiven linearen Modell, bei dem neue Materialien gewonnen, verwendet und am Ende ihrer Lebensdauer entsorgt werden, zu einem Modell überzugehen, das sich auf die Verringerung, Beibehaltung und Wiederverwendung von Rohstoffen konzentriert.</a:t>
            </a:r>
            <a:endParaRPr lang="en-IE" sz="1800" dirty="0">
              <a:solidFill>
                <a:srgbClr val="5E5E5E"/>
              </a:solidFill>
            </a:endParaRPr>
          </a:p>
          <a:p>
            <a:endParaRPr lang="en-IE" sz="1800" dirty="0"/>
          </a:p>
        </p:txBody>
      </p:sp>
      <p:sp>
        <p:nvSpPr>
          <p:cNvPr id="9" name="TextBox 8">
            <a:extLst>
              <a:ext uri="{FF2B5EF4-FFF2-40B4-BE49-F238E27FC236}">
                <a16:creationId xmlns:a16="http://schemas.microsoft.com/office/drawing/2014/main" id="{3E65C497-DED4-C793-A7AE-AD1B9F097C66}"/>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Abschnitt 1</a:t>
            </a:r>
          </a:p>
        </p:txBody>
      </p:sp>
    </p:spTree>
    <p:extLst>
      <p:ext uri="{BB962C8B-B14F-4D97-AF65-F5344CB8AC3E}">
        <p14:creationId xmlns:p14="http://schemas.microsoft.com/office/powerpoint/2010/main" val="12863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34BE03-DB63-4861-0290-8A938FAF1F26}"/>
              </a:ext>
            </a:extLst>
          </p:cNvPr>
          <p:cNvSpPr>
            <a:spLocks noGrp="1"/>
          </p:cNvSpPr>
          <p:nvPr>
            <p:ph type="body" sz="quarter" idx="13"/>
          </p:nvPr>
        </p:nvSpPr>
        <p:spPr/>
        <p:txBody>
          <a:bodyPr>
            <a:normAutofit fontScale="92500"/>
          </a:bodyPr>
          <a:lstStyle/>
          <a:p>
            <a:r>
              <a:rPr lang="en-IE" dirty="0"/>
              <a:t>Was ist Kreislaufwirtschaft?</a:t>
            </a:r>
          </a:p>
        </p:txBody>
      </p:sp>
      <p:sp>
        <p:nvSpPr>
          <p:cNvPr id="5" name="Text Placeholder 4">
            <a:extLst>
              <a:ext uri="{FF2B5EF4-FFF2-40B4-BE49-F238E27FC236}">
                <a16:creationId xmlns:a16="http://schemas.microsoft.com/office/drawing/2014/main" id="{EF3EABCC-F52A-5801-6A6B-A4E8E21F2F2C}"/>
              </a:ext>
            </a:extLst>
          </p:cNvPr>
          <p:cNvSpPr>
            <a:spLocks noGrp="1"/>
          </p:cNvSpPr>
          <p:nvPr>
            <p:ph type="body" sz="quarter" idx="14"/>
          </p:nvPr>
        </p:nvSpPr>
        <p:spPr>
          <a:xfrm>
            <a:off x="779409" y="1496172"/>
            <a:ext cx="5222030" cy="4768826"/>
          </a:xfrm>
        </p:spPr>
        <p:txBody>
          <a:bodyPr/>
          <a:lstStyle/>
          <a:p>
            <a:r>
              <a:rPr lang="en-GB" sz="2000" b="0" i="0" dirty="0">
                <a:effectLst/>
              </a:rPr>
              <a:t>Die Kreislaufwirtschaft ist ein </a:t>
            </a:r>
            <a:r>
              <a:rPr lang="en-GB" sz="2000" b="0" i="0" u="sng" dirty="0">
                <a:effectLst/>
                <a:hlinkClick r:id="rId2">
                  <a:extLst>
                    <a:ext uri="{A12FA001-AC4F-418D-AE19-62706E023703}">
                      <ahyp:hlinkClr xmlns:ahyp="http://schemas.microsoft.com/office/drawing/2018/hyperlinkcolor" val="tx"/>
                    </a:ext>
                  </a:extLst>
                </a:hlinkClick>
              </a:rPr>
              <a:t>Produktions- und Konsummodell, </a:t>
            </a:r>
            <a:r>
              <a:rPr lang="en-GB" sz="2000" b="0" i="0" dirty="0">
                <a:effectLst/>
              </a:rPr>
              <a:t>bei dem vorhandene Materialien und Produkte so lange wie möglich gemeinsam genutzt, geleast, wiederverwendet, repariert, aufgearbeitet und recycelt werden. Auf diese Weise wird der Lebenszyklus von Produkten verlängert.</a:t>
            </a:r>
          </a:p>
          <a:p>
            <a:endParaRPr lang="en-GB" sz="2000" dirty="0"/>
          </a:p>
          <a:p>
            <a:r>
              <a:rPr lang="en-GB" sz="2000" i="0" dirty="0">
                <a:effectLst/>
              </a:rPr>
              <a:t>Der Hauptunterschied besteht darin, dass sich die </a:t>
            </a:r>
            <a:r>
              <a:rPr lang="en-GB" sz="2000" i="0" dirty="0" err="1">
                <a:effectLst/>
              </a:rPr>
              <a:t>lineare</a:t>
            </a:r>
            <a:r>
              <a:rPr lang="en-GB" sz="2000" i="0" dirty="0">
                <a:effectLst/>
              </a:rPr>
              <a:t> </a:t>
            </a:r>
            <a:r>
              <a:rPr lang="en-GB" sz="2000" i="0" dirty="0" err="1">
                <a:effectLst/>
              </a:rPr>
              <a:t>Wirtschaft</a:t>
            </a:r>
            <a:r>
              <a:rPr lang="en-GB" sz="2000" i="0" dirty="0">
                <a:effectLst/>
              </a:rPr>
              <a:t> </a:t>
            </a:r>
            <a:r>
              <a:rPr lang="en-GB" sz="2000" i="0" dirty="0" err="1">
                <a:effectLst/>
              </a:rPr>
              <a:t>nur</a:t>
            </a:r>
            <a:r>
              <a:rPr lang="en-GB" sz="2000" i="0" dirty="0">
                <a:effectLst/>
              </a:rPr>
              <a:t> auf die </a:t>
            </a:r>
            <a:r>
              <a:rPr lang="en-GB" sz="2000" b="1" i="0" dirty="0">
                <a:effectLst/>
              </a:rPr>
              <a:t>Rentabilität</a:t>
            </a:r>
            <a:r>
              <a:rPr lang="en-GB" sz="2000" i="0" dirty="0">
                <a:effectLst/>
              </a:rPr>
              <a:t> konzentriert, ungeachtet des </a:t>
            </a:r>
            <a:r>
              <a:rPr lang="en-GB" sz="2000" i="0" dirty="0" err="1">
                <a:effectLst/>
              </a:rPr>
              <a:t>Produktlebens-zyklus</a:t>
            </a:r>
            <a:r>
              <a:rPr lang="en-GB" sz="2000" i="0" dirty="0">
                <a:effectLst/>
              </a:rPr>
              <a:t>, während die Kreislaufwirtschaft auf </a:t>
            </a:r>
            <a:r>
              <a:rPr lang="en-GB" sz="2000" i="0" dirty="0" err="1">
                <a:effectLst/>
              </a:rPr>
              <a:t>Nachhaltigkeit</a:t>
            </a:r>
            <a:r>
              <a:rPr lang="en-GB" sz="2000" i="0" dirty="0">
                <a:effectLst/>
              </a:rPr>
              <a:t> </a:t>
            </a:r>
            <a:r>
              <a:rPr lang="en-GB" sz="2000" i="0" dirty="0" err="1">
                <a:effectLst/>
              </a:rPr>
              <a:t>abzielt</a:t>
            </a:r>
            <a:r>
              <a:rPr lang="en-GB" sz="2000" i="0" dirty="0">
                <a:effectLst/>
              </a:rPr>
              <a:t>.</a:t>
            </a:r>
          </a:p>
          <a:p>
            <a:endParaRPr lang="en-GB" sz="2000" b="0" i="0" dirty="0">
              <a:effectLst/>
            </a:endParaRPr>
          </a:p>
          <a:p>
            <a:endParaRPr lang="en-IE" sz="2000" dirty="0"/>
          </a:p>
        </p:txBody>
      </p:sp>
      <p:sp>
        <p:nvSpPr>
          <p:cNvPr id="9" name="TextBox 8">
            <a:extLst>
              <a:ext uri="{FF2B5EF4-FFF2-40B4-BE49-F238E27FC236}">
                <a16:creationId xmlns:a16="http://schemas.microsoft.com/office/drawing/2014/main" id="{F3B9EC07-EC6B-5FB2-5005-F05C05F931F0}"/>
              </a:ext>
            </a:extLst>
          </p:cNvPr>
          <p:cNvSpPr txBox="1"/>
          <p:nvPr/>
        </p:nvSpPr>
        <p:spPr>
          <a:xfrm>
            <a:off x="10511073" y="6065822"/>
            <a:ext cx="1113577" cy="369332"/>
          </a:xfrm>
          <a:prstGeom prst="rect">
            <a:avLst/>
          </a:prstGeom>
          <a:noFill/>
        </p:spPr>
        <p:txBody>
          <a:bodyPr wrap="square" rtlCol="0">
            <a:spAutoFit/>
          </a:bodyPr>
          <a:lstStyle/>
          <a:p>
            <a:r>
              <a:rPr lang="en-IE" dirty="0">
                <a:hlinkClick r:id="rId3"/>
              </a:rPr>
              <a:t>Quelle</a:t>
            </a:r>
            <a:endParaRPr lang="en-IE" dirty="0"/>
          </a:p>
        </p:txBody>
      </p:sp>
      <p:pic>
        <p:nvPicPr>
          <p:cNvPr id="6" name="Picture 6">
            <a:extLst>
              <a:ext uri="{FF2B5EF4-FFF2-40B4-BE49-F238E27FC236}">
                <a16:creationId xmlns:a16="http://schemas.microsoft.com/office/drawing/2014/main" id="{87B7DF17-7B0C-4D6E-811B-DDCA61A863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3783" y="2851842"/>
            <a:ext cx="4729006" cy="3660692"/>
          </a:xfrm>
          <a:prstGeom prst="rect">
            <a:avLst/>
          </a:prstGeom>
        </p:spPr>
      </p:pic>
      <p:pic>
        <p:nvPicPr>
          <p:cNvPr id="7" name="Picture 7">
            <a:extLst>
              <a:ext uri="{FF2B5EF4-FFF2-40B4-BE49-F238E27FC236}">
                <a16:creationId xmlns:a16="http://schemas.microsoft.com/office/drawing/2014/main" id="{947ADEE5-8A50-4482-A1C3-6108EB78D51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5746"/>
          <a:stretch/>
        </p:blipFill>
        <p:spPr>
          <a:xfrm>
            <a:off x="6803783" y="522687"/>
            <a:ext cx="4729006" cy="2207768"/>
          </a:xfrm>
          <a:prstGeom prst="rect">
            <a:avLst/>
          </a:prstGeom>
        </p:spPr>
      </p:pic>
    </p:spTree>
    <p:extLst>
      <p:ext uri="{BB962C8B-B14F-4D97-AF65-F5344CB8AC3E}">
        <p14:creationId xmlns:p14="http://schemas.microsoft.com/office/powerpoint/2010/main" val="270833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3DE3D-23E0-A125-AC0F-8956FB4E7DFB}"/>
              </a:ext>
            </a:extLst>
          </p:cNvPr>
          <p:cNvSpPr>
            <a:spLocks noGrp="1"/>
          </p:cNvSpPr>
          <p:nvPr>
            <p:ph type="body" sz="quarter" idx="13"/>
          </p:nvPr>
        </p:nvSpPr>
        <p:spPr>
          <a:xfrm>
            <a:off x="541413" y="795866"/>
            <a:ext cx="6004242" cy="953429"/>
          </a:xfrm>
        </p:spPr>
        <p:txBody>
          <a:bodyPr>
            <a:normAutofit/>
          </a:bodyPr>
          <a:lstStyle/>
          <a:p>
            <a:r>
              <a:rPr lang="en-IE" sz="3200" dirty="0" err="1"/>
              <a:t>Lineare</a:t>
            </a:r>
            <a:r>
              <a:rPr lang="en-IE" sz="3200" dirty="0"/>
              <a:t> vs. zirkuläre Wirtschaft</a:t>
            </a:r>
          </a:p>
        </p:txBody>
      </p:sp>
      <p:sp>
        <p:nvSpPr>
          <p:cNvPr id="4" name="Text Placeholder 3">
            <a:extLst>
              <a:ext uri="{FF2B5EF4-FFF2-40B4-BE49-F238E27FC236}">
                <a16:creationId xmlns:a16="http://schemas.microsoft.com/office/drawing/2014/main" id="{37AF2728-2E8D-8095-B051-40DF50405845}"/>
              </a:ext>
            </a:extLst>
          </p:cNvPr>
          <p:cNvSpPr>
            <a:spLocks noGrp="1"/>
          </p:cNvSpPr>
          <p:nvPr>
            <p:ph type="body" sz="quarter" idx="14"/>
          </p:nvPr>
        </p:nvSpPr>
        <p:spPr>
          <a:xfrm>
            <a:off x="541413" y="1549400"/>
            <a:ext cx="5554587" cy="4504267"/>
          </a:xfrm>
          <a:noFill/>
        </p:spPr>
        <p:txBody>
          <a:bodyPr/>
          <a:lstStyle/>
          <a:p>
            <a:r>
              <a:rPr lang="en-GB" sz="1800" b="0" i="0" dirty="0">
                <a:effectLst/>
                <a:latin typeface="SantanderMicroText-Regular"/>
              </a:rPr>
              <a:t>Das </a:t>
            </a:r>
            <a:r>
              <a:rPr lang="en-GB" sz="1800" b="1" i="0" dirty="0">
                <a:effectLst/>
                <a:latin typeface="SantanderMicroText-Regular"/>
              </a:rPr>
              <a:t>traditionelle lineare Modell </a:t>
            </a:r>
            <a:r>
              <a:rPr lang="en-GB" sz="1800" i="0" dirty="0" err="1">
                <a:effectLst/>
                <a:latin typeface="SantanderMicroText-Regular"/>
              </a:rPr>
              <a:t>stellt</a:t>
            </a:r>
            <a:r>
              <a:rPr lang="en-GB" sz="1800" i="0" dirty="0">
                <a:effectLst/>
                <a:latin typeface="SantanderMicroText-Regular"/>
              </a:rPr>
              <a:t> den </a:t>
            </a:r>
            <a:r>
              <a:rPr lang="en-GB" sz="1800" i="0" dirty="0" err="1">
                <a:effectLst/>
                <a:latin typeface="SantanderMicroText-Regular"/>
              </a:rPr>
              <a:t>Aspekt</a:t>
            </a:r>
            <a:r>
              <a:rPr lang="en-GB" sz="1800" i="0" dirty="0">
                <a:effectLst/>
                <a:latin typeface="SantanderMicroText-Regular"/>
              </a:rPr>
              <a:t> </a:t>
            </a:r>
            <a:r>
              <a:rPr lang="en-GB" sz="1800" i="1" dirty="0">
                <a:effectLst/>
                <a:latin typeface="SantanderMicroText-Regular"/>
              </a:rPr>
              <a:t>Profit</a:t>
            </a:r>
            <a:r>
              <a:rPr lang="en-GB" sz="1800" i="0" dirty="0">
                <a:effectLst/>
                <a:latin typeface="SantanderMicroText-Regular"/>
              </a:rPr>
              <a:t> </a:t>
            </a:r>
            <a:r>
              <a:rPr lang="en-GB" sz="1800" i="0" dirty="0" err="1">
                <a:effectLst/>
                <a:latin typeface="SantanderMicroText-Regular"/>
              </a:rPr>
              <a:t>über</a:t>
            </a:r>
            <a:r>
              <a:rPr lang="en-GB" sz="1800" i="0" dirty="0">
                <a:effectLst/>
                <a:latin typeface="SantanderMicroText-Regular"/>
              </a:rPr>
              <a:t> den der </a:t>
            </a:r>
            <a:r>
              <a:rPr lang="en-GB" sz="1800" i="1" u="none" strike="noStrike" dirty="0" err="1">
                <a:effectLst/>
                <a:latin typeface="SantanderMicroText-Regular"/>
                <a:hlinkClick r:id="rId2">
                  <a:extLst>
                    <a:ext uri="{A12FA001-AC4F-418D-AE19-62706E023703}">
                      <ahyp:hlinkClr xmlns:ahyp="http://schemas.microsoft.com/office/drawing/2018/hyperlinkcolor" val="tx"/>
                    </a:ext>
                  </a:extLst>
                </a:hlinkClick>
              </a:rPr>
              <a:t>Nachhaltigkeit</a:t>
            </a:r>
            <a:r>
              <a:rPr lang="en-GB" sz="1800" u="none" strike="noStrike" dirty="0">
                <a:latin typeface="SantanderMicroText-Regular"/>
              </a:rPr>
              <a:t>. Es </a:t>
            </a:r>
            <a:r>
              <a:rPr lang="en-GB" sz="1800" u="none" strike="noStrike" dirty="0" err="1">
                <a:latin typeface="SantanderMicroText-Regular"/>
              </a:rPr>
              <a:t>werden</a:t>
            </a:r>
            <a:r>
              <a:rPr lang="en-GB" sz="1800" u="none" strike="noStrike" dirty="0">
                <a:latin typeface="SantanderMicroText-Regular"/>
              </a:rPr>
              <a:t> </a:t>
            </a:r>
            <a:r>
              <a:rPr lang="en-GB" sz="1800" i="0" dirty="0" err="1">
                <a:effectLst/>
                <a:latin typeface="SantanderMicroText-Regular"/>
              </a:rPr>
              <a:t>Produkte</a:t>
            </a:r>
            <a:r>
              <a:rPr lang="en-GB" sz="1800" i="0" dirty="0">
                <a:effectLst/>
                <a:latin typeface="SantanderMicroText-Regular"/>
              </a:rPr>
              <a:t> </a:t>
            </a:r>
            <a:r>
              <a:rPr lang="en-GB" sz="1800" i="0" dirty="0" err="1">
                <a:effectLst/>
                <a:latin typeface="SantanderMicroText-Regular"/>
              </a:rPr>
              <a:t>hergestellt</a:t>
            </a:r>
            <a:r>
              <a:rPr lang="en-GB" sz="1800" i="0" dirty="0">
                <a:effectLst/>
                <a:latin typeface="SantanderMicroText-Regular"/>
              </a:rPr>
              <a:t>, </a:t>
            </a:r>
            <a:r>
              <a:rPr lang="en-GB" sz="1800" i="0" dirty="0" err="1">
                <a:effectLst/>
                <a:latin typeface="SantanderMicroText-Regular"/>
              </a:rPr>
              <a:t>welche</a:t>
            </a:r>
            <a:r>
              <a:rPr lang="en-GB" sz="1800" i="0" dirty="0">
                <a:effectLst/>
                <a:latin typeface="SantanderMicroText-Regular"/>
              </a:rPr>
              <a:t> </a:t>
            </a:r>
            <a:r>
              <a:rPr lang="en-GB" sz="1800" i="0" dirty="0" err="1">
                <a:effectLst/>
                <a:latin typeface="SantanderMicroText-Regular"/>
              </a:rPr>
              <a:t>nach</a:t>
            </a:r>
            <a:r>
              <a:rPr lang="en-GB" sz="1800" i="0" dirty="0">
                <a:effectLst/>
                <a:latin typeface="SantanderMicroText-Regular"/>
              </a:rPr>
              <a:t> </a:t>
            </a:r>
            <a:r>
              <a:rPr lang="en-GB" sz="1800" i="0" dirty="0" err="1">
                <a:effectLst/>
                <a:latin typeface="SantanderMicroText-Regular"/>
              </a:rPr>
              <a:t>kurzer</a:t>
            </a:r>
            <a:r>
              <a:rPr lang="en-GB" sz="1800" i="0" dirty="0">
                <a:effectLst/>
                <a:latin typeface="SantanderMicroText-Regular"/>
              </a:rPr>
              <a:t> </a:t>
            </a:r>
            <a:r>
              <a:rPr lang="en-GB" sz="1800" i="0" dirty="0" err="1">
                <a:effectLst/>
                <a:latin typeface="SantanderMicroText-Regular"/>
              </a:rPr>
              <a:t>Nutzungszeit</a:t>
            </a:r>
            <a:r>
              <a:rPr lang="en-GB" sz="1800" i="0" dirty="0">
                <a:effectLst/>
                <a:latin typeface="SantanderMicroText-Regular"/>
              </a:rPr>
              <a:t> </a:t>
            </a:r>
            <a:r>
              <a:rPr lang="en-GB" sz="1800" i="0" dirty="0" err="1">
                <a:effectLst/>
                <a:latin typeface="SantanderMicroText-Regular"/>
              </a:rPr>
              <a:t>weggeworfen</a:t>
            </a:r>
            <a:r>
              <a:rPr lang="en-GB" sz="1800" i="0" dirty="0">
                <a:effectLst/>
                <a:latin typeface="SantanderMicroText-Regular"/>
              </a:rPr>
              <a:t> </a:t>
            </a:r>
            <a:r>
              <a:rPr lang="en-GB" sz="1800" i="0" dirty="0" err="1">
                <a:effectLst/>
                <a:latin typeface="SantanderMicroText-Regular"/>
              </a:rPr>
              <a:t>werden</a:t>
            </a:r>
            <a:r>
              <a:rPr lang="en-GB" sz="1800" i="0" dirty="0">
                <a:effectLst/>
                <a:latin typeface="SantanderMicroText-Regular"/>
              </a:rPr>
              <a:t>. Dieses Modell </a:t>
            </a:r>
            <a:r>
              <a:rPr lang="en-GB" sz="1800" i="0" dirty="0" err="1">
                <a:effectLst/>
                <a:latin typeface="SantanderMicroText-Regular"/>
              </a:rPr>
              <a:t>belastet</a:t>
            </a:r>
            <a:r>
              <a:rPr lang="en-GB" sz="1800" i="0" dirty="0">
                <a:effectLst/>
                <a:latin typeface="SantanderMicroText-Regular"/>
              </a:rPr>
              <a:t> die Umwelt </a:t>
            </a:r>
            <a:r>
              <a:rPr lang="en-GB" sz="1800" i="0" dirty="0" err="1">
                <a:effectLst/>
                <a:latin typeface="SantanderMicroText-Regular"/>
              </a:rPr>
              <a:t>doppelt</a:t>
            </a:r>
            <a:r>
              <a:rPr lang="en-GB" sz="1800" i="0" dirty="0">
                <a:effectLst/>
                <a:latin typeface="SantanderMicroText-Regular"/>
              </a:rPr>
              <a:t>: </a:t>
            </a:r>
            <a:r>
              <a:rPr lang="en-GB" sz="1800" i="0" dirty="0" err="1">
                <a:effectLst/>
                <a:latin typeface="SantanderMicroText-Regular"/>
              </a:rPr>
              <a:t>zuerst</a:t>
            </a:r>
            <a:r>
              <a:rPr lang="en-GB" sz="1800" i="0" dirty="0">
                <a:effectLst/>
                <a:latin typeface="SantanderMicroText-Regular"/>
              </a:rPr>
              <a:t> </a:t>
            </a:r>
            <a:r>
              <a:rPr lang="en-GB" sz="1800" i="0" dirty="0" err="1">
                <a:effectLst/>
                <a:latin typeface="SantanderMicroText-Regular"/>
              </a:rPr>
              <a:t>durch</a:t>
            </a:r>
            <a:r>
              <a:rPr lang="en-GB" sz="1800" i="0" dirty="0">
                <a:effectLst/>
                <a:latin typeface="SantanderMicroText-Regular"/>
              </a:rPr>
              <a:t> den </a:t>
            </a:r>
            <a:r>
              <a:rPr lang="en-GB" sz="1800" i="0" dirty="0" err="1">
                <a:effectLst/>
                <a:latin typeface="SantanderMicroText-Regular"/>
              </a:rPr>
              <a:t>Ressourcenverbrauch</a:t>
            </a:r>
            <a:r>
              <a:rPr lang="en-GB" sz="1800" i="0" dirty="0">
                <a:effectLst/>
                <a:latin typeface="SantanderMicroText-Regular"/>
              </a:rPr>
              <a:t> und </a:t>
            </a:r>
            <a:r>
              <a:rPr lang="en-GB" sz="1800" i="0" dirty="0" err="1">
                <a:effectLst/>
                <a:latin typeface="SantanderMicroText-Regular"/>
              </a:rPr>
              <a:t>später</a:t>
            </a:r>
            <a:r>
              <a:rPr lang="en-GB" sz="1800" i="0" dirty="0">
                <a:effectLst/>
                <a:latin typeface="SantanderMicroText-Regular"/>
              </a:rPr>
              <a:t> </a:t>
            </a:r>
            <a:r>
              <a:rPr lang="en-GB" sz="1800" i="0" dirty="0" err="1">
                <a:effectLst/>
                <a:latin typeface="SantanderMicroText-Regular"/>
              </a:rPr>
              <a:t>nach</a:t>
            </a:r>
            <a:r>
              <a:rPr lang="en-GB" sz="1800" i="0" dirty="0">
                <a:effectLst/>
                <a:latin typeface="SantanderMicroText-Regular"/>
              </a:rPr>
              <a:t> </a:t>
            </a:r>
            <a:r>
              <a:rPr lang="en-GB" sz="1800" dirty="0" err="1">
                <a:latin typeface="SantanderMicroText-Regular"/>
              </a:rPr>
              <a:t>wenigen</a:t>
            </a:r>
            <a:r>
              <a:rPr lang="en-GB" sz="1800" dirty="0">
                <a:latin typeface="SantanderMicroText-Regular"/>
              </a:rPr>
              <a:t> </a:t>
            </a:r>
            <a:r>
              <a:rPr lang="en-GB" sz="1800" dirty="0" err="1">
                <a:latin typeface="SantanderMicroText-Regular"/>
              </a:rPr>
              <a:t>Malen</a:t>
            </a:r>
            <a:r>
              <a:rPr lang="en-GB" sz="1800" dirty="0">
                <a:latin typeface="SantanderMicroText-Regular"/>
              </a:rPr>
              <a:t> der </a:t>
            </a:r>
            <a:r>
              <a:rPr lang="en-GB" sz="1800" dirty="0" err="1">
                <a:latin typeface="SantanderMicroText-Regular"/>
              </a:rPr>
              <a:t>Nutzung</a:t>
            </a:r>
            <a:r>
              <a:rPr lang="en-GB" sz="1800" dirty="0">
                <a:latin typeface="SantanderMicroText-Regular"/>
              </a:rPr>
              <a:t> </a:t>
            </a:r>
            <a:r>
              <a:rPr lang="en-GB" sz="1800" dirty="0" err="1">
                <a:latin typeface="SantanderMicroText-Regular"/>
              </a:rPr>
              <a:t>als</a:t>
            </a:r>
            <a:r>
              <a:rPr lang="en-GB" sz="1800" dirty="0">
                <a:latin typeface="SantanderMicroText-Regular"/>
              </a:rPr>
              <a:t> </a:t>
            </a:r>
            <a:r>
              <a:rPr lang="en-GB" sz="1800" dirty="0" err="1">
                <a:latin typeface="SantanderMicroText-Regular"/>
              </a:rPr>
              <a:t>Abfall</a:t>
            </a:r>
            <a:r>
              <a:rPr lang="en-GB" sz="1800" dirty="0">
                <a:latin typeface="SantanderMicroText-Regular"/>
              </a:rPr>
              <a:t>. Dieses Modell </a:t>
            </a:r>
            <a:r>
              <a:rPr lang="en-GB" sz="1800" dirty="0" err="1">
                <a:latin typeface="SantanderMicroText-Regular"/>
              </a:rPr>
              <a:t>erzeugt</a:t>
            </a:r>
            <a:r>
              <a:rPr lang="en-GB" sz="1800" dirty="0">
                <a:latin typeface="SantanderMicroText-Regular"/>
              </a:rPr>
              <a:t> </a:t>
            </a:r>
            <a:r>
              <a:rPr lang="en-GB" sz="1800" dirty="0" err="1">
                <a:latin typeface="SantanderMicroText-Regular"/>
              </a:rPr>
              <a:t>einen</a:t>
            </a:r>
            <a:r>
              <a:rPr lang="en-GB" sz="1800" dirty="0">
                <a:latin typeface="SantanderMicroText-Regular"/>
              </a:rPr>
              <a:t> </a:t>
            </a:r>
            <a:r>
              <a:rPr lang="en-GB" sz="1800" dirty="0" err="1">
                <a:latin typeface="SantanderMicroText-Regular"/>
              </a:rPr>
              <a:t>großen</a:t>
            </a:r>
            <a:r>
              <a:rPr lang="en-GB" sz="1800" dirty="0">
                <a:latin typeface="SantanderMicroText-Regular"/>
              </a:rPr>
              <a:t> </a:t>
            </a:r>
            <a:r>
              <a:rPr lang="en-GB" sz="1800" dirty="0" err="1">
                <a:latin typeface="SantanderMicroText-Regular"/>
                <a:hlinkClick r:id="rId3">
                  <a:extLst>
                    <a:ext uri="{A12FA001-AC4F-418D-AE19-62706E023703}">
                      <ahyp:hlinkClr xmlns:ahyp="http://schemas.microsoft.com/office/drawing/2018/hyperlinkcolor" val="tx"/>
                    </a:ext>
                  </a:extLst>
                </a:hlinkClick>
              </a:rPr>
              <a:t>ökologischen</a:t>
            </a:r>
            <a:r>
              <a:rPr lang="en-GB" sz="1800" dirty="0">
                <a:latin typeface="SantanderMicroText-Regular"/>
                <a:hlinkClick r:id="rId3">
                  <a:extLst>
                    <a:ext uri="{A12FA001-AC4F-418D-AE19-62706E023703}">
                      <ahyp:hlinkClr xmlns:ahyp="http://schemas.microsoft.com/office/drawing/2018/hyperlinkcolor" val="tx"/>
                    </a:ext>
                  </a:extLst>
                </a:hlinkClick>
              </a:rPr>
              <a:t> </a:t>
            </a:r>
            <a:r>
              <a:rPr lang="en-GB" sz="1800" dirty="0" err="1">
                <a:latin typeface="SantanderMicroText-Regular"/>
                <a:hlinkClick r:id="rId3">
                  <a:extLst>
                    <a:ext uri="{A12FA001-AC4F-418D-AE19-62706E023703}">
                      <ahyp:hlinkClr xmlns:ahyp="http://schemas.microsoft.com/office/drawing/2018/hyperlinkcolor" val="tx"/>
                    </a:ext>
                  </a:extLst>
                </a:hlinkClick>
              </a:rPr>
              <a:t>Fußabdruck</a:t>
            </a:r>
            <a:r>
              <a:rPr lang="en-GB" sz="1800" dirty="0">
                <a:latin typeface="SantanderMicroText-Regular"/>
              </a:rPr>
              <a:t>, </a:t>
            </a:r>
            <a:r>
              <a:rPr lang="en-GB" sz="1800" dirty="0" err="1">
                <a:latin typeface="SantanderMicroText-Regular"/>
              </a:rPr>
              <a:t>über</a:t>
            </a:r>
            <a:r>
              <a:rPr lang="en-GB" sz="1800" dirty="0">
                <a:latin typeface="SantanderMicroText-Regular"/>
              </a:rPr>
              <a:t> </a:t>
            </a:r>
            <a:r>
              <a:rPr lang="en-GB" sz="1800" dirty="0" err="1">
                <a:latin typeface="SantanderMicroText-Regular"/>
              </a:rPr>
              <a:t>dessen</a:t>
            </a:r>
            <a:r>
              <a:rPr lang="en-GB" sz="1800" dirty="0">
                <a:latin typeface="SantanderMicroText-Regular"/>
              </a:rPr>
              <a:t> </a:t>
            </a:r>
            <a:r>
              <a:rPr lang="en-GB" sz="1800" b="0" i="0" dirty="0" err="1">
                <a:effectLst/>
                <a:latin typeface="SantanderMicroText-Regular"/>
              </a:rPr>
              <a:t>Folgen</a:t>
            </a:r>
            <a:r>
              <a:rPr lang="en-GB" sz="1800" b="0" i="0" dirty="0">
                <a:effectLst/>
                <a:latin typeface="SantanderMicroText-Regular"/>
              </a:rPr>
              <a:t> </a:t>
            </a:r>
            <a:r>
              <a:rPr lang="en-GB" sz="1800" b="0" i="0" dirty="0" err="1">
                <a:effectLst/>
                <a:latin typeface="SantanderMicroText-Regular"/>
              </a:rPr>
              <a:t>sich</a:t>
            </a:r>
            <a:r>
              <a:rPr lang="en-GB" sz="1800" b="0" i="0" dirty="0">
                <a:effectLst/>
                <a:latin typeface="SantanderMicroText-Regular"/>
              </a:rPr>
              <a:t> </a:t>
            </a:r>
            <a:r>
              <a:rPr lang="en-GB" sz="1800" b="0" i="0" dirty="0" err="1">
                <a:effectLst/>
                <a:latin typeface="SantanderMicroText-Regular"/>
              </a:rPr>
              <a:t>sowohl</a:t>
            </a:r>
            <a:r>
              <a:rPr lang="en-GB" sz="1800" b="0" i="0" dirty="0">
                <a:effectLst/>
                <a:latin typeface="SantanderMicroText-Regular"/>
              </a:rPr>
              <a:t> die </a:t>
            </a:r>
            <a:r>
              <a:rPr lang="en-GB" sz="1800" b="0" i="0" dirty="0" err="1">
                <a:effectLst/>
                <a:latin typeface="SantanderMicroText-Regular"/>
              </a:rPr>
              <a:t>Unternehmer</a:t>
            </a:r>
            <a:r>
              <a:rPr lang="en-GB" sz="1800" b="0" i="0" dirty="0">
                <a:effectLst/>
                <a:latin typeface="SantanderMicroText-Regular"/>
              </a:rPr>
              <a:t> </a:t>
            </a:r>
            <a:r>
              <a:rPr lang="en-GB" sz="1800" b="0" i="0" dirty="0" err="1">
                <a:effectLst/>
                <a:latin typeface="SantanderMicroText-Regular"/>
              </a:rPr>
              <a:t>als</a:t>
            </a:r>
            <a:r>
              <a:rPr lang="en-GB" sz="1800" b="0" i="0" dirty="0">
                <a:effectLst/>
                <a:latin typeface="SantanderMicroText-Regular"/>
              </a:rPr>
              <a:t> </a:t>
            </a:r>
            <a:r>
              <a:rPr lang="en-GB" sz="1800" b="0" i="0" dirty="0" err="1">
                <a:effectLst/>
                <a:latin typeface="SantanderMicroText-Regular"/>
              </a:rPr>
              <a:t>auch</a:t>
            </a:r>
            <a:r>
              <a:rPr lang="en-GB" sz="1800" b="0" i="0" dirty="0">
                <a:effectLst/>
                <a:latin typeface="SantanderMicroText-Regular"/>
              </a:rPr>
              <a:t> die </a:t>
            </a:r>
            <a:r>
              <a:rPr lang="en-GB" sz="1800" b="0" i="0" dirty="0" err="1">
                <a:effectLst/>
                <a:latin typeface="SantanderMicroText-Regular"/>
              </a:rPr>
              <a:t>Nutzer</a:t>
            </a:r>
            <a:r>
              <a:rPr lang="en-GB" sz="1800" b="0" i="0" dirty="0">
                <a:effectLst/>
                <a:latin typeface="SantanderMicroText-Regular"/>
              </a:rPr>
              <a:t> </a:t>
            </a:r>
            <a:r>
              <a:rPr lang="en-GB" sz="1800" b="0" i="0" dirty="0" err="1">
                <a:effectLst/>
                <a:latin typeface="SantanderMicroText-Regular"/>
              </a:rPr>
              <a:t>wenig</a:t>
            </a:r>
            <a:r>
              <a:rPr lang="en-GB" sz="1800" b="0" i="0" dirty="0">
                <a:effectLst/>
                <a:latin typeface="SantanderMicroText-Regular"/>
              </a:rPr>
              <a:t> </a:t>
            </a:r>
            <a:r>
              <a:rPr lang="en-GB" sz="1800" b="0" i="0" dirty="0" err="1">
                <a:effectLst/>
                <a:latin typeface="SantanderMicroText-Regular"/>
              </a:rPr>
              <a:t>bewusst</a:t>
            </a:r>
            <a:r>
              <a:rPr lang="en-GB" sz="1800" b="0" i="0" dirty="0">
                <a:effectLst/>
                <a:latin typeface="SantanderMicroText-Regular"/>
              </a:rPr>
              <a:t> </a:t>
            </a:r>
            <a:r>
              <a:rPr lang="en-GB" sz="1800" b="0" i="0" dirty="0" err="1">
                <a:effectLst/>
                <a:latin typeface="SantanderMicroText-Regular"/>
              </a:rPr>
              <a:t>sind</a:t>
            </a:r>
            <a:r>
              <a:rPr lang="en-GB" sz="1800" b="0" i="0" dirty="0">
                <a:effectLst/>
                <a:latin typeface="SantanderMicroText-Regular"/>
              </a:rPr>
              <a:t>. </a:t>
            </a:r>
          </a:p>
          <a:p>
            <a:endParaRPr lang="en-GB" sz="1800" dirty="0">
              <a:latin typeface="SantanderMicroText-Regular"/>
            </a:endParaRPr>
          </a:p>
          <a:p>
            <a:r>
              <a:rPr lang="en-GB" sz="1800" b="1" i="0" dirty="0">
                <a:effectLst/>
                <a:latin typeface="SantanderMicroText-Regular"/>
              </a:rPr>
              <a:t>Kreislaufwirtschaft </a:t>
            </a:r>
            <a:r>
              <a:rPr lang="en-GB" sz="1800" b="1" i="0" dirty="0" err="1">
                <a:effectLst/>
                <a:latin typeface="SantanderMicroText-Regular"/>
              </a:rPr>
              <a:t>ist</a:t>
            </a:r>
            <a:r>
              <a:rPr lang="en-GB" sz="1800" b="1" i="0" dirty="0">
                <a:effectLst/>
                <a:latin typeface="SantanderMicroText-Regular"/>
              </a:rPr>
              <a:t> das </a:t>
            </a:r>
            <a:r>
              <a:rPr lang="en-GB" sz="1800" b="1" i="0" dirty="0" err="1">
                <a:effectLst/>
                <a:latin typeface="SantanderMicroText-Regular"/>
              </a:rPr>
              <a:t>Gegenteil</a:t>
            </a:r>
            <a:r>
              <a:rPr lang="en-GB" sz="1800" b="1" i="0" dirty="0">
                <a:effectLst/>
                <a:latin typeface="SantanderMicroText-Regular"/>
              </a:rPr>
              <a:t> </a:t>
            </a:r>
            <a:r>
              <a:rPr lang="en-GB" sz="1800" b="1" i="0" dirty="0" err="1">
                <a:effectLst/>
                <a:latin typeface="SantanderMicroText-Regular"/>
              </a:rPr>
              <a:t>davon</a:t>
            </a:r>
            <a:r>
              <a:rPr lang="en-GB" sz="1800" b="1" i="0" dirty="0">
                <a:effectLst/>
                <a:latin typeface="SantanderMicroText-Regular"/>
              </a:rPr>
              <a:t>: </a:t>
            </a:r>
            <a:r>
              <a:rPr lang="en-GB" sz="1800" b="1" i="0" dirty="0" err="1">
                <a:effectLst/>
                <a:latin typeface="SantanderMicroText-Regular"/>
              </a:rPr>
              <a:t>H</a:t>
            </a:r>
            <a:r>
              <a:rPr lang="en-GB" sz="1800" b="0" i="0" dirty="0" err="1">
                <a:effectLst/>
                <a:latin typeface="SantanderMicroText-Regular"/>
              </a:rPr>
              <a:t>ier</a:t>
            </a:r>
            <a:r>
              <a:rPr lang="en-GB" sz="1800" b="0" i="0" dirty="0">
                <a:effectLst/>
                <a:latin typeface="SantanderMicroText-Regular"/>
              </a:rPr>
              <a:t> </a:t>
            </a:r>
            <a:r>
              <a:rPr lang="en-GB" sz="1800" b="0" i="0" dirty="0" err="1">
                <a:effectLst/>
                <a:latin typeface="SantanderMicroText-Regular"/>
              </a:rPr>
              <a:t>ist</a:t>
            </a:r>
            <a:r>
              <a:rPr lang="en-GB" sz="1800" b="0" i="0" dirty="0">
                <a:effectLst/>
                <a:latin typeface="SantanderMicroText-Regular"/>
              </a:rPr>
              <a:t> der </a:t>
            </a:r>
            <a:r>
              <a:rPr lang="en-GB" sz="1800" b="0" i="0" dirty="0" err="1">
                <a:effectLst/>
                <a:latin typeface="SantanderMicroText-Regular"/>
              </a:rPr>
              <a:t>Anspruch</a:t>
            </a:r>
            <a:r>
              <a:rPr lang="en-GB" sz="1800" b="0" i="0" dirty="0">
                <a:effectLst/>
                <a:latin typeface="SantanderMicroText-Regular"/>
              </a:rPr>
              <a:t>, </a:t>
            </a:r>
            <a:r>
              <a:rPr lang="en-GB" sz="1800" b="0" i="0" dirty="0" err="1">
                <a:effectLst/>
                <a:latin typeface="SantanderMicroText-Regular"/>
              </a:rPr>
              <a:t>dass</a:t>
            </a:r>
            <a:r>
              <a:rPr lang="en-GB" sz="1800" b="0" i="0" dirty="0">
                <a:effectLst/>
                <a:latin typeface="SantanderMicroText-Regular"/>
              </a:rPr>
              <a:t> die Produktion so wenig wie möglich Auswirkungen auf die Umwelt hat, </a:t>
            </a:r>
            <a:r>
              <a:rPr lang="en-GB" sz="1800" b="0" i="0" dirty="0" err="1">
                <a:effectLst/>
                <a:latin typeface="SantanderMicroText-Regular"/>
              </a:rPr>
              <a:t>indem</a:t>
            </a:r>
            <a:r>
              <a:rPr lang="en-GB" sz="1800" dirty="0">
                <a:latin typeface="SantanderMicroText-Regular"/>
              </a:rPr>
              <a:t> </a:t>
            </a:r>
            <a:r>
              <a:rPr lang="en-GB" sz="1800" dirty="0" err="1">
                <a:latin typeface="SantanderMicroText-Regular"/>
              </a:rPr>
              <a:t>sie</a:t>
            </a:r>
            <a:r>
              <a:rPr lang="en-GB" sz="1800" dirty="0">
                <a:latin typeface="SantanderMicroText-Regular"/>
              </a:rPr>
              <a:t> so nachhaltig wie </a:t>
            </a:r>
            <a:r>
              <a:rPr lang="en-GB" sz="1800" dirty="0" err="1">
                <a:latin typeface="SantanderMicroText-Regular"/>
              </a:rPr>
              <a:t>möglich</a:t>
            </a:r>
            <a:r>
              <a:rPr lang="en-GB" sz="1800" dirty="0">
                <a:latin typeface="SantanderMicroText-Regular"/>
              </a:rPr>
              <a:t> </a:t>
            </a:r>
            <a:r>
              <a:rPr lang="en-GB" sz="1800" dirty="0" err="1">
                <a:latin typeface="SantanderMicroText-Regular"/>
              </a:rPr>
              <a:t>gestaltet</a:t>
            </a:r>
            <a:r>
              <a:rPr lang="en-GB" sz="1800" dirty="0">
                <a:latin typeface="SantanderMicroText-Regular"/>
              </a:rPr>
              <a:t> </a:t>
            </a:r>
            <a:r>
              <a:rPr lang="en-GB" sz="1800" dirty="0" err="1">
                <a:latin typeface="SantanderMicroText-Regular"/>
              </a:rPr>
              <a:t>wird</a:t>
            </a:r>
            <a:r>
              <a:rPr lang="en-GB" sz="1800" dirty="0">
                <a:latin typeface="SantanderMicroText-Regular"/>
              </a:rPr>
              <a:t>. Das Modell </a:t>
            </a:r>
            <a:r>
              <a:rPr lang="en-GB" sz="1800" dirty="0" err="1">
                <a:latin typeface="SantanderMicroText-Regular"/>
              </a:rPr>
              <a:t>nutzt</a:t>
            </a:r>
            <a:r>
              <a:rPr lang="en-GB" sz="1800" dirty="0">
                <a:latin typeface="SantanderMicroText-Regular"/>
              </a:rPr>
              <a:t> </a:t>
            </a:r>
            <a:r>
              <a:rPr lang="en-GB" sz="1800" dirty="0" err="1">
                <a:latin typeface="SantanderMicroText-Regular"/>
              </a:rPr>
              <a:t>dazu</a:t>
            </a:r>
            <a:r>
              <a:rPr lang="en-GB" sz="1800" dirty="0">
                <a:latin typeface="SantanderMicroText-Regular"/>
              </a:rPr>
              <a:t> </a:t>
            </a:r>
            <a:r>
              <a:rPr lang="en-GB" sz="1800" b="0" i="0" dirty="0" err="1">
                <a:effectLst/>
                <a:latin typeface="SantanderMicroText-Regular"/>
              </a:rPr>
              <a:t>drei</a:t>
            </a:r>
            <a:r>
              <a:rPr lang="en-GB" sz="1800" b="0" i="0" dirty="0">
                <a:effectLst/>
                <a:latin typeface="SantanderMicroText-Regular"/>
              </a:rPr>
              <a:t> </a:t>
            </a:r>
            <a:r>
              <a:rPr lang="en-GB" sz="1800" b="0" i="0" dirty="0" err="1">
                <a:effectLst/>
                <a:latin typeface="SantanderMicroText-Regular"/>
              </a:rPr>
              <a:t>Prinzipien</a:t>
            </a:r>
            <a:r>
              <a:rPr lang="en-GB" sz="1800" b="0" i="0" dirty="0">
                <a:effectLst/>
                <a:latin typeface="SantanderMicroText-Regular"/>
              </a:rPr>
              <a:t>: </a:t>
            </a:r>
            <a:r>
              <a:rPr lang="en-GB" sz="1800" b="0" i="0" u="none" strike="noStrike" dirty="0">
                <a:effectLst/>
                <a:latin typeface="SantanderMicroText-Regular"/>
                <a:hlinkClick r:id="rId4">
                  <a:extLst>
                    <a:ext uri="{A12FA001-AC4F-418D-AE19-62706E023703}">
                      <ahyp:hlinkClr xmlns:ahyp="http://schemas.microsoft.com/office/drawing/2018/hyperlinkcolor" val="tx"/>
                    </a:ext>
                  </a:extLst>
                </a:hlinkClick>
              </a:rPr>
              <a:t>reduzieren, wiederverwenden und recyceln.</a:t>
            </a:r>
            <a:endParaRPr lang="en-IE" sz="1800" dirty="0"/>
          </a:p>
        </p:txBody>
      </p:sp>
      <p:sp>
        <p:nvSpPr>
          <p:cNvPr id="5" name="TextBox 4">
            <a:extLst>
              <a:ext uri="{FF2B5EF4-FFF2-40B4-BE49-F238E27FC236}">
                <a16:creationId xmlns:a16="http://schemas.microsoft.com/office/drawing/2014/main" id="{CE6B0892-1670-5D1D-B71D-0B987AFE5B34}"/>
              </a:ext>
            </a:extLst>
          </p:cNvPr>
          <p:cNvSpPr txBox="1"/>
          <p:nvPr/>
        </p:nvSpPr>
        <p:spPr>
          <a:xfrm>
            <a:off x="8582685" y="5911913"/>
            <a:ext cx="1457608" cy="380245"/>
          </a:xfrm>
          <a:prstGeom prst="rect">
            <a:avLst/>
          </a:prstGeom>
          <a:no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Quelle</a:t>
            </a:r>
            <a:endParaRPr lang="en-IE" dirty="0">
              <a:solidFill>
                <a:schemeClr val="bg1"/>
              </a:solidFill>
            </a:endParaRPr>
          </a:p>
        </p:txBody>
      </p:sp>
      <p:pic>
        <p:nvPicPr>
          <p:cNvPr id="6" name="Picture 2">
            <a:extLst>
              <a:ext uri="{FF2B5EF4-FFF2-40B4-BE49-F238E27FC236}">
                <a16:creationId xmlns:a16="http://schemas.microsoft.com/office/drawing/2014/main" id="{B4007C90-4800-47A7-ABEA-8AB771150AD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8194" y="1228177"/>
            <a:ext cx="5253204" cy="451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0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EA0C79-4D7D-601F-547F-7393B5AE8981}"/>
              </a:ext>
            </a:extLst>
          </p:cNvPr>
          <p:cNvSpPr>
            <a:spLocks noGrp="1"/>
          </p:cNvSpPr>
          <p:nvPr>
            <p:ph type="body" sz="quarter" idx="13"/>
          </p:nvPr>
        </p:nvSpPr>
        <p:spPr>
          <a:xfrm>
            <a:off x="536692" y="702901"/>
            <a:ext cx="5559307" cy="1179791"/>
          </a:xfrm>
        </p:spPr>
        <p:txBody>
          <a:bodyPr>
            <a:normAutofit fontScale="62500" lnSpcReduction="20000"/>
          </a:bodyPr>
          <a:lstStyle/>
          <a:p>
            <a:pPr algn="ctr">
              <a:lnSpc>
                <a:spcPct val="120000"/>
              </a:lnSpc>
              <a:spcBef>
                <a:spcPts val="0"/>
              </a:spcBef>
            </a:pPr>
            <a:r>
              <a:rPr lang="en-IE" dirty="0" err="1"/>
              <a:t>Warum</a:t>
            </a:r>
            <a:r>
              <a:rPr lang="en-IE" dirty="0"/>
              <a:t> </a:t>
            </a:r>
            <a:r>
              <a:rPr lang="en-IE" dirty="0" err="1"/>
              <a:t>sollten</a:t>
            </a:r>
            <a:r>
              <a:rPr lang="en-IE" dirty="0"/>
              <a:t> alle </a:t>
            </a:r>
            <a:r>
              <a:rPr lang="en-IE" dirty="0" err="1"/>
              <a:t>Unternehmen</a:t>
            </a:r>
            <a:r>
              <a:rPr lang="en-IE" dirty="0"/>
              <a:t> die </a:t>
            </a:r>
            <a:r>
              <a:rPr lang="en-IE" dirty="0" err="1"/>
              <a:t>Umstellung</a:t>
            </a:r>
            <a:r>
              <a:rPr lang="en-IE" dirty="0"/>
              <a:t> auf </a:t>
            </a:r>
            <a:r>
              <a:rPr lang="en-IE" dirty="0" err="1"/>
              <a:t>Kreislaufwirtschaft</a:t>
            </a:r>
            <a:r>
              <a:rPr lang="en-IE" dirty="0"/>
              <a:t> </a:t>
            </a:r>
            <a:r>
              <a:rPr lang="en-IE" dirty="0" err="1"/>
              <a:t>anstreben</a:t>
            </a:r>
            <a:r>
              <a:rPr lang="en-IE" dirty="0"/>
              <a:t>?</a:t>
            </a:r>
          </a:p>
        </p:txBody>
      </p:sp>
      <p:sp>
        <p:nvSpPr>
          <p:cNvPr id="4" name="Text Placeholder 3">
            <a:extLst>
              <a:ext uri="{FF2B5EF4-FFF2-40B4-BE49-F238E27FC236}">
                <a16:creationId xmlns:a16="http://schemas.microsoft.com/office/drawing/2014/main" id="{BFA3786F-915D-4526-1FEA-1757B1A04F90}"/>
              </a:ext>
            </a:extLst>
          </p:cNvPr>
          <p:cNvSpPr>
            <a:spLocks noGrp="1"/>
          </p:cNvSpPr>
          <p:nvPr>
            <p:ph type="body" sz="quarter" idx="14"/>
          </p:nvPr>
        </p:nvSpPr>
        <p:spPr>
          <a:xfrm>
            <a:off x="705331" y="2047428"/>
            <a:ext cx="5222030" cy="3269639"/>
          </a:xfrm>
        </p:spPr>
        <p:txBody>
          <a:bodyPr/>
          <a:lstStyle/>
          <a:p>
            <a:r>
              <a:rPr lang="en-GB" sz="2000" b="0" i="0" dirty="0">
                <a:effectLst/>
              </a:rPr>
              <a:t>Die Wirtschaft, die KMU und die Industrie sind der Schlüssel zur Bekämpfung des </a:t>
            </a:r>
            <a:r>
              <a:rPr lang="en-GB" sz="2000" b="0" i="0" u="none" strike="noStrike" dirty="0">
                <a:effectLst/>
                <a:hlinkClick r:id="rId2">
                  <a:extLst>
                    <a:ext uri="{A12FA001-AC4F-418D-AE19-62706E023703}">
                      <ahyp:hlinkClr xmlns:ahyp="http://schemas.microsoft.com/office/drawing/2018/hyperlinkcolor" val="tx"/>
                    </a:ext>
                  </a:extLst>
                </a:hlinkClick>
              </a:rPr>
              <a:t>Klimawandels</a:t>
            </a:r>
            <a:r>
              <a:rPr lang="en-GB" sz="2000" b="0" i="0" dirty="0">
                <a:effectLst/>
              </a:rPr>
              <a:t>. Die Kreislaufwirtschaft hat </a:t>
            </a:r>
            <a:r>
              <a:rPr lang="en-GB" sz="2000" b="0" i="0" dirty="0" err="1">
                <a:effectLst/>
              </a:rPr>
              <a:t>weniger</a:t>
            </a:r>
            <a:r>
              <a:rPr lang="en-GB" sz="2000" b="0" i="0" dirty="0">
                <a:effectLst/>
              </a:rPr>
              <a:t> </a:t>
            </a:r>
            <a:r>
              <a:rPr lang="en-GB" sz="2000" b="0" i="0" dirty="0" err="1">
                <a:effectLst/>
              </a:rPr>
              <a:t>klimaschädliche</a:t>
            </a:r>
            <a:r>
              <a:rPr lang="en-GB" sz="2000" b="0" i="0" dirty="0">
                <a:effectLst/>
              </a:rPr>
              <a:t> </a:t>
            </a:r>
            <a:r>
              <a:rPr lang="en-GB" sz="2000" b="0" i="0" dirty="0" err="1">
                <a:effectLst/>
              </a:rPr>
              <a:t>Auswirkungen</a:t>
            </a:r>
            <a:r>
              <a:rPr lang="en-GB" sz="2000" b="0" i="0" dirty="0">
                <a:effectLst/>
              </a:rPr>
              <a:t> </a:t>
            </a:r>
            <a:r>
              <a:rPr lang="en-GB" sz="2000" b="0" i="0" dirty="0" err="1">
                <a:effectLst/>
              </a:rPr>
              <a:t>zur</a:t>
            </a:r>
            <a:r>
              <a:rPr lang="en-GB" sz="2000" b="0" i="0" dirty="0">
                <a:effectLst/>
              </a:rPr>
              <a:t> </a:t>
            </a:r>
            <a:r>
              <a:rPr lang="en-GB" sz="2000" b="0" i="0" dirty="0" err="1">
                <a:effectLst/>
              </a:rPr>
              <a:t>Folge</a:t>
            </a:r>
            <a:r>
              <a:rPr lang="en-GB" sz="2000" b="0" i="0" dirty="0">
                <a:effectLst/>
              </a:rPr>
              <a:t>. Die Ressourcen unseres Planeten sind endlich, </a:t>
            </a:r>
            <a:r>
              <a:rPr lang="en-GB" sz="2000" b="0" i="0" dirty="0" err="1">
                <a:effectLst/>
              </a:rPr>
              <a:t>weshalb</a:t>
            </a:r>
            <a:r>
              <a:rPr lang="en-GB" sz="2000" b="0" i="0" dirty="0">
                <a:effectLst/>
              </a:rPr>
              <a:t> Menschen, Regierungen und </a:t>
            </a:r>
            <a:r>
              <a:rPr lang="en-GB" sz="2000" b="0" i="0" dirty="0" err="1">
                <a:effectLst/>
              </a:rPr>
              <a:t>Unternehmen</a:t>
            </a:r>
            <a:r>
              <a:rPr lang="en-GB" sz="2000" b="0" i="0" dirty="0">
                <a:effectLst/>
              </a:rPr>
              <a:t> </a:t>
            </a:r>
            <a:r>
              <a:rPr lang="en-GB" sz="2000" b="0" i="0" dirty="0" err="1">
                <a:effectLst/>
              </a:rPr>
              <a:t>zusammenarbeiten</a:t>
            </a:r>
            <a:r>
              <a:rPr lang="en-GB" sz="2000" b="0" i="0" dirty="0">
                <a:effectLst/>
              </a:rPr>
              <a:t> </a:t>
            </a:r>
            <a:r>
              <a:rPr lang="en-GB" sz="2000" b="0" i="0" dirty="0" err="1">
                <a:effectLst/>
              </a:rPr>
              <a:t>müssen</a:t>
            </a:r>
            <a:r>
              <a:rPr lang="en-GB" sz="2000" b="0" i="0" dirty="0">
                <a:effectLst/>
              </a:rPr>
              <a:t>, um </a:t>
            </a:r>
            <a:r>
              <a:rPr lang="en-GB" sz="2000" b="0" i="0" dirty="0" err="1">
                <a:effectLst/>
              </a:rPr>
              <a:t>diese</a:t>
            </a:r>
            <a:r>
              <a:rPr lang="en-GB" sz="2000" b="0" i="0" dirty="0">
                <a:effectLst/>
              </a:rPr>
              <a:t> verantwortungsvoller zu nutzen. Hier kommt die Kreislaufwirtschaft ins Spiel: Sie </a:t>
            </a:r>
            <a:r>
              <a:rPr lang="en-GB" sz="2000" b="0" i="0" dirty="0" err="1">
                <a:effectLst/>
              </a:rPr>
              <a:t>stellt</a:t>
            </a:r>
            <a:r>
              <a:rPr lang="en-GB" sz="2000" b="0" i="0" dirty="0">
                <a:effectLst/>
              </a:rPr>
              <a:t> </a:t>
            </a:r>
            <a:r>
              <a:rPr lang="en-GB" sz="2000" b="0" i="0" dirty="0" err="1">
                <a:effectLst/>
              </a:rPr>
              <a:t>eine</a:t>
            </a:r>
            <a:r>
              <a:rPr lang="en-GB" sz="2000" b="0" i="0" dirty="0">
                <a:effectLst/>
              </a:rPr>
              <a:t> </a:t>
            </a:r>
            <a:r>
              <a:rPr lang="en-GB" sz="2000" b="0" i="0" dirty="0" err="1">
                <a:effectLst/>
              </a:rPr>
              <a:t>nachhaltigere</a:t>
            </a:r>
            <a:r>
              <a:rPr lang="en-GB" sz="2000" b="0" i="0" dirty="0">
                <a:effectLst/>
              </a:rPr>
              <a:t> Alternative </a:t>
            </a:r>
            <a:r>
              <a:rPr lang="en-GB" sz="2000" b="0" i="0" dirty="0" err="1">
                <a:effectLst/>
              </a:rPr>
              <a:t>zur</a:t>
            </a:r>
            <a:r>
              <a:rPr lang="en-GB" sz="2000" b="0" i="0" dirty="0">
                <a:effectLst/>
              </a:rPr>
              <a:t> traditionellen linearen </a:t>
            </a:r>
            <a:r>
              <a:rPr lang="en-GB" sz="2000" b="0" i="0" dirty="0" err="1">
                <a:effectLst/>
              </a:rPr>
              <a:t>Wirtschaft</a:t>
            </a:r>
            <a:r>
              <a:rPr lang="en-GB" sz="2000" b="0" i="0" dirty="0">
                <a:effectLst/>
              </a:rPr>
              <a:t> </a:t>
            </a:r>
            <a:r>
              <a:rPr lang="en-GB" sz="2000" b="0" i="0" dirty="0" err="1">
                <a:effectLst/>
              </a:rPr>
              <a:t>dar</a:t>
            </a:r>
            <a:r>
              <a:rPr lang="en-GB" sz="2000" b="0" i="0" dirty="0">
                <a:effectLst/>
              </a:rPr>
              <a:t>. </a:t>
            </a:r>
            <a:endParaRPr lang="en-IE" sz="2000" dirty="0"/>
          </a:p>
        </p:txBody>
      </p:sp>
      <p:pic>
        <p:nvPicPr>
          <p:cNvPr id="6" name="Picture Placeholder 5" descr="A picture containing text&#10;&#10;Description automatically generated">
            <a:extLst>
              <a:ext uri="{FF2B5EF4-FFF2-40B4-BE49-F238E27FC236}">
                <a16:creationId xmlns:a16="http://schemas.microsoft.com/office/drawing/2014/main" id="{FC30A3A3-EBBF-49C8-ACB6-9DE08A10B6D5}"/>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t="5321" b="5321"/>
          <a:stretch>
            <a:fillRect/>
          </a:stretch>
        </p:blipFill>
        <p:spPr>
          <a:xfrm>
            <a:off x="6310313" y="0"/>
            <a:ext cx="5113337" cy="6858000"/>
          </a:xfrm>
        </p:spPr>
      </p:pic>
    </p:spTree>
    <p:extLst>
      <p:ext uri="{BB962C8B-B14F-4D97-AF65-F5344CB8AC3E}">
        <p14:creationId xmlns:p14="http://schemas.microsoft.com/office/powerpoint/2010/main" val="1869932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6081</Words>
  <Application>Microsoft Office PowerPoint</Application>
  <PresentationFormat>Breitbild</PresentationFormat>
  <Paragraphs>396</Paragraphs>
  <Slides>56</Slides>
  <Notes>1</Notes>
  <HiddenSlides>0</HiddenSlides>
  <MMClips>0</MMClips>
  <ScaleCrop>false</ScaleCrop>
  <HeadingPairs>
    <vt:vector size="6" baseType="variant">
      <vt:variant>
        <vt:lpstr>Verwendete Schriftarten</vt:lpstr>
      </vt:variant>
      <vt:variant>
        <vt:i4>16</vt:i4>
      </vt:variant>
      <vt:variant>
        <vt:lpstr>Design</vt:lpstr>
      </vt:variant>
      <vt:variant>
        <vt:i4>2</vt:i4>
      </vt:variant>
      <vt:variant>
        <vt:lpstr>Folientitel</vt:lpstr>
      </vt:variant>
      <vt:variant>
        <vt:i4>56</vt:i4>
      </vt:variant>
    </vt:vector>
  </HeadingPairs>
  <TitlesOfParts>
    <vt:vector size="74" baseType="lpstr">
      <vt:lpstr>Malgun Gothic Semilight</vt:lpstr>
      <vt:lpstr>Aharoni</vt:lpstr>
      <vt:lpstr>Arial</vt:lpstr>
      <vt:lpstr>Arial Nova Cond</vt:lpstr>
      <vt:lpstr>ARS Maquette</vt:lpstr>
      <vt:lpstr>Calibri</vt:lpstr>
      <vt:lpstr>Calibri Light</vt:lpstr>
      <vt:lpstr>ElsevierGulliver</vt:lpstr>
      <vt:lpstr>font-1</vt:lpstr>
      <vt:lpstr>Montserrat Light</vt:lpstr>
      <vt:lpstr>NexusSans</vt:lpstr>
      <vt:lpstr>Open Sans</vt:lpstr>
      <vt:lpstr>Quattrocento Sans</vt:lpstr>
      <vt:lpstr>SantanderMicroText-Regular</vt:lpstr>
      <vt:lpstr>Times New Roman</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docId:78DEDEB818BF2B5779DD52E3FA4628E5</cp:keywords>
  <cp:lastModifiedBy>Julia Grey</cp:lastModifiedBy>
  <cp:revision>543</cp:revision>
  <dcterms:created xsi:type="dcterms:W3CDTF">2019-11-20T14:08:21Z</dcterms:created>
  <dcterms:modified xsi:type="dcterms:W3CDTF">2023-08-02T08:31:38Z</dcterms:modified>
</cp:coreProperties>
</file>