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714" r:id="rId2"/>
  </p:sldMasterIdLst>
  <p:notesMasterIdLst>
    <p:notesMasterId r:id="rId61"/>
  </p:notesMasterIdLst>
  <p:sldIdLst>
    <p:sldId id="314" r:id="rId3"/>
    <p:sldId id="661" r:id="rId4"/>
    <p:sldId id="663" r:id="rId5"/>
    <p:sldId id="594" r:id="rId6"/>
    <p:sldId id="6001" r:id="rId7"/>
    <p:sldId id="5518" r:id="rId8"/>
    <p:sldId id="5294" r:id="rId9"/>
    <p:sldId id="5296" r:id="rId10"/>
    <p:sldId id="5295" r:id="rId11"/>
    <p:sldId id="5327" r:id="rId12"/>
    <p:sldId id="5330" r:id="rId13"/>
    <p:sldId id="5328" r:id="rId14"/>
    <p:sldId id="5329" r:id="rId15"/>
    <p:sldId id="5331" r:id="rId16"/>
    <p:sldId id="5297" r:id="rId17"/>
    <p:sldId id="5231" r:id="rId18"/>
    <p:sldId id="5306" r:id="rId19"/>
    <p:sldId id="5496" r:id="rId20"/>
    <p:sldId id="5302" r:id="rId21"/>
    <p:sldId id="5300" r:id="rId22"/>
    <p:sldId id="5308" r:id="rId23"/>
    <p:sldId id="5307" r:id="rId24"/>
    <p:sldId id="5301" r:id="rId25"/>
    <p:sldId id="5319" r:id="rId26"/>
    <p:sldId id="5324" r:id="rId27"/>
    <p:sldId id="5311" r:id="rId28"/>
    <p:sldId id="5309" r:id="rId29"/>
    <p:sldId id="5497" r:id="rId30"/>
    <p:sldId id="6005" r:id="rId31"/>
    <p:sldId id="5314" r:id="rId32"/>
    <p:sldId id="5499" r:id="rId33"/>
    <p:sldId id="5505" r:id="rId34"/>
    <p:sldId id="5322" r:id="rId35"/>
    <p:sldId id="5325" r:id="rId36"/>
    <p:sldId id="5323" r:id="rId37"/>
    <p:sldId id="5501" r:id="rId38"/>
    <p:sldId id="5500" r:id="rId39"/>
    <p:sldId id="5351" r:id="rId40"/>
    <p:sldId id="5519" r:id="rId41"/>
    <p:sldId id="5339" r:id="rId42"/>
    <p:sldId id="5298" r:id="rId43"/>
    <p:sldId id="5340" r:id="rId44"/>
    <p:sldId id="5359" r:id="rId45"/>
    <p:sldId id="5343" r:id="rId46"/>
    <p:sldId id="5341" r:id="rId47"/>
    <p:sldId id="5357" r:id="rId48"/>
    <p:sldId id="5347" r:id="rId49"/>
    <p:sldId id="5352" r:id="rId50"/>
    <p:sldId id="5344" r:id="rId51"/>
    <p:sldId id="5342" r:id="rId52"/>
    <p:sldId id="5345" r:id="rId53"/>
    <p:sldId id="5348" r:id="rId54"/>
    <p:sldId id="5362" r:id="rId55"/>
    <p:sldId id="5353" r:id="rId56"/>
    <p:sldId id="5354" r:id="rId57"/>
    <p:sldId id="5355" r:id="rId58"/>
    <p:sldId id="5356" r:id="rId59"/>
    <p:sldId id="600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aine Voigt" initials="EV" lastIdx="25" clrIdx="0">
    <p:extLst>
      <p:ext uri="{19B8F6BF-5375-455C-9EA6-DF929625EA0E}">
        <p15:presenceInfo xmlns:p15="http://schemas.microsoft.com/office/powerpoint/2012/main" userId="Elaine Voig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160"/>
    <a:srgbClr val="6FCBDA"/>
    <a:srgbClr val="022C62"/>
    <a:srgbClr val="027354"/>
    <a:srgbClr val="C95F57"/>
    <a:srgbClr val="F08B10"/>
    <a:srgbClr val="FF903D"/>
    <a:srgbClr val="096D6E"/>
    <a:srgbClr val="7E477B"/>
    <a:srgbClr val="3381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690" autoAdjust="0"/>
  </p:normalViewPr>
  <p:slideViewPr>
    <p:cSldViewPr snapToGrid="0" snapToObjects="1">
      <p:cViewPr varScale="1">
        <p:scale>
          <a:sx n="110" d="100"/>
          <a:sy n="110" d="100"/>
        </p:scale>
        <p:origin x="552"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‹Nr.›</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11500"/>
            <a:ext cx="2978590" cy="846499"/>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111705"/>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01C2FCBF-D7D6-E92A-5EF7-0912D7F08CDC}"/>
              </a:ext>
            </a:extLst>
          </p:cNvPr>
          <p:cNvGrpSpPr/>
          <p:nvPr userDrawn="1"/>
        </p:nvGrpSpPr>
        <p:grpSpPr>
          <a:xfrm>
            <a:off x="0" y="0"/>
            <a:ext cx="1675006" cy="1772009"/>
            <a:chOff x="327570" y="4453037"/>
            <a:chExt cx="1539689" cy="1542069"/>
          </a:xfrm>
        </p:grpSpPr>
        <p:sp>
          <p:nvSpPr>
            <p:cNvPr id="3" name="Freeform 14">
              <a:extLst>
                <a:ext uri="{FF2B5EF4-FFF2-40B4-BE49-F238E27FC236}">
                  <a16:creationId xmlns:a16="http://schemas.microsoft.com/office/drawing/2014/main" id="{5958B42B-3DCE-04DB-D3CD-8DED6AA3F9C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7">
              <a:extLst>
                <a:ext uri="{FF2B5EF4-FFF2-40B4-BE49-F238E27FC236}">
                  <a16:creationId xmlns:a16="http://schemas.microsoft.com/office/drawing/2014/main" id="{509712EC-13F1-E67F-E920-60B8A2678DE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82D34CD2-AA4A-7361-FFD0-90A243B36128}"/>
              </a:ext>
            </a:extLst>
          </p:cNvPr>
          <p:cNvGrpSpPr/>
          <p:nvPr userDrawn="1"/>
        </p:nvGrpSpPr>
        <p:grpSpPr>
          <a:xfrm>
            <a:off x="7422969" y="6137098"/>
            <a:ext cx="3143757" cy="504000"/>
            <a:chOff x="296426" y="6035882"/>
            <a:chExt cx="3143757" cy="504000"/>
          </a:xfrm>
        </p:grpSpPr>
        <p:pic>
          <p:nvPicPr>
            <p:cNvPr id="6" name="Picture 5" descr="A picture containing text&#10;&#10;Description automatically generated">
              <a:extLst>
                <a:ext uri="{FF2B5EF4-FFF2-40B4-BE49-F238E27FC236}">
                  <a16:creationId xmlns:a16="http://schemas.microsoft.com/office/drawing/2014/main" id="{3FF0F946-3EA3-04FE-955B-49835FCAE2D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78EEE82-0D2F-0C08-F57C-462623DA19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29353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94178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97208"/>
            <a:ext cx="3286408" cy="760791"/>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0"/>
            <a:ext cx="5112967" cy="6119606"/>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69612" y="6145000"/>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26A36BA4-8270-C635-9DF6-1866BEAFC032}"/>
              </a:ext>
            </a:extLst>
          </p:cNvPr>
          <p:cNvGrpSpPr/>
          <p:nvPr userDrawn="1"/>
        </p:nvGrpSpPr>
        <p:grpSpPr>
          <a:xfrm>
            <a:off x="0" y="0"/>
            <a:ext cx="1675006" cy="1772009"/>
            <a:chOff x="327570" y="4453037"/>
            <a:chExt cx="1539689" cy="1542069"/>
          </a:xfrm>
        </p:grpSpPr>
        <p:sp>
          <p:nvSpPr>
            <p:cNvPr id="4" name="Freeform 14">
              <a:extLst>
                <a:ext uri="{FF2B5EF4-FFF2-40B4-BE49-F238E27FC236}">
                  <a16:creationId xmlns:a16="http://schemas.microsoft.com/office/drawing/2014/main" id="{5FE7B8FB-342C-B26C-BF97-F3981809DB53}"/>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7">
              <a:extLst>
                <a:ext uri="{FF2B5EF4-FFF2-40B4-BE49-F238E27FC236}">
                  <a16:creationId xmlns:a16="http://schemas.microsoft.com/office/drawing/2014/main" id="{482FF05C-F481-3ED3-5A6E-E291477A4225}"/>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3530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1" y="6106536"/>
            <a:ext cx="2797521" cy="751463"/>
          </a:xfrm>
          <a:prstGeom prst="triangle">
            <a:avLst>
              <a:gd name="adj" fmla="val 100000"/>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317099"/>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96772" y="6317098"/>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6" name="Group 5">
            <a:extLst>
              <a:ext uri="{FF2B5EF4-FFF2-40B4-BE49-F238E27FC236}">
                <a16:creationId xmlns:a16="http://schemas.microsoft.com/office/drawing/2014/main" id="{3DBCB93C-6652-108B-0F6B-7F0CFD093A73}"/>
              </a:ext>
            </a:extLst>
          </p:cNvPr>
          <p:cNvGrpSpPr/>
          <p:nvPr userDrawn="1"/>
        </p:nvGrpSpPr>
        <p:grpSpPr>
          <a:xfrm>
            <a:off x="0" y="0"/>
            <a:ext cx="1675006" cy="1772009"/>
            <a:chOff x="327570" y="4453037"/>
            <a:chExt cx="1539689" cy="1542069"/>
          </a:xfrm>
        </p:grpSpPr>
        <p:sp>
          <p:nvSpPr>
            <p:cNvPr id="7" name="Freeform 13">
              <a:extLst>
                <a:ext uri="{FF2B5EF4-FFF2-40B4-BE49-F238E27FC236}">
                  <a16:creationId xmlns:a16="http://schemas.microsoft.com/office/drawing/2014/main" id="{58DEECA6-5AD2-B647-B7F8-681B1C254726}"/>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5">
              <a:extLst>
                <a:ext uri="{FF2B5EF4-FFF2-40B4-BE49-F238E27FC236}">
                  <a16:creationId xmlns:a16="http://schemas.microsoft.com/office/drawing/2014/main" id="{4ED00538-E88F-687B-34AD-FA93BE97067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35023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400469" y="4946490"/>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360602" y="4964778"/>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389221" y="505714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4117955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2525633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926925" y="6265072"/>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grpSp>
        <p:nvGrpSpPr>
          <p:cNvPr id="9" name="Group 8">
            <a:extLst>
              <a:ext uri="{FF2B5EF4-FFF2-40B4-BE49-F238E27FC236}">
                <a16:creationId xmlns:a16="http://schemas.microsoft.com/office/drawing/2014/main" id="{36345BAC-900A-5699-1259-6D2F50CE1DC1}"/>
              </a:ext>
            </a:extLst>
          </p:cNvPr>
          <p:cNvGrpSpPr/>
          <p:nvPr userDrawn="1"/>
        </p:nvGrpSpPr>
        <p:grpSpPr>
          <a:xfrm rot="10800000">
            <a:off x="10514431" y="5085991"/>
            <a:ext cx="1675006" cy="1772009"/>
            <a:chOff x="327570" y="4453037"/>
            <a:chExt cx="1539689" cy="1542069"/>
          </a:xfrm>
        </p:grpSpPr>
        <p:sp>
          <p:nvSpPr>
            <p:cNvPr id="10" name="Freeform 14">
              <a:extLst>
                <a:ext uri="{FF2B5EF4-FFF2-40B4-BE49-F238E27FC236}">
                  <a16:creationId xmlns:a16="http://schemas.microsoft.com/office/drawing/2014/main" id="{94E09C20-1BCA-3404-F669-3A7D9E8B9D4D}"/>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7">
              <a:extLst>
                <a:ext uri="{FF2B5EF4-FFF2-40B4-BE49-F238E27FC236}">
                  <a16:creationId xmlns:a16="http://schemas.microsoft.com/office/drawing/2014/main" id="{0AA9A696-BE1D-C25B-9B47-B7576E324A1E}"/>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7674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736480"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grpSp>
        <p:nvGrpSpPr>
          <p:cNvPr id="2" name="Group 1">
            <a:extLst>
              <a:ext uri="{FF2B5EF4-FFF2-40B4-BE49-F238E27FC236}">
                <a16:creationId xmlns:a16="http://schemas.microsoft.com/office/drawing/2014/main" id="{E7440FE2-1536-BCB0-6A68-6AB444C201FA}"/>
              </a:ext>
            </a:extLst>
          </p:cNvPr>
          <p:cNvGrpSpPr/>
          <p:nvPr userDrawn="1"/>
        </p:nvGrpSpPr>
        <p:grpSpPr>
          <a:xfrm rot="10800000">
            <a:off x="10514431" y="5085991"/>
            <a:ext cx="1675006" cy="1772009"/>
            <a:chOff x="327570" y="4453037"/>
            <a:chExt cx="1539689" cy="1542069"/>
          </a:xfrm>
        </p:grpSpPr>
        <p:sp>
          <p:nvSpPr>
            <p:cNvPr id="3" name="Freeform 13">
              <a:extLst>
                <a:ext uri="{FF2B5EF4-FFF2-40B4-BE49-F238E27FC236}">
                  <a16:creationId xmlns:a16="http://schemas.microsoft.com/office/drawing/2014/main" id="{F7680E44-95E4-5732-DBB3-6B343C030500}"/>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5">
              <a:extLst>
                <a:ext uri="{FF2B5EF4-FFF2-40B4-BE49-F238E27FC236}">
                  <a16:creationId xmlns:a16="http://schemas.microsoft.com/office/drawing/2014/main" id="{8085C9B2-F2A7-505A-78DA-FCF79501DFB3}"/>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5395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7091517"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grpSp>
        <p:nvGrpSpPr>
          <p:cNvPr id="5" name="Group 4">
            <a:extLst>
              <a:ext uri="{FF2B5EF4-FFF2-40B4-BE49-F238E27FC236}">
                <a16:creationId xmlns:a16="http://schemas.microsoft.com/office/drawing/2014/main" id="{278A3BA7-621F-16CC-C172-EBB1F213ECA4}"/>
              </a:ext>
            </a:extLst>
          </p:cNvPr>
          <p:cNvGrpSpPr/>
          <p:nvPr userDrawn="1"/>
        </p:nvGrpSpPr>
        <p:grpSpPr>
          <a:xfrm rot="10800000">
            <a:off x="10514431" y="5085991"/>
            <a:ext cx="1675006" cy="1772009"/>
            <a:chOff x="327570" y="4453037"/>
            <a:chExt cx="1539689" cy="1542069"/>
          </a:xfrm>
        </p:grpSpPr>
        <p:sp>
          <p:nvSpPr>
            <p:cNvPr id="9" name="Freeform 14">
              <a:extLst>
                <a:ext uri="{FF2B5EF4-FFF2-40B4-BE49-F238E27FC236}">
                  <a16:creationId xmlns:a16="http://schemas.microsoft.com/office/drawing/2014/main" id="{E8888105-ED7A-5091-E5F5-99E989009B8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7">
              <a:extLst>
                <a:ext uri="{FF2B5EF4-FFF2-40B4-BE49-F238E27FC236}">
                  <a16:creationId xmlns:a16="http://schemas.microsoft.com/office/drawing/2014/main" id="{03A418D6-64E5-18D5-D4A0-527D4FF593F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50436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2" name="Group 1">
            <a:extLst>
              <a:ext uri="{FF2B5EF4-FFF2-40B4-BE49-F238E27FC236}">
                <a16:creationId xmlns:a16="http://schemas.microsoft.com/office/drawing/2014/main" id="{0E249100-630C-147B-4EB9-E9AA440F8338}"/>
              </a:ext>
            </a:extLst>
          </p:cNvPr>
          <p:cNvGrpSpPr/>
          <p:nvPr userDrawn="1"/>
        </p:nvGrpSpPr>
        <p:grpSpPr>
          <a:xfrm>
            <a:off x="224917" y="6161110"/>
            <a:ext cx="3299079" cy="504000"/>
            <a:chOff x="506666" y="6162492"/>
            <a:chExt cx="3299079" cy="504000"/>
          </a:xfrm>
        </p:grpSpPr>
        <p:pic>
          <p:nvPicPr>
            <p:cNvPr id="3" name="Picture 2" descr="A picture containing text&#10;&#10;Description automatically generated">
              <a:extLst>
                <a:ext uri="{FF2B5EF4-FFF2-40B4-BE49-F238E27FC236}">
                  <a16:creationId xmlns:a16="http://schemas.microsoft.com/office/drawing/2014/main" id="{1B4701FB-CF6A-D01A-DEBA-57EB0324AD1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3EC31CC-51B0-2267-A588-8A7126FF41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618026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 name="Group 3">
            <a:extLst>
              <a:ext uri="{FF2B5EF4-FFF2-40B4-BE49-F238E27FC236}">
                <a16:creationId xmlns:a16="http://schemas.microsoft.com/office/drawing/2014/main" id="{92F0E8C1-C282-25B9-7212-19B48765F38C}"/>
              </a:ext>
            </a:extLst>
          </p:cNvPr>
          <p:cNvGrpSpPr/>
          <p:nvPr userDrawn="1"/>
        </p:nvGrpSpPr>
        <p:grpSpPr>
          <a:xfrm>
            <a:off x="8508837" y="6115769"/>
            <a:ext cx="3299079" cy="504000"/>
            <a:chOff x="506666" y="6162492"/>
            <a:chExt cx="3299079" cy="504000"/>
          </a:xfrm>
        </p:grpSpPr>
        <p:pic>
          <p:nvPicPr>
            <p:cNvPr id="5" name="Picture 4" descr="A picture containing text&#10;&#10;Description automatically generated">
              <a:extLst>
                <a:ext uri="{FF2B5EF4-FFF2-40B4-BE49-F238E27FC236}">
                  <a16:creationId xmlns:a16="http://schemas.microsoft.com/office/drawing/2014/main" id="{81C5979E-8823-E799-0CD2-EDA62D7BCD62}"/>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1F6FD7E-434D-3734-25DB-EEA0039A8A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69"/>
            <a:ext cx="11461687" cy="6867570"/>
            <a:chOff x="327570" y="4453037"/>
            <a:chExt cx="2319699" cy="1484548"/>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8AED913D-93B7-A23E-9D4E-99BF013024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6951" y="1549293"/>
            <a:ext cx="6934072" cy="4226092"/>
          </a:xfrm>
          <a:prstGeom prst="rect">
            <a:avLst/>
          </a:prstGeom>
        </p:spPr>
      </p:pic>
      <p:sp>
        <p:nvSpPr>
          <p:cNvPr id="3" name="Picture Placeholder 7">
            <a:extLst>
              <a:ext uri="{FF2B5EF4-FFF2-40B4-BE49-F238E27FC236}">
                <a16:creationId xmlns:a16="http://schemas.microsoft.com/office/drawing/2014/main" id="{5383DE7B-4008-3DBA-A7A2-0CDE9FB1FBCA}"/>
              </a:ext>
            </a:extLst>
          </p:cNvPr>
          <p:cNvSpPr>
            <a:spLocks noGrp="1"/>
          </p:cNvSpPr>
          <p:nvPr>
            <p:ph type="pic" sz="quarter" idx="15" hasCustomPrompt="1"/>
          </p:nvPr>
        </p:nvSpPr>
        <p:spPr>
          <a:xfrm>
            <a:off x="6258422" y="1699429"/>
            <a:ext cx="4929137" cy="3004653"/>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44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pic>
        <p:nvPicPr>
          <p:cNvPr id="2" name="Grafik 1">
            <a:extLst>
              <a:ext uri="{FF2B5EF4-FFF2-40B4-BE49-F238E27FC236}">
                <a16:creationId xmlns:a16="http://schemas.microsoft.com/office/drawing/2014/main" id="{8AD63604-4CFC-192A-EE1A-BE9878732C09}"/>
              </a:ext>
            </a:extLst>
          </p:cNvPr>
          <p:cNvPicPr>
            <a:picLocks noChangeAspect="1"/>
          </p:cNvPicPr>
          <p:nvPr userDrawn="1"/>
        </p:nvPicPr>
        <p:blipFill>
          <a:blip r:embed="rId3"/>
          <a:stretch>
            <a:fillRect/>
          </a:stretch>
        </p:blipFill>
        <p:spPr>
          <a:xfrm>
            <a:off x="10220325" y="5788821"/>
            <a:ext cx="1962150" cy="508467"/>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Laptop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24261" y="1403721"/>
            <a:ext cx="6934072" cy="4226092"/>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6201624" y="1779106"/>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73606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69"/>
            <a:ext cx="9216428" cy="6867570"/>
            <a:chOff x="327570" y="4453037"/>
            <a:chExt cx="2319699" cy="1484548"/>
          </a:xfrm>
          <a:solidFill>
            <a:srgbClr val="EBC2BF"/>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B3ED4AE3-DEB3-1A45-01C7-8F49D9E442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24261" y="1403721"/>
            <a:ext cx="6934072" cy="4226092"/>
          </a:xfrm>
          <a:prstGeom prst="rect">
            <a:avLst/>
          </a:prstGeom>
        </p:spPr>
      </p:pic>
      <p:sp>
        <p:nvSpPr>
          <p:cNvPr id="3" name="Picture Placeholder 7">
            <a:extLst>
              <a:ext uri="{FF2B5EF4-FFF2-40B4-BE49-F238E27FC236}">
                <a16:creationId xmlns:a16="http://schemas.microsoft.com/office/drawing/2014/main" id="{D9FCB8F3-FF05-F6A7-089F-662C54F0A9EC}"/>
              </a:ext>
            </a:extLst>
          </p:cNvPr>
          <p:cNvSpPr>
            <a:spLocks noGrp="1"/>
          </p:cNvSpPr>
          <p:nvPr>
            <p:ph type="pic" sz="quarter" idx="15" hasCustomPrompt="1"/>
          </p:nvPr>
        </p:nvSpPr>
        <p:spPr>
          <a:xfrm>
            <a:off x="6201624" y="1844574"/>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2346750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69"/>
            <a:ext cx="9216428" cy="6867570"/>
            <a:chOff x="327570" y="4453037"/>
            <a:chExt cx="2319699" cy="1484548"/>
          </a:xfrm>
          <a:solidFill>
            <a:srgbClr val="C95F57"/>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5556233A-06A2-3416-C952-5C627442C3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24261" y="1622163"/>
            <a:ext cx="6934072" cy="4226092"/>
          </a:xfrm>
          <a:prstGeom prst="rect">
            <a:avLst/>
          </a:prstGeom>
        </p:spPr>
      </p:pic>
      <p:sp>
        <p:nvSpPr>
          <p:cNvPr id="3" name="Picture Placeholder 7">
            <a:extLst>
              <a:ext uri="{FF2B5EF4-FFF2-40B4-BE49-F238E27FC236}">
                <a16:creationId xmlns:a16="http://schemas.microsoft.com/office/drawing/2014/main" id="{A6E34ED0-61CE-71F9-F007-8D8D10B136ED}"/>
              </a:ext>
            </a:extLst>
          </p:cNvPr>
          <p:cNvSpPr>
            <a:spLocks noGrp="1"/>
          </p:cNvSpPr>
          <p:nvPr>
            <p:ph type="pic" sz="quarter" idx="15" hasCustomPrompt="1"/>
          </p:nvPr>
        </p:nvSpPr>
        <p:spPr>
          <a:xfrm>
            <a:off x="6222916" y="2077489"/>
            <a:ext cx="4855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203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69"/>
            <a:ext cx="9216428" cy="6867570"/>
            <a:chOff x="327570" y="4453037"/>
            <a:chExt cx="2319699" cy="1484548"/>
          </a:xfrm>
          <a:solidFill>
            <a:srgbClr val="C55A11"/>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24261" y="1593291"/>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981237"/>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3738071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5979"/>
            <a:ext cx="10194587" cy="6867570"/>
            <a:chOff x="327570" y="4453037"/>
            <a:chExt cx="2319699" cy="1484548"/>
          </a:xfrm>
          <a:solidFill>
            <a:srgbClr val="E0810E"/>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22725" y="1623786"/>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337300" y="1961361"/>
            <a:ext cx="4927862" cy="3272853"/>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936185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
        <p:nvSpPr>
          <p:cNvPr id="2" name="TextBox 35">
            <a:extLst>
              <a:ext uri="{FF2B5EF4-FFF2-40B4-BE49-F238E27FC236}">
                <a16:creationId xmlns:a16="http://schemas.microsoft.com/office/drawing/2014/main" id="{5909AEDB-D892-EDC2-B525-3E2315521680}"/>
              </a:ext>
            </a:extLst>
          </p:cNvPr>
          <p:cNvSpPr txBox="1"/>
          <p:nvPr userDrawn="1"/>
        </p:nvSpPr>
        <p:spPr>
          <a:xfrm>
            <a:off x="2294837" y="6119338"/>
            <a:ext cx="9684466" cy="461665"/>
          </a:xfrm>
          <a:prstGeom prst="rect">
            <a:avLst/>
          </a:prstGeom>
          <a:noFill/>
        </p:spPr>
        <p:txBody>
          <a:bodyPr wrap="square">
            <a:spAutoFit/>
          </a:bodyPr>
          <a:lstStyle/>
          <a:p>
            <a:r>
              <a:rPr lang="de-DE" sz="1200" dirty="0"/>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p:txBody>
      </p:sp>
      <p:pic>
        <p:nvPicPr>
          <p:cNvPr id="3" name="Grafik 2">
            <a:extLst>
              <a:ext uri="{FF2B5EF4-FFF2-40B4-BE49-F238E27FC236}">
                <a16:creationId xmlns:a16="http://schemas.microsoft.com/office/drawing/2014/main" id="{5D09D441-906A-FC10-856F-F62C7CC4A40F}"/>
              </a:ext>
            </a:extLst>
          </p:cNvPr>
          <p:cNvPicPr>
            <a:picLocks noChangeAspect="1"/>
          </p:cNvPicPr>
          <p:nvPr userDrawn="1"/>
        </p:nvPicPr>
        <p:blipFill>
          <a:blip r:embed="rId3"/>
          <a:stretch>
            <a:fillRect/>
          </a:stretch>
        </p:blipFill>
        <p:spPr>
          <a:xfrm>
            <a:off x="-19643" y="6052830"/>
            <a:ext cx="2294837" cy="59467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2600513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411367"/>
      </p:ext>
    </p:extLst>
  </p:cSld>
  <p:clrMapOvr>
    <a:masterClrMapping/>
  </p:clrMapOvr>
  <p:transition spd="med"/>
  <p:extLst>
    <p:ext uri="{DCECCB84-F9BA-43D5-87BE-67443E8EF086}">
      <p15:sldGuideLst xmlns:p15="http://schemas.microsoft.com/office/powerpoint/2012/main">
        <p15:guide id="1" orient="horz" pos="1928">
          <p15:clr>
            <a:srgbClr val="FBAE40"/>
          </p15:clr>
        </p15:guide>
        <p15:guide id="2" pos="336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80833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1622340"/>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theme" Target="../theme/theme2.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1" Type="http://schemas.openxmlformats.org/officeDocument/2006/relationships/slideLayout" Target="../slideLayouts/slideLayout66.xml"/><Relationship Id="rId6"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81" r:id="rId13"/>
    <p:sldLayoutId id="2147483772" r:id="rId14"/>
    <p:sldLayoutId id="2147483782" r:id="rId15"/>
    <p:sldLayoutId id="2147483783" r:id="rId16"/>
    <p:sldLayoutId id="2147483708" r:id="rId17"/>
    <p:sldLayoutId id="2147483769" r:id="rId18"/>
    <p:sldLayoutId id="2147483709" r:id="rId19"/>
    <p:sldLayoutId id="2147483683" r:id="rId20"/>
    <p:sldLayoutId id="2147483688" r:id="rId21"/>
    <p:sldLayoutId id="2147483765" r:id="rId22"/>
    <p:sldLayoutId id="2147483662" r:id="rId23"/>
    <p:sldLayoutId id="2147483712" r:id="rId24"/>
    <p:sldLayoutId id="2147483689" r:id="rId25"/>
    <p:sldLayoutId id="2147483713" r:id="rId26"/>
    <p:sldLayoutId id="2147483690" r:id="rId27"/>
    <p:sldLayoutId id="2147483691" r:id="rId28"/>
    <p:sldLayoutId id="2147483684" r:id="rId29"/>
    <p:sldLayoutId id="2147483661" r:id="rId30"/>
    <p:sldLayoutId id="2147483692" r:id="rId31"/>
    <p:sldLayoutId id="2147483693" r:id="rId32"/>
    <p:sldLayoutId id="2147483789" r:id="rId33"/>
    <p:sldLayoutId id="2147483790" r:id="rId34"/>
    <p:sldLayoutId id="2147483791" r:id="rId35"/>
    <p:sldLayoutId id="2147483768" r:id="rId36"/>
    <p:sldLayoutId id="2147483770" r:id="rId37"/>
    <p:sldLayoutId id="2147483679" r:id="rId38"/>
    <p:sldLayoutId id="2147483694" r:id="rId39"/>
    <p:sldLayoutId id="2147483706" r:id="rId40"/>
    <p:sldLayoutId id="2147483696" r:id="rId41"/>
    <p:sldLayoutId id="2147483697" r:id="rId42"/>
    <p:sldLayoutId id="2147483652" r:id="rId43"/>
    <p:sldLayoutId id="2147483699" r:id="rId44"/>
    <p:sldLayoutId id="2147483673" r:id="rId45"/>
    <p:sldLayoutId id="2147483707" r:id="rId46"/>
    <p:sldLayoutId id="2147483710" r:id="rId47"/>
    <p:sldLayoutId id="2147483677" r:id="rId48"/>
    <p:sldLayoutId id="2147483676" r:id="rId49"/>
    <p:sldLayoutId id="2147483787" r:id="rId50"/>
    <p:sldLayoutId id="2147483784" r:id="rId51"/>
    <p:sldLayoutId id="2147483785" r:id="rId52"/>
    <p:sldLayoutId id="2147483786" r:id="rId53"/>
    <p:sldLayoutId id="2147483788" r:id="rId54"/>
    <p:sldLayoutId id="2147483700" r:id="rId55"/>
    <p:sldLayoutId id="2147483764" r:id="rId56"/>
    <p:sldLayoutId id="2147483702" r:id="rId57"/>
    <p:sldLayoutId id="2147483703" r:id="rId58"/>
    <p:sldLayoutId id="2147483701" r:id="rId59"/>
    <p:sldLayoutId id="2147483669" r:id="rId60"/>
    <p:sldLayoutId id="2147483656" r:id="rId61"/>
    <p:sldLayoutId id="2147483657" r:id="rId62"/>
    <p:sldLayoutId id="2147483658" r:id="rId63"/>
    <p:sldLayoutId id="2147483793" r:id="rId64"/>
    <p:sldLayoutId id="2147483794"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73"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aesc.org/insights/magazine/article/tsr-intersection-technology-corporate-social-responsibility" TargetMode="Externa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aesc.org/insights/magazine/article/tsr-intersection-technology-corporate-social-responsibility"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ocuten.com/en/blog/4-ways-digital-transformation-improves-corporate-social-responsibility/" TargetMode="Externa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hyperlink" Target="https://greenbusiness.ie/sme-efficiency-and-cost-reduction-questionnaire/" TargetMode="External"/><Relationship Id="rId3" Type="http://schemas.openxmlformats.org/officeDocument/2006/relationships/hyperlink" Target="https://www.enterprise-ireland.com/en/Productivity/Build-a-green-sustainable-Business/GreenPlus/" TargetMode="External"/><Relationship Id="rId7" Type="http://schemas.openxmlformats.org/officeDocument/2006/relationships/hyperlink" Target="https://enviromap.ie/" TargetMode="External"/><Relationship Id="rId2" Type="http://schemas.openxmlformats.org/officeDocument/2006/relationships/hyperlink" Target="Green%20Start%20Program,%20Green%20Plus%20and%20Green%20Transform" TargetMode="External"/><Relationship Id="rId1" Type="http://schemas.openxmlformats.org/officeDocument/2006/relationships/slideLayout" Target="../slideLayouts/slideLayout12.xml"/><Relationship Id="rId6" Type="http://schemas.openxmlformats.org/officeDocument/2006/relationships/hyperlink" Target="https://www.epa.ie/climate/calculators/" TargetMode="External"/><Relationship Id="rId5" Type="http://schemas.openxmlformats.org/officeDocument/2006/relationships/hyperlink" Target="https://hsalearning.ie/" TargetMode="External"/><Relationship Id="rId10" Type="http://schemas.openxmlformats.org/officeDocument/2006/relationships/image" Target="../media/image24.jpeg"/><Relationship Id="rId4" Type="http://schemas.openxmlformats.org/officeDocument/2006/relationships/hyperlink" Target="https://www.enterprise-ireland.com/en/productivity/build-a-green-sustainable-business/" TargetMode="External"/><Relationship Id="rId9" Type="http://schemas.openxmlformats.org/officeDocument/2006/relationships/hyperlink" Target="https://www.besmart.i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www.nineandco.com/wp-content/uploads/2020/08/Nine-Co.-Duurzaamheid-strategie-nulmeting.pdf" TargetMode="External"/><Relationship Id="rId7" Type="http://schemas.openxmlformats.org/officeDocument/2006/relationships/image" Target="../media/image28.svg"/><Relationship Id="rId2" Type="http://schemas.openxmlformats.org/officeDocument/2006/relationships/hyperlink" Target="https://www.nineandco.com/en/" TargetMode="External"/><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hyperlink" Target="https://www.csrready.eu/case-studies-de/"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hyperlink" Target="https://docuten.com/en/blog/how-brexit-affects-the-electronic-trust-service-law/" TargetMode="External"/><Relationship Id="rId2" Type="http://schemas.openxmlformats.org/officeDocument/2006/relationships/hyperlink" Target="https://eur-lex.europa.eu/legal-content/EN/TXT/PDF/?uri=CELEX:32014R0910&amp;from=EN" TargetMode="External"/><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hyperlink" Target="https://docuten.com/en/blog/docuten-bundle-cloud-an-eu-e-invoicing-solu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leanbusinessireland.ie/includes/documents/2016%20CASE%20STUDIES%20Web%20version%20Oct%2026.pdf" TargetMode="External"/><Relationship Id="rId7" Type="http://schemas.openxmlformats.org/officeDocument/2006/relationships/image" Target="../media/image28.svg"/><Relationship Id="rId2" Type="http://schemas.openxmlformats.org/officeDocument/2006/relationships/hyperlink" Target="https://www.bitc.ie/sme-case-studies/teg-building-supply-chain-stability-and-sustainability-by-monitoring-supplier-performance/" TargetMode="External"/><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hyperlink" Target="https://www.csrready.eu/case-studies-de/" TargetMode="Externa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onfido.com/use-cases/?utm_source=google&amp;utm_medium=cpc&amp;utm_campaign=fraudprevention" TargetMode="External"/><Relationship Id="rId1" Type="http://schemas.openxmlformats.org/officeDocument/2006/relationships/slideLayout" Target="../slideLayouts/slideLayout49.xml"/><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csoonline.com/article/3434601/what-is-the-cost-of-a-data-breach.html"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hyperlink" Target="https://food.cloud/our-work/retail" TargetMode="External"/><Relationship Id="rId7" Type="http://schemas.openxmlformats.org/officeDocument/2006/relationships/image" Target="../media/image35.png"/><Relationship Id="rId2" Type="http://schemas.openxmlformats.org/officeDocument/2006/relationships/hyperlink" Target="https://food.cloud/" TargetMode="External"/><Relationship Id="rId1" Type="http://schemas.openxmlformats.org/officeDocument/2006/relationships/slideLayout" Target="../slideLayouts/slideLayout5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food.cloud/our-work/hub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mygreatlearning.com/blog/top-benefits-of-ai-in-digital-marketing/" TargetMode="External"/><Relationship Id="rId1" Type="http://schemas.openxmlformats.org/officeDocument/2006/relationships/slideLayout" Target="../slideLayouts/slideLayout33.xml"/><Relationship Id="rId6" Type="http://schemas.openxmlformats.org/officeDocument/2006/relationships/image" Target="../media/image38.jpeg"/><Relationship Id="rId5" Type="http://schemas.openxmlformats.org/officeDocument/2006/relationships/hyperlink" Target="https://shanebarker.com/blog/ai-digital-marketing/" TargetMode="Externa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hyperlink" Target="https://hollandcircularhotspot.nl/case/better-future-factory-futureproof-packscan/" TargetMode="External"/><Relationship Id="rId2" Type="http://schemas.openxmlformats.org/officeDocument/2006/relationships/hyperlink" Target="https://betterfuturefactory.com/" TargetMode="External"/><Relationship Id="rId1" Type="http://schemas.openxmlformats.org/officeDocument/2006/relationships/slideLayout" Target="../slideLayouts/slideLayout52.xml"/><Relationship Id="rId6" Type="http://schemas.openxmlformats.org/officeDocument/2006/relationships/image" Target="../media/image40.jpeg"/><Relationship Id="rId5" Type="http://schemas.openxmlformats.org/officeDocument/2006/relationships/image" Target="../media/image2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hyperlink" Target="https://www.csrready.eu/case-studies-de/" TargetMode="External"/><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hyperlink" Target="https://www.floridaeis.de/" TargetMode="External"/><Relationship Id="rId5" Type="http://schemas.openxmlformats.org/officeDocument/2006/relationships/image" Target="../media/image28.sv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hyperlink" Target="https://www.actitime.com/"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elle.com.au/fashion/sustainable-denim-jeans-25825" TargetMode="Externa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hyperlink" Target="https://www.wwf.eu/what_we_do/oceans/" TargetMode="External"/><Relationship Id="rId2" Type="http://schemas.openxmlformats.org/officeDocument/2006/relationships/hyperlink" Target="https://sdgs.un.org/goals" TargetMode="External"/><Relationship Id="rId1" Type="http://schemas.openxmlformats.org/officeDocument/2006/relationships/slideLayout" Target="../slideLayouts/slideLayout33.xml"/><Relationship Id="rId6" Type="http://schemas.openxmlformats.org/officeDocument/2006/relationships/image" Target="../media/image44.jpeg"/><Relationship Id="rId5" Type="http://schemas.openxmlformats.org/officeDocument/2006/relationships/hyperlink" Target="https://www.australfisheries.com.au/sustainability/traceability" TargetMode="External"/><Relationship Id="rId4" Type="http://schemas.openxmlformats.org/officeDocument/2006/relationships/hyperlink" Target="https://www.lombardodier.com/contents/corporate-news/media-releases/2020/june/lombard-odier-and-the-wwf-launch.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fis-net.com/fis/worldnews/worldnews.asp?monthyear=1-2019&amp;day=18&amp;id=101191&amp;l=e&amp;country=0&amp;special=0&amp;ndb=1&amp;df=0" TargetMode="External"/><Relationship Id="rId2" Type="http://schemas.openxmlformats.org/officeDocument/2006/relationships/hyperlink" Target="https://www.australfisheries.com.au/" TargetMode="External"/><Relationship Id="rId1" Type="http://schemas.openxmlformats.org/officeDocument/2006/relationships/slideLayout" Target="../slideLayouts/slideLayout52.xml"/><Relationship Id="rId6" Type="http://schemas.openxmlformats.org/officeDocument/2006/relationships/image" Target="../media/image45.jpeg"/><Relationship Id="rId5" Type="http://schemas.openxmlformats.org/officeDocument/2006/relationships/image" Target="../media/image28.sv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unsdgproject.com/big-data-and-unsdgs.html" TargetMode="External"/><Relationship Id="rId1" Type="http://schemas.openxmlformats.org/officeDocument/2006/relationships/slideLayout" Target="../slideLayouts/slideLayout24.xml"/><Relationship Id="rId6" Type="http://schemas.openxmlformats.org/officeDocument/2006/relationships/hyperlink" Target="https://analyticsindiamag.com/data-science-and-analytics-for-sustainable-development/#:~:text=Data%20science%20and%20analytics%20have,tackling%20climate%20change%2C%20and%20more." TargetMode="External"/><Relationship Id="rId5" Type="http://schemas.openxmlformats.org/officeDocument/2006/relationships/image" Target="../media/image47.sv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hyperlink" Target="https://noissue.co/blog/thewrap/" TargetMode="External"/><Relationship Id="rId3" Type="http://schemas.openxmlformats.org/officeDocument/2006/relationships/hyperlink" Target="https://noissue.co/reseller-application/" TargetMode="External"/><Relationship Id="rId7" Type="http://schemas.openxmlformats.org/officeDocument/2006/relationships/hyperlink" Target="https://noissue.co/sustainability/compostable/" TargetMode="External"/><Relationship Id="rId2" Type="http://schemas.openxmlformats.org/officeDocument/2006/relationships/hyperlink" Target="https://noissue.co/community/industry-experts/" TargetMode="External"/><Relationship Id="rId1" Type="http://schemas.openxmlformats.org/officeDocument/2006/relationships/slideLayout" Target="../slideLayouts/slideLayout33.xml"/><Relationship Id="rId6" Type="http://schemas.openxmlformats.org/officeDocument/2006/relationships/hyperlink" Target="https://noissue.pxf.io/e4BPL1" TargetMode="External"/><Relationship Id="rId5" Type="http://schemas.openxmlformats.org/officeDocument/2006/relationships/image" Target="../media/image48.jpeg"/><Relationship Id="rId10" Type="http://schemas.openxmlformats.org/officeDocument/2006/relationships/image" Target="../media/image50.svg"/><Relationship Id="rId4" Type="http://schemas.openxmlformats.org/officeDocument/2006/relationships/hyperlink" Target="https://noissue.co/community/partner-programs/" TargetMode="External"/><Relationship Id="rId9"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hyperlink" Target="https://info.percentpledge.org/sample-impact-report" TargetMode="External"/><Relationship Id="rId3" Type="http://schemas.openxmlformats.org/officeDocument/2006/relationships/hyperlink" Target="https://www.percentpledge.org/" TargetMode="External"/><Relationship Id="rId7" Type="http://schemas.openxmlformats.org/officeDocument/2006/relationships/hyperlink" Target="https://info.percentpledge.org/en-us/passionassessmentlite" TargetMode="External"/><Relationship Id="rId2" Type="http://schemas.openxmlformats.org/officeDocument/2006/relationships/image" Target="../media/image51.jpeg"/><Relationship Id="rId1" Type="http://schemas.openxmlformats.org/officeDocument/2006/relationships/slideLayout" Target="../slideLayouts/slideLayout33.xml"/><Relationship Id="rId6" Type="http://schemas.openxmlformats.org/officeDocument/2006/relationships/hyperlink" Target="https://www.percentpledge.org/impact-reporting" TargetMode="External"/><Relationship Id="rId5" Type="http://schemas.openxmlformats.org/officeDocument/2006/relationships/hyperlink" Target="https://www.percentpledge.org/employee-volunteering" TargetMode="External"/><Relationship Id="rId4" Type="http://schemas.openxmlformats.org/officeDocument/2006/relationships/hyperlink" Target="https://www.percentpledge.org/workplace-giving-platform" TargetMode="External"/><Relationship Id="rId9" Type="http://schemas.openxmlformats.org/officeDocument/2006/relationships/hyperlink" Target="https://www.capterra.ie/software/1014822/percent-pledge"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comparably.com/companies/wix-com/sustainability" TargetMode="External"/><Relationship Id="rId13" Type="http://schemas.openxmlformats.org/officeDocument/2006/relationships/image" Target="../media/image52.png"/><Relationship Id="rId3" Type="http://schemas.openxmlformats.org/officeDocument/2006/relationships/hyperlink" Target="https://www.blauer-engel.de/en/productworld/resources-and-energy-efficient-software-products?_ga=2.8456496.462997408.1677066042-620464218.1677066042" TargetMode="External"/><Relationship Id="rId7" Type="http://schemas.openxmlformats.org/officeDocument/2006/relationships/hyperlink" Target="https://krystal.uk/" TargetMode="External"/><Relationship Id="rId12" Type="http://schemas.openxmlformats.org/officeDocument/2006/relationships/image" Target="../media/image50.svg"/><Relationship Id="rId2" Type="http://schemas.openxmlformats.org/officeDocument/2006/relationships/hyperlink" Target="https://www.digitalsme.eu/green-software-an-overlooked-factor-in-the-sustainability-discourse/?_ga=2.8456496.462997408.1677066042-620464218.1677066042" TargetMode="External"/><Relationship Id="rId1" Type="http://schemas.openxmlformats.org/officeDocument/2006/relationships/slideLayout" Target="../slideLayouts/slideLayout33.xml"/><Relationship Id="rId6" Type="http://schemas.openxmlformats.org/officeDocument/2006/relationships/hyperlink" Target="https://www.lilo.org/les-projets-soutenus-par-lilo/" TargetMode="External"/><Relationship Id="rId11" Type="http://schemas.openxmlformats.org/officeDocument/2006/relationships/image" Target="../media/image49.png"/><Relationship Id="rId5" Type="http://schemas.openxmlformats.org/officeDocument/2006/relationships/hyperlink" Target="https://www.lilo.org/" TargetMode="External"/><Relationship Id="rId10" Type="http://schemas.openxmlformats.org/officeDocument/2006/relationships/hyperlink" Target="https://www.wix.com/blog/2022/03/sustainable-marketing/" TargetMode="External"/><Relationship Id="rId4" Type="http://schemas.openxmlformats.org/officeDocument/2006/relationships/hyperlink" Target="https://www.ecosia.org/" TargetMode="External"/><Relationship Id="rId9" Type="http://schemas.openxmlformats.org/officeDocument/2006/relationships/hyperlink" Target="https://www.wix.com/blog/ecommerce/2022/08/sustainable-ecommerc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stripe.com/climate" TargetMode="External"/><Relationship Id="rId7" Type="http://schemas.openxmlformats.org/officeDocument/2006/relationships/image" Target="../media/image53.jpeg"/><Relationship Id="rId2" Type="http://schemas.openxmlformats.org/officeDocument/2006/relationships/hyperlink" Target="https://stripe.com/" TargetMode="External"/><Relationship Id="rId1" Type="http://schemas.openxmlformats.org/officeDocument/2006/relationships/slideLayout" Target="../slideLayouts/slideLayout3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https://stripe.com/en-ie/newsroom/news/spring-21-carbon-removal-purchase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haritycharge.com/business-card-details/" TargetMode="External"/><Relationship Id="rId2" Type="http://schemas.openxmlformats.org/officeDocument/2006/relationships/image" Target="../media/image54.jpe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hyperlink" Target="https://squareup.com/" TargetMode="External"/><Relationship Id="rId7"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hyperlink" Target="https://www.google.com/url?q=https://squareup.com/au/en&amp;sa=D&amp;ust=1606186907312000&amp;usg=AOvVaw2jQR5zi6UNN8UQegloR1U7" TargetMode="External"/><Relationship Id="rId4" Type="http://schemas.openxmlformats.org/officeDocument/2006/relationships/hyperlink" Target="https://apps.xero.com/uk/app/square-#overview"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brighttalk.com/webcast/18471/563194" TargetMode="External"/><Relationship Id="rId1" Type="http://schemas.openxmlformats.org/officeDocument/2006/relationships/slideLayout" Target="../slideLayouts/slideLayout33.xml"/><Relationship Id="rId5" Type="http://schemas.openxmlformats.org/officeDocument/2006/relationships/hyperlink" Target="https://www.sustainalytics.com/corporate-solutions/esg-solutions/corporate-impact-reporting?utm_campaign=SFS-supplychain-corporateimpact&amp;utm_campaign=SCS+-+Corporate+impact+reporting&amp;utm_source=Google+Ads&amp;utm_source=adwords&amp;utm_medium=paid+search&amp;utm_medium=ppc&amp;utm_content=scs-ga-supplychain-corporateimpact&amp;utm_term=corporate+social+responsibility&amp;hsa_acc=4619360780&amp;hsa_cam=13254367836&amp;hsa_grp=142239298025&amp;hsa_ad=630800983829&amp;hsa_src=g&amp;hsa_tgt=kwd-11392601&amp;hsa_kw=corporate+social+responsibility&amp;hsa_mt=p&amp;hsa_net=adwords&amp;hsa_ver=3&amp;gclid=CjwKCAiA9NGfBhBvEiwAq5vSy-SIzQg5iTJZggyX0kipQYhxLg87Qf-jJGzkN0oCFLnXksoqEISVEBoCaagQAvD_BwE#frameworkOne1" TargetMode="External"/><Relationship Id="rId4" Type="http://schemas.openxmlformats.org/officeDocument/2006/relationships/hyperlink" Target="https://www.sustainalytics.com/corporate-solutions/esg-solutions/corporate-impact-reporting?utm_campaign=SFS-supplychain-corporateimpact&amp;utm_campaign=SCS+-+Corporate+impact+reporting&amp;utm_source=Google+Ads&amp;utm_source=adwords&amp;utm_medium=paid+search&amp;utm_medium=ppc&amp;utm_content=scs-ga-supplychain-corporateimpact&amp;utm_term=corporate+social+responsibility&amp;hsa_acc=4619360780&amp;hsa_cam=13254367836&amp;hsa_grp=142239298025&amp;hsa_ad=630800983829&amp;hsa_src=g&amp;hsa_tgt=kwd-11392601&amp;hsa_kw=corporate+social+responsibility&amp;hsa_mt=p&amp;hsa_net=adwords&amp;hsa_ver=3&amp;gclid=CjwKCAiA9NGfBhBvEiwAq5vSy-SIzQg5iTJZggyX0kipQYhxLg87Qf-jJGzkN0oCFLnXksoqEISVEBoCaagQAvD_Bw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lbspartners.ie/" TargetMode="External"/><Relationship Id="rId7" Type="http://schemas.openxmlformats.org/officeDocument/2006/relationships/image" Target="../media/image50.svg"/><Relationship Id="rId2" Type="http://schemas.openxmlformats.org/officeDocument/2006/relationships/image" Target="../media/image58.jpeg"/><Relationship Id="rId1" Type="http://schemas.openxmlformats.org/officeDocument/2006/relationships/slideLayout" Target="../slideLayouts/slideLayout33.xml"/><Relationship Id="rId6" Type="http://schemas.openxmlformats.org/officeDocument/2006/relationships/image" Target="../media/image49.png"/><Relationship Id="rId5" Type="http://schemas.openxmlformats.org/officeDocument/2006/relationships/image" Target="../media/image59.png"/><Relationship Id="rId4" Type="http://schemas.openxmlformats.org/officeDocument/2006/relationships/hyperlink" Target="https://www.lbspartners.ie/capabilities/sustainability/green-start/"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bearingpoint.com/en-ie/locations/bearingpoint-ireland/" TargetMode="External"/><Relationship Id="rId3" Type="http://schemas.openxmlformats.org/officeDocument/2006/relationships/hyperlink" Target="https://www.bearingpoint.com/en/" TargetMode="External"/><Relationship Id="rId7" Type="http://schemas.openxmlformats.org/officeDocument/2006/relationships/hyperlink" Target="https://www.bearingpoint.com/en-ie/about-us/news-and-media/press-releases/bearingpoint-acquires-sustainability-consultancy-i-care/" TargetMode="External"/><Relationship Id="rId2" Type="http://schemas.openxmlformats.org/officeDocument/2006/relationships/image" Target="../media/image60.jpeg"/><Relationship Id="rId1" Type="http://schemas.openxmlformats.org/officeDocument/2006/relationships/slideLayout" Target="../slideLayouts/slideLayout33.xml"/><Relationship Id="rId6" Type="http://schemas.openxmlformats.org/officeDocument/2006/relationships/hyperlink" Target="https://www.bearingpoint.com/en-ie/services/spotlight/transform-sourcing-and-supply-chain/" TargetMode="External"/><Relationship Id="rId5" Type="http://schemas.openxmlformats.org/officeDocument/2006/relationships/hyperlink" Target="https://www.bearingpoint.com/en-ie/insights-events/insights/artificial-intelligence-a-powerful-tool-for-achieving-carbon-neutrality/" TargetMode="External"/><Relationship Id="rId10" Type="http://schemas.openxmlformats.org/officeDocument/2006/relationships/image" Target="../media/image50.svg"/><Relationship Id="rId4" Type="http://schemas.openxmlformats.org/officeDocument/2006/relationships/hyperlink" Target="https://www.bearingpoint.com/en-ie/services/spotlight/meeting-the-growing-challenge-of-sustainability/" TargetMode="External"/><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hyperlink" Target="https://www.optimy.com/company/about-us" TargetMode="External"/><Relationship Id="rId2" Type="http://schemas.openxmlformats.org/officeDocument/2006/relationships/image" Target="../media/image61.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hyperlink" Target="https://www.joinvera.com/" TargetMode="External"/><Relationship Id="rId7" Type="http://schemas.openxmlformats.org/officeDocument/2006/relationships/image" Target="../media/image50.svg"/><Relationship Id="rId2" Type="http://schemas.openxmlformats.org/officeDocument/2006/relationships/image" Target="../media/image62.png"/><Relationship Id="rId1" Type="http://schemas.openxmlformats.org/officeDocument/2006/relationships/slideLayout" Target="../slideLayouts/slideLayout33.xml"/><Relationship Id="rId6" Type="http://schemas.openxmlformats.org/officeDocument/2006/relationships/image" Target="../media/image49.png"/><Relationship Id="rId5" Type="http://schemas.openxmlformats.org/officeDocument/2006/relationships/hyperlink" Target="https://www.joinvera.com/blog/vera-partners-with-sofar-ocean" TargetMode="External"/><Relationship Id="rId4" Type="http://schemas.openxmlformats.org/officeDocument/2006/relationships/hyperlink" Target="https://www.joinvera.com/collective/sofar-ocea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datakind.org/" TargetMode="External"/><Relationship Id="rId1" Type="http://schemas.openxmlformats.org/officeDocument/2006/relationships/slideLayout" Target="../slideLayouts/slideLayout33.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hyperlink" Target="https://small99.co.uk/sustainable-technology/sustainable-technology-productivity-tools/" TargetMode="Externa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hyperlink" Target="https://www.greenlivingblog.org.uk/reasons-to-switch-from-fossil-fuel-to-electric-car/" TargetMode="External"/><Relationship Id="rId2" Type="http://schemas.openxmlformats.org/officeDocument/2006/relationships/hyperlink" Target="https://www.greengeeks.com/" TargetMode="External"/><Relationship Id="rId1" Type="http://schemas.openxmlformats.org/officeDocument/2006/relationships/slideLayout" Target="../slideLayouts/slideLayout21.xml"/><Relationship Id="rId4" Type="http://schemas.openxmlformats.org/officeDocument/2006/relationships/hyperlink" Target="https://www.blauer-engel.de/en/productworld/resources-and-energy-efficient-software-products?_ga=2.8456496.462997408.1677066042-620464218.1677066042"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savemoneycutcarbon.com/category/smart-home/smart-plugs/" TargetMode="External"/><Relationship Id="rId7" Type="http://schemas.openxmlformats.org/officeDocument/2006/relationships/hyperlink" Target="https://small99.co.uk/sustainable-technology/eco-friendly-crm-tools/" TargetMode="External"/><Relationship Id="rId2" Type="http://schemas.openxmlformats.org/officeDocument/2006/relationships/hyperlink" Target="https://www.which.co.uk/reviews/smart-meters/article/smart-meters-explained/what-is-a-smart-meter-artlW8n6atdo" TargetMode="External"/><Relationship Id="rId1" Type="http://schemas.openxmlformats.org/officeDocument/2006/relationships/slideLayout" Target="../slideLayouts/slideLayout21.xml"/><Relationship Id="rId6" Type="http://schemas.openxmlformats.org/officeDocument/2006/relationships/hyperlink" Target="https://www.innoq.com/en/blog/cloud-computing-and-carbon-footprint/" TargetMode="External"/><Relationship Id="rId5" Type="http://schemas.openxmlformats.org/officeDocument/2006/relationships/hyperlink" Target="https://www.bbc.com/future/article/20200305-why-your-internet-habits-are-not-as-clean-as-you-think" TargetMode="External"/><Relationship Id="rId4" Type="http://schemas.openxmlformats.org/officeDocument/2006/relationships/hyperlink" Target="https://challenge.abettercity.org/toolkits/emissions-reduction-toolkits/energy-efficiency/office-design/?toolkit=224"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60.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a:srcRect t="17992" b="17992"/>
          <a:stretch>
            <a:fillRect/>
          </a:stretch>
        </p:blipFill>
        <p:spPr>
          <a:xfrm>
            <a:off x="1871424"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187646" y="3803718"/>
            <a:ext cx="6333031" cy="775681"/>
          </a:xfrm>
        </p:spPr>
        <p:txBody>
          <a:bodyPr/>
          <a:lstStyle/>
          <a:p>
            <a:r>
              <a:rPr lang="en-US" dirty="0"/>
              <a:t>Modul 8</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187646" y="4579399"/>
            <a:ext cx="5298754" cy="1258005"/>
          </a:xfrm>
        </p:spPr>
        <p:txBody>
          <a:bodyPr>
            <a:noAutofit/>
          </a:bodyPr>
          <a:lstStyle/>
          <a:p>
            <a:r>
              <a:rPr lang="de-DE" sz="2800" dirty="0"/>
              <a:t>Anpassung von digitalen Werkzeugen und Technologien an CSR</a:t>
            </a:r>
            <a:endParaRPr lang="en-US" sz="2800" dirty="0"/>
          </a:p>
        </p:txBody>
      </p:sp>
      <p:sp>
        <p:nvSpPr>
          <p:cNvPr id="5" name="Text Box 5">
            <a:extLst>
              <a:ext uri="{FF2B5EF4-FFF2-40B4-BE49-F238E27FC236}">
                <a16:creationId xmlns:a16="http://schemas.microsoft.com/office/drawing/2014/main" id="{93FC39AA-65BC-28C1-B492-7004A186DD75}"/>
              </a:ext>
            </a:extLst>
          </p:cNvPr>
          <p:cNvSpPr txBox="1"/>
          <p:nvPr/>
        </p:nvSpPr>
        <p:spPr>
          <a:xfrm>
            <a:off x="187833" y="6143981"/>
            <a:ext cx="6236457"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800" dirty="0">
                <a:solidFill>
                  <a:schemeClr val="lt1"/>
                </a:solidFill>
                <a:latin typeface="+mn-lt"/>
                <a:ea typeface="Calibri"/>
                <a:cs typeface="Calibri"/>
                <a:sym typeface="Calibri"/>
              </a:rPr>
              <a:t>Aus Gründen der besseren Lesbarkeit wird im Folgenden das generische Maskulinum verwendet. Sämtliche Personenbezeichnungen gelten gleichermaßen für alle Geschlechter.</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72398D45-14E0-3BBC-3041-4860415A431E}"/>
              </a:ext>
            </a:extLst>
          </p:cNvPr>
          <p:cNvSpPr txBox="1"/>
          <p:nvPr/>
        </p:nvSpPr>
        <p:spPr>
          <a:xfrm>
            <a:off x="8213197" y="6489864"/>
            <a:ext cx="6311734" cy="276999"/>
          </a:xfrm>
          <a:prstGeom prst="rect">
            <a:avLst/>
          </a:prstGeom>
          <a:noFill/>
        </p:spPr>
        <p:txBody>
          <a:bodyPr wrap="square">
            <a:spAutoFit/>
          </a:bodyPr>
          <a:lstStyle/>
          <a:p>
            <a:r>
              <a:rPr lang="en-GB" sz="1200" dirty="0" err="1">
                <a:solidFill>
                  <a:srgbClr val="FFFFFF"/>
                </a:solidFill>
                <a:effectLst/>
                <a:latin typeface="Calibri" panose="020F0502020204030204" pitchFamily="34" charset="0"/>
                <a:ea typeface="Yrsa-Regular"/>
                <a:cs typeface="Calibri" panose="020F0502020204030204" pitchFamily="34" charset="0"/>
              </a:rPr>
              <a:t>Diese</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Präsentation</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ist</a:t>
            </a:r>
            <a:r>
              <a:rPr lang="en-GB" sz="1200" dirty="0">
                <a:solidFill>
                  <a:srgbClr val="FFFFFF"/>
                </a:solidFill>
                <a:effectLst/>
                <a:latin typeface="Calibri" panose="020F0502020204030204" pitchFamily="34" charset="0"/>
                <a:ea typeface="Yrsa-Regular"/>
                <a:cs typeface="Calibri" panose="020F0502020204030204" pitchFamily="34" charset="0"/>
              </a:rPr>
              <a:t> lizenziert unter CC BY 4.0</a:t>
            </a:r>
            <a:endParaRPr lang="en-BA"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3">
            <a:extLst>
              <a:ext uri="{FF2B5EF4-FFF2-40B4-BE49-F238E27FC236}">
                <a16:creationId xmlns:a16="http://schemas.microsoft.com/office/drawing/2014/main" id="{9A72441C-F646-C770-A888-9A91B5B81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2452" y="6464603"/>
            <a:ext cx="838200" cy="302260"/>
          </a:xfrm>
          <a:prstGeom prst="rect">
            <a:avLst/>
          </a:prstGeom>
        </p:spPr>
      </p:pic>
    </p:spTree>
    <p:extLst>
      <p:ext uri="{BB962C8B-B14F-4D97-AF65-F5344CB8AC3E}">
        <p14:creationId xmlns:p14="http://schemas.microsoft.com/office/powerpoint/2010/main" val="2008895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0EB4FF-4573-E460-8E77-7C0A418974C8}"/>
              </a:ext>
            </a:extLst>
          </p:cNvPr>
          <p:cNvSpPr>
            <a:spLocks noGrp="1"/>
          </p:cNvSpPr>
          <p:nvPr>
            <p:ph type="body" sz="quarter" idx="13"/>
          </p:nvPr>
        </p:nvSpPr>
        <p:spPr>
          <a:xfrm>
            <a:off x="303155" y="496111"/>
            <a:ext cx="6292197" cy="1208781"/>
          </a:xfrm>
        </p:spPr>
        <p:txBody>
          <a:bodyPr>
            <a:normAutofit/>
          </a:bodyPr>
          <a:lstStyle/>
          <a:p>
            <a:pPr algn="ctr"/>
            <a:r>
              <a:rPr lang="en-IE" sz="3200" dirty="0"/>
              <a:t>Schnittpunkt von CSR und Technologie </a:t>
            </a:r>
          </a:p>
        </p:txBody>
      </p:sp>
      <p:sp>
        <p:nvSpPr>
          <p:cNvPr id="6" name="Text Placeholder 5">
            <a:extLst>
              <a:ext uri="{FF2B5EF4-FFF2-40B4-BE49-F238E27FC236}">
                <a16:creationId xmlns:a16="http://schemas.microsoft.com/office/drawing/2014/main" id="{BC182FB9-279E-8CA3-F12D-958682936D2B}"/>
              </a:ext>
            </a:extLst>
          </p:cNvPr>
          <p:cNvSpPr>
            <a:spLocks noGrp="1"/>
          </p:cNvSpPr>
          <p:nvPr>
            <p:ph type="body" sz="quarter" idx="14"/>
          </p:nvPr>
        </p:nvSpPr>
        <p:spPr>
          <a:xfrm>
            <a:off x="518219" y="1704892"/>
            <a:ext cx="5459070" cy="4431166"/>
          </a:xfrm>
        </p:spPr>
        <p:txBody>
          <a:bodyPr/>
          <a:lstStyle/>
          <a:p>
            <a:r>
              <a:rPr lang="en-GB" sz="1800" dirty="0"/>
              <a:t>Die Ära der digitalen Transformation </a:t>
            </a:r>
            <a:r>
              <a:rPr lang="en-GB" sz="1800" dirty="0" err="1"/>
              <a:t>ist</a:t>
            </a:r>
            <a:r>
              <a:rPr lang="en-GB" sz="1800" dirty="0"/>
              <a:t> </a:t>
            </a:r>
            <a:r>
              <a:rPr lang="en-GB" sz="1800" dirty="0" err="1"/>
              <a:t>keine</a:t>
            </a:r>
            <a:r>
              <a:rPr lang="en-GB" sz="1800" dirty="0"/>
              <a:t> </a:t>
            </a:r>
            <a:r>
              <a:rPr lang="en-GB" sz="1800" dirty="0" err="1"/>
              <a:t>Neuheit</a:t>
            </a:r>
            <a:r>
              <a:rPr lang="en-GB" sz="1800" dirty="0"/>
              <a:t>, sie ist schon seit 15 bis 20 Jahren ein Thema. Heute </a:t>
            </a:r>
            <a:r>
              <a:rPr lang="en-GB" sz="1800" dirty="0" err="1"/>
              <a:t>nutzen</a:t>
            </a:r>
            <a:r>
              <a:rPr lang="en-GB" sz="1800" dirty="0"/>
              <a:t> </a:t>
            </a:r>
            <a:r>
              <a:rPr lang="en-GB" sz="1800" dirty="0" err="1"/>
              <a:t>wir</a:t>
            </a:r>
            <a:r>
              <a:rPr lang="en-GB" sz="1800" dirty="0"/>
              <a:t> Spotify oder Netflix </a:t>
            </a:r>
            <a:r>
              <a:rPr lang="en-GB" sz="1800" dirty="0" err="1"/>
              <a:t>als</a:t>
            </a:r>
            <a:r>
              <a:rPr lang="en-GB" sz="1800" dirty="0"/>
              <a:t> </a:t>
            </a:r>
            <a:r>
              <a:rPr lang="en-GB" sz="1800" dirty="0" err="1"/>
              <a:t>bevorzugte</a:t>
            </a:r>
            <a:r>
              <a:rPr lang="en-GB" sz="1800" dirty="0"/>
              <a:t> Streaming-Dienste. </a:t>
            </a:r>
            <a:r>
              <a:rPr lang="en-GB" sz="1800" b="1" dirty="0"/>
              <a:t>Es </a:t>
            </a:r>
            <a:r>
              <a:rPr lang="en-GB" sz="1800" b="1" dirty="0" err="1"/>
              <a:t>gibt</a:t>
            </a:r>
            <a:r>
              <a:rPr lang="en-GB" sz="1800" b="1" dirty="0"/>
              <a:t> </a:t>
            </a:r>
            <a:r>
              <a:rPr lang="en-GB" sz="1800" b="1" dirty="0" err="1"/>
              <a:t>einen</a:t>
            </a:r>
            <a:r>
              <a:rPr lang="en-GB" sz="1800" b="1" dirty="0"/>
              <a:t> elektronischen Handel, also müssen die Unternehmen über den Online-Verkauf nachdenken. </a:t>
            </a:r>
            <a:r>
              <a:rPr lang="en-GB" sz="1800" dirty="0" err="1"/>
              <a:t>Gleichzeitig</a:t>
            </a:r>
            <a:r>
              <a:rPr lang="en-GB" sz="1800" dirty="0"/>
              <a:t> </a:t>
            </a:r>
            <a:r>
              <a:rPr lang="en-GB" sz="1800" dirty="0" err="1"/>
              <a:t>sind</a:t>
            </a:r>
            <a:r>
              <a:rPr lang="en-GB" sz="1800" dirty="0"/>
              <a:t> </a:t>
            </a:r>
            <a:r>
              <a:rPr lang="en-GB" sz="1800" dirty="0" err="1"/>
              <a:t>viele</a:t>
            </a:r>
            <a:r>
              <a:rPr lang="en-GB" sz="1800" dirty="0"/>
              <a:t> KMU in Sachen </a:t>
            </a:r>
            <a:r>
              <a:rPr lang="en-GB" sz="1800" dirty="0" err="1"/>
              <a:t>Digitalisierung</a:t>
            </a:r>
            <a:r>
              <a:rPr lang="en-GB" sz="1800" dirty="0"/>
              <a:t> </a:t>
            </a:r>
            <a:r>
              <a:rPr lang="en-GB" sz="1800" dirty="0" err="1"/>
              <a:t>noch</a:t>
            </a:r>
            <a:r>
              <a:rPr lang="en-GB" sz="1800" dirty="0"/>
              <a:t> im </a:t>
            </a:r>
            <a:r>
              <a:rPr lang="en-GB" sz="1800" dirty="0" err="1"/>
              <a:t>Rückstand</a:t>
            </a:r>
            <a:r>
              <a:rPr lang="en-GB" sz="1800" dirty="0"/>
              <a:t> und </a:t>
            </a:r>
            <a:r>
              <a:rPr lang="en-GB" sz="1800" dirty="0" err="1"/>
              <a:t>könnten</a:t>
            </a:r>
            <a:r>
              <a:rPr lang="en-GB" sz="1800" dirty="0"/>
              <a:t> </a:t>
            </a:r>
            <a:r>
              <a:rPr lang="en-GB" sz="1800" dirty="0" err="1"/>
              <a:t>ihre</a:t>
            </a:r>
            <a:r>
              <a:rPr lang="en-GB" sz="1800" dirty="0"/>
              <a:t> </a:t>
            </a:r>
            <a:r>
              <a:rPr lang="en-GB" sz="1800" dirty="0" err="1"/>
              <a:t>Stellung</a:t>
            </a:r>
            <a:r>
              <a:rPr lang="en-GB" sz="1800" dirty="0"/>
              <a:t> </a:t>
            </a:r>
            <a:r>
              <a:rPr lang="en-GB" sz="1800" dirty="0" err="1"/>
              <a:t>im</a:t>
            </a:r>
            <a:r>
              <a:rPr lang="en-GB" sz="1800" dirty="0"/>
              <a:t> </a:t>
            </a:r>
            <a:r>
              <a:rPr lang="en-GB" sz="1800" dirty="0" err="1"/>
              <a:t>Markt</a:t>
            </a:r>
            <a:r>
              <a:rPr lang="en-GB" sz="1800" dirty="0"/>
              <a:t> </a:t>
            </a:r>
            <a:r>
              <a:rPr lang="en-GB" sz="1800" dirty="0" err="1"/>
              <a:t>verlieren</a:t>
            </a:r>
            <a:r>
              <a:rPr lang="en-GB" sz="1800" dirty="0"/>
              <a:t>. </a:t>
            </a:r>
          </a:p>
          <a:p>
            <a:endParaRPr lang="en-GB" sz="1800" dirty="0"/>
          </a:p>
          <a:p>
            <a:r>
              <a:rPr lang="en-GB" sz="1800" b="1" i="1" dirty="0">
                <a:effectLst/>
              </a:rPr>
              <a:t>Viele Unternehmen versuchen immer noch, die </a:t>
            </a:r>
            <a:r>
              <a:rPr lang="en-GB" sz="1800" b="1" i="1" dirty="0"/>
              <a:t>“</a:t>
            </a:r>
            <a:r>
              <a:rPr lang="en-GB" sz="1800" b="1" i="1" dirty="0" err="1">
                <a:effectLst/>
              </a:rPr>
              <a:t>erste</a:t>
            </a:r>
            <a:r>
              <a:rPr lang="en-GB" sz="1800" b="1" i="1" dirty="0">
                <a:effectLst/>
              </a:rPr>
              <a:t> </a:t>
            </a:r>
            <a:r>
              <a:rPr lang="en-GB" sz="1800" b="1" i="1" dirty="0" err="1"/>
              <a:t>Digitalisierungsw</a:t>
            </a:r>
            <a:r>
              <a:rPr lang="en-GB" sz="1800" b="1" i="1" dirty="0" err="1">
                <a:effectLst/>
              </a:rPr>
              <a:t>elle</a:t>
            </a:r>
            <a:r>
              <a:rPr lang="en-GB" sz="1800" b="1" i="1" dirty="0">
                <a:effectLst/>
              </a:rPr>
              <a:t>” zu verdauen, indem </a:t>
            </a:r>
            <a:r>
              <a:rPr lang="en-GB" sz="1800" b="1" i="1" dirty="0" err="1">
                <a:effectLst/>
              </a:rPr>
              <a:t>sie</a:t>
            </a:r>
            <a:r>
              <a:rPr lang="en-GB" sz="1800" b="1" i="1" dirty="0">
                <a:effectLst/>
              </a:rPr>
              <a:t> </a:t>
            </a:r>
            <a:r>
              <a:rPr lang="en-GB" sz="1800" b="1" i="1" dirty="0" err="1">
                <a:effectLst/>
              </a:rPr>
              <a:t>einen</a:t>
            </a:r>
            <a:r>
              <a:rPr lang="en-GB" sz="1800" b="1" i="1" dirty="0">
                <a:effectLst/>
              </a:rPr>
              <a:t> Teil ihrer Verkäufe auf den elektronischen Handel </a:t>
            </a:r>
            <a:r>
              <a:rPr lang="en-GB" sz="1800" b="1" i="1" dirty="0" err="1">
                <a:effectLst/>
              </a:rPr>
              <a:t>verlagern</a:t>
            </a:r>
            <a:r>
              <a:rPr lang="en-GB" sz="1800" b="1" i="1" dirty="0">
                <a:effectLst/>
              </a:rPr>
              <a:t>, </a:t>
            </a:r>
            <a:r>
              <a:rPr lang="en-GB" sz="1800" b="1" i="1" dirty="0" err="1">
                <a:effectLst/>
              </a:rPr>
              <a:t>während</a:t>
            </a:r>
            <a:r>
              <a:rPr lang="en-GB" sz="1800" b="1" i="1" dirty="0">
                <a:effectLst/>
              </a:rPr>
              <a:t> </a:t>
            </a:r>
            <a:r>
              <a:rPr lang="en-GB" sz="1800" b="1" i="1" dirty="0" err="1">
                <a:effectLst/>
              </a:rPr>
              <a:t>andere</a:t>
            </a:r>
            <a:r>
              <a:rPr lang="en-GB" sz="1800" b="1" i="1" dirty="0">
                <a:effectLst/>
              </a:rPr>
              <a:t> Unternehmen bereits zur zweiten Welle der digitalen Transformation übergegangen sind</a:t>
            </a:r>
            <a:r>
              <a:rPr lang="en-GB" sz="1800" b="0" i="0" dirty="0">
                <a:effectLst/>
              </a:rPr>
              <a:t>" (</a:t>
            </a:r>
            <a:r>
              <a:rPr lang="en-GB" sz="1800" b="0" i="0" dirty="0">
                <a:effectLst/>
                <a:hlinkClick r:id="rId2">
                  <a:extLst>
                    <a:ext uri="{A12FA001-AC4F-418D-AE19-62706E023703}">
                      <ahyp:hlinkClr xmlns:ahyp="http://schemas.microsoft.com/office/drawing/2018/hyperlinkcolor" val="tx"/>
                    </a:ext>
                  </a:extLst>
                </a:hlinkClick>
              </a:rPr>
              <a:t>Quelle</a:t>
            </a:r>
            <a:r>
              <a:rPr lang="en-GB" sz="1800" b="0" i="0" dirty="0">
                <a:effectLst/>
              </a:rPr>
              <a:t>)</a:t>
            </a:r>
            <a:endParaRPr lang="en-IE" sz="1800" dirty="0"/>
          </a:p>
        </p:txBody>
      </p:sp>
      <p:pic>
        <p:nvPicPr>
          <p:cNvPr id="7" name="Picture Placeholder 2" descr="A picture containing wall, indoor, person, kitchen appliance&#10;&#10;Description automatically generated">
            <a:extLst>
              <a:ext uri="{FF2B5EF4-FFF2-40B4-BE49-F238E27FC236}">
                <a16:creationId xmlns:a16="http://schemas.microsoft.com/office/drawing/2014/main" id="{9BD1AD08-3BE8-4E66-8B5B-0189D07F7EEF}"/>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t="5293" b="5293"/>
          <a:stretch>
            <a:fillRect/>
          </a:stretch>
        </p:blipFill>
        <p:spPr>
          <a:xfrm>
            <a:off x="6310313" y="0"/>
            <a:ext cx="5113337" cy="6858000"/>
          </a:xfrm>
        </p:spPr>
      </p:pic>
    </p:spTree>
    <p:extLst>
      <p:ext uri="{BB962C8B-B14F-4D97-AF65-F5344CB8AC3E}">
        <p14:creationId xmlns:p14="http://schemas.microsoft.com/office/powerpoint/2010/main" val="216363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5AB751A-3700-4E8E-F7E8-983F1374956B}"/>
              </a:ext>
            </a:extLst>
          </p:cNvPr>
          <p:cNvSpPr txBox="1"/>
          <p:nvPr/>
        </p:nvSpPr>
        <p:spPr>
          <a:xfrm>
            <a:off x="-359029" y="5979206"/>
            <a:ext cx="11370365" cy="276999"/>
          </a:xfrm>
          <a:prstGeom prst="rect">
            <a:avLst/>
          </a:prstGeom>
          <a:noFill/>
        </p:spPr>
        <p:txBody>
          <a:bodyPr wrap="square" rtlCol="0">
            <a:spAutoFit/>
          </a:bodyPr>
          <a:lstStyle/>
          <a:p>
            <a:pPr algn="ctr"/>
            <a:r>
              <a:rPr lang="en-IE" sz="1200" dirty="0"/>
              <a:t>Quelle: https://www.aesc.org/insights/magazine/article/tsr-intersection-technology-corporate-social-responsibility </a:t>
            </a:r>
          </a:p>
        </p:txBody>
      </p:sp>
      <p:pic>
        <p:nvPicPr>
          <p:cNvPr id="3" name="Picture 2">
            <a:extLst>
              <a:ext uri="{FF2B5EF4-FFF2-40B4-BE49-F238E27FC236}">
                <a16:creationId xmlns:a16="http://schemas.microsoft.com/office/drawing/2014/main" id="{F1967E7F-60A7-4A51-9E5D-99BF0DEA3BFC}"/>
              </a:ext>
            </a:extLst>
          </p:cNvPr>
          <p:cNvPicPr>
            <a:picLocks noChangeAspect="1" noChangeArrowheads="1"/>
          </p:cNvPicPr>
          <p:nvPr/>
        </p:nvPicPr>
        <p:blipFill>
          <a:blip r:embed="rId2"/>
          <a:srcRect/>
          <a:stretch/>
        </p:blipFill>
        <p:spPr bwMode="auto">
          <a:xfrm>
            <a:off x="1728311" y="762690"/>
            <a:ext cx="8465801"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88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886A94-785D-8B35-7A22-7C9CC05359D3}"/>
              </a:ext>
            </a:extLst>
          </p:cNvPr>
          <p:cNvSpPr>
            <a:spLocks noGrp="1"/>
          </p:cNvSpPr>
          <p:nvPr>
            <p:ph type="body" sz="quarter" idx="13"/>
          </p:nvPr>
        </p:nvSpPr>
        <p:spPr>
          <a:xfrm>
            <a:off x="853440" y="471639"/>
            <a:ext cx="5242560" cy="1164657"/>
          </a:xfrm>
        </p:spPr>
        <p:txBody>
          <a:bodyPr>
            <a:normAutofit/>
          </a:bodyPr>
          <a:lstStyle/>
          <a:p>
            <a:pPr algn="ctr">
              <a:lnSpc>
                <a:spcPct val="120000"/>
              </a:lnSpc>
            </a:pPr>
            <a:r>
              <a:rPr lang="en-IE" sz="2400" dirty="0">
                <a:solidFill>
                  <a:srgbClr val="027354"/>
                </a:solidFill>
              </a:rPr>
              <a:t>Die Einführung digitaler Technologien </a:t>
            </a:r>
            <a:r>
              <a:rPr lang="en-IE" sz="2400" dirty="0" err="1">
                <a:solidFill>
                  <a:srgbClr val="027354"/>
                </a:solidFill>
              </a:rPr>
              <a:t>ist</a:t>
            </a:r>
            <a:r>
              <a:rPr lang="en-IE" sz="2400" dirty="0">
                <a:solidFill>
                  <a:srgbClr val="027354"/>
                </a:solidFill>
              </a:rPr>
              <a:t> </a:t>
            </a:r>
            <a:r>
              <a:rPr lang="en-IE" sz="2400" dirty="0" err="1">
                <a:solidFill>
                  <a:srgbClr val="027354"/>
                </a:solidFill>
              </a:rPr>
              <a:t>Bestandteil</a:t>
            </a:r>
            <a:r>
              <a:rPr lang="en-IE" sz="2400" dirty="0">
                <a:solidFill>
                  <a:srgbClr val="027354"/>
                </a:solidFill>
              </a:rPr>
              <a:t> in den </a:t>
            </a:r>
            <a:r>
              <a:rPr lang="en-IE" sz="2400" dirty="0" err="1">
                <a:solidFill>
                  <a:srgbClr val="027354"/>
                </a:solidFill>
              </a:rPr>
              <a:t>meisten</a:t>
            </a:r>
            <a:r>
              <a:rPr lang="en-IE" sz="2400" dirty="0">
                <a:solidFill>
                  <a:srgbClr val="027354"/>
                </a:solidFill>
              </a:rPr>
              <a:t> </a:t>
            </a:r>
            <a:r>
              <a:rPr lang="en-IE" sz="2400" dirty="0" err="1">
                <a:solidFill>
                  <a:srgbClr val="027354"/>
                </a:solidFill>
              </a:rPr>
              <a:t>Sektoren</a:t>
            </a:r>
            <a:endParaRPr lang="en-IE" sz="2400" dirty="0">
              <a:solidFill>
                <a:srgbClr val="027354"/>
              </a:solidFill>
            </a:endParaRPr>
          </a:p>
        </p:txBody>
      </p:sp>
      <p:sp>
        <p:nvSpPr>
          <p:cNvPr id="4" name="Text Placeholder 3">
            <a:extLst>
              <a:ext uri="{FF2B5EF4-FFF2-40B4-BE49-F238E27FC236}">
                <a16:creationId xmlns:a16="http://schemas.microsoft.com/office/drawing/2014/main" id="{F891C406-B9ED-42B7-838A-BAC2E527E14B}"/>
              </a:ext>
            </a:extLst>
          </p:cNvPr>
          <p:cNvSpPr>
            <a:spLocks noGrp="1"/>
          </p:cNvSpPr>
          <p:nvPr>
            <p:ph type="body" sz="quarter" idx="14"/>
          </p:nvPr>
        </p:nvSpPr>
        <p:spPr>
          <a:xfrm>
            <a:off x="462476" y="1346556"/>
            <a:ext cx="5740953" cy="4599795"/>
          </a:xfrm>
        </p:spPr>
        <p:txBody>
          <a:bodyPr/>
          <a:lstStyle/>
          <a:p>
            <a:pPr algn="l"/>
            <a:endParaRPr lang="en-GB" dirty="0">
              <a:solidFill>
                <a:srgbClr val="5E5E5E"/>
              </a:solidFill>
            </a:endParaRPr>
          </a:p>
          <a:p>
            <a:pPr algn="l"/>
            <a:r>
              <a:rPr lang="en-GB" sz="2300" dirty="0" err="1">
                <a:solidFill>
                  <a:srgbClr val="FF903D"/>
                </a:solidFill>
                <a:hlinkClick r:id="rId2">
                  <a:extLst>
                    <a:ext uri="{A12FA001-AC4F-418D-AE19-62706E023703}">
                      <ahyp:hlinkClr xmlns:ahyp="http://schemas.microsoft.com/office/drawing/2018/hyperlinkcolor" val="tx"/>
                    </a:ext>
                  </a:extLst>
                </a:hlinkClick>
              </a:rPr>
              <a:t>Usina</a:t>
            </a:r>
            <a:r>
              <a:rPr lang="en-GB" sz="2300" dirty="0">
                <a:solidFill>
                  <a:srgbClr val="FF903D"/>
                </a:solidFill>
                <a:hlinkClick r:id="rId2">
                  <a:extLst>
                    <a:ext uri="{A12FA001-AC4F-418D-AE19-62706E023703}">
                      <ahyp:hlinkClr xmlns:ahyp="http://schemas.microsoft.com/office/drawing/2018/hyperlinkcolor" val="tx"/>
                    </a:ext>
                  </a:extLst>
                </a:hlinkClick>
              </a:rPr>
              <a:t>, </a:t>
            </a:r>
            <a:r>
              <a:rPr lang="de-DE" sz="2300" b="0" dirty="0">
                <a:solidFill>
                  <a:srgbClr val="FF903D"/>
                </a:solidFill>
                <a:effectLst/>
              </a:rPr>
              <a:t>Co-Leiterin des Bereichs Technologie bei Russell Reynolds Associates</a:t>
            </a:r>
            <a:r>
              <a:rPr lang="en-GB" sz="2300" dirty="0">
                <a:solidFill>
                  <a:srgbClr val="FF903D"/>
                </a:solidFill>
              </a:rPr>
              <a:t>, sagt: </a:t>
            </a:r>
          </a:p>
          <a:p>
            <a:pPr algn="l"/>
            <a:r>
              <a:rPr lang="en-GB" sz="2300" dirty="0">
                <a:solidFill>
                  <a:srgbClr val="027354"/>
                </a:solidFill>
              </a:rPr>
              <a:t>"Die </a:t>
            </a:r>
            <a:r>
              <a:rPr lang="en-GB" sz="2300" dirty="0" err="1">
                <a:solidFill>
                  <a:srgbClr val="027354"/>
                </a:solidFill>
              </a:rPr>
              <a:t>Finanzdienstleistungen</a:t>
            </a:r>
            <a:r>
              <a:rPr lang="en-GB" sz="2300" dirty="0">
                <a:solidFill>
                  <a:srgbClr val="027354"/>
                </a:solidFill>
              </a:rPr>
              <a:t> </a:t>
            </a:r>
            <a:r>
              <a:rPr lang="en-GB" sz="2300" b="0" dirty="0" err="1">
                <a:solidFill>
                  <a:srgbClr val="027354"/>
                </a:solidFill>
                <a:effectLst/>
              </a:rPr>
              <a:t>waren</a:t>
            </a:r>
            <a:r>
              <a:rPr lang="en-GB" sz="2300" b="0" dirty="0">
                <a:solidFill>
                  <a:srgbClr val="027354"/>
                </a:solidFill>
                <a:effectLst/>
              </a:rPr>
              <a:t> </a:t>
            </a:r>
            <a:r>
              <a:rPr lang="en-GB" sz="2300" b="0" dirty="0" err="1">
                <a:solidFill>
                  <a:srgbClr val="027354"/>
                </a:solidFill>
                <a:effectLst/>
              </a:rPr>
              <a:t>wahrscheinlich</a:t>
            </a:r>
            <a:r>
              <a:rPr lang="en-GB" sz="2300" b="0" dirty="0">
                <a:solidFill>
                  <a:srgbClr val="027354"/>
                </a:solidFill>
                <a:effectLst/>
              </a:rPr>
              <a:t> der </a:t>
            </a:r>
            <a:r>
              <a:rPr lang="en-GB" sz="2300" b="0" dirty="0" err="1">
                <a:solidFill>
                  <a:srgbClr val="027354"/>
                </a:solidFill>
                <a:effectLst/>
              </a:rPr>
              <a:t>nächstgrößere</a:t>
            </a:r>
            <a:r>
              <a:rPr lang="en-GB" sz="2300" b="0" dirty="0">
                <a:solidFill>
                  <a:srgbClr val="027354"/>
                </a:solidFill>
                <a:effectLst/>
              </a:rPr>
              <a:t> Sektor in diesem Spektrum. Ich denke, das Gesundheitswesen folgt, </a:t>
            </a:r>
            <a:r>
              <a:rPr lang="en-GB" sz="2300" b="0" dirty="0" err="1">
                <a:solidFill>
                  <a:srgbClr val="027354"/>
                </a:solidFill>
                <a:effectLst/>
              </a:rPr>
              <a:t>sowohl</a:t>
            </a:r>
            <a:r>
              <a:rPr lang="en-GB" sz="2300" b="0" dirty="0">
                <a:solidFill>
                  <a:srgbClr val="027354"/>
                </a:solidFill>
                <a:effectLst/>
              </a:rPr>
              <a:t> </a:t>
            </a:r>
            <a:r>
              <a:rPr lang="en-GB" sz="2300" b="0" dirty="0" err="1">
                <a:solidFill>
                  <a:srgbClr val="027354"/>
                </a:solidFill>
                <a:effectLst/>
              </a:rPr>
              <a:t>aus</a:t>
            </a:r>
            <a:r>
              <a:rPr lang="en-GB" sz="2300" b="0" dirty="0">
                <a:solidFill>
                  <a:srgbClr val="027354"/>
                </a:solidFill>
                <a:effectLst/>
              </a:rPr>
              <a:t> </a:t>
            </a:r>
            <a:r>
              <a:rPr lang="en-GB" sz="2300" b="0" dirty="0" err="1">
                <a:solidFill>
                  <a:srgbClr val="027354"/>
                </a:solidFill>
                <a:effectLst/>
              </a:rPr>
              <a:t>regulatorischer</a:t>
            </a:r>
            <a:r>
              <a:rPr lang="en-GB" sz="2300" b="0" dirty="0">
                <a:solidFill>
                  <a:srgbClr val="027354"/>
                </a:solidFill>
                <a:effectLst/>
              </a:rPr>
              <a:t> Sicht, </a:t>
            </a:r>
            <a:r>
              <a:rPr lang="en-GB" sz="2300" b="0" dirty="0" err="1">
                <a:solidFill>
                  <a:srgbClr val="027354"/>
                </a:solidFill>
                <a:effectLst/>
              </a:rPr>
              <a:t>als</a:t>
            </a:r>
            <a:r>
              <a:rPr lang="en-GB" sz="2300" b="0" dirty="0">
                <a:solidFill>
                  <a:srgbClr val="027354"/>
                </a:solidFill>
                <a:effectLst/>
              </a:rPr>
              <a:t> </a:t>
            </a:r>
            <a:r>
              <a:rPr lang="en-GB" sz="2300" b="0" dirty="0" err="1">
                <a:solidFill>
                  <a:srgbClr val="027354"/>
                </a:solidFill>
                <a:effectLst/>
              </a:rPr>
              <a:t>auch</a:t>
            </a:r>
            <a:r>
              <a:rPr lang="en-GB" sz="2300" b="0" dirty="0">
                <a:solidFill>
                  <a:srgbClr val="027354"/>
                </a:solidFill>
                <a:effectLst/>
              </a:rPr>
              <a:t> </a:t>
            </a:r>
            <a:r>
              <a:rPr lang="en-GB" sz="2300" b="0" dirty="0" err="1">
                <a:solidFill>
                  <a:srgbClr val="027354"/>
                </a:solidFill>
                <a:effectLst/>
              </a:rPr>
              <a:t>aus</a:t>
            </a:r>
            <a:r>
              <a:rPr lang="en-GB" sz="2300" b="0" dirty="0">
                <a:solidFill>
                  <a:srgbClr val="027354"/>
                </a:solidFill>
                <a:effectLst/>
              </a:rPr>
              <a:t> Sicht der </a:t>
            </a:r>
            <a:r>
              <a:rPr lang="en-GB" sz="2300" b="0" dirty="0" err="1">
                <a:solidFill>
                  <a:srgbClr val="027354"/>
                </a:solidFill>
                <a:effectLst/>
              </a:rPr>
              <a:t>Komplexität</a:t>
            </a:r>
            <a:r>
              <a:rPr lang="en-GB" sz="2300" b="0" dirty="0">
                <a:solidFill>
                  <a:srgbClr val="027354"/>
                </a:solidFill>
                <a:effectLst/>
              </a:rPr>
              <a:t>. </a:t>
            </a:r>
            <a:r>
              <a:rPr lang="en-GB" sz="2300" b="0" dirty="0" err="1">
                <a:solidFill>
                  <a:srgbClr val="027354"/>
                </a:solidFill>
                <a:effectLst/>
              </a:rPr>
              <a:t>Deshalb</a:t>
            </a:r>
            <a:r>
              <a:rPr lang="en-GB" sz="2300" b="0" dirty="0">
                <a:solidFill>
                  <a:srgbClr val="027354"/>
                </a:solidFill>
                <a:effectLst/>
              </a:rPr>
              <a:t> </a:t>
            </a:r>
            <a:r>
              <a:rPr lang="en-GB" sz="2300" b="0" dirty="0" err="1">
                <a:solidFill>
                  <a:srgbClr val="027354"/>
                </a:solidFill>
                <a:effectLst/>
              </a:rPr>
              <a:t>ist</a:t>
            </a:r>
            <a:r>
              <a:rPr lang="en-GB" sz="2300" b="0" dirty="0">
                <a:solidFill>
                  <a:srgbClr val="027354"/>
                </a:solidFill>
                <a:effectLst/>
              </a:rPr>
              <a:t> die </a:t>
            </a:r>
            <a:r>
              <a:rPr lang="en-GB" sz="2300" b="0" dirty="0" err="1">
                <a:solidFill>
                  <a:srgbClr val="027354"/>
                </a:solidFill>
                <a:effectLst/>
              </a:rPr>
              <a:t>Industrie</a:t>
            </a:r>
            <a:r>
              <a:rPr lang="en-GB" sz="2300" b="0" dirty="0">
                <a:solidFill>
                  <a:srgbClr val="027354"/>
                </a:solidFill>
                <a:effectLst/>
              </a:rPr>
              <a:t> so spät dran mit dem Thema </a:t>
            </a:r>
            <a:r>
              <a:rPr lang="en-GB" sz="2300" b="0" dirty="0" err="1">
                <a:solidFill>
                  <a:srgbClr val="027354"/>
                </a:solidFill>
                <a:effectLst/>
              </a:rPr>
              <a:t>digitale</a:t>
            </a:r>
            <a:r>
              <a:rPr lang="en-GB" sz="2300" b="0" dirty="0">
                <a:solidFill>
                  <a:srgbClr val="027354"/>
                </a:solidFill>
                <a:effectLst/>
              </a:rPr>
              <a:t> Transformation und viele verstehen gerade erst, was die </a:t>
            </a:r>
            <a:r>
              <a:rPr lang="en-GB" sz="2300" b="0" dirty="0" err="1">
                <a:solidFill>
                  <a:srgbClr val="027354"/>
                </a:solidFill>
                <a:effectLst/>
              </a:rPr>
              <a:t>Digitalisierung</a:t>
            </a:r>
            <a:r>
              <a:rPr lang="en-GB" sz="2300" b="0" dirty="0">
                <a:solidFill>
                  <a:srgbClr val="027354"/>
                </a:solidFill>
                <a:effectLst/>
              </a:rPr>
              <a:t> </a:t>
            </a:r>
            <a:r>
              <a:rPr lang="en-GB" sz="2300" b="0" dirty="0" err="1">
                <a:solidFill>
                  <a:srgbClr val="027354"/>
                </a:solidFill>
                <a:effectLst/>
              </a:rPr>
              <a:t>für</a:t>
            </a:r>
            <a:r>
              <a:rPr lang="en-GB" sz="2300" b="0" dirty="0">
                <a:solidFill>
                  <a:srgbClr val="027354"/>
                </a:solidFill>
                <a:effectLst/>
              </a:rPr>
              <a:t> sie heute bedeutet."</a:t>
            </a:r>
            <a:endParaRPr lang="en-IE" sz="2300" dirty="0">
              <a:solidFill>
                <a:srgbClr val="5E5E5E"/>
              </a:solidFill>
            </a:endParaRPr>
          </a:p>
        </p:txBody>
      </p:sp>
      <p:sp>
        <p:nvSpPr>
          <p:cNvPr id="5" name="Bildplatzhalter 4">
            <a:extLst>
              <a:ext uri="{FF2B5EF4-FFF2-40B4-BE49-F238E27FC236}">
                <a16:creationId xmlns:a16="http://schemas.microsoft.com/office/drawing/2014/main" id="{E7DE3CA3-F1B6-FA4A-C063-4FB371411C8E}"/>
              </a:ext>
            </a:extLst>
          </p:cNvPr>
          <p:cNvSpPr>
            <a:spLocks noGrp="1"/>
          </p:cNvSpPr>
          <p:nvPr>
            <p:ph type="pic" sz="quarter" idx="19"/>
          </p:nvPr>
        </p:nvSpPr>
        <p:spPr/>
        <p:txBody>
          <a:bodyPr/>
          <a:lstStyle/>
          <a:p>
            <a:endParaRPr lang="en-GB"/>
          </a:p>
        </p:txBody>
      </p:sp>
      <p:pic>
        <p:nvPicPr>
          <p:cNvPr id="6" name="Picture Placeholder 5" descr="A person holding a phone&#10;&#10;Description automatically generated with low confidence">
            <a:extLst>
              <a:ext uri="{FF2B5EF4-FFF2-40B4-BE49-F238E27FC236}">
                <a16:creationId xmlns:a16="http://schemas.microsoft.com/office/drawing/2014/main" id="{B9EB7D38-7B9B-43BB-AF66-0414F9AE0416}"/>
              </a:ext>
            </a:extLst>
          </p:cNvPr>
          <p:cNvPicPr>
            <a:picLocks noChangeAspect="1"/>
          </p:cNvPicPr>
          <p:nvPr/>
        </p:nvPicPr>
        <p:blipFill>
          <a:blip r:embed="rId3" cstate="email">
            <a:extLst>
              <a:ext uri="{28A0092B-C50C-407E-A947-70E740481C1C}">
                <a14:useLocalDpi xmlns:a14="http://schemas.microsoft.com/office/drawing/2010/main"/>
              </a:ext>
            </a:extLst>
          </a:blip>
          <a:srcRect l="22149" r="22149"/>
          <a:stretch>
            <a:fillRect/>
          </a:stretch>
        </p:blipFill>
        <p:spPr>
          <a:xfrm>
            <a:off x="6310858" y="0"/>
            <a:ext cx="5112967" cy="6119606"/>
          </a:xfrm>
          <a:prstGeom prst="rect">
            <a:avLst/>
          </a:prstGeom>
        </p:spPr>
      </p:pic>
    </p:spTree>
    <p:extLst>
      <p:ext uri="{BB962C8B-B14F-4D97-AF65-F5344CB8AC3E}">
        <p14:creationId xmlns:p14="http://schemas.microsoft.com/office/powerpoint/2010/main" val="2175128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886A94-785D-8B35-7A22-7C9CC05359D3}"/>
              </a:ext>
            </a:extLst>
          </p:cNvPr>
          <p:cNvSpPr>
            <a:spLocks noGrp="1"/>
          </p:cNvSpPr>
          <p:nvPr>
            <p:ph type="body" sz="quarter" idx="13"/>
          </p:nvPr>
        </p:nvSpPr>
        <p:spPr>
          <a:xfrm>
            <a:off x="967383" y="389346"/>
            <a:ext cx="5228693" cy="953429"/>
          </a:xfrm>
        </p:spPr>
        <p:txBody>
          <a:bodyPr>
            <a:normAutofit/>
          </a:bodyPr>
          <a:lstStyle/>
          <a:p>
            <a:pPr algn="ctr">
              <a:lnSpc>
                <a:spcPct val="100000"/>
              </a:lnSpc>
            </a:pPr>
            <a:r>
              <a:rPr lang="en-IE" sz="2400" i="1" dirty="0" err="1">
                <a:solidFill>
                  <a:srgbClr val="027354"/>
                </a:solidFill>
              </a:rPr>
              <a:t>Digitale</a:t>
            </a:r>
            <a:r>
              <a:rPr lang="en-IE" sz="2400" i="1" dirty="0">
                <a:solidFill>
                  <a:srgbClr val="027354"/>
                </a:solidFill>
              </a:rPr>
              <a:t> Adoption</a:t>
            </a:r>
            <a:r>
              <a:rPr lang="en-IE" sz="2400" dirty="0">
                <a:solidFill>
                  <a:srgbClr val="027354"/>
                </a:solidFill>
              </a:rPr>
              <a:t> und </a:t>
            </a:r>
            <a:r>
              <a:rPr lang="en-IE" sz="2400" dirty="0" err="1">
                <a:solidFill>
                  <a:srgbClr val="027354"/>
                </a:solidFill>
              </a:rPr>
              <a:t>Technologische</a:t>
            </a:r>
            <a:r>
              <a:rPr lang="en-IE" sz="2400" dirty="0">
                <a:solidFill>
                  <a:srgbClr val="027354"/>
                </a:solidFill>
              </a:rPr>
              <a:t> soziale </a:t>
            </a:r>
            <a:r>
              <a:rPr lang="en-IE" sz="2400" dirty="0" err="1">
                <a:solidFill>
                  <a:srgbClr val="027354"/>
                </a:solidFill>
              </a:rPr>
              <a:t>Verantwortung</a:t>
            </a:r>
            <a:r>
              <a:rPr lang="en-IE" sz="2400" dirty="0">
                <a:solidFill>
                  <a:srgbClr val="027354"/>
                </a:solidFill>
              </a:rPr>
              <a:t> (</a:t>
            </a:r>
            <a:r>
              <a:rPr lang="en-IE" sz="2400" i="1" dirty="0">
                <a:solidFill>
                  <a:srgbClr val="027354"/>
                </a:solidFill>
              </a:rPr>
              <a:t>TSV</a:t>
            </a:r>
            <a:r>
              <a:rPr lang="en-IE" sz="2400" dirty="0">
                <a:solidFill>
                  <a:srgbClr val="027354"/>
                </a:solidFill>
              </a:rPr>
              <a:t>)</a:t>
            </a:r>
          </a:p>
        </p:txBody>
      </p:sp>
      <p:sp>
        <p:nvSpPr>
          <p:cNvPr id="4" name="Text Placeholder 3">
            <a:extLst>
              <a:ext uri="{FF2B5EF4-FFF2-40B4-BE49-F238E27FC236}">
                <a16:creationId xmlns:a16="http://schemas.microsoft.com/office/drawing/2014/main" id="{F891C406-B9ED-42B7-838A-BAC2E527E14B}"/>
              </a:ext>
            </a:extLst>
          </p:cNvPr>
          <p:cNvSpPr>
            <a:spLocks noGrp="1"/>
          </p:cNvSpPr>
          <p:nvPr>
            <p:ph type="body" sz="quarter" idx="14"/>
          </p:nvPr>
        </p:nvSpPr>
        <p:spPr>
          <a:xfrm>
            <a:off x="721451" y="1250289"/>
            <a:ext cx="5920383" cy="5285265"/>
          </a:xfrm>
        </p:spPr>
        <p:txBody>
          <a:bodyPr/>
          <a:lstStyle/>
          <a:p>
            <a:r>
              <a:rPr lang="en-GB" sz="1800" b="1" dirty="0" err="1">
                <a:solidFill>
                  <a:srgbClr val="CC6A62"/>
                </a:solidFill>
              </a:rPr>
              <a:t>Unter</a:t>
            </a:r>
            <a:r>
              <a:rPr lang="en-GB" sz="1800" b="1" dirty="0">
                <a:solidFill>
                  <a:srgbClr val="CC6A62"/>
                </a:solidFill>
              </a:rPr>
              <a:t> </a:t>
            </a:r>
            <a:r>
              <a:rPr lang="en-GB" sz="1800" b="1" i="1" dirty="0" err="1">
                <a:solidFill>
                  <a:srgbClr val="CC6A62"/>
                </a:solidFill>
              </a:rPr>
              <a:t>Digitaler</a:t>
            </a:r>
            <a:r>
              <a:rPr lang="en-GB" sz="1800" b="1" i="1" dirty="0">
                <a:solidFill>
                  <a:srgbClr val="CC6A62"/>
                </a:solidFill>
              </a:rPr>
              <a:t> Adoption </a:t>
            </a:r>
            <a:r>
              <a:rPr lang="en-GB" sz="1800" b="1" dirty="0">
                <a:solidFill>
                  <a:srgbClr val="CC6A62"/>
                </a:solidFill>
              </a:rPr>
              <a:t>versteht man den </a:t>
            </a:r>
            <a:r>
              <a:rPr lang="en-GB" sz="1800" b="1" dirty="0" err="1">
                <a:solidFill>
                  <a:srgbClr val="CC6A62"/>
                </a:solidFill>
              </a:rPr>
              <a:t>Lernprozess</a:t>
            </a:r>
            <a:r>
              <a:rPr lang="en-GB" sz="1800" b="1" dirty="0">
                <a:solidFill>
                  <a:srgbClr val="CC6A62"/>
                </a:solidFill>
              </a:rPr>
              <a:t> die </a:t>
            </a:r>
            <a:r>
              <a:rPr lang="en-GB" sz="1800" b="1" dirty="0" err="1">
                <a:solidFill>
                  <a:srgbClr val="CC6A62"/>
                </a:solidFill>
              </a:rPr>
              <a:t>sich</a:t>
            </a:r>
            <a:r>
              <a:rPr lang="en-GB" sz="1800" b="1" dirty="0">
                <a:solidFill>
                  <a:srgbClr val="CC6A62"/>
                </a:solidFill>
              </a:rPr>
              <a:t> </a:t>
            </a:r>
            <a:r>
              <a:rPr lang="en-GB" sz="1800" b="1" dirty="0" err="1">
                <a:solidFill>
                  <a:srgbClr val="CC6A62"/>
                </a:solidFill>
              </a:rPr>
              <a:t>weiterentwickelnde</a:t>
            </a:r>
            <a:r>
              <a:rPr lang="en-GB" sz="1800" b="1" dirty="0">
                <a:solidFill>
                  <a:srgbClr val="CC6A62"/>
                </a:solidFill>
              </a:rPr>
              <a:t> </a:t>
            </a:r>
            <a:r>
              <a:rPr lang="en-GB" sz="1800" b="1" dirty="0" err="1">
                <a:solidFill>
                  <a:srgbClr val="CC6A62"/>
                </a:solidFill>
              </a:rPr>
              <a:t>Technologie</a:t>
            </a:r>
            <a:r>
              <a:rPr lang="en-GB" sz="1800" b="1" dirty="0">
                <a:solidFill>
                  <a:srgbClr val="CC6A62"/>
                </a:solidFill>
              </a:rPr>
              <a:t> </a:t>
            </a:r>
            <a:r>
              <a:rPr lang="en-GB" sz="1800" b="1" dirty="0" err="1">
                <a:solidFill>
                  <a:srgbClr val="CC6A62"/>
                </a:solidFill>
              </a:rPr>
              <a:t>zu</a:t>
            </a:r>
            <a:r>
              <a:rPr lang="en-GB" sz="1800" b="1" dirty="0">
                <a:solidFill>
                  <a:srgbClr val="CC6A62"/>
                </a:solidFill>
              </a:rPr>
              <a:t> </a:t>
            </a:r>
            <a:r>
              <a:rPr lang="en-GB" sz="1800" b="1" dirty="0" err="1">
                <a:solidFill>
                  <a:srgbClr val="CC6A62"/>
                </a:solidFill>
              </a:rPr>
              <a:t>nutzen</a:t>
            </a:r>
            <a:r>
              <a:rPr lang="en-GB" sz="1800" b="1" dirty="0">
                <a:solidFill>
                  <a:srgbClr val="CC6A62"/>
                </a:solidFill>
              </a:rPr>
              <a:t>, um </a:t>
            </a:r>
            <a:r>
              <a:rPr lang="en-GB" sz="1800" b="1" dirty="0" err="1">
                <a:solidFill>
                  <a:srgbClr val="CC6A62"/>
                </a:solidFill>
              </a:rPr>
              <a:t>deren</a:t>
            </a:r>
            <a:r>
              <a:rPr lang="en-GB" sz="1800" b="1" dirty="0">
                <a:solidFill>
                  <a:srgbClr val="CC6A62"/>
                </a:solidFill>
              </a:rPr>
              <a:t> Potenzial voll ausschöpfen können</a:t>
            </a:r>
            <a:r>
              <a:rPr lang="en-GB" sz="1800" b="1" dirty="0">
                <a:solidFill>
                  <a:srgbClr val="5E5E5E"/>
                </a:solidFill>
              </a:rPr>
              <a:t>. </a:t>
            </a:r>
            <a:r>
              <a:rPr lang="en-GB" sz="1800" i="0" dirty="0">
                <a:solidFill>
                  <a:srgbClr val="5E5E5E"/>
                </a:solidFill>
                <a:effectLst/>
              </a:rPr>
              <a:t>Dieser geht weit </a:t>
            </a:r>
            <a:r>
              <a:rPr lang="en-GB" sz="1800" i="0" dirty="0" err="1">
                <a:solidFill>
                  <a:srgbClr val="5E5E5E"/>
                </a:solidFill>
                <a:effectLst/>
              </a:rPr>
              <a:t>über</a:t>
            </a:r>
            <a:r>
              <a:rPr lang="en-GB" sz="1800" i="0" dirty="0">
                <a:solidFill>
                  <a:srgbClr val="5E5E5E"/>
                </a:solidFill>
                <a:effectLst/>
              </a:rPr>
              <a:t> </a:t>
            </a:r>
            <a:r>
              <a:rPr lang="en-GB" sz="1800" i="0" dirty="0" err="1">
                <a:solidFill>
                  <a:srgbClr val="5E5E5E"/>
                </a:solidFill>
                <a:effectLst/>
              </a:rPr>
              <a:t>Informationsdienste</a:t>
            </a:r>
            <a:r>
              <a:rPr lang="en-GB" sz="1800" i="0" dirty="0">
                <a:solidFill>
                  <a:srgbClr val="5E5E5E"/>
                </a:solidFill>
                <a:effectLst/>
              </a:rPr>
              <a:t>, Einzelhandel und Unterhaltung hinaus. Sie umfasst auch Technik, Landwirtschaft, Finanzen und Gesundheit. </a:t>
            </a:r>
          </a:p>
          <a:p>
            <a:endParaRPr lang="en-GB" sz="1800" i="0" dirty="0">
              <a:solidFill>
                <a:srgbClr val="5E5E5E"/>
              </a:solidFill>
              <a:effectLst/>
            </a:endParaRPr>
          </a:p>
          <a:p>
            <a:r>
              <a:rPr lang="en-GB" sz="1800" i="0" dirty="0">
                <a:solidFill>
                  <a:srgbClr val="5E5E5E"/>
                </a:solidFill>
                <a:effectLst/>
              </a:rPr>
              <a:t>Im Zuge der nächsten Stufe der </a:t>
            </a:r>
            <a:r>
              <a:rPr lang="en-GB" sz="1800" b="0" i="0" dirty="0">
                <a:solidFill>
                  <a:srgbClr val="5E5E5E"/>
                </a:solidFill>
                <a:effectLst/>
              </a:rPr>
              <a:t>industriellen Revolution ist der Umbruch unaufhaltsam. Die </a:t>
            </a:r>
            <a:r>
              <a:rPr lang="en-GB" sz="1800" dirty="0">
                <a:solidFill>
                  <a:srgbClr val="5E5E5E"/>
                </a:solidFill>
              </a:rPr>
              <a:t>Unternehmen sollten die </a:t>
            </a:r>
            <a:r>
              <a:rPr lang="en-GB" sz="1800" dirty="0" err="1">
                <a:solidFill>
                  <a:srgbClr val="5E5E5E"/>
                </a:solidFill>
              </a:rPr>
              <a:t>Möglichkeiten</a:t>
            </a:r>
            <a:r>
              <a:rPr lang="en-GB" sz="1800" dirty="0">
                <a:solidFill>
                  <a:srgbClr val="5E5E5E"/>
                </a:solidFill>
              </a:rPr>
              <a:t> von </a:t>
            </a:r>
            <a:r>
              <a:rPr lang="en-GB" sz="1800" b="0" i="0" dirty="0">
                <a:solidFill>
                  <a:srgbClr val="5E5E5E"/>
                </a:solidFill>
                <a:effectLst/>
              </a:rPr>
              <a:t>CSR neu </a:t>
            </a:r>
            <a:r>
              <a:rPr lang="en-GB" sz="1800" dirty="0" err="1">
                <a:solidFill>
                  <a:srgbClr val="5E5E5E"/>
                </a:solidFill>
              </a:rPr>
              <a:t>überdenken</a:t>
            </a:r>
            <a:r>
              <a:rPr lang="en-GB" sz="1800" dirty="0">
                <a:solidFill>
                  <a:srgbClr val="5E5E5E"/>
                </a:solidFill>
              </a:rPr>
              <a:t> und prüfen, ob sie </a:t>
            </a:r>
            <a:r>
              <a:rPr lang="en-GB" sz="1800" b="1" i="0" dirty="0">
                <a:solidFill>
                  <a:srgbClr val="027354"/>
                </a:solidFill>
                <a:effectLst/>
              </a:rPr>
              <a:t>die Vorteile und </a:t>
            </a:r>
            <a:r>
              <a:rPr lang="en-GB" sz="1800" b="1" i="0" dirty="0" err="1">
                <a:solidFill>
                  <a:srgbClr val="027354"/>
                </a:solidFill>
                <a:effectLst/>
              </a:rPr>
              <a:t>Nachteile</a:t>
            </a:r>
            <a:r>
              <a:rPr lang="en-GB" sz="1800" b="1" i="0" dirty="0">
                <a:solidFill>
                  <a:srgbClr val="027354"/>
                </a:solidFill>
                <a:effectLst/>
              </a:rPr>
              <a:t> der sozialen und ökologischen </a:t>
            </a:r>
            <a:r>
              <a:rPr lang="en-GB" sz="1800" b="1" i="0" dirty="0" err="1">
                <a:solidFill>
                  <a:srgbClr val="027354"/>
                </a:solidFill>
                <a:effectLst/>
              </a:rPr>
              <a:t>Auswirkungen</a:t>
            </a:r>
            <a:r>
              <a:rPr lang="en-GB" sz="1800" b="1" i="0" dirty="0">
                <a:solidFill>
                  <a:srgbClr val="027354"/>
                </a:solidFill>
                <a:effectLst/>
              </a:rPr>
              <a:t> </a:t>
            </a:r>
            <a:r>
              <a:rPr lang="en-GB" sz="1800" b="1" i="0" dirty="0" err="1">
                <a:solidFill>
                  <a:srgbClr val="027354"/>
                </a:solidFill>
                <a:effectLst/>
              </a:rPr>
              <a:t>heute</a:t>
            </a:r>
            <a:r>
              <a:rPr lang="en-GB" sz="1800" b="1" i="0" dirty="0">
                <a:solidFill>
                  <a:srgbClr val="027354"/>
                </a:solidFill>
                <a:effectLst/>
              </a:rPr>
              <a:t> und in Zukunft ausgleichen können</a:t>
            </a:r>
            <a:r>
              <a:rPr lang="en-GB" sz="1800" b="0" i="0" dirty="0">
                <a:solidFill>
                  <a:srgbClr val="5E5E5E"/>
                </a:solidFill>
                <a:effectLst/>
              </a:rPr>
              <a:t>.</a:t>
            </a:r>
          </a:p>
          <a:p>
            <a:pPr algn="l"/>
            <a:endParaRPr lang="en-GB" sz="1800" dirty="0">
              <a:solidFill>
                <a:srgbClr val="5E5E5E"/>
              </a:solidFill>
            </a:endParaRPr>
          </a:p>
          <a:p>
            <a:pPr algn="l"/>
            <a:r>
              <a:rPr lang="en-GB" sz="1800" b="0" i="0" dirty="0">
                <a:solidFill>
                  <a:srgbClr val="5E5E5E"/>
                </a:solidFill>
                <a:effectLst/>
              </a:rPr>
              <a:t>Der </a:t>
            </a:r>
            <a:r>
              <a:rPr lang="en-GB" sz="1800" b="0" i="0" dirty="0" err="1">
                <a:solidFill>
                  <a:srgbClr val="5E5E5E"/>
                </a:solidFill>
                <a:effectLst/>
              </a:rPr>
              <a:t>Geschäftsführer</a:t>
            </a:r>
            <a:r>
              <a:rPr lang="en-GB" sz="1800" b="0" i="0" dirty="0">
                <a:solidFill>
                  <a:srgbClr val="5E5E5E"/>
                </a:solidFill>
                <a:effectLst/>
              </a:rPr>
              <a:t> von Sheffield Haworth </a:t>
            </a:r>
            <a:r>
              <a:rPr lang="en-GB" sz="1800" b="0" i="0" dirty="0" err="1">
                <a:solidFill>
                  <a:srgbClr val="5E5E5E"/>
                </a:solidFill>
                <a:effectLst/>
              </a:rPr>
              <a:t>sagt</a:t>
            </a:r>
            <a:r>
              <a:rPr lang="en-GB" sz="1800" b="0" i="0" dirty="0">
                <a:solidFill>
                  <a:srgbClr val="5E5E5E"/>
                </a:solidFill>
                <a:effectLst/>
              </a:rPr>
              <a:t> </a:t>
            </a:r>
            <a:r>
              <a:rPr lang="en-GB" sz="1800" b="0" i="0" dirty="0" err="1">
                <a:solidFill>
                  <a:srgbClr val="5E5E5E"/>
                </a:solidFill>
                <a:effectLst/>
              </a:rPr>
              <a:t>dazu</a:t>
            </a:r>
            <a:r>
              <a:rPr lang="en-GB" sz="1800" b="0" i="0" dirty="0">
                <a:solidFill>
                  <a:srgbClr val="5E5E5E"/>
                </a:solidFill>
                <a:effectLst/>
              </a:rPr>
              <a:t>: </a:t>
            </a:r>
            <a:r>
              <a:rPr lang="en-GB" sz="1800" b="1" i="1" dirty="0">
                <a:solidFill>
                  <a:srgbClr val="027354"/>
                </a:solidFill>
                <a:effectLst/>
              </a:rPr>
              <a:t>"Das Thema der sozialen Verantwortung von Unternehmen ist nicht neu, aber die Rolle, </a:t>
            </a:r>
            <a:r>
              <a:rPr lang="en-GB" sz="1800" b="1" i="1" dirty="0" err="1">
                <a:solidFill>
                  <a:srgbClr val="027354"/>
                </a:solidFill>
                <a:effectLst/>
              </a:rPr>
              <a:t>welche</a:t>
            </a:r>
            <a:r>
              <a:rPr lang="en-GB" sz="1800" b="1" i="1" dirty="0">
                <a:solidFill>
                  <a:srgbClr val="027354"/>
                </a:solidFill>
                <a:effectLst/>
              </a:rPr>
              <a:t> die </a:t>
            </a:r>
            <a:r>
              <a:rPr lang="en-GB" sz="1800" b="1" i="1" dirty="0" err="1">
                <a:solidFill>
                  <a:srgbClr val="027354"/>
                </a:solidFill>
                <a:effectLst/>
              </a:rPr>
              <a:t>Technologie</a:t>
            </a:r>
            <a:r>
              <a:rPr lang="en-GB" sz="1800" b="1" i="1" dirty="0">
                <a:solidFill>
                  <a:srgbClr val="027354"/>
                </a:solidFill>
                <a:effectLst/>
              </a:rPr>
              <a:t> </a:t>
            </a:r>
            <a:r>
              <a:rPr lang="en-GB" sz="1800" b="1" i="1" dirty="0" err="1">
                <a:solidFill>
                  <a:srgbClr val="027354"/>
                </a:solidFill>
                <a:effectLst/>
              </a:rPr>
              <a:t>spielt</a:t>
            </a:r>
            <a:r>
              <a:rPr lang="en-GB" sz="1800" b="1" i="1" dirty="0">
                <a:solidFill>
                  <a:srgbClr val="027354"/>
                </a:solidFill>
                <a:effectLst/>
              </a:rPr>
              <a:t> und die Auswirkungen, die sie hat, werden immer mehr als Vorteil verstanden."</a:t>
            </a:r>
          </a:p>
          <a:p>
            <a:br>
              <a:rPr lang="en-GB" sz="1800" dirty="0">
                <a:solidFill>
                  <a:srgbClr val="5E5E5E"/>
                </a:solidFill>
              </a:rPr>
            </a:br>
            <a:endParaRPr lang="en-IE" sz="1800" dirty="0">
              <a:solidFill>
                <a:srgbClr val="5E5E5E"/>
              </a:solidFill>
            </a:endParaRPr>
          </a:p>
        </p:txBody>
      </p:sp>
      <p:pic>
        <p:nvPicPr>
          <p:cNvPr id="7" name="Picture Placeholder 5" descr="A picture containing device, scale, indoor&#10;&#10;Description automatically generated">
            <a:extLst>
              <a:ext uri="{FF2B5EF4-FFF2-40B4-BE49-F238E27FC236}">
                <a16:creationId xmlns:a16="http://schemas.microsoft.com/office/drawing/2014/main" id="{4F4895CB-AA16-416F-8A48-95A752108496}"/>
              </a:ext>
            </a:extLst>
          </p:cNvPr>
          <p:cNvPicPr>
            <a:picLocks noChangeAspect="1"/>
          </p:cNvPicPr>
          <p:nvPr/>
        </p:nvPicPr>
        <p:blipFill>
          <a:blip r:embed="rId2" cstate="email">
            <a:extLst>
              <a:ext uri="{28A0092B-C50C-407E-A947-70E740481C1C}">
                <a14:useLocalDpi xmlns:a14="http://schemas.microsoft.com/office/drawing/2010/main"/>
              </a:ext>
            </a:extLst>
          </a:blip>
          <a:srcRect l="1913" r="1913"/>
          <a:stretch>
            <a:fillRect/>
          </a:stretch>
        </p:blipFill>
        <p:spPr>
          <a:xfrm>
            <a:off x="7118094" y="0"/>
            <a:ext cx="4137025" cy="6128084"/>
          </a:xfrm>
          <a:prstGeom prst="rect">
            <a:avLst/>
          </a:prstGeom>
        </p:spPr>
      </p:pic>
    </p:spTree>
    <p:extLst>
      <p:ext uri="{BB962C8B-B14F-4D97-AF65-F5344CB8AC3E}">
        <p14:creationId xmlns:p14="http://schemas.microsoft.com/office/powerpoint/2010/main" val="364411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CE5C6C-09B7-2872-E370-FE168516D5ED}"/>
              </a:ext>
            </a:extLst>
          </p:cNvPr>
          <p:cNvSpPr>
            <a:spLocks noGrp="1"/>
          </p:cNvSpPr>
          <p:nvPr>
            <p:ph type="body" sz="quarter" idx="14"/>
          </p:nvPr>
        </p:nvSpPr>
        <p:spPr>
          <a:xfrm>
            <a:off x="678406" y="908088"/>
            <a:ext cx="7784874" cy="4955999"/>
          </a:xfrm>
        </p:spPr>
        <p:txBody>
          <a:bodyPr/>
          <a:lstStyle/>
          <a:p>
            <a:r>
              <a:rPr lang="en-GB" sz="2000" dirty="0"/>
              <a:t>Eric Hazan, Senior Partner bei McKinsey &amp; Company, </a:t>
            </a:r>
            <a:r>
              <a:rPr lang="en-GB" sz="2000" b="0" i="0" dirty="0" err="1">
                <a:effectLst/>
              </a:rPr>
              <a:t>ordnet</a:t>
            </a:r>
            <a:r>
              <a:rPr lang="en-GB" sz="2000" b="0" i="0" dirty="0">
                <a:effectLst/>
              </a:rPr>
              <a:t> TSV in den </a:t>
            </a:r>
            <a:r>
              <a:rPr lang="en-GB" sz="2000" b="0" i="0" dirty="0" err="1">
                <a:effectLst/>
              </a:rPr>
              <a:t>Kontext</a:t>
            </a:r>
            <a:r>
              <a:rPr lang="en-GB" sz="2000" b="0" i="0" dirty="0">
                <a:effectLst/>
              </a:rPr>
              <a:t> von “</a:t>
            </a:r>
            <a:r>
              <a:rPr lang="en-GB" sz="2000" b="0" i="1" dirty="0">
                <a:effectLst/>
              </a:rPr>
              <a:t>Technology Should be At the Heart of a Company's Strategy” (dt. </a:t>
            </a:r>
            <a:r>
              <a:rPr lang="de-DE" sz="2000" b="0" i="1" dirty="0">
                <a:effectLst/>
              </a:rPr>
              <a:t>"Technologie sollte im Mittelpunkt der Unternehmensstrategie stehen“)</a:t>
            </a:r>
            <a:r>
              <a:rPr lang="en-GB" sz="2000" b="0" i="1" dirty="0">
                <a:effectLst/>
              </a:rPr>
              <a:t> </a:t>
            </a:r>
            <a:r>
              <a:rPr lang="en-GB" sz="2000" b="0" i="0" dirty="0">
                <a:effectLst/>
              </a:rPr>
              <a:t>ein</a:t>
            </a:r>
          </a:p>
          <a:p>
            <a:endParaRPr lang="en-GB" sz="1400" dirty="0"/>
          </a:p>
          <a:p>
            <a:r>
              <a:rPr lang="en-GB" sz="2000" b="0" i="0" dirty="0">
                <a:effectLst/>
              </a:rPr>
              <a:t>"Wenn Sie in der verarbeitenden Industrie tätig sind, wissen Sie, dass Sie einen Teil Ihrer Lieferkette dank der Technologie weiter </a:t>
            </a:r>
            <a:r>
              <a:rPr lang="en-GB" sz="2000" b="0" i="0" dirty="0" err="1">
                <a:effectLst/>
              </a:rPr>
              <a:t>automatisieren</a:t>
            </a:r>
            <a:r>
              <a:rPr lang="en-GB" sz="2000" b="0" i="0" dirty="0">
                <a:effectLst/>
              </a:rPr>
              <a:t> </a:t>
            </a:r>
            <a:r>
              <a:rPr lang="en-GB" sz="2000" b="0" i="0" dirty="0" err="1">
                <a:effectLst/>
              </a:rPr>
              <a:t>werden</a:t>
            </a:r>
            <a:r>
              <a:rPr lang="en-GB" sz="2000" b="0" i="0" dirty="0">
                <a:effectLst/>
              </a:rPr>
              <a:t>. Sie können entscheiden, dass Sie </a:t>
            </a:r>
            <a:r>
              <a:rPr lang="en-GB" sz="2000" b="0" i="0" dirty="0" err="1">
                <a:effectLst/>
              </a:rPr>
              <a:t>nur</a:t>
            </a:r>
            <a:r>
              <a:rPr lang="en-GB" sz="2000" b="0" i="0" dirty="0">
                <a:effectLst/>
              </a:rPr>
              <a:t> auf die Kostenreduzierung </a:t>
            </a:r>
            <a:r>
              <a:rPr lang="en-GB" sz="2000" b="0" i="0" dirty="0" err="1">
                <a:effectLst/>
              </a:rPr>
              <a:t>konzentrieren</a:t>
            </a:r>
            <a:r>
              <a:rPr lang="en-GB" sz="2000" b="0" i="0" dirty="0">
                <a:effectLst/>
              </a:rPr>
              <a:t> </a:t>
            </a:r>
            <a:r>
              <a:rPr lang="en-GB" sz="2000" b="0" i="0" dirty="0" err="1">
                <a:effectLst/>
              </a:rPr>
              <a:t>wollen</a:t>
            </a:r>
            <a:r>
              <a:rPr lang="en-GB" sz="2000" b="0" i="0" dirty="0">
                <a:effectLst/>
              </a:rPr>
              <a:t> </a:t>
            </a:r>
            <a:r>
              <a:rPr lang="en-GB" sz="2000" b="0" i="0" dirty="0" err="1">
                <a:effectLst/>
              </a:rPr>
              <a:t>oder</a:t>
            </a:r>
            <a:r>
              <a:rPr lang="en-GB" sz="2000" b="0" i="0" dirty="0">
                <a:effectLst/>
              </a:rPr>
              <a:t> </a:t>
            </a:r>
            <a:r>
              <a:rPr lang="en-GB" sz="2000" b="0" i="0" dirty="0" err="1">
                <a:effectLst/>
              </a:rPr>
              <a:t>aber</a:t>
            </a:r>
            <a:r>
              <a:rPr lang="en-GB" sz="2000" b="0" i="0" dirty="0">
                <a:effectLst/>
              </a:rPr>
              <a:t> Sie können entscheiden, dass Sie Mitarbeiter umschulen, denen die </a:t>
            </a:r>
            <a:r>
              <a:rPr lang="en-GB" sz="2000" b="0" i="0" dirty="0" err="1">
                <a:effectLst/>
              </a:rPr>
              <a:t>benötigten</a:t>
            </a:r>
            <a:r>
              <a:rPr lang="en-GB" sz="2000" b="0" i="0" dirty="0">
                <a:effectLst/>
              </a:rPr>
              <a:t> </a:t>
            </a:r>
            <a:r>
              <a:rPr lang="en-GB" sz="2000" b="0" i="0" dirty="0" err="1">
                <a:effectLst/>
              </a:rPr>
              <a:t>Fähigkeiten</a:t>
            </a:r>
            <a:r>
              <a:rPr lang="en-GB" sz="2000" b="0" i="0" dirty="0">
                <a:effectLst/>
              </a:rPr>
              <a:t> </a:t>
            </a:r>
            <a:r>
              <a:rPr lang="en-GB" sz="2000" b="0" i="0" dirty="0" err="1">
                <a:effectLst/>
              </a:rPr>
              <a:t>fehlen</a:t>
            </a:r>
            <a:r>
              <a:rPr lang="en-GB" sz="2000" b="0" i="0" dirty="0">
                <a:effectLst/>
              </a:rPr>
              <a:t>, weil sie das Unternehmen kennen, weil sie Erfahrungen </a:t>
            </a:r>
            <a:r>
              <a:rPr lang="en-GB" sz="2000" b="0" i="0" dirty="0" err="1">
                <a:effectLst/>
              </a:rPr>
              <a:t>gesammelt</a:t>
            </a:r>
            <a:r>
              <a:rPr lang="en-GB" sz="2000" b="0" i="0" dirty="0">
                <a:effectLst/>
              </a:rPr>
              <a:t> </a:t>
            </a:r>
            <a:r>
              <a:rPr lang="en-GB" sz="2000" b="0" i="0" dirty="0" err="1">
                <a:effectLst/>
              </a:rPr>
              <a:t>haben</a:t>
            </a:r>
            <a:r>
              <a:rPr lang="en-GB" sz="2000" b="0" i="0" dirty="0">
                <a:effectLst/>
              </a:rPr>
              <a:t> und Sie können </a:t>
            </a:r>
            <a:r>
              <a:rPr lang="en-GB" sz="2000" b="0" i="0" dirty="0" err="1">
                <a:effectLst/>
              </a:rPr>
              <a:t>sie</a:t>
            </a:r>
            <a:r>
              <a:rPr lang="en-GB" sz="2000" b="0" i="0" dirty="0">
                <a:effectLst/>
              </a:rPr>
              <a:t> </a:t>
            </a:r>
            <a:r>
              <a:rPr lang="en-GB" sz="2000" b="0" i="0" dirty="0" err="1">
                <a:effectLst/>
              </a:rPr>
              <a:t>dann</a:t>
            </a:r>
            <a:r>
              <a:rPr lang="en-GB" sz="2000" b="0" i="0" dirty="0">
                <a:effectLst/>
              </a:rPr>
              <a:t> </a:t>
            </a:r>
            <a:r>
              <a:rPr lang="en-GB" sz="2000" b="0" i="0" dirty="0" err="1">
                <a:effectLst/>
              </a:rPr>
              <a:t>für</a:t>
            </a:r>
            <a:r>
              <a:rPr lang="en-GB" sz="2000" b="0" i="0" dirty="0">
                <a:effectLst/>
              </a:rPr>
              <a:t> andere Aufgaben einsetzen, die mit Technologie zu tun haben. Wir nennen diese Elemente 'technologische soziale Verantwortung', weil wir der Meinung sind, dass die Technologie im Mittelpunkt der Unternehmensstrategie stehen sollte, einschließlich der Auswirkungen, die sie auf alle Beteiligten hat."</a:t>
            </a:r>
            <a:endParaRPr lang="en-IE" sz="2000" dirty="0"/>
          </a:p>
        </p:txBody>
      </p:sp>
      <p:pic>
        <p:nvPicPr>
          <p:cNvPr id="3" name="Picture 2" descr="Interview Of The Week: Eric Hazan, McKinsey - The Innovator">
            <a:extLst>
              <a:ext uri="{FF2B5EF4-FFF2-40B4-BE49-F238E27FC236}">
                <a16:creationId xmlns:a16="http://schemas.microsoft.com/office/drawing/2014/main" id="{3EDCB8DB-22F6-479E-ADB6-146B9763D00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0112" r="16039"/>
          <a:stretch/>
        </p:blipFill>
        <p:spPr bwMode="auto">
          <a:xfrm>
            <a:off x="8258299" y="1760883"/>
            <a:ext cx="3214655" cy="290249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636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0D2AE9-2A3E-4365-7374-21E3DD3F62B1}"/>
              </a:ext>
            </a:extLst>
          </p:cNvPr>
          <p:cNvSpPr>
            <a:spLocks noGrp="1"/>
          </p:cNvSpPr>
          <p:nvPr>
            <p:ph type="body" sz="quarter" idx="15"/>
          </p:nvPr>
        </p:nvSpPr>
        <p:spPr/>
        <p:txBody>
          <a:bodyPr>
            <a:normAutofit fontScale="92500"/>
          </a:bodyPr>
          <a:lstStyle/>
          <a:p>
            <a:pPr algn="ctr"/>
            <a:r>
              <a:rPr lang="en-IE" sz="3600" b="1" dirty="0"/>
              <a:t>Wie </a:t>
            </a:r>
            <a:r>
              <a:rPr lang="en-IE" sz="3600" b="1" dirty="0" err="1"/>
              <a:t>Unternehmen</a:t>
            </a:r>
            <a:r>
              <a:rPr lang="en-IE" sz="3600" b="1" dirty="0"/>
              <a:t> </a:t>
            </a:r>
            <a:r>
              <a:rPr lang="en-IE" sz="3600" b="1" dirty="0" err="1"/>
              <a:t>ihren</a:t>
            </a:r>
            <a:r>
              <a:rPr lang="en-IE" sz="3600" b="1" dirty="0"/>
              <a:t> CSR-</a:t>
            </a:r>
            <a:r>
              <a:rPr lang="en-IE" sz="3600" b="1" dirty="0" err="1"/>
              <a:t>Beitrag</a:t>
            </a:r>
            <a:r>
              <a:rPr lang="en-IE" sz="3600" b="1" dirty="0"/>
              <a:t> durch digitale Transformation verbessern können</a:t>
            </a:r>
          </a:p>
        </p:txBody>
      </p:sp>
      <p:pic>
        <p:nvPicPr>
          <p:cNvPr id="4" name="Picture Placeholder 8" descr="A picture containing text, person&#10;&#10;Description automatically generated">
            <a:extLst>
              <a:ext uri="{FF2B5EF4-FFF2-40B4-BE49-F238E27FC236}">
                <a16:creationId xmlns:a16="http://schemas.microsoft.com/office/drawing/2014/main" id="{0D281CCF-656E-4CB8-A526-382682B1A94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12712" b="12712"/>
          <a:stretch>
            <a:fillRect/>
          </a:stretch>
        </p:blipFill>
        <p:spPr>
          <a:xfrm>
            <a:off x="1358900" y="2070100"/>
            <a:ext cx="8991600" cy="3771900"/>
          </a:xfrm>
        </p:spPr>
      </p:pic>
    </p:spTree>
    <p:extLst>
      <p:ext uri="{BB962C8B-B14F-4D97-AF65-F5344CB8AC3E}">
        <p14:creationId xmlns:p14="http://schemas.microsoft.com/office/powerpoint/2010/main" val="1644662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F92ADE-A691-26BD-FE55-4775FD5CA2F9}"/>
              </a:ext>
            </a:extLst>
          </p:cNvPr>
          <p:cNvSpPr>
            <a:spLocks noGrp="1"/>
          </p:cNvSpPr>
          <p:nvPr>
            <p:ph type="body" sz="quarter" idx="13"/>
          </p:nvPr>
        </p:nvSpPr>
        <p:spPr>
          <a:xfrm>
            <a:off x="359716" y="472623"/>
            <a:ext cx="4963722" cy="3266457"/>
          </a:xfrm>
        </p:spPr>
        <p:txBody>
          <a:bodyPr>
            <a:normAutofit fontScale="92500" lnSpcReduction="20000"/>
          </a:bodyPr>
          <a:lstStyle/>
          <a:p>
            <a:r>
              <a:rPr lang="en-GB" sz="4200" i="0" dirty="0">
                <a:effectLst/>
              </a:rPr>
              <a:t>Management von Umweltauswirkungen</a:t>
            </a:r>
          </a:p>
          <a:p>
            <a:endParaRPr lang="en-GB" sz="2400" b="0" dirty="0"/>
          </a:p>
          <a:p>
            <a:endParaRPr lang="en-GB" sz="2200" b="0" dirty="0"/>
          </a:p>
          <a:p>
            <a:r>
              <a:rPr lang="en-GB" sz="2400" b="0" i="0" dirty="0">
                <a:effectLst/>
              </a:rPr>
              <a:t>Maßnahmen </a:t>
            </a:r>
            <a:r>
              <a:rPr lang="en-GB" sz="2400" b="1" i="0" dirty="0">
                <a:effectLst/>
              </a:rPr>
              <a:t>zur digitalen Transformation von Unternehmen </a:t>
            </a:r>
            <a:r>
              <a:rPr lang="en-GB" sz="2400" b="0" i="0" dirty="0">
                <a:effectLst/>
              </a:rPr>
              <a:t>können dazu beitragen, dass Unternehmen sowohl im kleinen als auch im großen Maßstab umweltfreundlicher werden. </a:t>
            </a:r>
            <a:endParaRPr lang="en-IE" sz="2400" dirty="0"/>
          </a:p>
        </p:txBody>
      </p:sp>
      <p:sp>
        <p:nvSpPr>
          <p:cNvPr id="5" name="Text Placeholder 4">
            <a:extLst>
              <a:ext uri="{FF2B5EF4-FFF2-40B4-BE49-F238E27FC236}">
                <a16:creationId xmlns:a16="http://schemas.microsoft.com/office/drawing/2014/main" id="{CF1BF3D2-119F-0146-074D-4909306D648C}"/>
              </a:ext>
            </a:extLst>
          </p:cNvPr>
          <p:cNvSpPr>
            <a:spLocks noGrp="1"/>
          </p:cNvSpPr>
          <p:nvPr>
            <p:ph type="body" sz="quarter" idx="14"/>
          </p:nvPr>
        </p:nvSpPr>
        <p:spPr>
          <a:xfrm>
            <a:off x="268057" y="4000631"/>
            <a:ext cx="11655886" cy="2583049"/>
          </a:xfrm>
        </p:spPr>
        <p:txBody>
          <a:bodyPr/>
          <a:lstStyle/>
          <a:p>
            <a:pPr algn="l"/>
            <a:r>
              <a:rPr lang="en-GB" sz="2000" b="0" i="0" dirty="0">
                <a:effectLst/>
              </a:rPr>
              <a:t>Eine Möglichkeit, den ersten Schritt zu tun, ist der Verzicht auf Papier. Lösungen zur Digitalisierung der Verwaltung </a:t>
            </a:r>
            <a:r>
              <a:rPr lang="en-GB" sz="2000" b="0" i="0" dirty="0" err="1">
                <a:effectLst/>
              </a:rPr>
              <a:t>wie</a:t>
            </a:r>
            <a:r>
              <a:rPr lang="en-GB" sz="2000" b="0" i="0" dirty="0">
                <a:effectLst/>
              </a:rPr>
              <a:t> die </a:t>
            </a:r>
            <a:r>
              <a:rPr lang="en-GB" sz="2000" b="0" i="0" dirty="0" err="1">
                <a:effectLst/>
              </a:rPr>
              <a:t>Nutzung</a:t>
            </a:r>
            <a:r>
              <a:rPr lang="en-GB" sz="2000" b="0" i="0" dirty="0">
                <a:effectLst/>
              </a:rPr>
              <a:t> </a:t>
            </a:r>
            <a:r>
              <a:rPr lang="en-GB" sz="2000" b="0" i="0" dirty="0" err="1">
                <a:effectLst/>
              </a:rPr>
              <a:t>einer</a:t>
            </a:r>
            <a:r>
              <a:rPr lang="en-GB" sz="2000" b="0" i="0" dirty="0">
                <a:effectLst/>
              </a:rPr>
              <a:t> </a:t>
            </a:r>
            <a:r>
              <a:rPr lang="en-GB" sz="2000" b="1" i="0" dirty="0" err="1">
                <a:effectLst/>
              </a:rPr>
              <a:t>digitalen</a:t>
            </a:r>
            <a:r>
              <a:rPr lang="en-GB" sz="2000" b="1" i="0" dirty="0">
                <a:effectLst/>
              </a:rPr>
              <a:t> </a:t>
            </a:r>
            <a:r>
              <a:rPr lang="en-GB" sz="2000" b="1" i="0" dirty="0" err="1">
                <a:effectLst/>
              </a:rPr>
              <a:t>Signatur</a:t>
            </a:r>
            <a:r>
              <a:rPr lang="en-GB" sz="2000" b="1" i="0" dirty="0">
                <a:effectLst/>
              </a:rPr>
              <a:t> </a:t>
            </a:r>
            <a:r>
              <a:rPr lang="en-GB" sz="2000" b="1" dirty="0"/>
              <a:t>und </a:t>
            </a:r>
            <a:r>
              <a:rPr lang="en-GB" sz="2000" b="1" dirty="0" err="1"/>
              <a:t>eine</a:t>
            </a:r>
            <a:r>
              <a:rPr lang="en-GB" sz="2000" b="1" dirty="0"/>
              <a:t> </a:t>
            </a:r>
            <a:r>
              <a:rPr lang="en-GB" sz="2000" b="1" i="0" dirty="0" err="1">
                <a:effectLst/>
              </a:rPr>
              <a:t>elektronische</a:t>
            </a:r>
            <a:r>
              <a:rPr lang="en-GB" sz="2000" b="1" i="0" dirty="0">
                <a:effectLst/>
              </a:rPr>
              <a:t> Rechnungsstellung </a:t>
            </a:r>
            <a:r>
              <a:rPr lang="en-GB" sz="2000" b="0" i="0" dirty="0">
                <a:effectLst/>
              </a:rPr>
              <a:t>ermöglichen einen papierlosen Betrieb. </a:t>
            </a:r>
            <a:r>
              <a:rPr lang="en-GB" sz="2000" b="0" i="0" dirty="0" err="1">
                <a:effectLst/>
              </a:rPr>
              <a:t>Diese</a:t>
            </a:r>
            <a:r>
              <a:rPr lang="en-GB" sz="2000" b="0" i="0" dirty="0">
                <a:effectLst/>
              </a:rPr>
              <a:t> </a:t>
            </a:r>
            <a:r>
              <a:rPr lang="en-GB" sz="2000" b="0" i="0" dirty="0" err="1">
                <a:effectLst/>
              </a:rPr>
              <a:t>kleinen</a:t>
            </a:r>
            <a:r>
              <a:rPr lang="en-GB" sz="2000" b="0" i="0" dirty="0">
                <a:effectLst/>
              </a:rPr>
              <a:t> </a:t>
            </a:r>
            <a:r>
              <a:rPr lang="en-GB" sz="2000" b="0" i="0" dirty="0" err="1">
                <a:effectLst/>
              </a:rPr>
              <a:t>Veränderungen</a:t>
            </a:r>
            <a:r>
              <a:rPr lang="en-GB" sz="2000" b="0" i="0" dirty="0">
                <a:effectLst/>
              </a:rPr>
              <a:t> </a:t>
            </a:r>
            <a:r>
              <a:rPr lang="en-GB" sz="2000" b="0" i="0" dirty="0" err="1">
                <a:effectLst/>
              </a:rPr>
              <a:t>haben</a:t>
            </a:r>
            <a:r>
              <a:rPr lang="en-GB" sz="2000" b="0" i="0" dirty="0">
                <a:effectLst/>
              </a:rPr>
              <a:t> große Auswirkungen: Ihr Unternehmen kann zu einer Verringerung der CO</a:t>
            </a:r>
            <a:r>
              <a:rPr lang="en-GB" sz="2000" b="0" i="0" baseline="-25000" dirty="0">
                <a:effectLst/>
              </a:rPr>
              <a:t>2</a:t>
            </a:r>
            <a:r>
              <a:rPr lang="en-GB" sz="2000" b="0" i="0" dirty="0">
                <a:effectLst/>
              </a:rPr>
              <a:t>-Emissionen beitragen, Wasser </a:t>
            </a:r>
            <a:r>
              <a:rPr lang="en-GB" sz="2000" b="0" i="0" dirty="0" err="1">
                <a:effectLst/>
              </a:rPr>
              <a:t>einsparen</a:t>
            </a:r>
            <a:r>
              <a:rPr lang="en-GB" sz="2000" b="0" i="0" dirty="0">
                <a:effectLst/>
              </a:rPr>
              <a:t> und </a:t>
            </a:r>
            <a:r>
              <a:rPr lang="en-GB" sz="2000" b="0" i="0" dirty="0" err="1">
                <a:effectLst/>
              </a:rPr>
              <a:t>Baumbestände</a:t>
            </a:r>
            <a:r>
              <a:rPr lang="en-GB" sz="2000" b="0" i="0" dirty="0">
                <a:effectLst/>
              </a:rPr>
              <a:t> </a:t>
            </a:r>
            <a:r>
              <a:rPr lang="en-GB" sz="2000" b="0" i="0" dirty="0" err="1">
                <a:effectLst/>
              </a:rPr>
              <a:t>erhalten</a:t>
            </a:r>
            <a:r>
              <a:rPr lang="en-GB" sz="2000" b="0" i="0" dirty="0">
                <a:effectLst/>
              </a:rPr>
              <a:t>, die sonst für die Herstellung von Papier verwendet würden. Die </a:t>
            </a:r>
            <a:r>
              <a:rPr lang="en-GB" sz="2000" b="1" i="0" dirty="0" err="1">
                <a:effectLst/>
              </a:rPr>
              <a:t>Soziale</a:t>
            </a:r>
            <a:r>
              <a:rPr lang="en-GB" sz="2000" b="1" i="0" dirty="0">
                <a:effectLst/>
              </a:rPr>
              <a:t> </a:t>
            </a:r>
            <a:r>
              <a:rPr lang="en-GB" sz="2000" b="1" i="0" dirty="0" err="1">
                <a:effectLst/>
              </a:rPr>
              <a:t>Verantwortung</a:t>
            </a:r>
            <a:r>
              <a:rPr lang="en-GB" sz="2000" b="1" i="0" dirty="0">
                <a:effectLst/>
              </a:rPr>
              <a:t> von Unternehmen und Nachhaltigkeit </a:t>
            </a:r>
            <a:r>
              <a:rPr lang="en-GB" sz="2000" b="0" i="0" dirty="0">
                <a:effectLst/>
              </a:rPr>
              <a:t>gehen Hand in Hand </a:t>
            </a:r>
            <a:r>
              <a:rPr lang="en-GB" sz="2000" b="0" i="0" dirty="0">
                <a:solidFill>
                  <a:srgbClr val="027354"/>
                </a:solidFill>
                <a:effectLst/>
                <a:hlinkClick r:id="rId2">
                  <a:extLst>
                    <a:ext uri="{A12FA001-AC4F-418D-AE19-62706E023703}">
                      <ahyp:hlinkClr xmlns:ahyp="http://schemas.microsoft.com/office/drawing/2018/hyperlinkcolor" val="tx"/>
                    </a:ext>
                  </a:extLst>
                </a:hlinkClick>
              </a:rPr>
              <a:t>(Quelle). </a:t>
            </a:r>
            <a:r>
              <a:rPr lang="en-GB" sz="2000" b="0" i="0" dirty="0">
                <a:effectLst/>
              </a:rPr>
              <a:t>Digitale </a:t>
            </a:r>
            <a:r>
              <a:rPr lang="en-GB" sz="2000" b="0" i="0" dirty="0" err="1">
                <a:effectLst/>
              </a:rPr>
              <a:t>Technologien</a:t>
            </a:r>
            <a:r>
              <a:rPr lang="en-GB" sz="2000" b="0" i="0" dirty="0">
                <a:effectLst/>
              </a:rPr>
              <a:t> </a:t>
            </a:r>
            <a:r>
              <a:rPr lang="en-GB" sz="2000" b="0" i="0" dirty="0" err="1">
                <a:effectLst/>
              </a:rPr>
              <a:t>ermöglichen</a:t>
            </a:r>
            <a:r>
              <a:rPr lang="en-GB" sz="2000" b="0" i="0" dirty="0">
                <a:effectLst/>
              </a:rPr>
              <a:t> </a:t>
            </a:r>
            <a:r>
              <a:rPr lang="en-GB" sz="2000" b="0" i="0" dirty="0" err="1">
                <a:effectLst/>
              </a:rPr>
              <a:t>eine</a:t>
            </a:r>
            <a:r>
              <a:rPr lang="en-GB" sz="2000" b="0" i="0" dirty="0">
                <a:effectLst/>
              </a:rPr>
              <a:t> </a:t>
            </a:r>
            <a:r>
              <a:rPr lang="en-GB" sz="2000" b="0" i="0" dirty="0" err="1">
                <a:effectLst/>
              </a:rPr>
              <a:t>gesteigerte</a:t>
            </a:r>
            <a:r>
              <a:rPr lang="en-GB" sz="2000" b="0" i="0" dirty="0">
                <a:effectLst/>
              </a:rPr>
              <a:t> </a:t>
            </a:r>
            <a:r>
              <a:rPr lang="en-GB" sz="2000" b="0" i="0" dirty="0" err="1">
                <a:effectLst/>
              </a:rPr>
              <a:t>Effizienz</a:t>
            </a:r>
            <a:r>
              <a:rPr lang="en-GB" sz="2000" b="0" i="0" dirty="0">
                <a:effectLst/>
              </a:rPr>
              <a:t>, diverse </a:t>
            </a:r>
            <a:r>
              <a:rPr lang="en-GB" sz="2000" b="0" i="0" dirty="0" err="1">
                <a:effectLst/>
              </a:rPr>
              <a:t>Wetterbewerbsvorteile</a:t>
            </a:r>
            <a:r>
              <a:rPr lang="en-GB" sz="2000" dirty="0"/>
              <a:t>, </a:t>
            </a:r>
            <a:r>
              <a:rPr lang="en-GB" sz="2000" dirty="0" err="1"/>
              <a:t>eröffnen</a:t>
            </a:r>
            <a:r>
              <a:rPr lang="en-GB" sz="2000" dirty="0"/>
              <a:t> </a:t>
            </a:r>
            <a:r>
              <a:rPr lang="en-GB" sz="2000" dirty="0" err="1"/>
              <a:t>Sparpotentiale</a:t>
            </a:r>
            <a:r>
              <a:rPr lang="en-GB" sz="2000" b="0" i="0" dirty="0">
                <a:effectLst/>
              </a:rPr>
              <a:t> und die Chance auf </a:t>
            </a:r>
            <a:r>
              <a:rPr lang="en-GB" sz="2000" b="0" i="0" dirty="0" err="1">
                <a:effectLst/>
              </a:rPr>
              <a:t>Gewinnmaximierung</a:t>
            </a:r>
            <a:r>
              <a:rPr lang="en-GB" sz="2000" b="0" i="0" dirty="0">
                <a:effectLst/>
              </a:rPr>
              <a:t>. </a:t>
            </a:r>
          </a:p>
          <a:p>
            <a:pPr algn="l"/>
            <a:r>
              <a:rPr lang="en-GB" sz="300" dirty="0"/>
              <a:t>  </a:t>
            </a:r>
            <a:endParaRPr lang="en-GB" sz="200" b="0" i="0" dirty="0">
              <a:effectLst/>
            </a:endParaRPr>
          </a:p>
          <a:p>
            <a:pPr algn="l"/>
            <a:r>
              <a:rPr lang="en-GB" sz="2000" b="1" i="0" dirty="0" err="1">
                <a:solidFill>
                  <a:srgbClr val="027354"/>
                </a:solidFill>
                <a:effectLst/>
              </a:rPr>
              <a:t>Sehen</a:t>
            </a:r>
            <a:r>
              <a:rPr lang="en-GB" sz="2000" b="1" i="0" dirty="0">
                <a:solidFill>
                  <a:srgbClr val="027354"/>
                </a:solidFill>
                <a:effectLst/>
              </a:rPr>
              <a:t> Sie </a:t>
            </a:r>
            <a:r>
              <a:rPr lang="en-GB" sz="2000" b="1" i="0" dirty="0" err="1">
                <a:solidFill>
                  <a:srgbClr val="027354"/>
                </a:solidFill>
                <a:effectLst/>
              </a:rPr>
              <a:t>sich</a:t>
            </a:r>
            <a:r>
              <a:rPr lang="en-GB" sz="2000" b="1" i="0" dirty="0">
                <a:solidFill>
                  <a:srgbClr val="027354"/>
                </a:solidFill>
                <a:effectLst/>
              </a:rPr>
              <a:t> </a:t>
            </a:r>
            <a:r>
              <a:rPr lang="en-GB" sz="2000" b="1" i="0" dirty="0" err="1">
                <a:solidFill>
                  <a:srgbClr val="027354"/>
                </a:solidFill>
                <a:effectLst/>
              </a:rPr>
              <a:t>dazu</a:t>
            </a:r>
            <a:r>
              <a:rPr lang="en-GB" sz="2000" b="1" i="0" dirty="0">
                <a:solidFill>
                  <a:srgbClr val="027354"/>
                </a:solidFill>
                <a:effectLst/>
              </a:rPr>
              <a:t> die Fallstudie von Florida Eis auf Folie 33 an. </a:t>
            </a:r>
          </a:p>
        </p:txBody>
      </p:sp>
      <p:pic>
        <p:nvPicPr>
          <p:cNvPr id="6" name="Picture Placeholder 11" descr="A picture containing stationary, vector graphics, envelope, businesscard&#10;&#10;Description automatically generated">
            <a:extLst>
              <a:ext uri="{FF2B5EF4-FFF2-40B4-BE49-F238E27FC236}">
                <a16:creationId xmlns:a16="http://schemas.microsoft.com/office/drawing/2014/main" id="{235193C7-80B4-4D08-9B5A-B6703B040C9A}"/>
              </a:ext>
            </a:extLst>
          </p:cNvPr>
          <p:cNvPicPr>
            <a:picLocks noGrp="1" noChangeAspect="1"/>
          </p:cNvPicPr>
          <p:nvPr>
            <p:ph type="pic" sz="quarter" idx="19"/>
          </p:nvPr>
        </p:nvPicPr>
        <p:blipFill>
          <a:blip r:embed="rId3"/>
          <a:srcRect t="20039" b="20039"/>
          <a:stretch>
            <a:fillRect/>
          </a:stretch>
        </p:blipFill>
        <p:spPr>
          <a:xfrm>
            <a:off x="5629275" y="0"/>
            <a:ext cx="6559550" cy="3930650"/>
          </a:xfrm>
        </p:spPr>
      </p:pic>
    </p:spTree>
    <p:extLst>
      <p:ext uri="{BB962C8B-B14F-4D97-AF65-F5344CB8AC3E}">
        <p14:creationId xmlns:p14="http://schemas.microsoft.com/office/powerpoint/2010/main" val="2062989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5C096F-C8C0-C285-EE51-2189C8AB093E}"/>
              </a:ext>
            </a:extLst>
          </p:cNvPr>
          <p:cNvSpPr>
            <a:spLocks noGrp="1"/>
          </p:cNvSpPr>
          <p:nvPr>
            <p:ph type="body" sz="quarter" idx="13"/>
          </p:nvPr>
        </p:nvSpPr>
        <p:spPr>
          <a:xfrm>
            <a:off x="357810" y="433005"/>
            <a:ext cx="6398590" cy="1131635"/>
          </a:xfrm>
        </p:spPr>
        <p:txBody>
          <a:bodyPr>
            <a:normAutofit/>
          </a:bodyPr>
          <a:lstStyle/>
          <a:p>
            <a:pPr algn="ctr">
              <a:lnSpc>
                <a:spcPct val="100000"/>
              </a:lnSpc>
            </a:pPr>
            <a:r>
              <a:rPr lang="de-DE" sz="2800" dirty="0"/>
              <a:t>KOSTENLOSE digitale Tools für die Umwelt in Irland</a:t>
            </a:r>
            <a:endParaRPr lang="en-IE" sz="2800" dirty="0"/>
          </a:p>
        </p:txBody>
      </p:sp>
      <p:sp>
        <p:nvSpPr>
          <p:cNvPr id="5" name="Text Placeholder 4">
            <a:extLst>
              <a:ext uri="{FF2B5EF4-FFF2-40B4-BE49-F238E27FC236}">
                <a16:creationId xmlns:a16="http://schemas.microsoft.com/office/drawing/2014/main" id="{CDC623EC-DFE5-E534-7574-DFD4EE8F1FBC}"/>
              </a:ext>
            </a:extLst>
          </p:cNvPr>
          <p:cNvSpPr>
            <a:spLocks noGrp="1"/>
          </p:cNvSpPr>
          <p:nvPr>
            <p:ph type="body" sz="quarter" idx="14"/>
          </p:nvPr>
        </p:nvSpPr>
        <p:spPr>
          <a:xfrm>
            <a:off x="726088" y="1427865"/>
            <a:ext cx="5877912" cy="4605187"/>
          </a:xfrm>
        </p:spPr>
        <p:txBody>
          <a:bodyPr/>
          <a:lstStyle/>
          <a:p>
            <a:r>
              <a:rPr lang="en-IE" sz="2000" dirty="0">
                <a:latin typeface="Calibri" panose="020F0502020204030204" pitchFamily="34" charset="0"/>
                <a:cs typeface="Calibri" panose="020F0502020204030204" pitchFamily="34" charset="0"/>
              </a:rPr>
              <a:t>Es gibt zahlreiche </a:t>
            </a:r>
            <a:r>
              <a:rPr lang="en-IE" sz="2000" b="1"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webbasierte Leitfäden und Online-Schulungen</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die den Aufbau </a:t>
            </a:r>
            <a:r>
              <a:rPr lang="en-IE" sz="2000" b="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umweltbezogener</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CSR-</a:t>
            </a:r>
            <a:r>
              <a:rPr lang="en-IE" sz="2000" b="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Kompetenzen</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durch Beratung in Bezug auf Rechtsvorschriften und fachkundige Anleitung bieten, wie z. B. das </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2" action="ppaction://hlinkfile">
                  <a:extLst>
                    <a:ext uri="{A12FA001-AC4F-418D-AE19-62706E023703}">
                      <ahyp:hlinkClr xmlns:ahyp="http://schemas.microsoft.com/office/drawing/2018/hyperlinkcolor" val="tx"/>
                    </a:ext>
                  </a:extLst>
                </a:hlinkClick>
              </a:rPr>
              <a:t>Green Start Program</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3">
                  <a:extLst>
                    <a:ext uri="{A12FA001-AC4F-418D-AE19-62706E023703}">
                      <ahyp:hlinkClr xmlns:ahyp="http://schemas.microsoft.com/office/drawing/2018/hyperlinkcolor" val="tx"/>
                    </a:ext>
                  </a:extLst>
                </a:hlinkClick>
              </a:rPr>
              <a:t>Green Plus </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und </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4">
                  <a:extLst>
                    <a:ext uri="{A12FA001-AC4F-418D-AE19-62706E023703}">
                      <ahyp:hlinkClr xmlns:ahyp="http://schemas.microsoft.com/office/drawing/2018/hyperlinkcolor" val="tx"/>
                    </a:ext>
                  </a:extLst>
                </a:hlinkClick>
              </a:rPr>
              <a:t>Green Transform </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sowie das </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5">
                  <a:extLst>
                    <a:ext uri="{A12FA001-AC4F-418D-AE19-62706E023703}">
                      <ahyp:hlinkClr xmlns:ahyp="http://schemas.microsoft.com/office/drawing/2018/hyperlinkcolor" val="tx"/>
                    </a:ext>
                  </a:extLst>
                </a:hlinkClick>
              </a:rPr>
              <a:t>E-Learning- </a:t>
            </a:r>
            <a:r>
              <a:rPr lang="en-GB" sz="2000" b="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hlinkClick r:id="rId5">
                  <a:extLst>
                    <a:ext uri="{A12FA001-AC4F-418D-AE19-62706E023703}">
                      <ahyp:hlinkClr xmlns:ahyp="http://schemas.microsoft.com/office/drawing/2018/hyperlinkcolor" val="tx"/>
                    </a:ext>
                  </a:extLst>
                </a:hlinkClick>
              </a:rPr>
              <a:t>Programm</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5">
                  <a:extLst>
                    <a:ext uri="{A12FA001-AC4F-418D-AE19-62706E023703}">
                      <ahyp:hlinkClr xmlns:ahyp="http://schemas.microsoft.com/office/drawing/2018/hyperlinkcolor" val="tx"/>
                    </a:ext>
                  </a:extLst>
                </a:hlinkClick>
              </a:rPr>
              <a:t> der Gesundheits- und Sicherheitsbehörde </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(HSA).</a:t>
            </a:r>
            <a:endPar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endParaRPr>
          </a:p>
          <a:p>
            <a:endPar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endParaRPr>
          </a:p>
          <a:p>
            <a:r>
              <a:rPr lang="en-IE" sz="200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Zudem</a:t>
            </a:r>
            <a:r>
              <a:rPr lang="en-IE" sz="200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a:t>
            </a:r>
            <a:r>
              <a:rPr lang="en-IE" sz="200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können</a:t>
            </a:r>
            <a:r>
              <a:rPr lang="en-IE" sz="200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a:t>
            </a:r>
            <a:r>
              <a:rPr lang="en-IE" sz="2000" b="1"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Online-</a:t>
            </a:r>
            <a:r>
              <a:rPr lang="en-IE" sz="2000" b="1"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Bewertungsinstrumente</a:t>
            </a:r>
            <a:r>
              <a:rPr lang="en-IE" sz="2000" b="1"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a:t>
            </a:r>
            <a:r>
              <a:rPr lang="en-IE" sz="200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genutzt</a:t>
            </a:r>
            <a:r>
              <a:rPr lang="en-IE" sz="200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a:t>
            </a:r>
            <a:r>
              <a:rPr lang="en-IE" sz="200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werden</a:t>
            </a:r>
            <a:r>
              <a:rPr lang="en-IE" sz="2000" b="1"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a:t>
            </a:r>
            <a:r>
              <a:rPr lang="en-IE" sz="200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z.</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B. der EPA </a:t>
            </a:r>
            <a:r>
              <a:rPr lang="en-IE" sz="2000" b="0" i="0" u="sng"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6">
                  <a:extLst>
                    <a:ext uri="{A12FA001-AC4F-418D-AE19-62706E023703}">
                      <ahyp:hlinkClr xmlns:ahyp="http://schemas.microsoft.com/office/drawing/2018/hyperlinkcolor" val="tx"/>
                    </a:ext>
                  </a:extLst>
                </a:hlinkClick>
              </a:rPr>
              <a:t>Carbon Footprint Calculator</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das </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7">
                  <a:extLst>
                    <a:ext uri="{A12FA001-AC4F-418D-AE19-62706E023703}">
                      <ahyp:hlinkClr xmlns:ahyp="http://schemas.microsoft.com/office/drawing/2018/hyperlinkcolor" val="tx"/>
                    </a:ext>
                  </a:extLst>
                </a:hlinkClick>
              </a:rPr>
              <a:t>ESM Webtool</a:t>
            </a:r>
            <a:r>
              <a:rPr lang="en-IE"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das </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EPA </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8" tooltip="Tool for Resource Efficiency">
                  <a:extLst>
                    <a:ext uri="{A12FA001-AC4F-418D-AE19-62706E023703}">
                      <ahyp:hlinkClr xmlns:ahyp="http://schemas.microsoft.com/office/drawing/2018/hyperlinkcolor" val="tx"/>
                    </a:ext>
                  </a:extLst>
                </a:hlinkClick>
              </a:rPr>
              <a:t>Tool for Resource Efficiency </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und </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hlinkClick r:id="rId9">
                  <a:extLst>
                    <a:ext uri="{A12FA001-AC4F-418D-AE19-62706E023703}">
                      <ahyp:hlinkClr xmlns:ahyp="http://schemas.microsoft.com/office/drawing/2018/hyperlinkcolor" val="tx"/>
                    </a:ext>
                  </a:extLst>
                </a:hlinkClick>
              </a:rPr>
              <a:t>BeSmart.ie</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ein kostenloses Online-Tool für Sicherheitsmanagement und Risikobewertung von der </a:t>
            </a:r>
            <a:r>
              <a:rPr lang="en-GB" sz="2000" b="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Gesundheits</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 und </a:t>
            </a:r>
            <a:r>
              <a:rPr lang="en-GB" sz="2000" b="0" i="0" u="none" strike="noStrike" cap="none" spc="0" baseline="0" dirty="0" err="1">
                <a:ln>
                  <a:noFill/>
                </a:ln>
                <a:effectLst/>
                <a:uFillTx/>
                <a:latin typeface="Calibri" panose="020F0502020204030204" pitchFamily="34" charset="0"/>
                <a:ea typeface="+mn-ea"/>
                <a:cs typeface="Calibri" panose="020F0502020204030204" pitchFamily="34" charset="0"/>
                <a:sym typeface="Helvetica Light"/>
              </a:rPr>
              <a:t>Sicherheitsbehörde</a:t>
            </a:r>
            <a:r>
              <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rPr>
              <a:t>.</a:t>
            </a:r>
          </a:p>
          <a:p>
            <a:endParaRPr lang="en-GB" sz="2000" b="0" i="0" u="none" strike="noStrike" cap="none" spc="0" baseline="0" dirty="0">
              <a:ln>
                <a:noFill/>
              </a:ln>
              <a:effectLst/>
              <a:uFillTx/>
              <a:latin typeface="Calibri" panose="020F0502020204030204" pitchFamily="34" charset="0"/>
              <a:ea typeface="+mn-ea"/>
              <a:cs typeface="Calibri" panose="020F0502020204030204" pitchFamily="34" charset="0"/>
              <a:sym typeface="Helvetica Light"/>
            </a:endParaRPr>
          </a:p>
          <a:p>
            <a:endParaRPr lang="en-IE" sz="2000" dirty="0"/>
          </a:p>
        </p:txBody>
      </p:sp>
      <p:pic>
        <p:nvPicPr>
          <p:cNvPr id="6" name="Picture Placeholder 7" descr="A group of people looking at a computer&#10;&#10;Description automatically generated">
            <a:extLst>
              <a:ext uri="{FF2B5EF4-FFF2-40B4-BE49-F238E27FC236}">
                <a16:creationId xmlns:a16="http://schemas.microsoft.com/office/drawing/2014/main" id="{2637B368-540F-4191-A37F-99F4E41A15DF}"/>
              </a:ext>
            </a:extLst>
          </p:cNvPr>
          <p:cNvPicPr>
            <a:picLocks noChangeAspect="1"/>
          </p:cNvPicPr>
          <p:nvPr/>
        </p:nvPicPr>
        <p:blipFill>
          <a:blip r:embed="rId10" cstate="email">
            <a:extLst>
              <a:ext uri="{28A0092B-C50C-407E-A947-70E740481C1C}">
                <a14:useLocalDpi xmlns:a14="http://schemas.microsoft.com/office/drawing/2010/main"/>
              </a:ext>
            </a:extLst>
          </a:blip>
          <a:srcRect l="25799" r="25799"/>
          <a:stretch>
            <a:fillRect/>
          </a:stretch>
        </p:blipFill>
        <p:spPr>
          <a:xfrm>
            <a:off x="6938768" y="433005"/>
            <a:ext cx="4527144" cy="6255268"/>
          </a:xfrm>
          <a:prstGeom prst="rect">
            <a:avLst/>
          </a:prstGeom>
        </p:spPr>
      </p:pic>
    </p:spTree>
    <p:extLst>
      <p:ext uri="{BB962C8B-B14F-4D97-AF65-F5344CB8AC3E}">
        <p14:creationId xmlns:p14="http://schemas.microsoft.com/office/powerpoint/2010/main" val="2384339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96AE32-7F10-5E6B-E5E0-68CE6BE36A9E}"/>
              </a:ext>
            </a:extLst>
          </p:cNvPr>
          <p:cNvSpPr/>
          <p:nvPr/>
        </p:nvSpPr>
        <p:spPr>
          <a:xfrm>
            <a:off x="0" y="-10837"/>
            <a:ext cx="6448425" cy="3439837"/>
          </a:xfrm>
          <a:prstGeom prst="rect">
            <a:avLst/>
          </a:prstGeom>
          <a:solidFill>
            <a:srgbClr val="CC6A62"/>
          </a:solidFill>
          <a:ln>
            <a:solidFill>
              <a:srgbClr val="C95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 Placeholder 4">
            <a:extLst>
              <a:ext uri="{FF2B5EF4-FFF2-40B4-BE49-F238E27FC236}">
                <a16:creationId xmlns:a16="http://schemas.microsoft.com/office/drawing/2014/main" id="{94569084-4C40-B1B8-83D2-BD3FC6DDAE95}"/>
              </a:ext>
            </a:extLst>
          </p:cNvPr>
          <p:cNvSpPr>
            <a:spLocks noGrp="1"/>
          </p:cNvSpPr>
          <p:nvPr>
            <p:ph type="body" sz="quarter" idx="13"/>
          </p:nvPr>
        </p:nvSpPr>
        <p:spPr>
          <a:xfrm>
            <a:off x="493863" y="405547"/>
            <a:ext cx="5741012" cy="3396908"/>
          </a:xfrm>
        </p:spPr>
        <p:txBody>
          <a:bodyPr>
            <a:normAutofit/>
          </a:bodyPr>
          <a:lstStyle/>
          <a:p>
            <a:r>
              <a:rPr lang="en-GB" sz="2600" b="1" i="0" dirty="0">
                <a:effectLst/>
              </a:rPr>
              <a:t>1. Den Erwartungen und Bedürfnissen der Stakeholder gerecht werden</a:t>
            </a:r>
          </a:p>
          <a:p>
            <a:endParaRPr lang="en-GB" sz="2200" b="1" i="0" dirty="0">
              <a:effectLst/>
            </a:endParaRPr>
          </a:p>
          <a:p>
            <a:r>
              <a:rPr lang="en-GB" sz="2200" b="0" dirty="0"/>
              <a:t>Das Wohlergehen des Planeten und seiner Bewohner steht auf dem Spiel, ebenso wie der Ruf Ihres Unternehmens.</a:t>
            </a:r>
          </a:p>
          <a:p>
            <a:endParaRPr lang="en-GB" sz="2400" b="0" i="0" dirty="0">
              <a:effectLst/>
            </a:endParaRPr>
          </a:p>
          <a:p>
            <a:endParaRPr lang="en-IE" sz="2400" dirty="0"/>
          </a:p>
        </p:txBody>
      </p:sp>
      <p:sp>
        <p:nvSpPr>
          <p:cNvPr id="9" name="Text Placeholder 5">
            <a:extLst>
              <a:ext uri="{FF2B5EF4-FFF2-40B4-BE49-F238E27FC236}">
                <a16:creationId xmlns:a16="http://schemas.microsoft.com/office/drawing/2014/main" id="{1D866F52-7250-8E40-8192-34C54F21FB65}"/>
              </a:ext>
            </a:extLst>
          </p:cNvPr>
          <p:cNvSpPr>
            <a:spLocks noGrp="1"/>
          </p:cNvSpPr>
          <p:nvPr>
            <p:ph type="body" sz="quarter" idx="14"/>
          </p:nvPr>
        </p:nvSpPr>
        <p:spPr>
          <a:xfrm>
            <a:off x="222803" y="3461093"/>
            <a:ext cx="10913626" cy="2991360"/>
          </a:xfrm>
          <a:noFill/>
        </p:spPr>
        <p:txBody>
          <a:bodyPr/>
          <a:lstStyle/>
          <a:p>
            <a:r>
              <a:rPr lang="en-GB" sz="1800" dirty="0"/>
              <a:t>Die Unternehmen müssen ihre Geschäftsabläufe anpassen, um gesellschaftlichen und ökologischen Belangen Rechnung </a:t>
            </a:r>
            <a:r>
              <a:rPr lang="en-GB" sz="1800" dirty="0" err="1"/>
              <a:t>zu</a:t>
            </a:r>
            <a:r>
              <a:rPr lang="en-GB" sz="1800" dirty="0"/>
              <a:t> </a:t>
            </a:r>
            <a:r>
              <a:rPr lang="en-GB" sz="1800" dirty="0" err="1"/>
              <a:t>tragen</a:t>
            </a:r>
            <a:r>
              <a:rPr lang="en-GB" sz="1800" dirty="0"/>
              <a:t> und </a:t>
            </a:r>
            <a:r>
              <a:rPr lang="en-GB" sz="1800" dirty="0" err="1"/>
              <a:t>Strategien</a:t>
            </a:r>
            <a:r>
              <a:rPr lang="en-GB" sz="1800" dirty="0"/>
              <a:t> anbieten, die den Stakeholdern und der </a:t>
            </a:r>
            <a:r>
              <a:rPr lang="en-GB" sz="1800" dirty="0" err="1"/>
              <a:t>Öffentlichkeit</a:t>
            </a:r>
            <a:r>
              <a:rPr lang="en-GB" sz="1800" dirty="0"/>
              <a:t> </a:t>
            </a:r>
            <a:r>
              <a:rPr lang="en-GB" sz="1800" dirty="0" err="1"/>
              <a:t>eine</a:t>
            </a:r>
            <a:r>
              <a:rPr lang="en-GB" sz="1800" dirty="0"/>
              <a:t> </a:t>
            </a:r>
            <a:r>
              <a:rPr lang="en-GB" sz="1800" dirty="0" err="1"/>
              <a:t>stärker</a:t>
            </a:r>
            <a:r>
              <a:rPr lang="en-GB" sz="1800" dirty="0"/>
              <a:t> </a:t>
            </a:r>
            <a:r>
              <a:rPr lang="en-GB" sz="1800" dirty="0" err="1"/>
              <a:t>sozial</a:t>
            </a:r>
            <a:r>
              <a:rPr lang="en-GB" sz="1800" dirty="0"/>
              <a:t> </a:t>
            </a:r>
            <a:r>
              <a:rPr lang="en-GB" sz="1800" dirty="0" err="1"/>
              <a:t>verantwortliche</a:t>
            </a:r>
            <a:r>
              <a:rPr lang="en-GB" sz="1800" dirty="0"/>
              <a:t> Vision </a:t>
            </a:r>
            <a:r>
              <a:rPr lang="en-GB" sz="1800" dirty="0" err="1"/>
              <a:t>vermitteln</a:t>
            </a:r>
            <a:r>
              <a:rPr lang="en-GB" sz="1800" dirty="0"/>
              <a:t>. Die Nachfrage der Kunden nach sozial- und umweltbewussten Unternehmen nimmt weiter zu. Der sozial bewusste Verbraucher </a:t>
            </a:r>
            <a:r>
              <a:rPr lang="en-GB" sz="1800" b="1" dirty="0">
                <a:solidFill>
                  <a:srgbClr val="CC6A62"/>
                </a:solidFill>
              </a:rPr>
              <a:t>trifft bewusste Kaufentscheidungen und kauft bewusst ethische und umweltfreundliche Produkte</a:t>
            </a:r>
            <a:r>
              <a:rPr lang="en-GB" sz="1800" dirty="0"/>
              <a:t>. Sie </a:t>
            </a:r>
            <a:r>
              <a:rPr lang="en-GB" sz="1800" dirty="0" err="1"/>
              <a:t>stimmen</a:t>
            </a:r>
            <a:r>
              <a:rPr lang="en-GB" sz="1800" dirty="0"/>
              <a:t> also “</a:t>
            </a:r>
            <a:r>
              <a:rPr lang="en-GB" sz="1800" dirty="0" err="1"/>
              <a:t>mit</a:t>
            </a:r>
            <a:r>
              <a:rPr lang="en-GB" sz="1800" dirty="0"/>
              <a:t> ihrem Geldbeutel für </a:t>
            </a:r>
            <a:r>
              <a:rPr lang="en-GB" sz="1800" dirty="0" err="1"/>
              <a:t>ihre</a:t>
            </a:r>
            <a:r>
              <a:rPr lang="en-GB" sz="1800" dirty="0"/>
              <a:t> </a:t>
            </a:r>
            <a:r>
              <a:rPr lang="en-GB" sz="1800" dirty="0" err="1"/>
              <a:t>Werte</a:t>
            </a:r>
            <a:r>
              <a:rPr lang="en-GB" sz="1800" dirty="0"/>
              <a:t>”. Tatsächlich </a:t>
            </a:r>
            <a:r>
              <a:rPr lang="en-GB" sz="1800" b="1" dirty="0" err="1">
                <a:solidFill>
                  <a:srgbClr val="CC6A62"/>
                </a:solidFill>
              </a:rPr>
              <a:t>gaben</a:t>
            </a:r>
            <a:r>
              <a:rPr lang="en-GB" sz="1800" b="1" dirty="0">
                <a:solidFill>
                  <a:srgbClr val="CC6A62"/>
                </a:solidFill>
              </a:rPr>
              <a:t> 45 % der </a:t>
            </a:r>
            <a:r>
              <a:rPr lang="en-GB" sz="1800" b="1" dirty="0" err="1">
                <a:solidFill>
                  <a:srgbClr val="CC6A62"/>
                </a:solidFill>
              </a:rPr>
              <a:t>Konsumenten</a:t>
            </a:r>
            <a:r>
              <a:rPr lang="en-GB" sz="1800" b="1" dirty="0">
                <a:solidFill>
                  <a:srgbClr val="CC6A62"/>
                </a:solidFill>
              </a:rPr>
              <a:t> an, dass sie bereit sind, für nachhaltige Produkte mehr zu bezahlen. </a:t>
            </a:r>
            <a:r>
              <a:rPr lang="en-GB" sz="1800" dirty="0"/>
              <a:t>Digitalisierungslösungen können Unternehmen </a:t>
            </a:r>
            <a:r>
              <a:rPr lang="en-GB" sz="1800" dirty="0" err="1"/>
              <a:t>dabei</a:t>
            </a:r>
            <a:r>
              <a:rPr lang="en-GB" sz="1800" dirty="0"/>
              <a:t> </a:t>
            </a:r>
            <a:r>
              <a:rPr lang="en-GB" sz="1800" dirty="0" err="1"/>
              <a:t>unterstützen</a:t>
            </a:r>
            <a:r>
              <a:rPr lang="en-GB" sz="1800" dirty="0"/>
              <a:t>, die Erwartungen von Kunden und Stakeholdern zu erfüllen und ihr Unternehmen in eine sozialere Zukunft zu führen. Sie </a:t>
            </a:r>
            <a:r>
              <a:rPr lang="en-GB" sz="1800" b="1" dirty="0">
                <a:solidFill>
                  <a:srgbClr val="027354"/>
                </a:solidFill>
              </a:rPr>
              <a:t>ermöglichen es den </a:t>
            </a:r>
            <a:r>
              <a:rPr lang="en-GB" sz="1800" b="1" dirty="0" err="1">
                <a:solidFill>
                  <a:srgbClr val="027354"/>
                </a:solidFill>
              </a:rPr>
              <a:t>Unternehmen</a:t>
            </a:r>
            <a:r>
              <a:rPr lang="en-GB" sz="1800" b="1" dirty="0">
                <a:solidFill>
                  <a:srgbClr val="027354"/>
                </a:solidFill>
              </a:rPr>
              <a:t> </a:t>
            </a:r>
            <a:r>
              <a:rPr lang="en-GB" sz="1800" dirty="0" err="1"/>
              <a:t>auch</a:t>
            </a:r>
            <a:r>
              <a:rPr lang="en-GB" sz="1800" dirty="0"/>
              <a:t>,</a:t>
            </a:r>
            <a:r>
              <a:rPr lang="en-GB" sz="1800" b="1" dirty="0">
                <a:solidFill>
                  <a:srgbClr val="027354"/>
                </a:solidFill>
              </a:rPr>
              <a:t> sich an die Philosophien eines bewussteren, technologisch </a:t>
            </a:r>
            <a:r>
              <a:rPr lang="en-GB" sz="1800" b="1" dirty="0" err="1">
                <a:solidFill>
                  <a:srgbClr val="027354"/>
                </a:solidFill>
              </a:rPr>
              <a:t>orientierten</a:t>
            </a:r>
            <a:r>
              <a:rPr lang="en-GB" sz="1800" b="1" dirty="0">
                <a:solidFill>
                  <a:srgbClr val="027354"/>
                </a:solidFill>
              </a:rPr>
              <a:t> </a:t>
            </a:r>
            <a:r>
              <a:rPr lang="en-GB" sz="1800" b="1" dirty="0" err="1">
                <a:solidFill>
                  <a:srgbClr val="027354"/>
                </a:solidFill>
              </a:rPr>
              <a:t>Talentepools</a:t>
            </a:r>
            <a:r>
              <a:rPr lang="en-GB" sz="1800" b="1" dirty="0">
                <a:solidFill>
                  <a:srgbClr val="027354"/>
                </a:solidFill>
              </a:rPr>
              <a:t> </a:t>
            </a:r>
            <a:r>
              <a:rPr lang="en-GB" sz="1800" b="1" dirty="0" err="1">
                <a:solidFill>
                  <a:srgbClr val="027354"/>
                </a:solidFill>
              </a:rPr>
              <a:t>anzupassen</a:t>
            </a:r>
            <a:r>
              <a:rPr lang="en-GB" sz="1800" b="1" dirty="0">
                <a:solidFill>
                  <a:srgbClr val="027354"/>
                </a:solidFill>
              </a:rPr>
              <a:t>, um für </a:t>
            </a:r>
            <a:r>
              <a:rPr lang="en-GB" sz="1800" b="1" dirty="0" err="1">
                <a:solidFill>
                  <a:srgbClr val="027354"/>
                </a:solidFill>
              </a:rPr>
              <a:t>diese</a:t>
            </a:r>
            <a:r>
              <a:rPr lang="en-GB" sz="1800" b="1" dirty="0">
                <a:solidFill>
                  <a:srgbClr val="027354"/>
                </a:solidFill>
              </a:rPr>
              <a:t> </a:t>
            </a:r>
            <a:r>
              <a:rPr lang="en-GB" sz="1800" b="1" dirty="0" err="1">
                <a:solidFill>
                  <a:srgbClr val="027354"/>
                </a:solidFill>
              </a:rPr>
              <a:t>attraktiv</a:t>
            </a:r>
            <a:r>
              <a:rPr lang="en-GB" sz="1800" b="1" dirty="0">
                <a:solidFill>
                  <a:srgbClr val="027354"/>
                </a:solidFill>
              </a:rPr>
              <a:t> </a:t>
            </a:r>
            <a:r>
              <a:rPr lang="en-GB" sz="1800" b="1" dirty="0" err="1">
                <a:solidFill>
                  <a:srgbClr val="027354"/>
                </a:solidFill>
              </a:rPr>
              <a:t>zu</a:t>
            </a:r>
            <a:r>
              <a:rPr lang="en-GB" sz="1800" b="1" dirty="0">
                <a:solidFill>
                  <a:srgbClr val="027354"/>
                </a:solidFill>
              </a:rPr>
              <a:t> </a:t>
            </a:r>
            <a:r>
              <a:rPr lang="en-GB" sz="1800" b="1" dirty="0" err="1">
                <a:solidFill>
                  <a:srgbClr val="027354"/>
                </a:solidFill>
              </a:rPr>
              <a:t>werden</a:t>
            </a:r>
            <a:r>
              <a:rPr lang="en-GB" sz="1800" b="1" dirty="0">
                <a:solidFill>
                  <a:srgbClr val="027354"/>
                </a:solidFill>
              </a:rPr>
              <a:t> </a:t>
            </a:r>
            <a:r>
              <a:rPr lang="en-GB" sz="1800" b="1" dirty="0" err="1">
                <a:solidFill>
                  <a:srgbClr val="027354"/>
                </a:solidFill>
              </a:rPr>
              <a:t>bzw</a:t>
            </a:r>
            <a:r>
              <a:rPr lang="en-GB" sz="1800" b="1" dirty="0">
                <a:solidFill>
                  <a:srgbClr val="027354"/>
                </a:solidFill>
              </a:rPr>
              <a:t>. </a:t>
            </a:r>
            <a:r>
              <a:rPr lang="en-GB" sz="1800" b="1" dirty="0" err="1">
                <a:solidFill>
                  <a:srgbClr val="027354"/>
                </a:solidFill>
              </a:rPr>
              <a:t>zu</a:t>
            </a:r>
            <a:r>
              <a:rPr lang="en-GB" sz="1800" b="1" dirty="0">
                <a:solidFill>
                  <a:srgbClr val="027354"/>
                </a:solidFill>
              </a:rPr>
              <a:t> </a:t>
            </a:r>
            <a:r>
              <a:rPr lang="en-GB" sz="1800" b="1" dirty="0" err="1">
                <a:solidFill>
                  <a:srgbClr val="027354"/>
                </a:solidFill>
              </a:rPr>
              <a:t>bleiben</a:t>
            </a:r>
            <a:r>
              <a:rPr lang="en-GB" sz="1800" b="1" dirty="0">
                <a:solidFill>
                  <a:srgbClr val="027354"/>
                </a:solidFill>
              </a:rPr>
              <a:t>, </a:t>
            </a:r>
            <a:r>
              <a:rPr lang="en-GB" sz="1800" b="1" dirty="0" err="1">
                <a:solidFill>
                  <a:srgbClr val="027354"/>
                </a:solidFill>
              </a:rPr>
              <a:t>ihre</a:t>
            </a:r>
            <a:r>
              <a:rPr lang="en-GB" sz="1800" b="1" dirty="0">
                <a:solidFill>
                  <a:srgbClr val="027354"/>
                </a:solidFill>
              </a:rPr>
              <a:t> </a:t>
            </a:r>
            <a:r>
              <a:rPr lang="en-GB" sz="1800" b="1" dirty="0" err="1">
                <a:solidFill>
                  <a:srgbClr val="027354"/>
                </a:solidFill>
              </a:rPr>
              <a:t>Arbeitsabläufe</a:t>
            </a:r>
            <a:r>
              <a:rPr lang="en-GB" sz="1800" b="1" dirty="0">
                <a:solidFill>
                  <a:srgbClr val="027354"/>
                </a:solidFill>
              </a:rPr>
              <a:t> zu automatisieren und den Einarbeitungsprozess für </a:t>
            </a:r>
            <a:r>
              <a:rPr lang="en-GB" sz="1800" b="1" dirty="0" err="1">
                <a:solidFill>
                  <a:srgbClr val="027354"/>
                </a:solidFill>
              </a:rPr>
              <a:t>neue</a:t>
            </a:r>
            <a:r>
              <a:rPr lang="en-GB" sz="1800" b="1" dirty="0">
                <a:solidFill>
                  <a:srgbClr val="027354"/>
                </a:solidFill>
              </a:rPr>
              <a:t> Mitarbeiter zu erleichtern.</a:t>
            </a:r>
          </a:p>
          <a:p>
            <a:endParaRPr lang="en-IE" sz="1800" dirty="0"/>
          </a:p>
        </p:txBody>
      </p:sp>
      <p:pic>
        <p:nvPicPr>
          <p:cNvPr id="10" name="Picture Placeholder 8">
            <a:extLst>
              <a:ext uri="{FF2B5EF4-FFF2-40B4-BE49-F238E27FC236}">
                <a16:creationId xmlns:a16="http://schemas.microsoft.com/office/drawing/2014/main" id="{41CF09CD-F352-8CCA-1601-F436F0A251B8}"/>
              </a:ext>
            </a:extLst>
          </p:cNvPr>
          <p:cNvPicPr>
            <a:picLocks noGrp="1" noChangeAspect="1"/>
          </p:cNvPicPr>
          <p:nvPr>
            <p:ph type="pic" sz="quarter" idx="19"/>
          </p:nvPr>
        </p:nvPicPr>
        <p:blipFill rotWithShape="1">
          <a:blip r:embed="rId2"/>
          <a:srcRect l="-13211" t="5298" r="-27640" b="7304"/>
          <a:stretch/>
        </p:blipFill>
        <p:spPr>
          <a:xfrm>
            <a:off x="6505934" y="21255"/>
            <a:ext cx="5544000" cy="3439838"/>
          </a:xfrm>
        </p:spPr>
      </p:pic>
    </p:spTree>
    <p:extLst>
      <p:ext uri="{BB962C8B-B14F-4D97-AF65-F5344CB8AC3E}">
        <p14:creationId xmlns:p14="http://schemas.microsoft.com/office/powerpoint/2010/main" val="17039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0576D1F-042A-445A-A3FA-F24E2B16E94A}"/>
              </a:ext>
            </a:extLst>
          </p:cNvPr>
          <p:cNvSpPr/>
          <p:nvPr/>
        </p:nvSpPr>
        <p:spPr>
          <a:xfrm>
            <a:off x="6162040" y="2010107"/>
            <a:ext cx="4911132" cy="2748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 Placeholder 4">
            <a:extLst>
              <a:ext uri="{FF2B5EF4-FFF2-40B4-BE49-F238E27FC236}">
                <a16:creationId xmlns:a16="http://schemas.microsoft.com/office/drawing/2014/main" id="{A8F852C5-39F3-6164-D01B-1D6B1A5C51CD}"/>
              </a:ext>
            </a:extLst>
          </p:cNvPr>
          <p:cNvSpPr>
            <a:spLocks noGrp="1"/>
          </p:cNvSpPr>
          <p:nvPr>
            <p:ph type="body" sz="quarter" idx="13"/>
          </p:nvPr>
        </p:nvSpPr>
        <p:spPr>
          <a:xfrm>
            <a:off x="346510" y="483191"/>
            <a:ext cx="4658628" cy="5182425"/>
          </a:xfrm>
        </p:spPr>
        <p:txBody>
          <a:bodyPr>
            <a:normAutofit/>
          </a:bodyPr>
          <a:lstStyle/>
          <a:p>
            <a:pPr>
              <a:lnSpc>
                <a:spcPct val="100000"/>
              </a:lnSpc>
              <a:spcBef>
                <a:spcPts val="0"/>
              </a:spcBef>
            </a:pPr>
            <a:r>
              <a:rPr lang="en-IE" sz="2400" dirty="0"/>
              <a:t>NINE &amp; Co. </a:t>
            </a:r>
            <a:r>
              <a:rPr lang="en-IE" sz="2400" dirty="0" err="1"/>
              <a:t>Kinderbekleidung</a:t>
            </a:r>
            <a:endParaRPr lang="en-IE" sz="2400" dirty="0"/>
          </a:p>
          <a:p>
            <a:pPr>
              <a:lnSpc>
                <a:spcPct val="100000"/>
              </a:lnSpc>
              <a:spcBef>
                <a:spcPts val="0"/>
              </a:spcBef>
            </a:pPr>
            <a:endParaRPr lang="en-IE" sz="1600" b="0" dirty="0"/>
          </a:p>
          <a:p>
            <a:pPr marL="0" indent="0">
              <a:lnSpc>
                <a:spcPct val="100000"/>
              </a:lnSpc>
              <a:spcBef>
                <a:spcPts val="0"/>
              </a:spcBef>
              <a:buNone/>
            </a:pPr>
            <a:r>
              <a:rPr lang="en-IE" sz="2000" b="0" i="0" u="none" strike="noStrike" cap="none" spc="0" baseline="0" dirty="0">
                <a:ln>
                  <a:noFill/>
                </a:ln>
                <a:uFillTx/>
                <a:ea typeface="+mn-ea"/>
                <a:cs typeface="Calibri" panose="020F0502020204030204" pitchFamily="34" charset="0"/>
                <a:sym typeface="Helvetica Light"/>
                <a:hlinkClick r:id="rId2">
                  <a:extLst>
                    <a:ext uri="{A12FA001-AC4F-418D-AE19-62706E023703}">
                      <ahyp:hlinkClr xmlns:ahyp="http://schemas.microsoft.com/office/drawing/2018/hyperlinkcolor" val="tx"/>
                    </a:ext>
                  </a:extLst>
                </a:hlinkClick>
              </a:rPr>
              <a:t>NINE &amp; Co </a:t>
            </a:r>
            <a:r>
              <a:rPr lang="en-IE" sz="2000" b="0" i="0" u="none" strike="noStrike" cap="none" spc="0" baseline="0" dirty="0">
                <a:ln>
                  <a:noFill/>
                </a:ln>
                <a:uFillTx/>
                <a:ea typeface="+mn-ea"/>
                <a:cs typeface="Calibri" panose="020F0502020204030204" pitchFamily="34" charset="0"/>
                <a:sym typeface="Helvetica Light"/>
              </a:rPr>
              <a:t>erstellte ein </a:t>
            </a:r>
            <a:r>
              <a:rPr lang="en-IE" sz="2000" b="0" dirty="0">
                <a:ea typeface="+mn-ea"/>
                <a:sym typeface="Helvetica Light"/>
              </a:rPr>
              <a:t>ganzes Dokument, in dem sie ihre </a:t>
            </a:r>
            <a:r>
              <a:rPr lang="en-IE" sz="2000" dirty="0">
                <a:ea typeface="+mn-ea"/>
                <a:sym typeface="Helvetica Light"/>
                <a:hlinkClick r:id="rId3">
                  <a:extLst>
                    <a:ext uri="{A12FA001-AC4F-418D-AE19-62706E023703}">
                      <ahyp:hlinkClr xmlns:ahyp="http://schemas.microsoft.com/office/drawing/2018/hyperlinkcolor" val="tx"/>
                    </a:ext>
                  </a:extLst>
                </a:hlinkClick>
              </a:rPr>
              <a:t>CSR-Strategie </a:t>
            </a:r>
            <a:r>
              <a:rPr lang="en-IE" sz="2000" b="0" dirty="0">
                <a:ea typeface="+mn-ea"/>
                <a:sym typeface="Helvetica Light"/>
              </a:rPr>
              <a:t>und </a:t>
            </a:r>
            <a:r>
              <a:rPr lang="en-IE" sz="2000" b="0" dirty="0" err="1">
                <a:ea typeface="+mn-ea"/>
                <a:sym typeface="Helvetica Light"/>
              </a:rPr>
              <a:t>ihre</a:t>
            </a:r>
            <a:r>
              <a:rPr lang="en-IE" sz="2000" b="0" dirty="0">
                <a:ea typeface="+mn-ea"/>
                <a:sym typeface="Helvetica Light"/>
              </a:rPr>
              <a:t> </a:t>
            </a:r>
            <a:r>
              <a:rPr lang="en-IE" sz="2000" b="0" dirty="0" err="1">
                <a:ea typeface="+mn-ea"/>
                <a:sym typeface="Helvetica Light"/>
              </a:rPr>
              <a:t>Leitlinien</a:t>
            </a:r>
            <a:r>
              <a:rPr lang="en-IE" sz="2000" b="0" dirty="0">
                <a:ea typeface="+mn-ea"/>
                <a:sym typeface="Helvetica Light"/>
              </a:rPr>
              <a:t> </a:t>
            </a:r>
            <a:r>
              <a:rPr lang="en-IE" sz="2000" b="0" dirty="0" err="1">
                <a:ea typeface="+mn-ea"/>
                <a:sym typeface="Helvetica Light"/>
              </a:rPr>
              <a:t>sowie</a:t>
            </a:r>
            <a:r>
              <a:rPr lang="en-IE" sz="2000" b="0" dirty="0">
                <a:ea typeface="+mn-ea"/>
                <a:sym typeface="Helvetica Light"/>
              </a:rPr>
              <a:t> Aktionspläne zur Erreichung ihrer Ziele darlegten.</a:t>
            </a:r>
          </a:p>
          <a:p>
            <a:pPr marL="0" indent="0">
              <a:lnSpc>
                <a:spcPct val="100000"/>
              </a:lnSpc>
              <a:spcBef>
                <a:spcPts val="0"/>
              </a:spcBef>
              <a:buNone/>
            </a:pPr>
            <a:endParaRPr lang="en-IE" sz="2000" b="0" dirty="0">
              <a:ea typeface="+mn-ea"/>
              <a:cs typeface="Calibri" panose="020F0502020204030204" pitchFamily="34" charset="0"/>
              <a:sym typeface="Helvetica Light"/>
            </a:endParaRPr>
          </a:p>
          <a:p>
            <a:pPr marL="0" indent="0">
              <a:lnSpc>
                <a:spcPct val="100000"/>
              </a:lnSpc>
              <a:spcBef>
                <a:spcPts val="0"/>
              </a:spcBef>
              <a:buNone/>
            </a:pPr>
            <a:r>
              <a:rPr lang="en-IE" sz="2000" dirty="0">
                <a:ea typeface="+mn-ea"/>
                <a:sym typeface="Helvetica Light"/>
              </a:rPr>
              <a:t>Gründe für die </a:t>
            </a:r>
            <a:r>
              <a:rPr lang="en-IE" sz="2000" dirty="0" err="1">
                <a:ea typeface="+mn-ea"/>
                <a:sym typeface="Helvetica Light"/>
              </a:rPr>
              <a:t>Einführung</a:t>
            </a:r>
            <a:r>
              <a:rPr lang="en-IE" sz="2000" dirty="0">
                <a:ea typeface="+mn-ea"/>
                <a:sym typeface="Helvetica Light"/>
              </a:rPr>
              <a:t> </a:t>
            </a:r>
            <a:r>
              <a:rPr lang="en-IE" sz="2000" dirty="0" err="1">
                <a:ea typeface="+mn-ea"/>
                <a:sym typeface="Helvetica Light"/>
              </a:rPr>
              <a:t>neuer</a:t>
            </a:r>
            <a:r>
              <a:rPr lang="en-IE" sz="2000" dirty="0">
                <a:ea typeface="+mn-ea"/>
                <a:sym typeface="Helvetica Light"/>
              </a:rPr>
              <a:t> </a:t>
            </a:r>
            <a:r>
              <a:rPr lang="en-IE" sz="2000" dirty="0" err="1">
                <a:ea typeface="+mn-ea"/>
                <a:sym typeface="Helvetica Light"/>
              </a:rPr>
              <a:t>Technologien</a:t>
            </a:r>
            <a:endParaRPr lang="en-IE" sz="2000" dirty="0">
              <a:ea typeface="+mn-ea"/>
              <a:sym typeface="Helvetica Light"/>
            </a:endParaRPr>
          </a:p>
          <a:p>
            <a:pPr marL="0" indent="0">
              <a:lnSpc>
                <a:spcPct val="100000"/>
              </a:lnSpc>
              <a:spcBef>
                <a:spcPts val="0"/>
              </a:spcBef>
              <a:buNone/>
            </a:pPr>
            <a:endParaRPr lang="en-IE" sz="1400" b="0" dirty="0">
              <a:ea typeface="+mn-ea"/>
              <a:sym typeface="Helvetica Light"/>
            </a:endParaRPr>
          </a:p>
          <a:p>
            <a:pPr marL="571500" indent="-571500">
              <a:lnSpc>
                <a:spcPct val="100000"/>
              </a:lnSpc>
              <a:spcBef>
                <a:spcPts val="0"/>
              </a:spcBef>
              <a:buFont typeface="Arial" panose="020B0604020202020204" pitchFamily="34" charset="0"/>
              <a:buChar char="•"/>
            </a:pPr>
            <a:r>
              <a:rPr lang="en-GB" sz="2000" b="0" dirty="0">
                <a:ea typeface="+mn-ea"/>
              </a:rPr>
              <a:t>Verantwortung in der Lieferkette wahrnehmen</a:t>
            </a:r>
          </a:p>
          <a:p>
            <a:pPr marL="571500" indent="-571500">
              <a:lnSpc>
                <a:spcPct val="100000"/>
              </a:lnSpc>
              <a:spcBef>
                <a:spcPts val="0"/>
              </a:spcBef>
              <a:buFont typeface="Arial" panose="020B0604020202020204" pitchFamily="34" charset="0"/>
              <a:buChar char="•"/>
            </a:pPr>
            <a:r>
              <a:rPr lang="en-GB" sz="2000" b="0" dirty="0">
                <a:ea typeface="+mn-ea"/>
              </a:rPr>
              <a:t>Investitionen in die Gesundheit und Sicherheit von Müttern und Säuglingen</a:t>
            </a:r>
          </a:p>
          <a:p>
            <a:pPr marL="571500" indent="-571500">
              <a:lnSpc>
                <a:spcPct val="100000"/>
              </a:lnSpc>
              <a:spcBef>
                <a:spcPts val="0"/>
              </a:spcBef>
              <a:buFont typeface="Arial" panose="020B0604020202020204" pitchFamily="34" charset="0"/>
              <a:buChar char="•"/>
            </a:pPr>
            <a:r>
              <a:rPr lang="en-GB" sz="2000" b="0" dirty="0">
                <a:ea typeface="+mn-ea"/>
              </a:rPr>
              <a:t>Wachstum von NINE &amp; Co. als Kreislaufunternehmen</a:t>
            </a:r>
            <a:endParaRPr lang="en-IE" sz="2000" b="0" dirty="0">
              <a:ea typeface="+mn-ea"/>
            </a:endParaRPr>
          </a:p>
          <a:p>
            <a:pPr>
              <a:lnSpc>
                <a:spcPct val="100000"/>
              </a:lnSpc>
              <a:spcBef>
                <a:spcPts val="0"/>
              </a:spcBef>
            </a:pPr>
            <a:endParaRPr lang="en-IE" sz="1600" b="0" dirty="0"/>
          </a:p>
        </p:txBody>
      </p:sp>
      <p:pic>
        <p:nvPicPr>
          <p:cNvPr id="13" name="Picture 12">
            <a:hlinkClick r:id="rId2"/>
            <a:extLst>
              <a:ext uri="{FF2B5EF4-FFF2-40B4-BE49-F238E27FC236}">
                <a16:creationId xmlns:a16="http://schemas.microsoft.com/office/drawing/2014/main" id="{D73E0C08-6A57-7F59-9BA3-76E4E32F27FD}"/>
              </a:ext>
            </a:extLst>
          </p:cNvPr>
          <p:cNvPicPr>
            <a:picLocks noChangeAspect="1"/>
          </p:cNvPicPr>
          <p:nvPr/>
        </p:nvPicPr>
        <p:blipFill>
          <a:blip r:embed="rId4"/>
          <a:stretch>
            <a:fillRect/>
          </a:stretch>
        </p:blipFill>
        <p:spPr>
          <a:xfrm>
            <a:off x="6162040" y="2152788"/>
            <a:ext cx="4929183" cy="2359190"/>
          </a:xfrm>
          <a:prstGeom prst="rect">
            <a:avLst/>
          </a:prstGeom>
        </p:spPr>
      </p:pic>
      <p:grpSp>
        <p:nvGrpSpPr>
          <p:cNvPr id="2" name="Gruppieren 1">
            <a:extLst>
              <a:ext uri="{FF2B5EF4-FFF2-40B4-BE49-F238E27FC236}">
                <a16:creationId xmlns:a16="http://schemas.microsoft.com/office/drawing/2014/main" id="{DA9984E3-6537-4D58-9DEE-9BA038A59FD6}"/>
              </a:ext>
            </a:extLst>
          </p:cNvPr>
          <p:cNvGrpSpPr/>
          <p:nvPr/>
        </p:nvGrpSpPr>
        <p:grpSpPr>
          <a:xfrm>
            <a:off x="6491335" y="5128903"/>
            <a:ext cx="4513499" cy="1371600"/>
            <a:chOff x="6394388" y="5251154"/>
            <a:chExt cx="4513499" cy="1371600"/>
          </a:xfrm>
        </p:grpSpPr>
        <p:sp>
          <p:nvSpPr>
            <p:cNvPr id="14" name="Rectangle: Rounded Corners 13">
              <a:extLst>
                <a:ext uri="{FF2B5EF4-FFF2-40B4-BE49-F238E27FC236}">
                  <a16:creationId xmlns:a16="http://schemas.microsoft.com/office/drawing/2014/main" id="{95E8AE76-7D73-DEDA-F515-D92C79C40C12}"/>
                </a:ext>
              </a:extLst>
            </p:cNvPr>
            <p:cNvSpPr/>
            <p:nvPr/>
          </p:nvSpPr>
          <p:spPr>
            <a:xfrm>
              <a:off x="6394388" y="5251154"/>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a:extLst>
                <a:ext uri="{FF2B5EF4-FFF2-40B4-BE49-F238E27FC236}">
                  <a16:creationId xmlns:a16="http://schemas.microsoft.com/office/drawing/2014/main" id="{39BBF675-35A2-8B06-26DE-C45410B7339F}"/>
                </a:ext>
              </a:extLst>
            </p:cNvPr>
            <p:cNvSpPr txBox="1"/>
            <p:nvPr/>
          </p:nvSpPr>
          <p:spPr>
            <a:xfrm>
              <a:off x="6491335" y="5583011"/>
              <a:ext cx="3637752" cy="707886"/>
            </a:xfrm>
            <a:prstGeom prst="rect">
              <a:avLst/>
            </a:prstGeom>
            <a:solidFill>
              <a:srgbClr val="027354"/>
            </a:solidFill>
            <a:ln>
              <a:noFill/>
            </a:ln>
          </p:spPr>
          <p:txBody>
            <a:bodyPr wrap="square" rtlCol="0">
              <a:spAutoFit/>
            </a:bodyPr>
            <a:lstStyle/>
            <a:p>
              <a:pPr algn="ctr"/>
              <a:r>
                <a:rPr lang="en-IE" sz="2000" b="1" dirty="0">
                  <a:solidFill>
                    <a:schemeClr val="bg1"/>
                  </a:solidFill>
                </a:rPr>
                <a:t>Klicken Sie hier, um die </a:t>
              </a:r>
              <a:r>
                <a:rPr lang="en-IE" sz="2000" b="1" dirty="0" err="1">
                  <a:solidFill>
                    <a:schemeClr val="bg1"/>
                  </a:solidFill>
                </a:rPr>
                <a:t>vollständige</a:t>
              </a:r>
              <a:r>
                <a:rPr lang="en-IE" sz="2000" b="1" dirty="0">
                  <a:solidFill>
                    <a:schemeClr val="bg1"/>
                  </a:solidFill>
                </a:rPr>
                <a:t> </a:t>
              </a:r>
              <a:r>
                <a:rPr lang="en-IE" sz="2000" b="1" dirty="0" err="1">
                  <a:solidFill>
                    <a:schemeClr val="bg1"/>
                  </a:solidFill>
                </a:rPr>
                <a:t>Fallstudie</a:t>
              </a:r>
              <a:r>
                <a:rPr lang="en-IE" sz="2000" b="1" dirty="0">
                  <a:solidFill>
                    <a:schemeClr val="bg1"/>
                  </a:solidFill>
                </a:rPr>
                <a:t> zu sehen</a:t>
              </a:r>
            </a:p>
          </p:txBody>
        </p:sp>
        <p:pic>
          <p:nvPicPr>
            <p:cNvPr id="16" name="Graphic 15" descr="Touchscreen with solid fill">
              <a:hlinkClick r:id="rId5"/>
              <a:extLst>
                <a:ext uri="{FF2B5EF4-FFF2-40B4-BE49-F238E27FC236}">
                  <a16:creationId xmlns:a16="http://schemas.microsoft.com/office/drawing/2014/main" id="{0A6339E4-1036-429F-3AB9-4697D75153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7714" y="5508632"/>
              <a:ext cx="914400" cy="914400"/>
            </a:xfrm>
            <a:prstGeom prst="rect">
              <a:avLst/>
            </a:prstGeom>
          </p:spPr>
        </p:pic>
      </p:grpSp>
      <p:sp>
        <p:nvSpPr>
          <p:cNvPr id="4" name="Rectangle: Rounded Corners 3">
            <a:extLst>
              <a:ext uri="{FF2B5EF4-FFF2-40B4-BE49-F238E27FC236}">
                <a16:creationId xmlns:a16="http://schemas.microsoft.com/office/drawing/2014/main" id="{EFB27016-BABD-34E9-C918-8444352FCCB9}"/>
              </a:ext>
            </a:extLst>
          </p:cNvPr>
          <p:cNvSpPr/>
          <p:nvPr/>
        </p:nvSpPr>
        <p:spPr>
          <a:xfrm>
            <a:off x="5943600" y="166659"/>
            <a:ext cx="5372100" cy="873383"/>
          </a:xfrm>
          <a:prstGeom prst="roundRect">
            <a:avLst/>
          </a:prstGeom>
          <a:solidFill>
            <a:srgbClr val="09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extBox 5">
            <a:extLst>
              <a:ext uri="{FF2B5EF4-FFF2-40B4-BE49-F238E27FC236}">
                <a16:creationId xmlns:a16="http://schemas.microsoft.com/office/drawing/2014/main" id="{ABF204F2-1C51-8C66-125E-F9E40EAED1FD}"/>
              </a:ext>
            </a:extLst>
          </p:cNvPr>
          <p:cNvSpPr txBox="1"/>
          <p:nvPr/>
        </p:nvSpPr>
        <p:spPr>
          <a:xfrm>
            <a:off x="6172200" y="218629"/>
            <a:ext cx="4911132" cy="769441"/>
          </a:xfrm>
          <a:prstGeom prst="rect">
            <a:avLst/>
          </a:prstGeom>
          <a:solidFill>
            <a:srgbClr val="096D6E"/>
          </a:solidFill>
        </p:spPr>
        <p:txBody>
          <a:bodyPr wrap="square" rtlCol="0">
            <a:spAutoFit/>
          </a:bodyPr>
          <a:lstStyle/>
          <a:p>
            <a:pPr algn="ctr"/>
            <a:r>
              <a:rPr lang="en-IE" sz="2400" b="1" dirty="0">
                <a:solidFill>
                  <a:schemeClr val="bg1"/>
                </a:solidFill>
                <a:latin typeface="Aharoni" panose="02010803020104030203" pitchFamily="2" charset="-79"/>
                <a:cs typeface="Aharoni" panose="02010803020104030203" pitchFamily="2" charset="-79"/>
              </a:rPr>
              <a:t>Fallstudie</a:t>
            </a:r>
            <a:endParaRPr lang="en-IE" sz="2800" b="1" dirty="0">
              <a:solidFill>
                <a:schemeClr val="bg1"/>
              </a:solidFill>
              <a:latin typeface="Aharoni" panose="02010803020104030203" pitchFamily="2" charset="-79"/>
              <a:cs typeface="Aharoni" panose="02010803020104030203" pitchFamily="2" charset="-79"/>
            </a:endParaRPr>
          </a:p>
          <a:p>
            <a:pPr algn="ctr"/>
            <a:r>
              <a:rPr lang="en-IE" sz="2000" dirty="0">
                <a:solidFill>
                  <a:schemeClr val="bg1"/>
                </a:solidFill>
                <a:cs typeface="Aharoni" panose="02010803020104030203" pitchFamily="2" charset="-79"/>
              </a:rPr>
              <a:t>NINE &amp; Co, Kinderbekleidung</a:t>
            </a:r>
          </a:p>
        </p:txBody>
      </p:sp>
    </p:spTree>
    <p:extLst>
      <p:ext uri="{BB962C8B-B14F-4D97-AF65-F5344CB8AC3E}">
        <p14:creationId xmlns:p14="http://schemas.microsoft.com/office/powerpoint/2010/main" val="3624912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AA786C-3146-BB13-7B5E-6EEDBD4D5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0645"/>
          <a:stretch/>
        </p:blipFill>
        <p:spPr>
          <a:xfrm>
            <a:off x="-7999" y="1"/>
            <a:ext cx="12192000" cy="6858000"/>
          </a:xfrm>
          <a:prstGeom prst="rect">
            <a:avLst/>
          </a:prstGeom>
        </p:spPr>
      </p:pic>
      <p:sp>
        <p:nvSpPr>
          <p:cNvPr id="6" name="TextBox 5">
            <a:extLst>
              <a:ext uri="{FF2B5EF4-FFF2-40B4-BE49-F238E27FC236}">
                <a16:creationId xmlns:a16="http://schemas.microsoft.com/office/drawing/2014/main" id="{BA316C78-DBA4-E5D9-622E-2162B66981D5}"/>
              </a:ext>
            </a:extLst>
          </p:cNvPr>
          <p:cNvSpPr txBox="1"/>
          <p:nvPr/>
        </p:nvSpPr>
        <p:spPr>
          <a:xfrm>
            <a:off x="77013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1</a:t>
            </a:r>
          </a:p>
        </p:txBody>
      </p:sp>
      <p:sp>
        <p:nvSpPr>
          <p:cNvPr id="11" name="TextBox 10">
            <a:extLst>
              <a:ext uri="{FF2B5EF4-FFF2-40B4-BE49-F238E27FC236}">
                <a16:creationId xmlns:a16="http://schemas.microsoft.com/office/drawing/2014/main" id="{610919F0-2955-2B9B-5157-B422027B9BB9}"/>
              </a:ext>
            </a:extLst>
          </p:cNvPr>
          <p:cNvSpPr txBox="1"/>
          <p:nvPr/>
        </p:nvSpPr>
        <p:spPr>
          <a:xfrm>
            <a:off x="201210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2</a:t>
            </a:r>
          </a:p>
        </p:txBody>
      </p:sp>
      <p:sp>
        <p:nvSpPr>
          <p:cNvPr id="12" name="TextBox 11">
            <a:extLst>
              <a:ext uri="{FF2B5EF4-FFF2-40B4-BE49-F238E27FC236}">
                <a16:creationId xmlns:a16="http://schemas.microsoft.com/office/drawing/2014/main" id="{5CC76742-0A12-CDC1-B8EB-25C277559B46}"/>
              </a:ext>
            </a:extLst>
          </p:cNvPr>
          <p:cNvSpPr txBox="1"/>
          <p:nvPr/>
        </p:nvSpPr>
        <p:spPr>
          <a:xfrm>
            <a:off x="3225503"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3</a:t>
            </a:r>
          </a:p>
        </p:txBody>
      </p:sp>
      <p:sp>
        <p:nvSpPr>
          <p:cNvPr id="13" name="TextBox 12">
            <a:extLst>
              <a:ext uri="{FF2B5EF4-FFF2-40B4-BE49-F238E27FC236}">
                <a16:creationId xmlns:a16="http://schemas.microsoft.com/office/drawing/2014/main" id="{2ADFF94A-BC4A-C598-3A7E-41A0FE0592E0}"/>
              </a:ext>
            </a:extLst>
          </p:cNvPr>
          <p:cNvSpPr txBox="1"/>
          <p:nvPr/>
        </p:nvSpPr>
        <p:spPr>
          <a:xfrm>
            <a:off x="444842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4</a:t>
            </a:r>
          </a:p>
        </p:txBody>
      </p:sp>
      <p:sp>
        <p:nvSpPr>
          <p:cNvPr id="14" name="TextBox 13">
            <a:extLst>
              <a:ext uri="{FF2B5EF4-FFF2-40B4-BE49-F238E27FC236}">
                <a16:creationId xmlns:a16="http://schemas.microsoft.com/office/drawing/2014/main" id="{F8F78D3B-8E4A-FB0E-CBBC-C04C2F83EBF0}"/>
              </a:ext>
            </a:extLst>
          </p:cNvPr>
          <p:cNvSpPr txBox="1"/>
          <p:nvPr/>
        </p:nvSpPr>
        <p:spPr>
          <a:xfrm>
            <a:off x="5661821"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5</a:t>
            </a:r>
          </a:p>
        </p:txBody>
      </p:sp>
      <p:sp>
        <p:nvSpPr>
          <p:cNvPr id="15" name="TextBox 14">
            <a:extLst>
              <a:ext uri="{FF2B5EF4-FFF2-40B4-BE49-F238E27FC236}">
                <a16:creationId xmlns:a16="http://schemas.microsoft.com/office/drawing/2014/main" id="{59B060F8-A96D-8723-F699-8CAB96A84C11}"/>
              </a:ext>
            </a:extLst>
          </p:cNvPr>
          <p:cNvSpPr txBox="1"/>
          <p:nvPr/>
        </p:nvSpPr>
        <p:spPr>
          <a:xfrm>
            <a:off x="6875218"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6</a:t>
            </a:r>
          </a:p>
        </p:txBody>
      </p:sp>
      <p:sp>
        <p:nvSpPr>
          <p:cNvPr id="16" name="TextBox 15">
            <a:extLst>
              <a:ext uri="{FF2B5EF4-FFF2-40B4-BE49-F238E27FC236}">
                <a16:creationId xmlns:a16="http://schemas.microsoft.com/office/drawing/2014/main" id="{E2AEF2A5-25E6-EE28-B72A-6C7E96BC76D3}"/>
              </a:ext>
            </a:extLst>
          </p:cNvPr>
          <p:cNvSpPr txBox="1"/>
          <p:nvPr/>
        </p:nvSpPr>
        <p:spPr>
          <a:xfrm>
            <a:off x="8136240"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7</a:t>
            </a:r>
          </a:p>
        </p:txBody>
      </p:sp>
      <p:sp>
        <p:nvSpPr>
          <p:cNvPr id="18" name="TextBox 17">
            <a:extLst>
              <a:ext uri="{FF2B5EF4-FFF2-40B4-BE49-F238E27FC236}">
                <a16:creationId xmlns:a16="http://schemas.microsoft.com/office/drawing/2014/main" id="{322F50F9-F256-EA0C-95C4-2C7380D4E168}"/>
              </a:ext>
            </a:extLst>
          </p:cNvPr>
          <p:cNvSpPr txBox="1"/>
          <p:nvPr/>
        </p:nvSpPr>
        <p:spPr>
          <a:xfrm>
            <a:off x="936868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8</a:t>
            </a:r>
          </a:p>
        </p:txBody>
      </p:sp>
      <p:sp>
        <p:nvSpPr>
          <p:cNvPr id="19" name="TextBox 18">
            <a:extLst>
              <a:ext uri="{FF2B5EF4-FFF2-40B4-BE49-F238E27FC236}">
                <a16:creationId xmlns:a16="http://schemas.microsoft.com/office/drawing/2014/main" id="{027EB9AF-1A30-02CA-2921-DA5EB051A194}"/>
              </a:ext>
            </a:extLst>
          </p:cNvPr>
          <p:cNvSpPr txBox="1"/>
          <p:nvPr/>
        </p:nvSpPr>
        <p:spPr>
          <a:xfrm>
            <a:off x="1062018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9</a:t>
            </a:r>
          </a:p>
        </p:txBody>
      </p:sp>
      <p:sp>
        <p:nvSpPr>
          <p:cNvPr id="20" name="TextBox 19">
            <a:extLst>
              <a:ext uri="{FF2B5EF4-FFF2-40B4-BE49-F238E27FC236}">
                <a16:creationId xmlns:a16="http://schemas.microsoft.com/office/drawing/2014/main" id="{9932D693-F69D-3B31-2E67-87A75BE88CFC}"/>
              </a:ext>
            </a:extLst>
          </p:cNvPr>
          <p:cNvSpPr txBox="1"/>
          <p:nvPr/>
        </p:nvSpPr>
        <p:spPr>
          <a:xfrm>
            <a:off x="631547" y="2312612"/>
            <a:ext cx="1192906" cy="643766"/>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EINFÜHRUNG IN CORPORATE SOCIAL RESPONSIBILITY (CSR) VON KMU </a:t>
            </a:r>
          </a:p>
        </p:txBody>
      </p:sp>
      <p:sp>
        <p:nvSpPr>
          <p:cNvPr id="21" name="TextBox 20">
            <a:extLst>
              <a:ext uri="{FF2B5EF4-FFF2-40B4-BE49-F238E27FC236}">
                <a16:creationId xmlns:a16="http://schemas.microsoft.com/office/drawing/2014/main" id="{3DB50118-8AC2-7A32-D712-D212D9F8D716}"/>
              </a:ext>
            </a:extLst>
          </p:cNvPr>
          <p:cNvSpPr txBox="1"/>
          <p:nvPr/>
        </p:nvSpPr>
        <p:spPr>
          <a:xfrm>
            <a:off x="1803356" y="2312612"/>
            <a:ext cx="1250007"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CSR UND HUMAN RESOURCE MANAGEMENT FÜR DIE NACHHALTIGKEIT VON KMU</a:t>
            </a:r>
            <a:endParaRPr lang="en-GB" sz="896" b="1" dirty="0">
              <a:solidFill>
                <a:srgbClr val="F09C3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FACDD9-F6CE-CDC1-7093-5F9655E1A9A1}"/>
              </a:ext>
            </a:extLst>
          </p:cNvPr>
          <p:cNvSpPr txBox="1"/>
          <p:nvPr/>
        </p:nvSpPr>
        <p:spPr>
          <a:xfrm>
            <a:off x="2923827" y="2312612"/>
            <a:ext cx="1395062"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VON CSR-HR ZUR MAXIMIERUNG DES POTENZIALS  VON KMU</a:t>
            </a:r>
            <a:endParaRPr lang="en-GB" sz="896" b="1" dirty="0">
              <a:solidFill>
                <a:srgbClr val="017355"/>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E93F507-4B69-4611-FC6F-4D1407403D2E}"/>
              </a:ext>
            </a:extLst>
          </p:cNvPr>
          <p:cNvSpPr txBox="1"/>
          <p:nvPr/>
        </p:nvSpPr>
        <p:spPr>
          <a:xfrm>
            <a:off x="4218903" y="2312612"/>
            <a:ext cx="1250006"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CSR &amp; KULTURELLER WANDEL - KURZFRISTIGER STRATEGIEANSATZ</a:t>
            </a:r>
            <a:endParaRPr lang="en-GB" sz="896" b="1" dirty="0">
              <a:solidFill>
                <a:srgbClr val="D98E89"/>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820253F-241A-651E-06EF-D8FF463CC55F}"/>
              </a:ext>
            </a:extLst>
          </p:cNvPr>
          <p:cNvSpPr txBox="1"/>
          <p:nvPr/>
        </p:nvSpPr>
        <p:spPr>
          <a:xfrm>
            <a:off x="5447813" y="2312612"/>
            <a:ext cx="1208262" cy="643766"/>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CSR &amp; KULTURELLER WANDEL - LANGFRISTIGER STRATEGIEANSATZ</a:t>
            </a:r>
            <a:endParaRPr lang="en-GB" sz="896" b="1" dirty="0">
              <a:solidFill>
                <a:srgbClr val="3FB793"/>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46F4CA8-E789-E2D2-0FF0-E0C0ED3C86B5}"/>
              </a:ext>
            </a:extLst>
          </p:cNvPr>
          <p:cNvSpPr txBox="1"/>
          <p:nvPr/>
        </p:nvSpPr>
        <p:spPr>
          <a:xfrm>
            <a:off x="6634449" y="2312612"/>
            <a:ext cx="1268196"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IMPLEMENTIERUNG EINES CSR-RAHMENS </a:t>
            </a:r>
            <a:r>
              <a:rPr lang="de-DE" sz="896" b="1" cap="all" dirty="0">
                <a:solidFill>
                  <a:srgbClr val="F09C39"/>
                </a:solidFill>
                <a:latin typeface="Calibri" panose="020F0502020204030204" pitchFamily="34" charset="0"/>
                <a:cs typeface="Calibri" panose="020F0502020204030204" pitchFamily="34" charset="0"/>
              </a:rPr>
              <a:t>zur Minderung von Auswirkungen und Risiken</a:t>
            </a:r>
            <a:endParaRPr lang="en-GB" sz="896" b="1" cap="all" dirty="0">
              <a:solidFill>
                <a:srgbClr val="F09C3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4383702-A440-7346-D93C-E4FC15B2F2A3}"/>
              </a:ext>
            </a:extLst>
          </p:cNvPr>
          <p:cNvSpPr txBox="1"/>
          <p:nvPr/>
        </p:nvSpPr>
        <p:spPr>
          <a:xfrm>
            <a:off x="7910984" y="2312612"/>
            <a:ext cx="1196500"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DES CSR-NACHHALTIGKEITS-RAHMENS ISO 26000</a:t>
            </a:r>
            <a:endParaRPr lang="en-GB" sz="896" b="1" dirty="0">
              <a:solidFill>
                <a:srgbClr val="017355"/>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E1A0DC2-D71F-C505-10FD-41E6B86DC44D}"/>
              </a:ext>
            </a:extLst>
          </p:cNvPr>
          <p:cNvSpPr txBox="1"/>
          <p:nvPr/>
        </p:nvSpPr>
        <p:spPr>
          <a:xfrm>
            <a:off x="9101654" y="2270215"/>
            <a:ext cx="1345003"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ANPASSUNG VON DIGITALEN WERKZEUGEN &amp; TECHNOLOGIEN AN CSR</a:t>
            </a:r>
            <a:endParaRPr lang="en-GB" sz="896" b="1" dirty="0">
              <a:solidFill>
                <a:srgbClr val="D98E89"/>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B7F770E-2C30-0483-D4D7-51AA113044B2}"/>
              </a:ext>
            </a:extLst>
          </p:cNvPr>
          <p:cNvSpPr txBox="1"/>
          <p:nvPr/>
        </p:nvSpPr>
        <p:spPr>
          <a:xfrm>
            <a:off x="10346751" y="2312612"/>
            <a:ext cx="1345003" cy="505908"/>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INNOVATIONEN DURCH CSR-ADAPTION ZUR KREISLAUFWIRTSCHAFT</a:t>
            </a:r>
            <a:endParaRPr lang="en-GB" sz="896" b="1" dirty="0">
              <a:solidFill>
                <a:srgbClr val="3FB793"/>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01C996D6-0731-1EE1-FAB1-E081EEF25EFA}"/>
              </a:ext>
            </a:extLst>
          </p:cNvPr>
          <p:cNvSpPr txBox="1"/>
          <p:nvPr/>
        </p:nvSpPr>
        <p:spPr>
          <a:xfrm>
            <a:off x="597709" y="3283146"/>
            <a:ext cx="1226741" cy="2573782"/>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1.1 </a:t>
            </a:r>
            <a:r>
              <a:rPr lang="de-DE" sz="896" b="1" dirty="0">
                <a:latin typeface="Calibri" panose="020F0502020204030204" pitchFamily="34" charset="0"/>
                <a:cs typeface="Calibri" panose="020F0502020204030204" pitchFamily="34" charset="0"/>
              </a:rPr>
              <a:t>Einführung und wie KMU bereits die europäische Nachhaltigkeit vorantreiben </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1.2 </a:t>
            </a:r>
            <a:r>
              <a:rPr lang="de-DE" sz="896" b="1" dirty="0">
                <a:latin typeface="Calibri" panose="020F0502020204030204" pitchFamily="34" charset="0"/>
                <a:cs typeface="Calibri" panose="020F0502020204030204" pitchFamily="34" charset="0"/>
              </a:rPr>
              <a:t>Gründe für eine strategische Umsetzung von CSR-Maßnahmen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SDGs und der Einfluss von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1.4 </a:t>
            </a:r>
            <a:r>
              <a:rPr lang="en-GB" sz="896" b="1" dirty="0" err="1">
                <a:latin typeface="Calibri" panose="020F0502020204030204" pitchFamily="34" charset="0"/>
                <a:cs typeface="Calibri" panose="020F0502020204030204" pitchFamily="34" charset="0"/>
              </a:rPr>
              <a:t>Schluss-folgerungen</a:t>
            </a:r>
            <a:r>
              <a:rPr lang="en-GB" sz="896" b="1" dirty="0">
                <a:latin typeface="Calibri" panose="020F0502020204030204" pitchFamily="34" charset="0"/>
                <a:cs typeface="Calibri" panose="020F0502020204030204" pitchFamily="34" charset="0"/>
              </a:rPr>
              <a:t> und </a:t>
            </a:r>
            <a:r>
              <a:rPr lang="en-GB" sz="896" b="1" dirty="0" err="1">
                <a:latin typeface="Calibri" panose="020F0502020204030204" pitchFamily="34" charset="0"/>
                <a:cs typeface="Calibri" panose="020F0502020204030204" pitchFamily="34" charset="0"/>
              </a:rPr>
              <a:t>Lernübersicht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03BAD0B-4F0A-7954-12B1-829C2C2BEB03}"/>
              </a:ext>
            </a:extLst>
          </p:cNvPr>
          <p:cNvSpPr txBox="1"/>
          <p:nvPr/>
        </p:nvSpPr>
        <p:spPr>
          <a:xfrm>
            <a:off x="1805403" y="3281638"/>
            <a:ext cx="1240506" cy="2160207"/>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2.1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KMU-CSR und Human </a:t>
            </a:r>
            <a:r>
              <a:rPr lang="de-DE" sz="896" b="1" dirty="0" err="1">
                <a:latin typeface="Calibri" panose="020F0502020204030204" pitchFamily="34" charset="0"/>
                <a:cs typeface="Calibri" panose="020F0502020204030204" pitchFamily="34" charset="0"/>
              </a:rPr>
              <a:t>Resource</a:t>
            </a:r>
            <a:r>
              <a:rPr lang="de-DE" sz="896" b="1" dirty="0">
                <a:latin typeface="Calibri" panose="020F0502020204030204" pitchFamily="34" charset="0"/>
                <a:cs typeface="Calibri" panose="020F0502020204030204" pitchFamily="34" charset="0"/>
              </a:rPr>
              <a:t> Management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HRM steht im Mittelpunkt der Verankerung von CSR in einem KMU, durch die Mitarbeiter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der Integration von CSR und HR in KMU</a:t>
            </a:r>
          </a:p>
          <a:p>
            <a:pPr algn="ctr"/>
            <a:endParaRPr lang="en-GB" sz="896"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1152672-EE23-0F0E-31F7-9DBE57F402F6}"/>
              </a:ext>
            </a:extLst>
          </p:cNvPr>
          <p:cNvSpPr txBox="1"/>
          <p:nvPr/>
        </p:nvSpPr>
        <p:spPr>
          <a:xfrm>
            <a:off x="3053363" y="3167364"/>
            <a:ext cx="1165539" cy="2801408"/>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3.1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Sie eine CSR-HR zur Unterstützung Ihrer CSR-Strategie für den kulturellen Wandel einführen</a:t>
            </a:r>
          </a:p>
          <a:p>
            <a:pPr algn="ctr">
              <a:spcBef>
                <a:spcPts val="672"/>
              </a:spcBef>
            </a:pPr>
            <a:r>
              <a:rPr lang="de-DE" sz="896" b="1" i="1" dirty="0">
                <a:latin typeface="Calibri" panose="020F0502020204030204" pitchFamily="34" charset="0"/>
                <a:cs typeface="Calibri" panose="020F0502020204030204" pitchFamily="34" charset="0"/>
              </a:rPr>
              <a:t>Dieser ausführliche Abschnitt konzentriert sich auf 5 Schlüssel-bereiche, die für die erfolgreiche Integration von CSR-HR-Management-Strategien als erstes angegangen werden sollten</a:t>
            </a:r>
          </a:p>
          <a:p>
            <a:pPr algn="ctr"/>
            <a:endParaRPr lang="en-GB" sz="896" b="1" i="1" dirty="0">
              <a:latin typeface="Calibri" panose="020F0502020204030204" pitchFamily="34" charset="0"/>
              <a:cs typeface="Calibri" panose="020F0502020204030204" pitchFamily="34" charset="0"/>
            </a:endParaRPr>
          </a:p>
          <a:p>
            <a:pPr algn="ctr"/>
            <a:r>
              <a:rPr lang="en-GB" sz="896" b="1" dirty="0">
                <a:solidFill>
                  <a:srgbClr val="017355"/>
                </a:solidFill>
                <a:latin typeface="Calibri" panose="020F0502020204030204" pitchFamily="34" charset="0"/>
                <a:cs typeface="Calibri" panose="020F0502020204030204" pitchFamily="34" charset="0"/>
              </a:rPr>
              <a:t>3.2</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Lernergebnisse</a:t>
            </a:r>
            <a:endParaRPr lang="en-GB" sz="896"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4E9C875-2AAD-36B6-A96A-4AD170D971F3}"/>
              </a:ext>
            </a:extLst>
          </p:cNvPr>
          <p:cNvSpPr txBox="1"/>
          <p:nvPr/>
        </p:nvSpPr>
        <p:spPr>
          <a:xfrm>
            <a:off x="4218903" y="3453930"/>
            <a:ext cx="1250006" cy="2849498"/>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4.1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&amp; CSR Change Management in KMU</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CSR-Innovation in den Mittelpunkt der Unternehmenskultur gerückt werden sollte</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des CSR Change Managements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4.4 </a:t>
            </a:r>
            <a:r>
              <a:rPr lang="de-DE" sz="896" b="1" dirty="0">
                <a:latin typeface="Calibri" panose="020F0502020204030204" pitchFamily="34" charset="0"/>
                <a:cs typeface="Calibri" panose="020F0502020204030204" pitchFamily="34" charset="0"/>
              </a:rPr>
              <a:t>Aktivierung des CSR Change Managements - Kurzfristiger strategischer Ansatz</a:t>
            </a:r>
          </a:p>
          <a:p>
            <a:pPr algn="ctr"/>
            <a:endParaRPr lang="en-GB" sz="896"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0AD3715E-022F-5592-DEA7-D95C6C2115CA}"/>
              </a:ext>
            </a:extLst>
          </p:cNvPr>
          <p:cNvSpPr txBox="1"/>
          <p:nvPr/>
        </p:nvSpPr>
        <p:spPr>
          <a:xfrm>
            <a:off x="5396073" y="3151767"/>
            <a:ext cx="1364806" cy="3400931"/>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5.1 </a:t>
            </a:r>
            <a:r>
              <a:rPr lang="de-DE" sz="896" b="1" dirty="0">
                <a:latin typeface="Calibri" panose="020F0502020204030204" pitchFamily="34" charset="0"/>
                <a:cs typeface="Calibri" panose="020F0502020204030204" pitchFamily="34" charset="0"/>
              </a:rPr>
              <a:t>Umsetzung des CSR-Kulturwandels - Langfristiger Strategieansatz</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Langfristige, erfolgreiche Führung ist ein starker Motivator und entscheidend für die Umsetzung von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5.3 </a:t>
            </a:r>
            <a:r>
              <a:rPr lang="de-DE" sz="896" b="1" dirty="0">
                <a:latin typeface="Calibri" panose="020F0502020204030204" pitchFamily="34" charset="0"/>
                <a:cs typeface="Calibri" panose="020F0502020204030204" pitchFamily="34" charset="0"/>
              </a:rPr>
              <a:t>Wie man verschiedene CSR-Prioritäten bewerten, entwickeln und festlegen kann, um die langfristige Strategie voranzutreiben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5.4</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CSR-Vision und Einbindung der Belegschaft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5.5</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Schlussfolgerungen</a:t>
            </a:r>
            <a:endParaRPr lang="en-GB" sz="896"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864E978-7BA0-4D99-0809-818E517A07B8}"/>
              </a:ext>
            </a:extLst>
          </p:cNvPr>
          <p:cNvSpPr txBox="1"/>
          <p:nvPr/>
        </p:nvSpPr>
        <p:spPr>
          <a:xfrm>
            <a:off x="6673390" y="3332013"/>
            <a:ext cx="1262451" cy="3400931"/>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6.1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Erkennen Sie den Nutzen, die Wachstumschancen und die Vorteile der Einführung eines weltweit anerkannten CSR-Rahmens (mit ISO 26000)</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CSR-Kernthemen, die die wichtigsten Herausforderungen abdecken, die von KMU angegangen werden sollten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CSR-Grundprinzipien, die KMU bei der Ausgestaltung ihrer CSR berücksichtigen sollten</a:t>
            </a:r>
          </a:p>
          <a:p>
            <a:pPr algn="ctr"/>
            <a:endParaRPr lang="en-GB" sz="896"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6AA03F5-43E4-2675-28E5-2588362016DD}"/>
              </a:ext>
            </a:extLst>
          </p:cNvPr>
          <p:cNvSpPr txBox="1"/>
          <p:nvPr/>
        </p:nvSpPr>
        <p:spPr>
          <a:xfrm>
            <a:off x="7910984" y="3311010"/>
            <a:ext cx="1228295" cy="643766"/>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7.1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Fahrplan für die Umsetzung von CSR-Nachhaltigkeits- und ISO 26000-Strategien </a:t>
            </a:r>
            <a:endParaRPr lang="en-GB" sz="896"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4338A63-77CF-42C7-5003-7B933701D598}"/>
              </a:ext>
            </a:extLst>
          </p:cNvPr>
          <p:cNvSpPr txBox="1"/>
          <p:nvPr/>
        </p:nvSpPr>
        <p:spPr>
          <a:xfrm>
            <a:off x="9136060" y="3076545"/>
            <a:ext cx="1260705" cy="2711640"/>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8.1 </a:t>
            </a:r>
            <a:r>
              <a:rPr lang="de-DE" sz="896" b="1" dirty="0">
                <a:latin typeface="Calibri" panose="020F0502020204030204" pitchFamily="34" charset="0"/>
                <a:cs typeface="Calibri" panose="020F0502020204030204" pitchFamily="34" charset="0"/>
              </a:rPr>
              <a:t>Warum die Anpassung von digitalen Werkzeugen und Technologien an CSR-Maßnahmen der richtige Schritt für KMU ist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Beispiele für die Anpassung von Technologie an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12 kosteneffiziente Wege, wie KMU CSR-Technologien kostengünstig und schnell einführen können</a:t>
            </a:r>
          </a:p>
          <a:p>
            <a:pPr algn="ctr"/>
            <a:endParaRPr lang="en-GB" sz="896"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08A420CA-68D5-EC5F-ECC9-6B988B7524C0}"/>
              </a:ext>
            </a:extLst>
          </p:cNvPr>
          <p:cNvSpPr txBox="1"/>
          <p:nvPr/>
        </p:nvSpPr>
        <p:spPr>
          <a:xfrm>
            <a:off x="10343547" y="3198120"/>
            <a:ext cx="1260705" cy="2022348"/>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9.1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Maßnahmen der Kreislaufwirtschaft und deren Einbindung in CSR-Aktivitäten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Globale Bestrebungen und Diskussionen zur Kreislaufwirtschaft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9.3</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Implementierung</a:t>
            </a:r>
            <a:r>
              <a:rPr lang="en-GB" sz="896" b="1" dirty="0">
                <a:latin typeface="Calibri" panose="020F0502020204030204" pitchFamily="34" charset="0"/>
                <a:cs typeface="Calibri" panose="020F0502020204030204" pitchFamily="34" charset="0"/>
              </a:rPr>
              <a:t> von </a:t>
            </a:r>
            <a:r>
              <a:rPr lang="en-GB" sz="896" b="1" dirty="0" err="1">
                <a:latin typeface="Calibri" panose="020F0502020204030204" pitchFamily="34" charset="0"/>
                <a:cs typeface="Calibri" panose="020F0502020204030204" pitchFamily="34" charset="0"/>
              </a:rPr>
              <a:t>zirkulären</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Wirtschaftsmodellen</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2071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6903D2EB-793D-021E-C853-FA5BF144D3D6}"/>
              </a:ext>
            </a:extLst>
          </p:cNvPr>
          <p:cNvSpPr>
            <a:spLocks noGrp="1"/>
          </p:cNvSpPr>
          <p:nvPr>
            <p:ph type="pic" sz="quarter" idx="19"/>
          </p:nvPr>
        </p:nvSpPr>
        <p:spPr>
          <a:xfrm>
            <a:off x="5611971" y="-1"/>
            <a:ext cx="6577466" cy="3930647"/>
          </a:xfrm>
          <a:solidFill>
            <a:srgbClr val="4C3BF3"/>
          </a:solidFill>
        </p:spPr>
        <p:txBody>
          <a:bodyPr/>
          <a:lstStyle/>
          <a:p>
            <a:endParaRPr lang="en-GB"/>
          </a:p>
        </p:txBody>
      </p:sp>
      <p:sp>
        <p:nvSpPr>
          <p:cNvPr id="5" name="Text Placeholder 4">
            <a:extLst>
              <a:ext uri="{FF2B5EF4-FFF2-40B4-BE49-F238E27FC236}">
                <a16:creationId xmlns:a16="http://schemas.microsoft.com/office/drawing/2014/main" id="{72A50DB3-C73B-F1AD-7B39-FFE8030F8CDF}"/>
              </a:ext>
            </a:extLst>
          </p:cNvPr>
          <p:cNvSpPr>
            <a:spLocks noGrp="1"/>
          </p:cNvSpPr>
          <p:nvPr>
            <p:ph type="body" sz="quarter" idx="13"/>
          </p:nvPr>
        </p:nvSpPr>
        <p:spPr>
          <a:xfrm>
            <a:off x="613214" y="523571"/>
            <a:ext cx="4659826" cy="2514614"/>
          </a:xfrm>
        </p:spPr>
        <p:txBody>
          <a:bodyPr>
            <a:noAutofit/>
          </a:bodyPr>
          <a:lstStyle/>
          <a:p>
            <a:pPr algn="l"/>
            <a:r>
              <a:rPr lang="en-GB" sz="2800" b="1" i="0" dirty="0">
                <a:effectLst/>
              </a:rPr>
              <a:t>2. </a:t>
            </a:r>
            <a:r>
              <a:rPr lang="en-GB" sz="2800" b="1" i="0" dirty="0" err="1">
                <a:effectLst/>
              </a:rPr>
              <a:t>Geltende</a:t>
            </a:r>
            <a:r>
              <a:rPr lang="en-GB" sz="2800" b="1" i="0" dirty="0">
                <a:effectLst/>
              </a:rPr>
              <a:t> </a:t>
            </a:r>
            <a:r>
              <a:rPr lang="en-GB" sz="2800" b="1" i="0" dirty="0" err="1">
                <a:effectLst/>
              </a:rPr>
              <a:t>Rechtsvorschriften</a:t>
            </a:r>
            <a:r>
              <a:rPr lang="en-GB" sz="2800" b="1" i="0" dirty="0">
                <a:effectLst/>
              </a:rPr>
              <a:t> </a:t>
            </a:r>
            <a:r>
              <a:rPr lang="en-GB" sz="2800" b="1" i="0" dirty="0" err="1">
                <a:effectLst/>
              </a:rPr>
              <a:t>einhalten</a:t>
            </a:r>
            <a:endParaRPr lang="en-GB" sz="2800" b="1" i="0" dirty="0">
              <a:effectLst/>
            </a:endParaRPr>
          </a:p>
          <a:p>
            <a:pPr algn="l"/>
            <a:endParaRPr lang="en-GB" sz="2800" b="0" i="0" dirty="0">
              <a:effectLst/>
            </a:endParaRPr>
          </a:p>
          <a:p>
            <a:pPr algn="l"/>
            <a:r>
              <a:rPr lang="en-GB" sz="2000" b="0" i="0" dirty="0">
                <a:effectLst/>
              </a:rPr>
              <a:t>Bewährte Verfahren im Bereich der sozialen Verantwortung von </a:t>
            </a:r>
            <a:r>
              <a:rPr lang="en-GB" sz="2000" b="0" i="0" dirty="0" err="1">
                <a:effectLst/>
              </a:rPr>
              <a:t>Unternehmen</a:t>
            </a:r>
            <a:r>
              <a:rPr lang="en-GB" sz="2000" b="0" i="0" dirty="0">
                <a:effectLst/>
              </a:rPr>
              <a:t> decken sich zunehmend mit der Einhaltung von Rechtsvorschriften auf nationaler und internationaler Ebene. </a:t>
            </a:r>
          </a:p>
          <a:p>
            <a:endParaRPr lang="en-IE" dirty="0"/>
          </a:p>
        </p:txBody>
      </p:sp>
      <p:sp>
        <p:nvSpPr>
          <p:cNvPr id="6" name="Text Placeholder 5">
            <a:extLst>
              <a:ext uri="{FF2B5EF4-FFF2-40B4-BE49-F238E27FC236}">
                <a16:creationId xmlns:a16="http://schemas.microsoft.com/office/drawing/2014/main" id="{08CCD317-95F4-AB2A-D1DC-AD5E9D728471}"/>
              </a:ext>
            </a:extLst>
          </p:cNvPr>
          <p:cNvSpPr>
            <a:spLocks noGrp="1"/>
          </p:cNvSpPr>
          <p:nvPr>
            <p:ph type="body" sz="quarter" idx="14"/>
          </p:nvPr>
        </p:nvSpPr>
        <p:spPr>
          <a:xfrm>
            <a:off x="416459" y="4097946"/>
            <a:ext cx="11692122" cy="2447233"/>
          </a:xfrm>
        </p:spPr>
        <p:txBody>
          <a:bodyPr/>
          <a:lstStyle/>
          <a:p>
            <a:pPr algn="l"/>
            <a:r>
              <a:rPr lang="en-GB" sz="2000" b="0" i="0" dirty="0">
                <a:effectLst/>
              </a:rPr>
              <a:t>Digitale Lösungen helfen in vielen Bereichen des Geschäftslebens, z. B. bei der </a:t>
            </a:r>
            <a:r>
              <a:rPr lang="en-GB" sz="2000" b="0" i="0" dirty="0" err="1">
                <a:effectLst/>
              </a:rPr>
              <a:t>digitalen</a:t>
            </a:r>
            <a:r>
              <a:rPr lang="en-GB" sz="2000" b="0" i="0" dirty="0">
                <a:effectLst/>
              </a:rPr>
              <a:t> </a:t>
            </a:r>
            <a:r>
              <a:rPr lang="en-GB" sz="2000" b="0" i="0" dirty="0" err="1">
                <a:effectLst/>
              </a:rPr>
              <a:t>Unterzeichnung</a:t>
            </a:r>
            <a:r>
              <a:rPr lang="en-GB" sz="2000" b="0" i="0" dirty="0">
                <a:effectLst/>
              </a:rPr>
              <a:t> von Dokumenten und bei der Verwaltung von </a:t>
            </a:r>
            <a:r>
              <a:rPr lang="en-GB" sz="2000" b="0" i="0" dirty="0" err="1">
                <a:effectLst/>
              </a:rPr>
              <a:t>elektronischen</a:t>
            </a:r>
            <a:r>
              <a:rPr lang="en-GB" sz="2000" b="0" i="0" dirty="0">
                <a:effectLst/>
              </a:rPr>
              <a:t> Rechnungen und Zahlungen, die den europäischen digitalen Vorschriften entsprechen müssen. Eine </a:t>
            </a:r>
            <a:r>
              <a:rPr lang="en-GB" sz="2000" b="0" i="0" dirty="0" err="1">
                <a:effectLst/>
              </a:rPr>
              <a:t>digitale</a:t>
            </a:r>
            <a:r>
              <a:rPr lang="en-GB" sz="2000" b="0" i="0" dirty="0">
                <a:effectLst/>
              </a:rPr>
              <a:t> Signatur muss gemäß der </a:t>
            </a:r>
            <a:r>
              <a:rPr lang="en-GB" sz="2000" b="0" i="0" u="none" strike="noStrike" dirty="0">
                <a:solidFill>
                  <a:srgbClr val="0563C1"/>
                </a:solidFill>
                <a:effectLst/>
                <a:hlinkClick r:id="rId2">
                  <a:extLst>
                    <a:ext uri="{A12FA001-AC4F-418D-AE19-62706E023703}">
                      <ahyp:hlinkClr xmlns:ahyp="http://schemas.microsoft.com/office/drawing/2018/hyperlinkcolor" val="tx"/>
                    </a:ext>
                  </a:extLst>
                </a:hlinkClick>
              </a:rPr>
              <a:t>europäischen Verordnung (EU) Nr. 910/2014 über elektronische Identifizierung und Vertrauensdienste für elektronische </a:t>
            </a:r>
            <a:r>
              <a:rPr lang="en-GB" sz="2000" b="0" i="0" u="none" strike="noStrike" dirty="0">
                <a:solidFill>
                  <a:srgbClr val="0070C0"/>
                </a:solidFill>
                <a:effectLst/>
                <a:hlinkClick r:id="rId2">
                  <a:extLst>
                    <a:ext uri="{A12FA001-AC4F-418D-AE19-62706E023703}">
                      <ahyp:hlinkClr xmlns:ahyp="http://schemas.microsoft.com/office/drawing/2018/hyperlinkcolor" val="tx"/>
                    </a:ext>
                  </a:extLst>
                </a:hlinkClick>
              </a:rPr>
              <a:t>Transaktionen </a:t>
            </a:r>
            <a:r>
              <a:rPr lang="en-GB" sz="2000" dirty="0">
                <a:solidFill>
                  <a:srgbClr val="0070C0"/>
                </a:solidFill>
              </a:rPr>
              <a:t>(</a:t>
            </a:r>
            <a:r>
              <a:rPr lang="en-GB" sz="2000" dirty="0">
                <a:solidFill>
                  <a:srgbClr val="0070C0"/>
                </a:solidFill>
                <a:hlinkClick r:id="rId3">
                  <a:extLst>
                    <a:ext uri="{A12FA001-AC4F-418D-AE19-62706E023703}">
                      <ahyp:hlinkClr xmlns:ahyp="http://schemas.microsoft.com/office/drawing/2018/hyperlinkcolor" val="tx"/>
                    </a:ext>
                  </a:extLst>
                </a:hlinkClick>
              </a:rPr>
              <a:t>eIDAS-Verordnung</a:t>
            </a:r>
            <a:r>
              <a:rPr lang="en-GB" sz="2000" dirty="0">
                <a:solidFill>
                  <a:srgbClr val="0070C0"/>
                </a:solidFill>
              </a:rPr>
              <a:t>) </a:t>
            </a:r>
            <a:r>
              <a:rPr lang="en-GB" sz="2000" dirty="0"/>
              <a:t>sowie</a:t>
            </a:r>
            <a:r>
              <a:rPr lang="en-GB" sz="2000" dirty="0">
                <a:solidFill>
                  <a:srgbClr val="2583FD"/>
                </a:solidFill>
              </a:rPr>
              <a:t> </a:t>
            </a:r>
            <a:r>
              <a:rPr lang="en-GB" sz="2000" b="0" i="0" dirty="0">
                <a:effectLst/>
              </a:rPr>
              <a:t>anderen internationalen Rechtsvorschriften rechtsgültig sein. Ein weiteres Beispiel ist das Versenden und Empfangen von elektronischen Rechnungen mit Hilfe elektronischer Signaturen, die den geltenden Vorschriften für die elektronische Rechnungsstellung, wie</a:t>
            </a:r>
            <a:r>
              <a:rPr lang="en-GB" sz="2000" b="0" i="0" dirty="0">
                <a:solidFill>
                  <a:srgbClr val="0070C0"/>
                </a:solidFill>
                <a:effectLst/>
              </a:rPr>
              <a:t> </a:t>
            </a:r>
            <a:r>
              <a:rPr lang="en-GB" sz="2000" dirty="0">
                <a:solidFill>
                  <a:srgbClr val="0070C0"/>
                </a:solidFill>
                <a:hlinkClick r:id="rId4">
                  <a:extLst>
                    <a:ext uri="{A12FA001-AC4F-418D-AE19-62706E023703}">
                      <ahyp:hlinkClr xmlns:ahyp="http://schemas.microsoft.com/office/drawing/2018/hyperlinkcolor" val="tx"/>
                    </a:ext>
                  </a:extLst>
                </a:hlinkClick>
              </a:rPr>
              <a:t>PEPPOL </a:t>
            </a:r>
            <a:r>
              <a:rPr lang="en-GB" sz="2000" b="0" i="0" dirty="0">
                <a:effectLst/>
              </a:rPr>
              <a:t>und der europäischen Norm EN 16931, entsprechen müssen.</a:t>
            </a:r>
          </a:p>
          <a:p>
            <a:endParaRPr lang="en-IE" sz="2000" dirty="0"/>
          </a:p>
        </p:txBody>
      </p:sp>
      <p:pic>
        <p:nvPicPr>
          <p:cNvPr id="3074" name="Picture 2" descr="eIDAS Regulation: Brexit and the electronic trust services providers law">
            <a:extLst>
              <a:ext uri="{FF2B5EF4-FFF2-40B4-BE49-F238E27FC236}">
                <a16:creationId xmlns:a16="http://schemas.microsoft.com/office/drawing/2014/main" id="{97F26FDC-1616-06D0-BD59-96C29FB46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734" y="66913"/>
            <a:ext cx="4354165" cy="22944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BA78C5-0263-4766-A759-58ED0B7DA731}"/>
              </a:ext>
            </a:extLst>
          </p:cNvPr>
          <p:cNvSpPr txBox="1"/>
          <p:nvPr/>
        </p:nvSpPr>
        <p:spPr>
          <a:xfrm>
            <a:off x="5611971" y="2428268"/>
            <a:ext cx="6594769" cy="1569660"/>
          </a:xfrm>
          <a:prstGeom prst="rect">
            <a:avLst/>
          </a:prstGeom>
          <a:solidFill>
            <a:srgbClr val="00237C"/>
          </a:solidFill>
        </p:spPr>
        <p:txBody>
          <a:bodyPr wrap="square" rtlCol="0">
            <a:spAutoFit/>
          </a:bodyPr>
          <a:lstStyle/>
          <a:p>
            <a:pPr algn="ctr"/>
            <a:endParaRPr lang="en-GB" sz="1600" b="0" i="0" dirty="0">
              <a:solidFill>
                <a:schemeClr val="bg1"/>
              </a:solidFill>
              <a:effectLst/>
            </a:endParaRPr>
          </a:p>
          <a:p>
            <a:pPr algn="ctr"/>
            <a:r>
              <a:rPr lang="en-GB" sz="1600" b="0" i="0" dirty="0">
                <a:solidFill>
                  <a:schemeClr val="bg1"/>
                </a:solidFill>
                <a:effectLst/>
              </a:rPr>
              <a:t>Die Verordnung des Europäischen Parlaments und des </a:t>
            </a:r>
            <a:r>
              <a:rPr lang="en-GB" sz="1600" b="0" i="0" dirty="0" err="1">
                <a:solidFill>
                  <a:schemeClr val="bg1"/>
                </a:solidFill>
                <a:effectLst/>
              </a:rPr>
              <a:t>Europäischen</a:t>
            </a:r>
            <a:r>
              <a:rPr lang="en-GB" sz="1600" b="0" i="0" dirty="0">
                <a:solidFill>
                  <a:schemeClr val="bg1"/>
                </a:solidFill>
                <a:effectLst/>
              </a:rPr>
              <a:t> Rates vom 23. Juli 2014 über elektronische Identifizierung und Vertrauensdienste für elektronische Transaktionen im Binnenmarkt ist gemeinhin als eIDAS (electronic </a:t>
            </a:r>
            <a:r>
              <a:rPr lang="en-GB" sz="1600" b="0" i="0" dirty="0" err="1">
                <a:solidFill>
                  <a:schemeClr val="bg1"/>
                </a:solidFill>
                <a:effectLst/>
              </a:rPr>
              <a:t>IDentification</a:t>
            </a:r>
            <a:r>
              <a:rPr lang="en-GB" sz="1600" b="0" i="0" dirty="0">
                <a:solidFill>
                  <a:schemeClr val="bg1"/>
                </a:solidFill>
                <a:effectLst/>
              </a:rPr>
              <a:t>, Authentication and trust Services) </a:t>
            </a:r>
            <a:r>
              <a:rPr lang="en-GB" sz="1600" b="0" i="0" dirty="0" err="1">
                <a:solidFill>
                  <a:schemeClr val="bg1"/>
                </a:solidFill>
                <a:effectLst/>
              </a:rPr>
              <a:t>bekannt</a:t>
            </a:r>
            <a:r>
              <a:rPr lang="en-GB" sz="1600" b="0" i="0" dirty="0">
                <a:solidFill>
                  <a:schemeClr val="bg1"/>
                </a:solidFill>
                <a:effectLst/>
              </a:rPr>
              <a:t>.</a:t>
            </a:r>
          </a:p>
          <a:p>
            <a:pPr algn="ctr"/>
            <a:endParaRPr lang="en-IE" sz="1600" dirty="0">
              <a:solidFill>
                <a:schemeClr val="bg1"/>
              </a:solidFill>
            </a:endParaRPr>
          </a:p>
        </p:txBody>
      </p:sp>
    </p:spTree>
    <p:extLst>
      <p:ext uri="{BB962C8B-B14F-4D97-AF65-F5344CB8AC3E}">
        <p14:creationId xmlns:p14="http://schemas.microsoft.com/office/powerpoint/2010/main" val="332789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icture Placeholder 1">
            <a:extLst>
              <a:ext uri="{FF2B5EF4-FFF2-40B4-BE49-F238E27FC236}">
                <a16:creationId xmlns:a16="http://schemas.microsoft.com/office/drawing/2014/main" id="{47111B60-4D09-B495-DA28-5E68C2C32497}"/>
              </a:ext>
            </a:extLst>
          </p:cNvPr>
          <p:cNvSpPr>
            <a:spLocks noGrp="1"/>
          </p:cNvSpPr>
          <p:nvPr>
            <p:ph type="pic" sz="quarter" idx="15"/>
          </p:nvPr>
        </p:nvSpPr>
        <p:spPr>
          <a:xfrm>
            <a:off x="6146800" y="1968124"/>
            <a:ext cx="4936532" cy="3105150"/>
          </a:xfrm>
          <a:solidFill>
            <a:schemeClr val="bg1"/>
          </a:solidFill>
        </p:spPr>
        <p:txBody>
          <a:bodyPr/>
          <a:lstStyle/>
          <a:p>
            <a:endParaRPr lang="en-GB"/>
          </a:p>
        </p:txBody>
      </p:sp>
      <p:sp>
        <p:nvSpPr>
          <p:cNvPr id="5" name="Text Placeholder 4">
            <a:extLst>
              <a:ext uri="{FF2B5EF4-FFF2-40B4-BE49-F238E27FC236}">
                <a16:creationId xmlns:a16="http://schemas.microsoft.com/office/drawing/2014/main" id="{0A1A1D54-C1C8-22A0-5B10-F46A70021158}"/>
              </a:ext>
            </a:extLst>
          </p:cNvPr>
          <p:cNvSpPr>
            <a:spLocks noGrp="1"/>
          </p:cNvSpPr>
          <p:nvPr>
            <p:ph type="body" sz="quarter" idx="13"/>
          </p:nvPr>
        </p:nvSpPr>
        <p:spPr>
          <a:xfrm>
            <a:off x="390166" y="947671"/>
            <a:ext cx="4557219" cy="5792633"/>
          </a:xfrm>
        </p:spPr>
        <p:txBody>
          <a:bodyPr>
            <a:normAutofit fontScale="47500" lnSpcReduction="20000"/>
          </a:bodyPr>
          <a:lstStyle/>
          <a:p>
            <a:pPr>
              <a:lnSpc>
                <a:spcPct val="120000"/>
              </a:lnSpc>
              <a:spcBef>
                <a:spcPts val="0"/>
              </a:spcBef>
            </a:pPr>
            <a:r>
              <a:rPr lang="en-GB" sz="3600" b="0" i="0" dirty="0">
                <a:effectLst/>
              </a:rPr>
              <a:t>TEG baute eine stabile und nachhaltige Lieferkette auf, </a:t>
            </a:r>
            <a:r>
              <a:rPr lang="en-GB" sz="3600" b="0" i="0" dirty="0" err="1">
                <a:effectLst/>
              </a:rPr>
              <a:t>indem</a:t>
            </a:r>
            <a:r>
              <a:rPr lang="en-GB" sz="3600" b="0" i="0" dirty="0">
                <a:effectLst/>
              </a:rPr>
              <a:t> die Leistung der </a:t>
            </a:r>
            <a:r>
              <a:rPr lang="en-GB" sz="3600" b="0" i="0" dirty="0" err="1">
                <a:effectLst/>
              </a:rPr>
              <a:t>Lieferanten</a:t>
            </a:r>
            <a:r>
              <a:rPr lang="en-GB" sz="3600" b="0" i="0" dirty="0">
                <a:effectLst/>
              </a:rPr>
              <a:t> </a:t>
            </a:r>
            <a:r>
              <a:rPr lang="en-GB" sz="3600" b="0" i="0" dirty="0" err="1">
                <a:effectLst/>
              </a:rPr>
              <a:t>überwacht</a:t>
            </a:r>
            <a:r>
              <a:rPr lang="en-GB" sz="3600" b="0" i="0" dirty="0">
                <a:effectLst/>
              </a:rPr>
              <a:t> und </a:t>
            </a:r>
            <a:r>
              <a:rPr lang="en-GB" sz="3600" b="0" i="0" dirty="0" err="1">
                <a:effectLst/>
              </a:rPr>
              <a:t>digitale</a:t>
            </a:r>
            <a:r>
              <a:rPr lang="en-GB" sz="3600" b="0" i="0" dirty="0">
                <a:effectLst/>
              </a:rPr>
              <a:t> </a:t>
            </a:r>
            <a:r>
              <a:rPr lang="en-GB" sz="3600" b="0" i="0" dirty="0" err="1">
                <a:effectLst/>
              </a:rPr>
              <a:t>Dokumentenverfolgung</a:t>
            </a:r>
            <a:r>
              <a:rPr lang="en-GB" sz="3600" b="0" i="0" dirty="0">
                <a:effectLst/>
              </a:rPr>
              <a:t>, </a:t>
            </a:r>
            <a:r>
              <a:rPr lang="en-GB" sz="3600" b="0" i="0" dirty="0" err="1">
                <a:effectLst/>
              </a:rPr>
              <a:t>Signaturen</a:t>
            </a:r>
            <a:r>
              <a:rPr lang="en-GB" sz="3600" b="0" i="0" dirty="0">
                <a:effectLst/>
              </a:rPr>
              <a:t>, digitales Berichtswesen und Leistungsüberprüfungen der Lieferanten, einschließlich der termingerechten </a:t>
            </a:r>
            <a:r>
              <a:rPr lang="en-GB" sz="3600" b="0" i="1" dirty="0">
                <a:effectLst/>
                <a:hlinkClick r:id="rId2">
                  <a:extLst>
                    <a:ext uri="{A12FA001-AC4F-418D-AE19-62706E023703}">
                      <ahyp:hlinkClr xmlns:ahyp="http://schemas.microsoft.com/office/drawing/2018/hyperlinkcolor" val="tx"/>
                    </a:ext>
                  </a:extLst>
                </a:hlinkClick>
              </a:rPr>
              <a:t>Lieferung </a:t>
            </a:r>
            <a:r>
              <a:rPr lang="en-GB" sz="3600" b="0" i="0" dirty="0">
                <a:effectLst/>
                <a:hlinkClick r:id="rId2">
                  <a:extLst>
                    <a:ext uri="{A12FA001-AC4F-418D-AE19-62706E023703}">
                      <ahyp:hlinkClr xmlns:ahyp="http://schemas.microsoft.com/office/drawing/2018/hyperlinkcolor" val="tx"/>
                    </a:ext>
                  </a:extLst>
                </a:hlinkClick>
              </a:rPr>
              <a:t>und der </a:t>
            </a:r>
            <a:r>
              <a:rPr lang="en-GB" sz="3600" b="0" i="1" dirty="0">
                <a:effectLst/>
                <a:hlinkClick r:id="rId2">
                  <a:extLst>
                    <a:ext uri="{A12FA001-AC4F-418D-AE19-62706E023703}">
                      <ahyp:hlinkClr xmlns:ahyp="http://schemas.microsoft.com/office/drawing/2018/hyperlinkcolor" val="tx"/>
                    </a:ext>
                  </a:extLst>
                </a:hlinkClick>
              </a:rPr>
              <a:t>Qualität </a:t>
            </a:r>
            <a:r>
              <a:rPr lang="en-GB" sz="3600" b="0" i="0" dirty="0">
                <a:effectLst/>
                <a:hlinkClick r:id="rId2">
                  <a:extLst>
                    <a:ext uri="{A12FA001-AC4F-418D-AE19-62706E023703}">
                      <ahyp:hlinkClr xmlns:ahyp="http://schemas.microsoft.com/office/drawing/2018/hyperlinkcolor" val="tx"/>
                    </a:ext>
                  </a:extLst>
                </a:hlinkClick>
              </a:rPr>
              <a:t>durch Non-Conformance Reports (NCRs), </a:t>
            </a:r>
            <a:r>
              <a:rPr lang="en-GB" sz="3600" b="0" i="0" dirty="0" err="1">
                <a:effectLst/>
              </a:rPr>
              <a:t>eingesetzt</a:t>
            </a:r>
            <a:r>
              <a:rPr lang="en-GB" sz="3600" b="0" i="0" dirty="0">
                <a:effectLst/>
              </a:rPr>
              <a:t> </a:t>
            </a:r>
            <a:r>
              <a:rPr lang="en-GB" sz="3600" b="0" i="0" dirty="0" err="1">
                <a:effectLst/>
              </a:rPr>
              <a:t>wurden</a:t>
            </a:r>
            <a:r>
              <a:rPr lang="en-GB" sz="3600" b="0" i="0" dirty="0">
                <a:effectLst/>
              </a:rPr>
              <a:t>. </a:t>
            </a:r>
          </a:p>
          <a:p>
            <a:pPr>
              <a:lnSpc>
                <a:spcPct val="120000"/>
              </a:lnSpc>
              <a:spcBef>
                <a:spcPts val="0"/>
              </a:spcBef>
            </a:pPr>
            <a:endParaRPr lang="en-GB" sz="3600" dirty="0"/>
          </a:p>
          <a:p>
            <a:pPr>
              <a:lnSpc>
                <a:spcPct val="120000"/>
              </a:lnSpc>
              <a:spcBef>
                <a:spcPts val="0"/>
              </a:spcBef>
            </a:pPr>
            <a:r>
              <a:rPr lang="en-GB" sz="3600" b="0" i="1" dirty="0">
                <a:effectLst/>
              </a:rPr>
              <a:t>“Der </a:t>
            </a:r>
            <a:r>
              <a:rPr lang="en-GB" sz="3600" b="0" i="1" dirty="0" err="1">
                <a:effectLst/>
              </a:rPr>
              <a:t>wechselseitige</a:t>
            </a:r>
            <a:r>
              <a:rPr lang="en-GB" sz="3600" b="0" i="1" dirty="0">
                <a:effectLst/>
              </a:rPr>
              <a:t> </a:t>
            </a:r>
            <a:r>
              <a:rPr lang="en-GB" sz="3600" b="0" i="1" dirty="0" err="1">
                <a:effectLst/>
              </a:rPr>
              <a:t>Austausch</a:t>
            </a:r>
            <a:r>
              <a:rPr lang="en-GB" sz="3600" b="0" i="1" dirty="0">
                <a:effectLst/>
              </a:rPr>
              <a:t> </a:t>
            </a:r>
            <a:r>
              <a:rPr lang="en-GB" sz="3600" b="0" i="1" dirty="0" err="1">
                <a:effectLst/>
              </a:rPr>
              <a:t>mit</a:t>
            </a:r>
            <a:r>
              <a:rPr lang="en-GB" sz="3600" b="0" i="1" dirty="0">
                <a:effectLst/>
              </a:rPr>
              <a:t> den Lieferanten hat zu einer erheblichen Steigerung der pünktlichen Lieferungen an uns und damit an unsere Kunden </a:t>
            </a:r>
            <a:r>
              <a:rPr lang="en-GB" sz="3600" b="0" i="1" dirty="0" err="1">
                <a:effectLst/>
              </a:rPr>
              <a:t>geführt</a:t>
            </a:r>
            <a:r>
              <a:rPr lang="en-GB" sz="3600" b="0" i="0" dirty="0">
                <a:effectLst/>
              </a:rPr>
              <a:t>.”</a:t>
            </a:r>
          </a:p>
          <a:p>
            <a:pPr>
              <a:lnSpc>
                <a:spcPct val="120000"/>
              </a:lnSpc>
              <a:spcBef>
                <a:spcPts val="0"/>
              </a:spcBef>
            </a:pPr>
            <a:endParaRPr lang="en-GB" b="0" dirty="0"/>
          </a:p>
          <a:p>
            <a:pPr>
              <a:lnSpc>
                <a:spcPct val="120000"/>
              </a:lnSpc>
              <a:spcBef>
                <a:spcPts val="0"/>
              </a:spcBef>
            </a:pPr>
            <a:r>
              <a:rPr lang="en-IE" sz="3600" b="0" i="0" u="none" strike="noStrike" cap="none" spc="0" baseline="0" dirty="0">
                <a:ln>
                  <a:noFill/>
                </a:ln>
                <a:uFillTx/>
                <a:ea typeface="+mn-ea"/>
                <a:cs typeface="Calibri" panose="020F0502020204030204" pitchFamily="34" charset="0"/>
                <a:sym typeface="Helvetica Light"/>
              </a:rPr>
              <a:t>Die TEG hat auch </a:t>
            </a:r>
            <a:r>
              <a:rPr lang="en-IE" sz="3600" dirty="0" err="1">
                <a:cs typeface="Calibri" panose="020F0502020204030204" pitchFamily="34" charset="0"/>
              </a:rPr>
              <a:t>ein</a:t>
            </a:r>
            <a:r>
              <a:rPr lang="en-IE" sz="3600" dirty="0">
                <a:cs typeface="Calibri" panose="020F0502020204030204" pitchFamily="34" charset="0"/>
              </a:rPr>
              <a:t> </a:t>
            </a:r>
            <a:r>
              <a:rPr lang="en-IE" sz="3600" dirty="0" err="1">
                <a:cs typeface="Calibri" panose="020F0502020204030204" pitchFamily="34" charset="0"/>
                <a:hlinkClick r:id="rId3">
                  <a:extLst>
                    <a:ext uri="{A12FA001-AC4F-418D-AE19-62706E023703}">
                      <ahyp:hlinkClr xmlns:ahyp="http://schemas.microsoft.com/office/drawing/2018/hyperlinkcolor" val="tx"/>
                    </a:ext>
                  </a:extLst>
                </a:hlinkClick>
              </a:rPr>
              <a:t>Energiemanagement</a:t>
            </a:r>
            <a:r>
              <a:rPr lang="en-IE" sz="3600" dirty="0">
                <a:cs typeface="Calibri" panose="020F0502020204030204" pitchFamily="34" charset="0"/>
                <a:hlinkClick r:id="rId3">
                  <a:extLst>
                    <a:ext uri="{A12FA001-AC4F-418D-AE19-62706E023703}">
                      <ahyp:hlinkClr xmlns:ahyp="http://schemas.microsoft.com/office/drawing/2018/hyperlinkcolor" val="tx"/>
                    </a:ext>
                  </a:extLst>
                </a:hlinkClick>
              </a:rPr>
              <a:t>-system (</a:t>
            </a:r>
            <a:r>
              <a:rPr lang="en-IE" sz="3600" dirty="0" err="1">
                <a:cs typeface="Calibri" panose="020F0502020204030204" pitchFamily="34" charset="0"/>
                <a:hlinkClick r:id="rId3">
                  <a:extLst>
                    <a:ext uri="{A12FA001-AC4F-418D-AE19-62706E023703}">
                      <ahyp:hlinkClr xmlns:ahyp="http://schemas.microsoft.com/office/drawing/2018/hyperlinkcolor" val="tx"/>
                    </a:ext>
                  </a:extLst>
                </a:hlinkClick>
              </a:rPr>
              <a:t>EnMS</a:t>
            </a:r>
            <a:r>
              <a:rPr lang="en-IE" sz="3600" dirty="0">
                <a:cs typeface="Calibri" panose="020F0502020204030204" pitchFamily="34" charset="0"/>
                <a:hlinkClick r:id="rId3">
                  <a:extLst>
                    <a:ext uri="{A12FA001-AC4F-418D-AE19-62706E023703}">
                      <ahyp:hlinkClr xmlns:ahyp="http://schemas.microsoft.com/office/drawing/2018/hyperlinkcolor" val="tx"/>
                    </a:ext>
                  </a:extLst>
                </a:hlinkClick>
              </a:rPr>
              <a:t>) </a:t>
            </a:r>
            <a:r>
              <a:rPr lang="en-IE" sz="3600" b="0" dirty="0">
                <a:cs typeface="Calibri" panose="020F0502020204030204" pitchFamily="34" charset="0"/>
              </a:rPr>
              <a:t>mit einem entsprechenden </a:t>
            </a:r>
            <a:r>
              <a:rPr lang="en-IE" sz="3600" dirty="0">
                <a:cs typeface="Calibri" panose="020F0502020204030204" pitchFamily="34" charset="0"/>
              </a:rPr>
              <a:t>cloudbasierten Tool entwickelt. </a:t>
            </a:r>
          </a:p>
          <a:p>
            <a:pPr>
              <a:lnSpc>
                <a:spcPct val="120000"/>
              </a:lnSpc>
              <a:spcBef>
                <a:spcPts val="0"/>
              </a:spcBef>
            </a:pPr>
            <a:endParaRPr lang="en-GB" sz="3600" b="0" i="0" dirty="0">
              <a:effectLst/>
            </a:endParaRPr>
          </a:p>
          <a:p>
            <a:pPr>
              <a:lnSpc>
                <a:spcPct val="120000"/>
              </a:lnSpc>
              <a:spcBef>
                <a:spcPts val="0"/>
              </a:spcBef>
            </a:pPr>
            <a:endParaRPr lang="en-IE" dirty="0"/>
          </a:p>
        </p:txBody>
      </p:sp>
      <p:pic>
        <p:nvPicPr>
          <p:cNvPr id="7" name="Picture 2" descr="Teg-supplier-report">
            <a:hlinkClick r:id="rId2"/>
            <a:extLst>
              <a:ext uri="{FF2B5EF4-FFF2-40B4-BE49-F238E27FC236}">
                <a16:creationId xmlns:a16="http://schemas.microsoft.com/office/drawing/2014/main" id="{08BD55D8-F903-037C-8237-9F40A228C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259" y="2016261"/>
            <a:ext cx="4650463" cy="3017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0039CA4C-D608-7187-5D17-CFBC1D8610E5}"/>
              </a:ext>
            </a:extLst>
          </p:cNvPr>
          <p:cNvSpPr txBox="1">
            <a:spLocks/>
          </p:cNvSpPr>
          <p:nvPr/>
        </p:nvSpPr>
        <p:spPr>
          <a:xfrm>
            <a:off x="381114" y="271165"/>
            <a:ext cx="5228693" cy="788047"/>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TEG Engineering, </a:t>
            </a:r>
            <a:r>
              <a:rPr lang="en-IE" dirty="0" err="1"/>
              <a:t>Irland</a:t>
            </a:r>
            <a:endParaRPr lang="en-IE" dirty="0"/>
          </a:p>
        </p:txBody>
      </p:sp>
      <p:sp>
        <p:nvSpPr>
          <p:cNvPr id="87" name="Rectangle: Rounded Corners 86">
            <a:extLst>
              <a:ext uri="{FF2B5EF4-FFF2-40B4-BE49-F238E27FC236}">
                <a16:creationId xmlns:a16="http://schemas.microsoft.com/office/drawing/2014/main" id="{C7482342-B9BB-BE04-3913-8A2D4E5DEBA7}"/>
              </a:ext>
            </a:extLst>
          </p:cNvPr>
          <p:cNvSpPr/>
          <p:nvPr/>
        </p:nvSpPr>
        <p:spPr>
          <a:xfrm>
            <a:off x="5943600" y="166660"/>
            <a:ext cx="5372100" cy="864104"/>
          </a:xfrm>
          <a:prstGeom prst="roundRect">
            <a:avLst/>
          </a:prstGeom>
          <a:solidFill>
            <a:srgbClr val="09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8" name="TextBox 87">
            <a:extLst>
              <a:ext uri="{FF2B5EF4-FFF2-40B4-BE49-F238E27FC236}">
                <a16:creationId xmlns:a16="http://schemas.microsoft.com/office/drawing/2014/main" id="{4AF46819-10EF-0578-C0B7-99FCCCB0EB0A}"/>
              </a:ext>
            </a:extLst>
          </p:cNvPr>
          <p:cNvSpPr txBox="1"/>
          <p:nvPr/>
        </p:nvSpPr>
        <p:spPr>
          <a:xfrm>
            <a:off x="6172200" y="166660"/>
            <a:ext cx="4911132" cy="892552"/>
          </a:xfrm>
          <a:prstGeom prst="rect">
            <a:avLst/>
          </a:prstGeom>
          <a:noFill/>
        </p:spPr>
        <p:txBody>
          <a:bodyPr wrap="square" rtlCol="0">
            <a:spAutoFit/>
          </a:bodyPr>
          <a:lstStyle/>
          <a:p>
            <a:pPr algn="ctr"/>
            <a:r>
              <a:rPr lang="en-IE" sz="2800" b="1" dirty="0">
                <a:solidFill>
                  <a:schemeClr val="bg1"/>
                </a:solidFill>
                <a:latin typeface="Aharoni" panose="02010803020104030203" pitchFamily="2" charset="-79"/>
                <a:cs typeface="Aharoni" panose="02010803020104030203" pitchFamily="2" charset="-79"/>
              </a:rPr>
              <a:t>Fallstudie</a:t>
            </a:r>
            <a:endParaRPr lang="en-IE" sz="3200" b="1" dirty="0">
              <a:solidFill>
                <a:schemeClr val="bg1"/>
              </a:solidFill>
              <a:latin typeface="Aharoni" panose="02010803020104030203" pitchFamily="2" charset="-79"/>
              <a:cs typeface="Aharoni" panose="02010803020104030203" pitchFamily="2" charset="-79"/>
            </a:endParaRPr>
          </a:p>
          <a:p>
            <a:pPr algn="ctr"/>
            <a:r>
              <a:rPr lang="en-IE" sz="2400" dirty="0">
                <a:solidFill>
                  <a:schemeClr val="bg1"/>
                </a:solidFill>
                <a:cs typeface="Aharoni" panose="02010803020104030203" pitchFamily="2" charset="-79"/>
              </a:rPr>
              <a:t>TEG, </a:t>
            </a:r>
            <a:r>
              <a:rPr lang="en-IE" sz="2400" dirty="0" err="1">
                <a:solidFill>
                  <a:schemeClr val="bg1"/>
                </a:solidFill>
                <a:cs typeface="Aharoni" panose="02010803020104030203" pitchFamily="2" charset="-79"/>
              </a:rPr>
              <a:t>Ingenieurwesen</a:t>
            </a:r>
            <a:endParaRPr lang="en-IE" sz="2400" dirty="0">
              <a:solidFill>
                <a:schemeClr val="bg1"/>
              </a:solidFill>
              <a:cs typeface="Aharoni" panose="02010803020104030203" pitchFamily="2" charset="-79"/>
            </a:endParaRPr>
          </a:p>
        </p:txBody>
      </p:sp>
      <p:grpSp>
        <p:nvGrpSpPr>
          <p:cNvPr id="2" name="Gruppieren 1">
            <a:extLst>
              <a:ext uri="{FF2B5EF4-FFF2-40B4-BE49-F238E27FC236}">
                <a16:creationId xmlns:a16="http://schemas.microsoft.com/office/drawing/2014/main" id="{FEA5178C-7A0D-4856-91AA-91A213C83C47}"/>
              </a:ext>
            </a:extLst>
          </p:cNvPr>
          <p:cNvGrpSpPr/>
          <p:nvPr/>
        </p:nvGrpSpPr>
        <p:grpSpPr>
          <a:xfrm>
            <a:off x="6424887" y="5186437"/>
            <a:ext cx="4513499" cy="1371600"/>
            <a:chOff x="2835976" y="4419831"/>
            <a:chExt cx="4513499" cy="1371600"/>
          </a:xfrm>
        </p:grpSpPr>
        <p:sp>
          <p:nvSpPr>
            <p:cNvPr id="90" name="Rectangle: Rounded Corners 13">
              <a:extLst>
                <a:ext uri="{FF2B5EF4-FFF2-40B4-BE49-F238E27FC236}">
                  <a16:creationId xmlns:a16="http://schemas.microsoft.com/office/drawing/2014/main" id="{0DC71741-E11C-4132-A6E7-7551390FA061}"/>
                </a:ext>
              </a:extLst>
            </p:cNvPr>
            <p:cNvSpPr/>
            <p:nvPr/>
          </p:nvSpPr>
          <p:spPr>
            <a:xfrm>
              <a:off x="2835976" y="4419831"/>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1" name="TextBox 14">
              <a:extLst>
                <a:ext uri="{FF2B5EF4-FFF2-40B4-BE49-F238E27FC236}">
                  <a16:creationId xmlns:a16="http://schemas.microsoft.com/office/drawing/2014/main" id="{3FE633E4-41F9-4270-B92A-B5A9F9C5D388}"/>
                </a:ext>
              </a:extLst>
            </p:cNvPr>
            <p:cNvSpPr txBox="1"/>
            <p:nvPr/>
          </p:nvSpPr>
          <p:spPr>
            <a:xfrm>
              <a:off x="2961020" y="4702553"/>
              <a:ext cx="3637752" cy="707886"/>
            </a:xfrm>
            <a:prstGeom prst="rect">
              <a:avLst/>
            </a:prstGeom>
            <a:solidFill>
              <a:srgbClr val="027354"/>
            </a:solidFill>
            <a:ln>
              <a:noFill/>
            </a:ln>
          </p:spPr>
          <p:txBody>
            <a:bodyPr wrap="square" rtlCol="0">
              <a:spAutoFit/>
            </a:bodyPr>
            <a:lstStyle/>
            <a:p>
              <a:pPr algn="ctr"/>
              <a:r>
                <a:rPr lang="en-IE" sz="2000" b="1" dirty="0">
                  <a:solidFill>
                    <a:schemeClr val="bg1"/>
                  </a:solidFill>
                </a:rPr>
                <a:t>Klicken Sie hier, um die </a:t>
              </a:r>
              <a:r>
                <a:rPr lang="en-IE" sz="2000" b="1" dirty="0" err="1">
                  <a:solidFill>
                    <a:schemeClr val="bg1"/>
                  </a:solidFill>
                </a:rPr>
                <a:t>vollständige</a:t>
              </a:r>
              <a:r>
                <a:rPr lang="en-IE" sz="2000" b="1" dirty="0">
                  <a:solidFill>
                    <a:schemeClr val="bg1"/>
                  </a:solidFill>
                </a:rPr>
                <a:t> </a:t>
              </a:r>
              <a:r>
                <a:rPr lang="en-IE" sz="2000" b="1" dirty="0" err="1">
                  <a:solidFill>
                    <a:schemeClr val="bg1"/>
                  </a:solidFill>
                </a:rPr>
                <a:t>Fallstudie</a:t>
              </a:r>
              <a:r>
                <a:rPr lang="en-IE" sz="2000" b="1" dirty="0">
                  <a:solidFill>
                    <a:schemeClr val="bg1"/>
                  </a:solidFill>
                </a:rPr>
                <a:t> zu sehen</a:t>
              </a:r>
            </a:p>
          </p:txBody>
        </p:sp>
        <p:pic>
          <p:nvPicPr>
            <p:cNvPr id="92" name="Graphic 15" descr="Touchscreen with solid fill">
              <a:hlinkClick r:id="rId5"/>
              <a:extLst>
                <a:ext uri="{FF2B5EF4-FFF2-40B4-BE49-F238E27FC236}">
                  <a16:creationId xmlns:a16="http://schemas.microsoft.com/office/drawing/2014/main" id="{831AE6A4-B78C-4C7E-A17F-44528BF287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7399" y="4608005"/>
              <a:ext cx="914400" cy="914400"/>
            </a:xfrm>
            <a:prstGeom prst="rect">
              <a:avLst/>
            </a:prstGeom>
          </p:spPr>
        </p:pic>
      </p:grpSp>
      <p:grpSp>
        <p:nvGrpSpPr>
          <p:cNvPr id="49" name="Graphic 4">
            <a:extLst>
              <a:ext uri="{FF2B5EF4-FFF2-40B4-BE49-F238E27FC236}">
                <a16:creationId xmlns:a16="http://schemas.microsoft.com/office/drawing/2014/main" id="{79A6F8EF-83E1-FEF2-55BA-1FBA0419B1C1}"/>
              </a:ext>
            </a:extLst>
          </p:cNvPr>
          <p:cNvGrpSpPr/>
          <p:nvPr/>
        </p:nvGrpSpPr>
        <p:grpSpPr>
          <a:xfrm>
            <a:off x="11332268" y="1229273"/>
            <a:ext cx="802510" cy="1209126"/>
            <a:chOff x="8370738" y="2267338"/>
            <a:chExt cx="802510" cy="1209126"/>
          </a:xfrm>
        </p:grpSpPr>
        <p:sp>
          <p:nvSpPr>
            <p:cNvPr id="50" name="Freeform 7">
              <a:extLst>
                <a:ext uri="{FF2B5EF4-FFF2-40B4-BE49-F238E27FC236}">
                  <a16:creationId xmlns:a16="http://schemas.microsoft.com/office/drawing/2014/main" id="{55DD56E7-96EA-2DDC-3623-6E2783504387}"/>
                </a:ext>
              </a:extLst>
            </p:cNvPr>
            <p:cNvSpPr/>
            <p:nvPr/>
          </p:nvSpPr>
          <p:spPr>
            <a:xfrm>
              <a:off x="8647736" y="2362179"/>
              <a:ext cx="254328" cy="242957"/>
            </a:xfrm>
            <a:custGeom>
              <a:avLst/>
              <a:gdLst>
                <a:gd name="connsiteX0" fmla="*/ 12 w 254328"/>
                <a:gd name="connsiteY0" fmla="*/ 125751 h 242957"/>
                <a:gd name="connsiteX1" fmla="*/ 121931 w 254328"/>
                <a:gd name="connsiteY1" fmla="*/ 21 h 242957"/>
                <a:gd name="connsiteX2" fmla="*/ 254329 w 254328"/>
                <a:gd name="connsiteY2" fmla="*/ 113368 h 242957"/>
                <a:gd name="connsiteX3" fmla="*/ 123837 w 254328"/>
                <a:gd name="connsiteY3" fmla="*/ 242908 h 242957"/>
                <a:gd name="connsiteX4" fmla="*/ 12 w 254328"/>
                <a:gd name="connsiteY4" fmla="*/ 125751 h 24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28" h="242957">
                  <a:moveTo>
                    <a:pt x="12" y="125751"/>
                  </a:moveTo>
                  <a:cubicBezTo>
                    <a:pt x="-941" y="67649"/>
                    <a:pt x="57162" y="974"/>
                    <a:pt x="121931" y="21"/>
                  </a:cubicBezTo>
                  <a:cubicBezTo>
                    <a:pt x="179081" y="-932"/>
                    <a:pt x="251471" y="30501"/>
                    <a:pt x="254329" y="113368"/>
                  </a:cubicBezTo>
                  <a:cubicBezTo>
                    <a:pt x="254329" y="202903"/>
                    <a:pt x="185749" y="241003"/>
                    <a:pt x="123837" y="242908"/>
                  </a:cubicBezTo>
                  <a:cubicBezTo>
                    <a:pt x="60971" y="244813"/>
                    <a:pt x="964" y="190521"/>
                    <a:pt x="12" y="125751"/>
                  </a:cubicBezTo>
                  <a:close/>
                </a:path>
              </a:pathLst>
            </a:custGeom>
            <a:solidFill>
              <a:srgbClr val="FFFFFF"/>
            </a:solidFill>
            <a:ln w="9525" cap="flat">
              <a:noFill/>
              <a:prstDash val="solid"/>
              <a:miter/>
            </a:ln>
          </p:spPr>
          <p:txBody>
            <a:bodyPr rtlCol="0" anchor="ctr"/>
            <a:lstStyle/>
            <a:p>
              <a:endParaRPr lang="en-US"/>
            </a:p>
          </p:txBody>
        </p:sp>
        <p:sp>
          <p:nvSpPr>
            <p:cNvPr id="51" name="Freeform 8">
              <a:extLst>
                <a:ext uri="{FF2B5EF4-FFF2-40B4-BE49-F238E27FC236}">
                  <a16:creationId xmlns:a16="http://schemas.microsoft.com/office/drawing/2014/main" id="{C9052B39-6994-2774-6515-C6E009A4712A}"/>
                </a:ext>
              </a:extLst>
            </p:cNvPr>
            <p:cNvSpPr/>
            <p:nvPr/>
          </p:nvSpPr>
          <p:spPr>
            <a:xfrm>
              <a:off x="8428459" y="2283690"/>
              <a:ext cx="654380" cy="1173691"/>
            </a:xfrm>
            <a:custGeom>
              <a:avLst/>
              <a:gdLst>
                <a:gd name="connsiteX0" fmla="*/ 26883 w 654380"/>
                <a:gd name="connsiteY0" fmla="*/ 42314 h 1173691"/>
                <a:gd name="connsiteX1" fmla="*/ 75460 w 654380"/>
                <a:gd name="connsiteY1" fmla="*/ 404 h 1173691"/>
                <a:gd name="connsiteX2" fmla="*/ 120228 w 654380"/>
                <a:gd name="connsiteY2" fmla="*/ 38504 h 1173691"/>
                <a:gd name="connsiteX3" fmla="*/ 110703 w 654380"/>
                <a:gd name="connsiteY3" fmla="*/ 128992 h 1173691"/>
                <a:gd name="connsiteX4" fmla="*/ 189760 w 654380"/>
                <a:gd name="connsiteY4" fmla="*/ 249959 h 1173691"/>
                <a:gd name="connsiteX5" fmla="*/ 356447 w 654380"/>
                <a:gd name="connsiteY5" fmla="*/ 347114 h 1173691"/>
                <a:gd name="connsiteX6" fmla="*/ 510753 w 654380"/>
                <a:gd name="connsiteY6" fmla="*/ 436649 h 1173691"/>
                <a:gd name="connsiteX7" fmla="*/ 556472 w 654380"/>
                <a:gd name="connsiteY7" fmla="*/ 474749 h 1173691"/>
                <a:gd name="connsiteX8" fmla="*/ 651722 w 654380"/>
                <a:gd name="connsiteY8" fmla="*/ 680490 h 1173691"/>
                <a:gd name="connsiteX9" fmla="*/ 595525 w 654380"/>
                <a:gd name="connsiteY9" fmla="*/ 742402 h 1173691"/>
                <a:gd name="connsiteX10" fmla="*/ 550758 w 654380"/>
                <a:gd name="connsiteY10" fmla="*/ 706207 h 1173691"/>
                <a:gd name="connsiteX11" fmla="*/ 496465 w 654380"/>
                <a:gd name="connsiteY11" fmla="*/ 572857 h 1173691"/>
                <a:gd name="connsiteX12" fmla="*/ 438363 w 654380"/>
                <a:gd name="connsiteY12" fmla="*/ 544282 h 1173691"/>
                <a:gd name="connsiteX13" fmla="*/ 405978 w 654380"/>
                <a:gd name="connsiteY13" fmla="*/ 590954 h 1173691"/>
                <a:gd name="connsiteX14" fmla="*/ 409788 w 654380"/>
                <a:gd name="connsiteY14" fmla="*/ 694777 h 1173691"/>
                <a:gd name="connsiteX15" fmla="*/ 463128 w 654380"/>
                <a:gd name="connsiteY15" fmla="*/ 910994 h 1173691"/>
                <a:gd name="connsiteX16" fmla="*/ 557425 w 654380"/>
                <a:gd name="connsiteY16" fmla="*/ 1050059 h 1173691"/>
                <a:gd name="connsiteX17" fmla="*/ 537422 w 654380"/>
                <a:gd name="connsiteY17" fmla="*/ 1098637 h 1173691"/>
                <a:gd name="connsiteX18" fmla="*/ 485035 w 654380"/>
                <a:gd name="connsiteY18" fmla="*/ 1093875 h 1173691"/>
                <a:gd name="connsiteX19" fmla="*/ 329778 w 654380"/>
                <a:gd name="connsiteY19" fmla="*/ 917662 h 1173691"/>
                <a:gd name="connsiteX20" fmla="*/ 303108 w 654380"/>
                <a:gd name="connsiteY20" fmla="*/ 809077 h 1173691"/>
                <a:gd name="connsiteX21" fmla="*/ 277390 w 654380"/>
                <a:gd name="connsiteY21" fmla="*/ 781454 h 1173691"/>
                <a:gd name="connsiteX22" fmla="*/ 250720 w 654380"/>
                <a:gd name="connsiteY22" fmla="*/ 807172 h 1173691"/>
                <a:gd name="connsiteX23" fmla="*/ 232622 w 654380"/>
                <a:gd name="connsiteY23" fmla="*/ 895754 h 1173691"/>
                <a:gd name="connsiteX24" fmla="*/ 241195 w 654380"/>
                <a:gd name="connsiteY24" fmla="*/ 1063394 h 1173691"/>
                <a:gd name="connsiteX25" fmla="*/ 241195 w 654380"/>
                <a:gd name="connsiteY25" fmla="*/ 1127212 h 1173691"/>
                <a:gd name="connsiteX26" fmla="*/ 195475 w 654380"/>
                <a:gd name="connsiteY26" fmla="*/ 1172932 h 1173691"/>
                <a:gd name="connsiteX27" fmla="*/ 143088 w 654380"/>
                <a:gd name="connsiteY27" fmla="*/ 1140547 h 1173691"/>
                <a:gd name="connsiteX28" fmla="*/ 120228 w 654380"/>
                <a:gd name="connsiteY28" fmla="*/ 890992 h 1173691"/>
                <a:gd name="connsiteX29" fmla="*/ 141183 w 654380"/>
                <a:gd name="connsiteY29" fmla="*/ 601432 h 1173691"/>
                <a:gd name="connsiteX30" fmla="*/ 114513 w 654380"/>
                <a:gd name="connsiteY30" fmla="*/ 412837 h 1173691"/>
                <a:gd name="connsiteX31" fmla="*/ 30692 w 654380"/>
                <a:gd name="connsiteY31" fmla="*/ 278534 h 1173691"/>
                <a:gd name="connsiteX32" fmla="*/ 2117 w 654380"/>
                <a:gd name="connsiteY32" fmla="*/ 167092 h 1173691"/>
                <a:gd name="connsiteX33" fmla="*/ 26883 w 654380"/>
                <a:gd name="connsiteY33" fmla="*/ 42314 h 117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4380" h="1173691">
                  <a:moveTo>
                    <a:pt x="26883" y="42314"/>
                  </a:moveTo>
                  <a:cubicBezTo>
                    <a:pt x="30692" y="20407"/>
                    <a:pt x="48790" y="-3406"/>
                    <a:pt x="75460" y="404"/>
                  </a:cubicBezTo>
                  <a:cubicBezTo>
                    <a:pt x="100225" y="4214"/>
                    <a:pt x="119275" y="11834"/>
                    <a:pt x="120228" y="38504"/>
                  </a:cubicBezTo>
                  <a:cubicBezTo>
                    <a:pt x="120228" y="53744"/>
                    <a:pt x="115465" y="114704"/>
                    <a:pt x="110703" y="128992"/>
                  </a:cubicBezTo>
                  <a:cubicBezTo>
                    <a:pt x="101178" y="198524"/>
                    <a:pt x="137372" y="214717"/>
                    <a:pt x="189760" y="249959"/>
                  </a:cubicBezTo>
                  <a:cubicBezTo>
                    <a:pt x="229765" y="277582"/>
                    <a:pt x="243100" y="342352"/>
                    <a:pt x="356447" y="347114"/>
                  </a:cubicBezTo>
                  <a:cubicBezTo>
                    <a:pt x="356447" y="347114"/>
                    <a:pt x="434553" y="400454"/>
                    <a:pt x="510753" y="436649"/>
                  </a:cubicBezTo>
                  <a:cubicBezTo>
                    <a:pt x="528850" y="445222"/>
                    <a:pt x="545995" y="457604"/>
                    <a:pt x="556472" y="474749"/>
                  </a:cubicBezTo>
                  <a:cubicBezTo>
                    <a:pt x="596478" y="539519"/>
                    <a:pt x="630767" y="607147"/>
                    <a:pt x="651722" y="680490"/>
                  </a:cubicBezTo>
                  <a:cubicBezTo>
                    <a:pt x="663153" y="720494"/>
                    <a:pt x="636483" y="749069"/>
                    <a:pt x="595525" y="742402"/>
                  </a:cubicBezTo>
                  <a:cubicBezTo>
                    <a:pt x="574570" y="738592"/>
                    <a:pt x="559330" y="726209"/>
                    <a:pt x="550758" y="706207"/>
                  </a:cubicBezTo>
                  <a:cubicBezTo>
                    <a:pt x="532660" y="661440"/>
                    <a:pt x="514563" y="617624"/>
                    <a:pt x="496465" y="572857"/>
                  </a:cubicBezTo>
                  <a:cubicBezTo>
                    <a:pt x="485988" y="546187"/>
                    <a:pt x="461222" y="540472"/>
                    <a:pt x="438363" y="544282"/>
                  </a:cubicBezTo>
                  <a:cubicBezTo>
                    <a:pt x="414550" y="547139"/>
                    <a:pt x="404072" y="567142"/>
                    <a:pt x="405978" y="590954"/>
                  </a:cubicBezTo>
                  <a:cubicBezTo>
                    <a:pt x="407883" y="625244"/>
                    <a:pt x="404072" y="660487"/>
                    <a:pt x="409788" y="694777"/>
                  </a:cubicBezTo>
                  <a:cubicBezTo>
                    <a:pt x="422170" y="770977"/>
                    <a:pt x="412645" y="845272"/>
                    <a:pt x="463128" y="910994"/>
                  </a:cubicBezTo>
                  <a:cubicBezTo>
                    <a:pt x="481225" y="933854"/>
                    <a:pt x="553615" y="1027199"/>
                    <a:pt x="557425" y="1050059"/>
                  </a:cubicBezTo>
                  <a:cubicBezTo>
                    <a:pt x="561235" y="1073872"/>
                    <a:pt x="554567" y="1083397"/>
                    <a:pt x="537422" y="1098637"/>
                  </a:cubicBezTo>
                  <a:cubicBezTo>
                    <a:pt x="521230" y="1112925"/>
                    <a:pt x="499322" y="1103400"/>
                    <a:pt x="485035" y="1093875"/>
                  </a:cubicBezTo>
                  <a:cubicBezTo>
                    <a:pt x="402167" y="1038629"/>
                    <a:pt x="345970" y="967192"/>
                    <a:pt x="329778" y="917662"/>
                  </a:cubicBezTo>
                  <a:cubicBezTo>
                    <a:pt x="325967" y="895754"/>
                    <a:pt x="307870" y="830984"/>
                    <a:pt x="303108" y="809077"/>
                  </a:cubicBezTo>
                  <a:cubicBezTo>
                    <a:pt x="300250" y="795742"/>
                    <a:pt x="292630" y="782407"/>
                    <a:pt x="277390" y="781454"/>
                  </a:cubicBezTo>
                  <a:cubicBezTo>
                    <a:pt x="261197" y="780502"/>
                    <a:pt x="255483" y="793837"/>
                    <a:pt x="250720" y="807172"/>
                  </a:cubicBezTo>
                  <a:cubicBezTo>
                    <a:pt x="241195" y="835747"/>
                    <a:pt x="234528" y="865274"/>
                    <a:pt x="232622" y="895754"/>
                  </a:cubicBezTo>
                  <a:cubicBezTo>
                    <a:pt x="228813" y="951952"/>
                    <a:pt x="241195" y="1007197"/>
                    <a:pt x="241195" y="1063394"/>
                  </a:cubicBezTo>
                  <a:cubicBezTo>
                    <a:pt x="241195" y="1084350"/>
                    <a:pt x="242147" y="1106257"/>
                    <a:pt x="241195" y="1127212"/>
                  </a:cubicBezTo>
                  <a:cubicBezTo>
                    <a:pt x="239290" y="1155787"/>
                    <a:pt x="218335" y="1169122"/>
                    <a:pt x="195475" y="1172932"/>
                  </a:cubicBezTo>
                  <a:cubicBezTo>
                    <a:pt x="172615" y="1176742"/>
                    <a:pt x="151660" y="1166265"/>
                    <a:pt x="143088" y="1140547"/>
                  </a:cubicBezTo>
                  <a:cubicBezTo>
                    <a:pt x="122133" y="1073872"/>
                    <a:pt x="111655" y="961477"/>
                    <a:pt x="120228" y="890992"/>
                  </a:cubicBezTo>
                  <a:cubicBezTo>
                    <a:pt x="134515" y="780502"/>
                    <a:pt x="144040" y="660487"/>
                    <a:pt x="141183" y="601432"/>
                  </a:cubicBezTo>
                  <a:cubicBezTo>
                    <a:pt x="136420" y="550949"/>
                    <a:pt x="135467" y="462367"/>
                    <a:pt x="114513" y="412837"/>
                  </a:cubicBezTo>
                  <a:cubicBezTo>
                    <a:pt x="88795" y="351877"/>
                    <a:pt x="62125" y="336637"/>
                    <a:pt x="30692" y="278534"/>
                  </a:cubicBezTo>
                  <a:cubicBezTo>
                    <a:pt x="12595" y="246149"/>
                    <a:pt x="-6455" y="207097"/>
                    <a:pt x="2117" y="167092"/>
                  </a:cubicBezTo>
                  <a:cubicBezTo>
                    <a:pt x="13547" y="124229"/>
                    <a:pt x="18310" y="86129"/>
                    <a:pt x="26883" y="42314"/>
                  </a:cubicBezTo>
                  <a:close/>
                </a:path>
              </a:pathLst>
            </a:custGeom>
            <a:solidFill>
              <a:srgbClr val="FFFFFF"/>
            </a:solidFill>
            <a:ln w="9525" cap="flat">
              <a:noFill/>
              <a:prstDash val="solid"/>
              <a:miter/>
            </a:ln>
          </p:spPr>
          <p:txBody>
            <a:bodyPr rtlCol="0" anchor="ctr"/>
            <a:lstStyle/>
            <a:p>
              <a:endParaRPr lang="en-US"/>
            </a:p>
          </p:txBody>
        </p:sp>
        <p:sp>
          <p:nvSpPr>
            <p:cNvPr id="52" name="Freeform 9">
              <a:extLst>
                <a:ext uri="{FF2B5EF4-FFF2-40B4-BE49-F238E27FC236}">
                  <a16:creationId xmlns:a16="http://schemas.microsoft.com/office/drawing/2014/main" id="{3B155612-6C12-03FA-9D31-95A7FFE01422}"/>
                </a:ext>
              </a:extLst>
            </p:cNvPr>
            <p:cNvSpPr/>
            <p:nvPr/>
          </p:nvSpPr>
          <p:spPr>
            <a:xfrm>
              <a:off x="8412483" y="2267338"/>
              <a:ext cx="695920" cy="1209126"/>
            </a:xfrm>
            <a:custGeom>
              <a:avLst/>
              <a:gdLst>
                <a:gd name="connsiteX0" fmla="*/ 23809 w 695920"/>
                <a:gd name="connsiteY0" fmla="*/ 291077 h 1209126"/>
                <a:gd name="connsiteX1" fmla="*/ 110487 w 695920"/>
                <a:gd name="connsiteY1" fmla="*/ 426332 h 1209126"/>
                <a:gd name="connsiteX2" fmla="*/ 135252 w 695920"/>
                <a:gd name="connsiteY2" fmla="*/ 731131 h 1209126"/>
                <a:gd name="connsiteX3" fmla="*/ 115249 w 695920"/>
                <a:gd name="connsiteY3" fmla="*/ 975924 h 1209126"/>
                <a:gd name="connsiteX4" fmla="*/ 133347 w 695920"/>
                <a:gd name="connsiteY4" fmla="*/ 1138802 h 1209126"/>
                <a:gd name="connsiteX5" fmla="*/ 245742 w 695920"/>
                <a:gd name="connsiteY5" fmla="*/ 1197857 h 1209126"/>
                <a:gd name="connsiteX6" fmla="*/ 323847 w 695920"/>
                <a:gd name="connsiteY6" fmla="*/ 1203572 h 1209126"/>
                <a:gd name="connsiteX7" fmla="*/ 381949 w 695920"/>
                <a:gd name="connsiteY7" fmla="*/ 1198809 h 1209126"/>
                <a:gd name="connsiteX8" fmla="*/ 287652 w 695920"/>
                <a:gd name="connsiteY8" fmla="*/ 1185474 h 1209126"/>
                <a:gd name="connsiteX9" fmla="*/ 273364 w 695920"/>
                <a:gd name="connsiteY9" fmla="*/ 1170234 h 1209126"/>
                <a:gd name="connsiteX10" fmla="*/ 268602 w 695920"/>
                <a:gd name="connsiteY10" fmla="*/ 966399 h 1209126"/>
                <a:gd name="connsiteX11" fmla="*/ 281937 w 695920"/>
                <a:gd name="connsiteY11" fmla="*/ 843527 h 1209126"/>
                <a:gd name="connsiteX12" fmla="*/ 293367 w 695920"/>
                <a:gd name="connsiteY12" fmla="*/ 828287 h 1209126"/>
                <a:gd name="connsiteX13" fmla="*/ 308607 w 695920"/>
                <a:gd name="connsiteY13" fmla="*/ 851147 h 1209126"/>
                <a:gd name="connsiteX14" fmla="*/ 333372 w 695920"/>
                <a:gd name="connsiteY14" fmla="*/ 955922 h 1209126"/>
                <a:gd name="connsiteX15" fmla="*/ 492439 w 695920"/>
                <a:gd name="connsiteY15" fmla="*/ 1133087 h 1209126"/>
                <a:gd name="connsiteX16" fmla="*/ 569592 w 695920"/>
                <a:gd name="connsiteY16" fmla="*/ 1135944 h 1209126"/>
                <a:gd name="connsiteX17" fmla="*/ 594357 w 695920"/>
                <a:gd name="connsiteY17" fmla="*/ 1061649 h 1209126"/>
                <a:gd name="connsiteX18" fmla="*/ 497202 w 695920"/>
                <a:gd name="connsiteY18" fmla="*/ 915917 h 1209126"/>
                <a:gd name="connsiteX19" fmla="*/ 446719 w 695920"/>
                <a:gd name="connsiteY19" fmla="*/ 711129 h 1209126"/>
                <a:gd name="connsiteX20" fmla="*/ 441004 w 695920"/>
                <a:gd name="connsiteY20" fmla="*/ 617784 h 1209126"/>
                <a:gd name="connsiteX21" fmla="*/ 461007 w 695920"/>
                <a:gd name="connsiteY21" fmla="*/ 584447 h 1209126"/>
                <a:gd name="connsiteX22" fmla="*/ 499107 w 695920"/>
                <a:gd name="connsiteY22" fmla="*/ 602544 h 1209126"/>
                <a:gd name="connsiteX23" fmla="*/ 537207 w 695920"/>
                <a:gd name="connsiteY23" fmla="*/ 695889 h 1209126"/>
                <a:gd name="connsiteX24" fmla="*/ 567687 w 695920"/>
                <a:gd name="connsiteY24" fmla="*/ 757802 h 1209126"/>
                <a:gd name="connsiteX25" fmla="*/ 669604 w 695920"/>
                <a:gd name="connsiteY25" fmla="*/ 773042 h 1209126"/>
                <a:gd name="connsiteX26" fmla="*/ 694369 w 695920"/>
                <a:gd name="connsiteY26" fmla="*/ 713987 h 1209126"/>
                <a:gd name="connsiteX27" fmla="*/ 589594 w 695920"/>
                <a:gd name="connsiteY27" fmla="*/ 482529 h 1209126"/>
                <a:gd name="connsiteX28" fmla="*/ 481962 w 695920"/>
                <a:gd name="connsiteY28" fmla="*/ 411092 h 1209126"/>
                <a:gd name="connsiteX29" fmla="*/ 390522 w 695920"/>
                <a:gd name="connsiteY29" fmla="*/ 354894 h 1209126"/>
                <a:gd name="connsiteX30" fmla="*/ 495297 w 695920"/>
                <a:gd name="connsiteY30" fmla="*/ 148202 h 1209126"/>
                <a:gd name="connsiteX31" fmla="*/ 326704 w 695920"/>
                <a:gd name="connsiteY31" fmla="*/ 79622 h 1209126"/>
                <a:gd name="connsiteX32" fmla="*/ 221929 w 695920"/>
                <a:gd name="connsiteY32" fmla="*/ 256787 h 1209126"/>
                <a:gd name="connsiteX33" fmla="*/ 145729 w 695920"/>
                <a:gd name="connsiteY33" fmla="*/ 194874 h 1209126"/>
                <a:gd name="connsiteX34" fmla="*/ 159064 w 695920"/>
                <a:gd name="connsiteY34" fmla="*/ 70097 h 1209126"/>
                <a:gd name="connsiteX35" fmla="*/ 99057 w 695920"/>
                <a:gd name="connsiteY35" fmla="*/ 564 h 1209126"/>
                <a:gd name="connsiteX36" fmla="*/ 28572 w 695920"/>
                <a:gd name="connsiteY36" fmla="*/ 53904 h 1209126"/>
                <a:gd name="connsiteX37" fmla="*/ 2854 w 695920"/>
                <a:gd name="connsiteY37" fmla="*/ 191064 h 1209126"/>
                <a:gd name="connsiteX38" fmla="*/ 23809 w 695920"/>
                <a:gd name="connsiteY38" fmla="*/ 291077 h 1209126"/>
                <a:gd name="connsiteX39" fmla="*/ 359089 w 695920"/>
                <a:gd name="connsiteY39" fmla="*/ 337749 h 1209126"/>
                <a:gd name="connsiteX40" fmla="*/ 235264 w 695920"/>
                <a:gd name="connsiteY40" fmla="*/ 220592 h 1209126"/>
                <a:gd name="connsiteX41" fmla="*/ 357184 w 695920"/>
                <a:gd name="connsiteY41" fmla="*/ 94862 h 1209126"/>
                <a:gd name="connsiteX42" fmla="*/ 489582 w 695920"/>
                <a:gd name="connsiteY42" fmla="*/ 208209 h 1209126"/>
                <a:gd name="connsiteX43" fmla="*/ 359089 w 695920"/>
                <a:gd name="connsiteY43" fmla="*/ 337749 h 1209126"/>
                <a:gd name="connsiteX44" fmla="*/ 19999 w 695920"/>
                <a:gd name="connsiteY44" fmla="*/ 184397 h 1209126"/>
                <a:gd name="connsiteX45" fmla="*/ 42859 w 695920"/>
                <a:gd name="connsiteY45" fmla="*/ 59619 h 1209126"/>
                <a:gd name="connsiteX46" fmla="*/ 91437 w 695920"/>
                <a:gd name="connsiteY46" fmla="*/ 17709 h 1209126"/>
                <a:gd name="connsiteX47" fmla="*/ 136204 w 695920"/>
                <a:gd name="connsiteY47" fmla="*/ 55809 h 1209126"/>
                <a:gd name="connsiteX48" fmla="*/ 126679 w 695920"/>
                <a:gd name="connsiteY48" fmla="*/ 146297 h 1209126"/>
                <a:gd name="connsiteX49" fmla="*/ 205737 w 695920"/>
                <a:gd name="connsiteY49" fmla="*/ 267264 h 1209126"/>
                <a:gd name="connsiteX50" fmla="*/ 372424 w 695920"/>
                <a:gd name="connsiteY50" fmla="*/ 364419 h 1209126"/>
                <a:gd name="connsiteX51" fmla="*/ 526729 w 695920"/>
                <a:gd name="connsiteY51" fmla="*/ 453954 h 1209126"/>
                <a:gd name="connsiteX52" fmla="*/ 572449 w 695920"/>
                <a:gd name="connsiteY52" fmla="*/ 492054 h 1209126"/>
                <a:gd name="connsiteX53" fmla="*/ 667699 w 695920"/>
                <a:gd name="connsiteY53" fmla="*/ 697794 h 1209126"/>
                <a:gd name="connsiteX54" fmla="*/ 611502 w 695920"/>
                <a:gd name="connsiteY54" fmla="*/ 759706 h 1209126"/>
                <a:gd name="connsiteX55" fmla="*/ 566734 w 695920"/>
                <a:gd name="connsiteY55" fmla="*/ 723512 h 1209126"/>
                <a:gd name="connsiteX56" fmla="*/ 512442 w 695920"/>
                <a:gd name="connsiteY56" fmla="*/ 590162 h 1209126"/>
                <a:gd name="connsiteX57" fmla="*/ 454339 w 695920"/>
                <a:gd name="connsiteY57" fmla="*/ 561587 h 1209126"/>
                <a:gd name="connsiteX58" fmla="*/ 421954 w 695920"/>
                <a:gd name="connsiteY58" fmla="*/ 608259 h 1209126"/>
                <a:gd name="connsiteX59" fmla="*/ 425764 w 695920"/>
                <a:gd name="connsiteY59" fmla="*/ 712081 h 1209126"/>
                <a:gd name="connsiteX60" fmla="*/ 479104 w 695920"/>
                <a:gd name="connsiteY60" fmla="*/ 928299 h 1209126"/>
                <a:gd name="connsiteX61" fmla="*/ 573402 w 695920"/>
                <a:gd name="connsiteY61" fmla="*/ 1067364 h 1209126"/>
                <a:gd name="connsiteX62" fmla="*/ 553399 w 695920"/>
                <a:gd name="connsiteY62" fmla="*/ 1115942 h 1209126"/>
                <a:gd name="connsiteX63" fmla="*/ 501012 w 695920"/>
                <a:gd name="connsiteY63" fmla="*/ 1111179 h 1209126"/>
                <a:gd name="connsiteX64" fmla="*/ 345754 w 695920"/>
                <a:gd name="connsiteY64" fmla="*/ 934967 h 1209126"/>
                <a:gd name="connsiteX65" fmla="*/ 319084 w 695920"/>
                <a:gd name="connsiteY65" fmla="*/ 826381 h 1209126"/>
                <a:gd name="connsiteX66" fmla="*/ 293367 w 695920"/>
                <a:gd name="connsiteY66" fmla="*/ 798759 h 1209126"/>
                <a:gd name="connsiteX67" fmla="*/ 266697 w 695920"/>
                <a:gd name="connsiteY67" fmla="*/ 824477 h 1209126"/>
                <a:gd name="connsiteX68" fmla="*/ 248599 w 695920"/>
                <a:gd name="connsiteY68" fmla="*/ 913059 h 1209126"/>
                <a:gd name="connsiteX69" fmla="*/ 257172 w 695920"/>
                <a:gd name="connsiteY69" fmla="*/ 1080699 h 1209126"/>
                <a:gd name="connsiteX70" fmla="*/ 257172 w 695920"/>
                <a:gd name="connsiteY70" fmla="*/ 1144517 h 1209126"/>
                <a:gd name="connsiteX71" fmla="*/ 211452 w 695920"/>
                <a:gd name="connsiteY71" fmla="*/ 1190237 h 1209126"/>
                <a:gd name="connsiteX72" fmla="*/ 159064 w 695920"/>
                <a:gd name="connsiteY72" fmla="*/ 1157852 h 1209126"/>
                <a:gd name="connsiteX73" fmla="*/ 136204 w 695920"/>
                <a:gd name="connsiteY73" fmla="*/ 908297 h 1209126"/>
                <a:gd name="connsiteX74" fmla="*/ 157159 w 695920"/>
                <a:gd name="connsiteY74" fmla="*/ 618737 h 1209126"/>
                <a:gd name="connsiteX75" fmla="*/ 130489 w 695920"/>
                <a:gd name="connsiteY75" fmla="*/ 430142 h 1209126"/>
                <a:gd name="connsiteX76" fmla="*/ 46669 w 695920"/>
                <a:gd name="connsiteY76" fmla="*/ 295839 h 1209126"/>
                <a:gd name="connsiteX77" fmla="*/ 19999 w 695920"/>
                <a:gd name="connsiteY77" fmla="*/ 184397 h 120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95920" h="1209126">
                  <a:moveTo>
                    <a:pt x="23809" y="291077"/>
                  </a:moveTo>
                  <a:cubicBezTo>
                    <a:pt x="58099" y="354894"/>
                    <a:pt x="95247" y="391089"/>
                    <a:pt x="110487" y="426332"/>
                  </a:cubicBezTo>
                  <a:cubicBezTo>
                    <a:pt x="145729" y="522534"/>
                    <a:pt x="137157" y="630167"/>
                    <a:pt x="135252" y="731131"/>
                  </a:cubicBezTo>
                  <a:cubicBezTo>
                    <a:pt x="133347" y="802569"/>
                    <a:pt x="116202" y="903534"/>
                    <a:pt x="115249" y="975924"/>
                  </a:cubicBezTo>
                  <a:cubicBezTo>
                    <a:pt x="114297" y="1031169"/>
                    <a:pt x="120964" y="1085462"/>
                    <a:pt x="133347" y="1138802"/>
                  </a:cubicBezTo>
                  <a:cubicBezTo>
                    <a:pt x="146682" y="1193094"/>
                    <a:pt x="180019" y="1228337"/>
                    <a:pt x="245742" y="1197857"/>
                  </a:cubicBezTo>
                  <a:cubicBezTo>
                    <a:pt x="272412" y="1187379"/>
                    <a:pt x="298129" y="1199762"/>
                    <a:pt x="323847" y="1203572"/>
                  </a:cubicBezTo>
                  <a:cubicBezTo>
                    <a:pt x="343849" y="1206429"/>
                    <a:pt x="362899" y="1215954"/>
                    <a:pt x="381949" y="1198809"/>
                  </a:cubicBezTo>
                  <a:cubicBezTo>
                    <a:pt x="351469" y="1189284"/>
                    <a:pt x="318132" y="1195952"/>
                    <a:pt x="287652" y="1185474"/>
                  </a:cubicBezTo>
                  <a:cubicBezTo>
                    <a:pt x="280032" y="1182617"/>
                    <a:pt x="270507" y="1186427"/>
                    <a:pt x="273364" y="1170234"/>
                  </a:cubicBezTo>
                  <a:cubicBezTo>
                    <a:pt x="285747" y="1102607"/>
                    <a:pt x="271459" y="1034027"/>
                    <a:pt x="268602" y="966399"/>
                  </a:cubicBezTo>
                  <a:cubicBezTo>
                    <a:pt x="267649" y="924489"/>
                    <a:pt x="269554" y="883531"/>
                    <a:pt x="281937" y="843527"/>
                  </a:cubicBezTo>
                  <a:cubicBezTo>
                    <a:pt x="283842" y="835906"/>
                    <a:pt x="283842" y="828287"/>
                    <a:pt x="293367" y="828287"/>
                  </a:cubicBezTo>
                  <a:cubicBezTo>
                    <a:pt x="302892" y="828287"/>
                    <a:pt x="306702" y="841622"/>
                    <a:pt x="308607" y="851147"/>
                  </a:cubicBezTo>
                  <a:cubicBezTo>
                    <a:pt x="311464" y="864481"/>
                    <a:pt x="331467" y="942587"/>
                    <a:pt x="333372" y="955922"/>
                  </a:cubicBezTo>
                  <a:cubicBezTo>
                    <a:pt x="340039" y="994974"/>
                    <a:pt x="409572" y="1067364"/>
                    <a:pt x="492439" y="1133087"/>
                  </a:cubicBezTo>
                  <a:cubicBezTo>
                    <a:pt x="512442" y="1149279"/>
                    <a:pt x="545779" y="1154994"/>
                    <a:pt x="569592" y="1135944"/>
                  </a:cubicBezTo>
                  <a:cubicBezTo>
                    <a:pt x="593404" y="1116894"/>
                    <a:pt x="600072" y="1094034"/>
                    <a:pt x="594357" y="1061649"/>
                  </a:cubicBezTo>
                  <a:cubicBezTo>
                    <a:pt x="589594" y="1036884"/>
                    <a:pt x="518157" y="943539"/>
                    <a:pt x="497202" y="915917"/>
                  </a:cubicBezTo>
                  <a:cubicBezTo>
                    <a:pt x="451482" y="854956"/>
                    <a:pt x="456244" y="780662"/>
                    <a:pt x="446719" y="711129"/>
                  </a:cubicBezTo>
                  <a:cubicBezTo>
                    <a:pt x="441957" y="680649"/>
                    <a:pt x="443862" y="648264"/>
                    <a:pt x="441004" y="617784"/>
                  </a:cubicBezTo>
                  <a:cubicBezTo>
                    <a:pt x="439099" y="600639"/>
                    <a:pt x="444814" y="589209"/>
                    <a:pt x="461007" y="584447"/>
                  </a:cubicBezTo>
                  <a:cubicBezTo>
                    <a:pt x="478152" y="579684"/>
                    <a:pt x="492439" y="586352"/>
                    <a:pt x="499107" y="602544"/>
                  </a:cubicBezTo>
                  <a:cubicBezTo>
                    <a:pt x="512442" y="633024"/>
                    <a:pt x="524824" y="664456"/>
                    <a:pt x="537207" y="695889"/>
                  </a:cubicBezTo>
                  <a:cubicBezTo>
                    <a:pt x="544827" y="715892"/>
                    <a:pt x="553399" y="741609"/>
                    <a:pt x="567687" y="757802"/>
                  </a:cubicBezTo>
                  <a:cubicBezTo>
                    <a:pt x="597215" y="791139"/>
                    <a:pt x="632457" y="796854"/>
                    <a:pt x="669604" y="773042"/>
                  </a:cubicBezTo>
                  <a:cubicBezTo>
                    <a:pt x="689607" y="760659"/>
                    <a:pt x="700084" y="735894"/>
                    <a:pt x="694369" y="713987"/>
                  </a:cubicBezTo>
                  <a:cubicBezTo>
                    <a:pt x="671509" y="631119"/>
                    <a:pt x="632457" y="555872"/>
                    <a:pt x="589594" y="482529"/>
                  </a:cubicBezTo>
                  <a:cubicBezTo>
                    <a:pt x="567687" y="444429"/>
                    <a:pt x="521014" y="430142"/>
                    <a:pt x="481962" y="411092"/>
                  </a:cubicBezTo>
                  <a:cubicBezTo>
                    <a:pt x="449577" y="394899"/>
                    <a:pt x="423859" y="374897"/>
                    <a:pt x="390522" y="354894"/>
                  </a:cubicBezTo>
                  <a:cubicBezTo>
                    <a:pt x="481009" y="345369"/>
                    <a:pt x="544827" y="252977"/>
                    <a:pt x="495297" y="148202"/>
                  </a:cubicBezTo>
                  <a:cubicBezTo>
                    <a:pt x="468627" y="92957"/>
                    <a:pt x="383854" y="64382"/>
                    <a:pt x="326704" y="79622"/>
                  </a:cubicBezTo>
                  <a:cubicBezTo>
                    <a:pt x="252409" y="99624"/>
                    <a:pt x="203832" y="168204"/>
                    <a:pt x="221929" y="256787"/>
                  </a:cubicBezTo>
                  <a:cubicBezTo>
                    <a:pt x="189544" y="236784"/>
                    <a:pt x="167637" y="222497"/>
                    <a:pt x="145729" y="194874"/>
                  </a:cubicBezTo>
                  <a:cubicBezTo>
                    <a:pt x="138109" y="185349"/>
                    <a:pt x="157159" y="97719"/>
                    <a:pt x="159064" y="70097"/>
                  </a:cubicBezTo>
                  <a:cubicBezTo>
                    <a:pt x="160969" y="31997"/>
                    <a:pt x="134299" y="4374"/>
                    <a:pt x="99057" y="564"/>
                  </a:cubicBezTo>
                  <a:cubicBezTo>
                    <a:pt x="66672" y="-3246"/>
                    <a:pt x="38097" y="11994"/>
                    <a:pt x="28572" y="53904"/>
                  </a:cubicBezTo>
                  <a:cubicBezTo>
                    <a:pt x="24762" y="70097"/>
                    <a:pt x="10474" y="164394"/>
                    <a:pt x="2854" y="191064"/>
                  </a:cubicBezTo>
                  <a:cubicBezTo>
                    <a:pt x="-6671" y="221544"/>
                    <a:pt x="9522" y="264407"/>
                    <a:pt x="23809" y="291077"/>
                  </a:cubicBezTo>
                  <a:close/>
                  <a:moveTo>
                    <a:pt x="359089" y="337749"/>
                  </a:moveTo>
                  <a:cubicBezTo>
                    <a:pt x="297177" y="339654"/>
                    <a:pt x="237169" y="285362"/>
                    <a:pt x="235264" y="220592"/>
                  </a:cubicBezTo>
                  <a:cubicBezTo>
                    <a:pt x="234312" y="162489"/>
                    <a:pt x="292414" y="95814"/>
                    <a:pt x="357184" y="94862"/>
                  </a:cubicBezTo>
                  <a:cubicBezTo>
                    <a:pt x="414334" y="93909"/>
                    <a:pt x="486724" y="125342"/>
                    <a:pt x="489582" y="208209"/>
                  </a:cubicBezTo>
                  <a:cubicBezTo>
                    <a:pt x="489582" y="297744"/>
                    <a:pt x="421002" y="335844"/>
                    <a:pt x="359089" y="337749"/>
                  </a:cubicBezTo>
                  <a:close/>
                  <a:moveTo>
                    <a:pt x="19999" y="184397"/>
                  </a:moveTo>
                  <a:cubicBezTo>
                    <a:pt x="29524" y="140582"/>
                    <a:pt x="34287" y="103434"/>
                    <a:pt x="42859" y="59619"/>
                  </a:cubicBezTo>
                  <a:cubicBezTo>
                    <a:pt x="46669" y="37712"/>
                    <a:pt x="64767" y="13899"/>
                    <a:pt x="91437" y="17709"/>
                  </a:cubicBezTo>
                  <a:cubicBezTo>
                    <a:pt x="116202" y="21519"/>
                    <a:pt x="135252" y="29139"/>
                    <a:pt x="136204" y="55809"/>
                  </a:cubicBezTo>
                  <a:cubicBezTo>
                    <a:pt x="136204" y="71049"/>
                    <a:pt x="131442" y="132009"/>
                    <a:pt x="126679" y="146297"/>
                  </a:cubicBezTo>
                  <a:cubicBezTo>
                    <a:pt x="117154" y="215829"/>
                    <a:pt x="153349" y="232022"/>
                    <a:pt x="205737" y="267264"/>
                  </a:cubicBezTo>
                  <a:cubicBezTo>
                    <a:pt x="245742" y="294887"/>
                    <a:pt x="259077" y="359657"/>
                    <a:pt x="372424" y="364419"/>
                  </a:cubicBezTo>
                  <a:cubicBezTo>
                    <a:pt x="372424" y="364419"/>
                    <a:pt x="450529" y="417759"/>
                    <a:pt x="526729" y="453954"/>
                  </a:cubicBezTo>
                  <a:cubicBezTo>
                    <a:pt x="544827" y="462527"/>
                    <a:pt x="561972" y="474909"/>
                    <a:pt x="572449" y="492054"/>
                  </a:cubicBezTo>
                  <a:cubicBezTo>
                    <a:pt x="612454" y="556824"/>
                    <a:pt x="646744" y="624452"/>
                    <a:pt x="667699" y="697794"/>
                  </a:cubicBezTo>
                  <a:cubicBezTo>
                    <a:pt x="679129" y="737799"/>
                    <a:pt x="652459" y="766374"/>
                    <a:pt x="611502" y="759706"/>
                  </a:cubicBezTo>
                  <a:cubicBezTo>
                    <a:pt x="590547" y="755897"/>
                    <a:pt x="575307" y="743514"/>
                    <a:pt x="566734" y="723512"/>
                  </a:cubicBezTo>
                  <a:cubicBezTo>
                    <a:pt x="548637" y="678744"/>
                    <a:pt x="530540" y="634929"/>
                    <a:pt x="512442" y="590162"/>
                  </a:cubicBezTo>
                  <a:cubicBezTo>
                    <a:pt x="501964" y="563492"/>
                    <a:pt x="477199" y="557777"/>
                    <a:pt x="454339" y="561587"/>
                  </a:cubicBezTo>
                  <a:cubicBezTo>
                    <a:pt x="430527" y="564444"/>
                    <a:pt x="420049" y="584447"/>
                    <a:pt x="421954" y="608259"/>
                  </a:cubicBezTo>
                  <a:cubicBezTo>
                    <a:pt x="423859" y="642549"/>
                    <a:pt x="420049" y="677792"/>
                    <a:pt x="425764" y="712081"/>
                  </a:cubicBezTo>
                  <a:cubicBezTo>
                    <a:pt x="438147" y="788281"/>
                    <a:pt x="428622" y="862577"/>
                    <a:pt x="479104" y="928299"/>
                  </a:cubicBezTo>
                  <a:cubicBezTo>
                    <a:pt x="497202" y="951159"/>
                    <a:pt x="569592" y="1044504"/>
                    <a:pt x="573402" y="1067364"/>
                  </a:cubicBezTo>
                  <a:cubicBezTo>
                    <a:pt x="577212" y="1091177"/>
                    <a:pt x="570544" y="1100702"/>
                    <a:pt x="553399" y="1115942"/>
                  </a:cubicBezTo>
                  <a:cubicBezTo>
                    <a:pt x="537207" y="1130229"/>
                    <a:pt x="515299" y="1120704"/>
                    <a:pt x="501012" y="1111179"/>
                  </a:cubicBezTo>
                  <a:cubicBezTo>
                    <a:pt x="418144" y="1055934"/>
                    <a:pt x="361947" y="984497"/>
                    <a:pt x="345754" y="934967"/>
                  </a:cubicBezTo>
                  <a:cubicBezTo>
                    <a:pt x="341944" y="913059"/>
                    <a:pt x="323847" y="848289"/>
                    <a:pt x="319084" y="826381"/>
                  </a:cubicBezTo>
                  <a:cubicBezTo>
                    <a:pt x="316227" y="813047"/>
                    <a:pt x="308607" y="799712"/>
                    <a:pt x="293367" y="798759"/>
                  </a:cubicBezTo>
                  <a:cubicBezTo>
                    <a:pt x="277174" y="797806"/>
                    <a:pt x="271459" y="811142"/>
                    <a:pt x="266697" y="824477"/>
                  </a:cubicBezTo>
                  <a:cubicBezTo>
                    <a:pt x="257172" y="853052"/>
                    <a:pt x="250504" y="882579"/>
                    <a:pt x="248599" y="913059"/>
                  </a:cubicBezTo>
                  <a:cubicBezTo>
                    <a:pt x="244789" y="969256"/>
                    <a:pt x="257172" y="1024502"/>
                    <a:pt x="257172" y="1080699"/>
                  </a:cubicBezTo>
                  <a:cubicBezTo>
                    <a:pt x="257172" y="1101654"/>
                    <a:pt x="258124" y="1123562"/>
                    <a:pt x="257172" y="1144517"/>
                  </a:cubicBezTo>
                  <a:cubicBezTo>
                    <a:pt x="255267" y="1173092"/>
                    <a:pt x="234312" y="1186427"/>
                    <a:pt x="211452" y="1190237"/>
                  </a:cubicBezTo>
                  <a:cubicBezTo>
                    <a:pt x="188592" y="1194047"/>
                    <a:pt x="167637" y="1183569"/>
                    <a:pt x="159064" y="1157852"/>
                  </a:cubicBezTo>
                  <a:cubicBezTo>
                    <a:pt x="138109" y="1091177"/>
                    <a:pt x="127632" y="978781"/>
                    <a:pt x="136204" y="908297"/>
                  </a:cubicBezTo>
                  <a:cubicBezTo>
                    <a:pt x="150492" y="797806"/>
                    <a:pt x="160017" y="677792"/>
                    <a:pt x="157159" y="618737"/>
                  </a:cubicBezTo>
                  <a:cubicBezTo>
                    <a:pt x="152397" y="568254"/>
                    <a:pt x="151444" y="479672"/>
                    <a:pt x="130489" y="430142"/>
                  </a:cubicBezTo>
                  <a:cubicBezTo>
                    <a:pt x="104772" y="369182"/>
                    <a:pt x="78102" y="353942"/>
                    <a:pt x="46669" y="295839"/>
                  </a:cubicBezTo>
                  <a:cubicBezTo>
                    <a:pt x="30477" y="262502"/>
                    <a:pt x="11427" y="223449"/>
                    <a:pt x="19999" y="184397"/>
                  </a:cubicBezTo>
                  <a:close/>
                </a:path>
              </a:pathLst>
            </a:custGeom>
            <a:solidFill>
              <a:srgbClr val="000000"/>
            </a:solidFill>
            <a:ln w="9525" cap="flat">
              <a:noFill/>
              <a:prstDash val="solid"/>
              <a:miter/>
            </a:ln>
          </p:spPr>
          <p:txBody>
            <a:bodyPr rtlCol="0" anchor="ctr"/>
            <a:lstStyle/>
            <a:p>
              <a:endParaRPr lang="en-US"/>
            </a:p>
          </p:txBody>
        </p:sp>
        <p:sp>
          <p:nvSpPr>
            <p:cNvPr id="53" name="Freeform 10">
              <a:extLst>
                <a:ext uri="{FF2B5EF4-FFF2-40B4-BE49-F238E27FC236}">
                  <a16:creationId xmlns:a16="http://schemas.microsoft.com/office/drawing/2014/main" id="{832DD68D-6583-6CF3-1F93-6B62C319223F}"/>
                </a:ext>
              </a:extLst>
            </p:cNvPr>
            <p:cNvSpPr/>
            <p:nvPr/>
          </p:nvSpPr>
          <p:spPr>
            <a:xfrm>
              <a:off x="9088755" y="2951797"/>
              <a:ext cx="84493" cy="115252"/>
            </a:xfrm>
            <a:custGeom>
              <a:avLst/>
              <a:gdLst>
                <a:gd name="connsiteX0" fmla="*/ 60960 w 84493"/>
                <a:gd name="connsiteY0" fmla="*/ 70485 h 115252"/>
                <a:gd name="connsiteX1" fmla="*/ 68580 w 84493"/>
                <a:gd name="connsiteY1" fmla="*/ 0 h 115252"/>
                <a:gd name="connsiteX2" fmla="*/ 0 w 84493"/>
                <a:gd name="connsiteY2" fmla="*/ 115253 h 115252"/>
                <a:gd name="connsiteX3" fmla="*/ 60960 w 84493"/>
                <a:gd name="connsiteY3" fmla="*/ 70485 h 115252"/>
              </a:gdLst>
              <a:ahLst/>
              <a:cxnLst>
                <a:cxn ang="0">
                  <a:pos x="connsiteX0" y="connsiteY0"/>
                </a:cxn>
                <a:cxn ang="0">
                  <a:pos x="connsiteX1" y="connsiteY1"/>
                </a:cxn>
                <a:cxn ang="0">
                  <a:pos x="connsiteX2" y="connsiteY2"/>
                </a:cxn>
                <a:cxn ang="0">
                  <a:pos x="connsiteX3" y="connsiteY3"/>
                </a:cxn>
              </a:cxnLst>
              <a:rect l="l" t="t" r="r" b="b"/>
              <a:pathLst>
                <a:path w="84493" h="115252">
                  <a:moveTo>
                    <a:pt x="60960" y="70485"/>
                  </a:moveTo>
                  <a:cubicBezTo>
                    <a:pt x="72390" y="49530"/>
                    <a:pt x="57150" y="23813"/>
                    <a:pt x="68580" y="0"/>
                  </a:cubicBezTo>
                  <a:cubicBezTo>
                    <a:pt x="104775" y="57150"/>
                    <a:pt x="78105" y="105728"/>
                    <a:pt x="0" y="115253"/>
                  </a:cubicBezTo>
                  <a:cubicBezTo>
                    <a:pt x="29527" y="103822"/>
                    <a:pt x="49530" y="91440"/>
                    <a:pt x="60960" y="70485"/>
                  </a:cubicBezTo>
                  <a:close/>
                </a:path>
              </a:pathLst>
            </a:custGeom>
            <a:solidFill>
              <a:srgbClr val="000000"/>
            </a:solidFill>
            <a:ln w="9525" cap="flat">
              <a:noFill/>
              <a:prstDash val="solid"/>
              <a:miter/>
            </a:ln>
          </p:spPr>
          <p:txBody>
            <a:bodyPr rtlCol="0" anchor="ctr"/>
            <a:lstStyle/>
            <a:p>
              <a:endParaRPr lang="en-US"/>
            </a:p>
          </p:txBody>
        </p:sp>
        <p:sp>
          <p:nvSpPr>
            <p:cNvPr id="54" name="Freeform 11">
              <a:extLst>
                <a:ext uri="{FF2B5EF4-FFF2-40B4-BE49-F238E27FC236}">
                  <a16:creationId xmlns:a16="http://schemas.microsoft.com/office/drawing/2014/main" id="{0EA361EA-067B-F356-04D3-5C533399B821}"/>
                </a:ext>
              </a:extLst>
            </p:cNvPr>
            <p:cNvSpPr/>
            <p:nvPr/>
          </p:nvSpPr>
          <p:spPr>
            <a:xfrm>
              <a:off x="8370738" y="2481262"/>
              <a:ext cx="48409" cy="112395"/>
            </a:xfrm>
            <a:custGeom>
              <a:avLst/>
              <a:gdLst>
                <a:gd name="connsiteX0" fmla="*/ 8404 w 48409"/>
                <a:gd name="connsiteY0" fmla="*/ 0 h 112395"/>
                <a:gd name="connsiteX1" fmla="*/ 48410 w 48409"/>
                <a:gd name="connsiteY1" fmla="*/ 112395 h 112395"/>
                <a:gd name="connsiteX2" fmla="*/ 8404 w 48409"/>
                <a:gd name="connsiteY2" fmla="*/ 0 h 112395"/>
              </a:gdLst>
              <a:ahLst/>
              <a:cxnLst>
                <a:cxn ang="0">
                  <a:pos x="connsiteX0" y="connsiteY0"/>
                </a:cxn>
                <a:cxn ang="0">
                  <a:pos x="connsiteX1" y="connsiteY1"/>
                </a:cxn>
                <a:cxn ang="0">
                  <a:pos x="connsiteX2" y="connsiteY2"/>
                </a:cxn>
              </a:cxnLst>
              <a:rect l="l" t="t" r="r" b="b"/>
              <a:pathLst>
                <a:path w="48409" h="112395">
                  <a:moveTo>
                    <a:pt x="8404" y="0"/>
                  </a:moveTo>
                  <a:cubicBezTo>
                    <a:pt x="7452" y="42863"/>
                    <a:pt x="30312" y="77153"/>
                    <a:pt x="48410" y="112395"/>
                  </a:cubicBezTo>
                  <a:cubicBezTo>
                    <a:pt x="2689" y="70485"/>
                    <a:pt x="-10646" y="33338"/>
                    <a:pt x="8404" y="0"/>
                  </a:cubicBezTo>
                  <a:close/>
                </a:path>
              </a:pathLst>
            </a:custGeom>
            <a:solidFill>
              <a:srgbClr val="000000"/>
            </a:solidFill>
            <a:ln w="9525" cap="flat">
              <a:noFill/>
              <a:prstDash val="solid"/>
              <a:miter/>
            </a:ln>
          </p:spPr>
          <p:txBody>
            <a:bodyPr rtlCol="0" anchor="ctr"/>
            <a:lstStyle/>
            <a:p>
              <a:endParaRPr lang="en-US"/>
            </a:p>
          </p:txBody>
        </p:sp>
        <p:sp>
          <p:nvSpPr>
            <p:cNvPr id="55" name="Freeform 12">
              <a:extLst>
                <a:ext uri="{FF2B5EF4-FFF2-40B4-BE49-F238E27FC236}">
                  <a16:creationId xmlns:a16="http://schemas.microsoft.com/office/drawing/2014/main" id="{5CBD56E0-EBED-2F68-CB16-45E9BD43DB6A}"/>
                </a:ext>
              </a:extLst>
            </p:cNvPr>
            <p:cNvSpPr/>
            <p:nvPr/>
          </p:nvSpPr>
          <p:spPr>
            <a:xfrm>
              <a:off x="8468677" y="3452812"/>
              <a:ext cx="86677" cy="17966"/>
            </a:xfrm>
            <a:custGeom>
              <a:avLst/>
              <a:gdLst>
                <a:gd name="connsiteX0" fmla="*/ 72390 w 86677"/>
                <a:gd name="connsiteY0" fmla="*/ 0 h 17966"/>
                <a:gd name="connsiteX1" fmla="*/ 86678 w 86677"/>
                <a:gd name="connsiteY1" fmla="*/ 10478 h 17966"/>
                <a:gd name="connsiteX2" fmla="*/ 72390 w 86677"/>
                <a:gd name="connsiteY2" fmla="*/ 17145 h 17966"/>
                <a:gd name="connsiteX3" fmla="*/ 953 w 86677"/>
                <a:gd name="connsiteY3" fmla="*/ 6668 h 17966"/>
                <a:gd name="connsiteX4" fmla="*/ 0 w 86677"/>
                <a:gd name="connsiteY4" fmla="*/ 0 h 17966"/>
                <a:gd name="connsiteX5" fmla="*/ 72390 w 86677"/>
                <a:gd name="connsiteY5" fmla="*/ 0 h 1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7966">
                  <a:moveTo>
                    <a:pt x="72390" y="0"/>
                  </a:moveTo>
                  <a:cubicBezTo>
                    <a:pt x="79058" y="0"/>
                    <a:pt x="86678" y="1905"/>
                    <a:pt x="86678" y="10478"/>
                  </a:cubicBezTo>
                  <a:cubicBezTo>
                    <a:pt x="86678" y="20003"/>
                    <a:pt x="78105" y="18097"/>
                    <a:pt x="72390" y="17145"/>
                  </a:cubicBezTo>
                  <a:cubicBezTo>
                    <a:pt x="48578" y="13335"/>
                    <a:pt x="24765" y="10478"/>
                    <a:pt x="953" y="6668"/>
                  </a:cubicBezTo>
                  <a:cubicBezTo>
                    <a:pt x="953" y="4763"/>
                    <a:pt x="953" y="1905"/>
                    <a:pt x="0" y="0"/>
                  </a:cubicBezTo>
                  <a:cubicBezTo>
                    <a:pt x="23813" y="0"/>
                    <a:pt x="47625" y="0"/>
                    <a:pt x="72390" y="0"/>
                  </a:cubicBezTo>
                  <a:close/>
                </a:path>
              </a:pathLst>
            </a:custGeom>
            <a:solidFill>
              <a:srgbClr val="000000"/>
            </a:solidFill>
            <a:ln w="9525" cap="flat">
              <a:noFill/>
              <a:prstDash val="solid"/>
              <a:miter/>
            </a:ln>
          </p:spPr>
          <p:txBody>
            <a:bodyPr rtlCol="0" anchor="ctr"/>
            <a:lstStyle/>
            <a:p>
              <a:endParaRPr lang="en-US"/>
            </a:p>
          </p:txBody>
        </p:sp>
      </p:grpSp>
      <p:grpSp>
        <p:nvGrpSpPr>
          <p:cNvPr id="56" name="Graphic 4">
            <a:extLst>
              <a:ext uri="{FF2B5EF4-FFF2-40B4-BE49-F238E27FC236}">
                <a16:creationId xmlns:a16="http://schemas.microsoft.com/office/drawing/2014/main" id="{04C34EEF-3978-7706-50C2-7478F03A4069}"/>
              </a:ext>
            </a:extLst>
          </p:cNvPr>
          <p:cNvGrpSpPr/>
          <p:nvPr/>
        </p:nvGrpSpPr>
        <p:grpSpPr>
          <a:xfrm>
            <a:off x="11085789" y="198280"/>
            <a:ext cx="860672" cy="1861250"/>
            <a:chOff x="8124259" y="1236345"/>
            <a:chExt cx="860672" cy="1861250"/>
          </a:xfrm>
        </p:grpSpPr>
        <p:sp>
          <p:nvSpPr>
            <p:cNvPr id="57" name="Freeform 14">
              <a:extLst>
                <a:ext uri="{FF2B5EF4-FFF2-40B4-BE49-F238E27FC236}">
                  <a16:creationId xmlns:a16="http://schemas.microsoft.com/office/drawing/2014/main" id="{7F7F364C-81B1-3B31-6998-A96794E0FDCC}"/>
                </a:ext>
              </a:extLst>
            </p:cNvPr>
            <p:cNvSpPr/>
            <p:nvPr/>
          </p:nvSpPr>
          <p:spPr>
            <a:xfrm>
              <a:off x="8402002" y="1842134"/>
              <a:ext cx="8572" cy="7620"/>
            </a:xfrm>
            <a:custGeom>
              <a:avLst/>
              <a:gdLst>
                <a:gd name="connsiteX0" fmla="*/ 8573 w 8572"/>
                <a:gd name="connsiteY0" fmla="*/ 7620 h 7620"/>
                <a:gd name="connsiteX1" fmla="*/ 0 w 8572"/>
                <a:gd name="connsiteY1" fmla="*/ 0 h 7620"/>
                <a:gd name="connsiteX2" fmla="*/ 8573 w 8572"/>
                <a:gd name="connsiteY2" fmla="*/ 7620 h 7620"/>
              </a:gdLst>
              <a:ahLst/>
              <a:cxnLst>
                <a:cxn ang="0">
                  <a:pos x="connsiteX0" y="connsiteY0"/>
                </a:cxn>
                <a:cxn ang="0">
                  <a:pos x="connsiteX1" y="connsiteY1"/>
                </a:cxn>
                <a:cxn ang="0">
                  <a:pos x="connsiteX2" y="connsiteY2"/>
                </a:cxn>
              </a:cxnLst>
              <a:rect l="l" t="t" r="r" b="b"/>
              <a:pathLst>
                <a:path w="8572" h="7620">
                  <a:moveTo>
                    <a:pt x="8573" y="7620"/>
                  </a:moveTo>
                  <a:cubicBezTo>
                    <a:pt x="5715" y="4763"/>
                    <a:pt x="2858" y="2858"/>
                    <a:pt x="0" y="0"/>
                  </a:cubicBezTo>
                  <a:cubicBezTo>
                    <a:pt x="2858" y="2858"/>
                    <a:pt x="5715" y="5715"/>
                    <a:pt x="8573" y="7620"/>
                  </a:cubicBezTo>
                  <a:close/>
                </a:path>
              </a:pathLst>
            </a:custGeom>
            <a:solidFill>
              <a:srgbClr val="FFFFFF"/>
            </a:solidFill>
            <a:ln w="9525" cap="flat">
              <a:noFill/>
              <a:prstDash val="solid"/>
              <a:miter/>
            </a:ln>
          </p:spPr>
          <p:txBody>
            <a:bodyPr rtlCol="0" anchor="ctr"/>
            <a:lstStyle/>
            <a:p>
              <a:endParaRPr lang="en-US"/>
            </a:p>
          </p:txBody>
        </p:sp>
        <p:sp>
          <p:nvSpPr>
            <p:cNvPr id="58" name="Freeform 15">
              <a:extLst>
                <a:ext uri="{FF2B5EF4-FFF2-40B4-BE49-F238E27FC236}">
                  <a16:creationId xmlns:a16="http://schemas.microsoft.com/office/drawing/2014/main" id="{0EE3CB44-0552-D13C-9DA5-C41C6D439DD2}"/>
                </a:ext>
              </a:extLst>
            </p:cNvPr>
            <p:cNvSpPr/>
            <p:nvPr/>
          </p:nvSpPr>
          <p:spPr>
            <a:xfrm>
              <a:off x="8411527" y="1849754"/>
              <a:ext cx="30480" cy="20954"/>
            </a:xfrm>
            <a:custGeom>
              <a:avLst/>
              <a:gdLst>
                <a:gd name="connsiteX0" fmla="*/ 30480 w 30480"/>
                <a:gd name="connsiteY0" fmla="*/ 20955 h 20954"/>
                <a:gd name="connsiteX1" fmla="*/ 0 w 30480"/>
                <a:gd name="connsiteY1" fmla="*/ 0 h 20954"/>
                <a:gd name="connsiteX2" fmla="*/ 30480 w 30480"/>
                <a:gd name="connsiteY2" fmla="*/ 20955 h 20954"/>
              </a:gdLst>
              <a:ahLst/>
              <a:cxnLst>
                <a:cxn ang="0">
                  <a:pos x="connsiteX0" y="connsiteY0"/>
                </a:cxn>
                <a:cxn ang="0">
                  <a:pos x="connsiteX1" y="connsiteY1"/>
                </a:cxn>
                <a:cxn ang="0">
                  <a:pos x="connsiteX2" y="connsiteY2"/>
                </a:cxn>
              </a:cxnLst>
              <a:rect l="l" t="t" r="r" b="b"/>
              <a:pathLst>
                <a:path w="30480" h="20954">
                  <a:moveTo>
                    <a:pt x="30480" y="20955"/>
                  </a:moveTo>
                  <a:cubicBezTo>
                    <a:pt x="20003" y="14288"/>
                    <a:pt x="9525" y="7620"/>
                    <a:pt x="0" y="0"/>
                  </a:cubicBezTo>
                  <a:cubicBezTo>
                    <a:pt x="9525" y="8573"/>
                    <a:pt x="19050" y="15240"/>
                    <a:pt x="30480" y="20955"/>
                  </a:cubicBezTo>
                  <a:close/>
                </a:path>
              </a:pathLst>
            </a:custGeom>
            <a:solidFill>
              <a:srgbClr val="FFFFFF"/>
            </a:solidFill>
            <a:ln w="9525" cap="flat">
              <a:noFill/>
              <a:prstDash val="solid"/>
              <a:miter/>
            </a:ln>
          </p:spPr>
          <p:txBody>
            <a:bodyPr rtlCol="0" anchor="ctr"/>
            <a:lstStyle/>
            <a:p>
              <a:endParaRPr lang="en-US"/>
            </a:p>
          </p:txBody>
        </p:sp>
        <p:sp>
          <p:nvSpPr>
            <p:cNvPr id="59" name="Freeform 16">
              <a:extLst>
                <a:ext uri="{FF2B5EF4-FFF2-40B4-BE49-F238E27FC236}">
                  <a16:creationId xmlns:a16="http://schemas.microsoft.com/office/drawing/2014/main" id="{43845DDC-AEE0-5574-6772-CB488E64883C}"/>
                </a:ext>
              </a:extLst>
            </p:cNvPr>
            <p:cNvSpPr/>
            <p:nvPr/>
          </p:nvSpPr>
          <p:spPr>
            <a:xfrm>
              <a:off x="8443912" y="1871662"/>
              <a:ext cx="8572" cy="4762"/>
            </a:xfrm>
            <a:custGeom>
              <a:avLst/>
              <a:gdLst>
                <a:gd name="connsiteX0" fmla="*/ 8573 w 8572"/>
                <a:gd name="connsiteY0" fmla="*/ 4763 h 4762"/>
                <a:gd name="connsiteX1" fmla="*/ 0 w 8572"/>
                <a:gd name="connsiteY1" fmla="*/ 0 h 4762"/>
                <a:gd name="connsiteX2" fmla="*/ 8573 w 8572"/>
                <a:gd name="connsiteY2" fmla="*/ 4763 h 4762"/>
              </a:gdLst>
              <a:ahLst/>
              <a:cxnLst>
                <a:cxn ang="0">
                  <a:pos x="connsiteX0" y="connsiteY0"/>
                </a:cxn>
                <a:cxn ang="0">
                  <a:pos x="connsiteX1" y="connsiteY1"/>
                </a:cxn>
                <a:cxn ang="0">
                  <a:pos x="connsiteX2" y="connsiteY2"/>
                </a:cxn>
              </a:cxnLst>
              <a:rect l="l" t="t" r="r" b="b"/>
              <a:pathLst>
                <a:path w="8572" h="4762">
                  <a:moveTo>
                    <a:pt x="8573" y="4763"/>
                  </a:moveTo>
                  <a:cubicBezTo>
                    <a:pt x="5715" y="2858"/>
                    <a:pt x="2857" y="1905"/>
                    <a:pt x="0" y="0"/>
                  </a:cubicBezTo>
                  <a:cubicBezTo>
                    <a:pt x="2857" y="1905"/>
                    <a:pt x="5715" y="3810"/>
                    <a:pt x="8573" y="4763"/>
                  </a:cubicBezTo>
                  <a:close/>
                </a:path>
              </a:pathLst>
            </a:custGeom>
            <a:solidFill>
              <a:srgbClr val="FFFFFF"/>
            </a:solidFill>
            <a:ln w="9525" cap="flat">
              <a:noFill/>
              <a:prstDash val="solid"/>
              <a:miter/>
            </a:ln>
          </p:spPr>
          <p:txBody>
            <a:bodyPr rtlCol="0" anchor="ctr"/>
            <a:lstStyle/>
            <a:p>
              <a:endParaRPr lang="en-US"/>
            </a:p>
          </p:txBody>
        </p:sp>
        <p:sp>
          <p:nvSpPr>
            <p:cNvPr id="60" name="Freeform 17">
              <a:extLst>
                <a:ext uri="{FF2B5EF4-FFF2-40B4-BE49-F238E27FC236}">
                  <a16:creationId xmlns:a16="http://schemas.microsoft.com/office/drawing/2014/main" id="{8C3B84CD-DF03-EC79-EE52-16CE02CC35FE}"/>
                </a:ext>
              </a:extLst>
            </p:cNvPr>
            <p:cNvSpPr/>
            <p:nvPr/>
          </p:nvSpPr>
          <p:spPr>
            <a:xfrm>
              <a:off x="8761094" y="1662112"/>
              <a:ext cx="952" cy="23812"/>
            </a:xfrm>
            <a:custGeom>
              <a:avLst/>
              <a:gdLst>
                <a:gd name="connsiteX0" fmla="*/ 0 w 952"/>
                <a:gd name="connsiteY0" fmla="*/ 0 h 23812"/>
                <a:gd name="connsiteX1" fmla="*/ 953 w 952"/>
                <a:gd name="connsiteY1" fmla="*/ 23813 h 23812"/>
                <a:gd name="connsiteX2" fmla="*/ 0 w 952"/>
                <a:gd name="connsiteY2" fmla="*/ 0 h 23812"/>
              </a:gdLst>
              <a:ahLst/>
              <a:cxnLst>
                <a:cxn ang="0">
                  <a:pos x="connsiteX0" y="connsiteY0"/>
                </a:cxn>
                <a:cxn ang="0">
                  <a:pos x="connsiteX1" y="connsiteY1"/>
                </a:cxn>
                <a:cxn ang="0">
                  <a:pos x="connsiteX2" y="connsiteY2"/>
                </a:cxn>
              </a:cxnLst>
              <a:rect l="l" t="t" r="r" b="b"/>
              <a:pathLst>
                <a:path w="952" h="23812">
                  <a:moveTo>
                    <a:pt x="0" y="0"/>
                  </a:moveTo>
                  <a:cubicBezTo>
                    <a:pt x="953" y="7620"/>
                    <a:pt x="953" y="15240"/>
                    <a:pt x="953" y="23813"/>
                  </a:cubicBezTo>
                  <a:cubicBezTo>
                    <a:pt x="953" y="15240"/>
                    <a:pt x="0" y="7620"/>
                    <a:pt x="0" y="0"/>
                  </a:cubicBezTo>
                  <a:close/>
                </a:path>
              </a:pathLst>
            </a:custGeom>
            <a:solidFill>
              <a:srgbClr val="FFFFFF"/>
            </a:solidFill>
            <a:ln w="9525" cap="flat">
              <a:noFill/>
              <a:prstDash val="solid"/>
              <a:miter/>
            </a:ln>
          </p:spPr>
          <p:txBody>
            <a:bodyPr rtlCol="0" anchor="ctr"/>
            <a:lstStyle/>
            <a:p>
              <a:endParaRPr lang="en-US"/>
            </a:p>
          </p:txBody>
        </p:sp>
        <p:sp>
          <p:nvSpPr>
            <p:cNvPr id="61" name="Freeform 18">
              <a:extLst>
                <a:ext uri="{FF2B5EF4-FFF2-40B4-BE49-F238E27FC236}">
                  <a16:creationId xmlns:a16="http://schemas.microsoft.com/office/drawing/2014/main" id="{BC3DE8F0-5854-54F3-5A92-4F9B867991F0}"/>
                </a:ext>
              </a:extLst>
            </p:cNvPr>
            <p:cNvSpPr/>
            <p:nvPr/>
          </p:nvSpPr>
          <p:spPr>
            <a:xfrm>
              <a:off x="8490585" y="1892617"/>
              <a:ext cx="8572" cy="2857"/>
            </a:xfrm>
            <a:custGeom>
              <a:avLst/>
              <a:gdLst>
                <a:gd name="connsiteX0" fmla="*/ 8572 w 8572"/>
                <a:gd name="connsiteY0" fmla="*/ 2858 h 2857"/>
                <a:gd name="connsiteX1" fmla="*/ 0 w 8572"/>
                <a:gd name="connsiteY1" fmla="*/ 0 h 2857"/>
                <a:gd name="connsiteX2" fmla="*/ 8572 w 8572"/>
                <a:gd name="connsiteY2" fmla="*/ 2858 h 2857"/>
              </a:gdLst>
              <a:ahLst/>
              <a:cxnLst>
                <a:cxn ang="0">
                  <a:pos x="connsiteX0" y="connsiteY0"/>
                </a:cxn>
                <a:cxn ang="0">
                  <a:pos x="connsiteX1" y="connsiteY1"/>
                </a:cxn>
                <a:cxn ang="0">
                  <a:pos x="connsiteX2" y="connsiteY2"/>
                </a:cxn>
              </a:cxnLst>
              <a:rect l="l" t="t" r="r" b="b"/>
              <a:pathLst>
                <a:path w="8572" h="2857">
                  <a:moveTo>
                    <a:pt x="8572" y="2858"/>
                  </a:moveTo>
                  <a:cubicBezTo>
                    <a:pt x="5715" y="1905"/>
                    <a:pt x="2857" y="953"/>
                    <a:pt x="0" y="0"/>
                  </a:cubicBezTo>
                  <a:cubicBezTo>
                    <a:pt x="2857" y="953"/>
                    <a:pt x="5715" y="1905"/>
                    <a:pt x="8572" y="2858"/>
                  </a:cubicBezTo>
                  <a:close/>
                </a:path>
              </a:pathLst>
            </a:custGeom>
            <a:solidFill>
              <a:srgbClr val="FFFFFF"/>
            </a:solidFill>
            <a:ln w="9525" cap="flat">
              <a:noFill/>
              <a:prstDash val="solid"/>
              <a:miter/>
            </a:ln>
          </p:spPr>
          <p:txBody>
            <a:bodyPr rtlCol="0" anchor="ctr"/>
            <a:lstStyle/>
            <a:p>
              <a:endParaRPr lang="en-US"/>
            </a:p>
          </p:txBody>
        </p:sp>
        <p:sp>
          <p:nvSpPr>
            <p:cNvPr id="62" name="Freeform 19">
              <a:extLst>
                <a:ext uri="{FF2B5EF4-FFF2-40B4-BE49-F238E27FC236}">
                  <a16:creationId xmlns:a16="http://schemas.microsoft.com/office/drawing/2014/main" id="{1D1FB9BB-FAEF-A595-8AAD-1CF713C81771}"/>
                </a:ext>
              </a:extLst>
            </p:cNvPr>
            <p:cNvSpPr/>
            <p:nvPr/>
          </p:nvSpPr>
          <p:spPr>
            <a:xfrm>
              <a:off x="8454389" y="1878329"/>
              <a:ext cx="8572" cy="3810"/>
            </a:xfrm>
            <a:custGeom>
              <a:avLst/>
              <a:gdLst>
                <a:gd name="connsiteX0" fmla="*/ 8573 w 8572"/>
                <a:gd name="connsiteY0" fmla="*/ 3810 h 3810"/>
                <a:gd name="connsiteX1" fmla="*/ 0 w 8572"/>
                <a:gd name="connsiteY1" fmla="*/ 0 h 3810"/>
                <a:gd name="connsiteX2" fmla="*/ 8573 w 8572"/>
                <a:gd name="connsiteY2" fmla="*/ 3810 h 3810"/>
              </a:gdLst>
              <a:ahLst/>
              <a:cxnLst>
                <a:cxn ang="0">
                  <a:pos x="connsiteX0" y="connsiteY0"/>
                </a:cxn>
                <a:cxn ang="0">
                  <a:pos x="connsiteX1" y="connsiteY1"/>
                </a:cxn>
                <a:cxn ang="0">
                  <a:pos x="connsiteX2" y="connsiteY2"/>
                </a:cxn>
              </a:cxnLst>
              <a:rect l="l" t="t" r="r" b="b"/>
              <a:pathLst>
                <a:path w="8572" h="3810">
                  <a:moveTo>
                    <a:pt x="8573" y="3810"/>
                  </a:moveTo>
                  <a:cubicBezTo>
                    <a:pt x="5715" y="2858"/>
                    <a:pt x="2858" y="953"/>
                    <a:pt x="0" y="0"/>
                  </a:cubicBezTo>
                  <a:cubicBezTo>
                    <a:pt x="2858" y="953"/>
                    <a:pt x="5715" y="2858"/>
                    <a:pt x="8573" y="3810"/>
                  </a:cubicBezTo>
                  <a:close/>
                </a:path>
              </a:pathLst>
            </a:custGeom>
            <a:solidFill>
              <a:srgbClr val="FFFFFF"/>
            </a:solidFill>
            <a:ln w="9525" cap="flat">
              <a:noFill/>
              <a:prstDash val="solid"/>
              <a:miter/>
            </a:ln>
          </p:spPr>
          <p:txBody>
            <a:bodyPr rtlCol="0" anchor="ctr"/>
            <a:lstStyle/>
            <a:p>
              <a:endParaRPr lang="en-US"/>
            </a:p>
          </p:txBody>
        </p:sp>
        <p:sp>
          <p:nvSpPr>
            <p:cNvPr id="63" name="Freeform 20">
              <a:extLst>
                <a:ext uri="{FF2B5EF4-FFF2-40B4-BE49-F238E27FC236}">
                  <a16:creationId xmlns:a16="http://schemas.microsoft.com/office/drawing/2014/main" id="{3EC17DD0-8208-6ED4-0330-0517AFF4D7DA}"/>
                </a:ext>
              </a:extLst>
            </p:cNvPr>
            <p:cNvSpPr/>
            <p:nvPr/>
          </p:nvSpPr>
          <p:spPr>
            <a:xfrm>
              <a:off x="8502967" y="1896427"/>
              <a:ext cx="7619" cy="1904"/>
            </a:xfrm>
            <a:custGeom>
              <a:avLst/>
              <a:gdLst>
                <a:gd name="connsiteX0" fmla="*/ 7620 w 7619"/>
                <a:gd name="connsiteY0" fmla="*/ 1905 h 1904"/>
                <a:gd name="connsiteX1" fmla="*/ 0 w 7619"/>
                <a:gd name="connsiteY1" fmla="*/ 0 h 1904"/>
                <a:gd name="connsiteX2" fmla="*/ 7620 w 7619"/>
                <a:gd name="connsiteY2" fmla="*/ 1905 h 1904"/>
              </a:gdLst>
              <a:ahLst/>
              <a:cxnLst>
                <a:cxn ang="0">
                  <a:pos x="connsiteX0" y="connsiteY0"/>
                </a:cxn>
                <a:cxn ang="0">
                  <a:pos x="connsiteX1" y="connsiteY1"/>
                </a:cxn>
                <a:cxn ang="0">
                  <a:pos x="connsiteX2" y="connsiteY2"/>
                </a:cxn>
              </a:cxnLst>
              <a:rect l="l" t="t" r="r" b="b"/>
              <a:pathLst>
                <a:path w="7619" h="1904">
                  <a:moveTo>
                    <a:pt x="7620" y="1905"/>
                  </a:moveTo>
                  <a:cubicBezTo>
                    <a:pt x="4763" y="952"/>
                    <a:pt x="2857" y="952"/>
                    <a:pt x="0" y="0"/>
                  </a:cubicBezTo>
                  <a:cubicBezTo>
                    <a:pt x="1905" y="952"/>
                    <a:pt x="4763" y="952"/>
                    <a:pt x="7620" y="1905"/>
                  </a:cubicBezTo>
                  <a:close/>
                </a:path>
              </a:pathLst>
            </a:custGeom>
            <a:solidFill>
              <a:srgbClr val="FFFFFF"/>
            </a:solidFill>
            <a:ln w="9525" cap="flat">
              <a:noFill/>
              <a:prstDash val="solid"/>
              <a:miter/>
            </a:ln>
          </p:spPr>
          <p:txBody>
            <a:bodyPr rtlCol="0" anchor="ctr"/>
            <a:lstStyle/>
            <a:p>
              <a:endParaRPr lang="en-US"/>
            </a:p>
          </p:txBody>
        </p:sp>
        <p:sp>
          <p:nvSpPr>
            <p:cNvPr id="64" name="Freeform 21">
              <a:extLst>
                <a:ext uri="{FF2B5EF4-FFF2-40B4-BE49-F238E27FC236}">
                  <a16:creationId xmlns:a16="http://schemas.microsoft.com/office/drawing/2014/main" id="{DB4C43D5-1150-A36C-D7F3-70E4EFE4DBB8}"/>
                </a:ext>
              </a:extLst>
            </p:cNvPr>
            <p:cNvSpPr/>
            <p:nvPr/>
          </p:nvSpPr>
          <p:spPr>
            <a:xfrm>
              <a:off x="8514397" y="1899284"/>
              <a:ext cx="7619" cy="1905"/>
            </a:xfrm>
            <a:custGeom>
              <a:avLst/>
              <a:gdLst>
                <a:gd name="connsiteX0" fmla="*/ 7620 w 7619"/>
                <a:gd name="connsiteY0" fmla="*/ 1905 h 1905"/>
                <a:gd name="connsiteX1" fmla="*/ 0 w 7619"/>
                <a:gd name="connsiteY1" fmla="*/ 0 h 1905"/>
                <a:gd name="connsiteX2" fmla="*/ 7620 w 7619"/>
                <a:gd name="connsiteY2" fmla="*/ 1905 h 1905"/>
              </a:gdLst>
              <a:ahLst/>
              <a:cxnLst>
                <a:cxn ang="0">
                  <a:pos x="connsiteX0" y="connsiteY0"/>
                </a:cxn>
                <a:cxn ang="0">
                  <a:pos x="connsiteX1" y="connsiteY1"/>
                </a:cxn>
                <a:cxn ang="0">
                  <a:pos x="connsiteX2" y="connsiteY2"/>
                </a:cxn>
              </a:cxnLst>
              <a:rect l="l" t="t" r="r" b="b"/>
              <a:pathLst>
                <a:path w="7619" h="1905">
                  <a:moveTo>
                    <a:pt x="7620" y="1905"/>
                  </a:moveTo>
                  <a:cubicBezTo>
                    <a:pt x="4763" y="1905"/>
                    <a:pt x="1905" y="953"/>
                    <a:pt x="0" y="0"/>
                  </a:cubicBezTo>
                  <a:cubicBezTo>
                    <a:pt x="2857" y="953"/>
                    <a:pt x="5715" y="953"/>
                    <a:pt x="7620" y="1905"/>
                  </a:cubicBezTo>
                  <a:close/>
                </a:path>
              </a:pathLst>
            </a:custGeom>
            <a:solidFill>
              <a:srgbClr val="FFFFFF"/>
            </a:solidFill>
            <a:ln w="9525" cap="flat">
              <a:noFill/>
              <a:prstDash val="solid"/>
              <a:miter/>
            </a:ln>
          </p:spPr>
          <p:txBody>
            <a:bodyPr rtlCol="0" anchor="ctr"/>
            <a:lstStyle/>
            <a:p>
              <a:endParaRPr lang="en-US"/>
            </a:p>
          </p:txBody>
        </p:sp>
        <p:sp>
          <p:nvSpPr>
            <p:cNvPr id="65" name="Freeform 22">
              <a:extLst>
                <a:ext uri="{FF2B5EF4-FFF2-40B4-BE49-F238E27FC236}">
                  <a16:creationId xmlns:a16="http://schemas.microsoft.com/office/drawing/2014/main" id="{A468A083-224D-42EC-3B4E-813112D061AE}"/>
                </a:ext>
              </a:extLst>
            </p:cNvPr>
            <p:cNvSpPr/>
            <p:nvPr/>
          </p:nvSpPr>
          <p:spPr>
            <a:xfrm>
              <a:off x="8760142" y="1685925"/>
              <a:ext cx="952" cy="10477"/>
            </a:xfrm>
            <a:custGeom>
              <a:avLst/>
              <a:gdLst>
                <a:gd name="connsiteX0" fmla="*/ 952 w 952"/>
                <a:gd name="connsiteY0" fmla="*/ 0 h 10477"/>
                <a:gd name="connsiteX1" fmla="*/ 0 w 952"/>
                <a:gd name="connsiteY1" fmla="*/ 10478 h 10477"/>
                <a:gd name="connsiteX2" fmla="*/ 952 w 952"/>
                <a:gd name="connsiteY2" fmla="*/ 0 h 10477"/>
              </a:gdLst>
              <a:ahLst/>
              <a:cxnLst>
                <a:cxn ang="0">
                  <a:pos x="connsiteX0" y="connsiteY0"/>
                </a:cxn>
                <a:cxn ang="0">
                  <a:pos x="connsiteX1" y="connsiteY1"/>
                </a:cxn>
                <a:cxn ang="0">
                  <a:pos x="connsiteX2" y="connsiteY2"/>
                </a:cxn>
              </a:cxnLst>
              <a:rect l="l" t="t" r="r" b="b"/>
              <a:pathLst>
                <a:path w="952" h="10477">
                  <a:moveTo>
                    <a:pt x="952" y="0"/>
                  </a:moveTo>
                  <a:cubicBezTo>
                    <a:pt x="952" y="3810"/>
                    <a:pt x="952" y="7620"/>
                    <a:pt x="0" y="10478"/>
                  </a:cubicBezTo>
                  <a:cubicBezTo>
                    <a:pt x="952" y="7620"/>
                    <a:pt x="952" y="3810"/>
                    <a:pt x="952" y="0"/>
                  </a:cubicBezTo>
                  <a:close/>
                </a:path>
              </a:pathLst>
            </a:custGeom>
            <a:solidFill>
              <a:srgbClr val="FFFFFF"/>
            </a:solidFill>
            <a:ln w="9525" cap="flat">
              <a:noFill/>
              <a:prstDash val="solid"/>
              <a:miter/>
            </a:ln>
          </p:spPr>
          <p:txBody>
            <a:bodyPr rtlCol="0" anchor="ctr"/>
            <a:lstStyle/>
            <a:p>
              <a:endParaRPr lang="en-US"/>
            </a:p>
          </p:txBody>
        </p:sp>
        <p:sp>
          <p:nvSpPr>
            <p:cNvPr id="66" name="Freeform 23">
              <a:extLst>
                <a:ext uri="{FF2B5EF4-FFF2-40B4-BE49-F238E27FC236}">
                  <a16:creationId xmlns:a16="http://schemas.microsoft.com/office/drawing/2014/main" id="{DCF34FD3-072D-CB62-EEE9-B398A2365184}"/>
                </a:ext>
              </a:extLst>
            </p:cNvPr>
            <p:cNvSpPr/>
            <p:nvPr/>
          </p:nvSpPr>
          <p:spPr>
            <a:xfrm>
              <a:off x="8465819" y="1883092"/>
              <a:ext cx="21907" cy="8572"/>
            </a:xfrm>
            <a:custGeom>
              <a:avLst/>
              <a:gdLst>
                <a:gd name="connsiteX0" fmla="*/ 21907 w 21907"/>
                <a:gd name="connsiteY0" fmla="*/ 8573 h 8572"/>
                <a:gd name="connsiteX1" fmla="*/ 0 w 21907"/>
                <a:gd name="connsiteY1" fmla="*/ 0 h 8572"/>
                <a:gd name="connsiteX2" fmla="*/ 21907 w 21907"/>
                <a:gd name="connsiteY2" fmla="*/ 8573 h 8572"/>
              </a:gdLst>
              <a:ahLst/>
              <a:cxnLst>
                <a:cxn ang="0">
                  <a:pos x="connsiteX0" y="connsiteY0"/>
                </a:cxn>
                <a:cxn ang="0">
                  <a:pos x="connsiteX1" y="connsiteY1"/>
                </a:cxn>
                <a:cxn ang="0">
                  <a:pos x="connsiteX2" y="connsiteY2"/>
                </a:cxn>
              </a:cxnLst>
              <a:rect l="l" t="t" r="r" b="b"/>
              <a:pathLst>
                <a:path w="21907" h="8572">
                  <a:moveTo>
                    <a:pt x="21907" y="8573"/>
                  </a:moveTo>
                  <a:cubicBezTo>
                    <a:pt x="14288" y="5715"/>
                    <a:pt x="6668" y="2858"/>
                    <a:pt x="0" y="0"/>
                  </a:cubicBezTo>
                  <a:cubicBezTo>
                    <a:pt x="6668" y="3810"/>
                    <a:pt x="14288" y="6667"/>
                    <a:pt x="21907" y="8573"/>
                  </a:cubicBezTo>
                  <a:close/>
                </a:path>
              </a:pathLst>
            </a:custGeom>
            <a:solidFill>
              <a:srgbClr val="FFFFFF"/>
            </a:solidFill>
            <a:ln w="9525" cap="flat">
              <a:noFill/>
              <a:prstDash val="solid"/>
              <a:miter/>
            </a:ln>
          </p:spPr>
          <p:txBody>
            <a:bodyPr rtlCol="0" anchor="ctr"/>
            <a:lstStyle/>
            <a:p>
              <a:endParaRPr lang="en-US"/>
            </a:p>
          </p:txBody>
        </p:sp>
        <p:sp>
          <p:nvSpPr>
            <p:cNvPr id="67" name="Freeform 24">
              <a:extLst>
                <a:ext uri="{FF2B5EF4-FFF2-40B4-BE49-F238E27FC236}">
                  <a16:creationId xmlns:a16="http://schemas.microsoft.com/office/drawing/2014/main" id="{1C8856BA-56E6-F709-6A02-A5C9620A6DFC}"/>
                </a:ext>
              </a:extLst>
            </p:cNvPr>
            <p:cNvSpPr/>
            <p:nvPr/>
          </p:nvSpPr>
          <p:spPr>
            <a:xfrm>
              <a:off x="8619172" y="1888807"/>
              <a:ext cx="18097" cy="6667"/>
            </a:xfrm>
            <a:custGeom>
              <a:avLst/>
              <a:gdLst>
                <a:gd name="connsiteX0" fmla="*/ 18097 w 18097"/>
                <a:gd name="connsiteY0" fmla="*/ 0 h 6667"/>
                <a:gd name="connsiteX1" fmla="*/ 0 w 18097"/>
                <a:gd name="connsiteY1" fmla="*/ 6667 h 6667"/>
                <a:gd name="connsiteX2" fmla="*/ 18097 w 18097"/>
                <a:gd name="connsiteY2" fmla="*/ 0 h 6667"/>
              </a:gdLst>
              <a:ahLst/>
              <a:cxnLst>
                <a:cxn ang="0">
                  <a:pos x="connsiteX0" y="connsiteY0"/>
                </a:cxn>
                <a:cxn ang="0">
                  <a:pos x="connsiteX1" y="connsiteY1"/>
                </a:cxn>
                <a:cxn ang="0">
                  <a:pos x="connsiteX2" y="connsiteY2"/>
                </a:cxn>
              </a:cxnLst>
              <a:rect l="l" t="t" r="r" b="b"/>
              <a:pathLst>
                <a:path w="18097" h="6667">
                  <a:moveTo>
                    <a:pt x="18097" y="0"/>
                  </a:moveTo>
                  <a:cubicBezTo>
                    <a:pt x="12382" y="2858"/>
                    <a:pt x="5715" y="4763"/>
                    <a:pt x="0" y="6667"/>
                  </a:cubicBezTo>
                  <a:cubicBezTo>
                    <a:pt x="5715" y="4763"/>
                    <a:pt x="11430" y="1905"/>
                    <a:pt x="18097" y="0"/>
                  </a:cubicBezTo>
                  <a:close/>
                </a:path>
              </a:pathLst>
            </a:custGeom>
            <a:solidFill>
              <a:srgbClr val="FFFFFF"/>
            </a:solidFill>
            <a:ln w="9525" cap="flat">
              <a:noFill/>
              <a:prstDash val="solid"/>
              <a:miter/>
            </a:ln>
          </p:spPr>
          <p:txBody>
            <a:bodyPr rtlCol="0" anchor="ctr"/>
            <a:lstStyle/>
            <a:p>
              <a:endParaRPr lang="en-US"/>
            </a:p>
          </p:txBody>
        </p:sp>
        <p:sp>
          <p:nvSpPr>
            <p:cNvPr id="68" name="Freeform 25">
              <a:extLst>
                <a:ext uri="{FF2B5EF4-FFF2-40B4-BE49-F238E27FC236}">
                  <a16:creationId xmlns:a16="http://schemas.microsoft.com/office/drawing/2014/main" id="{69C2392F-A24F-EF8C-73FB-69E8DFF6479C}"/>
                </a:ext>
              </a:extLst>
            </p:cNvPr>
            <p:cNvSpPr/>
            <p:nvPr/>
          </p:nvSpPr>
          <p:spPr>
            <a:xfrm>
              <a:off x="8337371" y="1479771"/>
              <a:ext cx="422770" cy="354486"/>
            </a:xfrm>
            <a:custGeom>
              <a:avLst/>
              <a:gdLst>
                <a:gd name="connsiteX0" fmla="*/ 332283 w 422770"/>
                <a:gd name="connsiteY0" fmla="*/ 300451 h 354486"/>
                <a:gd name="connsiteX1" fmla="*/ 422771 w 422770"/>
                <a:gd name="connsiteY1" fmla="*/ 182341 h 354486"/>
                <a:gd name="connsiteX2" fmla="*/ 216078 w 422770"/>
                <a:gd name="connsiteY2" fmla="*/ 413 h 354486"/>
                <a:gd name="connsiteX3" fmla="*/ 2718 w 422770"/>
                <a:gd name="connsiteY3" fmla="*/ 204248 h 354486"/>
                <a:gd name="connsiteX4" fmla="*/ 30341 w 422770"/>
                <a:gd name="connsiteY4" fmla="*/ 325216 h 354486"/>
                <a:gd name="connsiteX5" fmla="*/ 97968 w 422770"/>
                <a:gd name="connsiteY5" fmla="*/ 349981 h 354486"/>
                <a:gd name="connsiteX6" fmla="*/ 332283 w 422770"/>
                <a:gd name="connsiteY6" fmla="*/ 300451 h 354486"/>
                <a:gd name="connsiteX7" fmla="*/ 43676 w 422770"/>
                <a:gd name="connsiteY7" fmla="*/ 267113 h 354486"/>
                <a:gd name="connsiteX8" fmla="*/ 170358 w 422770"/>
                <a:gd name="connsiteY8" fmla="*/ 18511 h 354486"/>
                <a:gd name="connsiteX9" fmla="*/ 90348 w 422770"/>
                <a:gd name="connsiteY9" fmla="*/ 102331 h 354486"/>
                <a:gd name="connsiteX10" fmla="*/ 43676 w 422770"/>
                <a:gd name="connsiteY10" fmla="*/ 267113 h 3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770" h="354486">
                  <a:moveTo>
                    <a:pt x="332283" y="300451"/>
                  </a:moveTo>
                  <a:cubicBezTo>
                    <a:pt x="376098" y="270923"/>
                    <a:pt x="404673" y="229013"/>
                    <a:pt x="422771" y="182341"/>
                  </a:cubicBezTo>
                  <a:cubicBezTo>
                    <a:pt x="414198" y="77566"/>
                    <a:pt x="331330" y="9938"/>
                    <a:pt x="216078" y="413"/>
                  </a:cubicBezTo>
                  <a:cubicBezTo>
                    <a:pt x="136068" y="-6254"/>
                    <a:pt x="5576" y="68041"/>
                    <a:pt x="2718" y="204248"/>
                  </a:cubicBezTo>
                  <a:cubicBezTo>
                    <a:pt x="-5854" y="249016"/>
                    <a:pt x="6528" y="289973"/>
                    <a:pt x="30341" y="325216"/>
                  </a:cubicBezTo>
                  <a:cubicBezTo>
                    <a:pt x="50343" y="336646"/>
                    <a:pt x="73203" y="345218"/>
                    <a:pt x="97968" y="349981"/>
                  </a:cubicBezTo>
                  <a:cubicBezTo>
                    <a:pt x="182741" y="363316"/>
                    <a:pt x="263703" y="347123"/>
                    <a:pt x="332283" y="300451"/>
                  </a:cubicBezTo>
                  <a:close/>
                  <a:moveTo>
                    <a:pt x="43676" y="267113"/>
                  </a:moveTo>
                  <a:cubicBezTo>
                    <a:pt x="-11570" y="108998"/>
                    <a:pt x="132258" y="20416"/>
                    <a:pt x="170358" y="18511"/>
                  </a:cubicBezTo>
                  <a:cubicBezTo>
                    <a:pt x="189408" y="17558"/>
                    <a:pt x="121780" y="46133"/>
                    <a:pt x="90348" y="102331"/>
                  </a:cubicBezTo>
                  <a:cubicBezTo>
                    <a:pt x="51296" y="171863"/>
                    <a:pt x="44628" y="271876"/>
                    <a:pt x="43676" y="267113"/>
                  </a:cubicBezTo>
                  <a:close/>
                </a:path>
              </a:pathLst>
            </a:custGeom>
            <a:solidFill>
              <a:srgbClr val="FFC752"/>
            </a:solidFill>
            <a:ln w="9525" cap="flat">
              <a:noFill/>
              <a:prstDash val="solid"/>
              <a:miter/>
            </a:ln>
          </p:spPr>
          <p:txBody>
            <a:bodyPr rtlCol="0" anchor="ctr"/>
            <a:lstStyle/>
            <a:p>
              <a:endParaRPr lang="en-US"/>
            </a:p>
          </p:txBody>
        </p:sp>
        <p:sp>
          <p:nvSpPr>
            <p:cNvPr id="69" name="Freeform 26">
              <a:extLst>
                <a:ext uri="{FF2B5EF4-FFF2-40B4-BE49-F238E27FC236}">
                  <a16:creationId xmlns:a16="http://schemas.microsoft.com/office/drawing/2014/main" id="{38F69F2B-C105-05AC-11C0-21A6F8BDC2CE}"/>
                </a:ext>
              </a:extLst>
            </p:cNvPr>
            <p:cNvSpPr/>
            <p:nvPr/>
          </p:nvSpPr>
          <p:spPr>
            <a:xfrm>
              <a:off x="8368664" y="1804987"/>
              <a:ext cx="32385" cy="36195"/>
            </a:xfrm>
            <a:custGeom>
              <a:avLst/>
              <a:gdLst>
                <a:gd name="connsiteX0" fmla="*/ 0 w 32385"/>
                <a:gd name="connsiteY0" fmla="*/ 0 h 36195"/>
                <a:gd name="connsiteX1" fmla="*/ 32385 w 32385"/>
                <a:gd name="connsiteY1" fmla="*/ 36195 h 36195"/>
                <a:gd name="connsiteX2" fmla="*/ 0 w 32385"/>
                <a:gd name="connsiteY2" fmla="*/ 0 h 36195"/>
              </a:gdLst>
              <a:ahLst/>
              <a:cxnLst>
                <a:cxn ang="0">
                  <a:pos x="connsiteX0" y="connsiteY0"/>
                </a:cxn>
                <a:cxn ang="0">
                  <a:pos x="connsiteX1" y="connsiteY1"/>
                </a:cxn>
                <a:cxn ang="0">
                  <a:pos x="connsiteX2" y="connsiteY2"/>
                </a:cxn>
              </a:cxnLst>
              <a:rect l="l" t="t" r="r" b="b"/>
              <a:pathLst>
                <a:path w="32385" h="36195">
                  <a:moveTo>
                    <a:pt x="0" y="0"/>
                  </a:moveTo>
                  <a:cubicBezTo>
                    <a:pt x="9525" y="13335"/>
                    <a:pt x="20003" y="25717"/>
                    <a:pt x="32385" y="36195"/>
                  </a:cubicBezTo>
                  <a:cubicBezTo>
                    <a:pt x="20955" y="25717"/>
                    <a:pt x="9525" y="13335"/>
                    <a:pt x="0" y="0"/>
                  </a:cubicBezTo>
                  <a:close/>
                </a:path>
              </a:pathLst>
            </a:custGeom>
            <a:solidFill>
              <a:srgbClr val="FFFFFF"/>
            </a:solidFill>
            <a:ln w="9525" cap="flat">
              <a:noFill/>
              <a:prstDash val="solid"/>
              <a:miter/>
            </a:ln>
          </p:spPr>
          <p:txBody>
            <a:bodyPr rtlCol="0" anchor="ctr"/>
            <a:lstStyle/>
            <a:p>
              <a:endParaRPr lang="en-US"/>
            </a:p>
          </p:txBody>
        </p:sp>
        <p:sp>
          <p:nvSpPr>
            <p:cNvPr id="70" name="Freeform 27">
              <a:extLst>
                <a:ext uri="{FF2B5EF4-FFF2-40B4-BE49-F238E27FC236}">
                  <a16:creationId xmlns:a16="http://schemas.microsoft.com/office/drawing/2014/main" id="{3636CD3F-1849-EB9D-A1AB-C2FC7AD0773B}"/>
                </a:ext>
              </a:extLst>
            </p:cNvPr>
            <p:cNvSpPr/>
            <p:nvPr/>
          </p:nvSpPr>
          <p:spPr>
            <a:xfrm>
              <a:off x="8525827" y="1901190"/>
              <a:ext cx="11430" cy="1904"/>
            </a:xfrm>
            <a:custGeom>
              <a:avLst/>
              <a:gdLst>
                <a:gd name="connsiteX0" fmla="*/ 0 w 11430"/>
                <a:gd name="connsiteY0" fmla="*/ 0 h 1904"/>
                <a:gd name="connsiteX1" fmla="*/ 11430 w 11430"/>
                <a:gd name="connsiteY1" fmla="*/ 1905 h 1904"/>
                <a:gd name="connsiteX2" fmla="*/ 11430 w 11430"/>
                <a:gd name="connsiteY2" fmla="*/ 1905 h 1904"/>
                <a:gd name="connsiteX3" fmla="*/ 0 w 11430"/>
                <a:gd name="connsiteY3" fmla="*/ 0 h 1904"/>
              </a:gdLst>
              <a:ahLst/>
              <a:cxnLst>
                <a:cxn ang="0">
                  <a:pos x="connsiteX0" y="connsiteY0"/>
                </a:cxn>
                <a:cxn ang="0">
                  <a:pos x="connsiteX1" y="connsiteY1"/>
                </a:cxn>
                <a:cxn ang="0">
                  <a:pos x="connsiteX2" y="connsiteY2"/>
                </a:cxn>
                <a:cxn ang="0">
                  <a:pos x="connsiteX3" y="connsiteY3"/>
                </a:cxn>
              </a:cxnLst>
              <a:rect l="l" t="t" r="r" b="b"/>
              <a:pathLst>
                <a:path w="11430" h="1904">
                  <a:moveTo>
                    <a:pt x="0" y="0"/>
                  </a:moveTo>
                  <a:cubicBezTo>
                    <a:pt x="3810" y="952"/>
                    <a:pt x="7620" y="952"/>
                    <a:pt x="11430" y="1905"/>
                  </a:cubicBezTo>
                  <a:lnTo>
                    <a:pt x="11430" y="1905"/>
                  </a:lnTo>
                  <a:cubicBezTo>
                    <a:pt x="7620" y="1905"/>
                    <a:pt x="3810" y="952"/>
                    <a:pt x="0" y="0"/>
                  </a:cubicBezTo>
                  <a:close/>
                </a:path>
              </a:pathLst>
            </a:custGeom>
            <a:solidFill>
              <a:srgbClr val="FFFFFF"/>
            </a:solidFill>
            <a:ln w="9525" cap="flat">
              <a:noFill/>
              <a:prstDash val="solid"/>
              <a:miter/>
            </a:ln>
          </p:spPr>
          <p:txBody>
            <a:bodyPr rtlCol="0" anchor="ctr"/>
            <a:lstStyle/>
            <a:p>
              <a:endParaRPr lang="en-US"/>
            </a:p>
          </p:txBody>
        </p:sp>
        <p:sp>
          <p:nvSpPr>
            <p:cNvPr id="71" name="Freeform 28">
              <a:extLst>
                <a:ext uri="{FF2B5EF4-FFF2-40B4-BE49-F238E27FC236}">
                  <a16:creationId xmlns:a16="http://schemas.microsoft.com/office/drawing/2014/main" id="{7A26F799-A281-FAF4-2FA8-7ADDD031FEF2}"/>
                </a:ext>
              </a:extLst>
            </p:cNvPr>
            <p:cNvSpPr/>
            <p:nvPr/>
          </p:nvSpPr>
          <p:spPr>
            <a:xfrm>
              <a:off x="8670607" y="1857375"/>
              <a:ext cx="15240" cy="12382"/>
            </a:xfrm>
            <a:custGeom>
              <a:avLst/>
              <a:gdLst>
                <a:gd name="connsiteX0" fmla="*/ 0 w 15240"/>
                <a:gd name="connsiteY0" fmla="*/ 12383 h 12382"/>
                <a:gd name="connsiteX1" fmla="*/ 15240 w 15240"/>
                <a:gd name="connsiteY1" fmla="*/ 0 h 12382"/>
                <a:gd name="connsiteX2" fmla="*/ 0 w 15240"/>
                <a:gd name="connsiteY2" fmla="*/ 12383 h 12382"/>
              </a:gdLst>
              <a:ahLst/>
              <a:cxnLst>
                <a:cxn ang="0">
                  <a:pos x="connsiteX0" y="connsiteY0"/>
                </a:cxn>
                <a:cxn ang="0">
                  <a:pos x="connsiteX1" y="connsiteY1"/>
                </a:cxn>
                <a:cxn ang="0">
                  <a:pos x="connsiteX2" y="connsiteY2"/>
                </a:cxn>
              </a:cxnLst>
              <a:rect l="l" t="t" r="r" b="b"/>
              <a:pathLst>
                <a:path w="15240" h="12382">
                  <a:moveTo>
                    <a:pt x="0" y="12383"/>
                  </a:moveTo>
                  <a:cubicBezTo>
                    <a:pt x="5715" y="8572"/>
                    <a:pt x="10478" y="4763"/>
                    <a:pt x="15240" y="0"/>
                  </a:cubicBezTo>
                  <a:cubicBezTo>
                    <a:pt x="10478" y="3810"/>
                    <a:pt x="5715" y="8572"/>
                    <a:pt x="0" y="12383"/>
                  </a:cubicBezTo>
                  <a:close/>
                </a:path>
              </a:pathLst>
            </a:custGeom>
            <a:solidFill>
              <a:srgbClr val="FFFFFF"/>
            </a:solidFill>
            <a:ln w="9525" cap="flat">
              <a:noFill/>
              <a:prstDash val="solid"/>
              <a:miter/>
            </a:ln>
          </p:spPr>
          <p:txBody>
            <a:bodyPr rtlCol="0" anchor="ctr"/>
            <a:lstStyle/>
            <a:p>
              <a:endParaRPr lang="en-US"/>
            </a:p>
          </p:txBody>
        </p:sp>
        <p:sp>
          <p:nvSpPr>
            <p:cNvPr id="72" name="Freeform 29">
              <a:extLst>
                <a:ext uri="{FF2B5EF4-FFF2-40B4-BE49-F238E27FC236}">
                  <a16:creationId xmlns:a16="http://schemas.microsoft.com/office/drawing/2014/main" id="{9D4EEC1B-EBA3-9D40-CB8E-8DDD6F667FF6}"/>
                </a:ext>
              </a:extLst>
            </p:cNvPr>
            <p:cNvSpPr/>
            <p:nvPr/>
          </p:nvSpPr>
          <p:spPr>
            <a:xfrm>
              <a:off x="8637269" y="1874520"/>
              <a:ext cx="25717" cy="13334"/>
            </a:xfrm>
            <a:custGeom>
              <a:avLst/>
              <a:gdLst>
                <a:gd name="connsiteX0" fmla="*/ 25718 w 25717"/>
                <a:gd name="connsiteY0" fmla="*/ 0 h 13334"/>
                <a:gd name="connsiteX1" fmla="*/ 0 w 25717"/>
                <a:gd name="connsiteY1" fmla="*/ 13335 h 13334"/>
                <a:gd name="connsiteX2" fmla="*/ 25718 w 25717"/>
                <a:gd name="connsiteY2" fmla="*/ 0 h 13334"/>
              </a:gdLst>
              <a:ahLst/>
              <a:cxnLst>
                <a:cxn ang="0">
                  <a:pos x="connsiteX0" y="connsiteY0"/>
                </a:cxn>
                <a:cxn ang="0">
                  <a:pos x="connsiteX1" y="connsiteY1"/>
                </a:cxn>
                <a:cxn ang="0">
                  <a:pos x="connsiteX2" y="connsiteY2"/>
                </a:cxn>
              </a:cxnLst>
              <a:rect l="l" t="t" r="r" b="b"/>
              <a:pathLst>
                <a:path w="25717" h="13334">
                  <a:moveTo>
                    <a:pt x="25718" y="0"/>
                  </a:moveTo>
                  <a:cubicBezTo>
                    <a:pt x="17145" y="5715"/>
                    <a:pt x="8573" y="9525"/>
                    <a:pt x="0" y="13335"/>
                  </a:cubicBezTo>
                  <a:cubicBezTo>
                    <a:pt x="8573" y="10477"/>
                    <a:pt x="17145" y="5715"/>
                    <a:pt x="25718" y="0"/>
                  </a:cubicBezTo>
                  <a:close/>
                </a:path>
              </a:pathLst>
            </a:custGeom>
            <a:solidFill>
              <a:srgbClr val="FFFFFF"/>
            </a:solidFill>
            <a:ln w="9525" cap="flat">
              <a:noFill/>
              <a:prstDash val="solid"/>
              <a:miter/>
            </a:ln>
          </p:spPr>
          <p:txBody>
            <a:bodyPr rtlCol="0" anchor="ctr"/>
            <a:lstStyle/>
            <a:p>
              <a:endParaRPr lang="en-US"/>
            </a:p>
          </p:txBody>
        </p:sp>
        <p:sp>
          <p:nvSpPr>
            <p:cNvPr id="73" name="Freeform 30">
              <a:extLst>
                <a:ext uri="{FF2B5EF4-FFF2-40B4-BE49-F238E27FC236}">
                  <a16:creationId xmlns:a16="http://schemas.microsoft.com/office/drawing/2014/main" id="{7478546B-E60C-B646-FA49-89421A03DBC9}"/>
                </a:ext>
              </a:extLst>
            </p:cNvPr>
            <p:cNvSpPr/>
            <p:nvPr/>
          </p:nvSpPr>
          <p:spPr>
            <a:xfrm>
              <a:off x="8760142" y="1698307"/>
              <a:ext cx="952" cy="12382"/>
            </a:xfrm>
            <a:custGeom>
              <a:avLst/>
              <a:gdLst>
                <a:gd name="connsiteX0" fmla="*/ 952 w 952"/>
                <a:gd name="connsiteY0" fmla="*/ 0 h 12382"/>
                <a:gd name="connsiteX1" fmla="*/ 0 w 952"/>
                <a:gd name="connsiteY1" fmla="*/ 12383 h 12382"/>
                <a:gd name="connsiteX2" fmla="*/ 952 w 952"/>
                <a:gd name="connsiteY2" fmla="*/ 0 h 12382"/>
              </a:gdLst>
              <a:ahLst/>
              <a:cxnLst>
                <a:cxn ang="0">
                  <a:pos x="connsiteX0" y="connsiteY0"/>
                </a:cxn>
                <a:cxn ang="0">
                  <a:pos x="connsiteX1" y="connsiteY1"/>
                </a:cxn>
                <a:cxn ang="0">
                  <a:pos x="connsiteX2" y="connsiteY2"/>
                </a:cxn>
              </a:cxnLst>
              <a:rect l="l" t="t" r="r" b="b"/>
              <a:pathLst>
                <a:path w="952" h="12382">
                  <a:moveTo>
                    <a:pt x="952" y="0"/>
                  </a:moveTo>
                  <a:cubicBezTo>
                    <a:pt x="952" y="3810"/>
                    <a:pt x="0" y="8572"/>
                    <a:pt x="0" y="12383"/>
                  </a:cubicBezTo>
                  <a:cubicBezTo>
                    <a:pt x="0" y="8572"/>
                    <a:pt x="0" y="3810"/>
                    <a:pt x="952" y="0"/>
                  </a:cubicBezTo>
                  <a:close/>
                </a:path>
              </a:pathLst>
            </a:custGeom>
            <a:solidFill>
              <a:srgbClr val="FFFFFF"/>
            </a:solidFill>
            <a:ln w="9525" cap="flat">
              <a:noFill/>
              <a:prstDash val="solid"/>
              <a:miter/>
            </a:ln>
          </p:spPr>
          <p:txBody>
            <a:bodyPr rtlCol="0" anchor="ctr"/>
            <a:lstStyle/>
            <a:p>
              <a:endParaRPr lang="en-US"/>
            </a:p>
          </p:txBody>
        </p:sp>
        <p:sp>
          <p:nvSpPr>
            <p:cNvPr id="74" name="Freeform 31">
              <a:extLst>
                <a:ext uri="{FF2B5EF4-FFF2-40B4-BE49-F238E27FC236}">
                  <a16:creationId xmlns:a16="http://schemas.microsoft.com/office/drawing/2014/main" id="{992750CB-D060-4C89-401F-E3F933B178CD}"/>
                </a:ext>
              </a:extLst>
            </p:cNvPr>
            <p:cNvSpPr/>
            <p:nvPr/>
          </p:nvSpPr>
          <p:spPr>
            <a:xfrm>
              <a:off x="8368664" y="1662112"/>
              <a:ext cx="392430" cy="242329"/>
            </a:xfrm>
            <a:custGeom>
              <a:avLst/>
              <a:gdLst>
                <a:gd name="connsiteX0" fmla="*/ 200025 w 392430"/>
                <a:gd name="connsiteY0" fmla="*/ 241935 h 242329"/>
                <a:gd name="connsiteX1" fmla="*/ 249555 w 392430"/>
                <a:gd name="connsiteY1" fmla="*/ 233363 h 242329"/>
                <a:gd name="connsiteX2" fmla="*/ 267653 w 392430"/>
                <a:gd name="connsiteY2" fmla="*/ 226695 h 242329"/>
                <a:gd name="connsiteX3" fmla="*/ 293370 w 392430"/>
                <a:gd name="connsiteY3" fmla="*/ 213360 h 242329"/>
                <a:gd name="connsiteX4" fmla="*/ 300990 w 392430"/>
                <a:gd name="connsiteY4" fmla="*/ 207645 h 242329"/>
                <a:gd name="connsiteX5" fmla="*/ 316230 w 392430"/>
                <a:gd name="connsiteY5" fmla="*/ 195263 h 242329"/>
                <a:gd name="connsiteX6" fmla="*/ 381000 w 392430"/>
                <a:gd name="connsiteY6" fmla="*/ 92392 h 242329"/>
                <a:gd name="connsiteX7" fmla="*/ 390525 w 392430"/>
                <a:gd name="connsiteY7" fmla="*/ 48578 h 242329"/>
                <a:gd name="connsiteX8" fmla="*/ 390525 w 392430"/>
                <a:gd name="connsiteY8" fmla="*/ 48578 h 242329"/>
                <a:gd name="connsiteX9" fmla="*/ 391478 w 392430"/>
                <a:gd name="connsiteY9" fmla="*/ 36195 h 242329"/>
                <a:gd name="connsiteX10" fmla="*/ 391478 w 392430"/>
                <a:gd name="connsiteY10" fmla="*/ 34290 h 242329"/>
                <a:gd name="connsiteX11" fmla="*/ 392430 w 392430"/>
                <a:gd name="connsiteY11" fmla="*/ 23813 h 242329"/>
                <a:gd name="connsiteX12" fmla="*/ 392430 w 392430"/>
                <a:gd name="connsiteY12" fmla="*/ 23813 h 242329"/>
                <a:gd name="connsiteX13" fmla="*/ 391478 w 392430"/>
                <a:gd name="connsiteY13" fmla="*/ 0 h 242329"/>
                <a:gd name="connsiteX14" fmla="*/ 391478 w 392430"/>
                <a:gd name="connsiteY14" fmla="*/ 0 h 242329"/>
                <a:gd name="connsiteX15" fmla="*/ 300990 w 392430"/>
                <a:gd name="connsiteY15" fmla="*/ 118110 h 242329"/>
                <a:gd name="connsiteX16" fmla="*/ 67628 w 392430"/>
                <a:gd name="connsiteY16" fmla="*/ 167640 h 242329"/>
                <a:gd name="connsiteX17" fmla="*/ 0 w 392430"/>
                <a:gd name="connsiteY17" fmla="*/ 142875 h 242329"/>
                <a:gd name="connsiteX18" fmla="*/ 0 w 392430"/>
                <a:gd name="connsiteY18" fmla="*/ 142875 h 242329"/>
                <a:gd name="connsiteX19" fmla="*/ 32385 w 392430"/>
                <a:gd name="connsiteY19" fmla="*/ 179070 h 242329"/>
                <a:gd name="connsiteX20" fmla="*/ 33338 w 392430"/>
                <a:gd name="connsiteY20" fmla="*/ 180022 h 242329"/>
                <a:gd name="connsiteX21" fmla="*/ 41910 w 392430"/>
                <a:gd name="connsiteY21" fmla="*/ 187642 h 242329"/>
                <a:gd name="connsiteX22" fmla="*/ 41910 w 392430"/>
                <a:gd name="connsiteY22" fmla="*/ 187642 h 242329"/>
                <a:gd name="connsiteX23" fmla="*/ 72390 w 392430"/>
                <a:gd name="connsiteY23" fmla="*/ 208597 h 242329"/>
                <a:gd name="connsiteX24" fmla="*/ 74295 w 392430"/>
                <a:gd name="connsiteY24" fmla="*/ 209550 h 242329"/>
                <a:gd name="connsiteX25" fmla="*/ 82868 w 392430"/>
                <a:gd name="connsiteY25" fmla="*/ 214313 h 242329"/>
                <a:gd name="connsiteX26" fmla="*/ 85725 w 392430"/>
                <a:gd name="connsiteY26" fmla="*/ 215265 h 242329"/>
                <a:gd name="connsiteX27" fmla="*/ 94298 w 392430"/>
                <a:gd name="connsiteY27" fmla="*/ 219075 h 242329"/>
                <a:gd name="connsiteX28" fmla="*/ 96203 w 392430"/>
                <a:gd name="connsiteY28" fmla="*/ 220028 h 242329"/>
                <a:gd name="connsiteX29" fmla="*/ 118110 w 392430"/>
                <a:gd name="connsiteY29" fmla="*/ 228600 h 242329"/>
                <a:gd name="connsiteX30" fmla="*/ 120968 w 392430"/>
                <a:gd name="connsiteY30" fmla="*/ 229553 h 242329"/>
                <a:gd name="connsiteX31" fmla="*/ 129540 w 392430"/>
                <a:gd name="connsiteY31" fmla="*/ 232410 h 242329"/>
                <a:gd name="connsiteX32" fmla="*/ 133350 w 392430"/>
                <a:gd name="connsiteY32" fmla="*/ 233363 h 242329"/>
                <a:gd name="connsiteX33" fmla="*/ 140970 w 392430"/>
                <a:gd name="connsiteY33" fmla="*/ 235267 h 242329"/>
                <a:gd name="connsiteX34" fmla="*/ 144780 w 392430"/>
                <a:gd name="connsiteY34" fmla="*/ 236220 h 242329"/>
                <a:gd name="connsiteX35" fmla="*/ 152400 w 392430"/>
                <a:gd name="connsiteY35" fmla="*/ 238125 h 242329"/>
                <a:gd name="connsiteX36" fmla="*/ 156210 w 392430"/>
                <a:gd name="connsiteY36" fmla="*/ 239078 h 242329"/>
                <a:gd name="connsiteX37" fmla="*/ 167640 w 392430"/>
                <a:gd name="connsiteY37" fmla="*/ 240983 h 242329"/>
                <a:gd name="connsiteX38" fmla="*/ 200025 w 392430"/>
                <a:gd name="connsiteY38" fmla="*/ 241935 h 24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430" h="242329">
                  <a:moveTo>
                    <a:pt x="200025" y="241935"/>
                  </a:moveTo>
                  <a:cubicBezTo>
                    <a:pt x="217170" y="240983"/>
                    <a:pt x="234315" y="238125"/>
                    <a:pt x="249555" y="233363"/>
                  </a:cubicBezTo>
                  <a:cubicBezTo>
                    <a:pt x="256223" y="231458"/>
                    <a:pt x="261938" y="228600"/>
                    <a:pt x="267653" y="226695"/>
                  </a:cubicBezTo>
                  <a:cubicBezTo>
                    <a:pt x="276225" y="222885"/>
                    <a:pt x="284798" y="218122"/>
                    <a:pt x="293370" y="213360"/>
                  </a:cubicBezTo>
                  <a:cubicBezTo>
                    <a:pt x="296228" y="211455"/>
                    <a:pt x="299085" y="209550"/>
                    <a:pt x="300990" y="207645"/>
                  </a:cubicBezTo>
                  <a:cubicBezTo>
                    <a:pt x="306705" y="203835"/>
                    <a:pt x="311468" y="200025"/>
                    <a:pt x="316230" y="195263"/>
                  </a:cubicBezTo>
                  <a:cubicBezTo>
                    <a:pt x="345758" y="169545"/>
                    <a:pt x="367665" y="134303"/>
                    <a:pt x="381000" y="92392"/>
                  </a:cubicBezTo>
                  <a:cubicBezTo>
                    <a:pt x="384810" y="78105"/>
                    <a:pt x="388620" y="63817"/>
                    <a:pt x="390525" y="48578"/>
                  </a:cubicBezTo>
                  <a:cubicBezTo>
                    <a:pt x="390525" y="48578"/>
                    <a:pt x="390525" y="48578"/>
                    <a:pt x="390525" y="48578"/>
                  </a:cubicBezTo>
                  <a:cubicBezTo>
                    <a:pt x="391478" y="44767"/>
                    <a:pt x="391478" y="40005"/>
                    <a:pt x="391478" y="36195"/>
                  </a:cubicBezTo>
                  <a:cubicBezTo>
                    <a:pt x="391478" y="35242"/>
                    <a:pt x="391478" y="35242"/>
                    <a:pt x="391478" y="34290"/>
                  </a:cubicBezTo>
                  <a:cubicBezTo>
                    <a:pt x="391478" y="30480"/>
                    <a:pt x="391478" y="26670"/>
                    <a:pt x="392430" y="23813"/>
                  </a:cubicBezTo>
                  <a:cubicBezTo>
                    <a:pt x="392430" y="23813"/>
                    <a:pt x="392430" y="23813"/>
                    <a:pt x="392430" y="23813"/>
                  </a:cubicBezTo>
                  <a:cubicBezTo>
                    <a:pt x="392430" y="16192"/>
                    <a:pt x="392430" y="7620"/>
                    <a:pt x="391478" y="0"/>
                  </a:cubicBezTo>
                  <a:cubicBezTo>
                    <a:pt x="391478" y="0"/>
                    <a:pt x="391478" y="0"/>
                    <a:pt x="391478" y="0"/>
                  </a:cubicBezTo>
                  <a:cubicBezTo>
                    <a:pt x="372428" y="46672"/>
                    <a:pt x="343853" y="88583"/>
                    <a:pt x="300990" y="118110"/>
                  </a:cubicBezTo>
                  <a:cubicBezTo>
                    <a:pt x="231458" y="164783"/>
                    <a:pt x="150495" y="180975"/>
                    <a:pt x="67628" y="167640"/>
                  </a:cubicBezTo>
                  <a:cubicBezTo>
                    <a:pt x="42863" y="163830"/>
                    <a:pt x="20003" y="155258"/>
                    <a:pt x="0" y="142875"/>
                  </a:cubicBezTo>
                  <a:cubicBezTo>
                    <a:pt x="0" y="142875"/>
                    <a:pt x="0" y="142875"/>
                    <a:pt x="0" y="142875"/>
                  </a:cubicBezTo>
                  <a:cubicBezTo>
                    <a:pt x="9525" y="156210"/>
                    <a:pt x="20003" y="168592"/>
                    <a:pt x="32385" y="179070"/>
                  </a:cubicBezTo>
                  <a:cubicBezTo>
                    <a:pt x="32385" y="179070"/>
                    <a:pt x="32385" y="179070"/>
                    <a:pt x="33338" y="180022"/>
                  </a:cubicBezTo>
                  <a:cubicBezTo>
                    <a:pt x="36195" y="182880"/>
                    <a:pt x="39053" y="184785"/>
                    <a:pt x="41910" y="187642"/>
                  </a:cubicBezTo>
                  <a:cubicBezTo>
                    <a:pt x="41910" y="187642"/>
                    <a:pt x="41910" y="187642"/>
                    <a:pt x="41910" y="187642"/>
                  </a:cubicBezTo>
                  <a:cubicBezTo>
                    <a:pt x="51435" y="195263"/>
                    <a:pt x="61913" y="201930"/>
                    <a:pt x="72390" y="208597"/>
                  </a:cubicBezTo>
                  <a:cubicBezTo>
                    <a:pt x="73343" y="208597"/>
                    <a:pt x="73343" y="209550"/>
                    <a:pt x="74295" y="209550"/>
                  </a:cubicBezTo>
                  <a:cubicBezTo>
                    <a:pt x="77153" y="211455"/>
                    <a:pt x="80010" y="212408"/>
                    <a:pt x="82868" y="214313"/>
                  </a:cubicBezTo>
                  <a:cubicBezTo>
                    <a:pt x="83820" y="214313"/>
                    <a:pt x="84773" y="215265"/>
                    <a:pt x="85725" y="215265"/>
                  </a:cubicBezTo>
                  <a:cubicBezTo>
                    <a:pt x="88583" y="217170"/>
                    <a:pt x="91440" y="218122"/>
                    <a:pt x="94298" y="219075"/>
                  </a:cubicBezTo>
                  <a:cubicBezTo>
                    <a:pt x="95250" y="219075"/>
                    <a:pt x="96203" y="220028"/>
                    <a:pt x="96203" y="220028"/>
                  </a:cubicBezTo>
                  <a:cubicBezTo>
                    <a:pt x="103823" y="222885"/>
                    <a:pt x="111443" y="225742"/>
                    <a:pt x="118110" y="228600"/>
                  </a:cubicBezTo>
                  <a:cubicBezTo>
                    <a:pt x="119063" y="228600"/>
                    <a:pt x="120015" y="229553"/>
                    <a:pt x="120968" y="229553"/>
                  </a:cubicBezTo>
                  <a:cubicBezTo>
                    <a:pt x="123825" y="230505"/>
                    <a:pt x="126683" y="231458"/>
                    <a:pt x="129540" y="232410"/>
                  </a:cubicBezTo>
                  <a:cubicBezTo>
                    <a:pt x="130493" y="232410"/>
                    <a:pt x="132398" y="233363"/>
                    <a:pt x="133350" y="233363"/>
                  </a:cubicBezTo>
                  <a:cubicBezTo>
                    <a:pt x="136208" y="234315"/>
                    <a:pt x="138113" y="234315"/>
                    <a:pt x="140970" y="235267"/>
                  </a:cubicBezTo>
                  <a:cubicBezTo>
                    <a:pt x="141923" y="235267"/>
                    <a:pt x="143828" y="236220"/>
                    <a:pt x="144780" y="236220"/>
                  </a:cubicBezTo>
                  <a:cubicBezTo>
                    <a:pt x="147638" y="237172"/>
                    <a:pt x="150495" y="237172"/>
                    <a:pt x="152400" y="238125"/>
                  </a:cubicBezTo>
                  <a:cubicBezTo>
                    <a:pt x="153353" y="238125"/>
                    <a:pt x="155258" y="238125"/>
                    <a:pt x="156210" y="239078"/>
                  </a:cubicBezTo>
                  <a:cubicBezTo>
                    <a:pt x="160020" y="240030"/>
                    <a:pt x="163830" y="240030"/>
                    <a:pt x="167640" y="240983"/>
                  </a:cubicBezTo>
                  <a:cubicBezTo>
                    <a:pt x="179070" y="241935"/>
                    <a:pt x="190500" y="242888"/>
                    <a:pt x="200025" y="241935"/>
                  </a:cubicBezTo>
                  <a:close/>
                </a:path>
              </a:pathLst>
            </a:custGeom>
            <a:solidFill>
              <a:srgbClr val="FFFFFF"/>
            </a:solidFill>
            <a:ln w="9525" cap="flat">
              <a:noFill/>
              <a:prstDash val="solid"/>
              <a:miter/>
            </a:ln>
          </p:spPr>
          <p:txBody>
            <a:bodyPr rtlCol="0" anchor="ctr"/>
            <a:lstStyle/>
            <a:p>
              <a:endParaRPr lang="en-US"/>
            </a:p>
          </p:txBody>
        </p:sp>
        <p:sp>
          <p:nvSpPr>
            <p:cNvPr id="75" name="Freeform 32">
              <a:extLst>
                <a:ext uri="{FF2B5EF4-FFF2-40B4-BE49-F238E27FC236}">
                  <a16:creationId xmlns:a16="http://schemas.microsoft.com/office/drawing/2014/main" id="{A546F31B-65ED-5A25-5865-FCBC9431F813}"/>
                </a:ext>
              </a:extLst>
            </p:cNvPr>
            <p:cNvSpPr/>
            <p:nvPr/>
          </p:nvSpPr>
          <p:spPr>
            <a:xfrm>
              <a:off x="8368186" y="1499211"/>
              <a:ext cx="142869" cy="248789"/>
            </a:xfrm>
            <a:custGeom>
              <a:avLst/>
              <a:gdLst>
                <a:gd name="connsiteX0" fmla="*/ 139544 w 142869"/>
                <a:gd name="connsiteY0" fmla="*/ 23 h 248789"/>
                <a:gd name="connsiteX1" fmla="*/ 12861 w 142869"/>
                <a:gd name="connsiteY1" fmla="*/ 248626 h 248789"/>
                <a:gd name="connsiteX2" fmla="*/ 59534 w 142869"/>
                <a:gd name="connsiteY2" fmla="*/ 83843 h 248789"/>
                <a:gd name="connsiteX3" fmla="*/ 139544 w 142869"/>
                <a:gd name="connsiteY3" fmla="*/ 23 h 248789"/>
              </a:gdLst>
              <a:ahLst/>
              <a:cxnLst>
                <a:cxn ang="0">
                  <a:pos x="connsiteX0" y="connsiteY0"/>
                </a:cxn>
                <a:cxn ang="0">
                  <a:pos x="connsiteX1" y="connsiteY1"/>
                </a:cxn>
                <a:cxn ang="0">
                  <a:pos x="connsiteX2" y="connsiteY2"/>
                </a:cxn>
                <a:cxn ang="0">
                  <a:pos x="connsiteX3" y="connsiteY3"/>
                </a:cxn>
              </a:cxnLst>
              <a:rect l="l" t="t" r="r" b="b"/>
              <a:pathLst>
                <a:path w="142869" h="248789">
                  <a:moveTo>
                    <a:pt x="139544" y="23"/>
                  </a:moveTo>
                  <a:cubicBezTo>
                    <a:pt x="100491" y="976"/>
                    <a:pt x="-43336" y="89558"/>
                    <a:pt x="12861" y="248626"/>
                  </a:cubicBezTo>
                  <a:cubicBezTo>
                    <a:pt x="14766" y="253388"/>
                    <a:pt x="20481" y="153376"/>
                    <a:pt x="59534" y="83843"/>
                  </a:cubicBezTo>
                  <a:cubicBezTo>
                    <a:pt x="90966" y="27646"/>
                    <a:pt x="158594" y="-929"/>
                    <a:pt x="139544" y="23"/>
                  </a:cubicBezTo>
                  <a:close/>
                </a:path>
              </a:pathLst>
            </a:custGeom>
            <a:solidFill>
              <a:srgbClr val="FFFFFF"/>
            </a:solidFill>
            <a:ln w="9525" cap="flat">
              <a:noFill/>
              <a:prstDash val="solid"/>
              <a:miter/>
            </a:ln>
          </p:spPr>
          <p:txBody>
            <a:bodyPr rtlCol="0" anchor="ctr"/>
            <a:lstStyle/>
            <a:p>
              <a:endParaRPr lang="en-US"/>
            </a:p>
          </p:txBody>
        </p:sp>
        <p:sp>
          <p:nvSpPr>
            <p:cNvPr id="76" name="Freeform 33">
              <a:extLst>
                <a:ext uri="{FF2B5EF4-FFF2-40B4-BE49-F238E27FC236}">
                  <a16:creationId xmlns:a16="http://schemas.microsoft.com/office/drawing/2014/main" id="{1F41BB44-D39F-DBDD-0A45-F1288957476D}"/>
                </a:ext>
              </a:extLst>
            </p:cNvPr>
            <p:cNvSpPr/>
            <p:nvPr/>
          </p:nvSpPr>
          <p:spPr>
            <a:xfrm>
              <a:off x="8318146" y="1462480"/>
              <a:ext cx="462532" cy="1635115"/>
            </a:xfrm>
            <a:custGeom>
              <a:avLst/>
              <a:gdLst>
                <a:gd name="connsiteX0" fmla="*/ 229589 w 462532"/>
                <a:gd name="connsiteY0" fmla="*/ 462522 h 1635115"/>
                <a:gd name="connsiteX1" fmla="*/ 459141 w 462532"/>
                <a:gd name="connsiteY1" fmla="*/ 252972 h 1635115"/>
                <a:gd name="connsiteX2" fmla="*/ 271499 w 462532"/>
                <a:gd name="connsiteY2" fmla="*/ 2465 h 1635115"/>
                <a:gd name="connsiteX3" fmla="*/ 1941 w 462532"/>
                <a:gd name="connsiteY3" fmla="*/ 208205 h 1635115"/>
                <a:gd name="connsiteX4" fmla="*/ 211491 w 462532"/>
                <a:gd name="connsiteY4" fmla="*/ 461570 h 1635115"/>
                <a:gd name="connsiteX5" fmla="*/ 209586 w 462532"/>
                <a:gd name="connsiteY5" fmla="*/ 474905 h 1635115"/>
                <a:gd name="connsiteX6" fmla="*/ 207681 w 462532"/>
                <a:gd name="connsiteY6" fmla="*/ 490145 h 1635115"/>
                <a:gd name="connsiteX7" fmla="*/ 97191 w 462532"/>
                <a:gd name="connsiteY7" fmla="*/ 1616952 h 1635115"/>
                <a:gd name="connsiteX8" fmla="*/ 103859 w 462532"/>
                <a:gd name="connsiteY8" fmla="*/ 1635050 h 1635115"/>
                <a:gd name="connsiteX9" fmla="*/ 118146 w 462532"/>
                <a:gd name="connsiteY9" fmla="*/ 1616000 h 1635115"/>
                <a:gd name="connsiteX10" fmla="*/ 228636 w 462532"/>
                <a:gd name="connsiteY10" fmla="*/ 476810 h 1635115"/>
                <a:gd name="connsiteX11" fmla="*/ 229589 w 462532"/>
                <a:gd name="connsiteY11" fmla="*/ 462522 h 1635115"/>
                <a:gd name="connsiteX12" fmla="*/ 207681 w 462532"/>
                <a:gd name="connsiteY12" fmla="*/ 438710 h 1635115"/>
                <a:gd name="connsiteX13" fmla="*/ 203871 w 462532"/>
                <a:gd name="connsiteY13" fmla="*/ 437757 h 1635115"/>
                <a:gd name="connsiteX14" fmla="*/ 196251 w 462532"/>
                <a:gd name="connsiteY14" fmla="*/ 435852 h 1635115"/>
                <a:gd name="connsiteX15" fmla="*/ 192441 w 462532"/>
                <a:gd name="connsiteY15" fmla="*/ 434900 h 1635115"/>
                <a:gd name="connsiteX16" fmla="*/ 184821 w 462532"/>
                <a:gd name="connsiteY16" fmla="*/ 432995 h 1635115"/>
                <a:gd name="connsiteX17" fmla="*/ 181011 w 462532"/>
                <a:gd name="connsiteY17" fmla="*/ 432042 h 1635115"/>
                <a:gd name="connsiteX18" fmla="*/ 172439 w 462532"/>
                <a:gd name="connsiteY18" fmla="*/ 429185 h 1635115"/>
                <a:gd name="connsiteX19" fmla="*/ 169581 w 462532"/>
                <a:gd name="connsiteY19" fmla="*/ 428232 h 1635115"/>
                <a:gd name="connsiteX20" fmla="*/ 147674 w 462532"/>
                <a:gd name="connsiteY20" fmla="*/ 419660 h 1635115"/>
                <a:gd name="connsiteX21" fmla="*/ 145768 w 462532"/>
                <a:gd name="connsiteY21" fmla="*/ 418707 h 1635115"/>
                <a:gd name="connsiteX22" fmla="*/ 137196 w 462532"/>
                <a:gd name="connsiteY22" fmla="*/ 414897 h 1635115"/>
                <a:gd name="connsiteX23" fmla="*/ 134339 w 462532"/>
                <a:gd name="connsiteY23" fmla="*/ 413945 h 1635115"/>
                <a:gd name="connsiteX24" fmla="*/ 125766 w 462532"/>
                <a:gd name="connsiteY24" fmla="*/ 409182 h 1635115"/>
                <a:gd name="connsiteX25" fmla="*/ 123861 w 462532"/>
                <a:gd name="connsiteY25" fmla="*/ 408230 h 1635115"/>
                <a:gd name="connsiteX26" fmla="*/ 93381 w 462532"/>
                <a:gd name="connsiteY26" fmla="*/ 387275 h 1635115"/>
                <a:gd name="connsiteX27" fmla="*/ 93381 w 462532"/>
                <a:gd name="connsiteY27" fmla="*/ 387275 h 1635115"/>
                <a:gd name="connsiteX28" fmla="*/ 84809 w 462532"/>
                <a:gd name="connsiteY28" fmla="*/ 379655 h 1635115"/>
                <a:gd name="connsiteX29" fmla="*/ 83856 w 462532"/>
                <a:gd name="connsiteY29" fmla="*/ 378702 h 1635115"/>
                <a:gd name="connsiteX30" fmla="*/ 51471 w 462532"/>
                <a:gd name="connsiteY30" fmla="*/ 342507 h 1635115"/>
                <a:gd name="connsiteX31" fmla="*/ 51471 w 462532"/>
                <a:gd name="connsiteY31" fmla="*/ 342507 h 1635115"/>
                <a:gd name="connsiteX32" fmla="*/ 23849 w 462532"/>
                <a:gd name="connsiteY32" fmla="*/ 221540 h 1635115"/>
                <a:gd name="connsiteX33" fmla="*/ 237209 w 462532"/>
                <a:gd name="connsiteY33" fmla="*/ 17705 h 1635115"/>
                <a:gd name="connsiteX34" fmla="*/ 443901 w 462532"/>
                <a:gd name="connsiteY34" fmla="*/ 199632 h 1635115"/>
                <a:gd name="connsiteX35" fmla="*/ 443901 w 462532"/>
                <a:gd name="connsiteY35" fmla="*/ 199632 h 1635115"/>
                <a:gd name="connsiteX36" fmla="*/ 444854 w 462532"/>
                <a:gd name="connsiteY36" fmla="*/ 223445 h 1635115"/>
                <a:gd name="connsiteX37" fmla="*/ 444854 w 462532"/>
                <a:gd name="connsiteY37" fmla="*/ 223445 h 1635115"/>
                <a:gd name="connsiteX38" fmla="*/ 443901 w 462532"/>
                <a:gd name="connsiteY38" fmla="*/ 233922 h 1635115"/>
                <a:gd name="connsiteX39" fmla="*/ 443901 w 462532"/>
                <a:gd name="connsiteY39" fmla="*/ 235827 h 1635115"/>
                <a:gd name="connsiteX40" fmla="*/ 442949 w 462532"/>
                <a:gd name="connsiteY40" fmla="*/ 248210 h 1635115"/>
                <a:gd name="connsiteX41" fmla="*/ 442949 w 462532"/>
                <a:gd name="connsiteY41" fmla="*/ 248210 h 1635115"/>
                <a:gd name="connsiteX42" fmla="*/ 433424 w 462532"/>
                <a:gd name="connsiteY42" fmla="*/ 292025 h 1635115"/>
                <a:gd name="connsiteX43" fmla="*/ 368654 w 462532"/>
                <a:gd name="connsiteY43" fmla="*/ 394895 h 1635115"/>
                <a:gd name="connsiteX44" fmla="*/ 353414 w 462532"/>
                <a:gd name="connsiteY44" fmla="*/ 407277 h 1635115"/>
                <a:gd name="connsiteX45" fmla="*/ 345793 w 462532"/>
                <a:gd name="connsiteY45" fmla="*/ 412992 h 1635115"/>
                <a:gd name="connsiteX46" fmla="*/ 320076 w 462532"/>
                <a:gd name="connsiteY46" fmla="*/ 426327 h 1635115"/>
                <a:gd name="connsiteX47" fmla="*/ 301979 w 462532"/>
                <a:gd name="connsiteY47" fmla="*/ 432995 h 1635115"/>
                <a:gd name="connsiteX48" fmla="*/ 252449 w 462532"/>
                <a:gd name="connsiteY48" fmla="*/ 441567 h 1635115"/>
                <a:gd name="connsiteX49" fmla="*/ 221016 w 462532"/>
                <a:gd name="connsiteY49" fmla="*/ 440615 h 1635115"/>
                <a:gd name="connsiteX50" fmla="*/ 221016 w 462532"/>
                <a:gd name="connsiteY50" fmla="*/ 440615 h 1635115"/>
                <a:gd name="connsiteX51" fmla="*/ 207681 w 462532"/>
                <a:gd name="connsiteY51" fmla="*/ 438710 h 163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2532" h="1635115">
                  <a:moveTo>
                    <a:pt x="229589" y="462522"/>
                  </a:moveTo>
                  <a:cubicBezTo>
                    <a:pt x="348651" y="467285"/>
                    <a:pt x="443901" y="387275"/>
                    <a:pt x="459141" y="252972"/>
                  </a:cubicBezTo>
                  <a:cubicBezTo>
                    <a:pt x="482954" y="118670"/>
                    <a:pt x="377226" y="16752"/>
                    <a:pt x="271499" y="2465"/>
                  </a:cubicBezTo>
                  <a:cubicBezTo>
                    <a:pt x="128624" y="-15633"/>
                    <a:pt x="21943" y="67235"/>
                    <a:pt x="1941" y="208205"/>
                  </a:cubicBezTo>
                  <a:cubicBezTo>
                    <a:pt x="-16157" y="336792"/>
                    <a:pt x="95286" y="448235"/>
                    <a:pt x="211491" y="461570"/>
                  </a:cubicBezTo>
                  <a:cubicBezTo>
                    <a:pt x="211491" y="466332"/>
                    <a:pt x="211491" y="471095"/>
                    <a:pt x="209586" y="474905"/>
                  </a:cubicBezTo>
                  <a:cubicBezTo>
                    <a:pt x="207681" y="479667"/>
                    <a:pt x="207681" y="485382"/>
                    <a:pt x="207681" y="490145"/>
                  </a:cubicBezTo>
                  <a:cubicBezTo>
                    <a:pt x="197204" y="650165"/>
                    <a:pt x="109574" y="1420737"/>
                    <a:pt x="97191" y="1616952"/>
                  </a:cubicBezTo>
                  <a:cubicBezTo>
                    <a:pt x="96239" y="1624572"/>
                    <a:pt x="92429" y="1634097"/>
                    <a:pt x="103859" y="1635050"/>
                  </a:cubicBezTo>
                  <a:cubicBezTo>
                    <a:pt x="115289" y="1636002"/>
                    <a:pt x="117193" y="1626477"/>
                    <a:pt x="118146" y="1616000"/>
                  </a:cubicBezTo>
                  <a:cubicBezTo>
                    <a:pt x="121956" y="1575995"/>
                    <a:pt x="213396" y="599682"/>
                    <a:pt x="228636" y="476810"/>
                  </a:cubicBezTo>
                  <a:cubicBezTo>
                    <a:pt x="225779" y="472047"/>
                    <a:pt x="228636" y="467285"/>
                    <a:pt x="229589" y="462522"/>
                  </a:cubicBezTo>
                  <a:close/>
                  <a:moveTo>
                    <a:pt x="207681" y="438710"/>
                  </a:moveTo>
                  <a:cubicBezTo>
                    <a:pt x="206729" y="438710"/>
                    <a:pt x="204824" y="438710"/>
                    <a:pt x="203871" y="437757"/>
                  </a:cubicBezTo>
                  <a:cubicBezTo>
                    <a:pt x="201014" y="437757"/>
                    <a:pt x="198156" y="436805"/>
                    <a:pt x="196251" y="435852"/>
                  </a:cubicBezTo>
                  <a:cubicBezTo>
                    <a:pt x="195299" y="435852"/>
                    <a:pt x="193393" y="434900"/>
                    <a:pt x="192441" y="434900"/>
                  </a:cubicBezTo>
                  <a:cubicBezTo>
                    <a:pt x="189584" y="433947"/>
                    <a:pt x="187679" y="433947"/>
                    <a:pt x="184821" y="432995"/>
                  </a:cubicBezTo>
                  <a:cubicBezTo>
                    <a:pt x="183868" y="432995"/>
                    <a:pt x="181964" y="432042"/>
                    <a:pt x="181011" y="432042"/>
                  </a:cubicBezTo>
                  <a:cubicBezTo>
                    <a:pt x="178154" y="431090"/>
                    <a:pt x="175296" y="430137"/>
                    <a:pt x="172439" y="429185"/>
                  </a:cubicBezTo>
                  <a:cubicBezTo>
                    <a:pt x="171486" y="429185"/>
                    <a:pt x="170534" y="428232"/>
                    <a:pt x="169581" y="428232"/>
                  </a:cubicBezTo>
                  <a:cubicBezTo>
                    <a:pt x="161961" y="425375"/>
                    <a:pt x="154341" y="422517"/>
                    <a:pt x="147674" y="419660"/>
                  </a:cubicBezTo>
                  <a:cubicBezTo>
                    <a:pt x="146721" y="419660"/>
                    <a:pt x="145768" y="418707"/>
                    <a:pt x="145768" y="418707"/>
                  </a:cubicBezTo>
                  <a:cubicBezTo>
                    <a:pt x="142911" y="417755"/>
                    <a:pt x="140054" y="415850"/>
                    <a:pt x="137196" y="414897"/>
                  </a:cubicBezTo>
                  <a:cubicBezTo>
                    <a:pt x="136243" y="414897"/>
                    <a:pt x="135291" y="413945"/>
                    <a:pt x="134339" y="413945"/>
                  </a:cubicBezTo>
                  <a:cubicBezTo>
                    <a:pt x="131481" y="412040"/>
                    <a:pt x="128624" y="411087"/>
                    <a:pt x="125766" y="409182"/>
                  </a:cubicBezTo>
                  <a:cubicBezTo>
                    <a:pt x="124814" y="409182"/>
                    <a:pt x="124814" y="408230"/>
                    <a:pt x="123861" y="408230"/>
                  </a:cubicBezTo>
                  <a:cubicBezTo>
                    <a:pt x="113384" y="401562"/>
                    <a:pt x="102906" y="394895"/>
                    <a:pt x="93381" y="387275"/>
                  </a:cubicBezTo>
                  <a:cubicBezTo>
                    <a:pt x="93381" y="387275"/>
                    <a:pt x="93381" y="387275"/>
                    <a:pt x="93381" y="387275"/>
                  </a:cubicBezTo>
                  <a:cubicBezTo>
                    <a:pt x="90524" y="384417"/>
                    <a:pt x="87666" y="382512"/>
                    <a:pt x="84809" y="379655"/>
                  </a:cubicBezTo>
                  <a:cubicBezTo>
                    <a:pt x="84809" y="379655"/>
                    <a:pt x="84809" y="379655"/>
                    <a:pt x="83856" y="378702"/>
                  </a:cubicBezTo>
                  <a:cubicBezTo>
                    <a:pt x="71474" y="367272"/>
                    <a:pt x="60996" y="355842"/>
                    <a:pt x="51471" y="342507"/>
                  </a:cubicBezTo>
                  <a:cubicBezTo>
                    <a:pt x="51471" y="342507"/>
                    <a:pt x="51471" y="342507"/>
                    <a:pt x="51471" y="342507"/>
                  </a:cubicBezTo>
                  <a:cubicBezTo>
                    <a:pt x="27659" y="308217"/>
                    <a:pt x="15276" y="266307"/>
                    <a:pt x="23849" y="221540"/>
                  </a:cubicBezTo>
                  <a:cubicBezTo>
                    <a:pt x="26706" y="85332"/>
                    <a:pt x="156246" y="11037"/>
                    <a:pt x="237209" y="17705"/>
                  </a:cubicBezTo>
                  <a:cubicBezTo>
                    <a:pt x="352461" y="27230"/>
                    <a:pt x="435329" y="94857"/>
                    <a:pt x="443901" y="199632"/>
                  </a:cubicBezTo>
                  <a:cubicBezTo>
                    <a:pt x="443901" y="199632"/>
                    <a:pt x="443901" y="199632"/>
                    <a:pt x="443901" y="199632"/>
                  </a:cubicBezTo>
                  <a:cubicBezTo>
                    <a:pt x="444854" y="207252"/>
                    <a:pt x="444854" y="214872"/>
                    <a:pt x="444854" y="223445"/>
                  </a:cubicBezTo>
                  <a:cubicBezTo>
                    <a:pt x="444854" y="223445"/>
                    <a:pt x="444854" y="223445"/>
                    <a:pt x="444854" y="223445"/>
                  </a:cubicBezTo>
                  <a:cubicBezTo>
                    <a:pt x="444854" y="227255"/>
                    <a:pt x="444854" y="231065"/>
                    <a:pt x="443901" y="233922"/>
                  </a:cubicBezTo>
                  <a:cubicBezTo>
                    <a:pt x="443901" y="234875"/>
                    <a:pt x="443901" y="234875"/>
                    <a:pt x="443901" y="235827"/>
                  </a:cubicBezTo>
                  <a:cubicBezTo>
                    <a:pt x="443901" y="239637"/>
                    <a:pt x="442949" y="244400"/>
                    <a:pt x="442949" y="248210"/>
                  </a:cubicBezTo>
                  <a:cubicBezTo>
                    <a:pt x="442949" y="248210"/>
                    <a:pt x="442949" y="248210"/>
                    <a:pt x="442949" y="248210"/>
                  </a:cubicBezTo>
                  <a:cubicBezTo>
                    <a:pt x="441043" y="263450"/>
                    <a:pt x="438186" y="277737"/>
                    <a:pt x="433424" y="292025"/>
                  </a:cubicBezTo>
                  <a:cubicBezTo>
                    <a:pt x="421041" y="333935"/>
                    <a:pt x="398181" y="369177"/>
                    <a:pt x="368654" y="394895"/>
                  </a:cubicBezTo>
                  <a:cubicBezTo>
                    <a:pt x="363891" y="399657"/>
                    <a:pt x="358176" y="403467"/>
                    <a:pt x="353414" y="407277"/>
                  </a:cubicBezTo>
                  <a:cubicBezTo>
                    <a:pt x="350556" y="409182"/>
                    <a:pt x="347699" y="411087"/>
                    <a:pt x="345793" y="412992"/>
                  </a:cubicBezTo>
                  <a:cubicBezTo>
                    <a:pt x="337221" y="418707"/>
                    <a:pt x="328649" y="422517"/>
                    <a:pt x="320076" y="426327"/>
                  </a:cubicBezTo>
                  <a:cubicBezTo>
                    <a:pt x="314361" y="429185"/>
                    <a:pt x="307693" y="431090"/>
                    <a:pt x="301979" y="432995"/>
                  </a:cubicBezTo>
                  <a:cubicBezTo>
                    <a:pt x="286739" y="437757"/>
                    <a:pt x="269593" y="440615"/>
                    <a:pt x="252449" y="441567"/>
                  </a:cubicBezTo>
                  <a:cubicBezTo>
                    <a:pt x="241971" y="441567"/>
                    <a:pt x="231493" y="441567"/>
                    <a:pt x="221016" y="440615"/>
                  </a:cubicBezTo>
                  <a:lnTo>
                    <a:pt x="221016" y="440615"/>
                  </a:lnTo>
                  <a:cubicBezTo>
                    <a:pt x="215301" y="440615"/>
                    <a:pt x="211491" y="439662"/>
                    <a:pt x="207681" y="438710"/>
                  </a:cubicBezTo>
                  <a:close/>
                </a:path>
              </a:pathLst>
            </a:custGeom>
            <a:solidFill>
              <a:srgbClr val="000000"/>
            </a:solidFill>
            <a:ln w="9525" cap="flat">
              <a:noFill/>
              <a:prstDash val="solid"/>
              <a:miter/>
            </a:ln>
          </p:spPr>
          <p:txBody>
            <a:bodyPr rtlCol="0" anchor="ctr"/>
            <a:lstStyle/>
            <a:p>
              <a:endParaRPr lang="en-US"/>
            </a:p>
          </p:txBody>
        </p:sp>
        <p:sp>
          <p:nvSpPr>
            <p:cNvPr id="77" name="Freeform 34">
              <a:extLst>
                <a:ext uri="{FF2B5EF4-FFF2-40B4-BE49-F238E27FC236}">
                  <a16:creationId xmlns:a16="http://schemas.microsoft.com/office/drawing/2014/main" id="{EA18837A-7672-6343-E349-C3E65F7F107E}"/>
                </a:ext>
              </a:extLst>
            </p:cNvPr>
            <p:cNvSpPr/>
            <p:nvPr/>
          </p:nvSpPr>
          <p:spPr>
            <a:xfrm>
              <a:off x="8714459" y="1942779"/>
              <a:ext cx="151904" cy="149897"/>
            </a:xfrm>
            <a:custGeom>
              <a:avLst/>
              <a:gdLst>
                <a:gd name="connsiteX0" fmla="*/ 105690 w 151904"/>
                <a:gd name="connsiteY0" fmla="*/ 86998 h 149897"/>
                <a:gd name="connsiteX1" fmla="*/ 30443 w 151904"/>
                <a:gd name="connsiteY1" fmla="*/ 14608 h 149897"/>
                <a:gd name="connsiteX2" fmla="*/ 5678 w 151904"/>
                <a:gd name="connsiteY2" fmla="*/ 3178 h 149897"/>
                <a:gd name="connsiteX3" fmla="*/ 13298 w 151904"/>
                <a:gd name="connsiteY3" fmla="*/ 31753 h 149897"/>
                <a:gd name="connsiteX4" fmla="*/ 137123 w 151904"/>
                <a:gd name="connsiteY4" fmla="*/ 146053 h 149897"/>
                <a:gd name="connsiteX5" fmla="*/ 105690 w 151904"/>
                <a:gd name="connsiteY5" fmla="*/ 86998 h 1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904" h="149897">
                  <a:moveTo>
                    <a:pt x="105690" y="86998"/>
                  </a:moveTo>
                  <a:cubicBezTo>
                    <a:pt x="81878" y="61281"/>
                    <a:pt x="56160" y="38421"/>
                    <a:pt x="30443" y="14608"/>
                  </a:cubicBezTo>
                  <a:cubicBezTo>
                    <a:pt x="23776" y="7941"/>
                    <a:pt x="17108" y="-6347"/>
                    <a:pt x="5678" y="3178"/>
                  </a:cubicBezTo>
                  <a:cubicBezTo>
                    <a:pt x="-7657" y="14608"/>
                    <a:pt x="5678" y="24133"/>
                    <a:pt x="13298" y="31753"/>
                  </a:cubicBezTo>
                  <a:cubicBezTo>
                    <a:pt x="52351" y="70806"/>
                    <a:pt x="103785" y="101286"/>
                    <a:pt x="137123" y="146053"/>
                  </a:cubicBezTo>
                  <a:cubicBezTo>
                    <a:pt x="179033" y="166056"/>
                    <a:pt x="119978" y="102238"/>
                    <a:pt x="105690" y="86998"/>
                  </a:cubicBezTo>
                  <a:close/>
                </a:path>
              </a:pathLst>
            </a:custGeom>
            <a:solidFill>
              <a:srgbClr val="000000"/>
            </a:solidFill>
            <a:ln w="9525" cap="flat">
              <a:noFill/>
              <a:prstDash val="solid"/>
              <a:miter/>
            </a:ln>
          </p:spPr>
          <p:txBody>
            <a:bodyPr rtlCol="0" anchor="ctr"/>
            <a:lstStyle/>
            <a:p>
              <a:endParaRPr lang="en-US"/>
            </a:p>
          </p:txBody>
        </p:sp>
        <p:sp>
          <p:nvSpPr>
            <p:cNvPr id="78" name="Freeform 35">
              <a:extLst>
                <a:ext uri="{FF2B5EF4-FFF2-40B4-BE49-F238E27FC236}">
                  <a16:creationId xmlns:a16="http://schemas.microsoft.com/office/drawing/2014/main" id="{FE235308-6481-1F8C-90A3-1227B7823DF7}"/>
                </a:ext>
              </a:extLst>
            </p:cNvPr>
            <p:cNvSpPr/>
            <p:nvPr/>
          </p:nvSpPr>
          <p:spPr>
            <a:xfrm>
              <a:off x="8124259" y="1445155"/>
              <a:ext cx="179635" cy="82654"/>
            </a:xfrm>
            <a:custGeom>
              <a:avLst/>
              <a:gdLst>
                <a:gd name="connsiteX0" fmla="*/ 179635 w 179635"/>
                <a:gd name="connsiteY0" fmla="*/ 75987 h 82654"/>
                <a:gd name="connsiteX1" fmla="*/ 19615 w 179635"/>
                <a:gd name="connsiteY1" fmla="*/ 3597 h 82654"/>
                <a:gd name="connsiteX2" fmla="*/ 565 w 179635"/>
                <a:gd name="connsiteY2" fmla="*/ 6454 h 82654"/>
                <a:gd name="connsiteX3" fmla="*/ 12948 w 179635"/>
                <a:gd name="connsiteY3" fmla="*/ 22647 h 82654"/>
                <a:gd name="connsiteX4" fmla="*/ 175825 w 179635"/>
                <a:gd name="connsiteY4" fmla="*/ 82654 h 82654"/>
                <a:gd name="connsiteX5" fmla="*/ 179635 w 179635"/>
                <a:gd name="connsiteY5" fmla="*/ 75987 h 8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635" h="82654">
                  <a:moveTo>
                    <a:pt x="179635" y="75987"/>
                  </a:moveTo>
                  <a:cubicBezTo>
                    <a:pt x="130105" y="42649"/>
                    <a:pt x="74860" y="24552"/>
                    <a:pt x="19615" y="3597"/>
                  </a:cubicBezTo>
                  <a:cubicBezTo>
                    <a:pt x="12948" y="739"/>
                    <a:pt x="3423" y="-4023"/>
                    <a:pt x="565" y="6454"/>
                  </a:cubicBezTo>
                  <a:cubicBezTo>
                    <a:pt x="-2292" y="15979"/>
                    <a:pt x="6280" y="19789"/>
                    <a:pt x="12948" y="22647"/>
                  </a:cubicBezTo>
                  <a:cubicBezTo>
                    <a:pt x="67240" y="43602"/>
                    <a:pt x="121533" y="61699"/>
                    <a:pt x="175825" y="82654"/>
                  </a:cubicBezTo>
                  <a:cubicBezTo>
                    <a:pt x="176778" y="78844"/>
                    <a:pt x="177730" y="78844"/>
                    <a:pt x="179635" y="75987"/>
                  </a:cubicBezTo>
                  <a:close/>
                </a:path>
              </a:pathLst>
            </a:custGeom>
            <a:solidFill>
              <a:srgbClr val="000000"/>
            </a:solidFill>
            <a:ln w="9525" cap="flat">
              <a:noFill/>
              <a:prstDash val="solid"/>
              <a:miter/>
            </a:ln>
          </p:spPr>
          <p:txBody>
            <a:bodyPr rtlCol="0" anchor="ctr"/>
            <a:lstStyle/>
            <a:p>
              <a:endParaRPr lang="en-US"/>
            </a:p>
          </p:txBody>
        </p:sp>
        <p:sp>
          <p:nvSpPr>
            <p:cNvPr id="79" name="Freeform 36">
              <a:extLst>
                <a:ext uri="{FF2B5EF4-FFF2-40B4-BE49-F238E27FC236}">
                  <a16:creationId xmlns:a16="http://schemas.microsoft.com/office/drawing/2014/main" id="{DBCAD45D-6BD0-E49F-56B8-931C76EE7CBC}"/>
                </a:ext>
              </a:extLst>
            </p:cNvPr>
            <p:cNvSpPr/>
            <p:nvPr/>
          </p:nvSpPr>
          <p:spPr>
            <a:xfrm>
              <a:off x="8374380" y="1323975"/>
              <a:ext cx="52995" cy="99508"/>
            </a:xfrm>
            <a:custGeom>
              <a:avLst/>
              <a:gdLst>
                <a:gd name="connsiteX0" fmla="*/ 50482 w 52995"/>
                <a:gd name="connsiteY0" fmla="*/ 98108 h 99508"/>
                <a:gd name="connsiteX1" fmla="*/ 50482 w 52995"/>
                <a:gd name="connsiteY1" fmla="*/ 86677 h 99508"/>
                <a:gd name="connsiteX2" fmla="*/ 4763 w 52995"/>
                <a:gd name="connsiteY2" fmla="*/ 0 h 99508"/>
                <a:gd name="connsiteX3" fmla="*/ 0 w 52995"/>
                <a:gd name="connsiteY3" fmla="*/ 2858 h 99508"/>
                <a:gd name="connsiteX4" fmla="*/ 40005 w 52995"/>
                <a:gd name="connsiteY4" fmla="*/ 93345 h 99508"/>
                <a:gd name="connsiteX5" fmla="*/ 50482 w 52995"/>
                <a:gd name="connsiteY5" fmla="*/ 98108 h 9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 h="99508">
                  <a:moveTo>
                    <a:pt x="50482" y="98108"/>
                  </a:moveTo>
                  <a:cubicBezTo>
                    <a:pt x="54293" y="95250"/>
                    <a:pt x="53340" y="90488"/>
                    <a:pt x="50482" y="86677"/>
                  </a:cubicBezTo>
                  <a:cubicBezTo>
                    <a:pt x="35243" y="58102"/>
                    <a:pt x="20002" y="29527"/>
                    <a:pt x="4763" y="0"/>
                  </a:cubicBezTo>
                  <a:cubicBezTo>
                    <a:pt x="2857" y="952"/>
                    <a:pt x="952" y="1905"/>
                    <a:pt x="0" y="2858"/>
                  </a:cubicBezTo>
                  <a:cubicBezTo>
                    <a:pt x="9525" y="34290"/>
                    <a:pt x="24765" y="63817"/>
                    <a:pt x="40005" y="93345"/>
                  </a:cubicBezTo>
                  <a:cubicBezTo>
                    <a:pt x="41910" y="97155"/>
                    <a:pt x="45720" y="101917"/>
                    <a:pt x="50482" y="98108"/>
                  </a:cubicBezTo>
                  <a:close/>
                </a:path>
              </a:pathLst>
            </a:custGeom>
            <a:solidFill>
              <a:srgbClr val="000000"/>
            </a:solidFill>
            <a:ln w="9525" cap="flat">
              <a:noFill/>
              <a:prstDash val="solid"/>
              <a:miter/>
            </a:ln>
          </p:spPr>
          <p:txBody>
            <a:bodyPr rtlCol="0" anchor="ctr"/>
            <a:lstStyle/>
            <a:p>
              <a:endParaRPr lang="en-US"/>
            </a:p>
          </p:txBody>
        </p:sp>
        <p:sp>
          <p:nvSpPr>
            <p:cNvPr id="80" name="Freeform 37">
              <a:extLst>
                <a:ext uri="{FF2B5EF4-FFF2-40B4-BE49-F238E27FC236}">
                  <a16:creationId xmlns:a16="http://schemas.microsoft.com/office/drawing/2014/main" id="{07FF75B3-86C0-E6AC-DF2E-0302E650CEDC}"/>
                </a:ext>
              </a:extLst>
            </p:cNvPr>
            <p:cNvSpPr/>
            <p:nvPr/>
          </p:nvSpPr>
          <p:spPr>
            <a:xfrm>
              <a:off x="8712386" y="1383982"/>
              <a:ext cx="64901" cy="91946"/>
            </a:xfrm>
            <a:custGeom>
              <a:avLst/>
              <a:gdLst>
                <a:gd name="connsiteX0" fmla="*/ 2989 w 64901"/>
                <a:gd name="connsiteY0" fmla="*/ 91440 h 91946"/>
                <a:gd name="connsiteX1" fmla="*/ 13466 w 64901"/>
                <a:gd name="connsiteY1" fmla="*/ 85725 h 91946"/>
                <a:gd name="connsiteX2" fmla="*/ 64901 w 64901"/>
                <a:gd name="connsiteY2" fmla="*/ 2857 h 91946"/>
                <a:gd name="connsiteX3" fmla="*/ 60139 w 64901"/>
                <a:gd name="connsiteY3" fmla="*/ 0 h 91946"/>
                <a:gd name="connsiteX4" fmla="*/ 2037 w 64901"/>
                <a:gd name="connsiteY4" fmla="*/ 80010 h 91946"/>
                <a:gd name="connsiteX5" fmla="*/ 2989 w 64901"/>
                <a:gd name="connsiteY5" fmla="*/ 91440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01" h="91946">
                  <a:moveTo>
                    <a:pt x="2989" y="91440"/>
                  </a:moveTo>
                  <a:cubicBezTo>
                    <a:pt x="7751" y="93345"/>
                    <a:pt x="10609" y="89535"/>
                    <a:pt x="13466" y="85725"/>
                  </a:cubicBezTo>
                  <a:cubicBezTo>
                    <a:pt x="30612" y="58102"/>
                    <a:pt x="47757" y="30480"/>
                    <a:pt x="64901" y="2857"/>
                  </a:cubicBezTo>
                  <a:cubicBezTo>
                    <a:pt x="62996" y="1905"/>
                    <a:pt x="62044" y="952"/>
                    <a:pt x="60139" y="0"/>
                  </a:cubicBezTo>
                  <a:cubicBezTo>
                    <a:pt x="37279" y="23813"/>
                    <a:pt x="19182" y="51435"/>
                    <a:pt x="2037" y="80010"/>
                  </a:cubicBezTo>
                  <a:cubicBezTo>
                    <a:pt x="132" y="83820"/>
                    <a:pt x="-1774" y="88582"/>
                    <a:pt x="2989" y="91440"/>
                  </a:cubicBezTo>
                  <a:close/>
                </a:path>
              </a:pathLst>
            </a:custGeom>
            <a:solidFill>
              <a:srgbClr val="000000"/>
            </a:solidFill>
            <a:ln w="9525" cap="flat">
              <a:noFill/>
              <a:prstDash val="solid"/>
              <a:miter/>
            </a:ln>
          </p:spPr>
          <p:txBody>
            <a:bodyPr rtlCol="0" anchor="ctr"/>
            <a:lstStyle/>
            <a:p>
              <a:endParaRPr lang="en-US"/>
            </a:p>
          </p:txBody>
        </p:sp>
        <p:sp>
          <p:nvSpPr>
            <p:cNvPr id="81" name="Freeform 38">
              <a:extLst>
                <a:ext uri="{FF2B5EF4-FFF2-40B4-BE49-F238E27FC236}">
                  <a16:creationId xmlns:a16="http://schemas.microsoft.com/office/drawing/2014/main" id="{13770F0D-5513-97BC-D71A-3D47BE24BD1F}"/>
                </a:ext>
              </a:extLst>
            </p:cNvPr>
            <p:cNvSpPr/>
            <p:nvPr/>
          </p:nvSpPr>
          <p:spPr>
            <a:xfrm>
              <a:off x="8206501" y="1902036"/>
              <a:ext cx="150970" cy="166793"/>
            </a:xfrm>
            <a:custGeom>
              <a:avLst/>
              <a:gdLst>
                <a:gd name="connsiteX0" fmla="*/ 146923 w 150970"/>
                <a:gd name="connsiteY0" fmla="*/ 3916 h 166793"/>
                <a:gd name="connsiteX1" fmla="*/ 125968 w 150970"/>
                <a:gd name="connsiteY1" fmla="*/ 11536 h 166793"/>
                <a:gd name="connsiteX2" fmla="*/ 4048 w 150970"/>
                <a:gd name="connsiteY2" fmla="*/ 142029 h 166793"/>
                <a:gd name="connsiteX3" fmla="*/ 3096 w 150970"/>
                <a:gd name="connsiteY3" fmla="*/ 166794 h 166793"/>
                <a:gd name="connsiteX4" fmla="*/ 130730 w 150970"/>
                <a:gd name="connsiteY4" fmla="*/ 38206 h 166793"/>
                <a:gd name="connsiteX5" fmla="*/ 141208 w 150970"/>
                <a:gd name="connsiteY5" fmla="*/ 26776 h 166793"/>
                <a:gd name="connsiteX6" fmla="*/ 146923 w 150970"/>
                <a:gd name="connsiteY6" fmla="*/ 3916 h 1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70" h="166793">
                  <a:moveTo>
                    <a:pt x="146923" y="3916"/>
                  </a:moveTo>
                  <a:cubicBezTo>
                    <a:pt x="136446" y="-6561"/>
                    <a:pt x="132636" y="6774"/>
                    <a:pt x="125968" y="11536"/>
                  </a:cubicBezTo>
                  <a:cubicBezTo>
                    <a:pt x="78343" y="47731"/>
                    <a:pt x="48816" y="102024"/>
                    <a:pt x="4048" y="142029"/>
                  </a:cubicBezTo>
                  <a:cubicBezTo>
                    <a:pt x="-1667" y="146791"/>
                    <a:pt x="-714" y="153459"/>
                    <a:pt x="3096" y="166794"/>
                  </a:cubicBezTo>
                  <a:cubicBezTo>
                    <a:pt x="47863" y="122026"/>
                    <a:pt x="88821" y="80116"/>
                    <a:pt x="130730" y="38206"/>
                  </a:cubicBezTo>
                  <a:cubicBezTo>
                    <a:pt x="134541" y="34396"/>
                    <a:pt x="138350" y="30586"/>
                    <a:pt x="141208" y="26776"/>
                  </a:cubicBezTo>
                  <a:cubicBezTo>
                    <a:pt x="146923" y="20109"/>
                    <a:pt x="156448" y="12489"/>
                    <a:pt x="146923" y="3916"/>
                  </a:cubicBezTo>
                  <a:close/>
                </a:path>
              </a:pathLst>
            </a:custGeom>
            <a:solidFill>
              <a:srgbClr val="000000"/>
            </a:solidFill>
            <a:ln w="9525" cap="flat">
              <a:noFill/>
              <a:prstDash val="solid"/>
              <a:miter/>
            </a:ln>
          </p:spPr>
          <p:txBody>
            <a:bodyPr rtlCol="0" anchor="ctr"/>
            <a:lstStyle/>
            <a:p>
              <a:endParaRPr lang="en-US"/>
            </a:p>
          </p:txBody>
        </p:sp>
        <p:sp>
          <p:nvSpPr>
            <p:cNvPr id="82" name="Freeform 39">
              <a:extLst>
                <a:ext uri="{FF2B5EF4-FFF2-40B4-BE49-F238E27FC236}">
                  <a16:creationId xmlns:a16="http://schemas.microsoft.com/office/drawing/2014/main" id="{F4A19989-9C42-882A-6CC7-AAE106F83EA5}"/>
                </a:ext>
              </a:extLst>
            </p:cNvPr>
            <p:cNvSpPr/>
            <p:nvPr/>
          </p:nvSpPr>
          <p:spPr>
            <a:xfrm>
              <a:off x="8591619" y="1236345"/>
              <a:ext cx="25587" cy="151509"/>
            </a:xfrm>
            <a:custGeom>
              <a:avLst/>
              <a:gdLst>
                <a:gd name="connsiteX0" fmla="*/ 23743 w 25587"/>
                <a:gd name="connsiteY0" fmla="*/ 0 h 151509"/>
                <a:gd name="connsiteX1" fmla="*/ 2788 w 25587"/>
                <a:gd name="connsiteY1" fmla="*/ 151447 h 151509"/>
                <a:gd name="connsiteX2" fmla="*/ 23743 w 25587"/>
                <a:gd name="connsiteY2" fmla="*/ 0 h 151509"/>
              </a:gdLst>
              <a:ahLst/>
              <a:cxnLst>
                <a:cxn ang="0">
                  <a:pos x="connsiteX0" y="connsiteY0"/>
                </a:cxn>
                <a:cxn ang="0">
                  <a:pos x="connsiteX1" y="connsiteY1"/>
                </a:cxn>
                <a:cxn ang="0">
                  <a:pos x="connsiteX2" y="connsiteY2"/>
                </a:cxn>
              </a:cxnLst>
              <a:rect l="l" t="t" r="r" b="b"/>
              <a:pathLst>
                <a:path w="25587" h="151509">
                  <a:moveTo>
                    <a:pt x="23743" y="0"/>
                  </a:moveTo>
                  <a:cubicBezTo>
                    <a:pt x="6598" y="57150"/>
                    <a:pt x="-5784" y="99060"/>
                    <a:pt x="2788" y="151447"/>
                  </a:cubicBezTo>
                  <a:cubicBezTo>
                    <a:pt x="27554" y="154305"/>
                    <a:pt x="27554" y="57150"/>
                    <a:pt x="23743" y="0"/>
                  </a:cubicBezTo>
                  <a:close/>
                </a:path>
              </a:pathLst>
            </a:custGeom>
            <a:solidFill>
              <a:srgbClr val="000000"/>
            </a:solidFill>
            <a:ln w="9525" cap="flat">
              <a:noFill/>
              <a:prstDash val="solid"/>
              <a:miter/>
            </a:ln>
          </p:spPr>
          <p:txBody>
            <a:bodyPr rtlCol="0" anchor="ctr"/>
            <a:lstStyle/>
            <a:p>
              <a:endParaRPr lang="en-US"/>
            </a:p>
          </p:txBody>
        </p:sp>
        <p:sp>
          <p:nvSpPr>
            <p:cNvPr id="83" name="Freeform 40">
              <a:extLst>
                <a:ext uri="{FF2B5EF4-FFF2-40B4-BE49-F238E27FC236}">
                  <a16:creationId xmlns:a16="http://schemas.microsoft.com/office/drawing/2014/main" id="{2E8ACD08-2E5D-1ABA-9D2C-C0E014C4BD3B}"/>
                </a:ext>
              </a:extLst>
            </p:cNvPr>
            <p:cNvSpPr/>
            <p:nvPr/>
          </p:nvSpPr>
          <p:spPr>
            <a:xfrm>
              <a:off x="8807308" y="1532572"/>
              <a:ext cx="177624" cy="68579"/>
            </a:xfrm>
            <a:custGeom>
              <a:avLst/>
              <a:gdLst>
                <a:gd name="connsiteX0" fmla="*/ 177624 w 177624"/>
                <a:gd name="connsiteY0" fmla="*/ 0 h 68579"/>
                <a:gd name="connsiteX1" fmla="*/ 1412 w 177624"/>
                <a:gd name="connsiteY1" fmla="*/ 68580 h 68579"/>
                <a:gd name="connsiteX2" fmla="*/ 177624 w 177624"/>
                <a:gd name="connsiteY2" fmla="*/ 0 h 68579"/>
              </a:gdLst>
              <a:ahLst/>
              <a:cxnLst>
                <a:cxn ang="0">
                  <a:pos x="connsiteX0" y="connsiteY0"/>
                </a:cxn>
                <a:cxn ang="0">
                  <a:pos x="connsiteX1" y="connsiteY1"/>
                </a:cxn>
                <a:cxn ang="0">
                  <a:pos x="connsiteX2" y="connsiteY2"/>
                </a:cxn>
              </a:cxnLst>
              <a:rect l="l" t="t" r="r" b="b"/>
              <a:pathLst>
                <a:path w="177624" h="68579">
                  <a:moveTo>
                    <a:pt x="177624" y="0"/>
                  </a:moveTo>
                  <a:cubicBezTo>
                    <a:pt x="97614" y="13335"/>
                    <a:pt x="-13828" y="31432"/>
                    <a:pt x="1412" y="68580"/>
                  </a:cubicBezTo>
                  <a:cubicBezTo>
                    <a:pt x="61419" y="44767"/>
                    <a:pt x="114759" y="24765"/>
                    <a:pt x="177624" y="0"/>
                  </a:cubicBezTo>
                  <a:close/>
                </a:path>
              </a:pathLst>
            </a:custGeom>
            <a:solidFill>
              <a:srgbClr val="000000"/>
            </a:solidFill>
            <a:ln w="9525" cap="flat">
              <a:noFill/>
              <a:prstDash val="solid"/>
              <a:miter/>
            </a:ln>
          </p:spPr>
          <p:txBody>
            <a:bodyPr rtlCol="0" anchor="ctr"/>
            <a:lstStyle/>
            <a:p>
              <a:endParaRPr lang="en-US"/>
            </a:p>
          </p:txBody>
        </p:sp>
        <p:sp>
          <p:nvSpPr>
            <p:cNvPr id="84" name="Freeform 41">
              <a:extLst>
                <a:ext uri="{FF2B5EF4-FFF2-40B4-BE49-F238E27FC236}">
                  <a16:creationId xmlns:a16="http://schemas.microsoft.com/office/drawing/2014/main" id="{D5F246C9-EE55-3C5A-76E8-34CA34F7CA3F}"/>
                </a:ext>
              </a:extLst>
            </p:cNvPr>
            <p:cNvSpPr/>
            <p:nvPr/>
          </p:nvSpPr>
          <p:spPr>
            <a:xfrm>
              <a:off x="8813539" y="1763296"/>
              <a:ext cx="89478" cy="38095"/>
            </a:xfrm>
            <a:custGeom>
              <a:avLst/>
              <a:gdLst>
                <a:gd name="connsiteX0" fmla="*/ 27566 w 89478"/>
                <a:gd name="connsiteY0" fmla="*/ 5496 h 38095"/>
                <a:gd name="connsiteX1" fmla="*/ 896 w 89478"/>
                <a:gd name="connsiteY1" fmla="*/ 7401 h 38095"/>
                <a:gd name="connsiteX2" fmla="*/ 22803 w 89478"/>
                <a:gd name="connsiteY2" fmla="*/ 25499 h 38095"/>
                <a:gd name="connsiteX3" fmla="*/ 89478 w 89478"/>
                <a:gd name="connsiteY3" fmla="*/ 36929 h 38095"/>
                <a:gd name="connsiteX4" fmla="*/ 27566 w 89478"/>
                <a:gd name="connsiteY4" fmla="*/ 5496 h 3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78" h="38095">
                  <a:moveTo>
                    <a:pt x="27566" y="5496"/>
                  </a:moveTo>
                  <a:cubicBezTo>
                    <a:pt x="18993" y="-218"/>
                    <a:pt x="4705" y="-4029"/>
                    <a:pt x="896" y="7401"/>
                  </a:cubicBezTo>
                  <a:cubicBezTo>
                    <a:pt x="-3867" y="23594"/>
                    <a:pt x="11373" y="24546"/>
                    <a:pt x="22803" y="25499"/>
                  </a:cubicBezTo>
                  <a:cubicBezTo>
                    <a:pt x="38043" y="25499"/>
                    <a:pt x="72333" y="42644"/>
                    <a:pt x="89478" y="36929"/>
                  </a:cubicBezTo>
                  <a:cubicBezTo>
                    <a:pt x="82810" y="16926"/>
                    <a:pt x="40900" y="13116"/>
                    <a:pt x="27566" y="5496"/>
                  </a:cubicBezTo>
                  <a:close/>
                </a:path>
              </a:pathLst>
            </a:custGeom>
            <a:solidFill>
              <a:srgbClr val="000000"/>
            </a:solidFill>
            <a:ln w="9525" cap="flat">
              <a:noFill/>
              <a:prstDash val="solid"/>
              <a:miter/>
            </a:ln>
          </p:spPr>
          <p:txBody>
            <a:bodyPr rtlCol="0" anchor="ctr"/>
            <a:lstStyle/>
            <a:p>
              <a:endParaRPr lang="en-US"/>
            </a:p>
          </p:txBody>
        </p:sp>
        <p:sp>
          <p:nvSpPr>
            <p:cNvPr id="85" name="Freeform 42">
              <a:extLst>
                <a:ext uri="{FF2B5EF4-FFF2-40B4-BE49-F238E27FC236}">
                  <a16:creationId xmlns:a16="http://schemas.microsoft.com/office/drawing/2014/main" id="{BE97811F-5021-F70F-1F56-175F52FB0EC3}"/>
                </a:ext>
              </a:extLst>
            </p:cNvPr>
            <p:cNvSpPr/>
            <p:nvPr/>
          </p:nvSpPr>
          <p:spPr>
            <a:xfrm>
              <a:off x="8170544" y="1707203"/>
              <a:ext cx="89906" cy="36245"/>
            </a:xfrm>
            <a:custGeom>
              <a:avLst/>
              <a:gdLst>
                <a:gd name="connsiteX0" fmla="*/ 89535 w 89906"/>
                <a:gd name="connsiteY0" fmla="*/ 10154 h 36245"/>
                <a:gd name="connsiteX1" fmla="*/ 61913 w 89906"/>
                <a:gd name="connsiteY1" fmla="*/ 6344 h 36245"/>
                <a:gd name="connsiteX2" fmla="*/ 0 w 89906"/>
                <a:gd name="connsiteY2" fmla="*/ 32062 h 36245"/>
                <a:gd name="connsiteX3" fmla="*/ 68580 w 89906"/>
                <a:gd name="connsiteY3" fmla="*/ 25394 h 36245"/>
                <a:gd name="connsiteX4" fmla="*/ 89535 w 89906"/>
                <a:gd name="connsiteY4" fmla="*/ 10154 h 3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06" h="36245">
                  <a:moveTo>
                    <a:pt x="89535" y="10154"/>
                  </a:moveTo>
                  <a:cubicBezTo>
                    <a:pt x="85725" y="-6038"/>
                    <a:pt x="71438" y="629"/>
                    <a:pt x="61913" y="6344"/>
                  </a:cubicBezTo>
                  <a:cubicBezTo>
                    <a:pt x="48578" y="13964"/>
                    <a:pt x="10478" y="17774"/>
                    <a:pt x="0" y="32062"/>
                  </a:cubicBezTo>
                  <a:cubicBezTo>
                    <a:pt x="16193" y="44444"/>
                    <a:pt x="52388" y="25394"/>
                    <a:pt x="68580" y="25394"/>
                  </a:cubicBezTo>
                  <a:cubicBezTo>
                    <a:pt x="78105" y="26347"/>
                    <a:pt x="92393" y="22537"/>
                    <a:pt x="89535" y="10154"/>
                  </a:cubicBez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60070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FA5801-B658-B810-F0A6-6BAAFB1F6959}"/>
              </a:ext>
            </a:extLst>
          </p:cNvPr>
          <p:cNvSpPr>
            <a:spLocks noGrp="1"/>
          </p:cNvSpPr>
          <p:nvPr>
            <p:ph type="body" sz="quarter" idx="13"/>
          </p:nvPr>
        </p:nvSpPr>
        <p:spPr>
          <a:xfrm>
            <a:off x="726815" y="515609"/>
            <a:ext cx="5228693" cy="953429"/>
          </a:xfrm>
        </p:spPr>
        <p:txBody>
          <a:bodyPr/>
          <a:lstStyle/>
          <a:p>
            <a:r>
              <a:rPr lang="en-IE" dirty="0"/>
              <a:t>TEG Engineering, Irland</a:t>
            </a:r>
          </a:p>
        </p:txBody>
      </p:sp>
      <p:sp>
        <p:nvSpPr>
          <p:cNvPr id="6" name="Text Placeholder 5">
            <a:extLst>
              <a:ext uri="{FF2B5EF4-FFF2-40B4-BE49-F238E27FC236}">
                <a16:creationId xmlns:a16="http://schemas.microsoft.com/office/drawing/2014/main" id="{8503B7A4-6FAD-A001-A662-1F06B8AD6766}"/>
              </a:ext>
            </a:extLst>
          </p:cNvPr>
          <p:cNvSpPr>
            <a:spLocks noGrp="1"/>
          </p:cNvSpPr>
          <p:nvPr>
            <p:ph type="body" sz="quarter" idx="14"/>
          </p:nvPr>
        </p:nvSpPr>
        <p:spPr>
          <a:xfrm>
            <a:off x="768174" y="1133649"/>
            <a:ext cx="10602978" cy="4728136"/>
          </a:xfrm>
        </p:spPr>
        <p:txBody>
          <a:bodyPr/>
          <a:lstStyle/>
          <a:p>
            <a:pPr algn="l"/>
            <a:r>
              <a:rPr lang="en-GB" sz="2000" i="1" dirty="0"/>
              <a:t>“Ich nehme an, eine einfache Lehre daraus ist, dass unsere Lieferanten, wenn wir so weitermachen würden wie bisher, dies auch tun müssten, aber mit klaren und präzisen Aufzeichnungen und Berichten über ihre Leistung wollen sie diese verbessern und unsere Erwartungen ebenso erfüllen wie wir die unserer </a:t>
            </a:r>
            <a:r>
              <a:rPr lang="en-GB" sz="2000" i="1" dirty="0" err="1"/>
              <a:t>Kunden</a:t>
            </a:r>
            <a:r>
              <a:rPr lang="en-GB" sz="2000" i="1" dirty="0"/>
              <a:t>.”</a:t>
            </a:r>
          </a:p>
          <a:p>
            <a:pPr algn="l"/>
            <a:endParaRPr lang="en-GB" sz="2000" dirty="0"/>
          </a:p>
          <a:p>
            <a:pPr algn="l"/>
            <a:r>
              <a:rPr lang="en-GB" sz="2000" b="1" dirty="0"/>
              <a:t>Dadurch </a:t>
            </a:r>
            <a:r>
              <a:rPr lang="en-GB" sz="2000" b="1" dirty="0" err="1"/>
              <a:t>haben</a:t>
            </a:r>
            <a:r>
              <a:rPr lang="en-GB" sz="2000" b="1" dirty="0"/>
              <a:t> die </a:t>
            </a:r>
            <a:r>
              <a:rPr lang="en-GB" sz="2000" b="1" dirty="0" err="1"/>
              <a:t>Lieferanten</a:t>
            </a:r>
            <a:r>
              <a:rPr lang="en-GB" sz="2000" b="1" dirty="0"/>
              <a:t> nun:</a:t>
            </a:r>
          </a:p>
          <a:p>
            <a:pPr algn="l"/>
            <a:endParaRPr lang="en-GB" sz="900" i="1" dirty="0"/>
          </a:p>
          <a:p>
            <a:pPr marL="342900" indent="-342900" algn="l">
              <a:buFont typeface="Arial" panose="020B0604020202020204" pitchFamily="34" charset="0"/>
              <a:buChar char="•"/>
            </a:pPr>
            <a:r>
              <a:rPr lang="en-GB" sz="2000" b="0" i="0" dirty="0">
                <a:effectLst/>
              </a:rPr>
              <a:t>Eine viel klarere Vorstellung von den </a:t>
            </a:r>
            <a:r>
              <a:rPr lang="en-GB" sz="2000" b="0" i="0" dirty="0" err="1">
                <a:effectLst/>
              </a:rPr>
              <a:t>Erwartungen</a:t>
            </a:r>
            <a:r>
              <a:rPr lang="en-GB" sz="2000" b="0" i="0" dirty="0">
                <a:effectLst/>
              </a:rPr>
              <a:t> des </a:t>
            </a:r>
            <a:r>
              <a:rPr lang="en-GB" sz="2000" b="0" i="0" dirty="0" err="1">
                <a:effectLst/>
              </a:rPr>
              <a:t>Unternehmens</a:t>
            </a:r>
            <a:endParaRPr lang="en-GB" sz="2000" b="0" i="0" dirty="0">
              <a:effectLst/>
            </a:endParaRPr>
          </a:p>
          <a:p>
            <a:pPr marL="342900" indent="-342900" algn="l">
              <a:buFont typeface="Arial" panose="020B0604020202020204" pitchFamily="34" charset="0"/>
              <a:buChar char="•"/>
            </a:pPr>
            <a:r>
              <a:rPr lang="en-GB" sz="2000" dirty="0" err="1"/>
              <a:t>Informationen</a:t>
            </a:r>
            <a:r>
              <a:rPr lang="en-GB" sz="2000" dirty="0"/>
              <a:t> </a:t>
            </a:r>
            <a:r>
              <a:rPr lang="en-GB" sz="2000" dirty="0" err="1"/>
              <a:t>dazu</a:t>
            </a:r>
            <a:r>
              <a:rPr lang="en-GB" sz="2000" dirty="0"/>
              <a:t>, </a:t>
            </a:r>
            <a:r>
              <a:rPr lang="en-GB" sz="2000" dirty="0" err="1"/>
              <a:t>w</a:t>
            </a:r>
            <a:r>
              <a:rPr lang="en-GB" sz="2000" b="0" i="0" dirty="0" err="1">
                <a:effectLst/>
              </a:rPr>
              <a:t>ie</a:t>
            </a:r>
            <a:r>
              <a:rPr lang="en-GB" sz="2000" b="0" i="0" dirty="0">
                <a:effectLst/>
              </a:rPr>
              <a:t> andere Anbieter im Vergleich zu </a:t>
            </a:r>
            <a:r>
              <a:rPr lang="en-GB" sz="2000" b="0" i="0" dirty="0" err="1">
                <a:effectLst/>
              </a:rPr>
              <a:t>ihnen</a:t>
            </a:r>
            <a:r>
              <a:rPr lang="en-GB" sz="2000" b="0" i="0" dirty="0">
                <a:effectLst/>
              </a:rPr>
              <a:t> </a:t>
            </a:r>
            <a:r>
              <a:rPr lang="en-GB" sz="2000" b="0" i="0" dirty="0" err="1">
                <a:effectLst/>
              </a:rPr>
              <a:t>abschneiden</a:t>
            </a:r>
            <a:endParaRPr lang="en-GB" sz="2000" b="0" i="0" dirty="0">
              <a:effectLst/>
            </a:endParaRPr>
          </a:p>
          <a:p>
            <a:pPr marL="342900" indent="-342900" algn="l">
              <a:buFont typeface="Arial" panose="020B0604020202020204" pitchFamily="34" charset="0"/>
              <a:buChar char="•"/>
            </a:pPr>
            <a:endParaRPr lang="en-GB" sz="2000" b="0" i="0" dirty="0">
              <a:effectLst/>
            </a:endParaRPr>
          </a:p>
          <a:p>
            <a:pPr algn="l"/>
            <a:r>
              <a:rPr lang="en-GB" sz="2000" b="0" i="0" dirty="0">
                <a:effectLst/>
              </a:rPr>
              <a:t>Die Verfolgung und Überwachung der </a:t>
            </a:r>
            <a:r>
              <a:rPr lang="en-GB" sz="2000" b="0" i="0" dirty="0" err="1">
                <a:effectLst/>
              </a:rPr>
              <a:t>Liste</a:t>
            </a:r>
            <a:r>
              <a:rPr lang="en-GB" sz="2000" b="0" i="0" dirty="0">
                <a:effectLst/>
              </a:rPr>
              <a:t> </a:t>
            </a:r>
            <a:r>
              <a:rPr lang="en-GB" sz="2000" b="0" i="0" dirty="0" err="1">
                <a:effectLst/>
              </a:rPr>
              <a:t>zugelassener</a:t>
            </a:r>
            <a:r>
              <a:rPr lang="en-GB" sz="2000" b="0" i="0" dirty="0">
                <a:effectLst/>
              </a:rPr>
              <a:t> </a:t>
            </a:r>
            <a:r>
              <a:rPr lang="en-GB" sz="2000" b="0" i="0" dirty="0" err="1">
                <a:effectLst/>
              </a:rPr>
              <a:t>Lieferanten</a:t>
            </a:r>
            <a:r>
              <a:rPr lang="en-GB" sz="2000" b="0" i="0" dirty="0">
                <a:effectLst/>
              </a:rPr>
              <a:t> </a:t>
            </a:r>
            <a:r>
              <a:rPr lang="en-GB" sz="2000" b="0" i="0" dirty="0" err="1">
                <a:effectLst/>
              </a:rPr>
              <a:t>hatte</a:t>
            </a:r>
            <a:r>
              <a:rPr lang="en-GB" sz="2000" b="0" i="0" dirty="0">
                <a:effectLst/>
              </a:rPr>
              <a:t> </a:t>
            </a:r>
            <a:r>
              <a:rPr lang="en-GB" sz="2000" b="0" i="0" dirty="0" err="1">
                <a:effectLst/>
              </a:rPr>
              <a:t>direkte</a:t>
            </a:r>
            <a:r>
              <a:rPr lang="en-GB" sz="2000" b="0" i="0" dirty="0">
                <a:effectLst/>
              </a:rPr>
              <a:t> </a:t>
            </a:r>
            <a:r>
              <a:rPr lang="en-GB" sz="2000" b="0" i="0" dirty="0" err="1">
                <a:effectLst/>
              </a:rPr>
              <a:t>Verbesserungen</a:t>
            </a:r>
            <a:r>
              <a:rPr lang="en-GB" sz="2000" b="0" i="0" dirty="0">
                <a:effectLst/>
              </a:rPr>
              <a:t> der </a:t>
            </a:r>
            <a:r>
              <a:rPr lang="en-GB" sz="2000" b="0" i="0" dirty="0" err="1">
                <a:effectLst/>
              </a:rPr>
              <a:t>Leistung</a:t>
            </a:r>
            <a:r>
              <a:rPr lang="en-GB" sz="2000" b="0" i="0" dirty="0">
                <a:effectLst/>
              </a:rPr>
              <a:t> </a:t>
            </a:r>
            <a:r>
              <a:rPr lang="en-GB" sz="2000" b="0" i="0" dirty="0" err="1">
                <a:effectLst/>
              </a:rPr>
              <a:t>zur</a:t>
            </a:r>
            <a:r>
              <a:rPr lang="en-GB" sz="2000" b="0" i="0" dirty="0">
                <a:effectLst/>
              </a:rPr>
              <a:t> </a:t>
            </a:r>
            <a:r>
              <a:rPr lang="en-GB" sz="2000" dirty="0" err="1"/>
              <a:t>F</a:t>
            </a:r>
            <a:r>
              <a:rPr lang="en-GB" sz="2000" b="0" i="0" dirty="0" err="1">
                <a:effectLst/>
              </a:rPr>
              <a:t>olge</a:t>
            </a:r>
            <a:r>
              <a:rPr lang="en-GB" sz="2000" b="1" i="0" dirty="0">
                <a:effectLst/>
              </a:rPr>
              <a:t>:</a:t>
            </a:r>
            <a:endParaRPr lang="en-GB" sz="2000" b="0" i="0" dirty="0">
              <a:effectLst/>
            </a:endParaRPr>
          </a:p>
          <a:p>
            <a:pPr marL="342900" indent="-342900">
              <a:buFont typeface="Arial" panose="020B0604020202020204" pitchFamily="34" charset="0"/>
              <a:buChar char="•"/>
            </a:pPr>
            <a:r>
              <a:rPr lang="en-GB" sz="2000" dirty="0"/>
              <a:t>Eine </a:t>
            </a:r>
            <a:r>
              <a:rPr lang="en-GB" sz="2000" dirty="0" err="1"/>
              <a:t>deutliche</a:t>
            </a:r>
            <a:r>
              <a:rPr lang="en-GB" sz="2000" dirty="0"/>
              <a:t> </a:t>
            </a:r>
            <a:r>
              <a:rPr lang="en-GB" sz="2000" dirty="0" err="1"/>
              <a:t>Verbesserung</a:t>
            </a:r>
            <a:r>
              <a:rPr lang="en-GB" sz="2000" dirty="0"/>
              <a:t> der </a:t>
            </a:r>
            <a:r>
              <a:rPr lang="en-GB" sz="2000" dirty="0" err="1"/>
              <a:t>Qualität</a:t>
            </a:r>
            <a:r>
              <a:rPr lang="en-GB" sz="2000" dirty="0"/>
              <a:t> der </a:t>
            </a:r>
            <a:r>
              <a:rPr lang="en-GB" sz="2000" dirty="0" err="1"/>
              <a:t>eingehenden</a:t>
            </a:r>
            <a:r>
              <a:rPr lang="en-GB" sz="2000" dirty="0"/>
              <a:t> </a:t>
            </a:r>
            <a:r>
              <a:rPr lang="en-GB" sz="2000" dirty="0" err="1"/>
              <a:t>Teile</a:t>
            </a:r>
            <a:endParaRPr lang="en-GB" sz="2000" dirty="0"/>
          </a:p>
          <a:p>
            <a:pPr marL="342900" indent="-342900" algn="l">
              <a:buFont typeface="Arial" panose="020B0604020202020204" pitchFamily="34" charset="0"/>
              <a:buChar char="•"/>
            </a:pPr>
            <a:r>
              <a:rPr lang="en-GB" sz="2000" b="0" i="0" dirty="0" err="1">
                <a:effectLst/>
              </a:rPr>
              <a:t>Erhebliche</a:t>
            </a:r>
            <a:r>
              <a:rPr lang="en-GB" sz="2000" b="0" i="0" dirty="0">
                <a:effectLst/>
              </a:rPr>
              <a:t> </a:t>
            </a:r>
            <a:r>
              <a:rPr lang="en-GB" sz="2000" b="0" i="0" dirty="0" err="1">
                <a:effectLst/>
              </a:rPr>
              <a:t>Steigerung</a:t>
            </a:r>
            <a:r>
              <a:rPr lang="en-GB" sz="2000" b="0" i="0" dirty="0">
                <a:effectLst/>
              </a:rPr>
              <a:t> </a:t>
            </a:r>
            <a:r>
              <a:rPr lang="en-GB" sz="2000" b="0" i="0" dirty="0" err="1">
                <a:effectLst/>
              </a:rPr>
              <a:t>pünktlicher</a:t>
            </a:r>
            <a:r>
              <a:rPr lang="en-GB" sz="2000" b="0" i="0" dirty="0">
                <a:effectLst/>
              </a:rPr>
              <a:t> </a:t>
            </a:r>
            <a:r>
              <a:rPr lang="en-GB" sz="2000" b="0" i="0" dirty="0" err="1">
                <a:effectLst/>
              </a:rPr>
              <a:t>Lieferungen</a:t>
            </a:r>
            <a:r>
              <a:rPr lang="en-GB" sz="2000" b="0" i="0" dirty="0">
                <a:effectLst/>
              </a:rPr>
              <a:t> an das </a:t>
            </a:r>
            <a:r>
              <a:rPr lang="en-GB" sz="2000" b="0" i="0" dirty="0" err="1">
                <a:effectLst/>
              </a:rPr>
              <a:t>Unternehmen</a:t>
            </a:r>
            <a:endParaRPr lang="en-GB" sz="2000" b="0" i="0" dirty="0">
              <a:effectLst/>
            </a:endParaRPr>
          </a:p>
          <a:p>
            <a:pPr marL="342900" indent="-342900" algn="l">
              <a:buFont typeface="Arial" panose="020B0604020202020204" pitchFamily="34" charset="0"/>
              <a:buChar char="•"/>
            </a:pPr>
            <a:r>
              <a:rPr lang="en-GB" sz="2000" b="0" i="0" dirty="0" err="1">
                <a:effectLst/>
              </a:rPr>
              <a:t>Daraus</a:t>
            </a:r>
            <a:r>
              <a:rPr lang="en-GB" sz="2000" b="0" i="0" dirty="0">
                <a:effectLst/>
              </a:rPr>
              <a:t> </a:t>
            </a:r>
            <a:r>
              <a:rPr lang="en-GB" sz="2000" dirty="0" err="1"/>
              <a:t>folgend</a:t>
            </a:r>
            <a:r>
              <a:rPr lang="en-GB" sz="2000" dirty="0"/>
              <a:t> </a:t>
            </a:r>
            <a:r>
              <a:rPr lang="en-GB" sz="2000" dirty="0" err="1"/>
              <a:t>eine</a:t>
            </a:r>
            <a:r>
              <a:rPr lang="en-GB" sz="2000" dirty="0"/>
              <a:t> </a:t>
            </a:r>
            <a:r>
              <a:rPr lang="en-GB" sz="2000" b="0" i="0" dirty="0" err="1">
                <a:effectLst/>
              </a:rPr>
              <a:t>Steigerung</a:t>
            </a:r>
            <a:r>
              <a:rPr lang="en-GB" sz="2000" b="0" i="0" dirty="0">
                <a:effectLst/>
              </a:rPr>
              <a:t> der pünktlichen Lieferungen an die </a:t>
            </a:r>
            <a:r>
              <a:rPr lang="en-GB" sz="2000" b="0" i="0" dirty="0" err="1">
                <a:effectLst/>
              </a:rPr>
              <a:t>Kunden</a:t>
            </a:r>
            <a:endParaRPr lang="en-GB" sz="2000" b="0" i="0" dirty="0">
              <a:effectLst/>
            </a:endParaRPr>
          </a:p>
          <a:p>
            <a:endParaRPr lang="en-GB" sz="2000" b="0" i="0" dirty="0">
              <a:effectLst/>
            </a:endParaRPr>
          </a:p>
          <a:p>
            <a:endParaRPr lang="en-GB" sz="2000" b="0" i="0" dirty="0">
              <a:effectLst/>
            </a:endParaRPr>
          </a:p>
          <a:p>
            <a:endParaRPr lang="en-IE" sz="2000" dirty="0"/>
          </a:p>
        </p:txBody>
      </p:sp>
    </p:spTree>
    <p:extLst>
      <p:ext uri="{BB962C8B-B14F-4D97-AF65-F5344CB8AC3E}">
        <p14:creationId xmlns:p14="http://schemas.microsoft.com/office/powerpoint/2010/main" val="21320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F92ADE-A691-26BD-FE55-4775FD5CA2F9}"/>
              </a:ext>
            </a:extLst>
          </p:cNvPr>
          <p:cNvSpPr>
            <a:spLocks noGrp="1"/>
          </p:cNvSpPr>
          <p:nvPr>
            <p:ph type="body" sz="quarter" idx="13"/>
          </p:nvPr>
        </p:nvSpPr>
        <p:spPr>
          <a:xfrm>
            <a:off x="359716" y="472623"/>
            <a:ext cx="4963722" cy="3266457"/>
          </a:xfrm>
        </p:spPr>
        <p:txBody>
          <a:bodyPr>
            <a:normAutofit fontScale="92500" lnSpcReduction="20000"/>
          </a:bodyPr>
          <a:lstStyle/>
          <a:p>
            <a:r>
              <a:rPr lang="en-GB" sz="3500" i="0" dirty="0">
                <a:effectLst/>
              </a:rPr>
              <a:t>3. Betrugsbekämpfung</a:t>
            </a:r>
          </a:p>
          <a:p>
            <a:endParaRPr lang="en-GB" b="0" dirty="0"/>
          </a:p>
          <a:p>
            <a:r>
              <a:rPr lang="en-GB" sz="2600" b="0" i="0" dirty="0">
                <a:effectLst/>
              </a:rPr>
              <a:t>Unternehmen, die eine Geschäftsstrategie verfolgen, die sich auf bewährte Praktiken der sozialen Verantwortung von Unternehmen stützt, sollten einen kohärenten und ethischen Ansatz verfolgen, der auch die Betrugsbekämpfung umfasst. </a:t>
            </a:r>
            <a:endParaRPr lang="en-IE" sz="2600" dirty="0"/>
          </a:p>
        </p:txBody>
      </p:sp>
      <p:sp>
        <p:nvSpPr>
          <p:cNvPr id="5" name="Text Placeholder 4">
            <a:extLst>
              <a:ext uri="{FF2B5EF4-FFF2-40B4-BE49-F238E27FC236}">
                <a16:creationId xmlns:a16="http://schemas.microsoft.com/office/drawing/2014/main" id="{CF1BF3D2-119F-0146-074D-4909306D648C}"/>
              </a:ext>
            </a:extLst>
          </p:cNvPr>
          <p:cNvSpPr>
            <a:spLocks noGrp="1"/>
          </p:cNvSpPr>
          <p:nvPr>
            <p:ph type="body" sz="quarter" idx="14"/>
          </p:nvPr>
        </p:nvSpPr>
        <p:spPr>
          <a:xfrm>
            <a:off x="289711" y="4089342"/>
            <a:ext cx="11740364" cy="2619571"/>
          </a:xfrm>
        </p:spPr>
        <p:txBody>
          <a:bodyPr/>
          <a:lstStyle/>
          <a:p>
            <a:pPr algn="l"/>
            <a:r>
              <a:rPr lang="en-GB" sz="1800" b="0" i="0" dirty="0">
                <a:effectLst/>
              </a:rPr>
              <a:t>Die </a:t>
            </a:r>
            <a:r>
              <a:rPr lang="en-GB" sz="1800" b="0" i="0" dirty="0" err="1">
                <a:effectLst/>
              </a:rPr>
              <a:t>Säulen</a:t>
            </a:r>
            <a:r>
              <a:rPr lang="en-GB" sz="1800" b="0" i="0" dirty="0">
                <a:effectLst/>
              </a:rPr>
              <a:t> von CSR spiegeln einen starken Glauben an ethische Werte wider, der mit einer Verpflichtung zur Verhinderung und Aufdeckung von Betrug einhergeht. Zu den </a:t>
            </a:r>
            <a:r>
              <a:rPr lang="en-GB" sz="1800" dirty="0"/>
              <a:t>ethischen Fragen gehören </a:t>
            </a:r>
            <a:r>
              <a:rPr lang="en-GB" sz="1800" b="1" dirty="0">
                <a:solidFill>
                  <a:srgbClr val="C95F57"/>
                </a:solidFill>
              </a:rPr>
              <a:t>Interessenkonflikte, regulatorische Abläufe, </a:t>
            </a:r>
            <a:r>
              <a:rPr lang="en-GB" sz="1800" b="1" dirty="0" err="1">
                <a:solidFill>
                  <a:srgbClr val="C95F57"/>
                </a:solidFill>
              </a:rPr>
              <a:t>ethisch</a:t>
            </a:r>
            <a:r>
              <a:rPr lang="en-GB" sz="1800" b="1" dirty="0">
                <a:solidFill>
                  <a:srgbClr val="C95F57"/>
                </a:solidFill>
              </a:rPr>
              <a:t> </a:t>
            </a:r>
            <a:r>
              <a:rPr lang="en-GB" sz="1800" b="1" dirty="0" err="1">
                <a:solidFill>
                  <a:srgbClr val="C95F57"/>
                </a:solidFill>
              </a:rPr>
              <a:t>wirtschaftende</a:t>
            </a:r>
            <a:r>
              <a:rPr lang="en-GB" sz="1800" b="1" dirty="0">
                <a:solidFill>
                  <a:srgbClr val="C95F57"/>
                </a:solidFill>
              </a:rPr>
              <a:t> Lieferanten, Sorgfaltspflicht, Bestechung, Loyalitätskonflikte und </a:t>
            </a:r>
            <a:r>
              <a:rPr lang="en-GB" sz="1800" b="1" dirty="0" err="1">
                <a:solidFill>
                  <a:srgbClr val="C95F57"/>
                </a:solidFill>
              </a:rPr>
              <a:t>Fragen</a:t>
            </a:r>
            <a:r>
              <a:rPr lang="en-GB" sz="1800" b="1" dirty="0">
                <a:solidFill>
                  <a:srgbClr val="C95F57"/>
                </a:solidFill>
              </a:rPr>
              <a:t> der </a:t>
            </a:r>
            <a:r>
              <a:rPr lang="en-GB" sz="1800" b="1" dirty="0" err="1">
                <a:solidFill>
                  <a:srgbClr val="C95F57"/>
                </a:solidFill>
              </a:rPr>
              <a:t>Ehrlichkeit</a:t>
            </a:r>
            <a:r>
              <a:rPr lang="en-GB" sz="1800" b="1" dirty="0">
                <a:solidFill>
                  <a:srgbClr val="C95F57"/>
                </a:solidFill>
              </a:rPr>
              <a:t> und </a:t>
            </a:r>
            <a:r>
              <a:rPr lang="en-GB" sz="1800" b="1" dirty="0" err="1">
                <a:solidFill>
                  <a:srgbClr val="C95F57"/>
                </a:solidFill>
              </a:rPr>
              <a:t>Integrität</a:t>
            </a:r>
            <a:r>
              <a:rPr lang="en-GB" sz="1800" dirty="0">
                <a:solidFill>
                  <a:srgbClr val="C95F57"/>
                </a:solidFill>
              </a:rPr>
              <a:t>. </a:t>
            </a:r>
            <a:r>
              <a:rPr lang="en-GB" sz="1800" dirty="0" err="1">
                <a:solidFill>
                  <a:schemeClr val="bg2">
                    <a:lumMod val="50000"/>
                  </a:schemeClr>
                </a:solidFill>
              </a:rPr>
              <a:t>Diese</a:t>
            </a:r>
            <a:r>
              <a:rPr lang="en-GB" sz="1800" dirty="0">
                <a:solidFill>
                  <a:schemeClr val="bg2">
                    <a:lumMod val="50000"/>
                  </a:schemeClr>
                </a:solidFill>
              </a:rPr>
              <a:t> </a:t>
            </a:r>
            <a:r>
              <a:rPr lang="en-GB" sz="1800" dirty="0" err="1">
                <a:solidFill>
                  <a:schemeClr val="bg2">
                    <a:lumMod val="50000"/>
                  </a:schemeClr>
                </a:solidFill>
              </a:rPr>
              <a:t>können</a:t>
            </a:r>
            <a:r>
              <a:rPr lang="en-GB" sz="1800" dirty="0">
                <a:solidFill>
                  <a:schemeClr val="bg2">
                    <a:lumMod val="50000"/>
                  </a:schemeClr>
                </a:solidFill>
              </a:rPr>
              <a:t> </a:t>
            </a:r>
            <a:r>
              <a:rPr lang="en-GB" sz="1800" dirty="0" err="1">
                <a:solidFill>
                  <a:schemeClr val="bg2">
                    <a:lumMod val="50000"/>
                  </a:schemeClr>
                </a:solidFill>
              </a:rPr>
              <a:t>durch</a:t>
            </a:r>
            <a:r>
              <a:rPr lang="en-GB" sz="1800" dirty="0">
                <a:solidFill>
                  <a:schemeClr val="bg2">
                    <a:lumMod val="50000"/>
                  </a:schemeClr>
                </a:solidFill>
              </a:rPr>
              <a:t> </a:t>
            </a:r>
            <a:r>
              <a:rPr lang="en-GB" sz="1800" b="1" i="0" dirty="0" err="1">
                <a:solidFill>
                  <a:srgbClr val="C95F57"/>
                </a:solidFill>
                <a:effectLst/>
              </a:rPr>
              <a:t>Sicherheitsmaßnahmen</a:t>
            </a:r>
            <a:r>
              <a:rPr lang="en-GB" sz="1800" b="1" i="0" dirty="0">
                <a:solidFill>
                  <a:srgbClr val="C95F57"/>
                </a:solidFill>
                <a:effectLst/>
              </a:rPr>
              <a:t>, Berichterstattung, Authentifizierung, Datenvalidierung, Dokumentenprüfung und </a:t>
            </a:r>
            <a:r>
              <a:rPr lang="en-GB" sz="1800" b="1" i="0" dirty="0" err="1">
                <a:solidFill>
                  <a:srgbClr val="C95F57"/>
                </a:solidFill>
                <a:effectLst/>
              </a:rPr>
              <a:t>biometrische</a:t>
            </a:r>
            <a:r>
              <a:rPr lang="en-GB" sz="1800" b="1" i="0" dirty="0">
                <a:solidFill>
                  <a:srgbClr val="C95F57"/>
                </a:solidFill>
                <a:effectLst/>
              </a:rPr>
              <a:t> </a:t>
            </a:r>
            <a:r>
              <a:rPr lang="en-GB" sz="1800" b="1" i="0" dirty="0" err="1">
                <a:solidFill>
                  <a:srgbClr val="C95F57"/>
                </a:solidFill>
                <a:effectLst/>
              </a:rPr>
              <a:t>Überprüfung</a:t>
            </a:r>
            <a:r>
              <a:rPr lang="en-GB" sz="1800" b="1" i="0" dirty="0">
                <a:solidFill>
                  <a:srgbClr val="C95F57"/>
                </a:solidFill>
                <a:effectLst/>
              </a:rPr>
              <a:t> </a:t>
            </a:r>
            <a:r>
              <a:rPr lang="en-GB" sz="1800" i="0" dirty="0" err="1">
                <a:solidFill>
                  <a:schemeClr val="bg2">
                    <a:lumMod val="50000"/>
                  </a:schemeClr>
                </a:solidFill>
                <a:effectLst/>
              </a:rPr>
              <a:t>erreicht</a:t>
            </a:r>
            <a:r>
              <a:rPr lang="en-GB" sz="1800" i="0" dirty="0">
                <a:solidFill>
                  <a:schemeClr val="bg2">
                    <a:lumMod val="50000"/>
                  </a:schemeClr>
                </a:solidFill>
                <a:effectLst/>
              </a:rPr>
              <a:t> </a:t>
            </a:r>
            <a:r>
              <a:rPr lang="en-GB" sz="1800" i="0" dirty="0" err="1">
                <a:solidFill>
                  <a:schemeClr val="bg2">
                    <a:lumMod val="50000"/>
                  </a:schemeClr>
                </a:solidFill>
                <a:effectLst/>
              </a:rPr>
              <a:t>werden</a:t>
            </a:r>
            <a:r>
              <a:rPr lang="en-GB" sz="1800" i="0" dirty="0">
                <a:solidFill>
                  <a:schemeClr val="tx1"/>
                </a:solidFill>
                <a:effectLst/>
              </a:rPr>
              <a:t>. </a:t>
            </a:r>
            <a:r>
              <a:rPr lang="en-GB" sz="1800" b="0" i="0" dirty="0">
                <a:effectLst/>
              </a:rPr>
              <a:t>All dies </a:t>
            </a:r>
            <a:r>
              <a:rPr lang="en-GB" sz="1800" b="0" i="0" dirty="0" err="1">
                <a:effectLst/>
              </a:rPr>
              <a:t>kann</a:t>
            </a:r>
            <a:r>
              <a:rPr lang="en-GB" sz="1800" b="0" i="0" dirty="0">
                <a:effectLst/>
              </a:rPr>
              <a:t> </a:t>
            </a:r>
            <a:r>
              <a:rPr lang="en-GB" sz="1800" b="0" i="0" dirty="0" err="1">
                <a:effectLst/>
              </a:rPr>
              <a:t>durch</a:t>
            </a:r>
            <a:r>
              <a:rPr lang="en-GB" sz="1800" b="0" i="0" dirty="0">
                <a:effectLst/>
              </a:rPr>
              <a:t> </a:t>
            </a:r>
            <a:r>
              <a:rPr lang="en-GB" sz="1800" b="0" i="0" dirty="0" err="1">
                <a:effectLst/>
              </a:rPr>
              <a:t>digitale</a:t>
            </a:r>
            <a:r>
              <a:rPr lang="en-GB" sz="1800" b="0" i="0" dirty="0">
                <a:effectLst/>
              </a:rPr>
              <a:t> </a:t>
            </a:r>
            <a:r>
              <a:rPr lang="en-GB" sz="1800" b="0" i="0" dirty="0" err="1">
                <a:effectLst/>
              </a:rPr>
              <a:t>Lösungen</a:t>
            </a:r>
            <a:r>
              <a:rPr lang="en-GB" sz="1800" b="0" i="0" dirty="0">
                <a:effectLst/>
              </a:rPr>
              <a:t> </a:t>
            </a:r>
            <a:r>
              <a:rPr lang="en-GB" sz="1800" b="0" i="0" dirty="0" err="1">
                <a:effectLst/>
              </a:rPr>
              <a:t>unterstützt</a:t>
            </a:r>
            <a:r>
              <a:rPr lang="en-GB" sz="1800" b="0" i="0" dirty="0">
                <a:effectLst/>
              </a:rPr>
              <a:t> oder aufgedeckt werden</a:t>
            </a:r>
            <a:r>
              <a:rPr lang="en-GB" sz="1800" dirty="0"/>
              <a:t>, um </a:t>
            </a:r>
            <a:r>
              <a:rPr lang="en-GB" sz="1800" b="0" i="0" dirty="0">
                <a:effectLst/>
              </a:rPr>
              <a:t>Unternehmen dabei zu helfen, Probleme zu vermeiden, die traditionell mit der Unterzeichnung auf Papier, </a:t>
            </a:r>
            <a:r>
              <a:rPr lang="en-GB" sz="1800" b="0" i="0" dirty="0" err="1">
                <a:effectLst/>
              </a:rPr>
              <a:t>durch</a:t>
            </a:r>
            <a:r>
              <a:rPr lang="en-GB" sz="1800" b="0" i="0" dirty="0">
                <a:effectLst/>
              </a:rPr>
              <a:t> </a:t>
            </a:r>
            <a:r>
              <a:rPr lang="en-GB" sz="1800" b="0" i="0" dirty="0" err="1">
                <a:effectLst/>
              </a:rPr>
              <a:t>Dokumentenfälschung</a:t>
            </a:r>
            <a:r>
              <a:rPr lang="en-GB" sz="1800" b="0" i="0" dirty="0">
                <a:effectLst/>
              </a:rPr>
              <a:t> </a:t>
            </a:r>
            <a:r>
              <a:rPr lang="en-GB" sz="1800" b="0" i="0" dirty="0" err="1">
                <a:effectLst/>
              </a:rPr>
              <a:t>usw</a:t>
            </a:r>
            <a:r>
              <a:rPr lang="en-GB" sz="1800" b="0" i="0" dirty="0">
                <a:effectLst/>
              </a:rPr>
              <a:t>. verbunden sind. Die elektronische Verwaltung von Rechnungen beispielsweise ermöglicht eine bessere Kontrolle und erleichtert die Einhaltung von Vorschriften, so dass Unternehmen und Lieferanten nicht in unethische Steuer- oder CSR-Praktiken verwickelt werden</a:t>
            </a:r>
            <a:r>
              <a:rPr lang="en-GB" sz="1800" dirty="0"/>
              <a:t>.</a:t>
            </a:r>
            <a:endParaRPr lang="en-GB" sz="1800" b="0" i="0" dirty="0">
              <a:effectLst/>
            </a:endParaRPr>
          </a:p>
        </p:txBody>
      </p:sp>
      <p:pic>
        <p:nvPicPr>
          <p:cNvPr id="6" name="Picture 2" descr="Fraud Report 2023 landing page image">
            <a:extLst>
              <a:ext uri="{FF2B5EF4-FFF2-40B4-BE49-F238E27FC236}">
                <a16:creationId xmlns:a16="http://schemas.microsoft.com/office/drawing/2014/main" id="{FBC28F32-9EF9-4475-839E-2A9AC9345F9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2135"/>
          <a:stretch/>
        </p:blipFill>
        <p:spPr bwMode="auto">
          <a:xfrm>
            <a:off x="5629275" y="0"/>
            <a:ext cx="6562726" cy="397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08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1271529-F8DD-B0BD-36D6-52FBA1D067B8}"/>
              </a:ext>
            </a:extLst>
          </p:cNvPr>
          <p:cNvSpPr>
            <a:spLocks noGrp="1"/>
          </p:cNvSpPr>
          <p:nvPr>
            <p:ph type="body" sz="quarter" idx="13"/>
          </p:nvPr>
        </p:nvSpPr>
        <p:spPr>
          <a:xfrm>
            <a:off x="1223153" y="692427"/>
            <a:ext cx="4305199" cy="6029324"/>
          </a:xfrm>
        </p:spPr>
        <p:txBody>
          <a:bodyPr>
            <a:normAutofit fontScale="62500" lnSpcReduction="20000"/>
          </a:bodyPr>
          <a:lstStyle/>
          <a:p>
            <a:pPr algn="ctr">
              <a:lnSpc>
                <a:spcPct val="120000"/>
              </a:lnSpc>
              <a:spcBef>
                <a:spcPts val="0"/>
              </a:spcBef>
            </a:pPr>
            <a:r>
              <a:rPr lang="en-GB" sz="2800" b="0" i="0" dirty="0">
                <a:effectLst/>
                <a:hlinkClick r:id="rId2">
                  <a:extLst>
                    <a:ext uri="{A12FA001-AC4F-418D-AE19-62706E023703}">
                      <ahyp:hlinkClr xmlns:ahyp="http://schemas.microsoft.com/office/drawing/2018/hyperlinkcolor" val="tx"/>
                    </a:ext>
                  </a:extLst>
                </a:hlinkClick>
              </a:rPr>
              <a:t>Onfido </a:t>
            </a:r>
            <a:r>
              <a:rPr lang="en-GB" sz="2800" b="0" i="0" dirty="0">
                <a:effectLst/>
              </a:rPr>
              <a:t>ist ein europäisches Technologieunternehmen, das Unternehmen bei der Einhaltung globaler und </a:t>
            </a:r>
            <a:r>
              <a:rPr lang="en-GB" sz="2800" b="0" dirty="0"/>
              <a:t>europäischer </a:t>
            </a:r>
            <a:r>
              <a:rPr lang="en-GB" sz="2800" b="0" i="0" dirty="0">
                <a:effectLst/>
              </a:rPr>
              <a:t>Vorschriften </a:t>
            </a:r>
            <a:r>
              <a:rPr lang="en-GB" sz="2800" b="0" i="0" dirty="0" err="1">
                <a:effectLst/>
              </a:rPr>
              <a:t>sowie</a:t>
            </a:r>
            <a:r>
              <a:rPr lang="en-GB" sz="2800" b="0" i="0" dirty="0">
                <a:effectLst/>
              </a:rPr>
              <a:t> der Betrugsprävention unterstützt, z. B. bei der Überprüfung der Identität von Personen mithilfe eines fotobasierten Ausweises, eines Selfies und </a:t>
            </a:r>
            <a:r>
              <a:rPr lang="en-GB" sz="2800" b="0" dirty="0"/>
              <a:t>Algorithmen der künstlichen Intelligenz. Sie </a:t>
            </a:r>
            <a:r>
              <a:rPr lang="en-GB" sz="2800" b="0" dirty="0" err="1"/>
              <a:t>stoppen</a:t>
            </a:r>
            <a:r>
              <a:rPr lang="en-GB" sz="2800" b="0" dirty="0"/>
              <a:t> </a:t>
            </a:r>
            <a:r>
              <a:rPr lang="en-GB" sz="2800" b="0" dirty="0" err="1"/>
              <a:t>Betrug</a:t>
            </a:r>
            <a:r>
              <a:rPr lang="en-GB" sz="2800" b="0" dirty="0"/>
              <a:t> </a:t>
            </a:r>
            <a:r>
              <a:rPr lang="en-GB" sz="2800" b="0" dirty="0" err="1"/>
              <a:t>bereits</a:t>
            </a:r>
            <a:r>
              <a:rPr lang="en-GB" sz="2800" b="0" dirty="0"/>
              <a:t> </a:t>
            </a:r>
            <a:r>
              <a:rPr lang="en-GB" sz="2800" b="0" dirty="0" err="1"/>
              <a:t>im</a:t>
            </a:r>
            <a:r>
              <a:rPr lang="en-GB" sz="2800" b="0" dirty="0"/>
              <a:t> </a:t>
            </a:r>
            <a:r>
              <a:rPr lang="en-GB" sz="2800" b="0" dirty="0" err="1"/>
              <a:t>Vorfeld</a:t>
            </a:r>
            <a:r>
              <a:rPr lang="en-GB" sz="2800" b="0" dirty="0"/>
              <a:t> </a:t>
            </a:r>
            <a:r>
              <a:rPr lang="en-GB" sz="2800" b="0" dirty="0" err="1"/>
              <a:t>mit</a:t>
            </a:r>
            <a:r>
              <a:rPr lang="en-GB" sz="2800" b="0" dirty="0"/>
              <a:t> </a:t>
            </a:r>
            <a:r>
              <a:rPr lang="en-GB" sz="2800" b="0" dirty="0" err="1"/>
              <a:t>einem</a:t>
            </a:r>
            <a:r>
              <a:rPr lang="en-GB" sz="2800" b="0" dirty="0"/>
              <a:t> </a:t>
            </a:r>
            <a:r>
              <a:rPr lang="en-GB" sz="2800" b="0" dirty="0" err="1"/>
              <a:t>Verifizierungsprozess</a:t>
            </a:r>
            <a:r>
              <a:rPr lang="en-GB" sz="2800" b="0" dirty="0"/>
              <a:t> </a:t>
            </a:r>
            <a:r>
              <a:rPr lang="en-GB" sz="2800" b="0" dirty="0" err="1"/>
              <a:t>aus</a:t>
            </a:r>
            <a:r>
              <a:rPr lang="en-GB" sz="2800" b="0" dirty="0"/>
              <a:t> </a:t>
            </a:r>
            <a:r>
              <a:rPr lang="en-GB" sz="2800" b="0" dirty="0" err="1"/>
              <a:t>aktiven</a:t>
            </a:r>
            <a:r>
              <a:rPr lang="en-GB" sz="2800" b="0" dirty="0"/>
              <a:t> und </a:t>
            </a:r>
            <a:r>
              <a:rPr lang="en-GB" sz="2800" b="0" dirty="0" err="1"/>
              <a:t>passiven</a:t>
            </a:r>
            <a:r>
              <a:rPr lang="en-GB" sz="2800" b="0" dirty="0"/>
              <a:t> </a:t>
            </a:r>
            <a:r>
              <a:rPr lang="en-GB" sz="2800" b="0" dirty="0" err="1"/>
              <a:t>Merkmalen</a:t>
            </a:r>
            <a:r>
              <a:rPr lang="en-GB" sz="2800" b="0" dirty="0"/>
              <a:t>. Zu den Branchen, mit </a:t>
            </a:r>
            <a:r>
              <a:rPr lang="en-GB" sz="2800" b="0" dirty="0" err="1"/>
              <a:t>denen</a:t>
            </a:r>
            <a:r>
              <a:rPr lang="en-GB" sz="2800" b="0" dirty="0"/>
              <a:t> </a:t>
            </a:r>
            <a:r>
              <a:rPr lang="en-GB" sz="2800" b="0" dirty="0" err="1"/>
              <a:t>Onfido</a:t>
            </a:r>
            <a:r>
              <a:rPr lang="en-GB" sz="2800" b="0" dirty="0"/>
              <a:t> </a:t>
            </a:r>
            <a:r>
              <a:rPr lang="en-GB" sz="2800" b="0" dirty="0" err="1"/>
              <a:t>zusammenarbeitet</a:t>
            </a:r>
            <a:r>
              <a:rPr lang="en-GB" sz="2800" b="0" dirty="0"/>
              <a:t>, gehören Finanzdienstleistungen, Glücksspiel, Gesundheitswesen, </a:t>
            </a:r>
            <a:r>
              <a:rPr lang="en-GB" sz="2800" b="0" dirty="0" err="1"/>
              <a:t>Märkte</a:t>
            </a:r>
            <a:r>
              <a:rPr lang="en-GB" sz="2800" b="0" dirty="0"/>
              <a:t> und Gemeinschaften, Einzelhandel, E-Commerce, Telekommunikation und Verkehr. </a:t>
            </a:r>
            <a:br>
              <a:rPr lang="en-US" sz="2800" b="0" dirty="0"/>
            </a:br>
            <a:endParaRPr lang="en-IE" sz="2800" b="0" dirty="0"/>
          </a:p>
        </p:txBody>
      </p:sp>
      <p:pic>
        <p:nvPicPr>
          <p:cNvPr id="4" name="Picture 3">
            <a:hlinkClick r:id="rId2"/>
            <a:extLst>
              <a:ext uri="{FF2B5EF4-FFF2-40B4-BE49-F238E27FC236}">
                <a16:creationId xmlns:a16="http://schemas.microsoft.com/office/drawing/2014/main" id="{848368AB-EA21-3D53-5E02-FF0F148453B1}"/>
              </a:ext>
            </a:extLst>
          </p:cNvPr>
          <p:cNvPicPr>
            <a:picLocks noChangeAspect="1"/>
          </p:cNvPicPr>
          <p:nvPr/>
        </p:nvPicPr>
        <p:blipFill rotWithShape="1">
          <a:blip r:embed="rId3"/>
          <a:srcRect t="2833"/>
          <a:stretch/>
        </p:blipFill>
        <p:spPr>
          <a:xfrm>
            <a:off x="6223810" y="1877744"/>
            <a:ext cx="4921548" cy="3101363"/>
          </a:xfrm>
          <a:prstGeom prst="rect">
            <a:avLst/>
          </a:prstGeom>
        </p:spPr>
      </p:pic>
      <p:sp>
        <p:nvSpPr>
          <p:cNvPr id="6" name="Rectangle: Rounded Corners 5">
            <a:extLst>
              <a:ext uri="{FF2B5EF4-FFF2-40B4-BE49-F238E27FC236}">
                <a16:creationId xmlns:a16="http://schemas.microsoft.com/office/drawing/2014/main" id="{87A02949-57DA-B67A-E7DB-A9CF153AFF22}"/>
              </a:ext>
            </a:extLst>
          </p:cNvPr>
          <p:cNvSpPr/>
          <p:nvPr/>
        </p:nvSpPr>
        <p:spPr>
          <a:xfrm>
            <a:off x="5711047" y="420023"/>
            <a:ext cx="5372100" cy="1157314"/>
          </a:xfrm>
          <a:prstGeom prst="roundRect">
            <a:avLst/>
          </a:prstGeom>
          <a:solidFill>
            <a:srgbClr val="C95F57"/>
          </a:solidFill>
          <a:ln>
            <a:solidFill>
              <a:srgbClr val="C95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7408287F-B369-BCBF-8AB3-432CC85CDB2D}"/>
              </a:ext>
            </a:extLst>
          </p:cNvPr>
          <p:cNvSpPr txBox="1"/>
          <p:nvPr/>
        </p:nvSpPr>
        <p:spPr>
          <a:xfrm>
            <a:off x="5825347" y="460071"/>
            <a:ext cx="5143500" cy="1077218"/>
          </a:xfrm>
          <a:prstGeom prst="rect">
            <a:avLst/>
          </a:prstGeom>
          <a:solidFill>
            <a:srgbClr val="C95F57"/>
          </a:solidFill>
          <a:ln>
            <a:solidFill>
              <a:srgbClr val="C95F57"/>
            </a:solidFill>
          </a:ln>
        </p:spPr>
        <p:txBody>
          <a:bodyPr wrap="square" rtlCol="0">
            <a:spAutoFit/>
          </a:bodyPr>
          <a:lstStyle/>
          <a:p>
            <a:pPr algn="ctr"/>
            <a:r>
              <a:rPr lang="en-IE" sz="2400" b="1" dirty="0">
                <a:solidFill>
                  <a:schemeClr val="bg1"/>
                </a:solidFill>
                <a:latin typeface="Aharoni" panose="02010803020104030203" pitchFamily="2" charset="-79"/>
                <a:cs typeface="Aharoni" panose="02010803020104030203" pitchFamily="2" charset="-79"/>
              </a:rPr>
              <a:t>Fallstudie</a:t>
            </a:r>
            <a:endParaRPr lang="en-IE" sz="3200" b="1" dirty="0">
              <a:solidFill>
                <a:schemeClr val="bg1"/>
              </a:solidFill>
              <a:latin typeface="Aharoni" panose="02010803020104030203" pitchFamily="2" charset="-79"/>
              <a:cs typeface="Aharoni" panose="02010803020104030203" pitchFamily="2" charset="-79"/>
            </a:endParaRPr>
          </a:p>
          <a:p>
            <a:pPr algn="ctr"/>
            <a:r>
              <a:rPr lang="en-IE" sz="2000" dirty="0" err="1">
                <a:solidFill>
                  <a:schemeClr val="bg1"/>
                </a:solidFill>
                <a:cs typeface="Aharoni" panose="02010803020104030203" pitchFamily="2" charset="-79"/>
              </a:rPr>
              <a:t>Onfido</a:t>
            </a:r>
            <a:r>
              <a:rPr lang="en-IE" sz="2000" dirty="0">
                <a:solidFill>
                  <a:schemeClr val="bg1"/>
                </a:solidFill>
                <a:cs typeface="Aharoni" panose="02010803020104030203" pitchFamily="2" charset="-79"/>
              </a:rPr>
              <a:t>, Software zur Einhaltung von Vorschriften und zur Betrugsbekämpfung</a:t>
            </a:r>
          </a:p>
        </p:txBody>
      </p:sp>
      <p:grpSp>
        <p:nvGrpSpPr>
          <p:cNvPr id="9" name="Gruppieren 8">
            <a:extLst>
              <a:ext uri="{FF2B5EF4-FFF2-40B4-BE49-F238E27FC236}">
                <a16:creationId xmlns:a16="http://schemas.microsoft.com/office/drawing/2014/main" id="{E76638D4-10B3-4A8C-9761-ABD2C874D7AD}"/>
              </a:ext>
            </a:extLst>
          </p:cNvPr>
          <p:cNvGrpSpPr/>
          <p:nvPr/>
        </p:nvGrpSpPr>
        <p:grpSpPr>
          <a:xfrm>
            <a:off x="6288661" y="5502338"/>
            <a:ext cx="4513499" cy="1039743"/>
            <a:chOff x="6394388" y="5467766"/>
            <a:chExt cx="4513499" cy="1371600"/>
          </a:xfrm>
        </p:grpSpPr>
        <p:sp>
          <p:nvSpPr>
            <p:cNvPr id="10" name="Rectangle: Rounded Corners 13">
              <a:extLst>
                <a:ext uri="{FF2B5EF4-FFF2-40B4-BE49-F238E27FC236}">
                  <a16:creationId xmlns:a16="http://schemas.microsoft.com/office/drawing/2014/main" id="{6BC6D278-74FE-465E-9D19-CD1521DCE92E}"/>
                </a:ext>
              </a:extLst>
            </p:cNvPr>
            <p:cNvSpPr/>
            <p:nvPr/>
          </p:nvSpPr>
          <p:spPr>
            <a:xfrm>
              <a:off x="6394388" y="5467766"/>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4">
              <a:extLst>
                <a:ext uri="{FF2B5EF4-FFF2-40B4-BE49-F238E27FC236}">
                  <a16:creationId xmlns:a16="http://schemas.microsoft.com/office/drawing/2014/main" id="{40EB9BE5-CF05-4C48-B9E0-F4F88ACE994F}"/>
                </a:ext>
              </a:extLst>
            </p:cNvPr>
            <p:cNvSpPr txBox="1"/>
            <p:nvPr/>
          </p:nvSpPr>
          <p:spPr>
            <a:xfrm>
              <a:off x="6491335" y="5583012"/>
              <a:ext cx="3637752" cy="933823"/>
            </a:xfrm>
            <a:prstGeom prst="rect">
              <a:avLst/>
            </a:prstGeom>
            <a:solidFill>
              <a:srgbClr val="027354"/>
            </a:solidFill>
            <a:ln>
              <a:noFill/>
            </a:ln>
          </p:spPr>
          <p:txBody>
            <a:bodyPr wrap="square" rtlCol="0">
              <a:spAutoFit/>
            </a:bodyPr>
            <a:lstStyle/>
            <a:p>
              <a:pPr algn="ctr"/>
              <a:r>
                <a:rPr lang="en-IE" sz="2000" b="1" dirty="0">
                  <a:solidFill>
                    <a:schemeClr val="bg1"/>
                  </a:solidFill>
                </a:rPr>
                <a:t>Klicken Sie hier, um die </a:t>
              </a:r>
              <a:r>
                <a:rPr lang="en-IE" sz="2000" b="1" dirty="0" err="1">
                  <a:solidFill>
                    <a:schemeClr val="bg1"/>
                  </a:solidFill>
                </a:rPr>
                <a:t>vollständige</a:t>
              </a:r>
              <a:r>
                <a:rPr lang="en-IE" sz="2000" b="1" dirty="0">
                  <a:solidFill>
                    <a:schemeClr val="bg1"/>
                  </a:solidFill>
                </a:rPr>
                <a:t> </a:t>
              </a:r>
              <a:r>
                <a:rPr lang="en-IE" sz="2000" b="1" dirty="0" err="1">
                  <a:solidFill>
                    <a:schemeClr val="bg1"/>
                  </a:solidFill>
                </a:rPr>
                <a:t>Fallstudie</a:t>
              </a:r>
              <a:r>
                <a:rPr lang="en-IE" sz="2000" b="1" dirty="0">
                  <a:solidFill>
                    <a:schemeClr val="bg1"/>
                  </a:solidFill>
                </a:rPr>
                <a:t> zu sehen</a:t>
              </a:r>
            </a:p>
          </p:txBody>
        </p:sp>
        <p:pic>
          <p:nvPicPr>
            <p:cNvPr id="12" name="Graphic 15" descr="Touchscreen with solid fill">
              <a:extLst>
                <a:ext uri="{FF2B5EF4-FFF2-40B4-BE49-F238E27FC236}">
                  <a16:creationId xmlns:a16="http://schemas.microsoft.com/office/drawing/2014/main" id="{B513C1CE-70C9-4D58-AB9F-0073DD3D7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4153" y="5633732"/>
              <a:ext cx="715826" cy="998348"/>
            </a:xfrm>
            <a:prstGeom prst="rect">
              <a:avLst/>
            </a:prstGeom>
          </p:spPr>
        </p:pic>
      </p:grpSp>
    </p:spTree>
    <p:extLst>
      <p:ext uri="{BB962C8B-B14F-4D97-AF65-F5344CB8AC3E}">
        <p14:creationId xmlns:p14="http://schemas.microsoft.com/office/powerpoint/2010/main" val="4210002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83F231-E18E-7B3A-75B7-4EA7405B15A6}"/>
              </a:ext>
            </a:extLst>
          </p:cNvPr>
          <p:cNvSpPr>
            <a:spLocks noGrp="1"/>
          </p:cNvSpPr>
          <p:nvPr>
            <p:ph type="body" sz="quarter" idx="13"/>
          </p:nvPr>
        </p:nvSpPr>
        <p:spPr>
          <a:xfrm>
            <a:off x="726815" y="518601"/>
            <a:ext cx="5228693" cy="953429"/>
          </a:xfrm>
        </p:spPr>
        <p:txBody>
          <a:bodyPr/>
          <a:lstStyle/>
          <a:p>
            <a:pPr algn="ctr"/>
            <a:r>
              <a:rPr lang="en-IE" dirty="0"/>
              <a:t>Cyber-Sicherheit</a:t>
            </a:r>
          </a:p>
        </p:txBody>
      </p:sp>
      <p:sp>
        <p:nvSpPr>
          <p:cNvPr id="6" name="Text Placeholder 5">
            <a:extLst>
              <a:ext uri="{FF2B5EF4-FFF2-40B4-BE49-F238E27FC236}">
                <a16:creationId xmlns:a16="http://schemas.microsoft.com/office/drawing/2014/main" id="{D3E1FE8D-EB3D-E9CC-0507-65870049B557}"/>
              </a:ext>
            </a:extLst>
          </p:cNvPr>
          <p:cNvSpPr>
            <a:spLocks noGrp="1"/>
          </p:cNvSpPr>
          <p:nvPr>
            <p:ph type="body" sz="quarter" idx="14"/>
          </p:nvPr>
        </p:nvSpPr>
        <p:spPr>
          <a:xfrm>
            <a:off x="726088" y="1157705"/>
            <a:ext cx="4950812" cy="4915104"/>
          </a:xfrm>
        </p:spPr>
        <p:txBody>
          <a:bodyPr/>
          <a:lstStyle/>
          <a:p>
            <a:pPr algn="l"/>
            <a:r>
              <a:rPr lang="en-GB" sz="2200" b="0" i="0" dirty="0" err="1">
                <a:effectLst/>
              </a:rPr>
              <a:t>Durch</a:t>
            </a:r>
            <a:r>
              <a:rPr lang="en-GB" sz="2200" b="0" i="0" dirty="0">
                <a:effectLst/>
              </a:rPr>
              <a:t> </a:t>
            </a:r>
            <a:r>
              <a:rPr lang="en-GB" sz="2200" b="0" i="0" dirty="0" err="1">
                <a:effectLst/>
              </a:rPr>
              <a:t>zunehmende</a:t>
            </a:r>
            <a:r>
              <a:rPr lang="en-GB" sz="2200" b="0" i="0" dirty="0">
                <a:effectLst/>
              </a:rPr>
              <a:t> </a:t>
            </a:r>
            <a:r>
              <a:rPr lang="en-GB" sz="2200" b="0" i="0" dirty="0" err="1">
                <a:effectLst/>
              </a:rPr>
              <a:t>Cyberangriffe</a:t>
            </a:r>
            <a:r>
              <a:rPr lang="en-GB" sz="2200" b="0" i="0" dirty="0">
                <a:effectLst/>
              </a:rPr>
              <a:t> </a:t>
            </a:r>
            <a:r>
              <a:rPr lang="en-GB" sz="2200" b="0" i="0" dirty="0" err="1">
                <a:effectLst/>
              </a:rPr>
              <a:t>rückt</a:t>
            </a:r>
            <a:r>
              <a:rPr lang="en-GB" sz="2200" b="0" i="0" dirty="0">
                <a:effectLst/>
              </a:rPr>
              <a:t> das Thema </a:t>
            </a:r>
            <a:r>
              <a:rPr lang="en-GB" sz="2200" b="0" i="0" dirty="0" err="1">
                <a:effectLst/>
              </a:rPr>
              <a:t>Cybersicherheit</a:t>
            </a:r>
            <a:r>
              <a:rPr lang="en-GB" sz="2200" b="0" i="0" dirty="0">
                <a:effectLst/>
              </a:rPr>
              <a:t> </a:t>
            </a:r>
            <a:r>
              <a:rPr lang="en-GB" sz="2200" b="0" i="0" dirty="0" err="1">
                <a:effectLst/>
              </a:rPr>
              <a:t>immer</a:t>
            </a:r>
            <a:r>
              <a:rPr lang="en-GB" sz="2200" b="0" i="0" dirty="0">
                <a:effectLst/>
              </a:rPr>
              <a:t> </a:t>
            </a:r>
            <a:r>
              <a:rPr lang="en-GB" sz="2200" b="0" i="0" dirty="0" err="1">
                <a:effectLst/>
              </a:rPr>
              <a:t>mehr</a:t>
            </a:r>
            <a:r>
              <a:rPr lang="en-GB" sz="2200" b="0" i="0" dirty="0">
                <a:effectLst/>
              </a:rPr>
              <a:t> in den </a:t>
            </a:r>
            <a:r>
              <a:rPr lang="en-GB" sz="2200" b="0" i="0" dirty="0" err="1">
                <a:effectLst/>
              </a:rPr>
              <a:t>Fokus</a:t>
            </a:r>
            <a:r>
              <a:rPr lang="en-GB" sz="2200" b="0" i="0" dirty="0">
                <a:effectLst/>
              </a:rPr>
              <a:t>. </a:t>
            </a:r>
            <a:r>
              <a:rPr lang="en-GB" sz="2200" b="0" i="0" dirty="0" err="1">
                <a:effectLst/>
              </a:rPr>
              <a:t>Datenschutzverletzungen</a:t>
            </a:r>
            <a:r>
              <a:rPr lang="en-GB" sz="2200" b="0" i="0" dirty="0">
                <a:effectLst/>
              </a:rPr>
              <a:t> treten immer häufiger auf und werden immer teurer. Laut </a:t>
            </a:r>
            <a:r>
              <a:rPr lang="en-GB" sz="2200" b="0" i="0" u="none" strike="noStrike" dirty="0">
                <a:effectLst/>
                <a:hlinkClick r:id="rId2">
                  <a:extLst>
                    <a:ext uri="{A12FA001-AC4F-418D-AE19-62706E023703}">
                      <ahyp:hlinkClr xmlns:ahyp="http://schemas.microsoft.com/office/drawing/2018/hyperlinkcolor" val="tx"/>
                    </a:ext>
                  </a:extLst>
                </a:hlinkClick>
              </a:rPr>
              <a:t>CSO Online </a:t>
            </a:r>
            <a:r>
              <a:rPr lang="en-GB" sz="2200" b="1" i="0" dirty="0">
                <a:effectLst/>
              </a:rPr>
              <a:t>"...werden knapp 30 % der Unternehmen in den nächsten 24 Monaten wahrscheinlich mindestens eine Datenschutzverletzung erleiden". </a:t>
            </a:r>
            <a:r>
              <a:rPr lang="en-GB" sz="2200" b="0" i="0" dirty="0">
                <a:effectLst/>
              </a:rPr>
              <a:t>Einer der auffälligsten Fehler, den viele Unternehmen in Bezug auf die Cybersicherheit machen, ist, dass sie reaktiv statt proaktiv handeln. </a:t>
            </a:r>
            <a:endParaRPr lang="en-IE" sz="2200" dirty="0"/>
          </a:p>
        </p:txBody>
      </p:sp>
      <p:pic>
        <p:nvPicPr>
          <p:cNvPr id="7" name="Picture Placeholder 2" descr="A person holding a phone&#10;&#10;Description automatically generated with low confidence">
            <a:extLst>
              <a:ext uri="{FF2B5EF4-FFF2-40B4-BE49-F238E27FC236}">
                <a16:creationId xmlns:a16="http://schemas.microsoft.com/office/drawing/2014/main" id="{968740EC-935B-4C7E-95A6-D06DEB4A48D5}"/>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t="10049" b="10049"/>
          <a:stretch>
            <a:fillRect/>
          </a:stretch>
        </p:blipFill>
        <p:spPr>
          <a:xfrm>
            <a:off x="6337300" y="419100"/>
            <a:ext cx="5229225" cy="6267450"/>
          </a:xfrm>
        </p:spPr>
      </p:pic>
    </p:spTree>
    <p:extLst>
      <p:ext uri="{BB962C8B-B14F-4D97-AF65-F5344CB8AC3E}">
        <p14:creationId xmlns:p14="http://schemas.microsoft.com/office/powerpoint/2010/main" val="199331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2A50DB3-C73B-F1AD-7B39-FFE8030F8CDF}"/>
              </a:ext>
            </a:extLst>
          </p:cNvPr>
          <p:cNvSpPr>
            <a:spLocks noGrp="1"/>
          </p:cNvSpPr>
          <p:nvPr>
            <p:ph type="body" sz="quarter" idx="13"/>
          </p:nvPr>
        </p:nvSpPr>
        <p:spPr>
          <a:xfrm>
            <a:off x="196906" y="251668"/>
            <a:ext cx="5408049" cy="3425810"/>
          </a:xfrm>
        </p:spPr>
        <p:txBody>
          <a:bodyPr>
            <a:noAutofit/>
          </a:bodyPr>
          <a:lstStyle/>
          <a:p>
            <a:pPr algn="l"/>
            <a:r>
              <a:rPr lang="en-GB" sz="2800" b="1" i="0" dirty="0">
                <a:effectLst/>
              </a:rPr>
              <a:t>4. CSR-</a:t>
            </a:r>
            <a:r>
              <a:rPr lang="en-GB" sz="2800" b="1" i="0" dirty="0" err="1">
                <a:effectLst/>
              </a:rPr>
              <a:t>Chancen</a:t>
            </a:r>
            <a:r>
              <a:rPr lang="en-GB" sz="2800" b="1" i="0" dirty="0">
                <a:effectLst/>
              </a:rPr>
              <a:t> für einen positiven </a:t>
            </a:r>
            <a:r>
              <a:rPr lang="en-GB" sz="2800" b="1" i="0" dirty="0" err="1">
                <a:effectLst/>
              </a:rPr>
              <a:t>Wandel</a:t>
            </a:r>
            <a:r>
              <a:rPr lang="en-GB" sz="2800" b="1" i="0" dirty="0">
                <a:effectLst/>
              </a:rPr>
              <a:t> </a:t>
            </a:r>
            <a:r>
              <a:rPr lang="en-GB" sz="2800" b="1" i="0" dirty="0" err="1">
                <a:effectLst/>
              </a:rPr>
              <a:t>ergreifen</a:t>
            </a:r>
            <a:endParaRPr lang="en-GB" sz="2800" b="1" i="0" dirty="0">
              <a:effectLst/>
            </a:endParaRPr>
          </a:p>
          <a:p>
            <a:pPr algn="l"/>
            <a:r>
              <a:rPr lang="en-GB" sz="1800" dirty="0"/>
              <a:t> </a:t>
            </a:r>
            <a:endParaRPr lang="en-GB" sz="1800" b="1" i="0" dirty="0">
              <a:effectLst/>
            </a:endParaRPr>
          </a:p>
          <a:p>
            <a:pPr algn="l"/>
            <a:r>
              <a:rPr lang="en-GB" sz="2000" b="0" i="0" dirty="0">
                <a:effectLst/>
              </a:rPr>
              <a:t>Vor </a:t>
            </a:r>
            <a:r>
              <a:rPr lang="en-GB" sz="2000" b="0" i="0" dirty="0" err="1">
                <a:effectLst/>
              </a:rPr>
              <a:t>allem</a:t>
            </a:r>
            <a:r>
              <a:rPr lang="en-GB" sz="2000" b="0" i="0" dirty="0">
                <a:effectLst/>
              </a:rPr>
              <a:t> </a:t>
            </a:r>
            <a:r>
              <a:rPr lang="en-GB" sz="2000" b="0" i="0" dirty="0" err="1">
                <a:effectLst/>
              </a:rPr>
              <a:t>Unternehmen</a:t>
            </a:r>
            <a:r>
              <a:rPr lang="en-GB" sz="2000" b="0" i="0" dirty="0">
                <a:effectLst/>
              </a:rPr>
              <a:t> müssen ihren Teil dazu beitragen, Chancen zu nutzen und </a:t>
            </a:r>
            <a:r>
              <a:rPr lang="en-GB" sz="2000" b="0" i="0" dirty="0" err="1">
                <a:effectLst/>
              </a:rPr>
              <a:t>bei</a:t>
            </a:r>
            <a:r>
              <a:rPr lang="en-GB" sz="2000" b="0" i="0" dirty="0">
                <a:effectLst/>
              </a:rPr>
              <a:t> der Lösung von Weltproblemen wie Hunger und </a:t>
            </a:r>
            <a:r>
              <a:rPr lang="en-GB" sz="2000" b="0" i="0" dirty="0" err="1">
                <a:effectLst/>
              </a:rPr>
              <a:t>Klimawandel</a:t>
            </a:r>
            <a:r>
              <a:rPr lang="en-GB" sz="2000" b="0" i="0" dirty="0">
                <a:effectLst/>
              </a:rPr>
              <a:t> </a:t>
            </a:r>
            <a:r>
              <a:rPr lang="en-GB" sz="2000" b="0" i="0" dirty="0" err="1">
                <a:effectLst/>
              </a:rPr>
              <a:t>mitwirken</a:t>
            </a:r>
            <a:r>
              <a:rPr lang="en-GB" sz="2000" b="0" i="0" dirty="0">
                <a:effectLst/>
              </a:rPr>
              <a:t>. Technologien können diese Bemühungen unterstützen, indem sie Menschen, Ressourcen und </a:t>
            </a:r>
            <a:r>
              <a:rPr lang="en-GB" sz="2000" b="0" i="0" dirty="0" err="1">
                <a:effectLst/>
              </a:rPr>
              <a:t>Aktivitäten</a:t>
            </a:r>
            <a:r>
              <a:rPr lang="en-GB" sz="2000" b="0" i="0" dirty="0">
                <a:effectLst/>
              </a:rPr>
              <a:t> </a:t>
            </a:r>
            <a:r>
              <a:rPr lang="en-GB" sz="2000" b="0" i="0" dirty="0" err="1">
                <a:effectLst/>
              </a:rPr>
              <a:t>bündeln</a:t>
            </a:r>
            <a:r>
              <a:rPr lang="en-GB" sz="2000" b="0" i="0" dirty="0">
                <a:effectLst/>
              </a:rPr>
              <a:t>, verbinden und verwalten.</a:t>
            </a:r>
          </a:p>
          <a:p>
            <a:endParaRPr lang="en-IE" dirty="0"/>
          </a:p>
        </p:txBody>
      </p:sp>
      <p:sp>
        <p:nvSpPr>
          <p:cNvPr id="6" name="Text Placeholder 5">
            <a:extLst>
              <a:ext uri="{FF2B5EF4-FFF2-40B4-BE49-F238E27FC236}">
                <a16:creationId xmlns:a16="http://schemas.microsoft.com/office/drawing/2014/main" id="{08CCD317-95F4-AB2A-D1DC-AD5E9D728471}"/>
              </a:ext>
            </a:extLst>
          </p:cNvPr>
          <p:cNvSpPr>
            <a:spLocks noGrp="1"/>
          </p:cNvSpPr>
          <p:nvPr>
            <p:ph type="body" sz="quarter" idx="14"/>
          </p:nvPr>
        </p:nvSpPr>
        <p:spPr>
          <a:xfrm>
            <a:off x="202449" y="4206018"/>
            <a:ext cx="11704205" cy="2514614"/>
          </a:xfrm>
        </p:spPr>
        <p:txBody>
          <a:bodyPr/>
          <a:lstStyle/>
          <a:p>
            <a:r>
              <a:rPr lang="de-DE" sz="1800" b="0" i="0" dirty="0">
                <a:effectLst/>
              </a:rPr>
              <a:t>Bringen Sie Ihr unternehmerisches Engagement auf die nächste Stufe, indem Sie ein CSR-Synergie- oder Austauschnetzwerk aufbauen oder einem digitalen Netzwerk, einer Gruppe oder einem System beitreten, so dass Sie zusammenarbeiten und Wissen und Ressourcen austauschen können, um die Bedürftigsten zu unterstützen. Teilen Sie die Kosten, die freiwilligen Helfer, die Marketinganstrengungen und die Erfolge. Digitale Tools fördern das Engagement und die Zielsetzung aller Beteiligten, einschließlich der Gemeinschaft und der Mitarbeiter - also aller, die digital erreichbar sind. Sie fördern das Engagement, die Beteiligung, das Teilen, Spenden, positive Diskussionen und Beiträge. </a:t>
            </a:r>
          </a:p>
          <a:p>
            <a:endParaRPr lang="de-DE" sz="1800" dirty="0">
              <a:solidFill>
                <a:srgbClr val="F08B10"/>
              </a:solidFill>
            </a:endParaRPr>
          </a:p>
          <a:p>
            <a:r>
              <a:rPr lang="en-GB" sz="1800" b="1" dirty="0" err="1">
                <a:solidFill>
                  <a:srgbClr val="F08B10"/>
                </a:solidFill>
              </a:rPr>
              <a:t>Sehen</a:t>
            </a:r>
            <a:r>
              <a:rPr lang="en-GB" sz="1800" b="1" dirty="0">
                <a:solidFill>
                  <a:srgbClr val="F08B10"/>
                </a:solidFill>
              </a:rPr>
              <a:t> Sie im Folgenden, wie Food Cloud mit Unternehmen zusammenarbeitet, um CSR-Engagement und Synergien zu teilen.</a:t>
            </a:r>
            <a:endParaRPr lang="en-GB" sz="1800" b="1" i="0" dirty="0">
              <a:solidFill>
                <a:srgbClr val="F08B10"/>
              </a:solidFill>
              <a:effectLst/>
            </a:endParaRPr>
          </a:p>
          <a:p>
            <a:endParaRPr lang="en-IE" sz="1800" dirty="0"/>
          </a:p>
        </p:txBody>
      </p:sp>
      <p:pic>
        <p:nvPicPr>
          <p:cNvPr id="7" name="Picture 8" descr="FoodCloud - Lidl">
            <a:extLst>
              <a:ext uri="{FF2B5EF4-FFF2-40B4-BE49-F238E27FC236}">
                <a16:creationId xmlns:a16="http://schemas.microsoft.com/office/drawing/2014/main" id="{6E1AB377-B635-4068-99EC-71E85F5F1DF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495" r="4727"/>
          <a:stretch/>
        </p:blipFill>
        <p:spPr bwMode="auto">
          <a:xfrm>
            <a:off x="5604955" y="0"/>
            <a:ext cx="6578938" cy="418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8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
            <a:extLst>
              <a:ext uri="{FF2B5EF4-FFF2-40B4-BE49-F238E27FC236}">
                <a16:creationId xmlns:a16="http://schemas.microsoft.com/office/drawing/2014/main" id="{98EC6513-FB7E-4824-AE97-119D7379FB61}"/>
              </a:ext>
            </a:extLst>
          </p:cNvPr>
          <p:cNvSpPr>
            <a:spLocks noGrp="1"/>
          </p:cNvSpPr>
          <p:nvPr>
            <p:ph type="pic" sz="quarter" idx="15"/>
          </p:nvPr>
        </p:nvSpPr>
        <p:spPr>
          <a:xfrm>
            <a:off x="6383274" y="2014939"/>
            <a:ext cx="4911852" cy="3105150"/>
          </a:xfrm>
          <a:solidFill>
            <a:schemeClr val="bg1"/>
          </a:solidFill>
        </p:spPr>
        <p:txBody>
          <a:bodyPr/>
          <a:lstStyle/>
          <a:p>
            <a:endParaRPr lang="en-GB"/>
          </a:p>
        </p:txBody>
      </p:sp>
      <p:sp>
        <p:nvSpPr>
          <p:cNvPr id="5" name="Text Placeholder 4">
            <a:extLst>
              <a:ext uri="{FF2B5EF4-FFF2-40B4-BE49-F238E27FC236}">
                <a16:creationId xmlns:a16="http://schemas.microsoft.com/office/drawing/2014/main" id="{B309D5EA-7044-7100-61C5-9295EBE31DD9}"/>
              </a:ext>
            </a:extLst>
          </p:cNvPr>
          <p:cNvSpPr>
            <a:spLocks noGrp="1"/>
          </p:cNvSpPr>
          <p:nvPr>
            <p:ph type="body" sz="quarter" idx="13"/>
          </p:nvPr>
        </p:nvSpPr>
        <p:spPr>
          <a:xfrm>
            <a:off x="225471" y="551381"/>
            <a:ext cx="5289504" cy="5755238"/>
          </a:xfrm>
        </p:spPr>
        <p:txBody>
          <a:bodyPr>
            <a:noAutofit/>
          </a:bodyPr>
          <a:lstStyle/>
          <a:p>
            <a:pPr>
              <a:lnSpc>
                <a:spcPct val="100000"/>
              </a:lnSpc>
              <a:spcBef>
                <a:spcPts val="0"/>
              </a:spcBef>
            </a:pPr>
            <a:r>
              <a:rPr lang="en-IE" sz="3200" dirty="0"/>
              <a:t>Food Cloud, Irland</a:t>
            </a:r>
          </a:p>
          <a:p>
            <a:pPr>
              <a:lnSpc>
                <a:spcPct val="100000"/>
              </a:lnSpc>
              <a:spcBef>
                <a:spcPts val="0"/>
              </a:spcBef>
            </a:pPr>
            <a:endParaRPr lang="en-IE" sz="2000" b="0" dirty="0"/>
          </a:p>
          <a:p>
            <a:pPr>
              <a:lnSpc>
                <a:spcPct val="100000"/>
              </a:lnSpc>
              <a:spcBef>
                <a:spcPts val="0"/>
              </a:spcBef>
            </a:pPr>
            <a:r>
              <a:rPr lang="en-IE" sz="2000" b="0" dirty="0">
                <a:cs typeface="Calibri" panose="020F0502020204030204" pitchFamily="34" charset="0"/>
                <a:hlinkClick r:id="rId2">
                  <a:extLst>
                    <a:ext uri="{A12FA001-AC4F-418D-AE19-62706E023703}">
                      <ahyp:hlinkClr xmlns:ahyp="http://schemas.microsoft.com/office/drawing/2018/hyperlinkcolor" val="tx"/>
                    </a:ext>
                  </a:extLst>
                </a:hlinkClick>
              </a:rPr>
              <a:t>Food Cloud </a:t>
            </a:r>
            <a:r>
              <a:rPr lang="en-IE" sz="2000" b="0" dirty="0">
                <a:cs typeface="Calibri" panose="020F0502020204030204" pitchFamily="34" charset="0"/>
              </a:rPr>
              <a:t>bringt Unternehmen, </a:t>
            </a:r>
            <a:r>
              <a:rPr lang="de-DE" sz="2000" b="0" dirty="0">
                <a:cs typeface="Calibri" panose="020F0502020204030204" pitchFamily="34" charset="0"/>
              </a:rPr>
              <a:t>die überschüssige Lebensmittel zur Verfügung haben</a:t>
            </a:r>
            <a:r>
              <a:rPr lang="en-IE" sz="2000" b="0" dirty="0">
                <a:cs typeface="Calibri" panose="020F0502020204030204" pitchFamily="34" charset="0"/>
              </a:rPr>
              <a:t>, mit Wohltätigkeitsorganisationen und Gemeinschaftsgruppen zusammen, die diese benötigen. </a:t>
            </a:r>
          </a:p>
          <a:p>
            <a:pPr>
              <a:lnSpc>
                <a:spcPct val="100000"/>
              </a:lnSpc>
              <a:spcBef>
                <a:spcPts val="0"/>
              </a:spcBef>
            </a:pPr>
            <a:r>
              <a:rPr lang="en-IE" sz="2000" b="0" dirty="0" err="1">
                <a:cs typeface="Calibri" panose="020F0502020204030204" pitchFamily="34" charset="0"/>
              </a:rPr>
              <a:t>Durch</a:t>
            </a:r>
            <a:r>
              <a:rPr lang="en-IE" sz="2000" b="0" dirty="0">
                <a:cs typeface="Calibri" panose="020F0502020204030204" pitchFamily="34" charset="0"/>
              </a:rPr>
              <a:t> </a:t>
            </a:r>
            <a:r>
              <a:rPr lang="en-IE" sz="2000" b="0" dirty="0" err="1">
                <a:cs typeface="Calibri" panose="020F0502020204030204" pitchFamily="34" charset="0"/>
              </a:rPr>
              <a:t>Technologien</a:t>
            </a:r>
            <a:r>
              <a:rPr lang="en-IE" sz="2000" b="0" dirty="0">
                <a:cs typeface="Calibri" panose="020F0502020204030204" pitchFamily="34" charset="0"/>
              </a:rPr>
              <a:t> (</a:t>
            </a:r>
            <a:r>
              <a:rPr lang="en-IE" sz="2000" b="0" dirty="0">
                <a:cs typeface="Calibri" panose="020F0502020204030204" pitchFamily="34" charset="0"/>
                <a:hlinkClick r:id="rId3">
                  <a:extLst>
                    <a:ext uri="{A12FA001-AC4F-418D-AE19-62706E023703}">
                      <ahyp:hlinkClr xmlns:ahyp="http://schemas.microsoft.com/office/drawing/2018/hyperlinkcolor" val="tx"/>
                    </a:ext>
                  </a:extLst>
                </a:hlinkClick>
              </a:rPr>
              <a:t>Retail Technology Solutions</a:t>
            </a:r>
            <a:r>
              <a:rPr lang="en-IE" sz="2000" b="0" dirty="0">
                <a:cs typeface="Calibri" panose="020F0502020204030204" pitchFamily="34" charset="0"/>
              </a:rPr>
              <a:t>, </a:t>
            </a:r>
            <a:r>
              <a:rPr lang="en-IE" sz="2000" b="0" dirty="0">
                <a:cs typeface="Calibri" panose="020F0502020204030204" pitchFamily="34" charset="0"/>
                <a:hlinkClick r:id="rId4">
                  <a:extLst>
                    <a:ext uri="{A12FA001-AC4F-418D-AE19-62706E023703}">
                      <ahyp:hlinkClr xmlns:ahyp="http://schemas.microsoft.com/office/drawing/2018/hyperlinkcolor" val="tx"/>
                    </a:ext>
                  </a:extLst>
                </a:hlinkClick>
              </a:rPr>
              <a:t>Hub of Charities and Communities </a:t>
            </a:r>
            <a:r>
              <a:rPr lang="en-IE" sz="2000" b="0" dirty="0">
                <a:cs typeface="Calibri" panose="020F0502020204030204" pitchFamily="34" charset="0"/>
              </a:rPr>
              <a:t>und Cloud </a:t>
            </a:r>
            <a:r>
              <a:rPr lang="en-IE" sz="2000" b="0" dirty="0" err="1">
                <a:cs typeface="Calibri" panose="020F0502020204030204" pitchFamily="34" charset="0"/>
              </a:rPr>
              <a:t>Technologie</a:t>
            </a:r>
            <a:r>
              <a:rPr lang="en-IE" sz="2000" b="0" dirty="0">
                <a:cs typeface="Calibri" panose="020F0502020204030204" pitchFamily="34" charset="0"/>
              </a:rPr>
              <a:t> </a:t>
            </a:r>
            <a:r>
              <a:rPr lang="en-IE" sz="2000" b="0" dirty="0" err="1">
                <a:cs typeface="Calibri" panose="020F0502020204030204" pitchFamily="34" charset="0"/>
              </a:rPr>
              <a:t>Plattformen</a:t>
            </a:r>
            <a:r>
              <a:rPr lang="en-IE" sz="2000" b="0" dirty="0">
                <a:cs typeface="Calibri" panose="020F0502020204030204" pitchFamily="34" charset="0"/>
              </a:rPr>
              <a:t>) </a:t>
            </a:r>
            <a:r>
              <a:rPr lang="en-IE" sz="2000" b="0" dirty="0" err="1">
                <a:cs typeface="Calibri" panose="020F0502020204030204" pitchFamily="34" charset="0"/>
              </a:rPr>
              <a:t>können</a:t>
            </a:r>
            <a:r>
              <a:rPr lang="en-IE" sz="2000" b="0" dirty="0">
                <a:cs typeface="Calibri" panose="020F0502020204030204" pitchFamily="34" charset="0"/>
              </a:rPr>
              <a:t> </a:t>
            </a:r>
            <a:r>
              <a:rPr lang="en-IE" sz="2000" b="0" dirty="0" err="1">
                <a:cs typeface="Calibri" panose="020F0502020204030204" pitchFamily="34" charset="0"/>
              </a:rPr>
              <a:t>sie</a:t>
            </a:r>
            <a:r>
              <a:rPr lang="en-IE" sz="2000" b="0" dirty="0">
                <a:cs typeface="Calibri" panose="020F0502020204030204" pitchFamily="34" charset="0"/>
              </a:rPr>
              <a:t> </a:t>
            </a:r>
            <a:r>
              <a:rPr lang="en-IE" sz="2000" b="0" dirty="0" err="1">
                <a:cs typeface="Calibri" panose="020F0502020204030204" pitchFamily="34" charset="0"/>
              </a:rPr>
              <a:t>Informationen</a:t>
            </a:r>
            <a:r>
              <a:rPr lang="en-IE" sz="2000" b="0" dirty="0">
                <a:cs typeface="Calibri" panose="020F0502020204030204" pitchFamily="34" charset="0"/>
              </a:rPr>
              <a:t> mit </a:t>
            </a:r>
            <a:r>
              <a:rPr lang="en-IE" sz="2000" b="0" dirty="0" err="1">
                <a:cs typeface="Calibri" panose="020F0502020204030204" pitchFamily="34" charset="0"/>
              </a:rPr>
              <a:t>Lebensmittelbanken</a:t>
            </a:r>
            <a:r>
              <a:rPr lang="en-IE" sz="2000" b="0" dirty="0">
                <a:cs typeface="Calibri" panose="020F0502020204030204" pitchFamily="34" charset="0"/>
              </a:rPr>
              <a:t> </a:t>
            </a:r>
            <a:r>
              <a:rPr lang="en-IE" sz="2000" b="0" dirty="0" err="1">
                <a:cs typeface="Calibri" panose="020F0502020204030204" pitchFamily="34" charset="0"/>
              </a:rPr>
              <a:t>teilen</a:t>
            </a:r>
            <a:r>
              <a:rPr lang="en-IE" sz="2000" b="0" dirty="0">
                <a:cs typeface="Calibri" panose="020F0502020204030204" pitchFamily="34" charset="0"/>
              </a:rPr>
              <a:t>. Food Cloud nutzt Echtzeitdaten und automatisierte Datenerfassungsprozesse, um eine Online-Berichterstattung und Nachhaltigkeits-Dashboards zu ermöglichen. </a:t>
            </a:r>
          </a:p>
          <a:p>
            <a:pPr>
              <a:lnSpc>
                <a:spcPct val="100000"/>
              </a:lnSpc>
              <a:spcBef>
                <a:spcPts val="0"/>
              </a:spcBef>
            </a:pPr>
            <a:endParaRPr lang="en-IE" sz="2000" dirty="0"/>
          </a:p>
        </p:txBody>
      </p:sp>
      <p:sp>
        <p:nvSpPr>
          <p:cNvPr id="6" name="Rectangle: Rounded Corners 5">
            <a:extLst>
              <a:ext uri="{FF2B5EF4-FFF2-40B4-BE49-F238E27FC236}">
                <a16:creationId xmlns:a16="http://schemas.microsoft.com/office/drawing/2014/main" id="{C4BE6FA6-9D10-4015-4FA9-93366E5A2C2F}"/>
              </a:ext>
            </a:extLst>
          </p:cNvPr>
          <p:cNvSpPr/>
          <p:nvPr/>
        </p:nvSpPr>
        <p:spPr>
          <a:xfrm>
            <a:off x="6083300" y="446995"/>
            <a:ext cx="5372100" cy="1261700"/>
          </a:xfrm>
          <a:prstGeom prst="roundRect">
            <a:avLst/>
          </a:prstGeom>
          <a:solidFill>
            <a:srgbClr val="09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extBox 6">
            <a:extLst>
              <a:ext uri="{FF2B5EF4-FFF2-40B4-BE49-F238E27FC236}">
                <a16:creationId xmlns:a16="http://schemas.microsoft.com/office/drawing/2014/main" id="{AF670B1E-1A5F-7080-6E9A-712BF3DC9D32}"/>
              </a:ext>
            </a:extLst>
          </p:cNvPr>
          <p:cNvSpPr txBox="1"/>
          <p:nvPr/>
        </p:nvSpPr>
        <p:spPr>
          <a:xfrm>
            <a:off x="6324600" y="446995"/>
            <a:ext cx="5029200" cy="954107"/>
          </a:xfrm>
          <a:prstGeom prst="rect">
            <a:avLst/>
          </a:prstGeom>
          <a:solidFill>
            <a:srgbClr val="096D6E"/>
          </a:solidFill>
        </p:spPr>
        <p:txBody>
          <a:bodyPr wrap="square" rtlCol="0">
            <a:spAutoFit/>
          </a:bodyPr>
          <a:lstStyle/>
          <a:p>
            <a:pPr algn="ctr"/>
            <a:r>
              <a:rPr lang="en-IE" sz="3200" b="1"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cs typeface="Aharoni" panose="02010803020104030203" pitchFamily="2" charset="-79"/>
              </a:rPr>
              <a:t>Food Cloud, Lebensmittelverteilungsnetz</a:t>
            </a:r>
          </a:p>
        </p:txBody>
      </p:sp>
      <p:grpSp>
        <p:nvGrpSpPr>
          <p:cNvPr id="8" name="Gruppieren 7">
            <a:extLst>
              <a:ext uri="{FF2B5EF4-FFF2-40B4-BE49-F238E27FC236}">
                <a16:creationId xmlns:a16="http://schemas.microsoft.com/office/drawing/2014/main" id="{E35CFB8F-9DB3-499E-9B10-77D75BC37FF5}"/>
              </a:ext>
            </a:extLst>
          </p:cNvPr>
          <p:cNvGrpSpPr/>
          <p:nvPr/>
        </p:nvGrpSpPr>
        <p:grpSpPr>
          <a:xfrm>
            <a:off x="6710553" y="5664199"/>
            <a:ext cx="4513499" cy="950603"/>
            <a:chOff x="6394388" y="5251154"/>
            <a:chExt cx="4513499" cy="1371600"/>
          </a:xfrm>
        </p:grpSpPr>
        <p:sp>
          <p:nvSpPr>
            <p:cNvPr id="10" name="Rectangle: Rounded Corners 13">
              <a:extLst>
                <a:ext uri="{FF2B5EF4-FFF2-40B4-BE49-F238E27FC236}">
                  <a16:creationId xmlns:a16="http://schemas.microsoft.com/office/drawing/2014/main" id="{4808C5D7-5065-498B-A3F9-3FBA149784DE}"/>
                </a:ext>
              </a:extLst>
            </p:cNvPr>
            <p:cNvSpPr/>
            <p:nvPr/>
          </p:nvSpPr>
          <p:spPr>
            <a:xfrm>
              <a:off x="6394388" y="5251154"/>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4">
              <a:extLst>
                <a:ext uri="{FF2B5EF4-FFF2-40B4-BE49-F238E27FC236}">
                  <a16:creationId xmlns:a16="http://schemas.microsoft.com/office/drawing/2014/main" id="{685093D2-CE1D-4DC5-9B3F-06A9F9A77C8D}"/>
                </a:ext>
              </a:extLst>
            </p:cNvPr>
            <p:cNvSpPr txBox="1"/>
            <p:nvPr/>
          </p:nvSpPr>
          <p:spPr>
            <a:xfrm>
              <a:off x="6634309" y="5472214"/>
              <a:ext cx="3637752" cy="1021390"/>
            </a:xfrm>
            <a:prstGeom prst="rect">
              <a:avLst/>
            </a:prstGeom>
            <a:solidFill>
              <a:srgbClr val="027354"/>
            </a:solidFill>
            <a:ln>
              <a:noFill/>
            </a:ln>
          </p:spPr>
          <p:txBody>
            <a:bodyPr wrap="square" rtlCol="0">
              <a:spAutoFit/>
            </a:bodyPr>
            <a:lstStyle/>
            <a:p>
              <a:pPr algn="ctr"/>
              <a:r>
                <a:rPr lang="en-IE" sz="2000" b="1" dirty="0">
                  <a:solidFill>
                    <a:schemeClr val="bg1"/>
                  </a:solidFill>
                </a:rPr>
                <a:t>Klicken Sie hier, um die </a:t>
              </a:r>
              <a:r>
                <a:rPr lang="en-IE" sz="2000" b="1" dirty="0" err="1">
                  <a:solidFill>
                    <a:schemeClr val="bg1"/>
                  </a:solidFill>
                </a:rPr>
                <a:t>vollständige</a:t>
              </a:r>
              <a:r>
                <a:rPr lang="en-IE" sz="2000" b="1" dirty="0">
                  <a:solidFill>
                    <a:schemeClr val="bg1"/>
                  </a:solidFill>
                </a:rPr>
                <a:t> </a:t>
              </a:r>
              <a:r>
                <a:rPr lang="en-IE" sz="2000" b="1" dirty="0" err="1">
                  <a:solidFill>
                    <a:schemeClr val="bg1"/>
                  </a:solidFill>
                </a:rPr>
                <a:t>Fallstudie</a:t>
              </a:r>
              <a:r>
                <a:rPr lang="en-IE" sz="2000" b="1" dirty="0">
                  <a:solidFill>
                    <a:schemeClr val="bg1"/>
                  </a:solidFill>
                </a:rPr>
                <a:t> zu sehen</a:t>
              </a:r>
            </a:p>
          </p:txBody>
        </p:sp>
        <p:pic>
          <p:nvPicPr>
            <p:cNvPr id="12" name="Graphic 15" descr="Touchscreen with solid fill">
              <a:hlinkClick r:id="rId2"/>
              <a:extLst>
                <a:ext uri="{FF2B5EF4-FFF2-40B4-BE49-F238E27FC236}">
                  <a16:creationId xmlns:a16="http://schemas.microsoft.com/office/drawing/2014/main" id="{D9DA2135-4B67-4A33-8B7B-7E0480BAAC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9238" y="5515917"/>
              <a:ext cx="762876" cy="977687"/>
            </a:xfrm>
            <a:prstGeom prst="rect">
              <a:avLst/>
            </a:prstGeom>
          </p:spPr>
        </p:pic>
      </p:grpSp>
      <p:pic>
        <p:nvPicPr>
          <p:cNvPr id="9" name="Picture 7">
            <a:hlinkClick r:id="rId2"/>
            <a:extLst>
              <a:ext uri="{FF2B5EF4-FFF2-40B4-BE49-F238E27FC236}">
                <a16:creationId xmlns:a16="http://schemas.microsoft.com/office/drawing/2014/main" id="{120FD9F7-6112-4484-87BA-9C365C27A1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83274" y="2408546"/>
            <a:ext cx="4911852" cy="2231601"/>
          </a:xfrm>
          <a:prstGeom prst="rect">
            <a:avLst/>
          </a:prstGeom>
        </p:spPr>
      </p:pic>
    </p:spTree>
    <p:extLst>
      <p:ext uri="{BB962C8B-B14F-4D97-AF65-F5344CB8AC3E}">
        <p14:creationId xmlns:p14="http://schemas.microsoft.com/office/powerpoint/2010/main" val="2934162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BCEA3B-1EF7-13F8-CBF8-1BB58170C8CF}"/>
              </a:ext>
            </a:extLst>
          </p:cNvPr>
          <p:cNvSpPr/>
          <p:nvPr/>
        </p:nvSpPr>
        <p:spPr>
          <a:xfrm>
            <a:off x="0" y="-19051"/>
            <a:ext cx="5629275" cy="3657601"/>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3">
            <a:extLst>
              <a:ext uri="{FF2B5EF4-FFF2-40B4-BE49-F238E27FC236}">
                <a16:creationId xmlns:a16="http://schemas.microsoft.com/office/drawing/2014/main" id="{B1E3A51E-2A2C-DDF5-D73E-85E31AD41C9A}"/>
              </a:ext>
            </a:extLst>
          </p:cNvPr>
          <p:cNvSpPr>
            <a:spLocks noGrp="1"/>
          </p:cNvSpPr>
          <p:nvPr>
            <p:ph type="body" sz="quarter" idx="13"/>
          </p:nvPr>
        </p:nvSpPr>
        <p:spPr>
          <a:xfrm>
            <a:off x="323451" y="81495"/>
            <a:ext cx="5390209" cy="3596205"/>
          </a:xfrm>
        </p:spPr>
        <p:txBody>
          <a:bodyPr>
            <a:normAutofit/>
          </a:bodyPr>
          <a:lstStyle/>
          <a:p>
            <a:r>
              <a:rPr lang="en-GB" sz="2800" i="0" dirty="0">
                <a:effectLst/>
              </a:rPr>
              <a:t>5. </a:t>
            </a:r>
            <a:r>
              <a:rPr lang="en-GB" sz="2800" dirty="0"/>
              <a:t>Positive </a:t>
            </a:r>
            <a:r>
              <a:rPr lang="en-GB" sz="2800" i="0" dirty="0">
                <a:effectLst/>
              </a:rPr>
              <a:t>Verbindungen, Bewusstsein, Engagement und Erfahrungen schaffen</a:t>
            </a:r>
          </a:p>
          <a:p>
            <a:endParaRPr lang="en-GB" sz="1800" b="0" dirty="0"/>
          </a:p>
          <a:p>
            <a:r>
              <a:rPr lang="en-GB" sz="2000" b="0" i="0" dirty="0">
                <a:effectLst/>
              </a:rPr>
              <a:t>Digitale CSR-</a:t>
            </a:r>
            <a:r>
              <a:rPr lang="en-GB" sz="2000" b="0" i="0" dirty="0" err="1">
                <a:effectLst/>
              </a:rPr>
              <a:t>Kommunikationskonzepte</a:t>
            </a:r>
            <a:r>
              <a:rPr lang="en-GB" sz="2000" b="0" i="0" dirty="0">
                <a:effectLst/>
              </a:rPr>
              <a:t> </a:t>
            </a:r>
          </a:p>
          <a:p>
            <a:r>
              <a:rPr lang="en-GB" sz="2000" b="0" i="0" dirty="0" err="1">
                <a:effectLst/>
              </a:rPr>
              <a:t>sind</a:t>
            </a:r>
            <a:r>
              <a:rPr lang="en-GB" sz="2000" b="0" i="0" dirty="0">
                <a:effectLst/>
              </a:rPr>
              <a:t> dem digitalen Zeitalter förderlich. </a:t>
            </a:r>
            <a:r>
              <a:rPr lang="en-GB" sz="2000" b="0" i="0" dirty="0" err="1">
                <a:effectLst/>
              </a:rPr>
              <a:t>Kommunikationsplattformen</a:t>
            </a:r>
            <a:r>
              <a:rPr lang="en-GB" sz="2000" b="0" i="0" dirty="0">
                <a:effectLst/>
              </a:rPr>
              <a:t>, </a:t>
            </a:r>
          </a:p>
          <a:p>
            <a:r>
              <a:rPr lang="en-GB" sz="2000" b="0" i="0" dirty="0">
                <a:effectLst/>
              </a:rPr>
              <a:t>-kanäle und -formate spielen eine wichtige Rolle bei Interaktion, Dialog und Erfahrungsaustausch.</a:t>
            </a:r>
            <a:endParaRPr lang="en-IE" sz="2000" dirty="0"/>
          </a:p>
        </p:txBody>
      </p:sp>
      <p:sp>
        <p:nvSpPr>
          <p:cNvPr id="9" name="Text Placeholder 4">
            <a:extLst>
              <a:ext uri="{FF2B5EF4-FFF2-40B4-BE49-F238E27FC236}">
                <a16:creationId xmlns:a16="http://schemas.microsoft.com/office/drawing/2014/main" id="{00ACBA72-76EE-08D5-48D3-1C641E2D17EA}"/>
              </a:ext>
            </a:extLst>
          </p:cNvPr>
          <p:cNvSpPr>
            <a:spLocks noGrp="1"/>
          </p:cNvSpPr>
          <p:nvPr>
            <p:ph type="body" sz="quarter" idx="14"/>
          </p:nvPr>
        </p:nvSpPr>
        <p:spPr>
          <a:xfrm>
            <a:off x="218682" y="3716851"/>
            <a:ext cx="11119878" cy="3036374"/>
          </a:xfrm>
          <a:noFill/>
        </p:spPr>
        <p:txBody>
          <a:bodyPr/>
          <a:lstStyle/>
          <a:p>
            <a:r>
              <a:rPr lang="en-GB" sz="1800" dirty="0"/>
              <a:t>Eine </a:t>
            </a:r>
            <a:r>
              <a:rPr lang="en-GB" sz="1800" dirty="0" err="1"/>
              <a:t>geschickte</a:t>
            </a:r>
            <a:r>
              <a:rPr lang="en-GB" sz="1800" dirty="0"/>
              <a:t> </a:t>
            </a:r>
            <a:r>
              <a:rPr lang="en-GB" sz="1800" dirty="0" err="1"/>
              <a:t>digitale</a:t>
            </a:r>
            <a:r>
              <a:rPr lang="en-GB" sz="1800" dirty="0"/>
              <a:t> CSR-Kommunikation, Interaktion und </a:t>
            </a:r>
            <a:r>
              <a:rPr lang="en-GB" sz="1800" dirty="0" err="1"/>
              <a:t>Verbindungen</a:t>
            </a:r>
            <a:r>
              <a:rPr lang="en-GB" sz="1800" dirty="0"/>
              <a:t> </a:t>
            </a:r>
            <a:r>
              <a:rPr lang="en-GB" sz="1800" dirty="0" err="1"/>
              <a:t>steigern</a:t>
            </a:r>
            <a:r>
              <a:rPr lang="en-GB" sz="1800" dirty="0"/>
              <a:t> </a:t>
            </a:r>
            <a:r>
              <a:rPr lang="en-GB" sz="1800" dirty="0" err="1"/>
              <a:t>Umsatz</a:t>
            </a:r>
            <a:r>
              <a:rPr lang="en-GB" sz="1800" dirty="0"/>
              <a:t> und </a:t>
            </a:r>
            <a:r>
              <a:rPr lang="en-GB" sz="1800" dirty="0" err="1"/>
              <a:t>Kundentreue</a:t>
            </a:r>
            <a:r>
              <a:rPr lang="en-GB" sz="1800" dirty="0"/>
              <a:t>, </a:t>
            </a:r>
            <a:r>
              <a:rPr lang="en-GB" sz="1800" dirty="0" err="1"/>
              <a:t>sie</a:t>
            </a:r>
            <a:r>
              <a:rPr lang="en-GB" sz="1800" dirty="0"/>
              <a:t> </a:t>
            </a:r>
            <a:r>
              <a:rPr lang="en-GB" sz="1800" dirty="0" err="1"/>
              <a:t>beeinflussen</a:t>
            </a:r>
            <a:r>
              <a:rPr lang="en-GB" sz="1800" dirty="0"/>
              <a:t> </a:t>
            </a:r>
            <a:r>
              <a:rPr lang="en-GB" sz="1800" dirty="0" err="1"/>
              <a:t>zudem</a:t>
            </a:r>
            <a:r>
              <a:rPr lang="en-GB" sz="1800" dirty="0"/>
              <a:t> die Meinungen und das Verhalten der Beteiligten. CSR-Software kann die Wirksamkeit von CSR-</a:t>
            </a:r>
            <a:r>
              <a:rPr lang="en-GB" sz="1800" dirty="0" err="1"/>
              <a:t>Programmen</a:t>
            </a:r>
            <a:r>
              <a:rPr lang="en-GB" sz="1800" dirty="0"/>
              <a:t> genau messen, indem </a:t>
            </a:r>
            <a:r>
              <a:rPr lang="en-GB" sz="1800" dirty="0" err="1"/>
              <a:t>sie</a:t>
            </a:r>
            <a:r>
              <a:rPr lang="en-GB" sz="1800" dirty="0"/>
              <a:t> </a:t>
            </a:r>
            <a:r>
              <a:rPr lang="en-GB" sz="1800" dirty="0" err="1"/>
              <a:t>deren</a:t>
            </a:r>
            <a:r>
              <a:rPr lang="en-GB" sz="1800" dirty="0"/>
              <a:t> </a:t>
            </a:r>
            <a:r>
              <a:rPr lang="en-GB" sz="1800" b="1" dirty="0" err="1"/>
              <a:t>Erfolge</a:t>
            </a:r>
            <a:r>
              <a:rPr lang="en-GB" sz="1800" b="1" dirty="0"/>
              <a:t> </a:t>
            </a:r>
            <a:r>
              <a:rPr lang="en-GB" sz="1800" dirty="0" err="1"/>
              <a:t>systematisch</a:t>
            </a:r>
            <a:r>
              <a:rPr lang="en-GB" sz="1800" b="1" dirty="0"/>
              <a:t> </a:t>
            </a:r>
            <a:r>
              <a:rPr lang="en-GB" sz="1800" dirty="0" err="1"/>
              <a:t>verfolgt</a:t>
            </a:r>
            <a:r>
              <a:rPr lang="en-GB" sz="1800" dirty="0"/>
              <a:t>. Im Bereich der Kommunikation können interaktive Kommunikationstechnologien, Websites und traditionelle Kanäle auf </a:t>
            </a:r>
            <a:r>
              <a:rPr lang="en-GB" sz="1800" b="1" dirty="0"/>
              <a:t>integrative Weise </a:t>
            </a:r>
            <a:r>
              <a:rPr lang="de-DE" sz="1800" b="1" dirty="0"/>
              <a:t>genutzt werden, um ein reibungsloses, kundenorientiertes Erlebnis zu schaffen, indem alle Elemente der Marketingkommunikation, einschließlich Öffentlichkeitsarbeit, soziale Medien und Werbung, einbezogen werden</a:t>
            </a:r>
            <a:r>
              <a:rPr lang="en-GB" sz="1800" b="1" dirty="0"/>
              <a:t>. </a:t>
            </a:r>
            <a:r>
              <a:rPr lang="en-GB" sz="1800" dirty="0"/>
              <a:t>Interaktive KI-Technologien ermöglichen </a:t>
            </a:r>
            <a:r>
              <a:rPr lang="en-GB" sz="1800" dirty="0" err="1"/>
              <a:t>mehr</a:t>
            </a:r>
            <a:r>
              <a:rPr lang="en-GB" sz="1800" dirty="0"/>
              <a:t> </a:t>
            </a:r>
            <a:r>
              <a:rPr lang="en-GB" sz="1800" dirty="0" err="1"/>
              <a:t>Interaktion</a:t>
            </a:r>
            <a:r>
              <a:rPr lang="en-GB" sz="1800" dirty="0"/>
              <a:t> und verstärken Botschaften, die über alle Kanäle hinweg ein </a:t>
            </a:r>
            <a:r>
              <a:rPr lang="en-GB" sz="1800" dirty="0" err="1"/>
              <a:t>einheitliches</a:t>
            </a:r>
            <a:r>
              <a:rPr lang="en-GB" sz="1800" dirty="0"/>
              <a:t> </a:t>
            </a:r>
            <a:r>
              <a:rPr lang="en-GB" sz="1800" dirty="0" err="1"/>
              <a:t>Erscheinungsbild</a:t>
            </a:r>
            <a:r>
              <a:rPr lang="en-GB" sz="1800" dirty="0"/>
              <a:t> </a:t>
            </a:r>
            <a:r>
              <a:rPr lang="en-GB" sz="1800" dirty="0" err="1"/>
              <a:t>haben</a:t>
            </a:r>
            <a:r>
              <a:rPr lang="en-GB" sz="1800" dirty="0"/>
              <a:t>. Auf diese Weise werden die CSR-</a:t>
            </a:r>
            <a:r>
              <a:rPr lang="en-GB" sz="1800" dirty="0" err="1"/>
              <a:t>Beiträge</a:t>
            </a:r>
            <a:r>
              <a:rPr lang="en-GB" sz="1800" dirty="0"/>
              <a:t> von </a:t>
            </a:r>
            <a:r>
              <a:rPr lang="en-GB" sz="1800" dirty="0" err="1"/>
              <a:t>Unternehmen</a:t>
            </a:r>
            <a:r>
              <a:rPr lang="en-GB" sz="1800" dirty="0"/>
              <a:t> auf </a:t>
            </a:r>
            <a:r>
              <a:rPr lang="en-GB" sz="1800" dirty="0" err="1"/>
              <a:t>eine</a:t>
            </a:r>
            <a:r>
              <a:rPr lang="en-GB" sz="1800" dirty="0"/>
              <a:t> </a:t>
            </a:r>
            <a:r>
              <a:rPr lang="en-GB" sz="1800" dirty="0" err="1"/>
              <a:t>bewusstseinsbildende</a:t>
            </a:r>
            <a:r>
              <a:rPr lang="en-GB" sz="1800" dirty="0"/>
              <a:t>, </a:t>
            </a:r>
            <a:r>
              <a:rPr lang="en-GB" sz="1800" dirty="0" err="1"/>
              <a:t>durchdringende</a:t>
            </a:r>
            <a:r>
              <a:rPr lang="en-GB" sz="1800" dirty="0"/>
              <a:t> und </a:t>
            </a:r>
            <a:r>
              <a:rPr lang="en-GB" sz="1800" dirty="0" err="1"/>
              <a:t>ansprechende</a:t>
            </a:r>
            <a:r>
              <a:rPr lang="en-GB" sz="1800" dirty="0"/>
              <a:t> Weise </a:t>
            </a:r>
            <a:r>
              <a:rPr lang="en-GB" sz="1800" dirty="0" err="1"/>
              <a:t>hervorgehoben</a:t>
            </a:r>
            <a:r>
              <a:rPr lang="en-GB" sz="1800" dirty="0"/>
              <a:t>. </a:t>
            </a:r>
            <a:endParaRPr lang="en-GB" sz="1800" b="1" dirty="0"/>
          </a:p>
        </p:txBody>
      </p:sp>
      <p:sp>
        <p:nvSpPr>
          <p:cNvPr id="13" name="TextBox 12">
            <a:extLst>
              <a:ext uri="{FF2B5EF4-FFF2-40B4-BE49-F238E27FC236}">
                <a16:creationId xmlns:a16="http://schemas.microsoft.com/office/drawing/2014/main" id="{00082AC3-8F52-547B-CA66-8E8C7AD414CC}"/>
              </a:ext>
            </a:extLst>
          </p:cNvPr>
          <p:cNvSpPr txBox="1"/>
          <p:nvPr/>
        </p:nvSpPr>
        <p:spPr>
          <a:xfrm>
            <a:off x="10993191" y="149457"/>
            <a:ext cx="1047749" cy="646331"/>
          </a:xfrm>
          <a:prstGeom prst="rect">
            <a:avLst/>
          </a:prstGeom>
          <a:noFill/>
        </p:spPr>
        <p:txBody>
          <a:bodyPr wrap="square" rtlCol="0">
            <a:spAutoFit/>
          </a:bodyPr>
          <a:lstStyle/>
          <a:p>
            <a:pPr algn="ctr"/>
            <a:r>
              <a:rPr lang="en-IE" dirty="0">
                <a:hlinkClick r:id="rId2"/>
              </a:rPr>
              <a:t>Weitere Lektüre</a:t>
            </a:r>
            <a:endParaRPr lang="en-IE" dirty="0"/>
          </a:p>
        </p:txBody>
      </p:sp>
      <p:pic>
        <p:nvPicPr>
          <p:cNvPr id="14" name="Graphic 13" descr="Document with solid fill">
            <a:extLst>
              <a:ext uri="{FF2B5EF4-FFF2-40B4-BE49-F238E27FC236}">
                <a16:creationId xmlns:a16="http://schemas.microsoft.com/office/drawing/2014/main" id="{761037D5-6FF3-5D87-092F-E0C31EAD98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59866" y="825661"/>
            <a:ext cx="914400" cy="914400"/>
          </a:xfrm>
          <a:prstGeom prst="rect">
            <a:avLst/>
          </a:prstGeom>
        </p:spPr>
      </p:pic>
      <p:sp>
        <p:nvSpPr>
          <p:cNvPr id="15" name="TextBox 14">
            <a:hlinkClick r:id="rId5"/>
            <a:extLst>
              <a:ext uri="{FF2B5EF4-FFF2-40B4-BE49-F238E27FC236}">
                <a16:creationId xmlns:a16="http://schemas.microsoft.com/office/drawing/2014/main" id="{11A7D679-9FE5-38E7-F7E6-A6EB13373A18}"/>
              </a:ext>
            </a:extLst>
          </p:cNvPr>
          <p:cNvSpPr txBox="1"/>
          <p:nvPr/>
        </p:nvSpPr>
        <p:spPr>
          <a:xfrm>
            <a:off x="10971462" y="1854113"/>
            <a:ext cx="1347538" cy="1200329"/>
          </a:xfrm>
          <a:prstGeom prst="rect">
            <a:avLst/>
          </a:prstGeom>
          <a:noFill/>
        </p:spPr>
        <p:txBody>
          <a:bodyPr wrap="square" rtlCol="0">
            <a:spAutoFit/>
          </a:bodyPr>
          <a:lstStyle/>
          <a:p>
            <a:r>
              <a:rPr lang="en-IE" dirty="0">
                <a:hlinkClick r:id="rId5"/>
              </a:rPr>
              <a:t>Die Zukunft des digitalen Marketings</a:t>
            </a:r>
            <a:endParaRPr lang="en-IE" dirty="0"/>
          </a:p>
        </p:txBody>
      </p:sp>
      <p:pic>
        <p:nvPicPr>
          <p:cNvPr id="10" name="Picture 4" descr="Top Benefits of AI in Digital Marketing - Great Learning">
            <a:extLst>
              <a:ext uri="{FF2B5EF4-FFF2-40B4-BE49-F238E27FC236}">
                <a16:creationId xmlns:a16="http://schemas.microsoft.com/office/drawing/2014/main" id="{7F14F1B6-3A9B-4F09-A2B1-93BF4DABDC9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8722"/>
          <a:stretch/>
        </p:blipFill>
        <p:spPr bwMode="auto">
          <a:xfrm>
            <a:off x="5572126" y="0"/>
            <a:ext cx="5314950"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68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E32BCD-1685-68A7-2858-3965A097C553}"/>
              </a:ext>
            </a:extLst>
          </p:cNvPr>
          <p:cNvSpPr>
            <a:spLocks noGrp="1"/>
          </p:cNvSpPr>
          <p:nvPr>
            <p:ph type="body" sz="quarter" idx="13"/>
          </p:nvPr>
        </p:nvSpPr>
        <p:spPr>
          <a:xfrm>
            <a:off x="726815" y="652651"/>
            <a:ext cx="10109798" cy="953429"/>
          </a:xfrm>
        </p:spPr>
        <p:txBody>
          <a:bodyPr>
            <a:normAutofit fontScale="77500" lnSpcReduction="20000"/>
          </a:bodyPr>
          <a:lstStyle/>
          <a:p>
            <a:pPr>
              <a:lnSpc>
                <a:spcPct val="120000"/>
              </a:lnSpc>
              <a:spcBef>
                <a:spcPts val="0"/>
              </a:spcBef>
            </a:pPr>
            <a:r>
              <a:rPr lang="en-IE" b="0" dirty="0"/>
              <a:t>Digitale Technologie ermöglicht es Unternehmen, positive PR, Transparenz und CSR-Praktiken zu kommunizieren</a:t>
            </a:r>
          </a:p>
        </p:txBody>
      </p:sp>
      <p:sp>
        <p:nvSpPr>
          <p:cNvPr id="6" name="Text Placeholder 5">
            <a:extLst>
              <a:ext uri="{FF2B5EF4-FFF2-40B4-BE49-F238E27FC236}">
                <a16:creationId xmlns:a16="http://schemas.microsoft.com/office/drawing/2014/main" id="{C3A3AC81-4B17-3892-8864-4FB324BF975D}"/>
              </a:ext>
            </a:extLst>
          </p:cNvPr>
          <p:cNvSpPr>
            <a:spLocks noGrp="1"/>
          </p:cNvSpPr>
          <p:nvPr>
            <p:ph type="body" sz="quarter" idx="14"/>
          </p:nvPr>
        </p:nvSpPr>
        <p:spPr>
          <a:xfrm>
            <a:off x="868231" y="1899500"/>
            <a:ext cx="10239322" cy="3423271"/>
          </a:xfrm>
        </p:spPr>
        <p:txBody>
          <a:bodyPr/>
          <a:lstStyle/>
          <a:p>
            <a:pPr algn="l"/>
            <a:r>
              <a:rPr lang="en-GB" sz="2000" b="0" i="1" dirty="0">
                <a:effectLst/>
              </a:rPr>
              <a:t>Das Internet wird zunehmend zu einem der wichtigsten Instrumente für die Veröffentlichung von CSR-Informationen (Harmoni 2012). </a:t>
            </a:r>
            <a:r>
              <a:rPr lang="en-GB" sz="2000" b="0" i="0" dirty="0">
                <a:effectLst/>
              </a:rPr>
              <a:t>Im Gegensatz zu den traditionellen Medien (Zeitungen, Zeitschriften, </a:t>
            </a:r>
            <a:r>
              <a:rPr lang="en-GB" sz="2000" i="0" dirty="0">
                <a:effectLst/>
              </a:rPr>
              <a:t>Plakate, Fernsehen und Radio) ermöglicht es dem Unternehmen, </a:t>
            </a:r>
            <a:r>
              <a:rPr lang="en-GB" sz="2000" dirty="0" err="1"/>
              <a:t>unkompliziert</a:t>
            </a:r>
            <a:r>
              <a:rPr lang="en-GB" sz="2000" dirty="0"/>
              <a:t> </a:t>
            </a:r>
            <a:r>
              <a:rPr lang="en-GB" sz="2000" i="0" dirty="0" err="1">
                <a:effectLst/>
              </a:rPr>
              <a:t>detaillierte</a:t>
            </a:r>
            <a:r>
              <a:rPr lang="en-GB" sz="2000" i="0" dirty="0">
                <a:effectLst/>
              </a:rPr>
              <a:t> und aktuelle Informationen zu veröffentlichen. </a:t>
            </a:r>
          </a:p>
          <a:p>
            <a:pPr algn="l"/>
            <a:endParaRPr lang="en-GB" sz="2000" b="0" i="0" dirty="0">
              <a:effectLst/>
            </a:endParaRPr>
          </a:p>
          <a:p>
            <a:pPr algn="l"/>
            <a:r>
              <a:rPr lang="en-GB" sz="2000" b="1" dirty="0"/>
              <a:t>Digitale Kommunikation stärkt und verwaltet die Reputation!</a:t>
            </a:r>
          </a:p>
          <a:p>
            <a:pPr algn="l"/>
            <a:endParaRPr lang="en-GB" sz="2000" b="0" i="0" dirty="0">
              <a:effectLst/>
            </a:endParaRPr>
          </a:p>
          <a:p>
            <a:r>
              <a:rPr lang="en-GB" sz="2000" b="0" i="0" dirty="0">
                <a:effectLst/>
              </a:rPr>
              <a:t>Außerdem </a:t>
            </a:r>
            <a:r>
              <a:rPr lang="en-GB" sz="2000" b="1" i="0" dirty="0">
                <a:effectLst/>
              </a:rPr>
              <a:t>bleiben </a:t>
            </a:r>
            <a:r>
              <a:rPr lang="en-GB" sz="2000" b="0" i="0" dirty="0">
                <a:effectLst/>
              </a:rPr>
              <a:t>die Informationen </a:t>
            </a:r>
            <a:r>
              <a:rPr lang="en-GB" sz="2000" b="1" i="0" dirty="0">
                <a:effectLst/>
              </a:rPr>
              <a:t>ständig </a:t>
            </a:r>
            <a:r>
              <a:rPr lang="en-GB" sz="2000" b="0" i="0" dirty="0">
                <a:effectLst/>
              </a:rPr>
              <a:t>im Internet </a:t>
            </a:r>
            <a:r>
              <a:rPr lang="en-GB" sz="2000" b="1" i="0" dirty="0">
                <a:effectLst/>
              </a:rPr>
              <a:t>verfügbar</a:t>
            </a:r>
            <a:r>
              <a:rPr lang="en-GB" sz="2000" b="0" i="0" dirty="0">
                <a:effectLst/>
              </a:rPr>
              <a:t>, so dass die Nutzer selbst entscheiden können, auf welche Themen sie zugreifen möchten. </a:t>
            </a:r>
            <a:r>
              <a:rPr lang="en-GB" sz="2000" dirty="0"/>
              <a:t>Das </a:t>
            </a:r>
            <a:r>
              <a:rPr lang="en-GB" sz="2000" dirty="0" err="1"/>
              <a:t>kann</a:t>
            </a:r>
            <a:r>
              <a:rPr lang="en-GB" sz="2000" dirty="0"/>
              <a:t> </a:t>
            </a:r>
            <a:r>
              <a:rPr lang="en-GB" sz="2000" dirty="0" err="1"/>
              <a:t>bedeuten</a:t>
            </a:r>
            <a:r>
              <a:rPr lang="en-GB" sz="2000" dirty="0"/>
              <a:t>, </a:t>
            </a:r>
            <a:r>
              <a:rPr lang="en-GB" sz="2000" dirty="0" err="1"/>
              <a:t>dass</a:t>
            </a:r>
            <a:r>
              <a:rPr lang="en-GB" sz="2000" dirty="0"/>
              <a:t> </a:t>
            </a:r>
            <a:r>
              <a:rPr lang="en-GB" sz="2000" dirty="0" err="1"/>
              <a:t>Fragen</a:t>
            </a:r>
            <a:r>
              <a:rPr lang="en-GB" sz="2000" dirty="0"/>
              <a:t> von Kunden und </a:t>
            </a:r>
            <a:r>
              <a:rPr lang="en-GB" sz="2000" dirty="0" err="1"/>
              <a:t>anderen</a:t>
            </a:r>
            <a:r>
              <a:rPr lang="en-GB" sz="2000" dirty="0"/>
              <a:t> </a:t>
            </a:r>
            <a:r>
              <a:rPr lang="en-GB" sz="2000" dirty="0" err="1"/>
              <a:t>Stakeholdern</a:t>
            </a:r>
            <a:r>
              <a:rPr lang="en-GB" sz="2000" dirty="0"/>
              <a:t> </a:t>
            </a:r>
            <a:r>
              <a:rPr lang="en-GB" sz="2000" dirty="0" err="1"/>
              <a:t>beantwortet</a:t>
            </a:r>
            <a:r>
              <a:rPr lang="en-GB" sz="2000" dirty="0"/>
              <a:t>; </a:t>
            </a:r>
            <a:r>
              <a:rPr lang="en-GB" sz="2000" dirty="0" err="1"/>
              <a:t>allerdings</a:t>
            </a:r>
            <a:r>
              <a:rPr lang="en-GB" sz="2000" dirty="0"/>
              <a:t> </a:t>
            </a:r>
            <a:r>
              <a:rPr lang="en-GB" sz="2000" dirty="0" err="1"/>
              <a:t>auch</a:t>
            </a:r>
            <a:r>
              <a:rPr lang="en-GB" sz="2000" dirty="0"/>
              <a:t>, </a:t>
            </a:r>
            <a:r>
              <a:rPr lang="en-GB" sz="2000" dirty="0" err="1"/>
              <a:t>dass</a:t>
            </a:r>
            <a:r>
              <a:rPr lang="en-GB" sz="2000" dirty="0"/>
              <a:t> </a:t>
            </a:r>
            <a:r>
              <a:rPr lang="en-GB" sz="2000" dirty="0" err="1"/>
              <a:t>Zweifel</a:t>
            </a:r>
            <a:r>
              <a:rPr lang="en-GB" sz="2000" dirty="0"/>
              <a:t> </a:t>
            </a:r>
            <a:r>
              <a:rPr lang="en-GB" sz="2000" dirty="0" err="1"/>
              <a:t>bestätigt</a:t>
            </a:r>
            <a:r>
              <a:rPr lang="en-GB" sz="2000" dirty="0"/>
              <a:t> </a:t>
            </a:r>
            <a:r>
              <a:rPr lang="en-GB" sz="2000" dirty="0" err="1"/>
              <a:t>werden</a:t>
            </a:r>
            <a:r>
              <a:rPr lang="en-GB" sz="2000" dirty="0"/>
              <a:t>.</a:t>
            </a:r>
            <a:endParaRPr lang="en-GB" sz="2000" b="0" i="0" dirty="0">
              <a:effectLst/>
            </a:endParaRPr>
          </a:p>
        </p:txBody>
      </p:sp>
    </p:spTree>
    <p:extLst>
      <p:ext uri="{BB962C8B-B14F-4D97-AF65-F5344CB8AC3E}">
        <p14:creationId xmlns:p14="http://schemas.microsoft.com/office/powerpoint/2010/main" val="3515027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A20AE4-17FC-C974-B8E5-C25CBFF4EE39}"/>
              </a:ext>
            </a:extLst>
          </p:cNvPr>
          <p:cNvSpPr>
            <a:spLocks noGrp="1"/>
          </p:cNvSpPr>
          <p:nvPr>
            <p:ph type="body" sz="quarter" idx="13"/>
          </p:nvPr>
        </p:nvSpPr>
        <p:spPr/>
        <p:txBody>
          <a:bodyPr/>
          <a:lstStyle/>
          <a:p>
            <a:endParaRPr lang="en-GB"/>
          </a:p>
        </p:txBody>
      </p:sp>
      <p:sp>
        <p:nvSpPr>
          <p:cNvPr id="3" name="Textplatzhalter 2">
            <a:extLst>
              <a:ext uri="{FF2B5EF4-FFF2-40B4-BE49-F238E27FC236}">
                <a16:creationId xmlns:a16="http://schemas.microsoft.com/office/drawing/2014/main" id="{F98922BA-739F-5CD3-C638-462487A1D473}"/>
              </a:ext>
            </a:extLst>
          </p:cNvPr>
          <p:cNvSpPr>
            <a:spLocks noGrp="1"/>
          </p:cNvSpPr>
          <p:nvPr>
            <p:ph type="body" sz="quarter" idx="14"/>
          </p:nvPr>
        </p:nvSpPr>
        <p:spPr/>
        <p:txBody>
          <a:bodyPr/>
          <a:lstStyle/>
          <a:p>
            <a:endParaRPr lang="en-GB"/>
          </a:p>
        </p:txBody>
      </p:sp>
      <p:pic>
        <p:nvPicPr>
          <p:cNvPr id="7" name="Grafik 6">
            <a:extLst>
              <a:ext uri="{FF2B5EF4-FFF2-40B4-BE49-F238E27FC236}">
                <a16:creationId xmlns:a16="http://schemas.microsoft.com/office/drawing/2014/main" id="{2B117DB5-A759-5C8E-7430-47610E891FD7}"/>
              </a:ext>
            </a:extLst>
          </p:cNvPr>
          <p:cNvPicPr>
            <a:picLocks noChangeAspect="1"/>
          </p:cNvPicPr>
          <p:nvPr/>
        </p:nvPicPr>
        <p:blipFill>
          <a:blip r:embed="rId2"/>
          <a:stretch>
            <a:fillRect/>
          </a:stretch>
        </p:blipFill>
        <p:spPr>
          <a:xfrm>
            <a:off x="767066" y="9525"/>
            <a:ext cx="10657867" cy="6858000"/>
          </a:xfrm>
          <a:prstGeom prst="rect">
            <a:avLst/>
          </a:prstGeom>
        </p:spPr>
      </p:pic>
    </p:spTree>
    <p:extLst>
      <p:ext uri="{BB962C8B-B14F-4D97-AF65-F5344CB8AC3E}">
        <p14:creationId xmlns:p14="http://schemas.microsoft.com/office/powerpoint/2010/main" val="165612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E32BCD-1685-68A7-2858-3965A097C553}"/>
              </a:ext>
            </a:extLst>
          </p:cNvPr>
          <p:cNvSpPr>
            <a:spLocks noGrp="1"/>
          </p:cNvSpPr>
          <p:nvPr>
            <p:ph type="body" sz="quarter" idx="13"/>
          </p:nvPr>
        </p:nvSpPr>
        <p:spPr>
          <a:xfrm>
            <a:off x="726815" y="652651"/>
            <a:ext cx="10109798" cy="953429"/>
          </a:xfrm>
        </p:spPr>
        <p:txBody>
          <a:bodyPr>
            <a:normAutofit/>
          </a:bodyPr>
          <a:lstStyle/>
          <a:p>
            <a:pPr>
              <a:lnSpc>
                <a:spcPct val="120000"/>
              </a:lnSpc>
              <a:spcBef>
                <a:spcPts val="0"/>
              </a:spcBef>
            </a:pPr>
            <a:r>
              <a:rPr lang="en-IE" b="0" dirty="0" err="1"/>
              <a:t>Technologien</a:t>
            </a:r>
            <a:r>
              <a:rPr lang="en-IE" b="0" dirty="0"/>
              <a:t> </a:t>
            </a:r>
            <a:r>
              <a:rPr lang="en-IE" b="0" dirty="0" err="1"/>
              <a:t>ermöglichen</a:t>
            </a:r>
            <a:r>
              <a:rPr lang="en-IE" b="0" dirty="0"/>
              <a:t> die </a:t>
            </a:r>
            <a:r>
              <a:rPr lang="en-IE" b="0" dirty="0" err="1"/>
              <a:t>Interaktion</a:t>
            </a:r>
            <a:r>
              <a:rPr lang="en-IE" b="0" dirty="0"/>
              <a:t> </a:t>
            </a:r>
          </a:p>
        </p:txBody>
      </p:sp>
      <p:sp>
        <p:nvSpPr>
          <p:cNvPr id="6" name="Text Placeholder 5">
            <a:extLst>
              <a:ext uri="{FF2B5EF4-FFF2-40B4-BE49-F238E27FC236}">
                <a16:creationId xmlns:a16="http://schemas.microsoft.com/office/drawing/2014/main" id="{C3A3AC81-4B17-3892-8864-4FB324BF975D}"/>
              </a:ext>
            </a:extLst>
          </p:cNvPr>
          <p:cNvSpPr>
            <a:spLocks noGrp="1"/>
          </p:cNvSpPr>
          <p:nvPr>
            <p:ph type="body" sz="quarter" idx="14"/>
          </p:nvPr>
        </p:nvSpPr>
        <p:spPr>
          <a:xfrm>
            <a:off x="868231" y="1899500"/>
            <a:ext cx="10239322" cy="3423271"/>
          </a:xfrm>
        </p:spPr>
        <p:txBody>
          <a:bodyPr/>
          <a:lstStyle/>
          <a:p>
            <a:pPr algn="l"/>
            <a:r>
              <a:rPr lang="de-DE" sz="2000" b="0" i="1" dirty="0">
                <a:effectLst/>
              </a:rPr>
              <a:t>Unternehmenswebseiten bieten allen Stakeholdern eine offizielle Sichtweise auf CSR-Maßnahmen innerhalb des Unternehmens. Interaktive Technologien jedoch ermöglichen zusätzlich eine maximale Interaktion mit den Stakeholdern selbst.  </a:t>
            </a:r>
          </a:p>
          <a:p>
            <a:pPr algn="l"/>
            <a:endParaRPr lang="de-DE" sz="2000" b="0" i="1" dirty="0">
              <a:effectLst/>
            </a:endParaRPr>
          </a:p>
          <a:p>
            <a:pPr algn="l"/>
            <a:r>
              <a:rPr lang="de-DE" sz="2000" b="0" i="1" dirty="0">
                <a:effectLst/>
              </a:rPr>
              <a:t>Web-Technologien erleichtern den Dialog mit den Stakeholdern und bieten mehrere Vorteile in Bezug auf die Verbesserung des Rufs und der Kundenbindung, die Gewinnung und Bindung kompetenter Mitarbeiter und die Sammlung von Daten, Informationen und Feedback zu sozialen Trends (</a:t>
            </a:r>
            <a:r>
              <a:rPr lang="de-DE" sz="2000" b="0" i="1" dirty="0" err="1">
                <a:effectLst/>
              </a:rPr>
              <a:t>Kesavan</a:t>
            </a:r>
            <a:r>
              <a:rPr lang="de-DE" sz="2000" b="0" i="1" dirty="0">
                <a:effectLst/>
              </a:rPr>
              <a:t>, </a:t>
            </a:r>
            <a:r>
              <a:rPr lang="de-DE" sz="2000" b="0" i="1" dirty="0" err="1">
                <a:effectLst/>
              </a:rPr>
              <a:t>Bernacchi</a:t>
            </a:r>
            <a:r>
              <a:rPr lang="de-DE" sz="2000" b="0" i="1" dirty="0">
                <a:effectLst/>
              </a:rPr>
              <a:t> &amp; </a:t>
            </a:r>
            <a:r>
              <a:rPr lang="de-DE" sz="2000" b="0" i="1" dirty="0" err="1">
                <a:effectLst/>
              </a:rPr>
              <a:t>Mascarenhas</a:t>
            </a:r>
            <a:r>
              <a:rPr lang="de-DE" sz="2000" b="0" i="1" dirty="0">
                <a:effectLst/>
              </a:rPr>
              <a:t> 2013). </a:t>
            </a:r>
          </a:p>
          <a:p>
            <a:pPr algn="l"/>
            <a:endParaRPr lang="de-DE" sz="2000" b="0" i="1" dirty="0">
              <a:effectLst/>
            </a:endParaRPr>
          </a:p>
          <a:p>
            <a:pPr algn="l"/>
            <a:r>
              <a:rPr lang="de-DE" sz="2000" b="0" i="1" dirty="0">
                <a:effectLst/>
              </a:rPr>
              <a:t>Zusätzlich zu den Unternehmenswebsites nutzen Unternehmen zunehmend die wichtigsten Plattformen sozialer Netzwerke, um Stakeholder in eine direktere, unmittelbarere und interaktivere Kommunikation einzubinden (Antal et al. 2002; </a:t>
            </a:r>
            <a:r>
              <a:rPr lang="de-DE" sz="2000" b="0" i="1" dirty="0" err="1">
                <a:effectLst/>
              </a:rPr>
              <a:t>Chaundri</a:t>
            </a:r>
            <a:r>
              <a:rPr lang="de-DE" sz="2000" b="0" i="1" dirty="0">
                <a:effectLst/>
              </a:rPr>
              <a:t> &amp; Wang 2007; </a:t>
            </a:r>
            <a:r>
              <a:rPr lang="de-DE" sz="2000" b="0" i="1" dirty="0" err="1">
                <a:effectLst/>
              </a:rPr>
              <a:t>Kesavan</a:t>
            </a:r>
            <a:r>
              <a:rPr lang="de-DE" sz="2000" b="0" i="1" dirty="0">
                <a:effectLst/>
              </a:rPr>
              <a:t>, </a:t>
            </a:r>
            <a:r>
              <a:rPr lang="de-DE" sz="2000" b="0" i="1" dirty="0" err="1">
                <a:effectLst/>
              </a:rPr>
              <a:t>Bernacchi</a:t>
            </a:r>
            <a:r>
              <a:rPr lang="de-DE" sz="2000" b="0" i="1" dirty="0">
                <a:effectLst/>
              </a:rPr>
              <a:t> &amp; </a:t>
            </a:r>
            <a:r>
              <a:rPr lang="de-DE" sz="2000" b="0" i="1" dirty="0" err="1">
                <a:effectLst/>
              </a:rPr>
              <a:t>Mascarenhas</a:t>
            </a:r>
            <a:r>
              <a:rPr lang="de-DE" sz="2000" b="0" i="1" dirty="0">
                <a:effectLst/>
              </a:rPr>
              <a:t> 2013).</a:t>
            </a:r>
          </a:p>
        </p:txBody>
      </p:sp>
    </p:spTree>
    <p:extLst>
      <p:ext uri="{BB962C8B-B14F-4D97-AF65-F5344CB8AC3E}">
        <p14:creationId xmlns:p14="http://schemas.microsoft.com/office/powerpoint/2010/main" val="3065680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DB9EEB-44F4-3570-FE12-5C51A541C867}"/>
              </a:ext>
            </a:extLst>
          </p:cNvPr>
          <p:cNvSpPr/>
          <p:nvPr/>
        </p:nvSpPr>
        <p:spPr>
          <a:xfrm>
            <a:off x="0" y="-28676"/>
            <a:ext cx="5629275" cy="3448051"/>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3">
            <a:extLst>
              <a:ext uri="{FF2B5EF4-FFF2-40B4-BE49-F238E27FC236}">
                <a16:creationId xmlns:a16="http://schemas.microsoft.com/office/drawing/2014/main" id="{9569C751-860E-6D97-CA72-DA771508F19A}"/>
              </a:ext>
            </a:extLst>
          </p:cNvPr>
          <p:cNvSpPr>
            <a:spLocks noGrp="1"/>
          </p:cNvSpPr>
          <p:nvPr>
            <p:ph type="body" sz="quarter" idx="13"/>
          </p:nvPr>
        </p:nvSpPr>
        <p:spPr>
          <a:xfrm>
            <a:off x="315990" y="117472"/>
            <a:ext cx="5073134" cy="3618688"/>
          </a:xfrm>
        </p:spPr>
        <p:txBody>
          <a:bodyPr>
            <a:normAutofit lnSpcReduction="10000"/>
          </a:bodyPr>
          <a:lstStyle/>
          <a:p>
            <a:pPr>
              <a:lnSpc>
                <a:spcPct val="120000"/>
              </a:lnSpc>
            </a:pPr>
            <a:r>
              <a:rPr lang="en-IE" sz="1900" dirty="0"/>
              <a:t>6. </a:t>
            </a:r>
            <a:r>
              <a:rPr lang="en-IE" sz="1900" dirty="0" err="1"/>
              <a:t>Effizienz</a:t>
            </a:r>
            <a:r>
              <a:rPr lang="en-IE" sz="1900" dirty="0"/>
              <a:t> und </a:t>
            </a:r>
            <a:r>
              <a:rPr lang="en-IE" sz="1900" dirty="0" err="1"/>
              <a:t>Kosteneinsparungen</a:t>
            </a:r>
            <a:r>
              <a:rPr lang="en-IE" sz="1900" dirty="0"/>
              <a:t> </a:t>
            </a:r>
            <a:r>
              <a:rPr lang="en-IE" sz="1900" dirty="0" err="1"/>
              <a:t>gewährleisten</a:t>
            </a:r>
            <a:r>
              <a:rPr lang="en-IE" sz="1900" dirty="0"/>
              <a:t>, damit sich die </a:t>
            </a:r>
            <a:r>
              <a:rPr lang="en-IE" sz="1900" dirty="0" err="1"/>
              <a:t>Unternehmen</a:t>
            </a:r>
            <a:r>
              <a:rPr lang="en-IE" sz="1900" dirty="0"/>
              <a:t> auf das </a:t>
            </a:r>
            <a:r>
              <a:rPr lang="en-IE" sz="1900" dirty="0" err="1"/>
              <a:t>konzentrieren</a:t>
            </a:r>
            <a:r>
              <a:rPr lang="en-IE" sz="1900" dirty="0"/>
              <a:t> </a:t>
            </a:r>
            <a:r>
              <a:rPr lang="en-IE" sz="1900" dirty="0" err="1"/>
              <a:t>können</a:t>
            </a:r>
            <a:r>
              <a:rPr lang="en-IE" sz="1900" dirty="0"/>
              <a:t>, was wirklich wichtig ist</a:t>
            </a:r>
          </a:p>
          <a:p>
            <a:pPr>
              <a:lnSpc>
                <a:spcPct val="120000"/>
              </a:lnSpc>
            </a:pPr>
            <a:endParaRPr lang="en-IE" sz="600" dirty="0"/>
          </a:p>
          <a:p>
            <a:pPr>
              <a:lnSpc>
                <a:spcPct val="120000"/>
              </a:lnSpc>
            </a:pPr>
            <a:r>
              <a:rPr lang="en-IE" sz="1600" b="0" dirty="0"/>
              <a:t>Unternehmen können </a:t>
            </a:r>
            <a:r>
              <a:rPr lang="en-IE" sz="1600" b="0" dirty="0" err="1"/>
              <a:t>sich</a:t>
            </a:r>
            <a:r>
              <a:rPr lang="en-IE" sz="1600" b="0" dirty="0"/>
              <a:t> </a:t>
            </a:r>
            <a:r>
              <a:rPr lang="en-IE" sz="1600" b="0" dirty="0" err="1"/>
              <a:t>mit</a:t>
            </a:r>
            <a:r>
              <a:rPr lang="en-IE" sz="1600" b="0" dirty="0"/>
              <a:t> </a:t>
            </a:r>
            <a:r>
              <a:rPr lang="en-IE" sz="1600" b="0" dirty="0" err="1"/>
              <a:t>einer</a:t>
            </a:r>
            <a:r>
              <a:rPr lang="en-IE" sz="1600" b="0" dirty="0"/>
              <a:t> </a:t>
            </a:r>
            <a:r>
              <a:rPr lang="en-IE" sz="1600" b="0" dirty="0" err="1"/>
              <a:t>digitaler</a:t>
            </a:r>
            <a:r>
              <a:rPr lang="en-IE" sz="1600" b="0" dirty="0"/>
              <a:t> CSR-</a:t>
            </a:r>
            <a:r>
              <a:rPr lang="en-IE" sz="1600" b="0" dirty="0" err="1"/>
              <a:t>Strategie</a:t>
            </a:r>
            <a:r>
              <a:rPr lang="en-IE" sz="1600" b="0" dirty="0"/>
              <a:t> </a:t>
            </a:r>
            <a:r>
              <a:rPr lang="en-IE" sz="1600" b="0" dirty="0" err="1"/>
              <a:t>nicht</a:t>
            </a:r>
            <a:r>
              <a:rPr lang="en-IE" sz="1600" b="0" dirty="0"/>
              <a:t> nur als Marktführer positionieren und ihren Kunden das bieten, was sie erwarten, sondern auch Einsparungen bei der Produktion und betrieblichen Effizienz erzielen. Dadurch werden Zeit und Ressourcen frei, um sich um das zu kümmern, was wirklich wichtig ist: unsere Familien, Gemeinden und die Umwelt.</a:t>
            </a:r>
          </a:p>
        </p:txBody>
      </p:sp>
      <p:sp>
        <p:nvSpPr>
          <p:cNvPr id="9" name="Text Placeholder 4">
            <a:extLst>
              <a:ext uri="{FF2B5EF4-FFF2-40B4-BE49-F238E27FC236}">
                <a16:creationId xmlns:a16="http://schemas.microsoft.com/office/drawing/2014/main" id="{A0E46031-27B5-1BC7-8867-8CC8BB8E7442}"/>
              </a:ext>
            </a:extLst>
          </p:cNvPr>
          <p:cNvSpPr>
            <a:spLocks noGrp="1"/>
          </p:cNvSpPr>
          <p:nvPr>
            <p:ph type="body" sz="quarter" idx="14"/>
          </p:nvPr>
        </p:nvSpPr>
        <p:spPr>
          <a:xfrm>
            <a:off x="180976" y="3623076"/>
            <a:ext cx="11176836" cy="2767901"/>
          </a:xfrm>
          <a:noFill/>
        </p:spPr>
        <p:txBody>
          <a:bodyPr/>
          <a:lstStyle/>
          <a:p>
            <a:r>
              <a:rPr lang="en-GB" sz="1800" b="0" i="0" dirty="0">
                <a:solidFill>
                  <a:srgbClr val="132934"/>
                </a:solidFill>
                <a:effectLst/>
              </a:rPr>
              <a:t>Durch die Einführung digitaler Technologien </a:t>
            </a:r>
            <a:r>
              <a:rPr lang="en-GB" sz="1800" dirty="0" err="1">
                <a:solidFill>
                  <a:srgbClr val="132934"/>
                </a:solidFill>
              </a:rPr>
              <a:t>können</a:t>
            </a:r>
            <a:r>
              <a:rPr lang="en-GB" sz="1800" dirty="0">
                <a:solidFill>
                  <a:srgbClr val="132934"/>
                </a:solidFill>
              </a:rPr>
              <a:t> CSR-</a:t>
            </a:r>
            <a:r>
              <a:rPr lang="en-GB" sz="1800" dirty="0" err="1">
                <a:solidFill>
                  <a:srgbClr val="132934"/>
                </a:solidFill>
              </a:rPr>
              <a:t>Unternehmen</a:t>
            </a:r>
            <a:r>
              <a:rPr lang="en-GB" sz="1800" dirty="0">
                <a:solidFill>
                  <a:srgbClr val="132934"/>
                </a:solidFill>
              </a:rPr>
              <a:t> </a:t>
            </a:r>
            <a:r>
              <a:rPr lang="en-GB" sz="1800" b="0" i="0" dirty="0" err="1">
                <a:solidFill>
                  <a:srgbClr val="132934"/>
                </a:solidFill>
                <a:effectLst/>
              </a:rPr>
              <a:t>ihre</a:t>
            </a:r>
            <a:r>
              <a:rPr lang="en-GB" sz="1800" b="0" i="0" dirty="0">
                <a:solidFill>
                  <a:srgbClr val="132934"/>
                </a:solidFill>
                <a:effectLst/>
              </a:rPr>
              <a:t> Effizienz steigern, indem sie u. a. den </a:t>
            </a:r>
            <a:r>
              <a:rPr lang="en-GB" sz="1800" b="1" i="0" dirty="0">
                <a:solidFill>
                  <a:srgbClr val="027354"/>
                </a:solidFill>
                <a:effectLst/>
              </a:rPr>
              <a:t>Zeitaufwand für die Datenerfassung um durchschnittlich 35 %,</a:t>
            </a:r>
            <a:r>
              <a:rPr lang="en-GB" sz="1800" b="0" i="0" dirty="0">
                <a:solidFill>
                  <a:srgbClr val="132934"/>
                </a:solidFill>
                <a:effectLst/>
              </a:rPr>
              <a:t> </a:t>
            </a:r>
            <a:r>
              <a:rPr lang="en-GB" sz="1800" b="1" i="0" dirty="0">
                <a:solidFill>
                  <a:srgbClr val="027354"/>
                </a:solidFill>
                <a:effectLst/>
              </a:rPr>
              <a:t>den</a:t>
            </a:r>
            <a:r>
              <a:rPr lang="en-GB" sz="1800" b="0" i="0" dirty="0">
                <a:solidFill>
                  <a:srgbClr val="132934"/>
                </a:solidFill>
                <a:effectLst/>
              </a:rPr>
              <a:t> </a:t>
            </a:r>
            <a:r>
              <a:rPr lang="en-GB" sz="1800" b="1" i="0" dirty="0">
                <a:solidFill>
                  <a:srgbClr val="027354"/>
                </a:solidFill>
                <a:effectLst/>
              </a:rPr>
              <a:t>Zeitaufwand für die Verwaltung der Dienstleistungen um 40 % und den </a:t>
            </a:r>
            <a:r>
              <a:rPr lang="en-GB" sz="1800" b="1" dirty="0">
                <a:solidFill>
                  <a:srgbClr val="027354"/>
                </a:solidFill>
              </a:rPr>
              <a:t>Zeitaufwand für die Berichterstattung und Analyse um 40 % bis 75 % verringern</a:t>
            </a:r>
            <a:r>
              <a:rPr lang="en-GB" sz="1800" b="0" i="0" dirty="0">
                <a:solidFill>
                  <a:srgbClr val="132934"/>
                </a:solidFill>
                <a:effectLst/>
              </a:rPr>
              <a:t>. </a:t>
            </a:r>
            <a:r>
              <a:rPr lang="en-GB" sz="1800" dirty="0">
                <a:solidFill>
                  <a:srgbClr val="132934"/>
                </a:solidFill>
              </a:rPr>
              <a:t>Auch der </a:t>
            </a:r>
            <a:r>
              <a:rPr lang="en-GB" sz="1800" b="0" i="0" dirty="0">
                <a:solidFill>
                  <a:srgbClr val="132934"/>
                </a:solidFill>
                <a:effectLst/>
              </a:rPr>
              <a:t>manuelle Aufwand für das Sammeln von Informationen und die Erstellung von Berichten wird reduziert, so </a:t>
            </a:r>
            <a:r>
              <a:rPr lang="en-GB" sz="1800" b="0" i="0" dirty="0" err="1">
                <a:solidFill>
                  <a:srgbClr val="132934"/>
                </a:solidFill>
                <a:effectLst/>
              </a:rPr>
              <a:t>dass</a:t>
            </a:r>
            <a:r>
              <a:rPr lang="en-GB" sz="1800" b="0" i="0" dirty="0">
                <a:solidFill>
                  <a:srgbClr val="132934"/>
                </a:solidFill>
                <a:effectLst/>
              </a:rPr>
              <a:t> die Mitarbeiter Zeit gewinnen und sich auf das konzentrieren können, was ihnen am wichtigsten ist: die Betreuung ihrer Gemeinden, ihrer Umwelt und ihrer Familien - jetzt und auch in Zukunft. Die gute Nachricht ist, dass CSR-Technologien und -</a:t>
            </a:r>
            <a:r>
              <a:rPr lang="en-GB" sz="1800" dirty="0" err="1">
                <a:solidFill>
                  <a:srgbClr val="132934"/>
                </a:solidFill>
              </a:rPr>
              <a:t>W</a:t>
            </a:r>
            <a:r>
              <a:rPr lang="en-GB" sz="1800" b="0" i="0" dirty="0" err="1">
                <a:solidFill>
                  <a:srgbClr val="132934"/>
                </a:solidFill>
                <a:effectLst/>
              </a:rPr>
              <a:t>erkzeuge</a:t>
            </a:r>
            <a:r>
              <a:rPr lang="en-GB" sz="1800" b="0" i="0" dirty="0">
                <a:solidFill>
                  <a:srgbClr val="132934"/>
                </a:solidFill>
                <a:effectLst/>
              </a:rPr>
              <a:t> auch dies </a:t>
            </a:r>
            <a:r>
              <a:rPr lang="en-GB" sz="1800" b="0" i="0" dirty="0" err="1">
                <a:solidFill>
                  <a:srgbClr val="132934"/>
                </a:solidFill>
                <a:effectLst/>
              </a:rPr>
              <a:t>ermöglichen</a:t>
            </a:r>
            <a:r>
              <a:rPr lang="en-GB" sz="1800" dirty="0">
                <a:solidFill>
                  <a:srgbClr val="132934"/>
                </a:solidFill>
              </a:rPr>
              <a:t>.</a:t>
            </a:r>
            <a:r>
              <a:rPr lang="en-GB" sz="1800" b="0" i="0" dirty="0">
                <a:solidFill>
                  <a:srgbClr val="132934"/>
                </a:solidFill>
                <a:effectLst/>
              </a:rPr>
              <a:t> Mit Hilfe von Daten und Analysen können Unternehmen die von ihnen durchgeführten Programme bewerten und optimieren, um ihre Wirkung zu maximieren und </a:t>
            </a:r>
            <a:r>
              <a:rPr lang="en-GB" sz="1800" b="1" dirty="0">
                <a:solidFill>
                  <a:srgbClr val="027354"/>
                </a:solidFill>
              </a:rPr>
              <a:t>diese Wirkung gegenüber Interessengruppen und </a:t>
            </a:r>
            <a:r>
              <a:rPr lang="en-GB" sz="1800" b="1" dirty="0" err="1">
                <a:solidFill>
                  <a:srgbClr val="027354"/>
                </a:solidFill>
              </a:rPr>
              <a:t>Geldgebern</a:t>
            </a:r>
            <a:r>
              <a:rPr lang="en-GB" sz="1800" b="1" dirty="0">
                <a:solidFill>
                  <a:srgbClr val="027354"/>
                </a:solidFill>
              </a:rPr>
              <a:t> </a:t>
            </a:r>
            <a:r>
              <a:rPr lang="en-GB" sz="1800" b="1" dirty="0" err="1">
                <a:solidFill>
                  <a:srgbClr val="027354"/>
                </a:solidFill>
              </a:rPr>
              <a:t>effizient</a:t>
            </a:r>
            <a:r>
              <a:rPr lang="en-GB" sz="1800" b="1" dirty="0">
                <a:solidFill>
                  <a:srgbClr val="027354"/>
                </a:solidFill>
              </a:rPr>
              <a:t> </a:t>
            </a:r>
            <a:r>
              <a:rPr lang="en-GB" sz="1800" b="1" dirty="0" err="1">
                <a:solidFill>
                  <a:srgbClr val="027354"/>
                </a:solidFill>
              </a:rPr>
              <a:t>demonstrieren</a:t>
            </a:r>
            <a:r>
              <a:rPr lang="en-GB" sz="1800" b="0" i="0" dirty="0">
                <a:solidFill>
                  <a:srgbClr val="132934"/>
                </a:solidFill>
                <a:effectLst/>
              </a:rPr>
              <a:t>. </a:t>
            </a:r>
            <a:endParaRPr lang="en-IE" sz="1800" dirty="0"/>
          </a:p>
        </p:txBody>
      </p:sp>
      <p:pic>
        <p:nvPicPr>
          <p:cNvPr id="6" name="Picture Placeholder 20" descr="A group of people raising their hands&#10;&#10;Description automatically generated with medium confidence">
            <a:extLst>
              <a:ext uri="{FF2B5EF4-FFF2-40B4-BE49-F238E27FC236}">
                <a16:creationId xmlns:a16="http://schemas.microsoft.com/office/drawing/2014/main" id="{BE320A06-6D32-4F89-AFA9-DAB4FB4BEADC}"/>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t="10547" b="10547"/>
          <a:stretch/>
        </p:blipFill>
        <p:spPr>
          <a:xfrm>
            <a:off x="5632450" y="-28575"/>
            <a:ext cx="6559550" cy="3448050"/>
          </a:xfrm>
        </p:spPr>
      </p:pic>
    </p:spTree>
    <p:extLst>
      <p:ext uri="{BB962C8B-B14F-4D97-AF65-F5344CB8AC3E}">
        <p14:creationId xmlns:p14="http://schemas.microsoft.com/office/powerpoint/2010/main" val="4272030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E7E56E-7CF4-599F-078D-761EE46F9AB2}"/>
              </a:ext>
            </a:extLst>
          </p:cNvPr>
          <p:cNvSpPr>
            <a:spLocks noGrp="1"/>
          </p:cNvSpPr>
          <p:nvPr>
            <p:ph type="body" sz="quarter" idx="13"/>
          </p:nvPr>
        </p:nvSpPr>
        <p:spPr>
          <a:xfrm>
            <a:off x="295387" y="455670"/>
            <a:ext cx="4728999" cy="6173730"/>
          </a:xfrm>
        </p:spPr>
        <p:txBody>
          <a:bodyPr>
            <a:normAutofit/>
          </a:bodyPr>
          <a:lstStyle/>
          <a:p>
            <a:pPr>
              <a:lnSpc>
                <a:spcPct val="120000"/>
              </a:lnSpc>
              <a:spcBef>
                <a:spcPts val="0"/>
              </a:spcBef>
            </a:pPr>
            <a:r>
              <a:rPr lang="en-GB" sz="1600" dirty="0">
                <a:hlinkClick r:id="rId2">
                  <a:extLst>
                    <a:ext uri="{A12FA001-AC4F-418D-AE19-62706E023703}">
                      <ahyp:hlinkClr xmlns:ahyp="http://schemas.microsoft.com/office/drawing/2018/hyperlinkcolor" val="tx"/>
                    </a:ext>
                  </a:extLst>
                </a:hlinkClick>
              </a:rPr>
              <a:t>Better Futures</a:t>
            </a:r>
            <a:r>
              <a:rPr lang="en-GB" sz="1600" b="0" dirty="0"/>
              <a:t> </a:t>
            </a:r>
            <a:r>
              <a:rPr lang="en-GB" sz="1600" b="0" dirty="0" err="1"/>
              <a:t>aus</a:t>
            </a:r>
            <a:r>
              <a:rPr lang="en-GB" sz="1600" b="0" dirty="0"/>
              <a:t> </a:t>
            </a:r>
            <a:r>
              <a:rPr lang="en-GB" sz="1600" b="0" dirty="0" err="1"/>
              <a:t>Dänemark</a:t>
            </a:r>
            <a:r>
              <a:rPr lang="en-GB" sz="1600" b="0" dirty="0"/>
              <a:t> produziert und </a:t>
            </a:r>
            <a:r>
              <a:rPr lang="en-GB" sz="1600" b="0" dirty="0" err="1"/>
              <a:t>entwickelt</a:t>
            </a:r>
            <a:r>
              <a:rPr lang="en-GB" sz="1600" b="0" dirty="0"/>
              <a:t> nachhaltige Kunststoffprodukte. </a:t>
            </a:r>
            <a:r>
              <a:rPr lang="en-GB" sz="1600" b="0" dirty="0" err="1"/>
              <a:t>Ihr</a:t>
            </a:r>
            <a:r>
              <a:rPr lang="en-GB" sz="1600" b="0" dirty="0"/>
              <a:t> </a:t>
            </a:r>
            <a:r>
              <a:rPr lang="en-GB" sz="1600" b="0" dirty="0" err="1">
                <a:hlinkClick r:id="rId3">
                  <a:extLst>
                    <a:ext uri="{A12FA001-AC4F-418D-AE19-62706E023703}">
                      <ahyp:hlinkClr xmlns:ahyp="http://schemas.microsoft.com/office/drawing/2018/hyperlinkcolor" val="tx"/>
                    </a:ext>
                  </a:extLst>
                </a:hlinkClick>
              </a:rPr>
              <a:t>zukunftssicherer</a:t>
            </a:r>
            <a:r>
              <a:rPr lang="en-GB" sz="1600" b="0" dirty="0">
                <a:hlinkClick r:id="rId3">
                  <a:extLst>
                    <a:ext uri="{A12FA001-AC4F-418D-AE19-62706E023703}">
                      <ahyp:hlinkClr xmlns:ahyp="http://schemas.microsoft.com/office/drawing/2018/hyperlinkcolor" val="tx"/>
                    </a:ext>
                  </a:extLst>
                </a:hlinkClick>
              </a:rPr>
              <a:t> </a:t>
            </a:r>
            <a:r>
              <a:rPr lang="en-GB" sz="1600" b="0" dirty="0" err="1">
                <a:hlinkClick r:id="rId3">
                  <a:extLst>
                    <a:ext uri="{A12FA001-AC4F-418D-AE19-62706E023703}">
                      <ahyp:hlinkClr xmlns:ahyp="http://schemas.microsoft.com/office/drawing/2018/hyperlinkcolor" val="tx"/>
                    </a:ext>
                  </a:extLst>
                </a:hlinkClick>
              </a:rPr>
              <a:t>Packscan</a:t>
            </a:r>
            <a:r>
              <a:rPr lang="en-GB" sz="1600" b="0" dirty="0">
                <a:hlinkClick r:id="rId3">
                  <a:extLst>
                    <a:ext uri="{A12FA001-AC4F-418D-AE19-62706E023703}">
                      <ahyp:hlinkClr xmlns:ahyp="http://schemas.microsoft.com/office/drawing/2018/hyperlinkcolor" val="tx"/>
                    </a:ext>
                  </a:extLst>
                </a:hlinkClick>
              </a:rPr>
              <a:t> </a:t>
            </a:r>
            <a:r>
              <a:rPr lang="en-GB" sz="1600" b="0" dirty="0"/>
              <a:t>hilft Unternehmen, ihre Kunststoffverpackungen zukunftssicher zu machen. Das Unternehmen hat 221 Tonnen Kunststoff recycelt. Zu </a:t>
            </a:r>
            <a:r>
              <a:rPr lang="en-GB" sz="1600" b="0" dirty="0" err="1"/>
              <a:t>ihren</a:t>
            </a:r>
            <a:r>
              <a:rPr lang="en-GB" sz="1600" b="0" dirty="0"/>
              <a:t> </a:t>
            </a:r>
            <a:r>
              <a:rPr lang="en-GB" sz="1600" b="0" dirty="0" err="1"/>
              <a:t>Kunden</a:t>
            </a:r>
            <a:r>
              <a:rPr lang="en-GB" sz="1600" b="0" dirty="0"/>
              <a:t> </a:t>
            </a:r>
            <a:r>
              <a:rPr lang="en-GB" sz="1600" b="0" dirty="0" err="1"/>
              <a:t>gehört</a:t>
            </a:r>
            <a:r>
              <a:rPr lang="en-GB" sz="1600" b="0" dirty="0"/>
              <a:t> Neptuno und </a:t>
            </a:r>
            <a:r>
              <a:rPr lang="en-GB" sz="1600" b="0" dirty="0" err="1"/>
              <a:t>Donar</a:t>
            </a:r>
            <a:r>
              <a:rPr lang="en-GB" sz="1600" b="0" dirty="0"/>
              <a:t>. Die Pumpen von Neptuno </a:t>
            </a:r>
            <a:r>
              <a:rPr lang="en-GB" sz="1600" b="0" dirty="0" err="1"/>
              <a:t>verringern</a:t>
            </a:r>
            <a:r>
              <a:rPr lang="en-GB" sz="1600" b="0" dirty="0"/>
              <a:t> den </a:t>
            </a:r>
            <a:r>
              <a:rPr lang="en-GB" sz="1600" b="0" dirty="0" err="1"/>
              <a:t>jährlichen</a:t>
            </a:r>
            <a:r>
              <a:rPr lang="en-GB" sz="1600" b="0" dirty="0"/>
              <a:t> Energieverbrauch um bis </a:t>
            </a:r>
            <a:r>
              <a:rPr lang="en-GB" sz="1600" b="0" dirty="0" err="1"/>
              <a:t>zu</a:t>
            </a:r>
            <a:r>
              <a:rPr lang="en-GB" sz="1600" b="0" dirty="0"/>
              <a:t> 70 % und die Abfallmenge um 75 %. Dies hat auch zu einer Verringerung der CO</a:t>
            </a:r>
            <a:r>
              <a:rPr lang="en-GB" sz="1600" b="0" baseline="-25000" dirty="0"/>
              <a:t>2</a:t>
            </a:r>
            <a:r>
              <a:rPr lang="en-GB" sz="1600" b="0" dirty="0"/>
              <a:t>-Emissionen um 70 % geführt. </a:t>
            </a:r>
          </a:p>
          <a:p>
            <a:pPr>
              <a:lnSpc>
                <a:spcPct val="120000"/>
              </a:lnSpc>
              <a:spcBef>
                <a:spcPts val="0"/>
              </a:spcBef>
            </a:pPr>
            <a:r>
              <a:rPr lang="en-GB" sz="1600" b="0" dirty="0" err="1"/>
              <a:t>Für</a:t>
            </a:r>
            <a:r>
              <a:rPr lang="en-GB" sz="1600" b="0" dirty="0"/>
              <a:t> </a:t>
            </a:r>
            <a:r>
              <a:rPr lang="en-GB" sz="1600" b="0" dirty="0" err="1"/>
              <a:t>jedes</a:t>
            </a:r>
            <a:r>
              <a:rPr lang="en-GB" sz="1600" b="0" dirty="0"/>
              <a:t> “Nico Less-</a:t>
            </a:r>
            <a:r>
              <a:rPr lang="en-GB" sz="1600" b="0" dirty="0" err="1"/>
              <a:t>Produkt</a:t>
            </a:r>
            <a:r>
              <a:rPr lang="en-GB" sz="1600" b="0" dirty="0"/>
              <a:t>”, das </a:t>
            </a:r>
            <a:r>
              <a:rPr lang="en-GB" sz="1600" b="0" dirty="0" err="1"/>
              <a:t>Donar</a:t>
            </a:r>
            <a:r>
              <a:rPr lang="en-GB" sz="1600" b="0" dirty="0"/>
              <a:t> herstellt, werden 70 Plastikflaschen recycelt. Durch das Schließen des Kreislaufs konnten bereits 2 Millionen </a:t>
            </a:r>
            <a:r>
              <a:rPr lang="en-GB" sz="1600" b="0" dirty="0" err="1"/>
              <a:t>Handys</a:t>
            </a:r>
            <a:r>
              <a:rPr lang="en-GB" sz="1600" b="0" dirty="0"/>
              <a:t> </a:t>
            </a:r>
            <a:r>
              <a:rPr lang="en-GB" sz="1600" b="0" dirty="0" err="1"/>
              <a:t>recycelt</a:t>
            </a:r>
            <a:r>
              <a:rPr lang="en-GB" sz="1600" b="0" dirty="0"/>
              <a:t> und davor bewahrt werden, auf </a:t>
            </a:r>
          </a:p>
          <a:p>
            <a:pPr>
              <a:lnSpc>
                <a:spcPct val="120000"/>
              </a:lnSpc>
              <a:spcBef>
                <a:spcPts val="0"/>
              </a:spcBef>
            </a:pPr>
            <a:r>
              <a:rPr lang="en-GB" sz="1600" b="0" dirty="0" err="1"/>
              <a:t>Mülldeponien</a:t>
            </a:r>
            <a:r>
              <a:rPr lang="en-GB" sz="1600" b="0" dirty="0"/>
              <a:t> in Afrika zu </a:t>
            </a:r>
            <a:r>
              <a:rPr lang="en-GB" sz="1600" b="0" dirty="0" err="1"/>
              <a:t>landen</a:t>
            </a:r>
            <a:r>
              <a:rPr lang="en-GB" sz="1600" b="0" dirty="0"/>
              <a:t> und </a:t>
            </a:r>
            <a:r>
              <a:rPr lang="en-GB" sz="1600" b="0" dirty="0" err="1"/>
              <a:t>dort</a:t>
            </a:r>
            <a:endParaRPr lang="en-GB" sz="1600" b="0" dirty="0"/>
          </a:p>
          <a:p>
            <a:pPr>
              <a:lnSpc>
                <a:spcPct val="120000"/>
              </a:lnSpc>
              <a:spcBef>
                <a:spcPts val="0"/>
              </a:spcBef>
            </a:pPr>
            <a:r>
              <a:rPr lang="en-GB" sz="1600" b="0" dirty="0" err="1"/>
              <a:t>potenziell</a:t>
            </a:r>
            <a:r>
              <a:rPr lang="en-GB" sz="1600" b="0" dirty="0"/>
              <a:t> </a:t>
            </a:r>
            <a:r>
              <a:rPr lang="en-GB" sz="1600" b="0" dirty="0" err="1"/>
              <a:t>giftige</a:t>
            </a:r>
            <a:r>
              <a:rPr lang="en-GB" sz="1600" b="0" dirty="0"/>
              <a:t> </a:t>
            </a:r>
            <a:r>
              <a:rPr lang="en-GB" sz="1600" b="0" dirty="0" err="1"/>
              <a:t>Abfälle</a:t>
            </a:r>
            <a:r>
              <a:rPr lang="en-GB" sz="1600" b="0" dirty="0"/>
              <a:t> </a:t>
            </a:r>
            <a:r>
              <a:rPr lang="en-GB" sz="1600" b="0" dirty="0" err="1"/>
              <a:t>zu</a:t>
            </a:r>
            <a:r>
              <a:rPr lang="en-GB" sz="1600" b="0" dirty="0"/>
              <a:t> </a:t>
            </a:r>
            <a:r>
              <a:rPr lang="en-GB" sz="1600" b="0" dirty="0" err="1"/>
              <a:t>verursachen</a:t>
            </a:r>
            <a:r>
              <a:rPr lang="en-GB" sz="1600" b="0" dirty="0"/>
              <a:t>.</a:t>
            </a:r>
            <a:endParaRPr lang="en-IE" sz="1600" b="0" dirty="0"/>
          </a:p>
          <a:p>
            <a:pPr>
              <a:lnSpc>
                <a:spcPct val="120000"/>
              </a:lnSpc>
              <a:spcBef>
                <a:spcPts val="0"/>
              </a:spcBef>
            </a:pPr>
            <a:endParaRPr lang="en-IE" sz="1600" b="0" dirty="0"/>
          </a:p>
        </p:txBody>
      </p:sp>
      <p:sp>
        <p:nvSpPr>
          <p:cNvPr id="7" name="Rectangle: Rounded Corners 6">
            <a:extLst>
              <a:ext uri="{FF2B5EF4-FFF2-40B4-BE49-F238E27FC236}">
                <a16:creationId xmlns:a16="http://schemas.microsoft.com/office/drawing/2014/main" id="{7DDF890E-633A-52E9-2697-2219FB3BBF11}"/>
              </a:ext>
            </a:extLst>
          </p:cNvPr>
          <p:cNvSpPr/>
          <p:nvPr/>
        </p:nvSpPr>
        <p:spPr>
          <a:xfrm>
            <a:off x="5943600" y="324553"/>
            <a:ext cx="5372100" cy="1330992"/>
          </a:xfrm>
          <a:prstGeom prst="roundRect">
            <a:avLst/>
          </a:prstGeom>
          <a:solidFill>
            <a:srgbClr val="09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17B71EA4-4CC5-C41A-BF7C-31700139475C}"/>
              </a:ext>
            </a:extLst>
          </p:cNvPr>
          <p:cNvSpPr txBox="1"/>
          <p:nvPr/>
        </p:nvSpPr>
        <p:spPr>
          <a:xfrm>
            <a:off x="6096000" y="393661"/>
            <a:ext cx="5078529" cy="1261884"/>
          </a:xfrm>
          <a:prstGeom prst="rect">
            <a:avLst/>
          </a:prstGeom>
          <a:solidFill>
            <a:srgbClr val="096D6E"/>
          </a:solidFill>
          <a:ln>
            <a:noFill/>
          </a:ln>
        </p:spPr>
        <p:txBody>
          <a:bodyPr wrap="square" rtlCol="0">
            <a:spAutoFit/>
          </a:bodyPr>
          <a:lstStyle/>
          <a:p>
            <a:pPr algn="ctr"/>
            <a:r>
              <a:rPr lang="en-IE" sz="3200" b="1" dirty="0">
                <a:solidFill>
                  <a:schemeClr val="bg1"/>
                </a:solidFill>
                <a:latin typeface="Aharoni" panose="02010803020104030203" pitchFamily="2" charset="-79"/>
                <a:cs typeface="Aharoni" panose="02010803020104030203" pitchFamily="2" charset="-79"/>
              </a:rPr>
              <a:t>Fallstudie</a:t>
            </a:r>
          </a:p>
          <a:p>
            <a:pPr algn="ctr"/>
            <a:r>
              <a:rPr lang="en-IE" sz="2200" dirty="0">
                <a:solidFill>
                  <a:schemeClr val="bg1"/>
                </a:solidFill>
                <a:cs typeface="Aharoni" panose="02010803020104030203" pitchFamily="2" charset="-79"/>
              </a:rPr>
              <a:t>Better Futures, </a:t>
            </a:r>
          </a:p>
          <a:p>
            <a:pPr algn="ctr"/>
            <a:r>
              <a:rPr lang="en-IE" sz="2200" dirty="0" err="1">
                <a:solidFill>
                  <a:schemeClr val="bg1"/>
                </a:solidFill>
                <a:cs typeface="Aharoni" panose="02010803020104030203" pitchFamily="2" charset="-79"/>
              </a:rPr>
              <a:t>nachhaltige</a:t>
            </a:r>
            <a:r>
              <a:rPr lang="en-IE" sz="2200" dirty="0">
                <a:solidFill>
                  <a:schemeClr val="bg1"/>
                </a:solidFill>
                <a:cs typeface="Aharoni" panose="02010803020104030203" pitchFamily="2" charset="-79"/>
              </a:rPr>
              <a:t> Kunststofftechnik</a:t>
            </a:r>
          </a:p>
        </p:txBody>
      </p:sp>
      <p:grpSp>
        <p:nvGrpSpPr>
          <p:cNvPr id="10" name="Gruppieren 9">
            <a:extLst>
              <a:ext uri="{FF2B5EF4-FFF2-40B4-BE49-F238E27FC236}">
                <a16:creationId xmlns:a16="http://schemas.microsoft.com/office/drawing/2014/main" id="{7051AE1F-B514-4F72-8ACF-D39C31038B06}"/>
              </a:ext>
            </a:extLst>
          </p:cNvPr>
          <p:cNvGrpSpPr/>
          <p:nvPr/>
        </p:nvGrpSpPr>
        <p:grpSpPr>
          <a:xfrm>
            <a:off x="6479546" y="5582844"/>
            <a:ext cx="4513499" cy="950603"/>
            <a:chOff x="6394388" y="5251154"/>
            <a:chExt cx="4513499" cy="1371600"/>
          </a:xfrm>
        </p:grpSpPr>
        <p:sp>
          <p:nvSpPr>
            <p:cNvPr id="11" name="Rectangle: Rounded Corners 13">
              <a:extLst>
                <a:ext uri="{FF2B5EF4-FFF2-40B4-BE49-F238E27FC236}">
                  <a16:creationId xmlns:a16="http://schemas.microsoft.com/office/drawing/2014/main" id="{1708F193-3173-4673-9EEC-EA2AFC69FB5C}"/>
                </a:ext>
              </a:extLst>
            </p:cNvPr>
            <p:cNvSpPr/>
            <p:nvPr/>
          </p:nvSpPr>
          <p:spPr>
            <a:xfrm>
              <a:off x="6394388" y="5251154"/>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TextBox 14">
              <a:extLst>
                <a:ext uri="{FF2B5EF4-FFF2-40B4-BE49-F238E27FC236}">
                  <a16:creationId xmlns:a16="http://schemas.microsoft.com/office/drawing/2014/main" id="{74732E16-C7AD-445B-AB78-04C4A8E2E905}"/>
                </a:ext>
              </a:extLst>
            </p:cNvPr>
            <p:cNvSpPr txBox="1"/>
            <p:nvPr/>
          </p:nvSpPr>
          <p:spPr>
            <a:xfrm>
              <a:off x="6634309" y="5472214"/>
              <a:ext cx="3637752" cy="1021390"/>
            </a:xfrm>
            <a:prstGeom prst="rect">
              <a:avLst/>
            </a:prstGeom>
            <a:solidFill>
              <a:srgbClr val="027354"/>
            </a:solidFill>
            <a:ln>
              <a:noFill/>
            </a:ln>
          </p:spPr>
          <p:txBody>
            <a:bodyPr wrap="square" rtlCol="0">
              <a:spAutoFit/>
            </a:bodyPr>
            <a:lstStyle/>
            <a:p>
              <a:pPr algn="ctr"/>
              <a:r>
                <a:rPr lang="en-IE" sz="2000" b="1" dirty="0">
                  <a:solidFill>
                    <a:schemeClr val="bg1"/>
                  </a:solidFill>
                </a:rPr>
                <a:t>Klicken Sie hier, um die </a:t>
              </a:r>
              <a:r>
                <a:rPr lang="en-IE" sz="2000" b="1" dirty="0" err="1">
                  <a:solidFill>
                    <a:schemeClr val="bg1"/>
                  </a:solidFill>
                </a:rPr>
                <a:t>vollständige</a:t>
              </a:r>
              <a:r>
                <a:rPr lang="en-IE" sz="2000" b="1" dirty="0">
                  <a:solidFill>
                    <a:schemeClr val="bg1"/>
                  </a:solidFill>
                </a:rPr>
                <a:t> </a:t>
              </a:r>
              <a:r>
                <a:rPr lang="en-IE" sz="2000" b="1" dirty="0" err="1">
                  <a:solidFill>
                    <a:schemeClr val="bg1"/>
                  </a:solidFill>
                </a:rPr>
                <a:t>Fallstudie</a:t>
              </a:r>
              <a:r>
                <a:rPr lang="en-IE" sz="2000" b="1" dirty="0">
                  <a:solidFill>
                    <a:schemeClr val="bg1"/>
                  </a:solidFill>
                </a:rPr>
                <a:t> zu sehen</a:t>
              </a:r>
            </a:p>
          </p:txBody>
        </p:sp>
        <p:pic>
          <p:nvPicPr>
            <p:cNvPr id="13" name="Graphic 15" descr="Touchscreen with solid fill">
              <a:hlinkClick r:id="rId3"/>
              <a:extLst>
                <a:ext uri="{FF2B5EF4-FFF2-40B4-BE49-F238E27FC236}">
                  <a16:creationId xmlns:a16="http://schemas.microsoft.com/office/drawing/2014/main" id="{39E41D4F-D978-42BE-86B9-FCFFA5ED2A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9238" y="5515917"/>
              <a:ext cx="762876" cy="977687"/>
            </a:xfrm>
            <a:prstGeom prst="rect">
              <a:avLst/>
            </a:prstGeom>
          </p:spPr>
        </p:pic>
      </p:grpSp>
      <p:pic>
        <p:nvPicPr>
          <p:cNvPr id="9" name="Picture 2">
            <a:hlinkClick r:id="rId3"/>
            <a:extLst>
              <a:ext uri="{FF2B5EF4-FFF2-40B4-BE49-F238E27FC236}">
                <a16:creationId xmlns:a16="http://schemas.microsoft.com/office/drawing/2014/main" id="{EB7D44CF-7606-406A-8495-EEAA5A9EFB4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054" t="20864" r="2965" b="22116"/>
          <a:stretch/>
        </p:blipFill>
        <p:spPr bwMode="auto">
          <a:xfrm>
            <a:off x="6176131" y="1973178"/>
            <a:ext cx="4885477" cy="3116011"/>
          </a:xfrm>
          <a:prstGeom prst="rect">
            <a:avLst/>
          </a:prstGeom>
          <a:solidFill>
            <a:schemeClr val="bg1"/>
          </a:solidFill>
        </p:spPr>
      </p:pic>
    </p:spTree>
    <p:extLst>
      <p:ext uri="{BB962C8B-B14F-4D97-AF65-F5344CB8AC3E}">
        <p14:creationId xmlns:p14="http://schemas.microsoft.com/office/powerpoint/2010/main" val="3171682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E6C59-E97B-FB71-8D91-D8D749A77D8C}"/>
              </a:ext>
            </a:extLst>
          </p:cNvPr>
          <p:cNvPicPr>
            <a:picLocks noChangeAspect="1"/>
          </p:cNvPicPr>
          <p:nvPr/>
        </p:nvPicPr>
        <p:blipFill>
          <a:blip r:embed="rId2"/>
          <a:stretch>
            <a:fillRect/>
          </a:stretch>
        </p:blipFill>
        <p:spPr>
          <a:xfrm>
            <a:off x="6323798" y="1961361"/>
            <a:ext cx="4991902" cy="3109229"/>
          </a:xfrm>
          <a:prstGeom prst="rect">
            <a:avLst/>
          </a:prstGeom>
        </p:spPr>
      </p:pic>
      <p:sp>
        <p:nvSpPr>
          <p:cNvPr id="6" name="Text Placeholder 7">
            <a:extLst>
              <a:ext uri="{FF2B5EF4-FFF2-40B4-BE49-F238E27FC236}">
                <a16:creationId xmlns:a16="http://schemas.microsoft.com/office/drawing/2014/main" id="{AFB8CA94-8F4A-A2D5-328B-00E7AF15012F}"/>
              </a:ext>
            </a:extLst>
          </p:cNvPr>
          <p:cNvSpPr txBox="1">
            <a:spLocks/>
          </p:cNvSpPr>
          <p:nvPr/>
        </p:nvSpPr>
        <p:spPr>
          <a:xfrm>
            <a:off x="242680" y="327259"/>
            <a:ext cx="5238768" cy="5526412"/>
          </a:xfrm>
          <a:prstGeom prst="rect">
            <a:avLst/>
          </a:prstGeom>
          <a:noFill/>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IE" sz="2000" dirty="0"/>
              <a:t>Florida Eis </a:t>
            </a:r>
            <a:r>
              <a:rPr lang="en-IE" sz="2000" dirty="0" err="1"/>
              <a:t>aus</a:t>
            </a:r>
            <a:r>
              <a:rPr lang="en-IE" sz="2000" dirty="0"/>
              <a:t> Deutschland </a:t>
            </a:r>
            <a:r>
              <a:rPr lang="en-IE" sz="2000" b="0" dirty="0" err="1"/>
              <a:t>haben</a:t>
            </a:r>
            <a:r>
              <a:rPr lang="en-IE" sz="2000" dirty="0"/>
              <a:t> </a:t>
            </a:r>
            <a:r>
              <a:rPr lang="en-IE" sz="1800" b="0" dirty="0" err="1"/>
              <a:t>Investitionen</a:t>
            </a:r>
            <a:r>
              <a:rPr lang="en-IE" sz="1800" b="0" dirty="0"/>
              <a:t> in innovative, CO</a:t>
            </a:r>
            <a:r>
              <a:rPr lang="en-IE" sz="1800" b="0" baseline="-25000" dirty="0"/>
              <a:t>2</a:t>
            </a:r>
            <a:r>
              <a:rPr lang="en-IE" sz="1800" b="0" dirty="0"/>
              <a:t>-neutrale </a:t>
            </a:r>
            <a:r>
              <a:rPr lang="en-IE" sz="1800" b="0" dirty="0" err="1"/>
              <a:t>Produktionstechnologien</a:t>
            </a:r>
            <a:r>
              <a:rPr lang="en-IE" sz="1800" b="0" dirty="0"/>
              <a:t> </a:t>
            </a:r>
            <a:r>
              <a:rPr lang="en-IE" sz="1800" b="0" dirty="0" err="1"/>
              <a:t>getätigt</a:t>
            </a:r>
            <a:r>
              <a:rPr lang="en-IE" sz="1800" b="0" dirty="0"/>
              <a:t>, die zu </a:t>
            </a:r>
            <a:r>
              <a:rPr lang="en-US" sz="1800" b="0" dirty="0"/>
              <a:t>massiven </a:t>
            </a:r>
            <a:r>
              <a:rPr lang="en-US" sz="1800" b="0" dirty="0" err="1"/>
              <a:t>Kosteneinsparungen</a:t>
            </a:r>
            <a:r>
              <a:rPr lang="en-US" sz="1800" b="0" dirty="0"/>
              <a:t> </a:t>
            </a:r>
            <a:r>
              <a:rPr lang="en-US" sz="1800" b="0" dirty="0" err="1"/>
              <a:t>führten</a:t>
            </a:r>
            <a:r>
              <a:rPr lang="en-US" sz="1800" b="0" dirty="0"/>
              <a:t> (z. B. eutektische Kühlung (Speicherkühlung), </a:t>
            </a:r>
            <a:r>
              <a:rPr lang="en-US" sz="1800" b="0" dirty="0" err="1"/>
              <a:t>eine</a:t>
            </a:r>
            <a:r>
              <a:rPr lang="en-US" sz="1800" b="0" dirty="0"/>
              <a:t> </a:t>
            </a:r>
            <a:r>
              <a:rPr lang="en-US" sz="1800" b="0" dirty="0" err="1"/>
              <a:t>elektrisch</a:t>
            </a:r>
            <a:r>
              <a:rPr lang="en-US" sz="1800" b="0" dirty="0"/>
              <a:t> betriebene Auto- und Transportflotte, eigene Photovoltaik- und Solarthermieanlagen, k</a:t>
            </a:r>
            <a:r>
              <a:rPr lang="de-DE" sz="1800" b="0" dirty="0" err="1"/>
              <a:t>ünstlicher</a:t>
            </a:r>
            <a:r>
              <a:rPr lang="de-DE" sz="1800" b="0" dirty="0"/>
              <a:t> Permafrost aus Recyclingglas in der Kühlhalle, usw.</a:t>
            </a:r>
            <a:r>
              <a:rPr lang="en-US" sz="1800" b="0" dirty="0"/>
              <a:t>).</a:t>
            </a:r>
          </a:p>
          <a:p>
            <a:pPr>
              <a:lnSpc>
                <a:spcPct val="100000"/>
              </a:lnSpc>
              <a:spcBef>
                <a:spcPts val="0"/>
              </a:spcBef>
            </a:pPr>
            <a:endParaRPr lang="en-US" sz="1800" b="0" dirty="0"/>
          </a:p>
          <a:p>
            <a:pPr>
              <a:lnSpc>
                <a:spcPct val="100000"/>
              </a:lnSpc>
              <a:spcBef>
                <a:spcPts val="0"/>
              </a:spcBef>
            </a:pPr>
            <a:r>
              <a:rPr lang="en-US" sz="1800" b="0" dirty="0" err="1"/>
              <a:t>Damit</a:t>
            </a:r>
            <a:r>
              <a:rPr lang="en-US" sz="1800" b="0" dirty="0"/>
              <a:t> </a:t>
            </a:r>
            <a:r>
              <a:rPr lang="en-US" sz="1800" b="0" dirty="0" err="1"/>
              <a:t>ist</a:t>
            </a:r>
            <a:r>
              <a:rPr lang="en-US" sz="1800" b="0" dirty="0"/>
              <a:t> Florida </a:t>
            </a:r>
            <a:r>
              <a:rPr lang="en-US" sz="1800" b="0" dirty="0" err="1"/>
              <a:t>Eis</a:t>
            </a:r>
            <a:r>
              <a:rPr lang="en-US" sz="1800" b="0" dirty="0"/>
              <a:t> </a:t>
            </a:r>
            <a:r>
              <a:rPr lang="en-US" sz="1800" b="0" dirty="0" err="1"/>
              <a:t>Deutschlands</a:t>
            </a:r>
            <a:r>
              <a:rPr lang="en-US" sz="1800" b="0" dirty="0"/>
              <a:t> </a:t>
            </a:r>
            <a:r>
              <a:rPr lang="en-US" sz="1800" b="0" dirty="0" err="1"/>
              <a:t>einziger</a:t>
            </a:r>
            <a:r>
              <a:rPr lang="en-US" sz="1800" b="0" dirty="0"/>
              <a:t> CO</a:t>
            </a:r>
            <a:r>
              <a:rPr lang="en-US" sz="1800" b="0" baseline="-25000" dirty="0"/>
              <a:t>2</a:t>
            </a:r>
            <a:r>
              <a:rPr lang="en-US" sz="1800" b="0" dirty="0"/>
              <a:t>-neutraler </a:t>
            </a:r>
            <a:r>
              <a:rPr lang="en-US" sz="1800" b="0" dirty="0" err="1"/>
              <a:t>Speiseeishersteller</a:t>
            </a:r>
            <a:r>
              <a:rPr lang="en-US" sz="1800" b="0" dirty="0"/>
              <a:t> und </a:t>
            </a:r>
            <a:r>
              <a:rPr lang="en-US" sz="1800" b="0" dirty="0" err="1"/>
              <a:t>verbindet</a:t>
            </a:r>
            <a:r>
              <a:rPr lang="en-US" sz="1800" b="0" dirty="0"/>
              <a:t> </a:t>
            </a:r>
            <a:r>
              <a:rPr lang="en-US" sz="1800" b="0" dirty="0" err="1"/>
              <a:t>Klimaschutz</a:t>
            </a:r>
            <a:r>
              <a:rPr lang="en-US" sz="1800" b="0" dirty="0"/>
              <a:t>, </a:t>
            </a:r>
            <a:r>
              <a:rPr lang="en-US" sz="1800" b="0" dirty="0" err="1"/>
              <a:t>Handwerk</a:t>
            </a:r>
            <a:r>
              <a:rPr lang="en-US" sz="1800" b="0" dirty="0"/>
              <a:t> und </a:t>
            </a:r>
            <a:r>
              <a:rPr lang="en-US" sz="1800" b="0" dirty="0" err="1"/>
              <a:t>Qualität</a:t>
            </a:r>
            <a:r>
              <a:rPr lang="en-US" sz="1800" b="0" dirty="0"/>
              <a:t>. </a:t>
            </a:r>
          </a:p>
          <a:p>
            <a:pPr>
              <a:lnSpc>
                <a:spcPct val="100000"/>
              </a:lnSpc>
              <a:spcBef>
                <a:spcPts val="0"/>
              </a:spcBef>
            </a:pPr>
            <a:endParaRPr lang="en-IE" sz="1800" dirty="0"/>
          </a:p>
          <a:p>
            <a:pPr>
              <a:lnSpc>
                <a:spcPct val="100000"/>
              </a:lnSpc>
              <a:spcBef>
                <a:spcPts val="0"/>
              </a:spcBef>
            </a:pPr>
            <a:r>
              <a:rPr lang="en-US" sz="1800" dirty="0" err="1"/>
              <a:t>Seit</a:t>
            </a:r>
            <a:r>
              <a:rPr lang="en-US" sz="1800" dirty="0"/>
              <a:t> der Umstellung auf </a:t>
            </a:r>
            <a:r>
              <a:rPr lang="en-US" sz="1800" dirty="0" err="1"/>
              <a:t>eine</a:t>
            </a:r>
            <a:r>
              <a:rPr lang="en-US" sz="1800" dirty="0"/>
              <a:t> CO</a:t>
            </a:r>
            <a:r>
              <a:rPr lang="en-US" sz="1800" baseline="-25000" dirty="0"/>
              <a:t>2</a:t>
            </a:r>
            <a:r>
              <a:rPr lang="en-US" sz="1800" dirty="0"/>
              <a:t>-neutrale Produktion </a:t>
            </a:r>
            <a:r>
              <a:rPr lang="en-US" sz="1800" dirty="0" err="1"/>
              <a:t>haben</a:t>
            </a:r>
            <a:r>
              <a:rPr lang="en-US" sz="1800" dirty="0"/>
              <a:t> </a:t>
            </a:r>
            <a:r>
              <a:rPr lang="en-US" sz="1800" dirty="0" err="1"/>
              <a:t>sich</a:t>
            </a:r>
            <a:r>
              <a:rPr lang="en-US" sz="1800" dirty="0"/>
              <a:t> die </a:t>
            </a:r>
            <a:r>
              <a:rPr lang="en-US" sz="1800" dirty="0" err="1"/>
              <a:t>Verkaufszahlen</a:t>
            </a:r>
            <a:r>
              <a:rPr lang="en-US" sz="1800" dirty="0"/>
              <a:t> </a:t>
            </a:r>
            <a:r>
              <a:rPr lang="en-US" sz="1800" dirty="0" err="1"/>
              <a:t>verfünffacht</a:t>
            </a:r>
            <a:r>
              <a:rPr lang="en-US" sz="1800" dirty="0"/>
              <a:t>, </a:t>
            </a:r>
          </a:p>
          <a:p>
            <a:pPr>
              <a:lnSpc>
                <a:spcPct val="100000"/>
              </a:lnSpc>
              <a:spcBef>
                <a:spcPts val="0"/>
              </a:spcBef>
            </a:pPr>
            <a:r>
              <a:rPr lang="en-US" sz="1800" dirty="0" err="1"/>
              <a:t>ebenso</a:t>
            </a:r>
            <a:r>
              <a:rPr lang="en-US" sz="1800" dirty="0"/>
              <a:t> der </a:t>
            </a:r>
            <a:r>
              <a:rPr lang="en-US" sz="1800" dirty="0" err="1"/>
              <a:t>Umsatz</a:t>
            </a:r>
            <a:r>
              <a:rPr lang="en-US" sz="1800" dirty="0"/>
              <a:t> in 2013.</a:t>
            </a:r>
          </a:p>
          <a:p>
            <a:pPr>
              <a:lnSpc>
                <a:spcPct val="100000"/>
              </a:lnSpc>
              <a:spcBef>
                <a:spcPts val="0"/>
              </a:spcBef>
            </a:pPr>
            <a:endParaRPr lang="en-US" sz="1800" b="0" dirty="0"/>
          </a:p>
        </p:txBody>
      </p:sp>
      <p:sp>
        <p:nvSpPr>
          <p:cNvPr id="5" name="Rectangle: Rounded Corners 4">
            <a:extLst>
              <a:ext uri="{FF2B5EF4-FFF2-40B4-BE49-F238E27FC236}">
                <a16:creationId xmlns:a16="http://schemas.microsoft.com/office/drawing/2014/main" id="{9844E0B4-943F-D02C-D974-C1D8120187D3}"/>
              </a:ext>
            </a:extLst>
          </p:cNvPr>
          <p:cNvSpPr/>
          <p:nvPr/>
        </p:nvSpPr>
        <p:spPr>
          <a:xfrm>
            <a:off x="6003234" y="225576"/>
            <a:ext cx="5372100" cy="1460021"/>
          </a:xfrm>
          <a:prstGeom prst="roundRect">
            <a:avLst/>
          </a:prstGeom>
          <a:solidFill>
            <a:srgbClr val="09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TextBox 13">
            <a:extLst>
              <a:ext uri="{FF2B5EF4-FFF2-40B4-BE49-F238E27FC236}">
                <a16:creationId xmlns:a16="http://schemas.microsoft.com/office/drawing/2014/main" id="{6984EDB8-2F71-22C2-029F-8AEED7EAC064}"/>
              </a:ext>
            </a:extLst>
          </p:cNvPr>
          <p:cNvSpPr txBox="1"/>
          <p:nvPr/>
        </p:nvSpPr>
        <p:spPr>
          <a:xfrm>
            <a:off x="6312920" y="358020"/>
            <a:ext cx="4911132" cy="1200329"/>
          </a:xfrm>
          <a:prstGeom prst="rect">
            <a:avLst/>
          </a:prstGeom>
          <a:solidFill>
            <a:srgbClr val="096D6E"/>
          </a:solidFill>
          <a:ln>
            <a:noFill/>
          </a:ln>
        </p:spPr>
        <p:txBody>
          <a:bodyPr wrap="square" rtlCol="0">
            <a:spAutoFit/>
          </a:bodyPr>
          <a:lstStyle/>
          <a:p>
            <a:pPr algn="ctr"/>
            <a:r>
              <a:rPr lang="en-IE" sz="3200" b="1" dirty="0">
                <a:solidFill>
                  <a:schemeClr val="bg1"/>
                </a:solidFill>
                <a:latin typeface="Aharoni" panose="02010803020104030203" pitchFamily="2" charset="-79"/>
                <a:cs typeface="Aharoni" panose="02010803020104030203" pitchFamily="2" charset="-79"/>
              </a:rPr>
              <a:t>Fallstudie</a:t>
            </a:r>
          </a:p>
          <a:p>
            <a:pPr algn="ctr"/>
            <a:r>
              <a:rPr lang="en-IE" sz="2000" dirty="0">
                <a:solidFill>
                  <a:schemeClr val="bg1"/>
                </a:solidFill>
                <a:cs typeface="Aharoni" panose="02010803020104030203" pitchFamily="2" charset="-79"/>
              </a:rPr>
              <a:t>Florida </a:t>
            </a:r>
            <a:r>
              <a:rPr lang="en-IE" sz="2000" dirty="0" err="1">
                <a:solidFill>
                  <a:schemeClr val="bg1"/>
                </a:solidFill>
                <a:cs typeface="Aharoni" panose="02010803020104030203" pitchFamily="2" charset="-79"/>
              </a:rPr>
              <a:t>Eis</a:t>
            </a:r>
            <a:r>
              <a:rPr lang="en-IE" sz="2000" dirty="0">
                <a:solidFill>
                  <a:schemeClr val="bg1"/>
                </a:solidFill>
                <a:cs typeface="Aharoni" panose="02010803020104030203" pitchFamily="2" charset="-79"/>
              </a:rPr>
              <a:t>, </a:t>
            </a:r>
          </a:p>
          <a:p>
            <a:pPr algn="ctr"/>
            <a:r>
              <a:rPr lang="en-IE" sz="2000" dirty="0" err="1">
                <a:solidFill>
                  <a:schemeClr val="bg1"/>
                </a:solidFill>
                <a:cs typeface="Aharoni" panose="02010803020104030203" pitchFamily="2" charset="-79"/>
              </a:rPr>
              <a:t>Speiseeishersteller</a:t>
            </a:r>
            <a:endParaRPr lang="en-IE" sz="2000" dirty="0">
              <a:solidFill>
                <a:schemeClr val="bg1"/>
              </a:solidFill>
              <a:cs typeface="Aharoni" panose="02010803020104030203" pitchFamily="2" charset="-79"/>
            </a:endParaRPr>
          </a:p>
        </p:txBody>
      </p:sp>
      <p:grpSp>
        <p:nvGrpSpPr>
          <p:cNvPr id="12" name="Gruppieren 11">
            <a:extLst>
              <a:ext uri="{FF2B5EF4-FFF2-40B4-BE49-F238E27FC236}">
                <a16:creationId xmlns:a16="http://schemas.microsoft.com/office/drawing/2014/main" id="{259CF380-9EF8-427B-8358-3240A27C7A55}"/>
              </a:ext>
            </a:extLst>
          </p:cNvPr>
          <p:cNvGrpSpPr/>
          <p:nvPr/>
        </p:nvGrpSpPr>
        <p:grpSpPr>
          <a:xfrm>
            <a:off x="6710553" y="5565011"/>
            <a:ext cx="4513499" cy="950603"/>
            <a:chOff x="6394388" y="5251154"/>
            <a:chExt cx="4513499" cy="1371600"/>
          </a:xfrm>
        </p:grpSpPr>
        <p:sp>
          <p:nvSpPr>
            <p:cNvPr id="13" name="Rectangle: Rounded Corners 13">
              <a:extLst>
                <a:ext uri="{FF2B5EF4-FFF2-40B4-BE49-F238E27FC236}">
                  <a16:creationId xmlns:a16="http://schemas.microsoft.com/office/drawing/2014/main" id="{1B6346A8-759C-4690-A6AE-9B5F6DFDA094}"/>
                </a:ext>
              </a:extLst>
            </p:cNvPr>
            <p:cNvSpPr/>
            <p:nvPr/>
          </p:nvSpPr>
          <p:spPr>
            <a:xfrm>
              <a:off x="6394388" y="5251154"/>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TextBox 14">
              <a:extLst>
                <a:ext uri="{FF2B5EF4-FFF2-40B4-BE49-F238E27FC236}">
                  <a16:creationId xmlns:a16="http://schemas.microsoft.com/office/drawing/2014/main" id="{D6022668-D0B1-4458-8415-20DF2EA79285}"/>
                </a:ext>
              </a:extLst>
            </p:cNvPr>
            <p:cNvSpPr txBox="1"/>
            <p:nvPr/>
          </p:nvSpPr>
          <p:spPr>
            <a:xfrm>
              <a:off x="6634309" y="5472214"/>
              <a:ext cx="3637752" cy="1021390"/>
            </a:xfrm>
            <a:prstGeom prst="rect">
              <a:avLst/>
            </a:prstGeom>
            <a:solidFill>
              <a:srgbClr val="027354"/>
            </a:solidFill>
            <a:ln>
              <a:noFill/>
            </a:ln>
          </p:spPr>
          <p:txBody>
            <a:bodyPr wrap="square" rtlCol="0">
              <a:spAutoFit/>
            </a:bodyPr>
            <a:lstStyle/>
            <a:p>
              <a:pPr algn="ctr"/>
              <a:r>
                <a:rPr lang="en-IE" sz="2000" b="1" dirty="0">
                  <a:solidFill>
                    <a:schemeClr val="bg1"/>
                  </a:solidFill>
                </a:rPr>
                <a:t>Klicken Sie hier, um die </a:t>
              </a:r>
              <a:r>
                <a:rPr lang="en-IE" sz="2000" b="1" dirty="0" err="1">
                  <a:solidFill>
                    <a:schemeClr val="bg1"/>
                  </a:solidFill>
                </a:rPr>
                <a:t>vollständige</a:t>
              </a:r>
              <a:r>
                <a:rPr lang="en-IE" sz="2000" b="1" dirty="0">
                  <a:solidFill>
                    <a:schemeClr val="bg1"/>
                  </a:solidFill>
                </a:rPr>
                <a:t> </a:t>
              </a:r>
              <a:r>
                <a:rPr lang="en-IE" sz="2000" b="1" dirty="0" err="1">
                  <a:solidFill>
                    <a:schemeClr val="bg1"/>
                  </a:solidFill>
                </a:rPr>
                <a:t>Fallstudie</a:t>
              </a:r>
              <a:r>
                <a:rPr lang="en-IE" sz="2000" b="1" dirty="0">
                  <a:solidFill>
                    <a:schemeClr val="bg1"/>
                  </a:solidFill>
                </a:rPr>
                <a:t> zu sehen</a:t>
              </a:r>
            </a:p>
          </p:txBody>
        </p:sp>
        <p:pic>
          <p:nvPicPr>
            <p:cNvPr id="17" name="Graphic 15" descr="Touchscreen with solid fill">
              <a:hlinkClick r:id="rId3"/>
              <a:extLst>
                <a:ext uri="{FF2B5EF4-FFF2-40B4-BE49-F238E27FC236}">
                  <a16:creationId xmlns:a16="http://schemas.microsoft.com/office/drawing/2014/main" id="{C7BEB35E-1293-4A13-BFA4-1016F8CB41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9238" y="5515917"/>
              <a:ext cx="762876" cy="977687"/>
            </a:xfrm>
            <a:prstGeom prst="rect">
              <a:avLst/>
            </a:prstGeom>
          </p:spPr>
        </p:pic>
      </p:grpSp>
      <p:pic>
        <p:nvPicPr>
          <p:cNvPr id="18" name="Picture 6">
            <a:hlinkClick r:id="rId6"/>
            <a:extLst>
              <a:ext uri="{FF2B5EF4-FFF2-40B4-BE49-F238E27FC236}">
                <a16:creationId xmlns:a16="http://schemas.microsoft.com/office/drawing/2014/main" id="{E6C51EF8-9980-482D-BEB1-CCD92C30A3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23797" y="2144181"/>
            <a:ext cx="4991901" cy="2743588"/>
          </a:xfrm>
          <a:prstGeom prst="rect">
            <a:avLst/>
          </a:prstGeom>
        </p:spPr>
      </p:pic>
    </p:spTree>
    <p:extLst>
      <p:ext uri="{BB962C8B-B14F-4D97-AF65-F5344CB8AC3E}">
        <p14:creationId xmlns:p14="http://schemas.microsoft.com/office/powerpoint/2010/main" val="2073708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80547B-42A9-5501-6761-E31440A24080}"/>
              </a:ext>
            </a:extLst>
          </p:cNvPr>
          <p:cNvSpPr>
            <a:spLocks noGrp="1"/>
          </p:cNvSpPr>
          <p:nvPr>
            <p:ph type="body" sz="quarter" idx="13"/>
          </p:nvPr>
        </p:nvSpPr>
        <p:spPr>
          <a:xfrm>
            <a:off x="719425" y="504615"/>
            <a:ext cx="10415300" cy="953429"/>
          </a:xfrm>
        </p:spPr>
        <p:txBody>
          <a:bodyPr>
            <a:normAutofit/>
          </a:bodyPr>
          <a:lstStyle/>
          <a:p>
            <a:pPr>
              <a:lnSpc>
                <a:spcPct val="100000"/>
              </a:lnSpc>
            </a:pPr>
            <a:r>
              <a:rPr lang="en-IE" sz="2800" dirty="0" err="1">
                <a:hlinkClick r:id="rId2">
                  <a:extLst>
                    <a:ext uri="{A12FA001-AC4F-418D-AE19-62706E023703}">
                      <ahyp:hlinkClr xmlns:ahyp="http://schemas.microsoft.com/office/drawing/2018/hyperlinkcolor" val="tx"/>
                    </a:ext>
                  </a:extLst>
                </a:hlinkClick>
              </a:rPr>
              <a:t>ActiTIME</a:t>
            </a:r>
            <a:r>
              <a:rPr lang="en-IE" sz="2800" dirty="0">
                <a:hlinkClick r:id="rId2">
                  <a:extLst>
                    <a:ext uri="{A12FA001-AC4F-418D-AE19-62706E023703}">
                      <ahyp:hlinkClr xmlns:ahyp="http://schemas.microsoft.com/office/drawing/2018/hyperlinkcolor" val="tx"/>
                    </a:ext>
                  </a:extLst>
                </a:hlinkClick>
              </a:rPr>
              <a:t> </a:t>
            </a:r>
            <a:r>
              <a:rPr lang="en-IE" sz="2800" dirty="0"/>
              <a:t> </a:t>
            </a:r>
            <a:r>
              <a:rPr lang="en-IE" sz="2800" dirty="0" err="1"/>
              <a:t>Zeiterfassungssoftware</a:t>
            </a:r>
            <a:r>
              <a:rPr lang="en-IE" sz="2800" dirty="0"/>
              <a:t> -</a:t>
            </a:r>
          </a:p>
          <a:p>
            <a:pPr>
              <a:lnSpc>
                <a:spcPct val="100000"/>
              </a:lnSpc>
            </a:pPr>
            <a:r>
              <a:rPr lang="en-IE" sz="2000" dirty="0" err="1"/>
              <a:t>Überschätzen</a:t>
            </a:r>
            <a:r>
              <a:rPr lang="en-IE" sz="2000" dirty="0"/>
              <a:t> oder unterschätzen Sie nicht den Wert der Zeit!</a:t>
            </a:r>
          </a:p>
        </p:txBody>
      </p:sp>
      <p:sp>
        <p:nvSpPr>
          <p:cNvPr id="8" name="Text Placeholder 7">
            <a:extLst>
              <a:ext uri="{FF2B5EF4-FFF2-40B4-BE49-F238E27FC236}">
                <a16:creationId xmlns:a16="http://schemas.microsoft.com/office/drawing/2014/main" id="{BF4A2ED1-56DD-A14D-9385-63113EDFE75E}"/>
              </a:ext>
            </a:extLst>
          </p:cNvPr>
          <p:cNvSpPr>
            <a:spLocks noGrp="1"/>
          </p:cNvSpPr>
          <p:nvPr>
            <p:ph type="body" sz="quarter" idx="14"/>
          </p:nvPr>
        </p:nvSpPr>
        <p:spPr>
          <a:xfrm>
            <a:off x="719425" y="1640925"/>
            <a:ext cx="10948700" cy="4124608"/>
          </a:xfrm>
        </p:spPr>
        <p:txBody>
          <a:bodyPr/>
          <a:lstStyle/>
          <a:p>
            <a:pPr algn="l"/>
            <a:r>
              <a:rPr lang="en-GB" sz="2000" b="0" i="0" dirty="0">
                <a:effectLst/>
              </a:rPr>
              <a:t>Eine </a:t>
            </a:r>
            <a:r>
              <a:rPr lang="en-GB" sz="2000" b="0" i="0" dirty="0" err="1">
                <a:effectLst/>
              </a:rPr>
              <a:t>Zeiterfassungssoftware</a:t>
            </a:r>
            <a:r>
              <a:rPr lang="en-GB" sz="2000" b="0" i="0" dirty="0">
                <a:effectLst/>
              </a:rPr>
              <a:t> </a:t>
            </a:r>
            <a:r>
              <a:rPr lang="en-GB" sz="2000" b="0" i="0" dirty="0" err="1">
                <a:effectLst/>
              </a:rPr>
              <a:t>ist</a:t>
            </a:r>
            <a:r>
              <a:rPr lang="en-GB" sz="2000" b="0" i="0" dirty="0">
                <a:effectLst/>
              </a:rPr>
              <a:t> </a:t>
            </a:r>
            <a:r>
              <a:rPr lang="en-GB" sz="2000" b="0" i="0" dirty="0" err="1">
                <a:effectLst/>
              </a:rPr>
              <a:t>vielseitig</a:t>
            </a:r>
            <a:r>
              <a:rPr lang="en-GB" sz="2000" b="0" i="0" dirty="0">
                <a:effectLst/>
              </a:rPr>
              <a:t>, </a:t>
            </a:r>
            <a:r>
              <a:rPr lang="en-GB" sz="2000" b="0" i="0" dirty="0" err="1">
                <a:effectLst/>
              </a:rPr>
              <a:t>wird</a:t>
            </a:r>
            <a:r>
              <a:rPr lang="en-GB" sz="2000" b="0" i="0" dirty="0">
                <a:effectLst/>
              </a:rPr>
              <a:t> </a:t>
            </a:r>
            <a:r>
              <a:rPr lang="en-GB" sz="2000" b="0" i="0" dirty="0" err="1">
                <a:effectLst/>
              </a:rPr>
              <a:t>allerdings</a:t>
            </a:r>
            <a:r>
              <a:rPr lang="en-GB" sz="2000" b="0" i="0" dirty="0">
                <a:effectLst/>
              </a:rPr>
              <a:t> </a:t>
            </a:r>
            <a:r>
              <a:rPr lang="en-GB" sz="2000" b="0" i="0" dirty="0" err="1">
                <a:effectLst/>
              </a:rPr>
              <a:t>häufig</a:t>
            </a:r>
            <a:r>
              <a:rPr lang="en-GB" sz="2000" b="0" i="0" dirty="0">
                <a:effectLst/>
              </a:rPr>
              <a:t> </a:t>
            </a:r>
            <a:r>
              <a:rPr lang="en-GB" sz="2000" b="0" i="0" dirty="0" err="1">
                <a:effectLst/>
              </a:rPr>
              <a:t>unterschätzt</a:t>
            </a:r>
            <a:r>
              <a:rPr lang="en-GB" sz="2000" b="0" i="0" dirty="0">
                <a:effectLst/>
              </a:rPr>
              <a:t>. Sie </a:t>
            </a:r>
            <a:r>
              <a:rPr lang="en-GB" sz="2000" dirty="0"/>
              <a:t>hat mehr Funktionen </a:t>
            </a:r>
            <a:r>
              <a:rPr lang="en-GB" sz="2000" dirty="0" err="1"/>
              <a:t>als</a:t>
            </a:r>
            <a:r>
              <a:rPr lang="en-GB" sz="2000" dirty="0"/>
              <a:t> man </a:t>
            </a:r>
            <a:r>
              <a:rPr lang="en-GB" sz="2000" dirty="0" err="1"/>
              <a:t>erwartet</a:t>
            </a:r>
            <a:r>
              <a:rPr lang="en-GB" sz="2000" dirty="0"/>
              <a:t>: </a:t>
            </a:r>
            <a:r>
              <a:rPr lang="en-GB" sz="2000" dirty="0" err="1"/>
              <a:t>neben</a:t>
            </a:r>
            <a:r>
              <a:rPr lang="en-GB" sz="2000" dirty="0"/>
              <a:t> der </a:t>
            </a:r>
            <a:r>
              <a:rPr lang="en-GB" sz="2000" b="0" i="0" dirty="0" err="1">
                <a:effectLst/>
              </a:rPr>
              <a:t>Zeiterfassung</a:t>
            </a:r>
            <a:r>
              <a:rPr lang="en-GB" sz="2000" b="0" i="0" dirty="0">
                <a:effectLst/>
              </a:rPr>
              <a:t>, </a:t>
            </a:r>
            <a:r>
              <a:rPr lang="en-GB" sz="2000" b="0" i="0" dirty="0" err="1">
                <a:effectLst/>
              </a:rPr>
              <a:t>bietet</a:t>
            </a:r>
            <a:r>
              <a:rPr lang="en-GB" sz="2000" b="0" i="0" dirty="0">
                <a:effectLst/>
              </a:rPr>
              <a:t> </a:t>
            </a:r>
            <a:r>
              <a:rPr lang="en-GB" sz="2000" b="0" i="0" dirty="0" err="1">
                <a:effectLst/>
              </a:rPr>
              <a:t>sie</a:t>
            </a:r>
            <a:r>
              <a:rPr lang="en-GB" sz="2000" b="0" i="0" dirty="0">
                <a:effectLst/>
              </a:rPr>
              <a:t> </a:t>
            </a:r>
            <a:r>
              <a:rPr lang="en-GB" sz="2000" b="0" i="0" dirty="0" err="1">
                <a:effectLst/>
              </a:rPr>
              <a:t>zudem</a:t>
            </a:r>
            <a:r>
              <a:rPr lang="en-GB" sz="2000" b="0" i="0" dirty="0">
                <a:effectLst/>
              </a:rPr>
              <a:t> </a:t>
            </a:r>
            <a:r>
              <a:rPr lang="en-GB" sz="2000" b="0" i="0" dirty="0" err="1">
                <a:effectLst/>
              </a:rPr>
              <a:t>Optimierung</a:t>
            </a:r>
            <a:r>
              <a:rPr lang="en-GB" sz="2000" b="0" i="0" dirty="0">
                <a:effectLst/>
              </a:rPr>
              <a:t>, Projektmanagement, Aufgabenzuweisung, Informationen zur Unternehmensleistung und </a:t>
            </a:r>
            <a:r>
              <a:rPr lang="en-GB" sz="2000" b="0" i="0" dirty="0" err="1">
                <a:effectLst/>
              </a:rPr>
              <a:t>vieles</a:t>
            </a:r>
            <a:r>
              <a:rPr lang="en-GB" sz="2000" b="0" i="0" dirty="0">
                <a:effectLst/>
              </a:rPr>
              <a:t> </a:t>
            </a:r>
            <a:r>
              <a:rPr lang="en-GB" sz="2000" b="0" i="0" dirty="0" err="1">
                <a:effectLst/>
              </a:rPr>
              <a:t>mehr</a:t>
            </a:r>
            <a:r>
              <a:rPr lang="en-GB" sz="2000" b="0" i="0" dirty="0">
                <a:effectLst/>
              </a:rPr>
              <a:t>. </a:t>
            </a:r>
          </a:p>
          <a:p>
            <a:pPr algn="l"/>
            <a:endParaRPr lang="en-GB" sz="1200" b="0" i="0" dirty="0">
              <a:effectLst/>
            </a:endParaRPr>
          </a:p>
          <a:p>
            <a:pPr algn="l"/>
            <a:r>
              <a:rPr lang="en-GB" sz="2000" b="0" i="0" dirty="0">
                <a:effectLst/>
              </a:rPr>
              <a:t>Ohne Zugang zu einer angemessenen Zeiterfassung und -verwaltung ist es äußerst schwierig, Ressourcen und Zeit effizient und richtig zuzuweisen. </a:t>
            </a:r>
            <a:r>
              <a:rPr lang="en-GB" sz="2000" b="0" i="0" dirty="0" err="1">
                <a:effectLst/>
              </a:rPr>
              <a:t>Wenn</a:t>
            </a:r>
            <a:r>
              <a:rPr lang="en-GB" sz="2000" b="0" i="0" dirty="0">
                <a:effectLst/>
              </a:rPr>
              <a:t> </a:t>
            </a:r>
            <a:r>
              <a:rPr lang="en-GB" sz="2000" b="0" i="0" dirty="0" err="1">
                <a:effectLst/>
              </a:rPr>
              <a:t>beispielsweise</a:t>
            </a:r>
            <a:r>
              <a:rPr lang="en-GB" sz="2000" b="0" i="0" dirty="0">
                <a:effectLst/>
              </a:rPr>
              <a:t> </a:t>
            </a:r>
            <a:r>
              <a:rPr lang="en-GB" sz="2000" b="0" i="0" dirty="0" err="1">
                <a:effectLst/>
              </a:rPr>
              <a:t>unklar</a:t>
            </a:r>
            <a:r>
              <a:rPr lang="en-GB" sz="2000" b="0" i="0" dirty="0">
                <a:effectLst/>
              </a:rPr>
              <a:t> </a:t>
            </a:r>
            <a:r>
              <a:rPr lang="en-GB" sz="2000" b="0" i="0" dirty="0" err="1">
                <a:effectLst/>
              </a:rPr>
              <a:t>ist</a:t>
            </a:r>
            <a:r>
              <a:rPr lang="en-GB" sz="2000" b="0" i="0" dirty="0">
                <a:effectLst/>
              </a:rPr>
              <a:t>, wie lange eine Aufgabe dauert oder wie viele Personen in jeder Phase beteiligt sein müssen, </a:t>
            </a:r>
            <a:r>
              <a:rPr lang="en-GB" sz="2000" b="0" i="0" dirty="0" err="1">
                <a:effectLst/>
              </a:rPr>
              <a:t>fehlen</a:t>
            </a:r>
            <a:r>
              <a:rPr lang="en-GB" sz="2000" b="0" i="0" dirty="0">
                <a:effectLst/>
              </a:rPr>
              <a:t> </a:t>
            </a:r>
            <a:r>
              <a:rPr lang="en-GB" sz="2000" b="0" i="0" dirty="0" err="1">
                <a:effectLst/>
              </a:rPr>
              <a:t>Ihnen</a:t>
            </a:r>
            <a:r>
              <a:rPr lang="en-GB" sz="2000" b="0" i="0" dirty="0">
                <a:effectLst/>
              </a:rPr>
              <a:t> </a:t>
            </a:r>
            <a:r>
              <a:rPr lang="en-GB" sz="2000" b="0" i="0" dirty="0" err="1">
                <a:effectLst/>
              </a:rPr>
              <a:t>wichtige</a:t>
            </a:r>
            <a:r>
              <a:rPr lang="en-GB" sz="2000" b="0" i="0" dirty="0">
                <a:effectLst/>
              </a:rPr>
              <a:t> </a:t>
            </a:r>
            <a:r>
              <a:rPr lang="en-GB" sz="2000" b="0" i="0" dirty="0" err="1">
                <a:effectLst/>
              </a:rPr>
              <a:t>Informationen</a:t>
            </a:r>
            <a:r>
              <a:rPr lang="en-GB" sz="2000" b="0" i="0" dirty="0">
                <a:effectLst/>
              </a:rPr>
              <a:t>. Das bedeutet, dass Sie </a:t>
            </a:r>
            <a:r>
              <a:rPr lang="en-GB" sz="2000" b="0" i="0" dirty="0" err="1">
                <a:effectLst/>
              </a:rPr>
              <a:t>diese</a:t>
            </a:r>
            <a:r>
              <a:rPr lang="en-GB" sz="2000" b="0" i="0" dirty="0">
                <a:effectLst/>
              </a:rPr>
              <a:t> </a:t>
            </a:r>
            <a:r>
              <a:rPr lang="en-GB" sz="2000" b="0" i="0" dirty="0" err="1">
                <a:effectLst/>
              </a:rPr>
              <a:t>benötigte</a:t>
            </a:r>
            <a:r>
              <a:rPr lang="en-GB" sz="2000" b="0" i="0" dirty="0">
                <a:effectLst/>
              </a:rPr>
              <a:t> Zeit oder den Personalbedarf häufig über- </a:t>
            </a:r>
            <a:r>
              <a:rPr lang="en-GB" sz="2000" b="0" i="0" dirty="0" err="1">
                <a:effectLst/>
              </a:rPr>
              <a:t>oder</a:t>
            </a:r>
            <a:r>
              <a:rPr lang="en-GB" sz="2000" b="0" i="0" dirty="0">
                <a:effectLst/>
              </a:rPr>
              <a:t> </a:t>
            </a:r>
            <a:r>
              <a:rPr lang="en-GB" sz="2000" b="0" i="0" dirty="0" err="1">
                <a:effectLst/>
              </a:rPr>
              <a:t>unterschätzen</a:t>
            </a:r>
            <a:r>
              <a:rPr lang="en-GB" sz="2000" dirty="0"/>
              <a:t> und </a:t>
            </a:r>
            <a:r>
              <a:rPr lang="en-GB" sz="2000" dirty="0" err="1"/>
              <a:t>führt</a:t>
            </a:r>
            <a:r>
              <a:rPr lang="en-GB" sz="2000" dirty="0"/>
              <a:t> </a:t>
            </a:r>
            <a:r>
              <a:rPr lang="en-GB" sz="2000" b="0" i="0" dirty="0" err="1">
                <a:effectLst/>
              </a:rPr>
              <a:t>somit</a:t>
            </a:r>
            <a:r>
              <a:rPr lang="en-GB" sz="2000" b="0" i="0" dirty="0">
                <a:effectLst/>
              </a:rPr>
              <a:t> zu einem </a:t>
            </a:r>
            <a:r>
              <a:rPr lang="en-GB" sz="2000" b="0" i="0" dirty="0" err="1">
                <a:effectLst/>
              </a:rPr>
              <a:t>erheblichen</a:t>
            </a:r>
            <a:r>
              <a:rPr lang="en-GB" sz="2000" b="0" i="0" dirty="0">
                <a:effectLst/>
              </a:rPr>
              <a:t> </a:t>
            </a:r>
            <a:r>
              <a:rPr lang="en-GB" sz="2000" b="0" i="0" dirty="0" err="1">
                <a:effectLst/>
              </a:rPr>
              <a:t>Produktivitätsverlust</a:t>
            </a:r>
            <a:r>
              <a:rPr lang="en-GB" sz="2000" dirty="0"/>
              <a:t>, was </a:t>
            </a:r>
            <a:r>
              <a:rPr lang="en-GB" sz="2000" b="0" i="0" dirty="0" err="1">
                <a:effectLst/>
              </a:rPr>
              <a:t>Ihr</a:t>
            </a:r>
            <a:r>
              <a:rPr lang="en-GB" sz="2000" b="0" i="0" dirty="0">
                <a:effectLst/>
              </a:rPr>
              <a:t> </a:t>
            </a:r>
            <a:r>
              <a:rPr lang="en-GB" sz="2000" b="0" i="0" dirty="0" err="1">
                <a:effectLst/>
              </a:rPr>
              <a:t>Unternehmen</a:t>
            </a:r>
            <a:r>
              <a:rPr lang="en-GB" sz="2000" b="0" i="0" dirty="0">
                <a:effectLst/>
              </a:rPr>
              <a:t> </a:t>
            </a:r>
            <a:r>
              <a:rPr lang="en-GB" sz="2000" b="0" i="0" dirty="0" err="1">
                <a:effectLst/>
              </a:rPr>
              <a:t>mehr</a:t>
            </a:r>
            <a:r>
              <a:rPr lang="en-GB" sz="2000" b="0" i="0" dirty="0">
                <a:effectLst/>
              </a:rPr>
              <a:t> Geld </a:t>
            </a:r>
            <a:r>
              <a:rPr lang="en-GB" sz="2000" b="0" i="0" dirty="0" err="1">
                <a:effectLst/>
              </a:rPr>
              <a:t>kostet</a:t>
            </a:r>
            <a:r>
              <a:rPr lang="en-GB" sz="2000" b="0" i="0" dirty="0">
                <a:effectLst/>
              </a:rPr>
              <a:t> als nötig.</a:t>
            </a:r>
          </a:p>
          <a:p>
            <a:pPr algn="l"/>
            <a:endParaRPr lang="en-GB" sz="1200" b="0" i="0" dirty="0">
              <a:effectLst/>
            </a:endParaRPr>
          </a:p>
          <a:p>
            <a:pPr algn="l"/>
            <a:r>
              <a:rPr lang="en-GB" sz="2000" b="0" i="0" dirty="0">
                <a:effectLst/>
              </a:rPr>
              <a:t>Eine </a:t>
            </a:r>
            <a:r>
              <a:rPr lang="en-GB" sz="2000" b="0" i="0" dirty="0" err="1">
                <a:effectLst/>
              </a:rPr>
              <a:t>Zeiterfassungssoftware</a:t>
            </a:r>
            <a:r>
              <a:rPr lang="en-GB" sz="2000" b="0" i="0" dirty="0">
                <a:effectLst/>
              </a:rPr>
              <a:t>, wie </a:t>
            </a:r>
            <a:r>
              <a:rPr lang="en-GB" sz="2000" b="0" i="0" u="none" strike="noStrike" dirty="0">
                <a:effectLst/>
                <a:hlinkClick r:id="rId2">
                  <a:extLst>
                    <a:ext uri="{A12FA001-AC4F-418D-AE19-62706E023703}">
                      <ahyp:hlinkClr xmlns:ahyp="http://schemas.microsoft.com/office/drawing/2018/hyperlinkcolor" val="tx"/>
                    </a:ext>
                  </a:extLst>
                </a:hlinkClick>
              </a:rPr>
              <a:t>actiTIME</a:t>
            </a:r>
            <a:r>
              <a:rPr lang="en-GB" sz="2000" b="0" i="0" dirty="0">
                <a:effectLst/>
              </a:rPr>
              <a:t>, </a:t>
            </a:r>
            <a:r>
              <a:rPr lang="en-GB" sz="2000" dirty="0"/>
              <a:t>ist </a:t>
            </a:r>
            <a:r>
              <a:rPr lang="en-GB" sz="2000" dirty="0" err="1"/>
              <a:t>eine</a:t>
            </a:r>
            <a:r>
              <a:rPr lang="en-GB" sz="2000" dirty="0"/>
              <a:t> Software zur kostengünstigen Produktivitäts-, Leistungs-, und </a:t>
            </a:r>
            <a:r>
              <a:rPr lang="en-GB" sz="2000" dirty="0" err="1"/>
              <a:t>Fortschrittsverfolgung</a:t>
            </a:r>
            <a:r>
              <a:rPr lang="en-GB" sz="2000" dirty="0"/>
              <a:t>, um </a:t>
            </a:r>
            <a:r>
              <a:rPr lang="en-GB" sz="2000" b="0" i="0" dirty="0">
                <a:effectLst/>
              </a:rPr>
              <a:t>die </a:t>
            </a:r>
            <a:r>
              <a:rPr lang="en-GB" sz="2000" b="0" i="0" dirty="0" err="1">
                <a:effectLst/>
              </a:rPr>
              <a:t>Produktivität</a:t>
            </a:r>
            <a:r>
              <a:rPr lang="en-GB" sz="2000" b="0" i="0" dirty="0">
                <a:effectLst/>
              </a:rPr>
              <a:t> </a:t>
            </a:r>
            <a:r>
              <a:rPr lang="en-GB" sz="2000" b="0" i="0" dirty="0" err="1">
                <a:effectLst/>
              </a:rPr>
              <a:t>kurz</a:t>
            </a:r>
            <a:r>
              <a:rPr lang="en-GB" sz="2000" b="0" i="0" dirty="0">
                <a:effectLst/>
              </a:rPr>
              <a:t>- </a:t>
            </a:r>
            <a:r>
              <a:rPr lang="en-GB" sz="2000" b="0" i="0" dirty="0" err="1">
                <a:effectLst/>
              </a:rPr>
              <a:t>wie</a:t>
            </a:r>
            <a:r>
              <a:rPr lang="en-GB" sz="2000" b="0" i="0" dirty="0">
                <a:effectLst/>
              </a:rPr>
              <a:t> </a:t>
            </a:r>
            <a:r>
              <a:rPr lang="en-GB" sz="2000" b="0" i="0" dirty="0" err="1">
                <a:effectLst/>
              </a:rPr>
              <a:t>langfristig</a:t>
            </a:r>
            <a:r>
              <a:rPr lang="en-GB" sz="2000" b="0" i="0" dirty="0">
                <a:effectLst/>
              </a:rPr>
              <a:t> zu steigern </a:t>
            </a:r>
            <a:r>
              <a:rPr lang="en-GB" sz="2000" dirty="0"/>
              <a:t>und </a:t>
            </a:r>
            <a:r>
              <a:rPr lang="en-GB" sz="2000" b="0" i="0" dirty="0">
                <a:effectLst/>
              </a:rPr>
              <a:t>die Geschäftskosten durch ein effizienteres Unternehmen als Ganzes zu senken. </a:t>
            </a:r>
            <a:endParaRPr lang="en-IE" sz="2000" dirty="0"/>
          </a:p>
        </p:txBody>
      </p:sp>
    </p:spTree>
    <p:extLst>
      <p:ext uri="{BB962C8B-B14F-4D97-AF65-F5344CB8AC3E}">
        <p14:creationId xmlns:p14="http://schemas.microsoft.com/office/powerpoint/2010/main" val="3369663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A78FFD-1BE8-D5E4-99F7-FCD85582FD06}"/>
              </a:ext>
            </a:extLst>
          </p:cNvPr>
          <p:cNvSpPr>
            <a:spLocks noGrp="1"/>
          </p:cNvSpPr>
          <p:nvPr>
            <p:ph type="body" sz="quarter" idx="13"/>
          </p:nvPr>
        </p:nvSpPr>
        <p:spPr>
          <a:xfrm>
            <a:off x="500814" y="285115"/>
            <a:ext cx="4909385" cy="3514418"/>
          </a:xfrm>
        </p:spPr>
        <p:txBody>
          <a:bodyPr>
            <a:normAutofit fontScale="32500" lnSpcReduction="20000"/>
          </a:bodyPr>
          <a:lstStyle/>
          <a:p>
            <a:pPr>
              <a:lnSpc>
                <a:spcPct val="120000"/>
              </a:lnSpc>
            </a:pPr>
            <a:r>
              <a:rPr lang="en-IE" sz="7400" dirty="0"/>
              <a:t>7. Die </a:t>
            </a:r>
            <a:r>
              <a:rPr lang="en-IE" sz="7400" dirty="0" err="1"/>
              <a:t>Umweltbelastung</a:t>
            </a:r>
            <a:r>
              <a:rPr lang="en-IE" sz="7400" dirty="0"/>
              <a:t> und den </a:t>
            </a:r>
            <a:r>
              <a:rPr lang="en-IE" sz="7400" dirty="0" err="1"/>
              <a:t>Rohstoffverbrauch</a:t>
            </a:r>
            <a:r>
              <a:rPr lang="en-IE" sz="7400" dirty="0"/>
              <a:t> </a:t>
            </a:r>
            <a:r>
              <a:rPr lang="en-IE" sz="7400" dirty="0" err="1"/>
              <a:t>verringern</a:t>
            </a:r>
            <a:endParaRPr lang="en-IE" sz="7400" dirty="0"/>
          </a:p>
          <a:p>
            <a:pPr>
              <a:lnSpc>
                <a:spcPct val="120000"/>
              </a:lnSpc>
            </a:pPr>
            <a:endParaRPr lang="en-IE" b="0" dirty="0"/>
          </a:p>
          <a:p>
            <a:pPr>
              <a:lnSpc>
                <a:spcPct val="120000"/>
              </a:lnSpc>
            </a:pPr>
            <a:r>
              <a:rPr lang="en-GB" sz="5500" b="0" i="0" dirty="0">
                <a:effectLst/>
              </a:rPr>
              <a:t>CSR-Initiativen zielen darauf ab, die </a:t>
            </a:r>
            <a:r>
              <a:rPr lang="en-GB" sz="5500" b="1" i="0" dirty="0">
                <a:effectLst/>
              </a:rPr>
              <a:t>negativen Auswirkungen der Wirtschaft auf die Umwelt zu verringern</a:t>
            </a:r>
            <a:r>
              <a:rPr lang="en-GB" sz="5500" b="0" i="0" dirty="0">
                <a:effectLst/>
              </a:rPr>
              <a:t>. In der </a:t>
            </a:r>
            <a:r>
              <a:rPr lang="en-GB" sz="5500" b="0" i="0" dirty="0" err="1">
                <a:effectLst/>
              </a:rPr>
              <a:t>Automobilindustrie</a:t>
            </a:r>
            <a:r>
              <a:rPr lang="en-GB" sz="5500" b="0" i="0" dirty="0">
                <a:effectLst/>
              </a:rPr>
              <a:t> </a:t>
            </a:r>
            <a:r>
              <a:rPr lang="en-GB" sz="5500" b="0" i="0" dirty="0" err="1">
                <a:effectLst/>
              </a:rPr>
              <a:t>lassen</a:t>
            </a:r>
            <a:r>
              <a:rPr lang="en-GB" sz="5500" b="0" dirty="0"/>
              <a:t> </a:t>
            </a:r>
            <a:r>
              <a:rPr lang="en-GB" sz="5500" b="0" dirty="0" err="1"/>
              <a:t>sich</a:t>
            </a:r>
            <a:r>
              <a:rPr lang="en-GB" sz="5500" b="0" dirty="0"/>
              <a:t> </a:t>
            </a:r>
            <a:r>
              <a:rPr lang="en-GB" sz="5500" b="0" dirty="0" err="1"/>
              <a:t>beispielsweise</a:t>
            </a:r>
            <a:r>
              <a:rPr lang="en-GB" sz="5500" b="0" dirty="0"/>
              <a:t> CSR-</a:t>
            </a:r>
            <a:r>
              <a:rPr lang="en-GB" sz="5500" b="0" i="0" dirty="0" err="1">
                <a:effectLst/>
              </a:rPr>
              <a:t>Maßnahmen</a:t>
            </a:r>
            <a:r>
              <a:rPr lang="en-GB" sz="5500" b="0" i="0" dirty="0">
                <a:effectLst/>
              </a:rPr>
              <a:t> </a:t>
            </a:r>
            <a:r>
              <a:rPr lang="en-GB" sz="5500" b="0" i="0" dirty="0" err="1">
                <a:effectLst/>
              </a:rPr>
              <a:t>durch</a:t>
            </a:r>
            <a:r>
              <a:rPr lang="en-GB" sz="5500" b="0" i="0" dirty="0">
                <a:effectLst/>
              </a:rPr>
              <a:t> die </a:t>
            </a:r>
            <a:r>
              <a:rPr lang="en-GB" sz="5500" b="0" i="0" dirty="0" err="1">
                <a:effectLst/>
              </a:rPr>
              <a:t>Verringerung</a:t>
            </a:r>
            <a:r>
              <a:rPr lang="en-GB" sz="5500" b="0" i="0" dirty="0">
                <a:effectLst/>
              </a:rPr>
              <a:t> von Umweltverschmutzung und des Rohstoffverbrauchs sowie durch </a:t>
            </a:r>
            <a:r>
              <a:rPr lang="en-GB" sz="5500" b="0" i="0" dirty="0" err="1">
                <a:effectLst/>
              </a:rPr>
              <a:t>Umweltkompensationen</a:t>
            </a:r>
            <a:r>
              <a:rPr lang="en-GB" sz="5500" b="0" i="0" dirty="0">
                <a:effectLst/>
              </a:rPr>
              <a:t> </a:t>
            </a:r>
            <a:r>
              <a:rPr lang="en-GB" sz="5500" b="0" i="0" dirty="0" err="1">
                <a:effectLst/>
              </a:rPr>
              <a:t>umsetzen</a:t>
            </a:r>
            <a:r>
              <a:rPr lang="en-GB" sz="5500" b="0" i="0" dirty="0">
                <a:effectLst/>
              </a:rPr>
              <a:t>.</a:t>
            </a:r>
            <a:endParaRPr lang="en-IE" sz="5500" b="0" dirty="0"/>
          </a:p>
        </p:txBody>
      </p:sp>
      <p:sp>
        <p:nvSpPr>
          <p:cNvPr id="6" name="Text Placeholder 5">
            <a:extLst>
              <a:ext uri="{FF2B5EF4-FFF2-40B4-BE49-F238E27FC236}">
                <a16:creationId xmlns:a16="http://schemas.microsoft.com/office/drawing/2014/main" id="{EE10AEC6-469D-F7BB-04C6-F4B15444E0AC}"/>
              </a:ext>
            </a:extLst>
          </p:cNvPr>
          <p:cNvSpPr>
            <a:spLocks noGrp="1"/>
          </p:cNvSpPr>
          <p:nvPr>
            <p:ph type="body" sz="quarter" idx="14"/>
          </p:nvPr>
        </p:nvSpPr>
        <p:spPr>
          <a:xfrm>
            <a:off x="407570" y="4289381"/>
            <a:ext cx="11325626" cy="2283504"/>
          </a:xfrm>
        </p:spPr>
        <p:txBody>
          <a:bodyPr/>
          <a:lstStyle/>
          <a:p>
            <a:r>
              <a:rPr lang="en-GB" sz="1800" dirty="0">
                <a:solidFill>
                  <a:schemeClr val="tx1"/>
                </a:solidFill>
              </a:rPr>
              <a:t>Digitale Technologien und Tools können Unternehmen dabei helfen, die Umweltbelastung zu verringern, indem sie Produkte herstellen, die recycelt werden können, den Verbrauch von Abfall, Wasser, Energie und Plastik reduzieren, den Produktlebenszyklus optimieren, Verpackungen reduzieren und nachhaltige Transport- und Vertriebsnetze einrichten. </a:t>
            </a:r>
          </a:p>
          <a:p>
            <a:r>
              <a:rPr lang="en-GB" sz="1800" dirty="0">
                <a:solidFill>
                  <a:schemeClr val="tx1"/>
                </a:solidFill>
              </a:rPr>
              <a:t>In der Modeindustrie werden für die Herstellung einer Jeans fast 10.000 Liter Wasser verbraucht. </a:t>
            </a:r>
            <a:r>
              <a:rPr lang="en-GB" sz="1800" dirty="0">
                <a:solidFill>
                  <a:schemeClr val="tx1"/>
                </a:solidFill>
                <a:hlinkClick r:id="rId2"/>
              </a:rPr>
              <a:t>Outland Denim </a:t>
            </a:r>
            <a:r>
              <a:rPr lang="en-GB" sz="1800" dirty="0">
                <a:solidFill>
                  <a:schemeClr val="tx1"/>
                </a:solidFill>
              </a:rPr>
              <a:t>setzt innovative Technologien und Lasergeräte ein, um die zum Waschen und Bleichen benötigte Wassermenge um bis </a:t>
            </a:r>
            <a:r>
              <a:rPr lang="en-GB" sz="1800" dirty="0" err="1">
                <a:solidFill>
                  <a:schemeClr val="tx1"/>
                </a:solidFill>
              </a:rPr>
              <a:t>zu</a:t>
            </a:r>
            <a:r>
              <a:rPr lang="en-GB" sz="1800" dirty="0">
                <a:solidFill>
                  <a:schemeClr val="tx1"/>
                </a:solidFill>
              </a:rPr>
              <a:t> </a:t>
            </a:r>
          </a:p>
          <a:p>
            <a:r>
              <a:rPr lang="en-GB" sz="1800" dirty="0">
                <a:solidFill>
                  <a:schemeClr val="tx1"/>
                </a:solidFill>
              </a:rPr>
              <a:t>65 % zu reduzieren. Outland </a:t>
            </a:r>
            <a:r>
              <a:rPr lang="en-GB" sz="1800" dirty="0" err="1">
                <a:solidFill>
                  <a:schemeClr val="tx1"/>
                </a:solidFill>
              </a:rPr>
              <a:t>setzt</a:t>
            </a:r>
            <a:r>
              <a:rPr lang="en-GB" sz="1800" dirty="0">
                <a:solidFill>
                  <a:schemeClr val="tx1"/>
                </a:solidFill>
              </a:rPr>
              <a:t> </a:t>
            </a:r>
            <a:r>
              <a:rPr lang="en-GB" sz="1800" dirty="0" err="1">
                <a:solidFill>
                  <a:schemeClr val="tx1"/>
                </a:solidFill>
              </a:rPr>
              <a:t>dabei</a:t>
            </a:r>
            <a:r>
              <a:rPr lang="en-GB" sz="1800" dirty="0">
                <a:solidFill>
                  <a:schemeClr val="tx1"/>
                </a:solidFill>
              </a:rPr>
              <a:t> die E-Flow-Technologie ein</a:t>
            </a:r>
            <a:r>
              <a:rPr lang="en-GB" sz="1800" b="1" dirty="0">
                <a:solidFill>
                  <a:srgbClr val="027354"/>
                </a:solidFill>
              </a:rPr>
              <a:t>: "Das Geniale daran ist, </a:t>
            </a:r>
            <a:r>
              <a:rPr lang="en-GB" sz="1800" b="1" dirty="0" err="1">
                <a:solidFill>
                  <a:srgbClr val="027354"/>
                </a:solidFill>
              </a:rPr>
              <a:t>dass</a:t>
            </a:r>
            <a:r>
              <a:rPr lang="en-GB" sz="1800" b="1" dirty="0">
                <a:solidFill>
                  <a:srgbClr val="027354"/>
                </a:solidFill>
              </a:rPr>
              <a:t> </a:t>
            </a:r>
            <a:r>
              <a:rPr lang="en-GB" sz="1800" b="1" dirty="0" err="1">
                <a:solidFill>
                  <a:srgbClr val="027354"/>
                </a:solidFill>
              </a:rPr>
              <a:t>diese</a:t>
            </a:r>
            <a:r>
              <a:rPr lang="en-GB" sz="1800" b="1" dirty="0">
                <a:solidFill>
                  <a:srgbClr val="027354"/>
                </a:solidFill>
              </a:rPr>
              <a:t> </a:t>
            </a:r>
            <a:r>
              <a:rPr lang="en-GB" sz="1800" b="1" dirty="0" err="1">
                <a:solidFill>
                  <a:srgbClr val="027354"/>
                </a:solidFill>
              </a:rPr>
              <a:t>Technologie</a:t>
            </a:r>
            <a:r>
              <a:rPr lang="en-GB" sz="1800" b="1" dirty="0">
                <a:solidFill>
                  <a:srgbClr val="027354"/>
                </a:solidFill>
              </a:rPr>
              <a:t> Nanoblasen verwendet, </a:t>
            </a:r>
            <a:r>
              <a:rPr lang="en-GB" sz="1800" b="1" dirty="0" err="1">
                <a:solidFill>
                  <a:srgbClr val="027354"/>
                </a:solidFill>
              </a:rPr>
              <a:t>welche</a:t>
            </a:r>
            <a:r>
              <a:rPr lang="en-GB" sz="1800" b="1" dirty="0">
                <a:solidFill>
                  <a:srgbClr val="027354"/>
                </a:solidFill>
              </a:rPr>
              <a:t> die Waschmittel über die Stoffe sprühen, anstatt sie in Tausende von Litern Wasser </a:t>
            </a:r>
            <a:r>
              <a:rPr lang="en-GB" sz="1800" b="1" dirty="0" err="1">
                <a:solidFill>
                  <a:srgbClr val="027354"/>
                </a:solidFill>
              </a:rPr>
              <a:t>zu</a:t>
            </a:r>
            <a:r>
              <a:rPr lang="en-GB" sz="1800" b="1" dirty="0">
                <a:solidFill>
                  <a:srgbClr val="027354"/>
                </a:solidFill>
              </a:rPr>
              <a:t> </a:t>
            </a:r>
            <a:r>
              <a:rPr lang="en-GB" sz="1800" b="1" dirty="0" err="1">
                <a:solidFill>
                  <a:srgbClr val="027354"/>
                </a:solidFill>
              </a:rPr>
              <a:t>lösen</a:t>
            </a:r>
            <a:r>
              <a:rPr lang="en-GB" sz="1800" b="1" dirty="0">
                <a:solidFill>
                  <a:srgbClr val="027354"/>
                </a:solidFill>
              </a:rPr>
              <a:t>, </a:t>
            </a:r>
            <a:r>
              <a:rPr lang="en-GB" sz="1800" b="1" dirty="0" err="1">
                <a:solidFill>
                  <a:srgbClr val="027354"/>
                </a:solidFill>
              </a:rPr>
              <a:t>dabei</a:t>
            </a:r>
            <a:r>
              <a:rPr lang="en-GB" sz="1800" b="1" dirty="0">
                <a:solidFill>
                  <a:srgbClr val="027354"/>
                </a:solidFill>
              </a:rPr>
              <a:t> </a:t>
            </a:r>
            <a:r>
              <a:rPr lang="en-GB" sz="1800" b="1" dirty="0" err="1">
                <a:solidFill>
                  <a:srgbClr val="027354"/>
                </a:solidFill>
              </a:rPr>
              <a:t>wird</a:t>
            </a:r>
            <a:r>
              <a:rPr lang="en-GB" sz="1800" b="1" dirty="0">
                <a:solidFill>
                  <a:srgbClr val="027354"/>
                </a:solidFill>
              </a:rPr>
              <a:t> bis zu 95 % des </a:t>
            </a:r>
            <a:r>
              <a:rPr lang="en-GB" sz="1800" b="1" dirty="0" err="1">
                <a:solidFill>
                  <a:srgbClr val="027354"/>
                </a:solidFill>
              </a:rPr>
              <a:t>Wasserverbrauchs</a:t>
            </a:r>
            <a:r>
              <a:rPr lang="en-GB" sz="1800" b="1" dirty="0">
                <a:solidFill>
                  <a:srgbClr val="027354"/>
                </a:solidFill>
              </a:rPr>
              <a:t> </a:t>
            </a:r>
            <a:r>
              <a:rPr lang="en-GB" sz="1800" b="1" dirty="0" err="1">
                <a:solidFill>
                  <a:srgbClr val="027354"/>
                </a:solidFill>
              </a:rPr>
              <a:t>eingespart</a:t>
            </a:r>
            <a:r>
              <a:rPr lang="en-GB" sz="1800" b="1" dirty="0">
                <a:solidFill>
                  <a:srgbClr val="027354"/>
                </a:solidFill>
              </a:rPr>
              <a:t>."</a:t>
            </a:r>
            <a:endParaRPr lang="en-IE" sz="1800" b="1" dirty="0">
              <a:solidFill>
                <a:srgbClr val="027354"/>
              </a:solidFill>
            </a:endParaRPr>
          </a:p>
        </p:txBody>
      </p:sp>
      <p:pic>
        <p:nvPicPr>
          <p:cNvPr id="4" name="Picture 2" descr="Ethical Brand 'Outland Denim' Expands Operations in Canada">
            <a:extLst>
              <a:ext uri="{FF2B5EF4-FFF2-40B4-BE49-F238E27FC236}">
                <a16:creationId xmlns:a16="http://schemas.microsoft.com/office/drawing/2014/main" id="{AA317CA6-3F0A-4273-822F-2AD83B25E0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29276" y="0"/>
            <a:ext cx="4838700" cy="401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155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844D7B-0E79-1C5C-3986-F577A0301565}"/>
              </a:ext>
            </a:extLst>
          </p:cNvPr>
          <p:cNvSpPr/>
          <p:nvPr/>
        </p:nvSpPr>
        <p:spPr>
          <a:xfrm>
            <a:off x="0" y="-19051"/>
            <a:ext cx="5629275" cy="3448051"/>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1">
            <a:extLst>
              <a:ext uri="{FF2B5EF4-FFF2-40B4-BE49-F238E27FC236}">
                <a16:creationId xmlns:a16="http://schemas.microsoft.com/office/drawing/2014/main" id="{AFEAC08C-17E8-817B-6FD3-2E8F3C53EC57}"/>
              </a:ext>
            </a:extLst>
          </p:cNvPr>
          <p:cNvSpPr>
            <a:spLocks noGrp="1"/>
          </p:cNvSpPr>
          <p:nvPr>
            <p:ph type="body" sz="quarter" idx="13"/>
          </p:nvPr>
        </p:nvSpPr>
        <p:spPr>
          <a:xfrm>
            <a:off x="685641" y="708015"/>
            <a:ext cx="4257991" cy="2514614"/>
          </a:xfrm>
        </p:spPr>
        <p:txBody>
          <a:bodyPr>
            <a:normAutofit fontScale="77500" lnSpcReduction="20000"/>
          </a:bodyPr>
          <a:lstStyle/>
          <a:p>
            <a:r>
              <a:rPr lang="en-IE" dirty="0"/>
              <a:t>8. </a:t>
            </a:r>
            <a:r>
              <a:rPr lang="en-IE" dirty="0" err="1"/>
              <a:t>Mit</a:t>
            </a:r>
            <a:r>
              <a:rPr lang="en-IE" dirty="0"/>
              <a:t> </a:t>
            </a:r>
            <a:r>
              <a:rPr lang="en-IE" dirty="0" err="1"/>
              <a:t>anderen</a:t>
            </a:r>
            <a:r>
              <a:rPr lang="en-IE" dirty="0"/>
              <a:t> </a:t>
            </a:r>
            <a:r>
              <a:rPr lang="en-IE" dirty="0" err="1"/>
              <a:t>lokalen</a:t>
            </a:r>
            <a:r>
              <a:rPr lang="en-IE" dirty="0"/>
              <a:t> und globalen CSR-Führungskräften zur Erreichung der Sustainable Development Goals (SDGs) </a:t>
            </a:r>
            <a:r>
              <a:rPr lang="en-IE" dirty="0" err="1"/>
              <a:t>vernetzen</a:t>
            </a:r>
            <a:endParaRPr lang="en-IE" dirty="0"/>
          </a:p>
        </p:txBody>
      </p:sp>
      <p:sp>
        <p:nvSpPr>
          <p:cNvPr id="9" name="Text Placeholder 2">
            <a:extLst>
              <a:ext uri="{FF2B5EF4-FFF2-40B4-BE49-F238E27FC236}">
                <a16:creationId xmlns:a16="http://schemas.microsoft.com/office/drawing/2014/main" id="{5688BA8B-054B-5A5A-07D5-30ED203DDB09}"/>
              </a:ext>
            </a:extLst>
          </p:cNvPr>
          <p:cNvSpPr>
            <a:spLocks noGrp="1"/>
          </p:cNvSpPr>
          <p:nvPr>
            <p:ph type="body" sz="quarter" idx="14"/>
          </p:nvPr>
        </p:nvSpPr>
        <p:spPr>
          <a:xfrm>
            <a:off x="396583" y="3718386"/>
            <a:ext cx="10864975" cy="2692039"/>
          </a:xfrm>
        </p:spPr>
        <p:txBody>
          <a:bodyPr/>
          <a:lstStyle/>
          <a:p>
            <a:r>
              <a:rPr lang="en-GB" sz="1800" b="0" i="0" dirty="0">
                <a:solidFill>
                  <a:schemeClr val="bg2">
                    <a:lumMod val="50000"/>
                  </a:schemeClr>
                </a:solidFill>
                <a:effectLst/>
                <a:latin typeface="source-serif-pro"/>
              </a:rPr>
              <a:t>Technologie ermöglicht es </a:t>
            </a:r>
            <a:r>
              <a:rPr lang="en-GB" sz="1800" dirty="0">
                <a:solidFill>
                  <a:schemeClr val="bg2">
                    <a:lumMod val="50000"/>
                  </a:schemeClr>
                </a:solidFill>
                <a:latin typeface="source-serif-pro"/>
              </a:rPr>
              <a:t>Unternehmen, mit anderen CSR-Organisationen, Einzelpersonen und Netzwerken zusammenzuarbeiten, z. B. mit </a:t>
            </a:r>
            <a:r>
              <a:rPr lang="en-GB" sz="1800" b="0" i="0" dirty="0">
                <a:solidFill>
                  <a:schemeClr val="bg2">
                    <a:lumMod val="50000"/>
                  </a:schemeClr>
                </a:solidFill>
                <a:effectLst/>
                <a:latin typeface="source-serif-pro"/>
              </a:rPr>
              <a:t>Forschern, Designern, Wissenschaftlern, politischen Entscheidungsträgern usw. Sie können spenden, </a:t>
            </a:r>
            <a:r>
              <a:rPr lang="en-GB" sz="1800" dirty="0">
                <a:solidFill>
                  <a:schemeClr val="bg2">
                    <a:lumMod val="50000"/>
                  </a:schemeClr>
                </a:solidFill>
                <a:latin typeface="source-serif-pro"/>
              </a:rPr>
              <a:t>Ressourcen bündeln und Daten und </a:t>
            </a:r>
            <a:r>
              <a:rPr lang="en-GB" sz="1800" b="0" i="0" dirty="0">
                <a:solidFill>
                  <a:schemeClr val="bg2">
                    <a:lumMod val="50000"/>
                  </a:schemeClr>
                </a:solidFill>
                <a:effectLst/>
                <a:latin typeface="source-serif-pro"/>
              </a:rPr>
              <a:t>Analysen</a:t>
            </a:r>
            <a:r>
              <a:rPr lang="en-GB" sz="1800" dirty="0">
                <a:solidFill>
                  <a:schemeClr val="bg2">
                    <a:lumMod val="50000"/>
                  </a:schemeClr>
                </a:solidFill>
                <a:latin typeface="source-serif-pro"/>
              </a:rPr>
              <a:t> gemeinsam nutzen</a:t>
            </a:r>
            <a:r>
              <a:rPr lang="en-GB" sz="1800" b="0" i="0" dirty="0">
                <a:solidFill>
                  <a:schemeClr val="bg2">
                    <a:lumMod val="50000"/>
                  </a:schemeClr>
                </a:solidFill>
                <a:effectLst/>
                <a:latin typeface="source-serif-pro"/>
              </a:rPr>
              <a:t>, um zu CSR, Kreislaufwirtschaft und nachhaltiger Entwicklung beizutragen und die </a:t>
            </a:r>
            <a:r>
              <a:rPr lang="en-GB" sz="1800" b="0" i="0" dirty="0">
                <a:solidFill>
                  <a:schemeClr val="bg2">
                    <a:lumMod val="50000"/>
                  </a:schemeClr>
                </a:solidFill>
                <a:effectLst/>
                <a:latin typeface="source-serif-pro"/>
                <a:hlinkClick r:id="rId2">
                  <a:extLst>
                    <a:ext uri="{A12FA001-AC4F-418D-AE19-62706E023703}">
                      <ahyp:hlinkClr xmlns:ahyp="http://schemas.microsoft.com/office/drawing/2018/hyperlinkcolor" val="tx"/>
                    </a:ext>
                  </a:extLst>
                </a:hlinkClick>
              </a:rPr>
              <a:t>SDGs </a:t>
            </a:r>
            <a:r>
              <a:rPr lang="en-GB" sz="1800" b="0" i="0" dirty="0">
                <a:solidFill>
                  <a:schemeClr val="bg2">
                    <a:lumMod val="50000"/>
                  </a:schemeClr>
                </a:solidFill>
                <a:effectLst/>
                <a:latin typeface="source-serif-pro"/>
              </a:rPr>
              <a:t>zu unterstützen. Der </a:t>
            </a:r>
            <a:r>
              <a:rPr lang="en-GB" sz="1800" dirty="0">
                <a:solidFill>
                  <a:schemeClr val="bg2">
                    <a:lumMod val="50000"/>
                  </a:schemeClr>
                </a:solidFill>
                <a:latin typeface="source-serif-pro"/>
                <a:hlinkClick r:id="rId3">
                  <a:extLst>
                    <a:ext uri="{A12FA001-AC4F-418D-AE19-62706E023703}">
                      <ahyp:hlinkClr xmlns:ahyp="http://schemas.microsoft.com/office/drawing/2018/hyperlinkcolor" val="tx"/>
                    </a:ext>
                  </a:extLst>
                </a:hlinkClick>
              </a:rPr>
              <a:t>WWF </a:t>
            </a:r>
            <a:r>
              <a:rPr lang="en-GB" sz="1800" dirty="0">
                <a:solidFill>
                  <a:schemeClr val="bg2">
                    <a:lumMod val="50000"/>
                  </a:schemeClr>
                </a:solidFill>
                <a:latin typeface="source-serif-pro"/>
              </a:rPr>
              <a:t>arbeitet mit der EU und dem Privatsektor zusammen, um </a:t>
            </a:r>
            <a:r>
              <a:rPr lang="en-GB" sz="1800" dirty="0" err="1">
                <a:solidFill>
                  <a:schemeClr val="bg2">
                    <a:lumMod val="50000"/>
                  </a:schemeClr>
                </a:solidFill>
                <a:latin typeface="source-serif-pro"/>
              </a:rPr>
              <a:t>gesunde</a:t>
            </a:r>
            <a:r>
              <a:rPr lang="en-GB" sz="1800" dirty="0">
                <a:solidFill>
                  <a:schemeClr val="bg2">
                    <a:lumMod val="50000"/>
                  </a:schemeClr>
                </a:solidFill>
                <a:latin typeface="source-serif-pro"/>
              </a:rPr>
              <a:t> </a:t>
            </a:r>
            <a:r>
              <a:rPr lang="en-GB" sz="1800" dirty="0" err="1">
                <a:solidFill>
                  <a:schemeClr val="bg2">
                    <a:lumMod val="50000"/>
                  </a:schemeClr>
                </a:solidFill>
                <a:latin typeface="source-serif-pro"/>
              </a:rPr>
              <a:t>Ökosysteme</a:t>
            </a:r>
            <a:r>
              <a:rPr lang="en-GB" sz="1800" dirty="0">
                <a:solidFill>
                  <a:schemeClr val="bg2">
                    <a:lumMod val="50000"/>
                  </a:schemeClr>
                </a:solidFill>
                <a:latin typeface="source-serif-pro"/>
              </a:rPr>
              <a:t> </a:t>
            </a:r>
            <a:r>
              <a:rPr lang="en-GB" sz="1800" dirty="0" err="1">
                <a:solidFill>
                  <a:schemeClr val="bg2">
                    <a:lumMod val="50000"/>
                  </a:schemeClr>
                </a:solidFill>
                <a:latin typeface="source-serif-pro"/>
              </a:rPr>
              <a:t>im</a:t>
            </a:r>
            <a:r>
              <a:rPr lang="en-GB" sz="1800" dirty="0">
                <a:solidFill>
                  <a:schemeClr val="bg2">
                    <a:lumMod val="50000"/>
                  </a:schemeClr>
                </a:solidFill>
                <a:latin typeface="source-serif-pro"/>
              </a:rPr>
              <a:t> Meer, </a:t>
            </a:r>
            <a:r>
              <a:rPr lang="en-GB" sz="1800" dirty="0" err="1">
                <a:solidFill>
                  <a:schemeClr val="bg2">
                    <a:lumMod val="50000"/>
                  </a:schemeClr>
                </a:solidFill>
                <a:latin typeface="source-serif-pro"/>
              </a:rPr>
              <a:t>nachhaltige</a:t>
            </a:r>
            <a:r>
              <a:rPr lang="en-GB" sz="1800" dirty="0">
                <a:solidFill>
                  <a:schemeClr val="bg2">
                    <a:lumMod val="50000"/>
                  </a:schemeClr>
                </a:solidFill>
                <a:latin typeface="source-serif-pro"/>
              </a:rPr>
              <a:t> </a:t>
            </a:r>
            <a:r>
              <a:rPr lang="en-GB" sz="1800" dirty="0" err="1">
                <a:solidFill>
                  <a:schemeClr val="bg2">
                    <a:lumMod val="50000"/>
                  </a:schemeClr>
                </a:solidFill>
                <a:latin typeface="source-serif-pro"/>
              </a:rPr>
              <a:t>Fischerei</a:t>
            </a:r>
            <a:r>
              <a:rPr lang="en-GB" sz="1800" dirty="0">
                <a:solidFill>
                  <a:schemeClr val="bg2">
                    <a:lumMod val="50000"/>
                  </a:schemeClr>
                </a:solidFill>
                <a:latin typeface="source-serif-pro"/>
              </a:rPr>
              <a:t>, ein Gleichgewicht zwischen maritimen Aktivitäten und der </a:t>
            </a:r>
            <a:r>
              <a:rPr lang="en-GB" sz="1800" dirty="0" err="1">
                <a:solidFill>
                  <a:schemeClr val="bg2">
                    <a:lumMod val="50000"/>
                  </a:schemeClr>
                </a:solidFill>
                <a:latin typeface="source-serif-pro"/>
              </a:rPr>
              <a:t>Natur</a:t>
            </a:r>
            <a:r>
              <a:rPr lang="en-GB" sz="1800" dirty="0">
                <a:solidFill>
                  <a:schemeClr val="bg2">
                    <a:lumMod val="50000"/>
                  </a:schemeClr>
                </a:solidFill>
                <a:latin typeface="source-serif-pro"/>
              </a:rPr>
              <a:t>, sowie eine nachhaltige blaue Wirtschaft zu schaffen. Wenn Sie auf das Meer </a:t>
            </a:r>
            <a:r>
              <a:rPr lang="en-GB" sz="1800" dirty="0" err="1">
                <a:solidFill>
                  <a:schemeClr val="bg2">
                    <a:lumMod val="50000"/>
                  </a:schemeClr>
                </a:solidFill>
                <a:latin typeface="source-serif-pro"/>
              </a:rPr>
              <a:t>oder</a:t>
            </a:r>
            <a:r>
              <a:rPr lang="en-GB" sz="1800" dirty="0">
                <a:solidFill>
                  <a:schemeClr val="bg2">
                    <a:lumMod val="50000"/>
                  </a:schemeClr>
                </a:solidFill>
                <a:latin typeface="source-serif-pro"/>
              </a:rPr>
              <a:t> </a:t>
            </a:r>
            <a:r>
              <a:rPr lang="en-GB" sz="1800" dirty="0" err="1">
                <a:solidFill>
                  <a:schemeClr val="bg2">
                    <a:lumMod val="50000"/>
                  </a:schemeClr>
                </a:solidFill>
                <a:latin typeface="source-serif-pro"/>
              </a:rPr>
              <a:t>andere</a:t>
            </a:r>
            <a:r>
              <a:rPr lang="en-GB" sz="1800" dirty="0">
                <a:solidFill>
                  <a:schemeClr val="bg2">
                    <a:lumMod val="50000"/>
                  </a:schemeClr>
                </a:solidFill>
                <a:latin typeface="source-serif-pro"/>
              </a:rPr>
              <a:t> </a:t>
            </a:r>
            <a:r>
              <a:rPr lang="en-GB" sz="1800" dirty="0" err="1">
                <a:solidFill>
                  <a:schemeClr val="bg2">
                    <a:lumMod val="50000"/>
                  </a:schemeClr>
                </a:solidFill>
                <a:latin typeface="source-serif-pro"/>
              </a:rPr>
              <a:t>Gewässer</a:t>
            </a:r>
            <a:r>
              <a:rPr lang="en-GB" sz="1800" dirty="0">
                <a:solidFill>
                  <a:schemeClr val="bg2">
                    <a:lumMod val="50000"/>
                  </a:schemeClr>
                </a:solidFill>
                <a:latin typeface="source-serif-pro"/>
              </a:rPr>
              <a:t> </a:t>
            </a:r>
            <a:r>
              <a:rPr lang="en-GB" sz="1800" dirty="0" err="1">
                <a:solidFill>
                  <a:schemeClr val="bg2">
                    <a:lumMod val="50000"/>
                  </a:schemeClr>
                </a:solidFill>
                <a:latin typeface="source-serif-pro"/>
              </a:rPr>
              <a:t>angewiesen</a:t>
            </a:r>
            <a:r>
              <a:rPr lang="en-GB" sz="1800" dirty="0">
                <a:solidFill>
                  <a:schemeClr val="bg2">
                    <a:lumMod val="50000"/>
                  </a:schemeClr>
                </a:solidFill>
                <a:latin typeface="source-serif-pro"/>
              </a:rPr>
              <a:t> sind, können Sie die Technologie nutzen, um deren Anliegen zu unterstützen. Austral Fisheries hat 2018 im Rahmen eines Pilotprojekts mit dem </a:t>
            </a:r>
            <a:r>
              <a:rPr lang="en-GB" sz="1800" dirty="0">
                <a:solidFill>
                  <a:schemeClr val="bg2">
                    <a:lumMod val="50000"/>
                  </a:schemeClr>
                </a:solidFill>
                <a:latin typeface="source-serif-pro"/>
                <a:hlinkClick r:id="rId4">
                  <a:extLst>
                    <a:ext uri="{A12FA001-AC4F-418D-AE19-62706E023703}">
                      <ahyp:hlinkClr xmlns:ahyp="http://schemas.microsoft.com/office/drawing/2018/hyperlinkcolor" val="tx"/>
                    </a:ext>
                  </a:extLst>
                </a:hlinkClick>
              </a:rPr>
              <a:t>World Wildlife Fund </a:t>
            </a:r>
            <a:r>
              <a:rPr lang="en-GB" sz="1800" dirty="0">
                <a:solidFill>
                  <a:schemeClr val="bg2">
                    <a:lumMod val="50000"/>
                  </a:schemeClr>
                </a:solidFill>
                <a:latin typeface="source-serif-pro"/>
              </a:rPr>
              <a:t>(WWF) mit der </a:t>
            </a:r>
            <a:r>
              <a:rPr lang="en-GB" sz="1800" dirty="0">
                <a:solidFill>
                  <a:schemeClr val="bg2">
                    <a:lumMod val="50000"/>
                  </a:schemeClr>
                </a:solidFill>
                <a:latin typeface="source-serif-pro"/>
                <a:hlinkClick r:id="rId5">
                  <a:extLst>
                    <a:ext uri="{A12FA001-AC4F-418D-AE19-62706E023703}">
                      <ahyp:hlinkClr xmlns:ahyp="http://schemas.microsoft.com/office/drawing/2018/hyperlinkcolor" val="tx"/>
                    </a:ext>
                  </a:extLst>
                </a:hlinkClick>
              </a:rPr>
              <a:t>Blockchain-Kennzeichnung </a:t>
            </a:r>
            <a:r>
              <a:rPr lang="en-GB" sz="1800" dirty="0">
                <a:solidFill>
                  <a:schemeClr val="bg2">
                    <a:lumMod val="50000"/>
                  </a:schemeClr>
                </a:solidFill>
                <a:latin typeface="source-serif-pro"/>
              </a:rPr>
              <a:t>begonnen. </a:t>
            </a:r>
            <a:endParaRPr lang="en-IE" sz="1800" dirty="0">
              <a:solidFill>
                <a:schemeClr val="bg2">
                  <a:lumMod val="50000"/>
                </a:schemeClr>
              </a:solidFill>
              <a:latin typeface="source-serif-pro"/>
            </a:endParaRPr>
          </a:p>
        </p:txBody>
      </p:sp>
      <p:pic>
        <p:nvPicPr>
          <p:cNvPr id="5" name="Picture 2" descr="FIS - Companies &amp; Products - Austral Fisheries will use revolutionary  blockchain platform to track its toothfish">
            <a:extLst>
              <a:ext uri="{FF2B5EF4-FFF2-40B4-BE49-F238E27FC236}">
                <a16:creationId xmlns:a16="http://schemas.microsoft.com/office/drawing/2014/main" id="{A7306161-CC5F-41E6-9F6F-AB2D06CDB17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26444"/>
          <a:stretch/>
        </p:blipFill>
        <p:spPr bwMode="auto">
          <a:xfrm>
            <a:off x="5629274" y="-19051"/>
            <a:ext cx="6562725"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7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FD1585F8-88D4-06B2-CAA4-9A76C8B7C8C1}"/>
              </a:ext>
            </a:extLst>
          </p:cNvPr>
          <p:cNvSpPr>
            <a:spLocks noGrp="1"/>
          </p:cNvSpPr>
          <p:nvPr>
            <p:ph type="pic" sz="quarter" idx="15"/>
          </p:nvPr>
        </p:nvSpPr>
        <p:spPr>
          <a:xfrm>
            <a:off x="6140116" y="2028825"/>
            <a:ext cx="4911852" cy="3105150"/>
          </a:xfrm>
          <a:solidFill>
            <a:schemeClr val="bg1"/>
          </a:solidFill>
        </p:spPr>
        <p:txBody>
          <a:bodyPr/>
          <a:lstStyle/>
          <a:p>
            <a:endParaRPr lang="en-GB"/>
          </a:p>
        </p:txBody>
      </p:sp>
      <p:sp>
        <p:nvSpPr>
          <p:cNvPr id="5" name="Text Placeholder 4">
            <a:extLst>
              <a:ext uri="{FF2B5EF4-FFF2-40B4-BE49-F238E27FC236}">
                <a16:creationId xmlns:a16="http://schemas.microsoft.com/office/drawing/2014/main" id="{9BF32BAC-F498-6F1F-077E-B2C460E8C88C}"/>
              </a:ext>
            </a:extLst>
          </p:cNvPr>
          <p:cNvSpPr>
            <a:spLocks noGrp="1"/>
          </p:cNvSpPr>
          <p:nvPr>
            <p:ph type="body" sz="quarter" idx="13"/>
          </p:nvPr>
        </p:nvSpPr>
        <p:spPr>
          <a:xfrm>
            <a:off x="414237" y="406709"/>
            <a:ext cx="3966898" cy="4727266"/>
          </a:xfrm>
        </p:spPr>
        <p:txBody>
          <a:bodyPr>
            <a:noAutofit/>
          </a:bodyPr>
          <a:lstStyle/>
          <a:p>
            <a:r>
              <a:rPr lang="en-GB" sz="1800" b="0" dirty="0"/>
              <a:t>Wenn Sie im Supermarkt ein </a:t>
            </a:r>
            <a:r>
              <a:rPr lang="en-GB" sz="1800" b="0" dirty="0" err="1"/>
              <a:t>Stück</a:t>
            </a:r>
            <a:r>
              <a:rPr lang="en-GB" sz="1800" b="0" dirty="0"/>
              <a:t> </a:t>
            </a:r>
            <a:r>
              <a:rPr lang="en-GB" sz="1800" b="0" dirty="0" err="1"/>
              <a:t>Seehecht</a:t>
            </a:r>
            <a:r>
              <a:rPr lang="en-GB" sz="1800" b="0" dirty="0"/>
              <a:t> von </a:t>
            </a:r>
            <a:r>
              <a:rPr lang="en-GB" sz="1800" b="0" dirty="0">
                <a:hlinkClick r:id="rId2">
                  <a:extLst>
                    <a:ext uri="{A12FA001-AC4F-418D-AE19-62706E023703}">
                      <ahyp:hlinkClr xmlns:ahyp="http://schemas.microsoft.com/office/drawing/2018/hyperlinkcolor" val="tx"/>
                    </a:ext>
                  </a:extLst>
                </a:hlinkClick>
              </a:rPr>
              <a:t>Austral Fisheries </a:t>
            </a:r>
            <a:r>
              <a:rPr lang="en-GB" sz="1800" b="0" dirty="0"/>
              <a:t>kaufen</a:t>
            </a:r>
            <a:r>
              <a:rPr lang="en-GB" sz="1800" b="0" dirty="0">
                <a:hlinkClick r:id="rId2">
                  <a:extLst>
                    <a:ext uri="{A12FA001-AC4F-418D-AE19-62706E023703}">
                      <ahyp:hlinkClr xmlns:ahyp="http://schemas.microsoft.com/office/drawing/2018/hyperlinkcolor" val="tx"/>
                    </a:ext>
                  </a:extLst>
                </a:hlinkClick>
              </a:rPr>
              <a:t> </a:t>
            </a:r>
            <a:r>
              <a:rPr lang="en-GB" sz="1800" b="0" dirty="0"/>
              <a:t>und den Strichcode auf der Rückseite der Verpackung scannen, können Sie jeden Schritt auf dem Weg des Fisches von der See bis zum Verkaufsregal verfolgen. Wo und wann der Fisch gefangen wurde, welches Schiff ihn an Bord gebracht hat, wann er in Mauritius entladen wurde, </a:t>
            </a:r>
            <a:r>
              <a:rPr lang="en-GB" sz="1800" b="0" dirty="0" err="1"/>
              <a:t>ob</a:t>
            </a:r>
            <a:r>
              <a:rPr lang="en-GB" sz="1800" b="0" dirty="0"/>
              <a:t> </a:t>
            </a:r>
            <a:r>
              <a:rPr lang="en-GB" sz="1800" b="0" dirty="0" err="1"/>
              <a:t>vom</a:t>
            </a:r>
            <a:r>
              <a:rPr lang="en-GB" sz="1800" b="0" dirty="0"/>
              <a:t> Marine Stewardship Council </a:t>
            </a:r>
            <a:r>
              <a:rPr lang="en-GB" sz="1800" b="0" dirty="0" err="1"/>
              <a:t>oder</a:t>
            </a:r>
            <a:r>
              <a:rPr lang="en-GB" sz="1800" b="0" dirty="0"/>
              <a:t> </a:t>
            </a:r>
            <a:r>
              <a:rPr lang="en-GB" sz="1800" b="0" dirty="0" err="1"/>
              <a:t>bzgl</a:t>
            </a:r>
            <a:r>
              <a:rPr lang="en-GB" sz="1800" b="0" dirty="0"/>
              <a:t>. seiner CO</a:t>
            </a:r>
            <a:r>
              <a:rPr lang="en-GB" sz="1100" b="0" dirty="0"/>
              <a:t>2</a:t>
            </a:r>
            <a:r>
              <a:rPr lang="en-GB" sz="1800" b="0" dirty="0"/>
              <a:t>-Bilanz </a:t>
            </a:r>
            <a:r>
              <a:rPr lang="en-GB" sz="1800" b="0" dirty="0" err="1"/>
              <a:t>zertifiziert</a:t>
            </a:r>
            <a:r>
              <a:rPr lang="en-GB" sz="1800" b="0" dirty="0"/>
              <a:t> </a:t>
            </a:r>
            <a:r>
              <a:rPr lang="en-GB" sz="1800" b="0" dirty="0" err="1"/>
              <a:t>ist</a:t>
            </a:r>
            <a:r>
              <a:rPr lang="en-GB" sz="1800" b="0" dirty="0"/>
              <a:t>. Sogar der Name des </a:t>
            </a:r>
            <a:r>
              <a:rPr lang="en-GB" sz="1800" b="0" dirty="0" err="1"/>
              <a:t>Schiffsführers</a:t>
            </a:r>
            <a:r>
              <a:rPr lang="en-GB" sz="1800" b="0" dirty="0"/>
              <a:t> </a:t>
            </a:r>
            <a:r>
              <a:rPr lang="en-GB" sz="1800" b="0" dirty="0" err="1"/>
              <a:t>ist</a:t>
            </a:r>
            <a:r>
              <a:rPr lang="en-GB" sz="1800" b="0" dirty="0"/>
              <a:t> </a:t>
            </a:r>
            <a:r>
              <a:rPr lang="en-GB" sz="1800" b="0" dirty="0" err="1"/>
              <a:t>vermerkt</a:t>
            </a:r>
            <a:r>
              <a:rPr lang="en-GB" sz="1800" b="0" dirty="0"/>
              <a:t>. Heute deckt das </a:t>
            </a:r>
            <a:r>
              <a:rPr lang="en-GB" sz="1800" b="0" dirty="0" err="1"/>
              <a:t>digitale</a:t>
            </a:r>
            <a:r>
              <a:rPr lang="en-GB" sz="1800" b="0" dirty="0"/>
              <a:t> </a:t>
            </a:r>
            <a:r>
              <a:rPr lang="en-GB" sz="1800" b="0" dirty="0" err="1"/>
              <a:t>Hauptbuch</a:t>
            </a:r>
            <a:r>
              <a:rPr lang="en-GB" sz="1800" b="0" dirty="0"/>
              <a:t> den </a:t>
            </a:r>
            <a:r>
              <a:rPr lang="en-GB" sz="1800" b="0" dirty="0" err="1"/>
              <a:t>Seehecht</a:t>
            </a:r>
            <a:r>
              <a:rPr lang="en-GB" sz="1800" b="0" dirty="0"/>
              <a:t>- und einen wachsenden Teil des Garnelenfangs ab. Ziel ist es, die Transparenz und Verantwortlichkeit zu erhöhen und nachhaltige Praktiken zu fördern, </a:t>
            </a:r>
            <a:r>
              <a:rPr lang="en-GB" sz="1800" b="0" dirty="0" err="1"/>
              <a:t>indem</a:t>
            </a:r>
            <a:r>
              <a:rPr lang="en-GB" sz="1800" b="0" dirty="0"/>
              <a:t> den </a:t>
            </a:r>
            <a:r>
              <a:rPr lang="en-GB" sz="1800" b="0" dirty="0" err="1"/>
              <a:t>Verbrauchern</a:t>
            </a:r>
            <a:r>
              <a:rPr lang="en-GB" sz="1800" b="0" dirty="0"/>
              <a:t> </a:t>
            </a:r>
            <a:r>
              <a:rPr lang="en-GB" sz="1800" b="0" dirty="0" err="1"/>
              <a:t>Informationen</a:t>
            </a:r>
            <a:r>
              <a:rPr lang="en-GB" sz="1800" b="0" dirty="0"/>
              <a:t> transparent </a:t>
            </a:r>
            <a:r>
              <a:rPr lang="en-GB" sz="1800" b="0" dirty="0" err="1"/>
              <a:t>zur</a:t>
            </a:r>
            <a:r>
              <a:rPr lang="en-GB" sz="1800" b="0" dirty="0"/>
              <a:t> </a:t>
            </a:r>
            <a:r>
              <a:rPr lang="en-GB" sz="1800" b="0" dirty="0" err="1"/>
              <a:t>Verfügung</a:t>
            </a:r>
            <a:r>
              <a:rPr lang="en-GB" sz="1800" b="0" dirty="0"/>
              <a:t> </a:t>
            </a:r>
            <a:r>
              <a:rPr lang="en-GB" sz="1800" b="0" dirty="0" err="1"/>
              <a:t>gestellt</a:t>
            </a:r>
            <a:r>
              <a:rPr lang="en-GB" sz="1800" b="0" dirty="0"/>
              <a:t> </a:t>
            </a:r>
            <a:r>
              <a:rPr lang="en-GB" sz="1800" b="0" dirty="0" err="1"/>
              <a:t>werden</a:t>
            </a:r>
            <a:r>
              <a:rPr lang="en-GB" sz="1800" b="0" dirty="0"/>
              <a:t>.</a:t>
            </a:r>
            <a:endParaRPr lang="en-IE" sz="1800" b="0" dirty="0"/>
          </a:p>
        </p:txBody>
      </p:sp>
      <p:sp>
        <p:nvSpPr>
          <p:cNvPr id="8" name="AutoShape 4">
            <a:extLst>
              <a:ext uri="{FF2B5EF4-FFF2-40B4-BE49-F238E27FC236}">
                <a16:creationId xmlns:a16="http://schemas.microsoft.com/office/drawing/2014/main" id="{CC28DDCF-19D5-E81F-C007-2FCB26A307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0" name="Rectangle: Rounded Corners 9">
            <a:extLst>
              <a:ext uri="{FF2B5EF4-FFF2-40B4-BE49-F238E27FC236}">
                <a16:creationId xmlns:a16="http://schemas.microsoft.com/office/drawing/2014/main" id="{BC8B74F0-6BC8-DAB9-326E-82F47DB56CC6}"/>
              </a:ext>
            </a:extLst>
          </p:cNvPr>
          <p:cNvSpPr/>
          <p:nvPr/>
        </p:nvSpPr>
        <p:spPr>
          <a:xfrm>
            <a:off x="5943600" y="217545"/>
            <a:ext cx="5372100" cy="1350243"/>
          </a:xfrm>
          <a:prstGeom prst="roundRect">
            <a:avLst/>
          </a:prstGeom>
          <a:solidFill>
            <a:srgbClr val="09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TextBox 10">
            <a:extLst>
              <a:ext uri="{FF2B5EF4-FFF2-40B4-BE49-F238E27FC236}">
                <a16:creationId xmlns:a16="http://schemas.microsoft.com/office/drawing/2014/main" id="{EA802477-4087-5971-7A17-B1DE62263289}"/>
              </a:ext>
            </a:extLst>
          </p:cNvPr>
          <p:cNvSpPr txBox="1"/>
          <p:nvPr/>
        </p:nvSpPr>
        <p:spPr>
          <a:xfrm>
            <a:off x="6172200" y="444756"/>
            <a:ext cx="4911132" cy="830997"/>
          </a:xfrm>
          <a:prstGeom prst="rect">
            <a:avLst/>
          </a:prstGeom>
          <a:solidFill>
            <a:srgbClr val="096D6E"/>
          </a:solidFill>
        </p:spPr>
        <p:txBody>
          <a:bodyPr wrap="square" rtlCol="0">
            <a:spAutoFit/>
          </a:bodyPr>
          <a:lstStyle/>
          <a:p>
            <a:pPr algn="ctr"/>
            <a:r>
              <a:rPr lang="en-IE" sz="2800" b="1" dirty="0">
                <a:solidFill>
                  <a:schemeClr val="bg1"/>
                </a:solidFill>
                <a:latin typeface="Aharoni" panose="02010803020104030203" pitchFamily="2" charset="-79"/>
                <a:cs typeface="Aharoni" panose="02010803020104030203" pitchFamily="2" charset="-79"/>
              </a:rPr>
              <a:t>Fallstudie</a:t>
            </a:r>
          </a:p>
          <a:p>
            <a:pPr algn="ctr"/>
            <a:r>
              <a:rPr lang="en-IE" sz="2000" dirty="0">
                <a:solidFill>
                  <a:schemeClr val="bg1"/>
                </a:solidFill>
                <a:cs typeface="Aharoni" panose="02010803020104030203" pitchFamily="2" charset="-79"/>
              </a:rPr>
              <a:t>Austral Fisheries, Fischereiindustrie</a:t>
            </a:r>
          </a:p>
        </p:txBody>
      </p:sp>
      <p:grpSp>
        <p:nvGrpSpPr>
          <p:cNvPr id="12" name="Gruppieren 11">
            <a:extLst>
              <a:ext uri="{FF2B5EF4-FFF2-40B4-BE49-F238E27FC236}">
                <a16:creationId xmlns:a16="http://schemas.microsoft.com/office/drawing/2014/main" id="{909CB7EC-F022-4DF8-BB50-45AE59FE530E}"/>
              </a:ext>
            </a:extLst>
          </p:cNvPr>
          <p:cNvGrpSpPr/>
          <p:nvPr/>
        </p:nvGrpSpPr>
        <p:grpSpPr>
          <a:xfrm>
            <a:off x="6371016" y="5585636"/>
            <a:ext cx="4513499" cy="950603"/>
            <a:chOff x="6394388" y="5251154"/>
            <a:chExt cx="4513499" cy="1371600"/>
          </a:xfrm>
        </p:grpSpPr>
        <p:sp>
          <p:nvSpPr>
            <p:cNvPr id="13" name="Rectangle: Rounded Corners 13">
              <a:extLst>
                <a:ext uri="{FF2B5EF4-FFF2-40B4-BE49-F238E27FC236}">
                  <a16:creationId xmlns:a16="http://schemas.microsoft.com/office/drawing/2014/main" id="{6515F972-1C5A-43AB-B900-72A112269179}"/>
                </a:ext>
              </a:extLst>
            </p:cNvPr>
            <p:cNvSpPr/>
            <p:nvPr/>
          </p:nvSpPr>
          <p:spPr>
            <a:xfrm>
              <a:off x="6394388" y="5251154"/>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TextBox 14">
              <a:extLst>
                <a:ext uri="{FF2B5EF4-FFF2-40B4-BE49-F238E27FC236}">
                  <a16:creationId xmlns:a16="http://schemas.microsoft.com/office/drawing/2014/main" id="{EE5E9A8C-F9A4-416C-8C51-CE0825DB821A}"/>
                </a:ext>
              </a:extLst>
            </p:cNvPr>
            <p:cNvSpPr txBox="1"/>
            <p:nvPr/>
          </p:nvSpPr>
          <p:spPr>
            <a:xfrm>
              <a:off x="6634309" y="5472214"/>
              <a:ext cx="3637752" cy="1021390"/>
            </a:xfrm>
            <a:prstGeom prst="rect">
              <a:avLst/>
            </a:prstGeom>
            <a:solidFill>
              <a:srgbClr val="027354"/>
            </a:solidFill>
            <a:ln>
              <a:noFill/>
            </a:ln>
          </p:spPr>
          <p:txBody>
            <a:bodyPr wrap="square" rtlCol="0">
              <a:spAutoFit/>
            </a:bodyPr>
            <a:lstStyle/>
            <a:p>
              <a:pPr algn="ctr"/>
              <a:r>
                <a:rPr lang="en-IE" sz="2000" b="1" dirty="0">
                  <a:solidFill>
                    <a:schemeClr val="bg1"/>
                  </a:solidFill>
                </a:rPr>
                <a:t>Klicken Sie hier, um die </a:t>
              </a:r>
              <a:r>
                <a:rPr lang="en-IE" sz="2000" b="1" dirty="0" err="1">
                  <a:solidFill>
                    <a:schemeClr val="bg1"/>
                  </a:solidFill>
                </a:rPr>
                <a:t>vollständige</a:t>
              </a:r>
              <a:r>
                <a:rPr lang="en-IE" sz="2000" b="1" dirty="0">
                  <a:solidFill>
                    <a:schemeClr val="bg1"/>
                  </a:solidFill>
                </a:rPr>
                <a:t> </a:t>
              </a:r>
              <a:r>
                <a:rPr lang="en-IE" sz="2000" b="1" dirty="0" err="1">
                  <a:solidFill>
                    <a:schemeClr val="bg1"/>
                  </a:solidFill>
                </a:rPr>
                <a:t>Fallstudie</a:t>
              </a:r>
              <a:r>
                <a:rPr lang="en-IE" sz="2000" b="1" dirty="0">
                  <a:solidFill>
                    <a:schemeClr val="bg1"/>
                  </a:solidFill>
                </a:rPr>
                <a:t> zu sehen</a:t>
              </a:r>
            </a:p>
          </p:txBody>
        </p:sp>
        <p:pic>
          <p:nvPicPr>
            <p:cNvPr id="15" name="Graphic 15" descr="Touchscreen with solid fill">
              <a:hlinkClick r:id="rId3"/>
              <a:extLst>
                <a:ext uri="{FF2B5EF4-FFF2-40B4-BE49-F238E27FC236}">
                  <a16:creationId xmlns:a16="http://schemas.microsoft.com/office/drawing/2014/main" id="{F1D14F57-8B15-4349-A24D-EFBAF5378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9238" y="5515917"/>
              <a:ext cx="762876" cy="977687"/>
            </a:xfrm>
            <a:prstGeom prst="rect">
              <a:avLst/>
            </a:prstGeom>
          </p:spPr>
        </p:pic>
      </p:grpSp>
      <p:pic>
        <p:nvPicPr>
          <p:cNvPr id="16" name="Picture 6">
            <a:extLst>
              <a:ext uri="{FF2B5EF4-FFF2-40B4-BE49-F238E27FC236}">
                <a16:creationId xmlns:a16="http://schemas.microsoft.com/office/drawing/2014/main" id="{2FEFA2A5-FB28-4FC6-90B9-2D259C4BDF6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6793" y="2197912"/>
            <a:ext cx="4914698" cy="27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184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0B243520-E784-D26D-3354-508E2C31811D}"/>
              </a:ext>
            </a:extLst>
          </p:cNvPr>
          <p:cNvPicPr>
            <a:picLocks noChangeAspect="1" noChangeArrowheads="1"/>
          </p:cNvPicPr>
          <p:nvPr/>
        </p:nvPicPr>
        <p:blipFill>
          <a:blip r:embed="rId3"/>
          <a:srcRect/>
          <a:stretch/>
        </p:blipFill>
        <p:spPr bwMode="auto">
          <a:xfrm>
            <a:off x="2990817" y="1303564"/>
            <a:ext cx="9180000" cy="4493258"/>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7F10250E-81A6-63F0-E10C-25E765B38DA6}"/>
              </a:ext>
            </a:extLst>
          </p:cNvPr>
          <p:cNvSpPr>
            <a:spLocks noGrp="1"/>
          </p:cNvSpPr>
          <p:nvPr>
            <p:ph type="body" sz="quarter" idx="13"/>
          </p:nvPr>
        </p:nvSpPr>
        <p:spPr>
          <a:xfrm>
            <a:off x="5572853" y="350134"/>
            <a:ext cx="6304822" cy="953429"/>
          </a:xfrm>
        </p:spPr>
        <p:txBody>
          <a:bodyPr>
            <a:normAutofit lnSpcReduction="10000"/>
          </a:bodyPr>
          <a:lstStyle/>
          <a:p>
            <a:pPr algn="ctr"/>
            <a:r>
              <a:rPr lang="en-IE" sz="2800" dirty="0"/>
              <a:t>Wie Big Data zur </a:t>
            </a:r>
            <a:r>
              <a:rPr lang="en-IE" sz="2800" dirty="0" err="1"/>
              <a:t>Verwirklichung</a:t>
            </a:r>
            <a:r>
              <a:rPr lang="en-IE" sz="2800" dirty="0"/>
              <a:t> </a:t>
            </a:r>
          </a:p>
          <a:p>
            <a:pPr algn="ctr"/>
            <a:r>
              <a:rPr lang="en-IE" sz="2800" dirty="0"/>
              <a:t>der UN-SDGs beiträgt </a:t>
            </a:r>
          </a:p>
        </p:txBody>
      </p:sp>
      <p:pic>
        <p:nvPicPr>
          <p:cNvPr id="2" name="Graphic 1" descr="Touchscreen with solid fill">
            <a:extLst>
              <a:ext uri="{FF2B5EF4-FFF2-40B4-BE49-F238E27FC236}">
                <a16:creationId xmlns:a16="http://schemas.microsoft.com/office/drawing/2014/main" id="{941201F8-93FC-1D06-1403-644353DFC8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4317" y="4963279"/>
            <a:ext cx="1523336" cy="1523336"/>
          </a:xfrm>
          <a:prstGeom prst="rect">
            <a:avLst/>
          </a:prstGeom>
        </p:spPr>
      </p:pic>
      <p:sp>
        <p:nvSpPr>
          <p:cNvPr id="6" name="Text Placeholder 5">
            <a:extLst>
              <a:ext uri="{FF2B5EF4-FFF2-40B4-BE49-F238E27FC236}">
                <a16:creationId xmlns:a16="http://schemas.microsoft.com/office/drawing/2014/main" id="{DF2DD759-4083-7959-FA9B-C7209E193048}"/>
              </a:ext>
            </a:extLst>
          </p:cNvPr>
          <p:cNvSpPr>
            <a:spLocks noGrp="1"/>
          </p:cNvSpPr>
          <p:nvPr>
            <p:ph type="body" sz="quarter" idx="14"/>
          </p:nvPr>
        </p:nvSpPr>
        <p:spPr>
          <a:xfrm>
            <a:off x="462013" y="1303563"/>
            <a:ext cx="2430412" cy="5390147"/>
          </a:xfrm>
          <a:noFill/>
          <a:ln>
            <a:noFill/>
          </a:ln>
        </p:spPr>
        <p:txBody>
          <a:bodyPr/>
          <a:lstStyle/>
          <a:p>
            <a:r>
              <a:rPr lang="en-GB" sz="1600" b="0" i="0" dirty="0">
                <a:solidFill>
                  <a:srgbClr val="000000"/>
                </a:solidFill>
                <a:effectLst/>
                <a:hlinkClick r:id="rId6"/>
              </a:rPr>
              <a:t>Datenwissenschaft und Analytik </a:t>
            </a:r>
            <a:r>
              <a:rPr lang="en-GB" sz="1600" b="0" i="0" dirty="0">
                <a:solidFill>
                  <a:srgbClr val="000000"/>
                </a:solidFill>
                <a:effectLst/>
              </a:rPr>
              <a:t>spielen eine Schlüsselrolle bei der </a:t>
            </a:r>
            <a:r>
              <a:rPr lang="en-GB" sz="1600" b="0" i="0" dirty="0" err="1">
                <a:solidFill>
                  <a:srgbClr val="000000"/>
                </a:solidFill>
                <a:effectLst/>
              </a:rPr>
              <a:t>Verwirklichung</a:t>
            </a:r>
            <a:r>
              <a:rPr lang="en-GB" sz="1600" b="0" i="0" dirty="0">
                <a:solidFill>
                  <a:srgbClr val="000000"/>
                </a:solidFill>
                <a:effectLst/>
              </a:rPr>
              <a:t> der Ziele für nachhaltige Entwicklung. Sie liefern wichtige Informationen über </a:t>
            </a:r>
            <a:r>
              <a:rPr lang="en-GB" sz="1600" b="0" i="0" dirty="0" err="1">
                <a:solidFill>
                  <a:srgbClr val="000000"/>
                </a:solidFill>
                <a:effectLst/>
              </a:rPr>
              <a:t>natürliche</a:t>
            </a:r>
            <a:r>
              <a:rPr lang="en-GB" sz="1600" b="0" i="0" dirty="0">
                <a:solidFill>
                  <a:srgbClr val="000000"/>
                </a:solidFill>
                <a:effectLst/>
              </a:rPr>
              <a:t> </a:t>
            </a:r>
            <a:r>
              <a:rPr lang="en-GB" sz="1600" b="0" i="0" dirty="0" err="1">
                <a:solidFill>
                  <a:srgbClr val="000000"/>
                </a:solidFill>
                <a:effectLst/>
              </a:rPr>
              <a:t>Ressourcen</a:t>
            </a:r>
            <a:r>
              <a:rPr lang="en-GB" sz="1600" b="0" i="0" dirty="0">
                <a:solidFill>
                  <a:srgbClr val="000000"/>
                </a:solidFill>
                <a:effectLst/>
              </a:rPr>
              <a:t>, insbesondere für die Messung der </a:t>
            </a:r>
            <a:r>
              <a:rPr lang="en-GB" sz="1600" dirty="0" err="1">
                <a:solidFill>
                  <a:srgbClr val="000000"/>
                </a:solidFill>
              </a:rPr>
              <a:t>Wirtschaftsa</a:t>
            </a:r>
            <a:r>
              <a:rPr lang="en-GB" sz="1600" b="0" i="0" dirty="0" err="1">
                <a:solidFill>
                  <a:srgbClr val="000000"/>
                </a:solidFill>
                <a:effectLst/>
              </a:rPr>
              <a:t>uswirkungen</a:t>
            </a:r>
            <a:r>
              <a:rPr lang="en-GB" sz="1600" b="0" i="0" dirty="0">
                <a:solidFill>
                  <a:srgbClr val="000000"/>
                </a:solidFill>
                <a:effectLst/>
              </a:rPr>
              <a:t>, die Verwaltung von Ressourcen, die Bekämpfung des Klimawandels und vieles mehr. </a:t>
            </a:r>
            <a:endParaRPr lang="en-IE" sz="1600" dirty="0"/>
          </a:p>
        </p:txBody>
      </p:sp>
      <p:cxnSp>
        <p:nvCxnSpPr>
          <p:cNvPr id="4" name="Gerader Verbinder 3">
            <a:extLst>
              <a:ext uri="{FF2B5EF4-FFF2-40B4-BE49-F238E27FC236}">
                <a16:creationId xmlns:a16="http://schemas.microsoft.com/office/drawing/2014/main" id="{70D899C4-D76B-4D73-91AD-07F1EDCBC20B}"/>
              </a:ext>
            </a:extLst>
          </p:cNvPr>
          <p:cNvCxnSpPr>
            <a:cxnSpLocks/>
          </p:cNvCxnSpPr>
          <p:nvPr/>
        </p:nvCxnSpPr>
        <p:spPr>
          <a:xfrm>
            <a:off x="2950177" y="0"/>
            <a:ext cx="0" cy="6858000"/>
          </a:xfrm>
          <a:prstGeom prst="line">
            <a:avLst/>
          </a:prstGeom>
          <a:ln w="57150">
            <a:solidFill>
              <a:srgbClr val="027354"/>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6A7DFD40-B786-89BF-91B7-7B1D19871E7D}"/>
              </a:ext>
            </a:extLst>
          </p:cNvPr>
          <p:cNvSpPr txBox="1"/>
          <p:nvPr/>
        </p:nvSpPr>
        <p:spPr>
          <a:xfrm>
            <a:off x="9621520" y="5796822"/>
            <a:ext cx="2672080" cy="338554"/>
          </a:xfrm>
          <a:prstGeom prst="rect">
            <a:avLst/>
          </a:prstGeom>
          <a:noFill/>
        </p:spPr>
        <p:txBody>
          <a:bodyPr wrap="square">
            <a:spAutoFit/>
          </a:bodyPr>
          <a:lstStyle/>
          <a:p>
            <a:r>
              <a:rPr lang="de-DE" sz="800" dirty="0" err="1"/>
              <a:t>Bilduelle</a:t>
            </a:r>
            <a:r>
              <a:rPr lang="de-DE" sz="800" dirty="0"/>
              <a:t>: https://dgvn.de/ziele-fuer-nachhaltige-entwicklung</a:t>
            </a:r>
          </a:p>
        </p:txBody>
      </p:sp>
    </p:spTree>
    <p:extLst>
      <p:ext uri="{BB962C8B-B14F-4D97-AF65-F5344CB8AC3E}">
        <p14:creationId xmlns:p14="http://schemas.microsoft.com/office/powerpoint/2010/main" val="2971329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3F3D502-2759-E73E-7475-9112B00DD9C7}"/>
              </a:ext>
            </a:extLst>
          </p:cNvPr>
          <p:cNvSpPr/>
          <p:nvPr/>
        </p:nvSpPr>
        <p:spPr>
          <a:xfrm>
            <a:off x="363301" y="4554526"/>
            <a:ext cx="4513499" cy="137160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4">
            <a:extLst>
              <a:ext uri="{FF2B5EF4-FFF2-40B4-BE49-F238E27FC236}">
                <a16:creationId xmlns:a16="http://schemas.microsoft.com/office/drawing/2014/main" id="{9F0C4A4C-2FBA-18C8-037E-DFB2FF743741}"/>
              </a:ext>
            </a:extLst>
          </p:cNvPr>
          <p:cNvSpPr>
            <a:spLocks noGrp="1"/>
          </p:cNvSpPr>
          <p:nvPr>
            <p:ph type="body" sz="quarter" idx="13"/>
          </p:nvPr>
        </p:nvSpPr>
        <p:spPr>
          <a:xfrm>
            <a:off x="315215" y="292690"/>
            <a:ext cx="10439378" cy="697353"/>
          </a:xfrm>
          <a:solidFill>
            <a:schemeClr val="bg1"/>
          </a:solidFill>
        </p:spPr>
        <p:txBody>
          <a:bodyPr/>
          <a:lstStyle/>
          <a:p>
            <a:r>
              <a:rPr lang="de-DE" sz="4000" dirty="0">
                <a:solidFill>
                  <a:srgbClr val="027354"/>
                </a:solidFill>
              </a:rPr>
              <a:t>Beispiele für den Einsatz von Technologien zur Umsetzung von CSR-Praktiken</a:t>
            </a:r>
          </a:p>
        </p:txBody>
      </p:sp>
      <p:sp>
        <p:nvSpPr>
          <p:cNvPr id="8" name="Text Placeholder 5">
            <a:extLst>
              <a:ext uri="{FF2B5EF4-FFF2-40B4-BE49-F238E27FC236}">
                <a16:creationId xmlns:a16="http://schemas.microsoft.com/office/drawing/2014/main" id="{EF0107FB-0542-DB0E-D0D6-C9BD36B8BCA4}"/>
              </a:ext>
            </a:extLst>
          </p:cNvPr>
          <p:cNvSpPr>
            <a:spLocks noGrp="1"/>
          </p:cNvSpPr>
          <p:nvPr>
            <p:ph type="body" sz="quarter" idx="14"/>
          </p:nvPr>
        </p:nvSpPr>
        <p:spPr>
          <a:xfrm>
            <a:off x="296341" y="1705252"/>
            <a:ext cx="5998581" cy="2881305"/>
          </a:xfrm>
          <a:noFill/>
          <a:ln>
            <a:noFill/>
          </a:ln>
        </p:spPr>
        <p:txBody>
          <a:bodyPr/>
          <a:lstStyle/>
          <a:p>
            <a:r>
              <a:rPr lang="en-GB" sz="1600" dirty="0">
                <a:solidFill>
                  <a:srgbClr val="5E5E5E"/>
                </a:solidFill>
              </a:rPr>
              <a:t>Für Unternehmer kann es </a:t>
            </a:r>
            <a:r>
              <a:rPr lang="en-GB" sz="1600" dirty="0" err="1">
                <a:solidFill>
                  <a:srgbClr val="5E5E5E"/>
                </a:solidFill>
              </a:rPr>
              <a:t>eine</a:t>
            </a:r>
            <a:r>
              <a:rPr lang="en-GB" sz="1600" dirty="0">
                <a:solidFill>
                  <a:srgbClr val="5E5E5E"/>
                </a:solidFill>
              </a:rPr>
              <a:t> </a:t>
            </a:r>
            <a:r>
              <a:rPr lang="en-GB" sz="1600" dirty="0" err="1">
                <a:solidFill>
                  <a:srgbClr val="5E5E5E"/>
                </a:solidFill>
              </a:rPr>
              <a:t>enorme</a:t>
            </a:r>
            <a:r>
              <a:rPr lang="en-GB" sz="1600" dirty="0">
                <a:solidFill>
                  <a:srgbClr val="5E5E5E"/>
                </a:solidFill>
              </a:rPr>
              <a:t> </a:t>
            </a:r>
            <a:r>
              <a:rPr lang="en-GB" sz="1600" dirty="0" err="1">
                <a:solidFill>
                  <a:srgbClr val="5E5E5E"/>
                </a:solidFill>
              </a:rPr>
              <a:t>Herausforderung</a:t>
            </a:r>
            <a:r>
              <a:rPr lang="en-GB" sz="1600" dirty="0">
                <a:solidFill>
                  <a:srgbClr val="5E5E5E"/>
                </a:solidFill>
              </a:rPr>
              <a:t> sein, zu verstehen, wie sie </a:t>
            </a:r>
            <a:r>
              <a:rPr lang="en-GB" sz="1600" dirty="0" err="1">
                <a:solidFill>
                  <a:srgbClr val="5E5E5E"/>
                </a:solidFill>
              </a:rPr>
              <a:t>digitale</a:t>
            </a:r>
            <a:r>
              <a:rPr lang="en-GB" sz="1600" dirty="0">
                <a:solidFill>
                  <a:srgbClr val="5E5E5E"/>
                </a:solidFill>
              </a:rPr>
              <a:t> Werkzeuge und </a:t>
            </a:r>
            <a:r>
              <a:rPr lang="en-GB" sz="1600" dirty="0" err="1">
                <a:solidFill>
                  <a:srgbClr val="5E5E5E"/>
                </a:solidFill>
              </a:rPr>
              <a:t>Technologien</a:t>
            </a:r>
            <a:r>
              <a:rPr lang="en-GB" sz="1600" dirty="0">
                <a:solidFill>
                  <a:srgbClr val="5E5E5E"/>
                </a:solidFill>
              </a:rPr>
              <a:t> </a:t>
            </a:r>
            <a:r>
              <a:rPr lang="en-GB" sz="1600" dirty="0" err="1">
                <a:solidFill>
                  <a:srgbClr val="5E5E5E"/>
                </a:solidFill>
              </a:rPr>
              <a:t>anwenden</a:t>
            </a:r>
            <a:r>
              <a:rPr lang="en-GB" sz="1600" dirty="0">
                <a:solidFill>
                  <a:srgbClr val="5E5E5E"/>
                </a:solidFill>
              </a:rPr>
              <a:t> </a:t>
            </a:r>
            <a:r>
              <a:rPr lang="en-GB" sz="1600" dirty="0" err="1">
                <a:solidFill>
                  <a:srgbClr val="5E5E5E"/>
                </a:solidFill>
              </a:rPr>
              <a:t>können</a:t>
            </a:r>
            <a:r>
              <a:rPr lang="en-GB" sz="1600" dirty="0">
                <a:solidFill>
                  <a:srgbClr val="5E5E5E"/>
                </a:solidFill>
              </a:rPr>
              <a:t>, um einen positiven Einfluss auf </a:t>
            </a:r>
            <a:r>
              <a:rPr lang="en-GB" sz="1600" dirty="0" err="1">
                <a:solidFill>
                  <a:srgbClr val="5E5E5E"/>
                </a:solidFill>
              </a:rPr>
              <a:t>ihr</a:t>
            </a:r>
            <a:r>
              <a:rPr lang="en-GB" sz="1600" dirty="0">
                <a:solidFill>
                  <a:srgbClr val="5E5E5E"/>
                </a:solidFill>
              </a:rPr>
              <a:t> </a:t>
            </a:r>
            <a:r>
              <a:rPr lang="en-GB" sz="1600" dirty="0" err="1">
                <a:solidFill>
                  <a:srgbClr val="5E5E5E"/>
                </a:solidFill>
              </a:rPr>
              <a:t>Umfeld</a:t>
            </a:r>
            <a:r>
              <a:rPr lang="en-GB" sz="1600" dirty="0">
                <a:solidFill>
                  <a:srgbClr val="5E5E5E"/>
                </a:solidFill>
              </a:rPr>
              <a:t> </a:t>
            </a:r>
            <a:r>
              <a:rPr lang="en-GB" sz="1600" dirty="0" err="1">
                <a:solidFill>
                  <a:srgbClr val="5E5E5E"/>
                </a:solidFill>
              </a:rPr>
              <a:t>zu</a:t>
            </a:r>
            <a:r>
              <a:rPr lang="en-GB" sz="1600" dirty="0">
                <a:solidFill>
                  <a:srgbClr val="5E5E5E"/>
                </a:solidFill>
              </a:rPr>
              <a:t>  </a:t>
            </a:r>
            <a:r>
              <a:rPr lang="en-GB" sz="1600" dirty="0" err="1">
                <a:solidFill>
                  <a:srgbClr val="5E5E5E"/>
                </a:solidFill>
              </a:rPr>
              <a:t>nehmen</a:t>
            </a:r>
            <a:r>
              <a:rPr lang="en-GB" sz="1600" dirty="0">
                <a:solidFill>
                  <a:srgbClr val="5E5E5E"/>
                </a:solidFill>
              </a:rPr>
              <a:t>. Es </a:t>
            </a:r>
            <a:r>
              <a:rPr lang="en-GB" sz="1600" dirty="0" err="1">
                <a:solidFill>
                  <a:srgbClr val="5E5E5E"/>
                </a:solidFill>
              </a:rPr>
              <a:t>gibt</a:t>
            </a:r>
            <a:r>
              <a:rPr lang="en-GB" sz="1600" dirty="0">
                <a:solidFill>
                  <a:srgbClr val="5E5E5E"/>
                </a:solidFill>
              </a:rPr>
              <a:t> </a:t>
            </a:r>
            <a:r>
              <a:rPr lang="en-GB" sz="1600" dirty="0" err="1">
                <a:solidFill>
                  <a:srgbClr val="5E5E5E"/>
                </a:solidFill>
              </a:rPr>
              <a:t>unzähligeTechnologien</a:t>
            </a:r>
            <a:r>
              <a:rPr lang="en-GB" sz="1600" dirty="0">
                <a:solidFill>
                  <a:srgbClr val="5E5E5E"/>
                </a:solidFill>
              </a:rPr>
              <a:t> und </a:t>
            </a:r>
            <a:r>
              <a:rPr lang="en-GB" sz="1600" dirty="0" err="1">
                <a:solidFill>
                  <a:srgbClr val="5E5E5E"/>
                </a:solidFill>
              </a:rPr>
              <a:t>zahlreiche</a:t>
            </a:r>
            <a:r>
              <a:rPr lang="en-GB" sz="1600" dirty="0">
                <a:solidFill>
                  <a:srgbClr val="5E5E5E"/>
                </a:solidFill>
              </a:rPr>
              <a:t> </a:t>
            </a:r>
            <a:r>
              <a:rPr lang="en-GB" sz="1600" dirty="0" err="1">
                <a:solidFill>
                  <a:srgbClr val="5E5E5E"/>
                </a:solidFill>
              </a:rPr>
              <a:t>Probleme</a:t>
            </a:r>
            <a:r>
              <a:rPr lang="en-GB" sz="1600" dirty="0">
                <a:solidFill>
                  <a:srgbClr val="5E5E5E"/>
                </a:solidFill>
              </a:rPr>
              <a:t>, die angegangen werden müssen. In diesem Abschnitt werden verschiedene Technologien vorgestellt und es wird gezeigt, wie sie auf unterschiedliche Weise von verschiedenen Sektoren genutzt werden können, um einen positiven Wandel mit relativ geringem Aufwand </a:t>
            </a:r>
            <a:r>
              <a:rPr lang="en-GB" sz="1600" dirty="0" err="1">
                <a:solidFill>
                  <a:srgbClr val="5E5E5E"/>
                </a:solidFill>
              </a:rPr>
              <a:t>zu</a:t>
            </a:r>
            <a:r>
              <a:rPr lang="en-GB" sz="1600" dirty="0">
                <a:solidFill>
                  <a:srgbClr val="5E5E5E"/>
                </a:solidFill>
              </a:rPr>
              <a:t> </a:t>
            </a:r>
            <a:r>
              <a:rPr lang="en-GB" sz="1600" dirty="0" err="1">
                <a:solidFill>
                  <a:srgbClr val="5E5E5E"/>
                </a:solidFill>
              </a:rPr>
              <a:t>bewirken</a:t>
            </a:r>
            <a:r>
              <a:rPr lang="en-GB" sz="1600" dirty="0">
                <a:solidFill>
                  <a:srgbClr val="5E5E5E"/>
                </a:solidFill>
              </a:rPr>
              <a:t>.</a:t>
            </a:r>
            <a:endParaRPr lang="en-IE" sz="1600" dirty="0">
              <a:solidFill>
                <a:srgbClr val="5E5E5E"/>
              </a:solidFill>
            </a:endParaRPr>
          </a:p>
        </p:txBody>
      </p:sp>
      <p:sp>
        <p:nvSpPr>
          <p:cNvPr id="9" name="TextBox 8">
            <a:extLst>
              <a:ext uri="{FF2B5EF4-FFF2-40B4-BE49-F238E27FC236}">
                <a16:creationId xmlns:a16="http://schemas.microsoft.com/office/drawing/2014/main" id="{33EBCE5B-97A9-DE15-A74E-CDC1571F3BE6}"/>
              </a:ext>
            </a:extLst>
          </p:cNvPr>
          <p:cNvSpPr txBox="1"/>
          <p:nvPr/>
        </p:nvSpPr>
        <p:spPr>
          <a:xfrm>
            <a:off x="737451" y="4824827"/>
            <a:ext cx="3765198" cy="830997"/>
          </a:xfrm>
          <a:prstGeom prst="rect">
            <a:avLst/>
          </a:prstGeom>
          <a:solidFill>
            <a:srgbClr val="027354"/>
          </a:solidFill>
        </p:spPr>
        <p:txBody>
          <a:bodyPr wrap="square" rtlCol="0">
            <a:spAutoFit/>
          </a:bodyPr>
          <a:lstStyle/>
          <a:p>
            <a:pPr algn="ctr"/>
            <a:r>
              <a:rPr lang="en-IE" sz="4800" b="1" dirty="0">
                <a:solidFill>
                  <a:schemeClr val="bg1"/>
                </a:solidFill>
              </a:rPr>
              <a:t>Abschnitt 2</a:t>
            </a:r>
          </a:p>
        </p:txBody>
      </p:sp>
    </p:spTree>
    <p:extLst>
      <p:ext uri="{BB962C8B-B14F-4D97-AF65-F5344CB8AC3E}">
        <p14:creationId xmlns:p14="http://schemas.microsoft.com/office/powerpoint/2010/main" val="278204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290126" y="778272"/>
            <a:ext cx="4954270" cy="649186"/>
          </a:xfrm>
        </p:spPr>
        <p:txBody>
          <a:bodyPr>
            <a:normAutofit/>
          </a:bodyPr>
          <a:lstStyle/>
          <a:p>
            <a:r>
              <a:rPr lang="en-US" dirty="0"/>
              <a:t>Überblick über Modul 8</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290126" y="1686914"/>
            <a:ext cx="5405993" cy="4442769"/>
          </a:xfrm>
        </p:spPr>
        <p:txBody>
          <a:bodyPr/>
          <a:lstStyle/>
          <a:p>
            <a:pPr algn="l"/>
            <a:r>
              <a:rPr lang="en-GB" sz="2000" b="0" i="0" dirty="0">
                <a:effectLst/>
              </a:rPr>
              <a:t>In diesem Modul wird erläutert, wie Unternehmen </a:t>
            </a:r>
            <a:r>
              <a:rPr lang="en-GB" sz="2000" b="0" i="0" dirty="0" err="1">
                <a:effectLst/>
              </a:rPr>
              <a:t>digitale</a:t>
            </a:r>
            <a:r>
              <a:rPr lang="en-GB" sz="2000" b="0" i="0" dirty="0">
                <a:effectLst/>
              </a:rPr>
              <a:t> Technologien und Werkzeuge sowie Innovationen in den Bereichen Nachhaltigkeit und Kreislaufwirtschaft für CSR nutzen können. Es zeigt, wie solche </a:t>
            </a:r>
            <a:r>
              <a:rPr lang="en-GB" sz="2000" b="0" i="0" dirty="0" err="1">
                <a:effectLst/>
              </a:rPr>
              <a:t>Ansätze</a:t>
            </a:r>
            <a:r>
              <a:rPr lang="en-GB" sz="2000" b="0" i="0" dirty="0">
                <a:effectLst/>
              </a:rPr>
              <a:t> die </a:t>
            </a:r>
            <a:r>
              <a:rPr lang="en-GB" sz="2000" b="0" i="0" dirty="0" err="1">
                <a:effectLst/>
              </a:rPr>
              <a:t>Geschäftstätigkeit</a:t>
            </a:r>
            <a:r>
              <a:rPr lang="en-GB" sz="2000" b="0" i="0" dirty="0">
                <a:effectLst/>
              </a:rPr>
              <a:t> </a:t>
            </a:r>
            <a:r>
              <a:rPr lang="en-GB" sz="2000" b="0" i="0" dirty="0" err="1">
                <a:effectLst/>
              </a:rPr>
              <a:t>positiv</a:t>
            </a:r>
            <a:r>
              <a:rPr lang="en-GB" sz="2000" b="0" i="0" dirty="0">
                <a:effectLst/>
              </a:rPr>
              <a:t> </a:t>
            </a:r>
            <a:r>
              <a:rPr lang="en-GB" sz="2000" b="0" i="0" dirty="0" err="1">
                <a:effectLst/>
              </a:rPr>
              <a:t>beeinflussen</a:t>
            </a:r>
            <a:r>
              <a:rPr lang="en-GB" sz="2000" dirty="0"/>
              <a:t> </a:t>
            </a:r>
            <a:r>
              <a:rPr lang="en-GB" sz="2000" b="0" i="0" dirty="0">
                <a:effectLst/>
              </a:rPr>
              <a:t>und so </a:t>
            </a:r>
            <a:r>
              <a:rPr lang="en-GB" sz="2000" b="0" i="0" dirty="0" err="1">
                <a:effectLst/>
              </a:rPr>
              <a:t>dem</a:t>
            </a:r>
            <a:r>
              <a:rPr lang="en-GB" sz="2000" b="0" i="0" dirty="0">
                <a:effectLst/>
              </a:rPr>
              <a:t> Unternehmen, der Wirtschaft, dem Markt, den Menschen und dem </a:t>
            </a:r>
            <a:r>
              <a:rPr lang="en-GB" sz="2000" b="0" i="0" dirty="0" err="1">
                <a:effectLst/>
              </a:rPr>
              <a:t>Planeten</a:t>
            </a:r>
            <a:r>
              <a:rPr lang="en-GB" sz="2000" b="0" i="0" dirty="0">
                <a:effectLst/>
              </a:rPr>
              <a:t> </a:t>
            </a:r>
            <a:r>
              <a:rPr lang="en-GB" sz="2000" b="0" i="0" dirty="0" err="1">
                <a:effectLst/>
              </a:rPr>
              <a:t>zugutekommen</a:t>
            </a:r>
            <a:r>
              <a:rPr lang="en-GB" sz="2000" b="0" i="0" dirty="0">
                <a:effectLst/>
              </a:rPr>
              <a:t>. </a:t>
            </a:r>
            <a:r>
              <a:rPr lang="en-GB" sz="2000" b="0" i="0" dirty="0" err="1">
                <a:effectLst/>
              </a:rPr>
              <a:t>Unternehmen</a:t>
            </a:r>
            <a:r>
              <a:rPr lang="en-GB" sz="2000" b="0" i="0" dirty="0">
                <a:effectLst/>
              </a:rPr>
              <a:t> </a:t>
            </a:r>
            <a:r>
              <a:rPr lang="en-GB" sz="2000" b="0" i="0" dirty="0" err="1">
                <a:effectLst/>
              </a:rPr>
              <a:t>lernen</a:t>
            </a:r>
            <a:r>
              <a:rPr lang="en-GB" sz="2000" b="0" i="0" dirty="0">
                <a:effectLst/>
              </a:rPr>
              <a:t>, wie sie durch die </a:t>
            </a:r>
            <a:r>
              <a:rPr lang="en-GB" sz="2000" b="0" i="0" dirty="0" err="1">
                <a:effectLst/>
              </a:rPr>
              <a:t>Umsetzung</a:t>
            </a:r>
            <a:r>
              <a:rPr lang="en-GB" sz="2000" b="0" i="0" dirty="0">
                <a:effectLst/>
              </a:rPr>
              <a:t> </a:t>
            </a:r>
            <a:r>
              <a:rPr lang="en-GB" sz="2000" b="0" i="0" dirty="0" err="1">
                <a:effectLst/>
              </a:rPr>
              <a:t>kurzfristiger</a:t>
            </a:r>
            <a:r>
              <a:rPr lang="en-GB" sz="2000" b="0" i="0" dirty="0">
                <a:effectLst/>
              </a:rPr>
              <a:t> </a:t>
            </a:r>
            <a:r>
              <a:rPr lang="en-GB" sz="2000" b="0" i="0" dirty="0" err="1">
                <a:effectLst/>
              </a:rPr>
              <a:t>Maßnahmen</a:t>
            </a:r>
            <a:r>
              <a:rPr lang="en-GB" sz="2000" b="0" i="0" dirty="0">
                <a:effectLst/>
              </a:rPr>
              <a:t>, die schnell angepasst werden können und erhebliche Vorteile und Chancen bieten, auf eine nachhaltigere und bessere Weise </a:t>
            </a:r>
            <a:r>
              <a:rPr lang="en-GB" sz="2000" b="0" i="0" dirty="0" err="1">
                <a:effectLst/>
              </a:rPr>
              <a:t>wirtschaften</a:t>
            </a:r>
            <a:r>
              <a:rPr lang="en-GB" sz="2000" b="0" i="0" dirty="0">
                <a:effectLst/>
              </a:rPr>
              <a:t> können</a:t>
            </a:r>
            <a:r>
              <a:rPr lang="en-GB" sz="2000" dirty="0"/>
              <a:t>. </a:t>
            </a:r>
            <a:endParaRPr lang="en-GB" sz="2000" b="0" i="0" dirty="0">
              <a:effectLst/>
            </a:endParaRPr>
          </a:p>
        </p:txBody>
      </p:sp>
      <p:sp>
        <p:nvSpPr>
          <p:cNvPr id="16" name="Text Placeholder 15">
            <a:extLst>
              <a:ext uri="{FF2B5EF4-FFF2-40B4-BE49-F238E27FC236}">
                <a16:creationId xmlns:a16="http://schemas.microsoft.com/office/drawing/2014/main" id="{0930A326-EB7B-4340-8297-21C9717D6673}"/>
              </a:ext>
            </a:extLst>
          </p:cNvPr>
          <p:cNvSpPr>
            <a:spLocks noGrp="1"/>
          </p:cNvSpPr>
          <p:nvPr>
            <p:ph type="body" sz="quarter" idx="15"/>
          </p:nvPr>
        </p:nvSpPr>
        <p:spPr>
          <a:xfrm>
            <a:off x="6435201" y="1482100"/>
            <a:ext cx="511077" cy="635000"/>
          </a:xfrm>
        </p:spPr>
        <p:txBody>
          <a:bodyPr/>
          <a:lstStyle/>
          <a:p>
            <a:r>
              <a:rPr lang="en-US" b="1" dirty="0">
                <a:solidFill>
                  <a:srgbClr val="C95F57"/>
                </a:solidFill>
              </a:rPr>
              <a:t>1</a:t>
            </a:r>
          </a:p>
        </p:txBody>
      </p:sp>
      <p:sp>
        <p:nvSpPr>
          <p:cNvPr id="15" name="Text Placeholder 14">
            <a:extLst>
              <a:ext uri="{FF2B5EF4-FFF2-40B4-BE49-F238E27FC236}">
                <a16:creationId xmlns:a16="http://schemas.microsoft.com/office/drawing/2014/main" id="{34ADB904-3044-9C4C-94CF-90C139D84523}"/>
              </a:ext>
            </a:extLst>
          </p:cNvPr>
          <p:cNvSpPr>
            <a:spLocks noGrp="1"/>
          </p:cNvSpPr>
          <p:nvPr>
            <p:ph type="body" sz="quarter" idx="14"/>
          </p:nvPr>
        </p:nvSpPr>
        <p:spPr>
          <a:xfrm>
            <a:off x="7096190" y="1394565"/>
            <a:ext cx="5033057" cy="822373"/>
          </a:xfrm>
        </p:spPr>
        <p:txBody>
          <a:bodyPr/>
          <a:lstStyle/>
          <a:p>
            <a:r>
              <a:rPr lang="en-US" dirty="0" err="1"/>
              <a:t>Warum</a:t>
            </a:r>
            <a:r>
              <a:rPr lang="en-US" dirty="0"/>
              <a:t> die </a:t>
            </a:r>
            <a:r>
              <a:rPr lang="en-US" dirty="0" err="1"/>
              <a:t>Einführung</a:t>
            </a:r>
            <a:r>
              <a:rPr lang="en-US" dirty="0"/>
              <a:t> von </a:t>
            </a:r>
            <a:r>
              <a:rPr lang="en-US" dirty="0" err="1"/>
              <a:t>Technologien</a:t>
            </a:r>
            <a:r>
              <a:rPr lang="en-US" dirty="0"/>
              <a:t> </a:t>
            </a:r>
            <a:r>
              <a:rPr lang="en-US" dirty="0" err="1"/>
              <a:t>zur</a:t>
            </a:r>
            <a:r>
              <a:rPr lang="en-US" dirty="0"/>
              <a:t> </a:t>
            </a:r>
            <a:r>
              <a:rPr lang="en-US" dirty="0" err="1"/>
              <a:t>Umsetzung</a:t>
            </a:r>
            <a:r>
              <a:rPr lang="en-US" dirty="0"/>
              <a:t> von CSR-</a:t>
            </a:r>
            <a:r>
              <a:rPr lang="en-US" dirty="0" err="1"/>
              <a:t>Maßnahmen</a:t>
            </a:r>
            <a:r>
              <a:rPr lang="en-US" dirty="0"/>
              <a:t> der richtige Schritt für KMU </a:t>
            </a:r>
            <a:r>
              <a:rPr lang="en-US" dirty="0" err="1"/>
              <a:t>ist</a:t>
            </a:r>
            <a:endParaRPr lang="en-US" dirty="0"/>
          </a:p>
        </p:txBody>
      </p:sp>
      <p:sp>
        <p:nvSpPr>
          <p:cNvPr id="17" name="Text Placeholder 16">
            <a:extLst>
              <a:ext uri="{FF2B5EF4-FFF2-40B4-BE49-F238E27FC236}">
                <a16:creationId xmlns:a16="http://schemas.microsoft.com/office/drawing/2014/main" id="{5FE8FC8E-58D6-5B46-9CAC-EFF69C5F4752}"/>
              </a:ext>
            </a:extLst>
          </p:cNvPr>
          <p:cNvSpPr>
            <a:spLocks noGrp="1"/>
          </p:cNvSpPr>
          <p:nvPr>
            <p:ph type="body" sz="quarter" idx="19"/>
          </p:nvPr>
        </p:nvSpPr>
        <p:spPr>
          <a:xfrm>
            <a:off x="6487993" y="2348621"/>
            <a:ext cx="511077" cy="635000"/>
          </a:xfrm>
        </p:spPr>
        <p:txBody>
          <a:bodyPr/>
          <a:lstStyle/>
          <a:p>
            <a:r>
              <a:rPr lang="en-US" b="1" dirty="0">
                <a:solidFill>
                  <a:srgbClr val="C95F57"/>
                </a:solidFill>
              </a:rPr>
              <a:t>2</a:t>
            </a:r>
          </a:p>
        </p:txBody>
      </p:sp>
      <p:sp>
        <p:nvSpPr>
          <p:cNvPr id="19" name="Text Placeholder 18">
            <a:extLst>
              <a:ext uri="{FF2B5EF4-FFF2-40B4-BE49-F238E27FC236}">
                <a16:creationId xmlns:a16="http://schemas.microsoft.com/office/drawing/2014/main" id="{C3B92892-997F-5748-B68F-D54A1B260FE9}"/>
              </a:ext>
            </a:extLst>
          </p:cNvPr>
          <p:cNvSpPr>
            <a:spLocks noGrp="1"/>
          </p:cNvSpPr>
          <p:nvPr>
            <p:ph type="body" sz="quarter" idx="21"/>
          </p:nvPr>
        </p:nvSpPr>
        <p:spPr>
          <a:xfrm>
            <a:off x="7096190" y="2341372"/>
            <a:ext cx="4718277" cy="822373"/>
          </a:xfrm>
        </p:spPr>
        <p:txBody>
          <a:bodyPr/>
          <a:lstStyle/>
          <a:p>
            <a:r>
              <a:rPr lang="en-US" dirty="0"/>
              <a:t>Beispiele für den </a:t>
            </a:r>
            <a:r>
              <a:rPr lang="en-US" dirty="0" err="1"/>
              <a:t>Einsatz</a:t>
            </a:r>
            <a:r>
              <a:rPr lang="en-US" dirty="0"/>
              <a:t> von </a:t>
            </a:r>
            <a:r>
              <a:rPr lang="en-US" dirty="0" err="1"/>
              <a:t>Technologien</a:t>
            </a:r>
            <a:r>
              <a:rPr lang="en-US" dirty="0"/>
              <a:t> </a:t>
            </a:r>
            <a:r>
              <a:rPr lang="en-US" dirty="0" err="1"/>
              <a:t>zur</a:t>
            </a:r>
            <a:r>
              <a:rPr lang="en-US" dirty="0"/>
              <a:t> </a:t>
            </a:r>
            <a:r>
              <a:rPr lang="en-US" dirty="0" err="1"/>
              <a:t>Umsetzung</a:t>
            </a:r>
            <a:r>
              <a:rPr lang="en-US" dirty="0"/>
              <a:t> von CSR-</a:t>
            </a:r>
            <a:r>
              <a:rPr lang="en-US" dirty="0" err="1"/>
              <a:t>Praktiken</a:t>
            </a:r>
            <a:endParaRPr lang="en-US" dirty="0"/>
          </a:p>
        </p:txBody>
      </p:sp>
      <p:sp>
        <p:nvSpPr>
          <p:cNvPr id="4" name="Text Placeholder 14">
            <a:extLst>
              <a:ext uri="{FF2B5EF4-FFF2-40B4-BE49-F238E27FC236}">
                <a16:creationId xmlns:a16="http://schemas.microsoft.com/office/drawing/2014/main" id="{3B041993-9AD3-54CC-B4B5-ADC58A8DEE08}"/>
              </a:ext>
            </a:extLst>
          </p:cNvPr>
          <p:cNvSpPr txBox="1">
            <a:spLocks/>
          </p:cNvSpPr>
          <p:nvPr/>
        </p:nvSpPr>
        <p:spPr>
          <a:xfrm>
            <a:off x="6495882" y="471259"/>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solidFill>
                  <a:srgbClr val="CC6A62"/>
                </a:solidFill>
              </a:rPr>
              <a:t>Inhalt</a:t>
            </a:r>
          </a:p>
        </p:txBody>
      </p:sp>
      <p:sp>
        <p:nvSpPr>
          <p:cNvPr id="6" name="Text Placeholder 18">
            <a:extLst>
              <a:ext uri="{FF2B5EF4-FFF2-40B4-BE49-F238E27FC236}">
                <a16:creationId xmlns:a16="http://schemas.microsoft.com/office/drawing/2014/main" id="{20829718-0C34-5F60-0856-D34AEA9A125D}"/>
              </a:ext>
            </a:extLst>
          </p:cNvPr>
          <p:cNvSpPr txBox="1">
            <a:spLocks/>
          </p:cNvSpPr>
          <p:nvPr/>
        </p:nvSpPr>
        <p:spPr>
          <a:xfrm>
            <a:off x="7096190" y="3381015"/>
            <a:ext cx="4929986"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12 kosteneffiziente Wege, wie KMU CSR-Technologien kostengünstig und schnell </a:t>
            </a:r>
            <a:r>
              <a:rPr lang="en-US" dirty="0" err="1"/>
              <a:t>anwenden</a:t>
            </a:r>
            <a:r>
              <a:rPr lang="en-US" dirty="0"/>
              <a:t> können</a:t>
            </a:r>
          </a:p>
        </p:txBody>
      </p:sp>
      <p:sp>
        <p:nvSpPr>
          <p:cNvPr id="7" name="Text Placeholder 16">
            <a:extLst>
              <a:ext uri="{FF2B5EF4-FFF2-40B4-BE49-F238E27FC236}">
                <a16:creationId xmlns:a16="http://schemas.microsoft.com/office/drawing/2014/main" id="{4D354DAB-CB32-A188-FD31-170CB022C3FE}"/>
              </a:ext>
            </a:extLst>
          </p:cNvPr>
          <p:cNvSpPr txBox="1">
            <a:spLocks/>
          </p:cNvSpPr>
          <p:nvPr/>
        </p:nvSpPr>
        <p:spPr>
          <a:xfrm>
            <a:off x="6495882" y="3446552"/>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C95F57"/>
                </a:solidFill>
              </a:rPr>
              <a:t>3</a:t>
            </a:r>
          </a:p>
        </p:txBody>
      </p:sp>
    </p:spTree>
    <p:extLst>
      <p:ext uri="{BB962C8B-B14F-4D97-AF65-F5344CB8AC3E}">
        <p14:creationId xmlns:p14="http://schemas.microsoft.com/office/powerpoint/2010/main" val="2566540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E78F10-030C-C514-88F6-C6352ACE01AE}"/>
              </a:ext>
            </a:extLst>
          </p:cNvPr>
          <p:cNvSpPr>
            <a:spLocks noGrp="1"/>
          </p:cNvSpPr>
          <p:nvPr>
            <p:ph type="body" sz="quarter" idx="14"/>
          </p:nvPr>
        </p:nvSpPr>
        <p:spPr>
          <a:xfrm>
            <a:off x="880091" y="1101094"/>
            <a:ext cx="9821199" cy="4356430"/>
          </a:xfrm>
        </p:spPr>
        <p:txBody>
          <a:bodyPr/>
          <a:lstStyle/>
          <a:p>
            <a:r>
              <a:rPr lang="en-IE" sz="2200" dirty="0"/>
              <a:t>Im vorigen Abschnitt wurden die Vorteile digitaler Technologien und Werkzeuge aufgezeigt. </a:t>
            </a:r>
            <a:r>
              <a:rPr lang="en-IE" sz="2200" dirty="0" err="1"/>
              <a:t>Möglicherweise</a:t>
            </a:r>
            <a:r>
              <a:rPr lang="en-IE" sz="2200" dirty="0"/>
              <a:t> </a:t>
            </a:r>
            <a:r>
              <a:rPr lang="en-IE" sz="2200" dirty="0" err="1"/>
              <a:t>denken</a:t>
            </a:r>
            <a:r>
              <a:rPr lang="en-IE" sz="2200" dirty="0"/>
              <a:t> Sie </a:t>
            </a:r>
            <a:r>
              <a:rPr lang="en-IE" sz="2200" dirty="0" err="1"/>
              <a:t>jetzt</a:t>
            </a:r>
            <a:r>
              <a:rPr lang="en-IE" sz="2200" dirty="0"/>
              <a:t>, </a:t>
            </a:r>
            <a:r>
              <a:rPr lang="en-IE" sz="2200" dirty="0" err="1"/>
              <a:t>dass</a:t>
            </a:r>
            <a:r>
              <a:rPr lang="en-IE" sz="2200" dirty="0"/>
              <a:t> die </a:t>
            </a:r>
            <a:r>
              <a:rPr lang="en-IE" sz="2200" dirty="0" err="1"/>
              <a:t>Umsetzung</a:t>
            </a:r>
            <a:r>
              <a:rPr lang="en-IE" sz="2200" dirty="0"/>
              <a:t> </a:t>
            </a:r>
            <a:r>
              <a:rPr lang="en-IE" sz="2200" dirty="0" err="1"/>
              <a:t>ein</a:t>
            </a:r>
            <a:r>
              <a:rPr lang="en-IE" sz="2200" dirty="0"/>
              <a:t> </a:t>
            </a:r>
            <a:r>
              <a:rPr lang="en-IE" sz="2200" dirty="0" err="1"/>
              <a:t>hoher</a:t>
            </a:r>
            <a:r>
              <a:rPr lang="en-IE" sz="2200" dirty="0"/>
              <a:t> Aufwand an Investitionen und Zeit ist, aber die </a:t>
            </a:r>
            <a:r>
              <a:rPr lang="en-IE" sz="2200" dirty="0" err="1"/>
              <a:t>Vorteile</a:t>
            </a:r>
            <a:r>
              <a:rPr lang="en-IE" sz="2200" dirty="0"/>
              <a:t> </a:t>
            </a:r>
            <a:r>
              <a:rPr lang="en-IE" sz="2200" dirty="0" err="1"/>
              <a:t>überwiegen</a:t>
            </a:r>
            <a:r>
              <a:rPr lang="en-IE" sz="2200" dirty="0"/>
              <a:t> die </a:t>
            </a:r>
            <a:r>
              <a:rPr lang="en-IE" sz="2200" dirty="0" err="1"/>
              <a:t>Kosten</a:t>
            </a:r>
            <a:r>
              <a:rPr lang="en-IE" sz="2200" dirty="0"/>
              <a:t>: </a:t>
            </a:r>
            <a:r>
              <a:rPr lang="de-DE" sz="2200" dirty="0"/>
              <a:t>Von der Gewinnung und Bindung von Kunden, die nach Unternehmen suchen, die ihre Werte teilen, bis hin zu Einsparungen durch die Umstellung auf energieeffiziente Methoden. Zudem können </a:t>
            </a:r>
            <a:r>
              <a:rPr lang="en-GB" sz="2200" dirty="0"/>
              <a:t>CSR-Programme </a:t>
            </a:r>
            <a:r>
              <a:rPr lang="en-GB" sz="2200" dirty="0" err="1"/>
              <a:t>auch</a:t>
            </a:r>
            <a:r>
              <a:rPr lang="en-GB" sz="2200" dirty="0"/>
              <a:t> ein Gefühl des Stolzes und der Loyalität unter den Mitarbeitern schaffen. </a:t>
            </a:r>
          </a:p>
          <a:p>
            <a:pPr algn="l"/>
            <a:endParaRPr lang="en-GB" sz="2200" dirty="0"/>
          </a:p>
          <a:p>
            <a:pPr algn="l"/>
            <a:r>
              <a:rPr lang="en-GB" sz="2200" dirty="0"/>
              <a:t>Letztlich geht es bei der sozialen Verantwortung von Unternehmen um mehr als nur darum, Gutes </a:t>
            </a:r>
            <a:r>
              <a:rPr lang="en-GB" sz="2200" dirty="0" err="1"/>
              <a:t>zu</a:t>
            </a:r>
            <a:r>
              <a:rPr lang="en-GB" sz="2200" dirty="0"/>
              <a:t> tun - es geht darum, ein nachhaltiges Geschäftsmodell zu schaffen, von dem </a:t>
            </a:r>
            <a:r>
              <a:rPr lang="en-GB" sz="2200" u="sng" dirty="0"/>
              <a:t>alle</a:t>
            </a:r>
            <a:r>
              <a:rPr lang="en-GB" sz="2200" dirty="0"/>
              <a:t> Beteiligten profitieren. Der </a:t>
            </a:r>
            <a:r>
              <a:rPr lang="en-GB" sz="2200" dirty="0" err="1"/>
              <a:t>folgende</a:t>
            </a:r>
            <a:r>
              <a:rPr lang="en-GB" sz="2200" dirty="0"/>
              <a:t> Abschnitt enthält </a:t>
            </a:r>
            <a:r>
              <a:rPr lang="en-GB" sz="2200" dirty="0" err="1"/>
              <a:t>eine</a:t>
            </a:r>
            <a:r>
              <a:rPr lang="en-GB" sz="2200" dirty="0"/>
              <a:t> Liste einfacher Instrumente, die jede Führungskraft - auch die, die ihr Unternehmen gerade erst </a:t>
            </a:r>
            <a:r>
              <a:rPr lang="en-GB" sz="2200" dirty="0" err="1"/>
              <a:t>gegründet</a:t>
            </a:r>
            <a:r>
              <a:rPr lang="en-GB" sz="2200" dirty="0"/>
              <a:t> hat - nutzen kann, um CSR und </a:t>
            </a:r>
            <a:r>
              <a:rPr lang="en-GB" sz="2200" dirty="0" err="1"/>
              <a:t>Technologie</a:t>
            </a:r>
            <a:r>
              <a:rPr lang="en-GB" sz="2200" dirty="0"/>
              <a:t> in </a:t>
            </a:r>
            <a:r>
              <a:rPr lang="en-GB" sz="2200" dirty="0" err="1"/>
              <a:t>Einklang</a:t>
            </a:r>
            <a:r>
              <a:rPr lang="en-GB" sz="2200" dirty="0"/>
              <a:t> </a:t>
            </a:r>
            <a:r>
              <a:rPr lang="en-GB" sz="2200" dirty="0" err="1"/>
              <a:t>zu</a:t>
            </a:r>
            <a:r>
              <a:rPr lang="en-GB" sz="2200" dirty="0"/>
              <a:t> </a:t>
            </a:r>
            <a:r>
              <a:rPr lang="en-GB" sz="2200" dirty="0" err="1"/>
              <a:t>bringen</a:t>
            </a:r>
            <a:r>
              <a:rPr lang="en-GB" sz="2200" dirty="0"/>
              <a:t>.</a:t>
            </a:r>
          </a:p>
          <a:p>
            <a:br>
              <a:rPr lang="en-GB" sz="2200" dirty="0"/>
            </a:br>
            <a:endParaRPr lang="en-IE" sz="2200" dirty="0"/>
          </a:p>
        </p:txBody>
      </p:sp>
    </p:spTree>
    <p:extLst>
      <p:ext uri="{BB962C8B-B14F-4D97-AF65-F5344CB8AC3E}">
        <p14:creationId xmlns:p14="http://schemas.microsoft.com/office/powerpoint/2010/main" val="3382398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619194-4C2B-72A4-456B-7CED79A26200}"/>
              </a:ext>
            </a:extLst>
          </p:cNvPr>
          <p:cNvSpPr/>
          <p:nvPr/>
        </p:nvSpPr>
        <p:spPr>
          <a:xfrm>
            <a:off x="0" y="-6736"/>
            <a:ext cx="5296277" cy="3673389"/>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8">
            <a:extLst>
              <a:ext uri="{FF2B5EF4-FFF2-40B4-BE49-F238E27FC236}">
                <a16:creationId xmlns:a16="http://schemas.microsoft.com/office/drawing/2014/main" id="{C703A2E0-3CB4-BA59-EE0C-DD1D77BB00C5}"/>
              </a:ext>
            </a:extLst>
          </p:cNvPr>
          <p:cNvSpPr>
            <a:spLocks noGrp="1"/>
          </p:cNvSpPr>
          <p:nvPr>
            <p:ph type="body" sz="quarter" idx="14"/>
          </p:nvPr>
        </p:nvSpPr>
        <p:spPr>
          <a:xfrm>
            <a:off x="389300" y="4021938"/>
            <a:ext cx="11243900" cy="2369237"/>
          </a:xfrm>
          <a:noFill/>
          <a:ln>
            <a:noFill/>
          </a:ln>
        </p:spPr>
        <p:txBody>
          <a:bodyPr/>
          <a:lstStyle/>
          <a:p>
            <a:pPr algn="l"/>
            <a:r>
              <a:rPr lang="en-GB" sz="1800" b="0" i="0" dirty="0" err="1">
                <a:solidFill>
                  <a:srgbClr val="0A0A0A"/>
                </a:solidFill>
                <a:effectLst/>
              </a:rPr>
              <a:t>Nutzen</a:t>
            </a:r>
            <a:r>
              <a:rPr lang="en-GB" sz="1800" b="0" i="0" dirty="0">
                <a:solidFill>
                  <a:srgbClr val="0A0A0A"/>
                </a:solidFill>
                <a:effectLst/>
              </a:rPr>
              <a:t> Sie Ihre </a:t>
            </a:r>
            <a:r>
              <a:rPr lang="en-GB" sz="1800" b="0" i="0" dirty="0" err="1">
                <a:solidFill>
                  <a:srgbClr val="0A0A0A"/>
                </a:solidFill>
                <a:effectLst/>
              </a:rPr>
              <a:t>Verpackung</a:t>
            </a:r>
            <a:r>
              <a:rPr lang="en-GB" sz="1800" b="0" i="0" dirty="0">
                <a:solidFill>
                  <a:srgbClr val="0A0A0A"/>
                </a:solidFill>
                <a:effectLst/>
              </a:rPr>
              <a:t> </a:t>
            </a:r>
            <a:r>
              <a:rPr lang="en-GB" sz="1800" b="0" i="0" dirty="0" err="1">
                <a:solidFill>
                  <a:srgbClr val="0A0A0A"/>
                </a:solidFill>
                <a:effectLst/>
              </a:rPr>
              <a:t>als</a:t>
            </a:r>
            <a:r>
              <a:rPr lang="en-GB" sz="1800" b="0" i="0" dirty="0">
                <a:solidFill>
                  <a:srgbClr val="0A0A0A"/>
                </a:solidFill>
                <a:effectLst/>
              </a:rPr>
              <a:t> </a:t>
            </a:r>
            <a:r>
              <a:rPr lang="en-GB" sz="1800" b="0" i="0" dirty="0" err="1">
                <a:solidFill>
                  <a:srgbClr val="0A0A0A"/>
                </a:solidFill>
                <a:effectLst/>
              </a:rPr>
              <a:t>eine</a:t>
            </a:r>
            <a:r>
              <a:rPr lang="en-GB" sz="1800" b="0" i="0" dirty="0">
                <a:solidFill>
                  <a:srgbClr val="0A0A0A"/>
                </a:solidFill>
                <a:effectLst/>
              </a:rPr>
              <a:t> Form der Markenwerbung </a:t>
            </a:r>
            <a:r>
              <a:rPr lang="en-GB" sz="1800" b="0" i="0" dirty="0" err="1">
                <a:solidFill>
                  <a:srgbClr val="0A0A0A"/>
                </a:solidFill>
                <a:effectLst/>
              </a:rPr>
              <a:t>mit</a:t>
            </a:r>
            <a:r>
              <a:rPr lang="en-GB" sz="1800" b="0" i="0" dirty="0">
                <a:solidFill>
                  <a:srgbClr val="0A0A0A"/>
                </a:solidFill>
                <a:effectLst/>
              </a:rPr>
              <a:t> </a:t>
            </a:r>
            <a:r>
              <a:rPr lang="en-GB" sz="1800" b="0" i="0" dirty="0" err="1">
                <a:solidFill>
                  <a:srgbClr val="0A0A0A"/>
                </a:solidFill>
                <a:effectLst/>
              </a:rPr>
              <a:t>einer</a:t>
            </a:r>
            <a:r>
              <a:rPr lang="en-GB" sz="1800" b="0" i="0" dirty="0">
                <a:solidFill>
                  <a:srgbClr val="0A0A0A"/>
                </a:solidFill>
                <a:effectLst/>
              </a:rPr>
              <a:t> </a:t>
            </a:r>
            <a:r>
              <a:rPr lang="en-GB" sz="1800" b="0" i="0" dirty="0" err="1">
                <a:solidFill>
                  <a:srgbClr val="0A0A0A"/>
                </a:solidFill>
                <a:effectLst/>
              </a:rPr>
              <a:t>individuellen</a:t>
            </a:r>
            <a:r>
              <a:rPr lang="en-GB" sz="1800" b="0" i="0" dirty="0">
                <a:solidFill>
                  <a:srgbClr val="0A0A0A"/>
                </a:solidFill>
                <a:effectLst/>
              </a:rPr>
              <a:t> </a:t>
            </a:r>
            <a:r>
              <a:rPr lang="en-GB" sz="1800" b="0" i="0" dirty="0" err="1">
                <a:solidFill>
                  <a:srgbClr val="0A0A0A"/>
                </a:solidFill>
                <a:effectLst/>
              </a:rPr>
              <a:t>Schachtel</a:t>
            </a:r>
            <a:r>
              <a:rPr lang="en-GB" sz="1800" b="0" i="0" dirty="0">
                <a:solidFill>
                  <a:srgbClr val="0A0A0A"/>
                </a:solidFill>
                <a:effectLst/>
              </a:rPr>
              <a:t> </a:t>
            </a:r>
            <a:r>
              <a:rPr lang="en-GB" sz="1800" b="0" i="0" dirty="0" err="1">
                <a:solidFill>
                  <a:srgbClr val="0A0A0A"/>
                </a:solidFill>
                <a:effectLst/>
              </a:rPr>
              <a:t>oder</a:t>
            </a:r>
            <a:r>
              <a:rPr lang="en-GB" sz="1800" b="0" i="0" dirty="0">
                <a:solidFill>
                  <a:srgbClr val="0A0A0A"/>
                </a:solidFill>
                <a:effectLst/>
              </a:rPr>
              <a:t> </a:t>
            </a:r>
            <a:r>
              <a:rPr lang="en-GB" sz="1800" b="0" i="0" dirty="0" err="1">
                <a:solidFill>
                  <a:srgbClr val="0A0A0A"/>
                </a:solidFill>
                <a:effectLst/>
              </a:rPr>
              <a:t>Versandkarton</a:t>
            </a:r>
            <a:r>
              <a:rPr lang="en-GB" sz="1800" b="0" i="0" dirty="0">
                <a:solidFill>
                  <a:srgbClr val="0A0A0A"/>
                </a:solidFill>
                <a:effectLst/>
              </a:rPr>
              <a:t>. </a:t>
            </a:r>
            <a:r>
              <a:rPr lang="en-GB" sz="1800" b="0" i="0" dirty="0" err="1">
                <a:solidFill>
                  <a:srgbClr val="0A0A0A"/>
                </a:solidFill>
                <a:effectLst/>
              </a:rPr>
              <a:t>Personalisieren</a:t>
            </a:r>
            <a:r>
              <a:rPr lang="en-GB" sz="1800" b="0" i="0" dirty="0">
                <a:solidFill>
                  <a:srgbClr val="0A0A0A"/>
                </a:solidFill>
                <a:effectLst/>
              </a:rPr>
              <a:t> Sie </a:t>
            </a:r>
            <a:r>
              <a:rPr lang="en-GB" sz="1800" b="0" i="0" dirty="0" err="1">
                <a:solidFill>
                  <a:srgbClr val="0A0A0A"/>
                </a:solidFill>
                <a:effectLst/>
              </a:rPr>
              <a:t>Ihre</a:t>
            </a:r>
            <a:r>
              <a:rPr lang="en-GB" sz="1800" b="0" i="0" dirty="0">
                <a:solidFill>
                  <a:srgbClr val="0A0A0A"/>
                </a:solidFill>
                <a:effectLst/>
              </a:rPr>
              <a:t> </a:t>
            </a:r>
            <a:r>
              <a:rPr lang="en-GB" sz="1800" b="0" i="0" dirty="0" err="1">
                <a:solidFill>
                  <a:srgbClr val="0A0A0A"/>
                </a:solidFill>
                <a:effectLst/>
              </a:rPr>
              <a:t>Außenverpackung</a:t>
            </a:r>
            <a:r>
              <a:rPr lang="en-GB" sz="1800" b="0" i="0" dirty="0">
                <a:solidFill>
                  <a:srgbClr val="0A0A0A"/>
                </a:solidFill>
                <a:effectLst/>
              </a:rPr>
              <a:t>, </a:t>
            </a:r>
            <a:r>
              <a:rPr lang="en-GB" sz="1800" b="0" i="0" dirty="0" err="1">
                <a:solidFill>
                  <a:srgbClr val="0A0A0A"/>
                </a:solidFill>
                <a:effectLst/>
              </a:rPr>
              <a:t>werden</a:t>
            </a:r>
            <a:r>
              <a:rPr lang="en-GB" sz="1800" b="0" i="0" dirty="0">
                <a:solidFill>
                  <a:srgbClr val="0A0A0A"/>
                </a:solidFill>
                <a:effectLst/>
              </a:rPr>
              <a:t> die </a:t>
            </a:r>
            <a:r>
              <a:rPr lang="en-GB" sz="1800" b="0" i="0" dirty="0" err="1">
                <a:solidFill>
                  <a:srgbClr val="0A0A0A"/>
                </a:solidFill>
                <a:effectLst/>
              </a:rPr>
              <a:t>Verpackungsmaterialien</a:t>
            </a:r>
            <a:r>
              <a:rPr lang="en-GB" sz="1800" b="0" i="0" dirty="0">
                <a:solidFill>
                  <a:srgbClr val="0A0A0A"/>
                </a:solidFill>
                <a:effectLst/>
              </a:rPr>
              <a:t> </a:t>
            </a:r>
            <a:r>
              <a:rPr lang="en-GB" sz="1800" b="0" i="0" dirty="0" err="1">
                <a:solidFill>
                  <a:srgbClr val="0A0A0A"/>
                </a:solidFill>
                <a:effectLst/>
              </a:rPr>
              <a:t>unverwechselbar</a:t>
            </a:r>
            <a:r>
              <a:rPr lang="en-GB" sz="1800" b="0" i="0" dirty="0">
                <a:solidFill>
                  <a:srgbClr val="0A0A0A"/>
                </a:solidFill>
                <a:effectLst/>
              </a:rPr>
              <a:t>. </a:t>
            </a:r>
            <a:r>
              <a:rPr lang="en-GB" sz="1800" b="0" i="0" dirty="0" err="1">
                <a:solidFill>
                  <a:srgbClr val="0A0A0A"/>
                </a:solidFill>
                <a:effectLst/>
              </a:rPr>
              <a:t>Noissue’s</a:t>
            </a:r>
            <a:r>
              <a:rPr lang="en-GB" sz="1800" b="0" i="0" dirty="0">
                <a:solidFill>
                  <a:srgbClr val="0A0A0A"/>
                </a:solidFill>
                <a:effectLst/>
              </a:rPr>
              <a:t> machen alle Arten von Verpackungen, Taschen, Papier, Schachteln </a:t>
            </a:r>
            <a:r>
              <a:rPr lang="en-GB" sz="1800" b="0" i="0" dirty="0" err="1">
                <a:solidFill>
                  <a:srgbClr val="0A0A0A"/>
                </a:solidFill>
                <a:effectLst/>
              </a:rPr>
              <a:t>usw</a:t>
            </a:r>
            <a:r>
              <a:rPr lang="en-GB" sz="1800" b="0" i="0" dirty="0">
                <a:solidFill>
                  <a:srgbClr val="0A0A0A"/>
                </a:solidFill>
                <a:effectLst/>
              </a:rPr>
              <a:t>. So </a:t>
            </a:r>
            <a:r>
              <a:rPr lang="en-GB" sz="1800" b="0" i="0" dirty="0" err="1">
                <a:solidFill>
                  <a:srgbClr val="0A0A0A"/>
                </a:solidFill>
                <a:effectLst/>
              </a:rPr>
              <a:t>schaffen</a:t>
            </a:r>
            <a:r>
              <a:rPr lang="en-GB" sz="1800" b="0" i="0" dirty="0">
                <a:solidFill>
                  <a:srgbClr val="0A0A0A"/>
                </a:solidFill>
                <a:effectLst/>
              </a:rPr>
              <a:t> Sie das </a:t>
            </a:r>
            <a:r>
              <a:rPr lang="en-GB" sz="1800" b="0" i="0" dirty="0" err="1">
                <a:solidFill>
                  <a:srgbClr val="0A0A0A"/>
                </a:solidFill>
                <a:effectLst/>
              </a:rPr>
              <a:t>ultimative</a:t>
            </a:r>
            <a:r>
              <a:rPr lang="en-GB" sz="1800" b="0" i="0" dirty="0">
                <a:solidFill>
                  <a:srgbClr val="0A0A0A"/>
                </a:solidFill>
                <a:effectLst/>
              </a:rPr>
              <a:t> Unboxing-</a:t>
            </a:r>
            <a:r>
              <a:rPr lang="en-GB" sz="1800" b="0" i="0" dirty="0" err="1">
                <a:solidFill>
                  <a:srgbClr val="0A0A0A"/>
                </a:solidFill>
                <a:effectLst/>
              </a:rPr>
              <a:t>Erlebnis</a:t>
            </a:r>
            <a:r>
              <a:rPr lang="en-GB" sz="1800" b="0" i="0" dirty="0">
                <a:solidFill>
                  <a:srgbClr val="0A0A0A"/>
                </a:solidFill>
                <a:effectLst/>
              </a:rPr>
              <a:t>. </a:t>
            </a:r>
          </a:p>
          <a:p>
            <a:pPr algn="l"/>
            <a:r>
              <a:rPr lang="en-GB" sz="1800" dirty="0">
                <a:solidFill>
                  <a:srgbClr val="0A0A0A"/>
                </a:solidFill>
              </a:rPr>
              <a:t>Das </a:t>
            </a:r>
            <a:r>
              <a:rPr lang="en-GB" sz="1800" dirty="0" err="1">
                <a:solidFill>
                  <a:srgbClr val="0A0A0A"/>
                </a:solidFill>
              </a:rPr>
              <a:t>Unternehmen</a:t>
            </a:r>
            <a:r>
              <a:rPr lang="en-GB" sz="1800" b="0" i="0" dirty="0">
                <a:solidFill>
                  <a:srgbClr val="0A0A0A"/>
                </a:solidFill>
                <a:effectLst/>
              </a:rPr>
              <a:t> hat sich mit anderen </a:t>
            </a:r>
            <a:r>
              <a:rPr lang="en-GB" sz="1800" b="0" i="0" dirty="0">
                <a:solidFill>
                  <a:srgbClr val="0A0A0A"/>
                </a:solidFill>
                <a:effectLst/>
                <a:hlinkClick r:id="rId2"/>
              </a:rPr>
              <a:t>Branchenexperten </a:t>
            </a:r>
            <a:r>
              <a:rPr lang="en-GB" sz="1800" b="0" i="0" dirty="0">
                <a:solidFill>
                  <a:srgbClr val="0A0A0A"/>
                </a:solidFill>
                <a:effectLst/>
              </a:rPr>
              <a:t>zusammengetan, die Ihnen beim Wachstum helfen </a:t>
            </a:r>
            <a:r>
              <a:rPr lang="en-GB" sz="1800" b="0" i="0" dirty="0" err="1">
                <a:solidFill>
                  <a:srgbClr val="0A0A0A"/>
                </a:solidFill>
                <a:effectLst/>
              </a:rPr>
              <a:t>können</a:t>
            </a:r>
            <a:r>
              <a:rPr lang="en-GB" sz="1800" b="0" i="0" dirty="0">
                <a:solidFill>
                  <a:srgbClr val="0A0A0A"/>
                </a:solidFill>
                <a:effectLst/>
              </a:rPr>
              <a:t>, </a:t>
            </a:r>
            <a:r>
              <a:rPr lang="en-GB" sz="1800" b="0" i="0" dirty="0" err="1">
                <a:solidFill>
                  <a:srgbClr val="0A0A0A"/>
                </a:solidFill>
                <a:effectLst/>
              </a:rPr>
              <a:t>welche</a:t>
            </a:r>
            <a:r>
              <a:rPr lang="en-GB" sz="1800" b="0" i="0" dirty="0">
                <a:solidFill>
                  <a:srgbClr val="0A0A0A"/>
                </a:solidFill>
                <a:effectLst/>
              </a:rPr>
              <a:t> z. B. Marketing-, Logistik- und </a:t>
            </a:r>
            <a:r>
              <a:rPr lang="en-GB" sz="1800" b="0" i="0" dirty="0" err="1">
                <a:solidFill>
                  <a:srgbClr val="0A0A0A"/>
                </a:solidFill>
                <a:effectLst/>
              </a:rPr>
              <a:t>Nachhaltigkeitsexperten</a:t>
            </a:r>
            <a:r>
              <a:rPr lang="en-GB" sz="1800" b="0" i="0" dirty="0">
                <a:solidFill>
                  <a:srgbClr val="0A0A0A"/>
                </a:solidFill>
                <a:effectLst/>
              </a:rPr>
              <a:t> </a:t>
            </a:r>
            <a:r>
              <a:rPr lang="en-GB" sz="1800" b="0" i="0" dirty="0" err="1">
                <a:solidFill>
                  <a:srgbClr val="0A0A0A"/>
                </a:solidFill>
                <a:effectLst/>
              </a:rPr>
              <a:t>stellen</a:t>
            </a:r>
            <a:r>
              <a:rPr lang="en-GB" sz="1800" b="0" i="0" dirty="0">
                <a:solidFill>
                  <a:srgbClr val="0A0A0A"/>
                </a:solidFill>
                <a:effectLst/>
              </a:rPr>
              <a:t>. Sie können online ein </a:t>
            </a:r>
            <a:r>
              <a:rPr lang="en-GB" sz="1800" b="0" i="0" dirty="0">
                <a:solidFill>
                  <a:srgbClr val="0A0A0A"/>
                </a:solidFill>
                <a:effectLst/>
                <a:hlinkClick r:id="rId3"/>
              </a:rPr>
              <a:t>noissue-Wiederverkäufer </a:t>
            </a:r>
            <a:r>
              <a:rPr lang="en-GB" sz="1800" b="0" i="0" dirty="0">
                <a:solidFill>
                  <a:srgbClr val="0A0A0A"/>
                </a:solidFill>
                <a:effectLst/>
              </a:rPr>
              <a:t>werden und sich an </a:t>
            </a:r>
            <a:r>
              <a:rPr lang="en-GB" sz="1800" b="0" i="0" dirty="0" err="1">
                <a:solidFill>
                  <a:srgbClr val="0A0A0A"/>
                </a:solidFill>
                <a:effectLst/>
              </a:rPr>
              <a:t>ihrer</a:t>
            </a:r>
            <a:r>
              <a:rPr lang="en-GB" sz="1800" b="0" i="0" dirty="0">
                <a:solidFill>
                  <a:srgbClr val="0A0A0A"/>
                </a:solidFill>
                <a:effectLst/>
              </a:rPr>
              <a:t> Mission beteiligen. Ihre </a:t>
            </a:r>
            <a:r>
              <a:rPr lang="en-GB" sz="1800" b="0" i="0" dirty="0">
                <a:solidFill>
                  <a:srgbClr val="0A0A0A"/>
                </a:solidFill>
                <a:effectLst/>
                <a:hlinkClick r:id="rId4"/>
              </a:rPr>
              <a:t>Partnerprogramme </a:t>
            </a:r>
            <a:r>
              <a:rPr lang="en-GB" sz="1800" b="0" i="0" dirty="0">
                <a:solidFill>
                  <a:srgbClr val="0A0A0A"/>
                </a:solidFill>
                <a:effectLst/>
              </a:rPr>
              <a:t>ermöglichen es </a:t>
            </a:r>
            <a:r>
              <a:rPr lang="en-GB" sz="1800" b="0" i="0" dirty="0" err="1">
                <a:solidFill>
                  <a:srgbClr val="0A0A0A"/>
                </a:solidFill>
                <a:effectLst/>
              </a:rPr>
              <a:t>Ihnen</a:t>
            </a:r>
            <a:r>
              <a:rPr lang="en-GB" sz="1800" b="0" i="0" dirty="0">
                <a:solidFill>
                  <a:srgbClr val="0A0A0A"/>
                </a:solidFill>
                <a:effectLst/>
              </a:rPr>
              <a:t>, </a:t>
            </a:r>
            <a:r>
              <a:rPr lang="en-GB" sz="1800" b="0" i="0" dirty="0" err="1">
                <a:solidFill>
                  <a:srgbClr val="0A0A0A"/>
                </a:solidFill>
                <a:effectLst/>
              </a:rPr>
              <a:t>Provisionen</a:t>
            </a:r>
            <a:r>
              <a:rPr lang="en-GB" sz="1800" b="0" i="0" dirty="0">
                <a:solidFill>
                  <a:srgbClr val="0A0A0A"/>
                </a:solidFill>
                <a:effectLst/>
              </a:rPr>
              <a:t> </a:t>
            </a:r>
            <a:r>
              <a:rPr lang="en-GB" sz="1800" b="0" i="0" dirty="0" err="1">
                <a:solidFill>
                  <a:srgbClr val="0A0A0A"/>
                </a:solidFill>
                <a:effectLst/>
              </a:rPr>
              <a:t>für</a:t>
            </a:r>
            <a:r>
              <a:rPr lang="en-GB" sz="1800" b="0" i="0" dirty="0">
                <a:solidFill>
                  <a:srgbClr val="0A0A0A"/>
                </a:solidFill>
                <a:effectLst/>
              </a:rPr>
              <a:t> </a:t>
            </a:r>
            <a:r>
              <a:rPr lang="en-GB" sz="1800" b="0" i="0" dirty="0" err="1">
                <a:solidFill>
                  <a:srgbClr val="0A0A0A"/>
                </a:solidFill>
                <a:effectLst/>
              </a:rPr>
              <a:t>Werbung</a:t>
            </a:r>
            <a:r>
              <a:rPr lang="en-GB" sz="1800" b="0" i="0" dirty="0">
                <a:solidFill>
                  <a:srgbClr val="0A0A0A"/>
                </a:solidFill>
                <a:effectLst/>
              </a:rPr>
              <a:t> </a:t>
            </a:r>
            <a:r>
              <a:rPr lang="en-GB" sz="1800" b="0" i="0" dirty="0" err="1">
                <a:solidFill>
                  <a:srgbClr val="0A0A0A"/>
                </a:solidFill>
                <a:effectLst/>
              </a:rPr>
              <a:t>bei</a:t>
            </a:r>
            <a:r>
              <a:rPr lang="en-GB" sz="1800" b="0" i="0" dirty="0">
                <a:solidFill>
                  <a:srgbClr val="0A0A0A"/>
                </a:solidFill>
                <a:effectLst/>
              </a:rPr>
              <a:t> </a:t>
            </a:r>
            <a:r>
              <a:rPr lang="en-GB" sz="1800" b="0" i="0" dirty="0" err="1">
                <a:solidFill>
                  <a:srgbClr val="0A0A0A"/>
                </a:solidFill>
                <a:effectLst/>
              </a:rPr>
              <a:t>Ihren</a:t>
            </a:r>
            <a:r>
              <a:rPr lang="en-GB" sz="1800" b="0" i="0" dirty="0">
                <a:solidFill>
                  <a:srgbClr val="0A0A0A"/>
                </a:solidFill>
                <a:effectLst/>
              </a:rPr>
              <a:t> </a:t>
            </a:r>
            <a:r>
              <a:rPr lang="en-GB" sz="1800" b="0" i="0" dirty="0" err="1">
                <a:solidFill>
                  <a:srgbClr val="0A0A0A"/>
                </a:solidFill>
                <a:effectLst/>
              </a:rPr>
              <a:t>Kunden</a:t>
            </a:r>
            <a:r>
              <a:rPr lang="en-GB" sz="1800" b="0" i="0" dirty="0">
                <a:solidFill>
                  <a:srgbClr val="0A0A0A"/>
                </a:solidFill>
                <a:effectLst/>
              </a:rPr>
              <a:t> </a:t>
            </a:r>
            <a:r>
              <a:rPr lang="en-GB" sz="1800" b="0" i="0" dirty="0" err="1">
                <a:solidFill>
                  <a:srgbClr val="0A0A0A"/>
                </a:solidFill>
                <a:effectLst/>
              </a:rPr>
              <a:t>zu</a:t>
            </a:r>
            <a:r>
              <a:rPr lang="en-GB" sz="1800" b="0" i="0" dirty="0">
                <a:solidFill>
                  <a:srgbClr val="0A0A0A"/>
                </a:solidFill>
                <a:effectLst/>
              </a:rPr>
              <a:t> </a:t>
            </a:r>
            <a:r>
              <a:rPr lang="en-GB" sz="1800" b="0" i="0" dirty="0" err="1">
                <a:solidFill>
                  <a:srgbClr val="0A0A0A"/>
                </a:solidFill>
                <a:effectLst/>
              </a:rPr>
              <a:t>erhalten</a:t>
            </a:r>
            <a:r>
              <a:rPr lang="en-GB" sz="1800" b="0" i="0" dirty="0">
                <a:solidFill>
                  <a:srgbClr val="0A0A0A"/>
                </a:solidFill>
                <a:effectLst/>
              </a:rPr>
              <a:t>. </a:t>
            </a:r>
            <a:endParaRPr lang="en-IE" sz="1800" dirty="0"/>
          </a:p>
        </p:txBody>
      </p:sp>
      <p:pic>
        <p:nvPicPr>
          <p:cNvPr id="1026" name="Picture 2" descr="noissue’s boxes and mailers are also eco-friendly and are either 100% compostable and recyclable.">
            <a:extLst>
              <a:ext uri="{FF2B5EF4-FFF2-40B4-BE49-F238E27FC236}">
                <a16:creationId xmlns:a16="http://schemas.microsoft.com/office/drawing/2014/main" id="{EC82A07A-7480-D71C-52B9-C5B5DE466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42" r="16742" b="12299"/>
          <a:stretch/>
        </p:blipFill>
        <p:spPr bwMode="auto">
          <a:xfrm>
            <a:off x="5257519" y="-29342"/>
            <a:ext cx="4773721" cy="3695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2ADB9A-C574-DF0C-FEBA-77053AD55E8F}"/>
              </a:ext>
            </a:extLst>
          </p:cNvPr>
          <p:cNvSpPr txBox="1"/>
          <p:nvPr/>
        </p:nvSpPr>
        <p:spPr>
          <a:xfrm>
            <a:off x="-136925" y="289679"/>
            <a:ext cx="5223849" cy="3416320"/>
          </a:xfrm>
          <a:prstGeom prst="rect">
            <a:avLst/>
          </a:prstGeom>
          <a:noFill/>
        </p:spPr>
        <p:txBody>
          <a:bodyPr wrap="square" rtlCol="0">
            <a:spAutoFit/>
          </a:bodyPr>
          <a:lstStyle/>
          <a:p>
            <a:pPr marL="457200" lvl="1" indent="0">
              <a:buNone/>
            </a:pPr>
            <a:r>
              <a:rPr lang="en-GB" b="1" i="0" u="sng" dirty="0" err="1">
                <a:solidFill>
                  <a:schemeClr val="bg1"/>
                </a:solidFill>
                <a:effectLst/>
                <a:hlinkClick r:id="rId6">
                  <a:extLst>
                    <a:ext uri="{A12FA001-AC4F-418D-AE19-62706E023703}">
                      <ahyp:hlinkClr xmlns:ahyp="http://schemas.microsoft.com/office/drawing/2018/hyperlinkcolor" val="tx"/>
                    </a:ext>
                  </a:extLst>
                </a:hlinkClick>
              </a:rPr>
              <a:t>Noissue's</a:t>
            </a:r>
            <a:r>
              <a:rPr lang="en-GB" b="1" i="0" u="sng" dirty="0">
                <a:solidFill>
                  <a:schemeClr val="bg1"/>
                </a:solidFill>
                <a:effectLst/>
                <a:hlinkClick r:id="rId6">
                  <a:extLst>
                    <a:ext uri="{A12FA001-AC4F-418D-AE19-62706E023703}">
                      <ahyp:hlinkClr xmlns:ahyp="http://schemas.microsoft.com/office/drawing/2018/hyperlinkcolor" val="tx"/>
                    </a:ext>
                  </a:extLst>
                </a:hlinkClick>
              </a:rPr>
              <a:t> Boxen </a:t>
            </a:r>
            <a:r>
              <a:rPr lang="en-GB" b="1" i="0" u="sng" dirty="0">
                <a:solidFill>
                  <a:schemeClr val="bg1"/>
                </a:solidFill>
                <a:effectLst/>
              </a:rPr>
              <a:t>und Mailer </a:t>
            </a:r>
            <a:r>
              <a:rPr lang="en-GB" i="0" dirty="0" err="1">
                <a:solidFill>
                  <a:schemeClr val="bg1"/>
                </a:solidFill>
                <a:effectLst/>
              </a:rPr>
              <a:t>ist</a:t>
            </a:r>
            <a:r>
              <a:rPr lang="en-GB" dirty="0">
                <a:solidFill>
                  <a:schemeClr val="bg1"/>
                </a:solidFill>
              </a:rPr>
              <a:t> </a:t>
            </a:r>
            <a:r>
              <a:rPr lang="en-GB" dirty="0" err="1">
                <a:solidFill>
                  <a:schemeClr val="bg1"/>
                </a:solidFill>
              </a:rPr>
              <a:t>ein</a:t>
            </a:r>
            <a:r>
              <a:rPr lang="en-GB" i="0" dirty="0">
                <a:solidFill>
                  <a:schemeClr val="bg1"/>
                </a:solidFill>
                <a:effectLst/>
              </a:rPr>
              <a:t> Online-Anbieter von umweltfreundlichen, 100% kompostierbaren und recycelbaren Verpackungen und Produkten. Sie </a:t>
            </a:r>
            <a:r>
              <a:rPr lang="en-GB" i="0" dirty="0" err="1">
                <a:solidFill>
                  <a:schemeClr val="bg1"/>
                </a:solidFill>
                <a:effectLst/>
              </a:rPr>
              <a:t>liefern</a:t>
            </a:r>
            <a:r>
              <a:rPr lang="en-GB" i="0" dirty="0">
                <a:solidFill>
                  <a:schemeClr val="bg1"/>
                </a:solidFill>
                <a:effectLst/>
              </a:rPr>
              <a:t> </a:t>
            </a:r>
            <a:r>
              <a:rPr lang="en-GB" i="0" dirty="0" err="1">
                <a:solidFill>
                  <a:schemeClr val="bg1"/>
                </a:solidFill>
                <a:effectLst/>
              </a:rPr>
              <a:t>weltweit</a:t>
            </a:r>
            <a:r>
              <a:rPr lang="en-GB" i="0" dirty="0">
                <a:solidFill>
                  <a:schemeClr val="bg1"/>
                </a:solidFill>
                <a:effectLst/>
              </a:rPr>
              <a:t>: Sie </a:t>
            </a:r>
            <a:r>
              <a:rPr lang="en-GB" i="0" dirty="0" err="1">
                <a:solidFill>
                  <a:schemeClr val="bg1"/>
                </a:solidFill>
                <a:effectLst/>
              </a:rPr>
              <a:t>können</a:t>
            </a:r>
            <a:r>
              <a:rPr lang="en-GB" i="0" dirty="0">
                <a:solidFill>
                  <a:schemeClr val="bg1"/>
                </a:solidFill>
                <a:effectLst/>
              </a:rPr>
              <a:t> </a:t>
            </a:r>
            <a:r>
              <a:rPr lang="en-GB" i="0" dirty="0" err="1">
                <a:solidFill>
                  <a:schemeClr val="bg1"/>
                </a:solidFill>
                <a:effectLst/>
              </a:rPr>
              <a:t>einfach</a:t>
            </a:r>
            <a:r>
              <a:rPr lang="en-GB" i="0" dirty="0">
                <a:solidFill>
                  <a:schemeClr val="bg1"/>
                </a:solidFill>
                <a:effectLst/>
              </a:rPr>
              <a:t> online Ihre </a:t>
            </a:r>
            <a:r>
              <a:rPr lang="en-GB" i="0" dirty="0" err="1">
                <a:solidFill>
                  <a:schemeClr val="bg1"/>
                </a:solidFill>
                <a:effectLst/>
              </a:rPr>
              <a:t>individuell</a:t>
            </a:r>
            <a:r>
              <a:rPr lang="en-GB" i="0" dirty="0">
                <a:solidFill>
                  <a:schemeClr val="bg1"/>
                </a:solidFill>
                <a:effectLst/>
              </a:rPr>
              <a:t> </a:t>
            </a:r>
            <a:r>
              <a:rPr lang="en-GB" i="0" dirty="0" err="1">
                <a:solidFill>
                  <a:schemeClr val="bg1"/>
                </a:solidFill>
                <a:effectLst/>
              </a:rPr>
              <a:t>gestaltete</a:t>
            </a:r>
            <a:r>
              <a:rPr lang="en-GB" i="0" dirty="0">
                <a:solidFill>
                  <a:schemeClr val="bg1"/>
                </a:solidFill>
                <a:effectLst/>
              </a:rPr>
              <a:t>, </a:t>
            </a:r>
            <a:r>
              <a:rPr lang="en-GB" b="0" dirty="0" err="1">
                <a:solidFill>
                  <a:schemeClr val="bg1"/>
                </a:solidFill>
              </a:rPr>
              <a:t>nachhaltige</a:t>
            </a:r>
            <a:r>
              <a:rPr lang="en-GB" b="0" dirty="0">
                <a:solidFill>
                  <a:schemeClr val="bg1"/>
                </a:solidFill>
              </a:rPr>
              <a:t> </a:t>
            </a:r>
            <a:r>
              <a:rPr lang="en-GB" b="0" dirty="0" err="1">
                <a:solidFill>
                  <a:schemeClr val="bg1"/>
                </a:solidFill>
              </a:rPr>
              <a:t>Verpackung</a:t>
            </a:r>
            <a:r>
              <a:rPr lang="en-GB" b="0" dirty="0">
                <a:solidFill>
                  <a:schemeClr val="bg1"/>
                </a:solidFill>
              </a:rPr>
              <a:t> </a:t>
            </a:r>
            <a:r>
              <a:rPr lang="en-GB" b="0" dirty="0" err="1">
                <a:solidFill>
                  <a:schemeClr val="bg1"/>
                </a:solidFill>
              </a:rPr>
              <a:t>bestellen</a:t>
            </a:r>
            <a:r>
              <a:rPr lang="en-GB" b="0" dirty="0">
                <a:solidFill>
                  <a:schemeClr val="bg1"/>
                </a:solidFill>
              </a:rPr>
              <a:t>. Das Unternehmen setzt bei all seinen Produkten auf </a:t>
            </a:r>
            <a:r>
              <a:rPr lang="en-GB" b="0" dirty="0">
                <a:solidFill>
                  <a:schemeClr val="bg1"/>
                </a:solidFill>
                <a:hlinkClick r:id="rId7">
                  <a:extLst>
                    <a:ext uri="{A12FA001-AC4F-418D-AE19-62706E023703}">
                      <ahyp:hlinkClr xmlns:ahyp="http://schemas.microsoft.com/office/drawing/2018/hyperlinkcolor" val="tx"/>
                    </a:ext>
                  </a:extLst>
                </a:hlinkClick>
              </a:rPr>
              <a:t>Nachhaltigkeit</a:t>
            </a:r>
            <a:r>
              <a:rPr lang="en-GB" b="0" dirty="0">
                <a:solidFill>
                  <a:schemeClr val="bg1"/>
                </a:solidFill>
              </a:rPr>
              <a:t>, auf </a:t>
            </a:r>
            <a:r>
              <a:rPr lang="en-GB" b="0" dirty="0" err="1">
                <a:solidFill>
                  <a:schemeClr val="bg1"/>
                </a:solidFill>
              </a:rPr>
              <a:t>eine</a:t>
            </a:r>
            <a:r>
              <a:rPr lang="en-GB" b="0" dirty="0">
                <a:solidFill>
                  <a:schemeClr val="bg1"/>
                </a:solidFill>
              </a:rPr>
              <a:t> einfache Online-Designplattform und geringe </a:t>
            </a:r>
            <a:r>
              <a:rPr lang="en-GB" b="0" dirty="0" err="1">
                <a:solidFill>
                  <a:schemeClr val="bg1"/>
                </a:solidFill>
              </a:rPr>
              <a:t>Mindestbestellmengen</a:t>
            </a:r>
            <a:r>
              <a:rPr lang="en-GB" b="0" dirty="0">
                <a:solidFill>
                  <a:schemeClr val="bg1"/>
                </a:solidFill>
              </a:rPr>
              <a:t>.</a:t>
            </a:r>
          </a:p>
          <a:p>
            <a:pPr marL="457200" lvl="1" indent="0">
              <a:buNone/>
            </a:pPr>
            <a:r>
              <a:rPr lang="en-GB" dirty="0" err="1">
                <a:solidFill>
                  <a:schemeClr val="bg1"/>
                </a:solidFill>
                <a:hlinkClick r:id="rId8">
                  <a:extLst>
                    <a:ext uri="{A12FA001-AC4F-418D-AE19-62706E023703}">
                      <ahyp:hlinkClr xmlns:ahyp="http://schemas.microsoft.com/office/drawing/2018/hyperlinkcolor" val="tx"/>
                    </a:ext>
                  </a:extLst>
                </a:hlinkClick>
              </a:rPr>
              <a:t>Lassen</a:t>
            </a:r>
            <a:r>
              <a:rPr lang="en-GB" dirty="0">
                <a:solidFill>
                  <a:schemeClr val="bg1"/>
                </a:solidFill>
                <a:hlinkClick r:id="rId8">
                  <a:extLst>
                    <a:ext uri="{A12FA001-AC4F-418D-AE19-62706E023703}">
                      <ahyp:hlinkClr xmlns:ahyp="http://schemas.microsoft.com/office/drawing/2018/hyperlinkcolor" val="tx"/>
                    </a:ext>
                  </a:extLst>
                </a:hlinkClick>
              </a:rPr>
              <a:t> Sie sich </a:t>
            </a:r>
            <a:r>
              <a:rPr lang="en-GB" dirty="0" err="1">
                <a:solidFill>
                  <a:schemeClr val="bg1"/>
                </a:solidFill>
                <a:hlinkClick r:id="rId8">
                  <a:extLst>
                    <a:ext uri="{A12FA001-AC4F-418D-AE19-62706E023703}">
                      <ahyp:hlinkClr xmlns:ahyp="http://schemas.microsoft.com/office/drawing/2018/hyperlinkcolor" val="tx"/>
                    </a:ext>
                  </a:extLst>
                </a:hlinkClick>
              </a:rPr>
              <a:t>hier</a:t>
            </a:r>
            <a:r>
              <a:rPr lang="en-GB" dirty="0">
                <a:solidFill>
                  <a:schemeClr val="bg1"/>
                </a:solidFill>
                <a:hlinkClick r:id="rId8">
                  <a:extLst>
                    <a:ext uri="{A12FA001-AC4F-418D-AE19-62706E023703}">
                      <ahyp:hlinkClr xmlns:ahyp="http://schemas.microsoft.com/office/drawing/2018/hyperlinkcolor" val="tx"/>
                    </a:ext>
                  </a:extLst>
                </a:hlinkClick>
              </a:rPr>
              <a:t> </a:t>
            </a:r>
            <a:r>
              <a:rPr lang="en-GB" dirty="0" err="1">
                <a:solidFill>
                  <a:schemeClr val="bg1"/>
                </a:solidFill>
                <a:hlinkClick r:id="rId8">
                  <a:extLst>
                    <a:ext uri="{A12FA001-AC4F-418D-AE19-62706E023703}">
                      <ahyp:hlinkClr xmlns:ahyp="http://schemas.microsoft.com/office/drawing/2018/hyperlinkcolor" val="tx"/>
                    </a:ext>
                  </a:extLst>
                </a:hlinkClick>
              </a:rPr>
              <a:t>inspirieren</a:t>
            </a:r>
            <a:r>
              <a:rPr lang="en-GB" dirty="0">
                <a:solidFill>
                  <a:schemeClr val="bg1"/>
                </a:solidFill>
              </a:rPr>
              <a:t>!</a:t>
            </a:r>
            <a:endParaRPr lang="en-IE" dirty="0">
              <a:solidFill>
                <a:schemeClr val="bg1"/>
              </a:solidFill>
            </a:endParaRPr>
          </a:p>
          <a:p>
            <a:endParaRPr lang="en-IE" dirty="0"/>
          </a:p>
        </p:txBody>
      </p:sp>
      <p:sp>
        <p:nvSpPr>
          <p:cNvPr id="7" name="Rectangle 6">
            <a:extLst>
              <a:ext uri="{FF2B5EF4-FFF2-40B4-BE49-F238E27FC236}">
                <a16:creationId xmlns:a16="http://schemas.microsoft.com/office/drawing/2014/main" id="{7B200243-FC85-B71D-94A0-1A7C15C5E76C}"/>
              </a:ext>
            </a:extLst>
          </p:cNvPr>
          <p:cNvSpPr/>
          <p:nvPr/>
        </p:nvSpPr>
        <p:spPr>
          <a:xfrm>
            <a:off x="10031240" y="-29342"/>
            <a:ext cx="2160759" cy="3673389"/>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Rectangle 5">
            <a:extLst>
              <a:ext uri="{FF2B5EF4-FFF2-40B4-BE49-F238E27FC236}">
                <a16:creationId xmlns:a16="http://schemas.microsoft.com/office/drawing/2014/main" id="{2F17D801-D858-19D6-BB92-1A2D56C66994}"/>
              </a:ext>
            </a:extLst>
          </p:cNvPr>
          <p:cNvSpPr/>
          <p:nvPr/>
        </p:nvSpPr>
        <p:spPr>
          <a:xfrm>
            <a:off x="10069998" y="628511"/>
            <a:ext cx="2122001" cy="878877"/>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Tool für </a:t>
            </a:r>
            <a:r>
              <a:rPr lang="en-IE" sz="2000" b="1" dirty="0"/>
              <a:t>umwelt-</a:t>
            </a:r>
            <a:r>
              <a:rPr lang="en-IE" sz="2000" b="1" dirty="0" err="1"/>
              <a:t>freundliche</a:t>
            </a:r>
            <a:r>
              <a:rPr lang="en-IE" sz="2000" dirty="0"/>
              <a:t> </a:t>
            </a:r>
            <a:r>
              <a:rPr lang="en-IE" sz="2000" dirty="0" err="1"/>
              <a:t>Verpackungen</a:t>
            </a:r>
            <a:endParaRPr lang="en-IE" sz="2000" dirty="0"/>
          </a:p>
        </p:txBody>
      </p:sp>
      <p:pic>
        <p:nvPicPr>
          <p:cNvPr id="3" name="Graphic 2" descr="Recycle with solid fill">
            <a:extLst>
              <a:ext uri="{FF2B5EF4-FFF2-40B4-BE49-F238E27FC236}">
                <a16:creationId xmlns:a16="http://schemas.microsoft.com/office/drawing/2014/main" id="{B016ED8B-F48A-4F1D-BCB2-C8ED6121E7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2429" y="1610466"/>
            <a:ext cx="1391373" cy="1391373"/>
          </a:xfrm>
          <a:prstGeom prst="rect">
            <a:avLst/>
          </a:prstGeom>
        </p:spPr>
      </p:pic>
    </p:spTree>
    <p:extLst>
      <p:ext uri="{BB962C8B-B14F-4D97-AF65-F5344CB8AC3E}">
        <p14:creationId xmlns:p14="http://schemas.microsoft.com/office/powerpoint/2010/main" val="1595386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 name="Rectangle 2047">
            <a:extLst>
              <a:ext uri="{FF2B5EF4-FFF2-40B4-BE49-F238E27FC236}">
                <a16:creationId xmlns:a16="http://schemas.microsoft.com/office/drawing/2014/main" id="{0DA21AE8-8C98-EEC0-D88D-98B841051C71}"/>
              </a:ext>
            </a:extLst>
          </p:cNvPr>
          <p:cNvSpPr/>
          <p:nvPr/>
        </p:nvSpPr>
        <p:spPr>
          <a:xfrm>
            <a:off x="-1" y="-36388"/>
            <a:ext cx="5015447" cy="3663318"/>
          </a:xfrm>
          <a:prstGeom prst="rect">
            <a:avLst/>
          </a:prstGeom>
          <a:solidFill>
            <a:srgbClr val="6A7E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050" name="Picture 2" descr="Boost Corporate Social Responsibility - Percent Pledge">
            <a:extLst>
              <a:ext uri="{FF2B5EF4-FFF2-40B4-BE49-F238E27FC236}">
                <a16:creationId xmlns:a16="http://schemas.microsoft.com/office/drawing/2014/main" id="{2AE83684-B391-B246-E4E4-2424AEB240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02" r="3094"/>
          <a:stretch/>
        </p:blipFill>
        <p:spPr bwMode="auto">
          <a:xfrm>
            <a:off x="5015446" y="-36388"/>
            <a:ext cx="5015447" cy="368760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C703A2E0-3CB4-BA59-EE0C-DD1D77BB00C5}"/>
              </a:ext>
            </a:extLst>
          </p:cNvPr>
          <p:cNvSpPr>
            <a:spLocks noGrp="1"/>
          </p:cNvSpPr>
          <p:nvPr>
            <p:ph type="body" sz="quarter" idx="14"/>
          </p:nvPr>
        </p:nvSpPr>
        <p:spPr>
          <a:xfrm>
            <a:off x="289250" y="3914476"/>
            <a:ext cx="11451973" cy="2489539"/>
          </a:xfrm>
          <a:noFill/>
        </p:spPr>
        <p:txBody>
          <a:bodyPr/>
          <a:lstStyle/>
          <a:p>
            <a:pPr algn="l"/>
            <a:r>
              <a:rPr lang="en-GB" sz="1800" dirty="0">
                <a:solidFill>
                  <a:srgbClr val="0A0A0A"/>
                </a:solidFill>
                <a:hlinkClick r:id="rId3"/>
              </a:rPr>
              <a:t>Percent Pledge </a:t>
            </a:r>
            <a:r>
              <a:rPr lang="en-GB" sz="1800" dirty="0" err="1">
                <a:solidFill>
                  <a:srgbClr val="0A0A0A"/>
                </a:solidFill>
              </a:rPr>
              <a:t>hilft</a:t>
            </a:r>
            <a:r>
              <a:rPr lang="en-GB" sz="1800" dirty="0">
                <a:solidFill>
                  <a:srgbClr val="0A0A0A"/>
                </a:solidFill>
              </a:rPr>
              <a:t> Unternehmen, das Engagement ihrer Mitarbeiter, die Mitarbeiterbindung und die Arbeitgebermarke authentisch zu verbessern. Die einfach zu bedienende Plattform und die Experten für </a:t>
            </a:r>
            <a:r>
              <a:rPr lang="en-GB" sz="1800" dirty="0" err="1">
                <a:solidFill>
                  <a:srgbClr val="0A0A0A"/>
                </a:solidFill>
              </a:rPr>
              <a:t>gesellschaftliche</a:t>
            </a:r>
            <a:r>
              <a:rPr lang="en-GB" sz="1800" dirty="0">
                <a:solidFill>
                  <a:srgbClr val="0A0A0A"/>
                </a:solidFill>
              </a:rPr>
              <a:t> </a:t>
            </a:r>
            <a:r>
              <a:rPr lang="en-GB" sz="1800" dirty="0" err="1">
                <a:solidFill>
                  <a:srgbClr val="0A0A0A"/>
                </a:solidFill>
              </a:rPr>
              <a:t>Verantwortung</a:t>
            </a:r>
            <a:r>
              <a:rPr lang="en-GB" sz="1800" dirty="0">
                <a:solidFill>
                  <a:srgbClr val="0A0A0A"/>
                </a:solidFill>
              </a:rPr>
              <a:t>, </a:t>
            </a:r>
            <a:r>
              <a:rPr lang="en-GB" sz="1800" dirty="0" err="1">
                <a:solidFill>
                  <a:srgbClr val="0A0A0A"/>
                </a:solidFill>
              </a:rPr>
              <a:t>bieten</a:t>
            </a:r>
            <a:r>
              <a:rPr lang="en-GB" sz="1800" dirty="0">
                <a:solidFill>
                  <a:srgbClr val="0A0A0A"/>
                </a:solidFill>
              </a:rPr>
              <a:t> Inspiration für Spenden, Freiwilligenarbeit, Tipps </a:t>
            </a:r>
            <a:r>
              <a:rPr lang="en-GB" sz="1800" dirty="0" err="1">
                <a:solidFill>
                  <a:srgbClr val="0A0A0A"/>
                </a:solidFill>
              </a:rPr>
              <a:t>zur</a:t>
            </a:r>
            <a:r>
              <a:rPr lang="en-GB" sz="1800" dirty="0">
                <a:solidFill>
                  <a:srgbClr val="0A0A0A"/>
                </a:solidFill>
              </a:rPr>
              <a:t> </a:t>
            </a:r>
            <a:r>
              <a:rPr lang="en-GB" sz="1800" dirty="0" err="1">
                <a:solidFill>
                  <a:srgbClr val="0A0A0A"/>
                </a:solidFill>
              </a:rPr>
              <a:t>Überprüfung</a:t>
            </a:r>
            <a:r>
              <a:rPr lang="en-GB" sz="1800" dirty="0">
                <a:solidFill>
                  <a:srgbClr val="0A0A0A"/>
                </a:solidFill>
              </a:rPr>
              <a:t> von Wohltätigkeitsorganisationen und </a:t>
            </a:r>
            <a:r>
              <a:rPr lang="en-GB" sz="1800" dirty="0" err="1">
                <a:solidFill>
                  <a:srgbClr val="0A0A0A"/>
                </a:solidFill>
              </a:rPr>
              <a:t>Berichte</a:t>
            </a:r>
            <a:r>
              <a:rPr lang="en-GB" sz="1800" dirty="0">
                <a:solidFill>
                  <a:srgbClr val="0A0A0A"/>
                </a:solidFill>
              </a:rPr>
              <a:t>, um das </a:t>
            </a:r>
            <a:r>
              <a:rPr lang="en-GB" sz="1800" dirty="0" err="1">
                <a:solidFill>
                  <a:srgbClr val="0A0A0A"/>
                </a:solidFill>
              </a:rPr>
              <a:t>soziale</a:t>
            </a:r>
            <a:r>
              <a:rPr lang="en-GB" sz="1800" dirty="0">
                <a:solidFill>
                  <a:srgbClr val="0A0A0A"/>
                </a:solidFill>
              </a:rPr>
              <a:t> Engagement </a:t>
            </a:r>
            <a:r>
              <a:rPr lang="en-GB" sz="1800" dirty="0" err="1">
                <a:solidFill>
                  <a:srgbClr val="0A0A0A"/>
                </a:solidFill>
              </a:rPr>
              <a:t>zu</a:t>
            </a:r>
            <a:r>
              <a:rPr lang="en-GB" sz="1800" dirty="0">
                <a:solidFill>
                  <a:srgbClr val="0A0A0A"/>
                </a:solidFill>
              </a:rPr>
              <a:t> </a:t>
            </a:r>
            <a:r>
              <a:rPr lang="en-GB" sz="1800" dirty="0" err="1">
                <a:solidFill>
                  <a:srgbClr val="0A0A0A"/>
                </a:solidFill>
              </a:rPr>
              <a:t>überwachen</a:t>
            </a:r>
            <a:r>
              <a:rPr lang="en-GB" sz="1800" dirty="0">
                <a:solidFill>
                  <a:srgbClr val="0A0A0A"/>
                </a:solidFill>
              </a:rPr>
              <a:t> und </a:t>
            </a:r>
            <a:r>
              <a:rPr lang="en-GB" sz="1800" dirty="0" err="1">
                <a:solidFill>
                  <a:srgbClr val="0A0A0A"/>
                </a:solidFill>
              </a:rPr>
              <a:t>zu</a:t>
            </a:r>
            <a:r>
              <a:rPr lang="en-GB" sz="1800" dirty="0">
                <a:solidFill>
                  <a:srgbClr val="0A0A0A"/>
                </a:solidFill>
              </a:rPr>
              <a:t> </a:t>
            </a:r>
            <a:r>
              <a:rPr lang="en-GB" sz="1800" dirty="0" err="1">
                <a:solidFill>
                  <a:srgbClr val="0A0A0A"/>
                </a:solidFill>
              </a:rPr>
              <a:t>messen</a:t>
            </a:r>
            <a:r>
              <a:rPr lang="en-GB" sz="1800" dirty="0">
                <a:solidFill>
                  <a:srgbClr val="0A0A0A"/>
                </a:solidFill>
              </a:rPr>
              <a:t>. Sie wird von Führungskräften aus den </a:t>
            </a:r>
            <a:r>
              <a:rPr lang="en-GB" sz="1800" dirty="0" err="1">
                <a:solidFill>
                  <a:srgbClr val="0A0A0A"/>
                </a:solidFill>
              </a:rPr>
              <a:t>Bereichen</a:t>
            </a:r>
            <a:r>
              <a:rPr lang="en-GB" sz="1800" dirty="0">
                <a:solidFill>
                  <a:srgbClr val="0A0A0A"/>
                </a:solidFill>
              </a:rPr>
              <a:t> </a:t>
            </a:r>
            <a:r>
              <a:rPr lang="en-GB" sz="1800" dirty="0" err="1">
                <a:solidFill>
                  <a:srgbClr val="0A0A0A"/>
                </a:solidFill>
              </a:rPr>
              <a:t>Personalwesen</a:t>
            </a:r>
            <a:r>
              <a:rPr lang="en-GB" sz="1800" dirty="0">
                <a:solidFill>
                  <a:srgbClr val="0A0A0A"/>
                </a:solidFill>
              </a:rPr>
              <a:t>, Kultur und </a:t>
            </a:r>
            <a:r>
              <a:rPr lang="en-GB" sz="1800" dirty="0" err="1">
                <a:solidFill>
                  <a:srgbClr val="0A0A0A"/>
                </a:solidFill>
              </a:rPr>
              <a:t>Sozialem</a:t>
            </a:r>
            <a:r>
              <a:rPr lang="en-GB" sz="1800" dirty="0">
                <a:solidFill>
                  <a:srgbClr val="0A0A0A"/>
                </a:solidFill>
              </a:rPr>
              <a:t> </a:t>
            </a:r>
            <a:r>
              <a:rPr lang="en-GB" sz="1800" dirty="0" err="1">
                <a:solidFill>
                  <a:srgbClr val="0A0A0A"/>
                </a:solidFill>
              </a:rPr>
              <a:t>genutzt</a:t>
            </a:r>
            <a:r>
              <a:rPr lang="en-GB" sz="1800" dirty="0">
                <a:solidFill>
                  <a:srgbClr val="0A0A0A"/>
                </a:solidFill>
              </a:rPr>
              <a:t>, die in ihrem Unternehmen und in der Welt etwas bewirken wollen. Es bietet </a:t>
            </a:r>
            <a:r>
              <a:rPr lang="en-GB" sz="1800" dirty="0" err="1">
                <a:solidFill>
                  <a:srgbClr val="0A0A0A"/>
                </a:solidFill>
              </a:rPr>
              <a:t>eine</a:t>
            </a:r>
            <a:r>
              <a:rPr lang="en-GB" sz="1800" dirty="0">
                <a:solidFill>
                  <a:srgbClr val="0A0A0A"/>
                </a:solidFill>
              </a:rPr>
              <a:t> </a:t>
            </a:r>
            <a:r>
              <a:rPr lang="en-GB" sz="1800" dirty="0" err="1">
                <a:solidFill>
                  <a:srgbClr val="0A0A0A"/>
                </a:solidFill>
                <a:hlinkClick r:id="rId4"/>
              </a:rPr>
              <a:t>Arbeitsplatz-Spenden-Plattform</a:t>
            </a:r>
            <a:r>
              <a:rPr lang="en-GB" sz="1800" dirty="0">
                <a:solidFill>
                  <a:srgbClr val="0A0A0A"/>
                </a:solidFill>
              </a:rPr>
              <a:t>, </a:t>
            </a:r>
            <a:r>
              <a:rPr lang="en-GB" sz="1800" dirty="0" err="1">
                <a:solidFill>
                  <a:srgbClr val="0A0A0A"/>
                </a:solidFill>
              </a:rPr>
              <a:t>ein</a:t>
            </a:r>
            <a:r>
              <a:rPr lang="en-GB" sz="1800" dirty="0">
                <a:solidFill>
                  <a:srgbClr val="0A0A0A"/>
                </a:solidFill>
              </a:rPr>
              <a:t> </a:t>
            </a:r>
            <a:r>
              <a:rPr lang="en-GB" sz="1800" dirty="0">
                <a:solidFill>
                  <a:srgbClr val="0A0A0A"/>
                </a:solidFill>
                <a:hlinkClick r:id="rId5"/>
              </a:rPr>
              <a:t>Mitarbeiter-</a:t>
            </a:r>
            <a:r>
              <a:rPr lang="en-GB" sz="1800" dirty="0" err="1">
                <a:solidFill>
                  <a:srgbClr val="0A0A0A"/>
                </a:solidFill>
                <a:hlinkClick r:id="rId5"/>
              </a:rPr>
              <a:t>Spenden</a:t>
            </a:r>
            <a:r>
              <a:rPr lang="en-GB" sz="1800" dirty="0">
                <a:solidFill>
                  <a:srgbClr val="0A0A0A"/>
                </a:solidFill>
                <a:hlinkClick r:id="rId5"/>
              </a:rPr>
              <a:t>-</a:t>
            </a:r>
            <a:r>
              <a:rPr lang="en-GB" sz="1800" dirty="0" err="1">
                <a:solidFill>
                  <a:srgbClr val="0A0A0A"/>
                </a:solidFill>
                <a:hlinkClick r:id="rId5"/>
              </a:rPr>
              <a:t>Programm</a:t>
            </a:r>
            <a:r>
              <a:rPr lang="en-GB" sz="1800" dirty="0">
                <a:solidFill>
                  <a:srgbClr val="0A0A0A"/>
                </a:solidFill>
              </a:rPr>
              <a:t>, </a:t>
            </a:r>
            <a:r>
              <a:rPr lang="en-GB" sz="1800" dirty="0" err="1">
                <a:solidFill>
                  <a:srgbClr val="0A0A0A"/>
                </a:solidFill>
              </a:rPr>
              <a:t>Anleitung</a:t>
            </a:r>
            <a:r>
              <a:rPr lang="en-GB" sz="1800" dirty="0">
                <a:solidFill>
                  <a:srgbClr val="0A0A0A"/>
                </a:solidFill>
              </a:rPr>
              <a:t> </a:t>
            </a:r>
            <a:r>
              <a:rPr lang="en-GB" sz="1800" dirty="0" err="1">
                <a:solidFill>
                  <a:srgbClr val="0A0A0A"/>
                </a:solidFill>
              </a:rPr>
              <a:t>zu</a:t>
            </a:r>
            <a:r>
              <a:rPr lang="en-GB" sz="1800" dirty="0">
                <a:solidFill>
                  <a:srgbClr val="0A0A0A"/>
                </a:solidFill>
              </a:rPr>
              <a:t> </a:t>
            </a:r>
            <a:r>
              <a:rPr lang="en-GB" sz="1800" dirty="0" err="1">
                <a:solidFill>
                  <a:srgbClr val="0A0A0A"/>
                </a:solidFill>
                <a:hlinkClick r:id="rId6"/>
              </a:rPr>
              <a:t>Wirkungsanalysen</a:t>
            </a:r>
            <a:r>
              <a:rPr lang="en-GB" sz="1800" dirty="0">
                <a:solidFill>
                  <a:srgbClr val="0A0A0A"/>
                </a:solidFill>
              </a:rPr>
              <a:t>, </a:t>
            </a:r>
            <a:r>
              <a:rPr lang="en-GB" sz="1800" dirty="0" err="1">
                <a:solidFill>
                  <a:srgbClr val="0A0A0A"/>
                </a:solidFill>
              </a:rPr>
              <a:t>ein</a:t>
            </a:r>
            <a:r>
              <a:rPr lang="en-GB" sz="1800" dirty="0">
                <a:solidFill>
                  <a:srgbClr val="0A0A0A"/>
                </a:solidFill>
              </a:rPr>
              <a:t> </a:t>
            </a:r>
            <a:r>
              <a:rPr lang="en-GB" sz="1800" dirty="0" err="1">
                <a:solidFill>
                  <a:srgbClr val="0A0A0A"/>
                </a:solidFill>
                <a:hlinkClick r:id="rId7"/>
              </a:rPr>
              <a:t>Mitarbeiterengagement</a:t>
            </a:r>
            <a:r>
              <a:rPr lang="en-GB" sz="1800" dirty="0">
                <a:solidFill>
                  <a:srgbClr val="0A0A0A"/>
                </a:solidFill>
                <a:hlinkClick r:id="rId7"/>
              </a:rPr>
              <a:t> Assessment </a:t>
            </a:r>
            <a:r>
              <a:rPr lang="en-GB" sz="1800" dirty="0">
                <a:solidFill>
                  <a:srgbClr val="0A0A0A"/>
                </a:solidFill>
              </a:rPr>
              <a:t>und mehr. </a:t>
            </a:r>
            <a:r>
              <a:rPr lang="en-GB" sz="1800" dirty="0" err="1">
                <a:solidFill>
                  <a:srgbClr val="0A0A0A"/>
                </a:solidFill>
              </a:rPr>
              <a:t>Hier</a:t>
            </a:r>
            <a:r>
              <a:rPr lang="en-GB" sz="1800" dirty="0">
                <a:solidFill>
                  <a:srgbClr val="0A0A0A"/>
                </a:solidFill>
              </a:rPr>
              <a:t> </a:t>
            </a:r>
            <a:r>
              <a:rPr lang="en-GB" sz="1800" dirty="0" err="1">
                <a:solidFill>
                  <a:srgbClr val="0A0A0A"/>
                </a:solidFill>
              </a:rPr>
              <a:t>ein</a:t>
            </a:r>
            <a:r>
              <a:rPr lang="en-GB" sz="1800" dirty="0">
                <a:solidFill>
                  <a:srgbClr val="0A0A0A"/>
                </a:solidFill>
              </a:rPr>
              <a:t> </a:t>
            </a:r>
            <a:r>
              <a:rPr lang="en-GB" sz="1800" dirty="0" err="1">
                <a:solidFill>
                  <a:srgbClr val="0A0A0A"/>
                </a:solidFill>
              </a:rPr>
              <a:t>Beispiel</a:t>
            </a:r>
            <a:r>
              <a:rPr lang="en-GB" sz="1800" dirty="0">
                <a:solidFill>
                  <a:srgbClr val="0A0A0A"/>
                </a:solidFill>
              </a:rPr>
              <a:t> </a:t>
            </a:r>
            <a:r>
              <a:rPr lang="en-GB" sz="1800" dirty="0" err="1">
                <a:solidFill>
                  <a:srgbClr val="0A0A0A"/>
                </a:solidFill>
              </a:rPr>
              <a:t>zu</a:t>
            </a:r>
            <a:r>
              <a:rPr lang="en-GB" sz="1800" dirty="0">
                <a:solidFill>
                  <a:srgbClr val="0A0A0A"/>
                </a:solidFill>
              </a:rPr>
              <a:t> </a:t>
            </a:r>
            <a:r>
              <a:rPr lang="en-GB" sz="1800" dirty="0" err="1">
                <a:solidFill>
                  <a:srgbClr val="0A0A0A"/>
                </a:solidFill>
                <a:hlinkClick r:id="rId8"/>
              </a:rPr>
              <a:t>Wirkungsanalysen</a:t>
            </a:r>
            <a:r>
              <a:rPr lang="en-GB" sz="1800" dirty="0">
                <a:solidFill>
                  <a:srgbClr val="0A0A0A"/>
                </a:solidFill>
              </a:rPr>
              <a:t>.</a:t>
            </a:r>
          </a:p>
          <a:p>
            <a:pPr algn="l"/>
            <a:r>
              <a:rPr lang="en-GB" sz="1800" dirty="0">
                <a:solidFill>
                  <a:srgbClr val="0A0A0A"/>
                </a:solidFill>
              </a:rPr>
              <a:t>Sie </a:t>
            </a:r>
            <a:r>
              <a:rPr lang="en-GB" sz="1800" dirty="0" err="1">
                <a:solidFill>
                  <a:srgbClr val="0A0A0A"/>
                </a:solidFill>
              </a:rPr>
              <a:t>sind</a:t>
            </a:r>
            <a:r>
              <a:rPr lang="en-GB" sz="1800" dirty="0">
                <a:solidFill>
                  <a:srgbClr val="0A0A0A"/>
                </a:solidFill>
              </a:rPr>
              <a:t> </a:t>
            </a:r>
            <a:r>
              <a:rPr lang="en-GB" sz="1800" dirty="0" err="1">
                <a:solidFill>
                  <a:srgbClr val="0A0A0A"/>
                </a:solidFill>
              </a:rPr>
              <a:t>sich</a:t>
            </a:r>
            <a:r>
              <a:rPr lang="en-GB" sz="1800" dirty="0">
                <a:solidFill>
                  <a:srgbClr val="0A0A0A"/>
                </a:solidFill>
              </a:rPr>
              <a:t> </a:t>
            </a:r>
            <a:r>
              <a:rPr lang="en-GB" sz="1800" dirty="0" err="1">
                <a:solidFill>
                  <a:srgbClr val="0A0A0A"/>
                </a:solidFill>
              </a:rPr>
              <a:t>nicht</a:t>
            </a:r>
            <a:r>
              <a:rPr lang="en-GB" sz="1800" dirty="0">
                <a:solidFill>
                  <a:srgbClr val="0A0A0A"/>
                </a:solidFill>
              </a:rPr>
              <a:t> </a:t>
            </a:r>
            <a:r>
              <a:rPr lang="en-GB" sz="1800" dirty="0" err="1">
                <a:solidFill>
                  <a:srgbClr val="0A0A0A"/>
                </a:solidFill>
              </a:rPr>
              <a:t>sicher</a:t>
            </a:r>
            <a:r>
              <a:rPr lang="en-GB" sz="1800" dirty="0">
                <a:solidFill>
                  <a:srgbClr val="0A0A0A"/>
                </a:solidFill>
              </a:rPr>
              <a:t>, </a:t>
            </a:r>
            <a:r>
              <a:rPr lang="en-GB" sz="1800" dirty="0" err="1">
                <a:solidFill>
                  <a:srgbClr val="0A0A0A"/>
                </a:solidFill>
              </a:rPr>
              <a:t>ob</a:t>
            </a:r>
            <a:r>
              <a:rPr lang="en-GB" sz="1800" dirty="0">
                <a:solidFill>
                  <a:srgbClr val="0A0A0A"/>
                </a:solidFill>
              </a:rPr>
              <a:t> Percent Pledge das </a:t>
            </a:r>
            <a:r>
              <a:rPr lang="en-GB" sz="1800" dirty="0" err="1">
                <a:solidFill>
                  <a:srgbClr val="0A0A0A"/>
                </a:solidFill>
              </a:rPr>
              <a:t>Richtige</a:t>
            </a:r>
            <a:r>
              <a:rPr lang="en-GB" sz="1800" dirty="0">
                <a:solidFill>
                  <a:srgbClr val="0A0A0A"/>
                </a:solidFill>
              </a:rPr>
              <a:t> </a:t>
            </a:r>
            <a:r>
              <a:rPr lang="en-GB" sz="1800" dirty="0" err="1">
                <a:solidFill>
                  <a:srgbClr val="0A0A0A"/>
                </a:solidFill>
              </a:rPr>
              <a:t>für</a:t>
            </a:r>
            <a:r>
              <a:rPr lang="en-GB" sz="1800" dirty="0">
                <a:solidFill>
                  <a:srgbClr val="0A0A0A"/>
                </a:solidFill>
              </a:rPr>
              <a:t> Sie </a:t>
            </a:r>
            <a:r>
              <a:rPr lang="en-GB" sz="1800" dirty="0" err="1">
                <a:solidFill>
                  <a:srgbClr val="0A0A0A"/>
                </a:solidFill>
              </a:rPr>
              <a:t>ist</a:t>
            </a:r>
            <a:r>
              <a:rPr lang="en-GB" sz="1800" dirty="0">
                <a:solidFill>
                  <a:srgbClr val="0A0A0A"/>
                </a:solidFill>
              </a:rPr>
              <a:t>? </a:t>
            </a:r>
            <a:r>
              <a:rPr lang="en-GB" sz="1800" dirty="0" err="1">
                <a:solidFill>
                  <a:srgbClr val="0A0A0A"/>
                </a:solidFill>
                <a:hlinkClick r:id="rId9"/>
              </a:rPr>
              <a:t>Hier</a:t>
            </a:r>
            <a:r>
              <a:rPr lang="en-GB" sz="1800" dirty="0">
                <a:solidFill>
                  <a:srgbClr val="0A0A0A"/>
                </a:solidFill>
                <a:hlinkClick r:id="rId9"/>
              </a:rPr>
              <a:t> </a:t>
            </a:r>
            <a:r>
              <a:rPr lang="en-GB" sz="1800" dirty="0" err="1">
                <a:solidFill>
                  <a:srgbClr val="0A0A0A"/>
                </a:solidFill>
              </a:rPr>
              <a:t>können</a:t>
            </a:r>
            <a:r>
              <a:rPr lang="en-GB" sz="1800" dirty="0">
                <a:solidFill>
                  <a:srgbClr val="0A0A0A"/>
                </a:solidFill>
              </a:rPr>
              <a:t> Sie Percent Pledge </a:t>
            </a:r>
            <a:r>
              <a:rPr lang="en-GB" sz="1800" dirty="0" err="1">
                <a:solidFill>
                  <a:srgbClr val="0A0A0A"/>
                </a:solidFill>
              </a:rPr>
              <a:t>mit</a:t>
            </a:r>
            <a:r>
              <a:rPr lang="en-GB" sz="1800" dirty="0">
                <a:solidFill>
                  <a:srgbClr val="0A0A0A"/>
                </a:solidFill>
              </a:rPr>
              <a:t> </a:t>
            </a:r>
            <a:r>
              <a:rPr lang="en-GB" sz="1800" dirty="0" err="1">
                <a:solidFill>
                  <a:srgbClr val="0A0A0A"/>
                </a:solidFill>
              </a:rPr>
              <a:t>ähnlichen</a:t>
            </a:r>
            <a:r>
              <a:rPr lang="en-GB" sz="1800" dirty="0">
                <a:solidFill>
                  <a:srgbClr val="0A0A0A"/>
                </a:solidFill>
              </a:rPr>
              <a:t> </a:t>
            </a:r>
            <a:r>
              <a:rPr lang="en-GB" sz="1800" dirty="0" err="1">
                <a:solidFill>
                  <a:srgbClr val="0A0A0A"/>
                </a:solidFill>
              </a:rPr>
              <a:t>Softwareprogrammen</a:t>
            </a:r>
            <a:r>
              <a:rPr lang="en-GB" sz="1800" dirty="0">
                <a:solidFill>
                  <a:srgbClr val="0A0A0A"/>
                </a:solidFill>
              </a:rPr>
              <a:t> </a:t>
            </a:r>
            <a:r>
              <a:rPr lang="en-GB" sz="1800" dirty="0" err="1">
                <a:solidFill>
                  <a:srgbClr val="0A0A0A"/>
                </a:solidFill>
              </a:rPr>
              <a:t>vergleichen</a:t>
            </a:r>
            <a:r>
              <a:rPr lang="en-GB" sz="1800" dirty="0">
                <a:solidFill>
                  <a:srgbClr val="0A0A0A"/>
                </a:solidFill>
              </a:rPr>
              <a:t>.</a:t>
            </a:r>
          </a:p>
        </p:txBody>
      </p:sp>
      <p:sp>
        <p:nvSpPr>
          <p:cNvPr id="63" name="TextBox 62">
            <a:extLst>
              <a:ext uri="{FF2B5EF4-FFF2-40B4-BE49-F238E27FC236}">
                <a16:creationId xmlns:a16="http://schemas.microsoft.com/office/drawing/2014/main" id="{9F25C476-1A50-54FC-A08D-24F527B38480}"/>
              </a:ext>
            </a:extLst>
          </p:cNvPr>
          <p:cNvSpPr txBox="1"/>
          <p:nvPr/>
        </p:nvSpPr>
        <p:spPr>
          <a:xfrm>
            <a:off x="277427" y="289679"/>
            <a:ext cx="4574116" cy="2862322"/>
          </a:xfrm>
          <a:prstGeom prst="rect">
            <a:avLst/>
          </a:prstGeom>
          <a:noFill/>
        </p:spPr>
        <p:txBody>
          <a:bodyPr wrap="square" rtlCol="0">
            <a:spAutoFit/>
          </a:bodyPr>
          <a:lstStyle/>
          <a:p>
            <a:r>
              <a:rPr lang="en-GB" b="1" i="0" u="sng" dirty="0">
                <a:solidFill>
                  <a:schemeClr val="bg1"/>
                </a:solidFill>
                <a:effectLst/>
              </a:rPr>
              <a:t>Percent Pledge - Philanthropie am </a:t>
            </a:r>
            <a:r>
              <a:rPr lang="en-GB" b="1" i="0" u="sng" dirty="0" err="1">
                <a:solidFill>
                  <a:schemeClr val="bg1"/>
                </a:solidFill>
                <a:effectLst/>
              </a:rPr>
              <a:t>Arbeitsplatz</a:t>
            </a:r>
            <a:endParaRPr lang="en-GB" b="1" i="0" dirty="0">
              <a:solidFill>
                <a:schemeClr val="bg1"/>
              </a:solidFill>
              <a:effectLst/>
            </a:endParaRPr>
          </a:p>
          <a:p>
            <a:r>
              <a:rPr lang="en-GB" b="0" dirty="0">
                <a:solidFill>
                  <a:schemeClr val="bg1"/>
                </a:solidFill>
              </a:rPr>
              <a:t>Percent Pledge </a:t>
            </a:r>
            <a:r>
              <a:rPr lang="en-GB" b="0" dirty="0" err="1">
                <a:solidFill>
                  <a:schemeClr val="bg1"/>
                </a:solidFill>
              </a:rPr>
              <a:t>entwickelt</a:t>
            </a:r>
            <a:r>
              <a:rPr lang="en-GB" b="0" dirty="0">
                <a:solidFill>
                  <a:schemeClr val="bg1"/>
                </a:solidFill>
              </a:rPr>
              <a:t> </a:t>
            </a:r>
            <a:r>
              <a:rPr lang="en-GB" b="0" dirty="0" err="1">
                <a:solidFill>
                  <a:schemeClr val="bg1"/>
                </a:solidFill>
              </a:rPr>
              <a:t>maßgeschneiderte</a:t>
            </a:r>
            <a:r>
              <a:rPr lang="en-GB" b="0" dirty="0">
                <a:solidFill>
                  <a:schemeClr val="bg1"/>
                </a:solidFill>
              </a:rPr>
              <a:t> Programme zur Förderung des sozialen Engagements, die für Unternehmen jeder Größe anpassbar und erschwinglich sind. </a:t>
            </a:r>
            <a:r>
              <a:rPr lang="en-GB" b="0" dirty="0" err="1">
                <a:solidFill>
                  <a:schemeClr val="bg1"/>
                </a:solidFill>
              </a:rPr>
              <a:t>Beispiele</a:t>
            </a:r>
            <a:r>
              <a:rPr lang="en-GB" b="0" dirty="0">
                <a:solidFill>
                  <a:schemeClr val="bg1"/>
                </a:solidFill>
              </a:rPr>
              <a:t> </a:t>
            </a:r>
            <a:r>
              <a:rPr lang="en-GB" b="0" dirty="0" err="1">
                <a:solidFill>
                  <a:schemeClr val="bg1"/>
                </a:solidFill>
              </a:rPr>
              <a:t>dafür</a:t>
            </a:r>
            <a:r>
              <a:rPr lang="en-GB" b="0" dirty="0">
                <a:solidFill>
                  <a:schemeClr val="bg1"/>
                </a:solidFill>
              </a:rPr>
              <a:t> sind die einfachere Verwaltung von </a:t>
            </a:r>
            <a:r>
              <a:rPr lang="en-GB" b="0" dirty="0" err="1">
                <a:solidFill>
                  <a:schemeClr val="bg1"/>
                </a:solidFill>
              </a:rPr>
              <a:t>Mitarbeiterspenden</a:t>
            </a:r>
            <a:r>
              <a:rPr lang="en-GB" b="0" dirty="0">
                <a:solidFill>
                  <a:schemeClr val="bg1"/>
                </a:solidFill>
              </a:rPr>
              <a:t> für </a:t>
            </a:r>
            <a:r>
              <a:rPr lang="en-GB" b="0" dirty="0" err="1">
                <a:solidFill>
                  <a:schemeClr val="bg1"/>
                </a:solidFill>
              </a:rPr>
              <a:t>ihre</a:t>
            </a:r>
            <a:r>
              <a:rPr lang="en-GB" b="0" dirty="0">
                <a:solidFill>
                  <a:schemeClr val="bg1"/>
                </a:solidFill>
              </a:rPr>
              <a:t> Gemeinden</a:t>
            </a:r>
            <a:r>
              <a:rPr lang="en-GB" dirty="0">
                <a:solidFill>
                  <a:schemeClr val="bg1"/>
                </a:solidFill>
              </a:rPr>
              <a:t> </a:t>
            </a:r>
            <a:r>
              <a:rPr lang="en-GB" b="0" dirty="0" err="1">
                <a:solidFill>
                  <a:schemeClr val="bg1"/>
                </a:solidFill>
              </a:rPr>
              <a:t>oder</a:t>
            </a:r>
            <a:r>
              <a:rPr lang="en-GB" b="0" dirty="0">
                <a:solidFill>
                  <a:schemeClr val="bg1"/>
                </a:solidFill>
              </a:rPr>
              <a:t> die Organisation von engagierten Freiwilligenveranstaltungen.</a:t>
            </a:r>
            <a:endParaRPr lang="en-IE" sz="1400" dirty="0"/>
          </a:p>
        </p:txBody>
      </p:sp>
      <p:sp>
        <p:nvSpPr>
          <p:cNvPr id="2049" name="Rectangle 2048">
            <a:extLst>
              <a:ext uri="{FF2B5EF4-FFF2-40B4-BE49-F238E27FC236}">
                <a16:creationId xmlns:a16="http://schemas.microsoft.com/office/drawing/2014/main" id="{34B91779-A77A-9E53-2F93-F371E8BF9043}"/>
              </a:ext>
            </a:extLst>
          </p:cNvPr>
          <p:cNvSpPr/>
          <p:nvPr/>
        </p:nvSpPr>
        <p:spPr>
          <a:xfrm>
            <a:off x="10031240" y="-29342"/>
            <a:ext cx="2160759" cy="3673389"/>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51" name="Rectangle 2050">
            <a:extLst>
              <a:ext uri="{FF2B5EF4-FFF2-40B4-BE49-F238E27FC236}">
                <a16:creationId xmlns:a16="http://schemas.microsoft.com/office/drawing/2014/main" id="{50CD30F9-A035-0F6B-FA63-9A39DB1BE88B}"/>
              </a:ext>
            </a:extLst>
          </p:cNvPr>
          <p:cNvSpPr/>
          <p:nvPr/>
        </p:nvSpPr>
        <p:spPr>
          <a:xfrm>
            <a:off x="10069998" y="628511"/>
            <a:ext cx="2122001" cy="878877"/>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err="1"/>
              <a:t>Soziales</a:t>
            </a:r>
            <a:r>
              <a:rPr lang="en-IE" sz="2000" b="1" dirty="0"/>
              <a:t> </a:t>
            </a:r>
            <a:br>
              <a:rPr lang="en-IE" sz="2000" b="1" dirty="0"/>
            </a:br>
            <a:r>
              <a:rPr lang="en-IE" sz="2000" dirty="0"/>
              <a:t>Tool für Freiwilligenarbeit</a:t>
            </a:r>
          </a:p>
        </p:txBody>
      </p:sp>
      <p:grpSp>
        <p:nvGrpSpPr>
          <p:cNvPr id="2" name="Graphic 4">
            <a:extLst>
              <a:ext uri="{FF2B5EF4-FFF2-40B4-BE49-F238E27FC236}">
                <a16:creationId xmlns:a16="http://schemas.microsoft.com/office/drawing/2014/main" id="{EF69189E-8DFE-1F12-69EC-531FC83562B8}"/>
              </a:ext>
            </a:extLst>
          </p:cNvPr>
          <p:cNvGrpSpPr/>
          <p:nvPr/>
        </p:nvGrpSpPr>
        <p:grpSpPr>
          <a:xfrm>
            <a:off x="10031240" y="2059822"/>
            <a:ext cx="2056020" cy="1303893"/>
            <a:chOff x="7451356" y="3368393"/>
            <a:chExt cx="2245761" cy="1336865"/>
          </a:xfrm>
        </p:grpSpPr>
        <p:sp>
          <p:nvSpPr>
            <p:cNvPr id="3" name="Freeform 1023">
              <a:extLst>
                <a:ext uri="{FF2B5EF4-FFF2-40B4-BE49-F238E27FC236}">
                  <a16:creationId xmlns:a16="http://schemas.microsoft.com/office/drawing/2014/main" id="{9DA86095-AA26-7377-3AFE-45E21AA562BC}"/>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solidFill>
              <a:srgbClr val="FFFFFF"/>
            </a:solidFill>
            <a:ln w="1804" cap="flat">
              <a:noFill/>
              <a:prstDash val="solid"/>
              <a:miter/>
            </a:ln>
          </p:spPr>
          <p:txBody>
            <a:bodyPr rtlCol="0" anchor="ctr"/>
            <a:lstStyle/>
            <a:p>
              <a:endParaRPr lang="en-US"/>
            </a:p>
          </p:txBody>
        </p:sp>
        <p:sp>
          <p:nvSpPr>
            <p:cNvPr id="4" name="Freeform 1024">
              <a:extLst>
                <a:ext uri="{FF2B5EF4-FFF2-40B4-BE49-F238E27FC236}">
                  <a16:creationId xmlns:a16="http://schemas.microsoft.com/office/drawing/2014/main" id="{5AF967D7-C7E2-20E0-65BC-A5985E5DD7E1}"/>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solidFill>
              <a:srgbClr val="FFFFFF"/>
            </a:solidFill>
            <a:ln w="1804" cap="flat">
              <a:noFill/>
              <a:prstDash val="solid"/>
              <a:miter/>
            </a:ln>
          </p:spPr>
          <p:txBody>
            <a:bodyPr rtlCol="0" anchor="ctr"/>
            <a:lstStyle/>
            <a:p>
              <a:endParaRPr lang="en-US"/>
            </a:p>
          </p:txBody>
        </p:sp>
        <p:sp>
          <p:nvSpPr>
            <p:cNvPr id="5" name="Freeform 1025">
              <a:extLst>
                <a:ext uri="{FF2B5EF4-FFF2-40B4-BE49-F238E27FC236}">
                  <a16:creationId xmlns:a16="http://schemas.microsoft.com/office/drawing/2014/main" id="{45EB6CCF-FADD-CB00-204F-DD28250416B3}"/>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6" name="Freeform 1026">
              <a:extLst>
                <a:ext uri="{FF2B5EF4-FFF2-40B4-BE49-F238E27FC236}">
                  <a16:creationId xmlns:a16="http://schemas.microsoft.com/office/drawing/2014/main" id="{44D306DE-8D9F-2271-28C7-292B0DE6E26C}"/>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solidFill>
              <a:srgbClr val="FFFFFF"/>
            </a:solidFill>
            <a:ln w="1804" cap="flat">
              <a:noFill/>
              <a:prstDash val="solid"/>
              <a:miter/>
            </a:ln>
          </p:spPr>
          <p:txBody>
            <a:bodyPr rtlCol="0" anchor="ctr"/>
            <a:lstStyle/>
            <a:p>
              <a:endParaRPr lang="en-US"/>
            </a:p>
          </p:txBody>
        </p:sp>
        <p:sp>
          <p:nvSpPr>
            <p:cNvPr id="7" name="Freeform 1027">
              <a:extLst>
                <a:ext uri="{FF2B5EF4-FFF2-40B4-BE49-F238E27FC236}">
                  <a16:creationId xmlns:a16="http://schemas.microsoft.com/office/drawing/2014/main" id="{F8F1EF98-DAFD-C265-7BBE-8476FB794928}"/>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0" name="Freeform 1028">
              <a:extLst>
                <a:ext uri="{FF2B5EF4-FFF2-40B4-BE49-F238E27FC236}">
                  <a16:creationId xmlns:a16="http://schemas.microsoft.com/office/drawing/2014/main" id="{0A269405-E6F2-9EA0-420E-A84B9A16AAD5}"/>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solidFill>
              <a:srgbClr val="FFFFFF"/>
            </a:solidFill>
            <a:ln w="1804" cap="flat">
              <a:noFill/>
              <a:prstDash val="solid"/>
              <a:miter/>
            </a:ln>
          </p:spPr>
          <p:txBody>
            <a:bodyPr rtlCol="0" anchor="ctr"/>
            <a:lstStyle/>
            <a:p>
              <a:endParaRPr lang="en-US"/>
            </a:p>
          </p:txBody>
        </p:sp>
        <p:sp>
          <p:nvSpPr>
            <p:cNvPr id="11" name="Freeform 1029">
              <a:extLst>
                <a:ext uri="{FF2B5EF4-FFF2-40B4-BE49-F238E27FC236}">
                  <a16:creationId xmlns:a16="http://schemas.microsoft.com/office/drawing/2014/main" id="{DC2DBB5D-BEE4-48BF-8FC5-859BB5961F8E}"/>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solidFill>
              <a:srgbClr val="FFFFFF"/>
            </a:solidFill>
            <a:ln w="1804" cap="flat">
              <a:noFill/>
              <a:prstDash val="solid"/>
              <a:miter/>
            </a:ln>
          </p:spPr>
          <p:txBody>
            <a:bodyPr rtlCol="0" anchor="ctr"/>
            <a:lstStyle/>
            <a:p>
              <a:endParaRPr lang="en-US"/>
            </a:p>
          </p:txBody>
        </p:sp>
        <p:sp>
          <p:nvSpPr>
            <p:cNvPr id="12" name="Freeform 1030">
              <a:extLst>
                <a:ext uri="{FF2B5EF4-FFF2-40B4-BE49-F238E27FC236}">
                  <a16:creationId xmlns:a16="http://schemas.microsoft.com/office/drawing/2014/main" id="{D80D00C4-E182-5384-3476-23ABF21203AB}"/>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solidFill>
              <a:srgbClr val="FFFFFF"/>
            </a:solidFill>
            <a:ln w="1804" cap="flat">
              <a:noFill/>
              <a:prstDash val="solid"/>
              <a:miter/>
            </a:ln>
          </p:spPr>
          <p:txBody>
            <a:bodyPr rtlCol="0" anchor="ctr"/>
            <a:lstStyle/>
            <a:p>
              <a:endParaRPr lang="en-US"/>
            </a:p>
          </p:txBody>
        </p:sp>
        <p:sp>
          <p:nvSpPr>
            <p:cNvPr id="13" name="Freeform 1031">
              <a:extLst>
                <a:ext uri="{FF2B5EF4-FFF2-40B4-BE49-F238E27FC236}">
                  <a16:creationId xmlns:a16="http://schemas.microsoft.com/office/drawing/2014/main" id="{F50D6658-F6AA-DBF4-0413-EB300722BD4E}"/>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solidFill>
              <a:srgbClr val="FFFFFF"/>
            </a:solidFill>
            <a:ln w="1804" cap="flat">
              <a:noFill/>
              <a:prstDash val="solid"/>
              <a:miter/>
            </a:ln>
          </p:spPr>
          <p:txBody>
            <a:bodyPr rtlCol="0" anchor="ctr"/>
            <a:lstStyle/>
            <a:p>
              <a:endParaRPr lang="en-US"/>
            </a:p>
          </p:txBody>
        </p:sp>
        <p:sp>
          <p:nvSpPr>
            <p:cNvPr id="14" name="Freeform 1032">
              <a:extLst>
                <a:ext uri="{FF2B5EF4-FFF2-40B4-BE49-F238E27FC236}">
                  <a16:creationId xmlns:a16="http://schemas.microsoft.com/office/drawing/2014/main" id="{C510BD34-E904-D934-EC7F-0906B2DF2314}"/>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solidFill>
              <a:srgbClr val="FFFFFF"/>
            </a:solidFill>
            <a:ln w="1804" cap="flat">
              <a:noFill/>
              <a:prstDash val="solid"/>
              <a:miter/>
            </a:ln>
          </p:spPr>
          <p:txBody>
            <a:bodyPr rtlCol="0" anchor="ctr"/>
            <a:lstStyle/>
            <a:p>
              <a:endParaRPr lang="en-US"/>
            </a:p>
          </p:txBody>
        </p:sp>
        <p:sp>
          <p:nvSpPr>
            <p:cNvPr id="15" name="Freeform 1033">
              <a:extLst>
                <a:ext uri="{FF2B5EF4-FFF2-40B4-BE49-F238E27FC236}">
                  <a16:creationId xmlns:a16="http://schemas.microsoft.com/office/drawing/2014/main" id="{C02538FE-1F6F-90EB-2791-2C7C7316F8FA}"/>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solidFill>
              <a:srgbClr val="FFFFFF"/>
            </a:solidFill>
            <a:ln w="1804" cap="flat">
              <a:noFill/>
              <a:prstDash val="solid"/>
              <a:miter/>
            </a:ln>
          </p:spPr>
          <p:txBody>
            <a:bodyPr rtlCol="0" anchor="ctr"/>
            <a:lstStyle/>
            <a:p>
              <a:endParaRPr lang="en-US"/>
            </a:p>
          </p:txBody>
        </p:sp>
        <p:sp>
          <p:nvSpPr>
            <p:cNvPr id="16" name="Freeform 1034">
              <a:extLst>
                <a:ext uri="{FF2B5EF4-FFF2-40B4-BE49-F238E27FC236}">
                  <a16:creationId xmlns:a16="http://schemas.microsoft.com/office/drawing/2014/main" id="{1C97E70A-9C9D-046B-4FC5-3C3B0E5D707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solidFill>
              <a:srgbClr val="FFFFFF"/>
            </a:solidFill>
            <a:ln w="1804" cap="flat">
              <a:noFill/>
              <a:prstDash val="solid"/>
              <a:miter/>
            </a:ln>
          </p:spPr>
          <p:txBody>
            <a:bodyPr rtlCol="0" anchor="ctr"/>
            <a:lstStyle/>
            <a:p>
              <a:endParaRPr lang="en-US"/>
            </a:p>
          </p:txBody>
        </p:sp>
        <p:sp>
          <p:nvSpPr>
            <p:cNvPr id="17" name="Freeform 1035">
              <a:extLst>
                <a:ext uri="{FF2B5EF4-FFF2-40B4-BE49-F238E27FC236}">
                  <a16:creationId xmlns:a16="http://schemas.microsoft.com/office/drawing/2014/main" id="{B0BDA2BB-4F5B-5632-17A3-1EAB9ED516AA}"/>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solidFill>
              <a:srgbClr val="FFFFFF"/>
            </a:solidFill>
            <a:ln w="1804" cap="flat">
              <a:noFill/>
              <a:prstDash val="solid"/>
              <a:miter/>
            </a:ln>
          </p:spPr>
          <p:txBody>
            <a:bodyPr rtlCol="0" anchor="ctr"/>
            <a:lstStyle/>
            <a:p>
              <a:endParaRPr lang="en-US"/>
            </a:p>
          </p:txBody>
        </p:sp>
        <p:sp>
          <p:nvSpPr>
            <p:cNvPr id="18" name="Freeform 1036">
              <a:extLst>
                <a:ext uri="{FF2B5EF4-FFF2-40B4-BE49-F238E27FC236}">
                  <a16:creationId xmlns:a16="http://schemas.microsoft.com/office/drawing/2014/main" id="{DA159888-C956-7BBD-7372-017ED7487EB7}"/>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solidFill>
              <a:srgbClr val="FFFFFF"/>
            </a:solidFill>
            <a:ln w="1804" cap="flat">
              <a:noFill/>
              <a:prstDash val="solid"/>
              <a:miter/>
            </a:ln>
          </p:spPr>
          <p:txBody>
            <a:bodyPr rtlCol="0" anchor="ctr"/>
            <a:lstStyle/>
            <a:p>
              <a:endParaRPr lang="en-US"/>
            </a:p>
          </p:txBody>
        </p:sp>
        <p:sp>
          <p:nvSpPr>
            <p:cNvPr id="19" name="Freeform 1037">
              <a:extLst>
                <a:ext uri="{FF2B5EF4-FFF2-40B4-BE49-F238E27FC236}">
                  <a16:creationId xmlns:a16="http://schemas.microsoft.com/office/drawing/2014/main" id="{FE151363-8928-3F7D-3754-23218C362F6C}"/>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solidFill>
              <a:srgbClr val="FFFFFF"/>
            </a:solidFill>
            <a:ln w="1804" cap="flat">
              <a:noFill/>
              <a:prstDash val="solid"/>
              <a:miter/>
            </a:ln>
          </p:spPr>
          <p:txBody>
            <a:bodyPr rtlCol="0" anchor="ctr"/>
            <a:lstStyle/>
            <a:p>
              <a:endParaRPr lang="en-US"/>
            </a:p>
          </p:txBody>
        </p:sp>
        <p:sp>
          <p:nvSpPr>
            <p:cNvPr id="20" name="Freeform 1038">
              <a:extLst>
                <a:ext uri="{FF2B5EF4-FFF2-40B4-BE49-F238E27FC236}">
                  <a16:creationId xmlns:a16="http://schemas.microsoft.com/office/drawing/2014/main" id="{7CF5C72C-F116-AA78-999B-D3F193633B40}"/>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solidFill>
              <a:srgbClr val="FFFFFF"/>
            </a:solidFill>
            <a:ln w="1804" cap="flat">
              <a:noFill/>
              <a:prstDash val="solid"/>
              <a:miter/>
            </a:ln>
          </p:spPr>
          <p:txBody>
            <a:bodyPr rtlCol="0" anchor="ctr"/>
            <a:lstStyle/>
            <a:p>
              <a:endParaRPr lang="en-US"/>
            </a:p>
          </p:txBody>
        </p:sp>
        <p:sp>
          <p:nvSpPr>
            <p:cNvPr id="21" name="Freeform 1039">
              <a:extLst>
                <a:ext uri="{FF2B5EF4-FFF2-40B4-BE49-F238E27FC236}">
                  <a16:creationId xmlns:a16="http://schemas.microsoft.com/office/drawing/2014/main" id="{98DC2684-FE17-31D6-0FF3-8164C0360C50}"/>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solidFill>
              <a:srgbClr val="FFFFFF"/>
            </a:solidFill>
            <a:ln w="1804" cap="flat">
              <a:noFill/>
              <a:prstDash val="solid"/>
              <a:miter/>
            </a:ln>
          </p:spPr>
          <p:txBody>
            <a:bodyPr rtlCol="0" anchor="ctr"/>
            <a:lstStyle/>
            <a:p>
              <a:endParaRPr lang="en-US"/>
            </a:p>
          </p:txBody>
        </p:sp>
        <p:sp>
          <p:nvSpPr>
            <p:cNvPr id="22" name="Freeform 1040">
              <a:extLst>
                <a:ext uri="{FF2B5EF4-FFF2-40B4-BE49-F238E27FC236}">
                  <a16:creationId xmlns:a16="http://schemas.microsoft.com/office/drawing/2014/main" id="{09888E62-4315-F87D-D602-A59ADF97CC15}"/>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solidFill>
              <a:srgbClr val="FFFFFF"/>
            </a:solidFill>
            <a:ln w="1804" cap="flat">
              <a:noFill/>
              <a:prstDash val="solid"/>
              <a:miter/>
            </a:ln>
          </p:spPr>
          <p:txBody>
            <a:bodyPr rtlCol="0" anchor="ctr"/>
            <a:lstStyle/>
            <a:p>
              <a:endParaRPr lang="en-US"/>
            </a:p>
          </p:txBody>
        </p:sp>
        <p:sp>
          <p:nvSpPr>
            <p:cNvPr id="23" name="Freeform 1041">
              <a:extLst>
                <a:ext uri="{FF2B5EF4-FFF2-40B4-BE49-F238E27FC236}">
                  <a16:creationId xmlns:a16="http://schemas.microsoft.com/office/drawing/2014/main" id="{AFE1E352-71B8-7FBD-6B75-847C111263CB}"/>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solidFill>
              <a:srgbClr val="FFFFFF"/>
            </a:solidFill>
            <a:ln w="1804" cap="flat">
              <a:noFill/>
              <a:prstDash val="solid"/>
              <a:miter/>
            </a:ln>
          </p:spPr>
          <p:txBody>
            <a:bodyPr rtlCol="0" anchor="ctr"/>
            <a:lstStyle/>
            <a:p>
              <a:endParaRPr lang="en-US"/>
            </a:p>
          </p:txBody>
        </p:sp>
        <p:sp>
          <p:nvSpPr>
            <p:cNvPr id="24" name="Freeform 1042">
              <a:extLst>
                <a:ext uri="{FF2B5EF4-FFF2-40B4-BE49-F238E27FC236}">
                  <a16:creationId xmlns:a16="http://schemas.microsoft.com/office/drawing/2014/main" id="{42535C5E-0AF7-7AD2-D6A6-B68C7EE59924}"/>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1043">
              <a:extLst>
                <a:ext uri="{FF2B5EF4-FFF2-40B4-BE49-F238E27FC236}">
                  <a16:creationId xmlns:a16="http://schemas.microsoft.com/office/drawing/2014/main" id="{42700A57-46BE-5470-8EA0-375003D37A3E}"/>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26" name="Freeform 1044">
              <a:extLst>
                <a:ext uri="{FF2B5EF4-FFF2-40B4-BE49-F238E27FC236}">
                  <a16:creationId xmlns:a16="http://schemas.microsoft.com/office/drawing/2014/main" id="{E5E1F6CC-4996-189E-FE54-D741B4AFEF41}"/>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1045">
              <a:extLst>
                <a:ext uri="{FF2B5EF4-FFF2-40B4-BE49-F238E27FC236}">
                  <a16:creationId xmlns:a16="http://schemas.microsoft.com/office/drawing/2014/main" id="{9DF2C1F3-3A0E-0F7D-5271-AF37E3984E63}"/>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1046">
              <a:extLst>
                <a:ext uri="{FF2B5EF4-FFF2-40B4-BE49-F238E27FC236}">
                  <a16:creationId xmlns:a16="http://schemas.microsoft.com/office/drawing/2014/main" id="{7BEE294E-7824-FD10-544F-0314D60DA54F}"/>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solidFill>
              <a:srgbClr val="FFFFFF"/>
            </a:solidFill>
            <a:ln w="1804" cap="flat">
              <a:noFill/>
              <a:prstDash val="solid"/>
              <a:miter/>
            </a:ln>
          </p:spPr>
          <p:txBody>
            <a:bodyPr rtlCol="0" anchor="ctr"/>
            <a:lstStyle/>
            <a:p>
              <a:endParaRPr lang="en-US"/>
            </a:p>
          </p:txBody>
        </p:sp>
        <p:sp>
          <p:nvSpPr>
            <p:cNvPr id="29" name="Freeform 1047">
              <a:extLst>
                <a:ext uri="{FF2B5EF4-FFF2-40B4-BE49-F238E27FC236}">
                  <a16:creationId xmlns:a16="http://schemas.microsoft.com/office/drawing/2014/main" id="{B5396AF2-076C-753B-8054-FBFF142D7A9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solidFill>
              <a:srgbClr val="FFFFFF"/>
            </a:solidFill>
            <a:ln w="1804" cap="flat">
              <a:noFill/>
              <a:prstDash val="solid"/>
              <a:miter/>
            </a:ln>
          </p:spPr>
          <p:txBody>
            <a:bodyPr rtlCol="0" anchor="ctr"/>
            <a:lstStyle/>
            <a:p>
              <a:endParaRPr lang="en-US"/>
            </a:p>
          </p:txBody>
        </p:sp>
        <p:sp>
          <p:nvSpPr>
            <p:cNvPr id="30" name="Freeform 1048">
              <a:extLst>
                <a:ext uri="{FF2B5EF4-FFF2-40B4-BE49-F238E27FC236}">
                  <a16:creationId xmlns:a16="http://schemas.microsoft.com/office/drawing/2014/main" id="{E805BBAA-CF92-FF44-B575-1012AE4B81AD}"/>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1" name="Freeform 1049">
              <a:extLst>
                <a:ext uri="{FF2B5EF4-FFF2-40B4-BE49-F238E27FC236}">
                  <a16:creationId xmlns:a16="http://schemas.microsoft.com/office/drawing/2014/main" id="{EA36D11D-8211-75BD-9FE4-4DC62ED153AD}"/>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solidFill>
              <a:srgbClr val="FFFFFF"/>
            </a:solidFill>
            <a:ln w="1804" cap="flat">
              <a:noFill/>
              <a:prstDash val="solid"/>
              <a:miter/>
            </a:ln>
          </p:spPr>
          <p:txBody>
            <a:bodyPr rtlCol="0" anchor="ctr"/>
            <a:lstStyle/>
            <a:p>
              <a:endParaRPr lang="en-US"/>
            </a:p>
          </p:txBody>
        </p:sp>
        <p:sp>
          <p:nvSpPr>
            <p:cNvPr id="32" name="Freeform 1050">
              <a:extLst>
                <a:ext uri="{FF2B5EF4-FFF2-40B4-BE49-F238E27FC236}">
                  <a16:creationId xmlns:a16="http://schemas.microsoft.com/office/drawing/2014/main" id="{AA34883A-D3DE-4DBE-AB25-60E3C7E6B470}"/>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1051">
              <a:extLst>
                <a:ext uri="{FF2B5EF4-FFF2-40B4-BE49-F238E27FC236}">
                  <a16:creationId xmlns:a16="http://schemas.microsoft.com/office/drawing/2014/main" id="{83379936-87C9-8425-32F2-9C080E92C0A7}"/>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1052">
              <a:extLst>
                <a:ext uri="{FF2B5EF4-FFF2-40B4-BE49-F238E27FC236}">
                  <a16:creationId xmlns:a16="http://schemas.microsoft.com/office/drawing/2014/main" id="{060725C8-701E-B891-2855-0DD66B098C57}"/>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solidFill>
              <a:srgbClr val="FFFFFF"/>
            </a:solidFill>
            <a:ln w="1804" cap="flat">
              <a:noFill/>
              <a:prstDash val="solid"/>
              <a:miter/>
            </a:ln>
          </p:spPr>
          <p:txBody>
            <a:bodyPr rtlCol="0" anchor="ctr"/>
            <a:lstStyle/>
            <a:p>
              <a:endParaRPr lang="en-US"/>
            </a:p>
          </p:txBody>
        </p:sp>
        <p:sp>
          <p:nvSpPr>
            <p:cNvPr id="35" name="Freeform 1053">
              <a:extLst>
                <a:ext uri="{FF2B5EF4-FFF2-40B4-BE49-F238E27FC236}">
                  <a16:creationId xmlns:a16="http://schemas.microsoft.com/office/drawing/2014/main" id="{4E172DDA-7745-5D3E-F3D6-83F5FBA6FB1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solidFill>
              <a:srgbClr val="FFFFFF"/>
            </a:solidFill>
            <a:ln w="1804" cap="flat">
              <a:noFill/>
              <a:prstDash val="solid"/>
              <a:miter/>
            </a:ln>
          </p:spPr>
          <p:txBody>
            <a:bodyPr rtlCol="0" anchor="ctr"/>
            <a:lstStyle/>
            <a:p>
              <a:endParaRPr lang="en-US"/>
            </a:p>
          </p:txBody>
        </p:sp>
        <p:sp>
          <p:nvSpPr>
            <p:cNvPr id="36" name="Freeform 1054">
              <a:extLst>
                <a:ext uri="{FF2B5EF4-FFF2-40B4-BE49-F238E27FC236}">
                  <a16:creationId xmlns:a16="http://schemas.microsoft.com/office/drawing/2014/main" id="{BF264E62-65F7-9862-6F13-95890143F4D9}"/>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solidFill>
              <a:srgbClr val="FFFFFF"/>
            </a:solidFill>
            <a:ln w="1804" cap="flat">
              <a:noFill/>
              <a:prstDash val="solid"/>
              <a:miter/>
            </a:ln>
          </p:spPr>
          <p:txBody>
            <a:bodyPr rtlCol="0" anchor="ctr"/>
            <a:lstStyle/>
            <a:p>
              <a:endParaRPr lang="en-US"/>
            </a:p>
          </p:txBody>
        </p:sp>
        <p:sp>
          <p:nvSpPr>
            <p:cNvPr id="37" name="Freeform 1055">
              <a:extLst>
                <a:ext uri="{FF2B5EF4-FFF2-40B4-BE49-F238E27FC236}">
                  <a16:creationId xmlns:a16="http://schemas.microsoft.com/office/drawing/2014/main" id="{F321C5C9-2C40-011F-3681-7D020B8F672F}"/>
                </a:ext>
              </a:extLst>
            </p:cNvPr>
            <p:cNvSpPr/>
            <p:nvPr/>
          </p:nvSpPr>
          <p:spPr>
            <a:xfrm>
              <a:off x="8259197" y="3472465"/>
              <a:ext cx="1312017" cy="625497"/>
            </a:xfrm>
            <a:custGeom>
              <a:avLst/>
              <a:gdLst>
                <a:gd name="connsiteX0" fmla="*/ 1118897 w 1312017"/>
                <a:gd name="connsiteY0" fmla="*/ 333905 h 625497"/>
                <a:gd name="connsiteX1" fmla="*/ 1185130 w 1312017"/>
                <a:gd name="connsiteY1" fmla="*/ 315497 h 625497"/>
                <a:gd name="connsiteX2" fmla="*/ 1259485 w 1312017"/>
                <a:gd name="connsiteY2" fmla="*/ 274169 h 625497"/>
                <a:gd name="connsiteX3" fmla="*/ 1305145 w 1312017"/>
                <a:gd name="connsiteY3" fmla="*/ 203242 h 625497"/>
                <a:gd name="connsiteX4" fmla="*/ 1255515 w 1312017"/>
                <a:gd name="connsiteY4" fmla="*/ 41538 h 625497"/>
                <a:gd name="connsiteX5" fmla="*/ 1107707 w 1312017"/>
                <a:gd name="connsiteY5" fmla="*/ 751 h 625497"/>
                <a:gd name="connsiteX6" fmla="*/ 1087855 w 1312017"/>
                <a:gd name="connsiteY6" fmla="*/ 27100 h 625497"/>
                <a:gd name="connsiteX7" fmla="*/ 1105542 w 1312017"/>
                <a:gd name="connsiteY7" fmla="*/ 86295 h 625497"/>
                <a:gd name="connsiteX8" fmla="*/ 1090743 w 1312017"/>
                <a:gd name="connsiteY8" fmla="*/ 115171 h 625497"/>
                <a:gd name="connsiteX9" fmla="*/ 1019636 w 1312017"/>
                <a:gd name="connsiteY9" fmla="*/ 131233 h 625497"/>
                <a:gd name="connsiteX10" fmla="*/ 875979 w 1312017"/>
                <a:gd name="connsiteY10" fmla="*/ 169494 h 625497"/>
                <a:gd name="connsiteX11" fmla="*/ 281679 w 1312017"/>
                <a:gd name="connsiteY11" fmla="*/ 356465 h 625497"/>
                <a:gd name="connsiteX12" fmla="*/ 53380 w 1312017"/>
                <a:gd name="connsiteY12" fmla="*/ 426488 h 625497"/>
                <a:gd name="connsiteX13" fmla="*/ 15119 w 1312017"/>
                <a:gd name="connsiteY13" fmla="*/ 443633 h 625497"/>
                <a:gd name="connsiteX14" fmla="*/ 16563 w 1312017"/>
                <a:gd name="connsiteY14" fmla="*/ 494888 h 625497"/>
                <a:gd name="connsiteX15" fmla="*/ 34971 w 1312017"/>
                <a:gd name="connsiteY15" fmla="*/ 537660 h 625497"/>
                <a:gd name="connsiteX16" fmla="*/ 22519 w 1312017"/>
                <a:gd name="connsiteY16" fmla="*/ 597758 h 625497"/>
                <a:gd name="connsiteX17" fmla="*/ 21075 w 1312017"/>
                <a:gd name="connsiteY17" fmla="*/ 623746 h 625497"/>
                <a:gd name="connsiteX18" fmla="*/ 21255 w 1312017"/>
                <a:gd name="connsiteY18" fmla="*/ 619054 h 625497"/>
                <a:gd name="connsiteX19" fmla="*/ 52477 w 1312017"/>
                <a:gd name="connsiteY19" fmla="*/ 624107 h 625497"/>
                <a:gd name="connsiteX20" fmla="*/ 206241 w 1312017"/>
                <a:gd name="connsiteY20" fmla="*/ 606782 h 625497"/>
                <a:gd name="connsiteX21" fmla="*/ 400611 w 1312017"/>
                <a:gd name="connsiteY21" fmla="*/ 551917 h 625497"/>
                <a:gd name="connsiteX22" fmla="*/ 607795 w 1312017"/>
                <a:gd name="connsiteY22" fmla="*/ 485684 h 625497"/>
                <a:gd name="connsiteX23" fmla="*/ 716620 w 1312017"/>
                <a:gd name="connsiteY23" fmla="*/ 458613 h 625497"/>
                <a:gd name="connsiteX24" fmla="*/ 823461 w 1312017"/>
                <a:gd name="connsiteY24" fmla="*/ 426127 h 625497"/>
                <a:gd name="connsiteX25" fmla="*/ 859375 w 1312017"/>
                <a:gd name="connsiteY25" fmla="*/ 414216 h 625497"/>
                <a:gd name="connsiteX26" fmla="*/ 859375 w 1312017"/>
                <a:gd name="connsiteY26" fmla="*/ 414216 h 625497"/>
                <a:gd name="connsiteX27" fmla="*/ 885544 w 1312017"/>
                <a:gd name="connsiteY27" fmla="*/ 393100 h 625497"/>
                <a:gd name="connsiteX28" fmla="*/ 907742 w 1312017"/>
                <a:gd name="connsiteY28" fmla="*/ 397974 h 625497"/>
                <a:gd name="connsiteX29" fmla="*/ 1038586 w 1312017"/>
                <a:gd name="connsiteY29" fmla="*/ 355382 h 625497"/>
                <a:gd name="connsiteX30" fmla="*/ 1118897 w 1312017"/>
                <a:gd name="connsiteY30" fmla="*/ 333905 h 625497"/>
                <a:gd name="connsiteX31" fmla="*/ 1215089 w 1312017"/>
                <a:gd name="connsiteY31" fmla="*/ 179059 h 625497"/>
                <a:gd name="connsiteX32" fmla="*/ 1211841 w 1312017"/>
                <a:gd name="connsiteY32" fmla="*/ 186278 h 625497"/>
                <a:gd name="connsiteX33" fmla="*/ 1215089 w 1312017"/>
                <a:gd name="connsiteY33" fmla="*/ 179059 h 6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2017" h="625497">
                  <a:moveTo>
                    <a:pt x="1118897" y="333905"/>
                  </a:moveTo>
                  <a:cubicBezTo>
                    <a:pt x="1141095" y="328671"/>
                    <a:pt x="1163473" y="323257"/>
                    <a:pt x="1185130" y="315497"/>
                  </a:cubicBezTo>
                  <a:cubicBezTo>
                    <a:pt x="1212562" y="305571"/>
                    <a:pt x="1237107" y="292938"/>
                    <a:pt x="1259485" y="274169"/>
                  </a:cubicBezTo>
                  <a:cubicBezTo>
                    <a:pt x="1281323" y="255940"/>
                    <a:pt x="1296844" y="230313"/>
                    <a:pt x="1305145" y="203242"/>
                  </a:cubicBezTo>
                  <a:cubicBezTo>
                    <a:pt x="1325358" y="138091"/>
                    <a:pt x="1298649" y="84671"/>
                    <a:pt x="1255515" y="41538"/>
                  </a:cubicBezTo>
                  <a:cubicBezTo>
                    <a:pt x="1195056" y="23671"/>
                    <a:pt x="1131530" y="5804"/>
                    <a:pt x="1107707" y="751"/>
                  </a:cubicBezTo>
                  <a:cubicBezTo>
                    <a:pt x="1089660" y="-3039"/>
                    <a:pt x="1083524" y="7789"/>
                    <a:pt x="1087855" y="27100"/>
                  </a:cubicBezTo>
                  <a:cubicBezTo>
                    <a:pt x="1092367" y="47133"/>
                    <a:pt x="1098503" y="66985"/>
                    <a:pt x="1105542" y="86295"/>
                  </a:cubicBezTo>
                  <a:cubicBezTo>
                    <a:pt x="1112038" y="104343"/>
                    <a:pt x="1109151" y="111201"/>
                    <a:pt x="1090743" y="115171"/>
                  </a:cubicBezTo>
                  <a:cubicBezTo>
                    <a:pt x="1067100" y="120405"/>
                    <a:pt x="1043458" y="126361"/>
                    <a:pt x="1019636" y="131233"/>
                  </a:cubicBezTo>
                  <a:cubicBezTo>
                    <a:pt x="971088" y="141340"/>
                    <a:pt x="923985" y="157583"/>
                    <a:pt x="875979" y="169494"/>
                  </a:cubicBezTo>
                  <a:cubicBezTo>
                    <a:pt x="858834" y="173645"/>
                    <a:pt x="326797" y="344373"/>
                    <a:pt x="281679" y="356465"/>
                  </a:cubicBezTo>
                  <a:cubicBezTo>
                    <a:pt x="204617" y="377039"/>
                    <a:pt x="129901" y="404290"/>
                    <a:pt x="53380" y="426488"/>
                  </a:cubicBezTo>
                  <a:cubicBezTo>
                    <a:pt x="40025" y="430278"/>
                    <a:pt x="26309" y="434429"/>
                    <a:pt x="15119" y="443633"/>
                  </a:cubicBezTo>
                  <a:cubicBezTo>
                    <a:pt x="-5274" y="460237"/>
                    <a:pt x="-5274" y="480630"/>
                    <a:pt x="16563" y="494888"/>
                  </a:cubicBezTo>
                  <a:cubicBezTo>
                    <a:pt x="32625" y="505355"/>
                    <a:pt x="40025" y="518349"/>
                    <a:pt x="34971" y="537660"/>
                  </a:cubicBezTo>
                  <a:cubicBezTo>
                    <a:pt x="31723" y="550293"/>
                    <a:pt x="26309" y="579711"/>
                    <a:pt x="22519" y="597758"/>
                  </a:cubicBezTo>
                  <a:cubicBezTo>
                    <a:pt x="22158" y="609308"/>
                    <a:pt x="21255" y="617069"/>
                    <a:pt x="21075" y="623746"/>
                  </a:cubicBezTo>
                  <a:cubicBezTo>
                    <a:pt x="21075" y="622302"/>
                    <a:pt x="21255" y="620678"/>
                    <a:pt x="21255" y="619054"/>
                  </a:cubicBezTo>
                  <a:cubicBezTo>
                    <a:pt x="31543" y="621400"/>
                    <a:pt x="42010" y="623024"/>
                    <a:pt x="52477" y="624107"/>
                  </a:cubicBezTo>
                  <a:cubicBezTo>
                    <a:pt x="103732" y="629521"/>
                    <a:pt x="156611" y="618152"/>
                    <a:pt x="206241" y="606782"/>
                  </a:cubicBezTo>
                  <a:cubicBezTo>
                    <a:pt x="272114" y="591622"/>
                    <a:pt x="336543" y="573213"/>
                    <a:pt x="400611" y="551917"/>
                  </a:cubicBezTo>
                  <a:cubicBezTo>
                    <a:pt x="469372" y="528997"/>
                    <a:pt x="537771" y="504633"/>
                    <a:pt x="607795" y="485684"/>
                  </a:cubicBezTo>
                  <a:cubicBezTo>
                    <a:pt x="643890" y="475938"/>
                    <a:pt x="680526" y="468539"/>
                    <a:pt x="716620" y="458613"/>
                  </a:cubicBezTo>
                  <a:cubicBezTo>
                    <a:pt x="752535" y="448867"/>
                    <a:pt x="788088" y="437678"/>
                    <a:pt x="823461" y="426127"/>
                  </a:cubicBezTo>
                  <a:cubicBezTo>
                    <a:pt x="835372" y="422157"/>
                    <a:pt x="847464" y="418187"/>
                    <a:pt x="859375" y="414216"/>
                  </a:cubicBezTo>
                  <a:lnTo>
                    <a:pt x="859375" y="414216"/>
                  </a:lnTo>
                  <a:cubicBezTo>
                    <a:pt x="865692" y="403027"/>
                    <a:pt x="875257" y="394905"/>
                    <a:pt x="885544" y="393100"/>
                  </a:cubicBezTo>
                  <a:cubicBezTo>
                    <a:pt x="894748" y="391476"/>
                    <a:pt x="901967" y="393642"/>
                    <a:pt x="907742" y="397974"/>
                  </a:cubicBezTo>
                  <a:cubicBezTo>
                    <a:pt x="951236" y="383355"/>
                    <a:pt x="994730" y="368737"/>
                    <a:pt x="1038586" y="355382"/>
                  </a:cubicBezTo>
                  <a:cubicBezTo>
                    <a:pt x="1065296" y="347260"/>
                    <a:pt x="1091826" y="340222"/>
                    <a:pt x="1118897" y="333905"/>
                  </a:cubicBezTo>
                  <a:close/>
                  <a:moveTo>
                    <a:pt x="1215089" y="179059"/>
                  </a:moveTo>
                  <a:cubicBezTo>
                    <a:pt x="1214186" y="182488"/>
                    <a:pt x="1213103" y="185736"/>
                    <a:pt x="1211841" y="186278"/>
                  </a:cubicBezTo>
                  <a:cubicBezTo>
                    <a:pt x="1211479" y="186458"/>
                    <a:pt x="1214728" y="179781"/>
                    <a:pt x="1215089" y="179059"/>
                  </a:cubicBezTo>
                  <a:close/>
                </a:path>
              </a:pathLst>
            </a:custGeom>
            <a:solidFill>
              <a:srgbClr val="FFFFFF"/>
            </a:solidFill>
            <a:ln w="1804" cap="flat">
              <a:noFill/>
              <a:prstDash val="solid"/>
              <a:miter/>
            </a:ln>
          </p:spPr>
          <p:txBody>
            <a:bodyPr rtlCol="0" anchor="ctr"/>
            <a:lstStyle/>
            <a:p>
              <a:endParaRPr lang="en-US"/>
            </a:p>
          </p:txBody>
        </p:sp>
        <p:sp>
          <p:nvSpPr>
            <p:cNvPr id="38" name="Freeform 1056">
              <a:extLst>
                <a:ext uri="{FF2B5EF4-FFF2-40B4-BE49-F238E27FC236}">
                  <a16:creationId xmlns:a16="http://schemas.microsoft.com/office/drawing/2014/main" id="{3588A09E-86CE-A3F4-C9B3-8CB6B11E9F92}"/>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39" name="Freeform 1057">
              <a:extLst>
                <a:ext uri="{FF2B5EF4-FFF2-40B4-BE49-F238E27FC236}">
                  <a16:creationId xmlns:a16="http://schemas.microsoft.com/office/drawing/2014/main" id="{D7A62360-7C05-F334-1492-36484A02252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40" name="Freeform 1058">
              <a:extLst>
                <a:ext uri="{FF2B5EF4-FFF2-40B4-BE49-F238E27FC236}">
                  <a16:creationId xmlns:a16="http://schemas.microsoft.com/office/drawing/2014/main" id="{8AD1E7C2-DB1F-96BD-4349-5CBD7327A019}"/>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solidFill>
              <a:srgbClr val="FFFFFF"/>
            </a:solidFill>
            <a:ln w="1804" cap="flat">
              <a:noFill/>
              <a:prstDash val="solid"/>
              <a:miter/>
            </a:ln>
          </p:spPr>
          <p:txBody>
            <a:bodyPr rtlCol="0" anchor="ctr"/>
            <a:lstStyle/>
            <a:p>
              <a:endParaRPr lang="en-US"/>
            </a:p>
          </p:txBody>
        </p:sp>
        <p:sp>
          <p:nvSpPr>
            <p:cNvPr id="41" name="Freeform 1059">
              <a:extLst>
                <a:ext uri="{FF2B5EF4-FFF2-40B4-BE49-F238E27FC236}">
                  <a16:creationId xmlns:a16="http://schemas.microsoft.com/office/drawing/2014/main" id="{538A5455-B9EB-6A38-7474-F5BB4E13DA57}"/>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42" name="Freeform 1060">
              <a:extLst>
                <a:ext uri="{FF2B5EF4-FFF2-40B4-BE49-F238E27FC236}">
                  <a16:creationId xmlns:a16="http://schemas.microsoft.com/office/drawing/2014/main" id="{FC37EDEC-3000-3246-50E1-52777EEA2113}"/>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61">
              <a:extLst>
                <a:ext uri="{FF2B5EF4-FFF2-40B4-BE49-F238E27FC236}">
                  <a16:creationId xmlns:a16="http://schemas.microsoft.com/office/drawing/2014/main" id="{7C0BA70B-C1A3-DCF7-A0EE-A566A2448B4E}"/>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62">
              <a:extLst>
                <a:ext uri="{FF2B5EF4-FFF2-40B4-BE49-F238E27FC236}">
                  <a16:creationId xmlns:a16="http://schemas.microsoft.com/office/drawing/2014/main" id="{BB544325-FA7B-BCB8-BC4D-EC448E2BC237}"/>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rgbClr val="FFFFFF"/>
            </a:solidFill>
            <a:ln w="1804" cap="flat">
              <a:noFill/>
              <a:prstDash val="solid"/>
              <a:miter/>
            </a:ln>
          </p:spPr>
          <p:txBody>
            <a:bodyPr rtlCol="0" anchor="ctr"/>
            <a:lstStyle/>
            <a:p>
              <a:endParaRPr lang="en-US"/>
            </a:p>
          </p:txBody>
        </p:sp>
        <p:sp>
          <p:nvSpPr>
            <p:cNvPr id="45" name="Freeform 1063">
              <a:extLst>
                <a:ext uri="{FF2B5EF4-FFF2-40B4-BE49-F238E27FC236}">
                  <a16:creationId xmlns:a16="http://schemas.microsoft.com/office/drawing/2014/main" id="{A32AD31D-CAAD-5AE2-74F7-F6823611CF9F}"/>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rgbClr val="FFFFFF"/>
            </a:solidFill>
            <a:ln w="1804" cap="flat">
              <a:noFill/>
              <a:prstDash val="solid"/>
              <a:miter/>
            </a:ln>
          </p:spPr>
          <p:txBody>
            <a:bodyPr rtlCol="0" anchor="ctr"/>
            <a:lstStyle/>
            <a:p>
              <a:endParaRPr lang="en-US"/>
            </a:p>
          </p:txBody>
        </p:sp>
        <p:sp>
          <p:nvSpPr>
            <p:cNvPr id="46" name="Freeform 1064">
              <a:extLst>
                <a:ext uri="{FF2B5EF4-FFF2-40B4-BE49-F238E27FC236}">
                  <a16:creationId xmlns:a16="http://schemas.microsoft.com/office/drawing/2014/main" id="{39178A00-E1DD-4F58-42EB-22F677FA6230}"/>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rgbClr val="FFFFFF"/>
            </a:solidFill>
            <a:ln w="1804" cap="flat">
              <a:noFill/>
              <a:prstDash val="solid"/>
              <a:miter/>
            </a:ln>
          </p:spPr>
          <p:txBody>
            <a:bodyPr rtlCol="0" anchor="ctr"/>
            <a:lstStyle/>
            <a:p>
              <a:endParaRPr lang="en-US"/>
            </a:p>
          </p:txBody>
        </p:sp>
        <p:sp>
          <p:nvSpPr>
            <p:cNvPr id="47" name="Freeform 1065">
              <a:extLst>
                <a:ext uri="{FF2B5EF4-FFF2-40B4-BE49-F238E27FC236}">
                  <a16:creationId xmlns:a16="http://schemas.microsoft.com/office/drawing/2014/main" id="{983A66F0-4A28-9A5F-FFD9-98ABDD670759}"/>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rgbClr val="FFFFFF"/>
            </a:solidFill>
            <a:ln w="1804" cap="flat">
              <a:noFill/>
              <a:prstDash val="solid"/>
              <a:miter/>
            </a:ln>
          </p:spPr>
          <p:txBody>
            <a:bodyPr rtlCol="0" anchor="ctr"/>
            <a:lstStyle/>
            <a:p>
              <a:endParaRPr lang="en-US"/>
            </a:p>
          </p:txBody>
        </p:sp>
        <p:sp>
          <p:nvSpPr>
            <p:cNvPr id="48" name="Freeform 1066">
              <a:extLst>
                <a:ext uri="{FF2B5EF4-FFF2-40B4-BE49-F238E27FC236}">
                  <a16:creationId xmlns:a16="http://schemas.microsoft.com/office/drawing/2014/main" id="{78328CC3-36C2-0DDF-400E-2D6F4EFC5F1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rgbClr val="FFFFFF"/>
            </a:solidFill>
            <a:ln w="1804" cap="flat">
              <a:noFill/>
              <a:prstDash val="solid"/>
              <a:miter/>
            </a:ln>
          </p:spPr>
          <p:txBody>
            <a:bodyPr rtlCol="0" anchor="ctr"/>
            <a:lstStyle/>
            <a:p>
              <a:endParaRPr lang="en-US"/>
            </a:p>
          </p:txBody>
        </p:sp>
        <p:sp>
          <p:nvSpPr>
            <p:cNvPr id="49" name="Freeform 1067">
              <a:extLst>
                <a:ext uri="{FF2B5EF4-FFF2-40B4-BE49-F238E27FC236}">
                  <a16:creationId xmlns:a16="http://schemas.microsoft.com/office/drawing/2014/main" id="{6639F6AE-F5A8-7442-CFE8-1DF6D6E3BED3}"/>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solidFill>
              <a:srgbClr val="FFFFFF"/>
            </a:solidFill>
            <a:ln w="1804" cap="flat">
              <a:noFill/>
              <a:prstDash val="solid"/>
              <a:miter/>
            </a:ln>
          </p:spPr>
          <p:txBody>
            <a:bodyPr rtlCol="0" anchor="ctr"/>
            <a:lstStyle/>
            <a:p>
              <a:endParaRPr lang="en-US"/>
            </a:p>
          </p:txBody>
        </p:sp>
        <p:sp>
          <p:nvSpPr>
            <p:cNvPr id="50" name="Freeform 1068">
              <a:extLst>
                <a:ext uri="{FF2B5EF4-FFF2-40B4-BE49-F238E27FC236}">
                  <a16:creationId xmlns:a16="http://schemas.microsoft.com/office/drawing/2014/main" id="{D98FEC6A-EC32-1616-9DEA-97A6D673FD1D}"/>
                </a:ext>
              </a:extLst>
            </p:cNvPr>
            <p:cNvSpPr/>
            <p:nvPr/>
          </p:nvSpPr>
          <p:spPr>
            <a:xfrm>
              <a:off x="8280452" y="3886139"/>
              <a:ext cx="838300" cy="384069"/>
            </a:xfrm>
            <a:custGeom>
              <a:avLst/>
              <a:gdLst>
                <a:gd name="connsiteX0" fmla="*/ 802386 w 838300"/>
                <a:gd name="connsiteY0" fmla="*/ 12272 h 384069"/>
                <a:gd name="connsiteX1" fmla="*/ 695546 w 838300"/>
                <a:gd name="connsiteY1" fmla="*/ 44758 h 384069"/>
                <a:gd name="connsiteX2" fmla="*/ 586720 w 838300"/>
                <a:gd name="connsiteY2" fmla="*/ 71829 h 384069"/>
                <a:gd name="connsiteX3" fmla="*/ 379536 w 838300"/>
                <a:gd name="connsiteY3" fmla="*/ 138062 h 384069"/>
                <a:gd name="connsiteX4" fmla="*/ 185166 w 838300"/>
                <a:gd name="connsiteY4" fmla="*/ 192926 h 384069"/>
                <a:gd name="connsiteX5" fmla="*/ 31403 w 838300"/>
                <a:gd name="connsiteY5" fmla="*/ 210252 h 384069"/>
                <a:gd name="connsiteX6" fmla="*/ 181 w 838300"/>
                <a:gd name="connsiteY6" fmla="*/ 205198 h 384069"/>
                <a:gd name="connsiteX7" fmla="*/ 0 w 838300"/>
                <a:gd name="connsiteY7" fmla="*/ 209891 h 384069"/>
                <a:gd name="connsiteX8" fmla="*/ 0 w 838300"/>
                <a:gd name="connsiteY8" fmla="*/ 210071 h 384069"/>
                <a:gd name="connsiteX9" fmla="*/ 0 w 838300"/>
                <a:gd name="connsiteY9" fmla="*/ 212057 h 384069"/>
                <a:gd name="connsiteX10" fmla="*/ 0 w 838300"/>
                <a:gd name="connsiteY10" fmla="*/ 212237 h 384069"/>
                <a:gd name="connsiteX11" fmla="*/ 0 w 838300"/>
                <a:gd name="connsiteY11" fmla="*/ 214403 h 384069"/>
                <a:gd name="connsiteX12" fmla="*/ 0 w 838300"/>
                <a:gd name="connsiteY12" fmla="*/ 214403 h 384069"/>
                <a:gd name="connsiteX13" fmla="*/ 181 w 838300"/>
                <a:gd name="connsiteY13" fmla="*/ 216388 h 384069"/>
                <a:gd name="connsiteX14" fmla="*/ 181 w 838300"/>
                <a:gd name="connsiteY14" fmla="*/ 216749 h 384069"/>
                <a:gd name="connsiteX15" fmla="*/ 722 w 838300"/>
                <a:gd name="connsiteY15" fmla="*/ 220900 h 384069"/>
                <a:gd name="connsiteX16" fmla="*/ 722 w 838300"/>
                <a:gd name="connsiteY16" fmla="*/ 221260 h 384069"/>
                <a:gd name="connsiteX17" fmla="*/ 1083 w 838300"/>
                <a:gd name="connsiteY17" fmla="*/ 223065 h 384069"/>
                <a:gd name="connsiteX18" fmla="*/ 1083 w 838300"/>
                <a:gd name="connsiteY18" fmla="*/ 223427 h 384069"/>
                <a:gd name="connsiteX19" fmla="*/ 1625 w 838300"/>
                <a:gd name="connsiteY19" fmla="*/ 225592 h 384069"/>
                <a:gd name="connsiteX20" fmla="*/ 1625 w 838300"/>
                <a:gd name="connsiteY20" fmla="*/ 225772 h 384069"/>
                <a:gd name="connsiteX21" fmla="*/ 2166 w 838300"/>
                <a:gd name="connsiteY21" fmla="*/ 227758 h 384069"/>
                <a:gd name="connsiteX22" fmla="*/ 2346 w 838300"/>
                <a:gd name="connsiteY22" fmla="*/ 228299 h 384069"/>
                <a:gd name="connsiteX23" fmla="*/ 3971 w 838300"/>
                <a:gd name="connsiteY23" fmla="*/ 233172 h 384069"/>
                <a:gd name="connsiteX24" fmla="*/ 4151 w 838300"/>
                <a:gd name="connsiteY24" fmla="*/ 233713 h 384069"/>
                <a:gd name="connsiteX25" fmla="*/ 5053 w 838300"/>
                <a:gd name="connsiteY25" fmla="*/ 235879 h 384069"/>
                <a:gd name="connsiteX26" fmla="*/ 5234 w 838300"/>
                <a:gd name="connsiteY26" fmla="*/ 236421 h 384069"/>
                <a:gd name="connsiteX27" fmla="*/ 6497 w 838300"/>
                <a:gd name="connsiteY27" fmla="*/ 239128 h 384069"/>
                <a:gd name="connsiteX28" fmla="*/ 6858 w 838300"/>
                <a:gd name="connsiteY28" fmla="*/ 239669 h 384069"/>
                <a:gd name="connsiteX29" fmla="*/ 7941 w 838300"/>
                <a:gd name="connsiteY29" fmla="*/ 242015 h 384069"/>
                <a:gd name="connsiteX30" fmla="*/ 8302 w 838300"/>
                <a:gd name="connsiteY30" fmla="*/ 242917 h 384069"/>
                <a:gd name="connsiteX31" fmla="*/ 9926 w 838300"/>
                <a:gd name="connsiteY31" fmla="*/ 245986 h 384069"/>
                <a:gd name="connsiteX32" fmla="*/ 51255 w 838300"/>
                <a:gd name="connsiteY32" fmla="*/ 353548 h 384069"/>
                <a:gd name="connsiteX33" fmla="*/ 121459 w 838300"/>
                <a:gd name="connsiteY33" fmla="*/ 376288 h 384069"/>
                <a:gd name="connsiteX34" fmla="*/ 162065 w 838300"/>
                <a:gd name="connsiteY34" fmla="*/ 356977 h 384069"/>
                <a:gd name="connsiteX35" fmla="*/ 262770 w 838300"/>
                <a:gd name="connsiteY35" fmla="*/ 313663 h 384069"/>
                <a:gd name="connsiteX36" fmla="*/ 279013 w 838300"/>
                <a:gd name="connsiteY36" fmla="*/ 287675 h 384069"/>
                <a:gd name="connsiteX37" fmla="*/ 351021 w 838300"/>
                <a:gd name="connsiteY37" fmla="*/ 242015 h 384069"/>
                <a:gd name="connsiteX38" fmla="*/ 373942 w 838300"/>
                <a:gd name="connsiteY38" fmla="*/ 259341 h 384069"/>
                <a:gd name="connsiteX39" fmla="*/ 447395 w 838300"/>
                <a:gd name="connsiteY39" fmla="*/ 224690 h 384069"/>
                <a:gd name="connsiteX40" fmla="*/ 468149 w 838300"/>
                <a:gd name="connsiteY40" fmla="*/ 199423 h 384069"/>
                <a:gd name="connsiteX41" fmla="*/ 516696 w 838300"/>
                <a:gd name="connsiteY41" fmla="*/ 118030 h 384069"/>
                <a:gd name="connsiteX42" fmla="*/ 638336 w 838300"/>
                <a:gd name="connsiteY42" fmla="*/ 113518 h 384069"/>
                <a:gd name="connsiteX43" fmla="*/ 670460 w 838300"/>
                <a:gd name="connsiteY43" fmla="*/ 122722 h 384069"/>
                <a:gd name="connsiteX44" fmla="*/ 696268 w 838300"/>
                <a:gd name="connsiteY44" fmla="*/ 111352 h 384069"/>
                <a:gd name="connsiteX45" fmla="*/ 717744 w 838300"/>
                <a:gd name="connsiteY45" fmla="*/ 88251 h 384069"/>
                <a:gd name="connsiteX46" fmla="*/ 777481 w 838300"/>
                <a:gd name="connsiteY46" fmla="*/ 64248 h 384069"/>
                <a:gd name="connsiteX47" fmla="*/ 822238 w 838300"/>
                <a:gd name="connsiteY47" fmla="*/ 58473 h 384069"/>
                <a:gd name="connsiteX48" fmla="*/ 830901 w 838300"/>
                <a:gd name="connsiteY48" fmla="*/ 28876 h 384069"/>
                <a:gd name="connsiteX49" fmla="*/ 832164 w 838300"/>
                <a:gd name="connsiteY49" fmla="*/ 17687 h 384069"/>
                <a:gd name="connsiteX50" fmla="*/ 833067 w 838300"/>
                <a:gd name="connsiteY50" fmla="*/ 13355 h 384069"/>
                <a:gd name="connsiteX51" fmla="*/ 833428 w 838300"/>
                <a:gd name="connsiteY51" fmla="*/ 12092 h 384069"/>
                <a:gd name="connsiteX52" fmla="*/ 834330 w 838300"/>
                <a:gd name="connsiteY52" fmla="*/ 9024 h 384069"/>
                <a:gd name="connsiteX53" fmla="*/ 834691 w 838300"/>
                <a:gd name="connsiteY53" fmla="*/ 7941 h 384069"/>
                <a:gd name="connsiteX54" fmla="*/ 836135 w 838300"/>
                <a:gd name="connsiteY54" fmla="*/ 4512 h 384069"/>
                <a:gd name="connsiteX55" fmla="*/ 836315 w 838300"/>
                <a:gd name="connsiteY55" fmla="*/ 3970 h 384069"/>
                <a:gd name="connsiteX56" fmla="*/ 838300 w 838300"/>
                <a:gd name="connsiteY56" fmla="*/ 0 h 384069"/>
                <a:gd name="connsiteX57" fmla="*/ 838300 w 838300"/>
                <a:gd name="connsiteY57" fmla="*/ 0 h 384069"/>
                <a:gd name="connsiteX58" fmla="*/ 802386 w 838300"/>
                <a:gd name="connsiteY58" fmla="*/ 12272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38300" h="384069">
                  <a:moveTo>
                    <a:pt x="802386" y="12272"/>
                  </a:moveTo>
                  <a:cubicBezTo>
                    <a:pt x="767013" y="23822"/>
                    <a:pt x="731460" y="34832"/>
                    <a:pt x="695546" y="44758"/>
                  </a:cubicBezTo>
                  <a:cubicBezTo>
                    <a:pt x="659451" y="54684"/>
                    <a:pt x="622815" y="62083"/>
                    <a:pt x="586720" y="71829"/>
                  </a:cubicBezTo>
                  <a:cubicBezTo>
                    <a:pt x="516696" y="90778"/>
                    <a:pt x="448297" y="115142"/>
                    <a:pt x="379536" y="138062"/>
                  </a:cubicBezTo>
                  <a:cubicBezTo>
                    <a:pt x="315468" y="159358"/>
                    <a:pt x="251039" y="177767"/>
                    <a:pt x="185166" y="192926"/>
                  </a:cubicBezTo>
                  <a:cubicBezTo>
                    <a:pt x="135536" y="204296"/>
                    <a:pt x="82657" y="215666"/>
                    <a:pt x="31403" y="210252"/>
                  </a:cubicBezTo>
                  <a:cubicBezTo>
                    <a:pt x="20935" y="209169"/>
                    <a:pt x="10287" y="207545"/>
                    <a:pt x="181" y="205198"/>
                  </a:cubicBezTo>
                  <a:cubicBezTo>
                    <a:pt x="0" y="206823"/>
                    <a:pt x="0" y="208447"/>
                    <a:pt x="0" y="209891"/>
                  </a:cubicBezTo>
                  <a:cubicBezTo>
                    <a:pt x="0" y="209891"/>
                    <a:pt x="0" y="210071"/>
                    <a:pt x="0" y="210071"/>
                  </a:cubicBezTo>
                  <a:cubicBezTo>
                    <a:pt x="0" y="210793"/>
                    <a:pt x="0" y="211334"/>
                    <a:pt x="0" y="212057"/>
                  </a:cubicBezTo>
                  <a:cubicBezTo>
                    <a:pt x="0" y="212057"/>
                    <a:pt x="0" y="212237"/>
                    <a:pt x="0" y="212237"/>
                  </a:cubicBezTo>
                  <a:cubicBezTo>
                    <a:pt x="0" y="212959"/>
                    <a:pt x="0" y="213681"/>
                    <a:pt x="0" y="214403"/>
                  </a:cubicBezTo>
                  <a:cubicBezTo>
                    <a:pt x="0" y="214403"/>
                    <a:pt x="0" y="214403"/>
                    <a:pt x="0" y="214403"/>
                  </a:cubicBezTo>
                  <a:cubicBezTo>
                    <a:pt x="0" y="215125"/>
                    <a:pt x="0" y="215666"/>
                    <a:pt x="181" y="216388"/>
                  </a:cubicBezTo>
                  <a:cubicBezTo>
                    <a:pt x="181" y="216568"/>
                    <a:pt x="181" y="216568"/>
                    <a:pt x="181" y="216749"/>
                  </a:cubicBezTo>
                  <a:cubicBezTo>
                    <a:pt x="361" y="218193"/>
                    <a:pt x="361" y="219456"/>
                    <a:pt x="722" y="220900"/>
                  </a:cubicBezTo>
                  <a:cubicBezTo>
                    <a:pt x="722" y="221080"/>
                    <a:pt x="722" y="221080"/>
                    <a:pt x="722" y="221260"/>
                  </a:cubicBezTo>
                  <a:cubicBezTo>
                    <a:pt x="902" y="221802"/>
                    <a:pt x="902" y="222524"/>
                    <a:pt x="1083" y="223065"/>
                  </a:cubicBezTo>
                  <a:cubicBezTo>
                    <a:pt x="1083" y="223246"/>
                    <a:pt x="1083" y="223246"/>
                    <a:pt x="1083" y="223427"/>
                  </a:cubicBezTo>
                  <a:cubicBezTo>
                    <a:pt x="1264" y="224148"/>
                    <a:pt x="1444" y="224870"/>
                    <a:pt x="1625" y="225592"/>
                  </a:cubicBezTo>
                  <a:cubicBezTo>
                    <a:pt x="1625" y="225592"/>
                    <a:pt x="1625" y="225772"/>
                    <a:pt x="1625" y="225772"/>
                  </a:cubicBezTo>
                  <a:cubicBezTo>
                    <a:pt x="1805" y="226494"/>
                    <a:pt x="1985" y="227036"/>
                    <a:pt x="2166" y="227758"/>
                  </a:cubicBezTo>
                  <a:cubicBezTo>
                    <a:pt x="2166" y="227938"/>
                    <a:pt x="2346" y="228119"/>
                    <a:pt x="2346" y="228299"/>
                  </a:cubicBezTo>
                  <a:cubicBezTo>
                    <a:pt x="2888" y="229743"/>
                    <a:pt x="3429" y="231367"/>
                    <a:pt x="3971" y="233172"/>
                  </a:cubicBezTo>
                  <a:cubicBezTo>
                    <a:pt x="3971" y="233353"/>
                    <a:pt x="4151" y="233533"/>
                    <a:pt x="4151" y="233713"/>
                  </a:cubicBezTo>
                  <a:cubicBezTo>
                    <a:pt x="4512" y="234435"/>
                    <a:pt x="4692" y="235157"/>
                    <a:pt x="5053" y="235879"/>
                  </a:cubicBezTo>
                  <a:cubicBezTo>
                    <a:pt x="5053" y="236060"/>
                    <a:pt x="5234" y="236240"/>
                    <a:pt x="5234" y="236421"/>
                  </a:cubicBezTo>
                  <a:cubicBezTo>
                    <a:pt x="5595" y="237323"/>
                    <a:pt x="5956" y="238225"/>
                    <a:pt x="6497" y="239128"/>
                  </a:cubicBezTo>
                  <a:cubicBezTo>
                    <a:pt x="6497" y="239308"/>
                    <a:pt x="6678" y="239488"/>
                    <a:pt x="6858" y="239669"/>
                  </a:cubicBezTo>
                  <a:cubicBezTo>
                    <a:pt x="7219" y="240391"/>
                    <a:pt x="7580" y="241293"/>
                    <a:pt x="7941" y="242015"/>
                  </a:cubicBezTo>
                  <a:cubicBezTo>
                    <a:pt x="8121" y="242376"/>
                    <a:pt x="8121" y="242556"/>
                    <a:pt x="8302" y="242917"/>
                  </a:cubicBezTo>
                  <a:cubicBezTo>
                    <a:pt x="8843" y="244000"/>
                    <a:pt x="9385" y="244903"/>
                    <a:pt x="9926" y="245986"/>
                  </a:cubicBezTo>
                  <a:cubicBezTo>
                    <a:pt x="27432" y="280276"/>
                    <a:pt x="33749" y="319078"/>
                    <a:pt x="51255" y="353548"/>
                  </a:cubicBezTo>
                  <a:cubicBezTo>
                    <a:pt x="66414" y="383326"/>
                    <a:pt x="91681" y="392169"/>
                    <a:pt x="121459" y="376288"/>
                  </a:cubicBezTo>
                  <a:cubicBezTo>
                    <a:pt x="134814" y="369249"/>
                    <a:pt x="148891" y="363835"/>
                    <a:pt x="162065" y="356977"/>
                  </a:cubicBezTo>
                  <a:cubicBezTo>
                    <a:pt x="194371" y="339832"/>
                    <a:pt x="231187" y="332974"/>
                    <a:pt x="262770" y="313663"/>
                  </a:cubicBezTo>
                  <a:cubicBezTo>
                    <a:pt x="273598" y="307166"/>
                    <a:pt x="278471" y="301030"/>
                    <a:pt x="279013" y="287675"/>
                  </a:cubicBezTo>
                  <a:cubicBezTo>
                    <a:pt x="280276" y="252843"/>
                    <a:pt x="319258" y="227397"/>
                    <a:pt x="351021" y="242015"/>
                  </a:cubicBezTo>
                  <a:cubicBezTo>
                    <a:pt x="364918" y="248512"/>
                    <a:pt x="361670" y="262950"/>
                    <a:pt x="373942" y="259341"/>
                  </a:cubicBezTo>
                  <a:cubicBezTo>
                    <a:pt x="393794" y="253566"/>
                    <a:pt x="424113" y="234435"/>
                    <a:pt x="447395" y="224690"/>
                  </a:cubicBezTo>
                  <a:cubicBezTo>
                    <a:pt x="463457" y="214764"/>
                    <a:pt x="467247" y="212959"/>
                    <a:pt x="468149" y="199423"/>
                  </a:cubicBezTo>
                  <a:cubicBezTo>
                    <a:pt x="470495" y="165675"/>
                    <a:pt x="488181" y="134272"/>
                    <a:pt x="516696" y="118030"/>
                  </a:cubicBezTo>
                  <a:cubicBezTo>
                    <a:pt x="556220" y="95651"/>
                    <a:pt x="597007" y="87891"/>
                    <a:pt x="638336" y="113518"/>
                  </a:cubicBezTo>
                  <a:cubicBezTo>
                    <a:pt x="648984" y="120195"/>
                    <a:pt x="659451" y="127595"/>
                    <a:pt x="670460" y="122722"/>
                  </a:cubicBezTo>
                  <a:cubicBezTo>
                    <a:pt x="679123" y="118932"/>
                    <a:pt x="687244" y="113879"/>
                    <a:pt x="696268" y="111352"/>
                  </a:cubicBezTo>
                  <a:cubicBezTo>
                    <a:pt x="708721" y="107923"/>
                    <a:pt x="713773" y="99982"/>
                    <a:pt x="717744" y="88251"/>
                  </a:cubicBezTo>
                  <a:cubicBezTo>
                    <a:pt x="727850" y="58473"/>
                    <a:pt x="748063" y="51074"/>
                    <a:pt x="777481" y="64248"/>
                  </a:cubicBezTo>
                  <a:cubicBezTo>
                    <a:pt x="795709" y="72370"/>
                    <a:pt x="806898" y="64248"/>
                    <a:pt x="822238" y="58473"/>
                  </a:cubicBezTo>
                  <a:cubicBezTo>
                    <a:pt x="837037" y="52879"/>
                    <a:pt x="828194" y="38802"/>
                    <a:pt x="830901" y="28876"/>
                  </a:cubicBezTo>
                  <a:cubicBezTo>
                    <a:pt x="831803" y="25266"/>
                    <a:pt x="831443" y="21476"/>
                    <a:pt x="832164" y="17687"/>
                  </a:cubicBezTo>
                  <a:cubicBezTo>
                    <a:pt x="832525" y="16243"/>
                    <a:pt x="832706" y="14799"/>
                    <a:pt x="833067" y="13355"/>
                  </a:cubicBezTo>
                  <a:cubicBezTo>
                    <a:pt x="833247" y="12994"/>
                    <a:pt x="833247" y="12633"/>
                    <a:pt x="833428" y="12092"/>
                  </a:cubicBezTo>
                  <a:cubicBezTo>
                    <a:pt x="833788" y="11009"/>
                    <a:pt x="833969" y="10106"/>
                    <a:pt x="834330" y="9024"/>
                  </a:cubicBezTo>
                  <a:cubicBezTo>
                    <a:pt x="834511" y="8663"/>
                    <a:pt x="834511" y="8302"/>
                    <a:pt x="834691" y="7941"/>
                  </a:cubicBezTo>
                  <a:cubicBezTo>
                    <a:pt x="835052" y="6858"/>
                    <a:pt x="835593" y="5594"/>
                    <a:pt x="836135" y="4512"/>
                  </a:cubicBezTo>
                  <a:cubicBezTo>
                    <a:pt x="836135" y="4331"/>
                    <a:pt x="836315" y="4151"/>
                    <a:pt x="836315" y="3970"/>
                  </a:cubicBezTo>
                  <a:cubicBezTo>
                    <a:pt x="836857" y="2707"/>
                    <a:pt x="837579" y="1263"/>
                    <a:pt x="838300" y="0"/>
                  </a:cubicBezTo>
                  <a:lnTo>
                    <a:pt x="838300" y="0"/>
                  </a:lnTo>
                  <a:cubicBezTo>
                    <a:pt x="826389" y="4331"/>
                    <a:pt x="814478" y="8302"/>
                    <a:pt x="802386" y="12272"/>
                  </a:cubicBezTo>
                  <a:close/>
                </a:path>
              </a:pathLst>
            </a:custGeom>
            <a:solidFill>
              <a:srgbClr val="FFFFFF"/>
            </a:solidFill>
            <a:ln w="1804" cap="flat">
              <a:noFill/>
              <a:prstDash val="solid"/>
              <a:miter/>
            </a:ln>
          </p:spPr>
          <p:txBody>
            <a:bodyPr rtlCol="0" anchor="ctr"/>
            <a:lstStyle/>
            <a:p>
              <a:endParaRPr lang="en-US"/>
            </a:p>
          </p:txBody>
        </p:sp>
        <p:sp>
          <p:nvSpPr>
            <p:cNvPr id="51" name="Freeform 1069">
              <a:extLst>
                <a:ext uri="{FF2B5EF4-FFF2-40B4-BE49-F238E27FC236}">
                  <a16:creationId xmlns:a16="http://schemas.microsoft.com/office/drawing/2014/main" id="{E0657B5C-88D1-AFEB-09F4-9E176B6E4B3F}"/>
                </a:ext>
              </a:extLst>
            </p:cNvPr>
            <p:cNvSpPr/>
            <p:nvPr/>
          </p:nvSpPr>
          <p:spPr>
            <a:xfrm>
              <a:off x="9166759" y="3514003"/>
              <a:ext cx="513929" cy="388756"/>
            </a:xfrm>
            <a:custGeom>
              <a:avLst/>
              <a:gdLst>
                <a:gd name="connsiteX0" fmla="*/ 469412 w 513929"/>
                <a:gd name="connsiteY0" fmla="*/ 36817 h 388756"/>
                <a:gd name="connsiteX1" fmla="*/ 467246 w 513929"/>
                <a:gd name="connsiteY1" fmla="*/ 36095 h 388756"/>
                <a:gd name="connsiteX2" fmla="*/ 466344 w 513929"/>
                <a:gd name="connsiteY2" fmla="*/ 35734 h 388756"/>
                <a:gd name="connsiteX3" fmla="*/ 464900 w 513929"/>
                <a:gd name="connsiteY3" fmla="*/ 35192 h 388756"/>
                <a:gd name="connsiteX4" fmla="*/ 463817 w 513929"/>
                <a:gd name="connsiteY4" fmla="*/ 34832 h 388756"/>
                <a:gd name="connsiteX5" fmla="*/ 462374 w 513929"/>
                <a:gd name="connsiteY5" fmla="*/ 34470 h 388756"/>
                <a:gd name="connsiteX6" fmla="*/ 461110 w 513929"/>
                <a:gd name="connsiteY6" fmla="*/ 34110 h 388756"/>
                <a:gd name="connsiteX7" fmla="*/ 459486 w 513929"/>
                <a:gd name="connsiteY7" fmla="*/ 33568 h 388756"/>
                <a:gd name="connsiteX8" fmla="*/ 458223 w 513929"/>
                <a:gd name="connsiteY8" fmla="*/ 33207 h 388756"/>
                <a:gd name="connsiteX9" fmla="*/ 456598 w 513929"/>
                <a:gd name="connsiteY9" fmla="*/ 32666 h 388756"/>
                <a:gd name="connsiteX10" fmla="*/ 455155 w 513929"/>
                <a:gd name="connsiteY10" fmla="*/ 32124 h 388756"/>
                <a:gd name="connsiteX11" fmla="*/ 453711 w 513929"/>
                <a:gd name="connsiteY11" fmla="*/ 31763 h 388756"/>
                <a:gd name="connsiteX12" fmla="*/ 452087 w 513929"/>
                <a:gd name="connsiteY12" fmla="*/ 31222 h 388756"/>
                <a:gd name="connsiteX13" fmla="*/ 450823 w 513929"/>
                <a:gd name="connsiteY13" fmla="*/ 30861 h 388756"/>
                <a:gd name="connsiteX14" fmla="*/ 449018 w 513929"/>
                <a:gd name="connsiteY14" fmla="*/ 30320 h 388756"/>
                <a:gd name="connsiteX15" fmla="*/ 447755 w 513929"/>
                <a:gd name="connsiteY15" fmla="*/ 29959 h 388756"/>
                <a:gd name="connsiteX16" fmla="*/ 445770 w 513929"/>
                <a:gd name="connsiteY16" fmla="*/ 29417 h 388756"/>
                <a:gd name="connsiteX17" fmla="*/ 444506 w 513929"/>
                <a:gd name="connsiteY17" fmla="*/ 29056 h 388756"/>
                <a:gd name="connsiteX18" fmla="*/ 442161 w 513929"/>
                <a:gd name="connsiteY18" fmla="*/ 28335 h 388756"/>
                <a:gd name="connsiteX19" fmla="*/ 440897 w 513929"/>
                <a:gd name="connsiteY19" fmla="*/ 27973 h 388756"/>
                <a:gd name="connsiteX20" fmla="*/ 438551 w 513929"/>
                <a:gd name="connsiteY20" fmla="*/ 27251 h 388756"/>
                <a:gd name="connsiteX21" fmla="*/ 437468 w 513929"/>
                <a:gd name="connsiteY21" fmla="*/ 26891 h 388756"/>
                <a:gd name="connsiteX22" fmla="*/ 423933 w 513929"/>
                <a:gd name="connsiteY22" fmla="*/ 22740 h 388756"/>
                <a:gd name="connsiteX23" fmla="*/ 423391 w 513929"/>
                <a:gd name="connsiteY23" fmla="*/ 22559 h 388756"/>
                <a:gd name="connsiteX24" fmla="*/ 419963 w 513929"/>
                <a:gd name="connsiteY24" fmla="*/ 21476 h 388756"/>
                <a:gd name="connsiteX25" fmla="*/ 419240 w 513929"/>
                <a:gd name="connsiteY25" fmla="*/ 21296 h 388756"/>
                <a:gd name="connsiteX26" fmla="*/ 415811 w 513929"/>
                <a:gd name="connsiteY26" fmla="*/ 20213 h 388756"/>
                <a:gd name="connsiteX27" fmla="*/ 415089 w 513929"/>
                <a:gd name="connsiteY27" fmla="*/ 20033 h 388756"/>
                <a:gd name="connsiteX28" fmla="*/ 411480 w 513929"/>
                <a:gd name="connsiteY28" fmla="*/ 18950 h 388756"/>
                <a:gd name="connsiteX29" fmla="*/ 410939 w 513929"/>
                <a:gd name="connsiteY29" fmla="*/ 18769 h 388756"/>
                <a:gd name="connsiteX30" fmla="*/ 407329 w 513929"/>
                <a:gd name="connsiteY30" fmla="*/ 17687 h 388756"/>
                <a:gd name="connsiteX31" fmla="*/ 406607 w 513929"/>
                <a:gd name="connsiteY31" fmla="*/ 17506 h 388756"/>
                <a:gd name="connsiteX32" fmla="*/ 402818 w 513929"/>
                <a:gd name="connsiteY32" fmla="*/ 16423 h 388756"/>
                <a:gd name="connsiteX33" fmla="*/ 402818 w 513929"/>
                <a:gd name="connsiteY33" fmla="*/ 16423 h 388756"/>
                <a:gd name="connsiteX34" fmla="*/ 371595 w 513929"/>
                <a:gd name="connsiteY34" fmla="*/ 7039 h 388756"/>
                <a:gd name="connsiteX35" fmla="*/ 371235 w 513929"/>
                <a:gd name="connsiteY35" fmla="*/ 6858 h 388756"/>
                <a:gd name="connsiteX36" fmla="*/ 366903 w 513929"/>
                <a:gd name="connsiteY36" fmla="*/ 5595 h 388756"/>
                <a:gd name="connsiteX37" fmla="*/ 366542 w 513929"/>
                <a:gd name="connsiteY37" fmla="*/ 5414 h 388756"/>
                <a:gd name="connsiteX38" fmla="*/ 362211 w 513929"/>
                <a:gd name="connsiteY38" fmla="*/ 4151 h 388756"/>
                <a:gd name="connsiteX39" fmla="*/ 361850 w 513929"/>
                <a:gd name="connsiteY39" fmla="*/ 3971 h 388756"/>
                <a:gd name="connsiteX40" fmla="*/ 357699 w 513929"/>
                <a:gd name="connsiteY40" fmla="*/ 2707 h 388756"/>
                <a:gd name="connsiteX41" fmla="*/ 356797 w 513929"/>
                <a:gd name="connsiteY41" fmla="*/ 2527 h 388756"/>
                <a:gd name="connsiteX42" fmla="*/ 352826 w 513929"/>
                <a:gd name="connsiteY42" fmla="*/ 1263 h 388756"/>
                <a:gd name="connsiteX43" fmla="*/ 352104 w 513929"/>
                <a:gd name="connsiteY43" fmla="*/ 1083 h 388756"/>
                <a:gd name="connsiteX44" fmla="*/ 348134 w 513929"/>
                <a:gd name="connsiteY44" fmla="*/ 0 h 388756"/>
                <a:gd name="connsiteX45" fmla="*/ 347773 w 513929"/>
                <a:gd name="connsiteY45" fmla="*/ 0 h 388756"/>
                <a:gd name="connsiteX46" fmla="*/ 397403 w 513929"/>
                <a:gd name="connsiteY46" fmla="*/ 161704 h 388756"/>
                <a:gd name="connsiteX47" fmla="*/ 351743 w 513929"/>
                <a:gd name="connsiteY47" fmla="*/ 232631 h 388756"/>
                <a:gd name="connsiteX48" fmla="*/ 277388 w 513929"/>
                <a:gd name="connsiteY48" fmla="*/ 273959 h 388756"/>
                <a:gd name="connsiteX49" fmla="*/ 211154 w 513929"/>
                <a:gd name="connsiteY49" fmla="*/ 292368 h 388756"/>
                <a:gd name="connsiteX50" fmla="*/ 130843 w 513929"/>
                <a:gd name="connsiteY50" fmla="*/ 313663 h 388756"/>
                <a:gd name="connsiteX51" fmla="*/ 0 w 513929"/>
                <a:gd name="connsiteY51" fmla="*/ 356255 h 388756"/>
                <a:gd name="connsiteX52" fmla="*/ 12092 w 513929"/>
                <a:gd name="connsiteY52" fmla="*/ 370874 h 388756"/>
                <a:gd name="connsiteX53" fmla="*/ 13536 w 513929"/>
                <a:gd name="connsiteY53" fmla="*/ 373400 h 388756"/>
                <a:gd name="connsiteX54" fmla="*/ 33568 w 513929"/>
                <a:gd name="connsiteY54" fmla="*/ 386936 h 388756"/>
                <a:gd name="connsiteX55" fmla="*/ 172352 w 513929"/>
                <a:gd name="connsiteY55" fmla="*/ 327199 h 388756"/>
                <a:gd name="connsiteX56" fmla="*/ 206642 w 513929"/>
                <a:gd name="connsiteY56" fmla="*/ 319980 h 388756"/>
                <a:gd name="connsiteX57" fmla="*/ 301030 w 513929"/>
                <a:gd name="connsiteY57" fmla="*/ 291645 h 388756"/>
                <a:gd name="connsiteX58" fmla="*/ 318355 w 513929"/>
                <a:gd name="connsiteY58" fmla="*/ 338749 h 388756"/>
                <a:gd name="connsiteX59" fmla="*/ 352285 w 513929"/>
                <a:gd name="connsiteY59" fmla="*/ 342359 h 388756"/>
                <a:gd name="connsiteX60" fmla="*/ 497566 w 513929"/>
                <a:gd name="connsiteY60" fmla="*/ 115142 h 388756"/>
                <a:gd name="connsiteX61" fmla="*/ 469412 w 513929"/>
                <a:gd name="connsiteY61" fmla="*/ 36817 h 38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3929" h="388756">
                  <a:moveTo>
                    <a:pt x="469412" y="36817"/>
                  </a:moveTo>
                  <a:cubicBezTo>
                    <a:pt x="468691" y="36636"/>
                    <a:pt x="467968" y="36275"/>
                    <a:pt x="467246" y="36095"/>
                  </a:cubicBezTo>
                  <a:cubicBezTo>
                    <a:pt x="466886" y="36095"/>
                    <a:pt x="466705" y="35914"/>
                    <a:pt x="466344" y="35734"/>
                  </a:cubicBezTo>
                  <a:cubicBezTo>
                    <a:pt x="465803" y="35553"/>
                    <a:pt x="465441" y="35373"/>
                    <a:pt x="464900" y="35192"/>
                  </a:cubicBezTo>
                  <a:cubicBezTo>
                    <a:pt x="464539" y="35012"/>
                    <a:pt x="464179" y="35012"/>
                    <a:pt x="463817" y="34832"/>
                  </a:cubicBezTo>
                  <a:cubicBezTo>
                    <a:pt x="463276" y="34651"/>
                    <a:pt x="462915" y="34470"/>
                    <a:pt x="462374" y="34470"/>
                  </a:cubicBezTo>
                  <a:cubicBezTo>
                    <a:pt x="462013" y="34290"/>
                    <a:pt x="461651" y="34290"/>
                    <a:pt x="461110" y="34110"/>
                  </a:cubicBezTo>
                  <a:cubicBezTo>
                    <a:pt x="460569" y="33929"/>
                    <a:pt x="460027" y="33749"/>
                    <a:pt x="459486" y="33568"/>
                  </a:cubicBezTo>
                  <a:cubicBezTo>
                    <a:pt x="459125" y="33388"/>
                    <a:pt x="458764" y="33388"/>
                    <a:pt x="458223" y="33207"/>
                  </a:cubicBezTo>
                  <a:cubicBezTo>
                    <a:pt x="457681" y="33027"/>
                    <a:pt x="457139" y="32846"/>
                    <a:pt x="456598" y="32666"/>
                  </a:cubicBezTo>
                  <a:cubicBezTo>
                    <a:pt x="456057" y="32485"/>
                    <a:pt x="455696" y="32305"/>
                    <a:pt x="455155" y="32124"/>
                  </a:cubicBezTo>
                  <a:cubicBezTo>
                    <a:pt x="454613" y="31944"/>
                    <a:pt x="454253" y="31763"/>
                    <a:pt x="453711" y="31763"/>
                  </a:cubicBezTo>
                  <a:cubicBezTo>
                    <a:pt x="453170" y="31583"/>
                    <a:pt x="452628" y="31402"/>
                    <a:pt x="452087" y="31222"/>
                  </a:cubicBezTo>
                  <a:cubicBezTo>
                    <a:pt x="451725" y="31042"/>
                    <a:pt x="451184" y="30861"/>
                    <a:pt x="450823" y="30861"/>
                  </a:cubicBezTo>
                  <a:cubicBezTo>
                    <a:pt x="450282" y="30681"/>
                    <a:pt x="449560" y="30500"/>
                    <a:pt x="449018" y="30320"/>
                  </a:cubicBezTo>
                  <a:cubicBezTo>
                    <a:pt x="448658" y="30139"/>
                    <a:pt x="448116" y="29959"/>
                    <a:pt x="447755" y="29959"/>
                  </a:cubicBezTo>
                  <a:cubicBezTo>
                    <a:pt x="447034" y="29778"/>
                    <a:pt x="446492" y="29598"/>
                    <a:pt x="445770" y="29417"/>
                  </a:cubicBezTo>
                  <a:cubicBezTo>
                    <a:pt x="445409" y="29237"/>
                    <a:pt x="445048" y="29237"/>
                    <a:pt x="444506" y="29056"/>
                  </a:cubicBezTo>
                  <a:cubicBezTo>
                    <a:pt x="443785" y="28876"/>
                    <a:pt x="443063" y="28515"/>
                    <a:pt x="442161" y="28335"/>
                  </a:cubicBezTo>
                  <a:cubicBezTo>
                    <a:pt x="441799" y="28154"/>
                    <a:pt x="441439" y="28154"/>
                    <a:pt x="440897" y="27973"/>
                  </a:cubicBezTo>
                  <a:cubicBezTo>
                    <a:pt x="440175" y="27793"/>
                    <a:pt x="439453" y="27432"/>
                    <a:pt x="438551" y="27251"/>
                  </a:cubicBezTo>
                  <a:cubicBezTo>
                    <a:pt x="438190" y="27071"/>
                    <a:pt x="437829" y="27071"/>
                    <a:pt x="437468" y="26891"/>
                  </a:cubicBezTo>
                  <a:cubicBezTo>
                    <a:pt x="433137" y="25627"/>
                    <a:pt x="428625" y="24184"/>
                    <a:pt x="423933" y="22740"/>
                  </a:cubicBezTo>
                  <a:cubicBezTo>
                    <a:pt x="423752" y="22740"/>
                    <a:pt x="423572" y="22559"/>
                    <a:pt x="423391" y="22559"/>
                  </a:cubicBezTo>
                  <a:cubicBezTo>
                    <a:pt x="422308" y="22198"/>
                    <a:pt x="421225" y="21837"/>
                    <a:pt x="419963" y="21476"/>
                  </a:cubicBezTo>
                  <a:cubicBezTo>
                    <a:pt x="419782" y="21476"/>
                    <a:pt x="419421" y="21296"/>
                    <a:pt x="419240" y="21296"/>
                  </a:cubicBezTo>
                  <a:cubicBezTo>
                    <a:pt x="418158" y="20935"/>
                    <a:pt x="416894" y="20574"/>
                    <a:pt x="415811" y="20213"/>
                  </a:cubicBezTo>
                  <a:cubicBezTo>
                    <a:pt x="415631" y="20213"/>
                    <a:pt x="415270" y="20033"/>
                    <a:pt x="415089" y="20033"/>
                  </a:cubicBezTo>
                  <a:cubicBezTo>
                    <a:pt x="413826" y="19672"/>
                    <a:pt x="412744" y="19311"/>
                    <a:pt x="411480" y="18950"/>
                  </a:cubicBezTo>
                  <a:cubicBezTo>
                    <a:pt x="411299" y="18950"/>
                    <a:pt x="411119" y="18769"/>
                    <a:pt x="410939" y="18769"/>
                  </a:cubicBezTo>
                  <a:cubicBezTo>
                    <a:pt x="409675" y="18408"/>
                    <a:pt x="408412" y="18047"/>
                    <a:pt x="407329" y="17687"/>
                  </a:cubicBezTo>
                  <a:cubicBezTo>
                    <a:pt x="407149" y="17687"/>
                    <a:pt x="406968" y="17506"/>
                    <a:pt x="406607" y="17506"/>
                  </a:cubicBezTo>
                  <a:cubicBezTo>
                    <a:pt x="405344" y="17145"/>
                    <a:pt x="404080" y="16784"/>
                    <a:pt x="402818" y="16423"/>
                  </a:cubicBezTo>
                  <a:cubicBezTo>
                    <a:pt x="402818" y="16423"/>
                    <a:pt x="402818" y="16423"/>
                    <a:pt x="402818" y="16423"/>
                  </a:cubicBezTo>
                  <a:cubicBezTo>
                    <a:pt x="392892" y="13355"/>
                    <a:pt x="382424" y="10287"/>
                    <a:pt x="371595" y="7039"/>
                  </a:cubicBezTo>
                  <a:cubicBezTo>
                    <a:pt x="371414" y="7039"/>
                    <a:pt x="371414" y="7039"/>
                    <a:pt x="371235" y="6858"/>
                  </a:cubicBezTo>
                  <a:cubicBezTo>
                    <a:pt x="369790" y="6497"/>
                    <a:pt x="368347" y="5956"/>
                    <a:pt x="366903" y="5595"/>
                  </a:cubicBezTo>
                  <a:cubicBezTo>
                    <a:pt x="366723" y="5595"/>
                    <a:pt x="366723" y="5595"/>
                    <a:pt x="366542" y="5414"/>
                  </a:cubicBezTo>
                  <a:cubicBezTo>
                    <a:pt x="365098" y="5053"/>
                    <a:pt x="363654" y="4512"/>
                    <a:pt x="362211" y="4151"/>
                  </a:cubicBezTo>
                  <a:cubicBezTo>
                    <a:pt x="362030" y="4151"/>
                    <a:pt x="362030" y="4151"/>
                    <a:pt x="361850" y="3971"/>
                  </a:cubicBezTo>
                  <a:cubicBezTo>
                    <a:pt x="360406" y="3609"/>
                    <a:pt x="359143" y="3068"/>
                    <a:pt x="357699" y="2707"/>
                  </a:cubicBezTo>
                  <a:cubicBezTo>
                    <a:pt x="357338" y="2707"/>
                    <a:pt x="357157" y="2527"/>
                    <a:pt x="356797" y="2527"/>
                  </a:cubicBezTo>
                  <a:cubicBezTo>
                    <a:pt x="355533" y="2166"/>
                    <a:pt x="354090" y="1805"/>
                    <a:pt x="352826" y="1263"/>
                  </a:cubicBezTo>
                  <a:cubicBezTo>
                    <a:pt x="352645" y="1263"/>
                    <a:pt x="352285" y="1083"/>
                    <a:pt x="352104" y="1083"/>
                  </a:cubicBezTo>
                  <a:cubicBezTo>
                    <a:pt x="350841" y="722"/>
                    <a:pt x="349397" y="361"/>
                    <a:pt x="348134" y="0"/>
                  </a:cubicBezTo>
                  <a:cubicBezTo>
                    <a:pt x="347953" y="0"/>
                    <a:pt x="347953" y="0"/>
                    <a:pt x="347773" y="0"/>
                  </a:cubicBezTo>
                  <a:cubicBezTo>
                    <a:pt x="390726" y="43133"/>
                    <a:pt x="417616" y="96553"/>
                    <a:pt x="397403" y="161704"/>
                  </a:cubicBezTo>
                  <a:cubicBezTo>
                    <a:pt x="389101" y="188775"/>
                    <a:pt x="373581" y="214403"/>
                    <a:pt x="351743" y="232631"/>
                  </a:cubicBezTo>
                  <a:cubicBezTo>
                    <a:pt x="329364" y="251400"/>
                    <a:pt x="304820" y="263853"/>
                    <a:pt x="277388" y="273959"/>
                  </a:cubicBezTo>
                  <a:cubicBezTo>
                    <a:pt x="255911" y="281900"/>
                    <a:pt x="233533" y="287134"/>
                    <a:pt x="211154" y="292368"/>
                  </a:cubicBezTo>
                  <a:cubicBezTo>
                    <a:pt x="184083" y="298684"/>
                    <a:pt x="157553" y="305722"/>
                    <a:pt x="130843" y="313663"/>
                  </a:cubicBezTo>
                  <a:cubicBezTo>
                    <a:pt x="86989" y="326838"/>
                    <a:pt x="43494" y="341456"/>
                    <a:pt x="0" y="356255"/>
                  </a:cubicBezTo>
                  <a:cubicBezTo>
                    <a:pt x="4873" y="359865"/>
                    <a:pt x="8663" y="365098"/>
                    <a:pt x="12092" y="370874"/>
                  </a:cubicBezTo>
                  <a:cubicBezTo>
                    <a:pt x="12633" y="371776"/>
                    <a:pt x="12994" y="372498"/>
                    <a:pt x="13536" y="373400"/>
                  </a:cubicBezTo>
                  <a:cubicBezTo>
                    <a:pt x="21115" y="387296"/>
                    <a:pt x="20754" y="391628"/>
                    <a:pt x="33568" y="386936"/>
                  </a:cubicBezTo>
                  <a:cubicBezTo>
                    <a:pt x="49450" y="380980"/>
                    <a:pt x="152320" y="354450"/>
                    <a:pt x="172352" y="327199"/>
                  </a:cubicBezTo>
                  <a:cubicBezTo>
                    <a:pt x="173976" y="325033"/>
                    <a:pt x="202852" y="319800"/>
                    <a:pt x="206642" y="319980"/>
                  </a:cubicBezTo>
                  <a:cubicBezTo>
                    <a:pt x="248873" y="321784"/>
                    <a:pt x="299767" y="284426"/>
                    <a:pt x="301030" y="291645"/>
                  </a:cubicBezTo>
                  <a:cubicBezTo>
                    <a:pt x="303376" y="303737"/>
                    <a:pt x="312400" y="328101"/>
                    <a:pt x="318355" y="338749"/>
                  </a:cubicBezTo>
                  <a:cubicBezTo>
                    <a:pt x="330989" y="361128"/>
                    <a:pt x="335862" y="361669"/>
                    <a:pt x="352285" y="342359"/>
                  </a:cubicBezTo>
                  <a:cubicBezTo>
                    <a:pt x="357157" y="336584"/>
                    <a:pt x="449379" y="182279"/>
                    <a:pt x="497566" y="115142"/>
                  </a:cubicBezTo>
                  <a:cubicBezTo>
                    <a:pt x="532397" y="66775"/>
                    <a:pt x="506229" y="48908"/>
                    <a:pt x="469412" y="36817"/>
                  </a:cubicBezTo>
                  <a:close/>
                </a:path>
              </a:pathLst>
            </a:custGeom>
            <a:solidFill>
              <a:srgbClr val="FFFFFF"/>
            </a:solidFill>
            <a:ln w="1804" cap="flat">
              <a:noFill/>
              <a:prstDash val="solid"/>
              <a:miter/>
            </a:ln>
          </p:spPr>
          <p:txBody>
            <a:bodyPr rtlCol="0" anchor="ctr"/>
            <a:lstStyle/>
            <a:p>
              <a:endParaRPr lang="en-US"/>
            </a:p>
          </p:txBody>
        </p:sp>
        <p:sp>
          <p:nvSpPr>
            <p:cNvPr id="52" name="Freeform 1070">
              <a:extLst>
                <a:ext uri="{FF2B5EF4-FFF2-40B4-BE49-F238E27FC236}">
                  <a16:creationId xmlns:a16="http://schemas.microsoft.com/office/drawing/2014/main" id="{26FC2ED1-F337-AD73-95EE-71996903F7A4}"/>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rgbClr val="FFFFFF"/>
            </a:solidFill>
            <a:ln w="1804" cap="flat">
              <a:noFill/>
              <a:prstDash val="solid"/>
              <a:miter/>
            </a:ln>
          </p:spPr>
          <p:txBody>
            <a:bodyPr rtlCol="0" anchor="ctr"/>
            <a:lstStyle/>
            <a:p>
              <a:endParaRPr lang="en-US"/>
            </a:p>
          </p:txBody>
        </p:sp>
        <p:sp>
          <p:nvSpPr>
            <p:cNvPr id="53" name="Freeform 1071">
              <a:extLst>
                <a:ext uri="{FF2B5EF4-FFF2-40B4-BE49-F238E27FC236}">
                  <a16:creationId xmlns:a16="http://schemas.microsoft.com/office/drawing/2014/main" id="{CF89DCBC-1922-F264-6731-28983044500E}"/>
                </a:ext>
              </a:extLst>
            </p:cNvPr>
            <p:cNvSpPr/>
            <p:nvPr/>
          </p:nvSpPr>
          <p:spPr>
            <a:xfrm>
              <a:off x="7623251" y="3456576"/>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solidFill>
              <a:srgbClr val="000000"/>
            </a:solidFill>
            <a:ln w="1804" cap="flat">
              <a:noFill/>
              <a:prstDash val="solid"/>
              <a:miter/>
            </a:ln>
          </p:spPr>
          <p:txBody>
            <a:bodyPr rtlCol="0" anchor="ctr"/>
            <a:lstStyle/>
            <a:p>
              <a:endParaRPr lang="en-US"/>
            </a:p>
          </p:txBody>
        </p:sp>
        <p:sp>
          <p:nvSpPr>
            <p:cNvPr id="54" name="Freeform 1072">
              <a:extLst>
                <a:ext uri="{FF2B5EF4-FFF2-40B4-BE49-F238E27FC236}">
                  <a16:creationId xmlns:a16="http://schemas.microsoft.com/office/drawing/2014/main" id="{8D254858-F59D-FAEB-2828-CA227D06F6F8}"/>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solidFill>
              <a:srgbClr val="000000"/>
            </a:solidFill>
            <a:ln w="1804" cap="flat">
              <a:noFill/>
              <a:prstDash val="solid"/>
              <a:miter/>
            </a:ln>
          </p:spPr>
          <p:txBody>
            <a:bodyPr rtlCol="0" anchor="ctr"/>
            <a:lstStyle/>
            <a:p>
              <a:endParaRPr lang="en-US"/>
            </a:p>
          </p:txBody>
        </p:sp>
        <p:sp>
          <p:nvSpPr>
            <p:cNvPr id="55" name="Freeform 1073">
              <a:extLst>
                <a:ext uri="{FF2B5EF4-FFF2-40B4-BE49-F238E27FC236}">
                  <a16:creationId xmlns:a16="http://schemas.microsoft.com/office/drawing/2014/main" id="{D65815FC-AE20-CCF4-EB4A-9033FFF27B5F}"/>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solidFill>
              <a:srgbClr val="000000"/>
            </a:solidFill>
            <a:ln w="1804" cap="flat">
              <a:noFill/>
              <a:prstDash val="solid"/>
              <a:miter/>
            </a:ln>
          </p:spPr>
          <p:txBody>
            <a:bodyPr rtlCol="0" anchor="ctr"/>
            <a:lstStyle/>
            <a:p>
              <a:endParaRPr lang="en-US"/>
            </a:p>
          </p:txBody>
        </p:sp>
        <p:sp>
          <p:nvSpPr>
            <p:cNvPr id="56" name="Freeform 1074">
              <a:extLst>
                <a:ext uri="{FF2B5EF4-FFF2-40B4-BE49-F238E27FC236}">
                  <a16:creationId xmlns:a16="http://schemas.microsoft.com/office/drawing/2014/main" id="{D615B838-71ED-E9E7-75F0-8D4AA0015018}"/>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solidFill>
              <a:srgbClr val="000000"/>
            </a:solidFill>
            <a:ln w="1804" cap="flat">
              <a:noFill/>
              <a:prstDash val="solid"/>
              <a:miter/>
            </a:ln>
          </p:spPr>
          <p:txBody>
            <a:bodyPr rtlCol="0" anchor="ctr"/>
            <a:lstStyle/>
            <a:p>
              <a:endParaRPr lang="en-US"/>
            </a:p>
          </p:txBody>
        </p:sp>
        <p:sp>
          <p:nvSpPr>
            <p:cNvPr id="57" name="Freeform 1075">
              <a:extLst>
                <a:ext uri="{FF2B5EF4-FFF2-40B4-BE49-F238E27FC236}">
                  <a16:creationId xmlns:a16="http://schemas.microsoft.com/office/drawing/2014/main" id="{BB5B9011-814C-82E5-E95A-7D90D3BC955D}"/>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solidFill>
              <a:srgbClr val="000000"/>
            </a:solidFill>
            <a:ln w="1804" cap="flat">
              <a:noFill/>
              <a:prstDash val="solid"/>
              <a:miter/>
            </a:ln>
          </p:spPr>
          <p:txBody>
            <a:bodyPr rtlCol="0" anchor="ctr"/>
            <a:lstStyle/>
            <a:p>
              <a:endParaRPr lang="en-US"/>
            </a:p>
          </p:txBody>
        </p:sp>
        <p:sp>
          <p:nvSpPr>
            <p:cNvPr id="58" name="Freeform 1076">
              <a:extLst>
                <a:ext uri="{FF2B5EF4-FFF2-40B4-BE49-F238E27FC236}">
                  <a16:creationId xmlns:a16="http://schemas.microsoft.com/office/drawing/2014/main" id="{23BB652B-FB64-D314-3AC1-A892958E5688}"/>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solidFill>
              <a:srgbClr val="000000"/>
            </a:solidFill>
            <a:ln w="1804" cap="flat">
              <a:noFill/>
              <a:prstDash val="solid"/>
              <a:miter/>
            </a:ln>
          </p:spPr>
          <p:txBody>
            <a:bodyPr rtlCol="0" anchor="ctr"/>
            <a:lstStyle/>
            <a:p>
              <a:endParaRPr lang="en-US"/>
            </a:p>
          </p:txBody>
        </p:sp>
        <p:sp>
          <p:nvSpPr>
            <p:cNvPr id="59" name="Freeform 1077">
              <a:extLst>
                <a:ext uri="{FF2B5EF4-FFF2-40B4-BE49-F238E27FC236}">
                  <a16:creationId xmlns:a16="http://schemas.microsoft.com/office/drawing/2014/main" id="{9844AA10-1933-655F-DFA0-3165274722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solidFill>
              <a:srgbClr val="000000"/>
            </a:solidFill>
            <a:ln w="1804" cap="flat">
              <a:noFill/>
              <a:prstDash val="solid"/>
              <a:miter/>
            </a:ln>
          </p:spPr>
          <p:txBody>
            <a:bodyPr rtlCol="0" anchor="ctr"/>
            <a:lstStyle/>
            <a:p>
              <a:endParaRPr lang="en-US"/>
            </a:p>
          </p:txBody>
        </p:sp>
        <p:sp>
          <p:nvSpPr>
            <p:cNvPr id="60" name="Freeform 1078">
              <a:extLst>
                <a:ext uri="{FF2B5EF4-FFF2-40B4-BE49-F238E27FC236}">
                  <a16:creationId xmlns:a16="http://schemas.microsoft.com/office/drawing/2014/main" id="{CDBCCF68-4E80-B9A0-4514-550E4709BF40}"/>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solidFill>
              <a:srgbClr val="000000"/>
            </a:solidFill>
            <a:ln w="1804" cap="flat">
              <a:noFill/>
              <a:prstDash val="solid"/>
              <a:miter/>
            </a:ln>
          </p:spPr>
          <p:txBody>
            <a:bodyPr rtlCol="0" anchor="ctr"/>
            <a:lstStyle/>
            <a:p>
              <a:endParaRPr lang="en-US"/>
            </a:p>
          </p:txBody>
        </p:sp>
        <p:sp>
          <p:nvSpPr>
            <p:cNvPr id="61" name="Freeform 1079">
              <a:extLst>
                <a:ext uri="{FF2B5EF4-FFF2-40B4-BE49-F238E27FC236}">
                  <a16:creationId xmlns:a16="http://schemas.microsoft.com/office/drawing/2014/main" id="{9A05DC3E-F2E1-D9B2-3718-B43E9092BF05}"/>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solidFill>
              <a:srgbClr val="000000"/>
            </a:solidFill>
            <a:ln w="1804" cap="flat">
              <a:noFill/>
              <a:prstDash val="solid"/>
              <a:miter/>
            </a:ln>
          </p:spPr>
          <p:txBody>
            <a:bodyPr rtlCol="0" anchor="ctr"/>
            <a:lstStyle/>
            <a:p>
              <a:endParaRPr lang="en-US"/>
            </a:p>
          </p:txBody>
        </p:sp>
        <p:sp>
          <p:nvSpPr>
            <p:cNvPr id="62" name="Freeform 1080">
              <a:extLst>
                <a:ext uri="{FF2B5EF4-FFF2-40B4-BE49-F238E27FC236}">
                  <a16:creationId xmlns:a16="http://schemas.microsoft.com/office/drawing/2014/main" id="{58573369-C322-7023-B625-CCEB85F7D805}"/>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266966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03A2E0-3CB4-BA59-EE0C-DD1D77BB00C5}"/>
              </a:ext>
            </a:extLst>
          </p:cNvPr>
          <p:cNvSpPr>
            <a:spLocks noGrp="1"/>
          </p:cNvSpPr>
          <p:nvPr>
            <p:ph type="body" sz="quarter" idx="14"/>
          </p:nvPr>
        </p:nvSpPr>
        <p:spPr>
          <a:xfrm>
            <a:off x="226336" y="3941290"/>
            <a:ext cx="11416419" cy="2489539"/>
          </a:xfrm>
          <a:noFill/>
        </p:spPr>
        <p:txBody>
          <a:bodyPr/>
          <a:lstStyle/>
          <a:p>
            <a:pPr algn="l"/>
            <a:r>
              <a:rPr lang="en-GB" sz="2000" b="0" i="0" dirty="0">
                <a:solidFill>
                  <a:srgbClr val="333333"/>
                </a:solidFill>
                <a:effectLst/>
              </a:rPr>
              <a:t>Wenn Sie eine gehostete </a:t>
            </a:r>
            <a:r>
              <a:rPr lang="en-GB" sz="2000" b="0" i="0" dirty="0" err="1">
                <a:solidFill>
                  <a:srgbClr val="333333"/>
                </a:solidFill>
                <a:effectLst/>
              </a:rPr>
              <a:t>Plattform</a:t>
            </a:r>
            <a:r>
              <a:rPr lang="en-GB" sz="2000" b="0" i="0" dirty="0">
                <a:solidFill>
                  <a:srgbClr val="333333"/>
                </a:solidFill>
                <a:effectLst/>
              </a:rPr>
              <a:t> </a:t>
            </a:r>
            <a:r>
              <a:rPr lang="en-GB" sz="2000" b="0" i="0" dirty="0" err="1">
                <a:solidFill>
                  <a:srgbClr val="333333"/>
                </a:solidFill>
                <a:effectLst/>
              </a:rPr>
              <a:t>wie</a:t>
            </a:r>
            <a:r>
              <a:rPr lang="en-GB" sz="2000" b="0" i="0" dirty="0">
                <a:solidFill>
                  <a:srgbClr val="333333"/>
                </a:solidFill>
                <a:effectLst/>
              </a:rPr>
              <a:t> z. B. </a:t>
            </a:r>
            <a:r>
              <a:rPr lang="en-GB" sz="2000" b="0" dirty="0">
                <a:solidFill>
                  <a:srgbClr val="333333"/>
                </a:solidFill>
                <a:effectLst/>
              </a:rPr>
              <a:t>Shopify, Wix oder </a:t>
            </a:r>
            <a:r>
              <a:rPr lang="en-GB" sz="2000" b="0" i="0" dirty="0">
                <a:solidFill>
                  <a:srgbClr val="333333"/>
                </a:solidFill>
                <a:effectLst/>
              </a:rPr>
              <a:t>SquareSpace nutzen, prüfen Sie, ob diese nachhaltig </a:t>
            </a:r>
            <a:r>
              <a:rPr lang="en-GB" sz="2000" dirty="0">
                <a:solidFill>
                  <a:srgbClr val="333333"/>
                </a:solidFill>
              </a:rPr>
              <a:t>und CSR-</a:t>
            </a:r>
            <a:r>
              <a:rPr lang="en-GB" sz="2000" dirty="0" err="1">
                <a:solidFill>
                  <a:srgbClr val="333333"/>
                </a:solidFill>
              </a:rPr>
              <a:t>kompatibel</a:t>
            </a:r>
            <a:r>
              <a:rPr lang="en-GB" sz="2000" dirty="0">
                <a:solidFill>
                  <a:srgbClr val="333333"/>
                </a:solidFill>
              </a:rPr>
              <a:t> </a:t>
            </a:r>
            <a:r>
              <a:rPr lang="en-GB" sz="2000" b="0" i="0" dirty="0">
                <a:solidFill>
                  <a:srgbClr val="333333"/>
                </a:solidFill>
                <a:effectLst/>
              </a:rPr>
              <a:t>ist</a:t>
            </a:r>
            <a:r>
              <a:rPr lang="en-GB" sz="2000" dirty="0">
                <a:solidFill>
                  <a:srgbClr val="333333"/>
                </a:solidFill>
              </a:rPr>
              <a:t>. Wenn Sie auf der </a:t>
            </a:r>
            <a:r>
              <a:rPr lang="en-GB" sz="2000" dirty="0" err="1">
                <a:solidFill>
                  <a:srgbClr val="333333"/>
                </a:solidFill>
              </a:rPr>
              <a:t>Anbieterwebseite</a:t>
            </a:r>
            <a:r>
              <a:rPr lang="en-GB" sz="2000" dirty="0">
                <a:solidFill>
                  <a:srgbClr val="333333"/>
                </a:solidFill>
              </a:rPr>
              <a:t> </a:t>
            </a:r>
            <a:r>
              <a:rPr lang="en-GB" sz="2000" dirty="0" err="1">
                <a:solidFill>
                  <a:srgbClr val="333333"/>
                </a:solidFill>
              </a:rPr>
              <a:t>keine</a:t>
            </a:r>
            <a:r>
              <a:rPr lang="en-GB" sz="2000" dirty="0">
                <a:solidFill>
                  <a:srgbClr val="333333"/>
                </a:solidFill>
              </a:rPr>
              <a:t> </a:t>
            </a:r>
            <a:r>
              <a:rPr lang="en-GB" sz="2000" dirty="0" err="1">
                <a:solidFill>
                  <a:srgbClr val="333333"/>
                </a:solidFill>
              </a:rPr>
              <a:t>Informationen</a:t>
            </a:r>
            <a:r>
              <a:rPr lang="en-GB" sz="2000" dirty="0">
                <a:solidFill>
                  <a:srgbClr val="333333"/>
                </a:solidFill>
              </a:rPr>
              <a:t> </a:t>
            </a:r>
            <a:r>
              <a:rPr lang="en-GB" sz="2000" dirty="0" err="1">
                <a:solidFill>
                  <a:srgbClr val="333333"/>
                </a:solidFill>
              </a:rPr>
              <a:t>dazu</a:t>
            </a:r>
            <a:r>
              <a:rPr lang="en-GB" sz="2000" dirty="0">
                <a:solidFill>
                  <a:srgbClr val="333333"/>
                </a:solidFill>
              </a:rPr>
              <a:t> </a:t>
            </a:r>
            <a:r>
              <a:rPr lang="en-GB" sz="2000" dirty="0" err="1">
                <a:solidFill>
                  <a:srgbClr val="333333"/>
                </a:solidFill>
              </a:rPr>
              <a:t>finden</a:t>
            </a:r>
            <a:r>
              <a:rPr lang="en-GB" sz="2000" dirty="0">
                <a:solidFill>
                  <a:srgbClr val="333333"/>
                </a:solidFill>
              </a:rPr>
              <a:t>, </a:t>
            </a:r>
            <a:r>
              <a:rPr lang="en-GB" sz="2000" b="0" i="0" dirty="0" err="1">
                <a:solidFill>
                  <a:srgbClr val="333333"/>
                </a:solidFill>
                <a:effectLst/>
              </a:rPr>
              <a:t>können</a:t>
            </a:r>
            <a:r>
              <a:rPr lang="en-GB" sz="2000" b="0" i="0" dirty="0">
                <a:solidFill>
                  <a:srgbClr val="333333"/>
                </a:solidFill>
                <a:effectLst/>
              </a:rPr>
              <a:t> Sie eine E-Mail </a:t>
            </a:r>
            <a:r>
              <a:rPr lang="en-GB" sz="2000" b="0" i="0" dirty="0" err="1">
                <a:solidFill>
                  <a:srgbClr val="333333"/>
                </a:solidFill>
                <a:effectLst/>
              </a:rPr>
              <a:t>verfassen</a:t>
            </a:r>
            <a:r>
              <a:rPr lang="en-GB" sz="2000" b="0" i="0" dirty="0">
                <a:solidFill>
                  <a:srgbClr val="333333"/>
                </a:solidFill>
                <a:effectLst/>
              </a:rPr>
              <a:t> und die </a:t>
            </a:r>
            <a:r>
              <a:rPr lang="en-GB" sz="2000" b="0" i="0" dirty="0" err="1">
                <a:solidFill>
                  <a:srgbClr val="333333"/>
                </a:solidFill>
                <a:effectLst/>
              </a:rPr>
              <a:t>Nachhaltigkeitspolitik</a:t>
            </a:r>
            <a:r>
              <a:rPr lang="en-GB" sz="2000" b="0" i="0" dirty="0">
                <a:solidFill>
                  <a:srgbClr val="333333"/>
                </a:solidFill>
                <a:effectLst/>
              </a:rPr>
              <a:t> des </a:t>
            </a:r>
            <a:r>
              <a:rPr lang="en-GB" sz="2000" b="0" i="0" dirty="0" err="1">
                <a:solidFill>
                  <a:srgbClr val="333333"/>
                </a:solidFill>
                <a:effectLst/>
              </a:rPr>
              <a:t>Unternehmens</a:t>
            </a:r>
            <a:r>
              <a:rPr lang="en-GB" sz="2000" b="0" i="0" dirty="0">
                <a:solidFill>
                  <a:srgbClr val="333333"/>
                </a:solidFill>
                <a:effectLst/>
              </a:rPr>
              <a:t> </a:t>
            </a:r>
            <a:r>
              <a:rPr lang="en-GB" sz="2000" b="0" i="0" dirty="0" err="1">
                <a:solidFill>
                  <a:srgbClr val="333333"/>
                </a:solidFill>
                <a:effectLst/>
              </a:rPr>
              <a:t>erfragen</a:t>
            </a:r>
            <a:r>
              <a:rPr lang="en-GB" sz="2000" b="0" i="0" dirty="0">
                <a:solidFill>
                  <a:srgbClr val="333333"/>
                </a:solidFill>
                <a:effectLst/>
              </a:rPr>
              <a:t>. Auf der </a:t>
            </a:r>
            <a:r>
              <a:rPr lang="en-GB" sz="2000" b="0" i="0" dirty="0" err="1">
                <a:solidFill>
                  <a:srgbClr val="333333"/>
                </a:solidFill>
                <a:effectLst/>
              </a:rPr>
              <a:t>Seite</a:t>
            </a:r>
            <a:r>
              <a:rPr lang="en-GB" sz="2000" b="0" i="0" dirty="0">
                <a:solidFill>
                  <a:srgbClr val="333333"/>
                </a:solidFill>
                <a:effectLst/>
              </a:rPr>
              <a:t> der </a:t>
            </a:r>
            <a:r>
              <a:rPr lang="en-GB" sz="2000" b="1" i="0" u="none" strike="noStrike" dirty="0">
                <a:solidFill>
                  <a:srgbClr val="0652DD"/>
                </a:solidFill>
                <a:effectLst/>
                <a:hlinkClick r:id="rId2"/>
              </a:rPr>
              <a:t>European Digital SME Alliance</a:t>
            </a:r>
            <a:r>
              <a:rPr lang="en-GB" sz="2000" i="0" u="none" strike="noStrike" dirty="0">
                <a:solidFill>
                  <a:srgbClr val="0652DD"/>
                </a:solidFill>
                <a:effectLst/>
                <a:hlinkClick r:id="rId2"/>
              </a:rPr>
              <a:t> </a:t>
            </a:r>
            <a:r>
              <a:rPr lang="en-GB" sz="2000" i="0" u="none" strike="noStrike" dirty="0" err="1">
                <a:solidFill>
                  <a:schemeClr val="tx1"/>
                </a:solidFill>
                <a:effectLst/>
              </a:rPr>
              <a:t>finden</a:t>
            </a:r>
            <a:r>
              <a:rPr lang="en-GB" sz="2000" i="0" u="none" strike="noStrike" dirty="0">
                <a:solidFill>
                  <a:schemeClr val="tx1"/>
                </a:solidFill>
                <a:effectLst/>
              </a:rPr>
              <a:t> Sie </a:t>
            </a:r>
            <a:r>
              <a:rPr lang="en-GB" sz="2000" b="0" i="0" dirty="0" err="1">
                <a:solidFill>
                  <a:srgbClr val="333333"/>
                </a:solidFill>
                <a:effectLst/>
              </a:rPr>
              <a:t>Artikel</a:t>
            </a:r>
            <a:r>
              <a:rPr lang="en-GB" sz="2000" b="0" i="0" dirty="0">
                <a:solidFill>
                  <a:srgbClr val="333333"/>
                </a:solidFill>
                <a:effectLst/>
              </a:rPr>
              <a:t> und Informationen zur nachhaltigen Digitalisierung. Weitere Informationen über nachhaltige Software und Hardware finden Sie </a:t>
            </a:r>
            <a:r>
              <a:rPr lang="en-GB" sz="2000" b="1" i="0" u="none" strike="noStrike" dirty="0">
                <a:solidFill>
                  <a:srgbClr val="0652DD"/>
                </a:solidFill>
                <a:effectLst/>
                <a:hlinkClick r:id="rId3"/>
              </a:rPr>
              <a:t>hier. </a:t>
            </a:r>
            <a:r>
              <a:rPr lang="en-GB" sz="2000" i="0" strike="noStrike" dirty="0">
                <a:solidFill>
                  <a:schemeClr val="tx1"/>
                </a:solidFill>
                <a:effectLst/>
              </a:rPr>
              <a:t>Ziehen Sie </a:t>
            </a:r>
            <a:r>
              <a:rPr lang="en-GB" sz="2000" dirty="0">
                <a:solidFill>
                  <a:srgbClr val="333333"/>
                </a:solidFill>
              </a:rPr>
              <a:t>auch nachhaltige </a:t>
            </a:r>
            <a:r>
              <a:rPr lang="en-GB" sz="2000" b="0" i="0" dirty="0">
                <a:solidFill>
                  <a:srgbClr val="333333"/>
                </a:solidFill>
                <a:effectLst/>
              </a:rPr>
              <a:t>Suchmaschinen wie </a:t>
            </a:r>
            <a:r>
              <a:rPr lang="en-GB" sz="2000" b="1" i="0" u="none" strike="noStrike" dirty="0">
                <a:solidFill>
                  <a:srgbClr val="0652DD"/>
                </a:solidFill>
                <a:effectLst/>
                <a:hlinkClick r:id="rId4"/>
              </a:rPr>
              <a:t>Ecosia </a:t>
            </a:r>
            <a:r>
              <a:rPr lang="en-GB" sz="2000" b="0" i="0" dirty="0">
                <a:solidFill>
                  <a:srgbClr val="333333"/>
                </a:solidFill>
                <a:effectLst/>
              </a:rPr>
              <a:t>und </a:t>
            </a:r>
            <a:r>
              <a:rPr lang="en-GB" sz="2000" b="1" i="0" u="none" strike="noStrike" dirty="0">
                <a:solidFill>
                  <a:srgbClr val="0652DD"/>
                </a:solidFill>
                <a:effectLst/>
                <a:hlinkClick r:id="rId5"/>
              </a:rPr>
              <a:t>Lilo </a:t>
            </a:r>
            <a:r>
              <a:rPr lang="en-GB" sz="2000" i="0" strike="noStrike" dirty="0">
                <a:solidFill>
                  <a:schemeClr val="tx1"/>
                </a:solidFill>
                <a:effectLst/>
              </a:rPr>
              <a:t>in</a:t>
            </a:r>
            <a:r>
              <a:rPr lang="en-GB" sz="2000" i="0" strike="noStrike" dirty="0">
                <a:solidFill>
                  <a:srgbClr val="0652DD"/>
                </a:solidFill>
                <a:effectLst/>
              </a:rPr>
              <a:t> </a:t>
            </a:r>
            <a:r>
              <a:rPr lang="en-GB" sz="2000" dirty="0">
                <a:solidFill>
                  <a:srgbClr val="333333"/>
                </a:solidFill>
              </a:rPr>
              <a:t>Betracht</a:t>
            </a:r>
            <a:r>
              <a:rPr lang="en-GB" sz="2000" b="0" i="0" dirty="0">
                <a:solidFill>
                  <a:srgbClr val="333333"/>
                </a:solidFill>
                <a:effectLst/>
              </a:rPr>
              <a:t>, die Bäume pflanzen und ihre Gewinne zur Finanzierung von Sozial- und </a:t>
            </a:r>
            <a:r>
              <a:rPr lang="en-GB" sz="2000" b="1" i="0" u="none" strike="noStrike" dirty="0">
                <a:solidFill>
                  <a:srgbClr val="0652DD"/>
                </a:solidFill>
                <a:effectLst/>
                <a:hlinkClick r:id="rId6"/>
              </a:rPr>
              <a:t>Umweltprojekten </a:t>
            </a:r>
            <a:r>
              <a:rPr lang="en-GB" sz="2000" b="0" i="0" dirty="0">
                <a:solidFill>
                  <a:srgbClr val="333333"/>
                </a:solidFill>
                <a:effectLst/>
              </a:rPr>
              <a:t>verwenden</a:t>
            </a:r>
            <a:r>
              <a:rPr lang="en-GB" sz="2000" b="1" i="0" u="none" strike="noStrike" dirty="0">
                <a:solidFill>
                  <a:schemeClr val="bg2">
                    <a:lumMod val="50000"/>
                  </a:schemeClr>
                </a:solidFill>
                <a:effectLst/>
              </a:rPr>
              <a:t>.</a:t>
            </a:r>
            <a:r>
              <a:rPr lang="en-GB" sz="2000" b="1" i="0" u="none" strike="noStrike" dirty="0">
                <a:solidFill>
                  <a:srgbClr val="0652DD"/>
                </a:solidFill>
                <a:effectLst/>
              </a:rPr>
              <a:t> </a:t>
            </a:r>
            <a:r>
              <a:rPr lang="en-GB" sz="2000" b="0" i="0" dirty="0">
                <a:solidFill>
                  <a:srgbClr val="333333"/>
                </a:solidFill>
                <a:effectLst/>
              </a:rPr>
              <a:t>Für einen 100 % </a:t>
            </a:r>
            <a:r>
              <a:rPr lang="en-GB" sz="2000" b="0" i="0" dirty="0" err="1">
                <a:solidFill>
                  <a:srgbClr val="333333"/>
                </a:solidFill>
                <a:effectLst/>
              </a:rPr>
              <a:t>umweltfreundlichen</a:t>
            </a:r>
            <a:r>
              <a:rPr lang="en-GB" sz="2000" b="0" i="0" dirty="0">
                <a:solidFill>
                  <a:srgbClr val="333333"/>
                </a:solidFill>
                <a:effectLst/>
              </a:rPr>
              <a:t> Webhosting-Service, sollten Sie sich </a:t>
            </a:r>
            <a:r>
              <a:rPr lang="en-GB" sz="2000" b="1" i="0" u="none" strike="noStrike" dirty="0">
                <a:solidFill>
                  <a:srgbClr val="0652DD"/>
                </a:solidFill>
                <a:effectLst/>
                <a:hlinkClick r:id="rId7"/>
              </a:rPr>
              <a:t>Krystal ansehen</a:t>
            </a:r>
            <a:r>
              <a:rPr lang="en-GB" sz="2000" b="0" i="0" dirty="0">
                <a:solidFill>
                  <a:srgbClr val="333333"/>
                </a:solidFill>
                <a:effectLst/>
              </a:rPr>
              <a:t>.</a:t>
            </a:r>
          </a:p>
        </p:txBody>
      </p:sp>
      <p:sp>
        <p:nvSpPr>
          <p:cNvPr id="2" name="TextBox 1">
            <a:extLst>
              <a:ext uri="{FF2B5EF4-FFF2-40B4-BE49-F238E27FC236}">
                <a16:creationId xmlns:a16="http://schemas.microsoft.com/office/drawing/2014/main" id="{5F393D06-C44D-A4BF-37F0-4FE254EC8371}"/>
              </a:ext>
            </a:extLst>
          </p:cNvPr>
          <p:cNvSpPr txBox="1"/>
          <p:nvPr/>
        </p:nvSpPr>
        <p:spPr>
          <a:xfrm>
            <a:off x="5227386" y="427171"/>
            <a:ext cx="4635373" cy="2377574"/>
          </a:xfrm>
          <a:prstGeom prst="rect">
            <a:avLst/>
          </a:prstGeom>
          <a:noFill/>
        </p:spPr>
        <p:txBody>
          <a:bodyPr wrap="square" rtlCol="0">
            <a:spAutoFit/>
          </a:bodyPr>
          <a:lstStyle/>
          <a:p>
            <a:r>
              <a:rPr lang="en-IE" dirty="0" err="1"/>
              <a:t>Siehe</a:t>
            </a:r>
            <a:r>
              <a:rPr lang="en-IE" dirty="0"/>
              <a:t>: </a:t>
            </a:r>
            <a:r>
              <a:rPr lang="en-IE" dirty="0">
                <a:hlinkClick r:id="rId8"/>
              </a:rPr>
              <a:t>Wix-Richtlinie zur Nachhaltigkeit und sozialen Verantwortung von Unternehmen</a:t>
            </a:r>
            <a:endParaRPr lang="en-IE" dirty="0"/>
          </a:p>
          <a:p>
            <a:endParaRPr lang="en-IE" sz="1100" dirty="0"/>
          </a:p>
          <a:p>
            <a:r>
              <a:rPr lang="en-IE" dirty="0"/>
              <a:t>Siehe </a:t>
            </a:r>
            <a:r>
              <a:rPr lang="en-IE" dirty="0" err="1"/>
              <a:t>Wix</a:t>
            </a:r>
            <a:r>
              <a:rPr lang="en-IE" dirty="0"/>
              <a:t> Blog: </a:t>
            </a:r>
            <a:r>
              <a:rPr lang="en-IE" dirty="0">
                <a:hlinkClick r:id="rId9"/>
              </a:rPr>
              <a:t>Warum nachhaltiger E-Commerce die Zukunft des guten Geschäfts ist und wie man eine umweltfreundliche Marke aufbaut</a:t>
            </a:r>
            <a:endParaRPr lang="en-IE" dirty="0"/>
          </a:p>
          <a:p>
            <a:endParaRPr lang="en-IE" sz="1050" dirty="0"/>
          </a:p>
          <a:p>
            <a:r>
              <a:rPr lang="en-IE" dirty="0"/>
              <a:t>Siehe </a:t>
            </a:r>
            <a:r>
              <a:rPr lang="en-IE" dirty="0" err="1"/>
              <a:t>Wix</a:t>
            </a:r>
            <a:r>
              <a:rPr lang="en-IE" dirty="0"/>
              <a:t> Blog: </a:t>
            </a:r>
            <a:r>
              <a:rPr lang="en-IE" dirty="0">
                <a:hlinkClick r:id="rId10"/>
              </a:rPr>
              <a:t>Nachhaltiges Marketing</a:t>
            </a:r>
            <a:endParaRPr lang="en-IE" dirty="0"/>
          </a:p>
        </p:txBody>
      </p:sp>
      <p:sp>
        <p:nvSpPr>
          <p:cNvPr id="3" name="Rectangle 2">
            <a:extLst>
              <a:ext uri="{FF2B5EF4-FFF2-40B4-BE49-F238E27FC236}">
                <a16:creationId xmlns:a16="http://schemas.microsoft.com/office/drawing/2014/main" id="{9BDB2C8A-9CCF-4C23-C9FB-06DA5426EC67}"/>
              </a:ext>
            </a:extLst>
          </p:cNvPr>
          <p:cNvSpPr/>
          <p:nvPr/>
        </p:nvSpPr>
        <p:spPr>
          <a:xfrm>
            <a:off x="0" y="-29342"/>
            <a:ext cx="5069941" cy="3816885"/>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0">
              <a:buNone/>
            </a:pPr>
            <a:endParaRPr lang="en-GB" b="0" i="0" dirty="0">
              <a:solidFill>
                <a:schemeClr val="bg1"/>
              </a:solidFill>
              <a:effectLst/>
            </a:endParaRPr>
          </a:p>
        </p:txBody>
      </p:sp>
      <p:sp>
        <p:nvSpPr>
          <p:cNvPr id="4" name="TextBox 3">
            <a:extLst>
              <a:ext uri="{FF2B5EF4-FFF2-40B4-BE49-F238E27FC236}">
                <a16:creationId xmlns:a16="http://schemas.microsoft.com/office/drawing/2014/main" id="{A760A6FD-F5D2-B551-F273-EBB7336F26BF}"/>
              </a:ext>
            </a:extLst>
          </p:cNvPr>
          <p:cNvSpPr txBox="1"/>
          <p:nvPr/>
        </p:nvSpPr>
        <p:spPr>
          <a:xfrm>
            <a:off x="226337" y="580918"/>
            <a:ext cx="4246075" cy="2800767"/>
          </a:xfrm>
          <a:prstGeom prst="rect">
            <a:avLst/>
          </a:prstGeom>
          <a:noFill/>
        </p:spPr>
        <p:txBody>
          <a:bodyPr wrap="square" rtlCol="0">
            <a:spAutoFit/>
          </a:bodyPr>
          <a:lstStyle/>
          <a:p>
            <a:r>
              <a:rPr lang="en-GB" sz="2400" b="1" u="sng" dirty="0">
                <a:solidFill>
                  <a:schemeClr val="bg1"/>
                </a:solidFill>
              </a:rPr>
              <a:t>Nachhaltige </a:t>
            </a:r>
            <a:r>
              <a:rPr lang="en-GB" sz="2400" b="1" u="sng" dirty="0" err="1">
                <a:solidFill>
                  <a:schemeClr val="bg1"/>
                </a:solidFill>
              </a:rPr>
              <a:t>Digitalisierung</a:t>
            </a:r>
            <a:r>
              <a:rPr lang="en-GB" sz="2400" b="1" u="sng" dirty="0">
                <a:solidFill>
                  <a:schemeClr val="bg1"/>
                </a:solidFill>
              </a:rPr>
              <a:t> </a:t>
            </a:r>
          </a:p>
          <a:p>
            <a:r>
              <a:rPr lang="en-GB" sz="1600" b="1" u="sng" dirty="0">
                <a:solidFill>
                  <a:schemeClr val="bg1"/>
                </a:solidFill>
              </a:rPr>
              <a:t> </a:t>
            </a:r>
            <a:endParaRPr lang="en-GB" sz="1400" b="0" dirty="0">
              <a:solidFill>
                <a:schemeClr val="bg1"/>
              </a:solidFill>
            </a:endParaRPr>
          </a:p>
          <a:p>
            <a:r>
              <a:rPr lang="en-GB" sz="2000" b="0" i="0" dirty="0">
                <a:solidFill>
                  <a:schemeClr val="bg1"/>
                </a:solidFill>
                <a:effectLst/>
              </a:rPr>
              <a:t>Die digitalen Emissionen machen etwa 2 % des </a:t>
            </a:r>
            <a:r>
              <a:rPr lang="en-GB" sz="2000" b="0" i="0" dirty="0" err="1">
                <a:solidFill>
                  <a:schemeClr val="bg1"/>
                </a:solidFill>
                <a:effectLst/>
              </a:rPr>
              <a:t>globalen</a:t>
            </a:r>
            <a:r>
              <a:rPr lang="en-GB" sz="2000" b="0" i="0" dirty="0">
                <a:solidFill>
                  <a:schemeClr val="bg1"/>
                </a:solidFill>
                <a:effectLst/>
              </a:rPr>
              <a:t> CO</a:t>
            </a:r>
            <a:r>
              <a:rPr lang="en-GB" sz="1200" b="0" i="0" dirty="0">
                <a:solidFill>
                  <a:schemeClr val="bg1"/>
                </a:solidFill>
                <a:effectLst/>
              </a:rPr>
              <a:t>2</a:t>
            </a:r>
            <a:r>
              <a:rPr lang="en-GB" sz="2000" b="0" i="0" dirty="0">
                <a:solidFill>
                  <a:schemeClr val="bg1"/>
                </a:solidFill>
                <a:effectLst/>
              </a:rPr>
              <a:t>-Fußabdrucks aus. Es wird erwartet, dass diese Zahl bis 2030 auf 21 % ansteigen wird. Stellen Sie </a:t>
            </a:r>
            <a:r>
              <a:rPr lang="en-GB" sz="2000" b="0" i="0" dirty="0" err="1">
                <a:solidFill>
                  <a:schemeClr val="bg1"/>
                </a:solidFill>
                <a:effectLst/>
              </a:rPr>
              <a:t>daher</a:t>
            </a:r>
            <a:r>
              <a:rPr lang="en-GB" sz="2000" b="0" i="0" dirty="0">
                <a:solidFill>
                  <a:schemeClr val="bg1"/>
                </a:solidFill>
                <a:effectLst/>
              </a:rPr>
              <a:t> </a:t>
            </a:r>
            <a:r>
              <a:rPr lang="en-GB" sz="2000" b="0" i="0" dirty="0" err="1">
                <a:solidFill>
                  <a:schemeClr val="bg1"/>
                </a:solidFill>
                <a:effectLst/>
              </a:rPr>
              <a:t>sicher</a:t>
            </a:r>
            <a:r>
              <a:rPr lang="en-GB" sz="2000" b="0" i="0" dirty="0">
                <a:solidFill>
                  <a:schemeClr val="bg1"/>
                </a:solidFill>
                <a:effectLst/>
              </a:rPr>
              <a:t>, dass Ihr Website-Host </a:t>
            </a:r>
            <a:r>
              <a:rPr lang="en-GB" sz="2000" b="0" i="0" dirty="0" err="1">
                <a:solidFill>
                  <a:schemeClr val="bg1"/>
                </a:solidFill>
                <a:effectLst/>
              </a:rPr>
              <a:t>nachhaltig</a:t>
            </a:r>
            <a:r>
              <a:rPr lang="en-GB" sz="2000" b="0" i="0" dirty="0">
                <a:solidFill>
                  <a:schemeClr val="bg1"/>
                </a:solidFill>
                <a:effectLst/>
              </a:rPr>
              <a:t> ist.</a:t>
            </a:r>
          </a:p>
          <a:p>
            <a:endParaRPr lang="en-IE" sz="1600" dirty="0">
              <a:solidFill>
                <a:schemeClr val="bg1"/>
              </a:solidFill>
            </a:endParaRPr>
          </a:p>
        </p:txBody>
      </p:sp>
      <p:sp>
        <p:nvSpPr>
          <p:cNvPr id="5" name="Rectangle 4">
            <a:extLst>
              <a:ext uri="{FF2B5EF4-FFF2-40B4-BE49-F238E27FC236}">
                <a16:creationId xmlns:a16="http://schemas.microsoft.com/office/drawing/2014/main" id="{A01CA2A0-F619-756E-1A81-B8F09C0DC13C}"/>
              </a:ext>
            </a:extLst>
          </p:cNvPr>
          <p:cNvSpPr/>
          <p:nvPr/>
        </p:nvSpPr>
        <p:spPr>
          <a:xfrm>
            <a:off x="10031240" y="-29342"/>
            <a:ext cx="2160759" cy="3673389"/>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Rectangle 5">
            <a:extLst>
              <a:ext uri="{FF2B5EF4-FFF2-40B4-BE49-F238E27FC236}">
                <a16:creationId xmlns:a16="http://schemas.microsoft.com/office/drawing/2014/main" id="{8509843A-6573-5135-FA2D-69F6451DE4FF}"/>
              </a:ext>
            </a:extLst>
          </p:cNvPr>
          <p:cNvSpPr/>
          <p:nvPr/>
        </p:nvSpPr>
        <p:spPr>
          <a:xfrm>
            <a:off x="10059591" y="708139"/>
            <a:ext cx="2122001" cy="878877"/>
          </a:xfrm>
          <a:prstGeom prst="rect">
            <a:avLst/>
          </a:prstGeom>
          <a:solidFill>
            <a:srgbClr val="027354"/>
          </a:solidFill>
          <a:ln>
            <a:solidFill>
              <a:srgbClr val="009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err="1"/>
              <a:t>Nachhaltiges</a:t>
            </a:r>
            <a:r>
              <a:rPr lang="en-IE" sz="2400" dirty="0"/>
              <a:t> Website- hosting</a:t>
            </a:r>
          </a:p>
        </p:txBody>
      </p:sp>
      <p:pic>
        <p:nvPicPr>
          <p:cNvPr id="7" name="Graphic 6" descr="Recycle with solid fill">
            <a:extLst>
              <a:ext uri="{FF2B5EF4-FFF2-40B4-BE49-F238E27FC236}">
                <a16:creationId xmlns:a16="http://schemas.microsoft.com/office/drawing/2014/main" id="{D67B9F5E-63DE-EE35-588F-FFB7D319EC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24904" y="1985352"/>
            <a:ext cx="1391373" cy="1391373"/>
          </a:xfrm>
          <a:prstGeom prst="rect">
            <a:avLst/>
          </a:prstGeom>
        </p:spPr>
      </p:pic>
      <p:pic>
        <p:nvPicPr>
          <p:cNvPr id="10" name="Picture 2" descr="Wix.com - Wikipedia">
            <a:extLst>
              <a:ext uri="{FF2B5EF4-FFF2-40B4-BE49-F238E27FC236}">
                <a16:creationId xmlns:a16="http://schemas.microsoft.com/office/drawing/2014/main" id="{1915F1B6-5BF5-4187-88BB-F34BB4BE45EB}"/>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20943" y="2883788"/>
            <a:ext cx="2455476" cy="95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232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DC4F7-C978-FFBF-133F-74E39E99D54C}"/>
              </a:ext>
            </a:extLst>
          </p:cNvPr>
          <p:cNvSpPr>
            <a:spLocks noGrp="1"/>
          </p:cNvSpPr>
          <p:nvPr>
            <p:ph type="body" sz="quarter" idx="14"/>
          </p:nvPr>
        </p:nvSpPr>
        <p:spPr>
          <a:xfrm>
            <a:off x="195100" y="3815142"/>
            <a:ext cx="11520084" cy="2847149"/>
          </a:xfrm>
          <a:noFill/>
        </p:spPr>
        <p:txBody>
          <a:bodyPr/>
          <a:lstStyle/>
          <a:p>
            <a:r>
              <a:rPr lang="en-GB" sz="2000" b="0" i="0" dirty="0">
                <a:solidFill>
                  <a:srgbClr val="0A0A0A"/>
                </a:solidFill>
                <a:effectLst/>
              </a:rPr>
              <a:t>Die </a:t>
            </a:r>
            <a:r>
              <a:rPr lang="en-GB" sz="2000" b="0" i="0" dirty="0" err="1">
                <a:solidFill>
                  <a:srgbClr val="0A0A0A"/>
                </a:solidFill>
                <a:effectLst/>
              </a:rPr>
              <a:t>Bindung</a:t>
            </a:r>
            <a:r>
              <a:rPr lang="en-GB" sz="2000" b="0" i="0" dirty="0">
                <a:solidFill>
                  <a:srgbClr val="0A0A0A"/>
                </a:solidFill>
                <a:effectLst/>
              </a:rPr>
              <a:t> von Kohlenstoff ist entscheidend für die Bekämpfung der Klimakrise und </a:t>
            </a:r>
            <a:r>
              <a:rPr lang="en-GB" sz="2000" b="0" i="0" dirty="0" err="1">
                <a:solidFill>
                  <a:srgbClr val="0A0A0A"/>
                </a:solidFill>
                <a:effectLst/>
              </a:rPr>
              <a:t>dafür</a:t>
            </a:r>
            <a:r>
              <a:rPr lang="en-GB" sz="2000" b="0" i="0" dirty="0">
                <a:solidFill>
                  <a:srgbClr val="0A0A0A"/>
                </a:solidFill>
                <a:effectLst/>
              </a:rPr>
              <a:t>, dass unser Planet auch für kommende Generationen bewohnbar bleibt. Das innovative Geschäftsmodell von </a:t>
            </a:r>
            <a:r>
              <a:rPr lang="en-GB" sz="2000" b="0" i="0" dirty="0">
                <a:solidFill>
                  <a:srgbClr val="0A0A0A"/>
                </a:solidFill>
                <a:effectLst/>
                <a:hlinkClick r:id="rId2"/>
              </a:rPr>
              <a:t>Stripes</a:t>
            </a:r>
            <a:r>
              <a:rPr lang="en-GB" sz="2000" b="0" i="0" dirty="0">
                <a:solidFill>
                  <a:srgbClr val="0A0A0A"/>
                </a:solidFill>
                <a:effectLst/>
              </a:rPr>
              <a:t> hilft </a:t>
            </a:r>
            <a:r>
              <a:rPr lang="en-GB" sz="2000" dirty="0">
                <a:solidFill>
                  <a:srgbClr val="0A0A0A"/>
                </a:solidFill>
              </a:rPr>
              <a:t>Unternehmen bei der Bewältigung </a:t>
            </a:r>
            <a:r>
              <a:rPr lang="en-GB" sz="2000" b="0" i="0" dirty="0">
                <a:solidFill>
                  <a:srgbClr val="0A0A0A"/>
                </a:solidFill>
                <a:effectLst/>
              </a:rPr>
              <a:t>dieses Problems. Es ist </a:t>
            </a:r>
            <a:r>
              <a:rPr lang="en-GB" sz="2000" b="0" i="0" dirty="0" err="1">
                <a:solidFill>
                  <a:srgbClr val="0A0A0A"/>
                </a:solidFill>
                <a:effectLst/>
              </a:rPr>
              <a:t>ein</a:t>
            </a:r>
            <a:r>
              <a:rPr lang="en-GB" sz="2000" b="0" i="0" dirty="0">
                <a:solidFill>
                  <a:srgbClr val="0A0A0A"/>
                </a:solidFill>
                <a:effectLst/>
              </a:rPr>
              <a:t> </a:t>
            </a:r>
            <a:r>
              <a:rPr lang="en-GB" sz="2000" b="0" i="0" dirty="0" err="1">
                <a:solidFill>
                  <a:srgbClr val="0A0A0A"/>
                </a:solidFill>
                <a:effectLst/>
              </a:rPr>
              <a:t>globales</a:t>
            </a:r>
            <a:r>
              <a:rPr lang="en-GB" sz="2000" b="0" i="0" dirty="0">
                <a:solidFill>
                  <a:srgbClr val="0A0A0A"/>
                </a:solidFill>
                <a:effectLst/>
              </a:rPr>
              <a:t>, </a:t>
            </a:r>
            <a:r>
              <a:rPr lang="en-GB" sz="2000" b="0" i="0" dirty="0" err="1">
                <a:solidFill>
                  <a:srgbClr val="0A0A0A"/>
                </a:solidFill>
                <a:effectLst/>
              </a:rPr>
              <a:t>amerikanisch-irisches</a:t>
            </a:r>
            <a:r>
              <a:rPr lang="en-GB" sz="2000" b="0" i="0" dirty="0">
                <a:solidFill>
                  <a:srgbClr val="0A0A0A"/>
                </a:solidFill>
                <a:effectLst/>
              </a:rPr>
              <a:t> Unternehmen, das es Ihnen ermöglicht, Kohlenstoff aus der Atmosphäre </a:t>
            </a:r>
            <a:r>
              <a:rPr lang="en-GB" sz="2000" b="0" i="0" dirty="0" err="1">
                <a:solidFill>
                  <a:srgbClr val="0A0A0A"/>
                </a:solidFill>
                <a:effectLst/>
              </a:rPr>
              <a:t>zu</a:t>
            </a:r>
            <a:r>
              <a:rPr lang="en-GB" sz="2000" b="0" i="0" dirty="0">
                <a:solidFill>
                  <a:srgbClr val="0A0A0A"/>
                </a:solidFill>
                <a:effectLst/>
              </a:rPr>
              <a:t> </a:t>
            </a:r>
            <a:r>
              <a:rPr lang="en-GB" sz="2000" b="0" i="0" dirty="0" err="1">
                <a:solidFill>
                  <a:srgbClr val="0A0A0A"/>
                </a:solidFill>
                <a:effectLst/>
              </a:rPr>
              <a:t>binden</a:t>
            </a:r>
            <a:r>
              <a:rPr lang="en-GB" sz="2000" b="0" i="0" dirty="0">
                <a:solidFill>
                  <a:srgbClr val="0A0A0A"/>
                </a:solidFill>
                <a:effectLst/>
              </a:rPr>
              <a:t>. Mit </a:t>
            </a:r>
            <a:r>
              <a:rPr lang="en-GB" sz="2000" b="0" i="0" u="sng" dirty="0">
                <a:solidFill>
                  <a:srgbClr val="0070C0"/>
                </a:solidFill>
                <a:effectLst/>
                <a:hlinkClick r:id="rId3">
                  <a:extLst>
                    <a:ext uri="{A12FA001-AC4F-418D-AE19-62706E023703}">
                      <ahyp:hlinkClr xmlns:ahyp="http://schemas.microsoft.com/office/drawing/2018/hyperlinkcolor" val="tx"/>
                    </a:ext>
                  </a:extLst>
                </a:hlinkClick>
              </a:rPr>
              <a:t>Stripe Climate</a:t>
            </a:r>
            <a:r>
              <a:rPr lang="en-GB" sz="2000" b="0" i="0" dirty="0">
                <a:solidFill>
                  <a:srgbClr val="0A0A0A"/>
                </a:solidFill>
                <a:effectLst/>
              </a:rPr>
              <a:t> können Unternehmen einen Teil ihrer Einnahmen in die Skalierung modernster Technologien </a:t>
            </a:r>
            <a:r>
              <a:rPr lang="en-GB" sz="2000" b="0" i="0" dirty="0" err="1">
                <a:solidFill>
                  <a:srgbClr val="0A0A0A"/>
                </a:solidFill>
                <a:effectLst/>
              </a:rPr>
              <a:t>zur</a:t>
            </a:r>
            <a:r>
              <a:rPr lang="en-GB" sz="2000" b="0" i="0" dirty="0">
                <a:solidFill>
                  <a:srgbClr val="0A0A0A"/>
                </a:solidFill>
                <a:effectLst/>
              </a:rPr>
              <a:t> </a:t>
            </a:r>
            <a:r>
              <a:rPr lang="en-GB" sz="2000" b="0" i="0" dirty="0" err="1">
                <a:solidFill>
                  <a:srgbClr val="0A0A0A"/>
                </a:solidFill>
                <a:effectLst/>
              </a:rPr>
              <a:t>Kohlenstoffbindung</a:t>
            </a:r>
            <a:r>
              <a:rPr lang="en-GB" sz="2000" b="0" i="0" dirty="0">
                <a:solidFill>
                  <a:srgbClr val="0A0A0A"/>
                </a:solidFill>
                <a:effectLst/>
              </a:rPr>
              <a:t> </a:t>
            </a:r>
            <a:r>
              <a:rPr lang="en-GB" sz="2000" b="0" i="0" dirty="0" err="1">
                <a:solidFill>
                  <a:srgbClr val="0A0A0A"/>
                </a:solidFill>
                <a:effectLst/>
              </a:rPr>
              <a:t>stecken</a:t>
            </a:r>
            <a:r>
              <a:rPr lang="en-GB" sz="2000" b="0" i="0" dirty="0">
                <a:solidFill>
                  <a:srgbClr val="0A0A0A"/>
                </a:solidFill>
                <a:effectLst/>
              </a:rPr>
              <a:t>. </a:t>
            </a:r>
            <a:r>
              <a:rPr lang="en-GB" sz="2000" dirty="0" err="1">
                <a:solidFill>
                  <a:srgbClr val="0A0A0A"/>
                </a:solidFill>
              </a:rPr>
              <a:t>Solche</a:t>
            </a:r>
            <a:r>
              <a:rPr lang="en-GB" sz="2000" dirty="0">
                <a:solidFill>
                  <a:srgbClr val="0A0A0A"/>
                </a:solidFill>
              </a:rPr>
              <a:t> </a:t>
            </a:r>
            <a:r>
              <a:rPr lang="en-GB" sz="2000" dirty="0" err="1">
                <a:solidFill>
                  <a:srgbClr val="0A0A0A"/>
                </a:solidFill>
              </a:rPr>
              <a:t>Projekte</a:t>
            </a:r>
            <a:r>
              <a:rPr lang="en-GB" sz="2000" dirty="0">
                <a:solidFill>
                  <a:srgbClr val="0A0A0A"/>
                </a:solidFill>
              </a:rPr>
              <a:t> </a:t>
            </a:r>
            <a:r>
              <a:rPr lang="en-GB" sz="2000" dirty="0" err="1">
                <a:solidFill>
                  <a:srgbClr val="0A0A0A"/>
                </a:solidFill>
              </a:rPr>
              <a:t>erhalten</a:t>
            </a:r>
            <a:r>
              <a:rPr lang="en-GB" sz="2000" dirty="0">
                <a:solidFill>
                  <a:srgbClr val="0A0A0A"/>
                </a:solidFill>
              </a:rPr>
              <a:t> </a:t>
            </a:r>
            <a:r>
              <a:rPr lang="en-GB" sz="2000" dirty="0" err="1">
                <a:solidFill>
                  <a:srgbClr val="0A0A0A"/>
                </a:solidFill>
              </a:rPr>
              <a:t>aktuell</a:t>
            </a:r>
            <a:r>
              <a:rPr lang="en-GB" sz="2000" dirty="0">
                <a:solidFill>
                  <a:srgbClr val="0A0A0A"/>
                </a:solidFill>
              </a:rPr>
              <a:t> insgesamt 2,75 Mio. € von Stripe; </a:t>
            </a:r>
            <a:r>
              <a:rPr lang="en-GB" sz="2000" dirty="0" err="1">
                <a:solidFill>
                  <a:srgbClr val="0A0A0A"/>
                </a:solidFill>
              </a:rPr>
              <a:t>über</a:t>
            </a:r>
            <a:r>
              <a:rPr lang="en-GB" sz="2000" dirty="0">
                <a:solidFill>
                  <a:srgbClr val="0A0A0A"/>
                </a:solidFill>
              </a:rPr>
              <a:t> 2.000 </a:t>
            </a:r>
            <a:r>
              <a:rPr lang="en-GB" sz="2000" dirty="0" err="1">
                <a:solidFill>
                  <a:srgbClr val="0A0A0A"/>
                </a:solidFill>
              </a:rPr>
              <a:t>Unternehmer</a:t>
            </a:r>
            <a:r>
              <a:rPr lang="en-GB" sz="2000" dirty="0">
                <a:solidFill>
                  <a:srgbClr val="0A0A0A"/>
                </a:solidFill>
              </a:rPr>
              <a:t> </a:t>
            </a:r>
            <a:r>
              <a:rPr lang="en-GB" sz="2000" dirty="0" err="1">
                <a:solidFill>
                  <a:srgbClr val="0A0A0A"/>
                </a:solidFill>
              </a:rPr>
              <a:t>gehören</a:t>
            </a:r>
            <a:r>
              <a:rPr lang="en-GB" sz="2000" dirty="0">
                <a:solidFill>
                  <a:srgbClr val="0A0A0A"/>
                </a:solidFill>
              </a:rPr>
              <a:t> </a:t>
            </a:r>
            <a:r>
              <a:rPr lang="en-GB" sz="2000" dirty="0" err="1">
                <a:solidFill>
                  <a:srgbClr val="0A0A0A"/>
                </a:solidFill>
              </a:rPr>
              <a:t>bereits</a:t>
            </a:r>
            <a:r>
              <a:rPr lang="en-GB" sz="2000" dirty="0">
                <a:solidFill>
                  <a:srgbClr val="0A0A0A"/>
                </a:solidFill>
              </a:rPr>
              <a:t> </a:t>
            </a:r>
            <a:r>
              <a:rPr lang="en-GB" sz="2000" dirty="0" err="1">
                <a:solidFill>
                  <a:srgbClr val="0A0A0A"/>
                </a:solidFill>
              </a:rPr>
              <a:t>zu</a:t>
            </a:r>
            <a:r>
              <a:rPr lang="en-GB" sz="2000" dirty="0">
                <a:solidFill>
                  <a:srgbClr val="0A0A0A"/>
                </a:solidFill>
              </a:rPr>
              <a:t> den Stripe Climate-Nutzer in </a:t>
            </a:r>
            <a:r>
              <a:rPr lang="en-GB" sz="2000" dirty="0" err="1">
                <a:solidFill>
                  <a:srgbClr val="0A0A0A"/>
                </a:solidFill>
              </a:rPr>
              <a:t>über</a:t>
            </a:r>
            <a:r>
              <a:rPr lang="en-GB" sz="2000" dirty="0">
                <a:solidFill>
                  <a:srgbClr val="0A0A0A"/>
                </a:solidFill>
              </a:rPr>
              <a:t> 37 Ländern. </a:t>
            </a:r>
            <a:r>
              <a:rPr lang="en-GB" sz="2000" dirty="0">
                <a:solidFill>
                  <a:srgbClr val="0A0A0A"/>
                </a:solidFill>
                <a:hlinkClick r:id="rId4"/>
              </a:rPr>
              <a:t>Stripe Climate </a:t>
            </a:r>
            <a:r>
              <a:rPr lang="en-GB" sz="2000" dirty="0" err="1">
                <a:solidFill>
                  <a:srgbClr val="0A0A0A"/>
                </a:solidFill>
                <a:hlinkClick r:id="rId4"/>
              </a:rPr>
              <a:t>verpflichtet</a:t>
            </a:r>
            <a:r>
              <a:rPr lang="en-GB" sz="2000" dirty="0">
                <a:solidFill>
                  <a:srgbClr val="0A0A0A"/>
                </a:solidFill>
                <a:hlinkClick r:id="rId4"/>
              </a:rPr>
              <a:t> </a:t>
            </a:r>
            <a:r>
              <a:rPr lang="en-GB" sz="2000" dirty="0" err="1">
                <a:solidFill>
                  <a:srgbClr val="0A0A0A"/>
                </a:solidFill>
                <a:hlinkClick r:id="rId4"/>
              </a:rPr>
              <a:t>sich</a:t>
            </a:r>
            <a:r>
              <a:rPr lang="en-GB" sz="2000" dirty="0">
                <a:solidFill>
                  <a:srgbClr val="0A0A0A"/>
                </a:solidFill>
                <a:hlinkClick r:id="rId4"/>
              </a:rPr>
              <a:t> </a:t>
            </a:r>
            <a:r>
              <a:rPr lang="en-GB" sz="2000" dirty="0" err="1">
                <a:solidFill>
                  <a:srgbClr val="0A0A0A"/>
                </a:solidFill>
                <a:hlinkClick r:id="rId4"/>
              </a:rPr>
              <a:t>zudem</a:t>
            </a:r>
            <a:r>
              <a:rPr lang="en-GB" sz="2000" dirty="0">
                <a:solidFill>
                  <a:srgbClr val="0A0A0A"/>
                </a:solidFill>
                <a:hlinkClick r:id="rId4"/>
              </a:rPr>
              <a:t>, 8 Millionen Euro an sechs neue Unternehmen für Kohlenstoffabbau </a:t>
            </a:r>
            <a:r>
              <a:rPr lang="en-GB" sz="2000" dirty="0" err="1">
                <a:solidFill>
                  <a:srgbClr val="0A0A0A"/>
                </a:solidFill>
                <a:hlinkClick r:id="rId4"/>
              </a:rPr>
              <a:t>zu</a:t>
            </a:r>
            <a:r>
              <a:rPr lang="en-GB" sz="2000" dirty="0">
                <a:solidFill>
                  <a:srgbClr val="0A0A0A"/>
                </a:solidFill>
                <a:hlinkClick r:id="rId4"/>
              </a:rPr>
              <a:t> </a:t>
            </a:r>
            <a:r>
              <a:rPr lang="en-GB" sz="2000" dirty="0" err="1">
                <a:solidFill>
                  <a:srgbClr val="0A0A0A"/>
                </a:solidFill>
                <a:hlinkClick r:id="rId4"/>
              </a:rPr>
              <a:t>vergeben</a:t>
            </a:r>
            <a:r>
              <a:rPr lang="en-GB" sz="2000" dirty="0">
                <a:solidFill>
                  <a:srgbClr val="0A0A0A"/>
                </a:solidFill>
                <a:hlinkClick r:id="rId4"/>
              </a:rPr>
              <a:t>.</a:t>
            </a:r>
            <a:r>
              <a:rPr lang="en-GB" sz="2000" b="0" i="0" dirty="0">
                <a:solidFill>
                  <a:srgbClr val="0A0A0A"/>
                </a:solidFill>
                <a:effectLst/>
              </a:rPr>
              <a:t> </a:t>
            </a:r>
            <a:endParaRPr lang="en-GB" sz="2000" dirty="0">
              <a:solidFill>
                <a:srgbClr val="0A0A0A"/>
              </a:solidFill>
            </a:endParaRPr>
          </a:p>
          <a:p>
            <a:endParaRPr lang="en-GB" sz="2000" b="0" i="0" dirty="0">
              <a:solidFill>
                <a:srgbClr val="0A0A0A"/>
              </a:solidFill>
              <a:effectLst/>
              <a:highlight>
                <a:srgbClr val="FFFF00"/>
              </a:highlight>
            </a:endParaRPr>
          </a:p>
          <a:p>
            <a:endParaRPr lang="en-IE" sz="2000" dirty="0">
              <a:solidFill>
                <a:srgbClr val="0A0A0A"/>
              </a:solidFill>
            </a:endParaRPr>
          </a:p>
        </p:txBody>
      </p:sp>
      <p:sp>
        <p:nvSpPr>
          <p:cNvPr id="5" name="Text Placeholder 7">
            <a:extLst>
              <a:ext uri="{FF2B5EF4-FFF2-40B4-BE49-F238E27FC236}">
                <a16:creationId xmlns:a16="http://schemas.microsoft.com/office/drawing/2014/main" id="{0D929503-590C-0A1A-6AB7-AB5B473ECC58}"/>
              </a:ext>
            </a:extLst>
          </p:cNvPr>
          <p:cNvSpPr txBox="1">
            <a:spLocks/>
          </p:cNvSpPr>
          <p:nvPr/>
        </p:nvSpPr>
        <p:spPr>
          <a:xfrm>
            <a:off x="0" y="0"/>
            <a:ext cx="5836467" cy="3728515"/>
          </a:xfrm>
          <a:prstGeom prst="rect">
            <a:avLst/>
          </a:prstGeom>
          <a:solidFill>
            <a:srgbClr val="009E01"/>
          </a:solidFill>
          <a:ln>
            <a:noFill/>
          </a:ln>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a:buNone/>
              <a:defRPr lang="en-US" sz="3600" b="1"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Font typeface="Arial"/>
              <a:buNone/>
            </a:pPr>
            <a:r>
              <a:rPr lang="en-GB" sz="2500" b="1" u="sng" dirty="0">
                <a:solidFill>
                  <a:schemeClr val="bg1"/>
                </a:solidFill>
              </a:rPr>
              <a:t>Stripe Climate </a:t>
            </a:r>
            <a:r>
              <a:rPr lang="en-GB" sz="2500" b="1" u="sng" dirty="0" err="1">
                <a:solidFill>
                  <a:schemeClr val="bg1"/>
                </a:solidFill>
              </a:rPr>
              <a:t>bindet</a:t>
            </a:r>
            <a:r>
              <a:rPr lang="en-GB" sz="2500" b="1" u="sng" dirty="0">
                <a:solidFill>
                  <a:schemeClr val="bg1"/>
                </a:solidFill>
              </a:rPr>
              <a:t> </a:t>
            </a:r>
            <a:r>
              <a:rPr lang="en-GB" sz="2500" b="1" u="sng" dirty="0" err="1">
                <a:solidFill>
                  <a:schemeClr val="bg1"/>
                </a:solidFill>
              </a:rPr>
              <a:t>Kohlenstoff</a:t>
            </a:r>
            <a:r>
              <a:rPr lang="en-GB" sz="2500" b="1" u="sng" dirty="0">
                <a:solidFill>
                  <a:schemeClr val="bg1"/>
                </a:solidFill>
              </a:rPr>
              <a:t>, während Sie </a:t>
            </a:r>
            <a:r>
              <a:rPr lang="en-GB" sz="2500" b="1" u="sng" dirty="0" err="1">
                <a:solidFill>
                  <a:schemeClr val="bg1"/>
                </a:solidFill>
              </a:rPr>
              <a:t>Ihr</a:t>
            </a:r>
            <a:r>
              <a:rPr lang="en-GB" sz="2500" b="1" u="sng" dirty="0">
                <a:solidFill>
                  <a:schemeClr val="bg1"/>
                </a:solidFill>
              </a:rPr>
              <a:t> </a:t>
            </a:r>
            <a:r>
              <a:rPr lang="en-GB" sz="2500" b="1" u="sng" dirty="0" err="1">
                <a:solidFill>
                  <a:schemeClr val="bg1"/>
                </a:solidFill>
              </a:rPr>
              <a:t>Geschäft</a:t>
            </a:r>
            <a:r>
              <a:rPr lang="en-GB" sz="2500" b="1" u="sng" dirty="0">
                <a:solidFill>
                  <a:schemeClr val="bg1"/>
                </a:solidFill>
              </a:rPr>
              <a:t> </a:t>
            </a:r>
            <a:r>
              <a:rPr lang="en-GB" sz="2500" b="1" u="sng" dirty="0" err="1">
                <a:solidFill>
                  <a:schemeClr val="bg1"/>
                </a:solidFill>
              </a:rPr>
              <a:t>ausbauen</a:t>
            </a:r>
            <a:endParaRPr lang="en-GB" sz="2500" b="1" u="sng" dirty="0">
              <a:solidFill>
                <a:schemeClr val="bg1"/>
              </a:solidFill>
            </a:endParaRPr>
          </a:p>
          <a:p>
            <a:pPr marL="457200" lvl="1" indent="0">
              <a:buFont typeface="Arial"/>
              <a:buNone/>
            </a:pPr>
            <a:br>
              <a:rPr lang="en-GB" sz="2500" b="1" u="sng" dirty="0">
                <a:solidFill>
                  <a:schemeClr val="bg1"/>
                </a:solidFill>
              </a:rPr>
            </a:br>
            <a:r>
              <a:rPr lang="de-DE" sz="2100" dirty="0">
                <a:solidFill>
                  <a:schemeClr val="bg1"/>
                </a:solidFill>
              </a:rPr>
              <a:t>Mit Stripe Climate können Sie einen Teil Ihres Umsatzes in die Verbreitung neuer Technologien zur Kohlenstoffbindung investieren, indem Sie Technologien, Organisationen und Forschungslösungen finanzieren, die zur Bekämpfung des Klimawandels erforderlich sind.</a:t>
            </a:r>
            <a:endParaRPr lang="en-IE" sz="2100" dirty="0"/>
          </a:p>
        </p:txBody>
      </p:sp>
      <p:sp>
        <p:nvSpPr>
          <p:cNvPr id="4" name="Rectangle 3">
            <a:extLst>
              <a:ext uri="{FF2B5EF4-FFF2-40B4-BE49-F238E27FC236}">
                <a16:creationId xmlns:a16="http://schemas.microsoft.com/office/drawing/2014/main" id="{6ABEAFFA-5026-9F8F-F17D-CE3053F80EA1}"/>
              </a:ext>
            </a:extLst>
          </p:cNvPr>
          <p:cNvSpPr/>
          <p:nvPr/>
        </p:nvSpPr>
        <p:spPr>
          <a:xfrm>
            <a:off x="10031240" y="-29342"/>
            <a:ext cx="2160759" cy="3673389"/>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Rectangle 5">
            <a:extLst>
              <a:ext uri="{FF2B5EF4-FFF2-40B4-BE49-F238E27FC236}">
                <a16:creationId xmlns:a16="http://schemas.microsoft.com/office/drawing/2014/main" id="{5F7E78FA-FDDE-6EC5-597B-FBDE33BAE0B1}"/>
              </a:ext>
            </a:extLst>
          </p:cNvPr>
          <p:cNvSpPr/>
          <p:nvPr/>
        </p:nvSpPr>
        <p:spPr>
          <a:xfrm>
            <a:off x="10020834" y="708139"/>
            <a:ext cx="2171165" cy="878877"/>
          </a:xfrm>
          <a:prstGeom prst="rect">
            <a:avLst/>
          </a:prstGeom>
          <a:solidFill>
            <a:srgbClr val="027354"/>
          </a:solidFill>
          <a:ln>
            <a:solidFill>
              <a:srgbClr val="009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err="1"/>
              <a:t>Umweltfreundliche</a:t>
            </a:r>
            <a:r>
              <a:rPr lang="en-IE" dirty="0"/>
              <a:t> </a:t>
            </a:r>
          </a:p>
          <a:p>
            <a:pPr algn="ctr"/>
            <a:r>
              <a:rPr lang="en-IE" dirty="0" err="1"/>
              <a:t>Zahlungen</a:t>
            </a:r>
            <a:r>
              <a:rPr lang="en-IE" dirty="0"/>
              <a:t> zur Bewältigung des Klimawandels</a:t>
            </a:r>
          </a:p>
        </p:txBody>
      </p:sp>
      <p:pic>
        <p:nvPicPr>
          <p:cNvPr id="7" name="Graphic 6" descr="Recycle with solid fill">
            <a:extLst>
              <a:ext uri="{FF2B5EF4-FFF2-40B4-BE49-F238E27FC236}">
                <a16:creationId xmlns:a16="http://schemas.microsoft.com/office/drawing/2014/main" id="{307FB08E-0B09-C8E2-28B0-B26DCE059B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5932" y="2165241"/>
            <a:ext cx="1391373" cy="1391373"/>
          </a:xfrm>
          <a:prstGeom prst="rect">
            <a:avLst/>
          </a:prstGeom>
        </p:spPr>
      </p:pic>
      <p:pic>
        <p:nvPicPr>
          <p:cNvPr id="8" name="Picture 6">
            <a:extLst>
              <a:ext uri="{FF2B5EF4-FFF2-40B4-BE49-F238E27FC236}">
                <a16:creationId xmlns:a16="http://schemas.microsoft.com/office/drawing/2014/main" id="{1CCE8582-AD1C-4836-98D7-8C835FFDF9AF}"/>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36426"/>
          <a:stretch/>
        </p:blipFill>
        <p:spPr bwMode="auto">
          <a:xfrm>
            <a:off x="5833450" y="-12292"/>
            <a:ext cx="3799639" cy="3656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85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ost Corporate Social Responsibility - Charity Charge">
            <a:extLst>
              <a:ext uri="{FF2B5EF4-FFF2-40B4-BE49-F238E27FC236}">
                <a16:creationId xmlns:a16="http://schemas.microsoft.com/office/drawing/2014/main" id="{F3841C5C-B5C5-B4FE-6AA2-426A9A303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46"/>
          <a:stretch/>
        </p:blipFill>
        <p:spPr bwMode="auto">
          <a:xfrm>
            <a:off x="5027690" y="-3237"/>
            <a:ext cx="6358551" cy="367338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42B6C440-F015-DB05-D9EC-C4D4CE20A44E}"/>
              </a:ext>
            </a:extLst>
          </p:cNvPr>
          <p:cNvSpPr>
            <a:spLocks noGrp="1"/>
          </p:cNvSpPr>
          <p:nvPr>
            <p:ph type="body" sz="quarter" idx="13"/>
          </p:nvPr>
        </p:nvSpPr>
        <p:spPr>
          <a:xfrm>
            <a:off x="7391" y="-1"/>
            <a:ext cx="5826059" cy="3670153"/>
          </a:xfrm>
          <a:solidFill>
            <a:srgbClr val="5084A8"/>
          </a:solidFill>
        </p:spPr>
        <p:txBody>
          <a:bodyPr anchor="ctr">
            <a:noAutofit/>
          </a:bodyPr>
          <a:lstStyle/>
          <a:p>
            <a:pPr marL="457200" lvl="1" indent="0">
              <a:buNone/>
            </a:pPr>
            <a:r>
              <a:rPr lang="en-GB" b="1" i="0" u="sng" dirty="0">
                <a:solidFill>
                  <a:schemeClr val="bg1"/>
                </a:solidFill>
                <a:effectLst/>
              </a:rPr>
              <a:t>Charity Charge Business MasterCard</a:t>
            </a:r>
          </a:p>
          <a:p>
            <a:pPr marL="457200" lvl="1" indent="0">
              <a:buNone/>
            </a:pPr>
            <a:r>
              <a:rPr lang="en-GB" sz="2000" dirty="0" err="1">
                <a:solidFill>
                  <a:schemeClr val="bg1"/>
                </a:solidFill>
              </a:rPr>
              <a:t>b</a:t>
            </a:r>
            <a:r>
              <a:rPr lang="en-GB" sz="2000" b="0" i="0" dirty="0" err="1">
                <a:solidFill>
                  <a:schemeClr val="bg1"/>
                </a:solidFill>
                <a:effectLst/>
              </a:rPr>
              <a:t>ietet</a:t>
            </a:r>
            <a:r>
              <a:rPr lang="en-GB" sz="2000" b="0" i="0" dirty="0">
                <a:solidFill>
                  <a:schemeClr val="bg1"/>
                </a:solidFill>
                <a:effectLst/>
              </a:rPr>
              <a:t> Finanzinstrumente und Fundraising-Ressourcen für den Erfolg gemeinnütziger Organisationen. Jedes Jahr verfallen mehr als 16.000.000.000 € an Kreditkarten-Rewards-Punkten, die nicht genutzt werden. Könnten diese Punkte nicht von Schulen, Organisationen oder Wohltätigkeitsorganisationen sinnvoll genutzt werden? </a:t>
            </a:r>
          </a:p>
          <a:p>
            <a:endParaRPr lang="en-IE" sz="1800" dirty="0"/>
          </a:p>
        </p:txBody>
      </p:sp>
      <p:sp>
        <p:nvSpPr>
          <p:cNvPr id="9" name="Text Placeholder 8">
            <a:extLst>
              <a:ext uri="{FF2B5EF4-FFF2-40B4-BE49-F238E27FC236}">
                <a16:creationId xmlns:a16="http://schemas.microsoft.com/office/drawing/2014/main" id="{C703A2E0-3CB4-BA59-EE0C-DD1D77BB00C5}"/>
              </a:ext>
            </a:extLst>
          </p:cNvPr>
          <p:cNvSpPr>
            <a:spLocks noGrp="1"/>
          </p:cNvSpPr>
          <p:nvPr>
            <p:ph type="body" sz="quarter" idx="14"/>
          </p:nvPr>
        </p:nvSpPr>
        <p:spPr>
          <a:xfrm>
            <a:off x="218421" y="4047518"/>
            <a:ext cx="11416419" cy="2489539"/>
          </a:xfrm>
          <a:noFill/>
        </p:spPr>
        <p:txBody>
          <a:bodyPr/>
          <a:lstStyle/>
          <a:p>
            <a:pPr algn="l"/>
            <a:r>
              <a:rPr lang="en-GB" sz="2000" b="0" i="0" dirty="0">
                <a:solidFill>
                  <a:srgbClr val="0A0A0A"/>
                </a:solidFill>
                <a:effectLst/>
              </a:rPr>
              <a:t>Die </a:t>
            </a:r>
            <a:r>
              <a:rPr lang="en-GB" sz="2000" b="0" i="0" u="sng" dirty="0">
                <a:solidFill>
                  <a:srgbClr val="0070C0"/>
                </a:solidFill>
                <a:effectLst/>
                <a:hlinkClick r:id="rId3">
                  <a:extLst>
                    <a:ext uri="{A12FA001-AC4F-418D-AE19-62706E023703}">
                      <ahyp:hlinkClr xmlns:ahyp="http://schemas.microsoft.com/office/drawing/2018/hyperlinkcolor" val="tx"/>
                    </a:ext>
                  </a:extLst>
                </a:hlinkClick>
              </a:rPr>
              <a:t>Charity Charge Business MasterCard </a:t>
            </a:r>
            <a:r>
              <a:rPr lang="en-GB" sz="2000" b="0" i="0" dirty="0">
                <a:solidFill>
                  <a:srgbClr val="0A0A0A"/>
                </a:solidFill>
                <a:effectLst/>
              </a:rPr>
              <a:t>ermöglicht es Start-ups und KMU, jeden Tag mühelos </a:t>
            </a:r>
            <a:r>
              <a:rPr lang="en-GB" sz="2000" b="0" i="0" dirty="0" err="1">
                <a:solidFill>
                  <a:srgbClr val="0A0A0A"/>
                </a:solidFill>
                <a:effectLst/>
              </a:rPr>
              <a:t>etwas</a:t>
            </a:r>
            <a:r>
              <a:rPr lang="en-GB" sz="2000" b="0" i="0" dirty="0">
                <a:solidFill>
                  <a:srgbClr val="0A0A0A"/>
                </a:solidFill>
                <a:effectLst/>
              </a:rPr>
              <a:t> </a:t>
            </a:r>
            <a:r>
              <a:rPr lang="en-GB" sz="2000" b="0" i="0" dirty="0" err="1">
                <a:solidFill>
                  <a:srgbClr val="0A0A0A"/>
                </a:solidFill>
                <a:effectLst/>
              </a:rPr>
              <a:t>Gutes</a:t>
            </a:r>
            <a:r>
              <a:rPr lang="en-GB" sz="2000" b="0" i="0" dirty="0">
                <a:solidFill>
                  <a:srgbClr val="0A0A0A"/>
                </a:solidFill>
                <a:effectLst/>
              </a:rPr>
              <a:t> </a:t>
            </a:r>
            <a:r>
              <a:rPr lang="en-GB" sz="2000" b="0" i="0" dirty="0" err="1">
                <a:solidFill>
                  <a:srgbClr val="0A0A0A"/>
                </a:solidFill>
                <a:effectLst/>
              </a:rPr>
              <a:t>zu</a:t>
            </a:r>
            <a:r>
              <a:rPr lang="en-GB" sz="2000" b="0" i="0" dirty="0">
                <a:solidFill>
                  <a:srgbClr val="0A0A0A"/>
                </a:solidFill>
                <a:effectLst/>
              </a:rPr>
              <a:t> tun. </a:t>
            </a:r>
            <a:r>
              <a:rPr lang="en-GB" sz="2000" dirty="0" err="1">
                <a:solidFill>
                  <a:srgbClr val="0A0A0A"/>
                </a:solidFill>
              </a:rPr>
              <a:t>I</a:t>
            </a:r>
            <a:r>
              <a:rPr lang="en-GB" sz="2000" b="0" i="0" dirty="0" err="1">
                <a:solidFill>
                  <a:srgbClr val="0A0A0A"/>
                </a:solidFill>
                <a:effectLst/>
              </a:rPr>
              <a:t>ndem</a:t>
            </a:r>
            <a:r>
              <a:rPr lang="en-GB" sz="2000" b="0" i="0" dirty="0">
                <a:solidFill>
                  <a:srgbClr val="0A0A0A"/>
                </a:solidFill>
                <a:effectLst/>
              </a:rPr>
              <a:t> Sie </a:t>
            </a:r>
            <a:r>
              <a:rPr lang="en-GB" sz="2000" b="0" i="0" dirty="0" err="1">
                <a:solidFill>
                  <a:srgbClr val="0A0A0A"/>
                </a:solidFill>
                <a:effectLst/>
              </a:rPr>
              <a:t>Cashbackpunkte</a:t>
            </a:r>
            <a:r>
              <a:rPr lang="en-GB" sz="2000" b="0" i="0" dirty="0">
                <a:solidFill>
                  <a:srgbClr val="0A0A0A"/>
                </a:solidFill>
                <a:effectLst/>
              </a:rPr>
              <a:t> </a:t>
            </a:r>
            <a:r>
              <a:rPr lang="en-GB" sz="2000" b="0" i="0" dirty="0" err="1">
                <a:solidFill>
                  <a:srgbClr val="0A0A0A"/>
                </a:solidFill>
                <a:effectLst/>
              </a:rPr>
              <a:t>erhalten</a:t>
            </a:r>
            <a:r>
              <a:rPr lang="en-GB" sz="2000" b="0" i="0" dirty="0">
                <a:solidFill>
                  <a:srgbClr val="0A0A0A"/>
                </a:solidFill>
                <a:effectLst/>
              </a:rPr>
              <a:t>, </a:t>
            </a:r>
            <a:r>
              <a:rPr lang="en-GB" sz="2000" b="0" i="0" dirty="0" err="1">
                <a:solidFill>
                  <a:srgbClr val="0A0A0A"/>
                </a:solidFill>
                <a:effectLst/>
              </a:rPr>
              <a:t>welche</a:t>
            </a:r>
            <a:r>
              <a:rPr lang="en-GB" sz="2000" b="0" i="0" dirty="0">
                <a:solidFill>
                  <a:srgbClr val="0A0A0A"/>
                </a:solidFill>
                <a:effectLst/>
              </a:rPr>
              <a:t> automatisch an eine gemeinnützige Organisation Ihrer Wahl </a:t>
            </a:r>
            <a:r>
              <a:rPr lang="en-GB" sz="2000" b="0" i="0" dirty="0" err="1">
                <a:solidFill>
                  <a:srgbClr val="0A0A0A"/>
                </a:solidFill>
                <a:effectLst/>
              </a:rPr>
              <a:t>gespendet</a:t>
            </a:r>
            <a:r>
              <a:rPr lang="en-GB" sz="2000" b="0" i="0" dirty="0">
                <a:solidFill>
                  <a:srgbClr val="0A0A0A"/>
                </a:solidFill>
                <a:effectLst/>
              </a:rPr>
              <a:t> </a:t>
            </a:r>
            <a:r>
              <a:rPr lang="en-GB" sz="2000" b="0" i="0" dirty="0" err="1">
                <a:solidFill>
                  <a:srgbClr val="0A0A0A"/>
                </a:solidFill>
                <a:effectLst/>
              </a:rPr>
              <a:t>werden</a:t>
            </a:r>
            <a:r>
              <a:rPr lang="en-GB" sz="2000" b="0" i="0" dirty="0">
                <a:solidFill>
                  <a:srgbClr val="0A0A0A"/>
                </a:solidFill>
                <a:effectLst/>
              </a:rPr>
              <a:t>, </a:t>
            </a:r>
            <a:r>
              <a:rPr lang="en-GB" sz="2000" b="0" i="0" dirty="0" err="1">
                <a:solidFill>
                  <a:srgbClr val="0A0A0A"/>
                </a:solidFill>
                <a:effectLst/>
              </a:rPr>
              <a:t>können</a:t>
            </a:r>
            <a:r>
              <a:rPr lang="en-GB" sz="2000" b="0" i="0" dirty="0">
                <a:solidFill>
                  <a:srgbClr val="0A0A0A"/>
                </a:solidFill>
                <a:effectLst/>
              </a:rPr>
              <a:t> </a:t>
            </a:r>
            <a:r>
              <a:rPr lang="en-GB" sz="2000" b="0" i="0" dirty="0" err="1">
                <a:solidFill>
                  <a:srgbClr val="0A0A0A"/>
                </a:solidFill>
                <a:effectLst/>
              </a:rPr>
              <a:t>mühelos</a:t>
            </a:r>
            <a:r>
              <a:rPr lang="en-GB" sz="2000" b="0" i="0" dirty="0">
                <a:solidFill>
                  <a:srgbClr val="0A0A0A"/>
                </a:solidFill>
                <a:effectLst/>
              </a:rPr>
              <a:t> </a:t>
            </a:r>
            <a:r>
              <a:rPr lang="en-GB" sz="2000" b="0" i="0" dirty="0" err="1">
                <a:solidFill>
                  <a:srgbClr val="0A0A0A"/>
                </a:solidFill>
                <a:effectLst/>
              </a:rPr>
              <a:t>etwas</a:t>
            </a:r>
            <a:r>
              <a:rPr lang="en-GB" sz="2000" b="0" i="0" dirty="0">
                <a:solidFill>
                  <a:srgbClr val="0A0A0A"/>
                </a:solidFill>
                <a:effectLst/>
              </a:rPr>
              <a:t> </a:t>
            </a:r>
            <a:r>
              <a:rPr lang="en-GB" sz="2000" b="0" i="0" dirty="0" err="1">
                <a:solidFill>
                  <a:srgbClr val="0A0A0A"/>
                </a:solidFill>
                <a:effectLst/>
              </a:rPr>
              <a:t>zum</a:t>
            </a:r>
            <a:r>
              <a:rPr lang="en-GB" sz="2000" b="0" i="0" dirty="0">
                <a:solidFill>
                  <a:srgbClr val="0A0A0A"/>
                </a:solidFill>
                <a:effectLst/>
              </a:rPr>
              <a:t> </a:t>
            </a:r>
            <a:r>
              <a:rPr lang="en-GB" sz="2000" b="0" i="0" dirty="0" err="1">
                <a:solidFill>
                  <a:srgbClr val="0A0A0A"/>
                </a:solidFill>
                <a:effectLst/>
              </a:rPr>
              <a:t>Gemeinwohl</a:t>
            </a:r>
            <a:r>
              <a:rPr lang="en-GB" sz="2000" b="0" i="0" dirty="0">
                <a:solidFill>
                  <a:srgbClr val="0A0A0A"/>
                </a:solidFill>
                <a:effectLst/>
              </a:rPr>
              <a:t> </a:t>
            </a:r>
            <a:r>
              <a:rPr lang="en-GB" sz="2000" b="0" i="0" dirty="0" err="1">
                <a:solidFill>
                  <a:srgbClr val="0A0A0A"/>
                </a:solidFill>
                <a:effectLst/>
              </a:rPr>
              <a:t>beitragen</a:t>
            </a:r>
            <a:r>
              <a:rPr lang="en-GB" sz="2000" b="0" i="0" dirty="0">
                <a:solidFill>
                  <a:srgbClr val="0A0A0A"/>
                </a:solidFill>
                <a:effectLst/>
              </a:rPr>
              <a:t>. Es fällt keine Jahresgebühr an und der Prozentsatz, der bei jedem Einkauf automatisch gespendet wird, ist steuerlich absetzbar. Außerdem können Sie eine unbegrenzte Anzahl von Mitarbeiterkarten ausstellen, so dass Sie auch Ihre Mitarbeiter einbeziehen können.</a:t>
            </a:r>
          </a:p>
        </p:txBody>
      </p:sp>
      <p:sp>
        <p:nvSpPr>
          <p:cNvPr id="5" name="Rectangle 4">
            <a:extLst>
              <a:ext uri="{FF2B5EF4-FFF2-40B4-BE49-F238E27FC236}">
                <a16:creationId xmlns:a16="http://schemas.microsoft.com/office/drawing/2014/main" id="{BC941B7B-2231-D2C0-08FD-2C86738D8161}"/>
              </a:ext>
            </a:extLst>
          </p:cNvPr>
          <p:cNvSpPr/>
          <p:nvPr/>
        </p:nvSpPr>
        <p:spPr>
          <a:xfrm>
            <a:off x="10031240" y="0"/>
            <a:ext cx="2160759" cy="367015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Rectangle 5">
            <a:extLst>
              <a:ext uri="{FF2B5EF4-FFF2-40B4-BE49-F238E27FC236}">
                <a16:creationId xmlns:a16="http://schemas.microsoft.com/office/drawing/2014/main" id="{7E094B24-6EB4-AAA6-187F-7E806755B60C}"/>
              </a:ext>
            </a:extLst>
          </p:cNvPr>
          <p:cNvSpPr/>
          <p:nvPr/>
        </p:nvSpPr>
        <p:spPr>
          <a:xfrm>
            <a:off x="10069998" y="628511"/>
            <a:ext cx="2122001" cy="878877"/>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err="1"/>
              <a:t>Soziales</a:t>
            </a:r>
            <a:r>
              <a:rPr lang="en-IE" sz="2000" b="1" dirty="0"/>
              <a:t> </a:t>
            </a:r>
          </a:p>
          <a:p>
            <a:pPr algn="ctr"/>
            <a:r>
              <a:rPr lang="en-IE" sz="2000" dirty="0"/>
              <a:t>Tool für Mitarbeiter-engagement und </a:t>
            </a:r>
            <a:r>
              <a:rPr lang="en-IE" sz="2000" dirty="0" err="1"/>
              <a:t>Spenden</a:t>
            </a:r>
            <a:r>
              <a:rPr lang="en-IE" sz="2000" dirty="0"/>
              <a:t> für </a:t>
            </a:r>
            <a:r>
              <a:rPr lang="en-IE" sz="2000" dirty="0" err="1"/>
              <a:t>soziale</a:t>
            </a:r>
            <a:r>
              <a:rPr lang="en-IE" sz="2000" dirty="0"/>
              <a:t> </a:t>
            </a:r>
            <a:r>
              <a:rPr lang="en-IE" sz="2000" dirty="0" err="1"/>
              <a:t>Zwecke</a:t>
            </a:r>
            <a:endParaRPr lang="en-IE" sz="2000" dirty="0"/>
          </a:p>
        </p:txBody>
      </p:sp>
      <p:grpSp>
        <p:nvGrpSpPr>
          <p:cNvPr id="7" name="Graphic 4">
            <a:extLst>
              <a:ext uri="{FF2B5EF4-FFF2-40B4-BE49-F238E27FC236}">
                <a16:creationId xmlns:a16="http://schemas.microsoft.com/office/drawing/2014/main" id="{1F20701E-4E03-4323-DB51-8CA72FA96441}"/>
              </a:ext>
            </a:extLst>
          </p:cNvPr>
          <p:cNvGrpSpPr/>
          <p:nvPr/>
        </p:nvGrpSpPr>
        <p:grpSpPr>
          <a:xfrm>
            <a:off x="10031240" y="2059822"/>
            <a:ext cx="2056020" cy="1303893"/>
            <a:chOff x="7451356" y="3368393"/>
            <a:chExt cx="2245761" cy="1336865"/>
          </a:xfrm>
        </p:grpSpPr>
        <p:sp>
          <p:nvSpPr>
            <p:cNvPr id="10" name="Freeform 1023">
              <a:extLst>
                <a:ext uri="{FF2B5EF4-FFF2-40B4-BE49-F238E27FC236}">
                  <a16:creationId xmlns:a16="http://schemas.microsoft.com/office/drawing/2014/main" id="{BD6D30E4-0E9B-C86B-6FB8-7BD0CA912BC2}"/>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solidFill>
              <a:srgbClr val="FFFFFF"/>
            </a:solidFill>
            <a:ln w="1804" cap="flat">
              <a:noFill/>
              <a:prstDash val="solid"/>
              <a:miter/>
            </a:ln>
          </p:spPr>
          <p:txBody>
            <a:bodyPr rtlCol="0" anchor="ctr"/>
            <a:lstStyle/>
            <a:p>
              <a:endParaRPr lang="en-US"/>
            </a:p>
          </p:txBody>
        </p:sp>
        <p:sp>
          <p:nvSpPr>
            <p:cNvPr id="11" name="Freeform 1024">
              <a:extLst>
                <a:ext uri="{FF2B5EF4-FFF2-40B4-BE49-F238E27FC236}">
                  <a16:creationId xmlns:a16="http://schemas.microsoft.com/office/drawing/2014/main" id="{BEFFE2A5-F479-8272-6A2F-71D0A5DE02C4}"/>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solidFill>
              <a:srgbClr val="FFFFFF"/>
            </a:solidFill>
            <a:ln w="1804" cap="flat">
              <a:noFill/>
              <a:prstDash val="solid"/>
              <a:miter/>
            </a:ln>
          </p:spPr>
          <p:txBody>
            <a:bodyPr rtlCol="0" anchor="ctr"/>
            <a:lstStyle/>
            <a:p>
              <a:endParaRPr lang="en-US"/>
            </a:p>
          </p:txBody>
        </p:sp>
        <p:sp>
          <p:nvSpPr>
            <p:cNvPr id="12" name="Freeform 1025">
              <a:extLst>
                <a:ext uri="{FF2B5EF4-FFF2-40B4-BE49-F238E27FC236}">
                  <a16:creationId xmlns:a16="http://schemas.microsoft.com/office/drawing/2014/main" id="{EDE7066F-DD18-0743-E1CD-7AACC624E1C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3" name="Freeform 1026">
              <a:extLst>
                <a:ext uri="{FF2B5EF4-FFF2-40B4-BE49-F238E27FC236}">
                  <a16:creationId xmlns:a16="http://schemas.microsoft.com/office/drawing/2014/main" id="{7AD1B80F-9357-C008-D53B-2A12247B5022}"/>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solidFill>
              <a:srgbClr val="FFFFFF"/>
            </a:solidFill>
            <a:ln w="1804" cap="flat">
              <a:noFill/>
              <a:prstDash val="solid"/>
              <a:miter/>
            </a:ln>
          </p:spPr>
          <p:txBody>
            <a:bodyPr rtlCol="0" anchor="ctr"/>
            <a:lstStyle/>
            <a:p>
              <a:endParaRPr lang="en-US"/>
            </a:p>
          </p:txBody>
        </p:sp>
        <p:sp>
          <p:nvSpPr>
            <p:cNvPr id="14" name="Freeform 1027">
              <a:extLst>
                <a:ext uri="{FF2B5EF4-FFF2-40B4-BE49-F238E27FC236}">
                  <a16:creationId xmlns:a16="http://schemas.microsoft.com/office/drawing/2014/main" id="{6DC2CD81-B940-506E-F1AB-40ED773C4335}"/>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5" name="Freeform 1028">
              <a:extLst>
                <a:ext uri="{FF2B5EF4-FFF2-40B4-BE49-F238E27FC236}">
                  <a16:creationId xmlns:a16="http://schemas.microsoft.com/office/drawing/2014/main" id="{D6062404-828C-EA14-1B17-533266F15470}"/>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solidFill>
              <a:srgbClr val="FFFFFF"/>
            </a:solidFill>
            <a:ln w="1804" cap="flat">
              <a:noFill/>
              <a:prstDash val="solid"/>
              <a:miter/>
            </a:ln>
          </p:spPr>
          <p:txBody>
            <a:bodyPr rtlCol="0" anchor="ctr"/>
            <a:lstStyle/>
            <a:p>
              <a:endParaRPr lang="en-US"/>
            </a:p>
          </p:txBody>
        </p:sp>
        <p:sp>
          <p:nvSpPr>
            <p:cNvPr id="16" name="Freeform 1029">
              <a:extLst>
                <a:ext uri="{FF2B5EF4-FFF2-40B4-BE49-F238E27FC236}">
                  <a16:creationId xmlns:a16="http://schemas.microsoft.com/office/drawing/2014/main" id="{4CDA2F19-E84A-4693-23A0-0240D415A7EC}"/>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solidFill>
              <a:srgbClr val="FFFFFF"/>
            </a:solidFill>
            <a:ln w="1804" cap="flat">
              <a:noFill/>
              <a:prstDash val="solid"/>
              <a:miter/>
            </a:ln>
          </p:spPr>
          <p:txBody>
            <a:bodyPr rtlCol="0" anchor="ctr"/>
            <a:lstStyle/>
            <a:p>
              <a:endParaRPr lang="en-US"/>
            </a:p>
          </p:txBody>
        </p:sp>
        <p:sp>
          <p:nvSpPr>
            <p:cNvPr id="17" name="Freeform 1030">
              <a:extLst>
                <a:ext uri="{FF2B5EF4-FFF2-40B4-BE49-F238E27FC236}">
                  <a16:creationId xmlns:a16="http://schemas.microsoft.com/office/drawing/2014/main" id="{3533C843-1567-4827-596A-4D51AE3DC0B7}"/>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solidFill>
              <a:srgbClr val="FFFFFF"/>
            </a:solidFill>
            <a:ln w="1804" cap="flat">
              <a:noFill/>
              <a:prstDash val="solid"/>
              <a:miter/>
            </a:ln>
          </p:spPr>
          <p:txBody>
            <a:bodyPr rtlCol="0" anchor="ctr"/>
            <a:lstStyle/>
            <a:p>
              <a:endParaRPr lang="en-US"/>
            </a:p>
          </p:txBody>
        </p:sp>
        <p:sp>
          <p:nvSpPr>
            <p:cNvPr id="18" name="Freeform 1031">
              <a:extLst>
                <a:ext uri="{FF2B5EF4-FFF2-40B4-BE49-F238E27FC236}">
                  <a16:creationId xmlns:a16="http://schemas.microsoft.com/office/drawing/2014/main" id="{694E5E57-A1D8-8B05-24AB-6D6CE647DB85}"/>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solidFill>
              <a:srgbClr val="FFFFFF"/>
            </a:solidFill>
            <a:ln w="1804" cap="flat">
              <a:noFill/>
              <a:prstDash val="solid"/>
              <a:miter/>
            </a:ln>
          </p:spPr>
          <p:txBody>
            <a:bodyPr rtlCol="0" anchor="ctr"/>
            <a:lstStyle/>
            <a:p>
              <a:endParaRPr lang="en-US"/>
            </a:p>
          </p:txBody>
        </p:sp>
        <p:sp>
          <p:nvSpPr>
            <p:cNvPr id="19" name="Freeform 1032">
              <a:extLst>
                <a:ext uri="{FF2B5EF4-FFF2-40B4-BE49-F238E27FC236}">
                  <a16:creationId xmlns:a16="http://schemas.microsoft.com/office/drawing/2014/main" id="{D49A785C-A3C6-7CB2-1E7C-BD607856EA5C}"/>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solidFill>
              <a:srgbClr val="FFFFFF"/>
            </a:solidFill>
            <a:ln w="1804" cap="flat">
              <a:noFill/>
              <a:prstDash val="solid"/>
              <a:miter/>
            </a:ln>
          </p:spPr>
          <p:txBody>
            <a:bodyPr rtlCol="0" anchor="ctr"/>
            <a:lstStyle/>
            <a:p>
              <a:endParaRPr lang="en-US"/>
            </a:p>
          </p:txBody>
        </p:sp>
        <p:sp>
          <p:nvSpPr>
            <p:cNvPr id="20" name="Freeform 1033">
              <a:extLst>
                <a:ext uri="{FF2B5EF4-FFF2-40B4-BE49-F238E27FC236}">
                  <a16:creationId xmlns:a16="http://schemas.microsoft.com/office/drawing/2014/main" id="{2BFEE235-52AB-A778-BC5B-9F1C3FD355CC}"/>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solidFill>
              <a:srgbClr val="FFFFFF"/>
            </a:solidFill>
            <a:ln w="1804" cap="flat">
              <a:noFill/>
              <a:prstDash val="solid"/>
              <a:miter/>
            </a:ln>
          </p:spPr>
          <p:txBody>
            <a:bodyPr rtlCol="0" anchor="ctr"/>
            <a:lstStyle/>
            <a:p>
              <a:endParaRPr lang="en-US"/>
            </a:p>
          </p:txBody>
        </p:sp>
        <p:sp>
          <p:nvSpPr>
            <p:cNvPr id="21" name="Freeform 1034">
              <a:extLst>
                <a:ext uri="{FF2B5EF4-FFF2-40B4-BE49-F238E27FC236}">
                  <a16:creationId xmlns:a16="http://schemas.microsoft.com/office/drawing/2014/main" id="{0B0E5F06-BB23-6AA7-BE4F-4A1BEF1FEF7D}"/>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solidFill>
              <a:srgbClr val="FFFFFF"/>
            </a:solidFill>
            <a:ln w="1804" cap="flat">
              <a:noFill/>
              <a:prstDash val="solid"/>
              <a:miter/>
            </a:ln>
          </p:spPr>
          <p:txBody>
            <a:bodyPr rtlCol="0" anchor="ctr"/>
            <a:lstStyle/>
            <a:p>
              <a:endParaRPr lang="en-US"/>
            </a:p>
          </p:txBody>
        </p:sp>
        <p:sp>
          <p:nvSpPr>
            <p:cNvPr id="22" name="Freeform 1035">
              <a:extLst>
                <a:ext uri="{FF2B5EF4-FFF2-40B4-BE49-F238E27FC236}">
                  <a16:creationId xmlns:a16="http://schemas.microsoft.com/office/drawing/2014/main" id="{F893B413-F5B8-EB03-FC44-D100B6F1CAC7}"/>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solidFill>
              <a:srgbClr val="FFFFFF"/>
            </a:solidFill>
            <a:ln w="1804" cap="flat">
              <a:noFill/>
              <a:prstDash val="solid"/>
              <a:miter/>
            </a:ln>
          </p:spPr>
          <p:txBody>
            <a:bodyPr rtlCol="0" anchor="ctr"/>
            <a:lstStyle/>
            <a:p>
              <a:endParaRPr lang="en-US"/>
            </a:p>
          </p:txBody>
        </p:sp>
        <p:sp>
          <p:nvSpPr>
            <p:cNvPr id="23" name="Freeform 1036">
              <a:extLst>
                <a:ext uri="{FF2B5EF4-FFF2-40B4-BE49-F238E27FC236}">
                  <a16:creationId xmlns:a16="http://schemas.microsoft.com/office/drawing/2014/main" id="{52E87323-3496-3FA7-CA4A-84BDDA722AF2}"/>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solidFill>
              <a:srgbClr val="FFFFFF"/>
            </a:solidFill>
            <a:ln w="1804" cap="flat">
              <a:noFill/>
              <a:prstDash val="solid"/>
              <a:miter/>
            </a:ln>
          </p:spPr>
          <p:txBody>
            <a:bodyPr rtlCol="0" anchor="ctr"/>
            <a:lstStyle/>
            <a:p>
              <a:endParaRPr lang="en-US"/>
            </a:p>
          </p:txBody>
        </p:sp>
        <p:sp>
          <p:nvSpPr>
            <p:cNvPr id="24" name="Freeform 1037">
              <a:extLst>
                <a:ext uri="{FF2B5EF4-FFF2-40B4-BE49-F238E27FC236}">
                  <a16:creationId xmlns:a16="http://schemas.microsoft.com/office/drawing/2014/main" id="{68220695-2CF7-E2DC-F656-02A20C81B905}"/>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solidFill>
              <a:srgbClr val="FFFFFF"/>
            </a:solidFill>
            <a:ln w="1804" cap="flat">
              <a:noFill/>
              <a:prstDash val="solid"/>
              <a:miter/>
            </a:ln>
          </p:spPr>
          <p:txBody>
            <a:bodyPr rtlCol="0" anchor="ctr"/>
            <a:lstStyle/>
            <a:p>
              <a:endParaRPr lang="en-US"/>
            </a:p>
          </p:txBody>
        </p:sp>
        <p:sp>
          <p:nvSpPr>
            <p:cNvPr id="25" name="Freeform 1038">
              <a:extLst>
                <a:ext uri="{FF2B5EF4-FFF2-40B4-BE49-F238E27FC236}">
                  <a16:creationId xmlns:a16="http://schemas.microsoft.com/office/drawing/2014/main" id="{CCF33211-BAD5-AECF-C88C-93D872AA7CF0}"/>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solidFill>
              <a:srgbClr val="FFFFFF"/>
            </a:solidFill>
            <a:ln w="1804" cap="flat">
              <a:noFill/>
              <a:prstDash val="solid"/>
              <a:miter/>
            </a:ln>
          </p:spPr>
          <p:txBody>
            <a:bodyPr rtlCol="0" anchor="ctr"/>
            <a:lstStyle/>
            <a:p>
              <a:endParaRPr lang="en-US"/>
            </a:p>
          </p:txBody>
        </p:sp>
        <p:sp>
          <p:nvSpPr>
            <p:cNvPr id="26" name="Freeform 1039">
              <a:extLst>
                <a:ext uri="{FF2B5EF4-FFF2-40B4-BE49-F238E27FC236}">
                  <a16:creationId xmlns:a16="http://schemas.microsoft.com/office/drawing/2014/main" id="{D18C1A17-B7B5-8C5F-5562-A797D4D94D2B}"/>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solidFill>
              <a:srgbClr val="FFFFFF"/>
            </a:solidFill>
            <a:ln w="1804" cap="flat">
              <a:noFill/>
              <a:prstDash val="solid"/>
              <a:miter/>
            </a:ln>
          </p:spPr>
          <p:txBody>
            <a:bodyPr rtlCol="0" anchor="ctr"/>
            <a:lstStyle/>
            <a:p>
              <a:endParaRPr lang="en-US"/>
            </a:p>
          </p:txBody>
        </p:sp>
        <p:sp>
          <p:nvSpPr>
            <p:cNvPr id="27" name="Freeform 1040">
              <a:extLst>
                <a:ext uri="{FF2B5EF4-FFF2-40B4-BE49-F238E27FC236}">
                  <a16:creationId xmlns:a16="http://schemas.microsoft.com/office/drawing/2014/main" id="{35AA0100-807B-B936-0DA3-364FE1CFE87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solidFill>
              <a:srgbClr val="FFFFFF"/>
            </a:solidFill>
            <a:ln w="1804" cap="flat">
              <a:noFill/>
              <a:prstDash val="solid"/>
              <a:miter/>
            </a:ln>
          </p:spPr>
          <p:txBody>
            <a:bodyPr rtlCol="0" anchor="ctr"/>
            <a:lstStyle/>
            <a:p>
              <a:endParaRPr lang="en-US"/>
            </a:p>
          </p:txBody>
        </p:sp>
        <p:sp>
          <p:nvSpPr>
            <p:cNvPr id="28" name="Freeform 1041">
              <a:extLst>
                <a:ext uri="{FF2B5EF4-FFF2-40B4-BE49-F238E27FC236}">
                  <a16:creationId xmlns:a16="http://schemas.microsoft.com/office/drawing/2014/main" id="{0938F1F7-C5A0-E69F-C0CC-3EEA1DA584D1}"/>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solidFill>
              <a:srgbClr val="FFFFFF"/>
            </a:solidFill>
            <a:ln w="1804" cap="flat">
              <a:noFill/>
              <a:prstDash val="solid"/>
              <a:miter/>
            </a:ln>
          </p:spPr>
          <p:txBody>
            <a:bodyPr rtlCol="0" anchor="ctr"/>
            <a:lstStyle/>
            <a:p>
              <a:endParaRPr lang="en-US"/>
            </a:p>
          </p:txBody>
        </p:sp>
        <p:sp>
          <p:nvSpPr>
            <p:cNvPr id="29" name="Freeform 1042">
              <a:extLst>
                <a:ext uri="{FF2B5EF4-FFF2-40B4-BE49-F238E27FC236}">
                  <a16:creationId xmlns:a16="http://schemas.microsoft.com/office/drawing/2014/main" id="{4BAD8101-21CB-3679-7916-15E54D3D5384}"/>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0" name="Freeform 1043">
              <a:extLst>
                <a:ext uri="{FF2B5EF4-FFF2-40B4-BE49-F238E27FC236}">
                  <a16:creationId xmlns:a16="http://schemas.microsoft.com/office/drawing/2014/main" id="{E7C73015-9C9B-F898-9A05-CAAC1C40EBB4}"/>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1044">
              <a:extLst>
                <a:ext uri="{FF2B5EF4-FFF2-40B4-BE49-F238E27FC236}">
                  <a16:creationId xmlns:a16="http://schemas.microsoft.com/office/drawing/2014/main" id="{41A05F7C-3041-226E-7280-10515052399A}"/>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solidFill>
              <a:srgbClr val="FFFFFF"/>
            </a:solidFill>
            <a:ln w="1804" cap="flat">
              <a:noFill/>
              <a:prstDash val="solid"/>
              <a:miter/>
            </a:ln>
          </p:spPr>
          <p:txBody>
            <a:bodyPr rtlCol="0" anchor="ctr"/>
            <a:lstStyle/>
            <a:p>
              <a:endParaRPr lang="en-US"/>
            </a:p>
          </p:txBody>
        </p:sp>
        <p:sp>
          <p:nvSpPr>
            <p:cNvPr id="32" name="Freeform 1045">
              <a:extLst>
                <a:ext uri="{FF2B5EF4-FFF2-40B4-BE49-F238E27FC236}">
                  <a16:creationId xmlns:a16="http://schemas.microsoft.com/office/drawing/2014/main" id="{53D65DDF-0E33-4388-1CF7-A11F660BD8BD}"/>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3" name="Freeform 1046">
              <a:extLst>
                <a:ext uri="{FF2B5EF4-FFF2-40B4-BE49-F238E27FC236}">
                  <a16:creationId xmlns:a16="http://schemas.microsoft.com/office/drawing/2014/main" id="{95F3CA9A-1DE6-0023-542E-C8CE2FC3AE27}"/>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solidFill>
              <a:srgbClr val="FFFFFF"/>
            </a:solidFill>
            <a:ln w="1804" cap="flat">
              <a:noFill/>
              <a:prstDash val="solid"/>
              <a:miter/>
            </a:ln>
          </p:spPr>
          <p:txBody>
            <a:bodyPr rtlCol="0" anchor="ctr"/>
            <a:lstStyle/>
            <a:p>
              <a:endParaRPr lang="en-US"/>
            </a:p>
          </p:txBody>
        </p:sp>
        <p:sp>
          <p:nvSpPr>
            <p:cNvPr id="34" name="Freeform 1047">
              <a:extLst>
                <a:ext uri="{FF2B5EF4-FFF2-40B4-BE49-F238E27FC236}">
                  <a16:creationId xmlns:a16="http://schemas.microsoft.com/office/drawing/2014/main" id="{C5E15C64-B423-117A-9B7D-134D59E429F7}"/>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solidFill>
              <a:srgbClr val="FFFFFF"/>
            </a:solidFill>
            <a:ln w="1804" cap="flat">
              <a:noFill/>
              <a:prstDash val="solid"/>
              <a:miter/>
            </a:ln>
          </p:spPr>
          <p:txBody>
            <a:bodyPr rtlCol="0" anchor="ctr"/>
            <a:lstStyle/>
            <a:p>
              <a:endParaRPr lang="en-US"/>
            </a:p>
          </p:txBody>
        </p:sp>
        <p:sp>
          <p:nvSpPr>
            <p:cNvPr id="35" name="Freeform 1048">
              <a:extLst>
                <a:ext uri="{FF2B5EF4-FFF2-40B4-BE49-F238E27FC236}">
                  <a16:creationId xmlns:a16="http://schemas.microsoft.com/office/drawing/2014/main" id="{4F5BA3A8-79D3-B646-58F9-E0FF484BBB8C}"/>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6" name="Freeform 1049">
              <a:extLst>
                <a:ext uri="{FF2B5EF4-FFF2-40B4-BE49-F238E27FC236}">
                  <a16:creationId xmlns:a16="http://schemas.microsoft.com/office/drawing/2014/main" id="{CC8666A9-EEAE-7FF8-FBA8-6B6744BFE3D2}"/>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solidFill>
              <a:srgbClr val="FFFFFF"/>
            </a:solidFill>
            <a:ln w="1804" cap="flat">
              <a:noFill/>
              <a:prstDash val="solid"/>
              <a:miter/>
            </a:ln>
          </p:spPr>
          <p:txBody>
            <a:bodyPr rtlCol="0" anchor="ctr"/>
            <a:lstStyle/>
            <a:p>
              <a:endParaRPr lang="en-US"/>
            </a:p>
          </p:txBody>
        </p:sp>
        <p:sp>
          <p:nvSpPr>
            <p:cNvPr id="37" name="Freeform 1050">
              <a:extLst>
                <a:ext uri="{FF2B5EF4-FFF2-40B4-BE49-F238E27FC236}">
                  <a16:creationId xmlns:a16="http://schemas.microsoft.com/office/drawing/2014/main" id="{0615050F-642C-4198-F677-13BC53B9C20B}"/>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8" name="Freeform 1051">
              <a:extLst>
                <a:ext uri="{FF2B5EF4-FFF2-40B4-BE49-F238E27FC236}">
                  <a16:creationId xmlns:a16="http://schemas.microsoft.com/office/drawing/2014/main" id="{8E1F6F43-1656-2455-FF84-685ACBFA0B0F}"/>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solidFill>
              <a:srgbClr val="FFFFFF"/>
            </a:solidFill>
            <a:ln w="1804" cap="flat">
              <a:noFill/>
              <a:prstDash val="solid"/>
              <a:miter/>
            </a:ln>
          </p:spPr>
          <p:txBody>
            <a:bodyPr rtlCol="0" anchor="ctr"/>
            <a:lstStyle/>
            <a:p>
              <a:endParaRPr lang="en-US"/>
            </a:p>
          </p:txBody>
        </p:sp>
        <p:sp>
          <p:nvSpPr>
            <p:cNvPr id="39" name="Freeform 1052">
              <a:extLst>
                <a:ext uri="{FF2B5EF4-FFF2-40B4-BE49-F238E27FC236}">
                  <a16:creationId xmlns:a16="http://schemas.microsoft.com/office/drawing/2014/main" id="{E47EB47F-296A-1CFE-CC0B-7FDE7EE86C1B}"/>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solidFill>
              <a:srgbClr val="FFFFFF"/>
            </a:solidFill>
            <a:ln w="1804" cap="flat">
              <a:noFill/>
              <a:prstDash val="solid"/>
              <a:miter/>
            </a:ln>
          </p:spPr>
          <p:txBody>
            <a:bodyPr rtlCol="0" anchor="ctr"/>
            <a:lstStyle/>
            <a:p>
              <a:endParaRPr lang="en-US"/>
            </a:p>
          </p:txBody>
        </p:sp>
        <p:sp>
          <p:nvSpPr>
            <p:cNvPr id="40" name="Freeform 1053">
              <a:extLst>
                <a:ext uri="{FF2B5EF4-FFF2-40B4-BE49-F238E27FC236}">
                  <a16:creationId xmlns:a16="http://schemas.microsoft.com/office/drawing/2014/main" id="{E1307DE4-B9F4-9AF7-17A6-5BEEA700334D}"/>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solidFill>
              <a:srgbClr val="FFFFFF"/>
            </a:solidFill>
            <a:ln w="1804" cap="flat">
              <a:noFill/>
              <a:prstDash val="solid"/>
              <a:miter/>
            </a:ln>
          </p:spPr>
          <p:txBody>
            <a:bodyPr rtlCol="0" anchor="ctr"/>
            <a:lstStyle/>
            <a:p>
              <a:endParaRPr lang="en-US"/>
            </a:p>
          </p:txBody>
        </p:sp>
        <p:sp>
          <p:nvSpPr>
            <p:cNvPr id="41" name="Freeform 1054">
              <a:extLst>
                <a:ext uri="{FF2B5EF4-FFF2-40B4-BE49-F238E27FC236}">
                  <a16:creationId xmlns:a16="http://schemas.microsoft.com/office/drawing/2014/main" id="{681A8BB8-7F3F-D937-8326-4054E5CDE437}"/>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solidFill>
              <a:srgbClr val="FFFFFF"/>
            </a:solidFill>
            <a:ln w="1804" cap="flat">
              <a:noFill/>
              <a:prstDash val="solid"/>
              <a:miter/>
            </a:ln>
          </p:spPr>
          <p:txBody>
            <a:bodyPr rtlCol="0" anchor="ctr"/>
            <a:lstStyle/>
            <a:p>
              <a:endParaRPr lang="en-US"/>
            </a:p>
          </p:txBody>
        </p:sp>
        <p:sp>
          <p:nvSpPr>
            <p:cNvPr id="42" name="Freeform 1055">
              <a:extLst>
                <a:ext uri="{FF2B5EF4-FFF2-40B4-BE49-F238E27FC236}">
                  <a16:creationId xmlns:a16="http://schemas.microsoft.com/office/drawing/2014/main" id="{0018874D-B9F3-A73B-5B27-3A4CAC35D918}"/>
                </a:ext>
              </a:extLst>
            </p:cNvPr>
            <p:cNvSpPr/>
            <p:nvPr/>
          </p:nvSpPr>
          <p:spPr>
            <a:xfrm>
              <a:off x="8259197" y="3472465"/>
              <a:ext cx="1312017" cy="625497"/>
            </a:xfrm>
            <a:custGeom>
              <a:avLst/>
              <a:gdLst>
                <a:gd name="connsiteX0" fmla="*/ 1118897 w 1312017"/>
                <a:gd name="connsiteY0" fmla="*/ 333905 h 625497"/>
                <a:gd name="connsiteX1" fmla="*/ 1185130 w 1312017"/>
                <a:gd name="connsiteY1" fmla="*/ 315497 h 625497"/>
                <a:gd name="connsiteX2" fmla="*/ 1259485 w 1312017"/>
                <a:gd name="connsiteY2" fmla="*/ 274169 h 625497"/>
                <a:gd name="connsiteX3" fmla="*/ 1305145 w 1312017"/>
                <a:gd name="connsiteY3" fmla="*/ 203242 h 625497"/>
                <a:gd name="connsiteX4" fmla="*/ 1255515 w 1312017"/>
                <a:gd name="connsiteY4" fmla="*/ 41538 h 625497"/>
                <a:gd name="connsiteX5" fmla="*/ 1107707 w 1312017"/>
                <a:gd name="connsiteY5" fmla="*/ 751 h 625497"/>
                <a:gd name="connsiteX6" fmla="*/ 1087855 w 1312017"/>
                <a:gd name="connsiteY6" fmla="*/ 27100 h 625497"/>
                <a:gd name="connsiteX7" fmla="*/ 1105542 w 1312017"/>
                <a:gd name="connsiteY7" fmla="*/ 86295 h 625497"/>
                <a:gd name="connsiteX8" fmla="*/ 1090743 w 1312017"/>
                <a:gd name="connsiteY8" fmla="*/ 115171 h 625497"/>
                <a:gd name="connsiteX9" fmla="*/ 1019636 w 1312017"/>
                <a:gd name="connsiteY9" fmla="*/ 131233 h 625497"/>
                <a:gd name="connsiteX10" fmla="*/ 875979 w 1312017"/>
                <a:gd name="connsiteY10" fmla="*/ 169494 h 625497"/>
                <a:gd name="connsiteX11" fmla="*/ 281679 w 1312017"/>
                <a:gd name="connsiteY11" fmla="*/ 356465 h 625497"/>
                <a:gd name="connsiteX12" fmla="*/ 53380 w 1312017"/>
                <a:gd name="connsiteY12" fmla="*/ 426488 h 625497"/>
                <a:gd name="connsiteX13" fmla="*/ 15119 w 1312017"/>
                <a:gd name="connsiteY13" fmla="*/ 443633 h 625497"/>
                <a:gd name="connsiteX14" fmla="*/ 16563 w 1312017"/>
                <a:gd name="connsiteY14" fmla="*/ 494888 h 625497"/>
                <a:gd name="connsiteX15" fmla="*/ 34971 w 1312017"/>
                <a:gd name="connsiteY15" fmla="*/ 537660 h 625497"/>
                <a:gd name="connsiteX16" fmla="*/ 22519 w 1312017"/>
                <a:gd name="connsiteY16" fmla="*/ 597758 h 625497"/>
                <a:gd name="connsiteX17" fmla="*/ 21075 w 1312017"/>
                <a:gd name="connsiteY17" fmla="*/ 623746 h 625497"/>
                <a:gd name="connsiteX18" fmla="*/ 21255 w 1312017"/>
                <a:gd name="connsiteY18" fmla="*/ 619054 h 625497"/>
                <a:gd name="connsiteX19" fmla="*/ 52477 w 1312017"/>
                <a:gd name="connsiteY19" fmla="*/ 624107 h 625497"/>
                <a:gd name="connsiteX20" fmla="*/ 206241 w 1312017"/>
                <a:gd name="connsiteY20" fmla="*/ 606782 h 625497"/>
                <a:gd name="connsiteX21" fmla="*/ 400611 w 1312017"/>
                <a:gd name="connsiteY21" fmla="*/ 551917 h 625497"/>
                <a:gd name="connsiteX22" fmla="*/ 607795 w 1312017"/>
                <a:gd name="connsiteY22" fmla="*/ 485684 h 625497"/>
                <a:gd name="connsiteX23" fmla="*/ 716620 w 1312017"/>
                <a:gd name="connsiteY23" fmla="*/ 458613 h 625497"/>
                <a:gd name="connsiteX24" fmla="*/ 823461 w 1312017"/>
                <a:gd name="connsiteY24" fmla="*/ 426127 h 625497"/>
                <a:gd name="connsiteX25" fmla="*/ 859375 w 1312017"/>
                <a:gd name="connsiteY25" fmla="*/ 414216 h 625497"/>
                <a:gd name="connsiteX26" fmla="*/ 859375 w 1312017"/>
                <a:gd name="connsiteY26" fmla="*/ 414216 h 625497"/>
                <a:gd name="connsiteX27" fmla="*/ 885544 w 1312017"/>
                <a:gd name="connsiteY27" fmla="*/ 393100 h 625497"/>
                <a:gd name="connsiteX28" fmla="*/ 907742 w 1312017"/>
                <a:gd name="connsiteY28" fmla="*/ 397974 h 625497"/>
                <a:gd name="connsiteX29" fmla="*/ 1038586 w 1312017"/>
                <a:gd name="connsiteY29" fmla="*/ 355382 h 625497"/>
                <a:gd name="connsiteX30" fmla="*/ 1118897 w 1312017"/>
                <a:gd name="connsiteY30" fmla="*/ 333905 h 625497"/>
                <a:gd name="connsiteX31" fmla="*/ 1215089 w 1312017"/>
                <a:gd name="connsiteY31" fmla="*/ 179059 h 625497"/>
                <a:gd name="connsiteX32" fmla="*/ 1211841 w 1312017"/>
                <a:gd name="connsiteY32" fmla="*/ 186278 h 625497"/>
                <a:gd name="connsiteX33" fmla="*/ 1215089 w 1312017"/>
                <a:gd name="connsiteY33" fmla="*/ 179059 h 6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2017" h="625497">
                  <a:moveTo>
                    <a:pt x="1118897" y="333905"/>
                  </a:moveTo>
                  <a:cubicBezTo>
                    <a:pt x="1141095" y="328671"/>
                    <a:pt x="1163473" y="323257"/>
                    <a:pt x="1185130" y="315497"/>
                  </a:cubicBezTo>
                  <a:cubicBezTo>
                    <a:pt x="1212562" y="305571"/>
                    <a:pt x="1237107" y="292938"/>
                    <a:pt x="1259485" y="274169"/>
                  </a:cubicBezTo>
                  <a:cubicBezTo>
                    <a:pt x="1281323" y="255940"/>
                    <a:pt x="1296844" y="230313"/>
                    <a:pt x="1305145" y="203242"/>
                  </a:cubicBezTo>
                  <a:cubicBezTo>
                    <a:pt x="1325358" y="138091"/>
                    <a:pt x="1298649" y="84671"/>
                    <a:pt x="1255515" y="41538"/>
                  </a:cubicBezTo>
                  <a:cubicBezTo>
                    <a:pt x="1195056" y="23671"/>
                    <a:pt x="1131530" y="5804"/>
                    <a:pt x="1107707" y="751"/>
                  </a:cubicBezTo>
                  <a:cubicBezTo>
                    <a:pt x="1089660" y="-3039"/>
                    <a:pt x="1083524" y="7789"/>
                    <a:pt x="1087855" y="27100"/>
                  </a:cubicBezTo>
                  <a:cubicBezTo>
                    <a:pt x="1092367" y="47133"/>
                    <a:pt x="1098503" y="66985"/>
                    <a:pt x="1105542" y="86295"/>
                  </a:cubicBezTo>
                  <a:cubicBezTo>
                    <a:pt x="1112038" y="104343"/>
                    <a:pt x="1109151" y="111201"/>
                    <a:pt x="1090743" y="115171"/>
                  </a:cubicBezTo>
                  <a:cubicBezTo>
                    <a:pt x="1067100" y="120405"/>
                    <a:pt x="1043458" y="126361"/>
                    <a:pt x="1019636" y="131233"/>
                  </a:cubicBezTo>
                  <a:cubicBezTo>
                    <a:pt x="971088" y="141340"/>
                    <a:pt x="923985" y="157583"/>
                    <a:pt x="875979" y="169494"/>
                  </a:cubicBezTo>
                  <a:cubicBezTo>
                    <a:pt x="858834" y="173645"/>
                    <a:pt x="326797" y="344373"/>
                    <a:pt x="281679" y="356465"/>
                  </a:cubicBezTo>
                  <a:cubicBezTo>
                    <a:pt x="204617" y="377039"/>
                    <a:pt x="129901" y="404290"/>
                    <a:pt x="53380" y="426488"/>
                  </a:cubicBezTo>
                  <a:cubicBezTo>
                    <a:pt x="40025" y="430278"/>
                    <a:pt x="26309" y="434429"/>
                    <a:pt x="15119" y="443633"/>
                  </a:cubicBezTo>
                  <a:cubicBezTo>
                    <a:pt x="-5274" y="460237"/>
                    <a:pt x="-5274" y="480630"/>
                    <a:pt x="16563" y="494888"/>
                  </a:cubicBezTo>
                  <a:cubicBezTo>
                    <a:pt x="32625" y="505355"/>
                    <a:pt x="40025" y="518349"/>
                    <a:pt x="34971" y="537660"/>
                  </a:cubicBezTo>
                  <a:cubicBezTo>
                    <a:pt x="31723" y="550293"/>
                    <a:pt x="26309" y="579711"/>
                    <a:pt x="22519" y="597758"/>
                  </a:cubicBezTo>
                  <a:cubicBezTo>
                    <a:pt x="22158" y="609308"/>
                    <a:pt x="21255" y="617069"/>
                    <a:pt x="21075" y="623746"/>
                  </a:cubicBezTo>
                  <a:cubicBezTo>
                    <a:pt x="21075" y="622302"/>
                    <a:pt x="21255" y="620678"/>
                    <a:pt x="21255" y="619054"/>
                  </a:cubicBezTo>
                  <a:cubicBezTo>
                    <a:pt x="31543" y="621400"/>
                    <a:pt x="42010" y="623024"/>
                    <a:pt x="52477" y="624107"/>
                  </a:cubicBezTo>
                  <a:cubicBezTo>
                    <a:pt x="103732" y="629521"/>
                    <a:pt x="156611" y="618152"/>
                    <a:pt x="206241" y="606782"/>
                  </a:cubicBezTo>
                  <a:cubicBezTo>
                    <a:pt x="272114" y="591622"/>
                    <a:pt x="336543" y="573213"/>
                    <a:pt x="400611" y="551917"/>
                  </a:cubicBezTo>
                  <a:cubicBezTo>
                    <a:pt x="469372" y="528997"/>
                    <a:pt x="537771" y="504633"/>
                    <a:pt x="607795" y="485684"/>
                  </a:cubicBezTo>
                  <a:cubicBezTo>
                    <a:pt x="643890" y="475938"/>
                    <a:pt x="680526" y="468539"/>
                    <a:pt x="716620" y="458613"/>
                  </a:cubicBezTo>
                  <a:cubicBezTo>
                    <a:pt x="752535" y="448867"/>
                    <a:pt x="788088" y="437678"/>
                    <a:pt x="823461" y="426127"/>
                  </a:cubicBezTo>
                  <a:cubicBezTo>
                    <a:pt x="835372" y="422157"/>
                    <a:pt x="847464" y="418187"/>
                    <a:pt x="859375" y="414216"/>
                  </a:cubicBezTo>
                  <a:lnTo>
                    <a:pt x="859375" y="414216"/>
                  </a:lnTo>
                  <a:cubicBezTo>
                    <a:pt x="865692" y="403027"/>
                    <a:pt x="875257" y="394905"/>
                    <a:pt x="885544" y="393100"/>
                  </a:cubicBezTo>
                  <a:cubicBezTo>
                    <a:pt x="894748" y="391476"/>
                    <a:pt x="901967" y="393642"/>
                    <a:pt x="907742" y="397974"/>
                  </a:cubicBezTo>
                  <a:cubicBezTo>
                    <a:pt x="951236" y="383355"/>
                    <a:pt x="994730" y="368737"/>
                    <a:pt x="1038586" y="355382"/>
                  </a:cubicBezTo>
                  <a:cubicBezTo>
                    <a:pt x="1065296" y="347260"/>
                    <a:pt x="1091826" y="340222"/>
                    <a:pt x="1118897" y="333905"/>
                  </a:cubicBezTo>
                  <a:close/>
                  <a:moveTo>
                    <a:pt x="1215089" y="179059"/>
                  </a:moveTo>
                  <a:cubicBezTo>
                    <a:pt x="1214186" y="182488"/>
                    <a:pt x="1213103" y="185736"/>
                    <a:pt x="1211841" y="186278"/>
                  </a:cubicBezTo>
                  <a:cubicBezTo>
                    <a:pt x="1211479" y="186458"/>
                    <a:pt x="1214728" y="179781"/>
                    <a:pt x="1215089" y="179059"/>
                  </a:cubicBezTo>
                  <a:close/>
                </a:path>
              </a:pathLst>
            </a:custGeom>
            <a:solidFill>
              <a:srgbClr val="FFFFFF"/>
            </a:solidFill>
            <a:ln w="1804" cap="flat">
              <a:noFill/>
              <a:prstDash val="solid"/>
              <a:miter/>
            </a:ln>
          </p:spPr>
          <p:txBody>
            <a:bodyPr rtlCol="0" anchor="ctr"/>
            <a:lstStyle/>
            <a:p>
              <a:endParaRPr lang="en-US"/>
            </a:p>
          </p:txBody>
        </p:sp>
        <p:sp>
          <p:nvSpPr>
            <p:cNvPr id="43" name="Freeform 1056">
              <a:extLst>
                <a:ext uri="{FF2B5EF4-FFF2-40B4-BE49-F238E27FC236}">
                  <a16:creationId xmlns:a16="http://schemas.microsoft.com/office/drawing/2014/main" id="{38D6A6B6-DA56-0D94-83EA-B00ADA76E2F1}"/>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57">
              <a:extLst>
                <a:ext uri="{FF2B5EF4-FFF2-40B4-BE49-F238E27FC236}">
                  <a16:creationId xmlns:a16="http://schemas.microsoft.com/office/drawing/2014/main" id="{A9F399BF-F764-3A22-528E-840FEAD7C82B}"/>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58">
              <a:extLst>
                <a:ext uri="{FF2B5EF4-FFF2-40B4-BE49-F238E27FC236}">
                  <a16:creationId xmlns:a16="http://schemas.microsoft.com/office/drawing/2014/main" id="{F80448AA-DC25-43BA-9E4C-9CC8BC8BB1AB}"/>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solidFill>
              <a:srgbClr val="FFFFFF"/>
            </a:solidFill>
            <a:ln w="1804" cap="flat">
              <a:noFill/>
              <a:prstDash val="solid"/>
              <a:miter/>
            </a:ln>
          </p:spPr>
          <p:txBody>
            <a:bodyPr rtlCol="0" anchor="ctr"/>
            <a:lstStyle/>
            <a:p>
              <a:endParaRPr lang="en-US"/>
            </a:p>
          </p:txBody>
        </p:sp>
        <p:sp>
          <p:nvSpPr>
            <p:cNvPr id="46" name="Freeform 1059">
              <a:extLst>
                <a:ext uri="{FF2B5EF4-FFF2-40B4-BE49-F238E27FC236}">
                  <a16:creationId xmlns:a16="http://schemas.microsoft.com/office/drawing/2014/main" id="{378DAD1C-E6C2-3907-74EE-540A31AE5BAE}"/>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60">
              <a:extLst>
                <a:ext uri="{FF2B5EF4-FFF2-40B4-BE49-F238E27FC236}">
                  <a16:creationId xmlns:a16="http://schemas.microsoft.com/office/drawing/2014/main" id="{F4B4339D-A18E-C5DE-EB39-A07547D59722}"/>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61">
              <a:extLst>
                <a:ext uri="{FF2B5EF4-FFF2-40B4-BE49-F238E27FC236}">
                  <a16:creationId xmlns:a16="http://schemas.microsoft.com/office/drawing/2014/main" id="{48314E0E-4C58-DBD0-8837-E39122539B1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solidFill>
              <a:srgbClr val="FFFFFF"/>
            </a:solidFill>
            <a:ln w="1804" cap="flat">
              <a:noFill/>
              <a:prstDash val="solid"/>
              <a:miter/>
            </a:ln>
          </p:spPr>
          <p:txBody>
            <a:bodyPr rtlCol="0" anchor="ctr"/>
            <a:lstStyle/>
            <a:p>
              <a:endParaRPr lang="en-US"/>
            </a:p>
          </p:txBody>
        </p:sp>
        <p:sp>
          <p:nvSpPr>
            <p:cNvPr id="49" name="Freeform 1062">
              <a:extLst>
                <a:ext uri="{FF2B5EF4-FFF2-40B4-BE49-F238E27FC236}">
                  <a16:creationId xmlns:a16="http://schemas.microsoft.com/office/drawing/2014/main" id="{5FDFA4C8-0536-18B1-29C7-EC0BABD2C4D7}"/>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rgbClr val="FFFFFF"/>
            </a:solidFill>
            <a:ln w="1804" cap="flat">
              <a:noFill/>
              <a:prstDash val="solid"/>
              <a:miter/>
            </a:ln>
          </p:spPr>
          <p:txBody>
            <a:bodyPr rtlCol="0" anchor="ctr"/>
            <a:lstStyle/>
            <a:p>
              <a:endParaRPr lang="en-US"/>
            </a:p>
          </p:txBody>
        </p:sp>
        <p:sp>
          <p:nvSpPr>
            <p:cNvPr id="50" name="Freeform 1063">
              <a:extLst>
                <a:ext uri="{FF2B5EF4-FFF2-40B4-BE49-F238E27FC236}">
                  <a16:creationId xmlns:a16="http://schemas.microsoft.com/office/drawing/2014/main" id="{C919F3E6-B29D-E42A-DA56-886C6780B0E4}"/>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rgbClr val="FFFFFF"/>
            </a:solidFill>
            <a:ln w="1804" cap="flat">
              <a:noFill/>
              <a:prstDash val="solid"/>
              <a:miter/>
            </a:ln>
          </p:spPr>
          <p:txBody>
            <a:bodyPr rtlCol="0" anchor="ctr"/>
            <a:lstStyle/>
            <a:p>
              <a:endParaRPr lang="en-US"/>
            </a:p>
          </p:txBody>
        </p:sp>
        <p:sp>
          <p:nvSpPr>
            <p:cNvPr id="51" name="Freeform 1064">
              <a:extLst>
                <a:ext uri="{FF2B5EF4-FFF2-40B4-BE49-F238E27FC236}">
                  <a16:creationId xmlns:a16="http://schemas.microsoft.com/office/drawing/2014/main" id="{462AB5F6-EF47-9C91-7689-55A10C3A7F9C}"/>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rgbClr val="FFFFFF"/>
            </a:solidFill>
            <a:ln w="1804" cap="flat">
              <a:noFill/>
              <a:prstDash val="solid"/>
              <a:miter/>
            </a:ln>
          </p:spPr>
          <p:txBody>
            <a:bodyPr rtlCol="0" anchor="ctr"/>
            <a:lstStyle/>
            <a:p>
              <a:endParaRPr lang="en-US"/>
            </a:p>
          </p:txBody>
        </p:sp>
        <p:sp>
          <p:nvSpPr>
            <p:cNvPr id="52" name="Freeform 1065">
              <a:extLst>
                <a:ext uri="{FF2B5EF4-FFF2-40B4-BE49-F238E27FC236}">
                  <a16:creationId xmlns:a16="http://schemas.microsoft.com/office/drawing/2014/main" id="{495236B7-EDB5-D5E9-3363-2F51DB6AA9B2}"/>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rgbClr val="FFFFFF"/>
            </a:solidFill>
            <a:ln w="1804" cap="flat">
              <a:noFill/>
              <a:prstDash val="solid"/>
              <a:miter/>
            </a:ln>
          </p:spPr>
          <p:txBody>
            <a:bodyPr rtlCol="0" anchor="ctr"/>
            <a:lstStyle/>
            <a:p>
              <a:endParaRPr lang="en-US"/>
            </a:p>
          </p:txBody>
        </p:sp>
        <p:sp>
          <p:nvSpPr>
            <p:cNvPr id="53" name="Freeform 1066">
              <a:extLst>
                <a:ext uri="{FF2B5EF4-FFF2-40B4-BE49-F238E27FC236}">
                  <a16:creationId xmlns:a16="http://schemas.microsoft.com/office/drawing/2014/main" id="{F83C6C44-CB2C-0919-E253-C561DBB9F13A}"/>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rgbClr val="FFFFFF"/>
            </a:solidFill>
            <a:ln w="1804" cap="flat">
              <a:noFill/>
              <a:prstDash val="solid"/>
              <a:miter/>
            </a:ln>
          </p:spPr>
          <p:txBody>
            <a:bodyPr rtlCol="0" anchor="ctr"/>
            <a:lstStyle/>
            <a:p>
              <a:endParaRPr lang="en-US"/>
            </a:p>
          </p:txBody>
        </p:sp>
        <p:sp>
          <p:nvSpPr>
            <p:cNvPr id="54" name="Freeform 1067">
              <a:extLst>
                <a:ext uri="{FF2B5EF4-FFF2-40B4-BE49-F238E27FC236}">
                  <a16:creationId xmlns:a16="http://schemas.microsoft.com/office/drawing/2014/main" id="{257B1A5E-943A-734D-3727-7AD7A2EADC7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solidFill>
              <a:srgbClr val="FFFFFF"/>
            </a:solidFill>
            <a:ln w="1804" cap="flat">
              <a:noFill/>
              <a:prstDash val="solid"/>
              <a:miter/>
            </a:ln>
          </p:spPr>
          <p:txBody>
            <a:bodyPr rtlCol="0" anchor="ctr"/>
            <a:lstStyle/>
            <a:p>
              <a:endParaRPr lang="en-US"/>
            </a:p>
          </p:txBody>
        </p:sp>
        <p:sp>
          <p:nvSpPr>
            <p:cNvPr id="55" name="Freeform 1068">
              <a:extLst>
                <a:ext uri="{FF2B5EF4-FFF2-40B4-BE49-F238E27FC236}">
                  <a16:creationId xmlns:a16="http://schemas.microsoft.com/office/drawing/2014/main" id="{489A5492-7AEB-7075-3FD8-5E88E947CB81}"/>
                </a:ext>
              </a:extLst>
            </p:cNvPr>
            <p:cNvSpPr/>
            <p:nvPr/>
          </p:nvSpPr>
          <p:spPr>
            <a:xfrm>
              <a:off x="8280452" y="3886139"/>
              <a:ext cx="838300" cy="384069"/>
            </a:xfrm>
            <a:custGeom>
              <a:avLst/>
              <a:gdLst>
                <a:gd name="connsiteX0" fmla="*/ 802386 w 838300"/>
                <a:gd name="connsiteY0" fmla="*/ 12272 h 384069"/>
                <a:gd name="connsiteX1" fmla="*/ 695546 w 838300"/>
                <a:gd name="connsiteY1" fmla="*/ 44758 h 384069"/>
                <a:gd name="connsiteX2" fmla="*/ 586720 w 838300"/>
                <a:gd name="connsiteY2" fmla="*/ 71829 h 384069"/>
                <a:gd name="connsiteX3" fmla="*/ 379536 w 838300"/>
                <a:gd name="connsiteY3" fmla="*/ 138062 h 384069"/>
                <a:gd name="connsiteX4" fmla="*/ 185166 w 838300"/>
                <a:gd name="connsiteY4" fmla="*/ 192926 h 384069"/>
                <a:gd name="connsiteX5" fmla="*/ 31403 w 838300"/>
                <a:gd name="connsiteY5" fmla="*/ 210252 h 384069"/>
                <a:gd name="connsiteX6" fmla="*/ 181 w 838300"/>
                <a:gd name="connsiteY6" fmla="*/ 205198 h 384069"/>
                <a:gd name="connsiteX7" fmla="*/ 0 w 838300"/>
                <a:gd name="connsiteY7" fmla="*/ 209891 h 384069"/>
                <a:gd name="connsiteX8" fmla="*/ 0 w 838300"/>
                <a:gd name="connsiteY8" fmla="*/ 210071 h 384069"/>
                <a:gd name="connsiteX9" fmla="*/ 0 w 838300"/>
                <a:gd name="connsiteY9" fmla="*/ 212057 h 384069"/>
                <a:gd name="connsiteX10" fmla="*/ 0 w 838300"/>
                <a:gd name="connsiteY10" fmla="*/ 212237 h 384069"/>
                <a:gd name="connsiteX11" fmla="*/ 0 w 838300"/>
                <a:gd name="connsiteY11" fmla="*/ 214403 h 384069"/>
                <a:gd name="connsiteX12" fmla="*/ 0 w 838300"/>
                <a:gd name="connsiteY12" fmla="*/ 214403 h 384069"/>
                <a:gd name="connsiteX13" fmla="*/ 181 w 838300"/>
                <a:gd name="connsiteY13" fmla="*/ 216388 h 384069"/>
                <a:gd name="connsiteX14" fmla="*/ 181 w 838300"/>
                <a:gd name="connsiteY14" fmla="*/ 216749 h 384069"/>
                <a:gd name="connsiteX15" fmla="*/ 722 w 838300"/>
                <a:gd name="connsiteY15" fmla="*/ 220900 h 384069"/>
                <a:gd name="connsiteX16" fmla="*/ 722 w 838300"/>
                <a:gd name="connsiteY16" fmla="*/ 221260 h 384069"/>
                <a:gd name="connsiteX17" fmla="*/ 1083 w 838300"/>
                <a:gd name="connsiteY17" fmla="*/ 223065 h 384069"/>
                <a:gd name="connsiteX18" fmla="*/ 1083 w 838300"/>
                <a:gd name="connsiteY18" fmla="*/ 223427 h 384069"/>
                <a:gd name="connsiteX19" fmla="*/ 1625 w 838300"/>
                <a:gd name="connsiteY19" fmla="*/ 225592 h 384069"/>
                <a:gd name="connsiteX20" fmla="*/ 1625 w 838300"/>
                <a:gd name="connsiteY20" fmla="*/ 225772 h 384069"/>
                <a:gd name="connsiteX21" fmla="*/ 2166 w 838300"/>
                <a:gd name="connsiteY21" fmla="*/ 227758 h 384069"/>
                <a:gd name="connsiteX22" fmla="*/ 2346 w 838300"/>
                <a:gd name="connsiteY22" fmla="*/ 228299 h 384069"/>
                <a:gd name="connsiteX23" fmla="*/ 3971 w 838300"/>
                <a:gd name="connsiteY23" fmla="*/ 233172 h 384069"/>
                <a:gd name="connsiteX24" fmla="*/ 4151 w 838300"/>
                <a:gd name="connsiteY24" fmla="*/ 233713 h 384069"/>
                <a:gd name="connsiteX25" fmla="*/ 5053 w 838300"/>
                <a:gd name="connsiteY25" fmla="*/ 235879 h 384069"/>
                <a:gd name="connsiteX26" fmla="*/ 5234 w 838300"/>
                <a:gd name="connsiteY26" fmla="*/ 236421 h 384069"/>
                <a:gd name="connsiteX27" fmla="*/ 6497 w 838300"/>
                <a:gd name="connsiteY27" fmla="*/ 239128 h 384069"/>
                <a:gd name="connsiteX28" fmla="*/ 6858 w 838300"/>
                <a:gd name="connsiteY28" fmla="*/ 239669 h 384069"/>
                <a:gd name="connsiteX29" fmla="*/ 7941 w 838300"/>
                <a:gd name="connsiteY29" fmla="*/ 242015 h 384069"/>
                <a:gd name="connsiteX30" fmla="*/ 8302 w 838300"/>
                <a:gd name="connsiteY30" fmla="*/ 242917 h 384069"/>
                <a:gd name="connsiteX31" fmla="*/ 9926 w 838300"/>
                <a:gd name="connsiteY31" fmla="*/ 245986 h 384069"/>
                <a:gd name="connsiteX32" fmla="*/ 51255 w 838300"/>
                <a:gd name="connsiteY32" fmla="*/ 353548 h 384069"/>
                <a:gd name="connsiteX33" fmla="*/ 121459 w 838300"/>
                <a:gd name="connsiteY33" fmla="*/ 376288 h 384069"/>
                <a:gd name="connsiteX34" fmla="*/ 162065 w 838300"/>
                <a:gd name="connsiteY34" fmla="*/ 356977 h 384069"/>
                <a:gd name="connsiteX35" fmla="*/ 262770 w 838300"/>
                <a:gd name="connsiteY35" fmla="*/ 313663 h 384069"/>
                <a:gd name="connsiteX36" fmla="*/ 279013 w 838300"/>
                <a:gd name="connsiteY36" fmla="*/ 287675 h 384069"/>
                <a:gd name="connsiteX37" fmla="*/ 351021 w 838300"/>
                <a:gd name="connsiteY37" fmla="*/ 242015 h 384069"/>
                <a:gd name="connsiteX38" fmla="*/ 373942 w 838300"/>
                <a:gd name="connsiteY38" fmla="*/ 259341 h 384069"/>
                <a:gd name="connsiteX39" fmla="*/ 447395 w 838300"/>
                <a:gd name="connsiteY39" fmla="*/ 224690 h 384069"/>
                <a:gd name="connsiteX40" fmla="*/ 468149 w 838300"/>
                <a:gd name="connsiteY40" fmla="*/ 199423 h 384069"/>
                <a:gd name="connsiteX41" fmla="*/ 516696 w 838300"/>
                <a:gd name="connsiteY41" fmla="*/ 118030 h 384069"/>
                <a:gd name="connsiteX42" fmla="*/ 638336 w 838300"/>
                <a:gd name="connsiteY42" fmla="*/ 113518 h 384069"/>
                <a:gd name="connsiteX43" fmla="*/ 670460 w 838300"/>
                <a:gd name="connsiteY43" fmla="*/ 122722 h 384069"/>
                <a:gd name="connsiteX44" fmla="*/ 696268 w 838300"/>
                <a:gd name="connsiteY44" fmla="*/ 111352 h 384069"/>
                <a:gd name="connsiteX45" fmla="*/ 717744 w 838300"/>
                <a:gd name="connsiteY45" fmla="*/ 88251 h 384069"/>
                <a:gd name="connsiteX46" fmla="*/ 777481 w 838300"/>
                <a:gd name="connsiteY46" fmla="*/ 64248 h 384069"/>
                <a:gd name="connsiteX47" fmla="*/ 822238 w 838300"/>
                <a:gd name="connsiteY47" fmla="*/ 58473 h 384069"/>
                <a:gd name="connsiteX48" fmla="*/ 830901 w 838300"/>
                <a:gd name="connsiteY48" fmla="*/ 28876 h 384069"/>
                <a:gd name="connsiteX49" fmla="*/ 832164 w 838300"/>
                <a:gd name="connsiteY49" fmla="*/ 17687 h 384069"/>
                <a:gd name="connsiteX50" fmla="*/ 833067 w 838300"/>
                <a:gd name="connsiteY50" fmla="*/ 13355 h 384069"/>
                <a:gd name="connsiteX51" fmla="*/ 833428 w 838300"/>
                <a:gd name="connsiteY51" fmla="*/ 12092 h 384069"/>
                <a:gd name="connsiteX52" fmla="*/ 834330 w 838300"/>
                <a:gd name="connsiteY52" fmla="*/ 9024 h 384069"/>
                <a:gd name="connsiteX53" fmla="*/ 834691 w 838300"/>
                <a:gd name="connsiteY53" fmla="*/ 7941 h 384069"/>
                <a:gd name="connsiteX54" fmla="*/ 836135 w 838300"/>
                <a:gd name="connsiteY54" fmla="*/ 4512 h 384069"/>
                <a:gd name="connsiteX55" fmla="*/ 836315 w 838300"/>
                <a:gd name="connsiteY55" fmla="*/ 3970 h 384069"/>
                <a:gd name="connsiteX56" fmla="*/ 838300 w 838300"/>
                <a:gd name="connsiteY56" fmla="*/ 0 h 384069"/>
                <a:gd name="connsiteX57" fmla="*/ 838300 w 838300"/>
                <a:gd name="connsiteY57" fmla="*/ 0 h 384069"/>
                <a:gd name="connsiteX58" fmla="*/ 802386 w 838300"/>
                <a:gd name="connsiteY58" fmla="*/ 12272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38300" h="384069">
                  <a:moveTo>
                    <a:pt x="802386" y="12272"/>
                  </a:moveTo>
                  <a:cubicBezTo>
                    <a:pt x="767013" y="23822"/>
                    <a:pt x="731460" y="34832"/>
                    <a:pt x="695546" y="44758"/>
                  </a:cubicBezTo>
                  <a:cubicBezTo>
                    <a:pt x="659451" y="54684"/>
                    <a:pt x="622815" y="62083"/>
                    <a:pt x="586720" y="71829"/>
                  </a:cubicBezTo>
                  <a:cubicBezTo>
                    <a:pt x="516696" y="90778"/>
                    <a:pt x="448297" y="115142"/>
                    <a:pt x="379536" y="138062"/>
                  </a:cubicBezTo>
                  <a:cubicBezTo>
                    <a:pt x="315468" y="159358"/>
                    <a:pt x="251039" y="177767"/>
                    <a:pt x="185166" y="192926"/>
                  </a:cubicBezTo>
                  <a:cubicBezTo>
                    <a:pt x="135536" y="204296"/>
                    <a:pt x="82657" y="215666"/>
                    <a:pt x="31403" y="210252"/>
                  </a:cubicBezTo>
                  <a:cubicBezTo>
                    <a:pt x="20935" y="209169"/>
                    <a:pt x="10287" y="207545"/>
                    <a:pt x="181" y="205198"/>
                  </a:cubicBezTo>
                  <a:cubicBezTo>
                    <a:pt x="0" y="206823"/>
                    <a:pt x="0" y="208447"/>
                    <a:pt x="0" y="209891"/>
                  </a:cubicBezTo>
                  <a:cubicBezTo>
                    <a:pt x="0" y="209891"/>
                    <a:pt x="0" y="210071"/>
                    <a:pt x="0" y="210071"/>
                  </a:cubicBezTo>
                  <a:cubicBezTo>
                    <a:pt x="0" y="210793"/>
                    <a:pt x="0" y="211334"/>
                    <a:pt x="0" y="212057"/>
                  </a:cubicBezTo>
                  <a:cubicBezTo>
                    <a:pt x="0" y="212057"/>
                    <a:pt x="0" y="212237"/>
                    <a:pt x="0" y="212237"/>
                  </a:cubicBezTo>
                  <a:cubicBezTo>
                    <a:pt x="0" y="212959"/>
                    <a:pt x="0" y="213681"/>
                    <a:pt x="0" y="214403"/>
                  </a:cubicBezTo>
                  <a:cubicBezTo>
                    <a:pt x="0" y="214403"/>
                    <a:pt x="0" y="214403"/>
                    <a:pt x="0" y="214403"/>
                  </a:cubicBezTo>
                  <a:cubicBezTo>
                    <a:pt x="0" y="215125"/>
                    <a:pt x="0" y="215666"/>
                    <a:pt x="181" y="216388"/>
                  </a:cubicBezTo>
                  <a:cubicBezTo>
                    <a:pt x="181" y="216568"/>
                    <a:pt x="181" y="216568"/>
                    <a:pt x="181" y="216749"/>
                  </a:cubicBezTo>
                  <a:cubicBezTo>
                    <a:pt x="361" y="218193"/>
                    <a:pt x="361" y="219456"/>
                    <a:pt x="722" y="220900"/>
                  </a:cubicBezTo>
                  <a:cubicBezTo>
                    <a:pt x="722" y="221080"/>
                    <a:pt x="722" y="221080"/>
                    <a:pt x="722" y="221260"/>
                  </a:cubicBezTo>
                  <a:cubicBezTo>
                    <a:pt x="902" y="221802"/>
                    <a:pt x="902" y="222524"/>
                    <a:pt x="1083" y="223065"/>
                  </a:cubicBezTo>
                  <a:cubicBezTo>
                    <a:pt x="1083" y="223246"/>
                    <a:pt x="1083" y="223246"/>
                    <a:pt x="1083" y="223427"/>
                  </a:cubicBezTo>
                  <a:cubicBezTo>
                    <a:pt x="1264" y="224148"/>
                    <a:pt x="1444" y="224870"/>
                    <a:pt x="1625" y="225592"/>
                  </a:cubicBezTo>
                  <a:cubicBezTo>
                    <a:pt x="1625" y="225592"/>
                    <a:pt x="1625" y="225772"/>
                    <a:pt x="1625" y="225772"/>
                  </a:cubicBezTo>
                  <a:cubicBezTo>
                    <a:pt x="1805" y="226494"/>
                    <a:pt x="1985" y="227036"/>
                    <a:pt x="2166" y="227758"/>
                  </a:cubicBezTo>
                  <a:cubicBezTo>
                    <a:pt x="2166" y="227938"/>
                    <a:pt x="2346" y="228119"/>
                    <a:pt x="2346" y="228299"/>
                  </a:cubicBezTo>
                  <a:cubicBezTo>
                    <a:pt x="2888" y="229743"/>
                    <a:pt x="3429" y="231367"/>
                    <a:pt x="3971" y="233172"/>
                  </a:cubicBezTo>
                  <a:cubicBezTo>
                    <a:pt x="3971" y="233353"/>
                    <a:pt x="4151" y="233533"/>
                    <a:pt x="4151" y="233713"/>
                  </a:cubicBezTo>
                  <a:cubicBezTo>
                    <a:pt x="4512" y="234435"/>
                    <a:pt x="4692" y="235157"/>
                    <a:pt x="5053" y="235879"/>
                  </a:cubicBezTo>
                  <a:cubicBezTo>
                    <a:pt x="5053" y="236060"/>
                    <a:pt x="5234" y="236240"/>
                    <a:pt x="5234" y="236421"/>
                  </a:cubicBezTo>
                  <a:cubicBezTo>
                    <a:pt x="5595" y="237323"/>
                    <a:pt x="5956" y="238225"/>
                    <a:pt x="6497" y="239128"/>
                  </a:cubicBezTo>
                  <a:cubicBezTo>
                    <a:pt x="6497" y="239308"/>
                    <a:pt x="6678" y="239488"/>
                    <a:pt x="6858" y="239669"/>
                  </a:cubicBezTo>
                  <a:cubicBezTo>
                    <a:pt x="7219" y="240391"/>
                    <a:pt x="7580" y="241293"/>
                    <a:pt x="7941" y="242015"/>
                  </a:cubicBezTo>
                  <a:cubicBezTo>
                    <a:pt x="8121" y="242376"/>
                    <a:pt x="8121" y="242556"/>
                    <a:pt x="8302" y="242917"/>
                  </a:cubicBezTo>
                  <a:cubicBezTo>
                    <a:pt x="8843" y="244000"/>
                    <a:pt x="9385" y="244903"/>
                    <a:pt x="9926" y="245986"/>
                  </a:cubicBezTo>
                  <a:cubicBezTo>
                    <a:pt x="27432" y="280276"/>
                    <a:pt x="33749" y="319078"/>
                    <a:pt x="51255" y="353548"/>
                  </a:cubicBezTo>
                  <a:cubicBezTo>
                    <a:pt x="66414" y="383326"/>
                    <a:pt x="91681" y="392169"/>
                    <a:pt x="121459" y="376288"/>
                  </a:cubicBezTo>
                  <a:cubicBezTo>
                    <a:pt x="134814" y="369249"/>
                    <a:pt x="148891" y="363835"/>
                    <a:pt x="162065" y="356977"/>
                  </a:cubicBezTo>
                  <a:cubicBezTo>
                    <a:pt x="194371" y="339832"/>
                    <a:pt x="231187" y="332974"/>
                    <a:pt x="262770" y="313663"/>
                  </a:cubicBezTo>
                  <a:cubicBezTo>
                    <a:pt x="273598" y="307166"/>
                    <a:pt x="278471" y="301030"/>
                    <a:pt x="279013" y="287675"/>
                  </a:cubicBezTo>
                  <a:cubicBezTo>
                    <a:pt x="280276" y="252843"/>
                    <a:pt x="319258" y="227397"/>
                    <a:pt x="351021" y="242015"/>
                  </a:cubicBezTo>
                  <a:cubicBezTo>
                    <a:pt x="364918" y="248512"/>
                    <a:pt x="361670" y="262950"/>
                    <a:pt x="373942" y="259341"/>
                  </a:cubicBezTo>
                  <a:cubicBezTo>
                    <a:pt x="393794" y="253566"/>
                    <a:pt x="424113" y="234435"/>
                    <a:pt x="447395" y="224690"/>
                  </a:cubicBezTo>
                  <a:cubicBezTo>
                    <a:pt x="463457" y="214764"/>
                    <a:pt x="467247" y="212959"/>
                    <a:pt x="468149" y="199423"/>
                  </a:cubicBezTo>
                  <a:cubicBezTo>
                    <a:pt x="470495" y="165675"/>
                    <a:pt x="488181" y="134272"/>
                    <a:pt x="516696" y="118030"/>
                  </a:cubicBezTo>
                  <a:cubicBezTo>
                    <a:pt x="556220" y="95651"/>
                    <a:pt x="597007" y="87891"/>
                    <a:pt x="638336" y="113518"/>
                  </a:cubicBezTo>
                  <a:cubicBezTo>
                    <a:pt x="648984" y="120195"/>
                    <a:pt x="659451" y="127595"/>
                    <a:pt x="670460" y="122722"/>
                  </a:cubicBezTo>
                  <a:cubicBezTo>
                    <a:pt x="679123" y="118932"/>
                    <a:pt x="687244" y="113879"/>
                    <a:pt x="696268" y="111352"/>
                  </a:cubicBezTo>
                  <a:cubicBezTo>
                    <a:pt x="708721" y="107923"/>
                    <a:pt x="713773" y="99982"/>
                    <a:pt x="717744" y="88251"/>
                  </a:cubicBezTo>
                  <a:cubicBezTo>
                    <a:pt x="727850" y="58473"/>
                    <a:pt x="748063" y="51074"/>
                    <a:pt x="777481" y="64248"/>
                  </a:cubicBezTo>
                  <a:cubicBezTo>
                    <a:pt x="795709" y="72370"/>
                    <a:pt x="806898" y="64248"/>
                    <a:pt x="822238" y="58473"/>
                  </a:cubicBezTo>
                  <a:cubicBezTo>
                    <a:pt x="837037" y="52879"/>
                    <a:pt x="828194" y="38802"/>
                    <a:pt x="830901" y="28876"/>
                  </a:cubicBezTo>
                  <a:cubicBezTo>
                    <a:pt x="831803" y="25266"/>
                    <a:pt x="831443" y="21476"/>
                    <a:pt x="832164" y="17687"/>
                  </a:cubicBezTo>
                  <a:cubicBezTo>
                    <a:pt x="832525" y="16243"/>
                    <a:pt x="832706" y="14799"/>
                    <a:pt x="833067" y="13355"/>
                  </a:cubicBezTo>
                  <a:cubicBezTo>
                    <a:pt x="833247" y="12994"/>
                    <a:pt x="833247" y="12633"/>
                    <a:pt x="833428" y="12092"/>
                  </a:cubicBezTo>
                  <a:cubicBezTo>
                    <a:pt x="833788" y="11009"/>
                    <a:pt x="833969" y="10106"/>
                    <a:pt x="834330" y="9024"/>
                  </a:cubicBezTo>
                  <a:cubicBezTo>
                    <a:pt x="834511" y="8663"/>
                    <a:pt x="834511" y="8302"/>
                    <a:pt x="834691" y="7941"/>
                  </a:cubicBezTo>
                  <a:cubicBezTo>
                    <a:pt x="835052" y="6858"/>
                    <a:pt x="835593" y="5594"/>
                    <a:pt x="836135" y="4512"/>
                  </a:cubicBezTo>
                  <a:cubicBezTo>
                    <a:pt x="836135" y="4331"/>
                    <a:pt x="836315" y="4151"/>
                    <a:pt x="836315" y="3970"/>
                  </a:cubicBezTo>
                  <a:cubicBezTo>
                    <a:pt x="836857" y="2707"/>
                    <a:pt x="837579" y="1263"/>
                    <a:pt x="838300" y="0"/>
                  </a:cubicBezTo>
                  <a:lnTo>
                    <a:pt x="838300" y="0"/>
                  </a:lnTo>
                  <a:cubicBezTo>
                    <a:pt x="826389" y="4331"/>
                    <a:pt x="814478" y="8302"/>
                    <a:pt x="802386" y="12272"/>
                  </a:cubicBezTo>
                  <a:close/>
                </a:path>
              </a:pathLst>
            </a:custGeom>
            <a:solidFill>
              <a:srgbClr val="FFFFFF"/>
            </a:solidFill>
            <a:ln w="1804" cap="flat">
              <a:noFill/>
              <a:prstDash val="solid"/>
              <a:miter/>
            </a:ln>
          </p:spPr>
          <p:txBody>
            <a:bodyPr rtlCol="0" anchor="ctr"/>
            <a:lstStyle/>
            <a:p>
              <a:endParaRPr lang="en-US"/>
            </a:p>
          </p:txBody>
        </p:sp>
        <p:sp>
          <p:nvSpPr>
            <p:cNvPr id="56" name="Freeform 1069">
              <a:extLst>
                <a:ext uri="{FF2B5EF4-FFF2-40B4-BE49-F238E27FC236}">
                  <a16:creationId xmlns:a16="http://schemas.microsoft.com/office/drawing/2014/main" id="{B4538AB6-B48D-6768-BEF2-2A9F00D84586}"/>
                </a:ext>
              </a:extLst>
            </p:cNvPr>
            <p:cNvSpPr/>
            <p:nvPr/>
          </p:nvSpPr>
          <p:spPr>
            <a:xfrm>
              <a:off x="9166759" y="3514003"/>
              <a:ext cx="513929" cy="388756"/>
            </a:xfrm>
            <a:custGeom>
              <a:avLst/>
              <a:gdLst>
                <a:gd name="connsiteX0" fmla="*/ 469412 w 513929"/>
                <a:gd name="connsiteY0" fmla="*/ 36817 h 388756"/>
                <a:gd name="connsiteX1" fmla="*/ 467246 w 513929"/>
                <a:gd name="connsiteY1" fmla="*/ 36095 h 388756"/>
                <a:gd name="connsiteX2" fmla="*/ 466344 w 513929"/>
                <a:gd name="connsiteY2" fmla="*/ 35734 h 388756"/>
                <a:gd name="connsiteX3" fmla="*/ 464900 w 513929"/>
                <a:gd name="connsiteY3" fmla="*/ 35192 h 388756"/>
                <a:gd name="connsiteX4" fmla="*/ 463817 w 513929"/>
                <a:gd name="connsiteY4" fmla="*/ 34832 h 388756"/>
                <a:gd name="connsiteX5" fmla="*/ 462374 w 513929"/>
                <a:gd name="connsiteY5" fmla="*/ 34470 h 388756"/>
                <a:gd name="connsiteX6" fmla="*/ 461110 w 513929"/>
                <a:gd name="connsiteY6" fmla="*/ 34110 h 388756"/>
                <a:gd name="connsiteX7" fmla="*/ 459486 w 513929"/>
                <a:gd name="connsiteY7" fmla="*/ 33568 h 388756"/>
                <a:gd name="connsiteX8" fmla="*/ 458223 w 513929"/>
                <a:gd name="connsiteY8" fmla="*/ 33207 h 388756"/>
                <a:gd name="connsiteX9" fmla="*/ 456598 w 513929"/>
                <a:gd name="connsiteY9" fmla="*/ 32666 h 388756"/>
                <a:gd name="connsiteX10" fmla="*/ 455155 w 513929"/>
                <a:gd name="connsiteY10" fmla="*/ 32124 h 388756"/>
                <a:gd name="connsiteX11" fmla="*/ 453711 w 513929"/>
                <a:gd name="connsiteY11" fmla="*/ 31763 h 388756"/>
                <a:gd name="connsiteX12" fmla="*/ 452087 w 513929"/>
                <a:gd name="connsiteY12" fmla="*/ 31222 h 388756"/>
                <a:gd name="connsiteX13" fmla="*/ 450823 w 513929"/>
                <a:gd name="connsiteY13" fmla="*/ 30861 h 388756"/>
                <a:gd name="connsiteX14" fmla="*/ 449018 w 513929"/>
                <a:gd name="connsiteY14" fmla="*/ 30320 h 388756"/>
                <a:gd name="connsiteX15" fmla="*/ 447755 w 513929"/>
                <a:gd name="connsiteY15" fmla="*/ 29959 h 388756"/>
                <a:gd name="connsiteX16" fmla="*/ 445770 w 513929"/>
                <a:gd name="connsiteY16" fmla="*/ 29417 h 388756"/>
                <a:gd name="connsiteX17" fmla="*/ 444506 w 513929"/>
                <a:gd name="connsiteY17" fmla="*/ 29056 h 388756"/>
                <a:gd name="connsiteX18" fmla="*/ 442161 w 513929"/>
                <a:gd name="connsiteY18" fmla="*/ 28335 h 388756"/>
                <a:gd name="connsiteX19" fmla="*/ 440897 w 513929"/>
                <a:gd name="connsiteY19" fmla="*/ 27973 h 388756"/>
                <a:gd name="connsiteX20" fmla="*/ 438551 w 513929"/>
                <a:gd name="connsiteY20" fmla="*/ 27251 h 388756"/>
                <a:gd name="connsiteX21" fmla="*/ 437468 w 513929"/>
                <a:gd name="connsiteY21" fmla="*/ 26891 h 388756"/>
                <a:gd name="connsiteX22" fmla="*/ 423933 w 513929"/>
                <a:gd name="connsiteY22" fmla="*/ 22740 h 388756"/>
                <a:gd name="connsiteX23" fmla="*/ 423391 w 513929"/>
                <a:gd name="connsiteY23" fmla="*/ 22559 h 388756"/>
                <a:gd name="connsiteX24" fmla="*/ 419963 w 513929"/>
                <a:gd name="connsiteY24" fmla="*/ 21476 h 388756"/>
                <a:gd name="connsiteX25" fmla="*/ 419240 w 513929"/>
                <a:gd name="connsiteY25" fmla="*/ 21296 h 388756"/>
                <a:gd name="connsiteX26" fmla="*/ 415811 w 513929"/>
                <a:gd name="connsiteY26" fmla="*/ 20213 h 388756"/>
                <a:gd name="connsiteX27" fmla="*/ 415089 w 513929"/>
                <a:gd name="connsiteY27" fmla="*/ 20033 h 388756"/>
                <a:gd name="connsiteX28" fmla="*/ 411480 w 513929"/>
                <a:gd name="connsiteY28" fmla="*/ 18950 h 388756"/>
                <a:gd name="connsiteX29" fmla="*/ 410939 w 513929"/>
                <a:gd name="connsiteY29" fmla="*/ 18769 h 388756"/>
                <a:gd name="connsiteX30" fmla="*/ 407329 w 513929"/>
                <a:gd name="connsiteY30" fmla="*/ 17687 h 388756"/>
                <a:gd name="connsiteX31" fmla="*/ 406607 w 513929"/>
                <a:gd name="connsiteY31" fmla="*/ 17506 h 388756"/>
                <a:gd name="connsiteX32" fmla="*/ 402818 w 513929"/>
                <a:gd name="connsiteY32" fmla="*/ 16423 h 388756"/>
                <a:gd name="connsiteX33" fmla="*/ 402818 w 513929"/>
                <a:gd name="connsiteY33" fmla="*/ 16423 h 388756"/>
                <a:gd name="connsiteX34" fmla="*/ 371595 w 513929"/>
                <a:gd name="connsiteY34" fmla="*/ 7039 h 388756"/>
                <a:gd name="connsiteX35" fmla="*/ 371235 w 513929"/>
                <a:gd name="connsiteY35" fmla="*/ 6858 h 388756"/>
                <a:gd name="connsiteX36" fmla="*/ 366903 w 513929"/>
                <a:gd name="connsiteY36" fmla="*/ 5595 h 388756"/>
                <a:gd name="connsiteX37" fmla="*/ 366542 w 513929"/>
                <a:gd name="connsiteY37" fmla="*/ 5414 h 388756"/>
                <a:gd name="connsiteX38" fmla="*/ 362211 w 513929"/>
                <a:gd name="connsiteY38" fmla="*/ 4151 h 388756"/>
                <a:gd name="connsiteX39" fmla="*/ 361850 w 513929"/>
                <a:gd name="connsiteY39" fmla="*/ 3971 h 388756"/>
                <a:gd name="connsiteX40" fmla="*/ 357699 w 513929"/>
                <a:gd name="connsiteY40" fmla="*/ 2707 h 388756"/>
                <a:gd name="connsiteX41" fmla="*/ 356797 w 513929"/>
                <a:gd name="connsiteY41" fmla="*/ 2527 h 388756"/>
                <a:gd name="connsiteX42" fmla="*/ 352826 w 513929"/>
                <a:gd name="connsiteY42" fmla="*/ 1263 h 388756"/>
                <a:gd name="connsiteX43" fmla="*/ 352104 w 513929"/>
                <a:gd name="connsiteY43" fmla="*/ 1083 h 388756"/>
                <a:gd name="connsiteX44" fmla="*/ 348134 w 513929"/>
                <a:gd name="connsiteY44" fmla="*/ 0 h 388756"/>
                <a:gd name="connsiteX45" fmla="*/ 347773 w 513929"/>
                <a:gd name="connsiteY45" fmla="*/ 0 h 388756"/>
                <a:gd name="connsiteX46" fmla="*/ 397403 w 513929"/>
                <a:gd name="connsiteY46" fmla="*/ 161704 h 388756"/>
                <a:gd name="connsiteX47" fmla="*/ 351743 w 513929"/>
                <a:gd name="connsiteY47" fmla="*/ 232631 h 388756"/>
                <a:gd name="connsiteX48" fmla="*/ 277388 w 513929"/>
                <a:gd name="connsiteY48" fmla="*/ 273959 h 388756"/>
                <a:gd name="connsiteX49" fmla="*/ 211154 w 513929"/>
                <a:gd name="connsiteY49" fmla="*/ 292368 h 388756"/>
                <a:gd name="connsiteX50" fmla="*/ 130843 w 513929"/>
                <a:gd name="connsiteY50" fmla="*/ 313663 h 388756"/>
                <a:gd name="connsiteX51" fmla="*/ 0 w 513929"/>
                <a:gd name="connsiteY51" fmla="*/ 356255 h 388756"/>
                <a:gd name="connsiteX52" fmla="*/ 12092 w 513929"/>
                <a:gd name="connsiteY52" fmla="*/ 370874 h 388756"/>
                <a:gd name="connsiteX53" fmla="*/ 13536 w 513929"/>
                <a:gd name="connsiteY53" fmla="*/ 373400 h 388756"/>
                <a:gd name="connsiteX54" fmla="*/ 33568 w 513929"/>
                <a:gd name="connsiteY54" fmla="*/ 386936 h 388756"/>
                <a:gd name="connsiteX55" fmla="*/ 172352 w 513929"/>
                <a:gd name="connsiteY55" fmla="*/ 327199 h 388756"/>
                <a:gd name="connsiteX56" fmla="*/ 206642 w 513929"/>
                <a:gd name="connsiteY56" fmla="*/ 319980 h 388756"/>
                <a:gd name="connsiteX57" fmla="*/ 301030 w 513929"/>
                <a:gd name="connsiteY57" fmla="*/ 291645 h 388756"/>
                <a:gd name="connsiteX58" fmla="*/ 318355 w 513929"/>
                <a:gd name="connsiteY58" fmla="*/ 338749 h 388756"/>
                <a:gd name="connsiteX59" fmla="*/ 352285 w 513929"/>
                <a:gd name="connsiteY59" fmla="*/ 342359 h 388756"/>
                <a:gd name="connsiteX60" fmla="*/ 497566 w 513929"/>
                <a:gd name="connsiteY60" fmla="*/ 115142 h 388756"/>
                <a:gd name="connsiteX61" fmla="*/ 469412 w 513929"/>
                <a:gd name="connsiteY61" fmla="*/ 36817 h 38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3929" h="388756">
                  <a:moveTo>
                    <a:pt x="469412" y="36817"/>
                  </a:moveTo>
                  <a:cubicBezTo>
                    <a:pt x="468691" y="36636"/>
                    <a:pt x="467968" y="36275"/>
                    <a:pt x="467246" y="36095"/>
                  </a:cubicBezTo>
                  <a:cubicBezTo>
                    <a:pt x="466886" y="36095"/>
                    <a:pt x="466705" y="35914"/>
                    <a:pt x="466344" y="35734"/>
                  </a:cubicBezTo>
                  <a:cubicBezTo>
                    <a:pt x="465803" y="35553"/>
                    <a:pt x="465441" y="35373"/>
                    <a:pt x="464900" y="35192"/>
                  </a:cubicBezTo>
                  <a:cubicBezTo>
                    <a:pt x="464539" y="35012"/>
                    <a:pt x="464179" y="35012"/>
                    <a:pt x="463817" y="34832"/>
                  </a:cubicBezTo>
                  <a:cubicBezTo>
                    <a:pt x="463276" y="34651"/>
                    <a:pt x="462915" y="34470"/>
                    <a:pt x="462374" y="34470"/>
                  </a:cubicBezTo>
                  <a:cubicBezTo>
                    <a:pt x="462013" y="34290"/>
                    <a:pt x="461651" y="34290"/>
                    <a:pt x="461110" y="34110"/>
                  </a:cubicBezTo>
                  <a:cubicBezTo>
                    <a:pt x="460569" y="33929"/>
                    <a:pt x="460027" y="33749"/>
                    <a:pt x="459486" y="33568"/>
                  </a:cubicBezTo>
                  <a:cubicBezTo>
                    <a:pt x="459125" y="33388"/>
                    <a:pt x="458764" y="33388"/>
                    <a:pt x="458223" y="33207"/>
                  </a:cubicBezTo>
                  <a:cubicBezTo>
                    <a:pt x="457681" y="33027"/>
                    <a:pt x="457139" y="32846"/>
                    <a:pt x="456598" y="32666"/>
                  </a:cubicBezTo>
                  <a:cubicBezTo>
                    <a:pt x="456057" y="32485"/>
                    <a:pt x="455696" y="32305"/>
                    <a:pt x="455155" y="32124"/>
                  </a:cubicBezTo>
                  <a:cubicBezTo>
                    <a:pt x="454613" y="31944"/>
                    <a:pt x="454253" y="31763"/>
                    <a:pt x="453711" y="31763"/>
                  </a:cubicBezTo>
                  <a:cubicBezTo>
                    <a:pt x="453170" y="31583"/>
                    <a:pt x="452628" y="31402"/>
                    <a:pt x="452087" y="31222"/>
                  </a:cubicBezTo>
                  <a:cubicBezTo>
                    <a:pt x="451725" y="31042"/>
                    <a:pt x="451184" y="30861"/>
                    <a:pt x="450823" y="30861"/>
                  </a:cubicBezTo>
                  <a:cubicBezTo>
                    <a:pt x="450282" y="30681"/>
                    <a:pt x="449560" y="30500"/>
                    <a:pt x="449018" y="30320"/>
                  </a:cubicBezTo>
                  <a:cubicBezTo>
                    <a:pt x="448658" y="30139"/>
                    <a:pt x="448116" y="29959"/>
                    <a:pt x="447755" y="29959"/>
                  </a:cubicBezTo>
                  <a:cubicBezTo>
                    <a:pt x="447034" y="29778"/>
                    <a:pt x="446492" y="29598"/>
                    <a:pt x="445770" y="29417"/>
                  </a:cubicBezTo>
                  <a:cubicBezTo>
                    <a:pt x="445409" y="29237"/>
                    <a:pt x="445048" y="29237"/>
                    <a:pt x="444506" y="29056"/>
                  </a:cubicBezTo>
                  <a:cubicBezTo>
                    <a:pt x="443785" y="28876"/>
                    <a:pt x="443063" y="28515"/>
                    <a:pt x="442161" y="28335"/>
                  </a:cubicBezTo>
                  <a:cubicBezTo>
                    <a:pt x="441799" y="28154"/>
                    <a:pt x="441439" y="28154"/>
                    <a:pt x="440897" y="27973"/>
                  </a:cubicBezTo>
                  <a:cubicBezTo>
                    <a:pt x="440175" y="27793"/>
                    <a:pt x="439453" y="27432"/>
                    <a:pt x="438551" y="27251"/>
                  </a:cubicBezTo>
                  <a:cubicBezTo>
                    <a:pt x="438190" y="27071"/>
                    <a:pt x="437829" y="27071"/>
                    <a:pt x="437468" y="26891"/>
                  </a:cubicBezTo>
                  <a:cubicBezTo>
                    <a:pt x="433137" y="25627"/>
                    <a:pt x="428625" y="24184"/>
                    <a:pt x="423933" y="22740"/>
                  </a:cubicBezTo>
                  <a:cubicBezTo>
                    <a:pt x="423752" y="22740"/>
                    <a:pt x="423572" y="22559"/>
                    <a:pt x="423391" y="22559"/>
                  </a:cubicBezTo>
                  <a:cubicBezTo>
                    <a:pt x="422308" y="22198"/>
                    <a:pt x="421225" y="21837"/>
                    <a:pt x="419963" y="21476"/>
                  </a:cubicBezTo>
                  <a:cubicBezTo>
                    <a:pt x="419782" y="21476"/>
                    <a:pt x="419421" y="21296"/>
                    <a:pt x="419240" y="21296"/>
                  </a:cubicBezTo>
                  <a:cubicBezTo>
                    <a:pt x="418158" y="20935"/>
                    <a:pt x="416894" y="20574"/>
                    <a:pt x="415811" y="20213"/>
                  </a:cubicBezTo>
                  <a:cubicBezTo>
                    <a:pt x="415631" y="20213"/>
                    <a:pt x="415270" y="20033"/>
                    <a:pt x="415089" y="20033"/>
                  </a:cubicBezTo>
                  <a:cubicBezTo>
                    <a:pt x="413826" y="19672"/>
                    <a:pt x="412744" y="19311"/>
                    <a:pt x="411480" y="18950"/>
                  </a:cubicBezTo>
                  <a:cubicBezTo>
                    <a:pt x="411299" y="18950"/>
                    <a:pt x="411119" y="18769"/>
                    <a:pt x="410939" y="18769"/>
                  </a:cubicBezTo>
                  <a:cubicBezTo>
                    <a:pt x="409675" y="18408"/>
                    <a:pt x="408412" y="18047"/>
                    <a:pt x="407329" y="17687"/>
                  </a:cubicBezTo>
                  <a:cubicBezTo>
                    <a:pt x="407149" y="17687"/>
                    <a:pt x="406968" y="17506"/>
                    <a:pt x="406607" y="17506"/>
                  </a:cubicBezTo>
                  <a:cubicBezTo>
                    <a:pt x="405344" y="17145"/>
                    <a:pt x="404080" y="16784"/>
                    <a:pt x="402818" y="16423"/>
                  </a:cubicBezTo>
                  <a:cubicBezTo>
                    <a:pt x="402818" y="16423"/>
                    <a:pt x="402818" y="16423"/>
                    <a:pt x="402818" y="16423"/>
                  </a:cubicBezTo>
                  <a:cubicBezTo>
                    <a:pt x="392892" y="13355"/>
                    <a:pt x="382424" y="10287"/>
                    <a:pt x="371595" y="7039"/>
                  </a:cubicBezTo>
                  <a:cubicBezTo>
                    <a:pt x="371414" y="7039"/>
                    <a:pt x="371414" y="7039"/>
                    <a:pt x="371235" y="6858"/>
                  </a:cubicBezTo>
                  <a:cubicBezTo>
                    <a:pt x="369790" y="6497"/>
                    <a:pt x="368347" y="5956"/>
                    <a:pt x="366903" y="5595"/>
                  </a:cubicBezTo>
                  <a:cubicBezTo>
                    <a:pt x="366723" y="5595"/>
                    <a:pt x="366723" y="5595"/>
                    <a:pt x="366542" y="5414"/>
                  </a:cubicBezTo>
                  <a:cubicBezTo>
                    <a:pt x="365098" y="5053"/>
                    <a:pt x="363654" y="4512"/>
                    <a:pt x="362211" y="4151"/>
                  </a:cubicBezTo>
                  <a:cubicBezTo>
                    <a:pt x="362030" y="4151"/>
                    <a:pt x="362030" y="4151"/>
                    <a:pt x="361850" y="3971"/>
                  </a:cubicBezTo>
                  <a:cubicBezTo>
                    <a:pt x="360406" y="3609"/>
                    <a:pt x="359143" y="3068"/>
                    <a:pt x="357699" y="2707"/>
                  </a:cubicBezTo>
                  <a:cubicBezTo>
                    <a:pt x="357338" y="2707"/>
                    <a:pt x="357157" y="2527"/>
                    <a:pt x="356797" y="2527"/>
                  </a:cubicBezTo>
                  <a:cubicBezTo>
                    <a:pt x="355533" y="2166"/>
                    <a:pt x="354090" y="1805"/>
                    <a:pt x="352826" y="1263"/>
                  </a:cubicBezTo>
                  <a:cubicBezTo>
                    <a:pt x="352645" y="1263"/>
                    <a:pt x="352285" y="1083"/>
                    <a:pt x="352104" y="1083"/>
                  </a:cubicBezTo>
                  <a:cubicBezTo>
                    <a:pt x="350841" y="722"/>
                    <a:pt x="349397" y="361"/>
                    <a:pt x="348134" y="0"/>
                  </a:cubicBezTo>
                  <a:cubicBezTo>
                    <a:pt x="347953" y="0"/>
                    <a:pt x="347953" y="0"/>
                    <a:pt x="347773" y="0"/>
                  </a:cubicBezTo>
                  <a:cubicBezTo>
                    <a:pt x="390726" y="43133"/>
                    <a:pt x="417616" y="96553"/>
                    <a:pt x="397403" y="161704"/>
                  </a:cubicBezTo>
                  <a:cubicBezTo>
                    <a:pt x="389101" y="188775"/>
                    <a:pt x="373581" y="214403"/>
                    <a:pt x="351743" y="232631"/>
                  </a:cubicBezTo>
                  <a:cubicBezTo>
                    <a:pt x="329364" y="251400"/>
                    <a:pt x="304820" y="263853"/>
                    <a:pt x="277388" y="273959"/>
                  </a:cubicBezTo>
                  <a:cubicBezTo>
                    <a:pt x="255911" y="281900"/>
                    <a:pt x="233533" y="287134"/>
                    <a:pt x="211154" y="292368"/>
                  </a:cubicBezTo>
                  <a:cubicBezTo>
                    <a:pt x="184083" y="298684"/>
                    <a:pt x="157553" y="305722"/>
                    <a:pt x="130843" y="313663"/>
                  </a:cubicBezTo>
                  <a:cubicBezTo>
                    <a:pt x="86989" y="326838"/>
                    <a:pt x="43494" y="341456"/>
                    <a:pt x="0" y="356255"/>
                  </a:cubicBezTo>
                  <a:cubicBezTo>
                    <a:pt x="4873" y="359865"/>
                    <a:pt x="8663" y="365098"/>
                    <a:pt x="12092" y="370874"/>
                  </a:cubicBezTo>
                  <a:cubicBezTo>
                    <a:pt x="12633" y="371776"/>
                    <a:pt x="12994" y="372498"/>
                    <a:pt x="13536" y="373400"/>
                  </a:cubicBezTo>
                  <a:cubicBezTo>
                    <a:pt x="21115" y="387296"/>
                    <a:pt x="20754" y="391628"/>
                    <a:pt x="33568" y="386936"/>
                  </a:cubicBezTo>
                  <a:cubicBezTo>
                    <a:pt x="49450" y="380980"/>
                    <a:pt x="152320" y="354450"/>
                    <a:pt x="172352" y="327199"/>
                  </a:cubicBezTo>
                  <a:cubicBezTo>
                    <a:pt x="173976" y="325033"/>
                    <a:pt x="202852" y="319800"/>
                    <a:pt x="206642" y="319980"/>
                  </a:cubicBezTo>
                  <a:cubicBezTo>
                    <a:pt x="248873" y="321784"/>
                    <a:pt x="299767" y="284426"/>
                    <a:pt x="301030" y="291645"/>
                  </a:cubicBezTo>
                  <a:cubicBezTo>
                    <a:pt x="303376" y="303737"/>
                    <a:pt x="312400" y="328101"/>
                    <a:pt x="318355" y="338749"/>
                  </a:cubicBezTo>
                  <a:cubicBezTo>
                    <a:pt x="330989" y="361128"/>
                    <a:pt x="335862" y="361669"/>
                    <a:pt x="352285" y="342359"/>
                  </a:cubicBezTo>
                  <a:cubicBezTo>
                    <a:pt x="357157" y="336584"/>
                    <a:pt x="449379" y="182279"/>
                    <a:pt x="497566" y="115142"/>
                  </a:cubicBezTo>
                  <a:cubicBezTo>
                    <a:pt x="532397" y="66775"/>
                    <a:pt x="506229" y="48908"/>
                    <a:pt x="469412" y="36817"/>
                  </a:cubicBezTo>
                  <a:close/>
                </a:path>
              </a:pathLst>
            </a:custGeom>
            <a:solidFill>
              <a:srgbClr val="FFFFFF"/>
            </a:solidFill>
            <a:ln w="1804" cap="flat">
              <a:noFill/>
              <a:prstDash val="solid"/>
              <a:miter/>
            </a:ln>
          </p:spPr>
          <p:txBody>
            <a:bodyPr rtlCol="0" anchor="ctr"/>
            <a:lstStyle/>
            <a:p>
              <a:endParaRPr lang="en-US"/>
            </a:p>
          </p:txBody>
        </p:sp>
        <p:sp>
          <p:nvSpPr>
            <p:cNvPr id="57" name="Freeform 1070">
              <a:extLst>
                <a:ext uri="{FF2B5EF4-FFF2-40B4-BE49-F238E27FC236}">
                  <a16:creationId xmlns:a16="http://schemas.microsoft.com/office/drawing/2014/main" id="{15E90A13-A95F-250C-E188-844C8B99F7DA}"/>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rgbClr val="FFFFFF"/>
            </a:solidFill>
            <a:ln w="1804" cap="flat">
              <a:noFill/>
              <a:prstDash val="solid"/>
              <a:miter/>
            </a:ln>
          </p:spPr>
          <p:txBody>
            <a:bodyPr rtlCol="0" anchor="ctr"/>
            <a:lstStyle/>
            <a:p>
              <a:endParaRPr lang="en-US"/>
            </a:p>
          </p:txBody>
        </p:sp>
        <p:sp>
          <p:nvSpPr>
            <p:cNvPr id="58" name="Freeform 1071">
              <a:extLst>
                <a:ext uri="{FF2B5EF4-FFF2-40B4-BE49-F238E27FC236}">
                  <a16:creationId xmlns:a16="http://schemas.microsoft.com/office/drawing/2014/main" id="{61FB4FFE-A083-5F4F-CE71-25EE82910828}"/>
                </a:ext>
              </a:extLst>
            </p:cNvPr>
            <p:cNvSpPr/>
            <p:nvPr/>
          </p:nvSpPr>
          <p:spPr>
            <a:xfrm>
              <a:off x="7623251" y="3456576"/>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solidFill>
              <a:srgbClr val="000000"/>
            </a:solidFill>
            <a:ln w="1804" cap="flat">
              <a:noFill/>
              <a:prstDash val="solid"/>
              <a:miter/>
            </a:ln>
          </p:spPr>
          <p:txBody>
            <a:bodyPr rtlCol="0" anchor="ctr"/>
            <a:lstStyle/>
            <a:p>
              <a:endParaRPr lang="en-US"/>
            </a:p>
          </p:txBody>
        </p:sp>
        <p:sp>
          <p:nvSpPr>
            <p:cNvPr id="59" name="Freeform 1072">
              <a:extLst>
                <a:ext uri="{FF2B5EF4-FFF2-40B4-BE49-F238E27FC236}">
                  <a16:creationId xmlns:a16="http://schemas.microsoft.com/office/drawing/2014/main" id="{65C9E0AB-E64E-8E0F-C2E0-27AC7D0CD166}"/>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solidFill>
              <a:srgbClr val="000000"/>
            </a:solidFill>
            <a:ln w="1804" cap="flat">
              <a:noFill/>
              <a:prstDash val="solid"/>
              <a:miter/>
            </a:ln>
          </p:spPr>
          <p:txBody>
            <a:bodyPr rtlCol="0" anchor="ctr"/>
            <a:lstStyle/>
            <a:p>
              <a:endParaRPr lang="en-US"/>
            </a:p>
          </p:txBody>
        </p:sp>
        <p:sp>
          <p:nvSpPr>
            <p:cNvPr id="60" name="Freeform 1073">
              <a:extLst>
                <a:ext uri="{FF2B5EF4-FFF2-40B4-BE49-F238E27FC236}">
                  <a16:creationId xmlns:a16="http://schemas.microsoft.com/office/drawing/2014/main" id="{E67A9A7F-AAD9-AA7A-807A-871F56735BC8}"/>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solidFill>
              <a:srgbClr val="000000"/>
            </a:solidFill>
            <a:ln w="1804" cap="flat">
              <a:noFill/>
              <a:prstDash val="solid"/>
              <a:miter/>
            </a:ln>
          </p:spPr>
          <p:txBody>
            <a:bodyPr rtlCol="0" anchor="ctr"/>
            <a:lstStyle/>
            <a:p>
              <a:endParaRPr lang="en-US"/>
            </a:p>
          </p:txBody>
        </p:sp>
        <p:sp>
          <p:nvSpPr>
            <p:cNvPr id="61" name="Freeform 1074">
              <a:extLst>
                <a:ext uri="{FF2B5EF4-FFF2-40B4-BE49-F238E27FC236}">
                  <a16:creationId xmlns:a16="http://schemas.microsoft.com/office/drawing/2014/main" id="{1EC336A0-AF9A-A559-7B87-79C0FF3CCE55}"/>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solidFill>
              <a:srgbClr val="000000"/>
            </a:solidFill>
            <a:ln w="1804" cap="flat">
              <a:noFill/>
              <a:prstDash val="solid"/>
              <a:miter/>
            </a:ln>
          </p:spPr>
          <p:txBody>
            <a:bodyPr rtlCol="0" anchor="ctr"/>
            <a:lstStyle/>
            <a:p>
              <a:endParaRPr lang="en-US"/>
            </a:p>
          </p:txBody>
        </p:sp>
        <p:sp>
          <p:nvSpPr>
            <p:cNvPr id="62" name="Freeform 1075">
              <a:extLst>
                <a:ext uri="{FF2B5EF4-FFF2-40B4-BE49-F238E27FC236}">
                  <a16:creationId xmlns:a16="http://schemas.microsoft.com/office/drawing/2014/main" id="{845149F9-5371-F28C-1BCC-D898BC3EE9F0}"/>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solidFill>
              <a:srgbClr val="000000"/>
            </a:solidFill>
            <a:ln w="1804" cap="flat">
              <a:noFill/>
              <a:prstDash val="solid"/>
              <a:miter/>
            </a:ln>
          </p:spPr>
          <p:txBody>
            <a:bodyPr rtlCol="0" anchor="ctr"/>
            <a:lstStyle/>
            <a:p>
              <a:endParaRPr lang="en-US"/>
            </a:p>
          </p:txBody>
        </p:sp>
        <p:sp>
          <p:nvSpPr>
            <p:cNvPr id="63" name="Freeform 1076">
              <a:extLst>
                <a:ext uri="{FF2B5EF4-FFF2-40B4-BE49-F238E27FC236}">
                  <a16:creationId xmlns:a16="http://schemas.microsoft.com/office/drawing/2014/main" id="{E102C5F1-D44F-58D1-093D-7393C2887C31}"/>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solidFill>
              <a:srgbClr val="000000"/>
            </a:solidFill>
            <a:ln w="1804" cap="flat">
              <a:noFill/>
              <a:prstDash val="solid"/>
              <a:miter/>
            </a:ln>
          </p:spPr>
          <p:txBody>
            <a:bodyPr rtlCol="0" anchor="ctr"/>
            <a:lstStyle/>
            <a:p>
              <a:endParaRPr lang="en-US"/>
            </a:p>
          </p:txBody>
        </p:sp>
        <p:sp>
          <p:nvSpPr>
            <p:cNvPr id="3072" name="Freeform 1077">
              <a:extLst>
                <a:ext uri="{FF2B5EF4-FFF2-40B4-BE49-F238E27FC236}">
                  <a16:creationId xmlns:a16="http://schemas.microsoft.com/office/drawing/2014/main" id="{5364D75B-521C-7F7F-2B4D-F05515EB2D03}"/>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solidFill>
              <a:srgbClr val="000000"/>
            </a:solidFill>
            <a:ln w="1804" cap="flat">
              <a:noFill/>
              <a:prstDash val="solid"/>
              <a:miter/>
            </a:ln>
          </p:spPr>
          <p:txBody>
            <a:bodyPr rtlCol="0" anchor="ctr"/>
            <a:lstStyle/>
            <a:p>
              <a:endParaRPr lang="en-US"/>
            </a:p>
          </p:txBody>
        </p:sp>
        <p:sp>
          <p:nvSpPr>
            <p:cNvPr id="3073" name="Freeform 1078">
              <a:extLst>
                <a:ext uri="{FF2B5EF4-FFF2-40B4-BE49-F238E27FC236}">
                  <a16:creationId xmlns:a16="http://schemas.microsoft.com/office/drawing/2014/main" id="{3904BC07-0F9A-69BF-07F4-A52612BD07DB}"/>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solidFill>
              <a:srgbClr val="000000"/>
            </a:solidFill>
            <a:ln w="1804" cap="flat">
              <a:noFill/>
              <a:prstDash val="solid"/>
              <a:miter/>
            </a:ln>
          </p:spPr>
          <p:txBody>
            <a:bodyPr rtlCol="0" anchor="ctr"/>
            <a:lstStyle/>
            <a:p>
              <a:endParaRPr lang="en-US"/>
            </a:p>
          </p:txBody>
        </p:sp>
        <p:sp>
          <p:nvSpPr>
            <p:cNvPr id="3075" name="Freeform 1079">
              <a:extLst>
                <a:ext uri="{FF2B5EF4-FFF2-40B4-BE49-F238E27FC236}">
                  <a16:creationId xmlns:a16="http://schemas.microsoft.com/office/drawing/2014/main" id="{833C37CB-BA0F-4FAE-C30E-25DDD5554484}"/>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solidFill>
              <a:srgbClr val="000000"/>
            </a:solidFill>
            <a:ln w="1804" cap="flat">
              <a:noFill/>
              <a:prstDash val="solid"/>
              <a:miter/>
            </a:ln>
          </p:spPr>
          <p:txBody>
            <a:bodyPr rtlCol="0" anchor="ctr"/>
            <a:lstStyle/>
            <a:p>
              <a:endParaRPr lang="en-US"/>
            </a:p>
          </p:txBody>
        </p:sp>
        <p:sp>
          <p:nvSpPr>
            <p:cNvPr id="3076" name="Freeform 1080">
              <a:extLst>
                <a:ext uri="{FF2B5EF4-FFF2-40B4-BE49-F238E27FC236}">
                  <a16:creationId xmlns:a16="http://schemas.microsoft.com/office/drawing/2014/main" id="{412B7F42-F796-33D6-D88B-F89AF0281419}"/>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26149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What is Credit Card Processing and How Does it Work? | Square">
            <a:extLst>
              <a:ext uri="{FF2B5EF4-FFF2-40B4-BE49-F238E27FC236}">
                <a16:creationId xmlns:a16="http://schemas.microsoft.com/office/drawing/2014/main" id="{AECBB8F8-F4BE-5CAC-9597-D189051D7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17" b="9641"/>
          <a:stretch/>
        </p:blipFill>
        <p:spPr bwMode="auto">
          <a:xfrm>
            <a:off x="4846623" y="0"/>
            <a:ext cx="6351159" cy="3673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3ADC4F7-C978-FFBF-133F-74E39E99D54C}"/>
              </a:ext>
            </a:extLst>
          </p:cNvPr>
          <p:cNvSpPr>
            <a:spLocks noGrp="1"/>
          </p:cNvSpPr>
          <p:nvPr>
            <p:ph type="body" sz="quarter" idx="14"/>
          </p:nvPr>
        </p:nvSpPr>
        <p:spPr>
          <a:xfrm>
            <a:off x="335958" y="4196355"/>
            <a:ext cx="11520084" cy="2189496"/>
          </a:xfrm>
          <a:noFill/>
        </p:spPr>
        <p:txBody>
          <a:bodyPr/>
          <a:lstStyle/>
          <a:p>
            <a:r>
              <a:rPr lang="en-GB" sz="2000" b="0" i="0" dirty="0">
                <a:solidFill>
                  <a:srgbClr val="003A50"/>
                </a:solidFill>
                <a:effectLst/>
                <a:hlinkClick r:id="rId3"/>
              </a:rPr>
              <a:t>Square </a:t>
            </a:r>
            <a:r>
              <a:rPr lang="en-GB" sz="2000" b="0" i="0" dirty="0">
                <a:solidFill>
                  <a:srgbClr val="003A50"/>
                </a:solidFill>
                <a:effectLst/>
              </a:rPr>
              <a:t>hilft Verkäufern jeder Größe, ihre Geschäfte effizient und papierlos </a:t>
            </a:r>
            <a:r>
              <a:rPr lang="en-GB" sz="2000" b="0" i="0" dirty="0" err="1">
                <a:solidFill>
                  <a:srgbClr val="003A50"/>
                </a:solidFill>
                <a:effectLst/>
              </a:rPr>
              <a:t>zu</a:t>
            </a:r>
            <a:r>
              <a:rPr lang="en-GB" sz="2000" b="0" i="0" dirty="0">
                <a:solidFill>
                  <a:srgbClr val="003A50"/>
                </a:solidFill>
                <a:effectLst/>
              </a:rPr>
              <a:t> </a:t>
            </a:r>
            <a:r>
              <a:rPr lang="en-GB" sz="2000" dirty="0" err="1">
                <a:solidFill>
                  <a:srgbClr val="003A50"/>
                </a:solidFill>
              </a:rPr>
              <a:t>gestalten</a:t>
            </a:r>
            <a:r>
              <a:rPr lang="en-GB" sz="2000" dirty="0">
                <a:solidFill>
                  <a:srgbClr val="003A50"/>
                </a:solidFill>
              </a:rPr>
              <a:t>. Ob online </a:t>
            </a:r>
            <a:r>
              <a:rPr lang="en-GB" sz="2000" dirty="0" err="1">
                <a:solidFill>
                  <a:srgbClr val="003A50"/>
                </a:solidFill>
              </a:rPr>
              <a:t>oder</a:t>
            </a:r>
            <a:r>
              <a:rPr lang="en-GB" sz="2000" dirty="0">
                <a:solidFill>
                  <a:srgbClr val="003A50"/>
                </a:solidFill>
              </a:rPr>
              <a:t> </a:t>
            </a:r>
            <a:r>
              <a:rPr lang="en-GB" sz="2000" dirty="0" err="1">
                <a:solidFill>
                  <a:srgbClr val="003A50"/>
                </a:solidFill>
              </a:rPr>
              <a:t>vor</a:t>
            </a:r>
            <a:r>
              <a:rPr lang="en-GB" sz="2000" dirty="0">
                <a:solidFill>
                  <a:srgbClr val="003A50"/>
                </a:solidFill>
              </a:rPr>
              <a:t> Ort, Sie </a:t>
            </a:r>
            <a:r>
              <a:rPr lang="en-GB" sz="2000" dirty="0" err="1">
                <a:solidFill>
                  <a:srgbClr val="003A50"/>
                </a:solidFill>
              </a:rPr>
              <a:t>können</a:t>
            </a:r>
            <a:r>
              <a:rPr lang="en-GB" sz="2000" dirty="0">
                <a:solidFill>
                  <a:srgbClr val="003A50"/>
                </a:solidFill>
              </a:rPr>
              <a:t> </a:t>
            </a:r>
            <a:r>
              <a:rPr lang="en-GB" sz="2000" dirty="0" err="1">
                <a:solidFill>
                  <a:srgbClr val="003A50"/>
                </a:solidFill>
              </a:rPr>
              <a:t>eine</a:t>
            </a:r>
            <a:r>
              <a:rPr lang="en-GB" sz="2000" dirty="0">
                <a:solidFill>
                  <a:srgbClr val="003A50"/>
                </a:solidFill>
              </a:rPr>
              <a:t> </a:t>
            </a:r>
            <a:r>
              <a:rPr lang="en-GB" sz="2000" dirty="0" err="1">
                <a:solidFill>
                  <a:srgbClr val="003A50"/>
                </a:solidFill>
              </a:rPr>
              <a:t>Vielzahl</a:t>
            </a:r>
            <a:r>
              <a:rPr lang="en-GB" sz="2000" dirty="0">
                <a:solidFill>
                  <a:srgbClr val="003A50"/>
                </a:solidFill>
              </a:rPr>
              <a:t> von Hardware und Software </a:t>
            </a:r>
            <a:r>
              <a:rPr lang="en-GB" sz="2000" dirty="0" err="1">
                <a:solidFill>
                  <a:srgbClr val="003A50"/>
                </a:solidFill>
              </a:rPr>
              <a:t>nutzen</a:t>
            </a:r>
            <a:r>
              <a:rPr lang="en-GB" sz="2000" dirty="0">
                <a:solidFill>
                  <a:srgbClr val="003A50"/>
                </a:solidFill>
              </a:rPr>
              <a:t>, um schnell und </a:t>
            </a:r>
            <a:r>
              <a:rPr lang="en-GB" sz="2000" dirty="0" err="1">
                <a:solidFill>
                  <a:srgbClr val="003A50"/>
                </a:solidFill>
              </a:rPr>
              <a:t>sicher</a:t>
            </a:r>
            <a:r>
              <a:rPr lang="en-GB" sz="2000" dirty="0">
                <a:solidFill>
                  <a:srgbClr val="003A50"/>
                </a:solidFill>
              </a:rPr>
              <a:t> </a:t>
            </a:r>
            <a:r>
              <a:rPr lang="en-GB" sz="2000" dirty="0" err="1">
                <a:solidFill>
                  <a:srgbClr val="003A50"/>
                </a:solidFill>
              </a:rPr>
              <a:t>Kreditkarten</a:t>
            </a:r>
            <a:r>
              <a:rPr lang="en-GB" sz="2000" dirty="0">
                <a:solidFill>
                  <a:srgbClr val="003A50"/>
                </a:solidFill>
              </a:rPr>
              <a:t>, Apple Pay und Android Pay </a:t>
            </a:r>
            <a:r>
              <a:rPr lang="en-GB" sz="2000" dirty="0" err="1">
                <a:solidFill>
                  <a:srgbClr val="003A50"/>
                </a:solidFill>
              </a:rPr>
              <a:t>zu</a:t>
            </a:r>
            <a:r>
              <a:rPr lang="en-GB" sz="2000" dirty="0">
                <a:solidFill>
                  <a:srgbClr val="003A50"/>
                </a:solidFill>
              </a:rPr>
              <a:t> </a:t>
            </a:r>
            <a:r>
              <a:rPr lang="en-GB" sz="2000" dirty="0" err="1">
                <a:solidFill>
                  <a:srgbClr val="003A50"/>
                </a:solidFill>
              </a:rPr>
              <a:t>verarbeiten</a:t>
            </a:r>
            <a:r>
              <a:rPr lang="en-GB" sz="2000" dirty="0">
                <a:solidFill>
                  <a:srgbClr val="003A50"/>
                </a:solidFill>
              </a:rPr>
              <a:t>, </a:t>
            </a:r>
            <a:r>
              <a:rPr lang="en-GB" sz="2000" dirty="0" err="1">
                <a:solidFill>
                  <a:srgbClr val="003A50"/>
                </a:solidFill>
              </a:rPr>
              <a:t>einschließlich</a:t>
            </a:r>
            <a:r>
              <a:rPr lang="en-GB" sz="2000" dirty="0">
                <a:solidFill>
                  <a:srgbClr val="003A50"/>
                </a:solidFill>
              </a:rPr>
              <a:t> </a:t>
            </a:r>
            <a:r>
              <a:rPr lang="en-GB" sz="2000" dirty="0" err="1">
                <a:solidFill>
                  <a:srgbClr val="003A50"/>
                </a:solidFill>
              </a:rPr>
              <a:t>kontaktloser</a:t>
            </a:r>
            <a:r>
              <a:rPr lang="en-GB" sz="2000" dirty="0">
                <a:solidFill>
                  <a:srgbClr val="003A50"/>
                </a:solidFill>
              </a:rPr>
              <a:t> Optionen. Verbinden Sie Ihr Square-Konto mit Xero, um Ihre täglichen Verkaufstransaktionen automatisch zu synchronisieren und Square als Zahlungsdienstleister zu nutzen. </a:t>
            </a:r>
            <a:r>
              <a:rPr lang="en-GB" sz="2000" dirty="0" err="1">
                <a:solidFill>
                  <a:srgbClr val="003A50"/>
                </a:solidFill>
              </a:rPr>
              <a:t>Sparen</a:t>
            </a:r>
            <a:r>
              <a:rPr lang="en-GB" sz="2000" dirty="0">
                <a:solidFill>
                  <a:srgbClr val="003A50"/>
                </a:solidFill>
              </a:rPr>
              <a:t> Sie </a:t>
            </a:r>
            <a:r>
              <a:rPr lang="en-GB" sz="2000" dirty="0" err="1">
                <a:solidFill>
                  <a:srgbClr val="003A50"/>
                </a:solidFill>
              </a:rPr>
              <a:t>zudem</a:t>
            </a:r>
            <a:r>
              <a:rPr lang="en-GB" sz="2000" dirty="0">
                <a:solidFill>
                  <a:srgbClr val="003A50"/>
                </a:solidFill>
              </a:rPr>
              <a:t> Zeit – </a:t>
            </a:r>
            <a:r>
              <a:rPr lang="en-GB" sz="2000" dirty="0" err="1">
                <a:solidFill>
                  <a:srgbClr val="003A50"/>
                </a:solidFill>
              </a:rPr>
              <a:t>denn</a:t>
            </a:r>
            <a:r>
              <a:rPr lang="en-GB" sz="2000" dirty="0">
                <a:solidFill>
                  <a:srgbClr val="003A50"/>
                </a:solidFill>
              </a:rPr>
              <a:t> Sie </a:t>
            </a:r>
            <a:r>
              <a:rPr lang="en-GB" sz="2000" dirty="0" err="1">
                <a:solidFill>
                  <a:srgbClr val="003A50"/>
                </a:solidFill>
              </a:rPr>
              <a:t>benötigen</a:t>
            </a:r>
            <a:r>
              <a:rPr lang="en-GB" sz="2000" dirty="0">
                <a:solidFill>
                  <a:srgbClr val="003A50"/>
                </a:solidFill>
              </a:rPr>
              <a:t> </a:t>
            </a:r>
            <a:r>
              <a:rPr lang="en-GB" sz="2000" dirty="0" err="1">
                <a:solidFill>
                  <a:srgbClr val="003A50"/>
                </a:solidFill>
              </a:rPr>
              <a:t>keine</a:t>
            </a:r>
            <a:r>
              <a:rPr lang="en-GB" sz="2000" dirty="0">
                <a:solidFill>
                  <a:srgbClr val="003A50"/>
                </a:solidFill>
              </a:rPr>
              <a:t> manuelle </a:t>
            </a:r>
            <a:r>
              <a:rPr lang="en-GB" sz="2000" dirty="0" err="1">
                <a:solidFill>
                  <a:srgbClr val="003A50"/>
                </a:solidFill>
              </a:rPr>
              <a:t>Dateneingabe</a:t>
            </a:r>
            <a:r>
              <a:rPr lang="en-GB" sz="2000" dirty="0">
                <a:solidFill>
                  <a:srgbClr val="003A50"/>
                </a:solidFill>
              </a:rPr>
              <a:t> </a:t>
            </a:r>
            <a:r>
              <a:rPr lang="en-GB" sz="2000" dirty="0" err="1">
                <a:solidFill>
                  <a:srgbClr val="003A50"/>
                </a:solidFill>
              </a:rPr>
              <a:t>mehr</a:t>
            </a:r>
            <a:r>
              <a:rPr lang="en-GB" sz="2000" i="0" dirty="0">
                <a:solidFill>
                  <a:srgbClr val="003A50"/>
                </a:solidFill>
                <a:effectLst/>
              </a:rPr>
              <a:t>.</a:t>
            </a:r>
            <a:endParaRPr lang="en-IE" sz="2000" dirty="0">
              <a:solidFill>
                <a:srgbClr val="003A50"/>
              </a:solidFill>
            </a:endParaRPr>
          </a:p>
        </p:txBody>
      </p:sp>
      <p:sp>
        <p:nvSpPr>
          <p:cNvPr id="5" name="Text Placeholder 7">
            <a:extLst>
              <a:ext uri="{FF2B5EF4-FFF2-40B4-BE49-F238E27FC236}">
                <a16:creationId xmlns:a16="http://schemas.microsoft.com/office/drawing/2014/main" id="{0D929503-590C-0A1A-6AB7-AB5B473ECC58}"/>
              </a:ext>
            </a:extLst>
          </p:cNvPr>
          <p:cNvSpPr txBox="1">
            <a:spLocks/>
          </p:cNvSpPr>
          <p:nvPr/>
        </p:nvSpPr>
        <p:spPr>
          <a:xfrm>
            <a:off x="-11859" y="-12292"/>
            <a:ext cx="5826059" cy="3715023"/>
          </a:xfrm>
          <a:prstGeom prst="rect">
            <a:avLst/>
          </a:prstGeom>
          <a:solidFill>
            <a:srgbClr val="0095D7"/>
          </a:solidFill>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a:buNone/>
              <a:defRPr lang="en-US" sz="3600" b="1"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Font typeface="Arial"/>
              <a:buNone/>
            </a:pPr>
            <a:endParaRPr lang="en-GB" sz="2800" b="1" u="sng" dirty="0">
              <a:solidFill>
                <a:schemeClr val="bg1"/>
              </a:solidFill>
              <a:hlinkClick r:id="rId4">
                <a:extLst>
                  <a:ext uri="{A12FA001-AC4F-418D-AE19-62706E023703}">
                    <ahyp:hlinkClr xmlns:ahyp="http://schemas.microsoft.com/office/drawing/2018/hyperlinkcolor" val="tx"/>
                  </a:ext>
                </a:extLst>
              </a:hlinkClick>
            </a:endParaRPr>
          </a:p>
          <a:p>
            <a:pPr marL="457200" lvl="1" indent="0">
              <a:buFont typeface="Arial"/>
              <a:buNone/>
            </a:pPr>
            <a:r>
              <a:rPr lang="en-GB" sz="2200" dirty="0">
                <a:solidFill>
                  <a:schemeClr val="bg1"/>
                </a:solidFill>
              </a:rPr>
              <a:t>Die</a:t>
            </a:r>
            <a:r>
              <a:rPr lang="en-GB" sz="2200" dirty="0">
                <a:solidFill>
                  <a:schemeClr val="bg1"/>
                </a:solidFill>
                <a:hlinkClick r:id="rId4">
                  <a:extLst>
                    <a:ext uri="{A12FA001-AC4F-418D-AE19-62706E023703}">
                      <ahyp:hlinkClr xmlns:ahyp="http://schemas.microsoft.com/office/drawing/2018/hyperlinkcolor" val="tx"/>
                    </a:ext>
                  </a:extLst>
                </a:hlinkClick>
              </a:rPr>
              <a:t> </a:t>
            </a:r>
            <a:r>
              <a:rPr lang="en-GB" sz="2200" b="1" u="sng" dirty="0">
                <a:solidFill>
                  <a:schemeClr val="bg1"/>
                </a:solidFill>
                <a:hlinkClick r:id="rId4">
                  <a:extLst>
                    <a:ext uri="{A12FA001-AC4F-418D-AE19-62706E023703}">
                      <ahyp:hlinkClr xmlns:ahyp="http://schemas.microsoft.com/office/drawing/2018/hyperlinkcolor" val="tx"/>
                    </a:ext>
                  </a:extLst>
                </a:hlinkClick>
              </a:rPr>
              <a:t>Square </a:t>
            </a:r>
            <a:r>
              <a:rPr lang="en-GB" sz="2200" b="1" u="sng" dirty="0">
                <a:solidFill>
                  <a:schemeClr val="bg1"/>
                </a:solidFill>
              </a:rPr>
              <a:t>App </a:t>
            </a:r>
            <a:r>
              <a:rPr lang="en-GB" sz="2200" dirty="0">
                <a:solidFill>
                  <a:schemeClr val="bg1"/>
                </a:solidFill>
              </a:rPr>
              <a:t>kann Ihnen dabei helfen, papierlos zu werden und die Effizienz Ihres Unternehmens </a:t>
            </a:r>
            <a:r>
              <a:rPr lang="en-GB" sz="2200" i="0" dirty="0">
                <a:solidFill>
                  <a:schemeClr val="bg1"/>
                </a:solidFill>
                <a:effectLst/>
              </a:rPr>
              <a:t>über den Zahlungsverkehr hinaus zu steigern. </a:t>
            </a:r>
            <a:r>
              <a:rPr lang="en-GB" sz="2200" i="0" dirty="0">
                <a:solidFill>
                  <a:schemeClr val="bg1"/>
                </a:solidFill>
                <a:effectLst/>
                <a:hlinkClick r:id="rId5">
                  <a:extLst>
                    <a:ext uri="{A12FA001-AC4F-418D-AE19-62706E023703}">
                      <ahyp:hlinkClr xmlns:ahyp="http://schemas.microsoft.com/office/drawing/2018/hyperlinkcolor" val="tx"/>
                    </a:ext>
                  </a:extLst>
                </a:hlinkClick>
              </a:rPr>
              <a:t>Square </a:t>
            </a:r>
            <a:r>
              <a:rPr lang="en-GB" sz="2200" i="0" dirty="0">
                <a:solidFill>
                  <a:schemeClr val="bg1"/>
                </a:solidFill>
                <a:effectLst/>
              </a:rPr>
              <a:t>bietet eine Reihe von Tools, um jede Aufgabe zu erledigen, wie z. B. Point-of-Sale, E-Commerce, Abholung und Lieferung, Online-Terminplanung, Marketing und mehr. </a:t>
            </a:r>
          </a:p>
        </p:txBody>
      </p:sp>
      <p:pic>
        <p:nvPicPr>
          <p:cNvPr id="4100" name="Picture 4" descr="Square | Solutions For Your Small, Medium &amp; Large Business">
            <a:extLst>
              <a:ext uri="{FF2B5EF4-FFF2-40B4-BE49-F238E27FC236}">
                <a16:creationId xmlns:a16="http://schemas.microsoft.com/office/drawing/2014/main" id="{91A8E190-84B8-10B6-DEBE-0687EDE0C9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126" y="1201763"/>
            <a:ext cx="4100476" cy="16845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28B399-5D68-8BF2-54EB-F0D3FA5D97C8}"/>
              </a:ext>
            </a:extLst>
          </p:cNvPr>
          <p:cNvSpPr/>
          <p:nvPr/>
        </p:nvSpPr>
        <p:spPr>
          <a:xfrm>
            <a:off x="10031240" y="-29342"/>
            <a:ext cx="2160759" cy="3702731"/>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Rectangle 5">
            <a:extLst>
              <a:ext uri="{FF2B5EF4-FFF2-40B4-BE49-F238E27FC236}">
                <a16:creationId xmlns:a16="http://schemas.microsoft.com/office/drawing/2014/main" id="{FE5958E1-77F4-86DD-6B6A-DF1C419943D2}"/>
              </a:ext>
            </a:extLst>
          </p:cNvPr>
          <p:cNvSpPr/>
          <p:nvPr/>
        </p:nvSpPr>
        <p:spPr>
          <a:xfrm>
            <a:off x="10059591" y="708139"/>
            <a:ext cx="2122001" cy="878877"/>
          </a:xfrm>
          <a:prstGeom prst="rect">
            <a:avLst/>
          </a:prstGeom>
          <a:solidFill>
            <a:srgbClr val="027354"/>
          </a:solidFill>
          <a:ln>
            <a:solidFill>
              <a:srgbClr val="009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Umwelt-</a:t>
            </a:r>
            <a:r>
              <a:rPr lang="en-IE" sz="2400" b="1" dirty="0" err="1"/>
              <a:t>freundliches</a:t>
            </a:r>
            <a:r>
              <a:rPr lang="en-IE" sz="2400" b="1" dirty="0"/>
              <a:t> </a:t>
            </a:r>
            <a:r>
              <a:rPr lang="en-IE" sz="2400" dirty="0"/>
              <a:t>Tool für papierlose Zahlungen</a:t>
            </a:r>
          </a:p>
        </p:txBody>
      </p:sp>
      <p:pic>
        <p:nvPicPr>
          <p:cNvPr id="7" name="Graphic 6" descr="Recycle with solid fill">
            <a:extLst>
              <a:ext uri="{FF2B5EF4-FFF2-40B4-BE49-F238E27FC236}">
                <a16:creationId xmlns:a16="http://schemas.microsoft.com/office/drawing/2014/main" id="{DCC4A74B-C1AD-981F-DF40-0DE94E0AB9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5932" y="2165241"/>
            <a:ext cx="1391373" cy="1391373"/>
          </a:xfrm>
          <a:prstGeom prst="rect">
            <a:avLst/>
          </a:prstGeom>
        </p:spPr>
      </p:pic>
    </p:spTree>
    <p:extLst>
      <p:ext uri="{BB962C8B-B14F-4D97-AF65-F5344CB8AC3E}">
        <p14:creationId xmlns:p14="http://schemas.microsoft.com/office/powerpoint/2010/main" val="1805642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D113441E-AAB9-AAEF-D3EE-1F7B7F3D18EC}"/>
              </a:ext>
            </a:extLst>
          </p:cNvPr>
          <p:cNvPicPr>
            <a:picLocks noChangeAspect="1"/>
          </p:cNvPicPr>
          <p:nvPr/>
        </p:nvPicPr>
        <p:blipFill rotWithShape="1">
          <a:blip r:embed="rId3"/>
          <a:srcRect b="1838"/>
          <a:stretch/>
        </p:blipFill>
        <p:spPr>
          <a:xfrm>
            <a:off x="6014362" y="1"/>
            <a:ext cx="4073927" cy="2548134"/>
          </a:xfrm>
          <a:prstGeom prst="rect">
            <a:avLst/>
          </a:prstGeom>
        </p:spPr>
      </p:pic>
      <p:sp>
        <p:nvSpPr>
          <p:cNvPr id="8" name="Text Placeholder 7">
            <a:extLst>
              <a:ext uri="{FF2B5EF4-FFF2-40B4-BE49-F238E27FC236}">
                <a16:creationId xmlns:a16="http://schemas.microsoft.com/office/drawing/2014/main" id="{42B6C440-F015-DB05-D9EC-C4D4CE20A44E}"/>
              </a:ext>
            </a:extLst>
          </p:cNvPr>
          <p:cNvSpPr>
            <a:spLocks noGrp="1"/>
          </p:cNvSpPr>
          <p:nvPr>
            <p:ph type="body" sz="quarter" idx="13"/>
          </p:nvPr>
        </p:nvSpPr>
        <p:spPr>
          <a:xfrm>
            <a:off x="7391" y="-12289"/>
            <a:ext cx="6006971" cy="3644047"/>
          </a:xfrm>
          <a:solidFill>
            <a:srgbClr val="01545D"/>
          </a:solidFill>
        </p:spPr>
        <p:txBody>
          <a:bodyPr anchor="ctr">
            <a:noAutofit/>
          </a:bodyPr>
          <a:lstStyle/>
          <a:p>
            <a:pPr marL="457200" lvl="1" indent="0">
              <a:lnSpc>
                <a:spcPct val="100000"/>
              </a:lnSpc>
              <a:spcBef>
                <a:spcPts val="0"/>
              </a:spcBef>
              <a:buNone/>
            </a:pPr>
            <a:r>
              <a:rPr lang="en-GB" b="1" i="0" u="sng" dirty="0">
                <a:solidFill>
                  <a:schemeClr val="bg1"/>
                </a:solidFill>
                <a:effectLst/>
                <a:hlinkClick r:id="rId4">
                  <a:extLst>
                    <a:ext uri="{A12FA001-AC4F-418D-AE19-62706E023703}">
                      <ahyp:hlinkClr xmlns:ahyp="http://schemas.microsoft.com/office/drawing/2018/hyperlinkcolor" val="tx"/>
                    </a:ext>
                  </a:extLst>
                </a:hlinkClick>
              </a:rPr>
              <a:t>Sustain Analytics</a:t>
            </a:r>
            <a:r>
              <a:rPr lang="en-GB" b="1" u="sng" dirty="0">
                <a:solidFill>
                  <a:schemeClr val="bg1"/>
                </a:solidFill>
                <a:hlinkClick r:id="rId4">
                  <a:extLst>
                    <a:ext uri="{A12FA001-AC4F-418D-AE19-62706E023703}">
                      <ahyp:hlinkClr xmlns:ahyp="http://schemas.microsoft.com/office/drawing/2018/hyperlinkcolor" val="tx"/>
                    </a:ext>
                  </a:extLst>
                </a:hlinkClick>
              </a:rPr>
              <a:t>, Europa </a:t>
            </a:r>
            <a:endParaRPr lang="en-GB" b="1" u="sng" dirty="0">
              <a:solidFill>
                <a:schemeClr val="bg1"/>
              </a:solidFill>
            </a:endParaRPr>
          </a:p>
          <a:p>
            <a:pPr marL="457200" lvl="1" indent="0">
              <a:lnSpc>
                <a:spcPct val="100000"/>
              </a:lnSpc>
              <a:spcBef>
                <a:spcPts val="0"/>
              </a:spcBef>
              <a:buNone/>
            </a:pPr>
            <a:r>
              <a:rPr lang="en-GB" sz="2000" b="0" i="0" dirty="0" err="1">
                <a:solidFill>
                  <a:schemeClr val="bg1"/>
                </a:solidFill>
                <a:effectLst/>
              </a:rPr>
              <a:t>Messen</a:t>
            </a:r>
            <a:r>
              <a:rPr lang="en-GB" sz="2000" b="0" i="0" dirty="0">
                <a:solidFill>
                  <a:schemeClr val="bg1"/>
                </a:solidFill>
                <a:effectLst/>
              </a:rPr>
              <a:t> Sie </a:t>
            </a:r>
            <a:r>
              <a:rPr lang="en-GB" sz="2000" b="0" i="0" dirty="0" err="1">
                <a:solidFill>
                  <a:schemeClr val="bg1"/>
                </a:solidFill>
                <a:effectLst/>
              </a:rPr>
              <a:t>systematisch</a:t>
            </a:r>
            <a:r>
              <a:rPr lang="en-GB" sz="2000" b="0" i="0" dirty="0">
                <a:solidFill>
                  <a:schemeClr val="bg1"/>
                </a:solidFill>
                <a:effectLst/>
              </a:rPr>
              <a:t> die CSR- und ESG-</a:t>
            </a:r>
            <a:r>
              <a:rPr lang="en-GB" sz="2000" b="0" i="0" dirty="0" err="1">
                <a:solidFill>
                  <a:schemeClr val="bg1"/>
                </a:solidFill>
                <a:effectLst/>
              </a:rPr>
              <a:t>Auswirkungen</a:t>
            </a:r>
            <a:r>
              <a:rPr lang="en-GB" sz="2000" b="0" i="0" dirty="0">
                <a:solidFill>
                  <a:schemeClr val="bg1"/>
                </a:solidFill>
                <a:effectLst/>
              </a:rPr>
              <a:t> </a:t>
            </a:r>
            <a:r>
              <a:rPr lang="en-GB" sz="2000" b="0" i="0" dirty="0" err="1">
                <a:solidFill>
                  <a:schemeClr val="bg1"/>
                </a:solidFill>
                <a:effectLst/>
              </a:rPr>
              <a:t>Ihrer</a:t>
            </a:r>
            <a:r>
              <a:rPr lang="en-GB" sz="2000" b="0" i="0" dirty="0">
                <a:solidFill>
                  <a:schemeClr val="bg1"/>
                </a:solidFill>
                <a:effectLst/>
              </a:rPr>
              <a:t> Aktivitäten und der </a:t>
            </a:r>
            <a:r>
              <a:rPr lang="en-GB" sz="2000" b="0" i="0" dirty="0" err="1">
                <a:solidFill>
                  <a:schemeClr val="bg1"/>
                </a:solidFill>
                <a:effectLst/>
              </a:rPr>
              <a:t>Produkte</a:t>
            </a:r>
            <a:r>
              <a:rPr lang="en-GB" sz="2000" b="0" i="0" dirty="0">
                <a:solidFill>
                  <a:schemeClr val="bg1"/>
                </a:solidFill>
                <a:effectLst/>
              </a:rPr>
              <a:t> eines Unternehmens. Der </a:t>
            </a:r>
            <a:r>
              <a:rPr lang="en-GB" sz="2000" b="1" i="0" dirty="0">
                <a:solidFill>
                  <a:schemeClr val="bg1"/>
                </a:solidFill>
                <a:effectLst/>
              </a:rPr>
              <a:t>Morningstar Sustainalytics Corporate Impact Report </a:t>
            </a:r>
            <a:r>
              <a:rPr lang="en-GB" sz="2000" i="0" dirty="0">
                <a:solidFill>
                  <a:schemeClr val="bg1"/>
                </a:solidFill>
                <a:effectLst/>
              </a:rPr>
              <a:t>berechnet die sozialen, ökologischen und wirtschaftlichen Auswirkungen eines Unternehmens und </a:t>
            </a:r>
            <a:r>
              <a:rPr lang="en-GB" sz="2000" b="0" i="0" dirty="0">
                <a:solidFill>
                  <a:schemeClr val="bg1"/>
                </a:solidFill>
                <a:effectLst/>
              </a:rPr>
              <a:t>konzentriert sich dabei auf die wesentlichen Themen, die für seine Branche und Region am wichtigsten sind.</a:t>
            </a:r>
          </a:p>
          <a:p>
            <a:pPr marL="457200" lvl="1" indent="0">
              <a:lnSpc>
                <a:spcPct val="100000"/>
              </a:lnSpc>
              <a:spcBef>
                <a:spcPts val="0"/>
              </a:spcBef>
              <a:buNone/>
            </a:pPr>
            <a:endParaRPr lang="en-IE" sz="2000" dirty="0">
              <a:solidFill>
                <a:schemeClr val="bg1"/>
              </a:solidFill>
            </a:endParaRPr>
          </a:p>
        </p:txBody>
      </p:sp>
      <p:sp>
        <p:nvSpPr>
          <p:cNvPr id="9" name="Text Placeholder 8">
            <a:extLst>
              <a:ext uri="{FF2B5EF4-FFF2-40B4-BE49-F238E27FC236}">
                <a16:creationId xmlns:a16="http://schemas.microsoft.com/office/drawing/2014/main" id="{C703A2E0-3CB4-BA59-EE0C-DD1D77BB00C5}"/>
              </a:ext>
            </a:extLst>
          </p:cNvPr>
          <p:cNvSpPr>
            <a:spLocks noGrp="1"/>
          </p:cNvSpPr>
          <p:nvPr>
            <p:ph type="body" sz="quarter" idx="14"/>
          </p:nvPr>
        </p:nvSpPr>
        <p:spPr>
          <a:xfrm>
            <a:off x="210133" y="3706071"/>
            <a:ext cx="11138348" cy="2703365"/>
          </a:xfrm>
          <a:noFill/>
        </p:spPr>
        <p:txBody>
          <a:bodyPr/>
          <a:lstStyle/>
          <a:p>
            <a:pPr algn="l"/>
            <a:r>
              <a:rPr lang="en-GB" sz="2000" b="0" i="0" dirty="0">
                <a:solidFill>
                  <a:srgbClr val="212529"/>
                </a:solidFill>
                <a:effectLst/>
                <a:hlinkClick r:id="rId4"/>
              </a:rPr>
              <a:t>Sustain Analytics </a:t>
            </a:r>
            <a:r>
              <a:rPr lang="en-GB" sz="2000" b="0" i="0" dirty="0">
                <a:solidFill>
                  <a:srgbClr val="212529"/>
                </a:solidFill>
                <a:effectLst/>
              </a:rPr>
              <a:t>bewertet die CSR-Auswirkungen der Aktivitäten und Produkte eines Unternehmens, einschließlich der CSR-Programme, der Ausgaben in der Lieferkette und der </a:t>
            </a:r>
            <a:r>
              <a:rPr lang="en-GB" sz="2000" b="0" i="0" dirty="0" err="1">
                <a:solidFill>
                  <a:srgbClr val="212529"/>
                </a:solidFill>
                <a:effectLst/>
              </a:rPr>
              <a:t>Betriebsabläufe</a:t>
            </a:r>
            <a:r>
              <a:rPr lang="en-GB" sz="2000" b="0" i="0" dirty="0">
                <a:solidFill>
                  <a:srgbClr val="212529"/>
                </a:solidFill>
                <a:effectLst/>
              </a:rPr>
              <a:t> und </a:t>
            </a:r>
            <a:r>
              <a:rPr lang="en-GB" sz="2000" b="0" i="0" dirty="0" err="1">
                <a:solidFill>
                  <a:srgbClr val="212529"/>
                </a:solidFill>
                <a:effectLst/>
              </a:rPr>
              <a:t>ermöglicht</a:t>
            </a:r>
            <a:r>
              <a:rPr lang="en-GB" sz="2000" b="0" i="0" dirty="0">
                <a:solidFill>
                  <a:srgbClr val="212529"/>
                </a:solidFill>
                <a:effectLst/>
              </a:rPr>
              <a:t> bessere Einblicke, um </a:t>
            </a:r>
            <a:r>
              <a:rPr lang="en-GB" sz="2000" b="0" i="0" dirty="0" err="1">
                <a:solidFill>
                  <a:srgbClr val="212529"/>
                </a:solidFill>
                <a:effectLst/>
              </a:rPr>
              <a:t>sowohl</a:t>
            </a:r>
            <a:r>
              <a:rPr lang="en-GB" sz="2000" b="0" i="0" dirty="0">
                <a:solidFill>
                  <a:srgbClr val="212529"/>
                </a:solidFill>
                <a:effectLst/>
              </a:rPr>
              <a:t> die interne Entscheidungsfindung voranzutreiben und </a:t>
            </a:r>
            <a:r>
              <a:rPr lang="en-GB" sz="2000" b="0" i="0" dirty="0" err="1">
                <a:solidFill>
                  <a:srgbClr val="212529"/>
                </a:solidFill>
                <a:effectLst/>
              </a:rPr>
              <a:t>als</a:t>
            </a:r>
            <a:r>
              <a:rPr lang="en-GB" sz="2000" b="0" i="0" dirty="0">
                <a:solidFill>
                  <a:srgbClr val="212529"/>
                </a:solidFill>
                <a:effectLst/>
              </a:rPr>
              <a:t> </a:t>
            </a:r>
            <a:r>
              <a:rPr lang="en-GB" sz="2000" b="0" i="0" dirty="0" err="1">
                <a:solidFill>
                  <a:srgbClr val="212529"/>
                </a:solidFill>
                <a:effectLst/>
              </a:rPr>
              <a:t>auch</a:t>
            </a:r>
            <a:r>
              <a:rPr lang="en-GB" sz="2000" b="0" i="0" dirty="0">
                <a:solidFill>
                  <a:srgbClr val="212529"/>
                </a:solidFill>
                <a:effectLst/>
              </a:rPr>
              <a:t> den Ruf bei Kollegen, Investoren und Kunden zu verbessern. Ein Beispiel: Es werden </a:t>
            </a:r>
            <a:r>
              <a:rPr lang="en-GB" sz="2000" b="0" i="0" dirty="0">
                <a:solidFill>
                  <a:srgbClr val="212529"/>
                </a:solidFill>
                <a:effectLst/>
                <a:hlinkClick r:id="rId5"/>
              </a:rPr>
              <a:t>wesentliche Aspekte des Engagements (Material Engagement Issues, MEIs) </a:t>
            </a:r>
            <a:r>
              <a:rPr lang="en-GB" sz="2000" b="0" i="0" dirty="0">
                <a:solidFill>
                  <a:srgbClr val="212529"/>
                </a:solidFill>
                <a:effectLst/>
              </a:rPr>
              <a:t>untersucht, die für die Art und den Standort des Unternehmens relevant sind. Man </a:t>
            </a:r>
            <a:r>
              <a:rPr lang="en-GB" sz="2000" b="0" i="0" dirty="0" err="1">
                <a:solidFill>
                  <a:srgbClr val="212529"/>
                </a:solidFill>
                <a:effectLst/>
              </a:rPr>
              <a:t>findet</a:t>
            </a:r>
            <a:r>
              <a:rPr lang="en-GB" sz="2000" b="0" i="0" dirty="0">
                <a:solidFill>
                  <a:srgbClr val="212529"/>
                </a:solidFill>
                <a:effectLst/>
              </a:rPr>
              <a:t> </a:t>
            </a:r>
            <a:r>
              <a:rPr lang="en-GB" sz="2000" b="0" i="0" dirty="0" err="1">
                <a:solidFill>
                  <a:srgbClr val="212529"/>
                </a:solidFill>
                <a:effectLst/>
              </a:rPr>
              <a:t>Informationen</a:t>
            </a:r>
            <a:r>
              <a:rPr lang="en-GB" sz="2000" b="0" i="0" dirty="0">
                <a:solidFill>
                  <a:srgbClr val="212529"/>
                </a:solidFill>
                <a:effectLst/>
              </a:rPr>
              <a:t> </a:t>
            </a:r>
            <a:r>
              <a:rPr lang="en-GB" sz="2000" b="0" i="0" dirty="0" err="1">
                <a:solidFill>
                  <a:srgbClr val="212529"/>
                </a:solidFill>
                <a:effectLst/>
              </a:rPr>
              <a:t>dazu</a:t>
            </a:r>
            <a:r>
              <a:rPr lang="en-GB" sz="2000" b="0" i="0" dirty="0">
                <a:solidFill>
                  <a:srgbClr val="212529"/>
                </a:solidFill>
                <a:effectLst/>
              </a:rPr>
              <a:t>, </a:t>
            </a:r>
            <a:r>
              <a:rPr lang="en-GB" sz="2000" b="0" i="0" dirty="0" err="1">
                <a:solidFill>
                  <a:srgbClr val="212529"/>
                </a:solidFill>
                <a:effectLst/>
              </a:rPr>
              <a:t>wie</a:t>
            </a:r>
            <a:r>
              <a:rPr lang="en-GB" sz="2000" b="0" i="0" dirty="0">
                <a:solidFill>
                  <a:srgbClr val="212529"/>
                </a:solidFill>
                <a:effectLst/>
              </a:rPr>
              <a:t> man Greenwashing vermeidet, wie man das Vertrauen der Stakeholder durch transparente, datengestützte Berichterstattung stärkt, wie man seine Lieferkette bewertet, seine CSR-Leistung kommuniziert und </a:t>
            </a:r>
            <a:r>
              <a:rPr lang="en-GB" sz="2000" b="0" i="0" dirty="0" err="1">
                <a:solidFill>
                  <a:srgbClr val="212529"/>
                </a:solidFill>
                <a:effectLst/>
              </a:rPr>
              <a:t>einen</a:t>
            </a:r>
            <a:r>
              <a:rPr lang="en-GB" sz="2000" b="0" i="0" dirty="0">
                <a:solidFill>
                  <a:srgbClr val="212529"/>
                </a:solidFill>
                <a:effectLst/>
              </a:rPr>
              <a:t> </a:t>
            </a:r>
            <a:r>
              <a:rPr lang="en-GB" sz="2000" b="0" i="0" dirty="0" err="1">
                <a:solidFill>
                  <a:srgbClr val="212529"/>
                </a:solidFill>
                <a:effectLst/>
              </a:rPr>
              <a:t>Leitfaden</a:t>
            </a:r>
            <a:r>
              <a:rPr lang="en-GB" sz="2000" b="0" i="0" dirty="0">
                <a:solidFill>
                  <a:srgbClr val="212529"/>
                </a:solidFill>
                <a:effectLst/>
              </a:rPr>
              <a:t> für </a:t>
            </a:r>
            <a:r>
              <a:rPr lang="en-GB" sz="2000" b="0" i="0" dirty="0" err="1">
                <a:solidFill>
                  <a:srgbClr val="212529"/>
                </a:solidFill>
                <a:effectLst/>
              </a:rPr>
              <a:t>nachhaltige</a:t>
            </a:r>
            <a:r>
              <a:rPr lang="en-GB" sz="2000" b="0" i="0" dirty="0">
                <a:solidFill>
                  <a:srgbClr val="212529"/>
                </a:solidFill>
                <a:effectLst/>
              </a:rPr>
              <a:t> </a:t>
            </a:r>
            <a:r>
              <a:rPr lang="en-GB" sz="2000" b="0" i="0" dirty="0" err="1">
                <a:solidFill>
                  <a:srgbClr val="212529"/>
                </a:solidFill>
                <a:effectLst/>
              </a:rPr>
              <a:t>Verantwortung</a:t>
            </a:r>
            <a:r>
              <a:rPr lang="en-GB" sz="2000" b="0" i="0" dirty="0">
                <a:solidFill>
                  <a:srgbClr val="212529"/>
                </a:solidFill>
                <a:effectLst/>
              </a:rPr>
              <a:t> </a:t>
            </a:r>
            <a:r>
              <a:rPr lang="en-GB" sz="2000" dirty="0" err="1">
                <a:solidFill>
                  <a:srgbClr val="212529"/>
                </a:solidFill>
              </a:rPr>
              <a:t>mit</a:t>
            </a:r>
            <a:r>
              <a:rPr lang="en-GB" sz="2000" dirty="0">
                <a:solidFill>
                  <a:srgbClr val="212529"/>
                </a:solidFill>
              </a:rPr>
              <a:t> den </a:t>
            </a:r>
            <a:r>
              <a:rPr lang="en-GB" sz="2000" b="0" i="0" dirty="0">
                <a:solidFill>
                  <a:srgbClr val="212529"/>
                </a:solidFill>
                <a:effectLst/>
              </a:rPr>
              <a:t>Ergebnissen zu den SDGs bereitstellt. </a:t>
            </a:r>
            <a:endParaRPr lang="en-GB" sz="2000" b="0" i="0" dirty="0">
              <a:solidFill>
                <a:srgbClr val="0A0A0A"/>
              </a:solidFill>
              <a:effectLst/>
            </a:endParaRPr>
          </a:p>
        </p:txBody>
      </p:sp>
      <p:sp>
        <p:nvSpPr>
          <p:cNvPr id="4" name="TextBox 3">
            <a:extLst>
              <a:ext uri="{FF2B5EF4-FFF2-40B4-BE49-F238E27FC236}">
                <a16:creationId xmlns:a16="http://schemas.microsoft.com/office/drawing/2014/main" id="{27CFC6A2-5B8C-2C3E-8F31-F4D9E31B94E6}"/>
              </a:ext>
            </a:extLst>
          </p:cNvPr>
          <p:cNvSpPr txBox="1"/>
          <p:nvPr/>
        </p:nvSpPr>
        <p:spPr>
          <a:xfrm>
            <a:off x="6014362" y="2815178"/>
            <a:ext cx="3998770" cy="646331"/>
          </a:xfrm>
          <a:prstGeom prst="rect">
            <a:avLst/>
          </a:prstGeom>
          <a:noFill/>
        </p:spPr>
        <p:txBody>
          <a:bodyPr wrap="square" rtlCol="0">
            <a:spAutoFit/>
          </a:bodyPr>
          <a:lstStyle/>
          <a:p>
            <a:pPr algn="ctr"/>
            <a:r>
              <a:rPr lang="en-IE" dirty="0">
                <a:hlinkClick r:id="rId2"/>
              </a:rPr>
              <a:t>Link zum Seminar ESG und CSR Digitale Integration </a:t>
            </a:r>
            <a:endParaRPr lang="en-IE" dirty="0"/>
          </a:p>
        </p:txBody>
      </p:sp>
      <p:sp>
        <p:nvSpPr>
          <p:cNvPr id="2" name="Rectangle 1">
            <a:extLst>
              <a:ext uri="{FF2B5EF4-FFF2-40B4-BE49-F238E27FC236}">
                <a16:creationId xmlns:a16="http://schemas.microsoft.com/office/drawing/2014/main" id="{42CDF5EF-B6B9-D64B-ACDE-86C5A0F2F07D}"/>
              </a:ext>
            </a:extLst>
          </p:cNvPr>
          <p:cNvSpPr/>
          <p:nvPr/>
        </p:nvSpPr>
        <p:spPr>
          <a:xfrm>
            <a:off x="10019585" y="-47268"/>
            <a:ext cx="2160759" cy="3673389"/>
          </a:xfrm>
          <a:prstGeom prst="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4AF636AE-0516-733F-3658-737126573643}"/>
              </a:ext>
            </a:extLst>
          </p:cNvPr>
          <p:cNvSpPr/>
          <p:nvPr/>
        </p:nvSpPr>
        <p:spPr>
          <a:xfrm>
            <a:off x="10050618" y="809028"/>
            <a:ext cx="2122001" cy="878877"/>
          </a:xfrm>
          <a:prstGeom prst="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err="1"/>
              <a:t>Wirtschaftliches</a:t>
            </a:r>
            <a:endParaRPr lang="en-IE" sz="2000" b="1" dirty="0"/>
          </a:p>
          <a:p>
            <a:pPr algn="ctr"/>
            <a:r>
              <a:rPr lang="en-IE" sz="2000" dirty="0"/>
              <a:t>Tool für Stakeholder Engagement &amp; </a:t>
            </a:r>
            <a:r>
              <a:rPr lang="en-IE" sz="2000" dirty="0" err="1"/>
              <a:t>Lieferketten-nachhaltigkeit</a:t>
            </a:r>
            <a:endParaRPr lang="en-IE" sz="2000" dirty="0"/>
          </a:p>
        </p:txBody>
      </p:sp>
      <p:grpSp>
        <p:nvGrpSpPr>
          <p:cNvPr id="67" name="Graphic 4">
            <a:extLst>
              <a:ext uri="{FF2B5EF4-FFF2-40B4-BE49-F238E27FC236}">
                <a16:creationId xmlns:a16="http://schemas.microsoft.com/office/drawing/2014/main" id="{CAA1539F-DCED-BC21-1053-D4BA010058BF}"/>
              </a:ext>
            </a:extLst>
          </p:cNvPr>
          <p:cNvGrpSpPr/>
          <p:nvPr/>
        </p:nvGrpSpPr>
        <p:grpSpPr>
          <a:xfrm>
            <a:off x="10330030" y="2253995"/>
            <a:ext cx="1547423" cy="1287317"/>
            <a:chOff x="3751306" y="3417856"/>
            <a:chExt cx="1547423" cy="1287317"/>
          </a:xfrm>
        </p:grpSpPr>
        <p:sp>
          <p:nvSpPr>
            <p:cNvPr id="68" name="Freeform 546">
              <a:extLst>
                <a:ext uri="{FF2B5EF4-FFF2-40B4-BE49-F238E27FC236}">
                  <a16:creationId xmlns:a16="http://schemas.microsoft.com/office/drawing/2014/main" id="{2CE41DD9-58D1-0644-901E-7AF57FB35993}"/>
                </a:ext>
              </a:extLst>
            </p:cNvPr>
            <p:cNvSpPr/>
            <p:nvPr/>
          </p:nvSpPr>
          <p:spPr>
            <a:xfrm>
              <a:off x="3854696" y="4642504"/>
              <a:ext cx="1263" cy="10287"/>
            </a:xfrm>
            <a:custGeom>
              <a:avLst/>
              <a:gdLst>
                <a:gd name="connsiteX0" fmla="*/ 1263 w 1263"/>
                <a:gd name="connsiteY0" fmla="*/ 10287 h 10287"/>
                <a:gd name="connsiteX1" fmla="*/ 0 w 1263"/>
                <a:gd name="connsiteY1" fmla="*/ 0 h 10287"/>
                <a:gd name="connsiteX2" fmla="*/ 1263 w 1263"/>
                <a:gd name="connsiteY2" fmla="*/ 10287 h 10287"/>
              </a:gdLst>
              <a:ahLst/>
              <a:cxnLst>
                <a:cxn ang="0">
                  <a:pos x="connsiteX0" y="connsiteY0"/>
                </a:cxn>
                <a:cxn ang="0">
                  <a:pos x="connsiteX1" y="connsiteY1"/>
                </a:cxn>
                <a:cxn ang="0">
                  <a:pos x="connsiteX2" y="connsiteY2"/>
                </a:cxn>
              </a:cxnLst>
              <a:rect l="l" t="t" r="r" b="b"/>
              <a:pathLst>
                <a:path w="1263" h="10287">
                  <a:moveTo>
                    <a:pt x="1263" y="10287"/>
                  </a:moveTo>
                  <a:cubicBezTo>
                    <a:pt x="902" y="6858"/>
                    <a:pt x="361" y="3429"/>
                    <a:pt x="0" y="0"/>
                  </a:cubicBezTo>
                  <a:cubicBezTo>
                    <a:pt x="361" y="3609"/>
                    <a:pt x="722" y="7039"/>
                    <a:pt x="1263" y="10287"/>
                  </a:cubicBezTo>
                  <a:close/>
                </a:path>
              </a:pathLst>
            </a:custGeom>
            <a:solidFill>
              <a:srgbClr val="FFFFFF"/>
            </a:solidFill>
            <a:ln w="1804" cap="flat">
              <a:noFill/>
              <a:prstDash val="solid"/>
              <a:miter/>
            </a:ln>
          </p:spPr>
          <p:txBody>
            <a:bodyPr rtlCol="0" anchor="ctr"/>
            <a:lstStyle/>
            <a:p>
              <a:endParaRPr lang="en-US"/>
            </a:p>
          </p:txBody>
        </p:sp>
        <p:sp>
          <p:nvSpPr>
            <p:cNvPr id="69" name="Freeform 547">
              <a:extLst>
                <a:ext uri="{FF2B5EF4-FFF2-40B4-BE49-F238E27FC236}">
                  <a16:creationId xmlns:a16="http://schemas.microsoft.com/office/drawing/2014/main" id="{CEF0035A-A416-CF86-A432-10560F87ED72}"/>
                </a:ext>
              </a:extLst>
            </p:cNvPr>
            <p:cNvSpPr/>
            <p:nvPr/>
          </p:nvSpPr>
          <p:spPr>
            <a:xfrm>
              <a:off x="3851711" y="4443831"/>
              <a:ext cx="291002" cy="195673"/>
            </a:xfrm>
            <a:custGeom>
              <a:avLst/>
              <a:gdLst>
                <a:gd name="connsiteX0" fmla="*/ 39080 w 291002"/>
                <a:gd name="connsiteY0" fmla="*/ 190552 h 195673"/>
                <a:gd name="connsiteX1" fmla="*/ 143575 w 291002"/>
                <a:gd name="connsiteY1" fmla="*/ 193079 h 195673"/>
                <a:gd name="connsiteX2" fmla="*/ 222803 w 291002"/>
                <a:gd name="connsiteY2" fmla="*/ 171603 h 195673"/>
                <a:gd name="connsiteX3" fmla="*/ 274599 w 291002"/>
                <a:gd name="connsiteY3" fmla="*/ 118544 h 195673"/>
                <a:gd name="connsiteX4" fmla="*/ 290480 w 291002"/>
                <a:gd name="connsiteY4" fmla="*/ 42203 h 195673"/>
                <a:gd name="connsiteX5" fmla="*/ 287593 w 291002"/>
                <a:gd name="connsiteY5" fmla="*/ 20366 h 195673"/>
                <a:gd name="connsiteX6" fmla="*/ 283261 w 291002"/>
                <a:gd name="connsiteY6" fmla="*/ 18741 h 195673"/>
                <a:gd name="connsiteX7" fmla="*/ 236158 w 291002"/>
                <a:gd name="connsiteY7" fmla="*/ 9898 h 195673"/>
                <a:gd name="connsiteX8" fmla="*/ 32042 w 291002"/>
                <a:gd name="connsiteY8" fmla="*/ 6469 h 195673"/>
                <a:gd name="connsiteX9" fmla="*/ 2625 w 291002"/>
                <a:gd name="connsiteY9" fmla="*/ 36789 h 195673"/>
                <a:gd name="connsiteX10" fmla="*/ 1903 w 291002"/>
                <a:gd name="connsiteY10" fmla="*/ 186763 h 195673"/>
                <a:gd name="connsiteX11" fmla="*/ 1001 w 291002"/>
                <a:gd name="connsiteY11" fmla="*/ 174851 h 195673"/>
                <a:gd name="connsiteX12" fmla="*/ 39080 w 291002"/>
                <a:gd name="connsiteY12" fmla="*/ 190552 h 19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002" h="195673">
                  <a:moveTo>
                    <a:pt x="39080" y="190552"/>
                  </a:moveTo>
                  <a:cubicBezTo>
                    <a:pt x="73912" y="198133"/>
                    <a:pt x="108382" y="195786"/>
                    <a:pt x="143575" y="193079"/>
                  </a:cubicBezTo>
                  <a:cubicBezTo>
                    <a:pt x="171909" y="190914"/>
                    <a:pt x="198078" y="185860"/>
                    <a:pt x="222803" y="171603"/>
                  </a:cubicBezTo>
                  <a:cubicBezTo>
                    <a:pt x="243557" y="159692"/>
                    <a:pt x="264131" y="140200"/>
                    <a:pt x="274599" y="118544"/>
                  </a:cubicBezTo>
                  <a:cubicBezTo>
                    <a:pt x="286149" y="94721"/>
                    <a:pt x="293007" y="68913"/>
                    <a:pt x="290480" y="42203"/>
                  </a:cubicBezTo>
                  <a:cubicBezTo>
                    <a:pt x="289758" y="34984"/>
                    <a:pt x="288856" y="27765"/>
                    <a:pt x="287593" y="20366"/>
                  </a:cubicBezTo>
                  <a:cubicBezTo>
                    <a:pt x="286149" y="19825"/>
                    <a:pt x="284886" y="19283"/>
                    <a:pt x="283261" y="18741"/>
                  </a:cubicBezTo>
                  <a:cubicBezTo>
                    <a:pt x="267921" y="13869"/>
                    <a:pt x="251498" y="14049"/>
                    <a:pt x="236158" y="9898"/>
                  </a:cubicBezTo>
                  <a:cubicBezTo>
                    <a:pt x="168300" y="-8149"/>
                    <a:pt x="100081" y="3401"/>
                    <a:pt x="32042" y="6469"/>
                  </a:cubicBezTo>
                  <a:cubicBezTo>
                    <a:pt x="10024" y="7372"/>
                    <a:pt x="3347" y="14952"/>
                    <a:pt x="2625" y="36789"/>
                  </a:cubicBezTo>
                  <a:cubicBezTo>
                    <a:pt x="1181" y="86780"/>
                    <a:pt x="-2067" y="136772"/>
                    <a:pt x="1903" y="186763"/>
                  </a:cubicBezTo>
                  <a:cubicBezTo>
                    <a:pt x="1542" y="182792"/>
                    <a:pt x="1361" y="178822"/>
                    <a:pt x="1001" y="174851"/>
                  </a:cubicBezTo>
                  <a:cubicBezTo>
                    <a:pt x="12551" y="182070"/>
                    <a:pt x="25725" y="187665"/>
                    <a:pt x="39080" y="190552"/>
                  </a:cubicBezTo>
                  <a:close/>
                </a:path>
              </a:pathLst>
            </a:custGeom>
            <a:solidFill>
              <a:srgbClr val="FFFFFF"/>
            </a:solidFill>
            <a:ln w="1804" cap="flat">
              <a:noFill/>
              <a:prstDash val="solid"/>
              <a:miter/>
            </a:ln>
          </p:spPr>
          <p:txBody>
            <a:bodyPr rtlCol="0" anchor="ctr"/>
            <a:lstStyle/>
            <a:p>
              <a:endParaRPr lang="en-US"/>
            </a:p>
          </p:txBody>
        </p:sp>
        <p:sp>
          <p:nvSpPr>
            <p:cNvPr id="70" name="Freeform 548">
              <a:extLst>
                <a:ext uri="{FF2B5EF4-FFF2-40B4-BE49-F238E27FC236}">
                  <a16:creationId xmlns:a16="http://schemas.microsoft.com/office/drawing/2014/main" id="{4C254E41-50E0-DE88-83E1-8DA0AAD4BC72}"/>
                </a:ext>
              </a:extLst>
            </p:cNvPr>
            <p:cNvSpPr/>
            <p:nvPr/>
          </p:nvSpPr>
          <p:spPr>
            <a:xfrm>
              <a:off x="4155185" y="4482966"/>
              <a:ext cx="180" cy="902"/>
            </a:xfrm>
            <a:custGeom>
              <a:avLst/>
              <a:gdLst>
                <a:gd name="connsiteX0" fmla="*/ 0 w 180"/>
                <a:gd name="connsiteY0" fmla="*/ 0 h 902"/>
                <a:gd name="connsiteX1" fmla="*/ 180 w 180"/>
                <a:gd name="connsiteY1" fmla="*/ 902 h 902"/>
                <a:gd name="connsiteX2" fmla="*/ 0 w 180"/>
                <a:gd name="connsiteY2" fmla="*/ 0 h 902"/>
              </a:gdLst>
              <a:ahLst/>
              <a:cxnLst>
                <a:cxn ang="0">
                  <a:pos x="connsiteX0" y="connsiteY0"/>
                </a:cxn>
                <a:cxn ang="0">
                  <a:pos x="connsiteX1" y="connsiteY1"/>
                </a:cxn>
                <a:cxn ang="0">
                  <a:pos x="connsiteX2" y="connsiteY2"/>
                </a:cxn>
              </a:cxnLst>
              <a:rect l="l" t="t" r="r" b="b"/>
              <a:pathLst>
                <a:path w="180" h="902">
                  <a:moveTo>
                    <a:pt x="0" y="0"/>
                  </a:moveTo>
                  <a:cubicBezTo>
                    <a:pt x="0" y="361"/>
                    <a:pt x="180" y="542"/>
                    <a:pt x="180" y="902"/>
                  </a:cubicBezTo>
                  <a:cubicBezTo>
                    <a:pt x="180" y="542"/>
                    <a:pt x="180" y="181"/>
                    <a:pt x="0" y="0"/>
                  </a:cubicBezTo>
                  <a:close/>
                </a:path>
              </a:pathLst>
            </a:custGeom>
            <a:solidFill>
              <a:srgbClr val="FFFFFF"/>
            </a:solidFill>
            <a:ln w="1804" cap="flat">
              <a:noFill/>
              <a:prstDash val="solid"/>
              <a:miter/>
            </a:ln>
          </p:spPr>
          <p:txBody>
            <a:bodyPr rtlCol="0" anchor="ctr"/>
            <a:lstStyle/>
            <a:p>
              <a:endParaRPr lang="en-US"/>
            </a:p>
          </p:txBody>
        </p:sp>
        <p:sp>
          <p:nvSpPr>
            <p:cNvPr id="71" name="Freeform 549">
              <a:extLst>
                <a:ext uri="{FF2B5EF4-FFF2-40B4-BE49-F238E27FC236}">
                  <a16:creationId xmlns:a16="http://schemas.microsoft.com/office/drawing/2014/main" id="{E7EA9756-8568-F1DF-59E5-C889340116C7}"/>
                </a:ext>
              </a:extLst>
            </p:cNvPr>
            <p:cNvSpPr/>
            <p:nvPr/>
          </p:nvSpPr>
          <p:spPr>
            <a:xfrm>
              <a:off x="3856140" y="4654777"/>
              <a:ext cx="1804" cy="11911"/>
            </a:xfrm>
            <a:custGeom>
              <a:avLst/>
              <a:gdLst>
                <a:gd name="connsiteX0" fmla="*/ 1805 w 1804"/>
                <a:gd name="connsiteY0" fmla="*/ 11911 h 11911"/>
                <a:gd name="connsiteX1" fmla="*/ 0 w 1804"/>
                <a:gd name="connsiteY1" fmla="*/ 0 h 11911"/>
                <a:gd name="connsiteX2" fmla="*/ 1805 w 1804"/>
                <a:gd name="connsiteY2" fmla="*/ 11911 h 11911"/>
              </a:gdLst>
              <a:ahLst/>
              <a:cxnLst>
                <a:cxn ang="0">
                  <a:pos x="connsiteX0" y="connsiteY0"/>
                </a:cxn>
                <a:cxn ang="0">
                  <a:pos x="connsiteX1" y="connsiteY1"/>
                </a:cxn>
                <a:cxn ang="0">
                  <a:pos x="connsiteX2" y="connsiteY2"/>
                </a:cxn>
              </a:cxnLst>
              <a:rect l="l" t="t" r="r" b="b"/>
              <a:pathLst>
                <a:path w="1804" h="11911">
                  <a:moveTo>
                    <a:pt x="1805" y="11911"/>
                  </a:moveTo>
                  <a:cubicBezTo>
                    <a:pt x="1083" y="7941"/>
                    <a:pt x="541" y="3970"/>
                    <a:pt x="0" y="0"/>
                  </a:cubicBezTo>
                  <a:cubicBezTo>
                    <a:pt x="541" y="3970"/>
                    <a:pt x="1083" y="7941"/>
                    <a:pt x="1805" y="11911"/>
                  </a:cubicBezTo>
                  <a:close/>
                </a:path>
              </a:pathLst>
            </a:custGeom>
            <a:solidFill>
              <a:srgbClr val="FFFFFF"/>
            </a:solidFill>
            <a:ln w="1804" cap="flat">
              <a:noFill/>
              <a:prstDash val="solid"/>
              <a:miter/>
            </a:ln>
          </p:spPr>
          <p:txBody>
            <a:bodyPr rtlCol="0" anchor="ctr"/>
            <a:lstStyle/>
            <a:p>
              <a:endParaRPr lang="en-US"/>
            </a:p>
          </p:txBody>
        </p:sp>
        <p:sp>
          <p:nvSpPr>
            <p:cNvPr id="72" name="Freeform 550">
              <a:extLst>
                <a:ext uri="{FF2B5EF4-FFF2-40B4-BE49-F238E27FC236}">
                  <a16:creationId xmlns:a16="http://schemas.microsoft.com/office/drawing/2014/main" id="{A9F242B3-289A-8425-3660-92F1C6A0ECD9}"/>
                </a:ext>
              </a:extLst>
            </p:cNvPr>
            <p:cNvSpPr/>
            <p:nvPr/>
          </p:nvSpPr>
          <p:spPr>
            <a:xfrm>
              <a:off x="4143093" y="4465821"/>
              <a:ext cx="1263" cy="721"/>
            </a:xfrm>
            <a:custGeom>
              <a:avLst/>
              <a:gdLst>
                <a:gd name="connsiteX0" fmla="*/ 0 w 1263"/>
                <a:gd name="connsiteY0" fmla="*/ 0 h 721"/>
                <a:gd name="connsiteX1" fmla="*/ 1263 w 1263"/>
                <a:gd name="connsiteY1" fmla="*/ 722 h 721"/>
                <a:gd name="connsiteX2" fmla="*/ 0 w 1263"/>
                <a:gd name="connsiteY2" fmla="*/ 0 h 721"/>
              </a:gdLst>
              <a:ahLst/>
              <a:cxnLst>
                <a:cxn ang="0">
                  <a:pos x="connsiteX0" y="connsiteY0"/>
                </a:cxn>
                <a:cxn ang="0">
                  <a:pos x="connsiteX1" y="connsiteY1"/>
                </a:cxn>
                <a:cxn ang="0">
                  <a:pos x="connsiteX2" y="connsiteY2"/>
                </a:cxn>
              </a:cxnLst>
              <a:rect l="l" t="t" r="r" b="b"/>
              <a:pathLst>
                <a:path w="1263" h="721">
                  <a:moveTo>
                    <a:pt x="0" y="0"/>
                  </a:moveTo>
                  <a:cubicBezTo>
                    <a:pt x="361" y="181"/>
                    <a:pt x="722" y="542"/>
                    <a:pt x="1263" y="722"/>
                  </a:cubicBezTo>
                  <a:cubicBezTo>
                    <a:pt x="902" y="542"/>
                    <a:pt x="361" y="361"/>
                    <a:pt x="0" y="0"/>
                  </a:cubicBezTo>
                  <a:close/>
                </a:path>
              </a:pathLst>
            </a:custGeom>
            <a:solidFill>
              <a:srgbClr val="FFFFFF"/>
            </a:solidFill>
            <a:ln w="1804" cap="flat">
              <a:noFill/>
              <a:prstDash val="solid"/>
              <a:miter/>
            </a:ln>
          </p:spPr>
          <p:txBody>
            <a:bodyPr rtlCol="0" anchor="ctr"/>
            <a:lstStyle/>
            <a:p>
              <a:endParaRPr lang="en-US"/>
            </a:p>
          </p:txBody>
        </p:sp>
        <p:sp>
          <p:nvSpPr>
            <p:cNvPr id="73" name="Freeform 551">
              <a:extLst>
                <a:ext uri="{FF2B5EF4-FFF2-40B4-BE49-F238E27FC236}">
                  <a16:creationId xmlns:a16="http://schemas.microsoft.com/office/drawing/2014/main" id="{62F45F1E-B685-34A5-55FF-83E4A26806C6}"/>
                </a:ext>
              </a:extLst>
            </p:cNvPr>
            <p:cNvSpPr/>
            <p:nvPr/>
          </p:nvSpPr>
          <p:spPr>
            <a:xfrm>
              <a:off x="4141289" y="4464918"/>
              <a:ext cx="1263" cy="721"/>
            </a:xfrm>
            <a:custGeom>
              <a:avLst/>
              <a:gdLst>
                <a:gd name="connsiteX0" fmla="*/ 0 w 1263"/>
                <a:gd name="connsiteY0" fmla="*/ 0 h 721"/>
                <a:gd name="connsiteX1" fmla="*/ 1263 w 1263"/>
                <a:gd name="connsiteY1" fmla="*/ 722 h 721"/>
                <a:gd name="connsiteX2" fmla="*/ 0 w 1263"/>
                <a:gd name="connsiteY2" fmla="*/ 0 h 721"/>
              </a:gdLst>
              <a:ahLst/>
              <a:cxnLst>
                <a:cxn ang="0">
                  <a:pos x="connsiteX0" y="connsiteY0"/>
                </a:cxn>
                <a:cxn ang="0">
                  <a:pos x="connsiteX1" y="connsiteY1"/>
                </a:cxn>
                <a:cxn ang="0">
                  <a:pos x="connsiteX2" y="connsiteY2"/>
                </a:cxn>
              </a:cxnLst>
              <a:rect l="l" t="t" r="r" b="b"/>
              <a:pathLst>
                <a:path w="1263" h="721">
                  <a:moveTo>
                    <a:pt x="0" y="0"/>
                  </a:moveTo>
                  <a:cubicBezTo>
                    <a:pt x="541" y="181"/>
                    <a:pt x="902" y="542"/>
                    <a:pt x="1263" y="722"/>
                  </a:cubicBezTo>
                  <a:cubicBezTo>
                    <a:pt x="90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74" name="Freeform 552">
              <a:extLst>
                <a:ext uri="{FF2B5EF4-FFF2-40B4-BE49-F238E27FC236}">
                  <a16:creationId xmlns:a16="http://schemas.microsoft.com/office/drawing/2014/main" id="{978C4504-7166-F976-0AED-8C9F87EB2C79}"/>
                </a:ext>
              </a:extLst>
            </p:cNvPr>
            <p:cNvSpPr/>
            <p:nvPr/>
          </p:nvSpPr>
          <p:spPr>
            <a:xfrm>
              <a:off x="3853614" y="4630413"/>
              <a:ext cx="1082" cy="11189"/>
            </a:xfrm>
            <a:custGeom>
              <a:avLst/>
              <a:gdLst>
                <a:gd name="connsiteX0" fmla="*/ 1083 w 1082"/>
                <a:gd name="connsiteY0" fmla="*/ 11189 h 11189"/>
                <a:gd name="connsiteX1" fmla="*/ 0 w 1082"/>
                <a:gd name="connsiteY1" fmla="*/ 0 h 11189"/>
                <a:gd name="connsiteX2" fmla="*/ 1083 w 1082"/>
                <a:gd name="connsiteY2" fmla="*/ 11189 h 11189"/>
              </a:gdLst>
              <a:ahLst/>
              <a:cxnLst>
                <a:cxn ang="0">
                  <a:pos x="connsiteX0" y="connsiteY0"/>
                </a:cxn>
                <a:cxn ang="0">
                  <a:pos x="connsiteX1" y="connsiteY1"/>
                </a:cxn>
                <a:cxn ang="0">
                  <a:pos x="connsiteX2" y="connsiteY2"/>
                </a:cxn>
              </a:cxnLst>
              <a:rect l="l" t="t" r="r" b="b"/>
              <a:pathLst>
                <a:path w="1082" h="11189">
                  <a:moveTo>
                    <a:pt x="1083" y="11189"/>
                  </a:moveTo>
                  <a:cubicBezTo>
                    <a:pt x="722" y="7400"/>
                    <a:pt x="361" y="3790"/>
                    <a:pt x="0" y="0"/>
                  </a:cubicBezTo>
                  <a:cubicBezTo>
                    <a:pt x="361" y="3790"/>
                    <a:pt x="722" y="7400"/>
                    <a:pt x="1083" y="11189"/>
                  </a:cubicBezTo>
                  <a:close/>
                </a:path>
              </a:pathLst>
            </a:custGeom>
            <a:solidFill>
              <a:srgbClr val="FFFFFF"/>
            </a:solidFill>
            <a:ln w="1804" cap="flat">
              <a:noFill/>
              <a:prstDash val="solid"/>
              <a:miter/>
            </a:ln>
          </p:spPr>
          <p:txBody>
            <a:bodyPr rtlCol="0" anchor="ctr"/>
            <a:lstStyle/>
            <a:p>
              <a:endParaRPr lang="en-US"/>
            </a:p>
          </p:txBody>
        </p:sp>
        <p:sp>
          <p:nvSpPr>
            <p:cNvPr id="75" name="Freeform 553">
              <a:extLst>
                <a:ext uri="{FF2B5EF4-FFF2-40B4-BE49-F238E27FC236}">
                  <a16:creationId xmlns:a16="http://schemas.microsoft.com/office/drawing/2014/main" id="{F4E0FB1B-15FA-70DC-0B23-6456DB89496F}"/>
                </a:ext>
              </a:extLst>
            </p:cNvPr>
            <p:cNvSpPr/>
            <p:nvPr/>
          </p:nvSpPr>
          <p:spPr>
            <a:xfrm>
              <a:off x="4139123" y="4464016"/>
              <a:ext cx="1624" cy="721"/>
            </a:xfrm>
            <a:custGeom>
              <a:avLst/>
              <a:gdLst>
                <a:gd name="connsiteX0" fmla="*/ 0 w 1624"/>
                <a:gd name="connsiteY0" fmla="*/ 0 h 721"/>
                <a:gd name="connsiteX1" fmla="*/ 1624 w 1624"/>
                <a:gd name="connsiteY1" fmla="*/ 722 h 721"/>
                <a:gd name="connsiteX2" fmla="*/ 0 w 1624"/>
                <a:gd name="connsiteY2" fmla="*/ 0 h 721"/>
              </a:gdLst>
              <a:ahLst/>
              <a:cxnLst>
                <a:cxn ang="0">
                  <a:pos x="connsiteX0" y="connsiteY0"/>
                </a:cxn>
                <a:cxn ang="0">
                  <a:pos x="connsiteX1" y="connsiteY1"/>
                </a:cxn>
                <a:cxn ang="0">
                  <a:pos x="connsiteX2" y="connsiteY2"/>
                </a:cxn>
              </a:cxnLst>
              <a:rect l="l" t="t" r="r" b="b"/>
              <a:pathLst>
                <a:path w="1624" h="721">
                  <a:moveTo>
                    <a:pt x="0" y="0"/>
                  </a:moveTo>
                  <a:cubicBezTo>
                    <a:pt x="542" y="181"/>
                    <a:pt x="1083" y="542"/>
                    <a:pt x="1624" y="722"/>
                  </a:cubicBezTo>
                  <a:cubicBezTo>
                    <a:pt x="1083" y="361"/>
                    <a:pt x="542" y="181"/>
                    <a:pt x="0" y="0"/>
                  </a:cubicBezTo>
                  <a:close/>
                </a:path>
              </a:pathLst>
            </a:custGeom>
            <a:solidFill>
              <a:srgbClr val="FFFFFF"/>
            </a:solidFill>
            <a:ln w="1804" cap="flat">
              <a:noFill/>
              <a:prstDash val="solid"/>
              <a:miter/>
            </a:ln>
          </p:spPr>
          <p:txBody>
            <a:bodyPr rtlCol="0" anchor="ctr"/>
            <a:lstStyle/>
            <a:p>
              <a:endParaRPr lang="en-US"/>
            </a:p>
          </p:txBody>
        </p:sp>
        <p:sp>
          <p:nvSpPr>
            <p:cNvPr id="76" name="Freeform 554">
              <a:extLst>
                <a:ext uri="{FF2B5EF4-FFF2-40B4-BE49-F238E27FC236}">
                  <a16:creationId xmlns:a16="http://schemas.microsoft.com/office/drawing/2014/main" id="{ADDD6810-2475-98D6-6996-82D16F5B28DC}"/>
                </a:ext>
              </a:extLst>
            </p:cNvPr>
            <p:cNvSpPr/>
            <p:nvPr/>
          </p:nvSpPr>
          <p:spPr>
            <a:xfrm>
              <a:off x="4155727" y="4485492"/>
              <a:ext cx="180" cy="902"/>
            </a:xfrm>
            <a:custGeom>
              <a:avLst/>
              <a:gdLst>
                <a:gd name="connsiteX0" fmla="*/ 0 w 180"/>
                <a:gd name="connsiteY0" fmla="*/ 0 h 902"/>
                <a:gd name="connsiteX1" fmla="*/ 180 w 180"/>
                <a:gd name="connsiteY1" fmla="*/ 902 h 902"/>
                <a:gd name="connsiteX2" fmla="*/ 0 w 180"/>
                <a:gd name="connsiteY2" fmla="*/ 0 h 902"/>
              </a:gdLst>
              <a:ahLst/>
              <a:cxnLst>
                <a:cxn ang="0">
                  <a:pos x="connsiteX0" y="connsiteY0"/>
                </a:cxn>
                <a:cxn ang="0">
                  <a:pos x="connsiteX1" y="connsiteY1"/>
                </a:cxn>
                <a:cxn ang="0">
                  <a:pos x="connsiteX2" y="connsiteY2"/>
                </a:cxn>
              </a:cxnLst>
              <a:rect l="l" t="t" r="r" b="b"/>
              <a:pathLst>
                <a:path w="180" h="902">
                  <a:moveTo>
                    <a:pt x="0" y="0"/>
                  </a:moveTo>
                  <a:cubicBezTo>
                    <a:pt x="0" y="361"/>
                    <a:pt x="0" y="542"/>
                    <a:pt x="180" y="902"/>
                  </a:cubicBezTo>
                  <a:cubicBezTo>
                    <a:pt x="0" y="542"/>
                    <a:pt x="0" y="181"/>
                    <a:pt x="0" y="0"/>
                  </a:cubicBezTo>
                  <a:close/>
                </a:path>
              </a:pathLst>
            </a:custGeom>
            <a:solidFill>
              <a:srgbClr val="FFFFFF"/>
            </a:solidFill>
            <a:ln w="1804" cap="flat">
              <a:noFill/>
              <a:prstDash val="solid"/>
              <a:miter/>
            </a:ln>
          </p:spPr>
          <p:txBody>
            <a:bodyPr rtlCol="0" anchor="ctr"/>
            <a:lstStyle/>
            <a:p>
              <a:endParaRPr lang="en-US"/>
            </a:p>
          </p:txBody>
        </p:sp>
        <p:sp>
          <p:nvSpPr>
            <p:cNvPr id="77" name="Freeform 555">
              <a:extLst>
                <a:ext uri="{FF2B5EF4-FFF2-40B4-BE49-F238E27FC236}">
                  <a16:creationId xmlns:a16="http://schemas.microsoft.com/office/drawing/2014/main" id="{D1613459-7AA4-78BC-F9DC-B6ADBA006131}"/>
                </a:ext>
              </a:extLst>
            </p:cNvPr>
            <p:cNvSpPr/>
            <p:nvPr/>
          </p:nvSpPr>
          <p:spPr>
            <a:xfrm>
              <a:off x="4146522" y="4468167"/>
              <a:ext cx="1082" cy="721"/>
            </a:xfrm>
            <a:custGeom>
              <a:avLst/>
              <a:gdLst>
                <a:gd name="connsiteX0" fmla="*/ 0 w 1082"/>
                <a:gd name="connsiteY0" fmla="*/ 0 h 721"/>
                <a:gd name="connsiteX1" fmla="*/ 1083 w 1082"/>
                <a:gd name="connsiteY1" fmla="*/ 722 h 721"/>
                <a:gd name="connsiteX2" fmla="*/ 0 w 1082"/>
                <a:gd name="connsiteY2" fmla="*/ 0 h 721"/>
              </a:gdLst>
              <a:ahLst/>
              <a:cxnLst>
                <a:cxn ang="0">
                  <a:pos x="connsiteX0" y="connsiteY0"/>
                </a:cxn>
                <a:cxn ang="0">
                  <a:pos x="connsiteX1" y="connsiteY1"/>
                </a:cxn>
                <a:cxn ang="0">
                  <a:pos x="connsiteX2" y="connsiteY2"/>
                </a:cxn>
              </a:cxnLst>
              <a:rect l="l" t="t" r="r" b="b"/>
              <a:pathLst>
                <a:path w="1082" h="721">
                  <a:moveTo>
                    <a:pt x="0" y="0"/>
                  </a:moveTo>
                  <a:cubicBezTo>
                    <a:pt x="361" y="180"/>
                    <a:pt x="722" y="542"/>
                    <a:pt x="1083" y="722"/>
                  </a:cubicBezTo>
                  <a:cubicBezTo>
                    <a:pt x="541" y="542"/>
                    <a:pt x="361" y="180"/>
                    <a:pt x="0" y="0"/>
                  </a:cubicBezTo>
                  <a:close/>
                </a:path>
              </a:pathLst>
            </a:custGeom>
            <a:solidFill>
              <a:srgbClr val="FFFFFF"/>
            </a:solidFill>
            <a:ln w="1804" cap="flat">
              <a:noFill/>
              <a:prstDash val="solid"/>
              <a:miter/>
            </a:ln>
          </p:spPr>
          <p:txBody>
            <a:bodyPr rtlCol="0" anchor="ctr"/>
            <a:lstStyle/>
            <a:p>
              <a:endParaRPr lang="en-US"/>
            </a:p>
          </p:txBody>
        </p:sp>
        <p:sp>
          <p:nvSpPr>
            <p:cNvPr id="78" name="Freeform 556">
              <a:extLst>
                <a:ext uri="{FF2B5EF4-FFF2-40B4-BE49-F238E27FC236}">
                  <a16:creationId xmlns:a16="http://schemas.microsoft.com/office/drawing/2014/main" id="{50BDF423-D603-FECE-1EF4-3B981E1DE800}"/>
                </a:ext>
              </a:extLst>
            </p:cNvPr>
            <p:cNvSpPr/>
            <p:nvPr/>
          </p:nvSpPr>
          <p:spPr>
            <a:xfrm>
              <a:off x="4149229" y="4470513"/>
              <a:ext cx="1624" cy="1984"/>
            </a:xfrm>
            <a:custGeom>
              <a:avLst/>
              <a:gdLst>
                <a:gd name="connsiteX0" fmla="*/ 0 w 1624"/>
                <a:gd name="connsiteY0" fmla="*/ 0 h 1984"/>
                <a:gd name="connsiteX1" fmla="*/ 1624 w 1624"/>
                <a:gd name="connsiteY1" fmla="*/ 1985 h 1984"/>
                <a:gd name="connsiteX2" fmla="*/ 0 w 1624"/>
                <a:gd name="connsiteY2" fmla="*/ 0 h 1984"/>
              </a:gdLst>
              <a:ahLst/>
              <a:cxnLst>
                <a:cxn ang="0">
                  <a:pos x="connsiteX0" y="connsiteY0"/>
                </a:cxn>
                <a:cxn ang="0">
                  <a:pos x="connsiteX1" y="connsiteY1"/>
                </a:cxn>
                <a:cxn ang="0">
                  <a:pos x="connsiteX2" y="connsiteY2"/>
                </a:cxn>
              </a:cxnLst>
              <a:rect l="l" t="t" r="r" b="b"/>
              <a:pathLst>
                <a:path w="1624" h="1984">
                  <a:moveTo>
                    <a:pt x="0" y="0"/>
                  </a:moveTo>
                  <a:cubicBezTo>
                    <a:pt x="541" y="722"/>
                    <a:pt x="1263" y="1263"/>
                    <a:pt x="1624" y="1985"/>
                  </a:cubicBezTo>
                  <a:cubicBezTo>
                    <a:pt x="1263" y="1443"/>
                    <a:pt x="541" y="722"/>
                    <a:pt x="0" y="0"/>
                  </a:cubicBezTo>
                  <a:close/>
                </a:path>
              </a:pathLst>
            </a:custGeom>
            <a:solidFill>
              <a:srgbClr val="FFFFFF"/>
            </a:solidFill>
            <a:ln w="1804" cap="flat">
              <a:noFill/>
              <a:prstDash val="solid"/>
              <a:miter/>
            </a:ln>
          </p:spPr>
          <p:txBody>
            <a:bodyPr rtlCol="0" anchor="ctr"/>
            <a:lstStyle/>
            <a:p>
              <a:endParaRPr lang="en-US"/>
            </a:p>
          </p:txBody>
        </p:sp>
        <p:sp>
          <p:nvSpPr>
            <p:cNvPr id="79" name="Freeform 557">
              <a:extLst>
                <a:ext uri="{FF2B5EF4-FFF2-40B4-BE49-F238E27FC236}">
                  <a16:creationId xmlns:a16="http://schemas.microsoft.com/office/drawing/2014/main" id="{C143C0AC-7A56-0887-1534-3D2DA66154F4}"/>
                </a:ext>
              </a:extLst>
            </p:cNvPr>
            <p:cNvSpPr/>
            <p:nvPr/>
          </p:nvSpPr>
          <p:spPr>
            <a:xfrm>
              <a:off x="4151215" y="4473040"/>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2"/>
                    <a:pt x="541" y="902"/>
                  </a:cubicBezTo>
                  <a:cubicBezTo>
                    <a:pt x="361" y="542"/>
                    <a:pt x="180" y="361"/>
                    <a:pt x="0" y="0"/>
                  </a:cubicBezTo>
                  <a:close/>
                </a:path>
              </a:pathLst>
            </a:custGeom>
            <a:solidFill>
              <a:srgbClr val="FFFFFF"/>
            </a:solidFill>
            <a:ln w="1804" cap="flat">
              <a:noFill/>
              <a:prstDash val="solid"/>
              <a:miter/>
            </a:ln>
          </p:spPr>
          <p:txBody>
            <a:bodyPr rtlCol="0" anchor="ctr"/>
            <a:lstStyle/>
            <a:p>
              <a:endParaRPr lang="en-US"/>
            </a:p>
          </p:txBody>
        </p:sp>
        <p:sp>
          <p:nvSpPr>
            <p:cNvPr id="80" name="Freeform 558">
              <a:extLst>
                <a:ext uri="{FF2B5EF4-FFF2-40B4-BE49-F238E27FC236}">
                  <a16:creationId xmlns:a16="http://schemas.microsoft.com/office/drawing/2014/main" id="{7DA11D03-A63E-675D-8515-337EA6822B26}"/>
                </a:ext>
              </a:extLst>
            </p:cNvPr>
            <p:cNvSpPr/>
            <p:nvPr/>
          </p:nvSpPr>
          <p:spPr>
            <a:xfrm>
              <a:off x="4147966" y="4469250"/>
              <a:ext cx="902" cy="902"/>
            </a:xfrm>
            <a:custGeom>
              <a:avLst/>
              <a:gdLst>
                <a:gd name="connsiteX0" fmla="*/ 0 w 902"/>
                <a:gd name="connsiteY0" fmla="*/ 0 h 902"/>
                <a:gd name="connsiteX1" fmla="*/ 902 w 902"/>
                <a:gd name="connsiteY1" fmla="*/ 902 h 902"/>
                <a:gd name="connsiteX2" fmla="*/ 0 w 902"/>
                <a:gd name="connsiteY2" fmla="*/ 0 h 902"/>
              </a:gdLst>
              <a:ahLst/>
              <a:cxnLst>
                <a:cxn ang="0">
                  <a:pos x="connsiteX0" y="connsiteY0"/>
                </a:cxn>
                <a:cxn ang="0">
                  <a:pos x="connsiteX1" y="connsiteY1"/>
                </a:cxn>
                <a:cxn ang="0">
                  <a:pos x="connsiteX2" y="connsiteY2"/>
                </a:cxn>
              </a:cxnLst>
              <a:rect l="l" t="t" r="r" b="b"/>
              <a:pathLst>
                <a:path w="902" h="902">
                  <a:moveTo>
                    <a:pt x="0" y="0"/>
                  </a:moveTo>
                  <a:cubicBezTo>
                    <a:pt x="361" y="361"/>
                    <a:pt x="722" y="542"/>
                    <a:pt x="902" y="902"/>
                  </a:cubicBezTo>
                  <a:cubicBezTo>
                    <a:pt x="542" y="722"/>
                    <a:pt x="361" y="361"/>
                    <a:pt x="0" y="0"/>
                  </a:cubicBezTo>
                  <a:close/>
                </a:path>
              </a:pathLst>
            </a:custGeom>
            <a:solidFill>
              <a:srgbClr val="FFFFFF"/>
            </a:solidFill>
            <a:ln w="1804" cap="flat">
              <a:noFill/>
              <a:prstDash val="solid"/>
              <a:miter/>
            </a:ln>
          </p:spPr>
          <p:txBody>
            <a:bodyPr rtlCol="0" anchor="ctr"/>
            <a:lstStyle/>
            <a:p>
              <a:endParaRPr lang="en-US"/>
            </a:p>
          </p:txBody>
        </p:sp>
        <p:sp>
          <p:nvSpPr>
            <p:cNvPr id="81" name="Freeform 559">
              <a:extLst>
                <a:ext uri="{FF2B5EF4-FFF2-40B4-BE49-F238E27FC236}">
                  <a16:creationId xmlns:a16="http://schemas.microsoft.com/office/drawing/2014/main" id="{9B02BE75-431F-BC24-A1B9-DBD634326CBE}"/>
                </a:ext>
              </a:extLst>
            </p:cNvPr>
            <p:cNvSpPr/>
            <p:nvPr/>
          </p:nvSpPr>
          <p:spPr>
            <a:xfrm>
              <a:off x="4153200" y="4476469"/>
              <a:ext cx="360" cy="902"/>
            </a:xfrm>
            <a:custGeom>
              <a:avLst/>
              <a:gdLst>
                <a:gd name="connsiteX0" fmla="*/ 0 w 360"/>
                <a:gd name="connsiteY0" fmla="*/ 0 h 902"/>
                <a:gd name="connsiteX1" fmla="*/ 361 w 360"/>
                <a:gd name="connsiteY1" fmla="*/ 902 h 902"/>
                <a:gd name="connsiteX2" fmla="*/ 0 w 360"/>
                <a:gd name="connsiteY2" fmla="*/ 0 h 902"/>
              </a:gdLst>
              <a:ahLst/>
              <a:cxnLst>
                <a:cxn ang="0">
                  <a:pos x="connsiteX0" y="connsiteY0"/>
                </a:cxn>
                <a:cxn ang="0">
                  <a:pos x="connsiteX1" y="connsiteY1"/>
                </a:cxn>
                <a:cxn ang="0">
                  <a:pos x="connsiteX2" y="connsiteY2"/>
                </a:cxn>
              </a:cxnLst>
              <a:rect l="l" t="t" r="r" b="b"/>
              <a:pathLst>
                <a:path w="360" h="902">
                  <a:moveTo>
                    <a:pt x="0" y="0"/>
                  </a:moveTo>
                  <a:cubicBezTo>
                    <a:pt x="180" y="361"/>
                    <a:pt x="180" y="542"/>
                    <a:pt x="361" y="902"/>
                  </a:cubicBezTo>
                  <a:cubicBezTo>
                    <a:pt x="36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2" name="Freeform 560">
              <a:extLst>
                <a:ext uri="{FF2B5EF4-FFF2-40B4-BE49-F238E27FC236}">
                  <a16:creationId xmlns:a16="http://schemas.microsoft.com/office/drawing/2014/main" id="{6B341F7A-2BE1-0F93-69D8-4AD42D522951}"/>
                </a:ext>
              </a:extLst>
            </p:cNvPr>
            <p:cNvSpPr/>
            <p:nvPr/>
          </p:nvSpPr>
          <p:spPr>
            <a:xfrm>
              <a:off x="4152297" y="4474664"/>
              <a:ext cx="541" cy="902"/>
            </a:xfrm>
            <a:custGeom>
              <a:avLst/>
              <a:gdLst>
                <a:gd name="connsiteX0" fmla="*/ 0 w 541"/>
                <a:gd name="connsiteY0" fmla="*/ 0 h 902"/>
                <a:gd name="connsiteX1" fmla="*/ 542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2"/>
                    <a:pt x="542" y="902"/>
                  </a:cubicBezTo>
                  <a:cubicBezTo>
                    <a:pt x="36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3" name="Freeform 561">
              <a:extLst>
                <a:ext uri="{FF2B5EF4-FFF2-40B4-BE49-F238E27FC236}">
                  <a16:creationId xmlns:a16="http://schemas.microsoft.com/office/drawing/2014/main" id="{8CD8BF2E-5AC3-CF71-37AB-EE996185FE43}"/>
                </a:ext>
              </a:extLst>
            </p:cNvPr>
            <p:cNvSpPr/>
            <p:nvPr/>
          </p:nvSpPr>
          <p:spPr>
            <a:xfrm>
              <a:off x="4144898" y="4466904"/>
              <a:ext cx="1082" cy="721"/>
            </a:xfrm>
            <a:custGeom>
              <a:avLst/>
              <a:gdLst>
                <a:gd name="connsiteX0" fmla="*/ 0 w 1082"/>
                <a:gd name="connsiteY0" fmla="*/ 0 h 721"/>
                <a:gd name="connsiteX1" fmla="*/ 1083 w 1082"/>
                <a:gd name="connsiteY1" fmla="*/ 722 h 721"/>
                <a:gd name="connsiteX2" fmla="*/ 0 w 1082"/>
                <a:gd name="connsiteY2" fmla="*/ 0 h 721"/>
              </a:gdLst>
              <a:ahLst/>
              <a:cxnLst>
                <a:cxn ang="0">
                  <a:pos x="connsiteX0" y="connsiteY0"/>
                </a:cxn>
                <a:cxn ang="0">
                  <a:pos x="connsiteX1" y="connsiteY1"/>
                </a:cxn>
                <a:cxn ang="0">
                  <a:pos x="connsiteX2" y="connsiteY2"/>
                </a:cxn>
              </a:cxnLst>
              <a:rect l="l" t="t" r="r" b="b"/>
              <a:pathLst>
                <a:path w="1082" h="721">
                  <a:moveTo>
                    <a:pt x="0" y="0"/>
                  </a:moveTo>
                  <a:cubicBezTo>
                    <a:pt x="361" y="180"/>
                    <a:pt x="722" y="541"/>
                    <a:pt x="1083" y="722"/>
                  </a:cubicBezTo>
                  <a:cubicBezTo>
                    <a:pt x="722" y="541"/>
                    <a:pt x="361" y="361"/>
                    <a:pt x="0" y="0"/>
                  </a:cubicBezTo>
                  <a:close/>
                </a:path>
              </a:pathLst>
            </a:custGeom>
            <a:solidFill>
              <a:srgbClr val="FFFFFF"/>
            </a:solidFill>
            <a:ln w="1804" cap="flat">
              <a:noFill/>
              <a:prstDash val="solid"/>
              <a:miter/>
            </a:ln>
          </p:spPr>
          <p:txBody>
            <a:bodyPr rtlCol="0" anchor="ctr"/>
            <a:lstStyle/>
            <a:p>
              <a:endParaRPr lang="en-US"/>
            </a:p>
          </p:txBody>
        </p:sp>
        <p:sp>
          <p:nvSpPr>
            <p:cNvPr id="84" name="Freeform 562">
              <a:extLst>
                <a:ext uri="{FF2B5EF4-FFF2-40B4-BE49-F238E27FC236}">
                  <a16:creationId xmlns:a16="http://schemas.microsoft.com/office/drawing/2014/main" id="{1BB31558-3013-A78A-1193-AEF7ECCE0009}"/>
                </a:ext>
              </a:extLst>
            </p:cNvPr>
            <p:cNvSpPr/>
            <p:nvPr/>
          </p:nvSpPr>
          <p:spPr>
            <a:xfrm>
              <a:off x="4154644" y="4480620"/>
              <a:ext cx="180" cy="902"/>
            </a:xfrm>
            <a:custGeom>
              <a:avLst/>
              <a:gdLst>
                <a:gd name="connsiteX0" fmla="*/ 0 w 180"/>
                <a:gd name="connsiteY0" fmla="*/ 0 h 902"/>
                <a:gd name="connsiteX1" fmla="*/ 180 w 180"/>
                <a:gd name="connsiteY1" fmla="*/ 902 h 902"/>
                <a:gd name="connsiteX2" fmla="*/ 0 w 180"/>
                <a:gd name="connsiteY2" fmla="*/ 0 h 902"/>
              </a:gdLst>
              <a:ahLst/>
              <a:cxnLst>
                <a:cxn ang="0">
                  <a:pos x="connsiteX0" y="connsiteY0"/>
                </a:cxn>
                <a:cxn ang="0">
                  <a:pos x="connsiteX1" y="connsiteY1"/>
                </a:cxn>
                <a:cxn ang="0">
                  <a:pos x="connsiteX2" y="connsiteY2"/>
                </a:cxn>
              </a:cxnLst>
              <a:rect l="l" t="t" r="r" b="b"/>
              <a:pathLst>
                <a:path w="180" h="902">
                  <a:moveTo>
                    <a:pt x="0" y="0"/>
                  </a:moveTo>
                  <a:cubicBezTo>
                    <a:pt x="0" y="361"/>
                    <a:pt x="180" y="722"/>
                    <a:pt x="180" y="902"/>
                  </a:cubicBezTo>
                  <a:cubicBezTo>
                    <a:pt x="180" y="542"/>
                    <a:pt x="180" y="361"/>
                    <a:pt x="0" y="0"/>
                  </a:cubicBezTo>
                  <a:close/>
                </a:path>
              </a:pathLst>
            </a:custGeom>
            <a:solidFill>
              <a:srgbClr val="FFFFFF"/>
            </a:solidFill>
            <a:ln w="1804" cap="flat">
              <a:noFill/>
              <a:prstDash val="solid"/>
              <a:miter/>
            </a:ln>
          </p:spPr>
          <p:txBody>
            <a:bodyPr rtlCol="0" anchor="ctr"/>
            <a:lstStyle/>
            <a:p>
              <a:endParaRPr lang="en-US"/>
            </a:p>
          </p:txBody>
        </p:sp>
        <p:sp>
          <p:nvSpPr>
            <p:cNvPr id="85" name="Freeform 563">
              <a:extLst>
                <a:ext uri="{FF2B5EF4-FFF2-40B4-BE49-F238E27FC236}">
                  <a16:creationId xmlns:a16="http://schemas.microsoft.com/office/drawing/2014/main" id="{C5EBBCD1-AFB4-F06D-0F45-F12950A680AF}"/>
                </a:ext>
              </a:extLst>
            </p:cNvPr>
            <p:cNvSpPr/>
            <p:nvPr/>
          </p:nvSpPr>
          <p:spPr>
            <a:xfrm>
              <a:off x="4154102" y="4478454"/>
              <a:ext cx="360" cy="902"/>
            </a:xfrm>
            <a:custGeom>
              <a:avLst/>
              <a:gdLst>
                <a:gd name="connsiteX0" fmla="*/ 0 w 360"/>
                <a:gd name="connsiteY0" fmla="*/ 0 h 902"/>
                <a:gd name="connsiteX1" fmla="*/ 361 w 360"/>
                <a:gd name="connsiteY1" fmla="*/ 902 h 902"/>
                <a:gd name="connsiteX2" fmla="*/ 0 w 360"/>
                <a:gd name="connsiteY2" fmla="*/ 0 h 902"/>
              </a:gdLst>
              <a:ahLst/>
              <a:cxnLst>
                <a:cxn ang="0">
                  <a:pos x="connsiteX0" y="connsiteY0"/>
                </a:cxn>
                <a:cxn ang="0">
                  <a:pos x="connsiteX1" y="connsiteY1"/>
                </a:cxn>
                <a:cxn ang="0">
                  <a:pos x="connsiteX2" y="connsiteY2"/>
                </a:cxn>
              </a:cxnLst>
              <a:rect l="l" t="t" r="r" b="b"/>
              <a:pathLst>
                <a:path w="360" h="902">
                  <a:moveTo>
                    <a:pt x="0" y="0"/>
                  </a:moveTo>
                  <a:cubicBezTo>
                    <a:pt x="180" y="361"/>
                    <a:pt x="180" y="722"/>
                    <a:pt x="361" y="902"/>
                  </a:cubicBezTo>
                  <a:cubicBezTo>
                    <a:pt x="180" y="722"/>
                    <a:pt x="0" y="361"/>
                    <a:pt x="0" y="0"/>
                  </a:cubicBezTo>
                  <a:close/>
                </a:path>
              </a:pathLst>
            </a:custGeom>
            <a:solidFill>
              <a:srgbClr val="FFFFFF"/>
            </a:solidFill>
            <a:ln w="1804" cap="flat">
              <a:noFill/>
              <a:prstDash val="solid"/>
              <a:miter/>
            </a:ln>
          </p:spPr>
          <p:txBody>
            <a:bodyPr rtlCol="0" anchor="ctr"/>
            <a:lstStyle/>
            <a:p>
              <a:endParaRPr lang="en-US"/>
            </a:p>
          </p:txBody>
        </p:sp>
        <p:sp>
          <p:nvSpPr>
            <p:cNvPr id="86" name="Freeform 564">
              <a:extLst>
                <a:ext uri="{FF2B5EF4-FFF2-40B4-BE49-F238E27FC236}">
                  <a16:creationId xmlns:a16="http://schemas.microsoft.com/office/drawing/2014/main" id="{73637D99-92E2-2CBE-A023-DB56837D46F0}"/>
                </a:ext>
              </a:extLst>
            </p:cNvPr>
            <p:cNvSpPr/>
            <p:nvPr/>
          </p:nvSpPr>
          <p:spPr>
            <a:xfrm>
              <a:off x="4661233" y="4479898"/>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624"/>
                    <a:pt x="180" y="3068"/>
                    <a:pt x="0" y="4512"/>
                  </a:cubicBezTo>
                  <a:cubicBezTo>
                    <a:pt x="180" y="3068"/>
                    <a:pt x="180" y="1444"/>
                    <a:pt x="180" y="0"/>
                  </a:cubicBezTo>
                  <a:close/>
                </a:path>
              </a:pathLst>
            </a:custGeom>
            <a:solidFill>
              <a:srgbClr val="FFFFFF"/>
            </a:solidFill>
            <a:ln w="1804" cap="flat">
              <a:noFill/>
              <a:prstDash val="solid"/>
              <a:miter/>
            </a:ln>
          </p:spPr>
          <p:txBody>
            <a:bodyPr rtlCol="0" anchor="ctr"/>
            <a:lstStyle/>
            <a:p>
              <a:endParaRPr lang="en-US"/>
            </a:p>
          </p:txBody>
        </p:sp>
        <p:sp>
          <p:nvSpPr>
            <p:cNvPr id="87" name="Freeform 565">
              <a:extLst>
                <a:ext uri="{FF2B5EF4-FFF2-40B4-BE49-F238E27FC236}">
                  <a16:creationId xmlns:a16="http://schemas.microsoft.com/office/drawing/2014/main" id="{FBAC2EE6-EA05-DD3E-90DA-5265244CD665}"/>
                </a:ext>
              </a:extLst>
            </p:cNvPr>
            <p:cNvSpPr/>
            <p:nvPr/>
          </p:nvSpPr>
          <p:spPr>
            <a:xfrm>
              <a:off x="4660150" y="4529889"/>
              <a:ext cx="180" cy="4692"/>
            </a:xfrm>
            <a:custGeom>
              <a:avLst/>
              <a:gdLst>
                <a:gd name="connsiteX0" fmla="*/ 180 w 180"/>
                <a:gd name="connsiteY0" fmla="*/ 0 h 4692"/>
                <a:gd name="connsiteX1" fmla="*/ 0 w 180"/>
                <a:gd name="connsiteY1" fmla="*/ 4692 h 4692"/>
                <a:gd name="connsiteX2" fmla="*/ 180 w 180"/>
                <a:gd name="connsiteY2" fmla="*/ 0 h 4692"/>
              </a:gdLst>
              <a:ahLst/>
              <a:cxnLst>
                <a:cxn ang="0">
                  <a:pos x="connsiteX0" y="connsiteY0"/>
                </a:cxn>
                <a:cxn ang="0">
                  <a:pos x="connsiteX1" y="connsiteY1"/>
                </a:cxn>
                <a:cxn ang="0">
                  <a:pos x="connsiteX2" y="connsiteY2"/>
                </a:cxn>
              </a:cxnLst>
              <a:rect l="l" t="t" r="r" b="b"/>
              <a:pathLst>
                <a:path w="180" h="4692">
                  <a:moveTo>
                    <a:pt x="180" y="0"/>
                  </a:moveTo>
                  <a:cubicBezTo>
                    <a:pt x="180" y="1624"/>
                    <a:pt x="180" y="3249"/>
                    <a:pt x="0" y="4692"/>
                  </a:cubicBezTo>
                  <a:cubicBezTo>
                    <a:pt x="180" y="3249"/>
                    <a:pt x="180" y="1624"/>
                    <a:pt x="180" y="0"/>
                  </a:cubicBezTo>
                  <a:close/>
                </a:path>
              </a:pathLst>
            </a:custGeom>
            <a:solidFill>
              <a:srgbClr val="FFFFFF"/>
            </a:solidFill>
            <a:ln w="1804" cap="flat">
              <a:noFill/>
              <a:prstDash val="solid"/>
              <a:miter/>
            </a:ln>
          </p:spPr>
          <p:txBody>
            <a:bodyPr rtlCol="0" anchor="ctr"/>
            <a:lstStyle/>
            <a:p>
              <a:endParaRPr lang="en-US"/>
            </a:p>
          </p:txBody>
        </p:sp>
        <p:sp>
          <p:nvSpPr>
            <p:cNvPr id="88" name="Freeform 566">
              <a:extLst>
                <a:ext uri="{FF2B5EF4-FFF2-40B4-BE49-F238E27FC236}">
                  <a16:creationId xmlns:a16="http://schemas.microsoft.com/office/drawing/2014/main" id="{F8B105F0-966C-83C2-AB27-FDF30E3DED22}"/>
                </a:ext>
              </a:extLst>
            </p:cNvPr>
            <p:cNvSpPr/>
            <p:nvPr/>
          </p:nvSpPr>
          <p:spPr>
            <a:xfrm>
              <a:off x="4660150" y="4541800"/>
              <a:ext cx="1804" cy="3067"/>
            </a:xfrm>
            <a:custGeom>
              <a:avLst/>
              <a:gdLst>
                <a:gd name="connsiteX0" fmla="*/ 0 w 1804"/>
                <a:gd name="connsiteY0" fmla="*/ 0 h 3067"/>
                <a:gd name="connsiteX1" fmla="*/ 0 w 1804"/>
                <a:gd name="connsiteY1" fmla="*/ 3068 h 3067"/>
                <a:gd name="connsiteX2" fmla="*/ 0 w 1804"/>
                <a:gd name="connsiteY2" fmla="*/ 0 h 3067"/>
              </a:gdLst>
              <a:ahLst/>
              <a:cxnLst>
                <a:cxn ang="0">
                  <a:pos x="connsiteX0" y="connsiteY0"/>
                </a:cxn>
                <a:cxn ang="0">
                  <a:pos x="connsiteX1" y="connsiteY1"/>
                </a:cxn>
                <a:cxn ang="0">
                  <a:pos x="connsiteX2" y="connsiteY2"/>
                </a:cxn>
              </a:cxnLst>
              <a:rect l="l" t="t" r="r" b="b"/>
              <a:pathLst>
                <a:path w="1804" h="3067">
                  <a:moveTo>
                    <a:pt x="0" y="0"/>
                  </a:moveTo>
                  <a:cubicBezTo>
                    <a:pt x="0" y="1083"/>
                    <a:pt x="0" y="1985"/>
                    <a:pt x="0" y="3068"/>
                  </a:cubicBezTo>
                  <a:cubicBezTo>
                    <a:pt x="0" y="1985"/>
                    <a:pt x="0" y="1083"/>
                    <a:pt x="0" y="0"/>
                  </a:cubicBezTo>
                  <a:close/>
                </a:path>
              </a:pathLst>
            </a:custGeom>
            <a:solidFill>
              <a:srgbClr val="FFFFFF"/>
            </a:solidFill>
            <a:ln w="1804" cap="flat">
              <a:noFill/>
              <a:prstDash val="solid"/>
              <a:miter/>
            </a:ln>
          </p:spPr>
          <p:txBody>
            <a:bodyPr rtlCol="0" anchor="ctr"/>
            <a:lstStyle/>
            <a:p>
              <a:endParaRPr lang="en-US"/>
            </a:p>
          </p:txBody>
        </p:sp>
        <p:sp>
          <p:nvSpPr>
            <p:cNvPr id="89" name="Freeform 567">
              <a:extLst>
                <a:ext uri="{FF2B5EF4-FFF2-40B4-BE49-F238E27FC236}">
                  <a16:creationId xmlns:a16="http://schemas.microsoft.com/office/drawing/2014/main" id="{F8403202-B5F8-D87A-9F20-4247A9730B08}"/>
                </a:ext>
              </a:extLst>
            </p:cNvPr>
            <p:cNvSpPr/>
            <p:nvPr/>
          </p:nvSpPr>
          <p:spPr>
            <a:xfrm>
              <a:off x="4660511" y="4525196"/>
              <a:ext cx="1804" cy="3609"/>
            </a:xfrm>
            <a:custGeom>
              <a:avLst/>
              <a:gdLst>
                <a:gd name="connsiteX0" fmla="*/ 0 w 1804"/>
                <a:gd name="connsiteY0" fmla="*/ 0 h 3609"/>
                <a:gd name="connsiteX1" fmla="*/ 0 w 1804"/>
                <a:gd name="connsiteY1" fmla="*/ 3609 h 3609"/>
                <a:gd name="connsiteX2" fmla="*/ 0 w 1804"/>
                <a:gd name="connsiteY2" fmla="*/ 0 h 3609"/>
              </a:gdLst>
              <a:ahLst/>
              <a:cxnLst>
                <a:cxn ang="0">
                  <a:pos x="connsiteX0" y="connsiteY0"/>
                </a:cxn>
                <a:cxn ang="0">
                  <a:pos x="connsiteX1" y="connsiteY1"/>
                </a:cxn>
                <a:cxn ang="0">
                  <a:pos x="connsiteX2" y="connsiteY2"/>
                </a:cxn>
              </a:cxnLst>
              <a:rect l="l" t="t" r="r" b="b"/>
              <a:pathLst>
                <a:path w="1804" h="3609">
                  <a:moveTo>
                    <a:pt x="0" y="0"/>
                  </a:moveTo>
                  <a:cubicBezTo>
                    <a:pt x="0" y="1264"/>
                    <a:pt x="0" y="2527"/>
                    <a:pt x="0" y="3609"/>
                  </a:cubicBezTo>
                  <a:cubicBezTo>
                    <a:pt x="0" y="2527"/>
                    <a:pt x="0" y="1264"/>
                    <a:pt x="0" y="0"/>
                  </a:cubicBezTo>
                  <a:close/>
                </a:path>
              </a:pathLst>
            </a:custGeom>
            <a:solidFill>
              <a:srgbClr val="FFFFFF"/>
            </a:solidFill>
            <a:ln w="1804" cap="flat">
              <a:noFill/>
              <a:prstDash val="solid"/>
              <a:miter/>
            </a:ln>
          </p:spPr>
          <p:txBody>
            <a:bodyPr rtlCol="0" anchor="ctr"/>
            <a:lstStyle/>
            <a:p>
              <a:endParaRPr lang="en-US"/>
            </a:p>
          </p:txBody>
        </p:sp>
        <p:sp>
          <p:nvSpPr>
            <p:cNvPr id="90" name="Freeform 568">
              <a:extLst>
                <a:ext uri="{FF2B5EF4-FFF2-40B4-BE49-F238E27FC236}">
                  <a16:creationId xmlns:a16="http://schemas.microsoft.com/office/drawing/2014/main" id="{67145D22-D3A7-A273-11ED-70F41142539B}"/>
                </a:ext>
              </a:extLst>
            </p:cNvPr>
            <p:cNvSpPr/>
            <p:nvPr/>
          </p:nvSpPr>
          <p:spPr>
            <a:xfrm>
              <a:off x="4345585" y="4614892"/>
              <a:ext cx="1804" cy="902"/>
            </a:xfrm>
            <a:custGeom>
              <a:avLst/>
              <a:gdLst>
                <a:gd name="connsiteX0" fmla="*/ 0 w 1804"/>
                <a:gd name="connsiteY0" fmla="*/ 902 h 902"/>
                <a:gd name="connsiteX1" fmla="*/ 0 w 1804"/>
                <a:gd name="connsiteY1" fmla="*/ 0 h 902"/>
                <a:gd name="connsiteX2" fmla="*/ 0 w 1804"/>
                <a:gd name="connsiteY2" fmla="*/ 902 h 902"/>
              </a:gdLst>
              <a:ahLst/>
              <a:cxnLst>
                <a:cxn ang="0">
                  <a:pos x="connsiteX0" y="connsiteY0"/>
                </a:cxn>
                <a:cxn ang="0">
                  <a:pos x="connsiteX1" y="connsiteY1"/>
                </a:cxn>
                <a:cxn ang="0">
                  <a:pos x="connsiteX2" y="connsiteY2"/>
                </a:cxn>
              </a:cxnLst>
              <a:rect l="l" t="t" r="r" b="b"/>
              <a:pathLst>
                <a:path w="1804" h="902">
                  <a:moveTo>
                    <a:pt x="0" y="902"/>
                  </a:moveTo>
                  <a:cubicBezTo>
                    <a:pt x="0" y="541"/>
                    <a:pt x="0" y="361"/>
                    <a:pt x="0"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91" name="Freeform 569">
              <a:extLst>
                <a:ext uri="{FF2B5EF4-FFF2-40B4-BE49-F238E27FC236}">
                  <a16:creationId xmlns:a16="http://schemas.microsoft.com/office/drawing/2014/main" id="{BC0B563B-7254-795E-690A-768276EE7CC1}"/>
                </a:ext>
              </a:extLst>
            </p:cNvPr>
            <p:cNvSpPr/>
            <p:nvPr/>
          </p:nvSpPr>
          <p:spPr>
            <a:xfrm>
              <a:off x="4659789" y="4546492"/>
              <a:ext cx="180" cy="4331"/>
            </a:xfrm>
            <a:custGeom>
              <a:avLst/>
              <a:gdLst>
                <a:gd name="connsiteX0" fmla="*/ 181 w 180"/>
                <a:gd name="connsiteY0" fmla="*/ 0 h 4331"/>
                <a:gd name="connsiteX1" fmla="*/ 0 w 180"/>
                <a:gd name="connsiteY1" fmla="*/ 4332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2"/>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92" name="Freeform 570">
              <a:extLst>
                <a:ext uri="{FF2B5EF4-FFF2-40B4-BE49-F238E27FC236}">
                  <a16:creationId xmlns:a16="http://schemas.microsoft.com/office/drawing/2014/main" id="{FE7709EF-147E-088C-E6CE-6D392E4D67B6}"/>
                </a:ext>
              </a:extLst>
            </p:cNvPr>
            <p:cNvSpPr/>
            <p:nvPr/>
          </p:nvSpPr>
          <p:spPr>
            <a:xfrm>
              <a:off x="4345810" y="4618502"/>
              <a:ext cx="135" cy="360"/>
            </a:xfrm>
            <a:custGeom>
              <a:avLst/>
              <a:gdLst>
                <a:gd name="connsiteX0" fmla="*/ 135 w 135"/>
                <a:gd name="connsiteY0" fmla="*/ 361 h 360"/>
                <a:gd name="connsiteX1" fmla="*/ 135 w 135"/>
                <a:gd name="connsiteY1" fmla="*/ 0 h 360"/>
                <a:gd name="connsiteX2" fmla="*/ 135 w 135"/>
                <a:gd name="connsiteY2" fmla="*/ 361 h 360"/>
              </a:gdLst>
              <a:ahLst/>
              <a:cxnLst>
                <a:cxn ang="0">
                  <a:pos x="connsiteX0" y="connsiteY0"/>
                </a:cxn>
                <a:cxn ang="0">
                  <a:pos x="connsiteX1" y="connsiteY1"/>
                </a:cxn>
                <a:cxn ang="0">
                  <a:pos x="connsiteX2" y="connsiteY2"/>
                </a:cxn>
              </a:cxnLst>
              <a:rect l="l" t="t" r="r" b="b"/>
              <a:pathLst>
                <a:path w="135" h="360">
                  <a:moveTo>
                    <a:pt x="135" y="361"/>
                  </a:moveTo>
                  <a:cubicBezTo>
                    <a:pt x="135" y="180"/>
                    <a:pt x="135" y="180"/>
                    <a:pt x="135" y="0"/>
                  </a:cubicBezTo>
                  <a:cubicBezTo>
                    <a:pt x="-45" y="180"/>
                    <a:pt x="-45" y="180"/>
                    <a:pt x="135" y="361"/>
                  </a:cubicBezTo>
                  <a:close/>
                </a:path>
              </a:pathLst>
            </a:custGeom>
            <a:solidFill>
              <a:srgbClr val="FFFFFF"/>
            </a:solidFill>
            <a:ln w="1804" cap="flat">
              <a:noFill/>
              <a:prstDash val="solid"/>
              <a:miter/>
            </a:ln>
          </p:spPr>
          <p:txBody>
            <a:bodyPr rtlCol="0" anchor="ctr"/>
            <a:lstStyle/>
            <a:p>
              <a:endParaRPr lang="en-US"/>
            </a:p>
          </p:txBody>
        </p:sp>
        <p:sp>
          <p:nvSpPr>
            <p:cNvPr id="93" name="Freeform 571">
              <a:extLst>
                <a:ext uri="{FF2B5EF4-FFF2-40B4-BE49-F238E27FC236}">
                  <a16:creationId xmlns:a16="http://schemas.microsoft.com/office/drawing/2014/main" id="{C84D4EAA-8C90-9FD0-039C-273864162FC8}"/>
                </a:ext>
              </a:extLst>
            </p:cNvPr>
            <p:cNvSpPr/>
            <p:nvPr/>
          </p:nvSpPr>
          <p:spPr>
            <a:xfrm>
              <a:off x="4660612" y="4519061"/>
              <a:ext cx="80" cy="3428"/>
            </a:xfrm>
            <a:custGeom>
              <a:avLst/>
              <a:gdLst>
                <a:gd name="connsiteX0" fmla="*/ 80 w 80"/>
                <a:gd name="connsiteY0" fmla="*/ 0 h 3428"/>
                <a:gd name="connsiteX1" fmla="*/ 80 w 80"/>
                <a:gd name="connsiteY1" fmla="*/ 3429 h 3428"/>
                <a:gd name="connsiteX2" fmla="*/ 80 w 80"/>
                <a:gd name="connsiteY2" fmla="*/ 0 h 3428"/>
              </a:gdLst>
              <a:ahLst/>
              <a:cxnLst>
                <a:cxn ang="0">
                  <a:pos x="connsiteX0" y="connsiteY0"/>
                </a:cxn>
                <a:cxn ang="0">
                  <a:pos x="connsiteX1" y="connsiteY1"/>
                </a:cxn>
                <a:cxn ang="0">
                  <a:pos x="connsiteX2" y="connsiteY2"/>
                </a:cxn>
              </a:cxnLst>
              <a:rect l="l" t="t" r="r" b="b"/>
              <a:pathLst>
                <a:path w="80" h="3428">
                  <a:moveTo>
                    <a:pt x="80" y="0"/>
                  </a:moveTo>
                  <a:cubicBezTo>
                    <a:pt x="80" y="1083"/>
                    <a:pt x="80" y="2346"/>
                    <a:pt x="80" y="3429"/>
                  </a:cubicBezTo>
                  <a:cubicBezTo>
                    <a:pt x="-100" y="2166"/>
                    <a:pt x="80" y="1083"/>
                    <a:pt x="80" y="0"/>
                  </a:cubicBezTo>
                  <a:close/>
                </a:path>
              </a:pathLst>
            </a:custGeom>
            <a:solidFill>
              <a:srgbClr val="FFFFFF"/>
            </a:solidFill>
            <a:ln w="1804" cap="flat">
              <a:noFill/>
              <a:prstDash val="solid"/>
              <a:miter/>
            </a:ln>
          </p:spPr>
          <p:txBody>
            <a:bodyPr rtlCol="0" anchor="ctr"/>
            <a:lstStyle/>
            <a:p>
              <a:endParaRPr lang="en-US"/>
            </a:p>
          </p:txBody>
        </p:sp>
        <p:sp>
          <p:nvSpPr>
            <p:cNvPr id="94" name="Freeform 572">
              <a:extLst>
                <a:ext uri="{FF2B5EF4-FFF2-40B4-BE49-F238E27FC236}">
                  <a16:creationId xmlns:a16="http://schemas.microsoft.com/office/drawing/2014/main" id="{02D05D75-485A-3C38-3D80-CC28E83FFCA5}"/>
                </a:ext>
              </a:extLst>
            </p:cNvPr>
            <p:cNvSpPr/>
            <p:nvPr/>
          </p:nvSpPr>
          <p:spPr>
            <a:xfrm>
              <a:off x="4660150" y="4537108"/>
              <a:ext cx="1804" cy="2526"/>
            </a:xfrm>
            <a:custGeom>
              <a:avLst/>
              <a:gdLst>
                <a:gd name="connsiteX0" fmla="*/ 0 w 1804"/>
                <a:gd name="connsiteY0" fmla="*/ 0 h 2526"/>
                <a:gd name="connsiteX1" fmla="*/ 0 w 1804"/>
                <a:gd name="connsiteY1" fmla="*/ 2526 h 2526"/>
                <a:gd name="connsiteX2" fmla="*/ 0 w 1804"/>
                <a:gd name="connsiteY2" fmla="*/ 0 h 2526"/>
              </a:gdLst>
              <a:ahLst/>
              <a:cxnLst>
                <a:cxn ang="0">
                  <a:pos x="connsiteX0" y="connsiteY0"/>
                </a:cxn>
                <a:cxn ang="0">
                  <a:pos x="connsiteX1" y="connsiteY1"/>
                </a:cxn>
                <a:cxn ang="0">
                  <a:pos x="connsiteX2" y="connsiteY2"/>
                </a:cxn>
              </a:cxnLst>
              <a:rect l="l" t="t" r="r" b="b"/>
              <a:pathLst>
                <a:path w="1804" h="2526">
                  <a:moveTo>
                    <a:pt x="0" y="0"/>
                  </a:moveTo>
                  <a:cubicBezTo>
                    <a:pt x="0" y="902"/>
                    <a:pt x="0" y="1624"/>
                    <a:pt x="0" y="2526"/>
                  </a:cubicBezTo>
                  <a:cubicBezTo>
                    <a:pt x="0" y="1805"/>
                    <a:pt x="0" y="902"/>
                    <a:pt x="0" y="0"/>
                  </a:cubicBezTo>
                  <a:close/>
                </a:path>
              </a:pathLst>
            </a:custGeom>
            <a:solidFill>
              <a:srgbClr val="FFFFFF"/>
            </a:solidFill>
            <a:ln w="1804" cap="flat">
              <a:noFill/>
              <a:prstDash val="solid"/>
              <a:miter/>
            </a:ln>
          </p:spPr>
          <p:txBody>
            <a:bodyPr rtlCol="0" anchor="ctr"/>
            <a:lstStyle/>
            <a:p>
              <a:endParaRPr lang="en-US"/>
            </a:p>
          </p:txBody>
        </p:sp>
        <p:sp>
          <p:nvSpPr>
            <p:cNvPr id="95" name="Freeform 573">
              <a:extLst>
                <a:ext uri="{FF2B5EF4-FFF2-40B4-BE49-F238E27FC236}">
                  <a16:creationId xmlns:a16="http://schemas.microsoft.com/office/drawing/2014/main" id="{28F61522-7ABA-9BF2-360C-5D9A0C672908}"/>
                </a:ext>
              </a:extLst>
            </p:cNvPr>
            <p:cNvSpPr/>
            <p:nvPr/>
          </p:nvSpPr>
          <p:spPr>
            <a:xfrm>
              <a:off x="4661053" y="4493975"/>
              <a:ext cx="180" cy="4331"/>
            </a:xfrm>
            <a:custGeom>
              <a:avLst/>
              <a:gdLst>
                <a:gd name="connsiteX0" fmla="*/ 180 w 180"/>
                <a:gd name="connsiteY0" fmla="*/ 0 h 4331"/>
                <a:gd name="connsiteX1" fmla="*/ 0 w 180"/>
                <a:gd name="connsiteY1" fmla="*/ 4331 h 4331"/>
                <a:gd name="connsiteX2" fmla="*/ 180 w 180"/>
                <a:gd name="connsiteY2" fmla="*/ 0 h 4331"/>
              </a:gdLst>
              <a:ahLst/>
              <a:cxnLst>
                <a:cxn ang="0">
                  <a:pos x="connsiteX0" y="connsiteY0"/>
                </a:cxn>
                <a:cxn ang="0">
                  <a:pos x="connsiteX1" y="connsiteY1"/>
                </a:cxn>
                <a:cxn ang="0">
                  <a:pos x="connsiteX2" y="connsiteY2"/>
                </a:cxn>
              </a:cxnLst>
              <a:rect l="l" t="t" r="r" b="b"/>
              <a:pathLst>
                <a:path w="180" h="4331">
                  <a:moveTo>
                    <a:pt x="180" y="0"/>
                  </a:moveTo>
                  <a:cubicBezTo>
                    <a:pt x="180" y="1443"/>
                    <a:pt x="180" y="2887"/>
                    <a:pt x="0" y="4331"/>
                  </a:cubicBezTo>
                  <a:cubicBezTo>
                    <a:pt x="0" y="2887"/>
                    <a:pt x="0" y="1443"/>
                    <a:pt x="180" y="0"/>
                  </a:cubicBezTo>
                  <a:close/>
                </a:path>
              </a:pathLst>
            </a:custGeom>
            <a:solidFill>
              <a:srgbClr val="FFFFFF"/>
            </a:solidFill>
            <a:ln w="1804" cap="flat">
              <a:noFill/>
              <a:prstDash val="solid"/>
              <a:miter/>
            </a:ln>
          </p:spPr>
          <p:txBody>
            <a:bodyPr rtlCol="0" anchor="ctr"/>
            <a:lstStyle/>
            <a:p>
              <a:endParaRPr lang="en-US"/>
            </a:p>
          </p:txBody>
        </p:sp>
        <p:sp>
          <p:nvSpPr>
            <p:cNvPr id="96" name="Freeform 574">
              <a:extLst>
                <a:ext uri="{FF2B5EF4-FFF2-40B4-BE49-F238E27FC236}">
                  <a16:creationId xmlns:a16="http://schemas.microsoft.com/office/drawing/2014/main" id="{834734DE-A27F-9ED2-F8E8-58EE1EF6F1BB}"/>
                </a:ext>
              </a:extLst>
            </p:cNvPr>
            <p:cNvSpPr/>
            <p:nvPr/>
          </p:nvSpPr>
          <p:spPr>
            <a:xfrm>
              <a:off x="4662316" y="4431170"/>
              <a:ext cx="180" cy="13174"/>
            </a:xfrm>
            <a:custGeom>
              <a:avLst/>
              <a:gdLst>
                <a:gd name="connsiteX0" fmla="*/ 180 w 180"/>
                <a:gd name="connsiteY0" fmla="*/ 0 h 13174"/>
                <a:gd name="connsiteX1" fmla="*/ 0 w 180"/>
                <a:gd name="connsiteY1" fmla="*/ 13175 h 13174"/>
                <a:gd name="connsiteX2" fmla="*/ 180 w 180"/>
                <a:gd name="connsiteY2" fmla="*/ 0 h 13174"/>
              </a:gdLst>
              <a:ahLst/>
              <a:cxnLst>
                <a:cxn ang="0">
                  <a:pos x="connsiteX0" y="connsiteY0"/>
                </a:cxn>
                <a:cxn ang="0">
                  <a:pos x="connsiteX1" y="connsiteY1"/>
                </a:cxn>
                <a:cxn ang="0">
                  <a:pos x="connsiteX2" y="connsiteY2"/>
                </a:cxn>
              </a:cxnLst>
              <a:rect l="l" t="t" r="r" b="b"/>
              <a:pathLst>
                <a:path w="180" h="13174">
                  <a:moveTo>
                    <a:pt x="180" y="0"/>
                  </a:moveTo>
                  <a:cubicBezTo>
                    <a:pt x="180" y="4331"/>
                    <a:pt x="0" y="8663"/>
                    <a:pt x="0" y="13175"/>
                  </a:cubicBezTo>
                  <a:cubicBezTo>
                    <a:pt x="0" y="8843"/>
                    <a:pt x="0" y="4512"/>
                    <a:pt x="180" y="0"/>
                  </a:cubicBezTo>
                  <a:close/>
                </a:path>
              </a:pathLst>
            </a:custGeom>
            <a:solidFill>
              <a:srgbClr val="FFFFFF"/>
            </a:solidFill>
            <a:ln w="1804" cap="flat">
              <a:noFill/>
              <a:prstDash val="solid"/>
              <a:miter/>
            </a:ln>
          </p:spPr>
          <p:txBody>
            <a:bodyPr rtlCol="0" anchor="ctr"/>
            <a:lstStyle/>
            <a:p>
              <a:endParaRPr lang="en-US"/>
            </a:p>
          </p:txBody>
        </p:sp>
        <p:sp>
          <p:nvSpPr>
            <p:cNvPr id="97" name="Freeform 575">
              <a:extLst>
                <a:ext uri="{FF2B5EF4-FFF2-40B4-BE49-F238E27FC236}">
                  <a16:creationId xmlns:a16="http://schemas.microsoft.com/office/drawing/2014/main" id="{BE64005A-A65C-80A4-2F68-54B8FEA0C517}"/>
                </a:ext>
              </a:extLst>
            </p:cNvPr>
            <p:cNvSpPr/>
            <p:nvPr/>
          </p:nvSpPr>
          <p:spPr>
            <a:xfrm>
              <a:off x="4659789" y="4552268"/>
              <a:ext cx="1804" cy="2707"/>
            </a:xfrm>
            <a:custGeom>
              <a:avLst/>
              <a:gdLst>
                <a:gd name="connsiteX0" fmla="*/ 0 w 1804"/>
                <a:gd name="connsiteY0" fmla="*/ 0 h 2707"/>
                <a:gd name="connsiteX1" fmla="*/ 0 w 1804"/>
                <a:gd name="connsiteY1" fmla="*/ 2707 h 2707"/>
                <a:gd name="connsiteX2" fmla="*/ 0 w 1804"/>
                <a:gd name="connsiteY2" fmla="*/ 0 h 2707"/>
              </a:gdLst>
              <a:ahLst/>
              <a:cxnLst>
                <a:cxn ang="0">
                  <a:pos x="connsiteX0" y="connsiteY0"/>
                </a:cxn>
                <a:cxn ang="0">
                  <a:pos x="connsiteX1" y="connsiteY1"/>
                </a:cxn>
                <a:cxn ang="0">
                  <a:pos x="connsiteX2" y="connsiteY2"/>
                </a:cxn>
              </a:cxnLst>
              <a:rect l="l" t="t" r="r" b="b"/>
              <a:pathLst>
                <a:path w="1804" h="2707">
                  <a:moveTo>
                    <a:pt x="0" y="0"/>
                  </a:moveTo>
                  <a:cubicBezTo>
                    <a:pt x="0" y="902"/>
                    <a:pt x="0" y="1805"/>
                    <a:pt x="0" y="2707"/>
                  </a:cubicBezTo>
                  <a:cubicBezTo>
                    <a:pt x="0" y="1985"/>
                    <a:pt x="0" y="1083"/>
                    <a:pt x="0" y="0"/>
                  </a:cubicBezTo>
                  <a:close/>
                </a:path>
              </a:pathLst>
            </a:custGeom>
            <a:solidFill>
              <a:srgbClr val="FFFFFF"/>
            </a:solidFill>
            <a:ln w="1804" cap="flat">
              <a:noFill/>
              <a:prstDash val="solid"/>
              <a:miter/>
            </a:ln>
          </p:spPr>
          <p:txBody>
            <a:bodyPr rtlCol="0" anchor="ctr"/>
            <a:lstStyle/>
            <a:p>
              <a:endParaRPr lang="en-US"/>
            </a:p>
          </p:txBody>
        </p:sp>
        <p:sp>
          <p:nvSpPr>
            <p:cNvPr id="98" name="Freeform 576">
              <a:extLst>
                <a:ext uri="{FF2B5EF4-FFF2-40B4-BE49-F238E27FC236}">
                  <a16:creationId xmlns:a16="http://schemas.microsoft.com/office/drawing/2014/main" id="{E68CF447-F045-66C1-740E-512BBA67930B}"/>
                </a:ext>
              </a:extLst>
            </p:cNvPr>
            <p:cNvSpPr/>
            <p:nvPr/>
          </p:nvSpPr>
          <p:spPr>
            <a:xfrm>
              <a:off x="4660872" y="4499750"/>
              <a:ext cx="180" cy="4331"/>
            </a:xfrm>
            <a:custGeom>
              <a:avLst/>
              <a:gdLst>
                <a:gd name="connsiteX0" fmla="*/ 180 w 180"/>
                <a:gd name="connsiteY0" fmla="*/ 0 h 4331"/>
                <a:gd name="connsiteX1" fmla="*/ 0 w 180"/>
                <a:gd name="connsiteY1" fmla="*/ 4331 h 4331"/>
                <a:gd name="connsiteX2" fmla="*/ 180 w 180"/>
                <a:gd name="connsiteY2" fmla="*/ 0 h 4331"/>
              </a:gdLst>
              <a:ahLst/>
              <a:cxnLst>
                <a:cxn ang="0">
                  <a:pos x="connsiteX0" y="connsiteY0"/>
                </a:cxn>
                <a:cxn ang="0">
                  <a:pos x="connsiteX1" y="connsiteY1"/>
                </a:cxn>
                <a:cxn ang="0">
                  <a:pos x="connsiteX2" y="connsiteY2"/>
                </a:cxn>
              </a:cxnLst>
              <a:rect l="l" t="t" r="r" b="b"/>
              <a:pathLst>
                <a:path w="180" h="4331">
                  <a:moveTo>
                    <a:pt x="180" y="0"/>
                  </a:moveTo>
                  <a:cubicBezTo>
                    <a:pt x="180" y="1444"/>
                    <a:pt x="180" y="2887"/>
                    <a:pt x="0" y="4331"/>
                  </a:cubicBezTo>
                  <a:cubicBezTo>
                    <a:pt x="180" y="2887"/>
                    <a:pt x="180" y="1444"/>
                    <a:pt x="180" y="0"/>
                  </a:cubicBezTo>
                  <a:close/>
                </a:path>
              </a:pathLst>
            </a:custGeom>
            <a:solidFill>
              <a:srgbClr val="FFFFFF"/>
            </a:solidFill>
            <a:ln w="1804" cap="flat">
              <a:noFill/>
              <a:prstDash val="solid"/>
              <a:miter/>
            </a:ln>
          </p:spPr>
          <p:txBody>
            <a:bodyPr rtlCol="0" anchor="ctr"/>
            <a:lstStyle/>
            <a:p>
              <a:endParaRPr lang="en-US"/>
            </a:p>
          </p:txBody>
        </p:sp>
        <p:sp>
          <p:nvSpPr>
            <p:cNvPr id="99" name="Freeform 577">
              <a:extLst>
                <a:ext uri="{FF2B5EF4-FFF2-40B4-BE49-F238E27FC236}">
                  <a16:creationId xmlns:a16="http://schemas.microsoft.com/office/drawing/2014/main" id="{37EDC467-1974-7048-59CA-C2C00AE2AC7C}"/>
                </a:ext>
              </a:extLst>
            </p:cNvPr>
            <p:cNvSpPr/>
            <p:nvPr/>
          </p:nvSpPr>
          <p:spPr>
            <a:xfrm>
              <a:off x="4659789" y="4556779"/>
              <a:ext cx="1804" cy="2526"/>
            </a:xfrm>
            <a:custGeom>
              <a:avLst/>
              <a:gdLst>
                <a:gd name="connsiteX0" fmla="*/ 0 w 1804"/>
                <a:gd name="connsiteY0" fmla="*/ 0 h 2526"/>
                <a:gd name="connsiteX1" fmla="*/ 0 w 1804"/>
                <a:gd name="connsiteY1" fmla="*/ 2527 h 2526"/>
                <a:gd name="connsiteX2" fmla="*/ 0 w 1804"/>
                <a:gd name="connsiteY2" fmla="*/ 0 h 2526"/>
              </a:gdLst>
              <a:ahLst/>
              <a:cxnLst>
                <a:cxn ang="0">
                  <a:pos x="connsiteX0" y="connsiteY0"/>
                </a:cxn>
                <a:cxn ang="0">
                  <a:pos x="connsiteX1" y="connsiteY1"/>
                </a:cxn>
                <a:cxn ang="0">
                  <a:pos x="connsiteX2" y="connsiteY2"/>
                </a:cxn>
              </a:cxnLst>
              <a:rect l="l" t="t" r="r" b="b"/>
              <a:pathLst>
                <a:path w="1804" h="2526">
                  <a:moveTo>
                    <a:pt x="0" y="0"/>
                  </a:moveTo>
                  <a:cubicBezTo>
                    <a:pt x="0" y="902"/>
                    <a:pt x="0" y="1625"/>
                    <a:pt x="0" y="2527"/>
                  </a:cubicBezTo>
                  <a:cubicBezTo>
                    <a:pt x="0" y="1625"/>
                    <a:pt x="0" y="722"/>
                    <a:pt x="0" y="0"/>
                  </a:cubicBezTo>
                  <a:close/>
                </a:path>
              </a:pathLst>
            </a:custGeom>
            <a:solidFill>
              <a:srgbClr val="FFFFFF"/>
            </a:solidFill>
            <a:ln w="1804" cap="flat">
              <a:noFill/>
              <a:prstDash val="solid"/>
              <a:miter/>
            </a:ln>
          </p:spPr>
          <p:txBody>
            <a:bodyPr rtlCol="0" anchor="ctr"/>
            <a:lstStyle/>
            <a:p>
              <a:endParaRPr lang="en-US"/>
            </a:p>
          </p:txBody>
        </p:sp>
        <p:sp>
          <p:nvSpPr>
            <p:cNvPr id="100" name="Freeform 578">
              <a:extLst>
                <a:ext uri="{FF2B5EF4-FFF2-40B4-BE49-F238E27FC236}">
                  <a16:creationId xmlns:a16="http://schemas.microsoft.com/office/drawing/2014/main" id="{7A257B49-5D74-8C02-3E8E-B5D16942251F}"/>
                </a:ext>
              </a:extLst>
            </p:cNvPr>
            <p:cNvSpPr/>
            <p:nvPr/>
          </p:nvSpPr>
          <p:spPr>
            <a:xfrm>
              <a:off x="4659429" y="4560930"/>
              <a:ext cx="180" cy="3609"/>
            </a:xfrm>
            <a:custGeom>
              <a:avLst/>
              <a:gdLst>
                <a:gd name="connsiteX0" fmla="*/ 180 w 180"/>
                <a:gd name="connsiteY0" fmla="*/ 0 h 3609"/>
                <a:gd name="connsiteX1" fmla="*/ 0 w 180"/>
                <a:gd name="connsiteY1" fmla="*/ 3609 h 3609"/>
                <a:gd name="connsiteX2" fmla="*/ 180 w 180"/>
                <a:gd name="connsiteY2" fmla="*/ 0 h 3609"/>
              </a:gdLst>
              <a:ahLst/>
              <a:cxnLst>
                <a:cxn ang="0">
                  <a:pos x="connsiteX0" y="connsiteY0"/>
                </a:cxn>
                <a:cxn ang="0">
                  <a:pos x="connsiteX1" y="connsiteY1"/>
                </a:cxn>
                <a:cxn ang="0">
                  <a:pos x="connsiteX2" y="connsiteY2"/>
                </a:cxn>
              </a:cxnLst>
              <a:rect l="l" t="t" r="r" b="b"/>
              <a:pathLst>
                <a:path w="180" h="3609">
                  <a:moveTo>
                    <a:pt x="180" y="0"/>
                  </a:moveTo>
                  <a:cubicBezTo>
                    <a:pt x="180" y="1263"/>
                    <a:pt x="180" y="2527"/>
                    <a:pt x="0" y="3609"/>
                  </a:cubicBezTo>
                  <a:cubicBezTo>
                    <a:pt x="180" y="2346"/>
                    <a:pt x="180" y="1263"/>
                    <a:pt x="180" y="0"/>
                  </a:cubicBezTo>
                  <a:close/>
                </a:path>
              </a:pathLst>
            </a:custGeom>
            <a:solidFill>
              <a:srgbClr val="FFFFFF"/>
            </a:solidFill>
            <a:ln w="1804" cap="flat">
              <a:noFill/>
              <a:prstDash val="solid"/>
              <a:miter/>
            </a:ln>
          </p:spPr>
          <p:txBody>
            <a:bodyPr rtlCol="0" anchor="ctr"/>
            <a:lstStyle/>
            <a:p>
              <a:endParaRPr lang="en-US"/>
            </a:p>
          </p:txBody>
        </p:sp>
        <p:sp>
          <p:nvSpPr>
            <p:cNvPr id="101" name="Freeform 579">
              <a:extLst>
                <a:ext uri="{FF2B5EF4-FFF2-40B4-BE49-F238E27FC236}">
                  <a16:creationId xmlns:a16="http://schemas.microsoft.com/office/drawing/2014/main" id="{24CC86A5-8B24-1CFB-83FB-C5B91288DCDA}"/>
                </a:ext>
              </a:extLst>
            </p:cNvPr>
            <p:cNvSpPr/>
            <p:nvPr/>
          </p:nvSpPr>
          <p:spPr>
            <a:xfrm>
              <a:off x="4346126" y="4621028"/>
              <a:ext cx="1804" cy="721"/>
            </a:xfrm>
            <a:custGeom>
              <a:avLst/>
              <a:gdLst>
                <a:gd name="connsiteX0" fmla="*/ 0 w 1804"/>
                <a:gd name="connsiteY0" fmla="*/ 722 h 721"/>
                <a:gd name="connsiteX1" fmla="*/ 0 w 1804"/>
                <a:gd name="connsiteY1" fmla="*/ 0 h 721"/>
                <a:gd name="connsiteX2" fmla="*/ 0 w 1804"/>
                <a:gd name="connsiteY2" fmla="*/ 722 h 721"/>
              </a:gdLst>
              <a:ahLst/>
              <a:cxnLst>
                <a:cxn ang="0">
                  <a:pos x="connsiteX0" y="connsiteY0"/>
                </a:cxn>
                <a:cxn ang="0">
                  <a:pos x="connsiteX1" y="connsiteY1"/>
                </a:cxn>
                <a:cxn ang="0">
                  <a:pos x="connsiteX2" y="connsiteY2"/>
                </a:cxn>
              </a:cxnLst>
              <a:rect l="l" t="t" r="r" b="b"/>
              <a:pathLst>
                <a:path w="1804" h="721">
                  <a:moveTo>
                    <a:pt x="0" y="722"/>
                  </a:moveTo>
                  <a:cubicBezTo>
                    <a:pt x="0" y="542"/>
                    <a:pt x="0" y="361"/>
                    <a:pt x="0" y="0"/>
                  </a:cubicBezTo>
                  <a:cubicBezTo>
                    <a:pt x="0" y="361"/>
                    <a:pt x="0" y="542"/>
                    <a:pt x="0" y="722"/>
                  </a:cubicBezTo>
                  <a:close/>
                </a:path>
              </a:pathLst>
            </a:custGeom>
            <a:solidFill>
              <a:srgbClr val="FFFFFF"/>
            </a:solidFill>
            <a:ln w="1804" cap="flat">
              <a:noFill/>
              <a:prstDash val="solid"/>
              <a:miter/>
            </a:ln>
          </p:spPr>
          <p:txBody>
            <a:bodyPr rtlCol="0" anchor="ctr"/>
            <a:lstStyle/>
            <a:p>
              <a:endParaRPr lang="en-US"/>
            </a:p>
          </p:txBody>
        </p:sp>
        <p:sp>
          <p:nvSpPr>
            <p:cNvPr id="102" name="Freeform 580">
              <a:extLst>
                <a:ext uri="{FF2B5EF4-FFF2-40B4-BE49-F238E27FC236}">
                  <a16:creationId xmlns:a16="http://schemas.microsoft.com/office/drawing/2014/main" id="{6CA4CD07-0578-F7B2-0340-E2629A03AF20}"/>
                </a:ext>
              </a:extLst>
            </p:cNvPr>
            <p:cNvSpPr/>
            <p:nvPr/>
          </p:nvSpPr>
          <p:spPr>
            <a:xfrm>
              <a:off x="4661594" y="4466904"/>
              <a:ext cx="180" cy="5414"/>
            </a:xfrm>
            <a:custGeom>
              <a:avLst/>
              <a:gdLst>
                <a:gd name="connsiteX0" fmla="*/ 181 w 180"/>
                <a:gd name="connsiteY0" fmla="*/ 0 h 5414"/>
                <a:gd name="connsiteX1" fmla="*/ 0 w 180"/>
                <a:gd name="connsiteY1" fmla="*/ 5414 h 5414"/>
                <a:gd name="connsiteX2" fmla="*/ 181 w 180"/>
                <a:gd name="connsiteY2" fmla="*/ 0 h 5414"/>
              </a:gdLst>
              <a:ahLst/>
              <a:cxnLst>
                <a:cxn ang="0">
                  <a:pos x="connsiteX0" y="connsiteY0"/>
                </a:cxn>
                <a:cxn ang="0">
                  <a:pos x="connsiteX1" y="connsiteY1"/>
                </a:cxn>
                <a:cxn ang="0">
                  <a:pos x="connsiteX2" y="connsiteY2"/>
                </a:cxn>
              </a:cxnLst>
              <a:rect l="l" t="t" r="r" b="b"/>
              <a:pathLst>
                <a:path w="180" h="5414">
                  <a:moveTo>
                    <a:pt x="181" y="0"/>
                  </a:moveTo>
                  <a:cubicBezTo>
                    <a:pt x="181" y="1805"/>
                    <a:pt x="181" y="3609"/>
                    <a:pt x="0" y="5414"/>
                  </a:cubicBezTo>
                  <a:cubicBezTo>
                    <a:pt x="0" y="3609"/>
                    <a:pt x="181" y="1805"/>
                    <a:pt x="181" y="0"/>
                  </a:cubicBezTo>
                  <a:close/>
                </a:path>
              </a:pathLst>
            </a:custGeom>
            <a:solidFill>
              <a:srgbClr val="FFFFFF"/>
            </a:solidFill>
            <a:ln w="1804" cap="flat">
              <a:noFill/>
              <a:prstDash val="solid"/>
              <a:miter/>
            </a:ln>
          </p:spPr>
          <p:txBody>
            <a:bodyPr rtlCol="0" anchor="ctr"/>
            <a:lstStyle/>
            <a:p>
              <a:endParaRPr lang="en-US"/>
            </a:p>
          </p:txBody>
        </p:sp>
        <p:sp>
          <p:nvSpPr>
            <p:cNvPr id="103" name="Freeform 581">
              <a:extLst>
                <a:ext uri="{FF2B5EF4-FFF2-40B4-BE49-F238E27FC236}">
                  <a16:creationId xmlns:a16="http://schemas.microsoft.com/office/drawing/2014/main" id="{224C8990-9E36-78FA-946A-F9E7D0024E8B}"/>
                </a:ext>
              </a:extLst>
            </p:cNvPr>
            <p:cNvSpPr/>
            <p:nvPr/>
          </p:nvSpPr>
          <p:spPr>
            <a:xfrm>
              <a:off x="4343239" y="4587460"/>
              <a:ext cx="180" cy="1804"/>
            </a:xfrm>
            <a:custGeom>
              <a:avLst/>
              <a:gdLst>
                <a:gd name="connsiteX0" fmla="*/ 180 w 180"/>
                <a:gd name="connsiteY0" fmla="*/ 1805 h 1804"/>
                <a:gd name="connsiteX1" fmla="*/ 0 w 180"/>
                <a:gd name="connsiteY1" fmla="*/ 0 h 1804"/>
                <a:gd name="connsiteX2" fmla="*/ 180 w 180"/>
                <a:gd name="connsiteY2" fmla="*/ 1805 h 1804"/>
              </a:gdLst>
              <a:ahLst/>
              <a:cxnLst>
                <a:cxn ang="0">
                  <a:pos x="connsiteX0" y="connsiteY0"/>
                </a:cxn>
                <a:cxn ang="0">
                  <a:pos x="connsiteX1" y="connsiteY1"/>
                </a:cxn>
                <a:cxn ang="0">
                  <a:pos x="connsiteX2" y="connsiteY2"/>
                </a:cxn>
              </a:cxnLst>
              <a:rect l="l" t="t" r="r" b="b"/>
              <a:pathLst>
                <a:path w="180" h="1804">
                  <a:moveTo>
                    <a:pt x="180" y="1805"/>
                  </a:moveTo>
                  <a:cubicBezTo>
                    <a:pt x="180" y="1264"/>
                    <a:pt x="180" y="542"/>
                    <a:pt x="0" y="0"/>
                  </a:cubicBezTo>
                  <a:cubicBezTo>
                    <a:pt x="180" y="542"/>
                    <a:pt x="180" y="1264"/>
                    <a:pt x="180" y="1805"/>
                  </a:cubicBezTo>
                  <a:close/>
                </a:path>
              </a:pathLst>
            </a:custGeom>
            <a:solidFill>
              <a:srgbClr val="FFFFFF"/>
            </a:solidFill>
            <a:ln w="1804" cap="flat">
              <a:noFill/>
              <a:prstDash val="solid"/>
              <a:miter/>
            </a:ln>
          </p:spPr>
          <p:txBody>
            <a:bodyPr rtlCol="0" anchor="ctr"/>
            <a:lstStyle/>
            <a:p>
              <a:endParaRPr lang="en-US"/>
            </a:p>
          </p:txBody>
        </p:sp>
        <p:sp>
          <p:nvSpPr>
            <p:cNvPr id="104" name="Freeform 582">
              <a:extLst>
                <a:ext uri="{FF2B5EF4-FFF2-40B4-BE49-F238E27FC236}">
                  <a16:creationId xmlns:a16="http://schemas.microsoft.com/office/drawing/2014/main" id="{167FCFCC-A79A-06F0-3C3F-9688BD5EF737}"/>
                </a:ext>
              </a:extLst>
            </p:cNvPr>
            <p:cNvSpPr/>
            <p:nvPr/>
          </p:nvSpPr>
          <p:spPr>
            <a:xfrm>
              <a:off x="4343600" y="4591431"/>
              <a:ext cx="180" cy="1624"/>
            </a:xfrm>
            <a:custGeom>
              <a:avLst/>
              <a:gdLst>
                <a:gd name="connsiteX0" fmla="*/ 180 w 180"/>
                <a:gd name="connsiteY0" fmla="*/ 1624 h 1624"/>
                <a:gd name="connsiteX1" fmla="*/ 0 w 180"/>
                <a:gd name="connsiteY1" fmla="*/ 0 h 1624"/>
                <a:gd name="connsiteX2" fmla="*/ 180 w 180"/>
                <a:gd name="connsiteY2" fmla="*/ 1624 h 1624"/>
              </a:gdLst>
              <a:ahLst/>
              <a:cxnLst>
                <a:cxn ang="0">
                  <a:pos x="connsiteX0" y="connsiteY0"/>
                </a:cxn>
                <a:cxn ang="0">
                  <a:pos x="connsiteX1" y="connsiteY1"/>
                </a:cxn>
                <a:cxn ang="0">
                  <a:pos x="connsiteX2" y="connsiteY2"/>
                </a:cxn>
              </a:cxnLst>
              <a:rect l="l" t="t" r="r" b="b"/>
              <a:pathLst>
                <a:path w="180" h="1624">
                  <a:moveTo>
                    <a:pt x="180" y="1624"/>
                  </a:moveTo>
                  <a:cubicBezTo>
                    <a:pt x="180" y="1083"/>
                    <a:pt x="180" y="541"/>
                    <a:pt x="0" y="0"/>
                  </a:cubicBezTo>
                  <a:cubicBezTo>
                    <a:pt x="0" y="541"/>
                    <a:pt x="0" y="1083"/>
                    <a:pt x="180" y="1624"/>
                  </a:cubicBezTo>
                  <a:close/>
                </a:path>
              </a:pathLst>
            </a:custGeom>
            <a:solidFill>
              <a:srgbClr val="FFFFFF"/>
            </a:solidFill>
            <a:ln w="1804" cap="flat">
              <a:noFill/>
              <a:prstDash val="solid"/>
              <a:miter/>
            </a:ln>
          </p:spPr>
          <p:txBody>
            <a:bodyPr rtlCol="0" anchor="ctr"/>
            <a:lstStyle/>
            <a:p>
              <a:endParaRPr lang="en-US"/>
            </a:p>
          </p:txBody>
        </p:sp>
        <p:sp>
          <p:nvSpPr>
            <p:cNvPr id="105" name="Freeform 583">
              <a:extLst>
                <a:ext uri="{FF2B5EF4-FFF2-40B4-BE49-F238E27FC236}">
                  <a16:creationId xmlns:a16="http://schemas.microsoft.com/office/drawing/2014/main" id="{F86962DF-8E74-F23C-6F4C-CD92C3E03C69}"/>
                </a:ext>
              </a:extLst>
            </p:cNvPr>
            <p:cNvSpPr/>
            <p:nvPr/>
          </p:nvSpPr>
          <p:spPr>
            <a:xfrm>
              <a:off x="4344141" y="4600093"/>
              <a:ext cx="180" cy="1443"/>
            </a:xfrm>
            <a:custGeom>
              <a:avLst/>
              <a:gdLst>
                <a:gd name="connsiteX0" fmla="*/ 180 w 180"/>
                <a:gd name="connsiteY0" fmla="*/ 1444 h 1443"/>
                <a:gd name="connsiteX1" fmla="*/ 0 w 180"/>
                <a:gd name="connsiteY1" fmla="*/ 0 h 1443"/>
                <a:gd name="connsiteX2" fmla="*/ 180 w 180"/>
                <a:gd name="connsiteY2" fmla="*/ 1444 h 1443"/>
              </a:gdLst>
              <a:ahLst/>
              <a:cxnLst>
                <a:cxn ang="0">
                  <a:pos x="connsiteX0" y="connsiteY0"/>
                </a:cxn>
                <a:cxn ang="0">
                  <a:pos x="connsiteX1" y="connsiteY1"/>
                </a:cxn>
                <a:cxn ang="0">
                  <a:pos x="connsiteX2" y="connsiteY2"/>
                </a:cxn>
              </a:cxnLst>
              <a:rect l="l" t="t" r="r" b="b"/>
              <a:pathLst>
                <a:path w="180" h="1443">
                  <a:moveTo>
                    <a:pt x="180" y="1444"/>
                  </a:moveTo>
                  <a:cubicBezTo>
                    <a:pt x="180" y="902"/>
                    <a:pt x="180" y="542"/>
                    <a:pt x="0" y="0"/>
                  </a:cubicBezTo>
                  <a:cubicBezTo>
                    <a:pt x="180" y="361"/>
                    <a:pt x="180" y="902"/>
                    <a:pt x="180" y="1444"/>
                  </a:cubicBezTo>
                  <a:close/>
                </a:path>
              </a:pathLst>
            </a:custGeom>
            <a:solidFill>
              <a:srgbClr val="FFFFFF"/>
            </a:solidFill>
            <a:ln w="1804" cap="flat">
              <a:noFill/>
              <a:prstDash val="solid"/>
              <a:miter/>
            </a:ln>
          </p:spPr>
          <p:txBody>
            <a:bodyPr rtlCol="0" anchor="ctr"/>
            <a:lstStyle/>
            <a:p>
              <a:endParaRPr lang="en-US"/>
            </a:p>
          </p:txBody>
        </p:sp>
        <p:sp>
          <p:nvSpPr>
            <p:cNvPr id="106" name="Freeform 584">
              <a:extLst>
                <a:ext uri="{FF2B5EF4-FFF2-40B4-BE49-F238E27FC236}">
                  <a16:creationId xmlns:a16="http://schemas.microsoft.com/office/drawing/2014/main" id="{7F7C3D64-8B20-E3F2-68D7-84115756B9F3}"/>
                </a:ext>
              </a:extLst>
            </p:cNvPr>
            <p:cNvSpPr/>
            <p:nvPr/>
          </p:nvSpPr>
          <p:spPr>
            <a:xfrm>
              <a:off x="4343960" y="4596303"/>
              <a:ext cx="180" cy="1624"/>
            </a:xfrm>
            <a:custGeom>
              <a:avLst/>
              <a:gdLst>
                <a:gd name="connsiteX0" fmla="*/ 181 w 180"/>
                <a:gd name="connsiteY0" fmla="*/ 1624 h 1624"/>
                <a:gd name="connsiteX1" fmla="*/ 0 w 180"/>
                <a:gd name="connsiteY1" fmla="*/ 0 h 1624"/>
                <a:gd name="connsiteX2" fmla="*/ 181 w 180"/>
                <a:gd name="connsiteY2" fmla="*/ 1624 h 1624"/>
              </a:gdLst>
              <a:ahLst/>
              <a:cxnLst>
                <a:cxn ang="0">
                  <a:pos x="connsiteX0" y="connsiteY0"/>
                </a:cxn>
                <a:cxn ang="0">
                  <a:pos x="connsiteX1" y="connsiteY1"/>
                </a:cxn>
                <a:cxn ang="0">
                  <a:pos x="connsiteX2" y="connsiteY2"/>
                </a:cxn>
              </a:cxnLst>
              <a:rect l="l" t="t" r="r" b="b"/>
              <a:pathLst>
                <a:path w="180" h="1624">
                  <a:moveTo>
                    <a:pt x="181" y="1624"/>
                  </a:moveTo>
                  <a:cubicBezTo>
                    <a:pt x="181" y="1083"/>
                    <a:pt x="181" y="542"/>
                    <a:pt x="0" y="0"/>
                  </a:cubicBezTo>
                  <a:cubicBezTo>
                    <a:pt x="0" y="542"/>
                    <a:pt x="0" y="1083"/>
                    <a:pt x="181" y="1624"/>
                  </a:cubicBezTo>
                  <a:close/>
                </a:path>
              </a:pathLst>
            </a:custGeom>
            <a:solidFill>
              <a:srgbClr val="FFFFFF"/>
            </a:solidFill>
            <a:ln w="1804" cap="flat">
              <a:noFill/>
              <a:prstDash val="solid"/>
              <a:miter/>
            </a:ln>
          </p:spPr>
          <p:txBody>
            <a:bodyPr rtlCol="0" anchor="ctr"/>
            <a:lstStyle/>
            <a:p>
              <a:endParaRPr lang="en-US"/>
            </a:p>
          </p:txBody>
        </p:sp>
        <p:sp>
          <p:nvSpPr>
            <p:cNvPr id="107" name="Freeform 585">
              <a:extLst>
                <a:ext uri="{FF2B5EF4-FFF2-40B4-BE49-F238E27FC236}">
                  <a16:creationId xmlns:a16="http://schemas.microsoft.com/office/drawing/2014/main" id="{425C2312-4B90-931B-D030-CACC232AC77D}"/>
                </a:ext>
              </a:extLst>
            </p:cNvPr>
            <p:cNvSpPr/>
            <p:nvPr/>
          </p:nvSpPr>
          <p:spPr>
            <a:xfrm>
              <a:off x="4661775" y="4458783"/>
              <a:ext cx="180" cy="5052"/>
            </a:xfrm>
            <a:custGeom>
              <a:avLst/>
              <a:gdLst>
                <a:gd name="connsiteX0" fmla="*/ 180 w 180"/>
                <a:gd name="connsiteY0" fmla="*/ 0 h 5052"/>
                <a:gd name="connsiteX1" fmla="*/ 0 w 180"/>
                <a:gd name="connsiteY1" fmla="*/ 5053 h 5052"/>
                <a:gd name="connsiteX2" fmla="*/ 180 w 180"/>
                <a:gd name="connsiteY2" fmla="*/ 0 h 5052"/>
              </a:gdLst>
              <a:ahLst/>
              <a:cxnLst>
                <a:cxn ang="0">
                  <a:pos x="connsiteX0" y="connsiteY0"/>
                </a:cxn>
                <a:cxn ang="0">
                  <a:pos x="connsiteX1" y="connsiteY1"/>
                </a:cxn>
                <a:cxn ang="0">
                  <a:pos x="connsiteX2" y="connsiteY2"/>
                </a:cxn>
              </a:cxnLst>
              <a:rect l="l" t="t" r="r" b="b"/>
              <a:pathLst>
                <a:path w="180" h="5052">
                  <a:moveTo>
                    <a:pt x="180" y="0"/>
                  </a:moveTo>
                  <a:cubicBezTo>
                    <a:pt x="180" y="1624"/>
                    <a:pt x="180" y="3248"/>
                    <a:pt x="0" y="5053"/>
                  </a:cubicBezTo>
                  <a:cubicBezTo>
                    <a:pt x="0" y="3248"/>
                    <a:pt x="0" y="1624"/>
                    <a:pt x="180" y="0"/>
                  </a:cubicBezTo>
                  <a:close/>
                </a:path>
              </a:pathLst>
            </a:custGeom>
            <a:solidFill>
              <a:srgbClr val="FFFFFF"/>
            </a:solidFill>
            <a:ln w="1804" cap="flat">
              <a:noFill/>
              <a:prstDash val="solid"/>
              <a:miter/>
            </a:ln>
          </p:spPr>
          <p:txBody>
            <a:bodyPr rtlCol="0" anchor="ctr"/>
            <a:lstStyle/>
            <a:p>
              <a:endParaRPr lang="en-US"/>
            </a:p>
          </p:txBody>
        </p:sp>
        <p:sp>
          <p:nvSpPr>
            <p:cNvPr id="108" name="Freeform 586">
              <a:extLst>
                <a:ext uri="{FF2B5EF4-FFF2-40B4-BE49-F238E27FC236}">
                  <a16:creationId xmlns:a16="http://schemas.microsoft.com/office/drawing/2014/main" id="{4A42CBDE-F912-A53E-9E37-B45F94F35786}"/>
                </a:ext>
              </a:extLst>
            </p:cNvPr>
            <p:cNvSpPr/>
            <p:nvPr/>
          </p:nvSpPr>
          <p:spPr>
            <a:xfrm>
              <a:off x="4661414" y="4472498"/>
              <a:ext cx="180" cy="5594"/>
            </a:xfrm>
            <a:custGeom>
              <a:avLst/>
              <a:gdLst>
                <a:gd name="connsiteX0" fmla="*/ 180 w 180"/>
                <a:gd name="connsiteY0" fmla="*/ 0 h 5594"/>
                <a:gd name="connsiteX1" fmla="*/ 0 w 180"/>
                <a:gd name="connsiteY1" fmla="*/ 5595 h 5594"/>
                <a:gd name="connsiteX2" fmla="*/ 180 w 180"/>
                <a:gd name="connsiteY2" fmla="*/ 0 h 5594"/>
              </a:gdLst>
              <a:ahLst/>
              <a:cxnLst>
                <a:cxn ang="0">
                  <a:pos x="connsiteX0" y="connsiteY0"/>
                </a:cxn>
                <a:cxn ang="0">
                  <a:pos x="connsiteX1" y="connsiteY1"/>
                </a:cxn>
                <a:cxn ang="0">
                  <a:pos x="connsiteX2" y="connsiteY2"/>
                </a:cxn>
              </a:cxnLst>
              <a:rect l="l" t="t" r="r" b="b"/>
              <a:pathLst>
                <a:path w="180" h="5594">
                  <a:moveTo>
                    <a:pt x="180" y="0"/>
                  </a:moveTo>
                  <a:cubicBezTo>
                    <a:pt x="180" y="1805"/>
                    <a:pt x="180" y="3609"/>
                    <a:pt x="0" y="5595"/>
                  </a:cubicBezTo>
                  <a:cubicBezTo>
                    <a:pt x="180" y="3609"/>
                    <a:pt x="180" y="1805"/>
                    <a:pt x="180" y="0"/>
                  </a:cubicBezTo>
                  <a:close/>
                </a:path>
              </a:pathLst>
            </a:custGeom>
            <a:solidFill>
              <a:srgbClr val="FFFFFF"/>
            </a:solidFill>
            <a:ln w="1804" cap="flat">
              <a:noFill/>
              <a:prstDash val="solid"/>
              <a:miter/>
            </a:ln>
          </p:spPr>
          <p:txBody>
            <a:bodyPr rtlCol="0" anchor="ctr"/>
            <a:lstStyle/>
            <a:p>
              <a:endParaRPr lang="en-US"/>
            </a:p>
          </p:txBody>
        </p:sp>
        <p:sp>
          <p:nvSpPr>
            <p:cNvPr id="109" name="Freeform 587">
              <a:extLst>
                <a:ext uri="{FF2B5EF4-FFF2-40B4-BE49-F238E27FC236}">
                  <a16:creationId xmlns:a16="http://schemas.microsoft.com/office/drawing/2014/main" id="{0D3C66FE-37DD-F922-E3A4-9E4BB3D9DB90}"/>
                </a:ext>
              </a:extLst>
            </p:cNvPr>
            <p:cNvSpPr/>
            <p:nvPr/>
          </p:nvSpPr>
          <p:spPr>
            <a:xfrm>
              <a:off x="4334409" y="4252832"/>
              <a:ext cx="330614" cy="363490"/>
            </a:xfrm>
            <a:custGeom>
              <a:avLst/>
              <a:gdLst>
                <a:gd name="connsiteX0" fmla="*/ 318884 w 330614"/>
                <a:gd name="connsiteY0" fmla="*/ 11941 h 363490"/>
                <a:gd name="connsiteX1" fmla="*/ 271058 w 330614"/>
                <a:gd name="connsiteY1" fmla="*/ 6527 h 363490"/>
                <a:gd name="connsiteX2" fmla="*/ 199771 w 330614"/>
                <a:gd name="connsiteY2" fmla="*/ 1113 h 363490"/>
                <a:gd name="connsiteX3" fmla="*/ 151043 w 330614"/>
                <a:gd name="connsiteY3" fmla="*/ 390 h 363490"/>
                <a:gd name="connsiteX4" fmla="*/ 60265 w 330614"/>
                <a:gd name="connsiteY4" fmla="*/ 4902 h 363490"/>
                <a:gd name="connsiteX5" fmla="*/ 36081 w 330614"/>
                <a:gd name="connsiteY5" fmla="*/ 5444 h 363490"/>
                <a:gd name="connsiteX6" fmla="*/ 167 w 330614"/>
                <a:gd name="connsiteY6" fmla="*/ 44065 h 363490"/>
                <a:gd name="connsiteX7" fmla="*/ 8830 w 330614"/>
                <a:gd name="connsiteY7" fmla="*/ 331740 h 363490"/>
                <a:gd name="connsiteX8" fmla="*/ 8830 w 330614"/>
                <a:gd name="connsiteY8" fmla="*/ 331018 h 363490"/>
                <a:gd name="connsiteX9" fmla="*/ 36984 w 330614"/>
                <a:gd name="connsiteY9" fmla="*/ 344374 h 363490"/>
                <a:gd name="connsiteX10" fmla="*/ 187679 w 330614"/>
                <a:gd name="connsiteY10" fmla="*/ 358270 h 363490"/>
                <a:gd name="connsiteX11" fmla="*/ 265644 w 330614"/>
                <a:gd name="connsiteY11" fmla="*/ 314776 h 363490"/>
                <a:gd name="connsiteX12" fmla="*/ 309860 w 330614"/>
                <a:gd name="connsiteY12" fmla="*/ 243128 h 363490"/>
                <a:gd name="connsiteX13" fmla="*/ 322673 w 330614"/>
                <a:gd name="connsiteY13" fmla="*/ 172743 h 363490"/>
                <a:gd name="connsiteX14" fmla="*/ 329532 w 330614"/>
                <a:gd name="connsiteY14" fmla="*/ 110299 h 363490"/>
                <a:gd name="connsiteX15" fmla="*/ 328268 w 330614"/>
                <a:gd name="connsiteY15" fmla="*/ 176713 h 363490"/>
                <a:gd name="connsiteX16" fmla="*/ 330614 w 330614"/>
                <a:gd name="connsiteY16" fmla="*/ 37207 h 363490"/>
                <a:gd name="connsiteX17" fmla="*/ 318884 w 330614"/>
                <a:gd name="connsiteY17" fmla="*/ 11941 h 36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0614" h="363490">
                  <a:moveTo>
                    <a:pt x="318884" y="11941"/>
                  </a:moveTo>
                  <a:cubicBezTo>
                    <a:pt x="304085" y="4722"/>
                    <a:pt x="289105" y="-2136"/>
                    <a:pt x="271058" y="6527"/>
                  </a:cubicBezTo>
                  <a:cubicBezTo>
                    <a:pt x="256981" y="13384"/>
                    <a:pt x="219984" y="10677"/>
                    <a:pt x="199771" y="1113"/>
                  </a:cubicBezTo>
                  <a:cubicBezTo>
                    <a:pt x="193996" y="-1594"/>
                    <a:pt x="167827" y="1654"/>
                    <a:pt x="151043" y="390"/>
                  </a:cubicBezTo>
                  <a:cubicBezTo>
                    <a:pt x="107007" y="-2858"/>
                    <a:pt x="105383" y="21686"/>
                    <a:pt x="60265" y="4902"/>
                  </a:cubicBezTo>
                  <a:cubicBezTo>
                    <a:pt x="57919" y="4000"/>
                    <a:pt x="38788" y="5083"/>
                    <a:pt x="36081" y="5444"/>
                  </a:cubicBezTo>
                  <a:cubicBezTo>
                    <a:pt x="6844" y="9053"/>
                    <a:pt x="889" y="14107"/>
                    <a:pt x="167" y="44065"/>
                  </a:cubicBezTo>
                  <a:cubicBezTo>
                    <a:pt x="-916" y="89906"/>
                    <a:pt x="3416" y="248722"/>
                    <a:pt x="8830" y="331740"/>
                  </a:cubicBezTo>
                  <a:cubicBezTo>
                    <a:pt x="8830" y="331560"/>
                    <a:pt x="8830" y="331199"/>
                    <a:pt x="8830" y="331018"/>
                  </a:cubicBezTo>
                  <a:cubicBezTo>
                    <a:pt x="17673" y="336252"/>
                    <a:pt x="27238" y="340583"/>
                    <a:pt x="36984" y="344374"/>
                  </a:cubicBezTo>
                  <a:cubicBezTo>
                    <a:pt x="83907" y="362782"/>
                    <a:pt x="138229" y="368918"/>
                    <a:pt x="187679" y="358270"/>
                  </a:cubicBezTo>
                  <a:cubicBezTo>
                    <a:pt x="217096" y="351953"/>
                    <a:pt x="243987" y="335350"/>
                    <a:pt x="265644" y="314776"/>
                  </a:cubicBezTo>
                  <a:cubicBezTo>
                    <a:pt x="286759" y="294923"/>
                    <a:pt x="300114" y="270018"/>
                    <a:pt x="309860" y="243128"/>
                  </a:cubicBezTo>
                  <a:cubicBezTo>
                    <a:pt x="317801" y="220749"/>
                    <a:pt x="319966" y="196024"/>
                    <a:pt x="322673" y="172743"/>
                  </a:cubicBezTo>
                  <a:cubicBezTo>
                    <a:pt x="325020" y="151988"/>
                    <a:pt x="327546" y="131234"/>
                    <a:pt x="329532" y="110299"/>
                  </a:cubicBezTo>
                  <a:cubicBezTo>
                    <a:pt x="329171" y="130692"/>
                    <a:pt x="328810" y="153613"/>
                    <a:pt x="328268" y="176713"/>
                  </a:cubicBezTo>
                  <a:cubicBezTo>
                    <a:pt x="329532" y="112465"/>
                    <a:pt x="330614" y="50562"/>
                    <a:pt x="330614" y="37207"/>
                  </a:cubicBezTo>
                  <a:cubicBezTo>
                    <a:pt x="330614" y="26920"/>
                    <a:pt x="328449" y="16633"/>
                    <a:pt x="318884" y="11941"/>
                  </a:cubicBezTo>
                  <a:close/>
                </a:path>
              </a:pathLst>
            </a:custGeom>
            <a:solidFill>
              <a:srgbClr val="FFFFFF"/>
            </a:solidFill>
            <a:ln w="1804" cap="flat">
              <a:noFill/>
              <a:prstDash val="solid"/>
              <a:miter/>
            </a:ln>
          </p:spPr>
          <p:txBody>
            <a:bodyPr rtlCol="0" anchor="ctr"/>
            <a:lstStyle/>
            <a:p>
              <a:endParaRPr lang="en-US"/>
            </a:p>
          </p:txBody>
        </p:sp>
        <p:sp>
          <p:nvSpPr>
            <p:cNvPr id="110" name="Freeform 588">
              <a:extLst>
                <a:ext uri="{FF2B5EF4-FFF2-40B4-BE49-F238E27FC236}">
                  <a16:creationId xmlns:a16="http://schemas.microsoft.com/office/drawing/2014/main" id="{39F01B2E-5385-DB6B-36B7-52A1FF983DE7}"/>
                </a:ext>
              </a:extLst>
            </p:cNvPr>
            <p:cNvSpPr/>
            <p:nvPr/>
          </p:nvSpPr>
          <p:spPr>
            <a:xfrm>
              <a:off x="4661775" y="4452105"/>
              <a:ext cx="180" cy="5414"/>
            </a:xfrm>
            <a:custGeom>
              <a:avLst/>
              <a:gdLst>
                <a:gd name="connsiteX0" fmla="*/ 180 w 180"/>
                <a:gd name="connsiteY0" fmla="*/ 0 h 5414"/>
                <a:gd name="connsiteX1" fmla="*/ 0 w 180"/>
                <a:gd name="connsiteY1" fmla="*/ 5414 h 5414"/>
                <a:gd name="connsiteX2" fmla="*/ 180 w 180"/>
                <a:gd name="connsiteY2" fmla="*/ 0 h 5414"/>
              </a:gdLst>
              <a:ahLst/>
              <a:cxnLst>
                <a:cxn ang="0">
                  <a:pos x="connsiteX0" y="connsiteY0"/>
                </a:cxn>
                <a:cxn ang="0">
                  <a:pos x="connsiteX1" y="connsiteY1"/>
                </a:cxn>
                <a:cxn ang="0">
                  <a:pos x="connsiteX2" y="connsiteY2"/>
                </a:cxn>
              </a:cxnLst>
              <a:rect l="l" t="t" r="r" b="b"/>
              <a:pathLst>
                <a:path w="180" h="5414">
                  <a:moveTo>
                    <a:pt x="180" y="0"/>
                  </a:moveTo>
                  <a:cubicBezTo>
                    <a:pt x="180" y="1805"/>
                    <a:pt x="180" y="3609"/>
                    <a:pt x="0" y="5414"/>
                  </a:cubicBezTo>
                  <a:cubicBezTo>
                    <a:pt x="180" y="3609"/>
                    <a:pt x="180" y="1805"/>
                    <a:pt x="180" y="0"/>
                  </a:cubicBezTo>
                  <a:close/>
                </a:path>
              </a:pathLst>
            </a:custGeom>
            <a:solidFill>
              <a:srgbClr val="FFFFFF"/>
            </a:solidFill>
            <a:ln w="1804" cap="flat">
              <a:noFill/>
              <a:prstDash val="solid"/>
              <a:miter/>
            </a:ln>
          </p:spPr>
          <p:txBody>
            <a:bodyPr rtlCol="0" anchor="ctr"/>
            <a:lstStyle/>
            <a:p>
              <a:endParaRPr lang="en-US"/>
            </a:p>
          </p:txBody>
        </p:sp>
        <p:sp>
          <p:nvSpPr>
            <p:cNvPr id="111" name="Freeform 589">
              <a:extLst>
                <a:ext uri="{FF2B5EF4-FFF2-40B4-BE49-F238E27FC236}">
                  <a16:creationId xmlns:a16="http://schemas.microsoft.com/office/drawing/2014/main" id="{27B6B99F-CC2A-AF65-814A-B87D1B005869}"/>
                </a:ext>
              </a:extLst>
            </p:cNvPr>
            <p:cNvSpPr/>
            <p:nvPr/>
          </p:nvSpPr>
          <p:spPr>
            <a:xfrm>
              <a:off x="4660692" y="4506247"/>
              <a:ext cx="180" cy="10828"/>
            </a:xfrm>
            <a:custGeom>
              <a:avLst/>
              <a:gdLst>
                <a:gd name="connsiteX0" fmla="*/ 181 w 180"/>
                <a:gd name="connsiteY0" fmla="*/ 0 h 10828"/>
                <a:gd name="connsiteX1" fmla="*/ 0 w 180"/>
                <a:gd name="connsiteY1" fmla="*/ 10828 h 10828"/>
                <a:gd name="connsiteX2" fmla="*/ 181 w 180"/>
                <a:gd name="connsiteY2" fmla="*/ 0 h 10828"/>
              </a:gdLst>
              <a:ahLst/>
              <a:cxnLst>
                <a:cxn ang="0">
                  <a:pos x="connsiteX0" y="connsiteY0"/>
                </a:cxn>
                <a:cxn ang="0">
                  <a:pos x="connsiteX1" y="connsiteY1"/>
                </a:cxn>
                <a:cxn ang="0">
                  <a:pos x="connsiteX2" y="connsiteY2"/>
                </a:cxn>
              </a:cxnLst>
              <a:rect l="l" t="t" r="r" b="b"/>
              <a:pathLst>
                <a:path w="180" h="10828">
                  <a:moveTo>
                    <a:pt x="181" y="0"/>
                  </a:moveTo>
                  <a:cubicBezTo>
                    <a:pt x="181" y="3609"/>
                    <a:pt x="0" y="7400"/>
                    <a:pt x="0" y="10828"/>
                  </a:cubicBezTo>
                  <a:cubicBezTo>
                    <a:pt x="0" y="7400"/>
                    <a:pt x="181" y="3790"/>
                    <a:pt x="181" y="0"/>
                  </a:cubicBezTo>
                  <a:close/>
                </a:path>
              </a:pathLst>
            </a:custGeom>
            <a:solidFill>
              <a:srgbClr val="FFFFFF"/>
            </a:solidFill>
            <a:ln w="1804" cap="flat">
              <a:noFill/>
              <a:prstDash val="solid"/>
              <a:miter/>
            </a:ln>
          </p:spPr>
          <p:txBody>
            <a:bodyPr rtlCol="0" anchor="ctr"/>
            <a:lstStyle/>
            <a:p>
              <a:endParaRPr lang="en-US"/>
            </a:p>
          </p:txBody>
        </p:sp>
        <p:sp>
          <p:nvSpPr>
            <p:cNvPr id="112" name="Freeform 590">
              <a:extLst>
                <a:ext uri="{FF2B5EF4-FFF2-40B4-BE49-F238E27FC236}">
                  <a16:creationId xmlns:a16="http://schemas.microsoft.com/office/drawing/2014/main" id="{E90B636F-4B2C-5D88-D87E-95798F83E00F}"/>
                </a:ext>
              </a:extLst>
            </p:cNvPr>
            <p:cNvSpPr/>
            <p:nvPr/>
          </p:nvSpPr>
          <p:spPr>
            <a:xfrm>
              <a:off x="4344682" y="4604605"/>
              <a:ext cx="1804" cy="1083"/>
            </a:xfrm>
            <a:custGeom>
              <a:avLst/>
              <a:gdLst>
                <a:gd name="connsiteX0" fmla="*/ 0 w 1804"/>
                <a:gd name="connsiteY0" fmla="*/ 1083 h 1083"/>
                <a:gd name="connsiteX1" fmla="*/ 0 w 1804"/>
                <a:gd name="connsiteY1" fmla="*/ 0 h 1083"/>
                <a:gd name="connsiteX2" fmla="*/ 0 w 1804"/>
                <a:gd name="connsiteY2" fmla="*/ 1083 h 1083"/>
              </a:gdLst>
              <a:ahLst/>
              <a:cxnLst>
                <a:cxn ang="0">
                  <a:pos x="connsiteX0" y="connsiteY0"/>
                </a:cxn>
                <a:cxn ang="0">
                  <a:pos x="connsiteX1" y="connsiteY1"/>
                </a:cxn>
                <a:cxn ang="0">
                  <a:pos x="connsiteX2" y="connsiteY2"/>
                </a:cxn>
              </a:cxnLst>
              <a:rect l="l" t="t" r="r" b="b"/>
              <a:pathLst>
                <a:path w="1804" h="1083">
                  <a:moveTo>
                    <a:pt x="0" y="1083"/>
                  </a:moveTo>
                  <a:cubicBezTo>
                    <a:pt x="0" y="722"/>
                    <a:pt x="0" y="361"/>
                    <a:pt x="0" y="0"/>
                  </a:cubicBezTo>
                  <a:cubicBezTo>
                    <a:pt x="0" y="361"/>
                    <a:pt x="0" y="722"/>
                    <a:pt x="0" y="1083"/>
                  </a:cubicBezTo>
                  <a:close/>
                </a:path>
              </a:pathLst>
            </a:custGeom>
            <a:solidFill>
              <a:srgbClr val="FFFFFF"/>
            </a:solidFill>
            <a:ln w="1804" cap="flat">
              <a:noFill/>
              <a:prstDash val="solid"/>
              <a:miter/>
            </a:ln>
          </p:spPr>
          <p:txBody>
            <a:bodyPr rtlCol="0" anchor="ctr"/>
            <a:lstStyle/>
            <a:p>
              <a:endParaRPr lang="en-US"/>
            </a:p>
          </p:txBody>
        </p:sp>
        <p:sp>
          <p:nvSpPr>
            <p:cNvPr id="113" name="Freeform 591">
              <a:extLst>
                <a:ext uri="{FF2B5EF4-FFF2-40B4-BE49-F238E27FC236}">
                  <a16:creationId xmlns:a16="http://schemas.microsoft.com/office/drawing/2014/main" id="{69C5F689-EDB0-823E-1C86-7023D5996C71}"/>
                </a:ext>
              </a:extLst>
            </p:cNvPr>
            <p:cNvSpPr/>
            <p:nvPr/>
          </p:nvSpPr>
          <p:spPr>
            <a:xfrm>
              <a:off x="4661233" y="4486395"/>
              <a:ext cx="180" cy="5594"/>
            </a:xfrm>
            <a:custGeom>
              <a:avLst/>
              <a:gdLst>
                <a:gd name="connsiteX0" fmla="*/ 180 w 180"/>
                <a:gd name="connsiteY0" fmla="*/ 0 h 5594"/>
                <a:gd name="connsiteX1" fmla="*/ 0 w 180"/>
                <a:gd name="connsiteY1" fmla="*/ 5595 h 5594"/>
                <a:gd name="connsiteX2" fmla="*/ 180 w 180"/>
                <a:gd name="connsiteY2" fmla="*/ 0 h 5594"/>
              </a:gdLst>
              <a:ahLst/>
              <a:cxnLst>
                <a:cxn ang="0">
                  <a:pos x="connsiteX0" y="connsiteY0"/>
                </a:cxn>
                <a:cxn ang="0">
                  <a:pos x="connsiteX1" y="connsiteY1"/>
                </a:cxn>
                <a:cxn ang="0">
                  <a:pos x="connsiteX2" y="connsiteY2"/>
                </a:cxn>
              </a:cxnLst>
              <a:rect l="l" t="t" r="r" b="b"/>
              <a:pathLst>
                <a:path w="180" h="5594">
                  <a:moveTo>
                    <a:pt x="180" y="0"/>
                  </a:moveTo>
                  <a:cubicBezTo>
                    <a:pt x="180" y="1985"/>
                    <a:pt x="180" y="3790"/>
                    <a:pt x="0" y="5595"/>
                  </a:cubicBezTo>
                  <a:cubicBezTo>
                    <a:pt x="0" y="3790"/>
                    <a:pt x="0" y="1805"/>
                    <a:pt x="180" y="0"/>
                  </a:cubicBezTo>
                  <a:close/>
                </a:path>
              </a:pathLst>
            </a:custGeom>
            <a:solidFill>
              <a:srgbClr val="FFFFFF"/>
            </a:solidFill>
            <a:ln w="1804" cap="flat">
              <a:noFill/>
              <a:prstDash val="solid"/>
              <a:miter/>
            </a:ln>
          </p:spPr>
          <p:txBody>
            <a:bodyPr rtlCol="0" anchor="ctr"/>
            <a:lstStyle/>
            <a:p>
              <a:endParaRPr lang="en-US"/>
            </a:p>
          </p:txBody>
        </p:sp>
        <p:sp>
          <p:nvSpPr>
            <p:cNvPr id="114" name="Freeform 592">
              <a:extLst>
                <a:ext uri="{FF2B5EF4-FFF2-40B4-BE49-F238E27FC236}">
                  <a16:creationId xmlns:a16="http://schemas.microsoft.com/office/drawing/2014/main" id="{F36E7ED5-2477-7EC1-C8C2-095B12CF300D}"/>
                </a:ext>
              </a:extLst>
            </p:cNvPr>
            <p:cNvSpPr/>
            <p:nvPr/>
          </p:nvSpPr>
          <p:spPr>
            <a:xfrm>
              <a:off x="4661955" y="4444705"/>
              <a:ext cx="180" cy="6496"/>
            </a:xfrm>
            <a:custGeom>
              <a:avLst/>
              <a:gdLst>
                <a:gd name="connsiteX0" fmla="*/ 180 w 180"/>
                <a:gd name="connsiteY0" fmla="*/ 0 h 6496"/>
                <a:gd name="connsiteX1" fmla="*/ 0 w 180"/>
                <a:gd name="connsiteY1" fmla="*/ 6497 h 6496"/>
                <a:gd name="connsiteX2" fmla="*/ 180 w 180"/>
                <a:gd name="connsiteY2" fmla="*/ 0 h 6496"/>
              </a:gdLst>
              <a:ahLst/>
              <a:cxnLst>
                <a:cxn ang="0">
                  <a:pos x="connsiteX0" y="connsiteY0"/>
                </a:cxn>
                <a:cxn ang="0">
                  <a:pos x="connsiteX1" y="connsiteY1"/>
                </a:cxn>
                <a:cxn ang="0">
                  <a:pos x="connsiteX2" y="connsiteY2"/>
                </a:cxn>
              </a:cxnLst>
              <a:rect l="l" t="t" r="r" b="b"/>
              <a:pathLst>
                <a:path w="180" h="6496">
                  <a:moveTo>
                    <a:pt x="180" y="0"/>
                  </a:moveTo>
                  <a:cubicBezTo>
                    <a:pt x="180" y="2166"/>
                    <a:pt x="180" y="4331"/>
                    <a:pt x="0" y="6497"/>
                  </a:cubicBezTo>
                  <a:cubicBezTo>
                    <a:pt x="180" y="4151"/>
                    <a:pt x="180" y="1985"/>
                    <a:pt x="180" y="0"/>
                  </a:cubicBezTo>
                  <a:close/>
                </a:path>
              </a:pathLst>
            </a:custGeom>
            <a:solidFill>
              <a:srgbClr val="FFFFFF"/>
            </a:solidFill>
            <a:ln w="1804" cap="flat">
              <a:noFill/>
              <a:prstDash val="solid"/>
              <a:miter/>
            </a:ln>
          </p:spPr>
          <p:txBody>
            <a:bodyPr rtlCol="0" anchor="ctr"/>
            <a:lstStyle/>
            <a:p>
              <a:endParaRPr lang="en-US"/>
            </a:p>
          </p:txBody>
        </p:sp>
        <p:sp>
          <p:nvSpPr>
            <p:cNvPr id="115" name="Freeform 593">
              <a:extLst>
                <a:ext uri="{FF2B5EF4-FFF2-40B4-BE49-F238E27FC236}">
                  <a16:creationId xmlns:a16="http://schemas.microsoft.com/office/drawing/2014/main" id="{A309367B-482E-CA1B-FE0B-0C2512D14755}"/>
                </a:ext>
              </a:extLst>
            </p:cNvPr>
            <p:cNvSpPr/>
            <p:nvPr/>
          </p:nvSpPr>
          <p:spPr>
            <a:xfrm>
              <a:off x="4344682" y="4608034"/>
              <a:ext cx="180" cy="1082"/>
            </a:xfrm>
            <a:custGeom>
              <a:avLst/>
              <a:gdLst>
                <a:gd name="connsiteX0" fmla="*/ 180 w 180"/>
                <a:gd name="connsiteY0" fmla="*/ 1083 h 1082"/>
                <a:gd name="connsiteX1" fmla="*/ 0 w 180"/>
                <a:gd name="connsiteY1" fmla="*/ 0 h 1082"/>
                <a:gd name="connsiteX2" fmla="*/ 180 w 180"/>
                <a:gd name="connsiteY2" fmla="*/ 1083 h 1082"/>
              </a:gdLst>
              <a:ahLst/>
              <a:cxnLst>
                <a:cxn ang="0">
                  <a:pos x="connsiteX0" y="connsiteY0"/>
                </a:cxn>
                <a:cxn ang="0">
                  <a:pos x="connsiteX1" y="connsiteY1"/>
                </a:cxn>
                <a:cxn ang="0">
                  <a:pos x="connsiteX2" y="connsiteY2"/>
                </a:cxn>
              </a:cxnLst>
              <a:rect l="l" t="t" r="r" b="b"/>
              <a:pathLst>
                <a:path w="180" h="1082">
                  <a:moveTo>
                    <a:pt x="180" y="1083"/>
                  </a:moveTo>
                  <a:cubicBezTo>
                    <a:pt x="180" y="722"/>
                    <a:pt x="180" y="361"/>
                    <a:pt x="0" y="0"/>
                  </a:cubicBezTo>
                  <a:cubicBezTo>
                    <a:pt x="180" y="361"/>
                    <a:pt x="180" y="722"/>
                    <a:pt x="180" y="1083"/>
                  </a:cubicBezTo>
                  <a:close/>
                </a:path>
              </a:pathLst>
            </a:custGeom>
            <a:solidFill>
              <a:srgbClr val="FFFFFF"/>
            </a:solidFill>
            <a:ln w="1804" cap="flat">
              <a:noFill/>
              <a:prstDash val="solid"/>
              <a:miter/>
            </a:ln>
          </p:spPr>
          <p:txBody>
            <a:bodyPr rtlCol="0" anchor="ctr"/>
            <a:lstStyle/>
            <a:p>
              <a:endParaRPr lang="en-US"/>
            </a:p>
          </p:txBody>
        </p:sp>
        <p:sp>
          <p:nvSpPr>
            <p:cNvPr id="116" name="Freeform 594">
              <a:extLst>
                <a:ext uri="{FF2B5EF4-FFF2-40B4-BE49-F238E27FC236}">
                  <a16:creationId xmlns:a16="http://schemas.microsoft.com/office/drawing/2014/main" id="{4EB3A44A-B330-1B4D-8A04-C37FBD06494B}"/>
                </a:ext>
              </a:extLst>
            </p:cNvPr>
            <p:cNvSpPr/>
            <p:nvPr/>
          </p:nvSpPr>
          <p:spPr>
            <a:xfrm>
              <a:off x="4345224" y="4612005"/>
              <a:ext cx="1804" cy="721"/>
            </a:xfrm>
            <a:custGeom>
              <a:avLst/>
              <a:gdLst>
                <a:gd name="connsiteX0" fmla="*/ 0 w 1804"/>
                <a:gd name="connsiteY0" fmla="*/ 722 h 721"/>
                <a:gd name="connsiteX1" fmla="*/ 0 w 1804"/>
                <a:gd name="connsiteY1" fmla="*/ 0 h 721"/>
                <a:gd name="connsiteX2" fmla="*/ 0 w 1804"/>
                <a:gd name="connsiteY2" fmla="*/ 722 h 721"/>
              </a:gdLst>
              <a:ahLst/>
              <a:cxnLst>
                <a:cxn ang="0">
                  <a:pos x="connsiteX0" y="connsiteY0"/>
                </a:cxn>
                <a:cxn ang="0">
                  <a:pos x="connsiteX1" y="connsiteY1"/>
                </a:cxn>
                <a:cxn ang="0">
                  <a:pos x="connsiteX2" y="connsiteY2"/>
                </a:cxn>
              </a:cxnLst>
              <a:rect l="l" t="t" r="r" b="b"/>
              <a:pathLst>
                <a:path w="1804" h="721">
                  <a:moveTo>
                    <a:pt x="0" y="722"/>
                  </a:moveTo>
                  <a:cubicBezTo>
                    <a:pt x="0" y="542"/>
                    <a:pt x="0" y="181"/>
                    <a:pt x="0" y="0"/>
                  </a:cubicBezTo>
                  <a:cubicBezTo>
                    <a:pt x="0" y="181"/>
                    <a:pt x="0" y="542"/>
                    <a:pt x="0" y="722"/>
                  </a:cubicBezTo>
                  <a:close/>
                </a:path>
              </a:pathLst>
            </a:custGeom>
            <a:solidFill>
              <a:srgbClr val="FFFFFF"/>
            </a:solidFill>
            <a:ln w="1804" cap="flat">
              <a:noFill/>
              <a:prstDash val="solid"/>
              <a:miter/>
            </a:ln>
          </p:spPr>
          <p:txBody>
            <a:bodyPr rtlCol="0" anchor="ctr"/>
            <a:lstStyle/>
            <a:p>
              <a:endParaRPr lang="en-US"/>
            </a:p>
          </p:txBody>
        </p:sp>
        <p:sp>
          <p:nvSpPr>
            <p:cNvPr id="117" name="Freeform 595">
              <a:extLst>
                <a:ext uri="{FF2B5EF4-FFF2-40B4-BE49-F238E27FC236}">
                  <a16:creationId xmlns:a16="http://schemas.microsoft.com/office/drawing/2014/main" id="{48D85C90-396E-56B3-0E9A-D9A1655A8F74}"/>
                </a:ext>
              </a:extLst>
            </p:cNvPr>
            <p:cNvSpPr/>
            <p:nvPr/>
          </p:nvSpPr>
          <p:spPr>
            <a:xfrm>
              <a:off x="5066397" y="3911947"/>
              <a:ext cx="902" cy="3609"/>
            </a:xfrm>
            <a:custGeom>
              <a:avLst/>
              <a:gdLst>
                <a:gd name="connsiteX0" fmla="*/ 902 w 902"/>
                <a:gd name="connsiteY0" fmla="*/ 0 h 3609"/>
                <a:gd name="connsiteX1" fmla="*/ 0 w 902"/>
                <a:gd name="connsiteY1" fmla="*/ 3609 h 3609"/>
                <a:gd name="connsiteX2" fmla="*/ 902 w 902"/>
                <a:gd name="connsiteY2" fmla="*/ 0 h 3609"/>
              </a:gdLst>
              <a:ahLst/>
              <a:cxnLst>
                <a:cxn ang="0">
                  <a:pos x="connsiteX0" y="connsiteY0"/>
                </a:cxn>
                <a:cxn ang="0">
                  <a:pos x="connsiteX1" y="connsiteY1"/>
                </a:cxn>
                <a:cxn ang="0">
                  <a:pos x="connsiteX2" y="connsiteY2"/>
                </a:cxn>
              </a:cxnLst>
              <a:rect l="l" t="t" r="r" b="b"/>
              <a:pathLst>
                <a:path w="902" h="3609">
                  <a:moveTo>
                    <a:pt x="902" y="0"/>
                  </a:moveTo>
                  <a:cubicBezTo>
                    <a:pt x="542" y="1263"/>
                    <a:pt x="180" y="2346"/>
                    <a:pt x="0" y="3609"/>
                  </a:cubicBezTo>
                  <a:cubicBezTo>
                    <a:pt x="361" y="2526"/>
                    <a:pt x="722" y="1263"/>
                    <a:pt x="902" y="0"/>
                  </a:cubicBezTo>
                  <a:close/>
                </a:path>
              </a:pathLst>
            </a:custGeom>
            <a:solidFill>
              <a:srgbClr val="FFFFFF"/>
            </a:solidFill>
            <a:ln w="1804" cap="flat">
              <a:noFill/>
              <a:prstDash val="solid"/>
              <a:miter/>
            </a:ln>
          </p:spPr>
          <p:txBody>
            <a:bodyPr rtlCol="0" anchor="ctr"/>
            <a:lstStyle/>
            <a:p>
              <a:endParaRPr lang="en-US"/>
            </a:p>
          </p:txBody>
        </p:sp>
        <p:sp>
          <p:nvSpPr>
            <p:cNvPr id="118" name="Freeform 596">
              <a:extLst>
                <a:ext uri="{FF2B5EF4-FFF2-40B4-BE49-F238E27FC236}">
                  <a16:creationId xmlns:a16="http://schemas.microsoft.com/office/drawing/2014/main" id="{8342EFBC-529B-E049-D6B5-C0ED5E9325BF}"/>
                </a:ext>
              </a:extLst>
            </p:cNvPr>
            <p:cNvSpPr/>
            <p:nvPr/>
          </p:nvSpPr>
          <p:spPr>
            <a:xfrm>
              <a:off x="5158980" y="3918083"/>
              <a:ext cx="721" cy="2707"/>
            </a:xfrm>
            <a:custGeom>
              <a:avLst/>
              <a:gdLst>
                <a:gd name="connsiteX0" fmla="*/ 0 w 721"/>
                <a:gd name="connsiteY0" fmla="*/ 2707 h 2707"/>
                <a:gd name="connsiteX1" fmla="*/ 722 w 721"/>
                <a:gd name="connsiteY1" fmla="*/ 0 h 2707"/>
                <a:gd name="connsiteX2" fmla="*/ 0 w 721"/>
                <a:gd name="connsiteY2" fmla="*/ 2707 h 2707"/>
              </a:gdLst>
              <a:ahLst/>
              <a:cxnLst>
                <a:cxn ang="0">
                  <a:pos x="connsiteX0" y="connsiteY0"/>
                </a:cxn>
                <a:cxn ang="0">
                  <a:pos x="connsiteX1" y="connsiteY1"/>
                </a:cxn>
                <a:cxn ang="0">
                  <a:pos x="connsiteX2" y="connsiteY2"/>
                </a:cxn>
              </a:cxnLst>
              <a:rect l="l" t="t" r="r" b="b"/>
              <a:pathLst>
                <a:path w="721" h="2707">
                  <a:moveTo>
                    <a:pt x="0" y="2707"/>
                  </a:moveTo>
                  <a:cubicBezTo>
                    <a:pt x="180" y="1805"/>
                    <a:pt x="541" y="902"/>
                    <a:pt x="722" y="0"/>
                  </a:cubicBezTo>
                  <a:cubicBezTo>
                    <a:pt x="541" y="902"/>
                    <a:pt x="180" y="1805"/>
                    <a:pt x="0" y="2707"/>
                  </a:cubicBezTo>
                  <a:close/>
                </a:path>
              </a:pathLst>
            </a:custGeom>
            <a:solidFill>
              <a:srgbClr val="FFFFFF"/>
            </a:solidFill>
            <a:ln w="1804" cap="flat">
              <a:noFill/>
              <a:prstDash val="solid"/>
              <a:miter/>
            </a:ln>
          </p:spPr>
          <p:txBody>
            <a:bodyPr rtlCol="0" anchor="ctr"/>
            <a:lstStyle/>
            <a:p>
              <a:endParaRPr lang="en-US"/>
            </a:p>
          </p:txBody>
        </p:sp>
        <p:sp>
          <p:nvSpPr>
            <p:cNvPr id="119" name="Freeform 597">
              <a:extLst>
                <a:ext uri="{FF2B5EF4-FFF2-40B4-BE49-F238E27FC236}">
                  <a16:creationId xmlns:a16="http://schemas.microsoft.com/office/drawing/2014/main" id="{3C5FDA4F-6CB8-7EB8-D602-E825D26D6449}"/>
                </a:ext>
              </a:extLst>
            </p:cNvPr>
            <p:cNvSpPr/>
            <p:nvPr/>
          </p:nvSpPr>
          <p:spPr>
            <a:xfrm>
              <a:off x="5138045" y="3984317"/>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1"/>
                    <a:pt x="0" y="181"/>
                    <a:pt x="181" y="0"/>
                  </a:cubicBezTo>
                  <a:cubicBezTo>
                    <a:pt x="181" y="181"/>
                    <a:pt x="181" y="361"/>
                    <a:pt x="0" y="361"/>
                  </a:cubicBezTo>
                  <a:close/>
                </a:path>
              </a:pathLst>
            </a:custGeom>
            <a:solidFill>
              <a:srgbClr val="FFFFFF"/>
            </a:solidFill>
            <a:ln w="1804" cap="flat">
              <a:noFill/>
              <a:prstDash val="solid"/>
              <a:miter/>
            </a:ln>
          </p:spPr>
          <p:txBody>
            <a:bodyPr rtlCol="0" anchor="ctr"/>
            <a:lstStyle/>
            <a:p>
              <a:endParaRPr lang="en-US"/>
            </a:p>
          </p:txBody>
        </p:sp>
        <p:sp>
          <p:nvSpPr>
            <p:cNvPr id="120" name="Freeform 598">
              <a:extLst>
                <a:ext uri="{FF2B5EF4-FFF2-40B4-BE49-F238E27FC236}">
                  <a16:creationId xmlns:a16="http://schemas.microsoft.com/office/drawing/2014/main" id="{000640AD-5921-CCC5-90C5-49199CC59D07}"/>
                </a:ext>
              </a:extLst>
            </p:cNvPr>
            <p:cNvSpPr/>
            <p:nvPr/>
          </p:nvSpPr>
          <p:spPr>
            <a:xfrm>
              <a:off x="5000885" y="3861595"/>
              <a:ext cx="2526" cy="1263"/>
            </a:xfrm>
            <a:custGeom>
              <a:avLst/>
              <a:gdLst>
                <a:gd name="connsiteX0" fmla="*/ 0 w 2526"/>
                <a:gd name="connsiteY0" fmla="*/ 1263 h 1263"/>
                <a:gd name="connsiteX1" fmla="*/ 2527 w 2526"/>
                <a:gd name="connsiteY1" fmla="*/ 0 h 1263"/>
                <a:gd name="connsiteX2" fmla="*/ 0 w 2526"/>
                <a:gd name="connsiteY2" fmla="*/ 1263 h 1263"/>
              </a:gdLst>
              <a:ahLst/>
              <a:cxnLst>
                <a:cxn ang="0">
                  <a:pos x="connsiteX0" y="connsiteY0"/>
                </a:cxn>
                <a:cxn ang="0">
                  <a:pos x="connsiteX1" y="connsiteY1"/>
                </a:cxn>
                <a:cxn ang="0">
                  <a:pos x="connsiteX2" y="connsiteY2"/>
                </a:cxn>
              </a:cxnLst>
              <a:rect l="l" t="t" r="r" b="b"/>
              <a:pathLst>
                <a:path w="2526" h="1263">
                  <a:moveTo>
                    <a:pt x="0" y="1263"/>
                  </a:moveTo>
                  <a:cubicBezTo>
                    <a:pt x="722" y="902"/>
                    <a:pt x="1624" y="542"/>
                    <a:pt x="2527" y="0"/>
                  </a:cubicBezTo>
                  <a:cubicBezTo>
                    <a:pt x="1624" y="542"/>
                    <a:pt x="722" y="902"/>
                    <a:pt x="0" y="1263"/>
                  </a:cubicBezTo>
                  <a:close/>
                </a:path>
              </a:pathLst>
            </a:custGeom>
            <a:solidFill>
              <a:srgbClr val="FFFFFF"/>
            </a:solidFill>
            <a:ln w="1804" cap="flat">
              <a:noFill/>
              <a:prstDash val="solid"/>
              <a:miter/>
            </a:ln>
          </p:spPr>
          <p:txBody>
            <a:bodyPr rtlCol="0" anchor="ctr"/>
            <a:lstStyle/>
            <a:p>
              <a:endParaRPr lang="en-US"/>
            </a:p>
          </p:txBody>
        </p:sp>
        <p:sp>
          <p:nvSpPr>
            <p:cNvPr id="121" name="Freeform 599">
              <a:extLst>
                <a:ext uri="{FF2B5EF4-FFF2-40B4-BE49-F238E27FC236}">
                  <a16:creationId xmlns:a16="http://schemas.microsoft.com/office/drawing/2014/main" id="{BB891B31-B32F-4DF2-FD03-275A1562AD0A}"/>
                </a:ext>
              </a:extLst>
            </p:cNvPr>
            <p:cNvSpPr/>
            <p:nvPr/>
          </p:nvSpPr>
          <p:spPr>
            <a:xfrm>
              <a:off x="5004855" y="3859610"/>
              <a:ext cx="2346" cy="1263"/>
            </a:xfrm>
            <a:custGeom>
              <a:avLst/>
              <a:gdLst>
                <a:gd name="connsiteX0" fmla="*/ 0 w 2346"/>
                <a:gd name="connsiteY0" fmla="*/ 1263 h 1263"/>
                <a:gd name="connsiteX1" fmla="*/ 2346 w 2346"/>
                <a:gd name="connsiteY1" fmla="*/ 0 h 1263"/>
                <a:gd name="connsiteX2" fmla="*/ 0 w 2346"/>
                <a:gd name="connsiteY2" fmla="*/ 1263 h 1263"/>
              </a:gdLst>
              <a:ahLst/>
              <a:cxnLst>
                <a:cxn ang="0">
                  <a:pos x="connsiteX0" y="connsiteY0"/>
                </a:cxn>
                <a:cxn ang="0">
                  <a:pos x="connsiteX1" y="connsiteY1"/>
                </a:cxn>
                <a:cxn ang="0">
                  <a:pos x="connsiteX2" y="connsiteY2"/>
                </a:cxn>
              </a:cxnLst>
              <a:rect l="l" t="t" r="r" b="b"/>
              <a:pathLst>
                <a:path w="2346" h="1263">
                  <a:moveTo>
                    <a:pt x="0" y="1263"/>
                  </a:moveTo>
                  <a:cubicBezTo>
                    <a:pt x="722" y="902"/>
                    <a:pt x="1624" y="541"/>
                    <a:pt x="2346" y="0"/>
                  </a:cubicBezTo>
                  <a:cubicBezTo>
                    <a:pt x="1624" y="541"/>
                    <a:pt x="722" y="902"/>
                    <a:pt x="0" y="1263"/>
                  </a:cubicBezTo>
                  <a:close/>
                </a:path>
              </a:pathLst>
            </a:custGeom>
            <a:solidFill>
              <a:srgbClr val="FFFFFF"/>
            </a:solidFill>
            <a:ln w="1804" cap="flat">
              <a:noFill/>
              <a:prstDash val="solid"/>
              <a:miter/>
            </a:ln>
          </p:spPr>
          <p:txBody>
            <a:bodyPr rtlCol="0" anchor="ctr"/>
            <a:lstStyle/>
            <a:p>
              <a:endParaRPr lang="en-US"/>
            </a:p>
          </p:txBody>
        </p:sp>
        <p:sp>
          <p:nvSpPr>
            <p:cNvPr id="122" name="Freeform 600">
              <a:extLst>
                <a:ext uri="{FF2B5EF4-FFF2-40B4-BE49-F238E27FC236}">
                  <a16:creationId xmlns:a16="http://schemas.microsoft.com/office/drawing/2014/main" id="{3D21AE9C-FEFE-4F88-AC3C-FC236D581426}"/>
                </a:ext>
              </a:extLst>
            </p:cNvPr>
            <p:cNvSpPr/>
            <p:nvPr/>
          </p:nvSpPr>
          <p:spPr>
            <a:xfrm>
              <a:off x="5009187" y="3857805"/>
              <a:ext cx="2165" cy="1082"/>
            </a:xfrm>
            <a:custGeom>
              <a:avLst/>
              <a:gdLst>
                <a:gd name="connsiteX0" fmla="*/ 0 w 2165"/>
                <a:gd name="connsiteY0" fmla="*/ 1083 h 1082"/>
                <a:gd name="connsiteX1" fmla="*/ 2166 w 2165"/>
                <a:gd name="connsiteY1" fmla="*/ 0 h 1082"/>
                <a:gd name="connsiteX2" fmla="*/ 0 w 2165"/>
                <a:gd name="connsiteY2" fmla="*/ 1083 h 1082"/>
              </a:gdLst>
              <a:ahLst/>
              <a:cxnLst>
                <a:cxn ang="0">
                  <a:pos x="connsiteX0" y="connsiteY0"/>
                </a:cxn>
                <a:cxn ang="0">
                  <a:pos x="connsiteX1" y="connsiteY1"/>
                </a:cxn>
                <a:cxn ang="0">
                  <a:pos x="connsiteX2" y="connsiteY2"/>
                </a:cxn>
              </a:cxnLst>
              <a:rect l="l" t="t" r="r" b="b"/>
              <a:pathLst>
                <a:path w="2165" h="1082">
                  <a:moveTo>
                    <a:pt x="0" y="1083"/>
                  </a:moveTo>
                  <a:cubicBezTo>
                    <a:pt x="722" y="722"/>
                    <a:pt x="1444" y="361"/>
                    <a:pt x="2166" y="0"/>
                  </a:cubicBezTo>
                  <a:cubicBezTo>
                    <a:pt x="1624" y="361"/>
                    <a:pt x="902" y="722"/>
                    <a:pt x="0" y="1083"/>
                  </a:cubicBezTo>
                  <a:close/>
                </a:path>
              </a:pathLst>
            </a:custGeom>
            <a:solidFill>
              <a:srgbClr val="FFFFFF"/>
            </a:solidFill>
            <a:ln w="1804" cap="flat">
              <a:noFill/>
              <a:prstDash val="solid"/>
              <a:miter/>
            </a:ln>
          </p:spPr>
          <p:txBody>
            <a:bodyPr rtlCol="0" anchor="ctr"/>
            <a:lstStyle/>
            <a:p>
              <a:endParaRPr lang="en-US"/>
            </a:p>
          </p:txBody>
        </p:sp>
        <p:sp>
          <p:nvSpPr>
            <p:cNvPr id="123" name="Freeform 601">
              <a:extLst>
                <a:ext uri="{FF2B5EF4-FFF2-40B4-BE49-F238E27FC236}">
                  <a16:creationId xmlns:a16="http://schemas.microsoft.com/office/drawing/2014/main" id="{EB31068B-3ED4-10AB-7351-D26C352185C1}"/>
                </a:ext>
              </a:extLst>
            </p:cNvPr>
            <p:cNvSpPr/>
            <p:nvPr/>
          </p:nvSpPr>
          <p:spPr>
            <a:xfrm>
              <a:off x="5142918" y="3971323"/>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180" y="181"/>
                    <a:pt x="180" y="0"/>
                  </a:cubicBezTo>
                  <a:cubicBezTo>
                    <a:pt x="180" y="181"/>
                    <a:pt x="180" y="361"/>
                    <a:pt x="0" y="542"/>
                  </a:cubicBezTo>
                  <a:close/>
                </a:path>
              </a:pathLst>
            </a:custGeom>
            <a:solidFill>
              <a:srgbClr val="FFFFFF"/>
            </a:solidFill>
            <a:ln w="1804" cap="flat">
              <a:noFill/>
              <a:prstDash val="solid"/>
              <a:miter/>
            </a:ln>
          </p:spPr>
          <p:txBody>
            <a:bodyPr rtlCol="0" anchor="ctr"/>
            <a:lstStyle/>
            <a:p>
              <a:endParaRPr lang="en-US"/>
            </a:p>
          </p:txBody>
        </p:sp>
        <p:sp>
          <p:nvSpPr>
            <p:cNvPr id="124" name="Freeform 602">
              <a:extLst>
                <a:ext uri="{FF2B5EF4-FFF2-40B4-BE49-F238E27FC236}">
                  <a16:creationId xmlns:a16="http://schemas.microsoft.com/office/drawing/2014/main" id="{235E9F8B-4B0A-4443-E5DE-C841F486C5E4}"/>
                </a:ext>
              </a:extLst>
            </p:cNvPr>
            <p:cNvSpPr/>
            <p:nvPr/>
          </p:nvSpPr>
          <p:spPr>
            <a:xfrm>
              <a:off x="5155551" y="3932521"/>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1"/>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125" name="Freeform 603">
              <a:extLst>
                <a:ext uri="{FF2B5EF4-FFF2-40B4-BE49-F238E27FC236}">
                  <a16:creationId xmlns:a16="http://schemas.microsoft.com/office/drawing/2014/main" id="{4C2E7FBB-B63D-AEAB-2907-14D0E06B3E50}"/>
                </a:ext>
              </a:extLst>
            </p:cNvPr>
            <p:cNvSpPr/>
            <p:nvPr/>
          </p:nvSpPr>
          <p:spPr>
            <a:xfrm>
              <a:off x="5151580" y="3944793"/>
              <a:ext cx="541" cy="1804"/>
            </a:xfrm>
            <a:custGeom>
              <a:avLst/>
              <a:gdLst>
                <a:gd name="connsiteX0" fmla="*/ 0 w 541"/>
                <a:gd name="connsiteY0" fmla="*/ 1805 h 1804"/>
                <a:gd name="connsiteX1" fmla="*/ 542 w 541"/>
                <a:gd name="connsiteY1" fmla="*/ 0 h 1804"/>
                <a:gd name="connsiteX2" fmla="*/ 0 w 541"/>
                <a:gd name="connsiteY2" fmla="*/ 1805 h 1804"/>
              </a:gdLst>
              <a:ahLst/>
              <a:cxnLst>
                <a:cxn ang="0">
                  <a:pos x="connsiteX0" y="connsiteY0"/>
                </a:cxn>
                <a:cxn ang="0">
                  <a:pos x="connsiteX1" y="connsiteY1"/>
                </a:cxn>
                <a:cxn ang="0">
                  <a:pos x="connsiteX2" y="connsiteY2"/>
                </a:cxn>
              </a:cxnLst>
              <a:rect l="l" t="t" r="r" b="b"/>
              <a:pathLst>
                <a:path w="541" h="1804">
                  <a:moveTo>
                    <a:pt x="0" y="1805"/>
                  </a:moveTo>
                  <a:cubicBezTo>
                    <a:pt x="181" y="1263"/>
                    <a:pt x="361" y="542"/>
                    <a:pt x="542" y="0"/>
                  </a:cubicBezTo>
                  <a:cubicBezTo>
                    <a:pt x="361" y="542"/>
                    <a:pt x="181" y="1263"/>
                    <a:pt x="0" y="1805"/>
                  </a:cubicBezTo>
                  <a:close/>
                </a:path>
              </a:pathLst>
            </a:custGeom>
            <a:solidFill>
              <a:srgbClr val="FFFFFF"/>
            </a:solidFill>
            <a:ln w="1804" cap="flat">
              <a:noFill/>
              <a:prstDash val="solid"/>
              <a:miter/>
            </a:ln>
          </p:spPr>
          <p:txBody>
            <a:bodyPr rtlCol="0" anchor="ctr"/>
            <a:lstStyle/>
            <a:p>
              <a:endParaRPr lang="en-US"/>
            </a:p>
          </p:txBody>
        </p:sp>
        <p:sp>
          <p:nvSpPr>
            <p:cNvPr id="126" name="Freeform 604">
              <a:extLst>
                <a:ext uri="{FF2B5EF4-FFF2-40B4-BE49-F238E27FC236}">
                  <a16:creationId xmlns:a16="http://schemas.microsoft.com/office/drawing/2014/main" id="{D3DA77ED-CF1B-4E1C-293C-673CE891CDF1}"/>
                </a:ext>
              </a:extLst>
            </p:cNvPr>
            <p:cNvSpPr/>
            <p:nvPr/>
          </p:nvSpPr>
          <p:spPr>
            <a:xfrm>
              <a:off x="5147429" y="3958690"/>
              <a:ext cx="360" cy="721"/>
            </a:xfrm>
            <a:custGeom>
              <a:avLst/>
              <a:gdLst>
                <a:gd name="connsiteX0" fmla="*/ 0 w 360"/>
                <a:gd name="connsiteY0" fmla="*/ 722 h 721"/>
                <a:gd name="connsiteX1" fmla="*/ 361 w 360"/>
                <a:gd name="connsiteY1" fmla="*/ 0 h 721"/>
                <a:gd name="connsiteX2" fmla="*/ 0 w 360"/>
                <a:gd name="connsiteY2" fmla="*/ 722 h 721"/>
              </a:gdLst>
              <a:ahLst/>
              <a:cxnLst>
                <a:cxn ang="0">
                  <a:pos x="connsiteX0" y="connsiteY0"/>
                </a:cxn>
                <a:cxn ang="0">
                  <a:pos x="connsiteX1" y="connsiteY1"/>
                </a:cxn>
                <a:cxn ang="0">
                  <a:pos x="connsiteX2" y="connsiteY2"/>
                </a:cxn>
              </a:cxnLst>
              <a:rect l="l" t="t" r="r" b="b"/>
              <a:pathLst>
                <a:path w="360" h="721">
                  <a:moveTo>
                    <a:pt x="0" y="722"/>
                  </a:moveTo>
                  <a:cubicBezTo>
                    <a:pt x="180" y="542"/>
                    <a:pt x="180" y="181"/>
                    <a:pt x="361" y="0"/>
                  </a:cubicBezTo>
                  <a:cubicBezTo>
                    <a:pt x="180" y="181"/>
                    <a:pt x="0" y="361"/>
                    <a:pt x="0" y="722"/>
                  </a:cubicBezTo>
                  <a:close/>
                </a:path>
              </a:pathLst>
            </a:custGeom>
            <a:solidFill>
              <a:srgbClr val="FFFFFF"/>
            </a:solidFill>
            <a:ln w="1804" cap="flat">
              <a:noFill/>
              <a:prstDash val="solid"/>
              <a:miter/>
            </a:ln>
          </p:spPr>
          <p:txBody>
            <a:bodyPr rtlCol="0" anchor="ctr"/>
            <a:lstStyle/>
            <a:p>
              <a:endParaRPr lang="en-US"/>
            </a:p>
          </p:txBody>
        </p:sp>
        <p:sp>
          <p:nvSpPr>
            <p:cNvPr id="127" name="Freeform 605">
              <a:extLst>
                <a:ext uri="{FF2B5EF4-FFF2-40B4-BE49-F238E27FC236}">
                  <a16:creationId xmlns:a16="http://schemas.microsoft.com/office/drawing/2014/main" id="{92305651-D3AE-9ECE-931E-AF6D0C11844B}"/>
                </a:ext>
              </a:extLst>
            </p:cNvPr>
            <p:cNvSpPr/>
            <p:nvPr/>
          </p:nvSpPr>
          <p:spPr>
            <a:xfrm>
              <a:off x="4993846" y="3865204"/>
              <a:ext cx="2346" cy="1263"/>
            </a:xfrm>
            <a:custGeom>
              <a:avLst/>
              <a:gdLst>
                <a:gd name="connsiteX0" fmla="*/ 0 w 2346"/>
                <a:gd name="connsiteY0" fmla="*/ 1263 h 1263"/>
                <a:gd name="connsiteX1" fmla="*/ 2346 w 2346"/>
                <a:gd name="connsiteY1" fmla="*/ 0 h 1263"/>
                <a:gd name="connsiteX2" fmla="*/ 0 w 2346"/>
                <a:gd name="connsiteY2" fmla="*/ 1263 h 1263"/>
              </a:gdLst>
              <a:ahLst/>
              <a:cxnLst>
                <a:cxn ang="0">
                  <a:pos x="connsiteX0" y="connsiteY0"/>
                </a:cxn>
                <a:cxn ang="0">
                  <a:pos x="connsiteX1" y="connsiteY1"/>
                </a:cxn>
                <a:cxn ang="0">
                  <a:pos x="connsiteX2" y="connsiteY2"/>
                </a:cxn>
              </a:cxnLst>
              <a:rect l="l" t="t" r="r" b="b"/>
              <a:pathLst>
                <a:path w="2346" h="1263">
                  <a:moveTo>
                    <a:pt x="0" y="1263"/>
                  </a:moveTo>
                  <a:cubicBezTo>
                    <a:pt x="722" y="902"/>
                    <a:pt x="1624" y="361"/>
                    <a:pt x="2346" y="0"/>
                  </a:cubicBezTo>
                  <a:cubicBezTo>
                    <a:pt x="1444" y="542"/>
                    <a:pt x="722" y="902"/>
                    <a:pt x="0" y="1263"/>
                  </a:cubicBezTo>
                  <a:close/>
                </a:path>
              </a:pathLst>
            </a:custGeom>
            <a:solidFill>
              <a:srgbClr val="FFFFFF"/>
            </a:solidFill>
            <a:ln w="1804" cap="flat">
              <a:noFill/>
              <a:prstDash val="solid"/>
              <a:miter/>
            </a:ln>
          </p:spPr>
          <p:txBody>
            <a:bodyPr rtlCol="0" anchor="ctr"/>
            <a:lstStyle/>
            <a:p>
              <a:endParaRPr lang="en-US"/>
            </a:p>
          </p:txBody>
        </p:sp>
        <p:sp>
          <p:nvSpPr>
            <p:cNvPr id="128" name="Freeform 606">
              <a:extLst>
                <a:ext uri="{FF2B5EF4-FFF2-40B4-BE49-F238E27FC236}">
                  <a16:creationId xmlns:a16="http://schemas.microsoft.com/office/drawing/2014/main" id="{52F27082-1215-8B18-656E-24935EE636CA}"/>
                </a:ext>
              </a:extLst>
            </p:cNvPr>
            <p:cNvSpPr/>
            <p:nvPr/>
          </p:nvSpPr>
          <p:spPr>
            <a:xfrm>
              <a:off x="4975799" y="3877477"/>
              <a:ext cx="1263" cy="1263"/>
            </a:xfrm>
            <a:custGeom>
              <a:avLst/>
              <a:gdLst>
                <a:gd name="connsiteX0" fmla="*/ 0 w 1263"/>
                <a:gd name="connsiteY0" fmla="*/ 1263 h 1263"/>
                <a:gd name="connsiteX1" fmla="*/ 1263 w 1263"/>
                <a:gd name="connsiteY1" fmla="*/ 0 h 1263"/>
                <a:gd name="connsiteX2" fmla="*/ 0 w 1263"/>
                <a:gd name="connsiteY2" fmla="*/ 1263 h 1263"/>
              </a:gdLst>
              <a:ahLst/>
              <a:cxnLst>
                <a:cxn ang="0">
                  <a:pos x="connsiteX0" y="connsiteY0"/>
                </a:cxn>
                <a:cxn ang="0">
                  <a:pos x="connsiteX1" y="connsiteY1"/>
                </a:cxn>
                <a:cxn ang="0">
                  <a:pos x="connsiteX2" y="connsiteY2"/>
                </a:cxn>
              </a:cxnLst>
              <a:rect l="l" t="t" r="r" b="b"/>
              <a:pathLst>
                <a:path w="1263" h="1263">
                  <a:moveTo>
                    <a:pt x="0" y="1263"/>
                  </a:moveTo>
                  <a:cubicBezTo>
                    <a:pt x="361" y="902"/>
                    <a:pt x="902" y="361"/>
                    <a:pt x="1263" y="0"/>
                  </a:cubicBezTo>
                  <a:cubicBezTo>
                    <a:pt x="722" y="361"/>
                    <a:pt x="361" y="722"/>
                    <a:pt x="0" y="1263"/>
                  </a:cubicBezTo>
                  <a:close/>
                </a:path>
              </a:pathLst>
            </a:custGeom>
            <a:solidFill>
              <a:srgbClr val="FFFFFF"/>
            </a:solidFill>
            <a:ln w="1804" cap="flat">
              <a:noFill/>
              <a:prstDash val="solid"/>
              <a:miter/>
            </a:ln>
          </p:spPr>
          <p:txBody>
            <a:bodyPr rtlCol="0" anchor="ctr"/>
            <a:lstStyle/>
            <a:p>
              <a:endParaRPr lang="en-US"/>
            </a:p>
          </p:txBody>
        </p:sp>
        <p:sp>
          <p:nvSpPr>
            <p:cNvPr id="129" name="Freeform 607">
              <a:extLst>
                <a:ext uri="{FF2B5EF4-FFF2-40B4-BE49-F238E27FC236}">
                  <a16:creationId xmlns:a16="http://schemas.microsoft.com/office/drawing/2014/main" id="{4E330BE8-9084-E19C-7329-D36159195BA2}"/>
                </a:ext>
              </a:extLst>
            </p:cNvPr>
            <p:cNvSpPr/>
            <p:nvPr/>
          </p:nvSpPr>
          <p:spPr>
            <a:xfrm>
              <a:off x="4972911" y="3880545"/>
              <a:ext cx="1083" cy="1443"/>
            </a:xfrm>
            <a:custGeom>
              <a:avLst/>
              <a:gdLst>
                <a:gd name="connsiteX0" fmla="*/ 0 w 1083"/>
                <a:gd name="connsiteY0" fmla="*/ 1444 h 1443"/>
                <a:gd name="connsiteX1" fmla="*/ 1083 w 1083"/>
                <a:gd name="connsiteY1" fmla="*/ 0 h 1443"/>
                <a:gd name="connsiteX2" fmla="*/ 0 w 1083"/>
                <a:gd name="connsiteY2" fmla="*/ 1444 h 1443"/>
              </a:gdLst>
              <a:ahLst/>
              <a:cxnLst>
                <a:cxn ang="0">
                  <a:pos x="connsiteX0" y="connsiteY0"/>
                </a:cxn>
                <a:cxn ang="0">
                  <a:pos x="connsiteX1" y="connsiteY1"/>
                </a:cxn>
                <a:cxn ang="0">
                  <a:pos x="connsiteX2" y="connsiteY2"/>
                </a:cxn>
              </a:cxnLst>
              <a:rect l="l" t="t" r="r" b="b"/>
              <a:pathLst>
                <a:path w="1083" h="1443">
                  <a:moveTo>
                    <a:pt x="0" y="1444"/>
                  </a:moveTo>
                  <a:cubicBezTo>
                    <a:pt x="361" y="902"/>
                    <a:pt x="722" y="542"/>
                    <a:pt x="1083" y="0"/>
                  </a:cubicBezTo>
                  <a:cubicBezTo>
                    <a:pt x="722" y="361"/>
                    <a:pt x="361" y="902"/>
                    <a:pt x="0" y="1444"/>
                  </a:cubicBezTo>
                  <a:close/>
                </a:path>
              </a:pathLst>
            </a:custGeom>
            <a:solidFill>
              <a:srgbClr val="FFFFFF"/>
            </a:solidFill>
            <a:ln w="1804" cap="flat">
              <a:noFill/>
              <a:prstDash val="solid"/>
              <a:miter/>
            </a:ln>
          </p:spPr>
          <p:txBody>
            <a:bodyPr rtlCol="0" anchor="ctr"/>
            <a:lstStyle/>
            <a:p>
              <a:endParaRPr lang="en-US"/>
            </a:p>
          </p:txBody>
        </p:sp>
        <p:sp>
          <p:nvSpPr>
            <p:cNvPr id="130" name="Freeform 608">
              <a:extLst>
                <a:ext uri="{FF2B5EF4-FFF2-40B4-BE49-F238E27FC236}">
                  <a16:creationId xmlns:a16="http://schemas.microsoft.com/office/drawing/2014/main" id="{7248FB13-8A95-8C42-19C4-2908EF816FEE}"/>
                </a:ext>
              </a:extLst>
            </p:cNvPr>
            <p:cNvSpPr/>
            <p:nvPr/>
          </p:nvSpPr>
          <p:spPr>
            <a:xfrm>
              <a:off x="4974355" y="3878920"/>
              <a:ext cx="1263" cy="1263"/>
            </a:xfrm>
            <a:custGeom>
              <a:avLst/>
              <a:gdLst>
                <a:gd name="connsiteX0" fmla="*/ 0 w 1263"/>
                <a:gd name="connsiteY0" fmla="*/ 1263 h 1263"/>
                <a:gd name="connsiteX1" fmla="*/ 1263 w 1263"/>
                <a:gd name="connsiteY1" fmla="*/ 0 h 1263"/>
                <a:gd name="connsiteX2" fmla="*/ 0 w 1263"/>
                <a:gd name="connsiteY2" fmla="*/ 1263 h 1263"/>
              </a:gdLst>
              <a:ahLst/>
              <a:cxnLst>
                <a:cxn ang="0">
                  <a:pos x="connsiteX0" y="connsiteY0"/>
                </a:cxn>
                <a:cxn ang="0">
                  <a:pos x="connsiteX1" y="connsiteY1"/>
                </a:cxn>
                <a:cxn ang="0">
                  <a:pos x="connsiteX2" y="connsiteY2"/>
                </a:cxn>
              </a:cxnLst>
              <a:rect l="l" t="t" r="r" b="b"/>
              <a:pathLst>
                <a:path w="1263" h="1263">
                  <a:moveTo>
                    <a:pt x="0" y="1263"/>
                  </a:moveTo>
                  <a:cubicBezTo>
                    <a:pt x="361" y="722"/>
                    <a:pt x="722" y="361"/>
                    <a:pt x="1263" y="0"/>
                  </a:cubicBezTo>
                  <a:cubicBezTo>
                    <a:pt x="722" y="361"/>
                    <a:pt x="361" y="902"/>
                    <a:pt x="0" y="1263"/>
                  </a:cubicBezTo>
                  <a:close/>
                </a:path>
              </a:pathLst>
            </a:custGeom>
            <a:solidFill>
              <a:srgbClr val="FFFFFF"/>
            </a:solidFill>
            <a:ln w="1804" cap="flat">
              <a:noFill/>
              <a:prstDash val="solid"/>
              <a:miter/>
            </a:ln>
          </p:spPr>
          <p:txBody>
            <a:bodyPr rtlCol="0" anchor="ctr"/>
            <a:lstStyle/>
            <a:p>
              <a:endParaRPr lang="en-US"/>
            </a:p>
          </p:txBody>
        </p:sp>
        <p:sp>
          <p:nvSpPr>
            <p:cNvPr id="131" name="Freeform 609">
              <a:extLst>
                <a:ext uri="{FF2B5EF4-FFF2-40B4-BE49-F238E27FC236}">
                  <a16:creationId xmlns:a16="http://schemas.microsoft.com/office/drawing/2014/main" id="{881CB420-8A88-8C5B-7983-C426C23961F0}"/>
                </a:ext>
              </a:extLst>
            </p:cNvPr>
            <p:cNvSpPr/>
            <p:nvPr/>
          </p:nvSpPr>
          <p:spPr>
            <a:xfrm>
              <a:off x="4830463" y="3874045"/>
              <a:ext cx="320308" cy="743192"/>
            </a:xfrm>
            <a:custGeom>
              <a:avLst/>
              <a:gdLst>
                <a:gd name="connsiteX0" fmla="*/ 23877 w 320308"/>
                <a:gd name="connsiteY0" fmla="*/ 710166 h 743192"/>
                <a:gd name="connsiteX1" fmla="*/ 119889 w 320308"/>
                <a:gd name="connsiteY1" fmla="*/ 721536 h 743192"/>
                <a:gd name="connsiteX2" fmla="*/ 152735 w 320308"/>
                <a:gd name="connsiteY2" fmla="*/ 719190 h 743192"/>
                <a:gd name="connsiteX3" fmla="*/ 216082 w 320308"/>
                <a:gd name="connsiteY3" fmla="*/ 708542 h 743192"/>
                <a:gd name="connsiteX4" fmla="*/ 277262 w 320308"/>
                <a:gd name="connsiteY4" fmla="*/ 670823 h 743192"/>
                <a:gd name="connsiteX5" fmla="*/ 310650 w 320308"/>
                <a:gd name="connsiteY5" fmla="*/ 610725 h 743192"/>
                <a:gd name="connsiteX6" fmla="*/ 319132 w 320308"/>
                <a:gd name="connsiteY6" fmla="*/ 484935 h 743192"/>
                <a:gd name="connsiteX7" fmla="*/ 309748 w 320308"/>
                <a:gd name="connsiteY7" fmla="*/ 329005 h 743192"/>
                <a:gd name="connsiteX8" fmla="*/ 297295 w 320308"/>
                <a:gd name="connsiteY8" fmla="*/ 135718 h 743192"/>
                <a:gd name="connsiteX9" fmla="*/ 297295 w 320308"/>
                <a:gd name="connsiteY9" fmla="*/ 135718 h 743192"/>
                <a:gd name="connsiteX10" fmla="*/ 283940 w 320308"/>
                <a:gd name="connsiteY10" fmla="*/ 164414 h 743192"/>
                <a:gd name="connsiteX11" fmla="*/ 276540 w 320308"/>
                <a:gd name="connsiteY11" fmla="*/ 175423 h 743192"/>
                <a:gd name="connsiteX12" fmla="*/ 223842 w 320308"/>
                <a:gd name="connsiteY12" fmla="*/ 183544 h 743192"/>
                <a:gd name="connsiteX13" fmla="*/ 208141 w 320308"/>
                <a:gd name="connsiteY13" fmla="*/ 144922 h 743192"/>
                <a:gd name="connsiteX14" fmla="*/ 216984 w 320308"/>
                <a:gd name="connsiteY14" fmla="*/ 108828 h 743192"/>
                <a:gd name="connsiteX15" fmla="*/ 232505 w 320308"/>
                <a:gd name="connsiteY15" fmla="*/ 54144 h 743192"/>
                <a:gd name="connsiteX16" fmla="*/ 232505 w 320308"/>
                <a:gd name="connsiteY16" fmla="*/ 54144 h 743192"/>
                <a:gd name="connsiteX17" fmla="*/ 142448 w 320308"/>
                <a:gd name="connsiteY17" fmla="*/ 7943 h 743192"/>
                <a:gd name="connsiteX18" fmla="*/ 146419 w 320308"/>
                <a:gd name="connsiteY18" fmla="*/ 65514 h 743192"/>
                <a:gd name="connsiteX19" fmla="*/ 164466 w 320308"/>
                <a:gd name="connsiteY19" fmla="*/ 143479 h 743192"/>
                <a:gd name="connsiteX20" fmla="*/ 113934 w 320308"/>
                <a:gd name="connsiteY20" fmla="*/ 182822 h 743192"/>
                <a:gd name="connsiteX21" fmla="*/ 90111 w 320308"/>
                <a:gd name="connsiteY21" fmla="*/ 162429 h 743192"/>
                <a:gd name="connsiteX22" fmla="*/ 30374 w 320308"/>
                <a:gd name="connsiteY22" fmla="*/ 17688 h 743192"/>
                <a:gd name="connsiteX23" fmla="*/ 18463 w 320308"/>
                <a:gd name="connsiteY23" fmla="*/ 2 h 743192"/>
                <a:gd name="connsiteX24" fmla="*/ 6371 w 320308"/>
                <a:gd name="connsiteY24" fmla="*/ 17508 h 743192"/>
                <a:gd name="connsiteX25" fmla="*/ 5649 w 320308"/>
                <a:gd name="connsiteY25" fmla="*/ 22742 h 743192"/>
                <a:gd name="connsiteX26" fmla="*/ 416 w 320308"/>
                <a:gd name="connsiteY26" fmla="*/ 145284 h 743192"/>
                <a:gd name="connsiteX27" fmla="*/ 4567 w 320308"/>
                <a:gd name="connsiteY27" fmla="*/ 481506 h 743192"/>
                <a:gd name="connsiteX28" fmla="*/ 6732 w 320308"/>
                <a:gd name="connsiteY28" fmla="*/ 743193 h 743192"/>
                <a:gd name="connsiteX29" fmla="*/ 6191 w 320308"/>
                <a:gd name="connsiteY29" fmla="*/ 702947 h 743192"/>
                <a:gd name="connsiteX30" fmla="*/ 23877 w 320308"/>
                <a:gd name="connsiteY30" fmla="*/ 710166 h 74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308" h="743192">
                  <a:moveTo>
                    <a:pt x="23877" y="710166"/>
                  </a:moveTo>
                  <a:cubicBezTo>
                    <a:pt x="53655" y="721356"/>
                    <a:pt x="88306" y="722619"/>
                    <a:pt x="119889" y="721536"/>
                  </a:cubicBezTo>
                  <a:cubicBezTo>
                    <a:pt x="130898" y="721175"/>
                    <a:pt x="141727" y="720092"/>
                    <a:pt x="152735" y="719190"/>
                  </a:cubicBezTo>
                  <a:cubicBezTo>
                    <a:pt x="173851" y="717385"/>
                    <a:pt x="196049" y="715941"/>
                    <a:pt x="216082" y="708542"/>
                  </a:cubicBezTo>
                  <a:cubicBezTo>
                    <a:pt x="238641" y="700420"/>
                    <a:pt x="261020" y="689231"/>
                    <a:pt x="277262" y="670823"/>
                  </a:cubicBezTo>
                  <a:cubicBezTo>
                    <a:pt x="293144" y="652776"/>
                    <a:pt x="303792" y="633826"/>
                    <a:pt x="310650" y="610725"/>
                  </a:cubicBezTo>
                  <a:cubicBezTo>
                    <a:pt x="322561" y="571021"/>
                    <a:pt x="320756" y="526083"/>
                    <a:pt x="319132" y="484935"/>
                  </a:cubicBezTo>
                  <a:cubicBezTo>
                    <a:pt x="317147" y="432959"/>
                    <a:pt x="311552" y="380982"/>
                    <a:pt x="309748" y="329005"/>
                  </a:cubicBezTo>
                  <a:cubicBezTo>
                    <a:pt x="307582" y="265659"/>
                    <a:pt x="318952" y="195275"/>
                    <a:pt x="297295" y="135718"/>
                  </a:cubicBezTo>
                  <a:cubicBezTo>
                    <a:pt x="297295" y="135718"/>
                    <a:pt x="297295" y="135718"/>
                    <a:pt x="297295" y="135718"/>
                  </a:cubicBezTo>
                  <a:cubicBezTo>
                    <a:pt x="292963" y="145284"/>
                    <a:pt x="288632" y="155029"/>
                    <a:pt x="283940" y="164414"/>
                  </a:cubicBezTo>
                  <a:cubicBezTo>
                    <a:pt x="281955" y="168384"/>
                    <a:pt x="279428" y="171993"/>
                    <a:pt x="276540" y="175423"/>
                  </a:cubicBezTo>
                  <a:cubicBezTo>
                    <a:pt x="263005" y="192026"/>
                    <a:pt x="246582" y="194553"/>
                    <a:pt x="223842" y="183544"/>
                  </a:cubicBezTo>
                  <a:cubicBezTo>
                    <a:pt x="205073" y="174520"/>
                    <a:pt x="203088" y="170189"/>
                    <a:pt x="208141" y="144922"/>
                  </a:cubicBezTo>
                  <a:cubicBezTo>
                    <a:pt x="210667" y="132831"/>
                    <a:pt x="213014" y="120378"/>
                    <a:pt x="216984" y="108828"/>
                  </a:cubicBezTo>
                  <a:cubicBezTo>
                    <a:pt x="223120" y="90780"/>
                    <a:pt x="227812" y="72372"/>
                    <a:pt x="232505" y="54144"/>
                  </a:cubicBezTo>
                  <a:lnTo>
                    <a:pt x="232505" y="54144"/>
                  </a:lnTo>
                  <a:cubicBezTo>
                    <a:pt x="205253" y="34292"/>
                    <a:pt x="173851" y="19493"/>
                    <a:pt x="142448" y="7943"/>
                  </a:cubicBezTo>
                  <a:cubicBezTo>
                    <a:pt x="134868" y="18591"/>
                    <a:pt x="138478" y="33029"/>
                    <a:pt x="146419" y="65514"/>
                  </a:cubicBezTo>
                  <a:cubicBezTo>
                    <a:pt x="152735" y="91502"/>
                    <a:pt x="159954" y="117310"/>
                    <a:pt x="164466" y="143479"/>
                  </a:cubicBezTo>
                  <a:cubicBezTo>
                    <a:pt x="169700" y="174159"/>
                    <a:pt x="143170" y="194012"/>
                    <a:pt x="113934" y="182822"/>
                  </a:cubicBezTo>
                  <a:cubicBezTo>
                    <a:pt x="103466" y="178851"/>
                    <a:pt x="96067" y="171813"/>
                    <a:pt x="90111" y="162429"/>
                  </a:cubicBezTo>
                  <a:cubicBezTo>
                    <a:pt x="61416" y="117851"/>
                    <a:pt x="46978" y="67319"/>
                    <a:pt x="30374" y="17688"/>
                  </a:cubicBezTo>
                  <a:cubicBezTo>
                    <a:pt x="27847" y="10289"/>
                    <a:pt x="29472" y="183"/>
                    <a:pt x="18463" y="2"/>
                  </a:cubicBezTo>
                  <a:cubicBezTo>
                    <a:pt x="7274" y="-178"/>
                    <a:pt x="8717" y="10289"/>
                    <a:pt x="6371" y="17508"/>
                  </a:cubicBezTo>
                  <a:cubicBezTo>
                    <a:pt x="5830" y="19132"/>
                    <a:pt x="5830" y="20937"/>
                    <a:pt x="5649" y="22742"/>
                  </a:cubicBezTo>
                  <a:cubicBezTo>
                    <a:pt x="2220" y="63529"/>
                    <a:pt x="-1209" y="104316"/>
                    <a:pt x="416" y="145284"/>
                  </a:cubicBezTo>
                  <a:cubicBezTo>
                    <a:pt x="4567" y="257358"/>
                    <a:pt x="4025" y="369432"/>
                    <a:pt x="4567" y="481506"/>
                  </a:cubicBezTo>
                  <a:cubicBezTo>
                    <a:pt x="4927" y="568675"/>
                    <a:pt x="5469" y="656024"/>
                    <a:pt x="6732" y="743193"/>
                  </a:cubicBezTo>
                  <a:cubicBezTo>
                    <a:pt x="6552" y="729838"/>
                    <a:pt x="6371" y="716302"/>
                    <a:pt x="6191" y="702947"/>
                  </a:cubicBezTo>
                  <a:cubicBezTo>
                    <a:pt x="11966" y="705474"/>
                    <a:pt x="17921" y="708000"/>
                    <a:pt x="23877" y="710166"/>
                  </a:cubicBezTo>
                  <a:close/>
                </a:path>
              </a:pathLst>
            </a:custGeom>
            <a:solidFill>
              <a:srgbClr val="FFFFFF"/>
            </a:solidFill>
            <a:ln w="1804" cap="flat">
              <a:noFill/>
              <a:prstDash val="solid"/>
              <a:miter/>
            </a:ln>
          </p:spPr>
          <p:txBody>
            <a:bodyPr rtlCol="0" anchor="ctr"/>
            <a:lstStyle/>
            <a:p>
              <a:endParaRPr lang="en-US"/>
            </a:p>
          </p:txBody>
        </p:sp>
        <p:sp>
          <p:nvSpPr>
            <p:cNvPr id="132" name="Freeform 610">
              <a:extLst>
                <a:ext uri="{FF2B5EF4-FFF2-40B4-BE49-F238E27FC236}">
                  <a16:creationId xmlns:a16="http://schemas.microsoft.com/office/drawing/2014/main" id="{A95714A4-D8F0-21EA-E8FE-19446481C9D4}"/>
                </a:ext>
              </a:extLst>
            </p:cNvPr>
            <p:cNvSpPr/>
            <p:nvPr/>
          </p:nvSpPr>
          <p:spPr>
            <a:xfrm>
              <a:off x="4977243" y="3875853"/>
              <a:ext cx="1624" cy="1263"/>
            </a:xfrm>
            <a:custGeom>
              <a:avLst/>
              <a:gdLst>
                <a:gd name="connsiteX0" fmla="*/ 0 w 1624"/>
                <a:gd name="connsiteY0" fmla="*/ 1263 h 1263"/>
                <a:gd name="connsiteX1" fmla="*/ 1624 w 1624"/>
                <a:gd name="connsiteY1" fmla="*/ 0 h 1263"/>
                <a:gd name="connsiteX2" fmla="*/ 0 w 1624"/>
                <a:gd name="connsiteY2" fmla="*/ 1263 h 1263"/>
              </a:gdLst>
              <a:ahLst/>
              <a:cxnLst>
                <a:cxn ang="0">
                  <a:pos x="connsiteX0" y="connsiteY0"/>
                </a:cxn>
                <a:cxn ang="0">
                  <a:pos x="connsiteX1" y="connsiteY1"/>
                </a:cxn>
                <a:cxn ang="0">
                  <a:pos x="connsiteX2" y="connsiteY2"/>
                </a:cxn>
              </a:cxnLst>
              <a:rect l="l" t="t" r="r" b="b"/>
              <a:pathLst>
                <a:path w="1624" h="1263">
                  <a:moveTo>
                    <a:pt x="0" y="1263"/>
                  </a:moveTo>
                  <a:cubicBezTo>
                    <a:pt x="542" y="902"/>
                    <a:pt x="1083" y="361"/>
                    <a:pt x="1624" y="0"/>
                  </a:cubicBezTo>
                  <a:cubicBezTo>
                    <a:pt x="1083" y="361"/>
                    <a:pt x="542" y="902"/>
                    <a:pt x="0" y="1263"/>
                  </a:cubicBezTo>
                  <a:close/>
                </a:path>
              </a:pathLst>
            </a:custGeom>
            <a:solidFill>
              <a:srgbClr val="FFFFFF"/>
            </a:solidFill>
            <a:ln w="1804" cap="flat">
              <a:noFill/>
              <a:prstDash val="solid"/>
              <a:miter/>
            </a:ln>
          </p:spPr>
          <p:txBody>
            <a:bodyPr rtlCol="0" anchor="ctr"/>
            <a:lstStyle/>
            <a:p>
              <a:endParaRPr lang="en-US"/>
            </a:p>
          </p:txBody>
        </p:sp>
        <p:sp>
          <p:nvSpPr>
            <p:cNvPr id="133" name="Freeform 611">
              <a:extLst>
                <a:ext uri="{FF2B5EF4-FFF2-40B4-BE49-F238E27FC236}">
                  <a16:creationId xmlns:a16="http://schemas.microsoft.com/office/drawing/2014/main" id="{ED10B364-CA46-221B-90C3-D5C50A8163DC}"/>
                </a:ext>
              </a:extLst>
            </p:cNvPr>
            <p:cNvSpPr/>
            <p:nvPr/>
          </p:nvSpPr>
          <p:spPr>
            <a:xfrm>
              <a:off x="4990598" y="3867009"/>
              <a:ext cx="2346" cy="1263"/>
            </a:xfrm>
            <a:custGeom>
              <a:avLst/>
              <a:gdLst>
                <a:gd name="connsiteX0" fmla="*/ 0 w 2346"/>
                <a:gd name="connsiteY0" fmla="*/ 1263 h 1263"/>
                <a:gd name="connsiteX1" fmla="*/ 2346 w 2346"/>
                <a:gd name="connsiteY1" fmla="*/ 0 h 1263"/>
                <a:gd name="connsiteX2" fmla="*/ 0 w 2346"/>
                <a:gd name="connsiteY2" fmla="*/ 1263 h 1263"/>
              </a:gdLst>
              <a:ahLst/>
              <a:cxnLst>
                <a:cxn ang="0">
                  <a:pos x="connsiteX0" y="connsiteY0"/>
                </a:cxn>
                <a:cxn ang="0">
                  <a:pos x="connsiteX1" y="connsiteY1"/>
                </a:cxn>
                <a:cxn ang="0">
                  <a:pos x="connsiteX2" y="connsiteY2"/>
                </a:cxn>
              </a:cxnLst>
              <a:rect l="l" t="t" r="r" b="b"/>
              <a:pathLst>
                <a:path w="2346" h="1263">
                  <a:moveTo>
                    <a:pt x="0" y="1263"/>
                  </a:moveTo>
                  <a:cubicBezTo>
                    <a:pt x="722" y="902"/>
                    <a:pt x="1624" y="361"/>
                    <a:pt x="2346" y="0"/>
                  </a:cubicBezTo>
                  <a:cubicBezTo>
                    <a:pt x="1624" y="361"/>
                    <a:pt x="722" y="722"/>
                    <a:pt x="0" y="1263"/>
                  </a:cubicBezTo>
                  <a:close/>
                </a:path>
              </a:pathLst>
            </a:custGeom>
            <a:solidFill>
              <a:srgbClr val="FFFFFF"/>
            </a:solidFill>
            <a:ln w="1804" cap="flat">
              <a:noFill/>
              <a:prstDash val="solid"/>
              <a:miter/>
            </a:ln>
          </p:spPr>
          <p:txBody>
            <a:bodyPr rtlCol="0" anchor="ctr"/>
            <a:lstStyle/>
            <a:p>
              <a:endParaRPr lang="en-US"/>
            </a:p>
          </p:txBody>
        </p:sp>
        <p:sp>
          <p:nvSpPr>
            <p:cNvPr id="134" name="Freeform 612">
              <a:extLst>
                <a:ext uri="{FF2B5EF4-FFF2-40B4-BE49-F238E27FC236}">
                  <a16:creationId xmlns:a16="http://schemas.microsoft.com/office/drawing/2014/main" id="{E0A00903-A63E-EC12-0B92-FE0A0BD7B042}"/>
                </a:ext>
              </a:extLst>
            </p:cNvPr>
            <p:cNvSpPr/>
            <p:nvPr/>
          </p:nvSpPr>
          <p:spPr>
            <a:xfrm>
              <a:off x="4997095" y="3863580"/>
              <a:ext cx="2526" cy="1263"/>
            </a:xfrm>
            <a:custGeom>
              <a:avLst/>
              <a:gdLst>
                <a:gd name="connsiteX0" fmla="*/ 0 w 2526"/>
                <a:gd name="connsiteY0" fmla="*/ 1263 h 1263"/>
                <a:gd name="connsiteX1" fmla="*/ 2527 w 2526"/>
                <a:gd name="connsiteY1" fmla="*/ 0 h 1263"/>
                <a:gd name="connsiteX2" fmla="*/ 0 w 2526"/>
                <a:gd name="connsiteY2" fmla="*/ 1263 h 1263"/>
              </a:gdLst>
              <a:ahLst/>
              <a:cxnLst>
                <a:cxn ang="0">
                  <a:pos x="connsiteX0" y="connsiteY0"/>
                </a:cxn>
                <a:cxn ang="0">
                  <a:pos x="connsiteX1" y="connsiteY1"/>
                </a:cxn>
                <a:cxn ang="0">
                  <a:pos x="connsiteX2" y="connsiteY2"/>
                </a:cxn>
              </a:cxnLst>
              <a:rect l="l" t="t" r="r" b="b"/>
              <a:pathLst>
                <a:path w="2526" h="1263">
                  <a:moveTo>
                    <a:pt x="0" y="1263"/>
                  </a:moveTo>
                  <a:cubicBezTo>
                    <a:pt x="722" y="902"/>
                    <a:pt x="1624" y="361"/>
                    <a:pt x="2527" y="0"/>
                  </a:cubicBezTo>
                  <a:cubicBezTo>
                    <a:pt x="1624" y="361"/>
                    <a:pt x="902" y="722"/>
                    <a:pt x="0" y="1263"/>
                  </a:cubicBezTo>
                  <a:close/>
                </a:path>
              </a:pathLst>
            </a:custGeom>
            <a:solidFill>
              <a:srgbClr val="FFFFFF"/>
            </a:solidFill>
            <a:ln w="1804" cap="flat">
              <a:noFill/>
              <a:prstDash val="solid"/>
              <a:miter/>
            </a:ln>
          </p:spPr>
          <p:txBody>
            <a:bodyPr rtlCol="0" anchor="ctr"/>
            <a:lstStyle/>
            <a:p>
              <a:endParaRPr lang="en-US"/>
            </a:p>
          </p:txBody>
        </p:sp>
        <p:sp>
          <p:nvSpPr>
            <p:cNvPr id="135" name="Freeform 613">
              <a:extLst>
                <a:ext uri="{FF2B5EF4-FFF2-40B4-BE49-F238E27FC236}">
                  <a16:creationId xmlns:a16="http://schemas.microsoft.com/office/drawing/2014/main" id="{967DD891-949E-DAB7-EF69-F8ED51D24DDA}"/>
                </a:ext>
              </a:extLst>
            </p:cNvPr>
            <p:cNvSpPr/>
            <p:nvPr/>
          </p:nvSpPr>
          <p:spPr>
            <a:xfrm>
              <a:off x="4979047" y="3868453"/>
              <a:ext cx="11189" cy="7218"/>
            </a:xfrm>
            <a:custGeom>
              <a:avLst/>
              <a:gdLst>
                <a:gd name="connsiteX0" fmla="*/ 0 w 11189"/>
                <a:gd name="connsiteY0" fmla="*/ 7219 h 7218"/>
                <a:gd name="connsiteX1" fmla="*/ 11190 w 11189"/>
                <a:gd name="connsiteY1" fmla="*/ 0 h 7218"/>
                <a:gd name="connsiteX2" fmla="*/ 0 w 11189"/>
                <a:gd name="connsiteY2" fmla="*/ 7219 h 7218"/>
              </a:gdLst>
              <a:ahLst/>
              <a:cxnLst>
                <a:cxn ang="0">
                  <a:pos x="connsiteX0" y="connsiteY0"/>
                </a:cxn>
                <a:cxn ang="0">
                  <a:pos x="connsiteX1" y="connsiteY1"/>
                </a:cxn>
                <a:cxn ang="0">
                  <a:pos x="connsiteX2" y="connsiteY2"/>
                </a:cxn>
              </a:cxnLst>
              <a:rect l="l" t="t" r="r" b="b"/>
              <a:pathLst>
                <a:path w="11189" h="7218">
                  <a:moveTo>
                    <a:pt x="0" y="7219"/>
                  </a:moveTo>
                  <a:cubicBezTo>
                    <a:pt x="3068" y="4873"/>
                    <a:pt x="6678" y="2526"/>
                    <a:pt x="11190" y="0"/>
                  </a:cubicBezTo>
                  <a:cubicBezTo>
                    <a:pt x="6678" y="2526"/>
                    <a:pt x="3068" y="4873"/>
                    <a:pt x="0" y="7219"/>
                  </a:cubicBezTo>
                  <a:close/>
                </a:path>
              </a:pathLst>
            </a:custGeom>
            <a:solidFill>
              <a:srgbClr val="FFFFFF"/>
            </a:solidFill>
            <a:ln w="1804" cap="flat">
              <a:noFill/>
              <a:prstDash val="solid"/>
              <a:miter/>
            </a:ln>
          </p:spPr>
          <p:txBody>
            <a:bodyPr rtlCol="0" anchor="ctr"/>
            <a:lstStyle/>
            <a:p>
              <a:endParaRPr lang="en-US"/>
            </a:p>
          </p:txBody>
        </p:sp>
        <p:sp>
          <p:nvSpPr>
            <p:cNvPr id="136" name="Freeform 614">
              <a:extLst>
                <a:ext uri="{FF2B5EF4-FFF2-40B4-BE49-F238E27FC236}">
                  <a16:creationId xmlns:a16="http://schemas.microsoft.com/office/drawing/2014/main" id="{E493C6D1-59AB-84C3-2796-686214DACDFE}"/>
                </a:ext>
              </a:extLst>
            </p:cNvPr>
            <p:cNvSpPr/>
            <p:nvPr/>
          </p:nvSpPr>
          <p:spPr>
            <a:xfrm>
              <a:off x="4841985" y="3611097"/>
              <a:ext cx="341687" cy="434414"/>
            </a:xfrm>
            <a:custGeom>
              <a:avLst/>
              <a:gdLst>
                <a:gd name="connsiteX0" fmla="*/ 444 w 341687"/>
                <a:gd name="connsiteY0" fmla="*/ 227758 h 434414"/>
                <a:gd name="connsiteX1" fmla="*/ 17048 w 341687"/>
                <a:gd name="connsiteY1" fmla="*/ 246166 h 434414"/>
                <a:gd name="connsiteX2" fmla="*/ 38163 w 341687"/>
                <a:gd name="connsiteY2" fmla="*/ 223426 h 434414"/>
                <a:gd name="connsiteX3" fmla="*/ 40870 w 341687"/>
                <a:gd name="connsiteY3" fmla="*/ 188595 h 434414"/>
                <a:gd name="connsiteX4" fmla="*/ 85267 w 341687"/>
                <a:gd name="connsiteY4" fmla="*/ 93846 h 434414"/>
                <a:gd name="connsiteX5" fmla="*/ 96817 w 341687"/>
                <a:gd name="connsiteY5" fmla="*/ 89876 h 434414"/>
                <a:gd name="connsiteX6" fmla="*/ 101510 w 341687"/>
                <a:gd name="connsiteY6" fmla="*/ 98358 h 434414"/>
                <a:gd name="connsiteX7" fmla="*/ 63790 w 341687"/>
                <a:gd name="connsiteY7" fmla="*/ 214042 h 434414"/>
                <a:gd name="connsiteX8" fmla="*/ 39787 w 341687"/>
                <a:gd name="connsiteY8" fmla="*/ 293450 h 434414"/>
                <a:gd name="connsiteX9" fmla="*/ 80214 w 341687"/>
                <a:gd name="connsiteY9" fmla="*/ 394876 h 434414"/>
                <a:gd name="connsiteX10" fmla="*/ 129663 w 341687"/>
                <a:gd name="connsiteY10" fmla="*/ 429166 h 434414"/>
                <a:gd name="connsiteX11" fmla="*/ 135800 w 341687"/>
                <a:gd name="connsiteY11" fmla="*/ 395237 h 434414"/>
                <a:gd name="connsiteX12" fmla="*/ 108728 w 341687"/>
                <a:gd name="connsiteY12" fmla="*/ 275944 h 434414"/>
                <a:gd name="connsiteX13" fmla="*/ 117752 w 341687"/>
                <a:gd name="connsiteY13" fmla="*/ 251761 h 434414"/>
                <a:gd name="connsiteX14" fmla="*/ 164856 w 341687"/>
                <a:gd name="connsiteY14" fmla="*/ 227036 h 434414"/>
                <a:gd name="connsiteX15" fmla="*/ 216110 w 341687"/>
                <a:gd name="connsiteY15" fmla="*/ 228480 h 434414"/>
                <a:gd name="connsiteX16" fmla="*/ 244445 w 341687"/>
                <a:gd name="connsiteY16" fmla="*/ 285510 h 434414"/>
                <a:gd name="connsiteX17" fmla="*/ 223329 w 341687"/>
                <a:gd name="connsiteY17" fmla="*/ 367986 h 434414"/>
                <a:gd name="connsiteX18" fmla="*/ 214125 w 341687"/>
                <a:gd name="connsiteY18" fmla="*/ 412382 h 434414"/>
                <a:gd name="connsiteX19" fmla="*/ 233616 w 341687"/>
                <a:gd name="connsiteY19" fmla="*/ 434400 h 434414"/>
                <a:gd name="connsiteX20" fmla="*/ 260326 w 341687"/>
                <a:gd name="connsiteY20" fmla="*/ 416353 h 434414"/>
                <a:gd name="connsiteX21" fmla="*/ 278013 w 341687"/>
                <a:gd name="connsiteY21" fmla="*/ 374663 h 434414"/>
                <a:gd name="connsiteX22" fmla="*/ 303279 w 341687"/>
                <a:gd name="connsiteY22" fmla="*/ 293450 h 434414"/>
                <a:gd name="connsiteX23" fmla="*/ 291548 w 341687"/>
                <a:gd name="connsiteY23" fmla="*/ 265296 h 434414"/>
                <a:gd name="connsiteX24" fmla="*/ 273320 w 341687"/>
                <a:gd name="connsiteY24" fmla="*/ 225412 h 434414"/>
                <a:gd name="connsiteX25" fmla="*/ 252205 w 341687"/>
                <a:gd name="connsiteY25" fmla="*/ 114962 h 434414"/>
                <a:gd name="connsiteX26" fmla="*/ 252205 w 341687"/>
                <a:gd name="connsiteY26" fmla="*/ 105036 h 434414"/>
                <a:gd name="connsiteX27" fmla="*/ 263936 w 341687"/>
                <a:gd name="connsiteY27" fmla="*/ 103772 h 434414"/>
                <a:gd name="connsiteX28" fmla="*/ 281803 w 341687"/>
                <a:gd name="connsiteY28" fmla="*/ 126331 h 434414"/>
                <a:gd name="connsiteX29" fmla="*/ 289563 w 341687"/>
                <a:gd name="connsiteY29" fmla="*/ 215125 h 434414"/>
                <a:gd name="connsiteX30" fmla="*/ 287758 w 341687"/>
                <a:gd name="connsiteY30" fmla="*/ 238947 h 434414"/>
                <a:gd name="connsiteX31" fmla="*/ 304362 w 341687"/>
                <a:gd name="connsiteY31" fmla="*/ 252302 h 434414"/>
                <a:gd name="connsiteX32" fmla="*/ 320424 w 341687"/>
                <a:gd name="connsiteY32" fmla="*/ 246346 h 434414"/>
                <a:gd name="connsiteX33" fmla="*/ 325477 w 341687"/>
                <a:gd name="connsiteY33" fmla="*/ 236962 h 434414"/>
                <a:gd name="connsiteX34" fmla="*/ 341540 w 341687"/>
                <a:gd name="connsiteY34" fmla="*/ 150876 h 434414"/>
                <a:gd name="connsiteX35" fmla="*/ 309415 w 341687"/>
                <a:gd name="connsiteY35" fmla="*/ 79589 h 434414"/>
                <a:gd name="connsiteX36" fmla="*/ 258882 w 341687"/>
                <a:gd name="connsiteY36" fmla="*/ 16603 h 434414"/>
                <a:gd name="connsiteX37" fmla="*/ 203658 w 341687"/>
                <a:gd name="connsiteY37" fmla="*/ 0 h 434414"/>
                <a:gd name="connsiteX38" fmla="*/ 134717 w 341687"/>
                <a:gd name="connsiteY38" fmla="*/ 1985 h 434414"/>
                <a:gd name="connsiteX39" fmla="*/ 41773 w 341687"/>
                <a:gd name="connsiteY39" fmla="*/ 61181 h 434414"/>
                <a:gd name="connsiteX40" fmla="*/ 444 w 341687"/>
                <a:gd name="connsiteY40" fmla="*/ 158276 h 434414"/>
                <a:gd name="connsiteX41" fmla="*/ 444 w 341687"/>
                <a:gd name="connsiteY41" fmla="*/ 227758 h 43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1687" h="434414">
                  <a:moveTo>
                    <a:pt x="444" y="227758"/>
                  </a:moveTo>
                  <a:cubicBezTo>
                    <a:pt x="1166" y="237323"/>
                    <a:pt x="7844" y="245444"/>
                    <a:pt x="17048" y="246166"/>
                  </a:cubicBezTo>
                  <a:cubicBezTo>
                    <a:pt x="27154" y="246888"/>
                    <a:pt x="35276" y="231908"/>
                    <a:pt x="38163" y="223426"/>
                  </a:cubicBezTo>
                  <a:cubicBezTo>
                    <a:pt x="39787" y="218554"/>
                    <a:pt x="41231" y="193829"/>
                    <a:pt x="40870" y="188595"/>
                  </a:cubicBezTo>
                  <a:cubicBezTo>
                    <a:pt x="37802" y="140769"/>
                    <a:pt x="53323" y="127234"/>
                    <a:pt x="85267" y="93846"/>
                  </a:cubicBezTo>
                  <a:cubicBezTo>
                    <a:pt x="88696" y="90237"/>
                    <a:pt x="92125" y="88432"/>
                    <a:pt x="96817" y="89876"/>
                  </a:cubicBezTo>
                  <a:cubicBezTo>
                    <a:pt x="100968" y="91139"/>
                    <a:pt x="102231" y="95110"/>
                    <a:pt x="101510" y="98358"/>
                  </a:cubicBezTo>
                  <a:cubicBezTo>
                    <a:pt x="93569" y="138243"/>
                    <a:pt x="99705" y="181556"/>
                    <a:pt x="63790" y="214042"/>
                  </a:cubicBezTo>
                  <a:cubicBezTo>
                    <a:pt x="42314" y="233533"/>
                    <a:pt x="27876" y="261326"/>
                    <a:pt x="39787" y="293450"/>
                  </a:cubicBezTo>
                  <a:cubicBezTo>
                    <a:pt x="52601" y="327560"/>
                    <a:pt x="66498" y="361308"/>
                    <a:pt x="80214" y="394876"/>
                  </a:cubicBezTo>
                  <a:cubicBezTo>
                    <a:pt x="83823" y="403900"/>
                    <a:pt x="98622" y="442341"/>
                    <a:pt x="129663" y="429166"/>
                  </a:cubicBezTo>
                  <a:cubicBezTo>
                    <a:pt x="144101" y="420684"/>
                    <a:pt x="138507" y="406066"/>
                    <a:pt x="135800" y="395237"/>
                  </a:cubicBezTo>
                  <a:cubicBezTo>
                    <a:pt x="125512" y="355714"/>
                    <a:pt x="117211" y="315829"/>
                    <a:pt x="108728" y="275944"/>
                  </a:cubicBezTo>
                  <a:cubicBezTo>
                    <a:pt x="106021" y="263672"/>
                    <a:pt x="108728" y="258077"/>
                    <a:pt x="117752" y="251761"/>
                  </a:cubicBezTo>
                  <a:cubicBezTo>
                    <a:pt x="132370" y="241293"/>
                    <a:pt x="150057" y="236601"/>
                    <a:pt x="164856" y="227036"/>
                  </a:cubicBezTo>
                  <a:cubicBezTo>
                    <a:pt x="183084" y="215305"/>
                    <a:pt x="199146" y="215125"/>
                    <a:pt x="216110" y="228480"/>
                  </a:cubicBezTo>
                  <a:cubicBezTo>
                    <a:pt x="234699" y="243098"/>
                    <a:pt x="252566" y="257175"/>
                    <a:pt x="244445" y="285510"/>
                  </a:cubicBezTo>
                  <a:cubicBezTo>
                    <a:pt x="236684" y="312761"/>
                    <a:pt x="230007" y="340373"/>
                    <a:pt x="223329" y="367986"/>
                  </a:cubicBezTo>
                  <a:cubicBezTo>
                    <a:pt x="219720" y="382604"/>
                    <a:pt x="216110" y="397403"/>
                    <a:pt x="214125" y="412382"/>
                  </a:cubicBezTo>
                  <a:cubicBezTo>
                    <a:pt x="212140" y="426459"/>
                    <a:pt x="219539" y="433859"/>
                    <a:pt x="233616" y="434400"/>
                  </a:cubicBezTo>
                  <a:cubicBezTo>
                    <a:pt x="246791" y="434761"/>
                    <a:pt x="255453" y="428084"/>
                    <a:pt x="260326" y="416353"/>
                  </a:cubicBezTo>
                  <a:cubicBezTo>
                    <a:pt x="266282" y="402456"/>
                    <a:pt x="271155" y="388018"/>
                    <a:pt x="278013" y="374663"/>
                  </a:cubicBezTo>
                  <a:cubicBezTo>
                    <a:pt x="291368" y="349036"/>
                    <a:pt x="296782" y="321063"/>
                    <a:pt x="303279" y="293450"/>
                  </a:cubicBezTo>
                  <a:cubicBezTo>
                    <a:pt x="305986" y="281539"/>
                    <a:pt x="305986" y="271613"/>
                    <a:pt x="291548" y="265296"/>
                  </a:cubicBezTo>
                  <a:cubicBezTo>
                    <a:pt x="274945" y="258077"/>
                    <a:pt x="270433" y="243820"/>
                    <a:pt x="273320" y="225412"/>
                  </a:cubicBezTo>
                  <a:cubicBezTo>
                    <a:pt x="279276" y="186429"/>
                    <a:pt x="283066" y="147266"/>
                    <a:pt x="252205" y="114962"/>
                  </a:cubicBezTo>
                  <a:cubicBezTo>
                    <a:pt x="249678" y="112255"/>
                    <a:pt x="250039" y="108104"/>
                    <a:pt x="252205" y="105036"/>
                  </a:cubicBezTo>
                  <a:cubicBezTo>
                    <a:pt x="255453" y="100704"/>
                    <a:pt x="259965" y="101246"/>
                    <a:pt x="263936" y="103772"/>
                  </a:cubicBezTo>
                  <a:cubicBezTo>
                    <a:pt x="272598" y="109006"/>
                    <a:pt x="278554" y="117127"/>
                    <a:pt x="281803" y="126331"/>
                  </a:cubicBezTo>
                  <a:cubicBezTo>
                    <a:pt x="291548" y="155207"/>
                    <a:pt x="297504" y="184264"/>
                    <a:pt x="289563" y="215125"/>
                  </a:cubicBezTo>
                  <a:cubicBezTo>
                    <a:pt x="287578" y="223065"/>
                    <a:pt x="286675" y="231006"/>
                    <a:pt x="287758" y="238947"/>
                  </a:cubicBezTo>
                  <a:cubicBezTo>
                    <a:pt x="288841" y="247249"/>
                    <a:pt x="297323" y="249956"/>
                    <a:pt x="304362" y="252302"/>
                  </a:cubicBezTo>
                  <a:cubicBezTo>
                    <a:pt x="311581" y="254648"/>
                    <a:pt x="316454" y="251580"/>
                    <a:pt x="320424" y="246346"/>
                  </a:cubicBezTo>
                  <a:cubicBezTo>
                    <a:pt x="322590" y="243639"/>
                    <a:pt x="324033" y="240210"/>
                    <a:pt x="325477" y="236962"/>
                  </a:cubicBezTo>
                  <a:cubicBezTo>
                    <a:pt x="336667" y="209349"/>
                    <a:pt x="336847" y="179752"/>
                    <a:pt x="341540" y="150876"/>
                  </a:cubicBezTo>
                  <a:cubicBezTo>
                    <a:pt x="343886" y="133550"/>
                    <a:pt x="317717" y="95110"/>
                    <a:pt x="309415" y="79589"/>
                  </a:cubicBezTo>
                  <a:cubicBezTo>
                    <a:pt x="293534" y="49811"/>
                    <a:pt x="274584" y="35012"/>
                    <a:pt x="258882" y="16603"/>
                  </a:cubicBezTo>
                  <a:cubicBezTo>
                    <a:pt x="249498" y="6136"/>
                    <a:pt x="218276" y="0"/>
                    <a:pt x="203658" y="0"/>
                  </a:cubicBezTo>
                  <a:cubicBezTo>
                    <a:pt x="184347" y="0"/>
                    <a:pt x="154027" y="1083"/>
                    <a:pt x="134717" y="1985"/>
                  </a:cubicBezTo>
                  <a:cubicBezTo>
                    <a:pt x="90140" y="3970"/>
                    <a:pt x="71912" y="33207"/>
                    <a:pt x="41773" y="61181"/>
                  </a:cubicBezTo>
                  <a:cubicBezTo>
                    <a:pt x="13077" y="87710"/>
                    <a:pt x="83" y="119835"/>
                    <a:pt x="444" y="158276"/>
                  </a:cubicBezTo>
                  <a:cubicBezTo>
                    <a:pt x="264" y="167479"/>
                    <a:pt x="-458" y="213681"/>
                    <a:pt x="444" y="227758"/>
                  </a:cubicBezTo>
                  <a:close/>
                </a:path>
              </a:pathLst>
            </a:custGeom>
            <a:solidFill>
              <a:srgbClr val="FFFFFF"/>
            </a:solidFill>
            <a:ln w="1804" cap="flat">
              <a:noFill/>
              <a:prstDash val="solid"/>
              <a:miter/>
            </a:ln>
          </p:spPr>
          <p:txBody>
            <a:bodyPr rtlCol="0" anchor="ctr"/>
            <a:lstStyle/>
            <a:p>
              <a:endParaRPr lang="en-US"/>
            </a:p>
          </p:txBody>
        </p:sp>
        <p:sp>
          <p:nvSpPr>
            <p:cNvPr id="137" name="Freeform 615">
              <a:extLst>
                <a:ext uri="{FF2B5EF4-FFF2-40B4-BE49-F238E27FC236}">
                  <a16:creationId xmlns:a16="http://schemas.microsoft.com/office/drawing/2014/main" id="{449FD12E-C1A8-8B27-C9FA-CA9934611601}"/>
                </a:ext>
              </a:extLst>
            </p:cNvPr>
            <p:cNvSpPr/>
            <p:nvPr/>
          </p:nvSpPr>
          <p:spPr>
            <a:xfrm>
              <a:off x="4321215" y="3772441"/>
              <a:ext cx="356626" cy="477183"/>
            </a:xfrm>
            <a:custGeom>
              <a:avLst/>
              <a:gdLst>
                <a:gd name="connsiteX0" fmla="*/ 86633 w 356626"/>
                <a:gd name="connsiteY0" fmla="*/ 251039 h 477183"/>
                <a:gd name="connsiteX1" fmla="*/ 91686 w 356626"/>
                <a:gd name="connsiteY1" fmla="*/ 229743 h 477183"/>
                <a:gd name="connsiteX2" fmla="*/ 75444 w 356626"/>
                <a:gd name="connsiteY2" fmla="*/ 189678 h 477183"/>
                <a:gd name="connsiteX3" fmla="*/ 65518 w 356626"/>
                <a:gd name="connsiteY3" fmla="*/ 149252 h 477183"/>
                <a:gd name="connsiteX4" fmla="*/ 86092 w 356626"/>
                <a:gd name="connsiteY4" fmla="*/ 123985 h 477183"/>
                <a:gd name="connsiteX5" fmla="*/ 98003 w 356626"/>
                <a:gd name="connsiteY5" fmla="*/ 142394 h 477183"/>
                <a:gd name="connsiteX6" fmla="*/ 91325 w 356626"/>
                <a:gd name="connsiteY6" fmla="*/ 177767 h 477183"/>
                <a:gd name="connsiteX7" fmla="*/ 95296 w 356626"/>
                <a:gd name="connsiteY7" fmla="*/ 204477 h 477183"/>
                <a:gd name="connsiteX8" fmla="*/ 101793 w 356626"/>
                <a:gd name="connsiteY8" fmla="*/ 221983 h 477183"/>
                <a:gd name="connsiteX9" fmla="*/ 91506 w 356626"/>
                <a:gd name="connsiteY9" fmla="*/ 265116 h 477183"/>
                <a:gd name="connsiteX10" fmla="*/ 82482 w 356626"/>
                <a:gd name="connsiteY10" fmla="*/ 289119 h 477183"/>
                <a:gd name="connsiteX11" fmla="*/ 77429 w 356626"/>
                <a:gd name="connsiteY11" fmla="*/ 401012 h 477183"/>
                <a:gd name="connsiteX12" fmla="*/ 77609 w 356626"/>
                <a:gd name="connsiteY12" fmla="*/ 449019 h 477183"/>
                <a:gd name="connsiteX13" fmla="*/ 108651 w 356626"/>
                <a:gd name="connsiteY13" fmla="*/ 477172 h 477183"/>
                <a:gd name="connsiteX14" fmla="*/ 137888 w 356626"/>
                <a:gd name="connsiteY14" fmla="*/ 449560 h 477183"/>
                <a:gd name="connsiteX15" fmla="*/ 145287 w 356626"/>
                <a:gd name="connsiteY15" fmla="*/ 383326 h 477183"/>
                <a:gd name="connsiteX16" fmla="*/ 162071 w 356626"/>
                <a:gd name="connsiteY16" fmla="*/ 270169 h 477183"/>
                <a:gd name="connsiteX17" fmla="*/ 187337 w 356626"/>
                <a:gd name="connsiteY17" fmla="*/ 252843 h 477183"/>
                <a:gd name="connsiteX18" fmla="*/ 207731 w 356626"/>
                <a:gd name="connsiteY18" fmla="*/ 268725 h 477183"/>
                <a:gd name="connsiteX19" fmla="*/ 210438 w 356626"/>
                <a:gd name="connsiteY19" fmla="*/ 281719 h 477183"/>
                <a:gd name="connsiteX20" fmla="*/ 226139 w 356626"/>
                <a:gd name="connsiteY20" fmla="*/ 424655 h 477183"/>
                <a:gd name="connsiteX21" fmla="*/ 229929 w 356626"/>
                <a:gd name="connsiteY21" fmla="*/ 453350 h 477183"/>
                <a:gd name="connsiteX22" fmla="*/ 266204 w 356626"/>
                <a:gd name="connsiteY22" fmla="*/ 474465 h 477183"/>
                <a:gd name="connsiteX23" fmla="*/ 283710 w 356626"/>
                <a:gd name="connsiteY23" fmla="*/ 445589 h 477183"/>
                <a:gd name="connsiteX24" fmla="*/ 271980 w 356626"/>
                <a:gd name="connsiteY24" fmla="*/ 275403 h 477183"/>
                <a:gd name="connsiteX25" fmla="*/ 264761 w 356626"/>
                <a:gd name="connsiteY25" fmla="*/ 250136 h 477183"/>
                <a:gd name="connsiteX26" fmla="*/ 258805 w 356626"/>
                <a:gd name="connsiteY26" fmla="*/ 201950 h 477183"/>
                <a:gd name="connsiteX27" fmla="*/ 257000 w 356626"/>
                <a:gd name="connsiteY27" fmla="*/ 142574 h 477183"/>
                <a:gd name="connsiteX28" fmla="*/ 263136 w 356626"/>
                <a:gd name="connsiteY28" fmla="*/ 112796 h 477183"/>
                <a:gd name="connsiteX29" fmla="*/ 284071 w 356626"/>
                <a:gd name="connsiteY29" fmla="*/ 125790 h 477183"/>
                <a:gd name="connsiteX30" fmla="*/ 282266 w 356626"/>
                <a:gd name="connsiteY30" fmla="*/ 191844 h 477183"/>
                <a:gd name="connsiteX31" fmla="*/ 266746 w 356626"/>
                <a:gd name="connsiteY31" fmla="*/ 216568 h 477183"/>
                <a:gd name="connsiteX32" fmla="*/ 274145 w 356626"/>
                <a:gd name="connsiteY32" fmla="*/ 240572 h 477183"/>
                <a:gd name="connsiteX33" fmla="*/ 298509 w 356626"/>
                <a:gd name="connsiteY33" fmla="*/ 234255 h 477183"/>
                <a:gd name="connsiteX34" fmla="*/ 353554 w 356626"/>
                <a:gd name="connsiteY34" fmla="*/ 156471 h 477183"/>
                <a:gd name="connsiteX35" fmla="*/ 349583 w 356626"/>
                <a:gd name="connsiteY35" fmla="*/ 122000 h 477183"/>
                <a:gd name="connsiteX36" fmla="*/ 222710 w 356626"/>
                <a:gd name="connsiteY36" fmla="*/ 0 h 477183"/>
                <a:gd name="connsiteX37" fmla="*/ 164959 w 356626"/>
                <a:gd name="connsiteY37" fmla="*/ 2346 h 477183"/>
                <a:gd name="connsiteX38" fmla="*/ 78331 w 356626"/>
                <a:gd name="connsiteY38" fmla="*/ 40065 h 477183"/>
                <a:gd name="connsiteX39" fmla="*/ 26896 w 356626"/>
                <a:gd name="connsiteY39" fmla="*/ 90417 h 477183"/>
                <a:gd name="connsiteX40" fmla="*/ 5420 w 356626"/>
                <a:gd name="connsiteY40" fmla="*/ 117308 h 477183"/>
                <a:gd name="connsiteX41" fmla="*/ 1630 w 356626"/>
                <a:gd name="connsiteY41" fmla="*/ 145462 h 477183"/>
                <a:gd name="connsiteX42" fmla="*/ 35559 w 356626"/>
                <a:gd name="connsiteY42" fmla="*/ 223427 h 477183"/>
                <a:gd name="connsiteX43" fmla="*/ 61728 w 356626"/>
                <a:gd name="connsiteY43" fmla="*/ 253385 h 477183"/>
                <a:gd name="connsiteX44" fmla="*/ 86633 w 356626"/>
                <a:gd name="connsiteY44" fmla="*/ 251039 h 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6626" h="477183">
                  <a:moveTo>
                    <a:pt x="86633" y="251039"/>
                  </a:moveTo>
                  <a:cubicBezTo>
                    <a:pt x="94032" y="245624"/>
                    <a:pt x="93852" y="236601"/>
                    <a:pt x="91686" y="229743"/>
                  </a:cubicBezTo>
                  <a:cubicBezTo>
                    <a:pt x="87174" y="216208"/>
                    <a:pt x="81219" y="202672"/>
                    <a:pt x="75444" y="189678"/>
                  </a:cubicBezTo>
                  <a:cubicBezTo>
                    <a:pt x="68044" y="173796"/>
                    <a:pt x="66240" y="165855"/>
                    <a:pt x="65518" y="149252"/>
                  </a:cubicBezTo>
                  <a:cubicBezTo>
                    <a:pt x="64976" y="136618"/>
                    <a:pt x="73278" y="123444"/>
                    <a:pt x="86092" y="123985"/>
                  </a:cubicBezTo>
                  <a:cubicBezTo>
                    <a:pt x="99086" y="124527"/>
                    <a:pt x="99808" y="132648"/>
                    <a:pt x="98003" y="142394"/>
                  </a:cubicBezTo>
                  <a:cubicBezTo>
                    <a:pt x="96559" y="150154"/>
                    <a:pt x="92950" y="170006"/>
                    <a:pt x="91325" y="177767"/>
                  </a:cubicBezTo>
                  <a:cubicBezTo>
                    <a:pt x="88077" y="192385"/>
                    <a:pt x="89701" y="191844"/>
                    <a:pt x="95296" y="204477"/>
                  </a:cubicBezTo>
                  <a:cubicBezTo>
                    <a:pt x="97822" y="210071"/>
                    <a:pt x="100530" y="215846"/>
                    <a:pt x="101793" y="221983"/>
                  </a:cubicBezTo>
                  <a:cubicBezTo>
                    <a:pt x="105402" y="237864"/>
                    <a:pt x="108651" y="253746"/>
                    <a:pt x="91506" y="265116"/>
                  </a:cubicBezTo>
                  <a:cubicBezTo>
                    <a:pt x="83204" y="270530"/>
                    <a:pt x="82121" y="280276"/>
                    <a:pt x="82482" y="289119"/>
                  </a:cubicBezTo>
                  <a:cubicBezTo>
                    <a:pt x="83745" y="326657"/>
                    <a:pt x="77248" y="363654"/>
                    <a:pt x="77429" y="401012"/>
                  </a:cubicBezTo>
                  <a:cubicBezTo>
                    <a:pt x="77429" y="417074"/>
                    <a:pt x="76526" y="433137"/>
                    <a:pt x="77609" y="449019"/>
                  </a:cubicBezTo>
                  <a:cubicBezTo>
                    <a:pt x="79053" y="468871"/>
                    <a:pt x="89340" y="477533"/>
                    <a:pt x="108651" y="477172"/>
                  </a:cubicBezTo>
                  <a:cubicBezTo>
                    <a:pt x="126698" y="476811"/>
                    <a:pt x="135541" y="468871"/>
                    <a:pt x="137888" y="449560"/>
                  </a:cubicBezTo>
                  <a:cubicBezTo>
                    <a:pt x="140595" y="427542"/>
                    <a:pt x="142399" y="405344"/>
                    <a:pt x="145287" y="383326"/>
                  </a:cubicBezTo>
                  <a:cubicBezTo>
                    <a:pt x="150521" y="344705"/>
                    <a:pt x="149257" y="307527"/>
                    <a:pt x="162071" y="270169"/>
                  </a:cubicBezTo>
                  <a:cubicBezTo>
                    <a:pt x="164959" y="261867"/>
                    <a:pt x="174885" y="251219"/>
                    <a:pt x="187337" y="252843"/>
                  </a:cubicBezTo>
                  <a:cubicBezTo>
                    <a:pt x="197985" y="254287"/>
                    <a:pt x="204843" y="255912"/>
                    <a:pt x="207731" y="268725"/>
                  </a:cubicBezTo>
                  <a:cubicBezTo>
                    <a:pt x="208814" y="273057"/>
                    <a:pt x="209535" y="277388"/>
                    <a:pt x="210438" y="281719"/>
                  </a:cubicBezTo>
                  <a:cubicBezTo>
                    <a:pt x="219101" y="329004"/>
                    <a:pt x="220003" y="377190"/>
                    <a:pt x="226139" y="424655"/>
                  </a:cubicBezTo>
                  <a:cubicBezTo>
                    <a:pt x="227402" y="434400"/>
                    <a:pt x="226139" y="443965"/>
                    <a:pt x="229929" y="453350"/>
                  </a:cubicBezTo>
                  <a:cubicBezTo>
                    <a:pt x="237870" y="473021"/>
                    <a:pt x="242382" y="478616"/>
                    <a:pt x="266204" y="474465"/>
                  </a:cubicBezTo>
                  <a:cubicBezTo>
                    <a:pt x="284432" y="471217"/>
                    <a:pt x="284071" y="456238"/>
                    <a:pt x="283710" y="445589"/>
                  </a:cubicBezTo>
                  <a:cubicBezTo>
                    <a:pt x="281906" y="388740"/>
                    <a:pt x="270716" y="332613"/>
                    <a:pt x="271980" y="275403"/>
                  </a:cubicBezTo>
                  <a:cubicBezTo>
                    <a:pt x="272160" y="266920"/>
                    <a:pt x="269453" y="256994"/>
                    <a:pt x="264761" y="250136"/>
                  </a:cubicBezTo>
                  <a:cubicBezTo>
                    <a:pt x="253932" y="234616"/>
                    <a:pt x="253752" y="218734"/>
                    <a:pt x="258805" y="201950"/>
                  </a:cubicBezTo>
                  <a:cubicBezTo>
                    <a:pt x="263497" y="186790"/>
                    <a:pt x="256639" y="151959"/>
                    <a:pt x="257000" y="142574"/>
                  </a:cubicBezTo>
                  <a:cubicBezTo>
                    <a:pt x="257722" y="129039"/>
                    <a:pt x="253932" y="114420"/>
                    <a:pt x="263136" y="112796"/>
                  </a:cubicBezTo>
                  <a:cubicBezTo>
                    <a:pt x="272701" y="110991"/>
                    <a:pt x="280642" y="116947"/>
                    <a:pt x="284071" y="125790"/>
                  </a:cubicBezTo>
                  <a:cubicBezTo>
                    <a:pt x="292553" y="147808"/>
                    <a:pt x="297607" y="170367"/>
                    <a:pt x="282266" y="191844"/>
                  </a:cubicBezTo>
                  <a:cubicBezTo>
                    <a:pt x="276491" y="199965"/>
                    <a:pt x="268911" y="207003"/>
                    <a:pt x="266746" y="216568"/>
                  </a:cubicBezTo>
                  <a:cubicBezTo>
                    <a:pt x="264761" y="225051"/>
                    <a:pt x="265663" y="235157"/>
                    <a:pt x="274145" y="240572"/>
                  </a:cubicBezTo>
                  <a:cubicBezTo>
                    <a:pt x="283530" y="246707"/>
                    <a:pt x="293456" y="239849"/>
                    <a:pt x="298509" y="234255"/>
                  </a:cubicBezTo>
                  <a:cubicBezTo>
                    <a:pt x="319805" y="210432"/>
                    <a:pt x="341823" y="187332"/>
                    <a:pt x="353554" y="156471"/>
                  </a:cubicBezTo>
                  <a:cubicBezTo>
                    <a:pt x="358607" y="143116"/>
                    <a:pt x="357524" y="133190"/>
                    <a:pt x="349583" y="122000"/>
                  </a:cubicBezTo>
                  <a:cubicBezTo>
                    <a:pt x="322873" y="84823"/>
                    <a:pt x="255737" y="180"/>
                    <a:pt x="222710" y="0"/>
                  </a:cubicBezTo>
                  <a:cubicBezTo>
                    <a:pt x="211160" y="542"/>
                    <a:pt x="167485" y="2526"/>
                    <a:pt x="164959" y="2346"/>
                  </a:cubicBezTo>
                  <a:cubicBezTo>
                    <a:pt x="129225" y="-902"/>
                    <a:pt x="103056" y="16603"/>
                    <a:pt x="78331" y="40065"/>
                  </a:cubicBezTo>
                  <a:cubicBezTo>
                    <a:pt x="60825" y="56488"/>
                    <a:pt x="44402" y="74174"/>
                    <a:pt x="26896" y="90417"/>
                  </a:cubicBezTo>
                  <a:cubicBezTo>
                    <a:pt x="18233" y="98358"/>
                    <a:pt x="11736" y="107743"/>
                    <a:pt x="5420" y="117308"/>
                  </a:cubicBezTo>
                  <a:cubicBezTo>
                    <a:pt x="-175" y="125971"/>
                    <a:pt x="-1438" y="135175"/>
                    <a:pt x="1630" y="145462"/>
                  </a:cubicBezTo>
                  <a:cubicBezTo>
                    <a:pt x="9571" y="172894"/>
                    <a:pt x="20399" y="199243"/>
                    <a:pt x="35559" y="223427"/>
                  </a:cubicBezTo>
                  <a:cubicBezTo>
                    <a:pt x="42056" y="233894"/>
                    <a:pt x="51080" y="246707"/>
                    <a:pt x="61728" y="253385"/>
                  </a:cubicBezTo>
                  <a:cubicBezTo>
                    <a:pt x="69849" y="258980"/>
                    <a:pt x="78512" y="256994"/>
                    <a:pt x="86633" y="251039"/>
                  </a:cubicBezTo>
                  <a:close/>
                </a:path>
              </a:pathLst>
            </a:custGeom>
            <a:solidFill>
              <a:srgbClr val="FFFFFF"/>
            </a:solidFill>
            <a:ln w="1804" cap="flat">
              <a:noFill/>
              <a:prstDash val="solid"/>
              <a:miter/>
            </a:ln>
          </p:spPr>
          <p:txBody>
            <a:bodyPr rtlCol="0" anchor="ctr"/>
            <a:lstStyle/>
            <a:p>
              <a:endParaRPr lang="en-US"/>
            </a:p>
          </p:txBody>
        </p:sp>
        <p:sp>
          <p:nvSpPr>
            <p:cNvPr id="138" name="Freeform 616">
              <a:extLst>
                <a:ext uri="{FF2B5EF4-FFF2-40B4-BE49-F238E27FC236}">
                  <a16:creationId xmlns:a16="http://schemas.microsoft.com/office/drawing/2014/main" id="{5F7D6973-AF27-6D23-ADB3-4460190A01FA}"/>
                </a:ext>
              </a:extLst>
            </p:cNvPr>
            <p:cNvSpPr/>
            <p:nvPr/>
          </p:nvSpPr>
          <p:spPr>
            <a:xfrm>
              <a:off x="3852531" y="4464377"/>
              <a:ext cx="304897" cy="226253"/>
            </a:xfrm>
            <a:custGeom>
              <a:avLst/>
              <a:gdLst>
                <a:gd name="connsiteX0" fmla="*/ 303196 w 304897"/>
                <a:gd name="connsiteY0" fmla="*/ 21837 h 226253"/>
                <a:gd name="connsiteX1" fmla="*/ 303015 w 304897"/>
                <a:gd name="connsiteY1" fmla="*/ 20935 h 226253"/>
                <a:gd name="connsiteX2" fmla="*/ 302835 w 304897"/>
                <a:gd name="connsiteY2" fmla="*/ 19311 h 226253"/>
                <a:gd name="connsiteX3" fmla="*/ 302654 w 304897"/>
                <a:gd name="connsiteY3" fmla="*/ 18408 h 226253"/>
                <a:gd name="connsiteX4" fmla="*/ 302293 w 304897"/>
                <a:gd name="connsiteY4" fmla="*/ 17145 h 226253"/>
                <a:gd name="connsiteX5" fmla="*/ 302113 w 304897"/>
                <a:gd name="connsiteY5" fmla="*/ 16243 h 226253"/>
                <a:gd name="connsiteX6" fmla="*/ 301752 w 304897"/>
                <a:gd name="connsiteY6" fmla="*/ 15160 h 226253"/>
                <a:gd name="connsiteX7" fmla="*/ 301391 w 304897"/>
                <a:gd name="connsiteY7" fmla="*/ 14258 h 226253"/>
                <a:gd name="connsiteX8" fmla="*/ 301030 w 304897"/>
                <a:gd name="connsiteY8" fmla="*/ 13175 h 226253"/>
                <a:gd name="connsiteX9" fmla="*/ 300669 w 304897"/>
                <a:gd name="connsiteY9" fmla="*/ 12272 h 226253"/>
                <a:gd name="connsiteX10" fmla="*/ 300308 w 304897"/>
                <a:gd name="connsiteY10" fmla="*/ 11370 h 226253"/>
                <a:gd name="connsiteX11" fmla="*/ 299767 w 304897"/>
                <a:gd name="connsiteY11" fmla="*/ 10468 h 226253"/>
                <a:gd name="connsiteX12" fmla="*/ 299225 w 304897"/>
                <a:gd name="connsiteY12" fmla="*/ 9746 h 226253"/>
                <a:gd name="connsiteX13" fmla="*/ 298684 w 304897"/>
                <a:gd name="connsiteY13" fmla="*/ 8843 h 226253"/>
                <a:gd name="connsiteX14" fmla="*/ 298323 w 304897"/>
                <a:gd name="connsiteY14" fmla="*/ 8482 h 226253"/>
                <a:gd name="connsiteX15" fmla="*/ 296699 w 304897"/>
                <a:gd name="connsiteY15" fmla="*/ 6497 h 226253"/>
                <a:gd name="connsiteX16" fmla="*/ 296338 w 304897"/>
                <a:gd name="connsiteY16" fmla="*/ 6136 h 226253"/>
                <a:gd name="connsiteX17" fmla="*/ 295435 w 304897"/>
                <a:gd name="connsiteY17" fmla="*/ 5234 h 226253"/>
                <a:gd name="connsiteX18" fmla="*/ 294894 w 304897"/>
                <a:gd name="connsiteY18" fmla="*/ 4873 h 226253"/>
                <a:gd name="connsiteX19" fmla="*/ 293811 w 304897"/>
                <a:gd name="connsiteY19" fmla="*/ 4151 h 226253"/>
                <a:gd name="connsiteX20" fmla="*/ 293270 w 304897"/>
                <a:gd name="connsiteY20" fmla="*/ 3790 h 226253"/>
                <a:gd name="connsiteX21" fmla="*/ 292187 w 304897"/>
                <a:gd name="connsiteY21" fmla="*/ 3068 h 226253"/>
                <a:gd name="connsiteX22" fmla="*/ 291645 w 304897"/>
                <a:gd name="connsiteY22" fmla="*/ 2707 h 226253"/>
                <a:gd name="connsiteX23" fmla="*/ 290382 w 304897"/>
                <a:gd name="connsiteY23" fmla="*/ 1985 h 226253"/>
                <a:gd name="connsiteX24" fmla="*/ 289841 w 304897"/>
                <a:gd name="connsiteY24" fmla="*/ 1625 h 226253"/>
                <a:gd name="connsiteX25" fmla="*/ 288577 w 304897"/>
                <a:gd name="connsiteY25" fmla="*/ 902 h 226253"/>
                <a:gd name="connsiteX26" fmla="*/ 288216 w 304897"/>
                <a:gd name="connsiteY26" fmla="*/ 722 h 226253"/>
                <a:gd name="connsiteX27" fmla="*/ 286592 w 304897"/>
                <a:gd name="connsiteY27" fmla="*/ 0 h 226253"/>
                <a:gd name="connsiteX28" fmla="*/ 286592 w 304897"/>
                <a:gd name="connsiteY28" fmla="*/ 0 h 226253"/>
                <a:gd name="connsiteX29" fmla="*/ 289480 w 304897"/>
                <a:gd name="connsiteY29" fmla="*/ 21837 h 226253"/>
                <a:gd name="connsiteX30" fmla="*/ 273598 w 304897"/>
                <a:gd name="connsiteY30" fmla="*/ 98178 h 226253"/>
                <a:gd name="connsiteX31" fmla="*/ 221802 w 304897"/>
                <a:gd name="connsiteY31" fmla="*/ 151237 h 226253"/>
                <a:gd name="connsiteX32" fmla="*/ 142574 w 304897"/>
                <a:gd name="connsiteY32" fmla="*/ 172713 h 226253"/>
                <a:gd name="connsiteX33" fmla="*/ 38080 w 304897"/>
                <a:gd name="connsiteY33" fmla="*/ 170187 h 226253"/>
                <a:gd name="connsiteX34" fmla="*/ 0 w 304897"/>
                <a:gd name="connsiteY34" fmla="*/ 154125 h 226253"/>
                <a:gd name="connsiteX35" fmla="*/ 902 w 304897"/>
                <a:gd name="connsiteY35" fmla="*/ 166036 h 226253"/>
                <a:gd name="connsiteX36" fmla="*/ 902 w 304897"/>
                <a:gd name="connsiteY36" fmla="*/ 166216 h 226253"/>
                <a:gd name="connsiteX37" fmla="*/ 1985 w 304897"/>
                <a:gd name="connsiteY37" fmla="*/ 177406 h 226253"/>
                <a:gd name="connsiteX38" fmla="*/ 2166 w 304897"/>
                <a:gd name="connsiteY38" fmla="*/ 178489 h 226253"/>
                <a:gd name="connsiteX39" fmla="*/ 3429 w 304897"/>
                <a:gd name="connsiteY39" fmla="*/ 188776 h 226253"/>
                <a:gd name="connsiteX40" fmla="*/ 3609 w 304897"/>
                <a:gd name="connsiteY40" fmla="*/ 190761 h 226253"/>
                <a:gd name="connsiteX41" fmla="*/ 5414 w 304897"/>
                <a:gd name="connsiteY41" fmla="*/ 202672 h 226253"/>
                <a:gd name="connsiteX42" fmla="*/ 34470 w 304897"/>
                <a:gd name="connsiteY42" fmla="*/ 225231 h 226253"/>
                <a:gd name="connsiteX43" fmla="*/ 274140 w 304897"/>
                <a:gd name="connsiteY43" fmla="*/ 221261 h 226253"/>
                <a:gd name="connsiteX44" fmla="*/ 297962 w 304897"/>
                <a:gd name="connsiteY44" fmla="*/ 195272 h 226253"/>
                <a:gd name="connsiteX45" fmla="*/ 303557 w 304897"/>
                <a:gd name="connsiteY45" fmla="*/ 24905 h 226253"/>
                <a:gd name="connsiteX46" fmla="*/ 303196 w 304897"/>
                <a:gd name="connsiteY46" fmla="*/ 21837 h 22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4897" h="226253">
                  <a:moveTo>
                    <a:pt x="303196" y="21837"/>
                  </a:moveTo>
                  <a:cubicBezTo>
                    <a:pt x="303196" y="21477"/>
                    <a:pt x="303196" y="21296"/>
                    <a:pt x="303015" y="20935"/>
                  </a:cubicBezTo>
                  <a:cubicBezTo>
                    <a:pt x="303015" y="20394"/>
                    <a:pt x="302835" y="19852"/>
                    <a:pt x="302835" y="19311"/>
                  </a:cubicBezTo>
                  <a:cubicBezTo>
                    <a:pt x="302835" y="18950"/>
                    <a:pt x="302654" y="18589"/>
                    <a:pt x="302654" y="18408"/>
                  </a:cubicBezTo>
                  <a:cubicBezTo>
                    <a:pt x="302474" y="18047"/>
                    <a:pt x="302474" y="17506"/>
                    <a:pt x="302293" y="17145"/>
                  </a:cubicBezTo>
                  <a:cubicBezTo>
                    <a:pt x="302293" y="16784"/>
                    <a:pt x="302113" y="16423"/>
                    <a:pt x="302113" y="16243"/>
                  </a:cubicBezTo>
                  <a:cubicBezTo>
                    <a:pt x="301932" y="15882"/>
                    <a:pt x="301932" y="15521"/>
                    <a:pt x="301752" y="15160"/>
                  </a:cubicBezTo>
                  <a:cubicBezTo>
                    <a:pt x="301571" y="14799"/>
                    <a:pt x="301571" y="14438"/>
                    <a:pt x="301391" y="14258"/>
                  </a:cubicBezTo>
                  <a:cubicBezTo>
                    <a:pt x="301211" y="13896"/>
                    <a:pt x="301211" y="13536"/>
                    <a:pt x="301030" y="13175"/>
                  </a:cubicBezTo>
                  <a:cubicBezTo>
                    <a:pt x="300850" y="12814"/>
                    <a:pt x="300850" y="12633"/>
                    <a:pt x="300669" y="12272"/>
                  </a:cubicBezTo>
                  <a:cubicBezTo>
                    <a:pt x="300489" y="11911"/>
                    <a:pt x="300308" y="11731"/>
                    <a:pt x="300308" y="11370"/>
                  </a:cubicBezTo>
                  <a:cubicBezTo>
                    <a:pt x="300128" y="11009"/>
                    <a:pt x="299947" y="10828"/>
                    <a:pt x="299767" y="10468"/>
                  </a:cubicBezTo>
                  <a:cubicBezTo>
                    <a:pt x="299586" y="10287"/>
                    <a:pt x="299406" y="9926"/>
                    <a:pt x="299225" y="9746"/>
                  </a:cubicBezTo>
                  <a:cubicBezTo>
                    <a:pt x="299045" y="9385"/>
                    <a:pt x="298864" y="9204"/>
                    <a:pt x="298684" y="8843"/>
                  </a:cubicBezTo>
                  <a:cubicBezTo>
                    <a:pt x="298504" y="8663"/>
                    <a:pt x="298504" y="8663"/>
                    <a:pt x="298323" y="8482"/>
                  </a:cubicBezTo>
                  <a:cubicBezTo>
                    <a:pt x="297782" y="7760"/>
                    <a:pt x="297240" y="7039"/>
                    <a:pt x="296699" y="6497"/>
                  </a:cubicBezTo>
                  <a:cubicBezTo>
                    <a:pt x="296518" y="6317"/>
                    <a:pt x="296518" y="6317"/>
                    <a:pt x="296338" y="6136"/>
                  </a:cubicBezTo>
                  <a:cubicBezTo>
                    <a:pt x="295977" y="5775"/>
                    <a:pt x="295796" y="5595"/>
                    <a:pt x="295435" y="5234"/>
                  </a:cubicBezTo>
                  <a:cubicBezTo>
                    <a:pt x="295255" y="5053"/>
                    <a:pt x="295074" y="4873"/>
                    <a:pt x="294894" y="4873"/>
                  </a:cubicBezTo>
                  <a:cubicBezTo>
                    <a:pt x="294533" y="4512"/>
                    <a:pt x="294172" y="4332"/>
                    <a:pt x="293811" y="4151"/>
                  </a:cubicBezTo>
                  <a:cubicBezTo>
                    <a:pt x="293631" y="3970"/>
                    <a:pt x="293450" y="3790"/>
                    <a:pt x="293270" y="3790"/>
                  </a:cubicBezTo>
                  <a:cubicBezTo>
                    <a:pt x="292909" y="3609"/>
                    <a:pt x="292548" y="3249"/>
                    <a:pt x="292187" y="3068"/>
                  </a:cubicBezTo>
                  <a:cubicBezTo>
                    <a:pt x="292006" y="2888"/>
                    <a:pt x="291826" y="2888"/>
                    <a:pt x="291645" y="2707"/>
                  </a:cubicBezTo>
                  <a:cubicBezTo>
                    <a:pt x="291285" y="2527"/>
                    <a:pt x="290924" y="2166"/>
                    <a:pt x="290382" y="1985"/>
                  </a:cubicBezTo>
                  <a:cubicBezTo>
                    <a:pt x="290202" y="1805"/>
                    <a:pt x="290021" y="1805"/>
                    <a:pt x="289841" y="1625"/>
                  </a:cubicBezTo>
                  <a:cubicBezTo>
                    <a:pt x="289480" y="1444"/>
                    <a:pt x="288938" y="1083"/>
                    <a:pt x="288577" y="902"/>
                  </a:cubicBezTo>
                  <a:cubicBezTo>
                    <a:pt x="288397" y="902"/>
                    <a:pt x="288216" y="722"/>
                    <a:pt x="288216" y="722"/>
                  </a:cubicBezTo>
                  <a:cubicBezTo>
                    <a:pt x="287675" y="542"/>
                    <a:pt x="287134" y="181"/>
                    <a:pt x="286592" y="0"/>
                  </a:cubicBezTo>
                  <a:cubicBezTo>
                    <a:pt x="286592" y="0"/>
                    <a:pt x="286592" y="0"/>
                    <a:pt x="286592" y="0"/>
                  </a:cubicBezTo>
                  <a:cubicBezTo>
                    <a:pt x="287856" y="7219"/>
                    <a:pt x="288758" y="14619"/>
                    <a:pt x="289480" y="21837"/>
                  </a:cubicBezTo>
                  <a:cubicBezTo>
                    <a:pt x="292006" y="48548"/>
                    <a:pt x="285148" y="74355"/>
                    <a:pt x="273598" y="98178"/>
                  </a:cubicBezTo>
                  <a:cubicBezTo>
                    <a:pt x="263131" y="120015"/>
                    <a:pt x="242557" y="139506"/>
                    <a:pt x="221802" y="151237"/>
                  </a:cubicBezTo>
                  <a:cubicBezTo>
                    <a:pt x="196897" y="165494"/>
                    <a:pt x="170728" y="170728"/>
                    <a:pt x="142574" y="172713"/>
                  </a:cubicBezTo>
                  <a:cubicBezTo>
                    <a:pt x="107382" y="175420"/>
                    <a:pt x="72911" y="177767"/>
                    <a:pt x="38080" y="170187"/>
                  </a:cubicBezTo>
                  <a:cubicBezTo>
                    <a:pt x="24725" y="167299"/>
                    <a:pt x="11550" y="161705"/>
                    <a:pt x="0" y="154125"/>
                  </a:cubicBezTo>
                  <a:cubicBezTo>
                    <a:pt x="180" y="158095"/>
                    <a:pt x="541" y="162065"/>
                    <a:pt x="902" y="166036"/>
                  </a:cubicBezTo>
                  <a:cubicBezTo>
                    <a:pt x="902" y="166036"/>
                    <a:pt x="902" y="166036"/>
                    <a:pt x="902" y="166216"/>
                  </a:cubicBezTo>
                  <a:cubicBezTo>
                    <a:pt x="1263" y="170006"/>
                    <a:pt x="1624" y="173616"/>
                    <a:pt x="1985" y="177406"/>
                  </a:cubicBezTo>
                  <a:cubicBezTo>
                    <a:pt x="1985" y="177767"/>
                    <a:pt x="1985" y="178127"/>
                    <a:pt x="2166" y="178489"/>
                  </a:cubicBezTo>
                  <a:cubicBezTo>
                    <a:pt x="2527" y="181918"/>
                    <a:pt x="2888" y="185346"/>
                    <a:pt x="3429" y="188776"/>
                  </a:cubicBezTo>
                  <a:cubicBezTo>
                    <a:pt x="3429" y="189497"/>
                    <a:pt x="3609" y="190039"/>
                    <a:pt x="3609" y="190761"/>
                  </a:cubicBezTo>
                  <a:cubicBezTo>
                    <a:pt x="4151" y="194731"/>
                    <a:pt x="4692" y="198702"/>
                    <a:pt x="5414" y="202672"/>
                  </a:cubicBezTo>
                  <a:cubicBezTo>
                    <a:pt x="9204" y="226134"/>
                    <a:pt x="9926" y="228119"/>
                    <a:pt x="34470" y="225231"/>
                  </a:cubicBezTo>
                  <a:cubicBezTo>
                    <a:pt x="105758" y="226134"/>
                    <a:pt x="239488" y="221622"/>
                    <a:pt x="274140" y="221261"/>
                  </a:cubicBezTo>
                  <a:cubicBezTo>
                    <a:pt x="286773" y="221080"/>
                    <a:pt x="296518" y="210974"/>
                    <a:pt x="297962" y="195272"/>
                  </a:cubicBezTo>
                  <a:cubicBezTo>
                    <a:pt x="303376" y="138604"/>
                    <a:pt x="306986" y="81935"/>
                    <a:pt x="303557" y="24905"/>
                  </a:cubicBezTo>
                  <a:cubicBezTo>
                    <a:pt x="303376" y="23642"/>
                    <a:pt x="303376" y="22740"/>
                    <a:pt x="303196" y="21837"/>
                  </a:cubicBezTo>
                  <a:close/>
                </a:path>
              </a:pathLst>
            </a:custGeom>
            <a:solidFill>
              <a:srgbClr val="FFFFFF"/>
            </a:solidFill>
            <a:ln w="1804" cap="flat">
              <a:noFill/>
              <a:prstDash val="solid"/>
              <a:miter/>
            </a:ln>
          </p:spPr>
          <p:txBody>
            <a:bodyPr rtlCol="0" anchor="ctr"/>
            <a:lstStyle/>
            <a:p>
              <a:endParaRPr lang="en-US"/>
            </a:p>
          </p:txBody>
        </p:sp>
        <p:sp>
          <p:nvSpPr>
            <p:cNvPr id="139" name="Freeform 617">
              <a:extLst>
                <a:ext uri="{FF2B5EF4-FFF2-40B4-BE49-F238E27FC236}">
                  <a16:creationId xmlns:a16="http://schemas.microsoft.com/office/drawing/2014/main" id="{6AB6833C-A882-50FA-5781-0D8E8E383E46}"/>
                </a:ext>
              </a:extLst>
            </p:cNvPr>
            <p:cNvSpPr/>
            <p:nvPr/>
          </p:nvSpPr>
          <p:spPr>
            <a:xfrm>
              <a:off x="4942305" y="3432966"/>
              <a:ext cx="164939" cy="161202"/>
            </a:xfrm>
            <a:custGeom>
              <a:avLst/>
              <a:gdLst>
                <a:gd name="connsiteX0" fmla="*/ 164518 w 164939"/>
                <a:gd name="connsiteY0" fmla="*/ 85909 h 161202"/>
                <a:gd name="connsiteX1" fmla="*/ 89260 w 164939"/>
                <a:gd name="connsiteY1" fmla="*/ 4 h 161202"/>
                <a:gd name="connsiteX2" fmla="*/ 106 w 164939"/>
                <a:gd name="connsiteY2" fmla="*/ 82661 h 161202"/>
                <a:gd name="connsiteX3" fmla="*/ 89802 w 164939"/>
                <a:gd name="connsiteY3" fmla="*/ 161167 h 161202"/>
                <a:gd name="connsiteX4" fmla="*/ 164518 w 164939"/>
                <a:gd name="connsiteY4" fmla="*/ 85909 h 161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39" h="161202">
                  <a:moveTo>
                    <a:pt x="164518" y="85909"/>
                  </a:moveTo>
                  <a:cubicBezTo>
                    <a:pt x="169571" y="29421"/>
                    <a:pt x="128243" y="184"/>
                    <a:pt x="89260" y="4"/>
                  </a:cubicBezTo>
                  <a:cubicBezTo>
                    <a:pt x="47030" y="-357"/>
                    <a:pt x="2814" y="26533"/>
                    <a:pt x="106" y="82661"/>
                  </a:cubicBezTo>
                  <a:cubicBezTo>
                    <a:pt x="-2240" y="128501"/>
                    <a:pt x="34396" y="161889"/>
                    <a:pt x="89802" y="161167"/>
                  </a:cubicBezTo>
                  <a:cubicBezTo>
                    <a:pt x="130589" y="162430"/>
                    <a:pt x="163074" y="129764"/>
                    <a:pt x="164518" y="85909"/>
                  </a:cubicBezTo>
                  <a:close/>
                </a:path>
              </a:pathLst>
            </a:custGeom>
            <a:solidFill>
              <a:srgbClr val="FFFFFF"/>
            </a:solidFill>
            <a:ln w="1804" cap="flat">
              <a:noFill/>
              <a:prstDash val="solid"/>
              <a:miter/>
            </a:ln>
          </p:spPr>
          <p:txBody>
            <a:bodyPr rtlCol="0" anchor="ctr"/>
            <a:lstStyle/>
            <a:p>
              <a:endParaRPr lang="en-US"/>
            </a:p>
          </p:txBody>
        </p:sp>
        <p:sp>
          <p:nvSpPr>
            <p:cNvPr id="140" name="Freeform 618">
              <a:extLst>
                <a:ext uri="{FF2B5EF4-FFF2-40B4-BE49-F238E27FC236}">
                  <a16:creationId xmlns:a16="http://schemas.microsoft.com/office/drawing/2014/main" id="{499F6CA3-8598-C293-A0F3-F3D0F62FE992}"/>
                </a:ext>
              </a:extLst>
            </p:cNvPr>
            <p:cNvSpPr/>
            <p:nvPr/>
          </p:nvSpPr>
          <p:spPr>
            <a:xfrm>
              <a:off x="4343058" y="4362951"/>
              <a:ext cx="319799" cy="310886"/>
            </a:xfrm>
            <a:custGeom>
              <a:avLst/>
              <a:gdLst>
                <a:gd name="connsiteX0" fmla="*/ 313844 w 319799"/>
                <a:gd name="connsiteY0" fmla="*/ 62624 h 310886"/>
                <a:gd name="connsiteX1" fmla="*/ 301030 w 319799"/>
                <a:gd name="connsiteY1" fmla="*/ 133009 h 310886"/>
                <a:gd name="connsiteX2" fmla="*/ 256814 w 319799"/>
                <a:gd name="connsiteY2" fmla="*/ 204657 h 310886"/>
                <a:gd name="connsiteX3" fmla="*/ 178850 w 319799"/>
                <a:gd name="connsiteY3" fmla="*/ 248151 h 310886"/>
                <a:gd name="connsiteX4" fmla="*/ 28154 w 319799"/>
                <a:gd name="connsiteY4" fmla="*/ 234255 h 310886"/>
                <a:gd name="connsiteX5" fmla="*/ 0 w 319799"/>
                <a:gd name="connsiteY5" fmla="*/ 220900 h 310886"/>
                <a:gd name="connsiteX6" fmla="*/ 0 w 319799"/>
                <a:gd name="connsiteY6" fmla="*/ 221622 h 310886"/>
                <a:gd name="connsiteX7" fmla="*/ 181 w 319799"/>
                <a:gd name="connsiteY7" fmla="*/ 224329 h 310886"/>
                <a:gd name="connsiteX8" fmla="*/ 361 w 319799"/>
                <a:gd name="connsiteY8" fmla="*/ 226134 h 310886"/>
                <a:gd name="connsiteX9" fmla="*/ 542 w 319799"/>
                <a:gd name="connsiteY9" fmla="*/ 228299 h 310886"/>
                <a:gd name="connsiteX10" fmla="*/ 722 w 319799"/>
                <a:gd name="connsiteY10" fmla="*/ 229923 h 310886"/>
                <a:gd name="connsiteX11" fmla="*/ 902 w 319799"/>
                <a:gd name="connsiteY11" fmla="*/ 233172 h 310886"/>
                <a:gd name="connsiteX12" fmla="*/ 1083 w 319799"/>
                <a:gd name="connsiteY12" fmla="*/ 234796 h 310886"/>
                <a:gd name="connsiteX13" fmla="*/ 1263 w 319799"/>
                <a:gd name="connsiteY13" fmla="*/ 236962 h 310886"/>
                <a:gd name="connsiteX14" fmla="*/ 1444 w 319799"/>
                <a:gd name="connsiteY14" fmla="*/ 238406 h 310886"/>
                <a:gd name="connsiteX15" fmla="*/ 1624 w 319799"/>
                <a:gd name="connsiteY15" fmla="*/ 241474 h 310886"/>
                <a:gd name="connsiteX16" fmla="*/ 1624 w 319799"/>
                <a:gd name="connsiteY16" fmla="*/ 242556 h 310886"/>
                <a:gd name="connsiteX17" fmla="*/ 1805 w 319799"/>
                <a:gd name="connsiteY17" fmla="*/ 244903 h 310886"/>
                <a:gd name="connsiteX18" fmla="*/ 1985 w 319799"/>
                <a:gd name="connsiteY18" fmla="*/ 245986 h 310886"/>
                <a:gd name="connsiteX19" fmla="*/ 2166 w 319799"/>
                <a:gd name="connsiteY19" fmla="*/ 248873 h 310886"/>
                <a:gd name="connsiteX20" fmla="*/ 2166 w 319799"/>
                <a:gd name="connsiteY20" fmla="*/ 249595 h 310886"/>
                <a:gd name="connsiteX21" fmla="*/ 2346 w 319799"/>
                <a:gd name="connsiteY21" fmla="*/ 251941 h 310886"/>
                <a:gd name="connsiteX22" fmla="*/ 2346 w 319799"/>
                <a:gd name="connsiteY22" fmla="*/ 252844 h 310886"/>
                <a:gd name="connsiteX23" fmla="*/ 2527 w 319799"/>
                <a:gd name="connsiteY23" fmla="*/ 255551 h 310886"/>
                <a:gd name="connsiteX24" fmla="*/ 2527 w 319799"/>
                <a:gd name="connsiteY24" fmla="*/ 255912 h 310886"/>
                <a:gd name="connsiteX25" fmla="*/ 2707 w 319799"/>
                <a:gd name="connsiteY25" fmla="*/ 258258 h 310886"/>
                <a:gd name="connsiteX26" fmla="*/ 2707 w 319799"/>
                <a:gd name="connsiteY26" fmla="*/ 258980 h 310886"/>
                <a:gd name="connsiteX27" fmla="*/ 3068 w 319799"/>
                <a:gd name="connsiteY27" fmla="*/ 261326 h 310886"/>
                <a:gd name="connsiteX28" fmla="*/ 59015 w 319799"/>
                <a:gd name="connsiteY28" fmla="*/ 309512 h 310886"/>
                <a:gd name="connsiteX29" fmla="*/ 299406 w 319799"/>
                <a:gd name="connsiteY29" fmla="*/ 308610 h 310886"/>
                <a:gd name="connsiteX30" fmla="*/ 313483 w 319799"/>
                <a:gd name="connsiteY30" fmla="*/ 281720 h 310886"/>
                <a:gd name="connsiteX31" fmla="*/ 316010 w 319799"/>
                <a:gd name="connsiteY31" fmla="*/ 201770 h 310886"/>
                <a:gd name="connsiteX32" fmla="*/ 316190 w 319799"/>
                <a:gd name="connsiteY32" fmla="*/ 198160 h 310886"/>
                <a:gd name="connsiteX33" fmla="*/ 316190 w 319799"/>
                <a:gd name="connsiteY33" fmla="*/ 196536 h 310886"/>
                <a:gd name="connsiteX34" fmla="*/ 316190 w 319799"/>
                <a:gd name="connsiteY34" fmla="*/ 194009 h 310886"/>
                <a:gd name="connsiteX35" fmla="*/ 316190 w 319799"/>
                <a:gd name="connsiteY35" fmla="*/ 192385 h 310886"/>
                <a:gd name="connsiteX36" fmla="*/ 316190 w 319799"/>
                <a:gd name="connsiteY36" fmla="*/ 189678 h 310886"/>
                <a:gd name="connsiteX37" fmla="*/ 316190 w 319799"/>
                <a:gd name="connsiteY37" fmla="*/ 188053 h 310886"/>
                <a:gd name="connsiteX38" fmla="*/ 316370 w 319799"/>
                <a:gd name="connsiteY38" fmla="*/ 183722 h 310886"/>
                <a:gd name="connsiteX39" fmla="*/ 316370 w 319799"/>
                <a:gd name="connsiteY39" fmla="*/ 182098 h 310886"/>
                <a:gd name="connsiteX40" fmla="*/ 316370 w 319799"/>
                <a:gd name="connsiteY40" fmla="*/ 179030 h 310886"/>
                <a:gd name="connsiteX41" fmla="*/ 316370 w 319799"/>
                <a:gd name="connsiteY41" fmla="*/ 176864 h 310886"/>
                <a:gd name="connsiteX42" fmla="*/ 316370 w 319799"/>
                <a:gd name="connsiteY42" fmla="*/ 174338 h 310886"/>
                <a:gd name="connsiteX43" fmla="*/ 316370 w 319799"/>
                <a:gd name="connsiteY43" fmla="*/ 171811 h 310886"/>
                <a:gd name="connsiteX44" fmla="*/ 316551 w 319799"/>
                <a:gd name="connsiteY44" fmla="*/ 167119 h 310886"/>
                <a:gd name="connsiteX45" fmla="*/ 316551 w 319799"/>
                <a:gd name="connsiteY45" fmla="*/ 166036 h 310886"/>
                <a:gd name="connsiteX46" fmla="*/ 316551 w 319799"/>
                <a:gd name="connsiteY46" fmla="*/ 162426 h 310886"/>
                <a:gd name="connsiteX47" fmla="*/ 316551 w 319799"/>
                <a:gd name="connsiteY47" fmla="*/ 159719 h 310886"/>
                <a:gd name="connsiteX48" fmla="*/ 316551 w 319799"/>
                <a:gd name="connsiteY48" fmla="*/ 156290 h 310886"/>
                <a:gd name="connsiteX49" fmla="*/ 316551 w 319799"/>
                <a:gd name="connsiteY49" fmla="*/ 154305 h 310886"/>
                <a:gd name="connsiteX50" fmla="*/ 316731 w 319799"/>
                <a:gd name="connsiteY50" fmla="*/ 143477 h 310886"/>
                <a:gd name="connsiteX51" fmla="*/ 316731 w 319799"/>
                <a:gd name="connsiteY51" fmla="*/ 141311 h 310886"/>
                <a:gd name="connsiteX52" fmla="*/ 316912 w 319799"/>
                <a:gd name="connsiteY52" fmla="*/ 136979 h 310886"/>
                <a:gd name="connsiteX53" fmla="*/ 316912 w 319799"/>
                <a:gd name="connsiteY53" fmla="*/ 135536 h 310886"/>
                <a:gd name="connsiteX54" fmla="*/ 317092 w 319799"/>
                <a:gd name="connsiteY54" fmla="*/ 131204 h 310886"/>
                <a:gd name="connsiteX55" fmla="*/ 317092 w 319799"/>
                <a:gd name="connsiteY55" fmla="*/ 129219 h 310886"/>
                <a:gd name="connsiteX56" fmla="*/ 317273 w 319799"/>
                <a:gd name="connsiteY56" fmla="*/ 123624 h 310886"/>
                <a:gd name="connsiteX57" fmla="*/ 317273 w 319799"/>
                <a:gd name="connsiteY57" fmla="*/ 121820 h 310886"/>
                <a:gd name="connsiteX58" fmla="*/ 317453 w 319799"/>
                <a:gd name="connsiteY58" fmla="*/ 117308 h 310886"/>
                <a:gd name="connsiteX59" fmla="*/ 317453 w 319799"/>
                <a:gd name="connsiteY59" fmla="*/ 115323 h 310886"/>
                <a:gd name="connsiteX60" fmla="*/ 317634 w 319799"/>
                <a:gd name="connsiteY60" fmla="*/ 109728 h 310886"/>
                <a:gd name="connsiteX61" fmla="*/ 317634 w 319799"/>
                <a:gd name="connsiteY61" fmla="*/ 109367 h 310886"/>
                <a:gd name="connsiteX62" fmla="*/ 317814 w 319799"/>
                <a:gd name="connsiteY62" fmla="*/ 103953 h 310886"/>
                <a:gd name="connsiteX63" fmla="*/ 317814 w 319799"/>
                <a:gd name="connsiteY63" fmla="*/ 100885 h 310886"/>
                <a:gd name="connsiteX64" fmla="*/ 317995 w 319799"/>
                <a:gd name="connsiteY64" fmla="*/ 95832 h 310886"/>
                <a:gd name="connsiteX65" fmla="*/ 317995 w 319799"/>
                <a:gd name="connsiteY65" fmla="*/ 94568 h 310886"/>
                <a:gd name="connsiteX66" fmla="*/ 318175 w 319799"/>
                <a:gd name="connsiteY66" fmla="*/ 89154 h 310886"/>
                <a:gd name="connsiteX67" fmla="*/ 318175 w 319799"/>
                <a:gd name="connsiteY67" fmla="*/ 88071 h 310886"/>
                <a:gd name="connsiteX68" fmla="*/ 318356 w 319799"/>
                <a:gd name="connsiteY68" fmla="*/ 81574 h 310886"/>
                <a:gd name="connsiteX69" fmla="*/ 318356 w 319799"/>
                <a:gd name="connsiteY69" fmla="*/ 81213 h 310886"/>
                <a:gd name="connsiteX70" fmla="*/ 318536 w 319799"/>
                <a:gd name="connsiteY70" fmla="*/ 68038 h 310886"/>
                <a:gd name="connsiteX71" fmla="*/ 318536 w 319799"/>
                <a:gd name="connsiteY71" fmla="*/ 66414 h 310886"/>
                <a:gd name="connsiteX72" fmla="*/ 319800 w 319799"/>
                <a:gd name="connsiteY72" fmla="*/ 0 h 310886"/>
                <a:gd name="connsiteX73" fmla="*/ 313844 w 319799"/>
                <a:gd name="connsiteY73" fmla="*/ 62624 h 31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9799" h="310886">
                  <a:moveTo>
                    <a:pt x="313844" y="62624"/>
                  </a:moveTo>
                  <a:cubicBezTo>
                    <a:pt x="311137" y="86086"/>
                    <a:pt x="308971" y="110630"/>
                    <a:pt x="301030" y="133009"/>
                  </a:cubicBezTo>
                  <a:cubicBezTo>
                    <a:pt x="291465" y="159900"/>
                    <a:pt x="277929" y="184805"/>
                    <a:pt x="256814" y="204657"/>
                  </a:cubicBezTo>
                  <a:cubicBezTo>
                    <a:pt x="235157" y="225231"/>
                    <a:pt x="208267" y="241835"/>
                    <a:pt x="178850" y="248151"/>
                  </a:cubicBezTo>
                  <a:cubicBezTo>
                    <a:pt x="129400" y="258619"/>
                    <a:pt x="75077" y="252663"/>
                    <a:pt x="28154" y="234255"/>
                  </a:cubicBezTo>
                  <a:cubicBezTo>
                    <a:pt x="18408" y="230465"/>
                    <a:pt x="9024" y="226134"/>
                    <a:pt x="0" y="220900"/>
                  </a:cubicBezTo>
                  <a:cubicBezTo>
                    <a:pt x="0" y="221080"/>
                    <a:pt x="0" y="221441"/>
                    <a:pt x="0" y="221622"/>
                  </a:cubicBezTo>
                  <a:cubicBezTo>
                    <a:pt x="0" y="222524"/>
                    <a:pt x="181" y="223427"/>
                    <a:pt x="181" y="224329"/>
                  </a:cubicBezTo>
                  <a:cubicBezTo>
                    <a:pt x="181" y="224870"/>
                    <a:pt x="181" y="225592"/>
                    <a:pt x="361" y="226134"/>
                  </a:cubicBezTo>
                  <a:cubicBezTo>
                    <a:pt x="361" y="226855"/>
                    <a:pt x="542" y="227577"/>
                    <a:pt x="542" y="228299"/>
                  </a:cubicBezTo>
                  <a:cubicBezTo>
                    <a:pt x="542" y="228841"/>
                    <a:pt x="542" y="229382"/>
                    <a:pt x="722" y="229923"/>
                  </a:cubicBezTo>
                  <a:cubicBezTo>
                    <a:pt x="722" y="231006"/>
                    <a:pt x="902" y="232089"/>
                    <a:pt x="902" y="233172"/>
                  </a:cubicBezTo>
                  <a:cubicBezTo>
                    <a:pt x="902" y="233713"/>
                    <a:pt x="902" y="234255"/>
                    <a:pt x="1083" y="234796"/>
                  </a:cubicBezTo>
                  <a:cubicBezTo>
                    <a:pt x="1083" y="235518"/>
                    <a:pt x="1263" y="236240"/>
                    <a:pt x="1263" y="236962"/>
                  </a:cubicBezTo>
                  <a:cubicBezTo>
                    <a:pt x="1263" y="237504"/>
                    <a:pt x="1263" y="237864"/>
                    <a:pt x="1444" y="238406"/>
                  </a:cubicBezTo>
                  <a:cubicBezTo>
                    <a:pt x="1444" y="239488"/>
                    <a:pt x="1624" y="240572"/>
                    <a:pt x="1624" y="241474"/>
                  </a:cubicBezTo>
                  <a:cubicBezTo>
                    <a:pt x="1624" y="241835"/>
                    <a:pt x="1624" y="242196"/>
                    <a:pt x="1624" y="242556"/>
                  </a:cubicBezTo>
                  <a:cubicBezTo>
                    <a:pt x="1624" y="243279"/>
                    <a:pt x="1805" y="244181"/>
                    <a:pt x="1805" y="244903"/>
                  </a:cubicBezTo>
                  <a:cubicBezTo>
                    <a:pt x="1805" y="245264"/>
                    <a:pt x="1805" y="245625"/>
                    <a:pt x="1985" y="245986"/>
                  </a:cubicBezTo>
                  <a:cubicBezTo>
                    <a:pt x="1985" y="247068"/>
                    <a:pt x="2166" y="247971"/>
                    <a:pt x="2166" y="248873"/>
                  </a:cubicBezTo>
                  <a:cubicBezTo>
                    <a:pt x="2166" y="249054"/>
                    <a:pt x="2166" y="249415"/>
                    <a:pt x="2166" y="249595"/>
                  </a:cubicBezTo>
                  <a:cubicBezTo>
                    <a:pt x="2166" y="250317"/>
                    <a:pt x="2346" y="251219"/>
                    <a:pt x="2346" y="251941"/>
                  </a:cubicBezTo>
                  <a:cubicBezTo>
                    <a:pt x="2346" y="252302"/>
                    <a:pt x="2346" y="252483"/>
                    <a:pt x="2346" y="252844"/>
                  </a:cubicBezTo>
                  <a:cubicBezTo>
                    <a:pt x="2346" y="253746"/>
                    <a:pt x="2527" y="254649"/>
                    <a:pt x="2527" y="255551"/>
                  </a:cubicBezTo>
                  <a:cubicBezTo>
                    <a:pt x="2527" y="255731"/>
                    <a:pt x="2527" y="255731"/>
                    <a:pt x="2527" y="255912"/>
                  </a:cubicBezTo>
                  <a:cubicBezTo>
                    <a:pt x="2527" y="256633"/>
                    <a:pt x="2707" y="257356"/>
                    <a:pt x="2707" y="258258"/>
                  </a:cubicBezTo>
                  <a:cubicBezTo>
                    <a:pt x="2707" y="258438"/>
                    <a:pt x="2707" y="258619"/>
                    <a:pt x="2707" y="258980"/>
                  </a:cubicBezTo>
                  <a:cubicBezTo>
                    <a:pt x="2888" y="259701"/>
                    <a:pt x="2888" y="260604"/>
                    <a:pt x="3068" y="261326"/>
                  </a:cubicBezTo>
                  <a:cubicBezTo>
                    <a:pt x="8843" y="308069"/>
                    <a:pt x="-1624" y="314385"/>
                    <a:pt x="59015" y="309512"/>
                  </a:cubicBezTo>
                  <a:cubicBezTo>
                    <a:pt x="104314" y="305903"/>
                    <a:pt x="265838" y="309332"/>
                    <a:pt x="299406" y="308610"/>
                  </a:cubicBezTo>
                  <a:cubicBezTo>
                    <a:pt x="313483" y="308249"/>
                    <a:pt x="313483" y="294894"/>
                    <a:pt x="313483" y="281720"/>
                  </a:cubicBezTo>
                  <a:cubicBezTo>
                    <a:pt x="313483" y="255009"/>
                    <a:pt x="315468" y="228480"/>
                    <a:pt x="316010" y="201770"/>
                  </a:cubicBezTo>
                  <a:cubicBezTo>
                    <a:pt x="316010" y="200506"/>
                    <a:pt x="316010" y="199423"/>
                    <a:pt x="316190" y="198160"/>
                  </a:cubicBezTo>
                  <a:cubicBezTo>
                    <a:pt x="316190" y="197619"/>
                    <a:pt x="316190" y="197077"/>
                    <a:pt x="316190" y="196536"/>
                  </a:cubicBezTo>
                  <a:cubicBezTo>
                    <a:pt x="316190" y="195633"/>
                    <a:pt x="316190" y="194912"/>
                    <a:pt x="316190" y="194009"/>
                  </a:cubicBezTo>
                  <a:cubicBezTo>
                    <a:pt x="316190" y="193468"/>
                    <a:pt x="316190" y="192926"/>
                    <a:pt x="316190" y="192385"/>
                  </a:cubicBezTo>
                  <a:cubicBezTo>
                    <a:pt x="316190" y="191483"/>
                    <a:pt x="316190" y="190580"/>
                    <a:pt x="316190" y="189678"/>
                  </a:cubicBezTo>
                  <a:cubicBezTo>
                    <a:pt x="316190" y="189137"/>
                    <a:pt x="316190" y="188595"/>
                    <a:pt x="316190" y="188053"/>
                  </a:cubicBezTo>
                  <a:cubicBezTo>
                    <a:pt x="316190" y="186610"/>
                    <a:pt x="316190" y="185166"/>
                    <a:pt x="316370" y="183722"/>
                  </a:cubicBezTo>
                  <a:cubicBezTo>
                    <a:pt x="316370" y="183181"/>
                    <a:pt x="316370" y="182639"/>
                    <a:pt x="316370" y="182098"/>
                  </a:cubicBezTo>
                  <a:cubicBezTo>
                    <a:pt x="316370" y="181015"/>
                    <a:pt x="316370" y="180113"/>
                    <a:pt x="316370" y="179030"/>
                  </a:cubicBezTo>
                  <a:cubicBezTo>
                    <a:pt x="316370" y="178308"/>
                    <a:pt x="316370" y="177586"/>
                    <a:pt x="316370" y="176864"/>
                  </a:cubicBezTo>
                  <a:cubicBezTo>
                    <a:pt x="316370" y="175962"/>
                    <a:pt x="316370" y="175240"/>
                    <a:pt x="316370" y="174338"/>
                  </a:cubicBezTo>
                  <a:cubicBezTo>
                    <a:pt x="316370" y="173435"/>
                    <a:pt x="316370" y="172713"/>
                    <a:pt x="316370" y="171811"/>
                  </a:cubicBezTo>
                  <a:cubicBezTo>
                    <a:pt x="316370" y="170187"/>
                    <a:pt x="316370" y="168743"/>
                    <a:pt x="316551" y="167119"/>
                  </a:cubicBezTo>
                  <a:cubicBezTo>
                    <a:pt x="316551" y="166758"/>
                    <a:pt x="316551" y="166397"/>
                    <a:pt x="316551" y="166036"/>
                  </a:cubicBezTo>
                  <a:cubicBezTo>
                    <a:pt x="316551" y="164773"/>
                    <a:pt x="316551" y="163690"/>
                    <a:pt x="316551" y="162426"/>
                  </a:cubicBezTo>
                  <a:cubicBezTo>
                    <a:pt x="316551" y="161524"/>
                    <a:pt x="316551" y="160622"/>
                    <a:pt x="316551" y="159719"/>
                  </a:cubicBezTo>
                  <a:cubicBezTo>
                    <a:pt x="316551" y="158636"/>
                    <a:pt x="316551" y="157554"/>
                    <a:pt x="316551" y="156290"/>
                  </a:cubicBezTo>
                  <a:cubicBezTo>
                    <a:pt x="316551" y="155568"/>
                    <a:pt x="316551" y="155027"/>
                    <a:pt x="316551" y="154305"/>
                  </a:cubicBezTo>
                  <a:cubicBezTo>
                    <a:pt x="316551" y="150696"/>
                    <a:pt x="316731" y="147086"/>
                    <a:pt x="316731" y="143477"/>
                  </a:cubicBezTo>
                  <a:cubicBezTo>
                    <a:pt x="316731" y="142755"/>
                    <a:pt x="316731" y="142033"/>
                    <a:pt x="316731" y="141311"/>
                  </a:cubicBezTo>
                  <a:cubicBezTo>
                    <a:pt x="316731" y="139867"/>
                    <a:pt x="316731" y="138423"/>
                    <a:pt x="316912" y="136979"/>
                  </a:cubicBezTo>
                  <a:cubicBezTo>
                    <a:pt x="316912" y="136438"/>
                    <a:pt x="316912" y="136077"/>
                    <a:pt x="316912" y="135536"/>
                  </a:cubicBezTo>
                  <a:cubicBezTo>
                    <a:pt x="316912" y="134092"/>
                    <a:pt x="316912" y="132648"/>
                    <a:pt x="317092" y="131204"/>
                  </a:cubicBezTo>
                  <a:cubicBezTo>
                    <a:pt x="317092" y="130483"/>
                    <a:pt x="317092" y="129941"/>
                    <a:pt x="317092" y="129219"/>
                  </a:cubicBezTo>
                  <a:cubicBezTo>
                    <a:pt x="317092" y="127415"/>
                    <a:pt x="317092" y="125429"/>
                    <a:pt x="317273" y="123624"/>
                  </a:cubicBezTo>
                  <a:cubicBezTo>
                    <a:pt x="317273" y="123083"/>
                    <a:pt x="317273" y="122361"/>
                    <a:pt x="317273" y="121820"/>
                  </a:cubicBezTo>
                  <a:cubicBezTo>
                    <a:pt x="317273" y="120376"/>
                    <a:pt x="317273" y="118752"/>
                    <a:pt x="317453" y="117308"/>
                  </a:cubicBezTo>
                  <a:cubicBezTo>
                    <a:pt x="317453" y="116586"/>
                    <a:pt x="317453" y="116045"/>
                    <a:pt x="317453" y="115323"/>
                  </a:cubicBezTo>
                  <a:cubicBezTo>
                    <a:pt x="317453" y="113518"/>
                    <a:pt x="317453" y="111713"/>
                    <a:pt x="317634" y="109728"/>
                  </a:cubicBezTo>
                  <a:cubicBezTo>
                    <a:pt x="317634" y="109547"/>
                    <a:pt x="317634" y="109547"/>
                    <a:pt x="317634" y="109367"/>
                  </a:cubicBezTo>
                  <a:cubicBezTo>
                    <a:pt x="317634" y="107562"/>
                    <a:pt x="317634" y="105758"/>
                    <a:pt x="317814" y="103953"/>
                  </a:cubicBezTo>
                  <a:cubicBezTo>
                    <a:pt x="317814" y="102870"/>
                    <a:pt x="317814" y="101968"/>
                    <a:pt x="317814" y="100885"/>
                  </a:cubicBezTo>
                  <a:cubicBezTo>
                    <a:pt x="317814" y="99261"/>
                    <a:pt x="317814" y="97636"/>
                    <a:pt x="317995" y="95832"/>
                  </a:cubicBezTo>
                  <a:cubicBezTo>
                    <a:pt x="317995" y="95470"/>
                    <a:pt x="317995" y="94929"/>
                    <a:pt x="317995" y="94568"/>
                  </a:cubicBezTo>
                  <a:cubicBezTo>
                    <a:pt x="317995" y="92763"/>
                    <a:pt x="317995" y="90959"/>
                    <a:pt x="318175" y="89154"/>
                  </a:cubicBezTo>
                  <a:cubicBezTo>
                    <a:pt x="318175" y="88793"/>
                    <a:pt x="318175" y="88432"/>
                    <a:pt x="318175" y="88071"/>
                  </a:cubicBezTo>
                  <a:cubicBezTo>
                    <a:pt x="318175" y="85906"/>
                    <a:pt x="318175" y="83740"/>
                    <a:pt x="318356" y="81574"/>
                  </a:cubicBezTo>
                  <a:cubicBezTo>
                    <a:pt x="318356" y="81394"/>
                    <a:pt x="318356" y="81394"/>
                    <a:pt x="318356" y="81213"/>
                  </a:cubicBezTo>
                  <a:cubicBezTo>
                    <a:pt x="318356" y="76882"/>
                    <a:pt x="318536" y="72550"/>
                    <a:pt x="318536" y="68038"/>
                  </a:cubicBezTo>
                  <a:cubicBezTo>
                    <a:pt x="318536" y="67497"/>
                    <a:pt x="318536" y="66956"/>
                    <a:pt x="318536" y="66414"/>
                  </a:cubicBezTo>
                  <a:cubicBezTo>
                    <a:pt x="319078" y="43314"/>
                    <a:pt x="319438" y="20394"/>
                    <a:pt x="319800" y="0"/>
                  </a:cubicBezTo>
                  <a:cubicBezTo>
                    <a:pt x="318717" y="21115"/>
                    <a:pt x="316190" y="41870"/>
                    <a:pt x="313844" y="62624"/>
                  </a:cubicBezTo>
                  <a:close/>
                </a:path>
              </a:pathLst>
            </a:custGeom>
            <a:solidFill>
              <a:srgbClr val="FFFFFF"/>
            </a:solidFill>
            <a:ln w="1804" cap="flat">
              <a:noFill/>
              <a:prstDash val="solid"/>
              <a:miter/>
            </a:ln>
          </p:spPr>
          <p:txBody>
            <a:bodyPr rtlCol="0" anchor="ctr"/>
            <a:lstStyle/>
            <a:p>
              <a:endParaRPr lang="en-US"/>
            </a:p>
          </p:txBody>
        </p:sp>
        <p:sp>
          <p:nvSpPr>
            <p:cNvPr id="141" name="Freeform 619">
              <a:extLst>
                <a:ext uri="{FF2B5EF4-FFF2-40B4-BE49-F238E27FC236}">
                  <a16:creationId xmlns:a16="http://schemas.microsoft.com/office/drawing/2014/main" id="{4B59FBC0-33A0-BEB0-0599-58F2C16BD199}"/>
                </a:ext>
              </a:extLst>
            </p:cNvPr>
            <p:cNvSpPr/>
            <p:nvPr/>
          </p:nvSpPr>
          <p:spPr>
            <a:xfrm>
              <a:off x="3844685" y="3814005"/>
              <a:ext cx="260504" cy="617245"/>
            </a:xfrm>
            <a:custGeom>
              <a:avLst/>
              <a:gdLst>
                <a:gd name="connsiteX0" fmla="*/ 75884 w 260504"/>
                <a:gd name="connsiteY0" fmla="*/ 484336 h 617245"/>
                <a:gd name="connsiteX1" fmla="*/ 77689 w 260504"/>
                <a:gd name="connsiteY1" fmla="*/ 564105 h 617245"/>
                <a:gd name="connsiteX2" fmla="*/ 87795 w 260504"/>
                <a:gd name="connsiteY2" fmla="*/ 606336 h 617245"/>
                <a:gd name="connsiteX3" fmla="*/ 118476 w 260504"/>
                <a:gd name="connsiteY3" fmla="*/ 613194 h 617245"/>
                <a:gd name="connsiteX4" fmla="*/ 135260 w 260504"/>
                <a:gd name="connsiteY4" fmla="*/ 596771 h 617245"/>
                <a:gd name="connsiteX5" fmla="*/ 135801 w 260504"/>
                <a:gd name="connsiteY5" fmla="*/ 416117 h 617245"/>
                <a:gd name="connsiteX6" fmla="*/ 162150 w 260504"/>
                <a:gd name="connsiteY6" fmla="*/ 394821 h 617245"/>
                <a:gd name="connsiteX7" fmla="*/ 187417 w 260504"/>
                <a:gd name="connsiteY7" fmla="*/ 424960 h 617245"/>
                <a:gd name="connsiteX8" fmla="*/ 211600 w 260504"/>
                <a:gd name="connsiteY8" fmla="*/ 600922 h 617245"/>
                <a:gd name="connsiteX9" fmla="*/ 242642 w 260504"/>
                <a:gd name="connsiteY9" fmla="*/ 616804 h 617245"/>
                <a:gd name="connsiteX10" fmla="*/ 260328 w 260504"/>
                <a:gd name="connsiteY10" fmla="*/ 592801 h 617245"/>
                <a:gd name="connsiteX11" fmla="*/ 237588 w 260504"/>
                <a:gd name="connsiteY11" fmla="*/ 258564 h 617245"/>
                <a:gd name="connsiteX12" fmla="*/ 218639 w 260504"/>
                <a:gd name="connsiteY12" fmla="*/ 195217 h 617245"/>
                <a:gd name="connsiteX13" fmla="*/ 171174 w 260504"/>
                <a:gd name="connsiteY13" fmla="*/ 173199 h 617245"/>
                <a:gd name="connsiteX14" fmla="*/ 108730 w 260504"/>
                <a:gd name="connsiteY14" fmla="*/ 168507 h 617245"/>
                <a:gd name="connsiteX15" fmla="*/ 95736 w 260504"/>
                <a:gd name="connsiteY15" fmla="*/ 166883 h 617245"/>
                <a:gd name="connsiteX16" fmla="*/ 111076 w 260504"/>
                <a:gd name="connsiteY16" fmla="*/ 200270 h 617245"/>
                <a:gd name="connsiteX17" fmla="*/ 110535 w 260504"/>
                <a:gd name="connsiteY17" fmla="*/ 212362 h 617245"/>
                <a:gd name="connsiteX18" fmla="*/ 98804 w 260504"/>
                <a:gd name="connsiteY18" fmla="*/ 205685 h 617245"/>
                <a:gd name="connsiteX19" fmla="*/ 61988 w 260504"/>
                <a:gd name="connsiteY19" fmla="*/ 131871 h 617245"/>
                <a:gd name="connsiteX20" fmla="*/ 71733 w 260504"/>
                <a:gd name="connsiteY20" fmla="*/ 88557 h 617245"/>
                <a:gd name="connsiteX21" fmla="*/ 106204 w 260504"/>
                <a:gd name="connsiteY21" fmla="*/ 48131 h 617245"/>
                <a:gd name="connsiteX22" fmla="*/ 110715 w 260504"/>
                <a:gd name="connsiteY22" fmla="*/ 18172 h 617245"/>
                <a:gd name="connsiteX23" fmla="*/ 85630 w 260504"/>
                <a:gd name="connsiteY23" fmla="*/ 125 h 617245"/>
                <a:gd name="connsiteX24" fmla="*/ 56934 w 260504"/>
                <a:gd name="connsiteY24" fmla="*/ 20519 h 617245"/>
                <a:gd name="connsiteX25" fmla="*/ 15064 w 260504"/>
                <a:gd name="connsiteY25" fmla="*/ 75744 h 617245"/>
                <a:gd name="connsiteX26" fmla="*/ 7845 w 260504"/>
                <a:gd name="connsiteY26" fmla="*/ 151001 h 617245"/>
                <a:gd name="connsiteX27" fmla="*/ 50257 w 260504"/>
                <a:gd name="connsiteY27" fmla="*/ 245750 h 617245"/>
                <a:gd name="connsiteX28" fmla="*/ 73177 w 260504"/>
                <a:gd name="connsiteY28" fmla="*/ 319022 h 617245"/>
                <a:gd name="connsiteX29" fmla="*/ 75884 w 260504"/>
                <a:gd name="connsiteY29" fmla="*/ 484336 h 6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504" h="617245">
                  <a:moveTo>
                    <a:pt x="75884" y="484336"/>
                  </a:moveTo>
                  <a:cubicBezTo>
                    <a:pt x="75343" y="511046"/>
                    <a:pt x="75704" y="537576"/>
                    <a:pt x="77689" y="564105"/>
                  </a:cubicBezTo>
                  <a:cubicBezTo>
                    <a:pt x="78952" y="579445"/>
                    <a:pt x="79855" y="592981"/>
                    <a:pt x="87795" y="606336"/>
                  </a:cubicBezTo>
                  <a:cubicBezTo>
                    <a:pt x="96458" y="621135"/>
                    <a:pt x="108189" y="612653"/>
                    <a:pt x="118476" y="613194"/>
                  </a:cubicBezTo>
                  <a:cubicBezTo>
                    <a:pt x="129124" y="613735"/>
                    <a:pt x="134538" y="605253"/>
                    <a:pt x="135260" y="596771"/>
                  </a:cubicBezTo>
                  <a:cubicBezTo>
                    <a:pt x="139230" y="546419"/>
                    <a:pt x="135260" y="425863"/>
                    <a:pt x="135801" y="416117"/>
                  </a:cubicBezTo>
                  <a:cubicBezTo>
                    <a:pt x="136523" y="405288"/>
                    <a:pt x="143562" y="396445"/>
                    <a:pt x="162150" y="394821"/>
                  </a:cubicBezTo>
                  <a:cubicBezTo>
                    <a:pt x="182363" y="396445"/>
                    <a:pt x="185792" y="418102"/>
                    <a:pt x="187417" y="424960"/>
                  </a:cubicBezTo>
                  <a:cubicBezTo>
                    <a:pt x="194816" y="455280"/>
                    <a:pt x="202035" y="573670"/>
                    <a:pt x="211600" y="600922"/>
                  </a:cubicBezTo>
                  <a:cubicBezTo>
                    <a:pt x="216653" y="615179"/>
                    <a:pt x="230189" y="618609"/>
                    <a:pt x="242642" y="616804"/>
                  </a:cubicBezTo>
                  <a:cubicBezTo>
                    <a:pt x="257982" y="614458"/>
                    <a:pt x="259606" y="607419"/>
                    <a:pt x="260328" y="592801"/>
                  </a:cubicBezTo>
                  <a:cubicBezTo>
                    <a:pt x="262494" y="546599"/>
                    <a:pt x="244086" y="323895"/>
                    <a:pt x="237588" y="258564"/>
                  </a:cubicBezTo>
                  <a:cubicBezTo>
                    <a:pt x="235423" y="236185"/>
                    <a:pt x="228384" y="215069"/>
                    <a:pt x="218639" y="195217"/>
                  </a:cubicBezTo>
                  <a:cubicBezTo>
                    <a:pt x="207269" y="171756"/>
                    <a:pt x="196982" y="167605"/>
                    <a:pt x="171174" y="173199"/>
                  </a:cubicBezTo>
                  <a:cubicBezTo>
                    <a:pt x="149698" y="177891"/>
                    <a:pt x="128943" y="178614"/>
                    <a:pt x="108730" y="168507"/>
                  </a:cubicBezTo>
                  <a:cubicBezTo>
                    <a:pt x="104940" y="166702"/>
                    <a:pt x="100970" y="163815"/>
                    <a:pt x="95736" y="166883"/>
                  </a:cubicBezTo>
                  <a:cubicBezTo>
                    <a:pt x="100789" y="178072"/>
                    <a:pt x="106204" y="189081"/>
                    <a:pt x="111076" y="200270"/>
                  </a:cubicBezTo>
                  <a:cubicBezTo>
                    <a:pt x="112701" y="204060"/>
                    <a:pt x="115227" y="209474"/>
                    <a:pt x="110535" y="212362"/>
                  </a:cubicBezTo>
                  <a:cubicBezTo>
                    <a:pt x="103857" y="216332"/>
                    <a:pt x="101150" y="210016"/>
                    <a:pt x="98804" y="205685"/>
                  </a:cubicBezTo>
                  <a:cubicBezTo>
                    <a:pt x="86352" y="181140"/>
                    <a:pt x="73538" y="156776"/>
                    <a:pt x="61988" y="131871"/>
                  </a:cubicBezTo>
                  <a:cubicBezTo>
                    <a:pt x="54588" y="115809"/>
                    <a:pt x="57837" y="100468"/>
                    <a:pt x="71733" y="88557"/>
                  </a:cubicBezTo>
                  <a:cubicBezTo>
                    <a:pt x="85449" y="76826"/>
                    <a:pt x="97360" y="63471"/>
                    <a:pt x="106204" y="48131"/>
                  </a:cubicBezTo>
                  <a:cubicBezTo>
                    <a:pt x="111257" y="39468"/>
                    <a:pt x="117573" y="29181"/>
                    <a:pt x="110715" y="18172"/>
                  </a:cubicBezTo>
                  <a:cubicBezTo>
                    <a:pt x="103677" y="6803"/>
                    <a:pt x="97000" y="1569"/>
                    <a:pt x="85630" y="125"/>
                  </a:cubicBezTo>
                  <a:cubicBezTo>
                    <a:pt x="73538" y="-1499"/>
                    <a:pt x="62168" y="13119"/>
                    <a:pt x="56934" y="20519"/>
                  </a:cubicBezTo>
                  <a:cubicBezTo>
                    <a:pt x="43760" y="39468"/>
                    <a:pt x="28961" y="57155"/>
                    <a:pt x="15064" y="75744"/>
                  </a:cubicBezTo>
                  <a:cubicBezTo>
                    <a:pt x="-2261" y="99025"/>
                    <a:pt x="-4607" y="124291"/>
                    <a:pt x="7845" y="151001"/>
                  </a:cubicBezTo>
                  <a:cubicBezTo>
                    <a:pt x="22464" y="182403"/>
                    <a:pt x="37804" y="213445"/>
                    <a:pt x="50257" y="245750"/>
                  </a:cubicBezTo>
                  <a:cubicBezTo>
                    <a:pt x="59461" y="269572"/>
                    <a:pt x="71553" y="292492"/>
                    <a:pt x="73177" y="319022"/>
                  </a:cubicBezTo>
                  <a:cubicBezTo>
                    <a:pt x="76967" y="374067"/>
                    <a:pt x="76967" y="429291"/>
                    <a:pt x="75884" y="484336"/>
                  </a:cubicBezTo>
                  <a:close/>
                </a:path>
              </a:pathLst>
            </a:custGeom>
            <a:solidFill>
              <a:srgbClr val="FFFFFF"/>
            </a:solidFill>
            <a:ln w="1804" cap="flat">
              <a:noFill/>
              <a:prstDash val="solid"/>
              <a:miter/>
            </a:ln>
          </p:spPr>
          <p:txBody>
            <a:bodyPr rtlCol="0" anchor="ctr"/>
            <a:lstStyle/>
            <a:p>
              <a:endParaRPr lang="en-US"/>
            </a:p>
          </p:txBody>
        </p:sp>
        <p:sp>
          <p:nvSpPr>
            <p:cNvPr id="142" name="Freeform 620">
              <a:extLst>
                <a:ext uri="{FF2B5EF4-FFF2-40B4-BE49-F238E27FC236}">
                  <a16:creationId xmlns:a16="http://schemas.microsoft.com/office/drawing/2014/main" id="{ACFA10B9-4B98-0A3E-F766-6A9EC462A194}"/>
                </a:ext>
              </a:extLst>
            </p:cNvPr>
            <p:cNvSpPr/>
            <p:nvPr/>
          </p:nvSpPr>
          <p:spPr>
            <a:xfrm>
              <a:off x="4413795" y="3591209"/>
              <a:ext cx="171279" cy="168498"/>
            </a:xfrm>
            <a:custGeom>
              <a:avLst/>
              <a:gdLst>
                <a:gd name="connsiteX0" fmla="*/ 81583 w 171279"/>
                <a:gd name="connsiteY0" fmla="*/ 168418 h 168498"/>
                <a:gd name="connsiteX1" fmla="*/ 171279 w 171279"/>
                <a:gd name="connsiteY1" fmla="*/ 88288 h 168498"/>
                <a:gd name="connsiteX2" fmla="*/ 85193 w 171279"/>
                <a:gd name="connsiteY2" fmla="*/ 36 h 168498"/>
                <a:gd name="connsiteX3" fmla="*/ 9 w 171279"/>
                <a:gd name="connsiteY3" fmla="*/ 89551 h 168498"/>
                <a:gd name="connsiteX4" fmla="*/ 81583 w 171279"/>
                <a:gd name="connsiteY4" fmla="*/ 168418 h 16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9" h="168498">
                  <a:moveTo>
                    <a:pt x="81583" y="168418"/>
                  </a:moveTo>
                  <a:cubicBezTo>
                    <a:pt x="139515" y="165350"/>
                    <a:pt x="167128" y="143513"/>
                    <a:pt x="171279" y="88288"/>
                  </a:cubicBezTo>
                  <a:cubicBezTo>
                    <a:pt x="171459" y="44613"/>
                    <a:pt x="141320" y="36"/>
                    <a:pt x="85193" y="36"/>
                  </a:cubicBezTo>
                  <a:cubicBezTo>
                    <a:pt x="37548" y="-1407"/>
                    <a:pt x="731" y="40282"/>
                    <a:pt x="9" y="89551"/>
                  </a:cubicBezTo>
                  <a:cubicBezTo>
                    <a:pt x="-713" y="128534"/>
                    <a:pt x="40616" y="170584"/>
                    <a:pt x="81583" y="168418"/>
                  </a:cubicBezTo>
                  <a:close/>
                </a:path>
              </a:pathLst>
            </a:custGeom>
            <a:solidFill>
              <a:srgbClr val="FFFFFF"/>
            </a:solidFill>
            <a:ln w="1804" cap="flat">
              <a:noFill/>
              <a:prstDash val="solid"/>
              <a:miter/>
            </a:ln>
          </p:spPr>
          <p:txBody>
            <a:bodyPr rtlCol="0" anchor="ctr"/>
            <a:lstStyle/>
            <a:p>
              <a:endParaRPr lang="en-US"/>
            </a:p>
          </p:txBody>
        </p:sp>
        <p:sp>
          <p:nvSpPr>
            <p:cNvPr id="143" name="Freeform 621">
              <a:extLst>
                <a:ext uri="{FF2B5EF4-FFF2-40B4-BE49-F238E27FC236}">
                  <a16:creationId xmlns:a16="http://schemas.microsoft.com/office/drawing/2014/main" id="{8C3CAC3A-F5AD-44F8-46A8-C9821BF66BB2}"/>
                </a:ext>
              </a:extLst>
            </p:cNvPr>
            <p:cNvSpPr/>
            <p:nvPr/>
          </p:nvSpPr>
          <p:spPr>
            <a:xfrm>
              <a:off x="4100682" y="4110107"/>
              <a:ext cx="19841" cy="110811"/>
            </a:xfrm>
            <a:custGeom>
              <a:avLst/>
              <a:gdLst>
                <a:gd name="connsiteX0" fmla="*/ 0 w 19841"/>
                <a:gd name="connsiteY0" fmla="*/ 0 h 110811"/>
                <a:gd name="connsiteX1" fmla="*/ 9385 w 19841"/>
                <a:gd name="connsiteY1" fmla="*/ 110811 h 110811"/>
                <a:gd name="connsiteX2" fmla="*/ 0 w 19841"/>
                <a:gd name="connsiteY2" fmla="*/ 0 h 110811"/>
              </a:gdLst>
              <a:ahLst/>
              <a:cxnLst>
                <a:cxn ang="0">
                  <a:pos x="connsiteX0" y="connsiteY0"/>
                </a:cxn>
                <a:cxn ang="0">
                  <a:pos x="connsiteX1" y="connsiteY1"/>
                </a:cxn>
                <a:cxn ang="0">
                  <a:pos x="connsiteX2" y="connsiteY2"/>
                </a:cxn>
              </a:cxnLst>
              <a:rect l="l" t="t" r="r" b="b"/>
              <a:pathLst>
                <a:path w="19841" h="110811">
                  <a:moveTo>
                    <a:pt x="0" y="0"/>
                  </a:moveTo>
                  <a:cubicBezTo>
                    <a:pt x="2888" y="41509"/>
                    <a:pt x="9565" y="74536"/>
                    <a:pt x="9385" y="110811"/>
                  </a:cubicBezTo>
                  <a:cubicBezTo>
                    <a:pt x="28334" y="110811"/>
                    <a:pt x="19311" y="34290"/>
                    <a:pt x="0" y="0"/>
                  </a:cubicBezTo>
                  <a:close/>
                </a:path>
              </a:pathLst>
            </a:custGeom>
            <a:solidFill>
              <a:srgbClr val="FFFFFF"/>
            </a:solidFill>
            <a:ln w="1804" cap="flat">
              <a:noFill/>
              <a:prstDash val="solid"/>
              <a:miter/>
            </a:ln>
          </p:spPr>
          <p:txBody>
            <a:bodyPr rtlCol="0" anchor="ctr"/>
            <a:lstStyle/>
            <a:p>
              <a:endParaRPr lang="en-US"/>
            </a:p>
          </p:txBody>
        </p:sp>
        <p:sp>
          <p:nvSpPr>
            <p:cNvPr id="144" name="Freeform 622">
              <a:extLst>
                <a:ext uri="{FF2B5EF4-FFF2-40B4-BE49-F238E27FC236}">
                  <a16:creationId xmlns:a16="http://schemas.microsoft.com/office/drawing/2014/main" id="{8B7EF489-F7BC-E756-6239-02761CA1605E}"/>
                </a:ext>
              </a:extLst>
            </p:cNvPr>
            <p:cNvSpPr/>
            <p:nvPr/>
          </p:nvSpPr>
          <p:spPr>
            <a:xfrm>
              <a:off x="3927951" y="3787566"/>
              <a:ext cx="155664" cy="187681"/>
            </a:xfrm>
            <a:custGeom>
              <a:avLst/>
              <a:gdLst>
                <a:gd name="connsiteX0" fmla="*/ 22758 w 155664"/>
                <a:gd name="connsiteY0" fmla="*/ 17901 h 187681"/>
                <a:gd name="connsiteX1" fmla="*/ 35210 w 155664"/>
                <a:gd name="connsiteY1" fmla="*/ 83954 h 187681"/>
                <a:gd name="connsiteX2" fmla="*/ 10305 w 155664"/>
                <a:gd name="connsiteY2" fmla="*/ 115176 h 187681"/>
                <a:gd name="connsiteX3" fmla="*/ 2364 w 155664"/>
                <a:gd name="connsiteY3" fmla="*/ 148564 h 187681"/>
                <a:gd name="connsiteX4" fmla="*/ 33406 w 155664"/>
                <a:gd name="connsiteY4" fmla="*/ 182313 h 187681"/>
                <a:gd name="connsiteX5" fmla="*/ 85382 w 155664"/>
                <a:gd name="connsiteY5" fmla="*/ 185200 h 187681"/>
                <a:gd name="connsiteX6" fmla="*/ 150353 w 155664"/>
                <a:gd name="connsiteY6" fmla="*/ 131780 h 187681"/>
                <a:gd name="connsiteX7" fmla="*/ 149089 w 155664"/>
                <a:gd name="connsiteY7" fmla="*/ 58327 h 187681"/>
                <a:gd name="connsiteX8" fmla="*/ 20592 w 155664"/>
                <a:gd name="connsiteY8" fmla="*/ 13209 h 187681"/>
                <a:gd name="connsiteX9" fmla="*/ 22758 w 155664"/>
                <a:gd name="connsiteY9" fmla="*/ 17901 h 18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664" h="187681">
                  <a:moveTo>
                    <a:pt x="22758" y="17901"/>
                  </a:moveTo>
                  <a:cubicBezTo>
                    <a:pt x="48565" y="38295"/>
                    <a:pt x="52355" y="57244"/>
                    <a:pt x="35210" y="83954"/>
                  </a:cubicBezTo>
                  <a:cubicBezTo>
                    <a:pt x="27991" y="95144"/>
                    <a:pt x="20772" y="106514"/>
                    <a:pt x="10305" y="115176"/>
                  </a:cubicBezTo>
                  <a:cubicBezTo>
                    <a:pt x="-1245" y="124561"/>
                    <a:pt x="-1787" y="135389"/>
                    <a:pt x="2364" y="148564"/>
                  </a:cubicBezTo>
                  <a:cubicBezTo>
                    <a:pt x="7418" y="165168"/>
                    <a:pt x="17344" y="174913"/>
                    <a:pt x="33406" y="182313"/>
                  </a:cubicBezTo>
                  <a:cubicBezTo>
                    <a:pt x="51092" y="190434"/>
                    <a:pt x="68057" y="187547"/>
                    <a:pt x="85382" y="185200"/>
                  </a:cubicBezTo>
                  <a:cubicBezTo>
                    <a:pt x="117506" y="180689"/>
                    <a:pt x="140246" y="162821"/>
                    <a:pt x="150353" y="131780"/>
                  </a:cubicBezTo>
                  <a:cubicBezTo>
                    <a:pt x="158474" y="106694"/>
                    <a:pt x="156669" y="82330"/>
                    <a:pt x="149089" y="58327"/>
                  </a:cubicBezTo>
                  <a:cubicBezTo>
                    <a:pt x="132125" y="4727"/>
                    <a:pt x="70583" y="-15848"/>
                    <a:pt x="20592" y="13209"/>
                  </a:cubicBezTo>
                  <a:cubicBezTo>
                    <a:pt x="21133" y="14833"/>
                    <a:pt x="21494" y="16999"/>
                    <a:pt x="22758" y="17901"/>
                  </a:cubicBezTo>
                  <a:close/>
                </a:path>
              </a:pathLst>
            </a:custGeom>
            <a:solidFill>
              <a:srgbClr val="FFFFFF"/>
            </a:solidFill>
            <a:ln w="1804" cap="flat">
              <a:noFill/>
              <a:prstDash val="solid"/>
              <a:miter/>
            </a:ln>
          </p:spPr>
          <p:txBody>
            <a:bodyPr rtlCol="0" anchor="ctr"/>
            <a:lstStyle/>
            <a:p>
              <a:endParaRPr lang="en-US"/>
            </a:p>
          </p:txBody>
        </p:sp>
        <p:sp>
          <p:nvSpPr>
            <p:cNvPr id="145" name="Freeform 623">
              <a:extLst>
                <a:ext uri="{FF2B5EF4-FFF2-40B4-BE49-F238E27FC236}">
                  <a16:creationId xmlns:a16="http://schemas.microsoft.com/office/drawing/2014/main" id="{0ACC94E3-64BA-1D94-3F61-D82537F4FF66}"/>
                </a:ext>
              </a:extLst>
            </p:cNvPr>
            <p:cNvSpPr/>
            <p:nvPr/>
          </p:nvSpPr>
          <p:spPr>
            <a:xfrm>
              <a:off x="4973092" y="3849948"/>
              <a:ext cx="99705" cy="78241"/>
            </a:xfrm>
            <a:custGeom>
              <a:avLst/>
              <a:gdLst>
                <a:gd name="connsiteX0" fmla="*/ 90056 w 99705"/>
                <a:gd name="connsiteY0" fmla="*/ 78242 h 78241"/>
                <a:gd name="connsiteX1" fmla="*/ 93305 w 99705"/>
                <a:gd name="connsiteY1" fmla="*/ 65789 h 78241"/>
                <a:gd name="connsiteX2" fmla="*/ 94207 w 99705"/>
                <a:gd name="connsiteY2" fmla="*/ 62179 h 78241"/>
                <a:gd name="connsiteX3" fmla="*/ 97997 w 99705"/>
                <a:gd name="connsiteY3" fmla="*/ 48463 h 78241"/>
                <a:gd name="connsiteX4" fmla="*/ 81574 w 99705"/>
                <a:gd name="connsiteY4" fmla="*/ 7676 h 78241"/>
                <a:gd name="connsiteX5" fmla="*/ 42772 w 99705"/>
                <a:gd name="connsiteY5" fmla="*/ 5871 h 78241"/>
                <a:gd name="connsiteX6" fmla="*/ 38441 w 99705"/>
                <a:gd name="connsiteY6" fmla="*/ 8037 h 78241"/>
                <a:gd name="connsiteX7" fmla="*/ 36275 w 99705"/>
                <a:gd name="connsiteY7" fmla="*/ 9120 h 78241"/>
                <a:gd name="connsiteX8" fmla="*/ 34290 w 99705"/>
                <a:gd name="connsiteY8" fmla="*/ 10022 h 78241"/>
                <a:gd name="connsiteX9" fmla="*/ 31944 w 99705"/>
                <a:gd name="connsiteY9" fmla="*/ 11286 h 78241"/>
                <a:gd name="connsiteX10" fmla="*/ 30319 w 99705"/>
                <a:gd name="connsiteY10" fmla="*/ 12007 h 78241"/>
                <a:gd name="connsiteX11" fmla="*/ 27793 w 99705"/>
                <a:gd name="connsiteY11" fmla="*/ 13271 h 78241"/>
                <a:gd name="connsiteX12" fmla="*/ 26530 w 99705"/>
                <a:gd name="connsiteY12" fmla="*/ 13812 h 78241"/>
                <a:gd name="connsiteX13" fmla="*/ 24003 w 99705"/>
                <a:gd name="connsiteY13" fmla="*/ 15076 h 78241"/>
                <a:gd name="connsiteX14" fmla="*/ 22920 w 99705"/>
                <a:gd name="connsiteY14" fmla="*/ 15617 h 78241"/>
                <a:gd name="connsiteX15" fmla="*/ 20574 w 99705"/>
                <a:gd name="connsiteY15" fmla="*/ 16881 h 78241"/>
                <a:gd name="connsiteX16" fmla="*/ 19852 w 99705"/>
                <a:gd name="connsiteY16" fmla="*/ 17241 h 78241"/>
                <a:gd name="connsiteX17" fmla="*/ 17506 w 99705"/>
                <a:gd name="connsiteY17" fmla="*/ 18505 h 78241"/>
                <a:gd name="connsiteX18" fmla="*/ 17145 w 99705"/>
                <a:gd name="connsiteY18" fmla="*/ 18685 h 78241"/>
                <a:gd name="connsiteX19" fmla="*/ 5955 w 99705"/>
                <a:gd name="connsiteY19" fmla="*/ 25904 h 78241"/>
                <a:gd name="connsiteX20" fmla="*/ 5775 w 99705"/>
                <a:gd name="connsiteY20" fmla="*/ 26084 h 78241"/>
                <a:gd name="connsiteX21" fmla="*/ 4151 w 99705"/>
                <a:gd name="connsiteY21" fmla="*/ 27348 h 78241"/>
                <a:gd name="connsiteX22" fmla="*/ 3970 w 99705"/>
                <a:gd name="connsiteY22" fmla="*/ 27528 h 78241"/>
                <a:gd name="connsiteX23" fmla="*/ 2707 w 99705"/>
                <a:gd name="connsiteY23" fmla="*/ 28792 h 78241"/>
                <a:gd name="connsiteX24" fmla="*/ 2526 w 99705"/>
                <a:gd name="connsiteY24" fmla="*/ 28972 h 78241"/>
                <a:gd name="connsiteX25" fmla="*/ 1263 w 99705"/>
                <a:gd name="connsiteY25" fmla="*/ 30235 h 78241"/>
                <a:gd name="connsiteX26" fmla="*/ 1083 w 99705"/>
                <a:gd name="connsiteY26" fmla="*/ 30416 h 78241"/>
                <a:gd name="connsiteX27" fmla="*/ 0 w 99705"/>
                <a:gd name="connsiteY27" fmla="*/ 31859 h 78241"/>
                <a:gd name="connsiteX28" fmla="*/ 0 w 99705"/>
                <a:gd name="connsiteY28" fmla="*/ 31859 h 78241"/>
                <a:gd name="connsiteX29" fmla="*/ 90056 w 99705"/>
                <a:gd name="connsiteY29" fmla="*/ 78242 h 78241"/>
                <a:gd name="connsiteX30" fmla="*/ 90056 w 99705"/>
                <a:gd name="connsiteY30" fmla="*/ 78242 h 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705" h="78241">
                  <a:moveTo>
                    <a:pt x="90056" y="78242"/>
                  </a:moveTo>
                  <a:cubicBezTo>
                    <a:pt x="91139" y="74091"/>
                    <a:pt x="92222" y="69940"/>
                    <a:pt x="93305" y="65789"/>
                  </a:cubicBezTo>
                  <a:cubicBezTo>
                    <a:pt x="93666" y="64525"/>
                    <a:pt x="94027" y="63442"/>
                    <a:pt x="94207" y="62179"/>
                  </a:cubicBezTo>
                  <a:cubicBezTo>
                    <a:pt x="95470" y="57667"/>
                    <a:pt x="96734" y="52975"/>
                    <a:pt x="97997" y="48463"/>
                  </a:cubicBezTo>
                  <a:cubicBezTo>
                    <a:pt x="103592" y="29152"/>
                    <a:pt x="94749" y="18865"/>
                    <a:pt x="81574" y="7676"/>
                  </a:cubicBezTo>
                  <a:cubicBezTo>
                    <a:pt x="68219" y="-3694"/>
                    <a:pt x="56669" y="-806"/>
                    <a:pt x="42772" y="5871"/>
                  </a:cubicBezTo>
                  <a:cubicBezTo>
                    <a:pt x="41328" y="6593"/>
                    <a:pt x="39885" y="7315"/>
                    <a:pt x="38441" y="8037"/>
                  </a:cubicBezTo>
                  <a:cubicBezTo>
                    <a:pt x="37719" y="8398"/>
                    <a:pt x="36997" y="8759"/>
                    <a:pt x="36275" y="9120"/>
                  </a:cubicBezTo>
                  <a:cubicBezTo>
                    <a:pt x="35553" y="9481"/>
                    <a:pt x="34831" y="9842"/>
                    <a:pt x="34290" y="10022"/>
                  </a:cubicBezTo>
                  <a:cubicBezTo>
                    <a:pt x="33388" y="10383"/>
                    <a:pt x="32666" y="10744"/>
                    <a:pt x="31944" y="11286"/>
                  </a:cubicBezTo>
                  <a:cubicBezTo>
                    <a:pt x="31402" y="11466"/>
                    <a:pt x="30861" y="11827"/>
                    <a:pt x="30319" y="12007"/>
                  </a:cubicBezTo>
                  <a:cubicBezTo>
                    <a:pt x="29417" y="12369"/>
                    <a:pt x="28695" y="12910"/>
                    <a:pt x="27793" y="13271"/>
                  </a:cubicBezTo>
                  <a:cubicBezTo>
                    <a:pt x="27432" y="13451"/>
                    <a:pt x="26890" y="13632"/>
                    <a:pt x="26530" y="13812"/>
                  </a:cubicBezTo>
                  <a:cubicBezTo>
                    <a:pt x="25627" y="14173"/>
                    <a:pt x="24905" y="14714"/>
                    <a:pt x="24003" y="15076"/>
                  </a:cubicBezTo>
                  <a:cubicBezTo>
                    <a:pt x="23642" y="15256"/>
                    <a:pt x="23281" y="15437"/>
                    <a:pt x="22920" y="15617"/>
                  </a:cubicBezTo>
                  <a:cubicBezTo>
                    <a:pt x="22018" y="15978"/>
                    <a:pt x="21296" y="16519"/>
                    <a:pt x="20574" y="16881"/>
                  </a:cubicBezTo>
                  <a:cubicBezTo>
                    <a:pt x="20393" y="17061"/>
                    <a:pt x="20033" y="17061"/>
                    <a:pt x="19852" y="17241"/>
                  </a:cubicBezTo>
                  <a:cubicBezTo>
                    <a:pt x="18950" y="17602"/>
                    <a:pt x="18228" y="18144"/>
                    <a:pt x="17506" y="18505"/>
                  </a:cubicBezTo>
                  <a:cubicBezTo>
                    <a:pt x="17325" y="18505"/>
                    <a:pt x="17325" y="18685"/>
                    <a:pt x="17145" y="18685"/>
                  </a:cubicBezTo>
                  <a:cubicBezTo>
                    <a:pt x="12633" y="21212"/>
                    <a:pt x="8843" y="23558"/>
                    <a:pt x="5955" y="25904"/>
                  </a:cubicBezTo>
                  <a:cubicBezTo>
                    <a:pt x="5955" y="25904"/>
                    <a:pt x="5775" y="26084"/>
                    <a:pt x="5775" y="26084"/>
                  </a:cubicBezTo>
                  <a:cubicBezTo>
                    <a:pt x="5234" y="26445"/>
                    <a:pt x="4692" y="26987"/>
                    <a:pt x="4151" y="27348"/>
                  </a:cubicBezTo>
                  <a:cubicBezTo>
                    <a:pt x="4151" y="27348"/>
                    <a:pt x="3970" y="27528"/>
                    <a:pt x="3970" y="27528"/>
                  </a:cubicBezTo>
                  <a:cubicBezTo>
                    <a:pt x="3429" y="27889"/>
                    <a:pt x="3068" y="28431"/>
                    <a:pt x="2707" y="28792"/>
                  </a:cubicBezTo>
                  <a:cubicBezTo>
                    <a:pt x="2707" y="28792"/>
                    <a:pt x="2526" y="28972"/>
                    <a:pt x="2526" y="28972"/>
                  </a:cubicBezTo>
                  <a:cubicBezTo>
                    <a:pt x="2166" y="29333"/>
                    <a:pt x="1624" y="29875"/>
                    <a:pt x="1263" y="30235"/>
                  </a:cubicBezTo>
                  <a:cubicBezTo>
                    <a:pt x="1263" y="30235"/>
                    <a:pt x="1083" y="30416"/>
                    <a:pt x="1083" y="30416"/>
                  </a:cubicBezTo>
                  <a:cubicBezTo>
                    <a:pt x="722" y="30957"/>
                    <a:pt x="361" y="31318"/>
                    <a:pt x="0" y="31859"/>
                  </a:cubicBezTo>
                  <a:cubicBezTo>
                    <a:pt x="0" y="31859"/>
                    <a:pt x="0" y="31859"/>
                    <a:pt x="0" y="31859"/>
                  </a:cubicBezTo>
                  <a:cubicBezTo>
                    <a:pt x="31222" y="43590"/>
                    <a:pt x="62624" y="58389"/>
                    <a:pt x="90056" y="78242"/>
                  </a:cubicBezTo>
                  <a:lnTo>
                    <a:pt x="90056" y="78242"/>
                  </a:lnTo>
                  <a:close/>
                </a:path>
              </a:pathLst>
            </a:custGeom>
            <a:solidFill>
              <a:srgbClr val="FFFFFF"/>
            </a:solidFill>
            <a:ln w="1804" cap="flat">
              <a:noFill/>
              <a:prstDash val="solid"/>
              <a:miter/>
            </a:ln>
          </p:spPr>
          <p:txBody>
            <a:bodyPr rtlCol="0" anchor="ctr"/>
            <a:lstStyle/>
            <a:p>
              <a:endParaRPr lang="en-US"/>
            </a:p>
          </p:txBody>
        </p:sp>
        <p:sp>
          <p:nvSpPr>
            <p:cNvPr id="146" name="Freeform 624">
              <a:extLst>
                <a:ext uri="{FF2B5EF4-FFF2-40B4-BE49-F238E27FC236}">
                  <a16:creationId xmlns:a16="http://schemas.microsoft.com/office/drawing/2014/main" id="{AF22FB35-58F2-932B-7A4F-DC7FF24C4BDC}"/>
                </a:ext>
              </a:extLst>
            </p:cNvPr>
            <p:cNvSpPr/>
            <p:nvPr/>
          </p:nvSpPr>
          <p:spPr>
            <a:xfrm>
              <a:off x="4836473" y="3877477"/>
              <a:ext cx="340945" cy="795848"/>
            </a:xfrm>
            <a:custGeom>
              <a:avLst/>
              <a:gdLst>
                <a:gd name="connsiteX0" fmla="*/ 331530 w 340945"/>
                <a:gd name="connsiteY0" fmla="*/ 0 h 795848"/>
                <a:gd name="connsiteX1" fmla="*/ 326116 w 340945"/>
                <a:gd name="connsiteY1" fmla="*/ 28695 h 795848"/>
                <a:gd name="connsiteX2" fmla="*/ 323228 w 340945"/>
                <a:gd name="connsiteY2" fmla="*/ 40607 h 795848"/>
                <a:gd name="connsiteX3" fmla="*/ 322507 w 340945"/>
                <a:gd name="connsiteY3" fmla="*/ 43314 h 795848"/>
                <a:gd name="connsiteX4" fmla="*/ 319258 w 340945"/>
                <a:gd name="connsiteY4" fmla="*/ 55044 h 795848"/>
                <a:gd name="connsiteX5" fmla="*/ 318897 w 340945"/>
                <a:gd name="connsiteY5" fmla="*/ 55947 h 795848"/>
                <a:gd name="connsiteX6" fmla="*/ 315468 w 340945"/>
                <a:gd name="connsiteY6" fmla="*/ 67136 h 795848"/>
                <a:gd name="connsiteX7" fmla="*/ 314927 w 340945"/>
                <a:gd name="connsiteY7" fmla="*/ 68941 h 795848"/>
                <a:gd name="connsiteX8" fmla="*/ 310956 w 340945"/>
                <a:gd name="connsiteY8" fmla="*/ 80852 h 795848"/>
                <a:gd name="connsiteX9" fmla="*/ 310595 w 340945"/>
                <a:gd name="connsiteY9" fmla="*/ 81574 h 795848"/>
                <a:gd name="connsiteX10" fmla="*/ 306444 w 340945"/>
                <a:gd name="connsiteY10" fmla="*/ 93485 h 795848"/>
                <a:gd name="connsiteX11" fmla="*/ 306264 w 340945"/>
                <a:gd name="connsiteY11" fmla="*/ 94027 h 795848"/>
                <a:gd name="connsiteX12" fmla="*/ 301571 w 340945"/>
                <a:gd name="connsiteY12" fmla="*/ 106479 h 795848"/>
                <a:gd name="connsiteX13" fmla="*/ 301391 w 340945"/>
                <a:gd name="connsiteY13" fmla="*/ 106840 h 795848"/>
                <a:gd name="connsiteX14" fmla="*/ 290924 w 340945"/>
                <a:gd name="connsiteY14" fmla="*/ 131926 h 795848"/>
                <a:gd name="connsiteX15" fmla="*/ 290924 w 340945"/>
                <a:gd name="connsiteY15" fmla="*/ 131926 h 795848"/>
                <a:gd name="connsiteX16" fmla="*/ 303376 w 340945"/>
                <a:gd name="connsiteY16" fmla="*/ 325214 h 795848"/>
                <a:gd name="connsiteX17" fmla="*/ 312761 w 340945"/>
                <a:gd name="connsiteY17" fmla="*/ 481143 h 795848"/>
                <a:gd name="connsiteX18" fmla="*/ 304279 w 340945"/>
                <a:gd name="connsiteY18" fmla="*/ 606933 h 795848"/>
                <a:gd name="connsiteX19" fmla="*/ 270891 w 340945"/>
                <a:gd name="connsiteY19" fmla="*/ 667031 h 795848"/>
                <a:gd name="connsiteX20" fmla="*/ 209711 w 340945"/>
                <a:gd name="connsiteY20" fmla="*/ 704750 h 795848"/>
                <a:gd name="connsiteX21" fmla="*/ 146364 w 340945"/>
                <a:gd name="connsiteY21" fmla="*/ 715398 h 795848"/>
                <a:gd name="connsiteX22" fmla="*/ 113518 w 340945"/>
                <a:gd name="connsiteY22" fmla="*/ 717744 h 795848"/>
                <a:gd name="connsiteX23" fmla="*/ 17506 w 340945"/>
                <a:gd name="connsiteY23" fmla="*/ 706374 h 795848"/>
                <a:gd name="connsiteX24" fmla="*/ 0 w 340945"/>
                <a:gd name="connsiteY24" fmla="*/ 699155 h 795848"/>
                <a:gd name="connsiteX25" fmla="*/ 542 w 340945"/>
                <a:gd name="connsiteY25" fmla="*/ 739401 h 795848"/>
                <a:gd name="connsiteX26" fmla="*/ 54684 w 340945"/>
                <a:gd name="connsiteY26" fmla="*/ 795347 h 795848"/>
                <a:gd name="connsiteX27" fmla="*/ 286773 w 340945"/>
                <a:gd name="connsiteY27" fmla="*/ 794626 h 795848"/>
                <a:gd name="connsiteX28" fmla="*/ 319438 w 340945"/>
                <a:gd name="connsiteY28" fmla="*/ 750590 h 795848"/>
                <a:gd name="connsiteX29" fmla="*/ 319438 w 340945"/>
                <a:gd name="connsiteY29" fmla="*/ 747883 h 795848"/>
                <a:gd name="connsiteX30" fmla="*/ 328462 w 340945"/>
                <a:gd name="connsiteY30" fmla="*/ 470495 h 795848"/>
                <a:gd name="connsiteX31" fmla="*/ 340734 w 340945"/>
                <a:gd name="connsiteY31" fmla="*/ 35734 h 795848"/>
                <a:gd name="connsiteX32" fmla="*/ 331530 w 340945"/>
                <a:gd name="connsiteY32" fmla="*/ 0 h 79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0945" h="795848">
                  <a:moveTo>
                    <a:pt x="331530" y="0"/>
                  </a:moveTo>
                  <a:cubicBezTo>
                    <a:pt x="323409" y="10828"/>
                    <a:pt x="328101" y="20213"/>
                    <a:pt x="326116" y="28695"/>
                  </a:cubicBezTo>
                  <a:cubicBezTo>
                    <a:pt x="325214" y="32666"/>
                    <a:pt x="324311" y="36636"/>
                    <a:pt x="323228" y="40607"/>
                  </a:cubicBezTo>
                  <a:cubicBezTo>
                    <a:pt x="323048" y="41509"/>
                    <a:pt x="322867" y="42411"/>
                    <a:pt x="322507" y="43314"/>
                  </a:cubicBezTo>
                  <a:cubicBezTo>
                    <a:pt x="321424" y="47284"/>
                    <a:pt x="320521" y="51254"/>
                    <a:pt x="319258" y="55044"/>
                  </a:cubicBezTo>
                  <a:cubicBezTo>
                    <a:pt x="319078" y="55405"/>
                    <a:pt x="319078" y="55766"/>
                    <a:pt x="318897" y="55947"/>
                  </a:cubicBezTo>
                  <a:cubicBezTo>
                    <a:pt x="317814" y="59737"/>
                    <a:pt x="316731" y="63527"/>
                    <a:pt x="315468" y="67136"/>
                  </a:cubicBezTo>
                  <a:cubicBezTo>
                    <a:pt x="315288" y="67678"/>
                    <a:pt x="315107" y="68399"/>
                    <a:pt x="314927" y="68941"/>
                  </a:cubicBezTo>
                  <a:cubicBezTo>
                    <a:pt x="313663" y="72911"/>
                    <a:pt x="312400" y="76882"/>
                    <a:pt x="310956" y="80852"/>
                  </a:cubicBezTo>
                  <a:cubicBezTo>
                    <a:pt x="310776" y="81033"/>
                    <a:pt x="310776" y="81394"/>
                    <a:pt x="310595" y="81574"/>
                  </a:cubicBezTo>
                  <a:cubicBezTo>
                    <a:pt x="309152" y="85544"/>
                    <a:pt x="307888" y="89515"/>
                    <a:pt x="306444" y="93485"/>
                  </a:cubicBezTo>
                  <a:cubicBezTo>
                    <a:pt x="306444" y="93666"/>
                    <a:pt x="306264" y="93846"/>
                    <a:pt x="306264" y="94027"/>
                  </a:cubicBezTo>
                  <a:cubicBezTo>
                    <a:pt x="304820" y="98178"/>
                    <a:pt x="303196" y="102328"/>
                    <a:pt x="301571" y="106479"/>
                  </a:cubicBezTo>
                  <a:cubicBezTo>
                    <a:pt x="301571" y="106660"/>
                    <a:pt x="301571" y="106660"/>
                    <a:pt x="301391" y="106840"/>
                  </a:cubicBezTo>
                  <a:cubicBezTo>
                    <a:pt x="298143" y="115323"/>
                    <a:pt x="294533" y="123624"/>
                    <a:pt x="290924" y="131926"/>
                  </a:cubicBezTo>
                  <a:cubicBezTo>
                    <a:pt x="290924" y="131926"/>
                    <a:pt x="290924" y="131926"/>
                    <a:pt x="290924" y="131926"/>
                  </a:cubicBezTo>
                  <a:cubicBezTo>
                    <a:pt x="312581" y="191663"/>
                    <a:pt x="301211" y="261867"/>
                    <a:pt x="303376" y="325214"/>
                  </a:cubicBezTo>
                  <a:cubicBezTo>
                    <a:pt x="305181" y="377371"/>
                    <a:pt x="310776" y="429167"/>
                    <a:pt x="312761" y="481143"/>
                  </a:cubicBezTo>
                  <a:cubicBezTo>
                    <a:pt x="314385" y="522110"/>
                    <a:pt x="316009" y="567048"/>
                    <a:pt x="304279" y="606933"/>
                  </a:cubicBezTo>
                  <a:cubicBezTo>
                    <a:pt x="297421" y="630034"/>
                    <a:pt x="286592" y="649164"/>
                    <a:pt x="270891" y="667031"/>
                  </a:cubicBezTo>
                  <a:cubicBezTo>
                    <a:pt x="254648" y="685439"/>
                    <a:pt x="232270" y="696628"/>
                    <a:pt x="209711" y="704750"/>
                  </a:cubicBezTo>
                  <a:cubicBezTo>
                    <a:pt x="189678" y="711969"/>
                    <a:pt x="167480" y="713593"/>
                    <a:pt x="146364" y="715398"/>
                  </a:cubicBezTo>
                  <a:cubicBezTo>
                    <a:pt x="135355" y="716300"/>
                    <a:pt x="124527" y="717383"/>
                    <a:pt x="113518" y="717744"/>
                  </a:cubicBezTo>
                  <a:cubicBezTo>
                    <a:pt x="81935" y="719007"/>
                    <a:pt x="47284" y="717564"/>
                    <a:pt x="17506" y="706374"/>
                  </a:cubicBezTo>
                  <a:cubicBezTo>
                    <a:pt x="11550" y="704208"/>
                    <a:pt x="5775" y="701682"/>
                    <a:pt x="0" y="699155"/>
                  </a:cubicBezTo>
                  <a:cubicBezTo>
                    <a:pt x="180" y="712510"/>
                    <a:pt x="361" y="726046"/>
                    <a:pt x="542" y="739401"/>
                  </a:cubicBezTo>
                  <a:cubicBezTo>
                    <a:pt x="1083" y="780368"/>
                    <a:pt x="13897" y="793001"/>
                    <a:pt x="54684" y="795347"/>
                  </a:cubicBezTo>
                  <a:cubicBezTo>
                    <a:pt x="70565" y="796250"/>
                    <a:pt x="273418" y="795889"/>
                    <a:pt x="286773" y="794626"/>
                  </a:cubicBezTo>
                  <a:cubicBezTo>
                    <a:pt x="321243" y="791377"/>
                    <a:pt x="317814" y="785602"/>
                    <a:pt x="319438" y="750590"/>
                  </a:cubicBezTo>
                  <a:cubicBezTo>
                    <a:pt x="319438" y="749688"/>
                    <a:pt x="319438" y="748785"/>
                    <a:pt x="319438" y="747883"/>
                  </a:cubicBezTo>
                  <a:cubicBezTo>
                    <a:pt x="322507" y="655480"/>
                    <a:pt x="325755" y="563078"/>
                    <a:pt x="328462" y="470495"/>
                  </a:cubicBezTo>
                  <a:cubicBezTo>
                    <a:pt x="330086" y="414368"/>
                    <a:pt x="342720" y="124888"/>
                    <a:pt x="340734" y="35734"/>
                  </a:cubicBezTo>
                  <a:cubicBezTo>
                    <a:pt x="340734" y="24545"/>
                    <a:pt x="338569" y="13536"/>
                    <a:pt x="331530" y="0"/>
                  </a:cubicBezTo>
                  <a:close/>
                </a:path>
              </a:pathLst>
            </a:custGeom>
            <a:solidFill>
              <a:srgbClr val="FFFFFF"/>
            </a:solidFill>
            <a:ln w="1804" cap="flat">
              <a:noFill/>
              <a:prstDash val="solid"/>
              <a:miter/>
            </a:ln>
          </p:spPr>
          <p:txBody>
            <a:bodyPr rtlCol="0" anchor="ctr"/>
            <a:lstStyle/>
            <a:p>
              <a:endParaRPr lang="en-US"/>
            </a:p>
          </p:txBody>
        </p:sp>
        <p:sp>
          <p:nvSpPr>
            <p:cNvPr id="147" name="Freeform 625">
              <a:extLst>
                <a:ext uri="{FF2B5EF4-FFF2-40B4-BE49-F238E27FC236}">
                  <a16:creationId xmlns:a16="http://schemas.microsoft.com/office/drawing/2014/main" id="{A07AC145-0CEC-F81C-FA10-349574B3D76E}"/>
                </a:ext>
              </a:extLst>
            </p:cNvPr>
            <p:cNvSpPr/>
            <p:nvPr/>
          </p:nvSpPr>
          <p:spPr>
            <a:xfrm>
              <a:off x="4816140" y="3417856"/>
              <a:ext cx="383929" cy="1272248"/>
            </a:xfrm>
            <a:custGeom>
              <a:avLst/>
              <a:gdLst>
                <a:gd name="connsiteX0" fmla="*/ 365760 w 383929"/>
                <a:gd name="connsiteY0" fmla="*/ 447890 h 1272248"/>
                <a:gd name="connsiteX1" fmla="*/ 366482 w 383929"/>
                <a:gd name="connsiteY1" fmla="*/ 435076 h 1272248"/>
                <a:gd name="connsiteX2" fmla="*/ 382003 w 383929"/>
                <a:gd name="connsiteY2" fmla="*/ 356751 h 1272248"/>
                <a:gd name="connsiteX3" fmla="*/ 375506 w 383929"/>
                <a:gd name="connsiteY3" fmla="*/ 308744 h 1272248"/>
                <a:gd name="connsiteX4" fmla="*/ 295736 w 383929"/>
                <a:gd name="connsiteY4" fmla="*/ 200641 h 1272248"/>
                <a:gd name="connsiteX5" fmla="*/ 266680 w 383929"/>
                <a:gd name="connsiteY5" fmla="*/ 183857 h 1272248"/>
                <a:gd name="connsiteX6" fmla="*/ 276967 w 383929"/>
                <a:gd name="connsiteY6" fmla="*/ 25040 h 1272248"/>
                <a:gd name="connsiteX7" fmla="*/ 141431 w 383929"/>
                <a:gd name="connsiteY7" fmla="*/ 28469 h 1272248"/>
                <a:gd name="connsiteX8" fmla="*/ 109488 w 383929"/>
                <a:gd name="connsiteY8" fmla="*/ 92176 h 1272248"/>
                <a:gd name="connsiteX9" fmla="*/ 151357 w 383929"/>
                <a:gd name="connsiteY9" fmla="*/ 179164 h 1272248"/>
                <a:gd name="connsiteX10" fmla="*/ 124647 w 383929"/>
                <a:gd name="connsiteY10" fmla="*/ 189271 h 1272248"/>
                <a:gd name="connsiteX11" fmla="*/ 32425 w 383929"/>
                <a:gd name="connsiteY11" fmla="*/ 271928 h 1272248"/>
                <a:gd name="connsiteX12" fmla="*/ 16363 w 383929"/>
                <a:gd name="connsiteY12" fmla="*/ 301887 h 1272248"/>
                <a:gd name="connsiteX13" fmla="*/ 8964 w 383929"/>
                <a:gd name="connsiteY13" fmla="*/ 359999 h 1272248"/>
                <a:gd name="connsiteX14" fmla="*/ 4632 w 383929"/>
                <a:gd name="connsiteY14" fmla="*/ 479112 h 1272248"/>
                <a:gd name="connsiteX15" fmla="*/ 1023 w 383929"/>
                <a:gd name="connsiteY15" fmla="*/ 636124 h 1272248"/>
                <a:gd name="connsiteX16" fmla="*/ 3369 w 383929"/>
                <a:gd name="connsiteY16" fmla="*/ 1052477 h 1272248"/>
                <a:gd name="connsiteX17" fmla="*/ 6437 w 383929"/>
                <a:gd name="connsiteY17" fmla="*/ 1223205 h 1272248"/>
                <a:gd name="connsiteX18" fmla="*/ 43073 w 383929"/>
                <a:gd name="connsiteY18" fmla="*/ 1265616 h 1272248"/>
                <a:gd name="connsiteX19" fmla="*/ 130422 w 383929"/>
                <a:gd name="connsiteY19" fmla="*/ 1271211 h 1272248"/>
                <a:gd name="connsiteX20" fmla="*/ 327319 w 383929"/>
                <a:gd name="connsiteY20" fmla="*/ 1269226 h 1272248"/>
                <a:gd name="connsiteX21" fmla="*/ 354029 w 383929"/>
                <a:gd name="connsiteY21" fmla="*/ 1232409 h 1272248"/>
                <a:gd name="connsiteX22" fmla="*/ 358361 w 383929"/>
                <a:gd name="connsiteY22" fmla="*/ 1139645 h 1272248"/>
                <a:gd name="connsiteX23" fmla="*/ 366663 w 383929"/>
                <a:gd name="connsiteY23" fmla="*/ 870379 h 1272248"/>
                <a:gd name="connsiteX24" fmla="*/ 378213 w 383929"/>
                <a:gd name="connsiteY24" fmla="*/ 561227 h 1272248"/>
                <a:gd name="connsiteX25" fmla="*/ 365760 w 383929"/>
                <a:gd name="connsiteY25" fmla="*/ 447890 h 1272248"/>
                <a:gd name="connsiteX26" fmla="*/ 126272 w 383929"/>
                <a:gd name="connsiteY26" fmla="*/ 97771 h 1272248"/>
                <a:gd name="connsiteX27" fmla="*/ 215425 w 383929"/>
                <a:gd name="connsiteY27" fmla="*/ 15114 h 1272248"/>
                <a:gd name="connsiteX28" fmla="*/ 290683 w 383929"/>
                <a:gd name="connsiteY28" fmla="*/ 101019 h 1272248"/>
                <a:gd name="connsiteX29" fmla="*/ 215967 w 383929"/>
                <a:gd name="connsiteY29" fmla="*/ 176277 h 1272248"/>
                <a:gd name="connsiteX30" fmla="*/ 126272 w 383929"/>
                <a:gd name="connsiteY30" fmla="*/ 97771 h 1272248"/>
                <a:gd name="connsiteX31" fmla="*/ 25928 w 383929"/>
                <a:gd name="connsiteY31" fmla="*/ 351878 h 1272248"/>
                <a:gd name="connsiteX32" fmla="*/ 67257 w 383929"/>
                <a:gd name="connsiteY32" fmla="*/ 254783 h 1272248"/>
                <a:gd name="connsiteX33" fmla="*/ 160201 w 383929"/>
                <a:gd name="connsiteY33" fmla="*/ 195587 h 1272248"/>
                <a:gd name="connsiteX34" fmla="*/ 229142 w 383929"/>
                <a:gd name="connsiteY34" fmla="*/ 193602 h 1272248"/>
                <a:gd name="connsiteX35" fmla="*/ 284367 w 383929"/>
                <a:gd name="connsiteY35" fmla="*/ 210206 h 1272248"/>
                <a:gd name="connsiteX36" fmla="*/ 334899 w 383929"/>
                <a:gd name="connsiteY36" fmla="*/ 273191 h 1272248"/>
                <a:gd name="connsiteX37" fmla="*/ 367023 w 383929"/>
                <a:gd name="connsiteY37" fmla="*/ 344478 h 1272248"/>
                <a:gd name="connsiteX38" fmla="*/ 350961 w 383929"/>
                <a:gd name="connsiteY38" fmla="*/ 430564 h 1272248"/>
                <a:gd name="connsiteX39" fmla="*/ 345908 w 383929"/>
                <a:gd name="connsiteY39" fmla="*/ 439949 h 1272248"/>
                <a:gd name="connsiteX40" fmla="*/ 329846 w 383929"/>
                <a:gd name="connsiteY40" fmla="*/ 445904 h 1272248"/>
                <a:gd name="connsiteX41" fmla="*/ 313242 w 383929"/>
                <a:gd name="connsiteY41" fmla="*/ 432549 h 1272248"/>
                <a:gd name="connsiteX42" fmla="*/ 315047 w 383929"/>
                <a:gd name="connsiteY42" fmla="*/ 408727 h 1272248"/>
                <a:gd name="connsiteX43" fmla="*/ 307287 w 383929"/>
                <a:gd name="connsiteY43" fmla="*/ 319934 h 1272248"/>
                <a:gd name="connsiteX44" fmla="*/ 289420 w 383929"/>
                <a:gd name="connsiteY44" fmla="*/ 297375 h 1272248"/>
                <a:gd name="connsiteX45" fmla="*/ 277689 w 383929"/>
                <a:gd name="connsiteY45" fmla="*/ 298638 h 1272248"/>
                <a:gd name="connsiteX46" fmla="*/ 277689 w 383929"/>
                <a:gd name="connsiteY46" fmla="*/ 308564 h 1272248"/>
                <a:gd name="connsiteX47" fmla="*/ 298804 w 383929"/>
                <a:gd name="connsiteY47" fmla="*/ 419014 h 1272248"/>
                <a:gd name="connsiteX48" fmla="*/ 317032 w 383929"/>
                <a:gd name="connsiteY48" fmla="*/ 458899 h 1272248"/>
                <a:gd name="connsiteX49" fmla="*/ 328763 w 383929"/>
                <a:gd name="connsiteY49" fmla="*/ 487052 h 1272248"/>
                <a:gd name="connsiteX50" fmla="*/ 303497 w 383929"/>
                <a:gd name="connsiteY50" fmla="*/ 568266 h 1272248"/>
                <a:gd name="connsiteX51" fmla="*/ 285810 w 383929"/>
                <a:gd name="connsiteY51" fmla="*/ 609955 h 1272248"/>
                <a:gd name="connsiteX52" fmla="*/ 259100 w 383929"/>
                <a:gd name="connsiteY52" fmla="*/ 628003 h 1272248"/>
                <a:gd name="connsiteX53" fmla="*/ 239609 w 383929"/>
                <a:gd name="connsiteY53" fmla="*/ 605985 h 1272248"/>
                <a:gd name="connsiteX54" fmla="*/ 248813 w 383929"/>
                <a:gd name="connsiteY54" fmla="*/ 561588 h 1272248"/>
                <a:gd name="connsiteX55" fmla="*/ 269929 w 383929"/>
                <a:gd name="connsiteY55" fmla="*/ 479112 h 1272248"/>
                <a:gd name="connsiteX56" fmla="*/ 241594 w 383929"/>
                <a:gd name="connsiteY56" fmla="*/ 422082 h 1272248"/>
                <a:gd name="connsiteX57" fmla="*/ 190340 w 383929"/>
                <a:gd name="connsiteY57" fmla="*/ 420638 h 1272248"/>
                <a:gd name="connsiteX58" fmla="*/ 143236 w 383929"/>
                <a:gd name="connsiteY58" fmla="*/ 445363 h 1272248"/>
                <a:gd name="connsiteX59" fmla="*/ 134212 w 383929"/>
                <a:gd name="connsiteY59" fmla="*/ 469547 h 1272248"/>
                <a:gd name="connsiteX60" fmla="*/ 161283 w 383929"/>
                <a:gd name="connsiteY60" fmla="*/ 588840 h 1272248"/>
                <a:gd name="connsiteX61" fmla="*/ 155147 w 383929"/>
                <a:gd name="connsiteY61" fmla="*/ 622769 h 1272248"/>
                <a:gd name="connsiteX62" fmla="*/ 105698 w 383929"/>
                <a:gd name="connsiteY62" fmla="*/ 588479 h 1272248"/>
                <a:gd name="connsiteX63" fmla="*/ 65271 w 383929"/>
                <a:gd name="connsiteY63" fmla="*/ 487052 h 1272248"/>
                <a:gd name="connsiteX64" fmla="*/ 89275 w 383929"/>
                <a:gd name="connsiteY64" fmla="*/ 407644 h 1272248"/>
                <a:gd name="connsiteX65" fmla="*/ 126993 w 383929"/>
                <a:gd name="connsiteY65" fmla="*/ 291961 h 1272248"/>
                <a:gd name="connsiteX66" fmla="*/ 122301 w 383929"/>
                <a:gd name="connsiteY66" fmla="*/ 283478 h 1272248"/>
                <a:gd name="connsiteX67" fmla="*/ 110751 w 383929"/>
                <a:gd name="connsiteY67" fmla="*/ 287449 h 1272248"/>
                <a:gd name="connsiteX68" fmla="*/ 66354 w 383929"/>
                <a:gd name="connsiteY68" fmla="*/ 382197 h 1272248"/>
                <a:gd name="connsiteX69" fmla="*/ 63647 w 383929"/>
                <a:gd name="connsiteY69" fmla="*/ 417029 h 1272248"/>
                <a:gd name="connsiteX70" fmla="*/ 42532 w 383929"/>
                <a:gd name="connsiteY70" fmla="*/ 439768 h 1272248"/>
                <a:gd name="connsiteX71" fmla="*/ 25928 w 383929"/>
                <a:gd name="connsiteY71" fmla="*/ 421360 h 1272248"/>
                <a:gd name="connsiteX72" fmla="*/ 25928 w 383929"/>
                <a:gd name="connsiteY72" fmla="*/ 351878 h 1272248"/>
                <a:gd name="connsiteX73" fmla="*/ 105878 w 383929"/>
                <a:gd name="connsiteY73" fmla="*/ 327153 h 1272248"/>
                <a:gd name="connsiteX74" fmla="*/ 84943 w 383929"/>
                <a:gd name="connsiteY74" fmla="*/ 388333 h 1272248"/>
                <a:gd name="connsiteX75" fmla="*/ 105878 w 383929"/>
                <a:gd name="connsiteY75" fmla="*/ 327153 h 1272248"/>
                <a:gd name="connsiteX76" fmla="*/ 348976 w 383929"/>
                <a:gd name="connsiteY76" fmla="*/ 930296 h 1272248"/>
                <a:gd name="connsiteX77" fmla="*/ 339952 w 383929"/>
                <a:gd name="connsiteY77" fmla="*/ 1207684 h 1272248"/>
                <a:gd name="connsiteX78" fmla="*/ 339952 w 383929"/>
                <a:gd name="connsiteY78" fmla="*/ 1210391 h 1272248"/>
                <a:gd name="connsiteX79" fmla="*/ 307287 w 383929"/>
                <a:gd name="connsiteY79" fmla="*/ 1254426 h 1272248"/>
                <a:gd name="connsiteX80" fmla="*/ 75198 w 383929"/>
                <a:gd name="connsiteY80" fmla="*/ 1255149 h 1272248"/>
                <a:gd name="connsiteX81" fmla="*/ 21055 w 383929"/>
                <a:gd name="connsiteY81" fmla="*/ 1199202 h 1272248"/>
                <a:gd name="connsiteX82" fmla="*/ 18890 w 383929"/>
                <a:gd name="connsiteY82" fmla="*/ 937515 h 1272248"/>
                <a:gd name="connsiteX83" fmla="*/ 14739 w 383929"/>
                <a:gd name="connsiteY83" fmla="*/ 601292 h 1272248"/>
                <a:gd name="connsiteX84" fmla="*/ 19973 w 383929"/>
                <a:gd name="connsiteY84" fmla="*/ 478751 h 1272248"/>
                <a:gd name="connsiteX85" fmla="*/ 20695 w 383929"/>
                <a:gd name="connsiteY85" fmla="*/ 473517 h 1272248"/>
                <a:gd name="connsiteX86" fmla="*/ 32786 w 383929"/>
                <a:gd name="connsiteY86" fmla="*/ 456011 h 1272248"/>
                <a:gd name="connsiteX87" fmla="*/ 44697 w 383929"/>
                <a:gd name="connsiteY87" fmla="*/ 473698 h 1272248"/>
                <a:gd name="connsiteX88" fmla="*/ 104434 w 383929"/>
                <a:gd name="connsiteY88" fmla="*/ 618437 h 1272248"/>
                <a:gd name="connsiteX89" fmla="*/ 128257 w 383929"/>
                <a:gd name="connsiteY89" fmla="*/ 638831 h 1272248"/>
                <a:gd name="connsiteX90" fmla="*/ 178789 w 383929"/>
                <a:gd name="connsiteY90" fmla="*/ 599488 h 1272248"/>
                <a:gd name="connsiteX91" fmla="*/ 160742 w 383929"/>
                <a:gd name="connsiteY91" fmla="*/ 521523 h 1272248"/>
                <a:gd name="connsiteX92" fmla="*/ 156772 w 383929"/>
                <a:gd name="connsiteY92" fmla="*/ 463952 h 1272248"/>
                <a:gd name="connsiteX93" fmla="*/ 156772 w 383929"/>
                <a:gd name="connsiteY93" fmla="*/ 463952 h 1272248"/>
                <a:gd name="connsiteX94" fmla="*/ 157855 w 383929"/>
                <a:gd name="connsiteY94" fmla="*/ 462508 h 1272248"/>
                <a:gd name="connsiteX95" fmla="*/ 158035 w 383929"/>
                <a:gd name="connsiteY95" fmla="*/ 462328 h 1272248"/>
                <a:gd name="connsiteX96" fmla="*/ 159298 w 383929"/>
                <a:gd name="connsiteY96" fmla="*/ 461064 h 1272248"/>
                <a:gd name="connsiteX97" fmla="*/ 159479 w 383929"/>
                <a:gd name="connsiteY97" fmla="*/ 460884 h 1272248"/>
                <a:gd name="connsiteX98" fmla="*/ 160742 w 383929"/>
                <a:gd name="connsiteY98" fmla="*/ 459621 h 1272248"/>
                <a:gd name="connsiteX99" fmla="*/ 160923 w 383929"/>
                <a:gd name="connsiteY99" fmla="*/ 459440 h 1272248"/>
                <a:gd name="connsiteX100" fmla="*/ 162547 w 383929"/>
                <a:gd name="connsiteY100" fmla="*/ 458177 h 1272248"/>
                <a:gd name="connsiteX101" fmla="*/ 162727 w 383929"/>
                <a:gd name="connsiteY101" fmla="*/ 457996 h 1272248"/>
                <a:gd name="connsiteX102" fmla="*/ 173917 w 383929"/>
                <a:gd name="connsiteY102" fmla="*/ 450777 h 1272248"/>
                <a:gd name="connsiteX103" fmla="*/ 174278 w 383929"/>
                <a:gd name="connsiteY103" fmla="*/ 450597 h 1272248"/>
                <a:gd name="connsiteX104" fmla="*/ 176624 w 383929"/>
                <a:gd name="connsiteY104" fmla="*/ 449334 h 1272248"/>
                <a:gd name="connsiteX105" fmla="*/ 177346 w 383929"/>
                <a:gd name="connsiteY105" fmla="*/ 448973 h 1272248"/>
                <a:gd name="connsiteX106" fmla="*/ 179692 w 383929"/>
                <a:gd name="connsiteY106" fmla="*/ 447709 h 1272248"/>
                <a:gd name="connsiteX107" fmla="*/ 180775 w 383929"/>
                <a:gd name="connsiteY107" fmla="*/ 447168 h 1272248"/>
                <a:gd name="connsiteX108" fmla="*/ 183301 w 383929"/>
                <a:gd name="connsiteY108" fmla="*/ 445904 h 1272248"/>
                <a:gd name="connsiteX109" fmla="*/ 184565 w 383929"/>
                <a:gd name="connsiteY109" fmla="*/ 445363 h 1272248"/>
                <a:gd name="connsiteX110" fmla="*/ 187091 w 383929"/>
                <a:gd name="connsiteY110" fmla="*/ 444100 h 1272248"/>
                <a:gd name="connsiteX111" fmla="*/ 188716 w 383929"/>
                <a:gd name="connsiteY111" fmla="*/ 443378 h 1272248"/>
                <a:gd name="connsiteX112" fmla="*/ 191062 w 383929"/>
                <a:gd name="connsiteY112" fmla="*/ 442115 h 1272248"/>
                <a:gd name="connsiteX113" fmla="*/ 193047 w 383929"/>
                <a:gd name="connsiteY113" fmla="*/ 441212 h 1272248"/>
                <a:gd name="connsiteX114" fmla="*/ 195213 w 383929"/>
                <a:gd name="connsiteY114" fmla="*/ 440129 h 1272248"/>
                <a:gd name="connsiteX115" fmla="*/ 199544 w 383929"/>
                <a:gd name="connsiteY115" fmla="*/ 437964 h 1272248"/>
                <a:gd name="connsiteX116" fmla="*/ 238346 w 383929"/>
                <a:gd name="connsiteY116" fmla="*/ 439768 h 1272248"/>
                <a:gd name="connsiteX117" fmla="*/ 254769 w 383929"/>
                <a:gd name="connsiteY117" fmla="*/ 480556 h 1272248"/>
                <a:gd name="connsiteX118" fmla="*/ 250979 w 383929"/>
                <a:gd name="connsiteY118" fmla="*/ 494271 h 1272248"/>
                <a:gd name="connsiteX119" fmla="*/ 250077 w 383929"/>
                <a:gd name="connsiteY119" fmla="*/ 497881 h 1272248"/>
                <a:gd name="connsiteX120" fmla="*/ 246828 w 383929"/>
                <a:gd name="connsiteY120" fmla="*/ 510334 h 1272248"/>
                <a:gd name="connsiteX121" fmla="*/ 231307 w 383929"/>
                <a:gd name="connsiteY121" fmla="*/ 565017 h 1272248"/>
                <a:gd name="connsiteX122" fmla="*/ 222464 w 383929"/>
                <a:gd name="connsiteY122" fmla="*/ 601112 h 1272248"/>
                <a:gd name="connsiteX123" fmla="*/ 238165 w 383929"/>
                <a:gd name="connsiteY123" fmla="*/ 639733 h 1272248"/>
                <a:gd name="connsiteX124" fmla="*/ 290864 w 383929"/>
                <a:gd name="connsiteY124" fmla="*/ 631612 h 1272248"/>
                <a:gd name="connsiteX125" fmla="*/ 298263 w 383929"/>
                <a:gd name="connsiteY125" fmla="*/ 620603 h 1272248"/>
                <a:gd name="connsiteX126" fmla="*/ 311618 w 383929"/>
                <a:gd name="connsiteY126" fmla="*/ 591908 h 1272248"/>
                <a:gd name="connsiteX127" fmla="*/ 322086 w 383929"/>
                <a:gd name="connsiteY127" fmla="*/ 566822 h 1272248"/>
                <a:gd name="connsiteX128" fmla="*/ 322266 w 383929"/>
                <a:gd name="connsiteY128" fmla="*/ 566461 h 1272248"/>
                <a:gd name="connsiteX129" fmla="*/ 326958 w 383929"/>
                <a:gd name="connsiteY129" fmla="*/ 554008 h 1272248"/>
                <a:gd name="connsiteX130" fmla="*/ 327139 w 383929"/>
                <a:gd name="connsiteY130" fmla="*/ 553467 h 1272248"/>
                <a:gd name="connsiteX131" fmla="*/ 331290 w 383929"/>
                <a:gd name="connsiteY131" fmla="*/ 541555 h 1272248"/>
                <a:gd name="connsiteX132" fmla="*/ 331651 w 383929"/>
                <a:gd name="connsiteY132" fmla="*/ 540834 h 1272248"/>
                <a:gd name="connsiteX133" fmla="*/ 335621 w 383929"/>
                <a:gd name="connsiteY133" fmla="*/ 528922 h 1272248"/>
                <a:gd name="connsiteX134" fmla="*/ 336162 w 383929"/>
                <a:gd name="connsiteY134" fmla="*/ 527118 h 1272248"/>
                <a:gd name="connsiteX135" fmla="*/ 339591 w 383929"/>
                <a:gd name="connsiteY135" fmla="*/ 515928 h 1272248"/>
                <a:gd name="connsiteX136" fmla="*/ 339952 w 383929"/>
                <a:gd name="connsiteY136" fmla="*/ 515026 h 1272248"/>
                <a:gd name="connsiteX137" fmla="*/ 343201 w 383929"/>
                <a:gd name="connsiteY137" fmla="*/ 503295 h 1272248"/>
                <a:gd name="connsiteX138" fmla="*/ 343923 w 383929"/>
                <a:gd name="connsiteY138" fmla="*/ 500588 h 1272248"/>
                <a:gd name="connsiteX139" fmla="*/ 346810 w 383929"/>
                <a:gd name="connsiteY139" fmla="*/ 488677 h 1272248"/>
                <a:gd name="connsiteX140" fmla="*/ 352225 w 383929"/>
                <a:gd name="connsiteY140" fmla="*/ 459981 h 1272248"/>
                <a:gd name="connsiteX141" fmla="*/ 361609 w 383929"/>
                <a:gd name="connsiteY141" fmla="*/ 496076 h 1272248"/>
                <a:gd name="connsiteX142" fmla="*/ 348976 w 383929"/>
                <a:gd name="connsiteY142" fmla="*/ 930296 h 12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83929" h="1272248">
                  <a:moveTo>
                    <a:pt x="365760" y="447890"/>
                  </a:moveTo>
                  <a:cubicBezTo>
                    <a:pt x="364136" y="444280"/>
                    <a:pt x="364858" y="438866"/>
                    <a:pt x="366482" y="435076"/>
                  </a:cubicBezTo>
                  <a:cubicBezTo>
                    <a:pt x="376228" y="409810"/>
                    <a:pt x="375325" y="382558"/>
                    <a:pt x="382003" y="356751"/>
                  </a:cubicBezTo>
                  <a:cubicBezTo>
                    <a:pt x="385612" y="342673"/>
                    <a:pt x="384529" y="321378"/>
                    <a:pt x="375506" y="308744"/>
                  </a:cubicBezTo>
                  <a:cubicBezTo>
                    <a:pt x="348435" y="270845"/>
                    <a:pt x="330207" y="229877"/>
                    <a:pt x="295736" y="200641"/>
                  </a:cubicBezTo>
                  <a:cubicBezTo>
                    <a:pt x="286352" y="192700"/>
                    <a:pt x="275523" y="191617"/>
                    <a:pt x="266680" y="183857"/>
                  </a:cubicBezTo>
                  <a:cubicBezTo>
                    <a:pt x="322988" y="132783"/>
                    <a:pt x="318657" y="62037"/>
                    <a:pt x="276967" y="25040"/>
                  </a:cubicBezTo>
                  <a:cubicBezTo>
                    <a:pt x="231849" y="-15025"/>
                    <a:pt x="175541" y="-1851"/>
                    <a:pt x="141431" y="28469"/>
                  </a:cubicBezTo>
                  <a:cubicBezTo>
                    <a:pt x="120677" y="46877"/>
                    <a:pt x="112917" y="65827"/>
                    <a:pt x="109488" y="92176"/>
                  </a:cubicBezTo>
                  <a:cubicBezTo>
                    <a:pt x="104615" y="129715"/>
                    <a:pt x="127896" y="156064"/>
                    <a:pt x="151357" y="179164"/>
                  </a:cubicBezTo>
                  <a:cubicBezTo>
                    <a:pt x="142153" y="185842"/>
                    <a:pt x="133130" y="187105"/>
                    <a:pt x="124647" y="189271"/>
                  </a:cubicBezTo>
                  <a:cubicBezTo>
                    <a:pt x="93606" y="196490"/>
                    <a:pt x="54263" y="249730"/>
                    <a:pt x="32425" y="271928"/>
                  </a:cubicBezTo>
                  <a:cubicBezTo>
                    <a:pt x="23943" y="280410"/>
                    <a:pt x="18168" y="290336"/>
                    <a:pt x="16363" y="301887"/>
                  </a:cubicBezTo>
                  <a:cubicBezTo>
                    <a:pt x="13295" y="321197"/>
                    <a:pt x="10047" y="340508"/>
                    <a:pt x="8964" y="359999"/>
                  </a:cubicBezTo>
                  <a:cubicBezTo>
                    <a:pt x="6798" y="399703"/>
                    <a:pt x="9505" y="439227"/>
                    <a:pt x="4632" y="479112"/>
                  </a:cubicBezTo>
                  <a:cubicBezTo>
                    <a:pt x="-1684" y="531088"/>
                    <a:pt x="-60" y="583606"/>
                    <a:pt x="1023" y="636124"/>
                  </a:cubicBezTo>
                  <a:cubicBezTo>
                    <a:pt x="3730" y="774908"/>
                    <a:pt x="2647" y="913693"/>
                    <a:pt x="3369" y="1052477"/>
                  </a:cubicBezTo>
                  <a:cubicBezTo>
                    <a:pt x="3730" y="1109326"/>
                    <a:pt x="4632" y="1166356"/>
                    <a:pt x="6437" y="1223205"/>
                  </a:cubicBezTo>
                  <a:cubicBezTo>
                    <a:pt x="7339" y="1254607"/>
                    <a:pt x="11851" y="1257856"/>
                    <a:pt x="43073" y="1265616"/>
                  </a:cubicBezTo>
                  <a:cubicBezTo>
                    <a:pt x="71949" y="1272835"/>
                    <a:pt x="101727" y="1273196"/>
                    <a:pt x="130422" y="1271211"/>
                  </a:cubicBezTo>
                  <a:cubicBezTo>
                    <a:pt x="195934" y="1266338"/>
                    <a:pt x="261807" y="1276805"/>
                    <a:pt x="327319" y="1269226"/>
                  </a:cubicBezTo>
                  <a:cubicBezTo>
                    <a:pt x="355654" y="1265977"/>
                    <a:pt x="356195" y="1261826"/>
                    <a:pt x="354029" y="1232409"/>
                  </a:cubicBezTo>
                  <a:cubicBezTo>
                    <a:pt x="354029" y="1231506"/>
                    <a:pt x="356015" y="1169604"/>
                    <a:pt x="358361" y="1139645"/>
                  </a:cubicBezTo>
                  <a:cubicBezTo>
                    <a:pt x="365038" y="1049950"/>
                    <a:pt x="363414" y="960074"/>
                    <a:pt x="366663" y="870379"/>
                  </a:cubicBezTo>
                  <a:cubicBezTo>
                    <a:pt x="368648" y="817139"/>
                    <a:pt x="381461" y="611218"/>
                    <a:pt x="378213" y="561227"/>
                  </a:cubicBezTo>
                  <a:cubicBezTo>
                    <a:pt x="375506" y="522967"/>
                    <a:pt x="382183" y="484165"/>
                    <a:pt x="365760" y="447890"/>
                  </a:cubicBezTo>
                  <a:close/>
                  <a:moveTo>
                    <a:pt x="126272" y="97771"/>
                  </a:moveTo>
                  <a:cubicBezTo>
                    <a:pt x="128979" y="41643"/>
                    <a:pt x="173195" y="14753"/>
                    <a:pt x="215425" y="15114"/>
                  </a:cubicBezTo>
                  <a:cubicBezTo>
                    <a:pt x="254227" y="15475"/>
                    <a:pt x="295736" y="44531"/>
                    <a:pt x="290683" y="101019"/>
                  </a:cubicBezTo>
                  <a:cubicBezTo>
                    <a:pt x="289239" y="144694"/>
                    <a:pt x="256754" y="177540"/>
                    <a:pt x="215967" y="176277"/>
                  </a:cubicBezTo>
                  <a:cubicBezTo>
                    <a:pt x="160562" y="176999"/>
                    <a:pt x="123925" y="143611"/>
                    <a:pt x="126272" y="97771"/>
                  </a:cubicBezTo>
                  <a:close/>
                  <a:moveTo>
                    <a:pt x="25928" y="351878"/>
                  </a:moveTo>
                  <a:cubicBezTo>
                    <a:pt x="25567" y="313437"/>
                    <a:pt x="38742" y="281312"/>
                    <a:pt x="67257" y="254783"/>
                  </a:cubicBezTo>
                  <a:cubicBezTo>
                    <a:pt x="97396" y="226809"/>
                    <a:pt x="115443" y="197573"/>
                    <a:pt x="160201" y="195587"/>
                  </a:cubicBezTo>
                  <a:cubicBezTo>
                    <a:pt x="179511" y="194685"/>
                    <a:pt x="209831" y="193602"/>
                    <a:pt x="229142" y="193602"/>
                  </a:cubicBezTo>
                  <a:cubicBezTo>
                    <a:pt x="243760" y="193602"/>
                    <a:pt x="274982" y="199738"/>
                    <a:pt x="284367" y="210206"/>
                  </a:cubicBezTo>
                  <a:cubicBezTo>
                    <a:pt x="300068" y="228614"/>
                    <a:pt x="318837" y="243413"/>
                    <a:pt x="334899" y="273191"/>
                  </a:cubicBezTo>
                  <a:cubicBezTo>
                    <a:pt x="343201" y="288712"/>
                    <a:pt x="369370" y="327153"/>
                    <a:pt x="367023" y="344478"/>
                  </a:cubicBezTo>
                  <a:cubicBezTo>
                    <a:pt x="362151" y="373354"/>
                    <a:pt x="362151" y="402952"/>
                    <a:pt x="350961" y="430564"/>
                  </a:cubicBezTo>
                  <a:cubicBezTo>
                    <a:pt x="349698" y="433813"/>
                    <a:pt x="348074" y="437061"/>
                    <a:pt x="345908" y="439949"/>
                  </a:cubicBezTo>
                  <a:cubicBezTo>
                    <a:pt x="341938" y="445183"/>
                    <a:pt x="337065" y="448251"/>
                    <a:pt x="329846" y="445904"/>
                  </a:cubicBezTo>
                  <a:cubicBezTo>
                    <a:pt x="322807" y="443559"/>
                    <a:pt x="314506" y="440671"/>
                    <a:pt x="313242" y="432549"/>
                  </a:cubicBezTo>
                  <a:cubicBezTo>
                    <a:pt x="312160" y="424609"/>
                    <a:pt x="313062" y="416668"/>
                    <a:pt x="315047" y="408727"/>
                  </a:cubicBezTo>
                  <a:cubicBezTo>
                    <a:pt x="323168" y="378047"/>
                    <a:pt x="317032" y="348810"/>
                    <a:pt x="307287" y="319934"/>
                  </a:cubicBezTo>
                  <a:cubicBezTo>
                    <a:pt x="304219" y="310549"/>
                    <a:pt x="298263" y="302608"/>
                    <a:pt x="289420" y="297375"/>
                  </a:cubicBezTo>
                  <a:cubicBezTo>
                    <a:pt x="285269" y="294848"/>
                    <a:pt x="280757" y="294306"/>
                    <a:pt x="277689" y="298638"/>
                  </a:cubicBezTo>
                  <a:cubicBezTo>
                    <a:pt x="275523" y="301706"/>
                    <a:pt x="275162" y="305857"/>
                    <a:pt x="277689" y="308564"/>
                  </a:cubicBezTo>
                  <a:cubicBezTo>
                    <a:pt x="308550" y="340869"/>
                    <a:pt x="304760" y="380031"/>
                    <a:pt x="298804" y="419014"/>
                  </a:cubicBezTo>
                  <a:cubicBezTo>
                    <a:pt x="295917" y="437422"/>
                    <a:pt x="300429" y="451680"/>
                    <a:pt x="317032" y="458899"/>
                  </a:cubicBezTo>
                  <a:cubicBezTo>
                    <a:pt x="331470" y="465215"/>
                    <a:pt x="331470" y="475322"/>
                    <a:pt x="328763" y="487052"/>
                  </a:cubicBezTo>
                  <a:cubicBezTo>
                    <a:pt x="322266" y="514665"/>
                    <a:pt x="316852" y="542638"/>
                    <a:pt x="303497" y="568266"/>
                  </a:cubicBezTo>
                  <a:cubicBezTo>
                    <a:pt x="296639" y="581621"/>
                    <a:pt x="291586" y="596059"/>
                    <a:pt x="285810" y="609955"/>
                  </a:cubicBezTo>
                  <a:cubicBezTo>
                    <a:pt x="280757" y="621686"/>
                    <a:pt x="272275" y="628544"/>
                    <a:pt x="259100" y="628003"/>
                  </a:cubicBezTo>
                  <a:cubicBezTo>
                    <a:pt x="244843" y="627461"/>
                    <a:pt x="237624" y="620061"/>
                    <a:pt x="239609" y="605985"/>
                  </a:cubicBezTo>
                  <a:cubicBezTo>
                    <a:pt x="241594" y="591005"/>
                    <a:pt x="245204" y="576387"/>
                    <a:pt x="248813" y="561588"/>
                  </a:cubicBezTo>
                  <a:cubicBezTo>
                    <a:pt x="255491" y="533976"/>
                    <a:pt x="262168" y="506363"/>
                    <a:pt x="269929" y="479112"/>
                  </a:cubicBezTo>
                  <a:cubicBezTo>
                    <a:pt x="278050" y="450777"/>
                    <a:pt x="260003" y="436700"/>
                    <a:pt x="241594" y="422082"/>
                  </a:cubicBezTo>
                  <a:cubicBezTo>
                    <a:pt x="224630" y="408727"/>
                    <a:pt x="208568" y="408727"/>
                    <a:pt x="190340" y="420638"/>
                  </a:cubicBezTo>
                  <a:cubicBezTo>
                    <a:pt x="175541" y="430203"/>
                    <a:pt x="157855" y="434896"/>
                    <a:pt x="143236" y="445363"/>
                  </a:cubicBezTo>
                  <a:cubicBezTo>
                    <a:pt x="134393" y="451680"/>
                    <a:pt x="131686" y="457274"/>
                    <a:pt x="134212" y="469547"/>
                  </a:cubicBezTo>
                  <a:cubicBezTo>
                    <a:pt x="142695" y="509431"/>
                    <a:pt x="151177" y="549316"/>
                    <a:pt x="161283" y="588840"/>
                  </a:cubicBezTo>
                  <a:cubicBezTo>
                    <a:pt x="164171" y="599668"/>
                    <a:pt x="169585" y="614286"/>
                    <a:pt x="155147" y="622769"/>
                  </a:cubicBezTo>
                  <a:cubicBezTo>
                    <a:pt x="124286" y="635943"/>
                    <a:pt x="109488" y="597502"/>
                    <a:pt x="105698" y="588479"/>
                  </a:cubicBezTo>
                  <a:cubicBezTo>
                    <a:pt x="91982" y="554730"/>
                    <a:pt x="78085" y="521162"/>
                    <a:pt x="65271" y="487052"/>
                  </a:cubicBezTo>
                  <a:cubicBezTo>
                    <a:pt x="53360" y="455109"/>
                    <a:pt x="67798" y="427135"/>
                    <a:pt x="89275" y="407644"/>
                  </a:cubicBezTo>
                  <a:cubicBezTo>
                    <a:pt x="125369" y="374979"/>
                    <a:pt x="119233" y="331845"/>
                    <a:pt x="126993" y="291961"/>
                  </a:cubicBezTo>
                  <a:cubicBezTo>
                    <a:pt x="127715" y="288712"/>
                    <a:pt x="126452" y="284742"/>
                    <a:pt x="122301" y="283478"/>
                  </a:cubicBezTo>
                  <a:cubicBezTo>
                    <a:pt x="117609" y="282035"/>
                    <a:pt x="114180" y="283839"/>
                    <a:pt x="110751" y="287449"/>
                  </a:cubicBezTo>
                  <a:cubicBezTo>
                    <a:pt x="78807" y="320836"/>
                    <a:pt x="63286" y="334372"/>
                    <a:pt x="66354" y="382197"/>
                  </a:cubicBezTo>
                  <a:cubicBezTo>
                    <a:pt x="66715" y="387431"/>
                    <a:pt x="65452" y="412156"/>
                    <a:pt x="63647" y="417029"/>
                  </a:cubicBezTo>
                  <a:cubicBezTo>
                    <a:pt x="60760" y="425511"/>
                    <a:pt x="52638" y="440490"/>
                    <a:pt x="42532" y="439768"/>
                  </a:cubicBezTo>
                  <a:cubicBezTo>
                    <a:pt x="33328" y="439047"/>
                    <a:pt x="26650" y="430925"/>
                    <a:pt x="25928" y="421360"/>
                  </a:cubicBezTo>
                  <a:cubicBezTo>
                    <a:pt x="25387" y="406922"/>
                    <a:pt x="26109" y="360721"/>
                    <a:pt x="25928" y="351878"/>
                  </a:cubicBezTo>
                  <a:close/>
                  <a:moveTo>
                    <a:pt x="105878" y="327153"/>
                  </a:moveTo>
                  <a:cubicBezTo>
                    <a:pt x="107322" y="349892"/>
                    <a:pt x="102449" y="371730"/>
                    <a:pt x="84943" y="388333"/>
                  </a:cubicBezTo>
                  <a:cubicBezTo>
                    <a:pt x="70866" y="354946"/>
                    <a:pt x="99020" y="318310"/>
                    <a:pt x="105878" y="327153"/>
                  </a:cubicBezTo>
                  <a:close/>
                  <a:moveTo>
                    <a:pt x="348976" y="930296"/>
                  </a:moveTo>
                  <a:cubicBezTo>
                    <a:pt x="346269" y="1022698"/>
                    <a:pt x="343021" y="1115101"/>
                    <a:pt x="339952" y="1207684"/>
                  </a:cubicBezTo>
                  <a:cubicBezTo>
                    <a:pt x="339952" y="1208586"/>
                    <a:pt x="339952" y="1209489"/>
                    <a:pt x="339952" y="1210391"/>
                  </a:cubicBezTo>
                  <a:cubicBezTo>
                    <a:pt x="338328" y="1245403"/>
                    <a:pt x="341757" y="1251178"/>
                    <a:pt x="307287" y="1254426"/>
                  </a:cubicBezTo>
                  <a:cubicBezTo>
                    <a:pt x="293932" y="1255690"/>
                    <a:pt x="91260" y="1256051"/>
                    <a:pt x="75198" y="1255149"/>
                  </a:cubicBezTo>
                  <a:cubicBezTo>
                    <a:pt x="34591" y="1252802"/>
                    <a:pt x="21597" y="1240169"/>
                    <a:pt x="21055" y="1199202"/>
                  </a:cubicBezTo>
                  <a:cubicBezTo>
                    <a:pt x="19792" y="1112033"/>
                    <a:pt x="19431" y="1024684"/>
                    <a:pt x="18890" y="937515"/>
                  </a:cubicBezTo>
                  <a:cubicBezTo>
                    <a:pt x="18348" y="825441"/>
                    <a:pt x="18890" y="713367"/>
                    <a:pt x="14739" y="601292"/>
                  </a:cubicBezTo>
                  <a:cubicBezTo>
                    <a:pt x="13115" y="560325"/>
                    <a:pt x="16724" y="519538"/>
                    <a:pt x="19973" y="478751"/>
                  </a:cubicBezTo>
                  <a:cubicBezTo>
                    <a:pt x="20153" y="476946"/>
                    <a:pt x="20153" y="475141"/>
                    <a:pt x="20695" y="473517"/>
                  </a:cubicBezTo>
                  <a:cubicBezTo>
                    <a:pt x="22860" y="466479"/>
                    <a:pt x="21416" y="455830"/>
                    <a:pt x="32786" y="456011"/>
                  </a:cubicBezTo>
                  <a:cubicBezTo>
                    <a:pt x="43795" y="456192"/>
                    <a:pt x="42171" y="466298"/>
                    <a:pt x="44697" y="473698"/>
                  </a:cubicBezTo>
                  <a:cubicBezTo>
                    <a:pt x="61301" y="523328"/>
                    <a:pt x="75739" y="573860"/>
                    <a:pt x="104434" y="618437"/>
                  </a:cubicBezTo>
                  <a:cubicBezTo>
                    <a:pt x="110390" y="627642"/>
                    <a:pt x="117789" y="634680"/>
                    <a:pt x="128257" y="638831"/>
                  </a:cubicBezTo>
                  <a:cubicBezTo>
                    <a:pt x="157493" y="650020"/>
                    <a:pt x="184023" y="630349"/>
                    <a:pt x="178789" y="599488"/>
                  </a:cubicBezTo>
                  <a:cubicBezTo>
                    <a:pt x="174278" y="573319"/>
                    <a:pt x="167059" y="547511"/>
                    <a:pt x="160742" y="521523"/>
                  </a:cubicBezTo>
                  <a:cubicBezTo>
                    <a:pt x="152801" y="489038"/>
                    <a:pt x="149192" y="474780"/>
                    <a:pt x="156772" y="463952"/>
                  </a:cubicBezTo>
                  <a:cubicBezTo>
                    <a:pt x="156772" y="463952"/>
                    <a:pt x="156772" y="463952"/>
                    <a:pt x="156772" y="463952"/>
                  </a:cubicBezTo>
                  <a:cubicBezTo>
                    <a:pt x="157133" y="463411"/>
                    <a:pt x="157493" y="463049"/>
                    <a:pt x="157855" y="462508"/>
                  </a:cubicBezTo>
                  <a:cubicBezTo>
                    <a:pt x="157855" y="462508"/>
                    <a:pt x="158035" y="462328"/>
                    <a:pt x="158035" y="462328"/>
                  </a:cubicBezTo>
                  <a:cubicBezTo>
                    <a:pt x="158396" y="461786"/>
                    <a:pt x="158757" y="461425"/>
                    <a:pt x="159298" y="461064"/>
                  </a:cubicBezTo>
                  <a:cubicBezTo>
                    <a:pt x="159298" y="461064"/>
                    <a:pt x="159479" y="460884"/>
                    <a:pt x="159479" y="460884"/>
                  </a:cubicBezTo>
                  <a:cubicBezTo>
                    <a:pt x="159840" y="460523"/>
                    <a:pt x="160381" y="459981"/>
                    <a:pt x="160742" y="459621"/>
                  </a:cubicBezTo>
                  <a:cubicBezTo>
                    <a:pt x="160742" y="459621"/>
                    <a:pt x="160923" y="459440"/>
                    <a:pt x="160923" y="459440"/>
                  </a:cubicBezTo>
                  <a:cubicBezTo>
                    <a:pt x="161464" y="459079"/>
                    <a:pt x="162005" y="458538"/>
                    <a:pt x="162547" y="458177"/>
                  </a:cubicBezTo>
                  <a:cubicBezTo>
                    <a:pt x="162547" y="458177"/>
                    <a:pt x="162727" y="457996"/>
                    <a:pt x="162727" y="457996"/>
                  </a:cubicBezTo>
                  <a:cubicBezTo>
                    <a:pt x="165795" y="455650"/>
                    <a:pt x="169405" y="453304"/>
                    <a:pt x="173917" y="450777"/>
                  </a:cubicBezTo>
                  <a:cubicBezTo>
                    <a:pt x="174097" y="450777"/>
                    <a:pt x="174097" y="450597"/>
                    <a:pt x="174278" y="450597"/>
                  </a:cubicBezTo>
                  <a:cubicBezTo>
                    <a:pt x="175000" y="450236"/>
                    <a:pt x="175902" y="449694"/>
                    <a:pt x="176624" y="449334"/>
                  </a:cubicBezTo>
                  <a:cubicBezTo>
                    <a:pt x="176804" y="449153"/>
                    <a:pt x="177165" y="449153"/>
                    <a:pt x="177346" y="448973"/>
                  </a:cubicBezTo>
                  <a:cubicBezTo>
                    <a:pt x="178068" y="448611"/>
                    <a:pt x="178970" y="448070"/>
                    <a:pt x="179692" y="447709"/>
                  </a:cubicBezTo>
                  <a:cubicBezTo>
                    <a:pt x="180053" y="447529"/>
                    <a:pt x="180414" y="447348"/>
                    <a:pt x="180775" y="447168"/>
                  </a:cubicBezTo>
                  <a:cubicBezTo>
                    <a:pt x="181497" y="446807"/>
                    <a:pt x="182399" y="446266"/>
                    <a:pt x="183301" y="445904"/>
                  </a:cubicBezTo>
                  <a:cubicBezTo>
                    <a:pt x="183662" y="445724"/>
                    <a:pt x="184204" y="445543"/>
                    <a:pt x="184565" y="445363"/>
                  </a:cubicBezTo>
                  <a:cubicBezTo>
                    <a:pt x="185286" y="445002"/>
                    <a:pt x="186189" y="444641"/>
                    <a:pt x="187091" y="444100"/>
                  </a:cubicBezTo>
                  <a:cubicBezTo>
                    <a:pt x="187633" y="443919"/>
                    <a:pt x="188174" y="443559"/>
                    <a:pt x="188716" y="443378"/>
                  </a:cubicBezTo>
                  <a:cubicBezTo>
                    <a:pt x="189437" y="443017"/>
                    <a:pt x="190340" y="442656"/>
                    <a:pt x="191062" y="442115"/>
                  </a:cubicBezTo>
                  <a:cubicBezTo>
                    <a:pt x="191783" y="441754"/>
                    <a:pt x="192325" y="441393"/>
                    <a:pt x="193047" y="441212"/>
                  </a:cubicBezTo>
                  <a:cubicBezTo>
                    <a:pt x="193769" y="440851"/>
                    <a:pt x="194491" y="440490"/>
                    <a:pt x="195213" y="440129"/>
                  </a:cubicBezTo>
                  <a:cubicBezTo>
                    <a:pt x="196656" y="439408"/>
                    <a:pt x="198100" y="438685"/>
                    <a:pt x="199544" y="437964"/>
                  </a:cubicBezTo>
                  <a:cubicBezTo>
                    <a:pt x="213440" y="431286"/>
                    <a:pt x="224991" y="428398"/>
                    <a:pt x="238346" y="439768"/>
                  </a:cubicBezTo>
                  <a:cubicBezTo>
                    <a:pt x="251520" y="450958"/>
                    <a:pt x="260363" y="461245"/>
                    <a:pt x="254769" y="480556"/>
                  </a:cubicBezTo>
                  <a:cubicBezTo>
                    <a:pt x="253506" y="485067"/>
                    <a:pt x="252242" y="489760"/>
                    <a:pt x="250979" y="494271"/>
                  </a:cubicBezTo>
                  <a:cubicBezTo>
                    <a:pt x="250618" y="495535"/>
                    <a:pt x="250257" y="496618"/>
                    <a:pt x="250077" y="497881"/>
                  </a:cubicBezTo>
                  <a:cubicBezTo>
                    <a:pt x="248994" y="502032"/>
                    <a:pt x="247911" y="506183"/>
                    <a:pt x="246828" y="510334"/>
                  </a:cubicBezTo>
                  <a:cubicBezTo>
                    <a:pt x="241955" y="528742"/>
                    <a:pt x="237263" y="547150"/>
                    <a:pt x="231307" y="565017"/>
                  </a:cubicBezTo>
                  <a:cubicBezTo>
                    <a:pt x="227337" y="576748"/>
                    <a:pt x="224810" y="589020"/>
                    <a:pt x="222464" y="601112"/>
                  </a:cubicBezTo>
                  <a:cubicBezTo>
                    <a:pt x="217411" y="626378"/>
                    <a:pt x="219396" y="630529"/>
                    <a:pt x="238165" y="639733"/>
                  </a:cubicBezTo>
                  <a:cubicBezTo>
                    <a:pt x="260905" y="650742"/>
                    <a:pt x="277148" y="648216"/>
                    <a:pt x="290864" y="631612"/>
                  </a:cubicBezTo>
                  <a:cubicBezTo>
                    <a:pt x="293571" y="628183"/>
                    <a:pt x="296278" y="624573"/>
                    <a:pt x="298263" y="620603"/>
                  </a:cubicBezTo>
                  <a:cubicBezTo>
                    <a:pt x="302955" y="611038"/>
                    <a:pt x="307467" y="601473"/>
                    <a:pt x="311618" y="591908"/>
                  </a:cubicBezTo>
                  <a:cubicBezTo>
                    <a:pt x="315228" y="583606"/>
                    <a:pt x="318657" y="575304"/>
                    <a:pt x="322086" y="566822"/>
                  </a:cubicBezTo>
                  <a:cubicBezTo>
                    <a:pt x="322086" y="566642"/>
                    <a:pt x="322086" y="566642"/>
                    <a:pt x="322266" y="566461"/>
                  </a:cubicBezTo>
                  <a:cubicBezTo>
                    <a:pt x="323890" y="562310"/>
                    <a:pt x="325514" y="558159"/>
                    <a:pt x="326958" y="554008"/>
                  </a:cubicBezTo>
                  <a:cubicBezTo>
                    <a:pt x="326958" y="553828"/>
                    <a:pt x="327139" y="553648"/>
                    <a:pt x="327139" y="553467"/>
                  </a:cubicBezTo>
                  <a:cubicBezTo>
                    <a:pt x="328583" y="549497"/>
                    <a:pt x="330026" y="545526"/>
                    <a:pt x="331290" y="541555"/>
                  </a:cubicBezTo>
                  <a:cubicBezTo>
                    <a:pt x="331470" y="541375"/>
                    <a:pt x="331470" y="541014"/>
                    <a:pt x="331651" y="540834"/>
                  </a:cubicBezTo>
                  <a:cubicBezTo>
                    <a:pt x="332914" y="536863"/>
                    <a:pt x="334358" y="532893"/>
                    <a:pt x="335621" y="528922"/>
                  </a:cubicBezTo>
                  <a:cubicBezTo>
                    <a:pt x="335802" y="528381"/>
                    <a:pt x="335982" y="527659"/>
                    <a:pt x="336162" y="527118"/>
                  </a:cubicBezTo>
                  <a:cubicBezTo>
                    <a:pt x="337245" y="523328"/>
                    <a:pt x="338509" y="519718"/>
                    <a:pt x="339591" y="515928"/>
                  </a:cubicBezTo>
                  <a:cubicBezTo>
                    <a:pt x="339772" y="515567"/>
                    <a:pt x="339772" y="515207"/>
                    <a:pt x="339952" y="515026"/>
                  </a:cubicBezTo>
                  <a:cubicBezTo>
                    <a:pt x="341035" y="511056"/>
                    <a:pt x="342118" y="507265"/>
                    <a:pt x="343201" y="503295"/>
                  </a:cubicBezTo>
                  <a:cubicBezTo>
                    <a:pt x="343381" y="502393"/>
                    <a:pt x="343742" y="501490"/>
                    <a:pt x="343923" y="500588"/>
                  </a:cubicBezTo>
                  <a:cubicBezTo>
                    <a:pt x="345006" y="496618"/>
                    <a:pt x="345908" y="492647"/>
                    <a:pt x="346810" y="488677"/>
                  </a:cubicBezTo>
                  <a:cubicBezTo>
                    <a:pt x="348796" y="480194"/>
                    <a:pt x="344103" y="470990"/>
                    <a:pt x="352225" y="459981"/>
                  </a:cubicBezTo>
                  <a:cubicBezTo>
                    <a:pt x="359263" y="473517"/>
                    <a:pt x="361429" y="484526"/>
                    <a:pt x="361609" y="496076"/>
                  </a:cubicBezTo>
                  <a:cubicBezTo>
                    <a:pt x="363414" y="584689"/>
                    <a:pt x="350600" y="874349"/>
                    <a:pt x="348976" y="930296"/>
                  </a:cubicBezTo>
                  <a:close/>
                </a:path>
              </a:pathLst>
            </a:custGeom>
            <a:solidFill>
              <a:srgbClr val="000000"/>
            </a:solidFill>
            <a:ln w="1804" cap="flat">
              <a:noFill/>
              <a:prstDash val="solid"/>
              <a:miter/>
            </a:ln>
          </p:spPr>
          <p:txBody>
            <a:bodyPr rtlCol="0" anchor="ctr"/>
            <a:lstStyle/>
            <a:p>
              <a:endParaRPr lang="en-US"/>
            </a:p>
          </p:txBody>
        </p:sp>
        <p:sp>
          <p:nvSpPr>
            <p:cNvPr id="148" name="Freeform 626">
              <a:extLst>
                <a:ext uri="{FF2B5EF4-FFF2-40B4-BE49-F238E27FC236}">
                  <a16:creationId xmlns:a16="http://schemas.microsoft.com/office/drawing/2014/main" id="{78972BB8-1DD9-595D-0494-36231BBA30EB}"/>
                </a:ext>
              </a:extLst>
            </p:cNvPr>
            <p:cNvSpPr/>
            <p:nvPr/>
          </p:nvSpPr>
          <p:spPr>
            <a:xfrm>
              <a:off x="4303464" y="3577838"/>
              <a:ext cx="390710" cy="1110067"/>
            </a:xfrm>
            <a:custGeom>
              <a:avLst/>
              <a:gdLst>
                <a:gd name="connsiteX0" fmla="*/ 348204 w 390710"/>
                <a:gd name="connsiteY0" fmla="*/ 667263 h 1110067"/>
                <a:gd name="connsiteX1" fmla="*/ 317885 w 390710"/>
                <a:gd name="connsiteY1" fmla="*/ 639831 h 1110067"/>
                <a:gd name="connsiteX2" fmla="*/ 315900 w 390710"/>
                <a:gd name="connsiteY2" fmla="*/ 617633 h 1110067"/>
                <a:gd name="connsiteX3" fmla="*/ 303808 w 390710"/>
                <a:gd name="connsiteY3" fmla="*/ 482278 h 1110067"/>
                <a:gd name="connsiteX4" fmla="*/ 310305 w 390710"/>
                <a:gd name="connsiteY4" fmla="*/ 454846 h 1110067"/>
                <a:gd name="connsiteX5" fmla="*/ 352536 w 390710"/>
                <a:gd name="connsiteY5" fmla="*/ 407020 h 1110067"/>
                <a:gd name="connsiteX6" fmla="*/ 387367 w 390710"/>
                <a:gd name="connsiteY6" fmla="*/ 347464 h 1110067"/>
                <a:gd name="connsiteX7" fmla="*/ 384119 w 390710"/>
                <a:gd name="connsiteY7" fmla="*/ 312452 h 1110067"/>
                <a:gd name="connsiteX8" fmla="*/ 320953 w 390710"/>
                <a:gd name="connsiteY8" fmla="*/ 237194 h 1110067"/>
                <a:gd name="connsiteX9" fmla="*/ 251470 w 390710"/>
                <a:gd name="connsiteY9" fmla="*/ 185399 h 1110067"/>
                <a:gd name="connsiteX10" fmla="*/ 269698 w 390710"/>
                <a:gd name="connsiteY10" fmla="*/ 32177 h 1110067"/>
                <a:gd name="connsiteX11" fmla="*/ 121529 w 390710"/>
                <a:gd name="connsiteY11" fmla="*/ 31455 h 1110067"/>
                <a:gd name="connsiteX12" fmla="*/ 143006 w 390710"/>
                <a:gd name="connsiteY12" fmla="*/ 187023 h 1110067"/>
                <a:gd name="connsiteX13" fmla="*/ 15952 w 390710"/>
                <a:gd name="connsiteY13" fmla="*/ 293141 h 1110067"/>
                <a:gd name="connsiteX14" fmla="*/ 4402 w 390710"/>
                <a:gd name="connsiteY14" fmla="*/ 351976 h 1110067"/>
                <a:gd name="connsiteX15" fmla="*/ 28946 w 390710"/>
                <a:gd name="connsiteY15" fmla="*/ 408103 h 1110067"/>
                <a:gd name="connsiteX16" fmla="*/ 78216 w 390710"/>
                <a:gd name="connsiteY16" fmla="*/ 462606 h 1110067"/>
                <a:gd name="connsiteX17" fmla="*/ 87239 w 390710"/>
                <a:gd name="connsiteY17" fmla="*/ 482278 h 1110067"/>
                <a:gd name="connsiteX18" fmla="*/ 78757 w 390710"/>
                <a:gd name="connsiteY18" fmla="*/ 652645 h 1110067"/>
                <a:gd name="connsiteX19" fmla="*/ 67207 w 390710"/>
                <a:gd name="connsiteY19" fmla="*/ 663654 h 1110067"/>
                <a:gd name="connsiteX20" fmla="*/ 32917 w 390710"/>
                <a:gd name="connsiteY20" fmla="*/ 668888 h 1110067"/>
                <a:gd name="connsiteX21" fmla="*/ 18298 w 390710"/>
                <a:gd name="connsiteY21" fmla="*/ 681521 h 1110067"/>
                <a:gd name="connsiteX22" fmla="*/ 17577 w 390710"/>
                <a:gd name="connsiteY22" fmla="*/ 825178 h 1110067"/>
                <a:gd name="connsiteX23" fmla="*/ 28224 w 390710"/>
                <a:gd name="connsiteY23" fmla="*/ 1070081 h 1110067"/>
                <a:gd name="connsiteX24" fmla="*/ 69192 w 390710"/>
                <a:gd name="connsiteY24" fmla="*/ 1108882 h 1110067"/>
                <a:gd name="connsiteX25" fmla="*/ 90488 w 390710"/>
                <a:gd name="connsiteY25" fmla="*/ 1109965 h 1110067"/>
                <a:gd name="connsiteX26" fmla="*/ 362281 w 390710"/>
                <a:gd name="connsiteY26" fmla="*/ 1109063 h 1110067"/>
                <a:gd name="connsiteX27" fmla="*/ 371125 w 390710"/>
                <a:gd name="connsiteY27" fmla="*/ 982371 h 1110067"/>
                <a:gd name="connsiteX28" fmla="*/ 377622 w 390710"/>
                <a:gd name="connsiteY28" fmla="*/ 707690 h 1110067"/>
                <a:gd name="connsiteX29" fmla="*/ 348204 w 390710"/>
                <a:gd name="connsiteY29" fmla="*/ 667263 h 1110067"/>
                <a:gd name="connsiteX30" fmla="*/ 110160 w 390710"/>
                <a:gd name="connsiteY30" fmla="*/ 102742 h 1110067"/>
                <a:gd name="connsiteX31" fmla="*/ 195343 w 390710"/>
                <a:gd name="connsiteY31" fmla="*/ 13227 h 1110067"/>
                <a:gd name="connsiteX32" fmla="*/ 281429 w 390710"/>
                <a:gd name="connsiteY32" fmla="*/ 101478 h 1110067"/>
                <a:gd name="connsiteX33" fmla="*/ 191734 w 390710"/>
                <a:gd name="connsiteY33" fmla="*/ 181609 h 1110067"/>
                <a:gd name="connsiteX34" fmla="*/ 110160 w 390710"/>
                <a:gd name="connsiteY34" fmla="*/ 102742 h 1110067"/>
                <a:gd name="connsiteX35" fmla="*/ 79479 w 390710"/>
                <a:gd name="connsiteY35" fmla="*/ 448349 h 1110067"/>
                <a:gd name="connsiteX36" fmla="*/ 53310 w 390710"/>
                <a:gd name="connsiteY36" fmla="*/ 418390 h 1110067"/>
                <a:gd name="connsiteX37" fmla="*/ 19381 w 390710"/>
                <a:gd name="connsiteY37" fmla="*/ 340426 h 1110067"/>
                <a:gd name="connsiteX38" fmla="*/ 23171 w 390710"/>
                <a:gd name="connsiteY38" fmla="*/ 312272 h 1110067"/>
                <a:gd name="connsiteX39" fmla="*/ 44648 w 390710"/>
                <a:gd name="connsiteY39" fmla="*/ 285381 h 1110067"/>
                <a:gd name="connsiteX40" fmla="*/ 96083 w 390710"/>
                <a:gd name="connsiteY40" fmla="*/ 235029 h 1110067"/>
                <a:gd name="connsiteX41" fmla="*/ 182710 w 390710"/>
                <a:gd name="connsiteY41" fmla="*/ 197310 h 1110067"/>
                <a:gd name="connsiteX42" fmla="*/ 240462 w 390710"/>
                <a:gd name="connsiteY42" fmla="*/ 194964 h 1110067"/>
                <a:gd name="connsiteX43" fmla="*/ 367335 w 390710"/>
                <a:gd name="connsiteY43" fmla="*/ 316964 h 1110067"/>
                <a:gd name="connsiteX44" fmla="*/ 371305 w 390710"/>
                <a:gd name="connsiteY44" fmla="*/ 351434 h 1110067"/>
                <a:gd name="connsiteX45" fmla="*/ 316260 w 390710"/>
                <a:gd name="connsiteY45" fmla="*/ 429219 h 1110067"/>
                <a:gd name="connsiteX46" fmla="*/ 291897 w 390710"/>
                <a:gd name="connsiteY46" fmla="*/ 435535 h 1110067"/>
                <a:gd name="connsiteX47" fmla="*/ 284497 w 390710"/>
                <a:gd name="connsiteY47" fmla="*/ 411532 h 1110067"/>
                <a:gd name="connsiteX48" fmla="*/ 300018 w 390710"/>
                <a:gd name="connsiteY48" fmla="*/ 386807 h 1110067"/>
                <a:gd name="connsiteX49" fmla="*/ 301823 w 390710"/>
                <a:gd name="connsiteY49" fmla="*/ 320754 h 1110067"/>
                <a:gd name="connsiteX50" fmla="*/ 280888 w 390710"/>
                <a:gd name="connsiteY50" fmla="*/ 307760 h 1110067"/>
                <a:gd name="connsiteX51" fmla="*/ 274752 w 390710"/>
                <a:gd name="connsiteY51" fmla="*/ 337538 h 1110067"/>
                <a:gd name="connsiteX52" fmla="*/ 276556 w 390710"/>
                <a:gd name="connsiteY52" fmla="*/ 396914 h 1110067"/>
                <a:gd name="connsiteX53" fmla="*/ 282512 w 390710"/>
                <a:gd name="connsiteY53" fmla="*/ 445100 h 1110067"/>
                <a:gd name="connsiteX54" fmla="*/ 289731 w 390710"/>
                <a:gd name="connsiteY54" fmla="*/ 470367 h 1110067"/>
                <a:gd name="connsiteX55" fmla="*/ 301462 w 390710"/>
                <a:gd name="connsiteY55" fmla="*/ 640553 h 1110067"/>
                <a:gd name="connsiteX56" fmla="*/ 283956 w 390710"/>
                <a:gd name="connsiteY56" fmla="*/ 669429 h 1110067"/>
                <a:gd name="connsiteX57" fmla="*/ 247680 w 390710"/>
                <a:gd name="connsiteY57" fmla="*/ 648314 h 1110067"/>
                <a:gd name="connsiteX58" fmla="*/ 243891 w 390710"/>
                <a:gd name="connsiteY58" fmla="*/ 619618 h 1110067"/>
                <a:gd name="connsiteX59" fmla="*/ 228189 w 390710"/>
                <a:gd name="connsiteY59" fmla="*/ 476683 h 1110067"/>
                <a:gd name="connsiteX60" fmla="*/ 225482 w 390710"/>
                <a:gd name="connsiteY60" fmla="*/ 463689 h 1110067"/>
                <a:gd name="connsiteX61" fmla="*/ 205089 w 390710"/>
                <a:gd name="connsiteY61" fmla="*/ 447808 h 1110067"/>
                <a:gd name="connsiteX62" fmla="*/ 179822 w 390710"/>
                <a:gd name="connsiteY62" fmla="*/ 465133 h 1110067"/>
                <a:gd name="connsiteX63" fmla="*/ 163038 w 390710"/>
                <a:gd name="connsiteY63" fmla="*/ 578290 h 1110067"/>
                <a:gd name="connsiteX64" fmla="*/ 155639 w 390710"/>
                <a:gd name="connsiteY64" fmla="*/ 644524 h 1110067"/>
                <a:gd name="connsiteX65" fmla="*/ 126402 w 390710"/>
                <a:gd name="connsiteY65" fmla="*/ 672136 h 1110067"/>
                <a:gd name="connsiteX66" fmla="*/ 95361 w 390710"/>
                <a:gd name="connsiteY66" fmla="*/ 643982 h 1110067"/>
                <a:gd name="connsiteX67" fmla="*/ 95180 w 390710"/>
                <a:gd name="connsiteY67" fmla="*/ 595976 h 1110067"/>
                <a:gd name="connsiteX68" fmla="*/ 100234 w 390710"/>
                <a:gd name="connsiteY68" fmla="*/ 484083 h 1110067"/>
                <a:gd name="connsiteX69" fmla="*/ 109257 w 390710"/>
                <a:gd name="connsiteY69" fmla="*/ 460079 h 1110067"/>
                <a:gd name="connsiteX70" fmla="*/ 119544 w 390710"/>
                <a:gd name="connsiteY70" fmla="*/ 416946 h 1110067"/>
                <a:gd name="connsiteX71" fmla="*/ 113047 w 390710"/>
                <a:gd name="connsiteY71" fmla="*/ 399441 h 1110067"/>
                <a:gd name="connsiteX72" fmla="*/ 109077 w 390710"/>
                <a:gd name="connsiteY72" fmla="*/ 372730 h 1110067"/>
                <a:gd name="connsiteX73" fmla="*/ 115754 w 390710"/>
                <a:gd name="connsiteY73" fmla="*/ 337357 h 1110067"/>
                <a:gd name="connsiteX74" fmla="*/ 103843 w 390710"/>
                <a:gd name="connsiteY74" fmla="*/ 318949 h 1110067"/>
                <a:gd name="connsiteX75" fmla="*/ 83269 w 390710"/>
                <a:gd name="connsiteY75" fmla="*/ 344215 h 1110067"/>
                <a:gd name="connsiteX76" fmla="*/ 93195 w 390710"/>
                <a:gd name="connsiteY76" fmla="*/ 384642 h 1110067"/>
                <a:gd name="connsiteX77" fmla="*/ 109438 w 390710"/>
                <a:gd name="connsiteY77" fmla="*/ 424707 h 1110067"/>
                <a:gd name="connsiteX78" fmla="*/ 104384 w 390710"/>
                <a:gd name="connsiteY78" fmla="*/ 446003 h 1110067"/>
                <a:gd name="connsiteX79" fmla="*/ 79479 w 390710"/>
                <a:gd name="connsiteY79" fmla="*/ 448349 h 1110067"/>
                <a:gd name="connsiteX80" fmla="*/ 288287 w 390710"/>
                <a:gd name="connsiteY80" fmla="*/ 327431 h 1110067"/>
                <a:gd name="connsiteX81" fmla="*/ 291536 w 390710"/>
                <a:gd name="connsiteY81" fmla="*/ 372550 h 1110067"/>
                <a:gd name="connsiteX82" fmla="*/ 288287 w 390710"/>
                <a:gd name="connsiteY82" fmla="*/ 327431 h 1110067"/>
                <a:gd name="connsiteX83" fmla="*/ 234325 w 390710"/>
                <a:gd name="connsiteY83" fmla="*/ 661308 h 1110067"/>
                <a:gd name="connsiteX84" fmla="*/ 167731 w 390710"/>
                <a:gd name="connsiteY84" fmla="*/ 661308 h 1110067"/>
                <a:gd name="connsiteX85" fmla="*/ 169355 w 390710"/>
                <a:gd name="connsiteY85" fmla="*/ 629184 h 1110067"/>
                <a:gd name="connsiteX86" fmla="*/ 190470 w 390710"/>
                <a:gd name="connsiteY86" fmla="*/ 490038 h 1110067"/>
                <a:gd name="connsiteX87" fmla="*/ 194802 w 390710"/>
                <a:gd name="connsiteY87" fmla="*/ 474698 h 1110067"/>
                <a:gd name="connsiteX88" fmla="*/ 203645 w 390710"/>
                <a:gd name="connsiteY88" fmla="*/ 466216 h 1110067"/>
                <a:gd name="connsiteX89" fmla="*/ 213751 w 390710"/>
                <a:gd name="connsiteY89" fmla="*/ 473976 h 1110067"/>
                <a:gd name="connsiteX90" fmla="*/ 222595 w 390710"/>
                <a:gd name="connsiteY90" fmla="*/ 518012 h 1110067"/>
                <a:gd name="connsiteX91" fmla="*/ 234325 w 390710"/>
                <a:gd name="connsiteY91" fmla="*/ 661308 h 1110067"/>
                <a:gd name="connsiteX92" fmla="*/ 99331 w 390710"/>
                <a:gd name="connsiteY92" fmla="*/ 369302 h 1110067"/>
                <a:gd name="connsiteX93" fmla="*/ 96985 w 390710"/>
                <a:gd name="connsiteY93" fmla="*/ 335192 h 1110067"/>
                <a:gd name="connsiteX94" fmla="*/ 99331 w 390710"/>
                <a:gd name="connsiteY94" fmla="*/ 369302 h 1110067"/>
                <a:gd name="connsiteX95" fmla="*/ 359033 w 390710"/>
                <a:gd name="connsiteY95" fmla="*/ 853332 h 1110067"/>
                <a:gd name="connsiteX96" fmla="*/ 358852 w 390710"/>
                <a:gd name="connsiteY96" fmla="*/ 866507 h 1110067"/>
                <a:gd name="connsiteX97" fmla="*/ 358852 w 390710"/>
                <a:gd name="connsiteY97" fmla="*/ 866867 h 1110067"/>
                <a:gd name="connsiteX98" fmla="*/ 358672 w 390710"/>
                <a:gd name="connsiteY98" fmla="*/ 873364 h 1110067"/>
                <a:gd name="connsiteX99" fmla="*/ 358672 w 390710"/>
                <a:gd name="connsiteY99" fmla="*/ 874447 h 1110067"/>
                <a:gd name="connsiteX100" fmla="*/ 358491 w 390710"/>
                <a:gd name="connsiteY100" fmla="*/ 879861 h 1110067"/>
                <a:gd name="connsiteX101" fmla="*/ 358491 w 390710"/>
                <a:gd name="connsiteY101" fmla="*/ 881125 h 1110067"/>
                <a:gd name="connsiteX102" fmla="*/ 358311 w 390710"/>
                <a:gd name="connsiteY102" fmla="*/ 886178 h 1110067"/>
                <a:gd name="connsiteX103" fmla="*/ 358311 w 390710"/>
                <a:gd name="connsiteY103" fmla="*/ 889246 h 1110067"/>
                <a:gd name="connsiteX104" fmla="*/ 358130 w 390710"/>
                <a:gd name="connsiteY104" fmla="*/ 894660 h 1110067"/>
                <a:gd name="connsiteX105" fmla="*/ 358130 w 390710"/>
                <a:gd name="connsiteY105" fmla="*/ 895021 h 1110067"/>
                <a:gd name="connsiteX106" fmla="*/ 357950 w 390710"/>
                <a:gd name="connsiteY106" fmla="*/ 900616 h 1110067"/>
                <a:gd name="connsiteX107" fmla="*/ 357950 w 390710"/>
                <a:gd name="connsiteY107" fmla="*/ 902601 h 1110067"/>
                <a:gd name="connsiteX108" fmla="*/ 357769 w 390710"/>
                <a:gd name="connsiteY108" fmla="*/ 907113 h 1110067"/>
                <a:gd name="connsiteX109" fmla="*/ 357769 w 390710"/>
                <a:gd name="connsiteY109" fmla="*/ 908918 h 1110067"/>
                <a:gd name="connsiteX110" fmla="*/ 357589 w 390710"/>
                <a:gd name="connsiteY110" fmla="*/ 914512 h 1110067"/>
                <a:gd name="connsiteX111" fmla="*/ 357589 w 390710"/>
                <a:gd name="connsiteY111" fmla="*/ 916498 h 1110067"/>
                <a:gd name="connsiteX112" fmla="*/ 357409 w 390710"/>
                <a:gd name="connsiteY112" fmla="*/ 920829 h 1110067"/>
                <a:gd name="connsiteX113" fmla="*/ 357409 w 390710"/>
                <a:gd name="connsiteY113" fmla="*/ 922273 h 1110067"/>
                <a:gd name="connsiteX114" fmla="*/ 357228 w 390710"/>
                <a:gd name="connsiteY114" fmla="*/ 926604 h 1110067"/>
                <a:gd name="connsiteX115" fmla="*/ 357228 w 390710"/>
                <a:gd name="connsiteY115" fmla="*/ 928770 h 1110067"/>
                <a:gd name="connsiteX116" fmla="*/ 357047 w 390710"/>
                <a:gd name="connsiteY116" fmla="*/ 939598 h 1110067"/>
                <a:gd name="connsiteX117" fmla="*/ 357047 w 390710"/>
                <a:gd name="connsiteY117" fmla="*/ 941583 h 1110067"/>
                <a:gd name="connsiteX118" fmla="*/ 357047 w 390710"/>
                <a:gd name="connsiteY118" fmla="*/ 945013 h 1110067"/>
                <a:gd name="connsiteX119" fmla="*/ 357047 w 390710"/>
                <a:gd name="connsiteY119" fmla="*/ 947720 h 1110067"/>
                <a:gd name="connsiteX120" fmla="*/ 357047 w 390710"/>
                <a:gd name="connsiteY120" fmla="*/ 951329 h 1110067"/>
                <a:gd name="connsiteX121" fmla="*/ 357047 w 390710"/>
                <a:gd name="connsiteY121" fmla="*/ 952412 h 1110067"/>
                <a:gd name="connsiteX122" fmla="*/ 356867 w 390710"/>
                <a:gd name="connsiteY122" fmla="*/ 957104 h 1110067"/>
                <a:gd name="connsiteX123" fmla="*/ 356867 w 390710"/>
                <a:gd name="connsiteY123" fmla="*/ 959631 h 1110067"/>
                <a:gd name="connsiteX124" fmla="*/ 356867 w 390710"/>
                <a:gd name="connsiteY124" fmla="*/ 962158 h 1110067"/>
                <a:gd name="connsiteX125" fmla="*/ 356867 w 390710"/>
                <a:gd name="connsiteY125" fmla="*/ 964323 h 1110067"/>
                <a:gd name="connsiteX126" fmla="*/ 356867 w 390710"/>
                <a:gd name="connsiteY126" fmla="*/ 967391 h 1110067"/>
                <a:gd name="connsiteX127" fmla="*/ 356867 w 390710"/>
                <a:gd name="connsiteY127" fmla="*/ 969015 h 1110067"/>
                <a:gd name="connsiteX128" fmla="*/ 356687 w 390710"/>
                <a:gd name="connsiteY128" fmla="*/ 973347 h 1110067"/>
                <a:gd name="connsiteX129" fmla="*/ 356687 w 390710"/>
                <a:gd name="connsiteY129" fmla="*/ 974971 h 1110067"/>
                <a:gd name="connsiteX130" fmla="*/ 356687 w 390710"/>
                <a:gd name="connsiteY130" fmla="*/ 977678 h 1110067"/>
                <a:gd name="connsiteX131" fmla="*/ 356687 w 390710"/>
                <a:gd name="connsiteY131" fmla="*/ 979303 h 1110067"/>
                <a:gd name="connsiteX132" fmla="*/ 356687 w 390710"/>
                <a:gd name="connsiteY132" fmla="*/ 981829 h 1110067"/>
                <a:gd name="connsiteX133" fmla="*/ 356687 w 390710"/>
                <a:gd name="connsiteY133" fmla="*/ 983453 h 1110067"/>
                <a:gd name="connsiteX134" fmla="*/ 356506 w 390710"/>
                <a:gd name="connsiteY134" fmla="*/ 987063 h 1110067"/>
                <a:gd name="connsiteX135" fmla="*/ 353980 w 390710"/>
                <a:gd name="connsiteY135" fmla="*/ 1067013 h 1110067"/>
                <a:gd name="connsiteX136" fmla="*/ 339902 w 390710"/>
                <a:gd name="connsiteY136" fmla="*/ 1093903 h 1110067"/>
                <a:gd name="connsiteX137" fmla="*/ 99512 w 390710"/>
                <a:gd name="connsiteY137" fmla="*/ 1094806 h 1110067"/>
                <a:gd name="connsiteX138" fmla="*/ 43565 w 390710"/>
                <a:gd name="connsiteY138" fmla="*/ 1046619 h 1110067"/>
                <a:gd name="connsiteX139" fmla="*/ 43204 w 390710"/>
                <a:gd name="connsiteY139" fmla="*/ 1044273 h 1110067"/>
                <a:gd name="connsiteX140" fmla="*/ 43204 w 390710"/>
                <a:gd name="connsiteY140" fmla="*/ 1043551 h 1110067"/>
                <a:gd name="connsiteX141" fmla="*/ 43023 w 390710"/>
                <a:gd name="connsiteY141" fmla="*/ 1041205 h 1110067"/>
                <a:gd name="connsiteX142" fmla="*/ 43023 w 390710"/>
                <a:gd name="connsiteY142" fmla="*/ 1040844 h 1110067"/>
                <a:gd name="connsiteX143" fmla="*/ 42843 w 390710"/>
                <a:gd name="connsiteY143" fmla="*/ 1038137 h 1110067"/>
                <a:gd name="connsiteX144" fmla="*/ 42843 w 390710"/>
                <a:gd name="connsiteY144" fmla="*/ 1037234 h 1110067"/>
                <a:gd name="connsiteX145" fmla="*/ 42662 w 390710"/>
                <a:gd name="connsiteY145" fmla="*/ 1034888 h 1110067"/>
                <a:gd name="connsiteX146" fmla="*/ 42662 w 390710"/>
                <a:gd name="connsiteY146" fmla="*/ 1034166 h 1110067"/>
                <a:gd name="connsiteX147" fmla="*/ 42482 w 390710"/>
                <a:gd name="connsiteY147" fmla="*/ 1031279 h 1110067"/>
                <a:gd name="connsiteX148" fmla="*/ 42301 w 390710"/>
                <a:gd name="connsiteY148" fmla="*/ 1030196 h 1110067"/>
                <a:gd name="connsiteX149" fmla="*/ 42121 w 390710"/>
                <a:gd name="connsiteY149" fmla="*/ 1027850 h 1110067"/>
                <a:gd name="connsiteX150" fmla="*/ 42121 w 390710"/>
                <a:gd name="connsiteY150" fmla="*/ 1026767 h 1110067"/>
                <a:gd name="connsiteX151" fmla="*/ 41940 w 390710"/>
                <a:gd name="connsiteY151" fmla="*/ 1023699 h 1110067"/>
                <a:gd name="connsiteX152" fmla="*/ 41760 w 390710"/>
                <a:gd name="connsiteY152" fmla="*/ 1022255 h 1110067"/>
                <a:gd name="connsiteX153" fmla="*/ 41580 w 390710"/>
                <a:gd name="connsiteY153" fmla="*/ 1020089 h 1110067"/>
                <a:gd name="connsiteX154" fmla="*/ 41399 w 390710"/>
                <a:gd name="connsiteY154" fmla="*/ 1018465 h 1110067"/>
                <a:gd name="connsiteX155" fmla="*/ 41219 w 390710"/>
                <a:gd name="connsiteY155" fmla="*/ 1015217 h 1110067"/>
                <a:gd name="connsiteX156" fmla="*/ 41038 w 390710"/>
                <a:gd name="connsiteY156" fmla="*/ 1013593 h 1110067"/>
                <a:gd name="connsiteX157" fmla="*/ 40858 w 390710"/>
                <a:gd name="connsiteY157" fmla="*/ 1011427 h 1110067"/>
                <a:gd name="connsiteX158" fmla="*/ 40677 w 390710"/>
                <a:gd name="connsiteY158" fmla="*/ 1009622 h 1110067"/>
                <a:gd name="connsiteX159" fmla="*/ 40497 w 390710"/>
                <a:gd name="connsiteY159" fmla="*/ 1006915 h 1110067"/>
                <a:gd name="connsiteX160" fmla="*/ 31834 w 390710"/>
                <a:gd name="connsiteY160" fmla="*/ 719240 h 1110067"/>
                <a:gd name="connsiteX161" fmla="*/ 67748 w 390710"/>
                <a:gd name="connsiteY161" fmla="*/ 680619 h 1110067"/>
                <a:gd name="connsiteX162" fmla="*/ 91932 w 390710"/>
                <a:gd name="connsiteY162" fmla="*/ 680077 h 1110067"/>
                <a:gd name="connsiteX163" fmla="*/ 182710 w 390710"/>
                <a:gd name="connsiteY163" fmla="*/ 675565 h 1110067"/>
                <a:gd name="connsiteX164" fmla="*/ 231438 w 390710"/>
                <a:gd name="connsiteY164" fmla="*/ 676287 h 1110067"/>
                <a:gd name="connsiteX165" fmla="*/ 302725 w 390710"/>
                <a:gd name="connsiteY165" fmla="*/ 681701 h 1110067"/>
                <a:gd name="connsiteX166" fmla="*/ 350550 w 390710"/>
                <a:gd name="connsiteY166" fmla="*/ 687115 h 1110067"/>
                <a:gd name="connsiteX167" fmla="*/ 362101 w 390710"/>
                <a:gd name="connsiteY167" fmla="*/ 712382 h 1110067"/>
                <a:gd name="connsiteX168" fmla="*/ 359755 w 390710"/>
                <a:gd name="connsiteY168" fmla="*/ 851888 h 1110067"/>
                <a:gd name="connsiteX169" fmla="*/ 359033 w 390710"/>
                <a:gd name="connsiteY169" fmla="*/ 853332 h 111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390710" h="1110067">
                  <a:moveTo>
                    <a:pt x="348204" y="667263"/>
                  </a:moveTo>
                  <a:cubicBezTo>
                    <a:pt x="329074" y="662030"/>
                    <a:pt x="317163" y="661127"/>
                    <a:pt x="317885" y="639831"/>
                  </a:cubicBezTo>
                  <a:cubicBezTo>
                    <a:pt x="318065" y="635500"/>
                    <a:pt x="316441" y="621965"/>
                    <a:pt x="315900" y="617633"/>
                  </a:cubicBezTo>
                  <a:cubicBezTo>
                    <a:pt x="310305" y="572695"/>
                    <a:pt x="305974" y="527577"/>
                    <a:pt x="303808" y="482278"/>
                  </a:cubicBezTo>
                  <a:cubicBezTo>
                    <a:pt x="303447" y="472893"/>
                    <a:pt x="302003" y="463328"/>
                    <a:pt x="310305" y="454846"/>
                  </a:cubicBezTo>
                  <a:cubicBezTo>
                    <a:pt x="325104" y="439686"/>
                    <a:pt x="338820" y="423263"/>
                    <a:pt x="352536" y="407020"/>
                  </a:cubicBezTo>
                  <a:cubicBezTo>
                    <a:pt x="367515" y="389334"/>
                    <a:pt x="378885" y="369482"/>
                    <a:pt x="387367" y="347464"/>
                  </a:cubicBezTo>
                  <a:cubicBezTo>
                    <a:pt x="392420" y="334470"/>
                    <a:pt x="392059" y="323461"/>
                    <a:pt x="384119" y="312452"/>
                  </a:cubicBezTo>
                  <a:cubicBezTo>
                    <a:pt x="364988" y="285742"/>
                    <a:pt x="344775" y="260115"/>
                    <a:pt x="320953" y="237194"/>
                  </a:cubicBezTo>
                  <a:cubicBezTo>
                    <a:pt x="301101" y="218064"/>
                    <a:pt x="278181" y="187925"/>
                    <a:pt x="251470" y="185399"/>
                  </a:cubicBezTo>
                  <a:cubicBezTo>
                    <a:pt x="308681" y="143709"/>
                    <a:pt x="311929" y="73866"/>
                    <a:pt x="269698" y="32177"/>
                  </a:cubicBezTo>
                  <a:cubicBezTo>
                    <a:pt x="224941" y="-12220"/>
                    <a:pt x="163399" y="-8971"/>
                    <a:pt x="121529" y="31455"/>
                  </a:cubicBezTo>
                  <a:cubicBezTo>
                    <a:pt x="102038" y="50224"/>
                    <a:pt x="60710" y="128910"/>
                    <a:pt x="143006" y="187023"/>
                  </a:cubicBezTo>
                  <a:cubicBezTo>
                    <a:pt x="98248" y="200919"/>
                    <a:pt x="22810" y="286284"/>
                    <a:pt x="15952" y="293141"/>
                  </a:cubicBezTo>
                  <a:cubicBezTo>
                    <a:pt x="-1012" y="310467"/>
                    <a:pt x="-3719" y="329778"/>
                    <a:pt x="4402" y="351976"/>
                  </a:cubicBezTo>
                  <a:cubicBezTo>
                    <a:pt x="11440" y="371286"/>
                    <a:pt x="19742" y="389875"/>
                    <a:pt x="28946" y="408103"/>
                  </a:cubicBezTo>
                  <a:cubicBezTo>
                    <a:pt x="40497" y="430663"/>
                    <a:pt x="55476" y="450695"/>
                    <a:pt x="78216" y="462606"/>
                  </a:cubicBezTo>
                  <a:cubicBezTo>
                    <a:pt x="87600" y="467479"/>
                    <a:pt x="87059" y="474156"/>
                    <a:pt x="87239" y="482278"/>
                  </a:cubicBezTo>
                  <a:cubicBezTo>
                    <a:pt x="88503" y="539308"/>
                    <a:pt x="76230" y="595615"/>
                    <a:pt x="78757" y="652645"/>
                  </a:cubicBezTo>
                  <a:cubicBezTo>
                    <a:pt x="79118" y="660767"/>
                    <a:pt x="74606" y="662932"/>
                    <a:pt x="67207" y="663654"/>
                  </a:cubicBezTo>
                  <a:cubicBezTo>
                    <a:pt x="55656" y="664737"/>
                    <a:pt x="44287" y="666902"/>
                    <a:pt x="32917" y="668888"/>
                  </a:cubicBezTo>
                  <a:cubicBezTo>
                    <a:pt x="25698" y="670151"/>
                    <a:pt x="19020" y="672317"/>
                    <a:pt x="18298" y="681521"/>
                  </a:cubicBezTo>
                  <a:cubicBezTo>
                    <a:pt x="16855" y="703719"/>
                    <a:pt x="17577" y="799370"/>
                    <a:pt x="17577" y="825178"/>
                  </a:cubicBezTo>
                  <a:cubicBezTo>
                    <a:pt x="17757" y="850083"/>
                    <a:pt x="25698" y="1013231"/>
                    <a:pt x="28224" y="1070081"/>
                  </a:cubicBezTo>
                  <a:cubicBezTo>
                    <a:pt x="29849" y="1104732"/>
                    <a:pt x="34180" y="1109605"/>
                    <a:pt x="69192" y="1108882"/>
                  </a:cubicBezTo>
                  <a:cubicBezTo>
                    <a:pt x="76230" y="1108702"/>
                    <a:pt x="83449" y="1110507"/>
                    <a:pt x="90488" y="1109965"/>
                  </a:cubicBezTo>
                  <a:cubicBezTo>
                    <a:pt x="177476" y="1103468"/>
                    <a:pt x="358852" y="1109965"/>
                    <a:pt x="362281" y="1109063"/>
                  </a:cubicBezTo>
                  <a:cubicBezTo>
                    <a:pt x="371305" y="1106356"/>
                    <a:pt x="371305" y="1009802"/>
                    <a:pt x="371125" y="982371"/>
                  </a:cubicBezTo>
                  <a:cubicBezTo>
                    <a:pt x="370222" y="890690"/>
                    <a:pt x="374554" y="799190"/>
                    <a:pt x="377622" y="707690"/>
                  </a:cubicBezTo>
                  <a:cubicBezTo>
                    <a:pt x="379065" y="676648"/>
                    <a:pt x="378163" y="675565"/>
                    <a:pt x="348204" y="667263"/>
                  </a:cubicBezTo>
                  <a:close/>
                  <a:moveTo>
                    <a:pt x="110160" y="102742"/>
                  </a:moveTo>
                  <a:cubicBezTo>
                    <a:pt x="110881" y="53472"/>
                    <a:pt x="147698" y="11783"/>
                    <a:pt x="195343" y="13227"/>
                  </a:cubicBezTo>
                  <a:cubicBezTo>
                    <a:pt x="251470" y="13227"/>
                    <a:pt x="281610" y="57804"/>
                    <a:pt x="281429" y="101478"/>
                  </a:cubicBezTo>
                  <a:cubicBezTo>
                    <a:pt x="277278" y="156703"/>
                    <a:pt x="249846" y="178540"/>
                    <a:pt x="191734" y="181609"/>
                  </a:cubicBezTo>
                  <a:cubicBezTo>
                    <a:pt x="150947" y="183955"/>
                    <a:pt x="109618" y="141905"/>
                    <a:pt x="110160" y="102742"/>
                  </a:cubicBezTo>
                  <a:close/>
                  <a:moveTo>
                    <a:pt x="79479" y="448349"/>
                  </a:moveTo>
                  <a:cubicBezTo>
                    <a:pt x="68831" y="441491"/>
                    <a:pt x="59988" y="428858"/>
                    <a:pt x="53310" y="418390"/>
                  </a:cubicBezTo>
                  <a:cubicBezTo>
                    <a:pt x="38151" y="394207"/>
                    <a:pt x="27503" y="367858"/>
                    <a:pt x="19381" y="340426"/>
                  </a:cubicBezTo>
                  <a:cubicBezTo>
                    <a:pt x="16494" y="330319"/>
                    <a:pt x="17577" y="320935"/>
                    <a:pt x="23171" y="312272"/>
                  </a:cubicBezTo>
                  <a:cubicBezTo>
                    <a:pt x="29488" y="302706"/>
                    <a:pt x="35985" y="293322"/>
                    <a:pt x="44648" y="285381"/>
                  </a:cubicBezTo>
                  <a:cubicBezTo>
                    <a:pt x="62334" y="269139"/>
                    <a:pt x="78757" y="251452"/>
                    <a:pt x="96083" y="235029"/>
                  </a:cubicBezTo>
                  <a:cubicBezTo>
                    <a:pt x="120807" y="211567"/>
                    <a:pt x="146976" y="194061"/>
                    <a:pt x="182710" y="197310"/>
                  </a:cubicBezTo>
                  <a:cubicBezTo>
                    <a:pt x="185417" y="197490"/>
                    <a:pt x="228911" y="195505"/>
                    <a:pt x="240462" y="194964"/>
                  </a:cubicBezTo>
                  <a:cubicBezTo>
                    <a:pt x="273488" y="194964"/>
                    <a:pt x="340624" y="279786"/>
                    <a:pt x="367335" y="316964"/>
                  </a:cubicBezTo>
                  <a:cubicBezTo>
                    <a:pt x="375275" y="328153"/>
                    <a:pt x="376358" y="338080"/>
                    <a:pt x="371305" y="351434"/>
                  </a:cubicBezTo>
                  <a:cubicBezTo>
                    <a:pt x="359574" y="382296"/>
                    <a:pt x="337556" y="405576"/>
                    <a:pt x="316260" y="429219"/>
                  </a:cubicBezTo>
                  <a:cubicBezTo>
                    <a:pt x="311207" y="434813"/>
                    <a:pt x="301281" y="441671"/>
                    <a:pt x="291897" y="435535"/>
                  </a:cubicBezTo>
                  <a:cubicBezTo>
                    <a:pt x="283414" y="430121"/>
                    <a:pt x="282512" y="420014"/>
                    <a:pt x="284497" y="411532"/>
                  </a:cubicBezTo>
                  <a:cubicBezTo>
                    <a:pt x="286663" y="401967"/>
                    <a:pt x="294243" y="394748"/>
                    <a:pt x="300018" y="386807"/>
                  </a:cubicBezTo>
                  <a:cubicBezTo>
                    <a:pt x="315539" y="365331"/>
                    <a:pt x="310485" y="342772"/>
                    <a:pt x="301823" y="320754"/>
                  </a:cubicBezTo>
                  <a:cubicBezTo>
                    <a:pt x="298394" y="311911"/>
                    <a:pt x="290453" y="305955"/>
                    <a:pt x="280888" y="307760"/>
                  </a:cubicBezTo>
                  <a:cubicBezTo>
                    <a:pt x="271503" y="309384"/>
                    <a:pt x="275473" y="324002"/>
                    <a:pt x="274752" y="337538"/>
                  </a:cubicBezTo>
                  <a:cubicBezTo>
                    <a:pt x="274210" y="346923"/>
                    <a:pt x="281249" y="381754"/>
                    <a:pt x="276556" y="396914"/>
                  </a:cubicBezTo>
                  <a:cubicBezTo>
                    <a:pt x="271322" y="413698"/>
                    <a:pt x="271684" y="429580"/>
                    <a:pt x="282512" y="445100"/>
                  </a:cubicBezTo>
                  <a:cubicBezTo>
                    <a:pt x="287204" y="451958"/>
                    <a:pt x="289911" y="461884"/>
                    <a:pt x="289731" y="470367"/>
                  </a:cubicBezTo>
                  <a:cubicBezTo>
                    <a:pt x="288287" y="527396"/>
                    <a:pt x="299657" y="583704"/>
                    <a:pt x="301462" y="640553"/>
                  </a:cubicBezTo>
                  <a:cubicBezTo>
                    <a:pt x="301823" y="651201"/>
                    <a:pt x="302003" y="666181"/>
                    <a:pt x="283956" y="669429"/>
                  </a:cubicBezTo>
                  <a:cubicBezTo>
                    <a:pt x="260133" y="673580"/>
                    <a:pt x="255621" y="667985"/>
                    <a:pt x="247680" y="648314"/>
                  </a:cubicBezTo>
                  <a:cubicBezTo>
                    <a:pt x="243891" y="638929"/>
                    <a:pt x="245154" y="629364"/>
                    <a:pt x="243891" y="619618"/>
                  </a:cubicBezTo>
                  <a:cubicBezTo>
                    <a:pt x="237754" y="571973"/>
                    <a:pt x="236852" y="523967"/>
                    <a:pt x="228189" y="476683"/>
                  </a:cubicBezTo>
                  <a:cubicBezTo>
                    <a:pt x="227467" y="472352"/>
                    <a:pt x="226565" y="468021"/>
                    <a:pt x="225482" y="463689"/>
                  </a:cubicBezTo>
                  <a:cubicBezTo>
                    <a:pt x="222595" y="451056"/>
                    <a:pt x="215737" y="449251"/>
                    <a:pt x="205089" y="447808"/>
                  </a:cubicBezTo>
                  <a:cubicBezTo>
                    <a:pt x="192816" y="446183"/>
                    <a:pt x="182710" y="456651"/>
                    <a:pt x="179822" y="465133"/>
                  </a:cubicBezTo>
                  <a:cubicBezTo>
                    <a:pt x="167009" y="502311"/>
                    <a:pt x="168092" y="539488"/>
                    <a:pt x="163038" y="578290"/>
                  </a:cubicBezTo>
                  <a:cubicBezTo>
                    <a:pt x="160151" y="600308"/>
                    <a:pt x="158346" y="622506"/>
                    <a:pt x="155639" y="644524"/>
                  </a:cubicBezTo>
                  <a:cubicBezTo>
                    <a:pt x="153112" y="663835"/>
                    <a:pt x="144450" y="671775"/>
                    <a:pt x="126402" y="672136"/>
                  </a:cubicBezTo>
                  <a:cubicBezTo>
                    <a:pt x="107091" y="672497"/>
                    <a:pt x="96624" y="663835"/>
                    <a:pt x="95361" y="643982"/>
                  </a:cubicBezTo>
                  <a:cubicBezTo>
                    <a:pt x="94278" y="628101"/>
                    <a:pt x="95180" y="612039"/>
                    <a:pt x="95180" y="595976"/>
                  </a:cubicBezTo>
                  <a:cubicBezTo>
                    <a:pt x="95000" y="558618"/>
                    <a:pt x="101497" y="521621"/>
                    <a:pt x="100234" y="484083"/>
                  </a:cubicBezTo>
                  <a:cubicBezTo>
                    <a:pt x="99872" y="475240"/>
                    <a:pt x="100955" y="465494"/>
                    <a:pt x="109257" y="460079"/>
                  </a:cubicBezTo>
                  <a:cubicBezTo>
                    <a:pt x="126402" y="448710"/>
                    <a:pt x="123154" y="432828"/>
                    <a:pt x="119544" y="416946"/>
                  </a:cubicBezTo>
                  <a:cubicBezTo>
                    <a:pt x="118281" y="410991"/>
                    <a:pt x="115574" y="405216"/>
                    <a:pt x="113047" y="399441"/>
                  </a:cubicBezTo>
                  <a:cubicBezTo>
                    <a:pt x="107452" y="386807"/>
                    <a:pt x="105828" y="387349"/>
                    <a:pt x="109077" y="372730"/>
                  </a:cubicBezTo>
                  <a:cubicBezTo>
                    <a:pt x="110701" y="365151"/>
                    <a:pt x="114310" y="345298"/>
                    <a:pt x="115754" y="337357"/>
                  </a:cubicBezTo>
                  <a:cubicBezTo>
                    <a:pt x="117559" y="327612"/>
                    <a:pt x="117017" y="319491"/>
                    <a:pt x="103843" y="318949"/>
                  </a:cubicBezTo>
                  <a:cubicBezTo>
                    <a:pt x="91029" y="318408"/>
                    <a:pt x="82727" y="331582"/>
                    <a:pt x="83269" y="344215"/>
                  </a:cubicBezTo>
                  <a:cubicBezTo>
                    <a:pt x="83991" y="360819"/>
                    <a:pt x="85976" y="368760"/>
                    <a:pt x="93195" y="384642"/>
                  </a:cubicBezTo>
                  <a:cubicBezTo>
                    <a:pt x="99151" y="397455"/>
                    <a:pt x="105106" y="411171"/>
                    <a:pt x="109438" y="424707"/>
                  </a:cubicBezTo>
                  <a:cubicBezTo>
                    <a:pt x="111603" y="431384"/>
                    <a:pt x="111784" y="440589"/>
                    <a:pt x="104384" y="446003"/>
                  </a:cubicBezTo>
                  <a:cubicBezTo>
                    <a:pt x="96263" y="451597"/>
                    <a:pt x="87600" y="453583"/>
                    <a:pt x="79479" y="448349"/>
                  </a:cubicBezTo>
                  <a:close/>
                  <a:moveTo>
                    <a:pt x="288287" y="327431"/>
                  </a:moveTo>
                  <a:cubicBezTo>
                    <a:pt x="295326" y="320212"/>
                    <a:pt x="301462" y="359556"/>
                    <a:pt x="291536" y="372550"/>
                  </a:cubicBezTo>
                  <a:cubicBezTo>
                    <a:pt x="288287" y="360819"/>
                    <a:pt x="289731" y="349630"/>
                    <a:pt x="288287" y="327431"/>
                  </a:cubicBezTo>
                  <a:close/>
                  <a:moveTo>
                    <a:pt x="234325" y="661308"/>
                  </a:moveTo>
                  <a:lnTo>
                    <a:pt x="167731" y="661308"/>
                  </a:lnTo>
                  <a:cubicBezTo>
                    <a:pt x="168272" y="649938"/>
                    <a:pt x="167911" y="639290"/>
                    <a:pt x="169355" y="629184"/>
                  </a:cubicBezTo>
                  <a:cubicBezTo>
                    <a:pt x="175491" y="582621"/>
                    <a:pt x="179822" y="535878"/>
                    <a:pt x="190470" y="490038"/>
                  </a:cubicBezTo>
                  <a:cubicBezTo>
                    <a:pt x="191734" y="484805"/>
                    <a:pt x="193177" y="479751"/>
                    <a:pt x="194802" y="474698"/>
                  </a:cubicBezTo>
                  <a:cubicBezTo>
                    <a:pt x="196245" y="470367"/>
                    <a:pt x="198231" y="466035"/>
                    <a:pt x="203645" y="466216"/>
                  </a:cubicBezTo>
                  <a:cubicBezTo>
                    <a:pt x="208337" y="466396"/>
                    <a:pt x="212127" y="469825"/>
                    <a:pt x="213751" y="473976"/>
                  </a:cubicBezTo>
                  <a:cubicBezTo>
                    <a:pt x="218985" y="488234"/>
                    <a:pt x="221512" y="502852"/>
                    <a:pt x="222595" y="518012"/>
                  </a:cubicBezTo>
                  <a:cubicBezTo>
                    <a:pt x="226024" y="565476"/>
                    <a:pt x="230355" y="613121"/>
                    <a:pt x="234325" y="661308"/>
                  </a:cubicBezTo>
                  <a:close/>
                  <a:moveTo>
                    <a:pt x="99331" y="369302"/>
                  </a:moveTo>
                  <a:cubicBezTo>
                    <a:pt x="98970" y="370384"/>
                    <a:pt x="92834" y="337899"/>
                    <a:pt x="96985" y="335192"/>
                  </a:cubicBezTo>
                  <a:cubicBezTo>
                    <a:pt x="109077" y="327431"/>
                    <a:pt x="105467" y="352157"/>
                    <a:pt x="99331" y="369302"/>
                  </a:cubicBezTo>
                  <a:close/>
                  <a:moveTo>
                    <a:pt x="359033" y="853332"/>
                  </a:moveTo>
                  <a:cubicBezTo>
                    <a:pt x="359033" y="857663"/>
                    <a:pt x="358852" y="861995"/>
                    <a:pt x="358852" y="866507"/>
                  </a:cubicBezTo>
                  <a:cubicBezTo>
                    <a:pt x="358852" y="866687"/>
                    <a:pt x="358852" y="866687"/>
                    <a:pt x="358852" y="866867"/>
                  </a:cubicBezTo>
                  <a:cubicBezTo>
                    <a:pt x="358852" y="869033"/>
                    <a:pt x="358852" y="871199"/>
                    <a:pt x="358672" y="873364"/>
                  </a:cubicBezTo>
                  <a:cubicBezTo>
                    <a:pt x="358672" y="873725"/>
                    <a:pt x="358672" y="874086"/>
                    <a:pt x="358672" y="874447"/>
                  </a:cubicBezTo>
                  <a:cubicBezTo>
                    <a:pt x="358672" y="876252"/>
                    <a:pt x="358672" y="878057"/>
                    <a:pt x="358491" y="879861"/>
                  </a:cubicBezTo>
                  <a:cubicBezTo>
                    <a:pt x="358491" y="880222"/>
                    <a:pt x="358491" y="880764"/>
                    <a:pt x="358491" y="881125"/>
                  </a:cubicBezTo>
                  <a:cubicBezTo>
                    <a:pt x="358491" y="882749"/>
                    <a:pt x="358491" y="884373"/>
                    <a:pt x="358311" y="886178"/>
                  </a:cubicBezTo>
                  <a:cubicBezTo>
                    <a:pt x="358311" y="887261"/>
                    <a:pt x="358311" y="888163"/>
                    <a:pt x="358311" y="889246"/>
                  </a:cubicBezTo>
                  <a:cubicBezTo>
                    <a:pt x="358311" y="891051"/>
                    <a:pt x="358311" y="892855"/>
                    <a:pt x="358130" y="894660"/>
                  </a:cubicBezTo>
                  <a:cubicBezTo>
                    <a:pt x="358130" y="894841"/>
                    <a:pt x="358130" y="894841"/>
                    <a:pt x="358130" y="895021"/>
                  </a:cubicBezTo>
                  <a:cubicBezTo>
                    <a:pt x="358130" y="896826"/>
                    <a:pt x="358130" y="898631"/>
                    <a:pt x="357950" y="900616"/>
                  </a:cubicBezTo>
                  <a:cubicBezTo>
                    <a:pt x="357950" y="901338"/>
                    <a:pt x="357950" y="901879"/>
                    <a:pt x="357950" y="902601"/>
                  </a:cubicBezTo>
                  <a:cubicBezTo>
                    <a:pt x="357950" y="904225"/>
                    <a:pt x="357950" y="905669"/>
                    <a:pt x="357769" y="907113"/>
                  </a:cubicBezTo>
                  <a:cubicBezTo>
                    <a:pt x="357769" y="907654"/>
                    <a:pt x="357769" y="908376"/>
                    <a:pt x="357769" y="908918"/>
                  </a:cubicBezTo>
                  <a:cubicBezTo>
                    <a:pt x="357769" y="910903"/>
                    <a:pt x="357769" y="912708"/>
                    <a:pt x="357589" y="914512"/>
                  </a:cubicBezTo>
                  <a:cubicBezTo>
                    <a:pt x="357589" y="915234"/>
                    <a:pt x="357589" y="915776"/>
                    <a:pt x="357589" y="916498"/>
                  </a:cubicBezTo>
                  <a:cubicBezTo>
                    <a:pt x="357589" y="917942"/>
                    <a:pt x="357589" y="919385"/>
                    <a:pt x="357409" y="920829"/>
                  </a:cubicBezTo>
                  <a:cubicBezTo>
                    <a:pt x="357409" y="921370"/>
                    <a:pt x="357409" y="921731"/>
                    <a:pt x="357409" y="922273"/>
                  </a:cubicBezTo>
                  <a:cubicBezTo>
                    <a:pt x="357409" y="923717"/>
                    <a:pt x="357409" y="925160"/>
                    <a:pt x="357228" y="926604"/>
                  </a:cubicBezTo>
                  <a:cubicBezTo>
                    <a:pt x="357228" y="927326"/>
                    <a:pt x="357228" y="928048"/>
                    <a:pt x="357228" y="928770"/>
                  </a:cubicBezTo>
                  <a:cubicBezTo>
                    <a:pt x="357228" y="932379"/>
                    <a:pt x="357047" y="936169"/>
                    <a:pt x="357047" y="939598"/>
                  </a:cubicBezTo>
                  <a:cubicBezTo>
                    <a:pt x="357047" y="940320"/>
                    <a:pt x="357047" y="940862"/>
                    <a:pt x="357047" y="941583"/>
                  </a:cubicBezTo>
                  <a:cubicBezTo>
                    <a:pt x="357047" y="942666"/>
                    <a:pt x="357047" y="943930"/>
                    <a:pt x="357047" y="945013"/>
                  </a:cubicBezTo>
                  <a:cubicBezTo>
                    <a:pt x="357047" y="945915"/>
                    <a:pt x="357047" y="946817"/>
                    <a:pt x="357047" y="947720"/>
                  </a:cubicBezTo>
                  <a:cubicBezTo>
                    <a:pt x="357047" y="948983"/>
                    <a:pt x="357047" y="950066"/>
                    <a:pt x="357047" y="951329"/>
                  </a:cubicBezTo>
                  <a:cubicBezTo>
                    <a:pt x="357047" y="951690"/>
                    <a:pt x="357047" y="952051"/>
                    <a:pt x="357047" y="952412"/>
                  </a:cubicBezTo>
                  <a:cubicBezTo>
                    <a:pt x="357047" y="954036"/>
                    <a:pt x="357047" y="955660"/>
                    <a:pt x="356867" y="957104"/>
                  </a:cubicBezTo>
                  <a:cubicBezTo>
                    <a:pt x="356867" y="958007"/>
                    <a:pt x="356867" y="958728"/>
                    <a:pt x="356867" y="959631"/>
                  </a:cubicBezTo>
                  <a:cubicBezTo>
                    <a:pt x="356867" y="960533"/>
                    <a:pt x="356867" y="961255"/>
                    <a:pt x="356867" y="962158"/>
                  </a:cubicBezTo>
                  <a:cubicBezTo>
                    <a:pt x="356867" y="962879"/>
                    <a:pt x="356867" y="963601"/>
                    <a:pt x="356867" y="964323"/>
                  </a:cubicBezTo>
                  <a:cubicBezTo>
                    <a:pt x="356867" y="965406"/>
                    <a:pt x="356867" y="966308"/>
                    <a:pt x="356867" y="967391"/>
                  </a:cubicBezTo>
                  <a:cubicBezTo>
                    <a:pt x="356867" y="967933"/>
                    <a:pt x="356867" y="968474"/>
                    <a:pt x="356867" y="969015"/>
                  </a:cubicBezTo>
                  <a:cubicBezTo>
                    <a:pt x="356867" y="970459"/>
                    <a:pt x="356867" y="971903"/>
                    <a:pt x="356687" y="973347"/>
                  </a:cubicBezTo>
                  <a:cubicBezTo>
                    <a:pt x="356687" y="973888"/>
                    <a:pt x="356687" y="974429"/>
                    <a:pt x="356687" y="974971"/>
                  </a:cubicBezTo>
                  <a:cubicBezTo>
                    <a:pt x="356687" y="975873"/>
                    <a:pt x="356687" y="976776"/>
                    <a:pt x="356687" y="977678"/>
                  </a:cubicBezTo>
                  <a:cubicBezTo>
                    <a:pt x="356687" y="978220"/>
                    <a:pt x="356687" y="978761"/>
                    <a:pt x="356687" y="979303"/>
                  </a:cubicBezTo>
                  <a:cubicBezTo>
                    <a:pt x="356687" y="980205"/>
                    <a:pt x="356687" y="980927"/>
                    <a:pt x="356687" y="981829"/>
                  </a:cubicBezTo>
                  <a:cubicBezTo>
                    <a:pt x="356687" y="982371"/>
                    <a:pt x="356687" y="982912"/>
                    <a:pt x="356687" y="983453"/>
                  </a:cubicBezTo>
                  <a:cubicBezTo>
                    <a:pt x="356687" y="984717"/>
                    <a:pt x="356687" y="985980"/>
                    <a:pt x="356506" y="987063"/>
                  </a:cubicBezTo>
                  <a:cubicBezTo>
                    <a:pt x="355784" y="1013773"/>
                    <a:pt x="353799" y="1040302"/>
                    <a:pt x="353980" y="1067013"/>
                  </a:cubicBezTo>
                  <a:cubicBezTo>
                    <a:pt x="353980" y="1080368"/>
                    <a:pt x="353980" y="1093723"/>
                    <a:pt x="339902" y="1093903"/>
                  </a:cubicBezTo>
                  <a:cubicBezTo>
                    <a:pt x="306154" y="1094625"/>
                    <a:pt x="144810" y="1091016"/>
                    <a:pt x="99512" y="1094806"/>
                  </a:cubicBezTo>
                  <a:cubicBezTo>
                    <a:pt x="38872" y="1099678"/>
                    <a:pt x="49340" y="1093362"/>
                    <a:pt x="43565" y="1046619"/>
                  </a:cubicBezTo>
                  <a:cubicBezTo>
                    <a:pt x="43384" y="1045897"/>
                    <a:pt x="43384" y="1045175"/>
                    <a:pt x="43204" y="1044273"/>
                  </a:cubicBezTo>
                  <a:cubicBezTo>
                    <a:pt x="43204" y="1044092"/>
                    <a:pt x="43204" y="1043912"/>
                    <a:pt x="43204" y="1043551"/>
                  </a:cubicBezTo>
                  <a:cubicBezTo>
                    <a:pt x="43204" y="1042829"/>
                    <a:pt x="43023" y="1042107"/>
                    <a:pt x="43023" y="1041205"/>
                  </a:cubicBezTo>
                  <a:cubicBezTo>
                    <a:pt x="43023" y="1041025"/>
                    <a:pt x="43023" y="1041025"/>
                    <a:pt x="43023" y="1040844"/>
                  </a:cubicBezTo>
                  <a:cubicBezTo>
                    <a:pt x="43023" y="1039941"/>
                    <a:pt x="42843" y="1039039"/>
                    <a:pt x="42843" y="1038137"/>
                  </a:cubicBezTo>
                  <a:cubicBezTo>
                    <a:pt x="42843" y="1037776"/>
                    <a:pt x="42843" y="1037595"/>
                    <a:pt x="42843" y="1037234"/>
                  </a:cubicBezTo>
                  <a:cubicBezTo>
                    <a:pt x="42843" y="1036513"/>
                    <a:pt x="42662" y="1035791"/>
                    <a:pt x="42662" y="1034888"/>
                  </a:cubicBezTo>
                  <a:cubicBezTo>
                    <a:pt x="42662" y="1034708"/>
                    <a:pt x="42662" y="1034347"/>
                    <a:pt x="42662" y="1034166"/>
                  </a:cubicBezTo>
                  <a:cubicBezTo>
                    <a:pt x="42662" y="1033264"/>
                    <a:pt x="42482" y="1032181"/>
                    <a:pt x="42482" y="1031279"/>
                  </a:cubicBezTo>
                  <a:cubicBezTo>
                    <a:pt x="42482" y="1030918"/>
                    <a:pt x="42482" y="1030557"/>
                    <a:pt x="42301" y="1030196"/>
                  </a:cubicBezTo>
                  <a:cubicBezTo>
                    <a:pt x="42301" y="1029474"/>
                    <a:pt x="42121" y="1028752"/>
                    <a:pt x="42121" y="1027850"/>
                  </a:cubicBezTo>
                  <a:cubicBezTo>
                    <a:pt x="42121" y="1027489"/>
                    <a:pt x="42121" y="1027128"/>
                    <a:pt x="42121" y="1026767"/>
                  </a:cubicBezTo>
                  <a:cubicBezTo>
                    <a:pt x="42121" y="1025684"/>
                    <a:pt x="41940" y="1024782"/>
                    <a:pt x="41940" y="1023699"/>
                  </a:cubicBezTo>
                  <a:cubicBezTo>
                    <a:pt x="41940" y="1023157"/>
                    <a:pt x="41940" y="1022796"/>
                    <a:pt x="41760" y="1022255"/>
                  </a:cubicBezTo>
                  <a:cubicBezTo>
                    <a:pt x="41760" y="1021533"/>
                    <a:pt x="41580" y="1020812"/>
                    <a:pt x="41580" y="1020089"/>
                  </a:cubicBezTo>
                  <a:cubicBezTo>
                    <a:pt x="41580" y="1019548"/>
                    <a:pt x="41580" y="1019007"/>
                    <a:pt x="41399" y="1018465"/>
                  </a:cubicBezTo>
                  <a:cubicBezTo>
                    <a:pt x="41399" y="1017382"/>
                    <a:pt x="41219" y="1016300"/>
                    <a:pt x="41219" y="1015217"/>
                  </a:cubicBezTo>
                  <a:cubicBezTo>
                    <a:pt x="41219" y="1014675"/>
                    <a:pt x="41219" y="1014134"/>
                    <a:pt x="41038" y="1013593"/>
                  </a:cubicBezTo>
                  <a:cubicBezTo>
                    <a:pt x="41038" y="1012870"/>
                    <a:pt x="40858" y="1012149"/>
                    <a:pt x="40858" y="1011427"/>
                  </a:cubicBezTo>
                  <a:cubicBezTo>
                    <a:pt x="40858" y="1010885"/>
                    <a:pt x="40858" y="1010163"/>
                    <a:pt x="40677" y="1009622"/>
                  </a:cubicBezTo>
                  <a:cubicBezTo>
                    <a:pt x="40677" y="1008719"/>
                    <a:pt x="40497" y="1007817"/>
                    <a:pt x="40497" y="1006915"/>
                  </a:cubicBezTo>
                  <a:cubicBezTo>
                    <a:pt x="35263" y="923897"/>
                    <a:pt x="30932" y="765080"/>
                    <a:pt x="31834" y="719240"/>
                  </a:cubicBezTo>
                  <a:cubicBezTo>
                    <a:pt x="32556" y="689281"/>
                    <a:pt x="38511" y="684228"/>
                    <a:pt x="67748" y="680619"/>
                  </a:cubicBezTo>
                  <a:cubicBezTo>
                    <a:pt x="70455" y="680257"/>
                    <a:pt x="89586" y="679175"/>
                    <a:pt x="91932" y="680077"/>
                  </a:cubicBezTo>
                  <a:cubicBezTo>
                    <a:pt x="137050" y="696861"/>
                    <a:pt x="138674" y="672317"/>
                    <a:pt x="182710" y="675565"/>
                  </a:cubicBezTo>
                  <a:cubicBezTo>
                    <a:pt x="199494" y="676829"/>
                    <a:pt x="225843" y="673580"/>
                    <a:pt x="231438" y="676287"/>
                  </a:cubicBezTo>
                  <a:cubicBezTo>
                    <a:pt x="251651" y="685852"/>
                    <a:pt x="288648" y="688559"/>
                    <a:pt x="302725" y="681701"/>
                  </a:cubicBezTo>
                  <a:cubicBezTo>
                    <a:pt x="320772" y="672858"/>
                    <a:pt x="335752" y="679896"/>
                    <a:pt x="350550" y="687115"/>
                  </a:cubicBezTo>
                  <a:cubicBezTo>
                    <a:pt x="360116" y="691808"/>
                    <a:pt x="362101" y="702095"/>
                    <a:pt x="362101" y="712382"/>
                  </a:cubicBezTo>
                  <a:cubicBezTo>
                    <a:pt x="362101" y="725737"/>
                    <a:pt x="361018" y="787639"/>
                    <a:pt x="359755" y="851888"/>
                  </a:cubicBezTo>
                  <a:cubicBezTo>
                    <a:pt x="359033" y="852249"/>
                    <a:pt x="359033" y="852790"/>
                    <a:pt x="359033" y="853332"/>
                  </a:cubicBezTo>
                  <a:close/>
                </a:path>
              </a:pathLst>
            </a:custGeom>
            <a:solidFill>
              <a:srgbClr val="000000"/>
            </a:solidFill>
            <a:ln w="1804" cap="flat">
              <a:noFill/>
              <a:prstDash val="solid"/>
              <a:miter/>
            </a:ln>
          </p:spPr>
          <p:txBody>
            <a:bodyPr rtlCol="0" anchor="ctr"/>
            <a:lstStyle/>
            <a:p>
              <a:endParaRPr lang="en-US"/>
            </a:p>
          </p:txBody>
        </p:sp>
        <p:sp>
          <p:nvSpPr>
            <p:cNvPr id="149" name="Freeform 627">
              <a:extLst>
                <a:ext uri="{FF2B5EF4-FFF2-40B4-BE49-F238E27FC236}">
                  <a16:creationId xmlns:a16="http://schemas.microsoft.com/office/drawing/2014/main" id="{838DD8D9-E243-CF16-4808-013253A96F65}"/>
                </a:ext>
              </a:extLst>
            </p:cNvPr>
            <p:cNvSpPr/>
            <p:nvPr/>
          </p:nvSpPr>
          <p:spPr>
            <a:xfrm>
              <a:off x="3827224" y="3771977"/>
              <a:ext cx="345207" cy="933196"/>
            </a:xfrm>
            <a:custGeom>
              <a:avLst/>
              <a:gdLst>
                <a:gd name="connsiteX0" fmla="*/ 305222 w 345207"/>
                <a:gd name="connsiteY0" fmla="*/ 673811 h 933196"/>
                <a:gd name="connsiteX1" fmla="*/ 283745 w 345207"/>
                <a:gd name="connsiteY1" fmla="*/ 665149 h 933196"/>
                <a:gd name="connsiteX2" fmla="*/ 294574 w 345207"/>
                <a:gd name="connsiteY2" fmla="*/ 638619 h 933196"/>
                <a:gd name="connsiteX3" fmla="*/ 285911 w 345207"/>
                <a:gd name="connsiteY3" fmla="*/ 492976 h 933196"/>
                <a:gd name="connsiteX4" fmla="*/ 294393 w 345207"/>
                <a:gd name="connsiteY4" fmla="*/ 469876 h 933196"/>
                <a:gd name="connsiteX5" fmla="*/ 307207 w 345207"/>
                <a:gd name="connsiteY5" fmla="*/ 412666 h 933196"/>
                <a:gd name="connsiteX6" fmla="*/ 276526 w 345207"/>
                <a:gd name="connsiteY6" fmla="*/ 305284 h 933196"/>
                <a:gd name="connsiteX7" fmla="*/ 227257 w 345207"/>
                <a:gd name="connsiteY7" fmla="*/ 200429 h 933196"/>
                <a:gd name="connsiteX8" fmla="*/ 266781 w 345207"/>
                <a:gd name="connsiteY8" fmla="*/ 148091 h 933196"/>
                <a:gd name="connsiteX9" fmla="*/ 259742 w 345207"/>
                <a:gd name="connsiteY9" fmla="*/ 58937 h 933196"/>
                <a:gd name="connsiteX10" fmla="*/ 196577 w 345207"/>
                <a:gd name="connsiteY10" fmla="*/ 2990 h 933196"/>
                <a:gd name="connsiteX11" fmla="*/ 63026 w 345207"/>
                <a:gd name="connsiteY11" fmla="*/ 52981 h 933196"/>
                <a:gd name="connsiteX12" fmla="*/ 21698 w 345207"/>
                <a:gd name="connsiteY12" fmla="*/ 105319 h 933196"/>
                <a:gd name="connsiteX13" fmla="*/ 10689 w 345207"/>
                <a:gd name="connsiteY13" fmla="*/ 202053 h 933196"/>
                <a:gd name="connsiteX14" fmla="*/ 49671 w 345207"/>
                <a:gd name="connsiteY14" fmla="*/ 280920 h 933196"/>
                <a:gd name="connsiteX15" fmla="*/ 79449 w 345207"/>
                <a:gd name="connsiteY15" fmla="*/ 420426 h 933196"/>
                <a:gd name="connsiteX16" fmla="*/ 87931 w 345207"/>
                <a:gd name="connsiteY16" fmla="*/ 657568 h 933196"/>
                <a:gd name="connsiteX17" fmla="*/ 45340 w 345207"/>
                <a:gd name="connsiteY17" fmla="*/ 662983 h 933196"/>
                <a:gd name="connsiteX18" fmla="*/ 12313 w 345207"/>
                <a:gd name="connsiteY18" fmla="*/ 691678 h 933196"/>
                <a:gd name="connsiteX19" fmla="*/ 9425 w 345207"/>
                <a:gd name="connsiteY19" fmla="*/ 718027 h 933196"/>
                <a:gd name="connsiteX20" fmla="*/ 10147 w 345207"/>
                <a:gd name="connsiteY20" fmla="*/ 848690 h 933196"/>
                <a:gd name="connsiteX21" fmla="*/ 16103 w 345207"/>
                <a:gd name="connsiteY21" fmla="*/ 906983 h 933196"/>
                <a:gd name="connsiteX22" fmla="*/ 46242 w 345207"/>
                <a:gd name="connsiteY22" fmla="*/ 932250 h 933196"/>
                <a:gd name="connsiteX23" fmla="*/ 317855 w 345207"/>
                <a:gd name="connsiteY23" fmla="*/ 929543 h 933196"/>
                <a:gd name="connsiteX24" fmla="*/ 340234 w 345207"/>
                <a:gd name="connsiteY24" fmla="*/ 907344 h 933196"/>
                <a:gd name="connsiteX25" fmla="*/ 341316 w 345207"/>
                <a:gd name="connsiteY25" fmla="*/ 849593 h 933196"/>
                <a:gd name="connsiteX26" fmla="*/ 343482 w 345207"/>
                <a:gd name="connsiteY26" fmla="*/ 724344 h 933196"/>
                <a:gd name="connsiteX27" fmla="*/ 305222 w 345207"/>
                <a:gd name="connsiteY27" fmla="*/ 673811 h 933196"/>
                <a:gd name="connsiteX28" fmla="*/ 282843 w 345207"/>
                <a:gd name="connsiteY28" fmla="*/ 448941 h 933196"/>
                <a:gd name="connsiteX29" fmla="*/ 273458 w 345207"/>
                <a:gd name="connsiteY29" fmla="*/ 338130 h 933196"/>
                <a:gd name="connsiteX30" fmla="*/ 282843 w 345207"/>
                <a:gd name="connsiteY30" fmla="*/ 448941 h 933196"/>
                <a:gd name="connsiteX31" fmla="*/ 249636 w 345207"/>
                <a:gd name="connsiteY31" fmla="*/ 73917 h 933196"/>
                <a:gd name="connsiteX32" fmla="*/ 250899 w 345207"/>
                <a:gd name="connsiteY32" fmla="*/ 147369 h 933196"/>
                <a:gd name="connsiteX33" fmla="*/ 185929 w 345207"/>
                <a:gd name="connsiteY33" fmla="*/ 200790 h 933196"/>
                <a:gd name="connsiteX34" fmla="*/ 133952 w 345207"/>
                <a:gd name="connsiteY34" fmla="*/ 197902 h 933196"/>
                <a:gd name="connsiteX35" fmla="*/ 102911 w 345207"/>
                <a:gd name="connsiteY35" fmla="*/ 164153 h 933196"/>
                <a:gd name="connsiteX36" fmla="*/ 110852 w 345207"/>
                <a:gd name="connsiteY36" fmla="*/ 130766 h 933196"/>
                <a:gd name="connsiteX37" fmla="*/ 135757 w 345207"/>
                <a:gd name="connsiteY37" fmla="*/ 99544 h 933196"/>
                <a:gd name="connsiteX38" fmla="*/ 123304 w 345207"/>
                <a:gd name="connsiteY38" fmla="*/ 33491 h 933196"/>
                <a:gd name="connsiteX39" fmla="*/ 121139 w 345207"/>
                <a:gd name="connsiteY39" fmla="*/ 28798 h 933196"/>
                <a:gd name="connsiteX40" fmla="*/ 249636 w 345207"/>
                <a:gd name="connsiteY40" fmla="*/ 73917 h 933196"/>
                <a:gd name="connsiteX41" fmla="*/ 67899 w 345207"/>
                <a:gd name="connsiteY41" fmla="*/ 287778 h 933196"/>
                <a:gd name="connsiteX42" fmla="*/ 25487 w 345207"/>
                <a:gd name="connsiteY42" fmla="*/ 193029 h 933196"/>
                <a:gd name="connsiteX43" fmla="*/ 32706 w 345207"/>
                <a:gd name="connsiteY43" fmla="*/ 117772 h 933196"/>
                <a:gd name="connsiteX44" fmla="*/ 74576 w 345207"/>
                <a:gd name="connsiteY44" fmla="*/ 62547 h 933196"/>
                <a:gd name="connsiteX45" fmla="*/ 103272 w 345207"/>
                <a:gd name="connsiteY45" fmla="*/ 42153 h 933196"/>
                <a:gd name="connsiteX46" fmla="*/ 128357 w 345207"/>
                <a:gd name="connsiteY46" fmla="*/ 60200 h 933196"/>
                <a:gd name="connsiteX47" fmla="*/ 123846 w 345207"/>
                <a:gd name="connsiteY47" fmla="*/ 90159 h 933196"/>
                <a:gd name="connsiteX48" fmla="*/ 89375 w 345207"/>
                <a:gd name="connsiteY48" fmla="*/ 130585 h 933196"/>
                <a:gd name="connsiteX49" fmla="*/ 79630 w 345207"/>
                <a:gd name="connsiteY49" fmla="*/ 173899 h 933196"/>
                <a:gd name="connsiteX50" fmla="*/ 116446 w 345207"/>
                <a:gd name="connsiteY50" fmla="*/ 247713 h 933196"/>
                <a:gd name="connsiteX51" fmla="*/ 128177 w 345207"/>
                <a:gd name="connsiteY51" fmla="*/ 254390 h 933196"/>
                <a:gd name="connsiteX52" fmla="*/ 128718 w 345207"/>
                <a:gd name="connsiteY52" fmla="*/ 242299 h 933196"/>
                <a:gd name="connsiteX53" fmla="*/ 113378 w 345207"/>
                <a:gd name="connsiteY53" fmla="*/ 208911 h 933196"/>
                <a:gd name="connsiteX54" fmla="*/ 126372 w 345207"/>
                <a:gd name="connsiteY54" fmla="*/ 210535 h 933196"/>
                <a:gd name="connsiteX55" fmla="*/ 188816 w 345207"/>
                <a:gd name="connsiteY55" fmla="*/ 215228 h 933196"/>
                <a:gd name="connsiteX56" fmla="*/ 236281 w 345207"/>
                <a:gd name="connsiteY56" fmla="*/ 237245 h 933196"/>
                <a:gd name="connsiteX57" fmla="*/ 255231 w 345207"/>
                <a:gd name="connsiteY57" fmla="*/ 300592 h 933196"/>
                <a:gd name="connsiteX58" fmla="*/ 277970 w 345207"/>
                <a:gd name="connsiteY58" fmla="*/ 634829 h 933196"/>
                <a:gd name="connsiteX59" fmla="*/ 260284 w 345207"/>
                <a:gd name="connsiteY59" fmla="*/ 658832 h 933196"/>
                <a:gd name="connsiteX60" fmla="*/ 229242 w 345207"/>
                <a:gd name="connsiteY60" fmla="*/ 642950 h 933196"/>
                <a:gd name="connsiteX61" fmla="*/ 205059 w 345207"/>
                <a:gd name="connsiteY61" fmla="*/ 466988 h 933196"/>
                <a:gd name="connsiteX62" fmla="*/ 179792 w 345207"/>
                <a:gd name="connsiteY62" fmla="*/ 436849 h 933196"/>
                <a:gd name="connsiteX63" fmla="*/ 153443 w 345207"/>
                <a:gd name="connsiteY63" fmla="*/ 458145 h 933196"/>
                <a:gd name="connsiteX64" fmla="*/ 152902 w 345207"/>
                <a:gd name="connsiteY64" fmla="*/ 638799 h 933196"/>
                <a:gd name="connsiteX65" fmla="*/ 136118 w 345207"/>
                <a:gd name="connsiteY65" fmla="*/ 655223 h 933196"/>
                <a:gd name="connsiteX66" fmla="*/ 105437 w 345207"/>
                <a:gd name="connsiteY66" fmla="*/ 648364 h 933196"/>
                <a:gd name="connsiteX67" fmla="*/ 95331 w 345207"/>
                <a:gd name="connsiteY67" fmla="*/ 606133 h 933196"/>
                <a:gd name="connsiteX68" fmla="*/ 93526 w 345207"/>
                <a:gd name="connsiteY68" fmla="*/ 526364 h 933196"/>
                <a:gd name="connsiteX69" fmla="*/ 91000 w 345207"/>
                <a:gd name="connsiteY69" fmla="*/ 361050 h 933196"/>
                <a:gd name="connsiteX70" fmla="*/ 67899 w 345207"/>
                <a:gd name="connsiteY70" fmla="*/ 287778 h 933196"/>
                <a:gd name="connsiteX71" fmla="*/ 169506 w 345207"/>
                <a:gd name="connsiteY71" fmla="*/ 558128 h 933196"/>
                <a:gd name="connsiteX72" fmla="*/ 169506 w 345207"/>
                <a:gd name="connsiteY72" fmla="*/ 469695 h 933196"/>
                <a:gd name="connsiteX73" fmla="*/ 174378 w 345207"/>
                <a:gd name="connsiteY73" fmla="*/ 458506 h 933196"/>
                <a:gd name="connsiteX74" fmla="*/ 189177 w 345207"/>
                <a:gd name="connsiteY74" fmla="*/ 463379 h 933196"/>
                <a:gd name="connsiteX75" fmla="*/ 214624 w 345207"/>
                <a:gd name="connsiteY75" fmla="*/ 644755 h 933196"/>
                <a:gd name="connsiteX76" fmla="*/ 203796 w 345207"/>
                <a:gd name="connsiteY76" fmla="*/ 659193 h 933196"/>
                <a:gd name="connsiteX77" fmla="*/ 190440 w 345207"/>
                <a:gd name="connsiteY77" fmla="*/ 659012 h 933196"/>
                <a:gd name="connsiteX78" fmla="*/ 168784 w 345207"/>
                <a:gd name="connsiteY78" fmla="*/ 637175 h 933196"/>
                <a:gd name="connsiteX79" fmla="*/ 169506 w 345207"/>
                <a:gd name="connsiteY79" fmla="*/ 558128 h 933196"/>
                <a:gd name="connsiteX80" fmla="*/ 323089 w 345207"/>
                <a:gd name="connsiteY80" fmla="*/ 887311 h 933196"/>
                <a:gd name="connsiteX81" fmla="*/ 299266 w 345207"/>
                <a:gd name="connsiteY81" fmla="*/ 913300 h 933196"/>
                <a:gd name="connsiteX82" fmla="*/ 59597 w 345207"/>
                <a:gd name="connsiteY82" fmla="*/ 917270 h 933196"/>
                <a:gd name="connsiteX83" fmla="*/ 30541 w 345207"/>
                <a:gd name="connsiteY83" fmla="*/ 894711 h 933196"/>
                <a:gd name="connsiteX84" fmla="*/ 28736 w 345207"/>
                <a:gd name="connsiteY84" fmla="*/ 882800 h 933196"/>
                <a:gd name="connsiteX85" fmla="*/ 28555 w 345207"/>
                <a:gd name="connsiteY85" fmla="*/ 880815 h 933196"/>
                <a:gd name="connsiteX86" fmla="*/ 27292 w 345207"/>
                <a:gd name="connsiteY86" fmla="*/ 870527 h 933196"/>
                <a:gd name="connsiteX87" fmla="*/ 27112 w 345207"/>
                <a:gd name="connsiteY87" fmla="*/ 869445 h 933196"/>
                <a:gd name="connsiteX88" fmla="*/ 26029 w 345207"/>
                <a:gd name="connsiteY88" fmla="*/ 858255 h 933196"/>
                <a:gd name="connsiteX89" fmla="*/ 26029 w 345207"/>
                <a:gd name="connsiteY89" fmla="*/ 858075 h 933196"/>
                <a:gd name="connsiteX90" fmla="*/ 26751 w 345207"/>
                <a:gd name="connsiteY90" fmla="*/ 708101 h 933196"/>
                <a:gd name="connsiteX91" fmla="*/ 56168 w 345207"/>
                <a:gd name="connsiteY91" fmla="*/ 677782 h 933196"/>
                <a:gd name="connsiteX92" fmla="*/ 260284 w 345207"/>
                <a:gd name="connsiteY92" fmla="*/ 681211 h 933196"/>
                <a:gd name="connsiteX93" fmla="*/ 307387 w 345207"/>
                <a:gd name="connsiteY93" fmla="*/ 690054 h 933196"/>
                <a:gd name="connsiteX94" fmla="*/ 311719 w 345207"/>
                <a:gd name="connsiteY94" fmla="*/ 691678 h 933196"/>
                <a:gd name="connsiteX95" fmla="*/ 311719 w 345207"/>
                <a:gd name="connsiteY95" fmla="*/ 691678 h 933196"/>
                <a:gd name="connsiteX96" fmla="*/ 313343 w 345207"/>
                <a:gd name="connsiteY96" fmla="*/ 692400 h 933196"/>
                <a:gd name="connsiteX97" fmla="*/ 313704 w 345207"/>
                <a:gd name="connsiteY97" fmla="*/ 692580 h 933196"/>
                <a:gd name="connsiteX98" fmla="*/ 314967 w 345207"/>
                <a:gd name="connsiteY98" fmla="*/ 693302 h 933196"/>
                <a:gd name="connsiteX99" fmla="*/ 315509 w 345207"/>
                <a:gd name="connsiteY99" fmla="*/ 693663 h 933196"/>
                <a:gd name="connsiteX100" fmla="*/ 316772 w 345207"/>
                <a:gd name="connsiteY100" fmla="*/ 694385 h 933196"/>
                <a:gd name="connsiteX101" fmla="*/ 317313 w 345207"/>
                <a:gd name="connsiteY101" fmla="*/ 694746 h 933196"/>
                <a:gd name="connsiteX102" fmla="*/ 318396 w 345207"/>
                <a:gd name="connsiteY102" fmla="*/ 695468 h 933196"/>
                <a:gd name="connsiteX103" fmla="*/ 318938 w 345207"/>
                <a:gd name="connsiteY103" fmla="*/ 695829 h 933196"/>
                <a:gd name="connsiteX104" fmla="*/ 320020 w 345207"/>
                <a:gd name="connsiteY104" fmla="*/ 696551 h 933196"/>
                <a:gd name="connsiteX105" fmla="*/ 320562 w 345207"/>
                <a:gd name="connsiteY105" fmla="*/ 696912 h 933196"/>
                <a:gd name="connsiteX106" fmla="*/ 321464 w 345207"/>
                <a:gd name="connsiteY106" fmla="*/ 697814 h 933196"/>
                <a:gd name="connsiteX107" fmla="*/ 321825 w 345207"/>
                <a:gd name="connsiteY107" fmla="*/ 698175 h 933196"/>
                <a:gd name="connsiteX108" fmla="*/ 323449 w 345207"/>
                <a:gd name="connsiteY108" fmla="*/ 700160 h 933196"/>
                <a:gd name="connsiteX109" fmla="*/ 323811 w 345207"/>
                <a:gd name="connsiteY109" fmla="*/ 700521 h 933196"/>
                <a:gd name="connsiteX110" fmla="*/ 324352 w 345207"/>
                <a:gd name="connsiteY110" fmla="*/ 701424 h 933196"/>
                <a:gd name="connsiteX111" fmla="*/ 324893 w 345207"/>
                <a:gd name="connsiteY111" fmla="*/ 702146 h 933196"/>
                <a:gd name="connsiteX112" fmla="*/ 325435 w 345207"/>
                <a:gd name="connsiteY112" fmla="*/ 703048 h 933196"/>
                <a:gd name="connsiteX113" fmla="*/ 325796 w 345207"/>
                <a:gd name="connsiteY113" fmla="*/ 703950 h 933196"/>
                <a:gd name="connsiteX114" fmla="*/ 326157 w 345207"/>
                <a:gd name="connsiteY114" fmla="*/ 704853 h 933196"/>
                <a:gd name="connsiteX115" fmla="*/ 326518 w 345207"/>
                <a:gd name="connsiteY115" fmla="*/ 705935 h 933196"/>
                <a:gd name="connsiteX116" fmla="*/ 326879 w 345207"/>
                <a:gd name="connsiteY116" fmla="*/ 706838 h 933196"/>
                <a:gd name="connsiteX117" fmla="*/ 327239 w 345207"/>
                <a:gd name="connsiteY117" fmla="*/ 707921 h 933196"/>
                <a:gd name="connsiteX118" fmla="*/ 327420 w 345207"/>
                <a:gd name="connsiteY118" fmla="*/ 708823 h 933196"/>
                <a:gd name="connsiteX119" fmla="*/ 327781 w 345207"/>
                <a:gd name="connsiteY119" fmla="*/ 710086 h 933196"/>
                <a:gd name="connsiteX120" fmla="*/ 327961 w 345207"/>
                <a:gd name="connsiteY120" fmla="*/ 710989 h 933196"/>
                <a:gd name="connsiteX121" fmla="*/ 328142 w 345207"/>
                <a:gd name="connsiteY121" fmla="*/ 712613 h 933196"/>
                <a:gd name="connsiteX122" fmla="*/ 328322 w 345207"/>
                <a:gd name="connsiteY122" fmla="*/ 713515 h 933196"/>
                <a:gd name="connsiteX123" fmla="*/ 328503 w 345207"/>
                <a:gd name="connsiteY123" fmla="*/ 716042 h 933196"/>
                <a:gd name="connsiteX124" fmla="*/ 323089 w 345207"/>
                <a:gd name="connsiteY124" fmla="*/ 887311 h 93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45207" h="933196">
                  <a:moveTo>
                    <a:pt x="305222" y="673811"/>
                  </a:moveTo>
                  <a:cubicBezTo>
                    <a:pt x="298725" y="671645"/>
                    <a:pt x="292408" y="668577"/>
                    <a:pt x="283745" y="665149"/>
                  </a:cubicBezTo>
                  <a:cubicBezTo>
                    <a:pt x="290603" y="657027"/>
                    <a:pt x="295296" y="648906"/>
                    <a:pt x="294574" y="638619"/>
                  </a:cubicBezTo>
                  <a:cubicBezTo>
                    <a:pt x="291145" y="590793"/>
                    <a:pt x="292228" y="553255"/>
                    <a:pt x="285911" y="492976"/>
                  </a:cubicBezTo>
                  <a:cubicBezTo>
                    <a:pt x="284467" y="484494"/>
                    <a:pt x="286633" y="477456"/>
                    <a:pt x="294393" y="469876"/>
                  </a:cubicBezTo>
                  <a:cubicBezTo>
                    <a:pt x="310636" y="453814"/>
                    <a:pt x="310275" y="433962"/>
                    <a:pt x="307207" y="412666"/>
                  </a:cubicBezTo>
                  <a:cubicBezTo>
                    <a:pt x="301793" y="375308"/>
                    <a:pt x="292589" y="339213"/>
                    <a:pt x="276526" y="305284"/>
                  </a:cubicBezTo>
                  <a:cubicBezTo>
                    <a:pt x="260103" y="270452"/>
                    <a:pt x="260825" y="227680"/>
                    <a:pt x="227257" y="200429"/>
                  </a:cubicBezTo>
                  <a:cubicBezTo>
                    <a:pt x="245485" y="185269"/>
                    <a:pt x="263352" y="170831"/>
                    <a:pt x="266781" y="148091"/>
                  </a:cubicBezTo>
                  <a:cubicBezTo>
                    <a:pt x="271473" y="117772"/>
                    <a:pt x="272556" y="87452"/>
                    <a:pt x="259742" y="58937"/>
                  </a:cubicBezTo>
                  <a:cubicBezTo>
                    <a:pt x="247831" y="32227"/>
                    <a:pt x="227979" y="9127"/>
                    <a:pt x="196577" y="2990"/>
                  </a:cubicBezTo>
                  <a:cubicBezTo>
                    <a:pt x="141893" y="-7657"/>
                    <a:pt x="97316" y="10390"/>
                    <a:pt x="63026" y="52981"/>
                  </a:cubicBezTo>
                  <a:cubicBezTo>
                    <a:pt x="49129" y="70307"/>
                    <a:pt x="36677" y="88715"/>
                    <a:pt x="21698" y="105319"/>
                  </a:cubicBezTo>
                  <a:cubicBezTo>
                    <a:pt x="-4832" y="134917"/>
                    <a:pt x="-5193" y="167763"/>
                    <a:pt x="10689" y="202053"/>
                  </a:cubicBezTo>
                  <a:cubicBezTo>
                    <a:pt x="23141" y="228582"/>
                    <a:pt x="36677" y="254571"/>
                    <a:pt x="49671" y="280920"/>
                  </a:cubicBezTo>
                  <a:cubicBezTo>
                    <a:pt x="71508" y="324956"/>
                    <a:pt x="78908" y="371698"/>
                    <a:pt x="79449" y="420426"/>
                  </a:cubicBezTo>
                  <a:cubicBezTo>
                    <a:pt x="80171" y="499293"/>
                    <a:pt x="71147" y="578341"/>
                    <a:pt x="87931" y="657568"/>
                  </a:cubicBezTo>
                  <a:cubicBezTo>
                    <a:pt x="73133" y="659554"/>
                    <a:pt x="59236" y="662983"/>
                    <a:pt x="45340" y="662983"/>
                  </a:cubicBezTo>
                  <a:cubicBezTo>
                    <a:pt x="25307" y="663163"/>
                    <a:pt x="17186" y="675796"/>
                    <a:pt x="12313" y="691678"/>
                  </a:cubicBezTo>
                  <a:cubicBezTo>
                    <a:pt x="9786" y="699980"/>
                    <a:pt x="9425" y="709184"/>
                    <a:pt x="9425" y="718027"/>
                  </a:cubicBezTo>
                  <a:cubicBezTo>
                    <a:pt x="9245" y="761521"/>
                    <a:pt x="8884" y="805196"/>
                    <a:pt x="10147" y="848690"/>
                  </a:cubicBezTo>
                  <a:cubicBezTo>
                    <a:pt x="10689" y="868181"/>
                    <a:pt x="11050" y="887853"/>
                    <a:pt x="16103" y="906983"/>
                  </a:cubicBezTo>
                  <a:cubicBezTo>
                    <a:pt x="22600" y="931167"/>
                    <a:pt x="22058" y="935498"/>
                    <a:pt x="46242" y="932250"/>
                  </a:cubicBezTo>
                  <a:cubicBezTo>
                    <a:pt x="70967" y="928820"/>
                    <a:pt x="253967" y="930625"/>
                    <a:pt x="317855" y="929543"/>
                  </a:cubicBezTo>
                  <a:cubicBezTo>
                    <a:pt x="333015" y="929362"/>
                    <a:pt x="341497" y="922865"/>
                    <a:pt x="340234" y="907344"/>
                  </a:cubicBezTo>
                  <a:cubicBezTo>
                    <a:pt x="338790" y="890379"/>
                    <a:pt x="340234" y="866377"/>
                    <a:pt x="341316" y="849593"/>
                  </a:cubicBezTo>
                  <a:cubicBezTo>
                    <a:pt x="344024" y="807903"/>
                    <a:pt x="347272" y="766214"/>
                    <a:pt x="343482" y="724344"/>
                  </a:cubicBezTo>
                  <a:cubicBezTo>
                    <a:pt x="340956" y="694205"/>
                    <a:pt x="347091" y="687708"/>
                    <a:pt x="305222" y="673811"/>
                  </a:cubicBezTo>
                  <a:close/>
                  <a:moveTo>
                    <a:pt x="282843" y="448941"/>
                  </a:moveTo>
                  <a:cubicBezTo>
                    <a:pt x="283023" y="412666"/>
                    <a:pt x="276346" y="379459"/>
                    <a:pt x="273458" y="338130"/>
                  </a:cubicBezTo>
                  <a:cubicBezTo>
                    <a:pt x="292769" y="372420"/>
                    <a:pt x="301793" y="448941"/>
                    <a:pt x="282843" y="448941"/>
                  </a:cubicBezTo>
                  <a:close/>
                  <a:moveTo>
                    <a:pt x="249636" y="73917"/>
                  </a:moveTo>
                  <a:cubicBezTo>
                    <a:pt x="257216" y="97920"/>
                    <a:pt x="259020" y="122284"/>
                    <a:pt x="250899" y="147369"/>
                  </a:cubicBezTo>
                  <a:cubicBezTo>
                    <a:pt x="240793" y="178411"/>
                    <a:pt x="218053" y="196278"/>
                    <a:pt x="185929" y="200790"/>
                  </a:cubicBezTo>
                  <a:cubicBezTo>
                    <a:pt x="168603" y="203136"/>
                    <a:pt x="151819" y="206023"/>
                    <a:pt x="133952" y="197902"/>
                  </a:cubicBezTo>
                  <a:cubicBezTo>
                    <a:pt x="117890" y="190503"/>
                    <a:pt x="107964" y="180938"/>
                    <a:pt x="102911" y="164153"/>
                  </a:cubicBezTo>
                  <a:cubicBezTo>
                    <a:pt x="98760" y="150799"/>
                    <a:pt x="99301" y="140150"/>
                    <a:pt x="110852" y="130766"/>
                  </a:cubicBezTo>
                  <a:cubicBezTo>
                    <a:pt x="121319" y="122284"/>
                    <a:pt x="128538" y="110733"/>
                    <a:pt x="135757" y="99544"/>
                  </a:cubicBezTo>
                  <a:cubicBezTo>
                    <a:pt x="153082" y="72834"/>
                    <a:pt x="149112" y="53884"/>
                    <a:pt x="123304" y="33491"/>
                  </a:cubicBezTo>
                  <a:cubicBezTo>
                    <a:pt x="122041" y="32588"/>
                    <a:pt x="121860" y="30422"/>
                    <a:pt x="121139" y="28798"/>
                  </a:cubicBezTo>
                  <a:cubicBezTo>
                    <a:pt x="171130" y="-78"/>
                    <a:pt x="232671" y="20496"/>
                    <a:pt x="249636" y="73917"/>
                  </a:cubicBezTo>
                  <a:close/>
                  <a:moveTo>
                    <a:pt x="67899" y="287778"/>
                  </a:moveTo>
                  <a:cubicBezTo>
                    <a:pt x="55446" y="255473"/>
                    <a:pt x="40106" y="224431"/>
                    <a:pt x="25487" y="193029"/>
                  </a:cubicBezTo>
                  <a:cubicBezTo>
                    <a:pt x="13035" y="166319"/>
                    <a:pt x="15381" y="140872"/>
                    <a:pt x="32706" y="117772"/>
                  </a:cubicBezTo>
                  <a:cubicBezTo>
                    <a:pt x="46422" y="99364"/>
                    <a:pt x="61402" y="81496"/>
                    <a:pt x="74576" y="62547"/>
                  </a:cubicBezTo>
                  <a:cubicBezTo>
                    <a:pt x="79810" y="54967"/>
                    <a:pt x="91180" y="40529"/>
                    <a:pt x="103272" y="42153"/>
                  </a:cubicBezTo>
                  <a:cubicBezTo>
                    <a:pt x="114642" y="43597"/>
                    <a:pt x="121319" y="48831"/>
                    <a:pt x="128357" y="60200"/>
                  </a:cubicBezTo>
                  <a:cubicBezTo>
                    <a:pt x="135216" y="71209"/>
                    <a:pt x="128899" y="81496"/>
                    <a:pt x="123846" y="90159"/>
                  </a:cubicBezTo>
                  <a:cubicBezTo>
                    <a:pt x="115002" y="105499"/>
                    <a:pt x="103091" y="118854"/>
                    <a:pt x="89375" y="130585"/>
                  </a:cubicBezTo>
                  <a:cubicBezTo>
                    <a:pt x="75479" y="142497"/>
                    <a:pt x="72230" y="157837"/>
                    <a:pt x="79630" y="173899"/>
                  </a:cubicBezTo>
                  <a:cubicBezTo>
                    <a:pt x="91000" y="198804"/>
                    <a:pt x="103994" y="223168"/>
                    <a:pt x="116446" y="247713"/>
                  </a:cubicBezTo>
                  <a:cubicBezTo>
                    <a:pt x="118612" y="252044"/>
                    <a:pt x="121499" y="258541"/>
                    <a:pt x="128177" y="254390"/>
                  </a:cubicBezTo>
                  <a:cubicBezTo>
                    <a:pt x="132869" y="251503"/>
                    <a:pt x="130343" y="246269"/>
                    <a:pt x="128718" y="242299"/>
                  </a:cubicBezTo>
                  <a:cubicBezTo>
                    <a:pt x="123846" y="231109"/>
                    <a:pt x="118612" y="219920"/>
                    <a:pt x="113378" y="208911"/>
                  </a:cubicBezTo>
                  <a:cubicBezTo>
                    <a:pt x="118612" y="205843"/>
                    <a:pt x="122582" y="208730"/>
                    <a:pt x="126372" y="210535"/>
                  </a:cubicBezTo>
                  <a:cubicBezTo>
                    <a:pt x="146585" y="220461"/>
                    <a:pt x="167340" y="219920"/>
                    <a:pt x="188816" y="215228"/>
                  </a:cubicBezTo>
                  <a:cubicBezTo>
                    <a:pt x="214624" y="209633"/>
                    <a:pt x="224911" y="213784"/>
                    <a:pt x="236281" y="237245"/>
                  </a:cubicBezTo>
                  <a:cubicBezTo>
                    <a:pt x="246026" y="257097"/>
                    <a:pt x="253065" y="278213"/>
                    <a:pt x="255231" y="300592"/>
                  </a:cubicBezTo>
                  <a:cubicBezTo>
                    <a:pt x="261728" y="365923"/>
                    <a:pt x="280136" y="588808"/>
                    <a:pt x="277970" y="634829"/>
                  </a:cubicBezTo>
                  <a:cubicBezTo>
                    <a:pt x="277248" y="649447"/>
                    <a:pt x="275624" y="656486"/>
                    <a:pt x="260284" y="658832"/>
                  </a:cubicBezTo>
                  <a:cubicBezTo>
                    <a:pt x="247831" y="660637"/>
                    <a:pt x="234295" y="657388"/>
                    <a:pt x="229242" y="642950"/>
                  </a:cubicBezTo>
                  <a:cubicBezTo>
                    <a:pt x="219677" y="615699"/>
                    <a:pt x="212639" y="497308"/>
                    <a:pt x="205059" y="466988"/>
                  </a:cubicBezTo>
                  <a:cubicBezTo>
                    <a:pt x="203434" y="460130"/>
                    <a:pt x="199825" y="438473"/>
                    <a:pt x="179792" y="436849"/>
                  </a:cubicBezTo>
                  <a:cubicBezTo>
                    <a:pt x="161204" y="438473"/>
                    <a:pt x="154165" y="447316"/>
                    <a:pt x="153443" y="458145"/>
                  </a:cubicBezTo>
                  <a:cubicBezTo>
                    <a:pt x="152902" y="467891"/>
                    <a:pt x="156872" y="588447"/>
                    <a:pt x="152902" y="638799"/>
                  </a:cubicBezTo>
                  <a:cubicBezTo>
                    <a:pt x="152180" y="647281"/>
                    <a:pt x="146766" y="655764"/>
                    <a:pt x="136118" y="655223"/>
                  </a:cubicBezTo>
                  <a:cubicBezTo>
                    <a:pt x="125831" y="654681"/>
                    <a:pt x="114100" y="663163"/>
                    <a:pt x="105437" y="648364"/>
                  </a:cubicBezTo>
                  <a:cubicBezTo>
                    <a:pt x="97497" y="635009"/>
                    <a:pt x="96594" y="621293"/>
                    <a:pt x="95331" y="606133"/>
                  </a:cubicBezTo>
                  <a:cubicBezTo>
                    <a:pt x="93346" y="579604"/>
                    <a:pt x="92985" y="553074"/>
                    <a:pt x="93526" y="526364"/>
                  </a:cubicBezTo>
                  <a:cubicBezTo>
                    <a:pt x="94609" y="471320"/>
                    <a:pt x="94428" y="416095"/>
                    <a:pt x="91000" y="361050"/>
                  </a:cubicBezTo>
                  <a:cubicBezTo>
                    <a:pt x="89014" y="334520"/>
                    <a:pt x="77103" y="311600"/>
                    <a:pt x="67899" y="287778"/>
                  </a:cubicBezTo>
                  <a:close/>
                  <a:moveTo>
                    <a:pt x="169506" y="558128"/>
                  </a:moveTo>
                  <a:cubicBezTo>
                    <a:pt x="169506" y="526545"/>
                    <a:pt x="169506" y="498210"/>
                    <a:pt x="169506" y="469695"/>
                  </a:cubicBezTo>
                  <a:cubicBezTo>
                    <a:pt x="169506" y="465364"/>
                    <a:pt x="169325" y="459950"/>
                    <a:pt x="174378" y="458506"/>
                  </a:cubicBezTo>
                  <a:cubicBezTo>
                    <a:pt x="181056" y="456521"/>
                    <a:pt x="187011" y="458506"/>
                    <a:pt x="189177" y="463379"/>
                  </a:cubicBezTo>
                  <a:cubicBezTo>
                    <a:pt x="199645" y="486480"/>
                    <a:pt x="205600" y="610284"/>
                    <a:pt x="214624" y="644755"/>
                  </a:cubicBezTo>
                  <a:cubicBezTo>
                    <a:pt x="217331" y="655403"/>
                    <a:pt x="215165" y="660095"/>
                    <a:pt x="203796" y="659193"/>
                  </a:cubicBezTo>
                  <a:cubicBezTo>
                    <a:pt x="199464" y="658832"/>
                    <a:pt x="194952" y="659373"/>
                    <a:pt x="190440" y="659012"/>
                  </a:cubicBezTo>
                  <a:cubicBezTo>
                    <a:pt x="171491" y="657749"/>
                    <a:pt x="169325" y="655764"/>
                    <a:pt x="168784" y="637175"/>
                  </a:cubicBezTo>
                  <a:cubicBezTo>
                    <a:pt x="167701" y="609743"/>
                    <a:pt x="172213" y="582311"/>
                    <a:pt x="169506" y="558128"/>
                  </a:cubicBezTo>
                  <a:close/>
                  <a:moveTo>
                    <a:pt x="323089" y="887311"/>
                  </a:moveTo>
                  <a:cubicBezTo>
                    <a:pt x="321645" y="903013"/>
                    <a:pt x="311899" y="913119"/>
                    <a:pt x="299266" y="913300"/>
                  </a:cubicBezTo>
                  <a:cubicBezTo>
                    <a:pt x="264615" y="913661"/>
                    <a:pt x="130884" y="918173"/>
                    <a:pt x="59597" y="917270"/>
                  </a:cubicBezTo>
                  <a:cubicBezTo>
                    <a:pt x="35053" y="920158"/>
                    <a:pt x="34331" y="918173"/>
                    <a:pt x="30541" y="894711"/>
                  </a:cubicBezTo>
                  <a:cubicBezTo>
                    <a:pt x="29819" y="890741"/>
                    <a:pt x="29277" y="886770"/>
                    <a:pt x="28736" y="882800"/>
                  </a:cubicBezTo>
                  <a:cubicBezTo>
                    <a:pt x="28736" y="882078"/>
                    <a:pt x="28555" y="881536"/>
                    <a:pt x="28555" y="880815"/>
                  </a:cubicBezTo>
                  <a:cubicBezTo>
                    <a:pt x="28195" y="877385"/>
                    <a:pt x="27653" y="873957"/>
                    <a:pt x="27292" y="870527"/>
                  </a:cubicBezTo>
                  <a:cubicBezTo>
                    <a:pt x="27292" y="870166"/>
                    <a:pt x="27292" y="869806"/>
                    <a:pt x="27112" y="869445"/>
                  </a:cubicBezTo>
                  <a:cubicBezTo>
                    <a:pt x="26751" y="865655"/>
                    <a:pt x="26390" y="862045"/>
                    <a:pt x="26029" y="858255"/>
                  </a:cubicBezTo>
                  <a:cubicBezTo>
                    <a:pt x="26029" y="858255"/>
                    <a:pt x="26029" y="858255"/>
                    <a:pt x="26029" y="858075"/>
                  </a:cubicBezTo>
                  <a:cubicBezTo>
                    <a:pt x="22058" y="808084"/>
                    <a:pt x="25127" y="758093"/>
                    <a:pt x="26751" y="708101"/>
                  </a:cubicBezTo>
                  <a:cubicBezTo>
                    <a:pt x="27473" y="686444"/>
                    <a:pt x="34150" y="678864"/>
                    <a:pt x="56168" y="677782"/>
                  </a:cubicBezTo>
                  <a:cubicBezTo>
                    <a:pt x="124206" y="674713"/>
                    <a:pt x="192426" y="663344"/>
                    <a:pt x="260284" y="681211"/>
                  </a:cubicBezTo>
                  <a:cubicBezTo>
                    <a:pt x="275624" y="685362"/>
                    <a:pt x="291867" y="685181"/>
                    <a:pt x="307387" y="690054"/>
                  </a:cubicBezTo>
                  <a:cubicBezTo>
                    <a:pt x="308831" y="690595"/>
                    <a:pt x="310275" y="691137"/>
                    <a:pt x="311719" y="691678"/>
                  </a:cubicBezTo>
                  <a:cubicBezTo>
                    <a:pt x="311719" y="691678"/>
                    <a:pt x="311719" y="691678"/>
                    <a:pt x="311719" y="691678"/>
                  </a:cubicBezTo>
                  <a:cubicBezTo>
                    <a:pt x="312260" y="691858"/>
                    <a:pt x="312801" y="692220"/>
                    <a:pt x="313343" y="692400"/>
                  </a:cubicBezTo>
                  <a:cubicBezTo>
                    <a:pt x="313523" y="692400"/>
                    <a:pt x="313704" y="692580"/>
                    <a:pt x="313704" y="692580"/>
                  </a:cubicBezTo>
                  <a:cubicBezTo>
                    <a:pt x="314245" y="692761"/>
                    <a:pt x="314606" y="693122"/>
                    <a:pt x="314967" y="693302"/>
                  </a:cubicBezTo>
                  <a:cubicBezTo>
                    <a:pt x="315148" y="693483"/>
                    <a:pt x="315328" y="693483"/>
                    <a:pt x="315509" y="693663"/>
                  </a:cubicBezTo>
                  <a:cubicBezTo>
                    <a:pt x="315870" y="693844"/>
                    <a:pt x="316231" y="694205"/>
                    <a:pt x="316772" y="694385"/>
                  </a:cubicBezTo>
                  <a:cubicBezTo>
                    <a:pt x="316952" y="694565"/>
                    <a:pt x="317133" y="694565"/>
                    <a:pt x="317313" y="694746"/>
                  </a:cubicBezTo>
                  <a:cubicBezTo>
                    <a:pt x="317674" y="694927"/>
                    <a:pt x="318035" y="695288"/>
                    <a:pt x="318396" y="695468"/>
                  </a:cubicBezTo>
                  <a:cubicBezTo>
                    <a:pt x="318577" y="695648"/>
                    <a:pt x="318757" y="695648"/>
                    <a:pt x="318938" y="695829"/>
                  </a:cubicBezTo>
                  <a:cubicBezTo>
                    <a:pt x="319299" y="696009"/>
                    <a:pt x="319660" y="696370"/>
                    <a:pt x="320020" y="696551"/>
                  </a:cubicBezTo>
                  <a:cubicBezTo>
                    <a:pt x="320201" y="696731"/>
                    <a:pt x="320382" y="696912"/>
                    <a:pt x="320562" y="696912"/>
                  </a:cubicBezTo>
                  <a:cubicBezTo>
                    <a:pt x="320923" y="697273"/>
                    <a:pt x="321284" y="697453"/>
                    <a:pt x="321464" y="697814"/>
                  </a:cubicBezTo>
                  <a:cubicBezTo>
                    <a:pt x="321645" y="697995"/>
                    <a:pt x="321645" y="697995"/>
                    <a:pt x="321825" y="698175"/>
                  </a:cubicBezTo>
                  <a:cubicBezTo>
                    <a:pt x="322367" y="698897"/>
                    <a:pt x="323089" y="699439"/>
                    <a:pt x="323449" y="700160"/>
                  </a:cubicBezTo>
                  <a:cubicBezTo>
                    <a:pt x="323630" y="700341"/>
                    <a:pt x="323630" y="700341"/>
                    <a:pt x="323811" y="700521"/>
                  </a:cubicBezTo>
                  <a:cubicBezTo>
                    <a:pt x="323991" y="700882"/>
                    <a:pt x="324171" y="701063"/>
                    <a:pt x="324352" y="701424"/>
                  </a:cubicBezTo>
                  <a:cubicBezTo>
                    <a:pt x="324532" y="701604"/>
                    <a:pt x="324713" y="701965"/>
                    <a:pt x="324893" y="702146"/>
                  </a:cubicBezTo>
                  <a:cubicBezTo>
                    <a:pt x="325074" y="702507"/>
                    <a:pt x="325254" y="702687"/>
                    <a:pt x="325435" y="703048"/>
                  </a:cubicBezTo>
                  <a:cubicBezTo>
                    <a:pt x="325615" y="703409"/>
                    <a:pt x="325796" y="703589"/>
                    <a:pt x="325796" y="703950"/>
                  </a:cubicBezTo>
                  <a:cubicBezTo>
                    <a:pt x="325976" y="704311"/>
                    <a:pt x="325976" y="704491"/>
                    <a:pt x="326157" y="704853"/>
                  </a:cubicBezTo>
                  <a:cubicBezTo>
                    <a:pt x="326337" y="705214"/>
                    <a:pt x="326518" y="705574"/>
                    <a:pt x="326518" y="705935"/>
                  </a:cubicBezTo>
                  <a:cubicBezTo>
                    <a:pt x="326698" y="706296"/>
                    <a:pt x="326698" y="706658"/>
                    <a:pt x="326879" y="706838"/>
                  </a:cubicBezTo>
                  <a:cubicBezTo>
                    <a:pt x="327059" y="707199"/>
                    <a:pt x="327059" y="707560"/>
                    <a:pt x="327239" y="707921"/>
                  </a:cubicBezTo>
                  <a:cubicBezTo>
                    <a:pt x="327239" y="708282"/>
                    <a:pt x="327420" y="708642"/>
                    <a:pt x="327420" y="708823"/>
                  </a:cubicBezTo>
                  <a:cubicBezTo>
                    <a:pt x="327600" y="709184"/>
                    <a:pt x="327600" y="709725"/>
                    <a:pt x="327781" y="710086"/>
                  </a:cubicBezTo>
                  <a:cubicBezTo>
                    <a:pt x="327781" y="710447"/>
                    <a:pt x="327961" y="710628"/>
                    <a:pt x="327961" y="710989"/>
                  </a:cubicBezTo>
                  <a:cubicBezTo>
                    <a:pt x="328142" y="711530"/>
                    <a:pt x="328142" y="712072"/>
                    <a:pt x="328142" y="712613"/>
                  </a:cubicBezTo>
                  <a:cubicBezTo>
                    <a:pt x="328142" y="712974"/>
                    <a:pt x="328142" y="713154"/>
                    <a:pt x="328322" y="713515"/>
                  </a:cubicBezTo>
                  <a:cubicBezTo>
                    <a:pt x="328503" y="714418"/>
                    <a:pt x="328503" y="715140"/>
                    <a:pt x="328503" y="716042"/>
                  </a:cubicBezTo>
                  <a:cubicBezTo>
                    <a:pt x="332293" y="773974"/>
                    <a:pt x="328503" y="830643"/>
                    <a:pt x="323089" y="887311"/>
                  </a:cubicBezTo>
                  <a:close/>
                </a:path>
              </a:pathLst>
            </a:custGeom>
            <a:solidFill>
              <a:srgbClr val="000000"/>
            </a:solidFill>
            <a:ln w="1804" cap="flat">
              <a:noFill/>
              <a:prstDash val="solid"/>
              <a:miter/>
            </a:ln>
          </p:spPr>
          <p:txBody>
            <a:bodyPr rtlCol="0" anchor="ctr"/>
            <a:lstStyle/>
            <a:p>
              <a:endParaRPr lang="en-US"/>
            </a:p>
          </p:txBody>
        </p:sp>
        <p:sp>
          <p:nvSpPr>
            <p:cNvPr id="150" name="Freeform 628">
              <a:extLst>
                <a:ext uri="{FF2B5EF4-FFF2-40B4-BE49-F238E27FC236}">
                  <a16:creationId xmlns:a16="http://schemas.microsoft.com/office/drawing/2014/main" id="{D7B4484C-19AB-F973-63FF-8EC0A8997A59}"/>
                </a:ext>
              </a:extLst>
            </p:cNvPr>
            <p:cNvSpPr/>
            <p:nvPr/>
          </p:nvSpPr>
          <p:spPr>
            <a:xfrm>
              <a:off x="3751306" y="3872522"/>
              <a:ext cx="51800" cy="185066"/>
            </a:xfrm>
            <a:custGeom>
              <a:avLst/>
              <a:gdLst>
                <a:gd name="connsiteX0" fmla="*/ 51595 w 51800"/>
                <a:gd name="connsiteY0" fmla="*/ 185067 h 185066"/>
                <a:gd name="connsiteX1" fmla="*/ 43112 w 51800"/>
                <a:gd name="connsiteY1" fmla="*/ 169727 h 185066"/>
                <a:gd name="connsiteX2" fmla="*/ 21636 w 51800"/>
                <a:gd name="connsiteY2" fmla="*/ 44297 h 185066"/>
                <a:gd name="connsiteX3" fmla="*/ 36976 w 51800"/>
                <a:gd name="connsiteY3" fmla="*/ 10549 h 185066"/>
                <a:gd name="connsiteX4" fmla="*/ 35893 w 51800"/>
                <a:gd name="connsiteY4" fmla="*/ 984 h 185066"/>
                <a:gd name="connsiteX5" fmla="*/ 26148 w 51800"/>
                <a:gd name="connsiteY5" fmla="*/ 2608 h 185066"/>
                <a:gd name="connsiteX6" fmla="*/ 7739 w 51800"/>
                <a:gd name="connsiteY6" fmla="*/ 34191 h 185066"/>
                <a:gd name="connsiteX7" fmla="*/ 51595 w 51800"/>
                <a:gd name="connsiteY7" fmla="*/ 185067 h 18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00" h="185066">
                  <a:moveTo>
                    <a:pt x="51595" y="185067"/>
                  </a:moveTo>
                  <a:cubicBezTo>
                    <a:pt x="53038" y="177487"/>
                    <a:pt x="46541" y="174239"/>
                    <a:pt x="43112" y="169727"/>
                  </a:cubicBezTo>
                  <a:cubicBezTo>
                    <a:pt x="14236" y="131647"/>
                    <a:pt x="7379" y="89957"/>
                    <a:pt x="21636" y="44297"/>
                  </a:cubicBezTo>
                  <a:cubicBezTo>
                    <a:pt x="25426" y="32386"/>
                    <a:pt x="31021" y="21377"/>
                    <a:pt x="36976" y="10549"/>
                  </a:cubicBezTo>
                  <a:cubicBezTo>
                    <a:pt x="38600" y="7481"/>
                    <a:pt x="39503" y="3330"/>
                    <a:pt x="35893" y="984"/>
                  </a:cubicBezTo>
                  <a:cubicBezTo>
                    <a:pt x="32825" y="-1002"/>
                    <a:pt x="29396" y="262"/>
                    <a:pt x="26148" y="2608"/>
                  </a:cubicBezTo>
                  <a:cubicBezTo>
                    <a:pt x="15861" y="10729"/>
                    <a:pt x="12251" y="22641"/>
                    <a:pt x="7739" y="34191"/>
                  </a:cubicBezTo>
                  <a:cubicBezTo>
                    <a:pt x="-9766" y="77865"/>
                    <a:pt x="1423" y="158537"/>
                    <a:pt x="51595" y="185067"/>
                  </a:cubicBezTo>
                  <a:close/>
                </a:path>
              </a:pathLst>
            </a:custGeom>
            <a:solidFill>
              <a:srgbClr val="000000"/>
            </a:solidFill>
            <a:ln w="1804" cap="flat">
              <a:noFill/>
              <a:prstDash val="solid"/>
              <a:miter/>
            </a:ln>
          </p:spPr>
          <p:txBody>
            <a:bodyPr rtlCol="0" anchor="ctr"/>
            <a:lstStyle/>
            <a:p>
              <a:endParaRPr lang="en-US"/>
            </a:p>
          </p:txBody>
        </p:sp>
        <p:sp>
          <p:nvSpPr>
            <p:cNvPr id="151" name="Freeform 629">
              <a:extLst>
                <a:ext uri="{FF2B5EF4-FFF2-40B4-BE49-F238E27FC236}">
                  <a16:creationId xmlns:a16="http://schemas.microsoft.com/office/drawing/2014/main" id="{2F9C9B07-566F-5052-24D6-E48D37C03E53}"/>
                </a:ext>
              </a:extLst>
            </p:cNvPr>
            <p:cNvSpPr/>
            <p:nvPr/>
          </p:nvSpPr>
          <p:spPr>
            <a:xfrm>
              <a:off x="5236943" y="3711995"/>
              <a:ext cx="31198" cy="125957"/>
            </a:xfrm>
            <a:custGeom>
              <a:avLst/>
              <a:gdLst>
                <a:gd name="connsiteX0" fmla="*/ 14980 w 31198"/>
                <a:gd name="connsiteY0" fmla="*/ 125958 h 125957"/>
                <a:gd name="connsiteX1" fmla="*/ 28877 w 31198"/>
                <a:gd name="connsiteY1" fmla="*/ 101413 h 125957"/>
                <a:gd name="connsiteX2" fmla="*/ 26170 w 31198"/>
                <a:gd name="connsiteY2" fmla="*/ 27599 h 125957"/>
                <a:gd name="connsiteX3" fmla="*/ 16063 w 31198"/>
                <a:gd name="connsiteY3" fmla="*/ 5943 h 125957"/>
                <a:gd name="connsiteX4" fmla="*/ 5235 w 31198"/>
                <a:gd name="connsiteY4" fmla="*/ 528 h 125957"/>
                <a:gd name="connsiteX5" fmla="*/ 2167 w 31198"/>
                <a:gd name="connsiteY5" fmla="*/ 13703 h 125957"/>
                <a:gd name="connsiteX6" fmla="*/ 16785 w 31198"/>
                <a:gd name="connsiteY6" fmla="*/ 88419 h 125957"/>
                <a:gd name="connsiteX7" fmla="*/ 14980 w 31198"/>
                <a:gd name="connsiteY7" fmla="*/ 125958 h 1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8" h="125957">
                  <a:moveTo>
                    <a:pt x="14980" y="125958"/>
                  </a:moveTo>
                  <a:cubicBezTo>
                    <a:pt x="24726" y="120002"/>
                    <a:pt x="27794" y="110617"/>
                    <a:pt x="28877" y="101413"/>
                  </a:cubicBezTo>
                  <a:cubicBezTo>
                    <a:pt x="31764" y="76688"/>
                    <a:pt x="33028" y="51963"/>
                    <a:pt x="26170" y="27599"/>
                  </a:cubicBezTo>
                  <a:cubicBezTo>
                    <a:pt x="24004" y="20019"/>
                    <a:pt x="19673" y="12981"/>
                    <a:pt x="16063" y="5943"/>
                  </a:cubicBezTo>
                  <a:cubicBezTo>
                    <a:pt x="13897" y="1792"/>
                    <a:pt x="10288" y="-1276"/>
                    <a:pt x="5235" y="528"/>
                  </a:cubicBezTo>
                  <a:cubicBezTo>
                    <a:pt x="-1623" y="3236"/>
                    <a:pt x="-721" y="9191"/>
                    <a:pt x="2167" y="13703"/>
                  </a:cubicBezTo>
                  <a:cubicBezTo>
                    <a:pt x="16605" y="36803"/>
                    <a:pt x="16244" y="62611"/>
                    <a:pt x="16785" y="88419"/>
                  </a:cubicBezTo>
                  <a:cubicBezTo>
                    <a:pt x="16966" y="101052"/>
                    <a:pt x="14259" y="113144"/>
                    <a:pt x="14980" y="125958"/>
                  </a:cubicBezTo>
                  <a:close/>
                </a:path>
              </a:pathLst>
            </a:custGeom>
            <a:solidFill>
              <a:srgbClr val="000000"/>
            </a:solidFill>
            <a:ln w="1804" cap="flat">
              <a:noFill/>
              <a:prstDash val="solid"/>
              <a:miter/>
            </a:ln>
          </p:spPr>
          <p:txBody>
            <a:bodyPr rtlCol="0" anchor="ctr"/>
            <a:lstStyle/>
            <a:p>
              <a:endParaRPr lang="en-US"/>
            </a:p>
          </p:txBody>
        </p:sp>
        <p:sp>
          <p:nvSpPr>
            <p:cNvPr id="152" name="Freeform 630">
              <a:extLst>
                <a:ext uri="{FF2B5EF4-FFF2-40B4-BE49-F238E27FC236}">
                  <a16:creationId xmlns:a16="http://schemas.microsoft.com/office/drawing/2014/main" id="{CFD8490B-BB59-C022-C87A-926C6C47E3AE}"/>
                </a:ext>
              </a:extLst>
            </p:cNvPr>
            <p:cNvSpPr/>
            <p:nvPr/>
          </p:nvSpPr>
          <p:spPr>
            <a:xfrm>
              <a:off x="5195238" y="4662602"/>
              <a:ext cx="103491" cy="22323"/>
            </a:xfrm>
            <a:custGeom>
              <a:avLst/>
              <a:gdLst>
                <a:gd name="connsiteX0" fmla="*/ 97653 w 103491"/>
                <a:gd name="connsiteY0" fmla="*/ 476 h 22323"/>
                <a:gd name="connsiteX1" fmla="*/ 5612 w 103491"/>
                <a:gd name="connsiteY1" fmla="*/ 6071 h 22323"/>
                <a:gd name="connsiteX2" fmla="*/ 3085 w 103491"/>
                <a:gd name="connsiteY2" fmla="*/ 17621 h 22323"/>
                <a:gd name="connsiteX3" fmla="*/ 18245 w 103491"/>
                <a:gd name="connsiteY3" fmla="*/ 22133 h 22323"/>
                <a:gd name="connsiteX4" fmla="*/ 90976 w 103491"/>
                <a:gd name="connsiteY4" fmla="*/ 15275 h 22323"/>
                <a:gd name="connsiteX5" fmla="*/ 98556 w 103491"/>
                <a:gd name="connsiteY5" fmla="*/ 13470 h 22323"/>
                <a:gd name="connsiteX6" fmla="*/ 103248 w 103491"/>
                <a:gd name="connsiteY6" fmla="*/ 5168 h 22323"/>
                <a:gd name="connsiteX7" fmla="*/ 97653 w 103491"/>
                <a:gd name="connsiteY7" fmla="*/ 476 h 2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91" h="22323">
                  <a:moveTo>
                    <a:pt x="97653" y="476"/>
                  </a:moveTo>
                  <a:cubicBezTo>
                    <a:pt x="66792" y="-1870"/>
                    <a:pt x="36473" y="5168"/>
                    <a:pt x="5612" y="6071"/>
                  </a:cubicBezTo>
                  <a:cubicBezTo>
                    <a:pt x="-1968" y="6251"/>
                    <a:pt x="-885" y="12749"/>
                    <a:pt x="3085" y="17621"/>
                  </a:cubicBezTo>
                  <a:cubicBezTo>
                    <a:pt x="6875" y="22313"/>
                    <a:pt x="12109" y="22675"/>
                    <a:pt x="18245" y="22133"/>
                  </a:cubicBezTo>
                  <a:cubicBezTo>
                    <a:pt x="41706" y="16177"/>
                    <a:pt x="66251" y="15636"/>
                    <a:pt x="90976" y="15275"/>
                  </a:cubicBezTo>
                  <a:cubicBezTo>
                    <a:pt x="93502" y="15275"/>
                    <a:pt x="96390" y="14733"/>
                    <a:pt x="98556" y="13470"/>
                  </a:cubicBezTo>
                  <a:cubicBezTo>
                    <a:pt x="101624" y="11846"/>
                    <a:pt x="104331" y="9680"/>
                    <a:pt x="103248" y="5168"/>
                  </a:cubicBezTo>
                  <a:cubicBezTo>
                    <a:pt x="102526" y="1920"/>
                    <a:pt x="100000" y="656"/>
                    <a:pt x="97653" y="476"/>
                  </a:cubicBezTo>
                  <a:close/>
                </a:path>
              </a:pathLst>
            </a:custGeom>
            <a:solidFill>
              <a:srgbClr val="000000"/>
            </a:solidFill>
            <a:ln w="1804" cap="flat">
              <a:noFill/>
              <a:prstDash val="solid"/>
              <a:miter/>
            </a:ln>
          </p:spPr>
          <p:txBody>
            <a:bodyPr rtlCol="0" anchor="ctr"/>
            <a:lstStyle/>
            <a:p>
              <a:endParaRPr lang="en-US"/>
            </a:p>
          </p:txBody>
        </p:sp>
        <p:sp>
          <p:nvSpPr>
            <p:cNvPr id="153" name="Freeform 631">
              <a:extLst>
                <a:ext uri="{FF2B5EF4-FFF2-40B4-BE49-F238E27FC236}">
                  <a16:creationId xmlns:a16="http://schemas.microsoft.com/office/drawing/2014/main" id="{5AF91B44-121B-6EC0-C438-C08A509F10E9}"/>
                </a:ext>
              </a:extLst>
            </p:cNvPr>
            <p:cNvSpPr/>
            <p:nvPr/>
          </p:nvSpPr>
          <p:spPr>
            <a:xfrm>
              <a:off x="4690109" y="4672599"/>
              <a:ext cx="95852" cy="17248"/>
            </a:xfrm>
            <a:custGeom>
              <a:avLst/>
              <a:gdLst>
                <a:gd name="connsiteX0" fmla="*/ 86267 w 95852"/>
                <a:gd name="connsiteY0" fmla="*/ 1669 h 17248"/>
                <a:gd name="connsiteX1" fmla="*/ 9565 w 95852"/>
                <a:gd name="connsiteY1" fmla="*/ 767 h 17248"/>
                <a:gd name="connsiteX2" fmla="*/ 0 w 95852"/>
                <a:gd name="connsiteY2" fmla="*/ 8708 h 17248"/>
                <a:gd name="connsiteX3" fmla="*/ 7941 w 95852"/>
                <a:gd name="connsiteY3" fmla="*/ 14844 h 17248"/>
                <a:gd name="connsiteX4" fmla="*/ 87169 w 95852"/>
                <a:gd name="connsiteY4" fmla="*/ 17190 h 17248"/>
                <a:gd name="connsiteX5" fmla="*/ 95831 w 95852"/>
                <a:gd name="connsiteY5" fmla="*/ 9430 h 17248"/>
                <a:gd name="connsiteX6" fmla="*/ 86267 w 95852"/>
                <a:gd name="connsiteY6" fmla="*/ 1669 h 1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52" h="17248">
                  <a:moveTo>
                    <a:pt x="86267" y="1669"/>
                  </a:moveTo>
                  <a:cubicBezTo>
                    <a:pt x="60639" y="-857"/>
                    <a:pt x="35192" y="45"/>
                    <a:pt x="9565" y="767"/>
                  </a:cubicBezTo>
                  <a:cubicBezTo>
                    <a:pt x="4873" y="948"/>
                    <a:pt x="1624" y="4015"/>
                    <a:pt x="0" y="8708"/>
                  </a:cubicBezTo>
                  <a:cubicBezTo>
                    <a:pt x="1263" y="12317"/>
                    <a:pt x="4331" y="14122"/>
                    <a:pt x="7941" y="14844"/>
                  </a:cubicBezTo>
                  <a:cubicBezTo>
                    <a:pt x="34290" y="19717"/>
                    <a:pt x="60820" y="13942"/>
                    <a:pt x="87169" y="17190"/>
                  </a:cubicBezTo>
                  <a:cubicBezTo>
                    <a:pt x="91861" y="17731"/>
                    <a:pt x="96193" y="14483"/>
                    <a:pt x="95831" y="9430"/>
                  </a:cubicBezTo>
                  <a:cubicBezTo>
                    <a:pt x="95471" y="4557"/>
                    <a:pt x="90959" y="2211"/>
                    <a:pt x="86267" y="1669"/>
                  </a:cubicBezTo>
                  <a:close/>
                </a:path>
              </a:pathLst>
            </a:custGeom>
            <a:solidFill>
              <a:srgbClr val="000000"/>
            </a:solidFill>
            <a:ln w="1804" cap="flat">
              <a:noFill/>
              <a:prstDash val="solid"/>
              <a:miter/>
            </a:ln>
          </p:spPr>
          <p:txBody>
            <a:bodyPr rtlCol="0" anchor="ctr"/>
            <a:lstStyle/>
            <a:p>
              <a:endParaRPr lang="en-US"/>
            </a:p>
          </p:txBody>
        </p:sp>
        <p:sp>
          <p:nvSpPr>
            <p:cNvPr id="154" name="Freeform 632">
              <a:extLst>
                <a:ext uri="{FF2B5EF4-FFF2-40B4-BE49-F238E27FC236}">
                  <a16:creationId xmlns:a16="http://schemas.microsoft.com/office/drawing/2014/main" id="{6AB21CF2-2060-D29D-6D05-BA57B88087C6}"/>
                </a:ext>
              </a:extLst>
            </p:cNvPr>
            <p:cNvSpPr/>
            <p:nvPr/>
          </p:nvSpPr>
          <p:spPr>
            <a:xfrm>
              <a:off x="4252957" y="3915376"/>
              <a:ext cx="26394" cy="86446"/>
            </a:xfrm>
            <a:custGeom>
              <a:avLst/>
              <a:gdLst>
                <a:gd name="connsiteX0" fmla="*/ 15385 w 26394"/>
                <a:gd name="connsiteY0" fmla="*/ 0 h 86446"/>
                <a:gd name="connsiteX1" fmla="*/ 45 w 26394"/>
                <a:gd name="connsiteY1" fmla="*/ 23281 h 86446"/>
                <a:gd name="connsiteX2" fmla="*/ 26394 w 26394"/>
                <a:gd name="connsiteY2" fmla="*/ 86447 h 86446"/>
                <a:gd name="connsiteX3" fmla="*/ 15385 w 26394"/>
                <a:gd name="connsiteY3" fmla="*/ 0 h 86446"/>
              </a:gdLst>
              <a:ahLst/>
              <a:cxnLst>
                <a:cxn ang="0">
                  <a:pos x="connsiteX0" y="connsiteY0"/>
                </a:cxn>
                <a:cxn ang="0">
                  <a:pos x="connsiteX1" y="connsiteY1"/>
                </a:cxn>
                <a:cxn ang="0">
                  <a:pos x="connsiteX2" y="connsiteY2"/>
                </a:cxn>
                <a:cxn ang="0">
                  <a:pos x="connsiteX3" y="connsiteY3"/>
                </a:cxn>
              </a:cxnLst>
              <a:rect l="l" t="t" r="r" b="b"/>
              <a:pathLst>
                <a:path w="26394" h="86446">
                  <a:moveTo>
                    <a:pt x="15385" y="0"/>
                  </a:moveTo>
                  <a:cubicBezTo>
                    <a:pt x="45" y="3790"/>
                    <a:pt x="225" y="13896"/>
                    <a:pt x="45" y="23281"/>
                  </a:cubicBezTo>
                  <a:cubicBezTo>
                    <a:pt x="-677" y="48186"/>
                    <a:pt x="7264" y="69663"/>
                    <a:pt x="26394" y="86447"/>
                  </a:cubicBezTo>
                  <a:cubicBezTo>
                    <a:pt x="17009" y="58654"/>
                    <a:pt x="8888" y="31222"/>
                    <a:pt x="15385" y="0"/>
                  </a:cubicBezTo>
                  <a:close/>
                </a:path>
              </a:pathLst>
            </a:custGeom>
            <a:solidFill>
              <a:srgbClr val="000000"/>
            </a:solidFill>
            <a:ln w="1804" cap="flat">
              <a:noFill/>
              <a:prstDash val="solid"/>
              <a:miter/>
            </a:ln>
          </p:spPr>
          <p:txBody>
            <a:bodyPr rtlCol="0" anchor="ctr"/>
            <a:lstStyle/>
            <a:p>
              <a:endParaRPr lang="en-US"/>
            </a:p>
          </p:txBody>
        </p:sp>
        <p:sp>
          <p:nvSpPr>
            <p:cNvPr id="155" name="Freeform 633">
              <a:extLst>
                <a:ext uri="{FF2B5EF4-FFF2-40B4-BE49-F238E27FC236}">
                  <a16:creationId xmlns:a16="http://schemas.microsoft.com/office/drawing/2014/main" id="{AD26A4A8-F1D7-3DB3-D71B-FEE95A354D1E}"/>
                </a:ext>
              </a:extLst>
            </p:cNvPr>
            <p:cNvSpPr/>
            <p:nvPr/>
          </p:nvSpPr>
          <p:spPr>
            <a:xfrm>
              <a:off x="4192302" y="4680026"/>
              <a:ext cx="64128" cy="14101"/>
            </a:xfrm>
            <a:custGeom>
              <a:avLst/>
              <a:gdLst>
                <a:gd name="connsiteX0" fmla="*/ 6016 w 64128"/>
                <a:gd name="connsiteY0" fmla="*/ 1461 h 14101"/>
                <a:gd name="connsiteX1" fmla="*/ 241 w 64128"/>
                <a:gd name="connsiteY1" fmla="*/ 8319 h 14101"/>
                <a:gd name="connsiteX2" fmla="*/ 6016 w 64128"/>
                <a:gd name="connsiteY2" fmla="*/ 13192 h 14101"/>
                <a:gd name="connsiteX3" fmla="*/ 64128 w 64128"/>
                <a:gd name="connsiteY3" fmla="*/ 3446 h 14101"/>
                <a:gd name="connsiteX4" fmla="*/ 6016 w 64128"/>
                <a:gd name="connsiteY4" fmla="*/ 1461 h 1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14101">
                  <a:moveTo>
                    <a:pt x="6016" y="1461"/>
                  </a:moveTo>
                  <a:cubicBezTo>
                    <a:pt x="2948" y="1822"/>
                    <a:pt x="-1023" y="4168"/>
                    <a:pt x="241" y="8319"/>
                  </a:cubicBezTo>
                  <a:cubicBezTo>
                    <a:pt x="963" y="10304"/>
                    <a:pt x="3850" y="13011"/>
                    <a:pt x="6016" y="13192"/>
                  </a:cubicBezTo>
                  <a:cubicBezTo>
                    <a:pt x="26048" y="14997"/>
                    <a:pt x="45901" y="15177"/>
                    <a:pt x="64128" y="3446"/>
                  </a:cubicBezTo>
                  <a:cubicBezTo>
                    <a:pt x="44457" y="-1246"/>
                    <a:pt x="25146" y="-344"/>
                    <a:pt x="6016" y="1461"/>
                  </a:cubicBezTo>
                  <a:close/>
                </a:path>
              </a:pathLst>
            </a:custGeom>
            <a:solidFill>
              <a:srgbClr val="000000"/>
            </a:solidFill>
            <a:ln w="1804" cap="flat">
              <a:noFill/>
              <a:prstDash val="solid"/>
              <a:miter/>
            </a:ln>
          </p:spPr>
          <p:txBody>
            <a:bodyPr rtlCol="0" anchor="ctr"/>
            <a:lstStyle/>
            <a:p>
              <a:endParaRPr lang="en-US"/>
            </a:p>
          </p:txBody>
        </p:sp>
        <p:sp>
          <p:nvSpPr>
            <p:cNvPr id="156" name="Freeform 634">
              <a:extLst>
                <a:ext uri="{FF2B5EF4-FFF2-40B4-BE49-F238E27FC236}">
                  <a16:creationId xmlns:a16="http://schemas.microsoft.com/office/drawing/2014/main" id="{50F923F9-E459-A1BD-1B1E-B0D2B7351EA2}"/>
                </a:ext>
              </a:extLst>
            </p:cNvPr>
            <p:cNvSpPr/>
            <p:nvPr/>
          </p:nvSpPr>
          <p:spPr>
            <a:xfrm>
              <a:off x="3773248" y="4687350"/>
              <a:ext cx="52572" cy="16588"/>
            </a:xfrm>
            <a:custGeom>
              <a:avLst/>
              <a:gdLst>
                <a:gd name="connsiteX0" fmla="*/ 54 w 52572"/>
                <a:gd name="connsiteY0" fmla="*/ 5687 h 16588"/>
                <a:gd name="connsiteX1" fmla="*/ 6551 w 52572"/>
                <a:gd name="connsiteY1" fmla="*/ 12906 h 16588"/>
                <a:gd name="connsiteX2" fmla="*/ 52572 w 52572"/>
                <a:gd name="connsiteY2" fmla="*/ 10740 h 16588"/>
                <a:gd name="connsiteX3" fmla="*/ 10161 w 52572"/>
                <a:gd name="connsiteY3" fmla="*/ 453 h 16588"/>
                <a:gd name="connsiteX4" fmla="*/ 54 w 52572"/>
                <a:gd name="connsiteY4" fmla="*/ 5687 h 1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2" h="16588">
                  <a:moveTo>
                    <a:pt x="54" y="5687"/>
                  </a:moveTo>
                  <a:cubicBezTo>
                    <a:pt x="-487" y="9116"/>
                    <a:pt x="3122" y="11462"/>
                    <a:pt x="6551" y="12906"/>
                  </a:cubicBezTo>
                  <a:cubicBezTo>
                    <a:pt x="21170" y="19222"/>
                    <a:pt x="35607" y="16696"/>
                    <a:pt x="52572" y="10740"/>
                  </a:cubicBezTo>
                  <a:cubicBezTo>
                    <a:pt x="38134" y="2980"/>
                    <a:pt x="23516" y="4063"/>
                    <a:pt x="10161" y="453"/>
                  </a:cubicBezTo>
                  <a:cubicBezTo>
                    <a:pt x="5649" y="-810"/>
                    <a:pt x="957" y="453"/>
                    <a:pt x="54" y="568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969559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oviding smart and sustainable business solutions to clients at home and  abroad | Business Post">
            <a:extLst>
              <a:ext uri="{FF2B5EF4-FFF2-40B4-BE49-F238E27FC236}">
                <a16:creationId xmlns:a16="http://schemas.microsoft.com/office/drawing/2014/main" id="{81000A7B-E112-8349-E46A-B91CFDB09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2"/>
          <a:stretch/>
        </p:blipFill>
        <p:spPr bwMode="auto">
          <a:xfrm>
            <a:off x="5483200" y="-38537"/>
            <a:ext cx="6256127"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F873C5B-64D3-8CBE-3ABC-F96B8C186F19}"/>
              </a:ext>
            </a:extLst>
          </p:cNvPr>
          <p:cNvSpPr/>
          <p:nvPr/>
        </p:nvSpPr>
        <p:spPr>
          <a:xfrm>
            <a:off x="-9741" y="-45265"/>
            <a:ext cx="5957867" cy="3429000"/>
          </a:xfrm>
          <a:prstGeom prst="rect">
            <a:avLst/>
          </a:prstGeom>
          <a:solidFill>
            <a:srgbClr val="79C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54511E35-CA46-57D8-F50B-026C7997E467}"/>
              </a:ext>
            </a:extLst>
          </p:cNvPr>
          <p:cNvSpPr>
            <a:spLocks noGrp="1"/>
          </p:cNvSpPr>
          <p:nvPr>
            <p:ph type="body" sz="quarter" idx="13"/>
          </p:nvPr>
        </p:nvSpPr>
        <p:spPr>
          <a:xfrm>
            <a:off x="217283" y="65696"/>
            <a:ext cx="5616163" cy="3318039"/>
          </a:xfrm>
          <a:solidFill>
            <a:srgbClr val="79C14F"/>
          </a:solidFill>
        </p:spPr>
        <p:txBody>
          <a:bodyPr>
            <a:normAutofit/>
          </a:bodyPr>
          <a:lstStyle/>
          <a:p>
            <a:r>
              <a:rPr lang="en-GB" sz="3200" i="0" u="none" strike="noStrike" dirty="0">
                <a:effectLst/>
                <a:hlinkClick r:id="rId3">
                  <a:extLst>
                    <a:ext uri="{A12FA001-AC4F-418D-AE19-62706E023703}">
                      <ahyp:hlinkClr xmlns:ahyp="http://schemas.microsoft.com/office/drawing/2018/hyperlinkcolor" val="tx"/>
                    </a:ext>
                  </a:extLst>
                </a:hlinkClick>
              </a:rPr>
              <a:t>Ibspartners </a:t>
            </a:r>
            <a:r>
              <a:rPr lang="en-GB" sz="3200" dirty="0">
                <a:hlinkClick r:id="rId3">
                  <a:extLst>
                    <a:ext uri="{A12FA001-AC4F-418D-AE19-62706E023703}">
                      <ahyp:hlinkClr xmlns:ahyp="http://schemas.microsoft.com/office/drawing/2018/hyperlinkcolor" val="tx"/>
                    </a:ext>
                  </a:extLst>
                </a:hlinkClick>
              </a:rPr>
              <a:t>Ireland </a:t>
            </a:r>
            <a:r>
              <a:rPr lang="en-GB" sz="2400" b="0" dirty="0"/>
              <a:t>ist spezialisiert auf die </a:t>
            </a:r>
            <a:r>
              <a:rPr lang="en-GB" sz="2400" b="0" dirty="0" err="1"/>
              <a:t>Umsetzung</a:t>
            </a:r>
            <a:r>
              <a:rPr lang="en-GB" sz="2400" b="0" dirty="0"/>
              <a:t> der </a:t>
            </a:r>
            <a:r>
              <a:rPr lang="en-GB" sz="2400" b="0" dirty="0" err="1"/>
              <a:t>digitalen</a:t>
            </a:r>
            <a:r>
              <a:rPr lang="en-GB" sz="2400" b="0" dirty="0"/>
              <a:t> Transformation, die </a:t>
            </a:r>
            <a:r>
              <a:rPr lang="en-GB" sz="2400" b="0" dirty="0" err="1"/>
              <a:t>Nachhaltigkeit</a:t>
            </a:r>
            <a:r>
              <a:rPr lang="en-GB" sz="2400" b="0" dirty="0"/>
              <a:t> und die kontinuierliche Verbesserung der Ressourceneffizienz und der Umweltleistung von Unternehmen. Sie bieten Schulungen, Beratung, Programme, Beratung und Anleitung.</a:t>
            </a:r>
            <a:endParaRPr lang="en-IE" sz="2400" dirty="0">
              <a:highlight>
                <a:srgbClr val="FFFF00"/>
              </a:highlight>
            </a:endParaRPr>
          </a:p>
        </p:txBody>
      </p:sp>
      <p:sp>
        <p:nvSpPr>
          <p:cNvPr id="3" name="Text Placeholder 2">
            <a:extLst>
              <a:ext uri="{FF2B5EF4-FFF2-40B4-BE49-F238E27FC236}">
                <a16:creationId xmlns:a16="http://schemas.microsoft.com/office/drawing/2014/main" id="{78FE4E6A-543E-5008-23A9-59CF7F394A90}"/>
              </a:ext>
            </a:extLst>
          </p:cNvPr>
          <p:cNvSpPr>
            <a:spLocks noGrp="1"/>
          </p:cNvSpPr>
          <p:nvPr>
            <p:ph type="body" sz="quarter" idx="14"/>
          </p:nvPr>
        </p:nvSpPr>
        <p:spPr>
          <a:xfrm>
            <a:off x="347380" y="3673602"/>
            <a:ext cx="11459543" cy="2733312"/>
          </a:xfrm>
          <a:noFill/>
        </p:spPr>
        <p:txBody>
          <a:bodyPr/>
          <a:lstStyle/>
          <a:p>
            <a:pPr algn="l"/>
            <a:r>
              <a:rPr lang="en-GB" sz="2000" dirty="0">
                <a:solidFill>
                  <a:srgbClr val="212529"/>
                </a:solidFill>
              </a:rPr>
              <a:t>Das Green-Start-Programm von </a:t>
            </a:r>
            <a:r>
              <a:rPr lang="en-GB" sz="2000" dirty="0">
                <a:solidFill>
                  <a:srgbClr val="212529"/>
                </a:solidFill>
                <a:hlinkClick r:id="rId4"/>
              </a:rPr>
              <a:t>LBS Partners </a:t>
            </a:r>
            <a:r>
              <a:rPr lang="en-GB" sz="2000" dirty="0">
                <a:solidFill>
                  <a:srgbClr val="212529"/>
                </a:solidFill>
              </a:rPr>
              <a:t>unterstützt Unternehmen bei der Einführung verschiedener CSR-Managementsysteme, die auf dem Prinzip "Plan, Do, Check, Act" basieren, um kontinuierliche Verbesserungen zu erzielen. Sie helfen bei der Entwicklung einer nachhaltigen Unternehmensstrategie und bei der Anpassung an nationale/internationale Rahmenwerke und bewährte Verfahren, wie Origin Green, UN-Umwelt-SDGs oder CDP. Sie erstellen eine Ökobilanz, um alle ökologischen, sozialen und wirtschaftlichen Auswirkungen und Vorteile der Unternehmensprozesse zu bewerten, so dass sie auf nachhaltigere Produkte während ihres gesamten Lebenszyklus hinarbeiten können. </a:t>
            </a:r>
            <a:r>
              <a:rPr lang="en-GB" sz="2000" dirty="0" err="1">
                <a:solidFill>
                  <a:srgbClr val="212529"/>
                </a:solidFill>
              </a:rPr>
              <a:t>Zudem</a:t>
            </a:r>
            <a:r>
              <a:rPr lang="en-GB" sz="2000" dirty="0">
                <a:solidFill>
                  <a:srgbClr val="212529"/>
                </a:solidFill>
              </a:rPr>
              <a:t> </a:t>
            </a:r>
            <a:r>
              <a:rPr lang="en-GB" sz="2000" dirty="0" err="1">
                <a:solidFill>
                  <a:srgbClr val="212529"/>
                </a:solidFill>
              </a:rPr>
              <a:t>sind</a:t>
            </a:r>
            <a:r>
              <a:rPr lang="en-GB" sz="2000" dirty="0">
                <a:solidFill>
                  <a:srgbClr val="212529"/>
                </a:solidFill>
              </a:rPr>
              <a:t> </a:t>
            </a:r>
            <a:r>
              <a:rPr lang="en-GB" sz="2000" dirty="0" err="1">
                <a:solidFill>
                  <a:srgbClr val="212529"/>
                </a:solidFill>
              </a:rPr>
              <a:t>sie</a:t>
            </a:r>
            <a:r>
              <a:rPr lang="en-GB" sz="2000" dirty="0">
                <a:solidFill>
                  <a:srgbClr val="212529"/>
                </a:solidFill>
              </a:rPr>
              <a:t> auf die </a:t>
            </a:r>
            <a:r>
              <a:rPr lang="en-GB" sz="2000" dirty="0" err="1">
                <a:solidFill>
                  <a:srgbClr val="212529"/>
                </a:solidFill>
              </a:rPr>
              <a:t>Umstellung</a:t>
            </a:r>
            <a:r>
              <a:rPr lang="en-GB" sz="2000" dirty="0">
                <a:solidFill>
                  <a:srgbClr val="212529"/>
                </a:solidFill>
              </a:rPr>
              <a:t> von Unternehmen auf die </a:t>
            </a:r>
            <a:r>
              <a:rPr lang="en-GB" sz="2000" dirty="0" err="1">
                <a:solidFill>
                  <a:srgbClr val="212529"/>
                </a:solidFill>
              </a:rPr>
              <a:t>Kreislaufwirtschaft</a:t>
            </a:r>
            <a:r>
              <a:rPr lang="en-GB" sz="2000" dirty="0">
                <a:solidFill>
                  <a:srgbClr val="212529"/>
                </a:solidFill>
              </a:rPr>
              <a:t> </a:t>
            </a:r>
            <a:r>
              <a:rPr lang="en-GB" sz="2000" dirty="0" err="1">
                <a:solidFill>
                  <a:srgbClr val="212529"/>
                </a:solidFill>
              </a:rPr>
              <a:t>spezialisiert</a:t>
            </a:r>
            <a:r>
              <a:rPr lang="en-GB" sz="2000" dirty="0">
                <a:solidFill>
                  <a:srgbClr val="212529"/>
                </a:solidFill>
              </a:rPr>
              <a:t>.</a:t>
            </a:r>
          </a:p>
        </p:txBody>
      </p:sp>
      <p:pic>
        <p:nvPicPr>
          <p:cNvPr id="3074" name="Picture 2">
            <a:extLst>
              <a:ext uri="{FF2B5EF4-FFF2-40B4-BE49-F238E27FC236}">
                <a16:creationId xmlns:a16="http://schemas.microsoft.com/office/drawing/2014/main" id="{52323D47-4A9A-12A2-099A-12B60836B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746892"/>
            <a:ext cx="1090612" cy="5762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98C898-E22E-0A2E-2ECA-BB20E4EEB936}"/>
              </a:ext>
            </a:extLst>
          </p:cNvPr>
          <p:cNvSpPr/>
          <p:nvPr/>
        </p:nvSpPr>
        <p:spPr>
          <a:xfrm>
            <a:off x="10031240" y="-47448"/>
            <a:ext cx="2160759" cy="3429001"/>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C0662F6D-8062-F549-D5BD-A0F70554EA98}"/>
              </a:ext>
            </a:extLst>
          </p:cNvPr>
          <p:cNvSpPr/>
          <p:nvPr/>
        </p:nvSpPr>
        <p:spPr>
          <a:xfrm>
            <a:off x="10020834" y="708139"/>
            <a:ext cx="2171165" cy="878877"/>
          </a:xfrm>
          <a:prstGeom prst="rect">
            <a:avLst/>
          </a:prstGeom>
          <a:solidFill>
            <a:srgbClr val="027354"/>
          </a:solidFill>
          <a:ln>
            <a:solidFill>
              <a:srgbClr val="009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Tool für </a:t>
            </a:r>
            <a:r>
              <a:rPr lang="en-IE" sz="2000" dirty="0" err="1"/>
              <a:t>Ressourcen-effizienz</a:t>
            </a:r>
            <a:r>
              <a:rPr lang="en-IE" sz="2000" dirty="0"/>
              <a:t> und </a:t>
            </a:r>
            <a:r>
              <a:rPr lang="en-IE" sz="2000" b="1" dirty="0"/>
              <a:t>Umwelt</a:t>
            </a:r>
            <a:r>
              <a:rPr lang="en-IE" sz="2000" dirty="0"/>
              <a:t>leistung</a:t>
            </a:r>
          </a:p>
        </p:txBody>
      </p:sp>
      <p:pic>
        <p:nvPicPr>
          <p:cNvPr id="6" name="Graphic 5" descr="Recycle with solid fill">
            <a:extLst>
              <a:ext uri="{FF2B5EF4-FFF2-40B4-BE49-F238E27FC236}">
                <a16:creationId xmlns:a16="http://schemas.microsoft.com/office/drawing/2014/main" id="{8CD999A6-EA1C-99DC-EAA8-6AB346B555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5932" y="2051206"/>
            <a:ext cx="1391373" cy="1391373"/>
          </a:xfrm>
          <a:prstGeom prst="rect">
            <a:avLst/>
          </a:prstGeom>
        </p:spPr>
      </p:pic>
    </p:spTree>
    <p:extLst>
      <p:ext uri="{BB962C8B-B14F-4D97-AF65-F5344CB8AC3E}">
        <p14:creationId xmlns:p14="http://schemas.microsoft.com/office/powerpoint/2010/main" val="113517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ringPoint expands practice by appointing 20 new Partners | BearingPoint  Ireland">
            <a:extLst>
              <a:ext uri="{FF2B5EF4-FFF2-40B4-BE49-F238E27FC236}">
                <a16:creationId xmlns:a16="http://schemas.microsoft.com/office/drawing/2014/main" id="{2381BA79-71F6-E861-7485-707EEB169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60" r="2551" b="5969"/>
          <a:stretch/>
        </p:blipFill>
        <p:spPr bwMode="auto">
          <a:xfrm>
            <a:off x="5670336" y="14868"/>
            <a:ext cx="6514274" cy="385353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42B6C440-F015-DB05-D9EC-C4D4CE20A44E}"/>
              </a:ext>
            </a:extLst>
          </p:cNvPr>
          <p:cNvSpPr>
            <a:spLocks noGrp="1"/>
          </p:cNvSpPr>
          <p:nvPr>
            <p:ph type="body" sz="quarter" idx="13"/>
          </p:nvPr>
        </p:nvSpPr>
        <p:spPr>
          <a:xfrm>
            <a:off x="7391" y="-1"/>
            <a:ext cx="5826059" cy="3868409"/>
          </a:xfrm>
          <a:solidFill>
            <a:srgbClr val="C95F57"/>
          </a:solidFill>
        </p:spPr>
        <p:txBody>
          <a:bodyPr anchor="ctr">
            <a:noAutofit/>
          </a:bodyPr>
          <a:lstStyle/>
          <a:p>
            <a:pPr marL="457200" lvl="1" indent="0">
              <a:lnSpc>
                <a:spcPct val="100000"/>
              </a:lnSpc>
              <a:spcBef>
                <a:spcPts val="0"/>
              </a:spcBef>
              <a:buNone/>
            </a:pPr>
            <a:r>
              <a:rPr lang="en-GB" sz="2800" b="1" i="0" u="sng" dirty="0">
                <a:solidFill>
                  <a:schemeClr val="bg1"/>
                </a:solidFill>
                <a:effectLst/>
              </a:rPr>
              <a:t>BearingPoint transformiert Unternehmen für eine bessere Zukunft für alle</a:t>
            </a:r>
          </a:p>
          <a:p>
            <a:pPr marL="457200" lvl="1" indent="0">
              <a:lnSpc>
                <a:spcPct val="100000"/>
              </a:lnSpc>
              <a:spcBef>
                <a:spcPts val="0"/>
              </a:spcBef>
              <a:buNone/>
            </a:pPr>
            <a:r>
              <a:rPr lang="en-GB" sz="2000" dirty="0">
                <a:solidFill>
                  <a:schemeClr val="bg1"/>
                </a:solidFill>
              </a:rPr>
              <a:t>Sie bieten innovative </a:t>
            </a:r>
            <a:r>
              <a:rPr lang="en-GB" sz="2000" dirty="0" err="1">
                <a:solidFill>
                  <a:schemeClr val="bg1"/>
                </a:solidFill>
              </a:rPr>
              <a:t>digitale</a:t>
            </a:r>
            <a:r>
              <a:rPr lang="en-GB" sz="2000" dirty="0">
                <a:solidFill>
                  <a:schemeClr val="bg1"/>
                </a:solidFill>
              </a:rPr>
              <a:t> Produkte und Dienstleistungen</a:t>
            </a:r>
            <a:r>
              <a:rPr lang="en-GB" sz="2000" b="0" i="0" dirty="0">
                <a:solidFill>
                  <a:schemeClr val="bg1"/>
                </a:solidFill>
                <a:effectLst/>
              </a:rPr>
              <a:t>, die echte Wettbewerbsvorteile bringen</a:t>
            </a:r>
            <a:r>
              <a:rPr lang="en-GB" sz="2000" dirty="0">
                <a:solidFill>
                  <a:schemeClr val="bg1"/>
                </a:solidFill>
              </a:rPr>
              <a:t>. </a:t>
            </a:r>
            <a:r>
              <a:rPr lang="de-DE" sz="2000" dirty="0">
                <a:solidFill>
                  <a:schemeClr val="bg1"/>
                </a:solidFill>
              </a:rPr>
              <a:t>BearingPoint stärkt damit die Möglichkeit, seine Kunden in allen Aspekten ihrer Entwicklungsstrategien für Nachhaltigkeit, Umwelt und Klimawandel zu unterstützen. </a:t>
            </a:r>
            <a:r>
              <a:rPr lang="en-GB" sz="2000" dirty="0">
                <a:solidFill>
                  <a:schemeClr val="bg1"/>
                </a:solidFill>
              </a:rPr>
              <a:t> </a:t>
            </a:r>
            <a:endParaRPr lang="en-IE" dirty="0">
              <a:solidFill>
                <a:schemeClr val="bg1"/>
              </a:solidFill>
            </a:endParaRPr>
          </a:p>
        </p:txBody>
      </p:sp>
      <p:sp>
        <p:nvSpPr>
          <p:cNvPr id="9" name="Text Placeholder 8">
            <a:extLst>
              <a:ext uri="{FF2B5EF4-FFF2-40B4-BE49-F238E27FC236}">
                <a16:creationId xmlns:a16="http://schemas.microsoft.com/office/drawing/2014/main" id="{C703A2E0-3CB4-BA59-EE0C-DD1D77BB00C5}"/>
              </a:ext>
            </a:extLst>
          </p:cNvPr>
          <p:cNvSpPr>
            <a:spLocks noGrp="1"/>
          </p:cNvSpPr>
          <p:nvPr>
            <p:ph type="body" sz="quarter" idx="14"/>
          </p:nvPr>
        </p:nvSpPr>
        <p:spPr>
          <a:xfrm>
            <a:off x="226338" y="3996199"/>
            <a:ext cx="11630382" cy="2703365"/>
          </a:xfrm>
          <a:noFill/>
        </p:spPr>
        <p:txBody>
          <a:bodyPr/>
          <a:lstStyle/>
          <a:p>
            <a:pPr algn="l"/>
            <a:r>
              <a:rPr lang="en-GB" sz="2000" b="0" i="0" u="none" strike="noStrike" dirty="0">
                <a:effectLst/>
                <a:latin typeface="FS Albert"/>
                <a:hlinkClick r:id="rId3"/>
              </a:rPr>
              <a:t>BearingPoint</a:t>
            </a:r>
            <a:r>
              <a:rPr lang="en-GB" sz="2000" b="0" i="0" dirty="0">
                <a:solidFill>
                  <a:srgbClr val="222222"/>
                </a:solidFill>
                <a:effectLst/>
                <a:latin typeface="FS Albert"/>
              </a:rPr>
              <a:t>, mit mehr als 1.000 Mitarbeitern in Frankreich und 4.300 in Europa, hat seit 2010 eine eigene Abteilung für nachhaltige Entwicklung. Das </a:t>
            </a:r>
            <a:r>
              <a:rPr lang="en-GB" sz="2000" b="0" i="0" dirty="0">
                <a:solidFill>
                  <a:srgbClr val="0A0A0A"/>
                </a:solidFill>
                <a:effectLst/>
              </a:rPr>
              <a:t>Unternehmen bietet zahlreiche Dienstleistungen an, die KMU bei CSR-Initiativen unterstützen können, wie z. B. die Unterstützung von Unternehmen bei der Optimierung ihrer </a:t>
            </a:r>
            <a:r>
              <a:rPr lang="en-GB" sz="2000" b="0" i="0" dirty="0">
                <a:solidFill>
                  <a:srgbClr val="0A0A0A"/>
                </a:solidFill>
                <a:effectLst/>
                <a:hlinkClick r:id="rId4"/>
              </a:rPr>
              <a:t>Nachhaltigkeit</a:t>
            </a:r>
            <a:r>
              <a:rPr lang="en-GB" sz="2000" b="0" i="0" dirty="0">
                <a:solidFill>
                  <a:srgbClr val="0A0A0A"/>
                </a:solidFill>
                <a:effectLst/>
              </a:rPr>
              <a:t>, ihrer </a:t>
            </a:r>
            <a:r>
              <a:rPr lang="en-GB" sz="2000" b="0" i="0" dirty="0">
                <a:solidFill>
                  <a:srgbClr val="222222"/>
                </a:solidFill>
                <a:effectLst/>
                <a:latin typeface="FS Albert"/>
              </a:rPr>
              <a:t>Strategie, ihrer digitalen Verantwortung und der Berechnung von Kohlendioxidemissionen </a:t>
            </a:r>
            <a:r>
              <a:rPr lang="en-GB" sz="2000" b="0" i="0" dirty="0" err="1">
                <a:solidFill>
                  <a:srgbClr val="222222"/>
                </a:solidFill>
                <a:effectLst/>
                <a:latin typeface="FS Albert"/>
              </a:rPr>
              <a:t>mit</a:t>
            </a:r>
            <a:r>
              <a:rPr lang="en-GB" sz="2000" b="0" i="0" dirty="0">
                <a:solidFill>
                  <a:srgbClr val="222222"/>
                </a:solidFill>
                <a:effectLst/>
                <a:latin typeface="FS Albert"/>
              </a:rPr>
              <a:t> </a:t>
            </a:r>
            <a:r>
              <a:rPr lang="en-GB" sz="2000" b="0" i="0" dirty="0" err="1">
                <a:solidFill>
                  <a:srgbClr val="222222"/>
                </a:solidFill>
                <a:effectLst/>
                <a:latin typeface="FS Albert"/>
              </a:rPr>
              <a:t>ihrer</a:t>
            </a:r>
            <a:r>
              <a:rPr lang="en-GB" sz="2000" b="0" i="0" dirty="0">
                <a:solidFill>
                  <a:srgbClr val="222222"/>
                </a:solidFill>
                <a:effectLst/>
                <a:latin typeface="FS Albert"/>
              </a:rPr>
              <a:t> </a:t>
            </a:r>
            <a:r>
              <a:rPr lang="en-GB" sz="2000" b="0" i="0" dirty="0" err="1">
                <a:solidFill>
                  <a:srgbClr val="222222"/>
                </a:solidFill>
                <a:effectLst/>
                <a:latin typeface="FS Albert"/>
              </a:rPr>
              <a:t>Emissionsrechnerlösung</a:t>
            </a:r>
            <a:r>
              <a:rPr lang="en-GB" sz="2000" b="0" i="0" dirty="0">
                <a:solidFill>
                  <a:srgbClr val="222222"/>
                </a:solidFill>
                <a:effectLst/>
                <a:latin typeface="FS Albert"/>
              </a:rPr>
              <a:t>: Sie nutzen </a:t>
            </a:r>
            <a:r>
              <a:rPr lang="en-GB" sz="2000" b="0" i="0" dirty="0">
                <a:solidFill>
                  <a:srgbClr val="0A0A0A"/>
                </a:solidFill>
                <a:effectLst/>
                <a:hlinkClick r:id="rId5"/>
              </a:rPr>
              <a:t>KI, um Kohlenstoffneutralität </a:t>
            </a:r>
            <a:r>
              <a:rPr lang="en-GB" sz="2000" b="0" i="0" dirty="0" err="1">
                <a:solidFill>
                  <a:srgbClr val="0A0A0A"/>
                </a:solidFill>
                <a:effectLst/>
                <a:hlinkClick r:id="rId5"/>
              </a:rPr>
              <a:t>zu</a:t>
            </a:r>
            <a:r>
              <a:rPr lang="en-GB" sz="2000" b="0" i="0" dirty="0">
                <a:solidFill>
                  <a:srgbClr val="0A0A0A"/>
                </a:solidFill>
                <a:effectLst/>
                <a:hlinkClick r:id="rId5"/>
              </a:rPr>
              <a:t> </a:t>
            </a:r>
            <a:r>
              <a:rPr lang="en-GB" sz="2000" b="0" i="0" dirty="0" err="1">
                <a:solidFill>
                  <a:srgbClr val="0A0A0A"/>
                </a:solidFill>
                <a:effectLst/>
                <a:hlinkClick r:id="rId5"/>
              </a:rPr>
              <a:t>erreichen</a:t>
            </a:r>
            <a:r>
              <a:rPr lang="en-GB" sz="2000" b="0" i="0" dirty="0">
                <a:solidFill>
                  <a:srgbClr val="0A0A0A"/>
                </a:solidFill>
                <a:effectLst/>
              </a:rPr>
              <a:t> und </a:t>
            </a:r>
            <a:r>
              <a:rPr lang="en-GB" sz="2000" dirty="0" err="1">
                <a:solidFill>
                  <a:srgbClr val="0A0A0A"/>
                </a:solidFill>
              </a:rPr>
              <a:t>sorgen</a:t>
            </a:r>
            <a:r>
              <a:rPr lang="en-GB" sz="2000" dirty="0">
                <a:solidFill>
                  <a:srgbClr val="0A0A0A"/>
                </a:solidFill>
              </a:rPr>
              <a:t> für </a:t>
            </a:r>
            <a:r>
              <a:rPr lang="en-GB" sz="2000" b="0" i="0" dirty="0">
                <a:solidFill>
                  <a:srgbClr val="0A0A0A"/>
                </a:solidFill>
                <a:effectLst/>
              </a:rPr>
              <a:t>Transparenz in der </a:t>
            </a:r>
            <a:r>
              <a:rPr lang="en-GB" sz="2000" b="0" i="0" dirty="0">
                <a:solidFill>
                  <a:srgbClr val="0A0A0A"/>
                </a:solidFill>
                <a:effectLst/>
                <a:hlinkClick r:id="rId6"/>
              </a:rPr>
              <a:t>Lieferkette und bei der Beschaffung</a:t>
            </a:r>
            <a:r>
              <a:rPr lang="en-GB" sz="2000" b="0" i="0" dirty="0">
                <a:solidFill>
                  <a:srgbClr val="0A0A0A"/>
                </a:solidFill>
                <a:effectLst/>
              </a:rPr>
              <a:t>. </a:t>
            </a:r>
            <a:r>
              <a:rPr lang="en-GB" sz="2000" b="0" i="0" dirty="0">
                <a:solidFill>
                  <a:srgbClr val="0563C1"/>
                </a:solidFill>
                <a:effectLst/>
                <a:hlinkClick r:id="rId7">
                  <a:extLst>
                    <a:ext uri="{A12FA001-AC4F-418D-AE19-62706E023703}">
                      <ahyp:hlinkClr xmlns:ahyp="http://schemas.microsoft.com/office/drawing/2018/hyperlinkcolor" val="tx"/>
                    </a:ext>
                  </a:extLst>
                </a:hlinkClick>
              </a:rPr>
              <a:t>Im </a:t>
            </a:r>
            <a:r>
              <a:rPr lang="en-GB" sz="2000" b="0" i="0" dirty="0" err="1">
                <a:solidFill>
                  <a:srgbClr val="0563C1"/>
                </a:solidFill>
                <a:effectLst/>
                <a:hlinkClick r:id="rId7">
                  <a:extLst>
                    <a:ext uri="{A12FA001-AC4F-418D-AE19-62706E023703}">
                      <ahyp:hlinkClr xmlns:ahyp="http://schemas.microsoft.com/office/drawing/2018/hyperlinkcolor" val="tx"/>
                    </a:ext>
                  </a:extLst>
                </a:hlinkClick>
              </a:rPr>
              <a:t>Jahr</a:t>
            </a:r>
            <a:r>
              <a:rPr lang="en-GB" sz="2000" b="0" i="0" dirty="0">
                <a:solidFill>
                  <a:srgbClr val="0563C1"/>
                </a:solidFill>
                <a:effectLst/>
                <a:hlinkClick r:id="rId7">
                  <a:extLst>
                    <a:ext uri="{A12FA001-AC4F-418D-AE19-62706E023703}">
                      <ahyp:hlinkClr xmlns:ahyp="http://schemas.microsoft.com/office/drawing/2018/hyperlinkcolor" val="tx"/>
                    </a:ext>
                  </a:extLst>
                </a:hlinkClick>
              </a:rPr>
              <a:t> 2022 </a:t>
            </a:r>
            <a:r>
              <a:rPr lang="en-GB" sz="2000" b="0" i="0" dirty="0">
                <a:solidFill>
                  <a:schemeClr val="tx1"/>
                </a:solidFill>
                <a:effectLst/>
              </a:rPr>
              <a:t>erwarb das </a:t>
            </a:r>
            <a:r>
              <a:rPr lang="en-GB" sz="2000" b="0" i="0" dirty="0">
                <a:solidFill>
                  <a:srgbClr val="0A0A0A"/>
                </a:solidFill>
                <a:effectLst/>
              </a:rPr>
              <a:t>Unternehmen </a:t>
            </a:r>
            <a:r>
              <a:rPr lang="en-GB" sz="2000" b="0" i="0" dirty="0">
                <a:solidFill>
                  <a:srgbClr val="0A0A0A"/>
                </a:solidFill>
                <a:effectLst/>
                <a:hlinkClick r:id="rId7"/>
              </a:rPr>
              <a:t>I Care</a:t>
            </a:r>
            <a:r>
              <a:rPr lang="en-GB" sz="2000" b="0" i="0" dirty="0">
                <a:solidFill>
                  <a:srgbClr val="0A0A0A"/>
                </a:solidFill>
                <a:effectLst/>
              </a:rPr>
              <a:t>, um es </a:t>
            </a:r>
            <a:r>
              <a:rPr lang="en-GB" sz="2000" b="0" i="0" dirty="0">
                <a:solidFill>
                  <a:srgbClr val="222222"/>
                </a:solidFill>
                <a:effectLst/>
                <a:latin typeface="FS Albert"/>
              </a:rPr>
              <a:t>bei der Entwicklung von Nachhaltigkeitsstrategien und Programmen zur ökologischen Umstellung zu </a:t>
            </a:r>
            <a:r>
              <a:rPr lang="en-GB" sz="2000" b="0" i="0" dirty="0" err="1">
                <a:solidFill>
                  <a:srgbClr val="0A0A0A"/>
                </a:solidFill>
                <a:effectLst/>
              </a:rPr>
              <a:t>unterstützen</a:t>
            </a:r>
            <a:r>
              <a:rPr lang="en-GB" sz="2000" b="0" i="0" dirty="0">
                <a:solidFill>
                  <a:srgbClr val="222222"/>
                </a:solidFill>
                <a:effectLst/>
                <a:latin typeface="FS Albert"/>
              </a:rPr>
              <a:t>. </a:t>
            </a:r>
            <a:r>
              <a:rPr lang="en-GB" sz="2000" b="0" i="0" dirty="0" err="1">
                <a:solidFill>
                  <a:srgbClr val="222222"/>
                </a:solidFill>
                <a:effectLst/>
                <a:latin typeface="FS Albert"/>
              </a:rPr>
              <a:t>Erfahren</a:t>
            </a:r>
            <a:r>
              <a:rPr lang="en-GB" sz="2000" b="0" i="0" dirty="0">
                <a:solidFill>
                  <a:srgbClr val="222222"/>
                </a:solidFill>
                <a:effectLst/>
                <a:latin typeface="FS Albert"/>
              </a:rPr>
              <a:t> Sie </a:t>
            </a:r>
            <a:r>
              <a:rPr lang="en-GB" sz="2000" b="0" i="0" dirty="0" err="1">
                <a:solidFill>
                  <a:srgbClr val="222222"/>
                </a:solidFill>
                <a:effectLst/>
                <a:latin typeface="FS Albert"/>
              </a:rPr>
              <a:t>mehr</a:t>
            </a:r>
            <a:r>
              <a:rPr lang="en-GB" sz="2000" b="0" i="0" dirty="0">
                <a:solidFill>
                  <a:srgbClr val="222222"/>
                </a:solidFill>
                <a:effectLst/>
                <a:latin typeface="FS Albert"/>
              </a:rPr>
              <a:t> </a:t>
            </a:r>
            <a:r>
              <a:rPr lang="en-GB" sz="2000" b="0" i="0" dirty="0" err="1">
                <a:solidFill>
                  <a:srgbClr val="222222"/>
                </a:solidFill>
                <a:effectLst/>
                <a:latin typeface="FS Albert"/>
              </a:rPr>
              <a:t>unter</a:t>
            </a:r>
            <a:r>
              <a:rPr lang="en-GB" sz="2000" b="0" i="0" dirty="0">
                <a:solidFill>
                  <a:srgbClr val="222222"/>
                </a:solidFill>
                <a:effectLst/>
                <a:latin typeface="FS Albert"/>
              </a:rPr>
              <a:t>: </a:t>
            </a:r>
            <a:r>
              <a:rPr lang="en-GB" sz="2000" b="0" i="0" dirty="0">
                <a:solidFill>
                  <a:srgbClr val="222222"/>
                </a:solidFill>
                <a:effectLst/>
                <a:latin typeface="FS Albert"/>
                <a:hlinkClick r:id="rId8"/>
              </a:rPr>
              <a:t>Bearing Point Irland</a:t>
            </a:r>
            <a:r>
              <a:rPr lang="en-GB" sz="2000" b="0" i="0" dirty="0">
                <a:solidFill>
                  <a:srgbClr val="222222"/>
                </a:solidFill>
                <a:effectLst/>
                <a:latin typeface="FS Albert"/>
              </a:rPr>
              <a:t>. </a:t>
            </a:r>
            <a:endParaRPr lang="en-GB" sz="2000" b="0" i="0" dirty="0">
              <a:solidFill>
                <a:srgbClr val="0A0A0A"/>
              </a:solidFill>
              <a:effectLst/>
            </a:endParaRPr>
          </a:p>
        </p:txBody>
      </p:sp>
      <p:sp>
        <p:nvSpPr>
          <p:cNvPr id="2" name="Rectangle 1">
            <a:extLst>
              <a:ext uri="{FF2B5EF4-FFF2-40B4-BE49-F238E27FC236}">
                <a16:creationId xmlns:a16="http://schemas.microsoft.com/office/drawing/2014/main" id="{37C3A13C-44DC-A0BE-91CC-B340367260C3}"/>
              </a:ext>
            </a:extLst>
          </p:cNvPr>
          <p:cNvSpPr/>
          <p:nvPr/>
        </p:nvSpPr>
        <p:spPr>
          <a:xfrm>
            <a:off x="10031240" y="-47448"/>
            <a:ext cx="2160759" cy="3915855"/>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a:extLst>
              <a:ext uri="{FF2B5EF4-FFF2-40B4-BE49-F238E27FC236}">
                <a16:creationId xmlns:a16="http://schemas.microsoft.com/office/drawing/2014/main" id="{6F261DB6-4FE4-90E0-5782-2DA0533EC7FF}"/>
              </a:ext>
            </a:extLst>
          </p:cNvPr>
          <p:cNvSpPr/>
          <p:nvPr/>
        </p:nvSpPr>
        <p:spPr>
          <a:xfrm>
            <a:off x="10059591" y="708139"/>
            <a:ext cx="2122001" cy="878877"/>
          </a:xfrm>
          <a:prstGeom prst="rect">
            <a:avLst/>
          </a:prstGeom>
          <a:solidFill>
            <a:srgbClr val="027354"/>
          </a:solidFill>
          <a:ln>
            <a:solidFill>
              <a:srgbClr val="009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Tool für </a:t>
            </a:r>
            <a:r>
              <a:rPr lang="en-IE" sz="2000" b="1" dirty="0"/>
              <a:t>umwelt-</a:t>
            </a:r>
            <a:r>
              <a:rPr lang="en-IE" sz="2000" b="1" dirty="0" err="1"/>
              <a:t>freundliche</a:t>
            </a:r>
            <a:r>
              <a:rPr lang="en-IE" sz="2000" b="1" dirty="0"/>
              <a:t> </a:t>
            </a:r>
            <a:r>
              <a:rPr lang="en-IE" sz="2000" dirty="0" err="1"/>
              <a:t>Beschaffung</a:t>
            </a:r>
            <a:r>
              <a:rPr lang="en-IE" sz="2000" dirty="0"/>
              <a:t> und </a:t>
            </a:r>
            <a:r>
              <a:rPr lang="en-IE" sz="2000" dirty="0" err="1"/>
              <a:t>Lieferketten</a:t>
            </a:r>
            <a:endParaRPr lang="en-IE" sz="2000" dirty="0"/>
          </a:p>
        </p:txBody>
      </p:sp>
      <p:pic>
        <p:nvPicPr>
          <p:cNvPr id="4" name="Graphic 3" descr="Recycle with solid fill">
            <a:extLst>
              <a:ext uri="{FF2B5EF4-FFF2-40B4-BE49-F238E27FC236}">
                <a16:creationId xmlns:a16="http://schemas.microsoft.com/office/drawing/2014/main" id="{365A78B5-9AB3-A18E-CF1E-36E701C897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15932" y="2280287"/>
            <a:ext cx="1391373" cy="1391373"/>
          </a:xfrm>
          <a:prstGeom prst="rect">
            <a:avLst/>
          </a:prstGeom>
        </p:spPr>
      </p:pic>
    </p:spTree>
    <p:extLst>
      <p:ext uri="{BB962C8B-B14F-4D97-AF65-F5344CB8AC3E}">
        <p14:creationId xmlns:p14="http://schemas.microsoft.com/office/powerpoint/2010/main" val="9273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546798"/>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1334134"/>
            <a:ext cx="5395869" cy="4749033"/>
          </a:xfrm>
        </p:spPr>
        <p:txBody>
          <a:bodyPr>
            <a:noAutofit/>
          </a:bodyPr>
          <a:lstStyle/>
          <a:p>
            <a:pPr marL="342900" indent="-342900">
              <a:lnSpc>
                <a:spcPct val="100000"/>
              </a:lnSpc>
              <a:spcBef>
                <a:spcPts val="1200"/>
              </a:spcBef>
              <a:buFont typeface="Wingdings" panose="05000000000000000000" pitchFamily="2" charset="2"/>
              <a:buChar char="v"/>
            </a:pPr>
            <a:r>
              <a:rPr lang="en-IE" sz="2000" b="1" dirty="0">
                <a:solidFill>
                  <a:srgbClr val="C95F57"/>
                </a:solidFill>
              </a:rPr>
              <a:t>Verstehen Sie</a:t>
            </a:r>
            <a:r>
              <a:rPr lang="en-IE" sz="2000" dirty="0">
                <a:solidFill>
                  <a:srgbClr val="4D4D4D"/>
                </a:solidFill>
              </a:rPr>
              <a:t> den </a:t>
            </a:r>
            <a:r>
              <a:rPr lang="en-IE" sz="2000" dirty="0" err="1">
                <a:solidFill>
                  <a:srgbClr val="4D4D4D"/>
                </a:solidFill>
              </a:rPr>
              <a:t>Nutzen</a:t>
            </a:r>
            <a:r>
              <a:rPr lang="en-IE" sz="2000" dirty="0">
                <a:solidFill>
                  <a:srgbClr val="4D4D4D"/>
                </a:solidFill>
              </a:rPr>
              <a:t> der </a:t>
            </a:r>
            <a:r>
              <a:rPr lang="en-IE" sz="2000" dirty="0" err="1">
                <a:solidFill>
                  <a:srgbClr val="4D4D4D"/>
                </a:solidFill>
              </a:rPr>
              <a:t>Verknüpfung</a:t>
            </a:r>
            <a:r>
              <a:rPr lang="en-IE" sz="2000" dirty="0">
                <a:solidFill>
                  <a:srgbClr val="4D4D4D"/>
                </a:solidFill>
              </a:rPr>
              <a:t> von </a:t>
            </a:r>
            <a:r>
              <a:rPr lang="en-IE" sz="2000" dirty="0" err="1">
                <a:solidFill>
                  <a:srgbClr val="4D4D4D"/>
                </a:solidFill>
              </a:rPr>
              <a:t>digitalen</a:t>
            </a:r>
            <a:r>
              <a:rPr lang="en-IE" sz="2000" dirty="0">
                <a:solidFill>
                  <a:srgbClr val="4D4D4D"/>
                </a:solidFill>
              </a:rPr>
              <a:t> </a:t>
            </a:r>
            <a:r>
              <a:rPr lang="en-IE" sz="2000" dirty="0" err="1">
                <a:solidFill>
                  <a:srgbClr val="4D4D4D"/>
                </a:solidFill>
              </a:rPr>
              <a:t>Technologien</a:t>
            </a:r>
            <a:r>
              <a:rPr lang="en-IE" sz="2000" dirty="0">
                <a:solidFill>
                  <a:srgbClr val="4D4D4D"/>
                </a:solidFill>
              </a:rPr>
              <a:t> </a:t>
            </a:r>
            <a:r>
              <a:rPr lang="en-IE" sz="2000" dirty="0" err="1">
                <a:solidFill>
                  <a:srgbClr val="4D4D4D"/>
                </a:solidFill>
              </a:rPr>
              <a:t>mit</a:t>
            </a:r>
            <a:r>
              <a:rPr lang="en-IE" sz="2000" dirty="0">
                <a:solidFill>
                  <a:srgbClr val="4D4D4D"/>
                </a:solidFill>
              </a:rPr>
              <a:t> CSR </a:t>
            </a:r>
            <a:r>
              <a:rPr lang="en-IE" sz="2000" dirty="0" err="1">
                <a:solidFill>
                  <a:srgbClr val="4D4D4D"/>
                </a:solidFill>
              </a:rPr>
              <a:t>sowie</a:t>
            </a:r>
            <a:r>
              <a:rPr lang="en-IE" sz="2000" dirty="0">
                <a:solidFill>
                  <a:srgbClr val="4D4D4D"/>
                </a:solidFill>
              </a:rPr>
              <a:t> die </a:t>
            </a:r>
            <a:r>
              <a:rPr lang="en-IE" sz="2000" dirty="0" err="1">
                <a:solidFill>
                  <a:srgbClr val="4D4D4D"/>
                </a:solidFill>
              </a:rPr>
              <a:t>daraus</a:t>
            </a:r>
            <a:r>
              <a:rPr lang="en-IE" sz="2000" dirty="0">
                <a:solidFill>
                  <a:srgbClr val="4D4D4D"/>
                </a:solidFill>
              </a:rPr>
              <a:t> </a:t>
            </a:r>
            <a:r>
              <a:rPr lang="en-IE" sz="2000" dirty="0" err="1">
                <a:solidFill>
                  <a:srgbClr val="4D4D4D"/>
                </a:solidFill>
              </a:rPr>
              <a:t>folgenden</a:t>
            </a:r>
            <a:r>
              <a:rPr lang="en-IE" sz="2000" dirty="0">
                <a:solidFill>
                  <a:srgbClr val="4D4D4D"/>
                </a:solidFill>
              </a:rPr>
              <a:t> </a:t>
            </a:r>
            <a:r>
              <a:rPr lang="en-IE" sz="2000" dirty="0" err="1">
                <a:solidFill>
                  <a:srgbClr val="4D4D4D"/>
                </a:solidFill>
              </a:rPr>
              <a:t>Vorteile</a:t>
            </a:r>
            <a:r>
              <a:rPr lang="en-IE" sz="2000" dirty="0">
                <a:solidFill>
                  <a:srgbClr val="4D4D4D"/>
                </a:solidFill>
              </a:rPr>
              <a:t> </a:t>
            </a:r>
            <a:r>
              <a:rPr lang="en-IE" sz="2000" dirty="0" err="1">
                <a:solidFill>
                  <a:srgbClr val="4D4D4D"/>
                </a:solidFill>
              </a:rPr>
              <a:t>für</a:t>
            </a:r>
            <a:r>
              <a:rPr lang="en-IE" sz="2000" dirty="0">
                <a:solidFill>
                  <a:srgbClr val="4D4D4D"/>
                </a:solidFill>
              </a:rPr>
              <a:t> Gesellschaft, </a:t>
            </a:r>
            <a:r>
              <a:rPr lang="en-IE" sz="2000" dirty="0" err="1">
                <a:solidFill>
                  <a:srgbClr val="4D4D4D"/>
                </a:solidFill>
              </a:rPr>
              <a:t>Wirtschaft</a:t>
            </a:r>
            <a:r>
              <a:rPr lang="en-IE" sz="2000" dirty="0">
                <a:solidFill>
                  <a:srgbClr val="4D4D4D"/>
                </a:solidFill>
              </a:rPr>
              <a:t> und Umwelt </a:t>
            </a:r>
          </a:p>
          <a:p>
            <a:pPr marL="342900" indent="-342900">
              <a:lnSpc>
                <a:spcPct val="100000"/>
              </a:lnSpc>
              <a:spcBef>
                <a:spcPts val="1200"/>
              </a:spcBef>
              <a:buFont typeface="Wingdings" panose="05000000000000000000" pitchFamily="2" charset="2"/>
              <a:buChar char="v"/>
            </a:pPr>
            <a:r>
              <a:rPr lang="en-IE" sz="2000" b="1" dirty="0" err="1">
                <a:solidFill>
                  <a:srgbClr val="7E477B"/>
                </a:solidFill>
              </a:rPr>
              <a:t>Lernen</a:t>
            </a:r>
            <a:r>
              <a:rPr lang="en-IE" sz="2000" b="1" dirty="0">
                <a:solidFill>
                  <a:srgbClr val="7E477B"/>
                </a:solidFill>
              </a:rPr>
              <a:t> Sie</a:t>
            </a:r>
            <a:r>
              <a:rPr lang="en-IE" sz="2000" dirty="0">
                <a:solidFill>
                  <a:srgbClr val="4D4D4D"/>
                </a:solidFill>
              </a:rPr>
              <a:t>, </a:t>
            </a:r>
            <a:r>
              <a:rPr lang="en-IE" sz="2000" dirty="0" err="1">
                <a:solidFill>
                  <a:srgbClr val="4D4D4D"/>
                </a:solidFill>
              </a:rPr>
              <a:t>wie</a:t>
            </a:r>
            <a:r>
              <a:rPr lang="en-IE" sz="2000" dirty="0">
                <a:solidFill>
                  <a:srgbClr val="4D4D4D"/>
                </a:solidFill>
              </a:rPr>
              <a:t> </a:t>
            </a:r>
            <a:r>
              <a:rPr lang="en-IE" sz="2000" dirty="0" err="1">
                <a:solidFill>
                  <a:srgbClr val="4D4D4D"/>
                </a:solidFill>
              </a:rPr>
              <a:t>diese</a:t>
            </a:r>
            <a:r>
              <a:rPr lang="en-IE" sz="2000" dirty="0">
                <a:solidFill>
                  <a:srgbClr val="4D4D4D"/>
                </a:solidFill>
              </a:rPr>
              <a:t> </a:t>
            </a:r>
            <a:r>
              <a:rPr lang="en-IE" sz="2000" dirty="0" err="1">
                <a:solidFill>
                  <a:srgbClr val="4D4D4D"/>
                </a:solidFill>
              </a:rPr>
              <a:t>verschiedenen</a:t>
            </a:r>
            <a:r>
              <a:rPr lang="en-IE" sz="2000" dirty="0">
                <a:solidFill>
                  <a:srgbClr val="4D4D4D"/>
                </a:solidFill>
              </a:rPr>
              <a:t> </a:t>
            </a:r>
            <a:r>
              <a:rPr lang="en-IE" sz="2000" dirty="0" err="1">
                <a:solidFill>
                  <a:srgbClr val="4D4D4D"/>
                </a:solidFill>
              </a:rPr>
              <a:t>Arten</a:t>
            </a:r>
            <a:r>
              <a:rPr lang="en-IE" sz="2000" dirty="0">
                <a:solidFill>
                  <a:srgbClr val="4D4D4D"/>
                </a:solidFill>
              </a:rPr>
              <a:t> und </a:t>
            </a:r>
            <a:r>
              <a:rPr lang="en-IE" sz="2000" dirty="0" err="1">
                <a:solidFill>
                  <a:srgbClr val="4D4D4D"/>
                </a:solidFill>
              </a:rPr>
              <a:t>Möglichkeiten</a:t>
            </a:r>
            <a:r>
              <a:rPr lang="en-IE" sz="2000" dirty="0">
                <a:solidFill>
                  <a:srgbClr val="4D4D4D"/>
                </a:solidFill>
              </a:rPr>
              <a:t> </a:t>
            </a:r>
            <a:r>
              <a:rPr lang="en-IE" sz="2000" dirty="0" err="1">
                <a:solidFill>
                  <a:srgbClr val="4D4D4D"/>
                </a:solidFill>
              </a:rPr>
              <a:t>digitaler</a:t>
            </a:r>
            <a:r>
              <a:rPr lang="en-IE" sz="2000" dirty="0">
                <a:solidFill>
                  <a:srgbClr val="4D4D4D"/>
                </a:solidFill>
              </a:rPr>
              <a:t> </a:t>
            </a:r>
            <a:r>
              <a:rPr lang="en-IE" sz="2000" dirty="0" err="1">
                <a:solidFill>
                  <a:srgbClr val="4D4D4D"/>
                </a:solidFill>
              </a:rPr>
              <a:t>Technologien</a:t>
            </a:r>
            <a:r>
              <a:rPr lang="en-IE" sz="2000" dirty="0">
                <a:solidFill>
                  <a:srgbClr val="4D4D4D"/>
                </a:solidFill>
              </a:rPr>
              <a:t> in </a:t>
            </a:r>
            <a:r>
              <a:rPr lang="en-IE" sz="2000" dirty="0" err="1">
                <a:solidFill>
                  <a:srgbClr val="4D4D4D"/>
                </a:solidFill>
              </a:rPr>
              <a:t>Ihrem</a:t>
            </a:r>
            <a:r>
              <a:rPr lang="en-IE" sz="2000" dirty="0">
                <a:solidFill>
                  <a:srgbClr val="4D4D4D"/>
                </a:solidFill>
              </a:rPr>
              <a:t> </a:t>
            </a:r>
            <a:r>
              <a:rPr lang="en-IE" sz="2000" dirty="0" err="1">
                <a:solidFill>
                  <a:srgbClr val="4D4D4D"/>
                </a:solidFill>
              </a:rPr>
              <a:t>Unternehmen</a:t>
            </a:r>
            <a:r>
              <a:rPr lang="en-IE" sz="2000" dirty="0">
                <a:solidFill>
                  <a:srgbClr val="4D4D4D"/>
                </a:solidFill>
              </a:rPr>
              <a:t> </a:t>
            </a:r>
            <a:r>
              <a:rPr lang="en-IE" sz="2000" dirty="0" err="1">
                <a:solidFill>
                  <a:srgbClr val="4D4D4D"/>
                </a:solidFill>
              </a:rPr>
              <a:t>eingesetzt</a:t>
            </a:r>
            <a:r>
              <a:rPr lang="en-IE" sz="2000" dirty="0">
                <a:solidFill>
                  <a:srgbClr val="4D4D4D"/>
                </a:solidFill>
              </a:rPr>
              <a:t> </a:t>
            </a:r>
            <a:r>
              <a:rPr lang="en-IE" sz="2000" dirty="0" err="1">
                <a:solidFill>
                  <a:srgbClr val="4D4D4D"/>
                </a:solidFill>
              </a:rPr>
              <a:t>werden</a:t>
            </a:r>
            <a:r>
              <a:rPr lang="en-IE" sz="2000" dirty="0">
                <a:solidFill>
                  <a:srgbClr val="4D4D4D"/>
                </a:solidFill>
              </a:rPr>
              <a:t> </a:t>
            </a:r>
            <a:r>
              <a:rPr lang="en-IE" sz="2000" dirty="0" err="1">
                <a:solidFill>
                  <a:srgbClr val="4D4D4D"/>
                </a:solidFill>
              </a:rPr>
              <a:t>können</a:t>
            </a:r>
            <a:endParaRPr lang="en-IE" sz="2000" dirty="0">
              <a:solidFill>
                <a:srgbClr val="4D4D4D"/>
              </a:solidFill>
            </a:endParaRPr>
          </a:p>
          <a:p>
            <a:pPr marL="342900" indent="-342900">
              <a:lnSpc>
                <a:spcPct val="100000"/>
              </a:lnSpc>
              <a:spcBef>
                <a:spcPts val="1200"/>
              </a:spcBef>
              <a:buFont typeface="Wingdings" panose="05000000000000000000" pitchFamily="2" charset="2"/>
              <a:buChar char="v"/>
            </a:pPr>
            <a:r>
              <a:rPr lang="en-IE" sz="2000" b="1" dirty="0" err="1">
                <a:solidFill>
                  <a:srgbClr val="FF903D"/>
                </a:solidFill>
              </a:rPr>
              <a:t>Lernen</a:t>
            </a:r>
            <a:r>
              <a:rPr lang="en-IE" sz="2000" b="1" dirty="0">
                <a:solidFill>
                  <a:srgbClr val="FF903D"/>
                </a:solidFill>
              </a:rPr>
              <a:t> Sie </a:t>
            </a:r>
            <a:r>
              <a:rPr lang="en-IE" sz="2000" dirty="0" err="1">
                <a:solidFill>
                  <a:srgbClr val="4D4D4D"/>
                </a:solidFill>
              </a:rPr>
              <a:t>erschwingliche</a:t>
            </a:r>
            <a:r>
              <a:rPr lang="en-IE" sz="2000" dirty="0">
                <a:solidFill>
                  <a:srgbClr val="4D4D4D"/>
                </a:solidFill>
              </a:rPr>
              <a:t>, </a:t>
            </a:r>
            <a:r>
              <a:rPr lang="en-IE" sz="2000" dirty="0" err="1">
                <a:solidFill>
                  <a:srgbClr val="4D4D4D"/>
                </a:solidFill>
              </a:rPr>
              <a:t>leicht</a:t>
            </a:r>
            <a:r>
              <a:rPr lang="en-IE" sz="2000" dirty="0">
                <a:solidFill>
                  <a:srgbClr val="4D4D4D"/>
                </a:solidFill>
              </a:rPr>
              <a:t> </a:t>
            </a:r>
            <a:r>
              <a:rPr lang="en-IE" sz="2000" dirty="0" err="1">
                <a:solidFill>
                  <a:srgbClr val="4D4D4D"/>
                </a:solidFill>
              </a:rPr>
              <a:t>zugängliche</a:t>
            </a:r>
            <a:r>
              <a:rPr lang="en-IE" sz="2000" dirty="0">
                <a:solidFill>
                  <a:srgbClr val="4D4D4D"/>
                </a:solidFill>
              </a:rPr>
              <a:t> und </a:t>
            </a:r>
            <a:r>
              <a:rPr lang="en-IE" sz="2000" dirty="0" err="1">
                <a:solidFill>
                  <a:srgbClr val="4D4D4D"/>
                </a:solidFill>
              </a:rPr>
              <a:t>digitale</a:t>
            </a:r>
            <a:r>
              <a:rPr lang="en-IE" sz="2000" dirty="0">
                <a:solidFill>
                  <a:srgbClr val="4D4D4D"/>
                </a:solidFill>
              </a:rPr>
              <a:t> </a:t>
            </a:r>
            <a:r>
              <a:rPr lang="en-IE" sz="2000" dirty="0" err="1">
                <a:solidFill>
                  <a:srgbClr val="4D4D4D"/>
                </a:solidFill>
              </a:rPr>
              <a:t>Werkzeuge</a:t>
            </a:r>
            <a:r>
              <a:rPr lang="en-IE" sz="2000" dirty="0">
                <a:solidFill>
                  <a:srgbClr val="4D4D4D"/>
                </a:solidFill>
              </a:rPr>
              <a:t> und </a:t>
            </a:r>
            <a:r>
              <a:rPr lang="en-IE" sz="2000" dirty="0" err="1">
                <a:solidFill>
                  <a:srgbClr val="4D4D4D"/>
                </a:solidFill>
              </a:rPr>
              <a:t>Technologien</a:t>
            </a:r>
            <a:r>
              <a:rPr lang="en-IE" sz="2000" dirty="0">
                <a:solidFill>
                  <a:srgbClr val="4D4D4D"/>
                </a:solidFill>
              </a:rPr>
              <a:t> </a:t>
            </a:r>
            <a:r>
              <a:rPr lang="en-IE" sz="2000" b="1" dirty="0" err="1">
                <a:solidFill>
                  <a:srgbClr val="FF903D"/>
                </a:solidFill>
              </a:rPr>
              <a:t>kennen</a:t>
            </a:r>
            <a:r>
              <a:rPr lang="en-IE" sz="2000" dirty="0">
                <a:solidFill>
                  <a:srgbClr val="4D4D4D"/>
                </a:solidFill>
              </a:rPr>
              <a:t>, die für die </a:t>
            </a:r>
            <a:r>
              <a:rPr lang="en-IE" sz="2000" dirty="0" err="1">
                <a:solidFill>
                  <a:srgbClr val="4D4D4D"/>
                </a:solidFill>
              </a:rPr>
              <a:t>Verwirklichung</a:t>
            </a:r>
            <a:r>
              <a:rPr lang="en-IE" sz="2000" dirty="0">
                <a:solidFill>
                  <a:srgbClr val="4D4D4D"/>
                </a:solidFill>
              </a:rPr>
              <a:t> von CSR-</a:t>
            </a:r>
            <a:r>
              <a:rPr lang="en-IE" sz="2000" dirty="0" err="1">
                <a:solidFill>
                  <a:srgbClr val="4D4D4D"/>
                </a:solidFill>
              </a:rPr>
              <a:t>Maßnahmen</a:t>
            </a:r>
            <a:r>
              <a:rPr lang="en-IE" sz="2000" dirty="0">
                <a:solidFill>
                  <a:srgbClr val="4D4D4D"/>
                </a:solidFill>
              </a:rPr>
              <a:t> und die Geschäftstätigkeit von KMU von Vorteil sind </a:t>
            </a:r>
          </a:p>
          <a:p>
            <a:pPr marL="342900" indent="-342900">
              <a:lnSpc>
                <a:spcPct val="100000"/>
              </a:lnSpc>
              <a:spcBef>
                <a:spcPts val="1200"/>
              </a:spcBef>
              <a:buFont typeface="Wingdings" panose="05000000000000000000" pitchFamily="2" charset="2"/>
              <a:buChar char="v"/>
            </a:pPr>
            <a:endParaRPr lang="en-IE" sz="2000" dirty="0"/>
          </a:p>
        </p:txBody>
      </p:sp>
      <p:pic>
        <p:nvPicPr>
          <p:cNvPr id="5" name="Picture Placeholder 5" descr="Two people sitting at a table with a computer&#10;&#10;Description automatically generated with medium confidence">
            <a:extLst>
              <a:ext uri="{FF2B5EF4-FFF2-40B4-BE49-F238E27FC236}">
                <a16:creationId xmlns:a16="http://schemas.microsoft.com/office/drawing/2014/main" id="{40FDB972-82A2-4C9B-91D8-636858418BE8}"/>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7614" b="7614"/>
          <a:stretch>
            <a:fillRect/>
          </a:stretch>
        </p:blipFill>
        <p:spPr>
          <a:xfrm>
            <a:off x="5957047" y="0"/>
            <a:ext cx="5395869" cy="6858001"/>
          </a:xfrm>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873C5B-64D3-8CBE-3ABC-F96B8C186F19}"/>
              </a:ext>
            </a:extLst>
          </p:cNvPr>
          <p:cNvSpPr/>
          <p:nvPr/>
        </p:nvSpPr>
        <p:spPr>
          <a:xfrm>
            <a:off x="-9740" y="-45265"/>
            <a:ext cx="5721790" cy="3673388"/>
          </a:xfrm>
          <a:prstGeom prst="rect">
            <a:avLst/>
          </a:prstGeom>
          <a:solidFill>
            <a:srgbClr val="3E6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003DD14B-B506-349A-DC25-1E5C47897B3D}"/>
              </a:ext>
            </a:extLst>
          </p:cNvPr>
          <p:cNvPicPr>
            <a:picLocks noChangeAspect="1"/>
          </p:cNvPicPr>
          <p:nvPr/>
        </p:nvPicPr>
        <p:blipFill rotWithShape="1">
          <a:blip r:embed="rId2"/>
          <a:srcRect r="8329"/>
          <a:stretch/>
        </p:blipFill>
        <p:spPr>
          <a:xfrm>
            <a:off x="5712051" y="330604"/>
            <a:ext cx="6479950" cy="2920009"/>
          </a:xfrm>
          <a:prstGeom prst="rect">
            <a:avLst/>
          </a:prstGeom>
        </p:spPr>
      </p:pic>
      <p:sp>
        <p:nvSpPr>
          <p:cNvPr id="2" name="Text Placeholder 1">
            <a:extLst>
              <a:ext uri="{FF2B5EF4-FFF2-40B4-BE49-F238E27FC236}">
                <a16:creationId xmlns:a16="http://schemas.microsoft.com/office/drawing/2014/main" id="{54511E35-CA46-57D8-F50B-026C7997E467}"/>
              </a:ext>
            </a:extLst>
          </p:cNvPr>
          <p:cNvSpPr>
            <a:spLocks noGrp="1"/>
          </p:cNvSpPr>
          <p:nvPr>
            <p:ph type="body" sz="quarter" idx="13"/>
          </p:nvPr>
        </p:nvSpPr>
        <p:spPr>
          <a:xfrm>
            <a:off x="217284" y="233797"/>
            <a:ext cx="4852656" cy="3031810"/>
          </a:xfrm>
          <a:solidFill>
            <a:srgbClr val="3E6CB3"/>
          </a:solidFill>
        </p:spPr>
        <p:txBody>
          <a:bodyPr>
            <a:normAutofit fontScale="77500" lnSpcReduction="20000"/>
          </a:bodyPr>
          <a:lstStyle/>
          <a:p>
            <a:r>
              <a:rPr lang="en-IE" dirty="0">
                <a:hlinkClick r:id="rId3">
                  <a:extLst>
                    <a:ext uri="{A12FA001-AC4F-418D-AE19-62706E023703}">
                      <ahyp:hlinkClr xmlns:ahyp="http://schemas.microsoft.com/office/drawing/2018/hyperlinkcolor" val="tx"/>
                    </a:ext>
                  </a:extLst>
                </a:hlinkClick>
              </a:rPr>
              <a:t>Optimy ist eine Online-Plattform, die CSR-</a:t>
            </a:r>
            <a:r>
              <a:rPr lang="en-IE" dirty="0" err="1">
                <a:hlinkClick r:id="rId3">
                  <a:extLst>
                    <a:ext uri="{A12FA001-AC4F-418D-AE19-62706E023703}">
                      <ahyp:hlinkClr xmlns:ahyp="http://schemas.microsoft.com/office/drawing/2018/hyperlinkcolor" val="tx"/>
                    </a:ext>
                  </a:extLst>
                </a:hlinkClick>
              </a:rPr>
              <a:t>Initiativen</a:t>
            </a:r>
            <a:r>
              <a:rPr lang="en-IE" dirty="0">
                <a:hlinkClick r:id="rId3">
                  <a:extLst>
                    <a:ext uri="{A12FA001-AC4F-418D-AE19-62706E023703}">
                      <ahyp:hlinkClr xmlns:ahyp="http://schemas.microsoft.com/office/drawing/2018/hyperlinkcolor" val="tx"/>
                    </a:ext>
                  </a:extLst>
                </a:hlinkClick>
              </a:rPr>
              <a:t> </a:t>
            </a:r>
            <a:r>
              <a:rPr lang="en-IE" dirty="0" err="1">
                <a:hlinkClick r:id="rId3">
                  <a:extLst>
                    <a:ext uri="{A12FA001-AC4F-418D-AE19-62706E023703}">
                      <ahyp:hlinkClr xmlns:ahyp="http://schemas.microsoft.com/office/drawing/2018/hyperlinkcolor" val="tx"/>
                    </a:ext>
                  </a:extLst>
                </a:hlinkClick>
              </a:rPr>
              <a:t>optimiert</a:t>
            </a:r>
            <a:r>
              <a:rPr lang="en-IE" dirty="0">
                <a:hlinkClick r:id="rId3">
                  <a:extLst>
                    <a:ext uri="{A12FA001-AC4F-418D-AE19-62706E023703}">
                      <ahyp:hlinkClr xmlns:ahyp="http://schemas.microsoft.com/office/drawing/2018/hyperlinkcolor" val="tx"/>
                    </a:ext>
                  </a:extLst>
                </a:hlinkClick>
              </a:rPr>
              <a:t> und </a:t>
            </a:r>
            <a:r>
              <a:rPr lang="en-IE" dirty="0" err="1">
                <a:hlinkClick r:id="rId3">
                  <a:extLst>
                    <a:ext uri="{A12FA001-AC4F-418D-AE19-62706E023703}">
                      <ahyp:hlinkClr xmlns:ahyp="http://schemas.microsoft.com/office/drawing/2018/hyperlinkcolor" val="tx"/>
                    </a:ext>
                  </a:extLst>
                </a:hlinkClick>
              </a:rPr>
              <a:t>skaliert</a:t>
            </a:r>
            <a:br>
              <a:rPr lang="en-IE" dirty="0"/>
            </a:br>
            <a:endParaRPr lang="en-IE" dirty="0"/>
          </a:p>
          <a:p>
            <a:r>
              <a:rPr lang="en-GB" sz="2600" b="0" i="0" dirty="0">
                <a:effectLst/>
              </a:rPr>
              <a:t>Die </a:t>
            </a:r>
            <a:r>
              <a:rPr lang="en-GB" sz="2600" b="0" i="0" dirty="0" err="1">
                <a:effectLst/>
              </a:rPr>
              <a:t>Plattform</a:t>
            </a:r>
            <a:r>
              <a:rPr lang="en-GB" sz="2600" b="0" i="0" dirty="0">
                <a:effectLst/>
              </a:rPr>
              <a:t> </a:t>
            </a:r>
            <a:r>
              <a:rPr lang="en-GB" sz="2600" b="0" i="0" dirty="0" err="1">
                <a:effectLst/>
              </a:rPr>
              <a:t>verwaltet</a:t>
            </a:r>
            <a:r>
              <a:rPr lang="en-GB" sz="2600" b="0" i="0" dirty="0">
                <a:effectLst/>
              </a:rPr>
              <a:t> alle Arten von CSR-Projekten wie Zuschüsse, Sponsoring, Freiwilligenarbeit, Stipendien und </a:t>
            </a:r>
            <a:r>
              <a:rPr lang="en-GB" sz="2600" b="0" i="0" dirty="0" err="1">
                <a:effectLst/>
              </a:rPr>
              <a:t>andere</a:t>
            </a:r>
            <a:r>
              <a:rPr lang="en-GB" sz="2600" b="0" i="0" dirty="0">
                <a:effectLst/>
              </a:rPr>
              <a:t> </a:t>
            </a:r>
            <a:r>
              <a:rPr lang="en-GB" sz="2600" b="0" i="0" dirty="0" err="1">
                <a:effectLst/>
              </a:rPr>
              <a:t>Hilfsinitiativen</a:t>
            </a:r>
            <a:r>
              <a:rPr lang="en-IE" sz="2600" dirty="0"/>
              <a:t>. </a:t>
            </a:r>
          </a:p>
        </p:txBody>
      </p:sp>
      <p:sp>
        <p:nvSpPr>
          <p:cNvPr id="3" name="Text Placeholder 2">
            <a:extLst>
              <a:ext uri="{FF2B5EF4-FFF2-40B4-BE49-F238E27FC236}">
                <a16:creationId xmlns:a16="http://schemas.microsoft.com/office/drawing/2014/main" id="{78FE4E6A-543E-5008-23A9-59CF7F394A90}"/>
              </a:ext>
            </a:extLst>
          </p:cNvPr>
          <p:cNvSpPr>
            <a:spLocks noGrp="1"/>
          </p:cNvSpPr>
          <p:nvPr>
            <p:ph type="body" sz="quarter" idx="14"/>
          </p:nvPr>
        </p:nvSpPr>
        <p:spPr>
          <a:xfrm>
            <a:off x="288865" y="3889888"/>
            <a:ext cx="10842133" cy="1666055"/>
          </a:xfrm>
        </p:spPr>
        <p:txBody>
          <a:bodyPr/>
          <a:lstStyle/>
          <a:p>
            <a:r>
              <a:rPr lang="en-IE" sz="2000" dirty="0">
                <a:solidFill>
                  <a:srgbClr val="0A0A0A"/>
                </a:solidFill>
                <a:hlinkClick r:id="rId3"/>
              </a:rPr>
              <a:t>Optimy </a:t>
            </a:r>
            <a:r>
              <a:rPr lang="en-IE" sz="2000" dirty="0">
                <a:solidFill>
                  <a:srgbClr val="0A0A0A"/>
                </a:solidFill>
              </a:rPr>
              <a:t>mit Sitz in Brüssel ermöglicht es Unternehmen, ihre soziale Wirkung mit einer effizienten und skalierbaren Plattform zu verstärken. </a:t>
            </a:r>
            <a:r>
              <a:rPr lang="en-GB" sz="2000" b="0" i="0" dirty="0">
                <a:solidFill>
                  <a:srgbClr val="2A263F"/>
                </a:solidFill>
                <a:effectLst/>
                <a:latin typeface="Eudoxussans"/>
              </a:rPr>
              <a:t>Ihre Strategie für soziale Auswirkungen konzentriert sich darauf, durch langfristige Projekte einen positiven Einfluss auf Kunden, Mitarbeiter, Gemeinden und die Umwelt zu haben. </a:t>
            </a:r>
            <a:r>
              <a:rPr lang="en-GB" sz="2000" dirty="0">
                <a:solidFill>
                  <a:srgbClr val="2A263F"/>
                </a:solidFill>
                <a:latin typeface="Eudoxussans"/>
              </a:rPr>
              <a:t>Optimy </a:t>
            </a:r>
            <a:r>
              <a:rPr lang="en-GB" sz="2000" b="0" i="0" dirty="0">
                <a:solidFill>
                  <a:srgbClr val="2A263F"/>
                </a:solidFill>
                <a:effectLst/>
                <a:latin typeface="Eudoxussans"/>
              </a:rPr>
              <a:t>ist davon überzeugt, dass die Unterstützung aller Menschen und </a:t>
            </a:r>
            <a:r>
              <a:rPr lang="en-GB" sz="2000" b="0" i="0" dirty="0" err="1">
                <a:solidFill>
                  <a:srgbClr val="2A263F"/>
                </a:solidFill>
                <a:effectLst/>
                <a:latin typeface="Eudoxussans"/>
              </a:rPr>
              <a:t>deren</a:t>
            </a:r>
            <a:r>
              <a:rPr lang="en-GB" sz="2000" b="0" i="0" dirty="0">
                <a:solidFill>
                  <a:srgbClr val="2A263F"/>
                </a:solidFill>
                <a:effectLst/>
                <a:latin typeface="Eudoxussans"/>
              </a:rPr>
              <a:t> Integration in Wirtschaft und Gesellschaft die Welt zu einem besseren Ort macht. Das Unternehmen setzt sich für </a:t>
            </a:r>
            <a:r>
              <a:rPr lang="en-GB" sz="2000" b="0" i="0" dirty="0" err="1">
                <a:solidFill>
                  <a:srgbClr val="2A263F"/>
                </a:solidFill>
                <a:effectLst/>
                <a:latin typeface="Eudoxussans"/>
              </a:rPr>
              <a:t>eine</a:t>
            </a:r>
            <a:r>
              <a:rPr lang="en-GB" sz="2000" b="0" i="0" dirty="0">
                <a:solidFill>
                  <a:srgbClr val="2A263F"/>
                </a:solidFill>
                <a:effectLst/>
                <a:latin typeface="Eudoxussans"/>
              </a:rPr>
              <a:t> </a:t>
            </a:r>
            <a:r>
              <a:rPr lang="en-GB" sz="2000" b="0" i="0" dirty="0" err="1">
                <a:solidFill>
                  <a:srgbClr val="2A263F"/>
                </a:solidFill>
                <a:effectLst/>
                <a:latin typeface="Eudoxussans"/>
              </a:rPr>
              <a:t>vielfältige</a:t>
            </a:r>
            <a:r>
              <a:rPr lang="en-GB" sz="2000" b="0" i="0" dirty="0">
                <a:solidFill>
                  <a:srgbClr val="2A263F"/>
                </a:solidFill>
                <a:effectLst/>
                <a:latin typeface="Eudoxussans"/>
              </a:rPr>
              <a:t> und integrative Kultur ein, in der die Mitarbeiter wissen, dass sie geschätzt und respektiert werden und ihre besten Ideen einbringen können.</a:t>
            </a:r>
            <a:endParaRPr lang="en-IE" sz="2000" dirty="0">
              <a:solidFill>
                <a:srgbClr val="0A0A0A"/>
              </a:solidFill>
            </a:endParaRPr>
          </a:p>
        </p:txBody>
      </p:sp>
      <p:sp>
        <p:nvSpPr>
          <p:cNvPr id="4" name="Rectangle 3">
            <a:extLst>
              <a:ext uri="{FF2B5EF4-FFF2-40B4-BE49-F238E27FC236}">
                <a16:creationId xmlns:a16="http://schemas.microsoft.com/office/drawing/2014/main" id="{F544F7BE-53F9-2D8D-6D79-9E0F1A0C8EC3}"/>
              </a:ext>
            </a:extLst>
          </p:cNvPr>
          <p:cNvSpPr/>
          <p:nvPr/>
        </p:nvSpPr>
        <p:spPr>
          <a:xfrm>
            <a:off x="10031240" y="-29342"/>
            <a:ext cx="2160759" cy="367338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0E11DA20-D491-DE94-DAFA-0C443F77CDBB}"/>
              </a:ext>
            </a:extLst>
          </p:cNvPr>
          <p:cNvSpPr/>
          <p:nvPr/>
        </p:nvSpPr>
        <p:spPr>
          <a:xfrm>
            <a:off x="10069998" y="628511"/>
            <a:ext cx="2122001" cy="878877"/>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err="1"/>
              <a:t>Soziales</a:t>
            </a:r>
            <a:endParaRPr lang="en-IE" sz="2000" b="1" dirty="0"/>
          </a:p>
          <a:p>
            <a:pPr algn="ctr"/>
            <a:r>
              <a:rPr lang="en-IE" sz="2000" dirty="0"/>
              <a:t>Tool für Mitarbeiter und die Einbeziehung der Gemeinschaft</a:t>
            </a:r>
          </a:p>
        </p:txBody>
      </p:sp>
      <p:grpSp>
        <p:nvGrpSpPr>
          <p:cNvPr id="6" name="Graphic 4">
            <a:extLst>
              <a:ext uri="{FF2B5EF4-FFF2-40B4-BE49-F238E27FC236}">
                <a16:creationId xmlns:a16="http://schemas.microsoft.com/office/drawing/2014/main" id="{EC7E6ACB-C8A3-3C8C-244F-49DCAB8A14CF}"/>
              </a:ext>
            </a:extLst>
          </p:cNvPr>
          <p:cNvGrpSpPr/>
          <p:nvPr/>
        </p:nvGrpSpPr>
        <p:grpSpPr>
          <a:xfrm>
            <a:off x="10031240" y="2059822"/>
            <a:ext cx="2056020" cy="1303893"/>
            <a:chOff x="7451356" y="3368393"/>
            <a:chExt cx="2245761" cy="1336865"/>
          </a:xfrm>
        </p:grpSpPr>
        <p:sp>
          <p:nvSpPr>
            <p:cNvPr id="9" name="Freeform 1023">
              <a:extLst>
                <a:ext uri="{FF2B5EF4-FFF2-40B4-BE49-F238E27FC236}">
                  <a16:creationId xmlns:a16="http://schemas.microsoft.com/office/drawing/2014/main" id="{7156D7D3-4D1C-CE1E-F71A-75CCAAA3B02D}"/>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solidFill>
              <a:srgbClr val="FFFFFF"/>
            </a:solidFill>
            <a:ln w="1804" cap="flat">
              <a:noFill/>
              <a:prstDash val="solid"/>
              <a:miter/>
            </a:ln>
          </p:spPr>
          <p:txBody>
            <a:bodyPr rtlCol="0" anchor="ctr"/>
            <a:lstStyle/>
            <a:p>
              <a:endParaRPr lang="en-US"/>
            </a:p>
          </p:txBody>
        </p:sp>
        <p:sp>
          <p:nvSpPr>
            <p:cNvPr id="10" name="Freeform 1024">
              <a:extLst>
                <a:ext uri="{FF2B5EF4-FFF2-40B4-BE49-F238E27FC236}">
                  <a16:creationId xmlns:a16="http://schemas.microsoft.com/office/drawing/2014/main" id="{EF58F156-E32F-857D-17D0-B3D5792F795A}"/>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solidFill>
              <a:srgbClr val="FFFFFF"/>
            </a:solidFill>
            <a:ln w="1804" cap="flat">
              <a:noFill/>
              <a:prstDash val="solid"/>
              <a:miter/>
            </a:ln>
          </p:spPr>
          <p:txBody>
            <a:bodyPr rtlCol="0" anchor="ctr"/>
            <a:lstStyle/>
            <a:p>
              <a:endParaRPr lang="en-US"/>
            </a:p>
          </p:txBody>
        </p:sp>
        <p:sp>
          <p:nvSpPr>
            <p:cNvPr id="11" name="Freeform 1025">
              <a:extLst>
                <a:ext uri="{FF2B5EF4-FFF2-40B4-BE49-F238E27FC236}">
                  <a16:creationId xmlns:a16="http://schemas.microsoft.com/office/drawing/2014/main" id="{FEE19522-014A-CB25-0D0E-8F755825EC66}"/>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2" name="Freeform 1026">
              <a:extLst>
                <a:ext uri="{FF2B5EF4-FFF2-40B4-BE49-F238E27FC236}">
                  <a16:creationId xmlns:a16="http://schemas.microsoft.com/office/drawing/2014/main" id="{5D7A7349-B19A-FFD2-B9D2-10EC6C465290}"/>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solidFill>
              <a:srgbClr val="FFFFFF"/>
            </a:solidFill>
            <a:ln w="1804" cap="flat">
              <a:noFill/>
              <a:prstDash val="solid"/>
              <a:miter/>
            </a:ln>
          </p:spPr>
          <p:txBody>
            <a:bodyPr rtlCol="0" anchor="ctr"/>
            <a:lstStyle/>
            <a:p>
              <a:endParaRPr lang="en-US"/>
            </a:p>
          </p:txBody>
        </p:sp>
        <p:sp>
          <p:nvSpPr>
            <p:cNvPr id="13" name="Freeform 1027">
              <a:extLst>
                <a:ext uri="{FF2B5EF4-FFF2-40B4-BE49-F238E27FC236}">
                  <a16:creationId xmlns:a16="http://schemas.microsoft.com/office/drawing/2014/main" id="{35283627-D734-59EC-B3C0-2EEB67B15052}"/>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4" name="Freeform 1028">
              <a:extLst>
                <a:ext uri="{FF2B5EF4-FFF2-40B4-BE49-F238E27FC236}">
                  <a16:creationId xmlns:a16="http://schemas.microsoft.com/office/drawing/2014/main" id="{19BCC239-25E2-5837-599F-804D66735F3B}"/>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solidFill>
              <a:srgbClr val="FFFFFF"/>
            </a:solidFill>
            <a:ln w="1804" cap="flat">
              <a:noFill/>
              <a:prstDash val="solid"/>
              <a:miter/>
            </a:ln>
          </p:spPr>
          <p:txBody>
            <a:bodyPr rtlCol="0" anchor="ctr"/>
            <a:lstStyle/>
            <a:p>
              <a:endParaRPr lang="en-US"/>
            </a:p>
          </p:txBody>
        </p:sp>
        <p:sp>
          <p:nvSpPr>
            <p:cNvPr id="15" name="Freeform 1029">
              <a:extLst>
                <a:ext uri="{FF2B5EF4-FFF2-40B4-BE49-F238E27FC236}">
                  <a16:creationId xmlns:a16="http://schemas.microsoft.com/office/drawing/2014/main" id="{13D7C304-2726-D376-48E8-7DD43FDD92D5}"/>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solidFill>
              <a:srgbClr val="FFFFFF"/>
            </a:solidFill>
            <a:ln w="1804" cap="flat">
              <a:noFill/>
              <a:prstDash val="solid"/>
              <a:miter/>
            </a:ln>
          </p:spPr>
          <p:txBody>
            <a:bodyPr rtlCol="0" anchor="ctr"/>
            <a:lstStyle/>
            <a:p>
              <a:endParaRPr lang="en-US"/>
            </a:p>
          </p:txBody>
        </p:sp>
        <p:sp>
          <p:nvSpPr>
            <p:cNvPr id="16" name="Freeform 1030">
              <a:extLst>
                <a:ext uri="{FF2B5EF4-FFF2-40B4-BE49-F238E27FC236}">
                  <a16:creationId xmlns:a16="http://schemas.microsoft.com/office/drawing/2014/main" id="{31C9D91D-593B-34B0-5269-D282B81A5D5D}"/>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solidFill>
              <a:srgbClr val="FFFFFF"/>
            </a:solidFill>
            <a:ln w="1804" cap="flat">
              <a:noFill/>
              <a:prstDash val="solid"/>
              <a:miter/>
            </a:ln>
          </p:spPr>
          <p:txBody>
            <a:bodyPr rtlCol="0" anchor="ctr"/>
            <a:lstStyle/>
            <a:p>
              <a:endParaRPr lang="en-US"/>
            </a:p>
          </p:txBody>
        </p:sp>
        <p:sp>
          <p:nvSpPr>
            <p:cNvPr id="17" name="Freeform 1031">
              <a:extLst>
                <a:ext uri="{FF2B5EF4-FFF2-40B4-BE49-F238E27FC236}">
                  <a16:creationId xmlns:a16="http://schemas.microsoft.com/office/drawing/2014/main" id="{1CC57B6D-34EF-FE89-8853-3BBE74295B04}"/>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solidFill>
              <a:srgbClr val="FFFFFF"/>
            </a:solidFill>
            <a:ln w="1804" cap="flat">
              <a:noFill/>
              <a:prstDash val="solid"/>
              <a:miter/>
            </a:ln>
          </p:spPr>
          <p:txBody>
            <a:bodyPr rtlCol="0" anchor="ctr"/>
            <a:lstStyle/>
            <a:p>
              <a:endParaRPr lang="en-US"/>
            </a:p>
          </p:txBody>
        </p:sp>
        <p:sp>
          <p:nvSpPr>
            <p:cNvPr id="18" name="Freeform 1032">
              <a:extLst>
                <a:ext uri="{FF2B5EF4-FFF2-40B4-BE49-F238E27FC236}">
                  <a16:creationId xmlns:a16="http://schemas.microsoft.com/office/drawing/2014/main" id="{050DB8AF-E828-001C-D6DD-700144FC6857}"/>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solidFill>
              <a:srgbClr val="FFFFFF"/>
            </a:solidFill>
            <a:ln w="1804" cap="flat">
              <a:noFill/>
              <a:prstDash val="solid"/>
              <a:miter/>
            </a:ln>
          </p:spPr>
          <p:txBody>
            <a:bodyPr rtlCol="0" anchor="ctr"/>
            <a:lstStyle/>
            <a:p>
              <a:endParaRPr lang="en-US"/>
            </a:p>
          </p:txBody>
        </p:sp>
        <p:sp>
          <p:nvSpPr>
            <p:cNvPr id="19" name="Freeform 1033">
              <a:extLst>
                <a:ext uri="{FF2B5EF4-FFF2-40B4-BE49-F238E27FC236}">
                  <a16:creationId xmlns:a16="http://schemas.microsoft.com/office/drawing/2014/main" id="{8724B790-34EC-22B8-86F1-A3E30F80D39B}"/>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solidFill>
              <a:srgbClr val="FFFFFF"/>
            </a:solidFill>
            <a:ln w="1804" cap="flat">
              <a:noFill/>
              <a:prstDash val="solid"/>
              <a:miter/>
            </a:ln>
          </p:spPr>
          <p:txBody>
            <a:bodyPr rtlCol="0" anchor="ctr"/>
            <a:lstStyle/>
            <a:p>
              <a:endParaRPr lang="en-US"/>
            </a:p>
          </p:txBody>
        </p:sp>
        <p:sp>
          <p:nvSpPr>
            <p:cNvPr id="20" name="Freeform 1034">
              <a:extLst>
                <a:ext uri="{FF2B5EF4-FFF2-40B4-BE49-F238E27FC236}">
                  <a16:creationId xmlns:a16="http://schemas.microsoft.com/office/drawing/2014/main" id="{7CB24492-7036-02B2-4F32-3CC10CB6E2A9}"/>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solidFill>
              <a:srgbClr val="FFFFFF"/>
            </a:solidFill>
            <a:ln w="1804" cap="flat">
              <a:noFill/>
              <a:prstDash val="solid"/>
              <a:miter/>
            </a:ln>
          </p:spPr>
          <p:txBody>
            <a:bodyPr rtlCol="0" anchor="ctr"/>
            <a:lstStyle/>
            <a:p>
              <a:endParaRPr lang="en-US"/>
            </a:p>
          </p:txBody>
        </p:sp>
        <p:sp>
          <p:nvSpPr>
            <p:cNvPr id="21" name="Freeform 1035">
              <a:extLst>
                <a:ext uri="{FF2B5EF4-FFF2-40B4-BE49-F238E27FC236}">
                  <a16:creationId xmlns:a16="http://schemas.microsoft.com/office/drawing/2014/main" id="{7CB5BDE4-5736-801D-11A7-5F8E95A4BC0F}"/>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solidFill>
              <a:srgbClr val="FFFFFF"/>
            </a:solidFill>
            <a:ln w="1804" cap="flat">
              <a:noFill/>
              <a:prstDash val="solid"/>
              <a:miter/>
            </a:ln>
          </p:spPr>
          <p:txBody>
            <a:bodyPr rtlCol="0" anchor="ctr"/>
            <a:lstStyle/>
            <a:p>
              <a:endParaRPr lang="en-US"/>
            </a:p>
          </p:txBody>
        </p:sp>
        <p:sp>
          <p:nvSpPr>
            <p:cNvPr id="22" name="Freeform 1036">
              <a:extLst>
                <a:ext uri="{FF2B5EF4-FFF2-40B4-BE49-F238E27FC236}">
                  <a16:creationId xmlns:a16="http://schemas.microsoft.com/office/drawing/2014/main" id="{3A1168A0-F575-2C52-2432-8E0603213AA2}"/>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solidFill>
              <a:srgbClr val="FFFFFF"/>
            </a:solidFill>
            <a:ln w="1804" cap="flat">
              <a:noFill/>
              <a:prstDash val="solid"/>
              <a:miter/>
            </a:ln>
          </p:spPr>
          <p:txBody>
            <a:bodyPr rtlCol="0" anchor="ctr"/>
            <a:lstStyle/>
            <a:p>
              <a:endParaRPr lang="en-US"/>
            </a:p>
          </p:txBody>
        </p:sp>
        <p:sp>
          <p:nvSpPr>
            <p:cNvPr id="23" name="Freeform 1037">
              <a:extLst>
                <a:ext uri="{FF2B5EF4-FFF2-40B4-BE49-F238E27FC236}">
                  <a16:creationId xmlns:a16="http://schemas.microsoft.com/office/drawing/2014/main" id="{69627FDD-8AE9-8D0A-9476-4A961DB88D7F}"/>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solidFill>
              <a:srgbClr val="FFFFFF"/>
            </a:solidFill>
            <a:ln w="1804" cap="flat">
              <a:noFill/>
              <a:prstDash val="solid"/>
              <a:miter/>
            </a:ln>
          </p:spPr>
          <p:txBody>
            <a:bodyPr rtlCol="0" anchor="ctr"/>
            <a:lstStyle/>
            <a:p>
              <a:endParaRPr lang="en-US"/>
            </a:p>
          </p:txBody>
        </p:sp>
        <p:sp>
          <p:nvSpPr>
            <p:cNvPr id="24" name="Freeform 1038">
              <a:extLst>
                <a:ext uri="{FF2B5EF4-FFF2-40B4-BE49-F238E27FC236}">
                  <a16:creationId xmlns:a16="http://schemas.microsoft.com/office/drawing/2014/main" id="{D17650BC-7B85-1658-3929-07E3CA8ECB90}"/>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solidFill>
              <a:srgbClr val="FFFFFF"/>
            </a:solidFill>
            <a:ln w="1804" cap="flat">
              <a:noFill/>
              <a:prstDash val="solid"/>
              <a:miter/>
            </a:ln>
          </p:spPr>
          <p:txBody>
            <a:bodyPr rtlCol="0" anchor="ctr"/>
            <a:lstStyle/>
            <a:p>
              <a:endParaRPr lang="en-US"/>
            </a:p>
          </p:txBody>
        </p:sp>
        <p:sp>
          <p:nvSpPr>
            <p:cNvPr id="25" name="Freeform 1039">
              <a:extLst>
                <a:ext uri="{FF2B5EF4-FFF2-40B4-BE49-F238E27FC236}">
                  <a16:creationId xmlns:a16="http://schemas.microsoft.com/office/drawing/2014/main" id="{ADB21296-69CB-ABF1-CACD-C37D630836F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solidFill>
              <a:srgbClr val="FFFFFF"/>
            </a:solidFill>
            <a:ln w="1804" cap="flat">
              <a:noFill/>
              <a:prstDash val="solid"/>
              <a:miter/>
            </a:ln>
          </p:spPr>
          <p:txBody>
            <a:bodyPr rtlCol="0" anchor="ctr"/>
            <a:lstStyle/>
            <a:p>
              <a:endParaRPr lang="en-US"/>
            </a:p>
          </p:txBody>
        </p:sp>
        <p:sp>
          <p:nvSpPr>
            <p:cNvPr id="26" name="Freeform 1040">
              <a:extLst>
                <a:ext uri="{FF2B5EF4-FFF2-40B4-BE49-F238E27FC236}">
                  <a16:creationId xmlns:a16="http://schemas.microsoft.com/office/drawing/2014/main" id="{9227E648-916B-0B65-36E1-6764A6BCF412}"/>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solidFill>
              <a:srgbClr val="FFFFFF"/>
            </a:solidFill>
            <a:ln w="1804" cap="flat">
              <a:noFill/>
              <a:prstDash val="solid"/>
              <a:miter/>
            </a:ln>
          </p:spPr>
          <p:txBody>
            <a:bodyPr rtlCol="0" anchor="ctr"/>
            <a:lstStyle/>
            <a:p>
              <a:endParaRPr lang="en-US"/>
            </a:p>
          </p:txBody>
        </p:sp>
        <p:sp>
          <p:nvSpPr>
            <p:cNvPr id="27" name="Freeform 1041">
              <a:extLst>
                <a:ext uri="{FF2B5EF4-FFF2-40B4-BE49-F238E27FC236}">
                  <a16:creationId xmlns:a16="http://schemas.microsoft.com/office/drawing/2014/main" id="{E51087EB-EAFF-24D7-4BA9-1560D185B41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solidFill>
              <a:srgbClr val="FFFFFF"/>
            </a:solidFill>
            <a:ln w="1804" cap="flat">
              <a:noFill/>
              <a:prstDash val="solid"/>
              <a:miter/>
            </a:ln>
          </p:spPr>
          <p:txBody>
            <a:bodyPr rtlCol="0" anchor="ctr"/>
            <a:lstStyle/>
            <a:p>
              <a:endParaRPr lang="en-US"/>
            </a:p>
          </p:txBody>
        </p:sp>
        <p:sp>
          <p:nvSpPr>
            <p:cNvPr id="28" name="Freeform 1042">
              <a:extLst>
                <a:ext uri="{FF2B5EF4-FFF2-40B4-BE49-F238E27FC236}">
                  <a16:creationId xmlns:a16="http://schemas.microsoft.com/office/drawing/2014/main" id="{E2DC00D6-C434-E74D-B0B7-52C7730B2369}"/>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29" name="Freeform 1043">
              <a:extLst>
                <a:ext uri="{FF2B5EF4-FFF2-40B4-BE49-F238E27FC236}">
                  <a16:creationId xmlns:a16="http://schemas.microsoft.com/office/drawing/2014/main" id="{3610721C-6B16-0BCF-602F-E76FA2FF5CC8}"/>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1044">
              <a:extLst>
                <a:ext uri="{FF2B5EF4-FFF2-40B4-BE49-F238E27FC236}">
                  <a16:creationId xmlns:a16="http://schemas.microsoft.com/office/drawing/2014/main" id="{394C2700-B9E8-F27D-A364-55E6A15BB180}"/>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solidFill>
              <a:srgbClr val="FFFFFF"/>
            </a:solidFill>
            <a:ln w="1804" cap="flat">
              <a:noFill/>
              <a:prstDash val="solid"/>
              <a:miter/>
            </a:ln>
          </p:spPr>
          <p:txBody>
            <a:bodyPr rtlCol="0" anchor="ctr"/>
            <a:lstStyle/>
            <a:p>
              <a:endParaRPr lang="en-US"/>
            </a:p>
          </p:txBody>
        </p:sp>
        <p:sp>
          <p:nvSpPr>
            <p:cNvPr id="31" name="Freeform 1045">
              <a:extLst>
                <a:ext uri="{FF2B5EF4-FFF2-40B4-BE49-F238E27FC236}">
                  <a16:creationId xmlns:a16="http://schemas.microsoft.com/office/drawing/2014/main" id="{674FF6BA-BF34-B9C6-E866-0D2B55E982C7}"/>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2" name="Freeform 1046">
              <a:extLst>
                <a:ext uri="{FF2B5EF4-FFF2-40B4-BE49-F238E27FC236}">
                  <a16:creationId xmlns:a16="http://schemas.microsoft.com/office/drawing/2014/main" id="{C73FD386-5974-A571-BA9A-BA0D91F57922}"/>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solidFill>
              <a:srgbClr val="FFFFFF"/>
            </a:solidFill>
            <a:ln w="1804" cap="flat">
              <a:noFill/>
              <a:prstDash val="solid"/>
              <a:miter/>
            </a:ln>
          </p:spPr>
          <p:txBody>
            <a:bodyPr rtlCol="0" anchor="ctr"/>
            <a:lstStyle/>
            <a:p>
              <a:endParaRPr lang="en-US"/>
            </a:p>
          </p:txBody>
        </p:sp>
        <p:sp>
          <p:nvSpPr>
            <p:cNvPr id="33" name="Freeform 1047">
              <a:extLst>
                <a:ext uri="{FF2B5EF4-FFF2-40B4-BE49-F238E27FC236}">
                  <a16:creationId xmlns:a16="http://schemas.microsoft.com/office/drawing/2014/main" id="{537C9D50-4848-A506-D2E3-476419DB639E}"/>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1048">
              <a:extLst>
                <a:ext uri="{FF2B5EF4-FFF2-40B4-BE49-F238E27FC236}">
                  <a16:creationId xmlns:a16="http://schemas.microsoft.com/office/drawing/2014/main" id="{B8AC2F0A-F273-23EA-ABFF-3A790FC75140}"/>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5" name="Freeform 1049">
              <a:extLst>
                <a:ext uri="{FF2B5EF4-FFF2-40B4-BE49-F238E27FC236}">
                  <a16:creationId xmlns:a16="http://schemas.microsoft.com/office/drawing/2014/main" id="{218287B8-65FD-FCA6-7E25-F947E56E61BF}"/>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solidFill>
              <a:srgbClr val="FFFFFF"/>
            </a:solidFill>
            <a:ln w="1804" cap="flat">
              <a:noFill/>
              <a:prstDash val="solid"/>
              <a:miter/>
            </a:ln>
          </p:spPr>
          <p:txBody>
            <a:bodyPr rtlCol="0" anchor="ctr"/>
            <a:lstStyle/>
            <a:p>
              <a:endParaRPr lang="en-US"/>
            </a:p>
          </p:txBody>
        </p:sp>
        <p:sp>
          <p:nvSpPr>
            <p:cNvPr id="36" name="Freeform 1050">
              <a:extLst>
                <a:ext uri="{FF2B5EF4-FFF2-40B4-BE49-F238E27FC236}">
                  <a16:creationId xmlns:a16="http://schemas.microsoft.com/office/drawing/2014/main" id="{F3A1AE73-0D7A-121D-4F85-417A6BF39152}"/>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7" name="Freeform 1051">
              <a:extLst>
                <a:ext uri="{FF2B5EF4-FFF2-40B4-BE49-F238E27FC236}">
                  <a16:creationId xmlns:a16="http://schemas.microsoft.com/office/drawing/2014/main" id="{34C78AAC-B849-FAEE-859C-69843B649A8F}"/>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solidFill>
              <a:srgbClr val="FFFFFF"/>
            </a:solidFill>
            <a:ln w="1804" cap="flat">
              <a:noFill/>
              <a:prstDash val="solid"/>
              <a:miter/>
            </a:ln>
          </p:spPr>
          <p:txBody>
            <a:bodyPr rtlCol="0" anchor="ctr"/>
            <a:lstStyle/>
            <a:p>
              <a:endParaRPr lang="en-US"/>
            </a:p>
          </p:txBody>
        </p:sp>
        <p:sp>
          <p:nvSpPr>
            <p:cNvPr id="38" name="Freeform 1052">
              <a:extLst>
                <a:ext uri="{FF2B5EF4-FFF2-40B4-BE49-F238E27FC236}">
                  <a16:creationId xmlns:a16="http://schemas.microsoft.com/office/drawing/2014/main" id="{50B84036-E960-A359-2A0C-4C2E3B50E4E7}"/>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solidFill>
              <a:srgbClr val="FFFFFF"/>
            </a:solidFill>
            <a:ln w="1804" cap="flat">
              <a:noFill/>
              <a:prstDash val="solid"/>
              <a:miter/>
            </a:ln>
          </p:spPr>
          <p:txBody>
            <a:bodyPr rtlCol="0" anchor="ctr"/>
            <a:lstStyle/>
            <a:p>
              <a:endParaRPr lang="en-US"/>
            </a:p>
          </p:txBody>
        </p:sp>
        <p:sp>
          <p:nvSpPr>
            <p:cNvPr id="39" name="Freeform 1053">
              <a:extLst>
                <a:ext uri="{FF2B5EF4-FFF2-40B4-BE49-F238E27FC236}">
                  <a16:creationId xmlns:a16="http://schemas.microsoft.com/office/drawing/2014/main" id="{DFA8246A-625B-D21B-AA09-DFD57258445A}"/>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solidFill>
              <a:srgbClr val="FFFFFF"/>
            </a:solidFill>
            <a:ln w="1804" cap="flat">
              <a:noFill/>
              <a:prstDash val="solid"/>
              <a:miter/>
            </a:ln>
          </p:spPr>
          <p:txBody>
            <a:bodyPr rtlCol="0" anchor="ctr"/>
            <a:lstStyle/>
            <a:p>
              <a:endParaRPr lang="en-US"/>
            </a:p>
          </p:txBody>
        </p:sp>
        <p:sp>
          <p:nvSpPr>
            <p:cNvPr id="40" name="Freeform 1054">
              <a:extLst>
                <a:ext uri="{FF2B5EF4-FFF2-40B4-BE49-F238E27FC236}">
                  <a16:creationId xmlns:a16="http://schemas.microsoft.com/office/drawing/2014/main" id="{3F0B3287-9970-CAEF-AC2D-C132443D4500}"/>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solidFill>
              <a:srgbClr val="FFFFFF"/>
            </a:solidFill>
            <a:ln w="1804" cap="flat">
              <a:noFill/>
              <a:prstDash val="solid"/>
              <a:miter/>
            </a:ln>
          </p:spPr>
          <p:txBody>
            <a:bodyPr rtlCol="0" anchor="ctr"/>
            <a:lstStyle/>
            <a:p>
              <a:endParaRPr lang="en-US"/>
            </a:p>
          </p:txBody>
        </p:sp>
        <p:sp>
          <p:nvSpPr>
            <p:cNvPr id="41" name="Freeform 1055">
              <a:extLst>
                <a:ext uri="{FF2B5EF4-FFF2-40B4-BE49-F238E27FC236}">
                  <a16:creationId xmlns:a16="http://schemas.microsoft.com/office/drawing/2014/main" id="{9D526C93-A91B-BE1C-6FEB-DAC2A1102F26}"/>
                </a:ext>
              </a:extLst>
            </p:cNvPr>
            <p:cNvSpPr/>
            <p:nvPr/>
          </p:nvSpPr>
          <p:spPr>
            <a:xfrm>
              <a:off x="8259197" y="3472465"/>
              <a:ext cx="1312017" cy="625497"/>
            </a:xfrm>
            <a:custGeom>
              <a:avLst/>
              <a:gdLst>
                <a:gd name="connsiteX0" fmla="*/ 1118897 w 1312017"/>
                <a:gd name="connsiteY0" fmla="*/ 333905 h 625497"/>
                <a:gd name="connsiteX1" fmla="*/ 1185130 w 1312017"/>
                <a:gd name="connsiteY1" fmla="*/ 315497 h 625497"/>
                <a:gd name="connsiteX2" fmla="*/ 1259485 w 1312017"/>
                <a:gd name="connsiteY2" fmla="*/ 274169 h 625497"/>
                <a:gd name="connsiteX3" fmla="*/ 1305145 w 1312017"/>
                <a:gd name="connsiteY3" fmla="*/ 203242 h 625497"/>
                <a:gd name="connsiteX4" fmla="*/ 1255515 w 1312017"/>
                <a:gd name="connsiteY4" fmla="*/ 41538 h 625497"/>
                <a:gd name="connsiteX5" fmla="*/ 1107707 w 1312017"/>
                <a:gd name="connsiteY5" fmla="*/ 751 h 625497"/>
                <a:gd name="connsiteX6" fmla="*/ 1087855 w 1312017"/>
                <a:gd name="connsiteY6" fmla="*/ 27100 h 625497"/>
                <a:gd name="connsiteX7" fmla="*/ 1105542 w 1312017"/>
                <a:gd name="connsiteY7" fmla="*/ 86295 h 625497"/>
                <a:gd name="connsiteX8" fmla="*/ 1090743 w 1312017"/>
                <a:gd name="connsiteY8" fmla="*/ 115171 h 625497"/>
                <a:gd name="connsiteX9" fmla="*/ 1019636 w 1312017"/>
                <a:gd name="connsiteY9" fmla="*/ 131233 h 625497"/>
                <a:gd name="connsiteX10" fmla="*/ 875979 w 1312017"/>
                <a:gd name="connsiteY10" fmla="*/ 169494 h 625497"/>
                <a:gd name="connsiteX11" fmla="*/ 281679 w 1312017"/>
                <a:gd name="connsiteY11" fmla="*/ 356465 h 625497"/>
                <a:gd name="connsiteX12" fmla="*/ 53380 w 1312017"/>
                <a:gd name="connsiteY12" fmla="*/ 426488 h 625497"/>
                <a:gd name="connsiteX13" fmla="*/ 15119 w 1312017"/>
                <a:gd name="connsiteY13" fmla="*/ 443633 h 625497"/>
                <a:gd name="connsiteX14" fmla="*/ 16563 w 1312017"/>
                <a:gd name="connsiteY14" fmla="*/ 494888 h 625497"/>
                <a:gd name="connsiteX15" fmla="*/ 34971 w 1312017"/>
                <a:gd name="connsiteY15" fmla="*/ 537660 h 625497"/>
                <a:gd name="connsiteX16" fmla="*/ 22519 w 1312017"/>
                <a:gd name="connsiteY16" fmla="*/ 597758 h 625497"/>
                <a:gd name="connsiteX17" fmla="*/ 21075 w 1312017"/>
                <a:gd name="connsiteY17" fmla="*/ 623746 h 625497"/>
                <a:gd name="connsiteX18" fmla="*/ 21255 w 1312017"/>
                <a:gd name="connsiteY18" fmla="*/ 619054 h 625497"/>
                <a:gd name="connsiteX19" fmla="*/ 52477 w 1312017"/>
                <a:gd name="connsiteY19" fmla="*/ 624107 h 625497"/>
                <a:gd name="connsiteX20" fmla="*/ 206241 w 1312017"/>
                <a:gd name="connsiteY20" fmla="*/ 606782 h 625497"/>
                <a:gd name="connsiteX21" fmla="*/ 400611 w 1312017"/>
                <a:gd name="connsiteY21" fmla="*/ 551917 h 625497"/>
                <a:gd name="connsiteX22" fmla="*/ 607795 w 1312017"/>
                <a:gd name="connsiteY22" fmla="*/ 485684 h 625497"/>
                <a:gd name="connsiteX23" fmla="*/ 716620 w 1312017"/>
                <a:gd name="connsiteY23" fmla="*/ 458613 h 625497"/>
                <a:gd name="connsiteX24" fmla="*/ 823461 w 1312017"/>
                <a:gd name="connsiteY24" fmla="*/ 426127 h 625497"/>
                <a:gd name="connsiteX25" fmla="*/ 859375 w 1312017"/>
                <a:gd name="connsiteY25" fmla="*/ 414216 h 625497"/>
                <a:gd name="connsiteX26" fmla="*/ 859375 w 1312017"/>
                <a:gd name="connsiteY26" fmla="*/ 414216 h 625497"/>
                <a:gd name="connsiteX27" fmla="*/ 885544 w 1312017"/>
                <a:gd name="connsiteY27" fmla="*/ 393100 h 625497"/>
                <a:gd name="connsiteX28" fmla="*/ 907742 w 1312017"/>
                <a:gd name="connsiteY28" fmla="*/ 397974 h 625497"/>
                <a:gd name="connsiteX29" fmla="*/ 1038586 w 1312017"/>
                <a:gd name="connsiteY29" fmla="*/ 355382 h 625497"/>
                <a:gd name="connsiteX30" fmla="*/ 1118897 w 1312017"/>
                <a:gd name="connsiteY30" fmla="*/ 333905 h 625497"/>
                <a:gd name="connsiteX31" fmla="*/ 1215089 w 1312017"/>
                <a:gd name="connsiteY31" fmla="*/ 179059 h 625497"/>
                <a:gd name="connsiteX32" fmla="*/ 1211841 w 1312017"/>
                <a:gd name="connsiteY32" fmla="*/ 186278 h 625497"/>
                <a:gd name="connsiteX33" fmla="*/ 1215089 w 1312017"/>
                <a:gd name="connsiteY33" fmla="*/ 179059 h 6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2017" h="625497">
                  <a:moveTo>
                    <a:pt x="1118897" y="333905"/>
                  </a:moveTo>
                  <a:cubicBezTo>
                    <a:pt x="1141095" y="328671"/>
                    <a:pt x="1163473" y="323257"/>
                    <a:pt x="1185130" y="315497"/>
                  </a:cubicBezTo>
                  <a:cubicBezTo>
                    <a:pt x="1212562" y="305571"/>
                    <a:pt x="1237107" y="292938"/>
                    <a:pt x="1259485" y="274169"/>
                  </a:cubicBezTo>
                  <a:cubicBezTo>
                    <a:pt x="1281323" y="255940"/>
                    <a:pt x="1296844" y="230313"/>
                    <a:pt x="1305145" y="203242"/>
                  </a:cubicBezTo>
                  <a:cubicBezTo>
                    <a:pt x="1325358" y="138091"/>
                    <a:pt x="1298649" y="84671"/>
                    <a:pt x="1255515" y="41538"/>
                  </a:cubicBezTo>
                  <a:cubicBezTo>
                    <a:pt x="1195056" y="23671"/>
                    <a:pt x="1131530" y="5804"/>
                    <a:pt x="1107707" y="751"/>
                  </a:cubicBezTo>
                  <a:cubicBezTo>
                    <a:pt x="1089660" y="-3039"/>
                    <a:pt x="1083524" y="7789"/>
                    <a:pt x="1087855" y="27100"/>
                  </a:cubicBezTo>
                  <a:cubicBezTo>
                    <a:pt x="1092367" y="47133"/>
                    <a:pt x="1098503" y="66985"/>
                    <a:pt x="1105542" y="86295"/>
                  </a:cubicBezTo>
                  <a:cubicBezTo>
                    <a:pt x="1112038" y="104343"/>
                    <a:pt x="1109151" y="111201"/>
                    <a:pt x="1090743" y="115171"/>
                  </a:cubicBezTo>
                  <a:cubicBezTo>
                    <a:pt x="1067100" y="120405"/>
                    <a:pt x="1043458" y="126361"/>
                    <a:pt x="1019636" y="131233"/>
                  </a:cubicBezTo>
                  <a:cubicBezTo>
                    <a:pt x="971088" y="141340"/>
                    <a:pt x="923985" y="157583"/>
                    <a:pt x="875979" y="169494"/>
                  </a:cubicBezTo>
                  <a:cubicBezTo>
                    <a:pt x="858834" y="173645"/>
                    <a:pt x="326797" y="344373"/>
                    <a:pt x="281679" y="356465"/>
                  </a:cubicBezTo>
                  <a:cubicBezTo>
                    <a:pt x="204617" y="377039"/>
                    <a:pt x="129901" y="404290"/>
                    <a:pt x="53380" y="426488"/>
                  </a:cubicBezTo>
                  <a:cubicBezTo>
                    <a:pt x="40025" y="430278"/>
                    <a:pt x="26309" y="434429"/>
                    <a:pt x="15119" y="443633"/>
                  </a:cubicBezTo>
                  <a:cubicBezTo>
                    <a:pt x="-5274" y="460237"/>
                    <a:pt x="-5274" y="480630"/>
                    <a:pt x="16563" y="494888"/>
                  </a:cubicBezTo>
                  <a:cubicBezTo>
                    <a:pt x="32625" y="505355"/>
                    <a:pt x="40025" y="518349"/>
                    <a:pt x="34971" y="537660"/>
                  </a:cubicBezTo>
                  <a:cubicBezTo>
                    <a:pt x="31723" y="550293"/>
                    <a:pt x="26309" y="579711"/>
                    <a:pt x="22519" y="597758"/>
                  </a:cubicBezTo>
                  <a:cubicBezTo>
                    <a:pt x="22158" y="609308"/>
                    <a:pt x="21255" y="617069"/>
                    <a:pt x="21075" y="623746"/>
                  </a:cubicBezTo>
                  <a:cubicBezTo>
                    <a:pt x="21075" y="622302"/>
                    <a:pt x="21255" y="620678"/>
                    <a:pt x="21255" y="619054"/>
                  </a:cubicBezTo>
                  <a:cubicBezTo>
                    <a:pt x="31543" y="621400"/>
                    <a:pt x="42010" y="623024"/>
                    <a:pt x="52477" y="624107"/>
                  </a:cubicBezTo>
                  <a:cubicBezTo>
                    <a:pt x="103732" y="629521"/>
                    <a:pt x="156611" y="618152"/>
                    <a:pt x="206241" y="606782"/>
                  </a:cubicBezTo>
                  <a:cubicBezTo>
                    <a:pt x="272114" y="591622"/>
                    <a:pt x="336543" y="573213"/>
                    <a:pt x="400611" y="551917"/>
                  </a:cubicBezTo>
                  <a:cubicBezTo>
                    <a:pt x="469372" y="528997"/>
                    <a:pt x="537771" y="504633"/>
                    <a:pt x="607795" y="485684"/>
                  </a:cubicBezTo>
                  <a:cubicBezTo>
                    <a:pt x="643890" y="475938"/>
                    <a:pt x="680526" y="468539"/>
                    <a:pt x="716620" y="458613"/>
                  </a:cubicBezTo>
                  <a:cubicBezTo>
                    <a:pt x="752535" y="448867"/>
                    <a:pt x="788088" y="437678"/>
                    <a:pt x="823461" y="426127"/>
                  </a:cubicBezTo>
                  <a:cubicBezTo>
                    <a:pt x="835372" y="422157"/>
                    <a:pt x="847464" y="418187"/>
                    <a:pt x="859375" y="414216"/>
                  </a:cubicBezTo>
                  <a:lnTo>
                    <a:pt x="859375" y="414216"/>
                  </a:lnTo>
                  <a:cubicBezTo>
                    <a:pt x="865692" y="403027"/>
                    <a:pt x="875257" y="394905"/>
                    <a:pt x="885544" y="393100"/>
                  </a:cubicBezTo>
                  <a:cubicBezTo>
                    <a:pt x="894748" y="391476"/>
                    <a:pt x="901967" y="393642"/>
                    <a:pt x="907742" y="397974"/>
                  </a:cubicBezTo>
                  <a:cubicBezTo>
                    <a:pt x="951236" y="383355"/>
                    <a:pt x="994730" y="368737"/>
                    <a:pt x="1038586" y="355382"/>
                  </a:cubicBezTo>
                  <a:cubicBezTo>
                    <a:pt x="1065296" y="347260"/>
                    <a:pt x="1091826" y="340222"/>
                    <a:pt x="1118897" y="333905"/>
                  </a:cubicBezTo>
                  <a:close/>
                  <a:moveTo>
                    <a:pt x="1215089" y="179059"/>
                  </a:moveTo>
                  <a:cubicBezTo>
                    <a:pt x="1214186" y="182488"/>
                    <a:pt x="1213103" y="185736"/>
                    <a:pt x="1211841" y="186278"/>
                  </a:cubicBezTo>
                  <a:cubicBezTo>
                    <a:pt x="1211479" y="186458"/>
                    <a:pt x="1214728" y="179781"/>
                    <a:pt x="1215089" y="179059"/>
                  </a:cubicBezTo>
                  <a:close/>
                </a:path>
              </a:pathLst>
            </a:custGeom>
            <a:solidFill>
              <a:srgbClr val="FFFFFF"/>
            </a:solidFill>
            <a:ln w="1804" cap="flat">
              <a:noFill/>
              <a:prstDash val="solid"/>
              <a:miter/>
            </a:ln>
          </p:spPr>
          <p:txBody>
            <a:bodyPr rtlCol="0" anchor="ctr"/>
            <a:lstStyle/>
            <a:p>
              <a:endParaRPr lang="en-US"/>
            </a:p>
          </p:txBody>
        </p:sp>
        <p:sp>
          <p:nvSpPr>
            <p:cNvPr id="42" name="Freeform 1056">
              <a:extLst>
                <a:ext uri="{FF2B5EF4-FFF2-40B4-BE49-F238E27FC236}">
                  <a16:creationId xmlns:a16="http://schemas.microsoft.com/office/drawing/2014/main" id="{70763B60-3EFC-AC57-DB7A-07BE6567B59A}"/>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57">
              <a:extLst>
                <a:ext uri="{FF2B5EF4-FFF2-40B4-BE49-F238E27FC236}">
                  <a16:creationId xmlns:a16="http://schemas.microsoft.com/office/drawing/2014/main" id="{C62AF67A-EB48-F44D-9890-7F2D15638A32}"/>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58">
              <a:extLst>
                <a:ext uri="{FF2B5EF4-FFF2-40B4-BE49-F238E27FC236}">
                  <a16:creationId xmlns:a16="http://schemas.microsoft.com/office/drawing/2014/main" id="{5CFB5A36-B1F9-64B6-A6A8-6E1CA86B6D73}"/>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solidFill>
              <a:srgbClr val="FFFFFF"/>
            </a:solidFill>
            <a:ln w="1804" cap="flat">
              <a:noFill/>
              <a:prstDash val="solid"/>
              <a:miter/>
            </a:ln>
          </p:spPr>
          <p:txBody>
            <a:bodyPr rtlCol="0" anchor="ctr"/>
            <a:lstStyle/>
            <a:p>
              <a:endParaRPr lang="en-US"/>
            </a:p>
          </p:txBody>
        </p:sp>
        <p:sp>
          <p:nvSpPr>
            <p:cNvPr id="45" name="Freeform 1059">
              <a:extLst>
                <a:ext uri="{FF2B5EF4-FFF2-40B4-BE49-F238E27FC236}">
                  <a16:creationId xmlns:a16="http://schemas.microsoft.com/office/drawing/2014/main" id="{836EDBCD-7148-E66C-AAC3-291B15559B3A}"/>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60">
              <a:extLst>
                <a:ext uri="{FF2B5EF4-FFF2-40B4-BE49-F238E27FC236}">
                  <a16:creationId xmlns:a16="http://schemas.microsoft.com/office/drawing/2014/main" id="{53D4DDCD-3C51-5155-4FD3-17D093AC4447}"/>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61">
              <a:extLst>
                <a:ext uri="{FF2B5EF4-FFF2-40B4-BE49-F238E27FC236}">
                  <a16:creationId xmlns:a16="http://schemas.microsoft.com/office/drawing/2014/main" id="{6553FCB6-CE38-83AF-D34B-8FFF866FC61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62">
              <a:extLst>
                <a:ext uri="{FF2B5EF4-FFF2-40B4-BE49-F238E27FC236}">
                  <a16:creationId xmlns:a16="http://schemas.microsoft.com/office/drawing/2014/main" id="{5B2D6AD7-9F24-3D29-00A1-34EDFEF28C32}"/>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rgbClr val="FFFFFF"/>
            </a:solidFill>
            <a:ln w="1804" cap="flat">
              <a:noFill/>
              <a:prstDash val="solid"/>
              <a:miter/>
            </a:ln>
          </p:spPr>
          <p:txBody>
            <a:bodyPr rtlCol="0" anchor="ctr"/>
            <a:lstStyle/>
            <a:p>
              <a:endParaRPr lang="en-US"/>
            </a:p>
          </p:txBody>
        </p:sp>
        <p:sp>
          <p:nvSpPr>
            <p:cNvPr id="49" name="Freeform 1063">
              <a:extLst>
                <a:ext uri="{FF2B5EF4-FFF2-40B4-BE49-F238E27FC236}">
                  <a16:creationId xmlns:a16="http://schemas.microsoft.com/office/drawing/2014/main" id="{4AB445EE-40E5-CD84-44FC-42DECEF92205}"/>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rgbClr val="FFFFFF"/>
            </a:solidFill>
            <a:ln w="1804" cap="flat">
              <a:noFill/>
              <a:prstDash val="solid"/>
              <a:miter/>
            </a:ln>
          </p:spPr>
          <p:txBody>
            <a:bodyPr rtlCol="0" anchor="ctr"/>
            <a:lstStyle/>
            <a:p>
              <a:endParaRPr lang="en-US"/>
            </a:p>
          </p:txBody>
        </p:sp>
        <p:sp>
          <p:nvSpPr>
            <p:cNvPr id="50" name="Freeform 1064">
              <a:extLst>
                <a:ext uri="{FF2B5EF4-FFF2-40B4-BE49-F238E27FC236}">
                  <a16:creationId xmlns:a16="http://schemas.microsoft.com/office/drawing/2014/main" id="{EEC60EBA-962F-20F3-9C50-384835312B72}"/>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rgbClr val="FFFFFF"/>
            </a:solidFill>
            <a:ln w="1804" cap="flat">
              <a:noFill/>
              <a:prstDash val="solid"/>
              <a:miter/>
            </a:ln>
          </p:spPr>
          <p:txBody>
            <a:bodyPr rtlCol="0" anchor="ctr"/>
            <a:lstStyle/>
            <a:p>
              <a:endParaRPr lang="en-US"/>
            </a:p>
          </p:txBody>
        </p:sp>
        <p:sp>
          <p:nvSpPr>
            <p:cNvPr id="51" name="Freeform 1065">
              <a:extLst>
                <a:ext uri="{FF2B5EF4-FFF2-40B4-BE49-F238E27FC236}">
                  <a16:creationId xmlns:a16="http://schemas.microsoft.com/office/drawing/2014/main" id="{422CAED6-6F78-3FB2-FE68-637A27CBF962}"/>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rgbClr val="FFFFFF"/>
            </a:solidFill>
            <a:ln w="1804" cap="flat">
              <a:noFill/>
              <a:prstDash val="solid"/>
              <a:miter/>
            </a:ln>
          </p:spPr>
          <p:txBody>
            <a:bodyPr rtlCol="0" anchor="ctr"/>
            <a:lstStyle/>
            <a:p>
              <a:endParaRPr lang="en-US"/>
            </a:p>
          </p:txBody>
        </p:sp>
        <p:sp>
          <p:nvSpPr>
            <p:cNvPr id="52" name="Freeform 1066">
              <a:extLst>
                <a:ext uri="{FF2B5EF4-FFF2-40B4-BE49-F238E27FC236}">
                  <a16:creationId xmlns:a16="http://schemas.microsoft.com/office/drawing/2014/main" id="{52F16D29-049A-CB3B-E477-18329E96791A}"/>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rgbClr val="FFFFFF"/>
            </a:solidFill>
            <a:ln w="1804" cap="flat">
              <a:noFill/>
              <a:prstDash val="solid"/>
              <a:miter/>
            </a:ln>
          </p:spPr>
          <p:txBody>
            <a:bodyPr rtlCol="0" anchor="ctr"/>
            <a:lstStyle/>
            <a:p>
              <a:endParaRPr lang="en-US"/>
            </a:p>
          </p:txBody>
        </p:sp>
        <p:sp>
          <p:nvSpPr>
            <p:cNvPr id="53" name="Freeform 1067">
              <a:extLst>
                <a:ext uri="{FF2B5EF4-FFF2-40B4-BE49-F238E27FC236}">
                  <a16:creationId xmlns:a16="http://schemas.microsoft.com/office/drawing/2014/main" id="{D16DA78F-338A-8D2F-1574-AB2DB14E9FAF}"/>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solidFill>
              <a:srgbClr val="FFFFFF"/>
            </a:solidFill>
            <a:ln w="1804" cap="flat">
              <a:noFill/>
              <a:prstDash val="solid"/>
              <a:miter/>
            </a:ln>
          </p:spPr>
          <p:txBody>
            <a:bodyPr rtlCol="0" anchor="ctr"/>
            <a:lstStyle/>
            <a:p>
              <a:endParaRPr lang="en-US"/>
            </a:p>
          </p:txBody>
        </p:sp>
        <p:sp>
          <p:nvSpPr>
            <p:cNvPr id="54" name="Freeform 1068">
              <a:extLst>
                <a:ext uri="{FF2B5EF4-FFF2-40B4-BE49-F238E27FC236}">
                  <a16:creationId xmlns:a16="http://schemas.microsoft.com/office/drawing/2014/main" id="{D0198F12-05E7-CAF2-D768-0CD1CA67075F}"/>
                </a:ext>
              </a:extLst>
            </p:cNvPr>
            <p:cNvSpPr/>
            <p:nvPr/>
          </p:nvSpPr>
          <p:spPr>
            <a:xfrm>
              <a:off x="8280452" y="3886139"/>
              <a:ext cx="838300" cy="384069"/>
            </a:xfrm>
            <a:custGeom>
              <a:avLst/>
              <a:gdLst>
                <a:gd name="connsiteX0" fmla="*/ 802386 w 838300"/>
                <a:gd name="connsiteY0" fmla="*/ 12272 h 384069"/>
                <a:gd name="connsiteX1" fmla="*/ 695546 w 838300"/>
                <a:gd name="connsiteY1" fmla="*/ 44758 h 384069"/>
                <a:gd name="connsiteX2" fmla="*/ 586720 w 838300"/>
                <a:gd name="connsiteY2" fmla="*/ 71829 h 384069"/>
                <a:gd name="connsiteX3" fmla="*/ 379536 w 838300"/>
                <a:gd name="connsiteY3" fmla="*/ 138062 h 384069"/>
                <a:gd name="connsiteX4" fmla="*/ 185166 w 838300"/>
                <a:gd name="connsiteY4" fmla="*/ 192926 h 384069"/>
                <a:gd name="connsiteX5" fmla="*/ 31403 w 838300"/>
                <a:gd name="connsiteY5" fmla="*/ 210252 h 384069"/>
                <a:gd name="connsiteX6" fmla="*/ 181 w 838300"/>
                <a:gd name="connsiteY6" fmla="*/ 205198 h 384069"/>
                <a:gd name="connsiteX7" fmla="*/ 0 w 838300"/>
                <a:gd name="connsiteY7" fmla="*/ 209891 h 384069"/>
                <a:gd name="connsiteX8" fmla="*/ 0 w 838300"/>
                <a:gd name="connsiteY8" fmla="*/ 210071 h 384069"/>
                <a:gd name="connsiteX9" fmla="*/ 0 w 838300"/>
                <a:gd name="connsiteY9" fmla="*/ 212057 h 384069"/>
                <a:gd name="connsiteX10" fmla="*/ 0 w 838300"/>
                <a:gd name="connsiteY10" fmla="*/ 212237 h 384069"/>
                <a:gd name="connsiteX11" fmla="*/ 0 w 838300"/>
                <a:gd name="connsiteY11" fmla="*/ 214403 h 384069"/>
                <a:gd name="connsiteX12" fmla="*/ 0 w 838300"/>
                <a:gd name="connsiteY12" fmla="*/ 214403 h 384069"/>
                <a:gd name="connsiteX13" fmla="*/ 181 w 838300"/>
                <a:gd name="connsiteY13" fmla="*/ 216388 h 384069"/>
                <a:gd name="connsiteX14" fmla="*/ 181 w 838300"/>
                <a:gd name="connsiteY14" fmla="*/ 216749 h 384069"/>
                <a:gd name="connsiteX15" fmla="*/ 722 w 838300"/>
                <a:gd name="connsiteY15" fmla="*/ 220900 h 384069"/>
                <a:gd name="connsiteX16" fmla="*/ 722 w 838300"/>
                <a:gd name="connsiteY16" fmla="*/ 221260 h 384069"/>
                <a:gd name="connsiteX17" fmla="*/ 1083 w 838300"/>
                <a:gd name="connsiteY17" fmla="*/ 223065 h 384069"/>
                <a:gd name="connsiteX18" fmla="*/ 1083 w 838300"/>
                <a:gd name="connsiteY18" fmla="*/ 223427 h 384069"/>
                <a:gd name="connsiteX19" fmla="*/ 1625 w 838300"/>
                <a:gd name="connsiteY19" fmla="*/ 225592 h 384069"/>
                <a:gd name="connsiteX20" fmla="*/ 1625 w 838300"/>
                <a:gd name="connsiteY20" fmla="*/ 225772 h 384069"/>
                <a:gd name="connsiteX21" fmla="*/ 2166 w 838300"/>
                <a:gd name="connsiteY21" fmla="*/ 227758 h 384069"/>
                <a:gd name="connsiteX22" fmla="*/ 2346 w 838300"/>
                <a:gd name="connsiteY22" fmla="*/ 228299 h 384069"/>
                <a:gd name="connsiteX23" fmla="*/ 3971 w 838300"/>
                <a:gd name="connsiteY23" fmla="*/ 233172 h 384069"/>
                <a:gd name="connsiteX24" fmla="*/ 4151 w 838300"/>
                <a:gd name="connsiteY24" fmla="*/ 233713 h 384069"/>
                <a:gd name="connsiteX25" fmla="*/ 5053 w 838300"/>
                <a:gd name="connsiteY25" fmla="*/ 235879 h 384069"/>
                <a:gd name="connsiteX26" fmla="*/ 5234 w 838300"/>
                <a:gd name="connsiteY26" fmla="*/ 236421 h 384069"/>
                <a:gd name="connsiteX27" fmla="*/ 6497 w 838300"/>
                <a:gd name="connsiteY27" fmla="*/ 239128 h 384069"/>
                <a:gd name="connsiteX28" fmla="*/ 6858 w 838300"/>
                <a:gd name="connsiteY28" fmla="*/ 239669 h 384069"/>
                <a:gd name="connsiteX29" fmla="*/ 7941 w 838300"/>
                <a:gd name="connsiteY29" fmla="*/ 242015 h 384069"/>
                <a:gd name="connsiteX30" fmla="*/ 8302 w 838300"/>
                <a:gd name="connsiteY30" fmla="*/ 242917 h 384069"/>
                <a:gd name="connsiteX31" fmla="*/ 9926 w 838300"/>
                <a:gd name="connsiteY31" fmla="*/ 245986 h 384069"/>
                <a:gd name="connsiteX32" fmla="*/ 51255 w 838300"/>
                <a:gd name="connsiteY32" fmla="*/ 353548 h 384069"/>
                <a:gd name="connsiteX33" fmla="*/ 121459 w 838300"/>
                <a:gd name="connsiteY33" fmla="*/ 376288 h 384069"/>
                <a:gd name="connsiteX34" fmla="*/ 162065 w 838300"/>
                <a:gd name="connsiteY34" fmla="*/ 356977 h 384069"/>
                <a:gd name="connsiteX35" fmla="*/ 262770 w 838300"/>
                <a:gd name="connsiteY35" fmla="*/ 313663 h 384069"/>
                <a:gd name="connsiteX36" fmla="*/ 279013 w 838300"/>
                <a:gd name="connsiteY36" fmla="*/ 287675 h 384069"/>
                <a:gd name="connsiteX37" fmla="*/ 351021 w 838300"/>
                <a:gd name="connsiteY37" fmla="*/ 242015 h 384069"/>
                <a:gd name="connsiteX38" fmla="*/ 373942 w 838300"/>
                <a:gd name="connsiteY38" fmla="*/ 259341 h 384069"/>
                <a:gd name="connsiteX39" fmla="*/ 447395 w 838300"/>
                <a:gd name="connsiteY39" fmla="*/ 224690 h 384069"/>
                <a:gd name="connsiteX40" fmla="*/ 468149 w 838300"/>
                <a:gd name="connsiteY40" fmla="*/ 199423 h 384069"/>
                <a:gd name="connsiteX41" fmla="*/ 516696 w 838300"/>
                <a:gd name="connsiteY41" fmla="*/ 118030 h 384069"/>
                <a:gd name="connsiteX42" fmla="*/ 638336 w 838300"/>
                <a:gd name="connsiteY42" fmla="*/ 113518 h 384069"/>
                <a:gd name="connsiteX43" fmla="*/ 670460 w 838300"/>
                <a:gd name="connsiteY43" fmla="*/ 122722 h 384069"/>
                <a:gd name="connsiteX44" fmla="*/ 696268 w 838300"/>
                <a:gd name="connsiteY44" fmla="*/ 111352 h 384069"/>
                <a:gd name="connsiteX45" fmla="*/ 717744 w 838300"/>
                <a:gd name="connsiteY45" fmla="*/ 88251 h 384069"/>
                <a:gd name="connsiteX46" fmla="*/ 777481 w 838300"/>
                <a:gd name="connsiteY46" fmla="*/ 64248 h 384069"/>
                <a:gd name="connsiteX47" fmla="*/ 822238 w 838300"/>
                <a:gd name="connsiteY47" fmla="*/ 58473 h 384069"/>
                <a:gd name="connsiteX48" fmla="*/ 830901 w 838300"/>
                <a:gd name="connsiteY48" fmla="*/ 28876 h 384069"/>
                <a:gd name="connsiteX49" fmla="*/ 832164 w 838300"/>
                <a:gd name="connsiteY49" fmla="*/ 17687 h 384069"/>
                <a:gd name="connsiteX50" fmla="*/ 833067 w 838300"/>
                <a:gd name="connsiteY50" fmla="*/ 13355 h 384069"/>
                <a:gd name="connsiteX51" fmla="*/ 833428 w 838300"/>
                <a:gd name="connsiteY51" fmla="*/ 12092 h 384069"/>
                <a:gd name="connsiteX52" fmla="*/ 834330 w 838300"/>
                <a:gd name="connsiteY52" fmla="*/ 9024 h 384069"/>
                <a:gd name="connsiteX53" fmla="*/ 834691 w 838300"/>
                <a:gd name="connsiteY53" fmla="*/ 7941 h 384069"/>
                <a:gd name="connsiteX54" fmla="*/ 836135 w 838300"/>
                <a:gd name="connsiteY54" fmla="*/ 4512 h 384069"/>
                <a:gd name="connsiteX55" fmla="*/ 836315 w 838300"/>
                <a:gd name="connsiteY55" fmla="*/ 3970 h 384069"/>
                <a:gd name="connsiteX56" fmla="*/ 838300 w 838300"/>
                <a:gd name="connsiteY56" fmla="*/ 0 h 384069"/>
                <a:gd name="connsiteX57" fmla="*/ 838300 w 838300"/>
                <a:gd name="connsiteY57" fmla="*/ 0 h 384069"/>
                <a:gd name="connsiteX58" fmla="*/ 802386 w 838300"/>
                <a:gd name="connsiteY58" fmla="*/ 12272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38300" h="384069">
                  <a:moveTo>
                    <a:pt x="802386" y="12272"/>
                  </a:moveTo>
                  <a:cubicBezTo>
                    <a:pt x="767013" y="23822"/>
                    <a:pt x="731460" y="34832"/>
                    <a:pt x="695546" y="44758"/>
                  </a:cubicBezTo>
                  <a:cubicBezTo>
                    <a:pt x="659451" y="54684"/>
                    <a:pt x="622815" y="62083"/>
                    <a:pt x="586720" y="71829"/>
                  </a:cubicBezTo>
                  <a:cubicBezTo>
                    <a:pt x="516696" y="90778"/>
                    <a:pt x="448297" y="115142"/>
                    <a:pt x="379536" y="138062"/>
                  </a:cubicBezTo>
                  <a:cubicBezTo>
                    <a:pt x="315468" y="159358"/>
                    <a:pt x="251039" y="177767"/>
                    <a:pt x="185166" y="192926"/>
                  </a:cubicBezTo>
                  <a:cubicBezTo>
                    <a:pt x="135536" y="204296"/>
                    <a:pt x="82657" y="215666"/>
                    <a:pt x="31403" y="210252"/>
                  </a:cubicBezTo>
                  <a:cubicBezTo>
                    <a:pt x="20935" y="209169"/>
                    <a:pt x="10287" y="207545"/>
                    <a:pt x="181" y="205198"/>
                  </a:cubicBezTo>
                  <a:cubicBezTo>
                    <a:pt x="0" y="206823"/>
                    <a:pt x="0" y="208447"/>
                    <a:pt x="0" y="209891"/>
                  </a:cubicBezTo>
                  <a:cubicBezTo>
                    <a:pt x="0" y="209891"/>
                    <a:pt x="0" y="210071"/>
                    <a:pt x="0" y="210071"/>
                  </a:cubicBezTo>
                  <a:cubicBezTo>
                    <a:pt x="0" y="210793"/>
                    <a:pt x="0" y="211334"/>
                    <a:pt x="0" y="212057"/>
                  </a:cubicBezTo>
                  <a:cubicBezTo>
                    <a:pt x="0" y="212057"/>
                    <a:pt x="0" y="212237"/>
                    <a:pt x="0" y="212237"/>
                  </a:cubicBezTo>
                  <a:cubicBezTo>
                    <a:pt x="0" y="212959"/>
                    <a:pt x="0" y="213681"/>
                    <a:pt x="0" y="214403"/>
                  </a:cubicBezTo>
                  <a:cubicBezTo>
                    <a:pt x="0" y="214403"/>
                    <a:pt x="0" y="214403"/>
                    <a:pt x="0" y="214403"/>
                  </a:cubicBezTo>
                  <a:cubicBezTo>
                    <a:pt x="0" y="215125"/>
                    <a:pt x="0" y="215666"/>
                    <a:pt x="181" y="216388"/>
                  </a:cubicBezTo>
                  <a:cubicBezTo>
                    <a:pt x="181" y="216568"/>
                    <a:pt x="181" y="216568"/>
                    <a:pt x="181" y="216749"/>
                  </a:cubicBezTo>
                  <a:cubicBezTo>
                    <a:pt x="361" y="218193"/>
                    <a:pt x="361" y="219456"/>
                    <a:pt x="722" y="220900"/>
                  </a:cubicBezTo>
                  <a:cubicBezTo>
                    <a:pt x="722" y="221080"/>
                    <a:pt x="722" y="221080"/>
                    <a:pt x="722" y="221260"/>
                  </a:cubicBezTo>
                  <a:cubicBezTo>
                    <a:pt x="902" y="221802"/>
                    <a:pt x="902" y="222524"/>
                    <a:pt x="1083" y="223065"/>
                  </a:cubicBezTo>
                  <a:cubicBezTo>
                    <a:pt x="1083" y="223246"/>
                    <a:pt x="1083" y="223246"/>
                    <a:pt x="1083" y="223427"/>
                  </a:cubicBezTo>
                  <a:cubicBezTo>
                    <a:pt x="1264" y="224148"/>
                    <a:pt x="1444" y="224870"/>
                    <a:pt x="1625" y="225592"/>
                  </a:cubicBezTo>
                  <a:cubicBezTo>
                    <a:pt x="1625" y="225592"/>
                    <a:pt x="1625" y="225772"/>
                    <a:pt x="1625" y="225772"/>
                  </a:cubicBezTo>
                  <a:cubicBezTo>
                    <a:pt x="1805" y="226494"/>
                    <a:pt x="1985" y="227036"/>
                    <a:pt x="2166" y="227758"/>
                  </a:cubicBezTo>
                  <a:cubicBezTo>
                    <a:pt x="2166" y="227938"/>
                    <a:pt x="2346" y="228119"/>
                    <a:pt x="2346" y="228299"/>
                  </a:cubicBezTo>
                  <a:cubicBezTo>
                    <a:pt x="2888" y="229743"/>
                    <a:pt x="3429" y="231367"/>
                    <a:pt x="3971" y="233172"/>
                  </a:cubicBezTo>
                  <a:cubicBezTo>
                    <a:pt x="3971" y="233353"/>
                    <a:pt x="4151" y="233533"/>
                    <a:pt x="4151" y="233713"/>
                  </a:cubicBezTo>
                  <a:cubicBezTo>
                    <a:pt x="4512" y="234435"/>
                    <a:pt x="4692" y="235157"/>
                    <a:pt x="5053" y="235879"/>
                  </a:cubicBezTo>
                  <a:cubicBezTo>
                    <a:pt x="5053" y="236060"/>
                    <a:pt x="5234" y="236240"/>
                    <a:pt x="5234" y="236421"/>
                  </a:cubicBezTo>
                  <a:cubicBezTo>
                    <a:pt x="5595" y="237323"/>
                    <a:pt x="5956" y="238225"/>
                    <a:pt x="6497" y="239128"/>
                  </a:cubicBezTo>
                  <a:cubicBezTo>
                    <a:pt x="6497" y="239308"/>
                    <a:pt x="6678" y="239488"/>
                    <a:pt x="6858" y="239669"/>
                  </a:cubicBezTo>
                  <a:cubicBezTo>
                    <a:pt x="7219" y="240391"/>
                    <a:pt x="7580" y="241293"/>
                    <a:pt x="7941" y="242015"/>
                  </a:cubicBezTo>
                  <a:cubicBezTo>
                    <a:pt x="8121" y="242376"/>
                    <a:pt x="8121" y="242556"/>
                    <a:pt x="8302" y="242917"/>
                  </a:cubicBezTo>
                  <a:cubicBezTo>
                    <a:pt x="8843" y="244000"/>
                    <a:pt x="9385" y="244903"/>
                    <a:pt x="9926" y="245986"/>
                  </a:cubicBezTo>
                  <a:cubicBezTo>
                    <a:pt x="27432" y="280276"/>
                    <a:pt x="33749" y="319078"/>
                    <a:pt x="51255" y="353548"/>
                  </a:cubicBezTo>
                  <a:cubicBezTo>
                    <a:pt x="66414" y="383326"/>
                    <a:pt x="91681" y="392169"/>
                    <a:pt x="121459" y="376288"/>
                  </a:cubicBezTo>
                  <a:cubicBezTo>
                    <a:pt x="134814" y="369249"/>
                    <a:pt x="148891" y="363835"/>
                    <a:pt x="162065" y="356977"/>
                  </a:cubicBezTo>
                  <a:cubicBezTo>
                    <a:pt x="194371" y="339832"/>
                    <a:pt x="231187" y="332974"/>
                    <a:pt x="262770" y="313663"/>
                  </a:cubicBezTo>
                  <a:cubicBezTo>
                    <a:pt x="273598" y="307166"/>
                    <a:pt x="278471" y="301030"/>
                    <a:pt x="279013" y="287675"/>
                  </a:cubicBezTo>
                  <a:cubicBezTo>
                    <a:pt x="280276" y="252843"/>
                    <a:pt x="319258" y="227397"/>
                    <a:pt x="351021" y="242015"/>
                  </a:cubicBezTo>
                  <a:cubicBezTo>
                    <a:pt x="364918" y="248512"/>
                    <a:pt x="361670" y="262950"/>
                    <a:pt x="373942" y="259341"/>
                  </a:cubicBezTo>
                  <a:cubicBezTo>
                    <a:pt x="393794" y="253566"/>
                    <a:pt x="424113" y="234435"/>
                    <a:pt x="447395" y="224690"/>
                  </a:cubicBezTo>
                  <a:cubicBezTo>
                    <a:pt x="463457" y="214764"/>
                    <a:pt x="467247" y="212959"/>
                    <a:pt x="468149" y="199423"/>
                  </a:cubicBezTo>
                  <a:cubicBezTo>
                    <a:pt x="470495" y="165675"/>
                    <a:pt x="488181" y="134272"/>
                    <a:pt x="516696" y="118030"/>
                  </a:cubicBezTo>
                  <a:cubicBezTo>
                    <a:pt x="556220" y="95651"/>
                    <a:pt x="597007" y="87891"/>
                    <a:pt x="638336" y="113518"/>
                  </a:cubicBezTo>
                  <a:cubicBezTo>
                    <a:pt x="648984" y="120195"/>
                    <a:pt x="659451" y="127595"/>
                    <a:pt x="670460" y="122722"/>
                  </a:cubicBezTo>
                  <a:cubicBezTo>
                    <a:pt x="679123" y="118932"/>
                    <a:pt x="687244" y="113879"/>
                    <a:pt x="696268" y="111352"/>
                  </a:cubicBezTo>
                  <a:cubicBezTo>
                    <a:pt x="708721" y="107923"/>
                    <a:pt x="713773" y="99982"/>
                    <a:pt x="717744" y="88251"/>
                  </a:cubicBezTo>
                  <a:cubicBezTo>
                    <a:pt x="727850" y="58473"/>
                    <a:pt x="748063" y="51074"/>
                    <a:pt x="777481" y="64248"/>
                  </a:cubicBezTo>
                  <a:cubicBezTo>
                    <a:pt x="795709" y="72370"/>
                    <a:pt x="806898" y="64248"/>
                    <a:pt x="822238" y="58473"/>
                  </a:cubicBezTo>
                  <a:cubicBezTo>
                    <a:pt x="837037" y="52879"/>
                    <a:pt x="828194" y="38802"/>
                    <a:pt x="830901" y="28876"/>
                  </a:cubicBezTo>
                  <a:cubicBezTo>
                    <a:pt x="831803" y="25266"/>
                    <a:pt x="831443" y="21476"/>
                    <a:pt x="832164" y="17687"/>
                  </a:cubicBezTo>
                  <a:cubicBezTo>
                    <a:pt x="832525" y="16243"/>
                    <a:pt x="832706" y="14799"/>
                    <a:pt x="833067" y="13355"/>
                  </a:cubicBezTo>
                  <a:cubicBezTo>
                    <a:pt x="833247" y="12994"/>
                    <a:pt x="833247" y="12633"/>
                    <a:pt x="833428" y="12092"/>
                  </a:cubicBezTo>
                  <a:cubicBezTo>
                    <a:pt x="833788" y="11009"/>
                    <a:pt x="833969" y="10106"/>
                    <a:pt x="834330" y="9024"/>
                  </a:cubicBezTo>
                  <a:cubicBezTo>
                    <a:pt x="834511" y="8663"/>
                    <a:pt x="834511" y="8302"/>
                    <a:pt x="834691" y="7941"/>
                  </a:cubicBezTo>
                  <a:cubicBezTo>
                    <a:pt x="835052" y="6858"/>
                    <a:pt x="835593" y="5594"/>
                    <a:pt x="836135" y="4512"/>
                  </a:cubicBezTo>
                  <a:cubicBezTo>
                    <a:pt x="836135" y="4331"/>
                    <a:pt x="836315" y="4151"/>
                    <a:pt x="836315" y="3970"/>
                  </a:cubicBezTo>
                  <a:cubicBezTo>
                    <a:pt x="836857" y="2707"/>
                    <a:pt x="837579" y="1263"/>
                    <a:pt x="838300" y="0"/>
                  </a:cubicBezTo>
                  <a:lnTo>
                    <a:pt x="838300" y="0"/>
                  </a:lnTo>
                  <a:cubicBezTo>
                    <a:pt x="826389" y="4331"/>
                    <a:pt x="814478" y="8302"/>
                    <a:pt x="802386" y="12272"/>
                  </a:cubicBezTo>
                  <a:close/>
                </a:path>
              </a:pathLst>
            </a:custGeom>
            <a:solidFill>
              <a:srgbClr val="FFFFFF"/>
            </a:solidFill>
            <a:ln w="1804" cap="flat">
              <a:noFill/>
              <a:prstDash val="solid"/>
              <a:miter/>
            </a:ln>
          </p:spPr>
          <p:txBody>
            <a:bodyPr rtlCol="0" anchor="ctr"/>
            <a:lstStyle/>
            <a:p>
              <a:endParaRPr lang="en-US"/>
            </a:p>
          </p:txBody>
        </p:sp>
        <p:sp>
          <p:nvSpPr>
            <p:cNvPr id="55" name="Freeform 1069">
              <a:extLst>
                <a:ext uri="{FF2B5EF4-FFF2-40B4-BE49-F238E27FC236}">
                  <a16:creationId xmlns:a16="http://schemas.microsoft.com/office/drawing/2014/main" id="{DDCFBD91-2BF8-8964-1018-86BF7078586A}"/>
                </a:ext>
              </a:extLst>
            </p:cNvPr>
            <p:cNvSpPr/>
            <p:nvPr/>
          </p:nvSpPr>
          <p:spPr>
            <a:xfrm>
              <a:off x="9166759" y="3514003"/>
              <a:ext cx="513929" cy="388756"/>
            </a:xfrm>
            <a:custGeom>
              <a:avLst/>
              <a:gdLst>
                <a:gd name="connsiteX0" fmla="*/ 469412 w 513929"/>
                <a:gd name="connsiteY0" fmla="*/ 36817 h 388756"/>
                <a:gd name="connsiteX1" fmla="*/ 467246 w 513929"/>
                <a:gd name="connsiteY1" fmla="*/ 36095 h 388756"/>
                <a:gd name="connsiteX2" fmla="*/ 466344 w 513929"/>
                <a:gd name="connsiteY2" fmla="*/ 35734 h 388756"/>
                <a:gd name="connsiteX3" fmla="*/ 464900 w 513929"/>
                <a:gd name="connsiteY3" fmla="*/ 35192 h 388756"/>
                <a:gd name="connsiteX4" fmla="*/ 463817 w 513929"/>
                <a:gd name="connsiteY4" fmla="*/ 34832 h 388756"/>
                <a:gd name="connsiteX5" fmla="*/ 462374 w 513929"/>
                <a:gd name="connsiteY5" fmla="*/ 34470 h 388756"/>
                <a:gd name="connsiteX6" fmla="*/ 461110 w 513929"/>
                <a:gd name="connsiteY6" fmla="*/ 34110 h 388756"/>
                <a:gd name="connsiteX7" fmla="*/ 459486 w 513929"/>
                <a:gd name="connsiteY7" fmla="*/ 33568 h 388756"/>
                <a:gd name="connsiteX8" fmla="*/ 458223 w 513929"/>
                <a:gd name="connsiteY8" fmla="*/ 33207 h 388756"/>
                <a:gd name="connsiteX9" fmla="*/ 456598 w 513929"/>
                <a:gd name="connsiteY9" fmla="*/ 32666 h 388756"/>
                <a:gd name="connsiteX10" fmla="*/ 455155 w 513929"/>
                <a:gd name="connsiteY10" fmla="*/ 32124 h 388756"/>
                <a:gd name="connsiteX11" fmla="*/ 453711 w 513929"/>
                <a:gd name="connsiteY11" fmla="*/ 31763 h 388756"/>
                <a:gd name="connsiteX12" fmla="*/ 452087 w 513929"/>
                <a:gd name="connsiteY12" fmla="*/ 31222 h 388756"/>
                <a:gd name="connsiteX13" fmla="*/ 450823 w 513929"/>
                <a:gd name="connsiteY13" fmla="*/ 30861 h 388756"/>
                <a:gd name="connsiteX14" fmla="*/ 449018 w 513929"/>
                <a:gd name="connsiteY14" fmla="*/ 30320 h 388756"/>
                <a:gd name="connsiteX15" fmla="*/ 447755 w 513929"/>
                <a:gd name="connsiteY15" fmla="*/ 29959 h 388756"/>
                <a:gd name="connsiteX16" fmla="*/ 445770 w 513929"/>
                <a:gd name="connsiteY16" fmla="*/ 29417 h 388756"/>
                <a:gd name="connsiteX17" fmla="*/ 444506 w 513929"/>
                <a:gd name="connsiteY17" fmla="*/ 29056 h 388756"/>
                <a:gd name="connsiteX18" fmla="*/ 442161 w 513929"/>
                <a:gd name="connsiteY18" fmla="*/ 28335 h 388756"/>
                <a:gd name="connsiteX19" fmla="*/ 440897 w 513929"/>
                <a:gd name="connsiteY19" fmla="*/ 27973 h 388756"/>
                <a:gd name="connsiteX20" fmla="*/ 438551 w 513929"/>
                <a:gd name="connsiteY20" fmla="*/ 27251 h 388756"/>
                <a:gd name="connsiteX21" fmla="*/ 437468 w 513929"/>
                <a:gd name="connsiteY21" fmla="*/ 26891 h 388756"/>
                <a:gd name="connsiteX22" fmla="*/ 423933 w 513929"/>
                <a:gd name="connsiteY22" fmla="*/ 22740 h 388756"/>
                <a:gd name="connsiteX23" fmla="*/ 423391 w 513929"/>
                <a:gd name="connsiteY23" fmla="*/ 22559 h 388756"/>
                <a:gd name="connsiteX24" fmla="*/ 419963 w 513929"/>
                <a:gd name="connsiteY24" fmla="*/ 21476 h 388756"/>
                <a:gd name="connsiteX25" fmla="*/ 419240 w 513929"/>
                <a:gd name="connsiteY25" fmla="*/ 21296 h 388756"/>
                <a:gd name="connsiteX26" fmla="*/ 415811 w 513929"/>
                <a:gd name="connsiteY26" fmla="*/ 20213 h 388756"/>
                <a:gd name="connsiteX27" fmla="*/ 415089 w 513929"/>
                <a:gd name="connsiteY27" fmla="*/ 20033 h 388756"/>
                <a:gd name="connsiteX28" fmla="*/ 411480 w 513929"/>
                <a:gd name="connsiteY28" fmla="*/ 18950 h 388756"/>
                <a:gd name="connsiteX29" fmla="*/ 410939 w 513929"/>
                <a:gd name="connsiteY29" fmla="*/ 18769 h 388756"/>
                <a:gd name="connsiteX30" fmla="*/ 407329 w 513929"/>
                <a:gd name="connsiteY30" fmla="*/ 17687 h 388756"/>
                <a:gd name="connsiteX31" fmla="*/ 406607 w 513929"/>
                <a:gd name="connsiteY31" fmla="*/ 17506 h 388756"/>
                <a:gd name="connsiteX32" fmla="*/ 402818 w 513929"/>
                <a:gd name="connsiteY32" fmla="*/ 16423 h 388756"/>
                <a:gd name="connsiteX33" fmla="*/ 402818 w 513929"/>
                <a:gd name="connsiteY33" fmla="*/ 16423 h 388756"/>
                <a:gd name="connsiteX34" fmla="*/ 371595 w 513929"/>
                <a:gd name="connsiteY34" fmla="*/ 7039 h 388756"/>
                <a:gd name="connsiteX35" fmla="*/ 371235 w 513929"/>
                <a:gd name="connsiteY35" fmla="*/ 6858 h 388756"/>
                <a:gd name="connsiteX36" fmla="*/ 366903 w 513929"/>
                <a:gd name="connsiteY36" fmla="*/ 5595 h 388756"/>
                <a:gd name="connsiteX37" fmla="*/ 366542 w 513929"/>
                <a:gd name="connsiteY37" fmla="*/ 5414 h 388756"/>
                <a:gd name="connsiteX38" fmla="*/ 362211 w 513929"/>
                <a:gd name="connsiteY38" fmla="*/ 4151 h 388756"/>
                <a:gd name="connsiteX39" fmla="*/ 361850 w 513929"/>
                <a:gd name="connsiteY39" fmla="*/ 3971 h 388756"/>
                <a:gd name="connsiteX40" fmla="*/ 357699 w 513929"/>
                <a:gd name="connsiteY40" fmla="*/ 2707 h 388756"/>
                <a:gd name="connsiteX41" fmla="*/ 356797 w 513929"/>
                <a:gd name="connsiteY41" fmla="*/ 2527 h 388756"/>
                <a:gd name="connsiteX42" fmla="*/ 352826 w 513929"/>
                <a:gd name="connsiteY42" fmla="*/ 1263 h 388756"/>
                <a:gd name="connsiteX43" fmla="*/ 352104 w 513929"/>
                <a:gd name="connsiteY43" fmla="*/ 1083 h 388756"/>
                <a:gd name="connsiteX44" fmla="*/ 348134 w 513929"/>
                <a:gd name="connsiteY44" fmla="*/ 0 h 388756"/>
                <a:gd name="connsiteX45" fmla="*/ 347773 w 513929"/>
                <a:gd name="connsiteY45" fmla="*/ 0 h 388756"/>
                <a:gd name="connsiteX46" fmla="*/ 397403 w 513929"/>
                <a:gd name="connsiteY46" fmla="*/ 161704 h 388756"/>
                <a:gd name="connsiteX47" fmla="*/ 351743 w 513929"/>
                <a:gd name="connsiteY47" fmla="*/ 232631 h 388756"/>
                <a:gd name="connsiteX48" fmla="*/ 277388 w 513929"/>
                <a:gd name="connsiteY48" fmla="*/ 273959 h 388756"/>
                <a:gd name="connsiteX49" fmla="*/ 211154 w 513929"/>
                <a:gd name="connsiteY49" fmla="*/ 292368 h 388756"/>
                <a:gd name="connsiteX50" fmla="*/ 130843 w 513929"/>
                <a:gd name="connsiteY50" fmla="*/ 313663 h 388756"/>
                <a:gd name="connsiteX51" fmla="*/ 0 w 513929"/>
                <a:gd name="connsiteY51" fmla="*/ 356255 h 388756"/>
                <a:gd name="connsiteX52" fmla="*/ 12092 w 513929"/>
                <a:gd name="connsiteY52" fmla="*/ 370874 h 388756"/>
                <a:gd name="connsiteX53" fmla="*/ 13536 w 513929"/>
                <a:gd name="connsiteY53" fmla="*/ 373400 h 388756"/>
                <a:gd name="connsiteX54" fmla="*/ 33568 w 513929"/>
                <a:gd name="connsiteY54" fmla="*/ 386936 h 388756"/>
                <a:gd name="connsiteX55" fmla="*/ 172352 w 513929"/>
                <a:gd name="connsiteY55" fmla="*/ 327199 h 388756"/>
                <a:gd name="connsiteX56" fmla="*/ 206642 w 513929"/>
                <a:gd name="connsiteY56" fmla="*/ 319980 h 388756"/>
                <a:gd name="connsiteX57" fmla="*/ 301030 w 513929"/>
                <a:gd name="connsiteY57" fmla="*/ 291645 h 388756"/>
                <a:gd name="connsiteX58" fmla="*/ 318355 w 513929"/>
                <a:gd name="connsiteY58" fmla="*/ 338749 h 388756"/>
                <a:gd name="connsiteX59" fmla="*/ 352285 w 513929"/>
                <a:gd name="connsiteY59" fmla="*/ 342359 h 388756"/>
                <a:gd name="connsiteX60" fmla="*/ 497566 w 513929"/>
                <a:gd name="connsiteY60" fmla="*/ 115142 h 388756"/>
                <a:gd name="connsiteX61" fmla="*/ 469412 w 513929"/>
                <a:gd name="connsiteY61" fmla="*/ 36817 h 38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3929" h="388756">
                  <a:moveTo>
                    <a:pt x="469412" y="36817"/>
                  </a:moveTo>
                  <a:cubicBezTo>
                    <a:pt x="468691" y="36636"/>
                    <a:pt x="467968" y="36275"/>
                    <a:pt x="467246" y="36095"/>
                  </a:cubicBezTo>
                  <a:cubicBezTo>
                    <a:pt x="466886" y="36095"/>
                    <a:pt x="466705" y="35914"/>
                    <a:pt x="466344" y="35734"/>
                  </a:cubicBezTo>
                  <a:cubicBezTo>
                    <a:pt x="465803" y="35553"/>
                    <a:pt x="465441" y="35373"/>
                    <a:pt x="464900" y="35192"/>
                  </a:cubicBezTo>
                  <a:cubicBezTo>
                    <a:pt x="464539" y="35012"/>
                    <a:pt x="464179" y="35012"/>
                    <a:pt x="463817" y="34832"/>
                  </a:cubicBezTo>
                  <a:cubicBezTo>
                    <a:pt x="463276" y="34651"/>
                    <a:pt x="462915" y="34470"/>
                    <a:pt x="462374" y="34470"/>
                  </a:cubicBezTo>
                  <a:cubicBezTo>
                    <a:pt x="462013" y="34290"/>
                    <a:pt x="461651" y="34290"/>
                    <a:pt x="461110" y="34110"/>
                  </a:cubicBezTo>
                  <a:cubicBezTo>
                    <a:pt x="460569" y="33929"/>
                    <a:pt x="460027" y="33749"/>
                    <a:pt x="459486" y="33568"/>
                  </a:cubicBezTo>
                  <a:cubicBezTo>
                    <a:pt x="459125" y="33388"/>
                    <a:pt x="458764" y="33388"/>
                    <a:pt x="458223" y="33207"/>
                  </a:cubicBezTo>
                  <a:cubicBezTo>
                    <a:pt x="457681" y="33027"/>
                    <a:pt x="457139" y="32846"/>
                    <a:pt x="456598" y="32666"/>
                  </a:cubicBezTo>
                  <a:cubicBezTo>
                    <a:pt x="456057" y="32485"/>
                    <a:pt x="455696" y="32305"/>
                    <a:pt x="455155" y="32124"/>
                  </a:cubicBezTo>
                  <a:cubicBezTo>
                    <a:pt x="454613" y="31944"/>
                    <a:pt x="454253" y="31763"/>
                    <a:pt x="453711" y="31763"/>
                  </a:cubicBezTo>
                  <a:cubicBezTo>
                    <a:pt x="453170" y="31583"/>
                    <a:pt x="452628" y="31402"/>
                    <a:pt x="452087" y="31222"/>
                  </a:cubicBezTo>
                  <a:cubicBezTo>
                    <a:pt x="451725" y="31042"/>
                    <a:pt x="451184" y="30861"/>
                    <a:pt x="450823" y="30861"/>
                  </a:cubicBezTo>
                  <a:cubicBezTo>
                    <a:pt x="450282" y="30681"/>
                    <a:pt x="449560" y="30500"/>
                    <a:pt x="449018" y="30320"/>
                  </a:cubicBezTo>
                  <a:cubicBezTo>
                    <a:pt x="448658" y="30139"/>
                    <a:pt x="448116" y="29959"/>
                    <a:pt x="447755" y="29959"/>
                  </a:cubicBezTo>
                  <a:cubicBezTo>
                    <a:pt x="447034" y="29778"/>
                    <a:pt x="446492" y="29598"/>
                    <a:pt x="445770" y="29417"/>
                  </a:cubicBezTo>
                  <a:cubicBezTo>
                    <a:pt x="445409" y="29237"/>
                    <a:pt x="445048" y="29237"/>
                    <a:pt x="444506" y="29056"/>
                  </a:cubicBezTo>
                  <a:cubicBezTo>
                    <a:pt x="443785" y="28876"/>
                    <a:pt x="443063" y="28515"/>
                    <a:pt x="442161" y="28335"/>
                  </a:cubicBezTo>
                  <a:cubicBezTo>
                    <a:pt x="441799" y="28154"/>
                    <a:pt x="441439" y="28154"/>
                    <a:pt x="440897" y="27973"/>
                  </a:cubicBezTo>
                  <a:cubicBezTo>
                    <a:pt x="440175" y="27793"/>
                    <a:pt x="439453" y="27432"/>
                    <a:pt x="438551" y="27251"/>
                  </a:cubicBezTo>
                  <a:cubicBezTo>
                    <a:pt x="438190" y="27071"/>
                    <a:pt x="437829" y="27071"/>
                    <a:pt x="437468" y="26891"/>
                  </a:cubicBezTo>
                  <a:cubicBezTo>
                    <a:pt x="433137" y="25627"/>
                    <a:pt x="428625" y="24184"/>
                    <a:pt x="423933" y="22740"/>
                  </a:cubicBezTo>
                  <a:cubicBezTo>
                    <a:pt x="423752" y="22740"/>
                    <a:pt x="423572" y="22559"/>
                    <a:pt x="423391" y="22559"/>
                  </a:cubicBezTo>
                  <a:cubicBezTo>
                    <a:pt x="422308" y="22198"/>
                    <a:pt x="421225" y="21837"/>
                    <a:pt x="419963" y="21476"/>
                  </a:cubicBezTo>
                  <a:cubicBezTo>
                    <a:pt x="419782" y="21476"/>
                    <a:pt x="419421" y="21296"/>
                    <a:pt x="419240" y="21296"/>
                  </a:cubicBezTo>
                  <a:cubicBezTo>
                    <a:pt x="418158" y="20935"/>
                    <a:pt x="416894" y="20574"/>
                    <a:pt x="415811" y="20213"/>
                  </a:cubicBezTo>
                  <a:cubicBezTo>
                    <a:pt x="415631" y="20213"/>
                    <a:pt x="415270" y="20033"/>
                    <a:pt x="415089" y="20033"/>
                  </a:cubicBezTo>
                  <a:cubicBezTo>
                    <a:pt x="413826" y="19672"/>
                    <a:pt x="412744" y="19311"/>
                    <a:pt x="411480" y="18950"/>
                  </a:cubicBezTo>
                  <a:cubicBezTo>
                    <a:pt x="411299" y="18950"/>
                    <a:pt x="411119" y="18769"/>
                    <a:pt x="410939" y="18769"/>
                  </a:cubicBezTo>
                  <a:cubicBezTo>
                    <a:pt x="409675" y="18408"/>
                    <a:pt x="408412" y="18047"/>
                    <a:pt x="407329" y="17687"/>
                  </a:cubicBezTo>
                  <a:cubicBezTo>
                    <a:pt x="407149" y="17687"/>
                    <a:pt x="406968" y="17506"/>
                    <a:pt x="406607" y="17506"/>
                  </a:cubicBezTo>
                  <a:cubicBezTo>
                    <a:pt x="405344" y="17145"/>
                    <a:pt x="404080" y="16784"/>
                    <a:pt x="402818" y="16423"/>
                  </a:cubicBezTo>
                  <a:cubicBezTo>
                    <a:pt x="402818" y="16423"/>
                    <a:pt x="402818" y="16423"/>
                    <a:pt x="402818" y="16423"/>
                  </a:cubicBezTo>
                  <a:cubicBezTo>
                    <a:pt x="392892" y="13355"/>
                    <a:pt x="382424" y="10287"/>
                    <a:pt x="371595" y="7039"/>
                  </a:cubicBezTo>
                  <a:cubicBezTo>
                    <a:pt x="371414" y="7039"/>
                    <a:pt x="371414" y="7039"/>
                    <a:pt x="371235" y="6858"/>
                  </a:cubicBezTo>
                  <a:cubicBezTo>
                    <a:pt x="369790" y="6497"/>
                    <a:pt x="368347" y="5956"/>
                    <a:pt x="366903" y="5595"/>
                  </a:cubicBezTo>
                  <a:cubicBezTo>
                    <a:pt x="366723" y="5595"/>
                    <a:pt x="366723" y="5595"/>
                    <a:pt x="366542" y="5414"/>
                  </a:cubicBezTo>
                  <a:cubicBezTo>
                    <a:pt x="365098" y="5053"/>
                    <a:pt x="363654" y="4512"/>
                    <a:pt x="362211" y="4151"/>
                  </a:cubicBezTo>
                  <a:cubicBezTo>
                    <a:pt x="362030" y="4151"/>
                    <a:pt x="362030" y="4151"/>
                    <a:pt x="361850" y="3971"/>
                  </a:cubicBezTo>
                  <a:cubicBezTo>
                    <a:pt x="360406" y="3609"/>
                    <a:pt x="359143" y="3068"/>
                    <a:pt x="357699" y="2707"/>
                  </a:cubicBezTo>
                  <a:cubicBezTo>
                    <a:pt x="357338" y="2707"/>
                    <a:pt x="357157" y="2527"/>
                    <a:pt x="356797" y="2527"/>
                  </a:cubicBezTo>
                  <a:cubicBezTo>
                    <a:pt x="355533" y="2166"/>
                    <a:pt x="354090" y="1805"/>
                    <a:pt x="352826" y="1263"/>
                  </a:cubicBezTo>
                  <a:cubicBezTo>
                    <a:pt x="352645" y="1263"/>
                    <a:pt x="352285" y="1083"/>
                    <a:pt x="352104" y="1083"/>
                  </a:cubicBezTo>
                  <a:cubicBezTo>
                    <a:pt x="350841" y="722"/>
                    <a:pt x="349397" y="361"/>
                    <a:pt x="348134" y="0"/>
                  </a:cubicBezTo>
                  <a:cubicBezTo>
                    <a:pt x="347953" y="0"/>
                    <a:pt x="347953" y="0"/>
                    <a:pt x="347773" y="0"/>
                  </a:cubicBezTo>
                  <a:cubicBezTo>
                    <a:pt x="390726" y="43133"/>
                    <a:pt x="417616" y="96553"/>
                    <a:pt x="397403" y="161704"/>
                  </a:cubicBezTo>
                  <a:cubicBezTo>
                    <a:pt x="389101" y="188775"/>
                    <a:pt x="373581" y="214403"/>
                    <a:pt x="351743" y="232631"/>
                  </a:cubicBezTo>
                  <a:cubicBezTo>
                    <a:pt x="329364" y="251400"/>
                    <a:pt x="304820" y="263853"/>
                    <a:pt x="277388" y="273959"/>
                  </a:cubicBezTo>
                  <a:cubicBezTo>
                    <a:pt x="255911" y="281900"/>
                    <a:pt x="233533" y="287134"/>
                    <a:pt x="211154" y="292368"/>
                  </a:cubicBezTo>
                  <a:cubicBezTo>
                    <a:pt x="184083" y="298684"/>
                    <a:pt x="157553" y="305722"/>
                    <a:pt x="130843" y="313663"/>
                  </a:cubicBezTo>
                  <a:cubicBezTo>
                    <a:pt x="86989" y="326838"/>
                    <a:pt x="43494" y="341456"/>
                    <a:pt x="0" y="356255"/>
                  </a:cubicBezTo>
                  <a:cubicBezTo>
                    <a:pt x="4873" y="359865"/>
                    <a:pt x="8663" y="365098"/>
                    <a:pt x="12092" y="370874"/>
                  </a:cubicBezTo>
                  <a:cubicBezTo>
                    <a:pt x="12633" y="371776"/>
                    <a:pt x="12994" y="372498"/>
                    <a:pt x="13536" y="373400"/>
                  </a:cubicBezTo>
                  <a:cubicBezTo>
                    <a:pt x="21115" y="387296"/>
                    <a:pt x="20754" y="391628"/>
                    <a:pt x="33568" y="386936"/>
                  </a:cubicBezTo>
                  <a:cubicBezTo>
                    <a:pt x="49450" y="380980"/>
                    <a:pt x="152320" y="354450"/>
                    <a:pt x="172352" y="327199"/>
                  </a:cubicBezTo>
                  <a:cubicBezTo>
                    <a:pt x="173976" y="325033"/>
                    <a:pt x="202852" y="319800"/>
                    <a:pt x="206642" y="319980"/>
                  </a:cubicBezTo>
                  <a:cubicBezTo>
                    <a:pt x="248873" y="321784"/>
                    <a:pt x="299767" y="284426"/>
                    <a:pt x="301030" y="291645"/>
                  </a:cubicBezTo>
                  <a:cubicBezTo>
                    <a:pt x="303376" y="303737"/>
                    <a:pt x="312400" y="328101"/>
                    <a:pt x="318355" y="338749"/>
                  </a:cubicBezTo>
                  <a:cubicBezTo>
                    <a:pt x="330989" y="361128"/>
                    <a:pt x="335862" y="361669"/>
                    <a:pt x="352285" y="342359"/>
                  </a:cubicBezTo>
                  <a:cubicBezTo>
                    <a:pt x="357157" y="336584"/>
                    <a:pt x="449379" y="182279"/>
                    <a:pt x="497566" y="115142"/>
                  </a:cubicBezTo>
                  <a:cubicBezTo>
                    <a:pt x="532397" y="66775"/>
                    <a:pt x="506229" y="48908"/>
                    <a:pt x="469412" y="36817"/>
                  </a:cubicBezTo>
                  <a:close/>
                </a:path>
              </a:pathLst>
            </a:custGeom>
            <a:solidFill>
              <a:srgbClr val="FFFFFF"/>
            </a:solidFill>
            <a:ln w="1804" cap="flat">
              <a:noFill/>
              <a:prstDash val="solid"/>
              <a:miter/>
            </a:ln>
          </p:spPr>
          <p:txBody>
            <a:bodyPr rtlCol="0" anchor="ctr"/>
            <a:lstStyle/>
            <a:p>
              <a:endParaRPr lang="en-US"/>
            </a:p>
          </p:txBody>
        </p:sp>
        <p:sp>
          <p:nvSpPr>
            <p:cNvPr id="56" name="Freeform 1070">
              <a:extLst>
                <a:ext uri="{FF2B5EF4-FFF2-40B4-BE49-F238E27FC236}">
                  <a16:creationId xmlns:a16="http://schemas.microsoft.com/office/drawing/2014/main" id="{9268879D-5984-36C5-11F8-9BF4FE24F1CA}"/>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rgbClr val="FFFFFF"/>
            </a:solidFill>
            <a:ln w="1804" cap="flat">
              <a:noFill/>
              <a:prstDash val="solid"/>
              <a:miter/>
            </a:ln>
          </p:spPr>
          <p:txBody>
            <a:bodyPr rtlCol="0" anchor="ctr"/>
            <a:lstStyle/>
            <a:p>
              <a:endParaRPr lang="en-US"/>
            </a:p>
          </p:txBody>
        </p:sp>
        <p:sp>
          <p:nvSpPr>
            <p:cNvPr id="57" name="Freeform 1071">
              <a:extLst>
                <a:ext uri="{FF2B5EF4-FFF2-40B4-BE49-F238E27FC236}">
                  <a16:creationId xmlns:a16="http://schemas.microsoft.com/office/drawing/2014/main" id="{035D7F49-DE31-2344-FD0A-E0F9E097B9E7}"/>
                </a:ext>
              </a:extLst>
            </p:cNvPr>
            <p:cNvSpPr/>
            <p:nvPr/>
          </p:nvSpPr>
          <p:spPr>
            <a:xfrm>
              <a:off x="7623251" y="3456576"/>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solidFill>
              <a:srgbClr val="000000"/>
            </a:solidFill>
            <a:ln w="1804" cap="flat">
              <a:noFill/>
              <a:prstDash val="solid"/>
              <a:miter/>
            </a:ln>
          </p:spPr>
          <p:txBody>
            <a:bodyPr rtlCol="0" anchor="ctr"/>
            <a:lstStyle/>
            <a:p>
              <a:endParaRPr lang="en-US"/>
            </a:p>
          </p:txBody>
        </p:sp>
        <p:sp>
          <p:nvSpPr>
            <p:cNvPr id="58" name="Freeform 1072">
              <a:extLst>
                <a:ext uri="{FF2B5EF4-FFF2-40B4-BE49-F238E27FC236}">
                  <a16:creationId xmlns:a16="http://schemas.microsoft.com/office/drawing/2014/main" id="{B592B024-9E47-AB25-0014-84B5D28E9B9A}"/>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solidFill>
              <a:srgbClr val="000000"/>
            </a:solidFill>
            <a:ln w="1804" cap="flat">
              <a:noFill/>
              <a:prstDash val="solid"/>
              <a:miter/>
            </a:ln>
          </p:spPr>
          <p:txBody>
            <a:bodyPr rtlCol="0" anchor="ctr"/>
            <a:lstStyle/>
            <a:p>
              <a:endParaRPr lang="en-US"/>
            </a:p>
          </p:txBody>
        </p:sp>
        <p:sp>
          <p:nvSpPr>
            <p:cNvPr id="59" name="Freeform 1073">
              <a:extLst>
                <a:ext uri="{FF2B5EF4-FFF2-40B4-BE49-F238E27FC236}">
                  <a16:creationId xmlns:a16="http://schemas.microsoft.com/office/drawing/2014/main" id="{D7843977-5D95-BEE1-E405-7EA0ED9F6A5E}"/>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solidFill>
              <a:srgbClr val="000000"/>
            </a:solidFill>
            <a:ln w="1804" cap="flat">
              <a:noFill/>
              <a:prstDash val="solid"/>
              <a:miter/>
            </a:ln>
          </p:spPr>
          <p:txBody>
            <a:bodyPr rtlCol="0" anchor="ctr"/>
            <a:lstStyle/>
            <a:p>
              <a:endParaRPr lang="en-US"/>
            </a:p>
          </p:txBody>
        </p:sp>
        <p:sp>
          <p:nvSpPr>
            <p:cNvPr id="60" name="Freeform 1074">
              <a:extLst>
                <a:ext uri="{FF2B5EF4-FFF2-40B4-BE49-F238E27FC236}">
                  <a16:creationId xmlns:a16="http://schemas.microsoft.com/office/drawing/2014/main" id="{428B45BE-1022-27CA-FCBA-E7B065B09764}"/>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solidFill>
              <a:srgbClr val="000000"/>
            </a:solidFill>
            <a:ln w="1804" cap="flat">
              <a:noFill/>
              <a:prstDash val="solid"/>
              <a:miter/>
            </a:ln>
          </p:spPr>
          <p:txBody>
            <a:bodyPr rtlCol="0" anchor="ctr"/>
            <a:lstStyle/>
            <a:p>
              <a:endParaRPr lang="en-US"/>
            </a:p>
          </p:txBody>
        </p:sp>
        <p:sp>
          <p:nvSpPr>
            <p:cNvPr id="61" name="Freeform 1075">
              <a:extLst>
                <a:ext uri="{FF2B5EF4-FFF2-40B4-BE49-F238E27FC236}">
                  <a16:creationId xmlns:a16="http://schemas.microsoft.com/office/drawing/2014/main" id="{50A1D719-814D-60A7-FB51-B45C1DEAC39B}"/>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solidFill>
              <a:srgbClr val="000000"/>
            </a:solidFill>
            <a:ln w="1804" cap="flat">
              <a:noFill/>
              <a:prstDash val="solid"/>
              <a:miter/>
            </a:ln>
          </p:spPr>
          <p:txBody>
            <a:bodyPr rtlCol="0" anchor="ctr"/>
            <a:lstStyle/>
            <a:p>
              <a:endParaRPr lang="en-US"/>
            </a:p>
          </p:txBody>
        </p:sp>
        <p:sp>
          <p:nvSpPr>
            <p:cNvPr id="62" name="Freeform 1076">
              <a:extLst>
                <a:ext uri="{FF2B5EF4-FFF2-40B4-BE49-F238E27FC236}">
                  <a16:creationId xmlns:a16="http://schemas.microsoft.com/office/drawing/2014/main" id="{66ABFB65-2955-B8BE-73D0-AA1ABFF92178}"/>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solidFill>
              <a:srgbClr val="000000"/>
            </a:solidFill>
            <a:ln w="1804" cap="flat">
              <a:noFill/>
              <a:prstDash val="solid"/>
              <a:miter/>
            </a:ln>
          </p:spPr>
          <p:txBody>
            <a:bodyPr rtlCol="0" anchor="ctr"/>
            <a:lstStyle/>
            <a:p>
              <a:endParaRPr lang="en-US"/>
            </a:p>
          </p:txBody>
        </p:sp>
        <p:sp>
          <p:nvSpPr>
            <p:cNvPr id="63" name="Freeform 1077">
              <a:extLst>
                <a:ext uri="{FF2B5EF4-FFF2-40B4-BE49-F238E27FC236}">
                  <a16:creationId xmlns:a16="http://schemas.microsoft.com/office/drawing/2014/main" id="{D9F5FE48-8A98-B56D-16CF-010B3B10AA9E}"/>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solidFill>
              <a:srgbClr val="000000"/>
            </a:solidFill>
            <a:ln w="1804" cap="flat">
              <a:noFill/>
              <a:prstDash val="solid"/>
              <a:miter/>
            </a:ln>
          </p:spPr>
          <p:txBody>
            <a:bodyPr rtlCol="0" anchor="ctr"/>
            <a:lstStyle/>
            <a:p>
              <a:endParaRPr lang="en-US"/>
            </a:p>
          </p:txBody>
        </p:sp>
        <p:sp>
          <p:nvSpPr>
            <p:cNvPr id="64" name="Freeform 1078">
              <a:extLst>
                <a:ext uri="{FF2B5EF4-FFF2-40B4-BE49-F238E27FC236}">
                  <a16:creationId xmlns:a16="http://schemas.microsoft.com/office/drawing/2014/main" id="{9505206E-BB82-73B4-0624-73ED1DC4D087}"/>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solidFill>
              <a:srgbClr val="000000"/>
            </a:solidFill>
            <a:ln w="1804" cap="flat">
              <a:noFill/>
              <a:prstDash val="solid"/>
              <a:miter/>
            </a:ln>
          </p:spPr>
          <p:txBody>
            <a:bodyPr rtlCol="0" anchor="ctr"/>
            <a:lstStyle/>
            <a:p>
              <a:endParaRPr lang="en-US"/>
            </a:p>
          </p:txBody>
        </p:sp>
        <p:sp>
          <p:nvSpPr>
            <p:cNvPr id="65" name="Freeform 1079">
              <a:extLst>
                <a:ext uri="{FF2B5EF4-FFF2-40B4-BE49-F238E27FC236}">
                  <a16:creationId xmlns:a16="http://schemas.microsoft.com/office/drawing/2014/main" id="{32210096-EB58-9669-DAAA-949A8B50E24E}"/>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solidFill>
              <a:srgbClr val="000000"/>
            </a:solidFill>
            <a:ln w="1804" cap="flat">
              <a:noFill/>
              <a:prstDash val="solid"/>
              <a:miter/>
            </a:ln>
          </p:spPr>
          <p:txBody>
            <a:bodyPr rtlCol="0" anchor="ctr"/>
            <a:lstStyle/>
            <a:p>
              <a:endParaRPr lang="en-US"/>
            </a:p>
          </p:txBody>
        </p:sp>
        <p:sp>
          <p:nvSpPr>
            <p:cNvPr id="66" name="Freeform 1080">
              <a:extLst>
                <a:ext uri="{FF2B5EF4-FFF2-40B4-BE49-F238E27FC236}">
                  <a16:creationId xmlns:a16="http://schemas.microsoft.com/office/drawing/2014/main" id="{FC7DD850-55F0-BB22-A340-138CF8464702}"/>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261860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52C83-5AB2-BF2F-7F4F-1E98C84B3A2C}"/>
              </a:ext>
            </a:extLst>
          </p:cNvPr>
          <p:cNvPicPr>
            <a:picLocks noChangeAspect="1"/>
          </p:cNvPicPr>
          <p:nvPr/>
        </p:nvPicPr>
        <p:blipFill rotWithShape="1">
          <a:blip r:embed="rId2"/>
          <a:srcRect l="14960" r="12512"/>
          <a:stretch/>
        </p:blipFill>
        <p:spPr>
          <a:xfrm>
            <a:off x="5077060" y="261111"/>
            <a:ext cx="6479950" cy="3129507"/>
          </a:xfrm>
          <a:prstGeom prst="rect">
            <a:avLst/>
          </a:prstGeom>
        </p:spPr>
      </p:pic>
      <p:sp>
        <p:nvSpPr>
          <p:cNvPr id="8" name="Rectangle 7">
            <a:extLst>
              <a:ext uri="{FF2B5EF4-FFF2-40B4-BE49-F238E27FC236}">
                <a16:creationId xmlns:a16="http://schemas.microsoft.com/office/drawing/2014/main" id="{1F873C5B-64D3-8CBE-3ABC-F96B8C186F19}"/>
              </a:ext>
            </a:extLst>
          </p:cNvPr>
          <p:cNvSpPr/>
          <p:nvPr/>
        </p:nvSpPr>
        <p:spPr>
          <a:xfrm>
            <a:off x="-9741" y="-45265"/>
            <a:ext cx="5957867" cy="3429000"/>
          </a:xfrm>
          <a:prstGeom prst="rect">
            <a:avLst/>
          </a:prstGeom>
          <a:solidFill>
            <a:srgbClr val="003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54511E35-CA46-57D8-F50B-026C7997E467}"/>
              </a:ext>
            </a:extLst>
          </p:cNvPr>
          <p:cNvSpPr>
            <a:spLocks noGrp="1"/>
          </p:cNvSpPr>
          <p:nvPr>
            <p:ph type="body" sz="quarter" idx="13"/>
          </p:nvPr>
        </p:nvSpPr>
        <p:spPr>
          <a:xfrm>
            <a:off x="217283" y="65696"/>
            <a:ext cx="5616163" cy="3318039"/>
          </a:xfrm>
          <a:solidFill>
            <a:srgbClr val="003A50"/>
          </a:solidFill>
        </p:spPr>
        <p:txBody>
          <a:bodyPr>
            <a:normAutofit fontScale="32500" lnSpcReduction="20000"/>
          </a:bodyPr>
          <a:lstStyle/>
          <a:p>
            <a:pPr>
              <a:lnSpc>
                <a:spcPct val="120000"/>
              </a:lnSpc>
            </a:pPr>
            <a:r>
              <a:rPr lang="en-GB" sz="5900" i="0" u="none" strike="noStrike" dirty="0">
                <a:effectLst/>
                <a:hlinkClick r:id="rId3">
                  <a:extLst>
                    <a:ext uri="{A12FA001-AC4F-418D-AE19-62706E023703}">
                      <ahyp:hlinkClr xmlns:ahyp="http://schemas.microsoft.com/office/drawing/2018/hyperlinkcolor" val="tx"/>
                    </a:ext>
                  </a:extLst>
                </a:hlinkClick>
              </a:rPr>
              <a:t>Vera</a:t>
            </a:r>
            <a:r>
              <a:rPr lang="en-GB" sz="5900" b="0" i="0" u="none" strike="noStrike" dirty="0">
                <a:effectLst/>
                <a:hlinkClick r:id="rId3">
                  <a:extLst>
                    <a:ext uri="{A12FA001-AC4F-418D-AE19-62706E023703}">
                      <ahyp:hlinkClr xmlns:ahyp="http://schemas.microsoft.com/office/drawing/2018/hyperlinkcolor" val="tx"/>
                    </a:ext>
                  </a:extLst>
                </a:hlinkClick>
              </a:rPr>
              <a:t> </a:t>
            </a:r>
            <a:r>
              <a:rPr lang="en-GB" sz="5000" b="0" i="0" u="none" strike="noStrike" dirty="0">
                <a:solidFill>
                  <a:srgbClr val="FFFFFF"/>
                </a:solidFill>
                <a:effectLst/>
              </a:rPr>
              <a:t>ist eine einfache Möglichkeit, </a:t>
            </a:r>
            <a:r>
              <a:rPr lang="en-GB" sz="5000" b="0" i="1" u="none" strike="noStrike" dirty="0">
                <a:solidFill>
                  <a:srgbClr val="FFFFFF"/>
                </a:solidFill>
                <a:effectLst/>
              </a:rPr>
              <a:t>Ihren Plastik-Fußabdruck auszugleichen</a:t>
            </a:r>
            <a:r>
              <a:rPr lang="en-GB" sz="5000" b="0" i="0" u="none" strike="noStrike" dirty="0">
                <a:solidFill>
                  <a:srgbClr val="FFFFFF"/>
                </a:solidFill>
                <a:effectLst/>
              </a:rPr>
              <a:t>, indem Sie </a:t>
            </a:r>
            <a:r>
              <a:rPr lang="en-GB" sz="5000" b="0" i="0" u="none" strike="noStrike" dirty="0" err="1">
                <a:solidFill>
                  <a:srgbClr val="FFFFFF"/>
                </a:solidFill>
                <a:effectLst/>
              </a:rPr>
              <a:t>eine</a:t>
            </a:r>
            <a:r>
              <a:rPr lang="en-GB" sz="5000" b="0" i="0" u="none" strike="noStrike" dirty="0">
                <a:solidFill>
                  <a:srgbClr val="FFFFFF"/>
                </a:solidFill>
                <a:effectLst/>
              </a:rPr>
              <a:t> Initiative finanzieren, die </a:t>
            </a:r>
            <a:r>
              <a:rPr lang="en-GB" sz="5000" b="0" i="0" u="none" strike="noStrike" dirty="0" err="1">
                <a:solidFill>
                  <a:srgbClr val="FFFFFF"/>
                </a:solidFill>
                <a:effectLst/>
              </a:rPr>
              <a:t>verhindert</a:t>
            </a:r>
            <a:r>
              <a:rPr lang="en-GB" sz="5000" b="0" i="0" u="none" strike="noStrike" dirty="0">
                <a:solidFill>
                  <a:srgbClr val="FFFFFF"/>
                </a:solidFill>
                <a:effectLst/>
              </a:rPr>
              <a:t>, dass Plastik ins Meer gelangt. </a:t>
            </a:r>
            <a:r>
              <a:rPr lang="en-GB" sz="5000" b="0" dirty="0">
                <a:solidFill>
                  <a:srgbClr val="FFFFFF"/>
                </a:solidFill>
              </a:rPr>
              <a:t>Vera schafft neue Arbeitsplätze zum Sammeln von ins Meer gelangendem Plastik in armen Ländern, die über keine Müllsammelsysteme verfügen. Die Sammler bringen das Plastik zu Plastic Bank-Geschäften und tauschen es gegen </a:t>
            </a:r>
            <a:r>
              <a:rPr lang="en-GB" sz="5000" b="0" dirty="0" err="1">
                <a:solidFill>
                  <a:srgbClr val="FFFFFF"/>
                </a:solidFill>
              </a:rPr>
              <a:t>digitale</a:t>
            </a:r>
            <a:r>
              <a:rPr lang="en-GB" sz="5000" b="0" dirty="0">
                <a:solidFill>
                  <a:srgbClr val="FFFFFF"/>
                </a:solidFill>
              </a:rPr>
              <a:t> Währung ein. Was recycelt wird, wird für die Herstellung neuer Produkte wiederverwendet. Was nicht recycelt werden kann, wird zu effizienten, emissionsarmen Abfallentsorgungsanlagen gebracht.</a:t>
            </a:r>
            <a:endParaRPr lang="en-IE" sz="5000" dirty="0"/>
          </a:p>
        </p:txBody>
      </p:sp>
      <p:sp>
        <p:nvSpPr>
          <p:cNvPr id="3" name="Text Placeholder 2">
            <a:extLst>
              <a:ext uri="{FF2B5EF4-FFF2-40B4-BE49-F238E27FC236}">
                <a16:creationId xmlns:a16="http://schemas.microsoft.com/office/drawing/2014/main" id="{78FE4E6A-543E-5008-23A9-59CF7F394A90}"/>
              </a:ext>
            </a:extLst>
          </p:cNvPr>
          <p:cNvSpPr>
            <a:spLocks noGrp="1"/>
          </p:cNvSpPr>
          <p:nvPr>
            <p:ph type="body" sz="quarter" idx="14"/>
          </p:nvPr>
        </p:nvSpPr>
        <p:spPr>
          <a:xfrm>
            <a:off x="290983" y="3595087"/>
            <a:ext cx="11143544" cy="3129507"/>
          </a:xfrm>
          <a:noFill/>
        </p:spPr>
        <p:txBody>
          <a:bodyPr/>
          <a:lstStyle/>
          <a:p>
            <a:pPr algn="l"/>
            <a:r>
              <a:rPr lang="en-GB" sz="2000" b="0" i="0" dirty="0">
                <a:solidFill>
                  <a:srgbClr val="0A0A0A"/>
                </a:solidFill>
                <a:effectLst/>
                <a:hlinkClick r:id="rId3"/>
              </a:rPr>
              <a:t>Vera </a:t>
            </a:r>
            <a:r>
              <a:rPr lang="en-GB" sz="2000" b="0" i="0" dirty="0">
                <a:solidFill>
                  <a:srgbClr val="0A0A0A"/>
                </a:solidFill>
                <a:effectLst/>
              </a:rPr>
              <a:t>bietet eine einfache Möglichkeit für Unternehmen, ihren Plastik-Fußabdruck durch ein monatliches Abonnementmodell auszugleichen. </a:t>
            </a:r>
            <a:r>
              <a:rPr lang="en-GB" sz="2000" dirty="0">
                <a:solidFill>
                  <a:srgbClr val="0A0A0A"/>
                </a:solidFill>
              </a:rPr>
              <a:t>Indem Sie Vera-zertifiziert werden, </a:t>
            </a:r>
            <a:r>
              <a:rPr lang="en-GB" sz="2000" b="0" i="0" dirty="0">
                <a:solidFill>
                  <a:srgbClr val="0A0A0A"/>
                </a:solidFill>
                <a:effectLst/>
              </a:rPr>
              <a:t>kann </a:t>
            </a:r>
            <a:r>
              <a:rPr lang="en-GB" sz="2000" dirty="0">
                <a:solidFill>
                  <a:srgbClr val="0A0A0A"/>
                </a:solidFill>
              </a:rPr>
              <a:t>Ihr Unternehmen </a:t>
            </a:r>
            <a:r>
              <a:rPr lang="en-GB" sz="2000" b="0" i="0" dirty="0">
                <a:solidFill>
                  <a:srgbClr val="0A0A0A"/>
                </a:solidFill>
                <a:effectLst/>
              </a:rPr>
              <a:t>dazu beitragen, neue Arbeitsplätze für Menschen zu schaffen, die Plastik aus dem Meer sammeln. Unternehmen lindern nicht nur die Armut, sondern tragen auch dazu bei, Plastik aus den Weltmeeren zu entfernen. Alles wird über die Blockchain abgewickelt, so dass Sie Ihre Auswirkungen verfolgen können. Veras Kollektiv kompensiert bereits jeden Monat mehr als 40.000 Plastikflaschen auf der ganzen Welt. </a:t>
            </a:r>
            <a:r>
              <a:rPr lang="en-GB" sz="2000" b="0" i="0" dirty="0">
                <a:solidFill>
                  <a:srgbClr val="0A0A0A"/>
                </a:solidFill>
                <a:effectLst/>
                <a:latin typeface="Relative"/>
              </a:rPr>
              <a:t>Sehen Sie </a:t>
            </a:r>
            <a:r>
              <a:rPr lang="en-GB" sz="2000" b="0" i="0" dirty="0" err="1">
                <a:solidFill>
                  <a:srgbClr val="0A0A0A"/>
                </a:solidFill>
                <a:effectLst/>
                <a:latin typeface="Relative"/>
              </a:rPr>
              <a:t>sich</a:t>
            </a:r>
            <a:r>
              <a:rPr lang="en-GB" sz="2000" b="0" i="0" dirty="0">
                <a:solidFill>
                  <a:srgbClr val="0A0A0A"/>
                </a:solidFill>
                <a:effectLst/>
                <a:latin typeface="Relative"/>
              </a:rPr>
              <a:t> </a:t>
            </a:r>
            <a:r>
              <a:rPr lang="en-GB" sz="2000" b="0" i="0" dirty="0" err="1">
                <a:solidFill>
                  <a:srgbClr val="0A0A0A"/>
                </a:solidFill>
                <a:effectLst/>
                <a:latin typeface="Relative"/>
              </a:rPr>
              <a:t>doch</a:t>
            </a:r>
            <a:r>
              <a:rPr lang="en-GB" sz="2000" b="0" i="0" dirty="0">
                <a:solidFill>
                  <a:srgbClr val="0A0A0A"/>
                </a:solidFill>
                <a:effectLst/>
                <a:latin typeface="Relative"/>
              </a:rPr>
              <a:t> mal das Vera-zertifizierte Mitglied </a:t>
            </a:r>
            <a:r>
              <a:rPr lang="en-GB" sz="2000" dirty="0">
                <a:solidFill>
                  <a:srgbClr val="3E6CB3"/>
                </a:solidFill>
                <a:hlinkClick r:id="rId4">
                  <a:extLst>
                    <a:ext uri="{A12FA001-AC4F-418D-AE19-62706E023703}">
                      <ahyp:hlinkClr xmlns:ahyp="http://schemas.microsoft.com/office/drawing/2018/hyperlinkcolor" val="tx"/>
                    </a:ext>
                  </a:extLst>
                </a:hlinkClick>
              </a:rPr>
              <a:t>Sofar Ocean </a:t>
            </a:r>
            <a:r>
              <a:rPr lang="en-GB" sz="2000" dirty="0">
                <a:solidFill>
                  <a:schemeClr val="tx1"/>
                </a:solidFill>
              </a:rPr>
              <a:t>an</a:t>
            </a:r>
            <a:r>
              <a:rPr lang="en-GB" sz="2000" b="0" i="0" dirty="0">
                <a:solidFill>
                  <a:srgbClr val="0A0A0A"/>
                </a:solidFill>
                <a:effectLst/>
                <a:latin typeface="Relative"/>
              </a:rPr>
              <a:t>, das mit seinen Tools den Ozean überwacht und schützt. Es kompensiert jeden Monat ca. </a:t>
            </a:r>
            <a:r>
              <a:rPr lang="en-GB" sz="2000" b="0" i="0" dirty="0">
                <a:solidFill>
                  <a:srgbClr val="0A0A0A"/>
                </a:solidFill>
                <a:effectLst/>
                <a:latin typeface="Relative"/>
                <a:hlinkClick r:id="rId5"/>
              </a:rPr>
              <a:t>21.000 Plastikteile, die in den Ozean gelangen</a:t>
            </a:r>
            <a:r>
              <a:rPr lang="en-GB" sz="2000" b="0" i="0" dirty="0">
                <a:solidFill>
                  <a:srgbClr val="0A0A0A"/>
                </a:solidFill>
                <a:effectLst/>
                <a:latin typeface="Relative"/>
              </a:rPr>
              <a:t>.</a:t>
            </a:r>
            <a:endParaRPr lang="en-GB" sz="2000" b="0" i="0" dirty="0">
              <a:solidFill>
                <a:srgbClr val="0A0A0A"/>
              </a:solidFill>
              <a:effectLst/>
            </a:endParaRPr>
          </a:p>
        </p:txBody>
      </p:sp>
      <p:sp>
        <p:nvSpPr>
          <p:cNvPr id="4" name="Rectangle 3">
            <a:extLst>
              <a:ext uri="{FF2B5EF4-FFF2-40B4-BE49-F238E27FC236}">
                <a16:creationId xmlns:a16="http://schemas.microsoft.com/office/drawing/2014/main" id="{B80ADC7A-4D01-EC90-E4F1-E5716CE26AFF}"/>
              </a:ext>
            </a:extLst>
          </p:cNvPr>
          <p:cNvSpPr/>
          <p:nvPr/>
        </p:nvSpPr>
        <p:spPr>
          <a:xfrm>
            <a:off x="10031240" y="-47447"/>
            <a:ext cx="2160759" cy="342900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7F9DAAE4-35FD-FB33-EE1E-BA5267727442}"/>
              </a:ext>
            </a:extLst>
          </p:cNvPr>
          <p:cNvSpPr/>
          <p:nvPr/>
        </p:nvSpPr>
        <p:spPr>
          <a:xfrm>
            <a:off x="10059591" y="708139"/>
            <a:ext cx="2122001" cy="878877"/>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t>Umwelt-Tool</a:t>
            </a:r>
            <a:r>
              <a:rPr lang="en-IE" sz="2000" dirty="0"/>
              <a:t> </a:t>
            </a:r>
            <a:r>
              <a:rPr lang="en-IE" sz="2000" dirty="0" err="1"/>
              <a:t>zur</a:t>
            </a:r>
            <a:r>
              <a:rPr lang="en-IE" sz="2000" dirty="0"/>
              <a:t> </a:t>
            </a:r>
            <a:r>
              <a:rPr lang="en-IE" sz="2000" dirty="0" err="1"/>
              <a:t>Vermeidung</a:t>
            </a:r>
            <a:r>
              <a:rPr lang="en-IE" sz="2000" dirty="0"/>
              <a:t> von </a:t>
            </a:r>
            <a:r>
              <a:rPr lang="en-IE" sz="2000" dirty="0" err="1"/>
              <a:t>Kunststoffen</a:t>
            </a:r>
            <a:r>
              <a:rPr lang="en-IE" sz="2000" dirty="0"/>
              <a:t> </a:t>
            </a:r>
            <a:r>
              <a:rPr lang="en-IE" sz="2000" dirty="0" err="1"/>
              <a:t>im</a:t>
            </a:r>
            <a:r>
              <a:rPr lang="en-IE" sz="2000" dirty="0"/>
              <a:t> Meer</a:t>
            </a:r>
          </a:p>
        </p:txBody>
      </p:sp>
      <p:pic>
        <p:nvPicPr>
          <p:cNvPr id="6" name="Graphic 5" descr="Recycle with solid fill">
            <a:extLst>
              <a:ext uri="{FF2B5EF4-FFF2-40B4-BE49-F238E27FC236}">
                <a16:creationId xmlns:a16="http://schemas.microsoft.com/office/drawing/2014/main" id="{53E4C7D4-DDE7-35D6-AA74-13F5E164C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77928" y="1992362"/>
            <a:ext cx="1391373" cy="1391373"/>
          </a:xfrm>
          <a:prstGeom prst="rect">
            <a:avLst/>
          </a:prstGeom>
        </p:spPr>
      </p:pic>
    </p:spTree>
    <p:extLst>
      <p:ext uri="{BB962C8B-B14F-4D97-AF65-F5344CB8AC3E}">
        <p14:creationId xmlns:p14="http://schemas.microsoft.com/office/powerpoint/2010/main" val="1073766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873C5B-64D3-8CBE-3ABC-F96B8C186F19}"/>
              </a:ext>
            </a:extLst>
          </p:cNvPr>
          <p:cNvSpPr/>
          <p:nvPr/>
        </p:nvSpPr>
        <p:spPr>
          <a:xfrm>
            <a:off x="-9741" y="-45265"/>
            <a:ext cx="5957867" cy="3429000"/>
          </a:xfrm>
          <a:prstGeom prst="rect">
            <a:avLst/>
          </a:prstGeom>
          <a:solidFill>
            <a:srgbClr val="F18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54511E35-CA46-57D8-F50B-026C7997E467}"/>
              </a:ext>
            </a:extLst>
          </p:cNvPr>
          <p:cNvSpPr>
            <a:spLocks noGrp="1"/>
          </p:cNvSpPr>
          <p:nvPr>
            <p:ph type="body" sz="quarter" idx="13"/>
          </p:nvPr>
        </p:nvSpPr>
        <p:spPr>
          <a:xfrm>
            <a:off x="217283" y="65696"/>
            <a:ext cx="5616163" cy="3318039"/>
          </a:xfrm>
          <a:solidFill>
            <a:srgbClr val="F18309"/>
          </a:solidFill>
        </p:spPr>
        <p:txBody>
          <a:bodyPr>
            <a:normAutofit fontScale="77500" lnSpcReduction="20000"/>
          </a:bodyPr>
          <a:lstStyle/>
          <a:p>
            <a:pPr>
              <a:lnSpc>
                <a:spcPct val="110000"/>
              </a:lnSpc>
            </a:pPr>
            <a:r>
              <a:rPr lang="en-GB" sz="2600" i="0" u="none" strike="noStrike" dirty="0" err="1">
                <a:effectLst/>
                <a:hlinkClick r:id="rId2">
                  <a:extLst>
                    <a:ext uri="{A12FA001-AC4F-418D-AE19-62706E023703}">
                      <ahyp:hlinkClr xmlns:ahyp="http://schemas.microsoft.com/office/drawing/2018/hyperlinkcolor" val="tx"/>
                    </a:ext>
                  </a:extLst>
                </a:hlinkClick>
              </a:rPr>
              <a:t>DataKind</a:t>
            </a:r>
            <a:r>
              <a:rPr lang="en-GB" sz="2600" i="0" u="none" strike="noStrike" dirty="0">
                <a:effectLst/>
                <a:hlinkClick r:id="rId2">
                  <a:extLst>
                    <a:ext uri="{A12FA001-AC4F-418D-AE19-62706E023703}">
                      <ahyp:hlinkClr xmlns:ahyp="http://schemas.microsoft.com/office/drawing/2018/hyperlinkcolor" val="tx"/>
                    </a:ext>
                  </a:extLst>
                </a:hlinkClick>
              </a:rPr>
              <a:t> </a:t>
            </a:r>
            <a:r>
              <a:rPr lang="en-GB" sz="2600" i="0" u="none" strike="noStrike" dirty="0">
                <a:effectLst/>
              </a:rPr>
              <a:t>ist eine globale gemeinnützige Wohltätigkeitsorganisation, </a:t>
            </a:r>
            <a:r>
              <a:rPr lang="en-GB" sz="2600" i="0" u="none" strike="noStrike" dirty="0" err="1">
                <a:effectLst/>
              </a:rPr>
              <a:t>welche</a:t>
            </a:r>
            <a:r>
              <a:rPr lang="en-GB" sz="2600" i="0" u="none" strike="noStrike" dirty="0">
                <a:effectLst/>
              </a:rPr>
              <a:t> die Macht der </a:t>
            </a:r>
            <a:r>
              <a:rPr lang="en-GB" sz="2600" i="0" u="none" strike="noStrike" dirty="0" err="1">
                <a:effectLst/>
              </a:rPr>
              <a:t>Datenwissenschaft</a:t>
            </a:r>
            <a:r>
              <a:rPr lang="en-GB" sz="2600" i="0" u="none" strike="noStrike" dirty="0">
                <a:effectLst/>
              </a:rPr>
              <a:t> und KI im Dienste der </a:t>
            </a:r>
            <a:r>
              <a:rPr lang="en-GB" sz="2600" i="0" u="none" strike="noStrike" dirty="0" err="1">
                <a:effectLst/>
              </a:rPr>
              <a:t>Menschheit</a:t>
            </a:r>
            <a:r>
              <a:rPr lang="en-GB" sz="2600" i="0" u="none" strike="noStrike" dirty="0">
                <a:effectLst/>
              </a:rPr>
              <a:t> </a:t>
            </a:r>
            <a:r>
              <a:rPr lang="en-GB" sz="2600" i="0" u="none" strike="noStrike" dirty="0" err="1">
                <a:effectLst/>
              </a:rPr>
              <a:t>nutzt</a:t>
            </a:r>
            <a:endParaRPr lang="en-GB" sz="2600" i="0" u="none" strike="noStrike" dirty="0">
              <a:effectLst/>
            </a:endParaRPr>
          </a:p>
          <a:p>
            <a:pPr>
              <a:lnSpc>
                <a:spcPct val="110000"/>
              </a:lnSpc>
            </a:pPr>
            <a:r>
              <a:rPr lang="en-GB" sz="2200" b="0" i="0" dirty="0">
                <a:solidFill>
                  <a:srgbClr val="FFFFFF"/>
                </a:solidFill>
                <a:effectLst/>
              </a:rPr>
              <a:t>Die Organisation </a:t>
            </a:r>
            <a:r>
              <a:rPr lang="en-GB" sz="2200" b="0" i="0" dirty="0" err="1">
                <a:solidFill>
                  <a:srgbClr val="FFFFFF"/>
                </a:solidFill>
                <a:effectLst/>
              </a:rPr>
              <a:t>setzt</a:t>
            </a:r>
            <a:r>
              <a:rPr lang="en-GB" sz="2200" b="0" i="0" dirty="0">
                <a:solidFill>
                  <a:srgbClr val="FFFFFF"/>
                </a:solidFill>
                <a:effectLst/>
              </a:rPr>
              <a:t> Datenwissenschaft für das Allgemeinwohl ein. Von der Unterstützung von Amnesty International bei der Entwicklung eines Algorithmus zur Vorhersage von Menschenrechtsverletzungen bis hin zur Nutzung mobiler Daten, um gemeinnützigen Organisationen bei der Bewertung der Auswirkungen ihrer Programme zu helfen, arbeiten sie mit kleinen und großen Unternehmen auf der ganzen Welt zusammen.</a:t>
            </a:r>
            <a:endParaRPr lang="en-IE" sz="2200" dirty="0">
              <a:highlight>
                <a:srgbClr val="FFFF00"/>
              </a:highlight>
            </a:endParaRPr>
          </a:p>
        </p:txBody>
      </p:sp>
      <p:sp>
        <p:nvSpPr>
          <p:cNvPr id="3" name="Text Placeholder 2">
            <a:extLst>
              <a:ext uri="{FF2B5EF4-FFF2-40B4-BE49-F238E27FC236}">
                <a16:creationId xmlns:a16="http://schemas.microsoft.com/office/drawing/2014/main" id="{78FE4E6A-543E-5008-23A9-59CF7F394A90}"/>
              </a:ext>
            </a:extLst>
          </p:cNvPr>
          <p:cNvSpPr>
            <a:spLocks noGrp="1"/>
          </p:cNvSpPr>
          <p:nvPr>
            <p:ph type="body" sz="quarter" idx="14"/>
          </p:nvPr>
        </p:nvSpPr>
        <p:spPr>
          <a:xfrm>
            <a:off x="290983" y="3558919"/>
            <a:ext cx="11143544" cy="3129507"/>
          </a:xfrm>
          <a:noFill/>
        </p:spPr>
        <p:txBody>
          <a:bodyPr/>
          <a:lstStyle/>
          <a:p>
            <a:pPr algn="l"/>
            <a:r>
              <a:rPr lang="en-GB" sz="2000" dirty="0">
                <a:solidFill>
                  <a:srgbClr val="0A0A0A"/>
                </a:solidFill>
                <a:hlinkClick r:id="rId2"/>
              </a:rPr>
              <a:t>DataKind </a:t>
            </a:r>
            <a:r>
              <a:rPr lang="en-GB" sz="2000" dirty="0">
                <a:solidFill>
                  <a:srgbClr val="0A0A0A"/>
                </a:solidFill>
              </a:rPr>
              <a:t>bringt Unternehmen mit großer Wirkung mit führenden Datenwissenschaftlern zusammen, um Datenwissenschaft im Dienste der Menschheit zu nutzen. Von einstündigen Veranstaltungen bis hin zu einjährigen Engagements haben sie Programme entwickelt, die es Datenwissenschaftlern und sozialen Entscheidungsträgern ermöglichen, gemeinsam schwierige humanitäre Herausforderungen anzugehen. Ihre Arbeit hilft Unternehmen bei der Entwicklung einer evidenzbasierten Entscheidungsfindung, der Steigerung der Effizienz und der Verbesserung ihrer Datenkompetenz. Außerdem führen sie Datenwissenschaftler in die Data-for-Good-Bewegung ein und zeigen ihnen, wie wertvoll ihre Fähigkeiten sind. Sie bringen Datenwissenschaft in all ihren Formen zu denjenigen, die ihre Vision eines nachhaltigen Planeten teilen, auf dem wir alle Zugang zu unseren grundlegenden menschlichen Bedürfnissen haben. </a:t>
            </a:r>
          </a:p>
        </p:txBody>
      </p:sp>
      <p:sp>
        <p:nvSpPr>
          <p:cNvPr id="5" name="Rectangle: Rounded Corners 4">
            <a:extLst>
              <a:ext uri="{FF2B5EF4-FFF2-40B4-BE49-F238E27FC236}">
                <a16:creationId xmlns:a16="http://schemas.microsoft.com/office/drawing/2014/main" id="{0DCD0AF3-BD4B-FE8D-07BB-003379BB9F1F}"/>
              </a:ext>
            </a:extLst>
          </p:cNvPr>
          <p:cNvSpPr/>
          <p:nvPr/>
        </p:nvSpPr>
        <p:spPr>
          <a:xfrm>
            <a:off x="7259458" y="65696"/>
            <a:ext cx="3506531" cy="910906"/>
          </a:xfrm>
          <a:prstGeom prst="roundRect">
            <a:avLst/>
          </a:prstGeom>
          <a:solidFill>
            <a:srgbClr val="003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Beispiel für ein digitales Werkzeug</a:t>
            </a:r>
          </a:p>
        </p:txBody>
      </p:sp>
      <p:pic>
        <p:nvPicPr>
          <p:cNvPr id="2062" name="Picture 14" descr="Inside DataKind UK. By Ruby Childs, Ethics committee | by DataKind UK |  DataKindUK | Medium">
            <a:extLst>
              <a:ext uri="{FF2B5EF4-FFF2-40B4-BE49-F238E27FC236}">
                <a16:creationId xmlns:a16="http://schemas.microsoft.com/office/drawing/2014/main" id="{EC6B82CF-701D-7454-65E6-E7CCC0F6F1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874"/>
          <a:stretch/>
        </p:blipFill>
        <p:spPr bwMode="auto">
          <a:xfrm>
            <a:off x="5939758" y="-45264"/>
            <a:ext cx="625224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ataKind | Flickr">
            <a:extLst>
              <a:ext uri="{FF2B5EF4-FFF2-40B4-BE49-F238E27FC236}">
                <a16:creationId xmlns:a16="http://schemas.microsoft.com/office/drawing/2014/main" id="{D3DCEB7F-0E4F-814A-EFF3-9E74D132B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370" y="570369"/>
            <a:ext cx="3751154" cy="2813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6A119D-6DE0-DCBE-711F-82EE2D19DF2C}"/>
              </a:ext>
            </a:extLst>
          </p:cNvPr>
          <p:cNvSpPr/>
          <p:nvPr/>
        </p:nvSpPr>
        <p:spPr>
          <a:xfrm>
            <a:off x="10031240" y="-45265"/>
            <a:ext cx="2160759" cy="3429002"/>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Rectangle 5">
            <a:extLst>
              <a:ext uri="{FF2B5EF4-FFF2-40B4-BE49-F238E27FC236}">
                <a16:creationId xmlns:a16="http://schemas.microsoft.com/office/drawing/2014/main" id="{FAD137A8-188C-7D40-2B68-49FAFFDFAC5D}"/>
              </a:ext>
            </a:extLst>
          </p:cNvPr>
          <p:cNvSpPr/>
          <p:nvPr/>
        </p:nvSpPr>
        <p:spPr>
          <a:xfrm>
            <a:off x="10069998" y="628511"/>
            <a:ext cx="2122001" cy="878877"/>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Soziales </a:t>
            </a:r>
            <a:endParaRPr lang="en-IE" sz="2300" b="1" dirty="0"/>
          </a:p>
          <a:p>
            <a:pPr algn="ctr"/>
            <a:r>
              <a:rPr lang="en-IE" dirty="0" err="1"/>
              <a:t>Daten</a:t>
            </a:r>
            <a:r>
              <a:rPr lang="en-IE" dirty="0"/>
              <a:t>-Tool, das es Social Change-</a:t>
            </a:r>
            <a:r>
              <a:rPr lang="en-IE" dirty="0" err="1"/>
              <a:t>makern</a:t>
            </a:r>
            <a:r>
              <a:rPr lang="en-IE" dirty="0"/>
              <a:t> und Wissen-</a:t>
            </a:r>
            <a:r>
              <a:rPr lang="en-IE" dirty="0" err="1"/>
              <a:t>schaftlern</a:t>
            </a:r>
            <a:r>
              <a:rPr lang="en-IE" dirty="0"/>
              <a:t> ermöglicht, </a:t>
            </a:r>
          </a:p>
          <a:p>
            <a:pPr algn="ctr"/>
            <a:r>
              <a:rPr lang="en-IE" dirty="0" err="1"/>
              <a:t>Gutes</a:t>
            </a:r>
            <a:r>
              <a:rPr lang="en-IE" dirty="0"/>
              <a:t> zu tun</a:t>
            </a:r>
          </a:p>
        </p:txBody>
      </p:sp>
      <p:grpSp>
        <p:nvGrpSpPr>
          <p:cNvPr id="7" name="Graphic 4">
            <a:extLst>
              <a:ext uri="{FF2B5EF4-FFF2-40B4-BE49-F238E27FC236}">
                <a16:creationId xmlns:a16="http://schemas.microsoft.com/office/drawing/2014/main" id="{A574E138-76C2-D578-145A-5342123CC2EC}"/>
              </a:ext>
            </a:extLst>
          </p:cNvPr>
          <p:cNvGrpSpPr/>
          <p:nvPr/>
        </p:nvGrpSpPr>
        <p:grpSpPr>
          <a:xfrm>
            <a:off x="10031240" y="2078557"/>
            <a:ext cx="1974281" cy="1202388"/>
            <a:chOff x="7451356" y="3368393"/>
            <a:chExt cx="2245761" cy="1336865"/>
          </a:xfrm>
        </p:grpSpPr>
        <p:sp>
          <p:nvSpPr>
            <p:cNvPr id="9" name="Freeform 1023">
              <a:extLst>
                <a:ext uri="{FF2B5EF4-FFF2-40B4-BE49-F238E27FC236}">
                  <a16:creationId xmlns:a16="http://schemas.microsoft.com/office/drawing/2014/main" id="{D9E9E7CA-6773-4561-1DF0-7E1E7529B34A}"/>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solidFill>
              <a:srgbClr val="FFFFFF"/>
            </a:solidFill>
            <a:ln w="1804" cap="flat">
              <a:noFill/>
              <a:prstDash val="solid"/>
              <a:miter/>
            </a:ln>
          </p:spPr>
          <p:txBody>
            <a:bodyPr rtlCol="0" anchor="ctr"/>
            <a:lstStyle/>
            <a:p>
              <a:endParaRPr lang="en-US"/>
            </a:p>
          </p:txBody>
        </p:sp>
        <p:sp>
          <p:nvSpPr>
            <p:cNvPr id="10" name="Freeform 1024">
              <a:extLst>
                <a:ext uri="{FF2B5EF4-FFF2-40B4-BE49-F238E27FC236}">
                  <a16:creationId xmlns:a16="http://schemas.microsoft.com/office/drawing/2014/main" id="{0E4E17FB-217F-F09E-58E9-562DB3B2C658}"/>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solidFill>
              <a:srgbClr val="FFFFFF"/>
            </a:solidFill>
            <a:ln w="1804" cap="flat">
              <a:noFill/>
              <a:prstDash val="solid"/>
              <a:miter/>
            </a:ln>
          </p:spPr>
          <p:txBody>
            <a:bodyPr rtlCol="0" anchor="ctr"/>
            <a:lstStyle/>
            <a:p>
              <a:endParaRPr lang="en-US"/>
            </a:p>
          </p:txBody>
        </p:sp>
        <p:sp>
          <p:nvSpPr>
            <p:cNvPr id="11" name="Freeform 1025">
              <a:extLst>
                <a:ext uri="{FF2B5EF4-FFF2-40B4-BE49-F238E27FC236}">
                  <a16:creationId xmlns:a16="http://schemas.microsoft.com/office/drawing/2014/main" id="{D02074ED-7489-BE3E-7C42-97D82E4600F0}"/>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2" name="Freeform 1026">
              <a:extLst>
                <a:ext uri="{FF2B5EF4-FFF2-40B4-BE49-F238E27FC236}">
                  <a16:creationId xmlns:a16="http://schemas.microsoft.com/office/drawing/2014/main" id="{ABC9F55F-9F97-F699-1CBF-FFFAFDC6E330}"/>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solidFill>
              <a:srgbClr val="FFFFFF"/>
            </a:solidFill>
            <a:ln w="1804" cap="flat">
              <a:noFill/>
              <a:prstDash val="solid"/>
              <a:miter/>
            </a:ln>
          </p:spPr>
          <p:txBody>
            <a:bodyPr rtlCol="0" anchor="ctr"/>
            <a:lstStyle/>
            <a:p>
              <a:endParaRPr lang="en-US"/>
            </a:p>
          </p:txBody>
        </p:sp>
        <p:sp>
          <p:nvSpPr>
            <p:cNvPr id="13" name="Freeform 1027">
              <a:extLst>
                <a:ext uri="{FF2B5EF4-FFF2-40B4-BE49-F238E27FC236}">
                  <a16:creationId xmlns:a16="http://schemas.microsoft.com/office/drawing/2014/main" id="{46D93983-866D-504C-DC87-BCBB83B4F5D1}"/>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4" name="Freeform 1028">
              <a:extLst>
                <a:ext uri="{FF2B5EF4-FFF2-40B4-BE49-F238E27FC236}">
                  <a16:creationId xmlns:a16="http://schemas.microsoft.com/office/drawing/2014/main" id="{48CD29CB-F8E2-C236-E5F4-7BBD16423E4D}"/>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solidFill>
              <a:srgbClr val="FFFFFF"/>
            </a:solidFill>
            <a:ln w="1804" cap="flat">
              <a:noFill/>
              <a:prstDash val="solid"/>
              <a:miter/>
            </a:ln>
          </p:spPr>
          <p:txBody>
            <a:bodyPr rtlCol="0" anchor="ctr"/>
            <a:lstStyle/>
            <a:p>
              <a:endParaRPr lang="en-US"/>
            </a:p>
          </p:txBody>
        </p:sp>
        <p:sp>
          <p:nvSpPr>
            <p:cNvPr id="15" name="Freeform 1029">
              <a:extLst>
                <a:ext uri="{FF2B5EF4-FFF2-40B4-BE49-F238E27FC236}">
                  <a16:creationId xmlns:a16="http://schemas.microsoft.com/office/drawing/2014/main" id="{734EB5AA-E259-E397-4019-808CB49469D0}"/>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solidFill>
              <a:srgbClr val="FFFFFF"/>
            </a:solidFill>
            <a:ln w="1804" cap="flat">
              <a:noFill/>
              <a:prstDash val="solid"/>
              <a:miter/>
            </a:ln>
          </p:spPr>
          <p:txBody>
            <a:bodyPr rtlCol="0" anchor="ctr"/>
            <a:lstStyle/>
            <a:p>
              <a:endParaRPr lang="en-US"/>
            </a:p>
          </p:txBody>
        </p:sp>
        <p:sp>
          <p:nvSpPr>
            <p:cNvPr id="16" name="Freeform 1030">
              <a:extLst>
                <a:ext uri="{FF2B5EF4-FFF2-40B4-BE49-F238E27FC236}">
                  <a16:creationId xmlns:a16="http://schemas.microsoft.com/office/drawing/2014/main" id="{0E71F9B8-B5CC-6AB5-2DF5-FE232B112DF9}"/>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solidFill>
              <a:srgbClr val="FFFFFF"/>
            </a:solidFill>
            <a:ln w="1804" cap="flat">
              <a:noFill/>
              <a:prstDash val="solid"/>
              <a:miter/>
            </a:ln>
          </p:spPr>
          <p:txBody>
            <a:bodyPr rtlCol="0" anchor="ctr"/>
            <a:lstStyle/>
            <a:p>
              <a:endParaRPr lang="en-US"/>
            </a:p>
          </p:txBody>
        </p:sp>
        <p:sp>
          <p:nvSpPr>
            <p:cNvPr id="17" name="Freeform 1031">
              <a:extLst>
                <a:ext uri="{FF2B5EF4-FFF2-40B4-BE49-F238E27FC236}">
                  <a16:creationId xmlns:a16="http://schemas.microsoft.com/office/drawing/2014/main" id="{3FF6FFCD-459A-C6DD-6193-49B43075F8FA}"/>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solidFill>
              <a:srgbClr val="FFFFFF"/>
            </a:solidFill>
            <a:ln w="1804" cap="flat">
              <a:noFill/>
              <a:prstDash val="solid"/>
              <a:miter/>
            </a:ln>
          </p:spPr>
          <p:txBody>
            <a:bodyPr rtlCol="0" anchor="ctr"/>
            <a:lstStyle/>
            <a:p>
              <a:endParaRPr lang="en-US"/>
            </a:p>
          </p:txBody>
        </p:sp>
        <p:sp>
          <p:nvSpPr>
            <p:cNvPr id="18" name="Freeform 1032">
              <a:extLst>
                <a:ext uri="{FF2B5EF4-FFF2-40B4-BE49-F238E27FC236}">
                  <a16:creationId xmlns:a16="http://schemas.microsoft.com/office/drawing/2014/main" id="{EB186341-8DF7-11DF-9B1C-5896E7065AFC}"/>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solidFill>
              <a:srgbClr val="FFFFFF"/>
            </a:solidFill>
            <a:ln w="1804" cap="flat">
              <a:noFill/>
              <a:prstDash val="solid"/>
              <a:miter/>
            </a:ln>
          </p:spPr>
          <p:txBody>
            <a:bodyPr rtlCol="0" anchor="ctr"/>
            <a:lstStyle/>
            <a:p>
              <a:endParaRPr lang="en-US"/>
            </a:p>
          </p:txBody>
        </p:sp>
        <p:sp>
          <p:nvSpPr>
            <p:cNvPr id="19" name="Freeform 1033">
              <a:extLst>
                <a:ext uri="{FF2B5EF4-FFF2-40B4-BE49-F238E27FC236}">
                  <a16:creationId xmlns:a16="http://schemas.microsoft.com/office/drawing/2014/main" id="{922C1734-434A-492C-97C2-C5514B86E130}"/>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solidFill>
              <a:srgbClr val="FFFFFF"/>
            </a:solidFill>
            <a:ln w="1804" cap="flat">
              <a:noFill/>
              <a:prstDash val="solid"/>
              <a:miter/>
            </a:ln>
          </p:spPr>
          <p:txBody>
            <a:bodyPr rtlCol="0" anchor="ctr"/>
            <a:lstStyle/>
            <a:p>
              <a:endParaRPr lang="en-US"/>
            </a:p>
          </p:txBody>
        </p:sp>
        <p:sp>
          <p:nvSpPr>
            <p:cNvPr id="20" name="Freeform 1034">
              <a:extLst>
                <a:ext uri="{FF2B5EF4-FFF2-40B4-BE49-F238E27FC236}">
                  <a16:creationId xmlns:a16="http://schemas.microsoft.com/office/drawing/2014/main" id="{4AEA6532-B94A-AEDC-01B2-E473DFE31D70}"/>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solidFill>
              <a:srgbClr val="FFFFFF"/>
            </a:solidFill>
            <a:ln w="1804" cap="flat">
              <a:noFill/>
              <a:prstDash val="solid"/>
              <a:miter/>
            </a:ln>
          </p:spPr>
          <p:txBody>
            <a:bodyPr rtlCol="0" anchor="ctr"/>
            <a:lstStyle/>
            <a:p>
              <a:endParaRPr lang="en-US"/>
            </a:p>
          </p:txBody>
        </p:sp>
        <p:sp>
          <p:nvSpPr>
            <p:cNvPr id="21" name="Freeform 1035">
              <a:extLst>
                <a:ext uri="{FF2B5EF4-FFF2-40B4-BE49-F238E27FC236}">
                  <a16:creationId xmlns:a16="http://schemas.microsoft.com/office/drawing/2014/main" id="{FFA32045-DE41-32B3-F0CB-350432D25696}"/>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solidFill>
              <a:srgbClr val="FFFFFF"/>
            </a:solidFill>
            <a:ln w="1804" cap="flat">
              <a:noFill/>
              <a:prstDash val="solid"/>
              <a:miter/>
            </a:ln>
          </p:spPr>
          <p:txBody>
            <a:bodyPr rtlCol="0" anchor="ctr"/>
            <a:lstStyle/>
            <a:p>
              <a:endParaRPr lang="en-US"/>
            </a:p>
          </p:txBody>
        </p:sp>
        <p:sp>
          <p:nvSpPr>
            <p:cNvPr id="22" name="Freeform 1036">
              <a:extLst>
                <a:ext uri="{FF2B5EF4-FFF2-40B4-BE49-F238E27FC236}">
                  <a16:creationId xmlns:a16="http://schemas.microsoft.com/office/drawing/2014/main" id="{84CE799B-F36A-6B32-A1F2-B46819E2924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solidFill>
              <a:srgbClr val="FFFFFF"/>
            </a:solidFill>
            <a:ln w="1804" cap="flat">
              <a:noFill/>
              <a:prstDash val="solid"/>
              <a:miter/>
            </a:ln>
          </p:spPr>
          <p:txBody>
            <a:bodyPr rtlCol="0" anchor="ctr"/>
            <a:lstStyle/>
            <a:p>
              <a:endParaRPr lang="en-US"/>
            </a:p>
          </p:txBody>
        </p:sp>
        <p:sp>
          <p:nvSpPr>
            <p:cNvPr id="23" name="Freeform 1037">
              <a:extLst>
                <a:ext uri="{FF2B5EF4-FFF2-40B4-BE49-F238E27FC236}">
                  <a16:creationId xmlns:a16="http://schemas.microsoft.com/office/drawing/2014/main" id="{C74B6AFB-335F-96DE-1BEA-BF9E93F7E7AD}"/>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solidFill>
              <a:srgbClr val="FFFFFF"/>
            </a:solidFill>
            <a:ln w="1804" cap="flat">
              <a:noFill/>
              <a:prstDash val="solid"/>
              <a:miter/>
            </a:ln>
          </p:spPr>
          <p:txBody>
            <a:bodyPr rtlCol="0" anchor="ctr"/>
            <a:lstStyle/>
            <a:p>
              <a:endParaRPr lang="en-US"/>
            </a:p>
          </p:txBody>
        </p:sp>
        <p:sp>
          <p:nvSpPr>
            <p:cNvPr id="24" name="Freeform 1038">
              <a:extLst>
                <a:ext uri="{FF2B5EF4-FFF2-40B4-BE49-F238E27FC236}">
                  <a16:creationId xmlns:a16="http://schemas.microsoft.com/office/drawing/2014/main" id="{EF5A6CC9-8D29-407B-BBB0-DA1A741AC0F1}"/>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solidFill>
              <a:srgbClr val="FFFFFF"/>
            </a:solidFill>
            <a:ln w="1804" cap="flat">
              <a:noFill/>
              <a:prstDash val="solid"/>
              <a:miter/>
            </a:ln>
          </p:spPr>
          <p:txBody>
            <a:bodyPr rtlCol="0" anchor="ctr"/>
            <a:lstStyle/>
            <a:p>
              <a:endParaRPr lang="en-US"/>
            </a:p>
          </p:txBody>
        </p:sp>
        <p:sp>
          <p:nvSpPr>
            <p:cNvPr id="25" name="Freeform 1039">
              <a:extLst>
                <a:ext uri="{FF2B5EF4-FFF2-40B4-BE49-F238E27FC236}">
                  <a16:creationId xmlns:a16="http://schemas.microsoft.com/office/drawing/2014/main" id="{5F60B420-182B-D63A-000C-68805CE9BF52}"/>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solidFill>
              <a:srgbClr val="FFFFFF"/>
            </a:solidFill>
            <a:ln w="1804" cap="flat">
              <a:noFill/>
              <a:prstDash val="solid"/>
              <a:miter/>
            </a:ln>
          </p:spPr>
          <p:txBody>
            <a:bodyPr rtlCol="0" anchor="ctr"/>
            <a:lstStyle/>
            <a:p>
              <a:endParaRPr lang="en-US"/>
            </a:p>
          </p:txBody>
        </p:sp>
        <p:sp>
          <p:nvSpPr>
            <p:cNvPr id="26" name="Freeform 1040">
              <a:extLst>
                <a:ext uri="{FF2B5EF4-FFF2-40B4-BE49-F238E27FC236}">
                  <a16:creationId xmlns:a16="http://schemas.microsoft.com/office/drawing/2014/main" id="{15987EC8-25D8-0E5D-FCE4-75961420D138}"/>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solidFill>
              <a:srgbClr val="FFFFFF"/>
            </a:solidFill>
            <a:ln w="1804" cap="flat">
              <a:noFill/>
              <a:prstDash val="solid"/>
              <a:miter/>
            </a:ln>
          </p:spPr>
          <p:txBody>
            <a:bodyPr rtlCol="0" anchor="ctr"/>
            <a:lstStyle/>
            <a:p>
              <a:endParaRPr lang="en-US"/>
            </a:p>
          </p:txBody>
        </p:sp>
        <p:sp>
          <p:nvSpPr>
            <p:cNvPr id="27" name="Freeform 1041">
              <a:extLst>
                <a:ext uri="{FF2B5EF4-FFF2-40B4-BE49-F238E27FC236}">
                  <a16:creationId xmlns:a16="http://schemas.microsoft.com/office/drawing/2014/main" id="{7944996B-23F8-E44F-3AE1-45C0AB3D681E}"/>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solidFill>
              <a:srgbClr val="FFFFFF"/>
            </a:solidFill>
            <a:ln w="1804" cap="flat">
              <a:noFill/>
              <a:prstDash val="solid"/>
              <a:miter/>
            </a:ln>
          </p:spPr>
          <p:txBody>
            <a:bodyPr rtlCol="0" anchor="ctr"/>
            <a:lstStyle/>
            <a:p>
              <a:endParaRPr lang="en-US"/>
            </a:p>
          </p:txBody>
        </p:sp>
        <p:sp>
          <p:nvSpPr>
            <p:cNvPr id="28" name="Freeform 1042">
              <a:extLst>
                <a:ext uri="{FF2B5EF4-FFF2-40B4-BE49-F238E27FC236}">
                  <a16:creationId xmlns:a16="http://schemas.microsoft.com/office/drawing/2014/main" id="{B936655A-0B3A-0421-E2F4-21AA6FFF3B0A}"/>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29" name="Freeform 1043">
              <a:extLst>
                <a:ext uri="{FF2B5EF4-FFF2-40B4-BE49-F238E27FC236}">
                  <a16:creationId xmlns:a16="http://schemas.microsoft.com/office/drawing/2014/main" id="{741C8C7E-FD7B-E199-904F-3D890C7A31D2}"/>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1044">
              <a:extLst>
                <a:ext uri="{FF2B5EF4-FFF2-40B4-BE49-F238E27FC236}">
                  <a16:creationId xmlns:a16="http://schemas.microsoft.com/office/drawing/2014/main" id="{D600A2FE-DD89-50C6-3177-234560550A07}"/>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solidFill>
              <a:srgbClr val="FFFFFF"/>
            </a:solidFill>
            <a:ln w="1804" cap="flat">
              <a:noFill/>
              <a:prstDash val="solid"/>
              <a:miter/>
            </a:ln>
          </p:spPr>
          <p:txBody>
            <a:bodyPr rtlCol="0" anchor="ctr"/>
            <a:lstStyle/>
            <a:p>
              <a:endParaRPr lang="en-US"/>
            </a:p>
          </p:txBody>
        </p:sp>
        <p:sp>
          <p:nvSpPr>
            <p:cNvPr id="31" name="Freeform 1045">
              <a:extLst>
                <a:ext uri="{FF2B5EF4-FFF2-40B4-BE49-F238E27FC236}">
                  <a16:creationId xmlns:a16="http://schemas.microsoft.com/office/drawing/2014/main" id="{CCAC7729-C87B-CA5E-C0B4-3E5B41715FC1}"/>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2" name="Freeform 1046">
              <a:extLst>
                <a:ext uri="{FF2B5EF4-FFF2-40B4-BE49-F238E27FC236}">
                  <a16:creationId xmlns:a16="http://schemas.microsoft.com/office/drawing/2014/main" id="{71BDBCCD-E404-9598-7C56-8E914808B20A}"/>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solidFill>
              <a:srgbClr val="FFFFFF"/>
            </a:solidFill>
            <a:ln w="1804" cap="flat">
              <a:noFill/>
              <a:prstDash val="solid"/>
              <a:miter/>
            </a:ln>
          </p:spPr>
          <p:txBody>
            <a:bodyPr rtlCol="0" anchor="ctr"/>
            <a:lstStyle/>
            <a:p>
              <a:endParaRPr lang="en-US"/>
            </a:p>
          </p:txBody>
        </p:sp>
        <p:sp>
          <p:nvSpPr>
            <p:cNvPr id="33" name="Freeform 1047">
              <a:extLst>
                <a:ext uri="{FF2B5EF4-FFF2-40B4-BE49-F238E27FC236}">
                  <a16:creationId xmlns:a16="http://schemas.microsoft.com/office/drawing/2014/main" id="{28BA43F7-0E3D-4A9D-90BF-2E46FDD37FAC}"/>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1048">
              <a:extLst>
                <a:ext uri="{FF2B5EF4-FFF2-40B4-BE49-F238E27FC236}">
                  <a16:creationId xmlns:a16="http://schemas.microsoft.com/office/drawing/2014/main" id="{47FD6E8D-E7A5-167C-73C1-D00554381975}"/>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35" name="Freeform 1049">
              <a:extLst>
                <a:ext uri="{FF2B5EF4-FFF2-40B4-BE49-F238E27FC236}">
                  <a16:creationId xmlns:a16="http://schemas.microsoft.com/office/drawing/2014/main" id="{8FAE3C1F-892C-A733-97A3-388CA50C0DB1}"/>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solidFill>
              <a:srgbClr val="FFFFFF"/>
            </a:solidFill>
            <a:ln w="1804" cap="flat">
              <a:noFill/>
              <a:prstDash val="solid"/>
              <a:miter/>
            </a:ln>
          </p:spPr>
          <p:txBody>
            <a:bodyPr rtlCol="0" anchor="ctr"/>
            <a:lstStyle/>
            <a:p>
              <a:endParaRPr lang="en-US"/>
            </a:p>
          </p:txBody>
        </p:sp>
        <p:sp>
          <p:nvSpPr>
            <p:cNvPr id="36" name="Freeform 1050">
              <a:extLst>
                <a:ext uri="{FF2B5EF4-FFF2-40B4-BE49-F238E27FC236}">
                  <a16:creationId xmlns:a16="http://schemas.microsoft.com/office/drawing/2014/main" id="{AD9FAF75-4D9A-D2B6-3445-20EFDCB4C83D}"/>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7" name="Freeform 1051">
              <a:extLst>
                <a:ext uri="{FF2B5EF4-FFF2-40B4-BE49-F238E27FC236}">
                  <a16:creationId xmlns:a16="http://schemas.microsoft.com/office/drawing/2014/main" id="{9F3C23AA-796E-8237-853C-9591531A6D06}"/>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solidFill>
              <a:srgbClr val="FFFFFF"/>
            </a:solidFill>
            <a:ln w="1804" cap="flat">
              <a:noFill/>
              <a:prstDash val="solid"/>
              <a:miter/>
            </a:ln>
          </p:spPr>
          <p:txBody>
            <a:bodyPr rtlCol="0" anchor="ctr"/>
            <a:lstStyle/>
            <a:p>
              <a:endParaRPr lang="en-US"/>
            </a:p>
          </p:txBody>
        </p:sp>
        <p:sp>
          <p:nvSpPr>
            <p:cNvPr id="38" name="Freeform 1052">
              <a:extLst>
                <a:ext uri="{FF2B5EF4-FFF2-40B4-BE49-F238E27FC236}">
                  <a16:creationId xmlns:a16="http://schemas.microsoft.com/office/drawing/2014/main" id="{6305D0B2-2B11-C672-E4D8-A6A879DE9352}"/>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solidFill>
              <a:srgbClr val="FFFFFF"/>
            </a:solidFill>
            <a:ln w="1804" cap="flat">
              <a:noFill/>
              <a:prstDash val="solid"/>
              <a:miter/>
            </a:ln>
          </p:spPr>
          <p:txBody>
            <a:bodyPr rtlCol="0" anchor="ctr"/>
            <a:lstStyle/>
            <a:p>
              <a:endParaRPr lang="en-US"/>
            </a:p>
          </p:txBody>
        </p:sp>
        <p:sp>
          <p:nvSpPr>
            <p:cNvPr id="39" name="Freeform 1053">
              <a:extLst>
                <a:ext uri="{FF2B5EF4-FFF2-40B4-BE49-F238E27FC236}">
                  <a16:creationId xmlns:a16="http://schemas.microsoft.com/office/drawing/2014/main" id="{4FC28589-0A1C-A1A8-7769-A1B2922D6F85}"/>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solidFill>
              <a:srgbClr val="FFFFFF"/>
            </a:solidFill>
            <a:ln w="1804" cap="flat">
              <a:noFill/>
              <a:prstDash val="solid"/>
              <a:miter/>
            </a:ln>
          </p:spPr>
          <p:txBody>
            <a:bodyPr rtlCol="0" anchor="ctr"/>
            <a:lstStyle/>
            <a:p>
              <a:endParaRPr lang="en-US"/>
            </a:p>
          </p:txBody>
        </p:sp>
        <p:sp>
          <p:nvSpPr>
            <p:cNvPr id="40" name="Freeform 1054">
              <a:extLst>
                <a:ext uri="{FF2B5EF4-FFF2-40B4-BE49-F238E27FC236}">
                  <a16:creationId xmlns:a16="http://schemas.microsoft.com/office/drawing/2014/main" id="{A48EDDA0-C275-41D4-9774-B447029241D3}"/>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solidFill>
              <a:srgbClr val="FFFFFF"/>
            </a:solidFill>
            <a:ln w="1804" cap="flat">
              <a:noFill/>
              <a:prstDash val="solid"/>
              <a:miter/>
            </a:ln>
          </p:spPr>
          <p:txBody>
            <a:bodyPr rtlCol="0" anchor="ctr"/>
            <a:lstStyle/>
            <a:p>
              <a:endParaRPr lang="en-US"/>
            </a:p>
          </p:txBody>
        </p:sp>
        <p:sp>
          <p:nvSpPr>
            <p:cNvPr id="41" name="Freeform 1055">
              <a:extLst>
                <a:ext uri="{FF2B5EF4-FFF2-40B4-BE49-F238E27FC236}">
                  <a16:creationId xmlns:a16="http://schemas.microsoft.com/office/drawing/2014/main" id="{258DCBC7-DDAC-079C-95A3-44A5D1AEB526}"/>
                </a:ext>
              </a:extLst>
            </p:cNvPr>
            <p:cNvSpPr/>
            <p:nvPr/>
          </p:nvSpPr>
          <p:spPr>
            <a:xfrm>
              <a:off x="8259197" y="3472465"/>
              <a:ext cx="1312017" cy="625497"/>
            </a:xfrm>
            <a:custGeom>
              <a:avLst/>
              <a:gdLst>
                <a:gd name="connsiteX0" fmla="*/ 1118897 w 1312017"/>
                <a:gd name="connsiteY0" fmla="*/ 333905 h 625497"/>
                <a:gd name="connsiteX1" fmla="*/ 1185130 w 1312017"/>
                <a:gd name="connsiteY1" fmla="*/ 315497 h 625497"/>
                <a:gd name="connsiteX2" fmla="*/ 1259485 w 1312017"/>
                <a:gd name="connsiteY2" fmla="*/ 274169 h 625497"/>
                <a:gd name="connsiteX3" fmla="*/ 1305145 w 1312017"/>
                <a:gd name="connsiteY3" fmla="*/ 203242 h 625497"/>
                <a:gd name="connsiteX4" fmla="*/ 1255515 w 1312017"/>
                <a:gd name="connsiteY4" fmla="*/ 41538 h 625497"/>
                <a:gd name="connsiteX5" fmla="*/ 1107707 w 1312017"/>
                <a:gd name="connsiteY5" fmla="*/ 751 h 625497"/>
                <a:gd name="connsiteX6" fmla="*/ 1087855 w 1312017"/>
                <a:gd name="connsiteY6" fmla="*/ 27100 h 625497"/>
                <a:gd name="connsiteX7" fmla="*/ 1105542 w 1312017"/>
                <a:gd name="connsiteY7" fmla="*/ 86295 h 625497"/>
                <a:gd name="connsiteX8" fmla="*/ 1090743 w 1312017"/>
                <a:gd name="connsiteY8" fmla="*/ 115171 h 625497"/>
                <a:gd name="connsiteX9" fmla="*/ 1019636 w 1312017"/>
                <a:gd name="connsiteY9" fmla="*/ 131233 h 625497"/>
                <a:gd name="connsiteX10" fmla="*/ 875979 w 1312017"/>
                <a:gd name="connsiteY10" fmla="*/ 169494 h 625497"/>
                <a:gd name="connsiteX11" fmla="*/ 281679 w 1312017"/>
                <a:gd name="connsiteY11" fmla="*/ 356465 h 625497"/>
                <a:gd name="connsiteX12" fmla="*/ 53380 w 1312017"/>
                <a:gd name="connsiteY12" fmla="*/ 426488 h 625497"/>
                <a:gd name="connsiteX13" fmla="*/ 15119 w 1312017"/>
                <a:gd name="connsiteY13" fmla="*/ 443633 h 625497"/>
                <a:gd name="connsiteX14" fmla="*/ 16563 w 1312017"/>
                <a:gd name="connsiteY14" fmla="*/ 494888 h 625497"/>
                <a:gd name="connsiteX15" fmla="*/ 34971 w 1312017"/>
                <a:gd name="connsiteY15" fmla="*/ 537660 h 625497"/>
                <a:gd name="connsiteX16" fmla="*/ 22519 w 1312017"/>
                <a:gd name="connsiteY16" fmla="*/ 597758 h 625497"/>
                <a:gd name="connsiteX17" fmla="*/ 21075 w 1312017"/>
                <a:gd name="connsiteY17" fmla="*/ 623746 h 625497"/>
                <a:gd name="connsiteX18" fmla="*/ 21255 w 1312017"/>
                <a:gd name="connsiteY18" fmla="*/ 619054 h 625497"/>
                <a:gd name="connsiteX19" fmla="*/ 52477 w 1312017"/>
                <a:gd name="connsiteY19" fmla="*/ 624107 h 625497"/>
                <a:gd name="connsiteX20" fmla="*/ 206241 w 1312017"/>
                <a:gd name="connsiteY20" fmla="*/ 606782 h 625497"/>
                <a:gd name="connsiteX21" fmla="*/ 400611 w 1312017"/>
                <a:gd name="connsiteY21" fmla="*/ 551917 h 625497"/>
                <a:gd name="connsiteX22" fmla="*/ 607795 w 1312017"/>
                <a:gd name="connsiteY22" fmla="*/ 485684 h 625497"/>
                <a:gd name="connsiteX23" fmla="*/ 716620 w 1312017"/>
                <a:gd name="connsiteY23" fmla="*/ 458613 h 625497"/>
                <a:gd name="connsiteX24" fmla="*/ 823461 w 1312017"/>
                <a:gd name="connsiteY24" fmla="*/ 426127 h 625497"/>
                <a:gd name="connsiteX25" fmla="*/ 859375 w 1312017"/>
                <a:gd name="connsiteY25" fmla="*/ 414216 h 625497"/>
                <a:gd name="connsiteX26" fmla="*/ 859375 w 1312017"/>
                <a:gd name="connsiteY26" fmla="*/ 414216 h 625497"/>
                <a:gd name="connsiteX27" fmla="*/ 885544 w 1312017"/>
                <a:gd name="connsiteY27" fmla="*/ 393100 h 625497"/>
                <a:gd name="connsiteX28" fmla="*/ 907742 w 1312017"/>
                <a:gd name="connsiteY28" fmla="*/ 397974 h 625497"/>
                <a:gd name="connsiteX29" fmla="*/ 1038586 w 1312017"/>
                <a:gd name="connsiteY29" fmla="*/ 355382 h 625497"/>
                <a:gd name="connsiteX30" fmla="*/ 1118897 w 1312017"/>
                <a:gd name="connsiteY30" fmla="*/ 333905 h 625497"/>
                <a:gd name="connsiteX31" fmla="*/ 1215089 w 1312017"/>
                <a:gd name="connsiteY31" fmla="*/ 179059 h 625497"/>
                <a:gd name="connsiteX32" fmla="*/ 1211841 w 1312017"/>
                <a:gd name="connsiteY32" fmla="*/ 186278 h 625497"/>
                <a:gd name="connsiteX33" fmla="*/ 1215089 w 1312017"/>
                <a:gd name="connsiteY33" fmla="*/ 179059 h 6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2017" h="625497">
                  <a:moveTo>
                    <a:pt x="1118897" y="333905"/>
                  </a:moveTo>
                  <a:cubicBezTo>
                    <a:pt x="1141095" y="328671"/>
                    <a:pt x="1163473" y="323257"/>
                    <a:pt x="1185130" y="315497"/>
                  </a:cubicBezTo>
                  <a:cubicBezTo>
                    <a:pt x="1212562" y="305571"/>
                    <a:pt x="1237107" y="292938"/>
                    <a:pt x="1259485" y="274169"/>
                  </a:cubicBezTo>
                  <a:cubicBezTo>
                    <a:pt x="1281323" y="255940"/>
                    <a:pt x="1296844" y="230313"/>
                    <a:pt x="1305145" y="203242"/>
                  </a:cubicBezTo>
                  <a:cubicBezTo>
                    <a:pt x="1325358" y="138091"/>
                    <a:pt x="1298649" y="84671"/>
                    <a:pt x="1255515" y="41538"/>
                  </a:cubicBezTo>
                  <a:cubicBezTo>
                    <a:pt x="1195056" y="23671"/>
                    <a:pt x="1131530" y="5804"/>
                    <a:pt x="1107707" y="751"/>
                  </a:cubicBezTo>
                  <a:cubicBezTo>
                    <a:pt x="1089660" y="-3039"/>
                    <a:pt x="1083524" y="7789"/>
                    <a:pt x="1087855" y="27100"/>
                  </a:cubicBezTo>
                  <a:cubicBezTo>
                    <a:pt x="1092367" y="47133"/>
                    <a:pt x="1098503" y="66985"/>
                    <a:pt x="1105542" y="86295"/>
                  </a:cubicBezTo>
                  <a:cubicBezTo>
                    <a:pt x="1112038" y="104343"/>
                    <a:pt x="1109151" y="111201"/>
                    <a:pt x="1090743" y="115171"/>
                  </a:cubicBezTo>
                  <a:cubicBezTo>
                    <a:pt x="1067100" y="120405"/>
                    <a:pt x="1043458" y="126361"/>
                    <a:pt x="1019636" y="131233"/>
                  </a:cubicBezTo>
                  <a:cubicBezTo>
                    <a:pt x="971088" y="141340"/>
                    <a:pt x="923985" y="157583"/>
                    <a:pt x="875979" y="169494"/>
                  </a:cubicBezTo>
                  <a:cubicBezTo>
                    <a:pt x="858834" y="173645"/>
                    <a:pt x="326797" y="344373"/>
                    <a:pt x="281679" y="356465"/>
                  </a:cubicBezTo>
                  <a:cubicBezTo>
                    <a:pt x="204617" y="377039"/>
                    <a:pt x="129901" y="404290"/>
                    <a:pt x="53380" y="426488"/>
                  </a:cubicBezTo>
                  <a:cubicBezTo>
                    <a:pt x="40025" y="430278"/>
                    <a:pt x="26309" y="434429"/>
                    <a:pt x="15119" y="443633"/>
                  </a:cubicBezTo>
                  <a:cubicBezTo>
                    <a:pt x="-5274" y="460237"/>
                    <a:pt x="-5274" y="480630"/>
                    <a:pt x="16563" y="494888"/>
                  </a:cubicBezTo>
                  <a:cubicBezTo>
                    <a:pt x="32625" y="505355"/>
                    <a:pt x="40025" y="518349"/>
                    <a:pt x="34971" y="537660"/>
                  </a:cubicBezTo>
                  <a:cubicBezTo>
                    <a:pt x="31723" y="550293"/>
                    <a:pt x="26309" y="579711"/>
                    <a:pt x="22519" y="597758"/>
                  </a:cubicBezTo>
                  <a:cubicBezTo>
                    <a:pt x="22158" y="609308"/>
                    <a:pt x="21255" y="617069"/>
                    <a:pt x="21075" y="623746"/>
                  </a:cubicBezTo>
                  <a:cubicBezTo>
                    <a:pt x="21075" y="622302"/>
                    <a:pt x="21255" y="620678"/>
                    <a:pt x="21255" y="619054"/>
                  </a:cubicBezTo>
                  <a:cubicBezTo>
                    <a:pt x="31543" y="621400"/>
                    <a:pt x="42010" y="623024"/>
                    <a:pt x="52477" y="624107"/>
                  </a:cubicBezTo>
                  <a:cubicBezTo>
                    <a:pt x="103732" y="629521"/>
                    <a:pt x="156611" y="618152"/>
                    <a:pt x="206241" y="606782"/>
                  </a:cubicBezTo>
                  <a:cubicBezTo>
                    <a:pt x="272114" y="591622"/>
                    <a:pt x="336543" y="573213"/>
                    <a:pt x="400611" y="551917"/>
                  </a:cubicBezTo>
                  <a:cubicBezTo>
                    <a:pt x="469372" y="528997"/>
                    <a:pt x="537771" y="504633"/>
                    <a:pt x="607795" y="485684"/>
                  </a:cubicBezTo>
                  <a:cubicBezTo>
                    <a:pt x="643890" y="475938"/>
                    <a:pt x="680526" y="468539"/>
                    <a:pt x="716620" y="458613"/>
                  </a:cubicBezTo>
                  <a:cubicBezTo>
                    <a:pt x="752535" y="448867"/>
                    <a:pt x="788088" y="437678"/>
                    <a:pt x="823461" y="426127"/>
                  </a:cubicBezTo>
                  <a:cubicBezTo>
                    <a:pt x="835372" y="422157"/>
                    <a:pt x="847464" y="418187"/>
                    <a:pt x="859375" y="414216"/>
                  </a:cubicBezTo>
                  <a:lnTo>
                    <a:pt x="859375" y="414216"/>
                  </a:lnTo>
                  <a:cubicBezTo>
                    <a:pt x="865692" y="403027"/>
                    <a:pt x="875257" y="394905"/>
                    <a:pt x="885544" y="393100"/>
                  </a:cubicBezTo>
                  <a:cubicBezTo>
                    <a:pt x="894748" y="391476"/>
                    <a:pt x="901967" y="393642"/>
                    <a:pt x="907742" y="397974"/>
                  </a:cubicBezTo>
                  <a:cubicBezTo>
                    <a:pt x="951236" y="383355"/>
                    <a:pt x="994730" y="368737"/>
                    <a:pt x="1038586" y="355382"/>
                  </a:cubicBezTo>
                  <a:cubicBezTo>
                    <a:pt x="1065296" y="347260"/>
                    <a:pt x="1091826" y="340222"/>
                    <a:pt x="1118897" y="333905"/>
                  </a:cubicBezTo>
                  <a:close/>
                  <a:moveTo>
                    <a:pt x="1215089" y="179059"/>
                  </a:moveTo>
                  <a:cubicBezTo>
                    <a:pt x="1214186" y="182488"/>
                    <a:pt x="1213103" y="185736"/>
                    <a:pt x="1211841" y="186278"/>
                  </a:cubicBezTo>
                  <a:cubicBezTo>
                    <a:pt x="1211479" y="186458"/>
                    <a:pt x="1214728" y="179781"/>
                    <a:pt x="1215089" y="179059"/>
                  </a:cubicBezTo>
                  <a:close/>
                </a:path>
              </a:pathLst>
            </a:custGeom>
            <a:solidFill>
              <a:srgbClr val="FFFFFF"/>
            </a:solidFill>
            <a:ln w="1804" cap="flat">
              <a:noFill/>
              <a:prstDash val="solid"/>
              <a:miter/>
            </a:ln>
          </p:spPr>
          <p:txBody>
            <a:bodyPr rtlCol="0" anchor="ctr"/>
            <a:lstStyle/>
            <a:p>
              <a:endParaRPr lang="en-US"/>
            </a:p>
          </p:txBody>
        </p:sp>
        <p:sp>
          <p:nvSpPr>
            <p:cNvPr id="42" name="Freeform 1056">
              <a:extLst>
                <a:ext uri="{FF2B5EF4-FFF2-40B4-BE49-F238E27FC236}">
                  <a16:creationId xmlns:a16="http://schemas.microsoft.com/office/drawing/2014/main" id="{7B5807A0-38FE-ABD1-BDED-58D2A1640C00}"/>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57">
              <a:extLst>
                <a:ext uri="{FF2B5EF4-FFF2-40B4-BE49-F238E27FC236}">
                  <a16:creationId xmlns:a16="http://schemas.microsoft.com/office/drawing/2014/main" id="{A4E93ECF-380C-05E9-A664-F72A7E7673CD}"/>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58">
              <a:extLst>
                <a:ext uri="{FF2B5EF4-FFF2-40B4-BE49-F238E27FC236}">
                  <a16:creationId xmlns:a16="http://schemas.microsoft.com/office/drawing/2014/main" id="{DB11EB20-F48B-46EF-0125-1998243C84E6}"/>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solidFill>
              <a:srgbClr val="FFFFFF"/>
            </a:solidFill>
            <a:ln w="1804" cap="flat">
              <a:noFill/>
              <a:prstDash val="solid"/>
              <a:miter/>
            </a:ln>
          </p:spPr>
          <p:txBody>
            <a:bodyPr rtlCol="0" anchor="ctr"/>
            <a:lstStyle/>
            <a:p>
              <a:endParaRPr lang="en-US"/>
            </a:p>
          </p:txBody>
        </p:sp>
        <p:sp>
          <p:nvSpPr>
            <p:cNvPr id="45" name="Freeform 1059">
              <a:extLst>
                <a:ext uri="{FF2B5EF4-FFF2-40B4-BE49-F238E27FC236}">
                  <a16:creationId xmlns:a16="http://schemas.microsoft.com/office/drawing/2014/main" id="{5B9175C1-9960-A573-003A-71D623171E35}"/>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60">
              <a:extLst>
                <a:ext uri="{FF2B5EF4-FFF2-40B4-BE49-F238E27FC236}">
                  <a16:creationId xmlns:a16="http://schemas.microsoft.com/office/drawing/2014/main" id="{6F728179-CAB3-DC34-3A9B-DED08DB4CEE3}"/>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61">
              <a:extLst>
                <a:ext uri="{FF2B5EF4-FFF2-40B4-BE49-F238E27FC236}">
                  <a16:creationId xmlns:a16="http://schemas.microsoft.com/office/drawing/2014/main" id="{6F352809-58A8-C29F-BE7C-78F51F1DE38A}"/>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62">
              <a:extLst>
                <a:ext uri="{FF2B5EF4-FFF2-40B4-BE49-F238E27FC236}">
                  <a16:creationId xmlns:a16="http://schemas.microsoft.com/office/drawing/2014/main" id="{4D7BAF0A-5850-A2B7-8E4E-086F4BD8599C}"/>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rgbClr val="FFFFFF"/>
            </a:solidFill>
            <a:ln w="1804" cap="flat">
              <a:noFill/>
              <a:prstDash val="solid"/>
              <a:miter/>
            </a:ln>
          </p:spPr>
          <p:txBody>
            <a:bodyPr rtlCol="0" anchor="ctr"/>
            <a:lstStyle/>
            <a:p>
              <a:endParaRPr lang="en-US"/>
            </a:p>
          </p:txBody>
        </p:sp>
        <p:sp>
          <p:nvSpPr>
            <p:cNvPr id="49" name="Freeform 1063">
              <a:extLst>
                <a:ext uri="{FF2B5EF4-FFF2-40B4-BE49-F238E27FC236}">
                  <a16:creationId xmlns:a16="http://schemas.microsoft.com/office/drawing/2014/main" id="{B6448624-E261-31DA-4A31-4090F2AEE898}"/>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rgbClr val="FFFFFF"/>
            </a:solidFill>
            <a:ln w="1804" cap="flat">
              <a:noFill/>
              <a:prstDash val="solid"/>
              <a:miter/>
            </a:ln>
          </p:spPr>
          <p:txBody>
            <a:bodyPr rtlCol="0" anchor="ctr"/>
            <a:lstStyle/>
            <a:p>
              <a:endParaRPr lang="en-US"/>
            </a:p>
          </p:txBody>
        </p:sp>
        <p:sp>
          <p:nvSpPr>
            <p:cNvPr id="50" name="Freeform 1064">
              <a:extLst>
                <a:ext uri="{FF2B5EF4-FFF2-40B4-BE49-F238E27FC236}">
                  <a16:creationId xmlns:a16="http://schemas.microsoft.com/office/drawing/2014/main" id="{82B60512-C000-148A-10E3-6D38A9340606}"/>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rgbClr val="FFFFFF"/>
            </a:solidFill>
            <a:ln w="1804" cap="flat">
              <a:noFill/>
              <a:prstDash val="solid"/>
              <a:miter/>
            </a:ln>
          </p:spPr>
          <p:txBody>
            <a:bodyPr rtlCol="0" anchor="ctr"/>
            <a:lstStyle/>
            <a:p>
              <a:endParaRPr lang="en-US"/>
            </a:p>
          </p:txBody>
        </p:sp>
        <p:sp>
          <p:nvSpPr>
            <p:cNvPr id="51" name="Freeform 1065">
              <a:extLst>
                <a:ext uri="{FF2B5EF4-FFF2-40B4-BE49-F238E27FC236}">
                  <a16:creationId xmlns:a16="http://schemas.microsoft.com/office/drawing/2014/main" id="{593E8E3D-4E3B-015C-8DF9-81DC50CD8F2D}"/>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rgbClr val="FFFFFF"/>
            </a:solidFill>
            <a:ln w="1804" cap="flat">
              <a:noFill/>
              <a:prstDash val="solid"/>
              <a:miter/>
            </a:ln>
          </p:spPr>
          <p:txBody>
            <a:bodyPr rtlCol="0" anchor="ctr"/>
            <a:lstStyle/>
            <a:p>
              <a:endParaRPr lang="en-US"/>
            </a:p>
          </p:txBody>
        </p:sp>
        <p:sp>
          <p:nvSpPr>
            <p:cNvPr id="52" name="Freeform 1066">
              <a:extLst>
                <a:ext uri="{FF2B5EF4-FFF2-40B4-BE49-F238E27FC236}">
                  <a16:creationId xmlns:a16="http://schemas.microsoft.com/office/drawing/2014/main" id="{08E7930D-451B-6ECB-487C-F558E06352B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rgbClr val="FFFFFF"/>
            </a:solidFill>
            <a:ln w="1804" cap="flat">
              <a:noFill/>
              <a:prstDash val="solid"/>
              <a:miter/>
            </a:ln>
          </p:spPr>
          <p:txBody>
            <a:bodyPr rtlCol="0" anchor="ctr"/>
            <a:lstStyle/>
            <a:p>
              <a:endParaRPr lang="en-US"/>
            </a:p>
          </p:txBody>
        </p:sp>
        <p:sp>
          <p:nvSpPr>
            <p:cNvPr id="53" name="Freeform 1067">
              <a:extLst>
                <a:ext uri="{FF2B5EF4-FFF2-40B4-BE49-F238E27FC236}">
                  <a16:creationId xmlns:a16="http://schemas.microsoft.com/office/drawing/2014/main" id="{4979A4DC-5082-94E3-5719-BAEDF4F8D08E}"/>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solidFill>
              <a:srgbClr val="FFFFFF"/>
            </a:solidFill>
            <a:ln w="1804" cap="flat">
              <a:noFill/>
              <a:prstDash val="solid"/>
              <a:miter/>
            </a:ln>
          </p:spPr>
          <p:txBody>
            <a:bodyPr rtlCol="0" anchor="ctr"/>
            <a:lstStyle/>
            <a:p>
              <a:endParaRPr lang="en-US"/>
            </a:p>
          </p:txBody>
        </p:sp>
        <p:sp>
          <p:nvSpPr>
            <p:cNvPr id="54" name="Freeform 1068">
              <a:extLst>
                <a:ext uri="{FF2B5EF4-FFF2-40B4-BE49-F238E27FC236}">
                  <a16:creationId xmlns:a16="http://schemas.microsoft.com/office/drawing/2014/main" id="{D4C7AFEB-3254-9145-002B-2EC5D08EA54C}"/>
                </a:ext>
              </a:extLst>
            </p:cNvPr>
            <p:cNvSpPr/>
            <p:nvPr/>
          </p:nvSpPr>
          <p:spPr>
            <a:xfrm>
              <a:off x="8280452" y="3886139"/>
              <a:ext cx="838300" cy="384069"/>
            </a:xfrm>
            <a:custGeom>
              <a:avLst/>
              <a:gdLst>
                <a:gd name="connsiteX0" fmla="*/ 802386 w 838300"/>
                <a:gd name="connsiteY0" fmla="*/ 12272 h 384069"/>
                <a:gd name="connsiteX1" fmla="*/ 695546 w 838300"/>
                <a:gd name="connsiteY1" fmla="*/ 44758 h 384069"/>
                <a:gd name="connsiteX2" fmla="*/ 586720 w 838300"/>
                <a:gd name="connsiteY2" fmla="*/ 71829 h 384069"/>
                <a:gd name="connsiteX3" fmla="*/ 379536 w 838300"/>
                <a:gd name="connsiteY3" fmla="*/ 138062 h 384069"/>
                <a:gd name="connsiteX4" fmla="*/ 185166 w 838300"/>
                <a:gd name="connsiteY4" fmla="*/ 192926 h 384069"/>
                <a:gd name="connsiteX5" fmla="*/ 31403 w 838300"/>
                <a:gd name="connsiteY5" fmla="*/ 210252 h 384069"/>
                <a:gd name="connsiteX6" fmla="*/ 181 w 838300"/>
                <a:gd name="connsiteY6" fmla="*/ 205198 h 384069"/>
                <a:gd name="connsiteX7" fmla="*/ 0 w 838300"/>
                <a:gd name="connsiteY7" fmla="*/ 209891 h 384069"/>
                <a:gd name="connsiteX8" fmla="*/ 0 w 838300"/>
                <a:gd name="connsiteY8" fmla="*/ 210071 h 384069"/>
                <a:gd name="connsiteX9" fmla="*/ 0 w 838300"/>
                <a:gd name="connsiteY9" fmla="*/ 212057 h 384069"/>
                <a:gd name="connsiteX10" fmla="*/ 0 w 838300"/>
                <a:gd name="connsiteY10" fmla="*/ 212237 h 384069"/>
                <a:gd name="connsiteX11" fmla="*/ 0 w 838300"/>
                <a:gd name="connsiteY11" fmla="*/ 214403 h 384069"/>
                <a:gd name="connsiteX12" fmla="*/ 0 w 838300"/>
                <a:gd name="connsiteY12" fmla="*/ 214403 h 384069"/>
                <a:gd name="connsiteX13" fmla="*/ 181 w 838300"/>
                <a:gd name="connsiteY13" fmla="*/ 216388 h 384069"/>
                <a:gd name="connsiteX14" fmla="*/ 181 w 838300"/>
                <a:gd name="connsiteY14" fmla="*/ 216749 h 384069"/>
                <a:gd name="connsiteX15" fmla="*/ 722 w 838300"/>
                <a:gd name="connsiteY15" fmla="*/ 220900 h 384069"/>
                <a:gd name="connsiteX16" fmla="*/ 722 w 838300"/>
                <a:gd name="connsiteY16" fmla="*/ 221260 h 384069"/>
                <a:gd name="connsiteX17" fmla="*/ 1083 w 838300"/>
                <a:gd name="connsiteY17" fmla="*/ 223065 h 384069"/>
                <a:gd name="connsiteX18" fmla="*/ 1083 w 838300"/>
                <a:gd name="connsiteY18" fmla="*/ 223427 h 384069"/>
                <a:gd name="connsiteX19" fmla="*/ 1625 w 838300"/>
                <a:gd name="connsiteY19" fmla="*/ 225592 h 384069"/>
                <a:gd name="connsiteX20" fmla="*/ 1625 w 838300"/>
                <a:gd name="connsiteY20" fmla="*/ 225772 h 384069"/>
                <a:gd name="connsiteX21" fmla="*/ 2166 w 838300"/>
                <a:gd name="connsiteY21" fmla="*/ 227758 h 384069"/>
                <a:gd name="connsiteX22" fmla="*/ 2346 w 838300"/>
                <a:gd name="connsiteY22" fmla="*/ 228299 h 384069"/>
                <a:gd name="connsiteX23" fmla="*/ 3971 w 838300"/>
                <a:gd name="connsiteY23" fmla="*/ 233172 h 384069"/>
                <a:gd name="connsiteX24" fmla="*/ 4151 w 838300"/>
                <a:gd name="connsiteY24" fmla="*/ 233713 h 384069"/>
                <a:gd name="connsiteX25" fmla="*/ 5053 w 838300"/>
                <a:gd name="connsiteY25" fmla="*/ 235879 h 384069"/>
                <a:gd name="connsiteX26" fmla="*/ 5234 w 838300"/>
                <a:gd name="connsiteY26" fmla="*/ 236421 h 384069"/>
                <a:gd name="connsiteX27" fmla="*/ 6497 w 838300"/>
                <a:gd name="connsiteY27" fmla="*/ 239128 h 384069"/>
                <a:gd name="connsiteX28" fmla="*/ 6858 w 838300"/>
                <a:gd name="connsiteY28" fmla="*/ 239669 h 384069"/>
                <a:gd name="connsiteX29" fmla="*/ 7941 w 838300"/>
                <a:gd name="connsiteY29" fmla="*/ 242015 h 384069"/>
                <a:gd name="connsiteX30" fmla="*/ 8302 w 838300"/>
                <a:gd name="connsiteY30" fmla="*/ 242917 h 384069"/>
                <a:gd name="connsiteX31" fmla="*/ 9926 w 838300"/>
                <a:gd name="connsiteY31" fmla="*/ 245986 h 384069"/>
                <a:gd name="connsiteX32" fmla="*/ 51255 w 838300"/>
                <a:gd name="connsiteY32" fmla="*/ 353548 h 384069"/>
                <a:gd name="connsiteX33" fmla="*/ 121459 w 838300"/>
                <a:gd name="connsiteY33" fmla="*/ 376288 h 384069"/>
                <a:gd name="connsiteX34" fmla="*/ 162065 w 838300"/>
                <a:gd name="connsiteY34" fmla="*/ 356977 h 384069"/>
                <a:gd name="connsiteX35" fmla="*/ 262770 w 838300"/>
                <a:gd name="connsiteY35" fmla="*/ 313663 h 384069"/>
                <a:gd name="connsiteX36" fmla="*/ 279013 w 838300"/>
                <a:gd name="connsiteY36" fmla="*/ 287675 h 384069"/>
                <a:gd name="connsiteX37" fmla="*/ 351021 w 838300"/>
                <a:gd name="connsiteY37" fmla="*/ 242015 h 384069"/>
                <a:gd name="connsiteX38" fmla="*/ 373942 w 838300"/>
                <a:gd name="connsiteY38" fmla="*/ 259341 h 384069"/>
                <a:gd name="connsiteX39" fmla="*/ 447395 w 838300"/>
                <a:gd name="connsiteY39" fmla="*/ 224690 h 384069"/>
                <a:gd name="connsiteX40" fmla="*/ 468149 w 838300"/>
                <a:gd name="connsiteY40" fmla="*/ 199423 h 384069"/>
                <a:gd name="connsiteX41" fmla="*/ 516696 w 838300"/>
                <a:gd name="connsiteY41" fmla="*/ 118030 h 384069"/>
                <a:gd name="connsiteX42" fmla="*/ 638336 w 838300"/>
                <a:gd name="connsiteY42" fmla="*/ 113518 h 384069"/>
                <a:gd name="connsiteX43" fmla="*/ 670460 w 838300"/>
                <a:gd name="connsiteY43" fmla="*/ 122722 h 384069"/>
                <a:gd name="connsiteX44" fmla="*/ 696268 w 838300"/>
                <a:gd name="connsiteY44" fmla="*/ 111352 h 384069"/>
                <a:gd name="connsiteX45" fmla="*/ 717744 w 838300"/>
                <a:gd name="connsiteY45" fmla="*/ 88251 h 384069"/>
                <a:gd name="connsiteX46" fmla="*/ 777481 w 838300"/>
                <a:gd name="connsiteY46" fmla="*/ 64248 h 384069"/>
                <a:gd name="connsiteX47" fmla="*/ 822238 w 838300"/>
                <a:gd name="connsiteY47" fmla="*/ 58473 h 384069"/>
                <a:gd name="connsiteX48" fmla="*/ 830901 w 838300"/>
                <a:gd name="connsiteY48" fmla="*/ 28876 h 384069"/>
                <a:gd name="connsiteX49" fmla="*/ 832164 w 838300"/>
                <a:gd name="connsiteY49" fmla="*/ 17687 h 384069"/>
                <a:gd name="connsiteX50" fmla="*/ 833067 w 838300"/>
                <a:gd name="connsiteY50" fmla="*/ 13355 h 384069"/>
                <a:gd name="connsiteX51" fmla="*/ 833428 w 838300"/>
                <a:gd name="connsiteY51" fmla="*/ 12092 h 384069"/>
                <a:gd name="connsiteX52" fmla="*/ 834330 w 838300"/>
                <a:gd name="connsiteY52" fmla="*/ 9024 h 384069"/>
                <a:gd name="connsiteX53" fmla="*/ 834691 w 838300"/>
                <a:gd name="connsiteY53" fmla="*/ 7941 h 384069"/>
                <a:gd name="connsiteX54" fmla="*/ 836135 w 838300"/>
                <a:gd name="connsiteY54" fmla="*/ 4512 h 384069"/>
                <a:gd name="connsiteX55" fmla="*/ 836315 w 838300"/>
                <a:gd name="connsiteY55" fmla="*/ 3970 h 384069"/>
                <a:gd name="connsiteX56" fmla="*/ 838300 w 838300"/>
                <a:gd name="connsiteY56" fmla="*/ 0 h 384069"/>
                <a:gd name="connsiteX57" fmla="*/ 838300 w 838300"/>
                <a:gd name="connsiteY57" fmla="*/ 0 h 384069"/>
                <a:gd name="connsiteX58" fmla="*/ 802386 w 838300"/>
                <a:gd name="connsiteY58" fmla="*/ 12272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38300" h="384069">
                  <a:moveTo>
                    <a:pt x="802386" y="12272"/>
                  </a:moveTo>
                  <a:cubicBezTo>
                    <a:pt x="767013" y="23822"/>
                    <a:pt x="731460" y="34832"/>
                    <a:pt x="695546" y="44758"/>
                  </a:cubicBezTo>
                  <a:cubicBezTo>
                    <a:pt x="659451" y="54684"/>
                    <a:pt x="622815" y="62083"/>
                    <a:pt x="586720" y="71829"/>
                  </a:cubicBezTo>
                  <a:cubicBezTo>
                    <a:pt x="516696" y="90778"/>
                    <a:pt x="448297" y="115142"/>
                    <a:pt x="379536" y="138062"/>
                  </a:cubicBezTo>
                  <a:cubicBezTo>
                    <a:pt x="315468" y="159358"/>
                    <a:pt x="251039" y="177767"/>
                    <a:pt x="185166" y="192926"/>
                  </a:cubicBezTo>
                  <a:cubicBezTo>
                    <a:pt x="135536" y="204296"/>
                    <a:pt x="82657" y="215666"/>
                    <a:pt x="31403" y="210252"/>
                  </a:cubicBezTo>
                  <a:cubicBezTo>
                    <a:pt x="20935" y="209169"/>
                    <a:pt x="10287" y="207545"/>
                    <a:pt x="181" y="205198"/>
                  </a:cubicBezTo>
                  <a:cubicBezTo>
                    <a:pt x="0" y="206823"/>
                    <a:pt x="0" y="208447"/>
                    <a:pt x="0" y="209891"/>
                  </a:cubicBezTo>
                  <a:cubicBezTo>
                    <a:pt x="0" y="209891"/>
                    <a:pt x="0" y="210071"/>
                    <a:pt x="0" y="210071"/>
                  </a:cubicBezTo>
                  <a:cubicBezTo>
                    <a:pt x="0" y="210793"/>
                    <a:pt x="0" y="211334"/>
                    <a:pt x="0" y="212057"/>
                  </a:cubicBezTo>
                  <a:cubicBezTo>
                    <a:pt x="0" y="212057"/>
                    <a:pt x="0" y="212237"/>
                    <a:pt x="0" y="212237"/>
                  </a:cubicBezTo>
                  <a:cubicBezTo>
                    <a:pt x="0" y="212959"/>
                    <a:pt x="0" y="213681"/>
                    <a:pt x="0" y="214403"/>
                  </a:cubicBezTo>
                  <a:cubicBezTo>
                    <a:pt x="0" y="214403"/>
                    <a:pt x="0" y="214403"/>
                    <a:pt x="0" y="214403"/>
                  </a:cubicBezTo>
                  <a:cubicBezTo>
                    <a:pt x="0" y="215125"/>
                    <a:pt x="0" y="215666"/>
                    <a:pt x="181" y="216388"/>
                  </a:cubicBezTo>
                  <a:cubicBezTo>
                    <a:pt x="181" y="216568"/>
                    <a:pt x="181" y="216568"/>
                    <a:pt x="181" y="216749"/>
                  </a:cubicBezTo>
                  <a:cubicBezTo>
                    <a:pt x="361" y="218193"/>
                    <a:pt x="361" y="219456"/>
                    <a:pt x="722" y="220900"/>
                  </a:cubicBezTo>
                  <a:cubicBezTo>
                    <a:pt x="722" y="221080"/>
                    <a:pt x="722" y="221080"/>
                    <a:pt x="722" y="221260"/>
                  </a:cubicBezTo>
                  <a:cubicBezTo>
                    <a:pt x="902" y="221802"/>
                    <a:pt x="902" y="222524"/>
                    <a:pt x="1083" y="223065"/>
                  </a:cubicBezTo>
                  <a:cubicBezTo>
                    <a:pt x="1083" y="223246"/>
                    <a:pt x="1083" y="223246"/>
                    <a:pt x="1083" y="223427"/>
                  </a:cubicBezTo>
                  <a:cubicBezTo>
                    <a:pt x="1264" y="224148"/>
                    <a:pt x="1444" y="224870"/>
                    <a:pt x="1625" y="225592"/>
                  </a:cubicBezTo>
                  <a:cubicBezTo>
                    <a:pt x="1625" y="225592"/>
                    <a:pt x="1625" y="225772"/>
                    <a:pt x="1625" y="225772"/>
                  </a:cubicBezTo>
                  <a:cubicBezTo>
                    <a:pt x="1805" y="226494"/>
                    <a:pt x="1985" y="227036"/>
                    <a:pt x="2166" y="227758"/>
                  </a:cubicBezTo>
                  <a:cubicBezTo>
                    <a:pt x="2166" y="227938"/>
                    <a:pt x="2346" y="228119"/>
                    <a:pt x="2346" y="228299"/>
                  </a:cubicBezTo>
                  <a:cubicBezTo>
                    <a:pt x="2888" y="229743"/>
                    <a:pt x="3429" y="231367"/>
                    <a:pt x="3971" y="233172"/>
                  </a:cubicBezTo>
                  <a:cubicBezTo>
                    <a:pt x="3971" y="233353"/>
                    <a:pt x="4151" y="233533"/>
                    <a:pt x="4151" y="233713"/>
                  </a:cubicBezTo>
                  <a:cubicBezTo>
                    <a:pt x="4512" y="234435"/>
                    <a:pt x="4692" y="235157"/>
                    <a:pt x="5053" y="235879"/>
                  </a:cubicBezTo>
                  <a:cubicBezTo>
                    <a:pt x="5053" y="236060"/>
                    <a:pt x="5234" y="236240"/>
                    <a:pt x="5234" y="236421"/>
                  </a:cubicBezTo>
                  <a:cubicBezTo>
                    <a:pt x="5595" y="237323"/>
                    <a:pt x="5956" y="238225"/>
                    <a:pt x="6497" y="239128"/>
                  </a:cubicBezTo>
                  <a:cubicBezTo>
                    <a:pt x="6497" y="239308"/>
                    <a:pt x="6678" y="239488"/>
                    <a:pt x="6858" y="239669"/>
                  </a:cubicBezTo>
                  <a:cubicBezTo>
                    <a:pt x="7219" y="240391"/>
                    <a:pt x="7580" y="241293"/>
                    <a:pt x="7941" y="242015"/>
                  </a:cubicBezTo>
                  <a:cubicBezTo>
                    <a:pt x="8121" y="242376"/>
                    <a:pt x="8121" y="242556"/>
                    <a:pt x="8302" y="242917"/>
                  </a:cubicBezTo>
                  <a:cubicBezTo>
                    <a:pt x="8843" y="244000"/>
                    <a:pt x="9385" y="244903"/>
                    <a:pt x="9926" y="245986"/>
                  </a:cubicBezTo>
                  <a:cubicBezTo>
                    <a:pt x="27432" y="280276"/>
                    <a:pt x="33749" y="319078"/>
                    <a:pt x="51255" y="353548"/>
                  </a:cubicBezTo>
                  <a:cubicBezTo>
                    <a:pt x="66414" y="383326"/>
                    <a:pt x="91681" y="392169"/>
                    <a:pt x="121459" y="376288"/>
                  </a:cubicBezTo>
                  <a:cubicBezTo>
                    <a:pt x="134814" y="369249"/>
                    <a:pt x="148891" y="363835"/>
                    <a:pt x="162065" y="356977"/>
                  </a:cubicBezTo>
                  <a:cubicBezTo>
                    <a:pt x="194371" y="339832"/>
                    <a:pt x="231187" y="332974"/>
                    <a:pt x="262770" y="313663"/>
                  </a:cubicBezTo>
                  <a:cubicBezTo>
                    <a:pt x="273598" y="307166"/>
                    <a:pt x="278471" y="301030"/>
                    <a:pt x="279013" y="287675"/>
                  </a:cubicBezTo>
                  <a:cubicBezTo>
                    <a:pt x="280276" y="252843"/>
                    <a:pt x="319258" y="227397"/>
                    <a:pt x="351021" y="242015"/>
                  </a:cubicBezTo>
                  <a:cubicBezTo>
                    <a:pt x="364918" y="248512"/>
                    <a:pt x="361670" y="262950"/>
                    <a:pt x="373942" y="259341"/>
                  </a:cubicBezTo>
                  <a:cubicBezTo>
                    <a:pt x="393794" y="253566"/>
                    <a:pt x="424113" y="234435"/>
                    <a:pt x="447395" y="224690"/>
                  </a:cubicBezTo>
                  <a:cubicBezTo>
                    <a:pt x="463457" y="214764"/>
                    <a:pt x="467247" y="212959"/>
                    <a:pt x="468149" y="199423"/>
                  </a:cubicBezTo>
                  <a:cubicBezTo>
                    <a:pt x="470495" y="165675"/>
                    <a:pt x="488181" y="134272"/>
                    <a:pt x="516696" y="118030"/>
                  </a:cubicBezTo>
                  <a:cubicBezTo>
                    <a:pt x="556220" y="95651"/>
                    <a:pt x="597007" y="87891"/>
                    <a:pt x="638336" y="113518"/>
                  </a:cubicBezTo>
                  <a:cubicBezTo>
                    <a:pt x="648984" y="120195"/>
                    <a:pt x="659451" y="127595"/>
                    <a:pt x="670460" y="122722"/>
                  </a:cubicBezTo>
                  <a:cubicBezTo>
                    <a:pt x="679123" y="118932"/>
                    <a:pt x="687244" y="113879"/>
                    <a:pt x="696268" y="111352"/>
                  </a:cubicBezTo>
                  <a:cubicBezTo>
                    <a:pt x="708721" y="107923"/>
                    <a:pt x="713773" y="99982"/>
                    <a:pt x="717744" y="88251"/>
                  </a:cubicBezTo>
                  <a:cubicBezTo>
                    <a:pt x="727850" y="58473"/>
                    <a:pt x="748063" y="51074"/>
                    <a:pt x="777481" y="64248"/>
                  </a:cubicBezTo>
                  <a:cubicBezTo>
                    <a:pt x="795709" y="72370"/>
                    <a:pt x="806898" y="64248"/>
                    <a:pt x="822238" y="58473"/>
                  </a:cubicBezTo>
                  <a:cubicBezTo>
                    <a:pt x="837037" y="52879"/>
                    <a:pt x="828194" y="38802"/>
                    <a:pt x="830901" y="28876"/>
                  </a:cubicBezTo>
                  <a:cubicBezTo>
                    <a:pt x="831803" y="25266"/>
                    <a:pt x="831443" y="21476"/>
                    <a:pt x="832164" y="17687"/>
                  </a:cubicBezTo>
                  <a:cubicBezTo>
                    <a:pt x="832525" y="16243"/>
                    <a:pt x="832706" y="14799"/>
                    <a:pt x="833067" y="13355"/>
                  </a:cubicBezTo>
                  <a:cubicBezTo>
                    <a:pt x="833247" y="12994"/>
                    <a:pt x="833247" y="12633"/>
                    <a:pt x="833428" y="12092"/>
                  </a:cubicBezTo>
                  <a:cubicBezTo>
                    <a:pt x="833788" y="11009"/>
                    <a:pt x="833969" y="10106"/>
                    <a:pt x="834330" y="9024"/>
                  </a:cubicBezTo>
                  <a:cubicBezTo>
                    <a:pt x="834511" y="8663"/>
                    <a:pt x="834511" y="8302"/>
                    <a:pt x="834691" y="7941"/>
                  </a:cubicBezTo>
                  <a:cubicBezTo>
                    <a:pt x="835052" y="6858"/>
                    <a:pt x="835593" y="5594"/>
                    <a:pt x="836135" y="4512"/>
                  </a:cubicBezTo>
                  <a:cubicBezTo>
                    <a:pt x="836135" y="4331"/>
                    <a:pt x="836315" y="4151"/>
                    <a:pt x="836315" y="3970"/>
                  </a:cubicBezTo>
                  <a:cubicBezTo>
                    <a:pt x="836857" y="2707"/>
                    <a:pt x="837579" y="1263"/>
                    <a:pt x="838300" y="0"/>
                  </a:cubicBezTo>
                  <a:lnTo>
                    <a:pt x="838300" y="0"/>
                  </a:lnTo>
                  <a:cubicBezTo>
                    <a:pt x="826389" y="4331"/>
                    <a:pt x="814478" y="8302"/>
                    <a:pt x="802386" y="12272"/>
                  </a:cubicBezTo>
                  <a:close/>
                </a:path>
              </a:pathLst>
            </a:custGeom>
            <a:solidFill>
              <a:srgbClr val="FFFFFF"/>
            </a:solidFill>
            <a:ln w="1804" cap="flat">
              <a:noFill/>
              <a:prstDash val="solid"/>
              <a:miter/>
            </a:ln>
          </p:spPr>
          <p:txBody>
            <a:bodyPr rtlCol="0" anchor="ctr"/>
            <a:lstStyle/>
            <a:p>
              <a:endParaRPr lang="en-US"/>
            </a:p>
          </p:txBody>
        </p:sp>
        <p:sp>
          <p:nvSpPr>
            <p:cNvPr id="55" name="Freeform 1069">
              <a:extLst>
                <a:ext uri="{FF2B5EF4-FFF2-40B4-BE49-F238E27FC236}">
                  <a16:creationId xmlns:a16="http://schemas.microsoft.com/office/drawing/2014/main" id="{4E1B1E5D-B23A-E7B4-C34A-A6F848C6DB37}"/>
                </a:ext>
              </a:extLst>
            </p:cNvPr>
            <p:cNvSpPr/>
            <p:nvPr/>
          </p:nvSpPr>
          <p:spPr>
            <a:xfrm>
              <a:off x="9166759" y="3514003"/>
              <a:ext cx="513929" cy="388756"/>
            </a:xfrm>
            <a:custGeom>
              <a:avLst/>
              <a:gdLst>
                <a:gd name="connsiteX0" fmla="*/ 469412 w 513929"/>
                <a:gd name="connsiteY0" fmla="*/ 36817 h 388756"/>
                <a:gd name="connsiteX1" fmla="*/ 467246 w 513929"/>
                <a:gd name="connsiteY1" fmla="*/ 36095 h 388756"/>
                <a:gd name="connsiteX2" fmla="*/ 466344 w 513929"/>
                <a:gd name="connsiteY2" fmla="*/ 35734 h 388756"/>
                <a:gd name="connsiteX3" fmla="*/ 464900 w 513929"/>
                <a:gd name="connsiteY3" fmla="*/ 35192 h 388756"/>
                <a:gd name="connsiteX4" fmla="*/ 463817 w 513929"/>
                <a:gd name="connsiteY4" fmla="*/ 34832 h 388756"/>
                <a:gd name="connsiteX5" fmla="*/ 462374 w 513929"/>
                <a:gd name="connsiteY5" fmla="*/ 34470 h 388756"/>
                <a:gd name="connsiteX6" fmla="*/ 461110 w 513929"/>
                <a:gd name="connsiteY6" fmla="*/ 34110 h 388756"/>
                <a:gd name="connsiteX7" fmla="*/ 459486 w 513929"/>
                <a:gd name="connsiteY7" fmla="*/ 33568 h 388756"/>
                <a:gd name="connsiteX8" fmla="*/ 458223 w 513929"/>
                <a:gd name="connsiteY8" fmla="*/ 33207 h 388756"/>
                <a:gd name="connsiteX9" fmla="*/ 456598 w 513929"/>
                <a:gd name="connsiteY9" fmla="*/ 32666 h 388756"/>
                <a:gd name="connsiteX10" fmla="*/ 455155 w 513929"/>
                <a:gd name="connsiteY10" fmla="*/ 32124 h 388756"/>
                <a:gd name="connsiteX11" fmla="*/ 453711 w 513929"/>
                <a:gd name="connsiteY11" fmla="*/ 31763 h 388756"/>
                <a:gd name="connsiteX12" fmla="*/ 452087 w 513929"/>
                <a:gd name="connsiteY12" fmla="*/ 31222 h 388756"/>
                <a:gd name="connsiteX13" fmla="*/ 450823 w 513929"/>
                <a:gd name="connsiteY13" fmla="*/ 30861 h 388756"/>
                <a:gd name="connsiteX14" fmla="*/ 449018 w 513929"/>
                <a:gd name="connsiteY14" fmla="*/ 30320 h 388756"/>
                <a:gd name="connsiteX15" fmla="*/ 447755 w 513929"/>
                <a:gd name="connsiteY15" fmla="*/ 29959 h 388756"/>
                <a:gd name="connsiteX16" fmla="*/ 445770 w 513929"/>
                <a:gd name="connsiteY16" fmla="*/ 29417 h 388756"/>
                <a:gd name="connsiteX17" fmla="*/ 444506 w 513929"/>
                <a:gd name="connsiteY17" fmla="*/ 29056 h 388756"/>
                <a:gd name="connsiteX18" fmla="*/ 442161 w 513929"/>
                <a:gd name="connsiteY18" fmla="*/ 28335 h 388756"/>
                <a:gd name="connsiteX19" fmla="*/ 440897 w 513929"/>
                <a:gd name="connsiteY19" fmla="*/ 27973 h 388756"/>
                <a:gd name="connsiteX20" fmla="*/ 438551 w 513929"/>
                <a:gd name="connsiteY20" fmla="*/ 27251 h 388756"/>
                <a:gd name="connsiteX21" fmla="*/ 437468 w 513929"/>
                <a:gd name="connsiteY21" fmla="*/ 26891 h 388756"/>
                <a:gd name="connsiteX22" fmla="*/ 423933 w 513929"/>
                <a:gd name="connsiteY22" fmla="*/ 22740 h 388756"/>
                <a:gd name="connsiteX23" fmla="*/ 423391 w 513929"/>
                <a:gd name="connsiteY23" fmla="*/ 22559 h 388756"/>
                <a:gd name="connsiteX24" fmla="*/ 419963 w 513929"/>
                <a:gd name="connsiteY24" fmla="*/ 21476 h 388756"/>
                <a:gd name="connsiteX25" fmla="*/ 419240 w 513929"/>
                <a:gd name="connsiteY25" fmla="*/ 21296 h 388756"/>
                <a:gd name="connsiteX26" fmla="*/ 415811 w 513929"/>
                <a:gd name="connsiteY26" fmla="*/ 20213 h 388756"/>
                <a:gd name="connsiteX27" fmla="*/ 415089 w 513929"/>
                <a:gd name="connsiteY27" fmla="*/ 20033 h 388756"/>
                <a:gd name="connsiteX28" fmla="*/ 411480 w 513929"/>
                <a:gd name="connsiteY28" fmla="*/ 18950 h 388756"/>
                <a:gd name="connsiteX29" fmla="*/ 410939 w 513929"/>
                <a:gd name="connsiteY29" fmla="*/ 18769 h 388756"/>
                <a:gd name="connsiteX30" fmla="*/ 407329 w 513929"/>
                <a:gd name="connsiteY30" fmla="*/ 17687 h 388756"/>
                <a:gd name="connsiteX31" fmla="*/ 406607 w 513929"/>
                <a:gd name="connsiteY31" fmla="*/ 17506 h 388756"/>
                <a:gd name="connsiteX32" fmla="*/ 402818 w 513929"/>
                <a:gd name="connsiteY32" fmla="*/ 16423 h 388756"/>
                <a:gd name="connsiteX33" fmla="*/ 402818 w 513929"/>
                <a:gd name="connsiteY33" fmla="*/ 16423 h 388756"/>
                <a:gd name="connsiteX34" fmla="*/ 371595 w 513929"/>
                <a:gd name="connsiteY34" fmla="*/ 7039 h 388756"/>
                <a:gd name="connsiteX35" fmla="*/ 371235 w 513929"/>
                <a:gd name="connsiteY35" fmla="*/ 6858 h 388756"/>
                <a:gd name="connsiteX36" fmla="*/ 366903 w 513929"/>
                <a:gd name="connsiteY36" fmla="*/ 5595 h 388756"/>
                <a:gd name="connsiteX37" fmla="*/ 366542 w 513929"/>
                <a:gd name="connsiteY37" fmla="*/ 5414 h 388756"/>
                <a:gd name="connsiteX38" fmla="*/ 362211 w 513929"/>
                <a:gd name="connsiteY38" fmla="*/ 4151 h 388756"/>
                <a:gd name="connsiteX39" fmla="*/ 361850 w 513929"/>
                <a:gd name="connsiteY39" fmla="*/ 3971 h 388756"/>
                <a:gd name="connsiteX40" fmla="*/ 357699 w 513929"/>
                <a:gd name="connsiteY40" fmla="*/ 2707 h 388756"/>
                <a:gd name="connsiteX41" fmla="*/ 356797 w 513929"/>
                <a:gd name="connsiteY41" fmla="*/ 2527 h 388756"/>
                <a:gd name="connsiteX42" fmla="*/ 352826 w 513929"/>
                <a:gd name="connsiteY42" fmla="*/ 1263 h 388756"/>
                <a:gd name="connsiteX43" fmla="*/ 352104 w 513929"/>
                <a:gd name="connsiteY43" fmla="*/ 1083 h 388756"/>
                <a:gd name="connsiteX44" fmla="*/ 348134 w 513929"/>
                <a:gd name="connsiteY44" fmla="*/ 0 h 388756"/>
                <a:gd name="connsiteX45" fmla="*/ 347773 w 513929"/>
                <a:gd name="connsiteY45" fmla="*/ 0 h 388756"/>
                <a:gd name="connsiteX46" fmla="*/ 397403 w 513929"/>
                <a:gd name="connsiteY46" fmla="*/ 161704 h 388756"/>
                <a:gd name="connsiteX47" fmla="*/ 351743 w 513929"/>
                <a:gd name="connsiteY47" fmla="*/ 232631 h 388756"/>
                <a:gd name="connsiteX48" fmla="*/ 277388 w 513929"/>
                <a:gd name="connsiteY48" fmla="*/ 273959 h 388756"/>
                <a:gd name="connsiteX49" fmla="*/ 211154 w 513929"/>
                <a:gd name="connsiteY49" fmla="*/ 292368 h 388756"/>
                <a:gd name="connsiteX50" fmla="*/ 130843 w 513929"/>
                <a:gd name="connsiteY50" fmla="*/ 313663 h 388756"/>
                <a:gd name="connsiteX51" fmla="*/ 0 w 513929"/>
                <a:gd name="connsiteY51" fmla="*/ 356255 h 388756"/>
                <a:gd name="connsiteX52" fmla="*/ 12092 w 513929"/>
                <a:gd name="connsiteY52" fmla="*/ 370874 h 388756"/>
                <a:gd name="connsiteX53" fmla="*/ 13536 w 513929"/>
                <a:gd name="connsiteY53" fmla="*/ 373400 h 388756"/>
                <a:gd name="connsiteX54" fmla="*/ 33568 w 513929"/>
                <a:gd name="connsiteY54" fmla="*/ 386936 h 388756"/>
                <a:gd name="connsiteX55" fmla="*/ 172352 w 513929"/>
                <a:gd name="connsiteY55" fmla="*/ 327199 h 388756"/>
                <a:gd name="connsiteX56" fmla="*/ 206642 w 513929"/>
                <a:gd name="connsiteY56" fmla="*/ 319980 h 388756"/>
                <a:gd name="connsiteX57" fmla="*/ 301030 w 513929"/>
                <a:gd name="connsiteY57" fmla="*/ 291645 h 388756"/>
                <a:gd name="connsiteX58" fmla="*/ 318355 w 513929"/>
                <a:gd name="connsiteY58" fmla="*/ 338749 h 388756"/>
                <a:gd name="connsiteX59" fmla="*/ 352285 w 513929"/>
                <a:gd name="connsiteY59" fmla="*/ 342359 h 388756"/>
                <a:gd name="connsiteX60" fmla="*/ 497566 w 513929"/>
                <a:gd name="connsiteY60" fmla="*/ 115142 h 388756"/>
                <a:gd name="connsiteX61" fmla="*/ 469412 w 513929"/>
                <a:gd name="connsiteY61" fmla="*/ 36817 h 38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3929" h="388756">
                  <a:moveTo>
                    <a:pt x="469412" y="36817"/>
                  </a:moveTo>
                  <a:cubicBezTo>
                    <a:pt x="468691" y="36636"/>
                    <a:pt x="467968" y="36275"/>
                    <a:pt x="467246" y="36095"/>
                  </a:cubicBezTo>
                  <a:cubicBezTo>
                    <a:pt x="466886" y="36095"/>
                    <a:pt x="466705" y="35914"/>
                    <a:pt x="466344" y="35734"/>
                  </a:cubicBezTo>
                  <a:cubicBezTo>
                    <a:pt x="465803" y="35553"/>
                    <a:pt x="465441" y="35373"/>
                    <a:pt x="464900" y="35192"/>
                  </a:cubicBezTo>
                  <a:cubicBezTo>
                    <a:pt x="464539" y="35012"/>
                    <a:pt x="464179" y="35012"/>
                    <a:pt x="463817" y="34832"/>
                  </a:cubicBezTo>
                  <a:cubicBezTo>
                    <a:pt x="463276" y="34651"/>
                    <a:pt x="462915" y="34470"/>
                    <a:pt x="462374" y="34470"/>
                  </a:cubicBezTo>
                  <a:cubicBezTo>
                    <a:pt x="462013" y="34290"/>
                    <a:pt x="461651" y="34290"/>
                    <a:pt x="461110" y="34110"/>
                  </a:cubicBezTo>
                  <a:cubicBezTo>
                    <a:pt x="460569" y="33929"/>
                    <a:pt x="460027" y="33749"/>
                    <a:pt x="459486" y="33568"/>
                  </a:cubicBezTo>
                  <a:cubicBezTo>
                    <a:pt x="459125" y="33388"/>
                    <a:pt x="458764" y="33388"/>
                    <a:pt x="458223" y="33207"/>
                  </a:cubicBezTo>
                  <a:cubicBezTo>
                    <a:pt x="457681" y="33027"/>
                    <a:pt x="457139" y="32846"/>
                    <a:pt x="456598" y="32666"/>
                  </a:cubicBezTo>
                  <a:cubicBezTo>
                    <a:pt x="456057" y="32485"/>
                    <a:pt x="455696" y="32305"/>
                    <a:pt x="455155" y="32124"/>
                  </a:cubicBezTo>
                  <a:cubicBezTo>
                    <a:pt x="454613" y="31944"/>
                    <a:pt x="454253" y="31763"/>
                    <a:pt x="453711" y="31763"/>
                  </a:cubicBezTo>
                  <a:cubicBezTo>
                    <a:pt x="453170" y="31583"/>
                    <a:pt x="452628" y="31402"/>
                    <a:pt x="452087" y="31222"/>
                  </a:cubicBezTo>
                  <a:cubicBezTo>
                    <a:pt x="451725" y="31042"/>
                    <a:pt x="451184" y="30861"/>
                    <a:pt x="450823" y="30861"/>
                  </a:cubicBezTo>
                  <a:cubicBezTo>
                    <a:pt x="450282" y="30681"/>
                    <a:pt x="449560" y="30500"/>
                    <a:pt x="449018" y="30320"/>
                  </a:cubicBezTo>
                  <a:cubicBezTo>
                    <a:pt x="448658" y="30139"/>
                    <a:pt x="448116" y="29959"/>
                    <a:pt x="447755" y="29959"/>
                  </a:cubicBezTo>
                  <a:cubicBezTo>
                    <a:pt x="447034" y="29778"/>
                    <a:pt x="446492" y="29598"/>
                    <a:pt x="445770" y="29417"/>
                  </a:cubicBezTo>
                  <a:cubicBezTo>
                    <a:pt x="445409" y="29237"/>
                    <a:pt x="445048" y="29237"/>
                    <a:pt x="444506" y="29056"/>
                  </a:cubicBezTo>
                  <a:cubicBezTo>
                    <a:pt x="443785" y="28876"/>
                    <a:pt x="443063" y="28515"/>
                    <a:pt x="442161" y="28335"/>
                  </a:cubicBezTo>
                  <a:cubicBezTo>
                    <a:pt x="441799" y="28154"/>
                    <a:pt x="441439" y="28154"/>
                    <a:pt x="440897" y="27973"/>
                  </a:cubicBezTo>
                  <a:cubicBezTo>
                    <a:pt x="440175" y="27793"/>
                    <a:pt x="439453" y="27432"/>
                    <a:pt x="438551" y="27251"/>
                  </a:cubicBezTo>
                  <a:cubicBezTo>
                    <a:pt x="438190" y="27071"/>
                    <a:pt x="437829" y="27071"/>
                    <a:pt x="437468" y="26891"/>
                  </a:cubicBezTo>
                  <a:cubicBezTo>
                    <a:pt x="433137" y="25627"/>
                    <a:pt x="428625" y="24184"/>
                    <a:pt x="423933" y="22740"/>
                  </a:cubicBezTo>
                  <a:cubicBezTo>
                    <a:pt x="423752" y="22740"/>
                    <a:pt x="423572" y="22559"/>
                    <a:pt x="423391" y="22559"/>
                  </a:cubicBezTo>
                  <a:cubicBezTo>
                    <a:pt x="422308" y="22198"/>
                    <a:pt x="421225" y="21837"/>
                    <a:pt x="419963" y="21476"/>
                  </a:cubicBezTo>
                  <a:cubicBezTo>
                    <a:pt x="419782" y="21476"/>
                    <a:pt x="419421" y="21296"/>
                    <a:pt x="419240" y="21296"/>
                  </a:cubicBezTo>
                  <a:cubicBezTo>
                    <a:pt x="418158" y="20935"/>
                    <a:pt x="416894" y="20574"/>
                    <a:pt x="415811" y="20213"/>
                  </a:cubicBezTo>
                  <a:cubicBezTo>
                    <a:pt x="415631" y="20213"/>
                    <a:pt x="415270" y="20033"/>
                    <a:pt x="415089" y="20033"/>
                  </a:cubicBezTo>
                  <a:cubicBezTo>
                    <a:pt x="413826" y="19672"/>
                    <a:pt x="412744" y="19311"/>
                    <a:pt x="411480" y="18950"/>
                  </a:cubicBezTo>
                  <a:cubicBezTo>
                    <a:pt x="411299" y="18950"/>
                    <a:pt x="411119" y="18769"/>
                    <a:pt x="410939" y="18769"/>
                  </a:cubicBezTo>
                  <a:cubicBezTo>
                    <a:pt x="409675" y="18408"/>
                    <a:pt x="408412" y="18047"/>
                    <a:pt x="407329" y="17687"/>
                  </a:cubicBezTo>
                  <a:cubicBezTo>
                    <a:pt x="407149" y="17687"/>
                    <a:pt x="406968" y="17506"/>
                    <a:pt x="406607" y="17506"/>
                  </a:cubicBezTo>
                  <a:cubicBezTo>
                    <a:pt x="405344" y="17145"/>
                    <a:pt x="404080" y="16784"/>
                    <a:pt x="402818" y="16423"/>
                  </a:cubicBezTo>
                  <a:cubicBezTo>
                    <a:pt x="402818" y="16423"/>
                    <a:pt x="402818" y="16423"/>
                    <a:pt x="402818" y="16423"/>
                  </a:cubicBezTo>
                  <a:cubicBezTo>
                    <a:pt x="392892" y="13355"/>
                    <a:pt x="382424" y="10287"/>
                    <a:pt x="371595" y="7039"/>
                  </a:cubicBezTo>
                  <a:cubicBezTo>
                    <a:pt x="371414" y="7039"/>
                    <a:pt x="371414" y="7039"/>
                    <a:pt x="371235" y="6858"/>
                  </a:cubicBezTo>
                  <a:cubicBezTo>
                    <a:pt x="369790" y="6497"/>
                    <a:pt x="368347" y="5956"/>
                    <a:pt x="366903" y="5595"/>
                  </a:cubicBezTo>
                  <a:cubicBezTo>
                    <a:pt x="366723" y="5595"/>
                    <a:pt x="366723" y="5595"/>
                    <a:pt x="366542" y="5414"/>
                  </a:cubicBezTo>
                  <a:cubicBezTo>
                    <a:pt x="365098" y="5053"/>
                    <a:pt x="363654" y="4512"/>
                    <a:pt x="362211" y="4151"/>
                  </a:cubicBezTo>
                  <a:cubicBezTo>
                    <a:pt x="362030" y="4151"/>
                    <a:pt x="362030" y="4151"/>
                    <a:pt x="361850" y="3971"/>
                  </a:cubicBezTo>
                  <a:cubicBezTo>
                    <a:pt x="360406" y="3609"/>
                    <a:pt x="359143" y="3068"/>
                    <a:pt x="357699" y="2707"/>
                  </a:cubicBezTo>
                  <a:cubicBezTo>
                    <a:pt x="357338" y="2707"/>
                    <a:pt x="357157" y="2527"/>
                    <a:pt x="356797" y="2527"/>
                  </a:cubicBezTo>
                  <a:cubicBezTo>
                    <a:pt x="355533" y="2166"/>
                    <a:pt x="354090" y="1805"/>
                    <a:pt x="352826" y="1263"/>
                  </a:cubicBezTo>
                  <a:cubicBezTo>
                    <a:pt x="352645" y="1263"/>
                    <a:pt x="352285" y="1083"/>
                    <a:pt x="352104" y="1083"/>
                  </a:cubicBezTo>
                  <a:cubicBezTo>
                    <a:pt x="350841" y="722"/>
                    <a:pt x="349397" y="361"/>
                    <a:pt x="348134" y="0"/>
                  </a:cubicBezTo>
                  <a:cubicBezTo>
                    <a:pt x="347953" y="0"/>
                    <a:pt x="347953" y="0"/>
                    <a:pt x="347773" y="0"/>
                  </a:cubicBezTo>
                  <a:cubicBezTo>
                    <a:pt x="390726" y="43133"/>
                    <a:pt x="417616" y="96553"/>
                    <a:pt x="397403" y="161704"/>
                  </a:cubicBezTo>
                  <a:cubicBezTo>
                    <a:pt x="389101" y="188775"/>
                    <a:pt x="373581" y="214403"/>
                    <a:pt x="351743" y="232631"/>
                  </a:cubicBezTo>
                  <a:cubicBezTo>
                    <a:pt x="329364" y="251400"/>
                    <a:pt x="304820" y="263853"/>
                    <a:pt x="277388" y="273959"/>
                  </a:cubicBezTo>
                  <a:cubicBezTo>
                    <a:pt x="255911" y="281900"/>
                    <a:pt x="233533" y="287134"/>
                    <a:pt x="211154" y="292368"/>
                  </a:cubicBezTo>
                  <a:cubicBezTo>
                    <a:pt x="184083" y="298684"/>
                    <a:pt x="157553" y="305722"/>
                    <a:pt x="130843" y="313663"/>
                  </a:cubicBezTo>
                  <a:cubicBezTo>
                    <a:pt x="86989" y="326838"/>
                    <a:pt x="43494" y="341456"/>
                    <a:pt x="0" y="356255"/>
                  </a:cubicBezTo>
                  <a:cubicBezTo>
                    <a:pt x="4873" y="359865"/>
                    <a:pt x="8663" y="365098"/>
                    <a:pt x="12092" y="370874"/>
                  </a:cubicBezTo>
                  <a:cubicBezTo>
                    <a:pt x="12633" y="371776"/>
                    <a:pt x="12994" y="372498"/>
                    <a:pt x="13536" y="373400"/>
                  </a:cubicBezTo>
                  <a:cubicBezTo>
                    <a:pt x="21115" y="387296"/>
                    <a:pt x="20754" y="391628"/>
                    <a:pt x="33568" y="386936"/>
                  </a:cubicBezTo>
                  <a:cubicBezTo>
                    <a:pt x="49450" y="380980"/>
                    <a:pt x="152320" y="354450"/>
                    <a:pt x="172352" y="327199"/>
                  </a:cubicBezTo>
                  <a:cubicBezTo>
                    <a:pt x="173976" y="325033"/>
                    <a:pt x="202852" y="319800"/>
                    <a:pt x="206642" y="319980"/>
                  </a:cubicBezTo>
                  <a:cubicBezTo>
                    <a:pt x="248873" y="321784"/>
                    <a:pt x="299767" y="284426"/>
                    <a:pt x="301030" y="291645"/>
                  </a:cubicBezTo>
                  <a:cubicBezTo>
                    <a:pt x="303376" y="303737"/>
                    <a:pt x="312400" y="328101"/>
                    <a:pt x="318355" y="338749"/>
                  </a:cubicBezTo>
                  <a:cubicBezTo>
                    <a:pt x="330989" y="361128"/>
                    <a:pt x="335862" y="361669"/>
                    <a:pt x="352285" y="342359"/>
                  </a:cubicBezTo>
                  <a:cubicBezTo>
                    <a:pt x="357157" y="336584"/>
                    <a:pt x="449379" y="182279"/>
                    <a:pt x="497566" y="115142"/>
                  </a:cubicBezTo>
                  <a:cubicBezTo>
                    <a:pt x="532397" y="66775"/>
                    <a:pt x="506229" y="48908"/>
                    <a:pt x="469412" y="36817"/>
                  </a:cubicBezTo>
                  <a:close/>
                </a:path>
              </a:pathLst>
            </a:custGeom>
            <a:solidFill>
              <a:srgbClr val="FFFFFF"/>
            </a:solidFill>
            <a:ln w="1804" cap="flat">
              <a:noFill/>
              <a:prstDash val="solid"/>
              <a:miter/>
            </a:ln>
          </p:spPr>
          <p:txBody>
            <a:bodyPr rtlCol="0" anchor="ctr"/>
            <a:lstStyle/>
            <a:p>
              <a:endParaRPr lang="en-US"/>
            </a:p>
          </p:txBody>
        </p:sp>
        <p:sp>
          <p:nvSpPr>
            <p:cNvPr id="56" name="Freeform 1070">
              <a:extLst>
                <a:ext uri="{FF2B5EF4-FFF2-40B4-BE49-F238E27FC236}">
                  <a16:creationId xmlns:a16="http://schemas.microsoft.com/office/drawing/2014/main" id="{7E48DAFF-2974-F6A1-EC7D-54FD7FA3328F}"/>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rgbClr val="FFFFFF"/>
            </a:solidFill>
            <a:ln w="1804" cap="flat">
              <a:noFill/>
              <a:prstDash val="solid"/>
              <a:miter/>
            </a:ln>
          </p:spPr>
          <p:txBody>
            <a:bodyPr rtlCol="0" anchor="ctr"/>
            <a:lstStyle/>
            <a:p>
              <a:endParaRPr lang="en-US"/>
            </a:p>
          </p:txBody>
        </p:sp>
        <p:sp>
          <p:nvSpPr>
            <p:cNvPr id="57" name="Freeform 1071">
              <a:extLst>
                <a:ext uri="{FF2B5EF4-FFF2-40B4-BE49-F238E27FC236}">
                  <a16:creationId xmlns:a16="http://schemas.microsoft.com/office/drawing/2014/main" id="{629BDABE-D856-DA3F-6828-29CDDB4E2877}"/>
                </a:ext>
              </a:extLst>
            </p:cNvPr>
            <p:cNvSpPr/>
            <p:nvPr/>
          </p:nvSpPr>
          <p:spPr>
            <a:xfrm>
              <a:off x="7623251" y="3456576"/>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solidFill>
              <a:srgbClr val="000000"/>
            </a:solidFill>
            <a:ln w="1804" cap="flat">
              <a:noFill/>
              <a:prstDash val="solid"/>
              <a:miter/>
            </a:ln>
          </p:spPr>
          <p:txBody>
            <a:bodyPr rtlCol="0" anchor="ctr"/>
            <a:lstStyle/>
            <a:p>
              <a:endParaRPr lang="en-US"/>
            </a:p>
          </p:txBody>
        </p:sp>
        <p:sp>
          <p:nvSpPr>
            <p:cNvPr id="58" name="Freeform 1072">
              <a:extLst>
                <a:ext uri="{FF2B5EF4-FFF2-40B4-BE49-F238E27FC236}">
                  <a16:creationId xmlns:a16="http://schemas.microsoft.com/office/drawing/2014/main" id="{83C6F4C0-4BC9-9E5D-7D93-FE73DDE4E19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solidFill>
              <a:srgbClr val="000000"/>
            </a:solidFill>
            <a:ln w="1804" cap="flat">
              <a:noFill/>
              <a:prstDash val="solid"/>
              <a:miter/>
            </a:ln>
          </p:spPr>
          <p:txBody>
            <a:bodyPr rtlCol="0" anchor="ctr"/>
            <a:lstStyle/>
            <a:p>
              <a:endParaRPr lang="en-US"/>
            </a:p>
          </p:txBody>
        </p:sp>
        <p:sp>
          <p:nvSpPr>
            <p:cNvPr id="59" name="Freeform 1073">
              <a:extLst>
                <a:ext uri="{FF2B5EF4-FFF2-40B4-BE49-F238E27FC236}">
                  <a16:creationId xmlns:a16="http://schemas.microsoft.com/office/drawing/2014/main" id="{2C428E77-C812-10E6-4981-3C73DE4E5B95}"/>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solidFill>
              <a:srgbClr val="000000"/>
            </a:solidFill>
            <a:ln w="1804" cap="flat">
              <a:noFill/>
              <a:prstDash val="solid"/>
              <a:miter/>
            </a:ln>
          </p:spPr>
          <p:txBody>
            <a:bodyPr rtlCol="0" anchor="ctr"/>
            <a:lstStyle/>
            <a:p>
              <a:endParaRPr lang="en-US"/>
            </a:p>
          </p:txBody>
        </p:sp>
        <p:sp>
          <p:nvSpPr>
            <p:cNvPr id="60" name="Freeform 1074">
              <a:extLst>
                <a:ext uri="{FF2B5EF4-FFF2-40B4-BE49-F238E27FC236}">
                  <a16:creationId xmlns:a16="http://schemas.microsoft.com/office/drawing/2014/main" id="{F211E43D-4033-8ECC-3F0C-6ABDAA796643}"/>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solidFill>
              <a:srgbClr val="000000"/>
            </a:solidFill>
            <a:ln w="1804" cap="flat">
              <a:noFill/>
              <a:prstDash val="solid"/>
              <a:miter/>
            </a:ln>
          </p:spPr>
          <p:txBody>
            <a:bodyPr rtlCol="0" anchor="ctr"/>
            <a:lstStyle/>
            <a:p>
              <a:endParaRPr lang="en-US"/>
            </a:p>
          </p:txBody>
        </p:sp>
        <p:sp>
          <p:nvSpPr>
            <p:cNvPr id="61" name="Freeform 1075">
              <a:extLst>
                <a:ext uri="{FF2B5EF4-FFF2-40B4-BE49-F238E27FC236}">
                  <a16:creationId xmlns:a16="http://schemas.microsoft.com/office/drawing/2014/main" id="{ECFB14EA-E227-57E8-F081-8C67FECA686D}"/>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solidFill>
              <a:srgbClr val="000000"/>
            </a:solidFill>
            <a:ln w="1804" cap="flat">
              <a:noFill/>
              <a:prstDash val="solid"/>
              <a:miter/>
            </a:ln>
          </p:spPr>
          <p:txBody>
            <a:bodyPr rtlCol="0" anchor="ctr"/>
            <a:lstStyle/>
            <a:p>
              <a:endParaRPr lang="en-US"/>
            </a:p>
          </p:txBody>
        </p:sp>
        <p:sp>
          <p:nvSpPr>
            <p:cNvPr id="62" name="Freeform 1076">
              <a:extLst>
                <a:ext uri="{FF2B5EF4-FFF2-40B4-BE49-F238E27FC236}">
                  <a16:creationId xmlns:a16="http://schemas.microsoft.com/office/drawing/2014/main" id="{EBA5DE56-BE96-195D-BF3B-F1D0C7E7CE10}"/>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solidFill>
              <a:srgbClr val="000000"/>
            </a:solidFill>
            <a:ln w="1804" cap="flat">
              <a:noFill/>
              <a:prstDash val="solid"/>
              <a:miter/>
            </a:ln>
          </p:spPr>
          <p:txBody>
            <a:bodyPr rtlCol="0" anchor="ctr"/>
            <a:lstStyle/>
            <a:p>
              <a:endParaRPr lang="en-US"/>
            </a:p>
          </p:txBody>
        </p:sp>
        <p:sp>
          <p:nvSpPr>
            <p:cNvPr id="63" name="Freeform 1077">
              <a:extLst>
                <a:ext uri="{FF2B5EF4-FFF2-40B4-BE49-F238E27FC236}">
                  <a16:creationId xmlns:a16="http://schemas.microsoft.com/office/drawing/2014/main" id="{CCA06E4C-B92A-4C76-E439-356DA00BDCD2}"/>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solidFill>
              <a:srgbClr val="000000"/>
            </a:solidFill>
            <a:ln w="1804" cap="flat">
              <a:noFill/>
              <a:prstDash val="solid"/>
              <a:miter/>
            </a:ln>
          </p:spPr>
          <p:txBody>
            <a:bodyPr rtlCol="0" anchor="ctr"/>
            <a:lstStyle/>
            <a:p>
              <a:endParaRPr lang="en-US"/>
            </a:p>
          </p:txBody>
        </p:sp>
        <p:sp>
          <p:nvSpPr>
            <p:cNvPr id="2048" name="Freeform 1078">
              <a:extLst>
                <a:ext uri="{FF2B5EF4-FFF2-40B4-BE49-F238E27FC236}">
                  <a16:creationId xmlns:a16="http://schemas.microsoft.com/office/drawing/2014/main" id="{A41807E6-7EF9-764F-F9AB-15F5EC30E370}"/>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solidFill>
              <a:srgbClr val="000000"/>
            </a:solidFill>
            <a:ln w="1804" cap="flat">
              <a:noFill/>
              <a:prstDash val="solid"/>
              <a:miter/>
            </a:ln>
          </p:spPr>
          <p:txBody>
            <a:bodyPr rtlCol="0" anchor="ctr"/>
            <a:lstStyle/>
            <a:p>
              <a:endParaRPr lang="en-US"/>
            </a:p>
          </p:txBody>
        </p:sp>
        <p:sp>
          <p:nvSpPr>
            <p:cNvPr id="2049" name="Freeform 1079">
              <a:extLst>
                <a:ext uri="{FF2B5EF4-FFF2-40B4-BE49-F238E27FC236}">
                  <a16:creationId xmlns:a16="http://schemas.microsoft.com/office/drawing/2014/main" id="{077AC574-2C11-AC01-38F5-5B9D6E6E05BB}"/>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solidFill>
              <a:srgbClr val="000000"/>
            </a:solidFill>
            <a:ln w="1804" cap="flat">
              <a:noFill/>
              <a:prstDash val="solid"/>
              <a:miter/>
            </a:ln>
          </p:spPr>
          <p:txBody>
            <a:bodyPr rtlCol="0" anchor="ctr"/>
            <a:lstStyle/>
            <a:p>
              <a:endParaRPr lang="en-US"/>
            </a:p>
          </p:txBody>
        </p:sp>
        <p:sp>
          <p:nvSpPr>
            <p:cNvPr id="2050" name="Freeform 1080">
              <a:extLst>
                <a:ext uri="{FF2B5EF4-FFF2-40B4-BE49-F238E27FC236}">
                  <a16:creationId xmlns:a16="http://schemas.microsoft.com/office/drawing/2014/main" id="{A2076663-3D9D-79B3-9B00-31D606C1D0C9}"/>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4152704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1C8176-24DD-E4E5-D9BD-437C5FD763C4}"/>
              </a:ext>
            </a:extLst>
          </p:cNvPr>
          <p:cNvSpPr>
            <a:spLocks noGrp="1"/>
          </p:cNvSpPr>
          <p:nvPr>
            <p:ph type="body" sz="quarter" idx="13"/>
          </p:nvPr>
        </p:nvSpPr>
        <p:spPr>
          <a:xfrm>
            <a:off x="281348" y="234521"/>
            <a:ext cx="7457364" cy="697353"/>
          </a:xfrm>
          <a:solidFill>
            <a:schemeClr val="bg1"/>
          </a:solidFill>
        </p:spPr>
        <p:txBody>
          <a:bodyPr/>
          <a:lstStyle/>
          <a:p>
            <a:r>
              <a:rPr lang="de-DE" sz="3200" dirty="0">
                <a:solidFill>
                  <a:srgbClr val="027354"/>
                </a:solidFill>
              </a:rPr>
              <a:t>12 kosteneffiziente Wege, wie KMU CSR-Technologien kostengünstig und schnell anwenden können</a:t>
            </a:r>
          </a:p>
        </p:txBody>
      </p:sp>
      <p:sp>
        <p:nvSpPr>
          <p:cNvPr id="5" name="Text Placeholder 4">
            <a:extLst>
              <a:ext uri="{FF2B5EF4-FFF2-40B4-BE49-F238E27FC236}">
                <a16:creationId xmlns:a16="http://schemas.microsoft.com/office/drawing/2014/main" id="{408CD2F7-B393-DD9D-E5FF-460021F792D5}"/>
              </a:ext>
            </a:extLst>
          </p:cNvPr>
          <p:cNvSpPr>
            <a:spLocks noGrp="1"/>
          </p:cNvSpPr>
          <p:nvPr>
            <p:ph type="body" sz="quarter" idx="14"/>
          </p:nvPr>
        </p:nvSpPr>
        <p:spPr>
          <a:xfrm>
            <a:off x="281347" y="1869705"/>
            <a:ext cx="6271853" cy="1855271"/>
          </a:xfrm>
        </p:spPr>
        <p:txBody>
          <a:bodyPr/>
          <a:lstStyle/>
          <a:p>
            <a:r>
              <a:rPr lang="en-IE" sz="2400" dirty="0"/>
              <a:t>In diesem Abschnitt geht es um </a:t>
            </a:r>
            <a:r>
              <a:rPr lang="en-IE" sz="2400" dirty="0" err="1"/>
              <a:t>einfache</a:t>
            </a:r>
            <a:r>
              <a:rPr lang="en-IE" sz="2400" dirty="0"/>
              <a:t> und </a:t>
            </a:r>
            <a:r>
              <a:rPr lang="en-IE" sz="2400" dirty="0" err="1"/>
              <a:t>wirksame</a:t>
            </a:r>
            <a:r>
              <a:rPr lang="en-IE" sz="2400" dirty="0"/>
              <a:t> Wege, wie KMU </a:t>
            </a:r>
            <a:r>
              <a:rPr lang="en-IE" sz="2400" dirty="0" err="1"/>
              <a:t>digitale</a:t>
            </a:r>
            <a:r>
              <a:rPr lang="en-IE" sz="2400" dirty="0"/>
              <a:t> Werkzeuge und Technologien einsetzen können, um ihren CSR-Beitrag und ihre Wirkung zu verbessern.</a:t>
            </a:r>
          </a:p>
        </p:txBody>
      </p:sp>
      <p:sp>
        <p:nvSpPr>
          <p:cNvPr id="3" name="Rectangle: Rounded Corners 2">
            <a:extLst>
              <a:ext uri="{FF2B5EF4-FFF2-40B4-BE49-F238E27FC236}">
                <a16:creationId xmlns:a16="http://schemas.microsoft.com/office/drawing/2014/main" id="{6E94D2BB-E31F-99BB-E6E1-BC5F4C4398CA}"/>
              </a:ext>
            </a:extLst>
          </p:cNvPr>
          <p:cNvSpPr/>
          <p:nvPr/>
        </p:nvSpPr>
        <p:spPr>
          <a:xfrm>
            <a:off x="363301" y="4554526"/>
            <a:ext cx="4513499" cy="1371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121C3206-5C34-60B4-58EA-CA4499633AF4}"/>
              </a:ext>
            </a:extLst>
          </p:cNvPr>
          <p:cNvSpPr txBox="1"/>
          <p:nvPr/>
        </p:nvSpPr>
        <p:spPr>
          <a:xfrm>
            <a:off x="737451"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Abschnitt 3</a:t>
            </a:r>
          </a:p>
        </p:txBody>
      </p:sp>
    </p:spTree>
    <p:extLst>
      <p:ext uri="{BB962C8B-B14F-4D97-AF65-F5344CB8AC3E}">
        <p14:creationId xmlns:p14="http://schemas.microsoft.com/office/powerpoint/2010/main" val="718357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15D6EA5-9F96-5DB4-B8D7-86D60574D822}"/>
              </a:ext>
            </a:extLst>
          </p:cNvPr>
          <p:cNvSpPr/>
          <p:nvPr/>
        </p:nvSpPr>
        <p:spPr>
          <a:xfrm>
            <a:off x="260642" y="359875"/>
            <a:ext cx="3815923" cy="6138250"/>
          </a:xfrm>
          <a:prstGeom prst="round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lgn="ctr">
              <a:buAutoNum type="arabicPeriod"/>
            </a:pPr>
            <a:r>
              <a:rPr lang="en-GB" b="1" dirty="0" err="1"/>
              <a:t>Hybrides</a:t>
            </a:r>
            <a:r>
              <a:rPr lang="en-GB" b="1" dirty="0"/>
              <a:t> </a:t>
            </a:r>
            <a:r>
              <a:rPr lang="en-GB" b="1" dirty="0" err="1"/>
              <a:t>Arbeiten</a:t>
            </a:r>
            <a:endParaRPr lang="en-GB" b="1" dirty="0"/>
          </a:p>
          <a:p>
            <a:pPr algn="ctr"/>
            <a:r>
              <a:rPr lang="en-GB" sz="1100" dirty="0"/>
              <a:t> </a:t>
            </a:r>
          </a:p>
          <a:p>
            <a:r>
              <a:rPr lang="en-GB" dirty="0"/>
              <a:t>Einführung einer digitalen, hybriden Plattform, die es den Mitarbeitern ermöglicht, aus der Ferne zu arbeiten. Dies kann unter anderem dazu beitragen, die Umweltbelastung zu verringern und die </a:t>
            </a:r>
            <a:r>
              <a:rPr lang="en-GB" dirty="0" err="1"/>
              <a:t>Arbeitszufriedenheit</a:t>
            </a:r>
            <a:r>
              <a:rPr lang="en-GB" dirty="0"/>
              <a:t> </a:t>
            </a:r>
            <a:r>
              <a:rPr lang="en-GB" dirty="0" err="1"/>
              <a:t>zu</a:t>
            </a:r>
            <a:r>
              <a:rPr lang="en-GB" dirty="0"/>
              <a:t> </a:t>
            </a:r>
            <a:r>
              <a:rPr lang="en-GB" dirty="0" err="1"/>
              <a:t>steigern</a:t>
            </a:r>
            <a:r>
              <a:rPr lang="en-GB" dirty="0"/>
              <a:t>. </a:t>
            </a:r>
            <a:r>
              <a:rPr lang="en-GB" dirty="0" err="1"/>
              <a:t>Weniger</a:t>
            </a:r>
            <a:r>
              <a:rPr lang="en-GB" dirty="0"/>
              <a:t> </a:t>
            </a:r>
            <a:r>
              <a:rPr lang="en-GB" dirty="0" err="1"/>
              <a:t>pendeln</a:t>
            </a:r>
            <a:r>
              <a:rPr lang="en-GB" dirty="0"/>
              <a:t> </a:t>
            </a:r>
            <a:r>
              <a:rPr lang="en-GB" dirty="0" err="1"/>
              <a:t>reduziert</a:t>
            </a:r>
            <a:r>
              <a:rPr lang="en-GB" dirty="0"/>
              <a:t> </a:t>
            </a:r>
            <a:r>
              <a:rPr lang="en-GB" dirty="0" err="1"/>
              <a:t>Emissionen</a:t>
            </a:r>
            <a:r>
              <a:rPr lang="en-GB" dirty="0"/>
              <a:t> und </a:t>
            </a:r>
            <a:r>
              <a:rPr lang="en-GB" dirty="0" err="1"/>
              <a:t>im</a:t>
            </a:r>
            <a:r>
              <a:rPr lang="en-GB" dirty="0"/>
              <a:t> </a:t>
            </a:r>
            <a:r>
              <a:rPr lang="en-GB" dirty="0" err="1"/>
              <a:t>Homeoffice</a:t>
            </a:r>
            <a:r>
              <a:rPr lang="en-GB" dirty="0"/>
              <a:t>  </a:t>
            </a:r>
            <a:r>
              <a:rPr lang="en-GB" dirty="0" err="1"/>
              <a:t>werden</a:t>
            </a:r>
            <a:r>
              <a:rPr lang="en-GB" dirty="0"/>
              <a:t> </a:t>
            </a:r>
            <a:r>
              <a:rPr lang="en-GB" dirty="0" err="1"/>
              <a:t>weniger</a:t>
            </a:r>
            <a:r>
              <a:rPr lang="en-GB" dirty="0"/>
              <a:t> Einwegartikel wie </a:t>
            </a:r>
            <a:r>
              <a:rPr lang="en-GB" dirty="0">
                <a:solidFill>
                  <a:schemeClr val="bg1"/>
                </a:solidFill>
              </a:rPr>
              <a:t>Teller, Besteck und </a:t>
            </a:r>
            <a:r>
              <a:rPr lang="en-GB" dirty="0" err="1">
                <a:solidFill>
                  <a:schemeClr val="bg1"/>
                </a:solidFill>
              </a:rPr>
              <a:t>Kaffeebecher</a:t>
            </a:r>
            <a:r>
              <a:rPr lang="en-GB" dirty="0">
                <a:solidFill>
                  <a:schemeClr val="bg1"/>
                </a:solidFill>
              </a:rPr>
              <a:t> </a:t>
            </a:r>
            <a:r>
              <a:rPr lang="en-GB" dirty="0" err="1">
                <a:solidFill>
                  <a:schemeClr val="bg1"/>
                </a:solidFill>
              </a:rPr>
              <a:t>verbraucht</a:t>
            </a:r>
            <a:r>
              <a:rPr lang="en-GB" dirty="0">
                <a:solidFill>
                  <a:schemeClr val="bg1"/>
                </a:solidFill>
              </a:rPr>
              <a:t>. </a:t>
            </a:r>
          </a:p>
          <a:p>
            <a:r>
              <a:rPr lang="en-GB" dirty="0">
                <a:solidFill>
                  <a:schemeClr val="bg1"/>
                </a:solidFill>
              </a:rPr>
              <a:t>Für </a:t>
            </a:r>
            <a:r>
              <a:rPr lang="en-GB" dirty="0" err="1">
                <a:solidFill>
                  <a:schemeClr val="bg1"/>
                </a:solidFill>
              </a:rPr>
              <a:t>weitere</a:t>
            </a:r>
            <a:r>
              <a:rPr lang="en-GB" dirty="0">
                <a:solidFill>
                  <a:schemeClr val="bg1"/>
                </a:solidFill>
              </a:rPr>
              <a:t> </a:t>
            </a:r>
            <a:r>
              <a:rPr lang="en-GB" dirty="0" err="1">
                <a:solidFill>
                  <a:schemeClr val="bg1"/>
                </a:solidFill>
              </a:rPr>
              <a:t>Informationen</a:t>
            </a:r>
            <a:r>
              <a:rPr lang="en-GB" dirty="0">
                <a:solidFill>
                  <a:schemeClr val="bg1"/>
                </a:solidFill>
              </a:rPr>
              <a:t> </a:t>
            </a:r>
            <a:r>
              <a:rPr lang="en-GB" dirty="0" err="1">
                <a:solidFill>
                  <a:schemeClr val="bg1"/>
                </a:solidFill>
              </a:rPr>
              <a:t>lesen</a:t>
            </a:r>
            <a:r>
              <a:rPr lang="en-GB" dirty="0">
                <a:solidFill>
                  <a:schemeClr val="bg1"/>
                </a:solidFill>
              </a:rPr>
              <a:t> Sie </a:t>
            </a:r>
            <a:r>
              <a:rPr lang="en-GB" dirty="0" err="1">
                <a:solidFill>
                  <a:schemeClr val="bg1"/>
                </a:solidFill>
              </a:rPr>
              <a:t>diesen</a:t>
            </a:r>
            <a:r>
              <a:rPr lang="en-GB" dirty="0">
                <a:solidFill>
                  <a:schemeClr val="bg1"/>
                </a:solidFill>
              </a:rPr>
              <a:t> Artikel </a:t>
            </a:r>
            <a:r>
              <a:rPr lang="en-GB" dirty="0" err="1">
                <a:solidFill>
                  <a:schemeClr val="bg1"/>
                </a:solidFill>
              </a:rPr>
              <a:t>zu</a:t>
            </a:r>
            <a:r>
              <a:rPr lang="en-GB" dirty="0">
                <a:solidFill>
                  <a:schemeClr val="bg1"/>
                </a:solidFill>
              </a:rPr>
              <a:t> den </a:t>
            </a:r>
            <a:r>
              <a:rPr lang="en-GB" dirty="0">
                <a:solidFill>
                  <a:schemeClr val="bg1"/>
                </a:solidFill>
                <a:hlinkClick r:id="rId2">
                  <a:extLst>
                    <a:ext uri="{A12FA001-AC4F-418D-AE19-62706E023703}">
                      <ahyp:hlinkClr xmlns:ahyp="http://schemas.microsoft.com/office/drawing/2018/hyperlinkcolor" val="tx"/>
                    </a:ext>
                  </a:extLst>
                </a:hlinkClick>
              </a:rPr>
              <a:t>besten </a:t>
            </a:r>
            <a:r>
              <a:rPr lang="en-GB" dirty="0" err="1">
                <a:solidFill>
                  <a:schemeClr val="bg1"/>
                </a:solidFill>
                <a:hlinkClick r:id="rId2">
                  <a:extLst>
                    <a:ext uri="{A12FA001-AC4F-418D-AE19-62706E023703}">
                      <ahyp:hlinkClr xmlns:ahyp="http://schemas.microsoft.com/office/drawing/2018/hyperlinkcolor" val="tx"/>
                    </a:ext>
                  </a:extLst>
                </a:hlinkClick>
              </a:rPr>
              <a:t>nachhaltigen</a:t>
            </a:r>
            <a:r>
              <a:rPr lang="en-GB" dirty="0">
                <a:solidFill>
                  <a:schemeClr val="bg1"/>
                </a:solidFill>
                <a:hlinkClick r:id="rId2">
                  <a:extLst>
                    <a:ext uri="{A12FA001-AC4F-418D-AE19-62706E023703}">
                      <ahyp:hlinkClr xmlns:ahyp="http://schemas.microsoft.com/office/drawing/2018/hyperlinkcolor" val="tx"/>
                    </a:ext>
                  </a:extLst>
                </a:hlinkClick>
              </a:rPr>
              <a:t> </a:t>
            </a:r>
            <a:r>
              <a:rPr lang="en-GB" dirty="0" err="1">
                <a:solidFill>
                  <a:schemeClr val="bg1"/>
                </a:solidFill>
                <a:hlinkClick r:id="rId2">
                  <a:extLst>
                    <a:ext uri="{A12FA001-AC4F-418D-AE19-62706E023703}">
                      <ahyp:hlinkClr xmlns:ahyp="http://schemas.microsoft.com/office/drawing/2018/hyperlinkcolor" val="tx"/>
                    </a:ext>
                  </a:extLst>
                </a:hlinkClick>
              </a:rPr>
              <a:t>Produktivitätstools</a:t>
            </a:r>
            <a:r>
              <a:rPr lang="en-GB" dirty="0">
                <a:solidFill>
                  <a:schemeClr val="bg1"/>
                </a:solidFill>
              </a:rPr>
              <a:t>.</a:t>
            </a:r>
          </a:p>
          <a:p>
            <a:pPr algn="ctr"/>
            <a:endParaRPr lang="en-IE" dirty="0"/>
          </a:p>
        </p:txBody>
      </p:sp>
      <p:sp>
        <p:nvSpPr>
          <p:cNvPr id="11" name="Rectangle: Rounded Corners 10">
            <a:extLst>
              <a:ext uri="{FF2B5EF4-FFF2-40B4-BE49-F238E27FC236}">
                <a16:creationId xmlns:a16="http://schemas.microsoft.com/office/drawing/2014/main" id="{69837B2E-9E55-CCFF-4727-8DB2A8D3367E}"/>
              </a:ext>
            </a:extLst>
          </p:cNvPr>
          <p:cNvSpPr/>
          <p:nvPr/>
        </p:nvSpPr>
        <p:spPr>
          <a:xfrm>
            <a:off x="4225741" y="359875"/>
            <a:ext cx="3636706" cy="6138250"/>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 Speicher in die Cloud </a:t>
            </a:r>
            <a:r>
              <a:rPr lang="en-GB" b="1" dirty="0" err="1"/>
              <a:t>verlagern</a:t>
            </a:r>
            <a:endParaRPr lang="en-GB" b="1" dirty="0"/>
          </a:p>
          <a:p>
            <a:pPr algn="ctr"/>
            <a:r>
              <a:rPr lang="en-GB" sz="1050" b="1" dirty="0"/>
              <a:t> </a:t>
            </a:r>
          </a:p>
          <a:p>
            <a:pPr algn="l"/>
            <a:r>
              <a:rPr lang="en-GB" dirty="0"/>
              <a:t>Durch die Verlagerung Ihres Speichers in die Cloud entfallen die Kosten für Ihre IT-Infrastruktur vor Ort, da Sie keine Energiekosten für die Stromversorgung der Geräte zahlen müssen. Cloud Computing </a:t>
            </a:r>
            <a:r>
              <a:rPr lang="en-GB" dirty="0" err="1"/>
              <a:t>ist</a:t>
            </a:r>
            <a:r>
              <a:rPr lang="en-GB" dirty="0"/>
              <a:t> </a:t>
            </a:r>
            <a:r>
              <a:rPr lang="en-GB" dirty="0" err="1"/>
              <a:t>zu</a:t>
            </a:r>
            <a:r>
              <a:rPr lang="en-GB" dirty="0"/>
              <a:t> 93 % energieeffizienter </a:t>
            </a:r>
            <a:r>
              <a:rPr lang="en-GB" dirty="0" err="1"/>
              <a:t>als</a:t>
            </a:r>
            <a:r>
              <a:rPr lang="en-GB" dirty="0"/>
              <a:t> </a:t>
            </a:r>
            <a:r>
              <a:rPr lang="en-GB" dirty="0" err="1"/>
              <a:t>Rechenzentren</a:t>
            </a:r>
            <a:r>
              <a:rPr lang="en-GB" dirty="0"/>
              <a:t> vor Ort.</a:t>
            </a:r>
          </a:p>
          <a:p>
            <a:pPr algn="l"/>
            <a:r>
              <a:rPr lang="en-GB" dirty="0"/>
              <a:t>Untersuchungen des Berkeley Lab und der Northwestern University </a:t>
            </a:r>
            <a:r>
              <a:rPr lang="en-GB" dirty="0" err="1"/>
              <a:t>haben</a:t>
            </a:r>
            <a:r>
              <a:rPr lang="en-GB" dirty="0"/>
              <a:t> </a:t>
            </a:r>
            <a:r>
              <a:rPr lang="en-GB" dirty="0" err="1"/>
              <a:t>zudem</a:t>
            </a:r>
            <a:r>
              <a:rPr lang="en-GB" dirty="0"/>
              <a:t> </a:t>
            </a:r>
            <a:r>
              <a:rPr lang="en-GB" dirty="0" err="1"/>
              <a:t>ergeben</a:t>
            </a:r>
            <a:r>
              <a:rPr lang="en-GB" dirty="0"/>
              <a:t>, dass Unternehmen zwischen 60 % und 85 % der Energiekosten einsparen können, wenn sie auf cloudbasierte Dienste umsteigen. </a:t>
            </a:r>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8011623" y="359875"/>
            <a:ext cx="3928788" cy="613825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dirty="0"/>
              <a:t>3. </a:t>
            </a:r>
            <a:r>
              <a:rPr lang="en-GB" b="1" dirty="0" err="1"/>
              <a:t>Automatisierung</a:t>
            </a:r>
            <a:endParaRPr lang="en-GB" b="1" dirty="0"/>
          </a:p>
          <a:p>
            <a:pPr algn="ctr"/>
            <a:r>
              <a:rPr lang="en-GB" sz="1100" b="1" dirty="0"/>
              <a:t> </a:t>
            </a:r>
          </a:p>
          <a:p>
            <a:r>
              <a:rPr lang="en-GB" dirty="0"/>
              <a:t>Automatisierungslösungen können Ihrem Team </a:t>
            </a:r>
            <a:r>
              <a:rPr lang="en-GB" dirty="0" err="1"/>
              <a:t>viele</a:t>
            </a:r>
            <a:r>
              <a:rPr lang="en-GB" dirty="0"/>
              <a:t> Stunden ersparen und einen Mehrwert für Ihr Unternehmen schaffen, indem </a:t>
            </a:r>
            <a:r>
              <a:rPr lang="en-GB" dirty="0" err="1"/>
              <a:t>sie</a:t>
            </a:r>
            <a:r>
              <a:rPr lang="en-GB" dirty="0"/>
              <a:t> </a:t>
            </a:r>
            <a:r>
              <a:rPr lang="en-GB" dirty="0" err="1"/>
              <a:t>zeitaufwändige</a:t>
            </a:r>
            <a:r>
              <a:rPr lang="en-GB" dirty="0"/>
              <a:t>, sich wiederholende Aufgaben verringern, so dass sich Ihr Team auf </a:t>
            </a:r>
            <a:r>
              <a:rPr lang="en-GB" dirty="0" err="1"/>
              <a:t>anspruchsvollere</a:t>
            </a:r>
            <a:r>
              <a:rPr lang="en-GB" dirty="0"/>
              <a:t> Aufgaben konzentrieren kann. Die Automatisierung kann auch </a:t>
            </a:r>
            <a:r>
              <a:rPr lang="en-GB" dirty="0" err="1"/>
              <a:t>zu</a:t>
            </a:r>
            <a:r>
              <a:rPr lang="en-GB" dirty="0"/>
              <a:t> </a:t>
            </a:r>
            <a:r>
              <a:rPr lang="en-GB" dirty="0" err="1"/>
              <a:t>einem</a:t>
            </a:r>
            <a:r>
              <a:rPr lang="en-GB" dirty="0"/>
              <a:t> </a:t>
            </a:r>
            <a:r>
              <a:rPr lang="en-GB" dirty="0" err="1"/>
              <a:t>verbesserten</a:t>
            </a:r>
            <a:r>
              <a:rPr lang="en-GB" dirty="0"/>
              <a:t> </a:t>
            </a:r>
            <a:r>
              <a:rPr lang="en-GB" dirty="0" err="1"/>
              <a:t>Nutzungserlebnis</a:t>
            </a:r>
            <a:r>
              <a:rPr lang="en-GB" dirty="0"/>
              <a:t> für </a:t>
            </a:r>
            <a:r>
              <a:rPr lang="en-GB" dirty="0" err="1"/>
              <a:t>Ihre</a:t>
            </a:r>
            <a:r>
              <a:rPr lang="en-GB" dirty="0"/>
              <a:t> </a:t>
            </a:r>
            <a:r>
              <a:rPr lang="en-GB" dirty="0" err="1"/>
              <a:t>Kunden</a:t>
            </a:r>
            <a:r>
              <a:rPr lang="en-GB" dirty="0"/>
              <a:t> führen, was die Effizienz und die </a:t>
            </a:r>
            <a:r>
              <a:rPr lang="en-GB" dirty="0" err="1"/>
              <a:t>Investitionsrentabilität</a:t>
            </a:r>
            <a:r>
              <a:rPr lang="en-GB" dirty="0"/>
              <a:t> (ROI) </a:t>
            </a:r>
            <a:r>
              <a:rPr lang="en-GB" dirty="0" err="1"/>
              <a:t>steigert</a:t>
            </a:r>
            <a:r>
              <a:rPr lang="en-GB" dirty="0"/>
              <a:t>. </a:t>
            </a:r>
            <a:r>
              <a:rPr lang="en-GB" dirty="0" err="1"/>
              <a:t>Zudem</a:t>
            </a:r>
            <a:r>
              <a:rPr lang="en-GB" dirty="0"/>
              <a:t> </a:t>
            </a:r>
            <a:r>
              <a:rPr lang="en-GB" dirty="0" err="1"/>
              <a:t>werden</a:t>
            </a:r>
            <a:r>
              <a:rPr lang="en-GB" dirty="0"/>
              <a:t> </a:t>
            </a:r>
            <a:r>
              <a:rPr lang="en-GB" dirty="0" err="1"/>
              <a:t>Kosten</a:t>
            </a:r>
            <a:r>
              <a:rPr lang="en-GB" dirty="0"/>
              <a:t>, </a:t>
            </a:r>
            <a:r>
              <a:rPr lang="en-GB" dirty="0" err="1"/>
              <a:t>welche</a:t>
            </a:r>
            <a:r>
              <a:rPr lang="en-GB" dirty="0"/>
              <a:t> </a:t>
            </a:r>
            <a:r>
              <a:rPr lang="en-GB" dirty="0" err="1"/>
              <a:t>durch</a:t>
            </a:r>
            <a:r>
              <a:rPr lang="en-GB" dirty="0"/>
              <a:t> </a:t>
            </a:r>
            <a:r>
              <a:rPr lang="en-GB" dirty="0" err="1"/>
              <a:t>menschliche</a:t>
            </a:r>
            <a:r>
              <a:rPr lang="en-GB" dirty="0"/>
              <a:t> Fehler </a:t>
            </a:r>
            <a:r>
              <a:rPr lang="en-GB" dirty="0" err="1"/>
              <a:t>verursacht</a:t>
            </a:r>
            <a:r>
              <a:rPr lang="en-GB" dirty="0"/>
              <a:t> </a:t>
            </a:r>
            <a:r>
              <a:rPr lang="en-GB" dirty="0" err="1"/>
              <a:t>wurden</a:t>
            </a:r>
            <a:r>
              <a:rPr lang="en-GB" dirty="0"/>
              <a:t>, </a:t>
            </a:r>
            <a:r>
              <a:rPr lang="en-GB" dirty="0" err="1"/>
              <a:t>gesenkt</a:t>
            </a:r>
            <a:r>
              <a:rPr lang="en-GB" dirty="0"/>
              <a:t>.   </a:t>
            </a:r>
          </a:p>
        </p:txBody>
      </p:sp>
    </p:spTree>
    <p:extLst>
      <p:ext uri="{BB962C8B-B14F-4D97-AF65-F5344CB8AC3E}">
        <p14:creationId xmlns:p14="http://schemas.microsoft.com/office/powerpoint/2010/main" val="3527575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15D6EA5-9F96-5DB4-B8D7-86D60574D822}"/>
              </a:ext>
            </a:extLst>
          </p:cNvPr>
          <p:cNvSpPr/>
          <p:nvPr/>
        </p:nvSpPr>
        <p:spPr>
          <a:xfrm>
            <a:off x="260642" y="210677"/>
            <a:ext cx="3815923" cy="6436646"/>
          </a:xfrm>
          <a:prstGeom prst="roundRect">
            <a:avLst/>
          </a:prstGeom>
          <a:solidFill>
            <a:srgbClr val="3E6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4. </a:t>
            </a:r>
            <a:r>
              <a:rPr lang="en-GB" b="1" dirty="0" err="1"/>
              <a:t>Erneuerbare</a:t>
            </a:r>
            <a:r>
              <a:rPr lang="en-GB" b="1" dirty="0"/>
              <a:t> </a:t>
            </a:r>
            <a:r>
              <a:rPr lang="en-GB" b="1" dirty="0" err="1"/>
              <a:t>Energien</a:t>
            </a:r>
            <a:endParaRPr lang="en-GB" b="1" dirty="0"/>
          </a:p>
          <a:p>
            <a:pPr algn="ctr"/>
            <a:endParaRPr lang="en-GB" dirty="0"/>
          </a:p>
          <a:p>
            <a:pPr algn="l"/>
            <a:r>
              <a:rPr lang="en-GB" dirty="0"/>
              <a:t>Der meiste Strom wird aus fossilen Brennstoffen erzeugt, die CO</a:t>
            </a:r>
            <a:r>
              <a:rPr lang="en-GB" baseline="-25000" dirty="0"/>
              <a:t>2 </a:t>
            </a:r>
            <a:r>
              <a:rPr lang="en-GB" dirty="0"/>
              <a:t>ausstoßen und die Umwelt verschmutzen.</a:t>
            </a:r>
          </a:p>
          <a:p>
            <a:pPr algn="l"/>
            <a:r>
              <a:rPr lang="en-GB" dirty="0"/>
              <a:t>Steigen Sie </a:t>
            </a:r>
            <a:r>
              <a:rPr lang="en-GB" dirty="0" err="1"/>
              <a:t>doch</a:t>
            </a:r>
            <a:r>
              <a:rPr lang="en-GB" dirty="0"/>
              <a:t> auf </a:t>
            </a:r>
            <a:r>
              <a:rPr lang="en-GB" dirty="0" err="1"/>
              <a:t>erneuerbare</a:t>
            </a:r>
            <a:r>
              <a:rPr lang="en-GB" dirty="0"/>
              <a:t> </a:t>
            </a:r>
            <a:r>
              <a:rPr lang="en-GB" dirty="0" err="1"/>
              <a:t>Energiequellen</a:t>
            </a:r>
            <a:r>
              <a:rPr lang="en-GB" dirty="0"/>
              <a:t>, </a:t>
            </a:r>
            <a:r>
              <a:rPr lang="en-GB" dirty="0" err="1"/>
              <a:t>wie</a:t>
            </a:r>
            <a:r>
              <a:rPr lang="en-GB" dirty="0"/>
              <a:t> z. B. auf </a:t>
            </a:r>
            <a:r>
              <a:rPr lang="en-GB" dirty="0" err="1"/>
              <a:t>Solarenergie</a:t>
            </a:r>
            <a:r>
              <a:rPr lang="en-GB" dirty="0"/>
              <a:t>, um. </a:t>
            </a:r>
            <a:r>
              <a:rPr lang="en-GB" dirty="0" err="1"/>
              <a:t>Erneuerbare</a:t>
            </a:r>
            <a:r>
              <a:rPr lang="en-GB" dirty="0"/>
              <a:t> </a:t>
            </a:r>
            <a:r>
              <a:rPr lang="en-GB" dirty="0" err="1"/>
              <a:t>Energien</a:t>
            </a:r>
            <a:r>
              <a:rPr lang="en-GB" dirty="0"/>
              <a:t> können kleinen Betrieben und Unternehmen helfen, ihre Kohlenstoffemissionen und Betriebskosten zu senken. Für kleinere Unternehmen mögen die </a:t>
            </a:r>
            <a:r>
              <a:rPr lang="en-GB" dirty="0" err="1"/>
              <a:t>Investitionen</a:t>
            </a:r>
            <a:r>
              <a:rPr lang="en-GB" dirty="0"/>
              <a:t> für den Einsatz umweltfreundlicher </a:t>
            </a:r>
            <a:r>
              <a:rPr lang="en-GB" dirty="0" err="1"/>
              <a:t>Technologien</a:t>
            </a:r>
            <a:r>
              <a:rPr lang="en-GB" dirty="0"/>
              <a:t> </a:t>
            </a:r>
            <a:r>
              <a:rPr lang="en-GB" dirty="0" err="1"/>
              <a:t>zunächst</a:t>
            </a:r>
            <a:r>
              <a:rPr lang="en-GB" dirty="0"/>
              <a:t> </a:t>
            </a:r>
            <a:r>
              <a:rPr lang="en-GB" dirty="0" err="1"/>
              <a:t>groß</a:t>
            </a:r>
            <a:r>
              <a:rPr lang="en-GB" dirty="0"/>
              <a:t> sein, aber auf lange Sicht </a:t>
            </a:r>
            <a:r>
              <a:rPr lang="en-GB" dirty="0" err="1"/>
              <a:t>werden</a:t>
            </a:r>
            <a:r>
              <a:rPr lang="en-GB" dirty="0"/>
              <a:t> </a:t>
            </a:r>
            <a:r>
              <a:rPr lang="en-GB" dirty="0" err="1"/>
              <a:t>sie</a:t>
            </a:r>
            <a:r>
              <a:rPr lang="en-GB" dirty="0"/>
              <a:t> </a:t>
            </a:r>
            <a:r>
              <a:rPr lang="en-GB" dirty="0" err="1"/>
              <a:t>damit</a:t>
            </a:r>
            <a:r>
              <a:rPr lang="en-GB" dirty="0"/>
              <a:t> </a:t>
            </a:r>
            <a:r>
              <a:rPr lang="en-GB" dirty="0" err="1"/>
              <a:t>Kosten</a:t>
            </a:r>
            <a:r>
              <a:rPr lang="en-GB" dirty="0"/>
              <a:t> </a:t>
            </a:r>
            <a:r>
              <a:rPr lang="en-GB" dirty="0" err="1"/>
              <a:t>einsparen</a:t>
            </a:r>
            <a:r>
              <a:rPr lang="en-GB" dirty="0"/>
              <a:t>.    </a:t>
            </a:r>
          </a:p>
          <a:p>
            <a:pPr algn="ctr"/>
            <a:endParaRPr lang="en-IE" dirty="0"/>
          </a:p>
        </p:txBody>
      </p:sp>
      <p:sp>
        <p:nvSpPr>
          <p:cNvPr id="11" name="Rectangle: Rounded Corners 10">
            <a:extLst>
              <a:ext uri="{FF2B5EF4-FFF2-40B4-BE49-F238E27FC236}">
                <a16:creationId xmlns:a16="http://schemas.microsoft.com/office/drawing/2014/main" id="{69837B2E-9E55-CCFF-4727-8DB2A8D3367E}"/>
              </a:ext>
            </a:extLst>
          </p:cNvPr>
          <p:cNvSpPr/>
          <p:nvPr/>
        </p:nvSpPr>
        <p:spPr>
          <a:xfrm>
            <a:off x="4225741" y="210677"/>
            <a:ext cx="3636706" cy="6436646"/>
          </a:xfrm>
          <a:prstGeom prst="roundRect">
            <a:avLst/>
          </a:prstGeom>
          <a:solidFill>
            <a:srgbClr val="009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5. </a:t>
            </a:r>
            <a:r>
              <a:rPr lang="en-GB" b="1" dirty="0" err="1"/>
              <a:t>Papierfrei</a:t>
            </a:r>
            <a:r>
              <a:rPr lang="en-GB" b="1" dirty="0"/>
              <a:t> </a:t>
            </a:r>
            <a:r>
              <a:rPr lang="en-GB" b="1" dirty="0" err="1"/>
              <a:t>werden</a:t>
            </a:r>
            <a:endParaRPr lang="en-GB" b="1" dirty="0"/>
          </a:p>
          <a:p>
            <a:pPr algn="ctr"/>
            <a:endParaRPr lang="en-GB" b="1" dirty="0"/>
          </a:p>
          <a:p>
            <a:pPr algn="l"/>
            <a:r>
              <a:rPr lang="en-GB" dirty="0"/>
              <a:t>Ein weiterer Bereich, in dem Unternehmen umweltbewusst handeln können, ist die Verwendung von Papier. Es wird geschätzt, dass die Kosten für die Verwendung von Papier das 30-fache </a:t>
            </a:r>
            <a:r>
              <a:rPr lang="en-GB" dirty="0" err="1"/>
              <a:t>gegenüber</a:t>
            </a:r>
            <a:r>
              <a:rPr lang="en-GB" dirty="0"/>
              <a:t> </a:t>
            </a:r>
            <a:r>
              <a:rPr lang="en-GB" dirty="0" err="1"/>
              <a:t>digitalen</a:t>
            </a:r>
            <a:r>
              <a:rPr lang="en-GB" dirty="0"/>
              <a:t> </a:t>
            </a:r>
            <a:r>
              <a:rPr lang="en-GB" dirty="0" err="1"/>
              <a:t>Lösungen</a:t>
            </a:r>
            <a:r>
              <a:rPr lang="en-GB" dirty="0"/>
              <a:t> </a:t>
            </a:r>
            <a:r>
              <a:rPr lang="en-GB" dirty="0" err="1"/>
              <a:t>betragen</a:t>
            </a:r>
            <a:r>
              <a:rPr lang="en-GB" dirty="0"/>
              <a:t>. </a:t>
            </a:r>
            <a:r>
              <a:rPr lang="en-GB" dirty="0" err="1"/>
              <a:t>Nutzen</a:t>
            </a:r>
            <a:r>
              <a:rPr lang="en-GB" dirty="0"/>
              <a:t> Sie </a:t>
            </a:r>
            <a:r>
              <a:rPr lang="en-GB" dirty="0" err="1"/>
              <a:t>dazu</a:t>
            </a:r>
            <a:r>
              <a:rPr lang="en-GB" dirty="0"/>
              <a:t> </a:t>
            </a:r>
            <a:r>
              <a:rPr lang="en-GB" dirty="0" err="1"/>
              <a:t>Mailprogramme</a:t>
            </a:r>
            <a:r>
              <a:rPr lang="en-GB" dirty="0"/>
              <a:t> und  </a:t>
            </a:r>
            <a:r>
              <a:rPr lang="en-GB" dirty="0" err="1"/>
              <a:t>digitale</a:t>
            </a:r>
            <a:r>
              <a:rPr lang="en-GB" dirty="0"/>
              <a:t> Tools </a:t>
            </a:r>
            <a:r>
              <a:rPr lang="en-GB" dirty="0" err="1"/>
              <a:t>zur</a:t>
            </a:r>
            <a:r>
              <a:rPr lang="en-GB" dirty="0"/>
              <a:t> </a:t>
            </a:r>
            <a:r>
              <a:rPr lang="en-GB" dirty="0" err="1"/>
              <a:t>Erstellung</a:t>
            </a:r>
            <a:r>
              <a:rPr lang="en-GB" dirty="0"/>
              <a:t> von  </a:t>
            </a:r>
            <a:r>
              <a:rPr lang="en-GB" dirty="0" err="1"/>
              <a:t>Rechnungen</a:t>
            </a:r>
            <a:r>
              <a:rPr lang="en-GB" dirty="0"/>
              <a:t>, </a:t>
            </a:r>
            <a:r>
              <a:rPr lang="en-GB" dirty="0" err="1"/>
              <a:t>welche</a:t>
            </a:r>
            <a:r>
              <a:rPr lang="en-GB" dirty="0"/>
              <a:t> </a:t>
            </a:r>
            <a:r>
              <a:rPr lang="en-GB" dirty="0" err="1"/>
              <a:t>ebenfalls</a:t>
            </a:r>
            <a:r>
              <a:rPr lang="en-GB" dirty="0"/>
              <a:t> digital </a:t>
            </a:r>
            <a:r>
              <a:rPr lang="en-GB" dirty="0" err="1"/>
              <a:t>beglichen</a:t>
            </a:r>
            <a:r>
              <a:rPr lang="en-GB" dirty="0"/>
              <a:t> </a:t>
            </a:r>
            <a:r>
              <a:rPr lang="en-GB" dirty="0" err="1"/>
              <a:t>werden</a:t>
            </a:r>
            <a:r>
              <a:rPr lang="en-GB" dirty="0"/>
              <a:t> </a:t>
            </a:r>
            <a:r>
              <a:rPr lang="en-GB" dirty="0" err="1"/>
              <a:t>können</a:t>
            </a:r>
            <a:r>
              <a:rPr lang="en-GB" dirty="0"/>
              <a:t>. Es gibt Apps, mit </a:t>
            </a:r>
            <a:r>
              <a:rPr lang="en-GB" dirty="0" err="1"/>
              <a:t>denen</a:t>
            </a:r>
            <a:r>
              <a:rPr lang="en-GB" dirty="0"/>
              <a:t> </a:t>
            </a:r>
            <a:r>
              <a:rPr lang="en-GB" dirty="0" err="1"/>
              <a:t>Aufgaben</a:t>
            </a:r>
            <a:r>
              <a:rPr lang="en-GB" dirty="0"/>
              <a:t> </a:t>
            </a:r>
            <a:r>
              <a:rPr lang="en-GB" dirty="0" err="1"/>
              <a:t>geplant</a:t>
            </a:r>
            <a:r>
              <a:rPr lang="en-GB" dirty="0"/>
              <a:t>, </a:t>
            </a:r>
            <a:r>
              <a:rPr lang="en-GB" dirty="0" err="1"/>
              <a:t>Projekte</a:t>
            </a:r>
            <a:r>
              <a:rPr lang="en-GB" dirty="0"/>
              <a:t> </a:t>
            </a:r>
            <a:r>
              <a:rPr lang="en-GB" dirty="0" err="1"/>
              <a:t>organisiert</a:t>
            </a:r>
            <a:r>
              <a:rPr lang="en-GB" dirty="0"/>
              <a:t> und Dokumente und Medien mit ihren </a:t>
            </a:r>
            <a:r>
              <a:rPr lang="en-GB" dirty="0" err="1"/>
              <a:t>Mitarbeitern</a:t>
            </a:r>
            <a:r>
              <a:rPr lang="en-GB" dirty="0"/>
              <a:t> </a:t>
            </a:r>
            <a:r>
              <a:rPr lang="en-GB" dirty="0" err="1"/>
              <a:t>geteilt</a:t>
            </a:r>
            <a:r>
              <a:rPr lang="en-GB" dirty="0"/>
              <a:t> </a:t>
            </a:r>
            <a:r>
              <a:rPr lang="en-GB" dirty="0" err="1"/>
              <a:t>werden</a:t>
            </a:r>
            <a:r>
              <a:rPr lang="en-GB" dirty="0"/>
              <a:t> können, ohne Papier zu verwenden. </a:t>
            </a:r>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8002570" y="210677"/>
            <a:ext cx="3928788" cy="6436646"/>
          </a:xfrm>
          <a:prstGeom prst="round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6. </a:t>
            </a:r>
            <a:r>
              <a:rPr lang="en-IE" b="1" i="0" dirty="0" err="1">
                <a:solidFill>
                  <a:schemeClr val="bg1"/>
                </a:solidFill>
                <a:effectLst/>
              </a:rPr>
              <a:t>Energieeffiziente</a:t>
            </a:r>
            <a:r>
              <a:rPr lang="en-IE" b="1" i="0" dirty="0">
                <a:solidFill>
                  <a:schemeClr val="bg1"/>
                </a:solidFill>
                <a:effectLst/>
              </a:rPr>
              <a:t> </a:t>
            </a:r>
            <a:r>
              <a:rPr lang="en-IE" b="1" i="0" dirty="0" err="1">
                <a:solidFill>
                  <a:schemeClr val="bg1"/>
                </a:solidFill>
                <a:effectLst/>
              </a:rPr>
              <a:t>Rechenzentren</a:t>
            </a:r>
            <a:endParaRPr lang="en-IE" b="1" i="0" dirty="0">
              <a:solidFill>
                <a:schemeClr val="bg1"/>
              </a:solidFill>
              <a:effectLst/>
            </a:endParaRPr>
          </a:p>
          <a:p>
            <a:pPr algn="ctr"/>
            <a:endParaRPr lang="en-IE" b="0" i="0" dirty="0">
              <a:solidFill>
                <a:schemeClr val="bg1"/>
              </a:solidFill>
              <a:effectLst/>
            </a:endParaRPr>
          </a:p>
          <a:p>
            <a:pPr algn="l"/>
            <a:r>
              <a:rPr lang="en-GB" b="0" i="0" dirty="0">
                <a:solidFill>
                  <a:schemeClr val="bg1"/>
                </a:solidFill>
                <a:effectLst/>
              </a:rPr>
              <a:t>Computer benötigen </a:t>
            </a:r>
            <a:r>
              <a:rPr lang="en-GB" b="0" i="0" dirty="0" err="1">
                <a:solidFill>
                  <a:schemeClr val="bg1"/>
                </a:solidFill>
                <a:effectLst/>
              </a:rPr>
              <a:t>viel</a:t>
            </a:r>
            <a:r>
              <a:rPr lang="en-GB" b="0" i="0" dirty="0">
                <a:solidFill>
                  <a:schemeClr val="bg1"/>
                </a:solidFill>
                <a:effectLst/>
              </a:rPr>
              <a:t> Strom und die meisten </a:t>
            </a:r>
            <a:r>
              <a:rPr lang="en-GB" b="0" i="0" dirty="0" err="1">
                <a:solidFill>
                  <a:schemeClr val="bg1"/>
                </a:solidFill>
                <a:effectLst/>
              </a:rPr>
              <a:t>Energiequellen</a:t>
            </a:r>
            <a:r>
              <a:rPr lang="en-GB" b="0" i="0" dirty="0">
                <a:solidFill>
                  <a:schemeClr val="bg1"/>
                </a:solidFill>
                <a:effectLst/>
              </a:rPr>
              <a:t> </a:t>
            </a:r>
            <a:r>
              <a:rPr lang="en-GB" b="0" i="0" dirty="0" err="1">
                <a:solidFill>
                  <a:schemeClr val="bg1"/>
                </a:solidFill>
                <a:effectLst/>
              </a:rPr>
              <a:t>nutzen</a:t>
            </a:r>
            <a:r>
              <a:rPr lang="en-GB" b="0" i="0" dirty="0">
                <a:solidFill>
                  <a:schemeClr val="bg1"/>
                </a:solidFill>
                <a:effectLst/>
              </a:rPr>
              <a:t> fossile Brennstoffe.</a:t>
            </a:r>
          </a:p>
          <a:p>
            <a:pPr algn="l"/>
            <a:r>
              <a:rPr lang="en-GB" b="0" i="0" dirty="0">
                <a:solidFill>
                  <a:schemeClr val="bg1"/>
                </a:solidFill>
                <a:effectLst/>
              </a:rPr>
              <a:t>Rechenzentren, die große Server beherbergen, können durch ihren </a:t>
            </a:r>
            <a:r>
              <a:rPr lang="en-GB" b="0" i="0" dirty="0" err="1">
                <a:solidFill>
                  <a:schemeClr val="bg1"/>
                </a:solidFill>
                <a:effectLst/>
              </a:rPr>
              <a:t>Energieverbrauch</a:t>
            </a:r>
            <a:r>
              <a:rPr lang="en-GB" b="0" i="0" dirty="0">
                <a:solidFill>
                  <a:schemeClr val="bg1"/>
                </a:solidFill>
                <a:effectLst/>
              </a:rPr>
              <a:t> </a:t>
            </a:r>
            <a:r>
              <a:rPr lang="en-GB" b="0" i="0" dirty="0" err="1">
                <a:solidFill>
                  <a:schemeClr val="bg1"/>
                </a:solidFill>
                <a:effectLst/>
              </a:rPr>
              <a:t>zu</a:t>
            </a:r>
            <a:r>
              <a:rPr lang="en-GB" b="0" i="0" dirty="0">
                <a:solidFill>
                  <a:schemeClr val="bg1"/>
                </a:solidFill>
                <a:effectLst/>
              </a:rPr>
              <a:t> </a:t>
            </a:r>
            <a:r>
              <a:rPr lang="en-GB" b="0" i="0" dirty="0" err="1">
                <a:solidFill>
                  <a:schemeClr val="bg1"/>
                </a:solidFill>
                <a:effectLst/>
              </a:rPr>
              <a:t>Millionen</a:t>
            </a:r>
            <a:r>
              <a:rPr lang="en-GB" b="0" i="0" dirty="0">
                <a:solidFill>
                  <a:schemeClr val="bg1"/>
                </a:solidFill>
                <a:effectLst/>
              </a:rPr>
              <a:t> von Tonnen Umweltverschmutzung beitragen. Deshalb stellen viele Unternehmen auf energieeffiziente Rechenzentren um. Moderne Server, die weniger Energie benötigen, können den CO</a:t>
            </a:r>
            <a:r>
              <a:rPr lang="en-GB" b="0" i="0" baseline="-25000" dirty="0">
                <a:solidFill>
                  <a:schemeClr val="bg1"/>
                </a:solidFill>
                <a:effectLst/>
              </a:rPr>
              <a:t>2</a:t>
            </a:r>
            <a:r>
              <a:rPr lang="en-GB" b="0" i="0" dirty="0">
                <a:solidFill>
                  <a:schemeClr val="bg1"/>
                </a:solidFill>
                <a:effectLst/>
              </a:rPr>
              <a:t>-Fußabdruck minimieren. Cloud Computing ist eine weitere Technologie, die den Energieverbrauch und die Emissionen senkt und für die man keine physische Infrastruktur benötigt. </a:t>
            </a:r>
          </a:p>
        </p:txBody>
      </p:sp>
    </p:spTree>
    <p:extLst>
      <p:ext uri="{BB962C8B-B14F-4D97-AF65-F5344CB8AC3E}">
        <p14:creationId xmlns:p14="http://schemas.microsoft.com/office/powerpoint/2010/main" val="3664728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15D6EA5-9F96-5DB4-B8D7-86D60574D822}"/>
              </a:ext>
            </a:extLst>
          </p:cNvPr>
          <p:cNvSpPr/>
          <p:nvPr/>
        </p:nvSpPr>
        <p:spPr>
          <a:xfrm>
            <a:off x="364455" y="304800"/>
            <a:ext cx="3815923" cy="632459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7. Online gehen &amp; </a:t>
            </a:r>
            <a:r>
              <a:rPr lang="en-GB" b="1" dirty="0" err="1"/>
              <a:t>umweltfreundliche</a:t>
            </a:r>
            <a:r>
              <a:rPr lang="en-GB" b="1" dirty="0"/>
              <a:t> Website</a:t>
            </a:r>
          </a:p>
          <a:p>
            <a:pPr algn="ctr"/>
            <a:endParaRPr lang="en-GB" sz="1050" dirty="0"/>
          </a:p>
          <a:p>
            <a:pPr algn="l"/>
            <a:r>
              <a:rPr lang="en-GB" b="0" i="0" dirty="0">
                <a:solidFill>
                  <a:schemeClr val="bg1"/>
                </a:solidFill>
                <a:effectLst/>
              </a:rPr>
              <a:t>Wenn Unternehmen online gehen, können sie die </a:t>
            </a:r>
            <a:r>
              <a:rPr lang="en-GB" b="0" i="0" dirty="0" err="1">
                <a:solidFill>
                  <a:schemeClr val="bg1"/>
                </a:solidFill>
                <a:effectLst/>
              </a:rPr>
              <a:t>Umweltaus-wirkungen</a:t>
            </a:r>
            <a:r>
              <a:rPr lang="en-GB" b="0" i="0" dirty="0">
                <a:solidFill>
                  <a:schemeClr val="bg1"/>
                </a:solidFill>
                <a:effectLst/>
              </a:rPr>
              <a:t> des Verbrauchs von Beton, Strom, Wasser und Gas in der Niederlassung verringern. Online-Unternehmen verringern auch die Zahl der Mitarbeiter, die zum Büro und wieder zurück fahren müssen. Nicht alle Unternehmen, aber kleine Unternehmen können vollständig digitalisiert werden. Setzen Sie auf E-Commerce (z. B. Etsy oder Shopify) oder erstellen Sie eine </a:t>
            </a:r>
            <a:r>
              <a:rPr lang="en-GB" b="0" i="0" dirty="0">
                <a:solidFill>
                  <a:schemeClr val="bg1"/>
                </a:solidFill>
                <a:effectLst/>
                <a:hlinkClick r:id="rId2">
                  <a:extLst>
                    <a:ext uri="{A12FA001-AC4F-418D-AE19-62706E023703}">
                      <ahyp:hlinkClr xmlns:ahyp="http://schemas.microsoft.com/office/drawing/2018/hyperlinkcolor" val="tx"/>
                    </a:ext>
                  </a:extLst>
                </a:hlinkClick>
              </a:rPr>
              <a:t>umweltfreundliche Website. </a:t>
            </a:r>
            <a:endParaRPr lang="en-IE" dirty="0">
              <a:solidFill>
                <a:schemeClr val="bg1"/>
              </a:solidFill>
            </a:endParaRPr>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4390237" y="304800"/>
            <a:ext cx="3739775" cy="6324599"/>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8. </a:t>
            </a:r>
            <a:r>
              <a:rPr lang="en-GB" b="1" dirty="0" err="1"/>
              <a:t>Elektrofahrzeuge</a:t>
            </a:r>
            <a:endParaRPr lang="en-GB" b="1" dirty="0"/>
          </a:p>
          <a:p>
            <a:pPr algn="ctr"/>
            <a:endParaRPr lang="en-GB" sz="900" b="1" dirty="0"/>
          </a:p>
          <a:p>
            <a:pPr algn="l"/>
            <a:r>
              <a:rPr lang="en-GB" sz="1700" dirty="0"/>
              <a:t>E-</a:t>
            </a:r>
            <a:r>
              <a:rPr lang="en-GB" sz="1700" dirty="0" err="1"/>
              <a:t>Mobilität</a:t>
            </a:r>
            <a:r>
              <a:rPr lang="en-GB" sz="1700" dirty="0"/>
              <a:t> ist die Zukunft der Automobilindustrie. Autos machen weit über 30 % der gesamten </a:t>
            </a:r>
            <a:r>
              <a:rPr lang="en-GB" sz="1700" dirty="0" err="1"/>
              <a:t>Kohlenstoffemissionen</a:t>
            </a:r>
            <a:r>
              <a:rPr lang="en-GB" sz="1700" dirty="0"/>
              <a:t> </a:t>
            </a:r>
            <a:r>
              <a:rPr lang="en-GB" sz="1700" dirty="0" err="1"/>
              <a:t>aus</a:t>
            </a:r>
            <a:r>
              <a:rPr lang="en-GB" sz="1700" dirty="0"/>
              <a:t>, </a:t>
            </a:r>
            <a:r>
              <a:rPr lang="en-GB" sz="1700" dirty="0" err="1"/>
              <a:t>denn</a:t>
            </a:r>
            <a:r>
              <a:rPr lang="en-GB" sz="1700" dirty="0"/>
              <a:t> </a:t>
            </a:r>
            <a:r>
              <a:rPr lang="en-GB" sz="1700" dirty="0" err="1"/>
              <a:t>herkömmliche</a:t>
            </a:r>
            <a:r>
              <a:rPr lang="en-GB" sz="1700" dirty="0"/>
              <a:t> Autos sind stark auf fossile Brennstoffe angewiesen. Deshalb stellen viele große Automobilunternehmen auf Elektro- oder Hybridfahrzeuge um. Im Moment sind die Kosten für ein Elektroauto jedoch noch </a:t>
            </a:r>
            <a:r>
              <a:rPr lang="en-GB" sz="1700" dirty="0" err="1"/>
              <a:t>sehr</a:t>
            </a:r>
            <a:r>
              <a:rPr lang="en-GB" sz="1700" dirty="0"/>
              <a:t> </a:t>
            </a:r>
            <a:r>
              <a:rPr lang="en-GB" sz="1700" dirty="0" err="1"/>
              <a:t>hoch</a:t>
            </a:r>
            <a:r>
              <a:rPr lang="en-GB" sz="1700" dirty="0"/>
              <a:t>, </a:t>
            </a:r>
            <a:r>
              <a:rPr lang="en-GB" sz="1700" dirty="0" err="1"/>
              <a:t>aber</a:t>
            </a:r>
            <a:r>
              <a:rPr lang="en-GB" sz="1700" dirty="0"/>
              <a:t> in den kommenden Jahren werden die Kosten erheblich sinken.  Diese </a:t>
            </a:r>
            <a:r>
              <a:rPr lang="en-GB" sz="1700" dirty="0">
                <a:hlinkClick r:id="rId3">
                  <a:extLst>
                    <a:ext uri="{A12FA001-AC4F-418D-AE19-62706E023703}">
                      <ahyp:hlinkClr xmlns:ahyp="http://schemas.microsoft.com/office/drawing/2018/hyperlinkcolor" val="tx"/>
                    </a:ext>
                  </a:extLst>
                </a:hlinkClick>
              </a:rPr>
              <a:t>Umstellung von </a:t>
            </a:r>
            <a:r>
              <a:rPr lang="en-GB" sz="1700" dirty="0" err="1">
                <a:hlinkClick r:id="rId3">
                  <a:extLst>
                    <a:ext uri="{A12FA001-AC4F-418D-AE19-62706E023703}">
                      <ahyp:hlinkClr xmlns:ahyp="http://schemas.microsoft.com/office/drawing/2018/hyperlinkcolor" val="tx"/>
                    </a:ext>
                  </a:extLst>
                </a:hlinkClick>
              </a:rPr>
              <a:t>fossilen</a:t>
            </a:r>
            <a:r>
              <a:rPr lang="en-GB" sz="1700" dirty="0">
                <a:hlinkClick r:id="rId3">
                  <a:extLst>
                    <a:ext uri="{A12FA001-AC4F-418D-AE19-62706E023703}">
                      <ahyp:hlinkClr xmlns:ahyp="http://schemas.microsoft.com/office/drawing/2018/hyperlinkcolor" val="tx"/>
                    </a:ext>
                  </a:extLst>
                </a:hlinkClick>
              </a:rPr>
              <a:t> </a:t>
            </a:r>
            <a:r>
              <a:rPr lang="en-GB" sz="1700" dirty="0" err="1">
                <a:hlinkClick r:id="rId3">
                  <a:extLst>
                    <a:ext uri="{A12FA001-AC4F-418D-AE19-62706E023703}">
                      <ahyp:hlinkClr xmlns:ahyp="http://schemas.microsoft.com/office/drawing/2018/hyperlinkcolor" val="tx"/>
                    </a:ext>
                  </a:extLst>
                </a:hlinkClick>
              </a:rPr>
              <a:t>Brennstoffen</a:t>
            </a:r>
            <a:r>
              <a:rPr lang="en-GB" sz="1700" dirty="0">
                <a:hlinkClick r:id="rId3">
                  <a:extLst>
                    <a:ext uri="{A12FA001-AC4F-418D-AE19-62706E023703}">
                      <ahyp:hlinkClr xmlns:ahyp="http://schemas.microsoft.com/office/drawing/2018/hyperlinkcolor" val="tx"/>
                    </a:ext>
                  </a:extLst>
                </a:hlinkClick>
              </a:rPr>
              <a:t> auf Strom </a:t>
            </a:r>
            <a:r>
              <a:rPr lang="en-GB" sz="1700" dirty="0"/>
              <a:t>kann sich positiv auf unsere Umwelt auswirken.</a:t>
            </a:r>
          </a:p>
        </p:txBody>
      </p:sp>
      <p:sp>
        <p:nvSpPr>
          <p:cNvPr id="4" name="Rectangle: Rounded Corners 3">
            <a:extLst>
              <a:ext uri="{FF2B5EF4-FFF2-40B4-BE49-F238E27FC236}">
                <a16:creationId xmlns:a16="http://schemas.microsoft.com/office/drawing/2014/main" id="{081F7291-31AC-06C0-CF1C-EB60B0A32B56}"/>
              </a:ext>
            </a:extLst>
          </p:cNvPr>
          <p:cNvSpPr/>
          <p:nvPr/>
        </p:nvSpPr>
        <p:spPr>
          <a:xfrm>
            <a:off x="8276497" y="304800"/>
            <a:ext cx="3492000" cy="632459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9. </a:t>
            </a:r>
            <a:r>
              <a:rPr lang="en-GB" b="1" dirty="0" err="1"/>
              <a:t>Nachhaltige</a:t>
            </a:r>
            <a:r>
              <a:rPr lang="en-GB" b="1" dirty="0"/>
              <a:t> Software</a:t>
            </a:r>
          </a:p>
          <a:p>
            <a:pPr algn="ctr"/>
            <a:endParaRPr lang="en-GB" sz="1050" dirty="0"/>
          </a:p>
          <a:p>
            <a:pPr algn="l"/>
            <a:r>
              <a:rPr lang="en-GB" b="0" i="0" dirty="0">
                <a:solidFill>
                  <a:srgbClr val="FFFFFF"/>
                </a:solidFill>
                <a:effectLst/>
              </a:rPr>
              <a:t>Der </a:t>
            </a:r>
            <a:r>
              <a:rPr lang="en-GB" b="0" i="0" dirty="0">
                <a:solidFill>
                  <a:schemeClr val="bg1"/>
                </a:solidFill>
                <a:effectLst/>
                <a:hlinkClick r:id="rId4">
                  <a:extLst>
                    <a:ext uri="{A12FA001-AC4F-418D-AE19-62706E023703}">
                      <ahyp:hlinkClr xmlns:ahyp="http://schemas.microsoft.com/office/drawing/2018/hyperlinkcolor" val="tx"/>
                    </a:ext>
                  </a:extLst>
                </a:hlinkClick>
              </a:rPr>
              <a:t>"Blaue Engel" für Software </a:t>
            </a:r>
            <a:r>
              <a:rPr lang="en-GB" b="0" i="0" dirty="0">
                <a:solidFill>
                  <a:srgbClr val="FFFFFF"/>
                </a:solidFill>
                <a:effectLst/>
              </a:rPr>
              <a:t>ist ein nachhaltiges </a:t>
            </a:r>
            <a:r>
              <a:rPr lang="en-GB" b="0" i="0" dirty="0">
                <a:solidFill>
                  <a:schemeClr val="bg1"/>
                </a:solidFill>
                <a:effectLst/>
              </a:rPr>
              <a:t>Zertifizierungssystem für nachhaltige Software, und </a:t>
            </a:r>
            <a:r>
              <a:rPr lang="en-GB" b="0" i="0" dirty="0" err="1">
                <a:solidFill>
                  <a:schemeClr val="bg1"/>
                </a:solidFill>
                <a:effectLst/>
              </a:rPr>
              <a:t>zeichnet</a:t>
            </a:r>
            <a:r>
              <a:rPr lang="en-GB" b="0" i="0" dirty="0">
                <a:solidFill>
                  <a:schemeClr val="bg1"/>
                </a:solidFill>
                <a:effectLst/>
              </a:rPr>
              <a:t> das </a:t>
            </a:r>
            <a:r>
              <a:rPr lang="en-GB" u="sng" dirty="0" err="1">
                <a:solidFill>
                  <a:schemeClr val="bg1"/>
                </a:solidFill>
              </a:rPr>
              <a:t>ressourcen</a:t>
            </a:r>
            <a:r>
              <a:rPr lang="en-GB" u="sng" dirty="0">
                <a:solidFill>
                  <a:schemeClr val="bg1"/>
                </a:solidFill>
              </a:rPr>
              <a:t>- und </a:t>
            </a:r>
            <a:r>
              <a:rPr lang="en-GB" u="sng" dirty="0" err="1">
                <a:solidFill>
                  <a:schemeClr val="bg1"/>
                </a:solidFill>
              </a:rPr>
              <a:t>energieeffiziente</a:t>
            </a:r>
            <a:r>
              <a:rPr lang="en-GB" u="sng" dirty="0">
                <a:solidFill>
                  <a:schemeClr val="bg1"/>
                </a:solidFill>
              </a:rPr>
              <a:t> Software </a:t>
            </a:r>
            <a:r>
              <a:rPr lang="en-GB" u="sng" dirty="0" err="1">
                <a:solidFill>
                  <a:schemeClr val="bg1"/>
                </a:solidFill>
              </a:rPr>
              <a:t>aus</a:t>
            </a:r>
            <a:r>
              <a:rPr lang="en-GB" b="0" i="0" dirty="0" err="1">
                <a:solidFill>
                  <a:schemeClr val="bg1"/>
                </a:solidFill>
                <a:effectLst/>
              </a:rPr>
              <a:t>.</a:t>
            </a:r>
            <a:r>
              <a:rPr lang="en-GB" b="0" i="0" dirty="0">
                <a:solidFill>
                  <a:schemeClr val="bg1"/>
                </a:solidFill>
                <a:effectLst/>
              </a:rPr>
              <a:t> Zu den Kriterien, die </a:t>
            </a:r>
            <a:r>
              <a:rPr lang="en-GB" b="0" i="0" dirty="0" err="1">
                <a:solidFill>
                  <a:schemeClr val="bg1"/>
                </a:solidFill>
                <a:effectLst/>
              </a:rPr>
              <a:t>zertifiziert</a:t>
            </a:r>
            <a:r>
              <a:rPr lang="en-GB" b="0" i="0" dirty="0">
                <a:solidFill>
                  <a:schemeClr val="bg1"/>
                </a:solidFill>
                <a:effectLst/>
              </a:rPr>
              <a:t> </a:t>
            </a:r>
            <a:r>
              <a:rPr lang="en-GB" b="0" i="0" dirty="0" err="1">
                <a:solidFill>
                  <a:schemeClr val="bg1"/>
                </a:solidFill>
                <a:effectLst/>
              </a:rPr>
              <a:t>werden</a:t>
            </a:r>
            <a:r>
              <a:rPr lang="en-GB" b="0" i="0" dirty="0">
                <a:solidFill>
                  <a:schemeClr val="bg1"/>
                </a:solidFill>
                <a:effectLst/>
              </a:rPr>
              <a:t>, gehören: </a:t>
            </a:r>
            <a:r>
              <a:rPr lang="en-GB" b="0" i="0" dirty="0" err="1">
                <a:solidFill>
                  <a:srgbClr val="FFFFFF"/>
                </a:solidFill>
                <a:effectLst/>
              </a:rPr>
              <a:t>Energieeffizienz</a:t>
            </a:r>
            <a:r>
              <a:rPr lang="en-GB" b="0" i="0" dirty="0">
                <a:solidFill>
                  <a:srgbClr val="FFFFFF"/>
                </a:solidFill>
                <a:effectLst/>
              </a:rPr>
              <a:t>, Ressourceneffizienz und </a:t>
            </a:r>
            <a:r>
              <a:rPr lang="en-GB" b="0" i="0" dirty="0" err="1">
                <a:solidFill>
                  <a:srgbClr val="FFFFFF"/>
                </a:solidFill>
                <a:effectLst/>
              </a:rPr>
              <a:t>transparente</a:t>
            </a:r>
            <a:r>
              <a:rPr lang="en-GB" b="0" i="0" dirty="0">
                <a:solidFill>
                  <a:srgbClr val="FFFFFF"/>
                </a:solidFill>
                <a:effectLst/>
              </a:rPr>
              <a:t> </a:t>
            </a:r>
            <a:r>
              <a:rPr lang="en-GB" b="0" i="0" dirty="0" err="1">
                <a:solidFill>
                  <a:srgbClr val="FFFFFF"/>
                </a:solidFill>
                <a:effectLst/>
              </a:rPr>
              <a:t>Schnittstellen</a:t>
            </a:r>
            <a:r>
              <a:rPr lang="en-GB" b="0" i="0" dirty="0">
                <a:solidFill>
                  <a:srgbClr val="FFFFFF"/>
                </a:solidFill>
                <a:effectLst/>
              </a:rPr>
              <a:t>.</a:t>
            </a:r>
            <a:endParaRPr lang="en-IE" dirty="0"/>
          </a:p>
        </p:txBody>
      </p:sp>
    </p:spTree>
    <p:extLst>
      <p:ext uri="{BB962C8B-B14F-4D97-AF65-F5344CB8AC3E}">
        <p14:creationId xmlns:p14="http://schemas.microsoft.com/office/powerpoint/2010/main" val="3043002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15D6EA5-9F96-5DB4-B8D7-86D60574D822}"/>
              </a:ext>
            </a:extLst>
          </p:cNvPr>
          <p:cNvSpPr/>
          <p:nvPr/>
        </p:nvSpPr>
        <p:spPr>
          <a:xfrm>
            <a:off x="212095" y="343663"/>
            <a:ext cx="3924000" cy="6391746"/>
          </a:xfrm>
          <a:prstGeom prst="round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10. Energieverbrauch mit IoT </a:t>
            </a:r>
            <a:r>
              <a:rPr lang="en-GB" b="1" dirty="0" err="1"/>
              <a:t>verfolgen</a:t>
            </a:r>
            <a:endParaRPr lang="en-GB" b="1" dirty="0"/>
          </a:p>
          <a:p>
            <a:pPr algn="ctr"/>
            <a:r>
              <a:rPr lang="en-GB" sz="1050" b="1" dirty="0"/>
              <a:t> </a:t>
            </a:r>
            <a:endParaRPr lang="en-GB" sz="1050" dirty="0"/>
          </a:p>
          <a:p>
            <a:pPr algn="l"/>
            <a:r>
              <a:rPr lang="en-GB" sz="1700" b="0" i="0" dirty="0">
                <a:solidFill>
                  <a:schemeClr val="bg1"/>
                </a:solidFill>
                <a:effectLst/>
              </a:rPr>
              <a:t>Kleine Unternehmen können die Internet-of-Things-</a:t>
            </a:r>
            <a:r>
              <a:rPr lang="en-GB" sz="1700" b="0" i="0" dirty="0" err="1">
                <a:solidFill>
                  <a:schemeClr val="bg1"/>
                </a:solidFill>
                <a:effectLst/>
              </a:rPr>
              <a:t>Technologie</a:t>
            </a:r>
            <a:r>
              <a:rPr lang="en-GB" sz="1700" b="0" i="0" dirty="0">
                <a:solidFill>
                  <a:schemeClr val="bg1"/>
                </a:solidFill>
                <a:effectLst/>
              </a:rPr>
              <a:t> (IoT) nutzen, um umweltfreundlicher zu werden. Ein Netzwerk von </a:t>
            </a:r>
            <a:r>
              <a:rPr lang="en-GB" sz="1700" b="0" i="0" dirty="0" err="1">
                <a:solidFill>
                  <a:schemeClr val="bg1"/>
                </a:solidFill>
                <a:effectLst/>
              </a:rPr>
              <a:t>Geräten</a:t>
            </a:r>
            <a:r>
              <a:rPr lang="en-GB" sz="1700" b="0" i="0" dirty="0">
                <a:solidFill>
                  <a:schemeClr val="bg1"/>
                </a:solidFill>
                <a:effectLst/>
              </a:rPr>
              <a:t> (z. B. </a:t>
            </a:r>
            <a:r>
              <a:rPr lang="en-GB" sz="1700" b="0" i="0" dirty="0" err="1">
                <a:solidFill>
                  <a:schemeClr val="bg1"/>
                </a:solidFill>
                <a:effectLst/>
              </a:rPr>
              <a:t>Küchengeräten</a:t>
            </a:r>
            <a:r>
              <a:rPr lang="en-GB" sz="1700" b="0" i="0" dirty="0">
                <a:solidFill>
                  <a:schemeClr val="bg1"/>
                </a:solidFill>
                <a:effectLst/>
              </a:rPr>
              <a:t>) </a:t>
            </a:r>
            <a:r>
              <a:rPr lang="en-GB" sz="1700" dirty="0">
                <a:solidFill>
                  <a:schemeClr val="bg1"/>
                </a:solidFill>
              </a:rPr>
              <a:t>ist </a:t>
            </a:r>
            <a:r>
              <a:rPr lang="en-GB" sz="1700" b="0" i="0" dirty="0">
                <a:solidFill>
                  <a:schemeClr val="bg1"/>
                </a:solidFill>
                <a:effectLst/>
              </a:rPr>
              <a:t>mit Sensoren ausgestattet, die Informationen an eine zentrale Datenbank senden. Die Daten werden dann </a:t>
            </a:r>
            <a:r>
              <a:rPr lang="en-GB" sz="1700" b="0" i="0" dirty="0" err="1">
                <a:solidFill>
                  <a:schemeClr val="bg1"/>
                </a:solidFill>
                <a:effectLst/>
              </a:rPr>
              <a:t>analysiert</a:t>
            </a:r>
            <a:r>
              <a:rPr lang="en-GB" sz="1700" b="0" i="0" dirty="0">
                <a:solidFill>
                  <a:schemeClr val="bg1"/>
                </a:solidFill>
                <a:effectLst/>
              </a:rPr>
              <a:t> und in Informationen umgewandelt, </a:t>
            </a:r>
            <a:r>
              <a:rPr lang="en-GB" sz="1700" b="0" i="0" dirty="0" err="1">
                <a:solidFill>
                  <a:schemeClr val="bg1"/>
                </a:solidFill>
                <a:effectLst/>
              </a:rPr>
              <a:t>anhand</a:t>
            </a:r>
            <a:r>
              <a:rPr lang="en-GB" sz="1700" b="0" i="0" dirty="0">
                <a:solidFill>
                  <a:schemeClr val="bg1"/>
                </a:solidFill>
                <a:effectLst/>
              </a:rPr>
              <a:t> </a:t>
            </a:r>
            <a:r>
              <a:rPr lang="en-GB" sz="1700" b="0" i="0" dirty="0" err="1">
                <a:solidFill>
                  <a:schemeClr val="bg1"/>
                </a:solidFill>
                <a:effectLst/>
              </a:rPr>
              <a:t>denen</a:t>
            </a:r>
            <a:r>
              <a:rPr lang="en-GB" sz="1700" b="0" i="0" dirty="0">
                <a:solidFill>
                  <a:schemeClr val="bg1"/>
                </a:solidFill>
                <a:effectLst/>
              </a:rPr>
              <a:t> </a:t>
            </a:r>
            <a:r>
              <a:rPr lang="en-GB" sz="1700" b="0" i="0" dirty="0" err="1">
                <a:solidFill>
                  <a:schemeClr val="bg1"/>
                </a:solidFill>
                <a:effectLst/>
              </a:rPr>
              <a:t>erkennbar</a:t>
            </a:r>
            <a:r>
              <a:rPr lang="en-GB" sz="1700" b="0" i="0" dirty="0">
                <a:solidFill>
                  <a:schemeClr val="bg1"/>
                </a:solidFill>
                <a:effectLst/>
              </a:rPr>
              <a:t> </a:t>
            </a:r>
            <a:r>
              <a:rPr lang="en-GB" sz="1700" b="0" i="0" dirty="0" err="1">
                <a:solidFill>
                  <a:schemeClr val="bg1"/>
                </a:solidFill>
                <a:effectLst/>
              </a:rPr>
              <a:t>wird</a:t>
            </a:r>
            <a:r>
              <a:rPr lang="en-GB" sz="1700" b="0" i="0" dirty="0">
                <a:solidFill>
                  <a:schemeClr val="bg1"/>
                </a:solidFill>
                <a:effectLst/>
              </a:rPr>
              <a:t>, </a:t>
            </a:r>
            <a:r>
              <a:rPr lang="en-GB" sz="1700" b="0" i="0" dirty="0" err="1">
                <a:solidFill>
                  <a:schemeClr val="bg1"/>
                </a:solidFill>
                <a:effectLst/>
              </a:rPr>
              <a:t>ob</a:t>
            </a:r>
            <a:r>
              <a:rPr lang="en-GB" sz="1700" b="0" i="0" dirty="0">
                <a:solidFill>
                  <a:schemeClr val="bg1"/>
                </a:solidFill>
                <a:effectLst/>
              </a:rPr>
              <a:t> und </a:t>
            </a:r>
            <a:r>
              <a:rPr lang="en-GB" sz="1700" b="0" i="0" dirty="0" err="1">
                <a:solidFill>
                  <a:schemeClr val="bg1"/>
                </a:solidFill>
                <a:effectLst/>
              </a:rPr>
              <a:t>wie</a:t>
            </a:r>
            <a:r>
              <a:rPr lang="en-GB" sz="1700" b="0" i="0" dirty="0">
                <a:solidFill>
                  <a:schemeClr val="bg1"/>
                </a:solidFill>
                <a:effectLst/>
              </a:rPr>
              <a:t> </a:t>
            </a:r>
            <a:r>
              <a:rPr lang="en-GB" sz="1700" b="0" i="0" dirty="0" err="1">
                <a:solidFill>
                  <a:schemeClr val="bg1"/>
                </a:solidFill>
                <a:effectLst/>
              </a:rPr>
              <a:t>effizient</a:t>
            </a:r>
            <a:r>
              <a:rPr lang="en-GB" sz="1700" b="0" i="0" dirty="0">
                <a:solidFill>
                  <a:schemeClr val="bg1"/>
                </a:solidFill>
                <a:effectLst/>
              </a:rPr>
              <a:t> ihr Gerät funktioniert. Restaurants können diese Technologie nutzen, um </a:t>
            </a:r>
            <a:r>
              <a:rPr lang="en-GB" sz="1700" b="0" i="0" dirty="0" err="1">
                <a:solidFill>
                  <a:schemeClr val="bg1"/>
                </a:solidFill>
                <a:effectLst/>
              </a:rPr>
              <a:t>beispielsweise</a:t>
            </a:r>
            <a:r>
              <a:rPr lang="en-GB" sz="1700" b="0" i="0" dirty="0">
                <a:solidFill>
                  <a:schemeClr val="bg1"/>
                </a:solidFill>
                <a:effectLst/>
              </a:rPr>
              <a:t> sicherzustellen, dass ihre Kühlschränke die richtige </a:t>
            </a:r>
            <a:r>
              <a:rPr lang="en-GB" sz="1700" b="0" i="0" dirty="0" err="1">
                <a:solidFill>
                  <a:schemeClr val="bg1"/>
                </a:solidFill>
                <a:effectLst/>
              </a:rPr>
              <a:t>Temperatur</a:t>
            </a:r>
            <a:r>
              <a:rPr lang="en-GB" sz="1700" b="0" i="0" dirty="0">
                <a:solidFill>
                  <a:schemeClr val="bg1"/>
                </a:solidFill>
                <a:effectLst/>
              </a:rPr>
              <a:t> </a:t>
            </a:r>
            <a:r>
              <a:rPr lang="en-GB" sz="1700" b="0" i="0" dirty="0" err="1">
                <a:solidFill>
                  <a:schemeClr val="bg1"/>
                </a:solidFill>
                <a:effectLst/>
              </a:rPr>
              <a:t>halten</a:t>
            </a:r>
            <a:r>
              <a:rPr lang="en-GB" sz="1700" dirty="0">
                <a:solidFill>
                  <a:schemeClr val="bg1"/>
                </a:solidFill>
              </a:rPr>
              <a:t>. S</a:t>
            </a:r>
            <a:r>
              <a:rPr lang="en-GB" sz="1700" b="0" i="0" dirty="0">
                <a:solidFill>
                  <a:schemeClr val="bg1"/>
                </a:solidFill>
                <a:effectLst/>
              </a:rPr>
              <a:t>o </a:t>
            </a:r>
            <a:r>
              <a:rPr lang="en-GB" sz="1700" b="0" i="0" dirty="0" err="1">
                <a:solidFill>
                  <a:schemeClr val="bg1"/>
                </a:solidFill>
                <a:effectLst/>
              </a:rPr>
              <a:t>kann</a:t>
            </a:r>
            <a:r>
              <a:rPr lang="en-GB" sz="1700" b="0" i="0" dirty="0">
                <a:solidFill>
                  <a:schemeClr val="bg1"/>
                </a:solidFill>
                <a:effectLst/>
              </a:rPr>
              <a:t> der </a:t>
            </a:r>
            <a:r>
              <a:rPr lang="en-GB" sz="1700" b="0" i="0" dirty="0" err="1">
                <a:solidFill>
                  <a:schemeClr val="bg1"/>
                </a:solidFill>
                <a:effectLst/>
              </a:rPr>
              <a:t>Verschwendung</a:t>
            </a:r>
            <a:r>
              <a:rPr lang="en-GB" sz="1700" b="0" i="0" dirty="0">
                <a:solidFill>
                  <a:schemeClr val="bg1"/>
                </a:solidFill>
                <a:effectLst/>
              </a:rPr>
              <a:t> von </a:t>
            </a:r>
            <a:r>
              <a:rPr lang="en-GB" sz="1700" b="0" i="0" dirty="0" err="1">
                <a:solidFill>
                  <a:schemeClr val="bg1"/>
                </a:solidFill>
                <a:effectLst/>
              </a:rPr>
              <a:t>Lebensmitteln</a:t>
            </a:r>
            <a:r>
              <a:rPr lang="en-GB" sz="1700" b="0" i="0" dirty="0">
                <a:solidFill>
                  <a:schemeClr val="bg1"/>
                </a:solidFill>
                <a:effectLst/>
              </a:rPr>
              <a:t> </a:t>
            </a:r>
            <a:r>
              <a:rPr lang="en-GB" sz="1700" b="0" i="0" dirty="0" err="1">
                <a:solidFill>
                  <a:schemeClr val="bg1"/>
                </a:solidFill>
                <a:effectLst/>
              </a:rPr>
              <a:t>vorgebeugt</a:t>
            </a:r>
            <a:r>
              <a:rPr lang="en-GB" sz="1700" b="0" i="0" dirty="0">
                <a:solidFill>
                  <a:schemeClr val="bg1"/>
                </a:solidFill>
                <a:effectLst/>
              </a:rPr>
              <a:t> und </a:t>
            </a:r>
            <a:r>
              <a:rPr lang="en-GB" sz="1700" b="0" i="0" dirty="0" err="1">
                <a:solidFill>
                  <a:schemeClr val="bg1"/>
                </a:solidFill>
                <a:effectLst/>
              </a:rPr>
              <a:t>Kosten</a:t>
            </a:r>
            <a:r>
              <a:rPr lang="en-GB" sz="1700" b="0" i="0" dirty="0">
                <a:solidFill>
                  <a:schemeClr val="bg1"/>
                </a:solidFill>
                <a:effectLst/>
              </a:rPr>
              <a:t> </a:t>
            </a:r>
            <a:r>
              <a:rPr lang="en-GB" sz="1700" b="0" i="0" dirty="0" err="1">
                <a:solidFill>
                  <a:schemeClr val="bg1"/>
                </a:solidFill>
                <a:effectLst/>
              </a:rPr>
              <a:t>gespart</a:t>
            </a:r>
            <a:r>
              <a:rPr lang="en-GB" sz="1700" b="0" i="0" dirty="0">
                <a:solidFill>
                  <a:schemeClr val="bg1"/>
                </a:solidFill>
                <a:effectLst/>
              </a:rPr>
              <a:t> </a:t>
            </a:r>
            <a:r>
              <a:rPr lang="en-GB" sz="1700" b="0" i="0" dirty="0" err="1">
                <a:solidFill>
                  <a:schemeClr val="bg1"/>
                </a:solidFill>
                <a:effectLst/>
              </a:rPr>
              <a:t>werden</a:t>
            </a:r>
            <a:r>
              <a:rPr lang="en-GB" sz="1700" b="0" i="0" dirty="0">
                <a:solidFill>
                  <a:schemeClr val="bg1"/>
                </a:solidFill>
                <a:effectLst/>
              </a:rPr>
              <a:t>. </a:t>
            </a:r>
            <a:endParaRPr lang="en-IE" sz="1700" dirty="0"/>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4243475" y="343663"/>
            <a:ext cx="3816000" cy="6391746"/>
          </a:xfrm>
          <a:prstGeom prst="roundRect">
            <a:avLst/>
          </a:prstGeom>
          <a:solidFill>
            <a:srgbClr val="3E6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t>11. Überwachung des </a:t>
            </a:r>
            <a:r>
              <a:rPr lang="en-GB" b="1" dirty="0" err="1"/>
              <a:t>Energieverbrauchs</a:t>
            </a:r>
            <a:endParaRPr lang="en-GB" b="1" dirty="0"/>
          </a:p>
          <a:p>
            <a:pPr algn="ctr"/>
            <a:r>
              <a:rPr lang="en-GB" sz="500" b="1" dirty="0"/>
              <a:t> </a:t>
            </a:r>
            <a:r>
              <a:rPr lang="en-GB" sz="900" b="1" dirty="0"/>
              <a:t> </a:t>
            </a:r>
          </a:p>
          <a:p>
            <a:pPr algn="l"/>
            <a:r>
              <a:rPr lang="en-GB" sz="1700" dirty="0">
                <a:solidFill>
                  <a:schemeClr val="bg1"/>
                </a:solidFill>
              </a:rPr>
              <a:t>Der Einbau von </a:t>
            </a:r>
            <a:r>
              <a:rPr lang="en-GB" sz="1700" dirty="0">
                <a:solidFill>
                  <a:schemeClr val="bg1"/>
                </a:solidFill>
                <a:hlinkClick r:id="rId2">
                  <a:extLst>
                    <a:ext uri="{A12FA001-AC4F-418D-AE19-62706E023703}">
                      <ahyp:hlinkClr xmlns:ahyp="http://schemas.microsoft.com/office/drawing/2018/hyperlinkcolor" val="tx"/>
                    </a:ext>
                  </a:extLst>
                </a:hlinkClick>
              </a:rPr>
              <a:t>intelligenten Zählern </a:t>
            </a:r>
            <a:r>
              <a:rPr lang="en-GB" sz="1700" dirty="0">
                <a:solidFill>
                  <a:schemeClr val="bg1"/>
                </a:solidFill>
              </a:rPr>
              <a:t>ist eine kostengünstige und schnelle Möglichkeit, den Energieverbrauch zu überwachen, </a:t>
            </a:r>
            <a:r>
              <a:rPr lang="en-GB" sz="1700" dirty="0" err="1">
                <a:solidFill>
                  <a:schemeClr val="bg1"/>
                </a:solidFill>
              </a:rPr>
              <a:t>zu</a:t>
            </a:r>
            <a:r>
              <a:rPr lang="en-GB" sz="1700" dirty="0">
                <a:solidFill>
                  <a:schemeClr val="bg1"/>
                </a:solidFill>
              </a:rPr>
              <a:t> senken und </a:t>
            </a:r>
            <a:r>
              <a:rPr lang="en-GB" sz="1700" dirty="0" err="1">
                <a:solidFill>
                  <a:schemeClr val="bg1"/>
                </a:solidFill>
              </a:rPr>
              <a:t>Kosten</a:t>
            </a:r>
            <a:r>
              <a:rPr lang="en-GB" sz="1700" dirty="0">
                <a:solidFill>
                  <a:schemeClr val="bg1"/>
                </a:solidFill>
              </a:rPr>
              <a:t> zu sparen. Alternativ können Sie auch </a:t>
            </a:r>
            <a:r>
              <a:rPr lang="en-GB" sz="1700" dirty="0">
                <a:solidFill>
                  <a:schemeClr val="bg1"/>
                </a:solidFill>
                <a:hlinkClick r:id="rId3">
                  <a:extLst>
                    <a:ext uri="{A12FA001-AC4F-418D-AE19-62706E023703}">
                      <ahyp:hlinkClr xmlns:ahyp="http://schemas.microsoft.com/office/drawing/2018/hyperlinkcolor" val="tx"/>
                    </a:ext>
                  </a:extLst>
                </a:hlinkClick>
              </a:rPr>
              <a:t>intelligente Steckdosen </a:t>
            </a:r>
            <a:r>
              <a:rPr lang="en-GB" sz="1700" dirty="0">
                <a:solidFill>
                  <a:schemeClr val="bg1"/>
                </a:solidFill>
              </a:rPr>
              <a:t>verwenden. Sie ermöglichen es Ihnen, den Stromverbrauch zu messen und zu automatisieren, indem sie Ihnen Daten über den Energieverbrauch der verschiedenen Geräte liefern. Sie </a:t>
            </a:r>
            <a:r>
              <a:rPr lang="en-GB" sz="1700" dirty="0" err="1">
                <a:solidFill>
                  <a:schemeClr val="bg1"/>
                </a:solidFill>
              </a:rPr>
              <a:t>können</a:t>
            </a:r>
            <a:r>
              <a:rPr lang="en-GB" sz="1700" dirty="0">
                <a:solidFill>
                  <a:schemeClr val="bg1"/>
                </a:solidFill>
              </a:rPr>
              <a:t> </a:t>
            </a:r>
            <a:r>
              <a:rPr lang="en-GB" sz="1700" dirty="0" err="1">
                <a:solidFill>
                  <a:schemeClr val="bg1"/>
                </a:solidFill>
              </a:rPr>
              <a:t>darüber</a:t>
            </a:r>
            <a:r>
              <a:rPr lang="en-GB" sz="1700" dirty="0">
                <a:solidFill>
                  <a:schemeClr val="bg1"/>
                </a:solidFill>
              </a:rPr>
              <a:t> die </a:t>
            </a:r>
            <a:r>
              <a:rPr lang="en-GB" sz="1700" dirty="0" err="1">
                <a:solidFill>
                  <a:schemeClr val="bg1"/>
                </a:solidFill>
              </a:rPr>
              <a:t>Geräte</a:t>
            </a:r>
            <a:r>
              <a:rPr lang="en-GB" sz="1700" dirty="0">
                <a:solidFill>
                  <a:schemeClr val="bg1"/>
                </a:solidFill>
              </a:rPr>
              <a:t> </a:t>
            </a:r>
            <a:r>
              <a:rPr lang="en-GB" sz="1700" dirty="0" err="1">
                <a:solidFill>
                  <a:schemeClr val="bg1"/>
                </a:solidFill>
              </a:rPr>
              <a:t>auch</a:t>
            </a:r>
            <a:r>
              <a:rPr lang="en-GB" sz="1700" dirty="0">
                <a:solidFill>
                  <a:schemeClr val="bg1"/>
                </a:solidFill>
              </a:rPr>
              <a:t> </a:t>
            </a:r>
            <a:r>
              <a:rPr lang="en-GB" sz="1700" dirty="0" err="1">
                <a:solidFill>
                  <a:schemeClr val="bg1"/>
                </a:solidFill>
              </a:rPr>
              <a:t>ausschalten</a:t>
            </a:r>
            <a:r>
              <a:rPr lang="en-GB" sz="1700" dirty="0">
                <a:solidFill>
                  <a:schemeClr val="bg1"/>
                </a:solidFill>
              </a:rPr>
              <a:t>, </a:t>
            </a:r>
            <a:r>
              <a:rPr lang="en-GB" sz="1700" dirty="0" err="1">
                <a:solidFill>
                  <a:schemeClr val="bg1"/>
                </a:solidFill>
              </a:rPr>
              <a:t>z.B.</a:t>
            </a:r>
            <a:r>
              <a:rPr lang="en-GB" sz="1700" dirty="0">
                <a:solidFill>
                  <a:schemeClr val="bg1"/>
                </a:solidFill>
              </a:rPr>
              <a:t> über Nacht </a:t>
            </a:r>
            <a:r>
              <a:rPr lang="en-GB" sz="1700" dirty="0" err="1">
                <a:solidFill>
                  <a:schemeClr val="bg1"/>
                </a:solidFill>
              </a:rPr>
              <a:t>oder</a:t>
            </a:r>
            <a:r>
              <a:rPr lang="en-GB" sz="1700" dirty="0">
                <a:solidFill>
                  <a:schemeClr val="bg1"/>
                </a:solidFill>
              </a:rPr>
              <a:t> </a:t>
            </a:r>
            <a:r>
              <a:rPr lang="en-GB" sz="1700" dirty="0" err="1">
                <a:solidFill>
                  <a:schemeClr val="bg1"/>
                </a:solidFill>
              </a:rPr>
              <a:t>wenn</a:t>
            </a:r>
            <a:r>
              <a:rPr lang="en-GB" sz="1700" dirty="0">
                <a:solidFill>
                  <a:schemeClr val="bg1"/>
                </a:solidFill>
              </a:rPr>
              <a:t> Sie </a:t>
            </a:r>
            <a:r>
              <a:rPr lang="en-GB" sz="1700" dirty="0" err="1">
                <a:solidFill>
                  <a:schemeClr val="bg1"/>
                </a:solidFill>
              </a:rPr>
              <a:t>nicht</a:t>
            </a:r>
            <a:r>
              <a:rPr lang="en-GB" sz="1700" dirty="0">
                <a:solidFill>
                  <a:schemeClr val="bg1"/>
                </a:solidFill>
              </a:rPr>
              <a:t> </a:t>
            </a:r>
            <a:r>
              <a:rPr lang="en-GB" sz="1700" dirty="0" err="1">
                <a:solidFill>
                  <a:schemeClr val="bg1"/>
                </a:solidFill>
              </a:rPr>
              <a:t>vor</a:t>
            </a:r>
            <a:r>
              <a:rPr lang="en-GB" sz="1700" dirty="0">
                <a:solidFill>
                  <a:schemeClr val="bg1"/>
                </a:solidFill>
              </a:rPr>
              <a:t> Ort </a:t>
            </a:r>
            <a:r>
              <a:rPr lang="en-GB" sz="1700" dirty="0" err="1">
                <a:solidFill>
                  <a:schemeClr val="bg1"/>
                </a:solidFill>
              </a:rPr>
              <a:t>sind</a:t>
            </a:r>
            <a:r>
              <a:rPr lang="en-GB" sz="1700" dirty="0">
                <a:solidFill>
                  <a:schemeClr val="bg1"/>
                </a:solidFill>
              </a:rPr>
              <a:t>. Installieren Sie </a:t>
            </a:r>
            <a:r>
              <a:rPr lang="en-GB" sz="1700" dirty="0">
                <a:solidFill>
                  <a:schemeClr val="bg1"/>
                </a:solidFill>
                <a:hlinkClick r:id="rId4">
                  <a:extLst>
                    <a:ext uri="{A12FA001-AC4F-418D-AE19-62706E023703}">
                      <ahyp:hlinkClr xmlns:ahyp="http://schemas.microsoft.com/office/drawing/2018/hyperlinkcolor" val="tx"/>
                    </a:ext>
                  </a:extLst>
                </a:hlinkClick>
              </a:rPr>
              <a:t>Lampen mit Bewegungsmeldern</a:t>
            </a:r>
            <a:r>
              <a:rPr lang="en-GB" sz="1700" dirty="0">
                <a:solidFill>
                  <a:schemeClr val="bg1"/>
                </a:solidFill>
              </a:rPr>
              <a:t>, die sich </a:t>
            </a:r>
            <a:r>
              <a:rPr lang="en-GB" sz="1700" dirty="0" err="1">
                <a:solidFill>
                  <a:schemeClr val="bg1"/>
                </a:solidFill>
              </a:rPr>
              <a:t>automatisch</a:t>
            </a:r>
            <a:r>
              <a:rPr lang="en-GB" sz="1700" dirty="0">
                <a:solidFill>
                  <a:schemeClr val="bg1"/>
                </a:solidFill>
              </a:rPr>
              <a:t> </a:t>
            </a:r>
            <a:r>
              <a:rPr lang="en-GB" sz="1700" dirty="0" err="1">
                <a:solidFill>
                  <a:schemeClr val="bg1"/>
                </a:solidFill>
              </a:rPr>
              <a:t>ausschalten</a:t>
            </a:r>
            <a:r>
              <a:rPr lang="en-GB" sz="1700" dirty="0">
                <a:solidFill>
                  <a:schemeClr val="bg1"/>
                </a:solidFill>
              </a:rPr>
              <a:t>.</a:t>
            </a:r>
            <a:endParaRPr lang="en-GB" sz="1700" dirty="0"/>
          </a:p>
        </p:txBody>
      </p:sp>
      <p:sp>
        <p:nvSpPr>
          <p:cNvPr id="4" name="Rectangle: Rounded Corners 3">
            <a:extLst>
              <a:ext uri="{FF2B5EF4-FFF2-40B4-BE49-F238E27FC236}">
                <a16:creationId xmlns:a16="http://schemas.microsoft.com/office/drawing/2014/main" id="{A7D01F85-9D79-86D6-8D6A-AF04E9D6CD2F}"/>
              </a:ext>
            </a:extLst>
          </p:cNvPr>
          <p:cNvSpPr/>
          <p:nvPr/>
        </p:nvSpPr>
        <p:spPr>
          <a:xfrm>
            <a:off x="8160538" y="343663"/>
            <a:ext cx="3936049" cy="6319687"/>
          </a:xfrm>
          <a:prstGeom prst="round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bg1"/>
                </a:solidFill>
              </a:rPr>
              <a:t>12. </a:t>
            </a:r>
            <a:r>
              <a:rPr lang="en-GB" sz="2000" b="1" dirty="0" err="1">
                <a:solidFill>
                  <a:schemeClr val="bg1"/>
                </a:solidFill>
              </a:rPr>
              <a:t>Nachhaltige</a:t>
            </a:r>
            <a:r>
              <a:rPr lang="en-GB" sz="2000" b="1" dirty="0">
                <a:solidFill>
                  <a:schemeClr val="bg1"/>
                </a:solidFill>
              </a:rPr>
              <a:t> CRM-Tools</a:t>
            </a:r>
          </a:p>
          <a:p>
            <a:pPr algn="ctr"/>
            <a:r>
              <a:rPr lang="en-GB" sz="1100" b="1" dirty="0">
                <a:solidFill>
                  <a:schemeClr val="bg1"/>
                </a:solidFill>
              </a:rPr>
              <a:t>  </a:t>
            </a:r>
          </a:p>
          <a:p>
            <a:r>
              <a:rPr lang="en-GB" sz="1700" dirty="0">
                <a:solidFill>
                  <a:schemeClr val="bg1"/>
                </a:solidFill>
              </a:rPr>
              <a:t>Das Internet </a:t>
            </a:r>
            <a:r>
              <a:rPr lang="en-GB" sz="1700" dirty="0" err="1">
                <a:solidFill>
                  <a:schemeClr val="bg1"/>
                </a:solidFill>
              </a:rPr>
              <a:t>ist</a:t>
            </a:r>
            <a:r>
              <a:rPr lang="en-GB" sz="1700" dirty="0">
                <a:solidFill>
                  <a:schemeClr val="bg1"/>
                </a:solidFill>
              </a:rPr>
              <a:t> </a:t>
            </a:r>
            <a:r>
              <a:rPr lang="en-GB" sz="1700" dirty="0" err="1">
                <a:solidFill>
                  <a:schemeClr val="bg1"/>
                </a:solidFill>
              </a:rPr>
              <a:t>für</a:t>
            </a:r>
            <a:r>
              <a:rPr lang="en-GB" sz="1700" dirty="0">
                <a:solidFill>
                  <a:schemeClr val="bg1"/>
                </a:solidFill>
              </a:rPr>
              <a:t> </a:t>
            </a:r>
            <a:r>
              <a:rPr lang="en-GB" sz="1700" dirty="0" err="1">
                <a:solidFill>
                  <a:schemeClr val="bg1"/>
                </a:solidFill>
              </a:rPr>
              <a:t>etwa</a:t>
            </a:r>
            <a:r>
              <a:rPr lang="en-GB" sz="1700" dirty="0">
                <a:solidFill>
                  <a:schemeClr val="bg1"/>
                </a:solidFill>
              </a:rPr>
              <a:t> </a:t>
            </a:r>
            <a:r>
              <a:rPr lang="en-GB" sz="1700" dirty="0">
                <a:solidFill>
                  <a:schemeClr val="bg1"/>
                </a:solidFill>
                <a:hlinkClick r:id="rId5">
                  <a:extLst>
                    <a:ext uri="{A12FA001-AC4F-418D-AE19-62706E023703}">
                      <ahyp:hlinkClr xmlns:ahyp="http://schemas.microsoft.com/office/drawing/2018/hyperlinkcolor" val="tx"/>
                    </a:ext>
                  </a:extLst>
                </a:hlinkClick>
              </a:rPr>
              <a:t>3,7 % </a:t>
            </a:r>
            <a:r>
              <a:rPr lang="en-GB" sz="1700" dirty="0">
                <a:solidFill>
                  <a:schemeClr val="bg1"/>
                </a:solidFill>
              </a:rPr>
              <a:t>der </a:t>
            </a:r>
            <a:r>
              <a:rPr lang="en-GB" sz="1700" dirty="0" err="1">
                <a:solidFill>
                  <a:schemeClr val="bg1"/>
                </a:solidFill>
              </a:rPr>
              <a:t>weltweiten</a:t>
            </a:r>
            <a:r>
              <a:rPr lang="en-GB" sz="1700" dirty="0">
                <a:solidFill>
                  <a:schemeClr val="bg1"/>
                </a:solidFill>
              </a:rPr>
              <a:t> </a:t>
            </a:r>
            <a:r>
              <a:rPr lang="en-GB" sz="1700" dirty="0" err="1">
                <a:solidFill>
                  <a:schemeClr val="bg1"/>
                </a:solidFill>
              </a:rPr>
              <a:t>Treibhausgasemissionen</a:t>
            </a:r>
            <a:r>
              <a:rPr lang="en-GB" sz="1700" dirty="0">
                <a:solidFill>
                  <a:schemeClr val="bg1"/>
                </a:solidFill>
              </a:rPr>
              <a:t> </a:t>
            </a:r>
            <a:r>
              <a:rPr lang="en-GB" sz="1700" dirty="0" err="1">
                <a:solidFill>
                  <a:schemeClr val="bg1"/>
                </a:solidFill>
              </a:rPr>
              <a:t>verantwortlich</a:t>
            </a:r>
            <a:r>
              <a:rPr lang="en-GB" sz="1700" dirty="0">
                <a:solidFill>
                  <a:schemeClr val="bg1"/>
                </a:solidFill>
              </a:rPr>
              <a:t>. Von </a:t>
            </a:r>
            <a:r>
              <a:rPr lang="en-GB" sz="1700" dirty="0" err="1">
                <a:solidFill>
                  <a:schemeClr val="bg1"/>
                </a:solidFill>
              </a:rPr>
              <a:t>diesen</a:t>
            </a:r>
            <a:r>
              <a:rPr lang="en-GB" sz="1700" dirty="0">
                <a:solidFill>
                  <a:schemeClr val="bg1"/>
                </a:solidFill>
              </a:rPr>
              <a:t> 3,7 % </a:t>
            </a:r>
            <a:r>
              <a:rPr lang="en-GB" sz="1700" dirty="0" err="1">
                <a:solidFill>
                  <a:schemeClr val="bg1"/>
                </a:solidFill>
              </a:rPr>
              <a:t>entfallen</a:t>
            </a:r>
            <a:r>
              <a:rPr lang="en-GB" sz="1700" dirty="0">
                <a:solidFill>
                  <a:schemeClr val="bg1"/>
                </a:solidFill>
              </a:rPr>
              <a:t> </a:t>
            </a:r>
            <a:r>
              <a:rPr lang="en-GB" sz="1700" dirty="0">
                <a:solidFill>
                  <a:schemeClr val="bg1"/>
                </a:solidFill>
                <a:hlinkClick r:id="rId6">
                  <a:extLst>
                    <a:ext uri="{A12FA001-AC4F-418D-AE19-62706E023703}">
                      <ahyp:hlinkClr xmlns:ahyp="http://schemas.microsoft.com/office/drawing/2018/hyperlinkcolor" val="tx"/>
                    </a:ext>
                  </a:extLst>
                </a:hlinkClick>
              </a:rPr>
              <a:t>19 % </a:t>
            </a:r>
            <a:r>
              <a:rPr lang="en-GB" sz="1700" dirty="0">
                <a:solidFill>
                  <a:schemeClr val="bg1"/>
                </a:solidFill>
              </a:rPr>
              <a:t>auf </a:t>
            </a:r>
            <a:r>
              <a:rPr lang="en-GB" sz="1700" dirty="0" err="1">
                <a:solidFill>
                  <a:schemeClr val="bg1"/>
                </a:solidFill>
              </a:rPr>
              <a:t>Rechenzentren</a:t>
            </a:r>
            <a:r>
              <a:rPr lang="en-GB" sz="1700" dirty="0">
                <a:solidFill>
                  <a:schemeClr val="bg1"/>
                </a:solidFill>
              </a:rPr>
              <a:t>. Cloud Computing </a:t>
            </a:r>
            <a:r>
              <a:rPr lang="en-GB" sz="1700" dirty="0" err="1">
                <a:solidFill>
                  <a:schemeClr val="bg1"/>
                </a:solidFill>
              </a:rPr>
              <a:t>verbraucht</a:t>
            </a:r>
            <a:r>
              <a:rPr lang="en-GB" sz="1700" dirty="0">
                <a:solidFill>
                  <a:schemeClr val="bg1"/>
                </a:solidFill>
              </a:rPr>
              <a:t> </a:t>
            </a:r>
            <a:r>
              <a:rPr lang="en-GB" sz="1700" dirty="0" err="1">
                <a:solidFill>
                  <a:schemeClr val="bg1"/>
                </a:solidFill>
              </a:rPr>
              <a:t>außerdem</a:t>
            </a:r>
            <a:r>
              <a:rPr lang="en-GB" sz="1700" dirty="0">
                <a:solidFill>
                  <a:schemeClr val="bg1"/>
                </a:solidFill>
              </a:rPr>
              <a:t> </a:t>
            </a:r>
            <a:r>
              <a:rPr lang="en-GB" sz="1700" dirty="0" err="1">
                <a:solidFill>
                  <a:schemeClr val="bg1"/>
                </a:solidFill>
              </a:rPr>
              <a:t>große</a:t>
            </a:r>
            <a:r>
              <a:rPr lang="en-GB" sz="1700" dirty="0">
                <a:solidFill>
                  <a:schemeClr val="bg1"/>
                </a:solidFill>
              </a:rPr>
              <a:t> Mengen an Strom </a:t>
            </a:r>
            <a:r>
              <a:rPr lang="en-GB" sz="1700" dirty="0" err="1">
                <a:solidFill>
                  <a:schemeClr val="bg1"/>
                </a:solidFill>
              </a:rPr>
              <a:t>für</a:t>
            </a:r>
            <a:r>
              <a:rPr lang="en-GB" sz="1700" dirty="0">
                <a:solidFill>
                  <a:schemeClr val="bg1"/>
                </a:solidFill>
              </a:rPr>
              <a:t> die </a:t>
            </a:r>
            <a:r>
              <a:rPr lang="en-GB" sz="1700" dirty="0" err="1">
                <a:solidFill>
                  <a:schemeClr val="bg1"/>
                </a:solidFill>
              </a:rPr>
              <a:t>Stromversorgung</a:t>
            </a:r>
            <a:r>
              <a:rPr lang="en-GB" sz="1700" dirty="0">
                <a:solidFill>
                  <a:schemeClr val="bg1"/>
                </a:solidFill>
              </a:rPr>
              <a:t> und </a:t>
            </a:r>
            <a:r>
              <a:rPr lang="en-GB" sz="1700" dirty="0" err="1">
                <a:solidFill>
                  <a:schemeClr val="bg1"/>
                </a:solidFill>
              </a:rPr>
              <a:t>Kühlung</a:t>
            </a:r>
            <a:r>
              <a:rPr lang="en-GB" sz="1700" dirty="0">
                <a:solidFill>
                  <a:schemeClr val="bg1"/>
                </a:solidFill>
              </a:rPr>
              <a:t> der Server.  </a:t>
            </a:r>
            <a:r>
              <a:rPr lang="en-GB" sz="1700" dirty="0" err="1">
                <a:solidFill>
                  <a:schemeClr val="bg1"/>
                </a:solidFill>
              </a:rPr>
              <a:t>Wählen</a:t>
            </a:r>
            <a:r>
              <a:rPr lang="en-GB" sz="1700" dirty="0">
                <a:solidFill>
                  <a:schemeClr val="bg1"/>
                </a:solidFill>
              </a:rPr>
              <a:t> Sie </a:t>
            </a:r>
            <a:r>
              <a:rPr lang="en-GB" sz="1700" dirty="0" err="1">
                <a:solidFill>
                  <a:schemeClr val="bg1"/>
                </a:solidFill>
              </a:rPr>
              <a:t>ein</a:t>
            </a:r>
            <a:r>
              <a:rPr lang="en-GB" sz="1700" dirty="0">
                <a:solidFill>
                  <a:schemeClr val="bg1"/>
                </a:solidFill>
              </a:rPr>
              <a:t> </a:t>
            </a:r>
            <a:r>
              <a:rPr lang="en-GB" sz="1700" dirty="0" err="1">
                <a:solidFill>
                  <a:schemeClr val="bg1"/>
                </a:solidFill>
              </a:rPr>
              <a:t>Kundenpflege</a:t>
            </a:r>
            <a:r>
              <a:rPr lang="en-GB" sz="1700" dirty="0">
                <a:solidFill>
                  <a:schemeClr val="bg1"/>
                </a:solidFill>
              </a:rPr>
              <a:t>- (CRM-) Tool, das umweltfreundlich und nachhaltig ist, um den ökologischen Fußabdruck Ihres Unternehmens zu verringern. In diesem </a:t>
            </a:r>
            <a:r>
              <a:rPr lang="en-GB" sz="1700" dirty="0" err="1">
                <a:solidFill>
                  <a:schemeClr val="bg1"/>
                </a:solidFill>
                <a:hlinkClick r:id="rId7">
                  <a:extLst>
                    <a:ext uri="{A12FA001-AC4F-418D-AE19-62706E023703}">
                      <ahyp:hlinkClr xmlns:ahyp="http://schemas.microsoft.com/office/drawing/2018/hyperlinkcolor" val="tx"/>
                    </a:ext>
                  </a:extLst>
                </a:hlinkClick>
              </a:rPr>
              <a:t>Artikel</a:t>
            </a:r>
            <a:r>
              <a:rPr lang="en-GB" sz="1700" dirty="0">
                <a:solidFill>
                  <a:schemeClr val="bg1"/>
                </a:solidFill>
              </a:rPr>
              <a:t> </a:t>
            </a:r>
            <a:r>
              <a:rPr lang="en-GB" sz="1700" dirty="0" err="1">
                <a:solidFill>
                  <a:schemeClr val="bg1"/>
                </a:solidFill>
              </a:rPr>
              <a:t>werden</a:t>
            </a:r>
            <a:r>
              <a:rPr lang="en-GB" sz="1700" dirty="0">
                <a:solidFill>
                  <a:schemeClr val="bg1"/>
                </a:solidFill>
              </a:rPr>
              <a:t> diverse Tools </a:t>
            </a:r>
            <a:r>
              <a:rPr lang="en-GB" sz="1700" dirty="0" err="1">
                <a:solidFill>
                  <a:schemeClr val="bg1"/>
                </a:solidFill>
              </a:rPr>
              <a:t>dahingehend</a:t>
            </a:r>
            <a:r>
              <a:rPr lang="en-GB" sz="1700" dirty="0">
                <a:solidFill>
                  <a:schemeClr val="bg1"/>
                </a:solidFill>
              </a:rPr>
              <a:t> </a:t>
            </a:r>
            <a:r>
              <a:rPr lang="en-GB" sz="1700" dirty="0" err="1">
                <a:solidFill>
                  <a:schemeClr val="bg1"/>
                </a:solidFill>
              </a:rPr>
              <a:t>untersucht</a:t>
            </a:r>
            <a:r>
              <a:rPr lang="en-GB" sz="1700" dirty="0">
                <a:solidFill>
                  <a:schemeClr val="bg1"/>
                </a:solidFill>
              </a:rPr>
              <a:t> und die </a:t>
            </a:r>
            <a:r>
              <a:rPr lang="en-GB" sz="1700" dirty="0" err="1">
                <a:solidFill>
                  <a:schemeClr val="bg1"/>
                </a:solidFill>
              </a:rPr>
              <a:t>ökologischsten</a:t>
            </a:r>
            <a:r>
              <a:rPr lang="en-GB" sz="1700" dirty="0">
                <a:solidFill>
                  <a:schemeClr val="bg1"/>
                </a:solidFill>
              </a:rPr>
              <a:t> </a:t>
            </a:r>
            <a:r>
              <a:rPr lang="en-GB" sz="1700" dirty="0" err="1">
                <a:solidFill>
                  <a:schemeClr val="bg1"/>
                </a:solidFill>
              </a:rPr>
              <a:t>unter</a:t>
            </a:r>
            <a:r>
              <a:rPr lang="en-GB" sz="1700" dirty="0">
                <a:solidFill>
                  <a:schemeClr val="bg1"/>
                </a:solidFill>
              </a:rPr>
              <a:t> </a:t>
            </a:r>
            <a:r>
              <a:rPr lang="en-GB" sz="1700" dirty="0" err="1">
                <a:solidFill>
                  <a:schemeClr val="bg1"/>
                </a:solidFill>
              </a:rPr>
              <a:t>ihnen</a:t>
            </a:r>
            <a:r>
              <a:rPr lang="en-GB" sz="1700" dirty="0">
                <a:solidFill>
                  <a:schemeClr val="bg1"/>
                </a:solidFill>
              </a:rPr>
              <a:t> </a:t>
            </a:r>
            <a:r>
              <a:rPr lang="en-GB" sz="1700" dirty="0" err="1">
                <a:solidFill>
                  <a:schemeClr val="bg1"/>
                </a:solidFill>
              </a:rPr>
              <a:t>identifiziert</a:t>
            </a:r>
            <a:r>
              <a:rPr lang="en-GB" sz="1700" dirty="0">
                <a:solidFill>
                  <a:schemeClr val="bg1"/>
                </a:solidFill>
              </a:rPr>
              <a:t>.</a:t>
            </a:r>
          </a:p>
          <a:p>
            <a:pPr algn="l"/>
            <a:endParaRPr lang="en-GB" sz="1200" dirty="0">
              <a:solidFill>
                <a:schemeClr val="bg1"/>
              </a:solidFill>
            </a:endParaRPr>
          </a:p>
        </p:txBody>
      </p:sp>
    </p:spTree>
    <p:extLst>
      <p:ext uri="{BB962C8B-B14F-4D97-AF65-F5344CB8AC3E}">
        <p14:creationId xmlns:p14="http://schemas.microsoft.com/office/powerpoint/2010/main" val="799233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361970" y="893685"/>
            <a:ext cx="3873146" cy="2529853"/>
          </a:xfrm>
        </p:spPr>
        <p:txBody>
          <a:bodyPr>
            <a:normAutofit/>
          </a:bodyPr>
          <a:lstStyle/>
          <a:p>
            <a:r>
              <a:rPr lang="en-US" sz="2400" dirty="0"/>
              <a:t>Sie </a:t>
            </a:r>
            <a:r>
              <a:rPr lang="en-US" sz="2400" dirty="0" err="1"/>
              <a:t>haben</a:t>
            </a:r>
            <a:r>
              <a:rPr lang="en-US" sz="2400" dirty="0"/>
              <a:t> </a:t>
            </a:r>
            <a:r>
              <a:rPr lang="en-US" sz="2400" b="1" dirty="0"/>
              <a:t>Modul 8 </a:t>
            </a:r>
            <a:r>
              <a:rPr lang="en-US" sz="2400" dirty="0" err="1"/>
              <a:t>abgeschlossen</a:t>
            </a:r>
            <a:r>
              <a:rPr lang="en-US" sz="2400" dirty="0"/>
              <a:t>!</a:t>
            </a:r>
          </a:p>
          <a:p>
            <a:r>
              <a:rPr lang="en-US" sz="200" dirty="0"/>
              <a:t> </a:t>
            </a:r>
          </a:p>
          <a:p>
            <a:r>
              <a:rPr lang="en-US" sz="2400" dirty="0"/>
              <a:t>Das nächste ist </a:t>
            </a:r>
            <a:r>
              <a:rPr lang="en-US" sz="2400" b="1" dirty="0"/>
              <a:t>Modul 9: </a:t>
            </a:r>
            <a:r>
              <a:rPr lang="de-DE" sz="2400" b="1" dirty="0"/>
              <a:t>Innovationen durch CSR-Adaption zur Kreislaufwirtschaft</a:t>
            </a:r>
            <a:endParaRPr lang="en-US" sz="2400" b="1"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361970" y="315579"/>
            <a:ext cx="3195485" cy="837258"/>
          </a:xfrm>
        </p:spPr>
        <p:txBody>
          <a:bodyPr>
            <a:normAutofit fontScale="77500" lnSpcReduction="20000"/>
          </a:bodyPr>
          <a:lstStyle/>
          <a:p>
            <a:r>
              <a:rPr lang="en-US" dirty="0"/>
              <a:t>Gut gemacht!</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n-US" dirty="0">
                <a:solidFill>
                  <a:srgbClr val="027354"/>
                </a:solidFill>
                <a:hlinkClick r:id="rId2">
                  <a:extLst>
                    <a:ext uri="{A12FA001-AC4F-418D-AE19-62706E023703}">
                      <ahyp:hlinkClr xmlns:ahyp="http://schemas.microsoft.com/office/drawing/2018/hyperlinkcolor" val="tx"/>
                    </a:ext>
                  </a:extLst>
                </a:hlinkClick>
              </a:rPr>
              <a:t>https://www.csrready.eu/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Autofit/>
          </a:bodyPr>
          <a:lstStyle/>
          <a:p>
            <a:r>
              <a:rPr lang="en-US" dirty="0">
                <a:solidFill>
                  <a:srgbClr val="027354"/>
                </a:solidFill>
                <a:hlinkClick r:id="rId3">
                  <a:extLst>
                    <a:ext uri="{A12FA001-AC4F-418D-AE19-62706E023703}">
                      <ahyp:hlinkClr xmlns:ahyp="http://schemas.microsoft.com/office/drawing/2018/hyperlinkcolor" val="tx"/>
                    </a:ext>
                  </a:extLst>
                </a:hlinkClick>
              </a:rPr>
              <a:t>Facebook</a:t>
            </a:r>
            <a:endParaRPr lang="en-US" dirty="0">
              <a:solidFill>
                <a:srgbClr val="027354"/>
              </a:solidFill>
            </a:endParaRPr>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676" y="3596965"/>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7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91D3642-A013-301B-5FFC-DFC359D4FDF8}"/>
              </a:ext>
            </a:extLst>
          </p:cNvPr>
          <p:cNvSpPr/>
          <p:nvPr/>
        </p:nvSpPr>
        <p:spPr>
          <a:xfrm>
            <a:off x="363301" y="4554526"/>
            <a:ext cx="4513499" cy="1371600"/>
          </a:xfrm>
          <a:prstGeom prst="roundRect">
            <a:avLst/>
          </a:prstGeom>
          <a:solidFill>
            <a:srgbClr val="CC6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 Placeholder 4">
            <a:extLst>
              <a:ext uri="{FF2B5EF4-FFF2-40B4-BE49-F238E27FC236}">
                <a16:creationId xmlns:a16="http://schemas.microsoft.com/office/drawing/2014/main" id="{7A73E804-22DC-7158-6943-7BFAAFF32CB4}"/>
              </a:ext>
            </a:extLst>
          </p:cNvPr>
          <p:cNvSpPr>
            <a:spLocks noGrp="1"/>
          </p:cNvSpPr>
          <p:nvPr>
            <p:ph type="body" sz="quarter" idx="13"/>
          </p:nvPr>
        </p:nvSpPr>
        <p:spPr>
          <a:xfrm>
            <a:off x="258525" y="315432"/>
            <a:ext cx="8577467" cy="697353"/>
          </a:xfrm>
          <a:solidFill>
            <a:schemeClr val="bg1"/>
          </a:solidFill>
        </p:spPr>
        <p:txBody>
          <a:bodyPr/>
          <a:lstStyle/>
          <a:p>
            <a:r>
              <a:rPr lang="de-DE" sz="3600" dirty="0">
                <a:solidFill>
                  <a:srgbClr val="CC6A62"/>
                </a:solidFill>
              </a:rPr>
              <a:t>Warum die Einführung von Technologien der richtige Schritt für KMU ist</a:t>
            </a:r>
          </a:p>
        </p:txBody>
      </p:sp>
      <p:sp>
        <p:nvSpPr>
          <p:cNvPr id="6" name="Text Placeholder 5">
            <a:extLst>
              <a:ext uri="{FF2B5EF4-FFF2-40B4-BE49-F238E27FC236}">
                <a16:creationId xmlns:a16="http://schemas.microsoft.com/office/drawing/2014/main" id="{CFB3D469-124D-9C8A-C824-4A35318E2524}"/>
              </a:ext>
            </a:extLst>
          </p:cNvPr>
          <p:cNvSpPr>
            <a:spLocks noGrp="1"/>
          </p:cNvSpPr>
          <p:nvPr>
            <p:ph type="body" sz="quarter" idx="14"/>
          </p:nvPr>
        </p:nvSpPr>
        <p:spPr>
          <a:xfrm>
            <a:off x="258525" y="1496612"/>
            <a:ext cx="5837474" cy="2295778"/>
          </a:xfrm>
          <a:solidFill>
            <a:schemeClr val="bg1"/>
          </a:solidFill>
        </p:spPr>
        <p:txBody>
          <a:bodyPr/>
          <a:lstStyle/>
          <a:p>
            <a:r>
              <a:rPr lang="en-GB" sz="2000" b="0" i="0" dirty="0">
                <a:solidFill>
                  <a:srgbClr val="5E5E5E"/>
                </a:solidFill>
                <a:effectLst/>
              </a:rPr>
              <a:t>Die </a:t>
            </a:r>
            <a:r>
              <a:rPr lang="de-DE" sz="2000" b="0" i="0" dirty="0">
                <a:solidFill>
                  <a:srgbClr val="5E5E5E"/>
                </a:solidFill>
                <a:effectLst/>
              </a:rPr>
              <a:t>Einführung digitaler Tools und Technologien </a:t>
            </a:r>
            <a:r>
              <a:rPr lang="de-DE" sz="2000" dirty="0">
                <a:solidFill>
                  <a:srgbClr val="5E5E5E"/>
                </a:solidFill>
              </a:rPr>
              <a:t>zur Umsetzung von</a:t>
            </a:r>
            <a:r>
              <a:rPr lang="de-DE" sz="2000" b="0" i="0" dirty="0">
                <a:solidFill>
                  <a:srgbClr val="5E5E5E"/>
                </a:solidFill>
                <a:effectLst/>
              </a:rPr>
              <a:t> CSR-Maßnahmen </a:t>
            </a:r>
            <a:r>
              <a:rPr lang="en-GB" sz="2000" b="0" i="0" dirty="0" err="1">
                <a:solidFill>
                  <a:srgbClr val="5E5E5E"/>
                </a:solidFill>
                <a:effectLst/>
              </a:rPr>
              <a:t>trägt</a:t>
            </a:r>
            <a:r>
              <a:rPr lang="en-GB" sz="2000" b="0" i="0" dirty="0">
                <a:solidFill>
                  <a:srgbClr val="5E5E5E"/>
                </a:solidFill>
                <a:effectLst/>
              </a:rPr>
              <a:t> </a:t>
            </a:r>
            <a:r>
              <a:rPr lang="en-GB" sz="2000" b="0" i="0" dirty="0" err="1">
                <a:solidFill>
                  <a:srgbClr val="5E5E5E"/>
                </a:solidFill>
                <a:effectLst/>
              </a:rPr>
              <a:t>zu</a:t>
            </a:r>
            <a:r>
              <a:rPr lang="en-GB" sz="2000" b="0" i="0" dirty="0">
                <a:solidFill>
                  <a:srgbClr val="5E5E5E"/>
                </a:solidFill>
                <a:effectLst/>
              </a:rPr>
              <a:t> </a:t>
            </a:r>
            <a:r>
              <a:rPr lang="en-GB" sz="2000" b="0" i="0" dirty="0" err="1">
                <a:solidFill>
                  <a:srgbClr val="5E5E5E"/>
                </a:solidFill>
                <a:effectLst/>
              </a:rPr>
              <a:t>einer</a:t>
            </a:r>
            <a:r>
              <a:rPr lang="en-GB" sz="2000" b="0" i="0" dirty="0">
                <a:solidFill>
                  <a:srgbClr val="5E5E5E"/>
                </a:solidFill>
                <a:effectLst/>
              </a:rPr>
              <a:t> </a:t>
            </a:r>
            <a:r>
              <a:rPr lang="en-GB" sz="2000" b="0" i="0" dirty="0" err="1">
                <a:solidFill>
                  <a:srgbClr val="5E5E5E"/>
                </a:solidFill>
                <a:effectLst/>
              </a:rPr>
              <a:t>Erleichterung</a:t>
            </a:r>
            <a:r>
              <a:rPr lang="en-GB" sz="2000" b="0" i="0" dirty="0">
                <a:solidFill>
                  <a:srgbClr val="5E5E5E"/>
                </a:solidFill>
                <a:effectLst/>
              </a:rPr>
              <a:t> der Arbeitsbelastung der Mitarbeiter, </a:t>
            </a:r>
            <a:r>
              <a:rPr lang="en-GB" sz="2000" b="0" i="0" dirty="0" err="1">
                <a:solidFill>
                  <a:srgbClr val="5E5E5E"/>
                </a:solidFill>
                <a:effectLst/>
              </a:rPr>
              <a:t>einer</a:t>
            </a:r>
            <a:r>
              <a:rPr lang="en-GB" sz="2000" b="0" i="0" dirty="0">
                <a:solidFill>
                  <a:srgbClr val="5E5E5E"/>
                </a:solidFill>
                <a:effectLst/>
              </a:rPr>
              <a:t> </a:t>
            </a:r>
            <a:r>
              <a:rPr lang="en-GB" sz="2000" b="0" i="0" dirty="0" err="1">
                <a:solidFill>
                  <a:srgbClr val="5E5E5E"/>
                </a:solidFill>
                <a:effectLst/>
              </a:rPr>
              <a:t>Einsparung</a:t>
            </a:r>
            <a:r>
              <a:rPr lang="en-GB" sz="2000" b="0" i="0" dirty="0">
                <a:solidFill>
                  <a:srgbClr val="5E5E5E"/>
                </a:solidFill>
                <a:effectLst/>
              </a:rPr>
              <a:t> von Ressourcen, </a:t>
            </a:r>
            <a:r>
              <a:rPr lang="en-GB" sz="2000" b="0" i="0" dirty="0" err="1">
                <a:solidFill>
                  <a:srgbClr val="5E5E5E"/>
                </a:solidFill>
                <a:effectLst/>
              </a:rPr>
              <a:t>einem</a:t>
            </a:r>
            <a:r>
              <a:rPr lang="en-GB" sz="2000" b="0" i="0" dirty="0">
                <a:solidFill>
                  <a:srgbClr val="5E5E5E"/>
                </a:solidFill>
                <a:effectLst/>
              </a:rPr>
              <a:t> </a:t>
            </a:r>
            <a:r>
              <a:rPr lang="en-GB" sz="2000" b="0" i="0" dirty="0" err="1">
                <a:solidFill>
                  <a:srgbClr val="5E5E5E"/>
                </a:solidFill>
                <a:effectLst/>
              </a:rPr>
              <a:t>Mehrgewinn</a:t>
            </a:r>
            <a:r>
              <a:rPr lang="en-GB" sz="2000" b="0" i="0" dirty="0">
                <a:solidFill>
                  <a:srgbClr val="5E5E5E"/>
                </a:solidFill>
                <a:effectLst/>
              </a:rPr>
              <a:t> von Einnahmen und </a:t>
            </a:r>
            <a:r>
              <a:rPr lang="en-GB" sz="2000" dirty="0">
                <a:solidFill>
                  <a:srgbClr val="5E5E5E"/>
                </a:solidFill>
              </a:rPr>
              <a:t>der </a:t>
            </a:r>
            <a:r>
              <a:rPr lang="en-GB" sz="2000" b="0" i="0" dirty="0" err="1">
                <a:solidFill>
                  <a:srgbClr val="5E5E5E"/>
                </a:solidFill>
                <a:effectLst/>
              </a:rPr>
              <a:t>Maximierung</a:t>
            </a:r>
            <a:r>
              <a:rPr lang="en-GB" sz="2000" b="0" i="0" dirty="0">
                <a:solidFill>
                  <a:srgbClr val="5E5E5E"/>
                </a:solidFill>
                <a:effectLst/>
              </a:rPr>
              <a:t> der </a:t>
            </a:r>
            <a:r>
              <a:rPr lang="en-GB" sz="2000" dirty="0" err="1">
                <a:solidFill>
                  <a:srgbClr val="5E5E5E"/>
                </a:solidFill>
              </a:rPr>
              <a:t>betrieblichen</a:t>
            </a:r>
            <a:r>
              <a:rPr lang="en-GB" sz="2000" dirty="0">
                <a:solidFill>
                  <a:srgbClr val="5E5E5E"/>
                </a:solidFill>
              </a:rPr>
              <a:t> </a:t>
            </a:r>
            <a:r>
              <a:rPr lang="en-GB" sz="2000" dirty="0" err="1">
                <a:solidFill>
                  <a:srgbClr val="5E5E5E"/>
                </a:solidFill>
              </a:rPr>
              <a:t>Effizienz</a:t>
            </a:r>
            <a:r>
              <a:rPr lang="en-GB" sz="2000" dirty="0">
                <a:solidFill>
                  <a:srgbClr val="5E5E5E"/>
                </a:solidFill>
              </a:rPr>
              <a:t>, </a:t>
            </a:r>
            <a:r>
              <a:rPr lang="en-GB" sz="2000" dirty="0" err="1">
                <a:solidFill>
                  <a:srgbClr val="5E5E5E"/>
                </a:solidFill>
              </a:rPr>
              <a:t>welche</a:t>
            </a:r>
            <a:r>
              <a:rPr lang="en-GB" sz="2000" dirty="0">
                <a:solidFill>
                  <a:srgbClr val="5E5E5E"/>
                </a:solidFill>
              </a:rPr>
              <a:t> gleichzeitig soziale, wirtschaftliche und </a:t>
            </a:r>
            <a:r>
              <a:rPr lang="en-GB" sz="2000" dirty="0" err="1">
                <a:solidFill>
                  <a:srgbClr val="5E5E5E"/>
                </a:solidFill>
              </a:rPr>
              <a:t>kommerzielle</a:t>
            </a:r>
            <a:r>
              <a:rPr lang="en-GB" sz="2000" dirty="0">
                <a:solidFill>
                  <a:srgbClr val="5E5E5E"/>
                </a:solidFill>
              </a:rPr>
              <a:t> </a:t>
            </a:r>
            <a:r>
              <a:rPr lang="en-GB" sz="2000" dirty="0" err="1">
                <a:solidFill>
                  <a:srgbClr val="5E5E5E"/>
                </a:solidFill>
              </a:rPr>
              <a:t>Vorteile</a:t>
            </a:r>
            <a:r>
              <a:rPr lang="en-GB" sz="2000" dirty="0">
                <a:solidFill>
                  <a:srgbClr val="5E5E5E"/>
                </a:solidFill>
              </a:rPr>
              <a:t> hat, </a:t>
            </a:r>
            <a:r>
              <a:rPr lang="en-GB" sz="2000" dirty="0" err="1">
                <a:solidFill>
                  <a:srgbClr val="5E5E5E"/>
                </a:solidFill>
              </a:rPr>
              <a:t>bei</a:t>
            </a:r>
            <a:r>
              <a:rPr lang="en-GB" sz="2000" dirty="0">
                <a:solidFill>
                  <a:srgbClr val="5E5E5E"/>
                </a:solidFill>
              </a:rPr>
              <a:t>.</a:t>
            </a:r>
            <a:endParaRPr lang="en-IE" sz="2000" dirty="0"/>
          </a:p>
        </p:txBody>
      </p:sp>
      <p:sp>
        <p:nvSpPr>
          <p:cNvPr id="8" name="TextBox 7">
            <a:extLst>
              <a:ext uri="{FF2B5EF4-FFF2-40B4-BE49-F238E27FC236}">
                <a16:creationId xmlns:a16="http://schemas.microsoft.com/office/drawing/2014/main" id="{4A3E3B96-54BB-CC1A-9E2E-1D88D247F43A}"/>
              </a:ext>
            </a:extLst>
          </p:cNvPr>
          <p:cNvSpPr txBox="1"/>
          <p:nvPr/>
        </p:nvSpPr>
        <p:spPr>
          <a:xfrm>
            <a:off x="737451" y="4824827"/>
            <a:ext cx="3765198" cy="830997"/>
          </a:xfrm>
          <a:prstGeom prst="rect">
            <a:avLst/>
          </a:prstGeom>
          <a:solidFill>
            <a:srgbClr val="CC6A62"/>
          </a:solidFill>
        </p:spPr>
        <p:txBody>
          <a:bodyPr wrap="square" rtlCol="0">
            <a:spAutoFit/>
          </a:bodyPr>
          <a:lstStyle/>
          <a:p>
            <a:pPr algn="ctr"/>
            <a:r>
              <a:rPr lang="en-IE" sz="4800" b="1" dirty="0">
                <a:solidFill>
                  <a:schemeClr val="bg1"/>
                </a:solidFill>
              </a:rPr>
              <a:t>Abschnitt 1</a:t>
            </a:r>
          </a:p>
        </p:txBody>
      </p:sp>
    </p:spTree>
    <p:extLst>
      <p:ext uri="{BB962C8B-B14F-4D97-AF65-F5344CB8AC3E}">
        <p14:creationId xmlns:p14="http://schemas.microsoft.com/office/powerpoint/2010/main" val="91398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2D01F4-BBDE-FF2F-947B-5B7933AB1BD1}"/>
              </a:ext>
            </a:extLst>
          </p:cNvPr>
          <p:cNvSpPr>
            <a:spLocks noGrp="1"/>
          </p:cNvSpPr>
          <p:nvPr>
            <p:ph type="body" sz="quarter" idx="13"/>
          </p:nvPr>
        </p:nvSpPr>
        <p:spPr>
          <a:xfrm>
            <a:off x="726815" y="534180"/>
            <a:ext cx="5228693" cy="1149765"/>
          </a:xfrm>
        </p:spPr>
        <p:txBody>
          <a:bodyPr>
            <a:normAutofit lnSpcReduction="10000"/>
          </a:bodyPr>
          <a:lstStyle/>
          <a:p>
            <a:pPr algn="ctr"/>
            <a:r>
              <a:rPr lang="en-IE" sz="2800" dirty="0" err="1"/>
              <a:t>Digitale</a:t>
            </a:r>
            <a:r>
              <a:rPr lang="en-IE" sz="2800" dirty="0"/>
              <a:t> </a:t>
            </a:r>
            <a:r>
              <a:rPr lang="en-IE" sz="2800" dirty="0" err="1"/>
              <a:t>Technologien</a:t>
            </a:r>
            <a:r>
              <a:rPr lang="en-IE" sz="2800" dirty="0"/>
              <a:t> </a:t>
            </a:r>
            <a:r>
              <a:rPr lang="en-IE" sz="2800" dirty="0" err="1"/>
              <a:t>steigern</a:t>
            </a:r>
            <a:r>
              <a:rPr lang="en-IE" sz="2800" dirty="0"/>
              <a:t> den Geschäftswert und </a:t>
            </a:r>
            <a:r>
              <a:rPr lang="en-IE" sz="2800" dirty="0" err="1"/>
              <a:t>unterstützen</a:t>
            </a:r>
            <a:r>
              <a:rPr lang="en-IE" sz="2800" dirty="0"/>
              <a:t> CSR-Praktiken</a:t>
            </a:r>
          </a:p>
        </p:txBody>
      </p:sp>
      <p:sp>
        <p:nvSpPr>
          <p:cNvPr id="5" name="Text Placeholder 4">
            <a:extLst>
              <a:ext uri="{FF2B5EF4-FFF2-40B4-BE49-F238E27FC236}">
                <a16:creationId xmlns:a16="http://schemas.microsoft.com/office/drawing/2014/main" id="{565D0196-DCD7-7DF8-6D6B-FA241FE35331}"/>
              </a:ext>
            </a:extLst>
          </p:cNvPr>
          <p:cNvSpPr>
            <a:spLocks noGrp="1"/>
          </p:cNvSpPr>
          <p:nvPr>
            <p:ph type="body" sz="quarter" idx="14"/>
          </p:nvPr>
        </p:nvSpPr>
        <p:spPr>
          <a:xfrm>
            <a:off x="726087" y="1595761"/>
            <a:ext cx="5484589" cy="4976489"/>
          </a:xfrm>
        </p:spPr>
        <p:txBody>
          <a:bodyPr/>
          <a:lstStyle/>
          <a:p>
            <a:pPr algn="l"/>
            <a:r>
              <a:rPr lang="en-GB" sz="2000" b="0" i="0" dirty="0">
                <a:effectLst/>
              </a:rPr>
              <a:t>Neue Technologien haben sich in den letzten Jahren stark auf die soziale, wirtschaftliche und unternehmerische Sphäre ausgewirkt. Dies hat zu einem drastischen Wandel in der Unternehmenslandschaft geführt und viele Unternehmen dazu veranlasst, </a:t>
            </a:r>
            <a:r>
              <a:rPr lang="en-GB" sz="2000" b="1" i="0" dirty="0">
                <a:effectLst/>
              </a:rPr>
              <a:t>Strategien zur digitalen Transformation </a:t>
            </a:r>
            <a:r>
              <a:rPr lang="en-GB" sz="2000" b="0" i="0" dirty="0">
                <a:effectLst/>
              </a:rPr>
              <a:t>in ihre kurzfristigen Ziele zu integrieren. </a:t>
            </a:r>
          </a:p>
          <a:p>
            <a:pPr algn="l"/>
            <a:endParaRPr lang="en-GB" sz="2000" b="0" i="0" dirty="0">
              <a:effectLst/>
            </a:endParaRPr>
          </a:p>
          <a:p>
            <a:pPr algn="l"/>
            <a:r>
              <a:rPr lang="en-GB" sz="2000" b="1" i="0" dirty="0">
                <a:effectLst/>
              </a:rPr>
              <a:t>Die soziale Verantwortung der Unternehmen </a:t>
            </a:r>
            <a:r>
              <a:rPr lang="en-GB" sz="2000" b="0" i="0" dirty="0">
                <a:effectLst/>
              </a:rPr>
              <a:t>ist ein Bereich, in dem die Digitalisierung den Unternehmen zu Fortschritten verholfen hat. Die Einführung neuer Technologien </a:t>
            </a:r>
            <a:r>
              <a:rPr lang="en-GB" sz="2000" b="0" i="0" dirty="0" err="1">
                <a:effectLst/>
              </a:rPr>
              <a:t>schafft</a:t>
            </a:r>
            <a:r>
              <a:rPr lang="en-GB" sz="2000" b="0" i="0" dirty="0">
                <a:effectLst/>
              </a:rPr>
              <a:t> </a:t>
            </a:r>
            <a:r>
              <a:rPr lang="en-GB" sz="2000" b="0" i="0" dirty="0" err="1">
                <a:effectLst/>
              </a:rPr>
              <a:t>einen</a:t>
            </a:r>
            <a:r>
              <a:rPr lang="en-GB" sz="2000" b="0" i="0" dirty="0">
                <a:effectLst/>
              </a:rPr>
              <a:t> </a:t>
            </a:r>
            <a:r>
              <a:rPr lang="en-GB" sz="2000" b="0" i="0" dirty="0" err="1">
                <a:effectLst/>
              </a:rPr>
              <a:t>Mehrwert</a:t>
            </a:r>
            <a:r>
              <a:rPr lang="en-GB" sz="2000" b="0" i="0" dirty="0">
                <a:effectLst/>
              </a:rPr>
              <a:t> für das </a:t>
            </a:r>
            <a:r>
              <a:rPr lang="en-GB" sz="2000" b="0" i="0" dirty="0" err="1">
                <a:effectLst/>
              </a:rPr>
              <a:t>Unternehmen</a:t>
            </a:r>
            <a:r>
              <a:rPr lang="en-GB" sz="2000" b="0" i="0" dirty="0">
                <a:effectLst/>
              </a:rPr>
              <a:t> </a:t>
            </a:r>
            <a:r>
              <a:rPr lang="en-GB" sz="2000" b="0" i="0" dirty="0" err="1">
                <a:effectLst/>
              </a:rPr>
              <a:t>im</a:t>
            </a:r>
            <a:r>
              <a:rPr lang="en-GB" sz="2000" b="0" i="0" dirty="0">
                <a:effectLst/>
              </a:rPr>
              <a:t> </a:t>
            </a:r>
            <a:r>
              <a:rPr lang="en-GB" sz="2000" b="0" i="0" dirty="0" err="1">
                <a:effectLst/>
              </a:rPr>
              <a:t>Allgemeinen</a:t>
            </a:r>
            <a:r>
              <a:rPr lang="en-GB" sz="2000" b="0" i="0" dirty="0">
                <a:effectLst/>
              </a:rPr>
              <a:t>, </a:t>
            </a:r>
            <a:r>
              <a:rPr lang="en-GB" sz="2000" b="0" i="0" dirty="0" err="1">
                <a:effectLst/>
              </a:rPr>
              <a:t>unterstützt</a:t>
            </a:r>
            <a:r>
              <a:rPr lang="en-GB" sz="2000" b="0" i="0" dirty="0">
                <a:effectLst/>
              </a:rPr>
              <a:t> </a:t>
            </a:r>
            <a:r>
              <a:rPr lang="en-GB" sz="2000" b="0" i="0" dirty="0" err="1">
                <a:effectLst/>
              </a:rPr>
              <a:t>bewährte</a:t>
            </a:r>
            <a:r>
              <a:rPr lang="en-GB" sz="2000" b="0" i="0" dirty="0">
                <a:effectLst/>
              </a:rPr>
              <a:t> CSR-Praktiken und fördert </a:t>
            </a:r>
            <a:r>
              <a:rPr lang="en-GB" sz="2000" b="0" i="0" dirty="0" err="1">
                <a:effectLst/>
              </a:rPr>
              <a:t>eine</a:t>
            </a:r>
            <a:r>
              <a:rPr lang="en-GB" sz="2000" b="0" i="0" dirty="0">
                <a:effectLst/>
              </a:rPr>
              <a:t> </a:t>
            </a:r>
            <a:r>
              <a:rPr lang="en-GB" sz="2000" b="0" i="0" dirty="0" err="1">
                <a:effectLst/>
              </a:rPr>
              <a:t>umweltfreundliche</a:t>
            </a:r>
            <a:r>
              <a:rPr lang="en-GB" sz="2000" b="0" i="0" dirty="0">
                <a:effectLst/>
              </a:rPr>
              <a:t> Vision.   </a:t>
            </a:r>
          </a:p>
          <a:p>
            <a:endParaRPr lang="en-IE" sz="2000" dirty="0"/>
          </a:p>
        </p:txBody>
      </p:sp>
      <p:pic>
        <p:nvPicPr>
          <p:cNvPr id="7" name="Picture Placeholder 2" descr="Graphical user interface&#10;&#10;Description automatically generated">
            <a:extLst>
              <a:ext uri="{FF2B5EF4-FFF2-40B4-BE49-F238E27FC236}">
                <a16:creationId xmlns:a16="http://schemas.microsoft.com/office/drawing/2014/main" id="{16E15522-D0BD-4826-B378-1CECA6E797A8}"/>
              </a:ext>
            </a:extLst>
          </p:cNvPr>
          <p:cNvPicPr>
            <a:picLocks noChangeAspect="1"/>
          </p:cNvPicPr>
          <p:nvPr/>
        </p:nvPicPr>
        <p:blipFill>
          <a:blip r:embed="rId2" cstate="email">
            <a:extLst>
              <a:ext uri="{28A0092B-C50C-407E-A947-70E740481C1C}">
                <a14:useLocalDpi xmlns:a14="http://schemas.microsoft.com/office/drawing/2010/main"/>
              </a:ext>
            </a:extLst>
          </a:blip>
          <a:srcRect t="12279" b="12279"/>
          <a:stretch>
            <a:fillRect/>
          </a:stretch>
        </p:blipFill>
        <p:spPr>
          <a:xfrm>
            <a:off x="6463259" y="-8451"/>
            <a:ext cx="5112967" cy="6858001"/>
          </a:xfrm>
          <a:prstGeom prst="rect">
            <a:avLst/>
          </a:prstGeom>
        </p:spPr>
      </p:pic>
    </p:spTree>
    <p:extLst>
      <p:ext uri="{BB962C8B-B14F-4D97-AF65-F5344CB8AC3E}">
        <p14:creationId xmlns:p14="http://schemas.microsoft.com/office/powerpoint/2010/main" val="250764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294CF3-4BFE-3E98-322B-9EB0EC8F494E}"/>
              </a:ext>
            </a:extLst>
          </p:cNvPr>
          <p:cNvSpPr>
            <a:spLocks noGrp="1"/>
          </p:cNvSpPr>
          <p:nvPr>
            <p:ph type="body" sz="quarter" idx="13"/>
          </p:nvPr>
        </p:nvSpPr>
        <p:spPr>
          <a:xfrm>
            <a:off x="437104" y="286080"/>
            <a:ext cx="6520187" cy="1206951"/>
          </a:xfrm>
        </p:spPr>
        <p:txBody>
          <a:bodyPr>
            <a:normAutofit/>
          </a:bodyPr>
          <a:lstStyle/>
          <a:p>
            <a:pPr algn="ctr">
              <a:lnSpc>
                <a:spcPct val="100000"/>
              </a:lnSpc>
              <a:spcBef>
                <a:spcPts val="0"/>
              </a:spcBef>
            </a:pPr>
            <a:r>
              <a:rPr lang="en-IE" sz="2400" dirty="0">
                <a:solidFill>
                  <a:srgbClr val="CC6A62"/>
                </a:solidFill>
              </a:rPr>
              <a:t>Warum KMU </a:t>
            </a:r>
          </a:p>
          <a:p>
            <a:pPr algn="ctr">
              <a:lnSpc>
                <a:spcPct val="100000"/>
              </a:lnSpc>
              <a:spcBef>
                <a:spcPts val="0"/>
              </a:spcBef>
            </a:pPr>
            <a:r>
              <a:rPr lang="en-IE" sz="2400" dirty="0" err="1">
                <a:solidFill>
                  <a:srgbClr val="CC6A62"/>
                </a:solidFill>
              </a:rPr>
              <a:t>digitale</a:t>
            </a:r>
            <a:r>
              <a:rPr lang="en-IE" sz="2400" dirty="0">
                <a:solidFill>
                  <a:srgbClr val="CC6A62"/>
                </a:solidFill>
              </a:rPr>
              <a:t> Technologien brauchen </a:t>
            </a:r>
          </a:p>
        </p:txBody>
      </p:sp>
      <p:sp>
        <p:nvSpPr>
          <p:cNvPr id="6" name="Text Placeholder 5">
            <a:extLst>
              <a:ext uri="{FF2B5EF4-FFF2-40B4-BE49-F238E27FC236}">
                <a16:creationId xmlns:a16="http://schemas.microsoft.com/office/drawing/2014/main" id="{4AD2F14E-A5A1-4091-95EC-23A1B9C94AC5}"/>
              </a:ext>
            </a:extLst>
          </p:cNvPr>
          <p:cNvSpPr>
            <a:spLocks noGrp="1"/>
          </p:cNvSpPr>
          <p:nvPr>
            <p:ph type="body" sz="quarter" idx="14"/>
          </p:nvPr>
        </p:nvSpPr>
        <p:spPr>
          <a:xfrm>
            <a:off x="437105" y="1190996"/>
            <a:ext cx="6021448" cy="5540360"/>
          </a:xfrm>
          <a:noFill/>
        </p:spPr>
        <p:txBody>
          <a:bodyPr/>
          <a:lstStyle/>
          <a:p>
            <a:pPr algn="l"/>
            <a:r>
              <a:rPr lang="en-GB" sz="1800" b="0" i="0" dirty="0">
                <a:solidFill>
                  <a:srgbClr val="2C3340"/>
                </a:solidFill>
                <a:effectLst/>
              </a:rPr>
              <a:t>Neue, aufstrebende Technologien und ihre rasche Ausbreitung in der heutigen Gesellschaft und in unserem täglichen Leben bedeuten, dass sich die Unternehmen an </a:t>
            </a:r>
            <a:r>
              <a:rPr lang="en-GB" sz="1800" b="0" i="0" dirty="0" err="1">
                <a:solidFill>
                  <a:srgbClr val="2C3340"/>
                </a:solidFill>
                <a:effectLst/>
              </a:rPr>
              <a:t>aktuelle</a:t>
            </a:r>
            <a:r>
              <a:rPr lang="en-GB" sz="1800" b="0" i="0" dirty="0">
                <a:solidFill>
                  <a:srgbClr val="2C3340"/>
                </a:solidFill>
                <a:effectLst/>
              </a:rPr>
              <a:t> </a:t>
            </a:r>
            <a:r>
              <a:rPr lang="en-GB" sz="1800" b="0" i="0" dirty="0" err="1">
                <a:solidFill>
                  <a:srgbClr val="2C3340"/>
                </a:solidFill>
                <a:effectLst/>
              </a:rPr>
              <a:t>Geschehnisse</a:t>
            </a:r>
            <a:r>
              <a:rPr lang="en-GB" sz="1800" b="0" i="0" dirty="0">
                <a:solidFill>
                  <a:srgbClr val="2C3340"/>
                </a:solidFill>
                <a:effectLst/>
              </a:rPr>
              <a:t> anpassen müssen</a:t>
            </a:r>
            <a:r>
              <a:rPr lang="en-GB" sz="1800" b="1" i="0" dirty="0">
                <a:solidFill>
                  <a:srgbClr val="CC6A62"/>
                </a:solidFill>
                <a:effectLst/>
              </a:rPr>
              <a:t>, um den Bedürfnissen und Erwartungen gerecht zu werden - </a:t>
            </a:r>
            <a:r>
              <a:rPr lang="en-GB" sz="1800" b="0" i="0" dirty="0">
                <a:solidFill>
                  <a:srgbClr val="2C3340"/>
                </a:solidFill>
                <a:effectLst/>
              </a:rPr>
              <a:t>insbesondere nach den Herausforderungen, </a:t>
            </a:r>
            <a:r>
              <a:rPr lang="en-GB" sz="1800" b="0" i="0" dirty="0" err="1">
                <a:solidFill>
                  <a:srgbClr val="2C3340"/>
                </a:solidFill>
                <a:effectLst/>
              </a:rPr>
              <a:t>welche</a:t>
            </a:r>
            <a:r>
              <a:rPr lang="en-GB" sz="1800" b="0" i="0" dirty="0">
                <a:solidFill>
                  <a:srgbClr val="2C3340"/>
                </a:solidFill>
                <a:effectLst/>
              </a:rPr>
              <a:t> die Pandemie mit sich brachte. Infolgedessen </a:t>
            </a:r>
            <a:r>
              <a:rPr lang="en-GB" sz="1800" b="0" dirty="0">
                <a:solidFill>
                  <a:srgbClr val="2C3340"/>
                </a:solidFill>
                <a:effectLst/>
              </a:rPr>
              <a:t>suchen Unternehmen nun nach Möglichkeiten, wie </a:t>
            </a:r>
            <a:r>
              <a:rPr lang="en-GB" sz="1800" b="0" dirty="0" err="1">
                <a:solidFill>
                  <a:srgbClr val="2C3340"/>
                </a:solidFill>
                <a:effectLst/>
              </a:rPr>
              <a:t>digitale</a:t>
            </a:r>
            <a:r>
              <a:rPr lang="en-GB" sz="1800" b="0" dirty="0">
                <a:solidFill>
                  <a:srgbClr val="2C3340"/>
                </a:solidFill>
                <a:effectLst/>
              </a:rPr>
              <a:t> Technologien </a:t>
            </a:r>
            <a:r>
              <a:rPr lang="en-GB" sz="1800" b="1" dirty="0">
                <a:solidFill>
                  <a:srgbClr val="CC6A62"/>
                </a:solidFill>
                <a:effectLst/>
              </a:rPr>
              <a:t>ihr Unternehmen effizienter und </a:t>
            </a:r>
            <a:r>
              <a:rPr lang="en-GB" sz="1800" b="1" dirty="0" err="1">
                <a:solidFill>
                  <a:srgbClr val="CC6A62"/>
                </a:solidFill>
                <a:effectLst/>
              </a:rPr>
              <a:t>produktiver</a:t>
            </a:r>
            <a:r>
              <a:rPr lang="en-GB" sz="1800" b="1" dirty="0">
                <a:solidFill>
                  <a:srgbClr val="CC6A62"/>
                </a:solidFill>
                <a:effectLst/>
              </a:rPr>
              <a:t> </a:t>
            </a:r>
            <a:r>
              <a:rPr lang="en-GB" sz="1800" b="1" dirty="0" err="1">
                <a:solidFill>
                  <a:srgbClr val="CC6A62"/>
                </a:solidFill>
                <a:effectLst/>
              </a:rPr>
              <a:t>gestalten</a:t>
            </a:r>
            <a:r>
              <a:rPr lang="en-GB" sz="1800" b="1" dirty="0">
                <a:solidFill>
                  <a:srgbClr val="CC6A62"/>
                </a:solidFill>
                <a:effectLst/>
              </a:rPr>
              <a:t>. </a:t>
            </a:r>
            <a:r>
              <a:rPr lang="de-DE" sz="1800" dirty="0">
                <a:solidFill>
                  <a:schemeClr val="tx1"/>
                </a:solidFill>
                <a:effectLst/>
              </a:rPr>
              <a:t>In einigen Fällen erfordert dies, dass nicht funktionierende, </a:t>
            </a:r>
            <a:r>
              <a:rPr lang="de-DE" sz="1800" b="1" dirty="0">
                <a:solidFill>
                  <a:srgbClr val="CC6A62"/>
                </a:solidFill>
              </a:rPr>
              <a:t>traditionelle Prozesse</a:t>
            </a:r>
            <a:r>
              <a:rPr lang="de-DE" sz="1800" dirty="0">
                <a:solidFill>
                  <a:schemeClr val="tx1"/>
                </a:solidFill>
                <a:effectLst/>
              </a:rPr>
              <a:t> durch digitale Prozesse </a:t>
            </a:r>
            <a:r>
              <a:rPr lang="de-DE" sz="1800" b="1" dirty="0">
                <a:solidFill>
                  <a:srgbClr val="CC6A62"/>
                </a:solidFill>
              </a:rPr>
              <a:t>ersetzt</a:t>
            </a:r>
            <a:r>
              <a:rPr lang="de-DE" sz="1800" dirty="0">
                <a:solidFill>
                  <a:schemeClr val="tx1"/>
                </a:solidFill>
                <a:effectLst/>
              </a:rPr>
              <a:t> werden. </a:t>
            </a:r>
            <a:endParaRPr lang="en-GB" sz="1800" dirty="0">
              <a:solidFill>
                <a:srgbClr val="2C3340"/>
              </a:solidFill>
            </a:endParaRPr>
          </a:p>
          <a:p>
            <a:pPr algn="l"/>
            <a:r>
              <a:rPr lang="en-GB" sz="1800" b="0" i="0" dirty="0">
                <a:solidFill>
                  <a:srgbClr val="2C3340"/>
                </a:solidFill>
                <a:effectLst/>
              </a:rPr>
              <a:t>Dies ist keine leichte Aufgabe für Unternehmen, aber </a:t>
            </a:r>
            <a:r>
              <a:rPr lang="en-GB" sz="1800" b="1" dirty="0">
                <a:solidFill>
                  <a:srgbClr val="CC6A62"/>
                </a:solidFill>
              </a:rPr>
              <a:t>der </a:t>
            </a:r>
            <a:r>
              <a:rPr lang="en-GB" sz="1800" b="1" dirty="0" err="1">
                <a:solidFill>
                  <a:srgbClr val="CC6A62"/>
                </a:solidFill>
              </a:rPr>
              <a:t>wettbewerbsorientierte</a:t>
            </a:r>
            <a:r>
              <a:rPr lang="en-GB" sz="1800" b="1" dirty="0">
                <a:solidFill>
                  <a:srgbClr val="CC6A62"/>
                </a:solidFill>
              </a:rPr>
              <a:t> Markt </a:t>
            </a:r>
            <a:r>
              <a:rPr lang="en-GB" sz="1800" b="1" dirty="0" err="1">
                <a:solidFill>
                  <a:srgbClr val="CC6A62"/>
                </a:solidFill>
              </a:rPr>
              <a:t>erfordert</a:t>
            </a:r>
            <a:r>
              <a:rPr lang="en-GB" sz="1800" b="1" dirty="0">
                <a:solidFill>
                  <a:srgbClr val="CC6A62"/>
                </a:solidFill>
              </a:rPr>
              <a:t> dies</a:t>
            </a:r>
            <a:r>
              <a:rPr lang="en-GB" sz="1800" b="0" i="0" dirty="0">
                <a:solidFill>
                  <a:srgbClr val="2C3340"/>
                </a:solidFill>
                <a:effectLst/>
              </a:rPr>
              <a:t>. Unternehmen </a:t>
            </a:r>
            <a:r>
              <a:rPr lang="en-GB" sz="1800" dirty="0">
                <a:solidFill>
                  <a:srgbClr val="2C3340"/>
                </a:solidFill>
              </a:rPr>
              <a:t>brauchen </a:t>
            </a:r>
            <a:r>
              <a:rPr lang="en-GB" sz="1800" dirty="0" err="1">
                <a:solidFill>
                  <a:srgbClr val="2C3340"/>
                </a:solidFill>
              </a:rPr>
              <a:t>digitale</a:t>
            </a:r>
            <a:r>
              <a:rPr lang="en-GB" sz="1800" dirty="0">
                <a:solidFill>
                  <a:srgbClr val="2C3340"/>
                </a:solidFill>
              </a:rPr>
              <a:t> Technologien, damit sie </a:t>
            </a:r>
            <a:r>
              <a:rPr lang="en-GB" sz="1800" b="1" dirty="0">
                <a:solidFill>
                  <a:srgbClr val="CC6A62"/>
                </a:solidFill>
              </a:rPr>
              <a:t>aktuelle, </a:t>
            </a:r>
            <a:r>
              <a:rPr lang="en-GB" sz="1800" b="1" dirty="0" err="1">
                <a:solidFill>
                  <a:srgbClr val="CC6A62"/>
                </a:solidFill>
              </a:rPr>
              <a:t>passgenaue</a:t>
            </a:r>
            <a:r>
              <a:rPr lang="en-GB" sz="1800" b="1" dirty="0">
                <a:solidFill>
                  <a:srgbClr val="CC6A62"/>
                </a:solidFill>
              </a:rPr>
              <a:t> Lösungen </a:t>
            </a:r>
            <a:r>
              <a:rPr lang="en-GB" sz="1800" b="0" i="0" dirty="0">
                <a:solidFill>
                  <a:srgbClr val="2C3340"/>
                </a:solidFill>
                <a:effectLst/>
              </a:rPr>
              <a:t>anbieten </a:t>
            </a:r>
            <a:r>
              <a:rPr lang="en-GB" sz="1800" dirty="0">
                <a:solidFill>
                  <a:srgbClr val="2C3340"/>
                </a:solidFill>
              </a:rPr>
              <a:t>können</a:t>
            </a:r>
            <a:r>
              <a:rPr lang="en-GB" sz="1800" b="0" i="0" dirty="0">
                <a:solidFill>
                  <a:srgbClr val="2C3340"/>
                </a:solidFill>
                <a:effectLst/>
              </a:rPr>
              <a:t>, die den Bedürfnissen der Kunden entsprechen, um ihren Kundenstamm zu halten und relevant zu bleiben. Dieses Modul behandelt, wie dies in Bezug auf das Thema CSR erreicht werden kann.</a:t>
            </a:r>
          </a:p>
          <a:p>
            <a:pPr algn="l"/>
            <a:r>
              <a:rPr lang="en-GB" sz="1800" b="0" dirty="0">
                <a:solidFill>
                  <a:srgbClr val="2C3340"/>
                </a:solidFill>
                <a:effectLst/>
              </a:rPr>
              <a:t> </a:t>
            </a:r>
          </a:p>
          <a:p>
            <a:pPr algn="ctr"/>
            <a:endParaRPr lang="en-IE" sz="1800" dirty="0"/>
          </a:p>
        </p:txBody>
      </p:sp>
      <p:pic>
        <p:nvPicPr>
          <p:cNvPr id="7" name="Picture Placeholder 2" descr="Two people sitting at a table with a computer&#10;&#10;Description automatically generated with medium confidence">
            <a:extLst>
              <a:ext uri="{FF2B5EF4-FFF2-40B4-BE49-F238E27FC236}">
                <a16:creationId xmlns:a16="http://schemas.microsoft.com/office/drawing/2014/main" id="{FD351D08-F713-4D68-AB6D-4F04FD77DB62}"/>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7468" b="7468"/>
          <a:stretch>
            <a:fillRect/>
          </a:stretch>
        </p:blipFill>
        <p:spPr>
          <a:xfrm>
            <a:off x="6457950" y="0"/>
            <a:ext cx="5113338" cy="6111875"/>
          </a:xfrm>
        </p:spPr>
      </p:pic>
    </p:spTree>
    <p:extLst>
      <p:ext uri="{BB962C8B-B14F-4D97-AF65-F5344CB8AC3E}">
        <p14:creationId xmlns:p14="http://schemas.microsoft.com/office/powerpoint/2010/main" val="3079183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1921-78FF-1124-8AEF-2B0B5CC7F262}"/>
              </a:ext>
            </a:extLst>
          </p:cNvPr>
          <p:cNvSpPr/>
          <p:nvPr/>
        </p:nvSpPr>
        <p:spPr>
          <a:xfrm>
            <a:off x="0" y="4128380"/>
            <a:ext cx="6727318" cy="272962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 Placeholder 4">
            <a:extLst>
              <a:ext uri="{FF2B5EF4-FFF2-40B4-BE49-F238E27FC236}">
                <a16:creationId xmlns:a16="http://schemas.microsoft.com/office/drawing/2014/main" id="{86294CF3-4BFE-3E98-322B-9EB0EC8F494E}"/>
              </a:ext>
            </a:extLst>
          </p:cNvPr>
          <p:cNvSpPr>
            <a:spLocks noGrp="1"/>
          </p:cNvSpPr>
          <p:nvPr>
            <p:ph type="body" sz="quarter" idx="13"/>
          </p:nvPr>
        </p:nvSpPr>
        <p:spPr>
          <a:xfrm>
            <a:off x="613944" y="233563"/>
            <a:ext cx="5936535" cy="1206951"/>
          </a:xfrm>
        </p:spPr>
        <p:txBody>
          <a:bodyPr>
            <a:normAutofit/>
          </a:bodyPr>
          <a:lstStyle/>
          <a:p>
            <a:pPr algn="ctr">
              <a:lnSpc>
                <a:spcPct val="110000"/>
              </a:lnSpc>
              <a:spcBef>
                <a:spcPts val="0"/>
              </a:spcBef>
            </a:pPr>
            <a:r>
              <a:rPr lang="en-IE" sz="2600" dirty="0">
                <a:solidFill>
                  <a:srgbClr val="CC6A62"/>
                </a:solidFill>
              </a:rPr>
              <a:t>Was </a:t>
            </a:r>
            <a:r>
              <a:rPr lang="en-IE" sz="2600" dirty="0" err="1">
                <a:solidFill>
                  <a:srgbClr val="CC6A62"/>
                </a:solidFill>
              </a:rPr>
              <a:t>bedeutet</a:t>
            </a:r>
            <a:endParaRPr lang="en-IE" sz="2600" dirty="0">
              <a:solidFill>
                <a:srgbClr val="CC6A62"/>
              </a:solidFill>
            </a:endParaRPr>
          </a:p>
          <a:p>
            <a:pPr algn="ctr">
              <a:lnSpc>
                <a:spcPct val="110000"/>
              </a:lnSpc>
              <a:spcBef>
                <a:spcPts val="0"/>
              </a:spcBef>
            </a:pPr>
            <a:r>
              <a:rPr lang="en-IE" sz="2600" dirty="0">
                <a:solidFill>
                  <a:srgbClr val="CC6A62"/>
                </a:solidFill>
              </a:rPr>
              <a:t> digitale Transformation?</a:t>
            </a:r>
          </a:p>
        </p:txBody>
      </p:sp>
      <p:sp>
        <p:nvSpPr>
          <p:cNvPr id="6" name="Text Placeholder 5">
            <a:extLst>
              <a:ext uri="{FF2B5EF4-FFF2-40B4-BE49-F238E27FC236}">
                <a16:creationId xmlns:a16="http://schemas.microsoft.com/office/drawing/2014/main" id="{4AD2F14E-A5A1-4091-95EC-23A1B9C94AC5}"/>
              </a:ext>
            </a:extLst>
          </p:cNvPr>
          <p:cNvSpPr>
            <a:spLocks noGrp="1"/>
          </p:cNvSpPr>
          <p:nvPr>
            <p:ph type="body" sz="quarter" idx="14"/>
          </p:nvPr>
        </p:nvSpPr>
        <p:spPr>
          <a:xfrm>
            <a:off x="288934" y="1155977"/>
            <a:ext cx="6021925" cy="5387429"/>
          </a:xfrm>
        </p:spPr>
        <p:txBody>
          <a:bodyPr/>
          <a:lstStyle/>
          <a:p>
            <a:pPr algn="ctr"/>
            <a:r>
              <a:rPr lang="en-GB" sz="2000" i="0" dirty="0">
                <a:solidFill>
                  <a:schemeClr val="tx1"/>
                </a:solidFill>
                <a:effectLst/>
              </a:rPr>
              <a:t>Bei </a:t>
            </a:r>
            <a:r>
              <a:rPr lang="en-GB" sz="2000" i="0" dirty="0" err="1">
                <a:solidFill>
                  <a:schemeClr val="tx1"/>
                </a:solidFill>
                <a:effectLst/>
              </a:rPr>
              <a:t>digitaler</a:t>
            </a:r>
            <a:r>
              <a:rPr lang="en-GB" sz="2000" i="0" dirty="0">
                <a:solidFill>
                  <a:schemeClr val="tx1"/>
                </a:solidFill>
                <a:effectLst/>
              </a:rPr>
              <a:t> Transformation </a:t>
            </a:r>
            <a:r>
              <a:rPr lang="en-GB" sz="2000" dirty="0" err="1">
                <a:solidFill>
                  <a:schemeClr val="tx1"/>
                </a:solidFill>
              </a:rPr>
              <a:t>ha</a:t>
            </a:r>
            <a:r>
              <a:rPr lang="en-GB" sz="2000" i="0" dirty="0" err="1">
                <a:solidFill>
                  <a:schemeClr val="tx1"/>
                </a:solidFill>
                <a:effectLst/>
              </a:rPr>
              <a:t>ndelt</a:t>
            </a:r>
            <a:r>
              <a:rPr lang="en-GB" sz="2000" i="0" dirty="0">
                <a:solidFill>
                  <a:schemeClr val="tx1"/>
                </a:solidFill>
                <a:effectLst/>
              </a:rPr>
              <a:t> es </a:t>
            </a:r>
            <a:r>
              <a:rPr lang="en-GB" sz="2000" i="0" dirty="0" err="1">
                <a:solidFill>
                  <a:schemeClr val="tx1"/>
                </a:solidFill>
                <a:effectLst/>
              </a:rPr>
              <a:t>sich</a:t>
            </a:r>
            <a:r>
              <a:rPr lang="en-GB" sz="2000" i="0" dirty="0">
                <a:solidFill>
                  <a:schemeClr val="tx1"/>
                </a:solidFill>
                <a:effectLst/>
              </a:rPr>
              <a:t> um </a:t>
            </a:r>
            <a:r>
              <a:rPr lang="en-GB" sz="2000" b="0" i="0" dirty="0" err="1">
                <a:solidFill>
                  <a:srgbClr val="2C3340"/>
                </a:solidFill>
                <a:effectLst/>
              </a:rPr>
              <a:t>einen</a:t>
            </a:r>
            <a:r>
              <a:rPr lang="en-GB" sz="2000" b="0" i="0" dirty="0">
                <a:solidFill>
                  <a:srgbClr val="2C3340"/>
                </a:solidFill>
                <a:effectLst/>
              </a:rPr>
              <a:t> Prozess, bei dem </a:t>
            </a:r>
            <a:r>
              <a:rPr lang="en-GB" sz="2000" b="0" i="0" dirty="0" err="1">
                <a:solidFill>
                  <a:srgbClr val="2C3340"/>
                </a:solidFill>
                <a:effectLst/>
              </a:rPr>
              <a:t>digitale</a:t>
            </a:r>
            <a:r>
              <a:rPr lang="en-GB" sz="2000" b="0" i="0" dirty="0">
                <a:solidFill>
                  <a:srgbClr val="2C3340"/>
                </a:solidFill>
                <a:effectLst/>
              </a:rPr>
              <a:t> </a:t>
            </a:r>
            <a:r>
              <a:rPr lang="en-GB" sz="2000" b="0" i="0" dirty="0" err="1">
                <a:solidFill>
                  <a:srgbClr val="2C3340"/>
                </a:solidFill>
                <a:effectLst/>
              </a:rPr>
              <a:t>Technologien</a:t>
            </a:r>
            <a:r>
              <a:rPr lang="en-GB" sz="2000" b="0" i="0" dirty="0">
                <a:solidFill>
                  <a:srgbClr val="2C3340"/>
                </a:solidFill>
                <a:effectLst/>
              </a:rPr>
              <a:t> </a:t>
            </a:r>
            <a:r>
              <a:rPr lang="en-GB" sz="2000" b="1" i="0" dirty="0">
                <a:solidFill>
                  <a:srgbClr val="2C3340"/>
                </a:solidFill>
                <a:effectLst/>
              </a:rPr>
              <a:t>auf verschiedene Geschäftsprozesse </a:t>
            </a:r>
            <a:r>
              <a:rPr lang="en-GB" sz="2000" b="1" i="0" dirty="0" err="1">
                <a:solidFill>
                  <a:srgbClr val="2C3340"/>
                </a:solidFill>
                <a:effectLst/>
              </a:rPr>
              <a:t>angewendet</a:t>
            </a:r>
            <a:r>
              <a:rPr lang="en-GB" sz="2000" b="1" i="0" dirty="0">
                <a:solidFill>
                  <a:srgbClr val="2C3340"/>
                </a:solidFill>
                <a:effectLst/>
              </a:rPr>
              <a:t> </a:t>
            </a:r>
            <a:r>
              <a:rPr lang="en-GB" sz="2000" b="1" i="0" dirty="0" err="1">
                <a:solidFill>
                  <a:srgbClr val="2C3340"/>
                </a:solidFill>
                <a:effectLst/>
              </a:rPr>
              <a:t>werden</a:t>
            </a:r>
            <a:r>
              <a:rPr lang="en-GB" sz="2000" b="0" i="0" dirty="0">
                <a:solidFill>
                  <a:srgbClr val="2C3340"/>
                </a:solidFill>
                <a:effectLst/>
              </a:rPr>
              <a:t>, um </a:t>
            </a:r>
            <a:r>
              <a:rPr lang="en-GB" sz="2000" b="1" i="0" dirty="0">
                <a:solidFill>
                  <a:srgbClr val="2C3340"/>
                </a:solidFill>
                <a:effectLst/>
              </a:rPr>
              <a:t>die Effizienz zu steigern, einen Mehrwert zu schaffen, die Unternehmenskultur zu verbessern und die Abläufe zu rationalisieren. </a:t>
            </a:r>
          </a:p>
          <a:p>
            <a:pPr algn="ctr"/>
            <a:r>
              <a:rPr lang="en-GB" sz="700" b="1" i="0" dirty="0">
                <a:solidFill>
                  <a:srgbClr val="2C3340"/>
                </a:solidFill>
                <a:effectLst/>
              </a:rPr>
              <a:t> </a:t>
            </a:r>
          </a:p>
          <a:p>
            <a:pPr algn="ctr"/>
            <a:r>
              <a:rPr lang="en-GB" sz="2000" b="0" i="0" u="none" strike="noStrike" dirty="0">
                <a:solidFill>
                  <a:srgbClr val="027354"/>
                </a:solidFill>
                <a:effectLst/>
              </a:rPr>
              <a:t>"Bei der digitalen Transformation geht es um den digitalen Veränderungsprozess, der auf neuen Wertangeboten basiert." </a:t>
            </a:r>
          </a:p>
          <a:p>
            <a:pPr algn="ctr"/>
            <a:endParaRPr lang="en-GB" sz="2000" b="0" i="0" u="none" strike="noStrike" dirty="0">
              <a:solidFill>
                <a:srgbClr val="027354"/>
              </a:solidFill>
              <a:effectLst/>
            </a:endParaRPr>
          </a:p>
          <a:p>
            <a:pPr algn="ctr"/>
            <a:r>
              <a:rPr lang="en-GB" sz="2000" b="0" i="0" dirty="0">
                <a:effectLst/>
              </a:rPr>
              <a:t>Darunter versteht man, </a:t>
            </a:r>
            <a:r>
              <a:rPr lang="en-GB" sz="2000" b="0" i="0" dirty="0" err="1">
                <a:effectLst/>
              </a:rPr>
              <a:t>dass</a:t>
            </a:r>
            <a:r>
              <a:rPr lang="en-GB" sz="2000" b="0" i="0" dirty="0">
                <a:effectLst/>
              </a:rPr>
              <a:t> </a:t>
            </a:r>
            <a:r>
              <a:rPr lang="en-GB" sz="2000" b="0" dirty="0">
                <a:effectLst/>
              </a:rPr>
              <a:t>"</a:t>
            </a:r>
            <a:r>
              <a:rPr lang="en-GB" sz="2000" b="0" dirty="0" err="1">
                <a:effectLst/>
              </a:rPr>
              <a:t>Informationen</a:t>
            </a:r>
            <a:r>
              <a:rPr lang="en-GB" sz="2000" b="0" dirty="0">
                <a:effectLst/>
              </a:rPr>
              <a:t>, Prozesse und Rollen für erweiterte plattformbasierte </a:t>
            </a:r>
            <a:r>
              <a:rPr lang="en-GB" sz="2000" b="0" dirty="0" err="1">
                <a:effectLst/>
              </a:rPr>
              <a:t>Geschäftsabläufe</a:t>
            </a:r>
            <a:r>
              <a:rPr lang="en-GB" sz="2000" b="0" dirty="0">
                <a:effectLst/>
              </a:rPr>
              <a:t> </a:t>
            </a:r>
            <a:r>
              <a:rPr lang="en-GB" sz="2000" b="0" dirty="0" err="1">
                <a:effectLst/>
              </a:rPr>
              <a:t>digitalisiert</a:t>
            </a:r>
            <a:r>
              <a:rPr lang="en-GB" sz="2000" b="0" dirty="0">
                <a:effectLst/>
              </a:rPr>
              <a:t> </a:t>
            </a:r>
            <a:r>
              <a:rPr lang="en-GB" sz="2000" b="0" dirty="0" err="1">
                <a:effectLst/>
              </a:rPr>
              <a:t>werden</a:t>
            </a:r>
            <a:r>
              <a:rPr lang="en-GB" sz="2000" b="0" dirty="0">
                <a:effectLst/>
              </a:rPr>
              <a:t>, indem wir eine </a:t>
            </a:r>
            <a:r>
              <a:rPr lang="en-GB" sz="2000" b="1" dirty="0" err="1">
                <a:effectLst/>
              </a:rPr>
              <a:t>digitale</a:t>
            </a:r>
            <a:r>
              <a:rPr lang="en-GB" sz="2000" b="1" dirty="0">
                <a:effectLst/>
              </a:rPr>
              <a:t> </a:t>
            </a:r>
            <a:r>
              <a:rPr lang="en-GB" sz="2000" b="1" dirty="0" err="1">
                <a:effectLst/>
              </a:rPr>
              <a:t>Strategie</a:t>
            </a:r>
            <a:r>
              <a:rPr lang="en-GB" sz="2000" b="1" dirty="0"/>
              <a:t> </a:t>
            </a:r>
            <a:r>
              <a:rPr lang="en-GB" sz="2000" b="1" dirty="0" err="1"/>
              <a:t>sowie</a:t>
            </a:r>
            <a:r>
              <a:rPr lang="en-GB" sz="2000" b="1" dirty="0"/>
              <a:t> </a:t>
            </a:r>
            <a:r>
              <a:rPr lang="en-GB" sz="2000" b="1" dirty="0" err="1">
                <a:effectLst/>
              </a:rPr>
              <a:t>kundenzentrierte</a:t>
            </a:r>
            <a:r>
              <a:rPr lang="en-GB" sz="2000" b="1" dirty="0">
                <a:effectLst/>
              </a:rPr>
              <a:t> und wertorientierte </a:t>
            </a:r>
            <a:r>
              <a:rPr lang="en-GB" sz="2000" b="1" dirty="0" err="1">
                <a:effectLst/>
              </a:rPr>
              <a:t>digitale</a:t>
            </a:r>
            <a:r>
              <a:rPr lang="en-GB" sz="2000" b="1" dirty="0">
                <a:effectLst/>
              </a:rPr>
              <a:t> </a:t>
            </a:r>
            <a:r>
              <a:rPr lang="en-GB" sz="2000" b="1" dirty="0" err="1">
                <a:effectLst/>
              </a:rPr>
              <a:t>Geschäftsmodelle</a:t>
            </a:r>
            <a:r>
              <a:rPr lang="en-GB" sz="2000" b="1" dirty="0">
                <a:effectLst/>
              </a:rPr>
              <a:t> </a:t>
            </a:r>
            <a:r>
              <a:rPr lang="en-GB" sz="2000" b="1" dirty="0" err="1">
                <a:effectLst/>
              </a:rPr>
              <a:t>implementieren</a:t>
            </a:r>
            <a:r>
              <a:rPr lang="en-GB" sz="2000" b="1" dirty="0"/>
              <a:t>, um </a:t>
            </a:r>
            <a:r>
              <a:rPr lang="en-GB" sz="2000" b="1" dirty="0" err="1"/>
              <a:t>letzendlich</a:t>
            </a:r>
            <a:r>
              <a:rPr lang="en-GB" sz="2000" b="1" dirty="0"/>
              <a:t> </a:t>
            </a:r>
            <a:r>
              <a:rPr lang="en-GB" sz="2000" b="1" dirty="0" err="1">
                <a:effectLst/>
              </a:rPr>
              <a:t>einen</a:t>
            </a:r>
            <a:r>
              <a:rPr lang="en-GB" sz="2000" b="1" dirty="0">
                <a:effectLst/>
              </a:rPr>
              <a:t> architekturgetriebenen </a:t>
            </a:r>
            <a:r>
              <a:rPr lang="en-GB" sz="2000" b="1" dirty="0" err="1">
                <a:effectLst/>
              </a:rPr>
              <a:t>digitalen</a:t>
            </a:r>
            <a:r>
              <a:rPr lang="en-GB" sz="2000" b="1" dirty="0">
                <a:effectLst/>
              </a:rPr>
              <a:t> </a:t>
            </a:r>
            <a:r>
              <a:rPr lang="en-GB" sz="2000" b="1" dirty="0" err="1">
                <a:effectLst/>
              </a:rPr>
              <a:t>Wandel</a:t>
            </a:r>
            <a:r>
              <a:rPr lang="en-GB" sz="2000" b="1" dirty="0">
                <a:effectLst/>
              </a:rPr>
              <a:t> </a:t>
            </a:r>
            <a:r>
              <a:rPr lang="en-GB" sz="2000" dirty="0" err="1">
                <a:effectLst/>
              </a:rPr>
              <a:t>zu</a:t>
            </a:r>
            <a:r>
              <a:rPr lang="en-GB" sz="2000" b="1" dirty="0">
                <a:effectLst/>
              </a:rPr>
              <a:t> </a:t>
            </a:r>
            <a:r>
              <a:rPr lang="en-GB" sz="2000" b="0" dirty="0">
                <a:effectLst/>
              </a:rPr>
              <a:t>fördern."</a:t>
            </a:r>
          </a:p>
          <a:p>
            <a:pPr algn="ctr"/>
            <a:endParaRPr lang="en-IE" sz="2000" dirty="0"/>
          </a:p>
        </p:txBody>
      </p:sp>
      <p:pic>
        <p:nvPicPr>
          <p:cNvPr id="7" name="Picture Placeholder 10" descr="A picture containing text&#10;&#10;Description automatically generated">
            <a:extLst>
              <a:ext uri="{FF2B5EF4-FFF2-40B4-BE49-F238E27FC236}">
                <a16:creationId xmlns:a16="http://schemas.microsoft.com/office/drawing/2014/main" id="{023EF531-383B-4E86-B478-C98562C1F96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10133" b="10133"/>
          <a:stretch>
            <a:fillRect/>
          </a:stretch>
        </p:blipFill>
        <p:spPr>
          <a:xfrm>
            <a:off x="6310313" y="0"/>
            <a:ext cx="5113337" cy="6111875"/>
          </a:xfrm>
        </p:spPr>
      </p:pic>
    </p:spTree>
    <p:extLst>
      <p:ext uri="{BB962C8B-B14F-4D97-AF65-F5344CB8AC3E}">
        <p14:creationId xmlns:p14="http://schemas.microsoft.com/office/powerpoint/2010/main" val="506118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8037</Words>
  <Application>Microsoft Office PowerPoint</Application>
  <PresentationFormat>Breitbild</PresentationFormat>
  <Paragraphs>387</Paragraphs>
  <Slides>58</Slides>
  <Notes>0</Notes>
  <HiddenSlides>0</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58</vt:i4>
      </vt:variant>
    </vt:vector>
  </HeadingPairs>
  <TitlesOfParts>
    <vt:vector size="72" baseType="lpstr">
      <vt:lpstr>Aharoni</vt:lpstr>
      <vt:lpstr>Arial</vt:lpstr>
      <vt:lpstr>Calibri</vt:lpstr>
      <vt:lpstr>Calibri Light</vt:lpstr>
      <vt:lpstr>Eudoxussans</vt:lpstr>
      <vt:lpstr>FS Albert</vt:lpstr>
      <vt:lpstr>Montserrat Light</vt:lpstr>
      <vt:lpstr>Quattrocento Sans</vt:lpstr>
      <vt:lpstr>Relative</vt:lpstr>
      <vt:lpstr>source-serif-pro</vt:lpstr>
      <vt:lpstr>Times New Roman</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docId:CB249728E90EF499F166DE2FFA7082B9</cp:keywords>
  <cp:lastModifiedBy>Julia Grey</cp:lastModifiedBy>
  <cp:revision>552</cp:revision>
  <dcterms:created xsi:type="dcterms:W3CDTF">2019-11-20T14:08:21Z</dcterms:created>
  <dcterms:modified xsi:type="dcterms:W3CDTF">2023-08-02T08:26:40Z</dcterms:modified>
</cp:coreProperties>
</file>