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64"/>
  </p:notesMasterIdLst>
  <p:sldIdLst>
    <p:sldId id="5518" r:id="rId3"/>
    <p:sldId id="661" r:id="rId4"/>
    <p:sldId id="663" r:id="rId5"/>
    <p:sldId id="1084" r:id="rId6"/>
    <p:sldId id="6001" r:id="rId7"/>
    <p:sldId id="5545" r:id="rId8"/>
    <p:sldId id="1076" r:id="rId9"/>
    <p:sldId id="1060" r:id="rId10"/>
    <p:sldId id="784" r:id="rId11"/>
    <p:sldId id="1095" r:id="rId12"/>
    <p:sldId id="1011" r:id="rId13"/>
    <p:sldId id="982" r:id="rId14"/>
    <p:sldId id="5536" r:id="rId15"/>
    <p:sldId id="870" r:id="rId16"/>
    <p:sldId id="1073" r:id="rId17"/>
    <p:sldId id="5540" r:id="rId18"/>
    <p:sldId id="1032" r:id="rId19"/>
    <p:sldId id="1035" r:id="rId20"/>
    <p:sldId id="1070" r:id="rId21"/>
    <p:sldId id="1025" r:id="rId22"/>
    <p:sldId id="1027" r:id="rId23"/>
    <p:sldId id="1026" r:id="rId24"/>
    <p:sldId id="1077" r:id="rId25"/>
    <p:sldId id="1078" r:id="rId26"/>
    <p:sldId id="601" r:id="rId27"/>
    <p:sldId id="1086" r:id="rId28"/>
    <p:sldId id="881" r:id="rId29"/>
    <p:sldId id="5541" r:id="rId30"/>
    <p:sldId id="6002" r:id="rId31"/>
    <p:sldId id="316" r:id="rId32"/>
    <p:sldId id="1023" r:id="rId33"/>
    <p:sldId id="1028" r:id="rId34"/>
    <p:sldId id="1031" r:id="rId35"/>
    <p:sldId id="1030" r:id="rId36"/>
    <p:sldId id="1089" r:id="rId37"/>
    <p:sldId id="1029" r:id="rId38"/>
    <p:sldId id="1090" r:id="rId39"/>
    <p:sldId id="1088" r:id="rId40"/>
    <p:sldId id="1094" r:id="rId41"/>
    <p:sldId id="5535" r:id="rId42"/>
    <p:sldId id="6003" r:id="rId43"/>
    <p:sldId id="5546" r:id="rId44"/>
    <p:sldId id="1055" r:id="rId45"/>
    <p:sldId id="1092" r:id="rId46"/>
    <p:sldId id="1093" r:id="rId47"/>
    <p:sldId id="1054" r:id="rId48"/>
    <p:sldId id="1079" r:id="rId49"/>
    <p:sldId id="1051" r:id="rId50"/>
    <p:sldId id="1053" r:id="rId51"/>
    <p:sldId id="5542" r:id="rId52"/>
    <p:sldId id="1044" r:id="rId53"/>
    <p:sldId id="1045" r:id="rId54"/>
    <p:sldId id="1046" r:id="rId55"/>
    <p:sldId id="1047" r:id="rId56"/>
    <p:sldId id="1052" r:id="rId57"/>
    <p:sldId id="1050" r:id="rId58"/>
    <p:sldId id="1018" r:id="rId59"/>
    <p:sldId id="1017" r:id="rId60"/>
    <p:sldId id="1020" r:id="rId61"/>
    <p:sldId id="930" r:id="rId62"/>
    <p:sldId id="551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354"/>
    <a:srgbClr val="C95F57"/>
    <a:srgbClr val="F28F26"/>
    <a:srgbClr val="713089"/>
    <a:srgbClr val="AA2584"/>
    <a:srgbClr val="2584C6"/>
    <a:srgbClr val="28BAED"/>
    <a:srgbClr val="E0810E"/>
    <a:srgbClr val="1FA4AB"/>
    <a:srgbClr val="818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6247" autoAdjust="0"/>
  </p:normalViewPr>
  <p:slideViewPr>
    <p:cSldViewPr snapToGrid="0" snapToObjects="1">
      <p:cViewPr varScale="1">
        <p:scale>
          <a:sx n="107" d="100"/>
          <a:sy n="107" d="100"/>
        </p:scale>
        <p:origin x="138"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9B2E-6C21-431B-B241-E91386FB958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3839545A-CB82-4784-891E-A116B0E2BF70}">
      <dgm:prSet phldrT="[Text]"/>
      <dgm:spPr>
        <a:solidFill>
          <a:srgbClr val="308C73"/>
        </a:solidFill>
      </dgm:spPr>
      <dgm:t>
        <a:bodyPr/>
        <a:lstStyle/>
        <a:p>
          <a:endParaRPr lang="en-IE" dirty="0"/>
        </a:p>
      </dgm:t>
    </dgm:pt>
    <dgm:pt modelId="{076C9473-7F0E-44AB-A945-2CB849BDA711}" type="parTrans" cxnId="{5674C4F7-0202-43BB-949B-7579CF990D66}">
      <dgm:prSet/>
      <dgm:spPr/>
      <dgm:t>
        <a:bodyPr/>
        <a:lstStyle/>
        <a:p>
          <a:endParaRPr lang="en-IE"/>
        </a:p>
      </dgm:t>
    </dgm:pt>
    <dgm:pt modelId="{D9E60E2C-74AC-45FB-BC80-7058E4C06ABB}" type="sibTrans" cxnId="{5674C4F7-0202-43BB-949B-7579CF990D66}">
      <dgm:prSet/>
      <dgm:spPr/>
      <dgm:t>
        <a:bodyPr/>
        <a:lstStyle/>
        <a:p>
          <a:endParaRPr lang="en-IE"/>
        </a:p>
      </dgm:t>
    </dgm:pt>
    <dgm:pt modelId="{F9000666-887D-4E7A-B1AE-ABC5F5E9981C}" type="pres">
      <dgm:prSet presAssocID="{F6CD9B2E-6C21-431B-B241-E91386FB9580}" presName="Name0" presStyleCnt="0">
        <dgm:presLayoutVars>
          <dgm:chMax val="7"/>
          <dgm:chPref val="7"/>
          <dgm:dir/>
        </dgm:presLayoutVars>
      </dgm:prSet>
      <dgm:spPr/>
    </dgm:pt>
    <dgm:pt modelId="{7D4CFB63-DDA3-4D3E-8C9D-DE6FB2544F76}" type="pres">
      <dgm:prSet presAssocID="{3839545A-CB82-4784-891E-A116B0E2BF70}" presName="parTx1" presStyleLbl="node1" presStyleIdx="0" presStyleCnt="1" custScaleX="133916" custScaleY="119463" custLinFactNeighborX="-1577" custLinFactNeighborY="-68949"/>
      <dgm:spPr/>
    </dgm:pt>
    <dgm:pt modelId="{68000D3E-6D18-4DC0-86BA-06C538ECD929}" type="pres">
      <dgm:prSet presAssocID="{D9E60E2C-74AC-45FB-BC80-7058E4C06ABB}" presName="picture1" presStyleCnt="0"/>
      <dgm:spPr/>
    </dgm:pt>
    <dgm:pt modelId="{FB45CC5C-C9E6-4AC4-B51D-AB17C98ACAD8}" type="pres">
      <dgm:prSet presAssocID="{D9E60E2C-74AC-45FB-BC80-7058E4C06ABB}" presName="imageRepeatNode" presStyleLbl="fgImgPlace1" presStyleIdx="0" presStyleCnt="1" custScaleX="73550" custScaleY="68404" custLinFactNeighborX="-588" custLinFactNeighborY="-4945"/>
      <dgm:spPr/>
    </dgm:pt>
  </dgm:ptLst>
  <dgm:cxnLst>
    <dgm:cxn modelId="{73F39621-89DE-4DCB-B5DF-0F5ED338154D}" type="presOf" srcId="{D9E60E2C-74AC-45FB-BC80-7058E4C06ABB}" destId="{FB45CC5C-C9E6-4AC4-B51D-AB17C98ACAD8}" srcOrd="0" destOrd="0" presId="urn:microsoft.com/office/officeart/2008/layout/AscendingPictureAccentProcess"/>
    <dgm:cxn modelId="{0D25C486-1A22-4E16-A0A0-C6A0DFCE6384}" type="presOf" srcId="{F6CD9B2E-6C21-431B-B241-E91386FB9580}" destId="{F9000666-887D-4E7A-B1AE-ABC5F5E9981C}" srcOrd="0" destOrd="0" presId="urn:microsoft.com/office/officeart/2008/layout/AscendingPictureAccentProcess"/>
    <dgm:cxn modelId="{78CE3795-B1AC-4DDA-844A-7BC1AFAD784F}" type="presOf" srcId="{3839545A-CB82-4784-891E-A116B0E2BF70}" destId="{7D4CFB63-DDA3-4D3E-8C9D-DE6FB2544F76}" srcOrd="0" destOrd="0" presId="urn:microsoft.com/office/officeart/2008/layout/AscendingPictureAccentProcess"/>
    <dgm:cxn modelId="{5674C4F7-0202-43BB-949B-7579CF990D66}" srcId="{F6CD9B2E-6C21-431B-B241-E91386FB9580}" destId="{3839545A-CB82-4784-891E-A116B0E2BF70}" srcOrd="0" destOrd="0" parTransId="{076C9473-7F0E-44AB-A945-2CB849BDA711}" sibTransId="{D9E60E2C-74AC-45FB-BC80-7058E4C06ABB}"/>
    <dgm:cxn modelId="{B3336140-02FD-437E-BBCF-380CB3923E9E}" type="presParOf" srcId="{F9000666-887D-4E7A-B1AE-ABC5F5E9981C}" destId="{7D4CFB63-DDA3-4D3E-8C9D-DE6FB2544F76}" srcOrd="0" destOrd="0" presId="urn:microsoft.com/office/officeart/2008/layout/AscendingPictureAccentProcess"/>
    <dgm:cxn modelId="{2B3C5E3F-462A-4022-B374-1FCE275BC583}" type="presParOf" srcId="{F9000666-887D-4E7A-B1AE-ABC5F5E9981C}" destId="{68000D3E-6D18-4DC0-86BA-06C538ECD929}" srcOrd="1" destOrd="0" presId="urn:microsoft.com/office/officeart/2008/layout/AscendingPictureAccentProcess"/>
    <dgm:cxn modelId="{1101E3D0-BF96-4330-A142-5AD6FFAE7477}" type="presParOf" srcId="{68000D3E-6D18-4DC0-86BA-06C538ECD929}" destId="{FB45CC5C-C9E6-4AC4-B51D-AB17C98ACA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FB63-DDA3-4D3E-8C9D-DE6FB2544F76}">
      <dsp:nvSpPr>
        <dsp:cNvPr id="0" name=""/>
        <dsp:cNvSpPr/>
      </dsp:nvSpPr>
      <dsp:spPr>
        <a:xfrm>
          <a:off x="280513" y="906187"/>
          <a:ext cx="11260861" cy="2694083"/>
        </a:xfrm>
        <a:prstGeom prst="roundRect">
          <a:avLst/>
        </a:prstGeom>
        <a:solidFill>
          <a:srgbClr val="308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9884" tIns="247650" rIns="247650" bIns="247650" numCol="1" spcCol="1270" anchor="ctr" anchorCtr="0">
          <a:noAutofit/>
        </a:bodyPr>
        <a:lstStyle/>
        <a:p>
          <a:pPr marL="0" lvl="0" indent="0" algn="l" defTabSz="2889250">
            <a:lnSpc>
              <a:spcPct val="90000"/>
            </a:lnSpc>
            <a:spcBef>
              <a:spcPct val="0"/>
            </a:spcBef>
            <a:spcAft>
              <a:spcPct val="35000"/>
            </a:spcAft>
            <a:buNone/>
          </a:pPr>
          <a:endParaRPr lang="en-IE" sz="6500" kern="1200" dirty="0"/>
        </a:p>
      </dsp:txBody>
      <dsp:txXfrm>
        <a:off x="412027" y="1037701"/>
        <a:ext cx="10997833" cy="2431055"/>
      </dsp:txXfrm>
    </dsp:sp>
    <dsp:sp modelId="{FB45CC5C-C9E6-4AC4-B51D-AB17C98ACAD8}">
      <dsp:nvSpPr>
        <dsp:cNvPr id="0" name=""/>
        <dsp:cNvSpPr/>
      </dsp:nvSpPr>
      <dsp:spPr>
        <a:xfrm>
          <a:off x="0" y="893315"/>
          <a:ext cx="2867402" cy="266718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pic>
        <p:nvPicPr>
          <p:cNvPr id="2" name="Grafik 1">
            <a:extLst>
              <a:ext uri="{FF2B5EF4-FFF2-40B4-BE49-F238E27FC236}">
                <a16:creationId xmlns:a16="http://schemas.microsoft.com/office/drawing/2014/main" id="{7C9E408E-8F53-A7D3-F4E2-BB3AD3BAD8BF}"/>
              </a:ext>
            </a:extLst>
          </p:cNvPr>
          <p:cNvPicPr>
            <a:picLocks noChangeAspect="1"/>
          </p:cNvPicPr>
          <p:nvPr userDrawn="1"/>
        </p:nvPicPr>
        <p:blipFill>
          <a:blip r:embed="rId3"/>
          <a:stretch>
            <a:fillRect/>
          </a:stretch>
        </p:blipFill>
        <p:spPr>
          <a:xfrm>
            <a:off x="10220325" y="5788821"/>
            <a:ext cx="1962150" cy="508467"/>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a:extLst>
                <a:ext uri="{28A0092B-C50C-407E-A947-70E740481C1C}">
                  <a14:useLocalDpi xmlns:a14="http://schemas.microsoft.com/office/drawing/2010/main" val="0"/>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
        <p:nvSpPr>
          <p:cNvPr id="2" name="TextBox 35">
            <a:extLst>
              <a:ext uri="{FF2B5EF4-FFF2-40B4-BE49-F238E27FC236}">
                <a16:creationId xmlns:a16="http://schemas.microsoft.com/office/drawing/2014/main" id="{B75A6201-7F33-9475-E25D-CF11B559AA9A}"/>
              </a:ext>
            </a:extLst>
          </p:cNvPr>
          <p:cNvSpPr txBox="1"/>
          <p:nvPr userDrawn="1"/>
        </p:nvSpPr>
        <p:spPr>
          <a:xfrm>
            <a:off x="2294837" y="6119338"/>
            <a:ext cx="9684466" cy="461665"/>
          </a:xfrm>
          <a:prstGeom prst="rect">
            <a:avLst/>
          </a:prstGeom>
          <a:noFill/>
        </p:spPr>
        <p:txBody>
          <a:bodyPr wrap="square">
            <a:spAutoFit/>
          </a:bodyPr>
          <a:lstStyle/>
          <a:p>
            <a:r>
              <a:rPr lang="de-DE" sz="1200" dirty="0"/>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p:txBody>
      </p:sp>
      <p:pic>
        <p:nvPicPr>
          <p:cNvPr id="3" name="Grafik 2">
            <a:extLst>
              <a:ext uri="{FF2B5EF4-FFF2-40B4-BE49-F238E27FC236}">
                <a16:creationId xmlns:a16="http://schemas.microsoft.com/office/drawing/2014/main" id="{568A878E-55C0-44D7-603F-22D0BC768CBC}"/>
              </a:ext>
            </a:extLst>
          </p:cNvPr>
          <p:cNvPicPr>
            <a:picLocks noChangeAspect="1"/>
          </p:cNvPicPr>
          <p:nvPr userDrawn="1"/>
        </p:nvPicPr>
        <p:blipFill>
          <a:blip r:embed="rId3"/>
          <a:stretch>
            <a:fillRect/>
          </a:stretch>
        </p:blipFill>
        <p:spPr>
          <a:xfrm>
            <a:off x="-19643" y="6052830"/>
            <a:ext cx="2294837" cy="59467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3292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1107499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43973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21229"/>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a:extLst>
              <a:ext uri="{28A0092B-C50C-407E-A947-70E740481C1C}">
                <a14:useLocalDpi xmlns:a14="http://schemas.microsoft.com/office/drawing/2010/main" val="0"/>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a:extLst>
                <a:ext uri="{28A0092B-C50C-407E-A947-70E740481C1C}">
                  <a14:useLocalDpi xmlns:a14="http://schemas.microsoft.com/office/drawing/2010/main" val="0"/>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theme" Target="../theme/theme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1" Type="http://schemas.openxmlformats.org/officeDocument/2006/relationships/slideLayout" Target="../slideLayouts/slideLayout70.xml"/><Relationship Id="rId6"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6" r:id="rId65"/>
    <p:sldLayoutId id="2147483794" r:id="rId66"/>
    <p:sldLayoutId id="2147483795" r:id="rId67"/>
    <p:sldLayoutId id="2147483797" r:id="rId68"/>
    <p:sldLayoutId id="214748379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ihr.com/blog/cultural-transformation-guide-resourc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rready.eu/csr-ready-scorecard-de/"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rready.eu/csr-ready-scorecard-de/"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srready.eu/csr-ready-scorecard-de/"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mmission.europa.eu/business-economy-euro/doing-business-eu/corporate-sustainability-due-diligence_en" TargetMode="External"/><Relationship Id="rId1" Type="http://schemas.openxmlformats.org/officeDocument/2006/relationships/slideLayout" Target="../slideLayouts/slideLayout26.xml"/><Relationship Id="rId5" Type="http://schemas.openxmlformats.org/officeDocument/2006/relationships/hyperlink" Target="Corporate%20sustainability%20due%20diligence" TargetMode="Externa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hyperlink" Target="https://www.gallup.com/workplace/236366/right-culture-not-employee-satisfaction.aspx"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6.xml"/><Relationship Id="rId4" Type="http://schemas.openxmlformats.org/officeDocument/2006/relationships/hyperlink" Target="https://creately.com/blog/diagrams/how-to-write-an-action-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chalonpc.com/2021/11/30/the-connection-between-strategy-and-culture/" TargetMode="External"/><Relationship Id="rId1" Type="http://schemas.openxmlformats.org/officeDocument/2006/relationships/slideLayout" Target="../slideLayouts/slideLayout21.xml"/><Relationship Id="rId5" Type="http://schemas.openxmlformats.org/officeDocument/2006/relationships/image" Target="../media/image41.sv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tc.ie/wp-content/uploads/2017/02/TEG-Sustainability-Report-2015-web.pdf"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hyperlink" Target="https://www.ticomailworks.ie/pdf/TMW-Sustainability-Report2020_Online.pdf"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verywellmind.com/what-is-maslows-hierarchy-of-needs-4136760" TargetMode="Externa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hyperlink" Target="https://www.valuescentre.com/resource-library/theoretical-support-barrett-model/" TargetMode="External"/><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valuescentre.com/tools-assessments/cva/" TargetMode="Externa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hyperlink" Target="https://cvdl.ben.edu/blog/hr-department-future-pay-shareholder-dividends-book-excerpt/#:~:text=A%20resource%20is%20like%20a,%2Don%2C%20empowered%20human%20being."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hyperlink" Target="https://www.csrready.eu/csr-ready-scorecard-de/" TargetMode="Externa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mi.ie/transformational-leadership-in-sustainability/?Source=ppc&amp;Provider=ggl&amp;Creative=sustainabilty&amp;https://www.imi.ie/micro-credential-programmes/?Source=ppc&amp;Provider=ggl&amp;Creative=MC&amp;gclid=Cj0KCQiA6fafBhC1ARIsAIJjL8mLi1Z7y46Whk_AuOTT3Iw8_HKSOR7EvVLjEgY6J1qGYHkFOG81lzoaAox_EALw_wcB" TargetMode="Externa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322118" y="3803718"/>
            <a:ext cx="3575539" cy="775681"/>
          </a:xfrm>
        </p:spPr>
        <p:txBody>
          <a:bodyPr/>
          <a:lstStyle/>
          <a:p>
            <a:r>
              <a:rPr lang="en-US" dirty="0"/>
              <a:t>Modul 5</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322118" y="4579399"/>
            <a:ext cx="5067757" cy="775681"/>
          </a:xfrm>
        </p:spPr>
        <p:txBody>
          <a:bodyPr>
            <a:noAutofit/>
          </a:bodyPr>
          <a:lstStyle/>
          <a:p>
            <a:pPr>
              <a:lnSpc>
                <a:spcPct val="100000"/>
              </a:lnSpc>
              <a:spcBef>
                <a:spcPts val="0"/>
              </a:spcBef>
            </a:pPr>
            <a:r>
              <a:rPr lang="de-DE" sz="2800" b="1" dirty="0"/>
              <a:t>CSR und kultureller Wandel – langfristiger Strategieansatz</a:t>
            </a:r>
            <a:endParaRPr lang="en-US" sz="2800" b="1" dirty="0"/>
          </a:p>
        </p:txBody>
      </p:sp>
      <p:sp>
        <p:nvSpPr>
          <p:cNvPr id="5" name="Text Box 5">
            <a:extLst>
              <a:ext uri="{FF2B5EF4-FFF2-40B4-BE49-F238E27FC236}">
                <a16:creationId xmlns:a16="http://schemas.microsoft.com/office/drawing/2014/main" id="{C81B307F-975F-D6FE-D642-EF140820139F}"/>
              </a:ext>
            </a:extLst>
          </p:cNvPr>
          <p:cNvSpPr txBox="1"/>
          <p:nvPr/>
        </p:nvSpPr>
        <p:spPr>
          <a:xfrm>
            <a:off x="328342" y="6084347"/>
            <a:ext cx="6236457"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800" dirty="0">
                <a:solidFill>
                  <a:schemeClr val="lt1"/>
                </a:solidFill>
                <a:latin typeface="+mn-lt"/>
                <a:ea typeface="Calibri"/>
                <a:cs typeface="Calibri"/>
                <a:sym typeface="Calibri"/>
              </a:rPr>
              <a:t>Aus Gründen der besseren Lesbarkeit wird im Folgenden das generische Maskulinum verwendet. Sämtliche Personenbezeichnungen gelten gleichermaßen für alle Geschlechter.</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144AE77D-8D74-0A89-BA6B-595870F30761}"/>
              </a:ext>
            </a:extLst>
          </p:cNvPr>
          <p:cNvSpPr txBox="1"/>
          <p:nvPr/>
        </p:nvSpPr>
        <p:spPr>
          <a:xfrm>
            <a:off x="8213197" y="6489864"/>
            <a:ext cx="6311734" cy="276999"/>
          </a:xfrm>
          <a:prstGeom prst="rect">
            <a:avLst/>
          </a:prstGeom>
          <a:noFill/>
        </p:spPr>
        <p:txBody>
          <a:bodyPr wrap="square">
            <a:spAutoFit/>
          </a:bodyPr>
          <a:lstStyle/>
          <a:p>
            <a:r>
              <a:rPr lang="en-GB" sz="1200" dirty="0" err="1">
                <a:solidFill>
                  <a:srgbClr val="FFFFFF"/>
                </a:solidFill>
                <a:effectLst/>
                <a:latin typeface="Calibri" panose="020F0502020204030204" pitchFamily="34" charset="0"/>
                <a:ea typeface="Yrsa-Regular"/>
                <a:cs typeface="Calibri" panose="020F0502020204030204" pitchFamily="34" charset="0"/>
              </a:rPr>
              <a:t>Diese</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Präsentation</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ist</a:t>
            </a:r>
            <a:r>
              <a:rPr lang="en-GB" sz="1200" dirty="0">
                <a:solidFill>
                  <a:srgbClr val="FFFFFF"/>
                </a:solidFill>
                <a:effectLst/>
                <a:latin typeface="Calibri" panose="020F0502020204030204" pitchFamily="34" charset="0"/>
                <a:ea typeface="Yrsa-Regular"/>
                <a:cs typeface="Calibri" panose="020F0502020204030204" pitchFamily="34" charset="0"/>
              </a:rPr>
              <a:t> lizenziert unter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DB9C26E4-8B81-4E1F-5FBE-44D99B98E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452" y="6464603"/>
            <a:ext cx="838200" cy="30226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7A513C-7B68-CD64-9B08-839FB48EB587}"/>
              </a:ext>
            </a:extLst>
          </p:cNvPr>
          <p:cNvSpPr>
            <a:spLocks noGrp="1"/>
          </p:cNvSpPr>
          <p:nvPr>
            <p:ph type="body" sz="quarter" idx="13"/>
          </p:nvPr>
        </p:nvSpPr>
        <p:spPr>
          <a:xfrm>
            <a:off x="1086578" y="609135"/>
            <a:ext cx="10352388" cy="953429"/>
          </a:xfrm>
        </p:spPr>
        <p:txBody>
          <a:bodyPr>
            <a:noAutofit/>
          </a:bodyPr>
          <a:lstStyle/>
          <a:p>
            <a:pPr algn="ctr"/>
            <a:r>
              <a:rPr lang="en-IE" sz="2800" dirty="0">
                <a:solidFill>
                  <a:srgbClr val="C95F57"/>
                </a:solidFill>
              </a:rPr>
              <a:t>Von KMU wird erwartet, dass sie sich engagieren und Maßnahmen ergreifen. </a:t>
            </a:r>
            <a:r>
              <a:rPr lang="en-IE" sz="2800" dirty="0" err="1">
                <a:solidFill>
                  <a:srgbClr val="C95F57"/>
                </a:solidFill>
              </a:rPr>
              <a:t>Wirkungsvolle</a:t>
            </a:r>
            <a:r>
              <a:rPr lang="en-IE" sz="2800" dirty="0">
                <a:solidFill>
                  <a:srgbClr val="C95F57"/>
                </a:solidFill>
              </a:rPr>
              <a:t> Maßnahmen müssen von der </a:t>
            </a:r>
            <a:r>
              <a:rPr lang="en-IE" sz="2800" dirty="0" err="1">
                <a:solidFill>
                  <a:srgbClr val="C95F57"/>
                </a:solidFill>
              </a:rPr>
              <a:t>obersten</a:t>
            </a:r>
            <a:r>
              <a:rPr lang="en-IE" sz="2800" dirty="0">
                <a:solidFill>
                  <a:srgbClr val="C95F57"/>
                </a:solidFill>
              </a:rPr>
              <a:t> Führungsebene ausgehen.</a:t>
            </a:r>
          </a:p>
        </p:txBody>
      </p:sp>
      <p:sp>
        <p:nvSpPr>
          <p:cNvPr id="5" name="Text Placeholder 4">
            <a:extLst>
              <a:ext uri="{FF2B5EF4-FFF2-40B4-BE49-F238E27FC236}">
                <a16:creationId xmlns:a16="http://schemas.microsoft.com/office/drawing/2014/main" id="{02D60958-C2D9-655D-FF2A-AD69185A4BAB}"/>
              </a:ext>
            </a:extLst>
          </p:cNvPr>
          <p:cNvSpPr>
            <a:spLocks noGrp="1"/>
          </p:cNvSpPr>
          <p:nvPr>
            <p:ph type="body" sz="quarter" idx="14"/>
          </p:nvPr>
        </p:nvSpPr>
        <p:spPr>
          <a:xfrm>
            <a:off x="1085850" y="1886401"/>
            <a:ext cx="10587038" cy="5153598"/>
          </a:xfrm>
        </p:spPr>
        <p:txBody>
          <a:bodyPr/>
          <a:lstStyle/>
          <a:p>
            <a:pPr algn="l">
              <a:spcBef>
                <a:spcPts val="1200"/>
              </a:spcBef>
            </a:pPr>
            <a:r>
              <a:rPr lang="en-GB" sz="2000" b="1" i="0" dirty="0">
                <a:solidFill>
                  <a:srgbClr val="C95F57"/>
                </a:solidFill>
                <a:effectLst/>
              </a:rPr>
              <a:t>CSR ist nicht </a:t>
            </a:r>
            <a:r>
              <a:rPr lang="en-GB" sz="2000" b="1" i="0" dirty="0" err="1">
                <a:solidFill>
                  <a:srgbClr val="C95F57"/>
                </a:solidFill>
                <a:effectLst/>
              </a:rPr>
              <a:t>länger</a:t>
            </a:r>
            <a:r>
              <a:rPr lang="en-GB" sz="2000" b="1" i="0" dirty="0">
                <a:solidFill>
                  <a:srgbClr val="C95F57"/>
                </a:solidFill>
                <a:effectLst/>
              </a:rPr>
              <a:t> </a:t>
            </a:r>
            <a:r>
              <a:rPr lang="en-GB" sz="2000" b="1" dirty="0" err="1">
                <a:solidFill>
                  <a:srgbClr val="C95F57"/>
                </a:solidFill>
              </a:rPr>
              <a:t>eine</a:t>
            </a:r>
            <a:r>
              <a:rPr lang="en-GB" sz="2000" b="1" dirty="0">
                <a:solidFill>
                  <a:srgbClr val="C95F57"/>
                </a:solidFill>
              </a:rPr>
              <a:t> </a:t>
            </a:r>
            <a:r>
              <a:rPr lang="en-GB" sz="2000" b="1" dirty="0" err="1">
                <a:solidFill>
                  <a:srgbClr val="C95F57"/>
                </a:solidFill>
              </a:rPr>
              <a:t>bloße</a:t>
            </a:r>
            <a:r>
              <a:rPr lang="en-GB" sz="2000" b="1" dirty="0">
                <a:solidFill>
                  <a:srgbClr val="C95F57"/>
                </a:solidFill>
              </a:rPr>
              <a:t> </a:t>
            </a:r>
            <a:r>
              <a:rPr lang="en-GB" sz="2000" b="1" dirty="0" err="1">
                <a:solidFill>
                  <a:srgbClr val="C95F57"/>
                </a:solidFill>
              </a:rPr>
              <a:t>Checkliste</a:t>
            </a:r>
            <a:r>
              <a:rPr lang="en-GB" sz="2000" b="1" i="0" dirty="0">
                <a:solidFill>
                  <a:srgbClr val="C95F57"/>
                </a:solidFill>
                <a:effectLst/>
              </a:rPr>
              <a:t>. </a:t>
            </a:r>
            <a:r>
              <a:rPr lang="en-GB" sz="2000" i="0" dirty="0">
                <a:effectLst/>
              </a:rPr>
              <a:t>Mehr denn je wird Nachhaltigkeit für europäische Unternehmen und KMU zu einem Wettbewerbsvorteil und ist nicht mehr nur eine Übung zum Ankreuzen. Der Aufbau eines </a:t>
            </a:r>
            <a:r>
              <a:rPr lang="en-GB" sz="2000" dirty="0"/>
              <a:t>nachhaltigen KMU erfordert </a:t>
            </a:r>
            <a:r>
              <a:rPr lang="en-GB" sz="2000" i="0" dirty="0">
                <a:effectLst/>
              </a:rPr>
              <a:t>eine Bewegung des Wandels hin zu CSR, Kreislaufwirtschaft und vielen anderen wichtigen Ansätzen. </a:t>
            </a:r>
            <a:endParaRPr lang="en-GB" sz="2000" b="1" i="0" dirty="0">
              <a:effectLst/>
            </a:endParaRPr>
          </a:p>
          <a:p>
            <a:pPr>
              <a:spcBef>
                <a:spcPts val="1200"/>
              </a:spcBef>
            </a:pPr>
            <a:r>
              <a:rPr lang="en-GB" sz="2000" b="1" i="0" dirty="0">
                <a:solidFill>
                  <a:srgbClr val="027354"/>
                </a:solidFill>
                <a:effectLst/>
              </a:rPr>
              <a:t>Die Unternehmen werden nicht mehr nach ihrer Umwelt-, Sozial- und Geschäftspolitik beurteilt, sondern danach, wie ihre versprochenen Initiativen und Maßnahmen die ökologischen, sozialen und wirtschaftlichen Risiken tatsächlich </a:t>
            </a:r>
            <a:r>
              <a:rPr lang="en-GB" sz="2000" b="1" i="0" dirty="0" err="1">
                <a:solidFill>
                  <a:srgbClr val="027354"/>
                </a:solidFill>
                <a:effectLst/>
              </a:rPr>
              <a:t>begrenzen</a:t>
            </a:r>
            <a:r>
              <a:rPr lang="en-GB" sz="2000" b="1" i="0" dirty="0">
                <a:solidFill>
                  <a:srgbClr val="027354"/>
                </a:solidFill>
                <a:effectLst/>
              </a:rPr>
              <a:t>.</a:t>
            </a:r>
            <a:endParaRPr lang="en-GB" sz="2000" dirty="0">
              <a:solidFill>
                <a:srgbClr val="C95F57"/>
              </a:solidFill>
            </a:endParaRPr>
          </a:p>
          <a:p>
            <a:pPr algn="l">
              <a:spcBef>
                <a:spcPts val="1200"/>
              </a:spcBef>
            </a:pPr>
            <a:r>
              <a:rPr lang="en-GB" sz="2000" b="1" dirty="0">
                <a:solidFill>
                  <a:srgbClr val="C95F57"/>
                </a:solidFill>
              </a:rPr>
              <a:t>Das Mindset von Führungskräften muss </a:t>
            </a:r>
            <a:r>
              <a:rPr lang="en-GB" sz="2000" b="1" dirty="0" err="1">
                <a:solidFill>
                  <a:srgbClr val="C95F57"/>
                </a:solidFill>
              </a:rPr>
              <a:t>durch</a:t>
            </a:r>
            <a:r>
              <a:rPr lang="en-GB" sz="2000" b="1" dirty="0">
                <a:solidFill>
                  <a:srgbClr val="C95F57"/>
                </a:solidFill>
              </a:rPr>
              <a:t> solide Maßnahmen ergänzt werden. </a:t>
            </a:r>
            <a:r>
              <a:rPr lang="en-GB" sz="2000" b="0" i="0" dirty="0">
                <a:effectLst/>
              </a:rPr>
              <a:t>Viele </a:t>
            </a:r>
            <a:r>
              <a:rPr lang="en-GB" sz="2000" dirty="0"/>
              <a:t>europäische Unternehmen haben bereits </a:t>
            </a:r>
            <a:r>
              <a:rPr lang="en-GB" sz="2000" b="0" i="0" dirty="0">
                <a:effectLst/>
              </a:rPr>
              <a:t>konkrete Maßnahmen </a:t>
            </a:r>
            <a:r>
              <a:rPr lang="en-GB" sz="2000" dirty="0"/>
              <a:t>ergriffen</a:t>
            </a:r>
            <a:r>
              <a:rPr lang="en-GB" sz="2000" b="0" i="0" dirty="0">
                <a:effectLst/>
              </a:rPr>
              <a:t>, aber nur wenige haben bisher die Fähigkeiten entwickelt, den Wandel im Unternehmen intern und extern mit Hilfe einer Führungspersönlichkeit und entsprechender Maßnahmen zu beschleunigen. </a:t>
            </a:r>
            <a:r>
              <a:rPr lang="de-DE" sz="2000" b="0" i="0" dirty="0">
                <a:effectLst/>
              </a:rPr>
              <a:t>KMU können durch die Integration von Führungsfähigkeiten und einer nachhaltigen Denkweise ihre Geschäftspraktiken effektiv ändern und eine neue Ausrichtung ihrer Nachhaltigkeitsagenda ermöglichen.</a:t>
            </a:r>
            <a:endParaRPr lang="en-IE" sz="2000" dirty="0"/>
          </a:p>
        </p:txBody>
      </p:sp>
    </p:spTree>
    <p:extLst>
      <p:ext uri="{BB962C8B-B14F-4D97-AF65-F5344CB8AC3E}">
        <p14:creationId xmlns:p14="http://schemas.microsoft.com/office/powerpoint/2010/main" val="28535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1E8F8E-2C2C-C291-33A2-BC0879AF8778}"/>
              </a:ext>
            </a:extLst>
          </p:cNvPr>
          <p:cNvSpPr>
            <a:spLocks noGrp="1"/>
          </p:cNvSpPr>
          <p:nvPr>
            <p:ph type="body" sz="quarter" idx="13"/>
          </p:nvPr>
        </p:nvSpPr>
        <p:spPr>
          <a:xfrm>
            <a:off x="726815" y="488912"/>
            <a:ext cx="5228693" cy="953429"/>
          </a:xfrm>
        </p:spPr>
        <p:txBody>
          <a:bodyPr>
            <a:normAutofit fontScale="92500" lnSpcReduction="10000"/>
          </a:bodyPr>
          <a:lstStyle/>
          <a:p>
            <a:r>
              <a:rPr lang="en-IE" dirty="0"/>
              <a:t>CSR braucht eine innovative, kooperative Führung</a:t>
            </a:r>
          </a:p>
        </p:txBody>
      </p:sp>
      <p:sp>
        <p:nvSpPr>
          <p:cNvPr id="6" name="Text Placeholder 5">
            <a:extLst>
              <a:ext uri="{FF2B5EF4-FFF2-40B4-BE49-F238E27FC236}">
                <a16:creationId xmlns:a16="http://schemas.microsoft.com/office/drawing/2014/main" id="{22360607-D58E-7526-EBDF-D7B673D5F1D4}"/>
              </a:ext>
            </a:extLst>
          </p:cNvPr>
          <p:cNvSpPr>
            <a:spLocks noGrp="1"/>
          </p:cNvSpPr>
          <p:nvPr>
            <p:ph type="body" sz="quarter" idx="14"/>
          </p:nvPr>
        </p:nvSpPr>
        <p:spPr>
          <a:xfrm>
            <a:off x="726088" y="1442341"/>
            <a:ext cx="5510406" cy="3079983"/>
          </a:xfrm>
        </p:spPr>
        <p:txBody>
          <a:bodyPr/>
          <a:lstStyle/>
          <a:p>
            <a:r>
              <a:rPr lang="en-GB" sz="2000" dirty="0"/>
              <a:t>Unternehmen </a:t>
            </a:r>
            <a:r>
              <a:rPr lang="en-GB" sz="2000" dirty="0" err="1"/>
              <a:t>müssen</a:t>
            </a:r>
            <a:r>
              <a:rPr lang="en-GB" sz="2000" dirty="0"/>
              <a:t> </a:t>
            </a:r>
            <a:r>
              <a:rPr lang="en-GB" sz="2000" dirty="0" err="1"/>
              <a:t>anpassungsfähiger</a:t>
            </a:r>
            <a:r>
              <a:rPr lang="en-GB" sz="2000" dirty="0"/>
              <a:t> </a:t>
            </a:r>
            <a:r>
              <a:rPr lang="en-GB" sz="2000" dirty="0" err="1"/>
              <a:t>denn</a:t>
            </a:r>
            <a:r>
              <a:rPr lang="en-GB" sz="2000" dirty="0"/>
              <a:t> je sein, </a:t>
            </a:r>
            <a:r>
              <a:rPr lang="en-GB" sz="2000" dirty="0" err="1"/>
              <a:t>nachhaltig</a:t>
            </a:r>
            <a:r>
              <a:rPr lang="en-GB" sz="2000" dirty="0"/>
              <a:t> und stark </a:t>
            </a:r>
            <a:r>
              <a:rPr lang="en-GB" sz="2000" dirty="0" err="1"/>
              <a:t>bleiben</a:t>
            </a:r>
            <a:r>
              <a:rPr lang="en-GB" sz="2000" dirty="0"/>
              <a:t>, </a:t>
            </a:r>
            <a:r>
              <a:rPr lang="en-GB" sz="2000" dirty="0" err="1"/>
              <a:t>kohärente</a:t>
            </a:r>
            <a:r>
              <a:rPr lang="en-GB" sz="2000" dirty="0"/>
              <a:t> </a:t>
            </a:r>
            <a:r>
              <a:rPr lang="en-GB" sz="2000" dirty="0" err="1"/>
              <a:t>Abläufe</a:t>
            </a:r>
            <a:r>
              <a:rPr lang="en-GB" sz="2000" dirty="0"/>
              <a:t> </a:t>
            </a:r>
            <a:r>
              <a:rPr lang="en-GB" sz="2000" dirty="0" err="1"/>
              <a:t>haben</a:t>
            </a:r>
            <a:r>
              <a:rPr lang="en-GB" sz="2000" dirty="0"/>
              <a:t>, </a:t>
            </a:r>
            <a:r>
              <a:rPr lang="en-GB" sz="2000" dirty="0" err="1"/>
              <a:t>hochgradig</a:t>
            </a:r>
            <a:r>
              <a:rPr lang="en-GB" sz="2000" dirty="0"/>
              <a:t> </a:t>
            </a:r>
            <a:r>
              <a:rPr lang="en-GB" sz="2000" dirty="0" err="1"/>
              <a:t>eingestellt</a:t>
            </a:r>
            <a:r>
              <a:rPr lang="en-GB" sz="2000" dirty="0"/>
              <a:t> sein und </a:t>
            </a:r>
            <a:r>
              <a:rPr lang="en-GB" sz="2000" dirty="0" err="1"/>
              <a:t>sich</a:t>
            </a:r>
            <a:r>
              <a:rPr lang="en-GB" sz="2000" dirty="0"/>
              <a:t> </a:t>
            </a:r>
            <a:r>
              <a:rPr lang="en-GB" sz="2000" dirty="0" err="1"/>
              <a:t>nahtlos</a:t>
            </a:r>
            <a:r>
              <a:rPr lang="en-GB" sz="2000" dirty="0"/>
              <a:t> an das Tempo der </a:t>
            </a:r>
            <a:r>
              <a:rPr lang="en-GB" sz="2000" dirty="0" err="1"/>
              <a:t>Wirtschaft</a:t>
            </a:r>
            <a:r>
              <a:rPr lang="en-GB" sz="2000" dirty="0"/>
              <a:t> </a:t>
            </a:r>
            <a:r>
              <a:rPr lang="en-GB" sz="2000" dirty="0" err="1"/>
              <a:t>anpassen</a:t>
            </a:r>
            <a:r>
              <a:rPr lang="en-GB" sz="2000" dirty="0"/>
              <a:t>. CSR </a:t>
            </a:r>
            <a:r>
              <a:rPr lang="en-GB" sz="2000" dirty="0" err="1"/>
              <a:t>ist</a:t>
            </a:r>
            <a:r>
              <a:rPr lang="en-GB" sz="2000" dirty="0"/>
              <a:t> </a:t>
            </a:r>
            <a:r>
              <a:rPr lang="en-GB" sz="2000" dirty="0" err="1"/>
              <a:t>ein</a:t>
            </a:r>
            <a:r>
              <a:rPr lang="en-GB" sz="2000" dirty="0"/>
              <a:t> Instrument, </a:t>
            </a:r>
            <a:r>
              <a:rPr lang="en-GB" sz="2000" dirty="0" err="1"/>
              <a:t>mit</a:t>
            </a:r>
            <a:r>
              <a:rPr lang="en-GB" sz="2000" dirty="0"/>
              <a:t> </a:t>
            </a:r>
            <a:r>
              <a:rPr lang="en-GB" sz="2000" dirty="0" err="1"/>
              <a:t>dem</a:t>
            </a:r>
            <a:r>
              <a:rPr lang="en-GB" sz="2000" dirty="0"/>
              <a:t> </a:t>
            </a:r>
            <a:r>
              <a:rPr lang="en-GB" sz="2000" dirty="0" err="1"/>
              <a:t>genau</a:t>
            </a:r>
            <a:r>
              <a:rPr lang="en-GB" sz="2000" dirty="0"/>
              <a:t> dies </a:t>
            </a:r>
            <a:r>
              <a:rPr lang="en-GB" sz="2000" dirty="0" err="1"/>
              <a:t>erreicht</a:t>
            </a:r>
            <a:r>
              <a:rPr lang="en-GB" sz="2000" dirty="0"/>
              <a:t> </a:t>
            </a:r>
            <a:r>
              <a:rPr lang="en-GB" sz="2000" dirty="0" err="1"/>
              <a:t>werden</a:t>
            </a:r>
            <a:r>
              <a:rPr lang="en-GB" sz="2000" dirty="0"/>
              <a:t> </a:t>
            </a:r>
            <a:r>
              <a:rPr lang="en-GB" sz="2000" dirty="0" err="1"/>
              <a:t>kann</a:t>
            </a:r>
            <a:r>
              <a:rPr lang="en-GB" sz="2000" dirty="0"/>
              <a:t>. </a:t>
            </a:r>
            <a:r>
              <a:rPr lang="en-GB" sz="2000" dirty="0" err="1"/>
              <a:t>Erfolgreiche</a:t>
            </a:r>
            <a:r>
              <a:rPr lang="en-GB" sz="2000" dirty="0"/>
              <a:t> CSR-Unternehmen </a:t>
            </a:r>
            <a:r>
              <a:rPr lang="en-GB" sz="2000" dirty="0" err="1"/>
              <a:t>werden</a:t>
            </a:r>
            <a:r>
              <a:rPr lang="en-GB" sz="2000" dirty="0"/>
              <a:t> von </a:t>
            </a:r>
            <a:r>
              <a:rPr lang="en-GB" sz="2000" dirty="0" err="1"/>
              <a:t>innovativen</a:t>
            </a:r>
            <a:r>
              <a:rPr lang="en-GB" sz="2000" dirty="0"/>
              <a:t> </a:t>
            </a:r>
            <a:r>
              <a:rPr lang="en-GB" sz="2000" dirty="0" err="1"/>
              <a:t>Führungskräften</a:t>
            </a:r>
            <a:r>
              <a:rPr lang="en-GB" sz="2000" dirty="0"/>
              <a:t> </a:t>
            </a:r>
            <a:r>
              <a:rPr lang="en-GB" sz="2000" dirty="0" err="1"/>
              <a:t>geleitet</a:t>
            </a:r>
            <a:r>
              <a:rPr lang="en-GB" sz="2000" dirty="0"/>
              <a:t>, die </a:t>
            </a:r>
            <a:r>
              <a:rPr lang="en-GB" sz="2000" dirty="0" err="1"/>
              <a:t>die</a:t>
            </a:r>
            <a:r>
              <a:rPr lang="en-GB" sz="2000" dirty="0"/>
              <a:t> CSR-</a:t>
            </a:r>
            <a:r>
              <a:rPr lang="en-GB" sz="2000" dirty="0" err="1"/>
              <a:t>Unternehmenskultur</a:t>
            </a:r>
            <a:r>
              <a:rPr lang="en-GB" sz="2000" dirty="0"/>
              <a:t> leben und </a:t>
            </a:r>
            <a:r>
              <a:rPr lang="en-GB" sz="2000" dirty="0" err="1"/>
              <a:t>umsetzen</a:t>
            </a:r>
            <a:r>
              <a:rPr lang="en-GB" sz="2000" dirty="0"/>
              <a:t>. </a:t>
            </a:r>
            <a:r>
              <a:rPr lang="en-GB" sz="2000" dirty="0" err="1"/>
              <a:t>Damit</a:t>
            </a:r>
            <a:r>
              <a:rPr lang="en-GB" sz="2000" dirty="0"/>
              <a:t> </a:t>
            </a:r>
            <a:r>
              <a:rPr lang="en-GB" sz="2000" dirty="0" err="1"/>
              <a:t>eine</a:t>
            </a:r>
            <a:r>
              <a:rPr lang="en-GB" sz="2000" dirty="0"/>
              <a:t> </a:t>
            </a:r>
            <a:r>
              <a:rPr lang="en-GB" sz="2000" dirty="0" err="1"/>
              <a:t>Führungskultur</a:t>
            </a:r>
            <a:r>
              <a:rPr lang="en-GB" sz="2000" dirty="0"/>
              <a:t> </a:t>
            </a:r>
            <a:r>
              <a:rPr lang="en-GB" sz="2000" dirty="0" err="1"/>
              <a:t>zu</a:t>
            </a:r>
            <a:r>
              <a:rPr lang="en-GB" sz="2000" dirty="0"/>
              <a:t> </a:t>
            </a:r>
            <a:r>
              <a:rPr lang="en-GB" sz="2000" dirty="0" err="1"/>
              <a:t>einem</a:t>
            </a:r>
            <a:r>
              <a:rPr lang="en-GB" sz="2000" dirty="0"/>
              <a:t> starken CSR-Motivator </a:t>
            </a:r>
            <a:r>
              <a:rPr lang="en-GB" sz="2000" dirty="0" err="1"/>
              <a:t>wird</a:t>
            </a:r>
            <a:r>
              <a:rPr lang="en-GB" sz="2000" dirty="0"/>
              <a:t>, </a:t>
            </a:r>
            <a:r>
              <a:rPr lang="en-GB" sz="2000" dirty="0" err="1"/>
              <a:t>bedarf</a:t>
            </a:r>
            <a:r>
              <a:rPr lang="en-GB" sz="2000" dirty="0"/>
              <a:t> es </a:t>
            </a:r>
            <a:r>
              <a:rPr lang="en-GB" sz="2000" dirty="0" err="1"/>
              <a:t>eines</a:t>
            </a:r>
            <a:r>
              <a:rPr lang="en-GB" sz="2000" dirty="0"/>
              <a:t> </a:t>
            </a:r>
            <a:r>
              <a:rPr lang="en-GB" sz="2000" dirty="0" err="1"/>
              <a:t>klaren</a:t>
            </a:r>
            <a:r>
              <a:rPr lang="en-GB" sz="2000" dirty="0"/>
              <a:t> Willens und Engagements von </a:t>
            </a:r>
            <a:r>
              <a:rPr lang="en-GB" sz="2000" dirty="0" err="1"/>
              <a:t>oben</a:t>
            </a:r>
            <a:r>
              <a:rPr lang="en-GB" sz="2000" dirty="0"/>
              <a:t>. CSR, die von der </a:t>
            </a:r>
            <a:r>
              <a:rPr lang="en-GB" sz="2000" dirty="0" err="1"/>
              <a:t>obersten</a:t>
            </a:r>
            <a:r>
              <a:rPr lang="en-GB" sz="2000" dirty="0"/>
              <a:t> </a:t>
            </a:r>
            <a:r>
              <a:rPr lang="en-GB" sz="2000" dirty="0" err="1"/>
              <a:t>Führungsebene</a:t>
            </a:r>
            <a:r>
              <a:rPr lang="en-GB" sz="2000" dirty="0"/>
              <a:t> </a:t>
            </a:r>
            <a:r>
              <a:rPr lang="en-GB" sz="2000" dirty="0" err="1"/>
              <a:t>vorangetrieben</a:t>
            </a:r>
            <a:r>
              <a:rPr lang="en-GB" sz="2000" dirty="0"/>
              <a:t> </a:t>
            </a:r>
            <a:r>
              <a:rPr lang="en-GB" sz="2000" dirty="0" err="1"/>
              <a:t>wird</a:t>
            </a:r>
            <a:r>
              <a:rPr lang="en-GB" sz="2000" dirty="0"/>
              <a:t>, </a:t>
            </a:r>
            <a:r>
              <a:rPr lang="en-GB" sz="2000" dirty="0" err="1"/>
              <a:t>stellt</a:t>
            </a:r>
            <a:r>
              <a:rPr lang="en-GB" sz="2000" dirty="0"/>
              <a:t> </a:t>
            </a:r>
            <a:r>
              <a:rPr lang="en-GB" sz="2000" dirty="0" err="1"/>
              <a:t>sicher</a:t>
            </a:r>
            <a:r>
              <a:rPr lang="en-GB" sz="2000" dirty="0"/>
              <a:t>, </a:t>
            </a:r>
            <a:r>
              <a:rPr lang="en-GB" sz="2000" dirty="0" err="1"/>
              <a:t>dass</a:t>
            </a:r>
            <a:r>
              <a:rPr lang="en-GB" sz="2000" dirty="0"/>
              <a:t> die </a:t>
            </a:r>
            <a:r>
              <a:rPr lang="en-GB" sz="2000" dirty="0" err="1"/>
              <a:t>Umsetzung</a:t>
            </a:r>
            <a:r>
              <a:rPr lang="en-GB" sz="2000" dirty="0"/>
              <a:t> </a:t>
            </a:r>
            <a:r>
              <a:rPr lang="en-GB" sz="2000" dirty="0" err="1"/>
              <a:t>ein</a:t>
            </a:r>
            <a:r>
              <a:rPr lang="en-GB" sz="2000" dirty="0"/>
              <a:t> </a:t>
            </a:r>
            <a:r>
              <a:rPr lang="en-GB" sz="2000" dirty="0" err="1"/>
              <a:t>unternehmensweites</a:t>
            </a:r>
            <a:r>
              <a:rPr lang="en-GB" sz="2000" dirty="0"/>
              <a:t> Engagement </a:t>
            </a:r>
            <a:r>
              <a:rPr lang="en-GB" sz="2000" dirty="0" err="1"/>
              <a:t>ist</a:t>
            </a:r>
            <a:r>
              <a:rPr lang="en-GB" sz="2000" dirty="0"/>
              <a:t> und die Mitarbeiter </a:t>
            </a:r>
            <a:r>
              <a:rPr lang="en-GB" sz="2000" dirty="0" err="1"/>
              <a:t>motiviert</a:t>
            </a:r>
            <a:r>
              <a:rPr lang="en-GB" sz="2000" dirty="0"/>
              <a:t> </a:t>
            </a:r>
            <a:r>
              <a:rPr lang="en-GB" sz="2000" dirty="0" err="1"/>
              <a:t>werden</a:t>
            </a:r>
            <a:r>
              <a:rPr lang="en-GB" sz="2000" dirty="0"/>
              <a:t>. </a:t>
            </a:r>
            <a:endParaRPr lang="en-IE" sz="2000" dirty="0"/>
          </a:p>
        </p:txBody>
      </p:sp>
      <p:sp>
        <p:nvSpPr>
          <p:cNvPr id="5" name="Bildplatzhalter 4">
            <a:extLst>
              <a:ext uri="{FF2B5EF4-FFF2-40B4-BE49-F238E27FC236}">
                <a16:creationId xmlns:a16="http://schemas.microsoft.com/office/drawing/2014/main" id="{3C2C87BF-C8C0-FC35-FBA6-268E4793B6D6}"/>
              </a:ext>
            </a:extLst>
          </p:cNvPr>
          <p:cNvSpPr>
            <a:spLocks noGrp="1"/>
          </p:cNvSpPr>
          <p:nvPr>
            <p:ph type="pic" sz="quarter" idx="19"/>
          </p:nvPr>
        </p:nvSpPr>
        <p:spPr/>
        <p:txBody>
          <a:bodyPr/>
          <a:lstStyle/>
          <a:p>
            <a:endParaRPr lang="en-GB"/>
          </a:p>
        </p:txBody>
      </p:sp>
      <p:pic>
        <p:nvPicPr>
          <p:cNvPr id="3" name="Picture Placeholder 3" descr="A group of people looking at a paper&#10;&#10;Description automatically generated with low confidence">
            <a:extLst>
              <a:ext uri="{FF2B5EF4-FFF2-40B4-BE49-F238E27FC236}">
                <a16:creationId xmlns:a16="http://schemas.microsoft.com/office/drawing/2014/main" id="{85061CF7-CD29-37FD-8791-6DEAF8379A55}"/>
              </a:ext>
            </a:extLst>
          </p:cNvPr>
          <p:cNvPicPr>
            <a:picLocks noChangeAspect="1"/>
          </p:cNvPicPr>
          <p:nvPr/>
        </p:nvPicPr>
        <p:blipFill>
          <a:blip r:embed="rId2" cstate="email">
            <a:extLst>
              <a:ext uri="{28A0092B-C50C-407E-A947-70E740481C1C}">
                <a14:useLocalDpi xmlns:a14="http://schemas.microsoft.com/office/drawing/2010/main"/>
              </a:ext>
            </a:extLst>
          </a:blip>
          <a:srcRect t="5290" b="5290"/>
          <a:stretch>
            <a:fillRect/>
          </a:stretch>
        </p:blipFill>
        <p:spPr>
          <a:xfrm>
            <a:off x="6310859" y="-2"/>
            <a:ext cx="5112967" cy="6858001"/>
          </a:xfrm>
          <a:prstGeom prst="rect">
            <a:avLst/>
          </a:prstGeom>
        </p:spPr>
      </p:pic>
    </p:spTree>
    <p:extLst>
      <p:ext uri="{BB962C8B-B14F-4D97-AF65-F5344CB8AC3E}">
        <p14:creationId xmlns:p14="http://schemas.microsoft.com/office/powerpoint/2010/main" val="24821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3941482"/>
            <a:ext cx="11079126" cy="2697508"/>
          </a:xfrm>
          <a:prstGeom prst="roundRect">
            <a:avLst/>
          </a:prstGeom>
          <a:solidFill>
            <a:schemeClr val="bg1"/>
          </a:solidFill>
          <a:ln w="28575">
            <a:solidFill>
              <a:srgbClr val="027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n-IE" sz="3200" dirty="0"/>
              <a:t>Das Engagement der </a:t>
            </a:r>
            <a:r>
              <a:rPr lang="en-IE" sz="3200" dirty="0" err="1"/>
              <a:t>Führungskräfte</a:t>
            </a:r>
            <a:r>
              <a:rPr lang="en-IE" sz="3200" dirty="0"/>
              <a:t> </a:t>
            </a:r>
            <a:r>
              <a:rPr lang="en-IE" sz="3200" dirty="0" err="1"/>
              <a:t>ist</a:t>
            </a:r>
            <a:r>
              <a:rPr lang="en-IE" sz="3200" dirty="0"/>
              <a:t> ein starker Motivator</a:t>
            </a:r>
          </a:p>
        </p:txBody>
      </p:sp>
      <p:graphicFrame>
        <p:nvGraphicFramePr>
          <p:cNvPr id="7" name="Diagram 6">
            <a:extLst>
              <a:ext uri="{FF2B5EF4-FFF2-40B4-BE49-F238E27FC236}">
                <a16:creationId xmlns:a16="http://schemas.microsoft.com/office/drawing/2014/main" id="{E6AB7F6E-C96F-40DB-1B5E-EB2074C9ABB6}"/>
              </a:ext>
            </a:extLst>
          </p:cNvPr>
          <p:cNvGraphicFramePr/>
          <p:nvPr>
            <p:extLst>
              <p:ext uri="{D42A27DB-BD31-4B8C-83A1-F6EECF244321}">
                <p14:modId xmlns:p14="http://schemas.microsoft.com/office/powerpoint/2010/main" val="2055929981"/>
              </p:ext>
            </p:extLst>
          </p:nvPr>
        </p:nvGraphicFramePr>
        <p:xfrm>
          <a:off x="138976" y="219010"/>
          <a:ext cx="11696897" cy="624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CD5304B5-6898-A3AA-DB10-1B8E411C54B0}"/>
              </a:ext>
            </a:extLst>
          </p:cNvPr>
          <p:cNvSpPr txBox="1"/>
          <p:nvPr/>
        </p:nvSpPr>
        <p:spPr>
          <a:xfrm>
            <a:off x="3153091" y="1236310"/>
            <a:ext cx="8282763" cy="2554545"/>
          </a:xfrm>
          <a:prstGeom prst="rect">
            <a:avLst/>
          </a:prstGeom>
          <a:noFill/>
        </p:spPr>
        <p:txBody>
          <a:bodyPr wrap="square" rtlCol="0" anchor="ctr">
            <a:spAutoFit/>
          </a:bodyPr>
          <a:lstStyle/>
          <a:p>
            <a:r>
              <a:rPr lang="en-GB" sz="2000" dirty="0" err="1">
                <a:solidFill>
                  <a:schemeClr val="bg1"/>
                </a:solidFill>
              </a:rPr>
              <a:t>Effiziente</a:t>
            </a:r>
            <a:r>
              <a:rPr lang="en-GB" sz="2000" dirty="0">
                <a:solidFill>
                  <a:schemeClr val="bg1"/>
                </a:solidFill>
              </a:rPr>
              <a:t> </a:t>
            </a:r>
            <a:r>
              <a:rPr lang="en-GB" sz="2000" dirty="0" err="1">
                <a:solidFill>
                  <a:schemeClr val="bg1"/>
                </a:solidFill>
              </a:rPr>
              <a:t>Führungskräfte</a:t>
            </a:r>
            <a:r>
              <a:rPr lang="en-GB" sz="2000" dirty="0">
                <a:solidFill>
                  <a:schemeClr val="bg1"/>
                </a:solidFill>
              </a:rPr>
              <a:t> müssen zunächst das CSR Change 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a:t>
            </a:r>
            <a:r>
              <a:rPr lang="en-GB" sz="2000" dirty="0" err="1">
                <a:solidFill>
                  <a:schemeClr val="bg1"/>
                </a:solidFill>
              </a:rPr>
              <a:t>verwirklichen</a:t>
            </a:r>
            <a:r>
              <a:rPr lang="en-GB" sz="2000" dirty="0">
                <a:solidFill>
                  <a:schemeClr val="bg1"/>
                </a:solidFill>
              </a:rPr>
              <a:t>.</a:t>
            </a:r>
            <a:endParaRPr lang="en-IE" sz="20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114953" y="3976103"/>
            <a:ext cx="8282763" cy="2554545"/>
          </a:xfrm>
          <a:prstGeom prst="rect">
            <a:avLst/>
          </a:prstGeom>
          <a:noFill/>
        </p:spPr>
        <p:txBody>
          <a:bodyPr wrap="square" rtlCol="0">
            <a:spAutoFit/>
          </a:bodyPr>
          <a:lstStyle/>
          <a:p>
            <a:r>
              <a:rPr lang="en-IE" sz="2000" b="1" dirty="0">
                <a:solidFill>
                  <a:srgbClr val="027354"/>
                </a:solidFill>
                <a:latin typeface="Amasis MT Pro Black" panose="02040A04050005020304" pitchFamily="18" charset="0"/>
              </a:rPr>
              <a:t>Und wie? </a:t>
            </a:r>
            <a:r>
              <a:rPr lang="en-IE" sz="2000" b="1" dirty="0">
                <a:solidFill>
                  <a:srgbClr val="027354"/>
                </a:solidFill>
              </a:rPr>
              <a:t>Bilden Sie Ihre Führungskräfte und Manager in CSR und CSR Change Management </a:t>
            </a:r>
            <a:r>
              <a:rPr lang="en-IE" sz="2000" b="1" dirty="0" err="1">
                <a:solidFill>
                  <a:srgbClr val="027354"/>
                </a:solidFill>
              </a:rPr>
              <a:t>aus.</a:t>
            </a:r>
            <a:r>
              <a:rPr lang="en-IE" sz="2000" b="1" dirty="0">
                <a:solidFill>
                  <a:srgbClr val="027354"/>
                </a:solidFill>
              </a:rPr>
              <a:t> </a:t>
            </a:r>
            <a:r>
              <a:rPr lang="en-IE" sz="2000" dirty="0">
                <a:solidFill>
                  <a:srgbClr val="027354"/>
                </a:solidFill>
              </a:rPr>
              <a:t>Wenn sie sich nicht kompetent fühlen, werden sie nicht in der Lage sein, den Wandel zu leiten. Sie müssen umfassend darin geschult werden, wie sie CSR mit ihren Mitarbeitern umsetzen, mit Herausforderungen umgehen, schnelle Entscheidungen treffen und Lösungen finden können. </a:t>
            </a:r>
            <a:r>
              <a:rPr lang="en-GB" sz="2000" dirty="0">
                <a:solidFill>
                  <a:srgbClr val="027354"/>
                </a:solidFill>
              </a:rPr>
              <a:t>Beauftragen Sie Vermittler/Coaches mit Erfahrung in der CSR-Transformationsführung, die Sie </a:t>
            </a:r>
            <a:r>
              <a:rPr lang="en-GB" sz="2000" dirty="0" err="1">
                <a:solidFill>
                  <a:srgbClr val="027354"/>
                </a:solidFill>
              </a:rPr>
              <a:t>durch</a:t>
            </a:r>
            <a:r>
              <a:rPr lang="en-GB" sz="2000" dirty="0">
                <a:solidFill>
                  <a:srgbClr val="027354"/>
                </a:solidFill>
              </a:rPr>
              <a:t> </a:t>
            </a:r>
            <a:r>
              <a:rPr lang="en-GB" sz="2000" dirty="0" err="1">
                <a:solidFill>
                  <a:srgbClr val="027354"/>
                </a:solidFill>
              </a:rPr>
              <a:t>Ihre</a:t>
            </a:r>
            <a:r>
              <a:rPr lang="en-GB" sz="2000" dirty="0">
                <a:solidFill>
                  <a:srgbClr val="027354"/>
                </a:solidFill>
              </a:rPr>
              <a:t> </a:t>
            </a:r>
            <a:r>
              <a:rPr lang="en-GB" sz="2000" dirty="0" err="1">
                <a:solidFill>
                  <a:srgbClr val="027354"/>
                </a:solidFill>
              </a:rPr>
              <a:t>Reise</a:t>
            </a:r>
            <a:r>
              <a:rPr lang="en-GB" sz="2000" dirty="0">
                <a:solidFill>
                  <a:srgbClr val="027354"/>
                </a:solidFill>
              </a:rPr>
              <a:t> des CSR Change Managements führen.</a:t>
            </a:r>
            <a:endParaRPr lang="en-IE" sz="2000" dirty="0">
              <a:solidFill>
                <a:srgbClr val="027354"/>
              </a:solidFill>
            </a:endParaRPr>
          </a:p>
        </p:txBody>
      </p:sp>
      <p:grpSp>
        <p:nvGrpSpPr>
          <p:cNvPr id="3" name="Graphic 4">
            <a:extLst>
              <a:ext uri="{FF2B5EF4-FFF2-40B4-BE49-F238E27FC236}">
                <a16:creationId xmlns:a16="http://schemas.microsoft.com/office/drawing/2014/main" id="{19E21476-44BA-ACAE-0D67-545F23E7EDA3}"/>
              </a:ext>
            </a:extLst>
          </p:cNvPr>
          <p:cNvGrpSpPr/>
          <p:nvPr/>
        </p:nvGrpSpPr>
        <p:grpSpPr>
          <a:xfrm>
            <a:off x="1087237" y="4543763"/>
            <a:ext cx="1666347" cy="1419224"/>
            <a:chOff x="3778420" y="3791271"/>
            <a:chExt cx="1253431" cy="1085528"/>
          </a:xfrm>
        </p:grpSpPr>
        <p:sp>
          <p:nvSpPr>
            <p:cNvPr id="4" name="Freeform 104">
              <a:extLst>
                <a:ext uri="{FF2B5EF4-FFF2-40B4-BE49-F238E27FC236}">
                  <a16:creationId xmlns:a16="http://schemas.microsoft.com/office/drawing/2014/main" id="{E9AE034B-1785-F823-688B-1BB176BE30C9}"/>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2BB36F44-A176-EF2D-AA4B-4FEF21E3D3A5}"/>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6" name="Freeform 106">
              <a:extLst>
                <a:ext uri="{FF2B5EF4-FFF2-40B4-BE49-F238E27FC236}">
                  <a16:creationId xmlns:a16="http://schemas.microsoft.com/office/drawing/2014/main" id="{0B902A55-AC51-6DA0-467A-793494E87C4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8" name="Freeform 107">
              <a:extLst>
                <a:ext uri="{FF2B5EF4-FFF2-40B4-BE49-F238E27FC236}">
                  <a16:creationId xmlns:a16="http://schemas.microsoft.com/office/drawing/2014/main" id="{5D316D9E-B079-920F-109A-C7C7E1B2E332}"/>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9" name="Freeform 108">
              <a:extLst>
                <a:ext uri="{FF2B5EF4-FFF2-40B4-BE49-F238E27FC236}">
                  <a16:creationId xmlns:a16="http://schemas.microsoft.com/office/drawing/2014/main" id="{BB839A97-29BD-6A7E-F45E-720A885DB199}"/>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0" name="Freeform 109">
              <a:extLst>
                <a:ext uri="{FF2B5EF4-FFF2-40B4-BE49-F238E27FC236}">
                  <a16:creationId xmlns:a16="http://schemas.microsoft.com/office/drawing/2014/main" id="{244172F3-3FB8-78DA-CBCD-D7E000B0966F}"/>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10">
              <a:extLst>
                <a:ext uri="{FF2B5EF4-FFF2-40B4-BE49-F238E27FC236}">
                  <a16:creationId xmlns:a16="http://schemas.microsoft.com/office/drawing/2014/main" id="{AEDB1E4C-6B85-E674-452A-3C9DEBAD67E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11">
              <a:extLst>
                <a:ext uri="{FF2B5EF4-FFF2-40B4-BE49-F238E27FC236}">
                  <a16:creationId xmlns:a16="http://schemas.microsoft.com/office/drawing/2014/main" id="{3C25BAAA-AEB2-E15B-98EE-59FAADCF43F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4" name="Freeform 112">
              <a:extLst>
                <a:ext uri="{FF2B5EF4-FFF2-40B4-BE49-F238E27FC236}">
                  <a16:creationId xmlns:a16="http://schemas.microsoft.com/office/drawing/2014/main" id="{11F44C31-6E58-2810-70DF-68D42122FB8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6" name="Freeform 113">
              <a:extLst>
                <a:ext uri="{FF2B5EF4-FFF2-40B4-BE49-F238E27FC236}">
                  <a16:creationId xmlns:a16="http://schemas.microsoft.com/office/drawing/2014/main" id="{E0F50450-4DA5-ACDA-E15D-B911E976D21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 name="Freeform 114">
              <a:extLst>
                <a:ext uri="{FF2B5EF4-FFF2-40B4-BE49-F238E27FC236}">
                  <a16:creationId xmlns:a16="http://schemas.microsoft.com/office/drawing/2014/main" id="{50EE5607-7670-2F48-5B9B-387D8F31EB1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8" name="Freeform 115">
              <a:extLst>
                <a:ext uri="{FF2B5EF4-FFF2-40B4-BE49-F238E27FC236}">
                  <a16:creationId xmlns:a16="http://schemas.microsoft.com/office/drawing/2014/main" id="{EA21F04E-EA71-8AF8-467A-3ADD3C96CCF0}"/>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1" name="Freeform 116">
              <a:extLst>
                <a:ext uri="{FF2B5EF4-FFF2-40B4-BE49-F238E27FC236}">
                  <a16:creationId xmlns:a16="http://schemas.microsoft.com/office/drawing/2014/main" id="{3AA7B3B7-F525-DC4B-C57C-9FC4EB818AA5}"/>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2" name="Freeform 117">
              <a:extLst>
                <a:ext uri="{FF2B5EF4-FFF2-40B4-BE49-F238E27FC236}">
                  <a16:creationId xmlns:a16="http://schemas.microsoft.com/office/drawing/2014/main" id="{77D485D2-EACC-0FB6-2623-FEBD846611D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8">
              <a:extLst>
                <a:ext uri="{FF2B5EF4-FFF2-40B4-BE49-F238E27FC236}">
                  <a16:creationId xmlns:a16="http://schemas.microsoft.com/office/drawing/2014/main" id="{808D8B2F-A582-C95C-D47E-B5ED52AED60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4" name="Freeform 119">
              <a:extLst>
                <a:ext uri="{FF2B5EF4-FFF2-40B4-BE49-F238E27FC236}">
                  <a16:creationId xmlns:a16="http://schemas.microsoft.com/office/drawing/2014/main" id="{F9747489-6F2D-8564-2317-6E39FCA0CF0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5" name="Freeform 120">
              <a:extLst>
                <a:ext uri="{FF2B5EF4-FFF2-40B4-BE49-F238E27FC236}">
                  <a16:creationId xmlns:a16="http://schemas.microsoft.com/office/drawing/2014/main" id="{40C55D1A-591B-C526-6E4E-ADB1D0681B81}"/>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6" name="Freeform 121">
              <a:extLst>
                <a:ext uri="{FF2B5EF4-FFF2-40B4-BE49-F238E27FC236}">
                  <a16:creationId xmlns:a16="http://schemas.microsoft.com/office/drawing/2014/main" id="{CE672CB1-F4E7-FCA1-7740-E987C980C2F9}"/>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27" name="Freeform 122">
              <a:extLst>
                <a:ext uri="{FF2B5EF4-FFF2-40B4-BE49-F238E27FC236}">
                  <a16:creationId xmlns:a16="http://schemas.microsoft.com/office/drawing/2014/main" id="{5E949F89-4739-AF44-CC15-FAFD49FDEBB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28" name="Freeform 123">
              <a:extLst>
                <a:ext uri="{FF2B5EF4-FFF2-40B4-BE49-F238E27FC236}">
                  <a16:creationId xmlns:a16="http://schemas.microsoft.com/office/drawing/2014/main" id="{4444FA2D-6864-1D12-DC54-C57D91A19F50}"/>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29" name="Freeform 124">
              <a:extLst>
                <a:ext uri="{FF2B5EF4-FFF2-40B4-BE49-F238E27FC236}">
                  <a16:creationId xmlns:a16="http://schemas.microsoft.com/office/drawing/2014/main" id="{3D474A7C-BC1D-C112-1263-2685E00EFF0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0" name="Freeform 125">
              <a:extLst>
                <a:ext uri="{FF2B5EF4-FFF2-40B4-BE49-F238E27FC236}">
                  <a16:creationId xmlns:a16="http://schemas.microsoft.com/office/drawing/2014/main" id="{E48D6679-51CD-F2A1-BA56-B975DF7BBFF7}"/>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1" name="Freeform 126">
              <a:extLst>
                <a:ext uri="{FF2B5EF4-FFF2-40B4-BE49-F238E27FC236}">
                  <a16:creationId xmlns:a16="http://schemas.microsoft.com/office/drawing/2014/main" id="{849CDF75-DB62-151A-39DC-A832985987A8}"/>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2" name="Freeform 127">
              <a:extLst>
                <a:ext uri="{FF2B5EF4-FFF2-40B4-BE49-F238E27FC236}">
                  <a16:creationId xmlns:a16="http://schemas.microsoft.com/office/drawing/2014/main" id="{1C49BB7A-C831-73E0-2C2D-4F5C940FDA25}"/>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3" name="Freeform 128">
              <a:extLst>
                <a:ext uri="{FF2B5EF4-FFF2-40B4-BE49-F238E27FC236}">
                  <a16:creationId xmlns:a16="http://schemas.microsoft.com/office/drawing/2014/main" id="{33889172-F2FD-D814-5F78-553EE82AA30D}"/>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4" name="Freeform 129">
              <a:extLst>
                <a:ext uri="{FF2B5EF4-FFF2-40B4-BE49-F238E27FC236}">
                  <a16:creationId xmlns:a16="http://schemas.microsoft.com/office/drawing/2014/main" id="{59398527-7B29-768B-59EA-6A9F1FD5F55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5" name="Freeform 130">
              <a:extLst>
                <a:ext uri="{FF2B5EF4-FFF2-40B4-BE49-F238E27FC236}">
                  <a16:creationId xmlns:a16="http://schemas.microsoft.com/office/drawing/2014/main" id="{F9D69A1B-D037-5D91-3B42-A318118DFCC1}"/>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6" name="Freeform 131">
              <a:extLst>
                <a:ext uri="{FF2B5EF4-FFF2-40B4-BE49-F238E27FC236}">
                  <a16:creationId xmlns:a16="http://schemas.microsoft.com/office/drawing/2014/main" id="{E2E50F8B-370B-315D-FC38-3F497105060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37" name="Freeform 132">
              <a:extLst>
                <a:ext uri="{FF2B5EF4-FFF2-40B4-BE49-F238E27FC236}">
                  <a16:creationId xmlns:a16="http://schemas.microsoft.com/office/drawing/2014/main" id="{A1780D4F-4AB4-A769-B3E1-47EF393D711B}"/>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38" name="Freeform 133">
              <a:extLst>
                <a:ext uri="{FF2B5EF4-FFF2-40B4-BE49-F238E27FC236}">
                  <a16:creationId xmlns:a16="http://schemas.microsoft.com/office/drawing/2014/main" id="{C9507C41-D967-7D8F-239C-16387BBA526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39" name="Freeform 134">
              <a:extLst>
                <a:ext uri="{FF2B5EF4-FFF2-40B4-BE49-F238E27FC236}">
                  <a16:creationId xmlns:a16="http://schemas.microsoft.com/office/drawing/2014/main" id="{A6A0DF21-E263-9957-15A3-69895AA4F57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0" name="Freeform 135">
              <a:extLst>
                <a:ext uri="{FF2B5EF4-FFF2-40B4-BE49-F238E27FC236}">
                  <a16:creationId xmlns:a16="http://schemas.microsoft.com/office/drawing/2014/main" id="{7BEB68A7-E1CE-54B4-7FE5-EB63BB33C75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6">
              <a:extLst>
                <a:ext uri="{FF2B5EF4-FFF2-40B4-BE49-F238E27FC236}">
                  <a16:creationId xmlns:a16="http://schemas.microsoft.com/office/drawing/2014/main" id="{C2F5A6BE-4E4F-8BDF-EEF7-D9B30A95FDB1}"/>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2" name="Freeform 137">
              <a:extLst>
                <a:ext uri="{FF2B5EF4-FFF2-40B4-BE49-F238E27FC236}">
                  <a16:creationId xmlns:a16="http://schemas.microsoft.com/office/drawing/2014/main" id="{5E703CFC-44FB-E1CF-2A23-B36EE12C5810}"/>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3" name="Freeform 138">
              <a:extLst>
                <a:ext uri="{FF2B5EF4-FFF2-40B4-BE49-F238E27FC236}">
                  <a16:creationId xmlns:a16="http://schemas.microsoft.com/office/drawing/2014/main" id="{70608C50-176E-F4CA-3941-E29DD217F2A2}"/>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4" name="Freeform 139">
              <a:extLst>
                <a:ext uri="{FF2B5EF4-FFF2-40B4-BE49-F238E27FC236}">
                  <a16:creationId xmlns:a16="http://schemas.microsoft.com/office/drawing/2014/main" id="{023E87F2-E56E-A3DD-AAC0-FF7A616135D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5" name="Freeform 140">
              <a:extLst>
                <a:ext uri="{FF2B5EF4-FFF2-40B4-BE49-F238E27FC236}">
                  <a16:creationId xmlns:a16="http://schemas.microsoft.com/office/drawing/2014/main" id="{7D851D82-E476-EF84-59EB-CB4B73311FC4}"/>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6" name="Freeform 141">
              <a:extLst>
                <a:ext uri="{FF2B5EF4-FFF2-40B4-BE49-F238E27FC236}">
                  <a16:creationId xmlns:a16="http://schemas.microsoft.com/office/drawing/2014/main" id="{A0B884E9-FCFA-CF3D-EA90-343B981CED33}"/>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47" name="Freeform 142">
              <a:extLst>
                <a:ext uri="{FF2B5EF4-FFF2-40B4-BE49-F238E27FC236}">
                  <a16:creationId xmlns:a16="http://schemas.microsoft.com/office/drawing/2014/main" id="{07A0426E-2720-42DA-7D8D-C9121B222FB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48" name="Freeform 143">
              <a:extLst>
                <a:ext uri="{FF2B5EF4-FFF2-40B4-BE49-F238E27FC236}">
                  <a16:creationId xmlns:a16="http://schemas.microsoft.com/office/drawing/2014/main" id="{D5F71269-FD4A-91DD-19A2-C05C1C51D3FD}"/>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49" name="Freeform 144">
              <a:extLst>
                <a:ext uri="{FF2B5EF4-FFF2-40B4-BE49-F238E27FC236}">
                  <a16:creationId xmlns:a16="http://schemas.microsoft.com/office/drawing/2014/main" id="{E67741B8-BEBC-108F-83ED-06F7891D772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5">
              <a:extLst>
                <a:ext uri="{FF2B5EF4-FFF2-40B4-BE49-F238E27FC236}">
                  <a16:creationId xmlns:a16="http://schemas.microsoft.com/office/drawing/2014/main" id="{D1C59BCA-8155-0E96-B3DB-3B2BC08E6434}"/>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1" name="Freeform 146">
              <a:extLst>
                <a:ext uri="{FF2B5EF4-FFF2-40B4-BE49-F238E27FC236}">
                  <a16:creationId xmlns:a16="http://schemas.microsoft.com/office/drawing/2014/main" id="{701F33F9-A910-8584-A7F3-62243F1DD8FF}"/>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2" name="Freeform 147">
              <a:extLst>
                <a:ext uri="{FF2B5EF4-FFF2-40B4-BE49-F238E27FC236}">
                  <a16:creationId xmlns:a16="http://schemas.microsoft.com/office/drawing/2014/main" id="{FB6E50F1-A5A7-4DB4-9CB1-D103A176379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3" name="Freeform 148">
              <a:extLst>
                <a:ext uri="{FF2B5EF4-FFF2-40B4-BE49-F238E27FC236}">
                  <a16:creationId xmlns:a16="http://schemas.microsoft.com/office/drawing/2014/main" id="{36E255CB-006C-4A68-07E2-F828DEA71D8B}"/>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4" name="Freeform 149">
              <a:extLst>
                <a:ext uri="{FF2B5EF4-FFF2-40B4-BE49-F238E27FC236}">
                  <a16:creationId xmlns:a16="http://schemas.microsoft.com/office/drawing/2014/main" id="{8389FBEA-CDC2-555A-47BE-3F3B793BE08D}"/>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5" name="Freeform 150">
              <a:extLst>
                <a:ext uri="{FF2B5EF4-FFF2-40B4-BE49-F238E27FC236}">
                  <a16:creationId xmlns:a16="http://schemas.microsoft.com/office/drawing/2014/main" id="{6BCDC0D4-95F9-CE9C-3918-4A78AD870F8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51">
              <a:extLst>
                <a:ext uri="{FF2B5EF4-FFF2-40B4-BE49-F238E27FC236}">
                  <a16:creationId xmlns:a16="http://schemas.microsoft.com/office/drawing/2014/main" id="{1D126180-C355-3B44-753A-730259F6F14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52">
              <a:extLst>
                <a:ext uri="{FF2B5EF4-FFF2-40B4-BE49-F238E27FC236}">
                  <a16:creationId xmlns:a16="http://schemas.microsoft.com/office/drawing/2014/main" id="{0FD5149C-933E-81CE-09D7-F02AB68C067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8" name="Freeform 153">
              <a:extLst>
                <a:ext uri="{FF2B5EF4-FFF2-40B4-BE49-F238E27FC236}">
                  <a16:creationId xmlns:a16="http://schemas.microsoft.com/office/drawing/2014/main" id="{CD741575-CBFD-3BF8-1E20-6842A78DBADE}"/>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59" name="Freeform 154">
              <a:extLst>
                <a:ext uri="{FF2B5EF4-FFF2-40B4-BE49-F238E27FC236}">
                  <a16:creationId xmlns:a16="http://schemas.microsoft.com/office/drawing/2014/main" id="{77C1E7FA-C31E-1784-AD4E-534E5AC715A5}"/>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0" name="Freeform 155">
              <a:extLst>
                <a:ext uri="{FF2B5EF4-FFF2-40B4-BE49-F238E27FC236}">
                  <a16:creationId xmlns:a16="http://schemas.microsoft.com/office/drawing/2014/main" id="{F99EC55A-B5BD-7876-018C-2B3B2D7BBA38}"/>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1" name="Freeform 156">
              <a:extLst>
                <a:ext uri="{FF2B5EF4-FFF2-40B4-BE49-F238E27FC236}">
                  <a16:creationId xmlns:a16="http://schemas.microsoft.com/office/drawing/2014/main" id="{DF45711C-F33F-390E-4935-7B3885A866D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7">
              <a:extLst>
                <a:ext uri="{FF2B5EF4-FFF2-40B4-BE49-F238E27FC236}">
                  <a16:creationId xmlns:a16="http://schemas.microsoft.com/office/drawing/2014/main" id="{3C08A09F-560D-D175-682A-18456914D3FF}"/>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3" name="Freeform 158">
              <a:extLst>
                <a:ext uri="{FF2B5EF4-FFF2-40B4-BE49-F238E27FC236}">
                  <a16:creationId xmlns:a16="http://schemas.microsoft.com/office/drawing/2014/main" id="{D48CE86A-9DCC-1C3A-DF43-49E23CF4200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4" name="Freeform 159">
              <a:extLst>
                <a:ext uri="{FF2B5EF4-FFF2-40B4-BE49-F238E27FC236}">
                  <a16:creationId xmlns:a16="http://schemas.microsoft.com/office/drawing/2014/main" id="{77DF5749-3F3E-6237-822A-B708527DEFCC}"/>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5" name="Freeform 160">
              <a:extLst>
                <a:ext uri="{FF2B5EF4-FFF2-40B4-BE49-F238E27FC236}">
                  <a16:creationId xmlns:a16="http://schemas.microsoft.com/office/drawing/2014/main" id="{8D002E77-B193-F699-6990-DB2C4978E4D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6" name="Freeform 161">
              <a:extLst>
                <a:ext uri="{FF2B5EF4-FFF2-40B4-BE49-F238E27FC236}">
                  <a16:creationId xmlns:a16="http://schemas.microsoft.com/office/drawing/2014/main" id="{9076C566-7367-ABE0-8C1D-91DA02C4BB5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67" name="Freeform 162">
              <a:extLst>
                <a:ext uri="{FF2B5EF4-FFF2-40B4-BE49-F238E27FC236}">
                  <a16:creationId xmlns:a16="http://schemas.microsoft.com/office/drawing/2014/main" id="{36D27A25-8D19-8F8B-0105-308BBADCAB9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8" name="Freeform 163">
              <a:extLst>
                <a:ext uri="{FF2B5EF4-FFF2-40B4-BE49-F238E27FC236}">
                  <a16:creationId xmlns:a16="http://schemas.microsoft.com/office/drawing/2014/main" id="{28281413-8647-FEBE-A17E-F988E018A0FA}"/>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69" name="Freeform 164">
              <a:extLst>
                <a:ext uri="{FF2B5EF4-FFF2-40B4-BE49-F238E27FC236}">
                  <a16:creationId xmlns:a16="http://schemas.microsoft.com/office/drawing/2014/main" id="{BC08D10B-9197-9EA0-8B1A-54C291B1D62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0" name="Freeform 165">
              <a:extLst>
                <a:ext uri="{FF2B5EF4-FFF2-40B4-BE49-F238E27FC236}">
                  <a16:creationId xmlns:a16="http://schemas.microsoft.com/office/drawing/2014/main" id="{C6E93F4C-8ED4-0A6B-4822-14CE533F49F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1" name="Freeform 166">
              <a:extLst>
                <a:ext uri="{FF2B5EF4-FFF2-40B4-BE49-F238E27FC236}">
                  <a16:creationId xmlns:a16="http://schemas.microsoft.com/office/drawing/2014/main" id="{3F4DE4F6-0082-A507-6A74-645EACF98197}"/>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7">
              <a:extLst>
                <a:ext uri="{FF2B5EF4-FFF2-40B4-BE49-F238E27FC236}">
                  <a16:creationId xmlns:a16="http://schemas.microsoft.com/office/drawing/2014/main" id="{A38C8457-0464-9CB7-CA8D-D80E34BEF17D}"/>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3" name="Freeform 168">
              <a:extLst>
                <a:ext uri="{FF2B5EF4-FFF2-40B4-BE49-F238E27FC236}">
                  <a16:creationId xmlns:a16="http://schemas.microsoft.com/office/drawing/2014/main" id="{09A09E86-FD81-FC2F-0AE1-37EB5F70874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9">
              <a:extLst>
                <a:ext uri="{FF2B5EF4-FFF2-40B4-BE49-F238E27FC236}">
                  <a16:creationId xmlns:a16="http://schemas.microsoft.com/office/drawing/2014/main" id="{EF625717-FBC3-9492-1DF1-FBBF7A18E0F6}"/>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5" name="Freeform 170">
              <a:extLst>
                <a:ext uri="{FF2B5EF4-FFF2-40B4-BE49-F238E27FC236}">
                  <a16:creationId xmlns:a16="http://schemas.microsoft.com/office/drawing/2014/main" id="{727F421E-B2D6-B2E6-72EA-05F3B5B612C7}"/>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6" name="Freeform 171">
              <a:extLst>
                <a:ext uri="{FF2B5EF4-FFF2-40B4-BE49-F238E27FC236}">
                  <a16:creationId xmlns:a16="http://schemas.microsoft.com/office/drawing/2014/main" id="{280A248C-02D0-DFB1-1FBA-8876B776C9A0}"/>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77" name="Freeform 172">
              <a:extLst>
                <a:ext uri="{FF2B5EF4-FFF2-40B4-BE49-F238E27FC236}">
                  <a16:creationId xmlns:a16="http://schemas.microsoft.com/office/drawing/2014/main" id="{92820052-2C34-C8D6-6612-12AC7690161A}"/>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8" name="Freeform 173">
              <a:extLst>
                <a:ext uri="{FF2B5EF4-FFF2-40B4-BE49-F238E27FC236}">
                  <a16:creationId xmlns:a16="http://schemas.microsoft.com/office/drawing/2014/main" id="{A09D9CB4-6D3C-BB9A-1A82-ACBB4CA7E22F}"/>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9" name="Freeform 174">
              <a:extLst>
                <a:ext uri="{FF2B5EF4-FFF2-40B4-BE49-F238E27FC236}">
                  <a16:creationId xmlns:a16="http://schemas.microsoft.com/office/drawing/2014/main" id="{5BFE048C-8FDD-21C7-305C-AF3CFA348D0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0" name="Freeform 175">
              <a:extLst>
                <a:ext uri="{FF2B5EF4-FFF2-40B4-BE49-F238E27FC236}">
                  <a16:creationId xmlns:a16="http://schemas.microsoft.com/office/drawing/2014/main" id="{C1E24D28-F9FB-FE79-AE66-16D2662D19E2}"/>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1" name="Freeform 176">
              <a:extLst>
                <a:ext uri="{FF2B5EF4-FFF2-40B4-BE49-F238E27FC236}">
                  <a16:creationId xmlns:a16="http://schemas.microsoft.com/office/drawing/2014/main" id="{20254300-A223-0594-6168-F7DD060A3BA0}"/>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2" name="Freeform 177">
              <a:extLst>
                <a:ext uri="{FF2B5EF4-FFF2-40B4-BE49-F238E27FC236}">
                  <a16:creationId xmlns:a16="http://schemas.microsoft.com/office/drawing/2014/main" id="{641A0D3C-658D-2BCE-5DE9-47EA30E71BB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3" name="Freeform 178">
              <a:extLst>
                <a:ext uri="{FF2B5EF4-FFF2-40B4-BE49-F238E27FC236}">
                  <a16:creationId xmlns:a16="http://schemas.microsoft.com/office/drawing/2014/main" id="{2781A977-5303-DD38-E75A-FD1AD2F422D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9">
              <a:extLst>
                <a:ext uri="{FF2B5EF4-FFF2-40B4-BE49-F238E27FC236}">
                  <a16:creationId xmlns:a16="http://schemas.microsoft.com/office/drawing/2014/main" id="{8530A513-8AA1-A045-E5D1-00C27ED7DA3E}"/>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5" name="Freeform 180">
              <a:extLst>
                <a:ext uri="{FF2B5EF4-FFF2-40B4-BE49-F238E27FC236}">
                  <a16:creationId xmlns:a16="http://schemas.microsoft.com/office/drawing/2014/main" id="{6D24B9A7-6392-8D70-8978-88F1ABEF96F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6" name="Freeform 181">
              <a:extLst>
                <a:ext uri="{FF2B5EF4-FFF2-40B4-BE49-F238E27FC236}">
                  <a16:creationId xmlns:a16="http://schemas.microsoft.com/office/drawing/2014/main" id="{9D09E19A-AF57-967B-B621-AE80F75D5FE7}"/>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82">
              <a:extLst>
                <a:ext uri="{FF2B5EF4-FFF2-40B4-BE49-F238E27FC236}">
                  <a16:creationId xmlns:a16="http://schemas.microsoft.com/office/drawing/2014/main" id="{2448652F-04DF-C3A4-F2C5-3E09E7BE18F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3">
              <a:extLst>
                <a:ext uri="{FF2B5EF4-FFF2-40B4-BE49-F238E27FC236}">
                  <a16:creationId xmlns:a16="http://schemas.microsoft.com/office/drawing/2014/main" id="{BDDCA842-5A50-AA09-567A-3C6DA090724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4">
              <a:extLst>
                <a:ext uri="{FF2B5EF4-FFF2-40B4-BE49-F238E27FC236}">
                  <a16:creationId xmlns:a16="http://schemas.microsoft.com/office/drawing/2014/main" id="{7E6AEEB8-6A4D-2BA3-6DDF-B6C88852D75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5">
              <a:extLst>
                <a:ext uri="{FF2B5EF4-FFF2-40B4-BE49-F238E27FC236}">
                  <a16:creationId xmlns:a16="http://schemas.microsoft.com/office/drawing/2014/main" id="{9D124660-4AAB-F839-CFAD-84A67C2935A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1" name="Freeform 186">
              <a:extLst>
                <a:ext uri="{FF2B5EF4-FFF2-40B4-BE49-F238E27FC236}">
                  <a16:creationId xmlns:a16="http://schemas.microsoft.com/office/drawing/2014/main" id="{E6526D38-A9B7-268E-3832-E8AC9789FF04}"/>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7">
              <a:extLst>
                <a:ext uri="{FF2B5EF4-FFF2-40B4-BE49-F238E27FC236}">
                  <a16:creationId xmlns:a16="http://schemas.microsoft.com/office/drawing/2014/main" id="{574218EE-C4C3-76BC-45B3-8434A3973A9F}"/>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3" name="Freeform 188">
              <a:extLst>
                <a:ext uri="{FF2B5EF4-FFF2-40B4-BE49-F238E27FC236}">
                  <a16:creationId xmlns:a16="http://schemas.microsoft.com/office/drawing/2014/main" id="{F8DCB15A-9CE6-3C36-38A6-4013B2F42426}"/>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4" name="Freeform 189">
              <a:extLst>
                <a:ext uri="{FF2B5EF4-FFF2-40B4-BE49-F238E27FC236}">
                  <a16:creationId xmlns:a16="http://schemas.microsoft.com/office/drawing/2014/main" id="{73DDE5CB-F93D-214C-A7DE-32A2D4277EE6}"/>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5" name="Freeform 190">
              <a:extLst>
                <a:ext uri="{FF2B5EF4-FFF2-40B4-BE49-F238E27FC236}">
                  <a16:creationId xmlns:a16="http://schemas.microsoft.com/office/drawing/2014/main" id="{31C5154F-FE4B-9944-71CC-70F29BC27A7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91">
              <a:extLst>
                <a:ext uri="{FF2B5EF4-FFF2-40B4-BE49-F238E27FC236}">
                  <a16:creationId xmlns:a16="http://schemas.microsoft.com/office/drawing/2014/main" id="{1BE4CBEA-E2E7-2024-592D-220F99406CA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7" name="Freeform 192">
              <a:extLst>
                <a:ext uri="{FF2B5EF4-FFF2-40B4-BE49-F238E27FC236}">
                  <a16:creationId xmlns:a16="http://schemas.microsoft.com/office/drawing/2014/main" id="{63094E54-BE77-0EC0-FEFC-05231C32AE1B}"/>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3">
              <a:extLst>
                <a:ext uri="{FF2B5EF4-FFF2-40B4-BE49-F238E27FC236}">
                  <a16:creationId xmlns:a16="http://schemas.microsoft.com/office/drawing/2014/main" id="{524D647F-24C3-02DF-E8EB-A8A9116D2F6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99" name="Freeform 194">
              <a:extLst>
                <a:ext uri="{FF2B5EF4-FFF2-40B4-BE49-F238E27FC236}">
                  <a16:creationId xmlns:a16="http://schemas.microsoft.com/office/drawing/2014/main" id="{2893210F-60CC-2833-5207-9F1169FF5FED}"/>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0" name="Freeform 195">
              <a:extLst>
                <a:ext uri="{FF2B5EF4-FFF2-40B4-BE49-F238E27FC236}">
                  <a16:creationId xmlns:a16="http://schemas.microsoft.com/office/drawing/2014/main" id="{763B8972-2E2D-BF6D-F6AB-DD0A07D44703}"/>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6">
              <a:extLst>
                <a:ext uri="{FF2B5EF4-FFF2-40B4-BE49-F238E27FC236}">
                  <a16:creationId xmlns:a16="http://schemas.microsoft.com/office/drawing/2014/main" id="{87B0E012-3858-DAE5-37F5-8BF31943F8F1}"/>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2" name="Freeform 197">
              <a:extLst>
                <a:ext uri="{FF2B5EF4-FFF2-40B4-BE49-F238E27FC236}">
                  <a16:creationId xmlns:a16="http://schemas.microsoft.com/office/drawing/2014/main" id="{5FF98642-0E56-44F6-669B-9F8169AB840C}"/>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3" name="Freeform 198">
              <a:extLst>
                <a:ext uri="{FF2B5EF4-FFF2-40B4-BE49-F238E27FC236}">
                  <a16:creationId xmlns:a16="http://schemas.microsoft.com/office/drawing/2014/main" id="{7FA34438-452E-9E13-B2D7-7F9B1E2AD23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4" name="Freeform 199">
              <a:extLst>
                <a:ext uri="{FF2B5EF4-FFF2-40B4-BE49-F238E27FC236}">
                  <a16:creationId xmlns:a16="http://schemas.microsoft.com/office/drawing/2014/main" id="{00FDDDDF-EBA0-6F67-6589-D9A78330B9A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200">
              <a:extLst>
                <a:ext uri="{FF2B5EF4-FFF2-40B4-BE49-F238E27FC236}">
                  <a16:creationId xmlns:a16="http://schemas.microsoft.com/office/drawing/2014/main" id="{3EE1CE6F-E5E7-A137-93A5-59E3C7B6F08E}"/>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6" name="Freeform 201">
              <a:extLst>
                <a:ext uri="{FF2B5EF4-FFF2-40B4-BE49-F238E27FC236}">
                  <a16:creationId xmlns:a16="http://schemas.microsoft.com/office/drawing/2014/main" id="{09FBED57-0A36-FBBC-815A-C8B7C41253F2}"/>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07" name="Freeform 202">
              <a:extLst>
                <a:ext uri="{FF2B5EF4-FFF2-40B4-BE49-F238E27FC236}">
                  <a16:creationId xmlns:a16="http://schemas.microsoft.com/office/drawing/2014/main" id="{58B2D64D-41E6-5032-F625-36C1D332C552}"/>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08" name="Freeform 203">
              <a:extLst>
                <a:ext uri="{FF2B5EF4-FFF2-40B4-BE49-F238E27FC236}">
                  <a16:creationId xmlns:a16="http://schemas.microsoft.com/office/drawing/2014/main" id="{D1BCA6DC-5BEE-8D8A-5F0A-F85B7A19E843}"/>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4">
              <a:extLst>
                <a:ext uri="{FF2B5EF4-FFF2-40B4-BE49-F238E27FC236}">
                  <a16:creationId xmlns:a16="http://schemas.microsoft.com/office/drawing/2014/main" id="{46322809-270E-5C89-95EC-A850A72C31C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5">
              <a:extLst>
                <a:ext uri="{FF2B5EF4-FFF2-40B4-BE49-F238E27FC236}">
                  <a16:creationId xmlns:a16="http://schemas.microsoft.com/office/drawing/2014/main" id="{63E26FE5-BACF-AF3A-E3A2-9A35C75F1AFB}"/>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6">
              <a:extLst>
                <a:ext uri="{FF2B5EF4-FFF2-40B4-BE49-F238E27FC236}">
                  <a16:creationId xmlns:a16="http://schemas.microsoft.com/office/drawing/2014/main" id="{67A50E4F-699C-84C8-5B7B-1E7A31B1B2D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2" name="Freeform 207">
              <a:extLst>
                <a:ext uri="{FF2B5EF4-FFF2-40B4-BE49-F238E27FC236}">
                  <a16:creationId xmlns:a16="http://schemas.microsoft.com/office/drawing/2014/main" id="{58DB1C3B-4F15-861C-90D9-E5DF90998078}"/>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8">
              <a:extLst>
                <a:ext uri="{FF2B5EF4-FFF2-40B4-BE49-F238E27FC236}">
                  <a16:creationId xmlns:a16="http://schemas.microsoft.com/office/drawing/2014/main" id="{67C0133B-C529-6742-BAAE-63DDAFC8DFEF}"/>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9">
              <a:extLst>
                <a:ext uri="{FF2B5EF4-FFF2-40B4-BE49-F238E27FC236}">
                  <a16:creationId xmlns:a16="http://schemas.microsoft.com/office/drawing/2014/main" id="{420A003B-2D84-7418-8221-8DD2EDCCFD26}"/>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10">
              <a:extLst>
                <a:ext uri="{FF2B5EF4-FFF2-40B4-BE49-F238E27FC236}">
                  <a16:creationId xmlns:a16="http://schemas.microsoft.com/office/drawing/2014/main" id="{CC52BA4C-6985-A8EE-C008-973482C89DEA}"/>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11">
              <a:extLst>
                <a:ext uri="{FF2B5EF4-FFF2-40B4-BE49-F238E27FC236}">
                  <a16:creationId xmlns:a16="http://schemas.microsoft.com/office/drawing/2014/main" id="{9C48C90A-48A0-E76E-8484-400CCD8EE6B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12">
              <a:extLst>
                <a:ext uri="{FF2B5EF4-FFF2-40B4-BE49-F238E27FC236}">
                  <a16:creationId xmlns:a16="http://schemas.microsoft.com/office/drawing/2014/main" id="{39832385-D227-090E-6CAF-25EB2C85B54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3">
              <a:extLst>
                <a:ext uri="{FF2B5EF4-FFF2-40B4-BE49-F238E27FC236}">
                  <a16:creationId xmlns:a16="http://schemas.microsoft.com/office/drawing/2014/main" id="{FC4E3396-4FB5-FA38-CBB3-A9A94ECAC9C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19" name="Freeform 214">
              <a:extLst>
                <a:ext uri="{FF2B5EF4-FFF2-40B4-BE49-F238E27FC236}">
                  <a16:creationId xmlns:a16="http://schemas.microsoft.com/office/drawing/2014/main" id="{5B3C223D-BA24-4A5B-A658-73227A050BC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0" name="Freeform 215">
              <a:extLst>
                <a:ext uri="{FF2B5EF4-FFF2-40B4-BE49-F238E27FC236}">
                  <a16:creationId xmlns:a16="http://schemas.microsoft.com/office/drawing/2014/main" id="{BE22ACA2-FA59-FACA-BEA2-315D5B75D80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1" name="Freeform 216">
              <a:extLst>
                <a:ext uri="{FF2B5EF4-FFF2-40B4-BE49-F238E27FC236}">
                  <a16:creationId xmlns:a16="http://schemas.microsoft.com/office/drawing/2014/main" id="{8608C958-B2B1-E6D7-A6FF-39C65F3E2C46}"/>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2" name="Freeform 217">
              <a:extLst>
                <a:ext uri="{FF2B5EF4-FFF2-40B4-BE49-F238E27FC236}">
                  <a16:creationId xmlns:a16="http://schemas.microsoft.com/office/drawing/2014/main" id="{BA3F4AB0-1CB7-D460-0FD3-264CEF76A6A1}"/>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3" name="Freeform 218">
              <a:extLst>
                <a:ext uri="{FF2B5EF4-FFF2-40B4-BE49-F238E27FC236}">
                  <a16:creationId xmlns:a16="http://schemas.microsoft.com/office/drawing/2014/main" id="{2BC989B0-EB23-8CF7-EA3B-21C6C42DDE0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4" name="Freeform 219">
              <a:extLst>
                <a:ext uri="{FF2B5EF4-FFF2-40B4-BE49-F238E27FC236}">
                  <a16:creationId xmlns:a16="http://schemas.microsoft.com/office/drawing/2014/main" id="{C1E3595A-69BE-E17B-320E-B29810EB5D1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5" name="Freeform 220">
              <a:extLst>
                <a:ext uri="{FF2B5EF4-FFF2-40B4-BE49-F238E27FC236}">
                  <a16:creationId xmlns:a16="http://schemas.microsoft.com/office/drawing/2014/main" id="{14CB711A-356B-E71C-2203-E3231E6D36B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6" name="Freeform 221">
              <a:extLst>
                <a:ext uri="{FF2B5EF4-FFF2-40B4-BE49-F238E27FC236}">
                  <a16:creationId xmlns:a16="http://schemas.microsoft.com/office/drawing/2014/main" id="{16008E19-7F1F-1A85-EF5D-7D852A7284A4}"/>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27" name="Freeform 222">
              <a:extLst>
                <a:ext uri="{FF2B5EF4-FFF2-40B4-BE49-F238E27FC236}">
                  <a16:creationId xmlns:a16="http://schemas.microsoft.com/office/drawing/2014/main" id="{211F3E10-8CFB-729C-42EC-9A94BCB2DC17}"/>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28" name="Freeform 223">
              <a:extLst>
                <a:ext uri="{FF2B5EF4-FFF2-40B4-BE49-F238E27FC236}">
                  <a16:creationId xmlns:a16="http://schemas.microsoft.com/office/drawing/2014/main" id="{9CDC7A08-72AE-14F3-F8C2-866FC4E7246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29" name="Freeform 224">
              <a:extLst>
                <a:ext uri="{FF2B5EF4-FFF2-40B4-BE49-F238E27FC236}">
                  <a16:creationId xmlns:a16="http://schemas.microsoft.com/office/drawing/2014/main" id="{BE3963F6-A502-76B5-0AE5-B8ECAA54DB9C}"/>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0" name="Freeform 225">
              <a:extLst>
                <a:ext uri="{FF2B5EF4-FFF2-40B4-BE49-F238E27FC236}">
                  <a16:creationId xmlns:a16="http://schemas.microsoft.com/office/drawing/2014/main" id="{3DAE5C20-77A5-1860-FA32-762D6CC1BB35}"/>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6">
              <a:extLst>
                <a:ext uri="{FF2B5EF4-FFF2-40B4-BE49-F238E27FC236}">
                  <a16:creationId xmlns:a16="http://schemas.microsoft.com/office/drawing/2014/main" id="{7828BF6F-AC38-486F-FA4E-2A30422CA47B}"/>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7">
              <a:extLst>
                <a:ext uri="{FF2B5EF4-FFF2-40B4-BE49-F238E27FC236}">
                  <a16:creationId xmlns:a16="http://schemas.microsoft.com/office/drawing/2014/main" id="{CA57F8CF-15D8-388A-458F-DC65F1B9491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3" name="Freeform 228">
              <a:extLst>
                <a:ext uri="{FF2B5EF4-FFF2-40B4-BE49-F238E27FC236}">
                  <a16:creationId xmlns:a16="http://schemas.microsoft.com/office/drawing/2014/main" id="{9685B53B-1891-9CB7-043C-077B14BAB09E}"/>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4" name="Freeform 229">
              <a:extLst>
                <a:ext uri="{FF2B5EF4-FFF2-40B4-BE49-F238E27FC236}">
                  <a16:creationId xmlns:a16="http://schemas.microsoft.com/office/drawing/2014/main" id="{B44D4DE7-7070-0CDB-EEB0-E90B0D742A7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5" name="Freeform 230">
              <a:extLst>
                <a:ext uri="{FF2B5EF4-FFF2-40B4-BE49-F238E27FC236}">
                  <a16:creationId xmlns:a16="http://schemas.microsoft.com/office/drawing/2014/main" id="{34523F9F-EC84-FEE2-D815-6BA4DC8D44D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6" name="Freeform 231">
              <a:extLst>
                <a:ext uri="{FF2B5EF4-FFF2-40B4-BE49-F238E27FC236}">
                  <a16:creationId xmlns:a16="http://schemas.microsoft.com/office/drawing/2014/main" id="{8AD33FCA-F6CB-C554-06A2-5829437BEB6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37" name="Freeform 232">
              <a:extLst>
                <a:ext uri="{FF2B5EF4-FFF2-40B4-BE49-F238E27FC236}">
                  <a16:creationId xmlns:a16="http://schemas.microsoft.com/office/drawing/2014/main" id="{0FA9D25A-A4F9-90D3-8DB7-FA7983C28E92}"/>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38" name="Freeform 233">
              <a:extLst>
                <a:ext uri="{FF2B5EF4-FFF2-40B4-BE49-F238E27FC236}">
                  <a16:creationId xmlns:a16="http://schemas.microsoft.com/office/drawing/2014/main" id="{21559722-2D87-5188-6016-C024A6BED5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39" name="Freeform 234">
              <a:extLst>
                <a:ext uri="{FF2B5EF4-FFF2-40B4-BE49-F238E27FC236}">
                  <a16:creationId xmlns:a16="http://schemas.microsoft.com/office/drawing/2014/main" id="{57938FC0-6BCA-AF17-639E-6B0DD4D44065}"/>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0" name="Freeform 235">
              <a:extLst>
                <a:ext uri="{FF2B5EF4-FFF2-40B4-BE49-F238E27FC236}">
                  <a16:creationId xmlns:a16="http://schemas.microsoft.com/office/drawing/2014/main" id="{4525F679-43AC-2984-097A-6A090CAB7809}"/>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1" name="Freeform 236">
              <a:extLst>
                <a:ext uri="{FF2B5EF4-FFF2-40B4-BE49-F238E27FC236}">
                  <a16:creationId xmlns:a16="http://schemas.microsoft.com/office/drawing/2014/main" id="{A1F27296-848F-12AD-EB82-1E422B8E5A0F}"/>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2" name="Freeform 237">
              <a:extLst>
                <a:ext uri="{FF2B5EF4-FFF2-40B4-BE49-F238E27FC236}">
                  <a16:creationId xmlns:a16="http://schemas.microsoft.com/office/drawing/2014/main" id="{7EED5486-7FA3-791C-A778-FC3173DD980A}"/>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3" name="Freeform 238">
              <a:extLst>
                <a:ext uri="{FF2B5EF4-FFF2-40B4-BE49-F238E27FC236}">
                  <a16:creationId xmlns:a16="http://schemas.microsoft.com/office/drawing/2014/main" id="{7EA3D7A6-76B8-AC75-380E-DA694392C602}"/>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11" name="Ellipse 10">
            <a:extLst>
              <a:ext uri="{FF2B5EF4-FFF2-40B4-BE49-F238E27FC236}">
                <a16:creationId xmlns:a16="http://schemas.microsoft.com/office/drawing/2014/main" id="{B84B64D3-8AB8-F667-8BE3-3F56E0B26494}"/>
              </a:ext>
            </a:extLst>
          </p:cNvPr>
          <p:cNvSpPr/>
          <p:nvPr/>
        </p:nvSpPr>
        <p:spPr>
          <a:xfrm>
            <a:off x="130011" y="1119694"/>
            <a:ext cx="2867402" cy="2667181"/>
          </a:xfrm>
          <a:prstGeom prst="ellipse">
            <a:avLst/>
          </a:prstGeom>
          <a:blipFill rotWithShape="1">
            <a:blip r:embed="rId7" cstate="email">
              <a:extLst>
                <a:ext uri="{28A0092B-C50C-407E-A947-70E740481C1C}">
                  <a14:useLocalDpi xmlns:a14="http://schemas.microsoft.com/office/drawing/2010/main"/>
                </a:ext>
              </a:extLst>
            </a:blip>
            <a:srcRect/>
            <a:stretch>
              <a:fillRect l="-19000" r="-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186256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ding a Successful Cultural Transformation at Your Organization">
            <a:hlinkClick r:id="rId2"/>
            <a:extLst>
              <a:ext uri="{FF2B5EF4-FFF2-40B4-BE49-F238E27FC236}">
                <a16:creationId xmlns:a16="http://schemas.microsoft.com/office/drawing/2014/main" id="{F38CA486-5242-7A99-6756-9B0B70C50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415" y="1228177"/>
            <a:ext cx="6016998" cy="5170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161481-4132-D161-5501-DEFB6EFC3CC6}"/>
              </a:ext>
            </a:extLst>
          </p:cNvPr>
          <p:cNvSpPr txBox="1"/>
          <p:nvPr/>
        </p:nvSpPr>
        <p:spPr>
          <a:xfrm>
            <a:off x="1604682" y="308333"/>
            <a:ext cx="10694894" cy="1138773"/>
          </a:xfrm>
          <a:prstGeom prst="rect">
            <a:avLst/>
          </a:prstGeom>
          <a:noFill/>
        </p:spPr>
        <p:txBody>
          <a:bodyPr wrap="square" rtlCol="0">
            <a:spAutoFit/>
          </a:bodyPr>
          <a:lstStyle/>
          <a:p>
            <a:r>
              <a:rPr lang="en-GB" sz="3400" b="1" i="0" dirty="0">
                <a:solidFill>
                  <a:srgbClr val="C95F57"/>
                </a:solidFill>
                <a:effectLst/>
                <a:hlinkClick r:id="rId2">
                  <a:extLst>
                    <a:ext uri="{A12FA001-AC4F-418D-AE19-62706E023703}">
                      <ahyp:hlinkClr xmlns:ahyp="http://schemas.microsoft.com/office/drawing/2018/hyperlinkcolor" val="tx"/>
                    </a:ext>
                  </a:extLst>
                </a:hlinkClick>
              </a:rPr>
              <a:t>9 Schritte zur Veränderung Ihrer Unternehmenskultur</a:t>
            </a:r>
            <a:endParaRPr lang="en-GB" sz="3400" b="1" i="0" dirty="0">
              <a:solidFill>
                <a:srgbClr val="C95F57"/>
              </a:solidFill>
              <a:effectLst/>
            </a:endParaRPr>
          </a:p>
          <a:p>
            <a:endParaRPr lang="en-IE" sz="3400" dirty="0">
              <a:solidFill>
                <a:srgbClr val="C95F57"/>
              </a:solidFill>
            </a:endParaRPr>
          </a:p>
        </p:txBody>
      </p:sp>
      <p:sp>
        <p:nvSpPr>
          <p:cNvPr id="6" name="TextBox 5">
            <a:extLst>
              <a:ext uri="{FF2B5EF4-FFF2-40B4-BE49-F238E27FC236}">
                <a16:creationId xmlns:a16="http://schemas.microsoft.com/office/drawing/2014/main" id="{7BC092F5-0B88-4887-AE6F-CDDE41E5284A}"/>
              </a:ext>
            </a:extLst>
          </p:cNvPr>
          <p:cNvSpPr txBox="1"/>
          <p:nvPr/>
        </p:nvSpPr>
        <p:spPr>
          <a:xfrm>
            <a:off x="519951" y="1751957"/>
            <a:ext cx="5296463" cy="4770537"/>
          </a:xfrm>
          <a:prstGeom prst="rect">
            <a:avLst/>
          </a:prstGeom>
          <a:noFill/>
        </p:spPr>
        <p:txBody>
          <a:bodyPr wrap="square" rtlCol="0">
            <a:spAutoFit/>
          </a:bodyPr>
          <a:lstStyle/>
          <a:p>
            <a:pPr marL="342900" indent="-342900" algn="l">
              <a:buFont typeface="Wingdings" panose="05000000000000000000" pitchFamily="2" charset="2"/>
              <a:buChar char="v"/>
            </a:pPr>
            <a:r>
              <a:rPr lang="en-GB" sz="2800" b="1" i="0" dirty="0">
                <a:solidFill>
                  <a:srgbClr val="2584C6"/>
                </a:solidFill>
                <a:effectLst/>
              </a:rPr>
              <a:t>90 % </a:t>
            </a:r>
            <a:r>
              <a:rPr lang="en-GB" sz="2000" b="0" i="0" dirty="0">
                <a:solidFill>
                  <a:srgbClr val="3E4449"/>
                </a:solidFill>
                <a:effectLst/>
              </a:rPr>
              <a:t>der Mitarbeiter in erfolgreichen Unternehmenskulturen </a:t>
            </a:r>
            <a:r>
              <a:rPr lang="en-GB" sz="2000" b="1" i="0" dirty="0">
                <a:solidFill>
                  <a:srgbClr val="2584C6"/>
                </a:solidFill>
                <a:effectLst/>
              </a:rPr>
              <a:t>haben Vertrauen in das Führungsteam ihres Unternehmens.</a:t>
            </a:r>
          </a:p>
          <a:p>
            <a:pPr marL="342900" indent="-342900" algn="l">
              <a:buFont typeface="Wingdings" panose="05000000000000000000" pitchFamily="2" charset="2"/>
              <a:buChar char="v"/>
            </a:pPr>
            <a:endParaRPr lang="en-GB" sz="2000" b="0" i="0" dirty="0">
              <a:solidFill>
                <a:srgbClr val="3E4449"/>
              </a:solidFill>
              <a:effectLst/>
            </a:endParaRPr>
          </a:p>
          <a:p>
            <a:pPr marL="342900" indent="-342900" algn="l">
              <a:buFont typeface="Wingdings" panose="05000000000000000000" pitchFamily="2" charset="2"/>
              <a:buChar char="v"/>
            </a:pPr>
            <a:r>
              <a:rPr lang="en-GB" sz="2000" b="0" i="0" dirty="0">
                <a:solidFill>
                  <a:srgbClr val="3E4449"/>
                </a:solidFill>
                <a:effectLst/>
              </a:rPr>
              <a:t>Die Mitarbeiter bewerten die </a:t>
            </a:r>
            <a:r>
              <a:rPr lang="en-GB" sz="2000" b="1" i="0" dirty="0">
                <a:solidFill>
                  <a:srgbClr val="713089"/>
                </a:solidFill>
                <a:effectLst/>
              </a:rPr>
              <a:t>Qualitäten </a:t>
            </a:r>
            <a:r>
              <a:rPr lang="en-GB" sz="2000" b="0" i="0" dirty="0">
                <a:solidFill>
                  <a:srgbClr val="3E4449"/>
                </a:solidFill>
                <a:effectLst/>
              </a:rPr>
              <a:t>ihres </a:t>
            </a:r>
            <a:r>
              <a:rPr lang="en-GB" sz="2000" b="1" i="0" dirty="0">
                <a:solidFill>
                  <a:srgbClr val="713089"/>
                </a:solidFill>
                <a:effectLst/>
              </a:rPr>
              <a:t>Unternehmens </a:t>
            </a:r>
            <a:r>
              <a:rPr lang="en-GB" sz="2000" b="0" i="0" dirty="0">
                <a:solidFill>
                  <a:srgbClr val="3E4449"/>
                </a:solidFill>
                <a:effectLst/>
              </a:rPr>
              <a:t>insgesamt </a:t>
            </a:r>
            <a:r>
              <a:rPr lang="en-GB" sz="2800" b="1" i="0" dirty="0">
                <a:solidFill>
                  <a:srgbClr val="713089"/>
                </a:solidFill>
                <a:effectLst/>
              </a:rPr>
              <a:t>um 20 % </a:t>
            </a:r>
            <a:r>
              <a:rPr lang="en-GB" sz="2000" b="1" i="0" dirty="0">
                <a:solidFill>
                  <a:srgbClr val="713089"/>
                </a:solidFill>
                <a:effectLst/>
              </a:rPr>
              <a:t>besser </a:t>
            </a:r>
            <a:r>
              <a:rPr lang="en-GB" sz="2000" b="0" i="0" dirty="0">
                <a:solidFill>
                  <a:srgbClr val="3E4449"/>
                </a:solidFill>
                <a:effectLst/>
              </a:rPr>
              <a:t>in Unternehmen mit einer starken Kultur. </a:t>
            </a:r>
          </a:p>
          <a:p>
            <a:pPr marL="342900" indent="-342900" algn="l">
              <a:buFont typeface="Wingdings" panose="05000000000000000000" pitchFamily="2" charset="2"/>
              <a:buChar char="v"/>
            </a:pPr>
            <a:endParaRPr lang="en-GB" sz="2000" b="0" i="0" dirty="0">
              <a:solidFill>
                <a:srgbClr val="3E4449"/>
              </a:solidFill>
              <a:effectLst/>
            </a:endParaRPr>
          </a:p>
          <a:p>
            <a:pPr marL="342900" indent="-342900" algn="l">
              <a:buFont typeface="Wingdings" panose="05000000000000000000" pitchFamily="2" charset="2"/>
              <a:buChar char="v"/>
            </a:pPr>
            <a:r>
              <a:rPr lang="en-GB" sz="2800" b="1" i="0" dirty="0">
                <a:solidFill>
                  <a:srgbClr val="1FA4AB"/>
                </a:solidFill>
                <a:effectLst/>
              </a:rPr>
              <a:t>86 % </a:t>
            </a:r>
            <a:r>
              <a:rPr lang="en-GB" sz="2000" b="0" i="0" dirty="0">
                <a:solidFill>
                  <a:srgbClr val="3E4449"/>
                </a:solidFill>
                <a:effectLst/>
              </a:rPr>
              <a:t>der Mitarbeiter in starken Kulturen haben das Gefühl, dass ihre </a:t>
            </a:r>
            <a:r>
              <a:rPr lang="en-GB" sz="2000" b="1" i="0" dirty="0">
                <a:solidFill>
                  <a:srgbClr val="1FA4AB"/>
                </a:solidFill>
                <a:effectLst/>
              </a:rPr>
              <a:t>Führungskräfte den Mitarbeitern zuhören</a:t>
            </a:r>
            <a:r>
              <a:rPr lang="en-GB" sz="2000" b="0" i="0" dirty="0">
                <a:solidFill>
                  <a:srgbClr val="3E4449"/>
                </a:solidFill>
                <a:effectLst/>
              </a:rPr>
              <a:t>, verglichen mit nur 70 % der Mitarbeiter in nicht erfolgreichen Kulturen.</a:t>
            </a:r>
          </a:p>
          <a:p>
            <a:endParaRPr lang="en-IE" sz="2000" dirty="0"/>
          </a:p>
        </p:txBody>
      </p:sp>
    </p:spTree>
    <p:extLst>
      <p:ext uri="{BB962C8B-B14F-4D97-AF65-F5344CB8AC3E}">
        <p14:creationId xmlns:p14="http://schemas.microsoft.com/office/powerpoint/2010/main" val="5058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1FAC6-A9E5-48E1-08AA-E54EBBB3DC6C}"/>
              </a:ext>
            </a:extLst>
          </p:cNvPr>
          <p:cNvSpPr>
            <a:spLocks noGrp="1"/>
          </p:cNvSpPr>
          <p:nvPr>
            <p:ph type="body" sz="quarter" idx="13"/>
          </p:nvPr>
        </p:nvSpPr>
        <p:spPr>
          <a:xfrm>
            <a:off x="1086578" y="518381"/>
            <a:ext cx="10600546" cy="953429"/>
          </a:xfrm>
        </p:spPr>
        <p:txBody>
          <a:bodyPr/>
          <a:lstStyle/>
          <a:p>
            <a:r>
              <a:rPr lang="en-IE" dirty="0"/>
              <a:t>Kulturelle Transformation erfolgreich gestalten </a:t>
            </a:r>
          </a:p>
        </p:txBody>
      </p:sp>
      <p:sp>
        <p:nvSpPr>
          <p:cNvPr id="3" name="Text Placeholder 2">
            <a:extLst>
              <a:ext uri="{FF2B5EF4-FFF2-40B4-BE49-F238E27FC236}">
                <a16:creationId xmlns:a16="http://schemas.microsoft.com/office/drawing/2014/main" id="{C5DE37E6-16F3-796A-7273-1A256D571EE4}"/>
              </a:ext>
            </a:extLst>
          </p:cNvPr>
          <p:cNvSpPr>
            <a:spLocks noGrp="1"/>
          </p:cNvSpPr>
          <p:nvPr>
            <p:ph type="body" sz="quarter" idx="14"/>
          </p:nvPr>
        </p:nvSpPr>
        <p:spPr>
          <a:xfrm>
            <a:off x="359707" y="1615477"/>
            <a:ext cx="5906621" cy="3995320"/>
          </a:xfrm>
        </p:spPr>
        <p:txBody>
          <a:bodyPr/>
          <a:lstStyle/>
          <a:p>
            <a:r>
              <a:rPr lang="en-GB" sz="2200" b="1" dirty="0"/>
              <a:t>5 wichtige Fragen, die bei der </a:t>
            </a:r>
            <a:r>
              <a:rPr lang="en-GB" sz="2200" b="1" dirty="0" err="1"/>
              <a:t>Planung</a:t>
            </a:r>
            <a:r>
              <a:rPr lang="en-GB" sz="2200" b="1" dirty="0"/>
              <a:t> von CSR-Strategie und </a:t>
            </a:r>
            <a:r>
              <a:rPr lang="en-GB" sz="2200" b="1" dirty="0" err="1"/>
              <a:t>Aktionsplan</a:t>
            </a:r>
            <a:r>
              <a:rPr lang="en-GB" sz="2200" b="1" dirty="0"/>
              <a:t> zu beantworten sind </a:t>
            </a:r>
          </a:p>
          <a:p>
            <a:endParaRPr lang="en-GB" sz="2200" dirty="0"/>
          </a:p>
          <a:p>
            <a:pPr marL="342900" indent="-342900">
              <a:buFont typeface="Wingdings" panose="05000000000000000000" pitchFamily="2" charset="2"/>
              <a:buChar char="v"/>
            </a:pPr>
            <a:r>
              <a:rPr lang="en-GB" sz="2200" b="1" dirty="0">
                <a:solidFill>
                  <a:srgbClr val="F28F26"/>
                </a:solidFill>
              </a:rPr>
              <a:t>WARUM </a:t>
            </a:r>
            <a:r>
              <a:rPr lang="en-GB" sz="2200" dirty="0"/>
              <a:t>Legen Sie einen klaren Zweck für Ihre Initiativen fest</a:t>
            </a:r>
          </a:p>
          <a:p>
            <a:pPr marL="342900" indent="-342900">
              <a:buFont typeface="Wingdings" panose="05000000000000000000" pitchFamily="2" charset="2"/>
              <a:buChar char="v"/>
            </a:pPr>
            <a:r>
              <a:rPr lang="en-GB" sz="2200" b="1" dirty="0">
                <a:solidFill>
                  <a:srgbClr val="28BAED"/>
                </a:solidFill>
              </a:rPr>
              <a:t>WAS </a:t>
            </a:r>
            <a:r>
              <a:rPr lang="en-GB" sz="2200" dirty="0"/>
              <a:t>Legen Sie fest, welchen Bereich der Nachhaltigkeit Sie unterstützen möchten</a:t>
            </a:r>
          </a:p>
          <a:p>
            <a:pPr marL="342900" indent="-342900">
              <a:buFont typeface="Wingdings" panose="05000000000000000000" pitchFamily="2" charset="2"/>
              <a:buChar char="v"/>
            </a:pPr>
            <a:r>
              <a:rPr lang="en-GB" sz="2200" b="1" dirty="0">
                <a:solidFill>
                  <a:srgbClr val="AA2584"/>
                </a:solidFill>
              </a:rPr>
              <a:t>WER </a:t>
            </a:r>
            <a:r>
              <a:rPr lang="en-GB" sz="2200" dirty="0"/>
              <a:t>Bestimmen Sie eine Person, die die Verantwortung übernimmt</a:t>
            </a:r>
          </a:p>
          <a:p>
            <a:pPr marL="342900" indent="-342900">
              <a:buFont typeface="Wingdings" panose="05000000000000000000" pitchFamily="2" charset="2"/>
              <a:buChar char="v"/>
            </a:pPr>
            <a:r>
              <a:rPr lang="en-GB" sz="2200" b="1" dirty="0">
                <a:solidFill>
                  <a:srgbClr val="2584C6"/>
                </a:solidFill>
              </a:rPr>
              <a:t>WIE hoch </a:t>
            </a:r>
            <a:r>
              <a:rPr lang="en-GB" sz="2200" dirty="0"/>
              <a:t>ist Ihr Budget und wie können Sie die Auswirkungen des Programms messen?</a:t>
            </a:r>
          </a:p>
          <a:p>
            <a:pPr marL="342900" indent="-342900">
              <a:buFont typeface="Wingdings" panose="05000000000000000000" pitchFamily="2" charset="2"/>
              <a:buChar char="v"/>
            </a:pPr>
            <a:r>
              <a:rPr lang="en-GB" sz="2200" b="1" dirty="0">
                <a:solidFill>
                  <a:srgbClr val="713089"/>
                </a:solidFill>
              </a:rPr>
              <a:t>WANN </a:t>
            </a:r>
            <a:r>
              <a:rPr lang="en-GB" sz="2200" dirty="0"/>
              <a:t>Legen Sie einen Zeitplan und ein Ziel fest, bis wann Sie Ihre Nachhaltigkeitsziele erreicht haben wollen.</a:t>
            </a:r>
            <a:endParaRPr lang="en-IE" sz="2200" dirty="0"/>
          </a:p>
        </p:txBody>
      </p:sp>
      <p:pic>
        <p:nvPicPr>
          <p:cNvPr id="4" name="Picture 2" descr="Leading a Successful Cultural Transformation at Your Organization">
            <a:extLst>
              <a:ext uri="{FF2B5EF4-FFF2-40B4-BE49-F238E27FC236}">
                <a16:creationId xmlns:a16="http://schemas.microsoft.com/office/drawing/2014/main" id="{B04C537E-B364-73CF-3608-A097C48C3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608" y="1238960"/>
            <a:ext cx="5893490" cy="44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430067" cy="697353"/>
          </a:xfrm>
        </p:spPr>
        <p:txBody>
          <a:bodyPr/>
          <a:lstStyle/>
          <a:p>
            <a:pPr>
              <a:lnSpc>
                <a:spcPct val="100000"/>
              </a:lnSpc>
              <a:spcBef>
                <a:spcPts val="0"/>
              </a:spcBef>
            </a:pPr>
            <a:r>
              <a:rPr lang="en-US" sz="4400" b="1" dirty="0"/>
              <a:t>Schritt 2 </a:t>
            </a:r>
          </a:p>
          <a:p>
            <a:pPr>
              <a:lnSpc>
                <a:spcPct val="100000"/>
              </a:lnSpc>
              <a:spcBef>
                <a:spcPts val="0"/>
              </a:spcBef>
            </a:pPr>
            <a:endParaRPr lang="en-US" sz="400" dirty="0"/>
          </a:p>
          <a:p>
            <a:pPr>
              <a:lnSpc>
                <a:spcPct val="100000"/>
              </a:lnSpc>
              <a:spcBef>
                <a:spcPts val="0"/>
              </a:spcBef>
            </a:pPr>
            <a:r>
              <a:rPr lang="en-US" sz="3000" dirty="0">
                <a:solidFill>
                  <a:srgbClr val="C95F57"/>
                </a:solidFill>
              </a:rPr>
              <a:t>Führen Sie eine unternehmensweite CSR-Bewertung oder Umfrage durch </a:t>
            </a:r>
          </a:p>
          <a:p>
            <a:pPr>
              <a:lnSpc>
                <a:spcPct val="100000"/>
              </a:lnSpc>
              <a:spcBef>
                <a:spcPts val="0"/>
              </a:spcBef>
            </a:pPr>
            <a:endParaRPr lang="en-IE" sz="4400" dirty="0"/>
          </a:p>
        </p:txBody>
      </p:sp>
    </p:spTree>
    <p:extLst>
      <p:ext uri="{BB962C8B-B14F-4D97-AF65-F5344CB8AC3E}">
        <p14:creationId xmlns:p14="http://schemas.microsoft.com/office/powerpoint/2010/main" val="329108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0483115" cy="844269"/>
          </a:xfrm>
        </p:spPr>
        <p:txBody>
          <a:bodyPr>
            <a:noAutofit/>
          </a:bodyPr>
          <a:lstStyle/>
          <a:p>
            <a:r>
              <a:rPr lang="en-IE" sz="2700" dirty="0"/>
              <a:t>Kultureller Wandel sollte zielgerichtet und praktisch sein </a:t>
            </a:r>
          </a:p>
          <a:p>
            <a:r>
              <a:rPr lang="en-IE" sz="2700" dirty="0">
                <a:solidFill>
                  <a:srgbClr val="027354"/>
                </a:solidFill>
              </a:rPr>
              <a:t>Das CSR-Ready-Assessment hilft Ihnen, dies zu erreichen. </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6" y="1534781"/>
            <a:ext cx="9114995" cy="4329707"/>
          </a:xfrm>
        </p:spPr>
        <p:txBody>
          <a:bodyPr/>
          <a:lstStyle/>
          <a:p>
            <a:r>
              <a:rPr lang="en-GB" sz="2000" b="1" dirty="0">
                <a:solidFill>
                  <a:srgbClr val="C95F57"/>
                </a:solidFill>
              </a:rPr>
              <a:t>Kultur ist nicht nur ein Ziel und ein Gefühl; sie ist auch in alle Verhaltensweisen, Maßnahmen, Verfahren und Systeme in Ihrem Unternehmen eingebettet. </a:t>
            </a:r>
            <a:r>
              <a:rPr lang="en-GB" sz="2000" dirty="0"/>
              <a:t>Ein CSR-Unternehmen, das das gesamte Spektrum abdeckt, ist sowohl zielorientiert als </a:t>
            </a:r>
            <a:r>
              <a:rPr lang="en-GB" sz="2000" dirty="0" err="1"/>
              <a:t>auch</a:t>
            </a:r>
            <a:r>
              <a:rPr lang="en-GB" sz="2000" dirty="0"/>
              <a:t> </a:t>
            </a:r>
            <a:r>
              <a:rPr lang="en-GB" sz="2000" dirty="0" err="1"/>
              <a:t>praxisorientiert</a:t>
            </a:r>
            <a:r>
              <a:rPr lang="en-GB" sz="2000" dirty="0"/>
              <a:t>. Unser CSR-Ready-Assessment liefert Ihnen die Informationen, die Sie benötigen, um den CSR-Kulturwandel auf pragmatische Art und Weise umzusetzen.</a:t>
            </a:r>
            <a:endParaRPr lang="en-GB" sz="2000" dirty="0">
              <a:highlight>
                <a:srgbClr val="FFFF00"/>
              </a:highlight>
            </a:endParaRPr>
          </a:p>
          <a:p>
            <a:endParaRPr lang="en-GB" sz="2000" dirty="0">
              <a:highlight>
                <a:srgbClr val="FFFF00"/>
              </a:highlight>
            </a:endParaRPr>
          </a:p>
          <a:p>
            <a:r>
              <a:rPr lang="en-GB" sz="2000" b="1" dirty="0">
                <a:solidFill>
                  <a:srgbClr val="C95F57"/>
                </a:solidFill>
              </a:rPr>
              <a:t>Jede Initiative zum kulturellen Wandel kann überwältigend komplex erscheinen</a:t>
            </a:r>
            <a:r>
              <a:rPr lang="en-GB" sz="2000" dirty="0"/>
              <a:t>. Für den </a:t>
            </a:r>
            <a:r>
              <a:rPr lang="en-GB" sz="2000" dirty="0" err="1"/>
              <a:t>Wandel</a:t>
            </a:r>
            <a:r>
              <a:rPr lang="en-GB" sz="2000" dirty="0"/>
              <a:t> </a:t>
            </a:r>
            <a:r>
              <a:rPr lang="en-GB" sz="2000" dirty="0" err="1"/>
              <a:t>benötigen</a:t>
            </a:r>
            <a:r>
              <a:rPr lang="en-GB" sz="2000" dirty="0"/>
              <a:t> Sie die </a:t>
            </a:r>
            <a:r>
              <a:rPr lang="en-GB" sz="2000" dirty="0" err="1"/>
              <a:t>Unterstützung</a:t>
            </a:r>
            <a:r>
              <a:rPr lang="en-GB" sz="2000" dirty="0"/>
              <a:t> von Menschen und </a:t>
            </a:r>
            <a:r>
              <a:rPr lang="en-GB" sz="2000" dirty="0" err="1"/>
              <a:t>Ressourcen</a:t>
            </a:r>
            <a:r>
              <a:rPr lang="en-GB" sz="2000" dirty="0"/>
              <a:t>, z. B. CSR-Schulungs- und Entwicklungskurse (wie den CSR-Ready-Kurs), ein CSR-Führungsteam, Zeit, Engagement usw., damit Sie Ihre Energie auf die erfolgreiche Umsetzung konzentrieren können. </a:t>
            </a:r>
          </a:p>
          <a:p>
            <a:endParaRPr lang="en-IE" sz="2000" dirty="0"/>
          </a:p>
        </p:txBody>
      </p:sp>
      <p:sp>
        <p:nvSpPr>
          <p:cNvPr id="4" name="Teardrop 3">
            <a:extLst>
              <a:ext uri="{FF2B5EF4-FFF2-40B4-BE49-F238E27FC236}">
                <a16:creationId xmlns:a16="http://schemas.microsoft.com/office/drawing/2014/main" id="{171DFC13-FAC8-B011-2F79-8F22D0CBFD24}"/>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753050BC-B465-1D38-24D3-94C09811663C}"/>
              </a:ext>
            </a:extLst>
          </p:cNvPr>
          <p:cNvSpPr txBox="1"/>
          <p:nvPr/>
        </p:nvSpPr>
        <p:spPr>
          <a:xfrm>
            <a:off x="9918859" y="642844"/>
            <a:ext cx="1932433" cy="1323439"/>
          </a:xfrm>
          <a:prstGeom prst="rect">
            <a:avLst/>
          </a:prstGeom>
          <a:noFill/>
        </p:spPr>
        <p:txBody>
          <a:bodyPr wrap="square" rtlCol="0">
            <a:spAutoFit/>
          </a:bodyPr>
          <a:lstStyle/>
          <a:p>
            <a:pPr algn="ctr"/>
            <a:r>
              <a:rPr lang="en-IE" sz="2000" b="1" dirty="0" err="1">
                <a:solidFill>
                  <a:schemeClr val="bg1"/>
                </a:solidFill>
                <a:hlinkClick r:id="rId2">
                  <a:extLst>
                    <a:ext uri="{A12FA001-AC4F-418D-AE19-62706E023703}">
                      <ahyp:hlinkClr xmlns:ahyp="http://schemas.microsoft.com/office/drawing/2018/hyperlinkcolor" val="tx"/>
                    </a:ext>
                  </a:extLst>
                </a:hlinkClick>
              </a:rPr>
              <a:t>Klicken</a:t>
            </a:r>
            <a:r>
              <a:rPr lang="en-IE" sz="2000" b="1" dirty="0">
                <a:solidFill>
                  <a:schemeClr val="bg1"/>
                </a:solidFill>
                <a:hlinkClick r:id="rId2">
                  <a:extLst>
                    <a:ext uri="{A12FA001-AC4F-418D-AE19-62706E023703}">
                      <ahyp:hlinkClr xmlns:ahyp="http://schemas.microsoft.com/office/drawing/2018/hyperlinkcolor" val="tx"/>
                    </a:ext>
                  </a:extLst>
                </a:hlinkClick>
              </a:rPr>
              <a:t> Sie </a:t>
            </a:r>
            <a:r>
              <a:rPr lang="en-IE" sz="2000" b="1" dirty="0" err="1">
                <a:solidFill>
                  <a:schemeClr val="bg1"/>
                </a:solidFill>
                <a:hlinkClick r:id="rId2">
                  <a:extLst>
                    <a:ext uri="{A12FA001-AC4F-418D-AE19-62706E023703}">
                      <ahyp:hlinkClr xmlns:ahyp="http://schemas.microsoft.com/office/drawing/2018/hyperlinkcolor" val="tx"/>
                    </a:ext>
                  </a:extLst>
                </a:hlinkClick>
              </a:rPr>
              <a:t>hier</a:t>
            </a:r>
            <a:r>
              <a:rPr lang="en-IE" sz="2000" b="1" dirty="0">
                <a:solidFill>
                  <a:schemeClr val="bg1"/>
                </a:solidFill>
                <a:hlinkClick r:id="rId2">
                  <a:extLst>
                    <a:ext uri="{A12FA001-AC4F-418D-AE19-62706E023703}">
                      <ahyp:hlinkClr xmlns:ahyp="http://schemas.microsoft.com/office/drawing/2018/hyperlinkcolor" val="tx"/>
                    </a:ext>
                  </a:extLst>
                </a:hlinkClick>
              </a:rPr>
              <a:t>, um den CSR READY Test zu machen</a:t>
            </a:r>
            <a:endParaRPr lang="en-IE" sz="2000" b="1" dirty="0">
              <a:solidFill>
                <a:schemeClr val="bg1"/>
              </a:solidFill>
            </a:endParaRPr>
          </a:p>
        </p:txBody>
      </p:sp>
    </p:spTree>
    <p:extLst>
      <p:ext uri="{BB962C8B-B14F-4D97-AF65-F5344CB8AC3E}">
        <p14:creationId xmlns:p14="http://schemas.microsoft.com/office/powerpoint/2010/main" val="220905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AE43F1-50CC-7026-7C5C-4FF80745AA1B}"/>
              </a:ext>
            </a:extLst>
          </p:cNvPr>
          <p:cNvSpPr>
            <a:spLocks noGrp="1"/>
          </p:cNvSpPr>
          <p:nvPr>
            <p:ph type="body" sz="quarter" idx="13"/>
          </p:nvPr>
        </p:nvSpPr>
        <p:spPr>
          <a:xfrm>
            <a:off x="636804" y="432093"/>
            <a:ext cx="10496490" cy="844269"/>
          </a:xfrm>
        </p:spPr>
        <p:txBody>
          <a:bodyPr/>
          <a:lstStyle/>
          <a:p>
            <a:r>
              <a:rPr lang="en-IE" dirty="0"/>
              <a:t>Machen Sie das CSR READY Assessment! </a:t>
            </a:r>
          </a:p>
        </p:txBody>
      </p:sp>
      <p:sp>
        <p:nvSpPr>
          <p:cNvPr id="5" name="Text Placeholder 4">
            <a:extLst>
              <a:ext uri="{FF2B5EF4-FFF2-40B4-BE49-F238E27FC236}">
                <a16:creationId xmlns:a16="http://schemas.microsoft.com/office/drawing/2014/main" id="{D53210A4-7BDF-735E-6E66-45F7BEEBCF3D}"/>
              </a:ext>
            </a:extLst>
          </p:cNvPr>
          <p:cNvSpPr>
            <a:spLocks noGrp="1"/>
          </p:cNvSpPr>
          <p:nvPr>
            <p:ph type="body" sz="quarter" idx="14"/>
          </p:nvPr>
        </p:nvSpPr>
        <p:spPr>
          <a:xfrm>
            <a:off x="643492" y="1390862"/>
            <a:ext cx="9254963" cy="4329707"/>
          </a:xfrm>
        </p:spPr>
        <p:txBody>
          <a:bodyPr/>
          <a:lstStyle/>
          <a:p>
            <a:r>
              <a:rPr lang="en-GB" sz="2000" b="1" dirty="0">
                <a:solidFill>
                  <a:srgbClr val="027354"/>
                </a:solidFill>
              </a:rPr>
              <a:t>Das CSR READY Assessment Tool zeigt dem Management, wo es anfangen soll! </a:t>
            </a:r>
            <a:r>
              <a:rPr lang="en-GB" sz="2000" dirty="0"/>
              <a:t>Der Vorstand, der CEO und das Top-Management oder die Eigentümer müssen einen genauen Überblick darüber haben, wie weit das Unternehmen auf dem Weg zur CSR ist. Es ist unwahrscheinlich, dass sie in der Lage sind, fundierte Entscheidungen über das weitere Vorgehen zu treffen, ohne </a:t>
            </a:r>
            <a:r>
              <a:rPr lang="en-GB" sz="2000" dirty="0" err="1"/>
              <a:t>vorher</a:t>
            </a:r>
            <a:r>
              <a:rPr lang="en-GB" sz="2000" dirty="0"/>
              <a:t> </a:t>
            </a:r>
            <a:r>
              <a:rPr lang="en-GB" sz="2000" dirty="0" err="1"/>
              <a:t>ein</a:t>
            </a:r>
            <a:r>
              <a:rPr lang="en-GB" sz="2000" dirty="0"/>
              <a:t> Assessment durchzuführen. Das CSR-Ready-Assessment </a:t>
            </a:r>
            <a:r>
              <a:rPr lang="en-GB" sz="2000" dirty="0" err="1"/>
              <a:t>ist</a:t>
            </a:r>
            <a:r>
              <a:rPr lang="en-GB" sz="2000" dirty="0"/>
              <a:t> der perfekte Ausgangspunkt.</a:t>
            </a:r>
          </a:p>
          <a:p>
            <a:endParaRPr lang="en-GB" sz="2000" dirty="0"/>
          </a:p>
          <a:p>
            <a:r>
              <a:rPr lang="en-GB" sz="2000" b="1" dirty="0">
                <a:solidFill>
                  <a:srgbClr val="C95F57"/>
                </a:solidFill>
              </a:rPr>
              <a:t>Das CSR-Ready-Assessment </a:t>
            </a:r>
            <a:r>
              <a:rPr lang="en-GB" sz="2000" b="1" dirty="0" err="1">
                <a:solidFill>
                  <a:srgbClr val="C95F57"/>
                </a:solidFill>
              </a:rPr>
              <a:t>hilft</a:t>
            </a:r>
            <a:r>
              <a:rPr lang="en-GB" sz="2000" b="1" dirty="0">
                <a:solidFill>
                  <a:srgbClr val="C95F57"/>
                </a:solidFill>
              </a:rPr>
              <a:t> bei der CSR-Entscheidungsfindung! </a:t>
            </a:r>
            <a:r>
              <a:rPr lang="en-GB" sz="2000" dirty="0"/>
              <a:t>Das CSR-Assessment hilft Ihnen zu erkennen, wo Sie in Bezug auf CSR stehen, welche Lücken, Prioritäten und Möglichkeiten Sie haben, und unterstützt Sie bei Ihren CSR-Entscheidungen. Es </a:t>
            </a:r>
            <a:r>
              <a:rPr lang="en-GB" sz="2000" dirty="0" err="1"/>
              <a:t>bietet</a:t>
            </a:r>
            <a:r>
              <a:rPr lang="en-GB" sz="2000" dirty="0"/>
              <a:t> alle benötigten Informationen. Das CSR-Assessment </a:t>
            </a:r>
            <a:r>
              <a:rPr lang="en-GB" sz="2000" dirty="0" err="1"/>
              <a:t>kann</a:t>
            </a:r>
            <a:r>
              <a:rPr lang="en-GB" sz="2000" dirty="0"/>
              <a:t> ein Unternehmen davor bewahren, einen ineffektiven CSR-Ansatz zu verfolgen oder eine Richtung einzuschlagen, die für das Unternehmen riskant, nicht </a:t>
            </a:r>
            <a:r>
              <a:rPr lang="en-GB" sz="2000" dirty="0" err="1"/>
              <a:t>nachhaltig</a:t>
            </a:r>
            <a:r>
              <a:rPr lang="en-GB" sz="2000" dirty="0"/>
              <a:t> </a:t>
            </a:r>
            <a:r>
              <a:rPr lang="en-GB" sz="2000" dirty="0" err="1"/>
              <a:t>oder</a:t>
            </a:r>
            <a:r>
              <a:rPr lang="en-GB" sz="2000" dirty="0"/>
              <a:t> </a:t>
            </a:r>
            <a:r>
              <a:rPr lang="en-GB" sz="2000" dirty="0" err="1"/>
              <a:t>nicht</a:t>
            </a:r>
            <a:r>
              <a:rPr lang="en-GB" sz="2000" dirty="0"/>
              <a:t> innovativ ist. </a:t>
            </a:r>
          </a:p>
          <a:p>
            <a:endParaRPr lang="en-GB" sz="2000" dirty="0"/>
          </a:p>
        </p:txBody>
      </p:sp>
      <p:sp>
        <p:nvSpPr>
          <p:cNvPr id="3" name="TextBox 2">
            <a:extLst>
              <a:ext uri="{FF2B5EF4-FFF2-40B4-BE49-F238E27FC236}">
                <a16:creationId xmlns:a16="http://schemas.microsoft.com/office/drawing/2014/main" id="{9770B90A-BD9E-C132-26E7-EE8DB68A95ED}"/>
              </a:ext>
            </a:extLst>
          </p:cNvPr>
          <p:cNvSpPr txBox="1"/>
          <p:nvPr/>
        </p:nvSpPr>
        <p:spPr>
          <a:xfrm>
            <a:off x="9898455" y="607993"/>
            <a:ext cx="1932433" cy="1292662"/>
          </a:xfrm>
          <a:prstGeom prst="rect">
            <a:avLst/>
          </a:prstGeom>
          <a:noFill/>
        </p:spPr>
        <p:txBody>
          <a:bodyPr wrap="square" rtlCol="0">
            <a:spAutoFit/>
          </a:bodyPr>
          <a:lstStyle/>
          <a:p>
            <a:pPr algn="ctr"/>
            <a:r>
              <a:rPr lang="en-IE" sz="2600" b="1" dirty="0">
                <a:solidFill>
                  <a:schemeClr val="bg1"/>
                </a:solidFill>
              </a:rPr>
              <a:t>Klicken Sie, um den CSR READY Test zu machen</a:t>
            </a:r>
          </a:p>
        </p:txBody>
      </p:sp>
      <p:sp>
        <p:nvSpPr>
          <p:cNvPr id="6" name="Teardrop 3">
            <a:extLst>
              <a:ext uri="{FF2B5EF4-FFF2-40B4-BE49-F238E27FC236}">
                <a16:creationId xmlns:a16="http://schemas.microsoft.com/office/drawing/2014/main" id="{AAFFADE0-3B43-069A-F0DB-09417F4D0640}"/>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4">
            <a:extLst>
              <a:ext uri="{FF2B5EF4-FFF2-40B4-BE49-F238E27FC236}">
                <a16:creationId xmlns:a16="http://schemas.microsoft.com/office/drawing/2014/main" id="{2FA04FCD-84F9-DCC4-E58D-6475AF08FB5D}"/>
              </a:ext>
            </a:extLst>
          </p:cNvPr>
          <p:cNvSpPr txBox="1"/>
          <p:nvPr/>
        </p:nvSpPr>
        <p:spPr>
          <a:xfrm>
            <a:off x="9918859" y="642844"/>
            <a:ext cx="1932433" cy="1323439"/>
          </a:xfrm>
          <a:prstGeom prst="rect">
            <a:avLst/>
          </a:prstGeom>
          <a:noFill/>
        </p:spPr>
        <p:txBody>
          <a:bodyPr wrap="square" rtlCol="0">
            <a:spAutoFit/>
          </a:bodyPr>
          <a:lstStyle/>
          <a:p>
            <a:pPr algn="ctr"/>
            <a:r>
              <a:rPr lang="en-IE" sz="2000" b="1" dirty="0" err="1">
                <a:solidFill>
                  <a:schemeClr val="bg1"/>
                </a:solidFill>
                <a:hlinkClick r:id="rId2">
                  <a:extLst>
                    <a:ext uri="{A12FA001-AC4F-418D-AE19-62706E023703}">
                      <ahyp:hlinkClr xmlns:ahyp="http://schemas.microsoft.com/office/drawing/2018/hyperlinkcolor" val="tx"/>
                    </a:ext>
                  </a:extLst>
                </a:hlinkClick>
              </a:rPr>
              <a:t>Klicken</a:t>
            </a:r>
            <a:r>
              <a:rPr lang="en-IE" sz="2000" b="1" dirty="0">
                <a:solidFill>
                  <a:schemeClr val="bg1"/>
                </a:solidFill>
                <a:hlinkClick r:id="rId2">
                  <a:extLst>
                    <a:ext uri="{A12FA001-AC4F-418D-AE19-62706E023703}">
                      <ahyp:hlinkClr xmlns:ahyp="http://schemas.microsoft.com/office/drawing/2018/hyperlinkcolor" val="tx"/>
                    </a:ext>
                  </a:extLst>
                </a:hlinkClick>
              </a:rPr>
              <a:t> Sie </a:t>
            </a:r>
            <a:r>
              <a:rPr lang="en-IE" sz="2000" b="1" dirty="0" err="1">
                <a:solidFill>
                  <a:schemeClr val="bg1"/>
                </a:solidFill>
                <a:hlinkClick r:id="rId2">
                  <a:extLst>
                    <a:ext uri="{A12FA001-AC4F-418D-AE19-62706E023703}">
                      <ahyp:hlinkClr xmlns:ahyp="http://schemas.microsoft.com/office/drawing/2018/hyperlinkcolor" val="tx"/>
                    </a:ext>
                  </a:extLst>
                </a:hlinkClick>
              </a:rPr>
              <a:t>hier</a:t>
            </a:r>
            <a:r>
              <a:rPr lang="en-IE" sz="2000" b="1" dirty="0">
                <a:solidFill>
                  <a:schemeClr val="bg1"/>
                </a:solidFill>
                <a:hlinkClick r:id="rId2">
                  <a:extLst>
                    <a:ext uri="{A12FA001-AC4F-418D-AE19-62706E023703}">
                      <ahyp:hlinkClr xmlns:ahyp="http://schemas.microsoft.com/office/drawing/2018/hyperlinkcolor" val="tx"/>
                    </a:ext>
                  </a:extLst>
                </a:hlinkClick>
              </a:rPr>
              <a:t>, um den CSR READY Test zu machen</a:t>
            </a:r>
            <a:endParaRPr lang="en-IE" sz="2000" b="1" dirty="0">
              <a:solidFill>
                <a:schemeClr val="bg1"/>
              </a:solidFill>
            </a:endParaRPr>
          </a:p>
        </p:txBody>
      </p:sp>
    </p:spTree>
    <p:extLst>
      <p:ext uri="{BB962C8B-B14F-4D97-AF65-F5344CB8AC3E}">
        <p14:creationId xmlns:p14="http://schemas.microsoft.com/office/powerpoint/2010/main" val="335834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8ED40-B455-A108-082F-50CAB57AAD8F}"/>
              </a:ext>
            </a:extLst>
          </p:cNvPr>
          <p:cNvSpPr>
            <a:spLocks noGrp="1"/>
          </p:cNvSpPr>
          <p:nvPr>
            <p:ph type="body" sz="quarter" idx="13"/>
          </p:nvPr>
        </p:nvSpPr>
        <p:spPr>
          <a:xfrm>
            <a:off x="490750" y="369237"/>
            <a:ext cx="10496490" cy="844269"/>
          </a:xfrm>
        </p:spPr>
        <p:txBody>
          <a:bodyPr>
            <a:normAutofit/>
          </a:bodyPr>
          <a:lstStyle/>
          <a:p>
            <a:r>
              <a:rPr lang="en-IE" sz="3200" dirty="0">
                <a:solidFill>
                  <a:srgbClr val="C95F57"/>
                </a:solidFill>
              </a:rPr>
              <a:t>CSR-Kulturwandel hilft bei der Identifizierung von Risiken</a:t>
            </a:r>
          </a:p>
          <a:p>
            <a:endParaRPr lang="en-IE" sz="3200" dirty="0">
              <a:solidFill>
                <a:srgbClr val="C95F57"/>
              </a:solidFill>
            </a:endParaRPr>
          </a:p>
        </p:txBody>
      </p:sp>
      <p:sp>
        <p:nvSpPr>
          <p:cNvPr id="3" name="Text Placeholder 2">
            <a:extLst>
              <a:ext uri="{FF2B5EF4-FFF2-40B4-BE49-F238E27FC236}">
                <a16:creationId xmlns:a16="http://schemas.microsoft.com/office/drawing/2014/main" id="{D360DB3B-1146-F2CE-5C87-9CB100D62BEF}"/>
              </a:ext>
            </a:extLst>
          </p:cNvPr>
          <p:cNvSpPr>
            <a:spLocks noGrp="1"/>
          </p:cNvSpPr>
          <p:nvPr>
            <p:ph type="body" sz="quarter" idx="14"/>
          </p:nvPr>
        </p:nvSpPr>
        <p:spPr>
          <a:xfrm>
            <a:off x="490750" y="1273110"/>
            <a:ext cx="9439475" cy="4329707"/>
          </a:xfrm>
        </p:spPr>
        <p:txBody>
          <a:bodyPr/>
          <a:lstStyle/>
          <a:p>
            <a:r>
              <a:rPr lang="en-GB" sz="2000" b="1" dirty="0">
                <a:solidFill>
                  <a:srgbClr val="027354"/>
                </a:solidFill>
              </a:rPr>
              <a:t>Das CSR-Ready-Assessment </a:t>
            </a:r>
            <a:r>
              <a:rPr lang="en-GB" sz="2000" b="1" dirty="0" err="1">
                <a:solidFill>
                  <a:srgbClr val="027354"/>
                </a:solidFill>
              </a:rPr>
              <a:t>identifiziert</a:t>
            </a:r>
            <a:r>
              <a:rPr lang="en-GB" sz="2000" b="1" dirty="0">
                <a:solidFill>
                  <a:srgbClr val="027354"/>
                </a:solidFill>
              </a:rPr>
              <a:t> </a:t>
            </a:r>
            <a:r>
              <a:rPr lang="en-GB" sz="2000" b="1" dirty="0" err="1">
                <a:solidFill>
                  <a:srgbClr val="027354"/>
                </a:solidFill>
              </a:rPr>
              <a:t>Risiken</a:t>
            </a:r>
            <a:r>
              <a:rPr lang="en-GB" sz="2000" b="1" dirty="0">
                <a:solidFill>
                  <a:srgbClr val="027354"/>
                </a:solidFill>
              </a:rPr>
              <a:t>! </a:t>
            </a:r>
            <a:r>
              <a:rPr lang="en-GB" sz="2000" dirty="0"/>
              <a:t>Das Assessment </a:t>
            </a:r>
            <a:r>
              <a:rPr lang="en-GB" sz="2000" dirty="0" err="1"/>
              <a:t>kann</a:t>
            </a:r>
            <a:r>
              <a:rPr lang="en-GB" sz="2000" dirty="0"/>
              <a:t> </a:t>
            </a:r>
            <a:r>
              <a:rPr lang="en-GB" sz="2000" dirty="0" err="1"/>
              <a:t>dazu</a:t>
            </a:r>
            <a:r>
              <a:rPr lang="en-GB" sz="2000" dirty="0"/>
              <a:t> </a:t>
            </a:r>
            <a:r>
              <a:rPr lang="en-GB" sz="2000" dirty="0" err="1"/>
              <a:t>dienen</a:t>
            </a:r>
            <a:r>
              <a:rPr lang="en-GB" sz="2000" dirty="0"/>
              <a:t>, bestehende rechtliche Anforderungen, Risiken, Schäden oder Auswirkungen, die Sie verursachen und die Ihrem Ruf schaden könnten, sowie die Nichteinhaltung der Bedürfnisse von Stakeholdern und Kunden und vieles mehr zu ermitteln. All dies sind Möglichkeiten, wie Sie Ihre Geschäfte für Ihre Kunden, die Umwelt und letztlich Ihr Unternehmen "besser" machen können. </a:t>
            </a:r>
          </a:p>
          <a:p>
            <a:endParaRPr lang="en-GB" sz="2000" dirty="0"/>
          </a:p>
          <a:p>
            <a:r>
              <a:rPr lang="en-GB" sz="2000" b="1" dirty="0">
                <a:solidFill>
                  <a:srgbClr val="F29E38"/>
                </a:solidFill>
              </a:rPr>
              <a:t>KMU stellen oft fest, dass sie bereits CSR-Aktivitäten durchführen</a:t>
            </a:r>
            <a:r>
              <a:rPr lang="en-GB" sz="2000" dirty="0"/>
              <a:t>, ohne sich dessen bewusst zu sein! Häufig kann ein Unternehmen einen CSR-Ansatz einführen, um bestehende Aktivitäten, Abläufe oder Mitarbeiterbeziehungen ohne große zusätzliche Investitionen zu unterstützen oder zu ergänzen. So können Sie beispielsweise bereits über Qualitäts-, Umwelt-, Arbeitsschutz- und andere Managementsysteme, Weiterbildungsprogramme für Mitarbeiter oder Aktivitäten in der Gemeinde verfügen. Diese werden zu wichtigen Bausteinen für ein systematisches CSR-Kulturmanagementkonzept. </a:t>
            </a:r>
            <a:endParaRPr lang="en-IE" sz="2000" dirty="0"/>
          </a:p>
        </p:txBody>
      </p:sp>
      <p:sp>
        <p:nvSpPr>
          <p:cNvPr id="6" name="Teardrop 3">
            <a:extLst>
              <a:ext uri="{FF2B5EF4-FFF2-40B4-BE49-F238E27FC236}">
                <a16:creationId xmlns:a16="http://schemas.microsoft.com/office/drawing/2014/main" id="{6534DB27-C92E-7D65-60A9-27DE6380CF3B}"/>
              </a:ext>
            </a:extLst>
          </p:cNvPr>
          <p:cNvSpPr/>
          <p:nvPr/>
        </p:nvSpPr>
        <p:spPr>
          <a:xfrm>
            <a:off x="9735671" y="1034037"/>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4">
            <a:extLst>
              <a:ext uri="{FF2B5EF4-FFF2-40B4-BE49-F238E27FC236}">
                <a16:creationId xmlns:a16="http://schemas.microsoft.com/office/drawing/2014/main" id="{C20AC03B-8087-0D39-FD11-93DC3BC467E0}"/>
              </a:ext>
            </a:extLst>
          </p:cNvPr>
          <p:cNvSpPr txBox="1"/>
          <p:nvPr/>
        </p:nvSpPr>
        <p:spPr>
          <a:xfrm>
            <a:off x="9918859" y="1198656"/>
            <a:ext cx="1932433" cy="1323439"/>
          </a:xfrm>
          <a:prstGeom prst="rect">
            <a:avLst/>
          </a:prstGeom>
          <a:noFill/>
        </p:spPr>
        <p:txBody>
          <a:bodyPr wrap="square" rtlCol="0">
            <a:spAutoFit/>
          </a:bodyPr>
          <a:lstStyle/>
          <a:p>
            <a:pPr algn="ctr"/>
            <a:r>
              <a:rPr lang="en-IE" sz="2000" b="1" dirty="0" err="1">
                <a:solidFill>
                  <a:schemeClr val="bg1"/>
                </a:solidFill>
                <a:hlinkClick r:id="rId2">
                  <a:extLst>
                    <a:ext uri="{A12FA001-AC4F-418D-AE19-62706E023703}">
                      <ahyp:hlinkClr xmlns:ahyp="http://schemas.microsoft.com/office/drawing/2018/hyperlinkcolor" val="tx"/>
                    </a:ext>
                  </a:extLst>
                </a:hlinkClick>
              </a:rPr>
              <a:t>Klicken</a:t>
            </a:r>
            <a:r>
              <a:rPr lang="en-IE" sz="2000" b="1" dirty="0">
                <a:solidFill>
                  <a:schemeClr val="bg1"/>
                </a:solidFill>
                <a:hlinkClick r:id="rId2">
                  <a:extLst>
                    <a:ext uri="{A12FA001-AC4F-418D-AE19-62706E023703}">
                      <ahyp:hlinkClr xmlns:ahyp="http://schemas.microsoft.com/office/drawing/2018/hyperlinkcolor" val="tx"/>
                    </a:ext>
                  </a:extLst>
                </a:hlinkClick>
              </a:rPr>
              <a:t> Sie </a:t>
            </a:r>
            <a:r>
              <a:rPr lang="en-IE" sz="2000" b="1" dirty="0" err="1">
                <a:solidFill>
                  <a:schemeClr val="bg1"/>
                </a:solidFill>
                <a:hlinkClick r:id="rId2">
                  <a:extLst>
                    <a:ext uri="{A12FA001-AC4F-418D-AE19-62706E023703}">
                      <ahyp:hlinkClr xmlns:ahyp="http://schemas.microsoft.com/office/drawing/2018/hyperlinkcolor" val="tx"/>
                    </a:ext>
                  </a:extLst>
                </a:hlinkClick>
              </a:rPr>
              <a:t>hier</a:t>
            </a:r>
            <a:r>
              <a:rPr lang="en-IE" sz="2000" b="1" dirty="0">
                <a:solidFill>
                  <a:schemeClr val="bg1"/>
                </a:solidFill>
                <a:hlinkClick r:id="rId2">
                  <a:extLst>
                    <a:ext uri="{A12FA001-AC4F-418D-AE19-62706E023703}">
                      <ahyp:hlinkClr xmlns:ahyp="http://schemas.microsoft.com/office/drawing/2018/hyperlinkcolor" val="tx"/>
                    </a:ext>
                  </a:extLst>
                </a:hlinkClick>
              </a:rPr>
              <a:t>, um den CSR READY Test zu machen</a:t>
            </a:r>
            <a:endParaRPr lang="en-IE" sz="2000" b="1" dirty="0">
              <a:solidFill>
                <a:schemeClr val="bg1"/>
              </a:solidFill>
            </a:endParaRPr>
          </a:p>
        </p:txBody>
      </p:sp>
    </p:spTree>
    <p:extLst>
      <p:ext uri="{BB962C8B-B14F-4D97-AF65-F5344CB8AC3E}">
        <p14:creationId xmlns:p14="http://schemas.microsoft.com/office/powerpoint/2010/main" val="2719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311605" y="1331078"/>
            <a:ext cx="6205736" cy="697353"/>
          </a:xfrm>
        </p:spPr>
        <p:txBody>
          <a:bodyPr/>
          <a:lstStyle/>
          <a:p>
            <a:pPr>
              <a:lnSpc>
                <a:spcPct val="100000"/>
              </a:lnSpc>
              <a:spcBef>
                <a:spcPts val="0"/>
              </a:spcBef>
            </a:pPr>
            <a:r>
              <a:rPr lang="en-US" sz="4400" b="1" dirty="0">
                <a:solidFill>
                  <a:schemeClr val="tx1"/>
                </a:solidFill>
              </a:rPr>
              <a:t>Schritt 3 </a:t>
            </a:r>
          </a:p>
          <a:p>
            <a:pPr>
              <a:lnSpc>
                <a:spcPct val="100000"/>
              </a:lnSpc>
              <a:spcBef>
                <a:spcPts val="0"/>
              </a:spcBef>
            </a:pPr>
            <a:endParaRPr lang="en-US" sz="400" dirty="0"/>
          </a:p>
          <a:p>
            <a:pPr>
              <a:lnSpc>
                <a:spcPct val="100000"/>
              </a:lnSpc>
              <a:spcBef>
                <a:spcPts val="0"/>
              </a:spcBef>
            </a:pPr>
            <a:r>
              <a:rPr lang="en-US" sz="3000" dirty="0">
                <a:solidFill>
                  <a:srgbClr val="F28F26"/>
                </a:solidFill>
              </a:rPr>
              <a:t>Einrichtung eines speziellen CSR-Führungsteams und Überprüfung bestehender </a:t>
            </a:r>
            <a:r>
              <a:rPr lang="en-US" sz="3000" dirty="0" err="1">
                <a:solidFill>
                  <a:srgbClr val="F28F26"/>
                </a:solidFill>
              </a:rPr>
              <a:t>interner</a:t>
            </a:r>
            <a:r>
              <a:rPr lang="en-US" sz="3000" dirty="0">
                <a:solidFill>
                  <a:srgbClr val="F28F26"/>
                </a:solidFill>
              </a:rPr>
              <a:t> &amp; externer CSR</a:t>
            </a:r>
          </a:p>
          <a:p>
            <a:pPr>
              <a:lnSpc>
                <a:spcPct val="100000"/>
              </a:lnSpc>
              <a:spcBef>
                <a:spcPts val="0"/>
              </a:spcBef>
            </a:pPr>
            <a:endParaRPr lang="en-IE" sz="4400" dirty="0"/>
          </a:p>
        </p:txBody>
      </p:sp>
    </p:spTree>
    <p:extLst>
      <p:ext uri="{BB962C8B-B14F-4D97-AF65-F5344CB8AC3E}">
        <p14:creationId xmlns:p14="http://schemas.microsoft.com/office/powerpoint/2010/main" val="3655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0645"/>
          <a:stretch/>
        </p:blipFill>
        <p:spPr>
          <a:xfrm>
            <a:off x="-7999" y="1"/>
            <a:ext cx="12192000" cy="6858000"/>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77013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1210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25503"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44842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61821"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875218"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136240"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36868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62018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31547" y="2312612"/>
            <a:ext cx="1192906" cy="643766"/>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EINFÜHRUNG IN CORPORATE SOCIAL RESPONSIBILITY (CSR) VON KMU </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03356" y="2312612"/>
            <a:ext cx="1250007"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CSR UND HUMAN RESOURCE MANAGEMENT FÜR DIE NACHHALTIGKEIT VON KMU</a:t>
            </a:r>
            <a:endParaRPr lang="en-GB" sz="896" b="1" dirty="0">
              <a:solidFill>
                <a:srgbClr val="F09C3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FFACDD9-F6CE-CDC1-7093-5F9655E1A9A1}"/>
              </a:ext>
            </a:extLst>
          </p:cNvPr>
          <p:cNvSpPr txBox="1"/>
          <p:nvPr/>
        </p:nvSpPr>
        <p:spPr>
          <a:xfrm>
            <a:off x="2923827" y="2312612"/>
            <a:ext cx="1395062"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VON CSR-HR ZUR MAXIMIERUNG DES POTENZIALS  VON KMU</a:t>
            </a:r>
            <a:endParaRPr lang="en-GB" sz="896" b="1" dirty="0">
              <a:solidFill>
                <a:srgbClr val="01735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E93F507-4B69-4611-FC6F-4D1407403D2E}"/>
              </a:ext>
            </a:extLst>
          </p:cNvPr>
          <p:cNvSpPr txBox="1"/>
          <p:nvPr/>
        </p:nvSpPr>
        <p:spPr>
          <a:xfrm>
            <a:off x="4218903" y="2312612"/>
            <a:ext cx="1250006"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CSR &amp; KULTURELLER WANDEL - KURZFRISTIGER STRATEGIEANSATZ</a:t>
            </a:r>
            <a:endParaRPr lang="en-GB" sz="896" b="1" dirty="0">
              <a:solidFill>
                <a:srgbClr val="D98E89"/>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820253F-241A-651E-06EF-D8FF463CC55F}"/>
              </a:ext>
            </a:extLst>
          </p:cNvPr>
          <p:cNvSpPr txBox="1"/>
          <p:nvPr/>
        </p:nvSpPr>
        <p:spPr>
          <a:xfrm>
            <a:off x="5447813" y="2312612"/>
            <a:ext cx="1208262" cy="643766"/>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CSR &amp; KULTURELLER WANDEL - LANGFRISTIGER STRATEGIEANSATZ</a:t>
            </a:r>
            <a:endParaRPr lang="en-GB" sz="896" b="1" dirty="0">
              <a:solidFill>
                <a:srgbClr val="3FB793"/>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46F4CA8-E789-E2D2-0FF0-E0C0ED3C86B5}"/>
              </a:ext>
            </a:extLst>
          </p:cNvPr>
          <p:cNvSpPr txBox="1"/>
          <p:nvPr/>
        </p:nvSpPr>
        <p:spPr>
          <a:xfrm>
            <a:off x="6634449" y="2312612"/>
            <a:ext cx="1268196"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IMPLEMENTIERUNG EINES CSR-RAHMENS </a:t>
            </a:r>
            <a:r>
              <a:rPr lang="de-DE" sz="896" b="1" cap="all" dirty="0">
                <a:solidFill>
                  <a:srgbClr val="F09C39"/>
                </a:solidFill>
                <a:latin typeface="Calibri" panose="020F0502020204030204" pitchFamily="34" charset="0"/>
                <a:cs typeface="Calibri" panose="020F0502020204030204" pitchFamily="34" charset="0"/>
              </a:rPr>
              <a:t>zur Minderung von Auswirkungen und Risiken</a:t>
            </a:r>
            <a:endParaRPr lang="en-GB" sz="896" b="1" cap="all" dirty="0">
              <a:solidFill>
                <a:srgbClr val="F09C39"/>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4383702-A440-7346-D93C-E4FC15B2F2A3}"/>
              </a:ext>
            </a:extLst>
          </p:cNvPr>
          <p:cNvSpPr txBox="1"/>
          <p:nvPr/>
        </p:nvSpPr>
        <p:spPr>
          <a:xfrm>
            <a:off x="7910984" y="2312612"/>
            <a:ext cx="1196500"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DES CSR-NACHHALTIGKEITS-RAHMENS ISO 26000</a:t>
            </a:r>
            <a:endParaRPr lang="en-GB" sz="896" b="1" dirty="0">
              <a:solidFill>
                <a:srgbClr val="017355"/>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E1A0DC2-D71F-C505-10FD-41E6B86DC44D}"/>
              </a:ext>
            </a:extLst>
          </p:cNvPr>
          <p:cNvSpPr txBox="1"/>
          <p:nvPr/>
        </p:nvSpPr>
        <p:spPr>
          <a:xfrm>
            <a:off x="9101654" y="2270215"/>
            <a:ext cx="1345003"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ANPASSUNG VON DIGITALEN WERKZEUGEN &amp; TECHNOLOGIEN AN CSR</a:t>
            </a:r>
            <a:endParaRPr lang="en-GB" sz="896" b="1" dirty="0">
              <a:solidFill>
                <a:srgbClr val="D98E89"/>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FB7F770E-2C30-0483-D4D7-51AA113044B2}"/>
              </a:ext>
            </a:extLst>
          </p:cNvPr>
          <p:cNvSpPr txBox="1"/>
          <p:nvPr/>
        </p:nvSpPr>
        <p:spPr>
          <a:xfrm>
            <a:off x="10346751" y="2312612"/>
            <a:ext cx="1345003" cy="505908"/>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INNOVATIONEN DURCH CSR-ADAPTION ZUR KREISLAUFWIRTSCHAFT</a:t>
            </a:r>
            <a:endParaRPr lang="en-GB" sz="896" b="1" dirty="0">
              <a:solidFill>
                <a:srgbClr val="3FB793"/>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1C996D6-0731-1EE1-FAB1-E081EEF25EFA}"/>
              </a:ext>
            </a:extLst>
          </p:cNvPr>
          <p:cNvSpPr txBox="1"/>
          <p:nvPr/>
        </p:nvSpPr>
        <p:spPr>
          <a:xfrm>
            <a:off x="597709" y="3283146"/>
            <a:ext cx="1226741" cy="2573782"/>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1.1 </a:t>
            </a:r>
            <a:r>
              <a:rPr lang="de-DE" sz="896" b="1" dirty="0">
                <a:latin typeface="Calibri" panose="020F0502020204030204" pitchFamily="34" charset="0"/>
                <a:cs typeface="Calibri" panose="020F0502020204030204" pitchFamily="34" charset="0"/>
              </a:rPr>
              <a:t>Einführung und wie KMU bereits die europäische Nachhaltigkeit vorantreiben </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1.2 </a:t>
            </a:r>
            <a:r>
              <a:rPr lang="de-DE" sz="896" b="1" dirty="0">
                <a:latin typeface="Calibri" panose="020F0502020204030204" pitchFamily="34" charset="0"/>
                <a:cs typeface="Calibri" panose="020F0502020204030204" pitchFamily="34" charset="0"/>
              </a:rPr>
              <a:t>Gründe für eine strategische Umsetzung von CSR-Maßnahmen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SDGs und der Einfluss von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1.4 </a:t>
            </a:r>
            <a:r>
              <a:rPr lang="en-GB" sz="896" b="1" dirty="0" err="1">
                <a:latin typeface="Calibri" panose="020F0502020204030204" pitchFamily="34" charset="0"/>
                <a:cs typeface="Calibri" panose="020F0502020204030204" pitchFamily="34" charset="0"/>
              </a:rPr>
              <a:t>Schluss-folgerungen</a:t>
            </a:r>
            <a:r>
              <a:rPr lang="en-GB" sz="896" b="1" dirty="0">
                <a:latin typeface="Calibri" panose="020F0502020204030204" pitchFamily="34" charset="0"/>
                <a:cs typeface="Calibri" panose="020F0502020204030204" pitchFamily="34" charset="0"/>
              </a:rPr>
              <a:t> und </a:t>
            </a:r>
            <a:r>
              <a:rPr lang="en-GB" sz="896" b="1" dirty="0" err="1">
                <a:latin typeface="Calibri" panose="020F0502020204030204" pitchFamily="34" charset="0"/>
                <a:cs typeface="Calibri" panose="020F0502020204030204" pitchFamily="34" charset="0"/>
              </a:rPr>
              <a:t>Lernübersicht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03BAD0B-4F0A-7954-12B1-829C2C2BEB03}"/>
              </a:ext>
            </a:extLst>
          </p:cNvPr>
          <p:cNvSpPr txBox="1"/>
          <p:nvPr/>
        </p:nvSpPr>
        <p:spPr>
          <a:xfrm>
            <a:off x="1805403" y="3281638"/>
            <a:ext cx="1240506" cy="2160207"/>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2.1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KMU-CSR und Human </a:t>
            </a:r>
            <a:r>
              <a:rPr lang="de-DE" sz="896" b="1" dirty="0" err="1">
                <a:latin typeface="Calibri" panose="020F0502020204030204" pitchFamily="34" charset="0"/>
                <a:cs typeface="Calibri" panose="020F0502020204030204" pitchFamily="34" charset="0"/>
              </a:rPr>
              <a:t>Resource</a:t>
            </a:r>
            <a:r>
              <a:rPr lang="de-DE" sz="896" b="1" dirty="0">
                <a:latin typeface="Calibri" panose="020F0502020204030204" pitchFamily="34" charset="0"/>
                <a:cs typeface="Calibri" panose="020F0502020204030204" pitchFamily="34" charset="0"/>
              </a:rPr>
              <a:t> Management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HRM steht im Mittelpunkt der Verankerung von CSR in einem KMU, durch die Mitarbeiter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der Integration von CSR und HR in KMU</a:t>
            </a:r>
          </a:p>
          <a:p>
            <a:pPr algn="ctr"/>
            <a:endParaRPr lang="en-GB" sz="896"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1152672-EE23-0F0E-31F7-9DBE57F402F6}"/>
              </a:ext>
            </a:extLst>
          </p:cNvPr>
          <p:cNvSpPr txBox="1"/>
          <p:nvPr/>
        </p:nvSpPr>
        <p:spPr>
          <a:xfrm>
            <a:off x="3053363" y="3167364"/>
            <a:ext cx="1165539" cy="2801408"/>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3.1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Sie eine CSR-HR zur Unterstützung Ihrer CSR-Strategie für den kulturellen Wandel einführen</a:t>
            </a:r>
          </a:p>
          <a:p>
            <a:pPr algn="ctr">
              <a:spcBef>
                <a:spcPts val="672"/>
              </a:spcBef>
            </a:pPr>
            <a:r>
              <a:rPr lang="de-DE" sz="896" b="1" i="1" dirty="0">
                <a:latin typeface="Calibri" panose="020F0502020204030204" pitchFamily="34" charset="0"/>
                <a:cs typeface="Calibri" panose="020F0502020204030204" pitchFamily="34" charset="0"/>
              </a:rPr>
              <a:t>Dieser ausführliche Abschnitt konzentriert sich auf 5 Schlüssel-bereiche, die für die erfolgreiche Integration von CSR-HR-Management-Strategien als erstes angegangen werden sollten</a:t>
            </a:r>
          </a:p>
          <a:p>
            <a:pPr algn="ctr"/>
            <a:endParaRPr lang="en-GB" sz="896" b="1" i="1" dirty="0">
              <a:latin typeface="Calibri" panose="020F0502020204030204" pitchFamily="34" charset="0"/>
              <a:cs typeface="Calibri" panose="020F0502020204030204" pitchFamily="34" charset="0"/>
            </a:endParaRPr>
          </a:p>
          <a:p>
            <a:pPr algn="ctr"/>
            <a:r>
              <a:rPr lang="en-GB" sz="896" b="1" dirty="0">
                <a:solidFill>
                  <a:srgbClr val="017355"/>
                </a:solidFill>
                <a:latin typeface="Calibri" panose="020F0502020204030204" pitchFamily="34" charset="0"/>
                <a:cs typeface="Calibri" panose="020F0502020204030204" pitchFamily="34" charset="0"/>
              </a:rPr>
              <a:t>3.2</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Lernergebnisse</a:t>
            </a:r>
            <a:endParaRPr lang="en-GB" sz="896"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E9C875-2AAD-36B6-A96A-4AD170D971F3}"/>
              </a:ext>
            </a:extLst>
          </p:cNvPr>
          <p:cNvSpPr txBox="1"/>
          <p:nvPr/>
        </p:nvSpPr>
        <p:spPr>
          <a:xfrm>
            <a:off x="4218903" y="3453930"/>
            <a:ext cx="1250006" cy="2849498"/>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4.1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&amp; CSR Change Management in KMU</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CSR-Innovation in den Mittelpunkt der Unternehmenskultur gerückt werden sollte</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des CSR Change Managements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4.4 </a:t>
            </a:r>
            <a:r>
              <a:rPr lang="de-DE" sz="896" b="1" dirty="0">
                <a:latin typeface="Calibri" panose="020F0502020204030204" pitchFamily="34" charset="0"/>
                <a:cs typeface="Calibri" panose="020F0502020204030204" pitchFamily="34" charset="0"/>
              </a:rPr>
              <a:t>Aktivierung des CSR Change Managements - Kurzfristiger strategischer Ansatz</a:t>
            </a:r>
          </a:p>
          <a:p>
            <a:pPr algn="ctr"/>
            <a:endParaRPr lang="en-GB" sz="896"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AD3715E-022F-5592-DEA7-D95C6C2115CA}"/>
              </a:ext>
            </a:extLst>
          </p:cNvPr>
          <p:cNvSpPr txBox="1"/>
          <p:nvPr/>
        </p:nvSpPr>
        <p:spPr>
          <a:xfrm>
            <a:off x="5396073" y="3151767"/>
            <a:ext cx="1364806" cy="3400931"/>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5.1 </a:t>
            </a:r>
            <a:r>
              <a:rPr lang="de-DE" sz="896" b="1" dirty="0">
                <a:latin typeface="Calibri" panose="020F0502020204030204" pitchFamily="34" charset="0"/>
                <a:cs typeface="Calibri" panose="020F0502020204030204" pitchFamily="34" charset="0"/>
              </a:rPr>
              <a:t>Umsetzung des CSR-Kulturwandels - Langfristiger Strategieansatz</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Langfristige, erfolgreiche Führung ist ein starker Motivator und entscheidend für die Umsetzung von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5.3 </a:t>
            </a:r>
            <a:r>
              <a:rPr lang="de-DE" sz="896" b="1" dirty="0">
                <a:latin typeface="Calibri" panose="020F0502020204030204" pitchFamily="34" charset="0"/>
                <a:cs typeface="Calibri" panose="020F0502020204030204" pitchFamily="34" charset="0"/>
              </a:rPr>
              <a:t>Wie man verschiedene CSR-Prioritäten bewerten, entwickeln und festlegen kann, um die langfristige Strategie voranzutreiben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5.4</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CSR-Vision und Einbindung der Belegschaft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5.5</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Schlussfolgerungen</a:t>
            </a:r>
            <a:endParaRPr lang="en-GB" sz="896" b="1"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864E978-7BA0-4D99-0809-818E517A07B8}"/>
              </a:ext>
            </a:extLst>
          </p:cNvPr>
          <p:cNvSpPr txBox="1"/>
          <p:nvPr/>
        </p:nvSpPr>
        <p:spPr>
          <a:xfrm>
            <a:off x="6673390" y="3332013"/>
            <a:ext cx="1262451" cy="3400931"/>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6.1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Erkennen Sie den Nutzen, die Wachstumschancen und die Vorteile der Einführung eines weltweit anerkannten CSR-Rahmens (mit ISO 26000)</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CSR-Kernthemen, die die wichtigsten Herausforderungen abdecken, die von KMU angegangen werden sollten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CSR-Grundprinzipien, die KMU bei der Ausgestaltung ihrer CSR berücksichtigen sollten</a:t>
            </a:r>
          </a:p>
          <a:p>
            <a:pPr algn="ctr"/>
            <a:endParaRPr lang="en-GB" sz="896"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6AA03F5-43E4-2675-28E5-2588362016DD}"/>
              </a:ext>
            </a:extLst>
          </p:cNvPr>
          <p:cNvSpPr txBox="1"/>
          <p:nvPr/>
        </p:nvSpPr>
        <p:spPr>
          <a:xfrm>
            <a:off x="7910984" y="3311010"/>
            <a:ext cx="1228295" cy="643766"/>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7.1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Fahrplan für die Umsetzung von CSR-Nachhaltigkeits- und ISO 26000-Strategien </a:t>
            </a:r>
            <a:endParaRPr lang="en-GB" sz="896" b="1"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4338A63-77CF-42C7-5003-7B933701D598}"/>
              </a:ext>
            </a:extLst>
          </p:cNvPr>
          <p:cNvSpPr txBox="1"/>
          <p:nvPr/>
        </p:nvSpPr>
        <p:spPr>
          <a:xfrm>
            <a:off x="9136060" y="3076545"/>
            <a:ext cx="1260705" cy="2711640"/>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8.1 </a:t>
            </a:r>
            <a:r>
              <a:rPr lang="de-DE" sz="896" b="1" dirty="0">
                <a:latin typeface="Calibri" panose="020F0502020204030204" pitchFamily="34" charset="0"/>
                <a:cs typeface="Calibri" panose="020F0502020204030204" pitchFamily="34" charset="0"/>
              </a:rPr>
              <a:t>Warum die Anpassung von digitalen Werkzeugen und Technologien an CSR-Maßnahmen der richtige Schritt für KMU ist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Beispiele für die Anpassung von Technologie an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12 kosteneffiziente Wege, wie KMU CSR-Technologien kostengünstig und schnell einführen können</a:t>
            </a:r>
          </a:p>
          <a:p>
            <a:pPr algn="ctr"/>
            <a:endParaRPr lang="en-GB" sz="896"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8A420CA-68D5-EC5F-ECC9-6B988B7524C0}"/>
              </a:ext>
            </a:extLst>
          </p:cNvPr>
          <p:cNvSpPr txBox="1"/>
          <p:nvPr/>
        </p:nvSpPr>
        <p:spPr>
          <a:xfrm>
            <a:off x="10343547" y="3198120"/>
            <a:ext cx="1260705" cy="2022348"/>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9.1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Maßnahmen der Kreislaufwirtschaft und deren Einbindung in CSR-Aktivitäten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Globale Bestrebungen und Diskussionen zur Kreislaufwirtschaft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9.3</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Implementierung</a:t>
            </a:r>
            <a:r>
              <a:rPr lang="en-GB" sz="896" b="1" dirty="0">
                <a:latin typeface="Calibri" panose="020F0502020204030204" pitchFamily="34" charset="0"/>
                <a:cs typeface="Calibri" panose="020F0502020204030204" pitchFamily="34" charset="0"/>
              </a:rPr>
              <a:t> von </a:t>
            </a:r>
            <a:r>
              <a:rPr lang="en-GB" sz="896" b="1" dirty="0" err="1">
                <a:latin typeface="Calibri" panose="020F0502020204030204" pitchFamily="34" charset="0"/>
                <a:cs typeface="Calibri" panose="020F0502020204030204" pitchFamily="34" charset="0"/>
              </a:rPr>
              <a:t>zirkulären</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Wirtschaftsmodellen</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92071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7850F"/>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526756" y="100515"/>
            <a:ext cx="9805002" cy="953429"/>
          </a:xfrm>
        </p:spPr>
        <p:txBody>
          <a:bodyPr>
            <a:normAutofit/>
          </a:bodyPr>
          <a:lstStyle/>
          <a:p>
            <a:pPr algn="ctr"/>
            <a:r>
              <a:rPr lang="en-IE" sz="3200" dirty="0">
                <a:solidFill>
                  <a:srgbClr val="027354"/>
                </a:solidFill>
              </a:rPr>
              <a:t>Zusammenstellung eines CSR-Führungsteams</a:t>
            </a:r>
          </a:p>
          <a:p>
            <a:endParaRPr lang="en-IE" sz="3200" dirty="0">
              <a:solidFill>
                <a:srgbClr val="027354"/>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554545"/>
          </a:xfrm>
          <a:prstGeom prst="rect">
            <a:avLst/>
          </a:prstGeom>
          <a:noFill/>
        </p:spPr>
        <p:txBody>
          <a:bodyPr wrap="square" rtlCol="0">
            <a:spAutoFit/>
          </a:bodyPr>
          <a:lstStyle/>
          <a:p>
            <a:r>
              <a:rPr lang="en-GB" sz="2000" dirty="0">
                <a:solidFill>
                  <a:schemeClr val="bg1"/>
                </a:solidFill>
              </a:rPr>
              <a:t>Wie jede erfolgreiche Managementstrategie muss auch CSR auf allen Unternehmensebenen mitgetragen werden. Das CSR-Führungsteam sollte aus Vertretern des Topmanagements, der Führungskräfte, der Mitarbeiter, der Mitarbeiter an der Basis und anderer Personen bestehen, die von CSR-Fragen betroffen oder daran beteiligt sind. Wie bereits erwähnt, ist die Personalabteilung wichtig, ebenso wie diejenigen, die in den Bereichen Umweltschutz, Gesundheit und Sicherheit, Beziehungen zum Gemeinwesen, Rechtsangelegenheiten, Finanzen, Marketing und Kommunikation tätig sind.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254090" y="3669221"/>
            <a:ext cx="11511422" cy="3098606"/>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2292510" y="3669221"/>
            <a:ext cx="9435203" cy="3016210"/>
          </a:xfrm>
          <a:prstGeom prst="rect">
            <a:avLst/>
          </a:prstGeom>
          <a:noFill/>
        </p:spPr>
        <p:txBody>
          <a:bodyPr wrap="square" rtlCol="0">
            <a:spAutoFit/>
          </a:bodyPr>
          <a:lstStyle/>
          <a:p>
            <a:r>
              <a:rPr lang="en-GB" sz="2400" dirty="0">
                <a:solidFill>
                  <a:srgbClr val="E7850F"/>
                </a:solidFill>
                <a:latin typeface="Amasis MT Pro Black" panose="02040A04050005020304" pitchFamily="18" charset="0"/>
              </a:rPr>
              <a:t>Wie? </a:t>
            </a:r>
            <a:r>
              <a:rPr lang="en-GB" b="1" dirty="0" err="1">
                <a:solidFill>
                  <a:srgbClr val="E7850F"/>
                </a:solidFill>
              </a:rPr>
              <a:t>Explizite</a:t>
            </a:r>
            <a:r>
              <a:rPr lang="en-GB" b="1" dirty="0">
                <a:solidFill>
                  <a:srgbClr val="E7850F"/>
                </a:solidFill>
              </a:rPr>
              <a:t> </a:t>
            </a:r>
            <a:r>
              <a:rPr lang="en-GB" b="1" dirty="0" err="1">
                <a:solidFill>
                  <a:srgbClr val="E7850F"/>
                </a:solidFill>
              </a:rPr>
              <a:t>Verantwortungsbereiche</a:t>
            </a:r>
            <a:r>
              <a:rPr lang="en-GB" b="1" dirty="0">
                <a:solidFill>
                  <a:srgbClr val="E7850F"/>
                </a:solidFill>
              </a:rPr>
              <a:t> - wenn jeder verantwortlich ist, ist niemand verantwortlich. Formales Einladen und Ermutigen aller Mitarbeiter auf allen Ebenen, ihre Zeit, Energie und Ideen einzubringen und dem CSR-Führungsteam beizutreten. </a:t>
            </a:r>
            <a:r>
              <a:rPr lang="en-GB" dirty="0"/>
              <a:t>Stellen Sie klar, dass dies Teil ihres </a:t>
            </a:r>
            <a:r>
              <a:rPr lang="en-GB" b="1" dirty="0"/>
              <a:t>Arbeitsalltags </a:t>
            </a:r>
            <a:r>
              <a:rPr lang="en-GB" dirty="0"/>
              <a:t>sein wird </a:t>
            </a:r>
            <a:r>
              <a:rPr lang="en-GB" b="1" dirty="0"/>
              <a:t>und dass sie davon profitieren werden </a:t>
            </a:r>
            <a:r>
              <a:rPr lang="en-GB" dirty="0"/>
              <a:t>(z. B. CSR-Manager, Erfahrung im Stakeholder-Engagement). </a:t>
            </a:r>
            <a:r>
              <a:rPr lang="en-GB" dirty="0" err="1"/>
              <a:t>Versuchen</a:t>
            </a:r>
            <a:r>
              <a:rPr lang="en-GB" dirty="0"/>
              <a:t> Sie, </a:t>
            </a:r>
            <a:r>
              <a:rPr lang="en-GB" b="1" dirty="0"/>
              <a:t>ein Mitglied aus jedem Bereich auszuwählen </a:t>
            </a:r>
            <a:r>
              <a:rPr lang="en-GB" dirty="0"/>
              <a:t>(z. B. eines aus dem Bereich Gesundheit und Sicherheit und eines aus dem Finanzbereich). </a:t>
            </a:r>
            <a:r>
              <a:rPr lang="en-GB" b="1" dirty="0"/>
              <a:t>Sie müssen in CSR geschult und unterstützt </a:t>
            </a:r>
            <a:r>
              <a:rPr lang="en-GB" dirty="0"/>
              <a:t>und </a:t>
            </a:r>
            <a:r>
              <a:rPr lang="en-GB" b="1" dirty="0"/>
              <a:t>von der Unternehmensleitung </a:t>
            </a:r>
            <a:r>
              <a:rPr lang="en-GB" dirty="0"/>
              <a:t>(einschließlich der Personalabteilung) </a:t>
            </a:r>
            <a:r>
              <a:rPr lang="en-GB" b="1" dirty="0"/>
              <a:t>angeleitet werden</a:t>
            </a:r>
            <a:r>
              <a:rPr lang="en-GB" dirty="0"/>
              <a:t>, damit das Team in die zentrale Strategie, die Werte und die Aktivitäten des Unternehmens integriert ist. </a:t>
            </a:r>
            <a:r>
              <a:rPr lang="en-GB" b="1" dirty="0"/>
              <a:t>Die Einbeziehung und Unterstützung des CEO ist von entscheidender Bedeutung. </a:t>
            </a:r>
            <a:endParaRPr lang="en-GB" sz="2000" b="1" dirty="0"/>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545651" y="4555334"/>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8" name="Picture 147" descr="A group of people sitting around a table playing chess&#10;&#10;Description automatically generated">
            <a:extLst>
              <a:ext uri="{FF2B5EF4-FFF2-40B4-BE49-F238E27FC236}">
                <a16:creationId xmlns:a16="http://schemas.microsoft.com/office/drawing/2014/main" id="{DF650592-F0A1-CB7F-D330-7D0E57CE212D}"/>
              </a:ext>
            </a:extLst>
          </p:cNvPr>
          <p:cNvPicPr>
            <a:picLocks noChangeAspect="1"/>
          </p:cNvPicPr>
          <p:nvPr/>
        </p:nvPicPr>
        <p:blipFill>
          <a:blip r:embed="rId2"/>
          <a:stretch>
            <a:fillRect/>
          </a:stretch>
        </p:blipFill>
        <p:spPr>
          <a:xfrm>
            <a:off x="16862" y="886462"/>
            <a:ext cx="3080213" cy="2734711"/>
          </a:xfrm>
          <a:prstGeom prst="ellipse">
            <a:avLst/>
          </a:prstGeom>
        </p:spPr>
      </p:pic>
    </p:spTree>
    <p:extLst>
      <p:ext uri="{BB962C8B-B14F-4D97-AF65-F5344CB8AC3E}">
        <p14:creationId xmlns:p14="http://schemas.microsoft.com/office/powerpoint/2010/main" val="327140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322049" y="1513038"/>
            <a:ext cx="8282763" cy="2462213"/>
          </a:xfrm>
          <a:prstGeom prst="rect">
            <a:avLst/>
          </a:prstGeom>
          <a:noFill/>
        </p:spPr>
        <p:txBody>
          <a:bodyPr wrap="square" rtlCol="0">
            <a:spAutoFit/>
          </a:bodyPr>
          <a:lstStyle/>
          <a:p>
            <a:r>
              <a:rPr lang="en-GB" sz="2200" dirty="0">
                <a:solidFill>
                  <a:schemeClr val="bg1"/>
                </a:solidFill>
              </a:rPr>
              <a:t>Wie jede erfolgreiche Managementstrategie muss auch CSR auf allen Unternehmensebenen mitgetragen werden. Das CSR-Führungsteam sollte aus Vertretern des Topmanagements, der Führungskräfte, der Mitarbeiter, der Mitarbeiter an der Basis und anderer Personen bestehen, die von CSR-Fragen betroffen oder daran beteiligt sind. Wie bereits erwähnt, ist die Personalabteilung wichtig, ebenso wie die Bereiche Umweltschutz, Gesundheit und Sicherheit, Beziehungen zum Gemeinwesen, Rechtsangelegenheiten, Finanzen, Marketing und Kommunikation. </a:t>
            </a:r>
          </a:p>
        </p:txBody>
      </p:sp>
      <p:sp>
        <p:nvSpPr>
          <p:cNvPr id="9" name="TextBox 8">
            <a:extLst>
              <a:ext uri="{FF2B5EF4-FFF2-40B4-BE49-F238E27FC236}">
                <a16:creationId xmlns:a16="http://schemas.microsoft.com/office/drawing/2014/main" id="{01641E88-76B5-E3AB-729E-CA29092F76A8}"/>
              </a:ext>
            </a:extLst>
          </p:cNvPr>
          <p:cNvSpPr txBox="1"/>
          <p:nvPr/>
        </p:nvSpPr>
        <p:spPr>
          <a:xfrm>
            <a:off x="3282896" y="1824503"/>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69836286-BE70-A0B3-632F-73AFD4C7A19F}"/>
              </a:ext>
            </a:extLst>
          </p:cNvPr>
          <p:cNvSpPr/>
          <p:nvPr/>
        </p:nvSpPr>
        <p:spPr>
          <a:xfrm>
            <a:off x="210312" y="1250256"/>
            <a:ext cx="11647205" cy="5297602"/>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5" name="TextBox 4">
            <a:extLst>
              <a:ext uri="{FF2B5EF4-FFF2-40B4-BE49-F238E27FC236}">
                <a16:creationId xmlns:a16="http://schemas.microsoft.com/office/drawing/2014/main" id="{13BC6F69-183F-DB0A-BF66-7C5956B0CC16}"/>
              </a:ext>
            </a:extLst>
          </p:cNvPr>
          <p:cNvSpPr txBox="1"/>
          <p:nvPr/>
        </p:nvSpPr>
        <p:spPr>
          <a:xfrm>
            <a:off x="3282896" y="1867326"/>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7" name="TextBox 6">
            <a:extLst>
              <a:ext uri="{FF2B5EF4-FFF2-40B4-BE49-F238E27FC236}">
                <a16:creationId xmlns:a16="http://schemas.microsoft.com/office/drawing/2014/main" id="{C38A3DF4-BBDB-193B-781D-D26CDE90136B}"/>
              </a:ext>
            </a:extLst>
          </p:cNvPr>
          <p:cNvSpPr txBox="1"/>
          <p:nvPr/>
        </p:nvSpPr>
        <p:spPr>
          <a:xfrm>
            <a:off x="2375857" y="1448172"/>
            <a:ext cx="9410580" cy="4724370"/>
          </a:xfrm>
          <a:prstGeom prst="rect">
            <a:avLst/>
          </a:prstGeom>
          <a:noFill/>
        </p:spPr>
        <p:txBody>
          <a:bodyPr wrap="square" rtlCol="0">
            <a:spAutoFit/>
          </a:bodyPr>
          <a:lstStyle/>
          <a:p>
            <a:r>
              <a:rPr lang="en-GB" sz="3200" b="1" dirty="0">
                <a:solidFill>
                  <a:srgbClr val="E7850F"/>
                </a:solidFill>
              </a:rPr>
              <a:t>Wie? </a:t>
            </a:r>
            <a:r>
              <a:rPr lang="en-GB" sz="2000" b="1" dirty="0">
                <a:solidFill>
                  <a:srgbClr val="E7850F"/>
                </a:solidFill>
              </a:rPr>
              <a:t>Bringen Sie das Team dazu, sich bestehende Dokumente, Prozesse und Aktivitäten anzuschauen, um eine mögliche CSR-Implementierung </a:t>
            </a:r>
            <a:r>
              <a:rPr lang="en-GB" sz="2000" b="1" dirty="0" err="1">
                <a:solidFill>
                  <a:srgbClr val="E7850F"/>
                </a:solidFill>
              </a:rPr>
              <a:t>zu</a:t>
            </a:r>
            <a:r>
              <a:rPr lang="en-GB" sz="2000" b="1" dirty="0">
                <a:solidFill>
                  <a:srgbClr val="E7850F"/>
                </a:solidFill>
              </a:rPr>
              <a:t> </a:t>
            </a:r>
            <a:r>
              <a:rPr lang="en-GB" sz="2000" b="1" dirty="0" err="1">
                <a:solidFill>
                  <a:srgbClr val="E7850F"/>
                </a:solidFill>
              </a:rPr>
              <a:t>definieren</a:t>
            </a:r>
            <a:r>
              <a:rPr lang="en-GB" sz="2000" b="1" dirty="0">
                <a:solidFill>
                  <a:srgbClr val="E7850F"/>
                </a:solidFill>
              </a:rPr>
              <a:t> und zu ändern. </a:t>
            </a:r>
          </a:p>
          <a:p>
            <a:pPr marL="342900" indent="-342900">
              <a:buFont typeface="Wingdings" panose="05000000000000000000" pitchFamily="2" charset="2"/>
              <a:buChar char="v"/>
            </a:pPr>
            <a:r>
              <a:rPr lang="en-GB" sz="2000" dirty="0"/>
              <a:t>Überprüfung von </a:t>
            </a:r>
            <a:r>
              <a:rPr lang="en-GB" sz="2000" b="1" dirty="0"/>
              <a:t>Kundenbeschwerden </a:t>
            </a:r>
            <a:r>
              <a:rPr lang="en-GB" sz="2000" dirty="0"/>
              <a:t>auf Kundenzufriedenheit, Messung von </a:t>
            </a:r>
            <a:r>
              <a:rPr lang="en-GB" sz="2000" b="1" dirty="0"/>
              <a:t>Umweltverträglichkeitsberichten </a:t>
            </a:r>
            <a:r>
              <a:rPr lang="en-GB" sz="2000" dirty="0"/>
              <a:t>und Überprüfung von </a:t>
            </a:r>
            <a:r>
              <a:rPr lang="en-GB" sz="2000" b="1" dirty="0"/>
              <a:t>Betriebs- und KPI-Berichten und -Verfahren </a:t>
            </a:r>
            <a:r>
              <a:rPr lang="en-GB" sz="2000" dirty="0"/>
              <a:t>zur Überprüfung und Änderung. </a:t>
            </a:r>
          </a:p>
          <a:p>
            <a:pPr marL="171450" indent="-171450">
              <a:buFont typeface="Wingdings" panose="05000000000000000000" pitchFamily="2" charset="2"/>
              <a:buChar char="v"/>
            </a:pPr>
            <a:endParaRPr lang="en-GB" sz="900" dirty="0"/>
          </a:p>
          <a:p>
            <a:pPr marL="342900" indent="-342900">
              <a:buFont typeface="Wingdings" panose="05000000000000000000" pitchFamily="2" charset="2"/>
              <a:buChar char="v"/>
            </a:pPr>
            <a:r>
              <a:rPr lang="en-GB" sz="2000" dirty="0"/>
              <a:t>Zusammenarbeit mit </a:t>
            </a:r>
            <a:r>
              <a:rPr lang="en-GB" sz="2000" b="1" dirty="0"/>
              <a:t>Teams aus den Bereichen Soziales, Gemeinwesen, Gesundheit und Sicherheit oder Umwelt</a:t>
            </a:r>
            <a:r>
              <a:rPr lang="en-GB" sz="2000" dirty="0"/>
              <a:t>, um festzustellen, was zur Unterstützung der CSR-Umsetzung getan werden kann, z. B. </a:t>
            </a:r>
            <a:r>
              <a:rPr lang="en-GB" sz="2000" b="1" dirty="0"/>
              <a:t>Schulungen, Ressourcen </a:t>
            </a:r>
            <a:r>
              <a:rPr lang="en-GB" sz="2000" dirty="0"/>
              <a:t>und die erforderlichen </a:t>
            </a:r>
            <a:r>
              <a:rPr lang="en-GB" sz="2000" b="1" dirty="0"/>
              <a:t>Umsetzungsverfahren</a:t>
            </a:r>
            <a:r>
              <a:rPr lang="en-GB" sz="2000" dirty="0"/>
              <a:t>. </a:t>
            </a:r>
          </a:p>
          <a:p>
            <a:pPr marL="342900" indent="-342900">
              <a:buFont typeface="Wingdings" panose="05000000000000000000" pitchFamily="2" charset="2"/>
              <a:buChar char="v"/>
            </a:pPr>
            <a:r>
              <a:rPr lang="en-GB" sz="2000" dirty="0"/>
              <a:t>Schauen Sie sich an, was </a:t>
            </a:r>
            <a:r>
              <a:rPr lang="en-GB" sz="2000" b="1" dirty="0"/>
              <a:t>ähnliche Unternehmen bereits tun </a:t>
            </a:r>
            <a:r>
              <a:rPr lang="en-GB" sz="2000" dirty="0"/>
              <a:t>und </a:t>
            </a:r>
            <a:r>
              <a:rPr lang="en-GB" sz="2000" dirty="0" err="1"/>
              <a:t>ob</a:t>
            </a:r>
            <a:r>
              <a:rPr lang="en-GB" sz="2000" dirty="0"/>
              <a:t> es Möglichkeiten gibt. Alle Aktivitäten sollten </a:t>
            </a:r>
            <a:r>
              <a:rPr lang="en-GB" sz="2000" b="1" dirty="0"/>
              <a:t>von der Unternehmensleitung </a:t>
            </a:r>
            <a:r>
              <a:rPr lang="en-GB" sz="2000" b="1" dirty="0" err="1"/>
              <a:t>angeleitet</a:t>
            </a:r>
            <a:r>
              <a:rPr lang="en-GB" sz="2000" b="1" dirty="0"/>
              <a:t> </a:t>
            </a:r>
            <a:r>
              <a:rPr lang="en-GB" sz="2000" b="1" dirty="0" err="1"/>
              <a:t>werden</a:t>
            </a:r>
            <a:r>
              <a:rPr lang="en-GB" sz="2000" b="1" dirty="0"/>
              <a:t>. </a:t>
            </a:r>
            <a:r>
              <a:rPr lang="en-GB" sz="2000" dirty="0" err="1"/>
              <a:t>Zudem</a:t>
            </a:r>
            <a:r>
              <a:rPr lang="en-GB" sz="2000" dirty="0"/>
              <a:t> </a:t>
            </a:r>
            <a:r>
              <a:rPr lang="en-GB" sz="2000" dirty="0" err="1"/>
              <a:t>ist</a:t>
            </a:r>
            <a:r>
              <a:rPr lang="en-GB" sz="2000" dirty="0"/>
              <a:t> der </a:t>
            </a:r>
            <a:r>
              <a:rPr lang="en-GB" sz="2000" b="1" dirty="0"/>
              <a:t>Zugang </a:t>
            </a:r>
            <a:r>
              <a:rPr lang="en-GB" sz="2000" b="1" dirty="0" err="1"/>
              <a:t>zu</a:t>
            </a:r>
            <a:r>
              <a:rPr lang="en-GB" sz="2000" b="1" dirty="0"/>
              <a:t> CSR-</a:t>
            </a:r>
            <a:r>
              <a:rPr lang="en-GB" sz="2000" b="1" dirty="0" err="1"/>
              <a:t>Experten</a:t>
            </a:r>
            <a:r>
              <a:rPr lang="en-GB" sz="2000" b="1" dirty="0"/>
              <a:t> </a:t>
            </a:r>
            <a:r>
              <a:rPr lang="en-GB" sz="2000" dirty="0"/>
              <a:t>sowie zu relevanten Dokumenten wie </a:t>
            </a:r>
            <a:r>
              <a:rPr lang="en-GB" sz="2000" dirty="0" err="1"/>
              <a:t>dem</a:t>
            </a:r>
            <a:r>
              <a:rPr lang="en-GB" sz="2000" dirty="0"/>
              <a:t> </a:t>
            </a:r>
            <a:r>
              <a:rPr lang="en-GB" sz="2000" dirty="0" err="1"/>
              <a:t>Arbeitsrecht</a:t>
            </a:r>
            <a:r>
              <a:rPr lang="en-GB" sz="2000" dirty="0"/>
              <a:t> von </a:t>
            </a:r>
            <a:r>
              <a:rPr lang="en-GB" sz="2000" dirty="0" err="1"/>
              <a:t>Bedeutung</a:t>
            </a:r>
            <a:r>
              <a:rPr lang="en-GB" sz="2000" dirty="0"/>
              <a:t>. </a:t>
            </a:r>
          </a:p>
        </p:txBody>
      </p:sp>
      <p:grpSp>
        <p:nvGrpSpPr>
          <p:cNvPr id="8" name="Graphic 4">
            <a:extLst>
              <a:ext uri="{FF2B5EF4-FFF2-40B4-BE49-F238E27FC236}">
                <a16:creationId xmlns:a16="http://schemas.microsoft.com/office/drawing/2014/main" id="{2706DEB8-BA1C-0BE5-0B16-EB96F8EDB99F}"/>
              </a:ext>
            </a:extLst>
          </p:cNvPr>
          <p:cNvGrpSpPr/>
          <p:nvPr/>
        </p:nvGrpSpPr>
        <p:grpSpPr>
          <a:xfrm>
            <a:off x="605302" y="2712151"/>
            <a:ext cx="1666347" cy="1419224"/>
            <a:chOff x="3778420" y="3791271"/>
            <a:chExt cx="1253431" cy="1085528"/>
          </a:xfrm>
        </p:grpSpPr>
        <p:sp>
          <p:nvSpPr>
            <p:cNvPr id="10" name="Freeform 104">
              <a:extLst>
                <a:ext uri="{FF2B5EF4-FFF2-40B4-BE49-F238E27FC236}">
                  <a16:creationId xmlns:a16="http://schemas.microsoft.com/office/drawing/2014/main" id="{441F4A23-71CF-212E-4841-2ECF51406F97}"/>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5">
              <a:extLst>
                <a:ext uri="{FF2B5EF4-FFF2-40B4-BE49-F238E27FC236}">
                  <a16:creationId xmlns:a16="http://schemas.microsoft.com/office/drawing/2014/main" id="{6642E5A1-5BDA-767C-6622-8E44C494F8D3}"/>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06">
              <a:extLst>
                <a:ext uri="{FF2B5EF4-FFF2-40B4-BE49-F238E27FC236}">
                  <a16:creationId xmlns:a16="http://schemas.microsoft.com/office/drawing/2014/main" id="{8009BA88-6F5C-7B50-F46A-9B71364D9AA4}"/>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8" name="Freeform 107">
              <a:extLst>
                <a:ext uri="{FF2B5EF4-FFF2-40B4-BE49-F238E27FC236}">
                  <a16:creationId xmlns:a16="http://schemas.microsoft.com/office/drawing/2014/main" id="{693DBE38-E0FB-DD84-31C7-B9F0A0FBA85E}"/>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20" name="Freeform 108">
              <a:extLst>
                <a:ext uri="{FF2B5EF4-FFF2-40B4-BE49-F238E27FC236}">
                  <a16:creationId xmlns:a16="http://schemas.microsoft.com/office/drawing/2014/main" id="{0C69A175-EF13-B216-4DA3-A7F7381A23C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1" name="Freeform 109">
              <a:extLst>
                <a:ext uri="{FF2B5EF4-FFF2-40B4-BE49-F238E27FC236}">
                  <a16:creationId xmlns:a16="http://schemas.microsoft.com/office/drawing/2014/main" id="{777F44FB-4391-BDB6-C8F6-F172AD995E96}"/>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2" name="Freeform 110">
              <a:extLst>
                <a:ext uri="{FF2B5EF4-FFF2-40B4-BE49-F238E27FC236}">
                  <a16:creationId xmlns:a16="http://schemas.microsoft.com/office/drawing/2014/main" id="{EC948CE4-3C3E-B8E0-D8DB-1722F70AB0C4}"/>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23" name="Freeform 111">
              <a:extLst>
                <a:ext uri="{FF2B5EF4-FFF2-40B4-BE49-F238E27FC236}">
                  <a16:creationId xmlns:a16="http://schemas.microsoft.com/office/drawing/2014/main" id="{479FF911-F3EC-5DE6-9B26-71A65D82DED0}"/>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4" name="Freeform 112">
              <a:extLst>
                <a:ext uri="{FF2B5EF4-FFF2-40B4-BE49-F238E27FC236}">
                  <a16:creationId xmlns:a16="http://schemas.microsoft.com/office/drawing/2014/main" id="{EFAE8398-0072-8E72-4E57-F1095D400362}"/>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5" name="Freeform 113">
              <a:extLst>
                <a:ext uri="{FF2B5EF4-FFF2-40B4-BE49-F238E27FC236}">
                  <a16:creationId xmlns:a16="http://schemas.microsoft.com/office/drawing/2014/main" id="{25AB1E67-B420-AC11-F79C-1FA53282E561}"/>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6" name="Freeform 114">
              <a:extLst>
                <a:ext uri="{FF2B5EF4-FFF2-40B4-BE49-F238E27FC236}">
                  <a16:creationId xmlns:a16="http://schemas.microsoft.com/office/drawing/2014/main" id="{FDDA8612-D603-12EE-A968-3AD1A3CE39F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5">
              <a:extLst>
                <a:ext uri="{FF2B5EF4-FFF2-40B4-BE49-F238E27FC236}">
                  <a16:creationId xmlns:a16="http://schemas.microsoft.com/office/drawing/2014/main" id="{A5595E44-2940-3BF3-1741-9DA6193EF0E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8" name="Freeform 116">
              <a:extLst>
                <a:ext uri="{FF2B5EF4-FFF2-40B4-BE49-F238E27FC236}">
                  <a16:creationId xmlns:a16="http://schemas.microsoft.com/office/drawing/2014/main" id="{D31B2174-4FFE-86F9-F256-2D8C40DB1C6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9" name="Freeform 117">
              <a:extLst>
                <a:ext uri="{FF2B5EF4-FFF2-40B4-BE49-F238E27FC236}">
                  <a16:creationId xmlns:a16="http://schemas.microsoft.com/office/drawing/2014/main" id="{A23C60BE-F6FC-E967-766F-C901CAEC521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0" name="Freeform 118">
              <a:extLst>
                <a:ext uri="{FF2B5EF4-FFF2-40B4-BE49-F238E27FC236}">
                  <a16:creationId xmlns:a16="http://schemas.microsoft.com/office/drawing/2014/main" id="{BBCE8852-AF32-4B30-8A3F-B3D8E7B6E24C}"/>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1" name="Freeform 119">
              <a:extLst>
                <a:ext uri="{FF2B5EF4-FFF2-40B4-BE49-F238E27FC236}">
                  <a16:creationId xmlns:a16="http://schemas.microsoft.com/office/drawing/2014/main" id="{A0A6A0FF-55B4-55BC-6A18-FB0A504478F8}"/>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32" name="Freeform 120">
              <a:extLst>
                <a:ext uri="{FF2B5EF4-FFF2-40B4-BE49-F238E27FC236}">
                  <a16:creationId xmlns:a16="http://schemas.microsoft.com/office/drawing/2014/main" id="{13F64E1D-1722-F4F8-D4B8-CD32D969105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33" name="Freeform 121">
              <a:extLst>
                <a:ext uri="{FF2B5EF4-FFF2-40B4-BE49-F238E27FC236}">
                  <a16:creationId xmlns:a16="http://schemas.microsoft.com/office/drawing/2014/main" id="{CE21BAD3-8F0B-FAFB-B4E1-E3FA6384F6D3}"/>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4" name="Freeform 122">
              <a:extLst>
                <a:ext uri="{FF2B5EF4-FFF2-40B4-BE49-F238E27FC236}">
                  <a16:creationId xmlns:a16="http://schemas.microsoft.com/office/drawing/2014/main" id="{FD328A30-6496-3F25-0018-FD1EEF088472}"/>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3">
              <a:extLst>
                <a:ext uri="{FF2B5EF4-FFF2-40B4-BE49-F238E27FC236}">
                  <a16:creationId xmlns:a16="http://schemas.microsoft.com/office/drawing/2014/main" id="{6FEE3BA1-DBE3-6011-9E55-8AADD80D4AF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6" name="Freeform 124">
              <a:extLst>
                <a:ext uri="{FF2B5EF4-FFF2-40B4-BE49-F238E27FC236}">
                  <a16:creationId xmlns:a16="http://schemas.microsoft.com/office/drawing/2014/main" id="{E1ADBEA0-E233-FF60-96CC-87B40E53FE89}"/>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7" name="Freeform 125">
              <a:extLst>
                <a:ext uri="{FF2B5EF4-FFF2-40B4-BE49-F238E27FC236}">
                  <a16:creationId xmlns:a16="http://schemas.microsoft.com/office/drawing/2014/main" id="{44298CC2-8374-F098-A73F-FC5A4078775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8" name="Freeform 126">
              <a:extLst>
                <a:ext uri="{FF2B5EF4-FFF2-40B4-BE49-F238E27FC236}">
                  <a16:creationId xmlns:a16="http://schemas.microsoft.com/office/drawing/2014/main" id="{6C07C02D-D245-893D-1883-32D4CE24F353}"/>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27">
              <a:extLst>
                <a:ext uri="{FF2B5EF4-FFF2-40B4-BE49-F238E27FC236}">
                  <a16:creationId xmlns:a16="http://schemas.microsoft.com/office/drawing/2014/main" id="{C214BF69-163E-3B92-8445-43B59B95136C}"/>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40" name="Freeform 128">
              <a:extLst>
                <a:ext uri="{FF2B5EF4-FFF2-40B4-BE49-F238E27FC236}">
                  <a16:creationId xmlns:a16="http://schemas.microsoft.com/office/drawing/2014/main" id="{AAB82EDA-7A19-2794-1E2F-D632EA8915C8}"/>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41" name="Freeform 129">
              <a:extLst>
                <a:ext uri="{FF2B5EF4-FFF2-40B4-BE49-F238E27FC236}">
                  <a16:creationId xmlns:a16="http://schemas.microsoft.com/office/drawing/2014/main" id="{3D44D703-25B2-9732-45EE-668C46B8684B}"/>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42" name="Freeform 130">
              <a:extLst>
                <a:ext uri="{FF2B5EF4-FFF2-40B4-BE49-F238E27FC236}">
                  <a16:creationId xmlns:a16="http://schemas.microsoft.com/office/drawing/2014/main" id="{43666A1D-6516-92FC-94CD-C8CC6CAE9C62}"/>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43" name="Freeform 131">
              <a:extLst>
                <a:ext uri="{FF2B5EF4-FFF2-40B4-BE49-F238E27FC236}">
                  <a16:creationId xmlns:a16="http://schemas.microsoft.com/office/drawing/2014/main" id="{629BA8D8-72CB-B15A-F68C-0E1A16F281E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4" name="Freeform 132">
              <a:extLst>
                <a:ext uri="{FF2B5EF4-FFF2-40B4-BE49-F238E27FC236}">
                  <a16:creationId xmlns:a16="http://schemas.microsoft.com/office/drawing/2014/main" id="{767DE3B8-351E-F10A-53AD-FCCCA0CDB7A5}"/>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3">
              <a:extLst>
                <a:ext uri="{FF2B5EF4-FFF2-40B4-BE49-F238E27FC236}">
                  <a16:creationId xmlns:a16="http://schemas.microsoft.com/office/drawing/2014/main" id="{32C1C374-8A03-E1EF-872E-153C8836CE0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6" name="Freeform 134">
              <a:extLst>
                <a:ext uri="{FF2B5EF4-FFF2-40B4-BE49-F238E27FC236}">
                  <a16:creationId xmlns:a16="http://schemas.microsoft.com/office/drawing/2014/main" id="{9B8B6358-FAD4-3021-3823-5B07ED2F94FD}"/>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5">
              <a:extLst>
                <a:ext uri="{FF2B5EF4-FFF2-40B4-BE49-F238E27FC236}">
                  <a16:creationId xmlns:a16="http://schemas.microsoft.com/office/drawing/2014/main" id="{6E2B9F43-5FE7-70EC-27AC-3889AF62A301}"/>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8" name="Freeform 136">
              <a:extLst>
                <a:ext uri="{FF2B5EF4-FFF2-40B4-BE49-F238E27FC236}">
                  <a16:creationId xmlns:a16="http://schemas.microsoft.com/office/drawing/2014/main" id="{0DA7FA3D-C40B-F023-9F00-B81FE432CD3B}"/>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9" name="Freeform 137">
              <a:extLst>
                <a:ext uri="{FF2B5EF4-FFF2-40B4-BE49-F238E27FC236}">
                  <a16:creationId xmlns:a16="http://schemas.microsoft.com/office/drawing/2014/main" id="{B5B91715-246A-F86D-4822-B13CFF11C9D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50" name="Freeform 138">
              <a:extLst>
                <a:ext uri="{FF2B5EF4-FFF2-40B4-BE49-F238E27FC236}">
                  <a16:creationId xmlns:a16="http://schemas.microsoft.com/office/drawing/2014/main" id="{62343C4A-AECC-9362-3840-57843328CCD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51" name="Freeform 139">
              <a:extLst>
                <a:ext uri="{FF2B5EF4-FFF2-40B4-BE49-F238E27FC236}">
                  <a16:creationId xmlns:a16="http://schemas.microsoft.com/office/drawing/2014/main" id="{0173E19D-6158-51E9-673B-9398944AB87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0">
              <a:extLst>
                <a:ext uri="{FF2B5EF4-FFF2-40B4-BE49-F238E27FC236}">
                  <a16:creationId xmlns:a16="http://schemas.microsoft.com/office/drawing/2014/main" id="{7A615E13-A379-A977-1EE1-84E145A1E629}"/>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3" name="Freeform 141">
              <a:extLst>
                <a:ext uri="{FF2B5EF4-FFF2-40B4-BE49-F238E27FC236}">
                  <a16:creationId xmlns:a16="http://schemas.microsoft.com/office/drawing/2014/main" id="{AA8B82EE-F2FF-6C58-BD24-1E321EAFAB7A}"/>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2">
              <a:extLst>
                <a:ext uri="{FF2B5EF4-FFF2-40B4-BE49-F238E27FC236}">
                  <a16:creationId xmlns:a16="http://schemas.microsoft.com/office/drawing/2014/main" id="{12DD986B-6AFD-EA9D-77BF-C75028FF783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5" name="Freeform 143">
              <a:extLst>
                <a:ext uri="{FF2B5EF4-FFF2-40B4-BE49-F238E27FC236}">
                  <a16:creationId xmlns:a16="http://schemas.microsoft.com/office/drawing/2014/main" id="{ADDA3801-1F26-3499-7B19-1159026B1309}"/>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6" name="Freeform 144">
              <a:extLst>
                <a:ext uri="{FF2B5EF4-FFF2-40B4-BE49-F238E27FC236}">
                  <a16:creationId xmlns:a16="http://schemas.microsoft.com/office/drawing/2014/main" id="{FDC6BC7C-797F-AE53-452E-C68E83CB8A7F}"/>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45">
              <a:extLst>
                <a:ext uri="{FF2B5EF4-FFF2-40B4-BE49-F238E27FC236}">
                  <a16:creationId xmlns:a16="http://schemas.microsoft.com/office/drawing/2014/main" id="{1D6C0AD8-5B94-B0E6-0B8D-59E8EC31959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46">
              <a:extLst>
                <a:ext uri="{FF2B5EF4-FFF2-40B4-BE49-F238E27FC236}">
                  <a16:creationId xmlns:a16="http://schemas.microsoft.com/office/drawing/2014/main" id="{7B24D4D2-82EF-3DC5-D920-24BEBB53344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47">
              <a:extLst>
                <a:ext uri="{FF2B5EF4-FFF2-40B4-BE49-F238E27FC236}">
                  <a16:creationId xmlns:a16="http://schemas.microsoft.com/office/drawing/2014/main" id="{5537C966-87A7-A99B-04DA-B11768C24635}"/>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60" name="Freeform 148">
              <a:extLst>
                <a:ext uri="{FF2B5EF4-FFF2-40B4-BE49-F238E27FC236}">
                  <a16:creationId xmlns:a16="http://schemas.microsoft.com/office/drawing/2014/main" id="{845DD02D-C6AE-E4B7-EAF8-B67D8DA0AEA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61" name="Freeform 149">
              <a:extLst>
                <a:ext uri="{FF2B5EF4-FFF2-40B4-BE49-F238E27FC236}">
                  <a16:creationId xmlns:a16="http://schemas.microsoft.com/office/drawing/2014/main" id="{2F01C9BB-E3C0-478D-1E02-6F6A830036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0">
              <a:extLst>
                <a:ext uri="{FF2B5EF4-FFF2-40B4-BE49-F238E27FC236}">
                  <a16:creationId xmlns:a16="http://schemas.microsoft.com/office/drawing/2014/main" id="{8E81C528-6D72-4E3B-5EA1-FC0ED87C2603}"/>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63" name="Freeform 151">
              <a:extLst>
                <a:ext uri="{FF2B5EF4-FFF2-40B4-BE49-F238E27FC236}">
                  <a16:creationId xmlns:a16="http://schemas.microsoft.com/office/drawing/2014/main" id="{14EA7CEF-D84F-1597-E64E-B1F41C109ABE}"/>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4" name="Freeform 152">
              <a:extLst>
                <a:ext uri="{FF2B5EF4-FFF2-40B4-BE49-F238E27FC236}">
                  <a16:creationId xmlns:a16="http://schemas.microsoft.com/office/drawing/2014/main" id="{EEA5D965-57C3-D9FE-482C-4107ECB85962}"/>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5" name="Freeform 153">
              <a:extLst>
                <a:ext uri="{FF2B5EF4-FFF2-40B4-BE49-F238E27FC236}">
                  <a16:creationId xmlns:a16="http://schemas.microsoft.com/office/drawing/2014/main" id="{E2A5E1DB-50A2-1915-8635-10D771DF983D}"/>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6" name="Freeform 154">
              <a:extLst>
                <a:ext uri="{FF2B5EF4-FFF2-40B4-BE49-F238E27FC236}">
                  <a16:creationId xmlns:a16="http://schemas.microsoft.com/office/drawing/2014/main" id="{CB202A58-A60E-3574-1A47-4B8FC698089F}"/>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7" name="Freeform 155">
              <a:extLst>
                <a:ext uri="{FF2B5EF4-FFF2-40B4-BE49-F238E27FC236}">
                  <a16:creationId xmlns:a16="http://schemas.microsoft.com/office/drawing/2014/main" id="{346EFACB-6D17-A38B-6CBF-983E8C979194}"/>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8" name="Freeform 156">
              <a:extLst>
                <a:ext uri="{FF2B5EF4-FFF2-40B4-BE49-F238E27FC236}">
                  <a16:creationId xmlns:a16="http://schemas.microsoft.com/office/drawing/2014/main" id="{1159A404-5586-9553-F1C6-B8130DE12299}"/>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9" name="Freeform 157">
              <a:extLst>
                <a:ext uri="{FF2B5EF4-FFF2-40B4-BE49-F238E27FC236}">
                  <a16:creationId xmlns:a16="http://schemas.microsoft.com/office/drawing/2014/main" id="{E6B684B5-F260-8E78-319D-FF575AE307C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70" name="Freeform 158">
              <a:extLst>
                <a:ext uri="{FF2B5EF4-FFF2-40B4-BE49-F238E27FC236}">
                  <a16:creationId xmlns:a16="http://schemas.microsoft.com/office/drawing/2014/main" id="{7D5CEC76-5D02-6A7B-327B-E6E92D1EF2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1" name="Freeform 159">
              <a:extLst>
                <a:ext uri="{FF2B5EF4-FFF2-40B4-BE49-F238E27FC236}">
                  <a16:creationId xmlns:a16="http://schemas.microsoft.com/office/drawing/2014/main" id="{A61F9EBB-1843-0F11-1B2C-AF950B5094D8}"/>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0">
              <a:extLst>
                <a:ext uri="{FF2B5EF4-FFF2-40B4-BE49-F238E27FC236}">
                  <a16:creationId xmlns:a16="http://schemas.microsoft.com/office/drawing/2014/main" id="{5EC587A3-908B-5D4F-DF67-06FFD7FCF16A}"/>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73" name="Freeform 161">
              <a:extLst>
                <a:ext uri="{FF2B5EF4-FFF2-40B4-BE49-F238E27FC236}">
                  <a16:creationId xmlns:a16="http://schemas.microsoft.com/office/drawing/2014/main" id="{D09E7254-FE01-AF89-2472-DF89FABF5FA1}"/>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4" name="Freeform 162">
              <a:extLst>
                <a:ext uri="{FF2B5EF4-FFF2-40B4-BE49-F238E27FC236}">
                  <a16:creationId xmlns:a16="http://schemas.microsoft.com/office/drawing/2014/main" id="{A6DC4D65-97CE-38A1-2258-0D0658DB72C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5" name="Freeform 163">
              <a:extLst>
                <a:ext uri="{FF2B5EF4-FFF2-40B4-BE49-F238E27FC236}">
                  <a16:creationId xmlns:a16="http://schemas.microsoft.com/office/drawing/2014/main" id="{B449290F-939A-368B-6FD1-9C83FE1BA970}"/>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6" name="Freeform 164">
              <a:extLst>
                <a:ext uri="{FF2B5EF4-FFF2-40B4-BE49-F238E27FC236}">
                  <a16:creationId xmlns:a16="http://schemas.microsoft.com/office/drawing/2014/main" id="{0BE1A8B8-6796-DFE3-6AB9-174E0817C2B5}"/>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7" name="Freeform 165">
              <a:extLst>
                <a:ext uri="{FF2B5EF4-FFF2-40B4-BE49-F238E27FC236}">
                  <a16:creationId xmlns:a16="http://schemas.microsoft.com/office/drawing/2014/main" id="{5EAF5B39-E5B4-FAE4-89C3-E0E27E6B256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8" name="Freeform 166">
              <a:extLst>
                <a:ext uri="{FF2B5EF4-FFF2-40B4-BE49-F238E27FC236}">
                  <a16:creationId xmlns:a16="http://schemas.microsoft.com/office/drawing/2014/main" id="{9F060228-BCC8-4C93-E2DE-AE539CE8A66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9" name="Freeform 167">
              <a:extLst>
                <a:ext uri="{FF2B5EF4-FFF2-40B4-BE49-F238E27FC236}">
                  <a16:creationId xmlns:a16="http://schemas.microsoft.com/office/drawing/2014/main" id="{697FA3BE-B829-E80B-5EA3-0B6C3C54E08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0" name="Freeform 168">
              <a:extLst>
                <a:ext uri="{FF2B5EF4-FFF2-40B4-BE49-F238E27FC236}">
                  <a16:creationId xmlns:a16="http://schemas.microsoft.com/office/drawing/2014/main" id="{CD84F92F-904F-E831-93E7-3E90F51DA91F}"/>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81" name="Freeform 169">
              <a:extLst>
                <a:ext uri="{FF2B5EF4-FFF2-40B4-BE49-F238E27FC236}">
                  <a16:creationId xmlns:a16="http://schemas.microsoft.com/office/drawing/2014/main" id="{9043B72D-6098-6ECD-0B14-417CA4B68E34}"/>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82" name="Freeform 170">
              <a:extLst>
                <a:ext uri="{FF2B5EF4-FFF2-40B4-BE49-F238E27FC236}">
                  <a16:creationId xmlns:a16="http://schemas.microsoft.com/office/drawing/2014/main" id="{958B1E76-5E2B-EA6C-33C6-547036E5BE7D}"/>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83" name="Freeform 171">
              <a:extLst>
                <a:ext uri="{FF2B5EF4-FFF2-40B4-BE49-F238E27FC236}">
                  <a16:creationId xmlns:a16="http://schemas.microsoft.com/office/drawing/2014/main" id="{01F61BEF-6E5D-1CCC-B7A7-5F40C40B0A8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4" name="Freeform 172">
              <a:extLst>
                <a:ext uri="{FF2B5EF4-FFF2-40B4-BE49-F238E27FC236}">
                  <a16:creationId xmlns:a16="http://schemas.microsoft.com/office/drawing/2014/main" id="{EA986FEC-CF41-7B2D-828D-8C5AA65D801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5" name="Freeform 173">
              <a:extLst>
                <a:ext uri="{FF2B5EF4-FFF2-40B4-BE49-F238E27FC236}">
                  <a16:creationId xmlns:a16="http://schemas.microsoft.com/office/drawing/2014/main" id="{D1AEB85E-0C2D-3AA9-ADBA-2D593263927C}"/>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6" name="Freeform 174">
              <a:extLst>
                <a:ext uri="{FF2B5EF4-FFF2-40B4-BE49-F238E27FC236}">
                  <a16:creationId xmlns:a16="http://schemas.microsoft.com/office/drawing/2014/main" id="{9CF29E28-24B0-C041-44CB-F0E7B9A240F1}"/>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75">
              <a:extLst>
                <a:ext uri="{FF2B5EF4-FFF2-40B4-BE49-F238E27FC236}">
                  <a16:creationId xmlns:a16="http://schemas.microsoft.com/office/drawing/2014/main" id="{6646A045-5CB0-A0DB-FAAD-4253E744A757}"/>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8" name="Freeform 176">
              <a:extLst>
                <a:ext uri="{FF2B5EF4-FFF2-40B4-BE49-F238E27FC236}">
                  <a16:creationId xmlns:a16="http://schemas.microsoft.com/office/drawing/2014/main" id="{102B3893-7A3F-0202-ED58-CFB4F98F4EF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9" name="Freeform 177">
              <a:extLst>
                <a:ext uri="{FF2B5EF4-FFF2-40B4-BE49-F238E27FC236}">
                  <a16:creationId xmlns:a16="http://schemas.microsoft.com/office/drawing/2014/main" id="{DA3B9E78-6200-1139-993C-1E192959311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0" name="Freeform 178">
              <a:extLst>
                <a:ext uri="{FF2B5EF4-FFF2-40B4-BE49-F238E27FC236}">
                  <a16:creationId xmlns:a16="http://schemas.microsoft.com/office/drawing/2014/main" id="{EAE067A9-E5C5-3FF8-8137-BF986B30EEC2}"/>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1" name="Freeform 179">
              <a:extLst>
                <a:ext uri="{FF2B5EF4-FFF2-40B4-BE49-F238E27FC236}">
                  <a16:creationId xmlns:a16="http://schemas.microsoft.com/office/drawing/2014/main" id="{86F62FFA-1FD2-163E-E240-E28C101C10AF}"/>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0">
              <a:extLst>
                <a:ext uri="{FF2B5EF4-FFF2-40B4-BE49-F238E27FC236}">
                  <a16:creationId xmlns:a16="http://schemas.microsoft.com/office/drawing/2014/main" id="{B53ED9C3-5E78-B6E0-3D8B-614F673661C2}"/>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1">
              <a:extLst>
                <a:ext uri="{FF2B5EF4-FFF2-40B4-BE49-F238E27FC236}">
                  <a16:creationId xmlns:a16="http://schemas.microsoft.com/office/drawing/2014/main" id="{5F7BFCB2-A66C-E428-4F13-CCA027E43E91}"/>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4" name="Freeform 182">
              <a:extLst>
                <a:ext uri="{FF2B5EF4-FFF2-40B4-BE49-F238E27FC236}">
                  <a16:creationId xmlns:a16="http://schemas.microsoft.com/office/drawing/2014/main" id="{6BB843B7-27AA-7816-A2C2-D9D20267CDD7}"/>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3">
              <a:extLst>
                <a:ext uri="{FF2B5EF4-FFF2-40B4-BE49-F238E27FC236}">
                  <a16:creationId xmlns:a16="http://schemas.microsoft.com/office/drawing/2014/main" id="{81B2B471-D8A2-EEA9-4F1A-3533D9CC1F3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84">
              <a:extLst>
                <a:ext uri="{FF2B5EF4-FFF2-40B4-BE49-F238E27FC236}">
                  <a16:creationId xmlns:a16="http://schemas.microsoft.com/office/drawing/2014/main" id="{18A266E3-066E-ABD9-0873-CB01C5A4576E}"/>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7" name="Freeform 185">
              <a:extLst>
                <a:ext uri="{FF2B5EF4-FFF2-40B4-BE49-F238E27FC236}">
                  <a16:creationId xmlns:a16="http://schemas.microsoft.com/office/drawing/2014/main" id="{6FE93734-EDB2-055B-53AF-669579C507F3}"/>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8" name="Freeform 186">
              <a:extLst>
                <a:ext uri="{FF2B5EF4-FFF2-40B4-BE49-F238E27FC236}">
                  <a16:creationId xmlns:a16="http://schemas.microsoft.com/office/drawing/2014/main" id="{00AAC3D8-3DCC-0972-74CF-1669167496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87">
              <a:extLst>
                <a:ext uri="{FF2B5EF4-FFF2-40B4-BE49-F238E27FC236}">
                  <a16:creationId xmlns:a16="http://schemas.microsoft.com/office/drawing/2014/main" id="{96CA3DC8-8B2F-0983-451C-D86E19B10EA9}"/>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00" name="Freeform 188">
              <a:extLst>
                <a:ext uri="{FF2B5EF4-FFF2-40B4-BE49-F238E27FC236}">
                  <a16:creationId xmlns:a16="http://schemas.microsoft.com/office/drawing/2014/main" id="{F58CCE49-4613-9245-93DA-CA5EED65E33F}"/>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101" name="Freeform 189">
              <a:extLst>
                <a:ext uri="{FF2B5EF4-FFF2-40B4-BE49-F238E27FC236}">
                  <a16:creationId xmlns:a16="http://schemas.microsoft.com/office/drawing/2014/main" id="{624A4858-13CE-BA7B-F4C5-E2D9C5B5FE93}"/>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2" name="Freeform 190">
              <a:extLst>
                <a:ext uri="{FF2B5EF4-FFF2-40B4-BE49-F238E27FC236}">
                  <a16:creationId xmlns:a16="http://schemas.microsoft.com/office/drawing/2014/main" id="{A5B3E93E-9220-9EB4-E1EC-AB2008D1DC0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03" name="Freeform 191">
              <a:extLst>
                <a:ext uri="{FF2B5EF4-FFF2-40B4-BE49-F238E27FC236}">
                  <a16:creationId xmlns:a16="http://schemas.microsoft.com/office/drawing/2014/main" id="{33E55159-238C-460F-B474-BAB61ABA2647}"/>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2">
              <a:extLst>
                <a:ext uri="{FF2B5EF4-FFF2-40B4-BE49-F238E27FC236}">
                  <a16:creationId xmlns:a16="http://schemas.microsoft.com/office/drawing/2014/main" id="{E23ED80D-6AD8-8B8A-E5C1-3D84BB10BBA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5" name="Freeform 193">
              <a:extLst>
                <a:ext uri="{FF2B5EF4-FFF2-40B4-BE49-F238E27FC236}">
                  <a16:creationId xmlns:a16="http://schemas.microsoft.com/office/drawing/2014/main" id="{4210EA12-04C9-F76E-3BCA-7C63DFDF211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6" name="Freeform 194">
              <a:extLst>
                <a:ext uri="{FF2B5EF4-FFF2-40B4-BE49-F238E27FC236}">
                  <a16:creationId xmlns:a16="http://schemas.microsoft.com/office/drawing/2014/main" id="{48A5ACDA-1BEF-078D-685E-3D92330CB0DC}"/>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5">
              <a:extLst>
                <a:ext uri="{FF2B5EF4-FFF2-40B4-BE49-F238E27FC236}">
                  <a16:creationId xmlns:a16="http://schemas.microsoft.com/office/drawing/2014/main" id="{7EF25860-0457-89A1-A09C-C50DE68E304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8" name="Freeform 196">
              <a:extLst>
                <a:ext uri="{FF2B5EF4-FFF2-40B4-BE49-F238E27FC236}">
                  <a16:creationId xmlns:a16="http://schemas.microsoft.com/office/drawing/2014/main" id="{3E319830-66B7-C868-DD9D-0B0EEC7CC47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9" name="Freeform 197">
              <a:extLst>
                <a:ext uri="{FF2B5EF4-FFF2-40B4-BE49-F238E27FC236}">
                  <a16:creationId xmlns:a16="http://schemas.microsoft.com/office/drawing/2014/main" id="{A913F00D-53F0-4A9A-1098-FC336DED6AF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10" name="Freeform 198">
              <a:extLst>
                <a:ext uri="{FF2B5EF4-FFF2-40B4-BE49-F238E27FC236}">
                  <a16:creationId xmlns:a16="http://schemas.microsoft.com/office/drawing/2014/main" id="{B038B423-D0FF-BCA7-F3B3-BF05E409EE4E}"/>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11" name="Freeform 199">
              <a:extLst>
                <a:ext uri="{FF2B5EF4-FFF2-40B4-BE49-F238E27FC236}">
                  <a16:creationId xmlns:a16="http://schemas.microsoft.com/office/drawing/2014/main" id="{FA5B78D8-B22F-45F8-1B90-10D42C678F11}"/>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12" name="Freeform 200">
              <a:extLst>
                <a:ext uri="{FF2B5EF4-FFF2-40B4-BE49-F238E27FC236}">
                  <a16:creationId xmlns:a16="http://schemas.microsoft.com/office/drawing/2014/main" id="{F535ADF5-52CC-8D25-166D-A87BE48C33B9}"/>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1">
              <a:extLst>
                <a:ext uri="{FF2B5EF4-FFF2-40B4-BE49-F238E27FC236}">
                  <a16:creationId xmlns:a16="http://schemas.microsoft.com/office/drawing/2014/main" id="{B338F2A4-A199-3EEF-2238-8A742E82CBF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2">
              <a:extLst>
                <a:ext uri="{FF2B5EF4-FFF2-40B4-BE49-F238E27FC236}">
                  <a16:creationId xmlns:a16="http://schemas.microsoft.com/office/drawing/2014/main" id="{3BD6E2BF-2A23-99E1-C5E4-C1BA5778B756}"/>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03">
              <a:extLst>
                <a:ext uri="{FF2B5EF4-FFF2-40B4-BE49-F238E27FC236}">
                  <a16:creationId xmlns:a16="http://schemas.microsoft.com/office/drawing/2014/main" id="{97AA14D5-F0D4-8830-C321-C097F1197B47}"/>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4">
              <a:extLst>
                <a:ext uri="{FF2B5EF4-FFF2-40B4-BE49-F238E27FC236}">
                  <a16:creationId xmlns:a16="http://schemas.microsoft.com/office/drawing/2014/main" id="{F307BD9F-4437-3E32-A9C4-E5362FF6D7F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5">
              <a:extLst>
                <a:ext uri="{FF2B5EF4-FFF2-40B4-BE49-F238E27FC236}">
                  <a16:creationId xmlns:a16="http://schemas.microsoft.com/office/drawing/2014/main" id="{29F92578-3E85-A32F-A8F2-1695CE264B17}"/>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06">
              <a:extLst>
                <a:ext uri="{FF2B5EF4-FFF2-40B4-BE49-F238E27FC236}">
                  <a16:creationId xmlns:a16="http://schemas.microsoft.com/office/drawing/2014/main" id="{81C45923-FADE-7B75-DD32-53D70BE593A4}"/>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9" name="Freeform 207">
              <a:extLst>
                <a:ext uri="{FF2B5EF4-FFF2-40B4-BE49-F238E27FC236}">
                  <a16:creationId xmlns:a16="http://schemas.microsoft.com/office/drawing/2014/main" id="{6D4806B7-FE7A-F74A-D71B-7C049995BBE7}"/>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08">
              <a:extLst>
                <a:ext uri="{FF2B5EF4-FFF2-40B4-BE49-F238E27FC236}">
                  <a16:creationId xmlns:a16="http://schemas.microsoft.com/office/drawing/2014/main" id="{5879D68C-8F10-9871-3500-9571D0F099E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09">
              <a:extLst>
                <a:ext uri="{FF2B5EF4-FFF2-40B4-BE49-F238E27FC236}">
                  <a16:creationId xmlns:a16="http://schemas.microsoft.com/office/drawing/2014/main" id="{699ED15C-80F1-7537-1F1D-D353C4B2BD8D}"/>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2" name="Freeform 210">
              <a:extLst>
                <a:ext uri="{FF2B5EF4-FFF2-40B4-BE49-F238E27FC236}">
                  <a16:creationId xmlns:a16="http://schemas.microsoft.com/office/drawing/2014/main" id="{A7AC1659-FD75-3C4F-2F56-940D48CA4590}"/>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23" name="Freeform 211">
              <a:extLst>
                <a:ext uri="{FF2B5EF4-FFF2-40B4-BE49-F238E27FC236}">
                  <a16:creationId xmlns:a16="http://schemas.microsoft.com/office/drawing/2014/main" id="{1CF85517-E7D5-2F3F-3CB1-00239DDB85C5}"/>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4" name="Freeform 212">
              <a:extLst>
                <a:ext uri="{FF2B5EF4-FFF2-40B4-BE49-F238E27FC236}">
                  <a16:creationId xmlns:a16="http://schemas.microsoft.com/office/drawing/2014/main" id="{4E969B4E-1261-C0B6-55A9-A48E3BB1CFAF}"/>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5" name="Freeform 213">
              <a:extLst>
                <a:ext uri="{FF2B5EF4-FFF2-40B4-BE49-F238E27FC236}">
                  <a16:creationId xmlns:a16="http://schemas.microsoft.com/office/drawing/2014/main" id="{67179FD1-372B-0591-3F55-86C2B5ADFB9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6" name="Freeform 214">
              <a:extLst>
                <a:ext uri="{FF2B5EF4-FFF2-40B4-BE49-F238E27FC236}">
                  <a16:creationId xmlns:a16="http://schemas.microsoft.com/office/drawing/2014/main" id="{3EAA096B-2408-7FAF-E923-055747CBF0B0}"/>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7" name="Freeform 215">
              <a:extLst>
                <a:ext uri="{FF2B5EF4-FFF2-40B4-BE49-F238E27FC236}">
                  <a16:creationId xmlns:a16="http://schemas.microsoft.com/office/drawing/2014/main" id="{33071C2C-9477-7A5A-2D5F-67B690E3B3F6}"/>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8" name="Freeform 216">
              <a:extLst>
                <a:ext uri="{FF2B5EF4-FFF2-40B4-BE49-F238E27FC236}">
                  <a16:creationId xmlns:a16="http://schemas.microsoft.com/office/drawing/2014/main" id="{C80928C6-467F-B8E0-1A01-20D56724597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9" name="Freeform 217">
              <a:extLst>
                <a:ext uri="{FF2B5EF4-FFF2-40B4-BE49-F238E27FC236}">
                  <a16:creationId xmlns:a16="http://schemas.microsoft.com/office/drawing/2014/main" id="{5AD1CB49-2DDC-8714-EF3D-30F06A3E950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30" name="Freeform 218">
              <a:extLst>
                <a:ext uri="{FF2B5EF4-FFF2-40B4-BE49-F238E27FC236}">
                  <a16:creationId xmlns:a16="http://schemas.microsoft.com/office/drawing/2014/main" id="{BD7DD0C2-A23A-7C17-9EE0-86C531123049}"/>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31" name="Freeform 219">
              <a:extLst>
                <a:ext uri="{FF2B5EF4-FFF2-40B4-BE49-F238E27FC236}">
                  <a16:creationId xmlns:a16="http://schemas.microsoft.com/office/drawing/2014/main" id="{B5A78520-58F6-1963-3E84-ED607A2F34C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0">
              <a:extLst>
                <a:ext uri="{FF2B5EF4-FFF2-40B4-BE49-F238E27FC236}">
                  <a16:creationId xmlns:a16="http://schemas.microsoft.com/office/drawing/2014/main" id="{23D7969D-64D0-CCB3-BC51-1B33DCD53E7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33" name="Freeform 221">
              <a:extLst>
                <a:ext uri="{FF2B5EF4-FFF2-40B4-BE49-F238E27FC236}">
                  <a16:creationId xmlns:a16="http://schemas.microsoft.com/office/drawing/2014/main" id="{D3BF32AE-2EE7-6985-AA4D-61526E96AF1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4" name="Freeform 222">
              <a:extLst>
                <a:ext uri="{FF2B5EF4-FFF2-40B4-BE49-F238E27FC236}">
                  <a16:creationId xmlns:a16="http://schemas.microsoft.com/office/drawing/2014/main" id="{00227730-ED84-BAF0-A003-5DBD75D8CCF2}"/>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5" name="Freeform 223">
              <a:extLst>
                <a:ext uri="{FF2B5EF4-FFF2-40B4-BE49-F238E27FC236}">
                  <a16:creationId xmlns:a16="http://schemas.microsoft.com/office/drawing/2014/main" id="{C6E62585-781E-D5BB-E79E-041C130DEAB5}"/>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6" name="Freeform 224">
              <a:extLst>
                <a:ext uri="{FF2B5EF4-FFF2-40B4-BE49-F238E27FC236}">
                  <a16:creationId xmlns:a16="http://schemas.microsoft.com/office/drawing/2014/main" id="{9477857C-A5EC-04CD-392C-CB31A6F6836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7" name="Freeform 225">
              <a:extLst>
                <a:ext uri="{FF2B5EF4-FFF2-40B4-BE49-F238E27FC236}">
                  <a16:creationId xmlns:a16="http://schemas.microsoft.com/office/drawing/2014/main" id="{2E6FC439-028D-C8C4-D8FA-CA9EA45AABE2}"/>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8" name="Freeform 226">
              <a:extLst>
                <a:ext uri="{FF2B5EF4-FFF2-40B4-BE49-F238E27FC236}">
                  <a16:creationId xmlns:a16="http://schemas.microsoft.com/office/drawing/2014/main" id="{A31F2DC0-E5E8-EAE8-F33E-1F6A4971E8DF}"/>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9" name="Freeform 227">
              <a:extLst>
                <a:ext uri="{FF2B5EF4-FFF2-40B4-BE49-F238E27FC236}">
                  <a16:creationId xmlns:a16="http://schemas.microsoft.com/office/drawing/2014/main" id="{CDE2CBC1-D6DB-56EF-99D7-B356276B482D}"/>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40" name="Freeform 228">
              <a:extLst>
                <a:ext uri="{FF2B5EF4-FFF2-40B4-BE49-F238E27FC236}">
                  <a16:creationId xmlns:a16="http://schemas.microsoft.com/office/drawing/2014/main" id="{A91C8A4E-AE9E-51EC-4A67-C30F53648CE4}"/>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41" name="Freeform 229">
              <a:extLst>
                <a:ext uri="{FF2B5EF4-FFF2-40B4-BE49-F238E27FC236}">
                  <a16:creationId xmlns:a16="http://schemas.microsoft.com/office/drawing/2014/main" id="{04538B6F-DD7F-9CE8-349C-A3525A323412}"/>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42" name="Freeform 230">
              <a:extLst>
                <a:ext uri="{FF2B5EF4-FFF2-40B4-BE49-F238E27FC236}">
                  <a16:creationId xmlns:a16="http://schemas.microsoft.com/office/drawing/2014/main" id="{36C6B069-130F-CED3-464B-340159983E4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43" name="Freeform 231">
              <a:extLst>
                <a:ext uri="{FF2B5EF4-FFF2-40B4-BE49-F238E27FC236}">
                  <a16:creationId xmlns:a16="http://schemas.microsoft.com/office/drawing/2014/main" id="{F399E123-A632-75B2-6B04-7E084A76FDF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4" name="Freeform 232">
              <a:extLst>
                <a:ext uri="{FF2B5EF4-FFF2-40B4-BE49-F238E27FC236}">
                  <a16:creationId xmlns:a16="http://schemas.microsoft.com/office/drawing/2014/main" id="{5E367945-4CBE-F69D-251E-24FD6CD3E7CF}"/>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5" name="Freeform 233">
              <a:extLst>
                <a:ext uri="{FF2B5EF4-FFF2-40B4-BE49-F238E27FC236}">
                  <a16:creationId xmlns:a16="http://schemas.microsoft.com/office/drawing/2014/main" id="{CFAF9E5D-0E36-7F50-71C2-8936839DBCE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6" name="Freeform 234">
              <a:extLst>
                <a:ext uri="{FF2B5EF4-FFF2-40B4-BE49-F238E27FC236}">
                  <a16:creationId xmlns:a16="http://schemas.microsoft.com/office/drawing/2014/main" id="{917AE8A3-5D1E-5F13-71E8-B0A40E936B9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7" name="Freeform 235">
              <a:extLst>
                <a:ext uri="{FF2B5EF4-FFF2-40B4-BE49-F238E27FC236}">
                  <a16:creationId xmlns:a16="http://schemas.microsoft.com/office/drawing/2014/main" id="{F5E9EA1A-89B1-36A7-EEF2-1CC226F0CFEB}"/>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8" name="Freeform 236">
              <a:extLst>
                <a:ext uri="{FF2B5EF4-FFF2-40B4-BE49-F238E27FC236}">
                  <a16:creationId xmlns:a16="http://schemas.microsoft.com/office/drawing/2014/main" id="{07915F6E-5BA6-9389-CA66-7C2742CB4EF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9" name="Freeform 237">
              <a:extLst>
                <a:ext uri="{FF2B5EF4-FFF2-40B4-BE49-F238E27FC236}">
                  <a16:creationId xmlns:a16="http://schemas.microsoft.com/office/drawing/2014/main" id="{18684DCD-3699-C6DC-B2E0-390399A1016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50" name="Freeform 238">
              <a:extLst>
                <a:ext uri="{FF2B5EF4-FFF2-40B4-BE49-F238E27FC236}">
                  <a16:creationId xmlns:a16="http://schemas.microsoft.com/office/drawing/2014/main" id="{124419A8-DB5E-92B8-4151-840F04ECC813}"/>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4" name="Text Placeholder 1">
            <a:extLst>
              <a:ext uri="{FF2B5EF4-FFF2-40B4-BE49-F238E27FC236}">
                <a16:creationId xmlns:a16="http://schemas.microsoft.com/office/drawing/2014/main" id="{408B5C28-6560-8DB6-38BF-7301B3E8B309}"/>
              </a:ext>
            </a:extLst>
          </p:cNvPr>
          <p:cNvSpPr txBox="1">
            <a:spLocks/>
          </p:cNvSpPr>
          <p:nvPr/>
        </p:nvSpPr>
        <p:spPr>
          <a:xfrm>
            <a:off x="3044300" y="130854"/>
            <a:ext cx="9147700"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400" dirty="0">
                <a:solidFill>
                  <a:srgbClr val="027354"/>
                </a:solidFill>
              </a:rPr>
              <a:t>Überprüfen Sie alle bestehenden internen und externen Dokumente, Prozesse und Aktivitäten, um zu sehen, wo Sie stehen!</a:t>
            </a:r>
          </a:p>
          <a:p>
            <a:endParaRPr lang="en-IE" sz="2400" dirty="0">
              <a:solidFill>
                <a:srgbClr val="027354"/>
              </a:solidFill>
            </a:endParaRPr>
          </a:p>
        </p:txBody>
      </p:sp>
      <p:sp>
        <p:nvSpPr>
          <p:cNvPr id="6" name="Arrow: Pentagon 5">
            <a:extLst>
              <a:ext uri="{FF2B5EF4-FFF2-40B4-BE49-F238E27FC236}">
                <a16:creationId xmlns:a16="http://schemas.microsoft.com/office/drawing/2014/main" id="{347AFC5B-FC8F-B44B-8F87-6591EBAF6B5B}"/>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Tree>
    <p:extLst>
      <p:ext uri="{BB962C8B-B14F-4D97-AF65-F5344CB8AC3E}">
        <p14:creationId xmlns:p14="http://schemas.microsoft.com/office/powerpoint/2010/main" val="36410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299804" y="1506170"/>
            <a:ext cx="8282763" cy="2462213"/>
          </a:xfrm>
          <a:prstGeom prst="rect">
            <a:avLst/>
          </a:prstGeom>
          <a:noFill/>
        </p:spPr>
        <p:txBody>
          <a:bodyPr wrap="square" rtlCol="0">
            <a:spAutoFit/>
          </a:bodyPr>
          <a:lstStyle/>
          <a:p>
            <a:r>
              <a:rPr lang="en-GB" sz="2200" dirty="0">
                <a:solidFill>
                  <a:schemeClr val="bg1"/>
                </a:solidFill>
              </a:rPr>
              <a:t>Wie jede erfolgreiche Managementstrategie muss auch CSR auf allen Unternehmensebenen mitgetragen werden. Das CSR-Führungsteam sollte aus Vertretern des Topmanagements, der Führungskräfte, der Mitarbeiter, der Mitarbeiter an der Basis und anderer Personen bestehen, die von CSR-Fragen betroffen oder daran beteiligt sind. Wie bereits erwähnt, ist die Personalabteilung wichtig, ebenso wie diejenigen, die in den Bereichen Umweltschutz, Gesundheit und Sicherheit, Beziehungen zum Gemeinwesen, Rechtsangelegenheiten, Finanzen, Marketing und Kommunikation tätig sind.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1506168"/>
            <a:ext cx="11079126" cy="5004501"/>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1817635"/>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1663848"/>
            <a:ext cx="8282763" cy="5416868"/>
          </a:xfrm>
          <a:prstGeom prst="rect">
            <a:avLst/>
          </a:prstGeom>
          <a:noFill/>
        </p:spPr>
        <p:txBody>
          <a:bodyPr wrap="square" rtlCol="0">
            <a:spAutoFit/>
          </a:bodyPr>
          <a:lstStyle/>
          <a:p>
            <a:r>
              <a:rPr lang="en-GB" sz="2400" dirty="0">
                <a:solidFill>
                  <a:srgbClr val="E7850F"/>
                </a:solidFill>
                <a:latin typeface="Amasis MT Pro Black" panose="02040A04050005020304" pitchFamily="18" charset="0"/>
              </a:rPr>
              <a:t>Wie? </a:t>
            </a:r>
            <a:r>
              <a:rPr lang="en-GB" sz="2000" b="1" dirty="0">
                <a:solidFill>
                  <a:srgbClr val="E7850F"/>
                </a:solidFill>
              </a:rPr>
              <a:t>Lassen Sie das CSR-Führungsteam die wichtigsten CSR-Werte in den Hauptbereichen Umwelt, Arbeitsplatz, Gemeinschaft und Markt ermitteln. </a:t>
            </a:r>
            <a:r>
              <a:rPr lang="en-GB" sz="2000" dirty="0"/>
              <a:t>Erstellen Sie eine </a:t>
            </a:r>
            <a:r>
              <a:rPr lang="en-GB" sz="2000" b="1" dirty="0"/>
              <a:t>CSR-Checkliste </a:t>
            </a:r>
            <a:r>
              <a:rPr lang="en-GB" sz="2000" dirty="0"/>
              <a:t>und </a:t>
            </a:r>
            <a:r>
              <a:rPr lang="en-GB" sz="2000" b="1" dirty="0"/>
              <a:t>setzen Sie </a:t>
            </a:r>
            <a:r>
              <a:rPr lang="en-GB" sz="2000" dirty="0"/>
              <a:t>auf dieser Grundlage </a:t>
            </a:r>
            <a:r>
              <a:rPr lang="en-GB" sz="2000" b="1" dirty="0"/>
              <a:t>Prioritäten </a:t>
            </a:r>
            <a:r>
              <a:rPr lang="en-GB" sz="2000" dirty="0"/>
              <a:t>und entwickeln Sie einen </a:t>
            </a:r>
            <a:r>
              <a:rPr lang="en-GB" sz="2000" b="1" dirty="0"/>
              <a:t>Aktionsplan</a:t>
            </a:r>
            <a:r>
              <a:rPr lang="en-GB" sz="2000" dirty="0"/>
              <a:t>. Beginnen Sie intern mit den </a:t>
            </a:r>
            <a:r>
              <a:rPr lang="en-GB" sz="2000" b="1" dirty="0"/>
              <a:t>CSR-Werten, die das Unternehmen motivieren werden. </a:t>
            </a:r>
            <a:r>
              <a:rPr lang="en-GB" sz="2000" dirty="0"/>
              <a:t>Lassen Sie das Unternehmen ermitteln, ob es </a:t>
            </a:r>
            <a:r>
              <a:rPr lang="en-GB" sz="2000" b="1" dirty="0"/>
              <a:t>Bedenken und Risiken gibt, </a:t>
            </a:r>
            <a:r>
              <a:rPr lang="en-GB" sz="2000" dirty="0"/>
              <a:t>und setzen Sie Prioritäten, indem Sie die Lieferkette und die </a:t>
            </a:r>
            <a:r>
              <a:rPr lang="en-GB" sz="2000" b="1" dirty="0"/>
              <a:t>Bedürfnisse der einzelnen Stakeholder </a:t>
            </a:r>
            <a:r>
              <a:rPr lang="en-GB" sz="2000" dirty="0"/>
              <a:t>(d. h. Kunden, Aktionäre, Lieferanten, Behörden, Mitarbeiter usw.) betrachten. Wie können sie Werte schaffen und zum </a:t>
            </a:r>
            <a:r>
              <a:rPr lang="en-GB" sz="2000" b="1" dirty="0"/>
              <a:t>Wohlergehen der Mitarbeiter </a:t>
            </a:r>
            <a:r>
              <a:rPr lang="en-GB" sz="2000" dirty="0"/>
              <a:t>(z. B. Programme zur Förderung von Vielfalt und Integration), der </a:t>
            </a:r>
            <a:r>
              <a:rPr lang="en-GB" sz="2000" b="1" dirty="0"/>
              <a:t>lokalen Gemeinschaft und der Gesellschaft </a:t>
            </a:r>
            <a:r>
              <a:rPr lang="en-GB" sz="2000" dirty="0"/>
              <a:t>beitragen (z. B. Schaffung eines Praktikumsplatzes oder Unterstützung einer lokalen Wohltätigkeitsorganisation)? Welche </a:t>
            </a:r>
            <a:r>
              <a:rPr lang="en-GB" sz="2000" b="1" dirty="0"/>
              <a:t>Geschäftspraktiken </a:t>
            </a:r>
            <a:r>
              <a:rPr lang="en-GB" sz="2000" dirty="0"/>
              <a:t>könnten mit geringem Kosten- und Ressourcenaufwand </a:t>
            </a:r>
            <a:r>
              <a:rPr lang="en-GB" sz="2000" b="1" dirty="0"/>
              <a:t>ethischer und umweltfreundlicher </a:t>
            </a:r>
            <a:r>
              <a:rPr lang="en-GB" sz="2000" dirty="0"/>
              <a:t>gestaltet werden? </a:t>
            </a:r>
          </a:p>
          <a:p>
            <a:endParaRPr lang="en-GB" sz="2000" dirty="0"/>
          </a:p>
          <a:p>
            <a:endParaRPr lang="en-GB" sz="2000" dirty="0"/>
          </a:p>
        </p:txBody>
      </p:sp>
      <p:grpSp>
        <p:nvGrpSpPr>
          <p:cNvPr id="145" name="Graphic 4">
            <a:extLst>
              <a:ext uri="{FF2B5EF4-FFF2-40B4-BE49-F238E27FC236}">
                <a16:creationId xmlns:a16="http://schemas.microsoft.com/office/drawing/2014/main" id="{0CE66EA7-0688-808C-DBD5-8125B84A0611}"/>
              </a:ext>
            </a:extLst>
          </p:cNvPr>
          <p:cNvGrpSpPr/>
          <p:nvPr/>
        </p:nvGrpSpPr>
        <p:grpSpPr>
          <a:xfrm>
            <a:off x="1282695" y="1798577"/>
            <a:ext cx="1666347" cy="1419224"/>
            <a:chOff x="3778420" y="3791271"/>
            <a:chExt cx="1253431" cy="1085528"/>
          </a:xfrm>
        </p:grpSpPr>
        <p:sp>
          <p:nvSpPr>
            <p:cNvPr id="146" name="Freeform 104">
              <a:extLst>
                <a:ext uri="{FF2B5EF4-FFF2-40B4-BE49-F238E27FC236}">
                  <a16:creationId xmlns:a16="http://schemas.microsoft.com/office/drawing/2014/main" id="{CA0D8666-FE31-D9C7-A8EB-B51545FD2030}"/>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7" name="Freeform 105">
              <a:extLst>
                <a:ext uri="{FF2B5EF4-FFF2-40B4-BE49-F238E27FC236}">
                  <a16:creationId xmlns:a16="http://schemas.microsoft.com/office/drawing/2014/main" id="{17D4D849-5D95-4E50-791F-B6B172FF5E76}"/>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6">
              <a:extLst>
                <a:ext uri="{FF2B5EF4-FFF2-40B4-BE49-F238E27FC236}">
                  <a16:creationId xmlns:a16="http://schemas.microsoft.com/office/drawing/2014/main" id="{C9525219-C640-816F-D7B9-7D11A71A919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7">
              <a:extLst>
                <a:ext uri="{FF2B5EF4-FFF2-40B4-BE49-F238E27FC236}">
                  <a16:creationId xmlns:a16="http://schemas.microsoft.com/office/drawing/2014/main" id="{8F713235-6FD4-1926-D5CE-FAC9FB7CCC28}"/>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0" name="Freeform 108">
              <a:extLst>
                <a:ext uri="{FF2B5EF4-FFF2-40B4-BE49-F238E27FC236}">
                  <a16:creationId xmlns:a16="http://schemas.microsoft.com/office/drawing/2014/main" id="{98EB9B00-DE21-2A44-E1CB-0D73F2840D8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9">
              <a:extLst>
                <a:ext uri="{FF2B5EF4-FFF2-40B4-BE49-F238E27FC236}">
                  <a16:creationId xmlns:a16="http://schemas.microsoft.com/office/drawing/2014/main" id="{CE636A66-6891-A03C-C3D2-B0398E4218A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10">
              <a:extLst>
                <a:ext uri="{FF2B5EF4-FFF2-40B4-BE49-F238E27FC236}">
                  <a16:creationId xmlns:a16="http://schemas.microsoft.com/office/drawing/2014/main" id="{E41DE99D-0209-C28F-9207-071EFE1CE51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1">
              <a:extLst>
                <a:ext uri="{FF2B5EF4-FFF2-40B4-BE49-F238E27FC236}">
                  <a16:creationId xmlns:a16="http://schemas.microsoft.com/office/drawing/2014/main" id="{30E7D7F7-D14A-05A1-E668-69E722FE263F}"/>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4" name="Freeform 112">
              <a:extLst>
                <a:ext uri="{FF2B5EF4-FFF2-40B4-BE49-F238E27FC236}">
                  <a16:creationId xmlns:a16="http://schemas.microsoft.com/office/drawing/2014/main" id="{C8340DF8-1593-1433-4081-BCB8B95AE93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5" name="Freeform 113">
              <a:extLst>
                <a:ext uri="{FF2B5EF4-FFF2-40B4-BE49-F238E27FC236}">
                  <a16:creationId xmlns:a16="http://schemas.microsoft.com/office/drawing/2014/main" id="{291D8240-C3DC-1961-415D-878F2B865E8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6" name="Freeform 114">
              <a:extLst>
                <a:ext uri="{FF2B5EF4-FFF2-40B4-BE49-F238E27FC236}">
                  <a16:creationId xmlns:a16="http://schemas.microsoft.com/office/drawing/2014/main" id="{D5685C11-FD49-C316-FB0D-480CD5CAF851}"/>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7" name="Freeform 115">
              <a:extLst>
                <a:ext uri="{FF2B5EF4-FFF2-40B4-BE49-F238E27FC236}">
                  <a16:creationId xmlns:a16="http://schemas.microsoft.com/office/drawing/2014/main" id="{BFF7A1DE-C814-7599-10C0-EDC4A6233D8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8" name="Freeform 116">
              <a:extLst>
                <a:ext uri="{FF2B5EF4-FFF2-40B4-BE49-F238E27FC236}">
                  <a16:creationId xmlns:a16="http://schemas.microsoft.com/office/drawing/2014/main" id="{75DA802F-E1DE-6418-30AB-21A4C6886E0E}"/>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9" name="Freeform 117">
              <a:extLst>
                <a:ext uri="{FF2B5EF4-FFF2-40B4-BE49-F238E27FC236}">
                  <a16:creationId xmlns:a16="http://schemas.microsoft.com/office/drawing/2014/main" id="{5E3C7C4B-18B8-DC82-4B49-4F0D57F82D3E}"/>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0" name="Freeform 118">
              <a:extLst>
                <a:ext uri="{FF2B5EF4-FFF2-40B4-BE49-F238E27FC236}">
                  <a16:creationId xmlns:a16="http://schemas.microsoft.com/office/drawing/2014/main" id="{5DCC644B-B50D-0A5F-149A-2A6E1C621027}"/>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9">
              <a:extLst>
                <a:ext uri="{FF2B5EF4-FFF2-40B4-BE49-F238E27FC236}">
                  <a16:creationId xmlns:a16="http://schemas.microsoft.com/office/drawing/2014/main" id="{037ADEBE-36B5-425B-B313-DDFA1E66B632}"/>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2" name="Freeform 120">
              <a:extLst>
                <a:ext uri="{FF2B5EF4-FFF2-40B4-BE49-F238E27FC236}">
                  <a16:creationId xmlns:a16="http://schemas.microsoft.com/office/drawing/2014/main" id="{A331BB5E-7199-E699-1478-F917D147163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3" name="Freeform 121">
              <a:extLst>
                <a:ext uri="{FF2B5EF4-FFF2-40B4-BE49-F238E27FC236}">
                  <a16:creationId xmlns:a16="http://schemas.microsoft.com/office/drawing/2014/main" id="{D912AB74-CBCE-159F-CBDF-FA8DB614291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4" name="Freeform 122">
              <a:extLst>
                <a:ext uri="{FF2B5EF4-FFF2-40B4-BE49-F238E27FC236}">
                  <a16:creationId xmlns:a16="http://schemas.microsoft.com/office/drawing/2014/main" id="{152BB214-71EC-EA35-D67F-3393CC4B595F}"/>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5" name="Freeform 123">
              <a:extLst>
                <a:ext uri="{FF2B5EF4-FFF2-40B4-BE49-F238E27FC236}">
                  <a16:creationId xmlns:a16="http://schemas.microsoft.com/office/drawing/2014/main" id="{B7C89418-3297-4889-1DF6-95E08137F22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6" name="Freeform 124">
              <a:extLst>
                <a:ext uri="{FF2B5EF4-FFF2-40B4-BE49-F238E27FC236}">
                  <a16:creationId xmlns:a16="http://schemas.microsoft.com/office/drawing/2014/main" id="{4A844CA6-8D68-C998-3C4B-9957592F9ADB}"/>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7" name="Freeform 125">
              <a:extLst>
                <a:ext uri="{FF2B5EF4-FFF2-40B4-BE49-F238E27FC236}">
                  <a16:creationId xmlns:a16="http://schemas.microsoft.com/office/drawing/2014/main" id="{4B94C27B-D76C-7B2E-57DF-4CE27AF6680A}"/>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8" name="Freeform 126">
              <a:extLst>
                <a:ext uri="{FF2B5EF4-FFF2-40B4-BE49-F238E27FC236}">
                  <a16:creationId xmlns:a16="http://schemas.microsoft.com/office/drawing/2014/main" id="{F3AAEEB9-008E-C984-154D-98C10743BC11}"/>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69" name="Freeform 127">
              <a:extLst>
                <a:ext uri="{FF2B5EF4-FFF2-40B4-BE49-F238E27FC236}">
                  <a16:creationId xmlns:a16="http://schemas.microsoft.com/office/drawing/2014/main" id="{CD080B48-A19E-6644-D361-CEFD17C3AF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0" name="Freeform 128">
              <a:extLst>
                <a:ext uri="{FF2B5EF4-FFF2-40B4-BE49-F238E27FC236}">
                  <a16:creationId xmlns:a16="http://schemas.microsoft.com/office/drawing/2014/main" id="{9942F577-73EE-1179-91C9-1830ED1C76B3}"/>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1" name="Freeform 129">
              <a:extLst>
                <a:ext uri="{FF2B5EF4-FFF2-40B4-BE49-F238E27FC236}">
                  <a16:creationId xmlns:a16="http://schemas.microsoft.com/office/drawing/2014/main" id="{0669808D-208D-9D3B-BCCE-0DA74116C89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2" name="Freeform 130">
              <a:extLst>
                <a:ext uri="{FF2B5EF4-FFF2-40B4-BE49-F238E27FC236}">
                  <a16:creationId xmlns:a16="http://schemas.microsoft.com/office/drawing/2014/main" id="{801AD4F1-BD6E-11E5-77BB-3D2D03F6A8A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3" name="Freeform 131">
              <a:extLst>
                <a:ext uri="{FF2B5EF4-FFF2-40B4-BE49-F238E27FC236}">
                  <a16:creationId xmlns:a16="http://schemas.microsoft.com/office/drawing/2014/main" id="{918E147B-2A4A-B694-0E63-1D0ED4FF4E3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4" name="Freeform 132">
              <a:extLst>
                <a:ext uri="{FF2B5EF4-FFF2-40B4-BE49-F238E27FC236}">
                  <a16:creationId xmlns:a16="http://schemas.microsoft.com/office/drawing/2014/main" id="{C7074F6A-CADD-B4B3-B7DE-26DAA58E036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3">
              <a:extLst>
                <a:ext uri="{FF2B5EF4-FFF2-40B4-BE49-F238E27FC236}">
                  <a16:creationId xmlns:a16="http://schemas.microsoft.com/office/drawing/2014/main" id="{29DAE99D-6B5A-C4C1-8867-AE140F5AD64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6" name="Freeform 134">
              <a:extLst>
                <a:ext uri="{FF2B5EF4-FFF2-40B4-BE49-F238E27FC236}">
                  <a16:creationId xmlns:a16="http://schemas.microsoft.com/office/drawing/2014/main" id="{3E8C99E5-277B-B7AB-7F13-5348288225F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7" name="Freeform 135">
              <a:extLst>
                <a:ext uri="{FF2B5EF4-FFF2-40B4-BE49-F238E27FC236}">
                  <a16:creationId xmlns:a16="http://schemas.microsoft.com/office/drawing/2014/main" id="{65F00043-DBFD-5DF1-28F4-6162B9D003D8}"/>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8" name="Freeform 136">
              <a:extLst>
                <a:ext uri="{FF2B5EF4-FFF2-40B4-BE49-F238E27FC236}">
                  <a16:creationId xmlns:a16="http://schemas.microsoft.com/office/drawing/2014/main" id="{FD34EA05-6ECB-96DE-A35A-27604B0B5FB2}"/>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7">
              <a:extLst>
                <a:ext uri="{FF2B5EF4-FFF2-40B4-BE49-F238E27FC236}">
                  <a16:creationId xmlns:a16="http://schemas.microsoft.com/office/drawing/2014/main" id="{73D74653-A07D-B18B-49AA-F0748DA50A89}"/>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0" name="Freeform 138">
              <a:extLst>
                <a:ext uri="{FF2B5EF4-FFF2-40B4-BE49-F238E27FC236}">
                  <a16:creationId xmlns:a16="http://schemas.microsoft.com/office/drawing/2014/main" id="{E9F37C08-7956-8A97-77E2-E66A253A46AA}"/>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1" name="Freeform 139">
              <a:extLst>
                <a:ext uri="{FF2B5EF4-FFF2-40B4-BE49-F238E27FC236}">
                  <a16:creationId xmlns:a16="http://schemas.microsoft.com/office/drawing/2014/main" id="{9B319B3B-FD8E-8523-54E4-9641DC9583B9}"/>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2" name="Freeform 140">
              <a:extLst>
                <a:ext uri="{FF2B5EF4-FFF2-40B4-BE49-F238E27FC236}">
                  <a16:creationId xmlns:a16="http://schemas.microsoft.com/office/drawing/2014/main" id="{39409C8C-5B54-8C92-B327-B638CDEADF0B}"/>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3" name="Freeform 141">
              <a:extLst>
                <a:ext uri="{FF2B5EF4-FFF2-40B4-BE49-F238E27FC236}">
                  <a16:creationId xmlns:a16="http://schemas.microsoft.com/office/drawing/2014/main" id="{2C12F6C2-2258-5EE7-63C2-F91B706AD7A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4" name="Freeform 142">
              <a:extLst>
                <a:ext uri="{FF2B5EF4-FFF2-40B4-BE49-F238E27FC236}">
                  <a16:creationId xmlns:a16="http://schemas.microsoft.com/office/drawing/2014/main" id="{E4A02C41-0D1B-3C77-B37A-32F4FC759634}"/>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5" name="Freeform 143">
              <a:extLst>
                <a:ext uri="{FF2B5EF4-FFF2-40B4-BE49-F238E27FC236}">
                  <a16:creationId xmlns:a16="http://schemas.microsoft.com/office/drawing/2014/main" id="{C373429C-203C-6C3D-33EF-B897A394FA0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6" name="Freeform 144">
              <a:extLst>
                <a:ext uri="{FF2B5EF4-FFF2-40B4-BE49-F238E27FC236}">
                  <a16:creationId xmlns:a16="http://schemas.microsoft.com/office/drawing/2014/main" id="{EF689575-9A42-DFC5-2235-548BFAEE1CD7}"/>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7" name="Freeform 145">
              <a:extLst>
                <a:ext uri="{FF2B5EF4-FFF2-40B4-BE49-F238E27FC236}">
                  <a16:creationId xmlns:a16="http://schemas.microsoft.com/office/drawing/2014/main" id="{F4C41AB5-7B12-4FCB-2BA8-58DB04B7D21F}"/>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6">
              <a:extLst>
                <a:ext uri="{FF2B5EF4-FFF2-40B4-BE49-F238E27FC236}">
                  <a16:creationId xmlns:a16="http://schemas.microsoft.com/office/drawing/2014/main" id="{3B733332-9D5B-79F7-2217-B0822AD2C8B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89" name="Freeform 147">
              <a:extLst>
                <a:ext uri="{FF2B5EF4-FFF2-40B4-BE49-F238E27FC236}">
                  <a16:creationId xmlns:a16="http://schemas.microsoft.com/office/drawing/2014/main" id="{9F7F7A8D-812A-93C4-09D3-36FED35556A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8">
              <a:extLst>
                <a:ext uri="{FF2B5EF4-FFF2-40B4-BE49-F238E27FC236}">
                  <a16:creationId xmlns:a16="http://schemas.microsoft.com/office/drawing/2014/main" id="{1193EA61-8B61-0BE9-3285-FC4FBC4EF680}"/>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1" name="Freeform 149">
              <a:extLst>
                <a:ext uri="{FF2B5EF4-FFF2-40B4-BE49-F238E27FC236}">
                  <a16:creationId xmlns:a16="http://schemas.microsoft.com/office/drawing/2014/main" id="{7E65C4C8-D701-E5A7-6B39-A4554BAC33EF}"/>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2" name="Freeform 150">
              <a:extLst>
                <a:ext uri="{FF2B5EF4-FFF2-40B4-BE49-F238E27FC236}">
                  <a16:creationId xmlns:a16="http://schemas.microsoft.com/office/drawing/2014/main" id="{01DFB29A-9A40-AE58-7510-A2DC6EADB787}"/>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3" name="Freeform 151">
              <a:extLst>
                <a:ext uri="{FF2B5EF4-FFF2-40B4-BE49-F238E27FC236}">
                  <a16:creationId xmlns:a16="http://schemas.microsoft.com/office/drawing/2014/main" id="{B45D6B21-AD58-5413-1076-EC8C66CF3970}"/>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2">
              <a:extLst>
                <a:ext uri="{FF2B5EF4-FFF2-40B4-BE49-F238E27FC236}">
                  <a16:creationId xmlns:a16="http://schemas.microsoft.com/office/drawing/2014/main" id="{4CFCBFC9-F443-D5DE-D19A-1F4015E5474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5" name="Freeform 153">
              <a:extLst>
                <a:ext uri="{FF2B5EF4-FFF2-40B4-BE49-F238E27FC236}">
                  <a16:creationId xmlns:a16="http://schemas.microsoft.com/office/drawing/2014/main" id="{A727E7B6-1E13-3DF8-B1E8-CE363432DDA5}"/>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4">
              <a:extLst>
                <a:ext uri="{FF2B5EF4-FFF2-40B4-BE49-F238E27FC236}">
                  <a16:creationId xmlns:a16="http://schemas.microsoft.com/office/drawing/2014/main" id="{C02E826E-6A4A-937C-3A50-B34A8FAC5063}"/>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7" name="Freeform 155">
              <a:extLst>
                <a:ext uri="{FF2B5EF4-FFF2-40B4-BE49-F238E27FC236}">
                  <a16:creationId xmlns:a16="http://schemas.microsoft.com/office/drawing/2014/main" id="{5F48C8BA-814E-00CE-6E85-69907EAA4A2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8" name="Freeform 156">
              <a:extLst>
                <a:ext uri="{FF2B5EF4-FFF2-40B4-BE49-F238E27FC236}">
                  <a16:creationId xmlns:a16="http://schemas.microsoft.com/office/drawing/2014/main" id="{BDB3187F-3E96-3064-2B22-B6EAD8F4ED0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199" name="Freeform 157">
              <a:extLst>
                <a:ext uri="{FF2B5EF4-FFF2-40B4-BE49-F238E27FC236}">
                  <a16:creationId xmlns:a16="http://schemas.microsoft.com/office/drawing/2014/main" id="{96D66994-64EE-ECA8-4977-D7808963BC4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0" name="Freeform 158">
              <a:extLst>
                <a:ext uri="{FF2B5EF4-FFF2-40B4-BE49-F238E27FC236}">
                  <a16:creationId xmlns:a16="http://schemas.microsoft.com/office/drawing/2014/main" id="{C6AF7325-B902-0231-9E7B-623C1502A58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1" name="Freeform 159">
              <a:extLst>
                <a:ext uri="{FF2B5EF4-FFF2-40B4-BE49-F238E27FC236}">
                  <a16:creationId xmlns:a16="http://schemas.microsoft.com/office/drawing/2014/main" id="{C0D88826-BCF4-F8CA-E535-65904428CED4}"/>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2" name="Freeform 160">
              <a:extLst>
                <a:ext uri="{FF2B5EF4-FFF2-40B4-BE49-F238E27FC236}">
                  <a16:creationId xmlns:a16="http://schemas.microsoft.com/office/drawing/2014/main" id="{C9457C6A-8604-0AA3-23EF-B18BAFC21F76}"/>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3" name="Freeform 161">
              <a:extLst>
                <a:ext uri="{FF2B5EF4-FFF2-40B4-BE49-F238E27FC236}">
                  <a16:creationId xmlns:a16="http://schemas.microsoft.com/office/drawing/2014/main" id="{0E830601-25EF-FAFC-FBE5-9351115EEEE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2">
              <a:extLst>
                <a:ext uri="{FF2B5EF4-FFF2-40B4-BE49-F238E27FC236}">
                  <a16:creationId xmlns:a16="http://schemas.microsoft.com/office/drawing/2014/main" id="{9FEB1469-5BE8-D757-5266-ACEE01073E78}"/>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5" name="Freeform 163">
              <a:extLst>
                <a:ext uri="{FF2B5EF4-FFF2-40B4-BE49-F238E27FC236}">
                  <a16:creationId xmlns:a16="http://schemas.microsoft.com/office/drawing/2014/main" id="{E11FA47D-5F4A-16EA-889A-8E43B9DF1D59}"/>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6" name="Freeform 164">
              <a:extLst>
                <a:ext uri="{FF2B5EF4-FFF2-40B4-BE49-F238E27FC236}">
                  <a16:creationId xmlns:a16="http://schemas.microsoft.com/office/drawing/2014/main" id="{2E0B987B-0B50-6C1E-9A34-7C80993A3C9D}"/>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5">
              <a:extLst>
                <a:ext uri="{FF2B5EF4-FFF2-40B4-BE49-F238E27FC236}">
                  <a16:creationId xmlns:a16="http://schemas.microsoft.com/office/drawing/2014/main" id="{2821FECD-E182-DB47-E510-2D3C22CD71CC}"/>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8" name="Freeform 166">
              <a:extLst>
                <a:ext uri="{FF2B5EF4-FFF2-40B4-BE49-F238E27FC236}">
                  <a16:creationId xmlns:a16="http://schemas.microsoft.com/office/drawing/2014/main" id="{CAEEFA49-D44B-CDE1-E0AD-E3179932C293}"/>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7">
              <a:extLst>
                <a:ext uri="{FF2B5EF4-FFF2-40B4-BE49-F238E27FC236}">
                  <a16:creationId xmlns:a16="http://schemas.microsoft.com/office/drawing/2014/main" id="{189B262D-D35A-9BBB-EF3B-44B60621B59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0" name="Freeform 168">
              <a:extLst>
                <a:ext uri="{FF2B5EF4-FFF2-40B4-BE49-F238E27FC236}">
                  <a16:creationId xmlns:a16="http://schemas.microsoft.com/office/drawing/2014/main" id="{1C2DFB09-2745-6281-DF49-8FBE5A9342CE}"/>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9">
              <a:extLst>
                <a:ext uri="{FF2B5EF4-FFF2-40B4-BE49-F238E27FC236}">
                  <a16:creationId xmlns:a16="http://schemas.microsoft.com/office/drawing/2014/main" id="{3BD0C821-FA9C-011D-C72B-D3D20948CA4A}"/>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2" name="Freeform 170">
              <a:extLst>
                <a:ext uri="{FF2B5EF4-FFF2-40B4-BE49-F238E27FC236}">
                  <a16:creationId xmlns:a16="http://schemas.microsoft.com/office/drawing/2014/main" id="{6AD441D8-3E3E-3B55-7624-031FE6E95BF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3" name="Freeform 171">
              <a:extLst>
                <a:ext uri="{FF2B5EF4-FFF2-40B4-BE49-F238E27FC236}">
                  <a16:creationId xmlns:a16="http://schemas.microsoft.com/office/drawing/2014/main" id="{1372DD90-F9AB-D06E-516C-CA0F9F010D9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4" name="Freeform 172">
              <a:extLst>
                <a:ext uri="{FF2B5EF4-FFF2-40B4-BE49-F238E27FC236}">
                  <a16:creationId xmlns:a16="http://schemas.microsoft.com/office/drawing/2014/main" id="{6E316B1A-A139-CBC2-78E7-8D249B4FFA16}"/>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5" name="Freeform 173">
              <a:extLst>
                <a:ext uri="{FF2B5EF4-FFF2-40B4-BE49-F238E27FC236}">
                  <a16:creationId xmlns:a16="http://schemas.microsoft.com/office/drawing/2014/main" id="{CFE8624A-AD09-49BA-9953-9698085BB9D7}"/>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6" name="Freeform 174">
              <a:extLst>
                <a:ext uri="{FF2B5EF4-FFF2-40B4-BE49-F238E27FC236}">
                  <a16:creationId xmlns:a16="http://schemas.microsoft.com/office/drawing/2014/main" id="{8DBA0503-C56D-97E5-166F-6A91570524B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7" name="Freeform 175">
              <a:extLst>
                <a:ext uri="{FF2B5EF4-FFF2-40B4-BE49-F238E27FC236}">
                  <a16:creationId xmlns:a16="http://schemas.microsoft.com/office/drawing/2014/main" id="{D1C9B76A-527F-1F3A-63A5-814FEC67675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8" name="Freeform 176">
              <a:extLst>
                <a:ext uri="{FF2B5EF4-FFF2-40B4-BE49-F238E27FC236}">
                  <a16:creationId xmlns:a16="http://schemas.microsoft.com/office/drawing/2014/main" id="{5E2F12F2-847F-397F-66DD-D96FEFA776F6}"/>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19" name="Freeform 177">
              <a:extLst>
                <a:ext uri="{FF2B5EF4-FFF2-40B4-BE49-F238E27FC236}">
                  <a16:creationId xmlns:a16="http://schemas.microsoft.com/office/drawing/2014/main" id="{B78D7C53-D451-483A-351E-A476EB989865}"/>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8">
              <a:extLst>
                <a:ext uri="{FF2B5EF4-FFF2-40B4-BE49-F238E27FC236}">
                  <a16:creationId xmlns:a16="http://schemas.microsoft.com/office/drawing/2014/main" id="{5A3D3B5B-FA6C-52B3-5281-A52E76485CD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9">
              <a:extLst>
                <a:ext uri="{FF2B5EF4-FFF2-40B4-BE49-F238E27FC236}">
                  <a16:creationId xmlns:a16="http://schemas.microsoft.com/office/drawing/2014/main" id="{608981CF-C19B-91B6-81FE-B040224DA561}"/>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2" name="Freeform 180">
              <a:extLst>
                <a:ext uri="{FF2B5EF4-FFF2-40B4-BE49-F238E27FC236}">
                  <a16:creationId xmlns:a16="http://schemas.microsoft.com/office/drawing/2014/main" id="{99E16A14-5398-8BAB-2A91-5703D369782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1">
              <a:extLst>
                <a:ext uri="{FF2B5EF4-FFF2-40B4-BE49-F238E27FC236}">
                  <a16:creationId xmlns:a16="http://schemas.microsoft.com/office/drawing/2014/main" id="{C15F4AE8-A6F9-2519-AAB8-6A1CC9CE80AE}"/>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2">
              <a:extLst>
                <a:ext uri="{FF2B5EF4-FFF2-40B4-BE49-F238E27FC236}">
                  <a16:creationId xmlns:a16="http://schemas.microsoft.com/office/drawing/2014/main" id="{FA1A4B57-FB82-6A98-13F5-1E20462EE3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3">
              <a:extLst>
                <a:ext uri="{FF2B5EF4-FFF2-40B4-BE49-F238E27FC236}">
                  <a16:creationId xmlns:a16="http://schemas.microsoft.com/office/drawing/2014/main" id="{92E130AE-C9A7-05FE-DE36-CA3F9F9E311C}"/>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4">
              <a:extLst>
                <a:ext uri="{FF2B5EF4-FFF2-40B4-BE49-F238E27FC236}">
                  <a16:creationId xmlns:a16="http://schemas.microsoft.com/office/drawing/2014/main" id="{CD97A095-2E54-8AA2-1B7D-5009BB254B1F}"/>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5">
              <a:extLst>
                <a:ext uri="{FF2B5EF4-FFF2-40B4-BE49-F238E27FC236}">
                  <a16:creationId xmlns:a16="http://schemas.microsoft.com/office/drawing/2014/main" id="{ECCA8AF5-DFA3-9398-812F-2EDD15F5841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8" name="Freeform 186">
              <a:extLst>
                <a:ext uri="{FF2B5EF4-FFF2-40B4-BE49-F238E27FC236}">
                  <a16:creationId xmlns:a16="http://schemas.microsoft.com/office/drawing/2014/main" id="{54E47A5C-295F-36D2-DF23-4E418970C6B6}"/>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7">
              <a:extLst>
                <a:ext uri="{FF2B5EF4-FFF2-40B4-BE49-F238E27FC236}">
                  <a16:creationId xmlns:a16="http://schemas.microsoft.com/office/drawing/2014/main" id="{9BE24A9D-914A-492B-A5A6-F3E180BA43C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0" name="Freeform 188">
              <a:extLst>
                <a:ext uri="{FF2B5EF4-FFF2-40B4-BE49-F238E27FC236}">
                  <a16:creationId xmlns:a16="http://schemas.microsoft.com/office/drawing/2014/main" id="{AF0C9126-2F3F-03F7-F438-51DEB556ACA2}"/>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9">
              <a:extLst>
                <a:ext uri="{FF2B5EF4-FFF2-40B4-BE49-F238E27FC236}">
                  <a16:creationId xmlns:a16="http://schemas.microsoft.com/office/drawing/2014/main" id="{70FF19FA-6908-5F2B-ACEC-9C3F2B1A1F6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2" name="Freeform 190">
              <a:extLst>
                <a:ext uri="{FF2B5EF4-FFF2-40B4-BE49-F238E27FC236}">
                  <a16:creationId xmlns:a16="http://schemas.microsoft.com/office/drawing/2014/main" id="{5C7ACA48-C9B6-162C-6EE2-6D8B85414CE7}"/>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3" name="Freeform 191">
              <a:extLst>
                <a:ext uri="{FF2B5EF4-FFF2-40B4-BE49-F238E27FC236}">
                  <a16:creationId xmlns:a16="http://schemas.microsoft.com/office/drawing/2014/main" id="{742132B4-8D6A-3C51-63CB-9BFB503A96D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2">
              <a:extLst>
                <a:ext uri="{FF2B5EF4-FFF2-40B4-BE49-F238E27FC236}">
                  <a16:creationId xmlns:a16="http://schemas.microsoft.com/office/drawing/2014/main" id="{F45156AF-0756-3392-A30E-135AA46A97A0}"/>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3">
              <a:extLst>
                <a:ext uri="{FF2B5EF4-FFF2-40B4-BE49-F238E27FC236}">
                  <a16:creationId xmlns:a16="http://schemas.microsoft.com/office/drawing/2014/main" id="{810D0B1E-8A06-F70B-2349-788C9E8E74B7}"/>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6" name="Freeform 194">
              <a:extLst>
                <a:ext uri="{FF2B5EF4-FFF2-40B4-BE49-F238E27FC236}">
                  <a16:creationId xmlns:a16="http://schemas.microsoft.com/office/drawing/2014/main" id="{D1DB44B9-9A84-D43A-E92B-78F48737E3E6}"/>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7" name="Freeform 195">
              <a:extLst>
                <a:ext uri="{FF2B5EF4-FFF2-40B4-BE49-F238E27FC236}">
                  <a16:creationId xmlns:a16="http://schemas.microsoft.com/office/drawing/2014/main" id="{5CB2C113-E3E9-469C-1939-811DB972EA24}"/>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8" name="Freeform 196">
              <a:extLst>
                <a:ext uri="{FF2B5EF4-FFF2-40B4-BE49-F238E27FC236}">
                  <a16:creationId xmlns:a16="http://schemas.microsoft.com/office/drawing/2014/main" id="{8E3FE7CF-987F-B86B-9073-3D80C98BA027}"/>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39" name="Freeform 197">
              <a:extLst>
                <a:ext uri="{FF2B5EF4-FFF2-40B4-BE49-F238E27FC236}">
                  <a16:creationId xmlns:a16="http://schemas.microsoft.com/office/drawing/2014/main" id="{CCB9D261-4C42-24F3-361C-2ECEB33CB6E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8">
              <a:extLst>
                <a:ext uri="{FF2B5EF4-FFF2-40B4-BE49-F238E27FC236}">
                  <a16:creationId xmlns:a16="http://schemas.microsoft.com/office/drawing/2014/main" id="{B459741F-DD1B-58CB-9FE1-B885BA89A6B1}"/>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1" name="Freeform 199">
              <a:extLst>
                <a:ext uri="{FF2B5EF4-FFF2-40B4-BE49-F238E27FC236}">
                  <a16:creationId xmlns:a16="http://schemas.microsoft.com/office/drawing/2014/main" id="{3AEFDAC5-E02F-6756-85E0-1D409DCC2EB4}"/>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2" name="Freeform 200">
              <a:extLst>
                <a:ext uri="{FF2B5EF4-FFF2-40B4-BE49-F238E27FC236}">
                  <a16:creationId xmlns:a16="http://schemas.microsoft.com/office/drawing/2014/main" id="{33F71A33-12EA-8B04-7BF7-1426AFCDDFE4}"/>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3" name="Freeform 201">
              <a:extLst>
                <a:ext uri="{FF2B5EF4-FFF2-40B4-BE49-F238E27FC236}">
                  <a16:creationId xmlns:a16="http://schemas.microsoft.com/office/drawing/2014/main" id="{826BB23B-47C1-FF65-B5F8-40D613FF0090}"/>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2">
              <a:extLst>
                <a:ext uri="{FF2B5EF4-FFF2-40B4-BE49-F238E27FC236}">
                  <a16:creationId xmlns:a16="http://schemas.microsoft.com/office/drawing/2014/main" id="{BF56E8A2-3086-7D42-C23E-F4DE5B232AF9}"/>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3">
              <a:extLst>
                <a:ext uri="{FF2B5EF4-FFF2-40B4-BE49-F238E27FC236}">
                  <a16:creationId xmlns:a16="http://schemas.microsoft.com/office/drawing/2014/main" id="{4E35A433-3E16-3A65-51E1-9ACE9727A2AD}"/>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4">
              <a:extLst>
                <a:ext uri="{FF2B5EF4-FFF2-40B4-BE49-F238E27FC236}">
                  <a16:creationId xmlns:a16="http://schemas.microsoft.com/office/drawing/2014/main" id="{A6DA84F7-3F23-FE3D-3782-E938E9C49CA8}"/>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5">
              <a:extLst>
                <a:ext uri="{FF2B5EF4-FFF2-40B4-BE49-F238E27FC236}">
                  <a16:creationId xmlns:a16="http://schemas.microsoft.com/office/drawing/2014/main" id="{815BE50B-8567-F347-8036-F68FBAC760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6">
              <a:extLst>
                <a:ext uri="{FF2B5EF4-FFF2-40B4-BE49-F238E27FC236}">
                  <a16:creationId xmlns:a16="http://schemas.microsoft.com/office/drawing/2014/main" id="{FEA7C335-5698-1298-C559-758EADD98638}"/>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49" name="Freeform 207">
              <a:extLst>
                <a:ext uri="{FF2B5EF4-FFF2-40B4-BE49-F238E27FC236}">
                  <a16:creationId xmlns:a16="http://schemas.microsoft.com/office/drawing/2014/main" id="{FD4D427A-2536-3607-9CED-CD563158701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8">
              <a:extLst>
                <a:ext uri="{FF2B5EF4-FFF2-40B4-BE49-F238E27FC236}">
                  <a16:creationId xmlns:a16="http://schemas.microsoft.com/office/drawing/2014/main" id="{7C9CD535-27B4-D36C-6B66-DE1686F07E6C}"/>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9">
              <a:extLst>
                <a:ext uri="{FF2B5EF4-FFF2-40B4-BE49-F238E27FC236}">
                  <a16:creationId xmlns:a16="http://schemas.microsoft.com/office/drawing/2014/main" id="{1B13A70D-8927-0E0A-6569-714DB75C8CBF}"/>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10">
              <a:extLst>
                <a:ext uri="{FF2B5EF4-FFF2-40B4-BE49-F238E27FC236}">
                  <a16:creationId xmlns:a16="http://schemas.microsoft.com/office/drawing/2014/main" id="{FA6D9DC8-D474-FD4A-88FC-CC50510487D9}"/>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1">
              <a:extLst>
                <a:ext uri="{FF2B5EF4-FFF2-40B4-BE49-F238E27FC236}">
                  <a16:creationId xmlns:a16="http://schemas.microsoft.com/office/drawing/2014/main" id="{C7EEA552-7C5E-4D88-ECD6-9D659EBD57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2">
              <a:extLst>
                <a:ext uri="{FF2B5EF4-FFF2-40B4-BE49-F238E27FC236}">
                  <a16:creationId xmlns:a16="http://schemas.microsoft.com/office/drawing/2014/main" id="{F0CEA190-FD98-4248-31F1-EA2F9B8E77D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3">
              <a:extLst>
                <a:ext uri="{FF2B5EF4-FFF2-40B4-BE49-F238E27FC236}">
                  <a16:creationId xmlns:a16="http://schemas.microsoft.com/office/drawing/2014/main" id="{5979E983-F206-B79B-D5AB-2473F69A0801}"/>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6" name="Freeform 214">
              <a:extLst>
                <a:ext uri="{FF2B5EF4-FFF2-40B4-BE49-F238E27FC236}">
                  <a16:creationId xmlns:a16="http://schemas.microsoft.com/office/drawing/2014/main" id="{A31DD2EF-D9DA-E262-2243-E7D2874FD892}"/>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5">
              <a:extLst>
                <a:ext uri="{FF2B5EF4-FFF2-40B4-BE49-F238E27FC236}">
                  <a16:creationId xmlns:a16="http://schemas.microsoft.com/office/drawing/2014/main" id="{6B091AF2-A665-8A6C-448E-D9886D2DC884}"/>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8" name="Freeform 216">
              <a:extLst>
                <a:ext uri="{FF2B5EF4-FFF2-40B4-BE49-F238E27FC236}">
                  <a16:creationId xmlns:a16="http://schemas.microsoft.com/office/drawing/2014/main" id="{DCD19929-A2D0-EC1E-C355-5F1ACD24744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59" name="Freeform 217">
              <a:extLst>
                <a:ext uri="{FF2B5EF4-FFF2-40B4-BE49-F238E27FC236}">
                  <a16:creationId xmlns:a16="http://schemas.microsoft.com/office/drawing/2014/main" id="{5BD25BC3-40EC-9ED6-DC65-425C312F55FA}"/>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0" name="Freeform 218">
              <a:extLst>
                <a:ext uri="{FF2B5EF4-FFF2-40B4-BE49-F238E27FC236}">
                  <a16:creationId xmlns:a16="http://schemas.microsoft.com/office/drawing/2014/main" id="{FBEE6397-D92E-E6B7-E7C6-10671FEFDAC5}"/>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9">
              <a:extLst>
                <a:ext uri="{FF2B5EF4-FFF2-40B4-BE49-F238E27FC236}">
                  <a16:creationId xmlns:a16="http://schemas.microsoft.com/office/drawing/2014/main" id="{4FF904E5-C442-3D38-2EDA-366DA544573F}"/>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20">
              <a:extLst>
                <a:ext uri="{FF2B5EF4-FFF2-40B4-BE49-F238E27FC236}">
                  <a16:creationId xmlns:a16="http://schemas.microsoft.com/office/drawing/2014/main" id="{7FA9ABFA-58DF-7EB1-A085-5ED429A1361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3" name="Freeform 221">
              <a:extLst>
                <a:ext uri="{FF2B5EF4-FFF2-40B4-BE49-F238E27FC236}">
                  <a16:creationId xmlns:a16="http://schemas.microsoft.com/office/drawing/2014/main" id="{F34B5DB2-FE4A-A3D0-7043-3F1C748F2FF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4" name="Freeform 222">
              <a:extLst>
                <a:ext uri="{FF2B5EF4-FFF2-40B4-BE49-F238E27FC236}">
                  <a16:creationId xmlns:a16="http://schemas.microsoft.com/office/drawing/2014/main" id="{D7D62C29-CF0F-66E7-35F0-055CA597DFF3}"/>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5" name="Freeform 223">
              <a:extLst>
                <a:ext uri="{FF2B5EF4-FFF2-40B4-BE49-F238E27FC236}">
                  <a16:creationId xmlns:a16="http://schemas.microsoft.com/office/drawing/2014/main" id="{8B3C8CC1-4D1A-BBA1-5C42-73BC6BF4DF5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6" name="Freeform 224">
              <a:extLst>
                <a:ext uri="{FF2B5EF4-FFF2-40B4-BE49-F238E27FC236}">
                  <a16:creationId xmlns:a16="http://schemas.microsoft.com/office/drawing/2014/main" id="{D3066263-33D6-9CB7-9CAB-8AD8B1A5043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7" name="Freeform 225">
              <a:extLst>
                <a:ext uri="{FF2B5EF4-FFF2-40B4-BE49-F238E27FC236}">
                  <a16:creationId xmlns:a16="http://schemas.microsoft.com/office/drawing/2014/main" id="{5F470277-0A19-0D61-8077-CC0CCA6F8EA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8" name="Freeform 226">
              <a:extLst>
                <a:ext uri="{FF2B5EF4-FFF2-40B4-BE49-F238E27FC236}">
                  <a16:creationId xmlns:a16="http://schemas.microsoft.com/office/drawing/2014/main" id="{8A333ACC-C1BC-9A51-193E-C6C6BAE3FBD5}"/>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69" name="Freeform 227">
              <a:extLst>
                <a:ext uri="{FF2B5EF4-FFF2-40B4-BE49-F238E27FC236}">
                  <a16:creationId xmlns:a16="http://schemas.microsoft.com/office/drawing/2014/main" id="{5211245A-89DC-08AF-B199-5FFB1023CD5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0" name="Freeform 228">
              <a:extLst>
                <a:ext uri="{FF2B5EF4-FFF2-40B4-BE49-F238E27FC236}">
                  <a16:creationId xmlns:a16="http://schemas.microsoft.com/office/drawing/2014/main" id="{621C6E6D-8F01-DDE7-225A-A7AD68A87DF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1" name="Freeform 229">
              <a:extLst>
                <a:ext uri="{FF2B5EF4-FFF2-40B4-BE49-F238E27FC236}">
                  <a16:creationId xmlns:a16="http://schemas.microsoft.com/office/drawing/2014/main" id="{C21F2C7C-E2E3-6461-6D36-60A0987610F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2" name="Freeform 230">
              <a:extLst>
                <a:ext uri="{FF2B5EF4-FFF2-40B4-BE49-F238E27FC236}">
                  <a16:creationId xmlns:a16="http://schemas.microsoft.com/office/drawing/2014/main" id="{9A41DC3D-22CF-7293-2D06-6DD6B3B9936E}"/>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3" name="Freeform 231">
              <a:extLst>
                <a:ext uri="{FF2B5EF4-FFF2-40B4-BE49-F238E27FC236}">
                  <a16:creationId xmlns:a16="http://schemas.microsoft.com/office/drawing/2014/main" id="{B9DA77BF-C07D-D5F0-91DB-020B0A53BFE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4" name="Freeform 232">
              <a:extLst>
                <a:ext uri="{FF2B5EF4-FFF2-40B4-BE49-F238E27FC236}">
                  <a16:creationId xmlns:a16="http://schemas.microsoft.com/office/drawing/2014/main" id="{0A0A27A1-6479-CEE9-504D-62940E34E5C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5" name="Freeform 233">
              <a:extLst>
                <a:ext uri="{FF2B5EF4-FFF2-40B4-BE49-F238E27FC236}">
                  <a16:creationId xmlns:a16="http://schemas.microsoft.com/office/drawing/2014/main" id="{438C9ADE-769D-4BD1-5515-8B15298E9BC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6" name="Freeform 234">
              <a:extLst>
                <a:ext uri="{FF2B5EF4-FFF2-40B4-BE49-F238E27FC236}">
                  <a16:creationId xmlns:a16="http://schemas.microsoft.com/office/drawing/2014/main" id="{84743B22-8AAC-0090-230B-F7E331945E4D}"/>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7" name="Freeform 235">
              <a:extLst>
                <a:ext uri="{FF2B5EF4-FFF2-40B4-BE49-F238E27FC236}">
                  <a16:creationId xmlns:a16="http://schemas.microsoft.com/office/drawing/2014/main" id="{82D298E1-E839-E481-6435-AE4BBB7AFB2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8" name="Freeform 236">
              <a:extLst>
                <a:ext uri="{FF2B5EF4-FFF2-40B4-BE49-F238E27FC236}">
                  <a16:creationId xmlns:a16="http://schemas.microsoft.com/office/drawing/2014/main" id="{2DA3584F-0F24-A2AA-6F6F-52E889A08989}"/>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79" name="Freeform 237">
              <a:extLst>
                <a:ext uri="{FF2B5EF4-FFF2-40B4-BE49-F238E27FC236}">
                  <a16:creationId xmlns:a16="http://schemas.microsoft.com/office/drawing/2014/main" id="{C5C52333-60D8-10FE-D91C-C028F71A5531}"/>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0" name="Freeform 238">
              <a:extLst>
                <a:ext uri="{FF2B5EF4-FFF2-40B4-BE49-F238E27FC236}">
                  <a16:creationId xmlns:a16="http://schemas.microsoft.com/office/drawing/2014/main" id="{CC392282-C106-7E0C-B4B8-808431CC934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7" name="Text Placeholder 1">
            <a:extLst>
              <a:ext uri="{FF2B5EF4-FFF2-40B4-BE49-F238E27FC236}">
                <a16:creationId xmlns:a16="http://schemas.microsoft.com/office/drawing/2014/main" id="{2D1C0EA3-82F9-2119-0789-6A4E590A784A}"/>
              </a:ext>
            </a:extLst>
          </p:cNvPr>
          <p:cNvSpPr txBox="1">
            <a:spLocks/>
          </p:cNvSpPr>
          <p:nvPr/>
        </p:nvSpPr>
        <p:spPr>
          <a:xfrm>
            <a:off x="3057515" y="138587"/>
            <a:ext cx="8485899"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000" dirty="0">
                <a:solidFill>
                  <a:srgbClr val="027354"/>
                </a:solidFill>
              </a:rPr>
              <a:t>Der nächste Schritt besteht darin, die bestehenden CSR-Werte und -Aktivitäten zu bewerten, indem eine Due Diligence zur Bewertung der Werte durchgeführt wird. Anschließend werden die Ergebnisse in </a:t>
            </a:r>
            <a:r>
              <a:rPr lang="en-IE" sz="2000" dirty="0" err="1">
                <a:solidFill>
                  <a:srgbClr val="027354"/>
                </a:solidFill>
              </a:rPr>
              <a:t>handlungsorientierte</a:t>
            </a:r>
            <a:r>
              <a:rPr lang="en-IE" sz="2000" dirty="0">
                <a:solidFill>
                  <a:srgbClr val="027354"/>
                </a:solidFill>
              </a:rPr>
              <a:t> </a:t>
            </a:r>
            <a:r>
              <a:rPr lang="en-IE" sz="2000" dirty="0" err="1">
                <a:solidFill>
                  <a:srgbClr val="027354"/>
                </a:solidFill>
              </a:rPr>
              <a:t>Verfahren</a:t>
            </a:r>
            <a:r>
              <a:rPr lang="en-IE" sz="2000" dirty="0">
                <a:solidFill>
                  <a:srgbClr val="027354"/>
                </a:solidFill>
              </a:rPr>
              <a:t> umgesetzt. </a:t>
            </a:r>
          </a:p>
          <a:p>
            <a:endParaRPr lang="en-IE" sz="2000" dirty="0">
              <a:solidFill>
                <a:srgbClr val="027354"/>
              </a:solidFill>
            </a:endParaRPr>
          </a:p>
        </p:txBody>
      </p:sp>
      <p:sp>
        <p:nvSpPr>
          <p:cNvPr id="8" name="Arrow: Pentagon 7">
            <a:extLst>
              <a:ext uri="{FF2B5EF4-FFF2-40B4-BE49-F238E27FC236}">
                <a16:creationId xmlns:a16="http://schemas.microsoft.com/office/drawing/2014/main" id="{33EA8BFB-5FC8-B373-0E17-14D9C4FD257A}"/>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pic>
        <p:nvPicPr>
          <p:cNvPr id="11" name="Graphic 10" descr="Document with solid fill">
            <a:hlinkClick r:id="rId2"/>
            <a:extLst>
              <a:ext uri="{FF2B5EF4-FFF2-40B4-BE49-F238E27FC236}">
                <a16:creationId xmlns:a16="http://schemas.microsoft.com/office/drawing/2014/main" id="{F85A892B-88A3-D8A0-CE40-6D5F7F757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21" y="3485511"/>
            <a:ext cx="1603452" cy="1603452"/>
          </a:xfrm>
          <a:prstGeom prst="rect">
            <a:avLst/>
          </a:prstGeom>
        </p:spPr>
      </p:pic>
      <p:sp>
        <p:nvSpPr>
          <p:cNvPr id="12" name="TextBox 11">
            <a:extLst>
              <a:ext uri="{FF2B5EF4-FFF2-40B4-BE49-F238E27FC236}">
                <a16:creationId xmlns:a16="http://schemas.microsoft.com/office/drawing/2014/main" id="{56F42000-4F4B-5BC5-B477-F536F1948386}"/>
              </a:ext>
            </a:extLst>
          </p:cNvPr>
          <p:cNvSpPr txBox="1"/>
          <p:nvPr/>
        </p:nvSpPr>
        <p:spPr>
          <a:xfrm>
            <a:off x="1167318" y="5044132"/>
            <a:ext cx="2015153" cy="1477328"/>
          </a:xfrm>
          <a:prstGeom prst="rect">
            <a:avLst/>
          </a:prstGeom>
          <a:noFill/>
        </p:spPr>
        <p:txBody>
          <a:bodyPr wrap="square" rtlCol="0">
            <a:spAutoFit/>
          </a:bodyPr>
          <a:lstStyle/>
          <a:p>
            <a:pPr algn="ctr"/>
            <a:r>
              <a:rPr lang="en-IE" b="1" dirty="0" err="1">
                <a:solidFill>
                  <a:srgbClr val="027354"/>
                </a:solidFill>
                <a:hlinkClick r:id="rId5" action="ppaction://hlinkfile">
                  <a:extLst>
                    <a:ext uri="{A12FA001-AC4F-418D-AE19-62706E023703}">
                      <ahyp:hlinkClr xmlns:ahyp="http://schemas.microsoft.com/office/drawing/2018/hyperlinkcolor" val="tx"/>
                    </a:ext>
                  </a:extLst>
                </a:hlinkClick>
              </a:rPr>
              <a:t>Lesen</a:t>
            </a:r>
            <a:r>
              <a:rPr lang="en-IE" b="1" dirty="0">
                <a:solidFill>
                  <a:srgbClr val="027354"/>
                </a:solidFill>
                <a:hlinkClick r:id="rId5" action="ppaction://hlinkfile">
                  <a:extLst>
                    <a:ext uri="{A12FA001-AC4F-418D-AE19-62706E023703}">
                      <ahyp:hlinkClr xmlns:ahyp="http://schemas.microsoft.com/office/drawing/2018/hyperlinkcolor" val="tx"/>
                    </a:ext>
                  </a:extLst>
                </a:hlinkClick>
              </a:rPr>
              <a:t> Sie </a:t>
            </a:r>
            <a:r>
              <a:rPr lang="en-IE" b="1" dirty="0" err="1">
                <a:solidFill>
                  <a:srgbClr val="027354"/>
                </a:solidFill>
                <a:hlinkClick r:id="rId5" action="ppaction://hlinkfile">
                  <a:extLst>
                    <a:ext uri="{A12FA001-AC4F-418D-AE19-62706E023703}">
                      <ahyp:hlinkClr xmlns:ahyp="http://schemas.microsoft.com/office/drawing/2018/hyperlinkcolor" val="tx"/>
                    </a:ext>
                  </a:extLst>
                </a:hlinkClick>
              </a:rPr>
              <a:t>über</a:t>
            </a:r>
            <a:r>
              <a:rPr lang="en-IE" b="1" dirty="0">
                <a:solidFill>
                  <a:srgbClr val="027354"/>
                </a:solidFill>
                <a:hlinkClick r:id="rId5" action="ppaction://hlinkfile">
                  <a:extLst>
                    <a:ext uri="{A12FA001-AC4F-418D-AE19-62706E023703}">
                      <ahyp:hlinkClr xmlns:ahyp="http://schemas.microsoft.com/office/drawing/2018/hyperlinkcolor" val="tx"/>
                    </a:ext>
                  </a:extLst>
                </a:hlinkClick>
              </a:rPr>
              <a:t> Corporate Sustainability Due Diligence für mehr Ideen </a:t>
            </a:r>
            <a:endParaRPr lang="en-IE" b="1" dirty="0">
              <a:solidFill>
                <a:srgbClr val="027354"/>
              </a:solidFill>
            </a:endParaRPr>
          </a:p>
        </p:txBody>
      </p:sp>
    </p:spTree>
    <p:extLst>
      <p:ext uri="{BB962C8B-B14F-4D97-AF65-F5344CB8AC3E}">
        <p14:creationId xmlns:p14="http://schemas.microsoft.com/office/powerpoint/2010/main" val="168923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Schritt 4</a:t>
            </a:r>
          </a:p>
          <a:p>
            <a:pPr>
              <a:lnSpc>
                <a:spcPct val="100000"/>
              </a:lnSpc>
              <a:spcBef>
                <a:spcPts val="0"/>
              </a:spcBef>
            </a:pPr>
            <a:endParaRPr lang="en-US" sz="400" dirty="0"/>
          </a:p>
          <a:p>
            <a:pPr>
              <a:lnSpc>
                <a:spcPct val="100000"/>
              </a:lnSpc>
              <a:spcBef>
                <a:spcPts val="0"/>
              </a:spcBef>
            </a:pPr>
            <a:r>
              <a:rPr lang="en-GB" sz="3000" dirty="0">
                <a:solidFill>
                  <a:srgbClr val="027354"/>
                </a:solidFill>
              </a:rPr>
              <a:t>Entwicklung und Unterstützung einer Strategie für den CSR-Kulturwandel mit Priorisierung der Maßnahmen</a:t>
            </a:r>
          </a:p>
          <a:p>
            <a:pPr>
              <a:lnSpc>
                <a:spcPct val="100000"/>
              </a:lnSpc>
              <a:spcBef>
                <a:spcPts val="0"/>
              </a:spcBef>
            </a:pPr>
            <a:endParaRPr lang="en-IE" sz="4400" dirty="0"/>
          </a:p>
        </p:txBody>
      </p:sp>
    </p:spTree>
    <p:extLst>
      <p:ext uri="{BB962C8B-B14F-4D97-AF65-F5344CB8AC3E}">
        <p14:creationId xmlns:p14="http://schemas.microsoft.com/office/powerpoint/2010/main" val="40582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a:xfrm>
            <a:off x="303210" y="848264"/>
            <a:ext cx="511077" cy="635000"/>
          </a:xfrm>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954159" y="950218"/>
            <a:ext cx="9310429" cy="822373"/>
          </a:xfrm>
        </p:spPr>
        <p:txBody>
          <a:bodyPr/>
          <a:lstStyle/>
          <a:p>
            <a:pPr algn="l"/>
            <a:r>
              <a:rPr lang="en-GB" sz="2000" dirty="0">
                <a:solidFill>
                  <a:schemeClr val="bg1"/>
                </a:solidFill>
              </a:rPr>
              <a:t>Legen Sie die </a:t>
            </a:r>
            <a:r>
              <a:rPr lang="en-GB" sz="2000" b="1" dirty="0">
                <a:solidFill>
                  <a:schemeClr val="bg1"/>
                </a:solidFill>
              </a:rPr>
              <a:t>3 bis 5 </a:t>
            </a:r>
            <a:r>
              <a:rPr lang="en-GB" sz="2000" dirty="0">
                <a:solidFill>
                  <a:schemeClr val="bg1"/>
                </a:solidFill>
              </a:rPr>
              <a:t>wichtigsten </a:t>
            </a:r>
            <a:r>
              <a:rPr lang="en-GB" sz="2000" b="1" dirty="0">
                <a:solidFill>
                  <a:schemeClr val="bg1"/>
                </a:solidFill>
              </a:rPr>
              <a:t>CSR-Prioritäten </a:t>
            </a:r>
            <a:r>
              <a:rPr lang="en-GB" sz="2000" dirty="0">
                <a:solidFill>
                  <a:schemeClr val="bg1"/>
                </a:solidFill>
              </a:rPr>
              <a:t>fest</a:t>
            </a:r>
            <a:r>
              <a:rPr lang="en-GB" sz="2000" b="1" dirty="0">
                <a:solidFill>
                  <a:schemeClr val="bg1"/>
                </a:solidFill>
              </a:rPr>
              <a:t>, </a:t>
            </a:r>
            <a:r>
              <a:rPr lang="en-GB" sz="2000" dirty="0">
                <a:solidFill>
                  <a:schemeClr val="bg1"/>
                </a:solidFill>
              </a:rPr>
              <a:t>entwickeln Sie eine </a:t>
            </a:r>
            <a:r>
              <a:rPr lang="en-GB" sz="2000" b="1" dirty="0">
                <a:solidFill>
                  <a:schemeClr val="bg1"/>
                </a:solidFill>
              </a:rPr>
              <a:t>CSR-Vision </a:t>
            </a:r>
            <a:r>
              <a:rPr lang="en-GB" sz="2000" dirty="0">
                <a:solidFill>
                  <a:schemeClr val="bg1"/>
                </a:solidFill>
              </a:rPr>
              <a:t>und einen </a:t>
            </a:r>
            <a:r>
              <a:rPr lang="en-GB" sz="2000" b="1" dirty="0">
                <a:solidFill>
                  <a:schemeClr val="bg1"/>
                </a:solidFill>
              </a:rPr>
              <a:t>CSR-Aktionsplan </a:t>
            </a:r>
            <a:r>
              <a:rPr lang="en-GB" sz="2000" dirty="0">
                <a:solidFill>
                  <a:schemeClr val="bg1"/>
                </a:solidFill>
              </a:rPr>
              <a:t>sowie eine formale </a:t>
            </a:r>
            <a:r>
              <a:rPr lang="en-GB" sz="2000" b="1" dirty="0">
                <a:solidFill>
                  <a:schemeClr val="bg1"/>
                </a:solidFill>
              </a:rPr>
              <a:t>CSR-Strategie</a:t>
            </a:r>
            <a:r>
              <a:rPr lang="en-GB" sz="2000" dirty="0">
                <a:solidFill>
                  <a:schemeClr val="bg1"/>
                </a:solidFill>
              </a:rPr>
              <a:t>, um den CSR-Kulturwandel zu unterstützen.</a:t>
            </a: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6424" y="1907964"/>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910837" y="2363171"/>
            <a:ext cx="8573922" cy="822373"/>
          </a:xfrm>
        </p:spPr>
        <p:txBody>
          <a:bodyPr/>
          <a:lstStyle/>
          <a:p>
            <a:pPr algn="l"/>
            <a:r>
              <a:rPr lang="en-GB" sz="2000" b="1" dirty="0">
                <a:solidFill>
                  <a:schemeClr val="bg1"/>
                </a:solidFill>
              </a:rPr>
              <a:t>Einbindung der Mitarbeiter </a:t>
            </a:r>
            <a:r>
              <a:rPr lang="en-GB" sz="2000" dirty="0">
                <a:solidFill>
                  <a:schemeClr val="bg1"/>
                </a:solidFill>
              </a:rPr>
              <a:t>mit Hilfe eines kollaborativen Ansatzes zur Mitarbeiterinformation. </a:t>
            </a:r>
            <a:r>
              <a:rPr lang="en-GB" sz="2000" b="1" dirty="0">
                <a:solidFill>
                  <a:schemeClr val="bg1"/>
                </a:solidFill>
              </a:rPr>
              <a:t>Besprechen Sie mit den Mitarbeitern</a:t>
            </a:r>
            <a:r>
              <a:rPr lang="en-GB" sz="2000" dirty="0">
                <a:solidFill>
                  <a:schemeClr val="bg1"/>
                </a:solidFill>
              </a:rPr>
              <a:t>, wie CSR in den Betrieb und die Aktivitäten integriert werden soll. </a:t>
            </a:r>
          </a:p>
          <a:p>
            <a:pPr algn="l"/>
            <a:endParaRPr lang="en-GB" sz="2000" dirty="0">
              <a:solidFill>
                <a:schemeClr val="bg1"/>
              </a:solidFill>
            </a:endParaRPr>
          </a:p>
          <a:p>
            <a:endParaRPr lang="en-IE" sz="2000"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59255" y="2917982"/>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910837" y="4275312"/>
            <a:ext cx="10136109" cy="822373"/>
          </a:xfrm>
        </p:spPr>
        <p:txBody>
          <a:bodyPr/>
          <a:lstStyle/>
          <a:p>
            <a:pPr algn="l"/>
            <a:r>
              <a:rPr lang="en-GB" sz="2000" dirty="0">
                <a:solidFill>
                  <a:schemeClr val="bg1"/>
                </a:solidFill>
              </a:rPr>
              <a:t>Spezielles </a:t>
            </a:r>
            <a:r>
              <a:rPr lang="en-GB" sz="2000" b="1" dirty="0">
                <a:solidFill>
                  <a:schemeClr val="bg1"/>
                </a:solidFill>
              </a:rPr>
              <a:t>CSR-Lern- und Entwicklungsprogramm</a:t>
            </a:r>
            <a:r>
              <a:rPr lang="en-GB" sz="2000" dirty="0">
                <a:solidFill>
                  <a:schemeClr val="bg1"/>
                </a:solidFill>
              </a:rPr>
              <a:t>, Beratung und Anleitung </a:t>
            </a:r>
            <a:r>
              <a:rPr lang="en-GB" sz="2000" dirty="0" err="1">
                <a:solidFill>
                  <a:schemeClr val="bg1"/>
                </a:solidFill>
              </a:rPr>
              <a:t>durch</a:t>
            </a:r>
            <a:r>
              <a:rPr lang="en-GB" sz="2000" dirty="0">
                <a:solidFill>
                  <a:schemeClr val="bg1"/>
                </a:solidFill>
              </a:rPr>
              <a:t> CSR-Experten</a:t>
            </a: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62778" y="4378257"/>
            <a:ext cx="511077" cy="635000"/>
          </a:xfrm>
        </p:spPr>
        <p:txBody>
          <a:bodyPr/>
          <a:lstStyle/>
          <a:p>
            <a:r>
              <a:rPr lang="en-IE" b="1" dirty="0">
                <a:solidFill>
                  <a:schemeClr val="bg1"/>
                </a:solidFill>
              </a:rPr>
              <a:t>5</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5"/>
          </p:nvPr>
        </p:nvSpPr>
        <p:spPr>
          <a:xfrm>
            <a:off x="440838" y="5000524"/>
            <a:ext cx="433017" cy="822373"/>
          </a:xfrm>
        </p:spPr>
        <p:txBody>
          <a:bodyPr/>
          <a:lstStyle/>
          <a:p>
            <a:r>
              <a:rPr lang="en-IE" sz="3200" b="1" dirty="0">
                <a:solidFill>
                  <a:schemeClr val="bg1"/>
                </a:solidFill>
              </a:rPr>
              <a:t>6</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6"/>
          </p:nvPr>
        </p:nvSpPr>
        <p:spPr>
          <a:xfrm>
            <a:off x="910837" y="3135835"/>
            <a:ext cx="9832517" cy="653091"/>
          </a:xfrm>
        </p:spPr>
        <p:txBody>
          <a:bodyPr/>
          <a:lstStyle/>
          <a:p>
            <a:pPr algn="l"/>
            <a:r>
              <a:rPr lang="en-GB" sz="2000" b="1" dirty="0">
                <a:solidFill>
                  <a:schemeClr val="bg1"/>
                </a:solidFill>
              </a:rPr>
              <a:t>CSR-</a:t>
            </a:r>
            <a:r>
              <a:rPr lang="en-GB" sz="2000" b="1" dirty="0" err="1">
                <a:solidFill>
                  <a:schemeClr val="bg1"/>
                </a:solidFill>
              </a:rPr>
              <a:t>Unterstützungsstrukturen</a:t>
            </a:r>
            <a:r>
              <a:rPr lang="en-GB" sz="2000" b="1" dirty="0">
                <a:solidFill>
                  <a:schemeClr val="bg1"/>
                </a:solidFill>
              </a:rPr>
              <a:t> </a:t>
            </a:r>
            <a:r>
              <a:rPr lang="en-GB" sz="2000" dirty="0">
                <a:solidFill>
                  <a:schemeClr val="bg1"/>
                </a:solidFill>
              </a:rPr>
              <a:t>für Feedback, Ideen, Probleme usw. </a:t>
            </a:r>
            <a:r>
              <a:rPr lang="en-GB" sz="2000" b="1" dirty="0">
                <a:solidFill>
                  <a:schemeClr val="bg1"/>
                </a:solidFill>
              </a:rPr>
              <a:t>CSR-</a:t>
            </a:r>
            <a:r>
              <a:rPr lang="en-GB" sz="2000" b="1" dirty="0" err="1">
                <a:solidFill>
                  <a:schemeClr val="bg1"/>
                </a:solidFill>
              </a:rPr>
              <a:t>Kommunikations</a:t>
            </a:r>
            <a:r>
              <a:rPr lang="en-GB" sz="2000" b="1" dirty="0">
                <a:solidFill>
                  <a:schemeClr val="bg1"/>
                </a:solidFill>
              </a:rPr>
              <a:t>- und </a:t>
            </a:r>
            <a:r>
              <a:rPr lang="en-GB" sz="2000" dirty="0">
                <a:solidFill>
                  <a:schemeClr val="bg1"/>
                </a:solidFill>
              </a:rPr>
              <a:t>Visualisierungsmechanismen </a:t>
            </a:r>
            <a:r>
              <a:rPr lang="en-GB" sz="2000" i="1" dirty="0">
                <a:solidFill>
                  <a:schemeClr val="bg1"/>
                </a:solidFill>
              </a:rPr>
              <a:t>(z. B. Newsletter, Auszeichnungen, Poster usw.). </a:t>
            </a:r>
          </a:p>
          <a:p>
            <a:endParaRPr lang="en-IE" sz="2000" dirty="0">
              <a:solidFill>
                <a:schemeClr val="bg1"/>
              </a:solidFill>
            </a:endParaRPr>
          </a:p>
        </p:txBody>
      </p:sp>
      <p:sp>
        <p:nvSpPr>
          <p:cNvPr id="4" name="Text Placeholder 3">
            <a:extLst>
              <a:ext uri="{FF2B5EF4-FFF2-40B4-BE49-F238E27FC236}">
                <a16:creationId xmlns:a16="http://schemas.microsoft.com/office/drawing/2014/main" id="{1CBC7251-3FF3-5AC3-6C0E-38F9430491EB}"/>
              </a:ext>
            </a:extLst>
          </p:cNvPr>
          <p:cNvSpPr>
            <a:spLocks noGrp="1"/>
          </p:cNvSpPr>
          <p:nvPr>
            <p:ph type="body" sz="quarter" idx="27"/>
          </p:nvPr>
        </p:nvSpPr>
        <p:spPr>
          <a:xfrm>
            <a:off x="0" y="6038"/>
            <a:ext cx="9497085" cy="822373"/>
          </a:xfrm>
        </p:spPr>
        <p:txBody>
          <a:bodyPr anchor="ctr">
            <a:noAutofit/>
          </a:bodyPr>
          <a:lstStyle/>
          <a:p>
            <a:pPr algn="ctr">
              <a:lnSpc>
                <a:spcPct val="100000"/>
              </a:lnSpc>
              <a:spcBef>
                <a:spcPts val="0"/>
              </a:spcBef>
            </a:pPr>
            <a:r>
              <a:rPr lang="en-GB" sz="2600" b="1" dirty="0" err="1">
                <a:solidFill>
                  <a:schemeClr val="bg1"/>
                </a:solidFill>
              </a:rPr>
              <a:t>Unterstützung</a:t>
            </a:r>
            <a:r>
              <a:rPr lang="en-GB" sz="2600" b="1" dirty="0">
                <a:solidFill>
                  <a:schemeClr val="bg1"/>
                </a:solidFill>
              </a:rPr>
              <a:t> des </a:t>
            </a:r>
            <a:r>
              <a:rPr lang="en-GB" sz="2600" b="1" dirty="0" err="1">
                <a:solidFill>
                  <a:schemeClr val="bg1"/>
                </a:solidFill>
              </a:rPr>
              <a:t>kulturellen</a:t>
            </a:r>
            <a:r>
              <a:rPr lang="en-GB" sz="2600" b="1" dirty="0">
                <a:solidFill>
                  <a:schemeClr val="bg1"/>
                </a:solidFill>
              </a:rPr>
              <a:t> </a:t>
            </a:r>
            <a:r>
              <a:rPr lang="en-GB" sz="2600" b="1" dirty="0" err="1">
                <a:solidFill>
                  <a:schemeClr val="bg1"/>
                </a:solidFill>
              </a:rPr>
              <a:t>Wandels</a:t>
            </a:r>
            <a:r>
              <a:rPr lang="en-GB" sz="2600" b="1" dirty="0">
                <a:solidFill>
                  <a:schemeClr val="bg1"/>
                </a:solidFill>
              </a:rPr>
              <a:t> </a:t>
            </a:r>
            <a:r>
              <a:rPr lang="en-GB" sz="2600" b="1" dirty="0" err="1">
                <a:solidFill>
                  <a:schemeClr val="bg1"/>
                </a:solidFill>
              </a:rPr>
              <a:t>durch</a:t>
            </a:r>
            <a:r>
              <a:rPr lang="en-GB" sz="2600" b="1" dirty="0">
                <a:solidFill>
                  <a:schemeClr val="bg1"/>
                </a:solidFill>
              </a:rPr>
              <a:t> Checklist:</a:t>
            </a: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1069438" y="5551587"/>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endParaRPr lang="en-GB" sz="2400" dirty="0">
              <a:solidFill>
                <a:schemeClr val="bg1"/>
              </a:solidFill>
            </a:endParaRPr>
          </a:p>
        </p:txBody>
      </p:sp>
      <p:sp>
        <p:nvSpPr>
          <p:cNvPr id="2" name="Text Placeholder 10">
            <a:extLst>
              <a:ext uri="{FF2B5EF4-FFF2-40B4-BE49-F238E27FC236}">
                <a16:creationId xmlns:a16="http://schemas.microsoft.com/office/drawing/2014/main" id="{F1337B16-4C7A-1152-095D-CBC78F6D4012}"/>
              </a:ext>
            </a:extLst>
          </p:cNvPr>
          <p:cNvSpPr txBox="1">
            <a:spLocks/>
          </p:cNvSpPr>
          <p:nvPr/>
        </p:nvSpPr>
        <p:spPr>
          <a:xfrm>
            <a:off x="910837" y="5012798"/>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000" b="1" dirty="0">
                <a:solidFill>
                  <a:schemeClr val="bg1"/>
                </a:solidFill>
              </a:rPr>
              <a:t>Überwachen, Messen und Überprüfen </a:t>
            </a:r>
            <a:r>
              <a:rPr lang="en-GB" sz="2000" dirty="0">
                <a:solidFill>
                  <a:schemeClr val="bg1"/>
                </a:solidFill>
              </a:rPr>
              <a:t>(z. B. Umfragen, Fokusgruppen, Austrittsbefragungen, Feedback, Verhaltensbeobachtung, erreichte Ziele, Feedback von Dritten)</a:t>
            </a:r>
          </a:p>
        </p:txBody>
      </p:sp>
      <p:sp>
        <p:nvSpPr>
          <p:cNvPr id="3" name="Text Placeholder 13">
            <a:extLst>
              <a:ext uri="{FF2B5EF4-FFF2-40B4-BE49-F238E27FC236}">
                <a16:creationId xmlns:a16="http://schemas.microsoft.com/office/drawing/2014/main" id="{3B2ED76D-BCD1-ADFF-4B47-C9F966E9BD4B}"/>
              </a:ext>
            </a:extLst>
          </p:cNvPr>
          <p:cNvSpPr txBox="1">
            <a:spLocks/>
          </p:cNvSpPr>
          <p:nvPr/>
        </p:nvSpPr>
        <p:spPr>
          <a:xfrm>
            <a:off x="417528" y="5885864"/>
            <a:ext cx="43301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b="1" dirty="0">
                <a:solidFill>
                  <a:schemeClr val="bg1"/>
                </a:solidFill>
              </a:rPr>
              <a:t>7</a:t>
            </a:r>
          </a:p>
        </p:txBody>
      </p:sp>
      <p:sp>
        <p:nvSpPr>
          <p:cNvPr id="13" name="Text Placeholder 10">
            <a:extLst>
              <a:ext uri="{FF2B5EF4-FFF2-40B4-BE49-F238E27FC236}">
                <a16:creationId xmlns:a16="http://schemas.microsoft.com/office/drawing/2014/main" id="{6AC047F7-9517-08E6-5E61-78B3AF02BEF1}"/>
              </a:ext>
            </a:extLst>
          </p:cNvPr>
          <p:cNvSpPr txBox="1">
            <a:spLocks/>
          </p:cNvSpPr>
          <p:nvPr/>
        </p:nvSpPr>
        <p:spPr>
          <a:xfrm>
            <a:off x="910837" y="5877887"/>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000" dirty="0">
                <a:solidFill>
                  <a:schemeClr val="bg1"/>
                </a:solidFill>
              </a:rPr>
              <a:t>Vierteljährliche </a:t>
            </a:r>
            <a:r>
              <a:rPr lang="en-GB" sz="2000" b="1" dirty="0">
                <a:solidFill>
                  <a:schemeClr val="bg1"/>
                </a:solidFill>
              </a:rPr>
              <a:t>Berichterstattung </a:t>
            </a:r>
            <a:r>
              <a:rPr lang="en-GB" sz="2000" dirty="0">
                <a:solidFill>
                  <a:schemeClr val="bg1"/>
                </a:solidFill>
              </a:rPr>
              <a:t>und </a:t>
            </a:r>
            <a:r>
              <a:rPr lang="en-GB" sz="2000" b="1" dirty="0">
                <a:solidFill>
                  <a:schemeClr val="bg1"/>
                </a:solidFill>
              </a:rPr>
              <a:t>Aktualisierung </a:t>
            </a:r>
            <a:r>
              <a:rPr lang="en-GB" sz="2000" dirty="0">
                <a:solidFill>
                  <a:schemeClr val="bg1"/>
                </a:solidFill>
              </a:rPr>
              <a:t>sowie Rückmeldung an die Geschäftsleitung. CSR-Aktionsplan, HR-CSR-Strategie und Unternehmens-CSR-Strategie usw. entsprechend aktualisieren</a:t>
            </a:r>
          </a:p>
        </p:txBody>
      </p:sp>
      <p:sp>
        <p:nvSpPr>
          <p:cNvPr id="16" name="Text Placeholder 14">
            <a:extLst>
              <a:ext uri="{FF2B5EF4-FFF2-40B4-BE49-F238E27FC236}">
                <a16:creationId xmlns:a16="http://schemas.microsoft.com/office/drawing/2014/main" id="{450BA5AB-7498-9AC1-73A6-AF6600CCD598}"/>
              </a:ext>
            </a:extLst>
          </p:cNvPr>
          <p:cNvSpPr txBox="1">
            <a:spLocks/>
          </p:cNvSpPr>
          <p:nvPr/>
        </p:nvSpPr>
        <p:spPr>
          <a:xfrm>
            <a:off x="910837" y="3923030"/>
            <a:ext cx="9459847" cy="653091"/>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000" b="1" dirty="0" err="1">
                <a:solidFill>
                  <a:schemeClr val="bg1"/>
                </a:solidFill>
              </a:rPr>
              <a:t>Unterstützung</a:t>
            </a:r>
            <a:r>
              <a:rPr lang="en-GB" sz="2000" b="1" dirty="0">
                <a:solidFill>
                  <a:schemeClr val="bg1"/>
                </a:solidFill>
              </a:rPr>
              <a:t> von HR</a:t>
            </a:r>
            <a:r>
              <a:rPr lang="en-GB" sz="2000" dirty="0">
                <a:solidFill>
                  <a:schemeClr val="bg1"/>
                </a:solidFill>
              </a:rPr>
              <a:t> einschließlich Richtlinien und Verfahren zur formalen Unterstützung des CSR-Kulturwandels. </a:t>
            </a:r>
          </a:p>
          <a:p>
            <a:endParaRPr lang="en-IE" sz="2000" dirty="0">
              <a:solidFill>
                <a:schemeClr val="bg1"/>
              </a:solidFill>
            </a:endParaRPr>
          </a:p>
        </p:txBody>
      </p:sp>
      <p:sp>
        <p:nvSpPr>
          <p:cNvPr id="17" name="Text Placeholder 11">
            <a:extLst>
              <a:ext uri="{FF2B5EF4-FFF2-40B4-BE49-F238E27FC236}">
                <a16:creationId xmlns:a16="http://schemas.microsoft.com/office/drawing/2014/main" id="{F5F6B74D-E526-2E30-F475-88B034DC2A07}"/>
              </a:ext>
            </a:extLst>
          </p:cNvPr>
          <p:cNvSpPr txBox="1">
            <a:spLocks/>
          </p:cNvSpPr>
          <p:nvPr/>
        </p:nvSpPr>
        <p:spPr>
          <a:xfrm>
            <a:off x="362778" y="3713323"/>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chemeClr val="bg1"/>
                </a:solidFill>
              </a:rPr>
              <a:t>4</a:t>
            </a:r>
          </a:p>
        </p:txBody>
      </p:sp>
    </p:spTree>
    <p:extLst>
      <p:ext uri="{BB962C8B-B14F-4D97-AF65-F5344CB8AC3E}">
        <p14:creationId xmlns:p14="http://schemas.microsoft.com/office/powerpoint/2010/main" val="13313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116" y="-298172"/>
            <a:ext cx="10397067" cy="1321070"/>
          </a:xfrm>
          <a:noFill/>
        </p:spPr>
        <p:txBody>
          <a:bodyPr anchor="ctr">
            <a:normAutofit/>
          </a:bodyPr>
          <a:lstStyle/>
          <a:p>
            <a:pPr algn="ctr"/>
            <a:r>
              <a:rPr lang="en-IE" sz="3200" dirty="0">
                <a:solidFill>
                  <a:srgbClr val="027354"/>
                </a:solidFill>
              </a:rPr>
              <a:t>Aufbau einer CSR-Kulturmanagement-Strategie</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416458" y="914400"/>
            <a:ext cx="11398313" cy="57217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Entwickeln Sie Ihre Strategie so, dass sie Probleme für alle löst!</a:t>
            </a:r>
            <a:endParaRPr lang="en-GB" sz="2400" dirty="0"/>
          </a:p>
          <a:p>
            <a:pPr algn="ctr"/>
            <a:endParaRPr lang="en-GB" sz="2000" dirty="0"/>
          </a:p>
          <a:p>
            <a:pPr algn="ctr"/>
            <a:r>
              <a:rPr lang="en-GB" sz="2000" dirty="0"/>
              <a:t>Sorgen Sie für eine Vielfalt von Meinungen und Ideen unter den Mitarbeitern, indem Sie Ihre Strategie als ein Instrument zur Lösung von Problemen und für einen wichtigen Zweck aufbauen. Die Mitarbeiter haben das Gefühl, dass ihnen vertraut wird, dass sie wichtig sind, und es ist wahrscheinlicher, dass sie sich weiterhin engagieren und sich für CSR in ihrer Arbeit, ihrer Ethik und ihrer Kommunikation einsetzen. Es ist erwähnenswert, dass ein kollaboratives Modell erfolgreich ist, weil es per Definition integrativ ist und sich auf eine Vielfalt von Perspektiven stützt, um die besten Lösungen zu schaffen.</a:t>
            </a:r>
          </a:p>
          <a:p>
            <a:pPr algn="ctr"/>
            <a:r>
              <a:rPr lang="en-GB" sz="2000" dirty="0"/>
              <a:t> </a:t>
            </a:r>
          </a:p>
          <a:p>
            <a:pPr algn="ctr"/>
            <a:r>
              <a:rPr lang="en-GB" sz="2000" dirty="0"/>
              <a:t>Alles ist wichtig und jeder ist wichtig!</a:t>
            </a:r>
          </a:p>
          <a:p>
            <a:pPr algn="ctr"/>
            <a:endParaRPr lang="en-GB" sz="2000" dirty="0"/>
          </a:p>
          <a:p>
            <a:pPr algn="ctr"/>
            <a:r>
              <a:rPr lang="en-GB" sz="2000" dirty="0">
                <a:solidFill>
                  <a:schemeClr val="bg1"/>
                </a:solidFill>
                <a:hlinkClick r:id="rId2">
                  <a:extLst>
                    <a:ext uri="{A12FA001-AC4F-418D-AE19-62706E023703}">
                      <ahyp:hlinkClr xmlns:ahyp="http://schemas.microsoft.com/office/drawing/2018/hyperlinkcolor" val="tx"/>
                    </a:ext>
                  </a:extLst>
                </a:hlinkClick>
              </a:rPr>
              <a:t>Gallup </a:t>
            </a:r>
            <a:r>
              <a:rPr lang="en-GB" sz="2000" dirty="0"/>
              <a:t>stellte fest, dass </a:t>
            </a:r>
            <a:r>
              <a:rPr lang="en-GB" sz="2000" i="1" dirty="0"/>
              <a:t>"Organisationen mehr Erfolg mit dem Engagement haben und die Unternehmensleistung verbessern, wenn sie die Mitarbeiter als Stakeholder für ihre eigene Zukunft und die Zukunft des Unternehmens behandeln". </a:t>
            </a:r>
          </a:p>
          <a:p>
            <a:pPr algn="ctr"/>
            <a:endParaRPr lang="en-GB" sz="2000" dirty="0"/>
          </a:p>
          <a:p>
            <a:pPr algn="ctr"/>
            <a:r>
              <a:rPr lang="en-GB" sz="2000" dirty="0"/>
              <a:t>Wer würde davon nicht profitieren?</a:t>
            </a:r>
            <a:endParaRPr lang="en-IE" sz="2000" dirty="0"/>
          </a:p>
        </p:txBody>
      </p:sp>
    </p:spTree>
    <p:extLst>
      <p:ext uri="{BB962C8B-B14F-4D97-AF65-F5344CB8AC3E}">
        <p14:creationId xmlns:p14="http://schemas.microsoft.com/office/powerpoint/2010/main" val="38969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4516218" y="0"/>
            <a:ext cx="3534578" cy="6855391"/>
          </a:xfrm>
        </p:spPr>
        <p:txBody>
          <a:bodyPr/>
          <a:lstStyle/>
          <a:p>
            <a:pPr algn="ctr">
              <a:lnSpc>
                <a:spcPct val="100000"/>
              </a:lnSpc>
              <a:spcBef>
                <a:spcPts val="0"/>
              </a:spcBef>
            </a:pPr>
            <a:r>
              <a:rPr lang="en-GB" sz="2000" b="1" dirty="0"/>
              <a:t>Entwickeln &amp; </a:t>
            </a:r>
            <a:r>
              <a:rPr lang="en-GB" sz="2000" b="1" dirty="0" err="1"/>
              <a:t>Unterstützen</a:t>
            </a:r>
            <a:r>
              <a:rPr lang="en-GB" sz="2000" b="1" dirty="0"/>
              <a:t> </a:t>
            </a:r>
            <a:r>
              <a:rPr lang="en-GB" sz="2000" b="1" dirty="0" err="1"/>
              <a:t>mit</a:t>
            </a:r>
            <a:endParaRPr lang="en-GB" sz="2000" b="1" dirty="0"/>
          </a:p>
          <a:p>
            <a:pPr algn="ctr">
              <a:lnSpc>
                <a:spcPct val="100000"/>
              </a:lnSpc>
              <a:spcBef>
                <a:spcPts val="0"/>
              </a:spcBef>
            </a:pPr>
            <a:r>
              <a:rPr lang="en-GB" sz="2000" b="1" dirty="0"/>
              <a:t>CSR-</a:t>
            </a:r>
            <a:r>
              <a:rPr lang="en-GB" sz="2000" b="1" dirty="0" err="1"/>
              <a:t>Veränderungsstrategie</a:t>
            </a:r>
            <a:endParaRPr lang="en-GB" sz="2000" b="1" dirty="0"/>
          </a:p>
          <a:p>
            <a:pPr marL="457200" indent="-457200" algn="l">
              <a:buFont typeface="+mj-lt"/>
              <a:buAutoNum type="arabicPeriod"/>
            </a:pPr>
            <a:r>
              <a:rPr lang="en-GB" sz="1600" dirty="0"/>
              <a:t>Bestimmen Sie die 3 bis 5 wichtigsten CSR-Prioritäten, entwickeln Sie Ihre CSR-Vision und einen CSR-Aktionsplan.</a:t>
            </a:r>
          </a:p>
          <a:p>
            <a:pPr marL="457200" indent="-457200" algn="l">
              <a:buFont typeface="+mj-lt"/>
              <a:buAutoNum type="arabicPeriod"/>
            </a:pPr>
            <a:r>
              <a:rPr lang="en-GB" sz="1600" dirty="0"/>
              <a:t>Aufbau von </a:t>
            </a:r>
            <a:r>
              <a:rPr lang="en-GB" sz="1600" b="1" dirty="0"/>
              <a:t>Mitarbeiter-engagement </a:t>
            </a:r>
            <a:r>
              <a:rPr lang="en-GB" sz="1600" dirty="0"/>
              <a:t>mit Hilfe eines kollaborativen Ansatzes für Mitarbeiterinformationen</a:t>
            </a:r>
          </a:p>
          <a:p>
            <a:pPr marL="457200" indent="-457200" algn="l">
              <a:buFont typeface="+mj-lt"/>
              <a:buAutoNum type="arabicPeriod"/>
            </a:pPr>
            <a:r>
              <a:rPr lang="en-GB" sz="1600" dirty="0"/>
              <a:t>Einrichtung und Entwicklung von </a:t>
            </a:r>
            <a:r>
              <a:rPr lang="en-GB" sz="1600" b="1" dirty="0"/>
              <a:t>CSR-Kommunikations- und </a:t>
            </a:r>
            <a:r>
              <a:rPr lang="en-GB" sz="1600" dirty="0"/>
              <a:t>Visualisierungsmechanismen </a:t>
            </a:r>
            <a:r>
              <a:rPr lang="en-GB" sz="1400" i="1" dirty="0"/>
              <a:t>(z. B. Newsletter, Auszeichnungen, Poster,…)</a:t>
            </a:r>
          </a:p>
          <a:p>
            <a:pPr marL="457200" indent="-457200" algn="l">
              <a:buFont typeface="+mj-lt"/>
              <a:buAutoNum type="arabicPeriod"/>
            </a:pPr>
            <a:r>
              <a:rPr lang="en-GB" sz="1600" dirty="0" err="1"/>
              <a:t>Entwicklung</a:t>
            </a:r>
            <a:r>
              <a:rPr lang="en-GB" sz="1600" dirty="0"/>
              <a:t> von </a:t>
            </a:r>
            <a:r>
              <a:rPr lang="en-GB" sz="1600" b="1" dirty="0"/>
              <a:t>HR-Unterstützung</a:t>
            </a:r>
            <a:r>
              <a:rPr lang="en-GB" sz="1600" dirty="0"/>
              <a:t>, Strategien und Verfahren zur formalen Unterstützung des CSR-Kulturwandels </a:t>
            </a:r>
          </a:p>
          <a:p>
            <a:pPr marL="457200" indent="-457200" algn="l">
              <a:buFont typeface="+mj-lt"/>
              <a:buAutoNum type="arabicPeriod"/>
            </a:pPr>
            <a:r>
              <a:rPr lang="en-GB" sz="1600" dirty="0"/>
              <a:t>Entwicklung eines speziellen </a:t>
            </a:r>
            <a:r>
              <a:rPr lang="en-GB" sz="1600" b="1" dirty="0"/>
              <a:t>CSR-Lern- und </a:t>
            </a:r>
            <a:r>
              <a:rPr lang="en-GB" sz="1600" b="1" dirty="0" err="1"/>
              <a:t>Entwicklungs-programms</a:t>
            </a:r>
            <a:r>
              <a:rPr lang="en-GB" sz="1600" dirty="0"/>
              <a:t>, Beratung und Anleitung </a:t>
            </a:r>
            <a:r>
              <a:rPr lang="en-GB" sz="1600" dirty="0" err="1"/>
              <a:t>durch</a:t>
            </a:r>
            <a:r>
              <a:rPr lang="en-GB" sz="1600" dirty="0"/>
              <a:t> CSR-Experten</a:t>
            </a:r>
          </a:p>
          <a:p>
            <a:pPr marL="457200" indent="-457200" algn="l">
              <a:buFont typeface="+mj-lt"/>
              <a:buAutoNum type="arabicPeriod"/>
            </a:pPr>
            <a:r>
              <a:rPr lang="en-GB" sz="1600" dirty="0"/>
              <a:t>Entwicklung von Strukturen zur Unterstützung von Feedback, Ideen und Herausforderungen </a:t>
            </a:r>
          </a:p>
          <a:p>
            <a:pPr algn="ctr"/>
            <a:endParaRPr lang="en-GB" sz="2000" b="1" dirty="0"/>
          </a:p>
          <a:p>
            <a:pPr algn="ct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237925" y="18940"/>
            <a:ext cx="4044364" cy="6839060"/>
          </a:xfrm>
          <a:solidFill>
            <a:srgbClr val="C55A11"/>
          </a:solidFill>
        </p:spPr>
        <p:txBody>
          <a:bodyPr/>
          <a:lstStyle/>
          <a:p>
            <a:pPr>
              <a:lnSpc>
                <a:spcPct val="100000"/>
              </a:lnSpc>
              <a:spcBef>
                <a:spcPts val="0"/>
              </a:spcBef>
            </a:pPr>
            <a:r>
              <a:rPr lang="en-GB" sz="2000" b="1" dirty="0"/>
              <a:t>Bewerten &amp; </a:t>
            </a:r>
            <a:r>
              <a:rPr lang="en-GB" sz="2000" b="1" dirty="0" err="1"/>
              <a:t>Überprüfen</a:t>
            </a:r>
            <a:r>
              <a:rPr lang="en-GB" sz="2000" b="1" dirty="0"/>
              <a:t>:</a:t>
            </a:r>
          </a:p>
          <a:p>
            <a:pPr>
              <a:lnSpc>
                <a:spcPct val="100000"/>
              </a:lnSpc>
              <a:spcBef>
                <a:spcPts val="0"/>
              </a:spcBef>
            </a:pPr>
            <a:r>
              <a:rPr lang="en-GB" sz="2000" b="1" dirty="0"/>
              <a:t>Aktuelle CSR-Aktivitäten</a:t>
            </a:r>
          </a:p>
          <a:p>
            <a:pPr marL="457200" indent="-457200" algn="l">
              <a:buFont typeface="+mj-lt"/>
              <a:buAutoNum type="arabicPeriod"/>
            </a:pPr>
            <a:r>
              <a:rPr lang="en-GB" sz="1600" dirty="0"/>
              <a:t>CSR beginnt mit dem Engagement und der Motivation der </a:t>
            </a:r>
            <a:r>
              <a:rPr lang="en-GB" sz="1600" b="1" dirty="0"/>
              <a:t>obersten Ebene und der Personalabteilung</a:t>
            </a:r>
          </a:p>
          <a:p>
            <a:pPr marL="457200" indent="-457200" algn="l">
              <a:buFont typeface="+mj-lt"/>
              <a:buAutoNum type="arabicPeriod"/>
            </a:pPr>
            <a:r>
              <a:rPr lang="en-GB" sz="1600" dirty="0"/>
              <a:t>Einrichten </a:t>
            </a:r>
            <a:r>
              <a:rPr lang="en-GB" sz="1600" dirty="0" err="1"/>
              <a:t>eines</a:t>
            </a:r>
            <a:r>
              <a:rPr lang="en-GB" sz="1600" dirty="0"/>
              <a:t> </a:t>
            </a:r>
            <a:r>
              <a:rPr lang="en-GB" sz="1600" b="1" dirty="0"/>
              <a:t>CSR-</a:t>
            </a:r>
            <a:r>
              <a:rPr lang="en-GB" sz="1600" b="1" dirty="0" err="1"/>
              <a:t>Führungsteams</a:t>
            </a:r>
            <a:r>
              <a:rPr lang="en-GB" sz="1600" b="1" dirty="0"/>
              <a:t>(FT) </a:t>
            </a:r>
            <a:r>
              <a:rPr lang="en-GB" sz="1400" i="1" dirty="0"/>
              <a:t>(sicherstellen, dass es CSR-Schulungen, Unterstützungssysteme und -ziele von HR und der obersten Führungsebene, fachliche Anleitung usw. erhält) </a:t>
            </a:r>
          </a:p>
          <a:p>
            <a:pPr marL="457200" indent="-457200" algn="l">
              <a:buFont typeface="+mj-lt"/>
              <a:buAutoNum type="arabicPeriod"/>
            </a:pPr>
            <a:r>
              <a:rPr lang="en-GB" sz="1600" dirty="0"/>
              <a:t>CSR-FT sollte zunächst die bestehenden CSR-Aktivitäten, Dokumente usw. </a:t>
            </a:r>
            <a:r>
              <a:rPr lang="en-GB" sz="1600" b="1" dirty="0"/>
              <a:t>ermitteln, überprüfen und untersuchen.</a:t>
            </a:r>
          </a:p>
          <a:p>
            <a:pPr marL="457200" indent="-457200" algn="l">
              <a:buFont typeface="+mj-lt"/>
              <a:buAutoNum type="arabicPeriod"/>
            </a:pPr>
            <a:r>
              <a:rPr lang="en-GB" sz="1600" dirty="0"/>
              <a:t>CSR-FT führt eine unternehmensweite </a:t>
            </a:r>
            <a:r>
              <a:rPr lang="en-GB" sz="1600" b="1" dirty="0"/>
              <a:t>CSR-Umfrage </a:t>
            </a:r>
            <a:r>
              <a:rPr lang="en-GB" sz="1600" dirty="0" err="1"/>
              <a:t>durch</a:t>
            </a:r>
            <a:r>
              <a:rPr lang="en-GB" sz="1600" dirty="0"/>
              <a:t>, bei der Mitarbeiter, Manager usw. befragt werden. Sie führen auch Interviews und Fokusgruppen mit allen Ebenen der internen Stakeholder </a:t>
            </a:r>
            <a:r>
              <a:rPr lang="en-GB" sz="1600" dirty="0" err="1"/>
              <a:t>durch</a:t>
            </a:r>
            <a:r>
              <a:rPr lang="en-GB" sz="1600" dirty="0"/>
              <a:t>, um alle potenziellen Prioritäten, Lücken und Möglichkeiten in Bezug auf die 4 CSR-Säulen zu ermitteln.</a:t>
            </a:r>
          </a:p>
          <a:p>
            <a:pPr marL="457200" indent="-457200" algn="l">
              <a:buFont typeface="+mj-lt"/>
              <a:buAutoNum type="arabicPeriod"/>
            </a:pPr>
            <a:r>
              <a:rPr lang="en-GB" sz="1600" dirty="0"/>
              <a:t>CSR-FT berichtet über die Ergebnisse der Analyse und erörtert mit der obersten Führungsebene die bestehenden Aktivitäten und die vorgeschlagenen 5 wichtigsten Prioritäten </a:t>
            </a:r>
          </a:p>
          <a:p>
            <a:endParaRPr lang="en-IE" sz="1800" dirty="0"/>
          </a:p>
        </p:txBody>
      </p:sp>
      <p:sp>
        <p:nvSpPr>
          <p:cNvPr id="14" name="Text Placeholder 3">
            <a:extLst>
              <a:ext uri="{FF2B5EF4-FFF2-40B4-BE49-F238E27FC236}">
                <a16:creationId xmlns:a16="http://schemas.microsoft.com/office/drawing/2014/main" id="{81A34974-8C29-E605-1702-79748E9B0836}"/>
              </a:ext>
            </a:extLst>
          </p:cNvPr>
          <p:cNvSpPr txBox="1">
            <a:spLocks/>
          </p:cNvSpPr>
          <p:nvPr/>
        </p:nvSpPr>
        <p:spPr>
          <a:xfrm>
            <a:off x="8212294" y="-1"/>
            <a:ext cx="3852957" cy="6855391"/>
          </a:xfrm>
          <a:prstGeom prst="rect">
            <a:avLst/>
          </a:prstGeom>
          <a:solidFill>
            <a:srgbClr val="EBC2B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000" b="1" dirty="0">
                <a:solidFill>
                  <a:schemeClr val="tx1"/>
                </a:solidFill>
              </a:rPr>
              <a:t>Implementieren &amp; </a:t>
            </a:r>
            <a:r>
              <a:rPr lang="en-GB" sz="2000" b="1" dirty="0" err="1">
                <a:solidFill>
                  <a:schemeClr val="tx1"/>
                </a:solidFill>
              </a:rPr>
              <a:t>Engagieren</a:t>
            </a:r>
            <a:r>
              <a:rPr lang="en-GB" sz="2000" b="1" dirty="0">
                <a:solidFill>
                  <a:schemeClr val="tx1"/>
                </a:solidFill>
              </a:rPr>
              <a:t>:</a:t>
            </a:r>
          </a:p>
          <a:p>
            <a:pPr>
              <a:lnSpc>
                <a:spcPct val="100000"/>
              </a:lnSpc>
              <a:spcBef>
                <a:spcPts val="0"/>
              </a:spcBef>
            </a:pPr>
            <a:r>
              <a:rPr lang="en-GB" sz="2000" b="1" dirty="0">
                <a:solidFill>
                  <a:schemeClr val="tx1"/>
                </a:solidFill>
              </a:rPr>
              <a:t>CSR </a:t>
            </a:r>
            <a:r>
              <a:rPr lang="en-GB" sz="2000" b="1" dirty="0" err="1">
                <a:solidFill>
                  <a:schemeClr val="tx1"/>
                </a:solidFill>
              </a:rPr>
              <a:t>Kultureller</a:t>
            </a:r>
            <a:r>
              <a:rPr lang="en-GB" sz="2000" b="1" dirty="0">
                <a:solidFill>
                  <a:schemeClr val="tx1"/>
                </a:solidFill>
              </a:rPr>
              <a:t> </a:t>
            </a:r>
            <a:r>
              <a:rPr lang="en-GB" sz="2000" b="1" dirty="0" err="1">
                <a:solidFill>
                  <a:schemeClr val="tx1"/>
                </a:solidFill>
              </a:rPr>
              <a:t>Wandel</a:t>
            </a:r>
            <a:endParaRPr lang="en-GB" sz="2000" b="1" dirty="0">
              <a:solidFill>
                <a:schemeClr val="tx1"/>
              </a:solidFill>
            </a:endParaRPr>
          </a:p>
          <a:p>
            <a:pPr marL="342900" indent="-342900" algn="l">
              <a:lnSpc>
                <a:spcPct val="100000"/>
              </a:lnSpc>
              <a:spcBef>
                <a:spcPts val="1200"/>
              </a:spcBef>
              <a:buFont typeface="+mj-lt"/>
              <a:buAutoNum type="arabicPeriod"/>
            </a:pPr>
            <a:r>
              <a:rPr lang="en-GB" sz="1600" b="1" dirty="0">
                <a:solidFill>
                  <a:schemeClr val="tx1"/>
                </a:solidFill>
              </a:rPr>
              <a:t>Besprechen Sie mit den Mitarbeitern</a:t>
            </a:r>
            <a:r>
              <a:rPr lang="en-GB" sz="1600" dirty="0">
                <a:solidFill>
                  <a:schemeClr val="tx1"/>
                </a:solidFill>
              </a:rPr>
              <a:t>, wie CSR in den Betrieb und die Aktivitäten integriert werden soll.</a:t>
            </a:r>
          </a:p>
          <a:p>
            <a:pPr marL="342900" indent="-342900" algn="l">
              <a:spcBef>
                <a:spcPts val="1200"/>
              </a:spcBef>
              <a:buFont typeface="+mj-lt"/>
              <a:buAutoNum type="arabicPeriod"/>
            </a:pPr>
            <a:r>
              <a:rPr lang="en-GB" sz="1600" dirty="0">
                <a:solidFill>
                  <a:schemeClr val="tx1"/>
                </a:solidFill>
              </a:rPr>
              <a:t>Kontinuierliche und konsistente Kommunikation und Visualisierung durchführen </a:t>
            </a:r>
          </a:p>
          <a:p>
            <a:pPr marL="342900" indent="-342900" algn="l">
              <a:spcBef>
                <a:spcPts val="1200"/>
              </a:spcBef>
              <a:buFont typeface="+mj-lt"/>
              <a:buAutoNum type="arabicPeriod"/>
            </a:pPr>
            <a:r>
              <a:rPr lang="en-GB" sz="1600" dirty="0">
                <a:solidFill>
                  <a:schemeClr val="tx1"/>
                </a:solidFill>
              </a:rPr>
              <a:t>Bereitstellung </a:t>
            </a:r>
            <a:r>
              <a:rPr lang="en-GB" sz="1600" dirty="0" err="1">
                <a:solidFill>
                  <a:schemeClr val="tx1"/>
                </a:solidFill>
              </a:rPr>
              <a:t>eines</a:t>
            </a:r>
            <a:r>
              <a:rPr lang="en-GB" sz="1600" dirty="0">
                <a:solidFill>
                  <a:schemeClr val="tx1"/>
                </a:solidFill>
              </a:rPr>
              <a:t> </a:t>
            </a:r>
            <a:r>
              <a:rPr lang="en-GB" sz="1600" dirty="0" err="1">
                <a:solidFill>
                  <a:schemeClr val="tx1"/>
                </a:solidFill>
              </a:rPr>
              <a:t>Programms</a:t>
            </a:r>
            <a:r>
              <a:rPr lang="en-GB" sz="1600" dirty="0">
                <a:solidFill>
                  <a:schemeClr val="tx1"/>
                </a:solidFill>
              </a:rPr>
              <a:t> </a:t>
            </a:r>
            <a:r>
              <a:rPr lang="en-GB" sz="1600" dirty="0" err="1">
                <a:solidFill>
                  <a:schemeClr val="tx1"/>
                </a:solidFill>
              </a:rPr>
              <a:t>zur</a:t>
            </a:r>
            <a:r>
              <a:rPr lang="en-GB" sz="1600" dirty="0">
                <a:solidFill>
                  <a:schemeClr val="tx1"/>
                </a:solidFill>
              </a:rPr>
              <a:t> </a:t>
            </a:r>
            <a:r>
              <a:rPr lang="en-GB" sz="1600" dirty="0" err="1">
                <a:solidFill>
                  <a:schemeClr val="tx1"/>
                </a:solidFill>
              </a:rPr>
              <a:t>Mitarbeiterentwicklung</a:t>
            </a:r>
            <a:r>
              <a:rPr lang="en-GB" sz="1600" dirty="0">
                <a:solidFill>
                  <a:schemeClr val="tx1"/>
                </a:solidFill>
              </a:rPr>
              <a:t> </a:t>
            </a:r>
            <a:r>
              <a:rPr lang="en-GB" sz="1600" dirty="0" err="1">
                <a:solidFill>
                  <a:schemeClr val="tx1"/>
                </a:solidFill>
              </a:rPr>
              <a:t>mit</a:t>
            </a:r>
            <a:r>
              <a:rPr lang="en-GB" sz="1600" dirty="0">
                <a:solidFill>
                  <a:schemeClr val="tx1"/>
                </a:solidFill>
              </a:rPr>
              <a:t> fachkundiger Beratung und Anleitung</a:t>
            </a:r>
          </a:p>
          <a:p>
            <a:pPr marL="342900" indent="-342900" algn="l">
              <a:spcBef>
                <a:spcPts val="1200"/>
              </a:spcBef>
              <a:buFont typeface="+mj-lt"/>
              <a:buAutoNum type="arabicPeriod"/>
            </a:pPr>
            <a:r>
              <a:rPr lang="en-GB" sz="1600" dirty="0">
                <a:solidFill>
                  <a:schemeClr val="tx1"/>
                </a:solidFill>
              </a:rPr>
              <a:t>Einführung von </a:t>
            </a:r>
            <a:r>
              <a:rPr lang="en-GB" sz="1600" b="1" dirty="0">
                <a:solidFill>
                  <a:schemeClr val="tx1"/>
                </a:solidFill>
              </a:rPr>
              <a:t>CSR-Unterstützungsstrukturen </a:t>
            </a:r>
            <a:r>
              <a:rPr lang="en-GB" sz="1600" dirty="0">
                <a:solidFill>
                  <a:schemeClr val="tx1"/>
                </a:solidFill>
              </a:rPr>
              <a:t>für Feedback, Ideen, Probleme usw. Unterstützung </a:t>
            </a:r>
            <a:r>
              <a:rPr lang="en-GB" sz="1600" dirty="0" err="1">
                <a:solidFill>
                  <a:schemeClr val="tx1"/>
                </a:solidFill>
              </a:rPr>
              <a:t>durch</a:t>
            </a:r>
            <a:r>
              <a:rPr lang="en-GB" sz="1600" dirty="0">
                <a:solidFill>
                  <a:schemeClr val="tx1"/>
                </a:solidFill>
              </a:rPr>
              <a:t> eine Reihe von CSR-HR-Richtlinien und -Verfahren</a:t>
            </a:r>
          </a:p>
          <a:p>
            <a:pPr marL="342900" indent="-342900" algn="l">
              <a:spcBef>
                <a:spcPts val="1200"/>
              </a:spcBef>
              <a:buFont typeface="+mj-lt"/>
              <a:buAutoNum type="arabicPeriod"/>
            </a:pPr>
            <a:r>
              <a:rPr lang="en-GB" sz="1600" b="1" dirty="0">
                <a:solidFill>
                  <a:schemeClr val="tx1"/>
                </a:solidFill>
              </a:rPr>
              <a:t>Überwachen, Messen und Überprüfen </a:t>
            </a:r>
            <a:r>
              <a:rPr lang="en-GB" sz="1400" dirty="0">
                <a:solidFill>
                  <a:schemeClr val="tx1"/>
                </a:solidFill>
              </a:rPr>
              <a:t>(z. B. Umfragen, Fokusgruppen, Austrittsbefragungen, Feedback, Verhaltensbeobachtung, erreichte Ziele, Feedback von Dritten)</a:t>
            </a:r>
          </a:p>
          <a:p>
            <a:pPr marL="342900" indent="-342900" algn="l">
              <a:spcBef>
                <a:spcPts val="1200"/>
              </a:spcBef>
              <a:buFont typeface="+mj-lt"/>
              <a:buAutoNum type="arabicPeriod"/>
            </a:pPr>
            <a:r>
              <a:rPr lang="en-GB" sz="1600" dirty="0">
                <a:solidFill>
                  <a:schemeClr val="tx1"/>
                </a:solidFill>
              </a:rPr>
              <a:t>Vierteljährliche </a:t>
            </a:r>
            <a:r>
              <a:rPr lang="en-GB" sz="1600" b="1" dirty="0">
                <a:solidFill>
                  <a:schemeClr val="tx1"/>
                </a:solidFill>
              </a:rPr>
              <a:t>Berichterstattung </a:t>
            </a:r>
            <a:r>
              <a:rPr lang="en-GB" sz="1600" dirty="0">
                <a:solidFill>
                  <a:schemeClr val="tx1"/>
                </a:solidFill>
              </a:rPr>
              <a:t>und Feedback an das Management. Aktualisierung des CSR-Aktionsplans, der HR-CSR-Strategie und der Unternehmens-CSR-Strategie usw.</a:t>
            </a:r>
          </a:p>
          <a:p>
            <a:endParaRPr lang="en-GB" sz="2000" b="1" dirty="0">
              <a:solidFill>
                <a:schemeClr val="tx1"/>
              </a:solidFill>
            </a:endParaRPr>
          </a:p>
          <a:p>
            <a:endParaRPr lang="en-IE" sz="1800" dirty="0">
              <a:solidFill>
                <a:schemeClr val="tx1"/>
              </a:solidFill>
            </a:endParaRPr>
          </a:p>
          <a:p>
            <a:endParaRPr lang="en-IE" sz="1800" dirty="0">
              <a:solidFill>
                <a:schemeClr val="tx1"/>
              </a:solidFill>
            </a:endParaRPr>
          </a:p>
        </p:txBody>
      </p:sp>
    </p:spTree>
    <p:extLst>
      <p:ext uri="{BB962C8B-B14F-4D97-AF65-F5344CB8AC3E}">
        <p14:creationId xmlns:p14="http://schemas.microsoft.com/office/powerpoint/2010/main" val="10842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p:txBody>
          <a:bodyPr>
            <a:normAutofit fontScale="92500"/>
          </a:bodyPr>
          <a:lstStyle/>
          <a:p>
            <a:r>
              <a:rPr lang="en-GB" sz="3000" dirty="0"/>
              <a:t>Warum Ihr Unternehmen eine Kulturmanagement-Strategie braucht</a:t>
            </a:r>
            <a:endParaRPr lang="en-IE" sz="3000" dirty="0"/>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1100086" y="1431340"/>
            <a:ext cx="10587038" cy="3995320"/>
          </a:xfrm>
        </p:spPr>
        <p:txBody>
          <a:bodyPr/>
          <a:lstStyle/>
          <a:p>
            <a:r>
              <a:rPr lang="en-GB" sz="2000" dirty="0"/>
              <a:t>Die Umsetzung einer Kulturmanagementstrategie ist wichtig, damit Ihre Mitarbeiter und internen Stakeholder </a:t>
            </a:r>
            <a:r>
              <a:rPr lang="en-GB" sz="2000" b="1" dirty="0">
                <a:solidFill>
                  <a:srgbClr val="C95F57"/>
                </a:solidFill>
              </a:rPr>
              <a:t>informiert und befähigt sind und sich </a:t>
            </a:r>
            <a:r>
              <a:rPr lang="en-GB" sz="2000" dirty="0"/>
              <a:t>an einem gemeinsamen CSR-Ziel </a:t>
            </a:r>
            <a:r>
              <a:rPr lang="en-GB" sz="2000" b="1" dirty="0">
                <a:solidFill>
                  <a:srgbClr val="C95F57"/>
                </a:solidFill>
              </a:rPr>
              <a:t>orientieren</a:t>
            </a:r>
            <a:r>
              <a:rPr lang="en-GB" sz="2000" dirty="0"/>
              <a:t>. </a:t>
            </a:r>
          </a:p>
          <a:p>
            <a:endParaRPr lang="en-GB" sz="2000" dirty="0"/>
          </a:p>
          <a:p>
            <a:r>
              <a:rPr lang="en-GB" sz="2000" b="1" dirty="0">
                <a:solidFill>
                  <a:srgbClr val="C95F57"/>
                </a:solidFill>
              </a:rPr>
              <a:t>Da bei der Umsetzung der CSR-Kultur jede Ebene und jedes Mitglied </a:t>
            </a:r>
            <a:r>
              <a:rPr lang="en-GB" sz="2000" dirty="0"/>
              <a:t>eines Unternehmens voll einbezogen werden </a:t>
            </a:r>
            <a:r>
              <a:rPr lang="en-GB" sz="2000" b="1" dirty="0">
                <a:solidFill>
                  <a:srgbClr val="C95F57"/>
                </a:solidFill>
              </a:rPr>
              <a:t>muss</a:t>
            </a:r>
            <a:r>
              <a:rPr lang="en-GB" sz="2000" dirty="0"/>
              <a:t>, wird nicht nur ein kultureller Wandel herbeigeführt, sondern </a:t>
            </a:r>
            <a:r>
              <a:rPr lang="en-GB" sz="2000" dirty="0" err="1"/>
              <a:t>auch</a:t>
            </a:r>
            <a:r>
              <a:rPr lang="en-GB" sz="2000" dirty="0"/>
              <a:t> </a:t>
            </a:r>
            <a:r>
              <a:rPr lang="en-GB" sz="2000" dirty="0" err="1"/>
              <a:t>eine</a:t>
            </a:r>
            <a:r>
              <a:rPr lang="en-GB" sz="2000" dirty="0"/>
              <a:t> </a:t>
            </a:r>
            <a:r>
              <a:rPr lang="en-GB" sz="2000" dirty="0" err="1"/>
              <a:t>kulturelle</a:t>
            </a:r>
            <a:r>
              <a:rPr lang="en-GB" sz="2000" dirty="0"/>
              <a:t> CSR-Transformation. </a:t>
            </a:r>
            <a:r>
              <a:rPr lang="en-GB" sz="2000" dirty="0" err="1"/>
              <a:t>Verhaltensweisen</a:t>
            </a:r>
            <a:r>
              <a:rPr lang="en-GB" sz="2000" dirty="0"/>
              <a:t>, Rollen und Beziehungen werden keinen kulturellen Wandel bewirken.</a:t>
            </a:r>
          </a:p>
          <a:p>
            <a:endParaRPr lang="en-GB" sz="2000" dirty="0"/>
          </a:p>
          <a:p>
            <a:r>
              <a:rPr lang="en-GB" sz="2000" b="1" dirty="0">
                <a:solidFill>
                  <a:srgbClr val="027354"/>
                </a:solidFill>
              </a:rPr>
              <a:t>Der kulturelle Wandel braucht einen Fahrplan, denn er braucht Zeit. Es ist eine Reise. Machen Sie es zu einem lebendigen System, über das nicht nur eine Woche lang geredet wird und das dann in Vergessenheit gerät. </a:t>
            </a:r>
            <a:r>
              <a:rPr lang="en-GB" sz="2000" dirty="0"/>
              <a:t>Messen, planen, ausführen, Feedback einholen und wiederholen. Denken Sie daran, dass Sie sich von oben bis unten engagieren müssen. Die Erklärung von Werten und deren Veröffentlichung auf Ihrer Website allein wird Ihre Kultur nicht verändern. Machen Sie Ihren Plan realisierbar, mit schnellen Erfolgen, und feiern Sie die erreichten Ziele, indem Sie das Taktische und das Strategische mit einbeziehen. Seien Sie aufrichtig. Hören Sie zu. Schaffen Sie Ihr CSR-Vermächtnis.</a:t>
            </a:r>
            <a:endParaRPr lang="en-IE" sz="2000" dirty="0"/>
          </a:p>
          <a:p>
            <a:r>
              <a:rPr lang="en-GB" sz="2000" dirty="0"/>
              <a:t> </a:t>
            </a:r>
            <a:endParaRPr lang="en-IE" sz="2000" dirty="0"/>
          </a:p>
        </p:txBody>
      </p:sp>
    </p:spTree>
    <p:extLst>
      <p:ext uri="{BB962C8B-B14F-4D97-AF65-F5344CB8AC3E}">
        <p14:creationId xmlns:p14="http://schemas.microsoft.com/office/powerpoint/2010/main" val="66875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672353" y="1404461"/>
            <a:ext cx="11187953" cy="3995320"/>
          </a:xfrm>
        </p:spPr>
        <p:txBody>
          <a:bodyPr/>
          <a:lstStyle/>
          <a:p>
            <a:r>
              <a:rPr lang="en-GB" sz="2000" b="1" dirty="0">
                <a:solidFill>
                  <a:srgbClr val="C95F57"/>
                </a:solidFill>
              </a:rPr>
              <a:t>Sie ist ein Bezugspunkt für die Umsetzung. </a:t>
            </a:r>
            <a:r>
              <a:rPr lang="en-GB" sz="2000" dirty="0"/>
              <a:t>Sie werden feststellen, dass die Entwicklung einer CSR-Strategie Ihnen hilft, sich zu orientieren und einen Anhaltspunkt für die Erstellung und Umsetzung von CSR-Richtlinien und -Verfahren zu geben. </a:t>
            </a:r>
          </a:p>
          <a:p>
            <a:endParaRPr lang="en-GB" sz="2000" dirty="0"/>
          </a:p>
          <a:p>
            <a:r>
              <a:rPr lang="en-GB" sz="2000" b="1" dirty="0">
                <a:solidFill>
                  <a:srgbClr val="027354"/>
                </a:solidFill>
              </a:rPr>
              <a:t>Sie muss nicht detailliert sein. </a:t>
            </a:r>
            <a:r>
              <a:rPr lang="en-GB" sz="2000" dirty="0"/>
              <a:t>Eine Strategie muss nicht detailliert sein, sie muss lediglich als Leitfaden dienen, damit Sie Ziele oder Parameter für Ihre CSR-Arbeit festlegen können. Bei der Entwicklung einer Strategie sollten Sie Folgendes berücksichtigen: </a:t>
            </a:r>
          </a:p>
          <a:p>
            <a:endParaRPr lang="en-GB" sz="2000" dirty="0"/>
          </a:p>
          <a:p>
            <a:pPr marL="457200" indent="-457200">
              <a:buAutoNum type="arabicPeriod"/>
            </a:pPr>
            <a:r>
              <a:rPr lang="en-GB" sz="2000" dirty="0"/>
              <a:t>Verstehen Sie Ihr Unternehmen und Ihre Leistungen, wenn Sie sich CSR-Ziele setzen wollen, </a:t>
            </a:r>
            <a:r>
              <a:rPr lang="en-GB" sz="2000" b="1" dirty="0">
                <a:solidFill>
                  <a:srgbClr val="C95F57"/>
                </a:solidFill>
              </a:rPr>
              <a:t>nutzen Sie Ihre bestehenden Maßnahmen</a:t>
            </a:r>
            <a:r>
              <a:rPr lang="en-GB" sz="2000" dirty="0"/>
              <a:t>, um dies zu erreichen, und bauen Sie darauf auf.</a:t>
            </a:r>
          </a:p>
          <a:p>
            <a:pPr marL="457200" indent="-457200">
              <a:buAutoNum type="arabicPeriod"/>
            </a:pPr>
            <a:r>
              <a:rPr lang="en-GB" sz="2000" dirty="0"/>
              <a:t>Ihre Strategie sollte </a:t>
            </a:r>
            <a:r>
              <a:rPr lang="en-GB" sz="2000" b="1" dirty="0">
                <a:solidFill>
                  <a:srgbClr val="C95F57"/>
                </a:solidFill>
              </a:rPr>
              <a:t>festlegen, </a:t>
            </a:r>
            <a:r>
              <a:rPr lang="en-GB" sz="2000" dirty="0"/>
              <a:t>auf </a:t>
            </a:r>
            <a:r>
              <a:rPr lang="en-GB" sz="2000" b="1" dirty="0">
                <a:solidFill>
                  <a:srgbClr val="C95F57"/>
                </a:solidFill>
              </a:rPr>
              <a:t>welche Säulen Sie </a:t>
            </a:r>
            <a:r>
              <a:rPr lang="en-GB" sz="2000" dirty="0"/>
              <a:t>Ihr Unternehmen </a:t>
            </a:r>
            <a:r>
              <a:rPr lang="en-GB" sz="2000" b="1" dirty="0">
                <a:solidFill>
                  <a:srgbClr val="C95F57"/>
                </a:solidFill>
              </a:rPr>
              <a:t>ausrichten wollen</a:t>
            </a:r>
            <a:r>
              <a:rPr lang="en-GB" sz="2000" dirty="0"/>
              <a:t>. </a:t>
            </a:r>
          </a:p>
          <a:p>
            <a:pPr marL="457200" indent="-457200">
              <a:buAutoNum type="arabicPeriod"/>
            </a:pPr>
            <a:r>
              <a:rPr lang="en-GB" sz="2000" dirty="0"/>
              <a:t>Vergewissern Sie sich, dass die </a:t>
            </a:r>
            <a:r>
              <a:rPr lang="en-GB" sz="2000" b="1" dirty="0">
                <a:solidFill>
                  <a:srgbClr val="C95F57"/>
                </a:solidFill>
              </a:rPr>
              <a:t>prioritären Maßnahmen aus diesen Säulen in Ihrem Bereich liegen </a:t>
            </a:r>
            <a:r>
              <a:rPr lang="en-GB" sz="2000" dirty="0"/>
              <a:t>und auf Ihre Branche anwendbar sind. </a:t>
            </a:r>
          </a:p>
          <a:p>
            <a:pPr marL="457200" indent="-457200">
              <a:buAutoNum type="arabicPeriod"/>
            </a:pPr>
            <a:r>
              <a:rPr lang="en-GB" sz="2000" dirty="0"/>
              <a:t>Bauen Sie Ihre Strategie auch auf </a:t>
            </a:r>
            <a:r>
              <a:rPr lang="en-GB" sz="2000" b="1" dirty="0">
                <a:solidFill>
                  <a:srgbClr val="C95F57"/>
                </a:solidFill>
              </a:rPr>
              <a:t>Ihren Kernkompetenzen, KPIs, Fähigkeiten und Unternehmenszielen auf.</a:t>
            </a:r>
            <a:endParaRPr lang="en-GB" sz="2000" dirty="0"/>
          </a:p>
          <a:p>
            <a:pPr marL="457200" indent="-457200">
              <a:buAutoNum type="arabicPeriod"/>
            </a:pPr>
            <a:r>
              <a:rPr lang="en-GB" sz="2000" dirty="0"/>
              <a:t>Orientieren Sie sich an dem, was Ihr </a:t>
            </a:r>
            <a:r>
              <a:rPr lang="en-GB" sz="2000" b="1" dirty="0">
                <a:solidFill>
                  <a:srgbClr val="C95F57"/>
                </a:solidFill>
              </a:rPr>
              <a:t>Unternehmen bereits </a:t>
            </a:r>
            <a:r>
              <a:rPr lang="en-GB" sz="2000" dirty="0"/>
              <a:t>gut </a:t>
            </a:r>
            <a:r>
              <a:rPr lang="en-GB" sz="2000" b="1" dirty="0">
                <a:solidFill>
                  <a:srgbClr val="C95F57"/>
                </a:solidFill>
              </a:rPr>
              <a:t>macht, </a:t>
            </a:r>
            <a:r>
              <a:rPr lang="en-GB" sz="2000" dirty="0"/>
              <a:t>um sicherzustellen, dass Ihre Strategie effektiv ist. </a:t>
            </a:r>
            <a:endParaRPr lang="en-IE" sz="2000" dirty="0"/>
          </a:p>
        </p:txBody>
      </p:sp>
      <p:sp>
        <p:nvSpPr>
          <p:cNvPr id="6" name="Text Placeholder 1">
            <a:extLst>
              <a:ext uri="{FF2B5EF4-FFF2-40B4-BE49-F238E27FC236}">
                <a16:creationId xmlns:a16="http://schemas.microsoft.com/office/drawing/2014/main" id="{C438DBE3-8465-5E70-7932-AD4EDB31C4E6}"/>
              </a:ext>
            </a:extLst>
          </p:cNvPr>
          <p:cNvSpPr>
            <a:spLocks noGrp="1"/>
          </p:cNvSpPr>
          <p:nvPr>
            <p:ph type="body" sz="quarter" idx="13"/>
          </p:nvPr>
        </p:nvSpPr>
        <p:spPr>
          <a:xfrm>
            <a:off x="1086578" y="751463"/>
            <a:ext cx="10600546" cy="953429"/>
          </a:xfrm>
        </p:spPr>
        <p:txBody>
          <a:bodyPr>
            <a:normAutofit fontScale="92500"/>
          </a:bodyPr>
          <a:lstStyle/>
          <a:p>
            <a:r>
              <a:rPr lang="en-GB" sz="3000" dirty="0"/>
              <a:t>Warum Ihr Unternehmen eine Kulturmanagement-Strategie braucht</a:t>
            </a:r>
            <a:endParaRPr lang="en-IE" sz="3000" dirty="0"/>
          </a:p>
        </p:txBody>
      </p:sp>
    </p:spTree>
    <p:extLst>
      <p:ext uri="{BB962C8B-B14F-4D97-AF65-F5344CB8AC3E}">
        <p14:creationId xmlns:p14="http://schemas.microsoft.com/office/powerpoint/2010/main" val="402504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200" dirty="0">
                <a:solidFill>
                  <a:schemeClr val="tx1">
                    <a:lumMod val="75000"/>
                    <a:lumOff val="25000"/>
                  </a:schemeClr>
                </a:solidFill>
              </a:rPr>
              <a:t>Wie kann man verschiedene CSR-Prioritäten bewerten, entwickeln und </a:t>
            </a:r>
            <a:r>
              <a:rPr lang="en-US" sz="3200" dirty="0" err="1">
                <a:solidFill>
                  <a:schemeClr val="tx1">
                    <a:lumMod val="75000"/>
                    <a:lumOff val="25000"/>
                  </a:schemeClr>
                </a:solidFill>
              </a:rPr>
              <a:t>festlegen</a:t>
            </a:r>
            <a:r>
              <a:rPr lang="en-US" sz="3200" dirty="0">
                <a:solidFill>
                  <a:schemeClr val="tx1">
                    <a:lumMod val="75000"/>
                    <a:lumOff val="25000"/>
                  </a:schemeClr>
                </a:solidFill>
              </a:rPr>
              <a:t>, um die langfristige Strategie voranzutreiben?</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3</a:t>
            </a:r>
          </a:p>
        </p:txBody>
      </p:sp>
    </p:spTree>
    <p:extLst>
      <p:ext uri="{BB962C8B-B14F-4D97-AF65-F5344CB8AC3E}">
        <p14:creationId xmlns:p14="http://schemas.microsoft.com/office/powerpoint/2010/main" val="39029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A20AE4-17FC-C974-B8E5-C25CBFF4EE39}"/>
              </a:ext>
            </a:extLst>
          </p:cNvPr>
          <p:cNvSpPr>
            <a:spLocks noGrp="1"/>
          </p:cNvSpPr>
          <p:nvPr>
            <p:ph type="body" sz="quarter" idx="13"/>
          </p:nvPr>
        </p:nvSpPr>
        <p:spPr/>
        <p:txBody>
          <a:bodyPr/>
          <a:lstStyle/>
          <a:p>
            <a:endParaRPr lang="en-GB"/>
          </a:p>
        </p:txBody>
      </p:sp>
      <p:sp>
        <p:nvSpPr>
          <p:cNvPr id="3" name="Textplatzhalter 2">
            <a:extLst>
              <a:ext uri="{FF2B5EF4-FFF2-40B4-BE49-F238E27FC236}">
                <a16:creationId xmlns:a16="http://schemas.microsoft.com/office/drawing/2014/main" id="{F98922BA-739F-5CD3-C638-462487A1D473}"/>
              </a:ext>
            </a:extLst>
          </p:cNvPr>
          <p:cNvSpPr>
            <a:spLocks noGrp="1"/>
          </p:cNvSpPr>
          <p:nvPr>
            <p:ph type="body" sz="quarter" idx="14"/>
          </p:nvPr>
        </p:nvSpPr>
        <p:spPr/>
        <p:txBody>
          <a:bodyPr/>
          <a:lstStyle/>
          <a:p>
            <a:endParaRPr lang="en-GB"/>
          </a:p>
        </p:txBody>
      </p:sp>
      <p:pic>
        <p:nvPicPr>
          <p:cNvPr id="7" name="Grafik 6">
            <a:extLst>
              <a:ext uri="{FF2B5EF4-FFF2-40B4-BE49-F238E27FC236}">
                <a16:creationId xmlns:a16="http://schemas.microsoft.com/office/drawing/2014/main" id="{2B117DB5-A759-5C8E-7430-47610E891FD7}"/>
              </a:ext>
            </a:extLst>
          </p:cNvPr>
          <p:cNvPicPr>
            <a:picLocks noChangeAspect="1"/>
          </p:cNvPicPr>
          <p:nvPr/>
        </p:nvPicPr>
        <p:blipFill>
          <a:blip r:embed="rId2"/>
          <a:stretch>
            <a:fillRect/>
          </a:stretch>
        </p:blipFill>
        <p:spPr>
          <a:xfrm>
            <a:off x="767066" y="9525"/>
            <a:ext cx="10657867" cy="6858000"/>
          </a:xfrm>
          <a:prstGeom prst="rect">
            <a:avLst/>
          </a:prstGeom>
        </p:spPr>
      </p:pic>
    </p:spTree>
    <p:extLst>
      <p:ext uri="{BB962C8B-B14F-4D97-AF65-F5344CB8AC3E}">
        <p14:creationId xmlns:p14="http://schemas.microsoft.com/office/powerpoint/2010/main" val="16561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5648072" y="1519476"/>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58305" y="1793121"/>
            <a:ext cx="3529623" cy="3126416"/>
          </a:xfrm>
        </p:spPr>
        <p:txBody>
          <a:bodyPr>
            <a:normAutofit/>
          </a:bodyPr>
          <a:lstStyle/>
          <a:p>
            <a:r>
              <a:rPr lang="en-IE" dirty="0"/>
              <a:t>CSR-Führungsteam </a:t>
            </a:r>
          </a:p>
          <a:p>
            <a:r>
              <a:rPr lang="en-IE" dirty="0" err="1">
                <a:solidFill>
                  <a:srgbClr val="C95F57"/>
                </a:solidFill>
              </a:rPr>
              <a:t>Schwerpunkt-bereiche</a:t>
            </a:r>
            <a:r>
              <a:rPr lang="en-IE" dirty="0">
                <a:solidFill>
                  <a:srgbClr val="C95F57"/>
                </a:solidFill>
              </a:rPr>
              <a:t> für Prioritäten</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8425785" y="1045568"/>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err="1">
                <a:solidFill>
                  <a:schemeClr val="tx1">
                    <a:lumMod val="75000"/>
                    <a:lumOff val="25000"/>
                  </a:schemeClr>
                </a:solidFill>
              </a:rPr>
              <a:t>Beschäftigungs</a:t>
            </a:r>
            <a:r>
              <a:rPr lang="en-IE" sz="1600" b="1" dirty="0">
                <a:solidFill>
                  <a:schemeClr val="tx1">
                    <a:lumMod val="75000"/>
                    <a:lumOff val="25000"/>
                  </a:schemeClr>
                </a:solidFill>
              </a:rPr>
              <a:t>-standards am Arbeitsplatz</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6506316" y="2474958"/>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CSR</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5315" y="2036767"/>
            <a:ext cx="1075753" cy="1075753"/>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8398477" y="3278115"/>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Umwelt</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0531" y="4022677"/>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6360386" y="4332909"/>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Faires Wirtschaften (Ethische Beschaffung und </a:t>
            </a:r>
            <a:r>
              <a:rPr lang="en-IE" sz="1600" b="1" dirty="0" err="1">
                <a:solidFill>
                  <a:schemeClr val="tx1">
                    <a:lumMod val="75000"/>
                    <a:lumOff val="25000"/>
                  </a:schemeClr>
                </a:solidFill>
              </a:rPr>
              <a:t>Einkauf</a:t>
            </a:r>
            <a:r>
              <a:rPr lang="en-IE" sz="1600" b="1" dirty="0">
                <a:solidFill>
                  <a:schemeClr val="tx1">
                    <a:lumMod val="75000"/>
                    <a:lumOff val="25000"/>
                  </a:schemeClr>
                </a:solidFill>
              </a:rPr>
              <a:t>)</a:t>
            </a:r>
          </a:p>
          <a:p>
            <a:pPr algn="ctr"/>
            <a:endParaRPr lang="en-IE" sz="1600" b="1" dirty="0">
              <a:solidFill>
                <a:schemeClr val="tx1">
                  <a:lumMod val="75000"/>
                  <a:lumOff val="25000"/>
                </a:schemeClr>
              </a:solidFill>
            </a:endParaRPr>
          </a:p>
          <a:p>
            <a:pPr algn="ctr"/>
            <a:endParaRPr lang="en-IE" sz="1600" b="1" dirty="0">
              <a:solidFill>
                <a:schemeClr val="tx1">
                  <a:lumMod val="75000"/>
                  <a:lumOff val="25000"/>
                </a:schemeClr>
              </a:solidFill>
            </a:endParaRPr>
          </a:p>
          <a:p>
            <a:pPr algn="ctr"/>
            <a:endParaRPr lang="en-IE" sz="1600" b="1" dirty="0">
              <a:solidFill>
                <a:schemeClr val="tx1">
                  <a:lumMod val="75000"/>
                  <a:lumOff val="25000"/>
                </a:schemeClr>
              </a:solidFill>
            </a:endParaRPr>
          </a:p>
          <a:p>
            <a:pPr algn="ctr"/>
            <a:endParaRPr lang="en-IE" sz="1600" b="1" dirty="0">
              <a:solidFill>
                <a:schemeClr val="tx1">
                  <a:lumMod val="75000"/>
                  <a:lumOff val="25000"/>
                </a:schemeClr>
              </a:solidFill>
            </a:endParaRPr>
          </a:p>
          <a:p>
            <a:pPr algn="ctr"/>
            <a:endParaRPr lang="en-IE" sz="1600" b="1" dirty="0">
              <a:solidFill>
                <a:schemeClr val="tx1">
                  <a:lumMod val="75000"/>
                  <a:lumOff val="25000"/>
                </a:schemeClr>
              </a:solidFill>
            </a:endParaRP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26012" y="5871541"/>
            <a:ext cx="709426" cy="709426"/>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6244348" y="337279"/>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Menschen-</a:t>
            </a:r>
            <a:r>
              <a:rPr lang="en-IE" sz="1600" b="1" dirty="0" err="1">
                <a:solidFill>
                  <a:schemeClr val="tx1">
                    <a:lumMod val="75000"/>
                    <a:lumOff val="25000"/>
                  </a:schemeClr>
                </a:solidFill>
              </a:rPr>
              <a:t>rechte</a:t>
            </a:r>
            <a:r>
              <a:rPr lang="en-IE" sz="1600" b="1" dirty="0">
                <a:solidFill>
                  <a:schemeClr val="tx1">
                    <a:lumMod val="75000"/>
                    <a:lumOff val="25000"/>
                  </a:schemeClr>
                </a:solidFill>
              </a:rPr>
              <a:t>, Gesundheit und Sicherheit</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37359" y="1519476"/>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3887928" y="1235294"/>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Engagement für die Gemeinschaft </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8009" y="2204812"/>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4188794" y="3518797"/>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Marketing und </a:t>
            </a:r>
            <a:r>
              <a:rPr lang="en-IE" sz="1600" b="1" dirty="0" err="1">
                <a:solidFill>
                  <a:schemeClr val="tx1">
                    <a:lumMod val="75000"/>
                    <a:lumOff val="25000"/>
                  </a:schemeClr>
                </a:solidFill>
              </a:rPr>
              <a:t>Verbraucher-beziehungen</a:t>
            </a:r>
            <a:endParaRPr lang="en-IE" sz="1600" b="1" dirty="0">
              <a:solidFill>
                <a:schemeClr val="tx1">
                  <a:lumMod val="75000"/>
                  <a:lumOff val="25000"/>
                </a:schemeClr>
              </a:solidFill>
            </a:endParaRP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7390" y="4690884"/>
            <a:ext cx="914400" cy="914400"/>
          </a:xfrm>
          <a:prstGeom prst="rect">
            <a:avLst/>
          </a:prstGeom>
        </p:spPr>
      </p:pic>
    </p:spTree>
    <p:extLst>
      <p:ext uri="{BB962C8B-B14F-4D97-AF65-F5344CB8AC3E}">
        <p14:creationId xmlns:p14="http://schemas.microsoft.com/office/powerpoint/2010/main" val="35219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589390"/>
            <a:ext cx="6596188" cy="4188673"/>
          </a:xfrm>
        </p:spPr>
        <p:txBody>
          <a:bodyPr/>
          <a:lstStyle/>
          <a:p>
            <a:pPr marL="342900" indent="-342900">
              <a:buClr>
                <a:srgbClr val="027354"/>
              </a:buClr>
              <a:buFont typeface="Arial" panose="020B0604020202020204" pitchFamily="34" charset="0"/>
              <a:buChar char="•"/>
            </a:pPr>
            <a:r>
              <a:rPr lang="en-GB" sz="2200" b="1" dirty="0">
                <a:solidFill>
                  <a:srgbClr val="E0810E"/>
                </a:solidFill>
              </a:rPr>
              <a:t>ein sichereres Arbeitsumfeld </a:t>
            </a:r>
            <a:r>
              <a:rPr lang="en-GB" sz="2200" dirty="0"/>
              <a:t>und pädagogische Unterstützung für die Mitarbeiter?</a:t>
            </a:r>
          </a:p>
          <a:p>
            <a:pPr marL="342900" indent="-342900">
              <a:buClr>
                <a:srgbClr val="027354"/>
              </a:buClr>
              <a:buFont typeface="Arial" panose="020B0604020202020204" pitchFamily="34" charset="0"/>
              <a:buChar char="•"/>
            </a:pPr>
            <a:r>
              <a:rPr lang="en-GB" sz="2200" dirty="0"/>
              <a:t>die </a:t>
            </a:r>
            <a:r>
              <a:rPr lang="en-GB" sz="2200" b="1" dirty="0" err="1">
                <a:solidFill>
                  <a:srgbClr val="E0810E"/>
                </a:solidFill>
              </a:rPr>
              <a:t>vertraglichen</a:t>
            </a:r>
            <a:r>
              <a:rPr lang="en-GB" sz="2200" b="1" dirty="0">
                <a:solidFill>
                  <a:srgbClr val="E0810E"/>
                </a:solidFill>
              </a:rPr>
              <a:t> Beziehungen </a:t>
            </a:r>
            <a:r>
              <a:rPr lang="en-GB" sz="2200" dirty="0"/>
              <a:t>zu den </a:t>
            </a:r>
            <a:r>
              <a:rPr lang="en-GB" sz="2200" dirty="0" err="1"/>
              <a:t>Arbeitnehmern</a:t>
            </a:r>
            <a:r>
              <a:rPr lang="en-GB" sz="2200" dirty="0"/>
              <a:t> </a:t>
            </a:r>
            <a:r>
              <a:rPr lang="en-GB" sz="2200" dirty="0" err="1"/>
              <a:t>verbessert</a:t>
            </a:r>
            <a:r>
              <a:rPr lang="en-GB" sz="2200" dirty="0"/>
              <a:t>? </a:t>
            </a:r>
          </a:p>
          <a:p>
            <a:pPr marL="342900" indent="-342900">
              <a:buClr>
                <a:srgbClr val="027354"/>
              </a:buClr>
              <a:buFont typeface="Arial" panose="020B0604020202020204" pitchFamily="34" charset="0"/>
              <a:buChar char="•"/>
            </a:pPr>
            <a:r>
              <a:rPr lang="en-GB" sz="2200" b="1" dirty="0">
                <a:solidFill>
                  <a:srgbClr val="E0810E"/>
                </a:solidFill>
              </a:rPr>
              <a:t>die Gleichstellung der Geschlechter </a:t>
            </a:r>
            <a:r>
              <a:rPr lang="en-GB" sz="2200" dirty="0"/>
              <a:t>am </a:t>
            </a:r>
            <a:r>
              <a:rPr lang="en-GB" sz="2200" dirty="0" err="1"/>
              <a:t>Arbeitsplatz</a:t>
            </a:r>
            <a:r>
              <a:rPr lang="en-GB" sz="2200" dirty="0"/>
              <a:t> </a:t>
            </a:r>
            <a:r>
              <a:rPr lang="en-GB" sz="2200" dirty="0" err="1"/>
              <a:t>verbessert</a:t>
            </a:r>
            <a:r>
              <a:rPr lang="en-GB" sz="2200" dirty="0"/>
              <a:t>?</a:t>
            </a:r>
          </a:p>
          <a:p>
            <a:pPr marL="342900" indent="-342900">
              <a:buClr>
                <a:srgbClr val="027354"/>
              </a:buClr>
              <a:buFont typeface="Arial" panose="020B0604020202020204" pitchFamily="34" charset="0"/>
              <a:buChar char="•"/>
            </a:pPr>
            <a:r>
              <a:rPr lang="en-GB" sz="2200" dirty="0" err="1"/>
              <a:t>mehr</a:t>
            </a:r>
            <a:r>
              <a:rPr lang="en-GB" sz="2200" dirty="0"/>
              <a:t> </a:t>
            </a:r>
            <a:r>
              <a:rPr lang="en-GB" sz="2200" b="1" dirty="0">
                <a:solidFill>
                  <a:srgbClr val="E0810E"/>
                </a:solidFill>
              </a:rPr>
              <a:t>energieeffiziente Geräte </a:t>
            </a:r>
            <a:r>
              <a:rPr lang="en-GB" sz="2200" dirty="0"/>
              <a:t>(z. B. Glühbirnen) </a:t>
            </a:r>
            <a:r>
              <a:rPr lang="en-GB" sz="2200" dirty="0" err="1"/>
              <a:t>oder</a:t>
            </a:r>
            <a:r>
              <a:rPr lang="en-GB" sz="2200" dirty="0"/>
              <a:t> </a:t>
            </a:r>
            <a:r>
              <a:rPr lang="en-GB" sz="2200" dirty="0" err="1"/>
              <a:t>Fahrzeuge</a:t>
            </a:r>
            <a:r>
              <a:rPr lang="en-GB" sz="2200" dirty="0"/>
              <a:t>? </a:t>
            </a:r>
          </a:p>
          <a:p>
            <a:pPr marL="342900" indent="-342900">
              <a:buClr>
                <a:srgbClr val="027354"/>
              </a:buClr>
              <a:buFont typeface="Arial" panose="020B0604020202020204" pitchFamily="34" charset="0"/>
              <a:buChar char="•"/>
            </a:pPr>
            <a:r>
              <a:rPr lang="en-GB" sz="2200" dirty="0"/>
              <a:t>das </a:t>
            </a:r>
            <a:r>
              <a:rPr lang="en-GB" sz="2200" dirty="0" err="1"/>
              <a:t>Potenzial</a:t>
            </a:r>
            <a:r>
              <a:rPr lang="en-GB" sz="2200" dirty="0"/>
              <a:t> von </a:t>
            </a:r>
            <a:r>
              <a:rPr lang="en-GB" sz="2200" b="1" dirty="0" err="1">
                <a:solidFill>
                  <a:srgbClr val="E0810E"/>
                </a:solidFill>
              </a:rPr>
              <a:t>lokalen</a:t>
            </a:r>
            <a:r>
              <a:rPr lang="en-GB" sz="2200" b="1" dirty="0">
                <a:solidFill>
                  <a:srgbClr val="E0810E"/>
                </a:solidFill>
              </a:rPr>
              <a:t> </a:t>
            </a:r>
            <a:r>
              <a:rPr lang="en-GB" sz="2200" b="1" dirty="0" err="1">
                <a:solidFill>
                  <a:srgbClr val="E0810E"/>
                </a:solidFill>
              </a:rPr>
              <a:t>Anbietern</a:t>
            </a:r>
            <a:r>
              <a:rPr lang="en-GB" sz="2200" b="1" dirty="0">
                <a:solidFill>
                  <a:srgbClr val="E0810E"/>
                </a:solidFill>
              </a:rPr>
              <a:t> </a:t>
            </a:r>
            <a:r>
              <a:rPr lang="en-GB" sz="2200" b="1" dirty="0" err="1">
                <a:solidFill>
                  <a:srgbClr val="E0810E"/>
                </a:solidFill>
              </a:rPr>
              <a:t>genutzt</a:t>
            </a:r>
            <a:r>
              <a:rPr lang="en-GB" sz="2200" dirty="0"/>
              <a:t>? </a:t>
            </a:r>
          </a:p>
          <a:p>
            <a:pPr marL="342900" indent="-342900">
              <a:buClr>
                <a:srgbClr val="027354"/>
              </a:buClr>
              <a:buFont typeface="Arial" panose="020B0604020202020204" pitchFamily="34" charset="0"/>
              <a:buChar char="•"/>
            </a:pPr>
            <a:r>
              <a:rPr lang="en-GB" sz="2200" dirty="0"/>
              <a:t>die </a:t>
            </a:r>
            <a:r>
              <a:rPr lang="en-GB" sz="2200" b="1" dirty="0">
                <a:solidFill>
                  <a:srgbClr val="E0810E"/>
                </a:solidFill>
              </a:rPr>
              <a:t>Standards </a:t>
            </a:r>
            <a:r>
              <a:rPr lang="en-GB" sz="2200" b="1" dirty="0" err="1">
                <a:solidFill>
                  <a:srgbClr val="E0810E"/>
                </a:solidFill>
              </a:rPr>
              <a:t>im</a:t>
            </a:r>
            <a:r>
              <a:rPr lang="en-GB" sz="2200" b="1" dirty="0">
                <a:solidFill>
                  <a:srgbClr val="E0810E"/>
                </a:solidFill>
              </a:rPr>
              <a:t> </a:t>
            </a:r>
            <a:r>
              <a:rPr lang="en-GB" sz="2200" b="1" dirty="0" err="1">
                <a:solidFill>
                  <a:srgbClr val="E0810E"/>
                </a:solidFill>
              </a:rPr>
              <a:t>Kundenservice</a:t>
            </a:r>
            <a:r>
              <a:rPr lang="en-GB" sz="2200" b="1" dirty="0">
                <a:solidFill>
                  <a:srgbClr val="E0810E"/>
                </a:solidFill>
              </a:rPr>
              <a:t> </a:t>
            </a:r>
            <a:r>
              <a:rPr lang="en-GB" sz="2200" dirty="0" err="1"/>
              <a:t>verbessert</a:t>
            </a:r>
            <a:r>
              <a:rPr lang="en-GB" sz="2200" dirty="0"/>
              <a:t>?</a:t>
            </a:r>
          </a:p>
          <a:p>
            <a:pPr marL="342900" indent="-342900">
              <a:buClr>
                <a:srgbClr val="027354"/>
              </a:buClr>
              <a:buFont typeface="Arial" panose="020B0604020202020204" pitchFamily="34" charset="0"/>
              <a:buChar char="•"/>
            </a:pPr>
            <a:r>
              <a:rPr lang="en-GB" sz="2200" dirty="0" err="1"/>
              <a:t>mehr</a:t>
            </a:r>
            <a:r>
              <a:rPr lang="en-GB" sz="2200" dirty="0"/>
              <a:t> </a:t>
            </a:r>
            <a:r>
              <a:rPr lang="en-GB" sz="2200" b="1" dirty="0">
                <a:solidFill>
                  <a:srgbClr val="E0810E"/>
                </a:solidFill>
              </a:rPr>
              <a:t>lokale </a:t>
            </a:r>
            <a:r>
              <a:rPr lang="en-GB" sz="2200" b="1" dirty="0" err="1">
                <a:solidFill>
                  <a:srgbClr val="E0810E"/>
                </a:solidFill>
              </a:rPr>
              <a:t>Gemeinschaftsprojekte</a:t>
            </a:r>
            <a:r>
              <a:rPr lang="en-GB" sz="2200" b="1" dirty="0">
                <a:solidFill>
                  <a:srgbClr val="E0810E"/>
                </a:solidFill>
              </a:rPr>
              <a:t> </a:t>
            </a:r>
            <a:r>
              <a:rPr lang="en-GB" sz="2200" dirty="0" err="1"/>
              <a:t>unterstützt</a:t>
            </a:r>
            <a:r>
              <a:rPr lang="en-GB" sz="2200" dirty="0"/>
              <a:t>? </a:t>
            </a:r>
          </a:p>
          <a:p>
            <a:pPr marL="342900" indent="-342900">
              <a:buClr>
                <a:srgbClr val="027354"/>
              </a:buClr>
              <a:buFont typeface="Arial" panose="020B0604020202020204" pitchFamily="34" charset="0"/>
              <a:buChar char="•"/>
            </a:pPr>
            <a:r>
              <a:rPr lang="en-GB" sz="2200" dirty="0" err="1"/>
              <a:t>mehr</a:t>
            </a:r>
            <a:r>
              <a:rPr lang="en-GB" sz="2200" dirty="0"/>
              <a:t> </a:t>
            </a:r>
            <a:r>
              <a:rPr lang="en-GB" sz="2200" dirty="0" err="1"/>
              <a:t>Nutzung</a:t>
            </a:r>
            <a:r>
              <a:rPr lang="en-GB" sz="2200" dirty="0"/>
              <a:t> von </a:t>
            </a:r>
            <a:r>
              <a:rPr lang="en-GB" sz="2200" b="1" dirty="0" err="1">
                <a:solidFill>
                  <a:srgbClr val="E0810E"/>
                </a:solidFill>
              </a:rPr>
              <a:t>Produkten</a:t>
            </a:r>
            <a:r>
              <a:rPr lang="en-GB" sz="2200" b="1" dirty="0">
                <a:solidFill>
                  <a:srgbClr val="E0810E"/>
                </a:solidFill>
              </a:rPr>
              <a:t> aus fairem Handel</a:t>
            </a:r>
            <a:r>
              <a:rPr lang="en-GB" sz="2200" dirty="0"/>
              <a:t>, die Arbeiter in Entwicklungsländern unterstützen? </a:t>
            </a:r>
          </a:p>
          <a:p>
            <a:pPr marL="342900" indent="-342900">
              <a:buClr>
                <a:srgbClr val="027354"/>
              </a:buClr>
              <a:buFont typeface="Arial" panose="020B0604020202020204" pitchFamily="34" charset="0"/>
              <a:buChar char="•"/>
            </a:pPr>
            <a:r>
              <a:rPr lang="en-GB" sz="2200" b="1" dirty="0" err="1">
                <a:solidFill>
                  <a:srgbClr val="E0810E"/>
                </a:solidFill>
              </a:rPr>
              <a:t>mehr</a:t>
            </a:r>
            <a:r>
              <a:rPr lang="en-GB" sz="2200" b="1" dirty="0">
                <a:solidFill>
                  <a:srgbClr val="E0810E"/>
                </a:solidFill>
              </a:rPr>
              <a:t> </a:t>
            </a:r>
            <a:r>
              <a:rPr lang="en-GB" sz="2200" b="1" dirty="0" err="1">
                <a:solidFill>
                  <a:srgbClr val="E0810E"/>
                </a:solidFill>
              </a:rPr>
              <a:t>Abfall</a:t>
            </a:r>
            <a:r>
              <a:rPr lang="en-GB" sz="2200" b="1" dirty="0">
                <a:solidFill>
                  <a:srgbClr val="E0810E"/>
                </a:solidFill>
              </a:rPr>
              <a:t> </a:t>
            </a:r>
            <a:r>
              <a:rPr lang="en-GB" sz="2200" b="1" dirty="0" err="1">
                <a:solidFill>
                  <a:srgbClr val="E0810E"/>
                </a:solidFill>
              </a:rPr>
              <a:t>recycelt</a:t>
            </a:r>
            <a:r>
              <a:rPr lang="en-GB" sz="2200" dirty="0"/>
              <a:t>? </a:t>
            </a:r>
          </a:p>
          <a:p>
            <a:pPr marL="342900" indent="-342900">
              <a:buClr>
                <a:srgbClr val="027354"/>
              </a:buClr>
              <a:buFont typeface="Arial" panose="020B0604020202020204" pitchFamily="34" charset="0"/>
              <a:buChar char="•"/>
            </a:pPr>
            <a:r>
              <a:rPr lang="en-GB" sz="2200" dirty="0" err="1"/>
              <a:t>einer</a:t>
            </a:r>
            <a:r>
              <a:rPr lang="en-GB" sz="2200" dirty="0"/>
              <a:t> </a:t>
            </a:r>
            <a:r>
              <a:rPr lang="en-GB" sz="2200" b="1" dirty="0">
                <a:solidFill>
                  <a:srgbClr val="E0810E"/>
                </a:solidFill>
              </a:rPr>
              <a:t>besseren Vereinbarkeit von Beruf und Privatleben </a:t>
            </a:r>
            <a:r>
              <a:rPr lang="en-GB" sz="2200" dirty="0"/>
              <a:t>für die Mitarbeiter </a:t>
            </a:r>
            <a:r>
              <a:rPr lang="en-GB" sz="2200" dirty="0" err="1"/>
              <a:t>erzielt</a:t>
            </a:r>
            <a:r>
              <a:rPr lang="en-GB" sz="2200" dirty="0"/>
              <a:t>? </a:t>
            </a:r>
          </a:p>
          <a:p>
            <a:pPr marL="342900" indent="-342900">
              <a:buClr>
                <a:srgbClr val="027354"/>
              </a:buClr>
              <a:buFont typeface="Arial" panose="020B0604020202020204" pitchFamily="34" charset="0"/>
              <a:buChar char="•"/>
            </a:pPr>
            <a:r>
              <a:rPr lang="en-GB" sz="2200" dirty="0" err="1"/>
              <a:t>bessere</a:t>
            </a:r>
            <a:r>
              <a:rPr lang="en-GB" sz="2200" dirty="0"/>
              <a:t> </a:t>
            </a:r>
            <a:r>
              <a:rPr lang="en-GB" sz="2200" b="1" dirty="0">
                <a:solidFill>
                  <a:srgbClr val="E0810E"/>
                </a:solidFill>
              </a:rPr>
              <a:t>Zugänglichkeit für Kunden </a:t>
            </a:r>
            <a:r>
              <a:rPr lang="en-GB" sz="2200" dirty="0"/>
              <a:t>mit </a:t>
            </a:r>
            <a:r>
              <a:rPr lang="en-GB" sz="2200" dirty="0" err="1"/>
              <a:t>unterschiedlichen</a:t>
            </a:r>
            <a:r>
              <a:rPr lang="en-GB" sz="2200" dirty="0"/>
              <a:t> </a:t>
            </a:r>
            <a:r>
              <a:rPr lang="en-GB" sz="2200" dirty="0" err="1"/>
              <a:t>Fähigkeiten</a:t>
            </a:r>
            <a:r>
              <a:rPr lang="en-GB" sz="2200" dirty="0"/>
              <a:t> </a:t>
            </a:r>
            <a:r>
              <a:rPr lang="en-GB" sz="2200" dirty="0" err="1"/>
              <a:t>erzielt</a:t>
            </a:r>
            <a:r>
              <a:rPr lang="en-GB" sz="2200" dirty="0"/>
              <a:t>?</a:t>
            </a:r>
            <a:endParaRPr lang="en-IE" sz="2200" dirty="0"/>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722377" y="1575508"/>
            <a:ext cx="3187870" cy="5049411"/>
          </a:xfrm>
        </p:spPr>
        <p:txBody>
          <a:bodyPr>
            <a:noAutofit/>
          </a:bodyPr>
          <a:lstStyle/>
          <a:p>
            <a:r>
              <a:rPr lang="en-IE" sz="2200" dirty="0"/>
              <a:t>Um eine Liste zu erstellen und Ihre </a:t>
            </a:r>
            <a:r>
              <a:rPr lang="en-IE" sz="2200" b="1" dirty="0"/>
              <a:t>CSR-Prioritäten </a:t>
            </a:r>
            <a:r>
              <a:rPr lang="en-IE" sz="2200" dirty="0"/>
              <a:t>festzulegen, stellen Sie zunächst im Team die folgenden Fragen dazu, wie das Unternehmen bereits CSR-Aktivitäten durchführt. Wenn Sie Hilfe benötigen, wenden Sie sich direkt an die Betriebs- oder Abteilungsteams oder Manager, um ein besseres Verständnis zu erhalten. </a:t>
            </a:r>
          </a:p>
          <a:p>
            <a:r>
              <a:rPr lang="en-IE" sz="2200" b="1" dirty="0">
                <a:solidFill>
                  <a:srgbClr val="027354"/>
                </a:solidFill>
              </a:rPr>
              <a:t>Haben wir schon...?</a:t>
            </a:r>
          </a:p>
          <a:p>
            <a:endParaRPr lang="en-IE" sz="2200" b="1" dirty="0">
              <a:solidFill>
                <a:srgbClr val="027354"/>
              </a:solidFill>
            </a:endParaRPr>
          </a:p>
          <a:p>
            <a:endParaRPr lang="en-IE" sz="2200" b="1" dirty="0">
              <a:solidFill>
                <a:srgbClr val="027354"/>
              </a:solidFill>
            </a:endParaRPr>
          </a:p>
          <a:p>
            <a:endParaRPr lang="en-IE" sz="2200" b="1" dirty="0">
              <a:solidFill>
                <a:srgbClr val="027354"/>
              </a:solidFill>
            </a:endParaRPr>
          </a:p>
          <a:p>
            <a:endParaRPr lang="en-IE" sz="2200" b="1" dirty="0">
              <a:solidFill>
                <a:srgbClr val="027354"/>
              </a:solidFill>
            </a:endParaRPr>
          </a:p>
        </p:txBody>
      </p:sp>
      <p:sp>
        <p:nvSpPr>
          <p:cNvPr id="3" name="TextBox 2">
            <a:extLst>
              <a:ext uri="{FF2B5EF4-FFF2-40B4-BE49-F238E27FC236}">
                <a16:creationId xmlns:a16="http://schemas.microsoft.com/office/drawing/2014/main" id="{FF5003E3-4C6B-131D-60C4-80A61005A434}"/>
              </a:ext>
            </a:extLst>
          </p:cNvPr>
          <p:cNvSpPr txBox="1"/>
          <p:nvPr/>
        </p:nvSpPr>
        <p:spPr>
          <a:xfrm>
            <a:off x="824753" y="251009"/>
            <a:ext cx="2635623" cy="954107"/>
          </a:xfrm>
          <a:prstGeom prst="rect">
            <a:avLst/>
          </a:prstGeom>
          <a:noFill/>
        </p:spPr>
        <p:txBody>
          <a:bodyPr wrap="square" rtlCol="0">
            <a:spAutoFit/>
          </a:bodyPr>
          <a:lstStyle/>
          <a:p>
            <a:r>
              <a:rPr lang="en-IE" sz="2800" b="1" dirty="0">
                <a:solidFill>
                  <a:srgbClr val="E0810E"/>
                </a:solidFill>
              </a:rPr>
              <a:t>Definieren Sie Ihre Liste der CSR-Prioritäten</a:t>
            </a:r>
          </a:p>
        </p:txBody>
      </p:sp>
    </p:spTree>
    <p:extLst>
      <p:ext uri="{BB962C8B-B14F-4D97-AF65-F5344CB8AC3E}">
        <p14:creationId xmlns:p14="http://schemas.microsoft.com/office/powerpoint/2010/main" val="242499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461800"/>
            <a:ext cx="6633506" cy="4188673"/>
          </a:xfrm>
        </p:spPr>
        <p:txBody>
          <a:bodyPr/>
          <a:lstStyle/>
          <a:p>
            <a:pPr marL="342900" indent="-342900">
              <a:buClr>
                <a:srgbClr val="027354"/>
              </a:buClr>
              <a:buFont typeface="Arial" panose="020B0604020202020204" pitchFamily="34" charset="0"/>
              <a:buChar char="•"/>
            </a:pPr>
            <a:r>
              <a:rPr lang="en-GB" sz="2200" dirty="0"/>
              <a:t>Senkung des </a:t>
            </a:r>
            <a:r>
              <a:rPr lang="en-GB" sz="2200" b="1" dirty="0">
                <a:solidFill>
                  <a:srgbClr val="E0810E"/>
                </a:solidFill>
              </a:rPr>
              <a:t>Energie- und Wasserverbrauchs </a:t>
            </a:r>
            <a:r>
              <a:rPr lang="en-GB" sz="2200" dirty="0"/>
              <a:t>und der Emissionen gefährlicher Stoffe</a:t>
            </a:r>
          </a:p>
          <a:p>
            <a:pPr marL="342900" indent="-342900">
              <a:buClr>
                <a:srgbClr val="027354"/>
              </a:buClr>
              <a:buFont typeface="Arial" panose="020B0604020202020204" pitchFamily="34" charset="0"/>
              <a:buChar char="•"/>
            </a:pPr>
            <a:r>
              <a:rPr lang="en-GB" sz="2200" dirty="0"/>
              <a:t>Verwendung oder Herstellung von recycelten und </a:t>
            </a:r>
            <a:r>
              <a:rPr lang="en-GB" sz="2200" b="1" dirty="0">
                <a:solidFill>
                  <a:srgbClr val="E0810E"/>
                </a:solidFill>
              </a:rPr>
              <a:t>wiederverwertbaren Materialien </a:t>
            </a:r>
            <a:r>
              <a:rPr lang="en-GB" sz="2200" dirty="0"/>
              <a:t>und </a:t>
            </a:r>
            <a:r>
              <a:rPr lang="en-GB" sz="2200" b="1" dirty="0">
                <a:solidFill>
                  <a:srgbClr val="E0810E"/>
                </a:solidFill>
              </a:rPr>
              <a:t>Minimierung der Verpackung </a:t>
            </a:r>
            <a:r>
              <a:rPr lang="en-GB" sz="2200" dirty="0" err="1"/>
              <a:t>durch</a:t>
            </a:r>
            <a:r>
              <a:rPr lang="en-GB" sz="2200" dirty="0"/>
              <a:t> effektives Design ("reduzieren, wiederverwenden und recyceln")</a:t>
            </a:r>
          </a:p>
          <a:p>
            <a:pPr marL="342900" indent="-342900">
              <a:buClr>
                <a:srgbClr val="027354"/>
              </a:buClr>
              <a:buFont typeface="Arial" panose="020B0604020202020204" pitchFamily="34" charset="0"/>
              <a:buChar char="•"/>
            </a:pPr>
            <a:r>
              <a:rPr lang="en-GB" sz="2200" dirty="0"/>
              <a:t>Schulung und </a:t>
            </a:r>
            <a:r>
              <a:rPr lang="en-GB" sz="2200" b="1" dirty="0">
                <a:solidFill>
                  <a:srgbClr val="E0810E"/>
                </a:solidFill>
              </a:rPr>
              <a:t>Ermutigung der Mitarbeiter</a:t>
            </a:r>
            <a:r>
              <a:rPr lang="en-GB" sz="2200" dirty="0"/>
              <a:t>, nach zusätzlichen Möglichkeiten zur Verringerung des </a:t>
            </a:r>
            <a:r>
              <a:rPr lang="en-GB" sz="2200" b="1" dirty="0">
                <a:solidFill>
                  <a:srgbClr val="E0810E"/>
                </a:solidFill>
              </a:rPr>
              <a:t>ökologischen Fußabdrucks zu </a:t>
            </a:r>
            <a:r>
              <a:rPr lang="en-GB" sz="2200" dirty="0"/>
              <a:t>suchen</a:t>
            </a:r>
          </a:p>
          <a:p>
            <a:pPr marL="342900" indent="-342900">
              <a:buClr>
                <a:srgbClr val="027354"/>
              </a:buClr>
              <a:buFont typeface="Arial" panose="020B0604020202020204" pitchFamily="34" charset="0"/>
              <a:buChar char="•"/>
            </a:pPr>
            <a:r>
              <a:rPr lang="en-GB" sz="2200" dirty="0"/>
              <a:t>Nutzen Sie "grüne" (d.h. </a:t>
            </a:r>
            <a:r>
              <a:rPr lang="en-GB" sz="2200" b="1" dirty="0">
                <a:solidFill>
                  <a:srgbClr val="E0810E"/>
                </a:solidFill>
              </a:rPr>
              <a:t>erneuerbare</a:t>
            </a:r>
            <a:r>
              <a:rPr lang="en-GB" sz="2200" dirty="0"/>
              <a:t>) Stromanbieter und energieeffiziente Beleuchtung</a:t>
            </a:r>
          </a:p>
          <a:p>
            <a:pPr marL="342900" indent="-342900">
              <a:buClr>
                <a:srgbClr val="027354"/>
              </a:buClr>
              <a:buFont typeface="Arial" panose="020B0604020202020204" pitchFamily="34" charset="0"/>
              <a:buChar char="•"/>
            </a:pPr>
            <a:r>
              <a:rPr lang="en-GB" sz="2200" dirty="0"/>
              <a:t>Treten Sie einem </a:t>
            </a:r>
            <a:r>
              <a:rPr lang="en-GB" sz="2200" b="1" dirty="0">
                <a:solidFill>
                  <a:srgbClr val="E0810E"/>
                </a:solidFill>
              </a:rPr>
              <a:t>lokalen "Green Business"-Club </a:t>
            </a:r>
            <a:r>
              <a:rPr lang="en-GB" sz="2200" dirty="0"/>
              <a:t>bei oder gründen Sie einen solchen, um lokalen Unternehmen den Zugang zu Zuschüssen und Fachwissen zur Abfall- und Energieeinsparung zu erleichtern.</a:t>
            </a:r>
          </a:p>
          <a:p>
            <a:pPr marL="342900" indent="-342900">
              <a:buClr>
                <a:srgbClr val="027354"/>
              </a:buClr>
              <a:buFont typeface="Arial" panose="020B0604020202020204" pitchFamily="34" charset="0"/>
              <a:buChar char="•"/>
            </a:pPr>
            <a:r>
              <a:rPr lang="en-GB" sz="2200" dirty="0"/>
              <a:t>Erwägen Sie den Einsatz von </a:t>
            </a:r>
            <a:r>
              <a:rPr lang="en-GB" sz="2200" b="1" dirty="0">
                <a:solidFill>
                  <a:srgbClr val="E0810E"/>
                </a:solidFill>
              </a:rPr>
              <a:t>Videokonferenzen</a:t>
            </a:r>
            <a:r>
              <a:rPr lang="en-GB" sz="2200" dirty="0"/>
              <a:t>, anstatt immer persönlich zu den Sitzungen zu reisen.</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02149" cy="6592186"/>
          </a:xfrm>
          <a:solidFill>
            <a:schemeClr val="bg1"/>
          </a:solidFill>
        </p:spPr>
        <p:txBody>
          <a:bodyPr>
            <a:normAutofit fontScale="62500" lnSpcReduction="20000"/>
          </a:bodyPr>
          <a:lstStyle/>
          <a:p>
            <a:pPr>
              <a:lnSpc>
                <a:spcPct val="120000"/>
              </a:lnSpc>
              <a:spcBef>
                <a:spcPts val="0"/>
              </a:spcBef>
            </a:pPr>
            <a:r>
              <a:rPr lang="en-IE" sz="4800" b="1" dirty="0">
                <a:solidFill>
                  <a:srgbClr val="027354"/>
                </a:solidFill>
              </a:rPr>
              <a:t>Beispiele für CSR-Umweltprioritäten</a:t>
            </a:r>
          </a:p>
          <a:p>
            <a:pPr>
              <a:lnSpc>
                <a:spcPct val="120000"/>
              </a:lnSpc>
              <a:spcBef>
                <a:spcPts val="0"/>
              </a:spcBef>
            </a:pP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sz="3500" b="1" dirty="0">
              <a:solidFill>
                <a:srgbClr val="C55A11"/>
              </a:solidFill>
            </a:endParaRPr>
          </a:p>
          <a:p>
            <a:pPr>
              <a:lnSpc>
                <a:spcPct val="120000"/>
              </a:lnSpc>
              <a:spcBef>
                <a:spcPts val="0"/>
              </a:spcBef>
            </a:pPr>
            <a:r>
              <a:rPr lang="en-GB" sz="3500" b="1" dirty="0">
                <a:solidFill>
                  <a:srgbClr val="C55A11"/>
                </a:solidFill>
              </a:rPr>
              <a:t>Priorität 1</a:t>
            </a:r>
          </a:p>
          <a:p>
            <a:pPr>
              <a:lnSpc>
                <a:spcPct val="120000"/>
              </a:lnSpc>
              <a:spcBef>
                <a:spcPts val="0"/>
              </a:spcBef>
            </a:pPr>
            <a:r>
              <a:rPr lang="en-GB" sz="3500" dirty="0">
                <a:solidFill>
                  <a:srgbClr val="C55A11"/>
                </a:solidFill>
              </a:rPr>
              <a:t>Einrichtung eines Umweltmanagementsystems mit Zielen und Verfahren für die Bewertung der Fortschritte, die Minimierung negativer Auswirkungen und die Weitergabe bewährter Verfahren</a:t>
            </a:r>
            <a:endParaRPr lang="en-IE" sz="3500" dirty="0">
              <a:solidFill>
                <a:srgbClr val="C55A11"/>
              </a:solidFill>
            </a:endParaRPr>
          </a:p>
          <a:p>
            <a:pPr>
              <a:lnSpc>
                <a:spcPct val="120000"/>
              </a:lnSpc>
              <a:spcBef>
                <a:spcPts val="0"/>
              </a:spcBef>
            </a:pPr>
            <a:endParaRPr lang="en-IE" b="1" dirty="0">
              <a:solidFill>
                <a:srgbClr val="027354"/>
              </a:solidFill>
            </a:endParaRPr>
          </a:p>
        </p:txBody>
      </p:sp>
      <p:sp>
        <p:nvSpPr>
          <p:cNvPr id="3" name="Rectangle: Rounded Corners 2">
            <a:extLst>
              <a:ext uri="{FF2B5EF4-FFF2-40B4-BE49-F238E27FC236}">
                <a16:creationId xmlns:a16="http://schemas.microsoft.com/office/drawing/2014/main" id="{90D31B94-C468-7E8E-CEDE-A23176648D0D}"/>
              </a:ext>
            </a:extLst>
          </p:cNvPr>
          <p:cNvSpPr/>
          <p:nvPr/>
        </p:nvSpPr>
        <p:spPr>
          <a:xfrm>
            <a:off x="124047" y="2023447"/>
            <a:ext cx="4061726" cy="144063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a:t>
            </a:r>
            <a:r>
              <a:rPr lang="en-IE" sz="2800" b="1" dirty="0" err="1">
                <a:solidFill>
                  <a:schemeClr val="bg1"/>
                </a:solidFill>
              </a:rPr>
              <a:t>Säule</a:t>
            </a:r>
            <a:r>
              <a:rPr lang="en-IE" sz="2800" b="1" dirty="0">
                <a:solidFill>
                  <a:schemeClr val="bg1"/>
                </a:solidFill>
              </a:rPr>
              <a:t> 1 Umwelt</a:t>
            </a:r>
          </a:p>
          <a:p>
            <a:pPr algn="ctr"/>
            <a:r>
              <a:rPr lang="en-IE" sz="2400" dirty="0">
                <a:solidFill>
                  <a:schemeClr val="bg1"/>
                </a:solidFill>
              </a:rPr>
              <a:t>Verbesserung und Schutz der Umwelt</a:t>
            </a:r>
          </a:p>
        </p:txBody>
      </p:sp>
    </p:spTree>
    <p:extLst>
      <p:ext uri="{BB962C8B-B14F-4D97-AF65-F5344CB8AC3E}">
        <p14:creationId xmlns:p14="http://schemas.microsoft.com/office/powerpoint/2010/main" val="261849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D02C62-7340-8B72-100F-CDCB9C4DE8B9}"/>
              </a:ext>
            </a:extLst>
          </p:cNvPr>
          <p:cNvSpPr>
            <a:spLocks noGrp="1"/>
          </p:cNvSpPr>
          <p:nvPr>
            <p:ph type="body" sz="quarter" idx="23"/>
          </p:nvPr>
        </p:nvSpPr>
        <p:spPr>
          <a:xfrm>
            <a:off x="241004" y="287080"/>
            <a:ext cx="3727491" cy="6358270"/>
          </a:xfrm>
          <a:solidFill>
            <a:schemeClr val="bg1"/>
          </a:solidFill>
        </p:spPr>
        <p:txBody>
          <a:bodyPr>
            <a:normAutofit fontScale="62500" lnSpcReduction="20000"/>
          </a:bodyPr>
          <a:lstStyle/>
          <a:p>
            <a:pPr>
              <a:lnSpc>
                <a:spcPct val="120000"/>
              </a:lnSpc>
              <a:spcBef>
                <a:spcPts val="0"/>
              </a:spcBef>
            </a:pPr>
            <a:r>
              <a:rPr lang="en-IE" sz="4800" b="1" dirty="0">
                <a:solidFill>
                  <a:srgbClr val="E7850F"/>
                </a:solidFill>
              </a:rPr>
              <a:t>Beispiele für CSR-Prioritäten für das menschliche Wohlergehen</a:t>
            </a:r>
          </a:p>
          <a:p>
            <a:pPr>
              <a:lnSpc>
                <a:spcPct val="120000"/>
              </a:lnSpc>
              <a:spcBef>
                <a:spcPts val="0"/>
              </a:spcBef>
            </a:pPr>
            <a:endParaRPr lang="en-IE" sz="5100" b="1" dirty="0">
              <a:solidFill>
                <a:srgbClr val="E7850F"/>
              </a:solidFill>
            </a:endParaRPr>
          </a:p>
          <a:p>
            <a:pPr>
              <a:lnSpc>
                <a:spcPct val="120000"/>
              </a:lnSpc>
              <a:spcBef>
                <a:spcPts val="0"/>
              </a:spcBef>
            </a:pPr>
            <a:endParaRPr lang="en-IE" sz="5100" b="1" dirty="0">
              <a:solidFill>
                <a:srgbClr val="E7850F"/>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r>
              <a:rPr lang="en-GB" sz="3500" b="1" dirty="0">
                <a:solidFill>
                  <a:srgbClr val="C55A11"/>
                </a:solidFill>
              </a:rPr>
              <a:t>Priorität 2</a:t>
            </a:r>
          </a:p>
          <a:p>
            <a:pPr>
              <a:lnSpc>
                <a:spcPct val="120000"/>
              </a:lnSpc>
              <a:spcBef>
                <a:spcPts val="0"/>
              </a:spcBef>
            </a:pPr>
            <a:r>
              <a:rPr lang="en-GB" sz="3500" dirty="0">
                <a:solidFill>
                  <a:srgbClr val="C55A11"/>
                </a:solidFill>
              </a:rPr>
              <a:t>Förderung eines gesunden und sicheren Arbeitsplatzes (z. B. Einführung eines Rauchverbots oder eines Programms zur Unterstützung bei Drogen- und Alkoholmissbrauch)</a:t>
            </a:r>
            <a:endParaRPr lang="en-IE" sz="3500" b="1" dirty="0">
              <a:solidFill>
                <a:srgbClr val="C55A11"/>
              </a:solidFill>
            </a:endParaRPr>
          </a:p>
          <a:p>
            <a:endParaRPr lang="en-IE" dirty="0"/>
          </a:p>
        </p:txBody>
      </p:sp>
      <p:sp>
        <p:nvSpPr>
          <p:cNvPr id="10" name="Text Placeholder 1">
            <a:extLst>
              <a:ext uri="{FF2B5EF4-FFF2-40B4-BE49-F238E27FC236}">
                <a16:creationId xmlns:a16="http://schemas.microsoft.com/office/drawing/2014/main" id="{8CC26109-BB36-38E2-9784-F38FD57AF4ED}"/>
              </a:ext>
            </a:extLst>
          </p:cNvPr>
          <p:cNvSpPr>
            <a:spLocks noGrp="1"/>
          </p:cNvSpPr>
          <p:nvPr>
            <p:ph type="body" sz="quarter" idx="20"/>
          </p:nvPr>
        </p:nvSpPr>
        <p:spPr>
          <a:xfrm>
            <a:off x="5257237" y="396976"/>
            <a:ext cx="6693759" cy="4188673"/>
          </a:xfrm>
        </p:spPr>
        <p:txBody>
          <a:bodyPr/>
          <a:lstStyle/>
          <a:p>
            <a:pPr marL="342900" indent="-342900">
              <a:buClr>
                <a:srgbClr val="E7850F"/>
              </a:buClr>
              <a:buFont typeface="Arial" panose="020B0604020202020204" pitchFamily="34" charset="0"/>
              <a:buChar char="•"/>
            </a:pPr>
            <a:r>
              <a:rPr lang="en-GB" sz="1800" dirty="0"/>
              <a:t>Festlegung von Richtlinien zur Gewährleistung der </a:t>
            </a:r>
            <a:r>
              <a:rPr lang="en-GB" sz="1800" b="1" dirty="0">
                <a:solidFill>
                  <a:srgbClr val="C95F57"/>
                </a:solidFill>
              </a:rPr>
              <a:t>Gesundheit und Sicherheit </a:t>
            </a:r>
            <a:r>
              <a:rPr lang="en-GB" sz="1800" dirty="0"/>
              <a:t>aller Mitarbeiter. Machen Sie die Richtlinien allen bekannt</a:t>
            </a:r>
          </a:p>
          <a:p>
            <a:pPr marL="342900" indent="-342900">
              <a:buClr>
                <a:srgbClr val="E7850F"/>
              </a:buClr>
              <a:buFont typeface="Arial" panose="020B0604020202020204" pitchFamily="34" charset="0"/>
              <a:buChar char="•"/>
            </a:pPr>
            <a:r>
              <a:rPr lang="en-GB" sz="1800" b="1" dirty="0">
                <a:solidFill>
                  <a:srgbClr val="C95F57"/>
                </a:solidFill>
              </a:rPr>
              <a:t>Einbindung der Mitarbeiter </a:t>
            </a:r>
            <a:r>
              <a:rPr lang="en-GB" sz="1800" dirty="0"/>
              <a:t>in Unternehmensentscheidungen, die sie betreffen, und Verbesserung des Arbeitsumfelds</a:t>
            </a:r>
          </a:p>
          <a:p>
            <a:pPr marL="342900" indent="-342900">
              <a:buClr>
                <a:srgbClr val="E7850F"/>
              </a:buClr>
              <a:buFont typeface="Arial" panose="020B0604020202020204" pitchFamily="34" charset="0"/>
              <a:buChar char="•"/>
            </a:pPr>
            <a:r>
              <a:rPr lang="en-GB" sz="1800" dirty="0"/>
              <a:t>Beraten Sie sich mit den Mitarbeitern darüber, wie sie </a:t>
            </a:r>
            <a:r>
              <a:rPr lang="en-GB" sz="1800" b="1" dirty="0">
                <a:solidFill>
                  <a:srgbClr val="C95F57"/>
                </a:solidFill>
              </a:rPr>
              <a:t>mit einem Abschwung umgehen können </a:t>
            </a:r>
            <a:r>
              <a:rPr lang="en-GB" sz="1800" dirty="0"/>
              <a:t>(bieten Sie z. B. allen Mitarbeitern die Möglichkeit, Gehaltskürzungen oder Arbeitszeitverkürzungen vorzunehmen, anstatt Entlassungen vorzunehmen)</a:t>
            </a:r>
          </a:p>
          <a:p>
            <a:pPr marL="342900" indent="-342900">
              <a:buClr>
                <a:srgbClr val="E7850F"/>
              </a:buClr>
              <a:buFont typeface="Arial" panose="020B0604020202020204" pitchFamily="34" charset="0"/>
              <a:buChar char="•"/>
            </a:pPr>
            <a:r>
              <a:rPr lang="en-GB" sz="1800" dirty="0"/>
              <a:t>Wenn </a:t>
            </a:r>
            <a:r>
              <a:rPr lang="en-GB" sz="1800" b="1" dirty="0">
                <a:solidFill>
                  <a:srgbClr val="C95F57"/>
                </a:solidFill>
              </a:rPr>
              <a:t>Entlassungen unvermeidlich sind</a:t>
            </a:r>
            <a:r>
              <a:rPr lang="en-GB" sz="1800" dirty="0"/>
              <a:t>, bieten Sie Outplacement, Umschulung oder </a:t>
            </a:r>
            <a:r>
              <a:rPr lang="en-GB" sz="1800" dirty="0" err="1"/>
              <a:t>Abfindungen</a:t>
            </a:r>
            <a:r>
              <a:rPr lang="en-GB" sz="1800" dirty="0"/>
              <a:t> an</a:t>
            </a:r>
          </a:p>
          <a:p>
            <a:pPr marL="342900" indent="-342900">
              <a:buClr>
                <a:srgbClr val="E7850F"/>
              </a:buClr>
              <a:buFont typeface="Arial" panose="020B0604020202020204" pitchFamily="34" charset="0"/>
              <a:buChar char="•"/>
            </a:pPr>
            <a:r>
              <a:rPr lang="en-GB" sz="1800" dirty="0"/>
              <a:t>Bereitstellung von </a:t>
            </a:r>
            <a:r>
              <a:rPr lang="en-GB" sz="1800" b="1" dirty="0">
                <a:solidFill>
                  <a:srgbClr val="C95F57"/>
                </a:solidFill>
              </a:rPr>
              <a:t>Schulungsmöglichkeiten und Mentoring</a:t>
            </a:r>
            <a:r>
              <a:rPr lang="en-GB" sz="1800" dirty="0"/>
              <a:t>, um die Beförderung aus den eigenen Reihen zu maximieren </a:t>
            </a:r>
          </a:p>
          <a:p>
            <a:pPr marL="342900" indent="-342900">
              <a:buClr>
                <a:srgbClr val="E7850F"/>
              </a:buClr>
              <a:buFont typeface="Arial" panose="020B0604020202020204" pitchFamily="34" charset="0"/>
              <a:buChar char="•"/>
            </a:pPr>
            <a:r>
              <a:rPr lang="en-GB" sz="1800" dirty="0"/>
              <a:t>Ausdehnung der Ausbildung auf </a:t>
            </a:r>
            <a:r>
              <a:rPr lang="en-GB" sz="1800" b="1" dirty="0">
                <a:solidFill>
                  <a:srgbClr val="C95F57"/>
                </a:solidFill>
              </a:rPr>
              <a:t>Lebensmanagement</a:t>
            </a:r>
            <a:r>
              <a:rPr lang="en-GB" sz="1800" dirty="0"/>
              <a:t>, Ruhestandsplanung und Betreuung von Familienangehörigen</a:t>
            </a:r>
          </a:p>
          <a:p>
            <a:pPr marL="342900" indent="-342900">
              <a:buClr>
                <a:srgbClr val="E7850F"/>
              </a:buClr>
              <a:buFont typeface="Arial" panose="020B0604020202020204" pitchFamily="34" charset="0"/>
              <a:buChar char="•"/>
            </a:pPr>
            <a:r>
              <a:rPr lang="en-GB" sz="1800" dirty="0"/>
              <a:t>Seien Sie offen für Job-Splitting, Gleitzeit und andere </a:t>
            </a:r>
            <a:r>
              <a:rPr lang="en-GB" sz="1800" b="1" dirty="0">
                <a:solidFill>
                  <a:srgbClr val="C95F57"/>
                </a:solidFill>
              </a:rPr>
              <a:t>Maßnahmen zur Vereinbarkeit von Beruf und Familie</a:t>
            </a:r>
          </a:p>
          <a:p>
            <a:pPr marL="342900" indent="-342900">
              <a:buClr>
                <a:srgbClr val="E7850F"/>
              </a:buClr>
              <a:buFont typeface="Arial" panose="020B0604020202020204" pitchFamily="34" charset="0"/>
              <a:buChar char="•"/>
            </a:pPr>
            <a:r>
              <a:rPr lang="en-GB" sz="1800" dirty="0"/>
              <a:t>Stellen Sie Sportanlagen zur Verfügung oder bieten Sie eine </a:t>
            </a:r>
            <a:r>
              <a:rPr lang="en-GB" sz="1800" b="1" dirty="0">
                <a:solidFill>
                  <a:srgbClr val="C95F57"/>
                </a:solidFill>
              </a:rPr>
              <a:t>subventionierte Mitgliedschaft </a:t>
            </a:r>
            <a:r>
              <a:rPr lang="en-GB" sz="1800" dirty="0"/>
              <a:t>in einem örtlichen </a:t>
            </a:r>
            <a:r>
              <a:rPr lang="en-GB" sz="1800" dirty="0" err="1"/>
              <a:t>Fitnessstudio</a:t>
            </a:r>
            <a:r>
              <a:rPr lang="en-GB" sz="1800" dirty="0"/>
              <a:t> an</a:t>
            </a:r>
          </a:p>
        </p:txBody>
      </p:sp>
      <p:sp>
        <p:nvSpPr>
          <p:cNvPr id="2" name="Rectangle: Rounded Corners 1">
            <a:extLst>
              <a:ext uri="{FF2B5EF4-FFF2-40B4-BE49-F238E27FC236}">
                <a16:creationId xmlns:a16="http://schemas.microsoft.com/office/drawing/2014/main" id="{84699858-10D8-EB64-00DD-7DD72009ADFB}"/>
              </a:ext>
            </a:extLst>
          </p:cNvPr>
          <p:cNvSpPr/>
          <p:nvPr/>
        </p:nvSpPr>
        <p:spPr>
          <a:xfrm>
            <a:off x="99588" y="2191191"/>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CSR-</a:t>
            </a:r>
            <a:r>
              <a:rPr lang="en-IE" sz="2400" b="1" dirty="0" err="1">
                <a:solidFill>
                  <a:schemeClr val="bg1"/>
                </a:solidFill>
              </a:rPr>
              <a:t>Säule</a:t>
            </a:r>
            <a:r>
              <a:rPr lang="en-IE" sz="2400" b="1" dirty="0">
                <a:solidFill>
                  <a:schemeClr val="bg1"/>
                </a:solidFill>
              </a:rPr>
              <a:t> 2 Arbeitsplatz</a:t>
            </a:r>
          </a:p>
          <a:p>
            <a:pPr algn="ctr"/>
            <a:r>
              <a:rPr lang="en-IE" sz="2400" dirty="0">
                <a:solidFill>
                  <a:schemeClr val="bg1"/>
                </a:solidFill>
              </a:rPr>
              <a:t>Verbesserung der Humanressourcen und des Wohlbefindens der Mitarbeiter</a:t>
            </a:r>
          </a:p>
        </p:txBody>
      </p:sp>
    </p:spTree>
    <p:extLst>
      <p:ext uri="{BB962C8B-B14F-4D97-AF65-F5344CB8AC3E}">
        <p14:creationId xmlns:p14="http://schemas.microsoft.com/office/powerpoint/2010/main" val="198604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540773" y="538164"/>
            <a:ext cx="6328498" cy="3722513"/>
          </a:xfrm>
        </p:spPr>
        <p:txBody>
          <a:bodyPr/>
          <a:lstStyle/>
          <a:p>
            <a:pPr marL="342900" indent="-342900">
              <a:buClr>
                <a:srgbClr val="D0756E"/>
              </a:buClr>
              <a:buFont typeface="Arial" panose="020B0604020202020204" pitchFamily="34" charset="0"/>
              <a:buChar char="•"/>
            </a:pPr>
            <a:r>
              <a:rPr lang="en-GB" sz="2000" dirty="0" err="1"/>
              <a:t>Keine</a:t>
            </a:r>
            <a:r>
              <a:rPr lang="en-GB" sz="2000" dirty="0"/>
              <a:t> </a:t>
            </a:r>
            <a:r>
              <a:rPr lang="en-GB" sz="2000" dirty="0" err="1"/>
              <a:t>Witze</a:t>
            </a:r>
            <a:r>
              <a:rPr lang="en-GB" sz="2000" dirty="0"/>
              <a:t> oder Verhaltensweisen am Arbeitsplatz tolerieren, die </a:t>
            </a:r>
            <a:r>
              <a:rPr lang="en-GB" sz="2000" b="1" dirty="0">
                <a:solidFill>
                  <a:srgbClr val="027354"/>
                </a:solidFill>
              </a:rPr>
              <a:t>Mitarbeiter aufgrund </a:t>
            </a:r>
            <a:r>
              <a:rPr lang="en-GB" sz="2000" dirty="0"/>
              <a:t>von Geschlecht, Rasse, Alter, ethnischer Zugehörigkeit, Behinderung, sexueller Orientierung oder Religion </a:t>
            </a:r>
            <a:r>
              <a:rPr lang="en-GB" sz="2000" b="1" dirty="0">
                <a:solidFill>
                  <a:srgbClr val="027354"/>
                </a:solidFill>
              </a:rPr>
              <a:t>beleidigen</a:t>
            </a:r>
          </a:p>
          <a:p>
            <a:pPr marL="342900" indent="-342900">
              <a:buClr>
                <a:srgbClr val="D0756E"/>
              </a:buClr>
              <a:buFont typeface="Arial" panose="020B0604020202020204" pitchFamily="34" charset="0"/>
              <a:buChar char="•"/>
            </a:pPr>
            <a:r>
              <a:rPr lang="en-GB" sz="2000" dirty="0"/>
              <a:t>Denken Sie bei der Einstellung kreativ darüber nach, wo die Stelle ausgeschrieben werden soll und ob es </a:t>
            </a:r>
            <a:r>
              <a:rPr lang="en-GB" sz="2000" b="1" dirty="0">
                <a:solidFill>
                  <a:srgbClr val="027354"/>
                </a:solidFill>
              </a:rPr>
              <a:t>lokale Beschäftigungsprogramme gibt </a:t>
            </a:r>
            <a:r>
              <a:rPr lang="en-GB" sz="2000" dirty="0"/>
              <a:t>(z. B. von einer Gemeinde oder einem Arbeitgeber), die Obdachlose oder Behinderte bei der Arbeitssuche unterstützen.</a:t>
            </a:r>
          </a:p>
          <a:p>
            <a:pPr marL="342900" indent="-342900">
              <a:buClr>
                <a:srgbClr val="D0756E"/>
              </a:buClr>
              <a:buFont typeface="Arial" panose="020B0604020202020204" pitchFamily="34" charset="0"/>
              <a:buChar char="•"/>
            </a:pPr>
            <a:r>
              <a:rPr lang="en-GB" sz="2000" b="1" dirty="0">
                <a:solidFill>
                  <a:srgbClr val="027354"/>
                </a:solidFill>
              </a:rPr>
              <a:t>vergleichbare Löhne </a:t>
            </a:r>
            <a:r>
              <a:rPr lang="en-GB" sz="2000" dirty="0"/>
              <a:t>für vergleichbare Arbeit zahlen</a:t>
            </a:r>
          </a:p>
          <a:p>
            <a:pPr marL="342900" indent="-342900">
              <a:buClr>
                <a:srgbClr val="D0756E"/>
              </a:buClr>
              <a:buFont typeface="Arial" panose="020B0604020202020204" pitchFamily="34" charset="0"/>
              <a:buChar char="•"/>
            </a:pPr>
            <a:r>
              <a:rPr lang="en-GB" sz="2000" dirty="0"/>
              <a:t>Unterstützung von Organisationen und Lieferanten, die sich für </a:t>
            </a:r>
            <a:r>
              <a:rPr lang="en-GB" sz="2000" b="1" dirty="0">
                <a:solidFill>
                  <a:srgbClr val="027354"/>
                </a:solidFill>
              </a:rPr>
              <a:t>fairen Handel </a:t>
            </a:r>
            <a:r>
              <a:rPr lang="en-GB" sz="2000" dirty="0"/>
              <a:t>und die Einhaltung von Menschenrechten einsetzen</a:t>
            </a:r>
          </a:p>
          <a:p>
            <a:pPr marL="342900" indent="-342900">
              <a:buClr>
                <a:srgbClr val="D0756E"/>
              </a:buClr>
              <a:buFont typeface="Arial" panose="020B0604020202020204" pitchFamily="34" charset="0"/>
              <a:buChar char="•"/>
            </a:pPr>
            <a:r>
              <a:rPr lang="en-GB" sz="2000" dirty="0"/>
              <a:t>Prüfen Sie, wo </a:t>
            </a:r>
            <a:r>
              <a:rPr lang="en-GB" sz="2000" b="1" dirty="0">
                <a:solidFill>
                  <a:srgbClr val="027354"/>
                </a:solidFill>
              </a:rPr>
              <a:t>die Produkte hergestellt werden</a:t>
            </a:r>
            <a:r>
              <a:rPr lang="en-GB" sz="2000" dirty="0"/>
              <a:t>, und informieren Sie sich über alle damit verbundenen Umweltprobleme.</a:t>
            </a:r>
            <a:endParaRPr lang="en-IE" sz="2000" dirty="0"/>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7500" lnSpcReduction="20000"/>
          </a:bodyPr>
          <a:lstStyle/>
          <a:p>
            <a:pPr>
              <a:lnSpc>
                <a:spcPct val="120000"/>
              </a:lnSpc>
              <a:spcBef>
                <a:spcPts val="0"/>
              </a:spcBef>
            </a:pPr>
            <a:r>
              <a:rPr lang="en-IE" sz="5800" b="1" dirty="0">
                <a:solidFill>
                  <a:srgbClr val="F29E38"/>
                </a:solidFill>
              </a:rPr>
              <a:t>Beispiele für CSR-Prioritäten für Diversität und Eingliederung</a:t>
            </a:r>
          </a:p>
          <a:p>
            <a:pPr>
              <a:lnSpc>
                <a:spcPct val="120000"/>
              </a:lnSpc>
              <a:spcBef>
                <a:spcPts val="0"/>
              </a:spcBef>
            </a:pPr>
            <a:r>
              <a:rPr lang="en-IE" sz="5800" b="1" dirty="0">
                <a:solidFill>
                  <a:srgbClr val="F29E38"/>
                </a:solidFill>
              </a:rPr>
              <a:t> </a:t>
            </a:r>
          </a:p>
          <a:p>
            <a:pPr>
              <a:lnSpc>
                <a:spcPct val="120000"/>
              </a:lnSpc>
              <a:spcBef>
                <a:spcPts val="0"/>
              </a:spcBef>
            </a:pPr>
            <a:endParaRPr lang="en-IE" sz="5800" b="1" dirty="0">
              <a:solidFill>
                <a:srgbClr val="F29E38"/>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r>
              <a:rPr lang="en-GB" sz="4000" b="1" dirty="0" err="1">
                <a:solidFill>
                  <a:srgbClr val="C55A11"/>
                </a:solidFill>
              </a:rPr>
              <a:t>Priorität</a:t>
            </a:r>
            <a:r>
              <a:rPr lang="en-GB" sz="4000" b="1" dirty="0">
                <a:solidFill>
                  <a:srgbClr val="C55A11"/>
                </a:solidFill>
              </a:rPr>
              <a:t> 3</a:t>
            </a:r>
          </a:p>
          <a:p>
            <a:pPr>
              <a:lnSpc>
                <a:spcPct val="120000"/>
              </a:lnSpc>
              <a:spcBef>
                <a:spcPts val="0"/>
              </a:spcBef>
              <a:buClr>
                <a:srgbClr val="D0756E"/>
              </a:buClr>
            </a:pPr>
            <a:r>
              <a:rPr lang="en-GB" sz="4000" dirty="0">
                <a:solidFill>
                  <a:srgbClr val="C55A11"/>
                </a:solidFill>
              </a:rPr>
              <a:t>Vergewissern Sie sich, dass alle Mitarbeiter wissen, dass es ausdrückliche Richtlinien gegen Diskriminierung bei Einstellung, Gehalt, Beförderung, Ausbildung oder Kündigung von Mitarbeitern aufgrund von Geschlecht, Rasse, Alter, ethnischer Zugehörigkeit, Behinderung, sexueller Orientierung oder Religion gibt.</a:t>
            </a:r>
          </a:p>
          <a:p>
            <a:endParaRPr lang="en-IE" dirty="0"/>
          </a:p>
        </p:txBody>
      </p:sp>
      <p:sp>
        <p:nvSpPr>
          <p:cNvPr id="4" name="Rectangle: Rounded Corners 3">
            <a:extLst>
              <a:ext uri="{FF2B5EF4-FFF2-40B4-BE49-F238E27FC236}">
                <a16:creationId xmlns:a16="http://schemas.microsoft.com/office/drawing/2014/main" id="{FE4AC16E-025E-8C1A-75EB-F73B39CFA6E6}"/>
              </a:ext>
            </a:extLst>
          </p:cNvPr>
          <p:cNvSpPr/>
          <p:nvPr/>
        </p:nvSpPr>
        <p:spPr>
          <a:xfrm>
            <a:off x="99588" y="1503740"/>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CSR-</a:t>
            </a:r>
            <a:r>
              <a:rPr lang="en-IE" sz="2400" b="1" dirty="0" err="1">
                <a:solidFill>
                  <a:schemeClr val="bg1"/>
                </a:solidFill>
              </a:rPr>
              <a:t>Säule</a:t>
            </a:r>
            <a:r>
              <a:rPr lang="en-IE" sz="2400" b="1" dirty="0">
                <a:solidFill>
                  <a:schemeClr val="bg1"/>
                </a:solidFill>
              </a:rPr>
              <a:t> 2 Arbeitsplatz</a:t>
            </a:r>
          </a:p>
          <a:p>
            <a:pPr algn="ctr"/>
            <a:r>
              <a:rPr lang="en-IE" sz="2400" dirty="0">
                <a:solidFill>
                  <a:schemeClr val="bg1"/>
                </a:solidFill>
              </a:rPr>
              <a:t>Förderung von Vielfalt, Eingliederung und Gleichstellung</a:t>
            </a:r>
          </a:p>
        </p:txBody>
      </p:sp>
    </p:spTree>
    <p:extLst>
      <p:ext uri="{BB962C8B-B14F-4D97-AF65-F5344CB8AC3E}">
        <p14:creationId xmlns:p14="http://schemas.microsoft.com/office/powerpoint/2010/main" val="407794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477397" y="350143"/>
            <a:ext cx="6513005" cy="3722513"/>
          </a:xfrm>
        </p:spPr>
        <p:txBody>
          <a:bodyPr/>
          <a:lstStyle/>
          <a:p>
            <a:pPr marL="342900" indent="-342900">
              <a:buClr>
                <a:srgbClr val="D0756E"/>
              </a:buClr>
              <a:buFont typeface="Arial" panose="020B0604020202020204" pitchFamily="34" charset="0"/>
              <a:buChar char="•"/>
            </a:pPr>
            <a:r>
              <a:rPr lang="en-GB" sz="2000" b="1" dirty="0">
                <a:solidFill>
                  <a:srgbClr val="027354"/>
                </a:solidFill>
              </a:rPr>
              <a:t>Unterstützen Sie hilfsbedürftige Kunden</a:t>
            </a:r>
            <a:r>
              <a:rPr lang="en-GB" sz="2000" dirty="0"/>
              <a:t>, indem Sie Ihre Dienstleistungen mit einem Rabatt anbieten oder Produkte spenden </a:t>
            </a:r>
          </a:p>
          <a:p>
            <a:pPr marL="342900" indent="-342900">
              <a:buClr>
                <a:srgbClr val="D0756E"/>
              </a:buClr>
              <a:buFont typeface="Arial" panose="020B0604020202020204" pitchFamily="34" charset="0"/>
              <a:buChar char="•"/>
            </a:pPr>
            <a:r>
              <a:rPr lang="en-GB" sz="2000" dirty="0"/>
              <a:t>Verwalten Sie </a:t>
            </a:r>
            <a:r>
              <a:rPr lang="en-GB" sz="2000" b="1" dirty="0">
                <a:solidFill>
                  <a:srgbClr val="027354"/>
                </a:solidFill>
              </a:rPr>
              <a:t>Ihre Lieferketten </a:t>
            </a:r>
            <a:r>
              <a:rPr lang="en-GB" sz="2000" dirty="0"/>
              <a:t>aktiv und </a:t>
            </a:r>
            <a:r>
              <a:rPr lang="en-GB" sz="2000" b="1" dirty="0">
                <a:solidFill>
                  <a:srgbClr val="027354"/>
                </a:solidFill>
              </a:rPr>
              <a:t>innovativ</a:t>
            </a:r>
            <a:r>
              <a:rPr lang="en-GB" sz="2000" dirty="0"/>
              <a:t>, so dass sie umwelt- und sozialverträglich sind (z. B. Reduzierung/Wiederverwendung/Recycling von Ressourcen, Verwendung von Lieferanten, die sich am fairen Handel beteiligen, Unterstützung lokaler Unternehmen usw.).</a:t>
            </a:r>
          </a:p>
          <a:p>
            <a:pPr marL="342900" indent="-342900">
              <a:buClr>
                <a:srgbClr val="D0756E"/>
              </a:buClr>
              <a:buFont typeface="Arial" panose="020B0604020202020204" pitchFamily="34" charset="0"/>
              <a:buChar char="•"/>
            </a:pPr>
            <a:r>
              <a:rPr lang="en-GB" sz="2000" b="1" dirty="0">
                <a:solidFill>
                  <a:srgbClr val="027354"/>
                </a:solidFill>
              </a:rPr>
              <a:t>Einbindung von Lieferanten</a:t>
            </a:r>
            <a:r>
              <a:rPr lang="en-GB" sz="2000" dirty="0"/>
              <a:t>, die sozial und ökologisch verantwortlich handeln </a:t>
            </a:r>
          </a:p>
          <a:p>
            <a:pPr marL="342900" indent="-342900">
              <a:buClr>
                <a:srgbClr val="D0756E"/>
              </a:buClr>
              <a:buFont typeface="Arial" panose="020B0604020202020204" pitchFamily="34" charset="0"/>
              <a:buChar char="•"/>
            </a:pPr>
            <a:r>
              <a:rPr lang="en-GB" sz="2000" dirty="0"/>
              <a:t>Herstellung umweltfreundlicher</a:t>
            </a:r>
            <a:r>
              <a:rPr lang="en-GB" sz="2000" b="1" dirty="0">
                <a:solidFill>
                  <a:srgbClr val="027354"/>
                </a:solidFill>
              </a:rPr>
              <a:t> Produkte</a:t>
            </a:r>
            <a:r>
              <a:rPr lang="en-GB" sz="2000" dirty="0"/>
              <a:t>, die den CO2-Fußabdruck verringern (z. B. Verwendung umweltfreundlicher Verpackungen, Einbeziehung von Konzepten der Kreislaufwirtschaft)</a:t>
            </a:r>
          </a:p>
          <a:p>
            <a:pPr marL="342900" indent="-342900">
              <a:buClr>
                <a:srgbClr val="D0756E"/>
              </a:buClr>
              <a:buFont typeface="Arial" panose="020B0604020202020204" pitchFamily="34" charset="0"/>
              <a:buChar char="•"/>
            </a:pPr>
            <a:r>
              <a:rPr lang="en-GB" sz="2000" dirty="0"/>
              <a:t>Verteilen Sie einen </a:t>
            </a:r>
            <a:r>
              <a:rPr lang="en-GB" sz="2000" b="1" dirty="0">
                <a:solidFill>
                  <a:srgbClr val="027354"/>
                </a:solidFill>
              </a:rPr>
              <a:t>Prozentsatz des Umsatzes an eine Wohltätigkeitsorganisation </a:t>
            </a:r>
            <a:r>
              <a:rPr lang="en-GB" sz="2000" dirty="0"/>
              <a:t>oder eine lokale Gemeindegruppe.</a:t>
            </a:r>
          </a:p>
          <a:p>
            <a:pPr marL="342900" indent="-342900">
              <a:buClr>
                <a:srgbClr val="D0756E"/>
              </a:buClr>
              <a:buFont typeface="Arial" panose="020B0604020202020204" pitchFamily="34" charset="0"/>
              <a:buChar char="•"/>
            </a:pPr>
            <a:r>
              <a:rPr lang="en-GB" sz="2000" dirty="0"/>
              <a:t>Engagieren Sie sich </a:t>
            </a:r>
            <a:r>
              <a:rPr lang="en-GB" sz="2000" b="1" dirty="0">
                <a:solidFill>
                  <a:srgbClr val="027354"/>
                </a:solidFill>
              </a:rPr>
              <a:t>ehrenamtlich in der Gemeinde oder absolvieren Sie ein Praktikum</a:t>
            </a:r>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55000" lnSpcReduction="20000"/>
          </a:bodyPr>
          <a:lstStyle/>
          <a:p>
            <a:pPr>
              <a:lnSpc>
                <a:spcPct val="120000"/>
              </a:lnSpc>
              <a:spcBef>
                <a:spcPts val="0"/>
              </a:spcBef>
            </a:pPr>
            <a:r>
              <a:rPr lang="en-IE" sz="5500" b="1" dirty="0" err="1">
                <a:solidFill>
                  <a:srgbClr val="D0756E"/>
                </a:solidFill>
              </a:rPr>
              <a:t>Marktbezogene</a:t>
            </a:r>
            <a:r>
              <a:rPr lang="en-IE" sz="5500" b="1" dirty="0">
                <a:solidFill>
                  <a:srgbClr val="D0756E"/>
                </a:solidFill>
              </a:rPr>
              <a:t> </a:t>
            </a:r>
            <a:r>
              <a:rPr lang="en-IE" sz="5500" b="1" dirty="0" err="1">
                <a:solidFill>
                  <a:srgbClr val="D0756E"/>
                </a:solidFill>
              </a:rPr>
              <a:t>Beispiele</a:t>
            </a:r>
            <a:r>
              <a:rPr lang="en-IE" sz="5500" b="1" dirty="0">
                <a:solidFill>
                  <a:srgbClr val="D0756E"/>
                </a:solidFill>
              </a:rPr>
              <a:t> für CSR-</a:t>
            </a:r>
            <a:r>
              <a:rPr lang="en-IE" sz="5500" b="1" dirty="0" err="1">
                <a:solidFill>
                  <a:srgbClr val="D0756E"/>
                </a:solidFill>
              </a:rPr>
              <a:t>Prioritäten</a:t>
            </a:r>
            <a:endParaRPr lang="en-IE" sz="5500" b="1" dirty="0">
              <a:solidFill>
                <a:srgbClr val="D0756E"/>
              </a:solidFill>
            </a:endParaRPr>
          </a:p>
          <a:p>
            <a:pPr>
              <a:lnSpc>
                <a:spcPct val="120000"/>
              </a:lnSpc>
              <a:spcBef>
                <a:spcPts val="0"/>
              </a:spcBef>
            </a:pPr>
            <a:endParaRPr lang="en-IE" sz="5500" b="1" dirty="0">
              <a:solidFill>
                <a:srgbClr val="D0756E"/>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n-GB" b="1" dirty="0" err="1">
                <a:solidFill>
                  <a:srgbClr val="C55A11"/>
                </a:solidFill>
              </a:rPr>
              <a:t>Priorität</a:t>
            </a:r>
            <a:r>
              <a:rPr lang="en-GB" b="1" dirty="0">
                <a:solidFill>
                  <a:srgbClr val="C55A11"/>
                </a:solidFill>
              </a:rPr>
              <a:t> 4</a:t>
            </a:r>
          </a:p>
          <a:p>
            <a:pPr>
              <a:lnSpc>
                <a:spcPct val="120000"/>
              </a:lnSpc>
              <a:spcBef>
                <a:spcPts val="0"/>
              </a:spcBef>
              <a:buClr>
                <a:srgbClr val="D0756E"/>
              </a:buClr>
            </a:pPr>
            <a:r>
              <a:rPr lang="en-GB" dirty="0">
                <a:solidFill>
                  <a:srgbClr val="C55A11"/>
                </a:solidFill>
              </a:rPr>
              <a:t>Herausfinden von Marktprioritäten, die den Umsatz und die Kundentreue steigern, Betriebskosten einsparen, die finanzielle Leistung verbessern und die Fähigkeit verbessern, Talente anzuziehen und Mitarbeiter zu halten.</a:t>
            </a:r>
            <a:endParaRPr lang="en-IE" dirty="0">
              <a:solidFill>
                <a:srgbClr val="C55A11"/>
              </a:solidFill>
            </a:endParaRPr>
          </a:p>
          <a:p>
            <a:pPr>
              <a:lnSpc>
                <a:spcPct val="120000"/>
              </a:lnSpc>
              <a:spcBef>
                <a:spcPts val="0"/>
              </a:spcBef>
              <a:buClr>
                <a:srgbClr val="D0756E"/>
              </a:buClr>
            </a:pPr>
            <a:endParaRPr lang="en-GB" dirty="0">
              <a:solidFill>
                <a:srgbClr val="C55A11"/>
              </a:solidFill>
            </a:endParaRPr>
          </a:p>
          <a:p>
            <a:endParaRPr lang="en-IE" dirty="0"/>
          </a:p>
        </p:txBody>
      </p:sp>
      <p:sp>
        <p:nvSpPr>
          <p:cNvPr id="2" name="Rectangle: Rounded Corners 1">
            <a:extLst>
              <a:ext uri="{FF2B5EF4-FFF2-40B4-BE49-F238E27FC236}">
                <a16:creationId xmlns:a16="http://schemas.microsoft.com/office/drawing/2014/main" id="{BB0287D1-9265-46DE-DAAE-0CF4B1D92CDF}"/>
              </a:ext>
            </a:extLst>
          </p:cNvPr>
          <p:cNvSpPr/>
          <p:nvPr/>
        </p:nvSpPr>
        <p:spPr>
          <a:xfrm>
            <a:off x="138222" y="1821346"/>
            <a:ext cx="3962998" cy="1840693"/>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CSR-Säule 3 </a:t>
            </a:r>
            <a:r>
              <a:rPr lang="en-IE" sz="2800" b="1" dirty="0" err="1">
                <a:solidFill>
                  <a:srgbClr val="262626"/>
                </a:solidFill>
              </a:rPr>
              <a:t>Markt</a:t>
            </a:r>
            <a:endParaRPr lang="en-IE" sz="2800" b="1" dirty="0">
              <a:solidFill>
                <a:srgbClr val="262626"/>
              </a:solidFill>
            </a:endParaRPr>
          </a:p>
          <a:p>
            <a:pPr algn="ctr"/>
            <a:r>
              <a:rPr lang="en-IE" sz="2400" dirty="0">
                <a:solidFill>
                  <a:srgbClr val="262626"/>
                </a:solidFill>
              </a:rPr>
              <a:t>Verantwortungsvolle kaufmännische Entscheidungen im Umgang mit Lieferanten und Kunden</a:t>
            </a:r>
          </a:p>
        </p:txBody>
      </p:sp>
    </p:spTree>
    <p:extLst>
      <p:ext uri="{BB962C8B-B14F-4D97-AF65-F5344CB8AC3E}">
        <p14:creationId xmlns:p14="http://schemas.microsoft.com/office/powerpoint/2010/main" val="109033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193020" y="430501"/>
            <a:ext cx="6693759" cy="4188673"/>
          </a:xfrm>
        </p:spPr>
        <p:txBody>
          <a:bodyPr/>
          <a:lstStyle/>
          <a:p>
            <a:pPr marL="342900" indent="-342900">
              <a:buClr>
                <a:srgbClr val="027354"/>
              </a:buClr>
              <a:buFont typeface="Arial" panose="020B0604020202020204" pitchFamily="34" charset="0"/>
              <a:buChar char="•"/>
            </a:pPr>
            <a:r>
              <a:rPr lang="en-GB" sz="2000" dirty="0"/>
              <a:t>Förderung des </a:t>
            </a:r>
            <a:r>
              <a:rPr lang="en-GB" sz="2000" b="1" dirty="0">
                <a:solidFill>
                  <a:srgbClr val="E0810E"/>
                </a:solidFill>
              </a:rPr>
              <a:t>freiwilligen Engagements der Mitarbeiter </a:t>
            </a:r>
            <a:r>
              <a:rPr lang="en-GB" sz="2000" dirty="0"/>
              <a:t>in der Gemeinde und Unterstützung bei der Mittelbeschaffung </a:t>
            </a:r>
          </a:p>
          <a:p>
            <a:pPr marL="342900" indent="-342900">
              <a:buClr>
                <a:srgbClr val="027354"/>
              </a:buClr>
              <a:buFont typeface="Arial" panose="020B0604020202020204" pitchFamily="34" charset="0"/>
              <a:buChar char="•"/>
            </a:pPr>
            <a:r>
              <a:rPr lang="en-GB" sz="2000" dirty="0"/>
              <a:t>Nutzung der </a:t>
            </a:r>
            <a:r>
              <a:rPr lang="en-GB" sz="2000" b="1" dirty="0">
                <a:solidFill>
                  <a:srgbClr val="E0810E"/>
                </a:solidFill>
              </a:rPr>
              <a:t>Erfahrungen des Unternehmens, um einer lokalen </a:t>
            </a:r>
            <a:r>
              <a:rPr lang="en-GB" sz="2000" dirty="0"/>
              <a:t>Schule, Wohltätigkeitsorganisation oder Gemeindegruppe zu </a:t>
            </a:r>
            <a:r>
              <a:rPr lang="en-GB" sz="2000" b="1" dirty="0">
                <a:solidFill>
                  <a:srgbClr val="E0810E"/>
                </a:solidFill>
              </a:rPr>
              <a:t>helfen</a:t>
            </a:r>
            <a:r>
              <a:rPr lang="en-GB" sz="2000" dirty="0"/>
              <a:t>, effizienter und unternehmerischer zu werden</a:t>
            </a:r>
            <a:endParaRPr lang="en-IE" sz="2000" dirty="0"/>
          </a:p>
          <a:p>
            <a:pPr marL="342900" indent="-342900">
              <a:buClr>
                <a:srgbClr val="027354"/>
              </a:buClr>
              <a:buFont typeface="Arial" panose="020B0604020202020204" pitchFamily="34" charset="0"/>
              <a:buChar char="•"/>
            </a:pPr>
            <a:r>
              <a:rPr lang="en-GB" sz="2000" dirty="0"/>
              <a:t>einige Produkte oder Dienstleistungen von Unternehmen </a:t>
            </a:r>
            <a:r>
              <a:rPr lang="en-GB" sz="2000" b="1" dirty="0">
                <a:solidFill>
                  <a:srgbClr val="E0810E"/>
                </a:solidFill>
              </a:rPr>
              <a:t>kostenlos oder zu geringen Kosten für Wohltätigkeitsorganisationen </a:t>
            </a:r>
            <a:r>
              <a:rPr lang="en-GB" sz="2000" dirty="0"/>
              <a:t>und kommunale Gruppen zur Verfügung stellen</a:t>
            </a:r>
          </a:p>
          <a:p>
            <a:pPr marL="342900" indent="-342900">
              <a:buClr>
                <a:srgbClr val="027354"/>
              </a:buClr>
              <a:buFont typeface="Arial" panose="020B0604020202020204" pitchFamily="34" charset="0"/>
              <a:buChar char="•"/>
            </a:pPr>
            <a:r>
              <a:rPr lang="en-GB" sz="2000" dirty="0"/>
              <a:t>Suche nach Möglichkeiten, </a:t>
            </a:r>
            <a:r>
              <a:rPr lang="en-GB" sz="2000" b="1" dirty="0">
                <a:solidFill>
                  <a:srgbClr val="E0810E"/>
                </a:solidFill>
              </a:rPr>
              <a:t>überschüssige Produkte </a:t>
            </a:r>
            <a:r>
              <a:rPr lang="en-GB" sz="2000" dirty="0"/>
              <a:t>und nicht mehr benötigte Geräte lokalen Schulen, Wohlfahrtsverbänden und Gemeindegruppen zur Verfügung zu </a:t>
            </a:r>
            <a:r>
              <a:rPr lang="en-GB" sz="2000" b="1" dirty="0">
                <a:solidFill>
                  <a:srgbClr val="E0810E"/>
                </a:solidFill>
              </a:rPr>
              <a:t>stellen</a:t>
            </a:r>
          </a:p>
          <a:p>
            <a:pPr marL="342900" indent="-342900">
              <a:buClr>
                <a:srgbClr val="027354"/>
              </a:buClr>
              <a:buFont typeface="Arial" panose="020B0604020202020204" pitchFamily="34" charset="0"/>
              <a:buChar char="•"/>
            </a:pPr>
            <a:r>
              <a:rPr lang="en-GB" sz="2000" dirty="0"/>
              <a:t>Angebot von qualitativ hochwertigen </a:t>
            </a:r>
            <a:r>
              <a:rPr lang="en-GB" sz="2000" b="1" dirty="0">
                <a:solidFill>
                  <a:srgbClr val="E0810E"/>
                </a:solidFill>
              </a:rPr>
              <a:t>Praktika </a:t>
            </a:r>
            <a:r>
              <a:rPr lang="en-GB" sz="2000" dirty="0"/>
              <a:t>für Studenten (Job Shadowing)</a:t>
            </a:r>
          </a:p>
          <a:p>
            <a:pPr marL="342900" indent="-342900">
              <a:buClr>
                <a:srgbClr val="027354"/>
              </a:buClr>
              <a:buFont typeface="Arial" panose="020B0604020202020204" pitchFamily="34" charset="0"/>
              <a:buChar char="•"/>
            </a:pPr>
            <a:r>
              <a:rPr lang="en-GB" sz="2000" dirty="0"/>
              <a:t>Verwenden Sie einen Teil des Marketingbudgets, um das Unternehmen oder die </a:t>
            </a:r>
            <a:r>
              <a:rPr lang="en-GB" sz="2000" b="1" dirty="0">
                <a:solidFill>
                  <a:srgbClr val="E0810E"/>
                </a:solidFill>
              </a:rPr>
              <a:t>Marke mit einem sozialen Anliegen in </a:t>
            </a:r>
            <a:r>
              <a:rPr lang="en-GB" sz="2000" dirty="0"/>
              <a:t>Verbindung zu bringen.</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87209" cy="6592186"/>
          </a:xfrm>
          <a:solidFill>
            <a:schemeClr val="bg1"/>
          </a:solidFill>
        </p:spPr>
        <p:txBody>
          <a:bodyPr>
            <a:normAutofit fontScale="62500" lnSpcReduction="20000"/>
          </a:bodyPr>
          <a:lstStyle/>
          <a:p>
            <a:pPr>
              <a:lnSpc>
                <a:spcPct val="120000"/>
              </a:lnSpc>
              <a:spcBef>
                <a:spcPts val="0"/>
              </a:spcBef>
            </a:pPr>
            <a:r>
              <a:rPr lang="en-IE" sz="4600" b="1" dirty="0">
                <a:solidFill>
                  <a:srgbClr val="027354"/>
                </a:solidFill>
              </a:rPr>
              <a:t>Beispiele für CSR-Initiativen für die Gemeinschaft</a:t>
            </a:r>
          </a:p>
          <a:p>
            <a:pPr>
              <a:lnSpc>
                <a:spcPct val="120000"/>
              </a:lnSpc>
              <a:spcBef>
                <a:spcPts val="0"/>
              </a:spcBef>
            </a:pPr>
            <a:endParaRPr lang="en-IE" sz="30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r>
              <a:rPr lang="en-GB" sz="2900" b="1" dirty="0" err="1">
                <a:solidFill>
                  <a:srgbClr val="C55A11"/>
                </a:solidFill>
              </a:rPr>
              <a:t>Priorität</a:t>
            </a:r>
            <a:r>
              <a:rPr lang="en-GB" sz="2900" b="1" dirty="0">
                <a:solidFill>
                  <a:srgbClr val="C55A11"/>
                </a:solidFill>
              </a:rPr>
              <a:t> 5</a:t>
            </a:r>
          </a:p>
          <a:p>
            <a:pPr>
              <a:lnSpc>
                <a:spcPct val="120000"/>
              </a:lnSpc>
              <a:spcBef>
                <a:spcPts val="0"/>
              </a:spcBef>
            </a:pPr>
            <a:r>
              <a:rPr lang="en-GB" sz="2900" dirty="0">
                <a:solidFill>
                  <a:srgbClr val="C55A11"/>
                </a:solidFill>
              </a:rPr>
              <a:t>CSR bildet einen entscheidenden ethischen Standpunkt, bei dem die KMU für die Erfüllung ihrer öffentlichen Aufgabe verantwortlich sind. Die Maßnahmen müssen der gesamten Gesellschaft zugute kommen. Dies schafft ein ausgewogenes Verhältnis zwischen Wirtschaftswachstum und dem Wohlergehen von Gesellschaft und Umwelt.</a:t>
            </a:r>
            <a:endParaRPr lang="en-IE" sz="2900" dirty="0">
              <a:solidFill>
                <a:srgbClr val="C55A11"/>
              </a:solidFill>
            </a:endParaRPr>
          </a:p>
        </p:txBody>
      </p:sp>
      <p:sp>
        <p:nvSpPr>
          <p:cNvPr id="3" name="Rectangle: Rounded Corners 2">
            <a:extLst>
              <a:ext uri="{FF2B5EF4-FFF2-40B4-BE49-F238E27FC236}">
                <a16:creationId xmlns:a16="http://schemas.microsoft.com/office/drawing/2014/main" id="{486EE717-88ED-099D-CC33-CB9F582F6257}"/>
              </a:ext>
            </a:extLst>
          </p:cNvPr>
          <p:cNvSpPr/>
          <p:nvPr/>
        </p:nvSpPr>
        <p:spPr>
          <a:xfrm>
            <a:off x="241004" y="1890547"/>
            <a:ext cx="3457575" cy="179501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bg1"/>
                </a:solidFill>
              </a:rPr>
              <a:t>CSR-</a:t>
            </a:r>
            <a:r>
              <a:rPr lang="en-IE" sz="2400" b="1" dirty="0" err="1">
                <a:solidFill>
                  <a:schemeClr val="bg1"/>
                </a:solidFill>
              </a:rPr>
              <a:t>Säule</a:t>
            </a:r>
            <a:r>
              <a:rPr lang="en-IE" sz="2400" b="1" dirty="0">
                <a:solidFill>
                  <a:schemeClr val="bg1"/>
                </a:solidFill>
              </a:rPr>
              <a:t> 4 Gemeinschaft</a:t>
            </a:r>
          </a:p>
          <a:p>
            <a:pPr algn="ctr"/>
            <a:r>
              <a:rPr lang="en-IE" sz="2400" dirty="0">
                <a:solidFill>
                  <a:schemeClr val="bg1"/>
                </a:solidFill>
              </a:rPr>
              <a:t>Helfen Sie der Gemeinschaft und den Schwachen</a:t>
            </a:r>
          </a:p>
        </p:txBody>
      </p:sp>
    </p:spTree>
    <p:extLst>
      <p:ext uri="{BB962C8B-B14F-4D97-AF65-F5344CB8AC3E}">
        <p14:creationId xmlns:p14="http://schemas.microsoft.com/office/powerpoint/2010/main" val="376117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067247" y="1531825"/>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Externe Prioritäten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287591" y="2678977"/>
            <a:ext cx="4936256" cy="323218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err="1">
                <a:solidFill>
                  <a:schemeClr val="bg1"/>
                </a:solidFill>
              </a:rPr>
              <a:t>Anweisungen</a:t>
            </a:r>
            <a:r>
              <a:rPr lang="en-IE" sz="2000" b="1" i="1" dirty="0">
                <a:solidFill>
                  <a:schemeClr val="bg1"/>
                </a:solidFill>
              </a:rPr>
              <a:t> </a:t>
            </a:r>
            <a:r>
              <a:rPr lang="en-IE" sz="2000" i="1" dirty="0" err="1">
                <a:solidFill>
                  <a:schemeClr val="bg1"/>
                </a:solidFill>
              </a:rPr>
              <a:t>Tragen</a:t>
            </a:r>
            <a:r>
              <a:rPr lang="en-IE" sz="2000" i="1" dirty="0">
                <a:solidFill>
                  <a:schemeClr val="bg1"/>
                </a:solidFill>
              </a:rPr>
              <a:t> Sie aus dem vorherigen Abschnitt 2 - 3 externe Prioritäten aus den externen Säulen - Markt und Gemeinschaft - </a:t>
            </a:r>
            <a:r>
              <a:rPr lang="en-IE" sz="2000" i="1" dirty="0" err="1">
                <a:solidFill>
                  <a:schemeClr val="bg1"/>
                </a:solidFill>
              </a:rPr>
              <a:t>ein</a:t>
            </a:r>
            <a:r>
              <a:rPr lang="en-IE" sz="2000" i="1" dirty="0">
                <a:solidFill>
                  <a:schemeClr val="bg1"/>
                </a:solidFill>
              </a:rPr>
              <a:t>.</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2678977"/>
            <a:ext cx="5815181" cy="313943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a:solidFill>
                  <a:schemeClr val="bg1"/>
                </a:solidFill>
              </a:rPr>
              <a:t>Anweisungen </a:t>
            </a:r>
            <a:r>
              <a:rPr lang="en-IE" sz="2000" i="1" dirty="0">
                <a:solidFill>
                  <a:schemeClr val="bg1"/>
                </a:solidFill>
              </a:rPr>
              <a:t>Tragen Sie aus dem vorherigen Abschnitt 2 - 3 interne Prioritäten aus den internen Säulen - Umwelt und Arbeitsplatz - ein. </a:t>
            </a: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Innovation und Nachhaltigkeit</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364174" y="1543042"/>
            <a:ext cx="3554993"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Interne Prioritäten</a:t>
            </a:r>
            <a:endParaRPr lang="en-IE" dirty="0">
              <a:solidFill>
                <a:srgbClr val="262626"/>
              </a:solidFill>
            </a:endParaRPr>
          </a:p>
        </p:txBody>
      </p:sp>
      <p:sp>
        <p:nvSpPr>
          <p:cNvPr id="10" name="Rectangle: Rounded Corners 9">
            <a:extLst>
              <a:ext uri="{FF2B5EF4-FFF2-40B4-BE49-F238E27FC236}">
                <a16:creationId xmlns:a16="http://schemas.microsoft.com/office/drawing/2014/main" id="{8963C478-01C7-1ACE-987F-27A53B8B669C}"/>
              </a:ext>
            </a:extLst>
          </p:cNvPr>
          <p:cNvSpPr/>
          <p:nvPr/>
        </p:nvSpPr>
        <p:spPr>
          <a:xfrm>
            <a:off x="1495608" y="193820"/>
            <a:ext cx="9200784" cy="719753"/>
          </a:xfrm>
          <a:prstGeom prst="round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err="1">
                <a:solidFill>
                  <a:schemeClr val="bg1"/>
                </a:solidFill>
              </a:rPr>
              <a:t>Übung</a:t>
            </a:r>
            <a:r>
              <a:rPr lang="en-GB" sz="2600" b="1" dirty="0">
                <a:solidFill>
                  <a:schemeClr val="bg1"/>
                </a:solidFill>
              </a:rPr>
              <a:t>: Beginnen Sie mit der Auswahl von 3-5 CSR-Prioritäten</a:t>
            </a: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8565" y="125157"/>
            <a:ext cx="1563648" cy="1563648"/>
          </a:xfrm>
          <a:prstGeom prst="rect">
            <a:avLst/>
          </a:prstGeom>
        </p:spPr>
      </p:pic>
    </p:spTree>
    <p:extLst>
      <p:ext uri="{BB962C8B-B14F-4D97-AF65-F5344CB8AC3E}">
        <p14:creationId xmlns:p14="http://schemas.microsoft.com/office/powerpoint/2010/main" val="160014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148729" y="276400"/>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Beispiele für externe Prioritäten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369074" y="1380556"/>
            <a:ext cx="4936256" cy="4096888"/>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mj-lt"/>
              <a:buAutoNum type="arabicPeriod"/>
            </a:pPr>
            <a:r>
              <a:rPr lang="en-GB" sz="1600" dirty="0">
                <a:solidFill>
                  <a:schemeClr val="bg1"/>
                </a:solidFill>
              </a:rPr>
              <a:t>Schließen Sie sich lokalen Wohltätigkeitsorganisationen an oder unterstützen Sie diese, oder </a:t>
            </a:r>
            <a:r>
              <a:rPr lang="en-US" sz="1600" dirty="0">
                <a:solidFill>
                  <a:schemeClr val="bg1"/>
                </a:solidFill>
                <a:cs typeface="Times New Roman" panose="02020603050405020304" pitchFamily="18" charset="0"/>
              </a:rPr>
              <a:t>veranstalten</a:t>
            </a:r>
            <a:r>
              <a:rPr lang="en-GB" sz="1600" dirty="0">
                <a:solidFill>
                  <a:schemeClr val="bg1"/>
                </a:solidFill>
              </a:rPr>
              <a:t> Sie </a:t>
            </a:r>
            <a:r>
              <a:rPr lang="en-US" sz="1600" dirty="0">
                <a:solidFill>
                  <a:schemeClr val="bg1"/>
                </a:solidFill>
                <a:cs typeface="Times New Roman" panose="02020603050405020304" pitchFamily="18" charset="0"/>
              </a:rPr>
              <a:t>Spendenaktionen, die direkt vor Ort wirken.</a:t>
            </a:r>
          </a:p>
          <a:p>
            <a:pPr marL="342900" indent="-342900">
              <a:buClr>
                <a:schemeClr val="bg1"/>
              </a:buClr>
              <a:buFont typeface="+mj-lt"/>
              <a:buAutoNum type="arabicPeriod"/>
            </a:pPr>
            <a:r>
              <a:rPr lang="en-GB" sz="1600" dirty="0"/>
              <a:t>Aktives Management und Innovation Ihrer Lieferketten, damit sie umwelt- und sozialverträglich sind </a:t>
            </a:r>
          </a:p>
          <a:p>
            <a:pPr marL="342900" indent="-342900">
              <a:buClr>
                <a:schemeClr val="bg1"/>
              </a:buClr>
              <a:buFont typeface="+mj-lt"/>
              <a:buAutoNum type="arabicPeriod"/>
            </a:pPr>
            <a:r>
              <a:rPr lang="en-GB" sz="1600" dirty="0"/>
              <a:t>Einbindung von Lieferanten, die sozial und ökologisch verantwortlich handeln </a:t>
            </a:r>
          </a:p>
          <a:p>
            <a:pPr marL="342900" indent="-342900">
              <a:buClr>
                <a:schemeClr val="bg1"/>
              </a:buClr>
              <a:buFont typeface="+mj-lt"/>
              <a:buAutoNum type="arabicPeriod"/>
            </a:pPr>
            <a:r>
              <a:rPr lang="en-GB" sz="1600" dirty="0"/>
              <a:t>Herstellung umweltfreundlicher Produkte zur Verringerung des CO2-Fußabdrucks </a:t>
            </a:r>
          </a:p>
          <a:p>
            <a:pPr marL="342900" indent="-342900">
              <a:buClr>
                <a:schemeClr val="bg1"/>
              </a:buClr>
              <a:buFont typeface="+mj-lt"/>
              <a:buAutoNum type="arabicPeriod"/>
            </a:pPr>
            <a:r>
              <a:rPr lang="en-US" sz="1600" dirty="0">
                <a:solidFill>
                  <a:schemeClr val="bg1"/>
                </a:solidFill>
                <a:cs typeface="Times New Roman" panose="02020603050405020304" pitchFamily="18" charset="0"/>
              </a:rPr>
              <a:t>Freiwillige Schulung, Unterstützung und Beratung für Ihr Personal</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1351807"/>
            <a:ext cx="5815181" cy="465969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bg1"/>
                </a:solidFill>
              </a:rPr>
              <a:t>Fördern Sie das Wohlbefinden und die Vielfalt Ihrer Mitarbeiter, indem Sie dies in Ihre HR-Praktiken und -Richtlinien integrieren.</a:t>
            </a:r>
          </a:p>
          <a:p>
            <a:pPr marL="342900" indent="-342900">
              <a:buFont typeface="+mj-lt"/>
              <a:buAutoNum type="arabicPeriod"/>
            </a:pPr>
            <a:r>
              <a:rPr lang="en-US" sz="1600" dirty="0">
                <a:solidFill>
                  <a:schemeClr val="bg1"/>
                </a:solidFill>
                <a:effectLst/>
                <a:ea typeface="Calibri" panose="020F0502020204030204" pitchFamily="34" charset="0"/>
                <a:cs typeface="Times New Roman" panose="02020603050405020304" pitchFamily="18" charset="0"/>
              </a:rPr>
              <a:t>Betreuung und Unterstützung der Mitarbeiter bei Reisen</a:t>
            </a:r>
          </a:p>
          <a:p>
            <a:pPr marL="342900" indent="-342900">
              <a:buFont typeface="+mj-lt"/>
              <a:buAutoNum type="arabicPeriod"/>
            </a:pPr>
            <a:r>
              <a:rPr lang="en-US" sz="1600" dirty="0">
                <a:solidFill>
                  <a:schemeClr val="bg1"/>
                </a:solidFill>
                <a:cs typeface="Times New Roman" panose="02020603050405020304" pitchFamily="18" charset="0"/>
              </a:rPr>
              <a:t>Ethische Beschaffung von lokalen Produkten, Ressourcen, Lebensmitteln und Dienstleistungen, die umwelt- und sozialverträglich sind, z. B. biologische Lebensmittel aus der Region mit recycelbaren Verpackungen</a:t>
            </a:r>
            <a:endParaRPr lang="en-IE" sz="1600" dirty="0">
              <a:solidFill>
                <a:schemeClr val="bg1"/>
              </a:solidFill>
              <a:cs typeface="Times New Roman" panose="02020603050405020304" pitchFamily="18" charset="0"/>
            </a:endParaRPr>
          </a:p>
          <a:p>
            <a:pPr marL="342900" indent="-342900">
              <a:buFont typeface="+mj-lt"/>
              <a:buAutoNum type="arabicPeriod"/>
            </a:pPr>
            <a:r>
              <a:rPr lang="en-US" sz="1600" dirty="0">
                <a:solidFill>
                  <a:schemeClr val="bg1"/>
                </a:solidFill>
                <a:cs typeface="Times New Roman" panose="02020603050405020304" pitchFamily="18" charset="0"/>
              </a:rPr>
              <a:t>Umsetzung grüner Marketingaktivitäten (z. B. minimaler Druckaufwand, umweltfreundliches </a:t>
            </a:r>
            <a:r>
              <a:rPr lang="en-US" sz="1600" dirty="0" err="1">
                <a:solidFill>
                  <a:schemeClr val="bg1"/>
                </a:solidFill>
                <a:cs typeface="Times New Roman" panose="02020603050405020304" pitchFamily="18" charset="0"/>
              </a:rPr>
              <a:t>Reduzieren</a:t>
            </a:r>
            <a:r>
              <a:rPr lang="en-US" sz="1600" dirty="0">
                <a:solidFill>
                  <a:schemeClr val="bg1"/>
                </a:solidFill>
                <a:cs typeface="Times New Roman" panose="02020603050405020304" pitchFamily="18" charset="0"/>
              </a:rPr>
              <a:t>/ </a:t>
            </a:r>
            <a:r>
              <a:rPr lang="en-US" sz="1600" dirty="0" err="1">
                <a:solidFill>
                  <a:schemeClr val="bg1"/>
                </a:solidFill>
                <a:cs typeface="Times New Roman" panose="02020603050405020304" pitchFamily="18" charset="0"/>
              </a:rPr>
              <a:t>Wiederverwenden</a:t>
            </a:r>
            <a:r>
              <a:rPr lang="en-US" sz="1600" dirty="0">
                <a:solidFill>
                  <a:schemeClr val="bg1"/>
                </a:solidFill>
                <a:cs typeface="Times New Roman" panose="02020603050405020304" pitchFamily="18" charset="0"/>
              </a:rPr>
              <a:t>/Recyceln) und Kommunikation mit einer speziellen grünen Marketingstrategie</a:t>
            </a:r>
          </a:p>
          <a:p>
            <a:pPr marL="342900" indent="-342900">
              <a:buFont typeface="+mj-lt"/>
              <a:buAutoNum type="arabicPeriod"/>
            </a:pPr>
            <a:r>
              <a:rPr lang="en-US" sz="1600" dirty="0" err="1">
                <a:solidFill>
                  <a:schemeClr val="bg1"/>
                </a:solidFill>
                <a:cs typeface="Times New Roman" panose="02020603050405020304" pitchFamily="18" charset="0"/>
              </a:rPr>
              <a:t>Umweltfreundliche</a:t>
            </a:r>
            <a:r>
              <a:rPr lang="en-US" sz="1600" dirty="0">
                <a:solidFill>
                  <a:schemeClr val="bg1"/>
                </a:solidFill>
                <a:cs typeface="Times New Roman" panose="02020603050405020304" pitchFamily="18" charset="0"/>
              </a:rPr>
              <a:t> Tagungen, Konferenzen und Veranstaltungen durchführen, z. B. digitale Materialien, Fahrgemeinschaften, Veranstaltungen ohne Eintrittskarten, Veranstaltungsorte in der Nähe von öffentlichen Verkehrsmitteln auswählen</a:t>
            </a:r>
            <a:endParaRPr lang="en-IE" sz="1600" dirty="0">
              <a:solidFill>
                <a:schemeClr val="bg1"/>
              </a:solidFill>
              <a:cs typeface="Times New Roman" panose="02020603050405020304" pitchFamily="18" charset="0"/>
            </a:endParaRP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Innovation und Nachhaltigkeit</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592838" y="261458"/>
            <a:ext cx="304196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Beispiele für interne Prioritäten</a:t>
            </a:r>
            <a:endParaRPr lang="en-IE" dirty="0">
              <a:solidFill>
                <a:srgbClr val="262626"/>
              </a:solidFill>
            </a:endParaRP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9810" y="261458"/>
            <a:ext cx="914400" cy="914400"/>
          </a:xfrm>
          <a:prstGeom prst="rect">
            <a:avLst/>
          </a:prstGeom>
        </p:spPr>
      </p:pic>
    </p:spTree>
    <p:extLst>
      <p:ext uri="{BB962C8B-B14F-4D97-AF65-F5344CB8AC3E}">
        <p14:creationId xmlns:p14="http://schemas.microsoft.com/office/powerpoint/2010/main" val="161729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Muster für einen CSR-Aktionsplan</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
        <p:nvSpPr>
          <p:cNvPr id="4" name="Text Placeholder 3">
            <a:extLst>
              <a:ext uri="{FF2B5EF4-FFF2-40B4-BE49-F238E27FC236}">
                <a16:creationId xmlns:a16="http://schemas.microsoft.com/office/drawing/2014/main" id="{2908D8E1-1305-28D3-7D8D-814879CA3880}"/>
              </a:ext>
            </a:extLst>
          </p:cNvPr>
          <p:cNvSpPr>
            <a:spLocks noGrp="1"/>
          </p:cNvSpPr>
          <p:nvPr>
            <p:ph type="body" sz="quarter" idx="14"/>
          </p:nvPr>
        </p:nvSpPr>
        <p:spPr>
          <a:xfrm>
            <a:off x="316871" y="1394309"/>
            <a:ext cx="11558258" cy="3995320"/>
          </a:xfrm>
        </p:spPr>
        <p:txBody>
          <a:bodyPr/>
          <a:lstStyle/>
          <a:p>
            <a:r>
              <a:rPr lang="de-DE" sz="2000" b="0" i="0" dirty="0">
                <a:effectLst/>
              </a:rPr>
              <a:t>Ihr CSR-Aktionsplan ist ein detaillierter und aktiver Plan, der die erforderlichen Maßnahmen beschreibt, um Ihre CSR-Prioritäten zu erreichen. Er dient als Kommunikationsmechanismus und stellt eine geordnete Abfolge von Schritten dar, die bis zu einem festgelegten Zeitpunkt von bestimmten Personen durchgeführt werden müssen, um das definierte Ziel zu erreichen. </a:t>
            </a:r>
            <a:r>
              <a:rPr lang="en-GB" sz="2000" b="0" i="0" dirty="0">
                <a:effectLst/>
              </a:rPr>
              <a:t>Es kann Notizen, unterstützende Links oder Ressourcen </a:t>
            </a:r>
            <a:r>
              <a:rPr lang="en-GB" sz="2000" dirty="0"/>
              <a:t>enthalten</a:t>
            </a:r>
            <a:r>
              <a:rPr lang="en-GB" sz="2000" b="0" i="0" dirty="0">
                <a:effectLst/>
              </a:rPr>
              <a:t>, die zur Erreichung jedes Ziels erforderlich sind. </a:t>
            </a:r>
            <a:endParaRPr lang="en-IE" sz="2000" dirty="0"/>
          </a:p>
        </p:txBody>
      </p:sp>
      <p:sp>
        <p:nvSpPr>
          <p:cNvPr id="5" name="TextBox 4">
            <a:extLst>
              <a:ext uri="{FF2B5EF4-FFF2-40B4-BE49-F238E27FC236}">
                <a16:creationId xmlns:a16="http://schemas.microsoft.com/office/drawing/2014/main" id="{5CC0E721-47EC-ABCB-EDD2-97BE3013977E}"/>
              </a:ext>
            </a:extLst>
          </p:cNvPr>
          <p:cNvSpPr txBox="1"/>
          <p:nvPr/>
        </p:nvSpPr>
        <p:spPr>
          <a:xfrm>
            <a:off x="226336" y="6356347"/>
            <a:ext cx="4569782" cy="369332"/>
          </a:xfrm>
          <a:prstGeom prst="rect">
            <a:avLst/>
          </a:prstGeom>
          <a:noFill/>
        </p:spPr>
        <p:txBody>
          <a:bodyPr wrap="square" rtlCol="0">
            <a:spAutoFit/>
          </a:bodyPr>
          <a:lstStyle/>
          <a:p>
            <a:r>
              <a:rPr lang="en-IE" dirty="0">
                <a:hlinkClick r:id="rId4"/>
              </a:rPr>
              <a:t>Wie man einen Aktionsplan schreibt</a:t>
            </a:r>
            <a:endParaRPr lang="en-IE" dirty="0"/>
          </a:p>
        </p:txBody>
      </p:sp>
      <p:graphicFrame>
        <p:nvGraphicFramePr>
          <p:cNvPr id="6" name="Table 7">
            <a:extLst>
              <a:ext uri="{FF2B5EF4-FFF2-40B4-BE49-F238E27FC236}">
                <a16:creationId xmlns:a16="http://schemas.microsoft.com/office/drawing/2014/main" id="{650A05A1-7C53-9608-82DF-22A0F82592D0}"/>
              </a:ext>
            </a:extLst>
          </p:cNvPr>
          <p:cNvGraphicFramePr>
            <a:graphicFrameLocks noGrp="1"/>
          </p:cNvGraphicFramePr>
          <p:nvPr>
            <p:extLst>
              <p:ext uri="{D42A27DB-BD31-4B8C-83A1-F6EECF244321}">
                <p14:modId xmlns:p14="http://schemas.microsoft.com/office/powerpoint/2010/main" val="2944820809"/>
              </p:ext>
            </p:extLst>
          </p:nvPr>
        </p:nvGraphicFramePr>
        <p:xfrm>
          <a:off x="301781" y="3017756"/>
          <a:ext cx="11588437" cy="2895600"/>
        </p:xfrm>
        <a:graphic>
          <a:graphicData uri="http://schemas.openxmlformats.org/drawingml/2006/table">
            <a:tbl>
              <a:tblPr firstRow="1" bandRow="1">
                <a:tableStyleId>{5C22544A-7EE6-4342-B048-85BDC9FD1C3A}</a:tableStyleId>
              </a:tblPr>
              <a:tblGrid>
                <a:gridCol w="1655491">
                  <a:extLst>
                    <a:ext uri="{9D8B030D-6E8A-4147-A177-3AD203B41FA5}">
                      <a16:colId xmlns:a16="http://schemas.microsoft.com/office/drawing/2014/main" val="3841511089"/>
                    </a:ext>
                  </a:extLst>
                </a:gridCol>
                <a:gridCol w="1655491">
                  <a:extLst>
                    <a:ext uri="{9D8B030D-6E8A-4147-A177-3AD203B41FA5}">
                      <a16:colId xmlns:a16="http://schemas.microsoft.com/office/drawing/2014/main" val="1642614388"/>
                    </a:ext>
                  </a:extLst>
                </a:gridCol>
                <a:gridCol w="1655491">
                  <a:extLst>
                    <a:ext uri="{9D8B030D-6E8A-4147-A177-3AD203B41FA5}">
                      <a16:colId xmlns:a16="http://schemas.microsoft.com/office/drawing/2014/main" val="3155199519"/>
                    </a:ext>
                  </a:extLst>
                </a:gridCol>
                <a:gridCol w="1655491">
                  <a:extLst>
                    <a:ext uri="{9D8B030D-6E8A-4147-A177-3AD203B41FA5}">
                      <a16:colId xmlns:a16="http://schemas.microsoft.com/office/drawing/2014/main" val="3844566181"/>
                    </a:ext>
                  </a:extLst>
                </a:gridCol>
                <a:gridCol w="1655491">
                  <a:extLst>
                    <a:ext uri="{9D8B030D-6E8A-4147-A177-3AD203B41FA5}">
                      <a16:colId xmlns:a16="http://schemas.microsoft.com/office/drawing/2014/main" val="2082748839"/>
                    </a:ext>
                  </a:extLst>
                </a:gridCol>
                <a:gridCol w="1655491">
                  <a:extLst>
                    <a:ext uri="{9D8B030D-6E8A-4147-A177-3AD203B41FA5}">
                      <a16:colId xmlns:a16="http://schemas.microsoft.com/office/drawing/2014/main" val="3375529373"/>
                    </a:ext>
                  </a:extLst>
                </a:gridCol>
                <a:gridCol w="1655491">
                  <a:extLst>
                    <a:ext uri="{9D8B030D-6E8A-4147-A177-3AD203B41FA5}">
                      <a16:colId xmlns:a16="http://schemas.microsoft.com/office/drawing/2014/main" val="1183257757"/>
                    </a:ext>
                  </a:extLst>
                </a:gridCol>
              </a:tblGrid>
              <a:tr h="370840">
                <a:tc gridSpan="7">
                  <a:txBody>
                    <a:bodyPr/>
                    <a:lstStyle/>
                    <a:p>
                      <a:pPr algn="ctr"/>
                      <a:r>
                        <a:rPr lang="en-IE" sz="2800" dirty="0"/>
                        <a:t>CSR-Aktionsplan </a:t>
                      </a:r>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extLst>
                  <a:ext uri="{0D108BD9-81ED-4DB2-BD59-A6C34878D82A}">
                    <a16:rowId xmlns:a16="http://schemas.microsoft.com/office/drawing/2014/main" val="689226730"/>
                  </a:ext>
                </a:extLst>
              </a:tr>
              <a:tr h="370840">
                <a:tc>
                  <a:txBody>
                    <a:bodyPr/>
                    <a:lstStyle/>
                    <a:p>
                      <a:pPr algn="ctr"/>
                      <a:r>
                        <a:rPr lang="en-IE" sz="1600" b="1" dirty="0">
                          <a:solidFill>
                            <a:schemeClr val="bg1"/>
                          </a:solidFill>
                        </a:rPr>
                        <a:t>Priorität </a:t>
                      </a:r>
                    </a:p>
                  </a:txBody>
                  <a:tcPr anchor="ctr">
                    <a:solidFill>
                      <a:srgbClr val="D98F89"/>
                    </a:solidFill>
                  </a:tcPr>
                </a:tc>
                <a:tc>
                  <a:txBody>
                    <a:bodyPr/>
                    <a:lstStyle/>
                    <a:p>
                      <a:pPr algn="ctr"/>
                      <a:r>
                        <a:rPr lang="en-IE" sz="1600" b="1" dirty="0">
                          <a:solidFill>
                            <a:schemeClr val="bg1"/>
                          </a:solidFill>
                        </a:rPr>
                        <a:t>Verantwortliche Person</a:t>
                      </a:r>
                    </a:p>
                  </a:txBody>
                  <a:tcPr anchor="ctr">
                    <a:solidFill>
                      <a:srgbClr val="D98F89"/>
                    </a:solidFill>
                  </a:tcPr>
                </a:tc>
                <a:tc>
                  <a:txBody>
                    <a:bodyPr/>
                    <a:lstStyle/>
                    <a:p>
                      <a:pPr algn="ctr"/>
                      <a:r>
                        <a:rPr lang="en-IE" sz="1600" b="1" dirty="0">
                          <a:solidFill>
                            <a:schemeClr val="bg1"/>
                          </a:solidFill>
                        </a:rPr>
                        <a:t>Datum des Beginns</a:t>
                      </a:r>
                    </a:p>
                  </a:txBody>
                  <a:tcPr anchor="ctr">
                    <a:solidFill>
                      <a:srgbClr val="D98F89"/>
                    </a:solidFill>
                  </a:tcPr>
                </a:tc>
                <a:tc>
                  <a:txBody>
                    <a:bodyPr/>
                    <a:lstStyle/>
                    <a:p>
                      <a:pPr algn="ctr"/>
                      <a:r>
                        <a:rPr lang="en-IE" sz="1600" b="1" dirty="0">
                          <a:solidFill>
                            <a:schemeClr val="bg1"/>
                          </a:solidFill>
                        </a:rPr>
                        <a:t>Enddatum</a:t>
                      </a:r>
                    </a:p>
                  </a:txBody>
                  <a:tcPr anchor="ctr">
                    <a:solidFill>
                      <a:srgbClr val="D98F89"/>
                    </a:solidFill>
                  </a:tcPr>
                </a:tc>
                <a:tc>
                  <a:txBody>
                    <a:bodyPr/>
                    <a:lstStyle/>
                    <a:p>
                      <a:pPr algn="ctr"/>
                      <a:r>
                        <a:rPr lang="en-IE" sz="1600" b="1" dirty="0">
                          <a:solidFill>
                            <a:schemeClr val="bg1"/>
                          </a:solidFill>
                        </a:rPr>
                        <a:t>Ressourcen </a:t>
                      </a:r>
                    </a:p>
                  </a:txBody>
                  <a:tcPr anchor="ctr">
                    <a:solidFill>
                      <a:srgbClr val="D98F89"/>
                    </a:solidFill>
                  </a:tcPr>
                </a:tc>
                <a:tc>
                  <a:txBody>
                    <a:bodyPr/>
                    <a:lstStyle/>
                    <a:p>
                      <a:pPr algn="ctr"/>
                      <a:r>
                        <a:rPr lang="en-IE" sz="1600" b="1" dirty="0">
                          <a:solidFill>
                            <a:schemeClr val="bg1"/>
                          </a:solidFill>
                        </a:rPr>
                        <a:t>Ergebnis </a:t>
                      </a:r>
                    </a:p>
                  </a:txBody>
                  <a:tcPr anchor="ctr">
                    <a:solidFill>
                      <a:srgbClr val="D98F89"/>
                    </a:solidFill>
                  </a:tcPr>
                </a:tc>
                <a:tc>
                  <a:txBody>
                    <a:bodyPr/>
                    <a:lstStyle/>
                    <a:p>
                      <a:pPr algn="ctr"/>
                      <a:r>
                        <a:rPr lang="en-IE" sz="1600" b="1" dirty="0">
                          <a:solidFill>
                            <a:schemeClr val="bg1"/>
                          </a:solidFill>
                        </a:rPr>
                        <a:t>Anmerkungen</a:t>
                      </a:r>
                    </a:p>
                  </a:txBody>
                  <a:tcPr anchor="ctr">
                    <a:solidFill>
                      <a:srgbClr val="D98F89"/>
                    </a:solidFill>
                  </a:tcPr>
                </a:tc>
                <a:extLst>
                  <a:ext uri="{0D108BD9-81ED-4DB2-BD59-A6C34878D82A}">
                    <a16:rowId xmlns:a16="http://schemas.microsoft.com/office/drawing/2014/main" val="3400390421"/>
                  </a:ext>
                </a:extLst>
              </a:tr>
              <a:tr h="370840">
                <a:tc>
                  <a:txBody>
                    <a:bodyPr/>
                    <a:lstStyle/>
                    <a:p>
                      <a:r>
                        <a:rPr lang="en-IE" sz="1600" i="1" dirty="0"/>
                        <a:t>z. B. Untersuchung </a:t>
                      </a:r>
                      <a:r>
                        <a:rPr lang="en-IE" sz="1600" i="1" dirty="0" err="1"/>
                        <a:t>alternativer</a:t>
                      </a:r>
                      <a:r>
                        <a:rPr lang="en-IE" sz="1600" i="1" dirty="0"/>
                        <a:t> umwelt-</a:t>
                      </a:r>
                      <a:r>
                        <a:rPr lang="en-IE" sz="1600" i="1" dirty="0" err="1"/>
                        <a:t>freundlicher</a:t>
                      </a:r>
                      <a:r>
                        <a:rPr lang="en-IE" sz="1600" i="1" dirty="0"/>
                        <a:t> Verpackungen</a:t>
                      </a:r>
                    </a:p>
                  </a:txBody>
                  <a:tcPr>
                    <a:solidFill>
                      <a:srgbClr val="40B894"/>
                    </a:solidFill>
                  </a:tcPr>
                </a:tc>
                <a:tc>
                  <a:txBody>
                    <a:bodyPr/>
                    <a:lstStyle/>
                    <a:p>
                      <a:r>
                        <a:rPr lang="en-IE" sz="1600" i="1" dirty="0"/>
                        <a:t>z. B. John Mc Guinness, Leiter des </a:t>
                      </a:r>
                      <a:r>
                        <a:rPr lang="en-IE" sz="1600" i="1" dirty="0" err="1"/>
                        <a:t>Beschaffungs</a:t>
                      </a:r>
                      <a:r>
                        <a:rPr lang="en-IE" sz="1600" i="1" dirty="0"/>
                        <a:t>-teams</a:t>
                      </a:r>
                    </a:p>
                  </a:txBody>
                  <a:tcPr>
                    <a:solidFill>
                      <a:srgbClr val="40B894"/>
                    </a:solidFill>
                  </a:tcPr>
                </a:tc>
                <a:tc>
                  <a:txBody>
                    <a:bodyPr/>
                    <a:lstStyle/>
                    <a:p>
                      <a:r>
                        <a:rPr lang="en-IE" sz="1600" i="1" dirty="0"/>
                        <a:t>z.B., 23. Februar 2023</a:t>
                      </a:r>
                    </a:p>
                  </a:txBody>
                  <a:tcPr>
                    <a:solidFill>
                      <a:srgbClr val="40B894"/>
                    </a:solidFill>
                  </a:tcPr>
                </a:tc>
                <a:tc>
                  <a:txBody>
                    <a:bodyPr/>
                    <a:lstStyle/>
                    <a:p>
                      <a:r>
                        <a:rPr lang="en-IE" sz="1600" i="1" dirty="0"/>
                        <a:t>z.B. 23. Juni 2023</a:t>
                      </a:r>
                    </a:p>
                  </a:txBody>
                  <a:tcPr>
                    <a:solidFill>
                      <a:srgbClr val="40B894"/>
                    </a:solidFill>
                  </a:tcPr>
                </a:tc>
                <a:tc>
                  <a:txBody>
                    <a:bodyPr/>
                    <a:lstStyle/>
                    <a:p>
                      <a:r>
                        <a:rPr lang="en-IE" sz="1600" i="1" dirty="0"/>
                        <a:t>z. B. Liste der </a:t>
                      </a:r>
                      <a:r>
                        <a:rPr lang="en-IE" sz="1600" i="1" dirty="0" err="1"/>
                        <a:t>Lieferanten</a:t>
                      </a:r>
                      <a:r>
                        <a:rPr lang="en-IE" sz="1600" i="1" dirty="0"/>
                        <a:t> umwelt-</a:t>
                      </a:r>
                      <a:r>
                        <a:rPr lang="en-IE" sz="1600" i="1" dirty="0" err="1"/>
                        <a:t>freundlicher</a:t>
                      </a:r>
                      <a:r>
                        <a:rPr lang="en-IE" sz="1600" i="1" dirty="0"/>
                        <a:t> Verpackungen, die zu kontaktieren sind</a:t>
                      </a:r>
                    </a:p>
                  </a:txBody>
                  <a:tcPr>
                    <a:solidFill>
                      <a:srgbClr val="40B894"/>
                    </a:solidFill>
                  </a:tcPr>
                </a:tc>
                <a:tc>
                  <a:txBody>
                    <a:bodyPr/>
                    <a:lstStyle/>
                    <a:p>
                      <a:r>
                        <a:rPr lang="en-IE" sz="1600" i="1" dirty="0"/>
                        <a:t>z.B. 2 lokale Lieferanten gefunden. Das CSR-Team und John werden sich </a:t>
                      </a:r>
                      <a:r>
                        <a:rPr lang="en-IE" sz="1600" i="1" dirty="0" err="1"/>
                        <a:t>mit</a:t>
                      </a:r>
                      <a:r>
                        <a:rPr lang="en-IE" sz="1600" i="1" dirty="0"/>
                        <a:t> </a:t>
                      </a:r>
                      <a:r>
                        <a:rPr lang="en-IE" sz="1600" i="1" dirty="0" err="1"/>
                        <a:t>Lieferanten</a:t>
                      </a:r>
                      <a:r>
                        <a:rPr lang="en-IE" sz="1600" i="1" dirty="0"/>
                        <a:t> </a:t>
                      </a:r>
                      <a:r>
                        <a:rPr lang="en-IE" sz="1600" i="1" dirty="0" err="1"/>
                        <a:t>treffen</a:t>
                      </a:r>
                      <a:r>
                        <a:rPr lang="en-IE" sz="1600" i="1" dirty="0"/>
                        <a:t>.</a:t>
                      </a:r>
                    </a:p>
                  </a:txBody>
                  <a:tcPr>
                    <a:solidFill>
                      <a:srgbClr val="40B894"/>
                    </a:solidFill>
                  </a:tcPr>
                </a:tc>
                <a:tc>
                  <a:txBody>
                    <a:bodyPr/>
                    <a:lstStyle/>
                    <a:p>
                      <a:endParaRPr lang="en-IE" sz="1600" dirty="0"/>
                    </a:p>
                  </a:txBody>
                  <a:tcPr>
                    <a:solidFill>
                      <a:srgbClr val="40B894"/>
                    </a:solidFill>
                  </a:tcPr>
                </a:tc>
                <a:extLst>
                  <a:ext uri="{0D108BD9-81ED-4DB2-BD59-A6C34878D82A}">
                    <a16:rowId xmlns:a16="http://schemas.microsoft.com/office/drawing/2014/main" val="3093201893"/>
                  </a:ext>
                </a:extLst>
              </a:tr>
            </a:tbl>
          </a:graphicData>
        </a:graphic>
      </p:graphicFrame>
    </p:spTree>
    <p:extLst>
      <p:ext uri="{BB962C8B-B14F-4D97-AF65-F5344CB8AC3E}">
        <p14:creationId xmlns:p14="http://schemas.microsoft.com/office/powerpoint/2010/main" val="343101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5613209" cy="649186"/>
          </a:xfrm>
        </p:spPr>
        <p:txBody>
          <a:bodyPr>
            <a:normAutofit/>
          </a:bodyPr>
          <a:lstStyle/>
          <a:p>
            <a:r>
              <a:rPr lang="en-US" dirty="0"/>
              <a:t>Überblick über Modul 5</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r>
              <a:rPr lang="en-IE" sz="1800" dirty="0"/>
              <a:t>In diesem Modul </a:t>
            </a:r>
            <a:r>
              <a:rPr lang="en-GB" sz="1800" dirty="0"/>
              <a:t>erfahren Sie, wie und wann Sie einen CSR-Kulturwandel durchführen können, um die Leistung Ihres Unternehmens zu verbessern. Sie werden lernen, wie Sie die kulturelle Transformation als langfristige Strategie vertiefen können, die eine Art von Veränderung ist, die auf der Führungsebene initiiert wird. Es werden verschiedene Ansätze, Strategien, Ideen und Modelle aufgezeigt, wie Sie Ihre CSR-Kulturmanagementsysteme umsetzen und beeinflussen können. </a:t>
            </a:r>
          </a:p>
          <a:p>
            <a:r>
              <a:rPr lang="en-GB" sz="1800" dirty="0" err="1"/>
              <a:t>Ziel</a:t>
            </a:r>
            <a:r>
              <a:rPr lang="en-GB" sz="1800" dirty="0"/>
              <a:t> ist es, praktische Anleitungen für KMU zu geben, damit sie langfristig dem globalen CSR-Aufruf folgen können. Es liegt auf der Hand, dass das Veränderungsmanagement von der obersten Führungsebene geleitet werden und alle Mitarbeiter der Organisation einbeziehen sollte. Es handelt sich um einen Prozess der kontinuierlichen Verbesserung im Laufe der Zeit. Es geht darum, dass Ihr Unternehmen über die Einhaltung von Vorschriften hinausgeht und Managementsysteme in Bereichen wie Menschenrechte, Arbeitspraktiken, Beschaffungspraktiken, Produktintegrität und Umweltauswirkungen als Teil Ihrer Kerngeschäftsstrategie integriert.  </a:t>
            </a:r>
            <a:endParaRPr lang="en-GB" sz="1800" b="0" i="0" dirty="0">
              <a:effectLst/>
            </a:endParaRPr>
          </a:p>
          <a:p>
            <a:endParaRPr lang="en-GB" sz="18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714772"/>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141504" y="1807802"/>
            <a:ext cx="4718277" cy="822373"/>
          </a:xfrm>
        </p:spPr>
        <p:txBody>
          <a:bodyPr/>
          <a:lstStyle/>
          <a:p>
            <a:r>
              <a:rPr lang="en-US" sz="2000" dirty="0" err="1"/>
              <a:t>Langfristige</a:t>
            </a:r>
            <a:r>
              <a:rPr lang="en-US" sz="2000" dirty="0"/>
              <a:t>, </a:t>
            </a:r>
            <a:r>
              <a:rPr lang="en-US" sz="2000" dirty="0" err="1"/>
              <a:t>erfolgreiche</a:t>
            </a:r>
            <a:r>
              <a:rPr lang="en-US" sz="2000" dirty="0"/>
              <a:t> </a:t>
            </a:r>
            <a:r>
              <a:rPr lang="en-US" sz="2000" dirty="0" err="1"/>
              <a:t>Führung</a:t>
            </a:r>
            <a:r>
              <a:rPr lang="en-US" sz="2000" dirty="0"/>
              <a:t> </a:t>
            </a:r>
            <a:r>
              <a:rPr lang="en-US" sz="2000" dirty="0" err="1"/>
              <a:t>ist</a:t>
            </a:r>
            <a:r>
              <a:rPr lang="en-US" sz="2000" dirty="0"/>
              <a:t> ein starker Motivator und entscheidend für die Umsetzung von CSR</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52055" y="1901488"/>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117701" y="621086"/>
            <a:ext cx="4718277" cy="822373"/>
          </a:xfrm>
        </p:spPr>
        <p:txBody>
          <a:bodyPr/>
          <a:lstStyle/>
          <a:p>
            <a:r>
              <a:rPr lang="en-US" sz="2000" dirty="0"/>
              <a:t>Umsetzung des CSR-Kulturwandels - </a:t>
            </a:r>
            <a:r>
              <a:rPr lang="en-US" sz="2000" dirty="0">
                <a:solidFill>
                  <a:srgbClr val="C95F57"/>
                </a:solidFill>
              </a:rPr>
              <a:t>Langfristiger Strategieansatz</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41504" y="2957982"/>
            <a:ext cx="4718277" cy="822373"/>
          </a:xfrm>
        </p:spPr>
        <p:txBody>
          <a:bodyPr/>
          <a:lstStyle/>
          <a:p>
            <a:r>
              <a:rPr lang="en-US" sz="2000" dirty="0"/>
              <a:t>Wie man verschiedene CSR-Prioritäten bewerten, entwickeln und </a:t>
            </a:r>
            <a:r>
              <a:rPr lang="en-US" sz="2000" dirty="0" err="1"/>
              <a:t>festlegen</a:t>
            </a:r>
            <a:r>
              <a:rPr lang="en-US" sz="2000" dirty="0"/>
              <a:t> </a:t>
            </a:r>
            <a:r>
              <a:rPr lang="en-US" sz="2000" dirty="0" err="1"/>
              <a:t>kann</a:t>
            </a:r>
            <a:r>
              <a:rPr lang="en-US" sz="2000" dirty="0"/>
              <a:t>, um die langfristige </a:t>
            </a:r>
            <a:r>
              <a:rPr lang="en-US" sz="2000" dirty="0" err="1"/>
              <a:t>Strategie</a:t>
            </a:r>
            <a:r>
              <a:rPr lang="en-US" sz="2000" dirty="0"/>
              <a:t> </a:t>
            </a:r>
            <a:r>
              <a:rPr lang="en-US" sz="2000" dirty="0" err="1"/>
              <a:t>voranzutreiben</a:t>
            </a:r>
            <a:endParaRPr lang="en-US" sz="2000" dirty="0">
              <a:solidFill>
                <a:srgbClr val="C95F57"/>
              </a:solidFill>
            </a:endParaRP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3993705"/>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Entwickeln Sie Ihre CSR-Vision und binden Sie Ihre </a:t>
            </a:r>
            <a:r>
              <a:rPr lang="en-US" sz="2000" dirty="0" err="1"/>
              <a:t>Belegschaft</a:t>
            </a:r>
            <a:r>
              <a:rPr lang="en-US" sz="2000" dirty="0"/>
              <a:t> </a:t>
            </a:r>
            <a:r>
              <a:rPr lang="en-US" sz="2000" dirty="0" err="1"/>
              <a:t>ein</a:t>
            </a:r>
            <a:endParaRPr lang="en-US" sz="2000" dirty="0"/>
          </a:p>
        </p:txBody>
      </p:sp>
      <p:sp>
        <p:nvSpPr>
          <p:cNvPr id="4" name="Text Placeholder 21">
            <a:extLst>
              <a:ext uri="{FF2B5EF4-FFF2-40B4-BE49-F238E27FC236}">
                <a16:creationId xmlns:a16="http://schemas.microsoft.com/office/drawing/2014/main" id="{9C986892-8211-D9D2-12FE-7E713AE09AC1}"/>
              </a:ext>
            </a:extLst>
          </p:cNvPr>
          <p:cNvSpPr txBox="1">
            <a:spLocks/>
          </p:cNvSpPr>
          <p:nvPr/>
        </p:nvSpPr>
        <p:spPr>
          <a:xfrm>
            <a:off x="6606624" y="4816078"/>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5</a:t>
            </a:r>
          </a:p>
        </p:txBody>
      </p:sp>
      <p:sp>
        <p:nvSpPr>
          <p:cNvPr id="5" name="Text Placeholder 22">
            <a:extLst>
              <a:ext uri="{FF2B5EF4-FFF2-40B4-BE49-F238E27FC236}">
                <a16:creationId xmlns:a16="http://schemas.microsoft.com/office/drawing/2014/main" id="{A9240CC0-B6FD-E7E0-6072-8A1F8A713068}"/>
              </a:ext>
            </a:extLst>
          </p:cNvPr>
          <p:cNvSpPr txBox="1">
            <a:spLocks/>
          </p:cNvSpPr>
          <p:nvPr/>
        </p:nvSpPr>
        <p:spPr>
          <a:xfrm>
            <a:off x="7178411" y="4722391"/>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Schlussfolgerungen</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A90E-C574-5465-7A09-FEB1AD3DE4F2}"/>
              </a:ext>
            </a:extLst>
          </p:cNvPr>
          <p:cNvSpPr>
            <a:spLocks noGrp="1"/>
          </p:cNvSpPr>
          <p:nvPr>
            <p:ph type="body" sz="quarter" idx="13"/>
          </p:nvPr>
        </p:nvSpPr>
        <p:spPr>
          <a:xfrm>
            <a:off x="1221048" y="435048"/>
            <a:ext cx="10600546" cy="953429"/>
          </a:xfrm>
        </p:spPr>
        <p:txBody>
          <a:bodyPr>
            <a:normAutofit fontScale="92500" lnSpcReduction="10000"/>
          </a:bodyPr>
          <a:lstStyle/>
          <a:p>
            <a:r>
              <a:rPr lang="en-IE" dirty="0"/>
              <a:t>4 Maßnahmen zur Bewältigung der Verbindung zwischen Strategie und Kulturwandelmanagement</a:t>
            </a:r>
          </a:p>
        </p:txBody>
      </p:sp>
      <p:pic>
        <p:nvPicPr>
          <p:cNvPr id="4" name="Picture 2" descr="Mastering the connection between strategy and culture">
            <a:hlinkClick r:id="rId2"/>
            <a:extLst>
              <a:ext uri="{FF2B5EF4-FFF2-40B4-BE49-F238E27FC236}">
                <a16:creationId xmlns:a16="http://schemas.microsoft.com/office/drawing/2014/main" id="{32ED587A-4BD0-02F7-3CDF-CD1302031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54"/>
          <a:stretch/>
        </p:blipFill>
        <p:spPr bwMode="auto">
          <a:xfrm>
            <a:off x="157491" y="1595719"/>
            <a:ext cx="11177259" cy="426215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ouchscreen with solid fill">
            <a:hlinkClick r:id="rId2"/>
            <a:extLst>
              <a:ext uri="{FF2B5EF4-FFF2-40B4-BE49-F238E27FC236}">
                <a16:creationId xmlns:a16="http://schemas.microsoft.com/office/drawing/2014/main" id="{EBCE20F3-D343-BBAE-9634-8FDD2F64A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7381" y="3652863"/>
            <a:ext cx="1304619" cy="1304619"/>
          </a:xfrm>
          <a:prstGeom prst="rect">
            <a:avLst/>
          </a:prstGeom>
        </p:spPr>
      </p:pic>
    </p:spTree>
    <p:extLst>
      <p:ext uri="{BB962C8B-B14F-4D97-AF65-F5344CB8AC3E}">
        <p14:creationId xmlns:p14="http://schemas.microsoft.com/office/powerpoint/2010/main" val="126953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600" dirty="0"/>
              <a:t>Entwickeln Sie Ihre CSR-Vision und binden Sie Ihre Belegschaft ein</a:t>
            </a:r>
            <a:endParaRPr lang="en-US" sz="3600" dirty="0">
              <a:solidFill>
                <a:schemeClr val="tx1">
                  <a:lumMod val="75000"/>
                  <a:lumOff val="25000"/>
                </a:schemeClr>
              </a:solidFill>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4</a:t>
            </a:r>
          </a:p>
        </p:txBody>
      </p:sp>
    </p:spTree>
    <p:extLst>
      <p:ext uri="{BB962C8B-B14F-4D97-AF65-F5344CB8AC3E}">
        <p14:creationId xmlns:p14="http://schemas.microsoft.com/office/powerpoint/2010/main" val="343593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Schritt 5</a:t>
            </a:r>
          </a:p>
          <a:p>
            <a:pPr>
              <a:lnSpc>
                <a:spcPct val="100000"/>
              </a:lnSpc>
              <a:spcBef>
                <a:spcPts val="0"/>
              </a:spcBef>
            </a:pPr>
            <a:endParaRPr lang="en-US" sz="400" dirty="0"/>
          </a:p>
          <a:p>
            <a:pPr>
              <a:lnSpc>
                <a:spcPct val="100000"/>
              </a:lnSpc>
              <a:spcBef>
                <a:spcPts val="0"/>
              </a:spcBef>
            </a:pPr>
            <a:r>
              <a:rPr lang="en-GB" sz="3000" dirty="0">
                <a:solidFill>
                  <a:srgbClr val="C95F57"/>
                </a:solidFill>
              </a:rPr>
              <a:t>Entwickeln Sie Ihre CSR-Vision zur Untermauerung der Strategie des kulturellen Wandels</a:t>
            </a:r>
          </a:p>
          <a:p>
            <a:pPr>
              <a:lnSpc>
                <a:spcPct val="100000"/>
              </a:lnSpc>
              <a:spcBef>
                <a:spcPts val="0"/>
              </a:spcBef>
            </a:pPr>
            <a:endParaRPr lang="en-IE" sz="4400" dirty="0"/>
          </a:p>
        </p:txBody>
      </p:sp>
    </p:spTree>
    <p:extLst>
      <p:ext uri="{BB962C8B-B14F-4D97-AF65-F5344CB8AC3E}">
        <p14:creationId xmlns:p14="http://schemas.microsoft.com/office/powerpoint/2010/main" val="358198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93332" y="257229"/>
            <a:ext cx="10600546" cy="953429"/>
          </a:xfrm>
        </p:spPr>
        <p:txBody>
          <a:bodyPr>
            <a:normAutofit/>
          </a:bodyPr>
          <a:lstStyle/>
          <a:p>
            <a:pPr algn="ctr"/>
            <a:r>
              <a:rPr lang="en-GB" dirty="0"/>
              <a:t>Entwickeln Sie Ihre CSR-Vision</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17132" y="1351074"/>
            <a:ext cx="10587038" cy="3995320"/>
          </a:xfrm>
        </p:spPr>
        <p:txBody>
          <a:bodyPr/>
          <a:lstStyle/>
          <a:p>
            <a:r>
              <a:rPr lang="en-GB" sz="2000" b="1" dirty="0">
                <a:solidFill>
                  <a:srgbClr val="027354"/>
                </a:solidFill>
              </a:rPr>
              <a:t>Kultureller CSR-Wandel braucht eine CSR-Vision. </a:t>
            </a:r>
            <a:r>
              <a:rPr lang="en-GB" sz="2000" dirty="0"/>
              <a:t>Kultureller CSR-Wandel geht über die Veränderung offensichtlicher Formen (Struktur, Verfahren usw.) hinaus und umfasst auch Werte und tiefgreifende Veränderungen in den Köpfen. Der CSR-Kulturwandel </a:t>
            </a:r>
            <a:r>
              <a:rPr lang="en-GB" sz="2000" dirty="0" err="1"/>
              <a:t>ist</a:t>
            </a:r>
            <a:r>
              <a:rPr lang="en-GB" sz="2000" dirty="0"/>
              <a:t> </a:t>
            </a:r>
            <a:r>
              <a:rPr lang="en-GB" sz="2000" dirty="0" err="1"/>
              <a:t>ganzheitlich</a:t>
            </a:r>
            <a:r>
              <a:rPr lang="en-GB" sz="2000" dirty="0"/>
              <a:t>, </a:t>
            </a:r>
            <a:r>
              <a:rPr lang="en-GB" sz="2000" dirty="0" err="1"/>
              <a:t>dynamisch</a:t>
            </a:r>
            <a:r>
              <a:rPr lang="en-GB" sz="2000" dirty="0"/>
              <a:t> und umfasst das gesamte Unternehmen, seine Systeme, Überzeugungen, Werte und die Köpfe seiner Mitarbeiter. Der kulturelle Wandel erfordert eine überarbeitete CSR-Vision und ein Geschäftsmodell, das das Unternehmen auf eine bessere Wirkung auf Wirtschaft, Umwelt und Gesellschaft ausrichtet. Eine CSR-Vision für den kulturellen Wandel beantwortet Fragen wie </a:t>
            </a:r>
          </a:p>
          <a:p>
            <a:r>
              <a:rPr lang="en-GB" sz="2000" b="1" dirty="0">
                <a:solidFill>
                  <a:srgbClr val="C55A11"/>
                </a:solidFill>
              </a:rPr>
              <a:t>Warum sind wir im Geschäft? </a:t>
            </a:r>
            <a:r>
              <a:rPr lang="en-GB" sz="2000" b="1" dirty="0">
                <a:solidFill>
                  <a:srgbClr val="027354"/>
                </a:solidFill>
              </a:rPr>
              <a:t>Was ist unser CSR-Versprechen/Zweck/Beitrag, z. B. wie wir die Umweltauswirkungen minimieren?  </a:t>
            </a:r>
            <a:r>
              <a:rPr lang="en-GB" sz="2000" b="1" dirty="0">
                <a:solidFill>
                  <a:srgbClr val="D0756E"/>
                </a:solidFill>
              </a:rPr>
              <a:t>Wem wollen wir verantwortungsvoller dienen, z. B. am Arbeitsplatz und in der Gemeinschaft? </a:t>
            </a:r>
            <a:r>
              <a:rPr lang="en-GB" sz="2000" b="1" dirty="0">
                <a:solidFill>
                  <a:srgbClr val="027354"/>
                </a:solidFill>
              </a:rPr>
              <a:t>Wie soll unsere Zukunft aussehen? </a:t>
            </a:r>
            <a:r>
              <a:rPr lang="en-GB" sz="2000" b="1" dirty="0">
                <a:solidFill>
                  <a:srgbClr val="E7850F"/>
                </a:solidFill>
              </a:rPr>
              <a:t>Was bedeutet CSR für uns? </a:t>
            </a:r>
          </a:p>
          <a:p>
            <a:endParaRPr lang="en-GB" sz="2000" b="1" dirty="0">
              <a:solidFill>
                <a:srgbClr val="E7850F"/>
              </a:solidFill>
            </a:endParaRPr>
          </a:p>
          <a:p>
            <a:r>
              <a:rPr lang="en-GB" sz="2000" dirty="0"/>
              <a:t>Dies sind wichtige Fragen, und es gibt keine einfachen Antworten oder schrittweise Maßnahmen, um sie zu lösen. Ohne die konsequente Ausrichtung einer CSR-Vision kann das Unternehmen jedoch nicht einmal ansatzweise seine neue CSR-Kultur und -Strategie verstehen oder formulieren. Auf den nächsten Folien sehen Sie zwei verschiedene CSR-Visionen. </a:t>
            </a:r>
          </a:p>
        </p:txBody>
      </p:sp>
    </p:spTree>
    <p:extLst>
      <p:ext uri="{BB962C8B-B14F-4D97-AF65-F5344CB8AC3E}">
        <p14:creationId xmlns:p14="http://schemas.microsoft.com/office/powerpoint/2010/main" val="105004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396074"/>
            <a:ext cx="10587038" cy="3995320"/>
          </a:xfrm>
        </p:spPr>
        <p:txBody>
          <a:bodyPr/>
          <a:lstStyle/>
          <a:p>
            <a:r>
              <a:rPr lang="en-GB" sz="2000" dirty="0"/>
              <a:t>“Als verantwortungsbewusstes Unternehmen unterstützt die TEG ihre Mitarbeiter und Gruppen innerhalb ihrer Gemeinschaft und ist gleichzeitig bestrebt, die Umwelt zu schützen und zu verbessern. Die TEG ist bestrebt, neben dem finanziellen Erfolg auch eine positive soziale und ökologische Bilanz zu erzielen. </a:t>
            </a:r>
          </a:p>
          <a:p>
            <a:endParaRPr lang="en-GB" sz="2000" dirty="0"/>
          </a:p>
          <a:p>
            <a:r>
              <a:rPr lang="en-GB" sz="2000" dirty="0"/>
              <a:t>Wir investieren in unsere Mitarbeiter, indem wir sie sowohl vor Ort als auch außerhalb fortbilden. Wir sind auf verschiedene Weise mit unseren lokalen Gemeinschaften verbunden, indem wir sie sponsern und, wo möglich, zu unseren bevorzugten Lieferanten machen. Wir halten uns über unsere Lieferanten auf dem Laufenden, um sicherzustellen, dass wir unseren Kunden den höchsten Produktstandard bieten. </a:t>
            </a:r>
          </a:p>
          <a:p>
            <a:endParaRPr lang="en-GB" sz="2000" dirty="0"/>
          </a:p>
          <a:p>
            <a:r>
              <a:rPr lang="en-GB" sz="2000" dirty="0"/>
              <a:t>Wir sind ständig bestrebt, unseren Kundenstamm zu halten und Jahr für Jahr zu vergrößern, um neue Geschäfte zu entwickeln und gleichzeitig unseren Umsatz zu steigern und weitere Arbeitsplätze zu schaffen. Unsere Priorität für jetzt und in der Zukunft ist es, unsere lokale Gemeinschaft und unsere Mitarbeiter </a:t>
            </a:r>
            <a:r>
              <a:rPr lang="en-GB" sz="2000" dirty="0" err="1"/>
              <a:t>durch</a:t>
            </a:r>
            <a:r>
              <a:rPr lang="en-GB" sz="2000" dirty="0"/>
              <a:t> Schulungen und fortgesetzte Investitionen in TEG für unser Wachstum und unsere Nachhaltigkeit zu </a:t>
            </a:r>
            <a:r>
              <a:rPr lang="en-GB" sz="2000" dirty="0" err="1"/>
              <a:t>unterstützen</a:t>
            </a:r>
            <a:r>
              <a:rPr lang="en-GB" sz="2000" dirty="0"/>
              <a:t>.” </a:t>
            </a:r>
          </a:p>
          <a:p>
            <a:r>
              <a:rPr lang="en-GB" sz="2000" dirty="0" err="1">
                <a:hlinkClick r:id="rId2"/>
              </a:rPr>
              <a:t>Sehen</a:t>
            </a:r>
            <a:r>
              <a:rPr lang="en-GB" sz="2000" dirty="0">
                <a:hlinkClick r:id="rId2"/>
              </a:rPr>
              <a:t> Sie </a:t>
            </a:r>
            <a:r>
              <a:rPr lang="en-GB" sz="2000" dirty="0" err="1">
                <a:hlinkClick r:id="rId2"/>
              </a:rPr>
              <a:t>sich</a:t>
            </a:r>
            <a:r>
              <a:rPr lang="en-GB" sz="2000" dirty="0">
                <a:hlinkClick r:id="rId2"/>
              </a:rPr>
              <a:t> die vollständige CSR-Vision und den Bericht von TEG an</a:t>
            </a:r>
            <a:endParaRPr lang="en-GB" sz="2000" dirty="0"/>
          </a:p>
        </p:txBody>
      </p:sp>
      <p:sp>
        <p:nvSpPr>
          <p:cNvPr id="6" name="Text Placeholder 1">
            <a:extLst>
              <a:ext uri="{FF2B5EF4-FFF2-40B4-BE49-F238E27FC236}">
                <a16:creationId xmlns:a16="http://schemas.microsoft.com/office/drawing/2014/main" id="{7B31BCB5-5DC0-C30E-28BC-4F2EBF9D0FC1}"/>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a:solidFill>
                  <a:schemeClr val="bg1"/>
                </a:solidFill>
              </a:rPr>
              <a:t>Muster einer CSR-Vision</a:t>
            </a:r>
          </a:p>
          <a:p>
            <a:pPr algn="ctr"/>
            <a:r>
              <a:rPr lang="en-GB" sz="2800" b="0" dirty="0">
                <a:solidFill>
                  <a:schemeClr val="bg1"/>
                </a:solidFill>
              </a:rPr>
              <a:t>TEG, Mullingar, Irland</a:t>
            </a:r>
            <a:endParaRPr lang="en-IE" sz="2800" b="0" dirty="0">
              <a:solidFill>
                <a:schemeClr val="bg1"/>
              </a:solidFill>
            </a:endParaRPr>
          </a:p>
        </p:txBody>
      </p:sp>
    </p:spTree>
    <p:extLst>
      <p:ext uri="{BB962C8B-B14F-4D97-AF65-F5344CB8AC3E}">
        <p14:creationId xmlns:p14="http://schemas.microsoft.com/office/powerpoint/2010/main" val="1463149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357465"/>
            <a:ext cx="10587038" cy="3995320"/>
          </a:xfrm>
        </p:spPr>
        <p:txBody>
          <a:bodyPr/>
          <a:lstStyle/>
          <a:p>
            <a:pPr marL="0" marR="0" lvl="0" indent="0" algn="l" defTabSz="583729" rtl="0" eaLnBrk="1" fontAlgn="auto" latinLnBrk="0" hangingPunct="1">
              <a:lnSpc>
                <a:spcPct val="100000"/>
              </a:lnSpc>
              <a:buClrTx/>
              <a:buSzTx/>
              <a:buFontTx/>
              <a:buNone/>
              <a:tabLst/>
              <a:defRPr/>
            </a:pPr>
            <a:r>
              <a:rPr lang="en-GB" sz="2000" dirty="0"/>
              <a:t>Tico Mail Works ist seit 1985 im Bereich der </a:t>
            </a:r>
            <a:r>
              <a:rPr lang="en-GB" sz="2000" dirty="0" err="1"/>
              <a:t>Postsendungen</a:t>
            </a:r>
            <a:r>
              <a:rPr lang="en-GB" sz="2000" dirty="0"/>
              <a:t> tätig und hat sich in dieser Zeit einen ausgezeichneten Ruf für Qualität, Sicherheit und Professionalität erworben. Unser Unternehmen ist bestrebt, jederzeit sozial und ökologisch verantwortungsbewusst zu handeln, indem wir unsere Grundsätze befolgen, die seit September 2015 die 17 Ziele für nachhaltige Entwicklung (SDGs) der Vereinten Nationen sind. </a:t>
            </a:r>
          </a:p>
          <a:p>
            <a:pPr marL="0" marR="0" lvl="0" indent="0" algn="l" defTabSz="583729" rtl="0" eaLnBrk="1" fontAlgn="auto" latinLnBrk="0" hangingPunct="1">
              <a:lnSpc>
                <a:spcPct val="100000"/>
              </a:lnSpc>
              <a:buClrTx/>
              <a:buSzTx/>
              <a:buFontTx/>
              <a:buNone/>
              <a:tabLst/>
              <a:defRPr/>
            </a:pPr>
            <a:endParaRPr lang="en-GB" sz="2000" dirty="0"/>
          </a:p>
          <a:p>
            <a:pPr marL="0" marR="0" lvl="0" indent="0" algn="l" defTabSz="583729" rtl="0" eaLnBrk="1" fontAlgn="auto" latinLnBrk="0" hangingPunct="1">
              <a:lnSpc>
                <a:spcPct val="100000"/>
              </a:lnSpc>
              <a:buClrTx/>
              <a:buSzTx/>
              <a:buFontTx/>
              <a:buNone/>
              <a:tabLst/>
              <a:defRPr/>
            </a:pPr>
            <a:r>
              <a:rPr lang="en-GB" sz="2000" b="1" dirty="0"/>
              <a:t>Zu diesen Zielen gehören zwei, auf die wir besonderen Wert legen: </a:t>
            </a:r>
          </a:p>
          <a:p>
            <a:pPr marL="0" marR="0" lvl="0" indent="0" algn="l" defTabSz="583729" rtl="0" eaLnBrk="1" fontAlgn="auto" latinLnBrk="0" hangingPunct="1">
              <a:lnSpc>
                <a:spcPct val="100000"/>
              </a:lnSpc>
              <a:buClrTx/>
              <a:buSzTx/>
              <a:buFontTx/>
              <a:buNone/>
              <a:tabLst/>
              <a:defRPr/>
            </a:pPr>
            <a:r>
              <a:rPr lang="en-GB" sz="2000" dirty="0"/>
              <a:t>SDG 5 - Gleichstellung der Geschlechter </a:t>
            </a:r>
          </a:p>
          <a:p>
            <a:pPr marL="0" marR="0" lvl="0" indent="0" algn="l" defTabSz="583729" rtl="0" eaLnBrk="1" fontAlgn="auto" latinLnBrk="0" hangingPunct="1">
              <a:lnSpc>
                <a:spcPct val="100000"/>
              </a:lnSpc>
              <a:buClrTx/>
              <a:buSzTx/>
              <a:buFontTx/>
              <a:buNone/>
              <a:tabLst/>
              <a:defRPr/>
            </a:pPr>
            <a:r>
              <a:rPr lang="en-GB" sz="2000" dirty="0"/>
              <a:t>SDG 10 - Gleichheit für alle</a:t>
            </a:r>
          </a:p>
          <a:p>
            <a:pPr marL="0" marR="0" lvl="0" indent="0" algn="l" defTabSz="583729" rtl="0" eaLnBrk="1" fontAlgn="auto" latinLnBrk="0" hangingPunct="1">
              <a:lnSpc>
                <a:spcPct val="100000"/>
              </a:lnSpc>
              <a:buClrTx/>
              <a:buSzTx/>
              <a:buFontTx/>
              <a:buNone/>
              <a:tabLst/>
              <a:defRPr/>
            </a:pPr>
            <a:endParaRPr lang="en-GB" sz="2000" b="0" i="0" dirty="0">
              <a:solidFill>
                <a:srgbClr val="333333"/>
              </a:solidFill>
              <a:effectLst/>
            </a:endParaRPr>
          </a:p>
          <a:p>
            <a:pPr marL="0" marR="0" lvl="0" indent="0" algn="l" defTabSz="583729" rtl="0" eaLnBrk="1" fontAlgn="auto" latinLnBrk="0" hangingPunct="1">
              <a:lnSpc>
                <a:spcPct val="100000"/>
              </a:lnSpc>
              <a:buClrTx/>
              <a:buSzTx/>
              <a:buFontTx/>
              <a:buNone/>
              <a:tabLst/>
              <a:defRPr/>
            </a:pPr>
            <a:r>
              <a:rPr lang="en-GB" sz="2000" b="1" dirty="0"/>
              <a:t>Unser Unternehmen strebt danach, die höchsten Standards zu erreichen und in unserer Branche weltweit führend zu sein. Zu diesem Zweck sind wir zertifiziert worden für: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9001 - Qualitätsmanagement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27001 - Informationssicherheit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000" dirty="0"/>
              <a:t>ISO 14001 – </a:t>
            </a:r>
            <a:r>
              <a:rPr lang="en-GB" sz="2000" dirty="0" err="1"/>
              <a:t>Umweltmanagement</a:t>
            </a:r>
            <a:endParaRPr lang="en-GB" sz="2000" dirty="0"/>
          </a:p>
          <a:p>
            <a:pPr marL="342900" marR="0" lvl="0" indent="-342900" algn="l" defTabSz="583729" rtl="0" eaLnBrk="1" fontAlgn="auto" latinLnBrk="0" hangingPunct="1">
              <a:lnSpc>
                <a:spcPct val="100000"/>
              </a:lnSpc>
              <a:buClrTx/>
              <a:buSzTx/>
              <a:buFont typeface="Arial" panose="020B0604020202020204" pitchFamily="34" charset="0"/>
              <a:buChar char="•"/>
              <a:tabLst/>
              <a:defRPr/>
            </a:pPr>
            <a:endParaRPr lang="en-GB" sz="2000" dirty="0"/>
          </a:p>
          <a:p>
            <a:pPr marL="0" marR="0" lvl="0" indent="0" algn="l" defTabSz="583729" rtl="0" eaLnBrk="1" fontAlgn="auto" latinLnBrk="0" hangingPunct="1">
              <a:lnSpc>
                <a:spcPct val="100000"/>
              </a:lnSpc>
              <a:buClrTx/>
              <a:buSzTx/>
              <a:buFontTx/>
              <a:buNone/>
              <a:tabLst/>
              <a:defRPr/>
            </a:pPr>
            <a:r>
              <a:rPr lang="en-GB" sz="2000" b="0" i="0" dirty="0" err="1">
                <a:solidFill>
                  <a:srgbClr val="333333"/>
                </a:solidFill>
                <a:effectLst/>
                <a:hlinkClick r:id="rId2"/>
              </a:rPr>
              <a:t>Sehen</a:t>
            </a:r>
            <a:r>
              <a:rPr lang="en-GB" sz="2000" b="0" i="0" dirty="0">
                <a:solidFill>
                  <a:srgbClr val="333333"/>
                </a:solidFill>
                <a:effectLst/>
                <a:hlinkClick r:id="rId2"/>
              </a:rPr>
              <a:t> Sie </a:t>
            </a:r>
            <a:r>
              <a:rPr lang="en-GB" sz="2000" b="0" i="0" dirty="0" err="1">
                <a:solidFill>
                  <a:srgbClr val="333333"/>
                </a:solidFill>
                <a:effectLst/>
                <a:hlinkClick r:id="rId2"/>
              </a:rPr>
              <a:t>sich</a:t>
            </a:r>
            <a:r>
              <a:rPr lang="en-GB" sz="2000" b="0" i="0" dirty="0">
                <a:solidFill>
                  <a:srgbClr val="333333"/>
                </a:solidFill>
                <a:effectLst/>
                <a:hlinkClick r:id="rId2"/>
              </a:rPr>
              <a:t> den </a:t>
            </a:r>
            <a:r>
              <a:rPr lang="en-GB" sz="2000" dirty="0">
                <a:solidFill>
                  <a:srgbClr val="333333"/>
                </a:solidFill>
                <a:hlinkClick r:id="rId2"/>
              </a:rPr>
              <a:t>vollständigen Nachhaltigkeitsbericht von </a:t>
            </a:r>
            <a:r>
              <a:rPr lang="en-GB" sz="2000" b="0" i="0" dirty="0">
                <a:solidFill>
                  <a:srgbClr val="333333"/>
                </a:solidFill>
                <a:effectLst/>
                <a:hlinkClick r:id="rId2"/>
              </a:rPr>
              <a:t>Ticos an </a:t>
            </a:r>
            <a:endParaRPr lang="en-GB" sz="2000" b="0" i="0" dirty="0">
              <a:solidFill>
                <a:srgbClr val="333333"/>
              </a:solidFill>
              <a:effectLst/>
            </a:endParaRPr>
          </a:p>
        </p:txBody>
      </p:sp>
      <p:sp>
        <p:nvSpPr>
          <p:cNvPr id="6" name="Text Placeholder 1">
            <a:extLst>
              <a:ext uri="{FF2B5EF4-FFF2-40B4-BE49-F238E27FC236}">
                <a16:creationId xmlns:a16="http://schemas.microsoft.com/office/drawing/2014/main" id="{D10CA391-772C-01C1-B2CD-DEEF0EFC1763}"/>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a:solidFill>
                  <a:schemeClr val="bg1"/>
                </a:solidFill>
              </a:rPr>
              <a:t>Muster einer CSR-Vision</a:t>
            </a:r>
          </a:p>
          <a:p>
            <a:pPr algn="ctr"/>
            <a:r>
              <a:rPr lang="en-GB" sz="2800" b="0" dirty="0">
                <a:solidFill>
                  <a:schemeClr val="bg1"/>
                </a:solidFill>
              </a:rPr>
              <a:t>Tico Mail Works, Dublin, Irland</a:t>
            </a:r>
            <a:endParaRPr lang="en-IE" sz="2800" b="0" dirty="0">
              <a:solidFill>
                <a:schemeClr val="bg1"/>
              </a:solidFill>
            </a:endParaRPr>
          </a:p>
        </p:txBody>
      </p:sp>
    </p:spTree>
    <p:extLst>
      <p:ext uri="{BB962C8B-B14F-4D97-AF65-F5344CB8AC3E}">
        <p14:creationId xmlns:p14="http://schemas.microsoft.com/office/powerpoint/2010/main" val="2747491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FE1C6-82D9-B0EA-963A-17B5DF118BEF}"/>
              </a:ext>
            </a:extLst>
          </p:cNvPr>
          <p:cNvSpPr>
            <a:spLocks noGrp="1"/>
          </p:cNvSpPr>
          <p:nvPr>
            <p:ph type="body" sz="quarter" idx="14"/>
          </p:nvPr>
        </p:nvSpPr>
        <p:spPr>
          <a:xfrm>
            <a:off x="1085850" y="1740970"/>
            <a:ext cx="10587038" cy="3995320"/>
          </a:xfrm>
        </p:spPr>
        <p:txBody>
          <a:bodyPr/>
          <a:lstStyle/>
          <a:p>
            <a:r>
              <a:rPr lang="en-GB" dirty="0"/>
              <a:t>Entwickeln Sie die CSR-Vision Ihres Unternehmens, indem Sie die folgenden Fragen beantworten....</a:t>
            </a:r>
          </a:p>
          <a:p>
            <a:endParaRPr lang="en-GB" b="1" dirty="0">
              <a:solidFill>
                <a:srgbClr val="C55A11"/>
              </a:solidFill>
            </a:endParaRPr>
          </a:p>
          <a:p>
            <a:pPr marL="342900" indent="-342900">
              <a:buFont typeface="Wingdings" panose="05000000000000000000" pitchFamily="2" charset="2"/>
              <a:buChar char="v"/>
            </a:pPr>
            <a:r>
              <a:rPr lang="en-GB" b="1" dirty="0">
                <a:solidFill>
                  <a:srgbClr val="C55A11"/>
                </a:solidFill>
              </a:rPr>
              <a:t>Warum sind wir im Geschäft? </a:t>
            </a:r>
          </a:p>
          <a:p>
            <a:pPr marL="342900" indent="-342900">
              <a:buFont typeface="Wingdings" panose="05000000000000000000" pitchFamily="2" charset="2"/>
              <a:buChar char="v"/>
            </a:pPr>
            <a:r>
              <a:rPr lang="en-GB" b="1" dirty="0">
                <a:solidFill>
                  <a:srgbClr val="027354"/>
                </a:solidFill>
              </a:rPr>
              <a:t>Was ist unser CSR-Versprechen/Zweck/Beitrag, z. B. </a:t>
            </a:r>
            <a:r>
              <a:rPr lang="en-GB" dirty="0">
                <a:solidFill>
                  <a:srgbClr val="027354"/>
                </a:solidFill>
              </a:rPr>
              <a:t>wie minimieren wir die Umweltauswirkungen</a:t>
            </a:r>
            <a:r>
              <a:rPr lang="en-GB" b="1" dirty="0">
                <a:solidFill>
                  <a:srgbClr val="027354"/>
                </a:solidFill>
              </a:rPr>
              <a:t>?  </a:t>
            </a:r>
          </a:p>
          <a:p>
            <a:pPr marL="342900" indent="-342900">
              <a:buFont typeface="Wingdings" panose="05000000000000000000" pitchFamily="2" charset="2"/>
              <a:buChar char="v"/>
            </a:pPr>
            <a:r>
              <a:rPr lang="en-GB" b="1" dirty="0">
                <a:solidFill>
                  <a:srgbClr val="D0756E"/>
                </a:solidFill>
              </a:rPr>
              <a:t>Wem wollen wir verantwortungsbewusster dienen, z. B. am Arbeitsplatz und in der Gemeinschaft? </a:t>
            </a:r>
          </a:p>
          <a:p>
            <a:pPr marL="342900" indent="-342900">
              <a:buFont typeface="Wingdings" panose="05000000000000000000" pitchFamily="2" charset="2"/>
              <a:buChar char="v"/>
            </a:pPr>
            <a:r>
              <a:rPr lang="en-GB" b="1" dirty="0">
                <a:solidFill>
                  <a:srgbClr val="027354"/>
                </a:solidFill>
              </a:rPr>
              <a:t>Wie wollen wir unsere Zukunft gestalten? </a:t>
            </a:r>
          </a:p>
          <a:p>
            <a:pPr marL="342900" indent="-342900">
              <a:buFont typeface="Wingdings" panose="05000000000000000000" pitchFamily="2" charset="2"/>
              <a:buChar char="v"/>
            </a:pPr>
            <a:r>
              <a:rPr lang="en-GB" b="1" dirty="0">
                <a:solidFill>
                  <a:srgbClr val="E7850F"/>
                </a:solidFill>
              </a:rPr>
              <a:t>Was </a:t>
            </a:r>
            <a:r>
              <a:rPr lang="en-GB" b="1" dirty="0" err="1">
                <a:solidFill>
                  <a:srgbClr val="E7850F"/>
                </a:solidFill>
              </a:rPr>
              <a:t>bedeutet</a:t>
            </a:r>
            <a:r>
              <a:rPr lang="en-GB" b="1" dirty="0">
                <a:solidFill>
                  <a:srgbClr val="E7850F"/>
                </a:solidFill>
              </a:rPr>
              <a:t> CSR für uns? </a:t>
            </a:r>
          </a:p>
          <a:p>
            <a:pPr marL="342900" indent="-342900">
              <a:buFont typeface="Wingdings" panose="05000000000000000000" pitchFamily="2" charset="2"/>
              <a:buChar char="v"/>
            </a:pPr>
            <a:r>
              <a:rPr lang="en-GB" b="1" dirty="0">
                <a:solidFill>
                  <a:srgbClr val="40B894"/>
                </a:solidFill>
              </a:rPr>
              <a:t>Wie werden wir unsere CSR messen? </a:t>
            </a:r>
          </a:p>
          <a:p>
            <a:pPr marL="342900" indent="-342900">
              <a:buFont typeface="Wingdings" panose="05000000000000000000" pitchFamily="2" charset="2"/>
              <a:buChar char="v"/>
            </a:pPr>
            <a:r>
              <a:rPr lang="en-GB" b="1" dirty="0">
                <a:solidFill>
                  <a:srgbClr val="C55A11"/>
                </a:solidFill>
              </a:rPr>
              <a:t>Wie werden wir verantwortlich oder rechenschaftspflichtig gemacht, z</a:t>
            </a:r>
            <a:r>
              <a:rPr lang="en-GB" dirty="0">
                <a:solidFill>
                  <a:srgbClr val="C55A11"/>
                </a:solidFill>
              </a:rPr>
              <a:t>. B. im Rahmen welcher formalen Lenkungsmaßnahmen</a:t>
            </a:r>
            <a:r>
              <a:rPr lang="en-GB" b="1" dirty="0">
                <a:solidFill>
                  <a:srgbClr val="C55A11"/>
                </a:solidFill>
              </a:rPr>
              <a:t>?</a:t>
            </a:r>
          </a:p>
          <a:p>
            <a:endParaRPr lang="en-IE" dirty="0"/>
          </a:p>
        </p:txBody>
      </p:sp>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Entwickeln Sie Ihre CSR-Vision</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Tree>
    <p:extLst>
      <p:ext uri="{BB962C8B-B14F-4D97-AF65-F5344CB8AC3E}">
        <p14:creationId xmlns:p14="http://schemas.microsoft.com/office/powerpoint/2010/main" val="205090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6151949" cy="697353"/>
          </a:xfrm>
        </p:spPr>
        <p:txBody>
          <a:bodyPr/>
          <a:lstStyle/>
          <a:p>
            <a:pPr>
              <a:lnSpc>
                <a:spcPct val="100000"/>
              </a:lnSpc>
              <a:spcBef>
                <a:spcPts val="0"/>
              </a:spcBef>
            </a:pPr>
            <a:r>
              <a:rPr lang="en-US" sz="4400" b="1" dirty="0"/>
              <a:t>Schritt 6 </a:t>
            </a:r>
          </a:p>
          <a:p>
            <a:pPr>
              <a:lnSpc>
                <a:spcPct val="100000"/>
              </a:lnSpc>
              <a:spcBef>
                <a:spcPts val="0"/>
              </a:spcBef>
            </a:pPr>
            <a:endParaRPr lang="en-US" sz="400" dirty="0"/>
          </a:p>
          <a:p>
            <a:pPr>
              <a:lnSpc>
                <a:spcPct val="100000"/>
              </a:lnSpc>
              <a:spcBef>
                <a:spcPts val="0"/>
              </a:spcBef>
            </a:pPr>
            <a:r>
              <a:rPr lang="en-US" sz="3200" dirty="0">
                <a:solidFill>
                  <a:srgbClr val="027354"/>
                </a:solidFill>
              </a:rPr>
              <a:t>Mitarbeiterengagement für eine wirksame Umsetzung der CSR-Kultur</a:t>
            </a:r>
          </a:p>
          <a:p>
            <a:pPr>
              <a:lnSpc>
                <a:spcPct val="100000"/>
              </a:lnSpc>
              <a:spcBef>
                <a:spcPts val="0"/>
              </a:spcBef>
            </a:pPr>
            <a:endParaRPr lang="en-IE" sz="4400" dirty="0"/>
          </a:p>
        </p:txBody>
      </p:sp>
    </p:spTree>
    <p:extLst>
      <p:ext uri="{BB962C8B-B14F-4D97-AF65-F5344CB8AC3E}">
        <p14:creationId xmlns:p14="http://schemas.microsoft.com/office/powerpoint/2010/main" val="4480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4955D9-3401-3F7A-EE23-579E6D286D6C}"/>
              </a:ext>
            </a:extLst>
          </p:cNvPr>
          <p:cNvSpPr>
            <a:spLocks noGrp="1"/>
          </p:cNvSpPr>
          <p:nvPr>
            <p:ph type="body" sz="quarter" idx="13"/>
          </p:nvPr>
        </p:nvSpPr>
        <p:spPr>
          <a:xfrm>
            <a:off x="152401" y="251011"/>
            <a:ext cx="6477328" cy="4218224"/>
          </a:xfrm>
        </p:spPr>
        <p:txBody>
          <a:bodyPr>
            <a:noAutofit/>
          </a:bodyPr>
          <a:lstStyle/>
          <a:p>
            <a:pPr>
              <a:lnSpc>
                <a:spcPct val="120000"/>
              </a:lnSpc>
              <a:spcBef>
                <a:spcPts val="0"/>
              </a:spcBef>
            </a:pPr>
            <a:endParaRPr lang="en-GB" sz="2000" i="0" dirty="0"/>
          </a:p>
          <a:p>
            <a:pPr>
              <a:lnSpc>
                <a:spcPct val="120000"/>
              </a:lnSpc>
              <a:spcBef>
                <a:spcPts val="0"/>
              </a:spcBef>
            </a:pPr>
            <a:r>
              <a:rPr lang="en-GB" sz="2400" b="1" i="0" dirty="0"/>
              <a:t>Verständnis für die Bedürfnisse der Mitarbeiter und Selbstverwirklichung</a:t>
            </a:r>
          </a:p>
          <a:p>
            <a:pPr>
              <a:lnSpc>
                <a:spcPct val="120000"/>
              </a:lnSpc>
              <a:spcBef>
                <a:spcPts val="0"/>
              </a:spcBef>
            </a:pPr>
            <a:endParaRPr lang="en-GB" sz="2000" i="0" dirty="0"/>
          </a:p>
          <a:p>
            <a:pPr>
              <a:lnSpc>
                <a:spcPct val="120000"/>
              </a:lnSpc>
              <a:spcBef>
                <a:spcPts val="0"/>
              </a:spcBef>
            </a:pPr>
            <a:r>
              <a:rPr lang="en-GB" sz="2000" i="0" dirty="0"/>
              <a:t>Abraham Maslow, Psychologe des 20. Jahrhunderts, war der Ansicht, dass der Mensch eine Hierarchie der Bedürfnisse hat: Wir müssen unsere körperlichen Bedürfnisse und unsere Sicherheitsbedürfnisse befriedigen, dann unser Gefühl der Zugehörigkeit und unser Selbstwertgefühl (auch bekannt als </a:t>
            </a:r>
            <a:r>
              <a:rPr lang="en-GB" sz="2000" i="0" dirty="0" err="1"/>
              <a:t>unser</a:t>
            </a:r>
            <a:r>
              <a:rPr lang="en-GB" sz="2000" i="0" dirty="0"/>
              <a:t> Ego Self), bevor wir zu einem tieferen Ort gelangen, an dem wir unsere Bestimmung leben können, was er Selbstverwirklichung nannte. </a:t>
            </a:r>
          </a:p>
          <a:p>
            <a:pPr>
              <a:lnSpc>
                <a:spcPct val="120000"/>
              </a:lnSpc>
              <a:spcBef>
                <a:spcPts val="0"/>
              </a:spcBef>
            </a:pPr>
            <a:endParaRPr lang="en-GB" sz="2000" i="0" dirty="0"/>
          </a:p>
          <a:p>
            <a:pPr>
              <a:lnSpc>
                <a:spcPct val="120000"/>
              </a:lnSpc>
              <a:spcBef>
                <a:spcPts val="0"/>
              </a:spcBef>
            </a:pPr>
            <a:endParaRPr lang="en-IE" sz="2000" i="0" dirty="0"/>
          </a:p>
        </p:txBody>
      </p:sp>
      <p:sp>
        <p:nvSpPr>
          <p:cNvPr id="2" name="TextBox 1">
            <a:extLst>
              <a:ext uri="{FF2B5EF4-FFF2-40B4-BE49-F238E27FC236}">
                <a16:creationId xmlns:a16="http://schemas.microsoft.com/office/drawing/2014/main" id="{B8752868-0FEC-B491-D1E0-3B4ADC02BD32}"/>
              </a:ext>
            </a:extLst>
          </p:cNvPr>
          <p:cNvSpPr txBox="1"/>
          <p:nvPr/>
        </p:nvSpPr>
        <p:spPr>
          <a:xfrm>
            <a:off x="1317812" y="4249271"/>
            <a:ext cx="2563906" cy="369332"/>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Quelle</a:t>
            </a:r>
            <a:endParaRPr lang="en-IE" dirty="0">
              <a:solidFill>
                <a:schemeClr val="bg1"/>
              </a:solidFill>
            </a:endParaRPr>
          </a:p>
        </p:txBody>
      </p:sp>
      <p:pic>
        <p:nvPicPr>
          <p:cNvPr id="3" name="Picture 2" descr="Abraham Maslow Biography - Life of American Psychologist">
            <a:extLst>
              <a:ext uri="{FF2B5EF4-FFF2-40B4-BE49-F238E27FC236}">
                <a16:creationId xmlns:a16="http://schemas.microsoft.com/office/drawing/2014/main" id="{CB5279AB-9891-2444-D15E-A51D053017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467" y="125505"/>
            <a:ext cx="3953219" cy="595256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04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1466548" cy="844269"/>
          </a:xfrm>
        </p:spPr>
        <p:txBody>
          <a:bodyPr>
            <a:noAutofit/>
          </a:bodyPr>
          <a:lstStyle/>
          <a:p>
            <a:r>
              <a:rPr lang="en-IE" sz="3200" dirty="0">
                <a:solidFill>
                  <a:srgbClr val="C95F57"/>
                </a:solidFill>
              </a:rPr>
              <a:t>Evaluierung des kulturellen KMU-Gesundheitsmodells</a:t>
            </a:r>
          </a:p>
          <a:p>
            <a:r>
              <a:rPr lang="en-IE" sz="3200" dirty="0"/>
              <a:t>Richard Barrett Modell</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539994" y="1617280"/>
            <a:ext cx="6254132" cy="4329707"/>
          </a:xfrm>
        </p:spPr>
        <p:txBody>
          <a:bodyPr/>
          <a:lstStyle/>
          <a:p>
            <a:r>
              <a:rPr lang="en-GB" sz="2000" dirty="0"/>
              <a:t>Richard Barrett entwickelte ein Modell und eine Umfrage auf der Grundlage der Maslowschen Hierarchie zur Bewertung der kulturellen Gesundheit eines Unternehmens. Er erkannte, dass die Entwicklungsstufen nicht nur auf individueller Ebene funktionieren, sondern auch die Entwicklungsstufen von Teams und Unternehmen darstellen - im Grunde jedes von Menschen geführte System. Ergibt Sinn, nicht wahr? </a:t>
            </a:r>
          </a:p>
          <a:p>
            <a:endParaRPr lang="en-GB" sz="2000" dirty="0"/>
          </a:p>
          <a:p>
            <a:pPr marL="285750" indent="-285750">
              <a:buFont typeface="Wingdings" panose="05000000000000000000" pitchFamily="2" charset="2"/>
              <a:buChar char="v"/>
            </a:pPr>
            <a:r>
              <a:rPr lang="en-GB" sz="1400" b="1" dirty="0" err="1">
                <a:solidFill>
                  <a:srgbClr val="333333"/>
                </a:solidFill>
                <a:latin typeface="Montserrat" panose="00000500000000000000" pitchFamily="2" charset="0"/>
              </a:rPr>
              <a:t>Selbstbestimmungsrahmen</a:t>
            </a:r>
            <a:r>
              <a:rPr lang="en-GB" sz="1400" b="1" dirty="0">
                <a:solidFill>
                  <a:srgbClr val="333333"/>
                </a:solidFill>
                <a:latin typeface="Montserrat" panose="00000500000000000000" pitchFamily="2" charset="0"/>
              </a:rPr>
              <a:t> </a:t>
            </a:r>
            <a:r>
              <a:rPr lang="en-GB" sz="1400" b="0" i="0" dirty="0" err="1">
                <a:solidFill>
                  <a:srgbClr val="333333"/>
                </a:solidFill>
                <a:effectLst/>
                <a:latin typeface="Roboto" panose="02000000000000000000" pitchFamily="2" charset="0"/>
              </a:rPr>
              <a:t>zum</a:t>
            </a:r>
            <a:r>
              <a:rPr lang="en-GB" sz="1400" b="0" i="0" dirty="0">
                <a:solidFill>
                  <a:srgbClr val="333333"/>
                </a:solidFill>
                <a:effectLst/>
                <a:latin typeface="Roboto" panose="02000000000000000000" pitchFamily="2" charset="0"/>
              </a:rPr>
              <a:t> Verständnis von menschlicher Motivation, Entfaltung </a:t>
            </a:r>
            <a:r>
              <a:rPr lang="en-GB" sz="1400" dirty="0">
                <a:solidFill>
                  <a:srgbClr val="333333"/>
                </a:solidFill>
                <a:latin typeface="Roboto" panose="02000000000000000000" pitchFamily="2" charset="0"/>
              </a:rPr>
              <a:t>und Wohlbefinden</a:t>
            </a:r>
            <a:r>
              <a:rPr lang="en-GB" sz="1400" b="0" i="0" dirty="0">
                <a:solidFill>
                  <a:srgbClr val="333333"/>
                </a:solidFill>
                <a:effectLst/>
                <a:latin typeface="Roboto" panose="02000000000000000000" pitchFamily="2" charset="0"/>
              </a:rPr>
              <a:t>. </a:t>
            </a:r>
            <a:endParaRPr lang="en-GB" sz="2000" b="0" i="0" dirty="0">
              <a:solidFill>
                <a:srgbClr val="333333"/>
              </a:solidFill>
              <a:effectLst/>
              <a:latin typeface="Roboto" panose="02000000000000000000" pitchFamily="2" charset="0"/>
            </a:endParaRPr>
          </a:p>
          <a:p>
            <a:pPr marL="342900" indent="-342900">
              <a:buFont typeface="Wingdings" panose="05000000000000000000" pitchFamily="2" charset="2"/>
              <a:buChar char="v"/>
            </a:pPr>
            <a:endParaRPr lang="en-GB" sz="20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400" b="1" i="0" dirty="0">
                <a:solidFill>
                  <a:srgbClr val="333333"/>
                </a:solidFill>
                <a:effectLst/>
                <a:latin typeface="Montserrat" panose="00000500000000000000" pitchFamily="2" charset="0"/>
              </a:rPr>
              <a:t>Psychologisches </a:t>
            </a:r>
            <a:r>
              <a:rPr lang="en-IE" sz="1400" b="1" i="0" dirty="0" err="1">
                <a:solidFill>
                  <a:srgbClr val="333333"/>
                </a:solidFill>
                <a:effectLst/>
                <a:latin typeface="Montserrat" panose="00000500000000000000" pitchFamily="2" charset="0"/>
              </a:rPr>
              <a:t>Wohlbefinden</a:t>
            </a:r>
            <a:r>
              <a:rPr lang="en-IE" sz="1400" b="1" i="0" dirty="0">
                <a:solidFill>
                  <a:srgbClr val="333333"/>
                </a:solidFill>
                <a:effectLst/>
                <a:latin typeface="Montserrat" panose="00000500000000000000" pitchFamily="2" charset="0"/>
              </a:rPr>
              <a:t> </a:t>
            </a:r>
            <a:r>
              <a:rPr lang="en-IE" sz="1400" dirty="0" err="1">
                <a:solidFill>
                  <a:srgbClr val="333333"/>
                </a:solidFill>
                <a:latin typeface="Roboto" panose="02000000000000000000" pitchFamily="2" charset="0"/>
              </a:rPr>
              <a:t>durch</a:t>
            </a:r>
            <a:r>
              <a:rPr lang="en-IE" sz="1400" dirty="0">
                <a:solidFill>
                  <a:srgbClr val="333333"/>
                </a:solidFill>
                <a:latin typeface="Roboto" panose="02000000000000000000" pitchFamily="2" charset="0"/>
              </a:rPr>
              <a:t> Zusammenarbeit mit anderen und Schaffung positiver Beziehungen. </a:t>
            </a:r>
          </a:p>
          <a:p>
            <a:pPr marL="285750" indent="-285750">
              <a:buFont typeface="Wingdings" panose="05000000000000000000" pitchFamily="2" charset="2"/>
              <a:buChar char="v"/>
            </a:pPr>
            <a:endParaRPr lang="en-IE" sz="14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400" b="1" dirty="0">
                <a:solidFill>
                  <a:srgbClr val="333333"/>
                </a:solidFill>
                <a:latin typeface="Montserrat" panose="00000500000000000000" pitchFamily="2" charset="0"/>
              </a:rPr>
              <a:t>Die menschliche Entfaltung </a:t>
            </a:r>
            <a:r>
              <a:rPr lang="en-GB" sz="1400" dirty="0">
                <a:solidFill>
                  <a:srgbClr val="333333"/>
                </a:solidFill>
                <a:latin typeface="Roboto" panose="02000000000000000000" pitchFamily="2" charset="0"/>
              </a:rPr>
              <a:t>ist der lebendigste und umfassendste Ausdruck der menschlichen Natur und eines gut gelebten Lebens. </a:t>
            </a:r>
            <a:endParaRPr lang="en-IE" sz="1400" dirty="0">
              <a:solidFill>
                <a:srgbClr val="333333"/>
              </a:solidFill>
              <a:latin typeface="Roboto" panose="02000000000000000000" pitchFamily="2" charset="0"/>
            </a:endParaRPr>
          </a:p>
          <a:p>
            <a:endParaRPr lang="en-IE" sz="1400" dirty="0">
              <a:solidFill>
                <a:srgbClr val="333333"/>
              </a:solidFill>
              <a:latin typeface="Roboto" panose="02000000000000000000" pitchFamily="2" charset="0"/>
            </a:endParaRPr>
          </a:p>
          <a:p>
            <a:endParaRPr lang="en-GB" sz="2000" dirty="0"/>
          </a:p>
          <a:p>
            <a:endParaRPr lang="en-IE" sz="2000" dirty="0"/>
          </a:p>
        </p:txBody>
      </p:sp>
      <p:pic>
        <p:nvPicPr>
          <p:cNvPr id="1028" name="Picture 4" descr="Article: Theoretical Support for the Barrett Model | Barrett Values Centre">
            <a:extLst>
              <a:ext uri="{FF2B5EF4-FFF2-40B4-BE49-F238E27FC236}">
                <a16:creationId xmlns:a16="http://schemas.microsoft.com/office/drawing/2014/main" id="{A5D14602-4F91-E863-C7BC-0B2D90364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06" y="1126641"/>
            <a:ext cx="4737847" cy="4737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440E62-1A71-0154-B439-842502AD4A7E}"/>
              </a:ext>
            </a:extLst>
          </p:cNvPr>
          <p:cNvSpPr txBox="1"/>
          <p:nvPr/>
        </p:nvSpPr>
        <p:spPr>
          <a:xfrm>
            <a:off x="7404847" y="5855523"/>
            <a:ext cx="4392706" cy="646331"/>
          </a:xfrm>
          <a:prstGeom prst="rect">
            <a:avLst/>
          </a:prstGeom>
          <a:solidFill>
            <a:schemeClr val="bg1"/>
          </a:solidFill>
        </p:spPr>
        <p:txBody>
          <a:bodyPr wrap="square" rtlCol="0">
            <a:spAutoFit/>
          </a:bodyPr>
          <a:lstStyle/>
          <a:p>
            <a:pPr algn="ctr"/>
            <a:r>
              <a:rPr lang="en-IE" dirty="0">
                <a:hlinkClick r:id="rId3"/>
              </a:rPr>
              <a:t>https://www.valuescentre.com/resource-library/theoretical-support-barrett-model/ </a:t>
            </a:r>
          </a:p>
        </p:txBody>
      </p:sp>
    </p:spTree>
    <p:extLst>
      <p:ext uri="{BB962C8B-B14F-4D97-AF65-F5344CB8AC3E}">
        <p14:creationId xmlns:p14="http://schemas.microsoft.com/office/powerpoint/2010/main" val="4486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Lernergebnisse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66741"/>
            <a:ext cx="5395869" cy="5881531"/>
          </a:xfrm>
          <a:solidFill>
            <a:schemeClr val="bg1"/>
          </a:solidFill>
        </p:spPr>
        <p:txBody>
          <a:bodyPr>
            <a:noAutofit/>
          </a:bodyPr>
          <a:lstStyle/>
          <a:p>
            <a:pPr marL="342900" indent="-342900">
              <a:lnSpc>
                <a:spcPct val="100000"/>
              </a:lnSpc>
              <a:spcBef>
                <a:spcPts val="600"/>
              </a:spcBef>
              <a:buFont typeface="Wingdings" panose="05000000000000000000" pitchFamily="2" charset="2"/>
              <a:buChar char="v"/>
            </a:pPr>
            <a:r>
              <a:rPr lang="en-IE" sz="1800" b="1" dirty="0" err="1">
                <a:solidFill>
                  <a:srgbClr val="3AA091"/>
                </a:solidFill>
              </a:rPr>
              <a:t>Erkennen</a:t>
            </a:r>
            <a:r>
              <a:rPr lang="en-IE" sz="1800" b="1" dirty="0">
                <a:solidFill>
                  <a:srgbClr val="3AA091"/>
                </a:solidFill>
              </a:rPr>
              <a:t> Sie</a:t>
            </a:r>
            <a:r>
              <a:rPr lang="en-IE" sz="1800" dirty="0">
                <a:solidFill>
                  <a:srgbClr val="4D4D4D"/>
                </a:solidFill>
              </a:rPr>
              <a:t>, dass es </a:t>
            </a:r>
            <a:r>
              <a:rPr lang="en-GB" sz="1800" dirty="0">
                <a:solidFill>
                  <a:srgbClr val="4D4D4D"/>
                </a:solidFill>
              </a:rPr>
              <a:t>verschiedene Ansätze zur Umsetzung des CSR-Kulturwandels gibt. Es gibt einen schrittweisen Prozess, der darauf abzielt, eine ganzheitliche Umsetzung </a:t>
            </a:r>
            <a:r>
              <a:rPr lang="en-GB" sz="1800" dirty="0" err="1">
                <a:solidFill>
                  <a:srgbClr val="4D4D4D"/>
                </a:solidFill>
              </a:rPr>
              <a:t>zu</a:t>
            </a:r>
            <a:r>
              <a:rPr lang="en-GB" sz="1800" dirty="0">
                <a:solidFill>
                  <a:srgbClr val="4D4D4D"/>
                </a:solidFill>
              </a:rPr>
              <a:t> </a:t>
            </a:r>
            <a:r>
              <a:rPr lang="en-GB" sz="1800" dirty="0" err="1">
                <a:solidFill>
                  <a:srgbClr val="4D4D4D"/>
                </a:solidFill>
              </a:rPr>
              <a:t>schaffen</a:t>
            </a:r>
            <a:r>
              <a:rPr lang="en-GB" sz="1800" dirty="0">
                <a:solidFill>
                  <a:srgbClr val="4D4D4D"/>
                </a:solidFill>
              </a:rPr>
              <a:t>.</a:t>
            </a:r>
          </a:p>
          <a:p>
            <a:pPr marL="342900" indent="-342900">
              <a:lnSpc>
                <a:spcPct val="100000"/>
              </a:lnSpc>
              <a:spcBef>
                <a:spcPts val="600"/>
              </a:spcBef>
              <a:buFont typeface="Wingdings" panose="05000000000000000000" pitchFamily="2" charset="2"/>
              <a:buChar char="v"/>
            </a:pPr>
            <a:r>
              <a:rPr lang="en-IE" sz="1800" b="1" dirty="0">
                <a:solidFill>
                  <a:srgbClr val="DC7F0E"/>
                </a:solidFill>
              </a:rPr>
              <a:t>Erkunden Sie</a:t>
            </a:r>
            <a:r>
              <a:rPr lang="en-GB" sz="1800" dirty="0">
                <a:solidFill>
                  <a:srgbClr val="4D4D4D"/>
                </a:solidFill>
              </a:rPr>
              <a:t>, wie und wann Sie einen CSR-Kulturwandel herbeiführen können, um die Leistung Ihres Unternehmens und Ihrer Mitarbeiter zu verbessern.</a:t>
            </a:r>
          </a:p>
          <a:p>
            <a:pPr marL="342900" indent="-342900">
              <a:lnSpc>
                <a:spcPct val="100000"/>
              </a:lnSpc>
              <a:spcBef>
                <a:spcPts val="600"/>
              </a:spcBef>
              <a:buFont typeface="Wingdings" panose="05000000000000000000" pitchFamily="2" charset="2"/>
              <a:buChar char="v"/>
            </a:pPr>
            <a:r>
              <a:rPr lang="en-GB" sz="1800" b="1" dirty="0">
                <a:solidFill>
                  <a:srgbClr val="027354"/>
                </a:solidFill>
              </a:rPr>
              <a:t>Lernen Sie</a:t>
            </a:r>
            <a:r>
              <a:rPr lang="en-GB" sz="1800" dirty="0">
                <a:solidFill>
                  <a:srgbClr val="4D4D4D"/>
                </a:solidFill>
              </a:rPr>
              <a:t>, wie Sie mit einer langfristigen Strategie, die auf der Führungsebene initiiert wurde, tief in den kulturellen Wandel </a:t>
            </a:r>
            <a:r>
              <a:rPr lang="en-GB" sz="1800" dirty="0" err="1">
                <a:solidFill>
                  <a:srgbClr val="4D4D4D"/>
                </a:solidFill>
              </a:rPr>
              <a:t>eintauchen</a:t>
            </a:r>
            <a:r>
              <a:rPr lang="en-GB" sz="1800" dirty="0">
                <a:solidFill>
                  <a:srgbClr val="4D4D4D"/>
                </a:solidFill>
              </a:rPr>
              <a:t> </a:t>
            </a:r>
            <a:r>
              <a:rPr lang="en-GB" sz="1800" dirty="0" err="1">
                <a:solidFill>
                  <a:srgbClr val="4D4D4D"/>
                </a:solidFill>
              </a:rPr>
              <a:t>können</a:t>
            </a:r>
            <a:r>
              <a:rPr lang="en-GB" sz="1800" dirty="0">
                <a:solidFill>
                  <a:srgbClr val="4D4D4D"/>
                </a:solidFill>
              </a:rPr>
              <a:t>.</a:t>
            </a:r>
          </a:p>
          <a:p>
            <a:pPr marL="342900" indent="-342900">
              <a:lnSpc>
                <a:spcPct val="100000"/>
              </a:lnSpc>
              <a:spcBef>
                <a:spcPts val="600"/>
              </a:spcBef>
              <a:buFont typeface="Wingdings" panose="05000000000000000000" pitchFamily="2" charset="2"/>
              <a:buChar char="v"/>
            </a:pPr>
            <a:r>
              <a:rPr lang="en-GB" sz="1800" b="1" dirty="0">
                <a:solidFill>
                  <a:srgbClr val="C95F57"/>
                </a:solidFill>
              </a:rPr>
              <a:t>Verstehen Sie </a:t>
            </a:r>
            <a:r>
              <a:rPr lang="en-GB" sz="1800" dirty="0">
                <a:solidFill>
                  <a:srgbClr val="4D4D4D"/>
                </a:solidFill>
              </a:rPr>
              <a:t>die verschiedenen langfristigen strategischen Prioritäten. Bewerten und entwickeln Sie diejenigen, die für Ihr Unternehmen am besten </a:t>
            </a:r>
            <a:r>
              <a:rPr lang="en-GB" sz="1800" dirty="0" err="1">
                <a:solidFill>
                  <a:srgbClr val="4D4D4D"/>
                </a:solidFill>
              </a:rPr>
              <a:t>geeignet</a:t>
            </a:r>
            <a:r>
              <a:rPr lang="en-GB" sz="1800" dirty="0">
                <a:solidFill>
                  <a:srgbClr val="4D4D4D"/>
                </a:solidFill>
              </a:rPr>
              <a:t> </a:t>
            </a:r>
            <a:r>
              <a:rPr lang="en-GB" sz="1800" dirty="0" err="1">
                <a:solidFill>
                  <a:srgbClr val="4D4D4D"/>
                </a:solidFill>
              </a:rPr>
              <a:t>sind</a:t>
            </a:r>
            <a:r>
              <a:rPr lang="en-GB" sz="1800" dirty="0">
                <a:solidFill>
                  <a:srgbClr val="4D4D4D"/>
                </a:solidFill>
              </a:rPr>
              <a:t>.</a:t>
            </a:r>
          </a:p>
          <a:p>
            <a:pPr marL="342900" indent="-342900">
              <a:lnSpc>
                <a:spcPct val="100000"/>
              </a:lnSpc>
              <a:spcBef>
                <a:spcPts val="600"/>
              </a:spcBef>
              <a:buFont typeface="Wingdings" panose="05000000000000000000" pitchFamily="2" charset="2"/>
              <a:buChar char="v"/>
            </a:pPr>
            <a:r>
              <a:rPr lang="en-IE" sz="1800" b="1" dirty="0">
                <a:solidFill>
                  <a:srgbClr val="916395"/>
                </a:solidFill>
              </a:rPr>
              <a:t>Gewinnen Sie </a:t>
            </a:r>
            <a:r>
              <a:rPr lang="en-GB" sz="1800" dirty="0">
                <a:solidFill>
                  <a:srgbClr val="4D4D4D"/>
                </a:solidFill>
              </a:rPr>
              <a:t>wertvolle Einblicke in verschiedene Modelle, um Ihren CSR-Kulturwandel in Gang zu bringen, und erfahren Sie, welche Maßnahmen und Ansätze zur Mitarbeiterbindung erforderlich sind, um langfristig erfolgreich zu sein.</a:t>
            </a:r>
          </a:p>
          <a:p>
            <a:pPr marL="342900" indent="-342900">
              <a:lnSpc>
                <a:spcPct val="100000"/>
              </a:lnSpc>
              <a:spcBef>
                <a:spcPts val="600"/>
              </a:spcBef>
              <a:buFont typeface="Wingdings" panose="05000000000000000000" pitchFamily="2" charset="2"/>
              <a:buChar char="v"/>
            </a:pPr>
            <a:endParaRPr lang="en-IE" sz="1800" dirty="0"/>
          </a:p>
        </p:txBody>
      </p:sp>
      <p:sp>
        <p:nvSpPr>
          <p:cNvPr id="3" name="Bildplatzhalter 2">
            <a:extLst>
              <a:ext uri="{FF2B5EF4-FFF2-40B4-BE49-F238E27FC236}">
                <a16:creationId xmlns:a16="http://schemas.microsoft.com/office/drawing/2014/main" id="{DED2F822-FE44-61AE-1690-24F8B487C73A}"/>
              </a:ext>
            </a:extLst>
          </p:cNvPr>
          <p:cNvSpPr>
            <a:spLocks noGrp="1"/>
          </p:cNvSpPr>
          <p:nvPr>
            <p:ph type="pic" sz="quarter" idx="19"/>
          </p:nvPr>
        </p:nvSpPr>
        <p:spPr/>
        <p:txBody>
          <a:bodyPr/>
          <a:lstStyle/>
          <a:p>
            <a:endParaRPr lang="en-GB"/>
          </a:p>
        </p:txBody>
      </p:sp>
      <p:pic>
        <p:nvPicPr>
          <p:cNvPr id="2" name="Picture Placeholder 5" descr="Two people sitting at a table with a computer&#10;&#10;Description automatically generated with medium confidence">
            <a:extLst>
              <a:ext uri="{FF2B5EF4-FFF2-40B4-BE49-F238E27FC236}">
                <a16:creationId xmlns:a16="http://schemas.microsoft.com/office/drawing/2014/main" id="{37B52E1D-0776-95F9-FC1D-8E7233C66EBC}"/>
              </a:ext>
            </a:extLst>
          </p:cNvPr>
          <p:cNvPicPr>
            <a:picLocks noChangeAspect="1"/>
          </p:cNvPicPr>
          <p:nvPr/>
        </p:nvPicPr>
        <p:blipFill>
          <a:blip r:embed="rId2" cstate="email">
            <a:extLst>
              <a:ext uri="{28A0092B-C50C-407E-A947-70E740481C1C}">
                <a14:useLocalDpi xmlns:a14="http://schemas.microsoft.com/office/drawing/2010/main"/>
              </a:ext>
            </a:extLst>
          </a:blip>
          <a:srcRect t="7614" b="7614"/>
          <a:stretch>
            <a:fillRect/>
          </a:stretch>
        </p:blipFill>
        <p:spPr>
          <a:xfrm>
            <a:off x="5957047" y="0"/>
            <a:ext cx="5395869" cy="6858001"/>
          </a:xfrm>
          <a:prstGeom prst="rect">
            <a:avLst/>
          </a:prstGeom>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3F0BF2-ECBB-C48D-1FC6-B02234D4A66C}"/>
              </a:ext>
            </a:extLst>
          </p:cNvPr>
          <p:cNvSpPr txBox="1">
            <a:spLocks/>
          </p:cNvSpPr>
          <p:nvPr/>
        </p:nvSpPr>
        <p:spPr>
          <a:xfrm>
            <a:off x="101173" y="80682"/>
            <a:ext cx="8746991" cy="627523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000" b="1" i="0" dirty="0"/>
              <a:t>Zu wissen, wie Ihre Mitarbeiter sich fühlen, wenn sie jeden Tag zur Arbeit kommen, ist die grundlegendste und zugleich tiefgreifendste Information über Ihre Kultur. </a:t>
            </a:r>
            <a:r>
              <a:rPr lang="en-GB" sz="2000" i="0" dirty="0"/>
              <a:t>Das Barrett Cultural Values Assessment bewertet die </a:t>
            </a:r>
            <a:r>
              <a:rPr lang="en-GB" sz="2000" b="1" i="0" dirty="0"/>
              <a:t>Wahrnehmung der </a:t>
            </a:r>
            <a:r>
              <a:rPr lang="en-GB" sz="2000" i="0" dirty="0"/>
              <a:t>Mitarbeiter </a:t>
            </a:r>
            <a:r>
              <a:rPr lang="en-GB" sz="2000" b="1" i="0" dirty="0"/>
              <a:t>hinsichtlich der Übereinstimmung zwischen ihren Bedürfnissen und der aktuellen Kultur</a:t>
            </a:r>
            <a:r>
              <a:rPr lang="en-GB" sz="2000" i="0" dirty="0"/>
              <a:t>. Es bietet einen </a:t>
            </a:r>
            <a:r>
              <a:rPr lang="en-GB" sz="2000" b="1" i="0" dirty="0"/>
              <a:t>Einblick in die Herzen und Köpfe Ihrer Mitarbeiter</a:t>
            </a:r>
            <a:r>
              <a:rPr lang="en-GB" sz="2000" i="0" dirty="0"/>
              <a:t>, indem es hilft, </a:t>
            </a:r>
            <a:r>
              <a:rPr lang="en-GB" sz="2000" b="1" i="0" dirty="0"/>
              <a:t>Gemeinsamkeiten, Übereinstimmungslücken und Treiber </a:t>
            </a:r>
            <a:r>
              <a:rPr lang="en-GB" sz="2000" i="0" dirty="0"/>
              <a:t>von Leistung und/oder Dysfunktion zu </a:t>
            </a:r>
            <a:r>
              <a:rPr lang="en-GB" sz="2000" b="1" i="0" dirty="0"/>
              <a:t>identifizieren</a:t>
            </a:r>
            <a:r>
              <a:rPr lang="en-GB" sz="2000" i="0" dirty="0"/>
              <a:t>. Die Transformation beginnt und hängt von den Herzen und Köpfen Ihrer Teams ab. Zu wissen, was geschehen muss, um Ihre Mitarbeiter anzusprechen und zu engagieren, ist die Grundlage für eine erfolgreiche Reise. </a:t>
            </a:r>
          </a:p>
          <a:p>
            <a:pPr>
              <a:lnSpc>
                <a:spcPct val="100000"/>
              </a:lnSpc>
              <a:spcBef>
                <a:spcPts val="0"/>
              </a:spcBef>
            </a:pPr>
            <a:r>
              <a:rPr lang="en-GB" sz="2000" i="0" dirty="0"/>
              <a:t>(</a:t>
            </a:r>
            <a:r>
              <a:rPr lang="en-GB" sz="2000" i="0" dirty="0">
                <a:hlinkClick r:id="rId2">
                  <a:extLst>
                    <a:ext uri="{A12FA001-AC4F-418D-AE19-62706E023703}">
                      <ahyp:hlinkClr xmlns:ahyp="http://schemas.microsoft.com/office/drawing/2018/hyperlinkcolor" val="tx"/>
                    </a:ext>
                  </a:extLst>
                </a:hlinkClick>
              </a:rPr>
              <a:t>Quelle: Barret Values Centre</a:t>
            </a:r>
            <a:r>
              <a:rPr lang="en-GB" sz="2000" i="0" dirty="0"/>
              <a:t>)</a:t>
            </a:r>
            <a:endParaRPr lang="en-IE" sz="2000" i="0" dirty="0"/>
          </a:p>
        </p:txBody>
      </p:sp>
      <p:pic>
        <p:nvPicPr>
          <p:cNvPr id="2" name="Picture 6" descr="A person standing in front of a table with people sitting at it&#10;&#10;Description automatically generated with low confidence">
            <a:extLst>
              <a:ext uri="{FF2B5EF4-FFF2-40B4-BE49-F238E27FC236}">
                <a16:creationId xmlns:a16="http://schemas.microsoft.com/office/drawing/2014/main" id="{7AA286AE-A3A7-7F48-FAD6-173B60C46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9349" y="3509683"/>
            <a:ext cx="4605618" cy="3070412"/>
          </a:xfrm>
          <a:prstGeom prst="rect">
            <a:avLst/>
          </a:prstGeom>
        </p:spPr>
      </p:pic>
    </p:spTree>
    <p:extLst>
      <p:ext uri="{BB962C8B-B14F-4D97-AF65-F5344CB8AC3E}">
        <p14:creationId xmlns:p14="http://schemas.microsoft.com/office/powerpoint/2010/main" val="250819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67463" y="178700"/>
            <a:ext cx="10600546" cy="953429"/>
          </a:xfrm>
        </p:spPr>
        <p:txBody>
          <a:bodyPr>
            <a:normAutofit/>
          </a:bodyPr>
          <a:lstStyle/>
          <a:p>
            <a:pPr algn="ctr"/>
            <a:r>
              <a:rPr lang="en-IE" sz="3200" dirty="0"/>
              <a:t>Jeder wird gebraucht, vor allem die Arbeitnehmer</a:t>
            </a:r>
          </a:p>
          <a:p>
            <a:endParaRPr lang="en-IE" sz="3200"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15409"/>
            <a:ext cx="8282763" cy="2554545"/>
          </a:xfrm>
          <a:prstGeom prst="rect">
            <a:avLst/>
          </a:prstGeom>
          <a:noFill/>
        </p:spPr>
        <p:txBody>
          <a:bodyPr wrap="square" rtlCol="0">
            <a:spAutoFit/>
          </a:bodyPr>
          <a:lstStyle/>
          <a:p>
            <a:r>
              <a:rPr lang="en-GB" sz="2000" dirty="0">
                <a:solidFill>
                  <a:srgbClr val="262626"/>
                </a:solidFill>
              </a:rPr>
              <a:t>Wie jede erfolgreiche Managementstrategie muss auch CSR auf allen Unternehmensebenen mitgetragen werden. Das CSR-Führungsteam sollte aus Vertretern des Topmanagements, der Führungskräfte, der Mitarbeiter, der Mitarbeiter an der Basis und anderer Personen bestehen, die von CSR-Fragen betroffen oder daran beteiligt sind. Wie bereits erwähnt, ist die Personalabteilung wichtig, ebenso wie die Bereiche Umweltschutz, Gesundheit und Sicherheit, Beziehungen zum Gemeinwesen, Rechtsangelegenheiten, Finanzen, Marketing und Kommunikation.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812656"/>
            <a:ext cx="8282763" cy="2893100"/>
          </a:xfrm>
          <a:prstGeom prst="rect">
            <a:avLst/>
          </a:prstGeom>
          <a:noFill/>
        </p:spPr>
        <p:txBody>
          <a:bodyPr wrap="square" rtlCol="0">
            <a:spAutoFit/>
          </a:bodyPr>
          <a:lstStyle/>
          <a:p>
            <a:r>
              <a:rPr lang="en-GB" sz="2000" dirty="0">
                <a:solidFill>
                  <a:srgbClr val="D0756E"/>
                </a:solidFill>
                <a:latin typeface="Amasis MT Pro Black" panose="02040A04050005020304" pitchFamily="18" charset="0"/>
              </a:rPr>
              <a:t>Wie? </a:t>
            </a:r>
            <a:r>
              <a:rPr lang="en-GB" b="1" dirty="0">
                <a:solidFill>
                  <a:srgbClr val="D0756E"/>
                </a:solidFill>
              </a:rPr>
              <a:t>Laden Sie alle Mitarbeiter auf allen </a:t>
            </a:r>
            <a:r>
              <a:rPr lang="en-GB" b="1" dirty="0" err="1">
                <a:solidFill>
                  <a:srgbClr val="D0756E"/>
                </a:solidFill>
              </a:rPr>
              <a:t>Ebenen</a:t>
            </a:r>
            <a:r>
              <a:rPr lang="en-GB" b="1" dirty="0">
                <a:solidFill>
                  <a:srgbClr val="D0756E"/>
                </a:solidFill>
              </a:rPr>
              <a:t> </a:t>
            </a:r>
            <a:r>
              <a:rPr lang="en-GB" b="1" dirty="0" err="1">
                <a:solidFill>
                  <a:srgbClr val="D0756E"/>
                </a:solidFill>
              </a:rPr>
              <a:t>ein</a:t>
            </a:r>
            <a:r>
              <a:rPr lang="en-GB" b="1" dirty="0">
                <a:solidFill>
                  <a:srgbClr val="D0756E"/>
                </a:solidFill>
              </a:rPr>
              <a:t> und ermutigen Sie sie, ihre Zeit, Energie und Ideen einzubringen und dem CSR-Führungsteam beizutreten. </a:t>
            </a:r>
            <a:r>
              <a:rPr lang="en-GB" dirty="0"/>
              <a:t>Stellen Sie klar, dass dies Teil ihres Arbeitstages sein wird und dass sie davon profitieren werden (z. B. CSR-Manager, Erfahrung im Stakeholder-Engagement). </a:t>
            </a:r>
            <a:r>
              <a:rPr lang="en-GB" dirty="0" err="1"/>
              <a:t>Versuchen</a:t>
            </a:r>
            <a:r>
              <a:rPr lang="en-GB" dirty="0"/>
              <a:t> </a:t>
            </a:r>
            <a:r>
              <a:rPr lang="en-GB" dirty="0" err="1"/>
              <a:t>Sieein</a:t>
            </a:r>
            <a:r>
              <a:rPr lang="en-GB" dirty="0"/>
              <a:t> Mitglied aus jedem Bereich auszuwählen (z. B. eines aus dem Bereich Gesundheit und Sicherheit und eines aus dem Finanzbereich). Sie müssen im Bereich CSR geschult und unterstützt werden und von der Unternehmensleitung (einschließlich der Personalabteilung) angeleitet werden, damit das Team in die zentrale Strategie, die Werte und die Aktivitäten des Unternehmens integriert wird. Die Einbindung und Unterstützung des CEO ist von entscheidender Bedeutung. </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8" name="Picture 7" descr="A group of people in a meeting&#10;&#10;Description automatically generated with low confidence">
            <a:extLst>
              <a:ext uri="{FF2B5EF4-FFF2-40B4-BE49-F238E27FC236}">
                <a16:creationId xmlns:a16="http://schemas.microsoft.com/office/drawing/2014/main" id="{9CE6FFA3-D83D-4003-E1F6-DCA019255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29" y="842013"/>
            <a:ext cx="2810880" cy="3053778"/>
          </a:xfrm>
          <a:prstGeom prst="ellipse">
            <a:avLst/>
          </a:prstGeom>
        </p:spPr>
      </p:pic>
    </p:spTree>
    <p:extLst>
      <p:ext uri="{BB962C8B-B14F-4D97-AF65-F5344CB8AC3E}">
        <p14:creationId xmlns:p14="http://schemas.microsoft.com/office/powerpoint/2010/main" val="93277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fontScale="77500" lnSpcReduction="20000"/>
          </a:bodyPr>
          <a:lstStyle/>
          <a:p>
            <a:pPr>
              <a:lnSpc>
                <a:spcPct val="120000"/>
              </a:lnSpc>
              <a:spcBef>
                <a:spcPts val="0"/>
              </a:spcBef>
            </a:pPr>
            <a:r>
              <a:rPr lang="en-IE" dirty="0"/>
              <a:t>Geringes Mitarbeiterengagement führt zu kultureller Dysfunktion</a:t>
            </a:r>
          </a:p>
          <a:p>
            <a:pPr>
              <a:lnSpc>
                <a:spcPct val="120000"/>
              </a:lnSpc>
              <a:spcBef>
                <a:spcPts val="0"/>
              </a:spcBef>
            </a:pPr>
            <a:endParaRPr lang="en-IE"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33478" y="1497292"/>
            <a:ext cx="5222030" cy="4103408"/>
          </a:xfrm>
          <a:solidFill>
            <a:srgbClr val="027354"/>
          </a:solidFill>
        </p:spPr>
        <p:txBody>
          <a:bodyPr/>
          <a:lstStyle/>
          <a:p>
            <a:r>
              <a:rPr lang="en-GB" sz="2200" dirty="0"/>
              <a:t>Das Engagement der Mitarbeiter sollte von Anfang an als vorrangige Überlegung betrachtet werden, da es sonst zu einer kulturellen Dysfunktion und einem geringen Engagement der Mitarbeiter kommt, was zu geringem Engagement, mangelnder Unterstützung und mangelnder Reaktion auf CSR-Initiativen, erhöhtem CSR-Risiko, mangelnder Innovation, erhöhter Nicht-Nachhaltigkeit und geringerem Umsatzwachstum führt. Umgekehrt führt ein höheres Mitarbeiterengagement zum Gegenteil</a:t>
            </a:r>
          </a:p>
          <a:p>
            <a:endParaRPr lang="en-IE" sz="2200" dirty="0"/>
          </a:p>
        </p:txBody>
      </p:sp>
      <p:sp>
        <p:nvSpPr>
          <p:cNvPr id="7" name="TextBox 6">
            <a:extLst>
              <a:ext uri="{FF2B5EF4-FFF2-40B4-BE49-F238E27FC236}">
                <a16:creationId xmlns:a16="http://schemas.microsoft.com/office/drawing/2014/main" id="{88AE5835-9497-29D9-70B1-4DC3F1F7A703}"/>
              </a:ext>
            </a:extLst>
          </p:cNvPr>
          <p:cNvSpPr txBox="1"/>
          <p:nvPr/>
        </p:nvSpPr>
        <p:spPr>
          <a:xfrm>
            <a:off x="6553200" y="514351"/>
            <a:ext cx="4911985" cy="3785652"/>
          </a:xfrm>
          <a:prstGeom prst="rect">
            <a:avLst/>
          </a:prstGeom>
          <a:noFill/>
        </p:spPr>
        <p:txBody>
          <a:bodyPr wrap="square" rtlCol="0">
            <a:spAutoFit/>
          </a:bodyPr>
          <a:lstStyle/>
          <a:p>
            <a:pPr algn="ctr"/>
            <a:r>
              <a:rPr lang="en-GB" sz="2000" b="1" dirty="0">
                <a:solidFill>
                  <a:schemeClr val="bg1"/>
                </a:solidFill>
              </a:rPr>
              <a:t>Der Mensch ist keine Ressource, sondern eine Quelle. Eine Ressource ist wie ein Klumpen Kohle; sobald man sie verbraucht hat, ist sie weg, erschöpft und abgenutzt. Eine Quelle ist wie die Sonne - sie ist praktisch unerschöpflich und spendet ständig Energie, Licht und Wärme. Es gibt keine mächtigere Quelle kreativer Energie auf der Welt als ein Mensch, der seine Fähigkeiten nutzt.</a:t>
            </a:r>
          </a:p>
          <a:p>
            <a:pPr algn="ctr"/>
            <a:r>
              <a:rPr lang="en-GB" sz="1400" i="1" dirty="0">
                <a:solidFill>
                  <a:schemeClr val="bg1"/>
                </a:solidFill>
                <a:hlinkClick r:id="rId2">
                  <a:extLst>
                    <a:ext uri="{A12FA001-AC4F-418D-AE19-62706E023703}">
                      <ahyp:hlinkClr xmlns:ahyp="http://schemas.microsoft.com/office/drawing/2018/hyperlinkcolor" val="tx"/>
                    </a:ext>
                  </a:extLst>
                </a:hlinkClick>
              </a:rPr>
              <a:t>Raj Sisodia, Professor an der Bentley-Universität</a:t>
            </a:r>
            <a:endParaRPr lang="en-IE" sz="1400" i="1" dirty="0">
              <a:solidFill>
                <a:schemeClr val="bg1"/>
              </a:solidFill>
            </a:endParaRPr>
          </a:p>
          <a:p>
            <a:endParaRPr lang="en-IE" sz="2000" dirty="0">
              <a:solidFill>
                <a:schemeClr val="bg1"/>
              </a:solidFill>
            </a:endParaRPr>
          </a:p>
        </p:txBody>
      </p:sp>
      <p:grpSp>
        <p:nvGrpSpPr>
          <p:cNvPr id="8" name="Graphic 4">
            <a:extLst>
              <a:ext uri="{FF2B5EF4-FFF2-40B4-BE49-F238E27FC236}">
                <a16:creationId xmlns:a16="http://schemas.microsoft.com/office/drawing/2014/main" id="{6EE0FE5D-4720-4A79-EB16-8B2C1BBD47F2}"/>
              </a:ext>
            </a:extLst>
          </p:cNvPr>
          <p:cNvGrpSpPr/>
          <p:nvPr/>
        </p:nvGrpSpPr>
        <p:grpSpPr>
          <a:xfrm>
            <a:off x="8116233" y="4559409"/>
            <a:ext cx="2203983" cy="1880052"/>
            <a:chOff x="4292330" y="4001047"/>
            <a:chExt cx="2203983" cy="1880052"/>
          </a:xfrm>
        </p:grpSpPr>
        <p:grpSp>
          <p:nvGrpSpPr>
            <p:cNvPr id="9" name="Graphic 4">
              <a:extLst>
                <a:ext uri="{FF2B5EF4-FFF2-40B4-BE49-F238E27FC236}">
                  <a16:creationId xmlns:a16="http://schemas.microsoft.com/office/drawing/2014/main" id="{36C83891-9CCE-CAD5-D9C5-B2C553D3D2AD}"/>
                </a:ext>
              </a:extLst>
            </p:cNvPr>
            <p:cNvGrpSpPr/>
            <p:nvPr/>
          </p:nvGrpSpPr>
          <p:grpSpPr>
            <a:xfrm>
              <a:off x="5630700" y="4110084"/>
              <a:ext cx="865613" cy="1771016"/>
              <a:chOff x="5630700" y="4110084"/>
              <a:chExt cx="865613" cy="1771016"/>
            </a:xfrm>
          </p:grpSpPr>
          <p:sp>
            <p:nvSpPr>
              <p:cNvPr id="41" name="Freeform 215">
                <a:extLst>
                  <a:ext uri="{FF2B5EF4-FFF2-40B4-BE49-F238E27FC236}">
                    <a16:creationId xmlns:a16="http://schemas.microsoft.com/office/drawing/2014/main" id="{6BD82350-8894-9668-6945-EB1BCEE33870}"/>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2" name="Freeform 216">
                <a:extLst>
                  <a:ext uri="{FF2B5EF4-FFF2-40B4-BE49-F238E27FC236}">
                    <a16:creationId xmlns:a16="http://schemas.microsoft.com/office/drawing/2014/main" id="{BD24BA17-4362-87A1-9D79-C8BCEFB998DF}"/>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3" name="Freeform 217">
                <a:extLst>
                  <a:ext uri="{FF2B5EF4-FFF2-40B4-BE49-F238E27FC236}">
                    <a16:creationId xmlns:a16="http://schemas.microsoft.com/office/drawing/2014/main" id="{2B20F1A7-6F76-8C60-6273-FDA0654889D9}"/>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4" name="Freeform 218">
                <a:extLst>
                  <a:ext uri="{FF2B5EF4-FFF2-40B4-BE49-F238E27FC236}">
                    <a16:creationId xmlns:a16="http://schemas.microsoft.com/office/drawing/2014/main" id="{A8BADA4D-9A03-5ABB-18B5-34FD737A49A4}"/>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5" name="Freeform 219">
                <a:extLst>
                  <a:ext uri="{FF2B5EF4-FFF2-40B4-BE49-F238E27FC236}">
                    <a16:creationId xmlns:a16="http://schemas.microsoft.com/office/drawing/2014/main" id="{20219935-E9DE-BAFC-B969-3B21990FA098}"/>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6" name="Freeform 220">
                <a:extLst>
                  <a:ext uri="{FF2B5EF4-FFF2-40B4-BE49-F238E27FC236}">
                    <a16:creationId xmlns:a16="http://schemas.microsoft.com/office/drawing/2014/main" id="{18EF95E7-FFF0-551C-E84B-8118F06FCE21}"/>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7" name="Freeform 221">
                <a:extLst>
                  <a:ext uri="{FF2B5EF4-FFF2-40B4-BE49-F238E27FC236}">
                    <a16:creationId xmlns:a16="http://schemas.microsoft.com/office/drawing/2014/main" id="{5692D838-6A47-9B46-8761-7D32437BB888}"/>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48" name="Freeform 222">
                <a:extLst>
                  <a:ext uri="{FF2B5EF4-FFF2-40B4-BE49-F238E27FC236}">
                    <a16:creationId xmlns:a16="http://schemas.microsoft.com/office/drawing/2014/main" id="{B28029E0-E9CD-35DD-90F3-4C7E10FFE727}"/>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49" name="Freeform 223">
                <a:extLst>
                  <a:ext uri="{FF2B5EF4-FFF2-40B4-BE49-F238E27FC236}">
                    <a16:creationId xmlns:a16="http://schemas.microsoft.com/office/drawing/2014/main" id="{24122E8A-4E2A-5584-91F1-E43ACECB1C15}"/>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0" name="Freeform 224">
                <a:extLst>
                  <a:ext uri="{FF2B5EF4-FFF2-40B4-BE49-F238E27FC236}">
                    <a16:creationId xmlns:a16="http://schemas.microsoft.com/office/drawing/2014/main" id="{F13C77D7-7D1E-BEB5-B0F3-3710B8AB9F3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1" name="Freeform 225">
                <a:extLst>
                  <a:ext uri="{FF2B5EF4-FFF2-40B4-BE49-F238E27FC236}">
                    <a16:creationId xmlns:a16="http://schemas.microsoft.com/office/drawing/2014/main" id="{E3DAF4FB-874A-D593-1E49-A6F008C602F8}"/>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2" name="Freeform 226">
                <a:extLst>
                  <a:ext uri="{FF2B5EF4-FFF2-40B4-BE49-F238E27FC236}">
                    <a16:creationId xmlns:a16="http://schemas.microsoft.com/office/drawing/2014/main" id="{984A3EC9-8995-65A6-07A2-8FA135BB6A7C}"/>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3" name="Freeform 227">
                <a:extLst>
                  <a:ext uri="{FF2B5EF4-FFF2-40B4-BE49-F238E27FC236}">
                    <a16:creationId xmlns:a16="http://schemas.microsoft.com/office/drawing/2014/main" id="{1E441C3F-7FD7-0070-757B-D16294C0E0A0}"/>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4" name="Freeform 228">
                <a:extLst>
                  <a:ext uri="{FF2B5EF4-FFF2-40B4-BE49-F238E27FC236}">
                    <a16:creationId xmlns:a16="http://schemas.microsoft.com/office/drawing/2014/main" id="{76190B5D-105F-4D25-2753-BAB6F1D8E018}"/>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5" name="Freeform 229">
                <a:extLst>
                  <a:ext uri="{FF2B5EF4-FFF2-40B4-BE49-F238E27FC236}">
                    <a16:creationId xmlns:a16="http://schemas.microsoft.com/office/drawing/2014/main" id="{6464C9FE-8CE8-C093-6357-0D0C1DB520FF}"/>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6" name="Freeform 230">
                <a:extLst>
                  <a:ext uri="{FF2B5EF4-FFF2-40B4-BE49-F238E27FC236}">
                    <a16:creationId xmlns:a16="http://schemas.microsoft.com/office/drawing/2014/main" id="{2D30EE8B-2A28-0FAC-28AF-011F86A76911}"/>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57" name="Freeform 231">
                <a:extLst>
                  <a:ext uri="{FF2B5EF4-FFF2-40B4-BE49-F238E27FC236}">
                    <a16:creationId xmlns:a16="http://schemas.microsoft.com/office/drawing/2014/main" id="{DC55B580-725B-3C3D-DEFF-CEC4265CC0F3}"/>
                  </a:ext>
                </a:extLst>
              </p:cNvPr>
              <p:cNvSpPr/>
              <p:nvPr/>
            </p:nvSpPr>
            <p:spPr>
              <a:xfrm>
                <a:off x="5717726" y="5341299"/>
                <a:ext cx="728898" cy="527643"/>
              </a:xfrm>
              <a:custGeom>
                <a:avLst/>
                <a:gdLst>
                  <a:gd name="connsiteX0" fmla="*/ 726948 w 728898"/>
                  <a:gd name="connsiteY0" fmla="*/ 0 h 527643"/>
                  <a:gd name="connsiteX1" fmla="*/ 725866 w 728898"/>
                  <a:gd name="connsiteY1" fmla="*/ 722 h 527643"/>
                  <a:gd name="connsiteX2" fmla="*/ 593398 w 728898"/>
                  <a:gd name="connsiteY2" fmla="*/ 38260 h 527643"/>
                  <a:gd name="connsiteX3" fmla="*/ 571741 w 728898"/>
                  <a:gd name="connsiteY3" fmla="*/ 144379 h 527643"/>
                  <a:gd name="connsiteX4" fmla="*/ 345066 w 728898"/>
                  <a:gd name="connsiteY4" fmla="*/ 400290 h 527643"/>
                  <a:gd name="connsiteX5" fmla="*/ 149793 w 728898"/>
                  <a:gd name="connsiteY5" fmla="*/ 405344 h 527643"/>
                  <a:gd name="connsiteX6" fmla="*/ 0 w 728898"/>
                  <a:gd name="connsiteY6" fmla="*/ 329906 h 527643"/>
                  <a:gd name="connsiteX7" fmla="*/ 164953 w 728898"/>
                  <a:gd name="connsiteY7" fmla="*/ 494859 h 527643"/>
                  <a:gd name="connsiteX8" fmla="*/ 500273 w 728898"/>
                  <a:gd name="connsiteY8" fmla="*/ 499190 h 527643"/>
                  <a:gd name="connsiteX9" fmla="*/ 672806 w 728898"/>
                  <a:gd name="connsiteY9" fmla="*/ 330267 h 527643"/>
                  <a:gd name="connsiteX10" fmla="*/ 726948 w 728898"/>
                  <a:gd name="connsiteY10" fmla="*/ 0 h 5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898" h="527643">
                    <a:moveTo>
                      <a:pt x="726948" y="0"/>
                    </a:moveTo>
                    <a:cubicBezTo>
                      <a:pt x="726587" y="361"/>
                      <a:pt x="726226" y="361"/>
                      <a:pt x="725866" y="722"/>
                    </a:cubicBezTo>
                    <a:cubicBezTo>
                      <a:pt x="689049" y="26349"/>
                      <a:pt x="640321" y="34290"/>
                      <a:pt x="593398" y="38260"/>
                    </a:cubicBezTo>
                    <a:cubicBezTo>
                      <a:pt x="590510" y="73994"/>
                      <a:pt x="583652" y="109367"/>
                      <a:pt x="571741" y="144379"/>
                    </a:cubicBezTo>
                    <a:cubicBezTo>
                      <a:pt x="532397" y="259882"/>
                      <a:pt x="462013" y="356255"/>
                      <a:pt x="345066" y="400290"/>
                    </a:cubicBezTo>
                    <a:cubicBezTo>
                      <a:pt x="286231" y="422308"/>
                      <a:pt x="210072" y="420142"/>
                      <a:pt x="149793" y="405344"/>
                    </a:cubicBezTo>
                    <a:cubicBezTo>
                      <a:pt x="93485" y="391628"/>
                      <a:pt x="45118" y="364557"/>
                      <a:pt x="0" y="329906"/>
                    </a:cubicBezTo>
                    <a:cubicBezTo>
                      <a:pt x="31403" y="408953"/>
                      <a:pt x="87710" y="462734"/>
                      <a:pt x="164953" y="494859"/>
                    </a:cubicBezTo>
                    <a:cubicBezTo>
                      <a:pt x="268184" y="537450"/>
                      <a:pt x="395237" y="538172"/>
                      <a:pt x="500273" y="499190"/>
                    </a:cubicBezTo>
                    <a:cubicBezTo>
                      <a:pt x="586540" y="467066"/>
                      <a:pt x="631658" y="414367"/>
                      <a:pt x="672806" y="330267"/>
                    </a:cubicBezTo>
                    <a:cubicBezTo>
                      <a:pt x="715037" y="243639"/>
                      <a:pt x="735611" y="101065"/>
                      <a:pt x="726948" y="0"/>
                    </a:cubicBezTo>
                    <a:close/>
                  </a:path>
                </a:pathLst>
              </a:custGeom>
              <a:solidFill>
                <a:srgbClr val="FFFFFF"/>
              </a:solidFill>
              <a:ln w="3607" cap="flat">
                <a:noFill/>
                <a:prstDash val="solid"/>
                <a:miter/>
              </a:ln>
            </p:spPr>
            <p:txBody>
              <a:bodyPr rtlCol="0" anchor="ctr"/>
              <a:lstStyle/>
              <a:p>
                <a:endParaRPr lang="en-US"/>
              </a:p>
            </p:txBody>
          </p:sp>
          <p:sp>
            <p:nvSpPr>
              <p:cNvPr id="58" name="Freeform 232">
                <a:extLst>
                  <a:ext uri="{FF2B5EF4-FFF2-40B4-BE49-F238E27FC236}">
                    <a16:creationId xmlns:a16="http://schemas.microsoft.com/office/drawing/2014/main" id="{75CE4866-43A0-3D08-DCFC-C767AEF76397}"/>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59" name="Freeform 233">
                <a:extLst>
                  <a:ext uri="{FF2B5EF4-FFF2-40B4-BE49-F238E27FC236}">
                    <a16:creationId xmlns:a16="http://schemas.microsoft.com/office/drawing/2014/main" id="{2EFC0E39-BEC4-4270-13DE-C36F81891F3E}"/>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0" name="Freeform 234">
                <a:extLst>
                  <a:ext uri="{FF2B5EF4-FFF2-40B4-BE49-F238E27FC236}">
                    <a16:creationId xmlns:a16="http://schemas.microsoft.com/office/drawing/2014/main" id="{C176375C-19DA-2EC9-26E7-E6FD8CBC58F4}"/>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1" name="Freeform 235">
                <a:extLst>
                  <a:ext uri="{FF2B5EF4-FFF2-40B4-BE49-F238E27FC236}">
                    <a16:creationId xmlns:a16="http://schemas.microsoft.com/office/drawing/2014/main" id="{5AF42202-9094-C4A4-48F8-09F8F5351EDA}"/>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2" name="Freeform 236">
                <a:extLst>
                  <a:ext uri="{FF2B5EF4-FFF2-40B4-BE49-F238E27FC236}">
                    <a16:creationId xmlns:a16="http://schemas.microsoft.com/office/drawing/2014/main" id="{53A660BB-47FA-EE13-55FF-D736573E1C25}"/>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3" name="Freeform 237">
                <a:extLst>
                  <a:ext uri="{FF2B5EF4-FFF2-40B4-BE49-F238E27FC236}">
                    <a16:creationId xmlns:a16="http://schemas.microsoft.com/office/drawing/2014/main" id="{9F6E134F-C2E1-C6E2-ACE7-09A8F0F36A89}"/>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4" name="Freeform 238">
                <a:extLst>
                  <a:ext uri="{FF2B5EF4-FFF2-40B4-BE49-F238E27FC236}">
                    <a16:creationId xmlns:a16="http://schemas.microsoft.com/office/drawing/2014/main" id="{B4234A3F-3531-E5D0-56AA-D1EFFB617D46}"/>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FFFF"/>
              </a:solidFill>
              <a:ln w="360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B35B2CC9-60BD-701B-0900-BD26F98E8CC1}"/>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655D048B-85BA-2E09-EE69-6D22E9529208}"/>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7" name="Freeform 241">
                <a:extLst>
                  <a:ext uri="{FF2B5EF4-FFF2-40B4-BE49-F238E27FC236}">
                    <a16:creationId xmlns:a16="http://schemas.microsoft.com/office/drawing/2014/main" id="{4EE70D2E-713F-8643-F489-5B0C7F066BEE}"/>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68" name="Freeform 242">
                <a:extLst>
                  <a:ext uri="{FF2B5EF4-FFF2-40B4-BE49-F238E27FC236}">
                    <a16:creationId xmlns:a16="http://schemas.microsoft.com/office/drawing/2014/main" id="{09511286-982D-BDB5-6BE6-07E71EA0750B}"/>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69" name="Freeform 243">
                <a:extLst>
                  <a:ext uri="{FF2B5EF4-FFF2-40B4-BE49-F238E27FC236}">
                    <a16:creationId xmlns:a16="http://schemas.microsoft.com/office/drawing/2014/main" id="{4831253F-D99E-1F23-B02A-3FBF9D78CA0A}"/>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8254E8FF-4DED-7941-CE17-464B0105B6CA}"/>
                </a:ext>
              </a:extLst>
            </p:cNvPr>
            <p:cNvGrpSpPr/>
            <p:nvPr/>
          </p:nvGrpSpPr>
          <p:grpSpPr>
            <a:xfrm>
              <a:off x="4292330" y="4001047"/>
              <a:ext cx="1504443" cy="1860051"/>
              <a:chOff x="4292330" y="4001047"/>
              <a:chExt cx="1504443" cy="1860051"/>
            </a:xfrm>
          </p:grpSpPr>
          <p:sp>
            <p:nvSpPr>
              <p:cNvPr id="12" name="Freeform 245">
                <a:extLst>
                  <a:ext uri="{FF2B5EF4-FFF2-40B4-BE49-F238E27FC236}">
                    <a16:creationId xmlns:a16="http://schemas.microsoft.com/office/drawing/2014/main" id="{77A4CE5E-2522-D9A8-1F09-AC3FB741AA04}"/>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3" name="Freeform 246">
                <a:extLst>
                  <a:ext uri="{FF2B5EF4-FFF2-40B4-BE49-F238E27FC236}">
                    <a16:creationId xmlns:a16="http://schemas.microsoft.com/office/drawing/2014/main" id="{8ADDA196-B268-590E-D331-37EC843147A9}"/>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4" name="Freeform 247">
                <a:extLst>
                  <a:ext uri="{FF2B5EF4-FFF2-40B4-BE49-F238E27FC236}">
                    <a16:creationId xmlns:a16="http://schemas.microsoft.com/office/drawing/2014/main" id="{E7025994-0BDA-613C-8A35-97E32AA92648}"/>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5" name="Freeform 248">
                <a:extLst>
                  <a:ext uri="{FF2B5EF4-FFF2-40B4-BE49-F238E27FC236}">
                    <a16:creationId xmlns:a16="http://schemas.microsoft.com/office/drawing/2014/main" id="{7B44992A-E911-FF02-BD22-06141E09C119}"/>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6" name="Freeform 249">
                <a:extLst>
                  <a:ext uri="{FF2B5EF4-FFF2-40B4-BE49-F238E27FC236}">
                    <a16:creationId xmlns:a16="http://schemas.microsoft.com/office/drawing/2014/main" id="{8FE52F19-81FD-09B6-C9F3-1C298F8B116A}"/>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7" name="Freeform 250">
                <a:extLst>
                  <a:ext uri="{FF2B5EF4-FFF2-40B4-BE49-F238E27FC236}">
                    <a16:creationId xmlns:a16="http://schemas.microsoft.com/office/drawing/2014/main" id="{2B4F050D-824A-EE3B-07D4-9CD21AD9E6F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18" name="Freeform 251">
                <a:extLst>
                  <a:ext uri="{FF2B5EF4-FFF2-40B4-BE49-F238E27FC236}">
                    <a16:creationId xmlns:a16="http://schemas.microsoft.com/office/drawing/2014/main" id="{C5B79912-87D9-3B7F-649B-B67C4EFDF5A4}"/>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19" name="Freeform 252">
                <a:extLst>
                  <a:ext uri="{FF2B5EF4-FFF2-40B4-BE49-F238E27FC236}">
                    <a16:creationId xmlns:a16="http://schemas.microsoft.com/office/drawing/2014/main" id="{9E48D30B-9B4E-C160-734B-6B0AC85F3538}"/>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0" name="Freeform 253">
                <a:extLst>
                  <a:ext uri="{FF2B5EF4-FFF2-40B4-BE49-F238E27FC236}">
                    <a16:creationId xmlns:a16="http://schemas.microsoft.com/office/drawing/2014/main" id="{D5BA6B1A-B426-F0D1-D41E-3C8A551A1CF5}"/>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1" name="Freeform 254">
                <a:extLst>
                  <a:ext uri="{FF2B5EF4-FFF2-40B4-BE49-F238E27FC236}">
                    <a16:creationId xmlns:a16="http://schemas.microsoft.com/office/drawing/2014/main" id="{1860BDF4-92C3-CF73-2456-BDD6633299AD}"/>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2" name="Freeform 255">
                <a:extLst>
                  <a:ext uri="{FF2B5EF4-FFF2-40B4-BE49-F238E27FC236}">
                    <a16:creationId xmlns:a16="http://schemas.microsoft.com/office/drawing/2014/main" id="{7E9A026C-F650-B248-F220-F732BE4BC0F4}"/>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FFFF"/>
              </a:solidFill>
              <a:ln w="3607" cap="flat">
                <a:noFill/>
                <a:prstDash val="solid"/>
                <a:miter/>
              </a:ln>
            </p:spPr>
            <p:txBody>
              <a:bodyPr rtlCol="0" anchor="ctr"/>
              <a:lstStyle/>
              <a:p>
                <a:endParaRPr lang="en-US"/>
              </a:p>
            </p:txBody>
          </p:sp>
          <p:sp>
            <p:nvSpPr>
              <p:cNvPr id="23" name="Freeform 256">
                <a:extLst>
                  <a:ext uri="{FF2B5EF4-FFF2-40B4-BE49-F238E27FC236}">
                    <a16:creationId xmlns:a16="http://schemas.microsoft.com/office/drawing/2014/main" id="{8987DAD6-FE8C-6D3B-0FBC-873B3B0FE27F}"/>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4" name="Freeform 257">
                <a:extLst>
                  <a:ext uri="{FF2B5EF4-FFF2-40B4-BE49-F238E27FC236}">
                    <a16:creationId xmlns:a16="http://schemas.microsoft.com/office/drawing/2014/main" id="{72504225-B72E-22CD-78DA-4BDDF096E3F9}"/>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5" name="Freeform 258">
                <a:extLst>
                  <a:ext uri="{FF2B5EF4-FFF2-40B4-BE49-F238E27FC236}">
                    <a16:creationId xmlns:a16="http://schemas.microsoft.com/office/drawing/2014/main" id="{0D8F1D90-B13D-A68A-9AF4-42055E0614D6}"/>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6" name="Freeform 259">
                <a:extLst>
                  <a:ext uri="{FF2B5EF4-FFF2-40B4-BE49-F238E27FC236}">
                    <a16:creationId xmlns:a16="http://schemas.microsoft.com/office/drawing/2014/main" id="{1E2E9AD5-D6F8-C6A1-8FF8-1FC0FA3AF251}"/>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7" name="Freeform 260">
                <a:extLst>
                  <a:ext uri="{FF2B5EF4-FFF2-40B4-BE49-F238E27FC236}">
                    <a16:creationId xmlns:a16="http://schemas.microsoft.com/office/drawing/2014/main" id="{6065AD81-F51F-8930-F560-842009BE92B4}"/>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28" name="Freeform 261">
                <a:extLst>
                  <a:ext uri="{FF2B5EF4-FFF2-40B4-BE49-F238E27FC236}">
                    <a16:creationId xmlns:a16="http://schemas.microsoft.com/office/drawing/2014/main" id="{BD10ADCB-1526-6A1C-4A30-3123FF156160}"/>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29" name="Freeform 262">
                <a:extLst>
                  <a:ext uri="{FF2B5EF4-FFF2-40B4-BE49-F238E27FC236}">
                    <a16:creationId xmlns:a16="http://schemas.microsoft.com/office/drawing/2014/main" id="{D2D1625A-D16B-8596-2235-7F1571F2329C}"/>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0" name="Freeform 263">
                <a:extLst>
                  <a:ext uri="{FF2B5EF4-FFF2-40B4-BE49-F238E27FC236}">
                    <a16:creationId xmlns:a16="http://schemas.microsoft.com/office/drawing/2014/main" id="{A34C7D84-534A-CFA9-EA32-7595F4C738EF}"/>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1" name="Freeform 264">
                <a:extLst>
                  <a:ext uri="{FF2B5EF4-FFF2-40B4-BE49-F238E27FC236}">
                    <a16:creationId xmlns:a16="http://schemas.microsoft.com/office/drawing/2014/main" id="{5A5AA722-3760-F423-8832-99E689064772}"/>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2" name="Freeform 265">
                <a:extLst>
                  <a:ext uri="{FF2B5EF4-FFF2-40B4-BE49-F238E27FC236}">
                    <a16:creationId xmlns:a16="http://schemas.microsoft.com/office/drawing/2014/main" id="{FBD821DA-F514-655E-544C-D1FF4557E86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3" name="Freeform 266">
                <a:extLst>
                  <a:ext uri="{FF2B5EF4-FFF2-40B4-BE49-F238E27FC236}">
                    <a16:creationId xmlns:a16="http://schemas.microsoft.com/office/drawing/2014/main" id="{102877ED-6FCA-9B38-F97B-BB73C07955D0}"/>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4" name="Freeform 267">
                <a:extLst>
                  <a:ext uri="{FF2B5EF4-FFF2-40B4-BE49-F238E27FC236}">
                    <a16:creationId xmlns:a16="http://schemas.microsoft.com/office/drawing/2014/main" id="{534D1387-2996-E13F-3859-91E6C76E78E3}"/>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5" name="Freeform 268">
                <a:extLst>
                  <a:ext uri="{FF2B5EF4-FFF2-40B4-BE49-F238E27FC236}">
                    <a16:creationId xmlns:a16="http://schemas.microsoft.com/office/drawing/2014/main" id="{469B6A3E-4505-DD63-0C63-9E235960ADF5}"/>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6" name="Freeform 269">
                <a:extLst>
                  <a:ext uri="{FF2B5EF4-FFF2-40B4-BE49-F238E27FC236}">
                    <a16:creationId xmlns:a16="http://schemas.microsoft.com/office/drawing/2014/main" id="{0D84B175-853D-DDEC-6A17-6411494ACB29}"/>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7" name="Freeform 270">
                <a:extLst>
                  <a:ext uri="{FF2B5EF4-FFF2-40B4-BE49-F238E27FC236}">
                    <a16:creationId xmlns:a16="http://schemas.microsoft.com/office/drawing/2014/main" id="{4D003D60-06AB-430D-C11F-DC2D9D61CC59}"/>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38" name="Freeform 271">
                <a:extLst>
                  <a:ext uri="{FF2B5EF4-FFF2-40B4-BE49-F238E27FC236}">
                    <a16:creationId xmlns:a16="http://schemas.microsoft.com/office/drawing/2014/main" id="{308E27F0-C5CB-2B21-8BBB-E6E3BFCEF908}"/>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39" name="Freeform 272">
                <a:extLst>
                  <a:ext uri="{FF2B5EF4-FFF2-40B4-BE49-F238E27FC236}">
                    <a16:creationId xmlns:a16="http://schemas.microsoft.com/office/drawing/2014/main" id="{50C1B7EA-EBC4-5F0B-967A-128AC2AB0C1E}"/>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0" name="Freeform 273">
                <a:extLst>
                  <a:ext uri="{FF2B5EF4-FFF2-40B4-BE49-F238E27FC236}">
                    <a16:creationId xmlns:a16="http://schemas.microsoft.com/office/drawing/2014/main" id="{B25F2C90-CA23-5367-12F2-2598B53662FD}"/>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1" name="Freeform 274">
              <a:extLst>
                <a:ext uri="{FF2B5EF4-FFF2-40B4-BE49-F238E27FC236}">
                  <a16:creationId xmlns:a16="http://schemas.microsoft.com/office/drawing/2014/main" id="{94D166A2-01D6-C1FA-37F7-0C603EA5AE34}"/>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152758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a:bodyPr>
          <a:lstStyle/>
          <a:p>
            <a:pPr>
              <a:lnSpc>
                <a:spcPct val="100000"/>
              </a:lnSpc>
              <a:spcBef>
                <a:spcPts val="0"/>
              </a:spcBef>
            </a:pPr>
            <a:r>
              <a:rPr lang="en-IE" sz="3200" dirty="0"/>
              <a:t>Ihr KMU wie eine Maschine zu führen, funktioniert nicht</a:t>
            </a:r>
          </a:p>
          <a:p>
            <a:pPr>
              <a:lnSpc>
                <a:spcPct val="100000"/>
              </a:lnSpc>
              <a:spcBef>
                <a:spcPts val="0"/>
              </a:spcBef>
            </a:pPr>
            <a:endParaRPr lang="en-IE" sz="3200"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23143" y="1591395"/>
            <a:ext cx="4942552" cy="4103408"/>
          </a:xfrm>
          <a:solidFill>
            <a:srgbClr val="027354"/>
          </a:solidFill>
        </p:spPr>
        <p:txBody>
          <a:bodyPr/>
          <a:lstStyle/>
          <a:p>
            <a:endParaRPr lang="en-GB" sz="2000" dirty="0"/>
          </a:p>
          <a:p>
            <a:r>
              <a:rPr lang="en-GB" sz="2000" dirty="0"/>
              <a:t>In der Vergangenheit wurden Unternehmen als mechanische Systeme betrachtet. Die mechanische Sichtweise besagt, dass wir erfolgreich sein sollten, wenn wir unsere Verfahren optimieren, uns an den Marktbedürfnissen orientieren, Ineffizienzen beseitigen und Leistungsträgern mehr Geld geben. Aber Organisationen bestehen aus Menschen - und Menschen passen einfach nicht in saubere und ordentliche Kisten.</a:t>
            </a:r>
            <a:endParaRPr lang="en-IE" sz="2000" dirty="0"/>
          </a:p>
        </p:txBody>
      </p:sp>
      <p:sp>
        <p:nvSpPr>
          <p:cNvPr id="7" name="TextBox 6">
            <a:extLst>
              <a:ext uri="{FF2B5EF4-FFF2-40B4-BE49-F238E27FC236}">
                <a16:creationId xmlns:a16="http://schemas.microsoft.com/office/drawing/2014/main" id="{88AE5835-9497-29D9-70B1-4DC3F1F7A703}"/>
              </a:ext>
            </a:extLst>
          </p:cNvPr>
          <p:cNvSpPr txBox="1"/>
          <p:nvPr/>
        </p:nvSpPr>
        <p:spPr>
          <a:xfrm>
            <a:off x="5834666" y="510001"/>
            <a:ext cx="6005866" cy="5386090"/>
          </a:xfrm>
          <a:prstGeom prst="rect">
            <a:avLst/>
          </a:prstGeom>
          <a:noFill/>
        </p:spPr>
        <p:txBody>
          <a:bodyPr wrap="square" rtlCol="0">
            <a:spAutoFit/>
          </a:bodyPr>
          <a:lstStyle/>
          <a:p>
            <a:r>
              <a:rPr lang="en-GB" sz="3200" b="1" dirty="0">
                <a:solidFill>
                  <a:schemeClr val="bg1"/>
                </a:solidFill>
              </a:rPr>
              <a:t>Durch Geld motivierte Menschen funktionieren nicht </a:t>
            </a:r>
          </a:p>
          <a:p>
            <a:endParaRPr lang="en-GB" sz="2000" dirty="0">
              <a:solidFill>
                <a:schemeClr val="bg1"/>
              </a:solidFill>
            </a:endParaRPr>
          </a:p>
          <a:p>
            <a:r>
              <a:rPr lang="en-GB" sz="2000" dirty="0">
                <a:solidFill>
                  <a:schemeClr val="bg1"/>
                </a:solidFill>
              </a:rPr>
              <a:t>Es ist bekannt, dass Menschen </a:t>
            </a:r>
            <a:r>
              <a:rPr lang="en-GB" sz="2000" dirty="0" err="1">
                <a:solidFill>
                  <a:schemeClr val="bg1"/>
                </a:solidFill>
              </a:rPr>
              <a:t>durch</a:t>
            </a:r>
            <a:r>
              <a:rPr lang="en-GB" sz="2000" dirty="0">
                <a:solidFill>
                  <a:schemeClr val="bg1"/>
                </a:solidFill>
              </a:rPr>
              <a:t> Geld motiviert werden, und wenn wir ihnen Geld und klare Anweisungen geben, werden sie sich daran halten. Die Forschung zeigt, dass bei Tätigkeiten, die </a:t>
            </a:r>
            <a:r>
              <a:rPr lang="en-GB" sz="2000" b="1" dirty="0">
                <a:solidFill>
                  <a:schemeClr val="bg1"/>
                </a:solidFill>
              </a:rPr>
              <a:t>kognitive Fähigkeiten erfordern, das Anbieten von Prämien </a:t>
            </a:r>
            <a:r>
              <a:rPr lang="en-GB" sz="2000" dirty="0">
                <a:solidFill>
                  <a:schemeClr val="bg1"/>
                </a:solidFill>
              </a:rPr>
              <a:t>für höhere Leistungen sogar </a:t>
            </a:r>
            <a:r>
              <a:rPr lang="en-GB" sz="2000" b="1" dirty="0">
                <a:solidFill>
                  <a:schemeClr val="bg1"/>
                </a:solidFill>
              </a:rPr>
              <a:t>zu schlechteren Leistungen führen </a:t>
            </a:r>
            <a:r>
              <a:rPr lang="en-GB" sz="2000" dirty="0">
                <a:solidFill>
                  <a:schemeClr val="bg1"/>
                </a:solidFill>
              </a:rPr>
              <a:t>kann</a:t>
            </a:r>
            <a:r>
              <a:rPr lang="en-GB" sz="2000" b="1" dirty="0">
                <a:solidFill>
                  <a:schemeClr val="bg1"/>
                </a:solidFill>
              </a:rPr>
              <a:t>. Die </a:t>
            </a:r>
            <a:r>
              <a:rPr lang="en-GB" sz="2000" dirty="0">
                <a:solidFill>
                  <a:schemeClr val="bg1"/>
                </a:solidFill>
              </a:rPr>
              <a:t>Verbindung zu </a:t>
            </a:r>
            <a:r>
              <a:rPr lang="en-GB" sz="2000" b="1" dirty="0">
                <a:solidFill>
                  <a:schemeClr val="bg1"/>
                </a:solidFill>
              </a:rPr>
              <a:t>echter Inspiration </a:t>
            </a:r>
            <a:r>
              <a:rPr lang="en-GB" sz="2000" dirty="0">
                <a:solidFill>
                  <a:schemeClr val="bg1"/>
                </a:solidFill>
              </a:rPr>
              <a:t>und Motivation ist das, was die schwer fassbaren </a:t>
            </a:r>
            <a:r>
              <a:rPr lang="en-GB" sz="2000" b="1" dirty="0">
                <a:solidFill>
                  <a:schemeClr val="bg1"/>
                </a:solidFill>
              </a:rPr>
              <a:t>"Mitarbeiter-Engagement-Werte" </a:t>
            </a:r>
            <a:r>
              <a:rPr lang="en-GB" sz="2000" dirty="0">
                <a:solidFill>
                  <a:schemeClr val="bg1"/>
                </a:solidFill>
              </a:rPr>
              <a:t>ausmacht</a:t>
            </a:r>
            <a:r>
              <a:rPr lang="en-GB" sz="2000" b="1" dirty="0">
                <a:solidFill>
                  <a:schemeClr val="bg1"/>
                </a:solidFill>
              </a:rPr>
              <a:t>. </a:t>
            </a:r>
            <a:r>
              <a:rPr lang="en-GB" sz="2000" dirty="0">
                <a:solidFill>
                  <a:schemeClr val="bg1"/>
                </a:solidFill>
              </a:rPr>
              <a:t>Dies sind die Faktoren, die den Unterschied ausmachen zwischen einem </a:t>
            </a:r>
            <a:r>
              <a:rPr lang="en-GB" sz="2000" b="1" dirty="0">
                <a:solidFill>
                  <a:schemeClr val="bg1"/>
                </a:solidFill>
              </a:rPr>
              <a:t>Mitarbeiter, der Ihre Kultur aktiv untergräbt</a:t>
            </a:r>
            <a:r>
              <a:rPr lang="en-GB" sz="2000" dirty="0">
                <a:solidFill>
                  <a:schemeClr val="bg1"/>
                </a:solidFill>
              </a:rPr>
              <a:t>, und einem Mitarbeiter, der seine </a:t>
            </a:r>
            <a:r>
              <a:rPr lang="en-GB" sz="2000" b="1" dirty="0">
                <a:solidFill>
                  <a:schemeClr val="bg1"/>
                </a:solidFill>
              </a:rPr>
              <a:t>freie Energie zur Verbesserung Ihres </a:t>
            </a:r>
            <a:r>
              <a:rPr lang="en-GB" sz="2000" b="1" dirty="0" err="1">
                <a:solidFill>
                  <a:schemeClr val="bg1"/>
                </a:solidFill>
              </a:rPr>
              <a:t>Unternehmens</a:t>
            </a:r>
            <a:r>
              <a:rPr lang="en-GB" sz="2000" b="1" dirty="0">
                <a:solidFill>
                  <a:schemeClr val="bg1"/>
                </a:solidFill>
              </a:rPr>
              <a:t> </a:t>
            </a:r>
            <a:r>
              <a:rPr lang="en-GB" sz="2000" dirty="0" err="1">
                <a:solidFill>
                  <a:schemeClr val="bg1"/>
                </a:solidFill>
              </a:rPr>
              <a:t>einsetzt</a:t>
            </a:r>
            <a:r>
              <a:rPr lang="en-GB" sz="2000" dirty="0">
                <a:solidFill>
                  <a:schemeClr val="bg1"/>
                </a:solidFill>
              </a:rPr>
              <a:t>.</a:t>
            </a:r>
            <a:endParaRPr lang="en-IE" sz="2000" b="1" dirty="0">
              <a:solidFill>
                <a:schemeClr val="bg1"/>
              </a:solidFill>
            </a:endParaRPr>
          </a:p>
        </p:txBody>
      </p:sp>
      <p:grpSp>
        <p:nvGrpSpPr>
          <p:cNvPr id="2" name="Graphic 4">
            <a:extLst>
              <a:ext uri="{FF2B5EF4-FFF2-40B4-BE49-F238E27FC236}">
                <a16:creationId xmlns:a16="http://schemas.microsoft.com/office/drawing/2014/main" id="{EEBA1869-7166-F805-BA60-17D4C776D70D}"/>
              </a:ext>
            </a:extLst>
          </p:cNvPr>
          <p:cNvGrpSpPr/>
          <p:nvPr/>
        </p:nvGrpSpPr>
        <p:grpSpPr>
          <a:xfrm>
            <a:off x="2748636" y="4988533"/>
            <a:ext cx="2182242" cy="1229251"/>
            <a:chOff x="4132833" y="1155630"/>
            <a:chExt cx="3134400" cy="1986281"/>
          </a:xfrm>
        </p:grpSpPr>
        <p:grpSp>
          <p:nvGrpSpPr>
            <p:cNvPr id="3" name="Graphic 4">
              <a:extLst>
                <a:ext uri="{FF2B5EF4-FFF2-40B4-BE49-F238E27FC236}">
                  <a16:creationId xmlns:a16="http://schemas.microsoft.com/office/drawing/2014/main" id="{0DC3E0EA-896D-9B63-86C9-388D2EC76726}"/>
                </a:ext>
              </a:extLst>
            </p:cNvPr>
            <p:cNvGrpSpPr/>
            <p:nvPr/>
          </p:nvGrpSpPr>
          <p:grpSpPr>
            <a:xfrm>
              <a:off x="4132833" y="1155630"/>
              <a:ext cx="3134400" cy="1986281"/>
              <a:chOff x="4132833" y="1155630"/>
              <a:chExt cx="3134400" cy="1986281"/>
            </a:xfrm>
          </p:grpSpPr>
          <p:sp>
            <p:nvSpPr>
              <p:cNvPr id="8" name="Freeform 143">
                <a:extLst>
                  <a:ext uri="{FF2B5EF4-FFF2-40B4-BE49-F238E27FC236}">
                    <a16:creationId xmlns:a16="http://schemas.microsoft.com/office/drawing/2014/main" id="{67281B6F-8A76-3735-CE17-D13C1B9A1504}"/>
                  </a:ext>
                </a:extLst>
              </p:cNvPr>
              <p:cNvSpPr/>
              <p:nvPr/>
            </p:nvSpPr>
            <p:spPr>
              <a:xfrm>
                <a:off x="5304803" y="1784523"/>
                <a:ext cx="304831" cy="281093"/>
              </a:xfrm>
              <a:custGeom>
                <a:avLst/>
                <a:gdLst>
                  <a:gd name="connsiteX0" fmla="*/ 90598 w 304831"/>
                  <a:gd name="connsiteY0" fmla="*/ 207906 h 281093"/>
                  <a:gd name="connsiteX1" fmla="*/ 74355 w 304831"/>
                  <a:gd name="connsiteY1" fmla="*/ 256634 h 281093"/>
                  <a:gd name="connsiteX2" fmla="*/ 105757 w 304831"/>
                  <a:gd name="connsiteY2" fmla="*/ 271432 h 281093"/>
                  <a:gd name="connsiteX3" fmla="*/ 210793 w 304831"/>
                  <a:gd name="connsiteY3" fmla="*/ 264213 h 281093"/>
                  <a:gd name="connsiteX4" fmla="*/ 300669 w 304831"/>
                  <a:gd name="connsiteY4" fmla="*/ 162065 h 281093"/>
                  <a:gd name="connsiteX5" fmla="*/ 286953 w 304831"/>
                  <a:gd name="connsiteY5" fmla="*/ 138243 h 281093"/>
                  <a:gd name="connsiteX6" fmla="*/ 97094 w 304831"/>
                  <a:gd name="connsiteY6" fmla="*/ 63888 h 281093"/>
                  <a:gd name="connsiteX7" fmla="*/ 20935 w 304831"/>
                  <a:gd name="connsiteY7" fmla="*/ 0 h 281093"/>
                  <a:gd name="connsiteX8" fmla="*/ 0 w 304831"/>
                  <a:gd name="connsiteY8" fmla="*/ 134994 h 281093"/>
                  <a:gd name="connsiteX9" fmla="*/ 8302 w 304831"/>
                  <a:gd name="connsiteY9" fmla="*/ 132107 h 281093"/>
                  <a:gd name="connsiteX10" fmla="*/ 90598 w 304831"/>
                  <a:gd name="connsiteY10" fmla="*/ 207906 h 2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31" h="281093">
                    <a:moveTo>
                      <a:pt x="90598" y="207906"/>
                    </a:moveTo>
                    <a:cubicBezTo>
                      <a:pt x="88432" y="227036"/>
                      <a:pt x="82657" y="242918"/>
                      <a:pt x="74355" y="256634"/>
                    </a:cubicBezTo>
                    <a:cubicBezTo>
                      <a:pt x="86627" y="261326"/>
                      <a:pt x="102148" y="270350"/>
                      <a:pt x="105757" y="271432"/>
                    </a:cubicBezTo>
                    <a:cubicBezTo>
                      <a:pt x="139686" y="282622"/>
                      <a:pt x="179752" y="288397"/>
                      <a:pt x="210793" y="264213"/>
                    </a:cubicBezTo>
                    <a:cubicBezTo>
                      <a:pt x="246888" y="236060"/>
                      <a:pt x="275042" y="199604"/>
                      <a:pt x="300669" y="162065"/>
                    </a:cubicBezTo>
                    <a:cubicBezTo>
                      <a:pt x="310776" y="146906"/>
                      <a:pt x="301030" y="140770"/>
                      <a:pt x="286953" y="138243"/>
                    </a:cubicBezTo>
                    <a:cubicBezTo>
                      <a:pt x="219095" y="125249"/>
                      <a:pt x="155929" y="99261"/>
                      <a:pt x="97094" y="63888"/>
                    </a:cubicBezTo>
                    <a:cubicBezTo>
                      <a:pt x="70023" y="47645"/>
                      <a:pt x="42952" y="30681"/>
                      <a:pt x="20935" y="0"/>
                    </a:cubicBezTo>
                    <a:cubicBezTo>
                      <a:pt x="12633" y="24544"/>
                      <a:pt x="8302" y="97817"/>
                      <a:pt x="0" y="134994"/>
                    </a:cubicBezTo>
                    <a:cubicBezTo>
                      <a:pt x="2887" y="133912"/>
                      <a:pt x="5414" y="132829"/>
                      <a:pt x="8302" y="132107"/>
                    </a:cubicBezTo>
                    <a:cubicBezTo>
                      <a:pt x="55947" y="116947"/>
                      <a:pt x="96012" y="158456"/>
                      <a:pt x="90598" y="207906"/>
                    </a:cubicBezTo>
                    <a:close/>
                  </a:path>
                </a:pathLst>
              </a:custGeom>
              <a:solidFill>
                <a:srgbClr val="FFFFFF"/>
              </a:solidFill>
              <a:ln w="3607" cap="flat">
                <a:noFill/>
                <a:prstDash val="solid"/>
                <a:miter/>
              </a:ln>
            </p:spPr>
            <p:txBody>
              <a:bodyPr rtlCol="0" anchor="ctr"/>
              <a:lstStyle/>
              <a:p>
                <a:endParaRPr lang="en-US"/>
              </a:p>
            </p:txBody>
          </p:sp>
          <p:sp>
            <p:nvSpPr>
              <p:cNvPr id="9" name="Freeform 144">
                <a:extLst>
                  <a:ext uri="{FF2B5EF4-FFF2-40B4-BE49-F238E27FC236}">
                    <a16:creationId xmlns:a16="http://schemas.microsoft.com/office/drawing/2014/main" id="{A2AF737D-3546-C63B-29DC-8F5FA5DCD5D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CA7642D8-1A45-38D6-2E1C-14980CA0BE39}"/>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1" name="Freeform 146">
                <a:extLst>
                  <a:ext uri="{FF2B5EF4-FFF2-40B4-BE49-F238E27FC236}">
                    <a16:creationId xmlns:a16="http://schemas.microsoft.com/office/drawing/2014/main" id="{5C9D0ACA-4AEC-7744-E348-8E43478F9D99}"/>
                  </a:ext>
                </a:extLst>
              </p:cNvPr>
              <p:cNvSpPr/>
              <p:nvPr/>
            </p:nvSpPr>
            <p:spPr>
              <a:xfrm>
                <a:off x="5329684" y="1170192"/>
                <a:ext cx="640705" cy="742468"/>
              </a:xfrm>
              <a:custGeom>
                <a:avLst/>
                <a:gdLst>
                  <a:gd name="connsiteX0" fmla="*/ 640706 w 640705"/>
                  <a:gd name="connsiteY0" fmla="*/ 308609 h 742468"/>
                  <a:gd name="connsiteX1" fmla="*/ 587286 w 640705"/>
                  <a:gd name="connsiteY1" fmla="*/ 124165 h 742468"/>
                  <a:gd name="connsiteX2" fmla="*/ 453013 w 640705"/>
                  <a:gd name="connsiteY2" fmla="*/ 22378 h 742468"/>
                  <a:gd name="connsiteX3" fmla="*/ 252687 w 640705"/>
                  <a:gd name="connsiteY3" fmla="*/ 3248 h 742468"/>
                  <a:gd name="connsiteX4" fmla="*/ 76906 w 640705"/>
                  <a:gd name="connsiteY4" fmla="*/ 122000 h 742468"/>
                  <a:gd name="connsiteX5" fmla="*/ 6882 w 640705"/>
                  <a:gd name="connsiteY5" fmla="*/ 345787 h 742468"/>
                  <a:gd name="connsiteX6" fmla="*/ 24 w 640705"/>
                  <a:gd name="connsiteY6" fmla="*/ 548278 h 742468"/>
                  <a:gd name="connsiteX7" fmla="*/ 45865 w 640705"/>
                  <a:gd name="connsiteY7" fmla="*/ 639598 h 742468"/>
                  <a:gd name="connsiteX8" fmla="*/ 257741 w 640705"/>
                  <a:gd name="connsiteY8" fmla="*/ 735971 h 742468"/>
                  <a:gd name="connsiteX9" fmla="*/ 284812 w 640705"/>
                  <a:gd name="connsiteY9" fmla="*/ 739220 h 742468"/>
                  <a:gd name="connsiteX10" fmla="*/ 304303 w 640705"/>
                  <a:gd name="connsiteY10" fmla="*/ 742468 h 742468"/>
                  <a:gd name="connsiteX11" fmla="*/ 370356 w 640705"/>
                  <a:gd name="connsiteY11" fmla="*/ 640681 h 742468"/>
                  <a:gd name="connsiteX12" fmla="*/ 638901 w 640705"/>
                  <a:gd name="connsiteY12" fmla="*/ 350118 h 742468"/>
                  <a:gd name="connsiteX13" fmla="*/ 640706 w 640705"/>
                  <a:gd name="connsiteY13" fmla="*/ 308609 h 74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705" h="742468">
                    <a:moveTo>
                      <a:pt x="640706" y="308609"/>
                    </a:moveTo>
                    <a:cubicBezTo>
                      <a:pt x="638179" y="242556"/>
                      <a:pt x="619771" y="181195"/>
                      <a:pt x="587286" y="124165"/>
                    </a:cubicBezTo>
                    <a:cubicBezTo>
                      <a:pt x="557327" y="71106"/>
                      <a:pt x="507877" y="40425"/>
                      <a:pt x="453013" y="22378"/>
                    </a:cubicBezTo>
                    <a:cubicBezTo>
                      <a:pt x="388404" y="1082"/>
                      <a:pt x="320906" y="-4332"/>
                      <a:pt x="252687" y="3248"/>
                    </a:cubicBezTo>
                    <a:cubicBezTo>
                      <a:pt x="173279" y="11911"/>
                      <a:pt x="122024" y="62443"/>
                      <a:pt x="76906" y="122000"/>
                    </a:cubicBezTo>
                    <a:cubicBezTo>
                      <a:pt x="27095" y="188053"/>
                      <a:pt x="13379" y="266739"/>
                      <a:pt x="6882" y="345787"/>
                    </a:cubicBezTo>
                    <a:cubicBezTo>
                      <a:pt x="1468" y="412923"/>
                      <a:pt x="1829" y="480781"/>
                      <a:pt x="24" y="548278"/>
                    </a:cubicBezTo>
                    <a:cubicBezTo>
                      <a:pt x="-698" y="586539"/>
                      <a:pt x="14823" y="616497"/>
                      <a:pt x="45865" y="639598"/>
                    </a:cubicBezTo>
                    <a:cubicBezTo>
                      <a:pt x="109752" y="686882"/>
                      <a:pt x="180137" y="719367"/>
                      <a:pt x="257741" y="735971"/>
                    </a:cubicBezTo>
                    <a:cubicBezTo>
                      <a:pt x="266764" y="737776"/>
                      <a:pt x="275788" y="738498"/>
                      <a:pt x="284812" y="739220"/>
                    </a:cubicBezTo>
                    <a:cubicBezTo>
                      <a:pt x="293474" y="739941"/>
                      <a:pt x="299972" y="740663"/>
                      <a:pt x="304303" y="742468"/>
                    </a:cubicBezTo>
                    <a:cubicBezTo>
                      <a:pt x="321267" y="710344"/>
                      <a:pt x="357362" y="657645"/>
                      <a:pt x="370356" y="640681"/>
                    </a:cubicBezTo>
                    <a:cubicBezTo>
                      <a:pt x="418362" y="577515"/>
                      <a:pt x="552996" y="436746"/>
                      <a:pt x="638901" y="350118"/>
                    </a:cubicBezTo>
                    <a:cubicBezTo>
                      <a:pt x="633848" y="342899"/>
                      <a:pt x="640706" y="315106"/>
                      <a:pt x="640706" y="308609"/>
                    </a:cubicBezTo>
                    <a:close/>
                  </a:path>
                </a:pathLst>
              </a:custGeom>
              <a:solidFill>
                <a:srgbClr val="FFFFFF"/>
              </a:solidFill>
              <a:ln w="3607" cap="flat">
                <a:noFill/>
                <a:prstDash val="solid"/>
                <a:miter/>
              </a:ln>
            </p:spPr>
            <p:txBody>
              <a:bodyPr rtlCol="0" anchor="ctr"/>
              <a:lstStyle/>
              <a:p>
                <a:endParaRPr lang="en-US"/>
              </a:p>
            </p:txBody>
          </p:sp>
          <p:sp>
            <p:nvSpPr>
              <p:cNvPr id="12" name="Freeform 147">
                <a:extLst>
                  <a:ext uri="{FF2B5EF4-FFF2-40B4-BE49-F238E27FC236}">
                    <a16:creationId xmlns:a16="http://schemas.microsoft.com/office/drawing/2014/main" id="{1F140109-5B71-88C9-4AEB-6C1D8295CB60}"/>
                  </a:ext>
                </a:extLst>
              </p:cNvPr>
              <p:cNvSpPr/>
              <p:nvPr/>
            </p:nvSpPr>
            <p:spPr>
              <a:xfrm>
                <a:off x="4132833" y="1208355"/>
                <a:ext cx="3134400" cy="1933555"/>
              </a:xfrm>
              <a:custGeom>
                <a:avLst/>
                <a:gdLst>
                  <a:gd name="connsiteX0" fmla="*/ 3016049 w 3134400"/>
                  <a:gd name="connsiteY0" fmla="*/ 1317915 h 1933555"/>
                  <a:gd name="connsiteX1" fmla="*/ 2943860 w 3134400"/>
                  <a:gd name="connsiteY1" fmla="*/ 1196636 h 1933555"/>
                  <a:gd name="connsiteX2" fmla="*/ 2944221 w 3134400"/>
                  <a:gd name="connsiteY2" fmla="*/ 1200968 h 1933555"/>
                  <a:gd name="connsiteX3" fmla="*/ 2851818 w 3134400"/>
                  <a:gd name="connsiteY3" fmla="*/ 1137080 h 1933555"/>
                  <a:gd name="connsiteX4" fmla="*/ 2801286 w 3134400"/>
                  <a:gd name="connsiteY4" fmla="*/ 1072471 h 1933555"/>
                  <a:gd name="connsiteX5" fmla="*/ 2693724 w 3134400"/>
                  <a:gd name="connsiteY5" fmla="*/ 801038 h 1933555"/>
                  <a:gd name="connsiteX6" fmla="*/ 2623339 w 3134400"/>
                  <a:gd name="connsiteY6" fmla="*/ 595298 h 1933555"/>
                  <a:gd name="connsiteX7" fmla="*/ 2602765 w 3134400"/>
                  <a:gd name="connsiteY7" fmla="*/ 528884 h 1933555"/>
                  <a:gd name="connsiteX8" fmla="*/ 2564865 w 3134400"/>
                  <a:gd name="connsiteY8" fmla="*/ 496398 h 1933555"/>
                  <a:gd name="connsiteX9" fmla="*/ 2537794 w 3134400"/>
                  <a:gd name="connsiteY9" fmla="*/ 493511 h 1933555"/>
                  <a:gd name="connsiteX10" fmla="*/ 2454055 w 3134400"/>
                  <a:gd name="connsiteY10" fmla="*/ 440813 h 1933555"/>
                  <a:gd name="connsiteX11" fmla="*/ 2406410 w 3134400"/>
                  <a:gd name="connsiteY11" fmla="*/ 345522 h 1933555"/>
                  <a:gd name="connsiteX12" fmla="*/ 2295238 w 3134400"/>
                  <a:gd name="connsiteY12" fmla="*/ 154220 h 1933555"/>
                  <a:gd name="connsiteX13" fmla="*/ 2204279 w 3134400"/>
                  <a:gd name="connsiteY13" fmla="*/ 29333 h 1933555"/>
                  <a:gd name="connsiteX14" fmla="*/ 2098161 w 3134400"/>
                  <a:gd name="connsiteY14" fmla="*/ 21392 h 1933555"/>
                  <a:gd name="connsiteX15" fmla="*/ 2023083 w 3134400"/>
                  <a:gd name="connsiteY15" fmla="*/ 100078 h 1933555"/>
                  <a:gd name="connsiteX16" fmla="*/ 1892060 w 3134400"/>
                  <a:gd name="connsiteY16" fmla="*/ 271528 h 1933555"/>
                  <a:gd name="connsiteX17" fmla="*/ 1506568 w 3134400"/>
                  <a:gd name="connsiteY17" fmla="*/ 717298 h 1933555"/>
                  <a:gd name="connsiteX18" fmla="*/ 1506568 w 3134400"/>
                  <a:gd name="connsiteY18" fmla="*/ 717659 h 1933555"/>
                  <a:gd name="connsiteX19" fmla="*/ 1498266 w 3134400"/>
                  <a:gd name="connsiteY19" fmla="*/ 731014 h 1933555"/>
                  <a:gd name="connsiteX20" fmla="*/ 1435822 w 3134400"/>
                  <a:gd name="connsiteY20" fmla="*/ 811505 h 1933555"/>
                  <a:gd name="connsiteX21" fmla="*/ 1430047 w 3134400"/>
                  <a:gd name="connsiteY21" fmla="*/ 825222 h 1933555"/>
                  <a:gd name="connsiteX22" fmla="*/ 1286390 w 3134400"/>
                  <a:gd name="connsiteY22" fmla="*/ 1156932 h 1933555"/>
                  <a:gd name="connsiteX23" fmla="*/ 1211674 w 3134400"/>
                  <a:gd name="connsiteY23" fmla="*/ 1273518 h 1933555"/>
                  <a:gd name="connsiteX24" fmla="*/ 1125407 w 3134400"/>
                  <a:gd name="connsiteY24" fmla="*/ 1382163 h 1933555"/>
                  <a:gd name="connsiteX25" fmla="*/ 1118910 w 3134400"/>
                  <a:gd name="connsiteY25" fmla="*/ 1391187 h 1933555"/>
                  <a:gd name="connsiteX26" fmla="*/ 1066573 w 3134400"/>
                  <a:gd name="connsiteY26" fmla="*/ 1460489 h 1933555"/>
                  <a:gd name="connsiteX27" fmla="*/ 1041306 w 3134400"/>
                  <a:gd name="connsiteY27" fmla="*/ 1463377 h 1933555"/>
                  <a:gd name="connsiteX28" fmla="*/ 1030839 w 3134400"/>
                  <a:gd name="connsiteY28" fmla="*/ 1473483 h 1933555"/>
                  <a:gd name="connsiteX29" fmla="*/ 835927 w 3134400"/>
                  <a:gd name="connsiteY29" fmla="*/ 1648182 h 1933555"/>
                  <a:gd name="connsiteX30" fmla="*/ 695880 w 3134400"/>
                  <a:gd name="connsiteY30" fmla="*/ 1712069 h 1933555"/>
                  <a:gd name="connsiteX31" fmla="*/ 473536 w 3134400"/>
                  <a:gd name="connsiteY31" fmla="*/ 1751773 h 1933555"/>
                  <a:gd name="connsiteX32" fmla="*/ 457294 w 3134400"/>
                  <a:gd name="connsiteY32" fmla="*/ 1749969 h 1933555"/>
                  <a:gd name="connsiteX33" fmla="*/ 403513 w 3134400"/>
                  <a:gd name="connsiteY33" fmla="*/ 1762241 h 1933555"/>
                  <a:gd name="connsiteX34" fmla="*/ 307501 w 3134400"/>
                  <a:gd name="connsiteY34" fmla="*/ 1765490 h 1933555"/>
                  <a:gd name="connsiteX35" fmla="*/ 308222 w 3134400"/>
                  <a:gd name="connsiteY35" fmla="*/ 1765850 h 1933555"/>
                  <a:gd name="connsiteX36" fmla="*/ 306418 w 3134400"/>
                  <a:gd name="connsiteY36" fmla="*/ 1765490 h 1933555"/>
                  <a:gd name="connsiteX37" fmla="*/ 278264 w 3134400"/>
                  <a:gd name="connsiteY37" fmla="*/ 1764407 h 1933555"/>
                  <a:gd name="connsiteX38" fmla="*/ 275737 w 3134400"/>
                  <a:gd name="connsiteY38" fmla="*/ 1764407 h 1933555"/>
                  <a:gd name="connsiteX39" fmla="*/ 221234 w 3134400"/>
                  <a:gd name="connsiteY39" fmla="*/ 1805915 h 1933555"/>
                  <a:gd name="connsiteX40" fmla="*/ 66388 w 3134400"/>
                  <a:gd name="connsiteY40" fmla="*/ 1881354 h 1933555"/>
                  <a:gd name="connsiteX41" fmla="*/ 49062 w 3134400"/>
                  <a:gd name="connsiteY41" fmla="*/ 1888933 h 1933555"/>
                  <a:gd name="connsiteX42" fmla="*/ 8997 w 3134400"/>
                  <a:gd name="connsiteY42" fmla="*/ 1893265 h 1933555"/>
                  <a:gd name="connsiteX43" fmla="*/ 4666 w 3134400"/>
                  <a:gd name="connsiteY43" fmla="*/ 1902288 h 1933555"/>
                  <a:gd name="connsiteX44" fmla="*/ 78299 w 3134400"/>
                  <a:gd name="connsiteY44" fmla="*/ 1929721 h 1933555"/>
                  <a:gd name="connsiteX45" fmla="*/ 317607 w 3134400"/>
                  <a:gd name="connsiteY45" fmla="*/ 1920336 h 1933555"/>
                  <a:gd name="connsiteX46" fmla="*/ 578211 w 3134400"/>
                  <a:gd name="connsiteY46" fmla="*/ 1890738 h 1933555"/>
                  <a:gd name="connsiteX47" fmla="*/ 860472 w 3134400"/>
                  <a:gd name="connsiteY47" fmla="*/ 1888212 h 1933555"/>
                  <a:gd name="connsiteX48" fmla="*/ 1137318 w 3134400"/>
                  <a:gd name="connsiteY48" fmla="*/ 1848507 h 1933555"/>
                  <a:gd name="connsiteX49" fmla="*/ 1686681 w 3134400"/>
                  <a:gd name="connsiteY49" fmla="*/ 1757910 h 1933555"/>
                  <a:gd name="connsiteX50" fmla="*/ 1962083 w 3134400"/>
                  <a:gd name="connsiteY50" fmla="*/ 1710626 h 1933555"/>
                  <a:gd name="connsiteX51" fmla="*/ 2227379 w 3134400"/>
                  <a:gd name="connsiteY51" fmla="*/ 1669477 h 1933555"/>
                  <a:gd name="connsiteX52" fmla="*/ 2487623 w 3134400"/>
                  <a:gd name="connsiteY52" fmla="*/ 1694383 h 1933555"/>
                  <a:gd name="connsiteX53" fmla="*/ 2722239 w 3134400"/>
                  <a:gd name="connsiteY53" fmla="*/ 1740223 h 1933555"/>
                  <a:gd name="connsiteX54" fmla="*/ 3000529 w 3134400"/>
                  <a:gd name="connsiteY54" fmla="*/ 1700158 h 1933555"/>
                  <a:gd name="connsiteX55" fmla="*/ 3116393 w 3134400"/>
                  <a:gd name="connsiteY55" fmla="*/ 1635909 h 1933555"/>
                  <a:gd name="connsiteX56" fmla="*/ 3113505 w 3134400"/>
                  <a:gd name="connsiteY56" fmla="*/ 1492974 h 1933555"/>
                  <a:gd name="connsiteX57" fmla="*/ 3016049 w 3134400"/>
                  <a:gd name="connsiteY57" fmla="*/ 1317915 h 19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34400" h="1933555">
                    <a:moveTo>
                      <a:pt x="3016049" y="1317915"/>
                    </a:moveTo>
                    <a:cubicBezTo>
                      <a:pt x="2987896" y="1276406"/>
                      <a:pt x="2959020" y="1240672"/>
                      <a:pt x="2943860" y="1196636"/>
                    </a:cubicBezTo>
                    <a:cubicBezTo>
                      <a:pt x="2943860" y="1198080"/>
                      <a:pt x="2944221" y="1199524"/>
                      <a:pt x="2944221" y="1200968"/>
                    </a:cubicBezTo>
                    <a:cubicBezTo>
                      <a:pt x="2920760" y="1168483"/>
                      <a:pt x="2884665" y="1155127"/>
                      <a:pt x="2851818" y="1137080"/>
                    </a:cubicBezTo>
                    <a:cubicBezTo>
                      <a:pt x="2824386" y="1122281"/>
                      <a:pt x="2808866" y="1100263"/>
                      <a:pt x="2801286" y="1072471"/>
                    </a:cubicBezTo>
                    <a:cubicBezTo>
                      <a:pt x="2776019" y="977902"/>
                      <a:pt x="2740647" y="886944"/>
                      <a:pt x="2693724" y="801038"/>
                    </a:cubicBezTo>
                    <a:cubicBezTo>
                      <a:pt x="2657990" y="736068"/>
                      <a:pt x="2648605" y="663517"/>
                      <a:pt x="2623339" y="595298"/>
                    </a:cubicBezTo>
                    <a:cubicBezTo>
                      <a:pt x="2615398" y="573641"/>
                      <a:pt x="2608540" y="551262"/>
                      <a:pt x="2602765" y="528884"/>
                    </a:cubicBezTo>
                    <a:cubicBezTo>
                      <a:pt x="2597351" y="508310"/>
                      <a:pt x="2585440" y="497842"/>
                      <a:pt x="2564865" y="496398"/>
                    </a:cubicBezTo>
                    <a:cubicBezTo>
                      <a:pt x="2555842" y="495677"/>
                      <a:pt x="2546818" y="494233"/>
                      <a:pt x="2537794" y="493511"/>
                    </a:cubicBezTo>
                    <a:cubicBezTo>
                      <a:pt x="2500978" y="490262"/>
                      <a:pt x="2473185" y="474381"/>
                      <a:pt x="2454055" y="440813"/>
                    </a:cubicBezTo>
                    <a:cubicBezTo>
                      <a:pt x="2436368" y="409771"/>
                      <a:pt x="2420125" y="378369"/>
                      <a:pt x="2406410" y="345522"/>
                    </a:cubicBezTo>
                    <a:cubicBezTo>
                      <a:pt x="2378256" y="276582"/>
                      <a:pt x="2330972" y="218830"/>
                      <a:pt x="2295238" y="154220"/>
                    </a:cubicBezTo>
                    <a:cubicBezTo>
                      <a:pt x="2270332" y="108741"/>
                      <a:pt x="2244344" y="64344"/>
                      <a:pt x="2204279" y="29333"/>
                    </a:cubicBezTo>
                    <a:cubicBezTo>
                      <a:pt x="2163492" y="-6401"/>
                      <a:pt x="2141835" y="-10011"/>
                      <a:pt x="2098161" y="21392"/>
                    </a:cubicBezTo>
                    <a:cubicBezTo>
                      <a:pt x="2068202" y="43049"/>
                      <a:pt x="2043658" y="69398"/>
                      <a:pt x="2023083" y="100078"/>
                    </a:cubicBezTo>
                    <a:cubicBezTo>
                      <a:pt x="2013699" y="114155"/>
                      <a:pt x="1897113" y="267197"/>
                      <a:pt x="1892060" y="271528"/>
                    </a:cubicBezTo>
                    <a:cubicBezTo>
                      <a:pt x="1805071" y="353463"/>
                      <a:pt x="1571899" y="617316"/>
                      <a:pt x="1506568" y="717298"/>
                    </a:cubicBezTo>
                    <a:cubicBezTo>
                      <a:pt x="1506568" y="717298"/>
                      <a:pt x="1506568" y="717298"/>
                      <a:pt x="1506568" y="717659"/>
                    </a:cubicBezTo>
                    <a:cubicBezTo>
                      <a:pt x="1505124" y="721269"/>
                      <a:pt x="1502236" y="725600"/>
                      <a:pt x="1498266" y="731014"/>
                    </a:cubicBezTo>
                    <a:cubicBezTo>
                      <a:pt x="1477692" y="758085"/>
                      <a:pt x="1457479" y="785517"/>
                      <a:pt x="1435822" y="811505"/>
                    </a:cubicBezTo>
                    <a:cubicBezTo>
                      <a:pt x="1435461" y="816920"/>
                      <a:pt x="1432213" y="820890"/>
                      <a:pt x="1430047" y="825222"/>
                    </a:cubicBezTo>
                    <a:cubicBezTo>
                      <a:pt x="1384929" y="904269"/>
                      <a:pt x="1311656" y="1068500"/>
                      <a:pt x="1286390" y="1156932"/>
                    </a:cubicBezTo>
                    <a:cubicBezTo>
                      <a:pt x="1273396" y="1201690"/>
                      <a:pt x="1239106" y="1235980"/>
                      <a:pt x="1211674" y="1273518"/>
                    </a:cubicBezTo>
                    <a:cubicBezTo>
                      <a:pt x="1201567" y="1287234"/>
                      <a:pt x="1134070" y="1367004"/>
                      <a:pt x="1125407" y="1382163"/>
                    </a:cubicBezTo>
                    <a:cubicBezTo>
                      <a:pt x="1123603" y="1385412"/>
                      <a:pt x="1121437" y="1389021"/>
                      <a:pt x="1118910" y="1391187"/>
                    </a:cubicBezTo>
                    <a:cubicBezTo>
                      <a:pt x="1116745" y="1419341"/>
                      <a:pt x="1092561" y="1453992"/>
                      <a:pt x="1066573" y="1460489"/>
                    </a:cubicBezTo>
                    <a:cubicBezTo>
                      <a:pt x="1057549" y="1462655"/>
                      <a:pt x="1048886" y="1463737"/>
                      <a:pt x="1041306" y="1463377"/>
                    </a:cubicBezTo>
                    <a:cubicBezTo>
                      <a:pt x="1039141" y="1466986"/>
                      <a:pt x="1033727" y="1470234"/>
                      <a:pt x="1030839" y="1473483"/>
                    </a:cubicBezTo>
                    <a:cubicBezTo>
                      <a:pt x="986082" y="1527264"/>
                      <a:pt x="884655" y="1599093"/>
                      <a:pt x="835927" y="1648182"/>
                    </a:cubicBezTo>
                    <a:cubicBezTo>
                      <a:pt x="796223" y="1688608"/>
                      <a:pt x="750744" y="1708821"/>
                      <a:pt x="695880" y="1712069"/>
                    </a:cubicBezTo>
                    <a:cubicBezTo>
                      <a:pt x="655815" y="1714596"/>
                      <a:pt x="508187" y="1741667"/>
                      <a:pt x="473536" y="1751773"/>
                    </a:cubicBezTo>
                    <a:cubicBezTo>
                      <a:pt x="465956" y="1752495"/>
                      <a:pt x="460181" y="1752495"/>
                      <a:pt x="457294" y="1749969"/>
                    </a:cubicBezTo>
                    <a:cubicBezTo>
                      <a:pt x="440690" y="1760436"/>
                      <a:pt x="424447" y="1765128"/>
                      <a:pt x="403513" y="1762241"/>
                    </a:cubicBezTo>
                    <a:cubicBezTo>
                      <a:pt x="373554" y="1769099"/>
                      <a:pt x="339625" y="1766933"/>
                      <a:pt x="307501" y="1765490"/>
                    </a:cubicBezTo>
                    <a:cubicBezTo>
                      <a:pt x="307862" y="1765490"/>
                      <a:pt x="307862" y="1765850"/>
                      <a:pt x="308222" y="1765850"/>
                    </a:cubicBezTo>
                    <a:cubicBezTo>
                      <a:pt x="307501" y="1765490"/>
                      <a:pt x="307139" y="1765490"/>
                      <a:pt x="306418" y="1765490"/>
                    </a:cubicBezTo>
                    <a:cubicBezTo>
                      <a:pt x="296672" y="1765128"/>
                      <a:pt x="287287" y="1764768"/>
                      <a:pt x="278264" y="1764407"/>
                    </a:cubicBezTo>
                    <a:cubicBezTo>
                      <a:pt x="277542" y="1764407"/>
                      <a:pt x="276459" y="1764407"/>
                      <a:pt x="275737" y="1764407"/>
                    </a:cubicBezTo>
                    <a:cubicBezTo>
                      <a:pt x="253719" y="1770182"/>
                      <a:pt x="238920" y="1790756"/>
                      <a:pt x="221234" y="1805915"/>
                    </a:cubicBezTo>
                    <a:cubicBezTo>
                      <a:pt x="176116" y="1845259"/>
                      <a:pt x="126305" y="1875939"/>
                      <a:pt x="66388" y="1881354"/>
                    </a:cubicBezTo>
                    <a:cubicBezTo>
                      <a:pt x="62778" y="1886046"/>
                      <a:pt x="57003" y="1889294"/>
                      <a:pt x="49062" y="1888933"/>
                    </a:cubicBezTo>
                    <a:cubicBezTo>
                      <a:pt x="35707" y="1888573"/>
                      <a:pt x="21630" y="1888212"/>
                      <a:pt x="8997" y="1893265"/>
                    </a:cubicBezTo>
                    <a:cubicBezTo>
                      <a:pt x="-1110" y="1897235"/>
                      <a:pt x="-2914" y="1896152"/>
                      <a:pt x="4666" y="1902288"/>
                    </a:cubicBezTo>
                    <a:cubicBezTo>
                      <a:pt x="25240" y="1919975"/>
                      <a:pt x="51589" y="1927555"/>
                      <a:pt x="78299" y="1929721"/>
                    </a:cubicBezTo>
                    <a:cubicBezTo>
                      <a:pt x="159151" y="1936940"/>
                      <a:pt x="237838" y="1934052"/>
                      <a:pt x="317607" y="1920336"/>
                    </a:cubicBezTo>
                    <a:cubicBezTo>
                      <a:pt x="404234" y="1905537"/>
                      <a:pt x="489779" y="1890016"/>
                      <a:pt x="578211" y="1890738"/>
                    </a:cubicBezTo>
                    <a:cubicBezTo>
                      <a:pt x="672418" y="1891460"/>
                      <a:pt x="766626" y="1901206"/>
                      <a:pt x="860472" y="1888212"/>
                    </a:cubicBezTo>
                    <a:cubicBezTo>
                      <a:pt x="952874" y="1875217"/>
                      <a:pt x="1045277" y="1862584"/>
                      <a:pt x="1137318" y="1848507"/>
                    </a:cubicBezTo>
                    <a:cubicBezTo>
                      <a:pt x="1321041" y="1821075"/>
                      <a:pt x="1503319" y="1786785"/>
                      <a:pt x="1686681" y="1757910"/>
                    </a:cubicBezTo>
                    <a:cubicBezTo>
                      <a:pt x="1778722" y="1743472"/>
                      <a:pt x="1870764" y="1728673"/>
                      <a:pt x="1962083" y="1710626"/>
                    </a:cubicBezTo>
                    <a:cubicBezTo>
                      <a:pt x="2049793" y="1693300"/>
                      <a:pt x="2137504" y="1674170"/>
                      <a:pt x="2227379" y="1669477"/>
                    </a:cubicBezTo>
                    <a:cubicBezTo>
                      <a:pt x="2314729" y="1664785"/>
                      <a:pt x="2402800" y="1673087"/>
                      <a:pt x="2487623" y="1694383"/>
                    </a:cubicBezTo>
                    <a:cubicBezTo>
                      <a:pt x="2564865" y="1713513"/>
                      <a:pt x="2641747" y="1739501"/>
                      <a:pt x="2722239" y="1740223"/>
                    </a:cubicBezTo>
                    <a:cubicBezTo>
                      <a:pt x="2815002" y="1741306"/>
                      <a:pt x="2912097" y="1728673"/>
                      <a:pt x="3000529" y="1700158"/>
                    </a:cubicBezTo>
                    <a:cubicBezTo>
                      <a:pt x="3041316" y="1687164"/>
                      <a:pt x="3087878" y="1669839"/>
                      <a:pt x="3116393" y="1635909"/>
                    </a:cubicBezTo>
                    <a:cubicBezTo>
                      <a:pt x="3149600" y="1596205"/>
                      <a:pt x="3129748" y="1535566"/>
                      <a:pt x="3113505" y="1492974"/>
                    </a:cubicBezTo>
                    <a:cubicBezTo>
                      <a:pt x="3088239" y="1431252"/>
                      <a:pt x="3053588" y="1372779"/>
                      <a:pt x="3016049" y="1317915"/>
                    </a:cubicBezTo>
                    <a:close/>
                  </a:path>
                </a:pathLst>
              </a:custGeom>
              <a:solidFill>
                <a:srgbClr val="FFFFFF"/>
              </a:solidFill>
              <a:ln w="3607" cap="flat">
                <a:noFill/>
                <a:prstDash val="solid"/>
                <a:miter/>
              </a:ln>
            </p:spPr>
            <p:txBody>
              <a:bodyPr rtlCol="0" anchor="ctr"/>
              <a:lstStyle/>
              <a:p>
                <a:endParaRPr lang="en-US"/>
              </a:p>
            </p:txBody>
          </p:sp>
          <p:sp>
            <p:nvSpPr>
              <p:cNvPr id="13" name="Freeform 148">
                <a:extLst>
                  <a:ext uri="{FF2B5EF4-FFF2-40B4-BE49-F238E27FC236}">
                    <a16:creationId xmlns:a16="http://schemas.microsoft.com/office/drawing/2014/main" id="{2C540C43-B534-EA48-954B-3820A7575411}"/>
                  </a:ext>
                </a:extLst>
              </p:cNvPr>
              <p:cNvSpPr/>
              <p:nvPr/>
            </p:nvSpPr>
            <p:spPr>
              <a:xfrm>
                <a:off x="5378797" y="1920961"/>
                <a:ext cx="230634" cy="144294"/>
              </a:xfrm>
              <a:custGeom>
                <a:avLst/>
                <a:gdLst>
                  <a:gd name="connsiteX0" fmla="*/ 212598 w 230634"/>
                  <a:gd name="connsiteY0" fmla="*/ 1444 h 144294"/>
                  <a:gd name="connsiteX1" fmla="*/ 206101 w 230634"/>
                  <a:gd name="connsiteY1" fmla="*/ 0 h 144294"/>
                  <a:gd name="connsiteX2" fmla="*/ 63166 w 230634"/>
                  <a:gd name="connsiteY2" fmla="*/ 82296 h 144294"/>
                  <a:gd name="connsiteX3" fmla="*/ 15881 w 230634"/>
                  <a:gd name="connsiteY3" fmla="*/ 75077 h 144294"/>
                  <a:gd name="connsiteX4" fmla="*/ 0 w 230634"/>
                  <a:gd name="connsiteY4" fmla="*/ 119835 h 144294"/>
                  <a:gd name="connsiteX5" fmla="*/ 31402 w 230634"/>
                  <a:gd name="connsiteY5" fmla="*/ 134633 h 144294"/>
                  <a:gd name="connsiteX6" fmla="*/ 136438 w 230634"/>
                  <a:gd name="connsiteY6" fmla="*/ 127414 h 144294"/>
                  <a:gd name="connsiteX7" fmla="*/ 226314 w 230634"/>
                  <a:gd name="connsiteY7" fmla="*/ 25266 h 144294"/>
                  <a:gd name="connsiteX8" fmla="*/ 212598 w 230634"/>
                  <a:gd name="connsiteY8" fmla="*/ 1444 h 14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34" h="144294">
                    <a:moveTo>
                      <a:pt x="212598" y="1444"/>
                    </a:moveTo>
                    <a:cubicBezTo>
                      <a:pt x="210432" y="1083"/>
                      <a:pt x="208266" y="361"/>
                      <a:pt x="206101" y="0"/>
                    </a:cubicBezTo>
                    <a:cubicBezTo>
                      <a:pt x="176864" y="48728"/>
                      <a:pt x="123444" y="82296"/>
                      <a:pt x="63166" y="82296"/>
                    </a:cubicBezTo>
                    <a:cubicBezTo>
                      <a:pt x="46562" y="82296"/>
                      <a:pt x="30681" y="79769"/>
                      <a:pt x="15881" y="75077"/>
                    </a:cubicBezTo>
                    <a:cubicBezTo>
                      <a:pt x="13355" y="92764"/>
                      <a:pt x="7941" y="107201"/>
                      <a:pt x="0" y="119835"/>
                    </a:cubicBezTo>
                    <a:cubicBezTo>
                      <a:pt x="12272" y="124527"/>
                      <a:pt x="27793" y="133551"/>
                      <a:pt x="31402" y="134633"/>
                    </a:cubicBezTo>
                    <a:cubicBezTo>
                      <a:pt x="65331" y="145823"/>
                      <a:pt x="105396" y="151598"/>
                      <a:pt x="136438" y="127414"/>
                    </a:cubicBezTo>
                    <a:cubicBezTo>
                      <a:pt x="172533" y="99261"/>
                      <a:pt x="200687" y="62805"/>
                      <a:pt x="226314" y="25266"/>
                    </a:cubicBezTo>
                    <a:cubicBezTo>
                      <a:pt x="236781" y="10467"/>
                      <a:pt x="226675" y="4331"/>
                      <a:pt x="212598" y="1444"/>
                    </a:cubicBezTo>
                    <a:close/>
                  </a:path>
                </a:pathLst>
              </a:custGeom>
              <a:solidFill>
                <a:srgbClr val="FFFFFF"/>
              </a:solidFill>
              <a:ln w="3607" cap="flat">
                <a:noFill/>
                <a:prstDash val="solid"/>
                <a:miter/>
              </a:ln>
            </p:spPr>
            <p:txBody>
              <a:bodyPr rtlCol="0" anchor="ctr"/>
              <a:lstStyle/>
              <a:p>
                <a:endParaRPr lang="en-US"/>
              </a:p>
            </p:txBody>
          </p:sp>
          <p:sp>
            <p:nvSpPr>
              <p:cNvPr id="14" name="Freeform 149">
                <a:extLst>
                  <a:ext uri="{FF2B5EF4-FFF2-40B4-BE49-F238E27FC236}">
                    <a16:creationId xmlns:a16="http://schemas.microsoft.com/office/drawing/2014/main" id="{02151E46-2E15-C1D2-81D2-98B88ED88CE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5" name="Freeform 150">
                <a:extLst>
                  <a:ext uri="{FF2B5EF4-FFF2-40B4-BE49-F238E27FC236}">
                    <a16:creationId xmlns:a16="http://schemas.microsoft.com/office/drawing/2014/main" id="{3D1FEA97-5311-BDD8-1FAF-B70714ED2977}"/>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6" name="Freeform 151">
                <a:extLst>
                  <a:ext uri="{FF2B5EF4-FFF2-40B4-BE49-F238E27FC236}">
                    <a16:creationId xmlns:a16="http://schemas.microsoft.com/office/drawing/2014/main" id="{BBA8FF9D-DE87-953F-A19F-A72444D590F9}"/>
                  </a:ext>
                </a:extLst>
              </p:cNvPr>
              <p:cNvSpPr/>
              <p:nvPr/>
            </p:nvSpPr>
            <p:spPr>
              <a:xfrm>
                <a:off x="5330045" y="1225777"/>
                <a:ext cx="640344" cy="687243"/>
              </a:xfrm>
              <a:custGeom>
                <a:avLst/>
                <a:gdLst>
                  <a:gd name="connsiteX0" fmla="*/ 640344 w 640344"/>
                  <a:gd name="connsiteY0" fmla="*/ 253024 h 687243"/>
                  <a:gd name="connsiteX1" fmla="*/ 586924 w 640344"/>
                  <a:gd name="connsiteY1" fmla="*/ 68580 h 687243"/>
                  <a:gd name="connsiteX2" fmla="*/ 522315 w 640344"/>
                  <a:gd name="connsiteY2" fmla="*/ 0 h 687243"/>
                  <a:gd name="connsiteX3" fmla="*/ 556244 w 640344"/>
                  <a:gd name="connsiteY3" fmla="*/ 72550 h 687243"/>
                  <a:gd name="connsiteX4" fmla="*/ 521954 w 640344"/>
                  <a:gd name="connsiteY4" fmla="*/ 323770 h 687243"/>
                  <a:gd name="connsiteX5" fmla="*/ 183024 w 640344"/>
                  <a:gd name="connsiteY5" fmla="*/ 526261 h 687243"/>
                  <a:gd name="connsiteX6" fmla="*/ 385 w 640344"/>
                  <a:gd name="connsiteY6" fmla="*/ 466344 h 687243"/>
                  <a:gd name="connsiteX7" fmla="*/ 24 w 640344"/>
                  <a:gd name="connsiteY7" fmla="*/ 493054 h 687243"/>
                  <a:gd name="connsiteX8" fmla="*/ 45864 w 640344"/>
                  <a:gd name="connsiteY8" fmla="*/ 584374 h 687243"/>
                  <a:gd name="connsiteX9" fmla="*/ 257740 w 640344"/>
                  <a:gd name="connsiteY9" fmla="*/ 680747 h 687243"/>
                  <a:gd name="connsiteX10" fmla="*/ 284811 w 640344"/>
                  <a:gd name="connsiteY10" fmla="*/ 683995 h 687243"/>
                  <a:gd name="connsiteX11" fmla="*/ 304302 w 640344"/>
                  <a:gd name="connsiteY11" fmla="*/ 687244 h 687243"/>
                  <a:gd name="connsiteX12" fmla="*/ 370356 w 640344"/>
                  <a:gd name="connsiteY12" fmla="*/ 585457 h 687243"/>
                  <a:gd name="connsiteX13" fmla="*/ 638901 w 640344"/>
                  <a:gd name="connsiteY13" fmla="*/ 294894 h 687243"/>
                  <a:gd name="connsiteX14" fmla="*/ 640344 w 640344"/>
                  <a:gd name="connsiteY14" fmla="*/ 253024 h 6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344" h="687243">
                    <a:moveTo>
                      <a:pt x="640344" y="253024"/>
                    </a:moveTo>
                    <a:cubicBezTo>
                      <a:pt x="637818" y="186971"/>
                      <a:pt x="619410" y="125610"/>
                      <a:pt x="586924" y="68580"/>
                    </a:cubicBezTo>
                    <a:cubicBezTo>
                      <a:pt x="570682" y="39343"/>
                      <a:pt x="548303" y="16964"/>
                      <a:pt x="522315" y="0"/>
                    </a:cubicBezTo>
                    <a:cubicBezTo>
                      <a:pt x="537114" y="21657"/>
                      <a:pt x="548664" y="45479"/>
                      <a:pt x="556244" y="72550"/>
                    </a:cubicBezTo>
                    <a:cubicBezTo>
                      <a:pt x="579706" y="155207"/>
                      <a:pt x="564185" y="249776"/>
                      <a:pt x="521954" y="323770"/>
                    </a:cubicBezTo>
                    <a:cubicBezTo>
                      <a:pt x="454818" y="441439"/>
                      <a:pt x="319101" y="523735"/>
                      <a:pt x="183024" y="526261"/>
                    </a:cubicBezTo>
                    <a:cubicBezTo>
                      <a:pt x="120580" y="527344"/>
                      <a:pt x="49474" y="508214"/>
                      <a:pt x="385" y="466344"/>
                    </a:cubicBezTo>
                    <a:cubicBezTo>
                      <a:pt x="385" y="475368"/>
                      <a:pt x="24" y="484030"/>
                      <a:pt x="24" y="493054"/>
                    </a:cubicBezTo>
                    <a:cubicBezTo>
                      <a:pt x="-698" y="531314"/>
                      <a:pt x="14823" y="561273"/>
                      <a:pt x="45864" y="584374"/>
                    </a:cubicBezTo>
                    <a:cubicBezTo>
                      <a:pt x="109752" y="631658"/>
                      <a:pt x="180136" y="664143"/>
                      <a:pt x="257740" y="680747"/>
                    </a:cubicBezTo>
                    <a:cubicBezTo>
                      <a:pt x="266764" y="682552"/>
                      <a:pt x="275788" y="683273"/>
                      <a:pt x="284811" y="683995"/>
                    </a:cubicBezTo>
                    <a:cubicBezTo>
                      <a:pt x="293474" y="684717"/>
                      <a:pt x="299971" y="685439"/>
                      <a:pt x="304302" y="687244"/>
                    </a:cubicBezTo>
                    <a:cubicBezTo>
                      <a:pt x="321267" y="655119"/>
                      <a:pt x="357362" y="602421"/>
                      <a:pt x="370356" y="585457"/>
                    </a:cubicBezTo>
                    <a:cubicBezTo>
                      <a:pt x="418362" y="522291"/>
                      <a:pt x="552995" y="381521"/>
                      <a:pt x="638901" y="294894"/>
                    </a:cubicBezTo>
                    <a:cubicBezTo>
                      <a:pt x="633487" y="287314"/>
                      <a:pt x="640344" y="259521"/>
                      <a:pt x="640344" y="253024"/>
                    </a:cubicBezTo>
                    <a:close/>
                  </a:path>
                </a:pathLst>
              </a:custGeom>
              <a:solidFill>
                <a:srgbClr val="FFFFFF"/>
              </a:solidFill>
              <a:ln w="3607" cap="flat">
                <a:noFill/>
                <a:prstDash val="solid"/>
                <a:miter/>
              </a:ln>
            </p:spPr>
            <p:txBody>
              <a:bodyPr rtlCol="0" anchor="ctr"/>
              <a:lstStyle/>
              <a:p>
                <a:endParaRPr lang="en-US"/>
              </a:p>
            </p:txBody>
          </p:sp>
          <p:sp>
            <p:nvSpPr>
              <p:cNvPr id="17" name="Freeform 152">
                <a:extLst>
                  <a:ext uri="{FF2B5EF4-FFF2-40B4-BE49-F238E27FC236}">
                    <a16:creationId xmlns:a16="http://schemas.microsoft.com/office/drawing/2014/main" id="{5D348936-CCCF-22D6-0278-0CE6AC5C1397}"/>
                  </a:ext>
                </a:extLst>
              </p:cNvPr>
              <p:cNvSpPr/>
              <p:nvPr/>
            </p:nvSpPr>
            <p:spPr>
              <a:xfrm>
                <a:off x="4313641" y="2461661"/>
                <a:ext cx="1046025" cy="584012"/>
              </a:xfrm>
              <a:custGeom>
                <a:avLst/>
                <a:gdLst>
                  <a:gd name="connsiteX0" fmla="*/ 354811 w 1046025"/>
                  <a:gd name="connsiteY0" fmla="*/ 564883 h 584012"/>
                  <a:gd name="connsiteX1" fmla="*/ 592676 w 1046025"/>
                  <a:gd name="connsiteY1" fmla="*/ 511462 h 584012"/>
                  <a:gd name="connsiteX2" fmla="*/ 626243 w 1046025"/>
                  <a:gd name="connsiteY2" fmla="*/ 499912 h 584012"/>
                  <a:gd name="connsiteX3" fmla="*/ 635989 w 1046025"/>
                  <a:gd name="connsiteY3" fmla="*/ 495942 h 584012"/>
                  <a:gd name="connsiteX4" fmla="*/ 665948 w 1046025"/>
                  <a:gd name="connsiteY4" fmla="*/ 481143 h 584012"/>
                  <a:gd name="connsiteX5" fmla="*/ 753297 w 1046025"/>
                  <a:gd name="connsiteY5" fmla="*/ 426640 h 584012"/>
                  <a:gd name="connsiteX6" fmla="*/ 754019 w 1046025"/>
                  <a:gd name="connsiteY6" fmla="*/ 426279 h 584012"/>
                  <a:gd name="connsiteX7" fmla="*/ 773149 w 1046025"/>
                  <a:gd name="connsiteY7" fmla="*/ 410036 h 584012"/>
                  <a:gd name="connsiteX8" fmla="*/ 811049 w 1046025"/>
                  <a:gd name="connsiteY8" fmla="*/ 375024 h 584012"/>
                  <a:gd name="connsiteX9" fmla="*/ 880711 w 1046025"/>
                  <a:gd name="connsiteY9" fmla="*/ 298504 h 584012"/>
                  <a:gd name="connsiteX10" fmla="*/ 889374 w 1046025"/>
                  <a:gd name="connsiteY10" fmla="*/ 287675 h 584012"/>
                  <a:gd name="connsiteX11" fmla="*/ 892262 w 1046025"/>
                  <a:gd name="connsiteY11" fmla="*/ 284066 h 584012"/>
                  <a:gd name="connsiteX12" fmla="*/ 922582 w 1046025"/>
                  <a:gd name="connsiteY12" fmla="*/ 241113 h 584012"/>
                  <a:gd name="connsiteX13" fmla="*/ 981416 w 1046025"/>
                  <a:gd name="connsiteY13" fmla="*/ 144018 h 584012"/>
                  <a:gd name="connsiteX14" fmla="*/ 1012457 w 1046025"/>
                  <a:gd name="connsiteY14" fmla="*/ 81935 h 584012"/>
                  <a:gd name="connsiteX15" fmla="*/ 1024008 w 1046025"/>
                  <a:gd name="connsiteY15" fmla="*/ 56669 h 584012"/>
                  <a:gd name="connsiteX16" fmla="*/ 1046025 w 1046025"/>
                  <a:gd name="connsiteY16" fmla="*/ 0 h 584012"/>
                  <a:gd name="connsiteX17" fmla="*/ 1030505 w 1046025"/>
                  <a:gd name="connsiteY17" fmla="*/ 20213 h 584012"/>
                  <a:gd name="connsiteX18" fmla="*/ 944238 w 1046025"/>
                  <a:gd name="connsiteY18" fmla="*/ 128858 h 584012"/>
                  <a:gd name="connsiteX19" fmla="*/ 937741 w 1046025"/>
                  <a:gd name="connsiteY19" fmla="*/ 137882 h 584012"/>
                  <a:gd name="connsiteX20" fmla="*/ 885404 w 1046025"/>
                  <a:gd name="connsiteY20" fmla="*/ 207184 h 584012"/>
                  <a:gd name="connsiteX21" fmla="*/ 860138 w 1046025"/>
                  <a:gd name="connsiteY21" fmla="*/ 210071 h 584012"/>
                  <a:gd name="connsiteX22" fmla="*/ 849670 w 1046025"/>
                  <a:gd name="connsiteY22" fmla="*/ 220178 h 584012"/>
                  <a:gd name="connsiteX23" fmla="*/ 654758 w 1046025"/>
                  <a:gd name="connsiteY23" fmla="*/ 394877 h 584012"/>
                  <a:gd name="connsiteX24" fmla="*/ 514711 w 1046025"/>
                  <a:gd name="connsiteY24" fmla="*/ 458764 h 584012"/>
                  <a:gd name="connsiteX25" fmla="*/ 292367 w 1046025"/>
                  <a:gd name="connsiteY25" fmla="*/ 498468 h 584012"/>
                  <a:gd name="connsiteX26" fmla="*/ 276125 w 1046025"/>
                  <a:gd name="connsiteY26" fmla="*/ 496664 h 584012"/>
                  <a:gd name="connsiteX27" fmla="*/ 222344 w 1046025"/>
                  <a:gd name="connsiteY27" fmla="*/ 508936 h 584012"/>
                  <a:gd name="connsiteX28" fmla="*/ 126331 w 1046025"/>
                  <a:gd name="connsiteY28" fmla="*/ 512184 h 584012"/>
                  <a:gd name="connsiteX29" fmla="*/ 127054 w 1046025"/>
                  <a:gd name="connsiteY29" fmla="*/ 512545 h 584012"/>
                  <a:gd name="connsiteX30" fmla="*/ 125249 w 1046025"/>
                  <a:gd name="connsiteY30" fmla="*/ 512184 h 584012"/>
                  <a:gd name="connsiteX31" fmla="*/ 97095 w 1046025"/>
                  <a:gd name="connsiteY31" fmla="*/ 511101 h 584012"/>
                  <a:gd name="connsiteX32" fmla="*/ 94568 w 1046025"/>
                  <a:gd name="connsiteY32" fmla="*/ 511101 h 584012"/>
                  <a:gd name="connsiteX33" fmla="*/ 40065 w 1046025"/>
                  <a:gd name="connsiteY33" fmla="*/ 552610 h 584012"/>
                  <a:gd name="connsiteX34" fmla="*/ 0 w 1046025"/>
                  <a:gd name="connsiteY34" fmla="*/ 584013 h 584012"/>
                  <a:gd name="connsiteX35" fmla="*/ 354811 w 1046025"/>
                  <a:gd name="connsiteY35" fmla="*/ 564883 h 58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25" h="584012">
                    <a:moveTo>
                      <a:pt x="354811" y="564883"/>
                    </a:moveTo>
                    <a:cubicBezTo>
                      <a:pt x="435303" y="552971"/>
                      <a:pt x="515072" y="536007"/>
                      <a:pt x="592676" y="511462"/>
                    </a:cubicBezTo>
                    <a:cubicBezTo>
                      <a:pt x="603865" y="507853"/>
                      <a:pt x="615054" y="504244"/>
                      <a:pt x="626243" y="499912"/>
                    </a:cubicBezTo>
                    <a:cubicBezTo>
                      <a:pt x="628770" y="498829"/>
                      <a:pt x="632380" y="497385"/>
                      <a:pt x="635989" y="495942"/>
                    </a:cubicBezTo>
                    <a:cubicBezTo>
                      <a:pt x="646096" y="491249"/>
                      <a:pt x="656202" y="486196"/>
                      <a:pt x="665948" y="481143"/>
                    </a:cubicBezTo>
                    <a:cubicBezTo>
                      <a:pt x="696267" y="464900"/>
                      <a:pt x="725504" y="446853"/>
                      <a:pt x="753297" y="426640"/>
                    </a:cubicBezTo>
                    <a:cubicBezTo>
                      <a:pt x="753658" y="426640"/>
                      <a:pt x="753658" y="426279"/>
                      <a:pt x="754019" y="426279"/>
                    </a:cubicBezTo>
                    <a:cubicBezTo>
                      <a:pt x="760516" y="420865"/>
                      <a:pt x="767013" y="415450"/>
                      <a:pt x="773149" y="410036"/>
                    </a:cubicBezTo>
                    <a:cubicBezTo>
                      <a:pt x="786143" y="398847"/>
                      <a:pt x="798777" y="387296"/>
                      <a:pt x="811049" y="375024"/>
                    </a:cubicBezTo>
                    <a:cubicBezTo>
                      <a:pt x="835593" y="350841"/>
                      <a:pt x="859055" y="325214"/>
                      <a:pt x="880711" y="298504"/>
                    </a:cubicBezTo>
                    <a:cubicBezTo>
                      <a:pt x="883599" y="294894"/>
                      <a:pt x="886487" y="291285"/>
                      <a:pt x="889374" y="287675"/>
                    </a:cubicBezTo>
                    <a:cubicBezTo>
                      <a:pt x="890457" y="286231"/>
                      <a:pt x="891540" y="284788"/>
                      <a:pt x="892262" y="284066"/>
                    </a:cubicBezTo>
                    <a:cubicBezTo>
                      <a:pt x="902730" y="269989"/>
                      <a:pt x="912836" y="255551"/>
                      <a:pt x="922582" y="241113"/>
                    </a:cubicBezTo>
                    <a:cubicBezTo>
                      <a:pt x="943516" y="209710"/>
                      <a:pt x="963729" y="177586"/>
                      <a:pt x="981416" y="144018"/>
                    </a:cubicBezTo>
                    <a:cubicBezTo>
                      <a:pt x="992244" y="123805"/>
                      <a:pt x="1002712" y="103231"/>
                      <a:pt x="1012457" y="81935"/>
                    </a:cubicBezTo>
                    <a:cubicBezTo>
                      <a:pt x="1016428" y="73633"/>
                      <a:pt x="1020037" y="64971"/>
                      <a:pt x="1024008" y="56669"/>
                    </a:cubicBezTo>
                    <a:cubicBezTo>
                      <a:pt x="1031588" y="37899"/>
                      <a:pt x="1038807" y="18769"/>
                      <a:pt x="1046025" y="0"/>
                    </a:cubicBezTo>
                    <a:cubicBezTo>
                      <a:pt x="1040611" y="6858"/>
                      <a:pt x="1035558" y="13355"/>
                      <a:pt x="1030505" y="20213"/>
                    </a:cubicBezTo>
                    <a:cubicBezTo>
                      <a:pt x="1020398" y="33929"/>
                      <a:pt x="952901" y="113698"/>
                      <a:pt x="944238" y="128858"/>
                    </a:cubicBezTo>
                    <a:cubicBezTo>
                      <a:pt x="942434" y="132107"/>
                      <a:pt x="940268" y="135716"/>
                      <a:pt x="937741" y="137882"/>
                    </a:cubicBezTo>
                    <a:cubicBezTo>
                      <a:pt x="935576" y="166036"/>
                      <a:pt x="911392" y="200687"/>
                      <a:pt x="885404" y="207184"/>
                    </a:cubicBezTo>
                    <a:cubicBezTo>
                      <a:pt x="876380" y="209349"/>
                      <a:pt x="867717" y="210432"/>
                      <a:pt x="860138" y="210071"/>
                    </a:cubicBezTo>
                    <a:cubicBezTo>
                      <a:pt x="857972" y="213681"/>
                      <a:pt x="852558" y="216929"/>
                      <a:pt x="849670" y="220178"/>
                    </a:cubicBezTo>
                    <a:cubicBezTo>
                      <a:pt x="804912" y="273959"/>
                      <a:pt x="703486" y="345788"/>
                      <a:pt x="654758" y="394877"/>
                    </a:cubicBezTo>
                    <a:cubicBezTo>
                      <a:pt x="615054" y="435302"/>
                      <a:pt x="569575" y="455516"/>
                      <a:pt x="514711" y="458764"/>
                    </a:cubicBezTo>
                    <a:cubicBezTo>
                      <a:pt x="474646" y="461291"/>
                      <a:pt x="327018" y="488362"/>
                      <a:pt x="292367" y="498468"/>
                    </a:cubicBezTo>
                    <a:cubicBezTo>
                      <a:pt x="284787" y="499190"/>
                      <a:pt x="279012" y="499190"/>
                      <a:pt x="276125" y="496664"/>
                    </a:cubicBezTo>
                    <a:cubicBezTo>
                      <a:pt x="259521" y="507131"/>
                      <a:pt x="243278" y="511823"/>
                      <a:pt x="222344" y="508936"/>
                    </a:cubicBezTo>
                    <a:cubicBezTo>
                      <a:pt x="192385" y="515794"/>
                      <a:pt x="158456" y="513628"/>
                      <a:pt x="126331" y="512184"/>
                    </a:cubicBezTo>
                    <a:cubicBezTo>
                      <a:pt x="126693" y="512184"/>
                      <a:pt x="126693" y="512545"/>
                      <a:pt x="127054" y="512545"/>
                    </a:cubicBezTo>
                    <a:cubicBezTo>
                      <a:pt x="126331" y="512184"/>
                      <a:pt x="125971" y="512184"/>
                      <a:pt x="125249" y="512184"/>
                    </a:cubicBezTo>
                    <a:cubicBezTo>
                      <a:pt x="115503" y="511823"/>
                      <a:pt x="106118" y="511462"/>
                      <a:pt x="97095" y="511101"/>
                    </a:cubicBezTo>
                    <a:cubicBezTo>
                      <a:pt x="96373" y="511101"/>
                      <a:pt x="95290" y="511101"/>
                      <a:pt x="94568" y="511101"/>
                    </a:cubicBezTo>
                    <a:cubicBezTo>
                      <a:pt x="72551" y="516877"/>
                      <a:pt x="57752" y="537451"/>
                      <a:pt x="40065" y="552610"/>
                    </a:cubicBezTo>
                    <a:cubicBezTo>
                      <a:pt x="27071" y="563800"/>
                      <a:pt x="13716" y="574267"/>
                      <a:pt x="0" y="584013"/>
                    </a:cubicBezTo>
                    <a:cubicBezTo>
                      <a:pt x="118752" y="582930"/>
                      <a:pt x="237142" y="578960"/>
                      <a:pt x="354811" y="564883"/>
                    </a:cubicBezTo>
                    <a:close/>
                  </a:path>
                </a:pathLst>
              </a:custGeom>
              <a:solidFill>
                <a:srgbClr val="FFFFFF"/>
              </a:solidFill>
              <a:ln w="3607" cap="flat">
                <a:noFill/>
                <a:prstDash val="solid"/>
                <a:miter/>
              </a:ln>
            </p:spPr>
            <p:txBody>
              <a:bodyPr rtlCol="0" anchor="ctr"/>
              <a:lstStyle/>
              <a:p>
                <a:endParaRPr lang="en-US"/>
              </a:p>
            </p:txBody>
          </p:sp>
          <p:sp>
            <p:nvSpPr>
              <p:cNvPr id="18" name="Freeform 153">
                <a:extLst>
                  <a:ext uri="{FF2B5EF4-FFF2-40B4-BE49-F238E27FC236}">
                    <a16:creationId xmlns:a16="http://schemas.microsoft.com/office/drawing/2014/main" id="{5B4DF82D-57FF-2495-4DA8-DF172722FBCA}"/>
                  </a:ext>
                </a:extLst>
              </p:cNvPr>
              <p:cNvSpPr/>
              <p:nvPr/>
            </p:nvSpPr>
            <p:spPr>
              <a:xfrm>
                <a:off x="6756533" y="2133559"/>
                <a:ext cx="7218" cy="18408"/>
              </a:xfrm>
              <a:custGeom>
                <a:avLst/>
                <a:gdLst>
                  <a:gd name="connsiteX0" fmla="*/ 0 w 7218"/>
                  <a:gd name="connsiteY0" fmla="*/ 1083 h 18408"/>
                  <a:gd name="connsiteX1" fmla="*/ 7219 w 7218"/>
                  <a:gd name="connsiteY1" fmla="*/ 18408 h 18408"/>
                  <a:gd name="connsiteX2" fmla="*/ 0 w 7218"/>
                  <a:gd name="connsiteY2" fmla="*/ 0 h 18408"/>
                  <a:gd name="connsiteX3" fmla="*/ 0 w 7218"/>
                  <a:gd name="connsiteY3" fmla="*/ 1083 h 18408"/>
                </a:gdLst>
                <a:ahLst/>
                <a:cxnLst>
                  <a:cxn ang="0">
                    <a:pos x="connsiteX0" y="connsiteY0"/>
                  </a:cxn>
                  <a:cxn ang="0">
                    <a:pos x="connsiteX1" y="connsiteY1"/>
                  </a:cxn>
                  <a:cxn ang="0">
                    <a:pos x="connsiteX2" y="connsiteY2"/>
                  </a:cxn>
                  <a:cxn ang="0">
                    <a:pos x="connsiteX3" y="connsiteY3"/>
                  </a:cxn>
                </a:cxnLst>
                <a:rect l="l" t="t" r="r" b="b"/>
                <a:pathLst>
                  <a:path w="7218" h="18408">
                    <a:moveTo>
                      <a:pt x="0" y="1083"/>
                    </a:moveTo>
                    <a:cubicBezTo>
                      <a:pt x="2526" y="6858"/>
                      <a:pt x="5053" y="12633"/>
                      <a:pt x="7219" y="18408"/>
                    </a:cubicBezTo>
                    <a:cubicBezTo>
                      <a:pt x="3609" y="9024"/>
                      <a:pt x="1083" y="3249"/>
                      <a:pt x="0" y="0"/>
                    </a:cubicBezTo>
                    <a:cubicBezTo>
                      <a:pt x="361" y="1444"/>
                      <a:pt x="361" y="1805"/>
                      <a:pt x="0" y="1083"/>
                    </a:cubicBezTo>
                    <a:close/>
                  </a:path>
                </a:pathLst>
              </a:custGeom>
              <a:solidFill>
                <a:srgbClr val="FFFFFF"/>
              </a:solidFill>
              <a:ln w="3607" cap="flat">
                <a:noFill/>
                <a:prstDash val="solid"/>
                <a:miter/>
              </a:ln>
            </p:spPr>
            <p:txBody>
              <a:bodyPr rtlCol="0" anchor="ctr"/>
              <a:lstStyle/>
              <a:p>
                <a:endParaRPr lang="en-US"/>
              </a:p>
            </p:txBody>
          </p:sp>
          <p:sp>
            <p:nvSpPr>
              <p:cNvPr id="19" name="Freeform 154">
                <a:extLst>
                  <a:ext uri="{FF2B5EF4-FFF2-40B4-BE49-F238E27FC236}">
                    <a16:creationId xmlns:a16="http://schemas.microsoft.com/office/drawing/2014/main" id="{91BF19FD-6AC0-A5AB-8526-95A2EB2B20B5}"/>
                  </a:ext>
                </a:extLst>
              </p:cNvPr>
              <p:cNvSpPr/>
              <p:nvPr/>
            </p:nvSpPr>
            <p:spPr>
              <a:xfrm>
                <a:off x="5495382" y="1538357"/>
                <a:ext cx="472119" cy="631296"/>
              </a:xfrm>
              <a:custGeom>
                <a:avLst/>
                <a:gdLst>
                  <a:gd name="connsiteX0" fmla="*/ 25627 w 472119"/>
                  <a:gd name="connsiteY0" fmla="*/ 599534 h 631296"/>
                  <a:gd name="connsiteX1" fmla="*/ 93846 w 472119"/>
                  <a:gd name="connsiteY1" fmla="*/ 530232 h 631296"/>
                  <a:gd name="connsiteX2" fmla="*/ 117308 w 472119"/>
                  <a:gd name="connsiteY2" fmla="*/ 497385 h 631296"/>
                  <a:gd name="connsiteX3" fmla="*/ 147267 w 472119"/>
                  <a:gd name="connsiteY3" fmla="*/ 449379 h 631296"/>
                  <a:gd name="connsiteX4" fmla="*/ 267823 w 472119"/>
                  <a:gd name="connsiteY4" fmla="*/ 249415 h 631296"/>
                  <a:gd name="connsiteX5" fmla="*/ 448658 w 472119"/>
                  <a:gd name="connsiteY5" fmla="*/ 40426 h 631296"/>
                  <a:gd name="connsiteX6" fmla="*/ 453350 w 472119"/>
                  <a:gd name="connsiteY6" fmla="*/ 32846 h 631296"/>
                  <a:gd name="connsiteX7" fmla="*/ 464900 w 472119"/>
                  <a:gd name="connsiteY7" fmla="*/ 12272 h 631296"/>
                  <a:gd name="connsiteX8" fmla="*/ 472119 w 472119"/>
                  <a:gd name="connsiteY8" fmla="*/ 0 h 631296"/>
                  <a:gd name="connsiteX9" fmla="*/ 144018 w 472119"/>
                  <a:gd name="connsiteY9" fmla="*/ 387657 h 631296"/>
                  <a:gd name="connsiteX10" fmla="*/ 144018 w 472119"/>
                  <a:gd name="connsiteY10" fmla="*/ 388018 h 631296"/>
                  <a:gd name="connsiteX11" fmla="*/ 135716 w 472119"/>
                  <a:gd name="connsiteY11" fmla="*/ 401374 h 631296"/>
                  <a:gd name="connsiteX12" fmla="*/ 73272 w 472119"/>
                  <a:gd name="connsiteY12" fmla="*/ 481865 h 631296"/>
                  <a:gd name="connsiteX13" fmla="*/ 67497 w 472119"/>
                  <a:gd name="connsiteY13" fmla="*/ 495581 h 631296"/>
                  <a:gd name="connsiteX14" fmla="*/ 0 w 472119"/>
                  <a:gd name="connsiteY14" fmla="*/ 631297 h 631296"/>
                  <a:gd name="connsiteX15" fmla="*/ 25627 w 472119"/>
                  <a:gd name="connsiteY15" fmla="*/ 599534 h 63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119" h="631296">
                    <a:moveTo>
                      <a:pt x="25627" y="599534"/>
                    </a:moveTo>
                    <a:cubicBezTo>
                      <a:pt x="47284" y="575711"/>
                      <a:pt x="72189" y="554415"/>
                      <a:pt x="93846" y="530232"/>
                    </a:cubicBezTo>
                    <a:cubicBezTo>
                      <a:pt x="99621" y="521930"/>
                      <a:pt x="113338" y="503161"/>
                      <a:pt x="117308" y="497385"/>
                    </a:cubicBezTo>
                    <a:cubicBezTo>
                      <a:pt x="127775" y="481504"/>
                      <a:pt x="137521" y="465622"/>
                      <a:pt x="147267" y="449379"/>
                    </a:cubicBezTo>
                    <a:cubicBezTo>
                      <a:pt x="186610" y="382604"/>
                      <a:pt x="221261" y="311858"/>
                      <a:pt x="267823" y="249415"/>
                    </a:cubicBezTo>
                    <a:cubicBezTo>
                      <a:pt x="323048" y="175059"/>
                      <a:pt x="390545" y="112255"/>
                      <a:pt x="448658" y="40426"/>
                    </a:cubicBezTo>
                    <a:cubicBezTo>
                      <a:pt x="450463" y="37899"/>
                      <a:pt x="451906" y="35373"/>
                      <a:pt x="453350" y="32846"/>
                    </a:cubicBezTo>
                    <a:cubicBezTo>
                      <a:pt x="457321" y="25988"/>
                      <a:pt x="460930" y="19130"/>
                      <a:pt x="464900" y="12272"/>
                    </a:cubicBezTo>
                    <a:cubicBezTo>
                      <a:pt x="467427" y="8302"/>
                      <a:pt x="469592" y="3970"/>
                      <a:pt x="472119" y="0"/>
                    </a:cubicBezTo>
                    <a:cubicBezTo>
                      <a:pt x="366001" y="111533"/>
                      <a:pt x="198160" y="305361"/>
                      <a:pt x="144018" y="387657"/>
                    </a:cubicBezTo>
                    <a:cubicBezTo>
                      <a:pt x="144018" y="387657"/>
                      <a:pt x="144018" y="387657"/>
                      <a:pt x="144018" y="388018"/>
                    </a:cubicBezTo>
                    <a:cubicBezTo>
                      <a:pt x="142574" y="391628"/>
                      <a:pt x="139687" y="395959"/>
                      <a:pt x="135716" y="401374"/>
                    </a:cubicBezTo>
                    <a:cubicBezTo>
                      <a:pt x="115142" y="428445"/>
                      <a:pt x="94929" y="455876"/>
                      <a:pt x="73272" y="481865"/>
                    </a:cubicBezTo>
                    <a:cubicBezTo>
                      <a:pt x="72912" y="487279"/>
                      <a:pt x="69663" y="491249"/>
                      <a:pt x="67497" y="495581"/>
                    </a:cubicBezTo>
                    <a:cubicBezTo>
                      <a:pt x="48006" y="529510"/>
                      <a:pt x="23822" y="578959"/>
                      <a:pt x="0" y="631297"/>
                    </a:cubicBezTo>
                    <a:cubicBezTo>
                      <a:pt x="7580" y="620108"/>
                      <a:pt x="16243" y="609640"/>
                      <a:pt x="25627" y="599534"/>
                    </a:cubicBezTo>
                    <a:close/>
                  </a:path>
                </a:pathLst>
              </a:custGeom>
              <a:solidFill>
                <a:srgbClr val="FFFFFF"/>
              </a:solidFill>
              <a:ln w="3607" cap="flat">
                <a:noFill/>
                <a:prstDash val="solid"/>
                <a:miter/>
              </a:ln>
            </p:spPr>
            <p:txBody>
              <a:bodyPr rtlCol="0" anchor="ctr"/>
              <a:lstStyle/>
              <a:p>
                <a:endParaRPr lang="en-US"/>
              </a:p>
            </p:txBody>
          </p:sp>
          <p:sp>
            <p:nvSpPr>
              <p:cNvPr id="20" name="Freeform 155">
                <a:extLst>
                  <a:ext uri="{FF2B5EF4-FFF2-40B4-BE49-F238E27FC236}">
                    <a16:creationId xmlns:a16="http://schemas.microsoft.com/office/drawing/2014/main" id="{2C4036F6-B39B-9C4C-1C92-579C41FF77D3}"/>
                  </a:ext>
                </a:extLst>
              </p:cNvPr>
              <p:cNvSpPr/>
              <p:nvPr/>
            </p:nvSpPr>
            <p:spPr>
              <a:xfrm>
                <a:off x="6075064" y="1208716"/>
                <a:ext cx="1100167" cy="1357979"/>
              </a:xfrm>
              <a:custGeom>
                <a:avLst/>
                <a:gdLst>
                  <a:gd name="connsiteX0" fmla="*/ 28515 w 1100167"/>
                  <a:gd name="connsiteY0" fmla="*/ 189954 h 1357979"/>
                  <a:gd name="connsiteX1" fmla="*/ 254107 w 1100167"/>
                  <a:gd name="connsiteY1" fmla="*/ 188149 h 1357979"/>
                  <a:gd name="connsiteX2" fmla="*/ 350480 w 1100167"/>
                  <a:gd name="connsiteY2" fmla="*/ 293546 h 1357979"/>
                  <a:gd name="connsiteX3" fmla="*/ 457681 w 1100167"/>
                  <a:gd name="connsiteY3" fmla="*/ 502174 h 1357979"/>
                  <a:gd name="connsiteX4" fmla="*/ 490167 w 1100167"/>
                  <a:gd name="connsiteY4" fmla="*/ 564617 h 1357979"/>
                  <a:gd name="connsiteX5" fmla="*/ 503161 w 1100167"/>
                  <a:gd name="connsiteY5" fmla="*/ 584109 h 1357979"/>
                  <a:gd name="connsiteX6" fmla="*/ 591593 w 1100167"/>
                  <a:gd name="connsiteY6" fmla="*/ 693476 h 1357979"/>
                  <a:gd name="connsiteX7" fmla="*/ 657646 w 1100167"/>
                  <a:gd name="connsiteY7" fmla="*/ 832440 h 1357979"/>
                  <a:gd name="connsiteX8" fmla="*/ 670280 w 1100167"/>
                  <a:gd name="connsiteY8" fmla="*/ 888748 h 1357979"/>
                  <a:gd name="connsiteX9" fmla="*/ 677859 w 1100167"/>
                  <a:gd name="connsiteY9" fmla="*/ 916541 h 1357979"/>
                  <a:gd name="connsiteX10" fmla="*/ 679664 w 1100167"/>
                  <a:gd name="connsiteY10" fmla="*/ 921233 h 1357979"/>
                  <a:gd name="connsiteX11" fmla="*/ 693380 w 1100167"/>
                  <a:gd name="connsiteY11" fmla="*/ 948305 h 1357979"/>
                  <a:gd name="connsiteX12" fmla="*/ 709262 w 1100167"/>
                  <a:gd name="connsiteY12" fmla="*/ 973571 h 1357979"/>
                  <a:gd name="connsiteX13" fmla="*/ 743913 w 1100167"/>
                  <a:gd name="connsiteY13" fmla="*/ 1021938 h 1357979"/>
                  <a:gd name="connsiteX14" fmla="*/ 818990 w 1100167"/>
                  <a:gd name="connsiteY14" fmla="*/ 1128417 h 1357979"/>
                  <a:gd name="connsiteX15" fmla="*/ 899481 w 1100167"/>
                  <a:gd name="connsiteY15" fmla="*/ 1242477 h 1357979"/>
                  <a:gd name="connsiteX16" fmla="*/ 903091 w 1100167"/>
                  <a:gd name="connsiteY16" fmla="*/ 1246086 h 1357979"/>
                  <a:gd name="connsiteX17" fmla="*/ 930523 w 1100167"/>
                  <a:gd name="connsiteY17" fmla="*/ 1263051 h 1357979"/>
                  <a:gd name="connsiteX18" fmla="*/ 954345 w 1100167"/>
                  <a:gd name="connsiteY18" fmla="*/ 1273879 h 1357979"/>
                  <a:gd name="connsiteX19" fmla="*/ 1028339 w 1100167"/>
                  <a:gd name="connsiteY19" fmla="*/ 1306364 h 1357979"/>
                  <a:gd name="connsiteX20" fmla="*/ 1100168 w 1100167"/>
                  <a:gd name="connsiteY20" fmla="*/ 1357980 h 1357979"/>
                  <a:gd name="connsiteX21" fmla="*/ 1073818 w 1100167"/>
                  <a:gd name="connsiteY21" fmla="*/ 1317915 h 1357979"/>
                  <a:gd name="connsiteX22" fmla="*/ 1001629 w 1100167"/>
                  <a:gd name="connsiteY22" fmla="*/ 1196636 h 1357979"/>
                  <a:gd name="connsiteX23" fmla="*/ 1001990 w 1100167"/>
                  <a:gd name="connsiteY23" fmla="*/ 1200968 h 1357979"/>
                  <a:gd name="connsiteX24" fmla="*/ 909587 w 1100167"/>
                  <a:gd name="connsiteY24" fmla="*/ 1137080 h 1357979"/>
                  <a:gd name="connsiteX25" fmla="*/ 859055 w 1100167"/>
                  <a:gd name="connsiteY25" fmla="*/ 1072471 h 1357979"/>
                  <a:gd name="connsiteX26" fmla="*/ 751493 w 1100167"/>
                  <a:gd name="connsiteY26" fmla="*/ 801038 h 1357979"/>
                  <a:gd name="connsiteX27" fmla="*/ 681108 w 1100167"/>
                  <a:gd name="connsiteY27" fmla="*/ 595298 h 1357979"/>
                  <a:gd name="connsiteX28" fmla="*/ 660534 w 1100167"/>
                  <a:gd name="connsiteY28" fmla="*/ 528884 h 1357979"/>
                  <a:gd name="connsiteX29" fmla="*/ 622634 w 1100167"/>
                  <a:gd name="connsiteY29" fmla="*/ 496398 h 1357979"/>
                  <a:gd name="connsiteX30" fmla="*/ 595563 w 1100167"/>
                  <a:gd name="connsiteY30" fmla="*/ 493511 h 1357979"/>
                  <a:gd name="connsiteX31" fmla="*/ 511824 w 1100167"/>
                  <a:gd name="connsiteY31" fmla="*/ 440813 h 1357979"/>
                  <a:gd name="connsiteX32" fmla="*/ 464179 w 1100167"/>
                  <a:gd name="connsiteY32" fmla="*/ 345522 h 1357979"/>
                  <a:gd name="connsiteX33" fmla="*/ 353007 w 1100167"/>
                  <a:gd name="connsiteY33" fmla="*/ 154220 h 1357979"/>
                  <a:gd name="connsiteX34" fmla="*/ 262048 w 1100167"/>
                  <a:gd name="connsiteY34" fmla="*/ 29333 h 1357979"/>
                  <a:gd name="connsiteX35" fmla="*/ 155930 w 1100167"/>
                  <a:gd name="connsiteY35" fmla="*/ 21392 h 1357979"/>
                  <a:gd name="connsiteX36" fmla="*/ 80852 w 1100167"/>
                  <a:gd name="connsiteY36" fmla="*/ 100078 h 1357979"/>
                  <a:gd name="connsiteX37" fmla="*/ 0 w 1100167"/>
                  <a:gd name="connsiteY37" fmla="*/ 207280 h 1357979"/>
                  <a:gd name="connsiteX38" fmla="*/ 28515 w 1100167"/>
                  <a:gd name="connsiteY38" fmla="*/ 189954 h 1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0167" h="1357979">
                    <a:moveTo>
                      <a:pt x="28515" y="189954"/>
                    </a:moveTo>
                    <a:cubicBezTo>
                      <a:pt x="99261" y="155664"/>
                      <a:pt x="183722" y="146279"/>
                      <a:pt x="254107" y="188149"/>
                    </a:cubicBezTo>
                    <a:cubicBezTo>
                      <a:pt x="295255" y="212694"/>
                      <a:pt x="330267" y="250232"/>
                      <a:pt x="350480" y="293546"/>
                    </a:cubicBezTo>
                    <a:cubicBezTo>
                      <a:pt x="384048" y="364653"/>
                      <a:pt x="421948" y="432511"/>
                      <a:pt x="457681" y="502174"/>
                    </a:cubicBezTo>
                    <a:cubicBezTo>
                      <a:pt x="468510" y="523109"/>
                      <a:pt x="477534" y="544765"/>
                      <a:pt x="490167" y="564617"/>
                    </a:cubicBezTo>
                    <a:cubicBezTo>
                      <a:pt x="494498" y="571115"/>
                      <a:pt x="498830" y="577612"/>
                      <a:pt x="503161" y="584109"/>
                    </a:cubicBezTo>
                    <a:cubicBezTo>
                      <a:pt x="533120" y="620203"/>
                      <a:pt x="563800" y="655576"/>
                      <a:pt x="591593" y="693476"/>
                    </a:cubicBezTo>
                    <a:cubicBezTo>
                      <a:pt x="622273" y="734985"/>
                      <a:pt x="645735" y="781908"/>
                      <a:pt x="657646" y="832440"/>
                    </a:cubicBezTo>
                    <a:cubicBezTo>
                      <a:pt x="662338" y="851210"/>
                      <a:pt x="665587" y="869979"/>
                      <a:pt x="670280" y="888748"/>
                    </a:cubicBezTo>
                    <a:cubicBezTo>
                      <a:pt x="672445" y="898133"/>
                      <a:pt x="674611" y="907517"/>
                      <a:pt x="677859" y="916541"/>
                    </a:cubicBezTo>
                    <a:cubicBezTo>
                      <a:pt x="678581" y="918346"/>
                      <a:pt x="678942" y="919790"/>
                      <a:pt x="679664" y="921233"/>
                    </a:cubicBezTo>
                    <a:cubicBezTo>
                      <a:pt x="680747" y="922316"/>
                      <a:pt x="689410" y="941807"/>
                      <a:pt x="693380" y="948305"/>
                    </a:cubicBezTo>
                    <a:cubicBezTo>
                      <a:pt x="698433" y="956967"/>
                      <a:pt x="703847" y="965269"/>
                      <a:pt x="709262" y="973571"/>
                    </a:cubicBezTo>
                    <a:cubicBezTo>
                      <a:pt x="720451" y="989813"/>
                      <a:pt x="732362" y="1005695"/>
                      <a:pt x="743913" y="1021938"/>
                    </a:cubicBezTo>
                    <a:cubicBezTo>
                      <a:pt x="769540" y="1056950"/>
                      <a:pt x="793723" y="1093045"/>
                      <a:pt x="818990" y="1128417"/>
                    </a:cubicBezTo>
                    <a:cubicBezTo>
                      <a:pt x="846061" y="1166317"/>
                      <a:pt x="873132" y="1204216"/>
                      <a:pt x="899481" y="1242477"/>
                    </a:cubicBezTo>
                    <a:cubicBezTo>
                      <a:pt x="900564" y="1243560"/>
                      <a:pt x="901647" y="1244642"/>
                      <a:pt x="903091" y="1246086"/>
                    </a:cubicBezTo>
                    <a:cubicBezTo>
                      <a:pt x="910670" y="1250779"/>
                      <a:pt x="923664" y="1259802"/>
                      <a:pt x="930523" y="1263051"/>
                    </a:cubicBezTo>
                    <a:cubicBezTo>
                      <a:pt x="938463" y="1267021"/>
                      <a:pt x="946404" y="1270631"/>
                      <a:pt x="954345" y="1273879"/>
                    </a:cubicBezTo>
                    <a:cubicBezTo>
                      <a:pt x="978890" y="1283986"/>
                      <a:pt x="1004517" y="1294092"/>
                      <a:pt x="1028339" y="1306364"/>
                    </a:cubicBezTo>
                    <a:cubicBezTo>
                      <a:pt x="1054328" y="1319719"/>
                      <a:pt x="1078872" y="1337767"/>
                      <a:pt x="1100168" y="1357980"/>
                    </a:cubicBezTo>
                    <a:cubicBezTo>
                      <a:pt x="1091505" y="1344264"/>
                      <a:pt x="1082842" y="1330909"/>
                      <a:pt x="1073818" y="1317915"/>
                    </a:cubicBezTo>
                    <a:cubicBezTo>
                      <a:pt x="1045665" y="1276406"/>
                      <a:pt x="1016789" y="1240672"/>
                      <a:pt x="1001629" y="1196636"/>
                    </a:cubicBezTo>
                    <a:cubicBezTo>
                      <a:pt x="1001629" y="1198080"/>
                      <a:pt x="1001990" y="1199524"/>
                      <a:pt x="1001990" y="1200968"/>
                    </a:cubicBezTo>
                    <a:cubicBezTo>
                      <a:pt x="978529" y="1168482"/>
                      <a:pt x="942434" y="1155128"/>
                      <a:pt x="909587" y="1137080"/>
                    </a:cubicBezTo>
                    <a:cubicBezTo>
                      <a:pt x="882155" y="1122281"/>
                      <a:pt x="866635" y="1100264"/>
                      <a:pt x="859055" y="1072471"/>
                    </a:cubicBezTo>
                    <a:cubicBezTo>
                      <a:pt x="833788" y="977902"/>
                      <a:pt x="798416" y="886943"/>
                      <a:pt x="751493" y="801038"/>
                    </a:cubicBezTo>
                    <a:cubicBezTo>
                      <a:pt x="715759" y="736067"/>
                      <a:pt x="706374" y="663517"/>
                      <a:pt x="681108" y="595298"/>
                    </a:cubicBezTo>
                    <a:cubicBezTo>
                      <a:pt x="673167" y="573641"/>
                      <a:pt x="666309" y="551263"/>
                      <a:pt x="660534" y="528884"/>
                    </a:cubicBezTo>
                    <a:cubicBezTo>
                      <a:pt x="655120" y="508310"/>
                      <a:pt x="643209" y="497842"/>
                      <a:pt x="622634" y="496398"/>
                    </a:cubicBezTo>
                    <a:cubicBezTo>
                      <a:pt x="613611" y="495677"/>
                      <a:pt x="604587" y="494233"/>
                      <a:pt x="595563" y="493511"/>
                    </a:cubicBezTo>
                    <a:cubicBezTo>
                      <a:pt x="558747" y="490262"/>
                      <a:pt x="530954" y="474381"/>
                      <a:pt x="511824" y="440813"/>
                    </a:cubicBezTo>
                    <a:cubicBezTo>
                      <a:pt x="494137" y="409771"/>
                      <a:pt x="477894" y="378369"/>
                      <a:pt x="464179" y="345522"/>
                    </a:cubicBezTo>
                    <a:cubicBezTo>
                      <a:pt x="436025" y="276582"/>
                      <a:pt x="388741" y="218830"/>
                      <a:pt x="353007" y="154220"/>
                    </a:cubicBezTo>
                    <a:cubicBezTo>
                      <a:pt x="328101" y="108741"/>
                      <a:pt x="302113" y="64344"/>
                      <a:pt x="262048" y="29333"/>
                    </a:cubicBezTo>
                    <a:cubicBezTo>
                      <a:pt x="221261" y="-6401"/>
                      <a:pt x="199604" y="-10011"/>
                      <a:pt x="155930" y="21392"/>
                    </a:cubicBezTo>
                    <a:cubicBezTo>
                      <a:pt x="125971" y="43049"/>
                      <a:pt x="101427" y="69398"/>
                      <a:pt x="80852" y="100078"/>
                    </a:cubicBezTo>
                    <a:cubicBezTo>
                      <a:pt x="75438" y="108019"/>
                      <a:pt x="34651" y="161800"/>
                      <a:pt x="0" y="207280"/>
                    </a:cubicBezTo>
                    <a:cubicBezTo>
                      <a:pt x="8663" y="200783"/>
                      <a:pt x="18409" y="195007"/>
                      <a:pt x="28515" y="189954"/>
                    </a:cubicBezTo>
                    <a:close/>
                  </a:path>
                </a:pathLst>
              </a:custGeom>
              <a:solidFill>
                <a:srgbClr val="FFFFFF"/>
              </a:solidFill>
              <a:ln w="3607" cap="flat">
                <a:noFill/>
                <a:prstDash val="solid"/>
                <a:miter/>
              </a:ln>
            </p:spPr>
            <p:txBody>
              <a:bodyPr rtlCol="0" anchor="ctr"/>
              <a:lstStyle/>
              <a:p>
                <a:endParaRPr lang="en-US"/>
              </a:p>
            </p:txBody>
          </p:sp>
          <p:sp>
            <p:nvSpPr>
              <p:cNvPr id="21" name="Freeform 156">
                <a:extLst>
                  <a:ext uri="{FF2B5EF4-FFF2-40B4-BE49-F238E27FC236}">
                    <a16:creationId xmlns:a16="http://schemas.microsoft.com/office/drawing/2014/main" id="{AA697BBB-6656-87C9-2375-F312088FBBE7}"/>
                  </a:ext>
                </a:extLst>
              </p:cNvPr>
              <p:cNvSpPr/>
              <p:nvPr/>
            </p:nvSpPr>
            <p:spPr>
              <a:xfrm>
                <a:off x="5295740" y="1155630"/>
                <a:ext cx="692240" cy="926031"/>
              </a:xfrm>
              <a:custGeom>
                <a:avLst/>
                <a:gdLst>
                  <a:gd name="connsiteX0" fmla="*/ 330667 w 692240"/>
                  <a:gd name="connsiteY0" fmla="*/ 773995 h 926031"/>
                  <a:gd name="connsiteX1" fmla="*/ 338247 w 692240"/>
                  <a:gd name="connsiteY1" fmla="*/ 757391 h 926031"/>
                  <a:gd name="connsiteX2" fmla="*/ 318755 w 692240"/>
                  <a:gd name="connsiteY2" fmla="*/ 754142 h 926031"/>
                  <a:gd name="connsiteX3" fmla="*/ 291684 w 692240"/>
                  <a:gd name="connsiteY3" fmla="*/ 750894 h 926031"/>
                  <a:gd name="connsiteX4" fmla="*/ 79808 w 692240"/>
                  <a:gd name="connsiteY4" fmla="*/ 654521 h 926031"/>
                  <a:gd name="connsiteX5" fmla="*/ 33968 w 692240"/>
                  <a:gd name="connsiteY5" fmla="*/ 563201 h 926031"/>
                  <a:gd name="connsiteX6" fmla="*/ 40826 w 692240"/>
                  <a:gd name="connsiteY6" fmla="*/ 360710 h 926031"/>
                  <a:gd name="connsiteX7" fmla="*/ 110850 w 692240"/>
                  <a:gd name="connsiteY7" fmla="*/ 136923 h 926031"/>
                  <a:gd name="connsiteX8" fmla="*/ 286631 w 692240"/>
                  <a:gd name="connsiteY8" fmla="*/ 18171 h 926031"/>
                  <a:gd name="connsiteX9" fmla="*/ 486957 w 692240"/>
                  <a:gd name="connsiteY9" fmla="*/ 37301 h 926031"/>
                  <a:gd name="connsiteX10" fmla="*/ 621230 w 692240"/>
                  <a:gd name="connsiteY10" fmla="*/ 139088 h 926031"/>
                  <a:gd name="connsiteX11" fmla="*/ 674649 w 692240"/>
                  <a:gd name="connsiteY11" fmla="*/ 323532 h 926031"/>
                  <a:gd name="connsiteX12" fmla="*/ 672845 w 692240"/>
                  <a:gd name="connsiteY12" fmla="*/ 365041 h 926031"/>
                  <a:gd name="connsiteX13" fmla="*/ 687644 w 692240"/>
                  <a:gd name="connsiteY13" fmla="*/ 350242 h 926031"/>
                  <a:gd name="connsiteX14" fmla="*/ 691614 w 692240"/>
                  <a:gd name="connsiteY14" fmla="*/ 322810 h 926031"/>
                  <a:gd name="connsiteX15" fmla="*/ 519442 w 692240"/>
                  <a:gd name="connsiteY15" fmla="*/ 32248 h 926031"/>
                  <a:gd name="connsiteX16" fmla="*/ 202531 w 692240"/>
                  <a:gd name="connsiteY16" fmla="*/ 30804 h 926031"/>
                  <a:gd name="connsiteX17" fmla="*/ 46601 w 692240"/>
                  <a:gd name="connsiteY17" fmla="*/ 239793 h 926031"/>
                  <a:gd name="connsiteX18" fmla="*/ 20613 w 692240"/>
                  <a:gd name="connsiteY18" fmla="*/ 606515 h 926031"/>
                  <a:gd name="connsiteX19" fmla="*/ 18087 w 692240"/>
                  <a:gd name="connsiteY19" fmla="*/ 621314 h 926031"/>
                  <a:gd name="connsiteX20" fmla="*/ 39 w 692240"/>
                  <a:gd name="connsiteY20" fmla="*/ 768580 h 926031"/>
                  <a:gd name="connsiteX21" fmla="*/ 9785 w 692240"/>
                  <a:gd name="connsiteY21" fmla="*/ 763888 h 926031"/>
                  <a:gd name="connsiteX22" fmla="*/ 30720 w 692240"/>
                  <a:gd name="connsiteY22" fmla="*/ 628894 h 926031"/>
                  <a:gd name="connsiteX23" fmla="*/ 106880 w 692240"/>
                  <a:gd name="connsiteY23" fmla="*/ 692781 h 926031"/>
                  <a:gd name="connsiteX24" fmla="*/ 296738 w 692240"/>
                  <a:gd name="connsiteY24" fmla="*/ 767137 h 926031"/>
                  <a:gd name="connsiteX25" fmla="*/ 310454 w 692240"/>
                  <a:gd name="connsiteY25" fmla="*/ 790959 h 926031"/>
                  <a:gd name="connsiteX26" fmla="*/ 220578 w 692240"/>
                  <a:gd name="connsiteY26" fmla="*/ 893107 h 926031"/>
                  <a:gd name="connsiteX27" fmla="*/ 115542 w 692240"/>
                  <a:gd name="connsiteY27" fmla="*/ 900326 h 926031"/>
                  <a:gd name="connsiteX28" fmla="*/ 84140 w 692240"/>
                  <a:gd name="connsiteY28" fmla="*/ 885527 h 926031"/>
                  <a:gd name="connsiteX29" fmla="*/ 77282 w 692240"/>
                  <a:gd name="connsiteY29" fmla="*/ 895273 h 926031"/>
                  <a:gd name="connsiteX30" fmla="*/ 115181 w 692240"/>
                  <a:gd name="connsiteY30" fmla="*/ 915125 h 926031"/>
                  <a:gd name="connsiteX31" fmla="*/ 237542 w 692240"/>
                  <a:gd name="connsiteY31" fmla="*/ 902492 h 926031"/>
                  <a:gd name="connsiteX32" fmla="*/ 253063 w 692240"/>
                  <a:gd name="connsiteY32" fmla="*/ 873616 h 926031"/>
                  <a:gd name="connsiteX33" fmla="*/ 269306 w 692240"/>
                  <a:gd name="connsiteY33" fmla="*/ 852320 h 926031"/>
                  <a:gd name="connsiteX34" fmla="*/ 272915 w 692240"/>
                  <a:gd name="connsiteY34" fmla="*/ 864231 h 926031"/>
                  <a:gd name="connsiteX35" fmla="*/ 335359 w 692240"/>
                  <a:gd name="connsiteY35" fmla="*/ 783740 h 926031"/>
                  <a:gd name="connsiteX36" fmla="*/ 343661 w 692240"/>
                  <a:gd name="connsiteY36" fmla="*/ 770385 h 926031"/>
                  <a:gd name="connsiteX37" fmla="*/ 330667 w 692240"/>
                  <a:gd name="connsiteY37" fmla="*/ 773995 h 92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2240" h="926031">
                    <a:moveTo>
                      <a:pt x="330667" y="773995"/>
                    </a:moveTo>
                    <a:cubicBezTo>
                      <a:pt x="332111" y="769663"/>
                      <a:pt x="334637" y="763888"/>
                      <a:pt x="338247" y="757391"/>
                    </a:cubicBezTo>
                    <a:cubicBezTo>
                      <a:pt x="333916" y="755586"/>
                      <a:pt x="327418" y="754864"/>
                      <a:pt x="318755" y="754142"/>
                    </a:cubicBezTo>
                    <a:cubicBezTo>
                      <a:pt x="309732" y="753421"/>
                      <a:pt x="300708" y="752699"/>
                      <a:pt x="291684" y="750894"/>
                    </a:cubicBezTo>
                    <a:cubicBezTo>
                      <a:pt x="214081" y="734290"/>
                      <a:pt x="143696" y="701444"/>
                      <a:pt x="79808" y="654521"/>
                    </a:cubicBezTo>
                    <a:cubicBezTo>
                      <a:pt x="48767" y="631781"/>
                      <a:pt x="33246" y="601462"/>
                      <a:pt x="33968" y="563201"/>
                    </a:cubicBezTo>
                    <a:cubicBezTo>
                      <a:pt x="35412" y="495704"/>
                      <a:pt x="35051" y="427846"/>
                      <a:pt x="40826" y="360710"/>
                    </a:cubicBezTo>
                    <a:cubicBezTo>
                      <a:pt x="47323" y="281301"/>
                      <a:pt x="61039" y="202976"/>
                      <a:pt x="110850" y="136923"/>
                    </a:cubicBezTo>
                    <a:cubicBezTo>
                      <a:pt x="155607" y="77366"/>
                      <a:pt x="206862" y="26834"/>
                      <a:pt x="286631" y="18171"/>
                    </a:cubicBezTo>
                    <a:cubicBezTo>
                      <a:pt x="354850" y="10952"/>
                      <a:pt x="422348" y="16366"/>
                      <a:pt x="486957" y="37301"/>
                    </a:cubicBezTo>
                    <a:cubicBezTo>
                      <a:pt x="541821" y="55348"/>
                      <a:pt x="591632" y="86029"/>
                      <a:pt x="621230" y="139088"/>
                    </a:cubicBezTo>
                    <a:cubicBezTo>
                      <a:pt x="653354" y="196118"/>
                      <a:pt x="671762" y="257479"/>
                      <a:pt x="674649" y="323532"/>
                    </a:cubicBezTo>
                    <a:cubicBezTo>
                      <a:pt x="675011" y="330029"/>
                      <a:pt x="668153" y="357461"/>
                      <a:pt x="672845" y="365041"/>
                    </a:cubicBezTo>
                    <a:cubicBezTo>
                      <a:pt x="677898" y="359988"/>
                      <a:pt x="682951" y="354935"/>
                      <a:pt x="687644" y="350242"/>
                    </a:cubicBezTo>
                    <a:cubicBezTo>
                      <a:pt x="690170" y="339775"/>
                      <a:pt x="690892" y="327503"/>
                      <a:pt x="691614" y="322810"/>
                    </a:cubicBezTo>
                    <a:cubicBezTo>
                      <a:pt x="696668" y="284911"/>
                      <a:pt x="673928" y="107686"/>
                      <a:pt x="519442" y="32248"/>
                    </a:cubicBezTo>
                    <a:cubicBezTo>
                      <a:pt x="460247" y="3372"/>
                      <a:pt x="290241" y="-22255"/>
                      <a:pt x="202531" y="30804"/>
                    </a:cubicBezTo>
                    <a:cubicBezTo>
                      <a:pt x="120234" y="80976"/>
                      <a:pt x="70063" y="146307"/>
                      <a:pt x="46601" y="239793"/>
                    </a:cubicBezTo>
                    <a:cubicBezTo>
                      <a:pt x="16282" y="360349"/>
                      <a:pt x="19530" y="483793"/>
                      <a:pt x="20613" y="606515"/>
                    </a:cubicBezTo>
                    <a:cubicBezTo>
                      <a:pt x="20613" y="611929"/>
                      <a:pt x="19891" y="615900"/>
                      <a:pt x="18087" y="621314"/>
                    </a:cubicBezTo>
                    <a:cubicBezTo>
                      <a:pt x="8702" y="649829"/>
                      <a:pt x="-683" y="733208"/>
                      <a:pt x="39" y="768580"/>
                    </a:cubicBezTo>
                    <a:cubicBezTo>
                      <a:pt x="3287" y="766776"/>
                      <a:pt x="6536" y="765332"/>
                      <a:pt x="9785" y="763888"/>
                    </a:cubicBezTo>
                    <a:cubicBezTo>
                      <a:pt x="18087" y="726711"/>
                      <a:pt x="22418" y="653438"/>
                      <a:pt x="30720" y="628894"/>
                    </a:cubicBezTo>
                    <a:cubicBezTo>
                      <a:pt x="52377" y="659574"/>
                      <a:pt x="79808" y="676539"/>
                      <a:pt x="106880" y="692781"/>
                    </a:cubicBezTo>
                    <a:cubicBezTo>
                      <a:pt x="165714" y="728154"/>
                      <a:pt x="228879" y="754504"/>
                      <a:pt x="296738" y="767137"/>
                    </a:cubicBezTo>
                    <a:cubicBezTo>
                      <a:pt x="310815" y="769663"/>
                      <a:pt x="320560" y="776160"/>
                      <a:pt x="310454" y="790959"/>
                    </a:cubicBezTo>
                    <a:cubicBezTo>
                      <a:pt x="284826" y="828859"/>
                      <a:pt x="257034" y="864953"/>
                      <a:pt x="220578" y="893107"/>
                    </a:cubicBezTo>
                    <a:cubicBezTo>
                      <a:pt x="189537" y="917291"/>
                      <a:pt x="149832" y="911516"/>
                      <a:pt x="115542" y="900326"/>
                    </a:cubicBezTo>
                    <a:cubicBezTo>
                      <a:pt x="111933" y="899243"/>
                      <a:pt x="96051" y="889859"/>
                      <a:pt x="84140" y="885527"/>
                    </a:cubicBezTo>
                    <a:cubicBezTo>
                      <a:pt x="81974" y="888776"/>
                      <a:pt x="79808" y="892024"/>
                      <a:pt x="77282" y="895273"/>
                    </a:cubicBezTo>
                    <a:cubicBezTo>
                      <a:pt x="89193" y="904297"/>
                      <a:pt x="111211" y="914042"/>
                      <a:pt x="115181" y="915125"/>
                    </a:cubicBezTo>
                    <a:cubicBezTo>
                      <a:pt x="158134" y="927397"/>
                      <a:pt x="200726" y="936060"/>
                      <a:pt x="237542" y="902492"/>
                    </a:cubicBezTo>
                    <a:cubicBezTo>
                      <a:pt x="242956" y="891664"/>
                      <a:pt x="248010" y="882279"/>
                      <a:pt x="253063" y="873616"/>
                    </a:cubicBezTo>
                    <a:cubicBezTo>
                      <a:pt x="257034" y="866758"/>
                      <a:pt x="262809" y="860983"/>
                      <a:pt x="269306" y="852320"/>
                    </a:cubicBezTo>
                    <a:cubicBezTo>
                      <a:pt x="272193" y="857012"/>
                      <a:pt x="273276" y="860983"/>
                      <a:pt x="272915" y="864231"/>
                    </a:cubicBezTo>
                    <a:cubicBezTo>
                      <a:pt x="294572" y="838243"/>
                      <a:pt x="314785" y="810811"/>
                      <a:pt x="335359" y="783740"/>
                    </a:cubicBezTo>
                    <a:cubicBezTo>
                      <a:pt x="339330" y="778326"/>
                      <a:pt x="342217" y="773995"/>
                      <a:pt x="343661" y="770385"/>
                    </a:cubicBezTo>
                    <a:cubicBezTo>
                      <a:pt x="341495" y="773273"/>
                      <a:pt x="338968" y="776521"/>
                      <a:pt x="330667" y="773995"/>
                    </a:cubicBezTo>
                    <a:close/>
                  </a:path>
                </a:pathLst>
              </a:custGeom>
              <a:solidFill>
                <a:srgbClr val="000000"/>
              </a:solidFill>
              <a:ln w="3607" cap="flat">
                <a:noFill/>
                <a:prstDash val="solid"/>
                <a:miter/>
              </a:ln>
            </p:spPr>
            <p:txBody>
              <a:bodyPr rtlCol="0" anchor="ctr"/>
              <a:lstStyle/>
              <a:p>
                <a:endParaRPr lang="en-US"/>
              </a:p>
            </p:txBody>
          </p:sp>
          <p:sp>
            <p:nvSpPr>
              <p:cNvPr id="22" name="Freeform 157">
                <a:extLst>
                  <a:ext uri="{FF2B5EF4-FFF2-40B4-BE49-F238E27FC236}">
                    <a16:creationId xmlns:a16="http://schemas.microsoft.com/office/drawing/2014/main" id="{3CFAC922-AB20-521B-7906-1F709AFB8D39}"/>
                  </a:ext>
                </a:extLst>
              </p:cNvPr>
              <p:cNvSpPr/>
              <p:nvPr/>
            </p:nvSpPr>
            <p:spPr>
              <a:xfrm>
                <a:off x="4589765" y="2668844"/>
                <a:ext cx="584013" cy="292421"/>
              </a:xfrm>
              <a:custGeom>
                <a:avLst/>
                <a:gdLst>
                  <a:gd name="connsiteX0" fmla="*/ 561634 w 584013"/>
                  <a:gd name="connsiteY0" fmla="*/ 2526 h 292421"/>
                  <a:gd name="connsiteX1" fmla="*/ 470315 w 584013"/>
                  <a:gd name="connsiteY1" fmla="*/ 88432 h 292421"/>
                  <a:gd name="connsiteX2" fmla="*/ 370693 w 584013"/>
                  <a:gd name="connsiteY2" fmla="*/ 177586 h 292421"/>
                  <a:gd name="connsiteX3" fmla="*/ 267823 w 584013"/>
                  <a:gd name="connsiteY3" fmla="*/ 233894 h 292421"/>
                  <a:gd name="connsiteX4" fmla="*/ 20935 w 584013"/>
                  <a:gd name="connsiteY4" fmla="*/ 275042 h 292421"/>
                  <a:gd name="connsiteX5" fmla="*/ 0 w 584013"/>
                  <a:gd name="connsiteY5" fmla="*/ 290202 h 292421"/>
                  <a:gd name="connsiteX6" fmla="*/ 16243 w 584013"/>
                  <a:gd name="connsiteY6" fmla="*/ 292006 h 292421"/>
                  <a:gd name="connsiteX7" fmla="*/ 238587 w 584013"/>
                  <a:gd name="connsiteY7" fmla="*/ 252302 h 292421"/>
                  <a:gd name="connsiteX8" fmla="*/ 378634 w 584013"/>
                  <a:gd name="connsiteY8" fmla="*/ 188414 h 292421"/>
                  <a:gd name="connsiteX9" fmla="*/ 573545 w 584013"/>
                  <a:gd name="connsiteY9" fmla="*/ 13716 h 292421"/>
                  <a:gd name="connsiteX10" fmla="*/ 584013 w 584013"/>
                  <a:gd name="connsiteY10" fmla="*/ 3609 h 292421"/>
                  <a:gd name="connsiteX11" fmla="*/ 564883 w 584013"/>
                  <a:gd name="connsiteY11" fmla="*/ 0 h 292421"/>
                  <a:gd name="connsiteX12" fmla="*/ 561634 w 584013"/>
                  <a:gd name="connsiteY12" fmla="*/ 2526 h 29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013" h="292421">
                    <a:moveTo>
                      <a:pt x="561634" y="2526"/>
                    </a:moveTo>
                    <a:cubicBezTo>
                      <a:pt x="544670" y="18769"/>
                      <a:pt x="486557" y="71106"/>
                      <a:pt x="470315" y="88432"/>
                    </a:cubicBezTo>
                    <a:cubicBezTo>
                      <a:pt x="439995" y="121278"/>
                      <a:pt x="400652" y="144379"/>
                      <a:pt x="370693" y="177586"/>
                    </a:cubicBezTo>
                    <a:cubicBezTo>
                      <a:pt x="342178" y="208988"/>
                      <a:pt x="309332" y="228480"/>
                      <a:pt x="267823" y="233894"/>
                    </a:cubicBezTo>
                    <a:cubicBezTo>
                      <a:pt x="221261" y="239669"/>
                      <a:pt x="76521" y="267101"/>
                      <a:pt x="20935" y="275042"/>
                    </a:cubicBezTo>
                    <a:cubicBezTo>
                      <a:pt x="13716" y="280817"/>
                      <a:pt x="6858" y="286231"/>
                      <a:pt x="0" y="290202"/>
                    </a:cubicBezTo>
                    <a:cubicBezTo>
                      <a:pt x="2888" y="292728"/>
                      <a:pt x="8302" y="292728"/>
                      <a:pt x="16243" y="292006"/>
                    </a:cubicBezTo>
                    <a:cubicBezTo>
                      <a:pt x="50533" y="281539"/>
                      <a:pt x="198160" y="254468"/>
                      <a:pt x="238587" y="252302"/>
                    </a:cubicBezTo>
                    <a:cubicBezTo>
                      <a:pt x="293811" y="249054"/>
                      <a:pt x="338930" y="228480"/>
                      <a:pt x="378634" y="188414"/>
                    </a:cubicBezTo>
                    <a:cubicBezTo>
                      <a:pt x="427001" y="139326"/>
                      <a:pt x="528788" y="67497"/>
                      <a:pt x="573545" y="13716"/>
                    </a:cubicBezTo>
                    <a:cubicBezTo>
                      <a:pt x="576433" y="10467"/>
                      <a:pt x="581847" y="7219"/>
                      <a:pt x="584013" y="3609"/>
                    </a:cubicBezTo>
                    <a:cubicBezTo>
                      <a:pt x="577155" y="3248"/>
                      <a:pt x="570658" y="2166"/>
                      <a:pt x="564883" y="0"/>
                    </a:cubicBezTo>
                    <a:cubicBezTo>
                      <a:pt x="563439" y="361"/>
                      <a:pt x="562717" y="1444"/>
                      <a:pt x="561634" y="2526"/>
                    </a:cubicBezTo>
                    <a:close/>
                  </a:path>
                </a:pathLst>
              </a:custGeom>
              <a:solidFill>
                <a:srgbClr val="000000"/>
              </a:solidFill>
              <a:ln w="3607" cap="flat">
                <a:noFill/>
                <a:prstDash val="solid"/>
                <a:miter/>
              </a:ln>
            </p:spPr>
            <p:txBody>
              <a:bodyPr rtlCol="0" anchor="ctr"/>
              <a:lstStyle/>
              <a:p>
                <a:endParaRPr lang="en-US"/>
              </a:p>
            </p:txBody>
          </p:sp>
          <p:sp>
            <p:nvSpPr>
              <p:cNvPr id="23" name="Freeform 158">
                <a:extLst>
                  <a:ext uri="{FF2B5EF4-FFF2-40B4-BE49-F238E27FC236}">
                    <a16:creationId xmlns:a16="http://schemas.microsoft.com/office/drawing/2014/main" id="{0FB91F36-1156-847F-63F4-54D5E789C832}"/>
                  </a:ext>
                </a:extLst>
              </p:cNvPr>
              <p:cNvSpPr/>
              <p:nvPr/>
            </p:nvSpPr>
            <p:spPr>
              <a:xfrm>
                <a:off x="5248494" y="2007950"/>
                <a:ext cx="319294" cy="591953"/>
              </a:xfrm>
              <a:custGeom>
                <a:avLst/>
                <a:gdLst>
                  <a:gd name="connsiteX0" fmla="*/ 315829 w 319294"/>
                  <a:gd name="connsiteY0" fmla="*/ 0 h 591953"/>
                  <a:gd name="connsiteX1" fmla="*/ 299586 w 319294"/>
                  <a:gd name="connsiteY1" fmla="*/ 21296 h 591953"/>
                  <a:gd name="connsiteX2" fmla="*/ 284066 w 319294"/>
                  <a:gd name="connsiteY2" fmla="*/ 50172 h 591953"/>
                  <a:gd name="connsiteX3" fmla="*/ 169284 w 319294"/>
                  <a:gd name="connsiteY3" fmla="*/ 323770 h 591953"/>
                  <a:gd name="connsiteX4" fmla="*/ 131024 w 319294"/>
                  <a:gd name="connsiteY4" fmla="*/ 401734 h 591953"/>
                  <a:gd name="connsiteX5" fmla="*/ 0 w 319294"/>
                  <a:gd name="connsiteY5" fmla="*/ 567409 h 591953"/>
                  <a:gd name="connsiteX6" fmla="*/ 1805 w 319294"/>
                  <a:gd name="connsiteY6" fmla="*/ 580403 h 591953"/>
                  <a:gd name="connsiteX7" fmla="*/ 2166 w 319294"/>
                  <a:gd name="connsiteY7" fmla="*/ 591954 h 591953"/>
                  <a:gd name="connsiteX8" fmla="*/ 8663 w 319294"/>
                  <a:gd name="connsiteY8" fmla="*/ 582930 h 591953"/>
                  <a:gd name="connsiteX9" fmla="*/ 94929 w 319294"/>
                  <a:gd name="connsiteY9" fmla="*/ 474285 h 591953"/>
                  <a:gd name="connsiteX10" fmla="*/ 169645 w 319294"/>
                  <a:gd name="connsiteY10" fmla="*/ 357699 h 591953"/>
                  <a:gd name="connsiteX11" fmla="*/ 313303 w 319294"/>
                  <a:gd name="connsiteY11" fmla="*/ 25988 h 591953"/>
                  <a:gd name="connsiteX12" fmla="*/ 319078 w 319294"/>
                  <a:gd name="connsiteY12" fmla="*/ 12272 h 591953"/>
                  <a:gd name="connsiteX13" fmla="*/ 315829 w 319294"/>
                  <a:gd name="connsiteY13" fmla="*/ 0 h 5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94" h="591953">
                    <a:moveTo>
                      <a:pt x="315829" y="0"/>
                    </a:moveTo>
                    <a:cubicBezTo>
                      <a:pt x="309332" y="8663"/>
                      <a:pt x="303557" y="14438"/>
                      <a:pt x="299586" y="21296"/>
                    </a:cubicBezTo>
                    <a:cubicBezTo>
                      <a:pt x="294894" y="29598"/>
                      <a:pt x="289841" y="39343"/>
                      <a:pt x="284066" y="50172"/>
                    </a:cubicBezTo>
                    <a:cubicBezTo>
                      <a:pt x="244362" y="127775"/>
                      <a:pt x="188776" y="255551"/>
                      <a:pt x="169284" y="323770"/>
                    </a:cubicBezTo>
                    <a:cubicBezTo>
                      <a:pt x="161344" y="351924"/>
                      <a:pt x="146545" y="377190"/>
                      <a:pt x="131024" y="401734"/>
                    </a:cubicBezTo>
                    <a:cubicBezTo>
                      <a:pt x="108284" y="436746"/>
                      <a:pt x="33568" y="531315"/>
                      <a:pt x="0" y="567409"/>
                    </a:cubicBezTo>
                    <a:cubicBezTo>
                      <a:pt x="722" y="571741"/>
                      <a:pt x="1083" y="576072"/>
                      <a:pt x="1805" y="580403"/>
                    </a:cubicBezTo>
                    <a:cubicBezTo>
                      <a:pt x="2527" y="584013"/>
                      <a:pt x="2527" y="587983"/>
                      <a:pt x="2166" y="591954"/>
                    </a:cubicBezTo>
                    <a:cubicBezTo>
                      <a:pt x="4692" y="589788"/>
                      <a:pt x="6858" y="586179"/>
                      <a:pt x="8663" y="582930"/>
                    </a:cubicBezTo>
                    <a:cubicBezTo>
                      <a:pt x="17326" y="567770"/>
                      <a:pt x="84823" y="488001"/>
                      <a:pt x="94929" y="474285"/>
                    </a:cubicBezTo>
                    <a:cubicBezTo>
                      <a:pt x="122000" y="437107"/>
                      <a:pt x="156651" y="402456"/>
                      <a:pt x="169645" y="357699"/>
                    </a:cubicBezTo>
                    <a:cubicBezTo>
                      <a:pt x="194912" y="269267"/>
                      <a:pt x="267823" y="105036"/>
                      <a:pt x="313303" y="25988"/>
                    </a:cubicBezTo>
                    <a:cubicBezTo>
                      <a:pt x="315829" y="21657"/>
                      <a:pt x="318717" y="17687"/>
                      <a:pt x="319078" y="12272"/>
                    </a:cubicBezTo>
                    <a:cubicBezTo>
                      <a:pt x="319800" y="8663"/>
                      <a:pt x="318717" y="4692"/>
                      <a:pt x="315829" y="0"/>
                    </a:cubicBezTo>
                    <a:close/>
                  </a:path>
                </a:pathLst>
              </a:custGeom>
              <a:solidFill>
                <a:srgbClr val="000000"/>
              </a:solidFill>
              <a:ln w="3607" cap="flat">
                <a:noFill/>
                <a:prstDash val="solid"/>
                <a:miter/>
              </a:ln>
            </p:spPr>
            <p:txBody>
              <a:bodyPr rtlCol="0" anchor="ctr"/>
              <a:lstStyle/>
              <a:p>
                <a:endParaRPr lang="en-US"/>
              </a:p>
            </p:txBody>
          </p:sp>
          <p:sp>
            <p:nvSpPr>
              <p:cNvPr id="24" name="Freeform 159">
                <a:extLst>
                  <a:ext uri="{FF2B5EF4-FFF2-40B4-BE49-F238E27FC236}">
                    <a16:creationId xmlns:a16="http://schemas.microsoft.com/office/drawing/2014/main" id="{2A04EEF9-2FE7-E085-3560-1BBE741DEB8B}"/>
                  </a:ext>
                </a:extLst>
              </p:cNvPr>
              <p:cNvSpPr/>
              <p:nvPr/>
            </p:nvSpPr>
            <p:spPr>
              <a:xfrm>
                <a:off x="4154816" y="1913362"/>
                <a:ext cx="1241076" cy="1178553"/>
              </a:xfrm>
              <a:custGeom>
                <a:avLst/>
                <a:gdLst>
                  <a:gd name="connsiteX0" fmla="*/ 1095845 w 1241076"/>
                  <a:gd name="connsiteY0" fmla="*/ 674991 h 1178553"/>
                  <a:gd name="connsiteX1" fmla="*/ 1094040 w 1241076"/>
                  <a:gd name="connsiteY1" fmla="*/ 661997 h 1178553"/>
                  <a:gd name="connsiteX2" fmla="*/ 1063360 w 1241076"/>
                  <a:gd name="connsiteY2" fmla="*/ 428825 h 1178553"/>
                  <a:gd name="connsiteX3" fmla="*/ 971679 w 1241076"/>
                  <a:gd name="connsiteY3" fmla="*/ 377571 h 1178553"/>
                  <a:gd name="connsiteX4" fmla="*/ 893714 w 1241076"/>
                  <a:gd name="connsiteY4" fmla="*/ 407529 h 1178553"/>
                  <a:gd name="connsiteX5" fmla="*/ 936667 w 1241076"/>
                  <a:gd name="connsiteY5" fmla="*/ 307186 h 1178553"/>
                  <a:gd name="connsiteX6" fmla="*/ 952549 w 1241076"/>
                  <a:gd name="connsiteY6" fmla="*/ 293470 h 1178553"/>
                  <a:gd name="connsiteX7" fmla="*/ 1151430 w 1241076"/>
                  <a:gd name="connsiteY7" fmla="*/ 190961 h 1178553"/>
                  <a:gd name="connsiteX8" fmla="*/ 1217484 w 1241076"/>
                  <a:gd name="connsiteY8" fmla="*/ 137901 h 1178553"/>
                  <a:gd name="connsiteX9" fmla="*/ 1224342 w 1241076"/>
                  <a:gd name="connsiteY9" fmla="*/ 128156 h 1178553"/>
                  <a:gd name="connsiteX10" fmla="*/ 1240585 w 1241076"/>
                  <a:gd name="connsiteY10" fmla="*/ 79428 h 1178553"/>
                  <a:gd name="connsiteX11" fmla="*/ 1158289 w 1241076"/>
                  <a:gd name="connsiteY11" fmla="*/ 2907 h 1178553"/>
                  <a:gd name="connsiteX12" fmla="*/ 1149987 w 1241076"/>
                  <a:gd name="connsiteY12" fmla="*/ 5795 h 1178553"/>
                  <a:gd name="connsiteX13" fmla="*/ 1140241 w 1241076"/>
                  <a:gd name="connsiteY13" fmla="*/ 10487 h 1178553"/>
                  <a:gd name="connsiteX14" fmla="*/ 1103425 w 1241076"/>
                  <a:gd name="connsiteY14" fmla="*/ 32866 h 1178553"/>
                  <a:gd name="connsiteX15" fmla="*/ 1094040 w 1241076"/>
                  <a:gd name="connsiteY15" fmla="*/ 38641 h 1178553"/>
                  <a:gd name="connsiteX16" fmla="*/ 1094401 w 1241076"/>
                  <a:gd name="connsiteY16" fmla="*/ 50913 h 1178553"/>
                  <a:gd name="connsiteX17" fmla="*/ 1092957 w 1241076"/>
                  <a:gd name="connsiteY17" fmla="*/ 50913 h 1178553"/>
                  <a:gd name="connsiteX18" fmla="*/ 1080324 w 1241076"/>
                  <a:gd name="connsiteY18" fmla="*/ 54523 h 1178553"/>
                  <a:gd name="connsiteX19" fmla="*/ 1080685 w 1241076"/>
                  <a:gd name="connsiteY19" fmla="*/ 46943 h 1178553"/>
                  <a:gd name="connsiteX20" fmla="*/ 811779 w 1241076"/>
                  <a:gd name="connsiteY20" fmla="*/ 168221 h 1178553"/>
                  <a:gd name="connsiteX21" fmla="*/ 824412 w 1241076"/>
                  <a:gd name="connsiteY21" fmla="*/ 177967 h 1178553"/>
                  <a:gd name="connsiteX22" fmla="*/ 817915 w 1241076"/>
                  <a:gd name="connsiteY22" fmla="*/ 177245 h 1178553"/>
                  <a:gd name="connsiteX23" fmla="*/ 803838 w 1241076"/>
                  <a:gd name="connsiteY23" fmla="*/ 181937 h 1178553"/>
                  <a:gd name="connsiteX24" fmla="*/ 793732 w 1241076"/>
                  <a:gd name="connsiteY24" fmla="*/ 172552 h 1178553"/>
                  <a:gd name="connsiteX25" fmla="*/ 793010 w 1241076"/>
                  <a:gd name="connsiteY25" fmla="*/ 172552 h 1178553"/>
                  <a:gd name="connsiteX26" fmla="*/ 650797 w 1241076"/>
                  <a:gd name="connsiteY26" fmla="*/ 266399 h 1178553"/>
                  <a:gd name="connsiteX27" fmla="*/ 535654 w 1241076"/>
                  <a:gd name="connsiteY27" fmla="*/ 448316 h 1178553"/>
                  <a:gd name="connsiteX28" fmla="*/ 446861 w 1241076"/>
                  <a:gd name="connsiteY28" fmla="*/ 706033 h 1178553"/>
                  <a:gd name="connsiteX29" fmla="*/ 369619 w 1241076"/>
                  <a:gd name="connsiteY29" fmla="*/ 881453 h 1178553"/>
                  <a:gd name="connsiteX30" fmla="*/ 315837 w 1241076"/>
                  <a:gd name="connsiteY30" fmla="*/ 957252 h 1178553"/>
                  <a:gd name="connsiteX31" fmla="*/ 341104 w 1241076"/>
                  <a:gd name="connsiteY31" fmla="*/ 1044962 h 1178553"/>
                  <a:gd name="connsiteX32" fmla="*/ 352293 w 1241076"/>
                  <a:gd name="connsiteY32" fmla="*/ 1049655 h 1178553"/>
                  <a:gd name="connsiteX33" fmla="*/ 223435 w 1241076"/>
                  <a:gd name="connsiteY33" fmla="*/ 1057956 h 1178553"/>
                  <a:gd name="connsiteX34" fmla="*/ 17695 w 1241076"/>
                  <a:gd name="connsiteY34" fmla="*/ 1163714 h 1178553"/>
                  <a:gd name="connsiteX35" fmla="*/ 9 w 1241076"/>
                  <a:gd name="connsiteY35" fmla="*/ 1170572 h 1178553"/>
                  <a:gd name="connsiteX36" fmla="*/ 19861 w 1241076"/>
                  <a:gd name="connsiteY36" fmla="*/ 1177791 h 1178553"/>
                  <a:gd name="connsiteX37" fmla="*/ 198169 w 1241076"/>
                  <a:gd name="connsiteY37" fmla="*/ 1101270 h 1178553"/>
                  <a:gd name="connsiteX38" fmla="*/ 252671 w 1241076"/>
                  <a:gd name="connsiteY38" fmla="*/ 1059761 h 1178553"/>
                  <a:gd name="connsiteX39" fmla="*/ 255198 w 1241076"/>
                  <a:gd name="connsiteY39" fmla="*/ 1059761 h 1178553"/>
                  <a:gd name="connsiteX40" fmla="*/ 283352 w 1241076"/>
                  <a:gd name="connsiteY40" fmla="*/ 1060844 h 1178553"/>
                  <a:gd name="connsiteX41" fmla="*/ 285157 w 1241076"/>
                  <a:gd name="connsiteY41" fmla="*/ 1061205 h 1178553"/>
                  <a:gd name="connsiteX42" fmla="*/ 284435 w 1241076"/>
                  <a:gd name="connsiteY42" fmla="*/ 1060844 h 1178553"/>
                  <a:gd name="connsiteX43" fmla="*/ 380447 w 1241076"/>
                  <a:gd name="connsiteY43" fmla="*/ 1057595 h 1178553"/>
                  <a:gd name="connsiteX44" fmla="*/ 434228 w 1241076"/>
                  <a:gd name="connsiteY44" fmla="*/ 1045323 h 1178553"/>
                  <a:gd name="connsiteX45" fmla="*/ 455163 w 1241076"/>
                  <a:gd name="connsiteY45" fmla="*/ 1030163 h 1178553"/>
                  <a:gd name="connsiteX46" fmla="*/ 476459 w 1241076"/>
                  <a:gd name="connsiteY46" fmla="*/ 1012116 h 1178553"/>
                  <a:gd name="connsiteX47" fmla="*/ 642495 w 1241076"/>
                  <a:gd name="connsiteY47" fmla="*/ 787607 h 1178553"/>
                  <a:gd name="connsiteX48" fmla="*/ 797702 w 1241076"/>
                  <a:gd name="connsiteY48" fmla="*/ 630956 h 1178553"/>
                  <a:gd name="connsiteX49" fmla="*/ 892992 w 1241076"/>
                  <a:gd name="connsiteY49" fmla="*/ 581867 h 1178553"/>
                  <a:gd name="connsiteX50" fmla="*/ 944247 w 1241076"/>
                  <a:gd name="connsiteY50" fmla="*/ 608216 h 1178553"/>
                  <a:gd name="connsiteX51" fmla="*/ 960490 w 1241076"/>
                  <a:gd name="connsiteY51" fmla="*/ 713252 h 1178553"/>
                  <a:gd name="connsiteX52" fmla="*/ 998028 w 1241076"/>
                  <a:gd name="connsiteY52" fmla="*/ 755483 h 1178553"/>
                  <a:gd name="connsiteX53" fmla="*/ 1017158 w 1241076"/>
                  <a:gd name="connsiteY53" fmla="*/ 759092 h 1178553"/>
                  <a:gd name="connsiteX54" fmla="*/ 1042425 w 1241076"/>
                  <a:gd name="connsiteY54" fmla="*/ 756204 h 1178553"/>
                  <a:gd name="connsiteX55" fmla="*/ 1094762 w 1241076"/>
                  <a:gd name="connsiteY55" fmla="*/ 686903 h 1178553"/>
                  <a:gd name="connsiteX56" fmla="*/ 1095845 w 1241076"/>
                  <a:gd name="connsiteY56" fmla="*/ 674991 h 1178553"/>
                  <a:gd name="connsiteX57" fmla="*/ 1033040 w 1241076"/>
                  <a:gd name="connsiteY57" fmla="*/ 741405 h 1178553"/>
                  <a:gd name="connsiteX58" fmla="*/ 978898 w 1241076"/>
                  <a:gd name="connsiteY58" fmla="*/ 711447 h 1178553"/>
                  <a:gd name="connsiteX59" fmla="*/ 960850 w 1241076"/>
                  <a:gd name="connsiteY59" fmla="*/ 606772 h 1178553"/>
                  <a:gd name="connsiteX60" fmla="*/ 949661 w 1241076"/>
                  <a:gd name="connsiteY60" fmla="*/ 567790 h 1178553"/>
                  <a:gd name="connsiteX61" fmla="*/ 919342 w 1241076"/>
                  <a:gd name="connsiteY61" fmla="*/ 557322 h 1178553"/>
                  <a:gd name="connsiteX62" fmla="*/ 685087 w 1241076"/>
                  <a:gd name="connsiteY62" fmla="*/ 692678 h 1178553"/>
                  <a:gd name="connsiteX63" fmla="*/ 610371 w 1241076"/>
                  <a:gd name="connsiteY63" fmla="*/ 816482 h 1178553"/>
                  <a:gd name="connsiteX64" fmla="*/ 462382 w 1241076"/>
                  <a:gd name="connsiteY64" fmla="*/ 1007063 h 1178553"/>
                  <a:gd name="connsiteX65" fmla="*/ 398494 w 1241076"/>
                  <a:gd name="connsiteY65" fmla="*/ 1043518 h 1178553"/>
                  <a:gd name="connsiteX66" fmla="*/ 330997 w 1241076"/>
                  <a:gd name="connsiteY66" fmla="*/ 1016808 h 1178553"/>
                  <a:gd name="connsiteX67" fmla="*/ 332441 w 1241076"/>
                  <a:gd name="connsiteY67" fmla="*/ 961944 h 1178553"/>
                  <a:gd name="connsiteX68" fmla="*/ 379725 w 1241076"/>
                  <a:gd name="connsiteY68" fmla="*/ 894808 h 1178553"/>
                  <a:gd name="connsiteX69" fmla="*/ 464548 w 1241076"/>
                  <a:gd name="connsiteY69" fmla="*/ 699536 h 1178553"/>
                  <a:gd name="connsiteX70" fmla="*/ 557672 w 1241076"/>
                  <a:gd name="connsiteY70" fmla="*/ 434961 h 1178553"/>
                  <a:gd name="connsiteX71" fmla="*/ 657655 w 1241076"/>
                  <a:gd name="connsiteY71" fmla="*/ 278671 h 1178553"/>
                  <a:gd name="connsiteX72" fmla="*/ 793371 w 1241076"/>
                  <a:gd name="connsiteY72" fmla="*/ 186629 h 1178553"/>
                  <a:gd name="connsiteX73" fmla="*/ 1116058 w 1241076"/>
                  <a:gd name="connsiteY73" fmla="*/ 41168 h 1178553"/>
                  <a:gd name="connsiteX74" fmla="*/ 1171283 w 1241076"/>
                  <a:gd name="connsiteY74" fmla="*/ 18067 h 1178553"/>
                  <a:gd name="connsiteX75" fmla="*/ 1223620 w 1241076"/>
                  <a:gd name="connsiteY75" fmla="*/ 77984 h 1178553"/>
                  <a:gd name="connsiteX76" fmla="*/ 1157567 w 1241076"/>
                  <a:gd name="connsiteY76" fmla="*/ 170387 h 1178553"/>
                  <a:gd name="connsiteX77" fmla="*/ 978537 w 1241076"/>
                  <a:gd name="connsiteY77" fmla="*/ 270369 h 1178553"/>
                  <a:gd name="connsiteX78" fmla="*/ 956519 w 1241076"/>
                  <a:gd name="connsiteY78" fmla="*/ 275061 h 1178553"/>
                  <a:gd name="connsiteX79" fmla="*/ 915010 w 1241076"/>
                  <a:gd name="connsiteY79" fmla="*/ 320902 h 1178553"/>
                  <a:gd name="connsiteX80" fmla="*/ 779655 w 1241076"/>
                  <a:gd name="connsiteY80" fmla="*/ 563097 h 1178553"/>
                  <a:gd name="connsiteX81" fmla="*/ 778211 w 1241076"/>
                  <a:gd name="connsiteY81" fmla="*/ 565263 h 1178553"/>
                  <a:gd name="connsiteX82" fmla="*/ 761969 w 1241076"/>
                  <a:gd name="connsiteY82" fmla="*/ 594861 h 1178553"/>
                  <a:gd name="connsiteX83" fmla="*/ 788317 w 1241076"/>
                  <a:gd name="connsiteY83" fmla="*/ 569595 h 1178553"/>
                  <a:gd name="connsiteX84" fmla="*/ 873140 w 1241076"/>
                  <a:gd name="connsiteY84" fmla="*/ 442541 h 1178553"/>
                  <a:gd name="connsiteX85" fmla="*/ 893714 w 1241076"/>
                  <a:gd name="connsiteY85" fmla="*/ 421606 h 1178553"/>
                  <a:gd name="connsiteX86" fmla="*/ 991531 w 1241076"/>
                  <a:gd name="connsiteY86" fmla="*/ 386955 h 1178553"/>
                  <a:gd name="connsiteX87" fmla="*/ 1041341 w 1241076"/>
                  <a:gd name="connsiteY87" fmla="*/ 412221 h 1178553"/>
                  <a:gd name="connsiteX88" fmla="*/ 1081407 w 1241076"/>
                  <a:gd name="connsiteY88" fmla="*/ 663802 h 1178553"/>
                  <a:gd name="connsiteX89" fmla="*/ 1033040 w 1241076"/>
                  <a:gd name="connsiteY89" fmla="*/ 741405 h 11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1076" h="1178553">
                    <a:moveTo>
                      <a:pt x="1095845" y="674991"/>
                    </a:moveTo>
                    <a:cubicBezTo>
                      <a:pt x="1095123" y="670660"/>
                      <a:pt x="1094762" y="666328"/>
                      <a:pt x="1094040" y="661997"/>
                    </a:cubicBezTo>
                    <a:cubicBezTo>
                      <a:pt x="1082129" y="580062"/>
                      <a:pt x="1075271" y="506790"/>
                      <a:pt x="1063360" y="428825"/>
                    </a:cubicBezTo>
                    <a:cubicBezTo>
                      <a:pt x="1055419" y="376488"/>
                      <a:pt x="1021851" y="359162"/>
                      <a:pt x="971679" y="377571"/>
                    </a:cubicBezTo>
                    <a:cubicBezTo>
                      <a:pt x="949661" y="385511"/>
                      <a:pt x="929087" y="397784"/>
                      <a:pt x="893714" y="407529"/>
                    </a:cubicBezTo>
                    <a:cubicBezTo>
                      <a:pt x="907069" y="375405"/>
                      <a:pt x="924756" y="335701"/>
                      <a:pt x="936667" y="307186"/>
                    </a:cubicBezTo>
                    <a:cubicBezTo>
                      <a:pt x="939915" y="299967"/>
                      <a:pt x="945690" y="295275"/>
                      <a:pt x="952549" y="293470"/>
                    </a:cubicBezTo>
                    <a:cubicBezTo>
                      <a:pt x="1025460" y="272174"/>
                      <a:pt x="1087904" y="230304"/>
                      <a:pt x="1151430" y="190961"/>
                    </a:cubicBezTo>
                    <a:cubicBezTo>
                      <a:pt x="1177419" y="174718"/>
                      <a:pt x="1201241" y="159197"/>
                      <a:pt x="1217484" y="137901"/>
                    </a:cubicBezTo>
                    <a:cubicBezTo>
                      <a:pt x="1220010" y="134653"/>
                      <a:pt x="1222177" y="131404"/>
                      <a:pt x="1224342" y="128156"/>
                    </a:cubicBezTo>
                    <a:cubicBezTo>
                      <a:pt x="1232644" y="114801"/>
                      <a:pt x="1238419" y="98919"/>
                      <a:pt x="1240585" y="79428"/>
                    </a:cubicBezTo>
                    <a:cubicBezTo>
                      <a:pt x="1245999" y="29978"/>
                      <a:pt x="1205934" y="-11531"/>
                      <a:pt x="1158289" y="2907"/>
                    </a:cubicBezTo>
                    <a:cubicBezTo>
                      <a:pt x="1155401" y="3629"/>
                      <a:pt x="1152513" y="4712"/>
                      <a:pt x="1149987" y="5795"/>
                    </a:cubicBezTo>
                    <a:cubicBezTo>
                      <a:pt x="1146738" y="7238"/>
                      <a:pt x="1143490" y="8682"/>
                      <a:pt x="1140241" y="10487"/>
                    </a:cubicBezTo>
                    <a:cubicBezTo>
                      <a:pt x="1127608" y="16984"/>
                      <a:pt x="1115697" y="25647"/>
                      <a:pt x="1103425" y="32866"/>
                    </a:cubicBezTo>
                    <a:cubicBezTo>
                      <a:pt x="1100176" y="34671"/>
                      <a:pt x="1097288" y="36475"/>
                      <a:pt x="1094040" y="38641"/>
                    </a:cubicBezTo>
                    <a:cubicBezTo>
                      <a:pt x="1094401" y="42611"/>
                      <a:pt x="1094401" y="46943"/>
                      <a:pt x="1094401" y="50913"/>
                    </a:cubicBezTo>
                    <a:cubicBezTo>
                      <a:pt x="1094040" y="50913"/>
                      <a:pt x="1093318" y="50913"/>
                      <a:pt x="1092957" y="50913"/>
                    </a:cubicBezTo>
                    <a:cubicBezTo>
                      <a:pt x="1087904" y="50913"/>
                      <a:pt x="1083573" y="52357"/>
                      <a:pt x="1080324" y="54523"/>
                    </a:cubicBezTo>
                    <a:cubicBezTo>
                      <a:pt x="1080685" y="51996"/>
                      <a:pt x="1080685" y="49469"/>
                      <a:pt x="1080685" y="46943"/>
                    </a:cubicBezTo>
                    <a:cubicBezTo>
                      <a:pt x="995862" y="97836"/>
                      <a:pt x="907791" y="142955"/>
                      <a:pt x="811779" y="168221"/>
                    </a:cubicBezTo>
                    <a:cubicBezTo>
                      <a:pt x="815749" y="171831"/>
                      <a:pt x="820081" y="175079"/>
                      <a:pt x="824412" y="177967"/>
                    </a:cubicBezTo>
                    <a:cubicBezTo>
                      <a:pt x="822607" y="177606"/>
                      <a:pt x="820442" y="177245"/>
                      <a:pt x="817915" y="177245"/>
                    </a:cubicBezTo>
                    <a:cubicBezTo>
                      <a:pt x="812140" y="177245"/>
                      <a:pt x="807448" y="179049"/>
                      <a:pt x="803838" y="181937"/>
                    </a:cubicBezTo>
                    <a:cubicBezTo>
                      <a:pt x="800229" y="179049"/>
                      <a:pt x="796980" y="175801"/>
                      <a:pt x="793732" y="172552"/>
                    </a:cubicBezTo>
                    <a:cubicBezTo>
                      <a:pt x="793371" y="172552"/>
                      <a:pt x="793371" y="172552"/>
                      <a:pt x="793010" y="172552"/>
                    </a:cubicBezTo>
                    <a:cubicBezTo>
                      <a:pt x="732371" y="186629"/>
                      <a:pt x="688696" y="219115"/>
                      <a:pt x="650797" y="266399"/>
                    </a:cubicBezTo>
                    <a:cubicBezTo>
                      <a:pt x="606039" y="323067"/>
                      <a:pt x="568862" y="383707"/>
                      <a:pt x="535654" y="448316"/>
                    </a:cubicBezTo>
                    <a:cubicBezTo>
                      <a:pt x="493424" y="530251"/>
                      <a:pt x="466713" y="617601"/>
                      <a:pt x="446861" y="706033"/>
                    </a:cubicBezTo>
                    <a:cubicBezTo>
                      <a:pt x="432423" y="771003"/>
                      <a:pt x="410045" y="829477"/>
                      <a:pt x="369619" y="881453"/>
                    </a:cubicBezTo>
                    <a:cubicBezTo>
                      <a:pt x="350489" y="905997"/>
                      <a:pt x="332802" y="931264"/>
                      <a:pt x="315837" y="957252"/>
                    </a:cubicBezTo>
                    <a:cubicBezTo>
                      <a:pt x="292737" y="993708"/>
                      <a:pt x="301761" y="1027276"/>
                      <a:pt x="341104" y="1044962"/>
                    </a:cubicBezTo>
                    <a:cubicBezTo>
                      <a:pt x="345074" y="1046767"/>
                      <a:pt x="348684" y="1048211"/>
                      <a:pt x="352293" y="1049655"/>
                    </a:cubicBezTo>
                    <a:cubicBezTo>
                      <a:pt x="327027" y="1055069"/>
                      <a:pt x="242565" y="1034495"/>
                      <a:pt x="223435" y="1057956"/>
                    </a:cubicBezTo>
                    <a:cubicBezTo>
                      <a:pt x="174707" y="1117152"/>
                      <a:pt x="95299" y="1160104"/>
                      <a:pt x="17695" y="1163714"/>
                    </a:cubicBezTo>
                    <a:cubicBezTo>
                      <a:pt x="10837" y="1164075"/>
                      <a:pt x="-353" y="1161187"/>
                      <a:pt x="9" y="1170572"/>
                    </a:cubicBezTo>
                    <a:cubicBezTo>
                      <a:pt x="369" y="1182483"/>
                      <a:pt x="12642" y="1177430"/>
                      <a:pt x="19861" y="1177791"/>
                    </a:cubicBezTo>
                    <a:cubicBezTo>
                      <a:pt x="90606" y="1179235"/>
                      <a:pt x="147275" y="1145667"/>
                      <a:pt x="198169" y="1101270"/>
                    </a:cubicBezTo>
                    <a:cubicBezTo>
                      <a:pt x="215855" y="1085749"/>
                      <a:pt x="230293" y="1065536"/>
                      <a:pt x="252671" y="1059761"/>
                    </a:cubicBezTo>
                    <a:cubicBezTo>
                      <a:pt x="253394" y="1059761"/>
                      <a:pt x="254476" y="1059761"/>
                      <a:pt x="255198" y="1059761"/>
                    </a:cubicBezTo>
                    <a:cubicBezTo>
                      <a:pt x="264222" y="1059761"/>
                      <a:pt x="273967" y="1060122"/>
                      <a:pt x="283352" y="1060844"/>
                    </a:cubicBezTo>
                    <a:cubicBezTo>
                      <a:pt x="284074" y="1060844"/>
                      <a:pt x="284435" y="1061205"/>
                      <a:pt x="285157" y="1061205"/>
                    </a:cubicBezTo>
                    <a:cubicBezTo>
                      <a:pt x="284796" y="1061205"/>
                      <a:pt x="284796" y="1060844"/>
                      <a:pt x="284435" y="1060844"/>
                    </a:cubicBezTo>
                    <a:cubicBezTo>
                      <a:pt x="316559" y="1062288"/>
                      <a:pt x="350127" y="1064453"/>
                      <a:pt x="380447" y="1057595"/>
                    </a:cubicBezTo>
                    <a:cubicBezTo>
                      <a:pt x="401382" y="1060483"/>
                      <a:pt x="417625" y="1055791"/>
                      <a:pt x="434228" y="1045323"/>
                    </a:cubicBezTo>
                    <a:cubicBezTo>
                      <a:pt x="441086" y="1040992"/>
                      <a:pt x="447944" y="1035938"/>
                      <a:pt x="455163" y="1030163"/>
                    </a:cubicBezTo>
                    <a:cubicBezTo>
                      <a:pt x="462021" y="1024749"/>
                      <a:pt x="468879" y="1018613"/>
                      <a:pt x="476459" y="1012116"/>
                    </a:cubicBezTo>
                    <a:cubicBezTo>
                      <a:pt x="550092" y="948589"/>
                      <a:pt x="597738" y="875678"/>
                      <a:pt x="642495" y="787607"/>
                    </a:cubicBezTo>
                    <a:cubicBezTo>
                      <a:pt x="678589" y="716500"/>
                      <a:pt x="724430" y="665967"/>
                      <a:pt x="797702" y="630956"/>
                    </a:cubicBezTo>
                    <a:cubicBezTo>
                      <a:pt x="822968" y="618683"/>
                      <a:pt x="868809" y="596305"/>
                      <a:pt x="892992" y="581867"/>
                    </a:cubicBezTo>
                    <a:cubicBezTo>
                      <a:pt x="930170" y="560210"/>
                      <a:pt x="940276" y="565985"/>
                      <a:pt x="944247" y="608216"/>
                    </a:cubicBezTo>
                    <a:cubicBezTo>
                      <a:pt x="947495" y="643589"/>
                      <a:pt x="946413" y="679322"/>
                      <a:pt x="960490" y="713252"/>
                    </a:cubicBezTo>
                    <a:cubicBezTo>
                      <a:pt x="969513" y="735269"/>
                      <a:pt x="981785" y="749346"/>
                      <a:pt x="998028" y="755483"/>
                    </a:cubicBezTo>
                    <a:cubicBezTo>
                      <a:pt x="1003803" y="757648"/>
                      <a:pt x="1010300" y="759092"/>
                      <a:pt x="1017158" y="759092"/>
                    </a:cubicBezTo>
                    <a:cubicBezTo>
                      <a:pt x="1024738" y="759453"/>
                      <a:pt x="1033401" y="758370"/>
                      <a:pt x="1042425" y="756204"/>
                    </a:cubicBezTo>
                    <a:cubicBezTo>
                      <a:pt x="1068413" y="749707"/>
                      <a:pt x="1092596" y="715056"/>
                      <a:pt x="1094762" y="686903"/>
                    </a:cubicBezTo>
                    <a:cubicBezTo>
                      <a:pt x="1096567" y="682571"/>
                      <a:pt x="1096567" y="678601"/>
                      <a:pt x="1095845" y="674991"/>
                    </a:cubicBezTo>
                    <a:close/>
                    <a:moveTo>
                      <a:pt x="1033040" y="741405"/>
                    </a:moveTo>
                    <a:cubicBezTo>
                      <a:pt x="1007774" y="745376"/>
                      <a:pt x="988643" y="737796"/>
                      <a:pt x="978898" y="711447"/>
                    </a:cubicBezTo>
                    <a:cubicBezTo>
                      <a:pt x="966626" y="677518"/>
                      <a:pt x="964099" y="642145"/>
                      <a:pt x="960850" y="606772"/>
                    </a:cubicBezTo>
                    <a:cubicBezTo>
                      <a:pt x="959407" y="593056"/>
                      <a:pt x="957241" y="579701"/>
                      <a:pt x="949661" y="567790"/>
                    </a:cubicBezTo>
                    <a:cubicBezTo>
                      <a:pt x="942081" y="555878"/>
                      <a:pt x="931253" y="551547"/>
                      <a:pt x="919342" y="557322"/>
                    </a:cubicBezTo>
                    <a:cubicBezTo>
                      <a:pt x="841738" y="593417"/>
                      <a:pt x="742116" y="625541"/>
                      <a:pt x="685087" y="692678"/>
                    </a:cubicBezTo>
                    <a:cubicBezTo>
                      <a:pt x="654406" y="728772"/>
                      <a:pt x="634554" y="774613"/>
                      <a:pt x="610371" y="816482"/>
                    </a:cubicBezTo>
                    <a:cubicBezTo>
                      <a:pt x="567779" y="891199"/>
                      <a:pt x="525187" y="950394"/>
                      <a:pt x="462382" y="1007063"/>
                    </a:cubicBezTo>
                    <a:cubicBezTo>
                      <a:pt x="439282" y="1027637"/>
                      <a:pt x="429536" y="1039187"/>
                      <a:pt x="398494" y="1043518"/>
                    </a:cubicBezTo>
                    <a:cubicBezTo>
                      <a:pt x="380086" y="1046045"/>
                      <a:pt x="340382" y="1033412"/>
                      <a:pt x="330997" y="1016808"/>
                    </a:cubicBezTo>
                    <a:cubicBezTo>
                      <a:pt x="320891" y="998761"/>
                      <a:pt x="321251" y="979270"/>
                      <a:pt x="332441" y="961944"/>
                    </a:cubicBezTo>
                    <a:cubicBezTo>
                      <a:pt x="347240" y="938844"/>
                      <a:pt x="363843" y="917187"/>
                      <a:pt x="379725" y="894808"/>
                    </a:cubicBezTo>
                    <a:cubicBezTo>
                      <a:pt x="421956" y="835974"/>
                      <a:pt x="449749" y="772808"/>
                      <a:pt x="464548" y="699536"/>
                    </a:cubicBezTo>
                    <a:cubicBezTo>
                      <a:pt x="482956" y="608216"/>
                      <a:pt x="511832" y="517979"/>
                      <a:pt x="557672" y="434961"/>
                    </a:cubicBezTo>
                    <a:cubicBezTo>
                      <a:pt x="587631" y="380819"/>
                      <a:pt x="618672" y="327760"/>
                      <a:pt x="657655" y="278671"/>
                    </a:cubicBezTo>
                    <a:cubicBezTo>
                      <a:pt x="693749" y="232831"/>
                      <a:pt x="733815" y="199262"/>
                      <a:pt x="793371" y="186629"/>
                    </a:cubicBezTo>
                    <a:cubicBezTo>
                      <a:pt x="911040" y="161363"/>
                      <a:pt x="1014270" y="102889"/>
                      <a:pt x="1116058" y="41168"/>
                    </a:cubicBezTo>
                    <a:cubicBezTo>
                      <a:pt x="1133383" y="30700"/>
                      <a:pt x="1151070" y="20955"/>
                      <a:pt x="1171283" y="18067"/>
                    </a:cubicBezTo>
                    <a:cubicBezTo>
                      <a:pt x="1208099" y="13375"/>
                      <a:pt x="1226508" y="41168"/>
                      <a:pt x="1223620" y="77984"/>
                    </a:cubicBezTo>
                    <a:cubicBezTo>
                      <a:pt x="1220372" y="124185"/>
                      <a:pt x="1193662" y="146925"/>
                      <a:pt x="1157567" y="170387"/>
                    </a:cubicBezTo>
                    <a:cubicBezTo>
                      <a:pt x="1100176" y="207564"/>
                      <a:pt x="1042064" y="243659"/>
                      <a:pt x="978537" y="270369"/>
                    </a:cubicBezTo>
                    <a:cubicBezTo>
                      <a:pt x="974205" y="272174"/>
                      <a:pt x="960490" y="275783"/>
                      <a:pt x="956519" y="275061"/>
                    </a:cubicBezTo>
                    <a:cubicBezTo>
                      <a:pt x="928365" y="279032"/>
                      <a:pt x="924395" y="295635"/>
                      <a:pt x="915010" y="320902"/>
                    </a:cubicBezTo>
                    <a:cubicBezTo>
                      <a:pt x="883247" y="408973"/>
                      <a:pt x="834158" y="487660"/>
                      <a:pt x="779655" y="563097"/>
                    </a:cubicBezTo>
                    <a:cubicBezTo>
                      <a:pt x="779294" y="563819"/>
                      <a:pt x="778572" y="564541"/>
                      <a:pt x="778211" y="565263"/>
                    </a:cubicBezTo>
                    <a:cubicBezTo>
                      <a:pt x="774602" y="577174"/>
                      <a:pt x="757637" y="588725"/>
                      <a:pt x="761969" y="594861"/>
                    </a:cubicBezTo>
                    <a:cubicBezTo>
                      <a:pt x="770992" y="602802"/>
                      <a:pt x="781459" y="579701"/>
                      <a:pt x="788317" y="569595"/>
                    </a:cubicBezTo>
                    <a:cubicBezTo>
                      <a:pt x="816472" y="527364"/>
                      <a:pt x="851122" y="489103"/>
                      <a:pt x="873140" y="442541"/>
                    </a:cubicBezTo>
                    <a:cubicBezTo>
                      <a:pt x="877472" y="433156"/>
                      <a:pt x="884329" y="426298"/>
                      <a:pt x="893714" y="421606"/>
                    </a:cubicBezTo>
                    <a:cubicBezTo>
                      <a:pt x="925117" y="406807"/>
                      <a:pt x="957602" y="394174"/>
                      <a:pt x="991531" y="386955"/>
                    </a:cubicBezTo>
                    <a:cubicBezTo>
                      <a:pt x="1013549" y="382263"/>
                      <a:pt x="1036649" y="385872"/>
                      <a:pt x="1041341" y="412221"/>
                    </a:cubicBezTo>
                    <a:cubicBezTo>
                      <a:pt x="1056502" y="500293"/>
                      <a:pt x="1069856" y="588725"/>
                      <a:pt x="1081407" y="663802"/>
                    </a:cubicBezTo>
                    <a:cubicBezTo>
                      <a:pt x="1082129" y="716139"/>
                      <a:pt x="1066969" y="736352"/>
                      <a:pt x="1033040" y="741405"/>
                    </a:cubicBezTo>
                    <a:close/>
                  </a:path>
                </a:pathLst>
              </a:custGeom>
              <a:solidFill>
                <a:srgbClr val="000000"/>
              </a:solidFill>
              <a:ln w="3607" cap="flat">
                <a:noFill/>
                <a:prstDash val="solid"/>
                <a:miter/>
              </a:ln>
            </p:spPr>
            <p:txBody>
              <a:bodyPr rtlCol="0" anchor="ctr"/>
              <a:lstStyle/>
              <a:p>
                <a:endParaRPr lang="en-US"/>
              </a:p>
            </p:txBody>
          </p:sp>
          <p:sp>
            <p:nvSpPr>
              <p:cNvPr id="25" name="Freeform 160">
                <a:extLst>
                  <a:ext uri="{FF2B5EF4-FFF2-40B4-BE49-F238E27FC236}">
                    <a16:creationId xmlns:a16="http://schemas.microsoft.com/office/drawing/2014/main" id="{65C13F0A-EC83-FDD6-8840-B9088CC5F9EF}"/>
                  </a:ext>
                </a:extLst>
              </p:cNvPr>
              <p:cNvSpPr/>
              <p:nvPr/>
            </p:nvSpPr>
            <p:spPr>
              <a:xfrm>
                <a:off x="5625684" y="1189904"/>
                <a:ext cx="1450349" cy="1219057"/>
              </a:xfrm>
              <a:custGeom>
                <a:avLst/>
                <a:gdLst>
                  <a:gd name="connsiteX0" fmla="*/ 1429352 w 1450349"/>
                  <a:gd name="connsiteY0" fmla="*/ 1178993 h 1219057"/>
                  <a:gd name="connsiteX1" fmla="*/ 1374849 w 1450349"/>
                  <a:gd name="connsiteY1" fmla="*/ 1147590 h 1219057"/>
                  <a:gd name="connsiteX2" fmla="*/ 1322872 w 1450349"/>
                  <a:gd name="connsiteY2" fmla="*/ 1081898 h 1219057"/>
                  <a:gd name="connsiteX3" fmla="*/ 1261872 w 1450349"/>
                  <a:gd name="connsiteY3" fmla="*/ 906838 h 1219057"/>
                  <a:gd name="connsiteX4" fmla="*/ 1180298 w 1450349"/>
                  <a:gd name="connsiteY4" fmla="*/ 724921 h 1219057"/>
                  <a:gd name="connsiteX5" fmla="*/ 1131570 w 1450349"/>
                  <a:gd name="connsiteY5" fmla="*/ 559607 h 1219057"/>
                  <a:gd name="connsiteX6" fmla="*/ 1059381 w 1450349"/>
                  <a:gd name="connsiteY6" fmla="*/ 500412 h 1219057"/>
                  <a:gd name="connsiteX7" fmla="*/ 968783 w 1450349"/>
                  <a:gd name="connsiteY7" fmla="*/ 441216 h 1219057"/>
                  <a:gd name="connsiteX8" fmla="*/ 882878 w 1450349"/>
                  <a:gd name="connsiteY8" fmla="*/ 270849 h 1219057"/>
                  <a:gd name="connsiteX9" fmla="*/ 797694 w 1450349"/>
                  <a:gd name="connsiteY9" fmla="*/ 133689 h 1219057"/>
                  <a:gd name="connsiteX10" fmla="*/ 695185 w 1450349"/>
                  <a:gd name="connsiteY10" fmla="*/ 18547 h 1219057"/>
                  <a:gd name="connsiteX11" fmla="*/ 620830 w 1450349"/>
                  <a:gd name="connsiteY11" fmla="*/ 5914 h 1219057"/>
                  <a:gd name="connsiteX12" fmla="*/ 391267 w 1450349"/>
                  <a:gd name="connsiteY12" fmla="*/ 281317 h 1219057"/>
                  <a:gd name="connsiteX13" fmla="*/ 356977 w 1450349"/>
                  <a:gd name="connsiteY13" fmla="*/ 315607 h 1219057"/>
                  <a:gd name="connsiteX14" fmla="*/ 342178 w 1450349"/>
                  <a:gd name="connsiteY14" fmla="*/ 330405 h 1219057"/>
                  <a:gd name="connsiteX15" fmla="*/ 73633 w 1450349"/>
                  <a:gd name="connsiteY15" fmla="*/ 620968 h 1219057"/>
                  <a:gd name="connsiteX16" fmla="*/ 7580 w 1450349"/>
                  <a:gd name="connsiteY16" fmla="*/ 722755 h 1219057"/>
                  <a:gd name="connsiteX17" fmla="*/ 0 w 1450349"/>
                  <a:gd name="connsiteY17" fmla="*/ 739359 h 1219057"/>
                  <a:gd name="connsiteX18" fmla="*/ 12633 w 1450349"/>
                  <a:gd name="connsiteY18" fmla="*/ 735749 h 1219057"/>
                  <a:gd name="connsiteX19" fmla="*/ 12633 w 1450349"/>
                  <a:gd name="connsiteY19" fmla="*/ 735388 h 1219057"/>
                  <a:gd name="connsiteX20" fmla="*/ 398125 w 1450349"/>
                  <a:gd name="connsiteY20" fmla="*/ 289618 h 1219057"/>
                  <a:gd name="connsiteX21" fmla="*/ 529149 w 1450349"/>
                  <a:gd name="connsiteY21" fmla="*/ 118168 h 1219057"/>
                  <a:gd name="connsiteX22" fmla="*/ 604226 w 1450349"/>
                  <a:gd name="connsiteY22" fmla="*/ 39482 h 1219057"/>
                  <a:gd name="connsiteX23" fmla="*/ 710345 w 1450349"/>
                  <a:gd name="connsiteY23" fmla="*/ 47423 h 1219057"/>
                  <a:gd name="connsiteX24" fmla="*/ 801303 w 1450349"/>
                  <a:gd name="connsiteY24" fmla="*/ 172310 h 1219057"/>
                  <a:gd name="connsiteX25" fmla="*/ 912475 w 1450349"/>
                  <a:gd name="connsiteY25" fmla="*/ 363612 h 1219057"/>
                  <a:gd name="connsiteX26" fmla="*/ 960120 w 1450349"/>
                  <a:gd name="connsiteY26" fmla="*/ 458903 h 1219057"/>
                  <a:gd name="connsiteX27" fmla="*/ 1043860 w 1450349"/>
                  <a:gd name="connsiteY27" fmla="*/ 511601 h 1219057"/>
                  <a:gd name="connsiteX28" fmla="*/ 1070931 w 1450349"/>
                  <a:gd name="connsiteY28" fmla="*/ 514489 h 1219057"/>
                  <a:gd name="connsiteX29" fmla="*/ 1108831 w 1450349"/>
                  <a:gd name="connsiteY29" fmla="*/ 546974 h 1219057"/>
                  <a:gd name="connsiteX30" fmla="*/ 1129404 w 1450349"/>
                  <a:gd name="connsiteY30" fmla="*/ 613388 h 1219057"/>
                  <a:gd name="connsiteX31" fmla="*/ 1199789 w 1450349"/>
                  <a:gd name="connsiteY31" fmla="*/ 819128 h 1219057"/>
                  <a:gd name="connsiteX32" fmla="*/ 1307352 w 1450349"/>
                  <a:gd name="connsiteY32" fmla="*/ 1090560 h 1219057"/>
                  <a:gd name="connsiteX33" fmla="*/ 1357884 w 1450349"/>
                  <a:gd name="connsiteY33" fmla="*/ 1155170 h 1219057"/>
                  <a:gd name="connsiteX34" fmla="*/ 1450287 w 1450349"/>
                  <a:gd name="connsiteY34" fmla="*/ 1219058 h 1219057"/>
                  <a:gd name="connsiteX35" fmla="*/ 1429352 w 1450349"/>
                  <a:gd name="connsiteY35" fmla="*/ 1178993 h 121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0349" h="1219057">
                    <a:moveTo>
                      <a:pt x="1429352" y="1178993"/>
                    </a:moveTo>
                    <a:cubicBezTo>
                      <a:pt x="1410943" y="1169247"/>
                      <a:pt x="1393979" y="1155892"/>
                      <a:pt x="1374849" y="1147590"/>
                    </a:cubicBezTo>
                    <a:cubicBezTo>
                      <a:pt x="1344890" y="1134596"/>
                      <a:pt x="1331535" y="1111495"/>
                      <a:pt x="1322872" y="1081898"/>
                    </a:cubicBezTo>
                    <a:cubicBezTo>
                      <a:pt x="1305186" y="1022702"/>
                      <a:pt x="1287139" y="963507"/>
                      <a:pt x="1261872" y="906838"/>
                    </a:cubicBezTo>
                    <a:cubicBezTo>
                      <a:pt x="1234801" y="846199"/>
                      <a:pt x="1197984" y="789530"/>
                      <a:pt x="1180298" y="724921"/>
                    </a:cubicBezTo>
                    <a:cubicBezTo>
                      <a:pt x="1165138" y="669696"/>
                      <a:pt x="1148174" y="614471"/>
                      <a:pt x="1131570" y="559607"/>
                    </a:cubicBezTo>
                    <a:cubicBezTo>
                      <a:pt x="1115327" y="505465"/>
                      <a:pt x="1114606" y="503299"/>
                      <a:pt x="1059381" y="500412"/>
                    </a:cubicBezTo>
                    <a:cubicBezTo>
                      <a:pt x="1016428" y="498246"/>
                      <a:pt x="990079" y="478033"/>
                      <a:pt x="968783" y="441216"/>
                    </a:cubicBezTo>
                    <a:cubicBezTo>
                      <a:pt x="937020" y="385991"/>
                      <a:pt x="920416" y="323186"/>
                      <a:pt x="882878" y="270849"/>
                    </a:cubicBezTo>
                    <a:cubicBezTo>
                      <a:pt x="851475" y="227174"/>
                      <a:pt x="823682" y="180973"/>
                      <a:pt x="797694" y="133689"/>
                    </a:cubicBezTo>
                    <a:cubicBezTo>
                      <a:pt x="772427" y="87849"/>
                      <a:pt x="741386" y="45979"/>
                      <a:pt x="695185" y="18547"/>
                    </a:cubicBezTo>
                    <a:cubicBezTo>
                      <a:pt x="672445" y="4831"/>
                      <a:pt x="648984" y="-7802"/>
                      <a:pt x="620830" y="5914"/>
                    </a:cubicBezTo>
                    <a:cubicBezTo>
                      <a:pt x="557664" y="36594"/>
                      <a:pt x="395237" y="277707"/>
                      <a:pt x="391267" y="281317"/>
                    </a:cubicBezTo>
                    <a:cubicBezTo>
                      <a:pt x="381883" y="290701"/>
                      <a:pt x="369971" y="302251"/>
                      <a:pt x="356977" y="315607"/>
                    </a:cubicBezTo>
                    <a:cubicBezTo>
                      <a:pt x="352285" y="320299"/>
                      <a:pt x="347232" y="325352"/>
                      <a:pt x="342178" y="330405"/>
                    </a:cubicBezTo>
                    <a:cubicBezTo>
                      <a:pt x="256273" y="417033"/>
                      <a:pt x="121640" y="557441"/>
                      <a:pt x="73633" y="620968"/>
                    </a:cubicBezTo>
                    <a:cubicBezTo>
                      <a:pt x="60639" y="638293"/>
                      <a:pt x="24545" y="690631"/>
                      <a:pt x="7580" y="722755"/>
                    </a:cubicBezTo>
                    <a:cubicBezTo>
                      <a:pt x="3971" y="729252"/>
                      <a:pt x="1444" y="735027"/>
                      <a:pt x="0" y="739359"/>
                    </a:cubicBezTo>
                    <a:cubicBezTo>
                      <a:pt x="8302" y="741524"/>
                      <a:pt x="10828" y="738637"/>
                      <a:pt x="12633" y="735749"/>
                    </a:cubicBezTo>
                    <a:cubicBezTo>
                      <a:pt x="12633" y="735749"/>
                      <a:pt x="12633" y="735749"/>
                      <a:pt x="12633" y="735388"/>
                    </a:cubicBezTo>
                    <a:cubicBezTo>
                      <a:pt x="78326" y="635406"/>
                      <a:pt x="311137" y="371553"/>
                      <a:pt x="398125" y="289618"/>
                    </a:cubicBezTo>
                    <a:cubicBezTo>
                      <a:pt x="402818" y="284926"/>
                      <a:pt x="519764" y="131884"/>
                      <a:pt x="529149" y="118168"/>
                    </a:cubicBezTo>
                    <a:cubicBezTo>
                      <a:pt x="549723" y="87488"/>
                      <a:pt x="574629" y="61139"/>
                      <a:pt x="604226" y="39482"/>
                    </a:cubicBezTo>
                    <a:cubicBezTo>
                      <a:pt x="647901" y="7718"/>
                      <a:pt x="669557" y="11328"/>
                      <a:pt x="710345" y="47423"/>
                    </a:cubicBezTo>
                    <a:cubicBezTo>
                      <a:pt x="750410" y="82434"/>
                      <a:pt x="776398" y="127192"/>
                      <a:pt x="801303" y="172310"/>
                    </a:cubicBezTo>
                    <a:cubicBezTo>
                      <a:pt x="837037" y="236920"/>
                      <a:pt x="884321" y="294672"/>
                      <a:pt x="912475" y="363612"/>
                    </a:cubicBezTo>
                    <a:cubicBezTo>
                      <a:pt x="925830" y="396459"/>
                      <a:pt x="942073" y="427861"/>
                      <a:pt x="960120" y="458903"/>
                    </a:cubicBezTo>
                    <a:cubicBezTo>
                      <a:pt x="979250" y="492471"/>
                      <a:pt x="1007043" y="508352"/>
                      <a:pt x="1043860" y="511601"/>
                    </a:cubicBezTo>
                    <a:cubicBezTo>
                      <a:pt x="1052884" y="512323"/>
                      <a:pt x="1061907" y="513767"/>
                      <a:pt x="1070931" y="514489"/>
                    </a:cubicBezTo>
                    <a:cubicBezTo>
                      <a:pt x="1091505" y="515932"/>
                      <a:pt x="1103416" y="526400"/>
                      <a:pt x="1108831" y="546974"/>
                    </a:cubicBezTo>
                    <a:cubicBezTo>
                      <a:pt x="1114606" y="569352"/>
                      <a:pt x="1121464" y="591731"/>
                      <a:pt x="1129404" y="613388"/>
                    </a:cubicBezTo>
                    <a:cubicBezTo>
                      <a:pt x="1154671" y="681607"/>
                      <a:pt x="1164055" y="754157"/>
                      <a:pt x="1199789" y="819128"/>
                    </a:cubicBezTo>
                    <a:cubicBezTo>
                      <a:pt x="1246712" y="904673"/>
                      <a:pt x="1282085" y="995631"/>
                      <a:pt x="1307352" y="1090560"/>
                    </a:cubicBezTo>
                    <a:cubicBezTo>
                      <a:pt x="1314931" y="1118714"/>
                      <a:pt x="1330452" y="1140371"/>
                      <a:pt x="1357884" y="1155170"/>
                    </a:cubicBezTo>
                    <a:cubicBezTo>
                      <a:pt x="1390370" y="1172856"/>
                      <a:pt x="1426825" y="1186573"/>
                      <a:pt x="1450287" y="1219058"/>
                    </a:cubicBezTo>
                    <a:cubicBezTo>
                      <a:pt x="1451008" y="1201371"/>
                      <a:pt x="1445594" y="1187655"/>
                      <a:pt x="1429352" y="1178993"/>
                    </a:cubicBezTo>
                    <a:close/>
                  </a:path>
                </a:pathLst>
              </a:custGeom>
              <a:solidFill>
                <a:srgbClr val="000000"/>
              </a:solidFill>
              <a:ln w="3607" cap="flat">
                <a:noFill/>
                <a:prstDash val="solid"/>
                <a:miter/>
              </a:ln>
            </p:spPr>
            <p:txBody>
              <a:bodyPr rtlCol="0" anchor="ctr"/>
              <a:lstStyle/>
              <a:p>
                <a:endParaRPr lang="en-US"/>
              </a:p>
            </p:txBody>
          </p:sp>
          <p:sp>
            <p:nvSpPr>
              <p:cNvPr id="26" name="Freeform 161">
                <a:extLst>
                  <a:ext uri="{FF2B5EF4-FFF2-40B4-BE49-F238E27FC236}">
                    <a16:creationId xmlns:a16="http://schemas.microsoft.com/office/drawing/2014/main" id="{C84A69CD-693B-367D-15F3-41E009E9B213}"/>
                  </a:ext>
                </a:extLst>
              </p:cNvPr>
              <p:cNvSpPr/>
              <p:nvPr/>
            </p:nvSpPr>
            <p:spPr>
              <a:xfrm>
                <a:off x="5273048" y="1175244"/>
                <a:ext cx="146535" cy="261325"/>
              </a:xfrm>
              <a:custGeom>
                <a:avLst/>
                <a:gdLst>
                  <a:gd name="connsiteX0" fmla="*/ 146536 w 146535"/>
                  <a:gd name="connsiteY0" fmla="*/ 0 h 261325"/>
                  <a:gd name="connsiteX1" fmla="*/ 1435 w 146535"/>
                  <a:gd name="connsiteY1" fmla="*/ 261326 h 261325"/>
                  <a:gd name="connsiteX2" fmla="*/ 146536 w 146535"/>
                  <a:gd name="connsiteY2" fmla="*/ 0 h 261325"/>
                </a:gdLst>
                <a:ahLst/>
                <a:cxnLst>
                  <a:cxn ang="0">
                    <a:pos x="connsiteX0" y="connsiteY0"/>
                  </a:cxn>
                  <a:cxn ang="0">
                    <a:pos x="connsiteX1" y="connsiteY1"/>
                  </a:cxn>
                  <a:cxn ang="0">
                    <a:pos x="connsiteX2" y="connsiteY2"/>
                  </a:cxn>
                </a:cxnLst>
                <a:rect l="l" t="t" r="r" b="b"/>
                <a:pathLst>
                  <a:path w="146535" h="261325">
                    <a:moveTo>
                      <a:pt x="146536" y="0"/>
                    </a:moveTo>
                    <a:cubicBezTo>
                      <a:pt x="70376" y="18047"/>
                      <a:pt x="-11920" y="170728"/>
                      <a:pt x="1435" y="261326"/>
                    </a:cubicBezTo>
                    <a:cubicBezTo>
                      <a:pt x="7932" y="153764"/>
                      <a:pt x="66045" y="73994"/>
                      <a:pt x="146536" y="0"/>
                    </a:cubicBezTo>
                    <a:close/>
                  </a:path>
                </a:pathLst>
              </a:custGeom>
              <a:solidFill>
                <a:srgbClr val="000000"/>
              </a:solidFill>
              <a:ln w="3607" cap="flat">
                <a:noFill/>
                <a:prstDash val="solid"/>
                <a:miter/>
              </a:ln>
            </p:spPr>
            <p:txBody>
              <a:bodyPr rtlCol="0" anchor="ctr"/>
              <a:lstStyle/>
              <a:p>
                <a:endParaRPr lang="en-US"/>
              </a:p>
            </p:txBody>
          </p:sp>
          <p:sp>
            <p:nvSpPr>
              <p:cNvPr id="27" name="Freeform 162">
                <a:extLst>
                  <a:ext uri="{FF2B5EF4-FFF2-40B4-BE49-F238E27FC236}">
                    <a16:creationId xmlns:a16="http://schemas.microsoft.com/office/drawing/2014/main" id="{AC9CB001-AD09-3AE9-E25B-C8987759902F}"/>
                  </a:ext>
                </a:extLst>
              </p:cNvPr>
              <p:cNvSpPr/>
              <p:nvPr/>
            </p:nvSpPr>
            <p:spPr>
              <a:xfrm>
                <a:off x="4655097" y="2116595"/>
                <a:ext cx="135355" cy="214402"/>
              </a:xfrm>
              <a:custGeom>
                <a:avLst/>
                <a:gdLst>
                  <a:gd name="connsiteX0" fmla="*/ 0 w 135355"/>
                  <a:gd name="connsiteY0" fmla="*/ 214403 h 214402"/>
                  <a:gd name="connsiteX1" fmla="*/ 135355 w 135355"/>
                  <a:gd name="connsiteY1" fmla="*/ 0 h 214402"/>
                  <a:gd name="connsiteX2" fmla="*/ 0 w 135355"/>
                  <a:gd name="connsiteY2" fmla="*/ 214403 h 214402"/>
                </a:gdLst>
                <a:ahLst/>
                <a:cxnLst>
                  <a:cxn ang="0">
                    <a:pos x="connsiteX0" y="connsiteY0"/>
                  </a:cxn>
                  <a:cxn ang="0">
                    <a:pos x="connsiteX1" y="connsiteY1"/>
                  </a:cxn>
                  <a:cxn ang="0">
                    <a:pos x="connsiteX2" y="connsiteY2"/>
                  </a:cxn>
                </a:cxnLst>
                <a:rect l="l" t="t" r="r" b="b"/>
                <a:pathLst>
                  <a:path w="135355" h="214402">
                    <a:moveTo>
                      <a:pt x="0" y="214403"/>
                    </a:moveTo>
                    <a:cubicBezTo>
                      <a:pt x="32485" y="134633"/>
                      <a:pt x="76521" y="63166"/>
                      <a:pt x="135355" y="0"/>
                    </a:cubicBezTo>
                    <a:cubicBezTo>
                      <a:pt x="96734" y="9745"/>
                      <a:pt x="14438" y="141130"/>
                      <a:pt x="0" y="214403"/>
                    </a:cubicBezTo>
                    <a:close/>
                  </a:path>
                </a:pathLst>
              </a:custGeom>
              <a:solidFill>
                <a:srgbClr val="000000"/>
              </a:solidFill>
              <a:ln w="3607" cap="flat">
                <a:noFill/>
                <a:prstDash val="solid"/>
                <a:miter/>
              </a:ln>
            </p:spPr>
            <p:txBody>
              <a:bodyPr rtlCol="0" anchor="ctr"/>
              <a:lstStyle/>
              <a:p>
                <a:endParaRPr lang="en-US"/>
              </a:p>
            </p:txBody>
          </p:sp>
          <p:sp>
            <p:nvSpPr>
              <p:cNvPr id="28" name="Freeform 163">
                <a:extLst>
                  <a:ext uri="{FF2B5EF4-FFF2-40B4-BE49-F238E27FC236}">
                    <a16:creationId xmlns:a16="http://schemas.microsoft.com/office/drawing/2014/main" id="{F746E502-A0D9-752F-6901-D5BD10C1A92A}"/>
                  </a:ext>
                </a:extLst>
              </p:cNvPr>
              <p:cNvSpPr/>
              <p:nvPr/>
            </p:nvSpPr>
            <p:spPr>
              <a:xfrm>
                <a:off x="4903068" y="1793154"/>
                <a:ext cx="346509" cy="302144"/>
              </a:xfrm>
              <a:custGeom>
                <a:avLst/>
                <a:gdLst>
                  <a:gd name="connsiteX0" fmla="*/ 69663 w 346509"/>
                  <a:gd name="connsiteY0" fmla="*/ 297092 h 302144"/>
                  <a:gd name="connsiteX1" fmla="*/ 76160 w 346509"/>
                  <a:gd name="connsiteY1" fmla="*/ 297814 h 302144"/>
                  <a:gd name="connsiteX2" fmla="*/ 63527 w 346509"/>
                  <a:gd name="connsiteY2" fmla="*/ 288068 h 302144"/>
                  <a:gd name="connsiteX3" fmla="*/ 38621 w 346509"/>
                  <a:gd name="connsiteY3" fmla="*/ 259192 h 302144"/>
                  <a:gd name="connsiteX4" fmla="*/ 100344 w 346509"/>
                  <a:gd name="connsiteY4" fmla="*/ 28186 h 302144"/>
                  <a:gd name="connsiteX5" fmla="*/ 315829 w 346509"/>
                  <a:gd name="connsiteY5" fmla="*/ 95322 h 302144"/>
                  <a:gd name="connsiteX6" fmla="*/ 332793 w 346509"/>
                  <a:gd name="connsiteY6" fmla="*/ 166790 h 302144"/>
                  <a:gd name="connsiteX7" fmla="*/ 332432 w 346509"/>
                  <a:gd name="connsiteY7" fmla="*/ 174370 h 302144"/>
                  <a:gd name="connsiteX8" fmla="*/ 345066 w 346509"/>
                  <a:gd name="connsiteY8" fmla="*/ 170760 h 302144"/>
                  <a:gd name="connsiteX9" fmla="*/ 346509 w 346509"/>
                  <a:gd name="connsiteY9" fmla="*/ 170760 h 302144"/>
                  <a:gd name="connsiteX10" fmla="*/ 346149 w 346509"/>
                  <a:gd name="connsiteY10" fmla="*/ 158488 h 302144"/>
                  <a:gd name="connsiteX11" fmla="*/ 344705 w 346509"/>
                  <a:gd name="connsiteY11" fmla="*/ 142245 h 302144"/>
                  <a:gd name="connsiteX12" fmla="*/ 123805 w 346509"/>
                  <a:gd name="connsiteY12" fmla="*/ 5085 h 302144"/>
                  <a:gd name="connsiteX13" fmla="*/ 0 w 346509"/>
                  <a:gd name="connsiteY13" fmla="*/ 174731 h 302144"/>
                  <a:gd name="connsiteX14" fmla="*/ 45840 w 346509"/>
                  <a:gd name="connsiteY14" fmla="*/ 292760 h 302144"/>
                  <a:gd name="connsiteX15" fmla="*/ 55947 w 346509"/>
                  <a:gd name="connsiteY15" fmla="*/ 302145 h 302144"/>
                  <a:gd name="connsiteX16" fmla="*/ 69663 w 346509"/>
                  <a:gd name="connsiteY16" fmla="*/ 297092 h 30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509" h="302144">
                    <a:moveTo>
                      <a:pt x="69663" y="297092"/>
                    </a:moveTo>
                    <a:cubicBezTo>
                      <a:pt x="71829" y="297092"/>
                      <a:pt x="73994" y="297453"/>
                      <a:pt x="76160" y="297814"/>
                    </a:cubicBezTo>
                    <a:cubicBezTo>
                      <a:pt x="71829" y="294926"/>
                      <a:pt x="67497" y="291317"/>
                      <a:pt x="63527" y="288068"/>
                    </a:cubicBezTo>
                    <a:cubicBezTo>
                      <a:pt x="54142" y="279766"/>
                      <a:pt x="45479" y="270382"/>
                      <a:pt x="38621" y="259192"/>
                    </a:cubicBezTo>
                    <a:cubicBezTo>
                      <a:pt x="-9024" y="185920"/>
                      <a:pt x="23101" y="62115"/>
                      <a:pt x="100344" y="28186"/>
                    </a:cubicBezTo>
                    <a:cubicBezTo>
                      <a:pt x="166758" y="-8270"/>
                      <a:pt x="272154" y="22411"/>
                      <a:pt x="315829" y="95322"/>
                    </a:cubicBezTo>
                    <a:cubicBezTo>
                      <a:pt x="328462" y="116257"/>
                      <a:pt x="333515" y="141523"/>
                      <a:pt x="332793" y="166790"/>
                    </a:cubicBezTo>
                    <a:cubicBezTo>
                      <a:pt x="332793" y="169316"/>
                      <a:pt x="332793" y="171843"/>
                      <a:pt x="332432" y="174370"/>
                    </a:cubicBezTo>
                    <a:cubicBezTo>
                      <a:pt x="335681" y="172204"/>
                      <a:pt x="340012" y="170760"/>
                      <a:pt x="345066" y="170760"/>
                    </a:cubicBezTo>
                    <a:cubicBezTo>
                      <a:pt x="345426" y="170760"/>
                      <a:pt x="346149" y="170760"/>
                      <a:pt x="346509" y="170760"/>
                    </a:cubicBezTo>
                    <a:cubicBezTo>
                      <a:pt x="346509" y="166790"/>
                      <a:pt x="346509" y="162458"/>
                      <a:pt x="346149" y="158488"/>
                    </a:cubicBezTo>
                    <a:cubicBezTo>
                      <a:pt x="345788" y="153074"/>
                      <a:pt x="345426" y="147660"/>
                      <a:pt x="344705" y="142245"/>
                    </a:cubicBezTo>
                    <a:cubicBezTo>
                      <a:pt x="328101" y="27464"/>
                      <a:pt x="220900" y="-15850"/>
                      <a:pt x="123805" y="5085"/>
                    </a:cubicBezTo>
                    <a:cubicBezTo>
                      <a:pt x="41509" y="22772"/>
                      <a:pt x="0" y="97488"/>
                      <a:pt x="0" y="174731"/>
                    </a:cubicBezTo>
                    <a:cubicBezTo>
                      <a:pt x="0" y="223459"/>
                      <a:pt x="16603" y="263885"/>
                      <a:pt x="45840" y="292760"/>
                    </a:cubicBezTo>
                    <a:cubicBezTo>
                      <a:pt x="49089" y="296009"/>
                      <a:pt x="52337" y="298896"/>
                      <a:pt x="55947" y="302145"/>
                    </a:cubicBezTo>
                    <a:cubicBezTo>
                      <a:pt x="59195" y="298896"/>
                      <a:pt x="63527" y="297092"/>
                      <a:pt x="69663" y="297092"/>
                    </a:cubicBezTo>
                    <a:close/>
                  </a:path>
                </a:pathLst>
              </a:custGeom>
              <a:solidFill>
                <a:srgbClr val="000000"/>
              </a:solidFill>
              <a:ln w="3607" cap="flat">
                <a:noFill/>
                <a:prstDash val="solid"/>
                <a:miter/>
              </a:ln>
            </p:spPr>
            <p:txBody>
              <a:bodyPr rtlCol="0" anchor="ctr"/>
              <a:lstStyle/>
              <a:p>
                <a:endParaRPr lang="en-US"/>
              </a:p>
            </p:txBody>
          </p:sp>
        </p:grpSp>
        <p:sp>
          <p:nvSpPr>
            <p:cNvPr id="6" name="Freeform 164">
              <a:extLst>
                <a:ext uri="{FF2B5EF4-FFF2-40B4-BE49-F238E27FC236}">
                  <a16:creationId xmlns:a16="http://schemas.microsoft.com/office/drawing/2014/main" id="{0D5F1F37-6921-4E5D-5DC5-0BF4181146C5}"/>
                </a:ext>
              </a:extLst>
            </p:cNvPr>
            <p:cNvSpPr/>
            <p:nvPr/>
          </p:nvSpPr>
          <p:spPr>
            <a:xfrm>
              <a:off x="5414530" y="1208451"/>
              <a:ext cx="350840" cy="360947"/>
            </a:xfrm>
            <a:custGeom>
              <a:avLst/>
              <a:gdLst>
                <a:gd name="connsiteX0" fmla="*/ 175421 w 350840"/>
                <a:gd name="connsiteY0" fmla="*/ 0 h 360947"/>
                <a:gd name="connsiteX1" fmla="*/ 175421 w 350840"/>
                <a:gd name="connsiteY1" fmla="*/ 360947 h 360947"/>
                <a:gd name="connsiteX2" fmla="*/ 175421 w 350840"/>
                <a:gd name="connsiteY2" fmla="*/ 0 h 360947"/>
              </a:gdLst>
              <a:ahLst/>
              <a:cxnLst>
                <a:cxn ang="0">
                  <a:pos x="connsiteX0" y="connsiteY0"/>
                </a:cxn>
                <a:cxn ang="0">
                  <a:pos x="connsiteX1" y="connsiteY1"/>
                </a:cxn>
                <a:cxn ang="0">
                  <a:pos x="connsiteX2" y="connsiteY2"/>
                </a:cxn>
              </a:cxnLst>
              <a:rect l="l" t="t" r="r" b="b"/>
              <a:pathLst>
                <a:path w="350840" h="360947">
                  <a:moveTo>
                    <a:pt x="175421" y="0"/>
                  </a:moveTo>
                  <a:cubicBezTo>
                    <a:pt x="-58474" y="0"/>
                    <a:pt x="-58474" y="360947"/>
                    <a:pt x="175421" y="360947"/>
                  </a:cubicBezTo>
                  <a:cubicBezTo>
                    <a:pt x="409314" y="360947"/>
                    <a:pt x="409314" y="0"/>
                    <a:pt x="175421"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2349129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739982" y="877079"/>
            <a:ext cx="11079126" cy="2657244"/>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04708" y="178700"/>
            <a:ext cx="10600546" cy="953429"/>
          </a:xfrm>
        </p:spPr>
        <p:txBody>
          <a:bodyPr>
            <a:normAutofit/>
          </a:bodyPr>
          <a:lstStyle/>
          <a:p>
            <a:pPr algn="ctr"/>
            <a:r>
              <a:rPr lang="en-IE" sz="3200" dirty="0"/>
              <a:t>Mitarbeiterengagement für CSR-Transformation</a:t>
            </a:r>
          </a:p>
          <a:p>
            <a:endParaRPr lang="en-IE" sz="3200"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124500" y="889408"/>
            <a:ext cx="8510310" cy="2554545"/>
          </a:xfrm>
          <a:prstGeom prst="rect">
            <a:avLst/>
          </a:prstGeom>
          <a:noFill/>
        </p:spPr>
        <p:txBody>
          <a:bodyPr wrap="square" rtlCol="0">
            <a:spAutoFit/>
          </a:bodyPr>
          <a:lstStyle/>
          <a:p>
            <a:r>
              <a:rPr lang="en-GB" sz="2000" dirty="0"/>
              <a:t>Es ist von entscheidender Bedeutung, den richtigen Ansatz und das richtige Team zu finden, um die Transformation </a:t>
            </a:r>
            <a:r>
              <a:rPr lang="en-GB" sz="2000" dirty="0" err="1"/>
              <a:t>zu</a:t>
            </a:r>
            <a:r>
              <a:rPr lang="en-GB" sz="2000" dirty="0"/>
              <a:t> erleichtern. Sie </a:t>
            </a:r>
            <a:r>
              <a:rPr lang="en-GB" sz="2000" dirty="0" err="1"/>
              <a:t>müssen</a:t>
            </a:r>
            <a:r>
              <a:rPr lang="en-GB" sz="2000" dirty="0"/>
              <a:t> Sie nicht nur Ihr Team erweitern, sondern es auch verstehen, Zeit, Ausbildung und Ressourcen investieren und die richtigen CSR-Akteure einbeziehen. Vergewissern Sie sich, dass Sie alle Beteiligten angehört haben, denn wenn Sie diesen Schritt versäumen, kann das mehr Widerstand als positive Wirkung erzeugen. In diesem Abschnitt werden einige wichtige Methoden für die erfolgreiche Umsetzung Ihres kulturellen Wandels behandelt.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163599" y="3889385"/>
            <a:ext cx="8655509" cy="3108543"/>
          </a:xfrm>
          <a:prstGeom prst="rect">
            <a:avLst/>
          </a:prstGeom>
          <a:noFill/>
        </p:spPr>
        <p:txBody>
          <a:bodyPr wrap="square" rtlCol="0">
            <a:spAutoFit/>
          </a:bodyPr>
          <a:lstStyle/>
          <a:p>
            <a:r>
              <a:rPr lang="en-GB" sz="2400" dirty="0">
                <a:solidFill>
                  <a:srgbClr val="D0756E"/>
                </a:solidFill>
                <a:latin typeface="Amasis MT Pro Black" panose="02040A04050005020304" pitchFamily="18" charset="0"/>
              </a:rPr>
              <a:t>Und wie? </a:t>
            </a:r>
            <a:r>
              <a:rPr lang="en-GB" sz="1900" b="1" dirty="0">
                <a:solidFill>
                  <a:srgbClr val="D0756E"/>
                </a:solidFill>
              </a:rPr>
              <a:t>Gemeinsam verändern. Schaffen Sie eine CSR-Bewegung. </a:t>
            </a:r>
            <a:r>
              <a:rPr lang="en-GB" sz="1900" dirty="0"/>
              <a:t>Fragen Sie Ihre Mitarbeiter im Rahmen der </a:t>
            </a:r>
            <a:r>
              <a:rPr lang="en-GB" sz="1900" b="1" dirty="0"/>
              <a:t>Bewertung ihrer kulturellen Werte</a:t>
            </a:r>
            <a:r>
              <a:rPr lang="en-GB" sz="1900" dirty="0"/>
              <a:t>, was sie sich für die Zukunft wünschen, was ihrer Meinung nach vorrangig geändert werden muss und schlagen Sie Bereiche für Entwicklung und Innovation vor. Seien Sie sich </a:t>
            </a:r>
            <a:r>
              <a:rPr lang="en-GB" sz="1900" dirty="0" err="1"/>
              <a:t>darüber</a:t>
            </a:r>
            <a:r>
              <a:rPr lang="en-GB" sz="1900" dirty="0"/>
              <a:t> </a:t>
            </a:r>
            <a:r>
              <a:rPr lang="en-GB" sz="1900" dirty="0" err="1"/>
              <a:t>im</a:t>
            </a:r>
            <a:r>
              <a:rPr lang="en-GB" sz="1900" dirty="0"/>
              <a:t> Klaren, dass Sie nicht alles ändern können, aber Sie werden jedes Jahr fünf kulturelle Maßnahmen auswählen und sich zu ihnen verpflichten. Im Laufe der Jahre werden die Mitarbeiter mehr verstehen und sich mehr engagieren, die </a:t>
            </a:r>
            <a:r>
              <a:rPr lang="en-GB" sz="1900" dirty="0" err="1"/>
              <a:t>kulturellen</a:t>
            </a:r>
            <a:r>
              <a:rPr lang="en-GB" sz="1900" dirty="0"/>
              <a:t> </a:t>
            </a:r>
            <a:r>
              <a:rPr lang="en-GB" sz="1900" dirty="0" err="1"/>
              <a:t>Werte</a:t>
            </a:r>
            <a:r>
              <a:rPr lang="en-GB" sz="1900" dirty="0"/>
              <a:t> </a:t>
            </a:r>
            <a:r>
              <a:rPr lang="en-GB" sz="1900" dirty="0" err="1"/>
              <a:t>werden</a:t>
            </a:r>
            <a:r>
              <a:rPr lang="en-GB" sz="1900" dirty="0"/>
              <a:t> sich verankern und die Beteiligung wird zunehmen, weil die Mitarbeiter wissen, dass ihre Stimmen und Beiträge gehört und berücksichtigt werden. </a:t>
            </a:r>
          </a:p>
          <a:p>
            <a:endParaRPr lang="en-GB" sz="2000" dirty="0"/>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8" name="Picture 148" descr="A group of people in a meeting&#10;&#10;Description automatically generated with low confidence">
            <a:extLst>
              <a:ext uri="{FF2B5EF4-FFF2-40B4-BE49-F238E27FC236}">
                <a16:creationId xmlns:a16="http://schemas.microsoft.com/office/drawing/2014/main" id="{947A4E79-B181-5CE6-ABC3-B7DEB42501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28" y="863840"/>
            <a:ext cx="2895734" cy="3053778"/>
          </a:xfrm>
          <a:prstGeom prst="ellipse">
            <a:avLst/>
          </a:prstGeom>
        </p:spPr>
      </p:pic>
    </p:spTree>
    <p:extLst>
      <p:ext uri="{BB962C8B-B14F-4D97-AF65-F5344CB8AC3E}">
        <p14:creationId xmlns:p14="http://schemas.microsoft.com/office/powerpoint/2010/main" val="96210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953238-6A41-D236-B081-910E82A38FBA}"/>
              </a:ext>
            </a:extLst>
          </p:cNvPr>
          <p:cNvSpPr txBox="1">
            <a:spLocks/>
          </p:cNvSpPr>
          <p:nvPr/>
        </p:nvSpPr>
        <p:spPr>
          <a:xfrm>
            <a:off x="5472627" y="376518"/>
            <a:ext cx="6582339" cy="4365811"/>
          </a:xfrm>
          <a:prstGeom prst="rect">
            <a:avLst/>
          </a:prstGeom>
          <a:solidFill>
            <a:schemeClr val="bg1"/>
          </a:solidFill>
        </p:spPr>
        <p:txBody>
          <a:bodyPr vert="horz" lIns="91440" tIns="45720" rIns="91440" bIns="45720" rtlCol="0" anchor="ctr">
            <a:normAutofit fontScale="2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spcBef>
                <a:spcPts val="0"/>
              </a:spcBef>
            </a:pPr>
            <a:r>
              <a:rPr lang="en-GB" b="0" dirty="0">
                <a:solidFill>
                  <a:srgbClr val="027354"/>
                </a:solidFill>
                <a:latin typeface="Arial Nova" panose="020B0504020202020204" pitchFamily="34" charset="0"/>
                <a:ea typeface="STXihei" panose="020B0503020204020204" pitchFamily="2" charset="-122"/>
              </a:rPr>
              <a:t>Albert Einstein sagt: "</a:t>
            </a:r>
            <a:r>
              <a:rPr lang="en-GB" sz="8800" b="0" dirty="0">
                <a:solidFill>
                  <a:srgbClr val="027354"/>
                </a:solidFill>
                <a:latin typeface="Arial Nova" panose="020B0504020202020204" pitchFamily="34" charset="0"/>
                <a:ea typeface="STXihei" panose="020B0503020204020204" pitchFamily="2" charset="-122"/>
              </a:rPr>
              <a:t>Was weiß ein Fisch von dem Wasser, in dem er schwimmt?" Es ist nur natürlich, dass wir uns des von uns </a:t>
            </a:r>
            <a:r>
              <a:rPr lang="en-GB" sz="8800" dirty="0">
                <a:solidFill>
                  <a:srgbClr val="027354"/>
                </a:solidFill>
                <a:latin typeface="Arial Nova" panose="020B0504020202020204" pitchFamily="34" charset="0"/>
                <a:ea typeface="STXihei" panose="020B0503020204020204" pitchFamily="2" charset="-122"/>
              </a:rPr>
              <a:t>geschaffenen Umfelds umso weniger bewusst werden, je mehr wir in eine Kultur eingetaucht sind. </a:t>
            </a:r>
            <a:r>
              <a:rPr lang="en-GB" sz="8800" b="0" dirty="0">
                <a:solidFill>
                  <a:srgbClr val="027354"/>
                </a:solidFill>
                <a:latin typeface="Arial Nova" panose="020B0504020202020204" pitchFamily="34" charset="0"/>
                <a:ea typeface="STXihei" panose="020B0503020204020204" pitchFamily="2" charset="-122"/>
              </a:rPr>
              <a:t>Wenn es darum geht, einen </a:t>
            </a:r>
            <a:r>
              <a:rPr lang="en-GB" sz="8800" dirty="0">
                <a:solidFill>
                  <a:srgbClr val="027354"/>
                </a:solidFill>
                <a:latin typeface="Arial Nova" panose="020B0504020202020204" pitchFamily="34" charset="0"/>
                <a:ea typeface="STXihei" panose="020B0503020204020204" pitchFamily="2" charset="-122"/>
              </a:rPr>
              <a:t>klaren Blick auf Ihre Kultur zu bekommen</a:t>
            </a:r>
            <a:r>
              <a:rPr lang="en-GB" sz="8800" b="0" dirty="0">
                <a:solidFill>
                  <a:srgbClr val="027354"/>
                </a:solidFill>
                <a:latin typeface="Arial Nova" panose="020B0504020202020204" pitchFamily="34" charset="0"/>
                <a:ea typeface="STXihei" panose="020B0503020204020204" pitchFamily="2" charset="-122"/>
              </a:rPr>
              <a:t>, sollten Sie eine neutrale Person hinzuziehen, die Ihnen hilft, einen umfassenden Überblick über die Stärken und Herausforderungen der Kultur Ihres KMU zu gewinnen</a:t>
            </a:r>
            <a:r>
              <a:rPr lang="en-GB" b="0" dirty="0">
                <a:solidFill>
                  <a:srgbClr val="027354"/>
                </a:solidFill>
                <a:latin typeface="Arial Nova" panose="020B0504020202020204" pitchFamily="34" charset="0"/>
                <a:ea typeface="STXihei" panose="020B0503020204020204" pitchFamily="2" charset="-122"/>
              </a:rPr>
              <a:t>.</a:t>
            </a:r>
            <a:endParaRPr lang="en-IE" b="0" dirty="0">
              <a:solidFill>
                <a:srgbClr val="027354"/>
              </a:solidFill>
              <a:latin typeface="Arial Nova" panose="020B0504020202020204" pitchFamily="34" charset="0"/>
              <a:ea typeface="STXihei" panose="020B0503020204020204" pitchFamily="2" charset="-122"/>
            </a:endParaRPr>
          </a:p>
        </p:txBody>
      </p:sp>
      <p:pic>
        <p:nvPicPr>
          <p:cNvPr id="2" name="Picture 2" descr="Donaldson Collection/Getty Images">
            <a:extLst>
              <a:ext uri="{FF2B5EF4-FFF2-40B4-BE49-F238E27FC236}">
                <a16:creationId xmlns:a16="http://schemas.microsoft.com/office/drawing/2014/main" id="{82978435-40E8-E410-96BA-D9D4BDFE83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2206" y="1138568"/>
            <a:ext cx="3056601" cy="380533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9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2876266" y="1042304"/>
            <a:ext cx="8706302" cy="2246769"/>
          </a:xfrm>
          <a:prstGeom prst="rect">
            <a:avLst/>
          </a:prstGeom>
          <a:noFill/>
        </p:spPr>
        <p:txBody>
          <a:bodyPr wrap="square" rtlCol="0">
            <a:spAutoFit/>
          </a:bodyPr>
          <a:lstStyle/>
          <a:p>
            <a:r>
              <a:rPr lang="en-GB" sz="2000" dirty="0">
                <a:solidFill>
                  <a:srgbClr val="D0756E"/>
                </a:solidFill>
                <a:latin typeface="Amasis MT Pro Black" panose="02040A04050005020304" pitchFamily="18" charset="0"/>
              </a:rPr>
              <a:t>Und wie? </a:t>
            </a:r>
            <a:r>
              <a:rPr lang="en-GB" sz="2000" b="1" dirty="0">
                <a:solidFill>
                  <a:srgbClr val="D0756E"/>
                </a:solidFill>
              </a:rPr>
              <a:t>Genießen Sie die Reise, pflegen Sie die Kultur </a:t>
            </a:r>
            <a:r>
              <a:rPr lang="en-GB" sz="2000" dirty="0"/>
              <a:t>- Finden Sie Freude daran, die gewünschte CSR-Kultur zu leben. Menschen engagieren sich für etwas, an das sie glauben. Es gibt so viele Möglichkeiten, die Kultur zu fördern. Wenn Sie Spaß haben, werden Sie die Menschen mitreißen. Richten Sie ein soziales CSR-Netzwerk ein und veranstalten Sie </a:t>
            </a:r>
            <a:r>
              <a:rPr lang="en-GB" sz="2000" dirty="0" err="1"/>
              <a:t>einen</a:t>
            </a:r>
            <a:r>
              <a:rPr lang="en-GB" sz="2000" dirty="0"/>
              <a:t> </a:t>
            </a:r>
            <a:r>
              <a:rPr lang="en-GB" sz="2000" dirty="0" err="1"/>
              <a:t>Auszeichnungsabend</a:t>
            </a:r>
            <a:r>
              <a:rPr lang="en-GB" sz="2000" dirty="0"/>
              <a:t> für die innovativste CSR-Lösung oder -Aktivität. Erlauben Sie Feedback, damit Sie überwachen und </a:t>
            </a:r>
            <a:r>
              <a:rPr lang="en-GB" sz="2000" dirty="0" err="1"/>
              <a:t>messen</a:t>
            </a:r>
            <a:r>
              <a:rPr lang="en-GB" sz="2000" dirty="0"/>
              <a:t> </a:t>
            </a:r>
            <a:r>
              <a:rPr lang="en-GB" sz="2000" dirty="0" err="1"/>
              <a:t>können</a:t>
            </a:r>
            <a:r>
              <a:rPr lang="en-GB" sz="2000" dirty="0"/>
              <a:t>, wie Peter Drucker sagte: "Was gemessen wird, wird </a:t>
            </a:r>
            <a:r>
              <a:rPr lang="en-GB" sz="2000" dirty="0" err="1"/>
              <a:t>gemanagt</a:t>
            </a:r>
            <a:r>
              <a:rPr lang="en-GB" sz="2000" dirty="0"/>
              <a:t>."</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2878441" y="3803694"/>
            <a:ext cx="8737545" cy="3170099"/>
          </a:xfrm>
          <a:prstGeom prst="rect">
            <a:avLst/>
          </a:prstGeom>
          <a:noFill/>
        </p:spPr>
        <p:txBody>
          <a:bodyPr wrap="square" rtlCol="0">
            <a:spAutoFit/>
          </a:bodyPr>
          <a:lstStyle/>
          <a:p>
            <a:r>
              <a:rPr lang="en-GB" sz="2000" dirty="0">
                <a:solidFill>
                  <a:srgbClr val="D0756E"/>
                </a:solidFill>
                <a:latin typeface="Amasis MT Pro Black" panose="02040A04050005020304" pitchFamily="18" charset="0"/>
              </a:rPr>
              <a:t>Und </a:t>
            </a:r>
            <a:r>
              <a:rPr lang="en-GB" sz="2000" dirty="0" err="1">
                <a:solidFill>
                  <a:srgbClr val="D0756E"/>
                </a:solidFill>
                <a:latin typeface="Amasis MT Pro Black" panose="02040A04050005020304" pitchFamily="18" charset="0"/>
              </a:rPr>
              <a:t>wie</a:t>
            </a:r>
            <a:r>
              <a:rPr lang="en-GB" sz="2000" dirty="0">
                <a:solidFill>
                  <a:srgbClr val="D0756E"/>
                </a:solidFill>
                <a:latin typeface="Amasis MT Pro Black" panose="02040A04050005020304" pitchFamily="18" charset="0"/>
              </a:rPr>
              <a:t>? </a:t>
            </a:r>
            <a:r>
              <a:rPr lang="en-GB" sz="2000" b="1" dirty="0">
                <a:solidFill>
                  <a:srgbClr val="D0756E"/>
                </a:solidFill>
              </a:rPr>
              <a:t>Machen Sie CSR sichtbar. Erzeugen Sie Stolz und Dankbarkeit </a:t>
            </a:r>
            <a:r>
              <a:rPr lang="en-GB" sz="2000" dirty="0"/>
              <a:t>Machen Sie CSR sichtbar, indem Sie Plakate, Artefakte und andere physische Darstellungen von Überzeugungen und Symbolen im Unternehmen anbringen, die die Menschen informieren und daran erinnern, was dem Unternehmen wichtig ist. Erwecken Sie Ihre CSR-Kultur </a:t>
            </a:r>
            <a:r>
              <a:rPr lang="en-GB" sz="2000" dirty="0" err="1"/>
              <a:t>durch</a:t>
            </a:r>
            <a:r>
              <a:rPr lang="en-GB" sz="2000" dirty="0"/>
              <a:t> Symbole, Medien und Kunstwerke zum Leben, die die Herzen und Köpfe der Menschen ansprechen. Feiern Sie die erreichten CSR-Ziele und den positiven Wandel, den Sie im Unternehmen und in Ihren Gemeinden bewirken. Zeigen Sie, wie dankbar Sie für den Beitrag Ihrer Mitarbeiter zur CSR </a:t>
            </a:r>
            <a:r>
              <a:rPr lang="en-GB" sz="2000" dirty="0" err="1"/>
              <a:t>sind</a:t>
            </a:r>
            <a:r>
              <a:rPr lang="en-GB" sz="2000" dirty="0"/>
              <a:t>. Unsere Dankbarkeit macht uns körperlich und geistig gesünder. </a:t>
            </a:r>
          </a:p>
          <a:p>
            <a:endParaRPr lang="en-GB" sz="2000" dirty="0"/>
          </a:p>
        </p:txBody>
      </p:sp>
      <p:grpSp>
        <p:nvGrpSpPr>
          <p:cNvPr id="11" name="Graphic 4">
            <a:extLst>
              <a:ext uri="{FF2B5EF4-FFF2-40B4-BE49-F238E27FC236}">
                <a16:creationId xmlns:a16="http://schemas.microsoft.com/office/drawing/2014/main" id="{97125D75-D09C-5273-F0B5-11969861C163}"/>
              </a:ext>
            </a:extLst>
          </p:cNvPr>
          <p:cNvGrpSpPr/>
          <p:nvPr/>
        </p:nvGrpSpPr>
        <p:grpSpPr>
          <a:xfrm>
            <a:off x="1137345" y="1400311"/>
            <a:ext cx="1666347" cy="1419224"/>
            <a:chOff x="3778420" y="3791271"/>
            <a:chExt cx="1253431" cy="1085528"/>
          </a:xfrm>
        </p:grpSpPr>
        <p:sp>
          <p:nvSpPr>
            <p:cNvPr id="147" name="Freeform 104">
              <a:extLst>
                <a:ext uri="{FF2B5EF4-FFF2-40B4-BE49-F238E27FC236}">
                  <a16:creationId xmlns:a16="http://schemas.microsoft.com/office/drawing/2014/main" id="{A5E65811-8645-A475-B16B-DE5A5B132EB3}"/>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5">
              <a:extLst>
                <a:ext uri="{FF2B5EF4-FFF2-40B4-BE49-F238E27FC236}">
                  <a16:creationId xmlns:a16="http://schemas.microsoft.com/office/drawing/2014/main" id="{E07C68C9-6284-C6BB-19BB-46617123DF1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6">
              <a:extLst>
                <a:ext uri="{FF2B5EF4-FFF2-40B4-BE49-F238E27FC236}">
                  <a16:creationId xmlns:a16="http://schemas.microsoft.com/office/drawing/2014/main" id="{7378B48C-9F4B-BA95-AD00-5E3CC7DFCD0F}"/>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7">
              <a:extLst>
                <a:ext uri="{FF2B5EF4-FFF2-40B4-BE49-F238E27FC236}">
                  <a16:creationId xmlns:a16="http://schemas.microsoft.com/office/drawing/2014/main" id="{71BCE198-AEDD-5EFB-0DBF-C94AFB8027A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1" name="Freeform 108">
              <a:extLst>
                <a:ext uri="{FF2B5EF4-FFF2-40B4-BE49-F238E27FC236}">
                  <a16:creationId xmlns:a16="http://schemas.microsoft.com/office/drawing/2014/main" id="{70FC0CD3-E76F-8F56-9A01-8C8822777C38}"/>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09">
              <a:extLst>
                <a:ext uri="{FF2B5EF4-FFF2-40B4-BE49-F238E27FC236}">
                  <a16:creationId xmlns:a16="http://schemas.microsoft.com/office/drawing/2014/main" id="{C2951CC4-B52E-CC8E-4FC0-81C327DEB78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0">
              <a:extLst>
                <a:ext uri="{FF2B5EF4-FFF2-40B4-BE49-F238E27FC236}">
                  <a16:creationId xmlns:a16="http://schemas.microsoft.com/office/drawing/2014/main" id="{38D5EF44-B47D-E578-A58B-5CC89CE888FE}"/>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1">
              <a:extLst>
                <a:ext uri="{FF2B5EF4-FFF2-40B4-BE49-F238E27FC236}">
                  <a16:creationId xmlns:a16="http://schemas.microsoft.com/office/drawing/2014/main" id="{2701D284-FEEB-D35F-BD5A-6949D10074E3}"/>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5" name="Freeform 112">
              <a:extLst>
                <a:ext uri="{FF2B5EF4-FFF2-40B4-BE49-F238E27FC236}">
                  <a16:creationId xmlns:a16="http://schemas.microsoft.com/office/drawing/2014/main" id="{79B395E4-76D3-C3AB-7D97-923E9E478C1F}"/>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6" name="Freeform 113">
              <a:extLst>
                <a:ext uri="{FF2B5EF4-FFF2-40B4-BE49-F238E27FC236}">
                  <a16:creationId xmlns:a16="http://schemas.microsoft.com/office/drawing/2014/main" id="{FF195680-ECEA-AAF3-81A2-554CA68B711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7" name="Freeform 114">
              <a:extLst>
                <a:ext uri="{FF2B5EF4-FFF2-40B4-BE49-F238E27FC236}">
                  <a16:creationId xmlns:a16="http://schemas.microsoft.com/office/drawing/2014/main" id="{1107B824-3BB1-F139-F21E-DAB3B2E8CF4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8" name="Freeform 115">
              <a:extLst>
                <a:ext uri="{FF2B5EF4-FFF2-40B4-BE49-F238E27FC236}">
                  <a16:creationId xmlns:a16="http://schemas.microsoft.com/office/drawing/2014/main" id="{ACB7D14A-83FB-5786-ED53-57A217B26B0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9" name="Freeform 116">
              <a:extLst>
                <a:ext uri="{FF2B5EF4-FFF2-40B4-BE49-F238E27FC236}">
                  <a16:creationId xmlns:a16="http://schemas.microsoft.com/office/drawing/2014/main" id="{1F3BEEFF-12D6-D50B-072D-1E9764199DBD}"/>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0" name="Freeform 117">
              <a:extLst>
                <a:ext uri="{FF2B5EF4-FFF2-40B4-BE49-F238E27FC236}">
                  <a16:creationId xmlns:a16="http://schemas.microsoft.com/office/drawing/2014/main" id="{A0A1C54E-F66C-085A-B41A-1A5E8EECFE6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8">
              <a:extLst>
                <a:ext uri="{FF2B5EF4-FFF2-40B4-BE49-F238E27FC236}">
                  <a16:creationId xmlns:a16="http://schemas.microsoft.com/office/drawing/2014/main" id="{87626517-3038-C115-0697-9419A965B43F}"/>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9">
              <a:extLst>
                <a:ext uri="{FF2B5EF4-FFF2-40B4-BE49-F238E27FC236}">
                  <a16:creationId xmlns:a16="http://schemas.microsoft.com/office/drawing/2014/main" id="{BF9170AC-24A5-1A55-458E-A92DECE91B5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3" name="Freeform 120">
              <a:extLst>
                <a:ext uri="{FF2B5EF4-FFF2-40B4-BE49-F238E27FC236}">
                  <a16:creationId xmlns:a16="http://schemas.microsoft.com/office/drawing/2014/main" id="{0ACDF209-E150-E7FA-FA71-B4E6F6899063}"/>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4" name="Freeform 121">
              <a:extLst>
                <a:ext uri="{FF2B5EF4-FFF2-40B4-BE49-F238E27FC236}">
                  <a16:creationId xmlns:a16="http://schemas.microsoft.com/office/drawing/2014/main" id="{8DE3B645-36FB-C2DA-411F-DF958E313402}"/>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5" name="Freeform 122">
              <a:extLst>
                <a:ext uri="{FF2B5EF4-FFF2-40B4-BE49-F238E27FC236}">
                  <a16:creationId xmlns:a16="http://schemas.microsoft.com/office/drawing/2014/main" id="{898580F8-4808-C326-656D-6C946E9AC52E}"/>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6" name="Freeform 123">
              <a:extLst>
                <a:ext uri="{FF2B5EF4-FFF2-40B4-BE49-F238E27FC236}">
                  <a16:creationId xmlns:a16="http://schemas.microsoft.com/office/drawing/2014/main" id="{B87B6588-A175-B831-B644-A8F0B0F5677D}"/>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7" name="Freeform 124">
              <a:extLst>
                <a:ext uri="{FF2B5EF4-FFF2-40B4-BE49-F238E27FC236}">
                  <a16:creationId xmlns:a16="http://schemas.microsoft.com/office/drawing/2014/main" id="{81F654DA-9566-532B-D57A-C7D7EB4AFB73}"/>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8" name="Freeform 125">
              <a:extLst>
                <a:ext uri="{FF2B5EF4-FFF2-40B4-BE49-F238E27FC236}">
                  <a16:creationId xmlns:a16="http://schemas.microsoft.com/office/drawing/2014/main" id="{D50FC369-FD59-97AD-BAD6-90F431721711}"/>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9" name="Freeform 126">
              <a:extLst>
                <a:ext uri="{FF2B5EF4-FFF2-40B4-BE49-F238E27FC236}">
                  <a16:creationId xmlns:a16="http://schemas.microsoft.com/office/drawing/2014/main" id="{9F361690-B75A-BA36-996C-E1957D2B9A6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0" name="Freeform 127">
              <a:extLst>
                <a:ext uri="{FF2B5EF4-FFF2-40B4-BE49-F238E27FC236}">
                  <a16:creationId xmlns:a16="http://schemas.microsoft.com/office/drawing/2014/main" id="{A3574CBD-569D-0DBF-9595-7C818E95B5A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1" name="Freeform 128">
              <a:extLst>
                <a:ext uri="{FF2B5EF4-FFF2-40B4-BE49-F238E27FC236}">
                  <a16:creationId xmlns:a16="http://schemas.microsoft.com/office/drawing/2014/main" id="{3464CC7B-017D-2A7C-7A7F-CEFB3D022306}"/>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2" name="Freeform 129">
              <a:extLst>
                <a:ext uri="{FF2B5EF4-FFF2-40B4-BE49-F238E27FC236}">
                  <a16:creationId xmlns:a16="http://schemas.microsoft.com/office/drawing/2014/main" id="{1D14A262-3DD3-ECE7-4659-6BE64C696F4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3" name="Freeform 130">
              <a:extLst>
                <a:ext uri="{FF2B5EF4-FFF2-40B4-BE49-F238E27FC236}">
                  <a16:creationId xmlns:a16="http://schemas.microsoft.com/office/drawing/2014/main" id="{01E62FEC-5AC1-B707-ADBC-A747B232C7D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4" name="Freeform 131">
              <a:extLst>
                <a:ext uri="{FF2B5EF4-FFF2-40B4-BE49-F238E27FC236}">
                  <a16:creationId xmlns:a16="http://schemas.microsoft.com/office/drawing/2014/main" id="{B8ABD887-A89E-E292-EF8C-73401C5D1851}"/>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5" name="Freeform 132">
              <a:extLst>
                <a:ext uri="{FF2B5EF4-FFF2-40B4-BE49-F238E27FC236}">
                  <a16:creationId xmlns:a16="http://schemas.microsoft.com/office/drawing/2014/main" id="{5CF8A945-15E4-D14E-3659-3975A14E2D7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6" name="Freeform 133">
              <a:extLst>
                <a:ext uri="{FF2B5EF4-FFF2-40B4-BE49-F238E27FC236}">
                  <a16:creationId xmlns:a16="http://schemas.microsoft.com/office/drawing/2014/main" id="{F42605E7-01B7-C3AD-6FF9-63A3FB01550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7" name="Freeform 134">
              <a:extLst>
                <a:ext uri="{FF2B5EF4-FFF2-40B4-BE49-F238E27FC236}">
                  <a16:creationId xmlns:a16="http://schemas.microsoft.com/office/drawing/2014/main" id="{7F8DEB9D-37DD-8CD5-0D34-FE58D6C8FE2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8" name="Freeform 135">
              <a:extLst>
                <a:ext uri="{FF2B5EF4-FFF2-40B4-BE49-F238E27FC236}">
                  <a16:creationId xmlns:a16="http://schemas.microsoft.com/office/drawing/2014/main" id="{2AAFD3D3-2A6F-6D0C-6EC4-50B0DE895AEB}"/>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6">
              <a:extLst>
                <a:ext uri="{FF2B5EF4-FFF2-40B4-BE49-F238E27FC236}">
                  <a16:creationId xmlns:a16="http://schemas.microsoft.com/office/drawing/2014/main" id="{F6DB4241-3E65-4DCE-A7D3-EB96E9AD4E2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7">
              <a:extLst>
                <a:ext uri="{FF2B5EF4-FFF2-40B4-BE49-F238E27FC236}">
                  <a16:creationId xmlns:a16="http://schemas.microsoft.com/office/drawing/2014/main" id="{62C56D56-87D2-2ECE-D010-3423B47478C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1" name="Freeform 138">
              <a:extLst>
                <a:ext uri="{FF2B5EF4-FFF2-40B4-BE49-F238E27FC236}">
                  <a16:creationId xmlns:a16="http://schemas.microsoft.com/office/drawing/2014/main" id="{4434FB97-D3E8-9B4D-DD8B-AADEF371B500}"/>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2" name="Freeform 139">
              <a:extLst>
                <a:ext uri="{FF2B5EF4-FFF2-40B4-BE49-F238E27FC236}">
                  <a16:creationId xmlns:a16="http://schemas.microsoft.com/office/drawing/2014/main" id="{4B573045-525D-A2E7-B84F-9779BC827724}"/>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3" name="Freeform 140">
              <a:extLst>
                <a:ext uri="{FF2B5EF4-FFF2-40B4-BE49-F238E27FC236}">
                  <a16:creationId xmlns:a16="http://schemas.microsoft.com/office/drawing/2014/main" id="{EB4F5933-6FF8-04A3-98A2-C5F29D9C385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4" name="Freeform 141">
              <a:extLst>
                <a:ext uri="{FF2B5EF4-FFF2-40B4-BE49-F238E27FC236}">
                  <a16:creationId xmlns:a16="http://schemas.microsoft.com/office/drawing/2014/main" id="{F38C8DE8-2894-7044-1CA6-9690D157A5E7}"/>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5" name="Freeform 142">
              <a:extLst>
                <a:ext uri="{FF2B5EF4-FFF2-40B4-BE49-F238E27FC236}">
                  <a16:creationId xmlns:a16="http://schemas.microsoft.com/office/drawing/2014/main" id="{B80BFF4A-D580-7581-FAC0-DF55F62B871D}"/>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6" name="Freeform 143">
              <a:extLst>
                <a:ext uri="{FF2B5EF4-FFF2-40B4-BE49-F238E27FC236}">
                  <a16:creationId xmlns:a16="http://schemas.microsoft.com/office/drawing/2014/main" id="{96E7E606-74FC-45EB-2C00-7CC1A0B92C74}"/>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7" name="Freeform 144">
              <a:extLst>
                <a:ext uri="{FF2B5EF4-FFF2-40B4-BE49-F238E27FC236}">
                  <a16:creationId xmlns:a16="http://schemas.microsoft.com/office/drawing/2014/main" id="{6C31E751-2096-5674-2982-58E1F39113B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5">
              <a:extLst>
                <a:ext uri="{FF2B5EF4-FFF2-40B4-BE49-F238E27FC236}">
                  <a16:creationId xmlns:a16="http://schemas.microsoft.com/office/drawing/2014/main" id="{B9D8B2AC-0576-3548-BA25-A41808561D5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6">
              <a:extLst>
                <a:ext uri="{FF2B5EF4-FFF2-40B4-BE49-F238E27FC236}">
                  <a16:creationId xmlns:a16="http://schemas.microsoft.com/office/drawing/2014/main" id="{53128869-AE09-71C1-4420-9D12E008678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7">
              <a:extLst>
                <a:ext uri="{FF2B5EF4-FFF2-40B4-BE49-F238E27FC236}">
                  <a16:creationId xmlns:a16="http://schemas.microsoft.com/office/drawing/2014/main" id="{7245E067-8C70-73A0-F840-9DFBBB64130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8">
              <a:extLst>
                <a:ext uri="{FF2B5EF4-FFF2-40B4-BE49-F238E27FC236}">
                  <a16:creationId xmlns:a16="http://schemas.microsoft.com/office/drawing/2014/main" id="{E8BC30FE-6557-881D-F371-7D2766FD7828}"/>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2" name="Freeform 149">
              <a:extLst>
                <a:ext uri="{FF2B5EF4-FFF2-40B4-BE49-F238E27FC236}">
                  <a16:creationId xmlns:a16="http://schemas.microsoft.com/office/drawing/2014/main" id="{0D504359-7D17-5236-B581-779231A10900}"/>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3" name="Freeform 150">
              <a:extLst>
                <a:ext uri="{FF2B5EF4-FFF2-40B4-BE49-F238E27FC236}">
                  <a16:creationId xmlns:a16="http://schemas.microsoft.com/office/drawing/2014/main" id="{63DA6C61-73E7-3084-C919-26CF85239812}"/>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4" name="Freeform 151">
              <a:extLst>
                <a:ext uri="{FF2B5EF4-FFF2-40B4-BE49-F238E27FC236}">
                  <a16:creationId xmlns:a16="http://schemas.microsoft.com/office/drawing/2014/main" id="{F622CEE7-F60C-C796-8A2F-F896795A4913}"/>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5" name="Freeform 152">
              <a:extLst>
                <a:ext uri="{FF2B5EF4-FFF2-40B4-BE49-F238E27FC236}">
                  <a16:creationId xmlns:a16="http://schemas.microsoft.com/office/drawing/2014/main" id="{7E6FE163-81EA-119B-DF88-523F3CDD2BD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6" name="Freeform 153">
              <a:extLst>
                <a:ext uri="{FF2B5EF4-FFF2-40B4-BE49-F238E27FC236}">
                  <a16:creationId xmlns:a16="http://schemas.microsoft.com/office/drawing/2014/main" id="{7E4741F4-942A-E73D-F754-3EAF1B79DD12}"/>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7" name="Freeform 154">
              <a:extLst>
                <a:ext uri="{FF2B5EF4-FFF2-40B4-BE49-F238E27FC236}">
                  <a16:creationId xmlns:a16="http://schemas.microsoft.com/office/drawing/2014/main" id="{80ADB41D-7902-F689-9D10-6B813C473A27}"/>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8" name="Freeform 155">
              <a:extLst>
                <a:ext uri="{FF2B5EF4-FFF2-40B4-BE49-F238E27FC236}">
                  <a16:creationId xmlns:a16="http://schemas.microsoft.com/office/drawing/2014/main" id="{DC7E56AD-1C51-0AEE-5CBB-B53346DF1677}"/>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9" name="Freeform 156">
              <a:extLst>
                <a:ext uri="{FF2B5EF4-FFF2-40B4-BE49-F238E27FC236}">
                  <a16:creationId xmlns:a16="http://schemas.microsoft.com/office/drawing/2014/main" id="{69BD2D6A-727E-2293-47BB-87185D01D5B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0" name="Freeform 157">
              <a:extLst>
                <a:ext uri="{FF2B5EF4-FFF2-40B4-BE49-F238E27FC236}">
                  <a16:creationId xmlns:a16="http://schemas.microsoft.com/office/drawing/2014/main" id="{95C809DF-3277-F400-0774-DDC5D9ECD10B}"/>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1" name="Freeform 158">
              <a:extLst>
                <a:ext uri="{FF2B5EF4-FFF2-40B4-BE49-F238E27FC236}">
                  <a16:creationId xmlns:a16="http://schemas.microsoft.com/office/drawing/2014/main" id="{C9A04C5F-8179-CDA9-54F4-871BF25965D6}"/>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2" name="Freeform 159">
              <a:extLst>
                <a:ext uri="{FF2B5EF4-FFF2-40B4-BE49-F238E27FC236}">
                  <a16:creationId xmlns:a16="http://schemas.microsoft.com/office/drawing/2014/main" id="{5338F46A-D53F-B3C8-B60A-F7AA8E8F356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3" name="Freeform 160">
              <a:extLst>
                <a:ext uri="{FF2B5EF4-FFF2-40B4-BE49-F238E27FC236}">
                  <a16:creationId xmlns:a16="http://schemas.microsoft.com/office/drawing/2014/main" id="{F0C1FCC0-CCB4-6179-2B48-C3ACBE530243}"/>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1">
              <a:extLst>
                <a:ext uri="{FF2B5EF4-FFF2-40B4-BE49-F238E27FC236}">
                  <a16:creationId xmlns:a16="http://schemas.microsoft.com/office/drawing/2014/main" id="{45B758CE-F628-11C4-5A25-C87E8FAF961B}"/>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2">
              <a:extLst>
                <a:ext uri="{FF2B5EF4-FFF2-40B4-BE49-F238E27FC236}">
                  <a16:creationId xmlns:a16="http://schemas.microsoft.com/office/drawing/2014/main" id="{19BC76F3-7A34-8E36-7EE6-76417A00A04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6" name="Freeform 163">
              <a:extLst>
                <a:ext uri="{FF2B5EF4-FFF2-40B4-BE49-F238E27FC236}">
                  <a16:creationId xmlns:a16="http://schemas.microsoft.com/office/drawing/2014/main" id="{13B6FF38-DB8E-585F-59D2-86CBB9A7433D}"/>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4">
              <a:extLst>
                <a:ext uri="{FF2B5EF4-FFF2-40B4-BE49-F238E27FC236}">
                  <a16:creationId xmlns:a16="http://schemas.microsoft.com/office/drawing/2014/main" id="{2052518F-0771-12C5-AFFA-E45C7D15881F}"/>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5">
              <a:extLst>
                <a:ext uri="{FF2B5EF4-FFF2-40B4-BE49-F238E27FC236}">
                  <a16:creationId xmlns:a16="http://schemas.microsoft.com/office/drawing/2014/main" id="{19C1AB79-15B4-75A3-0343-729B8904A21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6">
              <a:extLst>
                <a:ext uri="{FF2B5EF4-FFF2-40B4-BE49-F238E27FC236}">
                  <a16:creationId xmlns:a16="http://schemas.microsoft.com/office/drawing/2014/main" id="{A1144476-2ACD-71DD-62C5-CCFDD09E0234}"/>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7">
              <a:extLst>
                <a:ext uri="{FF2B5EF4-FFF2-40B4-BE49-F238E27FC236}">
                  <a16:creationId xmlns:a16="http://schemas.microsoft.com/office/drawing/2014/main" id="{EE8EEE19-EFFD-BA8B-15E4-E856C733FAB6}"/>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1" name="Freeform 168">
              <a:extLst>
                <a:ext uri="{FF2B5EF4-FFF2-40B4-BE49-F238E27FC236}">
                  <a16:creationId xmlns:a16="http://schemas.microsoft.com/office/drawing/2014/main" id="{1CA4E624-BD35-E114-2555-97AE33399B1A}"/>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2" name="Freeform 169">
              <a:extLst>
                <a:ext uri="{FF2B5EF4-FFF2-40B4-BE49-F238E27FC236}">
                  <a16:creationId xmlns:a16="http://schemas.microsoft.com/office/drawing/2014/main" id="{B80C4708-1D30-C699-8AA9-9B8AA2CA1D2E}"/>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3" name="Freeform 170">
              <a:extLst>
                <a:ext uri="{FF2B5EF4-FFF2-40B4-BE49-F238E27FC236}">
                  <a16:creationId xmlns:a16="http://schemas.microsoft.com/office/drawing/2014/main" id="{AADF2F59-5185-03AA-F7EC-5EE402B60FE0}"/>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4" name="Freeform 171">
              <a:extLst>
                <a:ext uri="{FF2B5EF4-FFF2-40B4-BE49-F238E27FC236}">
                  <a16:creationId xmlns:a16="http://schemas.microsoft.com/office/drawing/2014/main" id="{B00509AE-D31A-E4F9-4F01-6CDFC3D9830B}"/>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5" name="Freeform 172">
              <a:extLst>
                <a:ext uri="{FF2B5EF4-FFF2-40B4-BE49-F238E27FC236}">
                  <a16:creationId xmlns:a16="http://schemas.microsoft.com/office/drawing/2014/main" id="{CA7A09F3-0179-0A59-496F-D1654CBE947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6" name="Freeform 173">
              <a:extLst>
                <a:ext uri="{FF2B5EF4-FFF2-40B4-BE49-F238E27FC236}">
                  <a16:creationId xmlns:a16="http://schemas.microsoft.com/office/drawing/2014/main" id="{27D2582A-A8CF-182E-538F-EE5323D45814}"/>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7" name="Freeform 174">
              <a:extLst>
                <a:ext uri="{FF2B5EF4-FFF2-40B4-BE49-F238E27FC236}">
                  <a16:creationId xmlns:a16="http://schemas.microsoft.com/office/drawing/2014/main" id="{C180DA2F-3389-22E4-9BA6-001A16B7E566}"/>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8" name="Freeform 175">
              <a:extLst>
                <a:ext uri="{FF2B5EF4-FFF2-40B4-BE49-F238E27FC236}">
                  <a16:creationId xmlns:a16="http://schemas.microsoft.com/office/drawing/2014/main" id="{2A8D45C5-74BE-1333-81FA-6B37A55C84C1}"/>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9" name="Freeform 176">
              <a:extLst>
                <a:ext uri="{FF2B5EF4-FFF2-40B4-BE49-F238E27FC236}">
                  <a16:creationId xmlns:a16="http://schemas.microsoft.com/office/drawing/2014/main" id="{4A9CDD5A-94F8-52D6-8CCC-843665A6A92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0" name="Freeform 177">
              <a:extLst>
                <a:ext uri="{FF2B5EF4-FFF2-40B4-BE49-F238E27FC236}">
                  <a16:creationId xmlns:a16="http://schemas.microsoft.com/office/drawing/2014/main" id="{CC855D0E-686D-5015-A09C-41C63E303DE1}"/>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8">
              <a:extLst>
                <a:ext uri="{FF2B5EF4-FFF2-40B4-BE49-F238E27FC236}">
                  <a16:creationId xmlns:a16="http://schemas.microsoft.com/office/drawing/2014/main" id="{53234657-0837-C4C3-EB72-0B9B9F29CDE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9">
              <a:extLst>
                <a:ext uri="{FF2B5EF4-FFF2-40B4-BE49-F238E27FC236}">
                  <a16:creationId xmlns:a16="http://schemas.microsoft.com/office/drawing/2014/main" id="{12B391C6-43ED-AB42-F6F9-689DEABE25A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0">
              <a:extLst>
                <a:ext uri="{FF2B5EF4-FFF2-40B4-BE49-F238E27FC236}">
                  <a16:creationId xmlns:a16="http://schemas.microsoft.com/office/drawing/2014/main" id="{862BF2C6-3C65-48FA-6F50-82318B49E218}"/>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1">
              <a:extLst>
                <a:ext uri="{FF2B5EF4-FFF2-40B4-BE49-F238E27FC236}">
                  <a16:creationId xmlns:a16="http://schemas.microsoft.com/office/drawing/2014/main" id="{6295061A-F736-F144-3943-EF86EA5B1E5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2">
              <a:extLst>
                <a:ext uri="{FF2B5EF4-FFF2-40B4-BE49-F238E27FC236}">
                  <a16:creationId xmlns:a16="http://schemas.microsoft.com/office/drawing/2014/main" id="{9CE02BA7-FB10-689E-9467-89C2EC8A26B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3">
              <a:extLst>
                <a:ext uri="{FF2B5EF4-FFF2-40B4-BE49-F238E27FC236}">
                  <a16:creationId xmlns:a16="http://schemas.microsoft.com/office/drawing/2014/main" id="{AA3C1D62-C16C-A52E-6909-5C7DC3CB73D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4">
              <a:extLst>
                <a:ext uri="{FF2B5EF4-FFF2-40B4-BE49-F238E27FC236}">
                  <a16:creationId xmlns:a16="http://schemas.microsoft.com/office/drawing/2014/main" id="{5DF29A2E-2C26-B6ED-6E0C-463DA46F8FF7}"/>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5">
              <a:extLst>
                <a:ext uri="{FF2B5EF4-FFF2-40B4-BE49-F238E27FC236}">
                  <a16:creationId xmlns:a16="http://schemas.microsoft.com/office/drawing/2014/main" id="{DC22214C-53EE-CBCD-3293-B7A17CCAB3F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9" name="Freeform 186">
              <a:extLst>
                <a:ext uri="{FF2B5EF4-FFF2-40B4-BE49-F238E27FC236}">
                  <a16:creationId xmlns:a16="http://schemas.microsoft.com/office/drawing/2014/main" id="{0F72CE44-F61A-3F7F-2D61-B7C473C8EF1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0" name="Freeform 187">
              <a:extLst>
                <a:ext uri="{FF2B5EF4-FFF2-40B4-BE49-F238E27FC236}">
                  <a16:creationId xmlns:a16="http://schemas.microsoft.com/office/drawing/2014/main" id="{9B1602F0-9DD1-74A3-ECC4-808512D3EE08}"/>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8">
              <a:extLst>
                <a:ext uri="{FF2B5EF4-FFF2-40B4-BE49-F238E27FC236}">
                  <a16:creationId xmlns:a16="http://schemas.microsoft.com/office/drawing/2014/main" id="{2759DCA4-9FD0-76AD-3960-8869A2A9C9F9}"/>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9">
              <a:extLst>
                <a:ext uri="{FF2B5EF4-FFF2-40B4-BE49-F238E27FC236}">
                  <a16:creationId xmlns:a16="http://schemas.microsoft.com/office/drawing/2014/main" id="{962A737C-548D-E389-E290-CD2E2290420B}"/>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3" name="Freeform 190">
              <a:extLst>
                <a:ext uri="{FF2B5EF4-FFF2-40B4-BE49-F238E27FC236}">
                  <a16:creationId xmlns:a16="http://schemas.microsoft.com/office/drawing/2014/main" id="{FF222402-499B-3770-D009-D331BBCDB60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4" name="Freeform 191">
              <a:extLst>
                <a:ext uri="{FF2B5EF4-FFF2-40B4-BE49-F238E27FC236}">
                  <a16:creationId xmlns:a16="http://schemas.microsoft.com/office/drawing/2014/main" id="{C2A8EE85-560E-EF69-9CE3-2B4F5C00D336}"/>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2">
              <a:extLst>
                <a:ext uri="{FF2B5EF4-FFF2-40B4-BE49-F238E27FC236}">
                  <a16:creationId xmlns:a16="http://schemas.microsoft.com/office/drawing/2014/main" id="{7F491579-8C46-CE37-8DEC-681C5E8687E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3">
              <a:extLst>
                <a:ext uri="{FF2B5EF4-FFF2-40B4-BE49-F238E27FC236}">
                  <a16:creationId xmlns:a16="http://schemas.microsoft.com/office/drawing/2014/main" id="{F89389EE-3C0E-0DD8-7AB7-7413944AE88F}"/>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7" name="Freeform 194">
              <a:extLst>
                <a:ext uri="{FF2B5EF4-FFF2-40B4-BE49-F238E27FC236}">
                  <a16:creationId xmlns:a16="http://schemas.microsoft.com/office/drawing/2014/main" id="{2688AC91-AC07-CDCD-ED20-FF8F0C0D8050}"/>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8" name="Freeform 195">
              <a:extLst>
                <a:ext uri="{FF2B5EF4-FFF2-40B4-BE49-F238E27FC236}">
                  <a16:creationId xmlns:a16="http://schemas.microsoft.com/office/drawing/2014/main" id="{02DA2105-D589-A3BC-0C70-4E709C26F376}"/>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9" name="Freeform 196">
              <a:extLst>
                <a:ext uri="{FF2B5EF4-FFF2-40B4-BE49-F238E27FC236}">
                  <a16:creationId xmlns:a16="http://schemas.microsoft.com/office/drawing/2014/main" id="{AB9ACAD7-F60A-F46E-E923-42A8B1E5FC82}"/>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0" name="Freeform 197">
              <a:extLst>
                <a:ext uri="{FF2B5EF4-FFF2-40B4-BE49-F238E27FC236}">
                  <a16:creationId xmlns:a16="http://schemas.microsoft.com/office/drawing/2014/main" id="{DD16DC8E-0427-D365-A9EB-45A2D0A13A1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1" name="Freeform 198">
              <a:extLst>
                <a:ext uri="{FF2B5EF4-FFF2-40B4-BE49-F238E27FC236}">
                  <a16:creationId xmlns:a16="http://schemas.microsoft.com/office/drawing/2014/main" id="{68D6539E-0DD6-A38A-5954-A3C2A907298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2" name="Freeform 199">
              <a:extLst>
                <a:ext uri="{FF2B5EF4-FFF2-40B4-BE49-F238E27FC236}">
                  <a16:creationId xmlns:a16="http://schemas.microsoft.com/office/drawing/2014/main" id="{36E10010-03B5-096B-3895-D95E470E18D7}"/>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3" name="Freeform 200">
              <a:extLst>
                <a:ext uri="{FF2B5EF4-FFF2-40B4-BE49-F238E27FC236}">
                  <a16:creationId xmlns:a16="http://schemas.microsoft.com/office/drawing/2014/main" id="{588792B9-8414-43B9-6BC2-2D4A7537E786}"/>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1">
              <a:extLst>
                <a:ext uri="{FF2B5EF4-FFF2-40B4-BE49-F238E27FC236}">
                  <a16:creationId xmlns:a16="http://schemas.microsoft.com/office/drawing/2014/main" id="{2B70BB9C-2031-FF31-44E8-20F4FF4A277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2">
              <a:extLst>
                <a:ext uri="{FF2B5EF4-FFF2-40B4-BE49-F238E27FC236}">
                  <a16:creationId xmlns:a16="http://schemas.microsoft.com/office/drawing/2014/main" id="{BC67C4FE-5FE7-2B53-44E0-26320762EFB0}"/>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3">
              <a:extLst>
                <a:ext uri="{FF2B5EF4-FFF2-40B4-BE49-F238E27FC236}">
                  <a16:creationId xmlns:a16="http://schemas.microsoft.com/office/drawing/2014/main" id="{16A60457-3BC4-D616-73A7-73D36302CC09}"/>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4">
              <a:extLst>
                <a:ext uri="{FF2B5EF4-FFF2-40B4-BE49-F238E27FC236}">
                  <a16:creationId xmlns:a16="http://schemas.microsoft.com/office/drawing/2014/main" id="{29A05C71-B786-3C4F-0F19-E0C704EC4A63}"/>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5">
              <a:extLst>
                <a:ext uri="{FF2B5EF4-FFF2-40B4-BE49-F238E27FC236}">
                  <a16:creationId xmlns:a16="http://schemas.microsoft.com/office/drawing/2014/main" id="{1FDFD571-6E4E-1C65-DA9A-11568F269C22}"/>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6">
              <a:extLst>
                <a:ext uri="{FF2B5EF4-FFF2-40B4-BE49-F238E27FC236}">
                  <a16:creationId xmlns:a16="http://schemas.microsoft.com/office/drawing/2014/main" id="{5DC1B49A-26EC-BDFE-8F02-30C5B11A0B2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0" name="Freeform 207">
              <a:extLst>
                <a:ext uri="{FF2B5EF4-FFF2-40B4-BE49-F238E27FC236}">
                  <a16:creationId xmlns:a16="http://schemas.microsoft.com/office/drawing/2014/main" id="{F5EDDA8A-CF75-2250-7156-111AA82066ED}"/>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8">
              <a:extLst>
                <a:ext uri="{FF2B5EF4-FFF2-40B4-BE49-F238E27FC236}">
                  <a16:creationId xmlns:a16="http://schemas.microsoft.com/office/drawing/2014/main" id="{D38DBBCA-E43D-8CB3-F0E8-42B172B6D19D}"/>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9">
              <a:extLst>
                <a:ext uri="{FF2B5EF4-FFF2-40B4-BE49-F238E27FC236}">
                  <a16:creationId xmlns:a16="http://schemas.microsoft.com/office/drawing/2014/main" id="{F6389C22-9E54-AAF9-15C1-F855B0E24F25}"/>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0">
              <a:extLst>
                <a:ext uri="{FF2B5EF4-FFF2-40B4-BE49-F238E27FC236}">
                  <a16:creationId xmlns:a16="http://schemas.microsoft.com/office/drawing/2014/main" id="{E815A153-3D38-2FAF-AB37-99CECF5146E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1">
              <a:extLst>
                <a:ext uri="{FF2B5EF4-FFF2-40B4-BE49-F238E27FC236}">
                  <a16:creationId xmlns:a16="http://schemas.microsoft.com/office/drawing/2014/main" id="{9D31961B-9CEA-C172-CC2B-4869F9FED28C}"/>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2">
              <a:extLst>
                <a:ext uri="{FF2B5EF4-FFF2-40B4-BE49-F238E27FC236}">
                  <a16:creationId xmlns:a16="http://schemas.microsoft.com/office/drawing/2014/main" id="{C9939C6B-C80F-9316-A394-8F1C25359839}"/>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3">
              <a:extLst>
                <a:ext uri="{FF2B5EF4-FFF2-40B4-BE49-F238E27FC236}">
                  <a16:creationId xmlns:a16="http://schemas.microsoft.com/office/drawing/2014/main" id="{8D03F1CD-2A51-3700-8156-817C55D3D9B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4">
              <a:extLst>
                <a:ext uri="{FF2B5EF4-FFF2-40B4-BE49-F238E27FC236}">
                  <a16:creationId xmlns:a16="http://schemas.microsoft.com/office/drawing/2014/main" id="{5239910F-8900-B126-3638-3E87F6FCF504}"/>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5">
              <a:extLst>
                <a:ext uri="{FF2B5EF4-FFF2-40B4-BE49-F238E27FC236}">
                  <a16:creationId xmlns:a16="http://schemas.microsoft.com/office/drawing/2014/main" id="{A3F41AE5-0696-8931-2C28-7DBBAD85A8ED}"/>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9" name="Freeform 216">
              <a:extLst>
                <a:ext uri="{FF2B5EF4-FFF2-40B4-BE49-F238E27FC236}">
                  <a16:creationId xmlns:a16="http://schemas.microsoft.com/office/drawing/2014/main" id="{FA55D083-A7C5-979C-99C2-3E8FD0CD2AC3}"/>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0" name="Freeform 217">
              <a:extLst>
                <a:ext uri="{FF2B5EF4-FFF2-40B4-BE49-F238E27FC236}">
                  <a16:creationId xmlns:a16="http://schemas.microsoft.com/office/drawing/2014/main" id="{663D1FDC-C5C8-2CD0-1E25-5F06DE345CB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8">
              <a:extLst>
                <a:ext uri="{FF2B5EF4-FFF2-40B4-BE49-F238E27FC236}">
                  <a16:creationId xmlns:a16="http://schemas.microsoft.com/office/drawing/2014/main" id="{7AD3631A-52C9-6962-6853-4AF619002AB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9">
              <a:extLst>
                <a:ext uri="{FF2B5EF4-FFF2-40B4-BE49-F238E27FC236}">
                  <a16:creationId xmlns:a16="http://schemas.microsoft.com/office/drawing/2014/main" id="{10DE3DC5-8646-C8B9-EE4A-721E5B0ADED3}"/>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20">
              <a:extLst>
                <a:ext uri="{FF2B5EF4-FFF2-40B4-BE49-F238E27FC236}">
                  <a16:creationId xmlns:a16="http://schemas.microsoft.com/office/drawing/2014/main" id="{3A1DF295-5F5D-E4B2-814C-D4309B83EBB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4" name="Freeform 221">
              <a:extLst>
                <a:ext uri="{FF2B5EF4-FFF2-40B4-BE49-F238E27FC236}">
                  <a16:creationId xmlns:a16="http://schemas.microsoft.com/office/drawing/2014/main" id="{EA042477-968B-044F-19B0-D4A754B9FA73}"/>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5" name="Freeform 222">
              <a:extLst>
                <a:ext uri="{FF2B5EF4-FFF2-40B4-BE49-F238E27FC236}">
                  <a16:creationId xmlns:a16="http://schemas.microsoft.com/office/drawing/2014/main" id="{7E5A9201-9188-0090-A755-254E57989E6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6" name="Freeform 223">
              <a:extLst>
                <a:ext uri="{FF2B5EF4-FFF2-40B4-BE49-F238E27FC236}">
                  <a16:creationId xmlns:a16="http://schemas.microsoft.com/office/drawing/2014/main" id="{FCF2EF95-8DD6-C7CC-A071-DAD381822E8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7" name="Freeform 224">
              <a:extLst>
                <a:ext uri="{FF2B5EF4-FFF2-40B4-BE49-F238E27FC236}">
                  <a16:creationId xmlns:a16="http://schemas.microsoft.com/office/drawing/2014/main" id="{F4ECE27B-477F-428E-C2C0-539CDD58C6C0}"/>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8" name="Freeform 225">
              <a:extLst>
                <a:ext uri="{FF2B5EF4-FFF2-40B4-BE49-F238E27FC236}">
                  <a16:creationId xmlns:a16="http://schemas.microsoft.com/office/drawing/2014/main" id="{D1EDAD11-D8B0-A2C1-6049-84B06A77805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9" name="Freeform 226">
              <a:extLst>
                <a:ext uri="{FF2B5EF4-FFF2-40B4-BE49-F238E27FC236}">
                  <a16:creationId xmlns:a16="http://schemas.microsoft.com/office/drawing/2014/main" id="{D533E2F9-9782-612E-5F0D-277AB95EDADC}"/>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0" name="Freeform 227">
              <a:extLst>
                <a:ext uri="{FF2B5EF4-FFF2-40B4-BE49-F238E27FC236}">
                  <a16:creationId xmlns:a16="http://schemas.microsoft.com/office/drawing/2014/main" id="{653A7D18-9739-E40C-2E0C-AEF0C001455A}"/>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1" name="Freeform 228">
              <a:extLst>
                <a:ext uri="{FF2B5EF4-FFF2-40B4-BE49-F238E27FC236}">
                  <a16:creationId xmlns:a16="http://schemas.microsoft.com/office/drawing/2014/main" id="{8DDBA702-AE25-B3BE-6671-34C462E763E5}"/>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2" name="Freeform 229">
              <a:extLst>
                <a:ext uri="{FF2B5EF4-FFF2-40B4-BE49-F238E27FC236}">
                  <a16:creationId xmlns:a16="http://schemas.microsoft.com/office/drawing/2014/main" id="{F3B662F0-5F13-9DFC-5487-61B07F5F994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3" name="Freeform 230">
              <a:extLst>
                <a:ext uri="{FF2B5EF4-FFF2-40B4-BE49-F238E27FC236}">
                  <a16:creationId xmlns:a16="http://schemas.microsoft.com/office/drawing/2014/main" id="{BB6FD604-1870-CBDE-D23C-4223C8510CC9}"/>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4" name="Freeform 231">
              <a:extLst>
                <a:ext uri="{FF2B5EF4-FFF2-40B4-BE49-F238E27FC236}">
                  <a16:creationId xmlns:a16="http://schemas.microsoft.com/office/drawing/2014/main" id="{7718719D-CF23-B03F-B137-DDF492EA978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5" name="Freeform 232">
              <a:extLst>
                <a:ext uri="{FF2B5EF4-FFF2-40B4-BE49-F238E27FC236}">
                  <a16:creationId xmlns:a16="http://schemas.microsoft.com/office/drawing/2014/main" id="{EA7F5ADF-048C-88F3-EAEC-D9F4AA8CDA08}"/>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6" name="Freeform 233">
              <a:extLst>
                <a:ext uri="{FF2B5EF4-FFF2-40B4-BE49-F238E27FC236}">
                  <a16:creationId xmlns:a16="http://schemas.microsoft.com/office/drawing/2014/main" id="{BEFB8351-3871-E54C-2AE4-6D3E306197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7" name="Freeform 234">
              <a:extLst>
                <a:ext uri="{FF2B5EF4-FFF2-40B4-BE49-F238E27FC236}">
                  <a16:creationId xmlns:a16="http://schemas.microsoft.com/office/drawing/2014/main" id="{56441E5A-34BD-E429-8980-55A63BF0928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8" name="Freeform 235">
              <a:extLst>
                <a:ext uri="{FF2B5EF4-FFF2-40B4-BE49-F238E27FC236}">
                  <a16:creationId xmlns:a16="http://schemas.microsoft.com/office/drawing/2014/main" id="{78FB8346-FB1A-5E57-D308-26A4544A19D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9" name="Freeform 236">
              <a:extLst>
                <a:ext uri="{FF2B5EF4-FFF2-40B4-BE49-F238E27FC236}">
                  <a16:creationId xmlns:a16="http://schemas.microsoft.com/office/drawing/2014/main" id="{6176FF26-D732-4748-4855-11C7F88B1FB0}"/>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0" name="Freeform 237">
              <a:extLst>
                <a:ext uri="{FF2B5EF4-FFF2-40B4-BE49-F238E27FC236}">
                  <a16:creationId xmlns:a16="http://schemas.microsoft.com/office/drawing/2014/main" id="{3F5E6A41-3B26-AE99-B23E-7213588333A0}"/>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1" name="Freeform 238">
              <a:extLst>
                <a:ext uri="{FF2B5EF4-FFF2-40B4-BE49-F238E27FC236}">
                  <a16:creationId xmlns:a16="http://schemas.microsoft.com/office/drawing/2014/main" id="{742D48AE-9913-EBCA-50D5-31D47C82882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283" name="Text Placeholder 1">
            <a:extLst>
              <a:ext uri="{FF2B5EF4-FFF2-40B4-BE49-F238E27FC236}">
                <a16:creationId xmlns:a16="http://schemas.microsoft.com/office/drawing/2014/main" id="{E68D3A5C-3D8C-D310-A6E1-45A0B1563A31}"/>
              </a:ext>
            </a:extLst>
          </p:cNvPr>
          <p:cNvSpPr txBox="1">
            <a:spLocks/>
          </p:cNvSpPr>
          <p:nvPr/>
        </p:nvSpPr>
        <p:spPr>
          <a:xfrm>
            <a:off x="2004708" y="178700"/>
            <a:ext cx="10600546" cy="9534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200" dirty="0"/>
              <a:t>Mitarbeiterengagement für CSR-Transformation</a:t>
            </a:r>
          </a:p>
          <a:p>
            <a:endParaRPr lang="en-IE" sz="3200" dirty="0"/>
          </a:p>
        </p:txBody>
      </p:sp>
      <p:grpSp>
        <p:nvGrpSpPr>
          <p:cNvPr id="416" name="Graphic 4">
            <a:extLst>
              <a:ext uri="{FF2B5EF4-FFF2-40B4-BE49-F238E27FC236}">
                <a16:creationId xmlns:a16="http://schemas.microsoft.com/office/drawing/2014/main" id="{03C47303-52B9-5A4D-2105-F75605952B1D}"/>
              </a:ext>
            </a:extLst>
          </p:cNvPr>
          <p:cNvGrpSpPr/>
          <p:nvPr/>
        </p:nvGrpSpPr>
        <p:grpSpPr>
          <a:xfrm>
            <a:off x="1146307" y="4430383"/>
            <a:ext cx="1666347" cy="1419224"/>
            <a:chOff x="3778420" y="3791271"/>
            <a:chExt cx="1253431" cy="1085528"/>
          </a:xfrm>
        </p:grpSpPr>
        <p:sp>
          <p:nvSpPr>
            <p:cNvPr id="417" name="Freeform 104">
              <a:extLst>
                <a:ext uri="{FF2B5EF4-FFF2-40B4-BE49-F238E27FC236}">
                  <a16:creationId xmlns:a16="http://schemas.microsoft.com/office/drawing/2014/main" id="{C06F75B3-E847-9BD8-3A96-13DEAE4E4FD9}"/>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418" name="Freeform 105">
              <a:extLst>
                <a:ext uri="{FF2B5EF4-FFF2-40B4-BE49-F238E27FC236}">
                  <a16:creationId xmlns:a16="http://schemas.microsoft.com/office/drawing/2014/main" id="{79D57812-F376-5799-22F7-960378111B7A}"/>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419" name="Freeform 106">
              <a:extLst>
                <a:ext uri="{FF2B5EF4-FFF2-40B4-BE49-F238E27FC236}">
                  <a16:creationId xmlns:a16="http://schemas.microsoft.com/office/drawing/2014/main" id="{602C3A33-DB6A-8578-B0A7-BCB4DDDD583A}"/>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420" name="Freeform 107">
              <a:extLst>
                <a:ext uri="{FF2B5EF4-FFF2-40B4-BE49-F238E27FC236}">
                  <a16:creationId xmlns:a16="http://schemas.microsoft.com/office/drawing/2014/main" id="{971B1593-8302-B90F-C1CC-4610ACAD8DE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421" name="Freeform 108">
              <a:extLst>
                <a:ext uri="{FF2B5EF4-FFF2-40B4-BE49-F238E27FC236}">
                  <a16:creationId xmlns:a16="http://schemas.microsoft.com/office/drawing/2014/main" id="{97FC8C13-F51F-6411-5890-A7FB5D5B5846}"/>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422" name="Freeform 109">
              <a:extLst>
                <a:ext uri="{FF2B5EF4-FFF2-40B4-BE49-F238E27FC236}">
                  <a16:creationId xmlns:a16="http://schemas.microsoft.com/office/drawing/2014/main" id="{FBFC5AC6-A02E-4C4B-E231-0B55DD133ED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423" name="Freeform 110">
              <a:extLst>
                <a:ext uri="{FF2B5EF4-FFF2-40B4-BE49-F238E27FC236}">
                  <a16:creationId xmlns:a16="http://schemas.microsoft.com/office/drawing/2014/main" id="{A1E1664C-5234-5199-FAA6-868C127CF209}"/>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424" name="Freeform 111">
              <a:extLst>
                <a:ext uri="{FF2B5EF4-FFF2-40B4-BE49-F238E27FC236}">
                  <a16:creationId xmlns:a16="http://schemas.microsoft.com/office/drawing/2014/main" id="{04029B6C-ED66-1E5E-5459-7A9CAFCBCC47}"/>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425" name="Freeform 112">
              <a:extLst>
                <a:ext uri="{FF2B5EF4-FFF2-40B4-BE49-F238E27FC236}">
                  <a16:creationId xmlns:a16="http://schemas.microsoft.com/office/drawing/2014/main" id="{A4928D52-FD21-379C-7D90-779B0D0DA88A}"/>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426" name="Freeform 113">
              <a:extLst>
                <a:ext uri="{FF2B5EF4-FFF2-40B4-BE49-F238E27FC236}">
                  <a16:creationId xmlns:a16="http://schemas.microsoft.com/office/drawing/2014/main" id="{58CE0006-D767-EC61-4781-D22F721A1125}"/>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427" name="Freeform 114">
              <a:extLst>
                <a:ext uri="{FF2B5EF4-FFF2-40B4-BE49-F238E27FC236}">
                  <a16:creationId xmlns:a16="http://schemas.microsoft.com/office/drawing/2014/main" id="{A4C8B4DC-F5E5-0339-BFC2-98A2E8D8123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428" name="Freeform 115">
              <a:extLst>
                <a:ext uri="{FF2B5EF4-FFF2-40B4-BE49-F238E27FC236}">
                  <a16:creationId xmlns:a16="http://schemas.microsoft.com/office/drawing/2014/main" id="{7164C81B-EDA2-4C39-A6F4-7DF048273670}"/>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429" name="Freeform 116">
              <a:extLst>
                <a:ext uri="{FF2B5EF4-FFF2-40B4-BE49-F238E27FC236}">
                  <a16:creationId xmlns:a16="http://schemas.microsoft.com/office/drawing/2014/main" id="{3281FD49-D68E-6640-CE9E-4ECA9CC0C118}"/>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430" name="Freeform 117">
              <a:extLst>
                <a:ext uri="{FF2B5EF4-FFF2-40B4-BE49-F238E27FC236}">
                  <a16:creationId xmlns:a16="http://schemas.microsoft.com/office/drawing/2014/main" id="{8B910BC6-3339-7322-762E-F4F9D215E39D}"/>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431" name="Freeform 118">
              <a:extLst>
                <a:ext uri="{FF2B5EF4-FFF2-40B4-BE49-F238E27FC236}">
                  <a16:creationId xmlns:a16="http://schemas.microsoft.com/office/drawing/2014/main" id="{BDFE885D-77DC-63F0-76E1-9C149C7DCA0C}"/>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432" name="Freeform 119">
              <a:extLst>
                <a:ext uri="{FF2B5EF4-FFF2-40B4-BE49-F238E27FC236}">
                  <a16:creationId xmlns:a16="http://schemas.microsoft.com/office/drawing/2014/main" id="{AF9792DE-9863-7BD1-14A5-68139AAF9E97}"/>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433" name="Freeform 120">
              <a:extLst>
                <a:ext uri="{FF2B5EF4-FFF2-40B4-BE49-F238E27FC236}">
                  <a16:creationId xmlns:a16="http://schemas.microsoft.com/office/drawing/2014/main" id="{AC2D196A-D02B-D0C7-8BED-53B93DFE41A3}"/>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34" name="Freeform 121">
              <a:extLst>
                <a:ext uri="{FF2B5EF4-FFF2-40B4-BE49-F238E27FC236}">
                  <a16:creationId xmlns:a16="http://schemas.microsoft.com/office/drawing/2014/main" id="{210CBBB1-CDAF-F813-94C3-7FEE50BC6288}"/>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5" name="Freeform 122">
              <a:extLst>
                <a:ext uri="{FF2B5EF4-FFF2-40B4-BE49-F238E27FC236}">
                  <a16:creationId xmlns:a16="http://schemas.microsoft.com/office/drawing/2014/main" id="{CD4C3650-C11E-7582-CE22-5606AB9D7664}"/>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436" name="Freeform 123">
              <a:extLst>
                <a:ext uri="{FF2B5EF4-FFF2-40B4-BE49-F238E27FC236}">
                  <a16:creationId xmlns:a16="http://schemas.microsoft.com/office/drawing/2014/main" id="{FBAD9B65-DD83-6054-1EB5-5724192CDFB6}"/>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437" name="Freeform 124">
              <a:extLst>
                <a:ext uri="{FF2B5EF4-FFF2-40B4-BE49-F238E27FC236}">
                  <a16:creationId xmlns:a16="http://schemas.microsoft.com/office/drawing/2014/main" id="{43422ADE-D1AD-B179-D42E-895368665F64}"/>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438" name="Freeform 125">
              <a:extLst>
                <a:ext uri="{FF2B5EF4-FFF2-40B4-BE49-F238E27FC236}">
                  <a16:creationId xmlns:a16="http://schemas.microsoft.com/office/drawing/2014/main" id="{939AA02A-5548-B459-B073-6120B05B1757}"/>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439" name="Freeform 126">
              <a:extLst>
                <a:ext uri="{FF2B5EF4-FFF2-40B4-BE49-F238E27FC236}">
                  <a16:creationId xmlns:a16="http://schemas.microsoft.com/office/drawing/2014/main" id="{AF7E7EC0-46EF-1882-46A3-8BCD7168CE22}"/>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440" name="Freeform 127">
              <a:extLst>
                <a:ext uri="{FF2B5EF4-FFF2-40B4-BE49-F238E27FC236}">
                  <a16:creationId xmlns:a16="http://schemas.microsoft.com/office/drawing/2014/main" id="{9D6BC02D-1C5B-8566-3F4A-F4A07A68577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441" name="Freeform 128">
              <a:extLst>
                <a:ext uri="{FF2B5EF4-FFF2-40B4-BE49-F238E27FC236}">
                  <a16:creationId xmlns:a16="http://schemas.microsoft.com/office/drawing/2014/main" id="{2FC99421-208F-D8B2-EDED-804F92FBF781}"/>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442" name="Freeform 129">
              <a:extLst>
                <a:ext uri="{FF2B5EF4-FFF2-40B4-BE49-F238E27FC236}">
                  <a16:creationId xmlns:a16="http://schemas.microsoft.com/office/drawing/2014/main" id="{FF2D2AD8-977A-425F-699D-F2772F096186}"/>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443" name="Freeform 130">
              <a:extLst>
                <a:ext uri="{FF2B5EF4-FFF2-40B4-BE49-F238E27FC236}">
                  <a16:creationId xmlns:a16="http://schemas.microsoft.com/office/drawing/2014/main" id="{25D1C22D-3C04-04FA-7594-D4495996F4E3}"/>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444" name="Freeform 131">
              <a:extLst>
                <a:ext uri="{FF2B5EF4-FFF2-40B4-BE49-F238E27FC236}">
                  <a16:creationId xmlns:a16="http://schemas.microsoft.com/office/drawing/2014/main" id="{2B0E6C76-EEE1-71EF-4549-6C0794594836}"/>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45" name="Freeform 132">
              <a:extLst>
                <a:ext uri="{FF2B5EF4-FFF2-40B4-BE49-F238E27FC236}">
                  <a16:creationId xmlns:a16="http://schemas.microsoft.com/office/drawing/2014/main" id="{00BF426B-72CD-FBD9-B6C5-064CB5427EF4}"/>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46" name="Freeform 133">
              <a:extLst>
                <a:ext uri="{FF2B5EF4-FFF2-40B4-BE49-F238E27FC236}">
                  <a16:creationId xmlns:a16="http://schemas.microsoft.com/office/drawing/2014/main" id="{B9E0E4A2-6F29-2904-64A0-3AA3473F0DD7}"/>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47" name="Freeform 134">
              <a:extLst>
                <a:ext uri="{FF2B5EF4-FFF2-40B4-BE49-F238E27FC236}">
                  <a16:creationId xmlns:a16="http://schemas.microsoft.com/office/drawing/2014/main" id="{41F1C186-3AC3-DD92-96EB-DC8CA3BE41F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48" name="Freeform 135">
              <a:extLst>
                <a:ext uri="{FF2B5EF4-FFF2-40B4-BE49-F238E27FC236}">
                  <a16:creationId xmlns:a16="http://schemas.microsoft.com/office/drawing/2014/main" id="{C054B221-0BFB-4C4E-16B7-6CA4797B55E3}"/>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9" name="Freeform 136">
              <a:extLst>
                <a:ext uri="{FF2B5EF4-FFF2-40B4-BE49-F238E27FC236}">
                  <a16:creationId xmlns:a16="http://schemas.microsoft.com/office/drawing/2014/main" id="{7683D475-32F2-9D0E-8ACE-8AFD3DFC00C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0" name="Freeform 137">
              <a:extLst>
                <a:ext uri="{FF2B5EF4-FFF2-40B4-BE49-F238E27FC236}">
                  <a16:creationId xmlns:a16="http://schemas.microsoft.com/office/drawing/2014/main" id="{3557A07C-486E-F763-C206-0D2DC1CBDFCD}"/>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51" name="Freeform 138">
              <a:extLst>
                <a:ext uri="{FF2B5EF4-FFF2-40B4-BE49-F238E27FC236}">
                  <a16:creationId xmlns:a16="http://schemas.microsoft.com/office/drawing/2014/main" id="{2BF64509-443F-D320-0BBE-950A7FF1B799}"/>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52" name="Freeform 139">
              <a:extLst>
                <a:ext uri="{FF2B5EF4-FFF2-40B4-BE49-F238E27FC236}">
                  <a16:creationId xmlns:a16="http://schemas.microsoft.com/office/drawing/2014/main" id="{04C7532F-E016-AB1A-EB1E-4BDBDB13AC3B}"/>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53" name="Freeform 140">
              <a:extLst>
                <a:ext uri="{FF2B5EF4-FFF2-40B4-BE49-F238E27FC236}">
                  <a16:creationId xmlns:a16="http://schemas.microsoft.com/office/drawing/2014/main" id="{2C60D4E6-7C35-18B7-419D-F9299B8E7784}"/>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54" name="Freeform 141">
              <a:extLst>
                <a:ext uri="{FF2B5EF4-FFF2-40B4-BE49-F238E27FC236}">
                  <a16:creationId xmlns:a16="http://schemas.microsoft.com/office/drawing/2014/main" id="{E34F0938-3067-04C2-7D8F-8FD1621277C0}"/>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455" name="Freeform 142">
              <a:extLst>
                <a:ext uri="{FF2B5EF4-FFF2-40B4-BE49-F238E27FC236}">
                  <a16:creationId xmlns:a16="http://schemas.microsoft.com/office/drawing/2014/main" id="{7BBEDEA4-A77D-70EC-1CFF-A8BB357D0C4C}"/>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456" name="Freeform 143">
              <a:extLst>
                <a:ext uri="{FF2B5EF4-FFF2-40B4-BE49-F238E27FC236}">
                  <a16:creationId xmlns:a16="http://schemas.microsoft.com/office/drawing/2014/main" id="{7E35BE21-8F58-E66F-2B82-9AA24645F4ED}"/>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457" name="Freeform 144">
              <a:extLst>
                <a:ext uri="{FF2B5EF4-FFF2-40B4-BE49-F238E27FC236}">
                  <a16:creationId xmlns:a16="http://schemas.microsoft.com/office/drawing/2014/main" id="{991124D2-5DC9-7D2B-90C2-D12A88DAD49B}"/>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458" name="Freeform 145">
              <a:extLst>
                <a:ext uri="{FF2B5EF4-FFF2-40B4-BE49-F238E27FC236}">
                  <a16:creationId xmlns:a16="http://schemas.microsoft.com/office/drawing/2014/main" id="{0A655F3D-944C-67BF-DF5C-45D07EA39ED0}"/>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459" name="Freeform 146">
              <a:extLst>
                <a:ext uri="{FF2B5EF4-FFF2-40B4-BE49-F238E27FC236}">
                  <a16:creationId xmlns:a16="http://schemas.microsoft.com/office/drawing/2014/main" id="{A027742E-4395-FC28-D7C8-9A33C4A6B717}"/>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460" name="Freeform 147">
              <a:extLst>
                <a:ext uri="{FF2B5EF4-FFF2-40B4-BE49-F238E27FC236}">
                  <a16:creationId xmlns:a16="http://schemas.microsoft.com/office/drawing/2014/main" id="{AB2E6CFD-CD13-535B-430D-B36A0919EAF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461" name="Freeform 148">
              <a:extLst>
                <a:ext uri="{FF2B5EF4-FFF2-40B4-BE49-F238E27FC236}">
                  <a16:creationId xmlns:a16="http://schemas.microsoft.com/office/drawing/2014/main" id="{C60F41B7-C29B-74C1-F90C-56288A2D23B7}"/>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462" name="Freeform 149">
              <a:extLst>
                <a:ext uri="{FF2B5EF4-FFF2-40B4-BE49-F238E27FC236}">
                  <a16:creationId xmlns:a16="http://schemas.microsoft.com/office/drawing/2014/main" id="{06A62231-B78D-B9D8-2AC8-BE28F8FEC2C7}"/>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463" name="Freeform 150">
              <a:extLst>
                <a:ext uri="{FF2B5EF4-FFF2-40B4-BE49-F238E27FC236}">
                  <a16:creationId xmlns:a16="http://schemas.microsoft.com/office/drawing/2014/main" id="{5658E2CE-B652-2BC8-A7C6-51588A479946}"/>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464" name="Freeform 151">
              <a:extLst>
                <a:ext uri="{FF2B5EF4-FFF2-40B4-BE49-F238E27FC236}">
                  <a16:creationId xmlns:a16="http://schemas.microsoft.com/office/drawing/2014/main" id="{9D06A5A1-3F4D-B5DA-3221-CE92929778F2}"/>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465" name="Freeform 152">
              <a:extLst>
                <a:ext uri="{FF2B5EF4-FFF2-40B4-BE49-F238E27FC236}">
                  <a16:creationId xmlns:a16="http://schemas.microsoft.com/office/drawing/2014/main" id="{211E0396-B471-9A7A-B036-98F4E67767FF}"/>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66" name="Freeform 153">
              <a:extLst>
                <a:ext uri="{FF2B5EF4-FFF2-40B4-BE49-F238E27FC236}">
                  <a16:creationId xmlns:a16="http://schemas.microsoft.com/office/drawing/2014/main" id="{C343C17D-9C1C-456C-604B-6D41153DD722}"/>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467" name="Freeform 154">
              <a:extLst>
                <a:ext uri="{FF2B5EF4-FFF2-40B4-BE49-F238E27FC236}">
                  <a16:creationId xmlns:a16="http://schemas.microsoft.com/office/drawing/2014/main" id="{30E20948-B293-F8A6-5121-294561141BA7}"/>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468" name="Freeform 155">
              <a:extLst>
                <a:ext uri="{FF2B5EF4-FFF2-40B4-BE49-F238E27FC236}">
                  <a16:creationId xmlns:a16="http://schemas.microsoft.com/office/drawing/2014/main" id="{C84ADE9D-CD2E-6A35-F18D-05D81CD8A841}"/>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469" name="Freeform 156">
              <a:extLst>
                <a:ext uri="{FF2B5EF4-FFF2-40B4-BE49-F238E27FC236}">
                  <a16:creationId xmlns:a16="http://schemas.microsoft.com/office/drawing/2014/main" id="{8E9B1212-23B1-B280-CA9B-145E62850128}"/>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470" name="Freeform 157">
              <a:extLst>
                <a:ext uri="{FF2B5EF4-FFF2-40B4-BE49-F238E27FC236}">
                  <a16:creationId xmlns:a16="http://schemas.microsoft.com/office/drawing/2014/main" id="{FA43499B-4503-7C94-C9F1-8FD58CEDF5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471" name="Freeform 158">
              <a:extLst>
                <a:ext uri="{FF2B5EF4-FFF2-40B4-BE49-F238E27FC236}">
                  <a16:creationId xmlns:a16="http://schemas.microsoft.com/office/drawing/2014/main" id="{3176045D-437D-6AF8-4F49-0A70FF1E29B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472" name="Freeform 159">
              <a:extLst>
                <a:ext uri="{FF2B5EF4-FFF2-40B4-BE49-F238E27FC236}">
                  <a16:creationId xmlns:a16="http://schemas.microsoft.com/office/drawing/2014/main" id="{B96A4D90-EC9D-CFA5-B943-5AF87244A83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473" name="Freeform 160">
              <a:extLst>
                <a:ext uri="{FF2B5EF4-FFF2-40B4-BE49-F238E27FC236}">
                  <a16:creationId xmlns:a16="http://schemas.microsoft.com/office/drawing/2014/main" id="{D8B58452-716E-65B3-812A-B727DE5D4949}"/>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474" name="Freeform 161">
              <a:extLst>
                <a:ext uri="{FF2B5EF4-FFF2-40B4-BE49-F238E27FC236}">
                  <a16:creationId xmlns:a16="http://schemas.microsoft.com/office/drawing/2014/main" id="{BFFB96C7-BC91-5301-B9AF-BBE2410FE4B0}"/>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475" name="Freeform 162">
              <a:extLst>
                <a:ext uri="{FF2B5EF4-FFF2-40B4-BE49-F238E27FC236}">
                  <a16:creationId xmlns:a16="http://schemas.microsoft.com/office/drawing/2014/main" id="{0F77D9EE-9D03-9B31-4528-B62CA4242096}"/>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476" name="Freeform 163">
              <a:extLst>
                <a:ext uri="{FF2B5EF4-FFF2-40B4-BE49-F238E27FC236}">
                  <a16:creationId xmlns:a16="http://schemas.microsoft.com/office/drawing/2014/main" id="{BF6EED61-2C2F-C4ED-41DD-B922A2FFF1E8}"/>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477" name="Freeform 164">
              <a:extLst>
                <a:ext uri="{FF2B5EF4-FFF2-40B4-BE49-F238E27FC236}">
                  <a16:creationId xmlns:a16="http://schemas.microsoft.com/office/drawing/2014/main" id="{92026B4E-935C-B7F3-CB63-D20D28F0F0ED}"/>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478" name="Freeform 165">
              <a:extLst>
                <a:ext uri="{FF2B5EF4-FFF2-40B4-BE49-F238E27FC236}">
                  <a16:creationId xmlns:a16="http://schemas.microsoft.com/office/drawing/2014/main" id="{D7115D04-034C-F402-B0E0-7C3A00A15C36}"/>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479" name="Freeform 166">
              <a:extLst>
                <a:ext uri="{FF2B5EF4-FFF2-40B4-BE49-F238E27FC236}">
                  <a16:creationId xmlns:a16="http://schemas.microsoft.com/office/drawing/2014/main" id="{E57B5E4B-5724-F433-1417-6B98872CDE00}"/>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480" name="Freeform 167">
              <a:extLst>
                <a:ext uri="{FF2B5EF4-FFF2-40B4-BE49-F238E27FC236}">
                  <a16:creationId xmlns:a16="http://schemas.microsoft.com/office/drawing/2014/main" id="{56E900E3-0BE6-9759-E5FA-A371777ADD4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481" name="Freeform 168">
              <a:extLst>
                <a:ext uri="{FF2B5EF4-FFF2-40B4-BE49-F238E27FC236}">
                  <a16:creationId xmlns:a16="http://schemas.microsoft.com/office/drawing/2014/main" id="{6DD2107F-E8A5-07D1-A8CC-E52F1AC86B9C}"/>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482" name="Freeform 169">
              <a:extLst>
                <a:ext uri="{FF2B5EF4-FFF2-40B4-BE49-F238E27FC236}">
                  <a16:creationId xmlns:a16="http://schemas.microsoft.com/office/drawing/2014/main" id="{86221D86-C7EE-EF45-0BFF-08533F9D2C5D}"/>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483" name="Freeform 170">
              <a:extLst>
                <a:ext uri="{FF2B5EF4-FFF2-40B4-BE49-F238E27FC236}">
                  <a16:creationId xmlns:a16="http://schemas.microsoft.com/office/drawing/2014/main" id="{42079D98-5AE9-EB1B-0C3E-5EEF82ACF9CC}"/>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484" name="Freeform 171">
              <a:extLst>
                <a:ext uri="{FF2B5EF4-FFF2-40B4-BE49-F238E27FC236}">
                  <a16:creationId xmlns:a16="http://schemas.microsoft.com/office/drawing/2014/main" id="{ADF7F0EE-4E1D-02B9-69E1-5D01910AE2B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485" name="Freeform 172">
              <a:extLst>
                <a:ext uri="{FF2B5EF4-FFF2-40B4-BE49-F238E27FC236}">
                  <a16:creationId xmlns:a16="http://schemas.microsoft.com/office/drawing/2014/main" id="{58B6A566-287A-3EC6-4920-103BD53C55D5}"/>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486" name="Freeform 173">
              <a:extLst>
                <a:ext uri="{FF2B5EF4-FFF2-40B4-BE49-F238E27FC236}">
                  <a16:creationId xmlns:a16="http://schemas.microsoft.com/office/drawing/2014/main" id="{5CFC7FB6-5EAB-104B-DFD9-8FE117B53E9A}"/>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487" name="Freeform 174">
              <a:extLst>
                <a:ext uri="{FF2B5EF4-FFF2-40B4-BE49-F238E27FC236}">
                  <a16:creationId xmlns:a16="http://schemas.microsoft.com/office/drawing/2014/main" id="{A7E68FE8-5F6E-E96A-0A24-62B3E409C7AE}"/>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488" name="Freeform 175">
              <a:extLst>
                <a:ext uri="{FF2B5EF4-FFF2-40B4-BE49-F238E27FC236}">
                  <a16:creationId xmlns:a16="http://schemas.microsoft.com/office/drawing/2014/main" id="{971ECAB2-7F05-D80D-24FD-FB5D0298082E}"/>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489" name="Freeform 176">
              <a:extLst>
                <a:ext uri="{FF2B5EF4-FFF2-40B4-BE49-F238E27FC236}">
                  <a16:creationId xmlns:a16="http://schemas.microsoft.com/office/drawing/2014/main" id="{A6EADDD6-1BF4-8CD3-41BD-29C84034E8C0}"/>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490" name="Freeform 177">
              <a:extLst>
                <a:ext uri="{FF2B5EF4-FFF2-40B4-BE49-F238E27FC236}">
                  <a16:creationId xmlns:a16="http://schemas.microsoft.com/office/drawing/2014/main" id="{F9121019-FD6F-6782-00E7-24C00307B1E8}"/>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491" name="Freeform 178">
              <a:extLst>
                <a:ext uri="{FF2B5EF4-FFF2-40B4-BE49-F238E27FC236}">
                  <a16:creationId xmlns:a16="http://schemas.microsoft.com/office/drawing/2014/main" id="{005CCA75-78F9-D45A-F517-4AE703EDF636}"/>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492" name="Freeform 179">
              <a:extLst>
                <a:ext uri="{FF2B5EF4-FFF2-40B4-BE49-F238E27FC236}">
                  <a16:creationId xmlns:a16="http://schemas.microsoft.com/office/drawing/2014/main" id="{0CB6CACA-80FA-2230-2038-83C390084F24}"/>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493" name="Freeform 180">
              <a:extLst>
                <a:ext uri="{FF2B5EF4-FFF2-40B4-BE49-F238E27FC236}">
                  <a16:creationId xmlns:a16="http://schemas.microsoft.com/office/drawing/2014/main" id="{B76783D4-6E17-588B-929D-1B05DBAF89A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494" name="Freeform 181">
              <a:extLst>
                <a:ext uri="{FF2B5EF4-FFF2-40B4-BE49-F238E27FC236}">
                  <a16:creationId xmlns:a16="http://schemas.microsoft.com/office/drawing/2014/main" id="{B948398F-52B1-5EC9-2BC9-843C2DDD7B3E}"/>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495" name="Freeform 182">
              <a:extLst>
                <a:ext uri="{FF2B5EF4-FFF2-40B4-BE49-F238E27FC236}">
                  <a16:creationId xmlns:a16="http://schemas.microsoft.com/office/drawing/2014/main" id="{66079876-69C1-BFE4-0255-5888BC0AA632}"/>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496" name="Freeform 183">
              <a:extLst>
                <a:ext uri="{FF2B5EF4-FFF2-40B4-BE49-F238E27FC236}">
                  <a16:creationId xmlns:a16="http://schemas.microsoft.com/office/drawing/2014/main" id="{5B104F38-4443-DF9B-2362-5D0442221F43}"/>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497" name="Freeform 184">
              <a:extLst>
                <a:ext uri="{FF2B5EF4-FFF2-40B4-BE49-F238E27FC236}">
                  <a16:creationId xmlns:a16="http://schemas.microsoft.com/office/drawing/2014/main" id="{5ACEDBE8-D1F3-B6F1-AC0A-303DED1128A1}"/>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498" name="Freeform 185">
              <a:extLst>
                <a:ext uri="{FF2B5EF4-FFF2-40B4-BE49-F238E27FC236}">
                  <a16:creationId xmlns:a16="http://schemas.microsoft.com/office/drawing/2014/main" id="{43F9B668-0F19-9617-48B7-DCAA1CDB36AE}"/>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499" name="Freeform 186">
              <a:extLst>
                <a:ext uri="{FF2B5EF4-FFF2-40B4-BE49-F238E27FC236}">
                  <a16:creationId xmlns:a16="http://schemas.microsoft.com/office/drawing/2014/main" id="{C8584313-5C15-4583-DD0E-F70D1E53427D}"/>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00" name="Freeform 187">
              <a:extLst>
                <a:ext uri="{FF2B5EF4-FFF2-40B4-BE49-F238E27FC236}">
                  <a16:creationId xmlns:a16="http://schemas.microsoft.com/office/drawing/2014/main" id="{B5AD6D1D-90C7-0D41-5EEB-1365979149A8}"/>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01" name="Freeform 188">
              <a:extLst>
                <a:ext uri="{FF2B5EF4-FFF2-40B4-BE49-F238E27FC236}">
                  <a16:creationId xmlns:a16="http://schemas.microsoft.com/office/drawing/2014/main" id="{2370B67D-B825-2300-F070-E1F1EAA3265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502" name="Freeform 189">
              <a:extLst>
                <a:ext uri="{FF2B5EF4-FFF2-40B4-BE49-F238E27FC236}">
                  <a16:creationId xmlns:a16="http://schemas.microsoft.com/office/drawing/2014/main" id="{73874D7A-C936-C376-2BB8-460A864B34AF}"/>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503" name="Freeform 190">
              <a:extLst>
                <a:ext uri="{FF2B5EF4-FFF2-40B4-BE49-F238E27FC236}">
                  <a16:creationId xmlns:a16="http://schemas.microsoft.com/office/drawing/2014/main" id="{28B0ACEC-7BBB-0A80-BDC4-729EE83FEAE8}"/>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04" name="Freeform 191">
              <a:extLst>
                <a:ext uri="{FF2B5EF4-FFF2-40B4-BE49-F238E27FC236}">
                  <a16:creationId xmlns:a16="http://schemas.microsoft.com/office/drawing/2014/main" id="{8CDFD993-AAAF-08E7-608F-60F59D014CCF}"/>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505" name="Freeform 192">
              <a:extLst>
                <a:ext uri="{FF2B5EF4-FFF2-40B4-BE49-F238E27FC236}">
                  <a16:creationId xmlns:a16="http://schemas.microsoft.com/office/drawing/2014/main" id="{1BDE49F7-F581-C092-32B2-78C6D4D70799}"/>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506" name="Freeform 193">
              <a:extLst>
                <a:ext uri="{FF2B5EF4-FFF2-40B4-BE49-F238E27FC236}">
                  <a16:creationId xmlns:a16="http://schemas.microsoft.com/office/drawing/2014/main" id="{EA139703-DF77-6729-C063-F06646BC89F3}"/>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507" name="Freeform 194">
              <a:extLst>
                <a:ext uri="{FF2B5EF4-FFF2-40B4-BE49-F238E27FC236}">
                  <a16:creationId xmlns:a16="http://schemas.microsoft.com/office/drawing/2014/main" id="{3C5BCAC8-83D0-33C7-2D52-DD1BDE5EA82A}"/>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508" name="Freeform 195">
              <a:extLst>
                <a:ext uri="{FF2B5EF4-FFF2-40B4-BE49-F238E27FC236}">
                  <a16:creationId xmlns:a16="http://schemas.microsoft.com/office/drawing/2014/main" id="{D37AF52D-C17B-7C38-AC69-C3A6CEA44DA1}"/>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509" name="Freeform 196">
              <a:extLst>
                <a:ext uri="{FF2B5EF4-FFF2-40B4-BE49-F238E27FC236}">
                  <a16:creationId xmlns:a16="http://schemas.microsoft.com/office/drawing/2014/main" id="{E0DD07A1-C4BF-D2F3-EEBA-95409F3E115F}"/>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510" name="Freeform 197">
              <a:extLst>
                <a:ext uri="{FF2B5EF4-FFF2-40B4-BE49-F238E27FC236}">
                  <a16:creationId xmlns:a16="http://schemas.microsoft.com/office/drawing/2014/main" id="{0D7B9C30-CD88-F762-48BB-26BEAF77A79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511" name="Freeform 198">
              <a:extLst>
                <a:ext uri="{FF2B5EF4-FFF2-40B4-BE49-F238E27FC236}">
                  <a16:creationId xmlns:a16="http://schemas.microsoft.com/office/drawing/2014/main" id="{D38F1AF5-0BF1-1D07-E220-A38081BD9686}"/>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512" name="Freeform 199">
              <a:extLst>
                <a:ext uri="{FF2B5EF4-FFF2-40B4-BE49-F238E27FC236}">
                  <a16:creationId xmlns:a16="http://schemas.microsoft.com/office/drawing/2014/main" id="{C2464EBF-03D9-269B-073F-6A4CC0F09741}"/>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13" name="Freeform 200">
              <a:extLst>
                <a:ext uri="{FF2B5EF4-FFF2-40B4-BE49-F238E27FC236}">
                  <a16:creationId xmlns:a16="http://schemas.microsoft.com/office/drawing/2014/main" id="{B3273144-645E-FDD2-8F19-CB5B91A19ACB}"/>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514" name="Freeform 201">
              <a:extLst>
                <a:ext uri="{FF2B5EF4-FFF2-40B4-BE49-F238E27FC236}">
                  <a16:creationId xmlns:a16="http://schemas.microsoft.com/office/drawing/2014/main" id="{7832CD71-A25A-A29A-99BA-6D65D3D81422}"/>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515" name="Freeform 202">
              <a:extLst>
                <a:ext uri="{FF2B5EF4-FFF2-40B4-BE49-F238E27FC236}">
                  <a16:creationId xmlns:a16="http://schemas.microsoft.com/office/drawing/2014/main" id="{82301A69-C4F6-8AE2-AB32-FD61993DE55A}"/>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516" name="Freeform 203">
              <a:extLst>
                <a:ext uri="{FF2B5EF4-FFF2-40B4-BE49-F238E27FC236}">
                  <a16:creationId xmlns:a16="http://schemas.microsoft.com/office/drawing/2014/main" id="{9809243D-0408-EFD4-AF7A-3C688271303B}"/>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517" name="Freeform 204">
              <a:extLst>
                <a:ext uri="{FF2B5EF4-FFF2-40B4-BE49-F238E27FC236}">
                  <a16:creationId xmlns:a16="http://schemas.microsoft.com/office/drawing/2014/main" id="{2D62F646-DDEE-650E-A4EA-6B89636390C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518" name="Freeform 205">
              <a:extLst>
                <a:ext uri="{FF2B5EF4-FFF2-40B4-BE49-F238E27FC236}">
                  <a16:creationId xmlns:a16="http://schemas.microsoft.com/office/drawing/2014/main" id="{A9B01729-0DB9-9536-489B-8FB339C49D07}"/>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519" name="Freeform 206">
              <a:extLst>
                <a:ext uri="{FF2B5EF4-FFF2-40B4-BE49-F238E27FC236}">
                  <a16:creationId xmlns:a16="http://schemas.microsoft.com/office/drawing/2014/main" id="{CB1747BE-BF37-2E5F-AF6C-2091213FAE0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520" name="Freeform 207">
              <a:extLst>
                <a:ext uri="{FF2B5EF4-FFF2-40B4-BE49-F238E27FC236}">
                  <a16:creationId xmlns:a16="http://schemas.microsoft.com/office/drawing/2014/main" id="{826E5A27-2945-DE81-9D85-B1D089C927BC}"/>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21" name="Freeform 208">
              <a:extLst>
                <a:ext uri="{FF2B5EF4-FFF2-40B4-BE49-F238E27FC236}">
                  <a16:creationId xmlns:a16="http://schemas.microsoft.com/office/drawing/2014/main" id="{65555921-B78B-D73F-B3C4-40D89404B6BE}"/>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22" name="Freeform 209">
              <a:extLst>
                <a:ext uri="{FF2B5EF4-FFF2-40B4-BE49-F238E27FC236}">
                  <a16:creationId xmlns:a16="http://schemas.microsoft.com/office/drawing/2014/main" id="{6936BE0D-4F02-111D-6146-9168BF7445D9}"/>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23" name="Freeform 210">
              <a:extLst>
                <a:ext uri="{FF2B5EF4-FFF2-40B4-BE49-F238E27FC236}">
                  <a16:creationId xmlns:a16="http://schemas.microsoft.com/office/drawing/2014/main" id="{4866753D-E160-200C-55F5-9309E0E27487}"/>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524" name="Freeform 211">
              <a:extLst>
                <a:ext uri="{FF2B5EF4-FFF2-40B4-BE49-F238E27FC236}">
                  <a16:creationId xmlns:a16="http://schemas.microsoft.com/office/drawing/2014/main" id="{C880FA4F-9258-C14C-7889-95037B80E65F}"/>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25" name="Freeform 212">
              <a:extLst>
                <a:ext uri="{FF2B5EF4-FFF2-40B4-BE49-F238E27FC236}">
                  <a16:creationId xmlns:a16="http://schemas.microsoft.com/office/drawing/2014/main" id="{F0104746-4851-A91F-62BE-92EF623C7C2B}"/>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526" name="Freeform 213">
              <a:extLst>
                <a:ext uri="{FF2B5EF4-FFF2-40B4-BE49-F238E27FC236}">
                  <a16:creationId xmlns:a16="http://schemas.microsoft.com/office/drawing/2014/main" id="{4D5051B3-59C2-5063-A3B0-E6C1E547725A}"/>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527" name="Freeform 214">
              <a:extLst>
                <a:ext uri="{FF2B5EF4-FFF2-40B4-BE49-F238E27FC236}">
                  <a16:creationId xmlns:a16="http://schemas.microsoft.com/office/drawing/2014/main" id="{6ED32EB3-E7E1-16D4-D2D4-F6C5936E1F7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528" name="Freeform 215">
              <a:extLst>
                <a:ext uri="{FF2B5EF4-FFF2-40B4-BE49-F238E27FC236}">
                  <a16:creationId xmlns:a16="http://schemas.microsoft.com/office/drawing/2014/main" id="{4FDDBCE7-DA62-1DB9-1218-4512F29178D2}"/>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529" name="Freeform 216">
              <a:extLst>
                <a:ext uri="{FF2B5EF4-FFF2-40B4-BE49-F238E27FC236}">
                  <a16:creationId xmlns:a16="http://schemas.microsoft.com/office/drawing/2014/main" id="{261C9306-3671-FFB8-7F7B-BE617F593F06}"/>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530" name="Freeform 217">
              <a:extLst>
                <a:ext uri="{FF2B5EF4-FFF2-40B4-BE49-F238E27FC236}">
                  <a16:creationId xmlns:a16="http://schemas.microsoft.com/office/drawing/2014/main" id="{A846A41B-49FD-2E44-7295-101BE5D01853}"/>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531" name="Freeform 218">
              <a:extLst>
                <a:ext uri="{FF2B5EF4-FFF2-40B4-BE49-F238E27FC236}">
                  <a16:creationId xmlns:a16="http://schemas.microsoft.com/office/drawing/2014/main" id="{344DD2DE-9249-610E-3187-082E0E60FCDD}"/>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532" name="Freeform 219">
              <a:extLst>
                <a:ext uri="{FF2B5EF4-FFF2-40B4-BE49-F238E27FC236}">
                  <a16:creationId xmlns:a16="http://schemas.microsoft.com/office/drawing/2014/main" id="{28EDAEEC-D8EA-D94C-EF4A-A6DFA5BBEC6D}"/>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533" name="Freeform 220">
              <a:extLst>
                <a:ext uri="{FF2B5EF4-FFF2-40B4-BE49-F238E27FC236}">
                  <a16:creationId xmlns:a16="http://schemas.microsoft.com/office/drawing/2014/main" id="{2090CACF-2858-29B2-BD4B-F0C52037286F}"/>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534" name="Freeform 221">
              <a:extLst>
                <a:ext uri="{FF2B5EF4-FFF2-40B4-BE49-F238E27FC236}">
                  <a16:creationId xmlns:a16="http://schemas.microsoft.com/office/drawing/2014/main" id="{193E4F3A-034F-785C-A426-B58B1A0DCF06}"/>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535" name="Freeform 222">
              <a:extLst>
                <a:ext uri="{FF2B5EF4-FFF2-40B4-BE49-F238E27FC236}">
                  <a16:creationId xmlns:a16="http://schemas.microsoft.com/office/drawing/2014/main" id="{24A7CE28-78E8-E66C-4570-1FBC95137830}"/>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536" name="Freeform 223">
              <a:extLst>
                <a:ext uri="{FF2B5EF4-FFF2-40B4-BE49-F238E27FC236}">
                  <a16:creationId xmlns:a16="http://schemas.microsoft.com/office/drawing/2014/main" id="{0AEFD104-2323-BB30-4D00-851908407D4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537" name="Freeform 224">
              <a:extLst>
                <a:ext uri="{FF2B5EF4-FFF2-40B4-BE49-F238E27FC236}">
                  <a16:creationId xmlns:a16="http://schemas.microsoft.com/office/drawing/2014/main" id="{8677B874-6490-0C82-EE82-673B55117C1C}"/>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538" name="Freeform 225">
              <a:extLst>
                <a:ext uri="{FF2B5EF4-FFF2-40B4-BE49-F238E27FC236}">
                  <a16:creationId xmlns:a16="http://schemas.microsoft.com/office/drawing/2014/main" id="{B19A8B3C-BD70-3186-DCBB-7A00A13C3033}"/>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539" name="Freeform 226">
              <a:extLst>
                <a:ext uri="{FF2B5EF4-FFF2-40B4-BE49-F238E27FC236}">
                  <a16:creationId xmlns:a16="http://schemas.microsoft.com/office/drawing/2014/main" id="{2939C600-45D1-C9DB-7F0B-56FC846AFF1E}"/>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540" name="Freeform 227">
              <a:extLst>
                <a:ext uri="{FF2B5EF4-FFF2-40B4-BE49-F238E27FC236}">
                  <a16:creationId xmlns:a16="http://schemas.microsoft.com/office/drawing/2014/main" id="{CDA81F9D-000B-AAC9-71FE-62B3FA6ACB24}"/>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541" name="Freeform 228">
              <a:extLst>
                <a:ext uri="{FF2B5EF4-FFF2-40B4-BE49-F238E27FC236}">
                  <a16:creationId xmlns:a16="http://schemas.microsoft.com/office/drawing/2014/main" id="{4F66BD7E-D66C-25BA-A96E-45155ECD3C7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542" name="Freeform 229">
              <a:extLst>
                <a:ext uri="{FF2B5EF4-FFF2-40B4-BE49-F238E27FC236}">
                  <a16:creationId xmlns:a16="http://schemas.microsoft.com/office/drawing/2014/main" id="{7B3356E8-F0A1-E448-5D15-DE2A38716278}"/>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543" name="Freeform 230">
              <a:extLst>
                <a:ext uri="{FF2B5EF4-FFF2-40B4-BE49-F238E27FC236}">
                  <a16:creationId xmlns:a16="http://schemas.microsoft.com/office/drawing/2014/main" id="{D45566FA-D386-F8FB-DAD9-8BAE01D6A850}"/>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544" name="Freeform 231">
              <a:extLst>
                <a:ext uri="{FF2B5EF4-FFF2-40B4-BE49-F238E27FC236}">
                  <a16:creationId xmlns:a16="http://schemas.microsoft.com/office/drawing/2014/main" id="{B16B248A-538F-7B07-32E4-B4AE892AB9F0}"/>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545" name="Freeform 232">
              <a:extLst>
                <a:ext uri="{FF2B5EF4-FFF2-40B4-BE49-F238E27FC236}">
                  <a16:creationId xmlns:a16="http://schemas.microsoft.com/office/drawing/2014/main" id="{385F6220-F79F-3FD8-5531-A0883986B56B}"/>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546" name="Freeform 233">
              <a:extLst>
                <a:ext uri="{FF2B5EF4-FFF2-40B4-BE49-F238E27FC236}">
                  <a16:creationId xmlns:a16="http://schemas.microsoft.com/office/drawing/2014/main" id="{FD4CB941-F8AE-A4D7-2424-BCBBF0FB7064}"/>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547" name="Freeform 234">
              <a:extLst>
                <a:ext uri="{FF2B5EF4-FFF2-40B4-BE49-F238E27FC236}">
                  <a16:creationId xmlns:a16="http://schemas.microsoft.com/office/drawing/2014/main" id="{07622BBD-5B11-0321-611F-8B3E9882D317}"/>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548" name="Freeform 235">
              <a:extLst>
                <a:ext uri="{FF2B5EF4-FFF2-40B4-BE49-F238E27FC236}">
                  <a16:creationId xmlns:a16="http://schemas.microsoft.com/office/drawing/2014/main" id="{2F1CC792-773F-AE8F-B523-579EC9F958A9}"/>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549" name="Freeform 236">
              <a:extLst>
                <a:ext uri="{FF2B5EF4-FFF2-40B4-BE49-F238E27FC236}">
                  <a16:creationId xmlns:a16="http://schemas.microsoft.com/office/drawing/2014/main" id="{D5D19DA8-47A4-E5AE-18EF-330BCAA6C99E}"/>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550" name="Freeform 237">
              <a:extLst>
                <a:ext uri="{FF2B5EF4-FFF2-40B4-BE49-F238E27FC236}">
                  <a16:creationId xmlns:a16="http://schemas.microsoft.com/office/drawing/2014/main" id="{C346A445-E7B0-90C5-91A5-F6954FD20E19}"/>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551" name="Freeform 238">
              <a:extLst>
                <a:ext uri="{FF2B5EF4-FFF2-40B4-BE49-F238E27FC236}">
                  <a16:creationId xmlns:a16="http://schemas.microsoft.com/office/drawing/2014/main" id="{F6729AC1-56BB-AC5B-45FD-65D82A820F53}"/>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49969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954511" y="173435"/>
            <a:ext cx="9980314" cy="953429"/>
          </a:xfrm>
        </p:spPr>
        <p:txBody>
          <a:bodyPr>
            <a:normAutofit/>
          </a:bodyPr>
          <a:lstStyle/>
          <a:p>
            <a:pPr algn="r"/>
            <a:r>
              <a:rPr lang="en-IE" sz="2700" dirty="0" err="1"/>
              <a:t>Kollaborative</a:t>
            </a:r>
            <a:r>
              <a:rPr lang="en-IE" sz="2700" dirty="0"/>
              <a:t> </a:t>
            </a:r>
            <a:r>
              <a:rPr lang="en-IE" sz="2700" dirty="0" err="1"/>
              <a:t>Intelligenz</a:t>
            </a:r>
            <a:r>
              <a:rPr lang="en-IE" sz="2700" dirty="0"/>
              <a:t> &amp; </a:t>
            </a:r>
            <a:r>
              <a:rPr lang="en-IE" sz="2700" dirty="0" err="1"/>
              <a:t>Eigenverantwortung</a:t>
            </a:r>
            <a:r>
              <a:rPr lang="en-IE" sz="2700" dirty="0"/>
              <a:t> </a:t>
            </a:r>
            <a:r>
              <a:rPr lang="en-IE" sz="2700" dirty="0" err="1"/>
              <a:t>ermöglichen</a:t>
            </a:r>
            <a:endParaRPr lang="en-IE" sz="2700" dirty="0"/>
          </a:p>
          <a:p>
            <a:pPr algn="r"/>
            <a:endParaRPr lang="en-IE" sz="27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001714"/>
            <a:ext cx="8282763" cy="2800767"/>
          </a:xfrm>
          <a:prstGeom prst="rect">
            <a:avLst/>
          </a:prstGeom>
          <a:noFill/>
        </p:spPr>
        <p:txBody>
          <a:bodyPr wrap="square" rtlCol="0" anchor="ctr">
            <a:spAutoFit/>
          </a:bodyPr>
          <a:lstStyle/>
          <a:p>
            <a:r>
              <a:rPr lang="en-GB" sz="2200" dirty="0">
                <a:solidFill>
                  <a:schemeClr val="bg1"/>
                </a:solidFill>
              </a:rPr>
              <a:t>Effektive Spitzenteams müssen zunächst das CSR-Veränderungsmanagement verstehen und zusammenarbeiten, damit sie die Unternehmensvision und die CSR-Werte lenken, umsetzen und verwalten können. Dies erfordert eine regelmäßige Überprüfung der Vision, des Auftrags/Zwecks und der CSR-Werte, um das Verständnis und das Engagement für eine CSR-Kultur zu vertiefen und zu aktualisieren. Sie müssen wissen, was die einzelnen Mitarbeiter antreibt, was ihnen im Wege steht und welche Unterstützung sie benötigen, um CSR in vollem Umfang zu verwirklichen.</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180695"/>
            <a:ext cx="11079126" cy="5315020"/>
          </a:xfrm>
          <a:prstGeom prst="roundRect">
            <a:avLst/>
          </a:prstGeom>
          <a:solidFill>
            <a:srgbClr val="C55A1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464056"/>
            <a:ext cx="8282763" cy="4832092"/>
          </a:xfrm>
          <a:prstGeom prst="rect">
            <a:avLst/>
          </a:prstGeom>
          <a:noFill/>
        </p:spPr>
        <p:txBody>
          <a:bodyPr wrap="square" rtlCol="0">
            <a:spAutoFit/>
          </a:bodyPr>
          <a:lstStyle/>
          <a:p>
            <a:r>
              <a:rPr lang="en-GB" sz="2200" b="1" dirty="0">
                <a:solidFill>
                  <a:schemeClr val="bg1"/>
                </a:solidFill>
              </a:rPr>
              <a:t>Förderung der kollaborativen Intelligenz und der Eigenverantwortung im gesamten Unternehmen für die Lösung von CSR-Problemen und die Entscheidungsfindung. </a:t>
            </a:r>
            <a:r>
              <a:rPr lang="en-GB" sz="2200" dirty="0">
                <a:solidFill>
                  <a:schemeClr val="bg1"/>
                </a:solidFill>
              </a:rPr>
              <a:t>Kollaborative Intelligenz ist die neue emotionale Intelligenz. Kollaborative Intelligenz bezieht alle Mitarbeiter ein. Es geht darum, das kollektive Genie eines Unternehmens freizusetzen. Dies ist angesichts des Tempos des heutigen Marktes und der ökologischen Herausforderungen wichtiger denn je, damit Sie als Unternehmen wachsen, innovativ sein und nachhaltig bleiben können. Dies erfordert von allen Mitarbeitern des Unternehmens einen strategischen Ansatz, kritisches Denken, Selbstbewusstsein und Engagement für CSR. Die Führungskräfte müssen alle kulturellen und strukturellen Hindernisse beseitigen und die Mitarbeiter einbeziehen, damit sie in der Lage sind, Ideen und Lösungen für CSR-Probleme und deren Umsetzung einzubringen. </a:t>
            </a:r>
          </a:p>
        </p:txBody>
      </p:sp>
      <p:sp>
        <p:nvSpPr>
          <p:cNvPr id="6" name="Arrow: Pentagon 5">
            <a:extLst>
              <a:ext uri="{FF2B5EF4-FFF2-40B4-BE49-F238E27FC236}">
                <a16:creationId xmlns:a16="http://schemas.microsoft.com/office/drawing/2014/main" id="{2C7666F1-E1B5-3966-DAD3-46A7521BEEAF}"/>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4" name="Oval 3" descr="A group of people sitting on a couch looking at a computer&#10;&#10;Description automatically generated">
            <a:extLst>
              <a:ext uri="{FF2B5EF4-FFF2-40B4-BE49-F238E27FC236}">
                <a16:creationId xmlns:a16="http://schemas.microsoft.com/office/drawing/2014/main" id="{CC5F4D80-7BF8-D4F4-579D-CE9372E17FE7}"/>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Tree>
    <p:extLst>
      <p:ext uri="{BB962C8B-B14F-4D97-AF65-F5344CB8AC3E}">
        <p14:creationId xmlns:p14="http://schemas.microsoft.com/office/powerpoint/2010/main" val="122761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756146" y="1002501"/>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Autofit/>
          </a:bodyPr>
          <a:lstStyle/>
          <a:p>
            <a:pPr algn="r"/>
            <a:r>
              <a:rPr lang="en-IE" sz="3200" dirty="0" err="1"/>
              <a:t>Kollaborative</a:t>
            </a:r>
            <a:r>
              <a:rPr lang="en-IE" sz="3200" dirty="0"/>
              <a:t> </a:t>
            </a:r>
            <a:r>
              <a:rPr lang="en-IE" sz="3200" dirty="0" err="1"/>
              <a:t>Intelligenz</a:t>
            </a:r>
            <a:r>
              <a:rPr lang="en-IE" sz="3200" dirty="0"/>
              <a:t> &amp; </a:t>
            </a:r>
            <a:r>
              <a:rPr lang="en-IE" sz="3200" dirty="0" err="1"/>
              <a:t>Eigenverantwortung</a:t>
            </a:r>
            <a:r>
              <a:rPr lang="en-IE" sz="3200" dirty="0"/>
              <a:t> </a:t>
            </a:r>
            <a:r>
              <a:rPr lang="en-IE" sz="3200" dirty="0" err="1"/>
              <a:t>ermöglichen</a:t>
            </a:r>
            <a:endParaRPr lang="en-IE" sz="3200" dirty="0"/>
          </a:p>
          <a:p>
            <a:pPr algn="r"/>
            <a:endParaRPr lang="en-IE" sz="3200" dirty="0"/>
          </a:p>
          <a:p>
            <a:endParaRPr lang="en-IE" sz="3200"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271411" y="1140917"/>
            <a:ext cx="8282763" cy="2339102"/>
          </a:xfrm>
          <a:prstGeom prst="rect">
            <a:avLst/>
          </a:prstGeom>
          <a:noFill/>
        </p:spPr>
        <p:txBody>
          <a:bodyPr wrap="square" rtlCol="0">
            <a:spAutoFit/>
          </a:bodyPr>
          <a:lstStyle/>
          <a:p>
            <a:r>
              <a:rPr lang="en-GB" sz="2000" dirty="0">
                <a:solidFill>
                  <a:srgbClr val="E7850F"/>
                </a:solidFill>
                <a:latin typeface="Amasis MT Pro Black" panose="02040A04050005020304" pitchFamily="18" charset="0"/>
              </a:rPr>
              <a:t>Und wie? </a:t>
            </a:r>
            <a:r>
              <a:rPr lang="en-GB" b="1" dirty="0">
                <a:solidFill>
                  <a:srgbClr val="E7850F"/>
                </a:solidFill>
              </a:rPr>
              <a:t>Bringen Sie Manager, Führungskräfte und Mitarbeiter dazu, ihre Silos zu verlassen und in einem kollaborativen CSR-Arbeitsbereich zusammenzuarbeiten</a:t>
            </a:r>
            <a:r>
              <a:rPr lang="en-GB" dirty="0"/>
              <a:t>, um Lösungen und Prioritäten zu diskutieren, </a:t>
            </a:r>
            <a:r>
              <a:rPr lang="en-GB" dirty="0" err="1"/>
              <a:t>Informationen</a:t>
            </a:r>
            <a:r>
              <a:rPr lang="en-GB" dirty="0"/>
              <a:t> </a:t>
            </a:r>
            <a:r>
              <a:rPr lang="en-GB" dirty="0" err="1"/>
              <a:t>auszutauschen</a:t>
            </a:r>
            <a:r>
              <a:rPr lang="en-GB" dirty="0"/>
              <a:t> und jeden dazu zu bringen, Verantwortung für CSR zu übernehmen. Dieser neue kollaborative CSR-Führungsansatz wird jeden Mitarbeiter dabei unterstützen, zu CSR-Engagement beizutragen, es zu steigern und aufrechtzuerhalten. Er wird auch die Geschwindigkeit, Qualität, Anpassungsfähigkeit und Eigenverantwortung von Lösungen für das CSR-Kulturmanagement erhöhen.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861885"/>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271410" y="4064141"/>
            <a:ext cx="8282763" cy="2462213"/>
          </a:xfrm>
          <a:prstGeom prst="rect">
            <a:avLst/>
          </a:prstGeom>
          <a:noFill/>
        </p:spPr>
        <p:txBody>
          <a:bodyPr wrap="square" rtlCol="0">
            <a:spAutoFit/>
          </a:bodyPr>
          <a:lstStyle/>
          <a:p>
            <a:r>
              <a:rPr lang="en-GB" sz="2000" dirty="0">
                <a:solidFill>
                  <a:srgbClr val="E7850F"/>
                </a:solidFill>
                <a:latin typeface="Amasis MT Pro Black" panose="02040A04050005020304" pitchFamily="18" charset="0"/>
              </a:rPr>
              <a:t>Und wie? </a:t>
            </a:r>
            <a:r>
              <a:rPr lang="en-GB" b="1" dirty="0">
                <a:solidFill>
                  <a:srgbClr val="E7850F"/>
                </a:solidFill>
              </a:rPr>
              <a:t>Indem die </a:t>
            </a:r>
            <a:r>
              <a:rPr lang="en-GB" b="1" dirty="0" err="1">
                <a:solidFill>
                  <a:srgbClr val="E7850F"/>
                </a:solidFill>
              </a:rPr>
              <a:t>Führungskräfte</a:t>
            </a:r>
            <a:r>
              <a:rPr lang="en-GB" b="1" dirty="0">
                <a:solidFill>
                  <a:srgbClr val="E7850F"/>
                </a:solidFill>
              </a:rPr>
              <a:t> enger mit den Mitarbeitern an der Basis zusammenarbeiten</a:t>
            </a:r>
            <a:r>
              <a:rPr lang="en-GB" dirty="0"/>
              <a:t>, damit diese direkte Informationen erhalten, Kreativität und Intelligenz freisetzen, rasch strategische Ideen und Lösungen entwickeln und die bestmöglichen Entscheidungen treffen können. Die Mitarbeiter an vorderster Front werden die Einstellung und das Selbstbewusstsein entwickeln, ihre individuelle Stimme einzubringen und die Verantwortung für die Entwicklung neuer CSR-Ideen, neuer Lösungen und neuer Wege der Zusammenarbeit zu übernehmen.</a:t>
            </a:r>
          </a:p>
          <a:p>
            <a:endParaRPr lang="en-GB" sz="2200" dirty="0"/>
          </a:p>
        </p:txBody>
      </p:sp>
      <p:grpSp>
        <p:nvGrpSpPr>
          <p:cNvPr id="3" name="Graphic 4">
            <a:extLst>
              <a:ext uri="{FF2B5EF4-FFF2-40B4-BE49-F238E27FC236}">
                <a16:creationId xmlns:a16="http://schemas.microsoft.com/office/drawing/2014/main" id="{AB60D8FC-F04C-8471-4E5A-D7C2D8D52403}"/>
              </a:ext>
            </a:extLst>
          </p:cNvPr>
          <p:cNvGrpSpPr/>
          <p:nvPr/>
        </p:nvGrpSpPr>
        <p:grpSpPr>
          <a:xfrm>
            <a:off x="1210089" y="1417802"/>
            <a:ext cx="1666347" cy="1419224"/>
            <a:chOff x="3778420" y="3791271"/>
            <a:chExt cx="1253431" cy="1085528"/>
          </a:xfrm>
        </p:grpSpPr>
        <p:sp>
          <p:nvSpPr>
            <p:cNvPr id="4" name="Freeform 104">
              <a:extLst>
                <a:ext uri="{FF2B5EF4-FFF2-40B4-BE49-F238E27FC236}">
                  <a16:creationId xmlns:a16="http://schemas.microsoft.com/office/drawing/2014/main" id="{83013F53-3CED-40A2-615C-0B035FD075BF}"/>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9621FCAD-CB9B-DCA0-BEF0-A9627EAFC448}"/>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6">
              <a:extLst>
                <a:ext uri="{FF2B5EF4-FFF2-40B4-BE49-F238E27FC236}">
                  <a16:creationId xmlns:a16="http://schemas.microsoft.com/office/drawing/2014/main" id="{3683541B-2BC2-F24C-8240-519C8A082945}"/>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7">
              <a:extLst>
                <a:ext uri="{FF2B5EF4-FFF2-40B4-BE49-F238E27FC236}">
                  <a16:creationId xmlns:a16="http://schemas.microsoft.com/office/drawing/2014/main" id="{EF83BD18-0FA8-4FF3-52D1-64F4FF1F49AB}"/>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3" name="Freeform 108">
              <a:extLst>
                <a:ext uri="{FF2B5EF4-FFF2-40B4-BE49-F238E27FC236}">
                  <a16:creationId xmlns:a16="http://schemas.microsoft.com/office/drawing/2014/main" id="{E7F5AF80-21B6-0103-3494-35AC02381DFA}"/>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 name="Freeform 109">
              <a:extLst>
                <a:ext uri="{FF2B5EF4-FFF2-40B4-BE49-F238E27FC236}">
                  <a16:creationId xmlns:a16="http://schemas.microsoft.com/office/drawing/2014/main" id="{52C79790-C538-E795-114D-D04C2DA03F80}"/>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5A7CA39B-4326-9ACF-9DD8-D872A101CF1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126195BF-651B-3660-B66C-F32792460877}"/>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9AB715E7-E4E2-67CD-E4DA-53CD148B8A4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9450425F-51DF-302B-E2F2-A185202E269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67BFFBDB-25D6-B1E4-0E33-D6EA1008BA00}"/>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42C1AA19-5D60-0154-E5B8-67058FF46A18}"/>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52A1E954-32CE-D1F7-CFD9-9F342E50AC20}"/>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6B38609E-7D92-FADD-1BBF-4F83AC8A6C5C}"/>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B7D66E8E-6105-74A9-C8C5-D7C985906600}"/>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E54AC71E-35C8-FA76-DCF8-BA76A86492C3}"/>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38CAEAD7-CF9D-A19C-8856-D4B8F22A0710}"/>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2A9297DB-447F-853B-5515-6768E047D35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0836DB18-BDCB-88C3-B80F-4C90822E1BDC}"/>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CA21CB23-358F-194E-9916-4E5FE2231E5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DE6F56CA-B6B7-C8ED-AD9D-EEDB277EE8D0}"/>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99BDAB5E-EEE9-750B-FEE0-913819CBA25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43635D1-2E30-B5AC-1388-21B5155827BF}"/>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ED85966F-5598-4AD6-5E35-551F0711C89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A7A8D500-0D23-A837-84CA-237F44D82065}"/>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48E1D158-1B65-B385-5B65-3FF4F6081E1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442E944E-E7B0-A23C-B068-EB404D2E5C0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688D301E-D2FB-1123-EF4D-ED52FD9D936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D1644EF5-F608-9CB1-78EB-BF4A2B22F493}"/>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23E2F5ED-E7EE-7884-B68F-AEBBF0DEC3A6}"/>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4AEBF708-A538-2860-FF69-01A8979EFC6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62458DDB-ADF7-86AE-EA55-253470F988E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5721E3EA-8813-9196-0C98-993D1AA70AAF}"/>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8591BA49-A758-B9F6-7B6F-264F31EC935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B9F07F6-635A-DE88-EDBE-67F766D78F2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60DD0281-8608-CC0E-EED7-00FF9ED9177C}"/>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72302DB3-1DC2-E5A0-3EAC-B7F6C536DDFE}"/>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029B6B0-270F-C3F3-D5CD-575E6BD848D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C493BF3A-B14D-0342-84F5-B8EF60AB0813}"/>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73730417-974E-232E-94CD-9195229C3ED3}"/>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50217AA0-892F-A898-2EDF-408F0C47A409}"/>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93AA4FC-1697-CA60-2D34-9286ADFB24E2}"/>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61B67C58-B5FC-355B-BCE0-FB7FCA2D2B4E}"/>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8783DD96-9FE3-6157-5009-C27F599FD3E0}"/>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F824389-C0BD-BFAB-2927-7D2518F146C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8E6C6DCC-51A9-4C9C-9790-214667C95419}"/>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551ED97F-9C1E-7714-AE99-BD555734ACA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AED1AC57-2CF6-6332-C4C0-0D292DDF702F}"/>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1B6F0A07-F0C5-8203-C73F-6F43B2898E6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C3F0BEAB-ED24-FAE3-453E-146880FEC70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09C574D0-3BBD-83C7-4845-76D2ACAA1E98}"/>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5FDF189-8604-3709-F1B3-C3762D41A9DA}"/>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5155A4BC-8EB3-D95C-0FC6-B68F7039B47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1B0C988B-5417-E7DE-8035-D847930ACE2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2381284A-E17F-FBA7-B55B-F28576614191}"/>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C99A2C22-92FA-7A5C-16D8-F881F3286DE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9F4629A4-E2BF-82B4-9BCD-9C4CA2E4248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A15F91AB-7862-209B-9284-5D853E0933F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D1269055-A61A-926F-BA31-FAB7A687C2BA}"/>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BE34F6B1-294A-DB73-B855-B5552243664C}"/>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D6DF231D-89A9-08C8-0AC2-E1E57A05891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CF5DDE92-0604-C57B-9CD1-CF12A3404E8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95EC07F8-8487-DE84-C1B9-6EBB25E2D6F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7AFE2304-F3C1-56CD-B7E4-39727CF3614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723C46DE-A463-209F-BDF8-0CC79447FB4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5F4E7A6-786F-5A19-7DD7-CD20ACFDC7F0}"/>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B51AEE84-F503-E3B6-1D97-760E5E6244FB}"/>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71C7155B-B207-8F84-512B-23BA6B9BAE5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5D4429E-F727-27CD-5B2D-AFCBD48A3DF7}"/>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2884D752-1EB9-16D8-45FA-9821FEC65AC9}"/>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55369E2C-C2F0-B8F7-1933-199C31CDF403}"/>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874C189A-A60F-B8CC-DA06-86622B034013}"/>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12B5D5CF-FF26-EDB2-D251-A10538375D43}"/>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7F9C4FF6-8522-9EC0-D13F-30354A5DA8B9}"/>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D832520B-E4FB-50E3-45D6-8A4D1976C300}"/>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9445999C-4C7E-BEFC-D1D4-641D4A61FE9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40B1728A-209D-34EC-8CE7-52DC4622CE2F}"/>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F45DA4F-5569-3A3A-71AE-4B0B8E650678}"/>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9119A247-B7EA-466E-F3E7-605150B82B5B}"/>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1841BC1B-4409-9010-3377-A320B590EBB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5437F6FD-7094-5D47-FBD1-4AFDFE58889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5242A5CA-77DD-2E55-F69B-63F6DF445FCE}"/>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EC88B67F-8FE5-4183-DD3A-B335F8704041}"/>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69E8AC0E-DF59-ABC5-39CD-8D72A567A08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98F711C8-C395-543E-E40F-FF111F74BE67}"/>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72F40D6E-21E0-A99D-9098-0CA3884571D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6E68F592-1723-DE29-8A71-1B41884DFF14}"/>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697F2035-97EA-9CAB-1E8E-6BD95F0A8501}"/>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08905324-1943-FAC3-A1BB-0167C9161031}"/>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C3CAEE54-C8EB-1792-EAF7-988852438FC0}"/>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B59E9187-1D64-AE9B-A2BB-BFB2E73C98DF}"/>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806BF874-A458-EE6B-01A8-5122B8581C08}"/>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2A504F9E-2E79-C603-E240-BAC99A0E7BB5}"/>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C30C1421-39CB-AAB0-E5CC-5C76D9526906}"/>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CFA59C1D-FCBE-5030-1A7A-54D30AA1E4E6}"/>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A58F346E-43E6-9F2D-9692-E367E19F602F}"/>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CAE83DDB-7211-60ED-11B2-F5A26ED834C3}"/>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B312BF19-7F77-87C4-4BA3-303AB0902579}"/>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B2E369AA-151D-70F9-DDB8-36382C2A87F8}"/>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DE402242-AD2A-6123-B703-520ACAC32D2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B2ECDB75-517D-3553-50B4-4CFF58C1686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0CFA64DA-9DA6-F683-7AA6-A4D8E2AD192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9640B097-B7D3-AE0D-271B-51763F0FEEA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CF4DE16-3B11-9F25-C871-625A948CFA7C}"/>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B4FB81BD-5229-6E2B-0982-127EA7500B3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C8BAA0E1-A093-DD0C-0BD9-AC7BBF6B979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7F2F9AEE-6D7C-D2B3-9C0D-68CF71EF36D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FD521B97-29D1-286F-676E-4987F0D6F8D8}"/>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6D77CABC-6CB7-A1B8-C627-08B2DF7044B0}"/>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0157904A-A9D9-7AC2-88BD-CA9835C70379}"/>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D3618837-D161-6D63-BD6E-6DF3739DA20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8A4D1D5F-9314-E0E8-B3B7-1376B126485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59954650-3E27-9A8A-47E1-D99341069AC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D0B610A5-F8B7-4926-D13B-726A94040F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0F47212F-1ECE-A71B-84A0-700667256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33069405-2187-4711-191E-3B4DC006B10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F34EAB51-69CB-F41B-C717-0EE1A48F02CB}"/>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D02A0A2-2B36-D82B-F5D1-FFA929139CFA}"/>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4E146E90-C787-FFE0-A096-09AE82625F0F}"/>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FEBFFBB8-4F52-BB92-645B-DC382683FB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0D4E7E29-F90F-2673-5AB0-D40F0446E731}"/>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CFB21CA9-0BED-E40B-22AB-48CCDF6B397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A22B69F9-51C2-E5B4-9EAA-9490B946AAF4}"/>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D3B14D7B-9453-807F-1B79-58574F1226F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2E40E4EA-3F7C-BED2-4538-7C40F7058DE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717FD1ED-D853-0E70-6293-A93C6CEC4AAA}"/>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E21E4EF3-585F-C01F-931F-B28F54037B18}"/>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D1DD84DE-1371-3750-C838-E3949599F0C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0A897B39-ABC4-3F45-DB08-EA8F3002EC89}"/>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3E1A1979-A8BB-80A7-8A85-646B88D31833}"/>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7E6DCFA1-A4BF-B855-76C3-BAB75EC85F5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4981A750-5AB8-3A8A-F0E6-FF72EAD86223}"/>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92D6C0E8-A520-E76E-60C8-F3593A0980CE}"/>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F237D166-C9CE-49F5-7EFA-05A03F4B5D4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ED2A350C-1922-C1DF-03F1-019D1BAAC548}"/>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47" name="Graphic 4">
            <a:extLst>
              <a:ext uri="{FF2B5EF4-FFF2-40B4-BE49-F238E27FC236}">
                <a16:creationId xmlns:a16="http://schemas.microsoft.com/office/drawing/2014/main" id="{14B95813-C340-FC7B-7ECD-BE3DAAEAB26D}"/>
              </a:ext>
            </a:extLst>
          </p:cNvPr>
          <p:cNvGrpSpPr/>
          <p:nvPr/>
        </p:nvGrpSpPr>
        <p:grpSpPr>
          <a:xfrm>
            <a:off x="1248310" y="4436275"/>
            <a:ext cx="1666347" cy="1419224"/>
            <a:chOff x="3778420" y="3791271"/>
            <a:chExt cx="1253431" cy="1085528"/>
          </a:xfrm>
        </p:grpSpPr>
        <p:sp>
          <p:nvSpPr>
            <p:cNvPr id="148" name="Freeform 104">
              <a:extLst>
                <a:ext uri="{FF2B5EF4-FFF2-40B4-BE49-F238E27FC236}">
                  <a16:creationId xmlns:a16="http://schemas.microsoft.com/office/drawing/2014/main" id="{6D9C909B-7837-1F4F-8EBD-5C1A272D5E0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5">
              <a:extLst>
                <a:ext uri="{FF2B5EF4-FFF2-40B4-BE49-F238E27FC236}">
                  <a16:creationId xmlns:a16="http://schemas.microsoft.com/office/drawing/2014/main" id="{3AAC8A22-B5E1-72BB-582E-B9813E3BF609}"/>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6">
              <a:extLst>
                <a:ext uri="{FF2B5EF4-FFF2-40B4-BE49-F238E27FC236}">
                  <a16:creationId xmlns:a16="http://schemas.microsoft.com/office/drawing/2014/main" id="{9E747638-E5CC-3701-B35E-8BBFE025B7D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7">
              <a:extLst>
                <a:ext uri="{FF2B5EF4-FFF2-40B4-BE49-F238E27FC236}">
                  <a16:creationId xmlns:a16="http://schemas.microsoft.com/office/drawing/2014/main" id="{937A0F4A-AD20-2B2A-6ACC-E24413C4555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2" name="Freeform 108">
              <a:extLst>
                <a:ext uri="{FF2B5EF4-FFF2-40B4-BE49-F238E27FC236}">
                  <a16:creationId xmlns:a16="http://schemas.microsoft.com/office/drawing/2014/main" id="{7577EC1A-A3C0-1FFE-9E6B-7C4053314C30}"/>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09">
              <a:extLst>
                <a:ext uri="{FF2B5EF4-FFF2-40B4-BE49-F238E27FC236}">
                  <a16:creationId xmlns:a16="http://schemas.microsoft.com/office/drawing/2014/main" id="{2190BF8E-CDF9-6F65-12F0-06BE501C9FD1}"/>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0">
              <a:extLst>
                <a:ext uri="{FF2B5EF4-FFF2-40B4-BE49-F238E27FC236}">
                  <a16:creationId xmlns:a16="http://schemas.microsoft.com/office/drawing/2014/main" id="{D36F4896-22EF-5C3F-D921-F64DBE42F36A}"/>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5" name="Freeform 111">
              <a:extLst>
                <a:ext uri="{FF2B5EF4-FFF2-40B4-BE49-F238E27FC236}">
                  <a16:creationId xmlns:a16="http://schemas.microsoft.com/office/drawing/2014/main" id="{07980422-E95A-9745-22FE-8006F29104D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6" name="Freeform 112">
              <a:extLst>
                <a:ext uri="{FF2B5EF4-FFF2-40B4-BE49-F238E27FC236}">
                  <a16:creationId xmlns:a16="http://schemas.microsoft.com/office/drawing/2014/main" id="{C4C8303C-0911-9D7B-FB3D-0CCA3F0D956E}"/>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7" name="Freeform 113">
              <a:extLst>
                <a:ext uri="{FF2B5EF4-FFF2-40B4-BE49-F238E27FC236}">
                  <a16:creationId xmlns:a16="http://schemas.microsoft.com/office/drawing/2014/main" id="{E3B4F463-54F7-D050-A2A3-B78FA229C26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8" name="Freeform 114">
              <a:extLst>
                <a:ext uri="{FF2B5EF4-FFF2-40B4-BE49-F238E27FC236}">
                  <a16:creationId xmlns:a16="http://schemas.microsoft.com/office/drawing/2014/main" id="{36ED913B-941D-8E8D-8EE5-0909DC74DF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9" name="Freeform 115">
              <a:extLst>
                <a:ext uri="{FF2B5EF4-FFF2-40B4-BE49-F238E27FC236}">
                  <a16:creationId xmlns:a16="http://schemas.microsoft.com/office/drawing/2014/main" id="{6FDE2824-6614-884D-6A07-54565315D941}"/>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60" name="Freeform 116">
              <a:extLst>
                <a:ext uri="{FF2B5EF4-FFF2-40B4-BE49-F238E27FC236}">
                  <a16:creationId xmlns:a16="http://schemas.microsoft.com/office/drawing/2014/main" id="{FEE2ED96-FA10-D5A5-5961-0F92FD92815F}"/>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1" name="Freeform 117">
              <a:extLst>
                <a:ext uri="{FF2B5EF4-FFF2-40B4-BE49-F238E27FC236}">
                  <a16:creationId xmlns:a16="http://schemas.microsoft.com/office/drawing/2014/main" id="{4BA292D2-B2F4-41D1-B002-7EA176FB245A}"/>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8">
              <a:extLst>
                <a:ext uri="{FF2B5EF4-FFF2-40B4-BE49-F238E27FC236}">
                  <a16:creationId xmlns:a16="http://schemas.microsoft.com/office/drawing/2014/main" id="{95FFFC86-F5CD-7100-DB27-B4D8059D827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3" name="Freeform 119">
              <a:extLst>
                <a:ext uri="{FF2B5EF4-FFF2-40B4-BE49-F238E27FC236}">
                  <a16:creationId xmlns:a16="http://schemas.microsoft.com/office/drawing/2014/main" id="{0564AC3B-9986-385E-760E-61268361525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4" name="Freeform 120">
              <a:extLst>
                <a:ext uri="{FF2B5EF4-FFF2-40B4-BE49-F238E27FC236}">
                  <a16:creationId xmlns:a16="http://schemas.microsoft.com/office/drawing/2014/main" id="{8A6D7B01-47F0-97B8-4C96-25AEE42717D9}"/>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5" name="Freeform 121">
              <a:extLst>
                <a:ext uri="{FF2B5EF4-FFF2-40B4-BE49-F238E27FC236}">
                  <a16:creationId xmlns:a16="http://schemas.microsoft.com/office/drawing/2014/main" id="{80162817-42CC-9B9B-0C74-4EAC6FE08ED7}"/>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6" name="Freeform 122">
              <a:extLst>
                <a:ext uri="{FF2B5EF4-FFF2-40B4-BE49-F238E27FC236}">
                  <a16:creationId xmlns:a16="http://schemas.microsoft.com/office/drawing/2014/main" id="{9ADF55A9-3499-9E23-D7A2-438B5B313DB3}"/>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7" name="Freeform 123">
              <a:extLst>
                <a:ext uri="{FF2B5EF4-FFF2-40B4-BE49-F238E27FC236}">
                  <a16:creationId xmlns:a16="http://schemas.microsoft.com/office/drawing/2014/main" id="{D65C5CE1-3A75-1851-99EB-16C01F84BC4C}"/>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8" name="Freeform 124">
              <a:extLst>
                <a:ext uri="{FF2B5EF4-FFF2-40B4-BE49-F238E27FC236}">
                  <a16:creationId xmlns:a16="http://schemas.microsoft.com/office/drawing/2014/main" id="{AC0385A7-B206-9F93-02BA-8743FF3BCC2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9" name="Freeform 125">
              <a:extLst>
                <a:ext uri="{FF2B5EF4-FFF2-40B4-BE49-F238E27FC236}">
                  <a16:creationId xmlns:a16="http://schemas.microsoft.com/office/drawing/2014/main" id="{41C2777A-7850-3936-8FCE-F162969137E5}"/>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70" name="Freeform 126">
              <a:extLst>
                <a:ext uri="{FF2B5EF4-FFF2-40B4-BE49-F238E27FC236}">
                  <a16:creationId xmlns:a16="http://schemas.microsoft.com/office/drawing/2014/main" id="{3F9A7B36-D4D9-B4D5-10FB-1362A0AF143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1" name="Freeform 127">
              <a:extLst>
                <a:ext uri="{FF2B5EF4-FFF2-40B4-BE49-F238E27FC236}">
                  <a16:creationId xmlns:a16="http://schemas.microsoft.com/office/drawing/2014/main" id="{66AD6C08-E64D-5A6A-FBA1-1D2DF47CBB08}"/>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2" name="Freeform 128">
              <a:extLst>
                <a:ext uri="{FF2B5EF4-FFF2-40B4-BE49-F238E27FC236}">
                  <a16:creationId xmlns:a16="http://schemas.microsoft.com/office/drawing/2014/main" id="{ABE8B1EC-B5C1-2EA8-9DFC-E0EA9F6C24EB}"/>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3" name="Freeform 129">
              <a:extLst>
                <a:ext uri="{FF2B5EF4-FFF2-40B4-BE49-F238E27FC236}">
                  <a16:creationId xmlns:a16="http://schemas.microsoft.com/office/drawing/2014/main" id="{9EF441CA-C82C-C3AE-76CD-FF0A46BA62BF}"/>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4" name="Freeform 130">
              <a:extLst>
                <a:ext uri="{FF2B5EF4-FFF2-40B4-BE49-F238E27FC236}">
                  <a16:creationId xmlns:a16="http://schemas.microsoft.com/office/drawing/2014/main" id="{8C139FDB-4234-0E7D-B871-BB7E997A29E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1">
              <a:extLst>
                <a:ext uri="{FF2B5EF4-FFF2-40B4-BE49-F238E27FC236}">
                  <a16:creationId xmlns:a16="http://schemas.microsoft.com/office/drawing/2014/main" id="{F172FF93-8372-36CC-AA8E-1330957ED01A}"/>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6" name="Freeform 132">
              <a:extLst>
                <a:ext uri="{FF2B5EF4-FFF2-40B4-BE49-F238E27FC236}">
                  <a16:creationId xmlns:a16="http://schemas.microsoft.com/office/drawing/2014/main" id="{6C9788DB-7E18-A2BA-C0F8-888193847988}"/>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7" name="Freeform 133">
              <a:extLst>
                <a:ext uri="{FF2B5EF4-FFF2-40B4-BE49-F238E27FC236}">
                  <a16:creationId xmlns:a16="http://schemas.microsoft.com/office/drawing/2014/main" id="{E7810CDC-664A-4E12-3E01-1CBDB72390D9}"/>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8" name="Freeform 134">
              <a:extLst>
                <a:ext uri="{FF2B5EF4-FFF2-40B4-BE49-F238E27FC236}">
                  <a16:creationId xmlns:a16="http://schemas.microsoft.com/office/drawing/2014/main" id="{995F47C7-85F6-C200-5C76-CD6C45B76411}"/>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9" name="Freeform 135">
              <a:extLst>
                <a:ext uri="{FF2B5EF4-FFF2-40B4-BE49-F238E27FC236}">
                  <a16:creationId xmlns:a16="http://schemas.microsoft.com/office/drawing/2014/main" id="{7C0C1A7A-EEEB-D292-2DC4-767F07B745D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6">
              <a:extLst>
                <a:ext uri="{FF2B5EF4-FFF2-40B4-BE49-F238E27FC236}">
                  <a16:creationId xmlns:a16="http://schemas.microsoft.com/office/drawing/2014/main" id="{0D01B769-023C-094A-CF62-548262AA4BB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1" name="Freeform 137">
              <a:extLst>
                <a:ext uri="{FF2B5EF4-FFF2-40B4-BE49-F238E27FC236}">
                  <a16:creationId xmlns:a16="http://schemas.microsoft.com/office/drawing/2014/main" id="{2F3F0460-DAFF-F814-0533-95C2B3BBD4B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2" name="Freeform 138">
              <a:extLst>
                <a:ext uri="{FF2B5EF4-FFF2-40B4-BE49-F238E27FC236}">
                  <a16:creationId xmlns:a16="http://schemas.microsoft.com/office/drawing/2014/main" id="{C48A9B10-B692-7DEE-E234-A7F5645BA2CB}"/>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3" name="Freeform 139">
              <a:extLst>
                <a:ext uri="{FF2B5EF4-FFF2-40B4-BE49-F238E27FC236}">
                  <a16:creationId xmlns:a16="http://schemas.microsoft.com/office/drawing/2014/main" id="{64C0E1EC-B038-189D-F2AE-4413A94716C8}"/>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4" name="Freeform 140">
              <a:extLst>
                <a:ext uri="{FF2B5EF4-FFF2-40B4-BE49-F238E27FC236}">
                  <a16:creationId xmlns:a16="http://schemas.microsoft.com/office/drawing/2014/main" id="{2C858107-2483-049B-3FC7-CD1D6B13299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5" name="Freeform 141">
              <a:extLst>
                <a:ext uri="{FF2B5EF4-FFF2-40B4-BE49-F238E27FC236}">
                  <a16:creationId xmlns:a16="http://schemas.microsoft.com/office/drawing/2014/main" id="{69E74C39-779D-BFCE-1E16-D317EA99F2EC}"/>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6" name="Freeform 142">
              <a:extLst>
                <a:ext uri="{FF2B5EF4-FFF2-40B4-BE49-F238E27FC236}">
                  <a16:creationId xmlns:a16="http://schemas.microsoft.com/office/drawing/2014/main" id="{34958582-F8C7-FE90-3745-C546C92BBAB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7" name="Freeform 143">
              <a:extLst>
                <a:ext uri="{FF2B5EF4-FFF2-40B4-BE49-F238E27FC236}">
                  <a16:creationId xmlns:a16="http://schemas.microsoft.com/office/drawing/2014/main" id="{8F85D17B-36CC-41A5-9EBF-306334E7523B}"/>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8" name="Freeform 144">
              <a:extLst>
                <a:ext uri="{FF2B5EF4-FFF2-40B4-BE49-F238E27FC236}">
                  <a16:creationId xmlns:a16="http://schemas.microsoft.com/office/drawing/2014/main" id="{17F5B837-8FA5-212F-279C-68DE1886D98E}"/>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5">
              <a:extLst>
                <a:ext uri="{FF2B5EF4-FFF2-40B4-BE49-F238E27FC236}">
                  <a16:creationId xmlns:a16="http://schemas.microsoft.com/office/drawing/2014/main" id="{79412080-8E69-8605-856D-79C1911607F5}"/>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90" name="Freeform 146">
              <a:extLst>
                <a:ext uri="{FF2B5EF4-FFF2-40B4-BE49-F238E27FC236}">
                  <a16:creationId xmlns:a16="http://schemas.microsoft.com/office/drawing/2014/main" id="{23498FC6-D0FF-B15B-487E-F9C96AF0FCEC}"/>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7">
              <a:extLst>
                <a:ext uri="{FF2B5EF4-FFF2-40B4-BE49-F238E27FC236}">
                  <a16:creationId xmlns:a16="http://schemas.microsoft.com/office/drawing/2014/main" id="{47297E7B-1382-4D99-A125-32A9BCC8F777}"/>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2" name="Freeform 148">
              <a:extLst>
                <a:ext uri="{FF2B5EF4-FFF2-40B4-BE49-F238E27FC236}">
                  <a16:creationId xmlns:a16="http://schemas.microsoft.com/office/drawing/2014/main" id="{E36D7C62-BB44-C016-83BD-6D9ACD14B6E5}"/>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3" name="Freeform 149">
              <a:extLst>
                <a:ext uri="{FF2B5EF4-FFF2-40B4-BE49-F238E27FC236}">
                  <a16:creationId xmlns:a16="http://schemas.microsoft.com/office/drawing/2014/main" id="{679723DB-06D3-7E24-D3E9-DC2D94BA516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0">
              <a:extLst>
                <a:ext uri="{FF2B5EF4-FFF2-40B4-BE49-F238E27FC236}">
                  <a16:creationId xmlns:a16="http://schemas.microsoft.com/office/drawing/2014/main" id="{9D78DD56-CFBB-8CA7-DCD8-A913F0D4FC5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5" name="Freeform 151">
              <a:extLst>
                <a:ext uri="{FF2B5EF4-FFF2-40B4-BE49-F238E27FC236}">
                  <a16:creationId xmlns:a16="http://schemas.microsoft.com/office/drawing/2014/main" id="{05223FB4-6463-B5D3-6073-2CCA9EE3A6EB}"/>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2">
              <a:extLst>
                <a:ext uri="{FF2B5EF4-FFF2-40B4-BE49-F238E27FC236}">
                  <a16:creationId xmlns:a16="http://schemas.microsoft.com/office/drawing/2014/main" id="{9E36BDDB-3618-18B1-331A-B830BB52A50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7" name="Freeform 153">
              <a:extLst>
                <a:ext uri="{FF2B5EF4-FFF2-40B4-BE49-F238E27FC236}">
                  <a16:creationId xmlns:a16="http://schemas.microsoft.com/office/drawing/2014/main" id="{DB6F5249-CF2C-A942-51F8-5E06D0125FCB}"/>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8" name="Freeform 154">
              <a:extLst>
                <a:ext uri="{FF2B5EF4-FFF2-40B4-BE49-F238E27FC236}">
                  <a16:creationId xmlns:a16="http://schemas.microsoft.com/office/drawing/2014/main" id="{1F8C6D0F-BF58-74E9-BE0B-2F56B512F270}"/>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9" name="Freeform 155">
              <a:extLst>
                <a:ext uri="{FF2B5EF4-FFF2-40B4-BE49-F238E27FC236}">
                  <a16:creationId xmlns:a16="http://schemas.microsoft.com/office/drawing/2014/main" id="{2FCF17A9-AAA5-20BE-6269-2EB659B56BA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200" name="Freeform 156">
              <a:extLst>
                <a:ext uri="{FF2B5EF4-FFF2-40B4-BE49-F238E27FC236}">
                  <a16:creationId xmlns:a16="http://schemas.microsoft.com/office/drawing/2014/main" id="{A5447449-FC61-1018-50F1-2469F0BF9C6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1" name="Freeform 157">
              <a:extLst>
                <a:ext uri="{FF2B5EF4-FFF2-40B4-BE49-F238E27FC236}">
                  <a16:creationId xmlns:a16="http://schemas.microsoft.com/office/drawing/2014/main" id="{D6A4AA19-6E29-6147-12DC-A418636D2719}"/>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2" name="Freeform 158">
              <a:extLst>
                <a:ext uri="{FF2B5EF4-FFF2-40B4-BE49-F238E27FC236}">
                  <a16:creationId xmlns:a16="http://schemas.microsoft.com/office/drawing/2014/main" id="{D8E779A4-96BE-7FE8-E79A-AB3E5828D997}"/>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3" name="Freeform 159">
              <a:extLst>
                <a:ext uri="{FF2B5EF4-FFF2-40B4-BE49-F238E27FC236}">
                  <a16:creationId xmlns:a16="http://schemas.microsoft.com/office/drawing/2014/main" id="{27E5ECA3-FD69-3521-46EB-481021DF90F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4" name="Freeform 160">
              <a:extLst>
                <a:ext uri="{FF2B5EF4-FFF2-40B4-BE49-F238E27FC236}">
                  <a16:creationId xmlns:a16="http://schemas.microsoft.com/office/drawing/2014/main" id="{9B7F3AB9-E5CF-64C7-7471-986C58101A48}"/>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1">
              <a:extLst>
                <a:ext uri="{FF2B5EF4-FFF2-40B4-BE49-F238E27FC236}">
                  <a16:creationId xmlns:a16="http://schemas.microsoft.com/office/drawing/2014/main" id="{39894BFC-E59A-8137-019F-921578ECD5E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6" name="Freeform 162">
              <a:extLst>
                <a:ext uri="{FF2B5EF4-FFF2-40B4-BE49-F238E27FC236}">
                  <a16:creationId xmlns:a16="http://schemas.microsoft.com/office/drawing/2014/main" id="{6F8E7772-7D6E-DBA7-2BC7-511E2D02D1B7}"/>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7" name="Freeform 163">
              <a:extLst>
                <a:ext uri="{FF2B5EF4-FFF2-40B4-BE49-F238E27FC236}">
                  <a16:creationId xmlns:a16="http://schemas.microsoft.com/office/drawing/2014/main" id="{0334A375-D0F5-7258-3CDF-685E60519C4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4">
              <a:extLst>
                <a:ext uri="{FF2B5EF4-FFF2-40B4-BE49-F238E27FC236}">
                  <a16:creationId xmlns:a16="http://schemas.microsoft.com/office/drawing/2014/main" id="{99CDA3CF-ED1E-A1B4-A645-02ED8E080B68}"/>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9" name="Freeform 165">
              <a:extLst>
                <a:ext uri="{FF2B5EF4-FFF2-40B4-BE49-F238E27FC236}">
                  <a16:creationId xmlns:a16="http://schemas.microsoft.com/office/drawing/2014/main" id="{AAD5839B-D341-96C8-988B-D8F52FDB5BB6}"/>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6">
              <a:extLst>
                <a:ext uri="{FF2B5EF4-FFF2-40B4-BE49-F238E27FC236}">
                  <a16:creationId xmlns:a16="http://schemas.microsoft.com/office/drawing/2014/main" id="{1C162A3A-A9DD-2C06-E312-4801D663BB3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7">
              <a:extLst>
                <a:ext uri="{FF2B5EF4-FFF2-40B4-BE49-F238E27FC236}">
                  <a16:creationId xmlns:a16="http://schemas.microsoft.com/office/drawing/2014/main" id="{67FF6304-9459-1384-1E60-1CBA9BD3BC67}"/>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2" name="Freeform 168">
              <a:extLst>
                <a:ext uri="{FF2B5EF4-FFF2-40B4-BE49-F238E27FC236}">
                  <a16:creationId xmlns:a16="http://schemas.microsoft.com/office/drawing/2014/main" id="{3205315A-19F3-DBCE-3703-6DF3FBDF4910}"/>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3" name="Freeform 169">
              <a:extLst>
                <a:ext uri="{FF2B5EF4-FFF2-40B4-BE49-F238E27FC236}">
                  <a16:creationId xmlns:a16="http://schemas.microsoft.com/office/drawing/2014/main" id="{939999EF-058A-D671-38A5-22A8E435E2F9}"/>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4" name="Freeform 170">
              <a:extLst>
                <a:ext uri="{FF2B5EF4-FFF2-40B4-BE49-F238E27FC236}">
                  <a16:creationId xmlns:a16="http://schemas.microsoft.com/office/drawing/2014/main" id="{14E057CE-1790-436E-0495-D47A2C5DD7A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5" name="Freeform 171">
              <a:extLst>
                <a:ext uri="{FF2B5EF4-FFF2-40B4-BE49-F238E27FC236}">
                  <a16:creationId xmlns:a16="http://schemas.microsoft.com/office/drawing/2014/main" id="{9F2959EA-7083-973E-D218-7DE283E1487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6" name="Freeform 172">
              <a:extLst>
                <a:ext uri="{FF2B5EF4-FFF2-40B4-BE49-F238E27FC236}">
                  <a16:creationId xmlns:a16="http://schemas.microsoft.com/office/drawing/2014/main" id="{60E49FAE-0148-27E4-09C9-40F005881AB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7" name="Freeform 173">
              <a:extLst>
                <a:ext uri="{FF2B5EF4-FFF2-40B4-BE49-F238E27FC236}">
                  <a16:creationId xmlns:a16="http://schemas.microsoft.com/office/drawing/2014/main" id="{92940AE4-124B-B8B6-C363-7E1BEFD496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8" name="Freeform 174">
              <a:extLst>
                <a:ext uri="{FF2B5EF4-FFF2-40B4-BE49-F238E27FC236}">
                  <a16:creationId xmlns:a16="http://schemas.microsoft.com/office/drawing/2014/main" id="{275FB069-D627-AFAA-25A4-5E3BF00708D9}"/>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9" name="Freeform 175">
              <a:extLst>
                <a:ext uri="{FF2B5EF4-FFF2-40B4-BE49-F238E27FC236}">
                  <a16:creationId xmlns:a16="http://schemas.microsoft.com/office/drawing/2014/main" id="{03BFDB4F-980D-8133-CAC8-45AC4183380B}"/>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6">
              <a:extLst>
                <a:ext uri="{FF2B5EF4-FFF2-40B4-BE49-F238E27FC236}">
                  <a16:creationId xmlns:a16="http://schemas.microsoft.com/office/drawing/2014/main" id="{6F099105-5F5D-DF92-9A44-4D67854F0795}"/>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1" name="Freeform 177">
              <a:extLst>
                <a:ext uri="{FF2B5EF4-FFF2-40B4-BE49-F238E27FC236}">
                  <a16:creationId xmlns:a16="http://schemas.microsoft.com/office/drawing/2014/main" id="{130C340C-DEFF-FB63-0607-976505D84A9E}"/>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8">
              <a:extLst>
                <a:ext uri="{FF2B5EF4-FFF2-40B4-BE49-F238E27FC236}">
                  <a16:creationId xmlns:a16="http://schemas.microsoft.com/office/drawing/2014/main" id="{9BAAF8E9-3F14-70D9-9EA3-FEAC28ADE6A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3" name="Freeform 179">
              <a:extLst>
                <a:ext uri="{FF2B5EF4-FFF2-40B4-BE49-F238E27FC236}">
                  <a16:creationId xmlns:a16="http://schemas.microsoft.com/office/drawing/2014/main" id="{4842F2B6-DAC6-11FE-6620-8748F2EE9C73}"/>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0">
              <a:extLst>
                <a:ext uri="{FF2B5EF4-FFF2-40B4-BE49-F238E27FC236}">
                  <a16:creationId xmlns:a16="http://schemas.microsoft.com/office/drawing/2014/main" id="{BE904CAF-D83C-FADE-36C0-E54CADFE548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1">
              <a:extLst>
                <a:ext uri="{FF2B5EF4-FFF2-40B4-BE49-F238E27FC236}">
                  <a16:creationId xmlns:a16="http://schemas.microsoft.com/office/drawing/2014/main" id="{3468476B-358B-C644-F258-5E6D9EA288D4}"/>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2">
              <a:extLst>
                <a:ext uri="{FF2B5EF4-FFF2-40B4-BE49-F238E27FC236}">
                  <a16:creationId xmlns:a16="http://schemas.microsoft.com/office/drawing/2014/main" id="{FA7B31F7-1F96-8297-9F9B-0496C69C92D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3">
              <a:extLst>
                <a:ext uri="{FF2B5EF4-FFF2-40B4-BE49-F238E27FC236}">
                  <a16:creationId xmlns:a16="http://schemas.microsoft.com/office/drawing/2014/main" id="{E3452A7F-2CBE-C4EE-3A3F-DD59F4A6D7C8}"/>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4">
              <a:extLst>
                <a:ext uri="{FF2B5EF4-FFF2-40B4-BE49-F238E27FC236}">
                  <a16:creationId xmlns:a16="http://schemas.microsoft.com/office/drawing/2014/main" id="{EFB18D7B-0EAD-BBA7-8BFF-4924B6004864}"/>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5">
              <a:extLst>
                <a:ext uri="{FF2B5EF4-FFF2-40B4-BE49-F238E27FC236}">
                  <a16:creationId xmlns:a16="http://schemas.microsoft.com/office/drawing/2014/main" id="{2C6DF3BB-BF6D-CCA9-C82E-2D5015FB657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30" name="Freeform 186">
              <a:extLst>
                <a:ext uri="{FF2B5EF4-FFF2-40B4-BE49-F238E27FC236}">
                  <a16:creationId xmlns:a16="http://schemas.microsoft.com/office/drawing/2014/main" id="{DCDC0749-6814-3915-2276-0793C7F9A3C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1" name="Freeform 187">
              <a:extLst>
                <a:ext uri="{FF2B5EF4-FFF2-40B4-BE49-F238E27FC236}">
                  <a16:creationId xmlns:a16="http://schemas.microsoft.com/office/drawing/2014/main" id="{D6174432-EF54-6858-78DF-324867A01A50}"/>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8">
              <a:extLst>
                <a:ext uri="{FF2B5EF4-FFF2-40B4-BE49-F238E27FC236}">
                  <a16:creationId xmlns:a16="http://schemas.microsoft.com/office/drawing/2014/main" id="{1CC4FE57-1426-849D-7681-1D88FFECE0F3}"/>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3" name="Freeform 189">
              <a:extLst>
                <a:ext uri="{FF2B5EF4-FFF2-40B4-BE49-F238E27FC236}">
                  <a16:creationId xmlns:a16="http://schemas.microsoft.com/office/drawing/2014/main" id="{B1514A0C-2718-DC70-A3CF-00D7CAD1791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0">
              <a:extLst>
                <a:ext uri="{FF2B5EF4-FFF2-40B4-BE49-F238E27FC236}">
                  <a16:creationId xmlns:a16="http://schemas.microsoft.com/office/drawing/2014/main" id="{0439E451-3D30-21BD-047D-D6E3D9027F4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5" name="Freeform 191">
              <a:extLst>
                <a:ext uri="{FF2B5EF4-FFF2-40B4-BE49-F238E27FC236}">
                  <a16:creationId xmlns:a16="http://schemas.microsoft.com/office/drawing/2014/main" id="{8D111C4B-CFA7-4A32-D2FD-B4D1446E9122}"/>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2">
              <a:extLst>
                <a:ext uri="{FF2B5EF4-FFF2-40B4-BE49-F238E27FC236}">
                  <a16:creationId xmlns:a16="http://schemas.microsoft.com/office/drawing/2014/main" id="{FBDF2DF4-B75A-D1D7-77DC-107BF216FA24}"/>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7" name="Freeform 193">
              <a:extLst>
                <a:ext uri="{FF2B5EF4-FFF2-40B4-BE49-F238E27FC236}">
                  <a16:creationId xmlns:a16="http://schemas.microsoft.com/office/drawing/2014/main" id="{59254CAE-A270-AF9A-F8B2-FF4326E7F96B}"/>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8" name="Freeform 194">
              <a:extLst>
                <a:ext uri="{FF2B5EF4-FFF2-40B4-BE49-F238E27FC236}">
                  <a16:creationId xmlns:a16="http://schemas.microsoft.com/office/drawing/2014/main" id="{5A438E57-9754-4F76-C8F6-90585538D321}"/>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9" name="Freeform 195">
              <a:extLst>
                <a:ext uri="{FF2B5EF4-FFF2-40B4-BE49-F238E27FC236}">
                  <a16:creationId xmlns:a16="http://schemas.microsoft.com/office/drawing/2014/main" id="{66B090C9-DD77-E897-612C-A18BA6AEC78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6">
              <a:extLst>
                <a:ext uri="{FF2B5EF4-FFF2-40B4-BE49-F238E27FC236}">
                  <a16:creationId xmlns:a16="http://schemas.microsoft.com/office/drawing/2014/main" id="{2FB5144E-53B9-D1E7-8A7E-5EDC066F5B9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1" name="Freeform 197">
              <a:extLst>
                <a:ext uri="{FF2B5EF4-FFF2-40B4-BE49-F238E27FC236}">
                  <a16:creationId xmlns:a16="http://schemas.microsoft.com/office/drawing/2014/main" id="{9411A9ED-C140-8C52-36FF-FBDA65C235D8}"/>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2" name="Freeform 198">
              <a:extLst>
                <a:ext uri="{FF2B5EF4-FFF2-40B4-BE49-F238E27FC236}">
                  <a16:creationId xmlns:a16="http://schemas.microsoft.com/office/drawing/2014/main" id="{8FF08EBC-C3DD-5576-9ECA-739ADEA226E0}"/>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3" name="Freeform 199">
              <a:extLst>
                <a:ext uri="{FF2B5EF4-FFF2-40B4-BE49-F238E27FC236}">
                  <a16:creationId xmlns:a16="http://schemas.microsoft.com/office/drawing/2014/main" id="{EF601283-EEA2-D456-5020-AA36077841BB}"/>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4" name="Freeform 200">
              <a:extLst>
                <a:ext uri="{FF2B5EF4-FFF2-40B4-BE49-F238E27FC236}">
                  <a16:creationId xmlns:a16="http://schemas.microsoft.com/office/drawing/2014/main" id="{37815607-B236-E5B3-D2AA-A1C59001811B}"/>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1">
              <a:extLst>
                <a:ext uri="{FF2B5EF4-FFF2-40B4-BE49-F238E27FC236}">
                  <a16:creationId xmlns:a16="http://schemas.microsoft.com/office/drawing/2014/main" id="{8AB6346B-6AEC-26B3-2C99-A3D4EAB8391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2">
              <a:extLst>
                <a:ext uri="{FF2B5EF4-FFF2-40B4-BE49-F238E27FC236}">
                  <a16:creationId xmlns:a16="http://schemas.microsoft.com/office/drawing/2014/main" id="{6D132DCE-B1CB-CF49-C13E-C2A6A43F59DE}"/>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3">
              <a:extLst>
                <a:ext uri="{FF2B5EF4-FFF2-40B4-BE49-F238E27FC236}">
                  <a16:creationId xmlns:a16="http://schemas.microsoft.com/office/drawing/2014/main" id="{CA0D167A-1464-528F-F450-5FF538712F50}"/>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4">
              <a:extLst>
                <a:ext uri="{FF2B5EF4-FFF2-40B4-BE49-F238E27FC236}">
                  <a16:creationId xmlns:a16="http://schemas.microsoft.com/office/drawing/2014/main" id="{BFE64054-E345-5DB3-5A65-6050F61129E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5">
              <a:extLst>
                <a:ext uri="{FF2B5EF4-FFF2-40B4-BE49-F238E27FC236}">
                  <a16:creationId xmlns:a16="http://schemas.microsoft.com/office/drawing/2014/main" id="{62F525CF-70DA-AD48-A438-3D861CAD11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6">
              <a:extLst>
                <a:ext uri="{FF2B5EF4-FFF2-40B4-BE49-F238E27FC236}">
                  <a16:creationId xmlns:a16="http://schemas.microsoft.com/office/drawing/2014/main" id="{F60EDF76-DEAB-5F45-1CCB-36B98745589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1" name="Freeform 207">
              <a:extLst>
                <a:ext uri="{FF2B5EF4-FFF2-40B4-BE49-F238E27FC236}">
                  <a16:creationId xmlns:a16="http://schemas.microsoft.com/office/drawing/2014/main" id="{34F9DA98-3B75-C040-2676-9D650CC2320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8">
              <a:extLst>
                <a:ext uri="{FF2B5EF4-FFF2-40B4-BE49-F238E27FC236}">
                  <a16:creationId xmlns:a16="http://schemas.microsoft.com/office/drawing/2014/main" id="{3084E5F7-6250-A44B-392F-C4D5B34533A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09">
              <a:extLst>
                <a:ext uri="{FF2B5EF4-FFF2-40B4-BE49-F238E27FC236}">
                  <a16:creationId xmlns:a16="http://schemas.microsoft.com/office/drawing/2014/main" id="{B112083C-72AE-FF2B-639D-A145104C1554}"/>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0">
              <a:extLst>
                <a:ext uri="{FF2B5EF4-FFF2-40B4-BE49-F238E27FC236}">
                  <a16:creationId xmlns:a16="http://schemas.microsoft.com/office/drawing/2014/main" id="{DAD018AB-4A45-5E14-759F-C592CA89BA1E}"/>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1">
              <a:extLst>
                <a:ext uri="{FF2B5EF4-FFF2-40B4-BE49-F238E27FC236}">
                  <a16:creationId xmlns:a16="http://schemas.microsoft.com/office/drawing/2014/main" id="{43419327-7D24-006C-1F31-956532E68D1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2">
              <a:extLst>
                <a:ext uri="{FF2B5EF4-FFF2-40B4-BE49-F238E27FC236}">
                  <a16:creationId xmlns:a16="http://schemas.microsoft.com/office/drawing/2014/main" id="{D1DB86AF-A01C-897F-C071-292604666C62}"/>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7" name="Freeform 213">
              <a:extLst>
                <a:ext uri="{FF2B5EF4-FFF2-40B4-BE49-F238E27FC236}">
                  <a16:creationId xmlns:a16="http://schemas.microsoft.com/office/drawing/2014/main" id="{C4AC4692-0B31-503F-46CD-9CD55ADB5C80}"/>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4">
              <a:extLst>
                <a:ext uri="{FF2B5EF4-FFF2-40B4-BE49-F238E27FC236}">
                  <a16:creationId xmlns:a16="http://schemas.microsoft.com/office/drawing/2014/main" id="{15F70DD3-A01B-0704-11FD-3C48BE5FF2D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9" name="Freeform 215">
              <a:extLst>
                <a:ext uri="{FF2B5EF4-FFF2-40B4-BE49-F238E27FC236}">
                  <a16:creationId xmlns:a16="http://schemas.microsoft.com/office/drawing/2014/main" id="{15CDBF7C-3041-67F5-8057-AF4952ECBE7C}"/>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60" name="Freeform 216">
              <a:extLst>
                <a:ext uri="{FF2B5EF4-FFF2-40B4-BE49-F238E27FC236}">
                  <a16:creationId xmlns:a16="http://schemas.microsoft.com/office/drawing/2014/main" id="{923A8026-7CCD-E077-6076-28B1F1EA6087}"/>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1" name="Freeform 217">
              <a:extLst>
                <a:ext uri="{FF2B5EF4-FFF2-40B4-BE49-F238E27FC236}">
                  <a16:creationId xmlns:a16="http://schemas.microsoft.com/office/drawing/2014/main" id="{7FE0A3FB-7D71-E790-72CA-6DA2C19E1CD3}"/>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8">
              <a:extLst>
                <a:ext uri="{FF2B5EF4-FFF2-40B4-BE49-F238E27FC236}">
                  <a16:creationId xmlns:a16="http://schemas.microsoft.com/office/drawing/2014/main" id="{BB2E245F-6064-48F3-C2FE-0CD35B8A2D5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19">
              <a:extLst>
                <a:ext uri="{FF2B5EF4-FFF2-40B4-BE49-F238E27FC236}">
                  <a16:creationId xmlns:a16="http://schemas.microsoft.com/office/drawing/2014/main" id="{6367DCFB-919E-3BF2-686E-B42A9C407C32}"/>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4" name="Freeform 220">
              <a:extLst>
                <a:ext uri="{FF2B5EF4-FFF2-40B4-BE49-F238E27FC236}">
                  <a16:creationId xmlns:a16="http://schemas.microsoft.com/office/drawing/2014/main" id="{E2D938BE-D4DF-6885-CEFF-88EBA1EDBA8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5" name="Freeform 221">
              <a:extLst>
                <a:ext uri="{FF2B5EF4-FFF2-40B4-BE49-F238E27FC236}">
                  <a16:creationId xmlns:a16="http://schemas.microsoft.com/office/drawing/2014/main" id="{C63F8B0E-E88C-E38F-36A6-8F7BF9DD184C}"/>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6" name="Freeform 222">
              <a:extLst>
                <a:ext uri="{FF2B5EF4-FFF2-40B4-BE49-F238E27FC236}">
                  <a16:creationId xmlns:a16="http://schemas.microsoft.com/office/drawing/2014/main" id="{5FBF32BF-2063-696F-4974-EB9A3B2875AA}"/>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7" name="Freeform 223">
              <a:extLst>
                <a:ext uri="{FF2B5EF4-FFF2-40B4-BE49-F238E27FC236}">
                  <a16:creationId xmlns:a16="http://schemas.microsoft.com/office/drawing/2014/main" id="{6E6B51C7-3D0E-CA5F-1AE0-834D88A9BFB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8" name="Freeform 224">
              <a:extLst>
                <a:ext uri="{FF2B5EF4-FFF2-40B4-BE49-F238E27FC236}">
                  <a16:creationId xmlns:a16="http://schemas.microsoft.com/office/drawing/2014/main" id="{CBF3D4ED-57F5-D5C3-0FE3-6F07E4E457D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9" name="Freeform 225">
              <a:extLst>
                <a:ext uri="{FF2B5EF4-FFF2-40B4-BE49-F238E27FC236}">
                  <a16:creationId xmlns:a16="http://schemas.microsoft.com/office/drawing/2014/main" id="{33133B84-7691-927E-EBD3-90EE7A897261}"/>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70" name="Freeform 226">
              <a:extLst>
                <a:ext uri="{FF2B5EF4-FFF2-40B4-BE49-F238E27FC236}">
                  <a16:creationId xmlns:a16="http://schemas.microsoft.com/office/drawing/2014/main" id="{507A0E4F-84F9-5CDF-1EA2-B2724BA305D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1" name="Freeform 227">
              <a:extLst>
                <a:ext uri="{FF2B5EF4-FFF2-40B4-BE49-F238E27FC236}">
                  <a16:creationId xmlns:a16="http://schemas.microsoft.com/office/drawing/2014/main" id="{8406F89F-23FF-4898-348E-B1063CF4F4A4}"/>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2" name="Freeform 228">
              <a:extLst>
                <a:ext uri="{FF2B5EF4-FFF2-40B4-BE49-F238E27FC236}">
                  <a16:creationId xmlns:a16="http://schemas.microsoft.com/office/drawing/2014/main" id="{E865F1E4-9E78-E7A9-B99C-126CA64C5830}"/>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3" name="Freeform 229">
              <a:extLst>
                <a:ext uri="{FF2B5EF4-FFF2-40B4-BE49-F238E27FC236}">
                  <a16:creationId xmlns:a16="http://schemas.microsoft.com/office/drawing/2014/main" id="{FF814246-ADA9-A436-D0FA-D9840C8A05D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4" name="Freeform 230">
              <a:extLst>
                <a:ext uri="{FF2B5EF4-FFF2-40B4-BE49-F238E27FC236}">
                  <a16:creationId xmlns:a16="http://schemas.microsoft.com/office/drawing/2014/main" id="{1418A2E1-130D-AF7B-CC5E-4F3910BA518A}"/>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5" name="Freeform 231">
              <a:extLst>
                <a:ext uri="{FF2B5EF4-FFF2-40B4-BE49-F238E27FC236}">
                  <a16:creationId xmlns:a16="http://schemas.microsoft.com/office/drawing/2014/main" id="{9A590EEA-4A43-453D-E27B-E02CE9CB2CE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6" name="Freeform 232">
              <a:extLst>
                <a:ext uri="{FF2B5EF4-FFF2-40B4-BE49-F238E27FC236}">
                  <a16:creationId xmlns:a16="http://schemas.microsoft.com/office/drawing/2014/main" id="{43A3B8E8-7058-A2A6-3194-FB4673293FE1}"/>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7" name="Freeform 233">
              <a:extLst>
                <a:ext uri="{FF2B5EF4-FFF2-40B4-BE49-F238E27FC236}">
                  <a16:creationId xmlns:a16="http://schemas.microsoft.com/office/drawing/2014/main" id="{139E6063-4F7C-DCA0-9F9A-EB342145778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8" name="Freeform 234">
              <a:extLst>
                <a:ext uri="{FF2B5EF4-FFF2-40B4-BE49-F238E27FC236}">
                  <a16:creationId xmlns:a16="http://schemas.microsoft.com/office/drawing/2014/main" id="{020C02A8-9B05-1BDC-F25A-DFD25896DCD8}"/>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9" name="Freeform 235">
              <a:extLst>
                <a:ext uri="{FF2B5EF4-FFF2-40B4-BE49-F238E27FC236}">
                  <a16:creationId xmlns:a16="http://schemas.microsoft.com/office/drawing/2014/main" id="{2BAA0E54-CBA0-1EE9-5350-62BE9C6E28C8}"/>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80" name="Freeform 236">
              <a:extLst>
                <a:ext uri="{FF2B5EF4-FFF2-40B4-BE49-F238E27FC236}">
                  <a16:creationId xmlns:a16="http://schemas.microsoft.com/office/drawing/2014/main" id="{541D487E-8893-306A-0E69-81397922DBA7}"/>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1" name="Freeform 237">
              <a:extLst>
                <a:ext uri="{FF2B5EF4-FFF2-40B4-BE49-F238E27FC236}">
                  <a16:creationId xmlns:a16="http://schemas.microsoft.com/office/drawing/2014/main" id="{1E4CA151-765E-F451-E128-1F518FDB25A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2" name="Freeform 238">
              <a:extLst>
                <a:ext uri="{FF2B5EF4-FFF2-40B4-BE49-F238E27FC236}">
                  <a16:creationId xmlns:a16="http://schemas.microsoft.com/office/drawing/2014/main" id="{D71C03D5-3C57-BB43-C846-A9D9672D657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254892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262015" y="190641"/>
            <a:ext cx="10600546" cy="953429"/>
          </a:xfrm>
        </p:spPr>
        <p:txBody>
          <a:bodyPr>
            <a:noAutofit/>
          </a:bodyPr>
          <a:lstStyle/>
          <a:p>
            <a:pPr algn="r">
              <a:lnSpc>
                <a:spcPct val="100000"/>
              </a:lnSpc>
              <a:spcBef>
                <a:spcPts val="0"/>
              </a:spcBef>
            </a:pPr>
            <a:r>
              <a:rPr lang="en-GB" sz="2400" b="1" dirty="0"/>
              <a:t>Unterstützung der </a:t>
            </a:r>
            <a:r>
              <a:rPr lang="en-GB" sz="2400" b="1" dirty="0" err="1"/>
              <a:t>kontinuierlichen</a:t>
            </a:r>
            <a:r>
              <a:rPr lang="en-GB" sz="2400" b="1" dirty="0"/>
              <a:t> </a:t>
            </a:r>
          </a:p>
          <a:p>
            <a:pPr algn="r">
              <a:lnSpc>
                <a:spcPct val="100000"/>
              </a:lnSpc>
              <a:spcBef>
                <a:spcPts val="0"/>
              </a:spcBef>
            </a:pPr>
            <a:r>
              <a:rPr lang="en-GB" sz="2400" b="1" dirty="0" err="1"/>
              <a:t>Weiterbildung</a:t>
            </a:r>
            <a:r>
              <a:rPr lang="en-GB" sz="2400" b="1" dirty="0"/>
              <a:t> und Entwicklung der CSR</a:t>
            </a:r>
            <a:endParaRPr lang="en-IE" sz="2400" dirty="0"/>
          </a:p>
          <a:p>
            <a:pPr algn="r"/>
            <a:endParaRPr lang="en-IE" sz="2400" dirty="0"/>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001714"/>
            <a:ext cx="11079126" cy="5494001"/>
          </a:xfrm>
          <a:prstGeom prst="roundRect">
            <a:avLst/>
          </a:prstGeom>
          <a:solidFill>
            <a:srgbClr val="EBC2BF"/>
          </a:solidFill>
          <a:ln w="28575">
            <a:solidFill>
              <a:srgbClr val="DFA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117224"/>
            <a:ext cx="8282763" cy="4939814"/>
          </a:xfrm>
          <a:prstGeom prst="rect">
            <a:avLst/>
          </a:prstGeom>
          <a:noFill/>
        </p:spPr>
        <p:txBody>
          <a:bodyPr wrap="square" rtlCol="0">
            <a:spAutoFit/>
          </a:bodyPr>
          <a:lstStyle/>
          <a:p>
            <a:r>
              <a:rPr lang="en-GB" sz="2100" b="1" dirty="0">
                <a:solidFill>
                  <a:srgbClr val="262626"/>
                </a:solidFill>
              </a:rPr>
              <a:t>Unterstützung des kontinuierlichen CSR-Lernens und der kontinuierlichen CSR-Entwicklung zur Beseitigung von Schwachstellen im CSR-Kulturwandel. </a:t>
            </a:r>
            <a:r>
              <a:rPr lang="en-GB" sz="2100" dirty="0"/>
              <a:t>Knickstellen im CSR-Kulturwandelmanagement können ein Problem darstellen. Gemeinsames CSR-Lernen und -Entwickeln ist eine mögliche Lösung, um mit diesen Macken umzugehen. CSR-</a:t>
            </a:r>
            <a:r>
              <a:rPr lang="en-GB" sz="2100" dirty="0" err="1"/>
              <a:t>Lernen</a:t>
            </a:r>
            <a:r>
              <a:rPr lang="en-GB" sz="2100" dirty="0"/>
              <a:t> und -</a:t>
            </a:r>
            <a:r>
              <a:rPr lang="en-GB" sz="2100" dirty="0" err="1"/>
              <a:t>Entwicklung</a:t>
            </a:r>
            <a:r>
              <a:rPr lang="en-GB" sz="2100" dirty="0"/>
              <a:t> </a:t>
            </a:r>
            <a:r>
              <a:rPr lang="en-GB" sz="2100" dirty="0" err="1"/>
              <a:t>sollte</a:t>
            </a:r>
            <a:r>
              <a:rPr lang="en-GB" sz="2100" dirty="0"/>
              <a:t> keine einmalige Angelegenheit sein, sondern eine konsequente strategische Maßnahme, um eine nachhaltige Kultur der kollaborativen Intelligenz aufzubauen und strategische Fähigkeiten zu entwickeln und zu aktualisieren. Es </a:t>
            </a:r>
            <a:r>
              <a:rPr lang="en-GB" sz="2100" dirty="0" err="1"/>
              <a:t>trägt</a:t>
            </a:r>
            <a:r>
              <a:rPr lang="en-GB" sz="2100" dirty="0"/>
              <a:t> auch dazu bei, das Engagement, die Produktivität, die Innovation, die Agilität und die Kundenloyalität/-zufriedenheit der Mitarbeiter zu fördern und zu steigern. Denken Sie daran, </a:t>
            </a:r>
            <a:r>
              <a:rPr lang="en-GB" sz="2100" dirty="0" err="1"/>
              <a:t>dass</a:t>
            </a:r>
            <a:r>
              <a:rPr lang="en-GB" sz="2100" dirty="0"/>
              <a:t> </a:t>
            </a:r>
            <a:r>
              <a:rPr lang="en-GB" sz="2100" dirty="0" err="1"/>
              <a:t>Weiterbildung</a:t>
            </a:r>
            <a:r>
              <a:rPr lang="en-GB" sz="2100" dirty="0"/>
              <a:t> für Führungskräfte auch notwendig ist, um das Change Management </a:t>
            </a:r>
            <a:r>
              <a:rPr lang="en-GB" sz="2100" dirty="0" err="1"/>
              <a:t>zu</a:t>
            </a:r>
            <a:r>
              <a:rPr lang="en-GB" sz="2100" dirty="0"/>
              <a:t> </a:t>
            </a:r>
            <a:r>
              <a:rPr lang="en-GB" sz="2100" dirty="0" err="1"/>
              <a:t>unterstützen</a:t>
            </a:r>
            <a:r>
              <a:rPr lang="en-GB" sz="2100" dirty="0"/>
              <a:t>. Die Führungskräfte werden sich aller CSR-"Macken" bewusst, die </a:t>
            </a:r>
            <a:r>
              <a:rPr lang="en-GB" sz="2100" dirty="0" err="1"/>
              <a:t>ihr</a:t>
            </a:r>
            <a:r>
              <a:rPr lang="en-GB" sz="2100" dirty="0"/>
              <a:t> Wachstum und ihren Erfolg behindern, und lernen, wie sie diese beseitigen können. </a:t>
            </a:r>
          </a:p>
        </p:txBody>
      </p:sp>
      <p:sp>
        <p:nvSpPr>
          <p:cNvPr id="6" name="Arrow: Pentagon 5">
            <a:extLst>
              <a:ext uri="{FF2B5EF4-FFF2-40B4-BE49-F238E27FC236}">
                <a16:creationId xmlns:a16="http://schemas.microsoft.com/office/drawing/2014/main" id="{933D340C-6D83-7430-17D5-4FD203929CBD}"/>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
        <p:nvSpPr>
          <p:cNvPr id="4" name="Oval 3" descr="A group of people sitting on a couch looking at a computer&#10;&#10;Description automatically generated">
            <a:extLst>
              <a:ext uri="{FF2B5EF4-FFF2-40B4-BE49-F238E27FC236}">
                <a16:creationId xmlns:a16="http://schemas.microsoft.com/office/drawing/2014/main" id="{DBCB0A6C-4FDF-9EC0-0343-D6376F4E229A}"/>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Tree>
    <p:extLst>
      <p:ext uri="{BB962C8B-B14F-4D97-AF65-F5344CB8AC3E}">
        <p14:creationId xmlns:p14="http://schemas.microsoft.com/office/powerpoint/2010/main" val="232373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n-US" sz="3600" dirty="0">
                <a:solidFill>
                  <a:srgbClr val="027354"/>
                </a:solidFill>
              </a:rPr>
              <a:t>Implementierung von CSR Change Management </a:t>
            </a:r>
            <a:r>
              <a:rPr lang="en-US" sz="3600" dirty="0">
                <a:solidFill>
                  <a:srgbClr val="C95F57"/>
                </a:solidFill>
              </a:rPr>
              <a:t>Langfristiger Strategieansatz</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Abschnitt 1</a:t>
            </a:r>
          </a:p>
        </p:txBody>
      </p:sp>
    </p:spTree>
    <p:extLst>
      <p:ext uri="{BB962C8B-B14F-4D97-AF65-F5344CB8AC3E}">
        <p14:creationId xmlns:p14="http://schemas.microsoft.com/office/powerpoint/2010/main" val="3995573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C4430-BE04-088B-C901-CEB6DB9108DB}"/>
              </a:ext>
            </a:extLst>
          </p:cNvPr>
          <p:cNvSpPr>
            <a:spLocks noGrp="1"/>
          </p:cNvSpPr>
          <p:nvPr>
            <p:ph type="body" sz="quarter" idx="13"/>
          </p:nvPr>
        </p:nvSpPr>
        <p:spPr>
          <a:xfrm>
            <a:off x="1149331" y="44824"/>
            <a:ext cx="10600546" cy="953429"/>
          </a:xfrm>
        </p:spPr>
        <p:txBody>
          <a:bodyPr anchor="ctr"/>
          <a:lstStyle/>
          <a:p>
            <a:pPr algn="ctr"/>
            <a:r>
              <a:rPr lang="en-IE" dirty="0">
                <a:solidFill>
                  <a:srgbClr val="F28F26"/>
                </a:solidFill>
              </a:rPr>
              <a:t>Schlussfolgerung</a:t>
            </a:r>
          </a:p>
        </p:txBody>
      </p:sp>
      <p:sp>
        <p:nvSpPr>
          <p:cNvPr id="3" name="Text Placeholder 2">
            <a:extLst>
              <a:ext uri="{FF2B5EF4-FFF2-40B4-BE49-F238E27FC236}">
                <a16:creationId xmlns:a16="http://schemas.microsoft.com/office/drawing/2014/main" id="{2B3F883A-1FD0-C41C-B59A-AB1D77CDD940}"/>
              </a:ext>
            </a:extLst>
          </p:cNvPr>
          <p:cNvSpPr>
            <a:spLocks noGrp="1"/>
          </p:cNvSpPr>
          <p:nvPr>
            <p:ph type="body" sz="quarter" idx="14"/>
          </p:nvPr>
        </p:nvSpPr>
        <p:spPr>
          <a:xfrm>
            <a:off x="1085850" y="989288"/>
            <a:ext cx="10846174" cy="3995320"/>
          </a:xfrm>
        </p:spPr>
        <p:txBody>
          <a:bodyPr/>
          <a:lstStyle/>
          <a:p>
            <a:pPr marL="342900" indent="-342900">
              <a:buFont typeface="Wingdings" panose="05000000000000000000" pitchFamily="2" charset="2"/>
              <a:buChar char="v"/>
            </a:pPr>
            <a:r>
              <a:rPr lang="en-GB" sz="1800" b="1" dirty="0">
                <a:solidFill>
                  <a:srgbClr val="027354"/>
                </a:solidFill>
              </a:rPr>
              <a:t>Ganz gleich, wie groß Ihr Unternehmen ist, Sie haben die Möglichkeit, Teil einer transformativen Geschichte des Guten zu sein.  </a:t>
            </a:r>
          </a:p>
          <a:p>
            <a:pPr marL="342900" indent="-342900">
              <a:buFont typeface="Wingdings" panose="05000000000000000000" pitchFamily="2" charset="2"/>
              <a:buChar char="v"/>
            </a:pPr>
            <a:r>
              <a:rPr lang="en-GB" sz="1800" b="1" dirty="0">
                <a:solidFill>
                  <a:srgbClr val="C95F57"/>
                </a:solidFill>
              </a:rPr>
              <a:t>Veränderung geschieht nicht über Nacht</a:t>
            </a:r>
            <a:r>
              <a:rPr lang="en-GB" sz="1800" dirty="0"/>
              <a:t>. Die Umgestaltung einer KMU-Kultur erfordert Absicht, Aufmerksamkeit und Zeit. Sie müssen sich absolut im Klaren darüber sein, warum Sie etwas ändern wollen, einen Aktionsplan mit unterstützenden Ressourcen für den Wandel erstellen, Ihre Fallstricke kennen und voraussehen, wann Sie Unterstützung benötigen. </a:t>
            </a:r>
          </a:p>
          <a:p>
            <a:pPr marL="342900" indent="-342900">
              <a:buFont typeface="Wingdings" panose="05000000000000000000" pitchFamily="2" charset="2"/>
              <a:buChar char="v"/>
            </a:pPr>
            <a:r>
              <a:rPr lang="en-GB" sz="1800" b="1" dirty="0">
                <a:solidFill>
                  <a:srgbClr val="F28F26"/>
                </a:solidFill>
              </a:rPr>
              <a:t>Unternehmen, Teams und Führungskräfte sind immer auf dem Weg. </a:t>
            </a:r>
            <a:r>
              <a:rPr lang="en-GB" sz="1800" dirty="0"/>
              <a:t>Sie wissen nie, welche Ereignisse und Umstände in der Zukunft eintreten werden. Machen Sie sich bewusst, dass sich Ihre Pläne ändern können, und sorgen Sie dafür, dass sie flexibel sind. Bringen Sie das gesamte Team dazu, sich auf die Anpassungsfähigkeit des CSR-Erfolgs zu konzentrieren.</a:t>
            </a:r>
          </a:p>
          <a:p>
            <a:pPr marL="342900" indent="-342900">
              <a:buFont typeface="Wingdings" panose="05000000000000000000" pitchFamily="2" charset="2"/>
              <a:buChar char="v"/>
            </a:pPr>
            <a:r>
              <a:rPr lang="en-GB" sz="1800" b="1" dirty="0">
                <a:solidFill>
                  <a:srgbClr val="027354"/>
                </a:solidFill>
              </a:rPr>
              <a:t>Führen Sie regelmäßig eine Gesamtbetrachtung Ihres Unternehmens und der CSR Ihrer Mitarbeiter </a:t>
            </a:r>
            <a:r>
              <a:rPr lang="en-GB" sz="1800" b="1" dirty="0" err="1">
                <a:solidFill>
                  <a:srgbClr val="027354"/>
                </a:solidFill>
              </a:rPr>
              <a:t>durch</a:t>
            </a:r>
            <a:r>
              <a:rPr lang="en-GB" sz="1800" dirty="0"/>
              <a:t>, um sie bei Veränderungen ständig im Blick zu behalten. Beginnen Sie mit einem Plan für das Change Management, um ein Gleichgewicht zu erreichen, und stellen Sie sich darauf ein, dass sich die Dinge im Laufe der Zeit ändern und Sie </a:t>
            </a:r>
            <a:r>
              <a:rPr lang="en-GB" sz="1800" dirty="0" err="1"/>
              <a:t>sich</a:t>
            </a:r>
            <a:r>
              <a:rPr lang="en-GB" sz="1800" dirty="0"/>
              <a:t> </a:t>
            </a:r>
            <a:r>
              <a:rPr lang="en-GB" sz="1800" dirty="0" err="1"/>
              <a:t>anpassen</a:t>
            </a:r>
            <a:r>
              <a:rPr lang="en-GB" sz="1800" dirty="0"/>
              <a:t> </a:t>
            </a:r>
            <a:r>
              <a:rPr lang="en-GB" sz="1800" dirty="0" err="1"/>
              <a:t>müssen</a:t>
            </a:r>
            <a:r>
              <a:rPr lang="en-GB" sz="1800" dirty="0"/>
              <a:t>.</a:t>
            </a:r>
          </a:p>
          <a:p>
            <a:pPr marL="342900" indent="-342900">
              <a:buFont typeface="Wingdings" panose="05000000000000000000" pitchFamily="2" charset="2"/>
              <a:buChar char="v"/>
            </a:pPr>
            <a:r>
              <a:rPr lang="en-GB" sz="1800" b="1" dirty="0">
                <a:solidFill>
                  <a:srgbClr val="C95F57"/>
                </a:solidFill>
              </a:rPr>
              <a:t>Verbinden Sie Werte mit Handlungen. </a:t>
            </a:r>
            <a:r>
              <a:rPr lang="en-GB" sz="1800" dirty="0"/>
              <a:t>Ziehen Sie die persönliche Wertebewertung des Barrett Values Centre heran, um Ihre persönlichen Werte den einzelnen Ebenen zuzuordnen. Die Verknüpfung persönlicher Werte mit Handlungen, die Sie in Ihrer beruflichen Rolle anwenden, kann ein starker Motivator sein - ein Augenöffner. </a:t>
            </a:r>
          </a:p>
          <a:p>
            <a:pPr marL="342900" indent="-342900">
              <a:buFont typeface="Wingdings" panose="05000000000000000000" pitchFamily="2" charset="2"/>
              <a:buChar char="v"/>
            </a:pPr>
            <a:r>
              <a:rPr lang="en-GB" sz="1800" b="1" dirty="0">
                <a:solidFill>
                  <a:srgbClr val="027354"/>
                </a:solidFill>
              </a:rPr>
              <a:t>Ziel ist es, die Teammitglieder zu befähigen, sich bei der Arbeit voll einzubringen und den Zusammenhalt des CSR-Teams zu stärken. </a:t>
            </a:r>
            <a:r>
              <a:rPr lang="en-GB" sz="1800" dirty="0"/>
              <a:t>Erfahren Sie mehr darüber, was jeden Einzelnen und die Organisation antreibt.</a:t>
            </a:r>
            <a:endParaRPr lang="en-IE" sz="1800" dirty="0"/>
          </a:p>
          <a:p>
            <a:pPr marL="342900" indent="-342900">
              <a:buFont typeface="Wingdings" panose="05000000000000000000" pitchFamily="2" charset="2"/>
              <a:buChar char="v"/>
            </a:pPr>
            <a:endParaRPr lang="en-GB" sz="1800" dirty="0"/>
          </a:p>
          <a:p>
            <a:endParaRPr lang="en-IE" sz="1800" dirty="0"/>
          </a:p>
        </p:txBody>
      </p:sp>
    </p:spTree>
    <p:extLst>
      <p:ext uri="{BB962C8B-B14F-4D97-AF65-F5344CB8AC3E}">
        <p14:creationId xmlns:p14="http://schemas.microsoft.com/office/powerpoint/2010/main" val="1853342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206163" y="702935"/>
            <a:ext cx="5109907" cy="2886532"/>
          </a:xfrm>
        </p:spPr>
        <p:txBody>
          <a:bodyPr>
            <a:normAutofit fontScale="92500"/>
          </a:bodyPr>
          <a:lstStyle/>
          <a:p>
            <a:pPr>
              <a:lnSpc>
                <a:spcPct val="110000"/>
              </a:lnSpc>
              <a:spcBef>
                <a:spcPts val="0"/>
              </a:spcBef>
            </a:pPr>
            <a:r>
              <a:rPr lang="en-US" dirty="0"/>
              <a:t>Sie haben das Modul 5 </a:t>
            </a:r>
            <a:r>
              <a:rPr lang="en-US" dirty="0" err="1"/>
              <a:t>abgeschlossen</a:t>
            </a:r>
            <a:r>
              <a:rPr lang="en-US"/>
              <a:t>.</a:t>
            </a:r>
            <a:endParaRPr lang="en-US" dirty="0"/>
          </a:p>
          <a:p>
            <a:pPr>
              <a:lnSpc>
                <a:spcPct val="110000"/>
              </a:lnSpc>
              <a:spcBef>
                <a:spcPts val="1200"/>
              </a:spcBef>
            </a:pPr>
            <a:r>
              <a:rPr lang="en-US" dirty="0"/>
              <a:t>Das nächste ist </a:t>
            </a:r>
            <a:r>
              <a:rPr lang="en-US" b="1" dirty="0"/>
              <a:t>Modul 6:</a:t>
            </a:r>
          </a:p>
          <a:p>
            <a:pPr>
              <a:lnSpc>
                <a:spcPct val="110000"/>
              </a:lnSpc>
              <a:spcBef>
                <a:spcPts val="0"/>
              </a:spcBef>
            </a:pPr>
            <a:r>
              <a:rPr lang="de-DE" dirty="0"/>
              <a:t>Implementierung eines CSR-Rahmens zur Minderung von Auswirkungen und Risiken</a:t>
            </a:r>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191639" y="25945"/>
            <a:ext cx="4057630" cy="837258"/>
          </a:xfrm>
        </p:spPr>
        <p:txBody>
          <a:bodyPr>
            <a:normAutofit/>
          </a:bodyPr>
          <a:lstStyle/>
          <a:p>
            <a:r>
              <a:rPr lang="en-US" sz="3900" dirty="0"/>
              <a:t>Gut gemacht!</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solidFill>
                  <a:srgbClr val="027354"/>
                </a:solidFill>
                <a:hlinkClick r:id="rId2">
                  <a:extLst>
                    <a:ext uri="{A12FA001-AC4F-418D-AE19-62706E023703}">
                      <ahyp:hlinkClr xmlns:ahyp="http://schemas.microsoft.com/office/drawing/2018/hyperlinkcolor" val="tx"/>
                    </a:ext>
                  </a:extLst>
                </a:hlinkClick>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Autofit/>
          </a:bodyPr>
          <a:lstStyle/>
          <a:p>
            <a:r>
              <a:rPr lang="en-US" dirty="0">
                <a:solidFill>
                  <a:srgbClr val="027354"/>
                </a:solidFill>
                <a:hlinkClick r:id="rId3">
                  <a:extLst>
                    <a:ext uri="{A12FA001-AC4F-418D-AE19-62706E023703}">
                      <ahyp:hlinkClr xmlns:ahyp="http://schemas.microsoft.com/office/drawing/2018/hyperlinkcolor" val="tx"/>
                    </a:ext>
                  </a:extLst>
                </a:hlinkClick>
              </a:rPr>
              <a:t>Facebook</a:t>
            </a:r>
            <a:endParaRPr lang="en-US" dirty="0">
              <a:solidFill>
                <a:srgbClr val="027354"/>
              </a:solidFill>
            </a:endParaRPr>
          </a:p>
        </p:txBody>
      </p:sp>
    </p:spTree>
    <p:extLst>
      <p:ext uri="{BB962C8B-B14F-4D97-AF65-F5344CB8AC3E}">
        <p14:creationId xmlns:p14="http://schemas.microsoft.com/office/powerpoint/2010/main" val="152776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867481" y="1106866"/>
            <a:ext cx="8415895" cy="822373"/>
          </a:xfrm>
        </p:spPr>
        <p:txBody>
          <a:bodyPr/>
          <a:lstStyle/>
          <a:p>
            <a:r>
              <a:rPr lang="en-GB" sz="2000" b="1" dirty="0">
                <a:solidFill>
                  <a:schemeClr val="bg1"/>
                </a:solidFill>
              </a:rPr>
              <a:t>Einbindung der obersten Ebene. </a:t>
            </a:r>
            <a:r>
              <a:rPr lang="en-GB" sz="2000" dirty="0">
                <a:solidFill>
                  <a:schemeClr val="bg1"/>
                </a:solidFill>
              </a:rPr>
              <a:t>CSR beginnt mit dem Engagement und der Motivation der </a:t>
            </a:r>
            <a:r>
              <a:rPr lang="en-GB" sz="2000" b="1" dirty="0">
                <a:solidFill>
                  <a:schemeClr val="bg1"/>
                </a:solidFill>
              </a:rPr>
              <a:t>obersten Ebene und der Personalabteilung</a:t>
            </a:r>
            <a:r>
              <a:rPr lang="en-GB" sz="2000" dirty="0">
                <a:solidFill>
                  <a:schemeClr val="bg1"/>
                </a:solidFill>
              </a:rPr>
              <a:t>.</a:t>
            </a:r>
            <a:endParaRPr lang="en-IE" sz="2000" dirty="0">
              <a:solidFill>
                <a:schemeClr val="bg1"/>
              </a:solidFill>
            </a:endParaRP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3209" y="2453500"/>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867481" y="4045068"/>
            <a:ext cx="9500862" cy="822373"/>
          </a:xfrm>
        </p:spPr>
        <p:txBody>
          <a:bodyPr/>
          <a:lstStyle/>
          <a:p>
            <a:r>
              <a:rPr lang="en-GB" sz="2000" dirty="0">
                <a:solidFill>
                  <a:schemeClr val="bg1"/>
                </a:solidFill>
              </a:rPr>
              <a:t>Einrichten eines </a:t>
            </a:r>
            <a:r>
              <a:rPr lang="en-GB" sz="2000" b="1" dirty="0">
                <a:solidFill>
                  <a:schemeClr val="bg1"/>
                </a:solidFill>
              </a:rPr>
              <a:t>CSR-Führungsteams </a:t>
            </a:r>
            <a:r>
              <a:rPr lang="en-GB" sz="2000" i="1" dirty="0">
                <a:solidFill>
                  <a:schemeClr val="bg1"/>
                </a:solidFill>
              </a:rPr>
              <a:t>(dieser Schritt stellt auch sicher, dass die Mitarbeiter das bekommen, was sie brauchen, z. B. CSR-Schulungen, Unterstützungssysteme, Ziele und Anleitung </a:t>
            </a:r>
            <a:r>
              <a:rPr lang="en-GB" sz="2000" i="1" dirty="0" err="1">
                <a:solidFill>
                  <a:schemeClr val="bg1"/>
                </a:solidFill>
              </a:rPr>
              <a:t>durch</a:t>
            </a:r>
            <a:r>
              <a:rPr lang="en-GB" sz="2000" i="1" dirty="0">
                <a:solidFill>
                  <a:schemeClr val="bg1"/>
                </a:solidFill>
              </a:rPr>
              <a:t> die Personalabteilung, das Topmanagement und Experten) </a:t>
            </a:r>
          </a:p>
          <a:p>
            <a:endParaRPr lang="en-IE" sz="2000"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26343" y="3848091"/>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867481" y="2100556"/>
            <a:ext cx="9246745" cy="1352430"/>
          </a:xfrm>
          <a:noFill/>
        </p:spPr>
        <p:txBody>
          <a:bodyPr/>
          <a:lstStyle/>
          <a:p>
            <a:r>
              <a:rPr lang="en-GB" sz="2000" dirty="0">
                <a:solidFill>
                  <a:schemeClr val="bg1"/>
                </a:solidFill>
              </a:rPr>
              <a:t>Das Unternehmen führt in einem ersten Schritt das </a:t>
            </a:r>
            <a:r>
              <a:rPr lang="en-GB" sz="2000" b="1" dirty="0">
                <a:solidFill>
                  <a:schemeClr val="bg1"/>
                </a:solidFill>
                <a:hlinkClick r:id="rId2">
                  <a:extLst>
                    <a:ext uri="{A12FA001-AC4F-418D-AE19-62706E023703}">
                      <ahyp:hlinkClr xmlns:ahyp="http://schemas.microsoft.com/office/drawing/2018/hyperlinkcolor" val="tx"/>
                    </a:ext>
                  </a:extLst>
                </a:hlinkClick>
              </a:rPr>
              <a:t>CSR-READY Assessment </a:t>
            </a:r>
            <a:r>
              <a:rPr lang="en-GB" sz="2000" dirty="0" err="1">
                <a:solidFill>
                  <a:schemeClr val="bg1"/>
                </a:solidFill>
              </a:rPr>
              <a:t>durch</a:t>
            </a:r>
            <a:r>
              <a:rPr lang="en-GB" sz="2000" dirty="0">
                <a:solidFill>
                  <a:schemeClr val="bg1"/>
                </a:solidFill>
              </a:rPr>
              <a:t>. Dann </a:t>
            </a:r>
            <a:r>
              <a:rPr lang="en-GB" sz="2000" dirty="0" err="1">
                <a:solidFill>
                  <a:schemeClr val="bg1"/>
                </a:solidFill>
              </a:rPr>
              <a:t>wird</a:t>
            </a:r>
            <a:r>
              <a:rPr lang="en-GB" sz="2000" dirty="0">
                <a:solidFill>
                  <a:schemeClr val="bg1"/>
                </a:solidFill>
              </a:rPr>
              <a:t> </a:t>
            </a:r>
            <a:r>
              <a:rPr lang="en-GB" sz="2000" dirty="0" err="1">
                <a:solidFill>
                  <a:schemeClr val="bg1"/>
                </a:solidFill>
              </a:rPr>
              <a:t>eine</a:t>
            </a:r>
            <a:r>
              <a:rPr lang="en-GB" sz="2000" dirty="0">
                <a:solidFill>
                  <a:schemeClr val="bg1"/>
                </a:solidFill>
              </a:rPr>
              <a:t> interne unternehmensweite </a:t>
            </a:r>
            <a:r>
              <a:rPr lang="en-GB" sz="2000" b="1" dirty="0">
                <a:solidFill>
                  <a:schemeClr val="bg1"/>
                </a:solidFill>
              </a:rPr>
              <a:t>CSR-</a:t>
            </a:r>
            <a:r>
              <a:rPr lang="en-GB" sz="2000" b="1" dirty="0" err="1">
                <a:solidFill>
                  <a:schemeClr val="bg1"/>
                </a:solidFill>
              </a:rPr>
              <a:t>Umfrage</a:t>
            </a:r>
            <a:r>
              <a:rPr lang="en-GB" sz="2000" b="1" dirty="0">
                <a:solidFill>
                  <a:schemeClr val="bg1"/>
                </a:solidFill>
              </a:rPr>
              <a:t> </a:t>
            </a:r>
            <a:r>
              <a:rPr lang="en-GB" sz="2000" dirty="0" err="1">
                <a:solidFill>
                  <a:schemeClr val="bg1"/>
                </a:solidFill>
              </a:rPr>
              <a:t>mit</a:t>
            </a:r>
            <a:r>
              <a:rPr lang="en-GB" sz="2000" dirty="0">
                <a:solidFill>
                  <a:schemeClr val="bg1"/>
                </a:solidFill>
              </a:rPr>
              <a:t> </a:t>
            </a:r>
            <a:r>
              <a:rPr lang="en-GB" sz="2000" dirty="0" err="1">
                <a:solidFill>
                  <a:schemeClr val="bg1"/>
                </a:solidFill>
              </a:rPr>
              <a:t>Mitarbeitern</a:t>
            </a:r>
            <a:r>
              <a:rPr lang="en-GB" sz="2000" dirty="0">
                <a:solidFill>
                  <a:schemeClr val="bg1"/>
                </a:solidFill>
              </a:rPr>
              <a:t>, </a:t>
            </a:r>
            <a:r>
              <a:rPr lang="en-GB" sz="2000" dirty="0" err="1">
                <a:solidFill>
                  <a:schemeClr val="bg1"/>
                </a:solidFill>
              </a:rPr>
              <a:t>Managern</a:t>
            </a:r>
            <a:r>
              <a:rPr lang="en-GB" sz="2000" dirty="0">
                <a:solidFill>
                  <a:schemeClr val="bg1"/>
                </a:solidFill>
              </a:rPr>
              <a:t> usw. </a:t>
            </a:r>
            <a:r>
              <a:rPr lang="en-GB" sz="2000" dirty="0" err="1">
                <a:solidFill>
                  <a:schemeClr val="bg1"/>
                </a:solidFill>
              </a:rPr>
              <a:t>durchgeführt</a:t>
            </a:r>
            <a:r>
              <a:rPr lang="en-GB" sz="2000" dirty="0">
                <a:solidFill>
                  <a:schemeClr val="bg1"/>
                </a:solidFill>
              </a:rPr>
              <a:t>. Sie können auch Interviews und Fokusgruppen mit allen Ebenen der internen Stakeholder durchführen, um alle potenziellen Prioritäten, Lücken und Möglichkeiten in Bezug auf die vier CSR-Säulen zu ermitteln.</a:t>
            </a:r>
            <a:endParaRPr lang="en-IE" sz="2000" dirty="0">
              <a:solidFill>
                <a:schemeClr val="bg1"/>
              </a:solidFill>
            </a:endParaRP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03208" y="4874390"/>
            <a:ext cx="511077" cy="635000"/>
          </a:xfrm>
        </p:spPr>
        <p:txBody>
          <a:bodyPr/>
          <a:lstStyle/>
          <a:p>
            <a:r>
              <a:rPr lang="en-IE" b="1" dirty="0">
                <a:solidFill>
                  <a:schemeClr val="bg1"/>
                </a:solidFill>
              </a:rPr>
              <a:t>4</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6"/>
          </p:nvPr>
        </p:nvSpPr>
        <p:spPr>
          <a:xfrm>
            <a:off x="303210" y="5679636"/>
            <a:ext cx="511077" cy="635000"/>
          </a:xfrm>
        </p:spPr>
        <p:txBody>
          <a:bodyPr/>
          <a:lstStyle/>
          <a:p>
            <a:r>
              <a:rPr lang="en-IE" b="1" dirty="0">
                <a:solidFill>
                  <a:schemeClr val="bg1"/>
                </a:solidFill>
              </a:rPr>
              <a:t>5</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7"/>
          </p:nvPr>
        </p:nvSpPr>
        <p:spPr>
          <a:xfrm>
            <a:off x="867481" y="4951288"/>
            <a:ext cx="9935429" cy="822373"/>
          </a:xfrm>
        </p:spPr>
        <p:txBody>
          <a:bodyPr/>
          <a:lstStyle/>
          <a:p>
            <a:r>
              <a:rPr lang="en-GB" sz="2000" dirty="0">
                <a:solidFill>
                  <a:schemeClr val="bg1"/>
                </a:solidFill>
              </a:rPr>
              <a:t>Das CSR-Führungsteam sollte zunächst eine interne </a:t>
            </a:r>
            <a:r>
              <a:rPr lang="en-GB" sz="2000" b="1" dirty="0" err="1">
                <a:solidFill>
                  <a:schemeClr val="bg1"/>
                </a:solidFill>
              </a:rPr>
              <a:t>Untersuchung</a:t>
            </a:r>
            <a:r>
              <a:rPr lang="en-GB" sz="2000" b="1" dirty="0">
                <a:solidFill>
                  <a:schemeClr val="bg1"/>
                </a:solidFill>
              </a:rPr>
              <a:t> / </a:t>
            </a:r>
            <a:r>
              <a:rPr lang="en-GB" sz="2000" b="1" dirty="0" err="1">
                <a:solidFill>
                  <a:schemeClr val="bg1"/>
                </a:solidFill>
              </a:rPr>
              <a:t>Überprüfung</a:t>
            </a:r>
            <a:r>
              <a:rPr lang="en-GB" sz="2000" b="1" dirty="0">
                <a:solidFill>
                  <a:schemeClr val="bg1"/>
                </a:solidFill>
              </a:rPr>
              <a:t> </a:t>
            </a:r>
            <a:r>
              <a:rPr lang="en-GB" sz="2000" dirty="0">
                <a:solidFill>
                  <a:schemeClr val="bg1"/>
                </a:solidFill>
              </a:rPr>
              <a:t>der bestehenden CSR-Aktivitäten, Dokumente usw. durchführen.</a:t>
            </a:r>
          </a:p>
          <a:p>
            <a:endParaRPr lang="en-IE" sz="2000"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867481" y="5751134"/>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chemeClr val="bg1"/>
                </a:solidFill>
              </a:rPr>
              <a:t>Auf der </a:t>
            </a:r>
            <a:r>
              <a:rPr lang="en-GB" sz="2000" dirty="0" err="1">
                <a:solidFill>
                  <a:schemeClr val="bg1"/>
                </a:solidFill>
              </a:rPr>
              <a:t>Grundlage</a:t>
            </a:r>
            <a:r>
              <a:rPr lang="en-GB" sz="2000" dirty="0">
                <a:solidFill>
                  <a:schemeClr val="bg1"/>
                </a:solidFill>
              </a:rPr>
              <a:t> </a:t>
            </a:r>
            <a:r>
              <a:rPr lang="en-GB" sz="2000" dirty="0" err="1">
                <a:solidFill>
                  <a:schemeClr val="bg1"/>
                </a:solidFill>
              </a:rPr>
              <a:t>dieser</a:t>
            </a:r>
            <a:r>
              <a:rPr lang="en-GB" sz="2000" dirty="0">
                <a:solidFill>
                  <a:schemeClr val="bg1"/>
                </a:solidFill>
              </a:rPr>
              <a:t> Analyse </a:t>
            </a:r>
            <a:r>
              <a:rPr lang="en-GB" sz="2000" dirty="0" err="1">
                <a:solidFill>
                  <a:schemeClr val="bg1"/>
                </a:solidFill>
              </a:rPr>
              <a:t>berichtet</a:t>
            </a:r>
            <a:r>
              <a:rPr lang="en-GB" sz="2000" dirty="0">
                <a:solidFill>
                  <a:schemeClr val="bg1"/>
                </a:solidFill>
              </a:rPr>
              <a:t> das CSR-Team über die bestehenden Aktivitäten und die vorgeschlagenen 3 bis 5 wichtigsten Prioritäten, die dann in eine eigene CSR-Strategie umgesetzt werden. </a:t>
            </a:r>
            <a:endParaRPr lang="en-IE" sz="2000" dirty="0">
              <a:solidFill>
                <a:schemeClr val="bg1"/>
              </a:solidFill>
            </a:endParaRPr>
          </a:p>
        </p:txBody>
      </p:sp>
      <p:sp>
        <p:nvSpPr>
          <p:cNvPr id="8" name="Rectangle: Rounded Corners 7">
            <a:extLst>
              <a:ext uri="{FF2B5EF4-FFF2-40B4-BE49-F238E27FC236}">
                <a16:creationId xmlns:a16="http://schemas.microsoft.com/office/drawing/2014/main" id="{5F419EB7-ED49-DD32-5816-E7F14B216651}"/>
              </a:ext>
            </a:extLst>
          </p:cNvPr>
          <p:cNvSpPr/>
          <p:nvPr/>
        </p:nvSpPr>
        <p:spPr>
          <a:xfrm>
            <a:off x="0" y="28073"/>
            <a:ext cx="9061704" cy="855631"/>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a:extLst>
              <a:ext uri="{FF2B5EF4-FFF2-40B4-BE49-F238E27FC236}">
                <a16:creationId xmlns:a16="http://schemas.microsoft.com/office/drawing/2014/main" id="{990201E0-BA93-8483-6C76-4CA66B82CED0}"/>
              </a:ext>
            </a:extLst>
          </p:cNvPr>
          <p:cNvSpPr txBox="1"/>
          <p:nvPr/>
        </p:nvSpPr>
        <p:spPr>
          <a:xfrm>
            <a:off x="228600" y="130178"/>
            <a:ext cx="8260538" cy="584775"/>
          </a:xfrm>
          <a:prstGeom prst="rect">
            <a:avLst/>
          </a:prstGeom>
          <a:solidFill>
            <a:srgbClr val="E0810E"/>
          </a:solidFill>
        </p:spPr>
        <p:txBody>
          <a:bodyPr wrap="square" rtlCol="0">
            <a:spAutoFit/>
          </a:bodyPr>
          <a:lstStyle/>
          <a:p>
            <a:pPr algn="ctr"/>
            <a:r>
              <a:rPr lang="en-IE" sz="3200" b="1" dirty="0" err="1">
                <a:solidFill>
                  <a:schemeClr val="bg1"/>
                </a:solidFill>
                <a:cs typeface="Aharoni" panose="02010803020104030203" pitchFamily="2" charset="-79"/>
              </a:rPr>
              <a:t>Schnelle</a:t>
            </a:r>
            <a:r>
              <a:rPr lang="en-IE" sz="3200" b="1" dirty="0">
                <a:solidFill>
                  <a:schemeClr val="bg1"/>
                </a:solidFill>
                <a:cs typeface="Aharoni" panose="02010803020104030203" pitchFamily="2" charset="-79"/>
              </a:rPr>
              <a:t> Schritt-für-Schritt-</a:t>
            </a:r>
            <a:r>
              <a:rPr lang="en-IE" sz="3200" b="1" dirty="0" err="1">
                <a:solidFill>
                  <a:schemeClr val="bg1"/>
                </a:solidFill>
                <a:cs typeface="Aharoni" panose="02010803020104030203" pitchFamily="2" charset="-79"/>
              </a:rPr>
              <a:t>Checkliste</a:t>
            </a:r>
            <a:endParaRPr lang="en-IE" sz="2800" dirty="0">
              <a:solidFill>
                <a:schemeClr val="bg1"/>
              </a:solidFill>
            </a:endParaRPr>
          </a:p>
        </p:txBody>
      </p:sp>
    </p:spTree>
    <p:extLst>
      <p:ext uri="{BB962C8B-B14F-4D97-AF65-F5344CB8AC3E}">
        <p14:creationId xmlns:p14="http://schemas.microsoft.com/office/powerpoint/2010/main" val="99468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873687" cy="697353"/>
          </a:xfrm>
        </p:spPr>
        <p:txBody>
          <a:bodyPr/>
          <a:lstStyle/>
          <a:p>
            <a:pPr>
              <a:lnSpc>
                <a:spcPct val="100000"/>
              </a:lnSpc>
              <a:spcBef>
                <a:spcPts val="0"/>
              </a:spcBef>
            </a:pPr>
            <a:r>
              <a:rPr lang="en-US" sz="4400" b="1" dirty="0">
                <a:solidFill>
                  <a:srgbClr val="E0810E"/>
                </a:solidFill>
              </a:rPr>
              <a:t>Schritt 1 </a:t>
            </a:r>
          </a:p>
          <a:p>
            <a:pPr>
              <a:lnSpc>
                <a:spcPct val="100000"/>
              </a:lnSpc>
              <a:spcBef>
                <a:spcPts val="0"/>
              </a:spcBef>
            </a:pPr>
            <a:endParaRPr lang="en-US" sz="400" dirty="0">
              <a:solidFill>
                <a:srgbClr val="E0810E"/>
              </a:solidFill>
            </a:endParaRPr>
          </a:p>
          <a:p>
            <a:pPr>
              <a:lnSpc>
                <a:spcPct val="100000"/>
              </a:lnSpc>
              <a:spcBef>
                <a:spcPts val="0"/>
              </a:spcBef>
            </a:pPr>
            <a:r>
              <a:rPr lang="en-US" sz="3000" dirty="0">
                <a:solidFill>
                  <a:srgbClr val="027354"/>
                </a:solidFill>
              </a:rPr>
              <a:t>Der CSR-Kulturwandel beginnt mit dem Engagement der obersten Führungsebene und der Personalabteilung</a:t>
            </a:r>
          </a:p>
          <a:p>
            <a:pPr>
              <a:lnSpc>
                <a:spcPct val="100000"/>
              </a:lnSpc>
              <a:spcBef>
                <a:spcPts val="0"/>
              </a:spcBef>
            </a:pPr>
            <a:endParaRPr lang="en-IE" sz="4400" dirty="0">
              <a:solidFill>
                <a:srgbClr val="E0810E"/>
              </a:solidFill>
            </a:endParaRPr>
          </a:p>
        </p:txBody>
      </p:sp>
    </p:spTree>
    <p:extLst>
      <p:ext uri="{BB962C8B-B14F-4D97-AF65-F5344CB8AC3E}">
        <p14:creationId xmlns:p14="http://schemas.microsoft.com/office/powerpoint/2010/main" val="232822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553315" y="525127"/>
            <a:ext cx="5946097" cy="1061626"/>
          </a:xfrm>
        </p:spPr>
        <p:txBody>
          <a:bodyPr anchor="ctr">
            <a:normAutofit fontScale="77500" lnSpcReduction="20000"/>
          </a:bodyPr>
          <a:lstStyle/>
          <a:p>
            <a:pPr algn="ctr">
              <a:lnSpc>
                <a:spcPct val="120000"/>
              </a:lnSpc>
              <a:spcBef>
                <a:spcPts val="0"/>
              </a:spcBef>
            </a:pPr>
            <a:r>
              <a:rPr lang="en-IE" sz="3600" b="1" dirty="0">
                <a:effectLst/>
                <a:ea typeface="Times New Roman" panose="02020603050405020304" pitchFamily="18" charset="0"/>
                <a:cs typeface="Times New Roman" panose="02020603050405020304" pitchFamily="18" charset="0"/>
              </a:rPr>
              <a:t>Es </a:t>
            </a:r>
            <a:r>
              <a:rPr lang="en-IE" sz="3600" b="1" dirty="0" err="1">
                <a:effectLst/>
                <a:ea typeface="Times New Roman" panose="02020603050405020304" pitchFamily="18" charset="0"/>
                <a:cs typeface="Times New Roman" panose="02020603050405020304" pitchFamily="18" charset="0"/>
              </a:rPr>
              <a:t>beginnt</a:t>
            </a:r>
            <a:r>
              <a:rPr lang="en-IE" sz="3600" b="1" dirty="0">
                <a:effectLst/>
                <a:ea typeface="Times New Roman" panose="02020603050405020304" pitchFamily="18" charset="0"/>
                <a:cs typeface="Times New Roman" panose="02020603050405020304" pitchFamily="18" charset="0"/>
              </a:rPr>
              <a:t> </a:t>
            </a:r>
            <a:r>
              <a:rPr lang="en-IE" sz="3600" b="1" dirty="0" err="1">
                <a:effectLst/>
                <a:ea typeface="Times New Roman" panose="02020603050405020304" pitchFamily="18" charset="0"/>
                <a:cs typeface="Times New Roman" panose="02020603050405020304" pitchFamily="18" charset="0"/>
              </a:rPr>
              <a:t>bei</a:t>
            </a:r>
            <a:r>
              <a:rPr lang="en-IE" sz="3600" b="1" dirty="0">
                <a:effectLst/>
                <a:ea typeface="Times New Roman" panose="02020603050405020304" pitchFamily="18" charset="0"/>
                <a:cs typeface="Times New Roman" panose="02020603050405020304" pitchFamily="18" charset="0"/>
              </a:rPr>
              <a:t> </a:t>
            </a:r>
            <a:r>
              <a:rPr lang="en-IE" sz="3600" b="1" dirty="0" err="1">
                <a:effectLst/>
                <a:ea typeface="Times New Roman" panose="02020603050405020304" pitchFamily="18" charset="0"/>
                <a:cs typeface="Times New Roman" panose="02020603050405020304" pitchFamily="18" charset="0"/>
              </a:rPr>
              <a:t>Ihnen</a:t>
            </a:r>
            <a:r>
              <a:rPr lang="en-IE" sz="3600" b="1" dirty="0">
                <a:effectLst/>
                <a:ea typeface="Times New Roman" panose="02020603050405020304" pitchFamily="18" charset="0"/>
                <a:cs typeface="Times New Roman" panose="02020603050405020304" pitchFamily="18" charset="0"/>
              </a:rPr>
              <a:t>, </a:t>
            </a:r>
            <a:r>
              <a:rPr lang="en-IE" sz="3600" b="1" dirty="0" err="1">
                <a:effectLst/>
                <a:ea typeface="Times New Roman" panose="02020603050405020304" pitchFamily="18" charset="0"/>
                <a:cs typeface="Times New Roman" panose="02020603050405020304" pitchFamily="18" charset="0"/>
              </a:rPr>
              <a:t>oberste</a:t>
            </a:r>
            <a:r>
              <a:rPr lang="en-IE" sz="3600" b="1" dirty="0">
                <a:effectLst/>
                <a:ea typeface="Times New Roman" panose="02020603050405020304" pitchFamily="18" charset="0"/>
                <a:cs typeface="Times New Roman" panose="02020603050405020304" pitchFamily="18" charset="0"/>
              </a:rPr>
              <a:t> Ebene. Sie müssen bereit sein für Veränderung und Führung!</a:t>
            </a:r>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3315" y="1783357"/>
            <a:ext cx="6295720" cy="3392993"/>
          </a:xfrm>
        </p:spPr>
        <p:txBody>
          <a:bodyPr/>
          <a:lstStyle/>
          <a:p>
            <a:r>
              <a:rPr lang="en-GB" sz="1800" dirty="0"/>
              <a:t>Das alles beginnt mit Ihnen, auf höchster Ebene. Ohne Ihr Engagement und Ihre Führungsqualitäten ist das alles nur Zeitverschwendung. Sie müssen bereit sein und die CSR in Ihrem Unternehmen systematisch vorantreiben. Sie haben bereits viel zu tun: Sie versuchen, die Kunden zufrieden zu stellen, die Betriebsabläufe zu optimieren und finanziell zu stabilisieren, mehrere Teams und Mitarbeiter zu leiten, Strategien, Taktiken und Rollen aufeinander abzustimmen ... und vieles mehr. Verantwortungsbewusstsein ist Ihr zweiter Vorname, aber jetzt geht es noch weiter, sowohl intern als auch extern in Ihrem Unternehmen. Sie müssen sich jetzt noch mehr auf die ökologischen, sozialen und wirtschaftlichen Herausforderungen einstellen. CSR ist unvermeidlich, Ihr Unternehmen braucht sie, um nachhaltig und innovativ zu bleiben.</a:t>
            </a:r>
          </a:p>
          <a:p>
            <a:endParaRPr lang="en-GB" sz="1800" dirty="0"/>
          </a:p>
          <a:p>
            <a:r>
              <a:rPr lang="en-GB" sz="1800" b="1" dirty="0"/>
              <a:t>Fazit: Wenn Sie nicht bereit sind, sollten Sie es sein!</a:t>
            </a:r>
            <a:endParaRPr lang="en-IE" sz="1800" b="1" dirty="0"/>
          </a:p>
          <a:p>
            <a:endParaRPr lang="en-GB" sz="1800" dirty="0"/>
          </a:p>
          <a:p>
            <a:endParaRPr lang="en-IE" sz="1800" dirty="0"/>
          </a:p>
        </p:txBody>
      </p:sp>
      <p:pic>
        <p:nvPicPr>
          <p:cNvPr id="6" name="Picture 2" descr="brochure">
            <a:hlinkClick r:id="rId2"/>
            <a:extLst>
              <a:ext uri="{FF2B5EF4-FFF2-40B4-BE49-F238E27FC236}">
                <a16:creationId xmlns:a16="http://schemas.microsoft.com/office/drawing/2014/main" id="{AE2A94B7-A064-A01C-6E69-9FEFE9810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007" y="525127"/>
            <a:ext cx="3659306" cy="4966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A2EB54-4557-D053-81D4-BC1574482373}"/>
              </a:ext>
            </a:extLst>
          </p:cNvPr>
          <p:cNvSpPr txBox="1"/>
          <p:nvPr/>
        </p:nvSpPr>
        <p:spPr>
          <a:xfrm>
            <a:off x="7003889" y="5737412"/>
            <a:ext cx="3968911" cy="369332"/>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Klicken Sie auf den Link oder das Bild, um die Ressource aufzurufen</a:t>
            </a:r>
            <a:endParaRPr lang="en-IE" dirty="0">
              <a:solidFill>
                <a:schemeClr val="bg1"/>
              </a:solidFill>
            </a:endParaRPr>
          </a:p>
        </p:txBody>
      </p:sp>
      <p:pic>
        <p:nvPicPr>
          <p:cNvPr id="8" name="Graphic 7" descr="Touchscreen with solid fill">
            <a:extLst>
              <a:ext uri="{FF2B5EF4-FFF2-40B4-BE49-F238E27FC236}">
                <a16:creationId xmlns:a16="http://schemas.microsoft.com/office/drawing/2014/main" id="{F86BC755-5619-4115-D212-F43A4D27CF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9896" y="3585882"/>
            <a:ext cx="1389651" cy="1389651"/>
          </a:xfrm>
          <a:prstGeom prst="rect">
            <a:avLst/>
          </a:prstGeom>
        </p:spPr>
      </p:pic>
    </p:spTree>
    <p:extLst>
      <p:ext uri="{BB962C8B-B14F-4D97-AF65-F5344CB8AC3E}">
        <p14:creationId xmlns:p14="http://schemas.microsoft.com/office/powerpoint/2010/main" val="267785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9126</Words>
  <Application>Microsoft Office PowerPoint</Application>
  <PresentationFormat>Breitbild</PresentationFormat>
  <Paragraphs>517</Paragraphs>
  <Slides>61</Slides>
  <Notes>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61</vt:i4>
      </vt:variant>
    </vt:vector>
  </HeadingPairs>
  <TitlesOfParts>
    <vt:vector size="74" baseType="lpstr">
      <vt:lpstr>Amasis MT Pro Black</vt:lpstr>
      <vt:lpstr>Arial</vt:lpstr>
      <vt:lpstr>Arial Nova</vt:lpstr>
      <vt:lpstr>Calibri</vt:lpstr>
      <vt:lpstr>Calibri Light</vt:lpstr>
      <vt:lpstr>Montserrat</vt:lpstr>
      <vt:lpstr>Montserrat Light</vt:lpstr>
      <vt:lpstr>Quattrocento Sans</vt:lpstr>
      <vt:lpstr>Roboto</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docId:6E6CE38F80B4C101997AFA1097625C2D</cp:keywords>
  <cp:lastModifiedBy>Julia Grey</cp:lastModifiedBy>
  <cp:revision>554</cp:revision>
  <dcterms:created xsi:type="dcterms:W3CDTF">2019-11-20T14:08:21Z</dcterms:created>
  <dcterms:modified xsi:type="dcterms:W3CDTF">2023-08-02T08:01:09Z</dcterms:modified>
</cp:coreProperties>
</file>