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714" r:id="rId2"/>
  </p:sldMasterIdLst>
  <p:notesMasterIdLst>
    <p:notesMasterId r:id="rId44"/>
  </p:notesMasterIdLst>
  <p:sldIdLst>
    <p:sldId id="5518" r:id="rId3"/>
    <p:sldId id="661" r:id="rId4"/>
    <p:sldId id="663" r:id="rId5"/>
    <p:sldId id="1084" r:id="rId6"/>
    <p:sldId id="6001" r:id="rId7"/>
    <p:sldId id="312" r:id="rId8"/>
    <p:sldId id="999" r:id="rId9"/>
    <p:sldId id="1001" r:id="rId10"/>
    <p:sldId id="791" r:id="rId11"/>
    <p:sldId id="5543" r:id="rId12"/>
    <p:sldId id="994" r:id="rId13"/>
    <p:sldId id="974" r:id="rId14"/>
    <p:sldId id="789" r:id="rId15"/>
    <p:sldId id="6003" r:id="rId16"/>
    <p:sldId id="906" r:id="rId17"/>
    <p:sldId id="964" r:id="rId18"/>
    <p:sldId id="788" r:id="rId19"/>
    <p:sldId id="979" r:id="rId20"/>
    <p:sldId id="1000" r:id="rId21"/>
    <p:sldId id="6004" r:id="rId22"/>
    <p:sldId id="803" r:id="rId23"/>
    <p:sldId id="5544" r:id="rId24"/>
    <p:sldId id="977" r:id="rId25"/>
    <p:sldId id="978" r:id="rId26"/>
    <p:sldId id="1005" r:id="rId27"/>
    <p:sldId id="1006" r:id="rId28"/>
    <p:sldId id="5538" r:id="rId29"/>
    <p:sldId id="5524" r:id="rId30"/>
    <p:sldId id="1097" r:id="rId31"/>
    <p:sldId id="1003" r:id="rId32"/>
    <p:sldId id="5521" r:id="rId33"/>
    <p:sldId id="5525" r:id="rId34"/>
    <p:sldId id="5522" r:id="rId35"/>
    <p:sldId id="997" r:id="rId36"/>
    <p:sldId id="5527" r:id="rId37"/>
    <p:sldId id="5523" r:id="rId38"/>
    <p:sldId id="998" r:id="rId39"/>
    <p:sldId id="5529" r:id="rId40"/>
    <p:sldId id="5528" r:id="rId41"/>
    <p:sldId id="5530" r:id="rId42"/>
    <p:sldId id="551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C95F57"/>
    <a:srgbClr val="027354"/>
    <a:srgbClr val="F28F26"/>
    <a:srgbClr val="713089"/>
    <a:srgbClr val="AA2584"/>
    <a:srgbClr val="2584C6"/>
    <a:srgbClr val="28BAED"/>
    <a:srgbClr val="E0810E"/>
    <a:srgbClr val="1FA4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95" autoAdjust="0"/>
    <p:restoredTop sz="96247" autoAdjust="0"/>
  </p:normalViewPr>
  <p:slideViewPr>
    <p:cSldViewPr snapToGrid="0" snapToObjects="1">
      <p:cViewPr varScale="1">
        <p:scale>
          <a:sx n="107" d="100"/>
          <a:sy n="107" d="100"/>
        </p:scale>
        <p:origin x="78" y="11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a:extLst>
              <a:ext uri="{28A0092B-C50C-407E-A947-70E740481C1C}">
                <a14:useLocalDpi xmlns:a14="http://schemas.microsoft.com/office/drawing/2010/main" val="0"/>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a:extLst>
              <a:ext uri="{28A0092B-C50C-407E-A947-70E740481C1C}">
                <a14:useLocalDpi xmlns:a14="http://schemas.microsoft.com/office/drawing/2010/main" val="0"/>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11500"/>
            <a:ext cx="2978590" cy="846499"/>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111705"/>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01C2FCBF-D7D6-E92A-5EF7-0912D7F08CDC}"/>
              </a:ext>
            </a:extLst>
          </p:cNvPr>
          <p:cNvGrpSpPr/>
          <p:nvPr userDrawn="1"/>
        </p:nvGrpSpPr>
        <p:grpSpPr>
          <a:xfrm>
            <a:off x="0" y="0"/>
            <a:ext cx="1675006" cy="1772009"/>
            <a:chOff x="327570" y="4453037"/>
            <a:chExt cx="1539689" cy="1542069"/>
          </a:xfrm>
        </p:grpSpPr>
        <p:sp>
          <p:nvSpPr>
            <p:cNvPr id="3" name="Freeform 14">
              <a:extLst>
                <a:ext uri="{FF2B5EF4-FFF2-40B4-BE49-F238E27FC236}">
                  <a16:creationId xmlns:a16="http://schemas.microsoft.com/office/drawing/2014/main" id="{5958B42B-3DCE-04DB-D3CD-8DED6AA3F9C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
              <a:extLst>
                <a:ext uri="{FF2B5EF4-FFF2-40B4-BE49-F238E27FC236}">
                  <a16:creationId xmlns:a16="http://schemas.microsoft.com/office/drawing/2014/main" id="{509712EC-13F1-E67F-E920-60B8A2678DE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 name="Group 4">
            <a:extLst>
              <a:ext uri="{FF2B5EF4-FFF2-40B4-BE49-F238E27FC236}">
                <a16:creationId xmlns:a16="http://schemas.microsoft.com/office/drawing/2014/main" id="{82D34CD2-AA4A-7361-FFD0-90A243B36128}"/>
              </a:ext>
            </a:extLst>
          </p:cNvPr>
          <p:cNvGrpSpPr/>
          <p:nvPr userDrawn="1"/>
        </p:nvGrpSpPr>
        <p:grpSpPr>
          <a:xfrm>
            <a:off x="7422969" y="6137098"/>
            <a:ext cx="3143757" cy="504000"/>
            <a:chOff x="296426" y="6035882"/>
            <a:chExt cx="3143757" cy="504000"/>
          </a:xfrm>
        </p:grpSpPr>
        <p:pic>
          <p:nvPicPr>
            <p:cNvPr id="6" name="Picture 5" descr="A picture containing text&#10;&#10;Description automatically generated">
              <a:extLst>
                <a:ext uri="{FF2B5EF4-FFF2-40B4-BE49-F238E27FC236}">
                  <a16:creationId xmlns:a16="http://schemas.microsoft.com/office/drawing/2014/main" id="{3FF0F946-3EA3-04FE-955B-49835FCAE2D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78EEE82-0D2F-0C08-F57C-462623DA19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293534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97208"/>
            <a:ext cx="3286408" cy="760791"/>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0"/>
            <a:ext cx="5112967" cy="6119606"/>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69612" y="6145000"/>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 name="Group 2">
            <a:extLst>
              <a:ext uri="{FF2B5EF4-FFF2-40B4-BE49-F238E27FC236}">
                <a16:creationId xmlns:a16="http://schemas.microsoft.com/office/drawing/2014/main" id="{26A36BA4-8270-C635-9DF6-1866BEAFC032}"/>
              </a:ext>
            </a:extLst>
          </p:cNvPr>
          <p:cNvGrpSpPr/>
          <p:nvPr userDrawn="1"/>
        </p:nvGrpSpPr>
        <p:grpSpPr>
          <a:xfrm>
            <a:off x="0" y="0"/>
            <a:ext cx="1675006" cy="1772009"/>
            <a:chOff x="327570" y="4453037"/>
            <a:chExt cx="1539689" cy="1542069"/>
          </a:xfrm>
        </p:grpSpPr>
        <p:sp>
          <p:nvSpPr>
            <p:cNvPr id="4" name="Freeform 14">
              <a:extLst>
                <a:ext uri="{FF2B5EF4-FFF2-40B4-BE49-F238E27FC236}">
                  <a16:creationId xmlns:a16="http://schemas.microsoft.com/office/drawing/2014/main" id="{5FE7B8FB-342C-B26C-BF97-F3981809DB53}"/>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7">
              <a:extLst>
                <a:ext uri="{FF2B5EF4-FFF2-40B4-BE49-F238E27FC236}">
                  <a16:creationId xmlns:a16="http://schemas.microsoft.com/office/drawing/2014/main" id="{482FF05C-F481-3ED3-5A6E-E291477A4225}"/>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3530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1" y="6106536"/>
            <a:ext cx="2797521" cy="751463"/>
          </a:xfrm>
          <a:prstGeom prst="triangle">
            <a:avLst>
              <a:gd name="adj" fmla="val 100000"/>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317099"/>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96772" y="6317098"/>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6" name="Group 5">
            <a:extLst>
              <a:ext uri="{FF2B5EF4-FFF2-40B4-BE49-F238E27FC236}">
                <a16:creationId xmlns:a16="http://schemas.microsoft.com/office/drawing/2014/main" id="{3DBCB93C-6652-108B-0F6B-7F0CFD093A73}"/>
              </a:ext>
            </a:extLst>
          </p:cNvPr>
          <p:cNvGrpSpPr/>
          <p:nvPr userDrawn="1"/>
        </p:nvGrpSpPr>
        <p:grpSpPr>
          <a:xfrm>
            <a:off x="0" y="0"/>
            <a:ext cx="1675006" cy="1772009"/>
            <a:chOff x="327570" y="4453037"/>
            <a:chExt cx="1539689" cy="1542069"/>
          </a:xfrm>
        </p:grpSpPr>
        <p:sp>
          <p:nvSpPr>
            <p:cNvPr id="7" name="Freeform 13">
              <a:extLst>
                <a:ext uri="{FF2B5EF4-FFF2-40B4-BE49-F238E27FC236}">
                  <a16:creationId xmlns:a16="http://schemas.microsoft.com/office/drawing/2014/main" id="{58DEECA6-5AD2-B647-B7F8-681B1C254726}"/>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15">
              <a:extLst>
                <a:ext uri="{FF2B5EF4-FFF2-40B4-BE49-F238E27FC236}">
                  <a16:creationId xmlns:a16="http://schemas.microsoft.com/office/drawing/2014/main" id="{4ED00538-E88F-687B-34AD-FA93BE97067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35023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C95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400469" y="4946490"/>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360602" y="4964778"/>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389221" y="505714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4117955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2525633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926925" y="6265072"/>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grpSp>
        <p:nvGrpSpPr>
          <p:cNvPr id="9" name="Group 8">
            <a:extLst>
              <a:ext uri="{FF2B5EF4-FFF2-40B4-BE49-F238E27FC236}">
                <a16:creationId xmlns:a16="http://schemas.microsoft.com/office/drawing/2014/main" id="{36345BAC-900A-5699-1259-6D2F50CE1DC1}"/>
              </a:ext>
            </a:extLst>
          </p:cNvPr>
          <p:cNvGrpSpPr/>
          <p:nvPr userDrawn="1"/>
        </p:nvGrpSpPr>
        <p:grpSpPr>
          <a:xfrm rot="10800000">
            <a:off x="10514431" y="5085991"/>
            <a:ext cx="1675006" cy="1772009"/>
            <a:chOff x="327570" y="4453037"/>
            <a:chExt cx="1539689" cy="1542069"/>
          </a:xfrm>
        </p:grpSpPr>
        <p:sp>
          <p:nvSpPr>
            <p:cNvPr id="10" name="Freeform 14">
              <a:extLst>
                <a:ext uri="{FF2B5EF4-FFF2-40B4-BE49-F238E27FC236}">
                  <a16:creationId xmlns:a16="http://schemas.microsoft.com/office/drawing/2014/main" id="{94E09C20-1BCA-3404-F669-3A7D9E8B9D4D}"/>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7">
              <a:extLst>
                <a:ext uri="{FF2B5EF4-FFF2-40B4-BE49-F238E27FC236}">
                  <a16:creationId xmlns:a16="http://schemas.microsoft.com/office/drawing/2014/main" id="{0AA9A696-BE1D-C25B-9B47-B7576E324A1E}"/>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976749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736480"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grpSp>
        <p:nvGrpSpPr>
          <p:cNvPr id="2" name="Group 1">
            <a:extLst>
              <a:ext uri="{FF2B5EF4-FFF2-40B4-BE49-F238E27FC236}">
                <a16:creationId xmlns:a16="http://schemas.microsoft.com/office/drawing/2014/main" id="{E7440FE2-1536-BCB0-6A68-6AB444C201FA}"/>
              </a:ext>
            </a:extLst>
          </p:cNvPr>
          <p:cNvGrpSpPr/>
          <p:nvPr userDrawn="1"/>
        </p:nvGrpSpPr>
        <p:grpSpPr>
          <a:xfrm rot="10800000">
            <a:off x="10514431" y="5085991"/>
            <a:ext cx="1675006" cy="1772009"/>
            <a:chOff x="327570" y="4453037"/>
            <a:chExt cx="1539689" cy="1542069"/>
          </a:xfrm>
        </p:grpSpPr>
        <p:sp>
          <p:nvSpPr>
            <p:cNvPr id="3" name="Freeform 13">
              <a:extLst>
                <a:ext uri="{FF2B5EF4-FFF2-40B4-BE49-F238E27FC236}">
                  <a16:creationId xmlns:a16="http://schemas.microsoft.com/office/drawing/2014/main" id="{F7680E44-95E4-5732-DBB3-6B343C030500}"/>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5">
              <a:extLst>
                <a:ext uri="{FF2B5EF4-FFF2-40B4-BE49-F238E27FC236}">
                  <a16:creationId xmlns:a16="http://schemas.microsoft.com/office/drawing/2014/main" id="{8085C9B2-F2A7-505A-78DA-FCF79501DFB3}"/>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5395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7091517"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grpSp>
        <p:nvGrpSpPr>
          <p:cNvPr id="5" name="Group 4">
            <a:extLst>
              <a:ext uri="{FF2B5EF4-FFF2-40B4-BE49-F238E27FC236}">
                <a16:creationId xmlns:a16="http://schemas.microsoft.com/office/drawing/2014/main" id="{278A3BA7-621F-16CC-C172-EBB1F213ECA4}"/>
              </a:ext>
            </a:extLst>
          </p:cNvPr>
          <p:cNvGrpSpPr/>
          <p:nvPr userDrawn="1"/>
        </p:nvGrpSpPr>
        <p:grpSpPr>
          <a:xfrm rot="10800000">
            <a:off x="10514431" y="5085991"/>
            <a:ext cx="1675006" cy="1772009"/>
            <a:chOff x="327570" y="4453037"/>
            <a:chExt cx="1539689" cy="1542069"/>
          </a:xfrm>
        </p:grpSpPr>
        <p:sp>
          <p:nvSpPr>
            <p:cNvPr id="9" name="Freeform 14">
              <a:extLst>
                <a:ext uri="{FF2B5EF4-FFF2-40B4-BE49-F238E27FC236}">
                  <a16:creationId xmlns:a16="http://schemas.microsoft.com/office/drawing/2014/main" id="{E8888105-ED7A-5091-E5F5-99E989009B8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17">
              <a:extLst>
                <a:ext uri="{FF2B5EF4-FFF2-40B4-BE49-F238E27FC236}">
                  <a16:creationId xmlns:a16="http://schemas.microsoft.com/office/drawing/2014/main" id="{03A418D6-64E5-18D5-D4A0-527D4FF593F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504364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 name="Group 1">
            <a:extLst>
              <a:ext uri="{FF2B5EF4-FFF2-40B4-BE49-F238E27FC236}">
                <a16:creationId xmlns:a16="http://schemas.microsoft.com/office/drawing/2014/main" id="{0E249100-630C-147B-4EB9-E9AA440F8338}"/>
              </a:ext>
            </a:extLst>
          </p:cNvPr>
          <p:cNvGrpSpPr/>
          <p:nvPr userDrawn="1"/>
        </p:nvGrpSpPr>
        <p:grpSpPr>
          <a:xfrm>
            <a:off x="224917" y="6161110"/>
            <a:ext cx="3299079" cy="504000"/>
            <a:chOff x="506666" y="6162492"/>
            <a:chExt cx="3299079" cy="504000"/>
          </a:xfrm>
        </p:grpSpPr>
        <p:pic>
          <p:nvPicPr>
            <p:cNvPr id="3" name="Picture 2" descr="A picture containing text&#10;&#10;Description automatically generated">
              <a:extLst>
                <a:ext uri="{FF2B5EF4-FFF2-40B4-BE49-F238E27FC236}">
                  <a16:creationId xmlns:a16="http://schemas.microsoft.com/office/drawing/2014/main" id="{1B4701FB-CF6A-D01A-DEBA-57EB0324AD19}"/>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3EC31CC-51B0-2267-A588-8A7126FF41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618026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92F0E8C1-C282-25B9-7212-19B48765F38C}"/>
              </a:ext>
            </a:extLst>
          </p:cNvPr>
          <p:cNvGrpSpPr/>
          <p:nvPr userDrawn="1"/>
        </p:nvGrpSpPr>
        <p:grpSpPr>
          <a:xfrm>
            <a:off x="8508837" y="6115769"/>
            <a:ext cx="3299079" cy="504000"/>
            <a:chOff x="506666" y="6162492"/>
            <a:chExt cx="3299079" cy="504000"/>
          </a:xfrm>
        </p:grpSpPr>
        <p:pic>
          <p:nvPicPr>
            <p:cNvPr id="5" name="Picture 4" descr="A picture containing text&#10;&#10;Description automatically generated">
              <a:extLst>
                <a:ext uri="{FF2B5EF4-FFF2-40B4-BE49-F238E27FC236}">
                  <a16:creationId xmlns:a16="http://schemas.microsoft.com/office/drawing/2014/main" id="{81C5979E-8823-E799-0CD2-EDA62D7BCD62}"/>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1F6FD7E-434D-3734-25DB-EEA0039A8A1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1461687" cy="7343819"/>
            <a:chOff x="327570" y="4453037"/>
            <a:chExt cx="2319699" cy="1484548"/>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8AED913D-93B7-A23E-9D4E-99BF013024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5383DE7B-4008-3DBA-A7A2-0CDE9FB1FBCA}"/>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44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61519" y="641383"/>
            <a:ext cx="5067386" cy="1104655"/>
          </a:xfrm>
          <a:prstGeom prst="rect">
            <a:avLst/>
          </a:prstGeom>
        </p:spPr>
      </p:pic>
      <p:pic>
        <p:nvPicPr>
          <p:cNvPr id="2" name="Grafik 1">
            <a:extLst>
              <a:ext uri="{FF2B5EF4-FFF2-40B4-BE49-F238E27FC236}">
                <a16:creationId xmlns:a16="http://schemas.microsoft.com/office/drawing/2014/main" id="{1B242ABD-57A2-9FD5-48CA-DB09EB9663C8}"/>
              </a:ext>
            </a:extLst>
          </p:cNvPr>
          <p:cNvPicPr>
            <a:picLocks noChangeAspect="1"/>
          </p:cNvPicPr>
          <p:nvPr userDrawn="1"/>
        </p:nvPicPr>
        <p:blipFill>
          <a:blip r:embed="rId3"/>
          <a:stretch>
            <a:fillRect/>
          </a:stretch>
        </p:blipFill>
        <p:spPr>
          <a:xfrm>
            <a:off x="10220325" y="5788821"/>
            <a:ext cx="1962150" cy="508467"/>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Laptop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73606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EBC2BF"/>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B3ED4AE3-DEB3-1A45-01C7-8F49D9E442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D9FCB8F3-FF05-F6A7-089F-662C54F0A9E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2346750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95F57"/>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5556233A-06A2-3416-C952-5C627442C3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A6E34ED0-61CE-71F9-F007-8D8D10B136ED}"/>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203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55A11"/>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3738071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0194587" cy="8122438"/>
            <a:chOff x="327570" y="4453037"/>
            <a:chExt cx="2319699" cy="1484548"/>
          </a:xfrm>
          <a:solidFill>
            <a:srgbClr val="E0810E"/>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936185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
        <p:nvSpPr>
          <p:cNvPr id="2" name="TextBox 35">
            <a:extLst>
              <a:ext uri="{FF2B5EF4-FFF2-40B4-BE49-F238E27FC236}">
                <a16:creationId xmlns:a16="http://schemas.microsoft.com/office/drawing/2014/main" id="{DB3C75A5-43B6-F4C0-E0CD-8ABA20264539}"/>
              </a:ext>
            </a:extLst>
          </p:cNvPr>
          <p:cNvSpPr txBox="1"/>
          <p:nvPr userDrawn="1"/>
        </p:nvSpPr>
        <p:spPr>
          <a:xfrm>
            <a:off x="2294837" y="6119338"/>
            <a:ext cx="9684466" cy="461665"/>
          </a:xfrm>
          <a:prstGeom prst="rect">
            <a:avLst/>
          </a:prstGeom>
          <a:noFill/>
        </p:spPr>
        <p:txBody>
          <a:bodyPr wrap="square">
            <a:spAutoFit/>
          </a:bodyPr>
          <a:lstStyle/>
          <a:p>
            <a:r>
              <a:rPr lang="de-DE" sz="1200" dirty="0"/>
              <a:t>Dieses Projekt wurde mit Unterstützung der Europäischen Kommission finanziert. Die Verantwortung für den Inhalt dieser Veröffentlichung trägt allein der Verfasser; die Kommission haftet nicht für die weitere Verwendung der darin enthaltenen Angaben. 2020-1-DE02-KA202-007503.</a:t>
            </a:r>
          </a:p>
        </p:txBody>
      </p:sp>
      <p:pic>
        <p:nvPicPr>
          <p:cNvPr id="3" name="Grafik 2">
            <a:extLst>
              <a:ext uri="{FF2B5EF4-FFF2-40B4-BE49-F238E27FC236}">
                <a16:creationId xmlns:a16="http://schemas.microsoft.com/office/drawing/2014/main" id="{D55445BB-9BB5-D5A4-944E-B6B47FFEDAD6}"/>
              </a:ext>
            </a:extLst>
          </p:cNvPr>
          <p:cNvPicPr>
            <a:picLocks noChangeAspect="1"/>
          </p:cNvPicPr>
          <p:nvPr userDrawn="1"/>
        </p:nvPicPr>
        <p:blipFill>
          <a:blip r:embed="rId3"/>
          <a:stretch>
            <a:fillRect/>
          </a:stretch>
        </p:blipFill>
        <p:spPr>
          <a:xfrm>
            <a:off x="-19643" y="6052830"/>
            <a:ext cx="2294837" cy="594679"/>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1219200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303210" y="1178364"/>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1033119" y="112116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303210" y="2118080"/>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1033119" y="2060885"/>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303210" y="3072914"/>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1033119" y="301571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289355" y="4041160"/>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1019264" y="3983965"/>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303210" y="4983552"/>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1033119" y="4926357"/>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988986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a:alphaModFix amt="10000"/>
            <a:extLst>
              <a:ext uri="{28A0092B-C50C-407E-A947-70E740481C1C}">
                <a14:useLocalDpi xmlns:a14="http://schemas.microsoft.com/office/drawing/2010/main" val="0"/>
              </a:ext>
            </a:extLst>
          </a:blip>
          <a:srcRect t="894" r="3674" b="11294"/>
          <a:stretch/>
        </p:blipFill>
        <p:spPr>
          <a:xfrm rot="16200000">
            <a:off x="2769567" y="-1426306"/>
            <a:ext cx="2640661" cy="4473027"/>
          </a:xfrm>
          <a:prstGeom prst="rect">
            <a:avLst/>
          </a:prstGeom>
        </p:spPr>
      </p:pic>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2506734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643996"/>
      </p:ext>
    </p:extLst>
  </p:cSld>
  <p:clrMapOvr>
    <a:masterClrMapping/>
  </p:clrMapOvr>
  <p:transition spd="med"/>
  <p:extLst>
    <p:ext uri="{DCECCB84-F9BA-43D5-87BE-67443E8EF086}">
      <p15:sldGuideLst xmlns:p15="http://schemas.microsoft.com/office/powerpoint/2012/main">
        <p15:guide id="1" orient="horz" pos="1928">
          <p15:clr>
            <a:srgbClr val="FBAE40"/>
          </p15:clr>
        </p15:guide>
        <p15:guide id="2" pos="336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a:extLst>
              <a:ext uri="{28A0092B-C50C-407E-A947-70E740481C1C}">
                <a14:useLocalDpi xmlns:a14="http://schemas.microsoft.com/office/drawing/2010/main" val="0"/>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a:extLst>
              <a:ext uri="{28A0092B-C50C-407E-A947-70E740481C1C}">
                <a14:useLocalDpi xmlns:a14="http://schemas.microsoft.com/office/drawing/2010/main" val="0"/>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a:extLst>
              <a:ext uri="{28A0092B-C50C-407E-A947-70E740481C1C}">
                <a14:useLocalDpi xmlns:a14="http://schemas.microsoft.com/office/drawing/2010/main" val="0"/>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80833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a:extLst>
              <a:ext uri="{28A0092B-C50C-407E-A947-70E740481C1C}">
                <a14:useLocalDpi xmlns:a14="http://schemas.microsoft.com/office/drawing/2010/main" val="0"/>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9" Type="http://schemas.openxmlformats.org/officeDocument/2006/relationships/slideLayout" Target="../slideLayouts/slideLayout105.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42" Type="http://schemas.openxmlformats.org/officeDocument/2006/relationships/slideLayout" Target="../slideLayouts/slideLayout108.xml"/><Relationship Id="rId47" Type="http://schemas.openxmlformats.org/officeDocument/2006/relationships/slideLayout" Target="../slideLayouts/slideLayout113.xml"/><Relationship Id="rId50" Type="http://schemas.openxmlformats.org/officeDocument/2006/relationships/theme" Target="../theme/theme2.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9" Type="http://schemas.openxmlformats.org/officeDocument/2006/relationships/slideLayout" Target="../slideLayouts/slideLayout95.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slideLayout" Target="../slideLayouts/slideLayout103.xml"/><Relationship Id="rId40" Type="http://schemas.openxmlformats.org/officeDocument/2006/relationships/slideLayout" Target="../slideLayouts/slideLayout106.xml"/><Relationship Id="rId45" Type="http://schemas.openxmlformats.org/officeDocument/2006/relationships/slideLayout" Target="../slideLayouts/slideLayout111.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49" Type="http://schemas.openxmlformats.org/officeDocument/2006/relationships/slideLayout" Target="../slideLayouts/slideLayout115.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4" Type="http://schemas.openxmlformats.org/officeDocument/2006/relationships/slideLayout" Target="../slideLayouts/slideLayout110.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 Id="rId43" Type="http://schemas.openxmlformats.org/officeDocument/2006/relationships/slideLayout" Target="../slideLayouts/slideLayout109.xml"/><Relationship Id="rId48" Type="http://schemas.openxmlformats.org/officeDocument/2006/relationships/slideLayout" Target="../slideLayouts/slideLayout114.xml"/><Relationship Id="rId8" Type="http://schemas.openxmlformats.org/officeDocument/2006/relationships/slideLayout" Target="../slideLayouts/slideLayout74.xml"/><Relationship Id="rId3" Type="http://schemas.openxmlformats.org/officeDocument/2006/relationships/slideLayout" Target="../slideLayouts/slideLayout69.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slideLayout" Target="../slideLayouts/slideLayout104.xml"/><Relationship Id="rId46" Type="http://schemas.openxmlformats.org/officeDocument/2006/relationships/slideLayout" Target="../slideLayouts/slideLayout112.xml"/><Relationship Id="rId20" Type="http://schemas.openxmlformats.org/officeDocument/2006/relationships/slideLayout" Target="../slideLayouts/slideLayout86.xml"/><Relationship Id="rId41" Type="http://schemas.openxmlformats.org/officeDocument/2006/relationships/slideLayout" Target="../slideLayouts/slideLayout107.xml"/><Relationship Id="rId1" Type="http://schemas.openxmlformats.org/officeDocument/2006/relationships/slideLayout" Target="../slideLayouts/slideLayout67.xml"/><Relationship Id="rId6"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81" r:id="rId13"/>
    <p:sldLayoutId id="2147483772" r:id="rId14"/>
    <p:sldLayoutId id="2147483782" r:id="rId15"/>
    <p:sldLayoutId id="2147483783" r:id="rId16"/>
    <p:sldLayoutId id="2147483708" r:id="rId17"/>
    <p:sldLayoutId id="2147483769" r:id="rId18"/>
    <p:sldLayoutId id="2147483709" r:id="rId19"/>
    <p:sldLayoutId id="2147483683" r:id="rId20"/>
    <p:sldLayoutId id="2147483688" r:id="rId21"/>
    <p:sldLayoutId id="2147483765" r:id="rId22"/>
    <p:sldLayoutId id="2147483662" r:id="rId23"/>
    <p:sldLayoutId id="2147483712" r:id="rId24"/>
    <p:sldLayoutId id="2147483689" r:id="rId25"/>
    <p:sldLayoutId id="2147483713" r:id="rId26"/>
    <p:sldLayoutId id="2147483690" r:id="rId27"/>
    <p:sldLayoutId id="2147483691" r:id="rId28"/>
    <p:sldLayoutId id="2147483684" r:id="rId29"/>
    <p:sldLayoutId id="2147483661" r:id="rId30"/>
    <p:sldLayoutId id="2147483692" r:id="rId31"/>
    <p:sldLayoutId id="2147483693" r:id="rId32"/>
    <p:sldLayoutId id="2147483789" r:id="rId33"/>
    <p:sldLayoutId id="2147483790" r:id="rId34"/>
    <p:sldLayoutId id="2147483791" r:id="rId35"/>
    <p:sldLayoutId id="2147483768" r:id="rId36"/>
    <p:sldLayoutId id="2147483770" r:id="rId37"/>
    <p:sldLayoutId id="2147483679" r:id="rId38"/>
    <p:sldLayoutId id="2147483694" r:id="rId39"/>
    <p:sldLayoutId id="2147483706" r:id="rId40"/>
    <p:sldLayoutId id="2147483696" r:id="rId41"/>
    <p:sldLayoutId id="2147483697" r:id="rId42"/>
    <p:sldLayoutId id="2147483652" r:id="rId43"/>
    <p:sldLayoutId id="2147483699" r:id="rId44"/>
    <p:sldLayoutId id="2147483673" r:id="rId45"/>
    <p:sldLayoutId id="2147483707" r:id="rId46"/>
    <p:sldLayoutId id="2147483710" r:id="rId47"/>
    <p:sldLayoutId id="2147483677" r:id="rId48"/>
    <p:sldLayoutId id="2147483676" r:id="rId49"/>
    <p:sldLayoutId id="2147483787" r:id="rId50"/>
    <p:sldLayoutId id="2147483784" r:id="rId51"/>
    <p:sldLayoutId id="2147483785" r:id="rId52"/>
    <p:sldLayoutId id="2147483786" r:id="rId53"/>
    <p:sldLayoutId id="2147483788" r:id="rId54"/>
    <p:sldLayoutId id="2147483700" r:id="rId55"/>
    <p:sldLayoutId id="2147483764" r:id="rId56"/>
    <p:sldLayoutId id="2147483702" r:id="rId57"/>
    <p:sldLayoutId id="2147483703" r:id="rId58"/>
    <p:sldLayoutId id="2147483701" r:id="rId59"/>
    <p:sldLayoutId id="2147483669" r:id="rId60"/>
    <p:sldLayoutId id="2147483656" r:id="rId61"/>
    <p:sldLayoutId id="2147483657" r:id="rId62"/>
    <p:sldLayoutId id="2147483658" r:id="rId63"/>
    <p:sldLayoutId id="2147483796" r:id="rId64"/>
    <p:sldLayoutId id="2147483797" r:id="rId65"/>
    <p:sldLayoutId id="2147483798" r:id="rId6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73"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ised-isde.canada.ca/site/corporate-social-responsibility/en/implementation-guide-canadian-business" TargetMode="External"/><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businessvolunteersmd.org/2019/06/24/how-corporate-social-responsibility-is-an-important-element-of-company-culture/" TargetMode="External"/><Relationship Id="rId2" Type="http://schemas.openxmlformats.org/officeDocument/2006/relationships/hyperlink" Target="https://builtin.com/company-culture"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hyperlink" Target="https://businessvolunteersmd.org/2019/06/24/how-corporate-social-responsibility-is-an-important-element-of-company-culture/" TargetMode="Externa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link.springer.com/article/10.1007/s10551-020-04569-3#ref-CR59" TargetMode="External"/><Relationship Id="rId2" Type="http://schemas.openxmlformats.org/officeDocument/2006/relationships/hyperlink" Target="https://link.springer.com/article/10.1007/s10551-020-04569-3#ref-CR32" TargetMode="Externa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hyperlink" Target="https://www.intechopen.com/chapters/74221#B3" TargetMode="Externa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techopen.com/chapters/74221#B9" TargetMode="External"/><Relationship Id="rId2" Type="http://schemas.openxmlformats.org/officeDocument/2006/relationships/hyperlink" Target="https://www.intechopen.com/chapters/74221#B64" TargetMode="External"/><Relationship Id="rId1" Type="http://schemas.openxmlformats.org/officeDocument/2006/relationships/slideLayout" Target="../slideLayouts/slideLayout21.xml"/><Relationship Id="rId5" Type="http://schemas.openxmlformats.org/officeDocument/2006/relationships/hyperlink" Target="https://www.intechopen.com/chapters/74221" TargetMode="External"/><Relationship Id="rId4" Type="http://schemas.openxmlformats.org/officeDocument/2006/relationships/hyperlink" Target="https://www.intechopen.com/chapters/74221#B6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url=https%3A%2F%2Fblog.reputationx.com%2Fcsr-and-reputation&amp;psig=AOvVaw0qlO2b7h1RULyiPH-PzrsA&amp;ust=1677691021206000&amp;source=images&amp;cd=vfe&amp;ved=0CBIQ3YkBahcKEwiI_5Cd3Lj9AhUAAAAAHQAAAAAQBA" TargetMode="External"/><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techopen.com/chapters/74221" TargetMode="External"/><Relationship Id="rId2" Type="http://schemas.openxmlformats.org/officeDocument/2006/relationships/hyperlink" Target="https://www.intechopen.com/chapters/74221#B59"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hyperlink" Target="https://www.iisd.org/system/files?file=publications/csr_guide.pdf" TargetMode="Externa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hyperlink" Target="https://www.iisd.org/system/files?file=publications/csr_guide.pdf" TargetMode="Externa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hyperlink" Target="https://www.iisd.org/system/files?file=publications/csr_guide.pdf" TargetMode="External"/><Relationship Id="rId2" Type="http://schemas.openxmlformats.org/officeDocument/2006/relationships/hyperlink" Target="https://www.intechopen.com/chapters/74221#B63" TargetMode="Externa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hyperlink" Target="https://www.turbinehq.com/blog/small-business-csr" TargetMode="Externa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hyperlink" Target="https://www.tmsconsulting.com.au/blog/building-corporate-service-responsibility-csr-culture/" TargetMode="External"/><Relationship Id="rId2" Type="http://schemas.openxmlformats.org/officeDocument/2006/relationships/image" Target="../media/image16.jpg"/><Relationship Id="rId1" Type="http://schemas.openxmlformats.org/officeDocument/2006/relationships/slideLayout" Target="../slideLayouts/slideLayout1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www.turbinehq.com/blog/small-business-cs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Environmentalism" TargetMode="External"/><Relationship Id="rId2" Type="http://schemas.openxmlformats.org/officeDocument/2006/relationships/hyperlink" Target="https://en.wikipedia.org/wiki/Social_capital" TargetMode="External"/><Relationship Id="rId1" Type="http://schemas.openxmlformats.org/officeDocument/2006/relationships/slideLayout" Target="../slideLayouts/slideLayout15.xml"/><Relationship Id="rId4" Type="http://schemas.openxmlformats.org/officeDocument/2006/relationships/hyperlink" Target="https://www.tmsconsulting.com.au/blog/building-corporate-service-responsibility-csr-cultur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s://www.sustainability-reports.com/social-capital-protocol-making-companies-that-truly-value-people-more-successful/" TargetMode="Externa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8" Type="http://schemas.openxmlformats.org/officeDocument/2006/relationships/hyperlink" Target="https://www.cultureamp.com/blog/corporate-social-responsibility-program" TargetMode="External"/><Relationship Id="rId3" Type="http://schemas.openxmlformats.org/officeDocument/2006/relationships/hyperlink" Target="https://www.submittable.com/guides/how-to-launch-and-scale-your-CSR-program/" TargetMode="External"/><Relationship Id="rId7" Type="http://schemas.openxmlformats.org/officeDocument/2006/relationships/hyperlink" Target="https://blog.submittable.com/how-to-start-a-csr-program/" TargetMode="External"/><Relationship Id="rId2" Type="http://schemas.openxmlformats.org/officeDocument/2006/relationships/hyperlink" Target="https://www.tmsconsulting.com.au/blog/building-corporate-service-responsibility-csr-culture/" TargetMode="External"/><Relationship Id="rId1" Type="http://schemas.openxmlformats.org/officeDocument/2006/relationships/slideLayout" Target="../slideLayouts/slideLayout1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hyperlink" Target="https://www.mckinsey.com/industries/consumer-packaged-goods/our-insights/true-gen-generation-z-and-its-implications-for-companies" TargetMode="External"/><Relationship Id="rId7" Type="http://schemas.openxmlformats.org/officeDocument/2006/relationships/image" Target="../media/image21.png"/><Relationship Id="rId2" Type="http://schemas.openxmlformats.org/officeDocument/2006/relationships/hyperlink" Target="https://www2.deloitte.com/global/en/pages/about-deloitte/articles/millennialsurvey.html" TargetMode="External"/><Relationship Id="rId1" Type="http://schemas.openxmlformats.org/officeDocument/2006/relationships/slideLayout" Target="../slideLayouts/slideLayout15.xml"/><Relationship Id="rId6" Type="http://schemas.openxmlformats.org/officeDocument/2006/relationships/hyperlink" Target="https://blog.submittable.com/improve-csr/" TargetMode="External"/><Relationship Id="rId5" Type="http://schemas.openxmlformats.org/officeDocument/2006/relationships/image" Target="../media/image23.png"/><Relationship Id="rId4" Type="http://schemas.openxmlformats.org/officeDocument/2006/relationships/hyperlink" Target="https://www.google.com/url?sa=i&amp;url=https%3A%2F%2Fblog.submittable.com%2Fimprove-csr%2F&amp;psig=AOvVaw1nVAcWR-Qq13CHcBfCt5ha&amp;ust=1677670851602000&amp;source=images&amp;cd=vfe&amp;ved=0CBIQ3YkBahcKEwiws_-Lkbj9AhUAAAAAHQAAAAAQE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yougivegoods.com/corporate-csr-calendar" TargetMode="External"/><Relationship Id="rId1" Type="http://schemas.openxmlformats.org/officeDocument/2006/relationships/slideLayout" Target="../slideLayouts/slideLayout1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s://www.slideteam.net/3-months-calendar-view-of-corporate-social-responsibility-activities.html"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www.tmsconsulting.com.au/blog/building-corporate-service-responsibility-csr-culture/" TargetMode="Externa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357389" y="3803718"/>
            <a:ext cx="3575539" cy="775681"/>
          </a:xfrm>
        </p:spPr>
        <p:txBody>
          <a:bodyPr/>
          <a:lstStyle/>
          <a:p>
            <a:r>
              <a:rPr lang="en-US" dirty="0"/>
              <a:t>Modul 4</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357389" y="4665295"/>
            <a:ext cx="5067757" cy="775681"/>
          </a:xfrm>
        </p:spPr>
        <p:txBody>
          <a:bodyPr>
            <a:noAutofit/>
          </a:bodyPr>
          <a:lstStyle/>
          <a:p>
            <a:pPr>
              <a:spcBef>
                <a:spcPts val="0"/>
              </a:spcBef>
            </a:pPr>
            <a:r>
              <a:rPr lang="en-US" sz="2800" b="1" dirty="0"/>
              <a:t>CSR und </a:t>
            </a:r>
            <a:r>
              <a:rPr lang="en-US" sz="2800" b="1" dirty="0" err="1"/>
              <a:t>kultureller</a:t>
            </a:r>
            <a:r>
              <a:rPr lang="en-US" sz="2800" b="1" dirty="0"/>
              <a:t> </a:t>
            </a:r>
            <a:r>
              <a:rPr lang="en-US" sz="2800" b="1" dirty="0" err="1"/>
              <a:t>Wandel</a:t>
            </a:r>
            <a:r>
              <a:rPr lang="en-US" sz="2800" b="1" dirty="0"/>
              <a:t> – </a:t>
            </a:r>
          </a:p>
          <a:p>
            <a:pPr>
              <a:spcBef>
                <a:spcPts val="0"/>
              </a:spcBef>
            </a:pPr>
            <a:r>
              <a:rPr lang="en-US" sz="2800" b="1" dirty="0" err="1"/>
              <a:t>Kurzfristiger</a:t>
            </a:r>
            <a:r>
              <a:rPr lang="en-US" sz="2800" b="1" dirty="0"/>
              <a:t> Strategieansatz</a:t>
            </a:r>
          </a:p>
        </p:txBody>
      </p:sp>
      <p:sp>
        <p:nvSpPr>
          <p:cNvPr id="5" name="Text Box 5">
            <a:extLst>
              <a:ext uri="{FF2B5EF4-FFF2-40B4-BE49-F238E27FC236}">
                <a16:creationId xmlns:a16="http://schemas.microsoft.com/office/drawing/2014/main" id="{BBAC2E0A-DC31-2234-9F79-9BE19EA9A355}"/>
              </a:ext>
            </a:extLst>
          </p:cNvPr>
          <p:cNvSpPr txBox="1"/>
          <p:nvPr/>
        </p:nvSpPr>
        <p:spPr>
          <a:xfrm>
            <a:off x="382132" y="6084347"/>
            <a:ext cx="6236457"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de-DE" sz="800" kern="1200" dirty="0">
                <a:solidFill>
                  <a:schemeClr val="bg1"/>
                </a:solidFill>
                <a:effectLst/>
                <a:latin typeface="+mn-lt"/>
                <a:ea typeface="Times New Roman" panose="02020603050405020304" pitchFamily="18" charset="0"/>
                <a:cs typeface="Times New Roman" panose="02020603050405020304" pitchFamily="18" charset="0"/>
              </a:rPr>
              <a:t>Dieses Projekt wurde mit Unterstützung der Europäischen Kommission finanziert. Die Verantwortung für den Inhalt dieser Veröffentlichung trägt allein der Verfasser; die Kommission haftet nicht für die weitere Verwendung der darin enthaltenen Angaben. 2020-1-DE02-KA202-007503.</a:t>
            </a:r>
          </a:p>
          <a:p>
            <a:pPr algn="just"/>
            <a:endParaRPr lang="de-DE" sz="800" kern="1200" dirty="0">
              <a:solidFill>
                <a:schemeClr val="bg1"/>
              </a:solidFill>
              <a:effectLst/>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800" dirty="0">
                <a:solidFill>
                  <a:schemeClr val="lt1"/>
                </a:solidFill>
                <a:latin typeface="+mn-lt"/>
                <a:ea typeface="Calibri"/>
                <a:cs typeface="Calibri"/>
                <a:sym typeface="Calibri"/>
              </a:rPr>
              <a:t>Aus Gründen der besseren Lesbarkeit wird im Folgenden das generische Maskulinum verwendet. Sämtliche Personenbezeichnungen gelten gleichermaßen für alle Geschlechter.</a:t>
            </a:r>
          </a:p>
          <a:p>
            <a:pPr algn="just"/>
            <a:endParaRPr lang="de-DE" sz="800" kern="1200" dirty="0">
              <a:solidFill>
                <a:schemeClr val="bg1"/>
              </a:solidFill>
              <a:effectLst/>
              <a:latin typeface="+mn-lt"/>
              <a:ea typeface="Times New Roman" panose="02020603050405020304" pitchFamily="18" charset="0"/>
              <a:cs typeface="Times New Roman" panose="02020603050405020304" pitchFamily="18" charset="0"/>
            </a:endParaRPr>
          </a:p>
          <a:p>
            <a:pPr algn="just"/>
            <a:r>
              <a:rPr lang="de-DE" sz="800" kern="1200" dirty="0">
                <a:solidFill>
                  <a:schemeClr val="bg1"/>
                </a:solidFill>
                <a:effectLst/>
                <a:latin typeface="+mn-lt"/>
                <a:ea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CC36C5F4-694C-604D-9A23-988DB1D1FE5C}"/>
              </a:ext>
            </a:extLst>
          </p:cNvPr>
          <p:cNvSpPr txBox="1"/>
          <p:nvPr/>
        </p:nvSpPr>
        <p:spPr>
          <a:xfrm>
            <a:off x="8213197" y="6489864"/>
            <a:ext cx="6311734" cy="276999"/>
          </a:xfrm>
          <a:prstGeom prst="rect">
            <a:avLst/>
          </a:prstGeom>
          <a:noFill/>
        </p:spPr>
        <p:txBody>
          <a:bodyPr wrap="square">
            <a:spAutoFit/>
          </a:bodyPr>
          <a:lstStyle/>
          <a:p>
            <a:r>
              <a:rPr lang="en-GB" sz="1200" dirty="0" err="1">
                <a:solidFill>
                  <a:srgbClr val="FFFFFF"/>
                </a:solidFill>
                <a:effectLst/>
                <a:latin typeface="Calibri" panose="020F0502020204030204" pitchFamily="34" charset="0"/>
                <a:ea typeface="Yrsa-Regular"/>
                <a:cs typeface="Calibri" panose="020F0502020204030204" pitchFamily="34" charset="0"/>
              </a:rPr>
              <a:t>Diese</a:t>
            </a:r>
            <a:r>
              <a:rPr lang="en-GB" sz="1200" dirty="0">
                <a:solidFill>
                  <a:srgbClr val="FFFFFF"/>
                </a:solidFill>
                <a:effectLst/>
                <a:latin typeface="Calibri" panose="020F0502020204030204" pitchFamily="34" charset="0"/>
                <a:ea typeface="Yrsa-Regular"/>
                <a:cs typeface="Calibri" panose="020F0502020204030204" pitchFamily="34" charset="0"/>
              </a:rPr>
              <a:t> </a:t>
            </a:r>
            <a:r>
              <a:rPr lang="en-GB" sz="1200" dirty="0" err="1">
                <a:solidFill>
                  <a:srgbClr val="FFFFFF"/>
                </a:solidFill>
                <a:effectLst/>
                <a:latin typeface="Calibri" panose="020F0502020204030204" pitchFamily="34" charset="0"/>
                <a:ea typeface="Yrsa-Regular"/>
                <a:cs typeface="Calibri" panose="020F0502020204030204" pitchFamily="34" charset="0"/>
              </a:rPr>
              <a:t>Präsentation</a:t>
            </a:r>
            <a:r>
              <a:rPr lang="en-GB" sz="1200" dirty="0">
                <a:solidFill>
                  <a:srgbClr val="FFFFFF"/>
                </a:solidFill>
                <a:effectLst/>
                <a:latin typeface="Calibri" panose="020F0502020204030204" pitchFamily="34" charset="0"/>
                <a:ea typeface="Yrsa-Regular"/>
                <a:cs typeface="Calibri" panose="020F0502020204030204" pitchFamily="34" charset="0"/>
              </a:rPr>
              <a:t> </a:t>
            </a:r>
            <a:r>
              <a:rPr lang="en-GB" sz="1200" dirty="0" err="1">
                <a:solidFill>
                  <a:srgbClr val="FFFFFF"/>
                </a:solidFill>
                <a:effectLst/>
                <a:latin typeface="Calibri" panose="020F0502020204030204" pitchFamily="34" charset="0"/>
                <a:ea typeface="Yrsa-Regular"/>
                <a:cs typeface="Calibri" panose="020F0502020204030204" pitchFamily="34" charset="0"/>
              </a:rPr>
              <a:t>ist</a:t>
            </a:r>
            <a:r>
              <a:rPr lang="en-GB" sz="1200" dirty="0">
                <a:solidFill>
                  <a:srgbClr val="FFFFFF"/>
                </a:solidFill>
                <a:effectLst/>
                <a:latin typeface="Calibri" panose="020F0502020204030204" pitchFamily="34" charset="0"/>
                <a:ea typeface="Yrsa-Regular"/>
                <a:cs typeface="Calibri" panose="020F0502020204030204" pitchFamily="34" charset="0"/>
              </a:rPr>
              <a:t> lizenziert unter CC BY 4.0</a:t>
            </a:r>
            <a:endParaRPr lang="en-B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3">
            <a:extLst>
              <a:ext uri="{FF2B5EF4-FFF2-40B4-BE49-F238E27FC236}">
                <a16:creationId xmlns:a16="http://schemas.microsoft.com/office/drawing/2014/main" id="{DCE6523F-9ABD-7C8A-F638-E60F53FF2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2452" y="6464603"/>
            <a:ext cx="838200" cy="302260"/>
          </a:xfrm>
          <a:prstGeom prst="rect">
            <a:avLst/>
          </a:prstGeom>
        </p:spPr>
      </p:pic>
    </p:spTree>
    <p:extLst>
      <p:ext uri="{BB962C8B-B14F-4D97-AF65-F5344CB8AC3E}">
        <p14:creationId xmlns:p14="http://schemas.microsoft.com/office/powerpoint/2010/main" val="57601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134A82-F54E-18D3-8A3A-0C8C033DFC65}"/>
              </a:ext>
            </a:extLst>
          </p:cNvPr>
          <p:cNvSpPr>
            <a:spLocks noGrp="1"/>
          </p:cNvSpPr>
          <p:nvPr>
            <p:ph type="body" sz="quarter" idx="13"/>
          </p:nvPr>
        </p:nvSpPr>
        <p:spPr>
          <a:xfrm>
            <a:off x="795727" y="509317"/>
            <a:ext cx="10600546" cy="953429"/>
          </a:xfrm>
        </p:spPr>
        <p:txBody>
          <a:bodyPr/>
          <a:lstStyle/>
          <a:p>
            <a:pPr algn="ctr"/>
            <a:r>
              <a:rPr lang="en-IE" dirty="0">
                <a:solidFill>
                  <a:srgbClr val="C95F57"/>
                </a:solidFill>
              </a:rPr>
              <a:t>CSR-Terminologie </a:t>
            </a:r>
          </a:p>
        </p:txBody>
      </p:sp>
      <p:pic>
        <p:nvPicPr>
          <p:cNvPr id="4098" name="Picture 2" descr="Terms for what is considered CSR (long description located below the image)">
            <a:extLst>
              <a:ext uri="{FF2B5EF4-FFF2-40B4-BE49-F238E27FC236}">
                <a16:creationId xmlns:a16="http://schemas.microsoft.com/office/drawing/2014/main" id="{E84BED25-96D0-6DCC-11E2-960955158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711" y="1365805"/>
            <a:ext cx="8495972" cy="4865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6396DE-4C3E-DB86-47AB-5D760E4469C6}"/>
              </a:ext>
            </a:extLst>
          </p:cNvPr>
          <p:cNvSpPr txBox="1"/>
          <p:nvPr/>
        </p:nvSpPr>
        <p:spPr>
          <a:xfrm>
            <a:off x="2630861" y="6149788"/>
            <a:ext cx="7159671" cy="461665"/>
          </a:xfrm>
          <a:prstGeom prst="rect">
            <a:avLst/>
          </a:prstGeom>
          <a:noFill/>
        </p:spPr>
        <p:txBody>
          <a:bodyPr wrap="square" rtlCol="0">
            <a:spAutoFit/>
          </a:bodyPr>
          <a:lstStyle/>
          <a:p>
            <a:pPr algn="ctr"/>
            <a:r>
              <a:rPr lang="en-IE" sz="2400" dirty="0">
                <a:hlinkClick r:id="rId3"/>
              </a:rPr>
              <a:t>Quelle</a:t>
            </a:r>
            <a:endParaRPr lang="en-IE" sz="2400" dirty="0"/>
          </a:p>
        </p:txBody>
      </p:sp>
    </p:spTree>
    <p:extLst>
      <p:ext uri="{BB962C8B-B14F-4D97-AF65-F5344CB8AC3E}">
        <p14:creationId xmlns:p14="http://schemas.microsoft.com/office/powerpoint/2010/main" val="401750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CFA593-C191-A630-D908-283464116AAC}"/>
              </a:ext>
            </a:extLst>
          </p:cNvPr>
          <p:cNvSpPr>
            <a:spLocks noGrp="1"/>
          </p:cNvSpPr>
          <p:nvPr>
            <p:ph type="body" sz="quarter" idx="13"/>
          </p:nvPr>
        </p:nvSpPr>
        <p:spPr>
          <a:xfrm>
            <a:off x="726815" y="751463"/>
            <a:ext cx="10255038" cy="953429"/>
          </a:xfrm>
        </p:spPr>
        <p:txBody>
          <a:bodyPr>
            <a:normAutofit fontScale="92500" lnSpcReduction="10000"/>
          </a:bodyPr>
          <a:lstStyle/>
          <a:p>
            <a:r>
              <a:rPr lang="en-IE" dirty="0"/>
              <a:t>Der Bedarf und das </a:t>
            </a:r>
            <a:r>
              <a:rPr lang="en-IE" dirty="0" err="1"/>
              <a:t>Verlangen</a:t>
            </a:r>
            <a:r>
              <a:rPr lang="en-IE" dirty="0"/>
              <a:t> </a:t>
            </a:r>
            <a:r>
              <a:rPr lang="en-IE" dirty="0" err="1"/>
              <a:t>nach</a:t>
            </a:r>
            <a:r>
              <a:rPr lang="en-IE" dirty="0"/>
              <a:t> CSR in europäischen Unternehmen ist größer denn je</a:t>
            </a:r>
          </a:p>
        </p:txBody>
      </p:sp>
      <p:sp>
        <p:nvSpPr>
          <p:cNvPr id="4" name="Text Placeholder 3">
            <a:extLst>
              <a:ext uri="{FF2B5EF4-FFF2-40B4-BE49-F238E27FC236}">
                <a16:creationId xmlns:a16="http://schemas.microsoft.com/office/drawing/2014/main" id="{5F20357B-FD4C-C775-7952-F66133BFF254}"/>
              </a:ext>
            </a:extLst>
          </p:cNvPr>
          <p:cNvSpPr>
            <a:spLocks noGrp="1"/>
          </p:cNvSpPr>
          <p:nvPr>
            <p:ph type="body" sz="quarter" idx="14"/>
          </p:nvPr>
        </p:nvSpPr>
        <p:spPr>
          <a:xfrm>
            <a:off x="726087" y="1776830"/>
            <a:ext cx="10255766" cy="3079983"/>
          </a:xfrm>
        </p:spPr>
        <p:txBody>
          <a:bodyPr/>
          <a:lstStyle/>
          <a:p>
            <a:r>
              <a:rPr lang="en-IE" sz="2000" dirty="0"/>
              <a:t>Eine der größten Herausforderungen für die Menschheit besteht darin, Nachhaltigkeit, eine gerechte und ausgewogene Entwicklung, Lebensqualität und den Schutz der Erde zu gewährleisten.</a:t>
            </a:r>
          </a:p>
          <a:p>
            <a:endParaRPr lang="en-IE" sz="2000" dirty="0"/>
          </a:p>
          <a:p>
            <a:r>
              <a:rPr lang="en-IE" sz="2000" dirty="0"/>
              <a:t>Die sozialen, ökologischen und wirtschaftlichen Werte der CSR stehen im Mittelpunkt des Schutzes unserer natürlichen Welt, der sozialen und wirtschaftlichen Werte. </a:t>
            </a:r>
          </a:p>
          <a:p>
            <a:endParaRPr lang="en-IE" sz="2000" dirty="0"/>
          </a:p>
          <a:p>
            <a:r>
              <a:rPr lang="en-IE" sz="2000" dirty="0"/>
              <a:t>Jeder ist verantwortlich, auch die Unternehmen, und die Rolle des Unternehmenssektors ist sogar entscheidend. Strategisch gesehen können Unternehmen nur dann florieren und nachhaltig bleiben, wenn die Gemeinschaften und Ökosysteme, in denen sie tätig sind, gesund sind. </a:t>
            </a:r>
          </a:p>
          <a:p>
            <a:endParaRPr lang="en-IE" sz="2000" dirty="0"/>
          </a:p>
          <a:p>
            <a:r>
              <a:rPr lang="en-IE" sz="2000" dirty="0"/>
              <a:t>Im Mittelpunkt dieses Moduls steht die Frage, wie KMU in ganz Europa den CSR-Kulturwandel in ihren Unternehmen praktisch gestalten und umsetzen können. </a:t>
            </a:r>
          </a:p>
          <a:p>
            <a:endParaRPr lang="en-IE" sz="2000" dirty="0"/>
          </a:p>
          <a:p>
            <a:endParaRPr lang="en-IE" sz="2000" dirty="0"/>
          </a:p>
        </p:txBody>
      </p:sp>
    </p:spTree>
    <p:extLst>
      <p:ext uri="{BB962C8B-B14F-4D97-AF65-F5344CB8AC3E}">
        <p14:creationId xmlns:p14="http://schemas.microsoft.com/office/powerpoint/2010/main" val="1266837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5E15B48-78DB-A79B-FFC8-E88E3919BC1F}"/>
              </a:ext>
            </a:extLst>
          </p:cNvPr>
          <p:cNvSpPr/>
          <p:nvPr/>
        </p:nvSpPr>
        <p:spPr>
          <a:xfrm>
            <a:off x="393726" y="1001830"/>
            <a:ext cx="4907299" cy="3749086"/>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682FEE14-CABE-95A5-393D-1DDC3458EC69}"/>
              </a:ext>
            </a:extLst>
          </p:cNvPr>
          <p:cNvSpPr>
            <a:spLocks noGrp="1"/>
          </p:cNvSpPr>
          <p:nvPr>
            <p:ph type="body" sz="quarter" idx="13"/>
          </p:nvPr>
        </p:nvSpPr>
        <p:spPr>
          <a:xfrm>
            <a:off x="1345433" y="295729"/>
            <a:ext cx="10600546" cy="953429"/>
          </a:xfrm>
        </p:spPr>
        <p:txBody>
          <a:bodyPr>
            <a:normAutofit/>
          </a:bodyPr>
          <a:lstStyle/>
          <a:p>
            <a:r>
              <a:rPr lang="en-IE" sz="3200" dirty="0"/>
              <a:t>Definitionen von kulturellem Wandel und Transformation</a:t>
            </a:r>
          </a:p>
        </p:txBody>
      </p:sp>
      <p:sp>
        <p:nvSpPr>
          <p:cNvPr id="3" name="Text Placeholder 2">
            <a:extLst>
              <a:ext uri="{FF2B5EF4-FFF2-40B4-BE49-F238E27FC236}">
                <a16:creationId xmlns:a16="http://schemas.microsoft.com/office/drawing/2014/main" id="{0A13D081-20C6-F552-1069-11F5A9F232A9}"/>
              </a:ext>
            </a:extLst>
          </p:cNvPr>
          <p:cNvSpPr>
            <a:spLocks noGrp="1"/>
          </p:cNvSpPr>
          <p:nvPr>
            <p:ph type="body" sz="quarter" idx="14"/>
          </p:nvPr>
        </p:nvSpPr>
        <p:spPr>
          <a:xfrm>
            <a:off x="647337" y="1302392"/>
            <a:ext cx="4516332" cy="3261885"/>
          </a:xfrm>
        </p:spPr>
        <p:txBody>
          <a:bodyPr/>
          <a:lstStyle/>
          <a:p>
            <a:r>
              <a:rPr lang="en-IE" sz="2000" b="1" dirty="0">
                <a:solidFill>
                  <a:schemeClr val="bg1"/>
                </a:solidFill>
              </a:rPr>
              <a:t>Die Definition von Unternehmenskultur </a:t>
            </a:r>
            <a:r>
              <a:rPr lang="en-GB" sz="2000" dirty="0">
                <a:solidFill>
                  <a:schemeClr val="bg1"/>
                </a:solidFill>
              </a:rPr>
              <a:t>bezieht sich auf die Werte, Überzeugungen und Verhaltensweisen der Mitarbeiter und Führungskräfte einer Organisation, die letztlich bestimmen, wie das Unternehmen abschneidet - finanziell und anderweitig - und wie es in der Lage ist, gute Kunden und Mitarbeiter anzuziehen und zu halten. </a:t>
            </a:r>
            <a:r>
              <a:rPr lang="en-GB" sz="2000" dirty="0">
                <a:solidFill>
                  <a:schemeClr val="bg1"/>
                </a:solidFill>
                <a:hlinkClick r:id="rId2">
                  <a:extLst>
                    <a:ext uri="{A12FA001-AC4F-418D-AE19-62706E023703}">
                      <ahyp:hlinkClr xmlns:ahyp="http://schemas.microsoft.com/office/drawing/2018/hyperlinkcolor" val="tx"/>
                    </a:ext>
                  </a:extLst>
                </a:hlinkClick>
              </a:rPr>
              <a:t>Quelle: </a:t>
            </a:r>
            <a:r>
              <a:rPr lang="en-GB" sz="2000" dirty="0" err="1">
                <a:solidFill>
                  <a:schemeClr val="bg1"/>
                </a:solidFill>
                <a:hlinkClick r:id="rId2">
                  <a:extLst>
                    <a:ext uri="{A12FA001-AC4F-418D-AE19-62706E023703}">
                      <ahyp:hlinkClr xmlns:ahyp="http://schemas.microsoft.com/office/drawing/2018/hyperlinkcolor" val="tx"/>
                    </a:ext>
                  </a:extLst>
                </a:hlinkClick>
              </a:rPr>
              <a:t>Builtin</a:t>
            </a:r>
            <a:endParaRPr lang="en-IE" sz="2000" dirty="0">
              <a:solidFill>
                <a:schemeClr val="bg1"/>
              </a:solidFill>
            </a:endParaRPr>
          </a:p>
        </p:txBody>
      </p:sp>
      <p:sp>
        <p:nvSpPr>
          <p:cNvPr id="5" name="Rectangle: Rounded Corners 4">
            <a:extLst>
              <a:ext uri="{FF2B5EF4-FFF2-40B4-BE49-F238E27FC236}">
                <a16:creationId xmlns:a16="http://schemas.microsoft.com/office/drawing/2014/main" id="{C50759F2-4037-7BF2-F3B0-4CA81F75F6FC}"/>
              </a:ext>
            </a:extLst>
          </p:cNvPr>
          <p:cNvSpPr/>
          <p:nvPr/>
        </p:nvSpPr>
        <p:spPr>
          <a:xfrm>
            <a:off x="5540104" y="1001830"/>
            <a:ext cx="6556218" cy="5225964"/>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6" name="Text Placeholder 2">
            <a:extLst>
              <a:ext uri="{FF2B5EF4-FFF2-40B4-BE49-F238E27FC236}">
                <a16:creationId xmlns:a16="http://schemas.microsoft.com/office/drawing/2014/main" id="{E7A0741E-DA47-BDD0-03AA-2E052BDA9DD8}"/>
              </a:ext>
            </a:extLst>
          </p:cNvPr>
          <p:cNvSpPr txBox="1">
            <a:spLocks/>
          </p:cNvSpPr>
          <p:nvPr/>
        </p:nvSpPr>
        <p:spPr>
          <a:xfrm>
            <a:off x="6110518" y="1225792"/>
            <a:ext cx="5857874" cy="285795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dirty="0">
                <a:solidFill>
                  <a:schemeClr val="bg1"/>
                </a:solidFill>
              </a:rPr>
              <a:t>Eine </a:t>
            </a:r>
            <a:r>
              <a:rPr lang="en-GB" sz="2000" b="1" i="0" dirty="0">
                <a:solidFill>
                  <a:schemeClr val="bg1"/>
                </a:solidFill>
                <a:effectLst/>
              </a:rPr>
              <a:t>CSR-Unternehmenskultur</a:t>
            </a:r>
            <a:r>
              <a:rPr lang="en-GB" sz="2000" b="0" i="0" dirty="0">
                <a:solidFill>
                  <a:schemeClr val="bg1"/>
                </a:solidFill>
                <a:effectLst/>
              </a:rPr>
              <a:t> ist das, was Ihr Unternehmen besonders und nachhaltig macht. </a:t>
            </a:r>
            <a:r>
              <a:rPr lang="en-GB" sz="2000" dirty="0">
                <a:solidFill>
                  <a:schemeClr val="bg1"/>
                </a:solidFill>
              </a:rPr>
              <a:t>Sie ist der </a:t>
            </a:r>
            <a:r>
              <a:rPr lang="en-GB" sz="2000" b="0" i="0" dirty="0">
                <a:solidFill>
                  <a:schemeClr val="bg1"/>
                </a:solidFill>
                <a:effectLst/>
              </a:rPr>
              <a:t>Höhepunkt gemeinsamer Ziele, Einstellungen und Überzeugungen, die CSR integrieren. Sie kann durch eine Reihe von Faktoren beeinflusst werden, z. B. durch Ihren Führungsstil, Ihr Arbeitsumfeld, Ihre Ethik, Ihre </a:t>
            </a:r>
            <a:r>
              <a:rPr lang="en-GB" sz="2000" dirty="0">
                <a:solidFill>
                  <a:schemeClr val="bg1"/>
                </a:solidFill>
              </a:rPr>
              <a:t>Vision, Ihre Mitarbeiterethik, Ihre </a:t>
            </a:r>
            <a:r>
              <a:rPr lang="en-GB" sz="2000" b="0" i="0" dirty="0">
                <a:solidFill>
                  <a:schemeClr val="bg1"/>
                </a:solidFill>
                <a:effectLst/>
              </a:rPr>
              <a:t>Erwartungen und Ihre Werte. </a:t>
            </a:r>
          </a:p>
          <a:p>
            <a:endParaRPr lang="en-GB" sz="2000" dirty="0">
              <a:solidFill>
                <a:schemeClr val="bg1"/>
              </a:solidFill>
            </a:endParaRPr>
          </a:p>
          <a:p>
            <a:r>
              <a:rPr lang="en-GB" sz="2000" b="0" i="0" dirty="0">
                <a:solidFill>
                  <a:schemeClr val="bg1"/>
                </a:solidFill>
                <a:effectLst/>
              </a:rPr>
              <a:t>Es ist sinnvoll, </a:t>
            </a:r>
            <a:r>
              <a:rPr lang="en-GB" sz="2000" b="0" i="0" dirty="0" err="1">
                <a:solidFill>
                  <a:schemeClr val="bg1"/>
                </a:solidFill>
                <a:effectLst/>
              </a:rPr>
              <a:t>dass</a:t>
            </a:r>
            <a:r>
              <a:rPr lang="en-GB" sz="2000" b="0" i="0" dirty="0">
                <a:solidFill>
                  <a:schemeClr val="bg1"/>
                </a:solidFill>
                <a:effectLst/>
              </a:rPr>
              <a:t> Corporate Social </a:t>
            </a:r>
            <a:r>
              <a:rPr lang="en-GB" sz="2000" dirty="0">
                <a:solidFill>
                  <a:schemeClr val="bg1"/>
                </a:solidFill>
              </a:rPr>
              <a:t>R</a:t>
            </a:r>
            <a:r>
              <a:rPr lang="en-GB" sz="2000" b="0" i="0" dirty="0">
                <a:solidFill>
                  <a:schemeClr val="bg1"/>
                </a:solidFill>
                <a:effectLst/>
              </a:rPr>
              <a:t>esponsibility direkt mit der Unternehmenskultur verbunden ist, denn CSR ist die Verpflichtung eines Unternehmens, sich selbst, seinen Mitarbeitern, seinen Stakeholdern und der Welt gegenüber sozial verantwortlich zu sein. </a:t>
            </a:r>
            <a:r>
              <a:rPr lang="en-IE" sz="2000" dirty="0">
                <a:solidFill>
                  <a:schemeClr val="bg1"/>
                </a:solidFill>
                <a:hlinkClick r:id="rId3">
                  <a:extLst>
                    <a:ext uri="{A12FA001-AC4F-418D-AE19-62706E023703}">
                      <ahyp:hlinkClr xmlns:ahyp="http://schemas.microsoft.com/office/drawing/2018/hyperlinkcolor" val="tx"/>
                    </a:ext>
                  </a:extLst>
                </a:hlinkClick>
              </a:rPr>
              <a:t>Quelle</a:t>
            </a:r>
            <a:endParaRPr lang="en-GB" sz="2000" b="0" i="0" dirty="0">
              <a:solidFill>
                <a:schemeClr val="bg1"/>
              </a:solidFill>
              <a:effectLst/>
            </a:endParaRPr>
          </a:p>
          <a:p>
            <a:endParaRPr lang="en-IE" sz="2000" dirty="0">
              <a:solidFill>
                <a:schemeClr val="bg1"/>
              </a:solidFill>
            </a:endParaRPr>
          </a:p>
        </p:txBody>
      </p:sp>
      <p:sp>
        <p:nvSpPr>
          <p:cNvPr id="10" name="TextBox 9">
            <a:extLst>
              <a:ext uri="{FF2B5EF4-FFF2-40B4-BE49-F238E27FC236}">
                <a16:creationId xmlns:a16="http://schemas.microsoft.com/office/drawing/2014/main" id="{6055510A-2AD7-DCA9-8FD5-28EA7C0C7C38}"/>
              </a:ext>
            </a:extLst>
          </p:cNvPr>
          <p:cNvSpPr txBox="1"/>
          <p:nvPr/>
        </p:nvSpPr>
        <p:spPr>
          <a:xfrm rot="228084">
            <a:off x="1866818" y="4679445"/>
            <a:ext cx="3059188" cy="2185214"/>
          </a:xfrm>
          <a:prstGeom prst="rect">
            <a:avLst/>
          </a:prstGeom>
          <a:solidFill>
            <a:srgbClr val="FFC000"/>
          </a:solidFill>
        </p:spPr>
        <p:txBody>
          <a:bodyPr wrap="square" rtlCol="0">
            <a:spAutoFit/>
          </a:bodyPr>
          <a:lstStyle/>
          <a:p>
            <a:pPr algn="ctr"/>
            <a:r>
              <a:rPr lang="en-IE" sz="2000" b="1" dirty="0"/>
              <a:t>Tipp</a:t>
            </a:r>
          </a:p>
          <a:p>
            <a:pPr algn="ctr"/>
            <a:endParaRPr lang="en-IE" sz="400" b="1" dirty="0"/>
          </a:p>
          <a:p>
            <a:pPr algn="ctr"/>
            <a:r>
              <a:rPr lang="en-GB" sz="1600" dirty="0">
                <a:solidFill>
                  <a:srgbClr val="262626"/>
                </a:solidFill>
              </a:rPr>
              <a:t>Beginnen Sie damit, Ihre derzeitige Kultur anzupassen, indem Sie sie mit CSR unter Berücksichtigung ökologischer, sozialer und wirtschaftlicher Aspekte und positiver Auswirkungen untermauern!</a:t>
            </a:r>
            <a:endParaRPr lang="en-IE" sz="1000" dirty="0">
              <a:solidFill>
                <a:schemeClr val="bg1"/>
              </a:solidFill>
            </a:endParaRPr>
          </a:p>
        </p:txBody>
      </p:sp>
    </p:spTree>
    <p:extLst>
      <p:ext uri="{BB962C8B-B14F-4D97-AF65-F5344CB8AC3E}">
        <p14:creationId xmlns:p14="http://schemas.microsoft.com/office/powerpoint/2010/main" val="311785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5E15B48-78DB-A79B-FFC8-E88E3919BC1F}"/>
              </a:ext>
            </a:extLst>
          </p:cNvPr>
          <p:cNvSpPr/>
          <p:nvPr/>
        </p:nvSpPr>
        <p:spPr>
          <a:xfrm>
            <a:off x="504875" y="1493823"/>
            <a:ext cx="4753961" cy="5225964"/>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682FEE14-CABE-95A5-393D-1DDC3458EC69}"/>
              </a:ext>
            </a:extLst>
          </p:cNvPr>
          <p:cNvSpPr>
            <a:spLocks noGrp="1"/>
          </p:cNvSpPr>
          <p:nvPr>
            <p:ph type="body" sz="quarter" idx="13"/>
          </p:nvPr>
        </p:nvSpPr>
        <p:spPr>
          <a:xfrm>
            <a:off x="1086578" y="542570"/>
            <a:ext cx="10600546" cy="953429"/>
          </a:xfrm>
        </p:spPr>
        <p:txBody>
          <a:bodyPr>
            <a:normAutofit/>
          </a:bodyPr>
          <a:lstStyle/>
          <a:p>
            <a:r>
              <a:rPr lang="en-IE" sz="3200" dirty="0"/>
              <a:t>Definitionen von kulturellem Wandel und Transformation</a:t>
            </a:r>
          </a:p>
        </p:txBody>
      </p:sp>
      <p:sp>
        <p:nvSpPr>
          <p:cNvPr id="3" name="Text Placeholder 2">
            <a:extLst>
              <a:ext uri="{FF2B5EF4-FFF2-40B4-BE49-F238E27FC236}">
                <a16:creationId xmlns:a16="http://schemas.microsoft.com/office/drawing/2014/main" id="{0A13D081-20C6-F552-1069-11F5A9F232A9}"/>
              </a:ext>
            </a:extLst>
          </p:cNvPr>
          <p:cNvSpPr>
            <a:spLocks noGrp="1"/>
          </p:cNvSpPr>
          <p:nvPr>
            <p:ph type="body" sz="quarter" idx="14"/>
          </p:nvPr>
        </p:nvSpPr>
        <p:spPr>
          <a:xfrm>
            <a:off x="786143" y="1832375"/>
            <a:ext cx="4256637" cy="4492770"/>
          </a:xfrm>
        </p:spPr>
        <p:txBody>
          <a:bodyPr/>
          <a:lstStyle/>
          <a:p>
            <a:pPr algn="l"/>
            <a:r>
              <a:rPr lang="en-GB" sz="2200" b="1" dirty="0">
                <a:solidFill>
                  <a:schemeClr val="bg1"/>
                </a:solidFill>
              </a:rPr>
              <a:t>Eine CSR-Kultur zeigt, dass Sie sich kümmern! </a:t>
            </a:r>
            <a:r>
              <a:rPr lang="en-GB" sz="2200" dirty="0">
                <a:solidFill>
                  <a:schemeClr val="bg1"/>
                </a:solidFill>
              </a:rPr>
              <a:t>CSR zeigt Ihren Mitarbeitern und der Öffentlichkeit, dass Sie sich engagieren. Ganz gleich, ob Sie eine Schule streichen oder sich Gedanken darüber machen, wie Ihr Unternehmen umweltfreundlicher werden kann - Ihre CSR-Initiativen zeigen, dass Sie </a:t>
            </a:r>
            <a:r>
              <a:rPr lang="en-GB" sz="2200" dirty="0" err="1">
                <a:solidFill>
                  <a:schemeClr val="bg1"/>
                </a:solidFill>
              </a:rPr>
              <a:t>sich</a:t>
            </a:r>
            <a:r>
              <a:rPr lang="en-GB" sz="2200" dirty="0">
                <a:solidFill>
                  <a:schemeClr val="bg1"/>
                </a:solidFill>
              </a:rPr>
              <a:t> </a:t>
            </a:r>
            <a:r>
              <a:rPr lang="en-GB" sz="2200" dirty="0" err="1">
                <a:solidFill>
                  <a:schemeClr val="bg1"/>
                </a:solidFill>
              </a:rPr>
              <a:t>kümmern</a:t>
            </a:r>
            <a:r>
              <a:rPr lang="en-GB" sz="2200" dirty="0">
                <a:solidFill>
                  <a:schemeClr val="bg1"/>
                </a:solidFill>
              </a:rPr>
              <a:t> und </a:t>
            </a:r>
            <a:r>
              <a:rPr lang="en-GB" sz="2200" dirty="0" err="1">
                <a:solidFill>
                  <a:schemeClr val="bg1"/>
                </a:solidFill>
              </a:rPr>
              <a:t>Verantwortung</a:t>
            </a:r>
            <a:r>
              <a:rPr lang="en-GB" sz="2200" dirty="0">
                <a:solidFill>
                  <a:schemeClr val="bg1"/>
                </a:solidFill>
              </a:rPr>
              <a:t> </a:t>
            </a:r>
            <a:r>
              <a:rPr lang="en-GB" sz="2200" dirty="0" err="1">
                <a:solidFill>
                  <a:schemeClr val="bg1"/>
                </a:solidFill>
              </a:rPr>
              <a:t>übernehmen</a:t>
            </a:r>
            <a:r>
              <a:rPr lang="en-GB" sz="2200" dirty="0">
                <a:solidFill>
                  <a:schemeClr val="bg1"/>
                </a:solidFill>
              </a:rPr>
              <a:t>.</a:t>
            </a:r>
          </a:p>
          <a:p>
            <a:pPr algn="l"/>
            <a:r>
              <a:rPr lang="en-IE" sz="2200" dirty="0">
                <a:solidFill>
                  <a:schemeClr val="bg1"/>
                </a:solidFill>
                <a:hlinkClick r:id="rId2">
                  <a:extLst>
                    <a:ext uri="{A12FA001-AC4F-418D-AE19-62706E023703}">
                      <ahyp:hlinkClr xmlns:ahyp="http://schemas.microsoft.com/office/drawing/2018/hyperlinkcolor" val="tx"/>
                    </a:ext>
                  </a:extLst>
                </a:hlinkClick>
              </a:rPr>
              <a:t>Quelle</a:t>
            </a:r>
            <a:endParaRPr lang="en-IE" sz="2200" dirty="0">
              <a:solidFill>
                <a:schemeClr val="bg1"/>
              </a:solidFill>
            </a:endParaRPr>
          </a:p>
        </p:txBody>
      </p:sp>
      <p:sp>
        <p:nvSpPr>
          <p:cNvPr id="5" name="Rectangle: Rounded Corners 4">
            <a:extLst>
              <a:ext uri="{FF2B5EF4-FFF2-40B4-BE49-F238E27FC236}">
                <a16:creationId xmlns:a16="http://schemas.microsoft.com/office/drawing/2014/main" id="{C50759F2-4037-7BF2-F3B0-4CA81F75F6FC}"/>
              </a:ext>
            </a:extLst>
          </p:cNvPr>
          <p:cNvSpPr/>
          <p:nvPr/>
        </p:nvSpPr>
        <p:spPr>
          <a:xfrm>
            <a:off x="5403410" y="1493822"/>
            <a:ext cx="6283714" cy="2462542"/>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200">
              <a:solidFill>
                <a:schemeClr val="bg1"/>
              </a:solidFill>
            </a:endParaRPr>
          </a:p>
        </p:txBody>
      </p:sp>
      <p:sp>
        <p:nvSpPr>
          <p:cNvPr id="6" name="Text Placeholder 2">
            <a:extLst>
              <a:ext uri="{FF2B5EF4-FFF2-40B4-BE49-F238E27FC236}">
                <a16:creationId xmlns:a16="http://schemas.microsoft.com/office/drawing/2014/main" id="{E7A0741E-DA47-BDD0-03AA-2E052BDA9DD8}"/>
              </a:ext>
            </a:extLst>
          </p:cNvPr>
          <p:cNvSpPr txBox="1">
            <a:spLocks/>
          </p:cNvSpPr>
          <p:nvPr/>
        </p:nvSpPr>
        <p:spPr>
          <a:xfrm>
            <a:off x="5547983" y="1557197"/>
            <a:ext cx="5857874" cy="285795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2200" b="1" dirty="0">
                <a:solidFill>
                  <a:schemeClr val="bg1"/>
                </a:solidFill>
              </a:rPr>
              <a:t>CSR-Kulturwandel </a:t>
            </a:r>
            <a:r>
              <a:rPr lang="en-IE" sz="2200" dirty="0">
                <a:solidFill>
                  <a:schemeClr val="bg1"/>
                </a:solidFill>
              </a:rPr>
              <a:t>bedeutet, dass </a:t>
            </a:r>
            <a:r>
              <a:rPr lang="en-GB" sz="2200" dirty="0">
                <a:solidFill>
                  <a:schemeClr val="bg1"/>
                </a:solidFill>
              </a:rPr>
              <a:t>Prozesse oder Standards verändert werden, um ein Team, eine Abteilung oder ein Unternehmen zu verbessern. CSR-Kulturwandel bedeutet, dass die Standards und Prozesse einen CSR-Fokus haben, d. h. einen ökologischen, sozialen und wirtschaftlichen Fokus.</a:t>
            </a:r>
            <a:endParaRPr lang="en-IE" sz="2200" dirty="0">
              <a:solidFill>
                <a:schemeClr val="bg1"/>
              </a:solidFill>
            </a:endParaRPr>
          </a:p>
        </p:txBody>
      </p:sp>
      <p:sp>
        <p:nvSpPr>
          <p:cNvPr id="7" name="Rectangle: Rounded Corners 6">
            <a:extLst>
              <a:ext uri="{FF2B5EF4-FFF2-40B4-BE49-F238E27FC236}">
                <a16:creationId xmlns:a16="http://schemas.microsoft.com/office/drawing/2014/main" id="{0BE1FB2D-0BC2-BC7D-21E0-3311D00AFE84}"/>
              </a:ext>
            </a:extLst>
          </p:cNvPr>
          <p:cNvSpPr/>
          <p:nvPr/>
        </p:nvSpPr>
        <p:spPr>
          <a:xfrm>
            <a:off x="5403410" y="4078760"/>
            <a:ext cx="6283714" cy="2584590"/>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8" name="Text Placeholder 2">
            <a:extLst>
              <a:ext uri="{FF2B5EF4-FFF2-40B4-BE49-F238E27FC236}">
                <a16:creationId xmlns:a16="http://schemas.microsoft.com/office/drawing/2014/main" id="{6E940C10-ACB4-E49D-CB03-A13771F45756}"/>
              </a:ext>
            </a:extLst>
          </p:cNvPr>
          <p:cNvSpPr txBox="1">
            <a:spLocks/>
          </p:cNvSpPr>
          <p:nvPr/>
        </p:nvSpPr>
        <p:spPr>
          <a:xfrm>
            <a:off x="5547982" y="4283229"/>
            <a:ext cx="6002448" cy="250251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2200" b="1" dirty="0"/>
              <a:t>CSR-Kulturwandel </a:t>
            </a:r>
            <a:r>
              <a:rPr lang="en-GB" sz="2200" dirty="0"/>
              <a:t>- wie ein Unternehmen seine Werte, seine Mission/Purpose und seine Vision überdenkt und umfassende, gezielte Arbeit im gesamten Unternehmen leistet, um seine CSR-Kultur radikal zu verbessern</a:t>
            </a:r>
            <a:endParaRPr lang="en-IE" sz="2200" dirty="0"/>
          </a:p>
        </p:txBody>
      </p:sp>
    </p:spTree>
    <p:extLst>
      <p:ext uri="{BB962C8B-B14F-4D97-AF65-F5344CB8AC3E}">
        <p14:creationId xmlns:p14="http://schemas.microsoft.com/office/powerpoint/2010/main" val="3489310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419179" y="826240"/>
            <a:ext cx="7245645" cy="697353"/>
          </a:xfrm>
        </p:spPr>
        <p:txBody>
          <a:bodyPr/>
          <a:lstStyle/>
          <a:p>
            <a:r>
              <a:rPr lang="en-US" sz="3600" dirty="0">
                <a:solidFill>
                  <a:schemeClr val="tx1">
                    <a:lumMod val="75000"/>
                    <a:lumOff val="25000"/>
                  </a:schemeClr>
                </a:solidFill>
              </a:rPr>
              <a:t>CSR-Innovation sollte im Mittelpunkt der Unternehmenskultur stehen</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n-IE" sz="4800" b="1" dirty="0">
                <a:solidFill>
                  <a:schemeClr val="bg1"/>
                </a:solidFill>
              </a:rPr>
              <a:t>Abschnitt 2</a:t>
            </a:r>
          </a:p>
        </p:txBody>
      </p:sp>
    </p:spTree>
    <p:extLst>
      <p:ext uri="{BB962C8B-B14F-4D97-AF65-F5344CB8AC3E}">
        <p14:creationId xmlns:p14="http://schemas.microsoft.com/office/powerpoint/2010/main" val="2605011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7982A5-BCA4-ED86-91EA-FD99358849A3}"/>
              </a:ext>
            </a:extLst>
          </p:cNvPr>
          <p:cNvSpPr>
            <a:spLocks noGrp="1"/>
          </p:cNvSpPr>
          <p:nvPr>
            <p:ph type="body" sz="quarter" idx="13"/>
          </p:nvPr>
        </p:nvSpPr>
        <p:spPr>
          <a:xfrm>
            <a:off x="1086578" y="199202"/>
            <a:ext cx="10600546" cy="953429"/>
          </a:xfrm>
        </p:spPr>
        <p:txBody>
          <a:bodyPr>
            <a:noAutofit/>
          </a:bodyPr>
          <a:lstStyle/>
          <a:p>
            <a:pPr algn="ctr"/>
            <a:r>
              <a:rPr lang="en-GB" sz="3200" dirty="0"/>
              <a:t>Bei der kulturellen Transformation geht es darum, die Denkweise eines Unternehmens zu ändern</a:t>
            </a:r>
            <a:endParaRPr lang="en-IE" sz="3200" dirty="0"/>
          </a:p>
        </p:txBody>
      </p:sp>
      <p:sp>
        <p:nvSpPr>
          <p:cNvPr id="3" name="Text Placeholder 2">
            <a:extLst>
              <a:ext uri="{FF2B5EF4-FFF2-40B4-BE49-F238E27FC236}">
                <a16:creationId xmlns:a16="http://schemas.microsoft.com/office/drawing/2014/main" id="{C2B9044F-F82E-6B0B-54B0-C84A6B670F04}"/>
              </a:ext>
            </a:extLst>
          </p:cNvPr>
          <p:cNvSpPr>
            <a:spLocks noGrp="1"/>
          </p:cNvSpPr>
          <p:nvPr>
            <p:ph type="body" sz="quarter" idx="14"/>
          </p:nvPr>
        </p:nvSpPr>
        <p:spPr>
          <a:xfrm>
            <a:off x="1093332" y="1393389"/>
            <a:ext cx="10587038" cy="3995320"/>
          </a:xfrm>
        </p:spPr>
        <p:txBody>
          <a:bodyPr/>
          <a:lstStyle/>
          <a:p>
            <a:r>
              <a:rPr lang="en-GB" sz="2000" b="1" dirty="0">
                <a:solidFill>
                  <a:srgbClr val="C55A11"/>
                </a:solidFill>
              </a:rPr>
              <a:t>Der CSR-Kulturwandel geht über die Veränderung der offensichtlichen Formen (Struktur, Verfahren usw.) hinaus und umfasst auch Werte und tiefgreifende Veränderungen in den Köpfen. Der CSR-Kulturwandel ist ganzheitlich und dynamisch und umfasst das gesamte Unternehmen, seine Systeme, Überzeugungen, Werte und die Köpfe seiner Mitarbeiter.</a:t>
            </a:r>
          </a:p>
          <a:p>
            <a:endParaRPr lang="en-GB" sz="2000" b="1" dirty="0">
              <a:solidFill>
                <a:srgbClr val="C55A11"/>
              </a:solidFill>
            </a:endParaRPr>
          </a:p>
          <a:p>
            <a:r>
              <a:rPr lang="en-GB" sz="2000" dirty="0"/>
              <a:t>CSR ist wichtiger denn je, um die Unternehmen auf eine verbesserte Unternehmensleistung und Nachhaltigkeit auszurichten, z. B. höhere Einnahmen, Minimierung negativer Auswirkungen, Verringerung von Risiken, Verbesserung des Rufs, Qualität von Lieferanten und Kunden, Kundenzufriedenheit und -bindung, Wettbewerbsfähigkeit auf dem Markt, Unterstützung und Engagement der Mitarbeiter, höheres Potenzial, gute Mitarbeiter zu gewinnen und zu halten, geringere Fehlzeiten, effizientere </a:t>
            </a:r>
            <a:r>
              <a:rPr lang="en-GB" sz="2000" dirty="0" err="1"/>
              <a:t>Abläufe</a:t>
            </a:r>
            <a:r>
              <a:rPr lang="en-GB" sz="2000" dirty="0"/>
              <a:t>...</a:t>
            </a:r>
          </a:p>
          <a:p>
            <a:endParaRPr lang="en-GB" sz="2000" dirty="0"/>
          </a:p>
          <a:p>
            <a:r>
              <a:rPr lang="en-GB" sz="2000" i="1" dirty="0">
                <a:solidFill>
                  <a:srgbClr val="027354"/>
                </a:solidFill>
                <a:effectLst/>
              </a:rPr>
              <a:t>Angesichts der zunehmenden </a:t>
            </a:r>
            <a:r>
              <a:rPr lang="en-GB" sz="2000" i="1" dirty="0" err="1">
                <a:solidFill>
                  <a:srgbClr val="027354"/>
                </a:solidFill>
                <a:effectLst/>
              </a:rPr>
              <a:t>Bedeutung</a:t>
            </a:r>
            <a:r>
              <a:rPr lang="en-GB" sz="2000" i="1" dirty="0">
                <a:solidFill>
                  <a:srgbClr val="027354"/>
                </a:solidFill>
                <a:effectLst/>
              </a:rPr>
              <a:t> von Corporate Social Responsibility </a:t>
            </a:r>
            <a:r>
              <a:rPr lang="en-GB" sz="2000" i="1" dirty="0" err="1">
                <a:solidFill>
                  <a:srgbClr val="027354"/>
                </a:solidFill>
                <a:effectLst/>
              </a:rPr>
              <a:t>müssen</a:t>
            </a:r>
            <a:r>
              <a:rPr lang="en-GB" sz="2000" i="1" dirty="0">
                <a:solidFill>
                  <a:srgbClr val="027354"/>
                </a:solidFill>
                <a:effectLst/>
              </a:rPr>
              <a:t> Unternehmen entscheiden, wie sie CSR in ihre Unternehmensstrategie integrieren. Für die meisten Unternehmen ist CSR ein Instrument zur Verbesserung der Unternehmensleistung (z. B. </a:t>
            </a:r>
            <a:r>
              <a:rPr lang="en-GB" sz="2000" i="1" dirty="0" err="1">
                <a:solidFill>
                  <a:srgbClr val="027354"/>
                </a:solidFill>
                <a:effectLst/>
              </a:rPr>
              <a:t>Lindgreen </a:t>
            </a:r>
            <a:r>
              <a:rPr lang="en-GB" sz="2000" i="1" dirty="0">
                <a:solidFill>
                  <a:srgbClr val="027354"/>
                </a:solidFill>
                <a:effectLst/>
              </a:rPr>
              <a:t>et al. </a:t>
            </a:r>
            <a:r>
              <a:rPr lang="en-GB" sz="2000" i="1" dirty="0">
                <a:solidFill>
                  <a:srgbClr val="027354"/>
                </a:solidFill>
                <a:effectLst/>
                <a:hlinkClick r:id="rId2" tooltip="Lindgreen, A., Swaen, V., &amp; Johnston, W. J. (2009). Corporate social responsibility: An empirical investigation of U.S. organizations. Journal of Business Ethics, 85(2), 303–323.">
                  <a:extLst>
                    <a:ext uri="{A12FA001-AC4F-418D-AE19-62706E023703}">
                      <ahyp:hlinkClr xmlns:ahyp="http://schemas.microsoft.com/office/drawing/2018/hyperlinkcolor" val="tx"/>
                    </a:ext>
                  </a:extLst>
                </a:hlinkClick>
              </a:rPr>
              <a:t>2009</a:t>
            </a:r>
            <a:r>
              <a:rPr lang="en-GB" sz="2000" i="1" dirty="0">
                <a:solidFill>
                  <a:srgbClr val="027354"/>
                </a:solidFill>
                <a:effectLst/>
              </a:rPr>
              <a:t>; Weaver et al. </a:t>
            </a:r>
            <a:r>
              <a:rPr lang="en-GB" sz="2000" i="1" dirty="0">
                <a:solidFill>
                  <a:srgbClr val="027354"/>
                </a:solidFill>
                <a:effectLst/>
                <a:hlinkClick r:id="rId3" tooltip="Weaver, G. R., Treviño, L. K., &amp; Cochran, P. L. (1999a). Corporate ethics practices in the mid-1990's: An empirical study of the Fortune 1000. Journal of Business Ethics, 18(3), 283–294.">
                  <a:extLst>
                    <a:ext uri="{A12FA001-AC4F-418D-AE19-62706E023703}">
                      <ahyp:hlinkClr xmlns:ahyp="http://schemas.microsoft.com/office/drawing/2018/hyperlinkcolor" val="tx"/>
                    </a:ext>
                  </a:extLst>
                </a:hlinkClick>
              </a:rPr>
              <a:t>1999a</a:t>
            </a:r>
            <a:r>
              <a:rPr lang="en-GB" sz="2000" i="1" dirty="0">
                <a:solidFill>
                  <a:srgbClr val="027354"/>
                </a:solidFill>
                <a:effectLst/>
              </a:rPr>
              <a:t>)</a:t>
            </a:r>
          </a:p>
          <a:p>
            <a:endParaRPr lang="en-GB" sz="2000" i="1" dirty="0">
              <a:solidFill>
                <a:srgbClr val="027354"/>
              </a:solidFill>
            </a:endParaRPr>
          </a:p>
          <a:p>
            <a:endParaRPr lang="en-IE" sz="2000" i="1" dirty="0">
              <a:solidFill>
                <a:srgbClr val="027354"/>
              </a:solidFill>
            </a:endParaRPr>
          </a:p>
          <a:p>
            <a:endParaRPr lang="en-GB" sz="2000" dirty="0"/>
          </a:p>
        </p:txBody>
      </p:sp>
    </p:spTree>
    <p:extLst>
      <p:ext uri="{BB962C8B-B14F-4D97-AF65-F5344CB8AC3E}">
        <p14:creationId xmlns:p14="http://schemas.microsoft.com/office/powerpoint/2010/main" val="2691501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A5AEBC-D254-DD56-2DA1-3502DD4F4E60}"/>
              </a:ext>
            </a:extLst>
          </p:cNvPr>
          <p:cNvSpPr>
            <a:spLocks noGrp="1"/>
          </p:cNvSpPr>
          <p:nvPr>
            <p:ph type="body" sz="quarter" idx="14"/>
          </p:nvPr>
        </p:nvSpPr>
        <p:spPr>
          <a:xfrm>
            <a:off x="1100086" y="1431340"/>
            <a:ext cx="10587038" cy="3995320"/>
          </a:xfrm>
        </p:spPr>
        <p:txBody>
          <a:bodyPr/>
          <a:lstStyle/>
          <a:p>
            <a:pPr>
              <a:spcAft>
                <a:spcPts val="1200"/>
              </a:spcAft>
            </a:pPr>
            <a:r>
              <a:rPr lang="en-GB" sz="2200" b="1" i="0" dirty="0">
                <a:solidFill>
                  <a:srgbClr val="308C73"/>
                </a:solidFill>
                <a:effectLst/>
                <a:latin typeface="Arial Black" panose="020B0A04020102020204" pitchFamily="34" charset="0"/>
              </a:rPr>
              <a:t>Innovation </a:t>
            </a:r>
            <a:r>
              <a:rPr lang="en-GB" sz="2200" b="0" i="0" dirty="0">
                <a:solidFill>
                  <a:srgbClr val="000000"/>
                </a:solidFill>
                <a:effectLst/>
              </a:rPr>
              <a:t>gilt als der </a:t>
            </a:r>
            <a:r>
              <a:rPr lang="en-GB" sz="2200" b="0" i="0" dirty="0" err="1">
                <a:solidFill>
                  <a:srgbClr val="000000"/>
                </a:solidFill>
                <a:effectLst/>
              </a:rPr>
              <a:t>einfachste</a:t>
            </a:r>
            <a:r>
              <a:rPr lang="en-GB" sz="2200" b="0" i="0" dirty="0">
                <a:solidFill>
                  <a:srgbClr val="000000"/>
                </a:solidFill>
                <a:effectLst/>
              </a:rPr>
              <a:t> Weg zur Unterstützung und Stärkung der Nachhaltigkeit </a:t>
            </a:r>
            <a:r>
              <a:rPr lang="en-GB" sz="2200" dirty="0">
                <a:solidFill>
                  <a:srgbClr val="000000"/>
                </a:solidFill>
              </a:rPr>
              <a:t>von Unternehmen </a:t>
            </a:r>
            <a:r>
              <a:rPr lang="en-GB" sz="2200" b="0" i="0" dirty="0">
                <a:solidFill>
                  <a:srgbClr val="000000"/>
                </a:solidFill>
                <a:effectLst/>
              </a:rPr>
              <a:t>bei gleichzeitiger Behandlung und Überwindung von ökologischen und sozialen Krisen. </a:t>
            </a:r>
            <a:r>
              <a:rPr lang="en-GB" sz="1600" dirty="0">
                <a:solidFill>
                  <a:srgbClr val="000000"/>
                </a:solidFill>
                <a:hlinkClick r:id="rId2"/>
              </a:rPr>
              <a:t>Quelle</a:t>
            </a:r>
            <a:r>
              <a:rPr lang="en-GB" sz="1600" b="0" i="0" dirty="0">
                <a:solidFill>
                  <a:srgbClr val="000000"/>
                </a:solidFill>
                <a:effectLst/>
                <a:hlinkClick r:id="rId2"/>
              </a:rPr>
              <a:t> </a:t>
            </a:r>
            <a:endParaRPr lang="en-GB" sz="2200" b="0" i="0" dirty="0">
              <a:solidFill>
                <a:srgbClr val="000000"/>
              </a:solidFill>
              <a:effectLst/>
            </a:endParaRPr>
          </a:p>
          <a:p>
            <a:pPr>
              <a:spcAft>
                <a:spcPts val="1200"/>
              </a:spcAft>
            </a:pPr>
            <a:r>
              <a:rPr lang="en-GB" sz="2200" b="1" dirty="0">
                <a:solidFill>
                  <a:srgbClr val="D0756E"/>
                </a:solidFill>
                <a:latin typeface="Arial Black" panose="020B0A04020102020204" pitchFamily="34" charset="0"/>
              </a:rPr>
              <a:t>CSR und Innovation sind zwei Seiten der gleichen Medaille. </a:t>
            </a:r>
            <a:r>
              <a:rPr lang="en-GB" sz="2200" dirty="0"/>
              <a:t>Sie müssen zusammenarbeiten, um noch nie dagewesene soziale und ökologische Herausforderungen zu bewältigen, einen globalen Markt im ständigen Wandel anzugehen und die Bedürfnisse des Marktes und der Stakeholder kontinuierlich zu erfüllen. </a:t>
            </a:r>
          </a:p>
          <a:p>
            <a:pPr>
              <a:spcAft>
                <a:spcPts val="1200"/>
              </a:spcAft>
            </a:pPr>
            <a:r>
              <a:rPr lang="en-GB" sz="2200" b="1" dirty="0">
                <a:solidFill>
                  <a:srgbClr val="C55A11"/>
                </a:solidFill>
                <a:latin typeface="Arial Black" panose="020B0A04020102020204" pitchFamily="34" charset="0"/>
              </a:rPr>
              <a:t>Warum ist es heute wichtiger denn je? </a:t>
            </a:r>
            <a:r>
              <a:rPr lang="en-GB" sz="2200" b="0" i="0" dirty="0">
                <a:solidFill>
                  <a:srgbClr val="000000"/>
                </a:solidFill>
                <a:effectLst/>
                <a:latin typeface="FSBrabo"/>
              </a:rPr>
              <a:t>Angesichts der großen globalen Herausforderungen, mit denen wir konfrontiert sind, wie dem Anstieg der Armut, weit verbreiteten gewaltsamen Konflikten, dem intensiven Klimawandel und der Verschärfung der ökologischen Krise, ist es dieser komplexe, multidimensionale Rahmen für die Wirtschaft, der die Notwendigkeit eines sozialen Engagements der Unternehmen verstärkt hat. Anstatt sich also zurückzuhalten, müssen </a:t>
            </a:r>
            <a:r>
              <a:rPr lang="en-GB" sz="2200" dirty="0">
                <a:solidFill>
                  <a:srgbClr val="000000"/>
                </a:solidFill>
                <a:latin typeface="FSBrabo"/>
              </a:rPr>
              <a:t>die </a:t>
            </a:r>
            <a:r>
              <a:rPr lang="en-GB" sz="2200" b="0" i="0" dirty="0">
                <a:solidFill>
                  <a:srgbClr val="000000"/>
                </a:solidFill>
                <a:effectLst/>
                <a:latin typeface="FSBrabo"/>
              </a:rPr>
              <a:t>Unternehmen sozial und ökologisch verantwortungsvolle Verhaltensweisen </a:t>
            </a:r>
            <a:r>
              <a:rPr lang="en-GB" sz="2200" dirty="0">
                <a:solidFill>
                  <a:srgbClr val="000000"/>
                </a:solidFill>
                <a:latin typeface="FSBrabo"/>
              </a:rPr>
              <a:t>annehmen </a:t>
            </a:r>
            <a:r>
              <a:rPr lang="en-GB" sz="2200" b="0" i="0" dirty="0">
                <a:solidFill>
                  <a:srgbClr val="000000"/>
                </a:solidFill>
                <a:effectLst/>
                <a:latin typeface="FSBrabo"/>
              </a:rPr>
              <a:t>und gleichzeitig ihr Wachstum sichern. </a:t>
            </a:r>
            <a:endParaRPr lang="en-GB" sz="2200" b="0" i="0" dirty="0">
              <a:solidFill>
                <a:srgbClr val="333333"/>
              </a:solidFill>
              <a:effectLst/>
            </a:endParaRPr>
          </a:p>
          <a:p>
            <a:endParaRPr lang="en-GB" sz="2200" dirty="0"/>
          </a:p>
          <a:p>
            <a:pPr algn="l"/>
            <a:endParaRPr lang="en-GB" sz="2200" dirty="0">
              <a:solidFill>
                <a:srgbClr val="333333"/>
              </a:solidFill>
            </a:endParaRPr>
          </a:p>
          <a:p>
            <a:endParaRPr lang="en-IE" sz="2200" dirty="0"/>
          </a:p>
        </p:txBody>
      </p:sp>
      <p:sp>
        <p:nvSpPr>
          <p:cNvPr id="7" name="Text Placeholder 3">
            <a:extLst>
              <a:ext uri="{FF2B5EF4-FFF2-40B4-BE49-F238E27FC236}">
                <a16:creationId xmlns:a16="http://schemas.microsoft.com/office/drawing/2014/main" id="{BA9F3070-12FE-FF85-12AD-062C637C74B0}"/>
              </a:ext>
            </a:extLst>
          </p:cNvPr>
          <p:cNvSpPr>
            <a:spLocks noGrp="1"/>
          </p:cNvSpPr>
          <p:nvPr>
            <p:ph type="body" sz="quarter" idx="13"/>
          </p:nvPr>
        </p:nvSpPr>
        <p:spPr>
          <a:xfrm>
            <a:off x="1213164" y="367941"/>
            <a:ext cx="10600546" cy="953429"/>
          </a:xfrm>
        </p:spPr>
        <p:txBody>
          <a:bodyPr>
            <a:noAutofit/>
          </a:bodyPr>
          <a:lstStyle/>
          <a:p>
            <a:pPr algn="ctr"/>
            <a:r>
              <a:rPr lang="en-IE" sz="3200" dirty="0"/>
              <a:t>CSR-Innovation sollte im Mittelpunkt der Unternehmenskultur stehen</a:t>
            </a:r>
          </a:p>
        </p:txBody>
      </p:sp>
    </p:spTree>
    <p:extLst>
      <p:ext uri="{BB962C8B-B14F-4D97-AF65-F5344CB8AC3E}">
        <p14:creationId xmlns:p14="http://schemas.microsoft.com/office/powerpoint/2010/main" val="306153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A5AEBC-D254-DD56-2DA1-3502DD4F4E60}"/>
              </a:ext>
            </a:extLst>
          </p:cNvPr>
          <p:cNvSpPr>
            <a:spLocks noGrp="1"/>
          </p:cNvSpPr>
          <p:nvPr>
            <p:ph type="body" sz="quarter" idx="14"/>
          </p:nvPr>
        </p:nvSpPr>
        <p:spPr>
          <a:xfrm>
            <a:off x="1009551" y="992788"/>
            <a:ext cx="10587038" cy="3995320"/>
          </a:xfrm>
        </p:spPr>
        <p:txBody>
          <a:bodyPr/>
          <a:lstStyle/>
          <a:p>
            <a:endParaRPr lang="en-GB" sz="2000" dirty="0"/>
          </a:p>
          <a:p>
            <a:r>
              <a:rPr lang="en-GB" sz="2000" b="1" dirty="0">
                <a:solidFill>
                  <a:srgbClr val="308C73"/>
                </a:solidFill>
                <a:latin typeface="Arial Black" panose="020B0A04020102020204" pitchFamily="34" charset="0"/>
              </a:rPr>
              <a:t>Wo kommt das Kulturmanagement ins Spiel? </a:t>
            </a:r>
            <a:r>
              <a:rPr lang="en-GB" sz="2000" dirty="0"/>
              <a:t>Heute steht die Unternehmenskultur im Mittelpunkt der CSR-Innovation. Unternehmen brauchen leistungsstarke Mitarbeiter und ein hochqualifiziertes Team von Arbeitnehmern, Managern und kreativen Fachleuten, um CSR-Innovationen und die Nachhaltigkeit des Unternehmens voranzutreiben. Sie müssen CSR verstehen, damit sie sich voll engagieren können, vor allem, wenn es sich um eine neue Ergänzung Ihrer Geschäftsstrategien handelt. </a:t>
            </a:r>
          </a:p>
          <a:p>
            <a:r>
              <a:rPr lang="en-GB" sz="2000" dirty="0"/>
              <a:t>Dies lässt sich durch Schulungen und die Unterstützung des </a:t>
            </a:r>
            <a:r>
              <a:rPr lang="en-GB" sz="2000" dirty="0" err="1"/>
              <a:t>kulturellen</a:t>
            </a:r>
            <a:r>
              <a:rPr lang="en-GB" sz="2000" dirty="0"/>
              <a:t> Change Managements erreichen, </a:t>
            </a:r>
            <a:r>
              <a:rPr lang="en-GB" sz="2000" dirty="0" err="1"/>
              <a:t>damit</a:t>
            </a:r>
            <a:r>
              <a:rPr lang="en-GB" sz="2000" dirty="0"/>
              <a:t> CSR-</a:t>
            </a:r>
            <a:r>
              <a:rPr lang="en-GB" sz="2000" dirty="0" err="1"/>
              <a:t>Leistungsergebnisse</a:t>
            </a:r>
            <a:r>
              <a:rPr lang="en-GB" sz="2000" dirty="0"/>
              <a:t> und </a:t>
            </a:r>
            <a:r>
              <a:rPr lang="en-GB" sz="2000" dirty="0" err="1"/>
              <a:t>Unternehmensziele</a:t>
            </a:r>
            <a:r>
              <a:rPr lang="en-GB" sz="2000" dirty="0"/>
              <a:t> </a:t>
            </a:r>
            <a:r>
              <a:rPr lang="en-GB" sz="2000" dirty="0" err="1"/>
              <a:t>erreicht</a:t>
            </a:r>
            <a:r>
              <a:rPr lang="en-GB" sz="2000" dirty="0"/>
              <a:t> und </a:t>
            </a:r>
            <a:r>
              <a:rPr lang="en-GB" sz="2000" dirty="0" err="1"/>
              <a:t>daran</a:t>
            </a:r>
            <a:r>
              <a:rPr lang="en-GB" sz="2000" dirty="0"/>
              <a:t> </a:t>
            </a:r>
            <a:r>
              <a:rPr lang="en-GB" sz="2000" dirty="0" err="1"/>
              <a:t>angepasst</a:t>
            </a:r>
            <a:r>
              <a:rPr lang="en-GB" sz="2000" dirty="0"/>
              <a:t> </a:t>
            </a:r>
            <a:r>
              <a:rPr lang="en-GB" sz="2000" dirty="0" err="1"/>
              <a:t>werden</a:t>
            </a:r>
            <a:r>
              <a:rPr lang="en-GB" sz="2000" dirty="0"/>
              <a:t> </a:t>
            </a:r>
            <a:r>
              <a:rPr lang="en-GB" sz="2000" dirty="0" err="1"/>
              <a:t>können</a:t>
            </a:r>
            <a:r>
              <a:rPr lang="en-GB" sz="2000" dirty="0"/>
              <a:t>. Wenn dies ein neuer Bereich für Sie ist, müssen Sie die Kultur, das Management und die Dynamik Ihres Unternehmens anpassen und verändern. </a:t>
            </a:r>
          </a:p>
          <a:p>
            <a:endParaRPr lang="en-GB" sz="2000" dirty="0"/>
          </a:p>
          <a:p>
            <a:r>
              <a:rPr lang="en-GB" sz="2000" b="1" dirty="0">
                <a:solidFill>
                  <a:srgbClr val="C55A11"/>
                </a:solidFill>
                <a:latin typeface="Arial Black" panose="020B0A04020102020204" pitchFamily="34" charset="0"/>
              </a:rPr>
              <a:t>Kulturmanagement wirkt sich auch auf externe Stakeholder </a:t>
            </a:r>
            <a:r>
              <a:rPr lang="en-GB" sz="2000" b="1" dirty="0" err="1">
                <a:solidFill>
                  <a:srgbClr val="C55A11"/>
                </a:solidFill>
                <a:latin typeface="Arial Black" panose="020B0A04020102020204" pitchFamily="34" charset="0"/>
              </a:rPr>
              <a:t>aus.</a:t>
            </a:r>
            <a:r>
              <a:rPr lang="en-GB" sz="2000" b="1" dirty="0">
                <a:solidFill>
                  <a:srgbClr val="C55A11"/>
                </a:solidFill>
                <a:latin typeface="Arial Black" panose="020B0A04020102020204" pitchFamily="34" charset="0"/>
              </a:rPr>
              <a:t> </a:t>
            </a:r>
            <a:r>
              <a:rPr lang="en-GB" sz="2000" dirty="0"/>
              <a:t>Es geht nicht nur um Ihre internen Mitarbeiter, sondern auch um externe Kunden, Stakeholder und potenzielle Mitarbeiter, die Unternehmen mit einer positiven Kultur und positiven Werten belohnen und unterstützen und sich von solchen mit </a:t>
            </a:r>
            <a:r>
              <a:rPr lang="en-GB" sz="2000" dirty="0" err="1"/>
              <a:t>einer</a:t>
            </a:r>
            <a:r>
              <a:rPr lang="en-GB" sz="2000" dirty="0"/>
              <a:t> “</a:t>
            </a:r>
            <a:r>
              <a:rPr lang="en-GB" sz="2000" dirty="0" err="1"/>
              <a:t>schlechten</a:t>
            </a:r>
            <a:r>
              <a:rPr lang="en-GB" sz="2000" dirty="0"/>
              <a:t>” Kultur abwenden. Auch wenn Sie ein kleines Unternehmen sind, gibt es viele Möglichkeiten, Ihre CSR-Kultur zu beeinflussen. </a:t>
            </a:r>
            <a:endParaRPr lang="en-IE" sz="2000" dirty="0"/>
          </a:p>
        </p:txBody>
      </p:sp>
      <p:sp>
        <p:nvSpPr>
          <p:cNvPr id="8" name="Text Placeholder 3">
            <a:extLst>
              <a:ext uri="{FF2B5EF4-FFF2-40B4-BE49-F238E27FC236}">
                <a16:creationId xmlns:a16="http://schemas.microsoft.com/office/drawing/2014/main" id="{9128FDF1-7B3F-94C5-37A5-A0A7568738A6}"/>
              </a:ext>
            </a:extLst>
          </p:cNvPr>
          <p:cNvSpPr>
            <a:spLocks noGrp="1"/>
          </p:cNvSpPr>
          <p:nvPr>
            <p:ph type="body" sz="quarter" idx="13"/>
          </p:nvPr>
        </p:nvSpPr>
        <p:spPr>
          <a:xfrm>
            <a:off x="1213164" y="367941"/>
            <a:ext cx="10600546" cy="953429"/>
          </a:xfrm>
        </p:spPr>
        <p:txBody>
          <a:bodyPr>
            <a:normAutofit fontScale="92500" lnSpcReduction="10000"/>
          </a:bodyPr>
          <a:lstStyle/>
          <a:p>
            <a:pPr algn="ctr"/>
            <a:r>
              <a:rPr lang="en-IE" dirty="0"/>
              <a:t>CSR-Innovation sollte im Mittelpunkt der Unternehmenskultur stehen</a:t>
            </a:r>
          </a:p>
        </p:txBody>
      </p:sp>
    </p:spTree>
    <p:extLst>
      <p:ext uri="{BB962C8B-B14F-4D97-AF65-F5344CB8AC3E}">
        <p14:creationId xmlns:p14="http://schemas.microsoft.com/office/powerpoint/2010/main" val="3458598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AE1CC1-077E-CB84-0C84-BA8855698116}"/>
              </a:ext>
            </a:extLst>
          </p:cNvPr>
          <p:cNvSpPr>
            <a:spLocks noGrp="1"/>
          </p:cNvSpPr>
          <p:nvPr>
            <p:ph type="body" sz="quarter" idx="13"/>
          </p:nvPr>
        </p:nvSpPr>
        <p:spPr/>
        <p:txBody>
          <a:bodyPr/>
          <a:lstStyle/>
          <a:p>
            <a:r>
              <a:rPr lang="en-IE" dirty="0"/>
              <a:t>Beispiele dafür, wie die CSR-Kultur die Innovation verbessert </a:t>
            </a:r>
          </a:p>
        </p:txBody>
      </p:sp>
      <p:sp>
        <p:nvSpPr>
          <p:cNvPr id="5" name="Rectangle: Rounded Corners 4">
            <a:extLst>
              <a:ext uri="{FF2B5EF4-FFF2-40B4-BE49-F238E27FC236}">
                <a16:creationId xmlns:a16="http://schemas.microsoft.com/office/drawing/2014/main" id="{EBC67324-D497-453D-6322-D4AC02DC1412}"/>
              </a:ext>
            </a:extLst>
          </p:cNvPr>
          <p:cNvSpPr/>
          <p:nvPr/>
        </p:nvSpPr>
        <p:spPr>
          <a:xfrm>
            <a:off x="999914" y="172016"/>
            <a:ext cx="10600546" cy="6545655"/>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latin typeface="Arial Black" panose="020B0A04020102020204" pitchFamily="34" charset="0"/>
              </a:rPr>
              <a:t>Interner CSR-Kulturwandel verbessert Innovation und </a:t>
            </a:r>
            <a:r>
              <a:rPr lang="en-GB" sz="2000" b="1" dirty="0" err="1">
                <a:solidFill>
                  <a:schemeClr val="bg1"/>
                </a:solidFill>
                <a:latin typeface="Arial Black" panose="020B0A04020102020204" pitchFamily="34" charset="0"/>
              </a:rPr>
              <a:t>Nachhaltigkeit</a:t>
            </a:r>
            <a:r>
              <a:rPr lang="en-GB" sz="2000" b="1" dirty="0">
                <a:solidFill>
                  <a:schemeClr val="bg1"/>
                </a:solidFill>
                <a:latin typeface="Arial Black" panose="020B0A04020102020204" pitchFamily="34" charset="0"/>
              </a:rPr>
              <a:t>. </a:t>
            </a:r>
            <a:r>
              <a:rPr lang="en-GB" sz="2000" dirty="0">
                <a:solidFill>
                  <a:schemeClr val="bg1"/>
                </a:solidFill>
              </a:rPr>
              <a:t>Die</a:t>
            </a:r>
            <a:r>
              <a:rPr lang="en-GB" sz="2000" b="1" dirty="0">
                <a:solidFill>
                  <a:schemeClr val="bg1"/>
                </a:solidFill>
                <a:latin typeface="Arial Black" panose="020B0A04020102020204" pitchFamily="34" charset="0"/>
              </a:rPr>
              <a:t> </a:t>
            </a:r>
            <a:r>
              <a:rPr lang="en-GB" sz="2000" b="0" i="0" dirty="0">
                <a:solidFill>
                  <a:schemeClr val="bg1"/>
                </a:solidFill>
                <a:effectLst/>
              </a:rPr>
              <a:t>Mitarbeiter sind motivierter, sie fühlen sich sicherer und wohler in </a:t>
            </a:r>
            <a:r>
              <a:rPr lang="en-GB" sz="2000" b="0" i="0" dirty="0" err="1">
                <a:solidFill>
                  <a:schemeClr val="bg1"/>
                </a:solidFill>
                <a:effectLst/>
              </a:rPr>
              <a:t>verantwortungs-bewussten</a:t>
            </a:r>
            <a:r>
              <a:rPr lang="en-GB" sz="2000" b="0" i="0" dirty="0">
                <a:solidFill>
                  <a:schemeClr val="bg1"/>
                </a:solidFill>
                <a:effectLst/>
              </a:rPr>
              <a:t> Unternehmen, was zu einem besseren Informationsaustausch und einer besseren Arbeitsmoral führt. Darüber hinaus fördert die durch CSR geschaffene Stakeholder-Synergie das Erkennen neuer Möglichkeiten und besserer Wege, Dinge zu tun. Die Interaktion und das Verständnis für die Bedürfnisse der Stakeholder führen dazu, dass </a:t>
            </a:r>
            <a:r>
              <a:rPr lang="en-GB" sz="2000" b="0" i="0" dirty="0" err="1">
                <a:solidFill>
                  <a:schemeClr val="bg1"/>
                </a:solidFill>
                <a:effectLst/>
              </a:rPr>
              <a:t>mehr</a:t>
            </a:r>
            <a:r>
              <a:rPr lang="en-GB" sz="2000" b="0" i="0" dirty="0">
                <a:solidFill>
                  <a:schemeClr val="bg1"/>
                </a:solidFill>
                <a:effectLst/>
              </a:rPr>
              <a:t> Innovations-</a:t>
            </a:r>
            <a:r>
              <a:rPr lang="en-GB" sz="2000" b="0" i="0" dirty="0" err="1">
                <a:solidFill>
                  <a:schemeClr val="bg1"/>
                </a:solidFill>
                <a:effectLst/>
              </a:rPr>
              <a:t>möglichkeiten</a:t>
            </a:r>
            <a:r>
              <a:rPr lang="en-GB" sz="2000" b="0" i="0" dirty="0">
                <a:solidFill>
                  <a:schemeClr val="bg1"/>
                </a:solidFill>
                <a:effectLst/>
              </a:rPr>
              <a:t> erkannt werden. Strategische CSR sollte dazu führen, dass die Kreativität des Unternehmens verbessert und die Innovationsfähigkeit gesteigert wird. </a:t>
            </a:r>
            <a:r>
              <a:rPr lang="en-GB" sz="2000" dirty="0">
                <a:solidFill>
                  <a:schemeClr val="bg1"/>
                </a:solidFill>
              </a:rPr>
              <a:t>CSR-Engagement führt dazu, mit verschiedenen Stakeholdern in Kontakt zu treten, was die Verbindungen des Unternehmens erweitert und Zugang zu neuen Informationen verschafft. </a:t>
            </a:r>
            <a:endParaRPr lang="en-GB" sz="2000" b="0" i="0" dirty="0">
              <a:solidFill>
                <a:schemeClr val="bg1"/>
              </a:solidFill>
              <a:effectLst/>
            </a:endParaRPr>
          </a:p>
          <a:p>
            <a:endParaRPr lang="en-GB" sz="2000" dirty="0">
              <a:solidFill>
                <a:schemeClr val="bg1"/>
              </a:solidFill>
            </a:endParaRPr>
          </a:p>
          <a:p>
            <a:r>
              <a:rPr lang="en-GB" sz="2000" b="0" i="0" dirty="0" err="1">
                <a:solidFill>
                  <a:schemeClr val="bg1"/>
                </a:solidFill>
                <a:effectLst/>
              </a:rPr>
              <a:t>Cegarra-Navarro </a:t>
            </a:r>
            <a:r>
              <a:rPr lang="en-GB" sz="2000" b="0" i="0" dirty="0">
                <a:solidFill>
                  <a:schemeClr val="bg1"/>
                </a:solidFill>
                <a:effectLst/>
              </a:rPr>
              <a:t>et al. [</a:t>
            </a:r>
            <a:r>
              <a:rPr lang="en-GB" sz="2000" b="0" i="0" u="none" strike="noStrike" dirty="0">
                <a:solidFill>
                  <a:schemeClr val="bg1"/>
                </a:solidFill>
                <a:effectLst/>
                <a:hlinkClick r:id="rId2">
                  <a:extLst>
                    <a:ext uri="{A12FA001-AC4F-418D-AE19-62706E023703}">
                      <ahyp:hlinkClr xmlns:ahyp="http://schemas.microsoft.com/office/drawing/2018/hyperlinkcolor" val="tx"/>
                    </a:ext>
                  </a:extLst>
                </a:hlinkClick>
              </a:rPr>
              <a:t>64</a:t>
            </a:r>
            <a:r>
              <a:rPr lang="en-GB" sz="2000" b="0" i="0" dirty="0">
                <a:solidFill>
                  <a:schemeClr val="bg1"/>
                </a:solidFill>
                <a:effectLst/>
              </a:rPr>
              <a:t>] stellten ein alternatives Modell vor: Innovationsförderung ist ein CSR-Mechanismus, der die finanzielle Leistung verbessert. Ihre Ergebnisse unterstützen die vermittelnde Rolle der Innovation in der CSR-CFP-</a:t>
            </a:r>
            <a:r>
              <a:rPr lang="en-GB" sz="2000" b="0" i="0" dirty="0" err="1">
                <a:solidFill>
                  <a:schemeClr val="bg1"/>
                </a:solidFill>
                <a:effectLst/>
              </a:rPr>
              <a:t>Beziehung</a:t>
            </a:r>
            <a:r>
              <a:rPr lang="en-GB" sz="2000" b="0" i="0" dirty="0">
                <a:solidFill>
                  <a:schemeClr val="bg1"/>
                </a:solidFill>
                <a:effectLst/>
              </a:rPr>
              <a:t>. (CFP = Corporate Financial Performance)</a:t>
            </a:r>
          </a:p>
          <a:p>
            <a:endParaRPr lang="en-GB" sz="2000" dirty="0">
              <a:solidFill>
                <a:schemeClr val="bg1"/>
              </a:solidFill>
            </a:endParaRPr>
          </a:p>
          <a:p>
            <a:r>
              <a:rPr lang="en-GB" sz="2000" b="0" i="0" dirty="0">
                <a:solidFill>
                  <a:schemeClr val="bg1"/>
                </a:solidFill>
                <a:effectLst/>
              </a:rPr>
              <a:t>Bocquet et al. [</a:t>
            </a:r>
            <a:r>
              <a:rPr lang="en-GB" sz="2000" b="0" i="0" u="none" strike="noStrike" dirty="0">
                <a:solidFill>
                  <a:schemeClr val="bg1"/>
                </a:solidFill>
                <a:effectLst/>
                <a:hlinkClick r:id="rId3">
                  <a:extLst>
                    <a:ext uri="{A12FA001-AC4F-418D-AE19-62706E023703}">
                      <ahyp:hlinkClr xmlns:ahyp="http://schemas.microsoft.com/office/drawing/2018/hyperlinkcolor" val="tx"/>
                    </a:ext>
                  </a:extLst>
                </a:hlinkClick>
              </a:rPr>
              <a:t>9</a:t>
            </a:r>
            <a:r>
              <a:rPr lang="en-GB" sz="2000" b="0" i="0" dirty="0">
                <a:solidFill>
                  <a:schemeClr val="bg1"/>
                </a:solidFill>
                <a:effectLst/>
              </a:rPr>
              <a:t>]. Halkos und Skouloudis [</a:t>
            </a:r>
            <a:r>
              <a:rPr lang="en-GB" sz="2000" b="0" i="0" u="none" strike="noStrike" dirty="0">
                <a:solidFill>
                  <a:schemeClr val="bg1"/>
                </a:solidFill>
                <a:effectLst/>
                <a:hlinkClick r:id="rId4">
                  <a:extLst>
                    <a:ext uri="{A12FA001-AC4F-418D-AE19-62706E023703}">
                      <ahyp:hlinkClr xmlns:ahyp="http://schemas.microsoft.com/office/drawing/2018/hyperlinkcolor" val="tx"/>
                    </a:ext>
                  </a:extLst>
                </a:hlinkClick>
              </a:rPr>
              <a:t>65</a:t>
            </a:r>
            <a:r>
              <a:rPr lang="en-GB" sz="2000" b="0" i="0" dirty="0">
                <a:solidFill>
                  <a:schemeClr val="bg1"/>
                </a:solidFill>
                <a:effectLst/>
              </a:rPr>
              <a:t>] betonten, dass strategische CSR ein vielschichtiges Konstrukt ist, das unabhängig von der Art der Innovation eine Vielzahl von Möglichkeiten zur Innovation bietet. </a:t>
            </a:r>
          </a:p>
        </p:txBody>
      </p:sp>
      <p:sp>
        <p:nvSpPr>
          <p:cNvPr id="4" name="TextBox 3">
            <a:extLst>
              <a:ext uri="{FF2B5EF4-FFF2-40B4-BE49-F238E27FC236}">
                <a16:creationId xmlns:a16="http://schemas.microsoft.com/office/drawing/2014/main" id="{A4984755-890E-FB96-29BD-F52F333F31C7}"/>
              </a:ext>
            </a:extLst>
          </p:cNvPr>
          <p:cNvSpPr txBox="1"/>
          <p:nvPr/>
        </p:nvSpPr>
        <p:spPr>
          <a:xfrm>
            <a:off x="8903363" y="6111240"/>
            <a:ext cx="824072" cy="369332"/>
          </a:xfrm>
          <a:prstGeom prst="rect">
            <a:avLst/>
          </a:prstGeom>
          <a:noFill/>
        </p:spPr>
        <p:txBody>
          <a:bodyPr wrap="none" rtlCol="0">
            <a:spAutoFit/>
          </a:bodyPr>
          <a:lstStyle/>
          <a:p>
            <a:r>
              <a:rPr lang="en-IE" dirty="0">
                <a:solidFill>
                  <a:schemeClr val="bg1"/>
                </a:solidFill>
                <a:hlinkClick r:id="rId5">
                  <a:extLst>
                    <a:ext uri="{A12FA001-AC4F-418D-AE19-62706E023703}">
                      <ahyp:hlinkClr xmlns:ahyp="http://schemas.microsoft.com/office/drawing/2018/hyperlinkcolor" val="tx"/>
                    </a:ext>
                  </a:extLst>
                </a:hlinkClick>
              </a:rPr>
              <a:t>Quelle</a:t>
            </a:r>
            <a:endParaRPr lang="en-IE" dirty="0">
              <a:solidFill>
                <a:schemeClr val="bg1"/>
              </a:solidFill>
            </a:endParaRPr>
          </a:p>
        </p:txBody>
      </p:sp>
    </p:spTree>
    <p:extLst>
      <p:ext uri="{BB962C8B-B14F-4D97-AF65-F5344CB8AC3E}">
        <p14:creationId xmlns:p14="http://schemas.microsoft.com/office/powerpoint/2010/main" val="1241244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72AFB7-DC51-87DB-1DD0-A8C0F92A42C6}"/>
              </a:ext>
            </a:extLst>
          </p:cNvPr>
          <p:cNvSpPr>
            <a:spLocks noGrp="1"/>
          </p:cNvSpPr>
          <p:nvPr>
            <p:ph type="body" sz="quarter" idx="13"/>
          </p:nvPr>
        </p:nvSpPr>
        <p:spPr>
          <a:xfrm>
            <a:off x="644886" y="146720"/>
            <a:ext cx="6905705" cy="3119551"/>
          </a:xfrm>
        </p:spPr>
        <p:txBody>
          <a:bodyPr>
            <a:noAutofit/>
          </a:bodyPr>
          <a:lstStyle/>
          <a:p>
            <a:pPr>
              <a:lnSpc>
                <a:spcPct val="120000"/>
              </a:lnSpc>
              <a:spcBef>
                <a:spcPts val="0"/>
              </a:spcBef>
            </a:pPr>
            <a:r>
              <a:rPr lang="en-GB" sz="2000" i="0" dirty="0"/>
              <a:t>"Wir glauben, dass die führenden globalen Unternehmen des Jahres 2020 diejenigen sein werden, die Waren und Dienstleistungen anbieten und neue Kunden auf eine Art und Weise erreichen, die die großen Herausforderungen der Welt - wie Armut, Klimawandel, Ressourcenverknappung, Globalisierung und demografische Veränderungen - angeht." </a:t>
            </a:r>
          </a:p>
          <a:p>
            <a:pPr>
              <a:lnSpc>
                <a:spcPct val="120000"/>
              </a:lnSpc>
              <a:spcBef>
                <a:spcPts val="1200"/>
              </a:spcBef>
            </a:pPr>
            <a:r>
              <a:rPr lang="en-GB" sz="2000" i="0" dirty="0"/>
              <a:t>Niall Fitzgerald, ehemaliger CEO und Vorsitzender, Unilever</a:t>
            </a:r>
            <a:endParaRPr lang="en-IE" sz="2000" i="0" dirty="0"/>
          </a:p>
        </p:txBody>
      </p:sp>
      <p:sp>
        <p:nvSpPr>
          <p:cNvPr id="7" name="TextBox 6">
            <a:extLst>
              <a:ext uri="{FF2B5EF4-FFF2-40B4-BE49-F238E27FC236}">
                <a16:creationId xmlns:a16="http://schemas.microsoft.com/office/drawing/2014/main" id="{ACE39272-17A7-E400-308A-FF8ACB003B82}"/>
              </a:ext>
            </a:extLst>
          </p:cNvPr>
          <p:cNvSpPr txBox="1"/>
          <p:nvPr/>
        </p:nvSpPr>
        <p:spPr>
          <a:xfrm>
            <a:off x="6266328" y="4266671"/>
            <a:ext cx="5800165" cy="2431435"/>
          </a:xfrm>
          <a:prstGeom prst="rect">
            <a:avLst/>
          </a:prstGeom>
          <a:solidFill>
            <a:schemeClr val="bg1"/>
          </a:solidFill>
        </p:spPr>
        <p:txBody>
          <a:bodyPr wrap="square" rtlCol="0">
            <a:spAutoFit/>
          </a:bodyPr>
          <a:lstStyle/>
          <a:p>
            <a:pPr algn="r"/>
            <a:r>
              <a:rPr lang="en-GB" dirty="0">
                <a:solidFill>
                  <a:srgbClr val="404040"/>
                </a:solidFill>
              </a:rPr>
              <a:t>Im Allgemeinen versteht man unter CSR die Art und Weise, wie Unternehmen soziale, ökologische und wirtschaftliche Belange auf transparente und verantwortungsvolle Weise in ihre Werte, ihre Kultur, ihre Entscheidungsfindung, ihre Strategie und ihren Betrieb integrieren und dadurch bessere Praktiken innerhalb des Unternehmens einführen, Wohlstand schaffen und die Gesellschaft verbessern. </a:t>
            </a:r>
            <a:endParaRPr lang="en-GB" b="1" dirty="0">
              <a:solidFill>
                <a:srgbClr val="E7850F"/>
              </a:solidFill>
            </a:endParaRPr>
          </a:p>
          <a:p>
            <a:pPr algn="r">
              <a:spcBef>
                <a:spcPts val="1200"/>
              </a:spcBef>
            </a:pPr>
            <a:r>
              <a:rPr lang="en-GB" sz="1600" dirty="0"/>
              <a:t>ISO 26000-Arbeitsgruppe für </a:t>
            </a:r>
            <a:r>
              <a:rPr lang="en-GB" sz="1600" dirty="0" err="1"/>
              <a:t>soziale</a:t>
            </a:r>
            <a:r>
              <a:rPr lang="en-GB" sz="1600" dirty="0"/>
              <a:t> </a:t>
            </a:r>
            <a:r>
              <a:rPr lang="en-GB" sz="1600" dirty="0" err="1"/>
              <a:t>Verantwortung</a:t>
            </a:r>
            <a:endParaRPr lang="en-GB" sz="1600" dirty="0"/>
          </a:p>
        </p:txBody>
      </p:sp>
    </p:spTree>
    <p:extLst>
      <p:ext uri="{BB962C8B-B14F-4D97-AF65-F5344CB8AC3E}">
        <p14:creationId xmlns:p14="http://schemas.microsoft.com/office/powerpoint/2010/main" val="737087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AA786C-3146-BB13-7B5E-6EEDBD4D57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10645"/>
          <a:stretch/>
        </p:blipFill>
        <p:spPr>
          <a:xfrm>
            <a:off x="-7999" y="1"/>
            <a:ext cx="12192000" cy="6858000"/>
          </a:xfrm>
          <a:prstGeom prst="rect">
            <a:avLst/>
          </a:prstGeom>
        </p:spPr>
      </p:pic>
      <p:sp>
        <p:nvSpPr>
          <p:cNvPr id="6" name="TextBox 5">
            <a:extLst>
              <a:ext uri="{FF2B5EF4-FFF2-40B4-BE49-F238E27FC236}">
                <a16:creationId xmlns:a16="http://schemas.microsoft.com/office/drawing/2014/main" id="{BA316C78-DBA4-E5D9-622E-2162B66981D5}"/>
              </a:ext>
            </a:extLst>
          </p:cNvPr>
          <p:cNvSpPr txBox="1"/>
          <p:nvPr/>
        </p:nvSpPr>
        <p:spPr>
          <a:xfrm>
            <a:off x="770135"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1</a:t>
            </a:r>
          </a:p>
        </p:txBody>
      </p:sp>
      <p:sp>
        <p:nvSpPr>
          <p:cNvPr id="11" name="TextBox 10">
            <a:extLst>
              <a:ext uri="{FF2B5EF4-FFF2-40B4-BE49-F238E27FC236}">
                <a16:creationId xmlns:a16="http://schemas.microsoft.com/office/drawing/2014/main" id="{610919F0-2955-2B9B-5157-B422027B9BB9}"/>
              </a:ext>
            </a:extLst>
          </p:cNvPr>
          <p:cNvSpPr txBox="1"/>
          <p:nvPr/>
        </p:nvSpPr>
        <p:spPr>
          <a:xfrm>
            <a:off x="2012106"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2</a:t>
            </a:r>
          </a:p>
        </p:txBody>
      </p:sp>
      <p:sp>
        <p:nvSpPr>
          <p:cNvPr id="12" name="TextBox 11">
            <a:extLst>
              <a:ext uri="{FF2B5EF4-FFF2-40B4-BE49-F238E27FC236}">
                <a16:creationId xmlns:a16="http://schemas.microsoft.com/office/drawing/2014/main" id="{5CC76742-0A12-CDC1-B8EB-25C277559B46}"/>
              </a:ext>
            </a:extLst>
          </p:cNvPr>
          <p:cNvSpPr txBox="1"/>
          <p:nvPr/>
        </p:nvSpPr>
        <p:spPr>
          <a:xfrm>
            <a:off x="3225503"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3</a:t>
            </a:r>
          </a:p>
        </p:txBody>
      </p:sp>
      <p:sp>
        <p:nvSpPr>
          <p:cNvPr id="13" name="TextBox 12">
            <a:extLst>
              <a:ext uri="{FF2B5EF4-FFF2-40B4-BE49-F238E27FC236}">
                <a16:creationId xmlns:a16="http://schemas.microsoft.com/office/drawing/2014/main" id="{2ADFF94A-BC4A-C598-3A7E-41A0FE0592E0}"/>
              </a:ext>
            </a:extLst>
          </p:cNvPr>
          <p:cNvSpPr txBox="1"/>
          <p:nvPr/>
        </p:nvSpPr>
        <p:spPr>
          <a:xfrm>
            <a:off x="4448425"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4</a:t>
            </a:r>
          </a:p>
        </p:txBody>
      </p:sp>
      <p:sp>
        <p:nvSpPr>
          <p:cNvPr id="14" name="TextBox 13">
            <a:extLst>
              <a:ext uri="{FF2B5EF4-FFF2-40B4-BE49-F238E27FC236}">
                <a16:creationId xmlns:a16="http://schemas.microsoft.com/office/drawing/2014/main" id="{F8F78D3B-8E4A-FB0E-CBBC-C04C2F83EBF0}"/>
              </a:ext>
            </a:extLst>
          </p:cNvPr>
          <p:cNvSpPr txBox="1"/>
          <p:nvPr/>
        </p:nvSpPr>
        <p:spPr>
          <a:xfrm>
            <a:off x="5661821"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5</a:t>
            </a:r>
          </a:p>
        </p:txBody>
      </p:sp>
      <p:sp>
        <p:nvSpPr>
          <p:cNvPr id="15" name="TextBox 14">
            <a:extLst>
              <a:ext uri="{FF2B5EF4-FFF2-40B4-BE49-F238E27FC236}">
                <a16:creationId xmlns:a16="http://schemas.microsoft.com/office/drawing/2014/main" id="{59B060F8-A96D-8723-F699-8CAB96A84C11}"/>
              </a:ext>
            </a:extLst>
          </p:cNvPr>
          <p:cNvSpPr txBox="1"/>
          <p:nvPr/>
        </p:nvSpPr>
        <p:spPr>
          <a:xfrm>
            <a:off x="6875218"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6</a:t>
            </a:r>
          </a:p>
        </p:txBody>
      </p:sp>
      <p:sp>
        <p:nvSpPr>
          <p:cNvPr id="16" name="TextBox 15">
            <a:extLst>
              <a:ext uri="{FF2B5EF4-FFF2-40B4-BE49-F238E27FC236}">
                <a16:creationId xmlns:a16="http://schemas.microsoft.com/office/drawing/2014/main" id="{E2AEF2A5-25E6-EE28-B72A-6C7E96BC76D3}"/>
              </a:ext>
            </a:extLst>
          </p:cNvPr>
          <p:cNvSpPr txBox="1"/>
          <p:nvPr/>
        </p:nvSpPr>
        <p:spPr>
          <a:xfrm>
            <a:off x="8136240"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7</a:t>
            </a:r>
          </a:p>
        </p:txBody>
      </p:sp>
      <p:sp>
        <p:nvSpPr>
          <p:cNvPr id="18" name="TextBox 17">
            <a:extLst>
              <a:ext uri="{FF2B5EF4-FFF2-40B4-BE49-F238E27FC236}">
                <a16:creationId xmlns:a16="http://schemas.microsoft.com/office/drawing/2014/main" id="{322F50F9-F256-EA0C-95C4-2C7380D4E168}"/>
              </a:ext>
            </a:extLst>
          </p:cNvPr>
          <p:cNvSpPr txBox="1"/>
          <p:nvPr/>
        </p:nvSpPr>
        <p:spPr>
          <a:xfrm>
            <a:off x="9368686"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8</a:t>
            </a:r>
          </a:p>
        </p:txBody>
      </p:sp>
      <p:sp>
        <p:nvSpPr>
          <p:cNvPr id="19" name="TextBox 18">
            <a:extLst>
              <a:ext uri="{FF2B5EF4-FFF2-40B4-BE49-F238E27FC236}">
                <a16:creationId xmlns:a16="http://schemas.microsoft.com/office/drawing/2014/main" id="{027EB9AF-1A30-02CA-2921-DA5EB051A194}"/>
              </a:ext>
            </a:extLst>
          </p:cNvPr>
          <p:cNvSpPr txBox="1"/>
          <p:nvPr/>
        </p:nvSpPr>
        <p:spPr>
          <a:xfrm>
            <a:off x="10620185"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9</a:t>
            </a:r>
          </a:p>
        </p:txBody>
      </p:sp>
      <p:sp>
        <p:nvSpPr>
          <p:cNvPr id="20" name="TextBox 19">
            <a:extLst>
              <a:ext uri="{FF2B5EF4-FFF2-40B4-BE49-F238E27FC236}">
                <a16:creationId xmlns:a16="http://schemas.microsoft.com/office/drawing/2014/main" id="{9932D693-F69D-3B31-2E67-87A75BE88CFC}"/>
              </a:ext>
            </a:extLst>
          </p:cNvPr>
          <p:cNvSpPr txBox="1"/>
          <p:nvPr/>
        </p:nvSpPr>
        <p:spPr>
          <a:xfrm>
            <a:off x="631547" y="2312612"/>
            <a:ext cx="1192906" cy="643766"/>
          </a:xfrm>
          <a:prstGeom prst="rect">
            <a:avLst/>
          </a:prstGeom>
          <a:noFill/>
        </p:spPr>
        <p:txBody>
          <a:bodyPr wrap="square" rtlCol="0" anchor="t">
            <a:spAutoFit/>
          </a:bodyPr>
          <a:lstStyle/>
          <a:p>
            <a:pPr algn="ctr"/>
            <a:r>
              <a:rPr lang="en-GB" sz="896" b="1" dirty="0">
                <a:solidFill>
                  <a:srgbClr val="3FB793"/>
                </a:solidFill>
                <a:latin typeface="Calibri" panose="020F0502020204030204" pitchFamily="34" charset="0"/>
                <a:cs typeface="Calibri" panose="020F0502020204030204" pitchFamily="34" charset="0"/>
              </a:rPr>
              <a:t>EINFÜHRUNG IN CORPORATE SOCIAL RESPONSIBILITY (CSR) VON KMU </a:t>
            </a:r>
          </a:p>
        </p:txBody>
      </p:sp>
      <p:sp>
        <p:nvSpPr>
          <p:cNvPr id="21" name="TextBox 20">
            <a:extLst>
              <a:ext uri="{FF2B5EF4-FFF2-40B4-BE49-F238E27FC236}">
                <a16:creationId xmlns:a16="http://schemas.microsoft.com/office/drawing/2014/main" id="{3DB50118-8AC2-7A32-D712-D212D9F8D716}"/>
              </a:ext>
            </a:extLst>
          </p:cNvPr>
          <p:cNvSpPr txBox="1"/>
          <p:nvPr/>
        </p:nvSpPr>
        <p:spPr>
          <a:xfrm>
            <a:off x="1803356" y="2312612"/>
            <a:ext cx="1250007" cy="781624"/>
          </a:xfrm>
          <a:prstGeom prst="rect">
            <a:avLst/>
          </a:prstGeom>
          <a:noFill/>
        </p:spPr>
        <p:txBody>
          <a:bodyPr wrap="square" rtlCol="0" anchor="t">
            <a:spAutoFit/>
          </a:bodyPr>
          <a:lstStyle/>
          <a:p>
            <a:pPr algn="ctr"/>
            <a:r>
              <a:rPr lang="de-DE" sz="896" b="1" dirty="0">
                <a:solidFill>
                  <a:srgbClr val="F09C39"/>
                </a:solidFill>
                <a:latin typeface="Calibri" panose="020F0502020204030204" pitchFamily="34" charset="0"/>
                <a:cs typeface="Calibri" panose="020F0502020204030204" pitchFamily="34" charset="0"/>
              </a:rPr>
              <a:t>CSR UND HUMAN RESOURCE MANAGEMENT FÜR DIE NACHHALTIGKEIT VON KMU</a:t>
            </a:r>
            <a:endParaRPr lang="en-GB" sz="896" b="1" dirty="0">
              <a:solidFill>
                <a:srgbClr val="F09C39"/>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1FFACDD9-F6CE-CDC1-7093-5F9655E1A9A1}"/>
              </a:ext>
            </a:extLst>
          </p:cNvPr>
          <p:cNvSpPr txBox="1"/>
          <p:nvPr/>
        </p:nvSpPr>
        <p:spPr>
          <a:xfrm>
            <a:off x="2923827" y="2312612"/>
            <a:ext cx="1395062" cy="643766"/>
          </a:xfrm>
          <a:prstGeom prst="rect">
            <a:avLst/>
          </a:prstGeom>
          <a:noFill/>
        </p:spPr>
        <p:txBody>
          <a:bodyPr wrap="square" rtlCol="0" anchor="t">
            <a:spAutoFit/>
          </a:bodyPr>
          <a:lstStyle/>
          <a:p>
            <a:pPr algn="ctr"/>
            <a:r>
              <a:rPr lang="de-DE" sz="896" b="1" dirty="0">
                <a:solidFill>
                  <a:srgbClr val="017355"/>
                </a:solidFill>
                <a:latin typeface="Calibri" panose="020F0502020204030204" pitchFamily="34" charset="0"/>
                <a:cs typeface="Calibri" panose="020F0502020204030204" pitchFamily="34" charset="0"/>
              </a:rPr>
              <a:t>IMPLEMENTIERUNG VON CSR-HR ZUR MAXIMIERUNG DES POTENZIALS  VON KMU</a:t>
            </a:r>
            <a:endParaRPr lang="en-GB" sz="896" b="1" dirty="0">
              <a:solidFill>
                <a:srgbClr val="017355"/>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E93F507-4B69-4611-FC6F-4D1407403D2E}"/>
              </a:ext>
            </a:extLst>
          </p:cNvPr>
          <p:cNvSpPr txBox="1"/>
          <p:nvPr/>
        </p:nvSpPr>
        <p:spPr>
          <a:xfrm>
            <a:off x="4218903" y="2312612"/>
            <a:ext cx="1250006" cy="643766"/>
          </a:xfrm>
          <a:prstGeom prst="rect">
            <a:avLst/>
          </a:prstGeom>
          <a:noFill/>
        </p:spPr>
        <p:txBody>
          <a:bodyPr wrap="square" rtlCol="0" anchor="t">
            <a:spAutoFit/>
          </a:bodyPr>
          <a:lstStyle/>
          <a:p>
            <a:pPr algn="ctr"/>
            <a:r>
              <a:rPr lang="de-DE" sz="896" b="1" dirty="0">
                <a:solidFill>
                  <a:srgbClr val="D98E89"/>
                </a:solidFill>
                <a:latin typeface="Calibri" panose="020F0502020204030204" pitchFamily="34" charset="0"/>
                <a:cs typeface="Calibri" panose="020F0502020204030204" pitchFamily="34" charset="0"/>
              </a:rPr>
              <a:t>CSR &amp; KULTURELLER WANDEL - KURZFRISTIGER STRATEGIEANSATZ</a:t>
            </a:r>
            <a:endParaRPr lang="en-GB" sz="896" b="1" dirty="0">
              <a:solidFill>
                <a:srgbClr val="D98E89"/>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820253F-241A-651E-06EF-D8FF463CC55F}"/>
              </a:ext>
            </a:extLst>
          </p:cNvPr>
          <p:cNvSpPr txBox="1"/>
          <p:nvPr/>
        </p:nvSpPr>
        <p:spPr>
          <a:xfrm>
            <a:off x="5447813" y="2312612"/>
            <a:ext cx="1208262" cy="643766"/>
          </a:xfrm>
          <a:prstGeom prst="rect">
            <a:avLst/>
          </a:prstGeom>
          <a:noFill/>
        </p:spPr>
        <p:txBody>
          <a:bodyPr wrap="square" rtlCol="0" anchor="t">
            <a:spAutoFit/>
          </a:bodyPr>
          <a:lstStyle/>
          <a:p>
            <a:pPr algn="ctr"/>
            <a:r>
              <a:rPr lang="de-DE" sz="896" b="1" dirty="0">
                <a:solidFill>
                  <a:srgbClr val="3FB793"/>
                </a:solidFill>
                <a:latin typeface="Calibri" panose="020F0502020204030204" pitchFamily="34" charset="0"/>
                <a:cs typeface="Calibri" panose="020F0502020204030204" pitchFamily="34" charset="0"/>
              </a:rPr>
              <a:t>CSR &amp; KULTURELLER WANDEL - LANGFRISTIGER STRATEGIEANSATZ</a:t>
            </a:r>
            <a:endParaRPr lang="en-GB" sz="896" b="1" dirty="0">
              <a:solidFill>
                <a:srgbClr val="3FB793"/>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646F4CA8-E789-E2D2-0FF0-E0C0ED3C86B5}"/>
              </a:ext>
            </a:extLst>
          </p:cNvPr>
          <p:cNvSpPr txBox="1"/>
          <p:nvPr/>
        </p:nvSpPr>
        <p:spPr>
          <a:xfrm>
            <a:off x="6634449" y="2312612"/>
            <a:ext cx="1268196" cy="781624"/>
          </a:xfrm>
          <a:prstGeom prst="rect">
            <a:avLst/>
          </a:prstGeom>
          <a:noFill/>
        </p:spPr>
        <p:txBody>
          <a:bodyPr wrap="square" rtlCol="0" anchor="t">
            <a:spAutoFit/>
          </a:bodyPr>
          <a:lstStyle/>
          <a:p>
            <a:pPr algn="ctr"/>
            <a:r>
              <a:rPr lang="de-DE" sz="896" b="1" dirty="0">
                <a:solidFill>
                  <a:srgbClr val="F09C39"/>
                </a:solidFill>
                <a:latin typeface="Calibri" panose="020F0502020204030204" pitchFamily="34" charset="0"/>
                <a:cs typeface="Calibri" panose="020F0502020204030204" pitchFamily="34" charset="0"/>
              </a:rPr>
              <a:t>IMPLEMENTIERUNG EINES CSR-RAHMENS </a:t>
            </a:r>
            <a:r>
              <a:rPr lang="de-DE" sz="896" b="1" cap="all" dirty="0">
                <a:solidFill>
                  <a:srgbClr val="F09C39"/>
                </a:solidFill>
                <a:latin typeface="Calibri" panose="020F0502020204030204" pitchFamily="34" charset="0"/>
                <a:cs typeface="Calibri" panose="020F0502020204030204" pitchFamily="34" charset="0"/>
              </a:rPr>
              <a:t>zur Minderung von Auswirkungen und Risiken</a:t>
            </a:r>
            <a:endParaRPr lang="en-GB" sz="896" b="1" cap="all" dirty="0">
              <a:solidFill>
                <a:srgbClr val="F09C39"/>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C4383702-A440-7346-D93C-E4FC15B2F2A3}"/>
              </a:ext>
            </a:extLst>
          </p:cNvPr>
          <p:cNvSpPr txBox="1"/>
          <p:nvPr/>
        </p:nvSpPr>
        <p:spPr>
          <a:xfrm>
            <a:off x="7910984" y="2312612"/>
            <a:ext cx="1196500" cy="643766"/>
          </a:xfrm>
          <a:prstGeom prst="rect">
            <a:avLst/>
          </a:prstGeom>
          <a:noFill/>
        </p:spPr>
        <p:txBody>
          <a:bodyPr wrap="square" rtlCol="0" anchor="t">
            <a:spAutoFit/>
          </a:bodyPr>
          <a:lstStyle/>
          <a:p>
            <a:pPr algn="ctr"/>
            <a:r>
              <a:rPr lang="de-DE" sz="896" b="1" dirty="0">
                <a:solidFill>
                  <a:srgbClr val="017355"/>
                </a:solidFill>
                <a:latin typeface="Calibri" panose="020F0502020204030204" pitchFamily="34" charset="0"/>
                <a:cs typeface="Calibri" panose="020F0502020204030204" pitchFamily="34" charset="0"/>
              </a:rPr>
              <a:t>IMPLEMENTIERUNG DES CSR-NACHHALTIGKEITS-RAHMENS ISO 26000</a:t>
            </a:r>
            <a:endParaRPr lang="en-GB" sz="896" b="1" dirty="0">
              <a:solidFill>
                <a:srgbClr val="017355"/>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AE1A0DC2-D71F-C505-10FD-41E6B86DC44D}"/>
              </a:ext>
            </a:extLst>
          </p:cNvPr>
          <p:cNvSpPr txBox="1"/>
          <p:nvPr/>
        </p:nvSpPr>
        <p:spPr>
          <a:xfrm>
            <a:off x="9101654" y="2270215"/>
            <a:ext cx="1345003" cy="643766"/>
          </a:xfrm>
          <a:prstGeom prst="rect">
            <a:avLst/>
          </a:prstGeom>
          <a:noFill/>
        </p:spPr>
        <p:txBody>
          <a:bodyPr wrap="square" rtlCol="0" anchor="t">
            <a:spAutoFit/>
          </a:bodyPr>
          <a:lstStyle/>
          <a:p>
            <a:pPr algn="ctr"/>
            <a:r>
              <a:rPr lang="de-DE" sz="896" b="1" dirty="0">
                <a:solidFill>
                  <a:srgbClr val="D98E89"/>
                </a:solidFill>
                <a:latin typeface="Calibri" panose="020F0502020204030204" pitchFamily="34" charset="0"/>
                <a:cs typeface="Calibri" panose="020F0502020204030204" pitchFamily="34" charset="0"/>
              </a:rPr>
              <a:t>ANPASSUNG VON DIGITALEN WERKZEUGEN &amp; TECHNOLOGIEN AN CSR</a:t>
            </a:r>
            <a:endParaRPr lang="en-GB" sz="896" b="1" dirty="0">
              <a:solidFill>
                <a:srgbClr val="D98E89"/>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FB7F770E-2C30-0483-D4D7-51AA113044B2}"/>
              </a:ext>
            </a:extLst>
          </p:cNvPr>
          <p:cNvSpPr txBox="1"/>
          <p:nvPr/>
        </p:nvSpPr>
        <p:spPr>
          <a:xfrm>
            <a:off x="10346751" y="2312612"/>
            <a:ext cx="1345003" cy="505908"/>
          </a:xfrm>
          <a:prstGeom prst="rect">
            <a:avLst/>
          </a:prstGeom>
          <a:noFill/>
        </p:spPr>
        <p:txBody>
          <a:bodyPr wrap="square" rtlCol="0" anchor="t">
            <a:spAutoFit/>
          </a:bodyPr>
          <a:lstStyle/>
          <a:p>
            <a:pPr algn="ctr"/>
            <a:r>
              <a:rPr lang="de-DE" sz="896" b="1" dirty="0">
                <a:solidFill>
                  <a:srgbClr val="3FB793"/>
                </a:solidFill>
                <a:latin typeface="Calibri" panose="020F0502020204030204" pitchFamily="34" charset="0"/>
                <a:cs typeface="Calibri" panose="020F0502020204030204" pitchFamily="34" charset="0"/>
              </a:rPr>
              <a:t>INNOVATIONEN DURCH CSR-ADAPTION ZUR KREISLAUFWIRTSCHAFT</a:t>
            </a:r>
            <a:endParaRPr lang="en-GB" sz="896" b="1" dirty="0">
              <a:solidFill>
                <a:srgbClr val="3FB793"/>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01C996D6-0731-1EE1-FAB1-E081EEF25EFA}"/>
              </a:ext>
            </a:extLst>
          </p:cNvPr>
          <p:cNvSpPr txBox="1"/>
          <p:nvPr/>
        </p:nvSpPr>
        <p:spPr>
          <a:xfrm>
            <a:off x="597709" y="3283146"/>
            <a:ext cx="1226741" cy="2573782"/>
          </a:xfrm>
          <a:prstGeom prst="rect">
            <a:avLst/>
          </a:prstGeom>
          <a:noFill/>
        </p:spPr>
        <p:txBody>
          <a:bodyPr wrap="square" rtlCol="0" anchor="t">
            <a:spAutoFit/>
          </a:bodyPr>
          <a:lstStyle/>
          <a:p>
            <a:pPr algn="ctr"/>
            <a:r>
              <a:rPr lang="en-GB" sz="896" b="1" dirty="0">
                <a:solidFill>
                  <a:srgbClr val="3FB793"/>
                </a:solidFill>
                <a:latin typeface="Calibri" panose="020F0502020204030204" pitchFamily="34" charset="0"/>
                <a:cs typeface="Calibri" panose="020F0502020204030204" pitchFamily="34" charset="0"/>
              </a:rPr>
              <a:t>1.1 </a:t>
            </a:r>
            <a:r>
              <a:rPr lang="de-DE" sz="896" b="1" dirty="0">
                <a:latin typeface="Calibri" panose="020F0502020204030204" pitchFamily="34" charset="0"/>
                <a:cs typeface="Calibri" panose="020F0502020204030204" pitchFamily="34" charset="0"/>
              </a:rPr>
              <a:t>Einführung und wie KMU bereits die europäische Nachhaltigkeit vorantreiben </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1.2 </a:t>
            </a:r>
            <a:r>
              <a:rPr lang="de-DE" sz="896" b="1" dirty="0">
                <a:latin typeface="Calibri" panose="020F0502020204030204" pitchFamily="34" charset="0"/>
                <a:cs typeface="Calibri" panose="020F0502020204030204" pitchFamily="34" charset="0"/>
              </a:rPr>
              <a:t>Gründe für eine strategische Umsetzung von CSR-Maßnahmen in KMU</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1.3</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SDGs und der Einfluss von KMU</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1.4 </a:t>
            </a:r>
            <a:r>
              <a:rPr lang="en-GB" sz="896" b="1" dirty="0" err="1">
                <a:latin typeface="Calibri" panose="020F0502020204030204" pitchFamily="34" charset="0"/>
                <a:cs typeface="Calibri" panose="020F0502020204030204" pitchFamily="34" charset="0"/>
              </a:rPr>
              <a:t>Schluss-folgerungen</a:t>
            </a:r>
            <a:r>
              <a:rPr lang="en-GB" sz="896" b="1" dirty="0">
                <a:latin typeface="Calibri" panose="020F0502020204030204" pitchFamily="34" charset="0"/>
                <a:cs typeface="Calibri" panose="020F0502020204030204" pitchFamily="34" charset="0"/>
              </a:rPr>
              <a:t> und </a:t>
            </a:r>
            <a:r>
              <a:rPr lang="en-GB" sz="896" b="1" dirty="0" err="1">
                <a:latin typeface="Calibri" panose="020F0502020204030204" pitchFamily="34" charset="0"/>
                <a:cs typeface="Calibri" panose="020F0502020204030204" pitchFamily="34" charset="0"/>
              </a:rPr>
              <a:t>Lernübersicht</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203BAD0B-4F0A-7954-12B1-829C2C2BEB03}"/>
              </a:ext>
            </a:extLst>
          </p:cNvPr>
          <p:cNvSpPr txBox="1"/>
          <p:nvPr/>
        </p:nvSpPr>
        <p:spPr>
          <a:xfrm>
            <a:off x="1805403" y="3281638"/>
            <a:ext cx="1240506" cy="2160207"/>
          </a:xfrm>
          <a:prstGeom prst="rect">
            <a:avLst/>
          </a:prstGeom>
          <a:noFill/>
        </p:spPr>
        <p:txBody>
          <a:bodyPr wrap="square" rtlCol="0" anchor="t">
            <a:spAutoFit/>
          </a:bodyPr>
          <a:lstStyle/>
          <a:p>
            <a:pPr algn="ctr"/>
            <a:r>
              <a:rPr lang="en-GB" sz="896" b="1" dirty="0">
                <a:solidFill>
                  <a:srgbClr val="F09C39"/>
                </a:solidFill>
                <a:latin typeface="Calibri" panose="020F0502020204030204" pitchFamily="34" charset="0"/>
                <a:cs typeface="Calibri" panose="020F0502020204030204" pitchFamily="34" charset="0"/>
              </a:rPr>
              <a:t>2.1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Einführung: KMU-CSR und Human </a:t>
            </a:r>
            <a:r>
              <a:rPr lang="de-DE" sz="896" b="1" dirty="0" err="1">
                <a:latin typeface="Calibri" panose="020F0502020204030204" pitchFamily="34" charset="0"/>
                <a:cs typeface="Calibri" panose="020F0502020204030204" pitchFamily="34" charset="0"/>
              </a:rPr>
              <a:t>Resource</a:t>
            </a:r>
            <a:r>
              <a:rPr lang="de-DE" sz="896" b="1" dirty="0">
                <a:latin typeface="Calibri" panose="020F0502020204030204" pitchFamily="34" charset="0"/>
                <a:cs typeface="Calibri" panose="020F0502020204030204" pitchFamily="34" charset="0"/>
              </a:rPr>
              <a:t> Management</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F09C39"/>
                </a:solidFill>
                <a:latin typeface="Calibri" panose="020F0502020204030204" pitchFamily="34" charset="0"/>
                <a:cs typeface="Calibri" panose="020F0502020204030204" pitchFamily="34" charset="0"/>
              </a:rPr>
              <a:t>2.2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HRM steht im Mittelpunkt der Verankerung von CSR in einem KMU, durch die Mitarbeiter</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F09C39"/>
                </a:solidFill>
                <a:latin typeface="Calibri" panose="020F0502020204030204" pitchFamily="34" charset="0"/>
                <a:cs typeface="Calibri" panose="020F0502020204030204" pitchFamily="34" charset="0"/>
              </a:rPr>
              <a:t>2.3</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Vorteile der Integration von CSR und HR in KMU</a:t>
            </a:r>
          </a:p>
          <a:p>
            <a:pPr algn="ctr"/>
            <a:endParaRPr lang="en-GB" sz="896" b="1"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D1152672-EE23-0F0E-31F7-9DBE57F402F6}"/>
              </a:ext>
            </a:extLst>
          </p:cNvPr>
          <p:cNvSpPr txBox="1"/>
          <p:nvPr/>
        </p:nvSpPr>
        <p:spPr>
          <a:xfrm>
            <a:off x="3053363" y="3167364"/>
            <a:ext cx="1165539" cy="2801408"/>
          </a:xfrm>
          <a:prstGeom prst="rect">
            <a:avLst/>
          </a:prstGeom>
          <a:noFill/>
        </p:spPr>
        <p:txBody>
          <a:bodyPr wrap="square" rtlCol="0" anchor="t">
            <a:spAutoFit/>
          </a:bodyPr>
          <a:lstStyle/>
          <a:p>
            <a:pPr algn="ctr"/>
            <a:r>
              <a:rPr lang="en-GB" sz="896" b="1" dirty="0">
                <a:solidFill>
                  <a:srgbClr val="017355"/>
                </a:solidFill>
                <a:latin typeface="Calibri" panose="020F0502020204030204" pitchFamily="34" charset="0"/>
                <a:cs typeface="Calibri" panose="020F0502020204030204" pitchFamily="34" charset="0"/>
              </a:rPr>
              <a:t>3.1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Wie Sie eine CSR-HR zur Unterstützung Ihrer CSR-Strategie für den kulturellen Wandel einführen</a:t>
            </a:r>
          </a:p>
          <a:p>
            <a:pPr algn="ctr">
              <a:spcBef>
                <a:spcPts val="672"/>
              </a:spcBef>
            </a:pPr>
            <a:r>
              <a:rPr lang="de-DE" sz="896" b="1" i="1" dirty="0">
                <a:latin typeface="Calibri" panose="020F0502020204030204" pitchFamily="34" charset="0"/>
                <a:cs typeface="Calibri" panose="020F0502020204030204" pitchFamily="34" charset="0"/>
              </a:rPr>
              <a:t>Dieser ausführliche Abschnitt konzentriert sich auf 5 Schlüssel-bereiche, die für die erfolgreiche Integration von CSR-HR-Management-Strategien als erstes angegangen werden sollten</a:t>
            </a:r>
          </a:p>
          <a:p>
            <a:pPr algn="ctr"/>
            <a:endParaRPr lang="en-GB" sz="896" b="1" i="1" dirty="0">
              <a:latin typeface="Calibri" panose="020F0502020204030204" pitchFamily="34" charset="0"/>
              <a:cs typeface="Calibri" panose="020F0502020204030204" pitchFamily="34" charset="0"/>
            </a:endParaRPr>
          </a:p>
          <a:p>
            <a:pPr algn="ctr"/>
            <a:r>
              <a:rPr lang="en-GB" sz="896" b="1" dirty="0">
                <a:solidFill>
                  <a:srgbClr val="017355"/>
                </a:solidFill>
                <a:latin typeface="Calibri" panose="020F0502020204030204" pitchFamily="34" charset="0"/>
                <a:cs typeface="Calibri" panose="020F0502020204030204" pitchFamily="34" charset="0"/>
              </a:rPr>
              <a:t>3.2</a:t>
            </a:r>
            <a:r>
              <a:rPr lang="en-GB" sz="896" b="1" dirty="0">
                <a:latin typeface="Calibri" panose="020F0502020204030204" pitchFamily="34" charset="0"/>
                <a:cs typeface="Calibri" panose="020F0502020204030204" pitchFamily="34" charset="0"/>
              </a:rPr>
              <a:t> </a:t>
            </a:r>
            <a:r>
              <a:rPr lang="en-GB" sz="896" b="1" dirty="0" err="1">
                <a:latin typeface="Calibri" panose="020F0502020204030204" pitchFamily="34" charset="0"/>
                <a:cs typeface="Calibri" panose="020F0502020204030204" pitchFamily="34" charset="0"/>
              </a:rPr>
              <a:t>Lernergebnisse</a:t>
            </a:r>
            <a:endParaRPr lang="en-GB" sz="896" b="1"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64E9C875-2AAD-36B6-A96A-4AD170D971F3}"/>
              </a:ext>
            </a:extLst>
          </p:cNvPr>
          <p:cNvSpPr txBox="1"/>
          <p:nvPr/>
        </p:nvSpPr>
        <p:spPr>
          <a:xfrm>
            <a:off x="4218903" y="3453930"/>
            <a:ext cx="1250006" cy="2849498"/>
          </a:xfrm>
          <a:prstGeom prst="rect">
            <a:avLst/>
          </a:prstGeom>
          <a:noFill/>
        </p:spPr>
        <p:txBody>
          <a:bodyPr wrap="square" rtlCol="0" anchor="t">
            <a:spAutoFit/>
          </a:bodyPr>
          <a:lstStyle/>
          <a:p>
            <a:pPr algn="ctr"/>
            <a:r>
              <a:rPr lang="en-GB" sz="896" b="1" dirty="0">
                <a:solidFill>
                  <a:srgbClr val="D98E89"/>
                </a:solidFill>
                <a:latin typeface="Calibri" panose="020F0502020204030204" pitchFamily="34" charset="0"/>
                <a:cs typeface="Calibri" panose="020F0502020204030204" pitchFamily="34" charset="0"/>
              </a:rPr>
              <a:t>4.1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Einführung &amp; CSR Change Management in KMU</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D98E89"/>
                </a:solidFill>
                <a:latin typeface="Calibri" panose="020F0502020204030204" pitchFamily="34" charset="0"/>
                <a:cs typeface="Calibri" panose="020F0502020204030204" pitchFamily="34" charset="0"/>
              </a:rPr>
              <a:t>4.2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Wie CSR-Innovation in den Mittelpunkt der Unternehmenskultur gerückt werden sollte</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D98E89"/>
                </a:solidFill>
                <a:latin typeface="Calibri" panose="020F0502020204030204" pitchFamily="34" charset="0"/>
                <a:cs typeface="Calibri" panose="020F0502020204030204" pitchFamily="34" charset="0"/>
              </a:rPr>
              <a:t>4.3</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Vorteile des CSR Change Managements in KMU</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D98E89"/>
                </a:solidFill>
                <a:latin typeface="Calibri" panose="020F0502020204030204" pitchFamily="34" charset="0"/>
                <a:cs typeface="Calibri" panose="020F0502020204030204" pitchFamily="34" charset="0"/>
              </a:rPr>
              <a:t>4.4 </a:t>
            </a:r>
            <a:r>
              <a:rPr lang="de-DE" sz="896" b="1" dirty="0">
                <a:latin typeface="Calibri" panose="020F0502020204030204" pitchFamily="34" charset="0"/>
                <a:cs typeface="Calibri" panose="020F0502020204030204" pitchFamily="34" charset="0"/>
              </a:rPr>
              <a:t>Aktivierung des CSR Change Managements - Kurzfristiger strategischer Ansatz</a:t>
            </a:r>
          </a:p>
          <a:p>
            <a:pPr algn="ctr"/>
            <a:endParaRPr lang="en-GB" sz="896" b="1"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0AD3715E-022F-5592-DEA7-D95C6C2115CA}"/>
              </a:ext>
            </a:extLst>
          </p:cNvPr>
          <p:cNvSpPr txBox="1"/>
          <p:nvPr/>
        </p:nvSpPr>
        <p:spPr>
          <a:xfrm>
            <a:off x="5396073" y="3151767"/>
            <a:ext cx="1364806" cy="3400931"/>
          </a:xfrm>
          <a:prstGeom prst="rect">
            <a:avLst/>
          </a:prstGeom>
          <a:noFill/>
        </p:spPr>
        <p:txBody>
          <a:bodyPr wrap="square" rtlCol="0" anchor="t">
            <a:spAutoFit/>
          </a:bodyPr>
          <a:lstStyle/>
          <a:p>
            <a:pPr algn="ctr"/>
            <a:r>
              <a:rPr lang="en-GB" sz="896" b="1" dirty="0">
                <a:solidFill>
                  <a:srgbClr val="3FB793"/>
                </a:solidFill>
                <a:latin typeface="Calibri" panose="020F0502020204030204" pitchFamily="34" charset="0"/>
                <a:cs typeface="Calibri" panose="020F0502020204030204" pitchFamily="34" charset="0"/>
              </a:rPr>
              <a:t>5.1 </a:t>
            </a:r>
            <a:r>
              <a:rPr lang="de-DE" sz="896" b="1" dirty="0">
                <a:latin typeface="Calibri" panose="020F0502020204030204" pitchFamily="34" charset="0"/>
                <a:cs typeface="Calibri" panose="020F0502020204030204" pitchFamily="34" charset="0"/>
              </a:rPr>
              <a:t>Umsetzung des CSR-Kulturwandels - Langfristiger Strategieansatz</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5.2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Langfristige, erfolgreiche Führung ist ein starker Motivator und entscheidend für die Umsetzung von CSR</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5.3 </a:t>
            </a:r>
            <a:r>
              <a:rPr lang="de-DE" sz="896" b="1" dirty="0">
                <a:latin typeface="Calibri" panose="020F0502020204030204" pitchFamily="34" charset="0"/>
                <a:cs typeface="Calibri" panose="020F0502020204030204" pitchFamily="34" charset="0"/>
              </a:rPr>
              <a:t>Wie man verschiedene CSR-Prioritäten bewerten, entwickeln und festlegen kann, um die langfristige Strategie voranzutreiben</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5.4</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CSR-Vision und Einbindung der Belegschaft</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5.5</a:t>
            </a:r>
            <a:r>
              <a:rPr lang="en-GB" sz="896" b="1" dirty="0">
                <a:latin typeface="Calibri" panose="020F0502020204030204" pitchFamily="34" charset="0"/>
                <a:cs typeface="Calibri" panose="020F0502020204030204" pitchFamily="34" charset="0"/>
              </a:rPr>
              <a:t> </a:t>
            </a:r>
            <a:r>
              <a:rPr lang="en-GB" sz="896" b="1" dirty="0" err="1">
                <a:latin typeface="Calibri" panose="020F0502020204030204" pitchFamily="34" charset="0"/>
                <a:cs typeface="Calibri" panose="020F0502020204030204" pitchFamily="34" charset="0"/>
              </a:rPr>
              <a:t>Schlussfolgerungen</a:t>
            </a:r>
            <a:endParaRPr lang="en-GB" sz="896" b="1"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8864E978-7BA0-4D99-0809-818E517A07B8}"/>
              </a:ext>
            </a:extLst>
          </p:cNvPr>
          <p:cNvSpPr txBox="1"/>
          <p:nvPr/>
        </p:nvSpPr>
        <p:spPr>
          <a:xfrm>
            <a:off x="6673390" y="3332013"/>
            <a:ext cx="1262451" cy="3400931"/>
          </a:xfrm>
          <a:prstGeom prst="rect">
            <a:avLst/>
          </a:prstGeom>
          <a:noFill/>
        </p:spPr>
        <p:txBody>
          <a:bodyPr wrap="square" rtlCol="0" anchor="t">
            <a:spAutoFit/>
          </a:bodyPr>
          <a:lstStyle/>
          <a:p>
            <a:pPr algn="ctr"/>
            <a:r>
              <a:rPr lang="en-GB" sz="896" b="1" dirty="0">
                <a:solidFill>
                  <a:srgbClr val="F09C39"/>
                </a:solidFill>
                <a:latin typeface="Calibri" panose="020F0502020204030204" pitchFamily="34" charset="0"/>
                <a:cs typeface="Calibri" panose="020F0502020204030204" pitchFamily="34" charset="0"/>
              </a:rPr>
              <a:t>6.1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Erkennen Sie den Nutzen, die Wachstumschancen und die Vorteile der Einführung eines weltweit anerkannten CSR-Rahmens (mit ISO 26000)</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F09C39"/>
                </a:solidFill>
                <a:latin typeface="Calibri" panose="020F0502020204030204" pitchFamily="34" charset="0"/>
                <a:cs typeface="Calibri" panose="020F0502020204030204" pitchFamily="34" charset="0"/>
              </a:rPr>
              <a:t>6.2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ISO 26000: 7 CSR-Kernthemen, die die wichtigsten Herausforderungen abdecken, die von KMU angegangen werden sollten</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F09C39"/>
                </a:solidFill>
                <a:latin typeface="Calibri" panose="020F0502020204030204" pitchFamily="34" charset="0"/>
                <a:cs typeface="Calibri" panose="020F0502020204030204" pitchFamily="34" charset="0"/>
              </a:rPr>
              <a:t>6.3</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ISO 26000: 7 CSR-Grundprinzipien, die KMU bei der Ausgestaltung ihrer CSR berücksichtigen sollten</a:t>
            </a:r>
          </a:p>
          <a:p>
            <a:pPr algn="ctr"/>
            <a:endParaRPr lang="en-GB" sz="896" b="1"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D6AA03F5-43E4-2675-28E5-2588362016DD}"/>
              </a:ext>
            </a:extLst>
          </p:cNvPr>
          <p:cNvSpPr txBox="1"/>
          <p:nvPr/>
        </p:nvSpPr>
        <p:spPr>
          <a:xfrm>
            <a:off x="7910984" y="3311010"/>
            <a:ext cx="1228295" cy="643766"/>
          </a:xfrm>
          <a:prstGeom prst="rect">
            <a:avLst/>
          </a:prstGeom>
          <a:noFill/>
        </p:spPr>
        <p:txBody>
          <a:bodyPr wrap="square" rtlCol="0" anchor="t">
            <a:spAutoFit/>
          </a:bodyPr>
          <a:lstStyle/>
          <a:p>
            <a:pPr algn="ctr"/>
            <a:r>
              <a:rPr lang="en-GB" sz="896" b="1" dirty="0">
                <a:solidFill>
                  <a:srgbClr val="017355"/>
                </a:solidFill>
                <a:latin typeface="Calibri" panose="020F0502020204030204" pitchFamily="34" charset="0"/>
                <a:cs typeface="Calibri" panose="020F0502020204030204" pitchFamily="34" charset="0"/>
              </a:rPr>
              <a:t>7.1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Fahrplan für die Umsetzung von CSR-Nachhaltigkeits- und ISO 26000-Strategien </a:t>
            </a:r>
            <a:endParaRPr lang="en-GB" sz="896" b="1" dirty="0">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4338A63-77CF-42C7-5003-7B933701D598}"/>
              </a:ext>
            </a:extLst>
          </p:cNvPr>
          <p:cNvSpPr txBox="1"/>
          <p:nvPr/>
        </p:nvSpPr>
        <p:spPr>
          <a:xfrm>
            <a:off x="9136060" y="3076545"/>
            <a:ext cx="1260705" cy="2711640"/>
          </a:xfrm>
          <a:prstGeom prst="rect">
            <a:avLst/>
          </a:prstGeom>
          <a:noFill/>
        </p:spPr>
        <p:txBody>
          <a:bodyPr wrap="square" rtlCol="0" anchor="t">
            <a:spAutoFit/>
          </a:bodyPr>
          <a:lstStyle/>
          <a:p>
            <a:pPr algn="ctr"/>
            <a:r>
              <a:rPr lang="en-GB" sz="896" b="1" dirty="0">
                <a:solidFill>
                  <a:srgbClr val="D98E89"/>
                </a:solidFill>
                <a:latin typeface="Calibri" panose="020F0502020204030204" pitchFamily="34" charset="0"/>
                <a:cs typeface="Calibri" panose="020F0502020204030204" pitchFamily="34" charset="0"/>
              </a:rPr>
              <a:t>8.1 </a:t>
            </a:r>
            <a:r>
              <a:rPr lang="de-DE" sz="896" b="1" dirty="0">
                <a:latin typeface="Calibri" panose="020F0502020204030204" pitchFamily="34" charset="0"/>
                <a:cs typeface="Calibri" panose="020F0502020204030204" pitchFamily="34" charset="0"/>
              </a:rPr>
              <a:t>Warum die Anpassung von digitalen Werkzeugen und Technologien an CSR-Maßnahmen der richtige Schritt für KMU ist</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D98E89"/>
                </a:solidFill>
                <a:latin typeface="Calibri" panose="020F0502020204030204" pitchFamily="34" charset="0"/>
                <a:cs typeface="Calibri" panose="020F0502020204030204" pitchFamily="34" charset="0"/>
              </a:rPr>
              <a:t>8.2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Beispiele für die Anpassung von Technologie an CSR</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D98E89"/>
                </a:solidFill>
                <a:latin typeface="Calibri" panose="020F0502020204030204" pitchFamily="34" charset="0"/>
                <a:cs typeface="Calibri" panose="020F0502020204030204" pitchFamily="34" charset="0"/>
              </a:rPr>
              <a:t>8.3</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12 kosteneffiziente Wege, wie KMU CSR-Technologien kostengünstig und schnell einführen können</a:t>
            </a:r>
          </a:p>
          <a:p>
            <a:pPr algn="ctr"/>
            <a:endParaRPr lang="en-GB" sz="896" b="1"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08A420CA-68D5-EC5F-ECC9-6B988B7524C0}"/>
              </a:ext>
            </a:extLst>
          </p:cNvPr>
          <p:cNvSpPr txBox="1"/>
          <p:nvPr/>
        </p:nvSpPr>
        <p:spPr>
          <a:xfrm>
            <a:off x="10343547" y="3198120"/>
            <a:ext cx="1260705" cy="2022348"/>
          </a:xfrm>
          <a:prstGeom prst="rect">
            <a:avLst/>
          </a:prstGeom>
          <a:noFill/>
        </p:spPr>
        <p:txBody>
          <a:bodyPr wrap="square" rtlCol="0" anchor="t">
            <a:spAutoFit/>
          </a:bodyPr>
          <a:lstStyle/>
          <a:p>
            <a:pPr algn="ctr"/>
            <a:r>
              <a:rPr lang="en-GB" sz="896" b="1" dirty="0">
                <a:solidFill>
                  <a:srgbClr val="3FB793"/>
                </a:solidFill>
                <a:latin typeface="Calibri" panose="020F0502020204030204" pitchFamily="34" charset="0"/>
                <a:cs typeface="Calibri" panose="020F0502020204030204" pitchFamily="34" charset="0"/>
              </a:rPr>
              <a:t>9.1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Maßnahmen der Kreislaufwirtschaft und deren Einbindung in CSR-Aktivitäten</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9.2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Globale Bestrebungen und Diskussionen zur Kreislaufwirtschaft</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9.3</a:t>
            </a:r>
            <a:r>
              <a:rPr lang="en-GB" sz="896" b="1" dirty="0">
                <a:latin typeface="Calibri" panose="020F0502020204030204" pitchFamily="34" charset="0"/>
                <a:cs typeface="Calibri" panose="020F0502020204030204" pitchFamily="34" charset="0"/>
              </a:rPr>
              <a:t> </a:t>
            </a:r>
            <a:r>
              <a:rPr lang="en-GB" sz="896" b="1" dirty="0" err="1">
                <a:latin typeface="Calibri" panose="020F0502020204030204" pitchFamily="34" charset="0"/>
                <a:cs typeface="Calibri" panose="020F0502020204030204" pitchFamily="34" charset="0"/>
              </a:rPr>
              <a:t>Implementierung</a:t>
            </a:r>
            <a:r>
              <a:rPr lang="en-GB" sz="896" b="1" dirty="0">
                <a:latin typeface="Calibri" panose="020F0502020204030204" pitchFamily="34" charset="0"/>
                <a:cs typeface="Calibri" panose="020F0502020204030204" pitchFamily="34" charset="0"/>
              </a:rPr>
              <a:t> von </a:t>
            </a:r>
            <a:r>
              <a:rPr lang="en-GB" sz="896" b="1" dirty="0" err="1">
                <a:latin typeface="Calibri" panose="020F0502020204030204" pitchFamily="34" charset="0"/>
                <a:cs typeface="Calibri" panose="020F0502020204030204" pitchFamily="34" charset="0"/>
              </a:rPr>
              <a:t>zirkulären</a:t>
            </a:r>
            <a:r>
              <a:rPr lang="en-GB" sz="896" b="1" dirty="0">
                <a:latin typeface="Calibri" panose="020F0502020204030204" pitchFamily="34" charset="0"/>
                <a:cs typeface="Calibri" panose="020F0502020204030204" pitchFamily="34" charset="0"/>
              </a:rPr>
              <a:t> </a:t>
            </a:r>
            <a:r>
              <a:rPr lang="en-GB" sz="896" b="1" dirty="0" err="1">
                <a:latin typeface="Calibri" panose="020F0502020204030204" pitchFamily="34" charset="0"/>
                <a:cs typeface="Calibri" panose="020F0502020204030204" pitchFamily="34" charset="0"/>
              </a:rPr>
              <a:t>Wirtschaftsmodellen</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920718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419179" y="826240"/>
            <a:ext cx="7066349" cy="697353"/>
          </a:xfrm>
        </p:spPr>
        <p:txBody>
          <a:bodyPr/>
          <a:lstStyle/>
          <a:p>
            <a:r>
              <a:rPr lang="en-US" sz="3600" dirty="0" err="1"/>
              <a:t>Vorteile</a:t>
            </a:r>
            <a:r>
              <a:rPr lang="en-US" sz="3600" dirty="0"/>
              <a:t> des CSR Change Managements in KMU</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n-IE" sz="4800" b="1" dirty="0">
                <a:solidFill>
                  <a:schemeClr val="bg1"/>
                </a:solidFill>
              </a:rPr>
              <a:t>Abschnitt 3</a:t>
            </a:r>
          </a:p>
        </p:txBody>
      </p:sp>
    </p:spTree>
    <p:extLst>
      <p:ext uri="{BB962C8B-B14F-4D97-AF65-F5344CB8AC3E}">
        <p14:creationId xmlns:p14="http://schemas.microsoft.com/office/powerpoint/2010/main" val="3325249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93D9ED-90A4-1AC2-302E-75E2FE4FEEB0}"/>
              </a:ext>
            </a:extLst>
          </p:cNvPr>
          <p:cNvSpPr>
            <a:spLocks noGrp="1"/>
          </p:cNvSpPr>
          <p:nvPr>
            <p:ph type="body" sz="quarter" idx="13"/>
          </p:nvPr>
        </p:nvSpPr>
        <p:spPr>
          <a:xfrm>
            <a:off x="662377" y="351318"/>
            <a:ext cx="11234348" cy="953429"/>
          </a:xfrm>
        </p:spPr>
        <p:txBody>
          <a:bodyPr>
            <a:normAutofit/>
          </a:bodyPr>
          <a:lstStyle/>
          <a:p>
            <a:pPr algn="ctr"/>
            <a:r>
              <a:rPr lang="en-GB" sz="3200" dirty="0" err="1"/>
              <a:t>Umfassendes</a:t>
            </a:r>
            <a:r>
              <a:rPr lang="en-GB" sz="3200" dirty="0"/>
              <a:t> CSR Change Management und seine Vorteile</a:t>
            </a:r>
            <a:endParaRPr lang="en-IE" sz="3200" dirty="0"/>
          </a:p>
        </p:txBody>
      </p:sp>
      <p:sp>
        <p:nvSpPr>
          <p:cNvPr id="3" name="Text Placeholder 2">
            <a:extLst>
              <a:ext uri="{FF2B5EF4-FFF2-40B4-BE49-F238E27FC236}">
                <a16:creationId xmlns:a16="http://schemas.microsoft.com/office/drawing/2014/main" id="{85E8B25E-226F-C2E9-AE40-FA4A146C707D}"/>
              </a:ext>
            </a:extLst>
          </p:cNvPr>
          <p:cNvSpPr>
            <a:spLocks noGrp="1"/>
          </p:cNvSpPr>
          <p:nvPr>
            <p:ph type="body" sz="quarter" idx="14"/>
          </p:nvPr>
        </p:nvSpPr>
        <p:spPr>
          <a:xfrm>
            <a:off x="1086578" y="904233"/>
            <a:ext cx="10587038" cy="3995320"/>
          </a:xfrm>
        </p:spPr>
        <p:txBody>
          <a:bodyPr/>
          <a:lstStyle/>
          <a:p>
            <a:r>
              <a:rPr lang="en-GB" sz="2000" b="1" dirty="0">
                <a:solidFill>
                  <a:srgbClr val="027354"/>
                </a:solidFill>
              </a:rPr>
              <a:t>Die Menschen erwarten, dass Unternehmen "Gutes tun"</a:t>
            </a:r>
            <a:r>
              <a:rPr lang="en-GB" sz="2000" dirty="0">
                <a:solidFill>
                  <a:srgbClr val="027354"/>
                </a:solidFill>
              </a:rPr>
              <a:t>, unabhängig davon, ob sie Zulieferer, Mitarbeiter </a:t>
            </a:r>
            <a:r>
              <a:rPr lang="en-GB" sz="2000" dirty="0" err="1">
                <a:solidFill>
                  <a:srgbClr val="027354"/>
                </a:solidFill>
              </a:rPr>
              <a:t>oder</a:t>
            </a:r>
            <a:r>
              <a:rPr lang="en-GB" sz="2000" dirty="0">
                <a:solidFill>
                  <a:srgbClr val="027354"/>
                </a:solidFill>
              </a:rPr>
              <a:t> </a:t>
            </a:r>
            <a:r>
              <a:rPr lang="en-GB" sz="2000" dirty="0" err="1">
                <a:solidFill>
                  <a:srgbClr val="027354"/>
                </a:solidFill>
              </a:rPr>
              <a:t>Kunden</a:t>
            </a:r>
            <a:r>
              <a:rPr lang="en-GB" sz="2000" dirty="0">
                <a:solidFill>
                  <a:srgbClr val="027354"/>
                </a:solidFill>
              </a:rPr>
              <a:t> </a:t>
            </a:r>
            <a:r>
              <a:rPr lang="en-GB" sz="2000" dirty="0" err="1">
                <a:solidFill>
                  <a:srgbClr val="027354"/>
                </a:solidFill>
              </a:rPr>
              <a:t>sind</a:t>
            </a:r>
            <a:r>
              <a:rPr lang="en-GB" sz="2000" dirty="0">
                <a:solidFill>
                  <a:srgbClr val="027354"/>
                </a:solidFill>
              </a:rPr>
              <a:t>. </a:t>
            </a:r>
            <a:r>
              <a:rPr lang="en-GB" sz="2000" dirty="0"/>
              <a:t>Mit der zunehmenden Globalisierung ist CSR zu einer wichtigen und weit verbreiteten Anforderung in der ganzen Welt geworden. Verstöße gegen CSR-Themen wie die Menschenrechte in den Lieferketten werden immer sichtbarer und öffentlich gemacht. Verbraucher, Bürgerrechtsgruppen, NGOs, Kunden und Lieferanten verlangen zunehmend Informationen über Produktionsbedingungen und Absatzwege, bevor </a:t>
            </a:r>
            <a:r>
              <a:rPr lang="en-GB" sz="2000" dirty="0" err="1"/>
              <a:t>sie</a:t>
            </a:r>
            <a:r>
              <a:rPr lang="en-GB" sz="2000" dirty="0"/>
              <a:t> </a:t>
            </a:r>
            <a:r>
              <a:rPr lang="en-GB" sz="2000" dirty="0" err="1"/>
              <a:t>bei</a:t>
            </a:r>
            <a:r>
              <a:rPr lang="en-GB" sz="2000" dirty="0"/>
              <a:t> </a:t>
            </a:r>
            <a:r>
              <a:rPr lang="en-GB" sz="2000" dirty="0" err="1"/>
              <a:t>einem</a:t>
            </a:r>
            <a:r>
              <a:rPr lang="en-GB" sz="2000" dirty="0"/>
              <a:t> Unternehmen </a:t>
            </a:r>
            <a:r>
              <a:rPr lang="en-GB" sz="2000" dirty="0" err="1"/>
              <a:t>kaufen</a:t>
            </a:r>
            <a:r>
              <a:rPr lang="en-GB" sz="2000" dirty="0"/>
              <a:t> </a:t>
            </a:r>
            <a:r>
              <a:rPr lang="en-GB" sz="2000" dirty="0" err="1"/>
              <a:t>oder</a:t>
            </a:r>
            <a:r>
              <a:rPr lang="en-GB" sz="2000" dirty="0"/>
              <a:t> es unterstützen. </a:t>
            </a:r>
          </a:p>
          <a:p>
            <a:pPr>
              <a:spcBef>
                <a:spcPts val="1200"/>
              </a:spcBef>
            </a:pPr>
            <a:r>
              <a:rPr lang="en-GB" sz="2000" b="1" dirty="0">
                <a:solidFill>
                  <a:srgbClr val="C55A11"/>
                </a:solidFill>
              </a:rPr>
              <a:t>Die Umsetzung von CSR mag schwierig erscheinen, jedenfalls auf den ersten Blick. </a:t>
            </a:r>
            <a:r>
              <a:rPr lang="en-GB" sz="2000" dirty="0"/>
              <a:t>Als KMU können Ihre CSR-Motive und -Initiativen andere Formen annehmen als bei größeren Unternehmen. Vielleicht befürchten Sie, Ihre Wettbewerbsfähigkeit zu verlieren, wenn Sie Ihren Zulieferern zusätzliche Bedingungen auferlegen oder höhere Anforderungen an Ihre Arbeitnehmer stellen als Ihre Wettbewerber. Die Vorteile und der Nutzen können Sie jedoch motivieren, z. B. eine höhere Produktivität der Arbeitnehmer, eine geringere Fluktuation, mehr Vertrauen, das zu einem besseren Zugang zu globalen Märkten und Investitionen führt. Im Grunde genommen kann CSR (wenn es richtig gemacht wird) unweigerlich eine langfristige Vision für die Nachhaltigkeit Ihrer Unternehmenstätigkeit bieten, die letztendlich Ihre Wettbewerbsfähigkeit und Ihren Kundenstamm vergrößern kann. Im nächsten Abschnitt wird aufgezeigt, </a:t>
            </a:r>
            <a:r>
              <a:rPr lang="en-GB" sz="2000" dirty="0" err="1"/>
              <a:t>wie</a:t>
            </a:r>
            <a:r>
              <a:rPr lang="en-GB" sz="2000" dirty="0"/>
              <a:t> CSR und kulturelles Veränderungsmanagement Ihrem Unternehmen zugute kommen können. </a:t>
            </a:r>
            <a:endParaRPr lang="en-IE" sz="2000" dirty="0"/>
          </a:p>
        </p:txBody>
      </p:sp>
    </p:spTree>
    <p:extLst>
      <p:ext uri="{BB962C8B-B14F-4D97-AF65-F5344CB8AC3E}">
        <p14:creationId xmlns:p14="http://schemas.microsoft.com/office/powerpoint/2010/main" val="3674730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9FE711-A8AA-C8AC-06CB-DEE1DC3D5B41}"/>
              </a:ext>
            </a:extLst>
          </p:cNvPr>
          <p:cNvSpPr>
            <a:spLocks noGrp="1"/>
          </p:cNvSpPr>
          <p:nvPr>
            <p:ph type="body" sz="quarter" idx="13"/>
          </p:nvPr>
        </p:nvSpPr>
        <p:spPr>
          <a:xfrm>
            <a:off x="638342" y="363931"/>
            <a:ext cx="10600546" cy="953429"/>
          </a:xfrm>
        </p:spPr>
        <p:txBody>
          <a:bodyPr/>
          <a:lstStyle/>
          <a:p>
            <a:pPr algn="ctr"/>
            <a:r>
              <a:rPr lang="en-IE" dirty="0">
                <a:solidFill>
                  <a:srgbClr val="C95F57"/>
                </a:solidFill>
              </a:rPr>
              <a:t>Vorteile der Umsetzung des CSR-Kulturwandels</a:t>
            </a:r>
          </a:p>
        </p:txBody>
      </p:sp>
      <p:pic>
        <p:nvPicPr>
          <p:cNvPr id="9220" name="Picture 4" descr="Corporate social responsibility and reputation">
            <a:extLst>
              <a:ext uri="{FF2B5EF4-FFF2-40B4-BE49-F238E27FC236}">
                <a16:creationId xmlns:a16="http://schemas.microsoft.com/office/drawing/2014/main" id="{519AD2A4-9CF1-8E68-DF03-D0EC39171F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14"/>
          <a:stretch/>
        </p:blipFill>
        <p:spPr bwMode="auto">
          <a:xfrm>
            <a:off x="1438591" y="1233657"/>
            <a:ext cx="9000047" cy="4718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ED27B1-21C3-2BFB-5349-964E1E86636B}"/>
              </a:ext>
            </a:extLst>
          </p:cNvPr>
          <p:cNvSpPr txBox="1"/>
          <p:nvPr/>
        </p:nvSpPr>
        <p:spPr>
          <a:xfrm>
            <a:off x="4482353" y="6131859"/>
            <a:ext cx="3173506" cy="523220"/>
          </a:xfrm>
          <a:prstGeom prst="rect">
            <a:avLst/>
          </a:prstGeom>
          <a:noFill/>
        </p:spPr>
        <p:txBody>
          <a:bodyPr wrap="square" rtlCol="0">
            <a:spAutoFit/>
          </a:bodyPr>
          <a:lstStyle/>
          <a:p>
            <a:pPr algn="ctr"/>
            <a:r>
              <a:rPr lang="en-IE" sz="2800" dirty="0">
                <a:hlinkClick r:id="rId3"/>
              </a:rPr>
              <a:t>Quelle</a:t>
            </a:r>
            <a:endParaRPr lang="en-IE" sz="2800" dirty="0"/>
          </a:p>
        </p:txBody>
      </p:sp>
    </p:spTree>
    <p:extLst>
      <p:ext uri="{BB962C8B-B14F-4D97-AF65-F5344CB8AC3E}">
        <p14:creationId xmlns:p14="http://schemas.microsoft.com/office/powerpoint/2010/main" val="376178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789577" y="280241"/>
            <a:ext cx="10496490" cy="1128330"/>
          </a:xfrm>
        </p:spPr>
        <p:txBody>
          <a:bodyPr>
            <a:normAutofit/>
          </a:bodyPr>
          <a:lstStyle/>
          <a:p>
            <a:pPr algn="ctr">
              <a:lnSpc>
                <a:spcPct val="120000"/>
              </a:lnSpc>
              <a:spcBef>
                <a:spcPts val="0"/>
              </a:spcBef>
            </a:pPr>
            <a:r>
              <a:rPr lang="en-IE" dirty="0">
                <a:solidFill>
                  <a:srgbClr val="027354"/>
                </a:solidFill>
              </a:rPr>
              <a:t>Vorteile des CSR-Kulturmanagements</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198471" y="1293236"/>
            <a:ext cx="3678704" cy="5183764"/>
          </a:xfrm>
          <a:solidFill>
            <a:srgbClr val="027354"/>
          </a:solidFill>
        </p:spPr>
        <p:txBody>
          <a:bodyPr/>
          <a:lstStyle/>
          <a:p>
            <a:pPr algn="ctr">
              <a:spcBef>
                <a:spcPts val="1200"/>
              </a:spcBef>
            </a:pPr>
            <a:r>
              <a:rPr lang="en-IE" sz="1800" b="1" dirty="0">
                <a:solidFill>
                  <a:schemeClr val="bg1"/>
                </a:solidFill>
              </a:rPr>
              <a:t>Zufriedenheit der Stakeholder</a:t>
            </a:r>
          </a:p>
          <a:p>
            <a:pPr algn="ctr">
              <a:spcBef>
                <a:spcPts val="1200"/>
              </a:spcBef>
            </a:pPr>
            <a:r>
              <a:rPr lang="en-GB" sz="1800" dirty="0">
                <a:solidFill>
                  <a:schemeClr val="bg1"/>
                </a:solidFill>
              </a:rPr>
              <a:t>Die Anwendung eines strategischen CSR-Managements optimiert die Zufriedenheit der wichtigsten Stakeholder und erfüllt ihre Erwartungen. </a:t>
            </a:r>
            <a:r>
              <a:rPr lang="en-GB" sz="1800" i="1" dirty="0">
                <a:solidFill>
                  <a:schemeClr val="bg1"/>
                </a:solidFill>
              </a:rPr>
              <a:t>Daher ist die Auswahl der wichtigsten Stakeholder-Gruppen, wie z. B. der Zulieferer, von entscheidender Bedeutung für die Anwendung strategischer CSR. </a:t>
            </a:r>
          </a:p>
          <a:p>
            <a:pPr algn="ctr">
              <a:spcBef>
                <a:spcPts val="1200"/>
              </a:spcBef>
            </a:pPr>
            <a:r>
              <a:rPr lang="en-GB" sz="1800" dirty="0">
                <a:solidFill>
                  <a:schemeClr val="bg1"/>
                </a:solidFill>
              </a:rPr>
              <a:t>CSR ist ein Mechanismus der Gegenseitigkeit, der für die Stakeholder Vorteile schafft. Dieser Mechanismus verbessert die Zusammenarbeit und Partnerschaft zwischen dem Unternehmen und </a:t>
            </a:r>
            <a:r>
              <a:rPr lang="en-GB" sz="1800" dirty="0" err="1">
                <a:solidFill>
                  <a:schemeClr val="bg1"/>
                </a:solidFill>
              </a:rPr>
              <a:t>seinen</a:t>
            </a:r>
            <a:r>
              <a:rPr lang="en-GB" sz="1800" dirty="0">
                <a:solidFill>
                  <a:schemeClr val="bg1"/>
                </a:solidFill>
              </a:rPr>
              <a:t> </a:t>
            </a:r>
            <a:r>
              <a:rPr lang="en-GB" sz="1800" dirty="0" err="1">
                <a:solidFill>
                  <a:schemeClr val="bg1"/>
                </a:solidFill>
              </a:rPr>
              <a:t>Stakeholdern</a:t>
            </a:r>
            <a:r>
              <a:rPr lang="en-GB" sz="1800" dirty="0">
                <a:solidFill>
                  <a:schemeClr val="bg1"/>
                </a:solidFill>
              </a:rPr>
              <a:t>.</a:t>
            </a:r>
            <a:r>
              <a:rPr lang="en-GB" sz="1400" dirty="0">
                <a:solidFill>
                  <a:schemeClr val="bg1"/>
                </a:solidFill>
              </a:rPr>
              <a:t> </a:t>
            </a:r>
            <a:endParaRPr lang="en-GB" sz="1800" dirty="0">
              <a:solidFill>
                <a:schemeClr val="bg1"/>
              </a:solidFill>
            </a:endParaRP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355318" y="1287974"/>
            <a:ext cx="3788337" cy="5189026"/>
          </a:xfrm>
          <a:prstGeom prst="rect">
            <a:avLst/>
          </a:prstGeom>
          <a:solidFill>
            <a:srgbClr val="BEE8DB"/>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IE" sz="1800" b="1" dirty="0" err="1"/>
              <a:t>Reputationsverbesserung</a:t>
            </a:r>
            <a:endParaRPr lang="en-IE" sz="1800" b="1" dirty="0"/>
          </a:p>
          <a:p>
            <a:pPr algn="ctr">
              <a:lnSpc>
                <a:spcPct val="100000"/>
              </a:lnSpc>
              <a:spcBef>
                <a:spcPts val="1200"/>
              </a:spcBef>
            </a:pPr>
            <a:r>
              <a:rPr lang="en-GB" sz="1800" dirty="0"/>
              <a:t>CSR stärkt die Marke und den Ruf eines Unternehmens, da sie auf Werten des 21. Jahrhunderts wie Vertrauen, Glaubwürdigkeit, Zuverlässigkeit, Qualität und Beständigkeit aufbaut. </a:t>
            </a:r>
          </a:p>
          <a:p>
            <a:pPr algn="ctr">
              <a:lnSpc>
                <a:spcPct val="100000"/>
              </a:lnSpc>
              <a:spcBef>
                <a:spcPts val="1200"/>
              </a:spcBef>
            </a:pPr>
            <a:r>
              <a:rPr lang="en-GB" sz="1800" dirty="0"/>
              <a:t>CSR wirkt sich nachweislich positiv auf die Wettbewerbsposition eines Unternehmens aus und steigert die finanzielle Leistungsfähigkeit durch die Verbesserung des Ansehens</a:t>
            </a:r>
            <a:r>
              <a:rPr lang="en-GB" sz="1800" b="0" i="0" dirty="0">
                <a:effectLst/>
              </a:rPr>
              <a:t>. </a:t>
            </a:r>
          </a:p>
          <a:p>
            <a:pPr algn="ctr">
              <a:lnSpc>
                <a:spcPct val="100000"/>
              </a:lnSpc>
              <a:spcBef>
                <a:spcPts val="1200"/>
              </a:spcBef>
            </a:pPr>
            <a:r>
              <a:rPr lang="en-GB" sz="1800" dirty="0"/>
              <a:t>Govindan et al. [</a:t>
            </a:r>
            <a:r>
              <a:rPr lang="en-GB" sz="1800" dirty="0">
                <a:hlinkClick r:id="rId2">
                  <a:extLst>
                    <a:ext uri="{A12FA001-AC4F-418D-AE19-62706E023703}">
                      <ahyp:hlinkClr xmlns:ahyp="http://schemas.microsoft.com/office/drawing/2018/hyperlinkcolor" val="tx"/>
                    </a:ext>
                  </a:extLst>
                </a:hlinkClick>
              </a:rPr>
              <a:t>59</a:t>
            </a:r>
            <a:r>
              <a:rPr lang="en-GB" sz="1800" dirty="0"/>
              <a:t>] wiesen nach, dass CSR-Praktiken die Auswahl der Lieferanten beeinflussen, was sich auf die Wettbewerbsfähigkeit der Unternehmen auswirkt.</a:t>
            </a:r>
            <a:endParaRPr lang="en-IE" sz="1800" dirty="0"/>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8048347" y="1285810"/>
            <a:ext cx="3788335" cy="5191190"/>
          </a:xfrm>
          <a:prstGeom prst="rect">
            <a:avLst/>
          </a:prstGeom>
          <a:solidFill>
            <a:srgbClr val="C55A1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1200"/>
              </a:spcBef>
            </a:pPr>
            <a:r>
              <a:rPr lang="en-GB" sz="1800" b="1" dirty="0">
                <a:solidFill>
                  <a:schemeClr val="bg1"/>
                </a:solidFill>
              </a:rPr>
              <a:t>Strategie in der Krise und Risikominderung</a:t>
            </a:r>
          </a:p>
          <a:p>
            <a:pPr algn="ctr">
              <a:spcBef>
                <a:spcPts val="1200"/>
              </a:spcBef>
            </a:pPr>
            <a:r>
              <a:rPr lang="en-GB" sz="1800" dirty="0">
                <a:solidFill>
                  <a:schemeClr val="bg1"/>
                </a:solidFill>
              </a:rPr>
              <a:t>Von KMU wird erwartet, </a:t>
            </a:r>
            <a:r>
              <a:rPr lang="en-GB" sz="1800" dirty="0" err="1">
                <a:solidFill>
                  <a:schemeClr val="bg1"/>
                </a:solidFill>
              </a:rPr>
              <a:t>dass</a:t>
            </a:r>
            <a:r>
              <a:rPr lang="en-GB" sz="1800" dirty="0">
                <a:solidFill>
                  <a:schemeClr val="bg1"/>
                </a:solidFill>
              </a:rPr>
              <a:t> sie ihre Aktivitäten und Auswirkungen genau unter die Lupe nehmen. Fragen der Lieferkette oder des Umweltschutzes können für die Wirtschaft entscheidend sein. In Krisenzeiten wird das Vertrauen zwischen Interessengruppen und Unternehmen durch sozial verantwortliche </a:t>
            </a:r>
            <a:r>
              <a:rPr lang="en-GB" sz="1800" dirty="0" err="1">
                <a:solidFill>
                  <a:schemeClr val="bg1"/>
                </a:solidFill>
              </a:rPr>
              <a:t>Investitionen</a:t>
            </a:r>
            <a:r>
              <a:rPr lang="en-GB" sz="1800" dirty="0">
                <a:solidFill>
                  <a:schemeClr val="bg1"/>
                </a:solidFill>
              </a:rPr>
              <a:t> </a:t>
            </a:r>
            <a:r>
              <a:rPr lang="en-GB" sz="1800" dirty="0" err="1">
                <a:solidFill>
                  <a:schemeClr val="bg1"/>
                </a:solidFill>
              </a:rPr>
              <a:t>gestärkt</a:t>
            </a:r>
            <a:r>
              <a:rPr lang="en-GB" sz="1800" dirty="0">
                <a:solidFill>
                  <a:schemeClr val="bg1"/>
                </a:solidFill>
              </a:rPr>
              <a:t>. Die Produktivität der Mitarbeiter ist bei sozial verantwortlichen Unternehmen höher und die Gläubiger haben mehr Vertrauen in die Transparenz dieser Unternehmen. CSR-Strategien tragen dazu bei, interne und externe Konflikte </a:t>
            </a:r>
            <a:r>
              <a:rPr lang="en-GB" sz="1800" dirty="0" err="1">
                <a:solidFill>
                  <a:schemeClr val="bg1"/>
                </a:solidFill>
              </a:rPr>
              <a:t>zu</a:t>
            </a:r>
            <a:r>
              <a:rPr lang="en-GB" sz="1800" dirty="0">
                <a:solidFill>
                  <a:schemeClr val="bg1"/>
                </a:solidFill>
              </a:rPr>
              <a:t> </a:t>
            </a:r>
            <a:r>
              <a:rPr lang="en-GB" sz="1800" dirty="0" err="1">
                <a:solidFill>
                  <a:schemeClr val="bg1"/>
                </a:solidFill>
              </a:rPr>
              <a:t>verringern</a:t>
            </a:r>
            <a:r>
              <a:rPr lang="en-GB" sz="1800" dirty="0">
                <a:solidFill>
                  <a:schemeClr val="bg1"/>
                </a:solidFill>
              </a:rPr>
              <a:t>.</a:t>
            </a:r>
            <a:endParaRPr lang="en-IE" sz="1800" dirty="0">
              <a:solidFill>
                <a:schemeClr val="bg1"/>
              </a:solidFill>
            </a:endParaRPr>
          </a:p>
        </p:txBody>
      </p:sp>
      <p:sp>
        <p:nvSpPr>
          <p:cNvPr id="4" name="TextBox 3">
            <a:extLst>
              <a:ext uri="{FF2B5EF4-FFF2-40B4-BE49-F238E27FC236}">
                <a16:creationId xmlns:a16="http://schemas.microsoft.com/office/drawing/2014/main" id="{CF9A1BB7-1B5A-8CA0-C0C5-CA55FB9092E9}"/>
              </a:ext>
            </a:extLst>
          </p:cNvPr>
          <p:cNvSpPr txBox="1"/>
          <p:nvPr/>
        </p:nvSpPr>
        <p:spPr>
          <a:xfrm>
            <a:off x="2819006" y="6178848"/>
            <a:ext cx="2109457" cy="307777"/>
          </a:xfrm>
          <a:prstGeom prst="rect">
            <a:avLst/>
          </a:prstGeom>
          <a:noFill/>
        </p:spPr>
        <p:txBody>
          <a:bodyPr wrap="square" rtlCol="0">
            <a:spAutoFit/>
          </a:bodyPr>
          <a:lstStyle/>
          <a:p>
            <a:pPr algn="ctr"/>
            <a:r>
              <a:rPr lang="en-IE" sz="1400" dirty="0">
                <a:solidFill>
                  <a:srgbClr val="262626"/>
                </a:solidFill>
                <a:hlinkClick r:id="rId3">
                  <a:extLst>
                    <a:ext uri="{A12FA001-AC4F-418D-AE19-62706E023703}">
                      <ahyp:hlinkClr xmlns:ahyp="http://schemas.microsoft.com/office/drawing/2018/hyperlinkcolor" val="tx"/>
                    </a:ext>
                  </a:extLst>
                </a:hlinkClick>
              </a:rPr>
              <a:t>Quell</a:t>
            </a:r>
            <a:r>
              <a:rPr lang="en-IE" sz="1400" dirty="0">
                <a:solidFill>
                  <a:srgbClr val="262626"/>
                </a:solidFill>
              </a:rPr>
              <a:t>e </a:t>
            </a:r>
          </a:p>
        </p:txBody>
      </p:sp>
      <p:sp>
        <p:nvSpPr>
          <p:cNvPr id="5" name="TextBox 4">
            <a:extLst>
              <a:ext uri="{FF2B5EF4-FFF2-40B4-BE49-F238E27FC236}">
                <a16:creationId xmlns:a16="http://schemas.microsoft.com/office/drawing/2014/main" id="{7348A39B-114D-CB3C-51DE-C364A3E27E26}"/>
              </a:ext>
            </a:extLst>
          </p:cNvPr>
          <p:cNvSpPr txBox="1"/>
          <p:nvPr/>
        </p:nvSpPr>
        <p:spPr>
          <a:xfrm>
            <a:off x="6459822" y="6124889"/>
            <a:ext cx="2109457" cy="307777"/>
          </a:xfrm>
          <a:prstGeom prst="rect">
            <a:avLst/>
          </a:prstGeom>
          <a:noFill/>
        </p:spPr>
        <p:txBody>
          <a:bodyPr wrap="square" rtlCol="0">
            <a:spAutoFit/>
          </a:bodyPr>
          <a:lstStyle/>
          <a:p>
            <a:pPr algn="ctr"/>
            <a:r>
              <a:rPr lang="en-IE" sz="1400" dirty="0">
                <a:solidFill>
                  <a:schemeClr val="bg1"/>
                </a:solidFill>
                <a:hlinkClick r:id="rId3">
                  <a:extLst>
                    <a:ext uri="{A12FA001-AC4F-418D-AE19-62706E023703}">
                      <ahyp:hlinkClr xmlns:ahyp="http://schemas.microsoft.com/office/drawing/2018/hyperlinkcolor" val="tx"/>
                    </a:ext>
                  </a:extLst>
                </a:hlinkClick>
              </a:rPr>
              <a:t>Quell</a:t>
            </a:r>
            <a:r>
              <a:rPr lang="en-IE" sz="1400" dirty="0">
                <a:solidFill>
                  <a:schemeClr val="bg1"/>
                </a:solidFill>
              </a:rPr>
              <a:t>e </a:t>
            </a:r>
          </a:p>
        </p:txBody>
      </p:sp>
      <p:sp>
        <p:nvSpPr>
          <p:cNvPr id="6" name="TextBox 5">
            <a:extLst>
              <a:ext uri="{FF2B5EF4-FFF2-40B4-BE49-F238E27FC236}">
                <a16:creationId xmlns:a16="http://schemas.microsoft.com/office/drawing/2014/main" id="{2CCFCDC4-3957-1973-4996-976D4F9D2642}"/>
              </a:ext>
            </a:extLst>
          </p:cNvPr>
          <p:cNvSpPr txBox="1"/>
          <p:nvPr/>
        </p:nvSpPr>
        <p:spPr>
          <a:xfrm>
            <a:off x="10453641" y="6070982"/>
            <a:ext cx="2109457" cy="307777"/>
          </a:xfrm>
          <a:prstGeom prst="rect">
            <a:avLst/>
          </a:prstGeom>
          <a:noFill/>
        </p:spPr>
        <p:txBody>
          <a:bodyPr wrap="square" rtlCol="0">
            <a:spAutoFit/>
          </a:bodyPr>
          <a:lstStyle/>
          <a:p>
            <a:pPr algn="ctr"/>
            <a:r>
              <a:rPr lang="en-IE" sz="1400" dirty="0">
                <a:solidFill>
                  <a:schemeClr val="bg1"/>
                </a:solidFill>
                <a:hlinkClick r:id="rId3">
                  <a:extLst>
                    <a:ext uri="{A12FA001-AC4F-418D-AE19-62706E023703}">
                      <ahyp:hlinkClr xmlns:ahyp="http://schemas.microsoft.com/office/drawing/2018/hyperlinkcolor" val="tx"/>
                    </a:ext>
                  </a:extLst>
                </a:hlinkClick>
              </a:rPr>
              <a:t>Quell</a:t>
            </a:r>
            <a:r>
              <a:rPr lang="en-IE" sz="1400" dirty="0">
                <a:solidFill>
                  <a:schemeClr val="bg1"/>
                </a:solidFill>
              </a:rPr>
              <a:t>e </a:t>
            </a:r>
          </a:p>
        </p:txBody>
      </p:sp>
    </p:spTree>
    <p:extLst>
      <p:ext uri="{BB962C8B-B14F-4D97-AF65-F5344CB8AC3E}">
        <p14:creationId xmlns:p14="http://schemas.microsoft.com/office/powerpoint/2010/main" val="2826594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847755" y="352425"/>
            <a:ext cx="10496490" cy="1128330"/>
          </a:xfrm>
        </p:spPr>
        <p:txBody>
          <a:bodyPr>
            <a:normAutofit/>
          </a:bodyPr>
          <a:lstStyle/>
          <a:p>
            <a:pPr algn="ctr">
              <a:lnSpc>
                <a:spcPct val="120000"/>
              </a:lnSpc>
              <a:spcBef>
                <a:spcPts val="0"/>
              </a:spcBef>
            </a:pPr>
            <a:r>
              <a:rPr lang="en-IE" dirty="0">
                <a:solidFill>
                  <a:srgbClr val="027354"/>
                </a:solidFill>
              </a:rPr>
              <a:t>Vorteile des CSR-Kulturmanagements</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381879" y="1215804"/>
            <a:ext cx="3678704" cy="5289771"/>
          </a:xfrm>
          <a:solidFill>
            <a:srgbClr val="EBC2BF"/>
          </a:solidFill>
        </p:spPr>
        <p:txBody>
          <a:bodyPr/>
          <a:lstStyle/>
          <a:p>
            <a:pPr algn="ctr">
              <a:spcBef>
                <a:spcPts val="1200"/>
              </a:spcBef>
            </a:pPr>
            <a:r>
              <a:rPr lang="en-GB" sz="1800" b="1" dirty="0"/>
              <a:t>Verbesserte Innovation, Wettbewerbsfähigkeit und Marktpositionierung</a:t>
            </a:r>
            <a:endParaRPr lang="en-IE" sz="1800" b="1" dirty="0"/>
          </a:p>
          <a:p>
            <a:pPr algn="ctr">
              <a:spcBef>
                <a:spcPts val="1200"/>
              </a:spcBef>
            </a:pPr>
            <a:r>
              <a:rPr lang="en-GB" sz="1600" dirty="0"/>
              <a:t>Bei CSR geht es ebenso sehr um die Nutzung von Chancen wie um die Vermeidung von Risiken. Das Feedback der </a:t>
            </a:r>
            <a:r>
              <a:rPr lang="en-GB" sz="1600" dirty="0" err="1"/>
              <a:t>verschiedenen</a:t>
            </a:r>
            <a:r>
              <a:rPr lang="en-GB" sz="1600" dirty="0"/>
              <a:t> Stakeholder kann </a:t>
            </a:r>
            <a:r>
              <a:rPr lang="en-GB" sz="1600" dirty="0" err="1"/>
              <a:t>eine</a:t>
            </a:r>
            <a:r>
              <a:rPr lang="en-GB" sz="1600" dirty="0"/>
              <a:t> Quelle für Ideen für neue Produkte, Verfahren und Märkte sein und zu Wettbewerbsvorteilen führen. So kann sich ein Unternehmen </a:t>
            </a:r>
            <a:r>
              <a:rPr lang="en-GB" sz="1600" dirty="0" err="1"/>
              <a:t>bspw</a:t>
            </a:r>
            <a:r>
              <a:rPr lang="en-GB" sz="1600" dirty="0"/>
              <a:t>. nach Umwelt- und Sozialstandards zertifizieren lassen, um Lieferant für bestimmte Einzelhändler zu </a:t>
            </a:r>
            <a:r>
              <a:rPr lang="en-GB" sz="1600" dirty="0" err="1"/>
              <a:t>werden</a:t>
            </a:r>
            <a:r>
              <a:rPr lang="en-GB" sz="1600" dirty="0"/>
              <a:t>. Bei CSR </a:t>
            </a:r>
            <a:r>
              <a:rPr lang="en-GB" sz="1600" dirty="0" err="1"/>
              <a:t>geht</a:t>
            </a:r>
            <a:r>
              <a:rPr lang="en-GB" sz="1600" dirty="0"/>
              <a:t> es </a:t>
            </a:r>
            <a:r>
              <a:rPr lang="en-GB" sz="1600" dirty="0" err="1"/>
              <a:t>auch</a:t>
            </a:r>
            <a:r>
              <a:rPr lang="en-GB" sz="1600" dirty="0"/>
              <a:t> </a:t>
            </a:r>
            <a:r>
              <a:rPr lang="en-GB" sz="1600" dirty="0" err="1"/>
              <a:t>darum</a:t>
            </a:r>
            <a:r>
              <a:rPr lang="en-GB" sz="1600" dirty="0"/>
              <a:t>, auf Trends zu achten, innovativ zu sein und auf Märkte zu reagieren. Es </a:t>
            </a:r>
            <a:r>
              <a:rPr lang="en-GB" sz="1600" dirty="0" err="1"/>
              <a:t>wird</a:t>
            </a:r>
            <a:r>
              <a:rPr lang="en-GB" sz="1600" dirty="0"/>
              <a:t> zunehmend mit den ökologischen oder sozialen Vorteilen von Produkten und </a:t>
            </a:r>
            <a:r>
              <a:rPr lang="en-GB" sz="1600" dirty="0" err="1"/>
              <a:t>Dienstleistungen</a:t>
            </a:r>
            <a:r>
              <a:rPr lang="en-GB" sz="1600" dirty="0"/>
              <a:t> </a:t>
            </a:r>
            <a:r>
              <a:rPr lang="en-GB" sz="1600" dirty="0" err="1"/>
              <a:t>geworben</a:t>
            </a:r>
            <a:r>
              <a:rPr lang="en-GB" sz="1600" dirty="0"/>
              <a:t>. </a:t>
            </a:r>
            <a:endParaRPr lang="en-GB" sz="1600" dirty="0">
              <a:highlight>
                <a:srgbClr val="FFFF00"/>
              </a:highlight>
            </a:endParaRP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351829" y="1236853"/>
            <a:ext cx="3788337" cy="5268722"/>
          </a:xfrm>
          <a:prstGeom prst="rect">
            <a:avLst/>
          </a:prstGeom>
          <a:solidFill>
            <a:schemeClr val="accent2"/>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1200"/>
              </a:spcBef>
            </a:pPr>
            <a:r>
              <a:rPr lang="en-IE" sz="1800" b="1" dirty="0" err="1">
                <a:solidFill>
                  <a:schemeClr val="bg1"/>
                </a:solidFill>
              </a:rPr>
              <a:t>Bessere</a:t>
            </a:r>
            <a:r>
              <a:rPr lang="en-IE" sz="1800" b="1" dirty="0">
                <a:solidFill>
                  <a:schemeClr val="bg1"/>
                </a:solidFill>
              </a:rPr>
              <a:t> </a:t>
            </a:r>
            <a:r>
              <a:rPr lang="en-IE" sz="1800" b="1" dirty="0" err="1">
                <a:solidFill>
                  <a:schemeClr val="bg1"/>
                </a:solidFill>
              </a:rPr>
              <a:t>Personalrekrutierung</a:t>
            </a:r>
            <a:r>
              <a:rPr lang="en-IE" sz="1800" b="1" dirty="0">
                <a:solidFill>
                  <a:schemeClr val="bg1"/>
                </a:solidFill>
              </a:rPr>
              <a:t>,               -</a:t>
            </a:r>
            <a:r>
              <a:rPr lang="en-IE" sz="1800" b="1" dirty="0" err="1">
                <a:solidFill>
                  <a:schemeClr val="bg1"/>
                </a:solidFill>
              </a:rPr>
              <a:t>entwicklung</a:t>
            </a:r>
            <a:r>
              <a:rPr lang="en-IE" sz="1800" b="1" dirty="0">
                <a:solidFill>
                  <a:schemeClr val="bg1"/>
                </a:solidFill>
              </a:rPr>
              <a:t> und -</a:t>
            </a:r>
            <a:r>
              <a:rPr lang="en-IE" sz="1800" b="1" dirty="0" err="1">
                <a:solidFill>
                  <a:schemeClr val="bg1"/>
                </a:solidFill>
              </a:rPr>
              <a:t>bindung</a:t>
            </a:r>
            <a:endParaRPr lang="en-IE" sz="1800" b="1" dirty="0">
              <a:solidFill>
                <a:schemeClr val="bg1"/>
              </a:solidFill>
            </a:endParaRPr>
          </a:p>
          <a:p>
            <a:pPr algn="ctr">
              <a:lnSpc>
                <a:spcPct val="100000"/>
              </a:lnSpc>
              <a:spcBef>
                <a:spcPts val="1200"/>
              </a:spcBef>
            </a:pPr>
            <a:r>
              <a:rPr lang="en-GB" sz="1800" dirty="0">
                <a:solidFill>
                  <a:schemeClr val="bg1"/>
                </a:solidFill>
              </a:rPr>
              <a:t>Mitarbeiter sind nicht </a:t>
            </a:r>
            <a:r>
              <a:rPr lang="en-GB" sz="1800" dirty="0" err="1">
                <a:solidFill>
                  <a:schemeClr val="bg1"/>
                </a:solidFill>
              </a:rPr>
              <a:t>nur</a:t>
            </a:r>
            <a:r>
              <a:rPr lang="en-GB" sz="1800" dirty="0">
                <a:solidFill>
                  <a:schemeClr val="bg1"/>
                </a:solidFill>
              </a:rPr>
              <a:t> </a:t>
            </a:r>
            <a:r>
              <a:rPr lang="en-GB" sz="1800" dirty="0" err="1">
                <a:solidFill>
                  <a:schemeClr val="bg1"/>
                </a:solidFill>
              </a:rPr>
              <a:t>Ideengeber</a:t>
            </a:r>
            <a:r>
              <a:rPr lang="en-GB" sz="1800" dirty="0">
                <a:solidFill>
                  <a:schemeClr val="bg1"/>
                </a:solidFill>
              </a:rPr>
              <a:t> für </a:t>
            </a:r>
            <a:r>
              <a:rPr lang="en-GB" sz="1800" dirty="0" err="1">
                <a:solidFill>
                  <a:schemeClr val="bg1"/>
                </a:solidFill>
              </a:rPr>
              <a:t>Leistungsverbesserungen</a:t>
            </a:r>
            <a:r>
              <a:rPr lang="en-GB" sz="1800" dirty="0">
                <a:solidFill>
                  <a:schemeClr val="bg1"/>
                </a:solidFill>
              </a:rPr>
              <a:t>, sondern auch Verfechter eines Unternehmens, für das sie mit Stolz arbeiten. </a:t>
            </a:r>
            <a:r>
              <a:rPr lang="en-GB" sz="1800" dirty="0" err="1">
                <a:solidFill>
                  <a:schemeClr val="bg1"/>
                </a:solidFill>
              </a:rPr>
              <a:t>Diese</a:t>
            </a:r>
            <a:r>
              <a:rPr lang="en-GB" sz="1800" dirty="0">
                <a:solidFill>
                  <a:schemeClr val="bg1"/>
                </a:solidFill>
              </a:rPr>
              <a:t> </a:t>
            </a:r>
            <a:r>
              <a:rPr lang="en-GB" sz="1800" dirty="0" err="1">
                <a:solidFill>
                  <a:schemeClr val="bg1"/>
                </a:solidFill>
              </a:rPr>
              <a:t>Fähigkeitsverbesserung</a:t>
            </a:r>
            <a:r>
              <a:rPr lang="en-GB" sz="1800" dirty="0">
                <a:solidFill>
                  <a:schemeClr val="bg1"/>
                </a:solidFill>
              </a:rPr>
              <a:t> kann das direkte Ergebnis des Stolzes der </a:t>
            </a:r>
            <a:r>
              <a:rPr lang="en-GB" sz="1800" dirty="0" err="1">
                <a:solidFill>
                  <a:schemeClr val="bg1"/>
                </a:solidFill>
              </a:rPr>
              <a:t>Mit-arbeiter</a:t>
            </a:r>
            <a:r>
              <a:rPr lang="en-GB" sz="1800" dirty="0">
                <a:solidFill>
                  <a:schemeClr val="bg1"/>
                </a:solidFill>
              </a:rPr>
              <a:t> oder der </a:t>
            </a:r>
            <a:r>
              <a:rPr lang="en-GB" sz="1800" dirty="0" err="1">
                <a:solidFill>
                  <a:schemeClr val="bg1"/>
                </a:solidFill>
              </a:rPr>
              <a:t>Unternehmens-leitung</a:t>
            </a:r>
            <a:r>
              <a:rPr lang="en-GB" sz="1800" dirty="0">
                <a:solidFill>
                  <a:schemeClr val="bg1"/>
                </a:solidFill>
              </a:rPr>
              <a:t> auf die Produkte und Praktiken des Unternehmens oder der Einführung verbesserter Personalpraktiken, wie z. B. einer "familienfreundlichen" Politik, sein. Sie kann auch das indirekte Ergebnis von Programmen und Aktivitäten sein, die das Wohlbefinden, die Moral und die Loyalität der Mitarbeiter verbessern. </a:t>
            </a:r>
            <a:endParaRPr lang="en-IE" sz="1800" dirty="0">
              <a:solidFill>
                <a:schemeClr val="bg1"/>
              </a:solidFill>
            </a:endParaRP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8302296" y="1264299"/>
            <a:ext cx="3514723" cy="5241276"/>
          </a:xfrm>
          <a:prstGeom prst="rect">
            <a:avLst/>
          </a:prstGeom>
          <a:solidFill>
            <a:schemeClr val="accent6">
              <a:lumMod val="75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1200"/>
              </a:spcBef>
            </a:pPr>
            <a:r>
              <a:rPr lang="en-IE" sz="1800" b="1" dirty="0" err="1">
                <a:solidFill>
                  <a:schemeClr val="bg1"/>
                </a:solidFill>
              </a:rPr>
              <a:t>Gesteigerte</a:t>
            </a:r>
            <a:r>
              <a:rPr lang="en-IE" sz="1800" b="1" dirty="0">
                <a:solidFill>
                  <a:schemeClr val="bg1"/>
                </a:solidFill>
              </a:rPr>
              <a:t> Betriebseffizienz und Kosteneinsparungen</a:t>
            </a:r>
          </a:p>
          <a:p>
            <a:pPr algn="ctr">
              <a:spcBef>
                <a:spcPts val="1200"/>
              </a:spcBef>
            </a:pPr>
            <a:r>
              <a:rPr lang="en-GB" sz="1800" dirty="0">
                <a:solidFill>
                  <a:schemeClr val="bg1"/>
                </a:solidFill>
              </a:rPr>
              <a:t>CRS regt Effizienzsteigerungen an, die durch einen systematischen Ansatz für das Sozial- und Umweltmanagement ermittelt werden, der eine kontinuierliche Verbesserung erfordert. Die Bewertung der Umwelt- und Energieaspekte eines Betriebs </a:t>
            </a:r>
            <a:r>
              <a:rPr lang="en-GB" sz="1800" dirty="0" err="1">
                <a:solidFill>
                  <a:schemeClr val="bg1"/>
                </a:solidFill>
              </a:rPr>
              <a:t>kann</a:t>
            </a:r>
            <a:r>
              <a:rPr lang="en-GB" sz="1800" dirty="0">
                <a:solidFill>
                  <a:schemeClr val="bg1"/>
                </a:solidFill>
              </a:rPr>
              <a:t> </a:t>
            </a:r>
            <a:r>
              <a:rPr lang="en-GB" sz="1800" dirty="0" err="1">
                <a:solidFill>
                  <a:schemeClr val="bg1"/>
                </a:solidFill>
              </a:rPr>
              <a:t>bspw</a:t>
            </a:r>
            <a:r>
              <a:rPr lang="en-GB" sz="1800" dirty="0">
                <a:solidFill>
                  <a:schemeClr val="bg1"/>
                </a:solidFill>
              </a:rPr>
              <a:t>. </a:t>
            </a:r>
            <a:r>
              <a:rPr lang="en-GB" sz="1800" dirty="0" err="1">
                <a:solidFill>
                  <a:schemeClr val="bg1"/>
                </a:solidFill>
              </a:rPr>
              <a:t>Möglichkeiten</a:t>
            </a:r>
            <a:r>
              <a:rPr lang="en-GB" sz="1800" dirty="0">
                <a:solidFill>
                  <a:schemeClr val="bg1"/>
                </a:solidFill>
              </a:rPr>
              <a:t> aufzeigen, Abfallströme in Einnahmequellen zu verwandeln (z. B. Holzspäne in Spanplatten) und den Energieverbrauch und die Kosten systemweit zu senken.</a:t>
            </a:r>
            <a:endParaRPr lang="en-IE" sz="1800" dirty="0">
              <a:solidFill>
                <a:schemeClr val="bg1"/>
              </a:solidFill>
              <a:highlight>
                <a:srgbClr val="FFFF00"/>
              </a:highlight>
            </a:endParaRPr>
          </a:p>
        </p:txBody>
      </p:sp>
      <p:sp>
        <p:nvSpPr>
          <p:cNvPr id="4" name="TextBox 3">
            <a:extLst>
              <a:ext uri="{FF2B5EF4-FFF2-40B4-BE49-F238E27FC236}">
                <a16:creationId xmlns:a16="http://schemas.microsoft.com/office/drawing/2014/main" id="{D309C7A4-CE2D-1577-866E-5291706B4C3C}"/>
              </a:ext>
            </a:extLst>
          </p:cNvPr>
          <p:cNvSpPr txBox="1"/>
          <p:nvPr/>
        </p:nvSpPr>
        <p:spPr>
          <a:xfrm>
            <a:off x="9004928" y="6054894"/>
            <a:ext cx="2109457" cy="307777"/>
          </a:xfrm>
          <a:prstGeom prst="rect">
            <a:avLst/>
          </a:prstGeom>
          <a:noFill/>
        </p:spPr>
        <p:txBody>
          <a:bodyPr wrap="square" rtlCol="0">
            <a:spAutoFit/>
          </a:bodyPr>
          <a:lstStyle/>
          <a:p>
            <a:pPr algn="ctr"/>
            <a:r>
              <a:rPr lang="en-IE" sz="1400" dirty="0">
                <a:solidFill>
                  <a:schemeClr val="bg1"/>
                </a:solidFill>
                <a:hlinkClick r:id="rId2">
                  <a:extLst>
                    <a:ext uri="{A12FA001-AC4F-418D-AE19-62706E023703}">
                      <ahyp:hlinkClr xmlns:ahyp="http://schemas.microsoft.com/office/drawing/2018/hyperlinkcolor" val="tx"/>
                    </a:ext>
                  </a:extLst>
                </a:hlinkClick>
              </a:rPr>
              <a:t>Quell</a:t>
            </a:r>
            <a:r>
              <a:rPr lang="en-IE" sz="1400" dirty="0">
                <a:solidFill>
                  <a:schemeClr val="bg1"/>
                </a:solidFill>
              </a:rPr>
              <a:t>e </a:t>
            </a:r>
          </a:p>
        </p:txBody>
      </p:sp>
    </p:spTree>
    <p:extLst>
      <p:ext uri="{BB962C8B-B14F-4D97-AF65-F5344CB8AC3E}">
        <p14:creationId xmlns:p14="http://schemas.microsoft.com/office/powerpoint/2010/main" val="1081886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789577" y="385016"/>
            <a:ext cx="10496490" cy="1128330"/>
          </a:xfrm>
        </p:spPr>
        <p:txBody>
          <a:bodyPr>
            <a:normAutofit/>
          </a:bodyPr>
          <a:lstStyle/>
          <a:p>
            <a:pPr algn="ctr">
              <a:lnSpc>
                <a:spcPct val="120000"/>
              </a:lnSpc>
              <a:spcBef>
                <a:spcPts val="0"/>
              </a:spcBef>
            </a:pPr>
            <a:r>
              <a:rPr lang="en-IE" dirty="0">
                <a:solidFill>
                  <a:srgbClr val="027354"/>
                </a:solidFill>
              </a:rPr>
              <a:t>Vorteile des CSR-Kulturmanagements</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198471" y="1202547"/>
            <a:ext cx="3678704" cy="5165662"/>
          </a:xfrm>
          <a:solidFill>
            <a:srgbClr val="E7850F"/>
          </a:solidFill>
        </p:spPr>
        <p:txBody>
          <a:bodyPr/>
          <a:lstStyle/>
          <a:p>
            <a:pPr algn="ctr"/>
            <a:r>
              <a:rPr lang="en-GB" sz="1800" b="1" dirty="0">
                <a:solidFill>
                  <a:schemeClr val="bg1"/>
                </a:solidFill>
              </a:rPr>
              <a:t>Verbesserte Fähigkeit, auf Veränderungen </a:t>
            </a:r>
            <a:r>
              <a:rPr lang="en-GB" sz="1800" b="1" dirty="0" err="1">
                <a:solidFill>
                  <a:schemeClr val="bg1"/>
                </a:solidFill>
              </a:rPr>
              <a:t>zu</a:t>
            </a:r>
            <a:r>
              <a:rPr lang="en-GB" sz="1800" b="1" dirty="0">
                <a:solidFill>
                  <a:schemeClr val="bg1"/>
                </a:solidFill>
              </a:rPr>
              <a:t> </a:t>
            </a:r>
            <a:r>
              <a:rPr lang="en-GB" sz="1800" b="1" dirty="0" err="1">
                <a:solidFill>
                  <a:schemeClr val="bg1"/>
                </a:solidFill>
              </a:rPr>
              <a:t>reagieren</a:t>
            </a:r>
            <a:endParaRPr lang="en-GB" sz="1800" dirty="0">
              <a:solidFill>
                <a:schemeClr val="bg1"/>
              </a:solidFill>
            </a:endParaRPr>
          </a:p>
          <a:p>
            <a:pPr algn="ctr">
              <a:spcBef>
                <a:spcPts val="1200"/>
              </a:spcBef>
            </a:pPr>
            <a:endParaRPr lang="de-DE" sz="1800" dirty="0">
              <a:solidFill>
                <a:schemeClr val="bg1"/>
              </a:solidFill>
            </a:endParaRPr>
          </a:p>
          <a:p>
            <a:pPr algn="ctr">
              <a:spcBef>
                <a:spcPts val="1200"/>
              </a:spcBef>
            </a:pPr>
            <a:r>
              <a:rPr lang="de-DE" sz="1800" dirty="0">
                <a:solidFill>
                  <a:schemeClr val="bg1"/>
                </a:solidFill>
              </a:rPr>
              <a:t>Unternehmen nutzen CSR als "Radar", um Marktrends zu erkennen und streben Innovation und Nachhaltigkeit an. Durch den regelmäßigen Dialog mit Stakeholdern und Kunden sind sie besser in der Lage, Veränderungen vorherzusehen und darauf zu reagieren. Sie befinden sich kontinuierlich in der Planungs- und Entwicklungsphase ihres Geschäfts.</a:t>
            </a:r>
            <a:endParaRPr lang="en-GB" sz="1800" dirty="0">
              <a:solidFill>
                <a:schemeClr val="bg1"/>
              </a:solidFill>
            </a:endParaRP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355318" y="1179838"/>
            <a:ext cx="3788337" cy="5188371"/>
          </a:xfrm>
          <a:prstGeom prst="rect">
            <a:avLst/>
          </a:prstGeom>
          <a:solidFill>
            <a:srgbClr val="027354"/>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GB" sz="1800" b="1" dirty="0">
                <a:solidFill>
                  <a:schemeClr val="bg1"/>
                </a:solidFill>
              </a:rPr>
              <a:t>Verbesserte Fähigkeit, effektive und effiziente Beziehungen in der Lieferkette aufzubauen und zu pflegen </a:t>
            </a:r>
          </a:p>
          <a:p>
            <a:pPr algn="ctr">
              <a:lnSpc>
                <a:spcPct val="100000"/>
              </a:lnSpc>
              <a:spcBef>
                <a:spcPts val="1200"/>
              </a:spcBef>
            </a:pPr>
            <a:r>
              <a:rPr lang="en-GB" sz="1800" dirty="0" err="1">
                <a:solidFill>
                  <a:schemeClr val="bg1"/>
                </a:solidFill>
              </a:rPr>
              <a:t>Gleichgesinnte</a:t>
            </a:r>
            <a:r>
              <a:rPr lang="en-GB" sz="1800" dirty="0">
                <a:solidFill>
                  <a:schemeClr val="bg1"/>
                </a:solidFill>
              </a:rPr>
              <a:t> Unternehmen können profitable langfristige Geschäftsbeziehungen aufbauen, indem sie die Standards verbessern und dadurch die Risiken verringern. Größere Unternehmen können kleinere Firmen, mit denen sie Geschäfte machen, zur Umsetzung eines CSR-</a:t>
            </a:r>
            <a:r>
              <a:rPr lang="en-GB" sz="1800" dirty="0" err="1">
                <a:solidFill>
                  <a:schemeClr val="bg1"/>
                </a:solidFill>
              </a:rPr>
              <a:t>Konzepts</a:t>
            </a:r>
            <a:r>
              <a:rPr lang="en-GB" sz="1800" dirty="0">
                <a:solidFill>
                  <a:schemeClr val="bg1"/>
                </a:solidFill>
              </a:rPr>
              <a:t> </a:t>
            </a:r>
            <a:r>
              <a:rPr lang="en-GB" sz="1800" dirty="0" err="1">
                <a:solidFill>
                  <a:schemeClr val="bg1"/>
                </a:solidFill>
              </a:rPr>
              <a:t>anregen</a:t>
            </a:r>
            <a:r>
              <a:rPr lang="en-GB" sz="1800" dirty="0">
                <a:solidFill>
                  <a:schemeClr val="bg1"/>
                </a:solidFill>
              </a:rPr>
              <a:t>. So verlangen beispielsweise einige große Bekleidungshändler von ihren Lieferanten die Einhaltung von Arbeitnehmerrechten, Kodizes und Standards. </a:t>
            </a:r>
            <a:endParaRPr lang="en-IE" sz="1800" dirty="0">
              <a:solidFill>
                <a:schemeClr val="bg1"/>
              </a:solidFill>
            </a:endParaRP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8152598" y="1202547"/>
            <a:ext cx="3514723" cy="5165662"/>
          </a:xfrm>
          <a:prstGeom prst="rect">
            <a:avLst/>
          </a:prstGeom>
          <a:solidFill>
            <a:srgbClr val="D0756E"/>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1800" b="1" dirty="0">
                <a:solidFill>
                  <a:schemeClr val="bg1"/>
                </a:solidFill>
              </a:rPr>
              <a:t>Eine solidere "soziale Lizenz" für die Tätigkeit in der Gemeinschaft </a:t>
            </a:r>
          </a:p>
          <a:p>
            <a:pPr algn="ctr"/>
            <a:r>
              <a:rPr lang="en-GB" sz="1800" dirty="0">
                <a:solidFill>
                  <a:schemeClr val="bg1"/>
                </a:solidFill>
              </a:rPr>
              <a:t>CSR kann zum Aufbau von "sozialem Kapital", also von Botschaftern, Unterstützung und Loyalität, beitragen. Ein besseres Verständnis der Bürger, der Gemeinschaft und der Stakeholder für das Unternehmen und seine Ziele und Aktivitäten führt </a:t>
            </a:r>
            <a:r>
              <a:rPr lang="en-GB" sz="1800" dirty="0" err="1">
                <a:solidFill>
                  <a:schemeClr val="bg1"/>
                </a:solidFill>
              </a:rPr>
              <a:t>zu</a:t>
            </a:r>
            <a:r>
              <a:rPr lang="en-GB" sz="1800" dirty="0">
                <a:solidFill>
                  <a:schemeClr val="bg1"/>
                </a:solidFill>
              </a:rPr>
              <a:t> </a:t>
            </a:r>
            <a:r>
              <a:rPr lang="en-GB" sz="1800" dirty="0" err="1">
                <a:solidFill>
                  <a:schemeClr val="bg1"/>
                </a:solidFill>
              </a:rPr>
              <a:t>verbesserten</a:t>
            </a:r>
            <a:r>
              <a:rPr lang="en-GB" sz="1800" dirty="0">
                <a:solidFill>
                  <a:schemeClr val="bg1"/>
                </a:solidFill>
              </a:rPr>
              <a:t> Beziehungen zu den Stakeholdern. Stakeholder in der Gemeinschaft sind alle, die nicht zum KMU gehören, z. B. Regierungen, Konzerne, Mitarbeiterpools usw. Dies wiederum kann zu solideren Aktivitäten führen, die öffentliche, private und zivilgesellschaftliche Allianzen bilden. </a:t>
            </a:r>
            <a:endParaRPr lang="en-IE" sz="1800" dirty="0">
              <a:solidFill>
                <a:schemeClr val="bg1"/>
              </a:solidFill>
              <a:highlight>
                <a:srgbClr val="FFFF00"/>
              </a:highlight>
            </a:endParaRPr>
          </a:p>
        </p:txBody>
      </p:sp>
      <p:sp>
        <p:nvSpPr>
          <p:cNvPr id="4" name="TextBox 3">
            <a:extLst>
              <a:ext uri="{FF2B5EF4-FFF2-40B4-BE49-F238E27FC236}">
                <a16:creationId xmlns:a16="http://schemas.microsoft.com/office/drawing/2014/main" id="{F9DE86A5-C515-338D-70A4-343082D6B4F8}"/>
              </a:ext>
            </a:extLst>
          </p:cNvPr>
          <p:cNvSpPr txBox="1"/>
          <p:nvPr/>
        </p:nvSpPr>
        <p:spPr>
          <a:xfrm>
            <a:off x="6408482" y="5998877"/>
            <a:ext cx="2109457" cy="307777"/>
          </a:xfrm>
          <a:prstGeom prst="rect">
            <a:avLst/>
          </a:prstGeom>
          <a:noFill/>
        </p:spPr>
        <p:txBody>
          <a:bodyPr wrap="square" rtlCol="0">
            <a:spAutoFit/>
          </a:bodyPr>
          <a:lstStyle/>
          <a:p>
            <a:pPr algn="ctr"/>
            <a:r>
              <a:rPr lang="en-IE" sz="1400" dirty="0">
                <a:solidFill>
                  <a:schemeClr val="bg1"/>
                </a:solidFill>
                <a:hlinkClick r:id="rId2">
                  <a:extLst>
                    <a:ext uri="{A12FA001-AC4F-418D-AE19-62706E023703}">
                      <ahyp:hlinkClr xmlns:ahyp="http://schemas.microsoft.com/office/drawing/2018/hyperlinkcolor" val="tx"/>
                    </a:ext>
                  </a:extLst>
                </a:hlinkClick>
              </a:rPr>
              <a:t>Quell</a:t>
            </a:r>
            <a:r>
              <a:rPr lang="en-IE" sz="1400" dirty="0">
                <a:solidFill>
                  <a:schemeClr val="bg1"/>
                </a:solidFill>
              </a:rPr>
              <a:t>e</a:t>
            </a:r>
            <a:r>
              <a:rPr lang="en-IE" sz="1400" dirty="0"/>
              <a:t> </a:t>
            </a:r>
          </a:p>
        </p:txBody>
      </p:sp>
    </p:spTree>
    <p:extLst>
      <p:ext uri="{BB962C8B-B14F-4D97-AF65-F5344CB8AC3E}">
        <p14:creationId xmlns:p14="http://schemas.microsoft.com/office/powerpoint/2010/main" val="3767674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847755" y="308816"/>
            <a:ext cx="10496490" cy="1128330"/>
          </a:xfrm>
        </p:spPr>
        <p:txBody>
          <a:bodyPr>
            <a:normAutofit/>
          </a:bodyPr>
          <a:lstStyle/>
          <a:p>
            <a:pPr algn="ctr">
              <a:lnSpc>
                <a:spcPct val="120000"/>
              </a:lnSpc>
              <a:spcBef>
                <a:spcPts val="0"/>
              </a:spcBef>
            </a:pPr>
            <a:r>
              <a:rPr lang="en-IE" dirty="0">
                <a:solidFill>
                  <a:srgbClr val="027354"/>
                </a:solidFill>
              </a:rPr>
              <a:t>Vorteile des CSR-Kulturmanagements</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299894" y="1180001"/>
            <a:ext cx="3678704" cy="5188208"/>
          </a:xfrm>
          <a:solidFill>
            <a:srgbClr val="EBC2BF"/>
          </a:solidFill>
        </p:spPr>
        <p:txBody>
          <a:bodyPr/>
          <a:lstStyle/>
          <a:p>
            <a:pPr algn="ctr"/>
            <a:r>
              <a:rPr lang="en-GB" sz="1800" b="1" dirty="0"/>
              <a:t>Verbesserte Beziehungen zu den Aufsichtsbehörden </a:t>
            </a:r>
          </a:p>
          <a:p>
            <a:pPr algn="ctr">
              <a:spcBef>
                <a:spcPts val="1200"/>
              </a:spcBef>
            </a:pPr>
            <a:r>
              <a:rPr lang="en-GB" sz="1800" dirty="0"/>
              <a:t>In </a:t>
            </a:r>
            <a:r>
              <a:rPr lang="en-GB" sz="1800" dirty="0" err="1"/>
              <a:t>einigen</a:t>
            </a:r>
            <a:r>
              <a:rPr lang="en-GB" sz="1800" dirty="0"/>
              <a:t> </a:t>
            </a:r>
            <a:r>
              <a:rPr lang="en-GB" sz="1800" dirty="0" err="1"/>
              <a:t>Behörden</a:t>
            </a:r>
            <a:r>
              <a:rPr lang="en-GB" sz="1800" dirty="0"/>
              <a:t> </a:t>
            </a:r>
            <a:r>
              <a:rPr lang="en-GB" sz="1800" dirty="0" err="1"/>
              <a:t>wurden</a:t>
            </a:r>
            <a:r>
              <a:rPr lang="en-GB" sz="1800" dirty="0"/>
              <a:t> die </a:t>
            </a:r>
            <a:r>
              <a:rPr lang="en-GB" sz="1800" dirty="0" err="1"/>
              <a:t>Genehmigungsverfahren</a:t>
            </a:r>
            <a:r>
              <a:rPr lang="en-GB" sz="1800" dirty="0"/>
              <a:t> für Unternehmen beschleunigt, die soziale und ökologische </a:t>
            </a:r>
            <a:r>
              <a:rPr lang="en-GB" sz="1800" dirty="0" err="1"/>
              <a:t>Maßnahmen</a:t>
            </a:r>
            <a:r>
              <a:rPr lang="en-GB" sz="1800" dirty="0"/>
              <a:t> </a:t>
            </a:r>
            <a:r>
              <a:rPr lang="en-GB" sz="1800" dirty="0" err="1"/>
              <a:t>ergreiffen</a:t>
            </a:r>
            <a:r>
              <a:rPr lang="en-GB" sz="1800" dirty="0"/>
              <a:t>, die über die gesetzlich vorgeschriebenen hinausgehen. In einigen Ländern verwenden die Regierungen CSR-Indikatoren bei der Entscheidung über die Vergabe von Aufträgen oder Exporthilfeverträgen (oder erwägen deren Verwendung). Die </a:t>
            </a:r>
            <a:r>
              <a:rPr lang="en-GB" sz="1800" dirty="0" err="1"/>
              <a:t>Regierungen</a:t>
            </a:r>
            <a:r>
              <a:rPr lang="en-GB" sz="1800" dirty="0"/>
              <a:t> </a:t>
            </a:r>
            <a:r>
              <a:rPr lang="en-GB" sz="1800" dirty="0" err="1"/>
              <a:t>haben</a:t>
            </a:r>
            <a:r>
              <a:rPr lang="en-GB" sz="1800" dirty="0"/>
              <a:t> </a:t>
            </a:r>
            <a:r>
              <a:rPr lang="en-GB" sz="1800" dirty="0" err="1"/>
              <a:t>erkannt</a:t>
            </a:r>
            <a:r>
              <a:rPr lang="en-GB" sz="1800" dirty="0"/>
              <a:t>, dass ohne ein stärkeres Engagement des </a:t>
            </a:r>
            <a:r>
              <a:rPr lang="en-GB" sz="1800" dirty="0" err="1"/>
              <a:t>Unternehmenssektors</a:t>
            </a:r>
            <a:r>
              <a:rPr lang="en-GB" sz="1800" dirty="0"/>
              <a:t> die </a:t>
            </a:r>
            <a:r>
              <a:rPr lang="en-GB" sz="1800" dirty="0" err="1"/>
              <a:t>Nachhaltigkeitsziele</a:t>
            </a:r>
            <a:r>
              <a:rPr lang="en-GB" sz="1800" dirty="0"/>
              <a:t> </a:t>
            </a:r>
            <a:r>
              <a:rPr lang="en-GB" sz="1800" dirty="0" err="1"/>
              <a:t>nicht</a:t>
            </a:r>
            <a:r>
              <a:rPr lang="en-GB" sz="1800" dirty="0"/>
              <a:t> erreicht werden können.</a:t>
            </a:r>
            <a:endParaRPr lang="en-GB" sz="1800" dirty="0">
              <a:solidFill>
                <a:schemeClr val="tx1">
                  <a:lumMod val="75000"/>
                  <a:lumOff val="25000"/>
                </a:schemeClr>
              </a:solidFill>
              <a:highlight>
                <a:srgbClr val="FFFF00"/>
              </a:highlight>
            </a:endParaRP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425067" y="1185867"/>
            <a:ext cx="3788337" cy="5182342"/>
          </a:xfrm>
          <a:prstGeom prst="rect">
            <a:avLst/>
          </a:prstGeom>
          <a:solidFill>
            <a:srgbClr val="BEE8DB"/>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GB" sz="1800" b="1" dirty="0"/>
              <a:t>Zugang zu Kapital </a:t>
            </a:r>
          </a:p>
          <a:p>
            <a:pPr algn="ctr">
              <a:lnSpc>
                <a:spcPct val="100000"/>
              </a:lnSpc>
              <a:spcBef>
                <a:spcPts val="1200"/>
              </a:spcBef>
            </a:pPr>
            <a:r>
              <a:rPr lang="en-GB" sz="1800" dirty="0"/>
              <a:t>Die Finanzinstitute beziehen zunehmend soziale und ökologische Kriterien in ihre Projektbewertung ein. Bei der Entscheidung darüber, wo sie ihr Geld anlegen, suchen die Investoren nach Indikatoren für ein wirksames CSR-Management. Ein Geschäftsplan, der einen guten CSR-Ansatz enthält, wird oft als Indikator für ein gutes Management angesehen</a:t>
            </a:r>
          </a:p>
          <a:p>
            <a:pPr algn="ctr">
              <a:lnSpc>
                <a:spcPct val="100000"/>
              </a:lnSpc>
              <a:spcBef>
                <a:spcPts val="0"/>
              </a:spcBef>
            </a:pPr>
            <a:r>
              <a:rPr lang="en-GB" sz="1800" b="0" i="1" dirty="0">
                <a:effectLst/>
              </a:rPr>
              <a:t>Flammer [</a:t>
            </a:r>
            <a:r>
              <a:rPr lang="en-GB" sz="1800" b="0" i="1" u="none" strike="noStrike" dirty="0">
                <a:effectLst/>
                <a:hlinkClick r:id="rId2">
                  <a:extLst>
                    <a:ext uri="{A12FA001-AC4F-418D-AE19-62706E023703}">
                      <ahyp:hlinkClr xmlns:ahyp="http://schemas.microsoft.com/office/drawing/2018/hyperlinkcolor" val="tx"/>
                    </a:ext>
                  </a:extLst>
                </a:hlinkClick>
              </a:rPr>
              <a:t>63</a:t>
            </a:r>
            <a:r>
              <a:rPr lang="en-GB" sz="1800" b="0" i="1" dirty="0">
                <a:effectLst/>
              </a:rPr>
              <a:t>] wies darauf hin, dass verantwortungsbewusste Unternehmen bevorzugt werden und mehr öffentliche Aufträge erhalten, weil sie die Interessen der Stakeholder berücksichtigen und CSR-Aktivitäten einbeziehen.</a:t>
            </a:r>
          </a:p>
          <a:p>
            <a:pPr algn="ctr">
              <a:lnSpc>
                <a:spcPct val="100000"/>
              </a:lnSpc>
              <a:spcBef>
                <a:spcPts val="0"/>
              </a:spcBef>
            </a:pPr>
            <a:endParaRPr lang="en-IE" sz="1800" dirty="0">
              <a:solidFill>
                <a:schemeClr val="tx1">
                  <a:lumMod val="75000"/>
                  <a:lumOff val="25000"/>
                </a:schemeClr>
              </a:solidFill>
            </a:endParaRP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8065088" y="1188397"/>
            <a:ext cx="3850687" cy="5179812"/>
          </a:xfrm>
          <a:prstGeom prst="rect">
            <a:avLst/>
          </a:prstGeom>
          <a:solidFill>
            <a:srgbClr val="F8CD9A"/>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pPr>
            <a:r>
              <a:rPr lang="en-GB" sz="1800" b="1" dirty="0"/>
              <a:t>Ein Katalysator für verantwortungsvollen Konsum </a:t>
            </a:r>
          </a:p>
          <a:p>
            <a:pPr algn="ctr">
              <a:spcBef>
                <a:spcPts val="1200"/>
              </a:spcBef>
            </a:pPr>
            <a:r>
              <a:rPr lang="de-DE" sz="1800" dirty="0"/>
              <a:t>"Verantwortungsvoller Konsum" betrifft nicht nur die Veränderung der Verbraucherpräferenzen, sondern auch das Angebot von Waren, die Einhaltung von Verbraucherrechten und Nachhaltigkeitsfragen sowie die Rolle der Regulierungsbehörden. </a:t>
            </a:r>
            <a:r>
              <a:rPr lang="en-GB" sz="1800" dirty="0"/>
              <a:t>Unternehmen, die nicht nachhaltige Konsummuster ändern, </a:t>
            </a:r>
            <a:r>
              <a:rPr lang="de-DE" sz="1800" dirty="0"/>
              <a:t>gelten als wichtige Treiber für </a:t>
            </a:r>
            <a:r>
              <a:rPr lang="en-GB" sz="1800" dirty="0" err="1"/>
              <a:t>eine</a:t>
            </a:r>
            <a:r>
              <a:rPr lang="en-GB" sz="1800" dirty="0"/>
              <a:t> </a:t>
            </a:r>
            <a:r>
              <a:rPr lang="en-GB" sz="1800" dirty="0" err="1"/>
              <a:t>nachhaltige</a:t>
            </a:r>
            <a:r>
              <a:rPr lang="en-GB" sz="1800" dirty="0"/>
              <a:t> </a:t>
            </a:r>
            <a:r>
              <a:rPr lang="en-GB" sz="1800" dirty="0" err="1"/>
              <a:t>Entwicklung</a:t>
            </a:r>
            <a:r>
              <a:rPr lang="en-GB" sz="1800" dirty="0"/>
              <a:t>. </a:t>
            </a:r>
            <a:r>
              <a:rPr lang="de-DE" sz="1800" dirty="0"/>
              <a:t>Sie spielen eine Schlüsselrolle bei der Förderung nachhaltiger Konsummuster und Lebensstile durch ihre Produkte und Dienstleistungen. Menschen achten darauf.</a:t>
            </a:r>
            <a:endParaRPr lang="en-IE" sz="1800" dirty="0">
              <a:solidFill>
                <a:schemeClr val="tx1">
                  <a:lumMod val="75000"/>
                  <a:lumOff val="25000"/>
                </a:schemeClr>
              </a:solidFill>
              <a:highlight>
                <a:srgbClr val="FFFF00"/>
              </a:highlight>
            </a:endParaRPr>
          </a:p>
        </p:txBody>
      </p:sp>
      <p:sp>
        <p:nvSpPr>
          <p:cNvPr id="4" name="TextBox 3">
            <a:extLst>
              <a:ext uri="{FF2B5EF4-FFF2-40B4-BE49-F238E27FC236}">
                <a16:creationId xmlns:a16="http://schemas.microsoft.com/office/drawing/2014/main" id="{DFC01D69-C97D-E725-12E4-93EE466E3703}"/>
              </a:ext>
            </a:extLst>
          </p:cNvPr>
          <p:cNvSpPr txBox="1"/>
          <p:nvPr/>
        </p:nvSpPr>
        <p:spPr>
          <a:xfrm>
            <a:off x="11137271" y="5920573"/>
            <a:ext cx="2109457" cy="307777"/>
          </a:xfrm>
          <a:prstGeom prst="rect">
            <a:avLst/>
          </a:prstGeom>
          <a:noFill/>
        </p:spPr>
        <p:txBody>
          <a:bodyPr wrap="square" rtlCol="0">
            <a:spAutoFit/>
          </a:bodyPr>
          <a:lstStyle/>
          <a:p>
            <a:r>
              <a:rPr lang="en-IE" sz="1400" dirty="0">
                <a:solidFill>
                  <a:srgbClr val="262626"/>
                </a:solidFill>
                <a:hlinkClick r:id="rId3">
                  <a:extLst>
                    <a:ext uri="{A12FA001-AC4F-418D-AE19-62706E023703}">
                      <ahyp:hlinkClr xmlns:ahyp="http://schemas.microsoft.com/office/drawing/2018/hyperlinkcolor" val="tx"/>
                    </a:ext>
                  </a:extLst>
                </a:hlinkClick>
              </a:rPr>
              <a:t>Quell</a:t>
            </a:r>
            <a:r>
              <a:rPr lang="en-IE" sz="1400" dirty="0">
                <a:solidFill>
                  <a:srgbClr val="262626"/>
                </a:solidFill>
              </a:rPr>
              <a:t>e </a:t>
            </a:r>
          </a:p>
        </p:txBody>
      </p:sp>
    </p:spTree>
    <p:extLst>
      <p:ext uri="{BB962C8B-B14F-4D97-AF65-F5344CB8AC3E}">
        <p14:creationId xmlns:p14="http://schemas.microsoft.com/office/powerpoint/2010/main" val="4268900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216253" y="881262"/>
            <a:ext cx="6390735" cy="1101172"/>
          </a:xfrm>
          <a:solidFill>
            <a:schemeClr val="bg1"/>
          </a:solidFill>
        </p:spPr>
        <p:txBody>
          <a:bodyPr/>
          <a:lstStyle/>
          <a:p>
            <a:pPr>
              <a:lnSpc>
                <a:spcPct val="100000"/>
              </a:lnSpc>
              <a:spcBef>
                <a:spcPts val="0"/>
              </a:spcBef>
            </a:pPr>
            <a:r>
              <a:rPr lang="de-DE" sz="3600" dirty="0">
                <a:solidFill>
                  <a:srgbClr val="027354"/>
                </a:solidFill>
              </a:rPr>
              <a:t>Aktivierung des CSR Change Managements  </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n-IE" sz="4800" b="1" dirty="0">
                <a:solidFill>
                  <a:schemeClr val="bg1"/>
                </a:solidFill>
              </a:rPr>
              <a:t>Abschnitt 4</a:t>
            </a:r>
          </a:p>
        </p:txBody>
      </p:sp>
      <p:sp>
        <p:nvSpPr>
          <p:cNvPr id="3" name="Textfeld 2">
            <a:extLst>
              <a:ext uri="{FF2B5EF4-FFF2-40B4-BE49-F238E27FC236}">
                <a16:creationId xmlns:a16="http://schemas.microsoft.com/office/drawing/2014/main" id="{E8B9EA3C-F804-68EA-0E0E-2BA33763629E}"/>
              </a:ext>
            </a:extLst>
          </p:cNvPr>
          <p:cNvSpPr txBox="1"/>
          <p:nvPr/>
        </p:nvSpPr>
        <p:spPr>
          <a:xfrm>
            <a:off x="216253" y="2265684"/>
            <a:ext cx="5592876" cy="1200329"/>
          </a:xfrm>
          <a:prstGeom prst="rect">
            <a:avLst/>
          </a:prstGeom>
          <a:solidFill>
            <a:schemeClr val="bg1"/>
          </a:solidFill>
        </p:spPr>
        <p:txBody>
          <a:bodyPr vert="horz" lIns="91440" tIns="45720" rIns="91440" bIns="45720" rtlCol="0">
            <a:noAutofit/>
          </a:bodyPr>
          <a:lstStyle>
            <a:lvl1pPr indent="0">
              <a:lnSpc>
                <a:spcPct val="100000"/>
              </a:lnSpc>
              <a:spcBef>
                <a:spcPts val="0"/>
              </a:spcBef>
              <a:buFont typeface="Arial"/>
              <a:buNone/>
              <a:defRPr sz="3600" b="1" baseline="0">
                <a:solidFill>
                  <a:srgbClr val="027354"/>
                </a:solidFill>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GB" dirty="0" err="1">
                <a:solidFill>
                  <a:srgbClr val="C55A11"/>
                </a:solidFill>
              </a:rPr>
              <a:t>Kurzfristiger</a:t>
            </a:r>
            <a:r>
              <a:rPr lang="en-GB" dirty="0">
                <a:solidFill>
                  <a:srgbClr val="C55A11"/>
                </a:solidFill>
              </a:rPr>
              <a:t> </a:t>
            </a:r>
            <a:r>
              <a:rPr lang="en-GB" dirty="0" err="1">
                <a:solidFill>
                  <a:srgbClr val="C55A11"/>
                </a:solidFill>
              </a:rPr>
              <a:t>strategischer</a:t>
            </a:r>
            <a:r>
              <a:rPr lang="en-GB" dirty="0">
                <a:solidFill>
                  <a:srgbClr val="C55A11"/>
                </a:solidFill>
              </a:rPr>
              <a:t> Ansatz</a:t>
            </a:r>
          </a:p>
        </p:txBody>
      </p:sp>
    </p:spTree>
    <p:extLst>
      <p:ext uri="{BB962C8B-B14F-4D97-AF65-F5344CB8AC3E}">
        <p14:creationId xmlns:p14="http://schemas.microsoft.com/office/powerpoint/2010/main" val="1528069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218D61-5F0A-FA11-96E0-E13A05CD7F30}"/>
              </a:ext>
            </a:extLst>
          </p:cNvPr>
          <p:cNvSpPr>
            <a:spLocks noGrp="1"/>
          </p:cNvSpPr>
          <p:nvPr>
            <p:ph type="body" sz="quarter" idx="13"/>
          </p:nvPr>
        </p:nvSpPr>
        <p:spPr>
          <a:xfrm>
            <a:off x="0" y="61606"/>
            <a:ext cx="9069721" cy="3119551"/>
          </a:xfrm>
        </p:spPr>
        <p:txBody>
          <a:bodyPr>
            <a:normAutofit/>
          </a:bodyPr>
          <a:lstStyle/>
          <a:p>
            <a:r>
              <a:rPr lang="en-GB" sz="2800" b="1" i="0" dirty="0">
                <a:latin typeface="sofia-pro"/>
              </a:rPr>
              <a:t>CSR lohnt sich für KMU, aber verkomplizieren Sie den Prozess nicht!</a:t>
            </a:r>
          </a:p>
          <a:p>
            <a:r>
              <a:rPr lang="en-GB" sz="2800" b="0" i="0" dirty="0">
                <a:effectLst/>
                <a:latin typeface="sofia-pro"/>
              </a:rPr>
              <a:t>Lassen Sie sich nicht von der Terminologie und dem Eindruck abschrecken, dass Sie Unmögliches leisten müssen - ein gesundes Unternehmen zu gründen und zu führen ist schon schwer genug, ohne dass Sie sich Sorgen um Ihr Gewissen machen müssen. (</a:t>
            </a:r>
            <a:r>
              <a:rPr lang="en-GB" sz="2800" b="0" i="0" dirty="0">
                <a:effectLst/>
                <a:latin typeface="sofia-pro"/>
                <a:hlinkClick r:id="rId2">
                  <a:extLst>
                    <a:ext uri="{A12FA001-AC4F-418D-AE19-62706E023703}">
                      <ahyp:hlinkClr xmlns:ahyp="http://schemas.microsoft.com/office/drawing/2018/hyperlinkcolor" val="tx"/>
                    </a:ext>
                  </a:extLst>
                </a:hlinkClick>
              </a:rPr>
              <a:t>Quelle</a:t>
            </a:r>
            <a:r>
              <a:rPr lang="en-GB" sz="2800" b="0" i="0" dirty="0">
                <a:effectLst/>
                <a:latin typeface="sofia-pro"/>
              </a:rPr>
              <a:t>)</a:t>
            </a:r>
            <a:endParaRPr lang="en-IE" sz="2800" dirty="0"/>
          </a:p>
        </p:txBody>
      </p:sp>
      <p:grpSp>
        <p:nvGrpSpPr>
          <p:cNvPr id="7" name="Graphic 4">
            <a:extLst>
              <a:ext uri="{FF2B5EF4-FFF2-40B4-BE49-F238E27FC236}">
                <a16:creationId xmlns:a16="http://schemas.microsoft.com/office/drawing/2014/main" id="{45E5ACE9-3438-1B05-CE22-E07CCA4F28C0}"/>
              </a:ext>
            </a:extLst>
          </p:cNvPr>
          <p:cNvGrpSpPr/>
          <p:nvPr/>
        </p:nvGrpSpPr>
        <p:grpSpPr>
          <a:xfrm>
            <a:off x="8670756" y="3246591"/>
            <a:ext cx="3127055" cy="2761367"/>
            <a:chOff x="3778420" y="3791271"/>
            <a:chExt cx="1253431" cy="1085528"/>
          </a:xfrm>
        </p:grpSpPr>
        <p:sp>
          <p:nvSpPr>
            <p:cNvPr id="8" name="Freeform 104">
              <a:extLst>
                <a:ext uri="{FF2B5EF4-FFF2-40B4-BE49-F238E27FC236}">
                  <a16:creationId xmlns:a16="http://schemas.microsoft.com/office/drawing/2014/main" id="{33F06C5C-4D48-CBC6-C935-D488E9FD1074}"/>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9" name="Freeform 105">
              <a:extLst>
                <a:ext uri="{FF2B5EF4-FFF2-40B4-BE49-F238E27FC236}">
                  <a16:creationId xmlns:a16="http://schemas.microsoft.com/office/drawing/2014/main" id="{713A011C-34AE-792D-D83F-01C5626E2CEB}"/>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a:p>
          </p:txBody>
        </p:sp>
        <p:sp>
          <p:nvSpPr>
            <p:cNvPr id="10" name="Freeform 106">
              <a:extLst>
                <a:ext uri="{FF2B5EF4-FFF2-40B4-BE49-F238E27FC236}">
                  <a16:creationId xmlns:a16="http://schemas.microsoft.com/office/drawing/2014/main" id="{880136D7-C2BB-F7E3-AE4A-327A9CD74C7E}"/>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1" name="Freeform 107">
              <a:extLst>
                <a:ext uri="{FF2B5EF4-FFF2-40B4-BE49-F238E27FC236}">
                  <a16:creationId xmlns:a16="http://schemas.microsoft.com/office/drawing/2014/main" id="{B535E4D8-04DA-3E09-6F63-DE3388C80B17}"/>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a:p>
          </p:txBody>
        </p:sp>
        <p:sp>
          <p:nvSpPr>
            <p:cNvPr id="12" name="Freeform 108">
              <a:extLst>
                <a:ext uri="{FF2B5EF4-FFF2-40B4-BE49-F238E27FC236}">
                  <a16:creationId xmlns:a16="http://schemas.microsoft.com/office/drawing/2014/main" id="{2AF7EDDA-4F7F-BD3F-2924-919664A9E327}"/>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3" name="Freeform 109">
              <a:extLst>
                <a:ext uri="{FF2B5EF4-FFF2-40B4-BE49-F238E27FC236}">
                  <a16:creationId xmlns:a16="http://schemas.microsoft.com/office/drawing/2014/main" id="{392420E0-C2FB-B885-B74C-AE7AB22BF484}"/>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4" name="Freeform 110">
              <a:extLst>
                <a:ext uri="{FF2B5EF4-FFF2-40B4-BE49-F238E27FC236}">
                  <a16:creationId xmlns:a16="http://schemas.microsoft.com/office/drawing/2014/main" id="{CB0C5CDC-ED85-3EBA-3DFF-73817D289C4F}"/>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a:p>
          </p:txBody>
        </p:sp>
        <p:sp>
          <p:nvSpPr>
            <p:cNvPr id="15" name="Freeform 111">
              <a:extLst>
                <a:ext uri="{FF2B5EF4-FFF2-40B4-BE49-F238E27FC236}">
                  <a16:creationId xmlns:a16="http://schemas.microsoft.com/office/drawing/2014/main" id="{1B2D9EB8-3DDF-44AD-4117-CBBE75DCB751}"/>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16" name="Freeform 112">
              <a:extLst>
                <a:ext uri="{FF2B5EF4-FFF2-40B4-BE49-F238E27FC236}">
                  <a16:creationId xmlns:a16="http://schemas.microsoft.com/office/drawing/2014/main" id="{1315C429-48FB-2FB4-1D47-BB37962C6603}"/>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a:p>
          </p:txBody>
        </p:sp>
        <p:sp>
          <p:nvSpPr>
            <p:cNvPr id="17" name="Freeform 113">
              <a:extLst>
                <a:ext uri="{FF2B5EF4-FFF2-40B4-BE49-F238E27FC236}">
                  <a16:creationId xmlns:a16="http://schemas.microsoft.com/office/drawing/2014/main" id="{970735A6-1839-0EED-EE61-100D8E31974B}"/>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18" name="Freeform 114">
              <a:extLst>
                <a:ext uri="{FF2B5EF4-FFF2-40B4-BE49-F238E27FC236}">
                  <a16:creationId xmlns:a16="http://schemas.microsoft.com/office/drawing/2014/main" id="{89404FD4-FDC6-30A3-D631-EC38D153F08F}"/>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19" name="Freeform 115">
              <a:extLst>
                <a:ext uri="{FF2B5EF4-FFF2-40B4-BE49-F238E27FC236}">
                  <a16:creationId xmlns:a16="http://schemas.microsoft.com/office/drawing/2014/main" id="{270F0A44-44B8-2EDA-BB7A-E21955B5A5E7}"/>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a:p>
          </p:txBody>
        </p:sp>
        <p:sp>
          <p:nvSpPr>
            <p:cNvPr id="20" name="Freeform 116">
              <a:extLst>
                <a:ext uri="{FF2B5EF4-FFF2-40B4-BE49-F238E27FC236}">
                  <a16:creationId xmlns:a16="http://schemas.microsoft.com/office/drawing/2014/main" id="{9080AB74-7ECD-FDFD-2A3C-05CC0A86A82B}"/>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21" name="Freeform 117">
              <a:extLst>
                <a:ext uri="{FF2B5EF4-FFF2-40B4-BE49-F238E27FC236}">
                  <a16:creationId xmlns:a16="http://schemas.microsoft.com/office/drawing/2014/main" id="{2D382291-10F7-5BA8-FF50-C49D73ECF428}"/>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2" name="Freeform 118">
              <a:extLst>
                <a:ext uri="{FF2B5EF4-FFF2-40B4-BE49-F238E27FC236}">
                  <a16:creationId xmlns:a16="http://schemas.microsoft.com/office/drawing/2014/main" id="{DEF383B0-C367-194A-B598-C8D66853FBAE}"/>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3" name="Freeform 119">
              <a:extLst>
                <a:ext uri="{FF2B5EF4-FFF2-40B4-BE49-F238E27FC236}">
                  <a16:creationId xmlns:a16="http://schemas.microsoft.com/office/drawing/2014/main" id="{E47BC4E6-31A3-5144-6CB9-336B06194B8F}"/>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a:p>
          </p:txBody>
        </p:sp>
        <p:sp>
          <p:nvSpPr>
            <p:cNvPr id="24" name="Freeform 120">
              <a:extLst>
                <a:ext uri="{FF2B5EF4-FFF2-40B4-BE49-F238E27FC236}">
                  <a16:creationId xmlns:a16="http://schemas.microsoft.com/office/drawing/2014/main" id="{B192F054-F524-B253-5639-C8873E9DCE16}"/>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25" name="Freeform 121">
              <a:extLst>
                <a:ext uri="{FF2B5EF4-FFF2-40B4-BE49-F238E27FC236}">
                  <a16:creationId xmlns:a16="http://schemas.microsoft.com/office/drawing/2014/main" id="{5B0F7E33-A46F-4AE4-66C4-9C37634B7C86}"/>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a:p>
          </p:txBody>
        </p:sp>
        <p:sp>
          <p:nvSpPr>
            <p:cNvPr id="26" name="Freeform 122">
              <a:extLst>
                <a:ext uri="{FF2B5EF4-FFF2-40B4-BE49-F238E27FC236}">
                  <a16:creationId xmlns:a16="http://schemas.microsoft.com/office/drawing/2014/main" id="{1159B1A7-6385-F02F-046C-1B33FFDEE900}"/>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a:p>
          </p:txBody>
        </p:sp>
        <p:sp>
          <p:nvSpPr>
            <p:cNvPr id="27" name="Freeform 123">
              <a:extLst>
                <a:ext uri="{FF2B5EF4-FFF2-40B4-BE49-F238E27FC236}">
                  <a16:creationId xmlns:a16="http://schemas.microsoft.com/office/drawing/2014/main" id="{55FD53E7-48F4-7F74-CC0E-E3185561F172}"/>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a:p>
          </p:txBody>
        </p:sp>
        <p:sp>
          <p:nvSpPr>
            <p:cNvPr id="28" name="Freeform 124">
              <a:extLst>
                <a:ext uri="{FF2B5EF4-FFF2-40B4-BE49-F238E27FC236}">
                  <a16:creationId xmlns:a16="http://schemas.microsoft.com/office/drawing/2014/main" id="{4FF6F746-3087-BD4F-CEE6-1D2B3C218938}"/>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a:p>
          </p:txBody>
        </p:sp>
        <p:sp>
          <p:nvSpPr>
            <p:cNvPr id="29" name="Freeform 125">
              <a:extLst>
                <a:ext uri="{FF2B5EF4-FFF2-40B4-BE49-F238E27FC236}">
                  <a16:creationId xmlns:a16="http://schemas.microsoft.com/office/drawing/2014/main" id="{99675FBA-622D-2017-C8CE-0275B069C993}"/>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a:p>
          </p:txBody>
        </p:sp>
        <p:sp>
          <p:nvSpPr>
            <p:cNvPr id="30" name="Freeform 126">
              <a:extLst>
                <a:ext uri="{FF2B5EF4-FFF2-40B4-BE49-F238E27FC236}">
                  <a16:creationId xmlns:a16="http://schemas.microsoft.com/office/drawing/2014/main" id="{7FFFC9B1-FB07-456A-E953-55D1477B2DA9}"/>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1" name="Freeform 127">
              <a:extLst>
                <a:ext uri="{FF2B5EF4-FFF2-40B4-BE49-F238E27FC236}">
                  <a16:creationId xmlns:a16="http://schemas.microsoft.com/office/drawing/2014/main" id="{C685A930-7EDD-E5FE-017C-3C4A3E1B3820}"/>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a:p>
          </p:txBody>
        </p:sp>
        <p:sp>
          <p:nvSpPr>
            <p:cNvPr id="32" name="Freeform 128">
              <a:extLst>
                <a:ext uri="{FF2B5EF4-FFF2-40B4-BE49-F238E27FC236}">
                  <a16:creationId xmlns:a16="http://schemas.microsoft.com/office/drawing/2014/main" id="{0C253840-531A-E3EC-4DA7-CEA99C7DAF94}"/>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a:p>
          </p:txBody>
        </p:sp>
        <p:sp>
          <p:nvSpPr>
            <p:cNvPr id="33" name="Freeform 129">
              <a:extLst>
                <a:ext uri="{FF2B5EF4-FFF2-40B4-BE49-F238E27FC236}">
                  <a16:creationId xmlns:a16="http://schemas.microsoft.com/office/drawing/2014/main" id="{5FB24306-090D-14BD-4B25-B6E81F4354A0}"/>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a:p>
          </p:txBody>
        </p:sp>
        <p:sp>
          <p:nvSpPr>
            <p:cNvPr id="34" name="Freeform 130">
              <a:extLst>
                <a:ext uri="{FF2B5EF4-FFF2-40B4-BE49-F238E27FC236}">
                  <a16:creationId xmlns:a16="http://schemas.microsoft.com/office/drawing/2014/main" id="{6DD790D2-2216-0A7A-0AD8-F85876F6B75C}"/>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a:p>
          </p:txBody>
        </p:sp>
        <p:sp>
          <p:nvSpPr>
            <p:cNvPr id="35" name="Freeform 131">
              <a:extLst>
                <a:ext uri="{FF2B5EF4-FFF2-40B4-BE49-F238E27FC236}">
                  <a16:creationId xmlns:a16="http://schemas.microsoft.com/office/drawing/2014/main" id="{81170862-CF9E-2077-9E8E-F9AA2945019F}"/>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a:p>
          </p:txBody>
        </p:sp>
        <p:sp>
          <p:nvSpPr>
            <p:cNvPr id="36" name="Freeform 132">
              <a:extLst>
                <a:ext uri="{FF2B5EF4-FFF2-40B4-BE49-F238E27FC236}">
                  <a16:creationId xmlns:a16="http://schemas.microsoft.com/office/drawing/2014/main" id="{4970A299-958B-2C72-9792-408D226FCA26}"/>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a:p>
          </p:txBody>
        </p:sp>
        <p:sp>
          <p:nvSpPr>
            <p:cNvPr id="37" name="Freeform 133">
              <a:extLst>
                <a:ext uri="{FF2B5EF4-FFF2-40B4-BE49-F238E27FC236}">
                  <a16:creationId xmlns:a16="http://schemas.microsoft.com/office/drawing/2014/main" id="{88801846-162E-4CF2-0FCC-871B36D75C8C}"/>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a:p>
          </p:txBody>
        </p:sp>
        <p:sp>
          <p:nvSpPr>
            <p:cNvPr id="38" name="Freeform 134">
              <a:extLst>
                <a:ext uri="{FF2B5EF4-FFF2-40B4-BE49-F238E27FC236}">
                  <a16:creationId xmlns:a16="http://schemas.microsoft.com/office/drawing/2014/main" id="{11EEECE7-0628-320E-BC8F-097CEC636EFC}"/>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a:p>
          </p:txBody>
        </p:sp>
        <p:sp>
          <p:nvSpPr>
            <p:cNvPr id="39" name="Freeform 135">
              <a:extLst>
                <a:ext uri="{FF2B5EF4-FFF2-40B4-BE49-F238E27FC236}">
                  <a16:creationId xmlns:a16="http://schemas.microsoft.com/office/drawing/2014/main" id="{E4FD1CA5-580E-6373-DDD2-D0E50035D000}"/>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a:p>
          </p:txBody>
        </p:sp>
        <p:sp>
          <p:nvSpPr>
            <p:cNvPr id="40" name="Freeform 136">
              <a:extLst>
                <a:ext uri="{FF2B5EF4-FFF2-40B4-BE49-F238E27FC236}">
                  <a16:creationId xmlns:a16="http://schemas.microsoft.com/office/drawing/2014/main" id="{097EDB54-426F-155E-7C11-B3FE483B6CBE}"/>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a:p>
          </p:txBody>
        </p:sp>
        <p:sp>
          <p:nvSpPr>
            <p:cNvPr id="41" name="Freeform 137">
              <a:extLst>
                <a:ext uri="{FF2B5EF4-FFF2-40B4-BE49-F238E27FC236}">
                  <a16:creationId xmlns:a16="http://schemas.microsoft.com/office/drawing/2014/main" id="{05459741-7901-844F-869E-07A20D8712CC}"/>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a:p>
          </p:txBody>
        </p:sp>
        <p:sp>
          <p:nvSpPr>
            <p:cNvPr id="42" name="Freeform 138">
              <a:extLst>
                <a:ext uri="{FF2B5EF4-FFF2-40B4-BE49-F238E27FC236}">
                  <a16:creationId xmlns:a16="http://schemas.microsoft.com/office/drawing/2014/main" id="{84516758-1F05-B0AE-9855-12B44BAD75C9}"/>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a:p>
          </p:txBody>
        </p:sp>
        <p:sp>
          <p:nvSpPr>
            <p:cNvPr id="43" name="Freeform 139">
              <a:extLst>
                <a:ext uri="{FF2B5EF4-FFF2-40B4-BE49-F238E27FC236}">
                  <a16:creationId xmlns:a16="http://schemas.microsoft.com/office/drawing/2014/main" id="{E96693B1-FAF0-42DD-02E1-1B6FE86ADB30}"/>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a:p>
          </p:txBody>
        </p:sp>
        <p:sp>
          <p:nvSpPr>
            <p:cNvPr id="44" name="Freeform 140">
              <a:extLst>
                <a:ext uri="{FF2B5EF4-FFF2-40B4-BE49-F238E27FC236}">
                  <a16:creationId xmlns:a16="http://schemas.microsoft.com/office/drawing/2014/main" id="{A0AF0137-5DC1-2D02-8CC3-0C499FE32677}"/>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45" name="Freeform 141">
              <a:extLst>
                <a:ext uri="{FF2B5EF4-FFF2-40B4-BE49-F238E27FC236}">
                  <a16:creationId xmlns:a16="http://schemas.microsoft.com/office/drawing/2014/main" id="{0FA71CFF-291D-D409-A69B-C771349464C5}"/>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a:p>
          </p:txBody>
        </p:sp>
        <p:sp>
          <p:nvSpPr>
            <p:cNvPr id="46" name="Freeform 142">
              <a:extLst>
                <a:ext uri="{FF2B5EF4-FFF2-40B4-BE49-F238E27FC236}">
                  <a16:creationId xmlns:a16="http://schemas.microsoft.com/office/drawing/2014/main" id="{1EFC2CDB-2286-8529-8DA8-E4DEAE5B3B9E}"/>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a:p>
          </p:txBody>
        </p:sp>
        <p:sp>
          <p:nvSpPr>
            <p:cNvPr id="47" name="Freeform 143">
              <a:extLst>
                <a:ext uri="{FF2B5EF4-FFF2-40B4-BE49-F238E27FC236}">
                  <a16:creationId xmlns:a16="http://schemas.microsoft.com/office/drawing/2014/main" id="{2945488D-B493-6560-1C22-9018CA0B8772}"/>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a:p>
          </p:txBody>
        </p:sp>
        <p:sp>
          <p:nvSpPr>
            <p:cNvPr id="48" name="Freeform 144">
              <a:extLst>
                <a:ext uri="{FF2B5EF4-FFF2-40B4-BE49-F238E27FC236}">
                  <a16:creationId xmlns:a16="http://schemas.microsoft.com/office/drawing/2014/main" id="{439711D2-31DF-3CE2-AC5C-ABF3890C14A4}"/>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a:p>
          </p:txBody>
        </p:sp>
        <p:sp>
          <p:nvSpPr>
            <p:cNvPr id="49" name="Freeform 145">
              <a:extLst>
                <a:ext uri="{FF2B5EF4-FFF2-40B4-BE49-F238E27FC236}">
                  <a16:creationId xmlns:a16="http://schemas.microsoft.com/office/drawing/2014/main" id="{2A1A6B8B-C9B1-709E-E693-B19FE24275F8}"/>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a:p>
          </p:txBody>
        </p:sp>
        <p:sp>
          <p:nvSpPr>
            <p:cNvPr id="50" name="Freeform 146">
              <a:extLst>
                <a:ext uri="{FF2B5EF4-FFF2-40B4-BE49-F238E27FC236}">
                  <a16:creationId xmlns:a16="http://schemas.microsoft.com/office/drawing/2014/main" id="{17B01F36-BE56-6254-C69C-F883DE4D59C9}"/>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a:p>
          </p:txBody>
        </p:sp>
        <p:sp>
          <p:nvSpPr>
            <p:cNvPr id="51" name="Freeform 147">
              <a:extLst>
                <a:ext uri="{FF2B5EF4-FFF2-40B4-BE49-F238E27FC236}">
                  <a16:creationId xmlns:a16="http://schemas.microsoft.com/office/drawing/2014/main" id="{55E444CC-A58A-5055-2A42-6583831FE19E}"/>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a:p>
          </p:txBody>
        </p:sp>
        <p:sp>
          <p:nvSpPr>
            <p:cNvPr id="52" name="Freeform 148">
              <a:extLst>
                <a:ext uri="{FF2B5EF4-FFF2-40B4-BE49-F238E27FC236}">
                  <a16:creationId xmlns:a16="http://schemas.microsoft.com/office/drawing/2014/main" id="{AF5A04DB-80BB-D280-AB11-9AD32A57D18A}"/>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a:p>
          </p:txBody>
        </p:sp>
        <p:sp>
          <p:nvSpPr>
            <p:cNvPr id="53" name="Freeform 149">
              <a:extLst>
                <a:ext uri="{FF2B5EF4-FFF2-40B4-BE49-F238E27FC236}">
                  <a16:creationId xmlns:a16="http://schemas.microsoft.com/office/drawing/2014/main" id="{F5291E88-4F9F-1644-BA36-EEB7103CDBC6}"/>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a:p>
          </p:txBody>
        </p:sp>
        <p:sp>
          <p:nvSpPr>
            <p:cNvPr id="54" name="Freeform 150">
              <a:extLst>
                <a:ext uri="{FF2B5EF4-FFF2-40B4-BE49-F238E27FC236}">
                  <a16:creationId xmlns:a16="http://schemas.microsoft.com/office/drawing/2014/main" id="{B17FFC54-EA90-AA2A-4191-C9090F3DF494}"/>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a:p>
          </p:txBody>
        </p:sp>
        <p:sp>
          <p:nvSpPr>
            <p:cNvPr id="55" name="Freeform 151">
              <a:extLst>
                <a:ext uri="{FF2B5EF4-FFF2-40B4-BE49-F238E27FC236}">
                  <a16:creationId xmlns:a16="http://schemas.microsoft.com/office/drawing/2014/main" id="{0F36DA7F-2E78-B897-9563-4C0405896D97}"/>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a:p>
          </p:txBody>
        </p:sp>
        <p:sp>
          <p:nvSpPr>
            <p:cNvPr id="56" name="Freeform 152">
              <a:extLst>
                <a:ext uri="{FF2B5EF4-FFF2-40B4-BE49-F238E27FC236}">
                  <a16:creationId xmlns:a16="http://schemas.microsoft.com/office/drawing/2014/main" id="{40084A72-45FA-002A-2C1C-3264026EAAFB}"/>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57" name="Freeform 153">
              <a:extLst>
                <a:ext uri="{FF2B5EF4-FFF2-40B4-BE49-F238E27FC236}">
                  <a16:creationId xmlns:a16="http://schemas.microsoft.com/office/drawing/2014/main" id="{12712E33-0769-670B-09FB-AA4F8FD09B51}"/>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58" name="Freeform 154">
              <a:extLst>
                <a:ext uri="{FF2B5EF4-FFF2-40B4-BE49-F238E27FC236}">
                  <a16:creationId xmlns:a16="http://schemas.microsoft.com/office/drawing/2014/main" id="{1389858F-26D2-8E22-BA6A-F4E9A1C544EA}"/>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a:p>
          </p:txBody>
        </p:sp>
        <p:sp>
          <p:nvSpPr>
            <p:cNvPr id="59" name="Freeform 155">
              <a:extLst>
                <a:ext uri="{FF2B5EF4-FFF2-40B4-BE49-F238E27FC236}">
                  <a16:creationId xmlns:a16="http://schemas.microsoft.com/office/drawing/2014/main" id="{CEF88F59-FEEB-FD9E-1FF1-EB952432702F}"/>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a:p>
          </p:txBody>
        </p:sp>
        <p:sp>
          <p:nvSpPr>
            <p:cNvPr id="60" name="Freeform 156">
              <a:extLst>
                <a:ext uri="{FF2B5EF4-FFF2-40B4-BE49-F238E27FC236}">
                  <a16:creationId xmlns:a16="http://schemas.microsoft.com/office/drawing/2014/main" id="{E14367A3-3EC8-3806-5B98-99B7DAE50541}"/>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a:p>
          </p:txBody>
        </p:sp>
        <p:sp>
          <p:nvSpPr>
            <p:cNvPr id="61" name="Freeform 157">
              <a:extLst>
                <a:ext uri="{FF2B5EF4-FFF2-40B4-BE49-F238E27FC236}">
                  <a16:creationId xmlns:a16="http://schemas.microsoft.com/office/drawing/2014/main" id="{21E09E61-A77C-7A7B-53E5-05912B0A9098}"/>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a:p>
          </p:txBody>
        </p:sp>
        <p:sp>
          <p:nvSpPr>
            <p:cNvPr id="62" name="Freeform 158">
              <a:extLst>
                <a:ext uri="{FF2B5EF4-FFF2-40B4-BE49-F238E27FC236}">
                  <a16:creationId xmlns:a16="http://schemas.microsoft.com/office/drawing/2014/main" id="{653C5FC2-61F5-CBCD-DCA1-843027F1935E}"/>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a:p>
          </p:txBody>
        </p:sp>
        <p:sp>
          <p:nvSpPr>
            <p:cNvPr id="63" name="Freeform 159">
              <a:extLst>
                <a:ext uri="{FF2B5EF4-FFF2-40B4-BE49-F238E27FC236}">
                  <a16:creationId xmlns:a16="http://schemas.microsoft.com/office/drawing/2014/main" id="{838B30C0-A0DF-E132-5F69-5FE69CA64BD7}"/>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a:p>
          </p:txBody>
        </p:sp>
        <p:sp>
          <p:nvSpPr>
            <p:cNvPr id="64" name="Freeform 160">
              <a:extLst>
                <a:ext uri="{FF2B5EF4-FFF2-40B4-BE49-F238E27FC236}">
                  <a16:creationId xmlns:a16="http://schemas.microsoft.com/office/drawing/2014/main" id="{FCC6232D-C533-75C4-5543-179684F73A21}"/>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a:p>
          </p:txBody>
        </p:sp>
        <p:sp>
          <p:nvSpPr>
            <p:cNvPr id="65" name="Freeform 161">
              <a:extLst>
                <a:ext uri="{FF2B5EF4-FFF2-40B4-BE49-F238E27FC236}">
                  <a16:creationId xmlns:a16="http://schemas.microsoft.com/office/drawing/2014/main" id="{4BBDF227-4DB9-9FA9-DAAA-A1B308EC40AD}"/>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a:p>
          </p:txBody>
        </p:sp>
        <p:sp>
          <p:nvSpPr>
            <p:cNvPr id="66" name="Freeform 162">
              <a:extLst>
                <a:ext uri="{FF2B5EF4-FFF2-40B4-BE49-F238E27FC236}">
                  <a16:creationId xmlns:a16="http://schemas.microsoft.com/office/drawing/2014/main" id="{58B6ADDE-A4C1-0AF4-8FF8-6B77078ECD0D}"/>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a:p>
          </p:txBody>
        </p:sp>
        <p:sp>
          <p:nvSpPr>
            <p:cNvPr id="67" name="Freeform 163">
              <a:extLst>
                <a:ext uri="{FF2B5EF4-FFF2-40B4-BE49-F238E27FC236}">
                  <a16:creationId xmlns:a16="http://schemas.microsoft.com/office/drawing/2014/main" id="{ADB7CDE2-01FD-7CC2-6325-0288FA6072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a:p>
          </p:txBody>
        </p:sp>
        <p:sp>
          <p:nvSpPr>
            <p:cNvPr id="68" name="Freeform 164">
              <a:extLst>
                <a:ext uri="{FF2B5EF4-FFF2-40B4-BE49-F238E27FC236}">
                  <a16:creationId xmlns:a16="http://schemas.microsoft.com/office/drawing/2014/main" id="{0055391A-5500-84CE-1416-AF152E583E0A}"/>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69" name="Freeform 165">
              <a:extLst>
                <a:ext uri="{FF2B5EF4-FFF2-40B4-BE49-F238E27FC236}">
                  <a16:creationId xmlns:a16="http://schemas.microsoft.com/office/drawing/2014/main" id="{167D68FB-19A2-18A5-E4DC-C58F44B04109}"/>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a:p>
          </p:txBody>
        </p:sp>
        <p:sp>
          <p:nvSpPr>
            <p:cNvPr id="70" name="Freeform 166">
              <a:extLst>
                <a:ext uri="{FF2B5EF4-FFF2-40B4-BE49-F238E27FC236}">
                  <a16:creationId xmlns:a16="http://schemas.microsoft.com/office/drawing/2014/main" id="{1BB12D6D-45E0-546B-9B94-9348152E7CAD}"/>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a:p>
          </p:txBody>
        </p:sp>
        <p:sp>
          <p:nvSpPr>
            <p:cNvPr id="71" name="Freeform 167">
              <a:extLst>
                <a:ext uri="{FF2B5EF4-FFF2-40B4-BE49-F238E27FC236}">
                  <a16:creationId xmlns:a16="http://schemas.microsoft.com/office/drawing/2014/main" id="{E6B40C3B-0388-64CD-3FEC-851C83DB685F}"/>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a:p>
          </p:txBody>
        </p:sp>
        <p:sp>
          <p:nvSpPr>
            <p:cNvPr id="72" name="Freeform 168">
              <a:extLst>
                <a:ext uri="{FF2B5EF4-FFF2-40B4-BE49-F238E27FC236}">
                  <a16:creationId xmlns:a16="http://schemas.microsoft.com/office/drawing/2014/main" id="{25BDCB5B-1164-BDC0-950D-AC22F74CBDF8}"/>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a:p>
          </p:txBody>
        </p:sp>
        <p:sp>
          <p:nvSpPr>
            <p:cNvPr id="73" name="Freeform 169">
              <a:extLst>
                <a:ext uri="{FF2B5EF4-FFF2-40B4-BE49-F238E27FC236}">
                  <a16:creationId xmlns:a16="http://schemas.microsoft.com/office/drawing/2014/main" id="{D4475A3B-BBF2-E7CE-7993-D96F39D4AE6D}"/>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a:p>
          </p:txBody>
        </p:sp>
        <p:sp>
          <p:nvSpPr>
            <p:cNvPr id="74" name="Freeform 170">
              <a:extLst>
                <a:ext uri="{FF2B5EF4-FFF2-40B4-BE49-F238E27FC236}">
                  <a16:creationId xmlns:a16="http://schemas.microsoft.com/office/drawing/2014/main" id="{7375DAC9-C7CB-5BD5-A9C8-FF6CF5A13978}"/>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75" name="Freeform 171">
              <a:extLst>
                <a:ext uri="{FF2B5EF4-FFF2-40B4-BE49-F238E27FC236}">
                  <a16:creationId xmlns:a16="http://schemas.microsoft.com/office/drawing/2014/main" id="{E70DC336-F2ED-9D26-AF39-7DFAF01F4FF1}"/>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a:p>
          </p:txBody>
        </p:sp>
        <p:sp>
          <p:nvSpPr>
            <p:cNvPr id="76" name="Freeform 172">
              <a:extLst>
                <a:ext uri="{FF2B5EF4-FFF2-40B4-BE49-F238E27FC236}">
                  <a16:creationId xmlns:a16="http://schemas.microsoft.com/office/drawing/2014/main" id="{46B78903-3484-A654-A18A-EE59F789439D}"/>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a:p>
          </p:txBody>
        </p:sp>
        <p:sp>
          <p:nvSpPr>
            <p:cNvPr id="77" name="Freeform 173">
              <a:extLst>
                <a:ext uri="{FF2B5EF4-FFF2-40B4-BE49-F238E27FC236}">
                  <a16:creationId xmlns:a16="http://schemas.microsoft.com/office/drawing/2014/main" id="{10F524F2-741A-A0F0-2D89-B09C8AAA824E}"/>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a:p>
          </p:txBody>
        </p:sp>
        <p:sp>
          <p:nvSpPr>
            <p:cNvPr id="78" name="Freeform 174">
              <a:extLst>
                <a:ext uri="{FF2B5EF4-FFF2-40B4-BE49-F238E27FC236}">
                  <a16:creationId xmlns:a16="http://schemas.microsoft.com/office/drawing/2014/main" id="{76777ECB-E1CB-D5A8-2A91-9DED5406D2E7}"/>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79" name="Freeform 175">
              <a:extLst>
                <a:ext uri="{FF2B5EF4-FFF2-40B4-BE49-F238E27FC236}">
                  <a16:creationId xmlns:a16="http://schemas.microsoft.com/office/drawing/2014/main" id="{26F2B2D0-FA02-4D82-3C40-B1DF6D3AD99F}"/>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a:p>
          </p:txBody>
        </p:sp>
        <p:sp>
          <p:nvSpPr>
            <p:cNvPr id="80" name="Freeform 176">
              <a:extLst>
                <a:ext uri="{FF2B5EF4-FFF2-40B4-BE49-F238E27FC236}">
                  <a16:creationId xmlns:a16="http://schemas.microsoft.com/office/drawing/2014/main" id="{01360297-66DF-6379-C7FC-C1B89EFED82B}"/>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a:p>
          </p:txBody>
        </p:sp>
        <p:sp>
          <p:nvSpPr>
            <p:cNvPr id="81" name="Freeform 177">
              <a:extLst>
                <a:ext uri="{FF2B5EF4-FFF2-40B4-BE49-F238E27FC236}">
                  <a16:creationId xmlns:a16="http://schemas.microsoft.com/office/drawing/2014/main" id="{A48D47C6-A387-3766-87B8-B2DBD731AA54}"/>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a:p>
          </p:txBody>
        </p:sp>
        <p:sp>
          <p:nvSpPr>
            <p:cNvPr id="82" name="Freeform 178">
              <a:extLst>
                <a:ext uri="{FF2B5EF4-FFF2-40B4-BE49-F238E27FC236}">
                  <a16:creationId xmlns:a16="http://schemas.microsoft.com/office/drawing/2014/main" id="{D6A98377-E7BD-736F-31A8-1E30B16B44CA}"/>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a:p>
          </p:txBody>
        </p:sp>
        <p:sp>
          <p:nvSpPr>
            <p:cNvPr id="83" name="Freeform 179">
              <a:extLst>
                <a:ext uri="{FF2B5EF4-FFF2-40B4-BE49-F238E27FC236}">
                  <a16:creationId xmlns:a16="http://schemas.microsoft.com/office/drawing/2014/main" id="{92B17FD8-8A96-6719-166C-CBD9D9E7E1D7}"/>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84" name="Freeform 180">
              <a:extLst>
                <a:ext uri="{FF2B5EF4-FFF2-40B4-BE49-F238E27FC236}">
                  <a16:creationId xmlns:a16="http://schemas.microsoft.com/office/drawing/2014/main" id="{774B3BCD-1C0A-DD3C-0A48-2B72E9D0E683}"/>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a:p>
          </p:txBody>
        </p:sp>
        <p:sp>
          <p:nvSpPr>
            <p:cNvPr id="85" name="Freeform 181">
              <a:extLst>
                <a:ext uri="{FF2B5EF4-FFF2-40B4-BE49-F238E27FC236}">
                  <a16:creationId xmlns:a16="http://schemas.microsoft.com/office/drawing/2014/main" id="{92369236-8D1F-DA9B-D29B-D94F407F5155}"/>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a:p>
          </p:txBody>
        </p:sp>
        <p:sp>
          <p:nvSpPr>
            <p:cNvPr id="86" name="Freeform 182">
              <a:extLst>
                <a:ext uri="{FF2B5EF4-FFF2-40B4-BE49-F238E27FC236}">
                  <a16:creationId xmlns:a16="http://schemas.microsoft.com/office/drawing/2014/main" id="{45687F2E-C874-0C2A-B454-724C202059DA}"/>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a:p>
          </p:txBody>
        </p:sp>
        <p:sp>
          <p:nvSpPr>
            <p:cNvPr id="87" name="Freeform 183">
              <a:extLst>
                <a:ext uri="{FF2B5EF4-FFF2-40B4-BE49-F238E27FC236}">
                  <a16:creationId xmlns:a16="http://schemas.microsoft.com/office/drawing/2014/main" id="{C3607770-4F71-BE34-4948-8160116FA6DB}"/>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88" name="Freeform 184">
              <a:extLst>
                <a:ext uri="{FF2B5EF4-FFF2-40B4-BE49-F238E27FC236}">
                  <a16:creationId xmlns:a16="http://schemas.microsoft.com/office/drawing/2014/main" id="{1BAC9BF3-779C-59EA-77B2-8101D8C3435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89" name="Freeform 185">
              <a:extLst>
                <a:ext uri="{FF2B5EF4-FFF2-40B4-BE49-F238E27FC236}">
                  <a16:creationId xmlns:a16="http://schemas.microsoft.com/office/drawing/2014/main" id="{01FB9E2A-665F-374F-1E2D-CD5C683AB04B}"/>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a:p>
          </p:txBody>
        </p:sp>
        <p:sp>
          <p:nvSpPr>
            <p:cNvPr id="90" name="Freeform 186">
              <a:extLst>
                <a:ext uri="{FF2B5EF4-FFF2-40B4-BE49-F238E27FC236}">
                  <a16:creationId xmlns:a16="http://schemas.microsoft.com/office/drawing/2014/main" id="{F006BEA6-25B9-795A-2954-F00F5480B178}"/>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91" name="Freeform 187">
              <a:extLst>
                <a:ext uri="{FF2B5EF4-FFF2-40B4-BE49-F238E27FC236}">
                  <a16:creationId xmlns:a16="http://schemas.microsoft.com/office/drawing/2014/main" id="{CF177D45-FF8B-B71E-02CB-C568D40E326B}"/>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a:p>
          </p:txBody>
        </p:sp>
        <p:sp>
          <p:nvSpPr>
            <p:cNvPr id="92" name="Freeform 188">
              <a:extLst>
                <a:ext uri="{FF2B5EF4-FFF2-40B4-BE49-F238E27FC236}">
                  <a16:creationId xmlns:a16="http://schemas.microsoft.com/office/drawing/2014/main" id="{0F0430ED-679C-1B43-2EC8-828E2A2E578E}"/>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a:p>
          </p:txBody>
        </p:sp>
        <p:sp>
          <p:nvSpPr>
            <p:cNvPr id="93" name="Freeform 189">
              <a:extLst>
                <a:ext uri="{FF2B5EF4-FFF2-40B4-BE49-F238E27FC236}">
                  <a16:creationId xmlns:a16="http://schemas.microsoft.com/office/drawing/2014/main" id="{85C4F3EC-67DD-F31D-15E8-81DE3311DA38}"/>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a:p>
          </p:txBody>
        </p:sp>
        <p:sp>
          <p:nvSpPr>
            <p:cNvPr id="94" name="Freeform 190">
              <a:extLst>
                <a:ext uri="{FF2B5EF4-FFF2-40B4-BE49-F238E27FC236}">
                  <a16:creationId xmlns:a16="http://schemas.microsoft.com/office/drawing/2014/main" id="{842D13E0-8595-A8A2-7712-935444FEA76F}"/>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95" name="Freeform 191">
              <a:extLst>
                <a:ext uri="{FF2B5EF4-FFF2-40B4-BE49-F238E27FC236}">
                  <a16:creationId xmlns:a16="http://schemas.microsoft.com/office/drawing/2014/main" id="{B8A98AB7-E690-9E05-CAB5-D339A1E49C05}"/>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a:p>
          </p:txBody>
        </p:sp>
        <p:sp>
          <p:nvSpPr>
            <p:cNvPr id="96" name="Freeform 192">
              <a:extLst>
                <a:ext uri="{FF2B5EF4-FFF2-40B4-BE49-F238E27FC236}">
                  <a16:creationId xmlns:a16="http://schemas.microsoft.com/office/drawing/2014/main" id="{C2003858-4390-A99E-2F4C-3CA7EB8806B6}"/>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a:p>
          </p:txBody>
        </p:sp>
        <p:sp>
          <p:nvSpPr>
            <p:cNvPr id="97" name="Freeform 193">
              <a:extLst>
                <a:ext uri="{FF2B5EF4-FFF2-40B4-BE49-F238E27FC236}">
                  <a16:creationId xmlns:a16="http://schemas.microsoft.com/office/drawing/2014/main" id="{0CE418DE-D4BD-E7C6-7E97-E62F02BCA196}"/>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a:p>
          </p:txBody>
        </p:sp>
        <p:sp>
          <p:nvSpPr>
            <p:cNvPr id="98" name="Freeform 194">
              <a:extLst>
                <a:ext uri="{FF2B5EF4-FFF2-40B4-BE49-F238E27FC236}">
                  <a16:creationId xmlns:a16="http://schemas.microsoft.com/office/drawing/2014/main" id="{330BECBA-7CB5-CBB5-0541-CA1A7E2EE90E}"/>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a:p>
          </p:txBody>
        </p:sp>
        <p:sp>
          <p:nvSpPr>
            <p:cNvPr id="99" name="Freeform 195">
              <a:extLst>
                <a:ext uri="{FF2B5EF4-FFF2-40B4-BE49-F238E27FC236}">
                  <a16:creationId xmlns:a16="http://schemas.microsoft.com/office/drawing/2014/main" id="{1A90E408-34DF-6E63-048A-00646CAFB7D5}"/>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a:p>
          </p:txBody>
        </p:sp>
        <p:sp>
          <p:nvSpPr>
            <p:cNvPr id="100" name="Freeform 196">
              <a:extLst>
                <a:ext uri="{FF2B5EF4-FFF2-40B4-BE49-F238E27FC236}">
                  <a16:creationId xmlns:a16="http://schemas.microsoft.com/office/drawing/2014/main" id="{A3125CA6-0A56-FFEB-93F7-69D1A81D2FC9}"/>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a:p>
          </p:txBody>
        </p:sp>
        <p:sp>
          <p:nvSpPr>
            <p:cNvPr id="101" name="Freeform 197">
              <a:extLst>
                <a:ext uri="{FF2B5EF4-FFF2-40B4-BE49-F238E27FC236}">
                  <a16:creationId xmlns:a16="http://schemas.microsoft.com/office/drawing/2014/main" id="{1A5C9B7F-E21B-C449-8AA7-F8F0F79333B5}"/>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a:p>
          </p:txBody>
        </p:sp>
        <p:sp>
          <p:nvSpPr>
            <p:cNvPr id="102" name="Freeform 198">
              <a:extLst>
                <a:ext uri="{FF2B5EF4-FFF2-40B4-BE49-F238E27FC236}">
                  <a16:creationId xmlns:a16="http://schemas.microsoft.com/office/drawing/2014/main" id="{DF352A5C-AFEA-49B8-18D7-77A053162CE4}"/>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a:p>
          </p:txBody>
        </p:sp>
        <p:sp>
          <p:nvSpPr>
            <p:cNvPr id="103" name="Freeform 199">
              <a:extLst>
                <a:ext uri="{FF2B5EF4-FFF2-40B4-BE49-F238E27FC236}">
                  <a16:creationId xmlns:a16="http://schemas.microsoft.com/office/drawing/2014/main" id="{1A1E56BC-0A01-1158-854C-75D8E7DC0B43}"/>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a:p>
          </p:txBody>
        </p:sp>
        <p:sp>
          <p:nvSpPr>
            <p:cNvPr id="104" name="Freeform 200">
              <a:extLst>
                <a:ext uri="{FF2B5EF4-FFF2-40B4-BE49-F238E27FC236}">
                  <a16:creationId xmlns:a16="http://schemas.microsoft.com/office/drawing/2014/main" id="{08617494-3B36-0C06-0B1B-5F340403CC8C}"/>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a:p>
          </p:txBody>
        </p:sp>
        <p:sp>
          <p:nvSpPr>
            <p:cNvPr id="105" name="Freeform 201">
              <a:extLst>
                <a:ext uri="{FF2B5EF4-FFF2-40B4-BE49-F238E27FC236}">
                  <a16:creationId xmlns:a16="http://schemas.microsoft.com/office/drawing/2014/main" id="{F858B2AC-D127-A561-311A-3325EEEEF084}"/>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a:p>
          </p:txBody>
        </p:sp>
        <p:sp>
          <p:nvSpPr>
            <p:cNvPr id="106" name="Freeform 202">
              <a:extLst>
                <a:ext uri="{FF2B5EF4-FFF2-40B4-BE49-F238E27FC236}">
                  <a16:creationId xmlns:a16="http://schemas.microsoft.com/office/drawing/2014/main" id="{315C562D-57C7-B780-A763-EECE45F6CBAF}"/>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a:p>
          </p:txBody>
        </p:sp>
        <p:sp>
          <p:nvSpPr>
            <p:cNvPr id="107" name="Freeform 203">
              <a:extLst>
                <a:ext uri="{FF2B5EF4-FFF2-40B4-BE49-F238E27FC236}">
                  <a16:creationId xmlns:a16="http://schemas.microsoft.com/office/drawing/2014/main" id="{0CF456EB-878D-4859-3F61-9E9F73CCADB6}"/>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a:p>
          </p:txBody>
        </p:sp>
        <p:sp>
          <p:nvSpPr>
            <p:cNvPr id="108" name="Freeform 204">
              <a:extLst>
                <a:ext uri="{FF2B5EF4-FFF2-40B4-BE49-F238E27FC236}">
                  <a16:creationId xmlns:a16="http://schemas.microsoft.com/office/drawing/2014/main" id="{10A20F9E-E10F-0B05-53AB-7C74D19FE28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a:p>
          </p:txBody>
        </p:sp>
        <p:sp>
          <p:nvSpPr>
            <p:cNvPr id="109" name="Freeform 205">
              <a:extLst>
                <a:ext uri="{FF2B5EF4-FFF2-40B4-BE49-F238E27FC236}">
                  <a16:creationId xmlns:a16="http://schemas.microsoft.com/office/drawing/2014/main" id="{1A56ECD0-1983-65A0-1028-CA85DC11F5D9}"/>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a:p>
          </p:txBody>
        </p:sp>
        <p:sp>
          <p:nvSpPr>
            <p:cNvPr id="110" name="Freeform 206">
              <a:extLst>
                <a:ext uri="{FF2B5EF4-FFF2-40B4-BE49-F238E27FC236}">
                  <a16:creationId xmlns:a16="http://schemas.microsoft.com/office/drawing/2014/main" id="{BF6CBE0D-80FE-D35A-5428-529F5B974DDD}"/>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a:p>
          </p:txBody>
        </p:sp>
        <p:sp>
          <p:nvSpPr>
            <p:cNvPr id="111" name="Freeform 207">
              <a:extLst>
                <a:ext uri="{FF2B5EF4-FFF2-40B4-BE49-F238E27FC236}">
                  <a16:creationId xmlns:a16="http://schemas.microsoft.com/office/drawing/2014/main" id="{9A42002D-5C42-01A6-C0A3-B018E4E5CE7B}"/>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112" name="Freeform 208">
              <a:extLst>
                <a:ext uri="{FF2B5EF4-FFF2-40B4-BE49-F238E27FC236}">
                  <a16:creationId xmlns:a16="http://schemas.microsoft.com/office/drawing/2014/main" id="{20700AC6-6EE2-F21C-18BC-47919011C245}"/>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113" name="Freeform 209">
              <a:extLst>
                <a:ext uri="{FF2B5EF4-FFF2-40B4-BE49-F238E27FC236}">
                  <a16:creationId xmlns:a16="http://schemas.microsoft.com/office/drawing/2014/main" id="{27CE7065-4A2A-8C47-A0E8-5FB81B9C722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114" name="Freeform 210">
              <a:extLst>
                <a:ext uri="{FF2B5EF4-FFF2-40B4-BE49-F238E27FC236}">
                  <a16:creationId xmlns:a16="http://schemas.microsoft.com/office/drawing/2014/main" id="{469A2C5C-A2B6-B95C-4586-4B8B10AF8872}"/>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a:p>
          </p:txBody>
        </p:sp>
        <p:sp>
          <p:nvSpPr>
            <p:cNvPr id="115" name="Freeform 211">
              <a:extLst>
                <a:ext uri="{FF2B5EF4-FFF2-40B4-BE49-F238E27FC236}">
                  <a16:creationId xmlns:a16="http://schemas.microsoft.com/office/drawing/2014/main" id="{3118F0FA-1B1A-BA66-7668-5A48B96187D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116" name="Freeform 212">
              <a:extLst>
                <a:ext uri="{FF2B5EF4-FFF2-40B4-BE49-F238E27FC236}">
                  <a16:creationId xmlns:a16="http://schemas.microsoft.com/office/drawing/2014/main" id="{C17EDEF1-01F5-BECC-B788-AE529446B4B5}"/>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117" name="Freeform 213">
              <a:extLst>
                <a:ext uri="{FF2B5EF4-FFF2-40B4-BE49-F238E27FC236}">
                  <a16:creationId xmlns:a16="http://schemas.microsoft.com/office/drawing/2014/main" id="{D9C046F2-A074-C1A8-A75C-C1703DF8E303}"/>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a:p>
          </p:txBody>
        </p:sp>
        <p:sp>
          <p:nvSpPr>
            <p:cNvPr id="118" name="Freeform 214">
              <a:extLst>
                <a:ext uri="{FF2B5EF4-FFF2-40B4-BE49-F238E27FC236}">
                  <a16:creationId xmlns:a16="http://schemas.microsoft.com/office/drawing/2014/main" id="{7ED60672-587B-14D4-2FA8-661BB39329BC}"/>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a:p>
          </p:txBody>
        </p:sp>
        <p:sp>
          <p:nvSpPr>
            <p:cNvPr id="119" name="Freeform 215">
              <a:extLst>
                <a:ext uri="{FF2B5EF4-FFF2-40B4-BE49-F238E27FC236}">
                  <a16:creationId xmlns:a16="http://schemas.microsoft.com/office/drawing/2014/main" id="{17BCBDA6-346C-C53D-AD77-6D33933437EF}"/>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a:p>
          </p:txBody>
        </p:sp>
        <p:sp>
          <p:nvSpPr>
            <p:cNvPr id="120" name="Freeform 216">
              <a:extLst>
                <a:ext uri="{FF2B5EF4-FFF2-40B4-BE49-F238E27FC236}">
                  <a16:creationId xmlns:a16="http://schemas.microsoft.com/office/drawing/2014/main" id="{C51B5E03-4C83-FDB6-563C-81EFB4E2A521}"/>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a:p>
          </p:txBody>
        </p:sp>
        <p:sp>
          <p:nvSpPr>
            <p:cNvPr id="121" name="Freeform 217">
              <a:extLst>
                <a:ext uri="{FF2B5EF4-FFF2-40B4-BE49-F238E27FC236}">
                  <a16:creationId xmlns:a16="http://schemas.microsoft.com/office/drawing/2014/main" id="{BC0DEBAC-A701-2B19-E54D-9DB93F010986}"/>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a:p>
          </p:txBody>
        </p:sp>
        <p:sp>
          <p:nvSpPr>
            <p:cNvPr id="122" name="Freeform 218">
              <a:extLst>
                <a:ext uri="{FF2B5EF4-FFF2-40B4-BE49-F238E27FC236}">
                  <a16:creationId xmlns:a16="http://schemas.microsoft.com/office/drawing/2014/main" id="{8D497EA5-E257-A09F-702F-8BA31B315623}"/>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a:p>
          </p:txBody>
        </p:sp>
        <p:sp>
          <p:nvSpPr>
            <p:cNvPr id="123" name="Freeform 219">
              <a:extLst>
                <a:ext uri="{FF2B5EF4-FFF2-40B4-BE49-F238E27FC236}">
                  <a16:creationId xmlns:a16="http://schemas.microsoft.com/office/drawing/2014/main" id="{EA60E19A-7522-AD56-F678-B5F13DA37575}"/>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a:p>
          </p:txBody>
        </p:sp>
        <p:sp>
          <p:nvSpPr>
            <p:cNvPr id="124" name="Freeform 220">
              <a:extLst>
                <a:ext uri="{FF2B5EF4-FFF2-40B4-BE49-F238E27FC236}">
                  <a16:creationId xmlns:a16="http://schemas.microsoft.com/office/drawing/2014/main" id="{950DD8D9-02C6-9B3F-21DE-145BA73DA5C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a:p>
          </p:txBody>
        </p:sp>
        <p:sp>
          <p:nvSpPr>
            <p:cNvPr id="125" name="Freeform 221">
              <a:extLst>
                <a:ext uri="{FF2B5EF4-FFF2-40B4-BE49-F238E27FC236}">
                  <a16:creationId xmlns:a16="http://schemas.microsoft.com/office/drawing/2014/main" id="{BEEFA0B6-7AE7-48BF-49EF-A4019FC4953F}"/>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a:p>
          </p:txBody>
        </p:sp>
        <p:sp>
          <p:nvSpPr>
            <p:cNvPr id="126" name="Freeform 222">
              <a:extLst>
                <a:ext uri="{FF2B5EF4-FFF2-40B4-BE49-F238E27FC236}">
                  <a16:creationId xmlns:a16="http://schemas.microsoft.com/office/drawing/2014/main" id="{318E6FD6-CDFE-4A3A-9AE4-C7D9D0BAF3E9}"/>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a:p>
          </p:txBody>
        </p:sp>
        <p:sp>
          <p:nvSpPr>
            <p:cNvPr id="127" name="Freeform 223">
              <a:extLst>
                <a:ext uri="{FF2B5EF4-FFF2-40B4-BE49-F238E27FC236}">
                  <a16:creationId xmlns:a16="http://schemas.microsoft.com/office/drawing/2014/main" id="{938896EF-52BC-242A-DDCF-4CF32B9EFD50}"/>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a:p>
          </p:txBody>
        </p:sp>
        <p:sp>
          <p:nvSpPr>
            <p:cNvPr id="128" name="Freeform 224">
              <a:extLst>
                <a:ext uri="{FF2B5EF4-FFF2-40B4-BE49-F238E27FC236}">
                  <a16:creationId xmlns:a16="http://schemas.microsoft.com/office/drawing/2014/main" id="{414F2242-6744-DFA1-A20F-40AA93BB08E4}"/>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a:p>
          </p:txBody>
        </p:sp>
        <p:sp>
          <p:nvSpPr>
            <p:cNvPr id="129" name="Freeform 225">
              <a:extLst>
                <a:ext uri="{FF2B5EF4-FFF2-40B4-BE49-F238E27FC236}">
                  <a16:creationId xmlns:a16="http://schemas.microsoft.com/office/drawing/2014/main" id="{1587B63A-A9C4-2F24-47F1-6FDFF5F0CC47}"/>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a:p>
          </p:txBody>
        </p:sp>
        <p:sp>
          <p:nvSpPr>
            <p:cNvPr id="130" name="Freeform 226">
              <a:extLst>
                <a:ext uri="{FF2B5EF4-FFF2-40B4-BE49-F238E27FC236}">
                  <a16:creationId xmlns:a16="http://schemas.microsoft.com/office/drawing/2014/main" id="{912EC120-0E83-DB15-4AA9-ED13A329E217}"/>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a:p>
          </p:txBody>
        </p:sp>
        <p:sp>
          <p:nvSpPr>
            <p:cNvPr id="131" name="Freeform 227">
              <a:extLst>
                <a:ext uri="{FF2B5EF4-FFF2-40B4-BE49-F238E27FC236}">
                  <a16:creationId xmlns:a16="http://schemas.microsoft.com/office/drawing/2014/main" id="{64155191-C923-6164-EFB2-056156191FA7}"/>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a:p>
          </p:txBody>
        </p:sp>
        <p:sp>
          <p:nvSpPr>
            <p:cNvPr id="132" name="Freeform 228">
              <a:extLst>
                <a:ext uri="{FF2B5EF4-FFF2-40B4-BE49-F238E27FC236}">
                  <a16:creationId xmlns:a16="http://schemas.microsoft.com/office/drawing/2014/main" id="{26BA6562-B935-65EA-8096-1A950BB88EE1}"/>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a:p>
          </p:txBody>
        </p:sp>
        <p:sp>
          <p:nvSpPr>
            <p:cNvPr id="133" name="Freeform 229">
              <a:extLst>
                <a:ext uri="{FF2B5EF4-FFF2-40B4-BE49-F238E27FC236}">
                  <a16:creationId xmlns:a16="http://schemas.microsoft.com/office/drawing/2014/main" id="{ABF21C90-D300-5EF3-7F89-340CC40AB37B}"/>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a:p>
          </p:txBody>
        </p:sp>
        <p:sp>
          <p:nvSpPr>
            <p:cNvPr id="134" name="Freeform 230">
              <a:extLst>
                <a:ext uri="{FF2B5EF4-FFF2-40B4-BE49-F238E27FC236}">
                  <a16:creationId xmlns:a16="http://schemas.microsoft.com/office/drawing/2014/main" id="{EE0408AA-06CF-A1AB-BFA8-FEBE37A97E4C}"/>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a:p>
          </p:txBody>
        </p:sp>
        <p:sp>
          <p:nvSpPr>
            <p:cNvPr id="135" name="Freeform 231">
              <a:extLst>
                <a:ext uri="{FF2B5EF4-FFF2-40B4-BE49-F238E27FC236}">
                  <a16:creationId xmlns:a16="http://schemas.microsoft.com/office/drawing/2014/main" id="{7078B6EC-A3A2-C980-BAD6-FC3851EFCADC}"/>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a:p>
          </p:txBody>
        </p:sp>
        <p:sp>
          <p:nvSpPr>
            <p:cNvPr id="136" name="Freeform 232">
              <a:extLst>
                <a:ext uri="{FF2B5EF4-FFF2-40B4-BE49-F238E27FC236}">
                  <a16:creationId xmlns:a16="http://schemas.microsoft.com/office/drawing/2014/main" id="{B4A3F42C-1772-24E0-486D-423D3F4C616E}"/>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a:p>
          </p:txBody>
        </p:sp>
        <p:sp>
          <p:nvSpPr>
            <p:cNvPr id="137" name="Freeform 233">
              <a:extLst>
                <a:ext uri="{FF2B5EF4-FFF2-40B4-BE49-F238E27FC236}">
                  <a16:creationId xmlns:a16="http://schemas.microsoft.com/office/drawing/2014/main" id="{2EEF979C-345E-7146-F967-2547A95B647A}"/>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a:p>
          </p:txBody>
        </p:sp>
        <p:sp>
          <p:nvSpPr>
            <p:cNvPr id="138" name="Freeform 234">
              <a:extLst>
                <a:ext uri="{FF2B5EF4-FFF2-40B4-BE49-F238E27FC236}">
                  <a16:creationId xmlns:a16="http://schemas.microsoft.com/office/drawing/2014/main" id="{CD30F469-C026-1B2C-6B80-33F171CDFF84}"/>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a:p>
          </p:txBody>
        </p:sp>
        <p:sp>
          <p:nvSpPr>
            <p:cNvPr id="139" name="Freeform 235">
              <a:extLst>
                <a:ext uri="{FF2B5EF4-FFF2-40B4-BE49-F238E27FC236}">
                  <a16:creationId xmlns:a16="http://schemas.microsoft.com/office/drawing/2014/main" id="{9579E2CE-ED41-C763-1B6B-21BE9940CF02}"/>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a:p>
          </p:txBody>
        </p:sp>
        <p:sp>
          <p:nvSpPr>
            <p:cNvPr id="140" name="Freeform 236">
              <a:extLst>
                <a:ext uri="{FF2B5EF4-FFF2-40B4-BE49-F238E27FC236}">
                  <a16:creationId xmlns:a16="http://schemas.microsoft.com/office/drawing/2014/main" id="{25F51484-57D8-91B7-BCF8-941F84C8311C}"/>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a:p>
          </p:txBody>
        </p:sp>
        <p:sp>
          <p:nvSpPr>
            <p:cNvPr id="141" name="Freeform 237">
              <a:extLst>
                <a:ext uri="{FF2B5EF4-FFF2-40B4-BE49-F238E27FC236}">
                  <a16:creationId xmlns:a16="http://schemas.microsoft.com/office/drawing/2014/main" id="{8008F218-4A39-9009-A55F-D0CEC0CA9979}"/>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a:p>
          </p:txBody>
        </p:sp>
        <p:sp>
          <p:nvSpPr>
            <p:cNvPr id="142" name="Freeform 238">
              <a:extLst>
                <a:ext uri="{FF2B5EF4-FFF2-40B4-BE49-F238E27FC236}">
                  <a16:creationId xmlns:a16="http://schemas.microsoft.com/office/drawing/2014/main" id="{9CCBBA7D-B153-21AC-0938-EC6ED4E75980}"/>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95019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BC39B0EA-BE09-E4C4-0030-6492E6C560C6}"/>
              </a:ext>
            </a:extLst>
          </p:cNvPr>
          <p:cNvPicPr>
            <a:picLocks noGrp="1" noChangeAspect="1"/>
          </p:cNvPicPr>
          <p:nvPr>
            <p:ph type="pic" sz="quarter" idx="19"/>
          </p:nvPr>
        </p:nvPicPr>
        <p:blipFill rotWithShape="1">
          <a:blip r:embed="rId2"/>
          <a:srcRect l="687" r="687" b="12535"/>
          <a:stretch/>
        </p:blipFill>
        <p:spPr>
          <a:xfrm>
            <a:off x="7457094" y="806825"/>
            <a:ext cx="4090987" cy="5441576"/>
          </a:xfrm>
        </p:spPr>
      </p:pic>
      <p:sp>
        <p:nvSpPr>
          <p:cNvPr id="2" name="Text Placeholder 1">
            <a:extLst>
              <a:ext uri="{FF2B5EF4-FFF2-40B4-BE49-F238E27FC236}">
                <a16:creationId xmlns:a16="http://schemas.microsoft.com/office/drawing/2014/main" id="{4DAAC87A-5E69-2BF4-9D0D-61BF7ABC0D98}"/>
              </a:ext>
            </a:extLst>
          </p:cNvPr>
          <p:cNvSpPr>
            <a:spLocks noGrp="1"/>
          </p:cNvSpPr>
          <p:nvPr>
            <p:ph type="body" sz="quarter" idx="13"/>
          </p:nvPr>
        </p:nvSpPr>
        <p:spPr>
          <a:xfrm>
            <a:off x="726816" y="528919"/>
            <a:ext cx="6095326" cy="1175974"/>
          </a:xfrm>
        </p:spPr>
        <p:txBody>
          <a:bodyPr>
            <a:noAutofit/>
          </a:bodyPr>
          <a:lstStyle/>
          <a:p>
            <a:r>
              <a:rPr lang="en-IE" sz="2800" dirty="0"/>
              <a:t>Aktivierung und Aufbau </a:t>
            </a:r>
            <a:r>
              <a:rPr lang="en-IE" sz="2800" dirty="0" err="1"/>
              <a:t>einer</a:t>
            </a:r>
            <a:r>
              <a:rPr lang="en-IE" sz="2800" dirty="0"/>
              <a:t> Corporate Social Responsibility Kultur </a:t>
            </a:r>
          </a:p>
        </p:txBody>
      </p:sp>
      <p:sp>
        <p:nvSpPr>
          <p:cNvPr id="3" name="Text Placeholder 2">
            <a:extLst>
              <a:ext uri="{FF2B5EF4-FFF2-40B4-BE49-F238E27FC236}">
                <a16:creationId xmlns:a16="http://schemas.microsoft.com/office/drawing/2014/main" id="{5FBEEE8E-C9E1-2A6D-26E3-A9AB747F6BDF}"/>
              </a:ext>
            </a:extLst>
          </p:cNvPr>
          <p:cNvSpPr>
            <a:spLocks noGrp="1"/>
          </p:cNvSpPr>
          <p:nvPr>
            <p:ph type="body" sz="quarter" idx="14"/>
          </p:nvPr>
        </p:nvSpPr>
        <p:spPr>
          <a:xfrm>
            <a:off x="726814" y="1409278"/>
            <a:ext cx="6633210" cy="3079983"/>
          </a:xfrm>
        </p:spPr>
        <p:txBody>
          <a:bodyPr/>
          <a:lstStyle/>
          <a:p>
            <a:pPr algn="l">
              <a:spcBef>
                <a:spcPts val="1200"/>
              </a:spcBef>
            </a:pPr>
            <a:r>
              <a:rPr lang="en-GB" sz="2000" b="1" dirty="0">
                <a:effectLst/>
              </a:rPr>
              <a:t>Der Aufbau </a:t>
            </a:r>
            <a:r>
              <a:rPr lang="en-GB" sz="2000" b="1" dirty="0" err="1">
                <a:effectLst/>
              </a:rPr>
              <a:t>einer</a:t>
            </a:r>
            <a:r>
              <a:rPr lang="en-GB" sz="2000" b="1" dirty="0">
                <a:effectLst/>
              </a:rPr>
              <a:t> CSR Kultur in </a:t>
            </a:r>
            <a:r>
              <a:rPr lang="en-GB" sz="2000" b="1" dirty="0" err="1">
                <a:effectLst/>
              </a:rPr>
              <a:t>einem</a:t>
            </a:r>
            <a:r>
              <a:rPr lang="en-GB" sz="2000" b="1" dirty="0">
                <a:effectLst/>
              </a:rPr>
              <a:t> KMU ist möglich, unabhängig von dessen Größe und Geschäftsmodell. </a:t>
            </a:r>
            <a:r>
              <a:rPr lang="en-GB" sz="2000" dirty="0">
                <a:effectLst/>
              </a:rPr>
              <a:t>CSR ist ein sich ständig weiterentwickelndes Modell. </a:t>
            </a:r>
          </a:p>
          <a:p>
            <a:pPr algn="l">
              <a:spcBef>
                <a:spcPts val="1200"/>
              </a:spcBef>
            </a:pPr>
            <a:r>
              <a:rPr lang="en-GB" sz="2000" b="1" dirty="0">
                <a:effectLst/>
              </a:rPr>
              <a:t>Sie brauchen sowohl kurz- als auch langfristige Strategien. </a:t>
            </a:r>
            <a:r>
              <a:rPr lang="en-GB" sz="2000" dirty="0">
                <a:effectLst/>
              </a:rPr>
              <a:t>Unternehmen brauchen die </a:t>
            </a:r>
            <a:r>
              <a:rPr lang="en-GB" sz="2000" dirty="0"/>
              <a:t>Dinge nicht zu verkomplizieren, indem sie am Ende beginnen. Sie brauchen sowohl kurz- als auch langfristige Strategien hinsichtlich ihrer Prioritäten, der benötigten Ressourcen, der </a:t>
            </a:r>
            <a:r>
              <a:rPr lang="en-GB" sz="2000" dirty="0">
                <a:effectLst/>
              </a:rPr>
              <a:t>Motivation und der Umsetzung. </a:t>
            </a:r>
          </a:p>
          <a:p>
            <a:pPr algn="l">
              <a:spcBef>
                <a:spcPts val="1200"/>
              </a:spcBef>
            </a:pPr>
            <a:r>
              <a:rPr lang="en-GB" sz="2000" b="1" dirty="0" err="1">
                <a:effectLst/>
              </a:rPr>
              <a:t>Wählen</a:t>
            </a:r>
            <a:r>
              <a:rPr lang="en-GB" sz="2000" b="1" dirty="0">
                <a:effectLst/>
              </a:rPr>
              <a:t> Sie ein Modell, das zu Ihrer Unternehmensgröße und Ihrem Geschäftsmodell passt. </a:t>
            </a:r>
            <a:r>
              <a:rPr lang="en-GB" sz="2000" dirty="0">
                <a:effectLst/>
              </a:rPr>
              <a:t>Unternehmen können CSR-Aktivitäten, -Verfahren und -Richtlinien einführen und eine "CSR-Kultur" schaffen, unabhängig von ihrer Größe oder ihrem Geschäftsmodell. Eines ist sicher: Die Schaffung einer "CSR-Kultur" kann für ein Unternehmen von großem Nutzen sein.</a:t>
            </a:r>
          </a:p>
          <a:p>
            <a:pPr>
              <a:spcBef>
                <a:spcPts val="1200"/>
              </a:spcBef>
            </a:pPr>
            <a:endParaRPr lang="en-IE" sz="2000" dirty="0"/>
          </a:p>
        </p:txBody>
      </p:sp>
      <p:sp>
        <p:nvSpPr>
          <p:cNvPr id="7" name="TextBox 6">
            <a:extLst>
              <a:ext uri="{FF2B5EF4-FFF2-40B4-BE49-F238E27FC236}">
                <a16:creationId xmlns:a16="http://schemas.microsoft.com/office/drawing/2014/main" id="{B745C6D0-74EC-A1FA-7CC4-E29D162CAEF0}"/>
              </a:ext>
            </a:extLst>
          </p:cNvPr>
          <p:cNvSpPr txBox="1"/>
          <p:nvPr/>
        </p:nvSpPr>
        <p:spPr>
          <a:xfrm>
            <a:off x="6822142" y="5960041"/>
            <a:ext cx="1193776" cy="307777"/>
          </a:xfrm>
          <a:prstGeom prst="rect">
            <a:avLst/>
          </a:prstGeom>
          <a:noFill/>
        </p:spPr>
        <p:txBody>
          <a:bodyPr wrap="square" rtlCol="0">
            <a:spAutoFit/>
          </a:bodyPr>
          <a:lstStyle/>
          <a:p>
            <a:r>
              <a:rPr lang="en-IE" sz="1400" u="sng" dirty="0">
                <a:solidFill>
                  <a:schemeClr val="bg1"/>
                </a:solidFill>
                <a:hlinkClick r:id="rId3">
                  <a:extLst>
                    <a:ext uri="{A12FA001-AC4F-418D-AE19-62706E023703}">
                      <ahyp:hlinkClr xmlns:ahyp="http://schemas.microsoft.com/office/drawing/2018/hyperlinkcolor" val="tx"/>
                    </a:ext>
                  </a:extLst>
                </a:hlinkClick>
              </a:rPr>
              <a:t>Quell</a:t>
            </a:r>
            <a:r>
              <a:rPr lang="en-IE" sz="1400" u="sng" dirty="0">
                <a:solidFill>
                  <a:schemeClr val="bg1"/>
                </a:solidFill>
              </a:rPr>
              <a:t>e </a:t>
            </a:r>
          </a:p>
        </p:txBody>
      </p:sp>
      <p:sp>
        <p:nvSpPr>
          <p:cNvPr id="10" name="TextBox 9">
            <a:extLst>
              <a:ext uri="{FF2B5EF4-FFF2-40B4-BE49-F238E27FC236}">
                <a16:creationId xmlns:a16="http://schemas.microsoft.com/office/drawing/2014/main" id="{E3A22424-5584-4B2F-64B6-585983CA77B0}"/>
              </a:ext>
            </a:extLst>
          </p:cNvPr>
          <p:cNvSpPr txBox="1"/>
          <p:nvPr/>
        </p:nvSpPr>
        <p:spPr>
          <a:xfrm>
            <a:off x="7853082" y="439271"/>
            <a:ext cx="3299012" cy="3785652"/>
          </a:xfrm>
          <a:prstGeom prst="rect">
            <a:avLst/>
          </a:prstGeom>
          <a:solidFill>
            <a:srgbClr val="818565"/>
          </a:solidFill>
        </p:spPr>
        <p:txBody>
          <a:bodyPr wrap="square" rtlCol="0">
            <a:spAutoFit/>
          </a:bodyPr>
          <a:lstStyle/>
          <a:p>
            <a:pPr algn="ctr"/>
            <a:r>
              <a:rPr lang="en-GB" sz="2000" b="1" i="0" dirty="0">
                <a:solidFill>
                  <a:schemeClr val="bg1"/>
                </a:solidFill>
                <a:effectLst/>
                <a:hlinkClick r:id="rId4">
                  <a:extLst>
                    <a:ext uri="{A12FA001-AC4F-418D-AE19-62706E023703}">
                      <ahyp:hlinkClr xmlns:ahyp="http://schemas.microsoft.com/office/drawing/2018/hyperlinkcolor" val="tx"/>
                    </a:ext>
                  </a:extLst>
                </a:hlinkClick>
              </a:rPr>
              <a:t>Klein anfangen: CSR-Ideen für kleine Unternehmen, um den Ball ins Rollen zu bringen.  </a:t>
            </a:r>
            <a:r>
              <a:rPr lang="en-GB" sz="2000" i="0" dirty="0">
                <a:solidFill>
                  <a:schemeClr val="bg1"/>
                </a:solidFill>
                <a:effectLst/>
              </a:rPr>
              <a:t>(Beispiele und Instrumente, wie man klein anfangen kann, z. B. Geld geben, aber nicht schenken, mit anderen CSR-Unternehmen zusammenarbeiten, umweltfreundliche Lieferanten finden...)</a:t>
            </a:r>
            <a:endParaRPr lang="en-IE" sz="2000" b="1" dirty="0">
              <a:solidFill>
                <a:schemeClr val="bg1"/>
              </a:solidFill>
            </a:endParaRPr>
          </a:p>
        </p:txBody>
      </p:sp>
      <p:pic>
        <p:nvPicPr>
          <p:cNvPr id="11" name="Graphic 10" descr="Touchscreen with solid fill">
            <a:extLst>
              <a:ext uri="{FF2B5EF4-FFF2-40B4-BE49-F238E27FC236}">
                <a16:creationId xmlns:a16="http://schemas.microsoft.com/office/drawing/2014/main" id="{F0FC36D1-724C-E6CD-BF32-BC6A6FBFD7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17606" y="3178481"/>
            <a:ext cx="1230475" cy="1230475"/>
          </a:xfrm>
          <a:prstGeom prst="rect">
            <a:avLst/>
          </a:prstGeom>
        </p:spPr>
      </p:pic>
    </p:spTree>
    <p:extLst>
      <p:ext uri="{BB962C8B-B14F-4D97-AF65-F5344CB8AC3E}">
        <p14:creationId xmlns:p14="http://schemas.microsoft.com/office/powerpoint/2010/main" val="151069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8A20AE4-17FC-C974-B8E5-C25CBFF4EE39}"/>
              </a:ext>
            </a:extLst>
          </p:cNvPr>
          <p:cNvSpPr>
            <a:spLocks noGrp="1"/>
          </p:cNvSpPr>
          <p:nvPr>
            <p:ph type="body" sz="quarter" idx="13"/>
          </p:nvPr>
        </p:nvSpPr>
        <p:spPr/>
        <p:txBody>
          <a:bodyPr/>
          <a:lstStyle/>
          <a:p>
            <a:endParaRPr lang="en-GB"/>
          </a:p>
        </p:txBody>
      </p:sp>
      <p:sp>
        <p:nvSpPr>
          <p:cNvPr id="3" name="Textplatzhalter 2">
            <a:extLst>
              <a:ext uri="{FF2B5EF4-FFF2-40B4-BE49-F238E27FC236}">
                <a16:creationId xmlns:a16="http://schemas.microsoft.com/office/drawing/2014/main" id="{F98922BA-739F-5CD3-C638-462487A1D473}"/>
              </a:ext>
            </a:extLst>
          </p:cNvPr>
          <p:cNvSpPr>
            <a:spLocks noGrp="1"/>
          </p:cNvSpPr>
          <p:nvPr>
            <p:ph type="body" sz="quarter" idx="14"/>
          </p:nvPr>
        </p:nvSpPr>
        <p:spPr/>
        <p:txBody>
          <a:bodyPr/>
          <a:lstStyle/>
          <a:p>
            <a:endParaRPr lang="en-GB"/>
          </a:p>
        </p:txBody>
      </p:sp>
      <p:pic>
        <p:nvPicPr>
          <p:cNvPr id="7" name="Grafik 6">
            <a:extLst>
              <a:ext uri="{FF2B5EF4-FFF2-40B4-BE49-F238E27FC236}">
                <a16:creationId xmlns:a16="http://schemas.microsoft.com/office/drawing/2014/main" id="{2B117DB5-A759-5C8E-7430-47610E891FD7}"/>
              </a:ext>
            </a:extLst>
          </p:cNvPr>
          <p:cNvPicPr>
            <a:picLocks noChangeAspect="1"/>
          </p:cNvPicPr>
          <p:nvPr/>
        </p:nvPicPr>
        <p:blipFill>
          <a:blip r:embed="rId2"/>
          <a:stretch>
            <a:fillRect/>
          </a:stretch>
        </p:blipFill>
        <p:spPr>
          <a:xfrm>
            <a:off x="767066" y="9525"/>
            <a:ext cx="10657867" cy="6858000"/>
          </a:xfrm>
          <a:prstGeom prst="rect">
            <a:avLst/>
          </a:prstGeom>
        </p:spPr>
      </p:pic>
    </p:spTree>
    <p:extLst>
      <p:ext uri="{BB962C8B-B14F-4D97-AF65-F5344CB8AC3E}">
        <p14:creationId xmlns:p14="http://schemas.microsoft.com/office/powerpoint/2010/main" val="165612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4A3284-F9F3-C736-4D08-59FDF0CD8D63}"/>
              </a:ext>
            </a:extLst>
          </p:cNvPr>
          <p:cNvSpPr>
            <a:spLocks noGrp="1"/>
          </p:cNvSpPr>
          <p:nvPr>
            <p:ph type="body" sz="quarter" idx="13"/>
          </p:nvPr>
        </p:nvSpPr>
        <p:spPr>
          <a:xfrm>
            <a:off x="1100086" y="496043"/>
            <a:ext cx="10966408" cy="953429"/>
          </a:xfrm>
        </p:spPr>
        <p:txBody>
          <a:bodyPr>
            <a:normAutofit/>
          </a:bodyPr>
          <a:lstStyle/>
          <a:p>
            <a:pPr algn="ctr"/>
            <a:r>
              <a:rPr lang="en-IE" sz="3200" dirty="0">
                <a:solidFill>
                  <a:srgbClr val="C95F57"/>
                </a:solidFill>
              </a:rPr>
              <a:t>Kurze Zusammenfassung der CSR-Elemente für Unternehmen </a:t>
            </a:r>
          </a:p>
        </p:txBody>
      </p:sp>
      <p:sp>
        <p:nvSpPr>
          <p:cNvPr id="6" name="Text Placeholder 5">
            <a:extLst>
              <a:ext uri="{FF2B5EF4-FFF2-40B4-BE49-F238E27FC236}">
                <a16:creationId xmlns:a16="http://schemas.microsoft.com/office/drawing/2014/main" id="{162122A4-3195-EC9A-D49B-89AC08A507BD}"/>
              </a:ext>
            </a:extLst>
          </p:cNvPr>
          <p:cNvSpPr>
            <a:spLocks noGrp="1"/>
          </p:cNvSpPr>
          <p:nvPr>
            <p:ph type="body" sz="quarter" idx="14"/>
          </p:nvPr>
        </p:nvSpPr>
        <p:spPr>
          <a:xfrm>
            <a:off x="491368" y="1269294"/>
            <a:ext cx="11195756" cy="3995320"/>
          </a:xfrm>
        </p:spPr>
        <p:txBody>
          <a:bodyPr numCol="2"/>
          <a:lstStyle/>
          <a:p>
            <a:r>
              <a:rPr lang="en-GB" sz="2000" b="1" dirty="0">
                <a:solidFill>
                  <a:srgbClr val="027354"/>
                </a:solidFill>
              </a:rPr>
              <a:t>Der World Business Council for Sustainable Development (Weltwirtschaftsrat für nachhaltige Entwicklung) </a:t>
            </a:r>
            <a:r>
              <a:rPr lang="en-GB" sz="2000" dirty="0"/>
              <a:t>hat CSR als den Beitrag der Unternehmen zu einer nachhaltigen wirtschaftlichen Entwicklung beschrieben. Ausgehend von der Einhaltung von Gesetzen und Vorschriften umfasst CSR in der Regel auch Verpflichtungen und Aktivitäten, die über das Gesetz hinausgehen und Folgendes betreffen: </a:t>
            </a:r>
          </a:p>
          <a:p>
            <a:endParaRPr lang="en-GB" sz="2000" dirty="0"/>
          </a:p>
          <a:p>
            <a:pPr marL="342900" indent="-342900">
              <a:buFont typeface="Arial" panose="020B0604020202020204" pitchFamily="34" charset="0"/>
              <a:buChar char="•"/>
            </a:pPr>
            <a:r>
              <a:rPr lang="en-GB" sz="2000" dirty="0"/>
              <a:t>Unternehmensführung und -ethik</a:t>
            </a:r>
          </a:p>
          <a:p>
            <a:pPr marL="342900" indent="-342900">
              <a:buFont typeface="Arial" panose="020B0604020202020204" pitchFamily="34" charset="0"/>
              <a:buChar char="•"/>
            </a:pPr>
            <a:r>
              <a:rPr lang="en-GB" sz="2000" dirty="0"/>
              <a:t>Gesundheit und Sicherheit</a:t>
            </a:r>
          </a:p>
          <a:p>
            <a:pPr marL="342900" indent="-342900">
              <a:buFont typeface="Arial" panose="020B0604020202020204" pitchFamily="34" charset="0"/>
              <a:buChar char="•"/>
            </a:pPr>
            <a:r>
              <a:rPr lang="en-GB" sz="2000" dirty="0"/>
              <a:t>Verantwortung für die Umwelt</a:t>
            </a:r>
          </a:p>
          <a:p>
            <a:pPr marL="342900" indent="-342900">
              <a:buFont typeface="Arial" panose="020B0604020202020204" pitchFamily="34" charset="0"/>
              <a:buChar char="•"/>
            </a:pPr>
            <a:r>
              <a:rPr lang="en-GB" sz="2000" dirty="0"/>
              <a:t>Menschenrechte (einschließlich der grundlegenden Arbeitnehmerrechte)</a:t>
            </a:r>
          </a:p>
          <a:p>
            <a:pPr marL="342900" indent="-342900">
              <a:buFont typeface="Arial" panose="020B0604020202020204" pitchFamily="34" charset="0"/>
              <a:buChar char="•"/>
            </a:pPr>
            <a:r>
              <a:rPr lang="en-GB" sz="2000" dirty="0"/>
              <a:t>Nachhaltige Entwicklung</a:t>
            </a:r>
          </a:p>
          <a:p>
            <a:pPr marL="342900" indent="-342900">
              <a:buFont typeface="Arial" panose="020B0604020202020204" pitchFamily="34" charset="0"/>
              <a:buChar char="•"/>
            </a:pPr>
            <a:r>
              <a:rPr lang="en-GB" sz="2000" dirty="0"/>
              <a:t>Arbeitsbedingungen (einschließlich Sicherheit und Gesundheitsschutz, Arbeitszeiten, Löhne)</a:t>
            </a:r>
          </a:p>
          <a:p>
            <a:pPr marL="342900" indent="-342900">
              <a:buFont typeface="Arial" panose="020B0604020202020204" pitchFamily="34" charset="0"/>
              <a:buChar char="•"/>
            </a:pPr>
            <a:r>
              <a:rPr lang="en-GB" sz="2000" dirty="0"/>
              <a:t>Arbeitsbeziehungen </a:t>
            </a:r>
          </a:p>
          <a:p>
            <a:pPr marL="342900" indent="-342900">
              <a:buFont typeface="Arial" panose="020B0604020202020204" pitchFamily="34" charset="0"/>
              <a:buChar char="•"/>
            </a:pPr>
            <a:r>
              <a:rPr lang="en-GB" sz="2000" dirty="0"/>
              <a:t>Engagement, Entwicklung und Investitionen der Gemeinschaft</a:t>
            </a:r>
          </a:p>
          <a:p>
            <a:pPr marL="342900" indent="-342900">
              <a:buFont typeface="Arial" panose="020B0604020202020204" pitchFamily="34" charset="0"/>
              <a:buChar char="•"/>
            </a:pPr>
            <a:r>
              <a:rPr lang="en-GB" sz="2000" dirty="0"/>
              <a:t>Einbeziehung von und Respekt für unterschiedliche Kulturen und benachteiligte Bevölkerungsgruppen</a:t>
            </a:r>
          </a:p>
          <a:p>
            <a:pPr marL="342900" indent="-342900">
              <a:buFont typeface="Arial" panose="020B0604020202020204" pitchFamily="34" charset="0"/>
              <a:buChar char="•"/>
            </a:pPr>
            <a:r>
              <a:rPr lang="en-GB" sz="2000" dirty="0"/>
              <a:t>Unternehmensphilanthropie und freiwilliges Engagement der Mitarbeiter</a:t>
            </a:r>
          </a:p>
          <a:p>
            <a:pPr marL="342900" indent="-342900">
              <a:buFont typeface="Arial" panose="020B0604020202020204" pitchFamily="34" charset="0"/>
              <a:buChar char="•"/>
            </a:pPr>
            <a:r>
              <a:rPr lang="en-GB" sz="2000" dirty="0"/>
              <a:t>Kundenzufriedenheit und Einhaltung der Grundsätze des fairen Wettbewerbs</a:t>
            </a:r>
          </a:p>
          <a:p>
            <a:pPr marL="342900" indent="-342900">
              <a:buFont typeface="Arial" panose="020B0604020202020204" pitchFamily="34" charset="0"/>
              <a:buChar char="•"/>
            </a:pPr>
            <a:r>
              <a:rPr lang="en-GB" sz="2000" dirty="0"/>
              <a:t>Maßnahmen zur Bekämpfung von Bestechung und Korruption</a:t>
            </a:r>
          </a:p>
          <a:p>
            <a:pPr marL="342900" indent="-342900">
              <a:buFont typeface="Arial" panose="020B0604020202020204" pitchFamily="34" charset="0"/>
              <a:buChar char="•"/>
            </a:pPr>
            <a:r>
              <a:rPr lang="en-GB" sz="2000" dirty="0"/>
              <a:t>Rechenschaftspflicht, Transparenz und Leistungsberichte; und </a:t>
            </a:r>
          </a:p>
          <a:p>
            <a:pPr marL="342900" indent="-342900">
              <a:buFont typeface="Arial" panose="020B0604020202020204" pitchFamily="34" charset="0"/>
              <a:buChar char="•"/>
            </a:pPr>
            <a:r>
              <a:rPr lang="en-GB" sz="2000" dirty="0"/>
              <a:t>Lieferantenbeziehungen, sowohl für nationale als auch für internationale Lieferketten</a:t>
            </a:r>
            <a:endParaRPr lang="en-IE" sz="2000" dirty="0"/>
          </a:p>
        </p:txBody>
      </p:sp>
    </p:spTree>
    <p:extLst>
      <p:ext uri="{BB962C8B-B14F-4D97-AF65-F5344CB8AC3E}">
        <p14:creationId xmlns:p14="http://schemas.microsoft.com/office/powerpoint/2010/main" val="2146645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086F3B0-1B18-E3C4-4F2D-1FED5EE5D7C1}"/>
              </a:ext>
            </a:extLst>
          </p:cNvPr>
          <p:cNvSpPr>
            <a:spLocks noGrp="1"/>
          </p:cNvSpPr>
          <p:nvPr>
            <p:ph type="body" sz="quarter" idx="13"/>
          </p:nvPr>
        </p:nvSpPr>
        <p:spPr>
          <a:xfrm>
            <a:off x="2962018" y="217802"/>
            <a:ext cx="5228693" cy="953429"/>
          </a:xfrm>
        </p:spPr>
        <p:txBody>
          <a:bodyPr>
            <a:normAutofit fontScale="92500"/>
          </a:bodyPr>
          <a:lstStyle/>
          <a:p>
            <a:pPr algn="ctr"/>
            <a:r>
              <a:rPr lang="en-IE" sz="3200" dirty="0">
                <a:solidFill>
                  <a:srgbClr val="027354"/>
                </a:solidFill>
              </a:rPr>
              <a:t>'Reine' CSR-Umsetzung </a:t>
            </a:r>
          </a:p>
        </p:txBody>
      </p:sp>
      <p:sp>
        <p:nvSpPr>
          <p:cNvPr id="8" name="Text Placeholder 7">
            <a:extLst>
              <a:ext uri="{FF2B5EF4-FFF2-40B4-BE49-F238E27FC236}">
                <a16:creationId xmlns:a16="http://schemas.microsoft.com/office/drawing/2014/main" id="{7B8BB48C-F69A-424A-DCB2-7D8649F8BFF6}"/>
              </a:ext>
            </a:extLst>
          </p:cNvPr>
          <p:cNvSpPr>
            <a:spLocks noGrp="1"/>
          </p:cNvSpPr>
          <p:nvPr>
            <p:ph type="body" sz="quarter" idx="14"/>
          </p:nvPr>
        </p:nvSpPr>
        <p:spPr>
          <a:xfrm>
            <a:off x="724508" y="764907"/>
            <a:ext cx="10418621" cy="6093093"/>
          </a:xfrm>
          <a:noFill/>
        </p:spPr>
        <p:txBody>
          <a:bodyPr anchor="t"/>
          <a:lstStyle/>
          <a:p>
            <a:pPr marL="342900" indent="-342900" algn="l">
              <a:buFont typeface="Wingdings" panose="05000000000000000000" pitchFamily="2" charset="2"/>
              <a:buChar char="v"/>
            </a:pPr>
            <a:r>
              <a:rPr lang="en-GB" sz="2200" b="1" dirty="0">
                <a:solidFill>
                  <a:srgbClr val="C95F57"/>
                </a:solidFill>
              </a:rPr>
              <a:t>Wenn </a:t>
            </a:r>
            <a:r>
              <a:rPr lang="en-GB" sz="2200" b="1" i="0" dirty="0">
                <a:solidFill>
                  <a:srgbClr val="C95F57"/>
                </a:solidFill>
                <a:effectLst/>
              </a:rPr>
              <a:t>Unternehmen</a:t>
            </a:r>
            <a:r>
              <a:rPr lang="en-GB" sz="2200" b="1" dirty="0">
                <a:solidFill>
                  <a:srgbClr val="C95F57"/>
                </a:solidFill>
              </a:rPr>
              <a:t> einen kulturellen CSR-Wandel einleiten, </a:t>
            </a:r>
            <a:r>
              <a:rPr lang="en-GB" sz="2200" b="1" i="0" dirty="0">
                <a:solidFill>
                  <a:srgbClr val="C95F57"/>
                </a:solidFill>
                <a:effectLst/>
              </a:rPr>
              <a:t>müssen sie die "reine" CSR nicht in das Kernprodukt oder die Kerndienstleistung ihres Unternehmens einbetten. </a:t>
            </a:r>
            <a:r>
              <a:rPr lang="en-GB" sz="2200" b="0" i="0" dirty="0">
                <a:solidFill>
                  <a:srgbClr val="303030"/>
                </a:solidFill>
                <a:effectLst/>
              </a:rPr>
              <a:t>Ideal ist es, dieses Ziel langfristig anzustreben, z. B. durch die Entwicklung einer ökologisch nachhaltigeren Lieferkette. CSR </a:t>
            </a:r>
            <a:r>
              <a:rPr lang="en-GB" sz="2200" dirty="0">
                <a:solidFill>
                  <a:srgbClr val="303030"/>
                </a:solidFill>
              </a:rPr>
              <a:t>kann </a:t>
            </a:r>
            <a:r>
              <a:rPr lang="en-GB" sz="2200" b="0" i="0" dirty="0">
                <a:solidFill>
                  <a:srgbClr val="303030"/>
                </a:solidFill>
                <a:effectLst/>
              </a:rPr>
              <a:t>jedoch </a:t>
            </a:r>
            <a:r>
              <a:rPr lang="en-GB" sz="2200" dirty="0">
                <a:solidFill>
                  <a:srgbClr val="303030"/>
                </a:solidFill>
              </a:rPr>
              <a:t>auf so viele verschiedene Arten eingebettet werden, dass sie dem Unternehmen und seinen Prioritäten entspricht, z. B. durch die Konzentration auf </a:t>
            </a:r>
            <a:r>
              <a:rPr lang="en-GB" sz="2200" dirty="0">
                <a:solidFill>
                  <a:srgbClr val="303030"/>
                </a:solidFill>
                <a:hlinkClick r:id="rId2"/>
              </a:rPr>
              <a:t>Sozialkapital </a:t>
            </a:r>
            <a:r>
              <a:rPr lang="en-GB" sz="2200" b="0" i="0" dirty="0">
                <a:solidFill>
                  <a:srgbClr val="303030"/>
                </a:solidFill>
                <a:effectLst/>
              </a:rPr>
              <a:t>oder </a:t>
            </a:r>
            <a:r>
              <a:rPr lang="en-GB" sz="2200" b="0" i="0" dirty="0">
                <a:solidFill>
                  <a:srgbClr val="303030"/>
                </a:solidFill>
                <a:effectLst/>
                <a:hlinkClick r:id="rId3"/>
              </a:rPr>
              <a:t>Umweltschutz</a:t>
            </a:r>
            <a:r>
              <a:rPr lang="en-GB" sz="2200" b="0" i="0" dirty="0">
                <a:solidFill>
                  <a:srgbClr val="303030"/>
                </a:solidFill>
                <a:effectLst/>
              </a:rPr>
              <a:t>.</a:t>
            </a:r>
          </a:p>
          <a:p>
            <a:pPr algn="l"/>
            <a:endParaRPr lang="en-GB" sz="2200" b="0" i="0" dirty="0">
              <a:solidFill>
                <a:srgbClr val="303030"/>
              </a:solidFill>
              <a:effectLst/>
            </a:endParaRPr>
          </a:p>
          <a:p>
            <a:pPr marL="342900" indent="-342900" algn="l">
              <a:buFont typeface="Wingdings" panose="05000000000000000000" pitchFamily="2" charset="2"/>
              <a:buChar char="v"/>
            </a:pPr>
            <a:r>
              <a:rPr lang="en-GB" sz="2200" b="1" i="0" dirty="0">
                <a:solidFill>
                  <a:srgbClr val="C95F57"/>
                </a:solidFill>
                <a:effectLst/>
              </a:rPr>
              <a:t>Die Umgestaltung der CSR-Kultur in </a:t>
            </a:r>
            <a:r>
              <a:rPr lang="en-GB" sz="2200" b="1" dirty="0">
                <a:solidFill>
                  <a:srgbClr val="C95F57"/>
                </a:solidFill>
              </a:rPr>
              <a:t>KMU wird eher erfolgreich sein, wenn man klein anfängt und </a:t>
            </a:r>
            <a:r>
              <a:rPr lang="en-GB" sz="2200" b="1" i="0" dirty="0">
                <a:solidFill>
                  <a:srgbClr val="C95F57"/>
                </a:solidFill>
                <a:effectLst/>
              </a:rPr>
              <a:t>sie schrittweise aufbaut. </a:t>
            </a:r>
            <a:r>
              <a:rPr lang="en-GB" sz="2200" dirty="0">
                <a:solidFill>
                  <a:srgbClr val="303030"/>
                </a:solidFill>
              </a:rPr>
              <a:t>Entscheidend ist, dass die CSR-Strategien und ihre Umsetzung überschaubar und realisierbar sind. Zu große und zu schnelle Schritte sind oft nicht </a:t>
            </a:r>
            <a:r>
              <a:rPr lang="en-GB" sz="2200" b="0" i="0" dirty="0">
                <a:solidFill>
                  <a:srgbClr val="303030"/>
                </a:solidFill>
                <a:effectLst/>
              </a:rPr>
              <a:t>angebracht, und diese "reinen" CSR-Strategien können schwer zu erreichen sein. </a:t>
            </a:r>
          </a:p>
          <a:p>
            <a:pPr marL="342900" indent="-342900" algn="l">
              <a:buFont typeface="Wingdings" panose="05000000000000000000" pitchFamily="2" charset="2"/>
              <a:buChar char="v"/>
            </a:pPr>
            <a:endParaRPr lang="en-GB" sz="2200" b="0" i="0" dirty="0">
              <a:solidFill>
                <a:srgbClr val="303030"/>
              </a:solidFill>
              <a:effectLst/>
            </a:endParaRPr>
          </a:p>
          <a:p>
            <a:pPr marL="342900" indent="-342900" algn="l">
              <a:buFont typeface="Wingdings" panose="05000000000000000000" pitchFamily="2" charset="2"/>
              <a:buChar char="v"/>
            </a:pPr>
            <a:r>
              <a:rPr lang="en-GB" sz="2200" b="1" i="0" dirty="0">
                <a:solidFill>
                  <a:srgbClr val="C95F57"/>
                </a:solidFill>
                <a:effectLst/>
              </a:rPr>
              <a:t>CSR muss </a:t>
            </a:r>
            <a:r>
              <a:rPr lang="en-GB" sz="2200" b="1" dirty="0">
                <a:solidFill>
                  <a:srgbClr val="C95F57"/>
                </a:solidFill>
              </a:rPr>
              <a:t>zielgerichtet und überlegt </a:t>
            </a:r>
            <a:r>
              <a:rPr lang="en-GB" sz="2200" b="1" i="0" dirty="0">
                <a:solidFill>
                  <a:srgbClr val="C95F57"/>
                </a:solidFill>
                <a:effectLst/>
              </a:rPr>
              <a:t>sein</a:t>
            </a:r>
            <a:r>
              <a:rPr lang="en-GB" sz="2200" b="1" dirty="0">
                <a:solidFill>
                  <a:srgbClr val="C95F57"/>
                </a:solidFill>
              </a:rPr>
              <a:t>. </a:t>
            </a:r>
            <a:r>
              <a:rPr lang="en-GB" sz="2200" b="0" i="0" dirty="0">
                <a:solidFill>
                  <a:srgbClr val="303030"/>
                </a:solidFill>
                <a:effectLst/>
              </a:rPr>
              <a:t>CSR sollte nicht vernachlässigt, ad hoc oder halbherzig betrieben werden. Entweder man tut es oder nicht. Sie verdient die gleiche Aufmerksamkeit wie jede andere geschäftliche Priorität. </a:t>
            </a:r>
            <a:endParaRPr lang="en-IE" sz="2200" dirty="0"/>
          </a:p>
        </p:txBody>
      </p:sp>
      <p:sp>
        <p:nvSpPr>
          <p:cNvPr id="10" name="TextBox 9">
            <a:extLst>
              <a:ext uri="{FF2B5EF4-FFF2-40B4-BE49-F238E27FC236}">
                <a16:creationId xmlns:a16="http://schemas.microsoft.com/office/drawing/2014/main" id="{BA7E3B55-A881-9F6B-2466-C64CD797D243}"/>
              </a:ext>
            </a:extLst>
          </p:cNvPr>
          <p:cNvSpPr txBox="1"/>
          <p:nvPr/>
        </p:nvSpPr>
        <p:spPr>
          <a:xfrm>
            <a:off x="5336930" y="6323925"/>
            <a:ext cx="1193776" cy="461665"/>
          </a:xfrm>
          <a:prstGeom prst="rect">
            <a:avLst/>
          </a:prstGeom>
          <a:noFill/>
        </p:spPr>
        <p:txBody>
          <a:bodyPr wrap="square" rtlCol="0">
            <a:spAutoFit/>
          </a:bodyPr>
          <a:lstStyle/>
          <a:p>
            <a:r>
              <a:rPr lang="en-IE" sz="2400" dirty="0">
                <a:solidFill>
                  <a:srgbClr val="37465E"/>
                </a:solidFill>
                <a:hlinkClick r:id="rId4">
                  <a:extLst>
                    <a:ext uri="{A12FA001-AC4F-418D-AE19-62706E023703}">
                      <ahyp:hlinkClr xmlns:ahyp="http://schemas.microsoft.com/office/drawing/2018/hyperlinkcolor" val="tx"/>
                    </a:ext>
                  </a:extLst>
                </a:hlinkClick>
              </a:rPr>
              <a:t>Quell</a:t>
            </a:r>
            <a:r>
              <a:rPr lang="en-IE" sz="2400" u="sng" dirty="0">
                <a:solidFill>
                  <a:srgbClr val="37465E"/>
                </a:solidFill>
              </a:rPr>
              <a:t>e</a:t>
            </a:r>
            <a:r>
              <a:rPr lang="en-IE" dirty="0">
                <a:solidFill>
                  <a:srgbClr val="37465E"/>
                </a:solidFill>
              </a:rPr>
              <a:t> </a:t>
            </a:r>
          </a:p>
        </p:txBody>
      </p:sp>
    </p:spTree>
    <p:extLst>
      <p:ext uri="{BB962C8B-B14F-4D97-AF65-F5344CB8AC3E}">
        <p14:creationId xmlns:p14="http://schemas.microsoft.com/office/powerpoint/2010/main" val="1312993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1FDEF4A-F174-520F-ECE2-90062A8D3FD1}"/>
              </a:ext>
            </a:extLst>
          </p:cNvPr>
          <p:cNvSpPr>
            <a:spLocks noGrp="1"/>
          </p:cNvSpPr>
          <p:nvPr>
            <p:ph type="body" sz="quarter" idx="13"/>
          </p:nvPr>
        </p:nvSpPr>
        <p:spPr>
          <a:xfrm>
            <a:off x="1022570" y="375268"/>
            <a:ext cx="10600546" cy="953429"/>
          </a:xfrm>
        </p:spPr>
        <p:txBody>
          <a:bodyPr>
            <a:normAutofit fontScale="92500" lnSpcReduction="10000"/>
          </a:bodyPr>
          <a:lstStyle/>
          <a:p>
            <a:pPr algn="ctr"/>
            <a:r>
              <a:rPr lang="en-GB" b="1" i="0" dirty="0">
                <a:solidFill>
                  <a:srgbClr val="C95F57"/>
                </a:solidFill>
                <a:effectLst/>
              </a:rPr>
              <a:t>Unternehmen, die Menschen wirklich schätzen, werden erfolgreicher</a:t>
            </a:r>
          </a:p>
          <a:p>
            <a:pPr algn="ctr"/>
            <a:endParaRPr lang="en-IE" dirty="0">
              <a:solidFill>
                <a:srgbClr val="C95F57"/>
              </a:solidFill>
            </a:endParaRPr>
          </a:p>
        </p:txBody>
      </p:sp>
      <p:pic>
        <p:nvPicPr>
          <p:cNvPr id="7" name="Picture 4" descr="Social Capital Protocol: Making companies that truly value people more  successful – Sustainability-Reports.com">
            <a:hlinkClick r:id="rId2"/>
            <a:extLst>
              <a:ext uri="{FF2B5EF4-FFF2-40B4-BE49-F238E27FC236}">
                <a16:creationId xmlns:a16="http://schemas.microsoft.com/office/drawing/2014/main" id="{9A79ABEE-3176-2A10-B179-3A4D678DC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248" y="1439716"/>
            <a:ext cx="7059079" cy="52705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B0057C5-5762-BCD6-EF1A-1C32332B335C}"/>
              </a:ext>
            </a:extLst>
          </p:cNvPr>
          <p:cNvSpPr txBox="1"/>
          <p:nvPr/>
        </p:nvSpPr>
        <p:spPr>
          <a:xfrm>
            <a:off x="1022570" y="2615184"/>
            <a:ext cx="1400679" cy="369332"/>
          </a:xfrm>
          <a:prstGeom prst="rect">
            <a:avLst/>
          </a:prstGeom>
          <a:noFill/>
        </p:spPr>
        <p:txBody>
          <a:bodyPr wrap="square" rtlCol="0">
            <a:spAutoFit/>
          </a:bodyPr>
          <a:lstStyle/>
          <a:p>
            <a:r>
              <a:rPr lang="en-IE" dirty="0">
                <a:hlinkClick r:id="rId2"/>
              </a:rPr>
              <a:t>Quelle</a:t>
            </a:r>
            <a:endParaRPr lang="en-IE" dirty="0"/>
          </a:p>
        </p:txBody>
      </p:sp>
    </p:spTree>
    <p:extLst>
      <p:ext uri="{BB962C8B-B14F-4D97-AF65-F5344CB8AC3E}">
        <p14:creationId xmlns:p14="http://schemas.microsoft.com/office/powerpoint/2010/main" val="2968712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01109D-A098-5460-3C10-600FA5B799C8}"/>
              </a:ext>
            </a:extLst>
          </p:cNvPr>
          <p:cNvSpPr>
            <a:spLocks noGrp="1"/>
          </p:cNvSpPr>
          <p:nvPr>
            <p:ph type="body" sz="quarter" idx="13"/>
          </p:nvPr>
        </p:nvSpPr>
        <p:spPr>
          <a:xfrm>
            <a:off x="1322499" y="242071"/>
            <a:ext cx="10430229" cy="953429"/>
          </a:xfrm>
        </p:spPr>
        <p:txBody>
          <a:bodyPr anchor="ctr">
            <a:normAutofit/>
          </a:bodyPr>
          <a:lstStyle/>
          <a:p>
            <a:r>
              <a:rPr lang="en-IE" sz="2800" dirty="0">
                <a:solidFill>
                  <a:srgbClr val="027354"/>
                </a:solidFill>
              </a:rPr>
              <a:t>Wie KMU erfolgreich CSR-Aktivitäten zum kulturellen Wandel durchführen können</a:t>
            </a:r>
          </a:p>
        </p:txBody>
      </p:sp>
      <p:sp>
        <p:nvSpPr>
          <p:cNvPr id="4" name="Text Placeholder 3">
            <a:extLst>
              <a:ext uri="{FF2B5EF4-FFF2-40B4-BE49-F238E27FC236}">
                <a16:creationId xmlns:a16="http://schemas.microsoft.com/office/drawing/2014/main" id="{75981E32-34C6-776E-F1E9-C20E256EBB86}"/>
              </a:ext>
            </a:extLst>
          </p:cNvPr>
          <p:cNvSpPr>
            <a:spLocks noGrp="1"/>
          </p:cNvSpPr>
          <p:nvPr>
            <p:ph type="body" sz="quarter" idx="14"/>
          </p:nvPr>
        </p:nvSpPr>
        <p:spPr>
          <a:xfrm>
            <a:off x="310973" y="1195500"/>
            <a:ext cx="11818274" cy="5413062"/>
          </a:xfrm>
          <a:noFill/>
        </p:spPr>
        <p:txBody>
          <a:bodyPr/>
          <a:lstStyle/>
          <a:p>
            <a:pPr marL="342900" indent="-342900" algn="l">
              <a:buFont typeface="Wingdings" panose="05000000000000000000" pitchFamily="2" charset="2"/>
              <a:buChar char="v"/>
            </a:pPr>
            <a:r>
              <a:rPr lang="en-GB" sz="2000" b="1" dirty="0">
                <a:solidFill>
                  <a:srgbClr val="C95F57"/>
                </a:solidFill>
              </a:rPr>
              <a:t>CSR-Aktivitäten hängen oft vom Modell, der Größe und den Ressourcen der KMU ab.</a:t>
            </a:r>
            <a:r>
              <a:rPr lang="en-GB" sz="2000" dirty="0">
                <a:solidFill>
                  <a:srgbClr val="303030"/>
                </a:solidFill>
              </a:rPr>
              <a:t> Die </a:t>
            </a:r>
            <a:r>
              <a:rPr lang="en-GB" sz="2000" b="0" i="0" dirty="0" err="1">
                <a:solidFill>
                  <a:srgbClr val="303030"/>
                </a:solidFill>
                <a:effectLst/>
              </a:rPr>
              <a:t>meisten</a:t>
            </a:r>
            <a:r>
              <a:rPr lang="en-GB" sz="2000" b="0" i="0" dirty="0">
                <a:solidFill>
                  <a:srgbClr val="303030"/>
                </a:solidFill>
                <a:effectLst/>
              </a:rPr>
              <a:t> KMU verfügen verständlicherweise nicht über eigene Ressourcen für CSR-Aktivitäten. Umfang und Ausmaß der CSR-Aktivitäten schwanken natürlich von KMU zu KMU und sind abhängig von Geschäftsmodell, Größe, Ressourcen usw.</a:t>
            </a:r>
          </a:p>
          <a:p>
            <a:pPr marL="342900" indent="-342900" algn="l">
              <a:buFont typeface="Wingdings" panose="05000000000000000000" pitchFamily="2" charset="2"/>
              <a:buChar char="v"/>
            </a:pPr>
            <a:endParaRPr lang="en-GB" sz="2000" b="0" i="0" dirty="0">
              <a:solidFill>
                <a:srgbClr val="303030"/>
              </a:solidFill>
              <a:effectLst/>
            </a:endParaRPr>
          </a:p>
          <a:p>
            <a:pPr marL="342900" indent="-342900" algn="l">
              <a:buFont typeface="Wingdings" panose="05000000000000000000" pitchFamily="2" charset="2"/>
              <a:buChar char="v"/>
            </a:pPr>
            <a:r>
              <a:rPr lang="en-GB" sz="2000" b="1" i="0" dirty="0">
                <a:solidFill>
                  <a:srgbClr val="C95F57"/>
                </a:solidFill>
                <a:effectLst/>
              </a:rPr>
              <a:t>Eine Kultur von oben nach unten ist unabdingbar. </a:t>
            </a:r>
            <a:r>
              <a:rPr lang="en-GB" sz="2000" b="0" i="0" dirty="0">
                <a:solidFill>
                  <a:srgbClr val="303030"/>
                </a:solidFill>
                <a:effectLst/>
              </a:rPr>
              <a:t>Am wichtigsten ist es, </a:t>
            </a:r>
            <a:r>
              <a:rPr lang="en-GB" sz="2000" i="0" dirty="0">
                <a:solidFill>
                  <a:srgbClr val="303030"/>
                </a:solidFill>
                <a:effectLst/>
              </a:rPr>
              <a:t>eine starke CSR-Kultur von oben nach unten zu verankern</a:t>
            </a:r>
            <a:r>
              <a:rPr lang="en-GB" sz="2000" b="0" i="0" dirty="0">
                <a:solidFill>
                  <a:srgbClr val="303030"/>
                </a:solidFill>
                <a:effectLst/>
              </a:rPr>
              <a:t>, in der sich alle Mitarbeiter engagieren und an CSR-Initiativen beteiligen. Es gibt einen Unterschied zwischen der Verankerung von CSR in der Unternehmenskultur und der Verankerung von CSR in den Kerndienstleistungen/Produkten. Die Integration von CSR in die Kultur wird stark von den Werten, Einstellungen und Verhaltensweisen der Führungskräfte/Mitarbeiter beeinflusst. Es sind diese immateriellen Faktoren, die die Entwicklung von CSR-Strategien, -Taktiken und -Verfahren vorantreiben werden.</a:t>
            </a:r>
          </a:p>
          <a:p>
            <a:endParaRPr lang="en-IE" sz="2000" dirty="0"/>
          </a:p>
        </p:txBody>
      </p:sp>
      <p:sp>
        <p:nvSpPr>
          <p:cNvPr id="5" name="TextBox 4">
            <a:extLst>
              <a:ext uri="{FF2B5EF4-FFF2-40B4-BE49-F238E27FC236}">
                <a16:creationId xmlns:a16="http://schemas.microsoft.com/office/drawing/2014/main" id="{EF79C00C-18C2-361D-BB16-035574E28A53}"/>
              </a:ext>
            </a:extLst>
          </p:cNvPr>
          <p:cNvSpPr txBox="1"/>
          <p:nvPr/>
        </p:nvSpPr>
        <p:spPr>
          <a:xfrm>
            <a:off x="11028792" y="6026030"/>
            <a:ext cx="1193776" cy="369332"/>
          </a:xfrm>
          <a:prstGeom prst="rect">
            <a:avLst/>
          </a:prstGeom>
          <a:noFill/>
        </p:spPr>
        <p:txBody>
          <a:bodyPr wrap="square" rtlCol="0">
            <a:spAutoFit/>
          </a:bodyPr>
          <a:lstStyle/>
          <a:p>
            <a:r>
              <a:rPr lang="en-IE" u="sng" dirty="0">
                <a:solidFill>
                  <a:srgbClr val="37465E"/>
                </a:solidFill>
                <a:hlinkClick r:id="rId2">
                  <a:extLst>
                    <a:ext uri="{A12FA001-AC4F-418D-AE19-62706E023703}">
                      <ahyp:hlinkClr xmlns:ahyp="http://schemas.microsoft.com/office/drawing/2018/hyperlinkcolor" val="tx"/>
                    </a:ext>
                  </a:extLst>
                </a:hlinkClick>
              </a:rPr>
              <a:t>Quell</a:t>
            </a:r>
            <a:r>
              <a:rPr lang="en-IE" u="sng" dirty="0">
                <a:solidFill>
                  <a:srgbClr val="37465E"/>
                </a:solidFill>
              </a:rPr>
              <a:t>e</a:t>
            </a:r>
            <a:r>
              <a:rPr lang="en-IE" sz="1400" dirty="0">
                <a:solidFill>
                  <a:srgbClr val="37465E"/>
                </a:solidFill>
              </a:rPr>
              <a:t> </a:t>
            </a:r>
          </a:p>
        </p:txBody>
      </p:sp>
      <p:pic>
        <p:nvPicPr>
          <p:cNvPr id="2050" name="Picture 2" descr="Book Cover Banner: How to Start and Build An Effective CSR Program">
            <a:hlinkClick r:id="rId3"/>
            <a:extLst>
              <a:ext uri="{FF2B5EF4-FFF2-40B4-BE49-F238E27FC236}">
                <a16:creationId xmlns:a16="http://schemas.microsoft.com/office/drawing/2014/main" id="{E236D8BC-3153-5ACC-8FC3-5CF13A5265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047" y="4560317"/>
            <a:ext cx="6291584" cy="1835045"/>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Touchscreen with solid fill">
            <a:extLst>
              <a:ext uri="{FF2B5EF4-FFF2-40B4-BE49-F238E27FC236}">
                <a16:creationId xmlns:a16="http://schemas.microsoft.com/office/drawing/2014/main" id="{EA367E1E-6D6E-F77B-FCA9-4FA2B0E89B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68014" y="5066681"/>
            <a:ext cx="914400" cy="914400"/>
          </a:xfrm>
          <a:prstGeom prst="rect">
            <a:avLst/>
          </a:prstGeom>
        </p:spPr>
      </p:pic>
      <p:pic>
        <p:nvPicPr>
          <p:cNvPr id="8" name="Graphic 7" descr="Touchscreen with solid fill">
            <a:extLst>
              <a:ext uri="{FF2B5EF4-FFF2-40B4-BE49-F238E27FC236}">
                <a16:creationId xmlns:a16="http://schemas.microsoft.com/office/drawing/2014/main" id="{2268E320-6CDA-B663-3B61-86C1B6DFC6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3813" y="5763769"/>
            <a:ext cx="914400" cy="914400"/>
          </a:xfrm>
          <a:prstGeom prst="rect">
            <a:avLst/>
          </a:prstGeom>
        </p:spPr>
      </p:pic>
      <p:sp>
        <p:nvSpPr>
          <p:cNvPr id="2" name="TextBox 5">
            <a:extLst>
              <a:ext uri="{FF2B5EF4-FFF2-40B4-BE49-F238E27FC236}">
                <a16:creationId xmlns:a16="http://schemas.microsoft.com/office/drawing/2014/main" id="{982A1F0E-316C-B437-BB88-163D9C90AD23}"/>
              </a:ext>
            </a:extLst>
          </p:cNvPr>
          <p:cNvSpPr txBox="1"/>
          <p:nvPr/>
        </p:nvSpPr>
        <p:spPr>
          <a:xfrm>
            <a:off x="7440705" y="4708223"/>
            <a:ext cx="3700745" cy="1754326"/>
          </a:xfrm>
          <a:prstGeom prst="rect">
            <a:avLst/>
          </a:prstGeom>
          <a:noFill/>
        </p:spPr>
        <p:txBody>
          <a:bodyPr wrap="square" rtlCol="0">
            <a:spAutoFit/>
          </a:bodyPr>
          <a:lstStyle/>
          <a:p>
            <a:pPr algn="ctr"/>
            <a:r>
              <a:rPr lang="en-GB" b="1" i="0" dirty="0">
                <a:solidFill>
                  <a:srgbClr val="1C233C"/>
                </a:solidFill>
                <a:effectLst/>
                <a:hlinkClick r:id="rId7"/>
              </a:rPr>
              <a:t>How to Start a CSR (Corporate Social Responsibility) Program</a:t>
            </a:r>
            <a:endParaRPr lang="en-GB" b="1" i="0" dirty="0">
              <a:solidFill>
                <a:srgbClr val="1C233C"/>
              </a:solidFill>
              <a:effectLst/>
            </a:endParaRPr>
          </a:p>
          <a:p>
            <a:pPr algn="ctr"/>
            <a:endParaRPr lang="en-GB" b="1" i="0" dirty="0">
              <a:solidFill>
                <a:srgbClr val="1C233C"/>
              </a:solidFill>
              <a:effectLst/>
            </a:endParaRPr>
          </a:p>
          <a:p>
            <a:pPr algn="ctr"/>
            <a:r>
              <a:rPr lang="en-GB" sz="1800" b="1" i="0" dirty="0">
                <a:solidFill>
                  <a:srgbClr val="C95F57"/>
                </a:solidFill>
                <a:effectLst/>
                <a:hlinkClick r:id="rId8">
                  <a:extLst>
                    <a:ext uri="{A12FA001-AC4F-418D-AE19-62706E023703}">
                      <ahyp:hlinkClr xmlns:ahyp="http://schemas.microsoft.com/office/drawing/2018/hyperlinkcolor" val="tx"/>
                    </a:ext>
                  </a:extLst>
                </a:hlinkClick>
              </a:rPr>
              <a:t>Seven steps to pitching and launching a CSR program</a:t>
            </a:r>
            <a:endParaRPr lang="en-GB" sz="1800" b="1" i="0" dirty="0">
              <a:solidFill>
                <a:srgbClr val="C95F57"/>
              </a:solidFill>
              <a:effectLst/>
            </a:endParaRPr>
          </a:p>
          <a:p>
            <a:pPr algn="ctr"/>
            <a:endParaRPr lang="en-IE" dirty="0"/>
          </a:p>
        </p:txBody>
      </p:sp>
    </p:spTree>
    <p:extLst>
      <p:ext uri="{BB962C8B-B14F-4D97-AF65-F5344CB8AC3E}">
        <p14:creationId xmlns:p14="http://schemas.microsoft.com/office/powerpoint/2010/main" val="512851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CFA593-C191-A630-D908-283464116AAC}"/>
              </a:ext>
            </a:extLst>
          </p:cNvPr>
          <p:cNvSpPr>
            <a:spLocks noGrp="1"/>
          </p:cNvSpPr>
          <p:nvPr>
            <p:ph type="body" sz="quarter" idx="13"/>
          </p:nvPr>
        </p:nvSpPr>
        <p:spPr>
          <a:xfrm>
            <a:off x="726815" y="751463"/>
            <a:ext cx="10255038" cy="953429"/>
          </a:xfrm>
        </p:spPr>
        <p:txBody>
          <a:bodyPr>
            <a:normAutofit fontScale="92500" lnSpcReduction="10000"/>
          </a:bodyPr>
          <a:lstStyle/>
          <a:p>
            <a:pPr algn="ctr"/>
            <a:r>
              <a:rPr lang="de-DE" dirty="0"/>
              <a:t>Der Bedarf und das Verlangen nach CSR in europäischen Unternehmen ist größer denn je</a:t>
            </a:r>
          </a:p>
        </p:txBody>
      </p:sp>
      <p:sp>
        <p:nvSpPr>
          <p:cNvPr id="4" name="Text Placeholder 3">
            <a:extLst>
              <a:ext uri="{FF2B5EF4-FFF2-40B4-BE49-F238E27FC236}">
                <a16:creationId xmlns:a16="http://schemas.microsoft.com/office/drawing/2014/main" id="{5F20357B-FD4C-C775-7952-F66133BFF254}"/>
              </a:ext>
            </a:extLst>
          </p:cNvPr>
          <p:cNvSpPr>
            <a:spLocks noGrp="1"/>
          </p:cNvSpPr>
          <p:nvPr>
            <p:ph type="body" sz="quarter" idx="14"/>
          </p:nvPr>
        </p:nvSpPr>
        <p:spPr>
          <a:xfrm>
            <a:off x="726087" y="1776830"/>
            <a:ext cx="10712878" cy="3079983"/>
          </a:xfrm>
        </p:spPr>
        <p:txBody>
          <a:bodyPr/>
          <a:lstStyle/>
          <a:p>
            <a:r>
              <a:rPr lang="en-IE" sz="2200" dirty="0"/>
              <a:t>Die Menschen sind sich mehr denn je der erheblichen Auswirkungen und des Einflusses bewusst, den die Aktivitäten des privaten Sektors auf Mitarbeiter, Kunden, Gemeinden, die Umwelt, Konkurrenten, Geschäftspartner, Investoren, Aktionäre, </a:t>
            </a:r>
            <a:r>
              <a:rPr lang="en-IE" sz="2200" dirty="0" err="1"/>
              <a:t>Regierungen</a:t>
            </a:r>
            <a:r>
              <a:rPr lang="en-IE" sz="2200" dirty="0"/>
              <a:t> </a:t>
            </a:r>
            <a:r>
              <a:rPr lang="en-IE" sz="2200" dirty="0" err="1"/>
              <a:t>usw</a:t>
            </a:r>
            <a:r>
              <a:rPr lang="en-IE" sz="2200" dirty="0"/>
              <a:t>. </a:t>
            </a:r>
            <a:r>
              <a:rPr lang="en-IE" sz="2200" dirty="0" err="1"/>
              <a:t>haben</a:t>
            </a:r>
            <a:r>
              <a:rPr lang="en-IE" sz="2200" dirty="0"/>
              <a:t>.</a:t>
            </a:r>
          </a:p>
          <a:p>
            <a:endParaRPr lang="en-IE" sz="2200" dirty="0"/>
          </a:p>
          <a:p>
            <a:r>
              <a:rPr lang="en-IE" sz="2200" dirty="0"/>
              <a:t>Die Zeiten haben sich geändert, und wir wissen, was verantwortungsbewusstes Handeln und gute Geschäfte bedeuten und wie sie aussehen. Es ist </a:t>
            </a:r>
            <a:r>
              <a:rPr lang="en-IE" sz="2200" dirty="0" err="1"/>
              <a:t>zu</a:t>
            </a:r>
            <a:r>
              <a:rPr lang="en-IE" sz="2200" dirty="0"/>
              <a:t> </a:t>
            </a:r>
            <a:r>
              <a:rPr lang="en-IE" sz="2200" dirty="0" err="1"/>
              <a:t>einer</a:t>
            </a:r>
            <a:r>
              <a:rPr lang="en-IE" sz="2200" dirty="0"/>
              <a:t> </a:t>
            </a:r>
            <a:r>
              <a:rPr lang="en-IE" sz="2200" dirty="0" err="1"/>
              <a:t>guten</a:t>
            </a:r>
            <a:r>
              <a:rPr lang="en-IE" sz="2200" dirty="0"/>
              <a:t> Praxis geworden, die Vertrauen in die Gemeinschaft schafft und den Unternehmen einen Vorteil verschafft, um </a:t>
            </a:r>
            <a:r>
              <a:rPr lang="en-IE" sz="2200" dirty="0" err="1"/>
              <a:t>Kunden</a:t>
            </a:r>
            <a:r>
              <a:rPr lang="en-IE" sz="2200" dirty="0"/>
              <a:t>, Lieferanten und Mitarbeiter zu gewinnen. Verantwortungsbewusstes Handeln gegenüber Arbeitnehmern und anderen wird Ihnen helfen, den Test der Zeit zu bestehen und </a:t>
            </a:r>
            <a:r>
              <a:rPr lang="en-IE" sz="2200" dirty="0" err="1"/>
              <a:t>nachhaltig</a:t>
            </a:r>
            <a:r>
              <a:rPr lang="en-IE" sz="2200" dirty="0"/>
              <a:t> </a:t>
            </a:r>
            <a:r>
              <a:rPr lang="en-IE" sz="2200" dirty="0" err="1"/>
              <a:t>Bestand</a:t>
            </a:r>
            <a:r>
              <a:rPr lang="en-IE" sz="2200" dirty="0"/>
              <a:t> </a:t>
            </a:r>
            <a:r>
              <a:rPr lang="en-IE" sz="2200" dirty="0" err="1"/>
              <a:t>zu</a:t>
            </a:r>
            <a:r>
              <a:rPr lang="en-IE" sz="2200" dirty="0"/>
              <a:t> </a:t>
            </a:r>
            <a:r>
              <a:rPr lang="en-IE" sz="2200" dirty="0" err="1"/>
              <a:t>haben</a:t>
            </a:r>
            <a:r>
              <a:rPr lang="en-IE" sz="2200" dirty="0"/>
              <a:t>. </a:t>
            </a:r>
          </a:p>
          <a:p>
            <a:endParaRPr lang="en-IE" sz="2200" dirty="0"/>
          </a:p>
          <a:p>
            <a:endParaRPr lang="en-IE" sz="2200" dirty="0"/>
          </a:p>
        </p:txBody>
      </p:sp>
    </p:spTree>
    <p:extLst>
      <p:ext uri="{BB962C8B-B14F-4D97-AF65-F5344CB8AC3E}">
        <p14:creationId xmlns:p14="http://schemas.microsoft.com/office/powerpoint/2010/main" val="1347253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7E480B-AC20-64A8-C17D-FDE5B7426A70}"/>
              </a:ext>
            </a:extLst>
          </p:cNvPr>
          <p:cNvSpPr>
            <a:spLocks noGrp="1"/>
          </p:cNvSpPr>
          <p:nvPr>
            <p:ph type="body" sz="quarter" idx="13"/>
          </p:nvPr>
        </p:nvSpPr>
        <p:spPr>
          <a:xfrm>
            <a:off x="719425" y="430306"/>
            <a:ext cx="5228693" cy="1489739"/>
          </a:xfrm>
        </p:spPr>
        <p:txBody>
          <a:bodyPr anchor="ctr">
            <a:noAutofit/>
          </a:bodyPr>
          <a:lstStyle/>
          <a:p>
            <a:pPr algn="ctr">
              <a:lnSpc>
                <a:spcPct val="100000"/>
              </a:lnSpc>
              <a:spcBef>
                <a:spcPts val="0"/>
              </a:spcBef>
            </a:pPr>
            <a:r>
              <a:rPr lang="en-IE" sz="2800" dirty="0">
                <a:solidFill>
                  <a:srgbClr val="027354"/>
                </a:solidFill>
              </a:rPr>
              <a:t>Seit COVID sind die Anforderungen an die Unternehmen gestiegen, Rechenschaft abzulegen und Verantwortung zu übernehmen</a:t>
            </a:r>
          </a:p>
        </p:txBody>
      </p:sp>
      <p:sp>
        <p:nvSpPr>
          <p:cNvPr id="4" name="Text Placeholder 3">
            <a:extLst>
              <a:ext uri="{FF2B5EF4-FFF2-40B4-BE49-F238E27FC236}">
                <a16:creationId xmlns:a16="http://schemas.microsoft.com/office/drawing/2014/main" id="{57D60F9C-1BA4-1228-03EC-B31A5488EEA4}"/>
              </a:ext>
            </a:extLst>
          </p:cNvPr>
          <p:cNvSpPr>
            <a:spLocks noGrp="1"/>
          </p:cNvSpPr>
          <p:nvPr>
            <p:ph type="body" sz="quarter" idx="14"/>
          </p:nvPr>
        </p:nvSpPr>
        <p:spPr>
          <a:xfrm>
            <a:off x="726088" y="2433749"/>
            <a:ext cx="5222030" cy="3079983"/>
          </a:xfrm>
        </p:spPr>
        <p:txBody>
          <a:bodyPr/>
          <a:lstStyle/>
          <a:p>
            <a:pPr algn="l" fontAlgn="t"/>
            <a:r>
              <a:rPr lang="en-GB" b="1" i="0" dirty="0">
                <a:solidFill>
                  <a:srgbClr val="C95F57"/>
                </a:solidFill>
                <a:effectLst/>
              </a:rPr>
              <a:t>42 % </a:t>
            </a:r>
            <a:r>
              <a:rPr lang="en-GB" b="0" i="0" dirty="0">
                <a:solidFill>
                  <a:srgbClr val="C95F57"/>
                </a:solidFill>
                <a:effectLst/>
              </a:rPr>
              <a:t>der Millennials haben ihre Beziehungen zu Unternehmen, von denen sie glauben, dass sie sich positiv </a:t>
            </a:r>
            <a:r>
              <a:rPr lang="en-GB" dirty="0">
                <a:solidFill>
                  <a:srgbClr val="C95F57"/>
                </a:solidFill>
              </a:rPr>
              <a:t>auf die </a:t>
            </a:r>
            <a:r>
              <a:rPr lang="en-GB" b="0" i="0" dirty="0">
                <a:solidFill>
                  <a:srgbClr val="C95F57"/>
                </a:solidFill>
                <a:effectLst/>
              </a:rPr>
              <a:t>Gesellschaft oder die Umwelt auswirken, "begonnen oder vertieft". </a:t>
            </a:r>
            <a:r>
              <a:rPr lang="en-GB" b="0" i="0" dirty="0">
                <a:solidFill>
                  <a:srgbClr val="1C233C"/>
                </a:solidFill>
                <a:effectLst/>
              </a:rPr>
              <a:t>(</a:t>
            </a:r>
            <a:r>
              <a:rPr lang="en-GB" b="1" i="0" u="none" strike="noStrike" dirty="0">
                <a:solidFill>
                  <a:srgbClr val="008080"/>
                </a:solidFill>
                <a:effectLst/>
                <a:hlinkClick r:id="rId2"/>
              </a:rPr>
              <a:t>Deloitte</a:t>
            </a:r>
            <a:r>
              <a:rPr lang="en-GB" b="0" i="0" dirty="0">
                <a:solidFill>
                  <a:srgbClr val="1C233C"/>
                </a:solidFill>
                <a:effectLst/>
              </a:rPr>
              <a:t>)</a:t>
            </a:r>
          </a:p>
          <a:p>
            <a:pPr algn="l" fontAlgn="t">
              <a:buFont typeface="Arial" panose="020B0604020202020204" pitchFamily="34" charset="0"/>
              <a:buChar char="•"/>
            </a:pPr>
            <a:endParaRPr lang="en-GB" b="0" i="0" dirty="0">
              <a:solidFill>
                <a:srgbClr val="1C233C"/>
              </a:solidFill>
              <a:effectLst/>
              <a:latin typeface="Proxima Nova"/>
            </a:endParaRPr>
          </a:p>
          <a:p>
            <a:pPr algn="l" fontAlgn="t"/>
            <a:r>
              <a:rPr lang="en-GB" b="0" i="0" dirty="0">
                <a:solidFill>
                  <a:srgbClr val="027354"/>
                </a:solidFill>
                <a:effectLst/>
              </a:rPr>
              <a:t>70 % der Verbraucher der Generation Z versuchen, bei Unternehmen zu kaufen, die sie für ethisch korrekt halten. </a:t>
            </a:r>
            <a:r>
              <a:rPr lang="en-GB" b="0" i="0" dirty="0">
                <a:solidFill>
                  <a:srgbClr val="1C233C"/>
                </a:solidFill>
                <a:effectLst/>
              </a:rPr>
              <a:t>(</a:t>
            </a:r>
            <a:r>
              <a:rPr lang="en-GB" b="1" i="0" u="none" strike="noStrike" dirty="0">
                <a:solidFill>
                  <a:srgbClr val="008080"/>
                </a:solidFill>
                <a:effectLst/>
                <a:hlinkClick r:id="rId3"/>
              </a:rPr>
              <a:t>McKinsey</a:t>
            </a:r>
            <a:r>
              <a:rPr lang="en-GB" b="0" i="0" dirty="0">
                <a:solidFill>
                  <a:srgbClr val="1C233C"/>
                </a:solidFill>
                <a:effectLst/>
              </a:rPr>
              <a:t>) </a:t>
            </a:r>
          </a:p>
          <a:p>
            <a:endParaRPr lang="en-IE" dirty="0"/>
          </a:p>
        </p:txBody>
      </p:sp>
      <p:pic>
        <p:nvPicPr>
          <p:cNvPr id="6146" name="Picture 2" descr="8 Ways to Improve Your CSR Program for Meaningful Impact - Submittable Blog">
            <a:hlinkClick r:id="rId4"/>
            <a:extLst>
              <a:ext uri="{FF2B5EF4-FFF2-40B4-BE49-F238E27FC236}">
                <a16:creationId xmlns:a16="http://schemas.microsoft.com/office/drawing/2014/main" id="{0C50067C-FD75-51AC-3B4E-927CC56401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826" b="13368"/>
          <a:stretch/>
        </p:blipFill>
        <p:spPr bwMode="auto">
          <a:xfrm>
            <a:off x="6698236" y="573741"/>
            <a:ext cx="4774339" cy="29404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6"/>
            <a:extLst>
              <a:ext uri="{FF2B5EF4-FFF2-40B4-BE49-F238E27FC236}">
                <a16:creationId xmlns:a16="http://schemas.microsoft.com/office/drawing/2014/main" id="{86C9C031-7BFB-ABC9-5E96-DD67FB6622CB}"/>
              </a:ext>
            </a:extLst>
          </p:cNvPr>
          <p:cNvSpPr txBox="1"/>
          <p:nvPr/>
        </p:nvSpPr>
        <p:spPr>
          <a:xfrm>
            <a:off x="6698236" y="3382288"/>
            <a:ext cx="5408688" cy="2862322"/>
          </a:xfrm>
          <a:prstGeom prst="rect">
            <a:avLst/>
          </a:prstGeom>
          <a:solidFill>
            <a:srgbClr val="027354"/>
          </a:solidFill>
        </p:spPr>
        <p:txBody>
          <a:bodyPr wrap="square" rtlCol="0">
            <a:spAutoFit/>
          </a:bodyPr>
          <a:lstStyle/>
          <a:p>
            <a:pPr marL="342900" indent="-342900">
              <a:buFont typeface="+mj-lt"/>
              <a:buAutoNum type="arabicPeriod"/>
            </a:pPr>
            <a:r>
              <a:rPr lang="en-IE" sz="2000" dirty="0">
                <a:solidFill>
                  <a:schemeClr val="bg1"/>
                </a:solidFill>
              </a:rPr>
              <a:t>Stellen Sie die schwierigen Fragen</a:t>
            </a:r>
          </a:p>
          <a:p>
            <a:pPr marL="342900" indent="-342900">
              <a:buFont typeface="+mj-lt"/>
              <a:buAutoNum type="arabicPeriod"/>
            </a:pPr>
            <a:r>
              <a:rPr lang="en-IE" sz="2000" dirty="0">
                <a:solidFill>
                  <a:schemeClr val="bg1"/>
                </a:solidFill>
              </a:rPr>
              <a:t>Mehr Transparenz</a:t>
            </a:r>
          </a:p>
          <a:p>
            <a:pPr marL="342900" indent="-342900">
              <a:buFont typeface="+mj-lt"/>
              <a:buAutoNum type="arabicPeriod"/>
            </a:pPr>
            <a:r>
              <a:rPr lang="en-IE" sz="2000" dirty="0">
                <a:solidFill>
                  <a:schemeClr val="bg1"/>
                </a:solidFill>
              </a:rPr>
              <a:t>Fokus auf Eigenkapital</a:t>
            </a:r>
          </a:p>
          <a:p>
            <a:pPr marL="342900" indent="-342900">
              <a:buFont typeface="+mj-lt"/>
              <a:buAutoNum type="arabicPeriod"/>
            </a:pPr>
            <a:r>
              <a:rPr lang="en-IE" sz="2000" dirty="0">
                <a:solidFill>
                  <a:schemeClr val="bg1"/>
                </a:solidFill>
              </a:rPr>
              <a:t>Vertiefung der Beziehungen zur Gemeinschaft</a:t>
            </a:r>
          </a:p>
          <a:p>
            <a:pPr marL="342900" indent="-342900">
              <a:buFont typeface="+mj-lt"/>
              <a:buAutoNum type="arabicPeriod"/>
            </a:pPr>
            <a:r>
              <a:rPr lang="en-IE" sz="2000" dirty="0">
                <a:solidFill>
                  <a:schemeClr val="bg1"/>
                </a:solidFill>
              </a:rPr>
              <a:t>Risikotoleranz neu denken</a:t>
            </a:r>
          </a:p>
          <a:p>
            <a:pPr marL="342900" indent="-342900">
              <a:buFont typeface="+mj-lt"/>
              <a:buAutoNum type="arabicPeriod"/>
            </a:pPr>
            <a:r>
              <a:rPr lang="en-IE" sz="2000" dirty="0">
                <a:solidFill>
                  <a:schemeClr val="bg1"/>
                </a:solidFill>
              </a:rPr>
              <a:t>Entwickeln Sie Ihre Vorstellung von Messbarkeit</a:t>
            </a:r>
          </a:p>
          <a:p>
            <a:pPr marL="342900" indent="-342900">
              <a:buFont typeface="+mj-lt"/>
              <a:buAutoNum type="arabicPeriod"/>
            </a:pPr>
            <a:r>
              <a:rPr lang="en-IE" sz="2000" dirty="0">
                <a:solidFill>
                  <a:schemeClr val="bg1"/>
                </a:solidFill>
              </a:rPr>
              <a:t>Ermutigung zur Kreativität</a:t>
            </a:r>
          </a:p>
          <a:p>
            <a:pPr marL="342900" indent="-342900">
              <a:buFont typeface="+mj-lt"/>
              <a:buAutoNum type="arabicPeriod"/>
            </a:pPr>
            <a:r>
              <a:rPr lang="en-IE" sz="2000" dirty="0">
                <a:solidFill>
                  <a:schemeClr val="bg1"/>
                </a:solidFill>
              </a:rPr>
              <a:t>Verbessern Sie Ihr Reaktionsvermögen</a:t>
            </a:r>
          </a:p>
        </p:txBody>
      </p:sp>
      <p:sp>
        <p:nvSpPr>
          <p:cNvPr id="7" name="TextBox 6">
            <a:extLst>
              <a:ext uri="{FF2B5EF4-FFF2-40B4-BE49-F238E27FC236}">
                <a16:creationId xmlns:a16="http://schemas.microsoft.com/office/drawing/2014/main" id="{06E5FD8B-25F4-FE78-2415-8D71C18E02DB}"/>
              </a:ext>
            </a:extLst>
          </p:cNvPr>
          <p:cNvSpPr txBox="1"/>
          <p:nvPr/>
        </p:nvSpPr>
        <p:spPr>
          <a:xfrm>
            <a:off x="6563764" y="213280"/>
            <a:ext cx="5043281" cy="461665"/>
          </a:xfrm>
          <a:prstGeom prst="rect">
            <a:avLst/>
          </a:prstGeom>
          <a:noFill/>
        </p:spPr>
        <p:txBody>
          <a:bodyPr wrap="square" rtlCol="0">
            <a:spAutoFit/>
          </a:bodyPr>
          <a:lstStyle/>
          <a:p>
            <a:pPr algn="ctr"/>
            <a:r>
              <a:rPr lang="en-IE" sz="2400" b="1" dirty="0">
                <a:solidFill>
                  <a:srgbClr val="C95F57"/>
                </a:solidFill>
              </a:rPr>
              <a:t>8 Schritte zur Verbesserung Ihres CSR-Programms</a:t>
            </a:r>
          </a:p>
        </p:txBody>
      </p:sp>
      <p:pic>
        <p:nvPicPr>
          <p:cNvPr id="8" name="Graphic 7" descr="Touchscreen with solid fill">
            <a:extLst>
              <a:ext uri="{FF2B5EF4-FFF2-40B4-BE49-F238E27FC236}">
                <a16:creationId xmlns:a16="http://schemas.microsoft.com/office/drawing/2014/main" id="{B57E56D8-A65F-D429-C5E5-8CB9C1A352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8204" y="1830458"/>
            <a:ext cx="914400" cy="914400"/>
          </a:xfrm>
          <a:prstGeom prst="rect">
            <a:avLst/>
          </a:prstGeom>
        </p:spPr>
      </p:pic>
      <p:sp>
        <p:nvSpPr>
          <p:cNvPr id="2" name="TextBox 4">
            <a:extLst>
              <a:ext uri="{FF2B5EF4-FFF2-40B4-BE49-F238E27FC236}">
                <a16:creationId xmlns:a16="http://schemas.microsoft.com/office/drawing/2014/main" id="{E85C620F-E423-5BFA-04A2-60E33A4DE352}"/>
              </a:ext>
            </a:extLst>
          </p:cNvPr>
          <p:cNvSpPr txBox="1"/>
          <p:nvPr/>
        </p:nvSpPr>
        <p:spPr>
          <a:xfrm>
            <a:off x="6281465" y="6244610"/>
            <a:ext cx="5825459" cy="369332"/>
          </a:xfrm>
          <a:prstGeom prst="rect">
            <a:avLst/>
          </a:prstGeom>
          <a:solidFill>
            <a:schemeClr val="bg1"/>
          </a:solidFill>
        </p:spPr>
        <p:txBody>
          <a:bodyPr wrap="square" rtlCol="0">
            <a:spAutoFit/>
          </a:bodyPr>
          <a:lstStyle/>
          <a:p>
            <a:pPr algn="ctr"/>
            <a:r>
              <a:rPr lang="en-IE" dirty="0">
                <a:hlinkClick r:id="rId4"/>
              </a:rPr>
              <a:t>8 Ways to Improve Your CSR Program for Meaningful Impact</a:t>
            </a:r>
            <a:endParaRPr lang="en-IE" dirty="0"/>
          </a:p>
        </p:txBody>
      </p:sp>
    </p:spTree>
    <p:extLst>
      <p:ext uri="{BB962C8B-B14F-4D97-AF65-F5344CB8AC3E}">
        <p14:creationId xmlns:p14="http://schemas.microsoft.com/office/powerpoint/2010/main" val="3133277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01109D-A098-5460-3C10-600FA5B799C8}"/>
              </a:ext>
            </a:extLst>
          </p:cNvPr>
          <p:cNvSpPr>
            <a:spLocks noGrp="1"/>
          </p:cNvSpPr>
          <p:nvPr>
            <p:ph type="body" sz="quarter" idx="13"/>
          </p:nvPr>
        </p:nvSpPr>
        <p:spPr>
          <a:xfrm>
            <a:off x="1322500" y="249438"/>
            <a:ext cx="6042903" cy="953429"/>
          </a:xfrm>
        </p:spPr>
        <p:txBody>
          <a:bodyPr>
            <a:normAutofit fontScale="92500"/>
          </a:bodyPr>
          <a:lstStyle/>
          <a:p>
            <a:pPr algn="ctr"/>
            <a:r>
              <a:rPr lang="en-IE" sz="2800" dirty="0">
                <a:solidFill>
                  <a:srgbClr val="027354"/>
                </a:solidFill>
              </a:rPr>
              <a:t>Wie KMU erfolgreich CSR-Aktivitäten zum kulturellen Wandel durchführen können</a:t>
            </a:r>
          </a:p>
        </p:txBody>
      </p:sp>
      <p:sp>
        <p:nvSpPr>
          <p:cNvPr id="4" name="Text Placeholder 3">
            <a:extLst>
              <a:ext uri="{FF2B5EF4-FFF2-40B4-BE49-F238E27FC236}">
                <a16:creationId xmlns:a16="http://schemas.microsoft.com/office/drawing/2014/main" id="{75981E32-34C6-776E-F1E9-C20E256EBB86}"/>
              </a:ext>
            </a:extLst>
          </p:cNvPr>
          <p:cNvSpPr>
            <a:spLocks noGrp="1"/>
          </p:cNvSpPr>
          <p:nvPr>
            <p:ph type="body" sz="quarter" idx="14"/>
          </p:nvPr>
        </p:nvSpPr>
        <p:spPr>
          <a:xfrm>
            <a:off x="310975" y="1117988"/>
            <a:ext cx="7362815" cy="5662500"/>
          </a:xfrm>
          <a:solidFill>
            <a:schemeClr val="bg1"/>
          </a:solidFill>
        </p:spPr>
        <p:txBody>
          <a:bodyPr/>
          <a:lstStyle/>
          <a:p>
            <a:pPr marL="342900" indent="-342900" algn="l">
              <a:buFont typeface="Wingdings" panose="05000000000000000000" pitchFamily="2" charset="2"/>
              <a:buChar char="v"/>
            </a:pPr>
            <a:r>
              <a:rPr lang="en-GB" sz="2000" b="1" i="0" dirty="0">
                <a:solidFill>
                  <a:srgbClr val="C95F57"/>
                </a:solidFill>
                <a:effectLst/>
              </a:rPr>
              <a:t>Einbettung von CSR in das </a:t>
            </a:r>
            <a:r>
              <a:rPr lang="en-GB" sz="2000" b="1" dirty="0">
                <a:solidFill>
                  <a:srgbClr val="C95F57"/>
                </a:solidFill>
              </a:rPr>
              <a:t>Kerngeschäft oder als Zusatz. </a:t>
            </a:r>
            <a:r>
              <a:rPr lang="en-GB" sz="2000" b="0" i="0" dirty="0">
                <a:solidFill>
                  <a:srgbClr val="303030"/>
                </a:solidFill>
                <a:effectLst/>
              </a:rPr>
              <a:t>Je nach Geschäftsmodell können KMU CSR in ihr Kerngeschäft oder ihr Produkt einbinden oder CSR als Zusatz zu den </a:t>
            </a:r>
            <a:r>
              <a:rPr lang="en-GB" sz="2000" b="0" i="0" dirty="0" err="1">
                <a:solidFill>
                  <a:srgbClr val="303030"/>
                </a:solidFill>
                <a:effectLst/>
              </a:rPr>
              <a:t>Unternehmens-aktivitäten</a:t>
            </a:r>
            <a:r>
              <a:rPr lang="en-GB" sz="2000" b="0" i="0" dirty="0">
                <a:solidFill>
                  <a:srgbClr val="303030"/>
                </a:solidFill>
                <a:effectLst/>
              </a:rPr>
              <a:t> und den Leistungen für die Mitarbeiter anbieten. </a:t>
            </a:r>
          </a:p>
          <a:p>
            <a:pPr marL="342900" indent="-342900" algn="l">
              <a:buFont typeface="Wingdings" panose="05000000000000000000" pitchFamily="2" charset="2"/>
              <a:buChar char="v"/>
            </a:pPr>
            <a:r>
              <a:rPr lang="en-GB" sz="2000" b="1" dirty="0">
                <a:solidFill>
                  <a:srgbClr val="C95F57"/>
                </a:solidFill>
              </a:rPr>
              <a:t>Beispiele hierfür </a:t>
            </a:r>
            <a:r>
              <a:rPr lang="en-GB" sz="2000" b="0" i="0" dirty="0">
                <a:solidFill>
                  <a:srgbClr val="303030"/>
                </a:solidFill>
                <a:effectLst/>
              </a:rPr>
              <a:t>sind u. a. bezahlte Freiwilligentage, flexible Arbeitsregelungen, die Freiwilligenarbeit während der Arbeitszeit ermöglichen</a:t>
            </a:r>
          </a:p>
          <a:p>
            <a:pPr marL="342900" indent="-342900" algn="l">
              <a:buFont typeface="Wingdings" panose="05000000000000000000" pitchFamily="2" charset="2"/>
              <a:buChar char="v"/>
            </a:pPr>
            <a:r>
              <a:rPr lang="en-GB" sz="2000" b="1" dirty="0">
                <a:solidFill>
                  <a:srgbClr val="C95F57"/>
                </a:solidFill>
              </a:rPr>
              <a:t>Beginnen Sie mit der Entwicklung eines </a:t>
            </a:r>
            <a:r>
              <a:rPr lang="en-GB" sz="2000" b="1" i="0" dirty="0">
                <a:solidFill>
                  <a:srgbClr val="C95F57"/>
                </a:solidFill>
                <a:effectLst/>
              </a:rPr>
              <a:t>"CSR-Kalenders"</a:t>
            </a:r>
            <a:r>
              <a:rPr lang="en-GB" sz="2000" b="0" i="0" dirty="0">
                <a:solidFill>
                  <a:srgbClr val="303030"/>
                </a:solidFill>
                <a:effectLst/>
              </a:rPr>
              <a:t>, der unternehmensweite Initiativen, "Spendensammlungen" oder eine Reihe anderer Aktivitäten, wie z. B. Pro-Bono-Beratungsdienste, umfasst. Philanthropie sollte nicht der einzige Schwerpunkt der CSR-Politik sein. Um den größten Nutzen zu erzielen, müssen KMU unbedingt Initiativen auswählen, die bei ihrem Unternehmen, ihren Mitarbeitern und ihren wichtigsten Stakeholdern auf Resonanz stoßen. Diese Arten von Initiativen können verschiedene Vorteile bringen, die auf der nächsten Folie erläutert werden.</a:t>
            </a:r>
            <a:endParaRPr lang="en-IE" sz="2000" dirty="0"/>
          </a:p>
        </p:txBody>
      </p:sp>
      <p:pic>
        <p:nvPicPr>
          <p:cNvPr id="1026" name="Picture 2">
            <a:hlinkClick r:id="rId2"/>
            <a:extLst>
              <a:ext uri="{FF2B5EF4-FFF2-40B4-BE49-F238E27FC236}">
                <a16:creationId xmlns:a16="http://schemas.microsoft.com/office/drawing/2014/main" id="{C646FCF4-DC04-1547-2826-CE676E08D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709" y="125505"/>
            <a:ext cx="2424056" cy="60601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19D4658-8D1B-E4D0-A37C-26C69B9F2778}"/>
              </a:ext>
            </a:extLst>
          </p:cNvPr>
          <p:cNvSpPr txBox="1"/>
          <p:nvPr/>
        </p:nvSpPr>
        <p:spPr>
          <a:xfrm>
            <a:off x="10408024" y="1409307"/>
            <a:ext cx="1264023" cy="923330"/>
          </a:xfrm>
          <a:prstGeom prst="rect">
            <a:avLst/>
          </a:prstGeom>
          <a:noFill/>
        </p:spPr>
        <p:txBody>
          <a:bodyPr wrap="square" rtlCol="0">
            <a:spAutoFit/>
          </a:bodyPr>
          <a:lstStyle/>
          <a:p>
            <a:pPr algn="ctr"/>
            <a:r>
              <a:rPr lang="en-IE" dirty="0">
                <a:solidFill>
                  <a:srgbClr val="37465E"/>
                </a:solidFill>
                <a:hlinkClick r:id="rId4">
                  <a:extLst>
                    <a:ext uri="{A12FA001-AC4F-418D-AE19-62706E023703}">
                      <ahyp:hlinkClr xmlns:ahyp="http://schemas.microsoft.com/office/drawing/2018/hyperlinkcolor" val="tx"/>
                    </a:ext>
                  </a:extLst>
                </a:hlinkClick>
              </a:rPr>
              <a:t>Vorlage 3-Monats-CSR-Kalender</a:t>
            </a:r>
            <a:endParaRPr lang="en-IE" dirty="0">
              <a:solidFill>
                <a:srgbClr val="37465E"/>
              </a:solidFill>
            </a:endParaRPr>
          </a:p>
        </p:txBody>
      </p:sp>
      <p:sp>
        <p:nvSpPr>
          <p:cNvPr id="8" name="TextBox 7">
            <a:extLst>
              <a:ext uri="{FF2B5EF4-FFF2-40B4-BE49-F238E27FC236}">
                <a16:creationId xmlns:a16="http://schemas.microsoft.com/office/drawing/2014/main" id="{AB48591D-B93F-3956-C152-E3D438D17EA9}"/>
              </a:ext>
            </a:extLst>
          </p:cNvPr>
          <p:cNvSpPr txBox="1"/>
          <p:nvPr/>
        </p:nvSpPr>
        <p:spPr>
          <a:xfrm>
            <a:off x="10219766" y="4096871"/>
            <a:ext cx="1775010" cy="1754326"/>
          </a:xfrm>
          <a:prstGeom prst="rect">
            <a:avLst/>
          </a:prstGeom>
          <a:noFill/>
        </p:spPr>
        <p:txBody>
          <a:bodyPr wrap="square" rtlCol="0">
            <a:spAutoFit/>
          </a:bodyPr>
          <a:lstStyle/>
          <a:p>
            <a:pPr algn="ctr"/>
            <a:r>
              <a:rPr lang="en-IE" dirty="0">
                <a:solidFill>
                  <a:srgbClr val="37465E"/>
                </a:solidFill>
                <a:hlinkClick r:id="rId2">
                  <a:extLst>
                    <a:ext uri="{A12FA001-AC4F-418D-AE19-62706E023703}">
                      <ahyp:hlinkClr xmlns:ahyp="http://schemas.microsoft.com/office/drawing/2018/hyperlinkcolor" val="tx"/>
                    </a:ext>
                  </a:extLst>
                </a:hlinkClick>
              </a:rPr>
              <a:t>Muster eines monatlichen </a:t>
            </a:r>
            <a:r>
              <a:rPr lang="en-IE" dirty="0" err="1">
                <a:solidFill>
                  <a:srgbClr val="37465E"/>
                </a:solidFill>
                <a:hlinkClick r:id="rId2">
                  <a:extLst>
                    <a:ext uri="{A12FA001-AC4F-418D-AE19-62706E023703}">
                      <ahyp:hlinkClr xmlns:ahyp="http://schemas.microsoft.com/office/drawing/2018/hyperlinkcolor" val="tx"/>
                    </a:ext>
                  </a:extLst>
                </a:hlinkClick>
              </a:rPr>
              <a:t>Kalenders</a:t>
            </a:r>
            <a:r>
              <a:rPr lang="en-IE" dirty="0">
                <a:solidFill>
                  <a:srgbClr val="37465E"/>
                </a:solidFill>
                <a:hlinkClick r:id="rId2">
                  <a:extLst>
                    <a:ext uri="{A12FA001-AC4F-418D-AE19-62706E023703}">
                      <ahyp:hlinkClr xmlns:ahyp="http://schemas.microsoft.com/office/drawing/2018/hyperlinkcolor" val="tx"/>
                    </a:ext>
                  </a:extLst>
                </a:hlinkClick>
              </a:rPr>
              <a:t> </a:t>
            </a:r>
            <a:r>
              <a:rPr lang="en-IE" dirty="0" err="1">
                <a:solidFill>
                  <a:srgbClr val="37465E"/>
                </a:solidFill>
                <a:hlinkClick r:id="rId2">
                  <a:extLst>
                    <a:ext uri="{A12FA001-AC4F-418D-AE19-62706E023703}">
                      <ahyp:hlinkClr xmlns:ahyp="http://schemas.microsoft.com/office/drawing/2018/hyperlinkcolor" val="tx"/>
                    </a:ext>
                  </a:extLst>
                </a:hlinkClick>
              </a:rPr>
              <a:t>zu</a:t>
            </a:r>
            <a:r>
              <a:rPr lang="en-IE" dirty="0">
                <a:solidFill>
                  <a:srgbClr val="37465E"/>
                </a:solidFill>
                <a:hlinkClick r:id="rId2">
                  <a:extLst>
                    <a:ext uri="{A12FA001-AC4F-418D-AE19-62706E023703}">
                      <ahyp:hlinkClr xmlns:ahyp="http://schemas.microsoft.com/office/drawing/2018/hyperlinkcolor" val="tx"/>
                    </a:ext>
                  </a:extLst>
                </a:hlinkClick>
              </a:rPr>
              <a:t> den Auswirkungen auf die Gemeinschaft</a:t>
            </a:r>
            <a:endParaRPr lang="en-IE" dirty="0">
              <a:solidFill>
                <a:srgbClr val="37465E"/>
              </a:solidFill>
            </a:endParaRPr>
          </a:p>
        </p:txBody>
      </p:sp>
      <p:pic>
        <p:nvPicPr>
          <p:cNvPr id="9" name="Graphic 8" descr="Touchscreen with solid fill">
            <a:extLst>
              <a:ext uri="{FF2B5EF4-FFF2-40B4-BE49-F238E27FC236}">
                <a16:creationId xmlns:a16="http://schemas.microsoft.com/office/drawing/2014/main" id="{183919E0-B4C7-EA2C-DD34-C814D5E920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57647" y="5728446"/>
            <a:ext cx="914400" cy="914400"/>
          </a:xfrm>
          <a:prstGeom prst="rect">
            <a:avLst/>
          </a:prstGeom>
        </p:spPr>
      </p:pic>
      <p:pic>
        <p:nvPicPr>
          <p:cNvPr id="10" name="Graphic 9" descr="Touchscreen with solid fill">
            <a:extLst>
              <a:ext uri="{FF2B5EF4-FFF2-40B4-BE49-F238E27FC236}">
                <a16:creationId xmlns:a16="http://schemas.microsoft.com/office/drawing/2014/main" id="{3AEC0F35-BE3C-002F-4F77-79BE2D9C4E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0071" y="2514600"/>
            <a:ext cx="914400" cy="914400"/>
          </a:xfrm>
          <a:prstGeom prst="rect">
            <a:avLst/>
          </a:prstGeom>
        </p:spPr>
      </p:pic>
    </p:spTree>
    <p:extLst>
      <p:ext uri="{BB962C8B-B14F-4D97-AF65-F5344CB8AC3E}">
        <p14:creationId xmlns:p14="http://schemas.microsoft.com/office/powerpoint/2010/main" val="2689344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65BA4F-5028-0B5D-8AAD-DE5F1AC530AB}"/>
              </a:ext>
            </a:extLst>
          </p:cNvPr>
          <p:cNvSpPr>
            <a:spLocks noGrp="1"/>
          </p:cNvSpPr>
          <p:nvPr>
            <p:ph type="body" sz="quarter" idx="13"/>
          </p:nvPr>
        </p:nvSpPr>
        <p:spPr>
          <a:xfrm>
            <a:off x="429592" y="156807"/>
            <a:ext cx="8053947" cy="3610233"/>
          </a:xfrm>
        </p:spPr>
        <p:txBody>
          <a:bodyPr>
            <a:noAutofit/>
          </a:bodyPr>
          <a:lstStyle/>
          <a:p>
            <a:pPr>
              <a:lnSpc>
                <a:spcPct val="100000"/>
              </a:lnSpc>
              <a:spcBef>
                <a:spcPts val="0"/>
              </a:spcBef>
            </a:pPr>
            <a:r>
              <a:rPr lang="en-GB" sz="1800" i="0" dirty="0"/>
              <a:t>"Es führt kein Weg daran vorbei, sich ernsthaft mit CSR zu befassen: Die Kosten eines Versäumnisses sind einfach zu hoch. Es gibt zahllose Win-Win-Möglichkeiten, die nur darauf warten, entdeckt zu werden: Jede Aktivität in der Wertschöpfungskette eines Unternehmens überschneidet sich in irgendeiner Weise mit sozialen Faktoren - von der Art und Weise, wie Sie einkaufen oder beschaffen, bis hin zu der Art und Weise, wie Sie Ihre Forschung betreiben -, doch nur sehr wenige Unternehmen haben darüber nachgedacht. Ziel ist es, die einzigartigen Fähigkeiten Ihres Unternehmens bei der Unterstützung sozialer Belange zu nutzen und gleichzeitig Ihre Wettbewerbssituation zu verbessern. Die Aufgabe der Führungskräfte von heute besteht darin, nicht länger in der Defensive zu verharren, sondern systematisch über Unternehmensverantwortung nachzudenken. </a:t>
            </a:r>
          </a:p>
          <a:p>
            <a:pPr>
              <a:lnSpc>
                <a:spcPct val="100000"/>
              </a:lnSpc>
              <a:spcBef>
                <a:spcPts val="0"/>
              </a:spcBef>
            </a:pPr>
            <a:endParaRPr lang="en-GB" sz="1800" i="0" dirty="0"/>
          </a:p>
          <a:p>
            <a:pPr>
              <a:lnSpc>
                <a:spcPct val="100000"/>
              </a:lnSpc>
              <a:spcBef>
                <a:spcPts val="0"/>
              </a:spcBef>
            </a:pPr>
            <a:r>
              <a:rPr lang="en-GB" sz="1800" i="0" dirty="0"/>
              <a:t>Michael Porter, Professor, Harvard Business School</a:t>
            </a:r>
            <a:endParaRPr lang="en-IE" sz="1800" i="0" dirty="0"/>
          </a:p>
        </p:txBody>
      </p:sp>
      <p:pic>
        <p:nvPicPr>
          <p:cNvPr id="3" name="Picture 2">
            <a:extLst>
              <a:ext uri="{FF2B5EF4-FFF2-40B4-BE49-F238E27FC236}">
                <a16:creationId xmlns:a16="http://schemas.microsoft.com/office/drawing/2014/main" id="{71A7D1F6-8A75-9E7D-73F3-224767FE7435}"/>
              </a:ext>
            </a:extLst>
          </p:cNvPr>
          <p:cNvPicPr>
            <a:picLocks noChangeAspect="1"/>
          </p:cNvPicPr>
          <p:nvPr/>
        </p:nvPicPr>
        <p:blipFill>
          <a:blip r:embed="rId2"/>
          <a:stretch>
            <a:fillRect/>
          </a:stretch>
        </p:blipFill>
        <p:spPr>
          <a:xfrm>
            <a:off x="7753365" y="2779058"/>
            <a:ext cx="3783024" cy="3236259"/>
          </a:xfrm>
          <a:prstGeom prst="flowChartConnector">
            <a:avLst/>
          </a:prstGeom>
        </p:spPr>
      </p:pic>
    </p:spTree>
    <p:extLst>
      <p:ext uri="{BB962C8B-B14F-4D97-AF65-F5344CB8AC3E}">
        <p14:creationId xmlns:p14="http://schemas.microsoft.com/office/powerpoint/2010/main" val="2860238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BFB0D9-D855-15DB-D102-8AF3337B2398}"/>
              </a:ext>
            </a:extLst>
          </p:cNvPr>
          <p:cNvSpPr>
            <a:spLocks noGrp="1"/>
          </p:cNvSpPr>
          <p:nvPr>
            <p:ph type="body" sz="quarter" idx="13"/>
          </p:nvPr>
        </p:nvSpPr>
        <p:spPr>
          <a:xfrm>
            <a:off x="1100085" y="374946"/>
            <a:ext cx="10921585" cy="953429"/>
          </a:xfrm>
        </p:spPr>
        <p:txBody>
          <a:bodyPr anchor="ctr">
            <a:normAutofit fontScale="92500"/>
          </a:bodyPr>
          <a:lstStyle/>
          <a:p>
            <a:r>
              <a:rPr lang="en-IE" sz="3000" dirty="0">
                <a:solidFill>
                  <a:srgbClr val="C95F57"/>
                </a:solidFill>
              </a:rPr>
              <a:t>Lassen Sie uns die Vorteile des CSR-Kulturwandels näher betrachten!</a:t>
            </a:r>
          </a:p>
        </p:txBody>
      </p:sp>
      <p:sp>
        <p:nvSpPr>
          <p:cNvPr id="6" name="Text Placeholder 5">
            <a:extLst>
              <a:ext uri="{FF2B5EF4-FFF2-40B4-BE49-F238E27FC236}">
                <a16:creationId xmlns:a16="http://schemas.microsoft.com/office/drawing/2014/main" id="{2AA5BFF3-247C-5AF2-3DB1-0BF1A2643C4B}"/>
              </a:ext>
            </a:extLst>
          </p:cNvPr>
          <p:cNvSpPr>
            <a:spLocks noGrp="1"/>
          </p:cNvSpPr>
          <p:nvPr>
            <p:ph type="body" sz="quarter" idx="14"/>
          </p:nvPr>
        </p:nvSpPr>
        <p:spPr>
          <a:xfrm>
            <a:off x="714603" y="1234117"/>
            <a:ext cx="11217421" cy="3995320"/>
          </a:xfrm>
        </p:spPr>
        <p:txBody>
          <a:bodyPr/>
          <a:lstStyle/>
          <a:p>
            <a:pPr marL="342900" indent="-342900" algn="l">
              <a:spcBef>
                <a:spcPts val="600"/>
              </a:spcBef>
              <a:buFont typeface="Wingdings" panose="05000000000000000000" pitchFamily="2" charset="2"/>
              <a:buChar char="v"/>
            </a:pPr>
            <a:r>
              <a:rPr lang="en-GB" sz="2000" b="1" i="0" dirty="0">
                <a:solidFill>
                  <a:srgbClr val="C95F57"/>
                </a:solidFill>
                <a:effectLst/>
              </a:rPr>
              <a:t>Reputation und Wettbewerbsvorteil. </a:t>
            </a:r>
            <a:r>
              <a:rPr lang="en-GB" sz="2000" b="0" i="0" dirty="0">
                <a:solidFill>
                  <a:srgbClr val="303030"/>
                </a:solidFill>
                <a:effectLst/>
              </a:rPr>
              <a:t>Es gibt umfangreiche praktische Forschungsarbeiten, die die Auswirkungen von </a:t>
            </a:r>
            <a:r>
              <a:rPr lang="en-GB" sz="2000" dirty="0">
                <a:solidFill>
                  <a:srgbClr val="303030"/>
                </a:solidFill>
              </a:rPr>
              <a:t>CSR-Aktivitäten auf den Ruf und den Wettbewerbsvorteil von KMU </a:t>
            </a:r>
            <a:r>
              <a:rPr lang="en-GB" sz="2000" b="0" i="0" dirty="0">
                <a:solidFill>
                  <a:srgbClr val="303030"/>
                </a:solidFill>
                <a:effectLst/>
              </a:rPr>
              <a:t>belegen</a:t>
            </a:r>
            <a:r>
              <a:rPr lang="en-GB" sz="2000" dirty="0">
                <a:solidFill>
                  <a:srgbClr val="303030"/>
                </a:solidFill>
              </a:rPr>
              <a:t>. </a:t>
            </a:r>
          </a:p>
          <a:p>
            <a:pPr marL="342900" indent="-342900" algn="l">
              <a:spcBef>
                <a:spcPts val="600"/>
              </a:spcBef>
              <a:buFont typeface="Wingdings" panose="05000000000000000000" pitchFamily="2" charset="2"/>
              <a:buChar char="v"/>
            </a:pPr>
            <a:r>
              <a:rPr lang="en-GB" sz="2000" b="1" dirty="0">
                <a:solidFill>
                  <a:srgbClr val="C95F57"/>
                </a:solidFill>
              </a:rPr>
              <a:t>Qualifizierte Mitarbeiter anziehen und halten. </a:t>
            </a:r>
            <a:r>
              <a:rPr lang="en-GB" sz="2000" dirty="0">
                <a:solidFill>
                  <a:srgbClr val="303030"/>
                </a:solidFill>
              </a:rPr>
              <a:t>CSR kann sich direkt auf die Gewinnung und Bindung qualifizierter Mitarbeiter auswirken. Die Einstellung und das Verhalten der Mitarbeiter </a:t>
            </a:r>
            <a:r>
              <a:rPr lang="en-GB" sz="2000" b="0" i="0" dirty="0">
                <a:solidFill>
                  <a:srgbClr val="303030"/>
                </a:solidFill>
                <a:effectLst/>
              </a:rPr>
              <a:t>sind ausschlaggebend für die Unternehmenskultur und das Unternehmensklima, weshalb CSR-Aktivitäten in diesem Zusammenhang eine wichtige Rolle spielen können. Die Motivation und das Engagement, anderen zu helfen, können die Bindung der Mitarbeiter an ihren Arbeitgeber erhöhen.</a:t>
            </a:r>
          </a:p>
          <a:p>
            <a:pPr marL="342900" indent="-342900" algn="l">
              <a:spcBef>
                <a:spcPts val="600"/>
              </a:spcBef>
              <a:buFont typeface="Wingdings" panose="05000000000000000000" pitchFamily="2" charset="2"/>
              <a:buChar char="v"/>
            </a:pPr>
            <a:r>
              <a:rPr lang="en-GB" sz="2000" b="1" i="0" dirty="0">
                <a:solidFill>
                  <a:srgbClr val="C95F57"/>
                </a:solidFill>
                <a:effectLst/>
              </a:rPr>
              <a:t>Stimulierung einer Kultur der Innovation. </a:t>
            </a:r>
            <a:r>
              <a:rPr lang="en-GB" sz="2000" b="0" i="0" dirty="0">
                <a:solidFill>
                  <a:srgbClr val="303030"/>
                </a:solidFill>
                <a:effectLst/>
              </a:rPr>
              <a:t>CSR-Programme können dazu beitragen, eine Innovationskultur in KMU zu fördern. Wenn die CSR-Kultur dazu beiträgt, anderen Menschen zu helfen und der Gesellschaft zu nützen, fühlen sich die Mitarbeiter möglicherweise eher geneigt, kreativ zu sein, was sich auf andere Bereiche ihrer Arbeit auswirken kann. </a:t>
            </a:r>
          </a:p>
          <a:p>
            <a:pPr marL="342900" indent="-342900" algn="l">
              <a:spcBef>
                <a:spcPts val="600"/>
              </a:spcBef>
              <a:buFont typeface="Wingdings" panose="05000000000000000000" pitchFamily="2" charset="2"/>
              <a:buChar char="v"/>
            </a:pPr>
            <a:r>
              <a:rPr lang="en-GB" sz="2000" b="1" i="0" dirty="0">
                <a:solidFill>
                  <a:srgbClr val="C95F57"/>
                </a:solidFill>
                <a:effectLst/>
              </a:rPr>
              <a:t>Positive zielgerichtete Mitarbeiterentwicklung. </a:t>
            </a:r>
            <a:r>
              <a:rPr lang="en-GB" sz="2000" b="0" i="0" dirty="0">
                <a:solidFill>
                  <a:srgbClr val="303030"/>
                </a:solidFill>
                <a:effectLst/>
              </a:rPr>
              <a:t>CSR-Aktivitäten können sowohl die persönliche als auch die berufliche Entwicklung der Mitarbeiter fördern. Wenn sich Mitarbeiter beispielsweise freiwillig für CSR-Aktivitäten im Team engagieren, können dadurch Bindungen entstehen und die Arbeitsbeziehungen verbessert werden, so dass sie effektiver an anderen Unternehmensprojekten arbeiten können. Dies ist vielleicht noch relevanter für KMU, in denen die Mitarbeiter in einem kleineren, intimeren Umfeld arbeiten.</a:t>
            </a:r>
          </a:p>
          <a:p>
            <a:pPr marL="342900" indent="-342900">
              <a:spcBef>
                <a:spcPts val="1200"/>
              </a:spcBef>
              <a:buFont typeface="Wingdings" panose="05000000000000000000" pitchFamily="2" charset="2"/>
              <a:buChar char="v"/>
            </a:pPr>
            <a:endParaRPr lang="en-IE" sz="2000" dirty="0"/>
          </a:p>
        </p:txBody>
      </p:sp>
    </p:spTree>
    <p:extLst>
      <p:ext uri="{BB962C8B-B14F-4D97-AF65-F5344CB8AC3E}">
        <p14:creationId xmlns:p14="http://schemas.microsoft.com/office/powerpoint/2010/main" val="3050135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3FA1156-E3CE-AFB7-385D-D60EA3DA816A}"/>
              </a:ext>
            </a:extLst>
          </p:cNvPr>
          <p:cNvSpPr>
            <a:spLocks noGrp="1"/>
          </p:cNvSpPr>
          <p:nvPr>
            <p:ph type="body" sz="quarter" idx="13"/>
          </p:nvPr>
        </p:nvSpPr>
        <p:spPr>
          <a:xfrm>
            <a:off x="726087" y="401838"/>
            <a:ext cx="10685983" cy="953429"/>
          </a:xfrm>
        </p:spPr>
        <p:txBody>
          <a:bodyPr anchor="ctr">
            <a:normAutofit/>
          </a:bodyPr>
          <a:lstStyle/>
          <a:p>
            <a:r>
              <a:rPr lang="en-IE" sz="2800" dirty="0"/>
              <a:t>Management des finanziellen und </a:t>
            </a:r>
            <a:r>
              <a:rPr lang="en-IE" sz="2800" dirty="0" err="1"/>
              <a:t>kulturellen</a:t>
            </a:r>
            <a:r>
              <a:rPr lang="en-IE" sz="2800" dirty="0"/>
              <a:t> Wandels in KMU</a:t>
            </a:r>
          </a:p>
        </p:txBody>
      </p:sp>
      <p:sp>
        <p:nvSpPr>
          <p:cNvPr id="6" name="Text Placeholder 5">
            <a:extLst>
              <a:ext uri="{FF2B5EF4-FFF2-40B4-BE49-F238E27FC236}">
                <a16:creationId xmlns:a16="http://schemas.microsoft.com/office/drawing/2014/main" id="{3DE1994A-4F51-88D7-F328-935DBFC1578A}"/>
              </a:ext>
            </a:extLst>
          </p:cNvPr>
          <p:cNvSpPr>
            <a:spLocks noGrp="1"/>
          </p:cNvSpPr>
          <p:nvPr>
            <p:ph type="body" sz="quarter" idx="14"/>
          </p:nvPr>
        </p:nvSpPr>
        <p:spPr>
          <a:xfrm>
            <a:off x="409585" y="1321005"/>
            <a:ext cx="8106886" cy="3079983"/>
          </a:xfrm>
        </p:spPr>
        <p:txBody>
          <a:bodyPr/>
          <a:lstStyle/>
          <a:p>
            <a:pPr marL="342900" indent="-342900">
              <a:buFont typeface="Wingdings" panose="05000000000000000000" pitchFamily="2" charset="2"/>
              <a:buChar char="v"/>
            </a:pPr>
            <a:r>
              <a:rPr lang="en-GB" sz="2000" b="1" i="0" dirty="0">
                <a:effectLst/>
              </a:rPr>
              <a:t>Finanzieller Nutzen. </a:t>
            </a:r>
            <a:r>
              <a:rPr lang="en-GB" sz="2000" b="0" i="0" dirty="0">
                <a:effectLst/>
              </a:rPr>
              <a:t>Die Quantifizierung des finanziellen Nutzens von CSR-Aktivitäten kann sich als schwierig erweisen, insbesondere zu Beginn und kurzfristig. Viele KMU engagieren sich in CSR-Aktivitäten, aber ohne Rentabilität auf Unternehmensebene sind sie nicht nachhaltig. Dies gilt umso mehr für KMU, die naturgemäß nicht über die gleiche Finanzkraft oder die gleichen Ressourcen verfügen wie große Unternehmen. Es ist wichtig, CSR-Investitionen nicht voreingenommen zu betrachten. </a:t>
            </a:r>
          </a:p>
          <a:p>
            <a:pPr marL="342900" indent="-342900">
              <a:buFont typeface="Wingdings" panose="05000000000000000000" pitchFamily="2" charset="2"/>
              <a:buChar char="v"/>
            </a:pPr>
            <a:endParaRPr lang="en-GB" sz="2000" b="0" i="0" dirty="0">
              <a:effectLst/>
            </a:endParaRPr>
          </a:p>
          <a:p>
            <a:pPr marL="342900" indent="-342900">
              <a:buFont typeface="Wingdings" panose="05000000000000000000" pitchFamily="2" charset="2"/>
              <a:buChar char="v"/>
            </a:pPr>
            <a:r>
              <a:rPr lang="en-GB" sz="2000" b="1" i="0" dirty="0">
                <a:effectLst/>
              </a:rPr>
              <a:t>Reputationsbezogene </a:t>
            </a:r>
            <a:r>
              <a:rPr lang="en-GB" sz="2000" b="1" dirty="0"/>
              <a:t>oder ethische </a:t>
            </a:r>
            <a:r>
              <a:rPr lang="en-GB" sz="2000" b="1" i="0" dirty="0">
                <a:effectLst/>
              </a:rPr>
              <a:t>CSR-Praktiken werden auf verschiedenen Ebenen und häufig zu wechselnden Zeitpunkten auftreten. </a:t>
            </a:r>
            <a:r>
              <a:rPr lang="en-GB" sz="2000" b="0" i="0" dirty="0">
                <a:effectLst/>
              </a:rPr>
              <a:t>Mittel- bis langfristig kann eine wirksame CSR-Strategie dazu beitragen, die Unternehmenskultur zu verändern und zu zeigen, wie das Unternehmen seine Rolle in der Welt sieht. Unternehmenskultur und CSR stehen im Mittelpunkt der Wertschöpfung durch einen ganzheitlichen internen und externen Ansatz und bringen daher mehrere Vorteile für Umwelt, Wirtschaft und Gesellschaft mit sich. </a:t>
            </a:r>
            <a:endParaRPr lang="en-IE" sz="2000" dirty="0"/>
          </a:p>
        </p:txBody>
      </p:sp>
      <p:pic>
        <p:nvPicPr>
          <p:cNvPr id="20" name="Graphic 19" descr="Sustainability with solid fill">
            <a:extLst>
              <a:ext uri="{FF2B5EF4-FFF2-40B4-BE49-F238E27FC236}">
                <a16:creationId xmlns:a16="http://schemas.microsoft.com/office/drawing/2014/main" id="{D26C03FC-5EB1-11FA-725B-3C4A1D9B94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1222" y="5206141"/>
            <a:ext cx="1427741" cy="1427741"/>
          </a:xfrm>
          <a:prstGeom prst="rect">
            <a:avLst/>
          </a:prstGeom>
        </p:spPr>
      </p:pic>
      <p:pic>
        <p:nvPicPr>
          <p:cNvPr id="22" name="Graphic 21" descr="Iceberg with solid fill">
            <a:extLst>
              <a:ext uri="{FF2B5EF4-FFF2-40B4-BE49-F238E27FC236}">
                <a16:creationId xmlns:a16="http://schemas.microsoft.com/office/drawing/2014/main" id="{4E0E8AF2-5449-18A5-A75A-AFDEA8564C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02804" y="1103698"/>
            <a:ext cx="1768289" cy="1768289"/>
          </a:xfrm>
          <a:prstGeom prst="rect">
            <a:avLst/>
          </a:prstGeom>
        </p:spPr>
      </p:pic>
      <p:pic>
        <p:nvPicPr>
          <p:cNvPr id="24" name="Graphic 23" descr="Money with solid fill">
            <a:extLst>
              <a:ext uri="{FF2B5EF4-FFF2-40B4-BE49-F238E27FC236}">
                <a16:creationId xmlns:a16="http://schemas.microsoft.com/office/drawing/2014/main" id="{6F93CDE2-1401-27F2-2E85-03DCC4BD53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91223" y="3297372"/>
            <a:ext cx="1524956" cy="1524956"/>
          </a:xfrm>
          <a:prstGeom prst="rect">
            <a:avLst/>
          </a:prstGeom>
        </p:spPr>
      </p:pic>
    </p:spTree>
    <p:extLst>
      <p:ext uri="{BB962C8B-B14F-4D97-AF65-F5344CB8AC3E}">
        <p14:creationId xmlns:p14="http://schemas.microsoft.com/office/powerpoint/2010/main" val="98392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5419302" cy="649186"/>
          </a:xfrm>
        </p:spPr>
        <p:txBody>
          <a:bodyPr>
            <a:normAutofit/>
          </a:bodyPr>
          <a:lstStyle/>
          <a:p>
            <a:r>
              <a:rPr lang="en-US" dirty="0"/>
              <a:t>Überblick über Modul 4</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8" y="797936"/>
            <a:ext cx="5633046" cy="4442769"/>
          </a:xfrm>
        </p:spPr>
        <p:txBody>
          <a:bodyPr/>
          <a:lstStyle/>
          <a:p>
            <a:r>
              <a:rPr lang="en-IE" sz="1800" dirty="0"/>
              <a:t>In diesem Modul </a:t>
            </a:r>
            <a:r>
              <a:rPr lang="en-GB" sz="1800" dirty="0"/>
              <a:t>erfahren </a:t>
            </a:r>
            <a:r>
              <a:rPr lang="en-IE" sz="1800" dirty="0"/>
              <a:t>Sie, </a:t>
            </a:r>
            <a:r>
              <a:rPr lang="en-GB" sz="1800" dirty="0"/>
              <a:t>wie und wann Sie einen CSR-Kulturwandel durchführen können, um die Leistung Ihres Unternehmens zu verbessern. Sie lernen, wie Sie zum richtigen </a:t>
            </a:r>
            <a:r>
              <a:rPr lang="en-GB" sz="1800" dirty="0" err="1"/>
              <a:t>Zeitpunkt</a:t>
            </a:r>
            <a:r>
              <a:rPr lang="en-GB" sz="1800" dirty="0"/>
              <a:t> den Kulturwandel Ihres </a:t>
            </a:r>
            <a:r>
              <a:rPr lang="en-GB" sz="1800" dirty="0" err="1"/>
              <a:t>Unternehmens</a:t>
            </a:r>
            <a:r>
              <a:rPr lang="en-GB" sz="1800" dirty="0"/>
              <a:t> </a:t>
            </a:r>
            <a:r>
              <a:rPr lang="en-GB" sz="1800" dirty="0" err="1"/>
              <a:t>beginnen</a:t>
            </a:r>
            <a:r>
              <a:rPr lang="en-GB" sz="1800" dirty="0"/>
              <a:t> können - ein Wandel, der auf der Ebene der Unternehmensleitung eingeleitet wird. Es wird erläutert, dass der CSR-Kulturwandel ein ganzheitlicher, dynamischer Prozess ist, der das gesamte Unternehmen umfasst, einschließlich der Denkweise, der Einstellungen und der Überzeugungen der Stakeholder - im Wesentlichen eine Art, Geschäfte anders, aber besser zu machen. Es wird aufgezeigt, dass für den Beginn einer CSR-Reise weder ein "reiner" CSR-Ansatz erforderlich ist, noch muss er in den Kerngeschäftsbetrieb und die Produkte eingebettet werden. Das Wichtigste für KMU ist, sich auf den Weg der CSR zu machen und sie schrittweise aufzubauen, indem sie klein anfangen und sich an externen CSR-Aktivitäten beteiligen. CSR ist für jedes Unternehmen anders, je nach Größe, Ressourcen und Modell. Dieses Modul erklärt, wie KMU ein anpassungsfähiges Modell entwickeln können. </a:t>
            </a:r>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22047" y="480436"/>
            <a:ext cx="511077" cy="635000"/>
          </a:xfrm>
        </p:spPr>
        <p:txBody>
          <a:bodyPr/>
          <a:lstStyle/>
          <a:p>
            <a:r>
              <a:rPr lang="en-US" b="1" dirty="0"/>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a:xfrm>
            <a:off x="7006959" y="392275"/>
            <a:ext cx="5048133" cy="822373"/>
          </a:xfrm>
        </p:spPr>
        <p:txBody>
          <a:bodyPr/>
          <a:lstStyle/>
          <a:p>
            <a:r>
              <a:rPr lang="en-US" sz="2300" dirty="0"/>
              <a:t>Einführung &amp; CSR Change Management in KMU</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a:xfrm>
            <a:off x="6422047" y="1697713"/>
            <a:ext cx="511077" cy="635000"/>
          </a:xfrm>
        </p:spPr>
        <p:txBody>
          <a:bodyPr/>
          <a:lstStyle/>
          <a:p>
            <a:r>
              <a:rPr lang="en-US" b="1" dirty="0"/>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a:xfrm>
            <a:off x="7060249" y="1604026"/>
            <a:ext cx="4718277" cy="822373"/>
          </a:xfrm>
        </p:spPr>
        <p:txBody>
          <a:bodyPr/>
          <a:lstStyle/>
          <a:p>
            <a:r>
              <a:rPr lang="en-US" sz="2300" dirty="0"/>
              <a:t>Wie CSR-Innovation in den Mittelpunkt der Unternehmenskultur gerückt werden sollte</a:t>
            </a: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495882" y="2918191"/>
            <a:ext cx="511077" cy="635000"/>
          </a:xfrm>
        </p:spPr>
        <p:txBody>
          <a:bodyPr/>
          <a:lstStyle/>
          <a:p>
            <a:r>
              <a:rPr lang="en-US" b="1" dirty="0"/>
              <a:t>3</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171886" y="4053749"/>
            <a:ext cx="4718277" cy="822373"/>
          </a:xfrm>
        </p:spPr>
        <p:txBody>
          <a:bodyPr/>
          <a:lstStyle/>
          <a:p>
            <a:r>
              <a:rPr lang="en-US" sz="2400" dirty="0" err="1"/>
              <a:t>Aktivierung</a:t>
            </a:r>
            <a:r>
              <a:rPr lang="en-US" sz="2400" dirty="0"/>
              <a:t> des CSR Change Managements - </a:t>
            </a:r>
            <a:r>
              <a:rPr lang="en-US" sz="2400" dirty="0">
                <a:solidFill>
                  <a:srgbClr val="C95F57"/>
                </a:solidFill>
              </a:rPr>
              <a:t>Kurzfristiger strategischer Ansatz</a:t>
            </a:r>
          </a:p>
        </p:txBody>
      </p:sp>
      <p:sp>
        <p:nvSpPr>
          <p:cNvPr id="2" name="Text Placeholder 21">
            <a:extLst>
              <a:ext uri="{FF2B5EF4-FFF2-40B4-BE49-F238E27FC236}">
                <a16:creationId xmlns:a16="http://schemas.microsoft.com/office/drawing/2014/main" id="{68A45DCE-9049-59A4-EE8B-7F9E8F1FDFE1}"/>
              </a:ext>
            </a:extLst>
          </p:cNvPr>
          <p:cNvSpPr txBox="1">
            <a:spLocks/>
          </p:cNvSpPr>
          <p:nvPr/>
        </p:nvSpPr>
        <p:spPr>
          <a:xfrm>
            <a:off x="6569717" y="3993705"/>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4</a:t>
            </a:r>
          </a:p>
        </p:txBody>
      </p:sp>
      <p:sp>
        <p:nvSpPr>
          <p:cNvPr id="3" name="Text Placeholder 22">
            <a:extLst>
              <a:ext uri="{FF2B5EF4-FFF2-40B4-BE49-F238E27FC236}">
                <a16:creationId xmlns:a16="http://schemas.microsoft.com/office/drawing/2014/main" id="{4AB0B2A6-3FAD-92DC-ADAA-2307FB5DC4E9}"/>
              </a:ext>
            </a:extLst>
          </p:cNvPr>
          <p:cNvSpPr txBox="1">
            <a:spLocks/>
          </p:cNvSpPr>
          <p:nvPr/>
        </p:nvSpPr>
        <p:spPr>
          <a:xfrm>
            <a:off x="7141504" y="2824504"/>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err="1"/>
              <a:t>Vorteile</a:t>
            </a:r>
            <a:r>
              <a:rPr lang="en-US" sz="2400" dirty="0"/>
              <a:t> des CSR Change Managements in KMU</a:t>
            </a:r>
          </a:p>
        </p:txBody>
      </p:sp>
    </p:spTree>
    <p:extLst>
      <p:ext uri="{BB962C8B-B14F-4D97-AF65-F5344CB8AC3E}">
        <p14:creationId xmlns:p14="http://schemas.microsoft.com/office/powerpoint/2010/main" val="2057912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C5658-64F1-2175-BF00-F58A6C532685}"/>
              </a:ext>
            </a:extLst>
          </p:cNvPr>
          <p:cNvSpPr>
            <a:spLocks noGrp="1"/>
          </p:cNvSpPr>
          <p:nvPr>
            <p:ph type="body" sz="quarter" idx="13"/>
          </p:nvPr>
        </p:nvSpPr>
        <p:spPr/>
        <p:txBody>
          <a:bodyPr anchor="ctr">
            <a:normAutofit fontScale="92500"/>
          </a:bodyPr>
          <a:lstStyle/>
          <a:p>
            <a:r>
              <a:rPr lang="en-IE" dirty="0" err="1">
                <a:solidFill>
                  <a:srgbClr val="C95F57"/>
                </a:solidFill>
              </a:rPr>
              <a:t>Entwicklung</a:t>
            </a:r>
            <a:r>
              <a:rPr lang="en-IE" dirty="0">
                <a:solidFill>
                  <a:srgbClr val="C95F57"/>
                </a:solidFill>
              </a:rPr>
              <a:t> </a:t>
            </a:r>
            <a:r>
              <a:rPr lang="en-IE" dirty="0" err="1">
                <a:solidFill>
                  <a:srgbClr val="C95F57"/>
                </a:solidFill>
              </a:rPr>
              <a:t>eine</a:t>
            </a:r>
            <a:r>
              <a:rPr lang="en-IE" dirty="0">
                <a:solidFill>
                  <a:srgbClr val="C95F57"/>
                </a:solidFill>
              </a:rPr>
              <a:t> Business Case für CSR</a:t>
            </a:r>
          </a:p>
        </p:txBody>
      </p:sp>
      <p:sp>
        <p:nvSpPr>
          <p:cNvPr id="3" name="Text Placeholder 2">
            <a:extLst>
              <a:ext uri="{FF2B5EF4-FFF2-40B4-BE49-F238E27FC236}">
                <a16:creationId xmlns:a16="http://schemas.microsoft.com/office/drawing/2014/main" id="{FA225E80-D268-B466-874A-5EB911A2546F}"/>
              </a:ext>
            </a:extLst>
          </p:cNvPr>
          <p:cNvSpPr>
            <a:spLocks noGrp="1"/>
          </p:cNvSpPr>
          <p:nvPr>
            <p:ph type="body" sz="quarter" idx="14"/>
          </p:nvPr>
        </p:nvSpPr>
        <p:spPr/>
        <p:txBody>
          <a:bodyPr/>
          <a:lstStyle/>
          <a:p>
            <a:r>
              <a:rPr lang="en-GB" b="0" i="0" dirty="0">
                <a:solidFill>
                  <a:srgbClr val="C95F57"/>
                </a:solidFill>
                <a:effectLst/>
              </a:rPr>
              <a:t>KMU müssen die Gründe für CSR darlegen, indem sie die sozialen und ökologischen Praktiken definieren, die für die Art ihres Unternehmens und ihre wichtigsten Stakeholder am relevantesten und wichtigsten sind (Loucks et al., 2010).</a:t>
            </a:r>
          </a:p>
          <a:p>
            <a:endParaRPr lang="en-GB" dirty="0">
              <a:solidFill>
                <a:srgbClr val="303030"/>
              </a:solidFill>
            </a:endParaRPr>
          </a:p>
          <a:p>
            <a:r>
              <a:rPr lang="en-GB" b="0" i="0" dirty="0">
                <a:solidFill>
                  <a:srgbClr val="303030"/>
                </a:solidFill>
                <a:effectLst/>
              </a:rPr>
              <a:t>CSR hat sowohl einen internen als auch einen externen Schwerpunkt. Extern konzentrieren sich die CSR-Initiativen auf den Nutzen für die Gesellschaft und die Umwelt im weiteren Sinne. Intern kann eine engagierte Unternehmenskultur, die das Wohlbefinden fördert, die Arbeitszufriedenheit und die Produktivität verbessern und die Fluktuation verringern. Diese Vorteile für die Unternehmenskultur, die Leistung und damit auch für das Endergebnis verstärken das Konzept des "Business Case für CSR" für KMU (</a:t>
            </a:r>
            <a:r>
              <a:rPr lang="en-GB" b="0" i="0" dirty="0">
                <a:solidFill>
                  <a:srgbClr val="303030"/>
                </a:solidFill>
                <a:effectLst/>
                <a:hlinkClick r:id="rId2"/>
              </a:rPr>
              <a:t>Quelle</a:t>
            </a:r>
            <a:r>
              <a:rPr lang="en-GB" b="0" i="0" dirty="0">
                <a:solidFill>
                  <a:srgbClr val="303030"/>
                </a:solidFill>
                <a:effectLst/>
              </a:rPr>
              <a:t>). </a:t>
            </a:r>
          </a:p>
          <a:p>
            <a:endParaRPr lang="en-GB" dirty="0">
              <a:solidFill>
                <a:srgbClr val="303030"/>
              </a:solidFill>
            </a:endParaRPr>
          </a:p>
        </p:txBody>
      </p:sp>
    </p:spTree>
    <p:extLst>
      <p:ext uri="{BB962C8B-B14F-4D97-AF65-F5344CB8AC3E}">
        <p14:creationId xmlns:p14="http://schemas.microsoft.com/office/powerpoint/2010/main" val="2215635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361970" y="1018342"/>
            <a:ext cx="4694662" cy="2529853"/>
          </a:xfrm>
        </p:spPr>
        <p:txBody>
          <a:bodyPr>
            <a:noAutofit/>
          </a:bodyPr>
          <a:lstStyle/>
          <a:p>
            <a:pPr>
              <a:lnSpc>
                <a:spcPct val="100000"/>
              </a:lnSpc>
              <a:spcBef>
                <a:spcPts val="0"/>
              </a:spcBef>
            </a:pPr>
            <a:r>
              <a:rPr lang="en-US" sz="2400" dirty="0"/>
              <a:t>Sie haben das </a:t>
            </a:r>
            <a:r>
              <a:rPr lang="en-US" sz="2400" b="1" dirty="0"/>
              <a:t>Modul 4 </a:t>
            </a:r>
            <a:r>
              <a:rPr lang="en-US" sz="2400" dirty="0"/>
              <a:t>abgeschlossen</a:t>
            </a:r>
          </a:p>
          <a:p>
            <a:pPr>
              <a:lnSpc>
                <a:spcPct val="100000"/>
              </a:lnSpc>
              <a:spcBef>
                <a:spcPts val="0"/>
              </a:spcBef>
            </a:pPr>
            <a:endParaRPr lang="en-US" sz="2400" dirty="0"/>
          </a:p>
          <a:p>
            <a:pPr>
              <a:lnSpc>
                <a:spcPct val="100000"/>
              </a:lnSpc>
              <a:spcBef>
                <a:spcPts val="0"/>
              </a:spcBef>
            </a:pPr>
            <a:r>
              <a:rPr lang="en-US" sz="2400" b="1" dirty="0"/>
              <a:t>Das nächste ist Modul 5 </a:t>
            </a:r>
          </a:p>
          <a:p>
            <a:pPr>
              <a:lnSpc>
                <a:spcPct val="100000"/>
              </a:lnSpc>
              <a:spcBef>
                <a:spcPts val="0"/>
              </a:spcBef>
            </a:pPr>
            <a:r>
              <a:rPr lang="en-GB" sz="2400" dirty="0"/>
              <a:t>CSR und </a:t>
            </a:r>
            <a:r>
              <a:rPr lang="en-GB" sz="2400" dirty="0" err="1"/>
              <a:t>kultureller</a:t>
            </a:r>
            <a:r>
              <a:rPr lang="en-GB" sz="2400" dirty="0"/>
              <a:t> </a:t>
            </a:r>
            <a:r>
              <a:rPr lang="en-GB" sz="2400" dirty="0" err="1"/>
              <a:t>Wandel</a:t>
            </a:r>
            <a:r>
              <a:rPr lang="en-GB" sz="2400" dirty="0"/>
              <a:t> -</a:t>
            </a:r>
          </a:p>
          <a:p>
            <a:pPr>
              <a:lnSpc>
                <a:spcPct val="100000"/>
              </a:lnSpc>
              <a:spcBef>
                <a:spcPts val="0"/>
              </a:spcBef>
            </a:pPr>
            <a:r>
              <a:rPr lang="en-GB" sz="2400" dirty="0"/>
              <a:t>(</a:t>
            </a:r>
            <a:r>
              <a:rPr lang="en-GB" sz="2400" dirty="0" err="1"/>
              <a:t>kurzfristiger</a:t>
            </a:r>
            <a:r>
              <a:rPr lang="en-GB" sz="2400" dirty="0"/>
              <a:t> </a:t>
            </a:r>
            <a:r>
              <a:rPr lang="en-GB" sz="2400" dirty="0" err="1"/>
              <a:t>Strategieansatz</a:t>
            </a:r>
            <a:r>
              <a:rPr lang="en-GB" sz="2400" dirty="0"/>
              <a:t>)</a:t>
            </a:r>
            <a:endParaRPr lang="en-US" sz="2400" b="1"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153961"/>
            <a:ext cx="3195485" cy="837258"/>
          </a:xfrm>
        </p:spPr>
        <p:txBody>
          <a:bodyPr>
            <a:normAutofit/>
          </a:bodyPr>
          <a:lstStyle/>
          <a:p>
            <a:r>
              <a:rPr lang="en-US" sz="3900" dirty="0"/>
              <a:t>Gut gemacht!</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n-US" dirty="0">
                <a:solidFill>
                  <a:srgbClr val="027354"/>
                </a:solidFill>
                <a:hlinkClick r:id="rId2">
                  <a:extLst>
                    <a:ext uri="{A12FA001-AC4F-418D-AE19-62706E023703}">
                      <ahyp:hlinkClr xmlns:ahyp="http://schemas.microsoft.com/office/drawing/2018/hyperlinkcolor" val="tx"/>
                    </a:ext>
                  </a:extLst>
                </a:hlinkClick>
              </a:rPr>
              <a:t>https://www.csrready.eu/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Autofit/>
          </a:bodyPr>
          <a:lstStyle/>
          <a:p>
            <a:r>
              <a:rPr lang="en-US" dirty="0">
                <a:solidFill>
                  <a:srgbClr val="027354"/>
                </a:solidFill>
                <a:hlinkClick r:id="rId3">
                  <a:extLst>
                    <a:ext uri="{A12FA001-AC4F-418D-AE19-62706E023703}">
                      <ahyp:hlinkClr xmlns:ahyp="http://schemas.microsoft.com/office/drawing/2018/hyperlinkcolor" val="tx"/>
                    </a:ext>
                  </a:extLst>
                </a:hlinkClick>
              </a:rPr>
              <a:t>Facebook</a:t>
            </a:r>
            <a:endParaRPr lang="en-US" dirty="0">
              <a:solidFill>
                <a:srgbClr val="027354"/>
              </a:solidFill>
            </a:endParaRPr>
          </a:p>
        </p:txBody>
      </p:sp>
    </p:spTree>
    <p:extLst>
      <p:ext uri="{BB962C8B-B14F-4D97-AF65-F5344CB8AC3E}">
        <p14:creationId xmlns:p14="http://schemas.microsoft.com/office/powerpoint/2010/main" val="152776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00319"/>
            <a:ext cx="4716425" cy="582221"/>
          </a:xfrm>
        </p:spPr>
        <p:txBody>
          <a:bodyPr>
            <a:normAutofit lnSpcReduction="10000"/>
          </a:bodyPr>
          <a:lstStyle/>
          <a:p>
            <a:r>
              <a:rPr lang="en-IE" dirty="0">
                <a:solidFill>
                  <a:srgbClr val="3AA091"/>
                </a:solidFill>
              </a:rPr>
              <a:t>Lernergebnisse</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430306" y="907745"/>
            <a:ext cx="5395869" cy="5384995"/>
          </a:xfrm>
        </p:spPr>
        <p:txBody>
          <a:bodyPr>
            <a:noAutofit/>
          </a:bodyPr>
          <a:lstStyle/>
          <a:p>
            <a:pPr marL="342900" indent="-342900">
              <a:lnSpc>
                <a:spcPct val="100000"/>
              </a:lnSpc>
              <a:spcBef>
                <a:spcPts val="0"/>
              </a:spcBef>
              <a:buFont typeface="Wingdings" panose="05000000000000000000" pitchFamily="2" charset="2"/>
              <a:buChar char="v"/>
            </a:pPr>
            <a:r>
              <a:rPr lang="en-IE" sz="1800" b="1" dirty="0">
                <a:solidFill>
                  <a:srgbClr val="3AA091"/>
                </a:solidFill>
              </a:rPr>
              <a:t>Verstehen, </a:t>
            </a:r>
            <a:r>
              <a:rPr lang="en-IE" sz="1800" dirty="0">
                <a:solidFill>
                  <a:srgbClr val="4D4D4D"/>
                </a:solidFill>
              </a:rPr>
              <a:t>was CSR und </a:t>
            </a:r>
            <a:r>
              <a:rPr lang="en-IE" sz="1800" dirty="0" err="1">
                <a:solidFill>
                  <a:srgbClr val="4D4D4D"/>
                </a:solidFill>
              </a:rPr>
              <a:t>kulturelles</a:t>
            </a:r>
            <a:r>
              <a:rPr lang="en-IE" sz="1800" dirty="0">
                <a:solidFill>
                  <a:srgbClr val="4D4D4D"/>
                </a:solidFill>
              </a:rPr>
              <a:t> Change Management (</a:t>
            </a:r>
            <a:r>
              <a:rPr lang="en-IE" sz="1800" dirty="0" err="1">
                <a:solidFill>
                  <a:srgbClr val="4D4D4D"/>
                </a:solidFill>
              </a:rPr>
              <a:t>Veränderungsmanagement</a:t>
            </a:r>
            <a:r>
              <a:rPr lang="en-IE" sz="1800" dirty="0">
                <a:solidFill>
                  <a:srgbClr val="4D4D4D"/>
                </a:solidFill>
              </a:rPr>
              <a:t>) bedeuten und warum sie wichtig sind</a:t>
            </a:r>
            <a:endParaRPr lang="en-GB" sz="1800" dirty="0">
              <a:solidFill>
                <a:srgbClr val="4D4D4D"/>
              </a:solidFill>
            </a:endParaRPr>
          </a:p>
          <a:p>
            <a:pPr marL="342900" indent="-342900">
              <a:lnSpc>
                <a:spcPct val="100000"/>
              </a:lnSpc>
              <a:spcBef>
                <a:spcPts val="0"/>
              </a:spcBef>
              <a:buFont typeface="Wingdings" panose="05000000000000000000" pitchFamily="2" charset="2"/>
              <a:buChar char="v"/>
            </a:pPr>
            <a:r>
              <a:rPr lang="en-IE" sz="1800" b="1" dirty="0">
                <a:solidFill>
                  <a:srgbClr val="DC7F0E"/>
                </a:solidFill>
              </a:rPr>
              <a:t>Erforschen Sie</a:t>
            </a:r>
            <a:r>
              <a:rPr lang="en-GB" sz="1800" dirty="0">
                <a:solidFill>
                  <a:srgbClr val="4D4D4D"/>
                </a:solidFill>
              </a:rPr>
              <a:t>, wie der kulturelle Wandel die Denkweise eines Unternehmens verändert</a:t>
            </a:r>
          </a:p>
          <a:p>
            <a:pPr marL="342900" indent="-342900">
              <a:lnSpc>
                <a:spcPct val="100000"/>
              </a:lnSpc>
              <a:spcBef>
                <a:spcPts val="0"/>
              </a:spcBef>
              <a:buFont typeface="Wingdings" panose="05000000000000000000" pitchFamily="2" charset="2"/>
              <a:buChar char="v"/>
            </a:pPr>
            <a:r>
              <a:rPr lang="en-GB" sz="1800" b="1" dirty="0">
                <a:solidFill>
                  <a:srgbClr val="027354"/>
                </a:solidFill>
              </a:rPr>
              <a:t>Lernen Sie</a:t>
            </a:r>
            <a:r>
              <a:rPr lang="en-GB" sz="1800" dirty="0">
                <a:solidFill>
                  <a:srgbClr val="4D4D4D"/>
                </a:solidFill>
              </a:rPr>
              <a:t>, wie Sie mit einer </a:t>
            </a:r>
            <a:r>
              <a:rPr lang="en-GB" sz="1800" dirty="0" err="1">
                <a:solidFill>
                  <a:srgbClr val="4D4D4D"/>
                </a:solidFill>
              </a:rPr>
              <a:t>schnellen</a:t>
            </a:r>
            <a:r>
              <a:rPr lang="en-GB" sz="1800" dirty="0">
                <a:solidFill>
                  <a:srgbClr val="4D4D4D"/>
                </a:solidFill>
              </a:rPr>
              <a:t> </a:t>
            </a:r>
            <a:r>
              <a:rPr lang="en-GB" sz="1800" dirty="0" err="1">
                <a:solidFill>
                  <a:srgbClr val="4D4D4D"/>
                </a:solidFill>
              </a:rPr>
              <a:t>kurzfristigen</a:t>
            </a:r>
            <a:r>
              <a:rPr lang="en-GB" sz="1800" dirty="0">
                <a:solidFill>
                  <a:srgbClr val="4D4D4D"/>
                </a:solidFill>
              </a:rPr>
              <a:t> Strategie, die sich zunächst auf externe Aktivitäten konzentriert, tief in den kulturellen Wandel eintauchen können. </a:t>
            </a:r>
          </a:p>
          <a:p>
            <a:pPr marL="342900" indent="-342900">
              <a:lnSpc>
                <a:spcPct val="100000"/>
              </a:lnSpc>
              <a:spcBef>
                <a:spcPts val="0"/>
              </a:spcBef>
              <a:buFont typeface="Wingdings" panose="05000000000000000000" pitchFamily="2" charset="2"/>
              <a:buChar char="v"/>
            </a:pPr>
            <a:r>
              <a:rPr lang="en-IE" sz="1800" b="1" dirty="0">
                <a:solidFill>
                  <a:srgbClr val="916395"/>
                </a:solidFill>
              </a:rPr>
              <a:t>Erkundung </a:t>
            </a:r>
            <a:r>
              <a:rPr lang="en-IE" sz="1800" dirty="0">
                <a:solidFill>
                  <a:srgbClr val="4D4D4D"/>
                </a:solidFill>
              </a:rPr>
              <a:t>der verschiedenen CSR-Aktivitäten zum kulturellen Wandel, die ein Unternehmen durchführen kann</a:t>
            </a:r>
          </a:p>
          <a:p>
            <a:pPr marL="342900" indent="-342900">
              <a:lnSpc>
                <a:spcPct val="100000"/>
              </a:lnSpc>
              <a:spcBef>
                <a:spcPts val="0"/>
              </a:spcBef>
              <a:buFont typeface="Wingdings" panose="05000000000000000000" pitchFamily="2" charset="2"/>
              <a:buChar char="v"/>
            </a:pPr>
            <a:r>
              <a:rPr lang="en-IE" sz="1800" b="1" dirty="0">
                <a:solidFill>
                  <a:srgbClr val="C95F57"/>
                </a:solidFill>
              </a:rPr>
              <a:t>Verstehen Sie, </a:t>
            </a:r>
            <a:r>
              <a:rPr lang="en-IE" sz="1800" dirty="0">
                <a:solidFill>
                  <a:srgbClr val="4D4D4D"/>
                </a:solidFill>
              </a:rPr>
              <a:t>warum es wichtig und vorteilhaft ist, sich auch mit einer kurzfristigen CSR-Strategie zu befassen, die jedoch durch eine langfristige Strategie unterstützt werden sollte und nicht nur eine einmalige Aktion des Unternehmens sein darf. Dies soll Ihnen den Einstieg erleichtern und Sie mit neuen CSR-Ansätzen vertraut machen, die sich leicht umsetzen lassen. </a:t>
            </a:r>
          </a:p>
        </p:txBody>
      </p:sp>
      <p:sp>
        <p:nvSpPr>
          <p:cNvPr id="3" name="Bildplatzhalter 2">
            <a:extLst>
              <a:ext uri="{FF2B5EF4-FFF2-40B4-BE49-F238E27FC236}">
                <a16:creationId xmlns:a16="http://schemas.microsoft.com/office/drawing/2014/main" id="{36B726E6-EF0E-51CD-E6BE-C59219F0F6D4}"/>
              </a:ext>
            </a:extLst>
          </p:cNvPr>
          <p:cNvSpPr>
            <a:spLocks noGrp="1"/>
          </p:cNvSpPr>
          <p:nvPr>
            <p:ph type="pic" sz="quarter" idx="19"/>
          </p:nvPr>
        </p:nvSpPr>
        <p:spPr/>
        <p:txBody>
          <a:bodyPr/>
          <a:lstStyle/>
          <a:p>
            <a:endParaRPr lang="en-GB"/>
          </a:p>
        </p:txBody>
      </p:sp>
      <p:pic>
        <p:nvPicPr>
          <p:cNvPr id="4" name="Picture Placeholder 5" descr="Two people sitting at a table with a computer&#10;&#10;Description automatically generated with medium confidence">
            <a:extLst>
              <a:ext uri="{FF2B5EF4-FFF2-40B4-BE49-F238E27FC236}">
                <a16:creationId xmlns:a16="http://schemas.microsoft.com/office/drawing/2014/main" id="{4AE81EDA-EEB6-6866-2F74-C89EFD828832}"/>
              </a:ext>
            </a:extLst>
          </p:cNvPr>
          <p:cNvPicPr>
            <a:picLocks noChangeAspect="1"/>
          </p:cNvPicPr>
          <p:nvPr/>
        </p:nvPicPr>
        <p:blipFill>
          <a:blip r:embed="rId2" cstate="email">
            <a:extLst>
              <a:ext uri="{28A0092B-C50C-407E-A947-70E740481C1C}">
                <a14:useLocalDpi xmlns:a14="http://schemas.microsoft.com/office/drawing/2010/main"/>
              </a:ext>
            </a:extLst>
          </a:blip>
          <a:srcRect t="7614" b="7614"/>
          <a:stretch>
            <a:fillRect/>
          </a:stretch>
        </p:blipFill>
        <p:spPr>
          <a:xfrm>
            <a:off x="5966010" y="-3"/>
            <a:ext cx="5395869" cy="6858001"/>
          </a:xfrm>
          <a:prstGeom prst="rect">
            <a:avLst/>
          </a:prstGeom>
        </p:spPr>
      </p:pic>
    </p:spTree>
    <p:extLst>
      <p:ext uri="{BB962C8B-B14F-4D97-AF65-F5344CB8AC3E}">
        <p14:creationId xmlns:p14="http://schemas.microsoft.com/office/powerpoint/2010/main" val="370973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419180" y="826240"/>
            <a:ext cx="6729052" cy="697353"/>
          </a:xfrm>
        </p:spPr>
        <p:txBody>
          <a:bodyPr/>
          <a:lstStyle/>
          <a:p>
            <a:pPr>
              <a:lnSpc>
                <a:spcPct val="100000"/>
              </a:lnSpc>
              <a:spcBef>
                <a:spcPts val="0"/>
              </a:spcBef>
            </a:pPr>
            <a:r>
              <a:rPr lang="de-DE" sz="4000" dirty="0">
                <a:solidFill>
                  <a:srgbClr val="027354"/>
                </a:solidFill>
              </a:rPr>
              <a:t>Einführung &amp; CSR Change Management in KMU</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n-IE" sz="4800" b="1" dirty="0">
                <a:solidFill>
                  <a:schemeClr val="bg1"/>
                </a:solidFill>
              </a:rPr>
              <a:t>Abschnitt 1</a:t>
            </a:r>
          </a:p>
        </p:txBody>
      </p:sp>
    </p:spTree>
    <p:extLst>
      <p:ext uri="{BB962C8B-B14F-4D97-AF65-F5344CB8AC3E}">
        <p14:creationId xmlns:p14="http://schemas.microsoft.com/office/powerpoint/2010/main" val="397549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4A3284-F9F3-C736-4D08-59FDF0CD8D63}"/>
              </a:ext>
            </a:extLst>
          </p:cNvPr>
          <p:cNvSpPr>
            <a:spLocks noGrp="1"/>
          </p:cNvSpPr>
          <p:nvPr>
            <p:ph type="body" sz="quarter" idx="13"/>
          </p:nvPr>
        </p:nvSpPr>
        <p:spPr>
          <a:xfrm>
            <a:off x="1100086" y="558798"/>
            <a:ext cx="11091914" cy="953429"/>
          </a:xfrm>
        </p:spPr>
        <p:txBody>
          <a:bodyPr>
            <a:noAutofit/>
          </a:bodyPr>
          <a:lstStyle/>
          <a:p>
            <a:r>
              <a:rPr lang="en-IE" sz="3200" dirty="0">
                <a:solidFill>
                  <a:srgbClr val="C95F57"/>
                </a:solidFill>
              </a:rPr>
              <a:t>Die Gesellschaft erwartet von Unternehmen, dass sie Verantwortung übernehmen</a:t>
            </a:r>
          </a:p>
        </p:txBody>
      </p:sp>
      <p:sp>
        <p:nvSpPr>
          <p:cNvPr id="6" name="Text Placeholder 5">
            <a:extLst>
              <a:ext uri="{FF2B5EF4-FFF2-40B4-BE49-F238E27FC236}">
                <a16:creationId xmlns:a16="http://schemas.microsoft.com/office/drawing/2014/main" id="{162122A4-3195-EC9A-D49B-89AC08A507BD}"/>
              </a:ext>
            </a:extLst>
          </p:cNvPr>
          <p:cNvSpPr>
            <a:spLocks noGrp="1"/>
          </p:cNvSpPr>
          <p:nvPr>
            <p:ph type="body" sz="quarter" idx="14"/>
          </p:nvPr>
        </p:nvSpPr>
        <p:spPr>
          <a:xfrm>
            <a:off x="1100086" y="1869368"/>
            <a:ext cx="10587038" cy="3995320"/>
          </a:xfrm>
        </p:spPr>
        <p:txBody>
          <a:bodyPr/>
          <a:lstStyle/>
          <a:p>
            <a:r>
              <a:rPr lang="en-GB" sz="2000" b="1" dirty="0">
                <a:solidFill>
                  <a:srgbClr val="027354"/>
                </a:solidFill>
              </a:rPr>
              <a:t>CSR sollte als die Art und Weise gesehen werden, wie Unternehmen - in Zusammenarbeit mit denjenigen, die von ihren Entscheidungen am meisten betroffen sind (oft als "Stakeholder" bezeichnet) - </a:t>
            </a:r>
            <a:r>
              <a:rPr lang="en-GB" sz="2000" dirty="0">
                <a:solidFill>
                  <a:srgbClr val="027354"/>
                </a:solidFill>
              </a:rPr>
              <a:t>innovative und wirtschaftlich tragfähige Produkte, Verfahren und Dienstleistungen im Rahmen ihrer Kerngeschäftsprozesse entwickeln </a:t>
            </a:r>
            <a:r>
              <a:rPr lang="en-GB" sz="2000" b="1" dirty="0">
                <a:solidFill>
                  <a:srgbClr val="027354"/>
                </a:solidFill>
              </a:rPr>
              <a:t>können</a:t>
            </a:r>
            <a:r>
              <a:rPr lang="en-GB" sz="2000" dirty="0">
                <a:solidFill>
                  <a:srgbClr val="027354"/>
                </a:solidFill>
              </a:rPr>
              <a:t>, die zu einer Verbesserung des Umweltschutzes und der sozialen Bedingungen führen. Mit anderen Worten, die Kerngeschäftsstrategie wird mit dem sich verändernden sozialen und ökologischen Kontext in Einklang gebracht. </a:t>
            </a:r>
            <a:r>
              <a:rPr lang="en-GB" sz="1600" dirty="0"/>
              <a:t>(Quelle: Paul </a:t>
            </a:r>
            <a:r>
              <a:rPr lang="en-GB" sz="1600" dirty="0" err="1"/>
              <a:t>Hohnen</a:t>
            </a:r>
            <a:r>
              <a:rPr lang="en-GB" sz="1600" dirty="0"/>
              <a:t>, und Jason Potts Implementing Guide for Business)</a:t>
            </a:r>
          </a:p>
          <a:p>
            <a:endParaRPr lang="en-GB" sz="2000" dirty="0"/>
          </a:p>
          <a:p>
            <a:r>
              <a:rPr lang="en-GB" sz="2000" b="1" dirty="0"/>
              <a:t>"Soziale Verantwortung (ist) die Verantwortung einer Organisation für die Auswirkungen ihrer Entscheidungen und Tätigkeiten auf die Gesellschaft und die Umwelt </a:t>
            </a:r>
            <a:r>
              <a:rPr lang="en-GB" sz="2000" dirty="0"/>
              <a:t>durch transparentes und ethisches Verhalten, das mit einer nachhaltigen Entwicklung und dem Wohlergehen der Gesellschaft im Einklang steht, die Erwartungen der Stakeholder berücksichtigt, im Einklang mit geltendem Recht und internationalen Verhaltensnormen steht und in die gesamte Organisation integriert ist." </a:t>
            </a:r>
            <a:r>
              <a:rPr lang="en-GB" sz="1600" dirty="0"/>
              <a:t>Arbeitsdefinition, ISO 26000 Working Group on Social Responsibility, Sydney, Februar 2007</a:t>
            </a:r>
          </a:p>
        </p:txBody>
      </p:sp>
    </p:spTree>
    <p:extLst>
      <p:ext uri="{BB962C8B-B14F-4D97-AF65-F5344CB8AC3E}">
        <p14:creationId xmlns:p14="http://schemas.microsoft.com/office/powerpoint/2010/main" val="276452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4A3284-F9F3-C736-4D08-59FDF0CD8D63}"/>
              </a:ext>
            </a:extLst>
          </p:cNvPr>
          <p:cNvSpPr>
            <a:spLocks noGrp="1"/>
          </p:cNvSpPr>
          <p:nvPr>
            <p:ph type="body" sz="quarter" idx="13"/>
          </p:nvPr>
        </p:nvSpPr>
        <p:spPr>
          <a:xfrm>
            <a:off x="1140917" y="654944"/>
            <a:ext cx="10396662" cy="953429"/>
          </a:xfrm>
        </p:spPr>
        <p:txBody>
          <a:bodyPr>
            <a:noAutofit/>
          </a:bodyPr>
          <a:lstStyle/>
          <a:p>
            <a:r>
              <a:rPr lang="en-IE" sz="3200" dirty="0">
                <a:solidFill>
                  <a:srgbClr val="C95F57"/>
                </a:solidFill>
              </a:rPr>
              <a:t>Gute Unternehmer wissen, dass CSR nicht nur für sie selbst, sondern auch für die </a:t>
            </a:r>
            <a:r>
              <a:rPr lang="en-IE" sz="3200" dirty="0" err="1">
                <a:solidFill>
                  <a:srgbClr val="C95F57"/>
                </a:solidFill>
              </a:rPr>
              <a:t>Gemeinschaften</a:t>
            </a:r>
            <a:r>
              <a:rPr lang="en-IE" sz="3200" dirty="0">
                <a:solidFill>
                  <a:srgbClr val="C95F57"/>
                </a:solidFill>
              </a:rPr>
              <a:t> </a:t>
            </a:r>
            <a:r>
              <a:rPr lang="en-IE" sz="3200" dirty="0" err="1">
                <a:solidFill>
                  <a:srgbClr val="C95F57"/>
                </a:solidFill>
              </a:rPr>
              <a:t>Erfolg</a:t>
            </a:r>
            <a:r>
              <a:rPr lang="en-IE" sz="3200" dirty="0">
                <a:solidFill>
                  <a:srgbClr val="C95F57"/>
                </a:solidFill>
              </a:rPr>
              <a:t> bringt </a:t>
            </a:r>
          </a:p>
        </p:txBody>
      </p:sp>
      <p:sp>
        <p:nvSpPr>
          <p:cNvPr id="6" name="Text Placeholder 5">
            <a:extLst>
              <a:ext uri="{FF2B5EF4-FFF2-40B4-BE49-F238E27FC236}">
                <a16:creationId xmlns:a16="http://schemas.microsoft.com/office/drawing/2014/main" id="{162122A4-3195-EC9A-D49B-89AC08A507BD}"/>
              </a:ext>
            </a:extLst>
          </p:cNvPr>
          <p:cNvSpPr>
            <a:spLocks noGrp="1"/>
          </p:cNvSpPr>
          <p:nvPr>
            <p:ph type="body" sz="quarter" idx="14"/>
          </p:nvPr>
        </p:nvSpPr>
        <p:spPr>
          <a:xfrm>
            <a:off x="1100086" y="1731021"/>
            <a:ext cx="10587038" cy="3995320"/>
          </a:xfrm>
        </p:spPr>
        <p:txBody>
          <a:bodyPr/>
          <a:lstStyle/>
          <a:p>
            <a:r>
              <a:rPr lang="en-GB" b="1" dirty="0">
                <a:solidFill>
                  <a:srgbClr val="027354"/>
                </a:solidFill>
              </a:rPr>
              <a:t>Unternehmen sind ein integraler Bestandteil der Gemeinschaften, in denen sie tätig sind. </a:t>
            </a:r>
            <a:r>
              <a:rPr lang="en-GB" dirty="0"/>
              <a:t>Gute Unternehmer wissen, dass ihr langfristiger Erfolg auf anhaltend guten Beziehungen zu einem breiten Spektrum von Einzelpersonen, Gruppen, Gesellschaften, Gemeinschaften und dem Umfeld, in dem sie tätig sind, beruht. Kluge Unternehmen wissen, dass sie in Gesellschaften, die versagen, keinen Erfolg haben können - sei es aufgrund sozialer oder ökologischer Herausforderungen oder aufgrund von Problemen in der Unternehmensführung. Noch wichtiger ist, dass die Öffentlichkeit hohe Erwartungen an den Privatsektor in Bezug auf </a:t>
            </a:r>
            <a:r>
              <a:rPr lang="en-GB" dirty="0" err="1"/>
              <a:t>verantwortungs-volles</a:t>
            </a:r>
            <a:r>
              <a:rPr lang="en-GB" dirty="0"/>
              <a:t> Verhalten hat. Die Verbraucher erwarten, </a:t>
            </a:r>
            <a:r>
              <a:rPr lang="en-GB" dirty="0" err="1"/>
              <a:t>dass</a:t>
            </a:r>
            <a:r>
              <a:rPr lang="en-GB" dirty="0"/>
              <a:t> </a:t>
            </a:r>
            <a:r>
              <a:rPr lang="en-GB" dirty="0" err="1"/>
              <a:t>Produkte</a:t>
            </a:r>
            <a:r>
              <a:rPr lang="en-GB" dirty="0"/>
              <a:t> und Dienstleistungen ein sozial und ökologisch </a:t>
            </a:r>
            <a:r>
              <a:rPr lang="en-GB" dirty="0" err="1"/>
              <a:t>verantwortungsvolles</a:t>
            </a:r>
            <a:r>
              <a:rPr lang="en-GB" dirty="0"/>
              <a:t> </a:t>
            </a:r>
            <a:r>
              <a:rPr lang="en-GB" dirty="0" err="1"/>
              <a:t>Unternehmensverhalten</a:t>
            </a:r>
            <a:r>
              <a:rPr lang="en-GB" dirty="0"/>
              <a:t> zu wettbewerbsfähigen Preisen widerspiegeln. Die Aktionäre sind auf der Suche nach einer besseren finanziellen Leistung, die soziale und ökologische Erwägungen sowohl in Bezug auf die Risiken als auch auf die Chancen einbezieht.</a:t>
            </a:r>
            <a:endParaRPr lang="en-IE" dirty="0"/>
          </a:p>
        </p:txBody>
      </p:sp>
    </p:spTree>
    <p:extLst>
      <p:ext uri="{BB962C8B-B14F-4D97-AF65-F5344CB8AC3E}">
        <p14:creationId xmlns:p14="http://schemas.microsoft.com/office/powerpoint/2010/main" val="212689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AB90EB-5DF0-1EBE-C6ED-3CB0C9D75736}"/>
              </a:ext>
            </a:extLst>
          </p:cNvPr>
          <p:cNvSpPr>
            <a:spLocks noGrp="1"/>
          </p:cNvSpPr>
          <p:nvPr>
            <p:ph type="body" sz="quarter" idx="13"/>
          </p:nvPr>
        </p:nvSpPr>
        <p:spPr>
          <a:xfrm>
            <a:off x="1102656" y="644480"/>
            <a:ext cx="9580418" cy="953429"/>
          </a:xfrm>
        </p:spPr>
        <p:txBody>
          <a:bodyPr>
            <a:normAutofit/>
          </a:bodyPr>
          <a:lstStyle/>
          <a:p>
            <a:r>
              <a:rPr lang="en-IE" sz="3200" dirty="0">
                <a:solidFill>
                  <a:srgbClr val="C95F57"/>
                </a:solidFill>
              </a:rPr>
              <a:t>CSR-Integration ist in einigen Ländern obligatorisch </a:t>
            </a:r>
          </a:p>
        </p:txBody>
      </p:sp>
      <p:sp>
        <p:nvSpPr>
          <p:cNvPr id="3" name="Text Placeholder 2">
            <a:extLst>
              <a:ext uri="{FF2B5EF4-FFF2-40B4-BE49-F238E27FC236}">
                <a16:creationId xmlns:a16="http://schemas.microsoft.com/office/drawing/2014/main" id="{927BBD50-61D0-20D5-FC83-0077FD198EB5}"/>
              </a:ext>
            </a:extLst>
          </p:cNvPr>
          <p:cNvSpPr>
            <a:spLocks noGrp="1"/>
          </p:cNvSpPr>
          <p:nvPr>
            <p:ph type="body" sz="quarter" idx="14"/>
          </p:nvPr>
        </p:nvSpPr>
        <p:spPr>
          <a:xfrm>
            <a:off x="1100086" y="1304591"/>
            <a:ext cx="10587038" cy="3995320"/>
          </a:xfrm>
        </p:spPr>
        <p:txBody>
          <a:bodyPr/>
          <a:lstStyle/>
          <a:p>
            <a:r>
              <a:rPr lang="en-IE" sz="2000" b="1" dirty="0">
                <a:solidFill>
                  <a:srgbClr val="E7850F"/>
                </a:solidFill>
              </a:rPr>
              <a:t>KMU müssen mehr denn je wichtige Schritte unternehmen, </a:t>
            </a:r>
            <a:r>
              <a:rPr lang="en-IE" sz="2000" dirty="0"/>
              <a:t>um</a:t>
            </a:r>
            <a:r>
              <a:rPr lang="en-IE" sz="2000" b="1" dirty="0">
                <a:solidFill>
                  <a:srgbClr val="E7850F"/>
                </a:solidFill>
              </a:rPr>
              <a:t> jetzt und in Zukunft </a:t>
            </a:r>
            <a:r>
              <a:rPr lang="en-GB" sz="2000" dirty="0"/>
              <a:t>verantwortungsvolle Geschäftspraktiken in ihren Mitarbeiterstrategien, Lieferketten, im Kundenmanagement und in der Produktion zu </a:t>
            </a:r>
            <a:r>
              <a:rPr lang="en-IE" sz="2000" b="1" dirty="0">
                <a:solidFill>
                  <a:srgbClr val="E7850F"/>
                </a:solidFill>
              </a:rPr>
              <a:t>fördern</a:t>
            </a:r>
            <a:r>
              <a:rPr lang="en-GB" sz="2000" dirty="0"/>
              <a:t>. CSR bietet Unternehmen unabhängig von ihrer Größe zahlreiche Vorteile, wie etwa eine höhere Motivation und Produktivität der Arbeitnehmer, einen besseren Ruf und Zugang zu globalen Märkten. </a:t>
            </a:r>
          </a:p>
          <a:p>
            <a:endParaRPr lang="en-GB" sz="2000" dirty="0"/>
          </a:p>
          <a:p>
            <a:endParaRPr lang="en-GB" sz="2000" dirty="0"/>
          </a:p>
          <a:p>
            <a:r>
              <a:rPr lang="en-GB" sz="2000" b="1" dirty="0">
                <a:solidFill>
                  <a:srgbClr val="027354"/>
                </a:solidFill>
              </a:rPr>
              <a:t>In einigen Ländern ist CSR inzwischen durch bestehende Gesetze und Normen zu CSR-Themen wie Umwelt, Menschen- und Arbeitsrechte verbindlich vorgeschrieben. </a:t>
            </a:r>
          </a:p>
          <a:p>
            <a:r>
              <a:rPr lang="en-GB" sz="2000" dirty="0"/>
              <a:t>Die Bewältigung des kulturellen Wandels in KMU kann für einige schwierig sein, da die Lieferketten komplex sind und sich aus verschiedenen Akteuren der Lieferkette zusammensetzen, es nur ein begrenztes Angebot an qualifizierten Mitarbeitern gibt und die CSR-Ressourcen begrenzt sein können. Diese Unternehmen möchten sich auf den Weg der Nachhaltigkeit machen, sind sich aber nicht sicher, wo sie anfangen sollen und was der Geschäftsnutzen ist.</a:t>
            </a:r>
          </a:p>
          <a:p>
            <a:endParaRPr lang="en-GB" sz="2000" dirty="0"/>
          </a:p>
          <a:p>
            <a:endParaRPr lang="en-GB" sz="2000" dirty="0"/>
          </a:p>
        </p:txBody>
      </p:sp>
    </p:spTree>
    <p:extLst>
      <p:ext uri="{BB962C8B-B14F-4D97-AF65-F5344CB8AC3E}">
        <p14:creationId xmlns:p14="http://schemas.microsoft.com/office/powerpoint/2010/main" val="2496163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5789</Words>
  <Application>Microsoft Office PowerPoint</Application>
  <PresentationFormat>Breitbild</PresentationFormat>
  <Paragraphs>298</Paragraphs>
  <Slides>41</Slides>
  <Notes>0</Notes>
  <HiddenSlides>0</HiddenSlides>
  <MMClips>0</MMClips>
  <ScaleCrop>false</ScaleCrop>
  <HeadingPairs>
    <vt:vector size="6" baseType="variant">
      <vt:variant>
        <vt:lpstr>Verwendete Schriftarten</vt:lpstr>
      </vt:variant>
      <vt:variant>
        <vt:i4>11</vt:i4>
      </vt:variant>
      <vt:variant>
        <vt:lpstr>Design</vt:lpstr>
      </vt:variant>
      <vt:variant>
        <vt:i4>2</vt:i4>
      </vt:variant>
      <vt:variant>
        <vt:lpstr>Folientitel</vt:lpstr>
      </vt:variant>
      <vt:variant>
        <vt:i4>41</vt:i4>
      </vt:variant>
    </vt:vector>
  </HeadingPairs>
  <TitlesOfParts>
    <vt:vector size="54" baseType="lpstr">
      <vt:lpstr>Arial</vt:lpstr>
      <vt:lpstr>Arial Black</vt:lpstr>
      <vt:lpstr>Calibri</vt:lpstr>
      <vt:lpstr>Calibri Light</vt:lpstr>
      <vt:lpstr>FSBrabo</vt:lpstr>
      <vt:lpstr>Montserrat Light</vt:lpstr>
      <vt:lpstr>Proxima Nova</vt:lpstr>
      <vt:lpstr>Quattrocento Sans</vt:lpstr>
      <vt:lpstr>sofia-pro</vt:lpstr>
      <vt:lpstr>Times New Roman</vt:lpstr>
      <vt:lpstr>Wingdings</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docId:7E9D63857144982B5E5999D8829851E6</cp:keywords>
  <cp:lastModifiedBy>Julia Grey</cp:lastModifiedBy>
  <cp:revision>541</cp:revision>
  <dcterms:created xsi:type="dcterms:W3CDTF">2019-11-20T14:08:21Z</dcterms:created>
  <dcterms:modified xsi:type="dcterms:W3CDTF">2023-08-02T07:59:13Z</dcterms:modified>
</cp:coreProperties>
</file>