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4" r:id="rId2"/>
  </p:sldMasterIdLst>
  <p:notesMasterIdLst>
    <p:notesMasterId r:id="rId46"/>
  </p:notesMasterIdLst>
  <p:sldIdLst>
    <p:sldId id="314" r:id="rId3"/>
    <p:sldId id="661" r:id="rId4"/>
    <p:sldId id="663" r:id="rId5"/>
    <p:sldId id="594" r:id="rId6"/>
    <p:sldId id="6003" r:id="rId7"/>
    <p:sldId id="779" r:id="rId8"/>
    <p:sldId id="724" r:id="rId9"/>
    <p:sldId id="681" r:id="rId10"/>
    <p:sldId id="717" r:id="rId11"/>
    <p:sldId id="730" r:id="rId12"/>
    <p:sldId id="718" r:id="rId13"/>
    <p:sldId id="682" r:id="rId14"/>
    <p:sldId id="733" r:id="rId15"/>
    <p:sldId id="734" r:id="rId16"/>
    <p:sldId id="714" r:id="rId17"/>
    <p:sldId id="716" r:id="rId18"/>
    <p:sldId id="763" r:id="rId19"/>
    <p:sldId id="735" r:id="rId20"/>
    <p:sldId id="736" r:id="rId21"/>
    <p:sldId id="737" r:id="rId22"/>
    <p:sldId id="739" r:id="rId23"/>
    <p:sldId id="740" r:id="rId24"/>
    <p:sldId id="742" r:id="rId25"/>
    <p:sldId id="741" r:id="rId26"/>
    <p:sldId id="757" r:id="rId27"/>
    <p:sldId id="745" r:id="rId28"/>
    <p:sldId id="752" r:id="rId29"/>
    <p:sldId id="753" r:id="rId30"/>
    <p:sldId id="758" r:id="rId31"/>
    <p:sldId id="759" r:id="rId32"/>
    <p:sldId id="762" r:id="rId33"/>
    <p:sldId id="761" r:id="rId34"/>
    <p:sldId id="764" r:id="rId35"/>
    <p:sldId id="767" r:id="rId36"/>
    <p:sldId id="768" r:id="rId37"/>
    <p:sldId id="769" r:id="rId38"/>
    <p:sldId id="770" r:id="rId39"/>
    <p:sldId id="771" r:id="rId40"/>
    <p:sldId id="773" r:id="rId41"/>
    <p:sldId id="774" r:id="rId42"/>
    <p:sldId id="781" r:id="rId43"/>
    <p:sldId id="709" r:id="rId44"/>
    <p:sldId id="59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a Grey" initials="JG" lastIdx="3" clrIdx="0">
    <p:extLst>
      <p:ext uri="{19B8F6BF-5375-455C-9EA6-DF929625EA0E}">
        <p15:presenceInfo xmlns:p15="http://schemas.microsoft.com/office/powerpoint/2012/main" userId="18f5a034b9241c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7354"/>
    <a:srgbClr val="333333"/>
    <a:srgbClr val="6A6A6A"/>
    <a:srgbClr val="939393"/>
    <a:srgbClr val="3F3F3F"/>
    <a:srgbClr val="E78631"/>
    <a:srgbClr val="D0756E"/>
    <a:srgbClr val="C55A11"/>
    <a:srgbClr val="EBC2BF"/>
    <a:srgbClr val="F29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69" autoAdjust="0"/>
    <p:restoredTop sz="96340" autoAdjust="0"/>
  </p:normalViewPr>
  <p:slideViewPr>
    <p:cSldViewPr snapToGrid="0" snapToObjects="1">
      <p:cViewPr varScale="1">
        <p:scale>
          <a:sx n="106" d="100"/>
          <a:sy n="106" d="100"/>
        </p:scale>
        <p:origin x="144" y="9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5" d="100"/>
          <a:sy n="85" d="100"/>
        </p:scale>
        <p:origin x="392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‹Nr.›</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14961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50"/>
            <a:ext cx="4096083" cy="259820"/>
          </a:xfrm>
        </p:spPr>
        <p:txBody>
          <a:bodyPr anchor="t">
            <a:normAutofit/>
          </a:bodyPr>
          <a:lstStyle>
            <a:lvl1pPr marL="0" indent="0">
              <a:buNone/>
              <a:defRPr sz="1600">
                <a:solidFill>
                  <a:srgbClr val="262626"/>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4960137"/>
            <a:ext cx="4096083" cy="259820"/>
          </a:xfrm>
        </p:spPr>
        <p:txBody>
          <a:bodyPr anchor="t">
            <a:normAutofit/>
          </a:bodyPr>
          <a:lstStyle>
            <a:lvl1pPr marL="0" indent="0">
              <a:buNone/>
              <a:defRPr sz="1600">
                <a:solidFill>
                  <a:srgbClr val="262626"/>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0" y="5493437"/>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4962394"/>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spTree>
    <p:extLst>
      <p:ext uri="{BB962C8B-B14F-4D97-AF65-F5344CB8AC3E}">
        <p14:creationId xmlns:p14="http://schemas.microsoft.com/office/powerpoint/2010/main" val="3776818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5852632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41647128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3566801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19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0"/>
            <a:ext cx="11381134" cy="637482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315973" y="4995924"/>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715288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94178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32325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6383214"/>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949383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868864"/>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96108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370010"/>
            <a:ext cx="11381134" cy="5859340"/>
          </a:xfrm>
          <a:prstGeom prst="rect">
            <a:avLst/>
          </a:prstGeom>
          <a:solidFill>
            <a:srgbClr val="EB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505417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370010"/>
            <a:ext cx="11381134" cy="5859340"/>
          </a:xfrm>
          <a:prstGeom prst="rect">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5605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266563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48038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499755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763797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931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318290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270601" y="1870815"/>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73138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033682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D98F89"/>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29284430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0"/>
            <a:ext cx="5627077" cy="3995226"/>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1"/>
            <a:ext cx="5627077" cy="3995227"/>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4117955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EB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5DEEF477-79DF-1E4C-9AE5-C8E3FFA549E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7BE1C54D-85C0-2D45-8192-4C4F69F22E84}"/>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FF39BF0-44DD-A844-AEC0-827CA12D35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525633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6883395"/>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5DEEF477-79DF-1E4C-9AE5-C8E3FFA549E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7BE1C54D-85C0-2D45-8192-4C4F69F22E84}"/>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FF39BF0-44DD-A844-AEC0-827CA12D35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441039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5DEEF477-79DF-1E4C-9AE5-C8E3FFA549E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7BE1C54D-85C0-2D45-8192-4C4F69F22E84}"/>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FF39BF0-44DD-A844-AEC0-827CA12D35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618026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08E3A0C3-3322-C34C-AD69-C35A9E461F0B}"/>
              </a:ext>
            </a:extLst>
          </p:cNvPr>
          <p:cNvGrpSpPr/>
          <p:nvPr userDrawn="1"/>
        </p:nvGrpSpPr>
        <p:grpSpPr>
          <a:xfrm>
            <a:off x="8508837" y="6115769"/>
            <a:ext cx="3299079" cy="504000"/>
            <a:chOff x="506666" y="6162492"/>
            <a:chExt cx="3299079" cy="504000"/>
          </a:xfrm>
        </p:grpSpPr>
        <p:pic>
          <p:nvPicPr>
            <p:cNvPr id="21" name="Picture 20" descr="A picture containing text&#10;&#10;Description automatically generated">
              <a:extLst>
                <a:ext uri="{FF2B5EF4-FFF2-40B4-BE49-F238E27FC236}">
                  <a16:creationId xmlns:a16="http://schemas.microsoft.com/office/drawing/2014/main" id="{D668F200-5BF5-4447-A27D-2896AB22986F}"/>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EA4C99EA-0C90-B944-9818-C80A77CC3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509760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06361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0"/>
            <a:ext cx="8864600" cy="3181350"/>
          </a:xfrm>
          <a:prstGeom prst="rect">
            <a:avLst/>
          </a:prstGeom>
          <a:solidFill>
            <a:srgbClr val="D0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1672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0"/>
            <a:ext cx="8864600" cy="3181350"/>
          </a:xfrm>
          <a:prstGeom prst="rect">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427710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6785384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739149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D98F89"/>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D98F89"/>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D98F89"/>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10784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Slide 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2328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068497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0" y="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D075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044807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470484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247830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2368622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4891483" cy="6753270"/>
            <a:chOff x="327570" y="4453037"/>
            <a:chExt cx="1539689" cy="1542069"/>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88717" y="958024"/>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5272598" y="1403721"/>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grpSp>
        <p:nvGrpSpPr>
          <p:cNvPr id="13" name="Group 12">
            <a:extLst>
              <a:ext uri="{FF2B5EF4-FFF2-40B4-BE49-F238E27FC236}">
                <a16:creationId xmlns:a16="http://schemas.microsoft.com/office/drawing/2014/main" id="{C57BDC3D-1F10-5C40-91BD-6FD11F0E9891}"/>
              </a:ext>
            </a:extLst>
          </p:cNvPr>
          <p:cNvGrpSpPr/>
          <p:nvPr userDrawn="1"/>
        </p:nvGrpSpPr>
        <p:grpSpPr>
          <a:xfrm>
            <a:off x="310494" y="6162492"/>
            <a:ext cx="3143757" cy="504000"/>
            <a:chOff x="296426" y="6035882"/>
            <a:chExt cx="3143757" cy="504000"/>
          </a:xfrm>
        </p:grpSpPr>
        <p:pic>
          <p:nvPicPr>
            <p:cNvPr id="14" name="Picture 13" descr="A picture containing text&#10;&#10;Description automatically generated">
              <a:extLst>
                <a:ext uri="{FF2B5EF4-FFF2-40B4-BE49-F238E27FC236}">
                  <a16:creationId xmlns:a16="http://schemas.microsoft.com/office/drawing/2014/main" id="{95514FBB-BF18-7043-A55B-4E77DA46B414}"/>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5B85DB1-D42F-A249-8007-DF69DD4EC02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800444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431208"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179908" y="5884177"/>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150884" y="5144756"/>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594491" y="5912181"/>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573325" y="5164730"/>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sp>
        <p:nvSpPr>
          <p:cNvPr id="25" name="Text Placeholder 23">
            <a:extLst>
              <a:ext uri="{FF2B5EF4-FFF2-40B4-BE49-F238E27FC236}">
                <a16:creationId xmlns:a16="http://schemas.microsoft.com/office/drawing/2014/main" id="{B8683D7A-F3BB-E989-968F-43E83D543E10}"/>
              </a:ext>
            </a:extLst>
          </p:cNvPr>
          <p:cNvSpPr>
            <a:spLocks noGrp="1"/>
          </p:cNvSpPr>
          <p:nvPr>
            <p:ph type="body" sz="quarter" idx="33" hasCustomPrompt="1"/>
          </p:nvPr>
        </p:nvSpPr>
        <p:spPr>
          <a:xfrm>
            <a:off x="435463" y="2664442"/>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grpSp>
        <p:nvGrpSpPr>
          <p:cNvPr id="26" name="Group 25">
            <a:extLst>
              <a:ext uri="{FF2B5EF4-FFF2-40B4-BE49-F238E27FC236}">
                <a16:creationId xmlns:a16="http://schemas.microsoft.com/office/drawing/2014/main" id="{53D499B1-A81A-FA50-AB66-BD11351AD262}"/>
              </a:ext>
            </a:extLst>
          </p:cNvPr>
          <p:cNvGrpSpPr/>
          <p:nvPr userDrawn="1"/>
        </p:nvGrpSpPr>
        <p:grpSpPr>
          <a:xfrm>
            <a:off x="426145" y="1642188"/>
            <a:ext cx="10879446" cy="4925463"/>
            <a:chOff x="-401346" y="1"/>
            <a:chExt cx="30605027" cy="17321606"/>
          </a:xfrm>
        </p:grpSpPr>
        <p:sp>
          <p:nvSpPr>
            <p:cNvPr id="27" name="Rectangle 3">
              <a:extLst>
                <a:ext uri="{FF2B5EF4-FFF2-40B4-BE49-F238E27FC236}">
                  <a16:creationId xmlns:a16="http://schemas.microsoft.com/office/drawing/2014/main" id="{C1ABF928-8733-BBF6-93E7-A8EF2A8E3B0A}"/>
                </a:ext>
              </a:extLst>
            </p:cNvPr>
            <p:cNvSpPr/>
            <p:nvPr/>
          </p:nvSpPr>
          <p:spPr>
            <a:xfrm rot="16200000">
              <a:off x="-1692302" y="8148954"/>
              <a:ext cx="10321657"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
              <a:extLst>
                <a:ext uri="{FF2B5EF4-FFF2-40B4-BE49-F238E27FC236}">
                  <a16:creationId xmlns:a16="http://schemas.microsoft.com/office/drawing/2014/main" id="{16611426-DFF7-B60C-21D2-D50FCAE6888A}"/>
                </a:ext>
              </a:extLst>
            </p:cNvPr>
            <p:cNvSpPr/>
            <p:nvPr/>
          </p:nvSpPr>
          <p:spPr>
            <a:xfrm rot="5400000">
              <a:off x="5209103" y="1968528"/>
              <a:ext cx="11676795"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
              <a:extLst>
                <a:ext uri="{FF2B5EF4-FFF2-40B4-BE49-F238E27FC236}">
                  <a16:creationId xmlns:a16="http://schemas.microsoft.com/office/drawing/2014/main" id="{D621FEDD-292E-DF84-19F1-F8A2ADDD91F3}"/>
                </a:ext>
              </a:extLst>
            </p:cNvPr>
            <p:cNvSpPr/>
            <p:nvPr/>
          </p:nvSpPr>
          <p:spPr>
            <a:xfrm rot="16200000">
              <a:off x="13559806" y="8219929"/>
              <a:ext cx="10463610"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
              <a:extLst>
                <a:ext uri="{FF2B5EF4-FFF2-40B4-BE49-F238E27FC236}">
                  <a16:creationId xmlns:a16="http://schemas.microsoft.com/office/drawing/2014/main" id="{ECF3BFFD-2D1C-B482-3911-324DECA46463}"/>
                </a:ext>
              </a:extLst>
            </p:cNvPr>
            <p:cNvSpPr/>
            <p:nvPr/>
          </p:nvSpPr>
          <p:spPr>
            <a:xfrm rot="5400000">
              <a:off x="20495410" y="1968528"/>
              <a:ext cx="11676798"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0329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04795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514677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18424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561519" y="641383"/>
            <a:ext cx="5067386" cy="1104655"/>
          </a:xfrm>
          <a:prstGeom prst="rect">
            <a:avLst/>
          </a:prstGeom>
        </p:spPr>
      </p:pic>
      <p:sp>
        <p:nvSpPr>
          <p:cNvPr id="2" name="Text Box 5">
            <a:extLst>
              <a:ext uri="{FF2B5EF4-FFF2-40B4-BE49-F238E27FC236}">
                <a16:creationId xmlns:a16="http://schemas.microsoft.com/office/drawing/2014/main" id="{6F2C2ED0-1B73-34B8-E5AB-9FB0D3F66524}"/>
              </a:ext>
            </a:extLst>
          </p:cNvPr>
          <p:cNvSpPr txBox="1"/>
          <p:nvPr userDrawn="1"/>
        </p:nvSpPr>
        <p:spPr>
          <a:xfrm>
            <a:off x="411949" y="6143981"/>
            <a:ext cx="6236457"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de-DE" sz="800" kern="1200" dirty="0">
                <a:solidFill>
                  <a:schemeClr val="bg1"/>
                </a:solidFill>
                <a:effectLst/>
                <a:latin typeface="+mn-lt"/>
                <a:ea typeface="Times New Roman" panose="02020603050405020304" pitchFamily="18" charset="0"/>
                <a:cs typeface="Times New Roman" panose="02020603050405020304" pitchFamily="18" charset="0"/>
              </a:rPr>
              <a:t>Dieses Projekt wurde mit Unterstützung der Europäischen Kommission finanziert. Die Verantwortung für den Inhalt dieser Veröffentlichung trägt allein der Verfasser; die Kommission haftet nicht für die weitere Verwendung der darin enthaltenen Angaben. 2020-1-DE02-KA202-007503.</a:t>
            </a:r>
          </a:p>
          <a:p>
            <a:pPr algn="just"/>
            <a:endParaRPr lang="de-DE" sz="800" kern="1200" dirty="0">
              <a:solidFill>
                <a:schemeClr val="bg1"/>
              </a:solidFill>
              <a:effectLst/>
              <a:latin typeface="+mn-lt"/>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de-DE" sz="800" dirty="0">
                <a:solidFill>
                  <a:schemeClr val="lt1"/>
                </a:solidFill>
                <a:latin typeface="+mn-lt"/>
                <a:ea typeface="Calibri"/>
                <a:cs typeface="Calibri"/>
                <a:sym typeface="Calibri"/>
              </a:rPr>
              <a:t>Aus Gründen der besseren Lesbarkeit wird im Folgenden das generische Maskulinum verwendet. Sämtliche Personenbezeichnungen gelten gleichermaßen für alle Geschlechter.</a:t>
            </a:r>
          </a:p>
          <a:p>
            <a:pPr algn="just"/>
            <a:endParaRPr lang="de-DE" sz="800" kern="1200" dirty="0">
              <a:solidFill>
                <a:schemeClr val="bg1"/>
              </a:solidFill>
              <a:effectLst/>
              <a:latin typeface="+mn-lt"/>
              <a:ea typeface="Times New Roman" panose="02020603050405020304" pitchFamily="18" charset="0"/>
              <a:cs typeface="Times New Roman" panose="02020603050405020304" pitchFamily="18" charset="0"/>
            </a:endParaRPr>
          </a:p>
          <a:p>
            <a:pPr algn="just"/>
            <a:r>
              <a:rPr lang="de-DE" sz="800" kern="1200" dirty="0">
                <a:solidFill>
                  <a:schemeClr val="bg1"/>
                </a:solidFill>
                <a:effectLst/>
                <a:latin typeface="+mn-lt"/>
                <a:ea typeface="Times New Roman" panose="02020603050405020304" pitchFamily="18" charset="0"/>
                <a:cs typeface="Times New Roman" panose="02020603050405020304" pitchFamily="18" charset="0"/>
              </a:rPr>
              <a:t> </a:t>
            </a:r>
          </a:p>
        </p:txBody>
      </p:sp>
      <p:pic>
        <p:nvPicPr>
          <p:cNvPr id="3" name="Grafik 2">
            <a:extLst>
              <a:ext uri="{FF2B5EF4-FFF2-40B4-BE49-F238E27FC236}">
                <a16:creationId xmlns:a16="http://schemas.microsoft.com/office/drawing/2014/main" id="{C6EDD7B4-CD4F-1527-8502-59C3339D6BAE}"/>
              </a:ext>
            </a:extLst>
          </p:cNvPr>
          <p:cNvPicPr>
            <a:picLocks noChangeAspect="1"/>
          </p:cNvPicPr>
          <p:nvPr userDrawn="1"/>
        </p:nvPicPr>
        <p:blipFill>
          <a:blip r:embed="rId3"/>
          <a:stretch>
            <a:fillRect/>
          </a:stretch>
        </p:blipFill>
        <p:spPr>
          <a:xfrm>
            <a:off x="10220325" y="5788821"/>
            <a:ext cx="1962150" cy="508467"/>
          </a:xfrm>
          <a:prstGeom prst="rect">
            <a:avLst/>
          </a:prstGeom>
        </p:spPr>
      </p:pic>
    </p:spTree>
    <p:extLst>
      <p:ext uri="{BB962C8B-B14F-4D97-AF65-F5344CB8AC3E}">
        <p14:creationId xmlns:p14="http://schemas.microsoft.com/office/powerpoint/2010/main" val="3225678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01671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49"/>
            <a:ext cx="4096083" cy="483075"/>
          </a:xfrm>
        </p:spPr>
        <p:txBody>
          <a:bodyPr anchor="t">
            <a:normAutofit/>
          </a:bodyPr>
          <a:lstStyle>
            <a:lvl1pPr marL="0" indent="0">
              <a:buNone/>
              <a:defRPr sz="1600">
                <a:solidFill>
                  <a:srgbClr val="262626"/>
                </a:solidFill>
              </a:defRPr>
            </a:lvl1pPr>
          </a:lstStyle>
          <a:p>
            <a:pPr lvl="0"/>
            <a:r>
              <a:rPr lang="en-US" dirty="0"/>
              <a:t>https://www.facebook.com/CSR-Ready-Project-102637535317152/</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5067641"/>
            <a:ext cx="4096083" cy="259820"/>
          </a:xfrm>
        </p:spPr>
        <p:txBody>
          <a:bodyPr anchor="t">
            <a:normAutofit/>
          </a:bodyPr>
          <a:lstStyle>
            <a:lvl1pPr marL="0" indent="0">
              <a:buNone/>
              <a:defRPr sz="1600">
                <a:solidFill>
                  <a:srgbClr val="262626"/>
                </a:solidFill>
              </a:defRPr>
            </a:lvl1pPr>
          </a:lstStyle>
          <a:p>
            <a:pPr lvl="0"/>
            <a:r>
              <a:rPr lang="en-US" dirty="0"/>
              <a:t>https://www.csrready.eu </a:t>
            </a:r>
          </a:p>
        </p:txBody>
      </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5069898"/>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sp>
        <p:nvSpPr>
          <p:cNvPr id="2" name="TextBox 35">
            <a:extLst>
              <a:ext uri="{FF2B5EF4-FFF2-40B4-BE49-F238E27FC236}">
                <a16:creationId xmlns:a16="http://schemas.microsoft.com/office/drawing/2014/main" id="{A4AAD9E8-620F-29FE-15F8-162AFD6205C6}"/>
              </a:ext>
            </a:extLst>
          </p:cNvPr>
          <p:cNvSpPr txBox="1"/>
          <p:nvPr userDrawn="1"/>
        </p:nvSpPr>
        <p:spPr>
          <a:xfrm>
            <a:off x="2294837" y="6119338"/>
            <a:ext cx="9684466" cy="461665"/>
          </a:xfrm>
          <a:prstGeom prst="rect">
            <a:avLst/>
          </a:prstGeom>
          <a:noFill/>
        </p:spPr>
        <p:txBody>
          <a:bodyPr wrap="square">
            <a:spAutoFit/>
          </a:bodyPr>
          <a:lstStyle/>
          <a:p>
            <a:r>
              <a:rPr lang="de-DE" sz="1200" dirty="0"/>
              <a:t>Dieses Projekt wurde mit Unterstützung der Europäischen Kommission finanziert. Die Verantwortung für den Inhalt dieser Veröffentlichung trägt allein der Verfasser; die Kommission haftet nicht für die weitere Verwendung der darin enthaltenen Angaben. 2020-1-DE02-KA202-007503.</a:t>
            </a:r>
          </a:p>
        </p:txBody>
      </p:sp>
      <p:pic>
        <p:nvPicPr>
          <p:cNvPr id="3" name="Grafik 2">
            <a:extLst>
              <a:ext uri="{FF2B5EF4-FFF2-40B4-BE49-F238E27FC236}">
                <a16:creationId xmlns:a16="http://schemas.microsoft.com/office/drawing/2014/main" id="{849E6311-DD28-B84F-4682-5C76CAC1528C}"/>
              </a:ext>
            </a:extLst>
          </p:cNvPr>
          <p:cNvPicPr>
            <a:picLocks noChangeAspect="1"/>
          </p:cNvPicPr>
          <p:nvPr userDrawn="1"/>
        </p:nvPicPr>
        <p:blipFill>
          <a:blip r:embed="rId3"/>
          <a:stretch>
            <a:fillRect/>
          </a:stretch>
        </p:blipFill>
        <p:spPr>
          <a:xfrm>
            <a:off x="-19643" y="6052830"/>
            <a:ext cx="2294837" cy="594679"/>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939857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937258"/>
      </p:ext>
    </p:extLst>
  </p:cSld>
  <p:clrMapOvr>
    <a:masterClrMapping/>
  </p:clrMapOvr>
  <p:transition spd="med"/>
  <p:extLst>
    <p:ext uri="{DCECCB84-F9BA-43D5-87BE-67443E8EF086}">
      <p15:sldGuideLst xmlns:p15="http://schemas.microsoft.com/office/powerpoint/2012/main">
        <p15:guide id="1" orient="horz" pos="1928">
          <p15:clr>
            <a:srgbClr val="FBAE40"/>
          </p15:clr>
        </p15:guide>
        <p15:guide id="2" pos="336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47586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8765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058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212697" y="6132512"/>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10467" y="880421"/>
            <a:ext cx="6426603" cy="1400955"/>
          </a:xfrm>
          <a:prstGeom prst="rect">
            <a:avLst/>
          </a:prstGeom>
        </p:spPr>
      </p:pic>
      <p:sp>
        <p:nvSpPr>
          <p:cNvPr id="10" name="TextBox 9">
            <a:extLst>
              <a:ext uri="{FF2B5EF4-FFF2-40B4-BE49-F238E27FC236}">
                <a16:creationId xmlns:a16="http://schemas.microsoft.com/office/drawing/2014/main" id="{5A2BCE94-FF03-32FB-CD0D-0881ED5FA203}"/>
              </a:ext>
            </a:extLst>
          </p:cNvPr>
          <p:cNvSpPr txBox="1"/>
          <p:nvPr userDrawn="1"/>
        </p:nvSpPr>
        <p:spPr>
          <a:xfrm>
            <a:off x="2294837" y="6119338"/>
            <a:ext cx="9684466" cy="738664"/>
          </a:xfrm>
          <a:prstGeom prst="rect">
            <a:avLst/>
          </a:prstGeom>
          <a:noFill/>
        </p:spPr>
        <p:txBody>
          <a:bodyPr wrap="square">
            <a:spAutoFit/>
          </a:bodyPr>
          <a:lstStyle/>
          <a:p>
            <a:r>
              <a:rPr lang="en-GB" sz="1400"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400" kern="1200" dirty="0">
                <a:solidFill>
                  <a:schemeClr val="tx1"/>
                </a:solidFill>
                <a:latin typeface="+mn-lt"/>
                <a:ea typeface="+mn-ea"/>
                <a:cs typeface="+mn-cs"/>
              </a:rPr>
              <a:t>2020-1-DE02-KA202-007503’</a:t>
            </a:r>
          </a:p>
        </p:txBody>
      </p:sp>
    </p:spTree>
    <p:extLst>
      <p:ext uri="{BB962C8B-B14F-4D97-AF65-F5344CB8AC3E}">
        <p14:creationId xmlns:p14="http://schemas.microsoft.com/office/powerpoint/2010/main" val="1665734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6081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387319" y="5657618"/>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10467" y="880421"/>
            <a:ext cx="6426603" cy="1400955"/>
          </a:xfrm>
          <a:prstGeom prst="rect">
            <a:avLst/>
          </a:prstGeom>
        </p:spPr>
      </p:pic>
      <p:sp>
        <p:nvSpPr>
          <p:cNvPr id="10" name="Text Box 5">
            <a:extLst>
              <a:ext uri="{FF2B5EF4-FFF2-40B4-BE49-F238E27FC236}">
                <a16:creationId xmlns:a16="http://schemas.microsoft.com/office/drawing/2014/main" id="{08AC640D-EFA3-2DF4-C565-EDC84313C89A}"/>
              </a:ext>
            </a:extLst>
          </p:cNvPr>
          <p:cNvSpPr txBox="1"/>
          <p:nvPr userDrawn="1"/>
        </p:nvSpPr>
        <p:spPr>
          <a:xfrm>
            <a:off x="5293794" y="620547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04906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6" name="Text Box 5">
            <a:extLst>
              <a:ext uri="{FF2B5EF4-FFF2-40B4-BE49-F238E27FC236}">
                <a16:creationId xmlns:a16="http://schemas.microsoft.com/office/drawing/2014/main" id="{DAAA2FB7-EC18-3E4A-9F81-B9F2B21B6EA3}"/>
              </a:ext>
            </a:extLst>
          </p:cNvPr>
          <p:cNvSpPr txBox="1"/>
          <p:nvPr userDrawn="1"/>
        </p:nvSpPr>
        <p:spPr>
          <a:xfrm>
            <a:off x="7046394" y="605755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rgbClr val="262626"/>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rgbClr val="262626"/>
                </a:solidFill>
                <a:effectLst/>
                <a:latin typeface="+mn-lt"/>
                <a:cs typeface="Times New Roman" panose="02020603050405020304" pitchFamily="18" charset="0"/>
              </a:rPr>
              <a:t>2020-1-DE02-KA202-007503</a:t>
            </a:r>
            <a:r>
              <a:rPr lang="en-US" sz="800" kern="1200" dirty="0">
                <a:solidFill>
                  <a:srgbClr val="262626"/>
                </a:solidFill>
                <a:effectLst/>
                <a:latin typeface="+mn-lt"/>
                <a:ea typeface="Times New Roman" panose="02020603050405020304" pitchFamily="18" charset="0"/>
                <a:cs typeface="Times New Roman" panose="02020603050405020304" pitchFamily="18" charset="0"/>
              </a:rPr>
              <a:t>.</a:t>
            </a:r>
            <a:endParaRPr lang="en-IE" sz="800" kern="1200" dirty="0">
              <a:solidFill>
                <a:srgbClr val="262626"/>
              </a:solidFill>
              <a:effectLst/>
              <a:latin typeface="+mn-lt"/>
              <a:ea typeface="Calibri" panose="020F0502020204030204" pitchFamily="34" charset="0"/>
              <a:cs typeface="Times New Roman" panose="02020603050405020304" pitchFamily="18" charset="0"/>
            </a:endParaRPr>
          </a:p>
          <a:p>
            <a:pPr algn="ctr"/>
            <a:r>
              <a:rPr lang="en-US" sz="800" dirty="0">
                <a:solidFill>
                  <a:srgbClr val="262626"/>
                </a:solidFill>
                <a:effectLst/>
                <a:ea typeface="Calibri" panose="020F0502020204030204" pitchFamily="34" charset="0"/>
                <a:cs typeface="Times New Roman" panose="02020603050405020304" pitchFamily="18" charset="0"/>
              </a:rPr>
              <a:t> </a:t>
            </a:r>
            <a:endParaRPr lang="en-IE" sz="1100" dirty="0">
              <a:solidFill>
                <a:srgbClr val="262626"/>
              </a:solidFill>
              <a:effectLst/>
              <a:ea typeface="Calibri" panose="020F0502020204030204" pitchFamily="34" charset="0"/>
              <a:cs typeface="Times New Roman" panose="02020603050405020304" pitchFamily="18" charset="0"/>
            </a:endParaRP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853486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0740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5113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882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1"/>
            <a:ext cx="11381134" cy="601690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279709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22893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071051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8919970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713047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0" y="0"/>
            <a:ext cx="7046393"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0921410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2078321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8205158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591370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688438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270601" y="1870815"/>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40788389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7482103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D98F89"/>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989560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743302"/>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7528247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2563" y="496837"/>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8204" y="963358"/>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31838" y="0"/>
            <a:ext cx="6560162" cy="368418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820698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9" name="Picture 18">
            <a:extLst>
              <a:ext uri="{FF2B5EF4-FFF2-40B4-BE49-F238E27FC236}">
                <a16:creationId xmlns:a16="http://schemas.microsoft.com/office/drawing/2014/main" id="{AA9FF4D1-7A9C-BBE5-3FA6-EADBF0974662}"/>
              </a:ext>
            </a:extLst>
          </p:cNvPr>
          <p:cNvPicPr>
            <a:picLocks noChangeAspect="1"/>
          </p:cNvPicPr>
          <p:nvPr userDrawn="1"/>
        </p:nvPicPr>
        <p:blipFill>
          <a:blip r:embed="rId2"/>
          <a:stretch>
            <a:fillRect/>
          </a:stretch>
        </p:blipFill>
        <p:spPr>
          <a:xfrm>
            <a:off x="205770" y="6121325"/>
            <a:ext cx="2399704" cy="639921"/>
          </a:xfrm>
          <a:prstGeom prst="rect">
            <a:avLst/>
          </a:prstGeom>
        </p:spPr>
      </p:pic>
      <p:sp>
        <p:nvSpPr>
          <p:cNvPr id="20" name="TextBox 19">
            <a:extLst>
              <a:ext uri="{FF2B5EF4-FFF2-40B4-BE49-F238E27FC236}">
                <a16:creationId xmlns:a16="http://schemas.microsoft.com/office/drawing/2014/main" id="{8325BE69-A022-6709-7A59-5237EEB9E46C}"/>
              </a:ext>
            </a:extLst>
          </p:cNvPr>
          <p:cNvSpPr txBox="1"/>
          <p:nvPr userDrawn="1"/>
        </p:nvSpPr>
        <p:spPr>
          <a:xfrm>
            <a:off x="2817666" y="6150974"/>
            <a:ext cx="9374334" cy="646331"/>
          </a:xfrm>
          <a:prstGeom prst="rect">
            <a:avLst/>
          </a:prstGeom>
          <a:solidFill>
            <a:srgbClr val="027354"/>
          </a:solidFill>
        </p:spPr>
        <p:txBody>
          <a:bodyPr wrap="square">
            <a:spAutoFit/>
          </a:bodyPr>
          <a:lstStyle/>
          <a:p>
            <a:r>
              <a:rPr lang="en-GB" sz="1200" dirty="0">
                <a:solidFill>
                  <a:schemeClr val="bg1"/>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200" kern="1200" dirty="0">
                <a:solidFill>
                  <a:schemeClr val="bg1"/>
                </a:solidFill>
                <a:latin typeface="+mn-lt"/>
                <a:ea typeface="+mn-ea"/>
                <a:cs typeface="+mn-cs"/>
              </a:rPr>
              <a:t>2020-1-DE02-KA202-007503’</a:t>
            </a:r>
          </a:p>
        </p:txBody>
      </p:sp>
    </p:spTree>
    <p:extLst>
      <p:ext uri="{BB962C8B-B14F-4D97-AF65-F5344CB8AC3E}">
        <p14:creationId xmlns:p14="http://schemas.microsoft.com/office/powerpoint/2010/main" val="3488209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6959" y="466542"/>
            <a:ext cx="5627077" cy="3062698"/>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92600" y="872311"/>
            <a:ext cx="4257991" cy="2386139"/>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36234" y="0"/>
            <a:ext cx="6560162" cy="352924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885708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412928"/>
            <a:ext cx="5627077" cy="3227600"/>
          </a:xfrm>
          <a:prstGeom prst="rect">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855125"/>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0"/>
            <a:ext cx="6560162" cy="3575948"/>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1923044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496837"/>
            <a:ext cx="5627077" cy="3227600"/>
          </a:xfrm>
          <a:prstGeom prst="rect">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939034"/>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0"/>
            <a:ext cx="6560162" cy="365985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5DEEF477-79DF-1E4C-9AE5-C8E3FFA549E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7BE1C54D-85C0-2D45-8192-4C4F69F22E84}"/>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FF39BF0-44DD-A844-AEC0-827CA12D35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8132281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08E3A0C3-3322-C34C-AD69-C35A9E461F0B}"/>
              </a:ext>
            </a:extLst>
          </p:cNvPr>
          <p:cNvGrpSpPr/>
          <p:nvPr userDrawn="1"/>
        </p:nvGrpSpPr>
        <p:grpSpPr>
          <a:xfrm>
            <a:off x="8508837" y="6115769"/>
            <a:ext cx="3299079" cy="504000"/>
            <a:chOff x="506666" y="6162492"/>
            <a:chExt cx="3299079" cy="504000"/>
          </a:xfrm>
        </p:grpSpPr>
        <p:pic>
          <p:nvPicPr>
            <p:cNvPr id="21" name="Picture 20" descr="A picture containing text&#10;&#10;Description automatically generated">
              <a:extLst>
                <a:ext uri="{FF2B5EF4-FFF2-40B4-BE49-F238E27FC236}">
                  <a16:creationId xmlns:a16="http://schemas.microsoft.com/office/drawing/2014/main" id="{D668F200-5BF5-4447-A27D-2896AB22986F}"/>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EA4C99EA-0C90-B944-9818-C80A77CC3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985253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5101055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40182311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94242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5734753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6172400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2567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8749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3299356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2955" y="0"/>
            <a:ext cx="12192003" cy="594107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6274326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461851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5974238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187809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4891483" cy="6753270"/>
            <a:chOff x="327570" y="4453037"/>
            <a:chExt cx="1539689" cy="1542069"/>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88717" y="958024"/>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5272598" y="1403721"/>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grpSp>
        <p:nvGrpSpPr>
          <p:cNvPr id="13" name="Group 12">
            <a:extLst>
              <a:ext uri="{FF2B5EF4-FFF2-40B4-BE49-F238E27FC236}">
                <a16:creationId xmlns:a16="http://schemas.microsoft.com/office/drawing/2014/main" id="{C57BDC3D-1F10-5C40-91BD-6FD11F0E9891}"/>
              </a:ext>
            </a:extLst>
          </p:cNvPr>
          <p:cNvGrpSpPr/>
          <p:nvPr userDrawn="1"/>
        </p:nvGrpSpPr>
        <p:grpSpPr>
          <a:xfrm>
            <a:off x="310494" y="6162492"/>
            <a:ext cx="3143757" cy="504000"/>
            <a:chOff x="296426" y="6035882"/>
            <a:chExt cx="3143757" cy="504000"/>
          </a:xfrm>
        </p:grpSpPr>
        <p:pic>
          <p:nvPicPr>
            <p:cNvPr id="14" name="Picture 13" descr="A picture containing text&#10;&#10;Description automatically generated">
              <a:extLst>
                <a:ext uri="{FF2B5EF4-FFF2-40B4-BE49-F238E27FC236}">
                  <a16:creationId xmlns:a16="http://schemas.microsoft.com/office/drawing/2014/main" id="{95514FBB-BF18-7043-A55B-4E77DA46B414}"/>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5B85DB1-D42F-A249-8007-DF69DD4EC02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7269461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471797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7687" y="1376708"/>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9014" y="1604808"/>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23864" y="2205503"/>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9014" y="3272032"/>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23864" y="3872727"/>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8637" y="1612679"/>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93487" y="2213374"/>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8637" y="3279903"/>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93487" y="3880598"/>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4677364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9648462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3536804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slideLayout" Target="../slideLayouts/slideLayout95.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9" Type="http://schemas.openxmlformats.org/officeDocument/2006/relationships/slideLayout" Target="../slideLayouts/slideLayout85.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theme" Target="../theme/theme2.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8" Type="http://schemas.openxmlformats.org/officeDocument/2006/relationships/slideLayout" Target="../slideLayouts/slideLayout64.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20" Type="http://schemas.openxmlformats.org/officeDocument/2006/relationships/slideLayout" Target="../slideLayouts/slideLayout76.xml"/><Relationship Id="rId41" Type="http://schemas.openxmlformats.org/officeDocument/2006/relationships/slideLayout" Target="../slideLayouts/slideLayout97.xml"/><Relationship Id="rId1" Type="http://schemas.openxmlformats.org/officeDocument/2006/relationships/slideLayout" Target="../slideLayouts/slideLayout57.xml"/><Relationship Id="rId6"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‹Nr.›</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763" r:id="rId4"/>
    <p:sldLayoutId id="2147483680" r:id="rId5"/>
    <p:sldLayoutId id="2147483704" r:id="rId6"/>
    <p:sldLayoutId id="2147483665" r:id="rId7"/>
    <p:sldLayoutId id="2147483771" r:id="rId8"/>
    <p:sldLayoutId id="2147483685" r:id="rId9"/>
    <p:sldLayoutId id="2147483667" r:id="rId10"/>
    <p:sldLayoutId id="2147483705" r:id="rId11"/>
    <p:sldLayoutId id="2147483686" r:id="rId12"/>
    <p:sldLayoutId id="2147483772" r:id="rId13"/>
    <p:sldLayoutId id="2147483708" r:id="rId14"/>
    <p:sldLayoutId id="2147483769" r:id="rId15"/>
    <p:sldLayoutId id="2147483709" r:id="rId16"/>
    <p:sldLayoutId id="2147483766" r:id="rId17"/>
    <p:sldLayoutId id="2147483683" r:id="rId18"/>
    <p:sldLayoutId id="2147483688" r:id="rId19"/>
    <p:sldLayoutId id="2147483765" r:id="rId20"/>
    <p:sldLayoutId id="2147483662" r:id="rId21"/>
    <p:sldLayoutId id="2147483712" r:id="rId22"/>
    <p:sldLayoutId id="2147483689" r:id="rId23"/>
    <p:sldLayoutId id="2147483713" r:id="rId24"/>
    <p:sldLayoutId id="2147483690" r:id="rId25"/>
    <p:sldLayoutId id="2147483691" r:id="rId26"/>
    <p:sldLayoutId id="2147483684" r:id="rId27"/>
    <p:sldLayoutId id="2147483661" r:id="rId28"/>
    <p:sldLayoutId id="2147483692" r:id="rId29"/>
    <p:sldLayoutId id="2147483693" r:id="rId30"/>
    <p:sldLayoutId id="2147483768" r:id="rId31"/>
    <p:sldLayoutId id="2147483770" r:id="rId32"/>
    <p:sldLayoutId id="2147483679" r:id="rId33"/>
    <p:sldLayoutId id="2147483694" r:id="rId34"/>
    <p:sldLayoutId id="2147483706" r:id="rId35"/>
    <p:sldLayoutId id="2147483767" r:id="rId36"/>
    <p:sldLayoutId id="2147483696" r:id="rId37"/>
    <p:sldLayoutId id="2147483697" r:id="rId38"/>
    <p:sldLayoutId id="2147483652" r:id="rId39"/>
    <p:sldLayoutId id="2147483699" r:id="rId40"/>
    <p:sldLayoutId id="2147483673" r:id="rId41"/>
    <p:sldLayoutId id="2147483707" r:id="rId42"/>
    <p:sldLayoutId id="2147483710" r:id="rId43"/>
    <p:sldLayoutId id="2147483677" r:id="rId44"/>
    <p:sldLayoutId id="2147483676" r:id="rId45"/>
    <p:sldLayoutId id="2147483700" r:id="rId46"/>
    <p:sldLayoutId id="2147483764" r:id="rId47"/>
    <p:sldLayoutId id="2147483702" r:id="rId48"/>
    <p:sldLayoutId id="2147483703" r:id="rId49"/>
    <p:sldLayoutId id="2147483701" r:id="rId50"/>
    <p:sldLayoutId id="2147483669" r:id="rId51"/>
    <p:sldLayoutId id="2147483656" r:id="rId52"/>
    <p:sldLayoutId id="2147483657" r:id="rId53"/>
    <p:sldLayoutId id="2147483658" r:id="rId54"/>
    <p:sldLayoutId id="2147483773" r:id="rId55"/>
    <p:sldLayoutId id="2147483774" r:id="rId5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‹Nr.›</a:t>
            </a:fld>
            <a:endParaRPr lang="en-US"/>
          </a:p>
        </p:txBody>
      </p:sp>
    </p:spTree>
    <p:extLst>
      <p:ext uri="{BB962C8B-B14F-4D97-AF65-F5344CB8AC3E}">
        <p14:creationId xmlns:p14="http://schemas.microsoft.com/office/powerpoint/2010/main" val="26534775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 id="2147483755" r:id="rId41"/>
    <p:sldLayoutId id="2147483756" r:id="rId42"/>
    <p:sldLayoutId id="2147483757" r:id="rId43"/>
    <p:sldLayoutId id="2147483758" r:id="rId44"/>
    <p:sldLayoutId id="2147483759" r:id="rId45"/>
    <p:sldLayoutId id="2147483760" r:id="rId46"/>
    <p:sldLayoutId id="2147483761" r:id="rId47"/>
    <p:sldLayoutId id="2147483762"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bitc.ie/wp-content/uploads/2017/02/TEG-Sustainability-Report-2015-web.pdf" TargetMode="External"/><Relationship Id="rId7" Type="http://schemas.openxmlformats.org/officeDocument/2006/relationships/image" Target="../media/image18.jpeg"/><Relationship Id="rId2" Type="http://schemas.openxmlformats.org/officeDocument/2006/relationships/hyperlink" Target="https://teg.com/" TargetMode="External"/><Relationship Id="rId1" Type="http://schemas.openxmlformats.org/officeDocument/2006/relationships/slideLayout" Target="../slideLayouts/slideLayout28.xml"/><Relationship Id="rId6" Type="http://schemas.openxmlformats.org/officeDocument/2006/relationships/hyperlink" Target="https://www.csrready.eu/case-studies-de/" TargetMode="External"/><Relationship Id="rId5" Type="http://schemas.openxmlformats.org/officeDocument/2006/relationships/hyperlink" Target="http://teg.com/apprenticeships/" TargetMode="External"/><Relationship Id="rId4" Type="http://schemas.openxmlformats.org/officeDocument/2006/relationships/hyperlink" Target="http://teg.com/vacancie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hyperlink" Target="https://csrgrowth.com/2021/03/31/top-skills-you-need-if-you-want-to-work-in-corporate-social-responsibility-or-sustainability/" TargetMode="Externa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careers.incentro.com/en/traineeship/" TargetMode="External"/><Relationship Id="rId2" Type="http://schemas.openxmlformats.org/officeDocument/2006/relationships/hyperlink" Target="https://www.incentro.com/en/home" TargetMode="External"/><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hyperlink" Target="https://www.csrready.eu/case-studies-de/"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hyperlink" Target="https://f.hubspotusercontent20.net/hubfs/2695425/NeumarkterLammsbraeu/resources/documents/Nachhaltigkeitsberichte/Nachhaltigkeitsbericht_2020.pdf?__hstc=&amp;__hssc=" TargetMode="External"/><Relationship Id="rId2" Type="http://schemas.openxmlformats.org/officeDocument/2006/relationships/hyperlink" Target="https://www.lammsbraeu.de/" TargetMode="External"/><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hyperlink" Target="https://www.csrready.eu/case-studies-d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hyperlink" Target="https://technofaq.org/posts/2017/11/10-eye-grabbing-examples-of-emerging-technology-in-education/" TargetMode="External"/><Relationship Id="rId2" Type="http://schemas.openxmlformats.org/officeDocument/2006/relationships/image" Target="../media/image28.jp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hyperlink" Target="https://m.facebook.com/CSR-Ready-Project-102637535317152/" TargetMode="External"/><Relationship Id="rId2" Type="http://schemas.openxmlformats.org/officeDocument/2006/relationships/hyperlink" Target="https://www.csrready.eu/" TargetMode="External"/><Relationship Id="rId1" Type="http://schemas.openxmlformats.org/officeDocument/2006/relationships/slideLayout" Target="../slideLayouts/slideLayout51.xm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hyperlink" Target="https://corostrandberg.com/wp-content/uploads/2009/12/csr-hr-management.pdf" TargetMode="Externa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green, flower&#10;&#10;Description automatically generated">
            <a:extLst>
              <a:ext uri="{FF2B5EF4-FFF2-40B4-BE49-F238E27FC236}">
                <a16:creationId xmlns:a16="http://schemas.microsoft.com/office/drawing/2014/main" id="{63DDAFC3-FAFE-C54E-A26B-8E4CA5B48055}"/>
              </a:ext>
            </a:extLst>
          </p:cNvPr>
          <p:cNvPicPr>
            <a:picLocks noGrp="1" noChangeAspect="1"/>
          </p:cNvPicPr>
          <p:nvPr>
            <p:ph type="pic" sz="quarter" idx="17"/>
          </p:nvPr>
        </p:nvPicPr>
        <p:blipFill>
          <a:blip r:embed="rId2"/>
          <a:srcRect t="17992" b="17992"/>
          <a:stretch>
            <a:fillRect/>
          </a:stretch>
        </p:blipFill>
        <p:spPr>
          <a:xfrm>
            <a:off x="1969200" y="368136"/>
            <a:ext cx="10327574" cy="6489864"/>
          </a:xfrm>
        </p:spPr>
      </p:pic>
      <p:sp>
        <p:nvSpPr>
          <p:cNvPr id="2" name="Text Placeholder 1">
            <a:extLst>
              <a:ext uri="{FF2B5EF4-FFF2-40B4-BE49-F238E27FC236}">
                <a16:creationId xmlns:a16="http://schemas.microsoft.com/office/drawing/2014/main" id="{E133429E-EDDD-D449-9956-3458BCF76323}"/>
              </a:ext>
            </a:extLst>
          </p:cNvPr>
          <p:cNvSpPr>
            <a:spLocks noGrp="1"/>
          </p:cNvSpPr>
          <p:nvPr>
            <p:ph type="body" sz="quarter" idx="15"/>
          </p:nvPr>
        </p:nvSpPr>
        <p:spPr>
          <a:xfrm>
            <a:off x="386700" y="3803717"/>
            <a:ext cx="3575539" cy="775681"/>
          </a:xfrm>
        </p:spPr>
        <p:txBody>
          <a:bodyPr/>
          <a:lstStyle/>
          <a:p>
            <a:r>
              <a:rPr lang="en-US" dirty="0"/>
              <a:t>Modul 3</a:t>
            </a:r>
          </a:p>
        </p:txBody>
      </p:sp>
      <p:sp>
        <p:nvSpPr>
          <p:cNvPr id="3" name="Text Placeholder 2">
            <a:extLst>
              <a:ext uri="{FF2B5EF4-FFF2-40B4-BE49-F238E27FC236}">
                <a16:creationId xmlns:a16="http://schemas.microsoft.com/office/drawing/2014/main" id="{42258E5D-3079-CA48-BB5E-38898CB06CBF}"/>
              </a:ext>
            </a:extLst>
          </p:cNvPr>
          <p:cNvSpPr>
            <a:spLocks noGrp="1"/>
          </p:cNvSpPr>
          <p:nvPr>
            <p:ph type="body" sz="quarter" idx="16"/>
          </p:nvPr>
        </p:nvSpPr>
        <p:spPr>
          <a:xfrm>
            <a:off x="394540" y="4787959"/>
            <a:ext cx="5067757" cy="775681"/>
          </a:xfrm>
        </p:spPr>
        <p:txBody>
          <a:bodyPr>
            <a:noAutofit/>
          </a:bodyPr>
          <a:lstStyle/>
          <a:p>
            <a:r>
              <a:rPr lang="de-DE" sz="2800" b="1" dirty="0"/>
              <a:t>Implementierung von CSR-HR zur Maximierung des Potenzials europäischer KMU</a:t>
            </a:r>
            <a:endParaRPr lang="en-US" sz="2800" b="1" dirty="0"/>
          </a:p>
        </p:txBody>
      </p:sp>
      <p:sp>
        <p:nvSpPr>
          <p:cNvPr id="5" name="TextBox 5">
            <a:extLst>
              <a:ext uri="{FF2B5EF4-FFF2-40B4-BE49-F238E27FC236}">
                <a16:creationId xmlns:a16="http://schemas.microsoft.com/office/drawing/2014/main" id="{FD7D9C09-193C-7667-0777-2E8C08F56244}"/>
              </a:ext>
            </a:extLst>
          </p:cNvPr>
          <p:cNvSpPr txBox="1"/>
          <p:nvPr/>
        </p:nvSpPr>
        <p:spPr>
          <a:xfrm>
            <a:off x="8213197" y="6489864"/>
            <a:ext cx="6311734" cy="276999"/>
          </a:xfrm>
          <a:prstGeom prst="rect">
            <a:avLst/>
          </a:prstGeom>
          <a:noFill/>
        </p:spPr>
        <p:txBody>
          <a:bodyPr wrap="square">
            <a:spAutoFit/>
          </a:bodyPr>
          <a:lstStyle/>
          <a:p>
            <a:r>
              <a:rPr lang="en-GB" sz="1200" dirty="0" err="1">
                <a:solidFill>
                  <a:srgbClr val="FFFFFF"/>
                </a:solidFill>
                <a:effectLst/>
                <a:latin typeface="Calibri" panose="020F0502020204030204" pitchFamily="34" charset="0"/>
                <a:ea typeface="Yrsa-Regular"/>
                <a:cs typeface="Calibri" panose="020F0502020204030204" pitchFamily="34" charset="0"/>
              </a:rPr>
              <a:t>Diese</a:t>
            </a:r>
            <a:r>
              <a:rPr lang="en-GB" sz="1200" dirty="0">
                <a:solidFill>
                  <a:srgbClr val="FFFFFF"/>
                </a:solidFill>
                <a:effectLst/>
                <a:latin typeface="Calibri" panose="020F0502020204030204" pitchFamily="34" charset="0"/>
                <a:ea typeface="Yrsa-Regular"/>
                <a:cs typeface="Calibri" panose="020F0502020204030204" pitchFamily="34" charset="0"/>
              </a:rPr>
              <a:t> </a:t>
            </a:r>
            <a:r>
              <a:rPr lang="en-GB" sz="1200" dirty="0" err="1">
                <a:solidFill>
                  <a:srgbClr val="FFFFFF"/>
                </a:solidFill>
                <a:effectLst/>
                <a:latin typeface="Calibri" panose="020F0502020204030204" pitchFamily="34" charset="0"/>
                <a:ea typeface="Yrsa-Regular"/>
                <a:cs typeface="Calibri" panose="020F0502020204030204" pitchFamily="34" charset="0"/>
              </a:rPr>
              <a:t>Präsentation</a:t>
            </a:r>
            <a:r>
              <a:rPr lang="en-GB" sz="1200" dirty="0">
                <a:solidFill>
                  <a:srgbClr val="FFFFFF"/>
                </a:solidFill>
                <a:effectLst/>
                <a:latin typeface="Calibri" panose="020F0502020204030204" pitchFamily="34" charset="0"/>
                <a:ea typeface="Yrsa-Regular"/>
                <a:cs typeface="Calibri" panose="020F0502020204030204" pitchFamily="34" charset="0"/>
              </a:rPr>
              <a:t> </a:t>
            </a:r>
            <a:r>
              <a:rPr lang="en-GB" sz="1200" dirty="0" err="1">
                <a:solidFill>
                  <a:srgbClr val="FFFFFF"/>
                </a:solidFill>
                <a:effectLst/>
                <a:latin typeface="Calibri" panose="020F0502020204030204" pitchFamily="34" charset="0"/>
                <a:ea typeface="Yrsa-Regular"/>
                <a:cs typeface="Calibri" panose="020F0502020204030204" pitchFamily="34" charset="0"/>
              </a:rPr>
              <a:t>ist</a:t>
            </a:r>
            <a:r>
              <a:rPr lang="en-GB" sz="1200" dirty="0">
                <a:solidFill>
                  <a:srgbClr val="FFFFFF"/>
                </a:solidFill>
                <a:effectLst/>
                <a:latin typeface="Calibri" panose="020F0502020204030204" pitchFamily="34" charset="0"/>
                <a:ea typeface="Yrsa-Regular"/>
                <a:cs typeface="Calibri" panose="020F0502020204030204" pitchFamily="34" charset="0"/>
              </a:rPr>
              <a:t> lizenziert unter CC BY 4.0</a:t>
            </a:r>
            <a:endParaRPr lang="en-BA"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Grafik 63">
            <a:extLst>
              <a:ext uri="{FF2B5EF4-FFF2-40B4-BE49-F238E27FC236}">
                <a16:creationId xmlns:a16="http://schemas.microsoft.com/office/drawing/2014/main" id="{01AE2C49-AEB1-3EA5-2DF1-E1659A231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2452" y="6464603"/>
            <a:ext cx="838200" cy="302260"/>
          </a:xfrm>
          <a:prstGeom prst="rect">
            <a:avLst/>
          </a:prstGeom>
        </p:spPr>
      </p:pic>
    </p:spTree>
    <p:extLst>
      <p:ext uri="{BB962C8B-B14F-4D97-AF65-F5344CB8AC3E}">
        <p14:creationId xmlns:p14="http://schemas.microsoft.com/office/powerpoint/2010/main" val="2008895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F80FBF4-B564-41BD-095D-F34CC4D46D68}"/>
              </a:ext>
            </a:extLst>
          </p:cNvPr>
          <p:cNvSpPr>
            <a:spLocks noGrp="1"/>
          </p:cNvSpPr>
          <p:nvPr>
            <p:ph type="body" sz="quarter" idx="15"/>
          </p:nvPr>
        </p:nvSpPr>
        <p:spPr>
          <a:xfrm>
            <a:off x="3175537" y="341987"/>
            <a:ext cx="8248525" cy="1346703"/>
          </a:xfrm>
        </p:spPr>
        <p:txBody>
          <a:bodyPr>
            <a:noAutofit/>
          </a:bodyPr>
          <a:lstStyle/>
          <a:p>
            <a:r>
              <a:rPr lang="en-IE" sz="4400" b="1" dirty="0"/>
              <a:t>Schritt 1 </a:t>
            </a:r>
            <a:r>
              <a:rPr lang="en-IE" sz="4400" dirty="0"/>
              <a:t>Vision, Mission, Werte und Strategie</a:t>
            </a:r>
          </a:p>
        </p:txBody>
      </p:sp>
      <p:pic>
        <p:nvPicPr>
          <p:cNvPr id="2" name="Picture Placeholder 6" descr="A group of hands holding a plant&#10;&#10;Description automatically generated with low confidence">
            <a:extLst>
              <a:ext uri="{FF2B5EF4-FFF2-40B4-BE49-F238E27FC236}">
                <a16:creationId xmlns:a16="http://schemas.microsoft.com/office/drawing/2014/main" id="{F0D6E88B-6630-2199-BA9F-CB8C7B74C4EB}"/>
              </a:ext>
            </a:extLst>
          </p:cNvPr>
          <p:cNvPicPr>
            <a:picLocks noGrp="1" noChangeAspect="1"/>
          </p:cNvPicPr>
          <p:nvPr>
            <p:ph type="pic" sz="quarter" idx="10"/>
          </p:nvPr>
        </p:nvPicPr>
        <p:blipFill>
          <a:blip r:embed="rId2"/>
          <a:srcRect t="5551" b="5551"/>
          <a:stretch>
            <a:fillRect/>
          </a:stretch>
        </p:blipFill>
        <p:spPr>
          <a:xfrm>
            <a:off x="1358900" y="2070100"/>
            <a:ext cx="8991600" cy="3771900"/>
          </a:xfrm>
        </p:spPr>
      </p:pic>
    </p:spTree>
    <p:extLst>
      <p:ext uri="{BB962C8B-B14F-4D97-AF65-F5344CB8AC3E}">
        <p14:creationId xmlns:p14="http://schemas.microsoft.com/office/powerpoint/2010/main" val="2288140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6C2E7C-28AA-44F4-7FE9-247B30D8D0FA}"/>
              </a:ext>
            </a:extLst>
          </p:cNvPr>
          <p:cNvSpPr>
            <a:spLocks noGrp="1"/>
          </p:cNvSpPr>
          <p:nvPr>
            <p:ph type="body" sz="quarter" idx="13"/>
          </p:nvPr>
        </p:nvSpPr>
        <p:spPr>
          <a:xfrm>
            <a:off x="1041561" y="-87220"/>
            <a:ext cx="10397067" cy="1321070"/>
          </a:xfrm>
          <a:noFill/>
        </p:spPr>
        <p:txBody>
          <a:bodyPr anchor="ctr">
            <a:normAutofit/>
          </a:bodyPr>
          <a:lstStyle/>
          <a:p>
            <a:pPr algn="ctr"/>
            <a:r>
              <a:rPr lang="en-IE" sz="3200" dirty="0">
                <a:solidFill>
                  <a:srgbClr val="027354"/>
                </a:solidFill>
              </a:rPr>
              <a:t>HR ist für die Umsetzung des CSR-Kulturwandels unabdingbar</a:t>
            </a:r>
          </a:p>
        </p:txBody>
      </p:sp>
      <p:sp>
        <p:nvSpPr>
          <p:cNvPr id="8" name="Rectangle: Rounded Corners 7">
            <a:extLst>
              <a:ext uri="{FF2B5EF4-FFF2-40B4-BE49-F238E27FC236}">
                <a16:creationId xmlns:a16="http://schemas.microsoft.com/office/drawing/2014/main" id="{115D6EA5-9F96-5DB4-B8D7-86D60574D822}"/>
              </a:ext>
            </a:extLst>
          </p:cNvPr>
          <p:cNvSpPr/>
          <p:nvPr/>
        </p:nvSpPr>
        <p:spPr>
          <a:xfrm>
            <a:off x="561290" y="1052823"/>
            <a:ext cx="3962400" cy="2261876"/>
          </a:xfrm>
          <a:prstGeom prst="round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1"/>
                </a:solidFill>
              </a:rPr>
              <a:t>Bewertung</a:t>
            </a:r>
            <a:r>
              <a:rPr lang="en-GB" sz="2000" b="1" dirty="0">
                <a:solidFill>
                  <a:schemeClr val="bg1"/>
                </a:solidFill>
              </a:rPr>
              <a:t> der </a:t>
            </a:r>
            <a:r>
              <a:rPr lang="en-GB" sz="2000" b="1" dirty="0" err="1">
                <a:solidFill>
                  <a:schemeClr val="bg1"/>
                </a:solidFill>
              </a:rPr>
              <a:t>Wirkung</a:t>
            </a:r>
            <a:endParaRPr lang="en-GB" sz="2000" dirty="0">
              <a:solidFill>
                <a:schemeClr val="bg1"/>
              </a:solidFill>
            </a:endParaRPr>
          </a:p>
          <a:p>
            <a:pPr algn="ctr"/>
            <a:r>
              <a:rPr lang="en-GB" dirty="0">
                <a:solidFill>
                  <a:schemeClr val="bg1"/>
                </a:solidFill>
              </a:rPr>
              <a:t>Von den Unternehmen wird erwartet, dass sie die Auswirkungen ihrer Aktivitäten auf die Gesellschaft und die Umwelt  </a:t>
            </a:r>
            <a:r>
              <a:rPr lang="en-GB" dirty="0" err="1">
                <a:solidFill>
                  <a:schemeClr val="bg1"/>
                </a:solidFill>
              </a:rPr>
              <a:t>berücksichtigen</a:t>
            </a:r>
            <a:r>
              <a:rPr lang="en-GB" dirty="0">
                <a:solidFill>
                  <a:schemeClr val="bg1"/>
                </a:solidFill>
              </a:rPr>
              <a:t>. Die Personalabteilung verfügt über die </a:t>
            </a:r>
            <a:r>
              <a:rPr lang="en-GB" dirty="0" err="1">
                <a:solidFill>
                  <a:schemeClr val="bg1"/>
                </a:solidFill>
              </a:rPr>
              <a:t>Ressourcen</a:t>
            </a:r>
            <a:r>
              <a:rPr lang="en-GB" dirty="0">
                <a:solidFill>
                  <a:schemeClr val="bg1"/>
                </a:solidFill>
              </a:rPr>
              <a:t>, um die Auswirkungen auf Mitarbeiter </a:t>
            </a:r>
            <a:r>
              <a:rPr lang="en-GB" dirty="0" err="1">
                <a:solidFill>
                  <a:schemeClr val="bg1"/>
                </a:solidFill>
              </a:rPr>
              <a:t>zu</a:t>
            </a:r>
            <a:r>
              <a:rPr lang="en-GB" dirty="0">
                <a:solidFill>
                  <a:schemeClr val="bg1"/>
                </a:solidFill>
              </a:rPr>
              <a:t> bewerten. </a:t>
            </a:r>
            <a:endParaRPr lang="en-IE" dirty="0">
              <a:solidFill>
                <a:schemeClr val="bg1"/>
              </a:solidFill>
            </a:endParaRPr>
          </a:p>
        </p:txBody>
      </p:sp>
      <p:sp>
        <p:nvSpPr>
          <p:cNvPr id="11" name="Rectangle: Rounded Corners 10">
            <a:extLst>
              <a:ext uri="{FF2B5EF4-FFF2-40B4-BE49-F238E27FC236}">
                <a16:creationId xmlns:a16="http://schemas.microsoft.com/office/drawing/2014/main" id="{69837B2E-9E55-CCFF-4727-8DB2A8D3367E}"/>
              </a:ext>
            </a:extLst>
          </p:cNvPr>
          <p:cNvSpPr/>
          <p:nvPr/>
        </p:nvSpPr>
        <p:spPr>
          <a:xfrm>
            <a:off x="8370073" y="4229100"/>
            <a:ext cx="3539067" cy="1495426"/>
          </a:xfrm>
          <a:prstGeom prst="roundRect">
            <a:avLst/>
          </a:prstGeom>
          <a:solidFill>
            <a:srgbClr val="F29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Glaubwürdigkeit erfordert Handeln</a:t>
            </a:r>
          </a:p>
          <a:p>
            <a:pPr algn="ctr"/>
            <a:r>
              <a:rPr lang="en-GB" dirty="0"/>
              <a:t>Es reicht nicht mehr aus, nur zu sagen, dass man Gutes tut, man muss </a:t>
            </a:r>
            <a:r>
              <a:rPr lang="en-GB" dirty="0" err="1"/>
              <a:t>auch</a:t>
            </a:r>
            <a:r>
              <a:rPr lang="en-GB" dirty="0"/>
              <a:t> </a:t>
            </a:r>
            <a:r>
              <a:rPr lang="en-GB" dirty="0" err="1"/>
              <a:t>liefern</a:t>
            </a:r>
            <a:r>
              <a:rPr lang="en-GB" dirty="0"/>
              <a:t>.</a:t>
            </a:r>
            <a:endParaRPr lang="en-IE" dirty="0"/>
          </a:p>
        </p:txBody>
      </p:sp>
      <p:sp>
        <p:nvSpPr>
          <p:cNvPr id="12" name="Rectangle: Rounded Corners 11">
            <a:extLst>
              <a:ext uri="{FF2B5EF4-FFF2-40B4-BE49-F238E27FC236}">
                <a16:creationId xmlns:a16="http://schemas.microsoft.com/office/drawing/2014/main" id="{3F24E64C-2053-2C10-308C-17412F8A1CFC}"/>
              </a:ext>
            </a:extLst>
          </p:cNvPr>
          <p:cNvSpPr/>
          <p:nvPr/>
        </p:nvSpPr>
        <p:spPr>
          <a:xfrm>
            <a:off x="8481482" y="1052821"/>
            <a:ext cx="3710518" cy="2261877"/>
          </a:xfrm>
          <a:prstGeom prst="roundRect">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HR </a:t>
            </a:r>
            <a:r>
              <a:rPr lang="en-GB" sz="2000" b="1" dirty="0" err="1">
                <a:solidFill>
                  <a:schemeClr val="bg1"/>
                </a:solidFill>
              </a:rPr>
              <a:t>als</a:t>
            </a:r>
            <a:r>
              <a:rPr lang="en-GB" sz="2000" b="1" dirty="0">
                <a:solidFill>
                  <a:schemeClr val="bg1"/>
                </a:solidFill>
              </a:rPr>
              <a:t> </a:t>
            </a:r>
            <a:r>
              <a:rPr lang="en-GB" sz="2000" b="1" dirty="0" err="1">
                <a:solidFill>
                  <a:schemeClr val="bg1"/>
                </a:solidFill>
              </a:rPr>
              <a:t>Schlüssel</a:t>
            </a:r>
            <a:r>
              <a:rPr lang="en-GB" sz="2000" b="1" dirty="0">
                <a:solidFill>
                  <a:schemeClr val="bg1"/>
                </a:solidFill>
              </a:rPr>
              <a:t> für eine </a:t>
            </a:r>
            <a:r>
              <a:rPr lang="en-GB" sz="2000" b="1" dirty="0" err="1">
                <a:solidFill>
                  <a:schemeClr val="bg1"/>
                </a:solidFill>
              </a:rPr>
              <a:t>wirksame</a:t>
            </a:r>
            <a:r>
              <a:rPr lang="en-GB" sz="2000" b="1" dirty="0">
                <a:solidFill>
                  <a:schemeClr val="bg1"/>
                </a:solidFill>
              </a:rPr>
              <a:t> </a:t>
            </a:r>
            <a:r>
              <a:rPr lang="en-GB" sz="2000" b="1" dirty="0" err="1">
                <a:solidFill>
                  <a:schemeClr val="bg1"/>
                </a:solidFill>
              </a:rPr>
              <a:t>Umsetzung</a:t>
            </a:r>
            <a:endParaRPr lang="en-GB" sz="2000" b="1" dirty="0">
              <a:solidFill>
                <a:schemeClr val="bg1"/>
              </a:solidFill>
            </a:endParaRPr>
          </a:p>
          <a:p>
            <a:pPr algn="ctr"/>
            <a:r>
              <a:rPr lang="en-GB" dirty="0">
                <a:solidFill>
                  <a:schemeClr val="bg1"/>
                </a:solidFill>
              </a:rPr>
              <a:t>Die Personalabteilung ist für viele der Schlüsselsysteme und -prozesse verantwortlich, z. B. für </a:t>
            </a:r>
            <a:r>
              <a:rPr lang="en-GB" dirty="0" err="1">
                <a:solidFill>
                  <a:schemeClr val="bg1"/>
                </a:solidFill>
              </a:rPr>
              <a:t>Einstellung</a:t>
            </a:r>
            <a:r>
              <a:rPr lang="en-GB" dirty="0">
                <a:solidFill>
                  <a:schemeClr val="bg1"/>
                </a:solidFill>
              </a:rPr>
              <a:t> und Mitarbeiterbindung. Die </a:t>
            </a:r>
            <a:r>
              <a:rPr lang="en-GB" dirty="0" err="1">
                <a:solidFill>
                  <a:schemeClr val="bg1"/>
                </a:solidFill>
              </a:rPr>
              <a:t>Umsetzung</a:t>
            </a:r>
            <a:r>
              <a:rPr lang="en-GB" dirty="0">
                <a:solidFill>
                  <a:schemeClr val="bg1"/>
                </a:solidFill>
              </a:rPr>
              <a:t> von CSR hängt von diesen Systemen und Prozessen ab. </a:t>
            </a:r>
            <a:endParaRPr lang="en-IE" dirty="0">
              <a:solidFill>
                <a:schemeClr val="bg1"/>
              </a:solidFill>
            </a:endParaRPr>
          </a:p>
        </p:txBody>
      </p:sp>
      <p:sp>
        <p:nvSpPr>
          <p:cNvPr id="13" name="Rectangle: Rounded Corners 12">
            <a:extLst>
              <a:ext uri="{FF2B5EF4-FFF2-40B4-BE49-F238E27FC236}">
                <a16:creationId xmlns:a16="http://schemas.microsoft.com/office/drawing/2014/main" id="{81B01F2D-779C-393E-E8A3-81E0D25B38D5}"/>
              </a:ext>
            </a:extLst>
          </p:cNvPr>
          <p:cNvSpPr/>
          <p:nvPr/>
        </p:nvSpPr>
        <p:spPr>
          <a:xfrm>
            <a:off x="4719739" y="1052822"/>
            <a:ext cx="3617008" cy="2261877"/>
          </a:xfrm>
          <a:prstGeom prst="roundRect">
            <a:avLst/>
          </a:prstGeom>
          <a:solidFill>
            <a:srgbClr val="D075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62626"/>
                </a:solidFill>
              </a:rPr>
              <a:t>HR ist der Schlüssel zu einem unternehmensweiten Kulturwandel </a:t>
            </a:r>
          </a:p>
          <a:p>
            <a:pPr algn="ctr"/>
            <a:r>
              <a:rPr lang="en-GB" dirty="0">
                <a:solidFill>
                  <a:srgbClr val="262626"/>
                </a:solidFill>
              </a:rPr>
              <a:t>Die Personalverantwortlichen sind die Experten, die </a:t>
            </a:r>
            <a:r>
              <a:rPr lang="en-GB" dirty="0" err="1">
                <a:solidFill>
                  <a:srgbClr val="262626"/>
                </a:solidFill>
              </a:rPr>
              <a:t>über</a:t>
            </a:r>
            <a:r>
              <a:rPr lang="en-GB" dirty="0">
                <a:solidFill>
                  <a:srgbClr val="262626"/>
                </a:solidFill>
              </a:rPr>
              <a:t> die </a:t>
            </a:r>
            <a:r>
              <a:rPr lang="en-GB" dirty="0" err="1">
                <a:solidFill>
                  <a:srgbClr val="262626"/>
                </a:solidFill>
              </a:rPr>
              <a:t>Kenntnisse</a:t>
            </a:r>
            <a:r>
              <a:rPr lang="en-GB" dirty="0">
                <a:solidFill>
                  <a:srgbClr val="262626"/>
                </a:solidFill>
              </a:rPr>
              <a:t> </a:t>
            </a:r>
            <a:r>
              <a:rPr lang="en-GB" dirty="0" err="1">
                <a:solidFill>
                  <a:srgbClr val="262626"/>
                </a:solidFill>
              </a:rPr>
              <a:t>verfügen</a:t>
            </a:r>
            <a:r>
              <a:rPr lang="en-GB" dirty="0">
                <a:solidFill>
                  <a:srgbClr val="262626"/>
                </a:solidFill>
              </a:rPr>
              <a:t>, damit das Unternehmen CSR </a:t>
            </a:r>
            <a:r>
              <a:rPr lang="en-GB" dirty="0" err="1">
                <a:solidFill>
                  <a:srgbClr val="262626"/>
                </a:solidFill>
              </a:rPr>
              <a:t>erlernen</a:t>
            </a:r>
            <a:r>
              <a:rPr lang="en-GB" dirty="0">
                <a:solidFill>
                  <a:srgbClr val="262626"/>
                </a:solidFill>
              </a:rPr>
              <a:t> und </a:t>
            </a:r>
            <a:r>
              <a:rPr lang="en-GB" dirty="0" err="1">
                <a:solidFill>
                  <a:srgbClr val="262626"/>
                </a:solidFill>
              </a:rPr>
              <a:t>sich</a:t>
            </a:r>
            <a:r>
              <a:rPr lang="en-GB" dirty="0">
                <a:solidFill>
                  <a:srgbClr val="262626"/>
                </a:solidFill>
              </a:rPr>
              <a:t> kulturell verändern kann. </a:t>
            </a:r>
            <a:endParaRPr lang="en-IE" dirty="0">
              <a:solidFill>
                <a:srgbClr val="262626"/>
              </a:solidFill>
            </a:endParaRPr>
          </a:p>
        </p:txBody>
      </p:sp>
      <p:sp>
        <p:nvSpPr>
          <p:cNvPr id="14" name="Rectangle: Rounded Corners 13">
            <a:extLst>
              <a:ext uri="{FF2B5EF4-FFF2-40B4-BE49-F238E27FC236}">
                <a16:creationId xmlns:a16="http://schemas.microsoft.com/office/drawing/2014/main" id="{8C0EB385-72DE-27C4-710C-41932035E875}"/>
              </a:ext>
            </a:extLst>
          </p:cNvPr>
          <p:cNvSpPr/>
          <p:nvPr/>
        </p:nvSpPr>
        <p:spPr>
          <a:xfrm>
            <a:off x="793066" y="4229096"/>
            <a:ext cx="3730623" cy="1576079"/>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Menschen managen - Risiken managen </a:t>
            </a:r>
          </a:p>
          <a:p>
            <a:pPr algn="ctr"/>
            <a:r>
              <a:rPr lang="en-GB" dirty="0">
                <a:solidFill>
                  <a:schemeClr val="bg1"/>
                </a:solidFill>
              </a:rPr>
              <a:t>Das Management von Vertrauen und </a:t>
            </a:r>
            <a:r>
              <a:rPr lang="en-GB" dirty="0" err="1">
                <a:solidFill>
                  <a:schemeClr val="bg1"/>
                </a:solidFill>
              </a:rPr>
              <a:t>Risiken</a:t>
            </a:r>
            <a:r>
              <a:rPr lang="en-GB" dirty="0">
                <a:solidFill>
                  <a:schemeClr val="bg1"/>
                </a:solidFill>
              </a:rPr>
              <a:t> </a:t>
            </a:r>
            <a:r>
              <a:rPr lang="en-GB" dirty="0" err="1">
                <a:solidFill>
                  <a:schemeClr val="bg1"/>
                </a:solidFill>
              </a:rPr>
              <a:t>wird</a:t>
            </a:r>
            <a:r>
              <a:rPr lang="en-GB" dirty="0">
                <a:solidFill>
                  <a:schemeClr val="bg1"/>
                </a:solidFill>
              </a:rPr>
              <a:t> </a:t>
            </a:r>
            <a:r>
              <a:rPr lang="en-GB" dirty="0" err="1">
                <a:solidFill>
                  <a:schemeClr val="bg1"/>
                </a:solidFill>
              </a:rPr>
              <a:t>davon</a:t>
            </a:r>
            <a:r>
              <a:rPr lang="en-GB" dirty="0">
                <a:solidFill>
                  <a:schemeClr val="bg1"/>
                </a:solidFill>
              </a:rPr>
              <a:t> beeinflusst, wie die Mitarbeiter </a:t>
            </a:r>
            <a:r>
              <a:rPr lang="en-GB" dirty="0" err="1">
                <a:solidFill>
                  <a:schemeClr val="bg1"/>
                </a:solidFill>
              </a:rPr>
              <a:t>geführt</a:t>
            </a:r>
            <a:r>
              <a:rPr lang="en-GB" dirty="0">
                <a:solidFill>
                  <a:schemeClr val="bg1"/>
                </a:solidFill>
              </a:rPr>
              <a:t> </a:t>
            </a:r>
            <a:r>
              <a:rPr lang="en-GB" dirty="0" err="1">
                <a:solidFill>
                  <a:schemeClr val="bg1"/>
                </a:solidFill>
              </a:rPr>
              <a:t>werden</a:t>
            </a:r>
            <a:r>
              <a:rPr lang="en-GB" dirty="0">
                <a:solidFill>
                  <a:schemeClr val="bg1"/>
                </a:solidFill>
              </a:rPr>
              <a:t>.</a:t>
            </a:r>
            <a:endParaRPr lang="en-IE" dirty="0">
              <a:solidFill>
                <a:schemeClr val="bg1"/>
              </a:solidFill>
            </a:endParaRPr>
          </a:p>
        </p:txBody>
      </p:sp>
      <p:sp>
        <p:nvSpPr>
          <p:cNvPr id="15" name="Rectangle: Rounded Corners 14">
            <a:extLst>
              <a:ext uri="{FF2B5EF4-FFF2-40B4-BE49-F238E27FC236}">
                <a16:creationId xmlns:a16="http://schemas.microsoft.com/office/drawing/2014/main" id="{01512431-95CA-6D2A-7A74-C763A6176741}"/>
              </a:ext>
            </a:extLst>
          </p:cNvPr>
          <p:cNvSpPr/>
          <p:nvPr/>
        </p:nvSpPr>
        <p:spPr>
          <a:xfrm>
            <a:off x="4582512" y="4229099"/>
            <a:ext cx="3617008" cy="157607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Mitarbeiter sind vorrangige Stakeholder</a:t>
            </a:r>
          </a:p>
          <a:p>
            <a:pPr algn="ctr"/>
            <a:r>
              <a:rPr lang="en-GB" dirty="0"/>
              <a:t>Die Mitarbeiter </a:t>
            </a:r>
            <a:r>
              <a:rPr lang="en-GB" dirty="0" err="1"/>
              <a:t>sind</a:t>
            </a:r>
            <a:r>
              <a:rPr lang="en-GB" dirty="0"/>
              <a:t> </a:t>
            </a:r>
            <a:r>
              <a:rPr lang="en-GB" dirty="0" err="1"/>
              <a:t>vorrangige</a:t>
            </a:r>
            <a:r>
              <a:rPr lang="en-GB" dirty="0"/>
              <a:t> Stakeholder in </a:t>
            </a:r>
            <a:r>
              <a:rPr lang="en-GB" dirty="0" err="1"/>
              <a:t>jedem</a:t>
            </a:r>
            <a:r>
              <a:rPr lang="en-GB" dirty="0"/>
              <a:t> CSR-</a:t>
            </a:r>
            <a:r>
              <a:rPr lang="en-GB" dirty="0" err="1"/>
              <a:t>Programm</a:t>
            </a:r>
            <a:r>
              <a:rPr lang="en-GB" dirty="0"/>
              <a:t>.</a:t>
            </a:r>
            <a:endParaRPr lang="en-IE" dirty="0"/>
          </a:p>
        </p:txBody>
      </p:sp>
      <p:sp>
        <p:nvSpPr>
          <p:cNvPr id="2" name="TextBox 1">
            <a:extLst>
              <a:ext uri="{FF2B5EF4-FFF2-40B4-BE49-F238E27FC236}">
                <a16:creationId xmlns:a16="http://schemas.microsoft.com/office/drawing/2014/main" id="{64DBA014-0994-C8B7-E2BD-73D27525A14E}"/>
              </a:ext>
            </a:extLst>
          </p:cNvPr>
          <p:cNvSpPr txBox="1"/>
          <p:nvPr/>
        </p:nvSpPr>
        <p:spPr>
          <a:xfrm>
            <a:off x="7394159" y="6440844"/>
            <a:ext cx="3181350" cy="369332"/>
          </a:xfrm>
          <a:prstGeom prst="rect">
            <a:avLst/>
          </a:prstGeom>
          <a:noFill/>
        </p:spPr>
        <p:txBody>
          <a:bodyPr wrap="square" rtlCol="0">
            <a:spAutoFit/>
          </a:bodyPr>
          <a:lstStyle/>
          <a:p>
            <a:r>
              <a:rPr lang="en-IE" dirty="0"/>
              <a:t>Quelle: CIPD, 2002, P15</a:t>
            </a:r>
          </a:p>
        </p:txBody>
      </p:sp>
      <p:grpSp>
        <p:nvGrpSpPr>
          <p:cNvPr id="36" name="Group 35">
            <a:extLst>
              <a:ext uri="{FF2B5EF4-FFF2-40B4-BE49-F238E27FC236}">
                <a16:creationId xmlns:a16="http://schemas.microsoft.com/office/drawing/2014/main" id="{43CA673D-6154-521C-C840-0C2B48B1FE67}"/>
              </a:ext>
            </a:extLst>
          </p:cNvPr>
          <p:cNvGrpSpPr/>
          <p:nvPr/>
        </p:nvGrpSpPr>
        <p:grpSpPr>
          <a:xfrm>
            <a:off x="1929288" y="5839553"/>
            <a:ext cx="885534" cy="895928"/>
            <a:chOff x="7190753" y="5365577"/>
            <a:chExt cx="745522" cy="754273"/>
          </a:xfrm>
        </p:grpSpPr>
        <p:grpSp>
          <p:nvGrpSpPr>
            <p:cNvPr id="37" name="Graphic 2">
              <a:extLst>
                <a:ext uri="{FF2B5EF4-FFF2-40B4-BE49-F238E27FC236}">
                  <a16:creationId xmlns:a16="http://schemas.microsoft.com/office/drawing/2014/main" id="{6B2CAB91-D93B-0D3C-245E-B5F7CC863CAF}"/>
                </a:ext>
              </a:extLst>
            </p:cNvPr>
            <p:cNvGrpSpPr/>
            <p:nvPr/>
          </p:nvGrpSpPr>
          <p:grpSpPr>
            <a:xfrm>
              <a:off x="7353351" y="5647412"/>
              <a:ext cx="420044" cy="75879"/>
              <a:chOff x="7353351" y="5647412"/>
              <a:chExt cx="420044" cy="75879"/>
            </a:xfrm>
            <a:solidFill>
              <a:srgbClr val="00BADE"/>
            </a:solidFill>
          </p:grpSpPr>
          <p:sp>
            <p:nvSpPr>
              <p:cNvPr id="48" name="Freeform 385">
                <a:extLst>
                  <a:ext uri="{FF2B5EF4-FFF2-40B4-BE49-F238E27FC236}">
                    <a16:creationId xmlns:a16="http://schemas.microsoft.com/office/drawing/2014/main" id="{FFDF8DAE-BCE0-3145-E77D-D8F1D238DF4F}"/>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grpFill/>
              <a:ln w="9028" cap="flat">
                <a:noFill/>
                <a:prstDash val="solid"/>
                <a:miter/>
              </a:ln>
            </p:spPr>
            <p:txBody>
              <a:bodyPr rtlCol="0" anchor="ctr"/>
              <a:lstStyle/>
              <a:p>
                <a:endParaRPr lang="en-US"/>
              </a:p>
            </p:txBody>
          </p:sp>
          <p:sp>
            <p:nvSpPr>
              <p:cNvPr id="49" name="Freeform 386">
                <a:extLst>
                  <a:ext uri="{FF2B5EF4-FFF2-40B4-BE49-F238E27FC236}">
                    <a16:creationId xmlns:a16="http://schemas.microsoft.com/office/drawing/2014/main" id="{C7C3CBDD-39F2-7F08-29B7-D9A86FCEF8F3}"/>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grpFill/>
              <a:ln w="9028" cap="flat">
                <a:noFill/>
                <a:prstDash val="solid"/>
                <a:miter/>
              </a:ln>
            </p:spPr>
            <p:txBody>
              <a:bodyPr rtlCol="0" anchor="ctr"/>
              <a:lstStyle/>
              <a:p>
                <a:endParaRPr lang="en-US"/>
              </a:p>
            </p:txBody>
          </p:sp>
        </p:grpSp>
        <p:grpSp>
          <p:nvGrpSpPr>
            <p:cNvPr id="38" name="Graphic 2">
              <a:extLst>
                <a:ext uri="{FF2B5EF4-FFF2-40B4-BE49-F238E27FC236}">
                  <a16:creationId xmlns:a16="http://schemas.microsoft.com/office/drawing/2014/main" id="{50780893-A2EF-65D6-284D-34E5EEC26338}"/>
                </a:ext>
              </a:extLst>
            </p:cNvPr>
            <p:cNvGrpSpPr/>
            <p:nvPr/>
          </p:nvGrpSpPr>
          <p:grpSpPr>
            <a:xfrm>
              <a:off x="7190753" y="5365577"/>
              <a:ext cx="745522" cy="754273"/>
              <a:chOff x="7190753" y="5365577"/>
              <a:chExt cx="745522" cy="754273"/>
            </a:xfrm>
            <a:solidFill>
              <a:srgbClr val="000000"/>
            </a:solidFill>
          </p:grpSpPr>
          <p:sp>
            <p:nvSpPr>
              <p:cNvPr id="39" name="Freeform 376">
                <a:extLst>
                  <a:ext uri="{FF2B5EF4-FFF2-40B4-BE49-F238E27FC236}">
                    <a16:creationId xmlns:a16="http://schemas.microsoft.com/office/drawing/2014/main" id="{D2CC543C-A398-92BE-B912-DCD74EE72FD5}"/>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p>
            </p:txBody>
          </p:sp>
          <p:sp>
            <p:nvSpPr>
              <p:cNvPr id="40" name="Freeform 377">
                <a:extLst>
                  <a:ext uri="{FF2B5EF4-FFF2-40B4-BE49-F238E27FC236}">
                    <a16:creationId xmlns:a16="http://schemas.microsoft.com/office/drawing/2014/main" id="{C59F8150-9A39-059F-FAC1-F225D5D132DE}"/>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p>
            </p:txBody>
          </p:sp>
          <p:sp>
            <p:nvSpPr>
              <p:cNvPr id="41" name="Freeform 378">
                <a:extLst>
                  <a:ext uri="{FF2B5EF4-FFF2-40B4-BE49-F238E27FC236}">
                    <a16:creationId xmlns:a16="http://schemas.microsoft.com/office/drawing/2014/main" id="{C97F8B5D-5DAE-596B-FFCB-F4275811C06C}"/>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p>
            </p:txBody>
          </p:sp>
          <p:sp>
            <p:nvSpPr>
              <p:cNvPr id="42" name="Freeform 379">
                <a:extLst>
                  <a:ext uri="{FF2B5EF4-FFF2-40B4-BE49-F238E27FC236}">
                    <a16:creationId xmlns:a16="http://schemas.microsoft.com/office/drawing/2014/main" id="{53D36FA1-1B21-EAC6-2226-1A5168FA801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p>
            </p:txBody>
          </p:sp>
          <p:sp>
            <p:nvSpPr>
              <p:cNvPr id="43" name="Freeform 380">
                <a:extLst>
                  <a:ext uri="{FF2B5EF4-FFF2-40B4-BE49-F238E27FC236}">
                    <a16:creationId xmlns:a16="http://schemas.microsoft.com/office/drawing/2014/main" id="{1CD12190-1B2E-79F6-AFB5-5CB05946BDD4}"/>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dirty="0"/>
              </a:p>
            </p:txBody>
          </p:sp>
          <p:sp>
            <p:nvSpPr>
              <p:cNvPr id="44" name="Freeform 381">
                <a:extLst>
                  <a:ext uri="{FF2B5EF4-FFF2-40B4-BE49-F238E27FC236}">
                    <a16:creationId xmlns:a16="http://schemas.microsoft.com/office/drawing/2014/main" id="{8C86489D-A44C-8C15-CD0E-7A264B32683F}"/>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p>
            </p:txBody>
          </p:sp>
          <p:sp>
            <p:nvSpPr>
              <p:cNvPr id="45" name="Freeform 382">
                <a:extLst>
                  <a:ext uri="{FF2B5EF4-FFF2-40B4-BE49-F238E27FC236}">
                    <a16:creationId xmlns:a16="http://schemas.microsoft.com/office/drawing/2014/main" id="{AC3657FD-0A5D-2484-D382-A5C0AC642CC2}"/>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p>
            </p:txBody>
          </p:sp>
          <p:sp>
            <p:nvSpPr>
              <p:cNvPr id="46" name="Freeform 383">
                <a:extLst>
                  <a:ext uri="{FF2B5EF4-FFF2-40B4-BE49-F238E27FC236}">
                    <a16:creationId xmlns:a16="http://schemas.microsoft.com/office/drawing/2014/main" id="{3FD45765-E26C-2B89-E05E-35E0744C8B7F}"/>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p>
            </p:txBody>
          </p:sp>
          <p:sp>
            <p:nvSpPr>
              <p:cNvPr id="47" name="Freeform 384">
                <a:extLst>
                  <a:ext uri="{FF2B5EF4-FFF2-40B4-BE49-F238E27FC236}">
                    <a16:creationId xmlns:a16="http://schemas.microsoft.com/office/drawing/2014/main" id="{952E2E1C-64F3-E226-74B9-B67BF436D9DD}"/>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p>
            </p:txBody>
          </p:sp>
        </p:grpSp>
      </p:grpSp>
      <p:grpSp>
        <p:nvGrpSpPr>
          <p:cNvPr id="50" name="Group 49">
            <a:extLst>
              <a:ext uri="{FF2B5EF4-FFF2-40B4-BE49-F238E27FC236}">
                <a16:creationId xmlns:a16="http://schemas.microsoft.com/office/drawing/2014/main" id="{7CC72F79-8ECD-C45D-AA62-13CC5CA4680A}"/>
              </a:ext>
            </a:extLst>
          </p:cNvPr>
          <p:cNvGrpSpPr/>
          <p:nvPr/>
        </p:nvGrpSpPr>
        <p:grpSpPr>
          <a:xfrm>
            <a:off x="5955538" y="3383500"/>
            <a:ext cx="867188" cy="794922"/>
            <a:chOff x="5632524" y="3887743"/>
            <a:chExt cx="867188" cy="794922"/>
          </a:xfrm>
        </p:grpSpPr>
        <p:sp>
          <p:nvSpPr>
            <p:cNvPr id="51" name="Freeform 264">
              <a:extLst>
                <a:ext uri="{FF2B5EF4-FFF2-40B4-BE49-F238E27FC236}">
                  <a16:creationId xmlns:a16="http://schemas.microsoft.com/office/drawing/2014/main" id="{A0777ED6-663B-2511-AD2B-B0916F2362E5}"/>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00BADE"/>
            </a:solidFill>
            <a:ln w="9028" cap="flat">
              <a:noFill/>
              <a:prstDash val="solid"/>
              <a:miter/>
            </a:ln>
          </p:spPr>
          <p:txBody>
            <a:bodyPr rtlCol="0" anchor="ctr"/>
            <a:lstStyle/>
            <a:p>
              <a:endParaRPr lang="en-US"/>
            </a:p>
          </p:txBody>
        </p:sp>
        <p:sp>
          <p:nvSpPr>
            <p:cNvPr id="52" name="Freeform 265">
              <a:extLst>
                <a:ext uri="{FF2B5EF4-FFF2-40B4-BE49-F238E27FC236}">
                  <a16:creationId xmlns:a16="http://schemas.microsoft.com/office/drawing/2014/main" id="{48BD1CEC-C681-F9E1-FE90-9E192BE23702}"/>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00BADE"/>
            </a:solidFill>
            <a:ln w="9028" cap="flat">
              <a:noFill/>
              <a:prstDash val="solid"/>
              <a:miter/>
            </a:ln>
          </p:spPr>
          <p:txBody>
            <a:bodyPr rtlCol="0" anchor="ctr"/>
            <a:lstStyle/>
            <a:p>
              <a:endParaRPr lang="en-US"/>
            </a:p>
          </p:txBody>
        </p:sp>
        <p:sp>
          <p:nvSpPr>
            <p:cNvPr id="53" name="Freeform 266">
              <a:extLst>
                <a:ext uri="{FF2B5EF4-FFF2-40B4-BE49-F238E27FC236}">
                  <a16:creationId xmlns:a16="http://schemas.microsoft.com/office/drawing/2014/main" id="{B09E25F1-A70B-3A7E-4AB8-7FBE10040D51}"/>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00BADE"/>
            </a:solidFill>
            <a:ln w="9028" cap="flat">
              <a:noFill/>
              <a:prstDash val="solid"/>
              <a:miter/>
            </a:ln>
          </p:spPr>
          <p:txBody>
            <a:bodyPr rtlCol="0" anchor="ctr"/>
            <a:lstStyle/>
            <a:p>
              <a:endParaRPr lang="en-US"/>
            </a:p>
          </p:txBody>
        </p:sp>
        <p:grpSp>
          <p:nvGrpSpPr>
            <p:cNvPr id="54" name="Graphic 2">
              <a:extLst>
                <a:ext uri="{FF2B5EF4-FFF2-40B4-BE49-F238E27FC236}">
                  <a16:creationId xmlns:a16="http://schemas.microsoft.com/office/drawing/2014/main" id="{97247826-4D99-A814-5844-2D8046FC1B3B}"/>
                </a:ext>
              </a:extLst>
            </p:cNvPr>
            <p:cNvGrpSpPr/>
            <p:nvPr/>
          </p:nvGrpSpPr>
          <p:grpSpPr>
            <a:xfrm>
              <a:off x="5632524" y="3887743"/>
              <a:ext cx="867188" cy="794922"/>
              <a:chOff x="5632524" y="3887743"/>
              <a:chExt cx="867188" cy="794922"/>
            </a:xfrm>
            <a:solidFill>
              <a:srgbClr val="010101"/>
            </a:solidFill>
          </p:grpSpPr>
          <p:sp>
            <p:nvSpPr>
              <p:cNvPr id="55" name="Freeform 268">
                <a:extLst>
                  <a:ext uri="{FF2B5EF4-FFF2-40B4-BE49-F238E27FC236}">
                    <a16:creationId xmlns:a16="http://schemas.microsoft.com/office/drawing/2014/main" id="{E801A735-FE70-D200-96E0-0E4B6E4AD793}"/>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solidFill>
                <a:srgbClr val="010101"/>
              </a:solidFill>
              <a:ln w="9028" cap="flat">
                <a:noFill/>
                <a:prstDash val="solid"/>
                <a:miter/>
              </a:ln>
            </p:spPr>
            <p:txBody>
              <a:bodyPr rtlCol="0" anchor="ctr"/>
              <a:lstStyle/>
              <a:p>
                <a:endParaRPr lang="en-US"/>
              </a:p>
            </p:txBody>
          </p:sp>
          <p:sp>
            <p:nvSpPr>
              <p:cNvPr id="56" name="Freeform 269">
                <a:extLst>
                  <a:ext uri="{FF2B5EF4-FFF2-40B4-BE49-F238E27FC236}">
                    <a16:creationId xmlns:a16="http://schemas.microsoft.com/office/drawing/2014/main" id="{93C5096C-AC66-CDC8-458E-085DD9A79E14}"/>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solidFill>
                <a:srgbClr val="010101"/>
              </a:solidFill>
              <a:ln w="9028" cap="flat">
                <a:noFill/>
                <a:prstDash val="solid"/>
                <a:miter/>
              </a:ln>
            </p:spPr>
            <p:txBody>
              <a:bodyPr rtlCol="0" anchor="ctr"/>
              <a:lstStyle/>
              <a:p>
                <a:endParaRPr lang="en-US"/>
              </a:p>
            </p:txBody>
          </p:sp>
          <p:sp>
            <p:nvSpPr>
              <p:cNvPr id="57" name="Freeform 270">
                <a:extLst>
                  <a:ext uri="{FF2B5EF4-FFF2-40B4-BE49-F238E27FC236}">
                    <a16:creationId xmlns:a16="http://schemas.microsoft.com/office/drawing/2014/main" id="{00F48F51-27E5-CD4A-EE8F-A3134085C59F}"/>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solidFill>
                <a:srgbClr val="010101"/>
              </a:solidFill>
              <a:ln w="9028" cap="flat">
                <a:noFill/>
                <a:prstDash val="solid"/>
                <a:miter/>
              </a:ln>
            </p:spPr>
            <p:txBody>
              <a:bodyPr rtlCol="0" anchor="ctr"/>
              <a:lstStyle/>
              <a:p>
                <a:endParaRPr lang="en-US"/>
              </a:p>
            </p:txBody>
          </p:sp>
          <p:sp>
            <p:nvSpPr>
              <p:cNvPr id="58" name="Freeform 271">
                <a:extLst>
                  <a:ext uri="{FF2B5EF4-FFF2-40B4-BE49-F238E27FC236}">
                    <a16:creationId xmlns:a16="http://schemas.microsoft.com/office/drawing/2014/main" id="{4626BDB0-EBE2-FD42-6E00-95F8A94D0036}"/>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p>
            </p:txBody>
          </p:sp>
          <p:sp>
            <p:nvSpPr>
              <p:cNvPr id="59" name="Freeform 272">
                <a:extLst>
                  <a:ext uri="{FF2B5EF4-FFF2-40B4-BE49-F238E27FC236}">
                    <a16:creationId xmlns:a16="http://schemas.microsoft.com/office/drawing/2014/main" id="{4B06BD04-2991-6FF0-4DFB-E68966D81955}"/>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p>
            </p:txBody>
          </p:sp>
          <p:sp>
            <p:nvSpPr>
              <p:cNvPr id="60" name="Freeform 273">
                <a:extLst>
                  <a:ext uri="{FF2B5EF4-FFF2-40B4-BE49-F238E27FC236}">
                    <a16:creationId xmlns:a16="http://schemas.microsoft.com/office/drawing/2014/main" id="{849AD6B1-247C-7589-06FC-11F2A3E1DD07}"/>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p>
            </p:txBody>
          </p:sp>
          <p:sp>
            <p:nvSpPr>
              <p:cNvPr id="61" name="Freeform 274">
                <a:extLst>
                  <a:ext uri="{FF2B5EF4-FFF2-40B4-BE49-F238E27FC236}">
                    <a16:creationId xmlns:a16="http://schemas.microsoft.com/office/drawing/2014/main" id="{3DF07A13-D735-104F-E36C-2CC6553AE19C}"/>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p>
            </p:txBody>
          </p:sp>
          <p:sp>
            <p:nvSpPr>
              <p:cNvPr id="62" name="Freeform 275">
                <a:extLst>
                  <a:ext uri="{FF2B5EF4-FFF2-40B4-BE49-F238E27FC236}">
                    <a16:creationId xmlns:a16="http://schemas.microsoft.com/office/drawing/2014/main" id="{D02C8E05-A3A6-5B1D-AED3-D4DC096E4F42}"/>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p>
            </p:txBody>
          </p:sp>
          <p:sp>
            <p:nvSpPr>
              <p:cNvPr id="63" name="Freeform 276">
                <a:extLst>
                  <a:ext uri="{FF2B5EF4-FFF2-40B4-BE49-F238E27FC236}">
                    <a16:creationId xmlns:a16="http://schemas.microsoft.com/office/drawing/2014/main" id="{EFC56723-5CE7-6F37-4168-D734147A041C}"/>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p>
            </p:txBody>
          </p:sp>
        </p:grpSp>
      </p:grpSp>
      <p:grpSp>
        <p:nvGrpSpPr>
          <p:cNvPr id="64" name="Graphic 3">
            <a:extLst>
              <a:ext uri="{FF2B5EF4-FFF2-40B4-BE49-F238E27FC236}">
                <a16:creationId xmlns:a16="http://schemas.microsoft.com/office/drawing/2014/main" id="{E2A9F9F0-9EC5-6014-2405-2864644DD348}"/>
              </a:ext>
            </a:extLst>
          </p:cNvPr>
          <p:cNvGrpSpPr/>
          <p:nvPr/>
        </p:nvGrpSpPr>
        <p:grpSpPr>
          <a:xfrm>
            <a:off x="2036544" y="3383488"/>
            <a:ext cx="781688" cy="771815"/>
            <a:chOff x="8424689" y="1951807"/>
            <a:chExt cx="1086136" cy="1105415"/>
          </a:xfrm>
        </p:grpSpPr>
        <p:grpSp>
          <p:nvGrpSpPr>
            <p:cNvPr id="65" name="Graphic 3">
              <a:extLst>
                <a:ext uri="{FF2B5EF4-FFF2-40B4-BE49-F238E27FC236}">
                  <a16:creationId xmlns:a16="http://schemas.microsoft.com/office/drawing/2014/main" id="{23FA3899-FC9A-446B-3557-A67CEF0007AF}"/>
                </a:ext>
              </a:extLst>
            </p:cNvPr>
            <p:cNvGrpSpPr/>
            <p:nvPr/>
          </p:nvGrpSpPr>
          <p:grpSpPr>
            <a:xfrm>
              <a:off x="8424689" y="1951807"/>
              <a:ext cx="1086136" cy="1105415"/>
              <a:chOff x="8424689" y="1951807"/>
              <a:chExt cx="1086136" cy="1105415"/>
            </a:xfrm>
            <a:solidFill>
              <a:srgbClr val="000000"/>
            </a:solidFill>
          </p:grpSpPr>
          <p:sp>
            <p:nvSpPr>
              <p:cNvPr id="72" name="Freeform 1420">
                <a:extLst>
                  <a:ext uri="{FF2B5EF4-FFF2-40B4-BE49-F238E27FC236}">
                    <a16:creationId xmlns:a16="http://schemas.microsoft.com/office/drawing/2014/main" id="{78D2F63F-4FA7-1BFA-9532-CFCCADB773EE}"/>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solidFill>
                <a:srgbClr val="000000"/>
              </a:solidFill>
              <a:ln w="27426" cap="flat">
                <a:noFill/>
                <a:prstDash val="solid"/>
                <a:miter/>
              </a:ln>
            </p:spPr>
            <p:txBody>
              <a:bodyPr rtlCol="0" anchor="ctr"/>
              <a:lstStyle/>
              <a:p>
                <a:endParaRPr lang="en-US"/>
              </a:p>
            </p:txBody>
          </p:sp>
          <p:sp>
            <p:nvSpPr>
              <p:cNvPr id="73" name="Freeform 1421">
                <a:extLst>
                  <a:ext uri="{FF2B5EF4-FFF2-40B4-BE49-F238E27FC236}">
                    <a16:creationId xmlns:a16="http://schemas.microsoft.com/office/drawing/2014/main" id="{3B0D7A62-72DE-2033-E178-9F75D0A8864D}"/>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solidFill>
                <a:srgbClr val="000000"/>
              </a:solidFill>
              <a:ln w="27426" cap="flat">
                <a:noFill/>
                <a:prstDash val="solid"/>
                <a:miter/>
              </a:ln>
            </p:spPr>
            <p:txBody>
              <a:bodyPr rtlCol="0" anchor="ctr"/>
              <a:lstStyle/>
              <a:p>
                <a:endParaRPr lang="en-US"/>
              </a:p>
            </p:txBody>
          </p:sp>
          <p:sp>
            <p:nvSpPr>
              <p:cNvPr id="74" name="Freeform 1422">
                <a:extLst>
                  <a:ext uri="{FF2B5EF4-FFF2-40B4-BE49-F238E27FC236}">
                    <a16:creationId xmlns:a16="http://schemas.microsoft.com/office/drawing/2014/main" id="{79E91AA5-259A-FC13-3141-A11ECE00D753}"/>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solidFill>
                <a:srgbClr val="000000"/>
              </a:solidFill>
              <a:ln w="27426" cap="flat">
                <a:noFill/>
                <a:prstDash val="solid"/>
                <a:miter/>
              </a:ln>
            </p:spPr>
            <p:txBody>
              <a:bodyPr rtlCol="0" anchor="ctr"/>
              <a:lstStyle/>
              <a:p>
                <a:endParaRPr lang="en-US"/>
              </a:p>
            </p:txBody>
          </p:sp>
          <p:sp>
            <p:nvSpPr>
              <p:cNvPr id="75" name="Freeform 1423">
                <a:extLst>
                  <a:ext uri="{FF2B5EF4-FFF2-40B4-BE49-F238E27FC236}">
                    <a16:creationId xmlns:a16="http://schemas.microsoft.com/office/drawing/2014/main" id="{CBFF1ACC-66F4-5944-0CBF-718C23B5C4A1}"/>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solidFill>
                <a:srgbClr val="000000"/>
              </a:solidFill>
              <a:ln w="27426" cap="flat">
                <a:noFill/>
                <a:prstDash val="solid"/>
                <a:miter/>
              </a:ln>
            </p:spPr>
            <p:txBody>
              <a:bodyPr rtlCol="0" anchor="ctr"/>
              <a:lstStyle/>
              <a:p>
                <a:endParaRPr lang="en-US"/>
              </a:p>
            </p:txBody>
          </p:sp>
          <p:sp>
            <p:nvSpPr>
              <p:cNvPr id="76" name="Freeform 1424">
                <a:extLst>
                  <a:ext uri="{FF2B5EF4-FFF2-40B4-BE49-F238E27FC236}">
                    <a16:creationId xmlns:a16="http://schemas.microsoft.com/office/drawing/2014/main" id="{2963053C-E1A1-EB0D-BB83-CF65246E0B72}"/>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solidFill>
                <a:srgbClr val="000000"/>
              </a:solidFill>
              <a:ln w="27426" cap="flat">
                <a:noFill/>
                <a:prstDash val="solid"/>
                <a:miter/>
              </a:ln>
            </p:spPr>
            <p:txBody>
              <a:bodyPr rtlCol="0" anchor="ctr"/>
              <a:lstStyle/>
              <a:p>
                <a:endParaRPr lang="en-US"/>
              </a:p>
            </p:txBody>
          </p:sp>
          <p:sp>
            <p:nvSpPr>
              <p:cNvPr id="77" name="Freeform 1425">
                <a:extLst>
                  <a:ext uri="{FF2B5EF4-FFF2-40B4-BE49-F238E27FC236}">
                    <a16:creationId xmlns:a16="http://schemas.microsoft.com/office/drawing/2014/main" id="{3CE57E0F-D111-8C00-835D-93BDE631338B}"/>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solidFill>
                <a:srgbClr val="000000"/>
              </a:solidFill>
              <a:ln w="27426" cap="flat">
                <a:noFill/>
                <a:prstDash val="solid"/>
                <a:miter/>
              </a:ln>
            </p:spPr>
            <p:txBody>
              <a:bodyPr rtlCol="0" anchor="ctr"/>
              <a:lstStyle/>
              <a:p>
                <a:endParaRPr lang="en-US"/>
              </a:p>
            </p:txBody>
          </p:sp>
          <p:sp>
            <p:nvSpPr>
              <p:cNvPr id="78" name="Freeform 1426">
                <a:extLst>
                  <a:ext uri="{FF2B5EF4-FFF2-40B4-BE49-F238E27FC236}">
                    <a16:creationId xmlns:a16="http://schemas.microsoft.com/office/drawing/2014/main" id="{D89E93E8-2A68-A1BD-85F0-79C26D45B7B3}"/>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solidFill>
                <a:srgbClr val="000000"/>
              </a:solidFill>
              <a:ln w="27426" cap="flat">
                <a:noFill/>
                <a:prstDash val="solid"/>
                <a:miter/>
              </a:ln>
            </p:spPr>
            <p:txBody>
              <a:bodyPr rtlCol="0" anchor="ctr"/>
              <a:lstStyle/>
              <a:p>
                <a:endParaRPr lang="en-US"/>
              </a:p>
            </p:txBody>
          </p:sp>
          <p:sp>
            <p:nvSpPr>
              <p:cNvPr id="79" name="Freeform 1427">
                <a:extLst>
                  <a:ext uri="{FF2B5EF4-FFF2-40B4-BE49-F238E27FC236}">
                    <a16:creationId xmlns:a16="http://schemas.microsoft.com/office/drawing/2014/main" id="{70ED28F1-EFA2-8274-0BEC-B325A852CC41}"/>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solidFill>
                <a:srgbClr val="000000"/>
              </a:solidFill>
              <a:ln w="27426" cap="flat">
                <a:noFill/>
                <a:prstDash val="solid"/>
                <a:miter/>
              </a:ln>
            </p:spPr>
            <p:txBody>
              <a:bodyPr rtlCol="0" anchor="ctr"/>
              <a:lstStyle/>
              <a:p>
                <a:endParaRPr lang="en-US"/>
              </a:p>
            </p:txBody>
          </p:sp>
          <p:sp>
            <p:nvSpPr>
              <p:cNvPr id="80" name="Freeform 1428">
                <a:extLst>
                  <a:ext uri="{FF2B5EF4-FFF2-40B4-BE49-F238E27FC236}">
                    <a16:creationId xmlns:a16="http://schemas.microsoft.com/office/drawing/2014/main" id="{7BDB6183-903A-917A-1BB6-2F516CDA937B}"/>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solidFill>
                <a:srgbClr val="000000"/>
              </a:solidFill>
              <a:ln w="27426" cap="flat">
                <a:noFill/>
                <a:prstDash val="solid"/>
                <a:miter/>
              </a:ln>
            </p:spPr>
            <p:txBody>
              <a:bodyPr rtlCol="0" anchor="ctr"/>
              <a:lstStyle/>
              <a:p>
                <a:endParaRPr lang="en-US"/>
              </a:p>
            </p:txBody>
          </p:sp>
          <p:sp>
            <p:nvSpPr>
              <p:cNvPr id="81" name="Freeform 1429">
                <a:extLst>
                  <a:ext uri="{FF2B5EF4-FFF2-40B4-BE49-F238E27FC236}">
                    <a16:creationId xmlns:a16="http://schemas.microsoft.com/office/drawing/2014/main" id="{6BB4371F-EC8B-BFD0-8EDF-2836917AEBB8}"/>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solidFill>
                <a:srgbClr val="000000"/>
              </a:solidFill>
              <a:ln w="27426" cap="flat">
                <a:noFill/>
                <a:prstDash val="solid"/>
                <a:miter/>
              </a:ln>
            </p:spPr>
            <p:txBody>
              <a:bodyPr rtlCol="0" anchor="ctr"/>
              <a:lstStyle/>
              <a:p>
                <a:endParaRPr lang="en-US"/>
              </a:p>
            </p:txBody>
          </p:sp>
          <p:sp>
            <p:nvSpPr>
              <p:cNvPr id="82" name="Freeform 1430">
                <a:extLst>
                  <a:ext uri="{FF2B5EF4-FFF2-40B4-BE49-F238E27FC236}">
                    <a16:creationId xmlns:a16="http://schemas.microsoft.com/office/drawing/2014/main" id="{37D27783-EEC1-0C37-753A-227EB7040291}"/>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solidFill>
                <a:srgbClr val="000000"/>
              </a:solidFill>
              <a:ln w="27426" cap="flat">
                <a:noFill/>
                <a:prstDash val="solid"/>
                <a:miter/>
              </a:ln>
            </p:spPr>
            <p:txBody>
              <a:bodyPr rtlCol="0" anchor="ctr"/>
              <a:lstStyle/>
              <a:p>
                <a:endParaRPr lang="en-US"/>
              </a:p>
            </p:txBody>
          </p:sp>
          <p:sp>
            <p:nvSpPr>
              <p:cNvPr id="83" name="Freeform 1431">
                <a:extLst>
                  <a:ext uri="{FF2B5EF4-FFF2-40B4-BE49-F238E27FC236}">
                    <a16:creationId xmlns:a16="http://schemas.microsoft.com/office/drawing/2014/main" id="{455BDED1-7241-D93C-D283-F8485BCCD183}"/>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solidFill>
                <a:srgbClr val="000000"/>
              </a:solidFill>
              <a:ln w="27426" cap="flat">
                <a:noFill/>
                <a:prstDash val="solid"/>
                <a:miter/>
              </a:ln>
            </p:spPr>
            <p:txBody>
              <a:bodyPr rtlCol="0" anchor="ctr"/>
              <a:lstStyle/>
              <a:p>
                <a:endParaRPr lang="en-US"/>
              </a:p>
            </p:txBody>
          </p:sp>
          <p:sp>
            <p:nvSpPr>
              <p:cNvPr id="84" name="Freeform 1432">
                <a:extLst>
                  <a:ext uri="{FF2B5EF4-FFF2-40B4-BE49-F238E27FC236}">
                    <a16:creationId xmlns:a16="http://schemas.microsoft.com/office/drawing/2014/main" id="{3E351EE6-7100-DB40-B2DE-1A45C8AA77AD}"/>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solidFill>
                <a:srgbClr val="000000"/>
              </a:solidFill>
              <a:ln w="27426" cap="flat">
                <a:noFill/>
                <a:prstDash val="solid"/>
                <a:miter/>
              </a:ln>
            </p:spPr>
            <p:txBody>
              <a:bodyPr rtlCol="0" anchor="ctr"/>
              <a:lstStyle/>
              <a:p>
                <a:endParaRPr lang="en-US"/>
              </a:p>
            </p:txBody>
          </p:sp>
          <p:sp>
            <p:nvSpPr>
              <p:cNvPr id="85" name="Freeform 1433">
                <a:extLst>
                  <a:ext uri="{FF2B5EF4-FFF2-40B4-BE49-F238E27FC236}">
                    <a16:creationId xmlns:a16="http://schemas.microsoft.com/office/drawing/2014/main" id="{28E2B1D6-C8FF-45F1-31E0-643879FD4C59}"/>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solidFill>
                <a:srgbClr val="000000"/>
              </a:solidFill>
              <a:ln w="27426" cap="flat">
                <a:noFill/>
                <a:prstDash val="solid"/>
                <a:miter/>
              </a:ln>
            </p:spPr>
            <p:txBody>
              <a:bodyPr rtlCol="0" anchor="ctr"/>
              <a:lstStyle/>
              <a:p>
                <a:endParaRPr lang="en-US"/>
              </a:p>
            </p:txBody>
          </p:sp>
          <p:sp>
            <p:nvSpPr>
              <p:cNvPr id="86" name="Freeform 1434">
                <a:extLst>
                  <a:ext uri="{FF2B5EF4-FFF2-40B4-BE49-F238E27FC236}">
                    <a16:creationId xmlns:a16="http://schemas.microsoft.com/office/drawing/2014/main" id="{CBA8B312-280C-FFE9-9913-6C9CF518BD95}"/>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solidFill>
                <a:srgbClr val="000000"/>
              </a:solidFill>
              <a:ln w="27426" cap="flat">
                <a:noFill/>
                <a:prstDash val="solid"/>
                <a:miter/>
              </a:ln>
            </p:spPr>
            <p:txBody>
              <a:bodyPr rtlCol="0" anchor="ctr"/>
              <a:lstStyle/>
              <a:p>
                <a:endParaRPr lang="en-US"/>
              </a:p>
            </p:txBody>
          </p:sp>
          <p:sp>
            <p:nvSpPr>
              <p:cNvPr id="87" name="Freeform 1435">
                <a:extLst>
                  <a:ext uri="{FF2B5EF4-FFF2-40B4-BE49-F238E27FC236}">
                    <a16:creationId xmlns:a16="http://schemas.microsoft.com/office/drawing/2014/main" id="{07222FDF-89B9-4474-44EE-0ECDC0D57790}"/>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solidFill>
                <a:srgbClr val="000000"/>
              </a:solidFill>
              <a:ln w="27426" cap="flat">
                <a:noFill/>
                <a:prstDash val="solid"/>
                <a:miter/>
              </a:ln>
            </p:spPr>
            <p:txBody>
              <a:bodyPr rtlCol="0" anchor="ctr"/>
              <a:lstStyle/>
              <a:p>
                <a:endParaRPr lang="en-US"/>
              </a:p>
            </p:txBody>
          </p:sp>
          <p:sp>
            <p:nvSpPr>
              <p:cNvPr id="88" name="Freeform 1436">
                <a:extLst>
                  <a:ext uri="{FF2B5EF4-FFF2-40B4-BE49-F238E27FC236}">
                    <a16:creationId xmlns:a16="http://schemas.microsoft.com/office/drawing/2014/main" id="{B794C355-184C-CB77-7602-A87913428881}"/>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solidFill>
                <a:srgbClr val="000000"/>
              </a:solidFill>
              <a:ln w="27426" cap="flat">
                <a:noFill/>
                <a:prstDash val="solid"/>
                <a:miter/>
              </a:ln>
            </p:spPr>
            <p:txBody>
              <a:bodyPr rtlCol="0" anchor="ctr"/>
              <a:lstStyle/>
              <a:p>
                <a:endParaRPr lang="en-US"/>
              </a:p>
            </p:txBody>
          </p:sp>
          <p:sp>
            <p:nvSpPr>
              <p:cNvPr id="89" name="Freeform 1437">
                <a:extLst>
                  <a:ext uri="{FF2B5EF4-FFF2-40B4-BE49-F238E27FC236}">
                    <a16:creationId xmlns:a16="http://schemas.microsoft.com/office/drawing/2014/main" id="{506BDF4C-D0C0-DEE7-0E60-5CEC00DF09BE}"/>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solidFill>
                <a:srgbClr val="000000"/>
              </a:solidFill>
              <a:ln w="27426" cap="flat">
                <a:noFill/>
                <a:prstDash val="solid"/>
                <a:miter/>
              </a:ln>
            </p:spPr>
            <p:txBody>
              <a:bodyPr rtlCol="0" anchor="ctr"/>
              <a:lstStyle/>
              <a:p>
                <a:endParaRPr lang="en-US"/>
              </a:p>
            </p:txBody>
          </p:sp>
          <p:sp>
            <p:nvSpPr>
              <p:cNvPr id="90" name="Freeform 1438">
                <a:extLst>
                  <a:ext uri="{FF2B5EF4-FFF2-40B4-BE49-F238E27FC236}">
                    <a16:creationId xmlns:a16="http://schemas.microsoft.com/office/drawing/2014/main" id="{59B1E6BC-4C50-6DD1-453D-D61F3979510A}"/>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solidFill>
                <a:srgbClr val="000000"/>
              </a:solidFill>
              <a:ln w="27426" cap="flat">
                <a:noFill/>
                <a:prstDash val="solid"/>
                <a:miter/>
              </a:ln>
            </p:spPr>
            <p:txBody>
              <a:bodyPr rtlCol="0" anchor="ctr"/>
              <a:lstStyle/>
              <a:p>
                <a:endParaRPr lang="en-US"/>
              </a:p>
            </p:txBody>
          </p:sp>
          <p:sp>
            <p:nvSpPr>
              <p:cNvPr id="91" name="Freeform 1439">
                <a:extLst>
                  <a:ext uri="{FF2B5EF4-FFF2-40B4-BE49-F238E27FC236}">
                    <a16:creationId xmlns:a16="http://schemas.microsoft.com/office/drawing/2014/main" id="{5E644FF4-95DC-EA3C-DE8D-EEDFBC1453C2}"/>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solidFill>
                <a:srgbClr val="000000"/>
              </a:solidFill>
              <a:ln w="27426" cap="flat">
                <a:noFill/>
                <a:prstDash val="solid"/>
                <a:miter/>
              </a:ln>
            </p:spPr>
            <p:txBody>
              <a:bodyPr rtlCol="0" anchor="ctr"/>
              <a:lstStyle/>
              <a:p>
                <a:endParaRPr lang="en-US"/>
              </a:p>
            </p:txBody>
          </p:sp>
          <p:sp>
            <p:nvSpPr>
              <p:cNvPr id="92" name="Freeform 1440">
                <a:extLst>
                  <a:ext uri="{FF2B5EF4-FFF2-40B4-BE49-F238E27FC236}">
                    <a16:creationId xmlns:a16="http://schemas.microsoft.com/office/drawing/2014/main" id="{76D836F0-691C-A875-EC0A-4F1AA4FAD8A0}"/>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solidFill>
                <a:srgbClr val="000000"/>
              </a:solidFill>
              <a:ln w="27426" cap="flat">
                <a:noFill/>
                <a:prstDash val="solid"/>
                <a:miter/>
              </a:ln>
            </p:spPr>
            <p:txBody>
              <a:bodyPr rtlCol="0" anchor="ctr"/>
              <a:lstStyle/>
              <a:p>
                <a:endParaRPr lang="en-US"/>
              </a:p>
            </p:txBody>
          </p:sp>
          <p:sp>
            <p:nvSpPr>
              <p:cNvPr id="93" name="Freeform 1441">
                <a:extLst>
                  <a:ext uri="{FF2B5EF4-FFF2-40B4-BE49-F238E27FC236}">
                    <a16:creationId xmlns:a16="http://schemas.microsoft.com/office/drawing/2014/main" id="{31EB38A0-B137-E857-7E97-7EE508A94BD5}"/>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solidFill>
                <a:srgbClr val="000000"/>
              </a:solidFill>
              <a:ln w="27426" cap="flat">
                <a:noFill/>
                <a:prstDash val="solid"/>
                <a:miter/>
              </a:ln>
            </p:spPr>
            <p:txBody>
              <a:bodyPr rtlCol="0" anchor="ctr"/>
              <a:lstStyle/>
              <a:p>
                <a:endParaRPr lang="en-US"/>
              </a:p>
            </p:txBody>
          </p:sp>
          <p:sp>
            <p:nvSpPr>
              <p:cNvPr id="94" name="Freeform 1442">
                <a:extLst>
                  <a:ext uri="{FF2B5EF4-FFF2-40B4-BE49-F238E27FC236}">
                    <a16:creationId xmlns:a16="http://schemas.microsoft.com/office/drawing/2014/main" id="{6C26994B-99A2-AD33-704C-7B5C8548A6CA}"/>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solidFill>
                <a:srgbClr val="000000"/>
              </a:solidFill>
              <a:ln w="27426" cap="flat">
                <a:noFill/>
                <a:prstDash val="solid"/>
                <a:miter/>
              </a:ln>
            </p:spPr>
            <p:txBody>
              <a:bodyPr rtlCol="0" anchor="ctr"/>
              <a:lstStyle/>
              <a:p>
                <a:endParaRPr lang="en-US"/>
              </a:p>
            </p:txBody>
          </p:sp>
          <p:sp>
            <p:nvSpPr>
              <p:cNvPr id="95" name="Freeform 1443">
                <a:extLst>
                  <a:ext uri="{FF2B5EF4-FFF2-40B4-BE49-F238E27FC236}">
                    <a16:creationId xmlns:a16="http://schemas.microsoft.com/office/drawing/2014/main" id="{81664216-B589-58B5-E3EB-74C6281DB291}"/>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solidFill>
                <a:srgbClr val="000000"/>
              </a:solidFill>
              <a:ln w="27426" cap="flat">
                <a:noFill/>
                <a:prstDash val="solid"/>
                <a:miter/>
              </a:ln>
            </p:spPr>
            <p:txBody>
              <a:bodyPr rtlCol="0" anchor="ctr"/>
              <a:lstStyle/>
              <a:p>
                <a:endParaRPr lang="en-US"/>
              </a:p>
            </p:txBody>
          </p:sp>
          <p:sp>
            <p:nvSpPr>
              <p:cNvPr id="96" name="Freeform 1444">
                <a:extLst>
                  <a:ext uri="{FF2B5EF4-FFF2-40B4-BE49-F238E27FC236}">
                    <a16:creationId xmlns:a16="http://schemas.microsoft.com/office/drawing/2014/main" id="{B472D783-D75F-220E-4BF8-358ED7107CED}"/>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solidFill>
                <a:srgbClr val="000000"/>
              </a:solidFill>
              <a:ln w="27426" cap="flat">
                <a:noFill/>
                <a:prstDash val="solid"/>
                <a:miter/>
              </a:ln>
            </p:spPr>
            <p:txBody>
              <a:bodyPr rtlCol="0" anchor="ctr"/>
              <a:lstStyle/>
              <a:p>
                <a:endParaRPr lang="en-US"/>
              </a:p>
            </p:txBody>
          </p:sp>
          <p:sp>
            <p:nvSpPr>
              <p:cNvPr id="97" name="Freeform 1445">
                <a:extLst>
                  <a:ext uri="{FF2B5EF4-FFF2-40B4-BE49-F238E27FC236}">
                    <a16:creationId xmlns:a16="http://schemas.microsoft.com/office/drawing/2014/main" id="{74C06B22-EB0A-D9F8-C0E4-FE1FCB7B25B4}"/>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solidFill>
                <a:srgbClr val="000000"/>
              </a:solidFill>
              <a:ln w="27426" cap="flat">
                <a:noFill/>
                <a:prstDash val="solid"/>
                <a:miter/>
              </a:ln>
            </p:spPr>
            <p:txBody>
              <a:bodyPr rtlCol="0" anchor="ctr"/>
              <a:lstStyle/>
              <a:p>
                <a:endParaRPr lang="en-US"/>
              </a:p>
            </p:txBody>
          </p:sp>
          <p:sp>
            <p:nvSpPr>
              <p:cNvPr id="98" name="Freeform 1446">
                <a:extLst>
                  <a:ext uri="{FF2B5EF4-FFF2-40B4-BE49-F238E27FC236}">
                    <a16:creationId xmlns:a16="http://schemas.microsoft.com/office/drawing/2014/main" id="{FD2277FB-B275-C98E-01B0-B0B70D310ED0}"/>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solidFill>
                <a:srgbClr val="000000"/>
              </a:solidFill>
              <a:ln w="27426" cap="flat">
                <a:noFill/>
                <a:prstDash val="solid"/>
                <a:miter/>
              </a:ln>
            </p:spPr>
            <p:txBody>
              <a:bodyPr rtlCol="0" anchor="ctr"/>
              <a:lstStyle/>
              <a:p>
                <a:endParaRPr lang="en-US"/>
              </a:p>
            </p:txBody>
          </p:sp>
          <p:sp>
            <p:nvSpPr>
              <p:cNvPr id="99" name="Freeform 1447">
                <a:extLst>
                  <a:ext uri="{FF2B5EF4-FFF2-40B4-BE49-F238E27FC236}">
                    <a16:creationId xmlns:a16="http://schemas.microsoft.com/office/drawing/2014/main" id="{7B0052D5-5426-8027-00D0-34688C51F5F0}"/>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solidFill>
                <a:srgbClr val="000000"/>
              </a:solidFill>
              <a:ln w="27426" cap="flat">
                <a:noFill/>
                <a:prstDash val="solid"/>
                <a:miter/>
              </a:ln>
            </p:spPr>
            <p:txBody>
              <a:bodyPr rtlCol="0" anchor="ctr"/>
              <a:lstStyle/>
              <a:p>
                <a:endParaRPr lang="en-US"/>
              </a:p>
            </p:txBody>
          </p:sp>
          <p:sp>
            <p:nvSpPr>
              <p:cNvPr id="100" name="Freeform 1448">
                <a:extLst>
                  <a:ext uri="{FF2B5EF4-FFF2-40B4-BE49-F238E27FC236}">
                    <a16:creationId xmlns:a16="http://schemas.microsoft.com/office/drawing/2014/main" id="{1339C2F1-0B9C-E183-199F-60B6CFBF50CC}"/>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solidFill>
                <a:srgbClr val="000000"/>
              </a:solidFill>
              <a:ln w="27426" cap="flat">
                <a:noFill/>
                <a:prstDash val="solid"/>
                <a:miter/>
              </a:ln>
            </p:spPr>
            <p:txBody>
              <a:bodyPr rtlCol="0" anchor="ctr"/>
              <a:lstStyle/>
              <a:p>
                <a:endParaRPr lang="en-US"/>
              </a:p>
            </p:txBody>
          </p:sp>
          <p:sp>
            <p:nvSpPr>
              <p:cNvPr id="101" name="Freeform 1449">
                <a:extLst>
                  <a:ext uri="{FF2B5EF4-FFF2-40B4-BE49-F238E27FC236}">
                    <a16:creationId xmlns:a16="http://schemas.microsoft.com/office/drawing/2014/main" id="{6A0186EC-6CEA-5A79-3251-6A481460CB4D}"/>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solidFill>
                <a:srgbClr val="000000"/>
              </a:solidFill>
              <a:ln w="27426" cap="flat">
                <a:noFill/>
                <a:prstDash val="solid"/>
                <a:miter/>
              </a:ln>
            </p:spPr>
            <p:txBody>
              <a:bodyPr rtlCol="0" anchor="ctr"/>
              <a:lstStyle/>
              <a:p>
                <a:endParaRPr lang="en-US"/>
              </a:p>
            </p:txBody>
          </p:sp>
          <p:sp>
            <p:nvSpPr>
              <p:cNvPr id="102" name="Freeform 1450">
                <a:extLst>
                  <a:ext uri="{FF2B5EF4-FFF2-40B4-BE49-F238E27FC236}">
                    <a16:creationId xmlns:a16="http://schemas.microsoft.com/office/drawing/2014/main" id="{ECBE4939-4A85-8DAA-0046-92E7BE9B7BB6}"/>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solidFill>
                <a:srgbClr val="000000"/>
              </a:solidFill>
              <a:ln w="27426" cap="flat">
                <a:noFill/>
                <a:prstDash val="solid"/>
                <a:miter/>
              </a:ln>
            </p:spPr>
            <p:txBody>
              <a:bodyPr rtlCol="0" anchor="ctr"/>
              <a:lstStyle/>
              <a:p>
                <a:endParaRPr lang="en-US"/>
              </a:p>
            </p:txBody>
          </p:sp>
        </p:grpSp>
        <p:grpSp>
          <p:nvGrpSpPr>
            <p:cNvPr id="66" name="Graphic 3">
              <a:extLst>
                <a:ext uri="{FF2B5EF4-FFF2-40B4-BE49-F238E27FC236}">
                  <a16:creationId xmlns:a16="http://schemas.microsoft.com/office/drawing/2014/main" id="{7EB0C4BD-1C49-6E1F-C2AC-70BFD83EBA5C}"/>
                </a:ext>
              </a:extLst>
            </p:cNvPr>
            <p:cNvGrpSpPr/>
            <p:nvPr/>
          </p:nvGrpSpPr>
          <p:grpSpPr>
            <a:xfrm>
              <a:off x="8623774" y="2128475"/>
              <a:ext cx="506941" cy="300655"/>
              <a:chOff x="8623774" y="2128475"/>
              <a:chExt cx="506941" cy="300655"/>
            </a:xfrm>
            <a:solidFill>
              <a:srgbClr val="00BADE"/>
            </a:solidFill>
          </p:grpSpPr>
          <p:grpSp>
            <p:nvGrpSpPr>
              <p:cNvPr id="67" name="Graphic 3">
                <a:extLst>
                  <a:ext uri="{FF2B5EF4-FFF2-40B4-BE49-F238E27FC236}">
                    <a16:creationId xmlns:a16="http://schemas.microsoft.com/office/drawing/2014/main" id="{E1E18AAD-E6E1-D0C8-6478-1F3AD7FF5E14}"/>
                  </a:ext>
                </a:extLst>
              </p:cNvPr>
              <p:cNvGrpSpPr/>
              <p:nvPr/>
            </p:nvGrpSpPr>
            <p:grpSpPr>
              <a:xfrm>
                <a:off x="8623774" y="2128475"/>
                <a:ext cx="506941" cy="221114"/>
                <a:chOff x="8623774" y="2128475"/>
                <a:chExt cx="506941" cy="221114"/>
              </a:xfrm>
              <a:solidFill>
                <a:srgbClr val="00BADE"/>
              </a:solidFill>
            </p:grpSpPr>
            <p:sp>
              <p:nvSpPr>
                <p:cNvPr id="70" name="Freeform 1418">
                  <a:extLst>
                    <a:ext uri="{FF2B5EF4-FFF2-40B4-BE49-F238E27FC236}">
                      <a16:creationId xmlns:a16="http://schemas.microsoft.com/office/drawing/2014/main" id="{6CE6610D-4263-EAA9-E2FB-682A3A6B910D}"/>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00BADE"/>
                </a:solidFill>
                <a:ln w="27426" cap="flat">
                  <a:noFill/>
                  <a:prstDash val="solid"/>
                  <a:miter/>
                </a:ln>
              </p:spPr>
              <p:txBody>
                <a:bodyPr rtlCol="0" anchor="ctr"/>
                <a:lstStyle/>
                <a:p>
                  <a:endParaRPr lang="en-US"/>
                </a:p>
              </p:txBody>
            </p:sp>
            <p:sp>
              <p:nvSpPr>
                <p:cNvPr id="71" name="Freeform 1419">
                  <a:extLst>
                    <a:ext uri="{FF2B5EF4-FFF2-40B4-BE49-F238E27FC236}">
                      <a16:creationId xmlns:a16="http://schemas.microsoft.com/office/drawing/2014/main" id="{B685134F-76FE-8C23-5365-C0A64FCF488F}"/>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00BADE"/>
                </a:solidFill>
                <a:ln w="27426" cap="flat">
                  <a:noFill/>
                  <a:prstDash val="solid"/>
                  <a:miter/>
                </a:ln>
              </p:spPr>
              <p:txBody>
                <a:bodyPr rtlCol="0" anchor="ctr"/>
                <a:lstStyle/>
                <a:p>
                  <a:endParaRPr lang="en-US"/>
                </a:p>
              </p:txBody>
            </p:sp>
          </p:grpSp>
          <p:sp>
            <p:nvSpPr>
              <p:cNvPr id="68" name="Freeform 1416">
                <a:extLst>
                  <a:ext uri="{FF2B5EF4-FFF2-40B4-BE49-F238E27FC236}">
                    <a16:creationId xmlns:a16="http://schemas.microsoft.com/office/drawing/2014/main" id="{C1FD5DA0-2C88-3706-B7C8-A77DC4E7258F}"/>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00BADE"/>
              </a:solidFill>
              <a:ln w="27426" cap="flat">
                <a:noFill/>
                <a:prstDash val="solid"/>
                <a:miter/>
              </a:ln>
            </p:spPr>
            <p:txBody>
              <a:bodyPr rtlCol="0" anchor="ctr"/>
              <a:lstStyle/>
              <a:p>
                <a:endParaRPr lang="en-US"/>
              </a:p>
            </p:txBody>
          </p:sp>
          <p:sp>
            <p:nvSpPr>
              <p:cNvPr id="69" name="Freeform 1417">
                <a:extLst>
                  <a:ext uri="{FF2B5EF4-FFF2-40B4-BE49-F238E27FC236}">
                    <a16:creationId xmlns:a16="http://schemas.microsoft.com/office/drawing/2014/main" id="{0D78E822-D01B-6A35-EAB7-BA38910DAE44}"/>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00BADE"/>
              </a:solidFill>
              <a:ln w="27426" cap="flat">
                <a:noFill/>
                <a:prstDash val="solid"/>
                <a:miter/>
              </a:ln>
            </p:spPr>
            <p:txBody>
              <a:bodyPr rtlCol="0" anchor="ctr"/>
              <a:lstStyle/>
              <a:p>
                <a:endParaRPr lang="en-US"/>
              </a:p>
            </p:txBody>
          </p:sp>
        </p:grpSp>
      </p:grpSp>
      <p:grpSp>
        <p:nvGrpSpPr>
          <p:cNvPr id="103" name="Graphic 3">
            <a:extLst>
              <a:ext uri="{FF2B5EF4-FFF2-40B4-BE49-F238E27FC236}">
                <a16:creationId xmlns:a16="http://schemas.microsoft.com/office/drawing/2014/main" id="{5E1BD01A-70EE-4678-F31D-7E125E0A6D5E}"/>
              </a:ext>
            </a:extLst>
          </p:cNvPr>
          <p:cNvGrpSpPr/>
          <p:nvPr/>
        </p:nvGrpSpPr>
        <p:grpSpPr>
          <a:xfrm>
            <a:off x="9853845" y="3411244"/>
            <a:ext cx="867188" cy="735154"/>
            <a:chOff x="8711101" y="501407"/>
            <a:chExt cx="959968" cy="957224"/>
          </a:xfrm>
        </p:grpSpPr>
        <p:sp>
          <p:nvSpPr>
            <p:cNvPr id="104" name="Freeform 1103">
              <a:extLst>
                <a:ext uri="{FF2B5EF4-FFF2-40B4-BE49-F238E27FC236}">
                  <a16:creationId xmlns:a16="http://schemas.microsoft.com/office/drawing/2014/main" id="{D9DA41F1-8303-A0B2-52A3-6E7FADBAC8DC}"/>
                </a:ext>
              </a:extLst>
            </p:cNvPr>
            <p:cNvSpPr/>
            <p:nvPr/>
          </p:nvSpPr>
          <p:spPr>
            <a:xfrm>
              <a:off x="9191085" y="537063"/>
              <a:ext cx="449814" cy="493697"/>
            </a:xfrm>
            <a:custGeom>
              <a:avLst/>
              <a:gdLst>
                <a:gd name="connsiteX0" fmla="*/ 447072 w 449814"/>
                <a:gd name="connsiteY0" fmla="*/ 493697 h 493697"/>
                <a:gd name="connsiteX1" fmla="*/ 128910 w 449814"/>
                <a:gd name="connsiteY1" fmla="*/ 493697 h 493697"/>
                <a:gd name="connsiteX2" fmla="*/ 128910 w 449814"/>
                <a:gd name="connsiteY2" fmla="*/ 447070 h 493697"/>
                <a:gd name="connsiteX3" fmla="*/ 112454 w 449814"/>
                <a:gd name="connsiteY3" fmla="*/ 430614 h 493697"/>
                <a:gd name="connsiteX4" fmla="*/ 0 w 449814"/>
                <a:gd name="connsiteY4" fmla="*/ 430614 h 493697"/>
                <a:gd name="connsiteX5" fmla="*/ 0 w 449814"/>
                <a:gd name="connsiteY5" fmla="*/ 403186 h 493697"/>
                <a:gd name="connsiteX6" fmla="*/ 41142 w 449814"/>
                <a:gd name="connsiteY6" fmla="*/ 381244 h 493697"/>
                <a:gd name="connsiteX7" fmla="*/ 156338 w 449814"/>
                <a:gd name="connsiteY7" fmla="*/ 266048 h 493697"/>
                <a:gd name="connsiteX8" fmla="*/ 156338 w 449814"/>
                <a:gd name="connsiteY8" fmla="*/ 244106 h 493697"/>
                <a:gd name="connsiteX9" fmla="*/ 120682 w 449814"/>
                <a:gd name="connsiteY9" fmla="*/ 208450 h 493697"/>
                <a:gd name="connsiteX10" fmla="*/ 205708 w 449814"/>
                <a:gd name="connsiteY10" fmla="*/ 123424 h 493697"/>
                <a:gd name="connsiteX11" fmla="*/ 183766 w 449814"/>
                <a:gd name="connsiteY11" fmla="*/ 101482 h 493697"/>
                <a:gd name="connsiteX12" fmla="*/ 98741 w 449814"/>
                <a:gd name="connsiteY12" fmla="*/ 186508 h 493697"/>
                <a:gd name="connsiteX13" fmla="*/ 93255 w 449814"/>
                <a:gd name="connsiteY13" fmla="*/ 181022 h 493697"/>
                <a:gd name="connsiteX14" fmla="*/ 71313 w 449814"/>
                <a:gd name="connsiteY14" fmla="*/ 181022 h 493697"/>
                <a:gd name="connsiteX15" fmla="*/ 2744 w 449814"/>
                <a:gd name="connsiteY15" fmla="*/ 249591 h 493697"/>
                <a:gd name="connsiteX16" fmla="*/ 2744 w 449814"/>
                <a:gd name="connsiteY16" fmla="*/ 0 h 493697"/>
                <a:gd name="connsiteX17" fmla="*/ 449815 w 449814"/>
                <a:gd name="connsiteY17" fmla="*/ 0 h 493697"/>
                <a:gd name="connsiteX18" fmla="*/ 449815 w 449814"/>
                <a:gd name="connsiteY18" fmla="*/ 493697 h 4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814" h="493697">
                  <a:moveTo>
                    <a:pt x="447072" y="493697"/>
                  </a:moveTo>
                  <a:lnTo>
                    <a:pt x="128910" y="493697"/>
                  </a:lnTo>
                  <a:lnTo>
                    <a:pt x="128910" y="447070"/>
                  </a:lnTo>
                  <a:cubicBezTo>
                    <a:pt x="128910" y="438842"/>
                    <a:pt x="120682" y="430614"/>
                    <a:pt x="112454" y="430614"/>
                  </a:cubicBezTo>
                  <a:lnTo>
                    <a:pt x="0" y="430614"/>
                  </a:lnTo>
                  <a:lnTo>
                    <a:pt x="0" y="403186"/>
                  </a:lnTo>
                  <a:cubicBezTo>
                    <a:pt x="13714" y="400443"/>
                    <a:pt x="30171" y="392215"/>
                    <a:pt x="41142" y="381244"/>
                  </a:cubicBezTo>
                  <a:lnTo>
                    <a:pt x="156338" y="266048"/>
                  </a:lnTo>
                  <a:cubicBezTo>
                    <a:pt x="161824" y="260562"/>
                    <a:pt x="161824" y="249591"/>
                    <a:pt x="156338" y="244106"/>
                  </a:cubicBezTo>
                  <a:lnTo>
                    <a:pt x="120682" y="208450"/>
                  </a:lnTo>
                  <a:lnTo>
                    <a:pt x="205708" y="123424"/>
                  </a:lnTo>
                  <a:lnTo>
                    <a:pt x="183766" y="101482"/>
                  </a:lnTo>
                  <a:lnTo>
                    <a:pt x="98741" y="186508"/>
                  </a:lnTo>
                  <a:lnTo>
                    <a:pt x="93255" y="181022"/>
                  </a:lnTo>
                  <a:cubicBezTo>
                    <a:pt x="87769" y="175537"/>
                    <a:pt x="76799" y="175537"/>
                    <a:pt x="71313" y="181022"/>
                  </a:cubicBezTo>
                  <a:lnTo>
                    <a:pt x="2744" y="249591"/>
                  </a:lnTo>
                  <a:lnTo>
                    <a:pt x="2744" y="0"/>
                  </a:lnTo>
                  <a:lnTo>
                    <a:pt x="449815" y="0"/>
                  </a:lnTo>
                  <a:lnTo>
                    <a:pt x="449815" y="493697"/>
                  </a:lnTo>
                  <a:close/>
                </a:path>
              </a:pathLst>
            </a:custGeom>
            <a:solidFill>
              <a:srgbClr val="00BADE"/>
            </a:solidFill>
            <a:ln w="27426" cap="flat">
              <a:noFill/>
              <a:prstDash val="solid"/>
              <a:miter/>
            </a:ln>
          </p:spPr>
          <p:txBody>
            <a:bodyPr rtlCol="0" anchor="ctr"/>
            <a:lstStyle/>
            <a:p>
              <a:endParaRPr lang="en-US"/>
            </a:p>
          </p:txBody>
        </p:sp>
        <p:grpSp>
          <p:nvGrpSpPr>
            <p:cNvPr id="105" name="Graphic 3">
              <a:extLst>
                <a:ext uri="{FF2B5EF4-FFF2-40B4-BE49-F238E27FC236}">
                  <a16:creationId xmlns:a16="http://schemas.microsoft.com/office/drawing/2014/main" id="{13179A45-6EBD-A881-9E98-6E93256D8A86}"/>
                </a:ext>
              </a:extLst>
            </p:cNvPr>
            <p:cNvGrpSpPr/>
            <p:nvPr/>
          </p:nvGrpSpPr>
          <p:grpSpPr>
            <a:xfrm>
              <a:off x="8711101" y="501407"/>
              <a:ext cx="959968" cy="957224"/>
              <a:chOff x="8711101" y="501407"/>
              <a:chExt cx="959968" cy="957224"/>
            </a:xfrm>
            <a:solidFill>
              <a:srgbClr val="000000"/>
            </a:solidFill>
          </p:grpSpPr>
          <p:sp>
            <p:nvSpPr>
              <p:cNvPr id="106" name="Freeform 1105">
                <a:extLst>
                  <a:ext uri="{FF2B5EF4-FFF2-40B4-BE49-F238E27FC236}">
                    <a16:creationId xmlns:a16="http://schemas.microsoft.com/office/drawing/2014/main" id="{4E9C0D5D-6F9B-A140-3AF8-3B0180901652}"/>
                  </a:ext>
                </a:extLst>
              </p:cNvPr>
              <p:cNvSpPr/>
              <p:nvPr/>
            </p:nvSpPr>
            <p:spPr>
              <a:xfrm>
                <a:off x="8711101" y="501407"/>
                <a:ext cx="959968" cy="619864"/>
              </a:xfrm>
              <a:custGeom>
                <a:avLst/>
                <a:gdLst>
                  <a:gd name="connsiteX0" fmla="*/ 940771 w 959968"/>
                  <a:gd name="connsiteY0" fmla="*/ 0 h 619864"/>
                  <a:gd name="connsiteX1" fmla="*/ 463528 w 959968"/>
                  <a:gd name="connsiteY1" fmla="*/ 0 h 619864"/>
                  <a:gd name="connsiteX2" fmla="*/ 447072 w 959968"/>
                  <a:gd name="connsiteY2" fmla="*/ 16457 h 619864"/>
                  <a:gd name="connsiteX3" fmla="*/ 447072 w 959968"/>
                  <a:gd name="connsiteY3" fmla="*/ 277019 h 619864"/>
                  <a:gd name="connsiteX4" fmla="*/ 397701 w 959968"/>
                  <a:gd name="connsiteY4" fmla="*/ 219421 h 619864"/>
                  <a:gd name="connsiteX5" fmla="*/ 337362 w 959968"/>
                  <a:gd name="connsiteY5" fmla="*/ 191993 h 619864"/>
                  <a:gd name="connsiteX6" fmla="*/ 277021 w 959968"/>
                  <a:gd name="connsiteY6" fmla="*/ 191993 h 619864"/>
                  <a:gd name="connsiteX7" fmla="*/ 301704 w 959968"/>
                  <a:gd name="connsiteY7" fmla="*/ 145366 h 619864"/>
                  <a:gd name="connsiteX8" fmla="*/ 318162 w 959968"/>
                  <a:gd name="connsiteY8" fmla="*/ 145366 h 619864"/>
                  <a:gd name="connsiteX9" fmla="*/ 331876 w 959968"/>
                  <a:gd name="connsiteY9" fmla="*/ 137138 h 619864"/>
                  <a:gd name="connsiteX10" fmla="*/ 331876 w 959968"/>
                  <a:gd name="connsiteY10" fmla="*/ 120682 h 619864"/>
                  <a:gd name="connsiteX11" fmla="*/ 301704 w 959968"/>
                  <a:gd name="connsiteY11" fmla="*/ 60341 h 619864"/>
                  <a:gd name="connsiteX12" fmla="*/ 301704 w 959968"/>
                  <a:gd name="connsiteY12" fmla="*/ 49370 h 619864"/>
                  <a:gd name="connsiteX13" fmla="*/ 255079 w 959968"/>
                  <a:gd name="connsiteY13" fmla="*/ 2743 h 619864"/>
                  <a:gd name="connsiteX14" fmla="*/ 159082 w 959968"/>
                  <a:gd name="connsiteY14" fmla="*/ 2743 h 619864"/>
                  <a:gd name="connsiteX15" fmla="*/ 112454 w 959968"/>
                  <a:gd name="connsiteY15" fmla="*/ 49370 h 619864"/>
                  <a:gd name="connsiteX16" fmla="*/ 112454 w 959968"/>
                  <a:gd name="connsiteY16" fmla="*/ 126167 h 619864"/>
                  <a:gd name="connsiteX17" fmla="*/ 137138 w 959968"/>
                  <a:gd name="connsiteY17" fmla="*/ 191993 h 619864"/>
                  <a:gd name="connsiteX18" fmla="*/ 112454 w 959968"/>
                  <a:gd name="connsiteY18" fmla="*/ 191993 h 619864"/>
                  <a:gd name="connsiteX19" fmla="*/ 32914 w 959968"/>
                  <a:gd name="connsiteY19" fmla="*/ 271534 h 619864"/>
                  <a:gd name="connsiteX20" fmla="*/ 32914 w 959968"/>
                  <a:gd name="connsiteY20" fmla="*/ 414157 h 619864"/>
                  <a:gd name="connsiteX21" fmla="*/ 49371 w 959968"/>
                  <a:gd name="connsiteY21" fmla="*/ 460784 h 619864"/>
                  <a:gd name="connsiteX22" fmla="*/ 16458 w 959968"/>
                  <a:gd name="connsiteY22" fmla="*/ 460784 h 619864"/>
                  <a:gd name="connsiteX23" fmla="*/ 0 w 959968"/>
                  <a:gd name="connsiteY23" fmla="*/ 477241 h 619864"/>
                  <a:gd name="connsiteX24" fmla="*/ 0 w 959968"/>
                  <a:gd name="connsiteY24" fmla="*/ 540324 h 619864"/>
                  <a:gd name="connsiteX25" fmla="*/ 16458 w 959968"/>
                  <a:gd name="connsiteY25" fmla="*/ 556781 h 619864"/>
                  <a:gd name="connsiteX26" fmla="*/ 32914 w 959968"/>
                  <a:gd name="connsiteY26" fmla="*/ 556781 h 619864"/>
                  <a:gd name="connsiteX27" fmla="*/ 32914 w 959968"/>
                  <a:gd name="connsiteY27" fmla="*/ 619864 h 619864"/>
                  <a:gd name="connsiteX28" fmla="*/ 65827 w 959968"/>
                  <a:gd name="connsiteY28" fmla="*/ 619864 h 619864"/>
                  <a:gd name="connsiteX29" fmla="*/ 65827 w 959968"/>
                  <a:gd name="connsiteY29" fmla="*/ 556781 h 619864"/>
                  <a:gd name="connsiteX30" fmla="*/ 543069 w 959968"/>
                  <a:gd name="connsiteY30" fmla="*/ 556781 h 619864"/>
                  <a:gd name="connsiteX31" fmla="*/ 543069 w 959968"/>
                  <a:gd name="connsiteY31" fmla="*/ 589694 h 619864"/>
                  <a:gd name="connsiteX32" fmla="*/ 575981 w 959968"/>
                  <a:gd name="connsiteY32" fmla="*/ 589694 h 619864"/>
                  <a:gd name="connsiteX33" fmla="*/ 575981 w 959968"/>
                  <a:gd name="connsiteY33" fmla="*/ 556781 h 619864"/>
                  <a:gd name="connsiteX34" fmla="*/ 943513 w 959968"/>
                  <a:gd name="connsiteY34" fmla="*/ 556781 h 619864"/>
                  <a:gd name="connsiteX35" fmla="*/ 959969 w 959968"/>
                  <a:gd name="connsiteY35" fmla="*/ 540324 h 619864"/>
                  <a:gd name="connsiteX36" fmla="*/ 959969 w 959968"/>
                  <a:gd name="connsiteY36" fmla="*/ 16457 h 619864"/>
                  <a:gd name="connsiteX37" fmla="*/ 940771 w 959968"/>
                  <a:gd name="connsiteY37" fmla="*/ 0 h 619864"/>
                  <a:gd name="connsiteX38" fmla="*/ 940771 w 959968"/>
                  <a:gd name="connsiteY38" fmla="*/ 0 h 619864"/>
                  <a:gd name="connsiteX39" fmla="*/ 145368 w 959968"/>
                  <a:gd name="connsiteY39" fmla="*/ 46627 h 619864"/>
                  <a:gd name="connsiteX40" fmla="*/ 161824 w 959968"/>
                  <a:gd name="connsiteY40" fmla="*/ 30170 h 619864"/>
                  <a:gd name="connsiteX41" fmla="*/ 257821 w 959968"/>
                  <a:gd name="connsiteY41" fmla="*/ 30170 h 619864"/>
                  <a:gd name="connsiteX42" fmla="*/ 274277 w 959968"/>
                  <a:gd name="connsiteY42" fmla="*/ 46627 h 619864"/>
                  <a:gd name="connsiteX43" fmla="*/ 274277 w 959968"/>
                  <a:gd name="connsiteY43" fmla="*/ 63084 h 619864"/>
                  <a:gd name="connsiteX44" fmla="*/ 277021 w 959968"/>
                  <a:gd name="connsiteY44" fmla="*/ 71312 h 619864"/>
                  <a:gd name="connsiteX45" fmla="*/ 296220 w 959968"/>
                  <a:gd name="connsiteY45" fmla="*/ 112453 h 619864"/>
                  <a:gd name="connsiteX46" fmla="*/ 290734 w 959968"/>
                  <a:gd name="connsiteY46" fmla="*/ 112453 h 619864"/>
                  <a:gd name="connsiteX47" fmla="*/ 274277 w 959968"/>
                  <a:gd name="connsiteY47" fmla="*/ 128910 h 619864"/>
                  <a:gd name="connsiteX48" fmla="*/ 252335 w 959968"/>
                  <a:gd name="connsiteY48" fmla="*/ 175537 h 619864"/>
                  <a:gd name="connsiteX49" fmla="*/ 202965 w 959968"/>
                  <a:gd name="connsiteY49" fmla="*/ 191993 h 619864"/>
                  <a:gd name="connsiteX50" fmla="*/ 145368 w 959968"/>
                  <a:gd name="connsiteY50" fmla="*/ 126167 h 619864"/>
                  <a:gd name="connsiteX51" fmla="*/ 145368 w 959968"/>
                  <a:gd name="connsiteY51" fmla="*/ 46627 h 619864"/>
                  <a:gd name="connsiteX52" fmla="*/ 230393 w 959968"/>
                  <a:gd name="connsiteY52" fmla="*/ 222164 h 619864"/>
                  <a:gd name="connsiteX53" fmla="*/ 208451 w 959968"/>
                  <a:gd name="connsiteY53" fmla="*/ 266048 h 619864"/>
                  <a:gd name="connsiteX54" fmla="*/ 186510 w 959968"/>
                  <a:gd name="connsiteY54" fmla="*/ 222164 h 619864"/>
                  <a:gd name="connsiteX55" fmla="*/ 230393 w 959968"/>
                  <a:gd name="connsiteY55" fmla="*/ 222164 h 619864"/>
                  <a:gd name="connsiteX56" fmla="*/ 65827 w 959968"/>
                  <a:gd name="connsiteY56" fmla="*/ 414157 h 619864"/>
                  <a:gd name="connsiteX57" fmla="*/ 65827 w 959968"/>
                  <a:gd name="connsiteY57" fmla="*/ 271534 h 619864"/>
                  <a:gd name="connsiteX58" fmla="*/ 112454 w 959968"/>
                  <a:gd name="connsiteY58" fmla="*/ 224907 h 619864"/>
                  <a:gd name="connsiteX59" fmla="*/ 150852 w 959968"/>
                  <a:gd name="connsiteY59" fmla="*/ 224907 h 619864"/>
                  <a:gd name="connsiteX60" fmla="*/ 194737 w 959968"/>
                  <a:gd name="connsiteY60" fmla="*/ 312675 h 619864"/>
                  <a:gd name="connsiteX61" fmla="*/ 208451 w 959968"/>
                  <a:gd name="connsiteY61" fmla="*/ 320903 h 619864"/>
                  <a:gd name="connsiteX62" fmla="*/ 222165 w 959968"/>
                  <a:gd name="connsiteY62" fmla="*/ 312675 h 619864"/>
                  <a:gd name="connsiteX63" fmla="*/ 266049 w 959968"/>
                  <a:gd name="connsiteY63" fmla="*/ 224907 h 619864"/>
                  <a:gd name="connsiteX64" fmla="*/ 337362 w 959968"/>
                  <a:gd name="connsiteY64" fmla="*/ 224907 h 619864"/>
                  <a:gd name="connsiteX65" fmla="*/ 373017 w 959968"/>
                  <a:gd name="connsiteY65" fmla="*/ 241363 h 619864"/>
                  <a:gd name="connsiteX66" fmla="*/ 449815 w 959968"/>
                  <a:gd name="connsiteY66" fmla="*/ 331874 h 619864"/>
                  <a:gd name="connsiteX67" fmla="*/ 460786 w 959968"/>
                  <a:gd name="connsiteY67" fmla="*/ 337360 h 619864"/>
                  <a:gd name="connsiteX68" fmla="*/ 471756 w 959968"/>
                  <a:gd name="connsiteY68" fmla="*/ 331874 h 619864"/>
                  <a:gd name="connsiteX69" fmla="*/ 559525 w 959968"/>
                  <a:gd name="connsiteY69" fmla="*/ 244106 h 619864"/>
                  <a:gd name="connsiteX70" fmla="*/ 600667 w 959968"/>
                  <a:gd name="connsiteY70" fmla="*/ 285247 h 619864"/>
                  <a:gd name="connsiteX71" fmla="*/ 496442 w 959968"/>
                  <a:gd name="connsiteY71" fmla="*/ 389472 h 619864"/>
                  <a:gd name="connsiteX72" fmla="*/ 427873 w 959968"/>
                  <a:gd name="connsiteY72" fmla="*/ 389472 h 619864"/>
                  <a:gd name="connsiteX73" fmla="*/ 378503 w 959968"/>
                  <a:gd name="connsiteY73" fmla="*/ 340103 h 619864"/>
                  <a:gd name="connsiteX74" fmla="*/ 362046 w 959968"/>
                  <a:gd name="connsiteY74" fmla="*/ 337360 h 619864"/>
                  <a:gd name="connsiteX75" fmla="*/ 351076 w 959968"/>
                  <a:gd name="connsiteY75" fmla="*/ 351074 h 619864"/>
                  <a:gd name="connsiteX76" fmla="*/ 351076 w 959968"/>
                  <a:gd name="connsiteY76" fmla="*/ 463527 h 619864"/>
                  <a:gd name="connsiteX77" fmla="*/ 271535 w 959968"/>
                  <a:gd name="connsiteY77" fmla="*/ 463527 h 619864"/>
                  <a:gd name="connsiteX78" fmla="*/ 271535 w 959968"/>
                  <a:gd name="connsiteY78" fmla="*/ 416900 h 619864"/>
                  <a:gd name="connsiteX79" fmla="*/ 224907 w 959968"/>
                  <a:gd name="connsiteY79" fmla="*/ 370273 h 619864"/>
                  <a:gd name="connsiteX80" fmla="*/ 161824 w 959968"/>
                  <a:gd name="connsiteY80" fmla="*/ 370273 h 619864"/>
                  <a:gd name="connsiteX81" fmla="*/ 161824 w 959968"/>
                  <a:gd name="connsiteY81" fmla="*/ 337360 h 619864"/>
                  <a:gd name="connsiteX82" fmla="*/ 128910 w 959968"/>
                  <a:gd name="connsiteY82" fmla="*/ 337360 h 619864"/>
                  <a:gd name="connsiteX83" fmla="*/ 128910 w 959968"/>
                  <a:gd name="connsiteY83" fmla="*/ 381244 h 619864"/>
                  <a:gd name="connsiteX84" fmla="*/ 145368 w 959968"/>
                  <a:gd name="connsiteY84" fmla="*/ 397701 h 619864"/>
                  <a:gd name="connsiteX85" fmla="*/ 224907 w 959968"/>
                  <a:gd name="connsiteY85" fmla="*/ 397701 h 619864"/>
                  <a:gd name="connsiteX86" fmla="*/ 241365 w 959968"/>
                  <a:gd name="connsiteY86" fmla="*/ 414157 h 619864"/>
                  <a:gd name="connsiteX87" fmla="*/ 241365 w 959968"/>
                  <a:gd name="connsiteY87" fmla="*/ 460784 h 619864"/>
                  <a:gd name="connsiteX88" fmla="*/ 115197 w 959968"/>
                  <a:gd name="connsiteY88" fmla="*/ 460784 h 619864"/>
                  <a:gd name="connsiteX89" fmla="*/ 65827 w 959968"/>
                  <a:gd name="connsiteY89" fmla="*/ 414157 h 619864"/>
                  <a:gd name="connsiteX90" fmla="*/ 65827 w 959968"/>
                  <a:gd name="connsiteY90" fmla="*/ 414157 h 619864"/>
                  <a:gd name="connsiteX91" fmla="*/ 383987 w 959968"/>
                  <a:gd name="connsiteY91" fmla="*/ 460784 h 619864"/>
                  <a:gd name="connsiteX92" fmla="*/ 383987 w 959968"/>
                  <a:gd name="connsiteY92" fmla="*/ 386729 h 619864"/>
                  <a:gd name="connsiteX93" fmla="*/ 408673 w 959968"/>
                  <a:gd name="connsiteY93" fmla="*/ 411414 h 619864"/>
                  <a:gd name="connsiteX94" fmla="*/ 449815 w 959968"/>
                  <a:gd name="connsiteY94" fmla="*/ 433357 h 619864"/>
                  <a:gd name="connsiteX95" fmla="*/ 449815 w 959968"/>
                  <a:gd name="connsiteY95" fmla="*/ 460784 h 619864"/>
                  <a:gd name="connsiteX96" fmla="*/ 383987 w 959968"/>
                  <a:gd name="connsiteY96" fmla="*/ 460784 h 619864"/>
                  <a:gd name="connsiteX97" fmla="*/ 575981 w 959968"/>
                  <a:gd name="connsiteY97" fmla="*/ 526610 h 619864"/>
                  <a:gd name="connsiteX98" fmla="*/ 35657 w 959968"/>
                  <a:gd name="connsiteY98" fmla="*/ 526610 h 619864"/>
                  <a:gd name="connsiteX99" fmla="*/ 35657 w 959968"/>
                  <a:gd name="connsiteY99" fmla="*/ 493697 h 619864"/>
                  <a:gd name="connsiteX100" fmla="*/ 575981 w 959968"/>
                  <a:gd name="connsiteY100" fmla="*/ 493697 h 619864"/>
                  <a:gd name="connsiteX101" fmla="*/ 575981 w 959968"/>
                  <a:gd name="connsiteY101" fmla="*/ 526610 h 619864"/>
                  <a:gd name="connsiteX102" fmla="*/ 924313 w 959968"/>
                  <a:gd name="connsiteY102" fmla="*/ 526610 h 619864"/>
                  <a:gd name="connsiteX103" fmla="*/ 606153 w 959968"/>
                  <a:gd name="connsiteY103" fmla="*/ 526610 h 619864"/>
                  <a:gd name="connsiteX104" fmla="*/ 606153 w 959968"/>
                  <a:gd name="connsiteY104" fmla="*/ 479983 h 619864"/>
                  <a:gd name="connsiteX105" fmla="*/ 589695 w 959968"/>
                  <a:gd name="connsiteY105" fmla="*/ 463527 h 619864"/>
                  <a:gd name="connsiteX106" fmla="*/ 477242 w 959968"/>
                  <a:gd name="connsiteY106" fmla="*/ 463527 h 619864"/>
                  <a:gd name="connsiteX107" fmla="*/ 477242 w 959968"/>
                  <a:gd name="connsiteY107" fmla="*/ 436099 h 619864"/>
                  <a:gd name="connsiteX108" fmla="*/ 518384 w 959968"/>
                  <a:gd name="connsiteY108" fmla="*/ 414157 h 619864"/>
                  <a:gd name="connsiteX109" fmla="*/ 633580 w 959968"/>
                  <a:gd name="connsiteY109" fmla="*/ 298961 h 619864"/>
                  <a:gd name="connsiteX110" fmla="*/ 633580 w 959968"/>
                  <a:gd name="connsiteY110" fmla="*/ 277019 h 619864"/>
                  <a:gd name="connsiteX111" fmla="*/ 597925 w 959968"/>
                  <a:gd name="connsiteY111" fmla="*/ 241363 h 619864"/>
                  <a:gd name="connsiteX112" fmla="*/ 682950 w 959968"/>
                  <a:gd name="connsiteY112" fmla="*/ 156338 h 619864"/>
                  <a:gd name="connsiteX113" fmla="*/ 661008 w 959968"/>
                  <a:gd name="connsiteY113" fmla="*/ 134395 h 619864"/>
                  <a:gd name="connsiteX114" fmla="*/ 575981 w 959968"/>
                  <a:gd name="connsiteY114" fmla="*/ 219421 h 619864"/>
                  <a:gd name="connsiteX115" fmla="*/ 570497 w 959968"/>
                  <a:gd name="connsiteY115" fmla="*/ 213936 h 619864"/>
                  <a:gd name="connsiteX116" fmla="*/ 548553 w 959968"/>
                  <a:gd name="connsiteY116" fmla="*/ 213936 h 619864"/>
                  <a:gd name="connsiteX117" fmla="*/ 479984 w 959968"/>
                  <a:gd name="connsiteY117" fmla="*/ 282505 h 619864"/>
                  <a:gd name="connsiteX118" fmla="*/ 479984 w 959968"/>
                  <a:gd name="connsiteY118" fmla="*/ 32913 h 619864"/>
                  <a:gd name="connsiteX119" fmla="*/ 927057 w 959968"/>
                  <a:gd name="connsiteY119" fmla="*/ 32913 h 619864"/>
                  <a:gd name="connsiteX120" fmla="*/ 927057 w 959968"/>
                  <a:gd name="connsiteY120" fmla="*/ 526610 h 6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9968" h="619864">
                    <a:moveTo>
                      <a:pt x="940771" y="0"/>
                    </a:moveTo>
                    <a:lnTo>
                      <a:pt x="463528" y="0"/>
                    </a:lnTo>
                    <a:cubicBezTo>
                      <a:pt x="455300" y="0"/>
                      <a:pt x="447072" y="8228"/>
                      <a:pt x="447072" y="16457"/>
                    </a:cubicBezTo>
                    <a:lnTo>
                      <a:pt x="447072" y="277019"/>
                    </a:lnTo>
                    <a:lnTo>
                      <a:pt x="397701" y="219421"/>
                    </a:lnTo>
                    <a:cubicBezTo>
                      <a:pt x="381245" y="202964"/>
                      <a:pt x="359304" y="191993"/>
                      <a:pt x="337362" y="191993"/>
                    </a:cubicBezTo>
                    <a:lnTo>
                      <a:pt x="277021" y="191993"/>
                    </a:lnTo>
                    <a:cubicBezTo>
                      <a:pt x="287991" y="178280"/>
                      <a:pt x="296220" y="161823"/>
                      <a:pt x="301704" y="145366"/>
                    </a:cubicBezTo>
                    <a:lnTo>
                      <a:pt x="318162" y="145366"/>
                    </a:lnTo>
                    <a:cubicBezTo>
                      <a:pt x="323648" y="145366"/>
                      <a:pt x="329132" y="142624"/>
                      <a:pt x="331876" y="137138"/>
                    </a:cubicBezTo>
                    <a:cubicBezTo>
                      <a:pt x="334618" y="131653"/>
                      <a:pt x="334618" y="126167"/>
                      <a:pt x="331876" y="120682"/>
                    </a:cubicBezTo>
                    <a:lnTo>
                      <a:pt x="301704" y="60341"/>
                    </a:lnTo>
                    <a:lnTo>
                      <a:pt x="301704" y="49370"/>
                    </a:lnTo>
                    <a:cubicBezTo>
                      <a:pt x="301704" y="21942"/>
                      <a:pt x="279763" y="2743"/>
                      <a:pt x="255079" y="2743"/>
                    </a:cubicBezTo>
                    <a:lnTo>
                      <a:pt x="159082" y="2743"/>
                    </a:lnTo>
                    <a:cubicBezTo>
                      <a:pt x="131654" y="2743"/>
                      <a:pt x="112454" y="24685"/>
                      <a:pt x="112454" y="49370"/>
                    </a:cubicBezTo>
                    <a:lnTo>
                      <a:pt x="112454" y="126167"/>
                    </a:lnTo>
                    <a:cubicBezTo>
                      <a:pt x="112454" y="150852"/>
                      <a:pt x="123425" y="175537"/>
                      <a:pt x="137138" y="191993"/>
                    </a:cubicBezTo>
                    <a:lnTo>
                      <a:pt x="112454" y="191993"/>
                    </a:lnTo>
                    <a:cubicBezTo>
                      <a:pt x="68569" y="191993"/>
                      <a:pt x="32914" y="227649"/>
                      <a:pt x="32914" y="271534"/>
                    </a:cubicBezTo>
                    <a:lnTo>
                      <a:pt x="32914" y="414157"/>
                    </a:lnTo>
                    <a:cubicBezTo>
                      <a:pt x="32914" y="433357"/>
                      <a:pt x="38399" y="449813"/>
                      <a:pt x="49371" y="460784"/>
                    </a:cubicBezTo>
                    <a:lnTo>
                      <a:pt x="16458" y="460784"/>
                    </a:lnTo>
                    <a:cubicBezTo>
                      <a:pt x="8230" y="460784"/>
                      <a:pt x="0" y="469012"/>
                      <a:pt x="0" y="477241"/>
                    </a:cubicBezTo>
                    <a:lnTo>
                      <a:pt x="0" y="540324"/>
                    </a:lnTo>
                    <a:cubicBezTo>
                      <a:pt x="0" y="548552"/>
                      <a:pt x="8230" y="556781"/>
                      <a:pt x="16458" y="556781"/>
                    </a:cubicBezTo>
                    <a:lnTo>
                      <a:pt x="32914" y="556781"/>
                    </a:lnTo>
                    <a:lnTo>
                      <a:pt x="32914" y="619864"/>
                    </a:lnTo>
                    <a:lnTo>
                      <a:pt x="65827" y="619864"/>
                    </a:lnTo>
                    <a:lnTo>
                      <a:pt x="65827" y="556781"/>
                    </a:lnTo>
                    <a:lnTo>
                      <a:pt x="543069" y="556781"/>
                    </a:lnTo>
                    <a:lnTo>
                      <a:pt x="543069" y="589694"/>
                    </a:lnTo>
                    <a:lnTo>
                      <a:pt x="575981" y="589694"/>
                    </a:lnTo>
                    <a:lnTo>
                      <a:pt x="575981" y="556781"/>
                    </a:lnTo>
                    <a:lnTo>
                      <a:pt x="943513" y="556781"/>
                    </a:lnTo>
                    <a:cubicBezTo>
                      <a:pt x="951741" y="556781"/>
                      <a:pt x="959969" y="548552"/>
                      <a:pt x="959969" y="540324"/>
                    </a:cubicBezTo>
                    <a:lnTo>
                      <a:pt x="959969" y="16457"/>
                    </a:lnTo>
                    <a:cubicBezTo>
                      <a:pt x="957227" y="8228"/>
                      <a:pt x="948999" y="0"/>
                      <a:pt x="940771" y="0"/>
                    </a:cubicBezTo>
                    <a:lnTo>
                      <a:pt x="940771" y="0"/>
                    </a:lnTo>
                    <a:close/>
                    <a:moveTo>
                      <a:pt x="145368" y="46627"/>
                    </a:moveTo>
                    <a:cubicBezTo>
                      <a:pt x="145368" y="38399"/>
                      <a:pt x="153596" y="30170"/>
                      <a:pt x="161824" y="30170"/>
                    </a:cubicBezTo>
                    <a:lnTo>
                      <a:pt x="257821" y="30170"/>
                    </a:lnTo>
                    <a:cubicBezTo>
                      <a:pt x="266049" y="30170"/>
                      <a:pt x="274277" y="38399"/>
                      <a:pt x="274277" y="46627"/>
                    </a:cubicBezTo>
                    <a:lnTo>
                      <a:pt x="274277" y="63084"/>
                    </a:lnTo>
                    <a:cubicBezTo>
                      <a:pt x="274277" y="65826"/>
                      <a:pt x="274277" y="68569"/>
                      <a:pt x="277021" y="71312"/>
                    </a:cubicBezTo>
                    <a:lnTo>
                      <a:pt x="296220" y="112453"/>
                    </a:lnTo>
                    <a:lnTo>
                      <a:pt x="290734" y="112453"/>
                    </a:lnTo>
                    <a:cubicBezTo>
                      <a:pt x="282506" y="112453"/>
                      <a:pt x="274277" y="120682"/>
                      <a:pt x="274277" y="128910"/>
                    </a:cubicBezTo>
                    <a:cubicBezTo>
                      <a:pt x="274277" y="148109"/>
                      <a:pt x="266049" y="164566"/>
                      <a:pt x="252335" y="175537"/>
                    </a:cubicBezTo>
                    <a:cubicBezTo>
                      <a:pt x="238621" y="186508"/>
                      <a:pt x="222165" y="194736"/>
                      <a:pt x="202965" y="191993"/>
                    </a:cubicBezTo>
                    <a:cubicBezTo>
                      <a:pt x="170052" y="189251"/>
                      <a:pt x="145368" y="159080"/>
                      <a:pt x="145368" y="126167"/>
                    </a:cubicBezTo>
                    <a:lnTo>
                      <a:pt x="145368" y="46627"/>
                    </a:lnTo>
                    <a:close/>
                    <a:moveTo>
                      <a:pt x="230393" y="222164"/>
                    </a:moveTo>
                    <a:lnTo>
                      <a:pt x="208451" y="266048"/>
                    </a:lnTo>
                    <a:lnTo>
                      <a:pt x="186510" y="222164"/>
                    </a:lnTo>
                    <a:lnTo>
                      <a:pt x="230393" y="222164"/>
                    </a:lnTo>
                    <a:close/>
                    <a:moveTo>
                      <a:pt x="65827" y="414157"/>
                    </a:moveTo>
                    <a:lnTo>
                      <a:pt x="65827" y="271534"/>
                    </a:lnTo>
                    <a:cubicBezTo>
                      <a:pt x="65827" y="244106"/>
                      <a:pt x="87769" y="224907"/>
                      <a:pt x="112454" y="224907"/>
                    </a:cubicBezTo>
                    <a:lnTo>
                      <a:pt x="150852" y="224907"/>
                    </a:lnTo>
                    <a:lnTo>
                      <a:pt x="194737" y="312675"/>
                    </a:lnTo>
                    <a:cubicBezTo>
                      <a:pt x="197480" y="318160"/>
                      <a:pt x="202965" y="320903"/>
                      <a:pt x="208451" y="320903"/>
                    </a:cubicBezTo>
                    <a:cubicBezTo>
                      <a:pt x="213937" y="320903"/>
                      <a:pt x="219421" y="318160"/>
                      <a:pt x="222165" y="312675"/>
                    </a:cubicBezTo>
                    <a:lnTo>
                      <a:pt x="266049" y="224907"/>
                    </a:lnTo>
                    <a:lnTo>
                      <a:pt x="337362" y="224907"/>
                    </a:lnTo>
                    <a:cubicBezTo>
                      <a:pt x="351076" y="224907"/>
                      <a:pt x="364789" y="230392"/>
                      <a:pt x="373017" y="241363"/>
                    </a:cubicBezTo>
                    <a:lnTo>
                      <a:pt x="449815" y="331874"/>
                    </a:lnTo>
                    <a:cubicBezTo>
                      <a:pt x="452557" y="334617"/>
                      <a:pt x="458042" y="337360"/>
                      <a:pt x="460786" y="337360"/>
                    </a:cubicBezTo>
                    <a:cubicBezTo>
                      <a:pt x="466270" y="337360"/>
                      <a:pt x="469014" y="334617"/>
                      <a:pt x="471756" y="331874"/>
                    </a:cubicBezTo>
                    <a:lnTo>
                      <a:pt x="559525" y="244106"/>
                    </a:lnTo>
                    <a:lnTo>
                      <a:pt x="600667" y="285247"/>
                    </a:lnTo>
                    <a:lnTo>
                      <a:pt x="496442" y="389472"/>
                    </a:lnTo>
                    <a:cubicBezTo>
                      <a:pt x="477242" y="408672"/>
                      <a:pt x="447072" y="408672"/>
                      <a:pt x="427873" y="389472"/>
                    </a:cubicBezTo>
                    <a:lnTo>
                      <a:pt x="378503" y="340103"/>
                    </a:lnTo>
                    <a:cubicBezTo>
                      <a:pt x="373017" y="334617"/>
                      <a:pt x="367532" y="334617"/>
                      <a:pt x="362046" y="337360"/>
                    </a:cubicBezTo>
                    <a:cubicBezTo>
                      <a:pt x="356560" y="340103"/>
                      <a:pt x="351076" y="345588"/>
                      <a:pt x="351076" y="351074"/>
                    </a:cubicBezTo>
                    <a:lnTo>
                      <a:pt x="351076" y="463527"/>
                    </a:lnTo>
                    <a:lnTo>
                      <a:pt x="271535" y="463527"/>
                    </a:lnTo>
                    <a:lnTo>
                      <a:pt x="271535" y="416900"/>
                    </a:lnTo>
                    <a:cubicBezTo>
                      <a:pt x="271535" y="389472"/>
                      <a:pt x="249593" y="370273"/>
                      <a:pt x="224907" y="370273"/>
                    </a:cubicBezTo>
                    <a:lnTo>
                      <a:pt x="161824" y="370273"/>
                    </a:lnTo>
                    <a:lnTo>
                      <a:pt x="161824" y="337360"/>
                    </a:lnTo>
                    <a:lnTo>
                      <a:pt x="128910" y="337360"/>
                    </a:lnTo>
                    <a:lnTo>
                      <a:pt x="128910" y="381244"/>
                    </a:lnTo>
                    <a:cubicBezTo>
                      <a:pt x="128910" y="389472"/>
                      <a:pt x="137138" y="397701"/>
                      <a:pt x="145368" y="397701"/>
                    </a:cubicBezTo>
                    <a:lnTo>
                      <a:pt x="224907" y="397701"/>
                    </a:lnTo>
                    <a:cubicBezTo>
                      <a:pt x="233135" y="397701"/>
                      <a:pt x="241365" y="405929"/>
                      <a:pt x="241365" y="414157"/>
                    </a:cubicBezTo>
                    <a:lnTo>
                      <a:pt x="241365" y="460784"/>
                    </a:lnTo>
                    <a:lnTo>
                      <a:pt x="115197" y="460784"/>
                    </a:lnTo>
                    <a:cubicBezTo>
                      <a:pt x="87769" y="460784"/>
                      <a:pt x="65827" y="438842"/>
                      <a:pt x="65827" y="414157"/>
                    </a:cubicBezTo>
                    <a:lnTo>
                      <a:pt x="65827" y="414157"/>
                    </a:lnTo>
                    <a:close/>
                    <a:moveTo>
                      <a:pt x="383987" y="460784"/>
                    </a:moveTo>
                    <a:lnTo>
                      <a:pt x="383987" y="386729"/>
                    </a:lnTo>
                    <a:lnTo>
                      <a:pt x="408673" y="411414"/>
                    </a:lnTo>
                    <a:cubicBezTo>
                      <a:pt x="419645" y="422385"/>
                      <a:pt x="433359" y="430614"/>
                      <a:pt x="449815" y="433357"/>
                    </a:cubicBezTo>
                    <a:lnTo>
                      <a:pt x="449815" y="460784"/>
                    </a:lnTo>
                    <a:lnTo>
                      <a:pt x="383987" y="460784"/>
                    </a:lnTo>
                    <a:close/>
                    <a:moveTo>
                      <a:pt x="575981" y="526610"/>
                    </a:moveTo>
                    <a:lnTo>
                      <a:pt x="35657" y="526610"/>
                    </a:lnTo>
                    <a:lnTo>
                      <a:pt x="35657" y="493697"/>
                    </a:lnTo>
                    <a:lnTo>
                      <a:pt x="575981" y="493697"/>
                    </a:lnTo>
                    <a:lnTo>
                      <a:pt x="575981" y="526610"/>
                    </a:lnTo>
                    <a:close/>
                    <a:moveTo>
                      <a:pt x="924313" y="526610"/>
                    </a:moveTo>
                    <a:lnTo>
                      <a:pt x="606153" y="526610"/>
                    </a:lnTo>
                    <a:lnTo>
                      <a:pt x="606153" y="479983"/>
                    </a:lnTo>
                    <a:cubicBezTo>
                      <a:pt x="606153" y="471755"/>
                      <a:pt x="597925" y="463527"/>
                      <a:pt x="589695" y="463527"/>
                    </a:cubicBezTo>
                    <a:lnTo>
                      <a:pt x="477242" y="463527"/>
                    </a:lnTo>
                    <a:lnTo>
                      <a:pt x="477242" y="436099"/>
                    </a:lnTo>
                    <a:cubicBezTo>
                      <a:pt x="490956" y="433357"/>
                      <a:pt x="507412" y="425128"/>
                      <a:pt x="518384" y="414157"/>
                    </a:cubicBezTo>
                    <a:lnTo>
                      <a:pt x="633580" y="298961"/>
                    </a:lnTo>
                    <a:cubicBezTo>
                      <a:pt x="639066" y="293476"/>
                      <a:pt x="639066" y="282505"/>
                      <a:pt x="633580" y="277019"/>
                    </a:cubicBezTo>
                    <a:lnTo>
                      <a:pt x="597925" y="241363"/>
                    </a:lnTo>
                    <a:lnTo>
                      <a:pt x="682950" y="156338"/>
                    </a:lnTo>
                    <a:lnTo>
                      <a:pt x="661008" y="134395"/>
                    </a:lnTo>
                    <a:lnTo>
                      <a:pt x="575981" y="219421"/>
                    </a:lnTo>
                    <a:lnTo>
                      <a:pt x="570497" y="213936"/>
                    </a:lnTo>
                    <a:cubicBezTo>
                      <a:pt x="565011" y="208450"/>
                      <a:pt x="554039" y="208450"/>
                      <a:pt x="548553" y="213936"/>
                    </a:cubicBezTo>
                    <a:lnTo>
                      <a:pt x="479984" y="282505"/>
                    </a:lnTo>
                    <a:lnTo>
                      <a:pt x="479984" y="32913"/>
                    </a:lnTo>
                    <a:lnTo>
                      <a:pt x="927057" y="32913"/>
                    </a:lnTo>
                    <a:lnTo>
                      <a:pt x="927057" y="526610"/>
                    </a:lnTo>
                    <a:close/>
                  </a:path>
                </a:pathLst>
              </a:custGeom>
              <a:solidFill>
                <a:srgbClr val="000000"/>
              </a:solidFill>
              <a:ln w="27426" cap="flat">
                <a:noFill/>
                <a:prstDash val="solid"/>
                <a:miter/>
              </a:ln>
            </p:spPr>
            <p:txBody>
              <a:bodyPr rtlCol="0" anchor="ctr"/>
              <a:lstStyle/>
              <a:p>
                <a:endParaRPr lang="en-US"/>
              </a:p>
            </p:txBody>
          </p:sp>
          <p:sp>
            <p:nvSpPr>
              <p:cNvPr id="107" name="Freeform 1106">
                <a:extLst>
                  <a:ext uri="{FF2B5EF4-FFF2-40B4-BE49-F238E27FC236}">
                    <a16:creationId xmlns:a16="http://schemas.microsoft.com/office/drawing/2014/main" id="{B944EC62-7272-421D-E05D-F2C08DF42D58}"/>
                  </a:ext>
                </a:extLst>
              </p:cNvPr>
              <p:cNvSpPr/>
              <p:nvPr/>
            </p:nvSpPr>
            <p:spPr>
              <a:xfrm>
                <a:off x="9281598" y="565176"/>
                <a:ext cx="298960" cy="78854"/>
              </a:xfrm>
              <a:custGeom>
                <a:avLst/>
                <a:gdLst>
                  <a:gd name="connsiteX0" fmla="*/ 98739 w 298960"/>
                  <a:gd name="connsiteY0" fmla="*/ 32227 h 78854"/>
                  <a:gd name="connsiteX1" fmla="*/ 186508 w 298960"/>
                  <a:gd name="connsiteY1" fmla="*/ 76112 h 78854"/>
                  <a:gd name="connsiteX2" fmla="*/ 194736 w 298960"/>
                  <a:gd name="connsiteY2" fmla="*/ 78854 h 78854"/>
                  <a:gd name="connsiteX3" fmla="*/ 202964 w 298960"/>
                  <a:gd name="connsiteY3" fmla="*/ 76112 h 78854"/>
                  <a:gd name="connsiteX4" fmla="*/ 298961 w 298960"/>
                  <a:gd name="connsiteY4" fmla="*/ 29485 h 78854"/>
                  <a:gd name="connsiteX5" fmla="*/ 285247 w 298960"/>
                  <a:gd name="connsiteY5" fmla="*/ 2057 h 78854"/>
                  <a:gd name="connsiteX6" fmla="*/ 197478 w 298960"/>
                  <a:gd name="connsiteY6" fmla="*/ 45941 h 78854"/>
                  <a:gd name="connsiteX7" fmla="*/ 109711 w 298960"/>
                  <a:gd name="connsiteY7" fmla="*/ 2057 h 78854"/>
                  <a:gd name="connsiteX8" fmla="*/ 95997 w 298960"/>
                  <a:gd name="connsiteY8" fmla="*/ 2057 h 78854"/>
                  <a:gd name="connsiteX9" fmla="*/ 0 w 298960"/>
                  <a:gd name="connsiteY9" fmla="*/ 48684 h 78854"/>
                  <a:gd name="connsiteX10" fmla="*/ 13714 w 298960"/>
                  <a:gd name="connsiteY10" fmla="*/ 76112 h 78854"/>
                  <a:gd name="connsiteX11" fmla="*/ 98739 w 298960"/>
                  <a:gd name="connsiteY11" fmla="*/ 32227 h 7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60" h="78854">
                    <a:moveTo>
                      <a:pt x="98739" y="32227"/>
                    </a:moveTo>
                    <a:lnTo>
                      <a:pt x="186508" y="76112"/>
                    </a:lnTo>
                    <a:cubicBezTo>
                      <a:pt x="189250" y="76112"/>
                      <a:pt x="191994" y="78854"/>
                      <a:pt x="194736" y="78854"/>
                    </a:cubicBezTo>
                    <a:cubicBezTo>
                      <a:pt x="197478" y="78854"/>
                      <a:pt x="200222" y="78854"/>
                      <a:pt x="202964" y="76112"/>
                    </a:cubicBezTo>
                    <a:lnTo>
                      <a:pt x="298961" y="29485"/>
                    </a:lnTo>
                    <a:lnTo>
                      <a:pt x="285247" y="2057"/>
                    </a:lnTo>
                    <a:lnTo>
                      <a:pt x="197478" y="45941"/>
                    </a:lnTo>
                    <a:lnTo>
                      <a:pt x="109711" y="2057"/>
                    </a:lnTo>
                    <a:cubicBezTo>
                      <a:pt x="104225" y="-686"/>
                      <a:pt x="98739" y="-686"/>
                      <a:pt x="95997" y="2057"/>
                    </a:cubicBezTo>
                    <a:lnTo>
                      <a:pt x="0" y="48684"/>
                    </a:lnTo>
                    <a:lnTo>
                      <a:pt x="13714" y="76112"/>
                    </a:lnTo>
                    <a:lnTo>
                      <a:pt x="98739" y="32227"/>
                    </a:lnTo>
                    <a:close/>
                  </a:path>
                </a:pathLst>
              </a:custGeom>
              <a:solidFill>
                <a:srgbClr val="000000"/>
              </a:solidFill>
              <a:ln w="27426" cap="flat">
                <a:noFill/>
                <a:prstDash val="solid"/>
                <a:miter/>
              </a:ln>
            </p:spPr>
            <p:txBody>
              <a:bodyPr rtlCol="0" anchor="ctr"/>
              <a:lstStyle/>
              <a:p>
                <a:endParaRPr lang="en-US"/>
              </a:p>
            </p:txBody>
          </p:sp>
          <p:sp>
            <p:nvSpPr>
              <p:cNvPr id="108" name="Freeform 1107">
                <a:extLst>
                  <a:ext uri="{FF2B5EF4-FFF2-40B4-BE49-F238E27FC236}">
                    <a16:creationId xmlns:a16="http://schemas.microsoft.com/office/drawing/2014/main" id="{002E82D5-B039-7BA0-80C4-BC472CBA6D03}"/>
                  </a:ext>
                </a:extLst>
              </p:cNvPr>
              <p:cNvSpPr/>
              <p:nvPr/>
            </p:nvSpPr>
            <p:spPr>
              <a:xfrm>
                <a:off x="9396794" y="740027"/>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09" name="Freeform 1108">
                <a:extLst>
                  <a:ext uri="{FF2B5EF4-FFF2-40B4-BE49-F238E27FC236}">
                    <a16:creationId xmlns:a16="http://schemas.microsoft.com/office/drawing/2014/main" id="{DC98CBFA-D4FE-F108-F11D-07D8EBF7A208}"/>
                  </a:ext>
                </a:extLst>
              </p:cNvPr>
              <p:cNvSpPr/>
              <p:nvPr/>
            </p:nvSpPr>
            <p:spPr>
              <a:xfrm>
                <a:off x="9396794" y="80311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10" name="Freeform 1109">
                <a:extLst>
                  <a:ext uri="{FF2B5EF4-FFF2-40B4-BE49-F238E27FC236}">
                    <a16:creationId xmlns:a16="http://schemas.microsoft.com/office/drawing/2014/main" id="{C1929555-E0C9-2C32-1C09-FF0BFCEF79C5}"/>
                  </a:ext>
                </a:extLst>
              </p:cNvPr>
              <p:cNvSpPr/>
              <p:nvPr/>
            </p:nvSpPr>
            <p:spPr>
              <a:xfrm>
                <a:off x="9396794" y="866194"/>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11" name="Freeform 1110">
                <a:extLst>
                  <a:ext uri="{FF2B5EF4-FFF2-40B4-BE49-F238E27FC236}">
                    <a16:creationId xmlns:a16="http://schemas.microsoft.com/office/drawing/2014/main" id="{C46A92E4-B269-DED3-697D-EAAF968801FC}"/>
                  </a:ext>
                </a:extLst>
              </p:cNvPr>
              <p:cNvSpPr/>
              <p:nvPr/>
            </p:nvSpPr>
            <p:spPr>
              <a:xfrm>
                <a:off x="9396794" y="93202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12" name="Freeform 1111">
                <a:extLst>
                  <a:ext uri="{FF2B5EF4-FFF2-40B4-BE49-F238E27FC236}">
                    <a16:creationId xmlns:a16="http://schemas.microsoft.com/office/drawing/2014/main" id="{40C77B8B-3FDE-DB24-2D74-6C04B3D07CFE}"/>
                  </a:ext>
                </a:extLst>
              </p:cNvPr>
              <p:cNvSpPr/>
              <p:nvPr/>
            </p:nvSpPr>
            <p:spPr>
              <a:xfrm>
                <a:off x="8760472"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6 w 191993"/>
                  <a:gd name="connsiteY10" fmla="*/ 142624 h 337359"/>
                  <a:gd name="connsiteX11" fmla="*/ 0 w 191993"/>
                  <a:gd name="connsiteY11" fmla="*/ 224907 h 337359"/>
                  <a:gd name="connsiteX12" fmla="*/ 0 w 191993"/>
                  <a:gd name="connsiteY12" fmla="*/ 224907 h 337359"/>
                  <a:gd name="connsiteX13" fmla="*/ 46626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6 w 191993"/>
                  <a:gd name="connsiteY17" fmla="*/ 79540 h 337359"/>
                  <a:gd name="connsiteX18" fmla="*/ 46626 w 191993"/>
                  <a:gd name="connsiteY18" fmla="*/ 79540 h 337359"/>
                  <a:gd name="connsiteX19" fmla="*/ 32912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2 w 191993"/>
                  <a:gd name="connsiteY23" fmla="*/ 304447 h 337359"/>
                  <a:gd name="connsiteX24" fmla="*/ 32912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4"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6" y="142624"/>
                    </a:cubicBezTo>
                    <a:cubicBezTo>
                      <a:pt x="19198" y="159080"/>
                      <a:pt x="0" y="189251"/>
                      <a:pt x="0" y="224907"/>
                    </a:cubicBezTo>
                    <a:lnTo>
                      <a:pt x="0" y="224907"/>
                    </a:lnTo>
                    <a:close/>
                    <a:moveTo>
                      <a:pt x="46626" y="79540"/>
                    </a:moveTo>
                    <a:cubicBezTo>
                      <a:pt x="46626" y="52113"/>
                      <a:pt x="68569" y="32913"/>
                      <a:pt x="93253" y="32913"/>
                    </a:cubicBezTo>
                    <a:cubicBezTo>
                      <a:pt x="120681" y="32913"/>
                      <a:pt x="139880" y="54855"/>
                      <a:pt x="139880" y="79540"/>
                    </a:cubicBezTo>
                    <a:cubicBezTo>
                      <a:pt x="139880" y="104225"/>
                      <a:pt x="117939" y="126167"/>
                      <a:pt x="93253" y="126167"/>
                    </a:cubicBezTo>
                    <a:cubicBezTo>
                      <a:pt x="68569" y="128910"/>
                      <a:pt x="46626" y="106968"/>
                      <a:pt x="46626" y="79540"/>
                    </a:cubicBezTo>
                    <a:lnTo>
                      <a:pt x="46626" y="79540"/>
                    </a:lnTo>
                    <a:close/>
                    <a:moveTo>
                      <a:pt x="32912" y="224907"/>
                    </a:moveTo>
                    <a:cubicBezTo>
                      <a:pt x="32912" y="189251"/>
                      <a:pt x="60340" y="161823"/>
                      <a:pt x="95997" y="161823"/>
                    </a:cubicBezTo>
                    <a:cubicBezTo>
                      <a:pt x="131653" y="161823"/>
                      <a:pt x="159080" y="189251"/>
                      <a:pt x="159080" y="224907"/>
                    </a:cubicBezTo>
                    <a:lnTo>
                      <a:pt x="159080" y="304447"/>
                    </a:lnTo>
                    <a:lnTo>
                      <a:pt x="32912" y="304447"/>
                    </a:lnTo>
                    <a:lnTo>
                      <a:pt x="32912" y="224907"/>
                    </a:lnTo>
                    <a:close/>
                  </a:path>
                </a:pathLst>
              </a:custGeom>
              <a:solidFill>
                <a:srgbClr val="000000"/>
              </a:solidFill>
              <a:ln w="27426" cap="flat">
                <a:noFill/>
                <a:prstDash val="solid"/>
                <a:miter/>
              </a:ln>
            </p:spPr>
            <p:txBody>
              <a:bodyPr rtlCol="0" anchor="ctr"/>
              <a:lstStyle/>
              <a:p>
                <a:endParaRPr lang="en-US"/>
              </a:p>
            </p:txBody>
          </p:sp>
          <p:sp>
            <p:nvSpPr>
              <p:cNvPr id="113" name="Freeform 1112">
                <a:extLst>
                  <a:ext uri="{FF2B5EF4-FFF2-40B4-BE49-F238E27FC236}">
                    <a16:creationId xmlns:a16="http://schemas.microsoft.com/office/drawing/2014/main" id="{6012BA7B-B151-F57B-CDB0-7369028C46DB}"/>
                  </a:ext>
                </a:extLst>
              </p:cNvPr>
              <p:cNvSpPr/>
              <p:nvPr/>
            </p:nvSpPr>
            <p:spPr>
              <a:xfrm>
                <a:off x="8982636"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9369 w 191993"/>
                  <a:gd name="connsiteY13" fmla="*/ 79540 h 337359"/>
                  <a:gd name="connsiteX14" fmla="*/ 95997 w 191993"/>
                  <a:gd name="connsiteY14" fmla="*/ 32913 h 337359"/>
                  <a:gd name="connsiteX15" fmla="*/ 142624 w 191993"/>
                  <a:gd name="connsiteY15" fmla="*/ 79540 h 337359"/>
                  <a:gd name="connsiteX16" fmla="*/ 95997 w 191993"/>
                  <a:gd name="connsiteY16" fmla="*/ 126167 h 337359"/>
                  <a:gd name="connsiteX17" fmla="*/ 49369 w 191993"/>
                  <a:gd name="connsiteY17" fmla="*/ 79540 h 337359"/>
                  <a:gd name="connsiteX18" fmla="*/ 49369 w 191993"/>
                  <a:gd name="connsiteY18" fmla="*/ 79540 h 337359"/>
                  <a:gd name="connsiteX19" fmla="*/ 32914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4 w 191993"/>
                  <a:gd name="connsiteY23" fmla="*/ 304447 h 337359"/>
                  <a:gd name="connsiteX24" fmla="*/ 32914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0" y="0"/>
                      <a:pt x="95997" y="0"/>
                    </a:cubicBezTo>
                    <a:cubicBezTo>
                      <a:pt x="52113" y="0"/>
                      <a:pt x="16456" y="35656"/>
                      <a:pt x="16456" y="79540"/>
                    </a:cubicBezTo>
                    <a:cubicBezTo>
                      <a:pt x="16456" y="104225"/>
                      <a:pt x="27428" y="126167"/>
                      <a:pt x="46627" y="142624"/>
                    </a:cubicBezTo>
                    <a:cubicBezTo>
                      <a:pt x="19200" y="159080"/>
                      <a:pt x="0" y="189251"/>
                      <a:pt x="0" y="224907"/>
                    </a:cubicBezTo>
                    <a:lnTo>
                      <a:pt x="0" y="224907"/>
                    </a:lnTo>
                    <a:close/>
                    <a:moveTo>
                      <a:pt x="49369" y="79540"/>
                    </a:moveTo>
                    <a:cubicBezTo>
                      <a:pt x="49369" y="52113"/>
                      <a:pt x="71311" y="32913"/>
                      <a:pt x="95997" y="32913"/>
                    </a:cubicBezTo>
                    <a:cubicBezTo>
                      <a:pt x="120682" y="32913"/>
                      <a:pt x="142624" y="54855"/>
                      <a:pt x="142624" y="79540"/>
                    </a:cubicBezTo>
                    <a:cubicBezTo>
                      <a:pt x="142624" y="104225"/>
                      <a:pt x="120682" y="126167"/>
                      <a:pt x="95997" y="126167"/>
                    </a:cubicBezTo>
                    <a:cubicBezTo>
                      <a:pt x="71311" y="126167"/>
                      <a:pt x="49369" y="106968"/>
                      <a:pt x="49369" y="79540"/>
                    </a:cubicBezTo>
                    <a:lnTo>
                      <a:pt x="49369" y="79540"/>
                    </a:lnTo>
                    <a:close/>
                    <a:moveTo>
                      <a:pt x="32914" y="224907"/>
                    </a:moveTo>
                    <a:cubicBezTo>
                      <a:pt x="32914" y="189251"/>
                      <a:pt x="60341" y="161823"/>
                      <a:pt x="95997" y="161823"/>
                    </a:cubicBezTo>
                    <a:cubicBezTo>
                      <a:pt x="131653" y="161823"/>
                      <a:pt x="159080" y="189251"/>
                      <a:pt x="159080" y="224907"/>
                    </a:cubicBezTo>
                    <a:lnTo>
                      <a:pt x="159080" y="304447"/>
                    </a:lnTo>
                    <a:lnTo>
                      <a:pt x="32914" y="304447"/>
                    </a:lnTo>
                    <a:lnTo>
                      <a:pt x="32914" y="224907"/>
                    </a:lnTo>
                    <a:close/>
                  </a:path>
                </a:pathLst>
              </a:custGeom>
              <a:solidFill>
                <a:srgbClr val="000000"/>
              </a:solidFill>
              <a:ln w="27426" cap="flat">
                <a:noFill/>
                <a:prstDash val="solid"/>
                <a:miter/>
              </a:ln>
            </p:spPr>
            <p:txBody>
              <a:bodyPr rtlCol="0" anchor="ctr"/>
              <a:lstStyle/>
              <a:p>
                <a:endParaRPr lang="en-US"/>
              </a:p>
            </p:txBody>
          </p:sp>
          <p:sp>
            <p:nvSpPr>
              <p:cNvPr id="114" name="Freeform 1113">
                <a:extLst>
                  <a:ext uri="{FF2B5EF4-FFF2-40B4-BE49-F238E27FC236}">
                    <a16:creationId xmlns:a16="http://schemas.microsoft.com/office/drawing/2014/main" id="{68837DF0-481B-1CC2-FC56-99C93D7DAF14}"/>
                  </a:ext>
                </a:extLst>
              </p:cNvPr>
              <p:cNvSpPr/>
              <p:nvPr/>
            </p:nvSpPr>
            <p:spPr>
              <a:xfrm>
                <a:off x="9207543"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7 w 191993"/>
                  <a:gd name="connsiteY17" fmla="*/ 79540 h 337359"/>
                  <a:gd name="connsiteX18" fmla="*/ 46627 w 191993"/>
                  <a:gd name="connsiteY18" fmla="*/ 79540 h 337359"/>
                  <a:gd name="connsiteX19" fmla="*/ 30170 w 191993"/>
                  <a:gd name="connsiteY19" fmla="*/ 224907 h 337359"/>
                  <a:gd name="connsiteX20" fmla="*/ 93253 w 191993"/>
                  <a:gd name="connsiteY20" fmla="*/ 161823 h 337359"/>
                  <a:gd name="connsiteX21" fmla="*/ 156338 w 191993"/>
                  <a:gd name="connsiteY21" fmla="*/ 224907 h 337359"/>
                  <a:gd name="connsiteX22" fmla="*/ 156338 w 191993"/>
                  <a:gd name="connsiteY22" fmla="*/ 304447 h 337359"/>
                  <a:gd name="connsiteX23" fmla="*/ 30170 w 191993"/>
                  <a:gd name="connsiteY23" fmla="*/ 304447 h 337359"/>
                  <a:gd name="connsiteX24" fmla="*/ 30170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6"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7" y="142624"/>
                    </a:cubicBezTo>
                    <a:cubicBezTo>
                      <a:pt x="16456" y="159080"/>
                      <a:pt x="0" y="189251"/>
                      <a:pt x="0" y="224907"/>
                    </a:cubicBezTo>
                    <a:lnTo>
                      <a:pt x="0" y="224907"/>
                    </a:lnTo>
                    <a:close/>
                    <a:moveTo>
                      <a:pt x="46627" y="79540"/>
                    </a:moveTo>
                    <a:cubicBezTo>
                      <a:pt x="46627" y="52113"/>
                      <a:pt x="68569" y="32913"/>
                      <a:pt x="93253" y="32913"/>
                    </a:cubicBezTo>
                    <a:cubicBezTo>
                      <a:pt x="117939" y="32913"/>
                      <a:pt x="139880" y="54855"/>
                      <a:pt x="139880" y="79540"/>
                    </a:cubicBezTo>
                    <a:cubicBezTo>
                      <a:pt x="139880" y="104225"/>
                      <a:pt x="117939" y="126167"/>
                      <a:pt x="93253" y="126167"/>
                    </a:cubicBezTo>
                    <a:cubicBezTo>
                      <a:pt x="68569" y="126167"/>
                      <a:pt x="46627" y="106968"/>
                      <a:pt x="46627" y="79540"/>
                    </a:cubicBezTo>
                    <a:lnTo>
                      <a:pt x="46627" y="79540"/>
                    </a:lnTo>
                    <a:close/>
                    <a:moveTo>
                      <a:pt x="30170" y="224907"/>
                    </a:moveTo>
                    <a:cubicBezTo>
                      <a:pt x="30170" y="189251"/>
                      <a:pt x="57597" y="161823"/>
                      <a:pt x="93253" y="161823"/>
                    </a:cubicBezTo>
                    <a:cubicBezTo>
                      <a:pt x="128910" y="161823"/>
                      <a:pt x="156338" y="189251"/>
                      <a:pt x="156338" y="224907"/>
                    </a:cubicBezTo>
                    <a:lnTo>
                      <a:pt x="156338" y="304447"/>
                    </a:lnTo>
                    <a:lnTo>
                      <a:pt x="30170" y="304447"/>
                    </a:lnTo>
                    <a:lnTo>
                      <a:pt x="30170" y="224907"/>
                    </a:lnTo>
                    <a:close/>
                  </a:path>
                </a:pathLst>
              </a:custGeom>
              <a:solidFill>
                <a:srgbClr val="000000"/>
              </a:solidFill>
              <a:ln w="27426" cap="flat">
                <a:noFill/>
                <a:prstDash val="solid"/>
                <a:miter/>
              </a:ln>
            </p:spPr>
            <p:txBody>
              <a:bodyPr rtlCol="0" anchor="ctr"/>
              <a:lstStyle/>
              <a:p>
                <a:endParaRPr lang="en-US"/>
              </a:p>
            </p:txBody>
          </p:sp>
          <p:sp>
            <p:nvSpPr>
              <p:cNvPr id="115" name="Freeform 1114">
                <a:extLst>
                  <a:ext uri="{FF2B5EF4-FFF2-40B4-BE49-F238E27FC236}">
                    <a16:creationId xmlns:a16="http://schemas.microsoft.com/office/drawing/2014/main" id="{FAD0C66E-333E-C14F-54D8-93B86EEC6FFB}"/>
                  </a:ext>
                </a:extLst>
              </p:cNvPr>
              <p:cNvSpPr/>
              <p:nvPr/>
            </p:nvSpPr>
            <p:spPr>
              <a:xfrm>
                <a:off x="9429707" y="1121271"/>
                <a:ext cx="191993" cy="337359"/>
              </a:xfrm>
              <a:custGeom>
                <a:avLst/>
                <a:gdLst>
                  <a:gd name="connsiteX0" fmla="*/ 0 w 191993"/>
                  <a:gd name="connsiteY0" fmla="*/ 224907 h 337359"/>
                  <a:gd name="connsiteX1" fmla="*/ 0 w 191993"/>
                  <a:gd name="connsiteY1" fmla="*/ 320903 h 337359"/>
                  <a:gd name="connsiteX2" fmla="*/ 16458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8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5 w 191993"/>
                  <a:gd name="connsiteY14" fmla="*/ 32913 h 337359"/>
                  <a:gd name="connsiteX15" fmla="*/ 139882 w 191993"/>
                  <a:gd name="connsiteY15" fmla="*/ 79540 h 337359"/>
                  <a:gd name="connsiteX16" fmla="*/ 93255 w 191993"/>
                  <a:gd name="connsiteY16" fmla="*/ 126167 h 337359"/>
                  <a:gd name="connsiteX17" fmla="*/ 46627 w 191993"/>
                  <a:gd name="connsiteY17" fmla="*/ 79540 h 337359"/>
                  <a:gd name="connsiteX18" fmla="*/ 46627 w 191993"/>
                  <a:gd name="connsiteY18" fmla="*/ 79540 h 337359"/>
                  <a:gd name="connsiteX19" fmla="*/ 30171 w 191993"/>
                  <a:gd name="connsiteY19" fmla="*/ 224907 h 337359"/>
                  <a:gd name="connsiteX20" fmla="*/ 93255 w 191993"/>
                  <a:gd name="connsiteY20" fmla="*/ 161823 h 337359"/>
                  <a:gd name="connsiteX21" fmla="*/ 156338 w 191993"/>
                  <a:gd name="connsiteY21" fmla="*/ 224907 h 337359"/>
                  <a:gd name="connsiteX22" fmla="*/ 156338 w 191993"/>
                  <a:gd name="connsiteY22" fmla="*/ 304447 h 337359"/>
                  <a:gd name="connsiteX23" fmla="*/ 30171 w 191993"/>
                  <a:gd name="connsiteY23" fmla="*/ 304447 h 337359"/>
                  <a:gd name="connsiteX24" fmla="*/ 30171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8"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2" y="0"/>
                      <a:pt x="95997" y="0"/>
                    </a:cubicBezTo>
                    <a:cubicBezTo>
                      <a:pt x="52113" y="0"/>
                      <a:pt x="16458" y="35656"/>
                      <a:pt x="16458" y="79540"/>
                    </a:cubicBezTo>
                    <a:cubicBezTo>
                      <a:pt x="16458" y="104225"/>
                      <a:pt x="27428" y="126167"/>
                      <a:pt x="46627" y="142624"/>
                    </a:cubicBezTo>
                    <a:cubicBezTo>
                      <a:pt x="19200" y="159080"/>
                      <a:pt x="0" y="189251"/>
                      <a:pt x="0" y="224907"/>
                    </a:cubicBezTo>
                    <a:lnTo>
                      <a:pt x="0" y="224907"/>
                    </a:lnTo>
                    <a:close/>
                    <a:moveTo>
                      <a:pt x="46627" y="79540"/>
                    </a:moveTo>
                    <a:cubicBezTo>
                      <a:pt x="46627" y="52113"/>
                      <a:pt x="68569" y="32913"/>
                      <a:pt x="93255" y="32913"/>
                    </a:cubicBezTo>
                    <a:cubicBezTo>
                      <a:pt x="117939" y="32913"/>
                      <a:pt x="139882" y="54855"/>
                      <a:pt x="139882" y="79540"/>
                    </a:cubicBezTo>
                    <a:cubicBezTo>
                      <a:pt x="139882" y="104225"/>
                      <a:pt x="117939" y="126167"/>
                      <a:pt x="93255" y="126167"/>
                    </a:cubicBezTo>
                    <a:cubicBezTo>
                      <a:pt x="68569" y="126167"/>
                      <a:pt x="46627" y="106968"/>
                      <a:pt x="46627" y="79540"/>
                    </a:cubicBezTo>
                    <a:lnTo>
                      <a:pt x="46627" y="79540"/>
                    </a:lnTo>
                    <a:close/>
                    <a:moveTo>
                      <a:pt x="30171" y="224907"/>
                    </a:moveTo>
                    <a:cubicBezTo>
                      <a:pt x="30171" y="189251"/>
                      <a:pt x="57599" y="161823"/>
                      <a:pt x="93255" y="161823"/>
                    </a:cubicBezTo>
                    <a:cubicBezTo>
                      <a:pt x="128910" y="161823"/>
                      <a:pt x="156338" y="189251"/>
                      <a:pt x="156338" y="224907"/>
                    </a:cubicBezTo>
                    <a:lnTo>
                      <a:pt x="156338" y="304447"/>
                    </a:lnTo>
                    <a:lnTo>
                      <a:pt x="30171" y="304447"/>
                    </a:lnTo>
                    <a:lnTo>
                      <a:pt x="30171" y="224907"/>
                    </a:lnTo>
                    <a:close/>
                  </a:path>
                </a:pathLst>
              </a:custGeom>
              <a:solidFill>
                <a:srgbClr val="000000"/>
              </a:solidFill>
              <a:ln w="27426" cap="flat">
                <a:noFill/>
                <a:prstDash val="solid"/>
                <a:miter/>
              </a:ln>
            </p:spPr>
            <p:txBody>
              <a:bodyPr rtlCol="0" anchor="ctr"/>
              <a:lstStyle/>
              <a:p>
                <a:endParaRPr lang="en-US"/>
              </a:p>
            </p:txBody>
          </p:sp>
        </p:grpSp>
      </p:grpSp>
      <p:grpSp>
        <p:nvGrpSpPr>
          <p:cNvPr id="116" name="Group 115">
            <a:extLst>
              <a:ext uri="{FF2B5EF4-FFF2-40B4-BE49-F238E27FC236}">
                <a16:creationId xmlns:a16="http://schemas.microsoft.com/office/drawing/2014/main" id="{482E5422-5CA3-2B00-6FED-CC398A3CC112}"/>
              </a:ext>
            </a:extLst>
          </p:cNvPr>
          <p:cNvGrpSpPr/>
          <p:nvPr/>
        </p:nvGrpSpPr>
        <p:grpSpPr>
          <a:xfrm>
            <a:off x="5916862" y="5862640"/>
            <a:ext cx="973446" cy="872839"/>
            <a:chOff x="7211530" y="2382809"/>
            <a:chExt cx="823268" cy="823829"/>
          </a:xfrm>
        </p:grpSpPr>
        <p:sp>
          <p:nvSpPr>
            <p:cNvPr id="117" name="Freeform 222">
              <a:extLst>
                <a:ext uri="{FF2B5EF4-FFF2-40B4-BE49-F238E27FC236}">
                  <a16:creationId xmlns:a16="http://schemas.microsoft.com/office/drawing/2014/main" id="{9EE87AAF-A7DD-CD5E-0109-A2935077D19A}"/>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00BADE"/>
            </a:solidFill>
            <a:ln w="9028" cap="flat">
              <a:noFill/>
              <a:prstDash val="solid"/>
              <a:miter/>
            </a:ln>
          </p:spPr>
          <p:txBody>
            <a:bodyPr rtlCol="0" anchor="ctr"/>
            <a:lstStyle/>
            <a:p>
              <a:endParaRPr lang="en-US"/>
            </a:p>
          </p:txBody>
        </p:sp>
        <p:grpSp>
          <p:nvGrpSpPr>
            <p:cNvPr id="118" name="Graphic 2">
              <a:extLst>
                <a:ext uri="{FF2B5EF4-FFF2-40B4-BE49-F238E27FC236}">
                  <a16:creationId xmlns:a16="http://schemas.microsoft.com/office/drawing/2014/main" id="{2BF1DB2F-CEBA-665F-7447-EEE106EDB443}"/>
                </a:ext>
              </a:extLst>
            </p:cNvPr>
            <p:cNvGrpSpPr/>
            <p:nvPr/>
          </p:nvGrpSpPr>
          <p:grpSpPr>
            <a:xfrm>
              <a:off x="7211530" y="2382809"/>
              <a:ext cx="823268" cy="823829"/>
              <a:chOff x="7211530" y="2382809"/>
              <a:chExt cx="823268" cy="823829"/>
            </a:xfrm>
            <a:solidFill>
              <a:srgbClr val="010101"/>
            </a:solidFill>
          </p:grpSpPr>
          <p:sp>
            <p:nvSpPr>
              <p:cNvPr id="119" name="Freeform 224">
                <a:extLst>
                  <a:ext uri="{FF2B5EF4-FFF2-40B4-BE49-F238E27FC236}">
                    <a16:creationId xmlns:a16="http://schemas.microsoft.com/office/drawing/2014/main" id="{E90C9E1A-4ECA-F73D-2962-75303DFF9605}"/>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p>
            </p:txBody>
          </p:sp>
          <p:grpSp>
            <p:nvGrpSpPr>
              <p:cNvPr id="120" name="Graphic 2">
                <a:extLst>
                  <a:ext uri="{FF2B5EF4-FFF2-40B4-BE49-F238E27FC236}">
                    <a16:creationId xmlns:a16="http://schemas.microsoft.com/office/drawing/2014/main" id="{BF02D261-F985-C2B3-ECA1-72061E2D030B}"/>
                  </a:ext>
                </a:extLst>
              </p:cNvPr>
              <p:cNvGrpSpPr/>
              <p:nvPr/>
            </p:nvGrpSpPr>
            <p:grpSpPr>
              <a:xfrm>
                <a:off x="7211530" y="2382809"/>
                <a:ext cx="823268" cy="823829"/>
                <a:chOff x="7211530" y="2382809"/>
                <a:chExt cx="823268" cy="823829"/>
              </a:xfrm>
              <a:solidFill>
                <a:srgbClr val="010101"/>
              </a:solidFill>
            </p:grpSpPr>
            <p:sp>
              <p:nvSpPr>
                <p:cNvPr id="121" name="Freeform 226">
                  <a:extLst>
                    <a:ext uri="{FF2B5EF4-FFF2-40B4-BE49-F238E27FC236}">
                      <a16:creationId xmlns:a16="http://schemas.microsoft.com/office/drawing/2014/main" id="{62505D8E-367B-CACB-6B80-76345F031CDD}"/>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p>
              </p:txBody>
            </p:sp>
            <p:sp>
              <p:nvSpPr>
                <p:cNvPr id="122" name="Freeform 227">
                  <a:extLst>
                    <a:ext uri="{FF2B5EF4-FFF2-40B4-BE49-F238E27FC236}">
                      <a16:creationId xmlns:a16="http://schemas.microsoft.com/office/drawing/2014/main" id="{DE522C26-942A-5EF1-365F-4506FA7A12D2}"/>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p>
              </p:txBody>
            </p:sp>
            <p:sp>
              <p:nvSpPr>
                <p:cNvPr id="123" name="Freeform 228">
                  <a:extLst>
                    <a:ext uri="{FF2B5EF4-FFF2-40B4-BE49-F238E27FC236}">
                      <a16:creationId xmlns:a16="http://schemas.microsoft.com/office/drawing/2014/main" id="{BEE4B4F7-B78F-203D-C8ED-682364C5AF6C}"/>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p>
              </p:txBody>
            </p:sp>
            <p:sp>
              <p:nvSpPr>
                <p:cNvPr id="124" name="Freeform 229">
                  <a:extLst>
                    <a:ext uri="{FF2B5EF4-FFF2-40B4-BE49-F238E27FC236}">
                      <a16:creationId xmlns:a16="http://schemas.microsoft.com/office/drawing/2014/main" id="{85B8D70A-5F9C-C453-5256-B933C0DB88DD}"/>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p>
              </p:txBody>
            </p:sp>
            <p:sp>
              <p:nvSpPr>
                <p:cNvPr id="125" name="Freeform 230">
                  <a:extLst>
                    <a:ext uri="{FF2B5EF4-FFF2-40B4-BE49-F238E27FC236}">
                      <a16:creationId xmlns:a16="http://schemas.microsoft.com/office/drawing/2014/main" id="{EE230ACC-CB9A-3094-140B-2F47110A5A1C}"/>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p>
              </p:txBody>
            </p:sp>
          </p:grpSp>
        </p:grpSp>
      </p:grpSp>
      <p:grpSp>
        <p:nvGrpSpPr>
          <p:cNvPr id="126" name="Graphic 2">
            <a:extLst>
              <a:ext uri="{FF2B5EF4-FFF2-40B4-BE49-F238E27FC236}">
                <a16:creationId xmlns:a16="http://schemas.microsoft.com/office/drawing/2014/main" id="{5E221826-87C3-729D-0C4F-ACEE44CA0FBD}"/>
              </a:ext>
            </a:extLst>
          </p:cNvPr>
          <p:cNvGrpSpPr/>
          <p:nvPr/>
        </p:nvGrpSpPr>
        <p:grpSpPr>
          <a:xfrm>
            <a:off x="9859849" y="5822217"/>
            <a:ext cx="821040" cy="813365"/>
            <a:chOff x="3918554" y="774528"/>
            <a:chExt cx="868197" cy="924466"/>
          </a:xfrm>
        </p:grpSpPr>
        <p:grpSp>
          <p:nvGrpSpPr>
            <p:cNvPr id="127" name="Graphic 2">
              <a:extLst>
                <a:ext uri="{FF2B5EF4-FFF2-40B4-BE49-F238E27FC236}">
                  <a16:creationId xmlns:a16="http://schemas.microsoft.com/office/drawing/2014/main" id="{FC50DE4B-8298-9773-9ADC-D93A32FE13F9}"/>
                </a:ext>
              </a:extLst>
            </p:cNvPr>
            <p:cNvGrpSpPr/>
            <p:nvPr/>
          </p:nvGrpSpPr>
          <p:grpSpPr>
            <a:xfrm>
              <a:off x="3918554" y="774528"/>
              <a:ext cx="868197" cy="924466"/>
              <a:chOff x="3918554" y="774528"/>
              <a:chExt cx="868197" cy="924466"/>
            </a:xfrm>
            <a:solidFill>
              <a:srgbClr val="010101"/>
            </a:solidFill>
          </p:grpSpPr>
          <p:sp>
            <p:nvSpPr>
              <p:cNvPr id="131" name="Freeform 300">
                <a:extLst>
                  <a:ext uri="{FF2B5EF4-FFF2-40B4-BE49-F238E27FC236}">
                    <a16:creationId xmlns:a16="http://schemas.microsoft.com/office/drawing/2014/main" id="{51949629-EAC8-8F05-30D2-D8D5426D02F0}"/>
                  </a:ext>
                </a:extLst>
              </p:cNvPr>
              <p:cNvSpPr/>
              <p:nvPr/>
            </p:nvSpPr>
            <p:spPr>
              <a:xfrm>
                <a:off x="3918554" y="774528"/>
                <a:ext cx="868197" cy="924466"/>
              </a:xfrm>
              <a:custGeom>
                <a:avLst/>
                <a:gdLst>
                  <a:gd name="connsiteX0" fmla="*/ 859428 w 868197"/>
                  <a:gd name="connsiteY0" fmla="*/ 489969 h 924466"/>
                  <a:gd name="connsiteX1" fmla="*/ 762772 w 868197"/>
                  <a:gd name="connsiteY1" fmla="*/ 322855 h 924466"/>
                  <a:gd name="connsiteX2" fmla="*/ 770902 w 868197"/>
                  <a:gd name="connsiteY2" fmla="*/ 318338 h 924466"/>
                  <a:gd name="connsiteX3" fmla="*/ 805228 w 868197"/>
                  <a:gd name="connsiteY3" fmla="*/ 274075 h 924466"/>
                  <a:gd name="connsiteX4" fmla="*/ 798002 w 868197"/>
                  <a:gd name="connsiteY4" fmla="*/ 218973 h 924466"/>
                  <a:gd name="connsiteX5" fmla="*/ 698636 w 868197"/>
                  <a:gd name="connsiteY5" fmla="*/ 192776 h 924466"/>
                  <a:gd name="connsiteX6" fmla="*/ 690507 w 868197"/>
                  <a:gd name="connsiteY6" fmla="*/ 197293 h 924466"/>
                  <a:gd name="connsiteX7" fmla="*/ 593851 w 868197"/>
                  <a:gd name="connsiteY7" fmla="*/ 29275 h 924466"/>
                  <a:gd name="connsiteX8" fmla="*/ 557718 w 868197"/>
                  <a:gd name="connsiteY8" fmla="*/ 2176 h 924466"/>
                  <a:gd name="connsiteX9" fmla="*/ 512552 w 868197"/>
                  <a:gd name="connsiteY9" fmla="*/ 8499 h 924466"/>
                  <a:gd name="connsiteX10" fmla="*/ 485452 w 868197"/>
                  <a:gd name="connsiteY10" fmla="*/ 44632 h 924466"/>
                  <a:gd name="connsiteX11" fmla="*/ 485452 w 868197"/>
                  <a:gd name="connsiteY11" fmla="*/ 76248 h 924466"/>
                  <a:gd name="connsiteX12" fmla="*/ 393314 w 868197"/>
                  <a:gd name="connsiteY12" fmla="*/ 178324 h 924466"/>
                  <a:gd name="connsiteX13" fmla="*/ 395120 w 868197"/>
                  <a:gd name="connsiteY13" fmla="*/ 203616 h 924466"/>
                  <a:gd name="connsiteX14" fmla="*/ 420413 w 868197"/>
                  <a:gd name="connsiteY14" fmla="*/ 201810 h 924466"/>
                  <a:gd name="connsiteX15" fmla="*/ 503519 w 868197"/>
                  <a:gd name="connsiteY15" fmla="*/ 107865 h 924466"/>
                  <a:gd name="connsiteX16" fmla="*/ 745609 w 868197"/>
                  <a:gd name="connsiteY16" fmla="*/ 527005 h 924466"/>
                  <a:gd name="connsiteX17" fmla="*/ 340921 w 868197"/>
                  <a:gd name="connsiteY17" fmla="*/ 613725 h 924466"/>
                  <a:gd name="connsiteX18" fmla="*/ 228006 w 868197"/>
                  <a:gd name="connsiteY18" fmla="*/ 417704 h 924466"/>
                  <a:gd name="connsiteX19" fmla="*/ 312015 w 868197"/>
                  <a:gd name="connsiteY19" fmla="*/ 322855 h 924466"/>
                  <a:gd name="connsiteX20" fmla="*/ 310208 w 868197"/>
                  <a:gd name="connsiteY20" fmla="*/ 297562 h 924466"/>
                  <a:gd name="connsiteX21" fmla="*/ 284915 w 868197"/>
                  <a:gd name="connsiteY21" fmla="*/ 299369 h 924466"/>
                  <a:gd name="connsiteX22" fmla="*/ 193680 w 868197"/>
                  <a:gd name="connsiteY22" fmla="*/ 401444 h 924466"/>
                  <a:gd name="connsiteX23" fmla="*/ 42825 w 868197"/>
                  <a:gd name="connsiteY23" fmla="*/ 489066 h 924466"/>
                  <a:gd name="connsiteX24" fmla="*/ 3079 w 868197"/>
                  <a:gd name="connsiteY24" fmla="*/ 541459 h 924466"/>
                  <a:gd name="connsiteX25" fmla="*/ 12112 w 868197"/>
                  <a:gd name="connsiteY25" fmla="*/ 606498 h 924466"/>
                  <a:gd name="connsiteX26" fmla="*/ 69925 w 868197"/>
                  <a:gd name="connsiteY26" fmla="*/ 706767 h 924466"/>
                  <a:gd name="connsiteX27" fmla="*/ 144900 w 868197"/>
                  <a:gd name="connsiteY27" fmla="*/ 750126 h 924466"/>
                  <a:gd name="connsiteX28" fmla="*/ 188260 w 868197"/>
                  <a:gd name="connsiteY28" fmla="*/ 738383 h 924466"/>
                  <a:gd name="connsiteX29" fmla="*/ 231619 w 868197"/>
                  <a:gd name="connsiteY29" fmla="*/ 713993 h 924466"/>
                  <a:gd name="connsiteX30" fmla="*/ 420413 w 868197"/>
                  <a:gd name="connsiteY30" fmla="*/ 902787 h 924466"/>
                  <a:gd name="connsiteX31" fmla="*/ 471903 w 868197"/>
                  <a:gd name="connsiteY31" fmla="*/ 924467 h 924466"/>
                  <a:gd name="connsiteX32" fmla="*/ 508036 w 868197"/>
                  <a:gd name="connsiteY32" fmla="*/ 914531 h 924466"/>
                  <a:gd name="connsiteX33" fmla="*/ 544168 w 868197"/>
                  <a:gd name="connsiteY33" fmla="*/ 860331 h 924466"/>
                  <a:gd name="connsiteX34" fmla="*/ 523392 w 868197"/>
                  <a:gd name="connsiteY34" fmla="*/ 798905 h 924466"/>
                  <a:gd name="connsiteX35" fmla="*/ 458353 w 868197"/>
                  <a:gd name="connsiteY35" fmla="*/ 733866 h 924466"/>
                  <a:gd name="connsiteX36" fmla="*/ 476419 w 868197"/>
                  <a:gd name="connsiteY36" fmla="*/ 723930 h 924466"/>
                  <a:gd name="connsiteX37" fmla="*/ 500809 w 868197"/>
                  <a:gd name="connsiteY37" fmla="*/ 686893 h 924466"/>
                  <a:gd name="connsiteX38" fmla="*/ 485452 w 868197"/>
                  <a:gd name="connsiteY38" fmla="*/ 645341 h 924466"/>
                  <a:gd name="connsiteX39" fmla="*/ 463773 w 868197"/>
                  <a:gd name="connsiteY39" fmla="*/ 625468 h 924466"/>
                  <a:gd name="connsiteX40" fmla="*/ 768192 w 868197"/>
                  <a:gd name="connsiteY40" fmla="*/ 560428 h 924466"/>
                  <a:gd name="connsiteX41" fmla="*/ 795292 w 868197"/>
                  <a:gd name="connsiteY41" fmla="*/ 575785 h 924466"/>
                  <a:gd name="connsiteX42" fmla="*/ 810648 w 868197"/>
                  <a:gd name="connsiteY42" fmla="*/ 577592 h 924466"/>
                  <a:gd name="connsiteX43" fmla="*/ 840458 w 868197"/>
                  <a:gd name="connsiteY43" fmla="*/ 569462 h 924466"/>
                  <a:gd name="connsiteX44" fmla="*/ 867557 w 868197"/>
                  <a:gd name="connsiteY44" fmla="*/ 533329 h 924466"/>
                  <a:gd name="connsiteX45" fmla="*/ 859428 w 868197"/>
                  <a:gd name="connsiteY45" fmla="*/ 489969 h 924466"/>
                  <a:gd name="connsiteX46" fmla="*/ 859428 w 868197"/>
                  <a:gd name="connsiteY46" fmla="*/ 489969 h 924466"/>
                  <a:gd name="connsiteX47" fmla="*/ 707670 w 868197"/>
                  <a:gd name="connsiteY47" fmla="*/ 228006 h 924466"/>
                  <a:gd name="connsiteX48" fmla="*/ 715799 w 868197"/>
                  <a:gd name="connsiteY48" fmla="*/ 223490 h 924466"/>
                  <a:gd name="connsiteX49" fmla="*/ 765482 w 868197"/>
                  <a:gd name="connsiteY49" fmla="*/ 237039 h 924466"/>
                  <a:gd name="connsiteX50" fmla="*/ 751932 w 868197"/>
                  <a:gd name="connsiteY50" fmla="*/ 286722 h 924466"/>
                  <a:gd name="connsiteX51" fmla="*/ 743802 w 868197"/>
                  <a:gd name="connsiteY51" fmla="*/ 291239 h 924466"/>
                  <a:gd name="connsiteX52" fmla="*/ 707670 w 868197"/>
                  <a:gd name="connsiteY52" fmla="*/ 228909 h 924466"/>
                  <a:gd name="connsiteX53" fmla="*/ 707670 w 868197"/>
                  <a:gd name="connsiteY53" fmla="*/ 228006 h 924466"/>
                  <a:gd name="connsiteX54" fmla="*/ 169290 w 868197"/>
                  <a:gd name="connsiteY54" fmla="*/ 708573 h 924466"/>
                  <a:gd name="connsiteX55" fmla="*/ 100637 w 868197"/>
                  <a:gd name="connsiteY55" fmla="*/ 690507 h 924466"/>
                  <a:gd name="connsiteX56" fmla="*/ 42825 w 868197"/>
                  <a:gd name="connsiteY56" fmla="*/ 590238 h 924466"/>
                  <a:gd name="connsiteX57" fmla="*/ 37405 w 868197"/>
                  <a:gd name="connsiteY57" fmla="*/ 552299 h 924466"/>
                  <a:gd name="connsiteX58" fmla="*/ 60891 w 868197"/>
                  <a:gd name="connsiteY58" fmla="*/ 521586 h 924466"/>
                  <a:gd name="connsiteX59" fmla="*/ 199100 w 868197"/>
                  <a:gd name="connsiteY59" fmla="*/ 442093 h 924466"/>
                  <a:gd name="connsiteX60" fmla="*/ 307498 w 868197"/>
                  <a:gd name="connsiteY60" fmla="*/ 629081 h 924466"/>
                  <a:gd name="connsiteX61" fmla="*/ 169290 w 868197"/>
                  <a:gd name="connsiteY61" fmla="*/ 708573 h 924466"/>
                  <a:gd name="connsiteX62" fmla="*/ 507132 w 868197"/>
                  <a:gd name="connsiteY62" fmla="*/ 856718 h 924466"/>
                  <a:gd name="connsiteX63" fmla="*/ 489066 w 868197"/>
                  <a:gd name="connsiteY63" fmla="*/ 883817 h 924466"/>
                  <a:gd name="connsiteX64" fmla="*/ 444803 w 868197"/>
                  <a:gd name="connsiteY64" fmla="*/ 877495 h 924466"/>
                  <a:gd name="connsiteX65" fmla="*/ 263235 w 868197"/>
                  <a:gd name="connsiteY65" fmla="*/ 695927 h 924466"/>
                  <a:gd name="connsiteX66" fmla="*/ 329178 w 868197"/>
                  <a:gd name="connsiteY66" fmla="*/ 657987 h 924466"/>
                  <a:gd name="connsiteX67" fmla="*/ 497196 w 868197"/>
                  <a:gd name="connsiteY67" fmla="*/ 826005 h 924466"/>
                  <a:gd name="connsiteX68" fmla="*/ 507132 w 868197"/>
                  <a:gd name="connsiteY68" fmla="*/ 856718 h 924466"/>
                  <a:gd name="connsiteX69" fmla="*/ 507132 w 868197"/>
                  <a:gd name="connsiteY69" fmla="*/ 856718 h 924466"/>
                  <a:gd name="connsiteX70" fmla="*/ 459256 w 868197"/>
                  <a:gd name="connsiteY70" fmla="*/ 672440 h 924466"/>
                  <a:gd name="connsiteX71" fmla="*/ 462869 w 868197"/>
                  <a:gd name="connsiteY71" fmla="*/ 683280 h 924466"/>
                  <a:gd name="connsiteX72" fmla="*/ 456546 w 868197"/>
                  <a:gd name="connsiteY72" fmla="*/ 693217 h 924466"/>
                  <a:gd name="connsiteX73" fmla="*/ 430350 w 868197"/>
                  <a:gd name="connsiteY73" fmla="*/ 708573 h 924466"/>
                  <a:gd name="connsiteX74" fmla="*/ 368021 w 868197"/>
                  <a:gd name="connsiteY74" fmla="*/ 646244 h 924466"/>
                  <a:gd name="connsiteX75" fmla="*/ 418607 w 868197"/>
                  <a:gd name="connsiteY75" fmla="*/ 635404 h 924466"/>
                  <a:gd name="connsiteX76" fmla="*/ 459256 w 868197"/>
                  <a:gd name="connsiteY76" fmla="*/ 672440 h 924466"/>
                  <a:gd name="connsiteX77" fmla="*/ 830521 w 868197"/>
                  <a:gd name="connsiteY77" fmla="*/ 525199 h 924466"/>
                  <a:gd name="connsiteX78" fmla="*/ 819681 w 868197"/>
                  <a:gd name="connsiteY78" fmla="*/ 538749 h 924466"/>
                  <a:gd name="connsiteX79" fmla="*/ 802518 w 868197"/>
                  <a:gd name="connsiteY79" fmla="*/ 541459 h 924466"/>
                  <a:gd name="connsiteX80" fmla="*/ 788969 w 868197"/>
                  <a:gd name="connsiteY80" fmla="*/ 530619 h 924466"/>
                  <a:gd name="connsiteX81" fmla="*/ 523392 w 868197"/>
                  <a:gd name="connsiteY81" fmla="*/ 69925 h 924466"/>
                  <a:gd name="connsiteX82" fmla="*/ 520682 w 868197"/>
                  <a:gd name="connsiteY82" fmla="*/ 52762 h 924466"/>
                  <a:gd name="connsiteX83" fmla="*/ 531522 w 868197"/>
                  <a:gd name="connsiteY83" fmla="*/ 39212 h 924466"/>
                  <a:gd name="connsiteX84" fmla="*/ 543265 w 868197"/>
                  <a:gd name="connsiteY84" fmla="*/ 36502 h 924466"/>
                  <a:gd name="connsiteX85" fmla="*/ 549588 w 868197"/>
                  <a:gd name="connsiteY85" fmla="*/ 37405 h 924466"/>
                  <a:gd name="connsiteX86" fmla="*/ 563138 w 868197"/>
                  <a:gd name="connsiteY86" fmla="*/ 48245 h 924466"/>
                  <a:gd name="connsiteX87" fmla="*/ 828715 w 868197"/>
                  <a:gd name="connsiteY87" fmla="*/ 508939 h 924466"/>
                  <a:gd name="connsiteX88" fmla="*/ 830521 w 868197"/>
                  <a:gd name="connsiteY88" fmla="*/ 525199 h 92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68197" h="924466">
                    <a:moveTo>
                      <a:pt x="859428" y="489969"/>
                    </a:moveTo>
                    <a:lnTo>
                      <a:pt x="762772" y="322855"/>
                    </a:lnTo>
                    <a:lnTo>
                      <a:pt x="770902" y="318338"/>
                    </a:lnTo>
                    <a:cubicBezTo>
                      <a:pt x="788065" y="308402"/>
                      <a:pt x="799808" y="293045"/>
                      <a:pt x="805228" y="274075"/>
                    </a:cubicBezTo>
                    <a:cubicBezTo>
                      <a:pt x="810648" y="255106"/>
                      <a:pt x="807938" y="236136"/>
                      <a:pt x="798002" y="218973"/>
                    </a:cubicBezTo>
                    <a:cubicBezTo>
                      <a:pt x="778129" y="184647"/>
                      <a:pt x="732963" y="172000"/>
                      <a:pt x="698636" y="192776"/>
                    </a:cubicBezTo>
                    <a:lnTo>
                      <a:pt x="690507" y="197293"/>
                    </a:lnTo>
                    <a:lnTo>
                      <a:pt x="593851" y="29275"/>
                    </a:lnTo>
                    <a:cubicBezTo>
                      <a:pt x="585721" y="15726"/>
                      <a:pt x="573075" y="5789"/>
                      <a:pt x="557718" y="2176"/>
                    </a:cubicBezTo>
                    <a:cubicBezTo>
                      <a:pt x="542362" y="-2341"/>
                      <a:pt x="527005" y="369"/>
                      <a:pt x="512552" y="8499"/>
                    </a:cubicBezTo>
                    <a:cubicBezTo>
                      <a:pt x="498099" y="16629"/>
                      <a:pt x="489066" y="29275"/>
                      <a:pt x="485452" y="44632"/>
                    </a:cubicBezTo>
                    <a:cubicBezTo>
                      <a:pt x="482742" y="55472"/>
                      <a:pt x="482742" y="65408"/>
                      <a:pt x="485452" y="76248"/>
                    </a:cubicBezTo>
                    <a:lnTo>
                      <a:pt x="393314" y="178324"/>
                    </a:lnTo>
                    <a:cubicBezTo>
                      <a:pt x="386990" y="185550"/>
                      <a:pt x="386990" y="197293"/>
                      <a:pt x="395120" y="203616"/>
                    </a:cubicBezTo>
                    <a:cubicBezTo>
                      <a:pt x="402347" y="209940"/>
                      <a:pt x="414090" y="209940"/>
                      <a:pt x="420413" y="201810"/>
                    </a:cubicBezTo>
                    <a:lnTo>
                      <a:pt x="503519" y="107865"/>
                    </a:lnTo>
                    <a:lnTo>
                      <a:pt x="745609" y="527005"/>
                    </a:lnTo>
                    <a:lnTo>
                      <a:pt x="340921" y="613725"/>
                    </a:lnTo>
                    <a:lnTo>
                      <a:pt x="228006" y="417704"/>
                    </a:lnTo>
                    <a:lnTo>
                      <a:pt x="312015" y="322855"/>
                    </a:lnTo>
                    <a:cubicBezTo>
                      <a:pt x="318338" y="315628"/>
                      <a:pt x="318338" y="303885"/>
                      <a:pt x="310208" y="297562"/>
                    </a:cubicBezTo>
                    <a:cubicBezTo>
                      <a:pt x="302982" y="291239"/>
                      <a:pt x="291238" y="291239"/>
                      <a:pt x="284915" y="299369"/>
                    </a:cubicBezTo>
                    <a:lnTo>
                      <a:pt x="193680" y="401444"/>
                    </a:lnTo>
                    <a:lnTo>
                      <a:pt x="42825" y="489066"/>
                    </a:lnTo>
                    <a:cubicBezTo>
                      <a:pt x="22952" y="500809"/>
                      <a:pt x="8499" y="518876"/>
                      <a:pt x="3079" y="541459"/>
                    </a:cubicBezTo>
                    <a:cubicBezTo>
                      <a:pt x="-3245" y="564042"/>
                      <a:pt x="369" y="586625"/>
                      <a:pt x="12112" y="606498"/>
                    </a:cubicBezTo>
                    <a:lnTo>
                      <a:pt x="69925" y="706767"/>
                    </a:lnTo>
                    <a:cubicBezTo>
                      <a:pt x="86184" y="734769"/>
                      <a:pt x="115091" y="750126"/>
                      <a:pt x="144900" y="750126"/>
                    </a:cubicBezTo>
                    <a:cubicBezTo>
                      <a:pt x="159353" y="750126"/>
                      <a:pt x="174710" y="746513"/>
                      <a:pt x="188260" y="738383"/>
                    </a:cubicBezTo>
                    <a:lnTo>
                      <a:pt x="231619" y="713993"/>
                    </a:lnTo>
                    <a:lnTo>
                      <a:pt x="420413" y="902787"/>
                    </a:lnTo>
                    <a:cubicBezTo>
                      <a:pt x="434866" y="917240"/>
                      <a:pt x="452933" y="924467"/>
                      <a:pt x="471903" y="924467"/>
                    </a:cubicBezTo>
                    <a:cubicBezTo>
                      <a:pt x="484549" y="924467"/>
                      <a:pt x="497196" y="920854"/>
                      <a:pt x="508036" y="914531"/>
                    </a:cubicBezTo>
                    <a:cubicBezTo>
                      <a:pt x="527909" y="902787"/>
                      <a:pt x="540555" y="883817"/>
                      <a:pt x="544168" y="860331"/>
                    </a:cubicBezTo>
                    <a:cubicBezTo>
                      <a:pt x="546878" y="837748"/>
                      <a:pt x="539652" y="815165"/>
                      <a:pt x="523392" y="798905"/>
                    </a:cubicBezTo>
                    <a:lnTo>
                      <a:pt x="458353" y="733866"/>
                    </a:lnTo>
                    <a:lnTo>
                      <a:pt x="476419" y="723930"/>
                    </a:lnTo>
                    <a:cubicBezTo>
                      <a:pt x="489969" y="715800"/>
                      <a:pt x="499002" y="702250"/>
                      <a:pt x="500809" y="686893"/>
                    </a:cubicBezTo>
                    <a:cubicBezTo>
                      <a:pt x="502616" y="671537"/>
                      <a:pt x="497196" y="656181"/>
                      <a:pt x="485452" y="645341"/>
                    </a:cubicBezTo>
                    <a:lnTo>
                      <a:pt x="463773" y="625468"/>
                    </a:lnTo>
                    <a:lnTo>
                      <a:pt x="768192" y="560428"/>
                    </a:lnTo>
                    <a:cubicBezTo>
                      <a:pt x="775419" y="567655"/>
                      <a:pt x="784452" y="573075"/>
                      <a:pt x="795292" y="575785"/>
                    </a:cubicBezTo>
                    <a:cubicBezTo>
                      <a:pt x="800712" y="577592"/>
                      <a:pt x="805228" y="577592"/>
                      <a:pt x="810648" y="577592"/>
                    </a:cubicBezTo>
                    <a:cubicBezTo>
                      <a:pt x="820585" y="577592"/>
                      <a:pt x="830521" y="574882"/>
                      <a:pt x="840458" y="569462"/>
                    </a:cubicBezTo>
                    <a:cubicBezTo>
                      <a:pt x="854008" y="561332"/>
                      <a:pt x="863944" y="548685"/>
                      <a:pt x="867557" y="533329"/>
                    </a:cubicBezTo>
                    <a:cubicBezTo>
                      <a:pt x="869364" y="518876"/>
                      <a:pt x="867557" y="503519"/>
                      <a:pt x="859428" y="489969"/>
                    </a:cubicBezTo>
                    <a:lnTo>
                      <a:pt x="859428" y="489969"/>
                    </a:lnTo>
                    <a:close/>
                    <a:moveTo>
                      <a:pt x="707670" y="228006"/>
                    </a:moveTo>
                    <a:lnTo>
                      <a:pt x="715799" y="223490"/>
                    </a:lnTo>
                    <a:cubicBezTo>
                      <a:pt x="732963" y="213553"/>
                      <a:pt x="755546" y="218973"/>
                      <a:pt x="765482" y="237039"/>
                    </a:cubicBezTo>
                    <a:cubicBezTo>
                      <a:pt x="775419" y="254203"/>
                      <a:pt x="769999" y="276786"/>
                      <a:pt x="751932" y="286722"/>
                    </a:cubicBezTo>
                    <a:lnTo>
                      <a:pt x="743802" y="291239"/>
                    </a:lnTo>
                    <a:lnTo>
                      <a:pt x="707670" y="228909"/>
                    </a:lnTo>
                    <a:lnTo>
                      <a:pt x="707670" y="228006"/>
                    </a:lnTo>
                    <a:close/>
                    <a:moveTo>
                      <a:pt x="169290" y="708573"/>
                    </a:moveTo>
                    <a:cubicBezTo>
                      <a:pt x="145804" y="722123"/>
                      <a:pt x="115091" y="713993"/>
                      <a:pt x="100637" y="690507"/>
                    </a:cubicBezTo>
                    <a:lnTo>
                      <a:pt x="42825" y="590238"/>
                    </a:lnTo>
                    <a:cubicBezTo>
                      <a:pt x="36502" y="578495"/>
                      <a:pt x="34695" y="564945"/>
                      <a:pt x="37405" y="552299"/>
                    </a:cubicBezTo>
                    <a:cubicBezTo>
                      <a:pt x="40115" y="539652"/>
                      <a:pt x="49148" y="528812"/>
                      <a:pt x="60891" y="521586"/>
                    </a:cubicBezTo>
                    <a:lnTo>
                      <a:pt x="199100" y="442093"/>
                    </a:lnTo>
                    <a:lnTo>
                      <a:pt x="307498" y="629081"/>
                    </a:lnTo>
                    <a:lnTo>
                      <a:pt x="169290" y="708573"/>
                    </a:lnTo>
                    <a:close/>
                    <a:moveTo>
                      <a:pt x="507132" y="856718"/>
                    </a:moveTo>
                    <a:cubicBezTo>
                      <a:pt x="505326" y="868461"/>
                      <a:pt x="499002" y="878398"/>
                      <a:pt x="489066" y="883817"/>
                    </a:cubicBezTo>
                    <a:cubicBezTo>
                      <a:pt x="474613" y="891947"/>
                      <a:pt x="456546" y="890141"/>
                      <a:pt x="444803" y="877495"/>
                    </a:cubicBezTo>
                    <a:lnTo>
                      <a:pt x="263235" y="695927"/>
                    </a:lnTo>
                    <a:lnTo>
                      <a:pt x="329178" y="657987"/>
                    </a:lnTo>
                    <a:lnTo>
                      <a:pt x="497196" y="826005"/>
                    </a:lnTo>
                    <a:cubicBezTo>
                      <a:pt x="504422" y="833232"/>
                      <a:pt x="508939" y="844975"/>
                      <a:pt x="507132" y="856718"/>
                    </a:cubicBezTo>
                    <a:lnTo>
                      <a:pt x="507132" y="856718"/>
                    </a:lnTo>
                    <a:close/>
                    <a:moveTo>
                      <a:pt x="459256" y="672440"/>
                    </a:moveTo>
                    <a:cubicBezTo>
                      <a:pt x="461966" y="675150"/>
                      <a:pt x="463773" y="678764"/>
                      <a:pt x="462869" y="683280"/>
                    </a:cubicBezTo>
                    <a:cubicBezTo>
                      <a:pt x="461966" y="687797"/>
                      <a:pt x="460159" y="690507"/>
                      <a:pt x="456546" y="693217"/>
                    </a:cubicBezTo>
                    <a:lnTo>
                      <a:pt x="430350" y="708573"/>
                    </a:lnTo>
                    <a:lnTo>
                      <a:pt x="368021" y="646244"/>
                    </a:lnTo>
                    <a:lnTo>
                      <a:pt x="418607" y="635404"/>
                    </a:lnTo>
                    <a:lnTo>
                      <a:pt x="459256" y="672440"/>
                    </a:lnTo>
                    <a:close/>
                    <a:moveTo>
                      <a:pt x="830521" y="525199"/>
                    </a:moveTo>
                    <a:cubicBezTo>
                      <a:pt x="828715" y="531522"/>
                      <a:pt x="825101" y="536039"/>
                      <a:pt x="819681" y="538749"/>
                    </a:cubicBezTo>
                    <a:cubicBezTo>
                      <a:pt x="814261" y="541459"/>
                      <a:pt x="807938" y="542362"/>
                      <a:pt x="802518" y="541459"/>
                    </a:cubicBezTo>
                    <a:cubicBezTo>
                      <a:pt x="796195" y="539652"/>
                      <a:pt x="791678" y="536039"/>
                      <a:pt x="788969" y="530619"/>
                    </a:cubicBezTo>
                    <a:lnTo>
                      <a:pt x="523392" y="69925"/>
                    </a:lnTo>
                    <a:cubicBezTo>
                      <a:pt x="520682" y="64505"/>
                      <a:pt x="519779" y="58182"/>
                      <a:pt x="520682" y="52762"/>
                    </a:cubicBezTo>
                    <a:cubicBezTo>
                      <a:pt x="522489" y="46439"/>
                      <a:pt x="526102" y="41922"/>
                      <a:pt x="531522" y="39212"/>
                    </a:cubicBezTo>
                    <a:cubicBezTo>
                      <a:pt x="535135" y="37405"/>
                      <a:pt x="538748" y="36502"/>
                      <a:pt x="543265" y="36502"/>
                    </a:cubicBezTo>
                    <a:cubicBezTo>
                      <a:pt x="545072" y="36502"/>
                      <a:pt x="546878" y="36502"/>
                      <a:pt x="549588" y="37405"/>
                    </a:cubicBezTo>
                    <a:cubicBezTo>
                      <a:pt x="555912" y="39212"/>
                      <a:pt x="560428" y="42825"/>
                      <a:pt x="563138" y="48245"/>
                    </a:cubicBezTo>
                    <a:lnTo>
                      <a:pt x="828715" y="508939"/>
                    </a:lnTo>
                    <a:cubicBezTo>
                      <a:pt x="831424" y="513456"/>
                      <a:pt x="832328" y="518876"/>
                      <a:pt x="830521" y="525199"/>
                    </a:cubicBezTo>
                    <a:close/>
                  </a:path>
                </a:pathLst>
              </a:custGeom>
              <a:solidFill>
                <a:srgbClr val="010101"/>
              </a:solidFill>
              <a:ln w="9028" cap="flat">
                <a:noFill/>
                <a:prstDash val="solid"/>
                <a:miter/>
              </a:ln>
            </p:spPr>
            <p:txBody>
              <a:bodyPr rtlCol="0" anchor="ctr"/>
              <a:lstStyle/>
              <a:p>
                <a:endParaRPr lang="en-US"/>
              </a:p>
            </p:txBody>
          </p:sp>
          <p:sp>
            <p:nvSpPr>
              <p:cNvPr id="132" name="Freeform 301">
                <a:extLst>
                  <a:ext uri="{FF2B5EF4-FFF2-40B4-BE49-F238E27FC236}">
                    <a16:creationId xmlns:a16="http://schemas.microsoft.com/office/drawing/2014/main" id="{E36FEB28-8A4D-0A6B-5137-93976AB6ABD5}"/>
                  </a:ext>
                </a:extLst>
              </p:cNvPr>
              <p:cNvSpPr/>
              <p:nvPr/>
            </p:nvSpPr>
            <p:spPr>
              <a:xfrm>
                <a:off x="4253152" y="1007954"/>
                <a:ext cx="36132" cy="36132"/>
              </a:xfrm>
              <a:custGeom>
                <a:avLst/>
                <a:gdLst>
                  <a:gd name="connsiteX0" fmla="*/ 18066 w 36132"/>
                  <a:gd name="connsiteY0" fmla="*/ 36133 h 36132"/>
                  <a:gd name="connsiteX1" fmla="*/ 30713 w 36132"/>
                  <a:gd name="connsiteY1" fmla="*/ 30713 h 36132"/>
                  <a:gd name="connsiteX2" fmla="*/ 36133 w 36132"/>
                  <a:gd name="connsiteY2" fmla="*/ 18066 h 36132"/>
                  <a:gd name="connsiteX3" fmla="*/ 30713 w 36132"/>
                  <a:gd name="connsiteY3" fmla="*/ 5420 h 36132"/>
                  <a:gd name="connsiteX4" fmla="*/ 18066 w 36132"/>
                  <a:gd name="connsiteY4" fmla="*/ 0 h 36132"/>
                  <a:gd name="connsiteX5" fmla="*/ 5420 w 36132"/>
                  <a:gd name="connsiteY5" fmla="*/ 5420 h 36132"/>
                  <a:gd name="connsiteX6" fmla="*/ 0 w 36132"/>
                  <a:gd name="connsiteY6" fmla="*/ 18066 h 36132"/>
                  <a:gd name="connsiteX7" fmla="*/ 5420 w 36132"/>
                  <a:gd name="connsiteY7" fmla="*/ 30713 h 36132"/>
                  <a:gd name="connsiteX8" fmla="*/ 18066 w 36132"/>
                  <a:gd name="connsiteY8" fmla="*/ 36133 h 3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32" h="36132">
                    <a:moveTo>
                      <a:pt x="18066" y="36133"/>
                    </a:moveTo>
                    <a:cubicBezTo>
                      <a:pt x="22583" y="36133"/>
                      <a:pt x="27100" y="34327"/>
                      <a:pt x="30713" y="30713"/>
                    </a:cubicBezTo>
                    <a:cubicBezTo>
                      <a:pt x="34326" y="27100"/>
                      <a:pt x="36133" y="22583"/>
                      <a:pt x="36133" y="18066"/>
                    </a:cubicBezTo>
                    <a:cubicBezTo>
                      <a:pt x="36133" y="13550"/>
                      <a:pt x="34326" y="9033"/>
                      <a:pt x="30713" y="5420"/>
                    </a:cubicBezTo>
                    <a:cubicBezTo>
                      <a:pt x="27100" y="1807"/>
                      <a:pt x="22583" y="0"/>
                      <a:pt x="18066" y="0"/>
                    </a:cubicBezTo>
                    <a:cubicBezTo>
                      <a:pt x="13550" y="0"/>
                      <a:pt x="9033" y="1807"/>
                      <a:pt x="5420" y="5420"/>
                    </a:cubicBezTo>
                    <a:cubicBezTo>
                      <a:pt x="1807" y="9033"/>
                      <a:pt x="0" y="13550"/>
                      <a:pt x="0" y="18066"/>
                    </a:cubicBezTo>
                    <a:cubicBezTo>
                      <a:pt x="0" y="22583"/>
                      <a:pt x="1807" y="27100"/>
                      <a:pt x="5420" y="30713"/>
                    </a:cubicBezTo>
                    <a:cubicBezTo>
                      <a:pt x="8130" y="34327"/>
                      <a:pt x="13550" y="36133"/>
                      <a:pt x="18066" y="36133"/>
                    </a:cubicBezTo>
                    <a:close/>
                  </a:path>
                </a:pathLst>
              </a:custGeom>
              <a:solidFill>
                <a:srgbClr val="010101"/>
              </a:solidFill>
              <a:ln w="9028" cap="flat">
                <a:noFill/>
                <a:prstDash val="solid"/>
                <a:miter/>
              </a:ln>
            </p:spPr>
            <p:txBody>
              <a:bodyPr rtlCol="0" anchor="ctr"/>
              <a:lstStyle/>
              <a:p>
                <a:endParaRPr lang="en-US"/>
              </a:p>
            </p:txBody>
          </p:sp>
        </p:grpSp>
        <p:grpSp>
          <p:nvGrpSpPr>
            <p:cNvPr id="128" name="Graphic 2">
              <a:extLst>
                <a:ext uri="{FF2B5EF4-FFF2-40B4-BE49-F238E27FC236}">
                  <a16:creationId xmlns:a16="http://schemas.microsoft.com/office/drawing/2014/main" id="{A89B1E34-04BF-4B6B-45D4-EB46A33CF4AE}"/>
                </a:ext>
              </a:extLst>
            </p:cNvPr>
            <p:cNvGrpSpPr/>
            <p:nvPr/>
          </p:nvGrpSpPr>
          <p:grpSpPr>
            <a:xfrm>
              <a:off x="3958353" y="890522"/>
              <a:ext cx="708520" cy="605461"/>
              <a:chOff x="3958353" y="890522"/>
              <a:chExt cx="708520" cy="605461"/>
            </a:xfrm>
            <a:solidFill>
              <a:srgbClr val="60A9DD"/>
            </a:solidFill>
          </p:grpSpPr>
          <p:sp>
            <p:nvSpPr>
              <p:cNvPr id="129" name="Freeform 298">
                <a:extLst>
                  <a:ext uri="{FF2B5EF4-FFF2-40B4-BE49-F238E27FC236}">
                    <a16:creationId xmlns:a16="http://schemas.microsoft.com/office/drawing/2014/main" id="{8B5090B5-C3E6-E164-0679-8405E2746FB8}"/>
                  </a:ext>
                </a:extLst>
              </p:cNvPr>
              <p:cNvSpPr/>
              <p:nvPr/>
            </p:nvSpPr>
            <p:spPr>
              <a:xfrm>
                <a:off x="4150173" y="890522"/>
                <a:ext cx="516699" cy="505860"/>
              </a:xfrm>
              <a:custGeom>
                <a:avLst/>
                <a:gdLst>
                  <a:gd name="connsiteX0" fmla="*/ 274610 w 516699"/>
                  <a:gd name="connsiteY0" fmla="*/ 0 h 505860"/>
                  <a:gd name="connsiteX1" fmla="*/ 516700 w 516699"/>
                  <a:gd name="connsiteY1" fmla="*/ 419141 h 505860"/>
                  <a:gd name="connsiteX2" fmla="*/ 112915 w 516699"/>
                  <a:gd name="connsiteY2" fmla="*/ 505860 h 505860"/>
                  <a:gd name="connsiteX3" fmla="*/ 0 w 516699"/>
                  <a:gd name="connsiteY3" fmla="*/ 309840 h 505860"/>
                </a:gdLst>
                <a:ahLst/>
                <a:cxnLst>
                  <a:cxn ang="0">
                    <a:pos x="connsiteX0" y="connsiteY0"/>
                  </a:cxn>
                  <a:cxn ang="0">
                    <a:pos x="connsiteX1" y="connsiteY1"/>
                  </a:cxn>
                  <a:cxn ang="0">
                    <a:pos x="connsiteX2" y="connsiteY2"/>
                  </a:cxn>
                  <a:cxn ang="0">
                    <a:pos x="connsiteX3" y="connsiteY3"/>
                  </a:cxn>
                </a:cxnLst>
                <a:rect l="l" t="t" r="r" b="b"/>
                <a:pathLst>
                  <a:path w="516699" h="505860">
                    <a:moveTo>
                      <a:pt x="274610" y="0"/>
                    </a:moveTo>
                    <a:lnTo>
                      <a:pt x="516700" y="419141"/>
                    </a:lnTo>
                    <a:lnTo>
                      <a:pt x="112915" y="505860"/>
                    </a:lnTo>
                    <a:lnTo>
                      <a:pt x="0" y="309840"/>
                    </a:lnTo>
                  </a:path>
                </a:pathLst>
              </a:custGeom>
              <a:solidFill>
                <a:srgbClr val="00BADE"/>
              </a:solidFill>
              <a:ln w="9028" cap="flat">
                <a:noFill/>
                <a:prstDash val="solid"/>
                <a:miter/>
              </a:ln>
            </p:spPr>
            <p:txBody>
              <a:bodyPr rtlCol="0" anchor="ctr"/>
              <a:lstStyle/>
              <a:p>
                <a:endParaRPr lang="en-US"/>
              </a:p>
            </p:txBody>
          </p:sp>
          <p:sp>
            <p:nvSpPr>
              <p:cNvPr id="130" name="Freeform 299">
                <a:extLst>
                  <a:ext uri="{FF2B5EF4-FFF2-40B4-BE49-F238E27FC236}">
                    <a16:creationId xmlns:a16="http://schemas.microsoft.com/office/drawing/2014/main" id="{EF6198A9-6957-C57F-E470-9A98948067C1}"/>
                  </a:ext>
                </a:extLst>
              </p:cNvPr>
              <p:cNvSpPr/>
              <p:nvPr/>
            </p:nvSpPr>
            <p:spPr>
              <a:xfrm>
                <a:off x="3958353" y="1222945"/>
                <a:ext cx="271312" cy="273038"/>
              </a:xfrm>
              <a:custGeom>
                <a:avLst/>
                <a:gdLst>
                  <a:gd name="connsiteX0" fmla="*/ 133104 w 271312"/>
                  <a:gd name="connsiteY0" fmla="*/ 266480 h 273038"/>
                  <a:gd name="connsiteX1" fmla="*/ 64452 w 271312"/>
                  <a:gd name="connsiteY1" fmla="*/ 248413 h 273038"/>
                  <a:gd name="connsiteX2" fmla="*/ 6639 w 271312"/>
                  <a:gd name="connsiteY2" fmla="*/ 148144 h 273038"/>
                  <a:gd name="connsiteX3" fmla="*/ 1220 w 271312"/>
                  <a:gd name="connsiteY3" fmla="*/ 110205 h 273038"/>
                  <a:gd name="connsiteX4" fmla="*/ 24706 w 271312"/>
                  <a:gd name="connsiteY4" fmla="*/ 79492 h 273038"/>
                  <a:gd name="connsiteX5" fmla="*/ 162914 w 271312"/>
                  <a:gd name="connsiteY5" fmla="*/ 0 h 273038"/>
                  <a:gd name="connsiteX6" fmla="*/ 271313 w 271312"/>
                  <a:gd name="connsiteY6" fmla="*/ 186987 h 273038"/>
                  <a:gd name="connsiteX7" fmla="*/ 133104 w 271312"/>
                  <a:gd name="connsiteY7" fmla="*/ 266480 h 2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312" h="273038">
                    <a:moveTo>
                      <a:pt x="133104" y="266480"/>
                    </a:moveTo>
                    <a:cubicBezTo>
                      <a:pt x="109618" y="280030"/>
                      <a:pt x="78905" y="271900"/>
                      <a:pt x="64452" y="248413"/>
                    </a:cubicBezTo>
                    <a:lnTo>
                      <a:pt x="6639" y="148144"/>
                    </a:lnTo>
                    <a:cubicBezTo>
                      <a:pt x="316" y="136401"/>
                      <a:pt x="-1490" y="122852"/>
                      <a:pt x="1220" y="110205"/>
                    </a:cubicBezTo>
                    <a:cubicBezTo>
                      <a:pt x="4833" y="97559"/>
                      <a:pt x="12963" y="86719"/>
                      <a:pt x="24706" y="79492"/>
                    </a:cubicBezTo>
                    <a:lnTo>
                      <a:pt x="162914" y="0"/>
                    </a:lnTo>
                    <a:lnTo>
                      <a:pt x="271313" y="186987"/>
                    </a:lnTo>
                    <a:lnTo>
                      <a:pt x="133104" y="266480"/>
                    </a:lnTo>
                    <a:close/>
                  </a:path>
                </a:pathLst>
              </a:custGeom>
              <a:solidFill>
                <a:srgbClr val="00BADE"/>
              </a:solidFill>
              <a:ln w="902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22938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A9DDE9-EA54-4DDD-2664-AB34C6006F00}"/>
              </a:ext>
            </a:extLst>
          </p:cNvPr>
          <p:cNvSpPr>
            <a:spLocks noGrp="1"/>
          </p:cNvSpPr>
          <p:nvPr>
            <p:ph type="body" sz="quarter" idx="13"/>
          </p:nvPr>
        </p:nvSpPr>
        <p:spPr>
          <a:xfrm>
            <a:off x="1086578" y="274748"/>
            <a:ext cx="10600546" cy="953429"/>
          </a:xfrm>
        </p:spPr>
        <p:txBody>
          <a:bodyPr/>
          <a:lstStyle/>
          <a:p>
            <a:pPr algn="ctr"/>
            <a:r>
              <a:rPr lang="en-IE" sz="3600" b="1" dirty="0">
                <a:solidFill>
                  <a:srgbClr val="027354"/>
                </a:solidFill>
                <a:effectLst/>
                <a:latin typeface="Lato" panose="020F0502020204030203" pitchFamily="34" charset="0"/>
                <a:ea typeface="Times New Roman" panose="02020603050405020304" pitchFamily="18" charset="0"/>
                <a:cs typeface="Times New Roman" panose="02020603050405020304" pitchFamily="18" charset="0"/>
              </a:rPr>
              <a:t>Schritt 1: Vision, </a:t>
            </a:r>
            <a:r>
              <a:rPr lang="en-IE" b="1" dirty="0">
                <a:solidFill>
                  <a:srgbClr val="027354"/>
                </a:solidFill>
                <a:effectLst/>
                <a:latin typeface="Lato" panose="020F0502020204030203" pitchFamily="34" charset="0"/>
                <a:ea typeface="Times New Roman" panose="02020603050405020304" pitchFamily="18" charset="0"/>
                <a:cs typeface="Times New Roman" panose="02020603050405020304" pitchFamily="18" charset="0"/>
              </a:rPr>
              <a:t>Mission, Werte und Strategie</a:t>
            </a:r>
            <a:endParaRPr lang="en-IE" sz="3600" dirty="0">
              <a:solidFill>
                <a:srgbClr val="027354"/>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IE" dirty="0"/>
          </a:p>
        </p:txBody>
      </p:sp>
      <p:sp>
        <p:nvSpPr>
          <p:cNvPr id="3" name="Text Placeholder 2">
            <a:extLst>
              <a:ext uri="{FF2B5EF4-FFF2-40B4-BE49-F238E27FC236}">
                <a16:creationId xmlns:a16="http://schemas.microsoft.com/office/drawing/2014/main" id="{95AE165F-5503-938D-4A81-F4490803D3FD}"/>
              </a:ext>
            </a:extLst>
          </p:cNvPr>
          <p:cNvSpPr>
            <a:spLocks noGrp="1"/>
          </p:cNvSpPr>
          <p:nvPr>
            <p:ph type="body" sz="quarter" idx="14"/>
          </p:nvPr>
        </p:nvSpPr>
        <p:spPr>
          <a:xfrm>
            <a:off x="966736" y="964615"/>
            <a:ext cx="10587038" cy="3995320"/>
          </a:xfrm>
        </p:spPr>
        <p:txBody>
          <a:bodyPr/>
          <a:lstStyle/>
          <a:p>
            <a:pPr>
              <a:spcAft>
                <a:spcPts val="600"/>
              </a:spcAft>
            </a:pPr>
            <a:r>
              <a:rPr lang="en-IE" sz="2200" b="1" dirty="0">
                <a:solidFill>
                  <a:srgbClr val="333333"/>
                </a:solidFill>
                <a:effectLst/>
                <a:ea typeface="Times New Roman" panose="02020603050405020304" pitchFamily="18" charset="0"/>
                <a:cs typeface="Times New Roman" panose="02020603050405020304" pitchFamily="18" charset="0"/>
              </a:rPr>
              <a:t>Dies ist der erste Schritt, um CSR in die DNA eines Unternehmens und seinen operativen und strategischen Rahmen zu integrieren. </a:t>
            </a:r>
            <a:endParaRPr lang="en-IE" sz="2200" b="1" dirty="0">
              <a:effectLst/>
              <a:ea typeface="Calibri" panose="020F0502020204030204" pitchFamily="34" charset="0"/>
              <a:cs typeface="Times New Roman" panose="02020603050405020304" pitchFamily="18" charset="0"/>
            </a:endParaRPr>
          </a:p>
          <a:p>
            <a:pPr marL="342900" indent="-342900">
              <a:spcAft>
                <a:spcPts val="600"/>
              </a:spcAft>
              <a:buFont typeface="Wingdings" panose="05000000000000000000" pitchFamily="2" charset="2"/>
              <a:buChar char="v"/>
            </a:pPr>
            <a:r>
              <a:rPr lang="en-IE" sz="2200" b="1" dirty="0">
                <a:solidFill>
                  <a:srgbClr val="D0756E"/>
                </a:solidFill>
                <a:effectLst/>
                <a:ea typeface="Times New Roman" panose="02020603050405020304" pitchFamily="18" charset="0"/>
              </a:rPr>
              <a:t>Die erfolgreiche Umsetzung von CSR erfordert eine klar durchdachte Vision, Mission und Werteerklärung</a:t>
            </a:r>
            <a:r>
              <a:rPr lang="en-IE" sz="2200" dirty="0">
                <a:solidFill>
                  <a:srgbClr val="333333"/>
                </a:solidFill>
                <a:effectLst/>
                <a:ea typeface="Times New Roman" panose="02020603050405020304" pitchFamily="18" charset="0"/>
              </a:rPr>
              <a:t>. </a:t>
            </a:r>
            <a:r>
              <a:rPr lang="en-IE" sz="2200" dirty="0">
                <a:solidFill>
                  <a:srgbClr val="333333"/>
                </a:solidFill>
                <a:ea typeface="Times New Roman" panose="02020603050405020304" pitchFamily="18" charset="0"/>
              </a:rPr>
              <a:t>Wenn Sie </a:t>
            </a:r>
            <a:r>
              <a:rPr lang="en-IE" sz="2200" dirty="0" err="1">
                <a:solidFill>
                  <a:srgbClr val="333333"/>
                </a:solidFill>
                <a:ea typeface="Times New Roman" panose="02020603050405020304" pitchFamily="18" charset="0"/>
              </a:rPr>
              <a:t>diese</a:t>
            </a:r>
            <a:r>
              <a:rPr lang="en-IE" sz="2200" dirty="0">
                <a:solidFill>
                  <a:srgbClr val="333333"/>
                </a:solidFill>
                <a:ea typeface="Times New Roman" panose="02020603050405020304" pitchFamily="18" charset="0"/>
              </a:rPr>
              <a:t> </a:t>
            </a:r>
            <a:r>
              <a:rPr lang="en-IE" sz="2200" dirty="0" err="1">
                <a:solidFill>
                  <a:srgbClr val="333333"/>
                </a:solidFill>
                <a:ea typeface="Times New Roman" panose="02020603050405020304" pitchFamily="18" charset="0"/>
              </a:rPr>
              <a:t>noch</a:t>
            </a:r>
            <a:r>
              <a:rPr lang="en-IE" sz="2200" dirty="0">
                <a:solidFill>
                  <a:srgbClr val="333333"/>
                </a:solidFill>
                <a:ea typeface="Times New Roman" panose="02020603050405020304" pitchFamily="18" charset="0"/>
              </a:rPr>
              <a:t> nicht unter Berücksichtigung von CSR entwickelt haben, kann die </a:t>
            </a:r>
            <a:r>
              <a:rPr lang="en-IE" sz="2200" dirty="0" err="1">
                <a:solidFill>
                  <a:srgbClr val="333333"/>
                </a:solidFill>
                <a:ea typeface="Times New Roman" panose="02020603050405020304" pitchFamily="18" charset="0"/>
              </a:rPr>
              <a:t>Personalabteilung</a:t>
            </a:r>
            <a:r>
              <a:rPr lang="en-IE" sz="2200" dirty="0">
                <a:solidFill>
                  <a:srgbClr val="333333"/>
                </a:solidFill>
                <a:ea typeface="Times New Roman" panose="02020603050405020304" pitchFamily="18" charset="0"/>
              </a:rPr>
              <a:t> </a:t>
            </a:r>
            <a:r>
              <a:rPr lang="en-IE" sz="2200" dirty="0" err="1">
                <a:solidFill>
                  <a:srgbClr val="333333"/>
                </a:solidFill>
                <a:ea typeface="Times New Roman" panose="02020603050405020304" pitchFamily="18" charset="0"/>
              </a:rPr>
              <a:t>deren</a:t>
            </a:r>
            <a:r>
              <a:rPr lang="en-IE" sz="2200" dirty="0">
                <a:solidFill>
                  <a:srgbClr val="333333"/>
                </a:solidFill>
                <a:ea typeface="Times New Roman" panose="02020603050405020304" pitchFamily="18" charset="0"/>
              </a:rPr>
              <a:t> </a:t>
            </a:r>
            <a:r>
              <a:rPr lang="en-IE" sz="2200" dirty="0" err="1">
                <a:solidFill>
                  <a:srgbClr val="333333"/>
                </a:solidFill>
                <a:ea typeface="Times New Roman" panose="02020603050405020304" pitchFamily="18" charset="0"/>
              </a:rPr>
              <a:t>Entwicklung</a:t>
            </a:r>
            <a:r>
              <a:rPr lang="en-IE" sz="2200" dirty="0">
                <a:solidFill>
                  <a:srgbClr val="333333"/>
                </a:solidFill>
                <a:ea typeface="Times New Roman" panose="02020603050405020304" pitchFamily="18" charset="0"/>
              </a:rPr>
              <a:t> </a:t>
            </a:r>
            <a:r>
              <a:rPr lang="en-IE" sz="2200" dirty="0" err="1">
                <a:solidFill>
                  <a:srgbClr val="333333"/>
                </a:solidFill>
                <a:ea typeface="Times New Roman" panose="02020603050405020304" pitchFamily="18" charset="0"/>
              </a:rPr>
              <a:t>unter</a:t>
            </a:r>
            <a:r>
              <a:rPr lang="en-IE" sz="2200" dirty="0">
                <a:solidFill>
                  <a:srgbClr val="333333"/>
                </a:solidFill>
                <a:ea typeface="Times New Roman" panose="02020603050405020304" pitchFamily="18" charset="0"/>
              </a:rPr>
              <a:t> </a:t>
            </a:r>
            <a:r>
              <a:rPr lang="en-IE" sz="2200" dirty="0" err="1">
                <a:solidFill>
                  <a:srgbClr val="333333"/>
                </a:solidFill>
                <a:ea typeface="Times New Roman" panose="02020603050405020304" pitchFamily="18" charset="0"/>
              </a:rPr>
              <a:t>Berücksichtigung</a:t>
            </a:r>
            <a:r>
              <a:rPr lang="en-IE" sz="2200" dirty="0">
                <a:solidFill>
                  <a:srgbClr val="333333"/>
                </a:solidFill>
                <a:ea typeface="Times New Roman" panose="02020603050405020304" pitchFamily="18" charset="0"/>
              </a:rPr>
              <a:t> von CSR </a:t>
            </a:r>
            <a:r>
              <a:rPr lang="en-IE" sz="2200" dirty="0" err="1">
                <a:solidFill>
                  <a:srgbClr val="333333"/>
                </a:solidFill>
                <a:ea typeface="Times New Roman" panose="02020603050405020304" pitchFamily="18" charset="0"/>
              </a:rPr>
              <a:t>unterstützen</a:t>
            </a:r>
            <a:r>
              <a:rPr lang="en-IE" sz="2200" dirty="0">
                <a:solidFill>
                  <a:srgbClr val="333333"/>
                </a:solidFill>
                <a:ea typeface="Times New Roman" panose="02020603050405020304" pitchFamily="18" charset="0"/>
              </a:rPr>
              <a:t>. </a:t>
            </a:r>
          </a:p>
          <a:p>
            <a:pPr marL="342900" indent="-342900">
              <a:spcAft>
                <a:spcPts val="600"/>
              </a:spcAft>
              <a:buFont typeface="Wingdings" panose="05000000000000000000" pitchFamily="2" charset="2"/>
              <a:buChar char="v"/>
            </a:pPr>
            <a:r>
              <a:rPr lang="en-IE" sz="2200" b="1" dirty="0">
                <a:solidFill>
                  <a:srgbClr val="027354"/>
                </a:solidFill>
                <a:effectLst/>
                <a:ea typeface="Times New Roman" panose="02020603050405020304" pitchFamily="18" charset="0"/>
              </a:rPr>
              <a:t>Die Personalabteilung kann die Notwendigkeit und die Möglichkeiten von CSR darlegen und aufzeigen, wie sie zur Rentabilität </a:t>
            </a:r>
            <a:r>
              <a:rPr lang="en-IE" sz="2200" dirty="0">
                <a:solidFill>
                  <a:srgbClr val="333333"/>
                </a:solidFill>
                <a:effectLst/>
                <a:ea typeface="Times New Roman" panose="02020603050405020304" pitchFamily="18" charset="0"/>
              </a:rPr>
              <a:t>des Unternehmens </a:t>
            </a:r>
            <a:r>
              <a:rPr lang="en-IE" sz="2200" b="1" dirty="0">
                <a:solidFill>
                  <a:srgbClr val="027354"/>
                </a:solidFill>
                <a:effectLst/>
                <a:ea typeface="Times New Roman" panose="02020603050405020304" pitchFamily="18" charset="0"/>
              </a:rPr>
              <a:t>beitragen kann</a:t>
            </a:r>
            <a:r>
              <a:rPr lang="en-IE" sz="2200" dirty="0">
                <a:solidFill>
                  <a:srgbClr val="333333"/>
                </a:solidFill>
                <a:effectLst/>
                <a:ea typeface="Times New Roman" panose="02020603050405020304" pitchFamily="18" charset="0"/>
              </a:rPr>
              <a:t>. Sie können aufzeigen, warum CSR sowohl eine gute Geschäftsstrategie als auch eine gute Personalstrategie sein kann. </a:t>
            </a:r>
          </a:p>
          <a:p>
            <a:pPr marL="342900" indent="-342900">
              <a:spcAft>
                <a:spcPts val="600"/>
              </a:spcAft>
              <a:buFont typeface="Wingdings" panose="05000000000000000000" pitchFamily="2" charset="2"/>
              <a:buChar char="v"/>
            </a:pPr>
            <a:r>
              <a:rPr lang="en-IE" sz="2200" b="1" dirty="0">
                <a:solidFill>
                  <a:srgbClr val="E78631"/>
                </a:solidFill>
                <a:effectLst/>
                <a:ea typeface="Times New Roman" panose="02020603050405020304" pitchFamily="18" charset="0"/>
                <a:cs typeface="Times New Roman" panose="02020603050405020304" pitchFamily="18" charset="0"/>
              </a:rPr>
              <a:t>Die Führungskraft kann den leitenden Angestellten und dem Vorstand</a:t>
            </a:r>
            <a:r>
              <a:rPr lang="en-IE" sz="2200" dirty="0">
                <a:solidFill>
                  <a:srgbClr val="333333"/>
                </a:solidFill>
                <a:effectLst/>
                <a:ea typeface="Times New Roman" panose="02020603050405020304" pitchFamily="18" charset="0"/>
                <a:cs typeface="Times New Roman" panose="02020603050405020304" pitchFamily="18" charset="0"/>
              </a:rPr>
              <a:t> die</a:t>
            </a:r>
            <a:r>
              <a:rPr lang="en-IE" sz="2200" b="1" dirty="0">
                <a:solidFill>
                  <a:srgbClr val="333333"/>
                </a:solidFill>
                <a:effectLst/>
                <a:ea typeface="Times New Roman" panose="02020603050405020304" pitchFamily="18" charset="0"/>
                <a:cs typeface="Times New Roman" panose="02020603050405020304" pitchFamily="18" charset="0"/>
              </a:rPr>
              <a:t> </a:t>
            </a:r>
            <a:r>
              <a:rPr lang="en-IE" sz="2200" dirty="0">
                <a:solidFill>
                  <a:srgbClr val="333333"/>
                </a:solidFill>
                <a:effectLst/>
                <a:ea typeface="Times New Roman" panose="02020603050405020304" pitchFamily="18" charset="0"/>
                <a:cs typeface="Times New Roman" panose="02020603050405020304" pitchFamily="18" charset="0"/>
              </a:rPr>
              <a:t>Bedeutung des Leitbildes (sowohl aus menschlicher als auch aus wirtschaftlicher Sicht) vor </a:t>
            </a:r>
            <a:r>
              <a:rPr lang="en-IE" sz="2200" b="1" dirty="0">
                <a:solidFill>
                  <a:srgbClr val="E78631"/>
                </a:solidFill>
                <a:effectLst/>
                <a:ea typeface="Times New Roman" panose="02020603050405020304" pitchFamily="18" charset="0"/>
                <a:cs typeface="Times New Roman" panose="02020603050405020304" pitchFamily="18" charset="0"/>
              </a:rPr>
              <a:t>Augen führen </a:t>
            </a:r>
            <a:r>
              <a:rPr lang="en-IE" sz="2200" dirty="0">
                <a:solidFill>
                  <a:srgbClr val="333333"/>
                </a:solidFill>
                <a:effectLst/>
                <a:ea typeface="Times New Roman" panose="02020603050405020304" pitchFamily="18" charset="0"/>
                <a:cs typeface="Times New Roman" panose="02020603050405020304" pitchFamily="18" charset="0"/>
              </a:rPr>
              <a:t>und erklären, warum es wirtschaftlich sinnvoll ist. Im Idealfall werden die Mitarbeiter und andere Stakeholder in die Entwicklung der Unternehmensvision, der Mission und der </a:t>
            </a:r>
            <a:r>
              <a:rPr lang="en-IE" sz="2200" dirty="0" err="1">
                <a:solidFill>
                  <a:srgbClr val="333333"/>
                </a:solidFill>
                <a:effectLst/>
                <a:ea typeface="Times New Roman" panose="02020603050405020304" pitchFamily="18" charset="0"/>
                <a:cs typeface="Times New Roman" panose="02020603050405020304" pitchFamily="18" charset="0"/>
              </a:rPr>
              <a:t>Werte</a:t>
            </a:r>
            <a:r>
              <a:rPr lang="en-IE" sz="2200" dirty="0">
                <a:solidFill>
                  <a:srgbClr val="333333"/>
                </a:solidFill>
                <a:effectLst/>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einbezogen</a:t>
            </a:r>
            <a:r>
              <a:rPr lang="en-IE" sz="2200" dirty="0">
                <a:solidFill>
                  <a:srgbClr val="333333"/>
                </a:solidFill>
                <a:effectLst/>
                <a:ea typeface="Times New Roman" panose="02020603050405020304" pitchFamily="18" charset="0"/>
                <a:cs typeface="Times New Roman" panose="02020603050405020304" pitchFamily="18" charset="0"/>
              </a:rPr>
              <a:t>.</a:t>
            </a:r>
            <a:endParaRPr lang="en-IE" sz="2200" dirty="0"/>
          </a:p>
        </p:txBody>
      </p:sp>
    </p:spTree>
    <p:extLst>
      <p:ext uri="{BB962C8B-B14F-4D97-AF65-F5344CB8AC3E}">
        <p14:creationId xmlns:p14="http://schemas.microsoft.com/office/powerpoint/2010/main" val="2605514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47F854-2F5E-0C49-4017-66F3A01BC077}"/>
              </a:ext>
            </a:extLst>
          </p:cNvPr>
          <p:cNvSpPr>
            <a:spLocks noGrp="1"/>
          </p:cNvSpPr>
          <p:nvPr>
            <p:ph type="body" sz="quarter" idx="13"/>
          </p:nvPr>
        </p:nvSpPr>
        <p:spPr>
          <a:xfrm>
            <a:off x="652449" y="385748"/>
            <a:ext cx="5228693" cy="953429"/>
          </a:xfrm>
        </p:spPr>
        <p:txBody>
          <a:bodyPr>
            <a:normAutofit fontScale="92500" lnSpcReduction="10000"/>
          </a:bodyPr>
          <a:lstStyle/>
          <a:p>
            <a:r>
              <a:rPr lang="en-IE" dirty="0">
                <a:solidFill>
                  <a:srgbClr val="027354"/>
                </a:solidFill>
              </a:rPr>
              <a:t>Warum eine Visionserklärung?</a:t>
            </a:r>
          </a:p>
        </p:txBody>
      </p:sp>
      <p:sp>
        <p:nvSpPr>
          <p:cNvPr id="5" name="Text Placeholder 4">
            <a:extLst>
              <a:ext uri="{FF2B5EF4-FFF2-40B4-BE49-F238E27FC236}">
                <a16:creationId xmlns:a16="http://schemas.microsoft.com/office/drawing/2014/main" id="{9F54CF16-2B5B-2D86-AE69-17621FFAEDB4}"/>
              </a:ext>
            </a:extLst>
          </p:cNvPr>
          <p:cNvSpPr>
            <a:spLocks noGrp="1"/>
          </p:cNvSpPr>
          <p:nvPr>
            <p:ph type="body" sz="quarter" idx="14"/>
          </p:nvPr>
        </p:nvSpPr>
        <p:spPr>
          <a:xfrm>
            <a:off x="647673" y="1309713"/>
            <a:ext cx="5510406" cy="3079983"/>
          </a:xfrm>
        </p:spPr>
        <p:txBody>
          <a:bodyPr/>
          <a:lstStyle/>
          <a:p>
            <a:r>
              <a:rPr lang="en-IE" sz="2400" b="1" dirty="0">
                <a:solidFill>
                  <a:srgbClr val="262626"/>
                </a:solidFill>
                <a:effectLst/>
                <a:ea typeface="Times New Roman" panose="02020603050405020304" pitchFamily="18" charset="0"/>
                <a:cs typeface="Times New Roman" panose="02020603050405020304" pitchFamily="18" charset="0"/>
              </a:rPr>
              <a:t>Die </a:t>
            </a:r>
            <a:r>
              <a:rPr lang="en-IE" sz="2400" b="1" dirty="0" err="1">
                <a:solidFill>
                  <a:srgbClr val="262626"/>
                </a:solidFill>
                <a:effectLst/>
                <a:ea typeface="Times New Roman" panose="02020603050405020304" pitchFamily="18" charset="0"/>
                <a:cs typeface="Times New Roman" panose="02020603050405020304" pitchFamily="18" charset="0"/>
              </a:rPr>
              <a:t>Visionserklärung</a:t>
            </a:r>
            <a:r>
              <a:rPr lang="en-IE" sz="2400" b="1" dirty="0">
                <a:solidFill>
                  <a:srgbClr val="262626"/>
                </a:solidFill>
                <a:effectLst/>
                <a:ea typeface="Times New Roman" panose="02020603050405020304" pitchFamily="18" charset="0"/>
                <a:cs typeface="Times New Roman" panose="02020603050405020304" pitchFamily="18" charset="0"/>
              </a:rPr>
              <a:t> </a:t>
            </a:r>
            <a:r>
              <a:rPr lang="en-IE" b="1" dirty="0" err="1">
                <a:solidFill>
                  <a:srgbClr val="262626"/>
                </a:solidFill>
                <a:ea typeface="Times New Roman" panose="02020603050405020304" pitchFamily="18" charset="0"/>
                <a:cs typeface="Times New Roman" panose="02020603050405020304" pitchFamily="18" charset="0"/>
              </a:rPr>
              <a:t>zeigt</a:t>
            </a:r>
            <a:r>
              <a:rPr lang="en-IE" b="1" dirty="0">
                <a:solidFill>
                  <a:srgbClr val="262626"/>
                </a:solidFill>
                <a:ea typeface="Times New Roman" panose="02020603050405020304" pitchFamily="18" charset="0"/>
                <a:cs typeface="Times New Roman" panose="02020603050405020304" pitchFamily="18" charset="0"/>
              </a:rPr>
              <a:t>, warum eine Organisation das tut, was sie tut. </a:t>
            </a:r>
          </a:p>
          <a:p>
            <a:endParaRPr lang="en-IE" sz="100" b="1" dirty="0">
              <a:solidFill>
                <a:srgbClr val="262626"/>
              </a:solidFill>
              <a:effectLst/>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IE" sz="2400" dirty="0">
                <a:solidFill>
                  <a:srgbClr val="262626"/>
                </a:solidFill>
                <a:effectLst/>
                <a:ea typeface="Times New Roman" panose="02020603050405020304" pitchFamily="18" charset="0"/>
                <a:cs typeface="Times New Roman" panose="02020603050405020304" pitchFamily="18" charset="0"/>
              </a:rPr>
              <a:t>Die </a:t>
            </a:r>
            <a:r>
              <a:rPr lang="en-IE" sz="2400" dirty="0" err="1">
                <a:solidFill>
                  <a:srgbClr val="262626"/>
                </a:solidFill>
                <a:effectLst/>
                <a:ea typeface="Times New Roman" panose="02020603050405020304" pitchFamily="18" charset="0"/>
                <a:cs typeface="Times New Roman" panose="02020603050405020304" pitchFamily="18" charset="0"/>
              </a:rPr>
              <a:t>Visionserklärung</a:t>
            </a:r>
            <a:r>
              <a:rPr lang="en-IE" sz="2400" dirty="0">
                <a:solidFill>
                  <a:srgbClr val="262626"/>
                </a:solidFill>
                <a:effectLst/>
                <a:ea typeface="Times New Roman" panose="02020603050405020304" pitchFamily="18" charset="0"/>
                <a:cs typeface="Times New Roman" panose="02020603050405020304" pitchFamily="18" charset="0"/>
              </a:rPr>
              <a:t> </a:t>
            </a:r>
            <a:r>
              <a:rPr lang="en-IE" sz="2200" dirty="0" err="1">
                <a:solidFill>
                  <a:srgbClr val="262626"/>
                </a:solidFill>
                <a:effectLst/>
                <a:ea typeface="Times New Roman" panose="02020603050405020304" pitchFamily="18" charset="0"/>
                <a:cs typeface="Times New Roman" panose="02020603050405020304" pitchFamily="18" charset="0"/>
              </a:rPr>
              <a:t>gibt</a:t>
            </a:r>
            <a:r>
              <a:rPr lang="en-IE" sz="2200" dirty="0">
                <a:solidFill>
                  <a:srgbClr val="262626"/>
                </a:solidFill>
                <a:effectLst/>
                <a:ea typeface="Times New Roman" panose="02020603050405020304" pitchFamily="18" charset="0"/>
                <a:cs typeface="Times New Roman" panose="02020603050405020304" pitchFamily="18" charset="0"/>
              </a:rPr>
              <a:t> die zukünftige Richtung für das Unternehmen vor und was es in 5 bis 10 Jahren anstrebt.</a:t>
            </a:r>
          </a:p>
          <a:p>
            <a:pPr marL="342900" indent="-342900">
              <a:buFont typeface="Arial" panose="020B0604020202020204" pitchFamily="34" charset="0"/>
              <a:buChar char="•"/>
            </a:pPr>
            <a:r>
              <a:rPr lang="en-IE" sz="2200" dirty="0">
                <a:solidFill>
                  <a:srgbClr val="262626"/>
                </a:solidFill>
                <a:effectLst/>
                <a:ea typeface="Times New Roman" panose="02020603050405020304" pitchFamily="18" charset="0"/>
                <a:cs typeface="Times New Roman" panose="02020603050405020304" pitchFamily="18" charset="0"/>
              </a:rPr>
              <a:t>Sie bringt zum Ausdruck, was das Unternehmen langfristig anstrebt, wie das Unternehmen arbeitet und wie es sich von seinen CSR-Werten </a:t>
            </a:r>
            <a:r>
              <a:rPr lang="en-IE" sz="2200" dirty="0" err="1">
                <a:solidFill>
                  <a:srgbClr val="262626"/>
                </a:solidFill>
                <a:effectLst/>
                <a:ea typeface="Times New Roman" panose="02020603050405020304" pitchFamily="18" charset="0"/>
                <a:cs typeface="Times New Roman" panose="02020603050405020304" pitchFamily="18" charset="0"/>
              </a:rPr>
              <a:t>leiten</a:t>
            </a:r>
            <a:r>
              <a:rPr lang="en-IE" sz="2200" dirty="0">
                <a:solidFill>
                  <a:srgbClr val="262626"/>
                </a:solidFill>
                <a:effectLst/>
                <a:ea typeface="Times New Roman" panose="02020603050405020304" pitchFamily="18" charset="0"/>
                <a:cs typeface="Times New Roman" panose="02020603050405020304" pitchFamily="18" charset="0"/>
              </a:rPr>
              <a:t> </a:t>
            </a:r>
            <a:r>
              <a:rPr lang="en-IE" sz="2200" dirty="0" err="1">
                <a:solidFill>
                  <a:srgbClr val="262626"/>
                </a:solidFill>
                <a:effectLst/>
                <a:ea typeface="Times New Roman" panose="02020603050405020304" pitchFamily="18" charset="0"/>
                <a:cs typeface="Times New Roman" panose="02020603050405020304" pitchFamily="18" charset="0"/>
              </a:rPr>
              <a:t>lässt</a:t>
            </a:r>
            <a:r>
              <a:rPr lang="en-IE" sz="2200" dirty="0">
                <a:solidFill>
                  <a:srgbClr val="262626"/>
                </a:solidFill>
                <a:effectLst/>
                <a:ea typeface="Times New Roman" panose="02020603050405020304" pitchFamily="18" charset="0"/>
                <a:cs typeface="Times New Roman" panose="02020603050405020304" pitchFamily="18" charset="0"/>
              </a:rPr>
              <a:t>, um das richtige Gleichgewicht zwischen kommerziellen Interessen und verantwortungsvollem Handeln zu finden. </a:t>
            </a:r>
            <a:endParaRPr lang="en-IE" sz="2200" dirty="0">
              <a:solidFill>
                <a:srgbClr val="262626"/>
              </a:solidFill>
            </a:endParaRPr>
          </a:p>
        </p:txBody>
      </p:sp>
      <p:sp>
        <p:nvSpPr>
          <p:cNvPr id="3" name="Bildplatzhalter 2">
            <a:extLst>
              <a:ext uri="{FF2B5EF4-FFF2-40B4-BE49-F238E27FC236}">
                <a16:creationId xmlns:a16="http://schemas.microsoft.com/office/drawing/2014/main" id="{6459B825-E272-0626-CDA4-A856AF5860A9}"/>
              </a:ext>
            </a:extLst>
          </p:cNvPr>
          <p:cNvSpPr>
            <a:spLocks noGrp="1"/>
          </p:cNvSpPr>
          <p:nvPr>
            <p:ph type="pic" sz="quarter" idx="19"/>
          </p:nvPr>
        </p:nvSpPr>
        <p:spPr/>
        <p:txBody>
          <a:bodyPr/>
          <a:lstStyle/>
          <a:p>
            <a:endParaRPr lang="en-GB"/>
          </a:p>
        </p:txBody>
      </p:sp>
      <p:pic>
        <p:nvPicPr>
          <p:cNvPr id="2" name="Picture Placeholder 9" descr="A picture containing person&#10;&#10;Description automatically generated">
            <a:extLst>
              <a:ext uri="{FF2B5EF4-FFF2-40B4-BE49-F238E27FC236}">
                <a16:creationId xmlns:a16="http://schemas.microsoft.com/office/drawing/2014/main" id="{C6B4A795-DEF8-9417-A9AC-4706AB3962BA}"/>
              </a:ext>
            </a:extLst>
          </p:cNvPr>
          <p:cNvPicPr>
            <a:picLocks noChangeAspect="1"/>
          </p:cNvPicPr>
          <p:nvPr/>
        </p:nvPicPr>
        <p:blipFill>
          <a:blip r:embed="rId2"/>
          <a:srcRect t="5293" b="5293"/>
          <a:stretch>
            <a:fillRect/>
          </a:stretch>
        </p:blipFill>
        <p:spPr>
          <a:xfrm>
            <a:off x="6463639" y="-2"/>
            <a:ext cx="5112967" cy="6858001"/>
          </a:xfrm>
          <a:prstGeom prst="rect">
            <a:avLst/>
          </a:prstGeom>
        </p:spPr>
      </p:pic>
    </p:spTree>
    <p:extLst>
      <p:ext uri="{BB962C8B-B14F-4D97-AF65-F5344CB8AC3E}">
        <p14:creationId xmlns:p14="http://schemas.microsoft.com/office/powerpoint/2010/main" val="3761375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47F854-2F5E-0C49-4017-66F3A01BC077}"/>
              </a:ext>
            </a:extLst>
          </p:cNvPr>
          <p:cNvSpPr>
            <a:spLocks noGrp="1"/>
          </p:cNvSpPr>
          <p:nvPr>
            <p:ph type="body" sz="quarter" idx="13"/>
          </p:nvPr>
        </p:nvSpPr>
        <p:spPr>
          <a:xfrm>
            <a:off x="764842" y="532388"/>
            <a:ext cx="5228693" cy="953429"/>
          </a:xfrm>
        </p:spPr>
        <p:txBody>
          <a:bodyPr>
            <a:normAutofit/>
          </a:bodyPr>
          <a:lstStyle/>
          <a:p>
            <a:r>
              <a:rPr lang="en-IE" dirty="0">
                <a:solidFill>
                  <a:srgbClr val="027354"/>
                </a:solidFill>
              </a:rPr>
              <a:t>Warum ein Leitbild?</a:t>
            </a:r>
          </a:p>
        </p:txBody>
      </p:sp>
      <p:sp>
        <p:nvSpPr>
          <p:cNvPr id="5" name="Text Placeholder 4">
            <a:extLst>
              <a:ext uri="{FF2B5EF4-FFF2-40B4-BE49-F238E27FC236}">
                <a16:creationId xmlns:a16="http://schemas.microsoft.com/office/drawing/2014/main" id="{9F54CF16-2B5B-2D86-AE69-17621FFAEDB4}"/>
              </a:ext>
            </a:extLst>
          </p:cNvPr>
          <p:cNvSpPr>
            <a:spLocks noGrp="1"/>
          </p:cNvSpPr>
          <p:nvPr>
            <p:ph type="body" sz="quarter" idx="14"/>
          </p:nvPr>
        </p:nvSpPr>
        <p:spPr>
          <a:xfrm>
            <a:off x="697117" y="1100555"/>
            <a:ext cx="5501350" cy="5538370"/>
          </a:xfrm>
          <a:solidFill>
            <a:srgbClr val="EBC2BF"/>
          </a:solidFill>
        </p:spPr>
        <p:txBody>
          <a:bodyPr/>
          <a:lstStyle/>
          <a:p>
            <a:pPr>
              <a:lnSpc>
                <a:spcPct val="107000"/>
              </a:lnSpc>
              <a:spcAft>
                <a:spcPts val="865"/>
              </a:spcAft>
            </a:pPr>
            <a:endParaRPr lang="en-IE" sz="2200" dirty="0">
              <a:solidFill>
                <a:srgbClr val="262626"/>
              </a:solidFill>
              <a:effectLst/>
              <a:ea typeface="Times New Roman" panose="02020603050405020304" pitchFamily="18" charset="0"/>
              <a:cs typeface="Times New Roman" panose="02020603050405020304" pitchFamily="18" charset="0"/>
            </a:endParaRPr>
          </a:p>
          <a:p>
            <a:pPr>
              <a:lnSpc>
                <a:spcPct val="107000"/>
              </a:lnSpc>
              <a:spcAft>
                <a:spcPts val="865"/>
              </a:spcAft>
            </a:pPr>
            <a:r>
              <a:rPr lang="en-IE" sz="2200" dirty="0">
                <a:solidFill>
                  <a:srgbClr val="262626"/>
                </a:solidFill>
                <a:effectLst/>
                <a:ea typeface="Times New Roman" panose="02020603050405020304" pitchFamily="18" charset="0"/>
                <a:cs typeface="Times New Roman" panose="02020603050405020304" pitchFamily="18" charset="0"/>
              </a:rPr>
              <a:t>Das </a:t>
            </a:r>
            <a:r>
              <a:rPr lang="en-IE" sz="2200" b="1" dirty="0">
                <a:solidFill>
                  <a:srgbClr val="262626"/>
                </a:solidFill>
                <a:effectLst/>
                <a:ea typeface="Times New Roman" panose="02020603050405020304" pitchFamily="18" charset="0"/>
                <a:cs typeface="Times New Roman" panose="02020603050405020304" pitchFamily="18" charset="0"/>
              </a:rPr>
              <a:t>Leitbild </a:t>
            </a:r>
            <a:r>
              <a:rPr lang="en-IE" sz="2200" b="1" dirty="0">
                <a:solidFill>
                  <a:srgbClr val="262626"/>
                </a:solidFill>
                <a:ea typeface="Times New Roman" panose="02020603050405020304" pitchFamily="18" charset="0"/>
                <a:cs typeface="Times New Roman" panose="02020603050405020304" pitchFamily="18" charset="0"/>
              </a:rPr>
              <a:t>zeigt auf, wie die Vision erreicht werden soll. </a:t>
            </a:r>
            <a:r>
              <a:rPr lang="en-IE" sz="2200" dirty="0">
                <a:solidFill>
                  <a:srgbClr val="262626"/>
                </a:solidFill>
                <a:ea typeface="Times New Roman" panose="02020603050405020304" pitchFamily="18" charset="0"/>
                <a:cs typeface="Times New Roman" panose="02020603050405020304" pitchFamily="18" charset="0"/>
              </a:rPr>
              <a:t>Es </a:t>
            </a:r>
            <a:r>
              <a:rPr lang="en-IE" sz="2200" dirty="0">
                <a:solidFill>
                  <a:srgbClr val="262626"/>
                </a:solidFill>
                <a:effectLst/>
                <a:ea typeface="Times New Roman" panose="02020603050405020304" pitchFamily="18" charset="0"/>
                <a:cs typeface="Times New Roman" panose="02020603050405020304" pitchFamily="18" charset="0"/>
              </a:rPr>
              <a:t>beschreibt die Werte, </a:t>
            </a:r>
            <a:r>
              <a:rPr lang="en-IE" sz="2200" dirty="0" err="1">
                <a:solidFill>
                  <a:srgbClr val="262626"/>
                </a:solidFill>
                <a:effectLst/>
                <a:ea typeface="Times New Roman" panose="02020603050405020304" pitchFamily="18" charset="0"/>
                <a:cs typeface="Times New Roman" panose="02020603050405020304" pitchFamily="18" charset="0"/>
              </a:rPr>
              <a:t>Verpflichtungen</a:t>
            </a:r>
            <a:r>
              <a:rPr lang="en-IE" sz="2200" dirty="0">
                <a:solidFill>
                  <a:srgbClr val="262626"/>
                </a:solidFill>
                <a:effectLst/>
                <a:ea typeface="Times New Roman" panose="02020603050405020304" pitchFamily="18" charset="0"/>
                <a:cs typeface="Times New Roman" panose="02020603050405020304" pitchFamily="18" charset="0"/>
              </a:rPr>
              <a:t> und Aktivitäten des Unternehmens, die in der </a:t>
            </a:r>
            <a:r>
              <a:rPr lang="en-IE" sz="2200" dirty="0" err="1">
                <a:solidFill>
                  <a:srgbClr val="262626"/>
                </a:solidFill>
                <a:effectLst/>
                <a:ea typeface="Times New Roman" panose="02020603050405020304" pitchFamily="18" charset="0"/>
                <a:cs typeface="Times New Roman" panose="02020603050405020304" pitchFamily="18" charset="0"/>
              </a:rPr>
              <a:t>Gegenwart</a:t>
            </a:r>
            <a:r>
              <a:rPr lang="en-IE" sz="2200" dirty="0">
                <a:solidFill>
                  <a:srgbClr val="262626"/>
                </a:solidFill>
                <a:effectLst/>
                <a:ea typeface="Times New Roman" panose="02020603050405020304" pitchFamily="18" charset="0"/>
                <a:cs typeface="Times New Roman" panose="02020603050405020304" pitchFamily="18" charset="0"/>
              </a:rPr>
              <a:t> oft täglich stattfinden werden. Der Schwerpunkt liegt auf den Geschäftszielen, den Kunden, der Einhaltung von Vorschriften, der </a:t>
            </a:r>
            <a:r>
              <a:rPr lang="en-IE" sz="2200" dirty="0" err="1">
                <a:solidFill>
                  <a:srgbClr val="262626"/>
                </a:solidFill>
                <a:effectLst/>
                <a:ea typeface="Times New Roman" panose="02020603050405020304" pitchFamily="18" charset="0"/>
                <a:cs typeface="Times New Roman" panose="02020603050405020304" pitchFamily="18" charset="0"/>
              </a:rPr>
              <a:t>Zusammenarbeit</a:t>
            </a:r>
            <a:r>
              <a:rPr lang="en-IE" sz="2200" dirty="0">
                <a:solidFill>
                  <a:srgbClr val="262626"/>
                </a:solidFill>
                <a:effectLst/>
                <a:ea typeface="Times New Roman" panose="02020603050405020304" pitchFamily="18" charset="0"/>
                <a:cs typeface="Times New Roman" panose="02020603050405020304" pitchFamily="18" charset="0"/>
              </a:rPr>
              <a:t> </a:t>
            </a:r>
            <a:r>
              <a:rPr lang="en-IE" sz="2200" dirty="0" err="1">
                <a:solidFill>
                  <a:srgbClr val="262626"/>
                </a:solidFill>
                <a:effectLst/>
                <a:ea typeface="Times New Roman" panose="02020603050405020304" pitchFamily="18" charset="0"/>
                <a:cs typeface="Times New Roman" panose="02020603050405020304" pitchFamily="18" charset="0"/>
              </a:rPr>
              <a:t>sowie</a:t>
            </a:r>
            <a:r>
              <a:rPr lang="en-IE" sz="2200" dirty="0">
                <a:solidFill>
                  <a:srgbClr val="262626"/>
                </a:solidFill>
                <a:effectLst/>
                <a:ea typeface="Times New Roman" panose="02020603050405020304" pitchFamily="18" charset="0"/>
                <a:cs typeface="Times New Roman" panose="02020603050405020304" pitchFamily="18" charset="0"/>
              </a:rPr>
              <a:t> dem Qualitätsdenken. Diese Maßnahmen müssen durch CSR und das Engagement für die Triple-Bottom-Line (d. h. </a:t>
            </a:r>
            <a:r>
              <a:rPr lang="en-IE" sz="2200" dirty="0">
                <a:solidFill>
                  <a:srgbClr val="262626"/>
                </a:solidFill>
                <a:cs typeface="Times New Roman" panose="02020603050405020304" pitchFamily="18" charset="0"/>
              </a:rPr>
              <a:t>sozial, ökologisch und finanziell</a:t>
            </a:r>
            <a:r>
              <a:rPr lang="en-IE" sz="2200" b="0" i="0" dirty="0">
                <a:solidFill>
                  <a:srgbClr val="4D5156"/>
                </a:solidFill>
                <a:effectLst/>
                <a:latin typeface="arial" panose="020B0604020202020204" pitchFamily="34" charset="0"/>
              </a:rPr>
              <a:t>) </a:t>
            </a:r>
            <a:r>
              <a:rPr lang="en-IE" sz="2200" dirty="0">
                <a:solidFill>
                  <a:srgbClr val="262626"/>
                </a:solidFill>
                <a:effectLst/>
                <a:ea typeface="Times New Roman" panose="02020603050405020304" pitchFamily="18" charset="0"/>
                <a:cs typeface="Times New Roman" panose="02020603050405020304" pitchFamily="18" charset="0"/>
              </a:rPr>
              <a:t>und </a:t>
            </a:r>
            <a:r>
              <a:rPr lang="en-IE" sz="2200" dirty="0" err="1">
                <a:solidFill>
                  <a:srgbClr val="262626"/>
                </a:solidFill>
                <a:effectLst/>
                <a:ea typeface="Times New Roman" panose="02020603050405020304" pitchFamily="18" charset="0"/>
                <a:cs typeface="Times New Roman" panose="02020603050405020304" pitchFamily="18" charset="0"/>
              </a:rPr>
              <a:t>eine</a:t>
            </a:r>
            <a:r>
              <a:rPr lang="en-IE" sz="2200" dirty="0">
                <a:solidFill>
                  <a:srgbClr val="262626"/>
                </a:solidFill>
                <a:effectLst/>
                <a:ea typeface="Times New Roman" panose="02020603050405020304" pitchFamily="18" charset="0"/>
                <a:cs typeface="Times New Roman" panose="02020603050405020304" pitchFamily="18" charset="0"/>
              </a:rPr>
              <a:t> nachhaltige Entwicklung untermauert werden.</a:t>
            </a:r>
            <a:endParaRPr lang="en-IE" sz="2200" dirty="0">
              <a:solidFill>
                <a:srgbClr val="262626"/>
              </a:solidFill>
            </a:endParaRPr>
          </a:p>
        </p:txBody>
      </p:sp>
      <p:pic>
        <p:nvPicPr>
          <p:cNvPr id="2" name="Picture Placeholder 6" descr="A picture containing plant, tree&#10;&#10;Description automatically generated">
            <a:extLst>
              <a:ext uri="{FF2B5EF4-FFF2-40B4-BE49-F238E27FC236}">
                <a16:creationId xmlns:a16="http://schemas.microsoft.com/office/drawing/2014/main" id="{9E4A7DC0-7C41-6D9A-DD3C-AE952D23EBDA}"/>
              </a:ext>
            </a:extLst>
          </p:cNvPr>
          <p:cNvPicPr>
            <a:picLocks noGrp="1" noChangeAspect="1"/>
          </p:cNvPicPr>
          <p:nvPr>
            <p:ph type="pic" sz="quarter" idx="19"/>
          </p:nvPr>
        </p:nvPicPr>
        <p:blipFill>
          <a:blip r:embed="rId2"/>
          <a:srcRect t="5377" b="5377"/>
          <a:stretch>
            <a:fillRect/>
          </a:stretch>
        </p:blipFill>
        <p:spPr>
          <a:xfrm>
            <a:off x="6205130" y="0"/>
            <a:ext cx="5113337" cy="6858000"/>
          </a:xfrm>
        </p:spPr>
      </p:pic>
    </p:spTree>
    <p:extLst>
      <p:ext uri="{BB962C8B-B14F-4D97-AF65-F5344CB8AC3E}">
        <p14:creationId xmlns:p14="http://schemas.microsoft.com/office/powerpoint/2010/main" val="3695043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5C1BC41-E915-25CB-1E1C-A716E449FC02}"/>
              </a:ext>
            </a:extLst>
          </p:cNvPr>
          <p:cNvSpPr>
            <a:spLocks noGrp="1"/>
          </p:cNvSpPr>
          <p:nvPr>
            <p:ph type="body" sz="quarter" idx="13"/>
          </p:nvPr>
        </p:nvSpPr>
        <p:spPr>
          <a:xfrm>
            <a:off x="254428" y="339595"/>
            <a:ext cx="11547226" cy="953429"/>
          </a:xfrm>
        </p:spPr>
        <p:txBody>
          <a:bodyPr>
            <a:normAutofit fontScale="92500" lnSpcReduction="10000"/>
          </a:bodyPr>
          <a:lstStyle/>
          <a:p>
            <a:pPr algn="ctr"/>
            <a:r>
              <a:rPr lang="en-IE" sz="3000" dirty="0">
                <a:solidFill>
                  <a:srgbClr val="027354"/>
                </a:solidFill>
              </a:rPr>
              <a:t>CSR braucht eine Unternehmensvision und das Engagement der Mitarbeiter</a:t>
            </a:r>
          </a:p>
        </p:txBody>
      </p:sp>
      <p:sp>
        <p:nvSpPr>
          <p:cNvPr id="7" name="Rectangle: Rounded Corners 6">
            <a:extLst>
              <a:ext uri="{FF2B5EF4-FFF2-40B4-BE49-F238E27FC236}">
                <a16:creationId xmlns:a16="http://schemas.microsoft.com/office/drawing/2014/main" id="{7872F8A3-842A-B937-30AD-EE4D61C77158}"/>
              </a:ext>
            </a:extLst>
          </p:cNvPr>
          <p:cNvSpPr/>
          <p:nvPr/>
        </p:nvSpPr>
        <p:spPr>
          <a:xfrm>
            <a:off x="685800" y="4118632"/>
            <a:ext cx="10829925" cy="2644117"/>
          </a:xfrm>
          <a:prstGeom prst="round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a:t>Beteiligung der Mitarbeiter ist eine Priorität</a:t>
            </a:r>
          </a:p>
          <a:p>
            <a:pPr algn="ctr"/>
            <a:r>
              <a:rPr lang="en-IE" sz="2000" dirty="0"/>
              <a:t>Nachhaltiges Personalmanagement in Verbindung mit CSR ist der Schlüssel. </a:t>
            </a:r>
            <a:r>
              <a:rPr lang="en-IE" sz="2000" dirty="0">
                <a:solidFill>
                  <a:schemeClr val="bg1"/>
                </a:solidFill>
              </a:rPr>
              <a:t>Die Mitwirkung der Mitarbeiter und ihre Bereitschaft, die CSR-Ziele des Unternehmens zu unterstützen, sind von zentraler Bedeutung für ihre erfolgreiche Umsetzung. Personalpraktiken erleichtern die Einbindung der Mitarbeiter durch die Entwicklung von CSR-Kompetenzen, Schulungen, Unterstützung bei der Entwicklung von Programmen usw</a:t>
            </a:r>
            <a:r>
              <a:rPr lang="en-IE" sz="2000" dirty="0"/>
              <a:t>. CSR-Ziele sollten noch einen Schritt weiter </a:t>
            </a:r>
            <a:r>
              <a:rPr lang="en-IE" sz="2000" dirty="0" err="1"/>
              <a:t>gehen</a:t>
            </a:r>
            <a:r>
              <a:rPr lang="en-IE" sz="2000" dirty="0"/>
              <a:t> und Teil des Wertversprechens für die Arbeit in einem bestimmten Unternehmen sein. </a:t>
            </a:r>
          </a:p>
        </p:txBody>
      </p:sp>
      <p:sp>
        <p:nvSpPr>
          <p:cNvPr id="8" name="Rectangle: Rounded Corners 7">
            <a:extLst>
              <a:ext uri="{FF2B5EF4-FFF2-40B4-BE49-F238E27FC236}">
                <a16:creationId xmlns:a16="http://schemas.microsoft.com/office/drawing/2014/main" id="{F4EC75A6-E73B-0F9F-D055-0B3851834AB4}"/>
              </a:ext>
            </a:extLst>
          </p:cNvPr>
          <p:cNvSpPr/>
          <p:nvPr/>
        </p:nvSpPr>
        <p:spPr>
          <a:xfrm>
            <a:off x="685800" y="1004259"/>
            <a:ext cx="10915623" cy="3024816"/>
          </a:xfrm>
          <a:prstGeom prst="roundRect">
            <a:avLst/>
          </a:prstGeom>
          <a:solidFill>
            <a:srgbClr val="E786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a:t>Übergreifende CSR-Vision</a:t>
            </a:r>
          </a:p>
          <a:p>
            <a:pPr algn="ctr"/>
            <a:r>
              <a:rPr lang="en-IE" sz="2000" dirty="0"/>
              <a:t>Unternehmen mit einem guten CSR-Ruf haben CSR als Teil ihrer </a:t>
            </a:r>
            <a:r>
              <a:rPr lang="en-IE" sz="2000" dirty="0" err="1"/>
              <a:t>allgemeinen</a:t>
            </a:r>
            <a:r>
              <a:rPr lang="en-IE" sz="2000" dirty="0"/>
              <a:t> Vision </a:t>
            </a:r>
            <a:r>
              <a:rPr lang="en-IE" sz="2000" dirty="0" err="1"/>
              <a:t>implementiert</a:t>
            </a:r>
            <a:r>
              <a:rPr lang="en-IE" sz="2000" dirty="0"/>
              <a:t>. </a:t>
            </a:r>
            <a:r>
              <a:rPr lang="en-IE" sz="2000" dirty="0">
                <a:solidFill>
                  <a:schemeClr val="bg1"/>
                </a:solidFill>
                <a:ea typeface="Times New Roman" panose="02020603050405020304" pitchFamily="18" charset="0"/>
              </a:rPr>
              <a:t>Eine CSR-Vision stellt sicher, dass das </a:t>
            </a:r>
            <a:r>
              <a:rPr lang="en-IE" sz="2000" dirty="0" err="1">
                <a:solidFill>
                  <a:schemeClr val="bg1"/>
                </a:solidFill>
                <a:ea typeface="Times New Roman" panose="02020603050405020304" pitchFamily="18" charset="0"/>
              </a:rPr>
              <a:t>Verhalten </a:t>
            </a:r>
            <a:r>
              <a:rPr lang="en-IE" sz="2000" dirty="0">
                <a:solidFill>
                  <a:schemeClr val="bg1"/>
                </a:solidFill>
                <a:ea typeface="Times New Roman" panose="02020603050405020304" pitchFamily="18" charset="0"/>
              </a:rPr>
              <a:t>des Unternehmens und der Mitarbeiter konsequent auf die CSR-Werte ausgerichtet ist. </a:t>
            </a:r>
            <a:r>
              <a:rPr lang="en-IE" sz="2000" dirty="0"/>
              <a:t>Die Vision verankert die CSR-Werte im gesamten Unternehmen und schafft Vertrauen und Ansehen bei Kunden, Stakeholdern, Partnern und Mitarbeitern. </a:t>
            </a:r>
            <a:r>
              <a:rPr lang="en-IE" sz="2000" dirty="0">
                <a:solidFill>
                  <a:schemeClr val="bg1"/>
                </a:solidFill>
                <a:effectLst/>
                <a:ea typeface="Times New Roman" panose="02020603050405020304" pitchFamily="18" charset="0"/>
              </a:rPr>
              <a:t>Ein weiterer entscheidender Erfolgsfaktor für die Umsetzung der CSR-Vision ist das Engagement und die Unterstützung der Geschäftsleitung, der Manager, der Führungskräfte und der Vorstandsebene. Dieses Engagement muss von der Personalabteilung gestärkt und unterstützt werden, damit sie die Mitarbeiter einbinden und </a:t>
            </a:r>
            <a:r>
              <a:rPr lang="en-IE" sz="2000" dirty="0" err="1">
                <a:solidFill>
                  <a:schemeClr val="bg1"/>
                </a:solidFill>
                <a:effectLst/>
                <a:ea typeface="Times New Roman" panose="02020603050405020304" pitchFamily="18" charset="0"/>
              </a:rPr>
              <a:t>unterstützen</a:t>
            </a:r>
            <a:r>
              <a:rPr lang="en-IE" sz="2000" dirty="0">
                <a:solidFill>
                  <a:schemeClr val="bg1"/>
                </a:solidFill>
                <a:effectLst/>
                <a:ea typeface="Times New Roman" panose="02020603050405020304" pitchFamily="18" charset="0"/>
              </a:rPr>
              <a:t> </a:t>
            </a:r>
            <a:r>
              <a:rPr lang="en-IE" sz="2000" dirty="0" err="1">
                <a:solidFill>
                  <a:schemeClr val="bg1"/>
                </a:solidFill>
                <a:effectLst/>
                <a:ea typeface="Times New Roman" panose="02020603050405020304" pitchFamily="18" charset="0"/>
              </a:rPr>
              <a:t>kann</a:t>
            </a:r>
            <a:r>
              <a:rPr lang="en-IE" sz="2000" dirty="0">
                <a:solidFill>
                  <a:schemeClr val="bg1"/>
                </a:solidFill>
                <a:effectLst/>
                <a:ea typeface="Times New Roman" panose="02020603050405020304" pitchFamily="18" charset="0"/>
              </a:rPr>
              <a:t>.</a:t>
            </a:r>
            <a:endParaRPr lang="en-IE" sz="2000" dirty="0"/>
          </a:p>
        </p:txBody>
      </p:sp>
    </p:spTree>
    <p:extLst>
      <p:ext uri="{BB962C8B-B14F-4D97-AF65-F5344CB8AC3E}">
        <p14:creationId xmlns:p14="http://schemas.microsoft.com/office/powerpoint/2010/main" val="273449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4EC75A6-E73B-0F9F-D055-0B3851834AB4}"/>
              </a:ext>
            </a:extLst>
          </p:cNvPr>
          <p:cNvSpPr/>
          <p:nvPr/>
        </p:nvSpPr>
        <p:spPr>
          <a:xfrm>
            <a:off x="885775" y="854812"/>
            <a:ext cx="10887048" cy="5918939"/>
          </a:xfrm>
          <a:prstGeom prst="roundRect">
            <a:avLst/>
          </a:prstGeom>
          <a:solidFill>
            <a:srgbClr val="EBC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IE" sz="2000" b="1" dirty="0">
                <a:solidFill>
                  <a:srgbClr val="027354"/>
                </a:solidFill>
                <a:effectLst/>
                <a:ea typeface="Times New Roman" panose="02020603050405020304" pitchFamily="18" charset="0"/>
                <a:cs typeface="Times New Roman" panose="02020603050405020304" pitchFamily="18" charset="0"/>
              </a:rPr>
              <a:t>Wie wir bereits untersucht haben, geht es beim Unternehmenswert immer mehr um immaterielle Werte wie Firmenwert, Ruf, Vertrauen, Talent und intellektuelles Kapital, so dass CSR eine immer wichtigere Rolle spielt.</a:t>
            </a:r>
          </a:p>
          <a:p>
            <a:pPr>
              <a:spcAft>
                <a:spcPts val="1200"/>
              </a:spcAft>
            </a:pPr>
            <a:r>
              <a:rPr lang="en-IE" sz="2000" dirty="0">
                <a:solidFill>
                  <a:srgbClr val="262626"/>
                </a:solidFill>
                <a:effectLst/>
                <a:ea typeface="Times New Roman" panose="02020603050405020304" pitchFamily="18" charset="0"/>
                <a:cs typeface="Times New Roman" panose="02020603050405020304" pitchFamily="18" charset="0"/>
              </a:rPr>
              <a:t>Als wichtige Triebkraft der CSR-Nachhaltigkeit müssen Unternehmen die Personalabteilung dazu bringen, die Mitarbeiter einzubeziehen, damit CSR im gesamten Unternehmen </a:t>
            </a:r>
            <a:r>
              <a:rPr lang="en-IE" sz="2000" dirty="0" err="1">
                <a:solidFill>
                  <a:srgbClr val="262626"/>
                </a:solidFill>
                <a:effectLst/>
                <a:ea typeface="Times New Roman" panose="02020603050405020304" pitchFamily="18" charset="0"/>
                <a:cs typeface="Times New Roman" panose="02020603050405020304" pitchFamily="18" charset="0"/>
              </a:rPr>
              <a:t>integriert</a:t>
            </a:r>
            <a:r>
              <a:rPr lang="en-IE" sz="2000" dirty="0">
                <a:solidFill>
                  <a:srgbClr val="262626"/>
                </a:solidFill>
                <a:effectLst/>
                <a:ea typeface="Times New Roman" panose="02020603050405020304" pitchFamily="18" charset="0"/>
                <a:cs typeface="Times New Roman" panose="02020603050405020304" pitchFamily="18" charset="0"/>
              </a:rPr>
              <a:t> werden kann. Die Mitarbeiterebene ist eine der wichtigsten Umsetzungsebenen. Die Personalabteilung hilft dem KMU, seine CSR-Ziele (über seine Mitarbeiter, d. h. Angestellte, Manager, </a:t>
            </a:r>
            <a:r>
              <a:rPr lang="en-IE" sz="2000" dirty="0">
                <a:solidFill>
                  <a:srgbClr val="262626"/>
                </a:solidFill>
                <a:ea typeface="Times New Roman" panose="02020603050405020304" pitchFamily="18" charset="0"/>
                <a:cs typeface="Times New Roman" panose="02020603050405020304" pitchFamily="18" charset="0"/>
              </a:rPr>
              <a:t>Direktoren usw.) </a:t>
            </a:r>
            <a:r>
              <a:rPr lang="en-IE" sz="2000" dirty="0">
                <a:solidFill>
                  <a:srgbClr val="262626"/>
                </a:solidFill>
                <a:effectLst/>
                <a:ea typeface="Times New Roman" panose="02020603050405020304" pitchFamily="18" charset="0"/>
                <a:cs typeface="Times New Roman" panose="02020603050405020304" pitchFamily="18" charset="0"/>
              </a:rPr>
              <a:t>zu erreichen und seine CSR-Grundsätze im Einklang mit der strategischen Geschäftsausrichtung einzuhalten. Alles, was nicht zu einer vollständigen Integration in das Unternehmen führt, insbesondere bei den Mitarbeitern, </a:t>
            </a:r>
            <a:r>
              <a:rPr lang="en-IE" sz="2000" dirty="0" err="1">
                <a:solidFill>
                  <a:srgbClr val="262626"/>
                </a:solidFill>
                <a:effectLst/>
                <a:ea typeface="Times New Roman" panose="02020603050405020304" pitchFamily="18" charset="0"/>
                <a:cs typeface="Times New Roman" panose="02020603050405020304" pitchFamily="18" charset="0"/>
              </a:rPr>
              <a:t>wird</a:t>
            </a:r>
            <a:r>
              <a:rPr lang="en-IE" sz="2000" dirty="0">
                <a:solidFill>
                  <a:srgbClr val="262626"/>
                </a:solidFill>
                <a:effectLst/>
                <a:ea typeface="Times New Roman" panose="02020603050405020304" pitchFamily="18" charset="0"/>
                <a:cs typeface="Times New Roman" panose="02020603050405020304" pitchFamily="18" charset="0"/>
              </a:rPr>
              <a:t> </a:t>
            </a:r>
            <a:r>
              <a:rPr lang="en-IE" sz="2000" dirty="0" err="1">
                <a:solidFill>
                  <a:srgbClr val="262626"/>
                </a:solidFill>
                <a:effectLst/>
                <a:ea typeface="Times New Roman" panose="02020603050405020304" pitchFamily="18" charset="0"/>
                <a:cs typeface="Times New Roman" panose="02020603050405020304" pitchFamily="18" charset="0"/>
              </a:rPr>
              <a:t>zu</a:t>
            </a:r>
            <a:r>
              <a:rPr lang="en-IE" sz="2000" dirty="0">
                <a:solidFill>
                  <a:srgbClr val="262626"/>
                </a:solidFill>
                <a:effectLst/>
                <a:ea typeface="Times New Roman" panose="02020603050405020304" pitchFamily="18" charset="0"/>
                <a:cs typeface="Times New Roman" panose="02020603050405020304" pitchFamily="18" charset="0"/>
              </a:rPr>
              <a:t> Reputationsproblemen führen, da es eine Diskrepanz zwischen Vision, Umsetzung und Betrieb gibt. </a:t>
            </a:r>
          </a:p>
          <a:p>
            <a:pPr>
              <a:spcAft>
                <a:spcPts val="1200"/>
              </a:spcAft>
            </a:pPr>
            <a:r>
              <a:rPr lang="en-IE" sz="2000" b="1" dirty="0">
                <a:solidFill>
                  <a:srgbClr val="027354"/>
                </a:solidFill>
                <a:effectLst/>
                <a:ea typeface="Calibri" panose="020F0502020204030204" pitchFamily="34" charset="0"/>
                <a:cs typeface="Times New Roman" panose="02020603050405020304" pitchFamily="18" charset="0"/>
              </a:rPr>
              <a:t>Wie HR CSR-Ressourcen und -Unterstützung </a:t>
            </a:r>
            <a:r>
              <a:rPr lang="en-IE" sz="2000" b="1" dirty="0" err="1">
                <a:solidFill>
                  <a:srgbClr val="027354"/>
                </a:solidFill>
                <a:effectLst/>
                <a:ea typeface="Calibri" panose="020F0502020204030204" pitchFamily="34" charset="0"/>
                <a:cs typeface="Times New Roman" panose="02020603050405020304" pitchFamily="18" charset="0"/>
              </a:rPr>
              <a:t>aussehen</a:t>
            </a:r>
            <a:r>
              <a:rPr lang="en-IE" sz="2000" b="1" dirty="0">
                <a:solidFill>
                  <a:srgbClr val="027354"/>
                </a:solidFill>
                <a:effectLst/>
                <a:ea typeface="Calibri" panose="020F0502020204030204" pitchFamily="34" charset="0"/>
                <a:cs typeface="Times New Roman" panose="02020603050405020304" pitchFamily="18" charset="0"/>
              </a:rPr>
              <a:t>...</a:t>
            </a:r>
          </a:p>
          <a:p>
            <a:pPr>
              <a:lnSpc>
                <a:spcPct val="100000"/>
              </a:lnSpc>
              <a:spcBef>
                <a:spcPts val="0"/>
              </a:spcBef>
              <a:spcAft>
                <a:spcPts val="1200"/>
              </a:spcAft>
            </a:pPr>
            <a:r>
              <a:rPr lang="en-IE" sz="2000" b="1" i="1" dirty="0">
                <a:solidFill>
                  <a:srgbClr val="262626"/>
                </a:solidFill>
                <a:effectLst/>
                <a:ea typeface="Times New Roman" panose="02020603050405020304" pitchFamily="18" charset="0"/>
                <a:cs typeface="Times New Roman" panose="02020603050405020304" pitchFamily="18" charset="0"/>
              </a:rPr>
              <a:t>Developing the Global Leader of Tomorrow</a:t>
            </a:r>
            <a:r>
              <a:rPr lang="en-IE" sz="2000" b="1" dirty="0">
                <a:solidFill>
                  <a:srgbClr val="262626"/>
                </a:solidFill>
                <a:effectLst/>
                <a:ea typeface="Times New Roman" panose="02020603050405020304" pitchFamily="18" charset="0"/>
                <a:cs typeface="Times New Roman" panose="02020603050405020304" pitchFamily="18" charset="0"/>
              </a:rPr>
              <a:t>, stellte fest, dass </a:t>
            </a:r>
            <a:r>
              <a:rPr lang="en-IE" sz="2000" i="1" dirty="0">
                <a:solidFill>
                  <a:srgbClr val="262626"/>
                </a:solidFill>
                <a:effectLst/>
                <a:ea typeface="Times New Roman" panose="02020603050405020304" pitchFamily="18" charset="0"/>
                <a:cs typeface="Times New Roman" panose="02020603050405020304" pitchFamily="18" charset="0"/>
              </a:rPr>
              <a:t>"eine Reihe von Hebeln im Bereich der Humanressourcen für die Entwicklung von [CSR-]Unternehmensfähigkeiten wichtig sind: Aufbau dieses Wissens und dieser Fähigkeiten durch Programme zur Entwicklung von Führungskräften, Karriereplanung, </a:t>
            </a:r>
            <a:r>
              <a:rPr lang="en-IE" sz="2000" i="1" dirty="0" err="1">
                <a:solidFill>
                  <a:srgbClr val="262626"/>
                </a:solidFill>
                <a:effectLst/>
                <a:ea typeface="Times New Roman" panose="02020603050405020304" pitchFamily="18" charset="0"/>
                <a:cs typeface="Times New Roman" panose="02020603050405020304" pitchFamily="18" charset="0"/>
              </a:rPr>
              <a:t>sowie</a:t>
            </a:r>
            <a:r>
              <a:rPr lang="en-IE" sz="2000" i="1" dirty="0">
                <a:solidFill>
                  <a:srgbClr val="262626"/>
                </a:solidFill>
                <a:effectLst/>
                <a:ea typeface="Times New Roman" panose="02020603050405020304" pitchFamily="18" charset="0"/>
                <a:cs typeface="Times New Roman" panose="02020603050405020304" pitchFamily="18" charset="0"/>
              </a:rPr>
              <a:t> </a:t>
            </a:r>
            <a:r>
              <a:rPr lang="en-IE" sz="2000" i="1" dirty="0" err="1">
                <a:solidFill>
                  <a:srgbClr val="262626"/>
                </a:solidFill>
                <a:effectLst/>
                <a:ea typeface="Times New Roman" panose="02020603050405020304" pitchFamily="18" charset="0"/>
                <a:cs typeface="Times New Roman" panose="02020603050405020304" pitchFamily="18" charset="0"/>
              </a:rPr>
              <a:t>Anreizsysteme</a:t>
            </a:r>
            <a:r>
              <a:rPr lang="en-IE" sz="2000" i="1" dirty="0">
                <a:solidFill>
                  <a:srgbClr val="262626"/>
                </a:solidFill>
                <a:effectLst/>
                <a:ea typeface="Times New Roman" panose="02020603050405020304" pitchFamily="18" charset="0"/>
                <a:cs typeface="Times New Roman" panose="02020603050405020304" pitchFamily="18" charset="0"/>
              </a:rPr>
              <a:t> und die Suche nach diesem Wissen und diesen Fähigkeiten bei der Einstellung neuer Talente in der Organisation". </a:t>
            </a:r>
            <a:r>
              <a:rPr lang="en-IE" sz="2000" dirty="0">
                <a:solidFill>
                  <a:srgbClr val="262626"/>
                </a:solidFill>
                <a:effectLst/>
                <a:ea typeface="Times New Roman" panose="02020603050405020304" pitchFamily="18" charset="0"/>
                <a:cs typeface="Times New Roman" panose="02020603050405020304" pitchFamily="18" charset="0"/>
              </a:rPr>
              <a:t>(Ashridge, 2008, S. 10).</a:t>
            </a:r>
            <a:endParaRPr lang="en-IE" sz="2000" dirty="0">
              <a:solidFill>
                <a:srgbClr val="262626"/>
              </a:solidFill>
              <a:effectLst/>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3B4E66E8-C8D9-DA6E-1DBF-98A0DFC7E561}"/>
              </a:ext>
            </a:extLst>
          </p:cNvPr>
          <p:cNvSpPr>
            <a:spLocks noGrp="1"/>
          </p:cNvSpPr>
          <p:nvPr>
            <p:ph type="body" sz="quarter" idx="13"/>
          </p:nvPr>
        </p:nvSpPr>
        <p:spPr>
          <a:xfrm>
            <a:off x="1172277" y="84248"/>
            <a:ext cx="10600546" cy="953429"/>
          </a:xfrm>
        </p:spPr>
        <p:txBody>
          <a:bodyPr anchor="ctr">
            <a:normAutofit/>
          </a:bodyPr>
          <a:lstStyle/>
          <a:p>
            <a:pPr algn="ctr"/>
            <a:r>
              <a:rPr lang="en-IE" sz="3600" b="1" dirty="0">
                <a:solidFill>
                  <a:srgbClr val="027354"/>
                </a:solidFill>
              </a:rPr>
              <a:t>HR-CSR schützt die Unternehmenswerte</a:t>
            </a:r>
            <a:endParaRPr lang="en-IE" dirty="0">
              <a:solidFill>
                <a:srgbClr val="027354"/>
              </a:solidFill>
            </a:endParaRPr>
          </a:p>
        </p:txBody>
      </p:sp>
    </p:spTree>
    <p:extLst>
      <p:ext uri="{BB962C8B-B14F-4D97-AF65-F5344CB8AC3E}">
        <p14:creationId xmlns:p14="http://schemas.microsoft.com/office/powerpoint/2010/main" val="1843851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386427-666B-4A51-DCF2-640B6F8BC721}"/>
              </a:ext>
            </a:extLst>
          </p:cNvPr>
          <p:cNvSpPr>
            <a:spLocks noGrp="1"/>
          </p:cNvSpPr>
          <p:nvPr>
            <p:ph type="body" sz="quarter" idx="13"/>
          </p:nvPr>
        </p:nvSpPr>
        <p:spPr>
          <a:xfrm>
            <a:off x="685641" y="446049"/>
            <a:ext cx="4745003" cy="3278388"/>
          </a:xfrm>
        </p:spPr>
        <p:txBody>
          <a:bodyPr>
            <a:normAutofit fontScale="55000" lnSpcReduction="20000"/>
          </a:bodyPr>
          <a:lstStyle/>
          <a:p>
            <a:r>
              <a:rPr lang="en-IE" sz="6500" dirty="0"/>
              <a:t>FALLSTUDIE </a:t>
            </a:r>
          </a:p>
          <a:p>
            <a:r>
              <a:rPr lang="en-IE" sz="6500" dirty="0"/>
              <a:t>TEG, Irland</a:t>
            </a:r>
          </a:p>
          <a:p>
            <a:endParaRPr lang="en-IE" dirty="0"/>
          </a:p>
          <a:p>
            <a:r>
              <a:rPr lang="en-GB" sz="3600" b="0" i="0" u="none" strike="noStrike" cap="none" spc="0" baseline="0" dirty="0" err="1">
                <a:ln>
                  <a:noFill/>
                </a:ln>
                <a:solidFill>
                  <a:schemeClr val="bg1"/>
                </a:solidFill>
                <a:uFillTx/>
                <a:latin typeface="Calibri" panose="020F0502020204030204" pitchFamily="34" charset="0"/>
                <a:ea typeface="+mn-ea"/>
                <a:cs typeface="Calibri" panose="020F0502020204030204" pitchFamily="34" charset="0"/>
                <a:sym typeface="Helvetica Light"/>
              </a:rPr>
              <a:t>führendes</a:t>
            </a:r>
            <a:r>
              <a:rPr lang="en-GB" sz="3600" b="0" i="0" u="none" strike="noStrike" cap="none" spc="0" baseline="0" dirty="0">
                <a:ln>
                  <a:noFill/>
                </a:ln>
                <a:solidFill>
                  <a:schemeClr val="bg1"/>
                </a:solidFill>
                <a:uFillTx/>
                <a:latin typeface="Calibri" panose="020F0502020204030204" pitchFamily="34" charset="0"/>
                <a:ea typeface="+mn-ea"/>
                <a:cs typeface="Calibri" panose="020F0502020204030204" pitchFamily="34" charset="0"/>
                <a:sym typeface="Helvetica Light"/>
              </a:rPr>
              <a:t> irisches Ingenieurunternehmen, das die Pharma-, Biopharma- und Luftfahrtbranche beliefert. </a:t>
            </a:r>
          </a:p>
          <a:p>
            <a:endParaRPr lang="en-GB" sz="3600" b="0" i="0" u="none" strike="noStrike" cap="none" spc="0" baseline="0" dirty="0">
              <a:ln>
                <a:noFill/>
              </a:ln>
              <a:solidFill>
                <a:schemeClr val="bg1"/>
              </a:solidFill>
              <a:uFillTx/>
              <a:latin typeface="Calibri" panose="020F0502020204030204" pitchFamily="34" charset="0"/>
              <a:ea typeface="+mn-ea"/>
              <a:cs typeface="Calibri" panose="020F0502020204030204" pitchFamily="34" charset="0"/>
              <a:sym typeface="Helvetica Light"/>
            </a:endParaRPr>
          </a:p>
          <a:p>
            <a:r>
              <a:rPr lang="en-GB" sz="3600" b="0" i="0" u="none" strike="noStrike" cap="none" spc="0" baseline="0" dirty="0">
                <a:ln>
                  <a:noFill/>
                </a:ln>
                <a:uFillTx/>
                <a:latin typeface="Calibri" panose="020F0502020204030204" pitchFamily="34" charset="0"/>
                <a:ea typeface="+mn-ea"/>
                <a:cs typeface="Calibri" panose="020F0502020204030204" pitchFamily="34" charset="0"/>
                <a:sym typeface="Helvetica Light"/>
                <a:hlinkClick r:id="rId2">
                  <a:extLst>
                    <a:ext uri="{A12FA001-AC4F-418D-AE19-62706E023703}">
                      <ahyp:hlinkClr xmlns:ahyp="http://schemas.microsoft.com/office/drawing/2018/hyperlinkcolor" val="tx"/>
                    </a:ext>
                  </a:extLst>
                </a:hlinkClick>
              </a:rPr>
              <a:t>https://teg.com/ </a:t>
            </a:r>
            <a:endParaRPr lang="en-GB" sz="3600" b="0" i="0" u="none" strike="noStrike" cap="none" spc="0" baseline="0" dirty="0">
              <a:ln>
                <a:noFill/>
              </a:ln>
              <a:uFillTx/>
              <a:latin typeface="Calibri" panose="020F0502020204030204" pitchFamily="34" charset="0"/>
              <a:ea typeface="+mn-ea"/>
              <a:cs typeface="Calibri" panose="020F0502020204030204" pitchFamily="34" charset="0"/>
              <a:sym typeface="Helvetica Light"/>
            </a:endParaRPr>
          </a:p>
          <a:p>
            <a:endParaRPr lang="en-GB" sz="3600" b="0" i="0" u="none" strike="noStrike" cap="none" spc="0" baseline="0" dirty="0">
              <a:ln>
                <a:noFill/>
              </a:ln>
              <a:solidFill>
                <a:schemeClr val="bg1"/>
              </a:solidFill>
              <a:uFillTx/>
              <a:latin typeface="Calibri" panose="020F0502020204030204" pitchFamily="34" charset="0"/>
              <a:ea typeface="+mn-ea"/>
              <a:cs typeface="Calibri" panose="020F0502020204030204" pitchFamily="34" charset="0"/>
              <a:sym typeface="Helvetica Light"/>
            </a:endParaRPr>
          </a:p>
          <a:p>
            <a:r>
              <a:rPr lang="en-GB" sz="3600" b="1" i="0" u="none" strike="noStrike" cap="none" spc="0" baseline="0" dirty="0">
                <a:ln>
                  <a:noFill/>
                </a:ln>
                <a:solidFill>
                  <a:schemeClr val="bg1"/>
                </a:solidFill>
                <a:uFillTx/>
                <a:latin typeface="Calibri" panose="020F0502020204030204" pitchFamily="34" charset="0"/>
                <a:ea typeface="+mn-ea"/>
                <a:cs typeface="Calibri" panose="020F0502020204030204" pitchFamily="34" charset="0"/>
                <a:sym typeface="Helvetica Light"/>
                <a:hlinkClick r:id="rId3">
                  <a:extLst>
                    <a:ext uri="{A12FA001-AC4F-418D-AE19-62706E023703}">
                      <ahyp:hlinkClr xmlns:ahyp="http://schemas.microsoft.com/office/drawing/2018/hyperlinkcolor" val="tx"/>
                    </a:ext>
                  </a:extLst>
                </a:hlinkClick>
              </a:rPr>
              <a:t>TEG CSR- und Nachhaltigkeitsstrategie</a:t>
            </a:r>
            <a:endParaRPr lang="en-IE" dirty="0"/>
          </a:p>
        </p:txBody>
      </p:sp>
      <p:sp>
        <p:nvSpPr>
          <p:cNvPr id="7" name="Text Placeholder 6">
            <a:extLst>
              <a:ext uri="{FF2B5EF4-FFF2-40B4-BE49-F238E27FC236}">
                <a16:creationId xmlns:a16="http://schemas.microsoft.com/office/drawing/2014/main" id="{C385A02B-B6EA-8D0B-50CE-4CBAB762C878}"/>
              </a:ext>
            </a:extLst>
          </p:cNvPr>
          <p:cNvSpPr>
            <a:spLocks noGrp="1"/>
          </p:cNvSpPr>
          <p:nvPr>
            <p:ph type="body" sz="quarter" idx="14"/>
          </p:nvPr>
        </p:nvSpPr>
        <p:spPr>
          <a:xfrm>
            <a:off x="393117" y="4062370"/>
            <a:ext cx="11611314" cy="2465179"/>
          </a:xfrm>
          <a:solidFill>
            <a:schemeClr val="bg1"/>
          </a:solidFill>
        </p:spPr>
        <p:txBody>
          <a:bodyPr/>
          <a:lstStyle/>
          <a:p>
            <a:r>
              <a:rPr lang="en-IE"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hlinkClick r:id="rId4"/>
              </a:rPr>
              <a:t>TEG </a:t>
            </a:r>
            <a:r>
              <a:rPr lang="en-IE"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rPr>
              <a:t>bietet jedes Jahr ein intensives vierjähriges </a:t>
            </a:r>
            <a:r>
              <a:rPr lang="en-IE"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hlinkClick r:id="rId5"/>
              </a:rPr>
              <a:t>Ausbildungsprogramm im Werkzeugbau an</a:t>
            </a:r>
            <a:r>
              <a:rPr lang="en-IE"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rPr>
              <a:t>.  Es gibt ein </a:t>
            </a:r>
            <a:r>
              <a:rPr lang="en-IE"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hlinkClick r:id="rId5"/>
              </a:rPr>
              <a:t>6-jähriges Hochschulprogramm für </a:t>
            </a:r>
            <a:r>
              <a:rPr lang="en-IE"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rPr>
              <a:t>Schulabgänger, bei dem die Schüler während des Lernens Geld verdienen können. TEG arbeitet mit örtlichen Colleges zusammen, damit die Arbeitnehmer die Unterstützung erhalten, die sie benötigen, z. B. IT Sligo. Die Einladung zur Ausbildung gilt auch für Sozialhilfeempfänger. </a:t>
            </a:r>
          </a:p>
          <a:p>
            <a:r>
              <a:rPr lang="en-IE" sz="2000" b="0" i="0" u="none" strike="noStrike" cap="none" spc="0" baseline="0" dirty="0" err="1">
                <a:ln>
                  <a:noFill/>
                </a:ln>
                <a:solidFill>
                  <a:schemeClr val="tx1"/>
                </a:solidFill>
                <a:uFillTx/>
                <a:latin typeface="Calibri" panose="020F0502020204030204" pitchFamily="34" charset="0"/>
                <a:ea typeface="+mn-ea"/>
                <a:cs typeface="Calibri" panose="020F0502020204030204" pitchFamily="34" charset="0"/>
                <a:sym typeface="Helvetica Light"/>
                <a:hlinkClick r:id="rId3"/>
              </a:rPr>
              <a:t>Vielfältigkeit</a:t>
            </a:r>
            <a:r>
              <a:rPr lang="en-IE"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hlinkClick r:id="rId3"/>
              </a:rPr>
              <a:t>: </a:t>
            </a:r>
            <a:r>
              <a:rPr lang="en-IE"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rPr>
              <a:t>TEG ermutigt auch Frauen, sich dem Unternehmen anzuschließen, was sich jedoch in der Branche als schwierig erweist. </a:t>
            </a:r>
            <a:r>
              <a:rPr lang="en-GB"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rPr>
              <a:t>Von 86 Mitarbeitern sind nur </a:t>
            </a:r>
            <a:r>
              <a:rPr lang="en-GB" sz="2000" b="0" i="0" u="none" strike="noStrike" cap="none" spc="0" baseline="0" dirty="0" err="1">
                <a:ln>
                  <a:noFill/>
                </a:ln>
                <a:solidFill>
                  <a:schemeClr val="tx1"/>
                </a:solidFill>
                <a:uFillTx/>
                <a:latin typeface="Calibri" panose="020F0502020204030204" pitchFamily="34" charset="0"/>
                <a:ea typeface="+mn-ea"/>
                <a:cs typeface="Calibri" panose="020F0502020204030204" pitchFamily="34" charset="0"/>
                <a:sym typeface="Helvetica Light"/>
              </a:rPr>
              <a:t>vier</a:t>
            </a:r>
            <a:r>
              <a:rPr lang="en-GB"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rPr>
              <a:t> Frauen. Um die Vereinbarkeit von Beruf und Familie zu fördern, bietet TEG </a:t>
            </a:r>
            <a:r>
              <a:rPr lang="en-GB" sz="2000" b="0" i="0" u="none" strike="noStrike" cap="none" spc="0" baseline="0" dirty="0">
                <a:ln>
                  <a:noFill/>
                </a:ln>
                <a:solidFill>
                  <a:srgbClr val="0563C1"/>
                </a:solidFill>
                <a:uFillTx/>
                <a:latin typeface="Calibri" panose="020F0502020204030204" pitchFamily="34" charset="0"/>
                <a:ea typeface="+mn-ea"/>
                <a:cs typeface="Calibri" panose="020F0502020204030204" pitchFamily="34" charset="0"/>
                <a:sym typeface="Helvetica Light"/>
                <a:hlinkClick r:id="rId3">
                  <a:extLst>
                    <a:ext uri="{A12FA001-AC4F-418D-AE19-62706E023703}">
                      <ahyp:hlinkClr xmlns:ahyp="http://schemas.microsoft.com/office/drawing/2018/hyperlinkcolor" val="tx"/>
                    </a:ext>
                  </a:extLst>
                </a:hlinkClick>
              </a:rPr>
              <a:t>flexible Arbeitszeiten für den Fall</a:t>
            </a:r>
            <a:r>
              <a:rPr lang="en-GB" sz="2000" dirty="0">
                <a:solidFill>
                  <a:schemeClr val="tx1"/>
                </a:solidFill>
                <a:latin typeface="Calibri" panose="020F0502020204030204" pitchFamily="34" charset="0"/>
                <a:cs typeface="Calibri" panose="020F0502020204030204" pitchFamily="34" charset="0"/>
                <a:sym typeface="Helvetica Light"/>
              </a:rPr>
              <a:t>, </a:t>
            </a:r>
            <a:r>
              <a:rPr lang="en-GB" sz="2000" b="0" i="0" u="none" strike="noStrike" cap="none" spc="0" baseline="0" dirty="0" err="1">
                <a:ln>
                  <a:noFill/>
                </a:ln>
                <a:solidFill>
                  <a:schemeClr val="tx1"/>
                </a:solidFill>
                <a:uFillTx/>
                <a:latin typeface="Calibri" panose="020F0502020204030204" pitchFamily="34" charset="0"/>
                <a:ea typeface="+mn-ea"/>
                <a:cs typeface="Calibri" panose="020F0502020204030204" pitchFamily="34" charset="0"/>
                <a:sym typeface="Helvetica Light"/>
              </a:rPr>
              <a:t>dass</a:t>
            </a:r>
            <a:r>
              <a:rPr lang="en-GB"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rPr>
              <a:t> </a:t>
            </a:r>
            <a:r>
              <a:rPr lang="en-GB" sz="2000" b="0" i="0" u="none" strike="noStrike" cap="none" spc="0" baseline="0" dirty="0" err="1">
                <a:ln>
                  <a:noFill/>
                </a:ln>
                <a:solidFill>
                  <a:schemeClr val="tx1"/>
                </a:solidFill>
                <a:uFillTx/>
                <a:latin typeface="Calibri" panose="020F0502020204030204" pitchFamily="34" charset="0"/>
                <a:ea typeface="+mn-ea"/>
                <a:cs typeface="Calibri" panose="020F0502020204030204" pitchFamily="34" charset="0"/>
                <a:sym typeface="Helvetica Light"/>
              </a:rPr>
              <a:t>familiäre</a:t>
            </a:r>
            <a:r>
              <a:rPr lang="en-GB"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rPr>
              <a:t> Probleme auftreten. </a:t>
            </a:r>
          </a:p>
          <a:p>
            <a:pPr>
              <a:spcBef>
                <a:spcPts val="1200"/>
              </a:spcBef>
            </a:pPr>
            <a:r>
              <a:rPr lang="en-GB" sz="2000" dirty="0" err="1">
                <a:solidFill>
                  <a:schemeClr val="tx1"/>
                </a:solidFill>
                <a:latin typeface="Calibri" panose="020F0502020204030204" pitchFamily="34" charset="0"/>
                <a:cs typeface="Calibri" panose="020F0502020204030204" pitchFamily="34" charset="0"/>
                <a:sym typeface="Helvetica Light"/>
                <a:hlinkClick r:id="rId6"/>
              </a:rPr>
              <a:t>Hier</a:t>
            </a:r>
            <a:r>
              <a:rPr lang="en-GB" sz="2000" dirty="0">
                <a:solidFill>
                  <a:schemeClr val="tx1"/>
                </a:solidFill>
                <a:latin typeface="Calibri" panose="020F0502020204030204" pitchFamily="34" charset="0"/>
                <a:cs typeface="Calibri" panose="020F0502020204030204" pitchFamily="34" charset="0"/>
                <a:sym typeface="Helvetica Light"/>
                <a:hlinkClick r:id="rId6"/>
              </a:rPr>
              <a:t> </a:t>
            </a:r>
            <a:r>
              <a:rPr lang="en-GB" sz="2000" dirty="0" err="1">
                <a:solidFill>
                  <a:schemeClr val="tx1"/>
                </a:solidFill>
                <a:latin typeface="Calibri" panose="020F0502020204030204" pitchFamily="34" charset="0"/>
                <a:cs typeface="Calibri" panose="020F0502020204030204" pitchFamily="34" charset="0"/>
                <a:sym typeface="Helvetica Light"/>
                <a:hlinkClick r:id="rId6"/>
              </a:rPr>
              <a:t>gehts</a:t>
            </a:r>
            <a:r>
              <a:rPr lang="en-GB" sz="2000" dirty="0">
                <a:solidFill>
                  <a:schemeClr val="tx1"/>
                </a:solidFill>
                <a:latin typeface="Calibri" panose="020F0502020204030204" pitchFamily="34" charset="0"/>
                <a:cs typeface="Calibri" panose="020F0502020204030204" pitchFamily="34" charset="0"/>
                <a:sym typeface="Helvetica Light"/>
                <a:hlinkClick r:id="rId6"/>
              </a:rPr>
              <a:t> </a:t>
            </a:r>
            <a:r>
              <a:rPr lang="en-GB" sz="2000" dirty="0" err="1">
                <a:solidFill>
                  <a:schemeClr val="tx1"/>
                </a:solidFill>
                <a:latin typeface="Calibri" panose="020F0502020204030204" pitchFamily="34" charset="0"/>
                <a:cs typeface="Calibri" panose="020F0502020204030204" pitchFamily="34" charset="0"/>
                <a:sym typeface="Helvetica Light"/>
                <a:hlinkClick r:id="rId6"/>
              </a:rPr>
              <a:t>zur</a:t>
            </a:r>
            <a:r>
              <a:rPr lang="en-GB" sz="2000" dirty="0">
                <a:solidFill>
                  <a:schemeClr val="tx1"/>
                </a:solidFill>
                <a:latin typeface="Calibri" panose="020F0502020204030204" pitchFamily="34" charset="0"/>
                <a:cs typeface="Calibri" panose="020F0502020204030204" pitchFamily="34" charset="0"/>
                <a:sym typeface="Helvetica Light"/>
                <a:hlinkClick r:id="rId6"/>
              </a:rPr>
              <a:t> </a:t>
            </a:r>
            <a:r>
              <a:rPr lang="en-GB" sz="2000" dirty="0" err="1">
                <a:solidFill>
                  <a:schemeClr val="tx1"/>
                </a:solidFill>
                <a:latin typeface="Calibri" panose="020F0502020204030204" pitchFamily="34" charset="0"/>
                <a:cs typeface="Calibri" panose="020F0502020204030204" pitchFamily="34" charset="0"/>
                <a:sym typeface="Helvetica Light"/>
                <a:hlinkClick r:id="rId6"/>
              </a:rPr>
              <a:t>Fallstudie</a:t>
            </a:r>
            <a:endParaRPr lang="en-IE"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endParaRPr>
          </a:p>
          <a:p>
            <a:endParaRPr lang="en-IE" sz="2200" dirty="0"/>
          </a:p>
        </p:txBody>
      </p:sp>
      <p:sp>
        <p:nvSpPr>
          <p:cNvPr id="8" name="Picture Placeholder 7">
            <a:extLst>
              <a:ext uri="{FF2B5EF4-FFF2-40B4-BE49-F238E27FC236}">
                <a16:creationId xmlns:a16="http://schemas.microsoft.com/office/drawing/2014/main" id="{5056E219-0D06-FB11-A408-2B3FB412E6FA}"/>
              </a:ext>
            </a:extLst>
          </p:cNvPr>
          <p:cNvSpPr>
            <a:spLocks noGrp="1"/>
          </p:cNvSpPr>
          <p:nvPr>
            <p:ph type="pic" sz="quarter" idx="19"/>
          </p:nvPr>
        </p:nvSpPr>
        <p:spPr/>
        <p:txBody>
          <a:bodyPr/>
          <a:lstStyle/>
          <a:p>
            <a:endParaRPr lang="en-GB"/>
          </a:p>
        </p:txBody>
      </p:sp>
      <p:pic>
        <p:nvPicPr>
          <p:cNvPr id="2050" name="Picture 2" descr="Home - TEG">
            <a:extLst>
              <a:ext uri="{FF2B5EF4-FFF2-40B4-BE49-F238E27FC236}">
                <a16:creationId xmlns:a16="http://schemas.microsoft.com/office/drawing/2014/main" id="{D9B75796-6B48-C3A3-3C0E-997CE7ED30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9023"/>
          <a:stretch/>
        </p:blipFill>
        <p:spPr bwMode="auto">
          <a:xfrm>
            <a:off x="5629274" y="-1"/>
            <a:ext cx="6562725" cy="39968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rish Flag Very Small Reflective Decal Sticker Ireland | eBay">
            <a:extLst>
              <a:ext uri="{FF2B5EF4-FFF2-40B4-BE49-F238E27FC236}">
                <a16:creationId xmlns:a16="http://schemas.microsoft.com/office/drawing/2014/main" id="{8278DA27-F963-72C8-09A5-2E46D611FE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59844" y="0"/>
            <a:ext cx="1801917" cy="11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679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F80FBF4-B564-41BD-095D-F34CC4D46D68}"/>
              </a:ext>
            </a:extLst>
          </p:cNvPr>
          <p:cNvSpPr>
            <a:spLocks noGrp="1"/>
          </p:cNvSpPr>
          <p:nvPr>
            <p:ph type="body" sz="quarter" idx="15"/>
          </p:nvPr>
        </p:nvSpPr>
        <p:spPr/>
        <p:txBody>
          <a:bodyPr>
            <a:noAutofit/>
          </a:bodyPr>
          <a:lstStyle/>
          <a:p>
            <a:r>
              <a:rPr lang="en-IE" sz="4400" b="1" dirty="0"/>
              <a:t>Schritt 2 </a:t>
            </a:r>
            <a:r>
              <a:rPr lang="en-IE" sz="4400" dirty="0"/>
              <a:t>Verhaltenskodizes für Mitarbeiter</a:t>
            </a:r>
          </a:p>
        </p:txBody>
      </p:sp>
      <p:pic>
        <p:nvPicPr>
          <p:cNvPr id="6" name="Picture Placeholder 5" descr="A picture containing text, person&#10;&#10;Description automatically generated">
            <a:extLst>
              <a:ext uri="{FF2B5EF4-FFF2-40B4-BE49-F238E27FC236}">
                <a16:creationId xmlns:a16="http://schemas.microsoft.com/office/drawing/2014/main" id="{CCC1A6E0-7BD1-CD8F-2AB3-ADAFE16C534D}"/>
              </a:ext>
            </a:extLst>
          </p:cNvPr>
          <p:cNvPicPr>
            <a:picLocks noGrp="1" noChangeAspect="1"/>
          </p:cNvPicPr>
          <p:nvPr>
            <p:ph type="pic" sz="quarter" idx="10"/>
          </p:nvPr>
        </p:nvPicPr>
        <p:blipFill>
          <a:blip r:embed="rId2"/>
          <a:srcRect t="18538" b="18538"/>
          <a:stretch>
            <a:fillRect/>
          </a:stretch>
        </p:blipFill>
        <p:spPr/>
      </p:pic>
    </p:spTree>
    <p:extLst>
      <p:ext uri="{BB962C8B-B14F-4D97-AF65-F5344CB8AC3E}">
        <p14:creationId xmlns:p14="http://schemas.microsoft.com/office/powerpoint/2010/main" val="1209875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7CC77F-0ABD-718C-60BC-ACFB72A5932A}"/>
              </a:ext>
            </a:extLst>
          </p:cNvPr>
          <p:cNvSpPr>
            <a:spLocks noGrp="1"/>
          </p:cNvSpPr>
          <p:nvPr>
            <p:ph type="body" sz="quarter" idx="13"/>
          </p:nvPr>
        </p:nvSpPr>
        <p:spPr>
          <a:xfrm>
            <a:off x="1100086" y="613851"/>
            <a:ext cx="10600546" cy="953429"/>
          </a:xfrm>
        </p:spPr>
        <p:txBody>
          <a:bodyPr/>
          <a:lstStyle/>
          <a:p>
            <a:r>
              <a:rPr lang="en-IE" sz="3600" b="1" dirty="0">
                <a:solidFill>
                  <a:srgbClr val="027354"/>
                </a:solidFill>
                <a:effectLst/>
                <a:ea typeface="Times New Roman" panose="02020603050405020304" pitchFamily="18" charset="0"/>
                <a:cs typeface="Times New Roman" panose="02020603050405020304" pitchFamily="18" charset="0"/>
              </a:rPr>
              <a:t>Schritt 2: Verhaltenskodizes für Mitarbeiter</a:t>
            </a:r>
            <a:endParaRPr lang="en-IE" sz="3600" dirty="0">
              <a:solidFill>
                <a:srgbClr val="027354"/>
              </a:solidFill>
              <a:effectLst/>
              <a:ea typeface="Calibri" panose="020F0502020204030204" pitchFamily="34" charset="0"/>
              <a:cs typeface="Times New Roman" panose="02020603050405020304" pitchFamily="18" charset="0"/>
            </a:endParaRPr>
          </a:p>
          <a:p>
            <a:endParaRPr lang="en-IE" dirty="0"/>
          </a:p>
        </p:txBody>
      </p:sp>
      <p:sp>
        <p:nvSpPr>
          <p:cNvPr id="5" name="Text Placeholder 4">
            <a:extLst>
              <a:ext uri="{FF2B5EF4-FFF2-40B4-BE49-F238E27FC236}">
                <a16:creationId xmlns:a16="http://schemas.microsoft.com/office/drawing/2014/main" id="{14837DB4-6460-D4EC-1B40-AAE33AAE87BF}"/>
              </a:ext>
            </a:extLst>
          </p:cNvPr>
          <p:cNvSpPr>
            <a:spLocks noGrp="1"/>
          </p:cNvSpPr>
          <p:nvPr>
            <p:ph type="body" sz="quarter" idx="14"/>
          </p:nvPr>
        </p:nvSpPr>
        <p:spPr>
          <a:xfrm>
            <a:off x="802481" y="1262480"/>
            <a:ext cx="10587038" cy="3995320"/>
          </a:xfrm>
        </p:spPr>
        <p:txBody>
          <a:bodyPr/>
          <a:lstStyle/>
          <a:p>
            <a:pPr marL="342900" indent="-342900">
              <a:spcAft>
                <a:spcPts val="1200"/>
              </a:spcAft>
              <a:buFont typeface="Wingdings" panose="05000000000000000000" pitchFamily="2" charset="2"/>
              <a:buChar char="v"/>
            </a:pPr>
            <a:r>
              <a:rPr lang="en-IE" sz="2000" b="1" dirty="0">
                <a:solidFill>
                  <a:srgbClr val="027354"/>
                </a:solidFill>
                <a:effectLst/>
                <a:ea typeface="Times New Roman" panose="02020603050405020304" pitchFamily="18" charset="0"/>
                <a:cs typeface="Times New Roman" panose="02020603050405020304" pitchFamily="18" charset="0"/>
              </a:rPr>
              <a:t>Die Personalabteilung ist in der Regel für die Ausarbeitung und Umsetzung von Verhaltenskodizes für Mitarbeiter zuständig</a:t>
            </a:r>
            <a:r>
              <a:rPr lang="en-IE" sz="2000" b="1" dirty="0">
                <a:solidFill>
                  <a:srgbClr val="40B894"/>
                </a:solidFill>
                <a:effectLst/>
                <a:ea typeface="Times New Roman" panose="02020603050405020304" pitchFamily="18" charset="0"/>
                <a:cs typeface="Times New Roman" panose="02020603050405020304" pitchFamily="18" charset="0"/>
              </a:rPr>
              <a:t>.</a:t>
            </a:r>
            <a:r>
              <a:rPr lang="en-IE" sz="2000" dirty="0">
                <a:solidFill>
                  <a:srgbClr val="333333"/>
                </a:solidFill>
                <a:effectLst/>
                <a:ea typeface="Times New Roman" panose="02020603050405020304" pitchFamily="18" charset="0"/>
                <a:cs typeface="Times New Roman" panose="02020603050405020304" pitchFamily="18" charset="0"/>
              </a:rPr>
              <a:t> Es handelt sich dabei um die </a:t>
            </a:r>
            <a:r>
              <a:rPr lang="en-IE" sz="2000" dirty="0" err="1">
                <a:solidFill>
                  <a:srgbClr val="333333"/>
                </a:solidFill>
                <a:effectLst/>
                <a:ea typeface="Times New Roman" panose="02020603050405020304" pitchFamily="18" charset="0"/>
                <a:cs typeface="Times New Roman" panose="02020603050405020304" pitchFamily="18" charset="0"/>
              </a:rPr>
              <a:t>Verhaltensnormen</a:t>
            </a:r>
            <a:r>
              <a:rPr lang="en-IE" sz="2000" dirty="0">
                <a:solidFill>
                  <a:srgbClr val="333333"/>
                </a:solidFill>
                <a:effectLst/>
                <a:ea typeface="Times New Roman" panose="02020603050405020304" pitchFamily="18" charset="0"/>
                <a:cs typeface="Times New Roman" panose="02020603050405020304" pitchFamily="18" charset="0"/>
              </a:rPr>
              <a:t>, die von den Mitarbeitern erwartet werden, </a:t>
            </a:r>
            <a:r>
              <a:rPr lang="en-IE" sz="2000" dirty="0" err="1">
                <a:solidFill>
                  <a:srgbClr val="333333"/>
                </a:solidFill>
                <a:effectLst/>
                <a:ea typeface="Times New Roman" panose="02020603050405020304" pitchFamily="18" charset="0"/>
                <a:cs typeface="Times New Roman" panose="02020603050405020304" pitchFamily="18" charset="0"/>
              </a:rPr>
              <a:t>damit</a:t>
            </a:r>
            <a:r>
              <a:rPr lang="en-IE" sz="2000" dirty="0">
                <a:solidFill>
                  <a:srgbClr val="333333"/>
                </a:solidFill>
                <a:effectLst/>
                <a:ea typeface="Times New Roman" panose="02020603050405020304" pitchFamily="18" charset="0"/>
                <a:cs typeface="Times New Roman" panose="02020603050405020304" pitchFamily="18" charset="0"/>
              </a:rPr>
              <a:t> das Unternehmen effektiv, offen und rechenschaftspflichtig ist und die Mitarbeiter ein produktives und unterstützendes Verhältnis zu </a:t>
            </a:r>
            <a:r>
              <a:rPr lang="en-IE" sz="2000" dirty="0" err="1">
                <a:solidFill>
                  <a:srgbClr val="333333"/>
                </a:solidFill>
                <a:effectLst/>
                <a:ea typeface="Times New Roman" panose="02020603050405020304" pitchFamily="18" charset="0"/>
                <a:cs typeface="Times New Roman" panose="02020603050405020304" pitchFamily="18" charset="0"/>
              </a:rPr>
              <a:t>anderen</a:t>
            </a:r>
            <a:r>
              <a:rPr lang="en-IE" sz="2000" dirty="0">
                <a:solidFill>
                  <a:srgbClr val="333333"/>
                </a:solidFill>
                <a:effectLst/>
                <a:ea typeface="Times New Roman" panose="02020603050405020304" pitchFamily="18" charset="0"/>
                <a:cs typeface="Times New Roman" panose="02020603050405020304" pitchFamily="18" charset="0"/>
              </a:rPr>
              <a:t> </a:t>
            </a:r>
            <a:r>
              <a:rPr lang="en-IE" sz="2000" dirty="0" err="1">
                <a:solidFill>
                  <a:srgbClr val="333333"/>
                </a:solidFill>
                <a:effectLst/>
                <a:ea typeface="Times New Roman" panose="02020603050405020304" pitchFamily="18" charset="0"/>
                <a:cs typeface="Times New Roman" panose="02020603050405020304" pitchFamily="18" charset="0"/>
              </a:rPr>
              <a:t>Mitarbeitern</a:t>
            </a:r>
            <a:r>
              <a:rPr lang="en-IE" sz="2000" dirty="0">
                <a:solidFill>
                  <a:srgbClr val="333333"/>
                </a:solidFill>
                <a:ea typeface="Times New Roman" panose="02020603050405020304" pitchFamily="18" charset="0"/>
                <a:cs typeface="Times New Roman" panose="02020603050405020304" pitchFamily="18" charset="0"/>
              </a:rPr>
              <a:t> und </a:t>
            </a:r>
            <a:r>
              <a:rPr lang="en-IE" sz="2000" dirty="0" err="1">
                <a:solidFill>
                  <a:srgbClr val="333333"/>
                </a:solidFill>
                <a:effectLst/>
                <a:ea typeface="Times New Roman" panose="02020603050405020304" pitchFamily="18" charset="0"/>
                <a:cs typeface="Times New Roman" panose="02020603050405020304" pitchFamily="18" charset="0"/>
              </a:rPr>
              <a:t>Freiwilligen</a:t>
            </a:r>
            <a:r>
              <a:rPr lang="en-IE" sz="2000" dirty="0">
                <a:solidFill>
                  <a:srgbClr val="333333"/>
                </a:solidFill>
                <a:effectLst/>
                <a:ea typeface="Times New Roman" panose="02020603050405020304" pitchFamily="18" charset="0"/>
                <a:cs typeface="Times New Roman" panose="02020603050405020304" pitchFamily="18" charset="0"/>
              </a:rPr>
              <a:t> </a:t>
            </a:r>
            <a:r>
              <a:rPr lang="en-IE" sz="2000" dirty="0" err="1">
                <a:solidFill>
                  <a:srgbClr val="333333"/>
                </a:solidFill>
                <a:effectLst/>
                <a:ea typeface="Times New Roman" panose="02020603050405020304" pitchFamily="18" charset="0"/>
                <a:cs typeface="Times New Roman" panose="02020603050405020304" pitchFamily="18" charset="0"/>
              </a:rPr>
              <a:t>haben</a:t>
            </a:r>
            <a:r>
              <a:rPr lang="en-IE" sz="2000" dirty="0">
                <a:solidFill>
                  <a:srgbClr val="333333"/>
                </a:solidFill>
                <a:effectLst/>
                <a:ea typeface="Times New Roman" panose="02020603050405020304" pitchFamily="18" charset="0"/>
                <a:cs typeface="Times New Roman" panose="02020603050405020304" pitchFamily="18" charset="0"/>
              </a:rPr>
              <a:t>. Es handelt sich um eines der wenigen Dokumente, an die alle Mitarbeiter </a:t>
            </a:r>
            <a:r>
              <a:rPr lang="en-IE" sz="2000" dirty="0" err="1">
                <a:solidFill>
                  <a:srgbClr val="333333"/>
                </a:solidFill>
                <a:effectLst/>
                <a:ea typeface="Times New Roman" panose="02020603050405020304" pitchFamily="18" charset="0"/>
                <a:cs typeface="Times New Roman" panose="02020603050405020304" pitchFamily="18" charset="0"/>
              </a:rPr>
              <a:t>gebunden</a:t>
            </a:r>
            <a:r>
              <a:rPr lang="en-IE" sz="2000" dirty="0">
                <a:solidFill>
                  <a:srgbClr val="333333"/>
                </a:solidFill>
                <a:effectLst/>
                <a:ea typeface="Times New Roman" panose="02020603050405020304" pitchFamily="18" charset="0"/>
                <a:cs typeface="Times New Roman" panose="02020603050405020304" pitchFamily="18" charset="0"/>
              </a:rPr>
              <a:t> </a:t>
            </a:r>
            <a:r>
              <a:rPr lang="en-IE" sz="2000" dirty="0" err="1">
                <a:solidFill>
                  <a:srgbClr val="333333"/>
                </a:solidFill>
                <a:effectLst/>
                <a:ea typeface="Times New Roman" panose="02020603050405020304" pitchFamily="18" charset="0"/>
                <a:cs typeface="Times New Roman" panose="02020603050405020304" pitchFamily="18" charset="0"/>
              </a:rPr>
              <a:t>sind</a:t>
            </a:r>
            <a:r>
              <a:rPr lang="en-IE" sz="2000" dirty="0">
                <a:solidFill>
                  <a:srgbClr val="333333"/>
                </a:solidFill>
                <a:effectLst/>
                <a:ea typeface="Times New Roman" panose="02020603050405020304" pitchFamily="18" charset="0"/>
                <a:cs typeface="Times New Roman" panose="02020603050405020304" pitchFamily="18" charset="0"/>
              </a:rPr>
              <a:t>.</a:t>
            </a:r>
          </a:p>
          <a:p>
            <a:pPr marL="342900" indent="-342900">
              <a:spcAft>
                <a:spcPts val="1200"/>
              </a:spcAft>
              <a:buFont typeface="Wingdings" panose="05000000000000000000" pitchFamily="2" charset="2"/>
              <a:buChar char="v"/>
            </a:pPr>
            <a:r>
              <a:rPr lang="en-IE" sz="2000" b="1" dirty="0" err="1">
                <a:solidFill>
                  <a:srgbClr val="D0756E"/>
                </a:solidFill>
                <a:ea typeface="Times New Roman" panose="02020603050405020304" pitchFamily="18" charset="0"/>
                <a:cs typeface="Times New Roman" panose="02020603050405020304" pitchFamily="18" charset="0"/>
              </a:rPr>
              <a:t>Personalleiter</a:t>
            </a:r>
            <a:r>
              <a:rPr lang="en-IE" sz="2000" b="1" dirty="0">
                <a:solidFill>
                  <a:srgbClr val="D0756E"/>
                </a:solidFill>
                <a:ea typeface="Times New Roman" panose="02020603050405020304" pitchFamily="18" charset="0"/>
                <a:cs typeface="Times New Roman" panose="02020603050405020304" pitchFamily="18" charset="0"/>
              </a:rPr>
              <a:t> können die CSR-Unternehmensgrundsätze in den Verhaltenskodex für Mitarbeiter aufnehmen</a:t>
            </a:r>
            <a:r>
              <a:rPr lang="en-IE" sz="2000" dirty="0">
                <a:solidFill>
                  <a:srgbClr val="333333"/>
                </a:solidFill>
                <a:ea typeface="Times New Roman" panose="02020603050405020304" pitchFamily="18" charset="0"/>
                <a:cs typeface="Times New Roman" panose="02020603050405020304" pitchFamily="18" charset="0"/>
              </a:rPr>
              <a:t>, in dem sich alle Mitarbeiter zur Einhaltung einer ethischen CSR-Kultur im Unternehmen verpflichten. Die Mitarbeiter verpflichten sich mit ihrer Unterschrift, die ethischen CSR-Werte des Unternehmens zu 100 % einzuhalten. </a:t>
            </a:r>
          </a:p>
          <a:p>
            <a:pPr marL="342900" indent="-342900">
              <a:spcAft>
                <a:spcPts val="1200"/>
              </a:spcAft>
              <a:buFont typeface="Wingdings" panose="05000000000000000000" pitchFamily="2" charset="2"/>
              <a:buChar char="v"/>
            </a:pPr>
            <a:r>
              <a:rPr lang="en-IE" sz="2000" b="1" dirty="0">
                <a:solidFill>
                  <a:srgbClr val="E78631"/>
                </a:solidFill>
                <a:effectLst/>
                <a:ea typeface="Times New Roman" panose="02020603050405020304" pitchFamily="18" charset="0"/>
                <a:cs typeface="Times New Roman" panose="02020603050405020304" pitchFamily="18" charset="0"/>
              </a:rPr>
              <a:t>In diesem Dokument wird das Engagement des Unternehmens für sozial- und umweltverträgliche Entscheidungen und Werte formell zum Ausdruck gebracht und die </a:t>
            </a:r>
            <a:r>
              <a:rPr lang="en-IE" sz="2000" b="1" dirty="0">
                <a:solidFill>
                  <a:srgbClr val="E78631"/>
                </a:solidFill>
                <a:ea typeface="Times New Roman" panose="02020603050405020304" pitchFamily="18" charset="0"/>
                <a:cs typeface="Times New Roman" panose="02020603050405020304" pitchFamily="18" charset="0"/>
              </a:rPr>
              <a:t>Mitarbeiter werden von Anfang an darüber </a:t>
            </a:r>
            <a:r>
              <a:rPr lang="en-IE" sz="2000" b="1" dirty="0">
                <a:solidFill>
                  <a:srgbClr val="E78631"/>
                </a:solidFill>
                <a:effectLst/>
                <a:ea typeface="Times New Roman" panose="02020603050405020304" pitchFamily="18" charset="0"/>
                <a:cs typeface="Times New Roman" panose="02020603050405020304" pitchFamily="18" charset="0"/>
              </a:rPr>
              <a:t>informiert. </a:t>
            </a:r>
            <a:r>
              <a:rPr lang="en-IE" sz="2000" dirty="0">
                <a:solidFill>
                  <a:srgbClr val="333333"/>
                </a:solidFill>
                <a:effectLst/>
                <a:ea typeface="Times New Roman" panose="02020603050405020304" pitchFamily="18" charset="0"/>
                <a:cs typeface="Times New Roman" panose="02020603050405020304" pitchFamily="18" charset="0"/>
              </a:rPr>
              <a:t>Als solches ist es ein Schlüsselinstrument für die kulturelle Integration von CSR-Normen in KMU. Es ist wichtig, Begriffe wie "Nachhaltigkeit" und "CSR" zu definieren, die möglicherweise nicht vertraut sind oder nicht vollständig </a:t>
            </a:r>
            <a:r>
              <a:rPr lang="en-IE" sz="2000" dirty="0" err="1">
                <a:solidFill>
                  <a:srgbClr val="333333"/>
                </a:solidFill>
                <a:effectLst/>
                <a:ea typeface="Times New Roman" panose="02020603050405020304" pitchFamily="18" charset="0"/>
                <a:cs typeface="Times New Roman" panose="02020603050405020304" pitchFamily="18" charset="0"/>
              </a:rPr>
              <a:t>verstanden</a:t>
            </a:r>
            <a:r>
              <a:rPr lang="en-IE" sz="2000" dirty="0">
                <a:solidFill>
                  <a:srgbClr val="333333"/>
                </a:solidFill>
                <a:effectLst/>
                <a:ea typeface="Times New Roman" panose="02020603050405020304" pitchFamily="18" charset="0"/>
                <a:cs typeface="Times New Roman" panose="02020603050405020304" pitchFamily="18" charset="0"/>
              </a:rPr>
              <a:t> </a:t>
            </a:r>
            <a:r>
              <a:rPr lang="en-IE" sz="2000" dirty="0" err="1">
                <a:solidFill>
                  <a:srgbClr val="333333"/>
                </a:solidFill>
                <a:effectLst/>
                <a:ea typeface="Times New Roman" panose="02020603050405020304" pitchFamily="18" charset="0"/>
                <a:cs typeface="Times New Roman" panose="02020603050405020304" pitchFamily="18" charset="0"/>
              </a:rPr>
              <a:t>werden</a:t>
            </a:r>
            <a:r>
              <a:rPr lang="en-IE" sz="2000" dirty="0">
                <a:solidFill>
                  <a:srgbClr val="333333"/>
                </a:solidFill>
                <a:effectLst/>
                <a:ea typeface="Times New Roman" panose="02020603050405020304" pitchFamily="18" charset="0"/>
                <a:cs typeface="Times New Roman" panose="02020603050405020304" pitchFamily="18" charset="0"/>
              </a:rPr>
              <a:t>.</a:t>
            </a:r>
            <a:endParaRPr lang="en-IE" sz="2000" dirty="0">
              <a:effectLst/>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431771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AA786C-3146-BB13-7B5E-6EEDBD4D57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0645"/>
          <a:stretch/>
        </p:blipFill>
        <p:spPr>
          <a:xfrm>
            <a:off x="-7999" y="1"/>
            <a:ext cx="12192000" cy="6858000"/>
          </a:xfrm>
          <a:prstGeom prst="rect">
            <a:avLst/>
          </a:prstGeom>
        </p:spPr>
      </p:pic>
      <p:sp>
        <p:nvSpPr>
          <p:cNvPr id="6" name="TextBox 5">
            <a:extLst>
              <a:ext uri="{FF2B5EF4-FFF2-40B4-BE49-F238E27FC236}">
                <a16:creationId xmlns:a16="http://schemas.microsoft.com/office/drawing/2014/main" id="{BA316C78-DBA4-E5D9-622E-2162B66981D5}"/>
              </a:ext>
            </a:extLst>
          </p:cNvPr>
          <p:cNvSpPr txBox="1"/>
          <p:nvPr/>
        </p:nvSpPr>
        <p:spPr>
          <a:xfrm>
            <a:off x="77013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1</a:t>
            </a:r>
          </a:p>
        </p:txBody>
      </p:sp>
      <p:sp>
        <p:nvSpPr>
          <p:cNvPr id="11" name="TextBox 10">
            <a:extLst>
              <a:ext uri="{FF2B5EF4-FFF2-40B4-BE49-F238E27FC236}">
                <a16:creationId xmlns:a16="http://schemas.microsoft.com/office/drawing/2014/main" id="{610919F0-2955-2B9B-5157-B422027B9BB9}"/>
              </a:ext>
            </a:extLst>
          </p:cNvPr>
          <p:cNvSpPr txBox="1"/>
          <p:nvPr/>
        </p:nvSpPr>
        <p:spPr>
          <a:xfrm>
            <a:off x="2012106"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2</a:t>
            </a:r>
          </a:p>
        </p:txBody>
      </p:sp>
      <p:sp>
        <p:nvSpPr>
          <p:cNvPr id="12" name="TextBox 11">
            <a:extLst>
              <a:ext uri="{FF2B5EF4-FFF2-40B4-BE49-F238E27FC236}">
                <a16:creationId xmlns:a16="http://schemas.microsoft.com/office/drawing/2014/main" id="{5CC76742-0A12-CDC1-B8EB-25C277559B46}"/>
              </a:ext>
            </a:extLst>
          </p:cNvPr>
          <p:cNvSpPr txBox="1"/>
          <p:nvPr/>
        </p:nvSpPr>
        <p:spPr>
          <a:xfrm>
            <a:off x="3225503"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3</a:t>
            </a:r>
          </a:p>
        </p:txBody>
      </p:sp>
      <p:sp>
        <p:nvSpPr>
          <p:cNvPr id="13" name="TextBox 12">
            <a:extLst>
              <a:ext uri="{FF2B5EF4-FFF2-40B4-BE49-F238E27FC236}">
                <a16:creationId xmlns:a16="http://schemas.microsoft.com/office/drawing/2014/main" id="{2ADFF94A-BC4A-C598-3A7E-41A0FE0592E0}"/>
              </a:ext>
            </a:extLst>
          </p:cNvPr>
          <p:cNvSpPr txBox="1"/>
          <p:nvPr/>
        </p:nvSpPr>
        <p:spPr>
          <a:xfrm>
            <a:off x="444842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4</a:t>
            </a:r>
          </a:p>
        </p:txBody>
      </p:sp>
      <p:sp>
        <p:nvSpPr>
          <p:cNvPr id="14" name="TextBox 13">
            <a:extLst>
              <a:ext uri="{FF2B5EF4-FFF2-40B4-BE49-F238E27FC236}">
                <a16:creationId xmlns:a16="http://schemas.microsoft.com/office/drawing/2014/main" id="{F8F78D3B-8E4A-FB0E-CBBC-C04C2F83EBF0}"/>
              </a:ext>
            </a:extLst>
          </p:cNvPr>
          <p:cNvSpPr txBox="1"/>
          <p:nvPr/>
        </p:nvSpPr>
        <p:spPr>
          <a:xfrm>
            <a:off x="5661821"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5</a:t>
            </a:r>
          </a:p>
        </p:txBody>
      </p:sp>
      <p:sp>
        <p:nvSpPr>
          <p:cNvPr id="15" name="TextBox 14">
            <a:extLst>
              <a:ext uri="{FF2B5EF4-FFF2-40B4-BE49-F238E27FC236}">
                <a16:creationId xmlns:a16="http://schemas.microsoft.com/office/drawing/2014/main" id="{59B060F8-A96D-8723-F699-8CAB96A84C11}"/>
              </a:ext>
            </a:extLst>
          </p:cNvPr>
          <p:cNvSpPr txBox="1"/>
          <p:nvPr/>
        </p:nvSpPr>
        <p:spPr>
          <a:xfrm>
            <a:off x="6875218"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6</a:t>
            </a:r>
          </a:p>
        </p:txBody>
      </p:sp>
      <p:sp>
        <p:nvSpPr>
          <p:cNvPr id="16" name="TextBox 15">
            <a:extLst>
              <a:ext uri="{FF2B5EF4-FFF2-40B4-BE49-F238E27FC236}">
                <a16:creationId xmlns:a16="http://schemas.microsoft.com/office/drawing/2014/main" id="{E2AEF2A5-25E6-EE28-B72A-6C7E96BC76D3}"/>
              </a:ext>
            </a:extLst>
          </p:cNvPr>
          <p:cNvSpPr txBox="1"/>
          <p:nvPr/>
        </p:nvSpPr>
        <p:spPr>
          <a:xfrm>
            <a:off x="8136240"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7</a:t>
            </a:r>
          </a:p>
        </p:txBody>
      </p:sp>
      <p:sp>
        <p:nvSpPr>
          <p:cNvPr id="18" name="TextBox 17">
            <a:extLst>
              <a:ext uri="{FF2B5EF4-FFF2-40B4-BE49-F238E27FC236}">
                <a16:creationId xmlns:a16="http://schemas.microsoft.com/office/drawing/2014/main" id="{322F50F9-F256-EA0C-95C4-2C7380D4E168}"/>
              </a:ext>
            </a:extLst>
          </p:cNvPr>
          <p:cNvSpPr txBox="1"/>
          <p:nvPr/>
        </p:nvSpPr>
        <p:spPr>
          <a:xfrm>
            <a:off x="9368686"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8</a:t>
            </a:r>
          </a:p>
        </p:txBody>
      </p:sp>
      <p:sp>
        <p:nvSpPr>
          <p:cNvPr id="19" name="TextBox 18">
            <a:extLst>
              <a:ext uri="{FF2B5EF4-FFF2-40B4-BE49-F238E27FC236}">
                <a16:creationId xmlns:a16="http://schemas.microsoft.com/office/drawing/2014/main" id="{027EB9AF-1A30-02CA-2921-DA5EB051A194}"/>
              </a:ext>
            </a:extLst>
          </p:cNvPr>
          <p:cNvSpPr txBox="1"/>
          <p:nvPr/>
        </p:nvSpPr>
        <p:spPr>
          <a:xfrm>
            <a:off x="1062018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9</a:t>
            </a:r>
          </a:p>
        </p:txBody>
      </p:sp>
      <p:sp>
        <p:nvSpPr>
          <p:cNvPr id="20" name="TextBox 19">
            <a:extLst>
              <a:ext uri="{FF2B5EF4-FFF2-40B4-BE49-F238E27FC236}">
                <a16:creationId xmlns:a16="http://schemas.microsoft.com/office/drawing/2014/main" id="{9932D693-F69D-3B31-2E67-87A75BE88CFC}"/>
              </a:ext>
            </a:extLst>
          </p:cNvPr>
          <p:cNvSpPr txBox="1"/>
          <p:nvPr/>
        </p:nvSpPr>
        <p:spPr>
          <a:xfrm>
            <a:off x="631547" y="2312612"/>
            <a:ext cx="1192906" cy="643766"/>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EINFÜHRUNG IN CORPORATE SOCIAL RESPONSIBILITY (CSR) VON KMU </a:t>
            </a:r>
          </a:p>
        </p:txBody>
      </p:sp>
      <p:sp>
        <p:nvSpPr>
          <p:cNvPr id="21" name="TextBox 20">
            <a:extLst>
              <a:ext uri="{FF2B5EF4-FFF2-40B4-BE49-F238E27FC236}">
                <a16:creationId xmlns:a16="http://schemas.microsoft.com/office/drawing/2014/main" id="{3DB50118-8AC2-7A32-D712-D212D9F8D716}"/>
              </a:ext>
            </a:extLst>
          </p:cNvPr>
          <p:cNvSpPr txBox="1"/>
          <p:nvPr/>
        </p:nvSpPr>
        <p:spPr>
          <a:xfrm>
            <a:off x="1803356" y="2312612"/>
            <a:ext cx="1250007" cy="781624"/>
          </a:xfrm>
          <a:prstGeom prst="rect">
            <a:avLst/>
          </a:prstGeom>
          <a:noFill/>
        </p:spPr>
        <p:txBody>
          <a:bodyPr wrap="square" rtlCol="0" anchor="t">
            <a:spAutoFit/>
          </a:bodyPr>
          <a:lstStyle/>
          <a:p>
            <a:pPr algn="ctr"/>
            <a:r>
              <a:rPr lang="de-DE" sz="896" b="1" dirty="0">
                <a:solidFill>
                  <a:srgbClr val="F09C39"/>
                </a:solidFill>
                <a:latin typeface="Calibri" panose="020F0502020204030204" pitchFamily="34" charset="0"/>
                <a:cs typeface="Calibri" panose="020F0502020204030204" pitchFamily="34" charset="0"/>
              </a:rPr>
              <a:t>CSR UND HUMAN RESOURCE MANAGEMENT FÜR DIE NACHHALTIGKEIT VON KMU</a:t>
            </a:r>
            <a:endParaRPr lang="en-GB" sz="896" b="1" dirty="0">
              <a:solidFill>
                <a:srgbClr val="F09C39"/>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FFACDD9-F6CE-CDC1-7093-5F9655E1A9A1}"/>
              </a:ext>
            </a:extLst>
          </p:cNvPr>
          <p:cNvSpPr txBox="1"/>
          <p:nvPr/>
        </p:nvSpPr>
        <p:spPr>
          <a:xfrm>
            <a:off x="2923827" y="2312612"/>
            <a:ext cx="1395062" cy="643766"/>
          </a:xfrm>
          <a:prstGeom prst="rect">
            <a:avLst/>
          </a:prstGeom>
          <a:noFill/>
        </p:spPr>
        <p:txBody>
          <a:bodyPr wrap="square" rtlCol="0" anchor="t">
            <a:spAutoFit/>
          </a:bodyPr>
          <a:lstStyle/>
          <a:p>
            <a:pPr algn="ctr"/>
            <a:r>
              <a:rPr lang="de-DE" sz="896" b="1" dirty="0">
                <a:solidFill>
                  <a:srgbClr val="017355"/>
                </a:solidFill>
                <a:latin typeface="Calibri" panose="020F0502020204030204" pitchFamily="34" charset="0"/>
                <a:cs typeface="Calibri" panose="020F0502020204030204" pitchFamily="34" charset="0"/>
              </a:rPr>
              <a:t>IMPLEMENTIERUNG VON CSR-HR ZUR MAXIMIERUNG DES POTENZIALS  VON KMU</a:t>
            </a:r>
            <a:endParaRPr lang="en-GB" sz="896" b="1" dirty="0">
              <a:solidFill>
                <a:srgbClr val="017355"/>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4E93F507-4B69-4611-FC6F-4D1407403D2E}"/>
              </a:ext>
            </a:extLst>
          </p:cNvPr>
          <p:cNvSpPr txBox="1"/>
          <p:nvPr/>
        </p:nvSpPr>
        <p:spPr>
          <a:xfrm>
            <a:off x="4218903" y="2312612"/>
            <a:ext cx="1250006" cy="643766"/>
          </a:xfrm>
          <a:prstGeom prst="rect">
            <a:avLst/>
          </a:prstGeom>
          <a:noFill/>
        </p:spPr>
        <p:txBody>
          <a:bodyPr wrap="square" rtlCol="0" anchor="t">
            <a:spAutoFit/>
          </a:bodyPr>
          <a:lstStyle/>
          <a:p>
            <a:pPr algn="ctr"/>
            <a:r>
              <a:rPr lang="de-DE" sz="896" b="1" dirty="0">
                <a:solidFill>
                  <a:srgbClr val="D98E89"/>
                </a:solidFill>
                <a:latin typeface="Calibri" panose="020F0502020204030204" pitchFamily="34" charset="0"/>
                <a:cs typeface="Calibri" panose="020F0502020204030204" pitchFamily="34" charset="0"/>
              </a:rPr>
              <a:t>CSR &amp; KULTURELLER WANDEL - KURZFRISTIGER STRATEGIEANSATZ</a:t>
            </a:r>
            <a:endParaRPr lang="en-GB" sz="896" b="1" dirty="0">
              <a:solidFill>
                <a:srgbClr val="D98E89"/>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B820253F-241A-651E-06EF-D8FF463CC55F}"/>
              </a:ext>
            </a:extLst>
          </p:cNvPr>
          <p:cNvSpPr txBox="1"/>
          <p:nvPr/>
        </p:nvSpPr>
        <p:spPr>
          <a:xfrm>
            <a:off x="5447813" y="2312612"/>
            <a:ext cx="1208262" cy="643766"/>
          </a:xfrm>
          <a:prstGeom prst="rect">
            <a:avLst/>
          </a:prstGeom>
          <a:noFill/>
        </p:spPr>
        <p:txBody>
          <a:bodyPr wrap="square" rtlCol="0" anchor="t">
            <a:spAutoFit/>
          </a:bodyPr>
          <a:lstStyle/>
          <a:p>
            <a:pPr algn="ctr"/>
            <a:r>
              <a:rPr lang="de-DE" sz="896" b="1" dirty="0">
                <a:solidFill>
                  <a:srgbClr val="3FB793"/>
                </a:solidFill>
                <a:latin typeface="Calibri" panose="020F0502020204030204" pitchFamily="34" charset="0"/>
                <a:cs typeface="Calibri" panose="020F0502020204030204" pitchFamily="34" charset="0"/>
              </a:rPr>
              <a:t>CSR &amp; KULTURELLER WANDEL - LANGFRISTIGER STRATEGIEANSATZ</a:t>
            </a:r>
            <a:endParaRPr lang="en-GB" sz="896" b="1" dirty="0">
              <a:solidFill>
                <a:srgbClr val="3FB793"/>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646F4CA8-E789-E2D2-0FF0-E0C0ED3C86B5}"/>
              </a:ext>
            </a:extLst>
          </p:cNvPr>
          <p:cNvSpPr txBox="1"/>
          <p:nvPr/>
        </p:nvSpPr>
        <p:spPr>
          <a:xfrm>
            <a:off x="6634449" y="2312612"/>
            <a:ext cx="1268196" cy="781624"/>
          </a:xfrm>
          <a:prstGeom prst="rect">
            <a:avLst/>
          </a:prstGeom>
          <a:noFill/>
        </p:spPr>
        <p:txBody>
          <a:bodyPr wrap="square" rtlCol="0" anchor="t">
            <a:spAutoFit/>
          </a:bodyPr>
          <a:lstStyle/>
          <a:p>
            <a:pPr algn="ctr"/>
            <a:r>
              <a:rPr lang="de-DE" sz="896" b="1" dirty="0">
                <a:solidFill>
                  <a:srgbClr val="F09C39"/>
                </a:solidFill>
                <a:latin typeface="Calibri" panose="020F0502020204030204" pitchFamily="34" charset="0"/>
                <a:cs typeface="Calibri" panose="020F0502020204030204" pitchFamily="34" charset="0"/>
              </a:rPr>
              <a:t>IMPLEMENTIERUNG EINES CSR-RAHMENS </a:t>
            </a:r>
            <a:r>
              <a:rPr lang="de-DE" sz="896" b="1" cap="all" dirty="0">
                <a:solidFill>
                  <a:srgbClr val="F09C39"/>
                </a:solidFill>
                <a:latin typeface="Calibri" panose="020F0502020204030204" pitchFamily="34" charset="0"/>
                <a:cs typeface="Calibri" panose="020F0502020204030204" pitchFamily="34" charset="0"/>
              </a:rPr>
              <a:t>zur Minderung von Auswirkungen und Risiken</a:t>
            </a:r>
            <a:endParaRPr lang="en-GB" sz="896" b="1" cap="all" dirty="0">
              <a:solidFill>
                <a:srgbClr val="F09C39"/>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C4383702-A440-7346-D93C-E4FC15B2F2A3}"/>
              </a:ext>
            </a:extLst>
          </p:cNvPr>
          <p:cNvSpPr txBox="1"/>
          <p:nvPr/>
        </p:nvSpPr>
        <p:spPr>
          <a:xfrm>
            <a:off x="7910984" y="2312612"/>
            <a:ext cx="1196500" cy="643766"/>
          </a:xfrm>
          <a:prstGeom prst="rect">
            <a:avLst/>
          </a:prstGeom>
          <a:noFill/>
        </p:spPr>
        <p:txBody>
          <a:bodyPr wrap="square" rtlCol="0" anchor="t">
            <a:spAutoFit/>
          </a:bodyPr>
          <a:lstStyle/>
          <a:p>
            <a:pPr algn="ctr"/>
            <a:r>
              <a:rPr lang="de-DE" sz="896" b="1" dirty="0">
                <a:solidFill>
                  <a:srgbClr val="017355"/>
                </a:solidFill>
                <a:latin typeface="Calibri" panose="020F0502020204030204" pitchFamily="34" charset="0"/>
                <a:cs typeface="Calibri" panose="020F0502020204030204" pitchFamily="34" charset="0"/>
              </a:rPr>
              <a:t>IMPLEMENTIERUNG DES CSR-NACHHALTIGKEITS-RAHMENS ISO 26000</a:t>
            </a:r>
            <a:endParaRPr lang="en-GB" sz="896" b="1" dirty="0">
              <a:solidFill>
                <a:srgbClr val="017355"/>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AE1A0DC2-D71F-C505-10FD-41E6B86DC44D}"/>
              </a:ext>
            </a:extLst>
          </p:cNvPr>
          <p:cNvSpPr txBox="1"/>
          <p:nvPr/>
        </p:nvSpPr>
        <p:spPr>
          <a:xfrm>
            <a:off x="9101654" y="2270215"/>
            <a:ext cx="1345003" cy="643766"/>
          </a:xfrm>
          <a:prstGeom prst="rect">
            <a:avLst/>
          </a:prstGeom>
          <a:noFill/>
        </p:spPr>
        <p:txBody>
          <a:bodyPr wrap="square" rtlCol="0" anchor="t">
            <a:spAutoFit/>
          </a:bodyPr>
          <a:lstStyle/>
          <a:p>
            <a:pPr algn="ctr"/>
            <a:r>
              <a:rPr lang="de-DE" sz="896" b="1" dirty="0">
                <a:solidFill>
                  <a:srgbClr val="D98E89"/>
                </a:solidFill>
                <a:latin typeface="Calibri" panose="020F0502020204030204" pitchFamily="34" charset="0"/>
                <a:cs typeface="Calibri" panose="020F0502020204030204" pitchFamily="34" charset="0"/>
              </a:rPr>
              <a:t>ANPASSUNG VON DIGITALEN WERKZEUGEN &amp; TECHNOLOGIEN AN CSR</a:t>
            </a:r>
            <a:endParaRPr lang="en-GB" sz="896" b="1" dirty="0">
              <a:solidFill>
                <a:srgbClr val="D98E89"/>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FB7F770E-2C30-0483-D4D7-51AA113044B2}"/>
              </a:ext>
            </a:extLst>
          </p:cNvPr>
          <p:cNvSpPr txBox="1"/>
          <p:nvPr/>
        </p:nvSpPr>
        <p:spPr>
          <a:xfrm>
            <a:off x="10346751" y="2312612"/>
            <a:ext cx="1345003" cy="505908"/>
          </a:xfrm>
          <a:prstGeom prst="rect">
            <a:avLst/>
          </a:prstGeom>
          <a:noFill/>
        </p:spPr>
        <p:txBody>
          <a:bodyPr wrap="square" rtlCol="0" anchor="t">
            <a:spAutoFit/>
          </a:bodyPr>
          <a:lstStyle/>
          <a:p>
            <a:pPr algn="ctr"/>
            <a:r>
              <a:rPr lang="de-DE" sz="896" b="1" dirty="0">
                <a:solidFill>
                  <a:srgbClr val="3FB793"/>
                </a:solidFill>
                <a:latin typeface="Calibri" panose="020F0502020204030204" pitchFamily="34" charset="0"/>
                <a:cs typeface="Calibri" panose="020F0502020204030204" pitchFamily="34" charset="0"/>
              </a:rPr>
              <a:t>INNOVATIONEN DURCH CSR-ADAPTION ZUR KREISLAUFWIRTSCHAFT</a:t>
            </a:r>
            <a:endParaRPr lang="en-GB" sz="896" b="1" dirty="0">
              <a:solidFill>
                <a:srgbClr val="3FB793"/>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01C996D6-0731-1EE1-FAB1-E081EEF25EFA}"/>
              </a:ext>
            </a:extLst>
          </p:cNvPr>
          <p:cNvSpPr txBox="1"/>
          <p:nvPr/>
        </p:nvSpPr>
        <p:spPr>
          <a:xfrm>
            <a:off x="597709" y="3283146"/>
            <a:ext cx="1226741" cy="2573782"/>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1.1 </a:t>
            </a:r>
            <a:r>
              <a:rPr lang="de-DE" sz="896" b="1" dirty="0">
                <a:latin typeface="Calibri" panose="020F0502020204030204" pitchFamily="34" charset="0"/>
                <a:cs typeface="Calibri" panose="020F0502020204030204" pitchFamily="34" charset="0"/>
              </a:rPr>
              <a:t>Einführung und wie KMU bereits die europäische Nachhaltigkeit vorantreiben </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1.2 </a:t>
            </a:r>
            <a:r>
              <a:rPr lang="de-DE" sz="896" b="1" dirty="0">
                <a:latin typeface="Calibri" panose="020F0502020204030204" pitchFamily="34" charset="0"/>
                <a:cs typeface="Calibri" panose="020F0502020204030204" pitchFamily="34" charset="0"/>
              </a:rPr>
              <a:t>Gründe für eine strategische Umsetzung von CSR-Maßnahmen in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SDGs und der Einfluss von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1.4 </a:t>
            </a:r>
            <a:r>
              <a:rPr lang="en-GB" sz="896" b="1" dirty="0" err="1">
                <a:latin typeface="Calibri" panose="020F0502020204030204" pitchFamily="34" charset="0"/>
                <a:cs typeface="Calibri" panose="020F0502020204030204" pitchFamily="34" charset="0"/>
              </a:rPr>
              <a:t>Schluss-folgerungen</a:t>
            </a:r>
            <a:r>
              <a:rPr lang="en-GB" sz="896" b="1" dirty="0">
                <a:latin typeface="Calibri" panose="020F0502020204030204" pitchFamily="34" charset="0"/>
                <a:cs typeface="Calibri" panose="020F0502020204030204" pitchFamily="34" charset="0"/>
              </a:rPr>
              <a:t> und </a:t>
            </a:r>
            <a:r>
              <a:rPr lang="en-GB" sz="896" b="1" dirty="0" err="1">
                <a:latin typeface="Calibri" panose="020F0502020204030204" pitchFamily="34" charset="0"/>
                <a:cs typeface="Calibri" panose="020F0502020204030204" pitchFamily="34" charset="0"/>
              </a:rPr>
              <a:t>Lernübersicht</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203BAD0B-4F0A-7954-12B1-829C2C2BEB03}"/>
              </a:ext>
            </a:extLst>
          </p:cNvPr>
          <p:cNvSpPr txBox="1"/>
          <p:nvPr/>
        </p:nvSpPr>
        <p:spPr>
          <a:xfrm>
            <a:off x="1805403" y="3281638"/>
            <a:ext cx="1240506" cy="2160207"/>
          </a:xfrm>
          <a:prstGeom prst="rect">
            <a:avLst/>
          </a:prstGeom>
          <a:noFill/>
        </p:spPr>
        <p:txBody>
          <a:bodyPr wrap="square" rtlCol="0" anchor="t">
            <a:spAutoFit/>
          </a:bodyPr>
          <a:lstStyle/>
          <a:p>
            <a:pPr algn="ctr"/>
            <a:r>
              <a:rPr lang="en-GB" sz="896" b="1" dirty="0">
                <a:solidFill>
                  <a:srgbClr val="F09C39"/>
                </a:solidFill>
                <a:latin typeface="Calibri" panose="020F0502020204030204" pitchFamily="34" charset="0"/>
                <a:cs typeface="Calibri" panose="020F0502020204030204" pitchFamily="34" charset="0"/>
              </a:rPr>
              <a:t>2.1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Einführung: KMU-CSR und Human </a:t>
            </a:r>
            <a:r>
              <a:rPr lang="de-DE" sz="896" b="1" dirty="0" err="1">
                <a:latin typeface="Calibri" panose="020F0502020204030204" pitchFamily="34" charset="0"/>
                <a:cs typeface="Calibri" panose="020F0502020204030204" pitchFamily="34" charset="0"/>
              </a:rPr>
              <a:t>Resource</a:t>
            </a:r>
            <a:r>
              <a:rPr lang="de-DE" sz="896" b="1" dirty="0">
                <a:latin typeface="Calibri" panose="020F0502020204030204" pitchFamily="34" charset="0"/>
                <a:cs typeface="Calibri" panose="020F0502020204030204" pitchFamily="34" charset="0"/>
              </a:rPr>
              <a:t> Management</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2.2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HRM steht im Mittelpunkt der Verankerung von CSR in einem KMU, durch die Mitarbeiter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2.3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Vorteile der Integration von CSR und HR in KMU</a:t>
            </a:r>
          </a:p>
          <a:p>
            <a:pPr algn="ctr"/>
            <a:endParaRPr lang="en-GB" sz="896" b="1"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D1152672-EE23-0F0E-31F7-9DBE57F402F6}"/>
              </a:ext>
            </a:extLst>
          </p:cNvPr>
          <p:cNvSpPr txBox="1"/>
          <p:nvPr/>
        </p:nvSpPr>
        <p:spPr>
          <a:xfrm>
            <a:off x="3053363" y="3167364"/>
            <a:ext cx="1165539" cy="2801408"/>
          </a:xfrm>
          <a:prstGeom prst="rect">
            <a:avLst/>
          </a:prstGeom>
          <a:noFill/>
        </p:spPr>
        <p:txBody>
          <a:bodyPr wrap="square" rtlCol="0" anchor="t">
            <a:spAutoFit/>
          </a:bodyPr>
          <a:lstStyle/>
          <a:p>
            <a:pPr algn="ctr"/>
            <a:r>
              <a:rPr lang="en-GB" sz="896" b="1" dirty="0">
                <a:solidFill>
                  <a:srgbClr val="017355"/>
                </a:solidFill>
                <a:latin typeface="Calibri" panose="020F0502020204030204" pitchFamily="34" charset="0"/>
                <a:cs typeface="Calibri" panose="020F0502020204030204" pitchFamily="34" charset="0"/>
              </a:rPr>
              <a:t>3.1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Wie Sie eine CSR-HR zur Unterstützung Ihrer CSR-Strategie für den kulturellen Wandel einführen</a:t>
            </a:r>
          </a:p>
          <a:p>
            <a:pPr algn="ctr">
              <a:spcBef>
                <a:spcPts val="672"/>
              </a:spcBef>
            </a:pPr>
            <a:r>
              <a:rPr lang="de-DE" sz="896" b="1" i="1" dirty="0">
                <a:latin typeface="Calibri" panose="020F0502020204030204" pitchFamily="34" charset="0"/>
                <a:cs typeface="Calibri" panose="020F0502020204030204" pitchFamily="34" charset="0"/>
              </a:rPr>
              <a:t>Dieser ausführliche Abschnitt konzentriert sich auf 5 Schlüssel-bereiche, die für die erfolgreiche Integration von CSR-HR-Management-Strategien als erstes angegangen werden sollten</a:t>
            </a:r>
          </a:p>
          <a:p>
            <a:pPr algn="ctr"/>
            <a:endParaRPr lang="en-GB" sz="896" b="1" i="1" dirty="0">
              <a:latin typeface="Calibri" panose="020F0502020204030204" pitchFamily="34" charset="0"/>
              <a:cs typeface="Calibri" panose="020F0502020204030204" pitchFamily="34" charset="0"/>
            </a:endParaRPr>
          </a:p>
          <a:p>
            <a:pPr algn="ctr"/>
            <a:r>
              <a:rPr lang="en-GB" sz="896" b="1" dirty="0">
                <a:solidFill>
                  <a:srgbClr val="017355"/>
                </a:solidFill>
                <a:latin typeface="Calibri" panose="020F0502020204030204" pitchFamily="34" charset="0"/>
                <a:cs typeface="Calibri" panose="020F0502020204030204" pitchFamily="34" charset="0"/>
              </a:rPr>
              <a:t>3.2</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Lernergebnisse</a:t>
            </a:r>
            <a:endParaRPr lang="en-GB" sz="896" b="1"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64E9C875-2AAD-36B6-A96A-4AD170D971F3}"/>
              </a:ext>
            </a:extLst>
          </p:cNvPr>
          <p:cNvSpPr txBox="1"/>
          <p:nvPr/>
        </p:nvSpPr>
        <p:spPr>
          <a:xfrm>
            <a:off x="4218903" y="3453930"/>
            <a:ext cx="1250006" cy="2849498"/>
          </a:xfrm>
          <a:prstGeom prst="rect">
            <a:avLst/>
          </a:prstGeom>
          <a:noFill/>
        </p:spPr>
        <p:txBody>
          <a:bodyPr wrap="square" rtlCol="0" anchor="t">
            <a:spAutoFit/>
          </a:bodyPr>
          <a:lstStyle/>
          <a:p>
            <a:pPr algn="ctr"/>
            <a:r>
              <a:rPr lang="en-GB" sz="896" b="1" dirty="0">
                <a:solidFill>
                  <a:srgbClr val="D98E89"/>
                </a:solidFill>
                <a:latin typeface="Calibri" panose="020F0502020204030204" pitchFamily="34" charset="0"/>
                <a:cs typeface="Calibri" panose="020F0502020204030204" pitchFamily="34" charset="0"/>
              </a:rPr>
              <a:t>4.1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Einführung &amp; CSR Change Management in KMU</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Wie CSR-Innovation in den Mittelpunkt der Unternehmenskultur gerückt werden sollte</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Vorteile des CSR Change Managements in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4.4 </a:t>
            </a:r>
            <a:r>
              <a:rPr lang="de-DE" sz="896" b="1" dirty="0">
                <a:latin typeface="Calibri" panose="020F0502020204030204" pitchFamily="34" charset="0"/>
                <a:cs typeface="Calibri" panose="020F0502020204030204" pitchFamily="34" charset="0"/>
              </a:rPr>
              <a:t>Aktivierung des CSR Change Managements - Kurzfristiger strategischer Ansatz</a:t>
            </a:r>
          </a:p>
          <a:p>
            <a:pPr algn="ctr"/>
            <a:endParaRPr lang="en-GB" sz="896" b="1"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0AD3715E-022F-5592-DEA7-D95C6C2115CA}"/>
              </a:ext>
            </a:extLst>
          </p:cNvPr>
          <p:cNvSpPr txBox="1"/>
          <p:nvPr/>
        </p:nvSpPr>
        <p:spPr>
          <a:xfrm>
            <a:off x="5396073" y="3151767"/>
            <a:ext cx="1364806" cy="3400931"/>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5.1 </a:t>
            </a:r>
            <a:r>
              <a:rPr lang="de-DE" sz="896" b="1" dirty="0">
                <a:latin typeface="Calibri" panose="020F0502020204030204" pitchFamily="34" charset="0"/>
                <a:cs typeface="Calibri" panose="020F0502020204030204" pitchFamily="34" charset="0"/>
              </a:rPr>
              <a:t>Umsetzung des CSR-Kulturwandels - Langfristiger Strategieansatz</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Langfristige, erfolgreiche Führung ist ein starker Motivator und entscheidend für die Umsetzung von CSR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5.3 </a:t>
            </a:r>
            <a:r>
              <a:rPr lang="de-DE" sz="896" b="1" dirty="0">
                <a:latin typeface="Calibri" panose="020F0502020204030204" pitchFamily="34" charset="0"/>
                <a:cs typeface="Calibri" panose="020F0502020204030204" pitchFamily="34" charset="0"/>
              </a:rPr>
              <a:t>Wie man verschiedene CSR-Prioritäten bewerten, entwickeln und festlegen kann, um die langfristige Strategie voranzutreiben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5.4</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CSR-Vision und Einbindung der Belegschaft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5.5</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Schlussfolgerungen</a:t>
            </a:r>
            <a:endParaRPr lang="en-GB" sz="896" b="1" dirty="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8864E978-7BA0-4D99-0809-818E517A07B8}"/>
              </a:ext>
            </a:extLst>
          </p:cNvPr>
          <p:cNvSpPr txBox="1"/>
          <p:nvPr/>
        </p:nvSpPr>
        <p:spPr>
          <a:xfrm>
            <a:off x="6673390" y="3332013"/>
            <a:ext cx="1262451" cy="3400931"/>
          </a:xfrm>
          <a:prstGeom prst="rect">
            <a:avLst/>
          </a:prstGeom>
          <a:noFill/>
        </p:spPr>
        <p:txBody>
          <a:bodyPr wrap="square" rtlCol="0" anchor="t">
            <a:spAutoFit/>
          </a:bodyPr>
          <a:lstStyle/>
          <a:p>
            <a:pPr algn="ctr"/>
            <a:r>
              <a:rPr lang="en-GB" sz="896" b="1" dirty="0">
                <a:solidFill>
                  <a:srgbClr val="F09C39"/>
                </a:solidFill>
                <a:latin typeface="Calibri" panose="020F0502020204030204" pitchFamily="34" charset="0"/>
                <a:cs typeface="Calibri" panose="020F0502020204030204" pitchFamily="34" charset="0"/>
              </a:rPr>
              <a:t>6.1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Erkennen Sie den Nutzen, die Wachstumschancen und die Vorteile der Einführung eines weltweit anerkannten CSR-Rahmens (mit ISO 26000)</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6.2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ISO 26000: 7 CSR-Kernthemen, die die wichtigsten Herausforderungen abdecken, die von KMU angegangen werden sollten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6.3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ISO 26000: 7 CSR-Grundprinzipien, die KMU bei der Ausgestaltung ihrer CSR berücksichtigen sollten</a:t>
            </a:r>
          </a:p>
          <a:p>
            <a:pPr algn="ctr"/>
            <a:endParaRPr lang="en-GB" sz="896"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D6AA03F5-43E4-2675-28E5-2588362016DD}"/>
              </a:ext>
            </a:extLst>
          </p:cNvPr>
          <p:cNvSpPr txBox="1"/>
          <p:nvPr/>
        </p:nvSpPr>
        <p:spPr>
          <a:xfrm>
            <a:off x="7910984" y="3311010"/>
            <a:ext cx="1228295" cy="643766"/>
          </a:xfrm>
          <a:prstGeom prst="rect">
            <a:avLst/>
          </a:prstGeom>
          <a:noFill/>
        </p:spPr>
        <p:txBody>
          <a:bodyPr wrap="square" rtlCol="0" anchor="t">
            <a:spAutoFit/>
          </a:bodyPr>
          <a:lstStyle/>
          <a:p>
            <a:pPr algn="ctr"/>
            <a:r>
              <a:rPr lang="en-GB" sz="896" b="1" dirty="0">
                <a:solidFill>
                  <a:srgbClr val="017355"/>
                </a:solidFill>
                <a:latin typeface="Calibri" panose="020F0502020204030204" pitchFamily="34" charset="0"/>
                <a:cs typeface="Calibri" panose="020F0502020204030204" pitchFamily="34" charset="0"/>
              </a:rPr>
              <a:t>7.1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Fahrplan für die Umsetzung von CSR-Nachhaltigkeits- und ISO 26000-Strategien </a:t>
            </a:r>
            <a:endParaRPr lang="en-GB" sz="896" b="1"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54338A63-77CF-42C7-5003-7B933701D598}"/>
              </a:ext>
            </a:extLst>
          </p:cNvPr>
          <p:cNvSpPr txBox="1"/>
          <p:nvPr/>
        </p:nvSpPr>
        <p:spPr>
          <a:xfrm>
            <a:off x="9136060" y="3076545"/>
            <a:ext cx="1260705" cy="2711640"/>
          </a:xfrm>
          <a:prstGeom prst="rect">
            <a:avLst/>
          </a:prstGeom>
          <a:noFill/>
        </p:spPr>
        <p:txBody>
          <a:bodyPr wrap="square" rtlCol="0" anchor="t">
            <a:spAutoFit/>
          </a:bodyPr>
          <a:lstStyle/>
          <a:p>
            <a:pPr algn="ctr"/>
            <a:r>
              <a:rPr lang="en-GB" sz="896" b="1" dirty="0">
                <a:solidFill>
                  <a:srgbClr val="D98E89"/>
                </a:solidFill>
                <a:latin typeface="Calibri" panose="020F0502020204030204" pitchFamily="34" charset="0"/>
                <a:cs typeface="Calibri" panose="020F0502020204030204" pitchFamily="34" charset="0"/>
              </a:rPr>
              <a:t>8.1 </a:t>
            </a:r>
            <a:r>
              <a:rPr lang="de-DE" sz="896" b="1" dirty="0">
                <a:latin typeface="Calibri" panose="020F0502020204030204" pitchFamily="34" charset="0"/>
                <a:cs typeface="Calibri" panose="020F0502020204030204" pitchFamily="34" charset="0"/>
              </a:rPr>
              <a:t>Warum die Anpassung von digitalen Werkzeugen und Technologien an CSR-Maßnahmen der richtige Schritt für KMU ist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8.2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Beispiele für die Anpassung von Technologie an CSR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8.3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12 kosteneffiziente Wege, wie KMU CSR-Technologien kostengünstig und schnell einführen können</a:t>
            </a:r>
          </a:p>
          <a:p>
            <a:pPr algn="ctr"/>
            <a:endParaRPr lang="en-GB" sz="896" b="1"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08A420CA-68D5-EC5F-ECC9-6B988B7524C0}"/>
              </a:ext>
            </a:extLst>
          </p:cNvPr>
          <p:cNvSpPr txBox="1"/>
          <p:nvPr/>
        </p:nvSpPr>
        <p:spPr>
          <a:xfrm>
            <a:off x="10343547" y="3198120"/>
            <a:ext cx="1260705" cy="2022348"/>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9.1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Maßnahmen der Kreislaufwirtschaft und deren Einbindung in CSR-Aktivitäten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9.2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Globale Bestrebungen und Diskussionen zur Kreislaufwirtschaft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9.3</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Implementierung</a:t>
            </a:r>
            <a:r>
              <a:rPr lang="en-GB" sz="896" b="1" dirty="0">
                <a:latin typeface="Calibri" panose="020F0502020204030204" pitchFamily="34" charset="0"/>
                <a:cs typeface="Calibri" panose="020F0502020204030204" pitchFamily="34" charset="0"/>
              </a:rPr>
              <a:t> von </a:t>
            </a:r>
            <a:r>
              <a:rPr lang="en-GB" sz="896" b="1" dirty="0" err="1">
                <a:latin typeface="Calibri" panose="020F0502020204030204" pitchFamily="34" charset="0"/>
                <a:cs typeface="Calibri" panose="020F0502020204030204" pitchFamily="34" charset="0"/>
              </a:rPr>
              <a:t>zirkulären</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Wirtschaftsmodellen</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920718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1988E6-4C28-E6A9-830F-17260841B175}"/>
              </a:ext>
            </a:extLst>
          </p:cNvPr>
          <p:cNvSpPr>
            <a:spLocks noGrp="1"/>
          </p:cNvSpPr>
          <p:nvPr>
            <p:ph type="body" sz="quarter" idx="13"/>
          </p:nvPr>
        </p:nvSpPr>
        <p:spPr>
          <a:xfrm>
            <a:off x="726815" y="646688"/>
            <a:ext cx="10045960" cy="953429"/>
          </a:xfrm>
        </p:spPr>
        <p:txBody>
          <a:bodyPr>
            <a:normAutofit/>
          </a:bodyPr>
          <a:lstStyle/>
          <a:p>
            <a:r>
              <a:rPr lang="en-IE" dirty="0"/>
              <a:t>Wie sieht das aus? Beispiel für die Umwelt</a:t>
            </a:r>
          </a:p>
        </p:txBody>
      </p:sp>
      <p:sp>
        <p:nvSpPr>
          <p:cNvPr id="5" name="Text Placeholder 4">
            <a:extLst>
              <a:ext uri="{FF2B5EF4-FFF2-40B4-BE49-F238E27FC236}">
                <a16:creationId xmlns:a16="http://schemas.microsoft.com/office/drawing/2014/main" id="{42794C03-C445-1389-0E6B-BD9D8A16ACC1}"/>
              </a:ext>
            </a:extLst>
          </p:cNvPr>
          <p:cNvSpPr>
            <a:spLocks noGrp="1"/>
          </p:cNvSpPr>
          <p:nvPr>
            <p:ph type="body" sz="quarter" idx="14"/>
          </p:nvPr>
        </p:nvSpPr>
        <p:spPr>
          <a:xfrm>
            <a:off x="841286" y="1272005"/>
            <a:ext cx="10509427" cy="3079983"/>
          </a:xfrm>
        </p:spPr>
        <p:txBody>
          <a:bodyPr/>
          <a:lstStyle/>
          <a:p>
            <a:r>
              <a:rPr lang="en-IE" dirty="0">
                <a:effectLst/>
                <a:ea typeface="Times New Roman" panose="02020603050405020304" pitchFamily="18" charset="0"/>
                <a:cs typeface="Times New Roman" panose="02020603050405020304" pitchFamily="18" charset="0"/>
              </a:rPr>
              <a:t>Die Personalabteilung kann eine Reihe von Komponenten in ihre Richtlinie zum Geschäftsgebaren aufnehmen, z. B. </a:t>
            </a:r>
            <a:r>
              <a:rPr lang="en-IE" dirty="0" err="1">
                <a:ea typeface="Times New Roman" panose="02020603050405020304" pitchFamily="18" charset="0"/>
                <a:cs typeface="Times New Roman" panose="02020603050405020304" pitchFamily="18" charset="0"/>
              </a:rPr>
              <a:t>e</a:t>
            </a:r>
            <a:r>
              <a:rPr lang="en-IE" dirty="0" err="1">
                <a:effectLst/>
                <a:ea typeface="Times New Roman" panose="02020603050405020304" pitchFamily="18" charset="0"/>
                <a:cs typeface="Times New Roman" panose="02020603050405020304" pitchFamily="18" charset="0"/>
              </a:rPr>
              <a:t>ine</a:t>
            </a:r>
            <a:r>
              <a:rPr lang="en-IE" dirty="0">
                <a:effectLst/>
                <a:ea typeface="Times New Roman" panose="02020603050405020304" pitchFamily="18" charset="0"/>
                <a:cs typeface="Times New Roman" panose="02020603050405020304" pitchFamily="18" charset="0"/>
              </a:rPr>
              <a:t>, die sich auf Umwelt, Gesundheit und </a:t>
            </a:r>
            <a:r>
              <a:rPr lang="en-IE" dirty="0" err="1">
                <a:effectLst/>
                <a:ea typeface="Times New Roman" panose="02020603050405020304" pitchFamily="18" charset="0"/>
                <a:cs typeface="Times New Roman" panose="02020603050405020304" pitchFamily="18" charset="0"/>
              </a:rPr>
              <a:t>Sicherheit</a:t>
            </a:r>
            <a:r>
              <a:rPr lang="en-IE" dirty="0">
                <a:ea typeface="Times New Roman" panose="02020603050405020304" pitchFamily="18" charset="0"/>
                <a:cs typeface="Times New Roman" panose="02020603050405020304" pitchFamily="18" charset="0"/>
              </a:rPr>
              <a:t> (UGS)</a:t>
            </a:r>
            <a:r>
              <a:rPr lang="en-IE" dirty="0">
                <a:effectLst/>
                <a:ea typeface="Times New Roman" panose="02020603050405020304" pitchFamily="18" charset="0"/>
                <a:cs typeface="Times New Roman" panose="02020603050405020304" pitchFamily="18" charset="0"/>
              </a:rPr>
              <a:t> bezieht. Die Personalabteilung </a:t>
            </a:r>
            <a:r>
              <a:rPr lang="en-IE" dirty="0" err="1">
                <a:effectLst/>
                <a:ea typeface="Times New Roman" panose="02020603050405020304" pitchFamily="18" charset="0"/>
                <a:cs typeface="Times New Roman" panose="02020603050405020304" pitchFamily="18" charset="0"/>
              </a:rPr>
              <a:t>kann</a:t>
            </a:r>
            <a:r>
              <a:rPr lang="en-IE" dirty="0">
                <a:effectLst/>
                <a:ea typeface="Times New Roman" panose="02020603050405020304" pitchFamily="18" charset="0"/>
                <a:cs typeface="Times New Roman" panose="02020603050405020304" pitchFamily="18" charset="0"/>
              </a:rPr>
              <a:t> </a:t>
            </a:r>
            <a:r>
              <a:rPr lang="en-IE" dirty="0">
                <a:ea typeface="Times New Roman" panose="02020603050405020304" pitchFamily="18" charset="0"/>
                <a:cs typeface="Times New Roman" panose="02020603050405020304" pitchFamily="18" charset="0"/>
              </a:rPr>
              <a:t>UGS</a:t>
            </a:r>
            <a:r>
              <a:rPr lang="en-IE" dirty="0">
                <a:effectLst/>
                <a:ea typeface="Times New Roman" panose="02020603050405020304" pitchFamily="18" charset="0"/>
                <a:cs typeface="Times New Roman" panose="02020603050405020304" pitchFamily="18" charset="0"/>
              </a:rPr>
              <a:t>-</a:t>
            </a:r>
            <a:r>
              <a:rPr lang="en-IE" dirty="0" err="1">
                <a:effectLst/>
                <a:ea typeface="Times New Roman" panose="02020603050405020304" pitchFamily="18" charset="0"/>
                <a:cs typeface="Times New Roman" panose="02020603050405020304" pitchFamily="18" charset="0"/>
              </a:rPr>
              <a:t>Richtlinien</a:t>
            </a:r>
            <a:r>
              <a:rPr lang="en-IE" dirty="0">
                <a:effectLst/>
                <a:ea typeface="Times New Roman" panose="02020603050405020304" pitchFamily="18" charset="0"/>
                <a:cs typeface="Times New Roman" panose="02020603050405020304" pitchFamily="18" charset="0"/>
              </a:rPr>
              <a:t> entwickeln, die die Mitarbeiter zur Einhaltung der </a:t>
            </a:r>
            <a:r>
              <a:rPr lang="en-IE" dirty="0">
                <a:ea typeface="Times New Roman" panose="02020603050405020304" pitchFamily="18" charset="0"/>
                <a:cs typeface="Times New Roman" panose="02020603050405020304" pitchFamily="18" charset="0"/>
              </a:rPr>
              <a:t>UGS </a:t>
            </a:r>
            <a:r>
              <a:rPr lang="en-IE" dirty="0">
                <a:effectLst/>
                <a:ea typeface="Times New Roman" panose="02020603050405020304" pitchFamily="18" charset="0"/>
                <a:cs typeface="Times New Roman" panose="02020603050405020304" pitchFamily="18" charset="0"/>
              </a:rPr>
              <a:t>-Richtlinien verpflichten, einschließlich der Vermeidung von </a:t>
            </a:r>
            <a:r>
              <a:rPr lang="en-IE" dirty="0" err="1">
                <a:effectLst/>
                <a:ea typeface="Times New Roman" panose="02020603050405020304" pitchFamily="18" charset="0"/>
                <a:cs typeface="Times New Roman" panose="02020603050405020304" pitchFamily="18" charset="0"/>
              </a:rPr>
              <a:t>Umweltverschmutzung</a:t>
            </a:r>
            <a:r>
              <a:rPr lang="en-IE" dirty="0">
                <a:effectLst/>
                <a:ea typeface="Times New Roman" panose="02020603050405020304" pitchFamily="18" charset="0"/>
                <a:cs typeface="Times New Roman" panose="02020603050405020304" pitchFamily="18" charset="0"/>
              </a:rPr>
              <a:t>, der Entwicklung von Produkten mit minimalen Auswirkungen auf die Umwelt, der Verbesserung der Energieeffizienz und der Einbeziehung angemessener Sicherheits- und Gesundheitsaspekte in die täglichen Arbeitsaufgaben und Geschäftsentscheidungen. </a:t>
            </a:r>
          </a:p>
          <a:p>
            <a:endParaRPr lang="en-IE" dirty="0">
              <a:effectLst/>
              <a:ea typeface="Times New Roman" panose="02020603050405020304" pitchFamily="18" charset="0"/>
              <a:cs typeface="Times New Roman" panose="02020603050405020304" pitchFamily="18" charset="0"/>
            </a:endParaRPr>
          </a:p>
          <a:p>
            <a:r>
              <a:rPr lang="en-IE" dirty="0">
                <a:effectLst/>
                <a:ea typeface="Times New Roman" panose="02020603050405020304" pitchFamily="18" charset="0"/>
                <a:cs typeface="Times New Roman" panose="02020603050405020304" pitchFamily="18" charset="0"/>
              </a:rPr>
              <a:t>Sie kann die Mitarbeiter ermahnen, </a:t>
            </a:r>
            <a:r>
              <a:rPr lang="en-IE" i="1" dirty="0">
                <a:effectLst/>
                <a:ea typeface="Times New Roman" panose="02020603050405020304" pitchFamily="18" charset="0"/>
                <a:cs typeface="Times New Roman" panose="02020603050405020304" pitchFamily="18" charset="0"/>
              </a:rPr>
              <a:t>„</a:t>
            </a:r>
            <a:r>
              <a:rPr lang="en-IE" i="1" dirty="0" err="1">
                <a:effectLst/>
                <a:ea typeface="Times New Roman" panose="02020603050405020304" pitchFamily="18" charset="0"/>
                <a:cs typeface="Times New Roman" panose="02020603050405020304" pitchFamily="18" charset="0"/>
              </a:rPr>
              <a:t>verpasste</a:t>
            </a:r>
            <a:r>
              <a:rPr lang="en-IE" i="1" dirty="0">
                <a:effectLst/>
                <a:ea typeface="Times New Roman" panose="02020603050405020304" pitchFamily="18" charset="0"/>
                <a:cs typeface="Times New Roman" panose="02020603050405020304" pitchFamily="18" charset="0"/>
              </a:rPr>
              <a:t> Gelegenheiten zur Vermeidung von Umweltverschmutzung und zur Verringerung von </a:t>
            </a:r>
            <a:r>
              <a:rPr lang="en-IE" i="1" dirty="0" err="1">
                <a:effectLst/>
                <a:ea typeface="Times New Roman" panose="02020603050405020304" pitchFamily="18" charset="0"/>
                <a:cs typeface="Times New Roman" panose="02020603050405020304" pitchFamily="18" charset="0"/>
              </a:rPr>
              <a:t>Abfällen</a:t>
            </a:r>
            <a:r>
              <a:rPr lang="en-IE" i="1" dirty="0">
                <a:effectLst/>
                <a:ea typeface="Times New Roman" panose="02020603050405020304" pitchFamily="18" charset="0"/>
                <a:cs typeface="Times New Roman" panose="02020603050405020304" pitchFamily="18" charset="0"/>
              </a:rPr>
              <a:t>", </a:t>
            </a:r>
            <a:r>
              <a:rPr lang="en-IE" dirty="0">
                <a:effectLst/>
                <a:ea typeface="Times New Roman" panose="02020603050405020304" pitchFamily="18" charset="0"/>
                <a:cs typeface="Times New Roman" panose="02020603050405020304" pitchFamily="18" charset="0"/>
              </a:rPr>
              <a:t>zu vermeiden.</a:t>
            </a:r>
            <a:endParaRPr lang="en-IE" i="1" dirty="0">
              <a:effectLst/>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172297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31438A8-7D94-93CB-0E8E-CA8BA378F9E2}"/>
              </a:ext>
            </a:extLst>
          </p:cNvPr>
          <p:cNvSpPr>
            <a:spLocks noGrp="1"/>
          </p:cNvSpPr>
          <p:nvPr>
            <p:ph type="body" sz="quarter" idx="15"/>
          </p:nvPr>
        </p:nvSpPr>
        <p:spPr>
          <a:xfrm>
            <a:off x="3175537" y="722727"/>
            <a:ext cx="8568788" cy="1346703"/>
          </a:xfrm>
        </p:spPr>
        <p:txBody>
          <a:bodyPr>
            <a:normAutofit/>
          </a:bodyPr>
          <a:lstStyle/>
          <a:p>
            <a:r>
              <a:rPr lang="en-IE" sz="4000" b="1" dirty="0"/>
              <a:t>Schritt 3 </a:t>
            </a:r>
            <a:r>
              <a:rPr lang="en-IE" sz="3600" dirty="0"/>
              <a:t>Arbeitsplatzplanung und Rekrutierung</a:t>
            </a:r>
          </a:p>
        </p:txBody>
      </p:sp>
      <p:pic>
        <p:nvPicPr>
          <p:cNvPr id="20" name="Picture Placeholder 19" descr="A group of people sitting around a table&#10;&#10;Description automatically generated with medium confidence">
            <a:extLst>
              <a:ext uri="{FF2B5EF4-FFF2-40B4-BE49-F238E27FC236}">
                <a16:creationId xmlns:a16="http://schemas.microsoft.com/office/drawing/2014/main" id="{5B7B37D3-0A3E-110F-E430-DE83B1810687}"/>
              </a:ext>
            </a:extLst>
          </p:cNvPr>
          <p:cNvPicPr>
            <a:picLocks noGrp="1" noChangeAspect="1"/>
          </p:cNvPicPr>
          <p:nvPr>
            <p:ph type="pic" sz="quarter" idx="10"/>
          </p:nvPr>
        </p:nvPicPr>
        <p:blipFill rotWithShape="1">
          <a:blip r:embed="rId2"/>
          <a:srcRect t="28704" b="8372"/>
          <a:stretch/>
        </p:blipFill>
        <p:spPr>
          <a:xfrm>
            <a:off x="1358900" y="2069433"/>
            <a:ext cx="8991600" cy="3773228"/>
          </a:xfrm>
        </p:spPr>
      </p:pic>
    </p:spTree>
    <p:extLst>
      <p:ext uri="{BB962C8B-B14F-4D97-AF65-F5344CB8AC3E}">
        <p14:creationId xmlns:p14="http://schemas.microsoft.com/office/powerpoint/2010/main" val="4206238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189B5316-77B6-65EC-645B-59FE7B6A9D56}"/>
              </a:ext>
            </a:extLst>
          </p:cNvPr>
          <p:cNvSpPr>
            <a:spLocks noGrp="1"/>
          </p:cNvSpPr>
          <p:nvPr>
            <p:ph type="body" sz="quarter" idx="13"/>
          </p:nvPr>
        </p:nvSpPr>
        <p:spPr>
          <a:xfrm>
            <a:off x="1100086" y="222862"/>
            <a:ext cx="10600546" cy="953429"/>
          </a:xfrm>
        </p:spPr>
        <p:txBody>
          <a:bodyPr/>
          <a:lstStyle/>
          <a:p>
            <a:pPr algn="ctr"/>
            <a:r>
              <a:rPr lang="en-IE" sz="3600" b="1" dirty="0">
                <a:solidFill>
                  <a:srgbClr val="027354"/>
                </a:solidFill>
                <a:effectLst/>
                <a:ea typeface="Times New Roman" panose="02020603050405020304" pitchFamily="18" charset="0"/>
                <a:cs typeface="Times New Roman" panose="02020603050405020304" pitchFamily="18" charset="0"/>
              </a:rPr>
              <a:t>Schritt 3: Arbeitsplatzplanung und Rekrutierung</a:t>
            </a:r>
            <a:endParaRPr lang="en-IE" sz="3600" dirty="0">
              <a:solidFill>
                <a:srgbClr val="027354"/>
              </a:solidFill>
              <a:effectLst/>
              <a:ea typeface="Calibri" panose="020F0502020204030204" pitchFamily="34" charset="0"/>
              <a:cs typeface="Times New Roman" panose="02020603050405020304" pitchFamily="18" charset="0"/>
            </a:endParaRPr>
          </a:p>
          <a:p>
            <a:pPr algn="ctr"/>
            <a:endParaRPr lang="en-IE" dirty="0"/>
          </a:p>
        </p:txBody>
      </p:sp>
      <p:sp>
        <p:nvSpPr>
          <p:cNvPr id="4" name="Rectangle: Rounded Corners 3">
            <a:extLst>
              <a:ext uri="{FF2B5EF4-FFF2-40B4-BE49-F238E27FC236}">
                <a16:creationId xmlns:a16="http://schemas.microsoft.com/office/drawing/2014/main" id="{7E143FE2-9D72-7E50-31C6-FAB702DE1174}"/>
              </a:ext>
            </a:extLst>
          </p:cNvPr>
          <p:cNvSpPr/>
          <p:nvPr/>
        </p:nvSpPr>
        <p:spPr>
          <a:xfrm>
            <a:off x="881426" y="932891"/>
            <a:ext cx="10429147" cy="5601723"/>
          </a:xfrm>
          <a:prstGeom prst="round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65"/>
              </a:spcAft>
            </a:pPr>
            <a:r>
              <a:rPr lang="en-IE" sz="2200" b="1" dirty="0">
                <a:solidFill>
                  <a:schemeClr val="bg1"/>
                </a:solidFill>
                <a:effectLst/>
                <a:ea typeface="Times New Roman" panose="02020603050405020304" pitchFamily="18" charset="0"/>
                <a:cs typeface="Times New Roman" panose="02020603050405020304" pitchFamily="18" charset="0"/>
              </a:rPr>
              <a:t>Die Welt wandelt sich - Unternehmen und Belegschaften müssen folgen, um nachhaltig zu sein. </a:t>
            </a:r>
            <a:r>
              <a:rPr lang="en-IE" sz="2200" dirty="0">
                <a:solidFill>
                  <a:schemeClr val="bg1"/>
                </a:solidFill>
                <a:effectLst/>
                <a:ea typeface="Times New Roman" panose="02020603050405020304" pitchFamily="18" charset="0"/>
                <a:cs typeface="Times New Roman" panose="02020603050405020304" pitchFamily="18" charset="0"/>
              </a:rPr>
              <a:t>Die neue "grüne Wirtschaft" bedeutet, dass sich der Markt wandelt und Unternehmen neue oder zusätzliche Kompetenzen und Fähigkeiten benötigen, um ihren CSR-Wandel zu unterstützen.</a:t>
            </a:r>
            <a:endParaRPr lang="en-IE" sz="2200" dirty="0">
              <a:solidFill>
                <a:schemeClr val="bg1"/>
              </a:solidFill>
              <a:ea typeface="Times New Roman" panose="02020603050405020304" pitchFamily="18" charset="0"/>
              <a:cs typeface="Times New Roman" panose="02020603050405020304" pitchFamily="18" charset="0"/>
            </a:endParaRPr>
          </a:p>
          <a:p>
            <a:pPr>
              <a:lnSpc>
                <a:spcPct val="107000"/>
              </a:lnSpc>
              <a:spcAft>
                <a:spcPts val="865"/>
              </a:spcAft>
            </a:pPr>
            <a:r>
              <a:rPr lang="en-IE" sz="2200" dirty="0">
                <a:solidFill>
                  <a:schemeClr val="bg1"/>
                </a:solidFill>
                <a:effectLst/>
                <a:ea typeface="Times New Roman" panose="02020603050405020304" pitchFamily="18" charset="0"/>
                <a:cs typeface="Times New Roman" panose="02020603050405020304" pitchFamily="18" charset="0"/>
              </a:rPr>
              <a:t>Für </a:t>
            </a:r>
            <a:r>
              <a:rPr lang="en-IE" sz="2200" dirty="0">
                <a:solidFill>
                  <a:schemeClr val="bg1"/>
                </a:solidFill>
                <a:ea typeface="Times New Roman" panose="02020603050405020304" pitchFamily="18" charset="0"/>
                <a:cs typeface="Times New Roman" panose="02020603050405020304" pitchFamily="18" charset="0"/>
              </a:rPr>
              <a:t>ein CSR-KMU </a:t>
            </a:r>
            <a:r>
              <a:rPr lang="en-IE" sz="2200" dirty="0">
                <a:solidFill>
                  <a:schemeClr val="bg1"/>
                </a:solidFill>
                <a:effectLst/>
                <a:ea typeface="Times New Roman" panose="02020603050405020304" pitchFamily="18" charset="0"/>
                <a:cs typeface="Times New Roman" panose="02020603050405020304" pitchFamily="18" charset="0"/>
              </a:rPr>
              <a:t>besteht dies in der Bewertung der vorhandenen CSR-Fähigkeiten und -Kompetenzen, die das </a:t>
            </a:r>
            <a:r>
              <a:rPr lang="en-IE" sz="2200" dirty="0">
                <a:solidFill>
                  <a:schemeClr val="bg1"/>
                </a:solidFill>
                <a:ea typeface="Times New Roman" panose="02020603050405020304" pitchFamily="18" charset="0"/>
                <a:cs typeface="Times New Roman" panose="02020603050405020304" pitchFamily="18" charset="0"/>
              </a:rPr>
              <a:t>Unternehmen </a:t>
            </a:r>
            <a:r>
              <a:rPr lang="en-IE" sz="2200" dirty="0">
                <a:solidFill>
                  <a:schemeClr val="bg1"/>
                </a:solidFill>
                <a:effectLst/>
                <a:ea typeface="Times New Roman" panose="02020603050405020304" pitchFamily="18" charset="0"/>
                <a:cs typeface="Times New Roman" panose="02020603050405020304" pitchFamily="18" charset="0"/>
              </a:rPr>
              <a:t>benötigt</a:t>
            </a:r>
            <a:r>
              <a:rPr lang="en-IE" sz="2200" dirty="0">
                <a:solidFill>
                  <a:schemeClr val="bg1"/>
                </a:solidFill>
                <a:ea typeface="Times New Roman" panose="02020603050405020304" pitchFamily="18" charset="0"/>
                <a:cs typeface="Times New Roman" panose="02020603050405020304" pitchFamily="18" charset="0"/>
              </a:rPr>
              <a:t>, um als Unternehmen zu einer </a:t>
            </a:r>
            <a:r>
              <a:rPr lang="en-IE" sz="2200" dirty="0">
                <a:solidFill>
                  <a:schemeClr val="bg1"/>
                </a:solidFill>
                <a:effectLst/>
                <a:ea typeface="Times New Roman" panose="02020603050405020304" pitchFamily="18" charset="0"/>
                <a:cs typeface="Times New Roman" panose="02020603050405020304" pitchFamily="18" charset="0"/>
              </a:rPr>
              <a:t>nachhaltigen Wirtschaft, Umwelt und Gesellschaft </a:t>
            </a:r>
            <a:r>
              <a:rPr lang="en-IE" sz="2200" dirty="0">
                <a:solidFill>
                  <a:schemeClr val="bg1"/>
                </a:solidFill>
                <a:ea typeface="Times New Roman" panose="02020603050405020304" pitchFamily="18" charset="0"/>
                <a:cs typeface="Times New Roman" panose="02020603050405020304" pitchFamily="18" charset="0"/>
              </a:rPr>
              <a:t>beizutragen</a:t>
            </a:r>
            <a:r>
              <a:rPr lang="en-IE" sz="2200" dirty="0">
                <a:solidFill>
                  <a:schemeClr val="bg1"/>
                </a:solidFill>
                <a:effectLst/>
                <a:ea typeface="Times New Roman" panose="02020603050405020304" pitchFamily="18" charset="0"/>
                <a:cs typeface="Times New Roman" panose="02020603050405020304" pitchFamily="18" charset="0"/>
              </a:rPr>
              <a:t>. Diese Fähigkeiten werden dem KMU dabei helfen, </a:t>
            </a:r>
            <a:r>
              <a:rPr lang="en-IE" sz="2200" dirty="0">
                <a:solidFill>
                  <a:schemeClr val="bg1"/>
                </a:solidFill>
                <a:ea typeface="Times New Roman" panose="02020603050405020304" pitchFamily="18" charset="0"/>
                <a:cs typeface="Times New Roman" panose="02020603050405020304" pitchFamily="18" charset="0"/>
              </a:rPr>
              <a:t>soziale, ökologische und wirtschaftliche Herausforderungen im eigenen Unternehmen </a:t>
            </a:r>
            <a:r>
              <a:rPr lang="en-IE" sz="2200" dirty="0" err="1">
                <a:solidFill>
                  <a:schemeClr val="bg1"/>
                </a:solidFill>
                <a:ea typeface="Times New Roman" panose="02020603050405020304" pitchFamily="18" charset="0"/>
                <a:cs typeface="Times New Roman" panose="02020603050405020304" pitchFamily="18" charset="0"/>
              </a:rPr>
              <a:t>zu</a:t>
            </a:r>
            <a:r>
              <a:rPr lang="en-IE" sz="2200" dirty="0">
                <a:solidFill>
                  <a:schemeClr val="bg1"/>
                </a:solidFill>
                <a:ea typeface="Times New Roman" panose="02020603050405020304" pitchFamily="18" charset="0"/>
                <a:cs typeface="Times New Roman" panose="02020603050405020304" pitchFamily="18" charset="0"/>
              </a:rPr>
              <a:t> </a:t>
            </a:r>
            <a:r>
              <a:rPr lang="en-IE" sz="2200" dirty="0" err="1">
                <a:solidFill>
                  <a:schemeClr val="bg1"/>
                </a:solidFill>
                <a:ea typeface="Times New Roman" panose="02020603050405020304" pitchFamily="18" charset="0"/>
                <a:cs typeface="Times New Roman" panose="02020603050405020304" pitchFamily="18" charset="0"/>
              </a:rPr>
              <a:t>bewältigen</a:t>
            </a:r>
            <a:r>
              <a:rPr lang="en-IE" sz="2200" dirty="0">
                <a:solidFill>
                  <a:schemeClr val="bg1"/>
                </a:solidFill>
                <a:ea typeface="Times New Roman" panose="02020603050405020304" pitchFamily="18" charset="0"/>
                <a:cs typeface="Times New Roman" panose="02020603050405020304" pitchFamily="18" charset="0"/>
              </a:rPr>
              <a:t>, zu verhindern oder zu minimieren und letztlich einen </a:t>
            </a:r>
            <a:r>
              <a:rPr lang="en-IE" sz="2200" dirty="0" err="1">
                <a:solidFill>
                  <a:schemeClr val="bg1"/>
                </a:solidFill>
                <a:ea typeface="Times New Roman" panose="02020603050405020304" pitchFamily="18" charset="0"/>
                <a:cs typeface="Times New Roman" panose="02020603050405020304" pitchFamily="18" charset="0"/>
              </a:rPr>
              <a:t>Beitrag</a:t>
            </a:r>
            <a:r>
              <a:rPr lang="en-IE" sz="2200" dirty="0">
                <a:solidFill>
                  <a:schemeClr val="bg1"/>
                </a:solidFill>
                <a:ea typeface="Times New Roman" panose="02020603050405020304" pitchFamily="18" charset="0"/>
                <a:cs typeface="Times New Roman" panose="02020603050405020304" pitchFamily="18" charset="0"/>
              </a:rPr>
              <a:t> </a:t>
            </a:r>
            <a:r>
              <a:rPr lang="en-IE" sz="2200" dirty="0" err="1">
                <a:solidFill>
                  <a:schemeClr val="bg1"/>
                </a:solidFill>
                <a:ea typeface="Times New Roman" panose="02020603050405020304" pitchFamily="18" charset="0"/>
                <a:cs typeface="Times New Roman" panose="02020603050405020304" pitchFamily="18" charset="0"/>
              </a:rPr>
              <a:t>zur</a:t>
            </a:r>
            <a:r>
              <a:rPr lang="en-IE" sz="2200" dirty="0">
                <a:solidFill>
                  <a:schemeClr val="bg1"/>
                </a:solidFill>
                <a:ea typeface="Times New Roman" panose="02020603050405020304" pitchFamily="18" charset="0"/>
                <a:cs typeface="Times New Roman" panose="02020603050405020304" pitchFamily="18" charset="0"/>
              </a:rPr>
              <a:t> </a:t>
            </a:r>
            <a:r>
              <a:rPr lang="en-IE" sz="2200" dirty="0" err="1">
                <a:solidFill>
                  <a:schemeClr val="bg1"/>
                </a:solidFill>
                <a:ea typeface="Times New Roman" panose="02020603050405020304" pitchFamily="18" charset="0"/>
                <a:cs typeface="Times New Roman" panose="02020603050405020304" pitchFamily="18" charset="0"/>
              </a:rPr>
              <a:t>Bekämpfung</a:t>
            </a:r>
            <a:r>
              <a:rPr lang="en-IE" sz="2200" dirty="0">
                <a:solidFill>
                  <a:schemeClr val="bg1"/>
                </a:solidFill>
                <a:ea typeface="Times New Roman" panose="02020603050405020304" pitchFamily="18" charset="0"/>
                <a:cs typeface="Times New Roman" panose="02020603050405020304" pitchFamily="18" charset="0"/>
              </a:rPr>
              <a:t> der globalen Ursachen zu leisten, z. B. </a:t>
            </a:r>
            <a:r>
              <a:rPr lang="en-IE" sz="2200" dirty="0">
                <a:solidFill>
                  <a:schemeClr val="bg1"/>
                </a:solidFill>
                <a:effectLst/>
                <a:ea typeface="Times New Roman" panose="02020603050405020304" pitchFamily="18" charset="0"/>
                <a:cs typeface="Times New Roman" panose="02020603050405020304" pitchFamily="18" charset="0"/>
              </a:rPr>
              <a:t>Ressourcen- und </a:t>
            </a:r>
            <a:r>
              <a:rPr lang="en-IE" sz="2200" dirty="0" err="1">
                <a:solidFill>
                  <a:schemeClr val="bg1"/>
                </a:solidFill>
                <a:effectLst/>
                <a:ea typeface="Times New Roman" panose="02020603050405020304" pitchFamily="18" charset="0"/>
                <a:cs typeface="Times New Roman" panose="02020603050405020304" pitchFamily="18" charset="0"/>
              </a:rPr>
              <a:t>Energieknappheit</a:t>
            </a:r>
            <a:r>
              <a:rPr lang="en-IE" sz="2200" dirty="0">
                <a:solidFill>
                  <a:schemeClr val="bg1"/>
                </a:solidFill>
                <a:effectLst/>
                <a:ea typeface="Times New Roman" panose="02020603050405020304" pitchFamily="18" charset="0"/>
                <a:cs typeface="Times New Roman" panose="02020603050405020304" pitchFamily="18" charset="0"/>
              </a:rPr>
              <a:t>, Armut, </a:t>
            </a:r>
            <a:r>
              <a:rPr lang="en-IE" sz="2200" dirty="0" err="1">
                <a:solidFill>
                  <a:schemeClr val="bg1"/>
                </a:solidFill>
                <a:effectLst/>
                <a:ea typeface="Times New Roman" panose="02020603050405020304" pitchFamily="18" charset="0"/>
                <a:cs typeface="Times New Roman" panose="02020603050405020304" pitchFamily="18" charset="0"/>
              </a:rPr>
              <a:t>Umweltzerstörung</a:t>
            </a:r>
            <a:r>
              <a:rPr lang="en-IE" sz="2200" dirty="0">
                <a:solidFill>
                  <a:schemeClr val="bg1"/>
                </a:solidFill>
                <a:ea typeface="Times New Roman" panose="02020603050405020304" pitchFamily="18" charset="0"/>
                <a:cs typeface="Times New Roman" panose="02020603050405020304" pitchFamily="18" charset="0"/>
              </a:rPr>
              <a:t>.</a:t>
            </a:r>
          </a:p>
          <a:p>
            <a:pPr>
              <a:lnSpc>
                <a:spcPct val="107000"/>
              </a:lnSpc>
              <a:spcAft>
                <a:spcPts val="865"/>
              </a:spcAft>
            </a:pPr>
            <a:r>
              <a:rPr lang="en-IE" sz="2200" b="1" dirty="0" err="1">
                <a:solidFill>
                  <a:schemeClr val="bg1"/>
                </a:solidFill>
                <a:effectLst/>
                <a:ea typeface="Times New Roman" panose="02020603050405020304" pitchFamily="18" charset="0"/>
                <a:cs typeface="Times New Roman" panose="02020603050405020304" pitchFamily="18" charset="0"/>
              </a:rPr>
              <a:t>Beispiele</a:t>
            </a:r>
            <a:r>
              <a:rPr lang="en-IE" sz="2200" b="1" dirty="0">
                <a:solidFill>
                  <a:schemeClr val="bg1"/>
                </a:solidFill>
                <a:effectLst/>
                <a:ea typeface="Times New Roman" panose="02020603050405020304" pitchFamily="18" charset="0"/>
                <a:cs typeface="Times New Roman" panose="02020603050405020304" pitchFamily="18" charset="0"/>
              </a:rPr>
              <a:t> für CSR-Kompetenzen und -Fähigkeiten </a:t>
            </a:r>
            <a:r>
              <a:rPr lang="en-IE" sz="2200" dirty="0" err="1">
                <a:solidFill>
                  <a:schemeClr val="bg1"/>
                </a:solidFill>
                <a:effectLst/>
                <a:ea typeface="Times New Roman" panose="02020603050405020304" pitchFamily="18" charset="0"/>
                <a:cs typeface="Times New Roman" panose="02020603050405020304" pitchFamily="18" charset="0"/>
              </a:rPr>
              <a:t>sind</a:t>
            </a:r>
            <a:r>
              <a:rPr lang="en-IE" sz="2200" dirty="0">
                <a:solidFill>
                  <a:schemeClr val="bg1"/>
                </a:solidFill>
                <a:effectLst/>
                <a:ea typeface="Times New Roman" panose="02020603050405020304" pitchFamily="18" charset="0"/>
                <a:cs typeface="Times New Roman" panose="02020603050405020304" pitchFamily="18" charset="0"/>
              </a:rPr>
              <a:t> </a:t>
            </a:r>
            <a:r>
              <a:rPr lang="en-IE" sz="2200" b="0" dirty="0" err="1">
                <a:solidFill>
                  <a:schemeClr val="bg1"/>
                </a:solidFill>
                <a:effectLst/>
                <a:ea typeface="Times New Roman" panose="02020603050405020304" pitchFamily="18" charset="0"/>
                <a:cs typeface="Times New Roman" panose="02020603050405020304" pitchFamily="18" charset="0"/>
              </a:rPr>
              <a:t>Verantwortlungsbewusstsein</a:t>
            </a:r>
            <a:r>
              <a:rPr lang="en-IE" sz="2200" b="0" dirty="0">
                <a:solidFill>
                  <a:schemeClr val="bg1"/>
                </a:solidFill>
                <a:effectLst/>
                <a:ea typeface="Times New Roman" panose="02020603050405020304" pitchFamily="18" charset="0"/>
                <a:cs typeface="Times New Roman" panose="02020603050405020304" pitchFamily="18" charset="0"/>
              </a:rPr>
              <a:t> und Eigenverantwortung, Zeit- und Terminmanagement, praktische Problemlösung und Urteilsvermögen, Kommunikation, Coaching und Zusammenarbeit </a:t>
            </a:r>
            <a:r>
              <a:rPr lang="en-IE" sz="2200" b="0" dirty="0" err="1">
                <a:solidFill>
                  <a:schemeClr val="bg1"/>
                </a:solidFill>
                <a:effectLst/>
                <a:ea typeface="Times New Roman" panose="02020603050405020304" pitchFamily="18" charset="0"/>
                <a:cs typeface="Times New Roman" panose="02020603050405020304" pitchFamily="18" charset="0"/>
              </a:rPr>
              <a:t>mit</a:t>
            </a:r>
            <a:r>
              <a:rPr lang="en-IE" sz="2200" b="0" dirty="0">
                <a:solidFill>
                  <a:schemeClr val="bg1"/>
                </a:solidFill>
                <a:effectLst/>
                <a:ea typeface="Times New Roman" panose="02020603050405020304" pitchFamily="18" charset="0"/>
                <a:cs typeface="Times New Roman" panose="02020603050405020304" pitchFamily="18" charset="0"/>
              </a:rPr>
              <a:t> </a:t>
            </a:r>
            <a:r>
              <a:rPr lang="en-IE" sz="2200" b="0" dirty="0" err="1">
                <a:solidFill>
                  <a:schemeClr val="bg1"/>
                </a:solidFill>
                <a:effectLst/>
                <a:ea typeface="Times New Roman" panose="02020603050405020304" pitchFamily="18" charset="0"/>
                <a:cs typeface="Times New Roman" panose="02020603050405020304" pitchFamily="18" charset="0"/>
              </a:rPr>
              <a:t>anderen</a:t>
            </a:r>
            <a:r>
              <a:rPr lang="en-IE" sz="2200" b="0" dirty="0">
                <a:solidFill>
                  <a:schemeClr val="bg1"/>
                </a:solidFill>
                <a:effectLst/>
                <a:ea typeface="Times New Roman" panose="02020603050405020304" pitchFamily="18" charset="0"/>
                <a:cs typeface="Times New Roman" panose="02020603050405020304" pitchFamily="18" charset="0"/>
              </a:rPr>
              <a:t>.</a:t>
            </a:r>
            <a:endParaRPr lang="en-IE" sz="2200" dirty="0">
              <a:solidFill>
                <a:schemeClr val="bg1"/>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9886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94F1DF-941A-96DB-D1A8-45DF40BCE51E}"/>
              </a:ext>
            </a:extLst>
          </p:cNvPr>
          <p:cNvSpPr>
            <a:spLocks noGrp="1"/>
          </p:cNvSpPr>
          <p:nvPr>
            <p:ph type="body" sz="quarter" idx="15"/>
          </p:nvPr>
        </p:nvSpPr>
        <p:spPr>
          <a:xfrm>
            <a:off x="307475" y="1222278"/>
            <a:ext cx="3557722" cy="699673"/>
          </a:xfrm>
        </p:spPr>
        <p:txBody>
          <a:bodyPr>
            <a:noAutofit/>
          </a:bodyPr>
          <a:lstStyle/>
          <a:p>
            <a:r>
              <a:rPr lang="en-IE" dirty="0"/>
              <a:t>Strategisches Denken</a:t>
            </a:r>
          </a:p>
        </p:txBody>
      </p:sp>
      <p:sp>
        <p:nvSpPr>
          <p:cNvPr id="7" name="Text Placeholder 6">
            <a:extLst>
              <a:ext uri="{FF2B5EF4-FFF2-40B4-BE49-F238E27FC236}">
                <a16:creationId xmlns:a16="http://schemas.microsoft.com/office/drawing/2014/main" id="{CA5EA5EF-AB21-F5F5-1A9A-EC4C81D24C9B}"/>
              </a:ext>
            </a:extLst>
          </p:cNvPr>
          <p:cNvSpPr>
            <a:spLocks noGrp="1"/>
          </p:cNvSpPr>
          <p:nvPr>
            <p:ph type="body" sz="quarter" idx="25"/>
          </p:nvPr>
        </p:nvSpPr>
        <p:spPr>
          <a:xfrm>
            <a:off x="300583" y="1617928"/>
            <a:ext cx="3790391" cy="699673"/>
          </a:xfrm>
        </p:spPr>
        <p:txBody>
          <a:bodyPr>
            <a:noAutofit/>
          </a:bodyPr>
          <a:lstStyle/>
          <a:p>
            <a:r>
              <a:rPr lang="en-GB" sz="1800" b="0" i="0" dirty="0">
                <a:solidFill>
                  <a:srgbClr val="111111"/>
                </a:solidFill>
                <a:effectLst/>
              </a:rPr>
              <a:t>Dadurch wird sichergestellt, dass Sie das CSR-Gesamtbild sehen und innovativ sind, indem Sie die richtigen Fragen stellen, alle Auswirkungen berücksichtigen und bereit sind, sich selbst zu hinterfragen und neue Ideen anzunehmen. </a:t>
            </a:r>
            <a:r>
              <a:rPr lang="en-GB" sz="1800" dirty="0">
                <a:solidFill>
                  <a:srgbClr val="111111"/>
                </a:solidFill>
              </a:rPr>
              <a:t>Eine gute CSR-Strategie lässt sich leicht umsetzen und befolgen.</a:t>
            </a:r>
            <a:endParaRPr lang="en-IE" sz="1800" dirty="0"/>
          </a:p>
        </p:txBody>
      </p:sp>
      <p:sp>
        <p:nvSpPr>
          <p:cNvPr id="8" name="Text Placeholder 7">
            <a:extLst>
              <a:ext uri="{FF2B5EF4-FFF2-40B4-BE49-F238E27FC236}">
                <a16:creationId xmlns:a16="http://schemas.microsoft.com/office/drawing/2014/main" id="{91784320-8EE0-FD48-EC75-581134FF3FF2}"/>
              </a:ext>
            </a:extLst>
          </p:cNvPr>
          <p:cNvSpPr>
            <a:spLocks noGrp="1"/>
          </p:cNvSpPr>
          <p:nvPr>
            <p:ph type="body" sz="quarter" idx="26"/>
          </p:nvPr>
        </p:nvSpPr>
        <p:spPr>
          <a:xfrm>
            <a:off x="283522" y="3910374"/>
            <a:ext cx="2688034" cy="699673"/>
          </a:xfrm>
        </p:spPr>
        <p:txBody>
          <a:bodyPr>
            <a:normAutofit/>
          </a:bodyPr>
          <a:lstStyle/>
          <a:p>
            <a:r>
              <a:rPr lang="en-IE" dirty="0"/>
              <a:t>Kommunikation</a:t>
            </a:r>
          </a:p>
        </p:txBody>
      </p:sp>
      <p:sp>
        <p:nvSpPr>
          <p:cNvPr id="9" name="Text Placeholder 8">
            <a:extLst>
              <a:ext uri="{FF2B5EF4-FFF2-40B4-BE49-F238E27FC236}">
                <a16:creationId xmlns:a16="http://schemas.microsoft.com/office/drawing/2014/main" id="{36A8B165-50A8-B2B9-8EE5-A297AF5D3BED}"/>
              </a:ext>
            </a:extLst>
          </p:cNvPr>
          <p:cNvSpPr>
            <a:spLocks noGrp="1"/>
          </p:cNvSpPr>
          <p:nvPr>
            <p:ph type="body" sz="quarter" idx="27"/>
          </p:nvPr>
        </p:nvSpPr>
        <p:spPr>
          <a:xfrm>
            <a:off x="300583" y="4288848"/>
            <a:ext cx="3564614" cy="699673"/>
          </a:xfrm>
        </p:spPr>
        <p:txBody>
          <a:bodyPr>
            <a:noAutofit/>
          </a:bodyPr>
          <a:lstStyle/>
          <a:p>
            <a:r>
              <a:rPr lang="en-GB" sz="1800" dirty="0"/>
              <a:t>Starke Kommunikationsfähigkeiten gehen Hand in Hand mit CSR-Schulungen, Problemlösung, starker Entscheidungsfindung, gutem Zuhören, dem Finden und Erklären von Lösungen, dem Verstehen von Auswirkungen und dem Erkennen von Ideen anderer. </a:t>
            </a:r>
            <a:endParaRPr lang="en-IE" sz="1800" dirty="0"/>
          </a:p>
        </p:txBody>
      </p:sp>
      <p:sp>
        <p:nvSpPr>
          <p:cNvPr id="10" name="Text Placeholder 9">
            <a:extLst>
              <a:ext uri="{FF2B5EF4-FFF2-40B4-BE49-F238E27FC236}">
                <a16:creationId xmlns:a16="http://schemas.microsoft.com/office/drawing/2014/main" id="{D0EF26C4-0888-5F6C-448F-2B033832C5AD}"/>
              </a:ext>
            </a:extLst>
          </p:cNvPr>
          <p:cNvSpPr>
            <a:spLocks noGrp="1"/>
          </p:cNvSpPr>
          <p:nvPr>
            <p:ph type="body" sz="quarter" idx="28"/>
          </p:nvPr>
        </p:nvSpPr>
        <p:spPr>
          <a:xfrm>
            <a:off x="8743401" y="1222278"/>
            <a:ext cx="3060364" cy="699673"/>
          </a:xfrm>
        </p:spPr>
        <p:txBody>
          <a:bodyPr>
            <a:normAutofit fontScale="85000" lnSpcReduction="10000"/>
          </a:bodyPr>
          <a:lstStyle/>
          <a:p>
            <a:r>
              <a:rPr lang="en-IE" dirty="0"/>
              <a:t>Fähigkeit zu lernen und sich zu entwickeln</a:t>
            </a:r>
          </a:p>
        </p:txBody>
      </p:sp>
      <p:sp>
        <p:nvSpPr>
          <p:cNvPr id="11" name="Text Placeholder 10">
            <a:extLst>
              <a:ext uri="{FF2B5EF4-FFF2-40B4-BE49-F238E27FC236}">
                <a16:creationId xmlns:a16="http://schemas.microsoft.com/office/drawing/2014/main" id="{8F71DD5E-73F4-96C6-A29C-C8CBCCF8E5C0}"/>
              </a:ext>
            </a:extLst>
          </p:cNvPr>
          <p:cNvSpPr>
            <a:spLocks noGrp="1"/>
          </p:cNvSpPr>
          <p:nvPr>
            <p:ph type="body" sz="quarter" idx="29"/>
          </p:nvPr>
        </p:nvSpPr>
        <p:spPr>
          <a:xfrm>
            <a:off x="8686595" y="1864992"/>
            <a:ext cx="3173977" cy="699673"/>
          </a:xfrm>
        </p:spPr>
        <p:txBody>
          <a:bodyPr>
            <a:noAutofit/>
          </a:bodyPr>
          <a:lstStyle/>
          <a:p>
            <a:r>
              <a:rPr lang="en-GB" sz="1800" dirty="0"/>
              <a:t>CSR-Nachhaltigkeit entwickelt sich ständig weiter und erfordert viel Lernaufwand, um Dinge anders und besser zu machen. Sich für CSR zu begeistern, ist der erste Schritt, um zu lernen, wie das geht. </a:t>
            </a:r>
            <a:endParaRPr lang="en-IE" sz="1800" dirty="0"/>
          </a:p>
        </p:txBody>
      </p:sp>
      <p:sp>
        <p:nvSpPr>
          <p:cNvPr id="12" name="Text Placeholder 11">
            <a:extLst>
              <a:ext uri="{FF2B5EF4-FFF2-40B4-BE49-F238E27FC236}">
                <a16:creationId xmlns:a16="http://schemas.microsoft.com/office/drawing/2014/main" id="{1C7802C8-D54A-E475-DFB2-38718F8F32A2}"/>
              </a:ext>
            </a:extLst>
          </p:cNvPr>
          <p:cNvSpPr>
            <a:spLocks noGrp="1"/>
          </p:cNvSpPr>
          <p:nvPr>
            <p:ph type="body" sz="quarter" idx="30"/>
          </p:nvPr>
        </p:nvSpPr>
        <p:spPr>
          <a:xfrm>
            <a:off x="8686595" y="3876321"/>
            <a:ext cx="2999725" cy="699673"/>
          </a:xfrm>
        </p:spPr>
        <p:txBody>
          <a:bodyPr>
            <a:normAutofit fontScale="92500"/>
          </a:bodyPr>
          <a:lstStyle/>
          <a:p>
            <a:r>
              <a:rPr lang="en-IE" dirty="0"/>
              <a:t>Anpassungsfähigkeit</a:t>
            </a:r>
          </a:p>
        </p:txBody>
      </p:sp>
      <p:sp>
        <p:nvSpPr>
          <p:cNvPr id="13" name="Text Placeholder 12">
            <a:extLst>
              <a:ext uri="{FF2B5EF4-FFF2-40B4-BE49-F238E27FC236}">
                <a16:creationId xmlns:a16="http://schemas.microsoft.com/office/drawing/2014/main" id="{EBAD8AEF-80C1-D3AD-768F-C06871A691E4}"/>
              </a:ext>
            </a:extLst>
          </p:cNvPr>
          <p:cNvSpPr>
            <a:spLocks noGrp="1"/>
          </p:cNvSpPr>
          <p:nvPr>
            <p:ph type="body" sz="quarter" idx="31"/>
          </p:nvPr>
        </p:nvSpPr>
        <p:spPr>
          <a:xfrm>
            <a:off x="8906525" y="4288188"/>
            <a:ext cx="2840434" cy="699673"/>
          </a:xfrm>
        </p:spPr>
        <p:txBody>
          <a:bodyPr>
            <a:noAutofit/>
          </a:bodyPr>
          <a:lstStyle/>
          <a:p>
            <a:r>
              <a:rPr lang="en-GB" sz="1800" dirty="0"/>
              <a:t>Sie müssen in der Lage sein, sich schnell zu verändern, und bereit sein, Ihre CSR-Strategie und Aktionspläne zu jedem Zeitpunkt anzupassen. Sie müssen flexibel denken und sich leicht anpassen, wenn Sie Auswirkungen oder Lösungen erkennen.  </a:t>
            </a:r>
            <a:endParaRPr lang="en-IE" sz="1800" dirty="0"/>
          </a:p>
        </p:txBody>
      </p:sp>
      <p:sp>
        <p:nvSpPr>
          <p:cNvPr id="14" name="TextBox 13">
            <a:extLst>
              <a:ext uri="{FF2B5EF4-FFF2-40B4-BE49-F238E27FC236}">
                <a16:creationId xmlns:a16="http://schemas.microsoft.com/office/drawing/2014/main" id="{1945EE51-A2BE-01E2-255B-C553D07D0FE5}"/>
              </a:ext>
            </a:extLst>
          </p:cNvPr>
          <p:cNvSpPr txBox="1"/>
          <p:nvPr/>
        </p:nvSpPr>
        <p:spPr>
          <a:xfrm>
            <a:off x="108496" y="6395027"/>
            <a:ext cx="3038086" cy="372533"/>
          </a:xfrm>
          <a:prstGeom prst="rect">
            <a:avLst/>
          </a:prstGeom>
          <a:noFill/>
        </p:spPr>
        <p:txBody>
          <a:bodyPr wrap="square" rtlCol="0">
            <a:spAutoFit/>
          </a:bodyPr>
          <a:lstStyle/>
          <a:p>
            <a:r>
              <a:rPr lang="en-IE" dirty="0"/>
              <a:t>Quelle: </a:t>
            </a:r>
            <a:r>
              <a:rPr lang="en-IE" dirty="0">
                <a:hlinkClick r:id="rId2"/>
              </a:rPr>
              <a:t>csrgrowth</a:t>
            </a:r>
            <a:endParaRPr lang="en-IE" dirty="0"/>
          </a:p>
        </p:txBody>
      </p:sp>
      <p:sp>
        <p:nvSpPr>
          <p:cNvPr id="2" name="Callout: Right Arrow 1">
            <a:extLst>
              <a:ext uri="{FF2B5EF4-FFF2-40B4-BE49-F238E27FC236}">
                <a16:creationId xmlns:a16="http://schemas.microsoft.com/office/drawing/2014/main" id="{A210B151-0C84-0CBA-B27C-E01471DF74A7}"/>
              </a:ext>
            </a:extLst>
          </p:cNvPr>
          <p:cNvSpPr/>
          <p:nvPr/>
        </p:nvSpPr>
        <p:spPr>
          <a:xfrm rot="16200000">
            <a:off x="5336388" y="3624549"/>
            <a:ext cx="1814633" cy="4257550"/>
          </a:xfrm>
          <a:prstGeom prst="rightArrowCallout">
            <a:avLst/>
          </a:prstGeom>
          <a:solidFill>
            <a:srgbClr val="F29E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a:extLst>
              <a:ext uri="{FF2B5EF4-FFF2-40B4-BE49-F238E27FC236}">
                <a16:creationId xmlns:a16="http://schemas.microsoft.com/office/drawing/2014/main" id="{A7F6C25E-1724-C728-09C0-5553B08D770D}"/>
              </a:ext>
            </a:extLst>
          </p:cNvPr>
          <p:cNvSpPr txBox="1"/>
          <p:nvPr/>
        </p:nvSpPr>
        <p:spPr>
          <a:xfrm>
            <a:off x="4114927" y="5460312"/>
            <a:ext cx="4257551" cy="1200329"/>
          </a:xfrm>
          <a:prstGeom prst="rect">
            <a:avLst/>
          </a:prstGeom>
          <a:solidFill>
            <a:srgbClr val="F29E38"/>
          </a:solidFill>
        </p:spPr>
        <p:txBody>
          <a:bodyPr wrap="square" rtlCol="0">
            <a:spAutoFit/>
          </a:bodyPr>
          <a:lstStyle/>
          <a:p>
            <a:pPr algn="ctr"/>
            <a:r>
              <a:rPr lang="en-IE" sz="2400" b="1" dirty="0">
                <a:solidFill>
                  <a:schemeClr val="bg1"/>
                </a:solidFill>
              </a:rPr>
              <a:t>Untermauert durch eine starke Führung und das Engagement der Personalabteilung</a:t>
            </a:r>
          </a:p>
        </p:txBody>
      </p:sp>
      <p:sp>
        <p:nvSpPr>
          <p:cNvPr id="17" name="Text Placeholder 16">
            <a:extLst>
              <a:ext uri="{FF2B5EF4-FFF2-40B4-BE49-F238E27FC236}">
                <a16:creationId xmlns:a16="http://schemas.microsoft.com/office/drawing/2014/main" id="{14C67375-1DCB-0D00-E14C-BC052BC586AB}"/>
              </a:ext>
            </a:extLst>
          </p:cNvPr>
          <p:cNvSpPr txBox="1">
            <a:spLocks noGrp="1"/>
          </p:cNvSpPr>
          <p:nvPr>
            <p:ph type="body" sz="quarter" idx="19"/>
          </p:nvPr>
        </p:nvSpPr>
        <p:spPr>
          <a:xfrm>
            <a:off x="0" y="193575"/>
            <a:ext cx="12192000" cy="757130"/>
          </a:xfrm>
          <a:prstGeom prst="rect">
            <a:avLst/>
          </a:prstGeom>
          <a:noFill/>
        </p:spPr>
        <p:txBody>
          <a:bodyPr wrap="square" rtlCol="0">
            <a:spAutoFit/>
          </a:bodyPr>
          <a:lstStyle/>
          <a:p>
            <a:r>
              <a:rPr lang="en-IE" sz="2400" dirty="0">
                <a:solidFill>
                  <a:srgbClr val="027354"/>
                </a:solidFill>
                <a:effectLst/>
                <a:ea typeface="Times New Roman" panose="02020603050405020304" pitchFamily="18" charset="0"/>
                <a:cs typeface="Times New Roman" panose="02020603050405020304" pitchFamily="18" charset="0"/>
              </a:rPr>
              <a:t>Es gibt eine Vielzahl von Kompetenzen und Fähigkeiten, die entwickelt werden können, um die CSR-Nachhaltigkeitsverpflichtungen und -Werte der Unternehmen zu stärken und zu unterstützen. </a:t>
            </a:r>
          </a:p>
        </p:txBody>
      </p:sp>
    </p:spTree>
    <p:extLst>
      <p:ext uri="{BB962C8B-B14F-4D97-AF65-F5344CB8AC3E}">
        <p14:creationId xmlns:p14="http://schemas.microsoft.com/office/powerpoint/2010/main" val="2718839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712398-6B82-F99C-66EF-DA6BD8D4EAA4}"/>
              </a:ext>
            </a:extLst>
          </p:cNvPr>
          <p:cNvSpPr>
            <a:spLocks noGrp="1"/>
          </p:cNvSpPr>
          <p:nvPr>
            <p:ph type="body" sz="quarter" idx="13"/>
          </p:nvPr>
        </p:nvSpPr>
        <p:spPr>
          <a:xfrm>
            <a:off x="569497" y="401959"/>
            <a:ext cx="10496490" cy="844269"/>
          </a:xfrm>
        </p:spPr>
        <p:txBody>
          <a:bodyPr/>
          <a:lstStyle/>
          <a:p>
            <a:r>
              <a:rPr lang="en-IE" sz="3600" b="1" dirty="0">
                <a:solidFill>
                  <a:srgbClr val="333333"/>
                </a:solidFill>
                <a:effectLst/>
                <a:ea typeface="Times New Roman" panose="02020603050405020304" pitchFamily="18" charset="0"/>
                <a:cs typeface="Times New Roman" panose="02020603050405020304" pitchFamily="18" charset="0"/>
              </a:rPr>
              <a:t>Schritt 3: Arbeitsplatzplanung und Rekrutierung</a:t>
            </a:r>
            <a:endParaRPr lang="en-IE" sz="3600" dirty="0">
              <a:effectLst/>
              <a:ea typeface="Calibri" panose="020F0502020204030204" pitchFamily="34" charset="0"/>
              <a:cs typeface="Times New Roman" panose="02020603050405020304" pitchFamily="18" charset="0"/>
            </a:endParaRPr>
          </a:p>
        </p:txBody>
      </p:sp>
      <p:sp>
        <p:nvSpPr>
          <p:cNvPr id="6" name="Text Placeholder 5">
            <a:extLst>
              <a:ext uri="{FF2B5EF4-FFF2-40B4-BE49-F238E27FC236}">
                <a16:creationId xmlns:a16="http://schemas.microsoft.com/office/drawing/2014/main" id="{7E6B1B30-1470-87FC-3329-C0794BD2C1F2}"/>
              </a:ext>
            </a:extLst>
          </p:cNvPr>
          <p:cNvSpPr>
            <a:spLocks noGrp="1"/>
          </p:cNvSpPr>
          <p:nvPr>
            <p:ph type="body" sz="quarter" idx="14"/>
          </p:nvPr>
        </p:nvSpPr>
        <p:spPr>
          <a:xfrm>
            <a:off x="227504" y="1089668"/>
            <a:ext cx="10483115" cy="4329707"/>
          </a:xfrm>
        </p:spPr>
        <p:txBody>
          <a:bodyPr/>
          <a:lstStyle/>
          <a:p>
            <a:pPr>
              <a:lnSpc>
                <a:spcPct val="107000"/>
              </a:lnSpc>
              <a:spcAft>
                <a:spcPts val="865"/>
              </a:spcAft>
            </a:pPr>
            <a:r>
              <a:rPr lang="en-IE" sz="2400" dirty="0" err="1">
                <a:solidFill>
                  <a:srgbClr val="333333"/>
                </a:solidFill>
                <a:effectLst/>
                <a:ea typeface="Times New Roman" panose="02020603050405020304" pitchFamily="18" charset="0"/>
                <a:cs typeface="Times New Roman" panose="02020603050405020304" pitchFamily="18" charset="0"/>
              </a:rPr>
              <a:t>Arbeitsplatzplanung</a:t>
            </a:r>
            <a:r>
              <a:rPr lang="en-IE" sz="2400" dirty="0">
                <a:solidFill>
                  <a:srgbClr val="333333"/>
                </a:solidFill>
                <a:effectLst/>
                <a:ea typeface="Times New Roman" panose="02020603050405020304" pitchFamily="18" charset="0"/>
                <a:cs typeface="Times New Roman" panose="02020603050405020304" pitchFamily="18" charset="0"/>
              </a:rPr>
              <a:t> </a:t>
            </a:r>
            <a:r>
              <a:rPr lang="en-IE" sz="2400" dirty="0" err="1">
                <a:solidFill>
                  <a:srgbClr val="333333"/>
                </a:solidFill>
                <a:effectLst/>
                <a:ea typeface="Times New Roman" panose="02020603050405020304" pitchFamily="18" charset="0"/>
                <a:cs typeface="Times New Roman" panose="02020603050405020304" pitchFamily="18" charset="0"/>
              </a:rPr>
              <a:t>mit</a:t>
            </a:r>
            <a:r>
              <a:rPr lang="en-IE" dirty="0">
                <a:solidFill>
                  <a:srgbClr val="333333"/>
                </a:solidFill>
                <a:ea typeface="Times New Roman" panose="02020603050405020304" pitchFamily="18" charset="0"/>
                <a:cs typeface="Times New Roman" panose="02020603050405020304" pitchFamily="18" charset="0"/>
              </a:rPr>
              <a:t> CSR </a:t>
            </a:r>
            <a:r>
              <a:rPr lang="en-IE" sz="2400" dirty="0" err="1">
                <a:solidFill>
                  <a:srgbClr val="333333"/>
                </a:solidFill>
                <a:effectLst/>
                <a:ea typeface="Times New Roman" panose="02020603050405020304" pitchFamily="18" charset="0"/>
                <a:cs typeface="Times New Roman" panose="02020603050405020304" pitchFamily="18" charset="0"/>
              </a:rPr>
              <a:t>besteht</a:t>
            </a:r>
            <a:r>
              <a:rPr lang="en-IE" sz="2400" dirty="0">
                <a:solidFill>
                  <a:srgbClr val="333333"/>
                </a:solidFill>
                <a:effectLst/>
                <a:ea typeface="Times New Roman" panose="02020603050405020304" pitchFamily="18" charset="0"/>
                <a:cs typeface="Times New Roman" panose="02020603050405020304" pitchFamily="18" charset="0"/>
              </a:rPr>
              <a:t> aus... </a:t>
            </a:r>
          </a:p>
          <a:p>
            <a:endParaRPr lang="en-IE" dirty="0"/>
          </a:p>
        </p:txBody>
      </p:sp>
      <p:sp>
        <p:nvSpPr>
          <p:cNvPr id="4" name="Rectangle: Rounded Corners 3">
            <a:extLst>
              <a:ext uri="{FF2B5EF4-FFF2-40B4-BE49-F238E27FC236}">
                <a16:creationId xmlns:a16="http://schemas.microsoft.com/office/drawing/2014/main" id="{CF6E381F-E25C-3B94-94A6-E7BBAB9405E3}"/>
              </a:ext>
            </a:extLst>
          </p:cNvPr>
          <p:cNvSpPr/>
          <p:nvPr/>
        </p:nvSpPr>
        <p:spPr>
          <a:xfrm>
            <a:off x="1038708" y="1690097"/>
            <a:ext cx="5053948" cy="2887813"/>
          </a:xfrm>
          <a:prstGeom prst="roundRect">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Analysieren Sie die </a:t>
            </a:r>
            <a:r>
              <a:rPr lang="en-GB" sz="2400" b="1" dirty="0"/>
              <a:t>aktuellen CSR-Kompetenzen</a:t>
            </a:r>
          </a:p>
          <a:p>
            <a:pPr algn="ctr"/>
            <a:r>
              <a:rPr lang="en-IE" sz="2000" dirty="0">
                <a:solidFill>
                  <a:schemeClr val="bg1"/>
                </a:solidFill>
                <a:ea typeface="Times New Roman" panose="02020603050405020304" pitchFamily="18" charset="0"/>
                <a:cs typeface="Times New Roman" panose="02020603050405020304" pitchFamily="18" charset="0"/>
              </a:rPr>
              <a:t>Analyse der </a:t>
            </a:r>
            <a:r>
              <a:rPr lang="en-IE" sz="2000" dirty="0">
                <a:solidFill>
                  <a:schemeClr val="bg1"/>
                </a:solidFill>
                <a:cs typeface="Times New Roman" panose="02020603050405020304" pitchFamily="18" charset="0"/>
              </a:rPr>
              <a:t>CSR-</a:t>
            </a:r>
            <a:r>
              <a:rPr lang="en-IE" sz="2000" dirty="0" err="1">
                <a:solidFill>
                  <a:schemeClr val="bg1"/>
                </a:solidFill>
                <a:cs typeface="Times New Roman" panose="02020603050405020304" pitchFamily="18" charset="0"/>
              </a:rPr>
              <a:t>Kompetenzen</a:t>
            </a:r>
            <a:r>
              <a:rPr lang="en-IE" sz="2000" dirty="0">
                <a:solidFill>
                  <a:schemeClr val="bg1"/>
                </a:solidFill>
                <a:effectLst/>
                <a:ea typeface="Times New Roman" panose="02020603050405020304" pitchFamily="18" charset="0"/>
                <a:cs typeface="Times New Roman" panose="02020603050405020304" pitchFamily="18" charset="0"/>
              </a:rPr>
              <a:t> Ihrer </a:t>
            </a:r>
            <a:r>
              <a:rPr lang="en-IE" sz="2000" b="1" dirty="0">
                <a:solidFill>
                  <a:schemeClr val="bg1"/>
                </a:solidFill>
                <a:effectLst/>
                <a:ea typeface="Times New Roman" panose="02020603050405020304" pitchFamily="18" charset="0"/>
                <a:cs typeface="Times New Roman" panose="02020603050405020304" pitchFamily="18" charset="0"/>
              </a:rPr>
              <a:t>derzeitigen Mitarbeiter</a:t>
            </a:r>
            <a:r>
              <a:rPr lang="en-IE" sz="2000" dirty="0">
                <a:solidFill>
                  <a:schemeClr val="bg1"/>
                </a:solidFill>
                <a:effectLst/>
                <a:ea typeface="Times New Roman" panose="02020603050405020304" pitchFamily="18" charset="0"/>
                <a:cs typeface="Times New Roman" panose="02020603050405020304" pitchFamily="18" charset="0"/>
              </a:rPr>
              <a:t>, die zur individuellen CSR-Leistung und </a:t>
            </a:r>
            <a:r>
              <a:rPr lang="en-IE" sz="2000" dirty="0" err="1">
                <a:solidFill>
                  <a:schemeClr val="bg1"/>
                </a:solidFill>
                <a:effectLst/>
                <a:ea typeface="Times New Roman" panose="02020603050405020304" pitchFamily="18" charset="0"/>
                <a:cs typeface="Times New Roman" panose="02020603050405020304" pitchFamily="18" charset="0"/>
              </a:rPr>
              <a:t>zur</a:t>
            </a:r>
            <a:r>
              <a:rPr lang="en-IE" sz="2000" dirty="0">
                <a:solidFill>
                  <a:schemeClr val="bg1"/>
                </a:solidFill>
                <a:ea typeface="Times New Roman" panose="02020603050405020304" pitchFamily="18" charset="0"/>
                <a:cs typeface="Times New Roman" panose="02020603050405020304" pitchFamily="18" charset="0"/>
              </a:rPr>
              <a:t> </a:t>
            </a:r>
            <a:r>
              <a:rPr lang="en-IE" sz="2000" dirty="0">
                <a:solidFill>
                  <a:schemeClr val="bg1"/>
                </a:solidFill>
                <a:effectLst/>
                <a:ea typeface="Times New Roman" panose="02020603050405020304" pitchFamily="18" charset="0"/>
                <a:cs typeface="Times New Roman" panose="02020603050405020304" pitchFamily="18" charset="0"/>
              </a:rPr>
              <a:t>CSR-Leistung des Unternehmens beitragen. Sie sind unterschiedlich, je nachdem, ob das Unternehmen neu oder erfahren in der Umsetzung von CSR ist. </a:t>
            </a:r>
          </a:p>
        </p:txBody>
      </p:sp>
      <p:sp>
        <p:nvSpPr>
          <p:cNvPr id="7" name="Rectangle: Rounded Corners 6">
            <a:extLst>
              <a:ext uri="{FF2B5EF4-FFF2-40B4-BE49-F238E27FC236}">
                <a16:creationId xmlns:a16="http://schemas.microsoft.com/office/drawing/2014/main" id="{034F66EF-F994-C4A3-6347-7BC4DC26B8BA}"/>
              </a:ext>
            </a:extLst>
          </p:cNvPr>
          <p:cNvSpPr/>
          <p:nvPr/>
        </p:nvSpPr>
        <p:spPr>
          <a:xfrm>
            <a:off x="6548492" y="1119459"/>
            <a:ext cx="5303422" cy="3603725"/>
          </a:xfrm>
          <a:prstGeom prst="round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65"/>
              </a:spcAft>
            </a:pPr>
            <a:r>
              <a:rPr lang="en-IE" sz="2400" b="1" dirty="0">
                <a:solidFill>
                  <a:schemeClr val="bg1"/>
                </a:solidFill>
                <a:ea typeface="Times New Roman" panose="02020603050405020304" pitchFamily="18" charset="0"/>
                <a:cs typeface="Times New Roman" panose="02020603050405020304" pitchFamily="18" charset="0"/>
              </a:rPr>
              <a:t>Künftige CSR-Kompetenzen ermitteln</a:t>
            </a:r>
          </a:p>
          <a:p>
            <a:pPr algn="ctr">
              <a:lnSpc>
                <a:spcPct val="107000"/>
              </a:lnSpc>
              <a:spcAft>
                <a:spcPts val="865"/>
              </a:spcAft>
            </a:pPr>
            <a:r>
              <a:rPr lang="en-IE" sz="2000" dirty="0">
                <a:solidFill>
                  <a:schemeClr val="bg1"/>
                </a:solidFill>
                <a:ea typeface="Times New Roman" panose="02020603050405020304" pitchFamily="18" charset="0"/>
                <a:cs typeface="Times New Roman" panose="02020603050405020304" pitchFamily="18" charset="0"/>
              </a:rPr>
              <a:t>Ermittlung der </a:t>
            </a:r>
            <a:r>
              <a:rPr lang="en-IE" sz="2000" b="1" dirty="0">
                <a:solidFill>
                  <a:schemeClr val="bg1"/>
                </a:solidFill>
                <a:effectLst/>
                <a:ea typeface="Times New Roman" panose="02020603050405020304" pitchFamily="18" charset="0"/>
                <a:cs typeface="Times New Roman" panose="02020603050405020304" pitchFamily="18" charset="0"/>
              </a:rPr>
              <a:t>in Zukunft benötigten </a:t>
            </a:r>
            <a:r>
              <a:rPr lang="en-IE" sz="2000" dirty="0">
                <a:solidFill>
                  <a:schemeClr val="bg1"/>
                </a:solidFill>
                <a:effectLst/>
                <a:ea typeface="Times New Roman" panose="02020603050405020304" pitchFamily="18" charset="0"/>
                <a:cs typeface="Times New Roman" panose="02020603050405020304" pitchFamily="18" charset="0"/>
              </a:rPr>
              <a:t>CSR-Kompetenzen durch Bewertung des Bedarfs sowie der </a:t>
            </a:r>
            <a:r>
              <a:rPr lang="en-IE" sz="2000" dirty="0" err="1">
                <a:solidFill>
                  <a:schemeClr val="bg1"/>
                </a:solidFill>
                <a:effectLst/>
                <a:ea typeface="Times New Roman" panose="02020603050405020304" pitchFamily="18" charset="0"/>
                <a:cs typeface="Times New Roman" panose="02020603050405020304" pitchFamily="18" charset="0"/>
              </a:rPr>
              <a:t>Kompetenzlücken</a:t>
            </a:r>
            <a:r>
              <a:rPr lang="en-IE" sz="2000" dirty="0">
                <a:solidFill>
                  <a:schemeClr val="bg1"/>
                </a:solidFill>
                <a:effectLst/>
                <a:ea typeface="Times New Roman" panose="02020603050405020304" pitchFamily="18" charset="0"/>
                <a:cs typeface="Times New Roman" panose="02020603050405020304" pitchFamily="18" charset="0"/>
              </a:rPr>
              <a:t>. Zu den </a:t>
            </a:r>
            <a:r>
              <a:rPr lang="en-IE" sz="2000" dirty="0">
                <a:solidFill>
                  <a:schemeClr val="bg1"/>
                </a:solidFill>
                <a:ea typeface="Times New Roman" panose="02020603050405020304" pitchFamily="18" charset="0"/>
                <a:cs typeface="Times New Roman" panose="02020603050405020304" pitchFamily="18" charset="0"/>
              </a:rPr>
              <a:t>künftigen CSR-Kompetenzen gehören vorausschauendes Denken, kritisches Denken, CSR-Management und </a:t>
            </a:r>
            <a:r>
              <a:rPr lang="en-IE" sz="2000" dirty="0" err="1">
                <a:solidFill>
                  <a:schemeClr val="bg1"/>
                </a:solidFill>
                <a:ea typeface="Times New Roman" panose="02020603050405020304" pitchFamily="18" charset="0"/>
                <a:cs typeface="Times New Roman" panose="02020603050405020304" pitchFamily="18" charset="0"/>
              </a:rPr>
              <a:t>Verständnis</a:t>
            </a:r>
            <a:r>
              <a:rPr lang="en-IE" sz="2000" dirty="0">
                <a:solidFill>
                  <a:schemeClr val="bg1"/>
                </a:solidFill>
                <a:ea typeface="Times New Roman" panose="02020603050405020304" pitchFamily="18" charset="0"/>
                <a:cs typeface="Times New Roman" panose="02020603050405020304" pitchFamily="18" charset="0"/>
              </a:rPr>
              <a:t>. Bevor Mitarbeiter jedoch CSR-kompetent werden können, müssen sie CSR und CSR-Kompetenzen lernen und geschult werden. </a:t>
            </a:r>
          </a:p>
        </p:txBody>
      </p:sp>
      <p:sp>
        <p:nvSpPr>
          <p:cNvPr id="8" name="Flowchart: Connector 7">
            <a:extLst>
              <a:ext uri="{FF2B5EF4-FFF2-40B4-BE49-F238E27FC236}">
                <a16:creationId xmlns:a16="http://schemas.microsoft.com/office/drawing/2014/main" id="{147DC8C8-A8A7-F9A8-8369-D172BAD687B7}"/>
              </a:ext>
            </a:extLst>
          </p:cNvPr>
          <p:cNvSpPr/>
          <p:nvPr/>
        </p:nvSpPr>
        <p:spPr>
          <a:xfrm>
            <a:off x="74044" y="1674662"/>
            <a:ext cx="891822" cy="846666"/>
          </a:xfrm>
          <a:prstGeom prst="flowChartConnector">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1</a:t>
            </a:r>
          </a:p>
        </p:txBody>
      </p:sp>
      <p:sp>
        <p:nvSpPr>
          <p:cNvPr id="9" name="Flowchart: Connector 8">
            <a:extLst>
              <a:ext uri="{FF2B5EF4-FFF2-40B4-BE49-F238E27FC236}">
                <a16:creationId xmlns:a16="http://schemas.microsoft.com/office/drawing/2014/main" id="{62820F4C-875C-B1EC-5323-DDA7208BE9A8}"/>
              </a:ext>
            </a:extLst>
          </p:cNvPr>
          <p:cNvSpPr/>
          <p:nvPr/>
        </p:nvSpPr>
        <p:spPr>
          <a:xfrm>
            <a:off x="5831280" y="1089668"/>
            <a:ext cx="891822" cy="846666"/>
          </a:xfrm>
          <a:prstGeom prst="flowChartConnector">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2</a:t>
            </a:r>
          </a:p>
        </p:txBody>
      </p:sp>
      <p:sp>
        <p:nvSpPr>
          <p:cNvPr id="10" name="Rectangle: Rounded Corners 9">
            <a:extLst>
              <a:ext uri="{FF2B5EF4-FFF2-40B4-BE49-F238E27FC236}">
                <a16:creationId xmlns:a16="http://schemas.microsoft.com/office/drawing/2014/main" id="{1C8BD79E-41F7-E18A-6FE5-DC24F6E02077}"/>
              </a:ext>
            </a:extLst>
          </p:cNvPr>
          <p:cNvSpPr/>
          <p:nvPr/>
        </p:nvSpPr>
        <p:spPr>
          <a:xfrm>
            <a:off x="1151902" y="4765861"/>
            <a:ext cx="4456986" cy="1401191"/>
          </a:xfrm>
          <a:prstGeom prst="roundRect">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65"/>
              </a:spcAft>
            </a:pPr>
            <a:r>
              <a:rPr lang="en-IE" sz="2400" b="1" dirty="0">
                <a:solidFill>
                  <a:schemeClr val="bg1"/>
                </a:solidFill>
                <a:effectLst/>
                <a:ea typeface="Times New Roman" panose="02020603050405020304" pitchFamily="18" charset="0"/>
                <a:cs typeface="Times New Roman" panose="02020603050405020304" pitchFamily="18" charset="0"/>
              </a:rPr>
              <a:t>Ausarbeitung eines Plans </a:t>
            </a:r>
            <a:r>
              <a:rPr lang="en-IE" sz="2000" dirty="0">
                <a:solidFill>
                  <a:schemeClr val="bg1"/>
                </a:solidFill>
                <a:effectLst/>
                <a:ea typeface="Times New Roman" panose="02020603050405020304" pitchFamily="18" charset="0"/>
                <a:cs typeface="Times New Roman" panose="02020603050405020304" pitchFamily="18" charset="0"/>
              </a:rPr>
              <a:t>für den Aufbau </a:t>
            </a:r>
            <a:r>
              <a:rPr lang="en-IE" sz="2000" dirty="0">
                <a:solidFill>
                  <a:schemeClr val="bg1"/>
                </a:solidFill>
                <a:ea typeface="Times New Roman" panose="02020603050405020304" pitchFamily="18" charset="0"/>
                <a:cs typeface="Times New Roman" panose="02020603050405020304" pitchFamily="18" charset="0"/>
              </a:rPr>
              <a:t>der für die Verwirklichung künftiger CSR-Ziele erforderlichen Arbeitskräfte</a:t>
            </a:r>
          </a:p>
        </p:txBody>
      </p:sp>
      <p:sp>
        <p:nvSpPr>
          <p:cNvPr id="11" name="Rectangle: Rounded Corners 10">
            <a:extLst>
              <a:ext uri="{FF2B5EF4-FFF2-40B4-BE49-F238E27FC236}">
                <a16:creationId xmlns:a16="http://schemas.microsoft.com/office/drawing/2014/main" id="{279558B2-ADCF-BF1A-C13C-E3F9086451AC}"/>
              </a:ext>
            </a:extLst>
          </p:cNvPr>
          <p:cNvSpPr/>
          <p:nvPr/>
        </p:nvSpPr>
        <p:spPr>
          <a:xfrm>
            <a:off x="6723102" y="4876800"/>
            <a:ext cx="5128812" cy="1579241"/>
          </a:xfrm>
          <a:prstGeom prst="roundRect">
            <a:avLst/>
          </a:prstGeom>
          <a:solidFill>
            <a:srgbClr val="D075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65"/>
              </a:spcAft>
            </a:pPr>
            <a:r>
              <a:rPr lang="en-IE" sz="2400" b="1" dirty="0">
                <a:solidFill>
                  <a:schemeClr val="bg1"/>
                </a:solidFill>
                <a:effectLst/>
                <a:ea typeface="Times New Roman" panose="02020603050405020304" pitchFamily="18" charset="0"/>
                <a:cs typeface="Times New Roman" panose="02020603050405020304" pitchFamily="18" charset="0"/>
              </a:rPr>
              <a:t>Evaluierung</a:t>
            </a:r>
            <a:r>
              <a:rPr lang="en-IE" sz="2000" dirty="0">
                <a:solidFill>
                  <a:schemeClr val="bg1"/>
                </a:solidFill>
                <a:effectLst/>
                <a:ea typeface="Times New Roman" panose="02020603050405020304" pitchFamily="18" charset="0"/>
                <a:cs typeface="Times New Roman" panose="02020603050405020304" pitchFamily="18" charset="0"/>
              </a:rPr>
              <a:t>, um sicherzustellen, dass die CSR-Kompetenzen der Mitarbeiter </a:t>
            </a:r>
            <a:r>
              <a:rPr lang="en-IE" sz="2000" dirty="0">
                <a:solidFill>
                  <a:schemeClr val="bg1"/>
                </a:solidFill>
                <a:ea typeface="Times New Roman" panose="02020603050405020304" pitchFamily="18" charset="0"/>
                <a:cs typeface="Times New Roman" panose="02020603050405020304" pitchFamily="18" charset="0"/>
              </a:rPr>
              <a:t>weiterhin gültig sind, CSR-Kultur und -</a:t>
            </a:r>
            <a:r>
              <a:rPr lang="en-IE" sz="2000" dirty="0" err="1">
                <a:solidFill>
                  <a:schemeClr val="bg1"/>
                </a:solidFill>
                <a:ea typeface="Times New Roman" panose="02020603050405020304" pitchFamily="18" charset="0"/>
                <a:cs typeface="Times New Roman" panose="02020603050405020304" pitchFamily="18" charset="0"/>
              </a:rPr>
              <a:t>Aktivitäten</a:t>
            </a:r>
            <a:r>
              <a:rPr lang="en-IE" sz="2000" dirty="0">
                <a:solidFill>
                  <a:schemeClr val="bg1"/>
                </a:solidFill>
                <a:ea typeface="Times New Roman" panose="02020603050405020304" pitchFamily="18" charset="0"/>
                <a:cs typeface="Times New Roman" panose="02020603050405020304" pitchFamily="18" charset="0"/>
              </a:rPr>
              <a:t> </a:t>
            </a:r>
            <a:r>
              <a:rPr lang="en-IE" sz="2000" dirty="0" err="1">
                <a:solidFill>
                  <a:schemeClr val="bg1"/>
                </a:solidFill>
                <a:ea typeface="Times New Roman" panose="02020603050405020304" pitchFamily="18" charset="0"/>
                <a:cs typeface="Times New Roman" panose="02020603050405020304" pitchFamily="18" charset="0"/>
              </a:rPr>
              <a:t>beibehalten</a:t>
            </a:r>
            <a:r>
              <a:rPr lang="en-IE" sz="2000" dirty="0">
                <a:solidFill>
                  <a:schemeClr val="bg1"/>
                </a:solidFill>
                <a:ea typeface="Times New Roman" panose="02020603050405020304" pitchFamily="18" charset="0"/>
                <a:cs typeface="Times New Roman" panose="02020603050405020304" pitchFamily="18" charset="0"/>
              </a:rPr>
              <a:t> und CSR-</a:t>
            </a:r>
            <a:r>
              <a:rPr lang="en-IE" sz="2000" dirty="0" err="1">
                <a:solidFill>
                  <a:schemeClr val="bg1"/>
                </a:solidFill>
                <a:ea typeface="Times New Roman" panose="02020603050405020304" pitchFamily="18" charset="0"/>
                <a:cs typeface="Times New Roman" panose="02020603050405020304" pitchFamily="18" charset="0"/>
              </a:rPr>
              <a:t>Ziele</a:t>
            </a:r>
            <a:r>
              <a:rPr lang="en-IE" sz="2000" dirty="0">
                <a:solidFill>
                  <a:schemeClr val="bg1"/>
                </a:solidFill>
                <a:ea typeface="Times New Roman" panose="02020603050405020304" pitchFamily="18" charset="0"/>
                <a:cs typeface="Times New Roman" panose="02020603050405020304" pitchFamily="18" charset="0"/>
              </a:rPr>
              <a:t> erreicht werden. </a:t>
            </a:r>
            <a:endParaRPr lang="en-IE" sz="2000" dirty="0">
              <a:solidFill>
                <a:schemeClr val="bg1"/>
              </a:solidFill>
              <a:effectLst/>
              <a:ea typeface="Times New Roman" panose="02020603050405020304" pitchFamily="18" charset="0"/>
              <a:cs typeface="Times New Roman" panose="02020603050405020304" pitchFamily="18" charset="0"/>
            </a:endParaRPr>
          </a:p>
        </p:txBody>
      </p:sp>
      <p:sp>
        <p:nvSpPr>
          <p:cNvPr id="12" name="Flowchart: Connector 11">
            <a:extLst>
              <a:ext uri="{FF2B5EF4-FFF2-40B4-BE49-F238E27FC236}">
                <a16:creationId xmlns:a16="http://schemas.microsoft.com/office/drawing/2014/main" id="{AEC298BB-38C7-D0C7-D69E-B6FE58BB2878}"/>
              </a:ext>
            </a:extLst>
          </p:cNvPr>
          <p:cNvSpPr/>
          <p:nvPr/>
        </p:nvSpPr>
        <p:spPr>
          <a:xfrm>
            <a:off x="227504" y="4730729"/>
            <a:ext cx="891822" cy="846666"/>
          </a:xfrm>
          <a:prstGeom prst="flowChartConnector">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3</a:t>
            </a:r>
          </a:p>
        </p:txBody>
      </p:sp>
      <p:sp>
        <p:nvSpPr>
          <p:cNvPr id="13" name="Flowchart: Connector 12">
            <a:extLst>
              <a:ext uri="{FF2B5EF4-FFF2-40B4-BE49-F238E27FC236}">
                <a16:creationId xmlns:a16="http://schemas.microsoft.com/office/drawing/2014/main" id="{70C5C4DE-ECF4-4BC2-98FD-AC945298E1C5}"/>
              </a:ext>
            </a:extLst>
          </p:cNvPr>
          <p:cNvSpPr/>
          <p:nvPr/>
        </p:nvSpPr>
        <p:spPr>
          <a:xfrm>
            <a:off x="5964256" y="4784201"/>
            <a:ext cx="891822" cy="846666"/>
          </a:xfrm>
          <a:prstGeom prst="flowChartConnector">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4</a:t>
            </a:r>
          </a:p>
        </p:txBody>
      </p:sp>
    </p:spTree>
    <p:extLst>
      <p:ext uri="{BB962C8B-B14F-4D97-AF65-F5344CB8AC3E}">
        <p14:creationId xmlns:p14="http://schemas.microsoft.com/office/powerpoint/2010/main" val="782175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C1BA97-5ED3-95D2-1504-42E445CA5F80}"/>
              </a:ext>
            </a:extLst>
          </p:cNvPr>
          <p:cNvSpPr>
            <a:spLocks noGrp="1"/>
          </p:cNvSpPr>
          <p:nvPr>
            <p:ph type="body" sz="quarter" idx="13"/>
          </p:nvPr>
        </p:nvSpPr>
        <p:spPr>
          <a:xfrm>
            <a:off x="599916" y="767773"/>
            <a:ext cx="4997562" cy="3059948"/>
          </a:xfrm>
        </p:spPr>
        <p:txBody>
          <a:bodyPr>
            <a:normAutofit fontScale="25000" lnSpcReduction="20000"/>
          </a:bodyPr>
          <a:lstStyle/>
          <a:p>
            <a:r>
              <a:rPr lang="en-IE" sz="9000" dirty="0">
                <a:solidFill>
                  <a:srgbClr val="262626"/>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Incentro, Spanien </a:t>
            </a:r>
          </a:p>
          <a:p>
            <a:endParaRPr lang="en-IE" dirty="0">
              <a:solidFill>
                <a:srgbClr val="0563C1"/>
              </a:solidFill>
              <a:hlinkClick r:id="rId2">
                <a:extLst>
                  <a:ext uri="{A12FA001-AC4F-418D-AE19-62706E023703}">
                    <ahyp:hlinkClr xmlns:ahyp="http://schemas.microsoft.com/office/drawing/2018/hyperlinkcolor" val="tx"/>
                  </a:ext>
                </a:extLst>
              </a:hlinkClick>
            </a:endParaRPr>
          </a:p>
          <a:p>
            <a:r>
              <a:rPr lang="en-IE" sz="9600" dirty="0" err="1">
                <a:solidFill>
                  <a:srgbClr val="262626"/>
                </a:solidFill>
                <a:hlinkClick r:id="rId2">
                  <a:extLst>
                    <a:ext uri="{A12FA001-AC4F-418D-AE19-62706E023703}">
                      <ahyp:hlinkClr xmlns:ahyp="http://schemas.microsoft.com/office/drawing/2018/hyperlinkcolor" val="tx"/>
                    </a:ext>
                  </a:extLst>
                </a:hlinkClick>
              </a:rPr>
              <a:t>Incentro</a:t>
            </a:r>
            <a:r>
              <a:rPr lang="en-IE" sz="9600" dirty="0">
                <a:solidFill>
                  <a:srgbClr val="262626"/>
                </a:solidFill>
                <a:hlinkClick r:id="rId2">
                  <a:extLst>
                    <a:ext uri="{A12FA001-AC4F-418D-AE19-62706E023703}">
                      <ahyp:hlinkClr xmlns:ahyp="http://schemas.microsoft.com/office/drawing/2018/hyperlinkcolor" val="tx"/>
                    </a:ext>
                  </a:extLst>
                </a:hlinkClick>
              </a:rPr>
              <a:t>: </a:t>
            </a:r>
            <a:r>
              <a:rPr lang="en-GB" sz="9600" b="0" i="0" dirty="0">
                <a:solidFill>
                  <a:srgbClr val="262626"/>
                </a:solidFill>
                <a:effectLst/>
              </a:rPr>
              <a:t> IT-Berater, der digitale </a:t>
            </a:r>
            <a:r>
              <a:rPr lang="en-GB" sz="9600" b="0" i="0" dirty="0" err="1">
                <a:solidFill>
                  <a:srgbClr val="262626"/>
                </a:solidFill>
                <a:effectLst/>
              </a:rPr>
              <a:t>Lösungen</a:t>
            </a:r>
            <a:r>
              <a:rPr lang="en-GB" sz="9600" b="0" i="0" dirty="0">
                <a:solidFill>
                  <a:srgbClr val="262626"/>
                </a:solidFill>
                <a:effectLst/>
              </a:rPr>
              <a:t> </a:t>
            </a:r>
            <a:r>
              <a:rPr lang="en-GB" sz="9600" b="0" i="0" dirty="0" err="1">
                <a:solidFill>
                  <a:srgbClr val="262626"/>
                </a:solidFill>
                <a:effectLst/>
              </a:rPr>
              <a:t>entwickelt</a:t>
            </a:r>
            <a:r>
              <a:rPr lang="en-GB" sz="9600" b="0" i="0" dirty="0">
                <a:solidFill>
                  <a:srgbClr val="262626"/>
                </a:solidFill>
                <a:effectLst/>
              </a:rPr>
              <a:t>, Schöpfer der </a:t>
            </a:r>
            <a:r>
              <a:rPr lang="en-GB" sz="9600" b="0" i="0" dirty="0" err="1">
                <a:solidFill>
                  <a:srgbClr val="262626"/>
                </a:solidFill>
                <a:effectLst/>
              </a:rPr>
              <a:t>digitalen</a:t>
            </a:r>
            <a:r>
              <a:rPr lang="en-GB" sz="9600" b="0" i="0" dirty="0">
                <a:solidFill>
                  <a:srgbClr val="262626"/>
                </a:solidFill>
                <a:effectLst/>
              </a:rPr>
              <a:t> Transformation, Architekt von </a:t>
            </a:r>
            <a:r>
              <a:rPr lang="en-GB" sz="9600" b="0" i="0" dirty="0" err="1">
                <a:solidFill>
                  <a:srgbClr val="262626"/>
                </a:solidFill>
                <a:effectLst/>
              </a:rPr>
              <a:t>verblüffenden</a:t>
            </a:r>
            <a:r>
              <a:rPr lang="en-GB" sz="9600" b="0" i="0" dirty="0">
                <a:solidFill>
                  <a:srgbClr val="262626"/>
                </a:solidFill>
                <a:effectLst/>
              </a:rPr>
              <a:t> </a:t>
            </a:r>
            <a:r>
              <a:rPr lang="en-GB" sz="9600" b="0" i="0" dirty="0" err="1">
                <a:solidFill>
                  <a:srgbClr val="262626"/>
                </a:solidFill>
                <a:effectLst/>
              </a:rPr>
              <a:t>Kundenerlebnissen</a:t>
            </a:r>
            <a:r>
              <a:rPr lang="en-GB" sz="9600" b="0" i="0" dirty="0">
                <a:solidFill>
                  <a:srgbClr val="262626"/>
                </a:solidFill>
                <a:effectLst/>
              </a:rPr>
              <a:t>.</a:t>
            </a:r>
            <a:endParaRPr lang="en-IE" sz="9600" dirty="0">
              <a:solidFill>
                <a:srgbClr val="0563C1"/>
              </a:solidFill>
              <a:hlinkClick r:id="" action="ppaction://noaction">
                <a:extLst>
                  <a:ext uri="{A12FA001-AC4F-418D-AE19-62706E023703}">
                    <ahyp:hlinkClr xmlns:ahyp="http://schemas.microsoft.com/office/drawing/2018/hyperlinkcolor" val="tx"/>
                  </a:ext>
                </a:extLst>
              </a:hlinkClick>
            </a:endParaRPr>
          </a:p>
          <a:p>
            <a:endParaRPr lang="en-IE" sz="9600" dirty="0">
              <a:solidFill>
                <a:srgbClr val="0563C1"/>
              </a:solidFill>
              <a:hlinkClick r:id="" action="ppaction://noaction">
                <a:extLst>
                  <a:ext uri="{A12FA001-AC4F-418D-AE19-62706E023703}">
                    <ahyp:hlinkClr xmlns:ahyp="http://schemas.microsoft.com/office/drawing/2018/hyperlinkcolor" val="tx"/>
                  </a:ext>
                </a:extLst>
              </a:hlinkClick>
            </a:endParaRPr>
          </a:p>
          <a:p>
            <a:r>
              <a:rPr lang="en-IE" sz="9600" dirty="0">
                <a:solidFill>
                  <a:srgbClr val="262626"/>
                </a:solidFill>
                <a:hlinkClick r:id="rId2">
                  <a:extLst>
                    <a:ext uri="{A12FA001-AC4F-418D-AE19-62706E023703}">
                      <ahyp:hlinkClr xmlns:ahyp="http://schemas.microsoft.com/office/drawing/2018/hyperlinkcolor" val="tx"/>
                    </a:ext>
                  </a:extLst>
                </a:hlinkClick>
              </a:rPr>
              <a:t>https://www.incentro.com/en/home </a:t>
            </a:r>
          </a:p>
        </p:txBody>
      </p:sp>
      <p:sp>
        <p:nvSpPr>
          <p:cNvPr id="5" name="Text Placeholder 4">
            <a:extLst>
              <a:ext uri="{FF2B5EF4-FFF2-40B4-BE49-F238E27FC236}">
                <a16:creationId xmlns:a16="http://schemas.microsoft.com/office/drawing/2014/main" id="{DE9B5995-8135-99EF-0932-727220390D12}"/>
              </a:ext>
            </a:extLst>
          </p:cNvPr>
          <p:cNvSpPr>
            <a:spLocks noGrp="1"/>
          </p:cNvSpPr>
          <p:nvPr>
            <p:ph type="body" sz="quarter" idx="14"/>
          </p:nvPr>
        </p:nvSpPr>
        <p:spPr>
          <a:xfrm>
            <a:off x="150471" y="4062714"/>
            <a:ext cx="11875625" cy="2666331"/>
          </a:xfrm>
          <a:solidFill>
            <a:schemeClr val="bg1"/>
          </a:solidFill>
        </p:spPr>
        <p:txBody>
          <a:bodyPr anchor="ctr"/>
          <a:lstStyle/>
          <a:p>
            <a:r>
              <a:rPr lang="en-US" sz="2000" dirty="0">
                <a:solidFill>
                  <a:srgbClr val="262626"/>
                </a:solidFill>
                <a:ea typeface="+mn-ea"/>
                <a:sym typeface="Helvetica Light"/>
              </a:rPr>
              <a:t>Mut, Talent und Selbstständigkeit. Dies sind die Haupteigenschaften der </a:t>
            </a:r>
            <a:r>
              <a:rPr lang="en-US" sz="2000" dirty="0" err="1">
                <a:solidFill>
                  <a:srgbClr val="262626"/>
                </a:solidFill>
                <a:ea typeface="+mn-ea"/>
                <a:sym typeface="Helvetica Light"/>
              </a:rPr>
              <a:t>Teammitglieder</a:t>
            </a:r>
            <a:r>
              <a:rPr lang="en-US" sz="2000" dirty="0">
                <a:solidFill>
                  <a:srgbClr val="262626"/>
                </a:solidFill>
                <a:ea typeface="+mn-ea"/>
                <a:sym typeface="Helvetica Light"/>
              </a:rPr>
              <a:t>, die </a:t>
            </a:r>
            <a:r>
              <a:rPr lang="en-US" sz="2000" dirty="0" err="1">
                <a:solidFill>
                  <a:srgbClr val="262626"/>
                </a:solidFill>
                <a:ea typeface="+mn-ea"/>
                <a:sym typeface="Helvetica Light"/>
              </a:rPr>
              <a:t>zu</a:t>
            </a:r>
            <a:r>
              <a:rPr lang="en-US" sz="2000" dirty="0">
                <a:solidFill>
                  <a:srgbClr val="262626"/>
                </a:solidFill>
                <a:ea typeface="+mn-ea"/>
                <a:sym typeface="Helvetica Light"/>
              </a:rPr>
              <a:t> </a:t>
            </a:r>
            <a:r>
              <a:rPr lang="en-US" sz="2000" dirty="0" err="1">
                <a:solidFill>
                  <a:srgbClr val="262626"/>
                </a:solidFill>
                <a:ea typeface="+mn-ea"/>
                <a:sym typeface="Helvetica Light"/>
              </a:rPr>
              <a:t>Incentro</a:t>
            </a:r>
            <a:r>
              <a:rPr lang="en-US" sz="2000" dirty="0">
                <a:solidFill>
                  <a:srgbClr val="262626"/>
                </a:solidFill>
                <a:ea typeface="+mn-ea"/>
                <a:sym typeface="Helvetica Light"/>
              </a:rPr>
              <a:t> gehören. Menschen, die keine Angst haben, sich einer Herausforderung zu stellen, und </a:t>
            </a:r>
            <a:r>
              <a:rPr lang="en-US" sz="2000" dirty="0" err="1">
                <a:solidFill>
                  <a:srgbClr val="262626"/>
                </a:solidFill>
                <a:ea typeface="+mn-ea"/>
                <a:sym typeface="Helvetica Light"/>
              </a:rPr>
              <a:t>Ausdauer</a:t>
            </a:r>
            <a:r>
              <a:rPr lang="en-US" sz="2000" dirty="0">
                <a:solidFill>
                  <a:srgbClr val="262626"/>
                </a:solidFill>
                <a:ea typeface="+mn-ea"/>
                <a:sym typeface="Helvetica Light"/>
              </a:rPr>
              <a:t> </a:t>
            </a:r>
            <a:r>
              <a:rPr lang="en-US" sz="2000" dirty="0" err="1">
                <a:solidFill>
                  <a:srgbClr val="262626"/>
                </a:solidFill>
                <a:ea typeface="+mn-ea"/>
                <a:sym typeface="Helvetica Light"/>
              </a:rPr>
              <a:t>haben</a:t>
            </a:r>
            <a:r>
              <a:rPr lang="en-US" sz="2000" dirty="0">
                <a:solidFill>
                  <a:srgbClr val="262626"/>
                </a:solidFill>
                <a:ea typeface="+mn-ea"/>
                <a:sym typeface="Helvetica Light"/>
              </a:rPr>
              <a:t>. Sie streben nach Veränderung. Sie werden Changer genannt. </a:t>
            </a:r>
            <a:r>
              <a:rPr lang="en-US" sz="2000" dirty="0">
                <a:solidFill>
                  <a:srgbClr val="262626"/>
                </a:solidFill>
                <a:ea typeface="+mn-ea"/>
                <a:sym typeface="Helvetica Light"/>
                <a:hlinkClick r:id="rId3">
                  <a:extLst>
                    <a:ext uri="{A12FA001-AC4F-418D-AE19-62706E023703}">
                      <ahyp:hlinkClr xmlns:ahyp="http://schemas.microsoft.com/office/drawing/2018/hyperlinkcolor" val="tx"/>
                    </a:ext>
                  </a:extLst>
                </a:hlinkClick>
              </a:rPr>
              <a:t>Praktika</a:t>
            </a:r>
            <a:r>
              <a:rPr lang="en-US" sz="2000" dirty="0">
                <a:solidFill>
                  <a:srgbClr val="262626"/>
                </a:solidFill>
                <a:ea typeface="+mn-ea"/>
                <a:sym typeface="Helvetica Light"/>
              </a:rPr>
              <a:t>. </a:t>
            </a:r>
            <a:r>
              <a:rPr lang="en-US" sz="2000" dirty="0" err="1">
                <a:solidFill>
                  <a:srgbClr val="262626"/>
                </a:solidFill>
                <a:ea typeface="+mn-ea"/>
                <a:sym typeface="Helvetica Light"/>
              </a:rPr>
              <a:t>Jeder</a:t>
            </a:r>
            <a:r>
              <a:rPr lang="en-US" sz="2000" dirty="0">
                <a:solidFill>
                  <a:srgbClr val="262626"/>
                </a:solidFill>
                <a:ea typeface="+mn-ea"/>
                <a:sym typeface="Helvetica Light"/>
              </a:rPr>
              <a:t> Mitarbeiter hat seine eigene Expertise und mit jeder Expertise kommt ein anderer Spezialisierungskurs. Auf diese Weise hat jeder den größten Nutzen aus dem </a:t>
            </a:r>
            <a:r>
              <a:rPr lang="en-US" sz="2000" dirty="0" err="1">
                <a:solidFill>
                  <a:srgbClr val="262626"/>
                </a:solidFill>
                <a:ea typeface="+mn-ea"/>
                <a:sym typeface="Helvetica Light"/>
              </a:rPr>
              <a:t>Programm</a:t>
            </a:r>
            <a:r>
              <a:rPr lang="en-US" sz="2000" dirty="0">
                <a:solidFill>
                  <a:srgbClr val="262626"/>
                </a:solidFill>
                <a:ea typeface="+mn-ea"/>
                <a:sym typeface="Helvetica Light"/>
              </a:rPr>
              <a:t>, da die Mitarbeiter mehr über fachspezifische Themen lernen. Eine Win-Win-Situation, denn Sie </a:t>
            </a:r>
            <a:r>
              <a:rPr lang="en-US" sz="2000" dirty="0" err="1">
                <a:solidFill>
                  <a:srgbClr val="262626"/>
                </a:solidFill>
                <a:ea typeface="+mn-ea"/>
                <a:sym typeface="Helvetica Light"/>
              </a:rPr>
              <a:t>werden</a:t>
            </a:r>
            <a:r>
              <a:rPr lang="en-US" sz="2000" dirty="0">
                <a:solidFill>
                  <a:srgbClr val="262626"/>
                </a:solidFill>
                <a:ea typeface="+mn-ea"/>
                <a:sym typeface="Helvetica Light"/>
              </a:rPr>
              <a:t> </a:t>
            </a:r>
            <a:r>
              <a:rPr lang="en-US" sz="2000" dirty="0" err="1">
                <a:solidFill>
                  <a:srgbClr val="262626"/>
                </a:solidFill>
                <a:ea typeface="+mn-ea"/>
                <a:sym typeface="Helvetica Light"/>
              </a:rPr>
              <a:t>zu</a:t>
            </a:r>
            <a:r>
              <a:rPr lang="en-US" sz="2000" dirty="0">
                <a:solidFill>
                  <a:srgbClr val="262626"/>
                </a:solidFill>
                <a:ea typeface="+mn-ea"/>
                <a:sym typeface="Helvetica Light"/>
              </a:rPr>
              <a:t> Experten und haben Zeit, Ihre Erfahrungen und Ihr Wissen mit </a:t>
            </a:r>
            <a:r>
              <a:rPr lang="en-US" sz="2000" dirty="0" err="1">
                <a:solidFill>
                  <a:srgbClr val="262626"/>
                </a:solidFill>
                <a:ea typeface="+mn-ea"/>
                <a:sym typeface="Helvetica Light"/>
              </a:rPr>
              <a:t>anderen</a:t>
            </a:r>
            <a:r>
              <a:rPr lang="en-US" sz="2000" dirty="0">
                <a:solidFill>
                  <a:srgbClr val="262626"/>
                </a:solidFill>
                <a:ea typeface="+mn-ea"/>
                <a:sym typeface="Helvetica Light"/>
              </a:rPr>
              <a:t> </a:t>
            </a:r>
            <a:r>
              <a:rPr lang="en-US" sz="2000" dirty="0" err="1">
                <a:solidFill>
                  <a:srgbClr val="262626"/>
                </a:solidFill>
                <a:ea typeface="+mn-ea"/>
                <a:sym typeface="Helvetica Light"/>
              </a:rPr>
              <a:t>zu</a:t>
            </a:r>
            <a:r>
              <a:rPr lang="en-US" sz="2000" dirty="0">
                <a:solidFill>
                  <a:srgbClr val="262626"/>
                </a:solidFill>
                <a:ea typeface="+mn-ea"/>
                <a:sym typeface="Helvetica Light"/>
              </a:rPr>
              <a:t> teilen. Nach diesem Praktikum besteht die Möglichkeit, als echter Berater bei </a:t>
            </a:r>
            <a:r>
              <a:rPr lang="en-US" sz="2000" dirty="0" err="1">
                <a:solidFill>
                  <a:srgbClr val="262626"/>
                </a:solidFill>
                <a:ea typeface="+mn-ea"/>
                <a:sym typeface="Helvetica Light"/>
              </a:rPr>
              <a:t>Incentro</a:t>
            </a:r>
            <a:r>
              <a:rPr lang="en-US" sz="2000" dirty="0">
                <a:solidFill>
                  <a:srgbClr val="262626"/>
                </a:solidFill>
                <a:ea typeface="+mn-ea"/>
                <a:sym typeface="Helvetica Light"/>
              </a:rPr>
              <a:t> </a:t>
            </a:r>
            <a:r>
              <a:rPr lang="en-US" sz="2000" dirty="0" err="1">
                <a:solidFill>
                  <a:srgbClr val="262626"/>
                </a:solidFill>
                <a:effectLst/>
                <a:ea typeface="Calibri" panose="020F0502020204030204" pitchFamily="34" charset="0"/>
                <a:cs typeface="Times New Roman" panose="02020603050405020304" pitchFamily="18" charset="0"/>
              </a:rPr>
              <a:t>anzufangen</a:t>
            </a:r>
            <a:r>
              <a:rPr lang="en-US" sz="2000" dirty="0">
                <a:solidFill>
                  <a:srgbClr val="262626"/>
                </a:solidFill>
                <a:effectLst/>
                <a:ea typeface="Calibri" panose="020F0502020204030204" pitchFamily="34" charset="0"/>
                <a:cs typeface="Times New Roman" panose="02020603050405020304" pitchFamily="18" charset="0"/>
              </a:rPr>
              <a:t>.</a:t>
            </a:r>
            <a:endParaRPr lang="en-US" sz="2000" dirty="0">
              <a:solidFill>
                <a:srgbClr val="262626"/>
              </a:solidFill>
              <a:ea typeface="Calibri" panose="020F0502020204030204" pitchFamily="34" charset="0"/>
              <a:cs typeface="Times New Roman" panose="02020603050405020304" pitchFamily="18" charset="0"/>
            </a:endParaRPr>
          </a:p>
          <a:p>
            <a:pPr>
              <a:spcBef>
                <a:spcPts val="1200"/>
              </a:spcBef>
            </a:pPr>
            <a:r>
              <a:rPr lang="en-GB" sz="2000" dirty="0" err="1">
                <a:solidFill>
                  <a:schemeClr val="tx1"/>
                </a:solidFill>
                <a:latin typeface="Calibri" panose="020F0502020204030204" pitchFamily="34" charset="0"/>
                <a:cs typeface="Calibri" panose="020F0502020204030204" pitchFamily="34" charset="0"/>
                <a:sym typeface="Helvetica Light"/>
                <a:hlinkClick r:id="rId4"/>
              </a:rPr>
              <a:t>Hier</a:t>
            </a:r>
            <a:r>
              <a:rPr lang="en-GB" sz="2000" dirty="0">
                <a:solidFill>
                  <a:schemeClr val="tx1"/>
                </a:solidFill>
                <a:latin typeface="Calibri" panose="020F0502020204030204" pitchFamily="34" charset="0"/>
                <a:cs typeface="Calibri" panose="020F0502020204030204" pitchFamily="34" charset="0"/>
                <a:sym typeface="Helvetica Light"/>
                <a:hlinkClick r:id="rId4"/>
              </a:rPr>
              <a:t> </a:t>
            </a:r>
            <a:r>
              <a:rPr lang="en-GB" sz="2000" dirty="0" err="1">
                <a:solidFill>
                  <a:schemeClr val="tx1"/>
                </a:solidFill>
                <a:latin typeface="Calibri" panose="020F0502020204030204" pitchFamily="34" charset="0"/>
                <a:cs typeface="Calibri" panose="020F0502020204030204" pitchFamily="34" charset="0"/>
                <a:sym typeface="Helvetica Light"/>
                <a:hlinkClick r:id="rId4"/>
              </a:rPr>
              <a:t>gehts</a:t>
            </a:r>
            <a:r>
              <a:rPr lang="en-GB" sz="2000" dirty="0">
                <a:solidFill>
                  <a:schemeClr val="tx1"/>
                </a:solidFill>
                <a:latin typeface="Calibri" panose="020F0502020204030204" pitchFamily="34" charset="0"/>
                <a:cs typeface="Calibri" panose="020F0502020204030204" pitchFamily="34" charset="0"/>
                <a:sym typeface="Helvetica Light"/>
                <a:hlinkClick r:id="rId4"/>
              </a:rPr>
              <a:t> </a:t>
            </a:r>
            <a:r>
              <a:rPr lang="en-GB" sz="2000" dirty="0" err="1">
                <a:solidFill>
                  <a:schemeClr val="tx1"/>
                </a:solidFill>
                <a:latin typeface="Calibri" panose="020F0502020204030204" pitchFamily="34" charset="0"/>
                <a:cs typeface="Calibri" panose="020F0502020204030204" pitchFamily="34" charset="0"/>
                <a:sym typeface="Helvetica Light"/>
                <a:hlinkClick r:id="rId4"/>
              </a:rPr>
              <a:t>zur</a:t>
            </a:r>
            <a:r>
              <a:rPr lang="en-GB" sz="2000" dirty="0">
                <a:solidFill>
                  <a:schemeClr val="tx1"/>
                </a:solidFill>
                <a:latin typeface="Calibri" panose="020F0502020204030204" pitchFamily="34" charset="0"/>
                <a:cs typeface="Calibri" panose="020F0502020204030204" pitchFamily="34" charset="0"/>
                <a:sym typeface="Helvetica Light"/>
                <a:hlinkClick r:id="rId4"/>
              </a:rPr>
              <a:t> </a:t>
            </a:r>
            <a:r>
              <a:rPr lang="en-GB" sz="2000" dirty="0" err="1">
                <a:solidFill>
                  <a:schemeClr val="tx1"/>
                </a:solidFill>
                <a:latin typeface="Calibri" panose="020F0502020204030204" pitchFamily="34" charset="0"/>
                <a:cs typeface="Calibri" panose="020F0502020204030204" pitchFamily="34" charset="0"/>
                <a:sym typeface="Helvetica Light"/>
                <a:hlinkClick r:id="rId4"/>
              </a:rPr>
              <a:t>Fallstudie</a:t>
            </a:r>
            <a:endParaRPr lang="en-IE"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endParaRPr>
          </a:p>
        </p:txBody>
      </p:sp>
      <p:sp>
        <p:nvSpPr>
          <p:cNvPr id="6" name="Picture Placeholder 5">
            <a:extLst>
              <a:ext uri="{FF2B5EF4-FFF2-40B4-BE49-F238E27FC236}">
                <a16:creationId xmlns:a16="http://schemas.microsoft.com/office/drawing/2014/main" id="{AF844072-3707-38F8-5C63-09E0251D5856}"/>
              </a:ext>
            </a:extLst>
          </p:cNvPr>
          <p:cNvSpPr>
            <a:spLocks noGrp="1"/>
          </p:cNvSpPr>
          <p:nvPr>
            <p:ph type="pic" sz="quarter" idx="19"/>
          </p:nvPr>
        </p:nvSpPr>
        <p:spPr/>
        <p:txBody>
          <a:bodyPr/>
          <a:lstStyle/>
          <a:p>
            <a:endParaRPr lang="en-GB"/>
          </a:p>
        </p:txBody>
      </p:sp>
      <p:pic>
        <p:nvPicPr>
          <p:cNvPr id="1026" name="Picture 2" descr="Incentro Office Photos | Glassdoor">
            <a:extLst>
              <a:ext uri="{FF2B5EF4-FFF2-40B4-BE49-F238E27FC236}">
                <a16:creationId xmlns:a16="http://schemas.microsoft.com/office/drawing/2014/main" id="{ACA16715-19E2-A137-028E-3693A2C499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54" b="8590"/>
          <a:stretch/>
        </p:blipFill>
        <p:spPr bwMode="auto">
          <a:xfrm>
            <a:off x="5610225" y="-1"/>
            <a:ext cx="6591959" cy="382772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2">
            <a:extLst>
              <a:ext uri="{FF2B5EF4-FFF2-40B4-BE49-F238E27FC236}">
                <a16:creationId xmlns:a16="http://schemas.microsoft.com/office/drawing/2014/main" id="{9157CA69-FC54-2A56-D76A-155282D66EE6}"/>
              </a:ext>
            </a:extLst>
          </p:cNvPr>
          <p:cNvPicPr>
            <a:picLocks noChangeAspect="1"/>
          </p:cNvPicPr>
          <p:nvPr/>
        </p:nvPicPr>
        <p:blipFill>
          <a:blip r:embed="rId6"/>
          <a:stretch>
            <a:fillRect/>
          </a:stretch>
        </p:blipFill>
        <p:spPr>
          <a:xfrm>
            <a:off x="5610225" y="10021"/>
            <a:ext cx="1254844" cy="831334"/>
          </a:xfrm>
          <a:prstGeom prst="rect">
            <a:avLst/>
          </a:prstGeom>
        </p:spPr>
      </p:pic>
      <p:sp>
        <p:nvSpPr>
          <p:cNvPr id="10" name="Flowchart: Connector 9">
            <a:extLst>
              <a:ext uri="{FF2B5EF4-FFF2-40B4-BE49-F238E27FC236}">
                <a16:creationId xmlns:a16="http://schemas.microsoft.com/office/drawing/2014/main" id="{195E7B4B-8331-68DB-CA8C-2A09833D7D2D}"/>
              </a:ext>
            </a:extLst>
          </p:cNvPr>
          <p:cNvSpPr/>
          <p:nvPr/>
        </p:nvSpPr>
        <p:spPr>
          <a:xfrm>
            <a:off x="9915530" y="2025080"/>
            <a:ext cx="1943095" cy="1704975"/>
          </a:xfrm>
          <a:prstGeom prst="flowChartConnector">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solidFill>
                  <a:srgbClr val="262626"/>
                </a:solidFill>
              </a:rPr>
              <a:t>Fall-</a:t>
            </a:r>
            <a:r>
              <a:rPr lang="en-IE" sz="3600" b="1" dirty="0" err="1">
                <a:solidFill>
                  <a:srgbClr val="262626"/>
                </a:solidFill>
              </a:rPr>
              <a:t>studie</a:t>
            </a:r>
            <a:endParaRPr lang="en-IE" sz="3600" b="1" dirty="0">
              <a:solidFill>
                <a:srgbClr val="262626"/>
              </a:solidFill>
            </a:endParaRPr>
          </a:p>
        </p:txBody>
      </p:sp>
    </p:spTree>
    <p:extLst>
      <p:ext uri="{BB962C8B-B14F-4D97-AF65-F5344CB8AC3E}">
        <p14:creationId xmlns:p14="http://schemas.microsoft.com/office/powerpoint/2010/main" val="3254897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posing for a photo&#10;&#10;Description automatically generated with medium confidence">
            <a:extLst>
              <a:ext uri="{FF2B5EF4-FFF2-40B4-BE49-F238E27FC236}">
                <a16:creationId xmlns:a16="http://schemas.microsoft.com/office/drawing/2014/main" id="{06BF0484-04B1-D336-70BF-E707539693AC}"/>
              </a:ext>
            </a:extLst>
          </p:cNvPr>
          <p:cNvPicPr>
            <a:picLocks noGrp="1" noChangeAspect="1"/>
          </p:cNvPicPr>
          <p:nvPr>
            <p:ph type="pic" sz="quarter" idx="10"/>
          </p:nvPr>
        </p:nvPicPr>
        <p:blipFill>
          <a:blip r:embed="rId2"/>
          <a:srcRect t="22034" b="22034"/>
          <a:stretch>
            <a:fillRect/>
          </a:stretch>
        </p:blipFill>
        <p:spPr/>
      </p:pic>
      <p:sp>
        <p:nvSpPr>
          <p:cNvPr id="16" name="Text Placeholder 15">
            <a:extLst>
              <a:ext uri="{FF2B5EF4-FFF2-40B4-BE49-F238E27FC236}">
                <a16:creationId xmlns:a16="http://schemas.microsoft.com/office/drawing/2014/main" id="{448D57DA-76E8-7D49-0953-425B011902A1}"/>
              </a:ext>
            </a:extLst>
          </p:cNvPr>
          <p:cNvSpPr>
            <a:spLocks noGrp="1"/>
          </p:cNvSpPr>
          <p:nvPr>
            <p:ph type="body" sz="quarter" idx="15"/>
          </p:nvPr>
        </p:nvSpPr>
        <p:spPr>
          <a:xfrm>
            <a:off x="3175537" y="570327"/>
            <a:ext cx="8406863" cy="1346703"/>
          </a:xfrm>
        </p:spPr>
        <p:txBody>
          <a:bodyPr>
            <a:normAutofit/>
          </a:bodyPr>
          <a:lstStyle/>
          <a:p>
            <a:r>
              <a:rPr lang="en-IE" sz="3600" b="1" dirty="0"/>
              <a:t>Schritt 4 </a:t>
            </a:r>
            <a:r>
              <a:rPr lang="en-IE" sz="3600" dirty="0">
                <a:effectLst/>
                <a:ea typeface="Times New Roman" panose="02020603050405020304" pitchFamily="18" charset="0"/>
                <a:cs typeface="Times New Roman" panose="02020603050405020304" pitchFamily="18" charset="0"/>
              </a:rPr>
              <a:t>Orientierung, Schulung und Kompetenzentwicklung</a:t>
            </a:r>
            <a:endParaRPr lang="en-IE" sz="3600" dirty="0"/>
          </a:p>
          <a:p>
            <a:endParaRPr lang="en-IE" sz="3600" dirty="0"/>
          </a:p>
        </p:txBody>
      </p:sp>
      <p:sp>
        <p:nvSpPr>
          <p:cNvPr id="4" name="Text Placeholder 2">
            <a:extLst>
              <a:ext uri="{FF2B5EF4-FFF2-40B4-BE49-F238E27FC236}">
                <a16:creationId xmlns:a16="http://schemas.microsoft.com/office/drawing/2014/main" id="{40B7B4D1-07B7-0624-3D69-BA131FB8A50E}"/>
              </a:ext>
            </a:extLst>
          </p:cNvPr>
          <p:cNvSpPr txBox="1">
            <a:spLocks/>
          </p:cNvSpPr>
          <p:nvPr/>
        </p:nvSpPr>
        <p:spPr>
          <a:xfrm>
            <a:off x="1358900" y="5260386"/>
            <a:ext cx="10766425" cy="1469355"/>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Aft>
                <a:spcPts val="865"/>
              </a:spcAft>
              <a:buNone/>
            </a:pPr>
            <a:r>
              <a:rPr lang="en-IE" sz="2000" dirty="0">
                <a:solidFill>
                  <a:srgbClr val="333333"/>
                </a:solidFill>
                <a:cs typeface="Times New Roman" panose="02020603050405020304" pitchFamily="18" charset="0"/>
              </a:rPr>
              <a:t>Personalverantwortliche wissen, dass sie nur gewinnen können, wenn CSR in die Laufbahn-, Ausbildungs- und Nachfolgeplanung der Mitarbeiter integriert wird, insbesondere bei leistungsstarken Mitarbeitern. Die Mitarbeiter sollten von Anfang an ermutigt werden, ihre Karriere voranzutreiben und CSR-orientiert zu sein, damit sie motivierte, loyalere und damit produktivere Mitarbeiter werden. </a:t>
            </a:r>
          </a:p>
          <a:p>
            <a:pPr>
              <a:lnSpc>
                <a:spcPct val="107000"/>
              </a:lnSpc>
              <a:spcAft>
                <a:spcPts val="865"/>
              </a:spcAft>
            </a:pPr>
            <a:endParaRPr lang="en-IE" sz="2000" dirty="0">
              <a:solidFill>
                <a:srgbClr val="333333"/>
              </a:solidFill>
              <a:ea typeface="Times New Roman" panose="02020603050405020304" pitchFamily="18" charset="0"/>
              <a:cs typeface="Times New Roman" panose="02020603050405020304" pitchFamily="18" charset="0"/>
            </a:endParaRPr>
          </a:p>
          <a:p>
            <a:endParaRPr lang="en-IE" sz="2000" dirty="0"/>
          </a:p>
        </p:txBody>
      </p:sp>
    </p:spTree>
    <p:extLst>
      <p:ext uri="{BB962C8B-B14F-4D97-AF65-F5344CB8AC3E}">
        <p14:creationId xmlns:p14="http://schemas.microsoft.com/office/powerpoint/2010/main" val="2761897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368C87-5E02-721A-70BF-2324674360D1}"/>
              </a:ext>
            </a:extLst>
          </p:cNvPr>
          <p:cNvSpPr>
            <a:spLocks noGrp="1"/>
          </p:cNvSpPr>
          <p:nvPr>
            <p:ph type="body" sz="quarter" idx="20"/>
          </p:nvPr>
        </p:nvSpPr>
        <p:spPr>
          <a:xfrm>
            <a:off x="6032789" y="1431741"/>
            <a:ext cx="5551386" cy="4188673"/>
          </a:xfrm>
        </p:spPr>
        <p:txBody>
          <a:bodyPr/>
          <a:lstStyle/>
          <a:p>
            <a:pPr marL="342900" indent="-342900">
              <a:buFont typeface="Wingdings" panose="05000000000000000000" pitchFamily="2" charset="2"/>
              <a:buChar char="ü"/>
            </a:pPr>
            <a:r>
              <a:rPr lang="en-IE" sz="2400" dirty="0"/>
              <a:t>Vision, Mission</a:t>
            </a:r>
          </a:p>
          <a:p>
            <a:pPr marL="342900" indent="-342900">
              <a:buFont typeface="Wingdings" panose="05000000000000000000" pitchFamily="2" charset="2"/>
              <a:buChar char="ü"/>
            </a:pPr>
            <a:r>
              <a:rPr lang="en-IE" sz="2400" dirty="0"/>
              <a:t>CSR-Kernwerte und -Ziele unter Einbeziehung der </a:t>
            </a:r>
            <a:r>
              <a:rPr lang="en-IE" dirty="0"/>
              <a:t>SDGs</a:t>
            </a:r>
            <a:endParaRPr lang="en-IE" sz="2400" dirty="0"/>
          </a:p>
          <a:p>
            <a:pPr marL="342900" indent="-342900">
              <a:buFont typeface="Wingdings" panose="05000000000000000000" pitchFamily="2" charset="2"/>
              <a:buChar char="ü"/>
            </a:pPr>
            <a:r>
              <a:rPr lang="en-IE" sz="2400" dirty="0"/>
              <a:t>Künftige CSR-Aktivitäten und Veranstaltungen</a:t>
            </a:r>
          </a:p>
          <a:p>
            <a:pPr marL="342900" indent="-342900">
              <a:buFont typeface="Wingdings" panose="05000000000000000000" pitchFamily="2" charset="2"/>
              <a:buChar char="ü"/>
            </a:pPr>
            <a:r>
              <a:rPr lang="en-IE" sz="2400" dirty="0"/>
              <a:t>Die wichtigsten CSR-Themen, mit denen das Unternehmen </a:t>
            </a:r>
            <a:r>
              <a:rPr lang="en-IE" sz="2400" dirty="0" err="1"/>
              <a:t>konfrontiert</a:t>
            </a:r>
            <a:r>
              <a:rPr lang="en-IE" sz="2400" dirty="0"/>
              <a:t> </a:t>
            </a:r>
            <a:r>
              <a:rPr lang="en-IE" sz="2400" dirty="0" err="1"/>
              <a:t>ist</a:t>
            </a:r>
            <a:endParaRPr lang="en-IE" dirty="0"/>
          </a:p>
          <a:p>
            <a:pPr marL="342900" indent="-342900">
              <a:buFont typeface="Wingdings" panose="05000000000000000000" pitchFamily="2" charset="2"/>
              <a:buChar char="ü"/>
            </a:pPr>
            <a:r>
              <a:rPr lang="en-IE" sz="2400" dirty="0"/>
              <a:t>Wie das Unternehmen seine CSR-Leistung misst</a:t>
            </a:r>
          </a:p>
          <a:p>
            <a:pPr marL="342900" indent="-342900">
              <a:buFont typeface="Wingdings" panose="05000000000000000000" pitchFamily="2" charset="2"/>
              <a:buChar char="ü"/>
            </a:pPr>
            <a:r>
              <a:rPr lang="en-IE" sz="2400" dirty="0"/>
              <a:t>Der jährliche Nachhaltigkeits- oder CSR-Bericht </a:t>
            </a:r>
          </a:p>
          <a:p>
            <a:pPr marL="342900" indent="-342900">
              <a:buFont typeface="Wingdings" panose="05000000000000000000" pitchFamily="2" charset="2"/>
              <a:buChar char="ü"/>
            </a:pPr>
            <a:r>
              <a:rPr lang="en-IE" sz="2400" dirty="0"/>
              <a:t>Wo sie </a:t>
            </a:r>
            <a:r>
              <a:rPr lang="en-IE" sz="2400" dirty="0" err="1"/>
              <a:t>weitere</a:t>
            </a:r>
            <a:r>
              <a:rPr lang="en-IE" sz="2400" dirty="0"/>
              <a:t> </a:t>
            </a:r>
            <a:r>
              <a:rPr lang="en-IE" sz="2400" dirty="0" err="1"/>
              <a:t>Unternehmens-informationen</a:t>
            </a:r>
            <a:r>
              <a:rPr lang="en-IE" sz="2400" dirty="0"/>
              <a:t> über CSR </a:t>
            </a:r>
            <a:r>
              <a:rPr lang="en-IE" sz="2400" dirty="0" err="1"/>
              <a:t>finden</a:t>
            </a:r>
            <a:r>
              <a:rPr lang="en-IE" sz="2400" dirty="0"/>
              <a:t> </a:t>
            </a:r>
            <a:r>
              <a:rPr lang="en-IE" sz="2400" dirty="0" err="1"/>
              <a:t>können</a:t>
            </a:r>
            <a:endParaRPr lang="en-IE" dirty="0"/>
          </a:p>
        </p:txBody>
      </p:sp>
      <p:sp>
        <p:nvSpPr>
          <p:cNvPr id="9" name="Text Placeholder 8">
            <a:extLst>
              <a:ext uri="{FF2B5EF4-FFF2-40B4-BE49-F238E27FC236}">
                <a16:creationId xmlns:a16="http://schemas.microsoft.com/office/drawing/2014/main" id="{392A012D-B868-53CF-932B-91F4424101FE}"/>
              </a:ext>
            </a:extLst>
          </p:cNvPr>
          <p:cNvSpPr>
            <a:spLocks noGrp="1"/>
          </p:cNvSpPr>
          <p:nvPr>
            <p:ph type="body" sz="quarter" idx="22"/>
          </p:nvPr>
        </p:nvSpPr>
        <p:spPr/>
        <p:txBody>
          <a:bodyPr>
            <a:normAutofit fontScale="92500" lnSpcReduction="20000"/>
          </a:bodyPr>
          <a:lstStyle/>
          <a:p>
            <a:r>
              <a:rPr lang="en-IE" b="1" dirty="0"/>
              <a:t>Informationen zur CSR-Orientierung</a:t>
            </a:r>
          </a:p>
        </p:txBody>
      </p:sp>
      <p:sp>
        <p:nvSpPr>
          <p:cNvPr id="10" name="Text Placeholder 9">
            <a:extLst>
              <a:ext uri="{FF2B5EF4-FFF2-40B4-BE49-F238E27FC236}">
                <a16:creationId xmlns:a16="http://schemas.microsoft.com/office/drawing/2014/main" id="{05C0425D-6A53-E5D6-FD66-917217C9E947}"/>
              </a:ext>
            </a:extLst>
          </p:cNvPr>
          <p:cNvSpPr>
            <a:spLocks noGrp="1"/>
          </p:cNvSpPr>
          <p:nvPr>
            <p:ph type="body" sz="quarter" idx="23"/>
          </p:nvPr>
        </p:nvSpPr>
        <p:spPr>
          <a:xfrm>
            <a:off x="780625" y="589390"/>
            <a:ext cx="3298316" cy="5972775"/>
          </a:xfrm>
        </p:spPr>
        <p:txBody>
          <a:bodyPr>
            <a:normAutofit/>
          </a:bodyPr>
          <a:lstStyle/>
          <a:p>
            <a:pPr>
              <a:lnSpc>
                <a:spcPct val="100000"/>
              </a:lnSpc>
              <a:spcBef>
                <a:spcPts val="0"/>
              </a:spcBef>
            </a:pPr>
            <a:r>
              <a:rPr lang="en-IE" sz="2100" b="1" dirty="0">
                <a:solidFill>
                  <a:srgbClr val="027354"/>
                </a:solidFill>
              </a:rPr>
              <a:t>Während der Einarbeitung sollten die Mitarbeiter die Vision, die Mission und die zentralen CSR-Werte und -Ziele des Unternehmens kennen lernen. </a:t>
            </a:r>
          </a:p>
          <a:p>
            <a:pPr>
              <a:lnSpc>
                <a:spcPct val="100000"/>
              </a:lnSpc>
              <a:spcBef>
                <a:spcPts val="0"/>
              </a:spcBef>
            </a:pPr>
            <a:endParaRPr lang="en-IE" sz="2100" dirty="0"/>
          </a:p>
          <a:p>
            <a:pPr>
              <a:lnSpc>
                <a:spcPct val="100000"/>
              </a:lnSpc>
              <a:spcBef>
                <a:spcPts val="0"/>
              </a:spcBef>
            </a:pPr>
            <a:r>
              <a:rPr lang="en-IE" sz="2100" dirty="0"/>
              <a:t>Die strategische Ausrichtung der CSR sollte für alle Ebenen neuer Mitarbeiter während der Einarbeitung obligatorisch sein. Neue Mitarbeiter müssen ein Exemplar der CSR-Informationen als wichtiges Element der </a:t>
            </a:r>
            <a:r>
              <a:rPr lang="en-IE" sz="2100" dirty="0" err="1"/>
              <a:t>Einführungs</a:t>
            </a:r>
            <a:r>
              <a:rPr lang="en-IE" sz="2100" dirty="0"/>
              <a:t>-programme für neue Mitarbeiter erhalten. </a:t>
            </a:r>
          </a:p>
        </p:txBody>
      </p:sp>
    </p:spTree>
    <p:extLst>
      <p:ext uri="{BB962C8B-B14F-4D97-AF65-F5344CB8AC3E}">
        <p14:creationId xmlns:p14="http://schemas.microsoft.com/office/powerpoint/2010/main" val="545086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368C87-5E02-721A-70BF-2324674360D1}"/>
              </a:ext>
            </a:extLst>
          </p:cNvPr>
          <p:cNvSpPr>
            <a:spLocks noGrp="1"/>
          </p:cNvSpPr>
          <p:nvPr>
            <p:ph type="body" sz="quarter" idx="20"/>
          </p:nvPr>
        </p:nvSpPr>
        <p:spPr>
          <a:xfrm>
            <a:off x="6032788" y="1260291"/>
            <a:ext cx="6159211" cy="4188673"/>
          </a:xfrm>
        </p:spPr>
        <p:txBody>
          <a:bodyPr/>
          <a:lstStyle/>
          <a:p>
            <a:r>
              <a:rPr lang="en-IE" sz="2200" dirty="0">
                <a:solidFill>
                  <a:srgbClr val="333333"/>
                </a:solidFill>
                <a:effectLst/>
                <a:ea typeface="Times New Roman" panose="02020603050405020304" pitchFamily="18" charset="0"/>
                <a:cs typeface="Times New Roman" panose="02020603050405020304" pitchFamily="18" charset="0"/>
              </a:rPr>
              <a:t>Nach ihrer Einstellung sollten die Mitarbeiter </a:t>
            </a:r>
            <a:r>
              <a:rPr lang="en-IE" sz="2200" dirty="0" err="1">
                <a:solidFill>
                  <a:srgbClr val="333333"/>
                </a:solidFill>
                <a:effectLst/>
                <a:ea typeface="Times New Roman" panose="02020603050405020304" pitchFamily="18" charset="0"/>
                <a:cs typeface="Times New Roman" panose="02020603050405020304" pitchFamily="18" charset="0"/>
              </a:rPr>
              <a:t>regelmäßig</a:t>
            </a:r>
            <a:r>
              <a:rPr lang="en-IE" sz="2200" dirty="0">
                <a:solidFill>
                  <a:srgbClr val="333333"/>
                </a:solidFill>
                <a:effectLst/>
                <a:ea typeface="Times New Roman" panose="02020603050405020304" pitchFamily="18" charset="0"/>
                <a:cs typeface="Times New Roman" panose="02020603050405020304" pitchFamily="18" charset="0"/>
              </a:rPr>
              <a:t> an CSR-Schulungen teilnehmen. </a:t>
            </a:r>
          </a:p>
          <a:p>
            <a:endParaRPr lang="en-IE" sz="2200" dirty="0">
              <a:solidFill>
                <a:srgbClr val="333333"/>
              </a:solidFill>
              <a:effectLst/>
              <a:ea typeface="Times New Roman" panose="02020603050405020304" pitchFamily="18" charset="0"/>
              <a:cs typeface="Times New Roman" panose="02020603050405020304" pitchFamily="18" charset="0"/>
            </a:endParaRPr>
          </a:p>
          <a:p>
            <a:r>
              <a:rPr lang="en-IE" sz="2200" dirty="0">
                <a:solidFill>
                  <a:srgbClr val="333333"/>
                </a:solidFill>
                <a:effectLst/>
                <a:ea typeface="Times New Roman" panose="02020603050405020304" pitchFamily="18" charset="0"/>
                <a:cs typeface="Times New Roman" panose="02020603050405020304" pitchFamily="18" charset="0"/>
              </a:rPr>
              <a:t>Die Mitarbeiter haben entweder </a:t>
            </a:r>
            <a:r>
              <a:rPr lang="en-IE" sz="2200" b="1" dirty="0">
                <a:solidFill>
                  <a:srgbClr val="F29E38"/>
                </a:solidFill>
                <a:effectLst/>
                <a:ea typeface="Times New Roman" panose="02020603050405020304" pitchFamily="18" charset="0"/>
                <a:cs typeface="Times New Roman" panose="02020603050405020304" pitchFamily="18" charset="0"/>
              </a:rPr>
              <a:t>direkte </a:t>
            </a:r>
            <a:r>
              <a:rPr lang="en-IE" sz="2200" dirty="0">
                <a:solidFill>
                  <a:srgbClr val="333333"/>
                </a:solidFill>
                <a:effectLst/>
                <a:ea typeface="Times New Roman" panose="02020603050405020304" pitchFamily="18" charset="0"/>
                <a:cs typeface="Times New Roman" panose="02020603050405020304" pitchFamily="18" charset="0"/>
              </a:rPr>
              <a:t>CSR-Verantwortung (z. B. Energiemanager) oder </a:t>
            </a:r>
            <a:r>
              <a:rPr lang="en-IE" sz="2200" b="1" dirty="0">
                <a:solidFill>
                  <a:srgbClr val="F29E38"/>
                </a:solidFill>
                <a:effectLst/>
                <a:ea typeface="Times New Roman" panose="02020603050405020304" pitchFamily="18" charset="0"/>
                <a:cs typeface="Times New Roman" panose="02020603050405020304" pitchFamily="18" charset="0"/>
              </a:rPr>
              <a:t>indirekte </a:t>
            </a:r>
            <a:r>
              <a:rPr lang="en-IE" sz="2200" dirty="0">
                <a:solidFill>
                  <a:srgbClr val="333333"/>
                </a:solidFill>
                <a:effectLst/>
                <a:ea typeface="Times New Roman" panose="02020603050405020304" pitchFamily="18" charset="0"/>
                <a:cs typeface="Times New Roman" panose="02020603050405020304" pitchFamily="18" charset="0"/>
              </a:rPr>
              <a:t>CSR-Verantwortung (z. B. Lohnbuchhalter). </a:t>
            </a:r>
          </a:p>
          <a:p>
            <a:endParaRPr lang="en-IE" sz="2200" dirty="0">
              <a:solidFill>
                <a:srgbClr val="333333"/>
              </a:solidFill>
              <a:ea typeface="Times New Roman" panose="02020603050405020304" pitchFamily="18" charset="0"/>
              <a:cs typeface="Times New Roman" panose="02020603050405020304" pitchFamily="18" charset="0"/>
            </a:endParaRPr>
          </a:p>
          <a:p>
            <a:r>
              <a:rPr lang="en-IE" sz="2200" dirty="0">
                <a:solidFill>
                  <a:srgbClr val="333333"/>
                </a:solidFill>
                <a:effectLst/>
                <a:ea typeface="Times New Roman" panose="02020603050405020304" pitchFamily="18" charset="0"/>
                <a:cs typeface="Times New Roman" panose="02020603050405020304" pitchFamily="18" charset="0"/>
              </a:rPr>
              <a:t>Diejenigen, die direkte Verantwortung tragen, erhalten eine fachliche und spezialisierte Schulung in CSR, während diejenigen, die indirekte Verantwortung tragen, </a:t>
            </a:r>
            <a:r>
              <a:rPr lang="en-IE" sz="2200" dirty="0" err="1">
                <a:solidFill>
                  <a:srgbClr val="333333"/>
                </a:solidFill>
                <a:effectLst/>
                <a:ea typeface="Times New Roman" panose="02020603050405020304" pitchFamily="18" charset="0"/>
                <a:cs typeface="Times New Roman" panose="02020603050405020304" pitchFamily="18" charset="0"/>
              </a:rPr>
              <a:t>eine</a:t>
            </a:r>
            <a:r>
              <a:rPr lang="en-IE" sz="2200" dirty="0">
                <a:solidFill>
                  <a:srgbClr val="333333"/>
                </a:solidFill>
                <a:effectLst/>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allgemeine</a:t>
            </a:r>
            <a:r>
              <a:rPr lang="en-IE" sz="2200" dirty="0">
                <a:solidFill>
                  <a:srgbClr val="333333"/>
                </a:solidFill>
                <a:effectLst/>
                <a:ea typeface="Times New Roman" panose="02020603050405020304" pitchFamily="18" charset="0"/>
                <a:cs typeface="Times New Roman" panose="02020603050405020304" pitchFamily="18" charset="0"/>
              </a:rPr>
              <a:t> CSR-</a:t>
            </a:r>
            <a:r>
              <a:rPr lang="en-IE" sz="2200" dirty="0" err="1">
                <a:solidFill>
                  <a:srgbClr val="333333"/>
                </a:solidFill>
                <a:effectLst/>
                <a:ea typeface="Times New Roman" panose="02020603050405020304" pitchFamily="18" charset="0"/>
                <a:cs typeface="Times New Roman" panose="02020603050405020304" pitchFamily="18" charset="0"/>
              </a:rPr>
              <a:t>Schulung</a:t>
            </a:r>
            <a:r>
              <a:rPr lang="en-IE" sz="2200" dirty="0">
                <a:solidFill>
                  <a:srgbClr val="333333"/>
                </a:solidFill>
                <a:effectLst/>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erhalten</a:t>
            </a:r>
            <a:r>
              <a:rPr lang="en-IE" sz="2200" dirty="0">
                <a:solidFill>
                  <a:srgbClr val="333333"/>
                </a:solidFill>
                <a:effectLst/>
                <a:ea typeface="Times New Roman" panose="02020603050405020304" pitchFamily="18" charset="0"/>
                <a:cs typeface="Times New Roman" panose="02020603050405020304" pitchFamily="18" charset="0"/>
              </a:rPr>
              <a:t> sollten. </a:t>
            </a:r>
          </a:p>
          <a:p>
            <a:endParaRPr lang="en-IE" sz="2200" dirty="0">
              <a:solidFill>
                <a:srgbClr val="333333"/>
              </a:solidFill>
              <a:ea typeface="Times New Roman" panose="02020603050405020304" pitchFamily="18" charset="0"/>
              <a:cs typeface="Times New Roman" panose="02020603050405020304" pitchFamily="18" charset="0"/>
            </a:endParaRPr>
          </a:p>
          <a:p>
            <a:r>
              <a:rPr lang="en-IE" sz="2200" dirty="0">
                <a:solidFill>
                  <a:srgbClr val="333333"/>
                </a:solidFill>
                <a:effectLst/>
                <a:ea typeface="Times New Roman" panose="02020603050405020304" pitchFamily="18" charset="0"/>
                <a:cs typeface="Times New Roman" panose="02020603050405020304" pitchFamily="18" charset="0"/>
              </a:rPr>
              <a:t>In jedem Fall </a:t>
            </a:r>
            <a:r>
              <a:rPr lang="en-IE" sz="2200" dirty="0">
                <a:solidFill>
                  <a:srgbClr val="333333"/>
                </a:solidFill>
                <a:ea typeface="Times New Roman" panose="02020603050405020304" pitchFamily="18" charset="0"/>
                <a:cs typeface="Times New Roman" panose="02020603050405020304" pitchFamily="18" charset="0"/>
              </a:rPr>
              <a:t>sollte die CSR-Schulung </a:t>
            </a:r>
            <a:r>
              <a:rPr lang="en-IE" sz="2200" dirty="0">
                <a:solidFill>
                  <a:srgbClr val="333333"/>
                </a:solidFill>
                <a:effectLst/>
                <a:ea typeface="Times New Roman" panose="02020603050405020304" pitchFamily="18" charset="0"/>
                <a:cs typeface="Times New Roman" panose="02020603050405020304" pitchFamily="18" charset="0"/>
              </a:rPr>
              <a:t>für die strategische CSR-Nachhaltigkeit arbeitsplatzrelevant </a:t>
            </a:r>
            <a:r>
              <a:rPr lang="en-IE" sz="2200" dirty="0">
                <a:solidFill>
                  <a:srgbClr val="333333"/>
                </a:solidFill>
                <a:ea typeface="Times New Roman" panose="02020603050405020304" pitchFamily="18" charset="0"/>
                <a:cs typeface="Times New Roman" panose="02020603050405020304" pitchFamily="18" charset="0"/>
              </a:rPr>
              <a:t>sein</a:t>
            </a:r>
            <a:r>
              <a:rPr lang="en-IE" sz="2200" dirty="0">
                <a:solidFill>
                  <a:srgbClr val="333333"/>
                </a:solidFill>
                <a:effectLst/>
                <a:ea typeface="Times New Roman" panose="02020603050405020304" pitchFamily="18" charset="0"/>
                <a:cs typeface="Times New Roman" panose="02020603050405020304" pitchFamily="18" charset="0"/>
              </a:rPr>
              <a:t>. </a:t>
            </a:r>
            <a:endParaRPr lang="en-IE" sz="2200" dirty="0">
              <a:effectLst/>
              <a:ea typeface="Calibri" panose="020F0502020204030204" pitchFamily="34" charset="0"/>
              <a:cs typeface="Times New Roman" panose="02020603050405020304" pitchFamily="18" charset="0"/>
            </a:endParaRPr>
          </a:p>
        </p:txBody>
      </p:sp>
      <p:sp>
        <p:nvSpPr>
          <p:cNvPr id="9" name="Text Placeholder 8">
            <a:extLst>
              <a:ext uri="{FF2B5EF4-FFF2-40B4-BE49-F238E27FC236}">
                <a16:creationId xmlns:a16="http://schemas.microsoft.com/office/drawing/2014/main" id="{392A012D-B868-53CF-932B-91F4424101FE}"/>
              </a:ext>
            </a:extLst>
          </p:cNvPr>
          <p:cNvSpPr>
            <a:spLocks noGrp="1"/>
          </p:cNvSpPr>
          <p:nvPr>
            <p:ph type="body" sz="quarter" idx="22"/>
          </p:nvPr>
        </p:nvSpPr>
        <p:spPr/>
        <p:txBody>
          <a:bodyPr/>
          <a:lstStyle/>
          <a:p>
            <a:r>
              <a:rPr lang="en-IE" b="1" dirty="0">
                <a:solidFill>
                  <a:srgbClr val="F29E38"/>
                </a:solidFill>
              </a:rPr>
              <a:t>CSR-Schulungen</a:t>
            </a:r>
          </a:p>
        </p:txBody>
      </p:sp>
      <p:sp>
        <p:nvSpPr>
          <p:cNvPr id="10" name="Text Placeholder 9">
            <a:extLst>
              <a:ext uri="{FF2B5EF4-FFF2-40B4-BE49-F238E27FC236}">
                <a16:creationId xmlns:a16="http://schemas.microsoft.com/office/drawing/2014/main" id="{05C0425D-6A53-E5D6-FD66-917217C9E947}"/>
              </a:ext>
            </a:extLst>
          </p:cNvPr>
          <p:cNvSpPr>
            <a:spLocks noGrp="1"/>
          </p:cNvSpPr>
          <p:nvPr>
            <p:ph type="body" sz="quarter" idx="23"/>
          </p:nvPr>
        </p:nvSpPr>
        <p:spPr>
          <a:xfrm>
            <a:off x="780624" y="589390"/>
            <a:ext cx="3578297" cy="5972775"/>
          </a:xfrm>
        </p:spPr>
        <p:txBody>
          <a:bodyPr>
            <a:noAutofit/>
          </a:bodyPr>
          <a:lstStyle/>
          <a:p>
            <a:pPr>
              <a:lnSpc>
                <a:spcPct val="107000"/>
              </a:lnSpc>
              <a:spcAft>
                <a:spcPts val="865"/>
              </a:spcAft>
            </a:pPr>
            <a:r>
              <a:rPr lang="en-IE" sz="2000" b="1" dirty="0">
                <a:solidFill>
                  <a:srgbClr val="F29E38"/>
                </a:solidFill>
                <a:effectLst/>
                <a:ea typeface="Times New Roman" panose="02020603050405020304" pitchFamily="18" charset="0"/>
                <a:cs typeface="Times New Roman" panose="02020603050405020304" pitchFamily="18" charset="0"/>
              </a:rPr>
              <a:t>Es ist von entscheidender Bedeutung, CSR zu einem festen Bestandteil von Management- und HR-Schulungsprogrammen zu machen. </a:t>
            </a:r>
          </a:p>
          <a:p>
            <a:pPr>
              <a:lnSpc>
                <a:spcPct val="107000"/>
              </a:lnSpc>
              <a:spcAft>
                <a:spcPts val="865"/>
              </a:spcAft>
            </a:pPr>
            <a:r>
              <a:rPr lang="en-IE" sz="2000" dirty="0">
                <a:solidFill>
                  <a:srgbClr val="333333"/>
                </a:solidFill>
                <a:ea typeface="Times New Roman" panose="02020603050405020304" pitchFamily="18" charset="0"/>
                <a:cs typeface="Times New Roman" panose="02020603050405020304" pitchFamily="18" charset="0"/>
              </a:rPr>
              <a:t>In Schritt 3 </a:t>
            </a:r>
            <a:r>
              <a:rPr lang="en-IE" sz="2000" dirty="0">
                <a:solidFill>
                  <a:srgbClr val="333333"/>
                </a:solidFill>
                <a:effectLst/>
                <a:ea typeface="Times New Roman" panose="02020603050405020304" pitchFamily="18" charset="0"/>
                <a:cs typeface="Times New Roman" panose="02020603050405020304" pitchFamily="18" charset="0"/>
              </a:rPr>
              <a:t>haben das Management und die Personalabteilung </a:t>
            </a:r>
            <a:r>
              <a:rPr lang="en-IE" sz="2000" dirty="0">
                <a:solidFill>
                  <a:srgbClr val="333333"/>
                </a:solidFill>
                <a:ea typeface="Times New Roman" panose="02020603050405020304" pitchFamily="18" charset="0"/>
                <a:cs typeface="Times New Roman" panose="02020603050405020304" pitchFamily="18" charset="0"/>
              </a:rPr>
              <a:t>die erforderlichen </a:t>
            </a:r>
            <a:r>
              <a:rPr lang="en-IE" sz="2000" dirty="0">
                <a:solidFill>
                  <a:srgbClr val="333333"/>
                </a:solidFill>
                <a:effectLst/>
                <a:ea typeface="Times New Roman" panose="02020603050405020304" pitchFamily="18" charset="0"/>
                <a:cs typeface="Times New Roman" panose="02020603050405020304" pitchFamily="18" charset="0"/>
              </a:rPr>
              <a:t>CSR-Kompetenzen ermittelt, die das </a:t>
            </a:r>
            <a:r>
              <a:rPr lang="en-IE" sz="2000" dirty="0" err="1">
                <a:solidFill>
                  <a:srgbClr val="333333"/>
                </a:solidFill>
                <a:effectLst/>
                <a:ea typeface="Times New Roman" panose="02020603050405020304" pitchFamily="18" charset="0"/>
                <a:cs typeface="Times New Roman" panose="02020603050405020304" pitchFamily="18" charset="0"/>
              </a:rPr>
              <a:t>Unternehmen</a:t>
            </a:r>
            <a:r>
              <a:rPr lang="en-IE" sz="2000" dirty="0">
                <a:solidFill>
                  <a:srgbClr val="333333"/>
                </a:solidFill>
                <a:effectLst/>
                <a:ea typeface="Times New Roman" panose="02020603050405020304" pitchFamily="18" charset="0"/>
                <a:cs typeface="Times New Roman" panose="02020603050405020304" pitchFamily="18" charset="0"/>
              </a:rPr>
              <a:t> </a:t>
            </a:r>
            <a:r>
              <a:rPr lang="en-IE" sz="2000" dirty="0" err="1">
                <a:solidFill>
                  <a:srgbClr val="333333"/>
                </a:solidFill>
                <a:effectLst/>
                <a:ea typeface="Times New Roman" panose="02020603050405020304" pitchFamily="18" charset="0"/>
                <a:cs typeface="Times New Roman" panose="02020603050405020304" pitchFamily="18" charset="0"/>
              </a:rPr>
              <a:t>braucht</a:t>
            </a:r>
            <a:r>
              <a:rPr lang="en-IE" sz="2000" dirty="0">
                <a:solidFill>
                  <a:srgbClr val="333333"/>
                </a:solidFill>
                <a:ea typeface="Times New Roman" panose="02020603050405020304" pitchFamily="18" charset="0"/>
                <a:cs typeface="Times New Roman" panose="02020603050405020304" pitchFamily="18" charset="0"/>
              </a:rPr>
              <a:t>. Sie sollten die CSR-Schulungen, </a:t>
            </a:r>
            <a:r>
              <a:rPr lang="en-IE" sz="2000" dirty="0">
                <a:solidFill>
                  <a:srgbClr val="333333"/>
                </a:solidFill>
                <a:effectLst/>
                <a:ea typeface="Times New Roman" panose="02020603050405020304" pitchFamily="18" charset="0"/>
                <a:cs typeface="Times New Roman" panose="02020603050405020304" pitchFamily="18" charset="0"/>
              </a:rPr>
              <a:t>-Lernpläne und -Programme </a:t>
            </a:r>
            <a:r>
              <a:rPr lang="en-IE" sz="2000" dirty="0">
                <a:solidFill>
                  <a:srgbClr val="333333"/>
                </a:solidFill>
                <a:ea typeface="Times New Roman" panose="02020603050405020304" pitchFamily="18" charset="0"/>
                <a:cs typeface="Times New Roman" panose="02020603050405020304" pitchFamily="18" charset="0"/>
              </a:rPr>
              <a:t>ermittelt und entwickelt haben</a:t>
            </a:r>
            <a:r>
              <a:rPr lang="en-IE" sz="2000" dirty="0">
                <a:solidFill>
                  <a:srgbClr val="333333"/>
                </a:solidFill>
                <a:effectLst/>
                <a:ea typeface="Times New Roman" panose="02020603050405020304" pitchFamily="18" charset="0"/>
                <a:cs typeface="Times New Roman" panose="02020603050405020304" pitchFamily="18" charset="0"/>
              </a:rPr>
              <a:t>, die erforderlich sind, um die erwarteten Lücken bei den CSR-Kompetenzen zu schließen. </a:t>
            </a:r>
          </a:p>
        </p:txBody>
      </p:sp>
      <p:sp>
        <p:nvSpPr>
          <p:cNvPr id="3" name="Text Placeholder 2">
            <a:extLst>
              <a:ext uri="{FF2B5EF4-FFF2-40B4-BE49-F238E27FC236}">
                <a16:creationId xmlns:a16="http://schemas.microsoft.com/office/drawing/2014/main" id="{6CB1D4FD-C2A9-D561-2577-15EDACF459FA}"/>
              </a:ext>
            </a:extLst>
          </p:cNvPr>
          <p:cNvSpPr>
            <a:spLocks noGrp="1"/>
          </p:cNvSpPr>
          <p:nvPr>
            <p:ph type="body" sz="quarter" idx="24"/>
          </p:nvPr>
        </p:nvSpPr>
        <p:spPr/>
        <p:txBody>
          <a:bodyPr/>
          <a:lstStyle/>
          <a:p>
            <a:endParaRPr lang="en-IE"/>
          </a:p>
        </p:txBody>
      </p:sp>
    </p:spTree>
    <p:extLst>
      <p:ext uri="{BB962C8B-B14F-4D97-AF65-F5344CB8AC3E}">
        <p14:creationId xmlns:p14="http://schemas.microsoft.com/office/powerpoint/2010/main" val="3753824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EE395ED-BC51-C1BC-11CE-DF55AFD8D9D9}"/>
              </a:ext>
            </a:extLst>
          </p:cNvPr>
          <p:cNvSpPr>
            <a:spLocks noGrp="1"/>
          </p:cNvSpPr>
          <p:nvPr>
            <p:ph type="body" sz="quarter" idx="13"/>
          </p:nvPr>
        </p:nvSpPr>
        <p:spPr>
          <a:xfrm>
            <a:off x="685641" y="400050"/>
            <a:ext cx="4612822" cy="3228975"/>
          </a:xfrm>
        </p:spPr>
        <p:txBody>
          <a:bodyPr>
            <a:normAutofit fontScale="62500" lnSpcReduction="20000"/>
          </a:bodyPr>
          <a:lstStyle/>
          <a:p>
            <a:r>
              <a:rPr lang="en-US" sz="5100" b="1" dirty="0">
                <a:solidFill>
                  <a:srgbClr val="262626"/>
                </a:solidFill>
                <a:latin typeface="Calibri" panose="020F0502020204030204" pitchFamily="34" charset="0"/>
                <a:ea typeface="+mn-ea"/>
                <a:cs typeface="Calibri" panose="020F0502020204030204" pitchFamily="34" charset="0"/>
              </a:rPr>
              <a:t>Neumarkter Lammsbräu, Deutschland </a:t>
            </a:r>
          </a:p>
          <a:p>
            <a:endParaRPr lang="en-US" sz="3600" b="1" dirty="0">
              <a:solidFill>
                <a:srgbClr val="262626"/>
              </a:solidFill>
              <a:latin typeface="Calibri" panose="020F0502020204030204" pitchFamily="34" charset="0"/>
              <a:ea typeface="+mn-ea"/>
              <a:cs typeface="Calibri" panose="020F0502020204030204" pitchFamily="34" charset="0"/>
            </a:endParaRPr>
          </a:p>
          <a:p>
            <a:r>
              <a:rPr lang="en-US" b="0" dirty="0">
                <a:solidFill>
                  <a:srgbClr val="262626"/>
                </a:solidFill>
                <a:latin typeface="Calibri" panose="020F0502020204030204" pitchFamily="34" charset="0"/>
                <a:cs typeface="Calibri" panose="020F0502020204030204" pitchFamily="34" charset="0"/>
              </a:rPr>
              <a:t>Ein </a:t>
            </a:r>
            <a:r>
              <a:rPr lang="en-US" sz="3600" b="0" dirty="0">
                <a:solidFill>
                  <a:srgbClr val="262626"/>
                </a:solidFill>
                <a:latin typeface="Calibri" panose="020F0502020204030204" pitchFamily="34" charset="0"/>
                <a:ea typeface="+mn-ea"/>
                <a:cs typeface="Calibri" panose="020F0502020204030204" pitchFamily="34" charset="0"/>
              </a:rPr>
              <a:t>bio-zertifizierter Getränkehersteller, der seit rund 40 Jahren eine Kultur der Nachhaltigkeit pflegt</a:t>
            </a:r>
          </a:p>
          <a:p>
            <a:endParaRPr lang="en-US" b="0" dirty="0">
              <a:solidFill>
                <a:srgbClr val="262626"/>
              </a:solidFill>
              <a:latin typeface="Calibri" panose="020F0502020204030204" pitchFamily="34" charset="0"/>
              <a:cs typeface="Calibri" panose="020F0502020204030204" pitchFamily="34" charset="0"/>
            </a:endParaRPr>
          </a:p>
          <a:p>
            <a:r>
              <a:rPr lang="en-US" sz="3600" b="0" dirty="0">
                <a:solidFill>
                  <a:srgbClr val="262626"/>
                </a:solidFill>
                <a:latin typeface="Calibri" panose="020F0502020204030204" pitchFamily="34" charset="0"/>
                <a:ea typeface="+mn-ea"/>
                <a:cs typeface="Calibri" panose="020F0502020204030204" pitchFamily="34" charset="0"/>
                <a:hlinkClick r:id="rId2"/>
              </a:rPr>
              <a:t>https://www.lammsbraeu.de/ </a:t>
            </a:r>
          </a:p>
          <a:p>
            <a:endParaRPr lang="en-IE" dirty="0">
              <a:solidFill>
                <a:srgbClr val="262626"/>
              </a:solidFill>
            </a:endParaRPr>
          </a:p>
        </p:txBody>
      </p:sp>
      <p:sp>
        <p:nvSpPr>
          <p:cNvPr id="7" name="Text Placeholder 6">
            <a:extLst>
              <a:ext uri="{FF2B5EF4-FFF2-40B4-BE49-F238E27FC236}">
                <a16:creationId xmlns:a16="http://schemas.microsoft.com/office/drawing/2014/main" id="{C61C6AD2-AA5E-B10B-A138-784235AA98B1}"/>
              </a:ext>
            </a:extLst>
          </p:cNvPr>
          <p:cNvSpPr>
            <a:spLocks noGrp="1"/>
          </p:cNvSpPr>
          <p:nvPr>
            <p:ph type="body" sz="quarter" idx="14"/>
          </p:nvPr>
        </p:nvSpPr>
        <p:spPr>
          <a:xfrm>
            <a:off x="545517" y="4062299"/>
            <a:ext cx="11417883" cy="2671805"/>
          </a:xfrm>
        </p:spPr>
        <p:txBody>
          <a:bodyPr/>
          <a:lstStyle/>
          <a:p>
            <a:r>
              <a:rPr lang="en-IE" sz="2000" b="1" dirty="0">
                <a:solidFill>
                  <a:srgbClr val="D0756E"/>
                </a:solidFill>
              </a:rPr>
              <a:t>CSR Onboarding- und Einstellungsprozess </a:t>
            </a:r>
          </a:p>
          <a:p>
            <a:r>
              <a:rPr lang="en-US" sz="2000" dirty="0">
                <a:solidFill>
                  <a:srgbClr val="262626"/>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"Mitmachen und von </a:t>
            </a:r>
            <a:r>
              <a:rPr lang="en-US" sz="2000" dirty="0" err="1">
                <a:solidFill>
                  <a:srgbClr val="262626"/>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Anfang</a:t>
            </a:r>
            <a:r>
              <a:rPr lang="en-US" sz="2000" dirty="0">
                <a:solidFill>
                  <a:srgbClr val="262626"/>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an </a:t>
            </a:r>
            <a:r>
              <a:rPr lang="en-US" sz="2000" dirty="0" err="1">
                <a:solidFill>
                  <a:srgbClr val="262626"/>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dazugehören</a:t>
            </a:r>
            <a:r>
              <a:rPr lang="en-US" sz="2000" dirty="0">
                <a:solidFill>
                  <a:srgbClr val="262626"/>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US" sz="2000" dirty="0">
                <a:solidFill>
                  <a:srgbClr val="262626"/>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US" sz="2000" dirty="0">
                <a:solidFill>
                  <a:srgbClr val="262626"/>
                </a:solidFill>
                <a:effectLst/>
                <a:ea typeface="Calibri" panose="020F0502020204030204" pitchFamily="34" charset="0"/>
                <a:cs typeface="Times New Roman" panose="02020603050405020304" pitchFamily="18" charset="0"/>
              </a:rPr>
              <a:t>Ob durch eine der beiden Ausbildungen, eine Werkstudententätigkeit oder ein Praktikum - praxisorientiertes Lernen wird mit einem familiären Umfeld und der Vermittlung von CSR-Themen verbunden. Ein offener und transparenter Umgang miteinander ist dabei ein fester Bestandteil: So finden im Rahmen der Ausbildung regelmäßige Feedbackgespräche mit den Azubi-Managern statt, ebenso wie </a:t>
            </a:r>
            <a:r>
              <a:rPr lang="en-US" sz="2000" dirty="0" err="1">
                <a:solidFill>
                  <a:srgbClr val="262626"/>
                </a:solidFill>
                <a:effectLst/>
                <a:ea typeface="Calibri" panose="020F0502020204030204" pitchFamily="34" charset="0"/>
                <a:cs typeface="Times New Roman" panose="02020603050405020304" pitchFamily="18" charset="0"/>
              </a:rPr>
              <a:t>jährliche</a:t>
            </a:r>
            <a:r>
              <a:rPr lang="en-US" sz="2000" dirty="0">
                <a:solidFill>
                  <a:srgbClr val="262626"/>
                </a:solidFill>
                <a:effectLst/>
                <a:ea typeface="Calibri" panose="020F0502020204030204" pitchFamily="34" charset="0"/>
                <a:cs typeface="Times New Roman" panose="02020603050405020304" pitchFamily="18" charset="0"/>
              </a:rPr>
              <a:t> Traineeships.</a:t>
            </a:r>
          </a:p>
          <a:p>
            <a:pPr>
              <a:spcBef>
                <a:spcPts val="1200"/>
              </a:spcBef>
            </a:pPr>
            <a:r>
              <a:rPr lang="en-GB" sz="2000" dirty="0" err="1">
                <a:solidFill>
                  <a:schemeClr val="tx1"/>
                </a:solidFill>
                <a:latin typeface="Calibri" panose="020F0502020204030204" pitchFamily="34" charset="0"/>
                <a:cs typeface="Calibri" panose="020F0502020204030204" pitchFamily="34" charset="0"/>
                <a:sym typeface="Helvetica Light"/>
                <a:hlinkClick r:id="rId4"/>
              </a:rPr>
              <a:t>Hier</a:t>
            </a:r>
            <a:r>
              <a:rPr lang="en-GB" sz="2000" dirty="0">
                <a:solidFill>
                  <a:schemeClr val="tx1"/>
                </a:solidFill>
                <a:latin typeface="Calibri" panose="020F0502020204030204" pitchFamily="34" charset="0"/>
                <a:cs typeface="Calibri" panose="020F0502020204030204" pitchFamily="34" charset="0"/>
                <a:sym typeface="Helvetica Light"/>
                <a:hlinkClick r:id="rId4"/>
              </a:rPr>
              <a:t> </a:t>
            </a:r>
            <a:r>
              <a:rPr lang="en-GB" sz="2000" dirty="0" err="1">
                <a:solidFill>
                  <a:schemeClr val="tx1"/>
                </a:solidFill>
                <a:latin typeface="Calibri" panose="020F0502020204030204" pitchFamily="34" charset="0"/>
                <a:cs typeface="Calibri" panose="020F0502020204030204" pitchFamily="34" charset="0"/>
                <a:sym typeface="Helvetica Light"/>
                <a:hlinkClick r:id="rId4"/>
              </a:rPr>
              <a:t>gehts</a:t>
            </a:r>
            <a:r>
              <a:rPr lang="en-GB" sz="2000" dirty="0">
                <a:solidFill>
                  <a:schemeClr val="tx1"/>
                </a:solidFill>
                <a:latin typeface="Calibri" panose="020F0502020204030204" pitchFamily="34" charset="0"/>
                <a:cs typeface="Calibri" panose="020F0502020204030204" pitchFamily="34" charset="0"/>
                <a:sym typeface="Helvetica Light"/>
                <a:hlinkClick r:id="rId4"/>
              </a:rPr>
              <a:t> </a:t>
            </a:r>
            <a:r>
              <a:rPr lang="en-GB" sz="2000" dirty="0" err="1">
                <a:solidFill>
                  <a:schemeClr val="tx1"/>
                </a:solidFill>
                <a:latin typeface="Calibri" panose="020F0502020204030204" pitchFamily="34" charset="0"/>
                <a:cs typeface="Calibri" panose="020F0502020204030204" pitchFamily="34" charset="0"/>
                <a:sym typeface="Helvetica Light"/>
                <a:hlinkClick r:id="rId4"/>
              </a:rPr>
              <a:t>zur</a:t>
            </a:r>
            <a:r>
              <a:rPr lang="en-GB" sz="2000" dirty="0">
                <a:solidFill>
                  <a:schemeClr val="tx1"/>
                </a:solidFill>
                <a:latin typeface="Calibri" panose="020F0502020204030204" pitchFamily="34" charset="0"/>
                <a:cs typeface="Calibri" panose="020F0502020204030204" pitchFamily="34" charset="0"/>
                <a:sym typeface="Helvetica Light"/>
                <a:hlinkClick r:id="rId4"/>
              </a:rPr>
              <a:t> </a:t>
            </a:r>
            <a:r>
              <a:rPr lang="en-GB" sz="2000" dirty="0" err="1">
                <a:solidFill>
                  <a:schemeClr val="tx1"/>
                </a:solidFill>
                <a:latin typeface="Calibri" panose="020F0502020204030204" pitchFamily="34" charset="0"/>
                <a:cs typeface="Calibri" panose="020F0502020204030204" pitchFamily="34" charset="0"/>
                <a:sym typeface="Helvetica Light"/>
                <a:hlinkClick r:id="rId4"/>
              </a:rPr>
              <a:t>Fallstudie</a:t>
            </a:r>
            <a:endParaRPr lang="en-IE" sz="2000" b="0" i="0" u="none" strike="noStrike" cap="none" spc="0" baseline="0" dirty="0">
              <a:ln>
                <a:noFill/>
              </a:ln>
              <a:solidFill>
                <a:schemeClr val="tx1"/>
              </a:solidFill>
              <a:uFillTx/>
              <a:latin typeface="Calibri" panose="020F0502020204030204" pitchFamily="34" charset="0"/>
              <a:ea typeface="+mn-ea"/>
              <a:cs typeface="Calibri" panose="020F0502020204030204" pitchFamily="34" charset="0"/>
              <a:sym typeface="Helvetica Light"/>
            </a:endParaRPr>
          </a:p>
        </p:txBody>
      </p:sp>
      <p:pic>
        <p:nvPicPr>
          <p:cNvPr id="10" name="Picture Placeholder 9" descr="A group of people looking at a computer&#10;&#10;Description automatically generated">
            <a:extLst>
              <a:ext uri="{FF2B5EF4-FFF2-40B4-BE49-F238E27FC236}">
                <a16:creationId xmlns:a16="http://schemas.microsoft.com/office/drawing/2014/main" id="{5D9ECE85-187C-54F0-8326-7C0EE01B3E54}"/>
              </a:ext>
            </a:extLst>
          </p:cNvPr>
          <p:cNvPicPr>
            <a:picLocks noGrp="1" noChangeAspect="1"/>
          </p:cNvPicPr>
          <p:nvPr>
            <p:ph type="pic" sz="quarter" idx="19"/>
          </p:nvPr>
        </p:nvPicPr>
        <p:blipFill>
          <a:blip r:embed="rId5"/>
          <a:srcRect t="5870" b="5870"/>
          <a:stretch>
            <a:fillRect/>
          </a:stretch>
        </p:blipFill>
        <p:spPr/>
      </p:pic>
      <p:pic>
        <p:nvPicPr>
          <p:cNvPr id="2" name="Grafik 64">
            <a:extLst>
              <a:ext uri="{FF2B5EF4-FFF2-40B4-BE49-F238E27FC236}">
                <a16:creationId xmlns:a16="http://schemas.microsoft.com/office/drawing/2014/main" id="{26CED1DF-AD57-0F3A-0718-F86C1FA49A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1637" y="24941"/>
            <a:ext cx="1250363" cy="750218"/>
          </a:xfrm>
          <a:prstGeom prst="rect">
            <a:avLst/>
          </a:prstGeom>
          <a:ln w="28575">
            <a:solidFill>
              <a:srgbClr val="E6E6E6"/>
            </a:solidFill>
          </a:ln>
        </p:spPr>
      </p:pic>
      <p:sp>
        <p:nvSpPr>
          <p:cNvPr id="3" name="Flowchart: Connector 2">
            <a:extLst>
              <a:ext uri="{FF2B5EF4-FFF2-40B4-BE49-F238E27FC236}">
                <a16:creationId xmlns:a16="http://schemas.microsoft.com/office/drawing/2014/main" id="{FCFF5328-AB2E-F6A3-09E2-15DB03954A61}"/>
              </a:ext>
            </a:extLst>
          </p:cNvPr>
          <p:cNvSpPr/>
          <p:nvPr/>
        </p:nvSpPr>
        <p:spPr>
          <a:xfrm>
            <a:off x="9915530" y="2140687"/>
            <a:ext cx="1943095" cy="1704975"/>
          </a:xfrm>
          <a:prstGeom prst="flowChartConnector">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solidFill>
                  <a:srgbClr val="262626"/>
                </a:solidFill>
              </a:rPr>
              <a:t>Fall-</a:t>
            </a:r>
            <a:r>
              <a:rPr lang="en-IE" sz="3600" b="1" dirty="0" err="1">
                <a:solidFill>
                  <a:srgbClr val="262626"/>
                </a:solidFill>
              </a:rPr>
              <a:t>studie</a:t>
            </a:r>
            <a:endParaRPr lang="en-IE" sz="3600" b="1" dirty="0">
              <a:solidFill>
                <a:srgbClr val="262626"/>
              </a:solidFill>
            </a:endParaRPr>
          </a:p>
        </p:txBody>
      </p:sp>
    </p:spTree>
    <p:extLst>
      <p:ext uri="{BB962C8B-B14F-4D97-AF65-F5344CB8AC3E}">
        <p14:creationId xmlns:p14="http://schemas.microsoft.com/office/powerpoint/2010/main" val="910044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8A20AE4-17FC-C974-B8E5-C25CBFF4EE39}"/>
              </a:ext>
            </a:extLst>
          </p:cNvPr>
          <p:cNvSpPr>
            <a:spLocks noGrp="1"/>
          </p:cNvSpPr>
          <p:nvPr>
            <p:ph type="body" sz="quarter" idx="13"/>
          </p:nvPr>
        </p:nvSpPr>
        <p:spPr/>
        <p:txBody>
          <a:bodyPr/>
          <a:lstStyle/>
          <a:p>
            <a:endParaRPr lang="en-GB"/>
          </a:p>
        </p:txBody>
      </p:sp>
      <p:sp>
        <p:nvSpPr>
          <p:cNvPr id="3" name="Textplatzhalter 2">
            <a:extLst>
              <a:ext uri="{FF2B5EF4-FFF2-40B4-BE49-F238E27FC236}">
                <a16:creationId xmlns:a16="http://schemas.microsoft.com/office/drawing/2014/main" id="{F98922BA-739F-5CD3-C638-462487A1D473}"/>
              </a:ext>
            </a:extLst>
          </p:cNvPr>
          <p:cNvSpPr>
            <a:spLocks noGrp="1"/>
          </p:cNvSpPr>
          <p:nvPr>
            <p:ph type="body" sz="quarter" idx="14"/>
          </p:nvPr>
        </p:nvSpPr>
        <p:spPr/>
        <p:txBody>
          <a:bodyPr/>
          <a:lstStyle/>
          <a:p>
            <a:endParaRPr lang="en-GB"/>
          </a:p>
        </p:txBody>
      </p:sp>
      <p:pic>
        <p:nvPicPr>
          <p:cNvPr id="7" name="Grafik 6">
            <a:extLst>
              <a:ext uri="{FF2B5EF4-FFF2-40B4-BE49-F238E27FC236}">
                <a16:creationId xmlns:a16="http://schemas.microsoft.com/office/drawing/2014/main" id="{2B117DB5-A759-5C8E-7430-47610E891FD7}"/>
              </a:ext>
            </a:extLst>
          </p:cNvPr>
          <p:cNvPicPr>
            <a:picLocks noChangeAspect="1"/>
          </p:cNvPicPr>
          <p:nvPr/>
        </p:nvPicPr>
        <p:blipFill>
          <a:blip r:embed="rId2"/>
          <a:stretch>
            <a:fillRect/>
          </a:stretch>
        </p:blipFill>
        <p:spPr>
          <a:xfrm>
            <a:off x="767066" y="9525"/>
            <a:ext cx="10657867" cy="6858000"/>
          </a:xfrm>
          <a:prstGeom prst="rect">
            <a:avLst/>
          </a:prstGeom>
        </p:spPr>
      </p:pic>
    </p:spTree>
    <p:extLst>
      <p:ext uri="{BB962C8B-B14F-4D97-AF65-F5344CB8AC3E}">
        <p14:creationId xmlns:p14="http://schemas.microsoft.com/office/powerpoint/2010/main" val="165612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E736340-0729-81A4-8F1F-9F5EDBCF5ECF}"/>
              </a:ext>
            </a:extLst>
          </p:cNvPr>
          <p:cNvSpPr/>
          <p:nvPr/>
        </p:nvSpPr>
        <p:spPr>
          <a:xfrm>
            <a:off x="752476" y="381000"/>
            <a:ext cx="11106150" cy="6210300"/>
          </a:xfrm>
          <a:prstGeom prst="roundRect">
            <a:avLst/>
          </a:prstGeom>
          <a:solidFill>
            <a:srgbClr val="EBC2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65"/>
              </a:spcAft>
            </a:pPr>
            <a:r>
              <a:rPr lang="en-IE" sz="2800" b="1" dirty="0">
                <a:solidFill>
                  <a:srgbClr val="027354"/>
                </a:solidFill>
                <a:effectLst/>
                <a:ea typeface="Times New Roman" panose="02020603050405020304" pitchFamily="18" charset="0"/>
                <a:cs typeface="Times New Roman" panose="02020603050405020304" pitchFamily="18" charset="0"/>
              </a:rPr>
              <a:t>CSR in der Nachfolgeplanung im Blickpunkt</a:t>
            </a:r>
          </a:p>
          <a:p>
            <a:pPr>
              <a:lnSpc>
                <a:spcPct val="107000"/>
              </a:lnSpc>
              <a:spcAft>
                <a:spcPts val="865"/>
              </a:spcAft>
            </a:pPr>
            <a:r>
              <a:rPr lang="en-IE" sz="2000" b="1" dirty="0">
                <a:solidFill>
                  <a:srgbClr val="027354"/>
                </a:solidFill>
                <a:effectLst/>
                <a:ea typeface="Times New Roman" panose="02020603050405020304" pitchFamily="18" charset="0"/>
                <a:cs typeface="Times New Roman" panose="02020603050405020304" pitchFamily="18" charset="0"/>
              </a:rPr>
              <a:t>Die Nachfolgeplanung ist eine Form der Personalbeschaffung, bei der die Strategie für die Nachfolgeplanung auf Führungsaufgaben ausgerichtet ist</a:t>
            </a:r>
            <a:r>
              <a:rPr lang="en-IE" sz="2000" b="1" dirty="0">
                <a:solidFill>
                  <a:srgbClr val="262626"/>
                </a:solidFill>
                <a:effectLst/>
                <a:ea typeface="Times New Roman" panose="02020603050405020304" pitchFamily="18" charset="0"/>
                <a:cs typeface="Times New Roman" panose="02020603050405020304" pitchFamily="18" charset="0"/>
              </a:rPr>
              <a:t>. </a:t>
            </a:r>
            <a:r>
              <a:rPr lang="en-IE" sz="2000" dirty="0">
                <a:solidFill>
                  <a:srgbClr val="262626"/>
                </a:solidFill>
                <a:effectLst/>
                <a:ea typeface="Times New Roman" panose="02020603050405020304" pitchFamily="18" charset="0"/>
                <a:cs typeface="Times New Roman" panose="02020603050405020304" pitchFamily="18" charset="0"/>
              </a:rPr>
              <a:t>Sie dient dazu, neue und potenzielle Führungskräfte zu identifizieren und zu entwickeln, die in Führungspositionen nachrücken können, wenn diese frei werden. </a:t>
            </a:r>
            <a:r>
              <a:rPr lang="en-IE" sz="2000" dirty="0">
                <a:solidFill>
                  <a:srgbClr val="262626"/>
                </a:solidFill>
                <a:ea typeface="Times New Roman" panose="02020603050405020304" pitchFamily="18" charset="0"/>
                <a:cs typeface="Times New Roman" panose="02020603050405020304" pitchFamily="18" charset="0"/>
              </a:rPr>
              <a:t>Dadurch werden die Einstellungskosten gesenkt und die </a:t>
            </a:r>
            <a:r>
              <a:rPr lang="en-IE" sz="2000" dirty="0">
                <a:solidFill>
                  <a:srgbClr val="262626"/>
                </a:solidFill>
                <a:effectLst/>
                <a:ea typeface="Times New Roman" panose="02020603050405020304" pitchFamily="18" charset="0"/>
                <a:cs typeface="Times New Roman" panose="02020603050405020304" pitchFamily="18" charset="0"/>
              </a:rPr>
              <a:t>vorhandenen Mitarbeiter stehen im Idealfall für die Besetzung freier Stellen zur Verfügung</a:t>
            </a:r>
            <a:r>
              <a:rPr lang="en-IE" sz="2000" dirty="0">
                <a:solidFill>
                  <a:srgbClr val="262626"/>
                </a:solidFill>
                <a:ea typeface="Times New Roman" panose="02020603050405020304" pitchFamily="18" charset="0"/>
                <a:cs typeface="Times New Roman" panose="02020603050405020304" pitchFamily="18" charset="0"/>
              </a:rPr>
              <a:t>. Sie fühlen sich geschätzt und anerkannt, </a:t>
            </a:r>
            <a:r>
              <a:rPr lang="en-IE" sz="2000" dirty="0">
                <a:solidFill>
                  <a:srgbClr val="262626"/>
                </a:solidFill>
                <a:effectLst/>
                <a:ea typeface="Times New Roman" panose="02020603050405020304" pitchFamily="18" charset="0"/>
                <a:cs typeface="Times New Roman" panose="02020603050405020304" pitchFamily="18" charset="0"/>
              </a:rPr>
              <a:t>insbesondere diejenigen, die sich auf einem fortschrittlichen Karriereweg befinden. </a:t>
            </a:r>
          </a:p>
          <a:p>
            <a:pPr>
              <a:lnSpc>
                <a:spcPct val="107000"/>
              </a:lnSpc>
              <a:spcAft>
                <a:spcPts val="865"/>
              </a:spcAft>
            </a:pPr>
            <a:r>
              <a:rPr lang="en-IE" sz="2000" dirty="0">
                <a:solidFill>
                  <a:srgbClr val="262626"/>
                </a:solidFill>
                <a:effectLst/>
                <a:ea typeface="Times New Roman" panose="02020603050405020304" pitchFamily="18" charset="0"/>
                <a:cs typeface="Times New Roman" panose="02020603050405020304" pitchFamily="18" charset="0"/>
              </a:rPr>
              <a:t>Programme zur Laufbahn- und Nachfolgeplanung könnten CSR-Erfahrungen innerhalb oder außerhalb des Unternehmens einbeziehen, z. B. durch Abordnungen zu Sozial- oder Umweltorganisationen oder durch Freistellungen, um CSR-bezogene Führungserfahrungen zu sammeln, um den Einzelnen auf CSR-Führungsaufgaben sowie auf allgemeine Managementaufgaben vorzubereiten.</a:t>
            </a:r>
          </a:p>
          <a:p>
            <a:pPr>
              <a:lnSpc>
                <a:spcPct val="107000"/>
              </a:lnSpc>
              <a:spcAft>
                <a:spcPts val="865"/>
              </a:spcAft>
            </a:pPr>
            <a:r>
              <a:rPr lang="en-IE" sz="2000" dirty="0">
                <a:solidFill>
                  <a:srgbClr val="262626"/>
                </a:solidFill>
                <a:effectLst/>
                <a:ea typeface="Times New Roman" panose="02020603050405020304" pitchFamily="18" charset="0"/>
                <a:cs typeface="Times New Roman" panose="02020603050405020304" pitchFamily="18" charset="0"/>
              </a:rPr>
              <a:t>Befolgen Sie einfache Maßnahmen, wie z. B. die Integration von </a:t>
            </a:r>
            <a:r>
              <a:rPr lang="en-IE" sz="2000" dirty="0">
                <a:solidFill>
                  <a:srgbClr val="262626"/>
                </a:solidFill>
                <a:ea typeface="Times New Roman" panose="02020603050405020304" pitchFamily="18" charset="0"/>
                <a:cs typeface="Times New Roman" panose="02020603050405020304" pitchFamily="18" charset="0"/>
              </a:rPr>
              <a:t>CSR-Werten </a:t>
            </a:r>
            <a:r>
              <a:rPr lang="en-IE" sz="2000" dirty="0">
                <a:solidFill>
                  <a:srgbClr val="262626"/>
                </a:solidFill>
                <a:effectLst/>
                <a:ea typeface="Times New Roman" panose="02020603050405020304" pitchFamily="18" charset="0"/>
                <a:cs typeface="Times New Roman" panose="02020603050405020304" pitchFamily="18" charset="0"/>
              </a:rPr>
              <a:t>in alle </a:t>
            </a:r>
            <a:r>
              <a:rPr lang="en-IE" sz="2000" dirty="0" err="1">
                <a:solidFill>
                  <a:srgbClr val="262626"/>
                </a:solidFill>
                <a:effectLst/>
                <a:ea typeface="Times New Roman" panose="02020603050405020304" pitchFamily="18" charset="0"/>
                <a:cs typeface="Times New Roman" panose="02020603050405020304" pitchFamily="18" charset="0"/>
              </a:rPr>
              <a:t>Schulungsprogramme</a:t>
            </a:r>
            <a:r>
              <a:rPr lang="en-IE" sz="2000" dirty="0">
                <a:solidFill>
                  <a:srgbClr val="262626"/>
                </a:solidFill>
                <a:ea typeface="Times New Roman" panose="02020603050405020304" pitchFamily="18" charset="0"/>
                <a:cs typeface="Times New Roman" panose="02020603050405020304" pitchFamily="18" charset="0"/>
              </a:rPr>
              <a:t>. </a:t>
            </a:r>
            <a:r>
              <a:rPr lang="en-IE" sz="2000" dirty="0" err="1">
                <a:solidFill>
                  <a:srgbClr val="262626"/>
                </a:solidFill>
                <a:effectLst/>
                <a:ea typeface="Times New Roman" panose="02020603050405020304" pitchFamily="18" charset="0"/>
                <a:cs typeface="Times New Roman" panose="02020603050405020304" pitchFamily="18" charset="0"/>
              </a:rPr>
              <a:t>Dadurch</a:t>
            </a:r>
            <a:r>
              <a:rPr lang="en-IE" sz="2000" dirty="0">
                <a:solidFill>
                  <a:srgbClr val="262626"/>
                </a:solidFill>
                <a:effectLst/>
                <a:ea typeface="Times New Roman" panose="02020603050405020304" pitchFamily="18" charset="0"/>
                <a:cs typeface="Times New Roman" panose="02020603050405020304" pitchFamily="18" charset="0"/>
              </a:rPr>
              <a:t> wird sichergestellt, dass alle Mitarbeiter von Anfang an auf die CSR ausgerichtet und </a:t>
            </a:r>
            <a:r>
              <a:rPr lang="en-IE" sz="2000" dirty="0" err="1">
                <a:solidFill>
                  <a:srgbClr val="262626"/>
                </a:solidFill>
                <a:effectLst/>
                <a:ea typeface="Times New Roman" panose="02020603050405020304" pitchFamily="18" charset="0"/>
                <a:cs typeface="Times New Roman" panose="02020603050405020304" pitchFamily="18" charset="0"/>
              </a:rPr>
              <a:t>diese</a:t>
            </a:r>
            <a:r>
              <a:rPr lang="en-IE" sz="2000" dirty="0">
                <a:solidFill>
                  <a:srgbClr val="262626"/>
                </a:solidFill>
                <a:effectLst/>
                <a:ea typeface="Times New Roman" panose="02020603050405020304" pitchFamily="18" charset="0"/>
                <a:cs typeface="Times New Roman" panose="02020603050405020304" pitchFamily="18" charset="0"/>
              </a:rPr>
              <a:t> Maßnahme als einen fortschrittlichen Weg verstehen. </a:t>
            </a:r>
            <a:endParaRPr lang="en-IE" sz="2000" dirty="0">
              <a:solidFill>
                <a:srgbClr val="262626"/>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7296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70414C-D290-6941-231A-758D541CF0C5}"/>
              </a:ext>
            </a:extLst>
          </p:cNvPr>
          <p:cNvSpPr>
            <a:spLocks noGrp="1"/>
          </p:cNvSpPr>
          <p:nvPr>
            <p:ph type="body" sz="quarter" idx="20"/>
          </p:nvPr>
        </p:nvSpPr>
        <p:spPr>
          <a:xfrm>
            <a:off x="5919920" y="1443918"/>
            <a:ext cx="5738679" cy="5161351"/>
          </a:xfrm>
        </p:spPr>
        <p:txBody>
          <a:bodyPr/>
          <a:lstStyle/>
          <a:p>
            <a:r>
              <a:rPr lang="en-IE" sz="2200" b="1" dirty="0">
                <a:solidFill>
                  <a:srgbClr val="333333"/>
                </a:solidFill>
                <a:effectLst/>
                <a:ea typeface="Times New Roman" panose="02020603050405020304" pitchFamily="18" charset="0"/>
                <a:cs typeface="Times New Roman" panose="02020603050405020304" pitchFamily="18" charset="0"/>
              </a:rPr>
              <a:t>Personalleiter sollten CSR-Elemente in Stellenbeschreibungen, individuelle Leistungspläne und Teamziele integrieren.</a:t>
            </a:r>
            <a:endParaRPr lang="en-IE" sz="2200" b="1" dirty="0"/>
          </a:p>
          <a:p>
            <a:pPr marL="342900" indent="-342900">
              <a:buFont typeface="Wingdings" panose="05000000000000000000" pitchFamily="2" charset="2"/>
              <a:buChar char="ü"/>
            </a:pPr>
            <a:r>
              <a:rPr lang="en-IE" sz="2200" dirty="0">
                <a:solidFill>
                  <a:srgbClr val="333333"/>
                </a:solidFill>
                <a:ea typeface="Times New Roman" panose="02020603050405020304" pitchFamily="18" charset="0"/>
                <a:cs typeface="Times New Roman" panose="02020603050405020304" pitchFamily="18" charset="0"/>
              </a:rPr>
              <a:t>So sollten beispielsweise die </a:t>
            </a:r>
            <a:r>
              <a:rPr lang="en-IE" sz="2200" dirty="0">
                <a:solidFill>
                  <a:srgbClr val="333333"/>
                </a:solidFill>
                <a:effectLst/>
                <a:ea typeface="Times New Roman" panose="02020603050405020304" pitchFamily="18" charset="0"/>
                <a:cs typeface="Times New Roman" panose="02020603050405020304" pitchFamily="18" charset="0"/>
              </a:rPr>
              <a:t>CSR-Grundsätze als Hauptverantwortungsbereich in alle Rollenbeschreibungen von Führungskräften aufgenommen werden und nicht als zusätzlicher </a:t>
            </a:r>
            <a:r>
              <a:rPr lang="en-IE" sz="2200" dirty="0" err="1">
                <a:solidFill>
                  <a:srgbClr val="333333"/>
                </a:solidFill>
                <a:effectLst/>
                <a:ea typeface="Times New Roman" panose="02020603050405020304" pitchFamily="18" charset="0"/>
                <a:cs typeface="Times New Roman" panose="02020603050405020304" pitchFamily="18" charset="0"/>
              </a:rPr>
              <a:t>Anhang</a:t>
            </a:r>
            <a:r>
              <a:rPr lang="en-IE" sz="2200" dirty="0">
                <a:solidFill>
                  <a:srgbClr val="333333"/>
                </a:solidFill>
                <a:effectLst/>
                <a:ea typeface="Times New Roman" panose="02020603050405020304" pitchFamily="18" charset="0"/>
                <a:cs typeface="Times New Roman" panose="02020603050405020304" pitchFamily="18" charset="0"/>
              </a:rPr>
              <a:t> am Ende </a:t>
            </a:r>
            <a:r>
              <a:rPr lang="en-IE" sz="2200" dirty="0" err="1">
                <a:solidFill>
                  <a:srgbClr val="333333"/>
                </a:solidFill>
                <a:effectLst/>
                <a:ea typeface="Times New Roman" panose="02020603050405020304" pitchFamily="18" charset="0"/>
                <a:cs typeface="Times New Roman" panose="02020603050405020304" pitchFamily="18" charset="0"/>
              </a:rPr>
              <a:t>jeder</a:t>
            </a:r>
            <a:r>
              <a:rPr lang="en-IE" sz="2200" dirty="0">
                <a:solidFill>
                  <a:srgbClr val="333333"/>
                </a:solidFill>
                <a:effectLst/>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Stellenbeschreibung</a:t>
            </a:r>
            <a:r>
              <a:rPr lang="en-IE" sz="2200" dirty="0">
                <a:solidFill>
                  <a:srgbClr val="333333"/>
                </a:solidFill>
                <a:effectLst/>
                <a:ea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ü"/>
            </a:pPr>
            <a:r>
              <a:rPr lang="en-IE" sz="2200" dirty="0">
                <a:solidFill>
                  <a:srgbClr val="333333"/>
                </a:solidFill>
                <a:effectLst/>
                <a:ea typeface="Times New Roman" panose="02020603050405020304" pitchFamily="18" charset="0"/>
                <a:cs typeface="Times New Roman" panose="02020603050405020304" pitchFamily="18" charset="0"/>
              </a:rPr>
              <a:t>Künftig mehr als die drei genannten CSR-Werte, z. B. </a:t>
            </a:r>
            <a:r>
              <a:rPr lang="en-IE" sz="2200" dirty="0" err="1">
                <a:solidFill>
                  <a:srgbClr val="333333"/>
                </a:solidFill>
                <a:effectLst/>
                <a:ea typeface="Times New Roman" panose="02020603050405020304" pitchFamily="18" charset="0"/>
                <a:cs typeface="Times New Roman" panose="02020603050405020304" pitchFamily="18" charset="0"/>
              </a:rPr>
              <a:t>Vielfalt</a:t>
            </a:r>
            <a:r>
              <a:rPr lang="en-IE" sz="2200" dirty="0">
                <a:solidFill>
                  <a:srgbClr val="333333"/>
                </a:solidFill>
                <a:effectLst/>
                <a:ea typeface="Times New Roman" panose="02020603050405020304" pitchFamily="18" charset="0"/>
                <a:cs typeface="Times New Roman" panose="02020603050405020304" pitchFamily="18" charset="0"/>
              </a:rPr>
              <a:t> und Umwelt-</a:t>
            </a:r>
            <a:r>
              <a:rPr lang="en-IE" sz="2200" dirty="0" err="1">
                <a:solidFill>
                  <a:srgbClr val="333333"/>
                </a:solidFill>
                <a:effectLst/>
                <a:ea typeface="Times New Roman" panose="02020603050405020304" pitchFamily="18" charset="0"/>
                <a:cs typeface="Times New Roman" panose="02020603050405020304" pitchFamily="18" charset="0"/>
              </a:rPr>
              <a:t>verantwortung</a:t>
            </a:r>
            <a:r>
              <a:rPr lang="en-IE" sz="2200" dirty="0">
                <a:solidFill>
                  <a:srgbClr val="333333"/>
                </a:solidFill>
                <a:effectLst/>
                <a:ea typeface="Times New Roman" panose="02020603050405020304" pitchFamily="18" charset="0"/>
                <a:cs typeface="Times New Roman" panose="02020603050405020304" pitchFamily="18" charset="0"/>
              </a:rPr>
              <a:t>. Umsetzung dieser Werte in Ziele mit KPIs (z. B. Energie- oder Abfalleinsparungen) in den jährlichen Leistungsplänen </a:t>
            </a:r>
            <a:r>
              <a:rPr lang="en-IE" sz="2200" dirty="0" err="1">
                <a:solidFill>
                  <a:srgbClr val="333333"/>
                </a:solidFill>
                <a:effectLst/>
                <a:ea typeface="Times New Roman" panose="02020603050405020304" pitchFamily="18" charset="0"/>
                <a:cs typeface="Times New Roman" panose="02020603050405020304" pitchFamily="18" charset="0"/>
              </a:rPr>
              <a:t>aller</a:t>
            </a:r>
            <a:r>
              <a:rPr lang="en-IE" sz="2200" dirty="0">
                <a:solidFill>
                  <a:srgbClr val="333333"/>
                </a:solidFill>
                <a:effectLst/>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Führungskräfte</a:t>
            </a:r>
            <a:endParaRPr lang="en-IE" sz="2200" dirty="0">
              <a:solidFill>
                <a:srgbClr val="333333"/>
              </a:solidFill>
              <a:effectLst/>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n-IE" sz="2200" dirty="0">
              <a:solidFill>
                <a:srgbClr val="333333"/>
              </a:solidFill>
              <a:ea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C4D9452F-A7EF-3730-C09A-2610C178A9FB}"/>
              </a:ext>
            </a:extLst>
          </p:cNvPr>
          <p:cNvSpPr>
            <a:spLocks noGrp="1"/>
          </p:cNvSpPr>
          <p:nvPr>
            <p:ph type="body" sz="quarter" idx="22"/>
          </p:nvPr>
        </p:nvSpPr>
        <p:spPr>
          <a:xfrm>
            <a:off x="5905665" y="252731"/>
            <a:ext cx="5579898" cy="1109344"/>
          </a:xfrm>
        </p:spPr>
        <p:txBody>
          <a:bodyPr>
            <a:normAutofit fontScale="92500" lnSpcReduction="10000"/>
          </a:bodyPr>
          <a:lstStyle/>
          <a:p>
            <a:pPr>
              <a:lnSpc>
                <a:spcPct val="110000"/>
              </a:lnSpc>
              <a:spcBef>
                <a:spcPts val="0"/>
              </a:spcBef>
            </a:pPr>
            <a:r>
              <a:rPr lang="en-IE" b="1" dirty="0">
                <a:solidFill>
                  <a:srgbClr val="027354"/>
                </a:solidFill>
              </a:rPr>
              <a:t>Beispiel für CSR-Kompetenz- und Leistungsmanagement</a:t>
            </a:r>
          </a:p>
        </p:txBody>
      </p:sp>
      <p:sp>
        <p:nvSpPr>
          <p:cNvPr id="6" name="Text Placeholder 5">
            <a:extLst>
              <a:ext uri="{FF2B5EF4-FFF2-40B4-BE49-F238E27FC236}">
                <a16:creationId xmlns:a16="http://schemas.microsoft.com/office/drawing/2014/main" id="{35BA3402-8DD9-D7F6-585C-411DE2890956}"/>
              </a:ext>
            </a:extLst>
          </p:cNvPr>
          <p:cNvSpPr>
            <a:spLocks noGrp="1"/>
          </p:cNvSpPr>
          <p:nvPr>
            <p:ph type="body" sz="quarter" idx="23"/>
          </p:nvPr>
        </p:nvSpPr>
        <p:spPr>
          <a:xfrm>
            <a:off x="780624" y="589390"/>
            <a:ext cx="3353225" cy="6163835"/>
          </a:xfrm>
        </p:spPr>
        <p:txBody>
          <a:bodyPr>
            <a:normAutofit fontScale="47500" lnSpcReduction="20000"/>
          </a:bodyPr>
          <a:lstStyle/>
          <a:p>
            <a:pPr>
              <a:lnSpc>
                <a:spcPct val="120000"/>
              </a:lnSpc>
              <a:spcBef>
                <a:spcPts val="0"/>
              </a:spcBef>
            </a:pPr>
            <a:r>
              <a:rPr lang="en-IE" sz="3600" b="1" dirty="0">
                <a:solidFill>
                  <a:srgbClr val="027354"/>
                </a:solidFill>
                <a:effectLst/>
                <a:ea typeface="Times New Roman" panose="02020603050405020304" pitchFamily="18" charset="0"/>
                <a:cs typeface="Times New Roman" panose="02020603050405020304" pitchFamily="18" charset="0"/>
              </a:rPr>
              <a:t>Neben der </a:t>
            </a:r>
            <a:r>
              <a:rPr lang="en-IE" sz="3600" b="1" dirty="0" err="1">
                <a:solidFill>
                  <a:srgbClr val="027354"/>
                </a:solidFill>
                <a:effectLst/>
                <a:ea typeface="Times New Roman" panose="02020603050405020304" pitchFamily="18" charset="0"/>
                <a:cs typeface="Times New Roman" panose="02020603050405020304" pitchFamily="18" charset="0"/>
              </a:rPr>
              <a:t>Rekrutierung</a:t>
            </a:r>
            <a:r>
              <a:rPr lang="en-IE" sz="3600" b="1" dirty="0">
                <a:solidFill>
                  <a:srgbClr val="027354"/>
                </a:solidFill>
                <a:effectLst/>
                <a:ea typeface="Times New Roman" panose="02020603050405020304" pitchFamily="18" charset="0"/>
                <a:cs typeface="Times New Roman" panose="02020603050405020304" pitchFamily="18" charset="0"/>
              </a:rPr>
              <a:t> und der Kompetenzentwicklung sind die Vergütung und das Leistungsmanagement von zentraler Bedeutung für die CSR-Funktion der Personalabteilung. </a:t>
            </a:r>
            <a:r>
              <a:rPr lang="en-IE" sz="3600" dirty="0">
                <a:solidFill>
                  <a:srgbClr val="333333"/>
                </a:solidFill>
                <a:effectLst/>
                <a:ea typeface="Times New Roman" panose="02020603050405020304" pitchFamily="18" charset="0"/>
                <a:cs typeface="Times New Roman" panose="02020603050405020304" pitchFamily="18" charset="0"/>
              </a:rPr>
              <a:t>Die Personalabteilung ist an der Festlegung von Leistungsstandards und -erwartungen und der Überwachung der Ergebnisse im Hinblick auf die Leistungsziele beteiligt. </a:t>
            </a:r>
          </a:p>
          <a:p>
            <a:pPr>
              <a:lnSpc>
                <a:spcPct val="120000"/>
              </a:lnSpc>
              <a:spcBef>
                <a:spcPts val="0"/>
              </a:spcBef>
            </a:pPr>
            <a:endParaRPr lang="en-IE" dirty="0">
              <a:solidFill>
                <a:srgbClr val="333333"/>
              </a:solidFill>
              <a:ea typeface="Times New Roman" panose="02020603050405020304" pitchFamily="18" charset="0"/>
              <a:cs typeface="Times New Roman" panose="02020603050405020304" pitchFamily="18" charset="0"/>
            </a:endParaRPr>
          </a:p>
          <a:p>
            <a:pPr>
              <a:lnSpc>
                <a:spcPct val="120000"/>
              </a:lnSpc>
              <a:spcBef>
                <a:spcPts val="0"/>
              </a:spcBef>
            </a:pPr>
            <a:r>
              <a:rPr lang="en-IE" dirty="0">
                <a:solidFill>
                  <a:srgbClr val="333333"/>
                </a:solidFill>
                <a:ea typeface="Times New Roman" panose="02020603050405020304" pitchFamily="18" charset="0"/>
                <a:cs typeface="Times New Roman" panose="02020603050405020304" pitchFamily="18" charset="0"/>
              </a:rPr>
              <a:t>Die Integration von </a:t>
            </a:r>
            <a:r>
              <a:rPr lang="en-IE" sz="3600" dirty="0">
                <a:solidFill>
                  <a:srgbClr val="333333"/>
                </a:solidFill>
                <a:effectLst/>
                <a:ea typeface="Times New Roman" panose="02020603050405020304" pitchFamily="18" charset="0"/>
                <a:cs typeface="Times New Roman" panose="02020603050405020304" pitchFamily="18" charset="0"/>
              </a:rPr>
              <a:t>CSR-orientierten Werte- und Verpflichtungserklärungen in die </a:t>
            </a:r>
            <a:r>
              <a:rPr lang="en-IE" dirty="0">
                <a:solidFill>
                  <a:srgbClr val="333333"/>
                </a:solidFill>
                <a:ea typeface="Times New Roman" panose="02020603050405020304" pitchFamily="18" charset="0"/>
                <a:cs typeface="Times New Roman" panose="02020603050405020304" pitchFamily="18" charset="0"/>
              </a:rPr>
              <a:t>Personal- und </a:t>
            </a:r>
            <a:r>
              <a:rPr lang="en-IE" sz="3600" dirty="0">
                <a:solidFill>
                  <a:srgbClr val="333333"/>
                </a:solidFill>
                <a:effectLst/>
                <a:ea typeface="Times New Roman" panose="02020603050405020304" pitchFamily="18" charset="0"/>
                <a:cs typeface="Times New Roman" panose="02020603050405020304" pitchFamily="18" charset="0"/>
              </a:rPr>
              <a:t>Geschäftsplanung, in die Zielsetzungen und in die Verantwortlichkeiten des Managements </a:t>
            </a:r>
            <a:r>
              <a:rPr lang="en-IE" sz="3600" dirty="0" err="1">
                <a:solidFill>
                  <a:srgbClr val="333333"/>
                </a:solidFill>
                <a:effectLst/>
                <a:ea typeface="Times New Roman" panose="02020603050405020304" pitchFamily="18" charset="0"/>
                <a:cs typeface="Times New Roman" panose="02020603050405020304" pitchFamily="18" charset="0"/>
              </a:rPr>
              <a:t>wird</a:t>
            </a:r>
            <a:r>
              <a:rPr lang="en-IE" sz="3600" dirty="0">
                <a:solidFill>
                  <a:srgbClr val="333333"/>
                </a:solidFill>
                <a:effectLst/>
                <a:ea typeface="Times New Roman" panose="02020603050405020304" pitchFamily="18" charset="0"/>
                <a:cs typeface="Times New Roman" panose="02020603050405020304" pitchFamily="18" charset="0"/>
              </a:rPr>
              <a:t> </a:t>
            </a:r>
            <a:r>
              <a:rPr lang="en-IE" sz="3600" dirty="0" err="1">
                <a:solidFill>
                  <a:srgbClr val="333333"/>
                </a:solidFill>
                <a:effectLst/>
                <a:ea typeface="Times New Roman" panose="02020603050405020304" pitchFamily="18" charset="0"/>
                <a:cs typeface="Times New Roman" panose="02020603050405020304" pitchFamily="18" charset="0"/>
              </a:rPr>
              <a:t>Ihre</a:t>
            </a:r>
            <a:r>
              <a:rPr lang="en-IE" sz="3600" dirty="0">
                <a:solidFill>
                  <a:srgbClr val="333333"/>
                </a:solidFill>
                <a:effectLst/>
                <a:ea typeface="Times New Roman" panose="02020603050405020304" pitchFamily="18" charset="0"/>
                <a:cs typeface="Times New Roman" panose="02020603050405020304" pitchFamily="18" charset="0"/>
              </a:rPr>
              <a:t> CSR als Unterscheidungsmerkmal weiter stärken und festigen. </a:t>
            </a:r>
            <a:endParaRPr lang="en-IE" sz="3600" dirty="0">
              <a:effectLst/>
              <a:ea typeface="Calibri" panose="020F0502020204030204" pitchFamily="34" charset="0"/>
              <a:cs typeface="Times New Roman" panose="02020603050405020304" pitchFamily="18" charset="0"/>
            </a:endParaRPr>
          </a:p>
          <a:p>
            <a:pPr>
              <a:lnSpc>
                <a:spcPct val="120000"/>
              </a:lnSpc>
              <a:spcBef>
                <a:spcPts val="0"/>
              </a:spcBef>
            </a:pPr>
            <a:endParaRPr lang="en-IE" sz="3600" dirty="0">
              <a:solidFill>
                <a:srgbClr val="333333"/>
              </a:solidFill>
              <a:effectLst/>
              <a:ea typeface="Times New Roman" panose="02020603050405020304" pitchFamily="18" charset="0"/>
              <a:cs typeface="Times New Roman" panose="02020603050405020304" pitchFamily="18" charset="0"/>
            </a:endParaRPr>
          </a:p>
          <a:p>
            <a:pPr>
              <a:lnSpc>
                <a:spcPct val="120000"/>
              </a:lnSpc>
              <a:spcBef>
                <a:spcPts val="0"/>
              </a:spcBef>
            </a:pPr>
            <a:endParaRPr lang="en-IE" dirty="0"/>
          </a:p>
        </p:txBody>
      </p:sp>
      <p:sp>
        <p:nvSpPr>
          <p:cNvPr id="3" name="Text Placeholder 2">
            <a:extLst>
              <a:ext uri="{FF2B5EF4-FFF2-40B4-BE49-F238E27FC236}">
                <a16:creationId xmlns:a16="http://schemas.microsoft.com/office/drawing/2014/main" id="{F4E5EA8D-9437-800E-C917-A335C4DFE2BB}"/>
              </a:ext>
            </a:extLst>
          </p:cNvPr>
          <p:cNvSpPr>
            <a:spLocks noGrp="1"/>
          </p:cNvSpPr>
          <p:nvPr>
            <p:ph type="body" sz="quarter" idx="24"/>
          </p:nvPr>
        </p:nvSpPr>
        <p:spPr/>
        <p:txBody>
          <a:bodyPr/>
          <a:lstStyle/>
          <a:p>
            <a:endParaRPr lang="en-IE"/>
          </a:p>
        </p:txBody>
      </p:sp>
    </p:spTree>
    <p:extLst>
      <p:ext uri="{BB962C8B-B14F-4D97-AF65-F5344CB8AC3E}">
        <p14:creationId xmlns:p14="http://schemas.microsoft.com/office/powerpoint/2010/main" val="2050357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70414C-D290-6941-231A-758D541CF0C5}"/>
              </a:ext>
            </a:extLst>
          </p:cNvPr>
          <p:cNvSpPr>
            <a:spLocks noGrp="1"/>
          </p:cNvSpPr>
          <p:nvPr>
            <p:ph type="body" sz="quarter" idx="20"/>
          </p:nvPr>
        </p:nvSpPr>
        <p:spPr>
          <a:xfrm>
            <a:off x="5358384" y="1358193"/>
            <a:ext cx="6643116" cy="5161351"/>
          </a:xfrm>
        </p:spPr>
        <p:txBody>
          <a:bodyPr/>
          <a:lstStyle/>
          <a:p>
            <a:r>
              <a:rPr lang="en-IE" sz="2200" dirty="0">
                <a:solidFill>
                  <a:srgbClr val="333333"/>
                </a:solidFill>
                <a:effectLst/>
                <a:ea typeface="Times New Roman" panose="02020603050405020304" pitchFamily="18" charset="0"/>
                <a:cs typeface="Times New Roman" panose="02020603050405020304" pitchFamily="18" charset="0"/>
              </a:rPr>
              <a:t>Das gesamte Anreiz- und Anerkennungsprogramm kann das Grundgehalt, Leistungsprämien, langfristige Anreize und andere nicht monetäre Anerkennungsleistungen (wie Prämienprogramme, Mitarbeiter des Monats, </a:t>
            </a:r>
            <a:r>
              <a:rPr lang="en-IE" sz="2200" dirty="0" err="1">
                <a:solidFill>
                  <a:srgbClr val="333333"/>
                </a:solidFill>
                <a:effectLst/>
                <a:ea typeface="Times New Roman" panose="02020603050405020304" pitchFamily="18" charset="0"/>
                <a:cs typeface="Times New Roman" panose="02020603050405020304" pitchFamily="18" charset="0"/>
              </a:rPr>
              <a:t>Beförderungen</a:t>
            </a:r>
            <a:r>
              <a:rPr lang="en-IE" sz="2200" dirty="0">
                <a:solidFill>
                  <a:srgbClr val="333333"/>
                </a:solidFill>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usw</a:t>
            </a:r>
            <a:r>
              <a:rPr lang="en-IE" sz="2200" dirty="0">
                <a:solidFill>
                  <a:srgbClr val="333333"/>
                </a:solidFill>
                <a:effectLst/>
                <a:ea typeface="Times New Roman" panose="02020603050405020304" pitchFamily="18" charset="0"/>
                <a:cs typeface="Times New Roman" panose="02020603050405020304" pitchFamily="18" charset="0"/>
              </a:rPr>
              <a:t>.) umfassen und muss mit den CSR-Werten und der Strategie des Unternehmens in Einklang gebracht werden. </a:t>
            </a:r>
          </a:p>
          <a:p>
            <a:endParaRPr lang="en-IE" sz="2200" dirty="0">
              <a:solidFill>
                <a:srgbClr val="333333"/>
              </a:solidFill>
              <a:ea typeface="Calibri" panose="020F0502020204030204" pitchFamily="34" charset="0"/>
              <a:cs typeface="Times New Roman" panose="02020603050405020304" pitchFamily="18" charset="0"/>
            </a:endParaRPr>
          </a:p>
          <a:p>
            <a:r>
              <a:rPr lang="en-IE" sz="2200" dirty="0">
                <a:solidFill>
                  <a:srgbClr val="333333"/>
                </a:solidFill>
                <a:ea typeface="Calibri" panose="020F0502020204030204" pitchFamily="34" charset="0"/>
                <a:cs typeface="Times New Roman" panose="02020603050405020304" pitchFamily="18" charset="0"/>
              </a:rPr>
              <a:t>Ein CSR-Ziel kann beispielsweise mit einem Bonus verbunden sein, damit es </a:t>
            </a:r>
            <a:r>
              <a:rPr lang="en-IE" sz="2200" dirty="0">
                <a:solidFill>
                  <a:srgbClr val="333333"/>
                </a:solidFill>
                <a:effectLst/>
                <a:ea typeface="Times New Roman" panose="02020603050405020304" pitchFamily="18" charset="0"/>
                <a:cs typeface="Times New Roman" panose="02020603050405020304" pitchFamily="18" charset="0"/>
              </a:rPr>
              <a:t>auf </a:t>
            </a:r>
            <a:r>
              <a:rPr lang="en-IE" sz="2200" dirty="0" err="1">
                <a:solidFill>
                  <a:srgbClr val="333333"/>
                </a:solidFill>
                <a:effectLst/>
                <a:ea typeface="Times New Roman" panose="02020603050405020304" pitchFamily="18" charset="0"/>
                <a:cs typeface="Times New Roman" panose="02020603050405020304" pitchFamily="18" charset="0"/>
              </a:rPr>
              <a:t>allen</a:t>
            </a:r>
            <a:r>
              <a:rPr lang="en-IE" sz="2200" dirty="0">
                <a:solidFill>
                  <a:srgbClr val="333333"/>
                </a:solidFill>
                <a:effectLst/>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Unternehmens-ebenen</a:t>
            </a:r>
            <a:r>
              <a:rPr lang="en-IE" sz="2200" dirty="0">
                <a:solidFill>
                  <a:srgbClr val="333333"/>
                </a:solidFill>
                <a:effectLst/>
                <a:ea typeface="Times New Roman" panose="02020603050405020304" pitchFamily="18" charset="0"/>
                <a:cs typeface="Times New Roman" panose="02020603050405020304" pitchFamily="18" charset="0"/>
              </a:rPr>
              <a:t> Anklang findet. Um die Umsetzung zu erleichtern, sollte die </a:t>
            </a:r>
            <a:r>
              <a:rPr lang="en-IE" sz="2200" dirty="0" err="1">
                <a:solidFill>
                  <a:srgbClr val="333333"/>
                </a:solidFill>
                <a:effectLst/>
                <a:ea typeface="Times New Roman" panose="02020603050405020304" pitchFamily="18" charset="0"/>
                <a:cs typeface="Times New Roman" panose="02020603050405020304" pitchFamily="18" charset="0"/>
              </a:rPr>
              <a:t>Personalabteilung</a:t>
            </a:r>
            <a:r>
              <a:rPr lang="en-IE" sz="2200" dirty="0">
                <a:solidFill>
                  <a:srgbClr val="333333"/>
                </a:solidFill>
                <a:effectLst/>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Leitlinien</a:t>
            </a:r>
            <a:r>
              <a:rPr lang="en-IE" sz="2200" dirty="0">
                <a:solidFill>
                  <a:srgbClr val="333333"/>
                </a:solidFill>
                <a:effectLst/>
                <a:ea typeface="Times New Roman" panose="02020603050405020304" pitchFamily="18" charset="0"/>
                <a:cs typeface="Times New Roman" panose="02020603050405020304" pitchFamily="18" charset="0"/>
              </a:rPr>
              <a:t> für potenzielle Nachhaltigkeitsziele ausarbeiten, die gemessen und in die Leistungspläne aufgenommen werden können. Die CSR-Leistung sollte sich sowohl auf Teams als auch auf Einzelpersonen beziehen. </a:t>
            </a:r>
            <a:endParaRPr lang="en-IE" sz="2200" dirty="0">
              <a:effectLst/>
              <a:ea typeface="Calibri" panose="020F0502020204030204" pitchFamily="34" charset="0"/>
              <a:cs typeface="Times New Roman" panose="02020603050405020304" pitchFamily="18" charset="0"/>
            </a:endParaRPr>
          </a:p>
          <a:p>
            <a:pPr>
              <a:spcBef>
                <a:spcPts val="0"/>
              </a:spcBef>
            </a:pPr>
            <a:endParaRPr lang="en-IE" sz="2200" dirty="0">
              <a:solidFill>
                <a:srgbClr val="333333"/>
              </a:solidFill>
              <a:effectLst/>
              <a:ea typeface="Times New Roman" panose="02020603050405020304" pitchFamily="18" charset="0"/>
              <a:cs typeface="Times New Roman" panose="02020603050405020304" pitchFamily="18" charset="0"/>
            </a:endParaRPr>
          </a:p>
          <a:p>
            <a:r>
              <a:rPr lang="en-IE" sz="2200" dirty="0">
                <a:solidFill>
                  <a:srgbClr val="333333"/>
                </a:solidFill>
                <a:ea typeface="Calibri" panose="020F0502020204030204" pitchFamily="34" charset="0"/>
                <a:cs typeface="Times New Roman" panose="02020603050405020304" pitchFamily="18" charset="0"/>
              </a:rPr>
              <a:t> </a:t>
            </a:r>
            <a:endParaRPr lang="en-IE" sz="2200" dirty="0">
              <a:effectLs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ü"/>
            </a:pPr>
            <a:endParaRPr lang="en-IE" sz="2200" dirty="0">
              <a:solidFill>
                <a:srgbClr val="333333"/>
              </a:solidFill>
              <a:ea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C4D9452F-A7EF-3730-C09A-2610C178A9FB}"/>
              </a:ext>
            </a:extLst>
          </p:cNvPr>
          <p:cNvSpPr>
            <a:spLocks noGrp="1"/>
          </p:cNvSpPr>
          <p:nvPr>
            <p:ph type="body" sz="quarter" idx="22"/>
          </p:nvPr>
        </p:nvSpPr>
        <p:spPr>
          <a:xfrm>
            <a:off x="5448465" y="252731"/>
            <a:ext cx="5738678" cy="1109344"/>
          </a:xfrm>
        </p:spPr>
        <p:txBody>
          <a:bodyPr>
            <a:noAutofit/>
          </a:bodyPr>
          <a:lstStyle/>
          <a:p>
            <a:pPr>
              <a:lnSpc>
                <a:spcPct val="100000"/>
              </a:lnSpc>
              <a:spcBef>
                <a:spcPts val="0"/>
              </a:spcBef>
            </a:pPr>
            <a:r>
              <a:rPr lang="en-IE" sz="3200" b="1" dirty="0">
                <a:solidFill>
                  <a:srgbClr val="027354"/>
                </a:solidFill>
              </a:rPr>
              <a:t>Beispiel für CSR-Vergütung und Anreize</a:t>
            </a:r>
          </a:p>
        </p:txBody>
      </p:sp>
      <p:sp>
        <p:nvSpPr>
          <p:cNvPr id="6" name="Text Placeholder 5">
            <a:extLst>
              <a:ext uri="{FF2B5EF4-FFF2-40B4-BE49-F238E27FC236}">
                <a16:creationId xmlns:a16="http://schemas.microsoft.com/office/drawing/2014/main" id="{35BA3402-8DD9-D7F6-585C-411DE2890956}"/>
              </a:ext>
            </a:extLst>
          </p:cNvPr>
          <p:cNvSpPr>
            <a:spLocks noGrp="1"/>
          </p:cNvSpPr>
          <p:nvPr>
            <p:ph type="body" sz="quarter" idx="23"/>
          </p:nvPr>
        </p:nvSpPr>
        <p:spPr>
          <a:xfrm>
            <a:off x="628650" y="252732"/>
            <a:ext cx="3505199" cy="6605268"/>
          </a:xfrm>
        </p:spPr>
        <p:txBody>
          <a:bodyPr>
            <a:noAutofit/>
          </a:bodyPr>
          <a:lstStyle/>
          <a:p>
            <a:pPr>
              <a:lnSpc>
                <a:spcPct val="100000"/>
              </a:lnSpc>
              <a:spcBef>
                <a:spcPts val="0"/>
              </a:spcBef>
            </a:pPr>
            <a:r>
              <a:rPr lang="en-IE" sz="1900" b="1" dirty="0">
                <a:solidFill>
                  <a:srgbClr val="027354"/>
                </a:solidFill>
                <a:effectLst/>
                <a:ea typeface="Times New Roman" panose="02020603050405020304" pitchFamily="18" charset="0"/>
                <a:cs typeface="Times New Roman" panose="02020603050405020304" pitchFamily="18" charset="0"/>
              </a:rPr>
              <a:t>Das wichtigste Instrument der Personalabteilung ist das Vergütungs- und Anreizprogramm. Personalfachleute wissen sehr gut, dass man das bekommt, wofür man bezahlt. </a:t>
            </a:r>
            <a:r>
              <a:rPr lang="en-IE" sz="1900" dirty="0">
                <a:solidFill>
                  <a:srgbClr val="333333"/>
                </a:solidFill>
                <a:effectLst/>
                <a:ea typeface="Times New Roman" panose="02020603050405020304" pitchFamily="18" charset="0"/>
                <a:cs typeface="Times New Roman" panose="02020603050405020304" pitchFamily="18" charset="0"/>
              </a:rPr>
              <a:t>In der Regel belohnen Unternehmen auf der Grundlage der finanziellen Leistung und des gewinnmaximierenden </a:t>
            </a:r>
            <a:r>
              <a:rPr lang="en-IE" sz="1900" dirty="0" err="1">
                <a:solidFill>
                  <a:srgbClr val="333333"/>
                </a:solidFill>
                <a:effectLst/>
                <a:ea typeface="Times New Roman" panose="02020603050405020304" pitchFamily="18" charset="0"/>
                <a:cs typeface="Times New Roman" panose="02020603050405020304" pitchFamily="18" charset="0"/>
              </a:rPr>
              <a:t>Verhaltens </a:t>
            </a:r>
            <a:r>
              <a:rPr lang="en-IE" sz="1900" dirty="0">
                <a:solidFill>
                  <a:srgbClr val="333333"/>
                </a:solidFill>
                <a:effectLst/>
                <a:ea typeface="Times New Roman" panose="02020603050405020304" pitchFamily="18" charset="0"/>
                <a:cs typeface="Times New Roman" panose="02020603050405020304" pitchFamily="18" charset="0"/>
              </a:rPr>
              <a:t>und übersehen dabei die Notwendigkeit, auch CSR-Nachhaltigkeitsfaktoren zu berücksichtigen.</a:t>
            </a:r>
          </a:p>
          <a:p>
            <a:pPr>
              <a:lnSpc>
                <a:spcPct val="100000"/>
              </a:lnSpc>
              <a:spcBef>
                <a:spcPts val="0"/>
              </a:spcBef>
            </a:pPr>
            <a:endParaRPr lang="en-IE" sz="1900" dirty="0">
              <a:solidFill>
                <a:srgbClr val="333333"/>
              </a:solidFill>
              <a:ea typeface="Times New Roman" panose="02020603050405020304" pitchFamily="18" charset="0"/>
              <a:cs typeface="Times New Roman" panose="02020603050405020304" pitchFamily="18" charset="0"/>
            </a:endParaRPr>
          </a:p>
          <a:p>
            <a:pPr>
              <a:lnSpc>
                <a:spcPct val="100000"/>
              </a:lnSpc>
              <a:spcBef>
                <a:spcPts val="0"/>
              </a:spcBef>
            </a:pPr>
            <a:r>
              <a:rPr lang="en-IE" sz="1900" dirty="0">
                <a:solidFill>
                  <a:srgbClr val="333333"/>
                </a:solidFill>
                <a:effectLst/>
                <a:ea typeface="Times New Roman" panose="02020603050405020304" pitchFamily="18" charset="0"/>
                <a:cs typeface="Times New Roman" panose="02020603050405020304" pitchFamily="18" charset="0"/>
              </a:rPr>
              <a:t>Daher sollten in der strategischen Ausrichtung Ihres Unternehmens CSR-Ziele festgelegt und Leistungsbewertungssysteme entwickelt werden, die das CSR-</a:t>
            </a:r>
            <a:r>
              <a:rPr lang="en-IE" sz="1900" dirty="0" err="1">
                <a:solidFill>
                  <a:srgbClr val="333333"/>
                </a:solidFill>
                <a:effectLst/>
                <a:ea typeface="Times New Roman" panose="02020603050405020304" pitchFamily="18" charset="0"/>
                <a:cs typeface="Times New Roman" panose="02020603050405020304" pitchFamily="18" charset="0"/>
              </a:rPr>
              <a:t>Verhalten</a:t>
            </a:r>
            <a:r>
              <a:rPr lang="en-IE" sz="1900" dirty="0">
                <a:solidFill>
                  <a:srgbClr val="333333"/>
                </a:solidFill>
                <a:effectLst/>
                <a:ea typeface="Times New Roman" panose="02020603050405020304" pitchFamily="18" charset="0"/>
                <a:cs typeface="Times New Roman" panose="02020603050405020304" pitchFamily="18" charset="0"/>
              </a:rPr>
              <a:t> </a:t>
            </a:r>
            <a:r>
              <a:rPr lang="en-IE" sz="1900" dirty="0" err="1">
                <a:solidFill>
                  <a:srgbClr val="333333"/>
                </a:solidFill>
                <a:effectLst/>
                <a:ea typeface="Times New Roman" panose="02020603050405020304" pitchFamily="18" charset="0"/>
                <a:cs typeface="Times New Roman" panose="02020603050405020304" pitchFamily="18" charset="0"/>
              </a:rPr>
              <a:t>fördern</a:t>
            </a:r>
            <a:r>
              <a:rPr lang="en-IE" sz="1900" dirty="0">
                <a:solidFill>
                  <a:srgbClr val="333333"/>
                </a:solidFill>
                <a:effectLst/>
                <a:ea typeface="Times New Roman" panose="02020603050405020304" pitchFamily="18" charset="0"/>
                <a:cs typeface="Times New Roman" panose="02020603050405020304" pitchFamily="18" charset="0"/>
              </a:rPr>
              <a:t>.</a:t>
            </a:r>
          </a:p>
          <a:p>
            <a:pPr>
              <a:lnSpc>
                <a:spcPct val="100000"/>
              </a:lnSpc>
              <a:spcBef>
                <a:spcPts val="0"/>
              </a:spcBef>
            </a:pPr>
            <a:endParaRPr lang="en-IE" sz="1900" dirty="0"/>
          </a:p>
        </p:txBody>
      </p:sp>
      <p:sp>
        <p:nvSpPr>
          <p:cNvPr id="3" name="Text Placeholder 2">
            <a:extLst>
              <a:ext uri="{FF2B5EF4-FFF2-40B4-BE49-F238E27FC236}">
                <a16:creationId xmlns:a16="http://schemas.microsoft.com/office/drawing/2014/main" id="{E6CA2214-0B13-90D5-C20B-A6E34282122A}"/>
              </a:ext>
            </a:extLst>
          </p:cNvPr>
          <p:cNvSpPr>
            <a:spLocks noGrp="1"/>
          </p:cNvSpPr>
          <p:nvPr>
            <p:ph type="body" sz="quarter" idx="24"/>
          </p:nvPr>
        </p:nvSpPr>
        <p:spPr/>
        <p:txBody>
          <a:bodyPr/>
          <a:lstStyle/>
          <a:p>
            <a:endParaRPr lang="en-IE"/>
          </a:p>
        </p:txBody>
      </p:sp>
    </p:spTree>
    <p:extLst>
      <p:ext uri="{BB962C8B-B14F-4D97-AF65-F5344CB8AC3E}">
        <p14:creationId xmlns:p14="http://schemas.microsoft.com/office/powerpoint/2010/main" val="1821690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73C626F-F8AE-20AC-173E-6989727ACC68}"/>
              </a:ext>
            </a:extLst>
          </p:cNvPr>
          <p:cNvSpPr>
            <a:spLocks noGrp="1"/>
          </p:cNvSpPr>
          <p:nvPr>
            <p:ph type="body" sz="quarter" idx="13"/>
          </p:nvPr>
        </p:nvSpPr>
        <p:spPr>
          <a:xfrm>
            <a:off x="726815" y="751463"/>
            <a:ext cx="7670053" cy="953429"/>
          </a:xfrm>
        </p:spPr>
        <p:txBody>
          <a:bodyPr>
            <a:normAutofit/>
          </a:bodyPr>
          <a:lstStyle/>
          <a:p>
            <a:r>
              <a:rPr lang="en-IE" dirty="0">
                <a:solidFill>
                  <a:srgbClr val="262626"/>
                </a:solidFill>
              </a:rPr>
              <a:t>Beispiel für ein CSR-Vergütungspaket</a:t>
            </a:r>
          </a:p>
        </p:txBody>
      </p:sp>
      <p:sp>
        <p:nvSpPr>
          <p:cNvPr id="7" name="Text Placeholder 6">
            <a:extLst>
              <a:ext uri="{FF2B5EF4-FFF2-40B4-BE49-F238E27FC236}">
                <a16:creationId xmlns:a16="http://schemas.microsoft.com/office/drawing/2014/main" id="{5CA0E31C-B10A-C655-2A9C-EFFC1BEA97A3}"/>
              </a:ext>
            </a:extLst>
          </p:cNvPr>
          <p:cNvSpPr>
            <a:spLocks noGrp="1"/>
          </p:cNvSpPr>
          <p:nvPr>
            <p:ph type="body" sz="quarter" idx="14"/>
          </p:nvPr>
        </p:nvSpPr>
        <p:spPr>
          <a:xfrm>
            <a:off x="638106" y="1334463"/>
            <a:ext cx="11096693" cy="4865615"/>
          </a:xfrm>
          <a:solidFill>
            <a:srgbClr val="EBC2BF"/>
          </a:solidFill>
        </p:spPr>
        <p:txBody>
          <a:bodyPr/>
          <a:lstStyle/>
          <a:p>
            <a:r>
              <a:rPr lang="en-IE" sz="2400" dirty="0">
                <a:solidFill>
                  <a:srgbClr val="333333"/>
                </a:solidFill>
                <a:effectLst/>
                <a:ea typeface="Times New Roman" panose="02020603050405020304" pitchFamily="18" charset="0"/>
                <a:cs typeface="Times New Roman" panose="02020603050405020304" pitchFamily="18" charset="0"/>
              </a:rPr>
              <a:t>Belohnen Sie Einzelpersonen und Teams für Leistungen, die die finanziellen und nicht-finanziellen Ziele in einer Balanced Scorecard erfüllen oder übertreffen, die Unternehmens-, bereichsspezifische und individuelle Ziele umfasst. Die </a:t>
            </a:r>
            <a:r>
              <a:rPr lang="en-IE" dirty="0">
                <a:solidFill>
                  <a:srgbClr val="333333"/>
                </a:solidFill>
                <a:ea typeface="Times New Roman" panose="02020603050405020304" pitchFamily="18" charset="0"/>
                <a:cs typeface="Times New Roman" panose="02020603050405020304" pitchFamily="18" charset="0"/>
              </a:rPr>
              <a:t>nicht-finanzielle </a:t>
            </a:r>
            <a:r>
              <a:rPr lang="en-IE" sz="2400" dirty="0">
                <a:solidFill>
                  <a:srgbClr val="333333"/>
                </a:solidFill>
                <a:effectLst/>
                <a:ea typeface="Times New Roman" panose="02020603050405020304" pitchFamily="18" charset="0"/>
                <a:cs typeface="Times New Roman" panose="02020603050405020304" pitchFamily="18" charset="0"/>
              </a:rPr>
              <a:t>Leistung kann sich an Maßnahmen der Triple-Bottom-Line </a:t>
            </a:r>
            <a:r>
              <a:rPr lang="en-IE" sz="2400" dirty="0" err="1">
                <a:solidFill>
                  <a:srgbClr val="333333"/>
                </a:solidFill>
                <a:effectLst/>
                <a:ea typeface="Times New Roman" panose="02020603050405020304" pitchFamily="18" charset="0"/>
                <a:cs typeface="Times New Roman" panose="02020603050405020304" pitchFamily="18" charset="0"/>
              </a:rPr>
              <a:t>orientieren</a:t>
            </a:r>
            <a:r>
              <a:rPr lang="en-IE" sz="2400" dirty="0">
                <a:solidFill>
                  <a:srgbClr val="333333"/>
                </a:solidFill>
                <a:effectLst/>
                <a:ea typeface="Times New Roman" panose="02020603050405020304" pitchFamily="18" charset="0"/>
                <a:cs typeface="Times New Roman" panose="02020603050405020304" pitchFamily="18" charset="0"/>
              </a:rPr>
              <a:t>, z. B. </a:t>
            </a:r>
          </a:p>
          <a:p>
            <a:pPr marL="342900" indent="-342900">
              <a:buFont typeface="Wingdings" panose="05000000000000000000" pitchFamily="2" charset="2"/>
              <a:buChar char="ü"/>
            </a:pPr>
            <a:r>
              <a:rPr lang="en-IE" sz="2400" b="1" dirty="0">
                <a:solidFill>
                  <a:srgbClr val="333333"/>
                </a:solidFill>
                <a:effectLst/>
                <a:ea typeface="Times New Roman" panose="02020603050405020304" pitchFamily="18" charset="0"/>
                <a:cs typeface="Times New Roman" panose="02020603050405020304" pitchFamily="18" charset="0"/>
              </a:rPr>
              <a:t>Sozioökonomische Auswirkungen </a:t>
            </a:r>
            <a:r>
              <a:rPr lang="en-IE" sz="2400" dirty="0">
                <a:solidFill>
                  <a:srgbClr val="333333"/>
                </a:solidFill>
                <a:effectLst/>
                <a:ea typeface="Times New Roman" panose="02020603050405020304" pitchFamily="18" charset="0"/>
                <a:cs typeface="Times New Roman" panose="02020603050405020304" pitchFamily="18" charset="0"/>
              </a:rPr>
              <a:t>(z. B</a:t>
            </a:r>
            <a:r>
              <a:rPr lang="en-IE" dirty="0">
                <a:solidFill>
                  <a:srgbClr val="333333"/>
                </a:solidFill>
                <a:ea typeface="Times New Roman" panose="02020603050405020304" pitchFamily="18" charset="0"/>
                <a:cs typeface="Times New Roman" panose="02020603050405020304" pitchFamily="18" charset="0"/>
              </a:rPr>
              <a:t>. </a:t>
            </a:r>
            <a:r>
              <a:rPr lang="en-IE" sz="2400" dirty="0">
                <a:solidFill>
                  <a:srgbClr val="333333"/>
                </a:solidFill>
                <a:effectLst/>
                <a:ea typeface="Times New Roman" panose="02020603050405020304" pitchFamily="18" charset="0"/>
                <a:cs typeface="Times New Roman" panose="02020603050405020304" pitchFamily="18" charset="0"/>
              </a:rPr>
              <a:t>Schaffung von Arbeitsplätzen für diejenigen, die eine Qualifizierung oder formale Ausbildung benötigen)</a:t>
            </a:r>
          </a:p>
          <a:p>
            <a:pPr marL="342900" indent="-342900">
              <a:buFont typeface="Wingdings" panose="05000000000000000000" pitchFamily="2" charset="2"/>
              <a:buChar char="ü"/>
            </a:pPr>
            <a:r>
              <a:rPr lang="en-IE" b="1" dirty="0">
                <a:solidFill>
                  <a:srgbClr val="333333"/>
                </a:solidFill>
                <a:ea typeface="Times New Roman" panose="02020603050405020304" pitchFamily="18" charset="0"/>
                <a:cs typeface="Times New Roman" panose="02020603050405020304" pitchFamily="18" charset="0"/>
              </a:rPr>
              <a:t>Verringerung der </a:t>
            </a:r>
            <a:r>
              <a:rPr lang="en-IE" sz="2400" b="1" dirty="0">
                <a:solidFill>
                  <a:srgbClr val="333333"/>
                </a:solidFill>
                <a:effectLst/>
                <a:ea typeface="Times New Roman" panose="02020603050405020304" pitchFamily="18" charset="0"/>
                <a:cs typeface="Times New Roman" panose="02020603050405020304" pitchFamily="18" charset="0"/>
              </a:rPr>
              <a:t>Umweltauswirkungen und Optimierung der Ressourceneffizienz </a:t>
            </a:r>
            <a:r>
              <a:rPr lang="en-IE" sz="2400" dirty="0">
                <a:solidFill>
                  <a:srgbClr val="333333"/>
                </a:solidFill>
                <a:effectLst/>
                <a:ea typeface="Times New Roman" panose="02020603050405020304" pitchFamily="18" charset="0"/>
                <a:cs typeface="Times New Roman" panose="02020603050405020304" pitchFamily="18" charset="0"/>
              </a:rPr>
              <a:t>(z. B. </a:t>
            </a:r>
            <a:r>
              <a:rPr lang="en-IE" dirty="0">
                <a:solidFill>
                  <a:srgbClr val="333333"/>
                </a:solidFill>
                <a:ea typeface="Times New Roman" panose="02020603050405020304" pitchFamily="18" charset="0"/>
                <a:cs typeface="Times New Roman" panose="02020603050405020304" pitchFamily="18" charset="0"/>
              </a:rPr>
              <a:t>Verringerung der </a:t>
            </a:r>
            <a:r>
              <a:rPr lang="en-IE" dirty="0" err="1">
                <a:solidFill>
                  <a:srgbClr val="333333"/>
                </a:solidFill>
                <a:ea typeface="Times New Roman" panose="02020603050405020304" pitchFamily="18" charset="0"/>
                <a:cs typeface="Times New Roman" panose="02020603050405020304" pitchFamily="18" charset="0"/>
              </a:rPr>
              <a:t>Abfalls</a:t>
            </a:r>
            <a:r>
              <a:rPr lang="en-IE" dirty="0">
                <a:solidFill>
                  <a:srgbClr val="333333"/>
                </a:solidFill>
                <a:ea typeface="Times New Roman" panose="02020603050405020304" pitchFamily="18" charset="0"/>
                <a:cs typeface="Times New Roman" panose="02020603050405020304" pitchFamily="18" charset="0"/>
              </a:rPr>
              <a:t>, </a:t>
            </a:r>
            <a:r>
              <a:rPr lang="en-IE" dirty="0" err="1">
                <a:solidFill>
                  <a:srgbClr val="333333"/>
                </a:solidFill>
                <a:ea typeface="Times New Roman" panose="02020603050405020304" pitchFamily="18" charset="0"/>
                <a:cs typeface="Times New Roman" panose="02020603050405020304" pitchFamily="18" charset="0"/>
              </a:rPr>
              <a:t>verstärkte</a:t>
            </a:r>
            <a:r>
              <a:rPr lang="en-IE" dirty="0">
                <a:solidFill>
                  <a:srgbClr val="333333"/>
                </a:solidFill>
                <a:ea typeface="Times New Roman" panose="02020603050405020304" pitchFamily="18" charset="0"/>
                <a:cs typeface="Times New Roman" panose="02020603050405020304" pitchFamily="18" charset="0"/>
              </a:rPr>
              <a:t> Verwendung von wiederverwertbaren Materialien)</a:t>
            </a:r>
            <a:endParaRPr lang="en-IE" sz="2400" dirty="0">
              <a:solidFill>
                <a:srgbClr val="333333"/>
              </a:solidFill>
              <a:effectLst/>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n-IE" sz="2400" b="1" dirty="0">
                <a:solidFill>
                  <a:srgbClr val="333333"/>
                </a:solidFill>
                <a:effectLst/>
                <a:ea typeface="Times New Roman" panose="02020603050405020304" pitchFamily="18" charset="0"/>
                <a:cs typeface="Times New Roman" panose="02020603050405020304" pitchFamily="18" charset="0"/>
              </a:rPr>
              <a:t>Soziale Auswirkungen auf Mitarbeiter und </a:t>
            </a:r>
            <a:r>
              <a:rPr lang="en-IE" sz="2400" b="1" dirty="0" err="1">
                <a:solidFill>
                  <a:srgbClr val="333333"/>
                </a:solidFill>
                <a:effectLst/>
                <a:ea typeface="Times New Roman" panose="02020603050405020304" pitchFamily="18" charset="0"/>
                <a:cs typeface="Times New Roman" panose="02020603050405020304" pitchFamily="18" charset="0"/>
              </a:rPr>
              <a:t>Kunden</a:t>
            </a:r>
            <a:r>
              <a:rPr lang="en-IE" sz="2400" b="1" dirty="0">
                <a:solidFill>
                  <a:srgbClr val="333333"/>
                </a:solidFill>
                <a:effectLst/>
                <a:ea typeface="Times New Roman" panose="02020603050405020304" pitchFamily="18" charset="0"/>
                <a:cs typeface="Times New Roman" panose="02020603050405020304" pitchFamily="18" charset="0"/>
              </a:rPr>
              <a:t> </a:t>
            </a:r>
            <a:r>
              <a:rPr lang="en-IE" sz="2400" dirty="0">
                <a:solidFill>
                  <a:srgbClr val="333333"/>
                </a:solidFill>
                <a:effectLst/>
                <a:ea typeface="Times New Roman" panose="02020603050405020304" pitchFamily="18" charset="0"/>
                <a:cs typeface="Times New Roman" panose="02020603050405020304" pitchFamily="18" charset="0"/>
              </a:rPr>
              <a:t>(z. B. Verbesserung der Gesundheit der Mitarbeiter, Verringerung der </a:t>
            </a:r>
            <a:r>
              <a:rPr lang="en-IE" sz="2400" dirty="0" err="1">
                <a:solidFill>
                  <a:srgbClr val="333333"/>
                </a:solidFill>
                <a:effectLst/>
                <a:ea typeface="Times New Roman" panose="02020603050405020304" pitchFamily="18" charset="0"/>
                <a:cs typeface="Times New Roman" panose="02020603050405020304" pitchFamily="18" charset="0"/>
              </a:rPr>
              <a:t>Armut</a:t>
            </a:r>
            <a:r>
              <a:rPr lang="en-IE" sz="2400" dirty="0">
                <a:solidFill>
                  <a:srgbClr val="333333"/>
                </a:solidFill>
                <a:effectLst/>
                <a:ea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IE" dirty="0">
                <a:solidFill>
                  <a:srgbClr val="333333"/>
                </a:solidFill>
                <a:cs typeface="Times New Roman" panose="02020603050405020304" pitchFamily="18" charset="0"/>
              </a:rPr>
              <a:t>Andere nicht-finanzielle Maßnahmen sind z. B. die Verbesserung der Kundenzufriedenheit, der gute Ruf, das Engagement der Mitarbeiter </a:t>
            </a:r>
            <a:r>
              <a:rPr lang="en-IE" dirty="0" err="1">
                <a:solidFill>
                  <a:srgbClr val="333333"/>
                </a:solidFill>
                <a:cs typeface="Times New Roman" panose="02020603050405020304" pitchFamily="18" charset="0"/>
              </a:rPr>
              <a:t>usw</a:t>
            </a:r>
            <a:r>
              <a:rPr lang="en-IE" dirty="0">
                <a:solidFill>
                  <a:srgbClr val="333333"/>
                </a:solidFill>
                <a:cs typeface="Times New Roman" panose="02020603050405020304" pitchFamily="18" charset="0"/>
              </a:rPr>
              <a:t>.</a:t>
            </a:r>
            <a:endParaRPr lang="en-IE" dirty="0"/>
          </a:p>
        </p:txBody>
      </p:sp>
    </p:spTree>
    <p:extLst>
      <p:ext uri="{BB962C8B-B14F-4D97-AF65-F5344CB8AC3E}">
        <p14:creationId xmlns:p14="http://schemas.microsoft.com/office/powerpoint/2010/main" val="159513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green leaves&#10;&#10;Description automatically generated with medium confidence">
            <a:extLst>
              <a:ext uri="{FF2B5EF4-FFF2-40B4-BE49-F238E27FC236}">
                <a16:creationId xmlns:a16="http://schemas.microsoft.com/office/drawing/2014/main" id="{C1A31490-E18E-7781-6D76-CAE76B42046C}"/>
              </a:ext>
            </a:extLst>
          </p:cNvPr>
          <p:cNvPicPr>
            <a:picLocks noGrp="1" noChangeAspect="1"/>
          </p:cNvPicPr>
          <p:nvPr>
            <p:ph type="pic" sz="quarter" idx="10"/>
          </p:nvPr>
        </p:nvPicPr>
        <p:blipFill>
          <a:blip r:embed="rId2"/>
          <a:srcRect t="18538" b="18538"/>
          <a:stretch>
            <a:fillRect/>
          </a:stretch>
        </p:blipFill>
        <p:spPr/>
      </p:pic>
      <p:sp>
        <p:nvSpPr>
          <p:cNvPr id="6" name="Text Placeholder 5">
            <a:extLst>
              <a:ext uri="{FF2B5EF4-FFF2-40B4-BE49-F238E27FC236}">
                <a16:creationId xmlns:a16="http://schemas.microsoft.com/office/drawing/2014/main" id="{924BCF48-9D8F-91FE-A58C-E6339E5BCF06}"/>
              </a:ext>
            </a:extLst>
          </p:cNvPr>
          <p:cNvSpPr>
            <a:spLocks noGrp="1"/>
          </p:cNvSpPr>
          <p:nvPr>
            <p:ph type="body" sz="quarter" idx="15"/>
          </p:nvPr>
        </p:nvSpPr>
        <p:spPr/>
        <p:txBody>
          <a:bodyPr>
            <a:normAutofit/>
          </a:bodyPr>
          <a:lstStyle/>
          <a:p>
            <a:r>
              <a:rPr lang="en-IE" sz="4000" b="1" dirty="0"/>
              <a:t>Schritt 5 </a:t>
            </a:r>
            <a:r>
              <a:rPr lang="en-IE" sz="4000" dirty="0"/>
              <a:t>Förderung des CSR-Veränderungsmanagements</a:t>
            </a:r>
          </a:p>
        </p:txBody>
      </p:sp>
      <p:sp>
        <p:nvSpPr>
          <p:cNvPr id="7" name="Text Placeholder 2">
            <a:extLst>
              <a:ext uri="{FF2B5EF4-FFF2-40B4-BE49-F238E27FC236}">
                <a16:creationId xmlns:a16="http://schemas.microsoft.com/office/drawing/2014/main" id="{1DF410C4-153E-5E01-AD6C-FA7E6A626C4D}"/>
              </a:ext>
            </a:extLst>
          </p:cNvPr>
          <p:cNvSpPr txBox="1">
            <a:spLocks/>
          </p:cNvSpPr>
          <p:nvPr/>
        </p:nvSpPr>
        <p:spPr>
          <a:xfrm>
            <a:off x="1358900" y="4596897"/>
            <a:ext cx="10766425" cy="2261103"/>
          </a:xfrm>
          <a:prstGeom prst="rect">
            <a:avLst/>
          </a:prstGeom>
          <a:solidFill>
            <a:schemeClr val="bg1"/>
          </a:solidFill>
        </p:spPr>
        <p:txBody>
          <a:bodyPr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Aft>
                <a:spcPts val="865"/>
              </a:spcAft>
              <a:buNone/>
            </a:pPr>
            <a:r>
              <a:rPr lang="en-IE" sz="1900" dirty="0">
                <a:solidFill>
                  <a:srgbClr val="333333"/>
                </a:solidFill>
                <a:effectLst/>
                <a:ea typeface="Times New Roman" panose="02020603050405020304" pitchFamily="18" charset="0"/>
                <a:cs typeface="Times New Roman" panose="02020603050405020304" pitchFamily="18" charset="0"/>
              </a:rPr>
              <a:t>Die Einführung </a:t>
            </a:r>
            <a:r>
              <a:rPr lang="en-IE" sz="1900" dirty="0" err="1">
                <a:solidFill>
                  <a:srgbClr val="333333"/>
                </a:solidFill>
                <a:effectLst/>
                <a:ea typeface="Times New Roman" panose="02020603050405020304" pitchFamily="18" charset="0"/>
                <a:cs typeface="Times New Roman" panose="02020603050405020304" pitchFamily="18" charset="0"/>
              </a:rPr>
              <a:t>einer</a:t>
            </a:r>
            <a:r>
              <a:rPr lang="en-IE" sz="1900" dirty="0">
                <a:solidFill>
                  <a:srgbClr val="333333"/>
                </a:solidFill>
                <a:effectLst/>
                <a:ea typeface="Times New Roman" panose="02020603050405020304" pitchFamily="18" charset="0"/>
                <a:cs typeface="Times New Roman" panose="02020603050405020304" pitchFamily="18" charset="0"/>
              </a:rPr>
              <a:t> CSR-Kultur im gesamten Unternehmen erfordert </a:t>
            </a:r>
            <a:r>
              <a:rPr lang="en-IE" sz="1900" dirty="0" err="1">
                <a:solidFill>
                  <a:srgbClr val="333333"/>
                </a:solidFill>
                <a:effectLst/>
                <a:ea typeface="Times New Roman" panose="02020603050405020304" pitchFamily="18" charset="0"/>
                <a:cs typeface="Times New Roman" panose="02020603050405020304" pitchFamily="18" charset="0"/>
              </a:rPr>
              <a:t>einen</a:t>
            </a:r>
            <a:r>
              <a:rPr lang="en-IE" sz="1900" dirty="0">
                <a:solidFill>
                  <a:srgbClr val="333333"/>
                </a:solidFill>
                <a:effectLst/>
                <a:ea typeface="Times New Roman" panose="02020603050405020304" pitchFamily="18" charset="0"/>
                <a:cs typeface="Times New Roman" panose="02020603050405020304" pitchFamily="18" charset="0"/>
              </a:rPr>
              <a:t> CSR-</a:t>
            </a:r>
            <a:r>
              <a:rPr lang="en-IE" sz="1900" dirty="0" err="1">
                <a:solidFill>
                  <a:srgbClr val="333333"/>
                </a:solidFill>
                <a:effectLst/>
                <a:ea typeface="Times New Roman" panose="02020603050405020304" pitchFamily="18" charset="0"/>
                <a:cs typeface="Times New Roman" panose="02020603050405020304" pitchFamily="18" charset="0"/>
              </a:rPr>
              <a:t>Veränderungs</a:t>
            </a:r>
            <a:r>
              <a:rPr lang="en-IE" sz="1900" dirty="0">
                <a:solidFill>
                  <a:srgbClr val="333333"/>
                </a:solidFill>
                <a:effectLst/>
                <a:ea typeface="Times New Roman" panose="02020603050405020304" pitchFamily="18" charset="0"/>
                <a:cs typeface="Times New Roman" panose="02020603050405020304" pitchFamily="18" charset="0"/>
              </a:rPr>
              <a:t>-</a:t>
            </a:r>
            <a:r>
              <a:rPr lang="en-IE" sz="1900" dirty="0" err="1">
                <a:solidFill>
                  <a:srgbClr val="333333"/>
                </a:solidFill>
                <a:effectLst/>
                <a:ea typeface="Times New Roman" panose="02020603050405020304" pitchFamily="18" charset="0"/>
                <a:cs typeface="Times New Roman" panose="02020603050405020304" pitchFamily="18" charset="0"/>
              </a:rPr>
              <a:t>managementansatz</a:t>
            </a:r>
            <a:r>
              <a:rPr lang="en-IE" sz="1900" dirty="0">
                <a:solidFill>
                  <a:srgbClr val="333333"/>
                </a:solidFill>
                <a:effectLst/>
                <a:ea typeface="Times New Roman" panose="02020603050405020304" pitchFamily="18" charset="0"/>
                <a:cs typeface="Times New Roman" panose="02020603050405020304" pitchFamily="18" charset="0"/>
              </a:rPr>
              <a:t>. Die Personalabteilung ist für die Unternehmenskultur, die Teambildung und die Veränderungsprozesse verantwortlich. Die Entwicklung und Anpassung an CSR erfordert, dass sich das Unternehmen ständig weiterentwickelt und von Zeit zu Zeit bedeutende </a:t>
            </a:r>
            <a:r>
              <a:rPr lang="en-IE" sz="1900" dirty="0" err="1">
                <a:solidFill>
                  <a:srgbClr val="333333"/>
                </a:solidFill>
                <a:effectLst/>
                <a:ea typeface="Times New Roman" panose="02020603050405020304" pitchFamily="18" charset="0"/>
                <a:cs typeface="Times New Roman" panose="02020603050405020304" pitchFamily="18" charset="0"/>
              </a:rPr>
              <a:t>Verhaltensänderungen </a:t>
            </a:r>
            <a:r>
              <a:rPr lang="en-IE" sz="1900" dirty="0">
                <a:solidFill>
                  <a:srgbClr val="333333"/>
                </a:solidFill>
                <a:effectLst/>
                <a:ea typeface="Times New Roman" panose="02020603050405020304" pitchFamily="18" charset="0"/>
                <a:cs typeface="Times New Roman" panose="02020603050405020304" pitchFamily="18" charset="0"/>
              </a:rPr>
              <a:t>vornimmt. Manchmal </a:t>
            </a:r>
            <a:r>
              <a:rPr lang="en-IE" sz="1900" dirty="0" err="1">
                <a:solidFill>
                  <a:srgbClr val="333333"/>
                </a:solidFill>
                <a:effectLst/>
                <a:ea typeface="Times New Roman" panose="02020603050405020304" pitchFamily="18" charset="0"/>
                <a:cs typeface="Times New Roman" panose="02020603050405020304" pitchFamily="18" charset="0"/>
              </a:rPr>
              <a:t>benötigen</a:t>
            </a:r>
            <a:r>
              <a:rPr lang="en-IE" sz="1900" dirty="0">
                <a:solidFill>
                  <a:srgbClr val="333333"/>
                </a:solidFill>
                <a:effectLst/>
                <a:ea typeface="Times New Roman" panose="02020603050405020304" pitchFamily="18" charset="0"/>
                <a:cs typeface="Times New Roman" panose="02020603050405020304" pitchFamily="18" charset="0"/>
              </a:rPr>
              <a:t> </a:t>
            </a:r>
            <a:r>
              <a:rPr lang="en-IE" sz="1900" dirty="0" err="1">
                <a:solidFill>
                  <a:srgbClr val="333333"/>
                </a:solidFill>
                <a:effectLst/>
                <a:ea typeface="Times New Roman" panose="02020603050405020304" pitchFamily="18" charset="0"/>
                <a:cs typeface="Times New Roman" panose="02020603050405020304" pitchFamily="18" charset="0"/>
              </a:rPr>
              <a:t>Personalabteilung</a:t>
            </a:r>
            <a:r>
              <a:rPr lang="en-IE" sz="1900" dirty="0">
                <a:solidFill>
                  <a:srgbClr val="333333"/>
                </a:solidFill>
                <a:effectLst/>
                <a:ea typeface="Times New Roman" panose="02020603050405020304" pitchFamily="18" charset="0"/>
                <a:cs typeface="Times New Roman" panose="02020603050405020304" pitchFamily="18" charset="0"/>
              </a:rPr>
              <a:t> / Unternehmen die Hilfe von externen Fachleuten für das Veränderungsmanagement, aber letztendlich kann ein Kulturwandel nur dann erreicht und aufrechterhalten werden, wenn er intern vorangetrieben wird.</a:t>
            </a:r>
            <a:endParaRPr lang="en-IE" sz="1900" dirty="0"/>
          </a:p>
        </p:txBody>
      </p:sp>
    </p:spTree>
    <p:extLst>
      <p:ext uri="{BB962C8B-B14F-4D97-AF65-F5344CB8AC3E}">
        <p14:creationId xmlns:p14="http://schemas.microsoft.com/office/powerpoint/2010/main" val="3124152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1D5E9A7-785C-C1C8-4027-3DEEF26D8E78}"/>
              </a:ext>
            </a:extLst>
          </p:cNvPr>
          <p:cNvSpPr>
            <a:spLocks noGrp="1"/>
          </p:cNvSpPr>
          <p:nvPr>
            <p:ph type="body" sz="quarter" idx="20"/>
          </p:nvPr>
        </p:nvSpPr>
        <p:spPr>
          <a:xfrm>
            <a:off x="5317143" y="1227285"/>
            <a:ext cx="6748477" cy="3722513"/>
          </a:xfrm>
        </p:spPr>
        <p:txBody>
          <a:bodyPr/>
          <a:lstStyle/>
          <a:p>
            <a:r>
              <a:rPr lang="en-IE" sz="2100" b="1" dirty="0">
                <a:solidFill>
                  <a:srgbClr val="027354"/>
                </a:solidFill>
                <a:effectLst/>
                <a:ea typeface="Times New Roman" panose="02020603050405020304" pitchFamily="18" charset="0"/>
                <a:cs typeface="Times New Roman" panose="02020603050405020304" pitchFamily="18" charset="0"/>
              </a:rPr>
              <a:t>Mentalität und </a:t>
            </a:r>
            <a:r>
              <a:rPr lang="en-IE" sz="2100" b="1" dirty="0" err="1">
                <a:solidFill>
                  <a:srgbClr val="027354"/>
                </a:solidFill>
                <a:effectLst/>
                <a:ea typeface="Times New Roman" panose="02020603050405020304" pitchFamily="18" charset="0"/>
                <a:cs typeface="Times New Roman" panose="02020603050405020304" pitchFamily="18" charset="0"/>
              </a:rPr>
              <a:t>Verhalten</a:t>
            </a:r>
            <a:r>
              <a:rPr lang="en-IE" sz="2100" b="1" dirty="0">
                <a:solidFill>
                  <a:srgbClr val="027354"/>
                </a:solidFill>
                <a:effectLst/>
                <a:ea typeface="Times New Roman" panose="02020603050405020304" pitchFamily="18" charset="0"/>
                <a:cs typeface="Times New Roman" panose="02020603050405020304" pitchFamily="18" charset="0"/>
              </a:rPr>
              <a:t> </a:t>
            </a:r>
            <a:r>
              <a:rPr lang="en-IE" sz="2100" b="1" dirty="0" err="1">
                <a:solidFill>
                  <a:srgbClr val="027354"/>
                </a:solidFill>
                <a:ea typeface="Times New Roman" panose="02020603050405020304" pitchFamily="18" charset="0"/>
                <a:cs typeface="Times New Roman" panose="02020603050405020304" pitchFamily="18" charset="0"/>
              </a:rPr>
              <a:t>ändern</a:t>
            </a:r>
            <a:endParaRPr lang="en-IE" sz="2100" dirty="0">
              <a:solidFill>
                <a:srgbClr val="333333"/>
              </a:solidFill>
              <a:ea typeface="Times New Roman" panose="02020603050405020304" pitchFamily="18" charset="0"/>
              <a:cs typeface="Times New Roman" panose="02020603050405020304" pitchFamily="18" charset="0"/>
            </a:endParaRPr>
          </a:p>
          <a:p>
            <a:pPr>
              <a:spcBef>
                <a:spcPts val="1200"/>
              </a:spcBef>
            </a:pPr>
            <a:r>
              <a:rPr lang="en-IE" sz="2100" dirty="0">
                <a:solidFill>
                  <a:srgbClr val="333333"/>
                </a:solidFill>
                <a:cs typeface="Times New Roman" panose="02020603050405020304" pitchFamily="18" charset="0"/>
              </a:rPr>
              <a:t>Kulturelles Veränderungsmanagement bedeutet oft, die Denk- und </a:t>
            </a:r>
            <a:r>
              <a:rPr lang="en-IE" sz="2100" dirty="0" err="1">
                <a:solidFill>
                  <a:srgbClr val="333333"/>
                </a:solidFill>
                <a:cs typeface="Times New Roman" panose="02020603050405020304" pitchFamily="18" charset="0"/>
              </a:rPr>
              <a:t>Verhaltensweisen </a:t>
            </a:r>
            <a:r>
              <a:rPr lang="en-IE" sz="2100" dirty="0">
                <a:solidFill>
                  <a:srgbClr val="333333"/>
                </a:solidFill>
                <a:cs typeface="Times New Roman" panose="02020603050405020304" pitchFamily="18" charset="0"/>
              </a:rPr>
              <a:t>aller Beteiligten im Unternehmen zu ändern. Dies kann geschehen durch </a:t>
            </a:r>
          </a:p>
          <a:p>
            <a:pPr marL="342900" indent="-342900">
              <a:buFont typeface="Wingdings" panose="05000000000000000000" pitchFamily="2" charset="2"/>
              <a:buChar char="ü"/>
            </a:pPr>
            <a:r>
              <a:rPr lang="en-IE" sz="2100" dirty="0">
                <a:solidFill>
                  <a:srgbClr val="333333"/>
                </a:solidFill>
                <a:effectLst/>
                <a:ea typeface="Times New Roman" panose="02020603050405020304" pitchFamily="18" charset="0"/>
                <a:cs typeface="Times New Roman" panose="02020603050405020304" pitchFamily="18" charset="0"/>
              </a:rPr>
              <a:t>Erläuterung, was CSR ist und inwiefern sie für das Unternehmen relevant ist </a:t>
            </a:r>
            <a:r>
              <a:rPr lang="en-IE" sz="2100" dirty="0">
                <a:solidFill>
                  <a:srgbClr val="333333"/>
                </a:solidFill>
                <a:ea typeface="Times New Roman" panose="02020603050405020304" pitchFamily="18" charset="0"/>
                <a:cs typeface="Times New Roman" panose="02020603050405020304" pitchFamily="18" charset="0"/>
              </a:rPr>
              <a:t>(Hervorhebung </a:t>
            </a:r>
            <a:r>
              <a:rPr lang="en-IE" sz="2100" dirty="0">
                <a:solidFill>
                  <a:srgbClr val="333333"/>
                </a:solidFill>
                <a:effectLst/>
                <a:ea typeface="Times New Roman" panose="02020603050405020304" pitchFamily="18" charset="0"/>
                <a:cs typeface="Times New Roman" panose="02020603050405020304" pitchFamily="18" charset="0"/>
              </a:rPr>
              <a:t>des Zwecks, des </a:t>
            </a:r>
            <a:r>
              <a:rPr lang="en-IE" sz="2100" dirty="0">
                <a:solidFill>
                  <a:srgbClr val="333333"/>
                </a:solidFill>
                <a:ea typeface="Times New Roman" panose="02020603050405020304" pitchFamily="18" charset="0"/>
                <a:cs typeface="Times New Roman" panose="02020603050405020304" pitchFamily="18" charset="0"/>
              </a:rPr>
              <a:t>"Guten", der "positiven Auswirkungen" und der CSR-Werte) </a:t>
            </a:r>
          </a:p>
          <a:p>
            <a:pPr marL="342900" indent="-342900">
              <a:buFont typeface="Wingdings" panose="05000000000000000000" pitchFamily="2" charset="2"/>
              <a:buChar char="ü"/>
            </a:pPr>
            <a:r>
              <a:rPr lang="en-IE" sz="2100" dirty="0">
                <a:solidFill>
                  <a:srgbClr val="333333"/>
                </a:solidFill>
                <a:effectLst/>
                <a:ea typeface="Times New Roman" panose="02020603050405020304" pitchFamily="18" charset="0"/>
                <a:cs typeface="Times New Roman" panose="02020603050405020304" pitchFamily="18" charset="0"/>
              </a:rPr>
              <a:t>Vorbildfunktion und Engagement</a:t>
            </a:r>
            <a:endParaRPr lang="en-IE" sz="2100" dirty="0">
              <a:solidFill>
                <a:srgbClr val="333333"/>
              </a:solidFill>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n-IE" sz="2100" dirty="0">
                <a:solidFill>
                  <a:srgbClr val="333333"/>
                </a:solidFill>
                <a:effectLst/>
                <a:ea typeface="Times New Roman" panose="02020603050405020304" pitchFamily="18" charset="0"/>
                <a:cs typeface="Times New Roman" panose="02020603050405020304" pitchFamily="18" charset="0"/>
              </a:rPr>
              <a:t>Sensibilisierung dafür, wie sich der Einzelne und das Unternehmen engagieren können </a:t>
            </a:r>
            <a:endParaRPr lang="en-IE" sz="2100" dirty="0">
              <a:solidFill>
                <a:srgbClr val="333333"/>
              </a:solidFill>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n-IE" sz="2100" dirty="0" err="1">
                <a:solidFill>
                  <a:srgbClr val="333333"/>
                </a:solidFill>
                <a:effectLst/>
                <a:ea typeface="Times New Roman" panose="02020603050405020304" pitchFamily="18" charset="0"/>
                <a:cs typeface="Times New Roman" panose="02020603050405020304" pitchFamily="18" charset="0"/>
              </a:rPr>
              <a:t>Überzeugung</a:t>
            </a:r>
            <a:r>
              <a:rPr lang="en-IE" sz="2100" dirty="0">
                <a:solidFill>
                  <a:srgbClr val="333333"/>
                </a:solidFill>
                <a:effectLst/>
                <a:ea typeface="Times New Roman" panose="02020603050405020304" pitchFamily="18" charset="0"/>
                <a:cs typeface="Times New Roman" panose="02020603050405020304" pitchFamily="18" charset="0"/>
              </a:rPr>
              <a:t> </a:t>
            </a:r>
            <a:r>
              <a:rPr lang="en-IE" sz="2100" dirty="0" err="1">
                <a:solidFill>
                  <a:srgbClr val="333333"/>
                </a:solidFill>
                <a:effectLst/>
                <a:ea typeface="Times New Roman" panose="02020603050405020304" pitchFamily="18" charset="0"/>
                <a:cs typeface="Times New Roman" panose="02020603050405020304" pitchFamily="18" charset="0"/>
              </a:rPr>
              <a:t>generieren</a:t>
            </a:r>
            <a:r>
              <a:rPr lang="en-IE" sz="2100" dirty="0">
                <a:solidFill>
                  <a:srgbClr val="333333"/>
                </a:solidFill>
                <a:effectLst/>
                <a:ea typeface="Times New Roman" panose="02020603050405020304" pitchFamily="18" charset="0"/>
                <a:cs typeface="Times New Roman" panose="02020603050405020304" pitchFamily="18" charset="0"/>
              </a:rPr>
              <a:t>, damit die Mitarbeiter ihre CSR-Überzeugungen stärken können</a:t>
            </a:r>
          </a:p>
          <a:p>
            <a:pPr marL="342900" indent="-342900">
              <a:buFont typeface="Wingdings" panose="05000000000000000000" pitchFamily="2" charset="2"/>
              <a:buChar char="ü"/>
            </a:pPr>
            <a:r>
              <a:rPr lang="en-IE" sz="2100" dirty="0">
                <a:solidFill>
                  <a:srgbClr val="333333"/>
                </a:solidFill>
                <a:effectLst/>
                <a:ea typeface="Times New Roman" panose="02020603050405020304" pitchFamily="18" charset="0"/>
                <a:cs typeface="Times New Roman" panose="02020603050405020304" pitchFamily="18" charset="0"/>
              </a:rPr>
              <a:t>Entwicklung von Wissen und Fähigkeiten und Verstärkung </a:t>
            </a:r>
            <a:r>
              <a:rPr lang="en-IE" sz="2100" dirty="0" err="1">
                <a:solidFill>
                  <a:srgbClr val="333333"/>
                </a:solidFill>
                <a:effectLst/>
                <a:ea typeface="Times New Roman" panose="02020603050405020304" pitchFamily="18" charset="0"/>
                <a:cs typeface="Times New Roman" panose="02020603050405020304" pitchFamily="18" charset="0"/>
              </a:rPr>
              <a:t>durch</a:t>
            </a:r>
            <a:r>
              <a:rPr lang="en-IE" sz="2100" dirty="0">
                <a:solidFill>
                  <a:srgbClr val="333333"/>
                </a:solidFill>
                <a:effectLst/>
                <a:ea typeface="Times New Roman" panose="02020603050405020304" pitchFamily="18" charset="0"/>
                <a:cs typeface="Times New Roman" panose="02020603050405020304" pitchFamily="18" charset="0"/>
              </a:rPr>
              <a:t> </a:t>
            </a:r>
            <a:r>
              <a:rPr lang="en-IE" sz="2100" dirty="0" err="1">
                <a:solidFill>
                  <a:srgbClr val="333333"/>
                </a:solidFill>
                <a:effectLst/>
                <a:ea typeface="Times New Roman" panose="02020603050405020304" pitchFamily="18" charset="0"/>
                <a:cs typeface="Times New Roman" panose="02020603050405020304" pitchFamily="18" charset="0"/>
              </a:rPr>
              <a:t>Anreizprogramme</a:t>
            </a:r>
            <a:endParaRPr lang="en-IE" sz="2100" dirty="0"/>
          </a:p>
        </p:txBody>
      </p:sp>
      <p:sp>
        <p:nvSpPr>
          <p:cNvPr id="5" name="Text Placeholder 4">
            <a:extLst>
              <a:ext uri="{FF2B5EF4-FFF2-40B4-BE49-F238E27FC236}">
                <a16:creationId xmlns:a16="http://schemas.microsoft.com/office/drawing/2014/main" id="{53B613E6-F72C-4377-E95A-6CC4BC1B3857}"/>
              </a:ext>
            </a:extLst>
          </p:cNvPr>
          <p:cNvSpPr>
            <a:spLocks noGrp="1"/>
          </p:cNvSpPr>
          <p:nvPr>
            <p:ph type="body" sz="quarter" idx="22"/>
          </p:nvPr>
        </p:nvSpPr>
        <p:spPr>
          <a:xfrm>
            <a:off x="5358383" y="135334"/>
            <a:ext cx="6085722" cy="1091951"/>
          </a:xfrm>
        </p:spPr>
        <p:txBody>
          <a:bodyPr>
            <a:normAutofit/>
          </a:bodyPr>
          <a:lstStyle/>
          <a:p>
            <a:r>
              <a:rPr lang="en-IE" sz="3200" b="1" dirty="0">
                <a:solidFill>
                  <a:srgbClr val="027354"/>
                </a:solidFill>
              </a:rPr>
              <a:t>Beispiele für kulturelles Veränderungsmanagement</a:t>
            </a:r>
          </a:p>
        </p:txBody>
      </p:sp>
      <p:sp>
        <p:nvSpPr>
          <p:cNvPr id="6" name="Text Placeholder 5">
            <a:extLst>
              <a:ext uri="{FF2B5EF4-FFF2-40B4-BE49-F238E27FC236}">
                <a16:creationId xmlns:a16="http://schemas.microsoft.com/office/drawing/2014/main" id="{E48F72DF-5464-476B-A6CC-B5799F5EEA5B}"/>
              </a:ext>
            </a:extLst>
          </p:cNvPr>
          <p:cNvSpPr>
            <a:spLocks noGrp="1"/>
          </p:cNvSpPr>
          <p:nvPr>
            <p:ph type="body" sz="quarter" idx="23"/>
          </p:nvPr>
        </p:nvSpPr>
        <p:spPr>
          <a:xfrm>
            <a:off x="594925" y="367990"/>
            <a:ext cx="3548450" cy="6490010"/>
          </a:xfrm>
        </p:spPr>
        <p:txBody>
          <a:bodyPr>
            <a:noAutofit/>
          </a:bodyPr>
          <a:lstStyle/>
          <a:p>
            <a:pPr>
              <a:lnSpc>
                <a:spcPct val="100000"/>
              </a:lnSpc>
              <a:spcBef>
                <a:spcPts val="0"/>
              </a:spcBef>
            </a:pPr>
            <a:r>
              <a:rPr lang="en-IE" sz="2200" b="1" dirty="0">
                <a:solidFill>
                  <a:srgbClr val="027354"/>
                </a:solidFill>
                <a:effectLst/>
                <a:ea typeface="Times New Roman" panose="02020603050405020304" pitchFamily="18" charset="0"/>
                <a:cs typeface="Times New Roman" panose="02020603050405020304" pitchFamily="18" charset="0"/>
              </a:rPr>
              <a:t>Die Beibehaltung der CSR-</a:t>
            </a:r>
            <a:r>
              <a:rPr lang="en-IE" sz="2200" b="1" dirty="0" err="1">
                <a:solidFill>
                  <a:srgbClr val="027354"/>
                </a:solidFill>
                <a:effectLst/>
                <a:ea typeface="Times New Roman" panose="02020603050405020304" pitchFamily="18" charset="0"/>
                <a:cs typeface="Times New Roman" panose="02020603050405020304" pitchFamily="18" charset="0"/>
              </a:rPr>
              <a:t>Werte</a:t>
            </a:r>
            <a:r>
              <a:rPr lang="en-IE" sz="2200" b="1" dirty="0">
                <a:solidFill>
                  <a:srgbClr val="027354"/>
                </a:solidFill>
                <a:effectLst/>
                <a:ea typeface="Times New Roman" panose="02020603050405020304" pitchFamily="18" charset="0"/>
                <a:cs typeface="Times New Roman" panose="02020603050405020304" pitchFamily="18" charset="0"/>
              </a:rPr>
              <a:t> </a:t>
            </a:r>
            <a:r>
              <a:rPr lang="en-IE" sz="2200" b="1" dirty="0" err="1">
                <a:solidFill>
                  <a:srgbClr val="027354"/>
                </a:solidFill>
                <a:effectLst/>
                <a:ea typeface="Times New Roman" panose="02020603050405020304" pitchFamily="18" charset="0"/>
                <a:cs typeface="Times New Roman" panose="02020603050405020304" pitchFamily="18" charset="0"/>
              </a:rPr>
              <a:t>ist</a:t>
            </a:r>
            <a:r>
              <a:rPr lang="en-IE" sz="2200" b="1" dirty="0">
                <a:solidFill>
                  <a:srgbClr val="027354"/>
                </a:solidFill>
                <a:effectLst/>
                <a:ea typeface="Times New Roman" panose="02020603050405020304" pitchFamily="18" charset="0"/>
                <a:cs typeface="Times New Roman" panose="02020603050405020304" pitchFamily="18" charset="0"/>
              </a:rPr>
              <a:t> ein wichtiger Wegweiser für das </a:t>
            </a:r>
            <a:r>
              <a:rPr lang="en-IE" sz="2200" b="1" dirty="0" err="1">
                <a:solidFill>
                  <a:srgbClr val="027354"/>
                </a:solidFill>
                <a:effectLst/>
                <a:ea typeface="Times New Roman" panose="02020603050405020304" pitchFamily="18" charset="0"/>
                <a:cs typeface="Times New Roman" panose="02020603050405020304" pitchFamily="18" charset="0"/>
              </a:rPr>
              <a:t>Veränderungsmanagement</a:t>
            </a:r>
            <a:r>
              <a:rPr lang="en-IE" sz="2200" b="1" dirty="0">
                <a:solidFill>
                  <a:srgbClr val="027354"/>
                </a:solidFill>
                <a:effectLst/>
                <a:ea typeface="Times New Roman" panose="02020603050405020304" pitchFamily="18" charset="0"/>
                <a:cs typeface="Times New Roman" panose="02020603050405020304" pitchFamily="18" charset="0"/>
              </a:rPr>
              <a:t> und die Ausrichtung des Teams.  </a:t>
            </a:r>
            <a:r>
              <a:rPr lang="en-IE" sz="2200" dirty="0">
                <a:solidFill>
                  <a:srgbClr val="333333"/>
                </a:solidFill>
                <a:effectLst/>
                <a:ea typeface="Times New Roman" panose="02020603050405020304" pitchFamily="18" charset="0"/>
                <a:cs typeface="Times New Roman" panose="02020603050405020304" pitchFamily="18" charset="0"/>
              </a:rPr>
              <a:t>Die Werte </a:t>
            </a:r>
            <a:r>
              <a:rPr lang="en-IE" sz="2200" dirty="0" err="1">
                <a:solidFill>
                  <a:srgbClr val="333333"/>
                </a:solidFill>
                <a:effectLst/>
                <a:ea typeface="Times New Roman" panose="02020603050405020304" pitchFamily="18" charset="0"/>
                <a:cs typeface="Times New Roman" panose="02020603050405020304" pitchFamily="18" charset="0"/>
              </a:rPr>
              <a:t>müssen</a:t>
            </a:r>
            <a:r>
              <a:rPr lang="en-IE" sz="2200" dirty="0">
                <a:solidFill>
                  <a:srgbClr val="333333"/>
                </a:solidFill>
                <a:effectLst/>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sich</a:t>
            </a:r>
            <a:r>
              <a:rPr lang="en-IE" sz="2200" dirty="0">
                <a:solidFill>
                  <a:srgbClr val="333333"/>
                </a:solidFill>
                <a:ea typeface="Times New Roman" panose="02020603050405020304" pitchFamily="18" charset="0"/>
                <a:cs typeface="Times New Roman" panose="02020603050405020304" pitchFamily="18" charset="0"/>
              </a:rPr>
              <a:t> </a:t>
            </a:r>
            <a:r>
              <a:rPr lang="en-IE" sz="2200" dirty="0">
                <a:solidFill>
                  <a:srgbClr val="333333"/>
                </a:solidFill>
                <a:effectLst/>
                <a:ea typeface="Times New Roman" panose="02020603050405020304" pitchFamily="18" charset="0"/>
                <a:cs typeface="Times New Roman" panose="02020603050405020304" pitchFamily="18" charset="0"/>
              </a:rPr>
              <a:t>in allen Prozessen widerspiegeln, angefangen bei der Art und Weise, wie Sie Mitarbeiter </a:t>
            </a:r>
            <a:r>
              <a:rPr lang="en-IE" sz="2200" dirty="0" err="1">
                <a:solidFill>
                  <a:srgbClr val="333333"/>
                </a:solidFill>
                <a:effectLst/>
                <a:ea typeface="Times New Roman" panose="02020603050405020304" pitchFamily="18" charset="0"/>
                <a:cs typeface="Times New Roman" panose="02020603050405020304" pitchFamily="18" charset="0"/>
              </a:rPr>
              <a:t>einstellen</a:t>
            </a:r>
            <a:r>
              <a:rPr lang="en-IE" sz="2200" dirty="0">
                <a:solidFill>
                  <a:srgbClr val="333333"/>
                </a:solidFill>
                <a:effectLst/>
                <a:ea typeface="Times New Roman" panose="02020603050405020304" pitchFamily="18" charset="0"/>
                <a:cs typeface="Times New Roman" panose="02020603050405020304" pitchFamily="18" charset="0"/>
              </a:rPr>
              <a:t>, bis hin zu Belohnungs- und Anreizprogrammen usw.</a:t>
            </a:r>
          </a:p>
          <a:p>
            <a:pPr>
              <a:lnSpc>
                <a:spcPct val="100000"/>
              </a:lnSpc>
              <a:spcBef>
                <a:spcPts val="0"/>
              </a:spcBef>
            </a:pPr>
            <a:endParaRPr lang="en-IE" sz="2200" dirty="0">
              <a:solidFill>
                <a:srgbClr val="333333"/>
              </a:solidFill>
              <a:ea typeface="Calibri" panose="020F0502020204030204" pitchFamily="34" charset="0"/>
              <a:cs typeface="Times New Roman" panose="02020603050405020304" pitchFamily="18" charset="0"/>
            </a:endParaRPr>
          </a:p>
          <a:p>
            <a:pPr>
              <a:lnSpc>
                <a:spcPct val="100000"/>
              </a:lnSpc>
              <a:spcBef>
                <a:spcPts val="0"/>
              </a:spcBef>
            </a:pPr>
            <a:r>
              <a:rPr lang="en-IE" sz="2200" dirty="0">
                <a:solidFill>
                  <a:srgbClr val="333333"/>
                </a:solidFill>
                <a:ea typeface="Times New Roman" panose="02020603050405020304" pitchFamily="18" charset="0"/>
                <a:cs typeface="Times New Roman" panose="02020603050405020304" pitchFamily="18" charset="0"/>
              </a:rPr>
              <a:t>Für </a:t>
            </a:r>
            <a:r>
              <a:rPr lang="en-IE" sz="2200" dirty="0" err="1">
                <a:solidFill>
                  <a:srgbClr val="333333"/>
                </a:solidFill>
                <a:ea typeface="Times New Roman" panose="02020603050405020304" pitchFamily="18" charset="0"/>
                <a:cs typeface="Times New Roman" panose="02020603050405020304" pitchFamily="18" charset="0"/>
              </a:rPr>
              <a:t>einen</a:t>
            </a:r>
            <a:r>
              <a:rPr lang="en-IE" sz="2200" dirty="0">
                <a:solidFill>
                  <a:srgbClr val="333333"/>
                </a:solidFill>
                <a:ea typeface="Times New Roman" panose="02020603050405020304" pitchFamily="18" charset="0"/>
                <a:cs typeface="Times New Roman" panose="02020603050405020304" pitchFamily="18" charset="0"/>
              </a:rPr>
              <a:t> </a:t>
            </a:r>
            <a:r>
              <a:rPr lang="en-IE" sz="2200" dirty="0" err="1">
                <a:solidFill>
                  <a:srgbClr val="333333"/>
                </a:solidFill>
                <a:ea typeface="Times New Roman" panose="02020603050405020304" pitchFamily="18" charset="0"/>
                <a:cs typeface="Times New Roman" panose="02020603050405020304" pitchFamily="18" charset="0"/>
              </a:rPr>
              <a:t>Kulturwandel</a:t>
            </a:r>
            <a:r>
              <a:rPr lang="en-IE" sz="2200" dirty="0">
                <a:solidFill>
                  <a:srgbClr val="333333"/>
                </a:solidFill>
                <a:effectLst/>
                <a:ea typeface="Times New Roman" panose="02020603050405020304" pitchFamily="18" charset="0"/>
                <a:cs typeface="Times New Roman" panose="02020603050405020304" pitchFamily="18" charset="0"/>
              </a:rPr>
              <a:t> muss man an der Spitze den Ton angeben und dann im gesamten Unternehmen eine Übereinstimmung mit den CSR-</a:t>
            </a:r>
            <a:r>
              <a:rPr lang="en-IE" sz="2200" dirty="0" err="1">
                <a:solidFill>
                  <a:srgbClr val="333333"/>
                </a:solidFill>
                <a:effectLst/>
                <a:ea typeface="Times New Roman" panose="02020603050405020304" pitchFamily="18" charset="0"/>
                <a:cs typeface="Times New Roman" panose="02020603050405020304" pitchFamily="18" charset="0"/>
              </a:rPr>
              <a:t>Werten</a:t>
            </a:r>
            <a:r>
              <a:rPr lang="en-IE" sz="2200" dirty="0">
                <a:solidFill>
                  <a:srgbClr val="333333"/>
                </a:solidFill>
                <a:effectLst/>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herstellen</a:t>
            </a:r>
            <a:r>
              <a:rPr lang="en-IE" sz="2200" dirty="0">
                <a:solidFill>
                  <a:srgbClr val="333333"/>
                </a:solidFill>
                <a:effectLst/>
                <a:ea typeface="Times New Roman" panose="02020603050405020304" pitchFamily="18" charset="0"/>
                <a:cs typeface="Times New Roman" panose="02020603050405020304" pitchFamily="18" charset="0"/>
              </a:rPr>
              <a:t>.</a:t>
            </a:r>
            <a:endParaRPr lang="en-IE" sz="2200" dirty="0">
              <a:effectLst/>
              <a:ea typeface="Calibri" panose="020F0502020204030204" pitchFamily="34" charset="0"/>
              <a:cs typeface="Times New Roman" panose="02020603050405020304" pitchFamily="18" charset="0"/>
            </a:endParaRPr>
          </a:p>
          <a:p>
            <a:pPr>
              <a:lnSpc>
                <a:spcPct val="100000"/>
              </a:lnSpc>
              <a:spcBef>
                <a:spcPts val="0"/>
              </a:spcBef>
            </a:pPr>
            <a:endParaRPr lang="en-IE" sz="2200" dirty="0"/>
          </a:p>
        </p:txBody>
      </p:sp>
      <p:sp>
        <p:nvSpPr>
          <p:cNvPr id="3" name="Text Placeholder 2">
            <a:extLst>
              <a:ext uri="{FF2B5EF4-FFF2-40B4-BE49-F238E27FC236}">
                <a16:creationId xmlns:a16="http://schemas.microsoft.com/office/drawing/2014/main" id="{5BE8DD54-1DB7-327A-C7C1-B3519319F5A3}"/>
              </a:ext>
            </a:extLst>
          </p:cNvPr>
          <p:cNvSpPr>
            <a:spLocks noGrp="1"/>
          </p:cNvSpPr>
          <p:nvPr>
            <p:ph type="body" sz="quarter" idx="24"/>
          </p:nvPr>
        </p:nvSpPr>
        <p:spPr/>
        <p:txBody>
          <a:bodyPr/>
          <a:lstStyle/>
          <a:p>
            <a:endParaRPr lang="en-IE"/>
          </a:p>
        </p:txBody>
      </p:sp>
    </p:spTree>
    <p:extLst>
      <p:ext uri="{BB962C8B-B14F-4D97-AF65-F5344CB8AC3E}">
        <p14:creationId xmlns:p14="http://schemas.microsoft.com/office/powerpoint/2010/main" val="3046273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1D5E9A7-785C-C1C8-4027-3DEEF26D8E78}"/>
              </a:ext>
            </a:extLst>
          </p:cNvPr>
          <p:cNvSpPr>
            <a:spLocks noGrp="1"/>
          </p:cNvSpPr>
          <p:nvPr>
            <p:ph type="body" sz="quarter" idx="20"/>
          </p:nvPr>
        </p:nvSpPr>
        <p:spPr>
          <a:xfrm>
            <a:off x="5656512" y="1240431"/>
            <a:ext cx="6425091" cy="3722513"/>
          </a:xfrm>
        </p:spPr>
        <p:txBody>
          <a:bodyPr/>
          <a:lstStyle/>
          <a:p>
            <a:pPr>
              <a:lnSpc>
                <a:spcPct val="107000"/>
              </a:lnSpc>
              <a:spcAft>
                <a:spcPts val="865"/>
              </a:spcAft>
            </a:pPr>
            <a:endParaRPr lang="en-IE" dirty="0">
              <a:solidFill>
                <a:srgbClr val="333333"/>
              </a:solidFill>
              <a:cs typeface="Times New Roman" panose="02020603050405020304" pitchFamily="18" charset="0"/>
            </a:endParaRPr>
          </a:p>
          <a:p>
            <a:pPr>
              <a:lnSpc>
                <a:spcPct val="107000"/>
              </a:lnSpc>
              <a:spcAft>
                <a:spcPts val="865"/>
              </a:spcAft>
            </a:pPr>
            <a:r>
              <a:rPr lang="en-IE" sz="2800" b="1" dirty="0" err="1">
                <a:solidFill>
                  <a:srgbClr val="027354"/>
                </a:solidFill>
                <a:cs typeface="Times New Roman" panose="02020603050405020304" pitchFamily="18" charset="0"/>
              </a:rPr>
              <a:t>Mitarbeiterbereitschaft</a:t>
            </a:r>
            <a:r>
              <a:rPr lang="en-IE" sz="2800" b="1" dirty="0">
                <a:solidFill>
                  <a:srgbClr val="027354"/>
                </a:solidFill>
                <a:cs typeface="Times New Roman" panose="02020603050405020304" pitchFamily="18" charset="0"/>
              </a:rPr>
              <a:t> &amp; CSR- Gruppierung </a:t>
            </a:r>
          </a:p>
          <a:p>
            <a:pPr>
              <a:lnSpc>
                <a:spcPct val="107000"/>
              </a:lnSpc>
              <a:spcAft>
                <a:spcPts val="865"/>
              </a:spcAft>
            </a:pPr>
            <a:r>
              <a:rPr lang="en-IE" sz="2200" dirty="0">
                <a:solidFill>
                  <a:srgbClr val="333333"/>
                </a:solidFill>
                <a:cs typeface="Times New Roman" panose="02020603050405020304" pitchFamily="18" charset="0"/>
              </a:rPr>
              <a:t>Die Mitarbeiter </a:t>
            </a:r>
            <a:r>
              <a:rPr lang="en-IE" sz="2200" dirty="0">
                <a:solidFill>
                  <a:srgbClr val="333333"/>
                </a:solidFill>
                <a:effectLst/>
                <a:ea typeface="Times New Roman" panose="02020603050405020304" pitchFamily="18" charset="0"/>
                <a:cs typeface="Times New Roman" panose="02020603050405020304" pitchFamily="18" charset="0"/>
              </a:rPr>
              <a:t>können nach ihrem Bereitschaftsgrad in Gruppen eingeteilt werden, und Sie können Ihren Veränderungsansatz entsprechend auf jede Gruppe zuschneiden. </a:t>
            </a:r>
            <a:r>
              <a:rPr lang="en-IE" sz="2200" i="1" dirty="0">
                <a:solidFill>
                  <a:srgbClr val="333333"/>
                </a:solidFill>
                <a:effectLst/>
                <a:ea typeface="Times New Roman" panose="02020603050405020304" pitchFamily="18" charset="0"/>
                <a:cs typeface="Times New Roman" panose="02020603050405020304" pitchFamily="18" charset="0"/>
              </a:rPr>
              <a:t>(Nancy Lee, Gründerin und Präsidentin von Social Marketing Inc., 2008, Folie 12). </a:t>
            </a:r>
            <a:r>
              <a:rPr lang="en-IE" sz="2200" dirty="0">
                <a:solidFill>
                  <a:srgbClr val="333333"/>
                </a:solidFill>
                <a:effectLst/>
                <a:ea typeface="Times New Roman" panose="02020603050405020304" pitchFamily="18" charset="0"/>
                <a:cs typeface="Times New Roman" panose="02020603050405020304" pitchFamily="18" charset="0"/>
              </a:rPr>
              <a:t>Nancy teilt sie in drei Bereitschaftsgruppen ein, </a:t>
            </a:r>
            <a:r>
              <a:rPr lang="en-IE" sz="2200" dirty="0" err="1">
                <a:solidFill>
                  <a:srgbClr val="333333"/>
                </a:solidFill>
                <a:effectLst/>
                <a:ea typeface="Times New Roman" panose="02020603050405020304" pitchFamily="18" charset="0"/>
                <a:cs typeface="Times New Roman" panose="02020603050405020304" pitchFamily="18" charset="0"/>
              </a:rPr>
              <a:t>die mit </a:t>
            </a:r>
            <a:r>
              <a:rPr lang="en-IE" sz="2200" dirty="0">
                <a:solidFill>
                  <a:srgbClr val="333333"/>
                </a:solidFill>
                <a:effectLst/>
                <a:ea typeface="Times New Roman" panose="02020603050405020304" pitchFamily="18" charset="0"/>
                <a:cs typeface="Times New Roman" panose="02020603050405020304" pitchFamily="18" charset="0"/>
              </a:rPr>
              <a:t>A, B und C </a:t>
            </a:r>
            <a:r>
              <a:rPr lang="en-IE" sz="2200" dirty="0" err="1">
                <a:solidFill>
                  <a:srgbClr val="333333"/>
                </a:solidFill>
                <a:effectLst/>
                <a:ea typeface="Times New Roman" panose="02020603050405020304" pitchFamily="18" charset="0"/>
                <a:cs typeface="Times New Roman" panose="02020603050405020304" pitchFamily="18" charset="0"/>
              </a:rPr>
              <a:t>bezeichnet werden</a:t>
            </a:r>
            <a:r>
              <a:rPr lang="en-IE" sz="2200" dirty="0">
                <a:solidFill>
                  <a:srgbClr val="333333"/>
                </a:solidFill>
                <a:effectLst/>
                <a:ea typeface="Times New Roman" panose="02020603050405020304" pitchFamily="18" charset="0"/>
                <a:cs typeface="Times New Roman" panose="02020603050405020304" pitchFamily="18" charset="0"/>
              </a:rPr>
              <a:t>, und wendet 3 verschiedene CSR-Bereitschaftsstrategien an (siehe nächste Folie)</a:t>
            </a:r>
            <a:endParaRPr lang="en-IE" sz="2200" dirty="0">
              <a:effectLst/>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53B613E6-F72C-4377-E95A-6CC4BC1B3857}"/>
              </a:ext>
            </a:extLst>
          </p:cNvPr>
          <p:cNvSpPr>
            <a:spLocks noGrp="1"/>
          </p:cNvSpPr>
          <p:nvPr>
            <p:ph type="body" sz="quarter" idx="22"/>
          </p:nvPr>
        </p:nvSpPr>
        <p:spPr>
          <a:xfrm>
            <a:off x="5656512" y="336056"/>
            <a:ext cx="5579898" cy="1091951"/>
          </a:xfrm>
        </p:spPr>
        <p:txBody>
          <a:bodyPr>
            <a:normAutofit/>
          </a:bodyPr>
          <a:lstStyle/>
          <a:p>
            <a:r>
              <a:rPr lang="en-IE" b="1" dirty="0">
                <a:solidFill>
                  <a:srgbClr val="027354"/>
                </a:solidFill>
              </a:rPr>
              <a:t>Beispiele für kulturelles Veränderungsmanagement</a:t>
            </a:r>
          </a:p>
        </p:txBody>
      </p:sp>
      <p:sp>
        <p:nvSpPr>
          <p:cNvPr id="6" name="Text Placeholder 5">
            <a:extLst>
              <a:ext uri="{FF2B5EF4-FFF2-40B4-BE49-F238E27FC236}">
                <a16:creationId xmlns:a16="http://schemas.microsoft.com/office/drawing/2014/main" id="{E48F72DF-5464-476B-A6CC-B5799F5EEA5B}"/>
              </a:ext>
            </a:extLst>
          </p:cNvPr>
          <p:cNvSpPr>
            <a:spLocks noGrp="1"/>
          </p:cNvSpPr>
          <p:nvPr>
            <p:ph type="body" sz="quarter" idx="23"/>
          </p:nvPr>
        </p:nvSpPr>
        <p:spPr>
          <a:xfrm>
            <a:off x="706437" y="620774"/>
            <a:ext cx="3452968" cy="5958446"/>
          </a:xfrm>
        </p:spPr>
        <p:txBody>
          <a:bodyPr>
            <a:noAutofit/>
          </a:bodyPr>
          <a:lstStyle/>
          <a:p>
            <a:pPr>
              <a:lnSpc>
                <a:spcPct val="107000"/>
              </a:lnSpc>
              <a:spcAft>
                <a:spcPts val="865"/>
              </a:spcAft>
            </a:pPr>
            <a:r>
              <a:rPr lang="en-IE" sz="2400" b="1" dirty="0">
                <a:solidFill>
                  <a:srgbClr val="027354"/>
                </a:solidFill>
                <a:effectLst/>
                <a:ea typeface="Times New Roman" panose="02020603050405020304" pitchFamily="18" charset="0"/>
                <a:cs typeface="Times New Roman" panose="02020603050405020304" pitchFamily="18" charset="0"/>
              </a:rPr>
              <a:t>Das Change Management (</a:t>
            </a:r>
            <a:r>
              <a:rPr lang="en-IE" sz="2400" b="1" dirty="0" err="1">
                <a:solidFill>
                  <a:srgbClr val="027354"/>
                </a:solidFill>
              </a:rPr>
              <a:t>Veränderungs</a:t>
            </a:r>
            <a:r>
              <a:rPr lang="en-IE" sz="2400" b="1" dirty="0">
                <a:solidFill>
                  <a:srgbClr val="027354"/>
                </a:solidFill>
              </a:rPr>
              <a:t>-management)</a:t>
            </a:r>
            <a:r>
              <a:rPr lang="en-IE" sz="2400" b="1" dirty="0">
                <a:solidFill>
                  <a:srgbClr val="027354"/>
                </a:solidFill>
                <a:effectLst/>
                <a:ea typeface="Times New Roman" panose="02020603050405020304" pitchFamily="18" charset="0"/>
                <a:cs typeface="Times New Roman" panose="02020603050405020304" pitchFamily="18" charset="0"/>
              </a:rPr>
              <a:t> sollte die verschiedenen Stadien der Bereitschaft jedes Einzelnen und jedes Teams </a:t>
            </a:r>
            <a:r>
              <a:rPr lang="en-IE" sz="2400" dirty="0">
                <a:solidFill>
                  <a:srgbClr val="333333"/>
                </a:solidFill>
                <a:cs typeface="Times New Roman" panose="02020603050405020304" pitchFamily="18" charset="0"/>
              </a:rPr>
              <a:t>für Fortschritte bei der CSR-Nachhaltigkeit bzw. für jegliche Veränderung </a:t>
            </a:r>
            <a:r>
              <a:rPr lang="en-IE" sz="2400" b="1" dirty="0">
                <a:solidFill>
                  <a:srgbClr val="027354"/>
                </a:solidFill>
                <a:effectLst/>
                <a:ea typeface="Times New Roman" panose="02020603050405020304" pitchFamily="18" charset="0"/>
                <a:cs typeface="Times New Roman" panose="02020603050405020304" pitchFamily="18" charset="0"/>
              </a:rPr>
              <a:t>ermitteln</a:t>
            </a:r>
            <a:r>
              <a:rPr lang="en-IE" sz="2400" dirty="0">
                <a:solidFill>
                  <a:srgbClr val="333333"/>
                </a:solidFill>
                <a:cs typeface="Times New Roman" panose="02020603050405020304" pitchFamily="18" charset="0"/>
              </a:rPr>
              <a:t>. </a:t>
            </a:r>
          </a:p>
          <a:p>
            <a:pPr>
              <a:lnSpc>
                <a:spcPct val="107000"/>
              </a:lnSpc>
              <a:spcAft>
                <a:spcPts val="865"/>
              </a:spcAft>
            </a:pPr>
            <a:endParaRPr lang="en-IE" sz="2400" dirty="0">
              <a:solidFill>
                <a:srgbClr val="333333"/>
              </a:solidFill>
              <a:cs typeface="Times New Roman" panose="02020603050405020304" pitchFamily="18" charset="0"/>
            </a:endParaRPr>
          </a:p>
        </p:txBody>
      </p:sp>
      <p:sp>
        <p:nvSpPr>
          <p:cNvPr id="3" name="Text Placeholder 2">
            <a:extLst>
              <a:ext uri="{FF2B5EF4-FFF2-40B4-BE49-F238E27FC236}">
                <a16:creationId xmlns:a16="http://schemas.microsoft.com/office/drawing/2014/main" id="{84E5CA5D-FA90-E669-F4D5-D3330C493D8B}"/>
              </a:ext>
            </a:extLst>
          </p:cNvPr>
          <p:cNvSpPr>
            <a:spLocks noGrp="1"/>
          </p:cNvSpPr>
          <p:nvPr>
            <p:ph type="body" sz="quarter" idx="24"/>
          </p:nvPr>
        </p:nvSpPr>
        <p:spPr/>
        <p:txBody>
          <a:bodyPr/>
          <a:lstStyle/>
          <a:p>
            <a:endParaRPr lang="en-IE"/>
          </a:p>
        </p:txBody>
      </p:sp>
    </p:spTree>
    <p:extLst>
      <p:ext uri="{BB962C8B-B14F-4D97-AF65-F5344CB8AC3E}">
        <p14:creationId xmlns:p14="http://schemas.microsoft.com/office/powerpoint/2010/main" val="2881291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812FD5-8EAF-62A5-FE31-52E5DE4F4603}"/>
              </a:ext>
            </a:extLst>
          </p:cNvPr>
          <p:cNvSpPr>
            <a:spLocks noGrp="1"/>
          </p:cNvSpPr>
          <p:nvPr>
            <p:ph type="body" sz="quarter" idx="13"/>
          </p:nvPr>
        </p:nvSpPr>
        <p:spPr>
          <a:xfrm>
            <a:off x="410134" y="380999"/>
            <a:ext cx="11510520" cy="1347439"/>
          </a:xfrm>
        </p:spPr>
        <p:txBody>
          <a:bodyPr>
            <a:normAutofit/>
          </a:bodyPr>
          <a:lstStyle/>
          <a:p>
            <a:pPr algn="ctr">
              <a:lnSpc>
                <a:spcPct val="107000"/>
              </a:lnSpc>
              <a:spcAft>
                <a:spcPts val="865"/>
              </a:spcAft>
            </a:pPr>
            <a:r>
              <a:rPr lang="en-IE" sz="2400" b="1" dirty="0">
                <a:solidFill>
                  <a:srgbClr val="027354"/>
                </a:solidFill>
                <a:effectLst/>
                <a:ea typeface="Times New Roman" panose="02020603050405020304" pitchFamily="18" charset="0"/>
                <a:cs typeface="Times New Roman" panose="02020603050405020304" pitchFamily="18" charset="0"/>
              </a:rPr>
              <a:t>Fördern Sie CSR, indem Sie Ihre Strategie für den Kulturwandel an die Bereitschaft der einzelnen Mitarbeiter anpassen.  </a:t>
            </a:r>
            <a:r>
              <a:rPr lang="en-IE" sz="2400" dirty="0">
                <a:solidFill>
                  <a:srgbClr val="027354"/>
                </a:solidFill>
                <a:ea typeface="Times New Roman" panose="02020603050405020304" pitchFamily="18" charset="0"/>
                <a:cs typeface="Times New Roman" panose="02020603050405020304" pitchFamily="18" charset="0"/>
              </a:rPr>
              <a:t>Berücksichtigen Sie die Ansätze von 3 Gruppen…</a:t>
            </a:r>
            <a:endParaRPr lang="en-IE" sz="2400" dirty="0">
              <a:solidFill>
                <a:srgbClr val="027354"/>
              </a:solidFill>
              <a:effectLst/>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64A97614-298F-677A-35DF-39FA0ABA5FA7}"/>
              </a:ext>
            </a:extLst>
          </p:cNvPr>
          <p:cNvSpPr>
            <a:spLocks noGrp="1"/>
          </p:cNvSpPr>
          <p:nvPr>
            <p:ph type="body" sz="quarter" idx="14"/>
          </p:nvPr>
        </p:nvSpPr>
        <p:spPr>
          <a:xfrm>
            <a:off x="3537354" y="1423752"/>
            <a:ext cx="3171824" cy="5044612"/>
          </a:xfrm>
          <a:solidFill>
            <a:srgbClr val="027354"/>
          </a:solidFill>
        </p:spPr>
        <p:txBody>
          <a:bodyPr/>
          <a:lstStyle/>
          <a:p>
            <a:pPr algn="ctr"/>
            <a:r>
              <a:rPr lang="en-IE" sz="3600" b="1" dirty="0">
                <a:solidFill>
                  <a:schemeClr val="bg1"/>
                </a:solidFill>
                <a:cs typeface="Times New Roman" panose="02020603050405020304" pitchFamily="18" charset="0"/>
              </a:rPr>
              <a:t>B </a:t>
            </a:r>
            <a:r>
              <a:rPr lang="en-IE" b="1" dirty="0" err="1">
                <a:solidFill>
                  <a:schemeClr val="bg1"/>
                </a:solidFill>
                <a:cs typeface="Times New Roman" panose="02020603050405020304" pitchFamily="18" charset="0"/>
              </a:rPr>
              <a:t>Haben</a:t>
            </a:r>
            <a:r>
              <a:rPr lang="en-IE" b="1" dirty="0">
                <a:solidFill>
                  <a:schemeClr val="bg1"/>
                </a:solidFill>
                <a:cs typeface="Times New Roman" panose="02020603050405020304" pitchFamily="18" charset="0"/>
              </a:rPr>
              <a:t> CSR-Werte, aber nicht die Verhaltensweisen </a:t>
            </a:r>
          </a:p>
          <a:p>
            <a:pPr algn="ctr">
              <a:lnSpc>
                <a:spcPct val="107000"/>
              </a:lnSpc>
              <a:spcAft>
                <a:spcPts val="865"/>
              </a:spcAft>
            </a:pPr>
            <a:r>
              <a:rPr lang="en-IE" sz="1900" dirty="0">
                <a:solidFill>
                  <a:schemeClr val="bg1"/>
                </a:solidFill>
                <a:cs typeface="Times New Roman" panose="02020603050405020304" pitchFamily="18" charset="0"/>
              </a:rPr>
              <a:t>Fördern, motivieren und belohnen Sie Gruppe B für alle Verhaltensänderungen. Stellen Sie sicher, dass die CSR-"Werkzeuge" so gestaltet sind, dass die Vorteile für diese Gruppe </a:t>
            </a:r>
            <a:r>
              <a:rPr lang="en-IE" sz="1900" dirty="0" err="1">
                <a:solidFill>
                  <a:schemeClr val="bg1"/>
                </a:solidFill>
                <a:cs typeface="Times New Roman" panose="02020603050405020304" pitchFamily="18" charset="0"/>
              </a:rPr>
              <a:t>sinnvoll</a:t>
            </a:r>
            <a:r>
              <a:rPr lang="en-IE" sz="1900" dirty="0">
                <a:solidFill>
                  <a:schemeClr val="bg1"/>
                </a:solidFill>
                <a:cs typeface="Times New Roman" panose="02020603050405020304" pitchFamily="18" charset="0"/>
              </a:rPr>
              <a:t> </a:t>
            </a:r>
            <a:r>
              <a:rPr lang="en-IE" sz="1900" dirty="0" err="1">
                <a:solidFill>
                  <a:schemeClr val="bg1"/>
                </a:solidFill>
                <a:cs typeface="Times New Roman" panose="02020603050405020304" pitchFamily="18" charset="0"/>
              </a:rPr>
              <a:t>sind</a:t>
            </a:r>
            <a:r>
              <a:rPr lang="en-IE" sz="1900" dirty="0">
                <a:solidFill>
                  <a:schemeClr val="bg1"/>
                </a:solidFill>
                <a:cs typeface="Times New Roman" panose="02020603050405020304" pitchFamily="18" charset="0"/>
              </a:rPr>
              <a:t>. </a:t>
            </a:r>
            <a:r>
              <a:rPr lang="en-IE" sz="1900" dirty="0" err="1">
                <a:solidFill>
                  <a:schemeClr val="bg1"/>
                </a:solidFill>
                <a:cs typeface="Times New Roman" panose="02020603050405020304" pitchFamily="18" charset="0"/>
              </a:rPr>
              <a:t>Belohnen</a:t>
            </a:r>
            <a:r>
              <a:rPr lang="en-IE" sz="1900" dirty="0">
                <a:solidFill>
                  <a:schemeClr val="bg1"/>
                </a:solidFill>
                <a:cs typeface="Times New Roman" panose="02020603050405020304" pitchFamily="18" charset="0"/>
              </a:rPr>
              <a:t> Sie jeden Fortschritt, um eine schrittweise Veränderung zu ermöglichen.</a:t>
            </a:r>
          </a:p>
        </p:txBody>
      </p:sp>
      <p:sp>
        <p:nvSpPr>
          <p:cNvPr id="10" name="Text Placeholder 2">
            <a:extLst>
              <a:ext uri="{FF2B5EF4-FFF2-40B4-BE49-F238E27FC236}">
                <a16:creationId xmlns:a16="http://schemas.microsoft.com/office/drawing/2014/main" id="{43B1087C-687F-3364-D4CF-00A079F4418B}"/>
              </a:ext>
            </a:extLst>
          </p:cNvPr>
          <p:cNvSpPr txBox="1">
            <a:spLocks/>
          </p:cNvSpPr>
          <p:nvPr/>
        </p:nvSpPr>
        <p:spPr>
          <a:xfrm>
            <a:off x="271347" y="1432387"/>
            <a:ext cx="3171824" cy="5044613"/>
          </a:xfrm>
          <a:prstGeom prst="rect">
            <a:avLst/>
          </a:prstGeom>
          <a:solidFill>
            <a:srgbClr val="F29E38"/>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3600" b="1" dirty="0">
                <a:solidFill>
                  <a:schemeClr val="bg1"/>
                </a:solidFill>
                <a:cs typeface="Times New Roman" panose="02020603050405020304" pitchFamily="18" charset="0"/>
              </a:rPr>
              <a:t>A </a:t>
            </a:r>
            <a:r>
              <a:rPr lang="en-IE" b="1" dirty="0" err="1">
                <a:cs typeface="Times New Roman" panose="02020603050405020304" pitchFamily="18" charset="0"/>
              </a:rPr>
              <a:t>Haben</a:t>
            </a:r>
            <a:r>
              <a:rPr lang="en-IE" b="1" dirty="0">
                <a:cs typeface="Times New Roman" panose="02020603050405020304" pitchFamily="18" charset="0"/>
              </a:rPr>
              <a:t> CSR-</a:t>
            </a:r>
            <a:r>
              <a:rPr lang="en-IE" b="1" dirty="0" err="1">
                <a:cs typeface="Times New Roman" panose="02020603050405020304" pitchFamily="18" charset="0"/>
              </a:rPr>
              <a:t>Werte</a:t>
            </a:r>
            <a:r>
              <a:rPr lang="en-IE" b="1" dirty="0">
                <a:cs typeface="Times New Roman" panose="02020603050405020304" pitchFamily="18" charset="0"/>
              </a:rPr>
              <a:t> und -Verhaltensweisen </a:t>
            </a:r>
          </a:p>
          <a:p>
            <a:pPr algn="ctr">
              <a:lnSpc>
                <a:spcPct val="107000"/>
              </a:lnSpc>
              <a:spcAft>
                <a:spcPts val="865"/>
              </a:spcAft>
            </a:pPr>
            <a:r>
              <a:rPr lang="en-IE" sz="1900" dirty="0" err="1">
                <a:cs typeface="Times New Roman" panose="02020603050405020304" pitchFamily="18" charset="0"/>
              </a:rPr>
              <a:t>Zeigen</a:t>
            </a:r>
            <a:r>
              <a:rPr lang="en-IE" sz="1900" dirty="0">
                <a:cs typeface="Times New Roman" panose="02020603050405020304" pitchFamily="18" charset="0"/>
              </a:rPr>
              <a:t> Sie die Gruppe A </a:t>
            </a:r>
            <a:r>
              <a:rPr lang="en-IE" sz="1900" dirty="0" err="1">
                <a:cs typeface="Times New Roman" panose="02020603050405020304" pitchFamily="18" charset="0"/>
              </a:rPr>
              <a:t>Anerkennung</a:t>
            </a:r>
            <a:r>
              <a:rPr lang="en-IE" sz="1900" dirty="0">
                <a:cs typeface="Times New Roman" panose="02020603050405020304" pitchFamily="18" charset="0"/>
              </a:rPr>
              <a:t> für ihr CSR-</a:t>
            </a:r>
            <a:r>
              <a:rPr lang="en-IE" sz="1900" dirty="0" err="1">
                <a:cs typeface="Times New Roman" panose="02020603050405020304" pitchFamily="18" charset="0"/>
              </a:rPr>
              <a:t>Verhalten</a:t>
            </a:r>
            <a:r>
              <a:rPr lang="en-IE" sz="1900" dirty="0">
                <a:cs typeface="Times New Roman" panose="02020603050405020304" pitchFamily="18" charset="0"/>
              </a:rPr>
              <a:t> und ihre Leistungen und ermutigen Sie sie durch Anreize und Belohnungen, dies fortzusetzen. Erzeugen Sie unternehmensweite Beispiele und Auswirkungen, indem Sie ihre Leistungen bekannt machen und präsentieren, z. B. als CSR-Mitarbeiter des Monats. </a:t>
            </a:r>
          </a:p>
        </p:txBody>
      </p:sp>
      <p:sp>
        <p:nvSpPr>
          <p:cNvPr id="11" name="Text Placeholder 2">
            <a:extLst>
              <a:ext uri="{FF2B5EF4-FFF2-40B4-BE49-F238E27FC236}">
                <a16:creationId xmlns:a16="http://schemas.microsoft.com/office/drawing/2014/main" id="{E069D899-9585-E2EA-5B8C-2C81151EB1E0}"/>
              </a:ext>
            </a:extLst>
          </p:cNvPr>
          <p:cNvSpPr txBox="1">
            <a:spLocks/>
          </p:cNvSpPr>
          <p:nvPr/>
        </p:nvSpPr>
        <p:spPr>
          <a:xfrm>
            <a:off x="6816123" y="1432387"/>
            <a:ext cx="5104530" cy="5044613"/>
          </a:xfrm>
          <a:prstGeom prst="rect">
            <a:avLst/>
          </a:prstGeom>
          <a:solidFill>
            <a:srgbClr val="40B894"/>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3600" b="1" dirty="0">
                <a:solidFill>
                  <a:schemeClr val="bg1"/>
                </a:solidFill>
                <a:cs typeface="Times New Roman" panose="02020603050405020304" pitchFamily="18" charset="0"/>
              </a:rPr>
              <a:t>C </a:t>
            </a:r>
            <a:r>
              <a:rPr lang="en-IE" b="1" dirty="0">
                <a:solidFill>
                  <a:srgbClr val="333333"/>
                </a:solidFill>
                <a:cs typeface="Times New Roman" panose="02020603050405020304" pitchFamily="18" charset="0"/>
              </a:rPr>
              <a:t>Haben keine CSR-Werte oder Verhaltensweisen </a:t>
            </a:r>
          </a:p>
          <a:p>
            <a:pPr algn="ctr">
              <a:lnSpc>
                <a:spcPct val="107000"/>
              </a:lnSpc>
              <a:spcAft>
                <a:spcPts val="865"/>
              </a:spcAft>
            </a:pPr>
            <a:r>
              <a:rPr lang="en-IE" sz="1900" dirty="0">
                <a:solidFill>
                  <a:srgbClr val="333333"/>
                </a:solidFill>
                <a:effectLst/>
                <a:ea typeface="Times New Roman" panose="02020603050405020304" pitchFamily="18" charset="0"/>
                <a:cs typeface="Times New Roman" panose="02020603050405020304" pitchFamily="18" charset="0"/>
              </a:rPr>
              <a:t>Wenn Sie alle mit der gleichen Strategie behandeln, besteht die Gefahr, dass Sie Gruppe A entfremden. Achten Sie darauf, dass Sie jede Gruppe entsprechend ihrem CSR-Verhalten anerkennen und </a:t>
            </a:r>
            <a:r>
              <a:rPr lang="en-IE" sz="1900" dirty="0" err="1">
                <a:solidFill>
                  <a:srgbClr val="333333"/>
                </a:solidFill>
                <a:effectLst/>
                <a:ea typeface="Times New Roman" panose="02020603050405020304" pitchFamily="18" charset="0"/>
                <a:cs typeface="Times New Roman" panose="02020603050405020304" pitchFamily="18" charset="0"/>
              </a:rPr>
              <a:t>belohnen</a:t>
            </a:r>
            <a:r>
              <a:rPr lang="en-IE" sz="1900" dirty="0">
                <a:solidFill>
                  <a:srgbClr val="333333"/>
                </a:solidFill>
                <a:ea typeface="Times New Roman" panose="02020603050405020304" pitchFamily="18" charset="0"/>
                <a:cs typeface="Times New Roman" panose="02020603050405020304" pitchFamily="18" charset="0"/>
              </a:rPr>
              <a:t>. Wenn Gruppe B zu wenig leistet, gibt es </a:t>
            </a:r>
            <a:r>
              <a:rPr lang="en-IE" sz="1900" dirty="0" err="1">
                <a:solidFill>
                  <a:srgbClr val="333333"/>
                </a:solidFill>
                <a:ea typeface="Times New Roman" panose="02020603050405020304" pitchFamily="18" charset="0"/>
                <a:cs typeface="Times New Roman" panose="02020603050405020304" pitchFamily="18" charset="0"/>
              </a:rPr>
              <a:t>weniger</a:t>
            </a:r>
            <a:r>
              <a:rPr lang="en-IE" sz="1900" dirty="0">
                <a:solidFill>
                  <a:srgbClr val="333333"/>
                </a:solidFill>
                <a:ea typeface="Times New Roman" panose="02020603050405020304" pitchFamily="18" charset="0"/>
                <a:cs typeface="Times New Roman" panose="02020603050405020304" pitchFamily="18" charset="0"/>
              </a:rPr>
              <a:t> </a:t>
            </a:r>
            <a:r>
              <a:rPr lang="en-IE" sz="1900" dirty="0" err="1">
                <a:solidFill>
                  <a:srgbClr val="333333"/>
                </a:solidFill>
                <a:ea typeface="Times New Roman" panose="02020603050405020304" pitchFamily="18" charset="0"/>
                <a:cs typeface="Times New Roman" panose="02020603050405020304" pitchFamily="18" charset="0"/>
              </a:rPr>
              <a:t>Belohnungen</a:t>
            </a:r>
            <a:r>
              <a:rPr lang="en-IE" sz="1900" dirty="0">
                <a:solidFill>
                  <a:srgbClr val="333333"/>
                </a:solidFill>
                <a:ea typeface="Times New Roman" panose="02020603050405020304" pitchFamily="18" charset="0"/>
                <a:cs typeface="Times New Roman" panose="02020603050405020304" pitchFamily="18" charset="0"/>
              </a:rPr>
              <a:t>. </a:t>
            </a:r>
            <a:r>
              <a:rPr lang="en-IE" sz="1900" dirty="0">
                <a:solidFill>
                  <a:srgbClr val="333333"/>
                </a:solidFill>
                <a:cs typeface="Times New Roman" panose="02020603050405020304" pitchFamily="18" charset="0"/>
              </a:rPr>
              <a:t>Lassen Sie Gruppe C in Ruhe. Schließen Sie sie nicht aus, und schneiden Sie Ihre Anreize usw. nicht auf ihre Bedürfnisse zu. Ein großer Prozentsatz der Gruppe C wird sein Verhalten ändern, sobald die Gruppe B ihr Verhalten </a:t>
            </a:r>
            <a:r>
              <a:rPr lang="en-IE" sz="1900" dirty="0" err="1">
                <a:solidFill>
                  <a:srgbClr val="333333"/>
                </a:solidFill>
                <a:cs typeface="Times New Roman" panose="02020603050405020304" pitchFamily="18" charset="0"/>
              </a:rPr>
              <a:t>geändert</a:t>
            </a:r>
            <a:r>
              <a:rPr lang="en-IE" sz="1900" dirty="0">
                <a:solidFill>
                  <a:srgbClr val="333333"/>
                </a:solidFill>
                <a:cs typeface="Times New Roman" panose="02020603050405020304" pitchFamily="18" charset="0"/>
              </a:rPr>
              <a:t> hat.</a:t>
            </a:r>
            <a:endParaRPr lang="en-IE" sz="19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8470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FA19DE-2CCE-02E6-F02E-B80F033EA3B0}"/>
              </a:ext>
            </a:extLst>
          </p:cNvPr>
          <p:cNvSpPr>
            <a:spLocks noGrp="1"/>
          </p:cNvSpPr>
          <p:nvPr>
            <p:ph type="body" sz="quarter" idx="13"/>
          </p:nvPr>
        </p:nvSpPr>
        <p:spPr>
          <a:xfrm>
            <a:off x="529277" y="410229"/>
            <a:ext cx="10496490" cy="844269"/>
          </a:xfrm>
        </p:spPr>
        <p:txBody>
          <a:bodyPr/>
          <a:lstStyle/>
          <a:p>
            <a:r>
              <a:rPr lang="en-IE" dirty="0">
                <a:solidFill>
                  <a:srgbClr val="027354"/>
                </a:solidFill>
              </a:rPr>
              <a:t>Aufbau von CSR Change Management Gruppen</a:t>
            </a:r>
          </a:p>
        </p:txBody>
      </p:sp>
      <p:sp>
        <p:nvSpPr>
          <p:cNvPr id="3" name="Text Placeholder 2">
            <a:extLst>
              <a:ext uri="{FF2B5EF4-FFF2-40B4-BE49-F238E27FC236}">
                <a16:creationId xmlns:a16="http://schemas.microsoft.com/office/drawing/2014/main" id="{E4171F4E-74B7-18A5-2088-BA17B7EADC8E}"/>
              </a:ext>
            </a:extLst>
          </p:cNvPr>
          <p:cNvSpPr>
            <a:spLocks noGrp="1"/>
          </p:cNvSpPr>
          <p:nvPr>
            <p:ph type="body" sz="quarter" idx="14"/>
          </p:nvPr>
        </p:nvSpPr>
        <p:spPr>
          <a:xfrm>
            <a:off x="525154" y="1021334"/>
            <a:ext cx="10956479" cy="5003112"/>
          </a:xfrm>
        </p:spPr>
        <p:txBody>
          <a:bodyPr/>
          <a:lstStyle/>
          <a:p>
            <a:r>
              <a:rPr lang="en-IE" sz="2200" dirty="0">
                <a:solidFill>
                  <a:srgbClr val="333333"/>
                </a:solidFill>
                <a:effectLst/>
                <a:ea typeface="Times New Roman" panose="02020603050405020304" pitchFamily="18" charset="0"/>
                <a:cs typeface="Times New Roman" panose="02020603050405020304" pitchFamily="18" charset="0"/>
              </a:rPr>
              <a:t>Wenn die Gruppe C weiterhin zurückbleibt, müssen Sie einen weiteren Schritt in Erwägung ziehen (z. B. </a:t>
            </a:r>
            <a:r>
              <a:rPr lang="en-IE" sz="2200" dirty="0" err="1">
                <a:solidFill>
                  <a:srgbClr val="333333"/>
                </a:solidFill>
                <a:effectLst/>
                <a:ea typeface="Times New Roman" panose="02020603050405020304" pitchFamily="18" charset="0"/>
                <a:cs typeface="Times New Roman" panose="02020603050405020304" pitchFamily="18" charset="0"/>
              </a:rPr>
              <a:t>maßgeschneiderte</a:t>
            </a:r>
            <a:r>
              <a:rPr lang="en-IE" sz="2200" dirty="0">
                <a:solidFill>
                  <a:srgbClr val="333333"/>
                </a:solidFill>
                <a:effectLst/>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Unterstützung</a:t>
            </a:r>
            <a:r>
              <a:rPr lang="en-IE" sz="2200" dirty="0">
                <a:solidFill>
                  <a:srgbClr val="333333"/>
                </a:solidFill>
                <a:effectLst/>
                <a:ea typeface="Times New Roman" panose="02020603050405020304" pitchFamily="18" charset="0"/>
                <a:cs typeface="Times New Roman" panose="02020603050405020304" pitchFamily="18" charset="0"/>
              </a:rPr>
              <a:t>), da Sie sonst viel Zeit, Mühe und Geld investieren könnten, ohne dass sich dies </a:t>
            </a:r>
            <a:r>
              <a:rPr lang="en-IE" sz="2200" dirty="0" err="1">
                <a:solidFill>
                  <a:srgbClr val="333333"/>
                </a:solidFill>
                <a:effectLst/>
                <a:ea typeface="Times New Roman" panose="02020603050405020304" pitchFamily="18" charset="0"/>
                <a:cs typeface="Times New Roman" panose="02020603050405020304" pitchFamily="18" charset="0"/>
              </a:rPr>
              <a:t>auszahlt</a:t>
            </a:r>
            <a:r>
              <a:rPr lang="en-IE" sz="2200" dirty="0">
                <a:solidFill>
                  <a:srgbClr val="333333"/>
                </a:solidFill>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Wahrscheinlich</a:t>
            </a:r>
            <a:r>
              <a:rPr lang="en-IE" sz="2200" dirty="0">
                <a:solidFill>
                  <a:srgbClr val="333333"/>
                </a:solidFill>
                <a:effectLst/>
                <a:ea typeface="Times New Roman" panose="02020603050405020304" pitchFamily="18" charset="0"/>
                <a:cs typeface="Times New Roman" panose="02020603050405020304" pitchFamily="18" charset="0"/>
              </a:rPr>
              <a:t> wird es immer noch einige Cs geben, die sich nicht ändern werden. Sie sind in der Regel die Minderheit (und vielleicht eine Gruppe, die nicht mehr zu Ihrem Unternehmen passt). </a:t>
            </a:r>
          </a:p>
          <a:p>
            <a:endParaRPr lang="en-IE" sz="2200" dirty="0">
              <a:solidFill>
                <a:srgbClr val="333333"/>
              </a:solidFill>
              <a:effectLst/>
              <a:ea typeface="Times New Roman" panose="02020603050405020304" pitchFamily="18" charset="0"/>
              <a:cs typeface="Times New Roman" panose="02020603050405020304" pitchFamily="18" charset="0"/>
            </a:endParaRPr>
          </a:p>
          <a:p>
            <a:r>
              <a:rPr lang="en-IE" sz="2200" dirty="0">
                <a:solidFill>
                  <a:srgbClr val="333333"/>
                </a:solidFill>
                <a:effectLst/>
                <a:ea typeface="Times New Roman" panose="02020603050405020304" pitchFamily="18" charset="0"/>
              </a:rPr>
              <a:t>Es ist wichtig, CSR-Ethik- und Schulungsprogramme unter Berücksichtigung dieser </a:t>
            </a:r>
            <a:r>
              <a:rPr lang="en-IE" sz="2200" dirty="0" err="1">
                <a:solidFill>
                  <a:srgbClr val="333333"/>
                </a:solidFill>
                <a:ea typeface="Times New Roman" panose="02020603050405020304" pitchFamily="18" charset="0"/>
              </a:rPr>
              <a:t>drei</a:t>
            </a:r>
            <a:r>
              <a:rPr lang="en-IE" sz="2200" dirty="0">
                <a:solidFill>
                  <a:srgbClr val="333333"/>
                </a:solidFill>
                <a:ea typeface="Times New Roman" panose="02020603050405020304" pitchFamily="18" charset="0"/>
              </a:rPr>
              <a:t> </a:t>
            </a:r>
            <a:r>
              <a:rPr lang="en-IE" sz="2200" dirty="0" err="1">
                <a:solidFill>
                  <a:srgbClr val="333333"/>
                </a:solidFill>
                <a:effectLst/>
                <a:ea typeface="Times New Roman" panose="02020603050405020304" pitchFamily="18" charset="0"/>
              </a:rPr>
              <a:t>Gruppenperspektiven</a:t>
            </a:r>
            <a:r>
              <a:rPr lang="en-IE" sz="2200" dirty="0">
                <a:solidFill>
                  <a:srgbClr val="333333"/>
                </a:solidFill>
                <a:effectLst/>
                <a:ea typeface="Times New Roman" panose="02020603050405020304" pitchFamily="18" charset="0"/>
              </a:rPr>
              <a:t> voranzutreiben. Sie sollten auf alle neuen und bestehenden Mitarbeiter angewandt werden. </a:t>
            </a:r>
          </a:p>
          <a:p>
            <a:endParaRPr lang="en-IE" sz="2200" dirty="0">
              <a:solidFill>
                <a:srgbClr val="333333"/>
              </a:solidFill>
              <a:effectLst/>
              <a:ea typeface="Times New Roman" panose="02020603050405020304" pitchFamily="18" charset="0"/>
            </a:endParaRPr>
          </a:p>
          <a:p>
            <a:r>
              <a:rPr lang="en-IE" sz="2200" b="1" dirty="0">
                <a:solidFill>
                  <a:srgbClr val="027354"/>
                </a:solidFill>
                <a:effectLst/>
                <a:ea typeface="Times New Roman" panose="02020603050405020304" pitchFamily="18" charset="0"/>
              </a:rPr>
              <a:t>Zur Erinnerung: </a:t>
            </a:r>
            <a:r>
              <a:rPr lang="en-IE" sz="2200" dirty="0">
                <a:solidFill>
                  <a:srgbClr val="333333"/>
                </a:solidFill>
                <a:effectLst/>
                <a:ea typeface="Times New Roman" panose="02020603050405020304" pitchFamily="18" charset="0"/>
              </a:rPr>
              <a:t>Die CSR-Kultur des </a:t>
            </a:r>
            <a:r>
              <a:rPr lang="en-IE" sz="2200" dirty="0" err="1">
                <a:solidFill>
                  <a:srgbClr val="333333"/>
                </a:solidFill>
                <a:effectLst/>
                <a:ea typeface="Times New Roman" panose="02020603050405020304" pitchFamily="18" charset="0"/>
              </a:rPr>
              <a:t>Unternehmens</a:t>
            </a:r>
            <a:r>
              <a:rPr lang="en-IE" sz="2200" dirty="0">
                <a:solidFill>
                  <a:srgbClr val="333333"/>
                </a:solidFill>
                <a:effectLst/>
                <a:ea typeface="Times New Roman" panose="02020603050405020304" pitchFamily="18" charset="0"/>
              </a:rPr>
              <a:t> und die Art und Weise, wie CSR belohnt wird, sind Schlüsseldimensionen für eine starke CSR-Strategie. </a:t>
            </a:r>
            <a:endParaRPr lang="en-IE" dirty="0">
              <a:solidFill>
                <a:srgbClr val="333333"/>
              </a:solidFill>
              <a:ea typeface="Times New Roman" panose="02020603050405020304" pitchFamily="18" charset="0"/>
              <a:cs typeface="Times New Roman" panose="02020603050405020304" pitchFamily="18" charset="0"/>
            </a:endParaRPr>
          </a:p>
          <a:p>
            <a:endParaRPr lang="en-IE" dirty="0"/>
          </a:p>
        </p:txBody>
      </p:sp>
    </p:spTree>
    <p:extLst>
      <p:ext uri="{BB962C8B-B14F-4D97-AF65-F5344CB8AC3E}">
        <p14:creationId xmlns:p14="http://schemas.microsoft.com/office/powerpoint/2010/main" val="1020839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1D5E9A7-785C-C1C8-4027-3DEEF26D8E78}"/>
              </a:ext>
            </a:extLst>
          </p:cNvPr>
          <p:cNvSpPr>
            <a:spLocks noGrp="1"/>
          </p:cNvSpPr>
          <p:nvPr>
            <p:ph type="body" sz="quarter" idx="20"/>
          </p:nvPr>
        </p:nvSpPr>
        <p:spPr>
          <a:xfrm>
            <a:off x="4591050" y="1488081"/>
            <a:ext cx="7418813" cy="3722513"/>
          </a:xfrm>
        </p:spPr>
        <p:txBody>
          <a:bodyPr/>
          <a:lstStyle/>
          <a:p>
            <a:r>
              <a:rPr lang="en-IE" sz="2800" b="1" dirty="0">
                <a:solidFill>
                  <a:srgbClr val="027354"/>
                </a:solidFill>
                <a:cs typeface="Times New Roman" panose="02020603050405020304" pitchFamily="18" charset="0"/>
              </a:rPr>
              <a:t>Einbindung und Beteiligung der Arbeitnehmer</a:t>
            </a:r>
          </a:p>
          <a:p>
            <a:endParaRPr lang="en-IE" sz="1000" b="1" dirty="0">
              <a:solidFill>
                <a:srgbClr val="027354"/>
              </a:solidFill>
              <a:cs typeface="Times New Roman" panose="02020603050405020304" pitchFamily="18" charset="0"/>
            </a:endParaRPr>
          </a:p>
          <a:p>
            <a:pPr marL="342900" indent="-342900">
              <a:buFont typeface="Wingdings" panose="05000000000000000000" pitchFamily="2" charset="2"/>
              <a:buChar char="ü"/>
            </a:pPr>
            <a:r>
              <a:rPr lang="en-IE" sz="2400" dirty="0">
                <a:solidFill>
                  <a:srgbClr val="333333"/>
                </a:solidFill>
                <a:effectLst/>
                <a:ea typeface="Times New Roman" panose="02020603050405020304" pitchFamily="18" charset="0"/>
                <a:cs typeface="Times New Roman" panose="02020603050405020304" pitchFamily="18" charset="0"/>
              </a:rPr>
              <a:t>Konsultieren Sie Ihre Mitarbeiter und binden Sie sie in soziale CSR-Aktivitäten ein, z. B. indem Sie </a:t>
            </a:r>
            <a:r>
              <a:rPr lang="en-IE" dirty="0">
                <a:solidFill>
                  <a:srgbClr val="333333"/>
                </a:solidFill>
                <a:ea typeface="Times New Roman" panose="02020603050405020304" pitchFamily="18" charset="0"/>
                <a:cs typeface="Times New Roman" panose="02020603050405020304" pitchFamily="18" charset="0"/>
              </a:rPr>
              <a:t>sie auffordern, </a:t>
            </a:r>
            <a:r>
              <a:rPr lang="en-IE" sz="2400" dirty="0">
                <a:solidFill>
                  <a:srgbClr val="333333"/>
                </a:solidFill>
                <a:effectLst/>
                <a:ea typeface="Times New Roman" panose="02020603050405020304" pitchFamily="18" charset="0"/>
                <a:cs typeface="Times New Roman" panose="02020603050405020304" pitchFamily="18" charset="0"/>
              </a:rPr>
              <a:t>bestehende Programme für </a:t>
            </a:r>
            <a:r>
              <a:rPr lang="en-IE" sz="2400" dirty="0" err="1">
                <a:solidFill>
                  <a:srgbClr val="333333"/>
                </a:solidFill>
                <a:effectLst/>
                <a:ea typeface="Times New Roman" panose="02020603050405020304" pitchFamily="18" charset="0"/>
                <a:cs typeface="Times New Roman" panose="02020603050405020304" pitchFamily="18" charset="0"/>
              </a:rPr>
              <a:t>gesell-schaftliches</a:t>
            </a:r>
            <a:r>
              <a:rPr lang="en-IE" sz="2400" dirty="0">
                <a:solidFill>
                  <a:srgbClr val="333333"/>
                </a:solidFill>
                <a:effectLst/>
                <a:ea typeface="Times New Roman" panose="02020603050405020304" pitchFamily="18" charset="0"/>
                <a:cs typeface="Times New Roman" panose="02020603050405020304" pitchFamily="18" charset="0"/>
              </a:rPr>
              <a:t> Engagement und wohltätige </a:t>
            </a:r>
            <a:r>
              <a:rPr lang="en-IE" sz="2400" dirty="0" err="1">
                <a:solidFill>
                  <a:srgbClr val="333333"/>
                </a:solidFill>
                <a:effectLst/>
                <a:ea typeface="Times New Roman" panose="02020603050405020304" pitchFamily="18" charset="0"/>
                <a:cs typeface="Times New Roman" panose="02020603050405020304" pitchFamily="18" charset="0"/>
              </a:rPr>
              <a:t>Spenden</a:t>
            </a:r>
            <a:r>
              <a:rPr lang="en-IE" sz="2400" dirty="0">
                <a:solidFill>
                  <a:srgbClr val="333333"/>
                </a:solidFill>
                <a:effectLst/>
                <a:ea typeface="Times New Roman" panose="02020603050405020304" pitchFamily="18" charset="0"/>
                <a:cs typeface="Times New Roman" panose="02020603050405020304" pitchFamily="18" charset="0"/>
              </a:rPr>
              <a:t> </a:t>
            </a:r>
            <a:r>
              <a:rPr lang="en-IE" dirty="0" err="1">
                <a:solidFill>
                  <a:srgbClr val="333333"/>
                </a:solidFill>
                <a:ea typeface="Times New Roman" panose="02020603050405020304" pitchFamily="18" charset="0"/>
                <a:cs typeface="Times New Roman" panose="02020603050405020304" pitchFamily="18" charset="0"/>
              </a:rPr>
              <a:t>zu</a:t>
            </a:r>
            <a:r>
              <a:rPr lang="en-IE" dirty="0">
                <a:solidFill>
                  <a:srgbClr val="333333"/>
                </a:solidFill>
                <a:ea typeface="Times New Roman" panose="02020603050405020304" pitchFamily="18" charset="0"/>
                <a:cs typeface="Times New Roman" panose="02020603050405020304" pitchFamily="18" charset="0"/>
              </a:rPr>
              <a:t> </a:t>
            </a:r>
            <a:r>
              <a:rPr lang="en-IE" dirty="0" err="1">
                <a:solidFill>
                  <a:srgbClr val="333333"/>
                </a:solidFill>
                <a:ea typeface="Times New Roman" panose="02020603050405020304" pitchFamily="18" charset="0"/>
                <a:cs typeface="Times New Roman" panose="02020603050405020304" pitchFamily="18" charset="0"/>
              </a:rPr>
              <a:t>kommunizieren</a:t>
            </a:r>
            <a:r>
              <a:rPr lang="en-IE" sz="2400" dirty="0">
                <a:solidFill>
                  <a:srgbClr val="333333"/>
                </a:solidFill>
                <a:effectLst/>
                <a:ea typeface="Times New Roman" panose="02020603050405020304" pitchFamily="18" charset="0"/>
                <a:cs typeface="Times New Roman" panose="02020603050405020304" pitchFamily="18" charset="0"/>
              </a:rPr>
              <a:t>, um herauszufinden, ob Sie eine Partnerschaft eingehen sollten.</a:t>
            </a:r>
          </a:p>
          <a:p>
            <a:pPr marL="342900" indent="-342900">
              <a:buFont typeface="Wingdings" panose="05000000000000000000" pitchFamily="2" charset="2"/>
              <a:buChar char="ü"/>
            </a:pPr>
            <a:endParaRPr lang="en-IE" sz="1000" dirty="0">
              <a:solidFill>
                <a:srgbClr val="333333"/>
              </a:solidFill>
              <a:cs typeface="Times New Roman" panose="02020603050405020304" pitchFamily="18" charset="0"/>
            </a:endParaRPr>
          </a:p>
          <a:p>
            <a:pPr marL="342900" indent="-342900">
              <a:buFont typeface="Wingdings" panose="05000000000000000000" pitchFamily="2" charset="2"/>
              <a:buChar char="ü"/>
            </a:pPr>
            <a:r>
              <a:rPr lang="en-IE" dirty="0">
                <a:solidFill>
                  <a:srgbClr val="333333"/>
                </a:solidFill>
                <a:cs typeface="Times New Roman" panose="02020603050405020304" pitchFamily="18" charset="0"/>
              </a:rPr>
              <a:t>Beauftragen Sie ein CSR-Engagement-Team mit der Entwicklung und Empfehlung der </a:t>
            </a:r>
            <a:r>
              <a:rPr lang="en-IE" dirty="0" err="1">
                <a:solidFill>
                  <a:srgbClr val="333333"/>
                </a:solidFill>
                <a:cs typeface="Times New Roman" panose="02020603050405020304" pitchFamily="18" charset="0"/>
              </a:rPr>
              <a:t>wichtigsten</a:t>
            </a:r>
            <a:r>
              <a:rPr lang="en-IE" dirty="0">
                <a:solidFill>
                  <a:srgbClr val="333333"/>
                </a:solidFill>
                <a:cs typeface="Times New Roman" panose="02020603050405020304" pitchFamily="18" charset="0"/>
              </a:rPr>
              <a:t> CSR-Engagement-</a:t>
            </a:r>
            <a:r>
              <a:rPr lang="en-IE" dirty="0" err="1">
                <a:solidFill>
                  <a:srgbClr val="333333"/>
                </a:solidFill>
                <a:cs typeface="Times New Roman" panose="02020603050405020304" pitchFamily="18" charset="0"/>
              </a:rPr>
              <a:t>Treiber</a:t>
            </a:r>
            <a:r>
              <a:rPr lang="en-IE" dirty="0">
                <a:solidFill>
                  <a:srgbClr val="333333"/>
                </a:solidFill>
                <a:cs typeface="Times New Roman" panose="02020603050405020304" pitchFamily="18" charset="0"/>
              </a:rPr>
              <a:t>. Um die Beteiligung aller Mitarbeiter sicherzustellen, sollte eine Umfrage zum CSR-Engagement Teil des Prozesses sein. </a:t>
            </a:r>
          </a:p>
        </p:txBody>
      </p:sp>
      <p:sp>
        <p:nvSpPr>
          <p:cNvPr id="5" name="Text Placeholder 4">
            <a:extLst>
              <a:ext uri="{FF2B5EF4-FFF2-40B4-BE49-F238E27FC236}">
                <a16:creationId xmlns:a16="http://schemas.microsoft.com/office/drawing/2014/main" id="{53B613E6-F72C-4377-E95A-6CC4BC1B3857}"/>
              </a:ext>
            </a:extLst>
          </p:cNvPr>
          <p:cNvSpPr>
            <a:spLocks noGrp="1"/>
          </p:cNvSpPr>
          <p:nvPr>
            <p:ph type="body" sz="quarter" idx="22"/>
          </p:nvPr>
        </p:nvSpPr>
        <p:spPr>
          <a:xfrm>
            <a:off x="5423212" y="151994"/>
            <a:ext cx="5579898" cy="1091951"/>
          </a:xfrm>
        </p:spPr>
        <p:txBody>
          <a:bodyPr>
            <a:normAutofit/>
          </a:bodyPr>
          <a:lstStyle/>
          <a:p>
            <a:r>
              <a:rPr lang="en-IE" b="1" dirty="0">
                <a:solidFill>
                  <a:srgbClr val="027354"/>
                </a:solidFill>
              </a:rPr>
              <a:t>Beispiele für kulturelles Veränderungsmanagement</a:t>
            </a:r>
          </a:p>
        </p:txBody>
      </p:sp>
      <p:sp>
        <p:nvSpPr>
          <p:cNvPr id="6" name="Text Placeholder 5">
            <a:extLst>
              <a:ext uri="{FF2B5EF4-FFF2-40B4-BE49-F238E27FC236}">
                <a16:creationId xmlns:a16="http://schemas.microsoft.com/office/drawing/2014/main" id="{E48F72DF-5464-476B-A6CC-B5799F5EEA5B}"/>
              </a:ext>
            </a:extLst>
          </p:cNvPr>
          <p:cNvSpPr>
            <a:spLocks noGrp="1"/>
          </p:cNvSpPr>
          <p:nvPr>
            <p:ph type="body" sz="quarter" idx="23"/>
          </p:nvPr>
        </p:nvSpPr>
        <p:spPr>
          <a:xfrm>
            <a:off x="706437" y="282115"/>
            <a:ext cx="3622495" cy="5958446"/>
          </a:xfrm>
        </p:spPr>
        <p:txBody>
          <a:bodyPr>
            <a:noAutofit/>
          </a:bodyPr>
          <a:lstStyle/>
          <a:p>
            <a:pPr>
              <a:lnSpc>
                <a:spcPct val="100000"/>
              </a:lnSpc>
              <a:spcBef>
                <a:spcPts val="0"/>
              </a:spcBef>
            </a:pPr>
            <a:r>
              <a:rPr lang="en-IE" sz="2200" b="1" dirty="0">
                <a:solidFill>
                  <a:srgbClr val="027354"/>
                </a:solidFill>
                <a:effectLst/>
                <a:ea typeface="Times New Roman" panose="02020603050405020304" pitchFamily="18" charset="0"/>
                <a:cs typeface="Times New Roman" panose="02020603050405020304" pitchFamily="18" charset="0"/>
              </a:rPr>
              <a:t>Die Mitarbeiter sind die wichtigsten Stakeholder bei der Entwicklung jeder CSR-Strategie und jedes CSR-Programms</a:t>
            </a:r>
            <a:r>
              <a:rPr lang="en-IE" sz="2200" dirty="0">
                <a:solidFill>
                  <a:srgbClr val="333333"/>
                </a:solidFill>
                <a:effectLst/>
                <a:ea typeface="Times New Roman" panose="02020603050405020304" pitchFamily="18" charset="0"/>
                <a:cs typeface="Times New Roman" panose="02020603050405020304" pitchFamily="18" charset="0"/>
              </a:rPr>
              <a:t>. Ihre Beteiligung und Unterstützung ist entscheidend, um ihre </a:t>
            </a:r>
            <a:r>
              <a:rPr lang="en-IE" sz="2200" dirty="0" err="1">
                <a:solidFill>
                  <a:srgbClr val="333333"/>
                </a:solidFill>
                <a:effectLst/>
                <a:ea typeface="Times New Roman" panose="02020603050405020304" pitchFamily="18" charset="0"/>
                <a:cs typeface="Times New Roman" panose="02020603050405020304" pitchFamily="18" charset="0"/>
              </a:rPr>
              <a:t>wichtigsten</a:t>
            </a:r>
            <a:r>
              <a:rPr lang="en-IE" sz="2200" dirty="0">
                <a:solidFill>
                  <a:srgbClr val="333333"/>
                </a:solidFill>
                <a:effectLst/>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Anliegen</a:t>
            </a:r>
            <a:r>
              <a:rPr lang="en-IE" sz="2200" dirty="0">
                <a:solidFill>
                  <a:srgbClr val="333333"/>
                </a:solidFill>
                <a:effectLst/>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zu</a:t>
            </a:r>
            <a:r>
              <a:rPr lang="en-IE" sz="2200" dirty="0">
                <a:solidFill>
                  <a:srgbClr val="333333"/>
                </a:solidFill>
                <a:effectLst/>
                <a:ea typeface="Times New Roman" panose="02020603050405020304" pitchFamily="18" charset="0"/>
                <a:cs typeface="Times New Roman" panose="02020603050405020304" pitchFamily="18" charset="0"/>
              </a:rPr>
              <a:t> verstehen. Sie </a:t>
            </a:r>
            <a:r>
              <a:rPr lang="en-IE" sz="2200" dirty="0" err="1">
                <a:solidFill>
                  <a:srgbClr val="333333"/>
                </a:solidFill>
                <a:effectLst/>
                <a:ea typeface="Times New Roman" panose="02020603050405020304" pitchFamily="18" charset="0"/>
                <a:cs typeface="Times New Roman" panose="02020603050405020304" pitchFamily="18" charset="0"/>
              </a:rPr>
              <a:t>müssen</a:t>
            </a:r>
            <a:r>
              <a:rPr lang="en-IE" sz="2200" dirty="0">
                <a:solidFill>
                  <a:srgbClr val="333333"/>
                </a:solidFill>
                <a:effectLst/>
                <a:ea typeface="Times New Roman" panose="02020603050405020304" pitchFamily="18" charset="0"/>
                <a:cs typeface="Times New Roman" panose="02020603050405020304" pitchFamily="18" charset="0"/>
              </a:rPr>
              <a:t> Teil des CSR-</a:t>
            </a:r>
            <a:r>
              <a:rPr lang="en-IE" sz="2200" dirty="0" err="1">
                <a:solidFill>
                  <a:srgbClr val="333333"/>
                </a:solidFill>
                <a:effectLst/>
                <a:ea typeface="Times New Roman" panose="02020603050405020304" pitchFamily="18" charset="0"/>
                <a:cs typeface="Times New Roman" panose="02020603050405020304" pitchFamily="18" charset="0"/>
              </a:rPr>
              <a:t>Wandels</a:t>
            </a:r>
            <a:r>
              <a:rPr lang="en-IE" sz="2200" dirty="0">
                <a:solidFill>
                  <a:srgbClr val="333333"/>
                </a:solidFill>
                <a:effectLst/>
                <a:ea typeface="Times New Roman" panose="02020603050405020304" pitchFamily="18" charset="0"/>
                <a:cs typeface="Times New Roman" panose="02020603050405020304" pitchFamily="18" charset="0"/>
              </a:rPr>
              <a:t> sein.</a:t>
            </a:r>
          </a:p>
          <a:p>
            <a:pPr>
              <a:lnSpc>
                <a:spcPct val="100000"/>
              </a:lnSpc>
              <a:spcBef>
                <a:spcPts val="0"/>
              </a:spcBef>
            </a:pPr>
            <a:endParaRPr lang="en-IE" sz="2200" dirty="0">
              <a:solidFill>
                <a:srgbClr val="333333"/>
              </a:solidFill>
              <a:effectLst/>
              <a:ea typeface="Times New Roman" panose="02020603050405020304" pitchFamily="18" charset="0"/>
              <a:cs typeface="Times New Roman" panose="02020603050405020304" pitchFamily="18" charset="0"/>
            </a:endParaRPr>
          </a:p>
          <a:p>
            <a:pPr>
              <a:lnSpc>
                <a:spcPct val="100000"/>
              </a:lnSpc>
              <a:spcBef>
                <a:spcPts val="0"/>
              </a:spcBef>
            </a:pPr>
            <a:r>
              <a:rPr lang="en-IE" sz="2200" dirty="0">
                <a:solidFill>
                  <a:srgbClr val="333333"/>
                </a:solidFill>
                <a:effectLst/>
                <a:ea typeface="Times New Roman" panose="02020603050405020304" pitchFamily="18" charset="0"/>
                <a:cs typeface="Times New Roman" panose="02020603050405020304" pitchFamily="18" charset="0"/>
              </a:rPr>
              <a:t>Mitarbeiter, die bei der Entwicklung neuer CSR-Programme und -</a:t>
            </a:r>
            <a:r>
              <a:rPr lang="en-IE" sz="2200" dirty="0" err="1">
                <a:solidFill>
                  <a:srgbClr val="333333"/>
                </a:solidFill>
                <a:effectLst/>
                <a:ea typeface="Times New Roman" panose="02020603050405020304" pitchFamily="18" charset="0"/>
                <a:cs typeface="Times New Roman" panose="02020603050405020304" pitchFamily="18" charset="0"/>
              </a:rPr>
              <a:t>Ansätze</a:t>
            </a:r>
            <a:r>
              <a:rPr lang="en-IE" sz="2200" dirty="0">
                <a:solidFill>
                  <a:srgbClr val="333333"/>
                </a:solidFill>
                <a:effectLst/>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einbezogen</a:t>
            </a:r>
            <a:r>
              <a:rPr lang="en-IE" sz="2200" dirty="0">
                <a:solidFill>
                  <a:srgbClr val="333333"/>
                </a:solidFill>
                <a:effectLst/>
                <a:ea typeface="Times New Roman" panose="02020603050405020304" pitchFamily="18" charset="0"/>
                <a:cs typeface="Times New Roman" panose="02020603050405020304" pitchFamily="18" charset="0"/>
              </a:rPr>
              <a:t> werden, sind eher bereit, diese auch umzusetzen. </a:t>
            </a:r>
            <a:endParaRPr lang="en-IE" sz="2200" dirty="0">
              <a:solidFill>
                <a:srgbClr val="333333"/>
              </a:solidFill>
              <a:cs typeface="Times New Roman" panose="02020603050405020304" pitchFamily="18" charset="0"/>
            </a:endParaRPr>
          </a:p>
          <a:p>
            <a:pPr>
              <a:lnSpc>
                <a:spcPct val="100000"/>
              </a:lnSpc>
              <a:spcBef>
                <a:spcPts val="0"/>
              </a:spcBef>
            </a:pPr>
            <a:endParaRPr lang="en-IE" sz="2400" dirty="0">
              <a:solidFill>
                <a:srgbClr val="333333"/>
              </a:solidFill>
              <a:cs typeface="Times New Roman" panose="02020603050405020304" pitchFamily="18" charset="0"/>
            </a:endParaRPr>
          </a:p>
        </p:txBody>
      </p:sp>
    </p:spTree>
    <p:extLst>
      <p:ext uri="{BB962C8B-B14F-4D97-AF65-F5344CB8AC3E}">
        <p14:creationId xmlns:p14="http://schemas.microsoft.com/office/powerpoint/2010/main" val="4020751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942772C-2CAA-B744-9AAF-4932BF650AA2}"/>
              </a:ext>
            </a:extLst>
          </p:cNvPr>
          <p:cNvSpPr>
            <a:spLocks noGrp="1"/>
          </p:cNvSpPr>
          <p:nvPr>
            <p:ph type="body" sz="quarter" idx="13"/>
          </p:nvPr>
        </p:nvSpPr>
        <p:spPr>
          <a:xfrm>
            <a:off x="156745" y="141914"/>
            <a:ext cx="4808447" cy="649186"/>
          </a:xfrm>
        </p:spPr>
        <p:txBody>
          <a:bodyPr>
            <a:normAutofit/>
          </a:bodyPr>
          <a:lstStyle/>
          <a:p>
            <a:r>
              <a:rPr lang="en-US" dirty="0"/>
              <a:t>Überblick über Modul 3</a:t>
            </a:r>
          </a:p>
        </p:txBody>
      </p:sp>
      <p:sp>
        <p:nvSpPr>
          <p:cNvPr id="18" name="Text Placeholder 17">
            <a:extLst>
              <a:ext uri="{FF2B5EF4-FFF2-40B4-BE49-F238E27FC236}">
                <a16:creationId xmlns:a16="http://schemas.microsoft.com/office/drawing/2014/main" id="{BED4AE2B-9333-484E-A278-E909FEB9E31E}"/>
              </a:ext>
            </a:extLst>
          </p:cNvPr>
          <p:cNvSpPr>
            <a:spLocks noGrp="1"/>
          </p:cNvSpPr>
          <p:nvPr>
            <p:ph type="body" sz="quarter" idx="20"/>
          </p:nvPr>
        </p:nvSpPr>
        <p:spPr>
          <a:xfrm>
            <a:off x="33276" y="797936"/>
            <a:ext cx="6062724" cy="4442769"/>
          </a:xfrm>
        </p:spPr>
        <p:txBody>
          <a:bodyPr/>
          <a:lstStyle/>
          <a:p>
            <a:pPr>
              <a:lnSpc>
                <a:spcPct val="107000"/>
              </a:lnSpc>
              <a:spcAft>
                <a:spcPts val="865"/>
              </a:spcAft>
            </a:pPr>
            <a:r>
              <a:rPr lang="en-IE" sz="2000" dirty="0">
                <a:effectLst/>
                <a:ea typeface="Calibri" panose="020F0502020204030204" pitchFamily="34" charset="0"/>
                <a:cs typeface="Times New Roman" panose="02020603050405020304" pitchFamily="18" charset="0"/>
              </a:rPr>
              <a:t>Dieses Modul </a:t>
            </a:r>
            <a:r>
              <a:rPr lang="en-IE" sz="2000" dirty="0">
                <a:ea typeface="Calibri" panose="020F0502020204030204" pitchFamily="34" charset="0"/>
                <a:cs typeface="Times New Roman" panose="02020603050405020304" pitchFamily="18" charset="0"/>
              </a:rPr>
              <a:t>bietet eine Schritt-für-Schritt-Anleitung zur Umsetzung einer HR-CSR-Strategie für den kulturellen Wandel mit Schwerpunkt auf dem Engagement der Mitarbeiter und der Integration von CSR. Die Schritte sind</a:t>
            </a:r>
          </a:p>
          <a:p>
            <a:pPr marL="457200" indent="-457200">
              <a:lnSpc>
                <a:spcPct val="100000"/>
              </a:lnSpc>
              <a:spcBef>
                <a:spcPts val="0"/>
              </a:spcBef>
              <a:buFont typeface="+mj-lt"/>
              <a:buAutoNum type="arabicPeriod"/>
            </a:pPr>
            <a:r>
              <a:rPr lang="en-IE" sz="2000" b="1" dirty="0">
                <a:ea typeface="Calibri" panose="020F0502020204030204" pitchFamily="34" charset="0"/>
                <a:cs typeface="Times New Roman" panose="02020603050405020304" pitchFamily="18" charset="0"/>
              </a:rPr>
              <a:t>Vision, Auftrag, Werte und Strategie</a:t>
            </a:r>
            <a:r>
              <a:rPr lang="en-IE" sz="2000" dirty="0">
                <a:ea typeface="Calibri" panose="020F0502020204030204" pitchFamily="34" charset="0"/>
                <a:cs typeface="Times New Roman" panose="02020603050405020304" pitchFamily="18" charset="0"/>
              </a:rPr>
              <a:t>, damit CSR </a:t>
            </a:r>
            <a:r>
              <a:rPr lang="en-IE" sz="2000" dirty="0" err="1">
                <a:ea typeface="Calibri" panose="020F0502020204030204" pitchFamily="34" charset="0"/>
                <a:cs typeface="Times New Roman" panose="02020603050405020304" pitchFamily="18" charset="0"/>
              </a:rPr>
              <a:t>verstanden</a:t>
            </a:r>
            <a:r>
              <a:rPr lang="en-IE" sz="2000" dirty="0">
                <a:ea typeface="Calibri" panose="020F0502020204030204" pitchFamily="34" charset="0"/>
                <a:cs typeface="Times New Roman" panose="02020603050405020304" pitchFamily="18" charset="0"/>
              </a:rPr>
              <a:t> und </a:t>
            </a:r>
            <a:r>
              <a:rPr lang="en-IE" sz="2000" dirty="0" err="1">
                <a:ea typeface="Calibri" panose="020F0502020204030204" pitchFamily="34" charset="0"/>
                <a:cs typeface="Times New Roman" panose="02020603050405020304" pitchFamily="18" charset="0"/>
              </a:rPr>
              <a:t>umgesetzt</a:t>
            </a:r>
            <a:r>
              <a:rPr lang="en-IE" sz="2000" dirty="0">
                <a:ea typeface="Calibri" panose="020F0502020204030204" pitchFamily="34" charset="0"/>
                <a:cs typeface="Times New Roman" panose="02020603050405020304" pitchFamily="18" charset="0"/>
              </a:rPr>
              <a:t> </a:t>
            </a:r>
            <a:r>
              <a:rPr lang="en-IE" sz="2000" dirty="0" err="1">
                <a:ea typeface="Calibri" panose="020F0502020204030204" pitchFamily="34" charset="0"/>
                <a:cs typeface="Times New Roman" panose="02020603050405020304" pitchFamily="18" charset="0"/>
              </a:rPr>
              <a:t>wird</a:t>
            </a:r>
            <a:endParaRPr lang="en-IE" sz="2000" dirty="0">
              <a:ea typeface="Calibri" panose="020F0502020204030204" pitchFamily="34" charset="0"/>
              <a:cs typeface="Times New Roman" panose="02020603050405020304" pitchFamily="18" charset="0"/>
            </a:endParaRPr>
          </a:p>
          <a:p>
            <a:pPr marL="457200" indent="-457200">
              <a:lnSpc>
                <a:spcPct val="100000"/>
              </a:lnSpc>
              <a:spcBef>
                <a:spcPts val="0"/>
              </a:spcBef>
              <a:buFont typeface="+mj-lt"/>
              <a:buAutoNum type="arabicPeriod"/>
            </a:pPr>
            <a:r>
              <a:rPr lang="en-IE" sz="2000" b="1" dirty="0">
                <a:ea typeface="Calibri" panose="020F0502020204030204" pitchFamily="34" charset="0"/>
                <a:cs typeface="Times New Roman" panose="02020603050405020304" pitchFamily="18" charset="0"/>
              </a:rPr>
              <a:t>Verhaltenskodizes für Mitarbeiter</a:t>
            </a:r>
            <a:r>
              <a:rPr lang="en-IE" sz="2000" dirty="0">
                <a:ea typeface="Calibri" panose="020F0502020204030204" pitchFamily="34" charset="0"/>
                <a:cs typeface="Times New Roman" panose="02020603050405020304" pitchFamily="18" charset="0"/>
              </a:rPr>
              <a:t>, damit bestimmte </a:t>
            </a:r>
            <a:r>
              <a:rPr lang="en-IE" sz="2000" dirty="0" err="1">
                <a:ea typeface="Calibri" panose="020F0502020204030204" pitchFamily="34" charset="0"/>
                <a:cs typeface="Times New Roman" panose="02020603050405020304" pitchFamily="18" charset="0"/>
              </a:rPr>
              <a:t>Verhaltensstandards</a:t>
            </a:r>
            <a:r>
              <a:rPr lang="en-IE" sz="2000" dirty="0">
                <a:ea typeface="Calibri" panose="020F0502020204030204" pitchFamily="34" charset="0"/>
                <a:cs typeface="Times New Roman" panose="02020603050405020304" pitchFamily="18" charset="0"/>
              </a:rPr>
              <a:t> </a:t>
            </a:r>
            <a:r>
              <a:rPr lang="en-IE" sz="2000" dirty="0" err="1">
                <a:ea typeface="Calibri" panose="020F0502020204030204" pitchFamily="34" charset="0"/>
                <a:cs typeface="Times New Roman" panose="02020603050405020304" pitchFamily="18" charset="0"/>
              </a:rPr>
              <a:t>umgesetzt</a:t>
            </a:r>
            <a:r>
              <a:rPr lang="en-IE" sz="2000" dirty="0">
                <a:ea typeface="Calibri" panose="020F0502020204030204" pitchFamily="34" charset="0"/>
                <a:cs typeface="Times New Roman" panose="02020603050405020304" pitchFamily="18" charset="0"/>
              </a:rPr>
              <a:t> werden</a:t>
            </a:r>
          </a:p>
          <a:p>
            <a:pPr marL="457200" indent="-457200">
              <a:lnSpc>
                <a:spcPct val="100000"/>
              </a:lnSpc>
              <a:spcBef>
                <a:spcPts val="0"/>
              </a:spcBef>
              <a:buFont typeface="+mj-lt"/>
              <a:buAutoNum type="arabicPeriod"/>
            </a:pPr>
            <a:r>
              <a:rPr lang="en-IE" sz="2000" b="1" dirty="0">
                <a:ea typeface="Calibri" panose="020F0502020204030204" pitchFamily="34" charset="0"/>
                <a:cs typeface="Times New Roman" panose="02020603050405020304" pitchFamily="18" charset="0"/>
              </a:rPr>
              <a:t>Planung des Arbeitsplatzes und der Human Resources</a:t>
            </a:r>
            <a:r>
              <a:rPr lang="en-IE" sz="2000" dirty="0">
                <a:ea typeface="Calibri" panose="020F0502020204030204" pitchFamily="34" charset="0"/>
                <a:cs typeface="Times New Roman" panose="02020603050405020304" pitchFamily="18" charset="0"/>
              </a:rPr>
              <a:t>, so dass CSR Teil der gesamten Kommunikation, Schulung und anderer Einstellungsprozesse ist</a:t>
            </a:r>
          </a:p>
          <a:p>
            <a:pPr marL="457200" indent="-457200">
              <a:lnSpc>
                <a:spcPct val="100000"/>
              </a:lnSpc>
              <a:spcBef>
                <a:spcPts val="0"/>
              </a:spcBef>
              <a:buFont typeface="+mj-lt"/>
              <a:buAutoNum type="arabicPeriod"/>
            </a:pPr>
            <a:r>
              <a:rPr lang="en-IE" sz="2000" b="1" dirty="0">
                <a:effectLst/>
                <a:ea typeface="Calibri" panose="020F0502020204030204" pitchFamily="34" charset="0"/>
                <a:cs typeface="Times New Roman" panose="02020603050405020304" pitchFamily="18" charset="0"/>
              </a:rPr>
              <a:t>CSR-Orientierung</a:t>
            </a:r>
            <a:r>
              <a:rPr lang="en-IE" sz="2000" b="1" dirty="0">
                <a:ea typeface="Calibri" panose="020F0502020204030204" pitchFamily="34" charset="0"/>
                <a:cs typeface="Times New Roman" panose="02020603050405020304" pitchFamily="18" charset="0"/>
              </a:rPr>
              <a:t>, -Schulung und -</a:t>
            </a:r>
            <a:r>
              <a:rPr lang="en-IE" sz="2000" b="1" dirty="0" err="1">
                <a:ea typeface="Calibri" panose="020F0502020204030204" pitchFamily="34" charset="0"/>
                <a:cs typeface="Times New Roman" panose="02020603050405020304" pitchFamily="18" charset="0"/>
              </a:rPr>
              <a:t>Kompetenz-entwicklung</a:t>
            </a:r>
            <a:r>
              <a:rPr lang="en-IE" sz="2000" b="1" dirty="0">
                <a:ea typeface="Calibri" panose="020F0502020204030204" pitchFamily="34" charset="0"/>
                <a:cs typeface="Times New Roman" panose="02020603050405020304" pitchFamily="18" charset="0"/>
              </a:rPr>
              <a:t> </a:t>
            </a:r>
          </a:p>
          <a:p>
            <a:pPr marL="457200" indent="-457200">
              <a:lnSpc>
                <a:spcPct val="100000"/>
              </a:lnSpc>
              <a:spcBef>
                <a:spcPts val="0"/>
              </a:spcBef>
              <a:buFont typeface="+mj-lt"/>
              <a:buAutoNum type="arabicPeriod"/>
            </a:pPr>
            <a:r>
              <a:rPr lang="en-IE" sz="2000" b="1" dirty="0">
                <a:effectLst/>
                <a:ea typeface="Calibri" panose="020F0502020204030204" pitchFamily="34" charset="0"/>
                <a:cs typeface="Times New Roman" panose="02020603050405020304" pitchFamily="18" charset="0"/>
              </a:rPr>
              <a:t>Förderung des </a:t>
            </a:r>
            <a:r>
              <a:rPr lang="en-IE" sz="2000" b="1">
                <a:ea typeface="Calibri" panose="020F0502020204030204" pitchFamily="34" charset="0"/>
                <a:cs typeface="Times New Roman" panose="02020603050405020304" pitchFamily="18" charset="0"/>
              </a:rPr>
              <a:t>CSR-Change Managements</a:t>
            </a:r>
            <a:endParaRPr lang="en-IE" sz="2000" b="1" dirty="0">
              <a:effectLst/>
              <a:ea typeface="Calibri" panose="020F0502020204030204" pitchFamily="34" charset="0"/>
              <a:cs typeface="Times New Roman" panose="02020603050405020304" pitchFamily="18" charset="0"/>
            </a:endParaRPr>
          </a:p>
        </p:txBody>
      </p:sp>
      <p:sp>
        <p:nvSpPr>
          <p:cNvPr id="16" name="Text Placeholder 15">
            <a:extLst>
              <a:ext uri="{FF2B5EF4-FFF2-40B4-BE49-F238E27FC236}">
                <a16:creationId xmlns:a16="http://schemas.microsoft.com/office/drawing/2014/main" id="{0930A326-EB7B-4340-8297-21C9717D6673}"/>
              </a:ext>
            </a:extLst>
          </p:cNvPr>
          <p:cNvSpPr>
            <a:spLocks noGrp="1"/>
          </p:cNvSpPr>
          <p:nvPr>
            <p:ph type="body" sz="quarter" idx="15"/>
          </p:nvPr>
        </p:nvSpPr>
        <p:spPr>
          <a:xfrm>
            <a:off x="6530683" y="534762"/>
            <a:ext cx="511077" cy="635000"/>
          </a:xfrm>
        </p:spPr>
        <p:txBody>
          <a:bodyPr/>
          <a:lstStyle/>
          <a:p>
            <a:r>
              <a:rPr lang="en-US" b="1" dirty="0"/>
              <a:t>1</a:t>
            </a:r>
          </a:p>
        </p:txBody>
      </p:sp>
      <p:sp>
        <p:nvSpPr>
          <p:cNvPr id="23" name="Text Placeholder 22">
            <a:extLst>
              <a:ext uri="{FF2B5EF4-FFF2-40B4-BE49-F238E27FC236}">
                <a16:creationId xmlns:a16="http://schemas.microsoft.com/office/drawing/2014/main" id="{72CA2B7C-2A46-7E4C-BEE2-BB092352CF34}"/>
              </a:ext>
            </a:extLst>
          </p:cNvPr>
          <p:cNvSpPr>
            <a:spLocks noGrp="1"/>
          </p:cNvSpPr>
          <p:nvPr>
            <p:ph type="body" sz="quarter" idx="25"/>
          </p:nvPr>
        </p:nvSpPr>
        <p:spPr>
          <a:xfrm>
            <a:off x="7106418" y="4113679"/>
            <a:ext cx="4718277" cy="822373"/>
          </a:xfrm>
        </p:spPr>
        <p:txBody>
          <a:bodyPr/>
          <a:lstStyle/>
          <a:p>
            <a:r>
              <a:rPr lang="en-US" sz="2400" dirty="0"/>
              <a:t>Lernergebnisse</a:t>
            </a:r>
          </a:p>
          <a:p>
            <a:endParaRPr lang="en-US" sz="2400" dirty="0"/>
          </a:p>
        </p:txBody>
      </p:sp>
      <p:sp>
        <p:nvSpPr>
          <p:cNvPr id="2" name="Text Placeholder 21">
            <a:extLst>
              <a:ext uri="{FF2B5EF4-FFF2-40B4-BE49-F238E27FC236}">
                <a16:creationId xmlns:a16="http://schemas.microsoft.com/office/drawing/2014/main" id="{68A45DCE-9049-59A4-EE8B-7F9E8F1FDFE1}"/>
              </a:ext>
            </a:extLst>
          </p:cNvPr>
          <p:cNvSpPr txBox="1">
            <a:spLocks/>
          </p:cNvSpPr>
          <p:nvPr/>
        </p:nvSpPr>
        <p:spPr>
          <a:xfrm>
            <a:off x="6530682" y="397724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2</a:t>
            </a:r>
          </a:p>
        </p:txBody>
      </p:sp>
      <p:sp>
        <p:nvSpPr>
          <p:cNvPr id="3" name="Text Placeholder 22">
            <a:extLst>
              <a:ext uri="{FF2B5EF4-FFF2-40B4-BE49-F238E27FC236}">
                <a16:creationId xmlns:a16="http://schemas.microsoft.com/office/drawing/2014/main" id="{4AB0B2A6-3FAD-92DC-ADAA-2307FB5DC4E9}"/>
              </a:ext>
            </a:extLst>
          </p:cNvPr>
          <p:cNvSpPr txBox="1">
            <a:spLocks/>
          </p:cNvSpPr>
          <p:nvPr/>
        </p:nvSpPr>
        <p:spPr>
          <a:xfrm>
            <a:off x="7067669" y="1790406"/>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Wie Sie </a:t>
            </a:r>
            <a:r>
              <a:rPr lang="en-US" sz="2400" dirty="0" err="1"/>
              <a:t>eine</a:t>
            </a:r>
            <a:r>
              <a:rPr lang="en-US" sz="2400"/>
              <a:t> CSR-HR </a:t>
            </a:r>
            <a:r>
              <a:rPr lang="en-US" sz="2400" dirty="0"/>
              <a:t>zur Unterstützung Ihrer CSR-Strategie für den kulturellen Wandel einführen</a:t>
            </a:r>
          </a:p>
          <a:p>
            <a:r>
              <a:rPr lang="en-US" sz="2400" dirty="0"/>
              <a:t>Dieser ausführliche Abschnitt konzentriert sich auf 5 Schlüsselbereiche, die für die erfolgreiche Integration von CSR-HR-Management-</a:t>
            </a:r>
            <a:r>
              <a:rPr lang="en-US" sz="2400" dirty="0" err="1"/>
              <a:t>Strategien</a:t>
            </a:r>
            <a:r>
              <a:rPr lang="en-US" sz="2400" dirty="0"/>
              <a:t> als erstes angegangen werden sollten</a:t>
            </a:r>
          </a:p>
        </p:txBody>
      </p:sp>
    </p:spTree>
    <p:extLst>
      <p:ext uri="{BB962C8B-B14F-4D97-AF65-F5344CB8AC3E}">
        <p14:creationId xmlns:p14="http://schemas.microsoft.com/office/powerpoint/2010/main" val="2566540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FA19DE-2CCE-02E6-F02E-B80F033EA3B0}"/>
              </a:ext>
            </a:extLst>
          </p:cNvPr>
          <p:cNvSpPr>
            <a:spLocks noGrp="1"/>
          </p:cNvSpPr>
          <p:nvPr>
            <p:ph type="body" sz="quarter" idx="13"/>
          </p:nvPr>
        </p:nvSpPr>
        <p:spPr>
          <a:xfrm>
            <a:off x="529277" y="343554"/>
            <a:ext cx="10496490" cy="844269"/>
          </a:xfrm>
        </p:spPr>
        <p:txBody>
          <a:bodyPr>
            <a:normAutofit/>
          </a:bodyPr>
          <a:lstStyle/>
          <a:p>
            <a:pPr algn="ctr"/>
            <a:r>
              <a:rPr lang="en-IE" sz="3200" b="0" dirty="0"/>
              <a:t>Förderung der CSR-Beteiligung der Mitarbeiter </a:t>
            </a:r>
          </a:p>
        </p:txBody>
      </p:sp>
      <p:sp>
        <p:nvSpPr>
          <p:cNvPr id="3" name="Text Placeholder 2">
            <a:extLst>
              <a:ext uri="{FF2B5EF4-FFF2-40B4-BE49-F238E27FC236}">
                <a16:creationId xmlns:a16="http://schemas.microsoft.com/office/drawing/2014/main" id="{E4171F4E-74B7-18A5-2088-BA17B7EADC8E}"/>
              </a:ext>
            </a:extLst>
          </p:cNvPr>
          <p:cNvSpPr>
            <a:spLocks noGrp="1"/>
          </p:cNvSpPr>
          <p:nvPr>
            <p:ph type="body" sz="quarter" idx="14"/>
          </p:nvPr>
        </p:nvSpPr>
        <p:spPr>
          <a:xfrm>
            <a:off x="525154" y="1369113"/>
            <a:ext cx="10956479" cy="5003112"/>
          </a:xfrm>
        </p:spPr>
        <p:txBody>
          <a:bodyPr anchor="ctr"/>
          <a:lstStyle/>
          <a:p>
            <a:endParaRPr lang="en-IE" sz="2000" b="1" dirty="0">
              <a:solidFill>
                <a:srgbClr val="027354"/>
              </a:solidFill>
              <a:effectLst/>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IE" sz="2000" b="1" dirty="0" err="1">
                <a:solidFill>
                  <a:srgbClr val="027354"/>
                </a:solidFill>
                <a:ea typeface="Times New Roman" panose="02020603050405020304" pitchFamily="18" charset="0"/>
                <a:cs typeface="Times New Roman" panose="02020603050405020304" pitchFamily="18" charset="0"/>
              </a:rPr>
              <a:t>Wählen</a:t>
            </a:r>
            <a:r>
              <a:rPr lang="en-IE" sz="2000" b="1" dirty="0">
                <a:solidFill>
                  <a:srgbClr val="027354"/>
                </a:solidFill>
                <a:effectLst/>
                <a:ea typeface="Times New Roman" panose="02020603050405020304" pitchFamily="18" charset="0"/>
                <a:cs typeface="Times New Roman" panose="02020603050405020304" pitchFamily="18" charset="0"/>
              </a:rPr>
              <a:t> Sie </a:t>
            </a:r>
            <a:r>
              <a:rPr lang="en-IE" sz="2000" b="1" dirty="0" err="1">
                <a:solidFill>
                  <a:srgbClr val="027354"/>
                </a:solidFill>
                <a:effectLst/>
                <a:ea typeface="Times New Roman" panose="02020603050405020304" pitchFamily="18" charset="0"/>
                <a:cs typeface="Times New Roman" panose="02020603050405020304" pitchFamily="18" charset="0"/>
              </a:rPr>
              <a:t>jedes</a:t>
            </a:r>
            <a:r>
              <a:rPr lang="en-IE" sz="2000" b="1" dirty="0">
                <a:solidFill>
                  <a:srgbClr val="027354"/>
                </a:solidFill>
                <a:effectLst/>
                <a:ea typeface="Times New Roman" panose="02020603050405020304" pitchFamily="18" charset="0"/>
                <a:cs typeface="Times New Roman" panose="02020603050405020304" pitchFamily="18" charset="0"/>
              </a:rPr>
              <a:t> </a:t>
            </a:r>
            <a:r>
              <a:rPr lang="en-IE" sz="2000" b="1" dirty="0" err="1">
                <a:solidFill>
                  <a:srgbClr val="027354"/>
                </a:solidFill>
                <a:effectLst/>
                <a:ea typeface="Times New Roman" panose="02020603050405020304" pitchFamily="18" charset="0"/>
                <a:cs typeface="Times New Roman" panose="02020603050405020304" pitchFamily="18" charset="0"/>
              </a:rPr>
              <a:t>Jahr</a:t>
            </a:r>
            <a:r>
              <a:rPr lang="en-IE" sz="2000" b="1" dirty="0">
                <a:solidFill>
                  <a:srgbClr val="027354"/>
                </a:solidFill>
                <a:effectLst/>
                <a:ea typeface="Times New Roman" panose="02020603050405020304" pitchFamily="18" charset="0"/>
                <a:cs typeface="Times New Roman" panose="02020603050405020304" pitchFamily="18" charset="0"/>
              </a:rPr>
              <a:t> </a:t>
            </a:r>
            <a:r>
              <a:rPr lang="en-IE" sz="2000" b="1" dirty="0" err="1">
                <a:solidFill>
                  <a:srgbClr val="027354"/>
                </a:solidFill>
                <a:effectLst/>
                <a:ea typeface="Times New Roman" panose="02020603050405020304" pitchFamily="18" charset="0"/>
                <a:cs typeface="Times New Roman" panose="02020603050405020304" pitchFamily="18" charset="0"/>
              </a:rPr>
              <a:t>eine</a:t>
            </a:r>
            <a:r>
              <a:rPr lang="en-IE" sz="2000" b="1" dirty="0">
                <a:solidFill>
                  <a:srgbClr val="027354"/>
                </a:solidFill>
                <a:effectLst/>
                <a:ea typeface="Times New Roman" panose="02020603050405020304" pitchFamily="18" charset="0"/>
                <a:cs typeface="Times New Roman" panose="02020603050405020304" pitchFamily="18" charset="0"/>
              </a:rPr>
              <a:t> </a:t>
            </a:r>
            <a:r>
              <a:rPr lang="en-IE" sz="2000" b="1" dirty="0" err="1">
                <a:solidFill>
                  <a:srgbClr val="027354"/>
                </a:solidFill>
                <a:effectLst/>
                <a:ea typeface="Times New Roman" panose="02020603050405020304" pitchFamily="18" charset="0"/>
                <a:cs typeface="Times New Roman" panose="02020603050405020304" pitchFamily="18" charset="0"/>
              </a:rPr>
              <a:t>andere</a:t>
            </a:r>
            <a:r>
              <a:rPr lang="en-IE" sz="2000" b="1" dirty="0">
                <a:solidFill>
                  <a:srgbClr val="027354"/>
                </a:solidFill>
                <a:effectLst/>
                <a:ea typeface="Times New Roman" panose="02020603050405020304" pitchFamily="18" charset="0"/>
                <a:cs typeface="Times New Roman" panose="02020603050405020304" pitchFamily="18" charset="0"/>
              </a:rPr>
              <a:t> </a:t>
            </a:r>
            <a:r>
              <a:rPr lang="en-IE" sz="2000" b="1" dirty="0" err="1">
                <a:solidFill>
                  <a:srgbClr val="027354"/>
                </a:solidFill>
                <a:ea typeface="Times New Roman" panose="02020603050405020304" pitchFamily="18" charset="0"/>
                <a:cs typeface="Times New Roman" panose="02020603050405020304" pitchFamily="18" charset="0"/>
              </a:rPr>
              <a:t>Wohltätigkeitsorganisation</a:t>
            </a:r>
            <a:r>
              <a:rPr lang="en-IE" sz="2000" b="1" dirty="0">
                <a:solidFill>
                  <a:srgbClr val="027354"/>
                </a:solidFill>
                <a:ea typeface="Times New Roman" panose="02020603050405020304" pitchFamily="18" charset="0"/>
                <a:cs typeface="Times New Roman" panose="02020603050405020304" pitchFamily="18" charset="0"/>
              </a:rPr>
              <a:t>, die Sie </a:t>
            </a:r>
            <a:r>
              <a:rPr lang="en-IE" sz="2000" b="1" dirty="0">
                <a:solidFill>
                  <a:srgbClr val="027354"/>
                </a:solidFill>
                <a:effectLst/>
                <a:ea typeface="Times New Roman" panose="02020603050405020304" pitchFamily="18" charset="0"/>
                <a:cs typeface="Times New Roman" panose="02020603050405020304" pitchFamily="18" charset="0"/>
              </a:rPr>
              <a:t>unterstützen </a:t>
            </a:r>
            <a:r>
              <a:rPr lang="en-IE" sz="2000" b="1" dirty="0">
                <a:solidFill>
                  <a:srgbClr val="027354"/>
                </a:solidFill>
                <a:ea typeface="Times New Roman" panose="02020603050405020304" pitchFamily="18" charset="0"/>
                <a:cs typeface="Times New Roman" panose="02020603050405020304" pitchFamily="18" charset="0"/>
              </a:rPr>
              <a:t>möchten</a:t>
            </a:r>
            <a:r>
              <a:rPr lang="en-IE" sz="2000" dirty="0">
                <a:solidFill>
                  <a:srgbClr val="333333"/>
                </a:solidFill>
                <a:effectLst/>
                <a:ea typeface="Times New Roman" panose="02020603050405020304" pitchFamily="18" charset="0"/>
                <a:cs typeface="Times New Roman" panose="02020603050405020304" pitchFamily="18" charset="0"/>
              </a:rPr>
              <a:t>, so dass jeder eine Chance hat. </a:t>
            </a:r>
            <a:r>
              <a:rPr lang="en-IE" sz="2000" dirty="0">
                <a:solidFill>
                  <a:srgbClr val="333333"/>
                </a:solidFill>
                <a:ea typeface="Times New Roman" panose="02020603050405020304" pitchFamily="18" charset="0"/>
                <a:cs typeface="Times New Roman" panose="02020603050405020304" pitchFamily="18" charset="0"/>
              </a:rPr>
              <a:t>Fordern Sie die </a:t>
            </a:r>
            <a:r>
              <a:rPr lang="en-IE" sz="2000" dirty="0">
                <a:solidFill>
                  <a:srgbClr val="333333"/>
                </a:solidFill>
                <a:effectLst/>
                <a:ea typeface="Times New Roman" panose="02020603050405020304" pitchFamily="18" charset="0"/>
                <a:cs typeface="Times New Roman" panose="02020603050405020304" pitchFamily="18" charset="0"/>
              </a:rPr>
              <a:t>Mitarbeiter </a:t>
            </a:r>
            <a:r>
              <a:rPr lang="en-IE" sz="2000" dirty="0">
                <a:solidFill>
                  <a:srgbClr val="333333"/>
                </a:solidFill>
                <a:ea typeface="Times New Roman" panose="02020603050405020304" pitchFamily="18" charset="0"/>
                <a:cs typeface="Times New Roman" panose="02020603050405020304" pitchFamily="18" charset="0"/>
              </a:rPr>
              <a:t>auf</a:t>
            </a:r>
            <a:r>
              <a:rPr lang="en-IE" sz="2000" dirty="0">
                <a:solidFill>
                  <a:srgbClr val="333333"/>
                </a:solidFill>
                <a:effectLst/>
                <a:ea typeface="Times New Roman" panose="02020603050405020304" pitchFamily="18" charset="0"/>
                <a:cs typeface="Times New Roman" panose="02020603050405020304" pitchFamily="18" charset="0"/>
              </a:rPr>
              <a:t>, eine Wohltätigkeitsorganisation vorzuschlagen, die ihnen nahe steht, aber auch mit den CSR-Werten Ihres Unternehmens übereinstimmt.</a:t>
            </a:r>
          </a:p>
          <a:p>
            <a:pPr marL="342900" indent="-342900">
              <a:buFont typeface="Wingdings" panose="05000000000000000000" pitchFamily="2" charset="2"/>
              <a:buChar char="v"/>
            </a:pPr>
            <a:r>
              <a:rPr lang="en-IE" sz="2000" b="1" dirty="0">
                <a:solidFill>
                  <a:srgbClr val="F29E38"/>
                </a:solidFill>
                <a:effectLst/>
                <a:ea typeface="Times New Roman" panose="02020603050405020304" pitchFamily="18" charset="0"/>
                <a:cs typeface="Times New Roman" panose="02020603050405020304" pitchFamily="18" charset="0"/>
              </a:rPr>
              <a:t>Schaffung von Anreizen für Mitarbeiter, einer internen CSR-Gruppe beizutreten</a:t>
            </a:r>
            <a:r>
              <a:rPr lang="en-IE" sz="2000" dirty="0">
                <a:solidFill>
                  <a:srgbClr val="333333"/>
                </a:solidFill>
                <a:effectLst/>
                <a:ea typeface="Times New Roman" panose="02020603050405020304" pitchFamily="18" charset="0"/>
                <a:cs typeface="Times New Roman" panose="02020603050405020304" pitchFamily="18" charset="0"/>
              </a:rPr>
              <a:t>, die sich während der Arbeitszeit trifft, um CSR-Initiativen zu konzipieren und zu starten, die sowohl den Betrieb des Unternehmens umweltfreundlicher machen als auch einen sozialen Mehrwert in der Gemeinschaft schaffen. </a:t>
            </a:r>
          </a:p>
          <a:p>
            <a:pPr marL="342900" indent="-342900">
              <a:buFont typeface="Wingdings" panose="05000000000000000000" pitchFamily="2" charset="2"/>
              <a:buChar char="v"/>
            </a:pPr>
            <a:r>
              <a:rPr lang="en-IE" sz="2000" b="1" dirty="0">
                <a:solidFill>
                  <a:srgbClr val="C55A11"/>
                </a:solidFill>
                <a:ea typeface="Times New Roman" panose="02020603050405020304" pitchFamily="18" charset="0"/>
                <a:cs typeface="Times New Roman" panose="02020603050405020304" pitchFamily="18" charset="0"/>
              </a:rPr>
              <a:t>Veranstalten Sie CSR-Events</a:t>
            </a:r>
            <a:r>
              <a:rPr lang="en-IE" sz="2000" dirty="0">
                <a:solidFill>
                  <a:srgbClr val="333333"/>
                </a:solidFill>
                <a:ea typeface="Times New Roman" panose="02020603050405020304" pitchFamily="18" charset="0"/>
                <a:cs typeface="Times New Roman" panose="02020603050405020304" pitchFamily="18" charset="0"/>
              </a:rPr>
              <a:t>, z. B. eine </a:t>
            </a:r>
            <a:r>
              <a:rPr lang="en-IE" sz="2000" dirty="0">
                <a:solidFill>
                  <a:srgbClr val="333333"/>
                </a:solidFill>
                <a:effectLst/>
                <a:ea typeface="Times New Roman" panose="02020603050405020304" pitchFamily="18" charset="0"/>
                <a:cs typeface="Times New Roman" panose="02020603050405020304" pitchFamily="18" charset="0"/>
              </a:rPr>
              <a:t>Nachhaltigkeitsmesse in Ihrem Büro, und laden Sie Mitglieder der Gemeinde zur Teilnahme ein. Sowohl Sie als auch die Gemeinde bieten Informationen über die Verringerung des </a:t>
            </a:r>
            <a:r>
              <a:rPr lang="en-IE" sz="2000" dirty="0" err="1">
                <a:solidFill>
                  <a:srgbClr val="333333"/>
                </a:solidFill>
                <a:effectLst/>
                <a:ea typeface="Times New Roman" panose="02020603050405020304" pitchFamily="18" charset="0"/>
                <a:cs typeface="Times New Roman" panose="02020603050405020304" pitchFamily="18" charset="0"/>
              </a:rPr>
              <a:t>ökologischen</a:t>
            </a:r>
            <a:r>
              <a:rPr lang="en-IE" sz="2000" dirty="0">
                <a:solidFill>
                  <a:srgbClr val="333333"/>
                </a:solidFill>
                <a:effectLst/>
                <a:ea typeface="Times New Roman" panose="02020603050405020304" pitchFamily="18" charset="0"/>
                <a:cs typeface="Times New Roman" panose="02020603050405020304" pitchFamily="18" charset="0"/>
              </a:rPr>
              <a:t> </a:t>
            </a:r>
            <a:r>
              <a:rPr lang="en-IE" sz="2000" dirty="0" err="1">
                <a:solidFill>
                  <a:srgbClr val="333333"/>
                </a:solidFill>
                <a:effectLst/>
                <a:ea typeface="Times New Roman" panose="02020603050405020304" pitchFamily="18" charset="0"/>
                <a:cs typeface="Times New Roman" panose="02020603050405020304" pitchFamily="18" charset="0"/>
              </a:rPr>
              <a:t>Fußabdrucks</a:t>
            </a:r>
            <a:r>
              <a:rPr lang="en-IE" sz="2000" dirty="0">
                <a:solidFill>
                  <a:srgbClr val="333333"/>
                </a:solidFill>
                <a:ea typeface="Times New Roman" panose="02020603050405020304" pitchFamily="18" charset="0"/>
                <a:cs typeface="Times New Roman" panose="02020603050405020304" pitchFamily="18" charset="0"/>
              </a:rPr>
              <a:t> und </a:t>
            </a:r>
            <a:r>
              <a:rPr lang="en-IE" sz="2000" dirty="0" err="1">
                <a:solidFill>
                  <a:srgbClr val="333333"/>
                </a:solidFill>
                <a:effectLst/>
                <a:ea typeface="Times New Roman" panose="02020603050405020304" pitchFamily="18" charset="0"/>
                <a:cs typeface="Times New Roman" panose="02020603050405020304" pitchFamily="18" charset="0"/>
              </a:rPr>
              <a:t>andere</a:t>
            </a:r>
            <a:r>
              <a:rPr lang="en-IE" sz="2000" dirty="0">
                <a:solidFill>
                  <a:srgbClr val="333333"/>
                </a:solidFill>
                <a:effectLst/>
                <a:ea typeface="Times New Roman" panose="02020603050405020304" pitchFamily="18" charset="0"/>
                <a:cs typeface="Times New Roman" panose="02020603050405020304" pitchFamily="18" charset="0"/>
              </a:rPr>
              <a:t> Lösungen für die </a:t>
            </a:r>
            <a:r>
              <a:rPr lang="en-IE" sz="2000" dirty="0" err="1">
                <a:solidFill>
                  <a:srgbClr val="333333"/>
                </a:solidFill>
                <a:effectLst/>
                <a:ea typeface="Times New Roman" panose="02020603050405020304" pitchFamily="18" charset="0"/>
                <a:cs typeface="Times New Roman" panose="02020603050405020304" pitchFamily="18" charset="0"/>
              </a:rPr>
              <a:t>Umweltbelastung</a:t>
            </a:r>
            <a:r>
              <a:rPr lang="en-IE" sz="2000" dirty="0">
                <a:solidFill>
                  <a:srgbClr val="333333"/>
                </a:solidFill>
                <a:ea typeface="Times New Roman" panose="02020603050405020304" pitchFamily="18" charset="0"/>
                <a:cs typeface="Times New Roman" panose="02020603050405020304" pitchFamily="18" charset="0"/>
              </a:rPr>
              <a:t> an.</a:t>
            </a:r>
          </a:p>
          <a:p>
            <a:pPr marL="342900" indent="-342900">
              <a:buFont typeface="Wingdings" panose="05000000000000000000" pitchFamily="2" charset="2"/>
              <a:buChar char="v"/>
            </a:pPr>
            <a:endParaRPr lang="en-IE" sz="2000" dirty="0">
              <a:solidFill>
                <a:srgbClr val="333333"/>
              </a:solidFill>
              <a:effectLst/>
              <a:ea typeface="Times New Roman" panose="02020603050405020304" pitchFamily="18" charset="0"/>
              <a:cs typeface="Times New Roman" panose="02020603050405020304" pitchFamily="18" charset="0"/>
            </a:endParaRPr>
          </a:p>
          <a:p>
            <a:r>
              <a:rPr lang="en-IE" sz="2000" dirty="0">
                <a:solidFill>
                  <a:srgbClr val="333333"/>
                </a:solidFill>
                <a:effectLst/>
                <a:ea typeface="Times New Roman" panose="02020603050405020304" pitchFamily="18" charset="0"/>
                <a:cs typeface="Times New Roman" panose="02020603050405020304" pitchFamily="18" charset="0"/>
              </a:rPr>
              <a:t>Wir haben untersucht, wie das CSR-Engagement der Mitarbeiter auf der engagiertesten Ebene erfolgen kann</a:t>
            </a:r>
            <a:r>
              <a:rPr lang="en-IE" sz="2000" dirty="0">
                <a:solidFill>
                  <a:srgbClr val="333333"/>
                </a:solidFill>
                <a:ea typeface="Times New Roman" panose="02020603050405020304" pitchFamily="18" charset="0"/>
                <a:cs typeface="Times New Roman" panose="02020603050405020304" pitchFamily="18" charset="0"/>
              </a:rPr>
              <a:t>. </a:t>
            </a:r>
            <a:r>
              <a:rPr lang="en-IE" sz="2000" dirty="0">
                <a:solidFill>
                  <a:srgbClr val="333333"/>
                </a:solidFill>
                <a:effectLst/>
                <a:ea typeface="Times New Roman" panose="02020603050405020304" pitchFamily="18" charset="0"/>
                <a:cs typeface="Times New Roman" panose="02020603050405020304" pitchFamily="18" charset="0"/>
              </a:rPr>
              <a:t>Es ist wichtig, diesen Schritt nicht zu verpassen, um die Mitarbeiter zu engagieren, damit sie motiviert und loyal bleiben. Er trägt dazu bei, ein Wertversprechen für die Mitarbeiter zu entwickeln, die Mitarbeiterbindung zu fördern, den CSR-Kulturwandel weiter zu verankern und die Personalbeschaffung zu verbessern. </a:t>
            </a:r>
            <a:endParaRPr lang="en-IE" sz="2000" dirty="0">
              <a:effectLst/>
              <a:ea typeface="Calibri" panose="020F0502020204030204" pitchFamily="34" charset="0"/>
              <a:cs typeface="Times New Roman" panose="02020603050405020304" pitchFamily="18" charset="0"/>
            </a:endParaRPr>
          </a:p>
          <a:p>
            <a:endParaRPr lang="en-IE" sz="2000" dirty="0">
              <a:solidFill>
                <a:srgbClr val="333333"/>
              </a:solidFill>
              <a:ea typeface="Times New Roman" panose="02020603050405020304" pitchFamily="18" charset="0"/>
              <a:cs typeface="Times New Roman" panose="02020603050405020304" pitchFamily="18" charset="0"/>
            </a:endParaRPr>
          </a:p>
          <a:p>
            <a:endParaRPr lang="en-IE" sz="2000" dirty="0"/>
          </a:p>
        </p:txBody>
      </p:sp>
    </p:spTree>
    <p:extLst>
      <p:ext uri="{BB962C8B-B14F-4D97-AF65-F5344CB8AC3E}">
        <p14:creationId xmlns:p14="http://schemas.microsoft.com/office/powerpoint/2010/main" val="3549389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448D57DA-76E8-7D49-0953-425B011902A1}"/>
              </a:ext>
            </a:extLst>
          </p:cNvPr>
          <p:cNvSpPr>
            <a:spLocks noGrp="1"/>
          </p:cNvSpPr>
          <p:nvPr>
            <p:ph type="body" sz="quarter" idx="15"/>
          </p:nvPr>
        </p:nvSpPr>
        <p:spPr>
          <a:xfrm>
            <a:off x="3175537" y="570327"/>
            <a:ext cx="8406863" cy="1346703"/>
          </a:xfrm>
        </p:spPr>
        <p:txBody>
          <a:bodyPr>
            <a:normAutofit/>
          </a:bodyPr>
          <a:lstStyle/>
          <a:p>
            <a:r>
              <a:rPr lang="en-IE" sz="3600" b="1" dirty="0"/>
              <a:t>Schritt 6 </a:t>
            </a:r>
            <a:r>
              <a:rPr lang="en-IE" sz="3600" b="1" dirty="0">
                <a:cs typeface="Times New Roman" panose="02020603050405020304" pitchFamily="18" charset="0"/>
              </a:rPr>
              <a:t>Was haben Sie gelernt?</a:t>
            </a:r>
            <a:endParaRPr lang="en-IE" sz="3600" dirty="0"/>
          </a:p>
          <a:p>
            <a:endParaRPr lang="en-IE" sz="3600" dirty="0"/>
          </a:p>
        </p:txBody>
      </p:sp>
      <p:sp>
        <p:nvSpPr>
          <p:cNvPr id="4" name="Text Placeholder 2">
            <a:extLst>
              <a:ext uri="{FF2B5EF4-FFF2-40B4-BE49-F238E27FC236}">
                <a16:creationId xmlns:a16="http://schemas.microsoft.com/office/drawing/2014/main" id="{40B7B4D1-07B7-0624-3D69-BA131FB8A50E}"/>
              </a:ext>
            </a:extLst>
          </p:cNvPr>
          <p:cNvSpPr txBox="1">
            <a:spLocks/>
          </p:cNvSpPr>
          <p:nvPr/>
        </p:nvSpPr>
        <p:spPr>
          <a:xfrm>
            <a:off x="1548141" y="4323807"/>
            <a:ext cx="10330005" cy="2316330"/>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7000"/>
              </a:lnSpc>
              <a:spcAft>
                <a:spcPts val="750"/>
              </a:spcAft>
              <a:buSzPts val="1000"/>
              <a:buNone/>
              <a:tabLst>
                <a:tab pos="457200" algn="l"/>
              </a:tabLst>
            </a:pPr>
            <a:r>
              <a:rPr lang="en-IE" sz="1800" dirty="0">
                <a:solidFill>
                  <a:srgbClr val="333333"/>
                </a:solidFill>
                <a:effectLst/>
                <a:ea typeface="Times New Roman" panose="02020603050405020304" pitchFamily="18" charset="0"/>
                <a:cs typeface="Times New Roman" panose="02020603050405020304" pitchFamily="18" charset="0"/>
              </a:rPr>
              <a:t>Modul 3 hat gezeigt, wie Personalverantwortliche eine Schlüsselrolle spielen, wenn es darum geht, einem Unternehmen zu helfen, seine CSR-Ziele zu erreichen. Die Einbeziehung der Mitarbeiter ist ein entscheidender Erfolgsfaktor für die CSR-Leistung. Personalverantwortliche haben die </a:t>
            </a:r>
            <a:r>
              <a:rPr lang="en-IE" sz="1800" dirty="0" err="1">
                <a:solidFill>
                  <a:srgbClr val="333333"/>
                </a:solidFill>
                <a:effectLst/>
                <a:ea typeface="Times New Roman" panose="02020603050405020304" pitchFamily="18" charset="0"/>
                <a:cs typeface="Times New Roman" panose="02020603050405020304" pitchFamily="18" charset="0"/>
              </a:rPr>
              <a:t>Instrumente</a:t>
            </a:r>
            <a:r>
              <a:rPr lang="en-IE" sz="1800" dirty="0">
                <a:solidFill>
                  <a:srgbClr val="333333"/>
                </a:solidFill>
                <a:effectLst/>
                <a:ea typeface="Times New Roman" panose="02020603050405020304" pitchFamily="18" charset="0"/>
                <a:cs typeface="Times New Roman" panose="02020603050405020304" pitchFamily="18" charset="0"/>
              </a:rPr>
              <a:t>, das Engagement der Mitarbeiter für die CSR-Strategie des Unternehmens </a:t>
            </a:r>
            <a:r>
              <a:rPr lang="en-IE" sz="1800" dirty="0" err="1">
                <a:solidFill>
                  <a:srgbClr val="333333"/>
                </a:solidFill>
                <a:effectLst/>
                <a:ea typeface="Times New Roman" panose="02020603050405020304" pitchFamily="18" charset="0"/>
                <a:cs typeface="Times New Roman" panose="02020603050405020304" pitchFamily="18" charset="0"/>
              </a:rPr>
              <a:t>zu</a:t>
            </a:r>
            <a:r>
              <a:rPr lang="en-IE" sz="1800" dirty="0">
                <a:solidFill>
                  <a:srgbClr val="333333"/>
                </a:solidFill>
                <a:effectLst/>
                <a:ea typeface="Times New Roman" panose="02020603050405020304" pitchFamily="18" charset="0"/>
                <a:cs typeface="Times New Roman" panose="02020603050405020304" pitchFamily="18" charset="0"/>
              </a:rPr>
              <a:t> </a:t>
            </a:r>
            <a:r>
              <a:rPr lang="en-IE" sz="1800" dirty="0" err="1">
                <a:solidFill>
                  <a:srgbClr val="333333"/>
                </a:solidFill>
                <a:effectLst/>
                <a:ea typeface="Times New Roman" panose="02020603050405020304" pitchFamily="18" charset="0"/>
                <a:cs typeface="Times New Roman" panose="02020603050405020304" pitchFamily="18" charset="0"/>
              </a:rPr>
              <a:t>fördern</a:t>
            </a:r>
            <a:r>
              <a:rPr lang="en-IE" sz="1800" dirty="0">
                <a:solidFill>
                  <a:srgbClr val="333333"/>
                </a:solidFill>
                <a:effectLst/>
                <a:ea typeface="Times New Roman" panose="02020603050405020304" pitchFamily="18" charset="0"/>
                <a:cs typeface="Times New Roman" panose="02020603050405020304" pitchFamily="18" charset="0"/>
              </a:rPr>
              <a:t>. Leistungsstarke CSR-Organisationen fördern eine CSR-Kultur und integrieren CSR vollständig in ihren Betrieb, indem </a:t>
            </a:r>
            <a:r>
              <a:rPr lang="en-IE" sz="1800" dirty="0" err="1">
                <a:solidFill>
                  <a:srgbClr val="333333"/>
                </a:solidFill>
                <a:effectLst/>
                <a:ea typeface="Times New Roman" panose="02020603050405020304" pitchFamily="18" charset="0"/>
                <a:cs typeface="Times New Roman" panose="02020603050405020304" pitchFamily="18" charset="0"/>
              </a:rPr>
              <a:t>sie</a:t>
            </a:r>
            <a:r>
              <a:rPr lang="en-IE" sz="1800" dirty="0">
                <a:solidFill>
                  <a:srgbClr val="333333"/>
                </a:solidFill>
                <a:effectLst/>
                <a:ea typeface="Times New Roman" panose="02020603050405020304" pitchFamily="18" charset="0"/>
                <a:cs typeface="Times New Roman" panose="02020603050405020304" pitchFamily="18" charset="0"/>
              </a:rPr>
              <a:t> CSR--</a:t>
            </a:r>
            <a:r>
              <a:rPr lang="en-IE" sz="1800" dirty="0" err="1">
                <a:solidFill>
                  <a:srgbClr val="333333"/>
                </a:solidFill>
                <a:effectLst/>
                <a:ea typeface="Times New Roman" panose="02020603050405020304" pitchFamily="18" charset="0"/>
                <a:cs typeface="Times New Roman" panose="02020603050405020304" pitchFamily="18" charset="0"/>
              </a:rPr>
              <a:t>Initiativen</a:t>
            </a:r>
            <a:r>
              <a:rPr lang="en-IE" sz="1800" dirty="0">
                <a:solidFill>
                  <a:srgbClr val="333333"/>
                </a:solidFill>
                <a:effectLst/>
                <a:ea typeface="Times New Roman" panose="02020603050405020304" pitchFamily="18" charset="0"/>
                <a:cs typeface="Times New Roman" panose="02020603050405020304" pitchFamily="18" charset="0"/>
              </a:rPr>
              <a:t> </a:t>
            </a:r>
            <a:r>
              <a:rPr lang="en-IE" sz="1800" dirty="0" err="1">
                <a:solidFill>
                  <a:srgbClr val="333333"/>
                </a:solidFill>
                <a:effectLst/>
                <a:ea typeface="Times New Roman" panose="02020603050405020304" pitchFamily="18" charset="0"/>
                <a:cs typeface="Times New Roman" panose="02020603050405020304" pitchFamily="18" charset="0"/>
              </a:rPr>
              <a:t>honorieren</a:t>
            </a:r>
            <a:r>
              <a:rPr lang="en-IE" sz="1800" dirty="0">
                <a:solidFill>
                  <a:srgbClr val="333333"/>
                </a:solidFill>
                <a:effectLst/>
                <a:ea typeface="Times New Roman" panose="02020603050405020304" pitchFamily="18" charset="0"/>
                <a:cs typeface="Times New Roman" panose="02020603050405020304" pitchFamily="18" charset="0"/>
              </a:rPr>
              <a:t> und Anreize schaffen. Mitarbeiter ziehen es vor, für Unternehmen zu arbeiten, die mit ihren </a:t>
            </a:r>
            <a:r>
              <a:rPr lang="en-IE" sz="1800" dirty="0" err="1">
                <a:solidFill>
                  <a:srgbClr val="333333"/>
                </a:solidFill>
                <a:effectLst/>
                <a:ea typeface="Times New Roman" panose="02020603050405020304" pitchFamily="18" charset="0"/>
                <a:cs typeface="Times New Roman" panose="02020603050405020304" pitchFamily="18" charset="0"/>
              </a:rPr>
              <a:t>Werten</a:t>
            </a:r>
            <a:r>
              <a:rPr lang="en-IE" sz="1800" dirty="0">
                <a:solidFill>
                  <a:srgbClr val="333333"/>
                </a:solidFill>
                <a:effectLst/>
                <a:ea typeface="Times New Roman" panose="02020603050405020304" pitchFamily="18" charset="0"/>
                <a:cs typeface="Times New Roman" panose="02020603050405020304" pitchFamily="18" charset="0"/>
              </a:rPr>
              <a:t> </a:t>
            </a:r>
            <a:r>
              <a:rPr lang="en-IE" sz="1800" dirty="0" err="1">
                <a:solidFill>
                  <a:srgbClr val="333333"/>
                </a:solidFill>
                <a:effectLst/>
                <a:ea typeface="Times New Roman" panose="02020603050405020304" pitchFamily="18" charset="0"/>
                <a:cs typeface="Times New Roman" panose="02020603050405020304" pitchFamily="18" charset="0"/>
              </a:rPr>
              <a:t>übereinstimmen</a:t>
            </a:r>
            <a:r>
              <a:rPr lang="en-IE" sz="1800" dirty="0">
                <a:solidFill>
                  <a:srgbClr val="333333"/>
                </a:solidFill>
                <a:effectLst/>
                <a:ea typeface="Times New Roman" panose="02020603050405020304" pitchFamily="18" charset="0"/>
                <a:cs typeface="Times New Roman" panose="02020603050405020304" pitchFamily="18" charset="0"/>
              </a:rPr>
              <a:t>, daher kann die Integration von CSR die Rekrutierung und Bindung von </a:t>
            </a:r>
            <a:r>
              <a:rPr lang="en-IE" sz="1800" dirty="0" err="1">
                <a:solidFill>
                  <a:srgbClr val="333333"/>
                </a:solidFill>
                <a:effectLst/>
                <a:ea typeface="Times New Roman" panose="02020603050405020304" pitchFamily="18" charset="0"/>
                <a:cs typeface="Times New Roman" panose="02020603050405020304" pitchFamily="18" charset="0"/>
              </a:rPr>
              <a:t>Mitarbeitern</a:t>
            </a:r>
            <a:r>
              <a:rPr lang="en-IE" sz="1800" dirty="0">
                <a:solidFill>
                  <a:srgbClr val="333333"/>
                </a:solidFill>
                <a:effectLst/>
                <a:ea typeface="Times New Roman" panose="02020603050405020304" pitchFamily="18" charset="0"/>
                <a:cs typeface="Times New Roman" panose="02020603050405020304" pitchFamily="18" charset="0"/>
              </a:rPr>
              <a:t> </a:t>
            </a:r>
            <a:r>
              <a:rPr lang="en-IE" sz="1800" dirty="0" err="1">
                <a:solidFill>
                  <a:srgbClr val="333333"/>
                </a:solidFill>
                <a:ea typeface="Times New Roman" panose="02020603050405020304" pitchFamily="18" charset="0"/>
                <a:cs typeface="Times New Roman" panose="02020603050405020304" pitchFamily="18" charset="0"/>
              </a:rPr>
              <a:t>fördern</a:t>
            </a:r>
            <a:r>
              <a:rPr lang="en-IE" sz="1800" dirty="0">
                <a:solidFill>
                  <a:srgbClr val="333333"/>
                </a:solidFill>
                <a:effectLst/>
                <a:ea typeface="Times New Roman" panose="02020603050405020304" pitchFamily="18" charset="0"/>
                <a:cs typeface="Times New Roman" panose="02020603050405020304" pitchFamily="18" charset="0"/>
              </a:rPr>
              <a:t>, insbesondere auf angespannten Arbeitsmärkten.</a:t>
            </a:r>
            <a:endParaRPr lang="en-IE" sz="1800" dirty="0">
              <a:solidFill>
                <a:srgbClr val="333333"/>
              </a:solidFill>
              <a:effectLst/>
              <a:ea typeface="Calibri" panose="020F0502020204030204" pitchFamily="34" charset="0"/>
              <a:cs typeface="Times New Roman" panose="02020603050405020304" pitchFamily="18" charset="0"/>
            </a:endParaRPr>
          </a:p>
          <a:p>
            <a:pPr marL="0" indent="0">
              <a:buNone/>
            </a:pPr>
            <a:endParaRPr lang="en-IE" sz="1800" dirty="0"/>
          </a:p>
        </p:txBody>
      </p:sp>
      <p:pic>
        <p:nvPicPr>
          <p:cNvPr id="6" name="Picture Placeholder 5" descr="A picture containing diagram&#10;&#10;Description automatically generated">
            <a:extLst>
              <a:ext uri="{FF2B5EF4-FFF2-40B4-BE49-F238E27FC236}">
                <a16:creationId xmlns:a16="http://schemas.microsoft.com/office/drawing/2014/main" id="{029B7881-681C-C329-5184-89F086EC01FC}"/>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17833" b="17833"/>
          <a:stretch>
            <a:fillRect/>
          </a:stretch>
        </p:blipFill>
        <p:spPr>
          <a:xfrm>
            <a:off x="1548141" y="1365100"/>
            <a:ext cx="6771112" cy="2841424"/>
          </a:xfrm>
        </p:spPr>
      </p:pic>
    </p:spTree>
    <p:extLst>
      <p:ext uri="{BB962C8B-B14F-4D97-AF65-F5344CB8AC3E}">
        <p14:creationId xmlns:p14="http://schemas.microsoft.com/office/powerpoint/2010/main" val="1220154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41513E-8E3F-620E-49B3-BAABA31FD94A}"/>
              </a:ext>
            </a:extLst>
          </p:cNvPr>
          <p:cNvSpPr>
            <a:spLocks noGrp="1"/>
          </p:cNvSpPr>
          <p:nvPr>
            <p:ph type="body" sz="quarter" idx="14"/>
          </p:nvPr>
        </p:nvSpPr>
        <p:spPr>
          <a:xfrm>
            <a:off x="706859" y="318071"/>
            <a:ext cx="11170816" cy="3995320"/>
          </a:xfrm>
        </p:spPr>
        <p:txBody>
          <a:bodyPr/>
          <a:lstStyle/>
          <a:p>
            <a:pPr marL="342900" indent="-342900">
              <a:lnSpc>
                <a:spcPct val="107000"/>
              </a:lnSpc>
              <a:spcAft>
                <a:spcPts val="865"/>
              </a:spcAft>
              <a:buFont typeface="Wingdings" panose="05000000000000000000" pitchFamily="2" charset="2"/>
              <a:buChar char="v"/>
            </a:pPr>
            <a:r>
              <a:rPr lang="en-IE" sz="2000" dirty="0">
                <a:solidFill>
                  <a:srgbClr val="333333"/>
                </a:solidFill>
                <a:ea typeface="Times New Roman" panose="02020603050405020304" pitchFamily="18" charset="0"/>
                <a:cs typeface="Times New Roman" panose="02020603050405020304" pitchFamily="18" charset="0"/>
              </a:rPr>
              <a:t>Sie haben gelernt, dass Unternehmen, einschließlich KMU, die </a:t>
            </a:r>
            <a:r>
              <a:rPr lang="en-IE" sz="2000" b="1" dirty="0" err="1">
                <a:solidFill>
                  <a:srgbClr val="333333"/>
                </a:solidFill>
                <a:effectLst/>
                <a:ea typeface="Times New Roman" panose="02020603050405020304" pitchFamily="18" charset="0"/>
                <a:cs typeface="Times New Roman" panose="02020603050405020304" pitchFamily="18" charset="0"/>
              </a:rPr>
              <a:t>Vorteile</a:t>
            </a:r>
            <a:r>
              <a:rPr lang="en-IE" sz="2000" b="1" dirty="0">
                <a:solidFill>
                  <a:srgbClr val="333333"/>
                </a:solidFill>
                <a:effectLst/>
                <a:ea typeface="Times New Roman" panose="02020603050405020304" pitchFamily="18" charset="0"/>
                <a:cs typeface="Times New Roman" panose="02020603050405020304" pitchFamily="18" charset="0"/>
              </a:rPr>
              <a:t> der </a:t>
            </a:r>
            <a:r>
              <a:rPr lang="en-IE" sz="2000" b="1" dirty="0" err="1">
                <a:solidFill>
                  <a:srgbClr val="333333"/>
                </a:solidFill>
                <a:effectLst/>
                <a:ea typeface="Times New Roman" panose="02020603050405020304" pitchFamily="18" charset="0"/>
                <a:cs typeface="Times New Roman" panose="02020603050405020304" pitchFamily="18" charset="0"/>
              </a:rPr>
              <a:t>Umsetzung</a:t>
            </a:r>
            <a:r>
              <a:rPr lang="en-IE" sz="2000" b="1" dirty="0">
                <a:solidFill>
                  <a:srgbClr val="333333"/>
                </a:solidFill>
                <a:effectLst/>
                <a:ea typeface="Times New Roman" panose="02020603050405020304" pitchFamily="18" charset="0"/>
                <a:cs typeface="Times New Roman" panose="02020603050405020304" pitchFamily="18" charset="0"/>
              </a:rPr>
              <a:t> des </a:t>
            </a:r>
            <a:r>
              <a:rPr lang="en-IE" sz="2000" b="1" dirty="0" err="1">
                <a:solidFill>
                  <a:srgbClr val="333333"/>
                </a:solidFill>
                <a:effectLst/>
                <a:ea typeface="Times New Roman" panose="02020603050405020304" pitchFamily="18" charset="0"/>
                <a:cs typeface="Times New Roman" panose="02020603050405020304" pitchFamily="18" charset="0"/>
              </a:rPr>
              <a:t>Drei-Säulen-Modells</a:t>
            </a:r>
            <a:r>
              <a:rPr lang="en-IE" sz="2000" b="1" dirty="0">
                <a:solidFill>
                  <a:srgbClr val="333333"/>
                </a:solidFill>
                <a:effectLst/>
                <a:ea typeface="Times New Roman" panose="02020603050405020304" pitchFamily="18" charset="0"/>
                <a:cs typeface="Times New Roman" panose="02020603050405020304" pitchFamily="18" charset="0"/>
              </a:rPr>
              <a:t> </a:t>
            </a:r>
            <a:r>
              <a:rPr lang="en-IE" sz="2000" dirty="0" err="1">
                <a:solidFill>
                  <a:srgbClr val="333333"/>
                </a:solidFill>
                <a:ea typeface="Times New Roman" panose="02020603050405020304" pitchFamily="18" charset="0"/>
                <a:cs typeface="Times New Roman" panose="02020603050405020304" pitchFamily="18" charset="0"/>
              </a:rPr>
              <a:t>an</a:t>
            </a:r>
            <a:r>
              <a:rPr lang="en-IE" sz="2000" dirty="0" err="1">
                <a:solidFill>
                  <a:srgbClr val="333333"/>
                </a:solidFill>
                <a:effectLst/>
                <a:ea typeface="Times New Roman" panose="02020603050405020304" pitchFamily="18" charset="0"/>
                <a:cs typeface="Times New Roman" panose="02020603050405020304" pitchFamily="18" charset="0"/>
              </a:rPr>
              <a:t>erkennen</a:t>
            </a:r>
            <a:r>
              <a:rPr lang="en-IE" sz="2000" dirty="0">
                <a:solidFill>
                  <a:srgbClr val="333333"/>
                </a:solidFill>
                <a:effectLst/>
                <a:ea typeface="Times New Roman" panose="02020603050405020304" pitchFamily="18" charset="0"/>
                <a:cs typeface="Times New Roman" panose="02020603050405020304" pitchFamily="18" charset="0"/>
              </a:rPr>
              <a:t>. </a:t>
            </a:r>
            <a:r>
              <a:rPr lang="en-IE" sz="2000" dirty="0" err="1">
                <a:solidFill>
                  <a:srgbClr val="333333"/>
                </a:solidFill>
                <a:ea typeface="Times New Roman" panose="02020603050405020304" pitchFamily="18" charset="0"/>
                <a:cs typeface="Times New Roman" panose="02020603050405020304" pitchFamily="18" charset="0"/>
              </a:rPr>
              <a:t>Damit</a:t>
            </a:r>
            <a:r>
              <a:rPr lang="en-IE" sz="2000" dirty="0">
                <a:solidFill>
                  <a:srgbClr val="333333"/>
                </a:solidFill>
                <a:ea typeface="Times New Roman" panose="02020603050405020304" pitchFamily="18" charset="0"/>
                <a:cs typeface="Times New Roman" panose="02020603050405020304" pitchFamily="18" charset="0"/>
              </a:rPr>
              <a:t> CSR vollständig in die DNA integriert werden kann, muss die Personalabteilung das Element “Mensch” </a:t>
            </a:r>
            <a:r>
              <a:rPr lang="en-IE" sz="2000" dirty="0" err="1">
                <a:solidFill>
                  <a:srgbClr val="333333"/>
                </a:solidFill>
                <a:ea typeface="Times New Roman" panose="02020603050405020304" pitchFamily="18" charset="0"/>
                <a:cs typeface="Times New Roman" panose="02020603050405020304" pitchFamily="18" charset="0"/>
              </a:rPr>
              <a:t>unterstützen</a:t>
            </a:r>
            <a:r>
              <a:rPr lang="en-IE" sz="2000" dirty="0">
                <a:solidFill>
                  <a:srgbClr val="333333"/>
                </a:solidFill>
                <a:ea typeface="Times New Roman" panose="02020603050405020304" pitchFamily="18" charset="0"/>
                <a:cs typeface="Times New Roman" panose="02020603050405020304" pitchFamily="18" charset="0"/>
              </a:rPr>
              <a:t>.</a:t>
            </a:r>
            <a:endParaRPr lang="en-IE" sz="2000" dirty="0">
              <a:solidFill>
                <a:srgbClr val="333333"/>
              </a:solidFill>
              <a:effectLst/>
              <a:ea typeface="Times New Roman" panose="02020603050405020304" pitchFamily="18" charset="0"/>
              <a:cs typeface="Times New Roman" panose="02020603050405020304" pitchFamily="18" charset="0"/>
            </a:endParaRPr>
          </a:p>
          <a:p>
            <a:pPr marL="342900" indent="-342900">
              <a:lnSpc>
                <a:spcPct val="107000"/>
              </a:lnSpc>
              <a:spcAft>
                <a:spcPts val="865"/>
              </a:spcAft>
              <a:buFont typeface="Wingdings" panose="05000000000000000000" pitchFamily="2" charset="2"/>
              <a:buChar char="v"/>
            </a:pPr>
            <a:r>
              <a:rPr lang="en-IE" sz="2000" dirty="0">
                <a:solidFill>
                  <a:srgbClr val="333333"/>
                </a:solidFill>
                <a:ea typeface="Times New Roman" panose="02020603050405020304" pitchFamily="18" charset="0"/>
                <a:cs typeface="Times New Roman" panose="02020603050405020304" pitchFamily="18" charset="0"/>
              </a:rPr>
              <a:t>Sie wissen, dass die </a:t>
            </a:r>
            <a:r>
              <a:rPr lang="en-IE" sz="2000" b="1" dirty="0">
                <a:solidFill>
                  <a:srgbClr val="333333"/>
                </a:solidFill>
                <a:ea typeface="Times New Roman" panose="02020603050405020304" pitchFamily="18" charset="0"/>
                <a:cs typeface="Times New Roman" panose="02020603050405020304" pitchFamily="18" charset="0"/>
              </a:rPr>
              <a:t>Personalabteilung ein wichtiger CSR-Partner ist </a:t>
            </a:r>
            <a:r>
              <a:rPr lang="en-IE" sz="2000" b="1" dirty="0">
                <a:solidFill>
                  <a:srgbClr val="333333"/>
                </a:solidFill>
                <a:effectLst/>
                <a:ea typeface="Times New Roman" panose="02020603050405020304" pitchFamily="18" charset="0"/>
                <a:cs typeface="Times New Roman" panose="02020603050405020304" pitchFamily="18" charset="0"/>
              </a:rPr>
              <a:t>und können die Führung übernehmen </a:t>
            </a:r>
            <a:r>
              <a:rPr lang="en-IE" sz="2000" dirty="0">
                <a:solidFill>
                  <a:srgbClr val="333333"/>
                </a:solidFill>
                <a:effectLst/>
                <a:ea typeface="Times New Roman" panose="02020603050405020304" pitchFamily="18" charset="0"/>
                <a:cs typeface="Times New Roman" panose="02020603050405020304" pitchFamily="18" charset="0"/>
              </a:rPr>
              <a:t>oder mit </a:t>
            </a:r>
            <a:r>
              <a:rPr lang="en-IE" sz="2000" dirty="0">
                <a:solidFill>
                  <a:srgbClr val="333333"/>
                </a:solidFill>
                <a:ea typeface="Times New Roman" panose="02020603050405020304" pitchFamily="18" charset="0"/>
                <a:cs typeface="Times New Roman" panose="02020603050405020304" pitchFamily="18" charset="0"/>
              </a:rPr>
              <a:t>Managern </a:t>
            </a:r>
            <a:r>
              <a:rPr lang="en-IE" sz="2000" dirty="0">
                <a:solidFill>
                  <a:srgbClr val="333333"/>
                </a:solidFill>
                <a:effectLst/>
                <a:ea typeface="Times New Roman" panose="02020603050405020304" pitchFamily="18" charset="0"/>
                <a:cs typeface="Times New Roman" panose="02020603050405020304" pitchFamily="18" charset="0"/>
              </a:rPr>
              <a:t>zusammenarbeiten, um CSR-Ziele funktionsübergreifend in die Geschäftsabläufe zu integrieren. Dies erfordert eine Verpflichtung, nicht nur zu sagen, sondern auch zu tun, wobei nachhaltige Umsetzungsmaßnahmen erforderlich sind.</a:t>
            </a:r>
            <a:endParaRPr lang="en-IE" sz="2000" dirty="0">
              <a:solidFill>
                <a:srgbClr val="333333"/>
              </a:solidFill>
              <a:ea typeface="Times New Roman" panose="02020603050405020304" pitchFamily="18" charset="0"/>
              <a:cs typeface="Times New Roman" panose="02020603050405020304" pitchFamily="18" charset="0"/>
            </a:endParaRPr>
          </a:p>
          <a:p>
            <a:pPr marL="342900" indent="-342900">
              <a:lnSpc>
                <a:spcPct val="107000"/>
              </a:lnSpc>
              <a:spcAft>
                <a:spcPts val="865"/>
              </a:spcAft>
              <a:buFont typeface="Wingdings" panose="05000000000000000000" pitchFamily="2" charset="2"/>
              <a:buChar char="v"/>
            </a:pPr>
            <a:r>
              <a:rPr lang="en-IE" sz="2000" dirty="0">
                <a:solidFill>
                  <a:srgbClr val="333333"/>
                </a:solidFill>
                <a:effectLst/>
                <a:ea typeface="Times New Roman" panose="02020603050405020304" pitchFamily="18" charset="0"/>
                <a:cs typeface="Times New Roman" panose="02020603050405020304" pitchFamily="18" charset="0"/>
              </a:rPr>
              <a:t>Sie </a:t>
            </a:r>
            <a:r>
              <a:rPr lang="en-IE" sz="2000" dirty="0">
                <a:solidFill>
                  <a:srgbClr val="333333"/>
                </a:solidFill>
                <a:ea typeface="Times New Roman" panose="02020603050405020304" pitchFamily="18" charset="0"/>
                <a:cs typeface="Times New Roman" panose="02020603050405020304" pitchFamily="18" charset="0"/>
              </a:rPr>
              <a:t>wissen, dass die </a:t>
            </a:r>
            <a:r>
              <a:rPr lang="en-IE" sz="2000" dirty="0">
                <a:solidFill>
                  <a:srgbClr val="333333"/>
                </a:solidFill>
                <a:effectLst/>
                <a:ea typeface="Times New Roman" panose="02020603050405020304" pitchFamily="18" charset="0"/>
                <a:cs typeface="Times New Roman" panose="02020603050405020304" pitchFamily="18" charset="0"/>
              </a:rPr>
              <a:t>Personalabteilung eine wichtige Rolle für das CSR-Engagement der Mitarbeiter spielen kann, sowohl vertikal als auch horizontal über alle Abteilungen hinweg. Die </a:t>
            </a:r>
            <a:r>
              <a:rPr lang="en-IE" sz="2000" b="1" dirty="0">
                <a:solidFill>
                  <a:srgbClr val="333333"/>
                </a:solidFill>
                <a:ea typeface="Times New Roman" panose="02020603050405020304" pitchFamily="18" charset="0"/>
                <a:cs typeface="Times New Roman" panose="02020603050405020304" pitchFamily="18" charset="0"/>
              </a:rPr>
              <a:t>Personalabteilung kann CSR auf verschiedene Weise einbetten</a:t>
            </a:r>
            <a:r>
              <a:rPr lang="en-IE" sz="2000" dirty="0">
                <a:solidFill>
                  <a:srgbClr val="333333"/>
                </a:solidFill>
                <a:ea typeface="Times New Roman" panose="02020603050405020304" pitchFamily="18" charset="0"/>
                <a:cs typeface="Times New Roman" panose="02020603050405020304" pitchFamily="18" charset="0"/>
              </a:rPr>
              <a:t>, z. B. durch kulturelles Veränderungsmanagement und externe Personalstrategien (z. B. </a:t>
            </a:r>
            <a:r>
              <a:rPr lang="en-IE" sz="2000" dirty="0">
                <a:solidFill>
                  <a:srgbClr val="333333"/>
                </a:solidFill>
                <a:effectLst/>
                <a:ea typeface="Times New Roman" panose="02020603050405020304" pitchFamily="18" charset="0"/>
                <a:cs typeface="Times New Roman" panose="02020603050405020304" pitchFamily="18" charset="0"/>
              </a:rPr>
              <a:t>Anwerbung, Rekrutierung und Bindung).  </a:t>
            </a:r>
          </a:p>
          <a:p>
            <a:pPr marL="342900" indent="-342900">
              <a:lnSpc>
                <a:spcPct val="107000"/>
              </a:lnSpc>
              <a:spcAft>
                <a:spcPts val="865"/>
              </a:spcAft>
              <a:buFont typeface="Wingdings" panose="05000000000000000000" pitchFamily="2" charset="2"/>
              <a:buChar char="v"/>
            </a:pPr>
            <a:r>
              <a:rPr lang="en-IE" sz="2000" dirty="0">
                <a:solidFill>
                  <a:srgbClr val="333333"/>
                </a:solidFill>
                <a:ea typeface="Times New Roman" panose="02020603050405020304" pitchFamily="18" charset="0"/>
                <a:cs typeface="Times New Roman" panose="02020603050405020304" pitchFamily="18" charset="0"/>
              </a:rPr>
              <a:t>Sie haben die </a:t>
            </a:r>
            <a:r>
              <a:rPr lang="en-IE" sz="2000" b="1" dirty="0">
                <a:solidFill>
                  <a:srgbClr val="333333"/>
                </a:solidFill>
                <a:ea typeface="Times New Roman" panose="02020603050405020304" pitchFamily="18" charset="0"/>
                <a:cs typeface="Times New Roman" panose="02020603050405020304" pitchFamily="18" charset="0"/>
              </a:rPr>
              <a:t>verschiedenen CSR-HR-Methoden </a:t>
            </a:r>
            <a:r>
              <a:rPr lang="en-IE" sz="2000" dirty="0">
                <a:solidFill>
                  <a:srgbClr val="333333"/>
                </a:solidFill>
                <a:ea typeface="Times New Roman" panose="02020603050405020304" pitchFamily="18" charset="0"/>
                <a:cs typeface="Times New Roman" panose="02020603050405020304" pitchFamily="18" charset="0"/>
              </a:rPr>
              <a:t>erforscht</a:t>
            </a:r>
            <a:r>
              <a:rPr lang="en-IE" sz="2000" b="1" dirty="0">
                <a:solidFill>
                  <a:srgbClr val="333333"/>
                </a:solidFill>
                <a:ea typeface="Times New Roman" panose="02020603050405020304" pitchFamily="18" charset="0"/>
                <a:cs typeface="Times New Roman" panose="02020603050405020304" pitchFamily="18" charset="0"/>
              </a:rPr>
              <a:t>, die für verschiedene Unternehmen je nach ihren Werten, </a:t>
            </a:r>
            <a:r>
              <a:rPr lang="en-IE" sz="2000" b="1" dirty="0" err="1">
                <a:solidFill>
                  <a:srgbClr val="333333"/>
                </a:solidFill>
                <a:ea typeface="Times New Roman" panose="02020603050405020304" pitchFamily="18" charset="0"/>
                <a:cs typeface="Times New Roman" panose="02020603050405020304" pitchFamily="18" charset="0"/>
              </a:rPr>
              <a:t>ihrer</a:t>
            </a:r>
            <a:r>
              <a:rPr lang="en-IE" sz="2000" b="1" dirty="0">
                <a:solidFill>
                  <a:srgbClr val="333333"/>
                </a:solidFill>
                <a:ea typeface="Times New Roman" panose="02020603050405020304" pitchFamily="18" charset="0"/>
                <a:cs typeface="Times New Roman" panose="02020603050405020304" pitchFamily="18" charset="0"/>
              </a:rPr>
              <a:t> Mission und ihrer Vision geeignet sind.</a:t>
            </a:r>
            <a:r>
              <a:rPr lang="en-IE" sz="2000" dirty="0">
                <a:solidFill>
                  <a:srgbClr val="333333"/>
                </a:solidFill>
                <a:ea typeface="Times New Roman" panose="02020603050405020304" pitchFamily="18" charset="0"/>
                <a:cs typeface="Times New Roman" panose="02020603050405020304" pitchFamily="18" charset="0"/>
              </a:rPr>
              <a:t> Jede neue Methode und Struktur muss </a:t>
            </a:r>
            <a:r>
              <a:rPr lang="de-DE" sz="2000" dirty="0">
                <a:solidFill>
                  <a:srgbClr val="333333"/>
                </a:solidFill>
                <a:ea typeface="Times New Roman" panose="02020603050405020304" pitchFamily="18" charset="0"/>
                <a:cs typeface="Times New Roman" panose="02020603050405020304" pitchFamily="18" charset="0"/>
              </a:rPr>
              <a:t>einfach anfangen, damit sie </a:t>
            </a:r>
            <a:r>
              <a:rPr lang="en-IE" sz="2000" dirty="0">
                <a:solidFill>
                  <a:srgbClr val="333333"/>
                </a:solidFill>
                <a:ea typeface="Times New Roman" panose="02020603050405020304" pitchFamily="18" charset="0"/>
                <a:cs typeface="Times New Roman" panose="02020603050405020304" pitchFamily="18" charset="0"/>
              </a:rPr>
              <a:t>am Arbeitsplatz praktisch angewendet werden kann. </a:t>
            </a:r>
          </a:p>
          <a:p>
            <a:pPr marL="342900" indent="-342900">
              <a:lnSpc>
                <a:spcPct val="107000"/>
              </a:lnSpc>
              <a:spcAft>
                <a:spcPts val="865"/>
              </a:spcAft>
              <a:buFont typeface="Wingdings" panose="05000000000000000000" pitchFamily="2" charset="2"/>
              <a:buChar char="v"/>
            </a:pPr>
            <a:r>
              <a:rPr lang="en-IE" sz="2000" dirty="0">
                <a:solidFill>
                  <a:srgbClr val="333333"/>
                </a:solidFill>
                <a:effectLst/>
                <a:ea typeface="Times New Roman" panose="02020603050405020304" pitchFamily="18" charset="0"/>
                <a:cs typeface="Times New Roman" panose="02020603050405020304" pitchFamily="18" charset="0"/>
              </a:rPr>
              <a:t>Sie </a:t>
            </a:r>
            <a:r>
              <a:rPr lang="en-IE" sz="2000" dirty="0" err="1">
                <a:solidFill>
                  <a:srgbClr val="333333"/>
                </a:solidFill>
                <a:effectLst/>
                <a:ea typeface="Times New Roman" panose="02020603050405020304" pitchFamily="18" charset="0"/>
                <a:cs typeface="Times New Roman" panose="02020603050405020304" pitchFamily="18" charset="0"/>
              </a:rPr>
              <a:t>sollten</a:t>
            </a:r>
            <a:r>
              <a:rPr lang="en-IE" sz="2000" dirty="0">
                <a:solidFill>
                  <a:srgbClr val="333333"/>
                </a:solidFill>
                <a:effectLst/>
                <a:ea typeface="Times New Roman" panose="02020603050405020304" pitchFamily="18" charset="0"/>
                <a:cs typeface="Times New Roman" panose="02020603050405020304" pitchFamily="18" charset="0"/>
              </a:rPr>
              <a:t> </a:t>
            </a:r>
            <a:r>
              <a:rPr lang="en-IE" sz="2000" dirty="0" err="1">
                <a:solidFill>
                  <a:srgbClr val="333333"/>
                </a:solidFill>
                <a:effectLst/>
                <a:ea typeface="Times New Roman" panose="02020603050405020304" pitchFamily="18" charset="0"/>
                <a:cs typeface="Times New Roman" panose="02020603050405020304" pitchFamily="18" charset="0"/>
              </a:rPr>
              <a:t>erkannt</a:t>
            </a:r>
            <a:r>
              <a:rPr lang="en-IE" sz="2000" dirty="0">
                <a:solidFill>
                  <a:srgbClr val="333333"/>
                </a:solidFill>
                <a:effectLst/>
                <a:ea typeface="Times New Roman" panose="02020603050405020304" pitchFamily="18" charset="0"/>
                <a:cs typeface="Times New Roman" panose="02020603050405020304" pitchFamily="18" charset="0"/>
              </a:rPr>
              <a:t> </a:t>
            </a:r>
            <a:r>
              <a:rPr lang="en-IE" sz="2000" dirty="0" err="1">
                <a:solidFill>
                  <a:srgbClr val="333333"/>
                </a:solidFill>
                <a:effectLst/>
                <a:ea typeface="Times New Roman" panose="02020603050405020304" pitchFamily="18" charset="0"/>
                <a:cs typeface="Times New Roman" panose="02020603050405020304" pitchFamily="18" charset="0"/>
              </a:rPr>
              <a:t>haben</a:t>
            </a:r>
            <a:r>
              <a:rPr lang="en-IE" sz="2000" dirty="0">
                <a:solidFill>
                  <a:srgbClr val="333333"/>
                </a:solidFill>
                <a:effectLst/>
                <a:ea typeface="Times New Roman" panose="02020603050405020304" pitchFamily="18" charset="0"/>
                <a:cs typeface="Times New Roman" panose="02020603050405020304" pitchFamily="18" charset="0"/>
              </a:rPr>
              <a:t>, dass </a:t>
            </a:r>
            <a:r>
              <a:rPr lang="en-IE" sz="2000" b="1" dirty="0">
                <a:solidFill>
                  <a:srgbClr val="333333"/>
                </a:solidFill>
                <a:effectLst/>
                <a:ea typeface="Times New Roman" panose="02020603050405020304" pitchFamily="18" charset="0"/>
                <a:cs typeface="Times New Roman" panose="02020603050405020304" pitchFamily="18" charset="0"/>
              </a:rPr>
              <a:t>CSR keine Ausgabe, sondern eine </a:t>
            </a:r>
            <a:r>
              <a:rPr lang="en-IE" sz="2000" b="1" dirty="0" err="1">
                <a:solidFill>
                  <a:srgbClr val="333333"/>
                </a:solidFill>
                <a:effectLst/>
                <a:ea typeface="Times New Roman" panose="02020603050405020304" pitchFamily="18" charset="0"/>
                <a:cs typeface="Times New Roman" panose="02020603050405020304" pitchFamily="18" charset="0"/>
              </a:rPr>
              <a:t>Investition</a:t>
            </a:r>
            <a:r>
              <a:rPr lang="en-IE" sz="2000" b="1" dirty="0">
                <a:solidFill>
                  <a:srgbClr val="333333"/>
                </a:solidFill>
                <a:effectLst/>
                <a:ea typeface="Times New Roman" panose="02020603050405020304" pitchFamily="18" charset="0"/>
                <a:cs typeface="Times New Roman" panose="02020603050405020304" pitchFamily="18" charset="0"/>
              </a:rPr>
              <a:t> </a:t>
            </a:r>
            <a:r>
              <a:rPr lang="en-IE" sz="2000" b="1" dirty="0" err="1">
                <a:solidFill>
                  <a:srgbClr val="333333"/>
                </a:solidFill>
                <a:effectLst/>
                <a:ea typeface="Times New Roman" panose="02020603050405020304" pitchFamily="18" charset="0"/>
                <a:cs typeface="Times New Roman" panose="02020603050405020304" pitchFamily="18" charset="0"/>
              </a:rPr>
              <a:t>ist</a:t>
            </a:r>
            <a:r>
              <a:rPr lang="en-IE" sz="2000" b="1" dirty="0">
                <a:solidFill>
                  <a:srgbClr val="333333"/>
                </a:solidFill>
                <a:ea typeface="Times New Roman" panose="02020603050405020304" pitchFamily="18" charset="0"/>
                <a:cs typeface="Times New Roman" panose="02020603050405020304" pitchFamily="18" charset="0"/>
              </a:rPr>
              <a:t>. </a:t>
            </a:r>
            <a:r>
              <a:rPr lang="en-IE" sz="2000" dirty="0" err="1">
                <a:solidFill>
                  <a:srgbClr val="333333"/>
                </a:solidFill>
                <a:ea typeface="Times New Roman" panose="02020603050405020304" pitchFamily="18" charset="0"/>
                <a:cs typeface="Times New Roman" panose="02020603050405020304" pitchFamily="18" charset="0"/>
              </a:rPr>
              <a:t>Im</a:t>
            </a:r>
            <a:r>
              <a:rPr lang="en-IE" sz="2000" dirty="0">
                <a:solidFill>
                  <a:srgbClr val="333333"/>
                </a:solidFill>
                <a:ea typeface="Times New Roman" panose="02020603050405020304" pitchFamily="18" charset="0"/>
                <a:cs typeface="Times New Roman" panose="02020603050405020304" pitchFamily="18" charset="0"/>
              </a:rPr>
              <a:t> Kampf um gute Mitarbeiter ist es eine notwendige Verpflichtung für die Personalabteilung, denn </a:t>
            </a:r>
            <a:r>
              <a:rPr lang="en-IE" sz="2000" dirty="0" err="1">
                <a:solidFill>
                  <a:srgbClr val="333333"/>
                </a:solidFill>
                <a:ea typeface="Times New Roman" panose="02020603050405020304" pitchFamily="18" charset="0"/>
                <a:cs typeface="Times New Roman" panose="02020603050405020304" pitchFamily="18" charset="0"/>
              </a:rPr>
              <a:t>viele</a:t>
            </a:r>
            <a:r>
              <a:rPr lang="en-IE" sz="2000" dirty="0">
                <a:solidFill>
                  <a:srgbClr val="333333"/>
                </a:solidFill>
                <a:ea typeface="Times New Roman" panose="02020603050405020304" pitchFamily="18" charset="0"/>
                <a:cs typeface="Times New Roman" panose="02020603050405020304" pitchFamily="18" charset="0"/>
              </a:rPr>
              <a:t> </a:t>
            </a:r>
            <a:r>
              <a:rPr lang="en-IE" sz="2000" dirty="0" err="1">
                <a:solidFill>
                  <a:srgbClr val="333333"/>
                </a:solidFill>
                <a:ea typeface="Times New Roman" panose="02020603050405020304" pitchFamily="18" charset="0"/>
                <a:cs typeface="Times New Roman" panose="02020603050405020304" pitchFamily="18" charset="0"/>
              </a:rPr>
              <a:t>werden</a:t>
            </a:r>
            <a:r>
              <a:rPr lang="en-IE" sz="2000" dirty="0">
                <a:solidFill>
                  <a:srgbClr val="333333"/>
                </a:solidFill>
                <a:ea typeface="Times New Roman" panose="02020603050405020304" pitchFamily="18" charset="0"/>
                <a:cs typeface="Times New Roman" panose="02020603050405020304" pitchFamily="18" charset="0"/>
              </a:rPr>
              <a:t> </a:t>
            </a:r>
            <a:r>
              <a:rPr lang="en-IE" sz="2000" dirty="0" err="1">
                <a:solidFill>
                  <a:srgbClr val="333333"/>
                </a:solidFill>
                <a:ea typeface="Times New Roman" panose="02020603050405020304" pitchFamily="18" charset="0"/>
                <a:cs typeface="Times New Roman" panose="02020603050405020304" pitchFamily="18" charset="0"/>
              </a:rPr>
              <a:t>nicht</a:t>
            </a:r>
            <a:r>
              <a:rPr lang="en-IE" sz="2000" dirty="0">
                <a:solidFill>
                  <a:srgbClr val="333333"/>
                </a:solidFill>
                <a:ea typeface="Times New Roman" panose="02020603050405020304" pitchFamily="18" charset="0"/>
                <a:cs typeface="Times New Roman" panose="02020603050405020304" pitchFamily="18" charset="0"/>
              </a:rPr>
              <a:t> für Sie arbeiten </a:t>
            </a:r>
            <a:r>
              <a:rPr lang="en-IE" sz="2000" dirty="0" err="1">
                <a:solidFill>
                  <a:srgbClr val="333333"/>
                </a:solidFill>
                <a:ea typeface="Times New Roman" panose="02020603050405020304" pitchFamily="18" charset="0"/>
                <a:cs typeface="Times New Roman" panose="02020603050405020304" pitchFamily="18" charset="0"/>
              </a:rPr>
              <a:t>oder</a:t>
            </a:r>
            <a:r>
              <a:rPr lang="en-IE" sz="2000" dirty="0">
                <a:solidFill>
                  <a:srgbClr val="333333"/>
                </a:solidFill>
                <a:ea typeface="Times New Roman" panose="02020603050405020304" pitchFamily="18" charset="0"/>
                <a:cs typeface="Times New Roman" panose="02020603050405020304" pitchFamily="18" charset="0"/>
              </a:rPr>
              <a:t> </a:t>
            </a:r>
            <a:r>
              <a:rPr lang="en-IE" sz="2000" dirty="0" err="1">
                <a:solidFill>
                  <a:srgbClr val="333333"/>
                </a:solidFill>
                <a:ea typeface="Times New Roman" panose="02020603050405020304" pitchFamily="18" charset="0"/>
                <a:cs typeface="Times New Roman" panose="02020603050405020304" pitchFamily="18" charset="0"/>
              </a:rPr>
              <a:t>eine</a:t>
            </a:r>
            <a:r>
              <a:rPr lang="en-IE" sz="2000" dirty="0">
                <a:solidFill>
                  <a:srgbClr val="333333"/>
                </a:solidFill>
                <a:ea typeface="Times New Roman" panose="02020603050405020304" pitchFamily="18" charset="0"/>
                <a:cs typeface="Times New Roman" panose="02020603050405020304" pitchFamily="18" charset="0"/>
              </a:rPr>
              <a:t> </a:t>
            </a:r>
            <a:r>
              <a:rPr lang="en-IE" sz="2000" dirty="0" err="1">
                <a:solidFill>
                  <a:srgbClr val="333333"/>
                </a:solidFill>
                <a:ea typeface="Times New Roman" panose="02020603050405020304" pitchFamily="18" charset="0"/>
                <a:cs typeface="Times New Roman" panose="02020603050405020304" pitchFamily="18" charset="0"/>
              </a:rPr>
              <a:t>andere</a:t>
            </a:r>
            <a:r>
              <a:rPr lang="en-IE" sz="2000" dirty="0">
                <a:solidFill>
                  <a:srgbClr val="333333"/>
                </a:solidFill>
                <a:ea typeface="Times New Roman" panose="02020603050405020304" pitchFamily="18" charset="0"/>
                <a:cs typeface="Times New Roman" panose="02020603050405020304" pitchFamily="18" charset="0"/>
              </a:rPr>
              <a:t> </a:t>
            </a:r>
            <a:r>
              <a:rPr lang="en-IE" sz="2000" dirty="0" err="1">
                <a:solidFill>
                  <a:srgbClr val="333333"/>
                </a:solidFill>
                <a:ea typeface="Times New Roman" panose="02020603050405020304" pitchFamily="18" charset="0"/>
                <a:cs typeface="Times New Roman" panose="02020603050405020304" pitchFamily="18" charset="0"/>
              </a:rPr>
              <a:t>Firma</a:t>
            </a:r>
            <a:r>
              <a:rPr lang="en-IE" sz="2000" dirty="0">
                <a:solidFill>
                  <a:srgbClr val="333333"/>
                </a:solidFill>
                <a:ea typeface="Times New Roman" panose="02020603050405020304" pitchFamily="18" charset="0"/>
                <a:cs typeface="Times New Roman" panose="02020603050405020304" pitchFamily="18" charset="0"/>
              </a:rPr>
              <a:t> </a:t>
            </a:r>
            <a:r>
              <a:rPr lang="en-IE" sz="2000" dirty="0" err="1">
                <a:solidFill>
                  <a:srgbClr val="333333"/>
                </a:solidFill>
                <a:ea typeface="Times New Roman" panose="02020603050405020304" pitchFamily="18" charset="0"/>
                <a:cs typeface="Times New Roman" panose="02020603050405020304" pitchFamily="18" charset="0"/>
              </a:rPr>
              <a:t>wählen</a:t>
            </a:r>
            <a:r>
              <a:rPr lang="en-IE" sz="2000" dirty="0">
                <a:solidFill>
                  <a:srgbClr val="333333"/>
                </a:solidFill>
                <a:ea typeface="Times New Roman" panose="02020603050405020304" pitchFamily="18" charset="0"/>
                <a:cs typeface="Times New Roman" panose="02020603050405020304" pitchFamily="18" charset="0"/>
              </a:rPr>
              <a:t>, wenn Sie keine CSR-Werte haben</a:t>
            </a:r>
            <a:r>
              <a:rPr lang="en-IE" sz="2000" dirty="0">
                <a:solidFill>
                  <a:srgbClr val="333333"/>
                </a:solidFill>
                <a:effectLst/>
                <a:ea typeface="Times New Roman" panose="02020603050405020304" pitchFamily="18" charset="0"/>
                <a:cs typeface="Times New Roman" panose="02020603050405020304" pitchFamily="18" charset="0"/>
              </a:rPr>
              <a:t>. </a:t>
            </a:r>
            <a:endParaRPr lang="en-IE" sz="2000" dirty="0"/>
          </a:p>
        </p:txBody>
      </p:sp>
    </p:spTree>
    <p:extLst>
      <p:ext uri="{BB962C8B-B14F-4D97-AF65-F5344CB8AC3E}">
        <p14:creationId xmlns:p14="http://schemas.microsoft.com/office/powerpoint/2010/main" val="39209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71C059F9-ABC8-C74A-A0B3-EBED32489CE6}"/>
              </a:ext>
            </a:extLst>
          </p:cNvPr>
          <p:cNvSpPr>
            <a:spLocks noGrp="1"/>
          </p:cNvSpPr>
          <p:nvPr>
            <p:ph type="body" sz="quarter" idx="19"/>
          </p:nvPr>
        </p:nvSpPr>
        <p:spPr>
          <a:xfrm>
            <a:off x="440451" y="1142340"/>
            <a:ext cx="4694662" cy="2529853"/>
          </a:xfrm>
        </p:spPr>
        <p:txBody>
          <a:bodyPr>
            <a:normAutofit fontScale="77500" lnSpcReduction="20000"/>
          </a:bodyPr>
          <a:lstStyle/>
          <a:p>
            <a:pPr>
              <a:lnSpc>
                <a:spcPct val="120000"/>
              </a:lnSpc>
              <a:spcBef>
                <a:spcPts val="0"/>
              </a:spcBef>
            </a:pPr>
            <a:r>
              <a:rPr lang="en-US" dirty="0"/>
              <a:t>Sie haben das Modul 3 </a:t>
            </a:r>
            <a:r>
              <a:rPr lang="en-US" dirty="0" err="1"/>
              <a:t>abgeschlossen</a:t>
            </a:r>
            <a:r>
              <a:rPr lang="en-US" dirty="0"/>
              <a:t>.</a:t>
            </a:r>
          </a:p>
          <a:p>
            <a:pPr>
              <a:lnSpc>
                <a:spcPct val="120000"/>
              </a:lnSpc>
              <a:spcBef>
                <a:spcPts val="0"/>
              </a:spcBef>
            </a:pPr>
            <a:endParaRPr lang="en-US" dirty="0"/>
          </a:p>
          <a:p>
            <a:pPr>
              <a:lnSpc>
                <a:spcPct val="120000"/>
              </a:lnSpc>
              <a:spcBef>
                <a:spcPts val="0"/>
              </a:spcBef>
            </a:pPr>
            <a:r>
              <a:rPr lang="en-US" sz="2800" dirty="0"/>
              <a:t>Als </a:t>
            </a:r>
            <a:r>
              <a:rPr lang="en-US" dirty="0" err="1"/>
              <a:t>N</a:t>
            </a:r>
            <a:r>
              <a:rPr lang="en-US" sz="2800" dirty="0" err="1"/>
              <a:t>ächstes</a:t>
            </a:r>
            <a:r>
              <a:rPr lang="en-US" sz="2800" dirty="0"/>
              <a:t> </a:t>
            </a:r>
            <a:r>
              <a:rPr lang="en-US" sz="2800" dirty="0" err="1"/>
              <a:t>folgt</a:t>
            </a:r>
            <a:r>
              <a:rPr lang="en-US" sz="2800" dirty="0"/>
              <a:t> </a:t>
            </a:r>
            <a:r>
              <a:rPr lang="en-US" b="1" dirty="0"/>
              <a:t>Modul 4 </a:t>
            </a:r>
          </a:p>
          <a:p>
            <a:pPr>
              <a:lnSpc>
                <a:spcPct val="120000"/>
              </a:lnSpc>
              <a:spcBef>
                <a:spcPts val="0"/>
              </a:spcBef>
            </a:pPr>
            <a:r>
              <a:rPr lang="en-GB" dirty="0"/>
              <a:t>CSR und </a:t>
            </a:r>
            <a:r>
              <a:rPr lang="en-GB" dirty="0" err="1"/>
              <a:t>kultureller</a:t>
            </a:r>
            <a:r>
              <a:rPr lang="en-GB" dirty="0"/>
              <a:t> </a:t>
            </a:r>
            <a:r>
              <a:rPr lang="en-GB" dirty="0" err="1"/>
              <a:t>Wandel</a:t>
            </a:r>
            <a:r>
              <a:rPr lang="en-GB" dirty="0"/>
              <a:t> </a:t>
            </a:r>
          </a:p>
          <a:p>
            <a:pPr>
              <a:lnSpc>
                <a:spcPct val="120000"/>
              </a:lnSpc>
              <a:spcBef>
                <a:spcPts val="0"/>
              </a:spcBef>
            </a:pPr>
            <a:r>
              <a:rPr lang="en-GB" dirty="0"/>
              <a:t>(Kurzfristige Strategie)</a:t>
            </a:r>
            <a:endParaRPr lang="en-US" dirty="0"/>
          </a:p>
        </p:txBody>
      </p:sp>
      <p:sp>
        <p:nvSpPr>
          <p:cNvPr id="23" name="Text Placeholder 22">
            <a:extLst>
              <a:ext uri="{FF2B5EF4-FFF2-40B4-BE49-F238E27FC236}">
                <a16:creationId xmlns:a16="http://schemas.microsoft.com/office/drawing/2014/main" id="{0401A4DD-1902-DF46-ABAD-B9304EC3EA42}"/>
              </a:ext>
            </a:extLst>
          </p:cNvPr>
          <p:cNvSpPr>
            <a:spLocks noGrp="1"/>
          </p:cNvSpPr>
          <p:nvPr>
            <p:ph type="body" sz="quarter" idx="20"/>
          </p:nvPr>
        </p:nvSpPr>
        <p:spPr>
          <a:xfrm>
            <a:off x="361970" y="327697"/>
            <a:ext cx="3195485" cy="837258"/>
          </a:xfrm>
        </p:spPr>
        <p:txBody>
          <a:bodyPr>
            <a:normAutofit fontScale="77500" lnSpcReduction="20000"/>
          </a:bodyPr>
          <a:lstStyle/>
          <a:p>
            <a:r>
              <a:rPr lang="en-US" dirty="0"/>
              <a:t>Gut gemacht!</a:t>
            </a:r>
          </a:p>
        </p:txBody>
      </p:sp>
      <p:sp>
        <p:nvSpPr>
          <p:cNvPr id="19" name="Text Placeholder 18">
            <a:extLst>
              <a:ext uri="{FF2B5EF4-FFF2-40B4-BE49-F238E27FC236}">
                <a16:creationId xmlns:a16="http://schemas.microsoft.com/office/drawing/2014/main" id="{229D7801-6828-F646-8BEF-2D27117DE90A}"/>
              </a:ext>
            </a:extLst>
          </p:cNvPr>
          <p:cNvSpPr>
            <a:spLocks noGrp="1"/>
          </p:cNvSpPr>
          <p:nvPr>
            <p:ph type="body" sz="quarter" idx="15"/>
          </p:nvPr>
        </p:nvSpPr>
        <p:spPr/>
        <p:txBody>
          <a:bodyPr>
            <a:normAutofit/>
          </a:bodyPr>
          <a:lstStyle/>
          <a:p>
            <a:r>
              <a:rPr lang="en-US" dirty="0">
                <a:solidFill>
                  <a:srgbClr val="027354"/>
                </a:solidFill>
                <a:hlinkClick r:id="rId2">
                  <a:extLst>
                    <a:ext uri="{A12FA001-AC4F-418D-AE19-62706E023703}">
                      <ahyp:hlinkClr xmlns:ahyp="http://schemas.microsoft.com/office/drawing/2018/hyperlinkcolor" val="tx"/>
                    </a:ext>
                  </a:extLst>
                </a:hlinkClick>
              </a:rPr>
              <a:t>https://www.csrready.eu/ </a:t>
            </a:r>
          </a:p>
        </p:txBody>
      </p:sp>
      <p:sp>
        <p:nvSpPr>
          <p:cNvPr id="21" name="Text Placeholder 20">
            <a:extLst>
              <a:ext uri="{FF2B5EF4-FFF2-40B4-BE49-F238E27FC236}">
                <a16:creationId xmlns:a16="http://schemas.microsoft.com/office/drawing/2014/main" id="{E82D37CC-8BB6-0D4D-A257-6FAE7A02068B}"/>
              </a:ext>
            </a:extLst>
          </p:cNvPr>
          <p:cNvSpPr>
            <a:spLocks noGrp="1"/>
          </p:cNvSpPr>
          <p:nvPr>
            <p:ph type="body" sz="quarter" idx="17"/>
          </p:nvPr>
        </p:nvSpPr>
        <p:spPr/>
        <p:txBody>
          <a:bodyPr>
            <a:noAutofit/>
          </a:bodyPr>
          <a:lstStyle/>
          <a:p>
            <a:r>
              <a:rPr lang="en-US" dirty="0">
                <a:solidFill>
                  <a:srgbClr val="027354"/>
                </a:solidFill>
                <a:hlinkClick r:id="rId3">
                  <a:extLst>
                    <a:ext uri="{A12FA001-AC4F-418D-AE19-62706E023703}">
                      <ahyp:hlinkClr xmlns:ahyp="http://schemas.microsoft.com/office/drawing/2018/hyperlinkcolor" val="tx"/>
                    </a:ext>
                  </a:extLst>
                </a:hlinkClick>
              </a:rPr>
              <a:t>Facebook</a:t>
            </a:r>
            <a:endParaRPr lang="en-US" dirty="0">
              <a:solidFill>
                <a:srgbClr val="027354"/>
              </a:solidFill>
            </a:endParaRPr>
          </a:p>
        </p:txBody>
      </p:sp>
      <p:pic>
        <p:nvPicPr>
          <p:cNvPr id="2" name="Picture 2" descr="Excellent work golden sign with thumb up Vector Image">
            <a:extLst>
              <a:ext uri="{FF2B5EF4-FFF2-40B4-BE49-F238E27FC236}">
                <a16:creationId xmlns:a16="http://schemas.microsoft.com/office/drawing/2014/main" id="{7D55BCA3-226A-5027-9066-7A7564D17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2547" y="3729583"/>
            <a:ext cx="2194099" cy="230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703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589703" y="300319"/>
            <a:ext cx="4716425" cy="582221"/>
          </a:xfrm>
        </p:spPr>
        <p:txBody>
          <a:bodyPr>
            <a:normAutofit lnSpcReduction="10000"/>
          </a:bodyPr>
          <a:lstStyle/>
          <a:p>
            <a:r>
              <a:rPr lang="en-IE" dirty="0">
                <a:solidFill>
                  <a:srgbClr val="3AA091"/>
                </a:solidFill>
              </a:rPr>
              <a:t>Lernergebnisse</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339772" y="866832"/>
            <a:ext cx="5395869" cy="5864247"/>
          </a:xfrm>
          <a:solidFill>
            <a:schemeClr val="bg1"/>
          </a:solidFill>
        </p:spPr>
        <p:txBody>
          <a:bodyPr>
            <a:noAutofit/>
          </a:bodyPr>
          <a:lstStyle/>
          <a:p>
            <a:pPr marL="342900" indent="-342900">
              <a:lnSpc>
                <a:spcPct val="100000"/>
              </a:lnSpc>
              <a:spcBef>
                <a:spcPts val="0"/>
              </a:spcBef>
              <a:spcAft>
                <a:spcPts val="600"/>
              </a:spcAft>
              <a:buFont typeface="Arial" panose="020B0604020202020204" pitchFamily="34" charset="0"/>
              <a:buChar char="•"/>
            </a:pPr>
            <a:r>
              <a:rPr lang="en-IE" sz="1800" b="1" dirty="0">
                <a:solidFill>
                  <a:srgbClr val="E78631"/>
                </a:solidFill>
                <a:ea typeface="Times New Roman" panose="02020603050405020304" pitchFamily="18" charset="0"/>
                <a:cs typeface="Times New Roman" panose="02020603050405020304" pitchFamily="18" charset="0"/>
              </a:rPr>
              <a:t>Lernen Sie </a:t>
            </a:r>
            <a:r>
              <a:rPr lang="en-IE" sz="1800" dirty="0">
                <a:solidFill>
                  <a:srgbClr val="333333"/>
                </a:solidFill>
                <a:ea typeface="Times New Roman" panose="02020603050405020304" pitchFamily="18" charset="0"/>
                <a:cs typeface="Times New Roman" panose="02020603050405020304" pitchFamily="18" charset="0"/>
              </a:rPr>
              <a:t>den Fünf-Schritte-Ansatz zur Implementierung von CSR HR </a:t>
            </a:r>
            <a:r>
              <a:rPr lang="en-IE" sz="1800" b="1" dirty="0">
                <a:solidFill>
                  <a:srgbClr val="E78631"/>
                </a:solidFill>
                <a:ea typeface="Times New Roman" panose="02020603050405020304" pitchFamily="18" charset="0"/>
                <a:cs typeface="Times New Roman" panose="02020603050405020304" pitchFamily="18" charset="0"/>
              </a:rPr>
              <a:t>kennen</a:t>
            </a:r>
            <a:r>
              <a:rPr lang="en-IE" sz="1800" dirty="0">
                <a:solidFill>
                  <a:srgbClr val="333333"/>
                </a:solidFill>
                <a:ea typeface="Times New Roman" panose="02020603050405020304" pitchFamily="18" charset="0"/>
                <a:cs typeface="Times New Roman" panose="02020603050405020304" pitchFamily="18" charset="0"/>
              </a:rPr>
              <a:t>, um es vollständig in die DNA des </a:t>
            </a:r>
            <a:r>
              <a:rPr lang="en-IE" sz="1800" dirty="0" err="1">
                <a:solidFill>
                  <a:srgbClr val="333333"/>
                </a:solidFill>
                <a:ea typeface="Times New Roman" panose="02020603050405020304" pitchFamily="18" charset="0"/>
                <a:cs typeface="Times New Roman" panose="02020603050405020304" pitchFamily="18" charset="0"/>
              </a:rPr>
              <a:t>Unternehmens</a:t>
            </a:r>
            <a:r>
              <a:rPr lang="en-IE" sz="1800" dirty="0">
                <a:solidFill>
                  <a:srgbClr val="333333"/>
                </a:solidFill>
                <a:ea typeface="Times New Roman" panose="02020603050405020304" pitchFamily="18" charset="0"/>
                <a:cs typeface="Times New Roman" panose="02020603050405020304" pitchFamily="18" charset="0"/>
              </a:rPr>
              <a:t> </a:t>
            </a:r>
            <a:r>
              <a:rPr lang="en-IE" sz="1800" dirty="0" err="1">
                <a:solidFill>
                  <a:srgbClr val="333333"/>
                </a:solidFill>
                <a:ea typeface="Times New Roman" panose="02020603050405020304" pitchFamily="18" charset="0"/>
                <a:cs typeface="Times New Roman" panose="02020603050405020304" pitchFamily="18" charset="0"/>
              </a:rPr>
              <a:t>zu</a:t>
            </a:r>
            <a:r>
              <a:rPr lang="en-IE" sz="1800" dirty="0">
                <a:solidFill>
                  <a:srgbClr val="333333"/>
                </a:solidFill>
                <a:ea typeface="Times New Roman" panose="02020603050405020304" pitchFamily="18" charset="0"/>
                <a:cs typeface="Times New Roman" panose="02020603050405020304" pitchFamily="18" charset="0"/>
              </a:rPr>
              <a:t> </a:t>
            </a:r>
            <a:r>
              <a:rPr lang="en-IE" sz="1800" dirty="0" err="1">
                <a:solidFill>
                  <a:srgbClr val="333333"/>
                </a:solidFill>
                <a:ea typeface="Times New Roman" panose="02020603050405020304" pitchFamily="18" charset="0"/>
                <a:cs typeface="Times New Roman" panose="02020603050405020304" pitchFamily="18" charset="0"/>
              </a:rPr>
              <a:t>integrieren</a:t>
            </a:r>
            <a:endParaRPr lang="en-IE" sz="1800" dirty="0">
              <a:solidFill>
                <a:srgbClr val="333333"/>
              </a:solidFill>
              <a:ea typeface="Times New Roman" panose="02020603050405020304" pitchFamily="18" charset="0"/>
              <a:cs typeface="Times New Roman" panose="02020603050405020304" pitchFamily="18" charset="0"/>
            </a:endParaRPr>
          </a:p>
          <a:p>
            <a:pPr marL="342900" indent="-342900">
              <a:lnSpc>
                <a:spcPct val="100000"/>
              </a:lnSpc>
              <a:spcBef>
                <a:spcPts val="0"/>
              </a:spcBef>
              <a:spcAft>
                <a:spcPts val="600"/>
              </a:spcAft>
              <a:buFont typeface="Arial" panose="020B0604020202020204" pitchFamily="34" charset="0"/>
              <a:buChar char="•"/>
            </a:pPr>
            <a:r>
              <a:rPr lang="en-IE" sz="1800" b="1" dirty="0">
                <a:solidFill>
                  <a:srgbClr val="027354"/>
                </a:solidFill>
                <a:ea typeface="Times New Roman" panose="02020603050405020304" pitchFamily="18" charset="0"/>
                <a:cs typeface="Times New Roman" panose="02020603050405020304" pitchFamily="18" charset="0"/>
              </a:rPr>
              <a:t>Verstehen Sie</a:t>
            </a:r>
            <a:r>
              <a:rPr lang="en-IE" sz="1800" dirty="0">
                <a:solidFill>
                  <a:srgbClr val="3F3F3F"/>
                </a:solidFill>
                <a:ea typeface="Times New Roman" panose="02020603050405020304" pitchFamily="18" charset="0"/>
                <a:cs typeface="Times New Roman" panose="02020603050405020304" pitchFamily="18" charset="0"/>
              </a:rPr>
              <a:t>, </a:t>
            </a:r>
            <a:r>
              <a:rPr lang="en-IE" sz="1800" dirty="0" err="1">
                <a:solidFill>
                  <a:srgbClr val="3F3F3F"/>
                </a:solidFill>
                <a:ea typeface="Times New Roman" panose="02020603050405020304" pitchFamily="18" charset="0"/>
                <a:cs typeface="Times New Roman" panose="02020603050405020304" pitchFamily="18" charset="0"/>
              </a:rPr>
              <a:t>dass</a:t>
            </a:r>
            <a:r>
              <a:rPr lang="en-IE" sz="1800" dirty="0">
                <a:solidFill>
                  <a:srgbClr val="3F3F3F"/>
                </a:solidFill>
                <a:ea typeface="Times New Roman" panose="02020603050405020304" pitchFamily="18" charset="0"/>
                <a:cs typeface="Times New Roman" panose="02020603050405020304" pitchFamily="18" charset="0"/>
              </a:rPr>
              <a:t> die</a:t>
            </a:r>
            <a:r>
              <a:rPr lang="en-IE" sz="1800" b="1" dirty="0">
                <a:solidFill>
                  <a:srgbClr val="027354"/>
                </a:solidFill>
                <a:ea typeface="Times New Roman" panose="02020603050405020304" pitchFamily="18" charset="0"/>
                <a:cs typeface="Times New Roman" panose="02020603050405020304" pitchFamily="18" charset="0"/>
              </a:rPr>
              <a:t> </a:t>
            </a:r>
            <a:r>
              <a:rPr lang="en-IE" sz="1800" dirty="0" err="1">
                <a:solidFill>
                  <a:srgbClr val="333333"/>
                </a:solidFill>
                <a:ea typeface="Times New Roman" panose="02020603050405020304" pitchFamily="18" charset="0"/>
                <a:cs typeface="Times New Roman" panose="02020603050405020304" pitchFamily="18" charset="0"/>
              </a:rPr>
              <a:t>Personalabteilung</a:t>
            </a:r>
            <a:r>
              <a:rPr lang="en-IE" sz="1800" dirty="0">
                <a:solidFill>
                  <a:srgbClr val="333333"/>
                </a:solidFill>
                <a:ea typeface="Times New Roman" panose="02020603050405020304" pitchFamily="18" charset="0"/>
                <a:cs typeface="Times New Roman" panose="02020603050405020304" pitchFamily="18" charset="0"/>
              </a:rPr>
              <a:t> ein wichtiger CSR-Partner </a:t>
            </a:r>
            <a:r>
              <a:rPr lang="en-IE" sz="1800" dirty="0" err="1">
                <a:solidFill>
                  <a:srgbClr val="333333"/>
                </a:solidFill>
                <a:ea typeface="Times New Roman" panose="02020603050405020304" pitchFamily="18" charset="0"/>
                <a:cs typeface="Times New Roman" panose="02020603050405020304" pitchFamily="18" charset="0"/>
              </a:rPr>
              <a:t>ist</a:t>
            </a:r>
            <a:r>
              <a:rPr lang="en-IE" sz="1800" dirty="0">
                <a:solidFill>
                  <a:srgbClr val="333333"/>
                </a:solidFill>
                <a:ea typeface="Times New Roman" panose="02020603050405020304" pitchFamily="18" charset="0"/>
                <a:cs typeface="Times New Roman" panose="02020603050405020304" pitchFamily="18" charset="0"/>
              </a:rPr>
              <a:t> </a:t>
            </a:r>
            <a:r>
              <a:rPr lang="en-IE" sz="1800" dirty="0">
                <a:solidFill>
                  <a:srgbClr val="333333"/>
                </a:solidFill>
                <a:effectLst/>
                <a:ea typeface="Times New Roman" panose="02020603050405020304" pitchFamily="18" charset="0"/>
                <a:cs typeface="Times New Roman" panose="02020603050405020304" pitchFamily="18" charset="0"/>
              </a:rPr>
              <a:t>und die Führung übernehmen oder mit </a:t>
            </a:r>
            <a:r>
              <a:rPr lang="en-IE" sz="1800" dirty="0" err="1">
                <a:solidFill>
                  <a:srgbClr val="333333"/>
                </a:solidFill>
                <a:ea typeface="Times New Roman" panose="02020603050405020304" pitchFamily="18" charset="0"/>
                <a:cs typeface="Times New Roman" panose="02020603050405020304" pitchFamily="18" charset="0"/>
              </a:rPr>
              <a:t>Managern</a:t>
            </a:r>
            <a:r>
              <a:rPr lang="en-IE" sz="1800" dirty="0">
                <a:solidFill>
                  <a:srgbClr val="333333"/>
                </a:solidFill>
                <a:ea typeface="Times New Roman" panose="02020603050405020304" pitchFamily="18" charset="0"/>
                <a:cs typeface="Times New Roman" panose="02020603050405020304" pitchFamily="18" charset="0"/>
              </a:rPr>
              <a:t> </a:t>
            </a:r>
            <a:r>
              <a:rPr lang="en-IE" sz="1800" dirty="0" err="1">
                <a:solidFill>
                  <a:srgbClr val="333333"/>
                </a:solidFill>
                <a:effectLst/>
                <a:ea typeface="Times New Roman" panose="02020603050405020304" pitchFamily="18" charset="0"/>
                <a:cs typeface="Times New Roman" panose="02020603050405020304" pitchFamily="18" charset="0"/>
              </a:rPr>
              <a:t>zusammenarbeiten</a:t>
            </a:r>
            <a:r>
              <a:rPr lang="en-IE" sz="1800" dirty="0">
                <a:solidFill>
                  <a:srgbClr val="333333"/>
                </a:solidFill>
                <a:effectLst/>
                <a:ea typeface="Times New Roman" panose="02020603050405020304" pitchFamily="18" charset="0"/>
                <a:cs typeface="Times New Roman" panose="02020603050405020304" pitchFamily="18" charset="0"/>
              </a:rPr>
              <a:t> </a:t>
            </a:r>
            <a:r>
              <a:rPr lang="en-IE" sz="1800" dirty="0" err="1">
                <a:solidFill>
                  <a:srgbClr val="333333"/>
                </a:solidFill>
                <a:effectLst/>
                <a:ea typeface="Times New Roman" panose="02020603050405020304" pitchFamily="18" charset="0"/>
                <a:cs typeface="Times New Roman" panose="02020603050405020304" pitchFamily="18" charset="0"/>
              </a:rPr>
              <a:t>sollte</a:t>
            </a:r>
            <a:r>
              <a:rPr lang="en-IE" sz="1800" dirty="0">
                <a:solidFill>
                  <a:srgbClr val="333333"/>
                </a:solidFill>
                <a:effectLst/>
                <a:ea typeface="Times New Roman" panose="02020603050405020304" pitchFamily="18" charset="0"/>
                <a:cs typeface="Times New Roman" panose="02020603050405020304" pitchFamily="18" charset="0"/>
              </a:rPr>
              <a:t>, um CSR-Ziele funktionsübergreifend in die Geschäftsabläufe zu integrieren.</a:t>
            </a:r>
          </a:p>
          <a:p>
            <a:pPr marL="342900" indent="-342900">
              <a:lnSpc>
                <a:spcPct val="100000"/>
              </a:lnSpc>
              <a:spcBef>
                <a:spcPts val="0"/>
              </a:spcBef>
              <a:spcAft>
                <a:spcPts val="600"/>
              </a:spcAft>
              <a:buFont typeface="Arial" panose="020B0604020202020204" pitchFamily="34" charset="0"/>
              <a:buChar char="•"/>
            </a:pPr>
            <a:r>
              <a:rPr lang="en-IE" sz="1800" b="1" dirty="0">
                <a:solidFill>
                  <a:srgbClr val="D0756E"/>
                </a:solidFill>
                <a:ea typeface="Times New Roman" panose="02020603050405020304" pitchFamily="18" charset="0"/>
                <a:cs typeface="Times New Roman" panose="02020603050405020304" pitchFamily="18" charset="0"/>
              </a:rPr>
              <a:t>Verstehen Sie</a:t>
            </a:r>
            <a:r>
              <a:rPr lang="en-IE" sz="1800" dirty="0">
                <a:solidFill>
                  <a:srgbClr val="333333"/>
                </a:solidFill>
                <a:ea typeface="Times New Roman" panose="02020603050405020304" pitchFamily="18" charset="0"/>
                <a:cs typeface="Times New Roman" panose="02020603050405020304" pitchFamily="18" charset="0"/>
              </a:rPr>
              <a:t>, dass die </a:t>
            </a:r>
            <a:r>
              <a:rPr lang="en-IE" sz="1800" dirty="0">
                <a:solidFill>
                  <a:srgbClr val="333333"/>
                </a:solidFill>
                <a:effectLst/>
                <a:ea typeface="Times New Roman" panose="02020603050405020304" pitchFamily="18" charset="0"/>
                <a:cs typeface="Times New Roman" panose="02020603050405020304" pitchFamily="18" charset="0"/>
              </a:rPr>
              <a:t>Personalabteilung ein wichtiger Motor für das CSR-Engagement der Mitarbeiter sein kann, und zwar vertikal und horizontal über alle Abteilungen hinweg. </a:t>
            </a:r>
          </a:p>
          <a:p>
            <a:pPr marL="342900" indent="-342900">
              <a:lnSpc>
                <a:spcPct val="100000"/>
              </a:lnSpc>
              <a:spcBef>
                <a:spcPts val="0"/>
              </a:spcBef>
              <a:spcAft>
                <a:spcPts val="600"/>
              </a:spcAft>
              <a:buFont typeface="Arial" panose="020B0604020202020204" pitchFamily="34" charset="0"/>
              <a:buChar char="•"/>
            </a:pPr>
            <a:r>
              <a:rPr lang="en-IE" sz="1800" b="1" dirty="0">
                <a:solidFill>
                  <a:srgbClr val="027354"/>
                </a:solidFill>
                <a:ea typeface="Times New Roman" panose="02020603050405020304" pitchFamily="18" charset="0"/>
                <a:cs typeface="Times New Roman" panose="02020603050405020304" pitchFamily="18" charset="0"/>
              </a:rPr>
              <a:t>Erforschen Sie </a:t>
            </a:r>
            <a:r>
              <a:rPr lang="en-IE" sz="1800" dirty="0">
                <a:solidFill>
                  <a:srgbClr val="333333"/>
                </a:solidFill>
                <a:ea typeface="Times New Roman" panose="02020603050405020304" pitchFamily="18" charset="0"/>
                <a:cs typeface="Times New Roman" panose="02020603050405020304" pitchFamily="18" charset="0"/>
              </a:rPr>
              <a:t>die verschiedenen CSR-HR-Methoden, die für verschiedene Unternehmen je </a:t>
            </a:r>
            <a:r>
              <a:rPr lang="en-IE" sz="1800" dirty="0" err="1">
                <a:solidFill>
                  <a:srgbClr val="333333"/>
                </a:solidFill>
                <a:ea typeface="Times New Roman" panose="02020603050405020304" pitchFamily="18" charset="0"/>
                <a:cs typeface="Times New Roman" panose="02020603050405020304" pitchFamily="18" charset="0"/>
              </a:rPr>
              <a:t>nach</a:t>
            </a:r>
            <a:r>
              <a:rPr lang="en-IE" sz="1800" dirty="0">
                <a:solidFill>
                  <a:srgbClr val="333333"/>
                </a:solidFill>
                <a:ea typeface="Times New Roman" panose="02020603050405020304" pitchFamily="18" charset="0"/>
                <a:cs typeface="Times New Roman" panose="02020603050405020304" pitchFamily="18" charset="0"/>
              </a:rPr>
              <a:t> </a:t>
            </a:r>
            <a:r>
              <a:rPr lang="en-IE" sz="1800" dirty="0" err="1">
                <a:solidFill>
                  <a:srgbClr val="333333"/>
                </a:solidFill>
                <a:ea typeface="Times New Roman" panose="02020603050405020304" pitchFamily="18" charset="0"/>
                <a:cs typeface="Times New Roman" panose="02020603050405020304" pitchFamily="18" charset="0"/>
              </a:rPr>
              <a:t>ihrer</a:t>
            </a:r>
            <a:r>
              <a:rPr lang="en-IE" sz="1800" dirty="0">
                <a:solidFill>
                  <a:srgbClr val="333333"/>
                </a:solidFill>
                <a:ea typeface="Times New Roman" panose="02020603050405020304" pitchFamily="18" charset="0"/>
                <a:cs typeface="Times New Roman" panose="02020603050405020304" pitchFamily="18" charset="0"/>
              </a:rPr>
              <a:t> Vision geeignet sind. </a:t>
            </a:r>
          </a:p>
          <a:p>
            <a:pPr marL="342900" indent="-342900">
              <a:lnSpc>
                <a:spcPct val="100000"/>
              </a:lnSpc>
              <a:spcBef>
                <a:spcPts val="0"/>
              </a:spcBef>
              <a:spcAft>
                <a:spcPts val="600"/>
              </a:spcAft>
              <a:buFont typeface="Arial" panose="020B0604020202020204" pitchFamily="34" charset="0"/>
              <a:buChar char="•"/>
            </a:pPr>
            <a:r>
              <a:rPr lang="en-IE" sz="1800" b="1" dirty="0">
                <a:solidFill>
                  <a:srgbClr val="E78631"/>
                </a:solidFill>
                <a:effectLst/>
                <a:ea typeface="Times New Roman" panose="02020603050405020304" pitchFamily="18" charset="0"/>
                <a:cs typeface="Times New Roman" panose="02020603050405020304" pitchFamily="18" charset="0"/>
              </a:rPr>
              <a:t>Erkennen Sie</a:t>
            </a:r>
            <a:r>
              <a:rPr lang="en-IE" sz="1800" dirty="0">
                <a:solidFill>
                  <a:srgbClr val="333333"/>
                </a:solidFill>
                <a:effectLst/>
                <a:ea typeface="Times New Roman" panose="02020603050405020304" pitchFamily="18" charset="0"/>
                <a:cs typeface="Times New Roman" panose="02020603050405020304" pitchFamily="18" charset="0"/>
              </a:rPr>
              <a:t>, dass CSR keine Ausgabe, sondern eine Investition ist und von den Kunden und Mitarbeitern von heute gefordert wird. </a:t>
            </a:r>
            <a:endParaRPr lang="en-IE" sz="1800" dirty="0"/>
          </a:p>
          <a:p>
            <a:pPr marL="342900" indent="-342900">
              <a:lnSpc>
                <a:spcPct val="100000"/>
              </a:lnSpc>
              <a:spcBef>
                <a:spcPts val="0"/>
              </a:spcBef>
              <a:spcAft>
                <a:spcPts val="600"/>
              </a:spcAft>
              <a:buFont typeface="Wingdings" panose="05000000000000000000" pitchFamily="2" charset="2"/>
              <a:buChar char="v"/>
            </a:pPr>
            <a:endParaRPr lang="en-IE" sz="1800" dirty="0"/>
          </a:p>
        </p:txBody>
      </p:sp>
      <p:pic>
        <p:nvPicPr>
          <p:cNvPr id="2" name="Picture Placeholder 5" descr="Two people sitting at a table with a computer&#10;&#10;Description automatically generated with medium confidence">
            <a:extLst>
              <a:ext uri="{FF2B5EF4-FFF2-40B4-BE49-F238E27FC236}">
                <a16:creationId xmlns:a16="http://schemas.microsoft.com/office/drawing/2014/main" id="{1361F784-FFA9-7179-1DFD-ED6674F337CB}"/>
              </a:ext>
            </a:extLst>
          </p:cNvPr>
          <p:cNvPicPr>
            <a:picLocks noGrp="1" noChangeAspect="1"/>
          </p:cNvPicPr>
          <p:nvPr>
            <p:ph type="pic" sz="quarter" idx="19"/>
          </p:nvPr>
        </p:nvPicPr>
        <p:blipFill>
          <a:blip r:embed="rId2"/>
          <a:srcRect t="7614" b="7614"/>
          <a:stretch>
            <a:fillRect/>
          </a:stretch>
        </p:blipFill>
        <p:spPr>
          <a:xfrm>
            <a:off x="5956300" y="0"/>
            <a:ext cx="5395913" cy="6858000"/>
          </a:xfrm>
        </p:spPr>
      </p:pic>
    </p:spTree>
    <p:extLst>
      <p:ext uri="{BB962C8B-B14F-4D97-AF65-F5344CB8AC3E}">
        <p14:creationId xmlns:p14="http://schemas.microsoft.com/office/powerpoint/2010/main" val="2598741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D310842-6700-B551-636B-4FEF7B9D67A3}"/>
              </a:ext>
            </a:extLst>
          </p:cNvPr>
          <p:cNvSpPr>
            <a:spLocks noGrp="1"/>
          </p:cNvSpPr>
          <p:nvPr>
            <p:ph type="body" sz="quarter" idx="14"/>
          </p:nvPr>
        </p:nvSpPr>
        <p:spPr>
          <a:xfrm>
            <a:off x="300398" y="1005372"/>
            <a:ext cx="7319602" cy="1193534"/>
          </a:xfrm>
        </p:spPr>
        <p:txBody>
          <a:bodyPr/>
          <a:lstStyle/>
          <a:p>
            <a:r>
              <a:rPr lang="en-US" sz="3600" dirty="0">
                <a:solidFill>
                  <a:srgbClr val="027354"/>
                </a:solidFill>
              </a:rPr>
              <a:t>Wie man CSR-HR für KMU einführt </a:t>
            </a:r>
          </a:p>
          <a:p>
            <a:endParaRPr lang="en-US" sz="3600" dirty="0">
              <a:solidFill>
                <a:srgbClr val="027354"/>
              </a:solidFill>
            </a:endParaRPr>
          </a:p>
          <a:p>
            <a:r>
              <a:rPr lang="en-US" sz="3600" dirty="0">
                <a:solidFill>
                  <a:srgbClr val="027354"/>
                </a:solidFill>
              </a:rPr>
              <a:t>Strategie zum Management des kulturellen Wandels</a:t>
            </a:r>
          </a:p>
          <a:p>
            <a:endParaRPr lang="en-IE" sz="3600" dirty="0">
              <a:solidFill>
                <a:srgbClr val="027354"/>
              </a:solidFill>
            </a:endParaRPr>
          </a:p>
        </p:txBody>
      </p:sp>
      <p:sp>
        <p:nvSpPr>
          <p:cNvPr id="2" name="TextBox 1">
            <a:extLst>
              <a:ext uri="{FF2B5EF4-FFF2-40B4-BE49-F238E27FC236}">
                <a16:creationId xmlns:a16="http://schemas.microsoft.com/office/drawing/2014/main" id="{9D4D08E9-580F-EA13-A3F7-D985F0D0B3F4}"/>
              </a:ext>
            </a:extLst>
          </p:cNvPr>
          <p:cNvSpPr txBox="1"/>
          <p:nvPr/>
        </p:nvSpPr>
        <p:spPr>
          <a:xfrm>
            <a:off x="300398" y="3707245"/>
            <a:ext cx="3765198" cy="830997"/>
          </a:xfrm>
          <a:prstGeom prst="rect">
            <a:avLst/>
          </a:prstGeom>
          <a:solidFill>
            <a:srgbClr val="027354"/>
          </a:solidFill>
        </p:spPr>
        <p:txBody>
          <a:bodyPr wrap="square" rtlCol="0">
            <a:spAutoFit/>
          </a:bodyPr>
          <a:lstStyle/>
          <a:p>
            <a:pPr algn="ctr"/>
            <a:r>
              <a:rPr lang="en-IE" sz="4800" b="1" dirty="0">
                <a:solidFill>
                  <a:schemeClr val="bg1"/>
                </a:solidFill>
              </a:rPr>
              <a:t>Abschnitt 1</a:t>
            </a:r>
          </a:p>
        </p:txBody>
      </p:sp>
    </p:spTree>
    <p:extLst>
      <p:ext uri="{BB962C8B-B14F-4D97-AF65-F5344CB8AC3E}">
        <p14:creationId xmlns:p14="http://schemas.microsoft.com/office/powerpoint/2010/main" val="180697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1C058D-9C28-5D6C-FFCE-718099BC449E}"/>
              </a:ext>
            </a:extLst>
          </p:cNvPr>
          <p:cNvSpPr>
            <a:spLocks noGrp="1"/>
          </p:cNvSpPr>
          <p:nvPr>
            <p:ph type="body" sz="quarter" idx="13"/>
          </p:nvPr>
        </p:nvSpPr>
        <p:spPr>
          <a:xfrm>
            <a:off x="726815" y="438151"/>
            <a:ext cx="5228693" cy="1266742"/>
          </a:xfrm>
        </p:spPr>
        <p:txBody>
          <a:bodyPr>
            <a:normAutofit fontScale="85000" lnSpcReduction="10000"/>
          </a:bodyPr>
          <a:lstStyle/>
          <a:p>
            <a:r>
              <a:rPr lang="en-IE" sz="3600" dirty="0">
                <a:solidFill>
                  <a:srgbClr val="027354"/>
                </a:solidFill>
                <a:ea typeface="Times New Roman" panose="02020603050405020304" pitchFamily="18" charset="0"/>
                <a:cs typeface="Times New Roman" panose="02020603050405020304" pitchFamily="18" charset="0"/>
              </a:rPr>
              <a:t>Eine gut </a:t>
            </a:r>
            <a:r>
              <a:rPr lang="en-IE" sz="3600" dirty="0" err="1">
                <a:solidFill>
                  <a:srgbClr val="027354"/>
                </a:solidFill>
                <a:ea typeface="Times New Roman" panose="02020603050405020304" pitchFamily="18" charset="0"/>
                <a:cs typeface="Times New Roman" panose="02020603050405020304" pitchFamily="18" charset="0"/>
              </a:rPr>
              <a:t>integrierte</a:t>
            </a:r>
            <a:r>
              <a:rPr lang="en-IE" sz="3600" dirty="0">
                <a:solidFill>
                  <a:srgbClr val="027354"/>
                </a:solidFill>
                <a:ea typeface="Times New Roman" panose="02020603050405020304" pitchFamily="18" charset="0"/>
                <a:cs typeface="Times New Roman" panose="02020603050405020304" pitchFamily="18" charset="0"/>
              </a:rPr>
              <a:t> HR-CSR Change Management-</a:t>
            </a:r>
            <a:r>
              <a:rPr lang="en-IE" sz="3600" dirty="0" err="1">
                <a:solidFill>
                  <a:srgbClr val="027354"/>
                </a:solidFill>
                <a:ea typeface="Times New Roman" panose="02020603050405020304" pitchFamily="18" charset="0"/>
                <a:cs typeface="Times New Roman" panose="02020603050405020304" pitchFamily="18" charset="0"/>
              </a:rPr>
              <a:t>Strategie</a:t>
            </a:r>
            <a:r>
              <a:rPr lang="en-IE" sz="3600" dirty="0">
                <a:solidFill>
                  <a:srgbClr val="027354"/>
                </a:solidFill>
                <a:ea typeface="Times New Roman" panose="02020603050405020304" pitchFamily="18" charset="0"/>
                <a:cs typeface="Times New Roman" panose="02020603050405020304" pitchFamily="18" charset="0"/>
              </a:rPr>
              <a:t> bindet Mitarbeiter</a:t>
            </a:r>
          </a:p>
          <a:p>
            <a:pPr>
              <a:lnSpc>
                <a:spcPct val="120000"/>
              </a:lnSpc>
              <a:spcBef>
                <a:spcPts val="0"/>
              </a:spcBef>
            </a:pPr>
            <a:endParaRPr lang="en-IE" dirty="0"/>
          </a:p>
        </p:txBody>
      </p:sp>
      <p:sp>
        <p:nvSpPr>
          <p:cNvPr id="4" name="Text Placeholder 3">
            <a:extLst>
              <a:ext uri="{FF2B5EF4-FFF2-40B4-BE49-F238E27FC236}">
                <a16:creationId xmlns:a16="http://schemas.microsoft.com/office/drawing/2014/main" id="{2453BAC9-F474-077C-13D0-15B4DE82D06B}"/>
              </a:ext>
            </a:extLst>
          </p:cNvPr>
          <p:cNvSpPr>
            <a:spLocks noGrp="1"/>
          </p:cNvSpPr>
          <p:nvPr>
            <p:ph type="body" sz="quarter" idx="14"/>
          </p:nvPr>
        </p:nvSpPr>
        <p:spPr>
          <a:xfrm>
            <a:off x="726087" y="1776830"/>
            <a:ext cx="5455637" cy="3079983"/>
          </a:xfrm>
        </p:spPr>
        <p:txBody>
          <a:bodyPr/>
          <a:lstStyle/>
          <a:p>
            <a:r>
              <a:rPr lang="en-IE" dirty="0">
                <a:solidFill>
                  <a:srgbClr val="333333"/>
                </a:solidFill>
                <a:effectLst/>
                <a:ea typeface="Times New Roman" panose="02020603050405020304" pitchFamily="18" charset="0"/>
                <a:cs typeface="Times New Roman" panose="02020603050405020304" pitchFamily="18" charset="0"/>
              </a:rPr>
              <a:t>Eine gut entwickelte Strategie für den Kulturwandel umfasst eine Leistungs- und Talentmanagementstrategie mit eingebetteten CSR-Komponenten. </a:t>
            </a:r>
            <a:r>
              <a:rPr lang="en-IE" dirty="0">
                <a:solidFill>
                  <a:srgbClr val="333333"/>
                </a:solidFill>
                <a:ea typeface="Times New Roman" panose="02020603050405020304" pitchFamily="18" charset="0"/>
                <a:cs typeface="Times New Roman" panose="02020603050405020304" pitchFamily="18" charset="0"/>
              </a:rPr>
              <a:t>Sie ist darauf ausgelegt, CSR-Elemente und -Ziele einzubinden, um </a:t>
            </a:r>
            <a:r>
              <a:rPr lang="en-IE" dirty="0">
                <a:solidFill>
                  <a:srgbClr val="333333"/>
                </a:solidFill>
                <a:effectLst/>
                <a:ea typeface="Times New Roman" panose="02020603050405020304" pitchFamily="18" charset="0"/>
                <a:cs typeface="Times New Roman" panose="02020603050405020304" pitchFamily="18" charset="0"/>
              </a:rPr>
              <a:t>die Wahrscheinlichkeit und die Auswirkungen des Verlusts von Mitarbeitern zu verringern und einen Ruf zu verbessern, der potenzielle neue Mitarbeiter anzieht.</a:t>
            </a:r>
            <a:endParaRPr lang="en-IE" dirty="0">
              <a:effectLst/>
              <a:ea typeface="Calibri" panose="020F0502020204030204" pitchFamily="34" charset="0"/>
              <a:cs typeface="Times New Roman" panose="02020603050405020304" pitchFamily="18" charset="0"/>
            </a:endParaRPr>
          </a:p>
          <a:p>
            <a:endParaRPr lang="en-IE" dirty="0"/>
          </a:p>
        </p:txBody>
      </p:sp>
      <p:pic>
        <p:nvPicPr>
          <p:cNvPr id="2" name="Picture Placeholder 5" descr="A close-up of hands shaking&#10;&#10;Description automatically generated with low confidence">
            <a:extLst>
              <a:ext uri="{FF2B5EF4-FFF2-40B4-BE49-F238E27FC236}">
                <a16:creationId xmlns:a16="http://schemas.microsoft.com/office/drawing/2014/main" id="{D91B4DC5-E642-6DFC-7482-A68CE9C50D57}"/>
              </a:ext>
            </a:extLst>
          </p:cNvPr>
          <p:cNvPicPr>
            <a:picLocks noGrp="1" noChangeAspect="1"/>
          </p:cNvPicPr>
          <p:nvPr>
            <p:ph type="pic" sz="quarter" idx="19"/>
          </p:nvPr>
        </p:nvPicPr>
        <p:blipFill>
          <a:blip r:embed="rId2"/>
          <a:srcRect t="5249" b="5249"/>
          <a:stretch>
            <a:fillRect/>
          </a:stretch>
        </p:blipFill>
        <p:spPr>
          <a:xfrm>
            <a:off x="6310313" y="0"/>
            <a:ext cx="5113337" cy="6858000"/>
          </a:xfrm>
        </p:spPr>
      </p:pic>
    </p:spTree>
    <p:extLst>
      <p:ext uri="{BB962C8B-B14F-4D97-AF65-F5344CB8AC3E}">
        <p14:creationId xmlns:p14="http://schemas.microsoft.com/office/powerpoint/2010/main" val="1660568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A9DDE9-EA54-4DDD-2664-AB34C6006F00}"/>
              </a:ext>
            </a:extLst>
          </p:cNvPr>
          <p:cNvSpPr>
            <a:spLocks noGrp="1"/>
          </p:cNvSpPr>
          <p:nvPr>
            <p:ph type="body" sz="quarter" idx="13"/>
          </p:nvPr>
        </p:nvSpPr>
        <p:spPr>
          <a:xfrm>
            <a:off x="1023938" y="494371"/>
            <a:ext cx="10144123" cy="953429"/>
          </a:xfrm>
        </p:spPr>
        <p:txBody>
          <a:bodyPr>
            <a:noAutofit/>
          </a:bodyPr>
          <a:lstStyle/>
          <a:p>
            <a:pPr algn="ctr"/>
            <a:r>
              <a:rPr lang="en-IE" sz="3200" dirty="0">
                <a:solidFill>
                  <a:srgbClr val="027354"/>
                </a:solidFill>
              </a:rPr>
              <a:t>CSR-HR-Strategie - Zuerst braucht es einen HRM </a:t>
            </a:r>
            <a:r>
              <a:rPr lang="en-IE" sz="2800" b="0" dirty="0">
                <a:solidFill>
                  <a:srgbClr val="027354"/>
                </a:solidFill>
              </a:rPr>
              <a:t>(Human Resource Manager)</a:t>
            </a:r>
          </a:p>
        </p:txBody>
      </p:sp>
      <p:sp>
        <p:nvSpPr>
          <p:cNvPr id="3" name="Text Placeholder 2">
            <a:extLst>
              <a:ext uri="{FF2B5EF4-FFF2-40B4-BE49-F238E27FC236}">
                <a16:creationId xmlns:a16="http://schemas.microsoft.com/office/drawing/2014/main" id="{95AE165F-5503-938D-4A81-F4490803D3FD}"/>
              </a:ext>
            </a:extLst>
          </p:cNvPr>
          <p:cNvSpPr>
            <a:spLocks noGrp="1"/>
          </p:cNvSpPr>
          <p:nvPr>
            <p:ph type="body" sz="quarter" idx="14"/>
          </p:nvPr>
        </p:nvSpPr>
        <p:spPr>
          <a:xfrm>
            <a:off x="881061" y="1447800"/>
            <a:ext cx="10939463" cy="5124450"/>
          </a:xfrm>
        </p:spPr>
        <p:txBody>
          <a:bodyPr/>
          <a:lstStyle/>
          <a:p>
            <a:pPr marL="342900" indent="-342900">
              <a:lnSpc>
                <a:spcPct val="107000"/>
              </a:lnSpc>
              <a:spcAft>
                <a:spcPts val="865"/>
              </a:spcAft>
              <a:buFont typeface="Wingdings" panose="05000000000000000000" pitchFamily="2" charset="2"/>
              <a:buChar char="v"/>
            </a:pPr>
            <a:r>
              <a:rPr lang="en-IE" sz="2200" b="1" dirty="0">
                <a:solidFill>
                  <a:srgbClr val="027354"/>
                </a:solidFill>
                <a:ea typeface="Times New Roman" panose="02020603050405020304" pitchFamily="18" charset="0"/>
                <a:cs typeface="Times New Roman" panose="02020603050405020304" pitchFamily="18" charset="0"/>
              </a:rPr>
              <a:t>Unternehmen (einschließlich KMU) brauchen einen </a:t>
            </a:r>
            <a:r>
              <a:rPr lang="en-IE" sz="2200" b="1" dirty="0" err="1">
                <a:solidFill>
                  <a:srgbClr val="027354"/>
                </a:solidFill>
                <a:effectLst/>
                <a:ea typeface="Times New Roman" panose="02020603050405020304" pitchFamily="18" charset="0"/>
                <a:cs typeface="Times New Roman" panose="02020603050405020304" pitchFamily="18" charset="0"/>
              </a:rPr>
              <a:t>Personalleiter</a:t>
            </a:r>
            <a:r>
              <a:rPr lang="en-IE" sz="2200" b="1" dirty="0">
                <a:solidFill>
                  <a:srgbClr val="027354"/>
                </a:solidFill>
                <a:effectLst/>
                <a:ea typeface="Times New Roman" panose="02020603050405020304" pitchFamily="18" charset="0"/>
                <a:cs typeface="Times New Roman" panose="02020603050405020304" pitchFamily="18" charset="0"/>
              </a:rPr>
              <a:t>  </a:t>
            </a:r>
            <a:r>
              <a:rPr lang="en-IE" sz="2200" b="1" dirty="0" err="1">
                <a:solidFill>
                  <a:srgbClr val="027354"/>
                </a:solidFill>
                <a:effectLst/>
                <a:ea typeface="Times New Roman" panose="02020603050405020304" pitchFamily="18" charset="0"/>
                <a:cs typeface="Times New Roman" panose="02020603050405020304" pitchFamily="18" charset="0"/>
              </a:rPr>
              <a:t>oder</a:t>
            </a:r>
            <a:r>
              <a:rPr lang="en-IE" sz="2200" b="1" dirty="0">
                <a:solidFill>
                  <a:srgbClr val="027354"/>
                </a:solidFill>
                <a:effectLst/>
                <a:ea typeface="Times New Roman" panose="02020603050405020304" pitchFamily="18" charset="0"/>
                <a:cs typeface="Times New Roman" panose="02020603050405020304" pitchFamily="18" charset="0"/>
              </a:rPr>
              <a:t> </a:t>
            </a:r>
            <a:r>
              <a:rPr lang="en-IE" sz="2200" b="1" dirty="0" err="1">
                <a:solidFill>
                  <a:srgbClr val="027354"/>
                </a:solidFill>
                <a:effectLst/>
                <a:ea typeface="Times New Roman" panose="02020603050405020304" pitchFamily="18" charset="0"/>
                <a:cs typeface="Times New Roman" panose="02020603050405020304" pitchFamily="18" charset="0"/>
              </a:rPr>
              <a:t>einen</a:t>
            </a:r>
            <a:r>
              <a:rPr lang="en-IE" sz="2200" b="1" dirty="0">
                <a:solidFill>
                  <a:srgbClr val="027354"/>
                </a:solidFill>
                <a:effectLst/>
                <a:ea typeface="Times New Roman" panose="02020603050405020304" pitchFamily="18" charset="0"/>
                <a:cs typeface="Times New Roman" panose="02020603050405020304" pitchFamily="18" charset="0"/>
              </a:rPr>
              <a:t> HR-</a:t>
            </a:r>
            <a:r>
              <a:rPr lang="en-IE" sz="2200" b="1" dirty="0" err="1">
                <a:solidFill>
                  <a:srgbClr val="027354"/>
                </a:solidFill>
                <a:effectLst/>
                <a:ea typeface="Times New Roman" panose="02020603050405020304" pitchFamily="18" charset="0"/>
                <a:cs typeface="Times New Roman" panose="02020603050405020304" pitchFamily="18" charset="0"/>
              </a:rPr>
              <a:t>Experten</a:t>
            </a:r>
            <a:r>
              <a:rPr lang="en-IE" sz="2200" b="1" dirty="0">
                <a:solidFill>
                  <a:srgbClr val="027354"/>
                </a:solidFill>
                <a:effectLst/>
                <a:ea typeface="Times New Roman" panose="02020603050405020304" pitchFamily="18" charset="0"/>
                <a:cs typeface="Times New Roman" panose="02020603050405020304" pitchFamily="18" charset="0"/>
              </a:rPr>
              <a:t> für CSR-</a:t>
            </a:r>
            <a:r>
              <a:rPr lang="en-IE" sz="2200" b="1" dirty="0" err="1">
                <a:solidFill>
                  <a:srgbClr val="027354"/>
                </a:solidFill>
                <a:effectLst/>
                <a:ea typeface="Times New Roman" panose="02020603050405020304" pitchFamily="18" charset="0"/>
                <a:cs typeface="Times New Roman" panose="02020603050405020304" pitchFamily="18" charset="0"/>
              </a:rPr>
              <a:t>Strategien</a:t>
            </a:r>
            <a:r>
              <a:rPr lang="en-IE" sz="2200" b="1" dirty="0">
                <a:solidFill>
                  <a:srgbClr val="027354"/>
                </a:solidFill>
                <a:effectLst/>
                <a:ea typeface="Times New Roman" panose="02020603050405020304" pitchFamily="18" charset="0"/>
                <a:cs typeface="Times New Roman" panose="02020603050405020304" pitchFamily="18" charset="0"/>
              </a:rPr>
              <a:t>. </a:t>
            </a:r>
            <a:r>
              <a:rPr lang="en-IE" sz="2200" dirty="0">
                <a:solidFill>
                  <a:srgbClr val="333333"/>
                </a:solidFill>
                <a:cs typeface="Times New Roman" panose="02020603050405020304" pitchFamily="18" charset="0"/>
              </a:rPr>
              <a:t>Die Personalabteilung ist ein strategischer Partner bei der Entwicklung und Umsetzung der Personalpolitik des Unternehmens. Sie können die Formulierung und Umsetzung der CSR-Strategie vorantreiben und dabei eine </a:t>
            </a:r>
            <a:r>
              <a:rPr lang="en-IE" sz="2200" dirty="0" err="1">
                <a:solidFill>
                  <a:srgbClr val="333333"/>
                </a:solidFill>
                <a:cs typeface="Times New Roman" panose="02020603050405020304" pitchFamily="18" charset="0"/>
              </a:rPr>
              <a:t>wichtige</a:t>
            </a:r>
            <a:r>
              <a:rPr lang="en-IE" sz="2200" dirty="0">
                <a:solidFill>
                  <a:srgbClr val="333333"/>
                </a:solidFill>
                <a:cs typeface="Times New Roman" panose="02020603050405020304" pitchFamily="18" charset="0"/>
              </a:rPr>
              <a:t> </a:t>
            </a:r>
            <a:r>
              <a:rPr lang="de-DE" sz="2200" b="1" dirty="0">
                <a:solidFill>
                  <a:srgbClr val="027354"/>
                </a:solidFill>
                <a:cs typeface="Times New Roman" panose="02020603050405020304" pitchFamily="18" charset="0"/>
              </a:rPr>
              <a:t>„P</a:t>
            </a:r>
            <a:r>
              <a:rPr lang="en-IE" sz="2200" b="1" dirty="0" err="1">
                <a:solidFill>
                  <a:srgbClr val="027354"/>
                </a:solidFill>
                <a:cs typeface="Times New Roman" panose="02020603050405020304" pitchFamily="18" charset="0"/>
              </a:rPr>
              <a:t>erspektive</a:t>
            </a:r>
            <a:r>
              <a:rPr lang="en-IE" sz="2200" b="1" dirty="0">
                <a:solidFill>
                  <a:srgbClr val="027354"/>
                </a:solidFill>
                <a:cs typeface="Times New Roman" panose="02020603050405020304" pitchFamily="18" charset="0"/>
              </a:rPr>
              <a:t> der Menschen" </a:t>
            </a:r>
            <a:r>
              <a:rPr lang="en-IE" sz="2200" dirty="0">
                <a:solidFill>
                  <a:srgbClr val="333333"/>
                </a:solidFill>
                <a:cs typeface="Times New Roman" panose="02020603050405020304" pitchFamily="18" charset="0"/>
              </a:rPr>
              <a:t>einnehmen</a:t>
            </a:r>
            <a:r>
              <a:rPr lang="en-IE" sz="2200" b="1" dirty="0">
                <a:solidFill>
                  <a:srgbClr val="333333"/>
                </a:solidFill>
                <a:effectLst/>
                <a:ea typeface="Times New Roman" panose="02020603050405020304" pitchFamily="18" charset="0"/>
                <a:cs typeface="Times New Roman" panose="02020603050405020304" pitchFamily="18" charset="0"/>
              </a:rPr>
              <a:t>. </a:t>
            </a:r>
            <a:r>
              <a:rPr lang="en-IE" sz="2200" dirty="0">
                <a:solidFill>
                  <a:srgbClr val="333333"/>
                </a:solidFill>
                <a:effectLst/>
                <a:ea typeface="Times New Roman" panose="02020603050405020304" pitchFamily="18" charset="0"/>
                <a:cs typeface="Times New Roman" panose="02020603050405020304" pitchFamily="18" charset="0"/>
              </a:rPr>
              <a:t>Das bedeutet, dass sie in jeder Phase des Prozesses einbezogen </a:t>
            </a:r>
            <a:r>
              <a:rPr lang="en-IE" sz="2200" dirty="0" err="1">
                <a:solidFill>
                  <a:srgbClr val="333333"/>
                </a:solidFill>
                <a:effectLst/>
                <a:ea typeface="Times New Roman" panose="02020603050405020304" pitchFamily="18" charset="0"/>
                <a:cs typeface="Times New Roman" panose="02020603050405020304" pitchFamily="18" charset="0"/>
              </a:rPr>
              <a:t>werden</a:t>
            </a:r>
            <a:r>
              <a:rPr lang="en-IE" sz="2200" dirty="0">
                <a:solidFill>
                  <a:srgbClr val="333333"/>
                </a:solidFill>
                <a:effectLst/>
                <a:ea typeface="Times New Roman" panose="02020603050405020304" pitchFamily="18" charset="0"/>
                <a:cs typeface="Times New Roman" panose="02020603050405020304" pitchFamily="18" charset="0"/>
              </a:rPr>
              <a:t> </a:t>
            </a:r>
            <a:r>
              <a:rPr lang="en-IE" sz="2200" dirty="0" err="1">
                <a:solidFill>
                  <a:srgbClr val="333333"/>
                </a:solidFill>
                <a:effectLst/>
                <a:ea typeface="Times New Roman" panose="02020603050405020304" pitchFamily="18" charset="0"/>
                <a:cs typeface="Times New Roman" panose="02020603050405020304" pitchFamily="18" charset="0"/>
              </a:rPr>
              <a:t>müssen</a:t>
            </a:r>
            <a:r>
              <a:rPr lang="en-IE" sz="2200" dirty="0">
                <a:solidFill>
                  <a:srgbClr val="333333"/>
                </a:solidFill>
                <a:effectLst/>
                <a:ea typeface="Times New Roman" panose="02020603050405020304" pitchFamily="18" charset="0"/>
                <a:cs typeface="Times New Roman" panose="02020603050405020304" pitchFamily="18" charset="0"/>
              </a:rPr>
              <a:t>.</a:t>
            </a:r>
          </a:p>
          <a:p>
            <a:pPr marL="342900" indent="-342900">
              <a:lnSpc>
                <a:spcPct val="107000"/>
              </a:lnSpc>
              <a:spcAft>
                <a:spcPts val="865"/>
              </a:spcAft>
              <a:buFont typeface="Wingdings" panose="05000000000000000000" pitchFamily="2" charset="2"/>
              <a:buChar char="v"/>
            </a:pPr>
            <a:r>
              <a:rPr lang="en-IE" sz="2200" b="1" dirty="0">
                <a:solidFill>
                  <a:srgbClr val="027354"/>
                </a:solidFill>
                <a:effectLst/>
                <a:ea typeface="Times New Roman" panose="02020603050405020304" pitchFamily="18" charset="0"/>
                <a:cs typeface="Times New Roman" panose="02020603050405020304" pitchFamily="18" charset="0"/>
              </a:rPr>
              <a:t>CSR-</a:t>
            </a:r>
            <a:r>
              <a:rPr lang="en-IE" sz="2200" b="1" dirty="0" err="1">
                <a:solidFill>
                  <a:srgbClr val="027354"/>
                </a:solidFill>
                <a:effectLst/>
                <a:ea typeface="Times New Roman" panose="02020603050405020304" pitchFamily="18" charset="0"/>
                <a:cs typeface="Times New Roman" panose="02020603050405020304" pitchFamily="18" charset="0"/>
              </a:rPr>
              <a:t>Businessplan</a:t>
            </a:r>
            <a:r>
              <a:rPr lang="en-IE" sz="2200" b="1" dirty="0">
                <a:solidFill>
                  <a:srgbClr val="027354"/>
                </a:solidFill>
                <a:effectLst/>
                <a:ea typeface="Times New Roman" panose="02020603050405020304" pitchFamily="18" charset="0"/>
                <a:cs typeface="Times New Roman" panose="02020603050405020304" pitchFamily="18" charset="0"/>
              </a:rPr>
              <a:t> und -Strategie</a:t>
            </a:r>
            <a:r>
              <a:rPr lang="en-IE" sz="2200" dirty="0">
                <a:solidFill>
                  <a:srgbClr val="027354"/>
                </a:solidFill>
                <a:effectLst/>
                <a:ea typeface="Times New Roman" panose="02020603050405020304" pitchFamily="18" charset="0"/>
                <a:cs typeface="Times New Roman" panose="02020603050405020304" pitchFamily="18" charset="0"/>
              </a:rPr>
              <a:t>.</a:t>
            </a:r>
            <a:r>
              <a:rPr lang="en-IE" sz="2200" dirty="0">
                <a:solidFill>
                  <a:srgbClr val="333333"/>
                </a:solidFill>
                <a:effectLst/>
                <a:ea typeface="Times New Roman" panose="02020603050405020304" pitchFamily="18" charset="0"/>
                <a:cs typeface="Times New Roman" panose="02020603050405020304" pitchFamily="18" charset="0"/>
              </a:rPr>
              <a:t> Die Personalabteilung kann CSR-HR-Leitlinien für den Geschäftsplan bereitstellen und die strategische Ausrichtung aus HR-Perspektive vorgeben, </a:t>
            </a:r>
            <a:r>
              <a:rPr lang="en-IE" sz="2200" dirty="0">
                <a:solidFill>
                  <a:srgbClr val="333333"/>
                </a:solidFill>
                <a:ea typeface="Times New Roman" panose="02020603050405020304" pitchFamily="18" charset="0"/>
                <a:cs typeface="Times New Roman" panose="02020603050405020304" pitchFamily="18" charset="0"/>
              </a:rPr>
              <a:t>damit </a:t>
            </a:r>
            <a:r>
              <a:rPr lang="en-IE" sz="2200" dirty="0">
                <a:solidFill>
                  <a:srgbClr val="333333"/>
                </a:solidFill>
                <a:effectLst/>
                <a:ea typeface="Times New Roman" panose="02020603050405020304" pitchFamily="18" charset="0"/>
                <a:cs typeface="Times New Roman" panose="02020603050405020304" pitchFamily="18" charset="0"/>
              </a:rPr>
              <a:t>CSR auf allen Unternehmensebenen verankert werden kann. Dies umfasst die Entwicklung von Mitarbeitern, Richtlinien und HR-Strategien, Unterstützung, Schulungen, CSR-Mitarbeiterprogramme </a:t>
            </a:r>
            <a:r>
              <a:rPr lang="en-IE" sz="2200" dirty="0" err="1">
                <a:solidFill>
                  <a:srgbClr val="333333"/>
                </a:solidFill>
                <a:effectLst/>
                <a:ea typeface="Times New Roman" panose="02020603050405020304" pitchFamily="18" charset="0"/>
                <a:cs typeface="Times New Roman" panose="02020603050405020304" pitchFamily="18" charset="0"/>
              </a:rPr>
              <a:t>usw</a:t>
            </a:r>
            <a:r>
              <a:rPr lang="en-IE" sz="2200" dirty="0">
                <a:solidFill>
                  <a:srgbClr val="333333"/>
                </a:solidFill>
                <a:effectLst/>
                <a:ea typeface="Times New Roman" panose="02020603050405020304" pitchFamily="18" charset="0"/>
                <a:cs typeface="Times New Roman" panose="02020603050405020304" pitchFamily="18" charset="0"/>
              </a:rPr>
              <a:t>.</a:t>
            </a:r>
          </a:p>
          <a:p>
            <a:pPr>
              <a:lnSpc>
                <a:spcPct val="107000"/>
              </a:lnSpc>
              <a:spcAft>
                <a:spcPts val="865"/>
              </a:spcAft>
            </a:pPr>
            <a:r>
              <a:rPr lang="en-IE" sz="2200" b="1" dirty="0">
                <a:solidFill>
                  <a:srgbClr val="027354"/>
                </a:solidFill>
                <a:cs typeface="Times New Roman" panose="02020603050405020304" pitchFamily="18" charset="0"/>
              </a:rPr>
              <a:t>Wenn Sie nicht über das interne Fachwissen im Bereich HRM verfügen, können Sie es über eine Beratung oder eine </a:t>
            </a:r>
            <a:r>
              <a:rPr lang="en-IE" sz="2200" b="1" dirty="0" err="1">
                <a:solidFill>
                  <a:srgbClr val="027354"/>
                </a:solidFill>
                <a:cs typeface="Times New Roman" panose="02020603050405020304" pitchFamily="18" charset="0"/>
              </a:rPr>
              <a:t>Mentorenrolle</a:t>
            </a:r>
            <a:r>
              <a:rPr lang="en-IE" sz="2200" b="1" dirty="0">
                <a:solidFill>
                  <a:srgbClr val="027354"/>
                </a:solidFill>
                <a:cs typeface="Times New Roman" panose="02020603050405020304" pitchFamily="18" charset="0"/>
              </a:rPr>
              <a:t> </a:t>
            </a:r>
            <a:r>
              <a:rPr lang="en-IE" sz="2200" b="1" dirty="0" err="1">
                <a:solidFill>
                  <a:srgbClr val="027354"/>
                </a:solidFill>
                <a:cs typeface="Times New Roman" panose="02020603050405020304" pitchFamily="18" charset="0"/>
              </a:rPr>
              <a:t>einholen</a:t>
            </a:r>
            <a:r>
              <a:rPr lang="en-IE" sz="2200" b="1" dirty="0">
                <a:solidFill>
                  <a:srgbClr val="027354"/>
                </a:solidFill>
                <a:cs typeface="Times New Roman" panose="02020603050405020304" pitchFamily="18" charset="0"/>
              </a:rPr>
              <a:t>. </a:t>
            </a:r>
          </a:p>
        </p:txBody>
      </p:sp>
    </p:spTree>
    <p:extLst>
      <p:ext uri="{BB962C8B-B14F-4D97-AF65-F5344CB8AC3E}">
        <p14:creationId xmlns:p14="http://schemas.microsoft.com/office/powerpoint/2010/main" val="1220213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0EEC5D4-904E-6F6D-A5EC-AEDFFAFB2873}"/>
              </a:ext>
            </a:extLst>
          </p:cNvPr>
          <p:cNvSpPr>
            <a:spLocks noGrp="1"/>
          </p:cNvSpPr>
          <p:nvPr>
            <p:ph type="body" sz="quarter" idx="14"/>
          </p:nvPr>
        </p:nvSpPr>
        <p:spPr>
          <a:xfrm rot="10800000">
            <a:off x="6193744" y="1991096"/>
            <a:ext cx="785328" cy="1056986"/>
          </a:xfrm>
        </p:spPr>
        <p:txBody>
          <a:bodyPr>
            <a:normAutofit fontScale="85000" lnSpcReduction="20000"/>
          </a:bodyPr>
          <a:lstStyle/>
          <a:p>
            <a:r>
              <a:rPr lang="en-IE" dirty="0"/>
              <a:t>'</a:t>
            </a:r>
          </a:p>
        </p:txBody>
      </p:sp>
      <p:sp>
        <p:nvSpPr>
          <p:cNvPr id="4" name="Text Placeholder 3">
            <a:extLst>
              <a:ext uri="{FF2B5EF4-FFF2-40B4-BE49-F238E27FC236}">
                <a16:creationId xmlns:a16="http://schemas.microsoft.com/office/drawing/2014/main" id="{605CD809-2B6C-7D7D-8836-780F5ED310C5}"/>
              </a:ext>
            </a:extLst>
          </p:cNvPr>
          <p:cNvSpPr>
            <a:spLocks noGrp="1"/>
          </p:cNvSpPr>
          <p:nvPr>
            <p:ph type="body" sz="quarter" idx="13"/>
          </p:nvPr>
        </p:nvSpPr>
        <p:spPr>
          <a:xfrm>
            <a:off x="1125624" y="0"/>
            <a:ext cx="6028211" cy="3945639"/>
          </a:xfrm>
        </p:spPr>
        <p:txBody>
          <a:bodyPr>
            <a:normAutofit/>
          </a:bodyPr>
          <a:lstStyle/>
          <a:p>
            <a:pPr fontAlgn="base"/>
            <a:r>
              <a:rPr lang="en-GB" sz="2800" b="0" i="0" dirty="0">
                <a:effectLst/>
              </a:rPr>
              <a:t>Wenn CSR in die allgemeine Unternehmensstrategie eingebettet ist, wird sie zu einem Mechanismus zur Erschließung des menschlichen Potenzials. </a:t>
            </a:r>
          </a:p>
          <a:p>
            <a:pPr fontAlgn="base"/>
            <a:r>
              <a:rPr lang="en-GB" sz="1800" b="0" dirty="0">
                <a:effectLst/>
                <a:hlinkClick r:id="rId2">
                  <a:extLst>
                    <a:ext uri="{A12FA001-AC4F-418D-AE19-62706E023703}">
                      <ahyp:hlinkClr xmlns:ahyp="http://schemas.microsoft.com/office/drawing/2018/hyperlinkcolor" val="tx"/>
                    </a:ext>
                  </a:extLst>
                </a:hlinkClick>
              </a:rPr>
              <a:t>Corostrandberg</a:t>
            </a:r>
            <a:endParaRPr lang="en-GB" sz="1800" b="0" dirty="0">
              <a:effectLst/>
            </a:endParaRPr>
          </a:p>
        </p:txBody>
      </p:sp>
      <p:sp>
        <p:nvSpPr>
          <p:cNvPr id="6" name="Text Placeholder 5">
            <a:extLst>
              <a:ext uri="{FF2B5EF4-FFF2-40B4-BE49-F238E27FC236}">
                <a16:creationId xmlns:a16="http://schemas.microsoft.com/office/drawing/2014/main" id="{1A7AE3FE-7D77-83A6-A0B6-00DDC31B8059}"/>
              </a:ext>
            </a:extLst>
          </p:cNvPr>
          <p:cNvSpPr>
            <a:spLocks noGrp="1"/>
          </p:cNvSpPr>
          <p:nvPr>
            <p:ph type="body" sz="quarter" idx="15"/>
          </p:nvPr>
        </p:nvSpPr>
        <p:spPr>
          <a:xfrm>
            <a:off x="697457" y="787087"/>
            <a:ext cx="2613204" cy="1221666"/>
          </a:xfrm>
        </p:spPr>
        <p:txBody>
          <a:bodyPr>
            <a:normAutofit fontScale="92500" lnSpcReduction="10000"/>
          </a:bodyPr>
          <a:lstStyle/>
          <a:p>
            <a:r>
              <a:rPr lang="en-IE" dirty="0"/>
              <a:t>'</a:t>
            </a:r>
          </a:p>
        </p:txBody>
      </p:sp>
      <p:grpSp>
        <p:nvGrpSpPr>
          <p:cNvPr id="7" name="Graphic 3">
            <a:extLst>
              <a:ext uri="{FF2B5EF4-FFF2-40B4-BE49-F238E27FC236}">
                <a16:creationId xmlns:a16="http://schemas.microsoft.com/office/drawing/2014/main" id="{555A965D-E6FF-BAC5-140F-61E171649E80}"/>
              </a:ext>
            </a:extLst>
          </p:cNvPr>
          <p:cNvGrpSpPr/>
          <p:nvPr/>
        </p:nvGrpSpPr>
        <p:grpSpPr>
          <a:xfrm>
            <a:off x="694077" y="4685067"/>
            <a:ext cx="1670034" cy="1518689"/>
            <a:chOff x="4616150" y="2004440"/>
            <a:chExt cx="1088878" cy="1055963"/>
          </a:xfrm>
          <a:solidFill>
            <a:schemeClr val="bg1"/>
          </a:solidFill>
        </p:grpSpPr>
        <p:sp>
          <p:nvSpPr>
            <p:cNvPr id="8" name="Freeform 1048">
              <a:extLst>
                <a:ext uri="{FF2B5EF4-FFF2-40B4-BE49-F238E27FC236}">
                  <a16:creationId xmlns:a16="http://schemas.microsoft.com/office/drawing/2014/main" id="{7CF26D00-399C-60D2-0768-32A561EFE98F}"/>
                </a:ext>
              </a:extLst>
            </p:cNvPr>
            <p:cNvSpPr/>
            <p:nvPr/>
          </p:nvSpPr>
          <p:spPr>
            <a:xfrm>
              <a:off x="4994651" y="2520080"/>
              <a:ext cx="320904" cy="323646"/>
            </a:xfrm>
            <a:custGeom>
              <a:avLst/>
              <a:gdLst>
                <a:gd name="connsiteX0" fmla="*/ 282506 w 320904"/>
                <a:gd name="connsiteY0" fmla="*/ 271534 h 323646"/>
                <a:gd name="connsiteX1" fmla="*/ 268793 w 320904"/>
                <a:gd name="connsiteY1" fmla="*/ 285248 h 323646"/>
                <a:gd name="connsiteX2" fmla="*/ 255079 w 320904"/>
                <a:gd name="connsiteY2" fmla="*/ 285248 h 323646"/>
                <a:gd name="connsiteX3" fmla="*/ 255079 w 320904"/>
                <a:gd name="connsiteY3" fmla="*/ 285248 h 323646"/>
                <a:gd name="connsiteX4" fmla="*/ 222165 w 320904"/>
                <a:gd name="connsiteY4" fmla="*/ 279762 h 323646"/>
                <a:gd name="connsiteX5" fmla="*/ 200223 w 320904"/>
                <a:gd name="connsiteY5" fmla="*/ 287990 h 323646"/>
                <a:gd name="connsiteX6" fmla="*/ 181024 w 320904"/>
                <a:gd name="connsiteY6" fmla="*/ 312675 h 323646"/>
                <a:gd name="connsiteX7" fmla="*/ 181024 w 320904"/>
                <a:gd name="connsiteY7" fmla="*/ 312675 h 323646"/>
                <a:gd name="connsiteX8" fmla="*/ 170052 w 320904"/>
                <a:gd name="connsiteY8" fmla="*/ 323646 h 323646"/>
                <a:gd name="connsiteX9" fmla="*/ 150852 w 320904"/>
                <a:gd name="connsiteY9" fmla="*/ 323646 h 323646"/>
                <a:gd name="connsiteX10" fmla="*/ 139882 w 320904"/>
                <a:gd name="connsiteY10" fmla="*/ 312675 h 323646"/>
                <a:gd name="connsiteX11" fmla="*/ 120682 w 320904"/>
                <a:gd name="connsiteY11" fmla="*/ 287990 h 323646"/>
                <a:gd name="connsiteX12" fmla="*/ 98741 w 320904"/>
                <a:gd name="connsiteY12" fmla="*/ 279762 h 323646"/>
                <a:gd name="connsiteX13" fmla="*/ 85027 w 320904"/>
                <a:gd name="connsiteY13" fmla="*/ 277019 h 323646"/>
                <a:gd name="connsiteX14" fmla="*/ 65827 w 320904"/>
                <a:gd name="connsiteY14" fmla="*/ 285248 h 323646"/>
                <a:gd name="connsiteX15" fmla="*/ 65827 w 320904"/>
                <a:gd name="connsiteY15" fmla="*/ 285248 h 323646"/>
                <a:gd name="connsiteX16" fmla="*/ 52113 w 320904"/>
                <a:gd name="connsiteY16" fmla="*/ 285248 h 323646"/>
                <a:gd name="connsiteX17" fmla="*/ 38399 w 320904"/>
                <a:gd name="connsiteY17" fmla="*/ 271534 h 323646"/>
                <a:gd name="connsiteX18" fmla="*/ 38399 w 320904"/>
                <a:gd name="connsiteY18" fmla="*/ 257820 h 323646"/>
                <a:gd name="connsiteX19" fmla="*/ 38399 w 320904"/>
                <a:gd name="connsiteY19" fmla="*/ 257820 h 323646"/>
                <a:gd name="connsiteX20" fmla="*/ 38399 w 320904"/>
                <a:gd name="connsiteY20" fmla="*/ 257820 h 323646"/>
                <a:gd name="connsiteX21" fmla="*/ 43885 w 320904"/>
                <a:gd name="connsiteY21" fmla="*/ 224906 h 323646"/>
                <a:gd name="connsiteX22" fmla="*/ 35657 w 320904"/>
                <a:gd name="connsiteY22" fmla="*/ 202965 h 323646"/>
                <a:gd name="connsiteX23" fmla="*/ 10972 w 320904"/>
                <a:gd name="connsiteY23" fmla="*/ 183765 h 323646"/>
                <a:gd name="connsiteX24" fmla="*/ 10972 w 320904"/>
                <a:gd name="connsiteY24" fmla="*/ 183765 h 323646"/>
                <a:gd name="connsiteX25" fmla="*/ 0 w 320904"/>
                <a:gd name="connsiteY25" fmla="*/ 172794 h 323646"/>
                <a:gd name="connsiteX26" fmla="*/ 0 w 320904"/>
                <a:gd name="connsiteY26" fmla="*/ 150852 h 323646"/>
                <a:gd name="connsiteX27" fmla="*/ 10972 w 320904"/>
                <a:gd name="connsiteY27" fmla="*/ 139881 h 323646"/>
                <a:gd name="connsiteX28" fmla="*/ 10972 w 320904"/>
                <a:gd name="connsiteY28" fmla="*/ 139881 h 323646"/>
                <a:gd name="connsiteX29" fmla="*/ 35657 w 320904"/>
                <a:gd name="connsiteY29" fmla="*/ 120682 h 323646"/>
                <a:gd name="connsiteX30" fmla="*/ 43885 w 320904"/>
                <a:gd name="connsiteY30" fmla="*/ 98740 h 323646"/>
                <a:gd name="connsiteX31" fmla="*/ 38399 w 320904"/>
                <a:gd name="connsiteY31" fmla="*/ 65827 h 323646"/>
                <a:gd name="connsiteX32" fmla="*/ 38399 w 320904"/>
                <a:gd name="connsiteY32" fmla="*/ 65827 h 323646"/>
                <a:gd name="connsiteX33" fmla="*/ 38399 w 320904"/>
                <a:gd name="connsiteY33" fmla="*/ 65827 h 323646"/>
                <a:gd name="connsiteX34" fmla="*/ 38399 w 320904"/>
                <a:gd name="connsiteY34" fmla="*/ 52113 h 323646"/>
                <a:gd name="connsiteX35" fmla="*/ 52113 w 320904"/>
                <a:gd name="connsiteY35" fmla="*/ 38399 h 323646"/>
                <a:gd name="connsiteX36" fmla="*/ 65827 w 320904"/>
                <a:gd name="connsiteY36" fmla="*/ 38399 h 323646"/>
                <a:gd name="connsiteX37" fmla="*/ 65827 w 320904"/>
                <a:gd name="connsiteY37" fmla="*/ 38399 h 323646"/>
                <a:gd name="connsiteX38" fmla="*/ 98741 w 320904"/>
                <a:gd name="connsiteY38" fmla="*/ 43884 h 323646"/>
                <a:gd name="connsiteX39" fmla="*/ 120682 w 320904"/>
                <a:gd name="connsiteY39" fmla="*/ 35656 h 323646"/>
                <a:gd name="connsiteX40" fmla="*/ 139882 w 320904"/>
                <a:gd name="connsiteY40" fmla="*/ 10971 h 323646"/>
                <a:gd name="connsiteX41" fmla="*/ 139882 w 320904"/>
                <a:gd name="connsiteY41" fmla="*/ 10971 h 323646"/>
                <a:gd name="connsiteX42" fmla="*/ 150852 w 320904"/>
                <a:gd name="connsiteY42" fmla="*/ 0 h 323646"/>
                <a:gd name="connsiteX43" fmla="*/ 170052 w 320904"/>
                <a:gd name="connsiteY43" fmla="*/ 0 h 323646"/>
                <a:gd name="connsiteX44" fmla="*/ 181024 w 320904"/>
                <a:gd name="connsiteY44" fmla="*/ 10971 h 323646"/>
                <a:gd name="connsiteX45" fmla="*/ 181024 w 320904"/>
                <a:gd name="connsiteY45" fmla="*/ 10971 h 323646"/>
                <a:gd name="connsiteX46" fmla="*/ 200223 w 320904"/>
                <a:gd name="connsiteY46" fmla="*/ 35656 h 323646"/>
                <a:gd name="connsiteX47" fmla="*/ 222165 w 320904"/>
                <a:gd name="connsiteY47" fmla="*/ 43884 h 323646"/>
                <a:gd name="connsiteX48" fmla="*/ 255079 w 320904"/>
                <a:gd name="connsiteY48" fmla="*/ 38399 h 323646"/>
                <a:gd name="connsiteX49" fmla="*/ 255079 w 320904"/>
                <a:gd name="connsiteY49" fmla="*/ 38399 h 323646"/>
                <a:gd name="connsiteX50" fmla="*/ 268793 w 320904"/>
                <a:gd name="connsiteY50" fmla="*/ 38399 h 323646"/>
                <a:gd name="connsiteX51" fmla="*/ 282506 w 320904"/>
                <a:gd name="connsiteY51" fmla="*/ 52113 h 323646"/>
                <a:gd name="connsiteX52" fmla="*/ 282506 w 320904"/>
                <a:gd name="connsiteY52" fmla="*/ 65827 h 323646"/>
                <a:gd name="connsiteX53" fmla="*/ 282506 w 320904"/>
                <a:gd name="connsiteY53" fmla="*/ 65827 h 323646"/>
                <a:gd name="connsiteX54" fmla="*/ 277021 w 320904"/>
                <a:gd name="connsiteY54" fmla="*/ 98740 h 323646"/>
                <a:gd name="connsiteX55" fmla="*/ 285248 w 320904"/>
                <a:gd name="connsiteY55" fmla="*/ 120682 h 323646"/>
                <a:gd name="connsiteX56" fmla="*/ 309934 w 320904"/>
                <a:gd name="connsiteY56" fmla="*/ 139881 h 323646"/>
                <a:gd name="connsiteX57" fmla="*/ 309934 w 320904"/>
                <a:gd name="connsiteY57" fmla="*/ 139881 h 323646"/>
                <a:gd name="connsiteX58" fmla="*/ 320904 w 320904"/>
                <a:gd name="connsiteY58" fmla="*/ 150852 h 323646"/>
                <a:gd name="connsiteX59" fmla="*/ 320904 w 320904"/>
                <a:gd name="connsiteY59" fmla="*/ 170051 h 323646"/>
                <a:gd name="connsiteX60" fmla="*/ 309934 w 320904"/>
                <a:gd name="connsiteY60" fmla="*/ 181022 h 323646"/>
                <a:gd name="connsiteX61" fmla="*/ 309934 w 320904"/>
                <a:gd name="connsiteY61" fmla="*/ 181022 h 323646"/>
                <a:gd name="connsiteX62" fmla="*/ 285248 w 320904"/>
                <a:gd name="connsiteY62" fmla="*/ 200222 h 323646"/>
                <a:gd name="connsiteX63" fmla="*/ 277021 w 320904"/>
                <a:gd name="connsiteY63" fmla="*/ 222164 h 323646"/>
                <a:gd name="connsiteX64" fmla="*/ 282506 w 320904"/>
                <a:gd name="connsiteY64" fmla="*/ 255077 h 323646"/>
                <a:gd name="connsiteX65" fmla="*/ 282506 w 320904"/>
                <a:gd name="connsiteY65" fmla="*/ 255077 h 323646"/>
                <a:gd name="connsiteX66" fmla="*/ 282506 w 320904"/>
                <a:gd name="connsiteY66" fmla="*/ 271534 h 323646"/>
                <a:gd name="connsiteX67" fmla="*/ 282506 w 320904"/>
                <a:gd name="connsiteY67" fmla="*/ 271534 h 3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20904" h="323646">
                  <a:moveTo>
                    <a:pt x="282506" y="271534"/>
                  </a:moveTo>
                  <a:lnTo>
                    <a:pt x="268793" y="285248"/>
                  </a:lnTo>
                  <a:cubicBezTo>
                    <a:pt x="266049" y="287990"/>
                    <a:pt x="257821" y="287990"/>
                    <a:pt x="255079" y="285248"/>
                  </a:cubicBezTo>
                  <a:lnTo>
                    <a:pt x="255079" y="285248"/>
                  </a:lnTo>
                  <a:cubicBezTo>
                    <a:pt x="246849" y="277019"/>
                    <a:pt x="233135" y="274276"/>
                    <a:pt x="222165" y="279762"/>
                  </a:cubicBezTo>
                  <a:cubicBezTo>
                    <a:pt x="216679" y="282505"/>
                    <a:pt x="208451" y="285248"/>
                    <a:pt x="200223" y="287990"/>
                  </a:cubicBezTo>
                  <a:cubicBezTo>
                    <a:pt x="189252" y="290733"/>
                    <a:pt x="181024" y="301704"/>
                    <a:pt x="181024" y="312675"/>
                  </a:cubicBezTo>
                  <a:cubicBezTo>
                    <a:pt x="181024" y="312675"/>
                    <a:pt x="181024" y="312675"/>
                    <a:pt x="181024" y="312675"/>
                  </a:cubicBezTo>
                  <a:cubicBezTo>
                    <a:pt x="181024" y="318161"/>
                    <a:pt x="175538" y="323646"/>
                    <a:pt x="170052" y="323646"/>
                  </a:cubicBezTo>
                  <a:lnTo>
                    <a:pt x="150852" y="323646"/>
                  </a:lnTo>
                  <a:cubicBezTo>
                    <a:pt x="139882" y="323646"/>
                    <a:pt x="139882" y="312675"/>
                    <a:pt x="139882" y="312675"/>
                  </a:cubicBezTo>
                  <a:cubicBezTo>
                    <a:pt x="139882" y="301704"/>
                    <a:pt x="131654" y="290733"/>
                    <a:pt x="120682" y="287990"/>
                  </a:cubicBezTo>
                  <a:cubicBezTo>
                    <a:pt x="112454" y="285248"/>
                    <a:pt x="106969" y="282505"/>
                    <a:pt x="98741" y="279762"/>
                  </a:cubicBezTo>
                  <a:cubicBezTo>
                    <a:pt x="93255" y="277019"/>
                    <a:pt x="90513" y="277019"/>
                    <a:pt x="85027" y="277019"/>
                  </a:cubicBezTo>
                  <a:cubicBezTo>
                    <a:pt x="76799" y="277019"/>
                    <a:pt x="71313" y="279762"/>
                    <a:pt x="65827" y="285248"/>
                  </a:cubicBezTo>
                  <a:lnTo>
                    <a:pt x="65827" y="285248"/>
                  </a:lnTo>
                  <a:cubicBezTo>
                    <a:pt x="63085" y="287990"/>
                    <a:pt x="54855" y="287990"/>
                    <a:pt x="52113" y="285248"/>
                  </a:cubicBezTo>
                  <a:lnTo>
                    <a:pt x="38399" y="271534"/>
                  </a:lnTo>
                  <a:cubicBezTo>
                    <a:pt x="35657" y="268791"/>
                    <a:pt x="35657" y="260562"/>
                    <a:pt x="38399" y="257820"/>
                  </a:cubicBezTo>
                  <a:cubicBezTo>
                    <a:pt x="38399" y="257820"/>
                    <a:pt x="38399" y="257820"/>
                    <a:pt x="38399" y="257820"/>
                  </a:cubicBezTo>
                  <a:cubicBezTo>
                    <a:pt x="38399" y="257820"/>
                    <a:pt x="38399" y="257820"/>
                    <a:pt x="38399" y="257820"/>
                  </a:cubicBezTo>
                  <a:cubicBezTo>
                    <a:pt x="46627" y="249592"/>
                    <a:pt x="49371" y="235878"/>
                    <a:pt x="43885" y="224906"/>
                  </a:cubicBezTo>
                  <a:cubicBezTo>
                    <a:pt x="41142" y="219421"/>
                    <a:pt x="38399" y="211193"/>
                    <a:pt x="35657" y="202965"/>
                  </a:cubicBezTo>
                  <a:cubicBezTo>
                    <a:pt x="32914" y="191993"/>
                    <a:pt x="21943" y="183765"/>
                    <a:pt x="10972" y="183765"/>
                  </a:cubicBezTo>
                  <a:cubicBezTo>
                    <a:pt x="10972" y="183765"/>
                    <a:pt x="10972" y="183765"/>
                    <a:pt x="10972" y="183765"/>
                  </a:cubicBezTo>
                  <a:cubicBezTo>
                    <a:pt x="5486" y="183765"/>
                    <a:pt x="0" y="178280"/>
                    <a:pt x="0" y="172794"/>
                  </a:cubicBezTo>
                  <a:lnTo>
                    <a:pt x="0" y="150852"/>
                  </a:lnTo>
                  <a:cubicBezTo>
                    <a:pt x="0" y="145366"/>
                    <a:pt x="5486" y="139881"/>
                    <a:pt x="10972" y="139881"/>
                  </a:cubicBezTo>
                  <a:lnTo>
                    <a:pt x="10972" y="139881"/>
                  </a:lnTo>
                  <a:cubicBezTo>
                    <a:pt x="21943" y="139881"/>
                    <a:pt x="32914" y="131653"/>
                    <a:pt x="35657" y="120682"/>
                  </a:cubicBezTo>
                  <a:cubicBezTo>
                    <a:pt x="38399" y="112453"/>
                    <a:pt x="41142" y="106968"/>
                    <a:pt x="43885" y="98740"/>
                  </a:cubicBezTo>
                  <a:cubicBezTo>
                    <a:pt x="49371" y="87768"/>
                    <a:pt x="46627" y="74054"/>
                    <a:pt x="38399" y="65827"/>
                  </a:cubicBezTo>
                  <a:lnTo>
                    <a:pt x="38399" y="65827"/>
                  </a:lnTo>
                  <a:cubicBezTo>
                    <a:pt x="38399" y="65827"/>
                    <a:pt x="38399" y="65827"/>
                    <a:pt x="38399" y="65827"/>
                  </a:cubicBezTo>
                  <a:cubicBezTo>
                    <a:pt x="35657" y="63084"/>
                    <a:pt x="35657" y="54855"/>
                    <a:pt x="38399" y="52113"/>
                  </a:cubicBezTo>
                  <a:lnTo>
                    <a:pt x="52113" y="38399"/>
                  </a:lnTo>
                  <a:cubicBezTo>
                    <a:pt x="54855" y="35656"/>
                    <a:pt x="63085" y="35656"/>
                    <a:pt x="65827" y="38399"/>
                  </a:cubicBezTo>
                  <a:lnTo>
                    <a:pt x="65827" y="38399"/>
                  </a:lnTo>
                  <a:cubicBezTo>
                    <a:pt x="74055" y="46627"/>
                    <a:pt x="87769" y="49370"/>
                    <a:pt x="98741" y="43884"/>
                  </a:cubicBezTo>
                  <a:cubicBezTo>
                    <a:pt x="104227" y="41141"/>
                    <a:pt x="112454" y="38399"/>
                    <a:pt x="120682" y="35656"/>
                  </a:cubicBezTo>
                  <a:cubicBezTo>
                    <a:pt x="131654" y="32913"/>
                    <a:pt x="139882" y="21942"/>
                    <a:pt x="139882" y="10971"/>
                  </a:cubicBezTo>
                  <a:lnTo>
                    <a:pt x="139882" y="10971"/>
                  </a:lnTo>
                  <a:cubicBezTo>
                    <a:pt x="139882" y="5485"/>
                    <a:pt x="145368" y="0"/>
                    <a:pt x="150852" y="0"/>
                  </a:cubicBezTo>
                  <a:lnTo>
                    <a:pt x="170052" y="0"/>
                  </a:lnTo>
                  <a:cubicBezTo>
                    <a:pt x="175538" y="0"/>
                    <a:pt x="181024" y="5485"/>
                    <a:pt x="181024" y="10971"/>
                  </a:cubicBezTo>
                  <a:lnTo>
                    <a:pt x="181024" y="10971"/>
                  </a:lnTo>
                  <a:cubicBezTo>
                    <a:pt x="181024" y="21942"/>
                    <a:pt x="189252" y="32913"/>
                    <a:pt x="200223" y="35656"/>
                  </a:cubicBezTo>
                  <a:cubicBezTo>
                    <a:pt x="208451" y="38399"/>
                    <a:pt x="213937" y="41141"/>
                    <a:pt x="222165" y="43884"/>
                  </a:cubicBezTo>
                  <a:cubicBezTo>
                    <a:pt x="233135" y="49370"/>
                    <a:pt x="246849" y="46627"/>
                    <a:pt x="255079" y="38399"/>
                  </a:cubicBezTo>
                  <a:lnTo>
                    <a:pt x="255079" y="38399"/>
                  </a:lnTo>
                  <a:cubicBezTo>
                    <a:pt x="257821" y="35656"/>
                    <a:pt x="266049" y="35656"/>
                    <a:pt x="268793" y="38399"/>
                  </a:cubicBezTo>
                  <a:lnTo>
                    <a:pt x="282506" y="52113"/>
                  </a:lnTo>
                  <a:cubicBezTo>
                    <a:pt x="285248" y="54855"/>
                    <a:pt x="285248" y="63084"/>
                    <a:pt x="282506" y="65827"/>
                  </a:cubicBezTo>
                  <a:lnTo>
                    <a:pt x="282506" y="65827"/>
                  </a:lnTo>
                  <a:cubicBezTo>
                    <a:pt x="274277" y="74054"/>
                    <a:pt x="271535" y="87768"/>
                    <a:pt x="277021" y="98740"/>
                  </a:cubicBezTo>
                  <a:cubicBezTo>
                    <a:pt x="279763" y="104225"/>
                    <a:pt x="282506" y="112453"/>
                    <a:pt x="285248" y="120682"/>
                  </a:cubicBezTo>
                  <a:cubicBezTo>
                    <a:pt x="287991" y="131653"/>
                    <a:pt x="298962" y="139881"/>
                    <a:pt x="309934" y="139881"/>
                  </a:cubicBezTo>
                  <a:lnTo>
                    <a:pt x="309934" y="139881"/>
                  </a:lnTo>
                  <a:cubicBezTo>
                    <a:pt x="315418" y="139881"/>
                    <a:pt x="320904" y="145366"/>
                    <a:pt x="320904" y="150852"/>
                  </a:cubicBezTo>
                  <a:lnTo>
                    <a:pt x="320904" y="170051"/>
                  </a:lnTo>
                  <a:cubicBezTo>
                    <a:pt x="320904" y="175537"/>
                    <a:pt x="315418" y="181022"/>
                    <a:pt x="309934" y="181022"/>
                  </a:cubicBezTo>
                  <a:lnTo>
                    <a:pt x="309934" y="181022"/>
                  </a:lnTo>
                  <a:cubicBezTo>
                    <a:pt x="298962" y="181022"/>
                    <a:pt x="287991" y="189251"/>
                    <a:pt x="285248" y="200222"/>
                  </a:cubicBezTo>
                  <a:cubicBezTo>
                    <a:pt x="282506" y="208450"/>
                    <a:pt x="279763" y="213936"/>
                    <a:pt x="277021" y="222164"/>
                  </a:cubicBezTo>
                  <a:cubicBezTo>
                    <a:pt x="271535" y="233135"/>
                    <a:pt x="271535" y="244106"/>
                    <a:pt x="282506" y="255077"/>
                  </a:cubicBezTo>
                  <a:cubicBezTo>
                    <a:pt x="282506" y="255077"/>
                    <a:pt x="282506" y="255077"/>
                    <a:pt x="282506" y="255077"/>
                  </a:cubicBezTo>
                  <a:cubicBezTo>
                    <a:pt x="287991" y="260562"/>
                    <a:pt x="287991" y="268791"/>
                    <a:pt x="282506" y="271534"/>
                  </a:cubicBezTo>
                  <a:lnTo>
                    <a:pt x="282506" y="271534"/>
                  </a:lnTo>
                  <a:close/>
                </a:path>
              </a:pathLst>
            </a:custGeom>
            <a:grp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6FDA802D-C559-1748-2BA9-385DB66432E5}"/>
                </a:ext>
              </a:extLst>
            </p:cNvPr>
            <p:cNvGrpSpPr/>
            <p:nvPr/>
          </p:nvGrpSpPr>
          <p:grpSpPr>
            <a:xfrm>
              <a:off x="4616150" y="2004440"/>
              <a:ext cx="1088878" cy="1055963"/>
              <a:chOff x="4616150" y="2004440"/>
              <a:chExt cx="1088878" cy="1055963"/>
            </a:xfrm>
            <a:grpFill/>
          </p:grpSpPr>
          <p:sp>
            <p:nvSpPr>
              <p:cNvPr id="10" name="Freeform 1050">
                <a:extLst>
                  <a:ext uri="{FF2B5EF4-FFF2-40B4-BE49-F238E27FC236}">
                    <a16:creationId xmlns:a16="http://schemas.microsoft.com/office/drawing/2014/main" id="{E7F74A5D-C7E6-01F9-C2A5-B884DA51EF5C}"/>
                  </a:ext>
                </a:extLst>
              </p:cNvPr>
              <p:cNvSpPr/>
              <p:nvPr/>
            </p:nvSpPr>
            <p:spPr>
              <a:xfrm>
                <a:off x="4616150" y="2004440"/>
                <a:ext cx="1088878" cy="1055963"/>
              </a:xfrm>
              <a:custGeom>
                <a:avLst/>
                <a:gdLst>
                  <a:gd name="connsiteX0" fmla="*/ 1066937 w 1088878"/>
                  <a:gd name="connsiteY0" fmla="*/ 880427 h 1055963"/>
                  <a:gd name="connsiteX1" fmla="*/ 1044995 w 1088878"/>
                  <a:gd name="connsiteY1" fmla="*/ 874941 h 1055963"/>
                  <a:gd name="connsiteX2" fmla="*/ 1039510 w 1088878"/>
                  <a:gd name="connsiteY2" fmla="*/ 896884 h 1055963"/>
                  <a:gd name="connsiteX3" fmla="*/ 1055965 w 1088878"/>
                  <a:gd name="connsiteY3" fmla="*/ 957224 h 1055963"/>
                  <a:gd name="connsiteX4" fmla="*/ 1055965 w 1088878"/>
                  <a:gd name="connsiteY4" fmla="*/ 998366 h 1055963"/>
                  <a:gd name="connsiteX5" fmla="*/ 1034024 w 1088878"/>
                  <a:gd name="connsiteY5" fmla="*/ 1020308 h 1055963"/>
                  <a:gd name="connsiteX6" fmla="*/ 1009338 w 1088878"/>
                  <a:gd name="connsiteY6" fmla="*/ 1020308 h 1055963"/>
                  <a:gd name="connsiteX7" fmla="*/ 1009338 w 1088878"/>
                  <a:gd name="connsiteY7" fmla="*/ 970938 h 1055963"/>
                  <a:gd name="connsiteX8" fmla="*/ 992882 w 1088878"/>
                  <a:gd name="connsiteY8" fmla="*/ 954481 h 1055963"/>
                  <a:gd name="connsiteX9" fmla="*/ 976426 w 1088878"/>
                  <a:gd name="connsiteY9" fmla="*/ 970938 h 1055963"/>
                  <a:gd name="connsiteX10" fmla="*/ 976426 w 1088878"/>
                  <a:gd name="connsiteY10" fmla="*/ 1020308 h 1055963"/>
                  <a:gd name="connsiteX11" fmla="*/ 814602 w 1088878"/>
                  <a:gd name="connsiteY11" fmla="*/ 1020308 h 1055963"/>
                  <a:gd name="connsiteX12" fmla="*/ 814602 w 1088878"/>
                  <a:gd name="connsiteY12" fmla="*/ 970938 h 1055963"/>
                  <a:gd name="connsiteX13" fmla="*/ 798146 w 1088878"/>
                  <a:gd name="connsiteY13" fmla="*/ 954481 h 1055963"/>
                  <a:gd name="connsiteX14" fmla="*/ 781689 w 1088878"/>
                  <a:gd name="connsiteY14" fmla="*/ 970938 h 1055963"/>
                  <a:gd name="connsiteX15" fmla="*/ 781689 w 1088878"/>
                  <a:gd name="connsiteY15" fmla="*/ 1020308 h 1055963"/>
                  <a:gd name="connsiteX16" fmla="*/ 757005 w 1088878"/>
                  <a:gd name="connsiteY16" fmla="*/ 1020308 h 1055963"/>
                  <a:gd name="connsiteX17" fmla="*/ 735061 w 1088878"/>
                  <a:gd name="connsiteY17" fmla="*/ 998366 h 1055963"/>
                  <a:gd name="connsiteX18" fmla="*/ 735061 w 1088878"/>
                  <a:gd name="connsiteY18" fmla="*/ 957224 h 1055963"/>
                  <a:gd name="connsiteX19" fmla="*/ 850258 w 1088878"/>
                  <a:gd name="connsiteY19" fmla="*/ 842028 h 1055963"/>
                  <a:gd name="connsiteX20" fmla="*/ 938027 w 1088878"/>
                  <a:gd name="connsiteY20" fmla="*/ 842028 h 1055963"/>
                  <a:gd name="connsiteX21" fmla="*/ 987396 w 1088878"/>
                  <a:gd name="connsiteY21" fmla="*/ 852999 h 1055963"/>
                  <a:gd name="connsiteX22" fmla="*/ 1009338 w 1088878"/>
                  <a:gd name="connsiteY22" fmla="*/ 844771 h 1055963"/>
                  <a:gd name="connsiteX23" fmla="*/ 1001110 w 1088878"/>
                  <a:gd name="connsiteY23" fmla="*/ 822829 h 1055963"/>
                  <a:gd name="connsiteX24" fmla="*/ 968197 w 1088878"/>
                  <a:gd name="connsiteY24" fmla="*/ 811858 h 1055963"/>
                  <a:gd name="connsiteX25" fmla="*/ 1003854 w 1088878"/>
                  <a:gd name="connsiteY25" fmla="*/ 729575 h 1055963"/>
                  <a:gd name="connsiteX26" fmla="*/ 891399 w 1088878"/>
                  <a:gd name="connsiteY26" fmla="*/ 617122 h 1055963"/>
                  <a:gd name="connsiteX27" fmla="*/ 778947 w 1088878"/>
                  <a:gd name="connsiteY27" fmla="*/ 729575 h 1055963"/>
                  <a:gd name="connsiteX28" fmla="*/ 814602 w 1088878"/>
                  <a:gd name="connsiteY28" fmla="*/ 811858 h 1055963"/>
                  <a:gd name="connsiteX29" fmla="*/ 798146 w 1088878"/>
                  <a:gd name="connsiteY29" fmla="*/ 817343 h 1055963"/>
                  <a:gd name="connsiteX30" fmla="*/ 685692 w 1088878"/>
                  <a:gd name="connsiteY30" fmla="*/ 751517 h 1055963"/>
                  <a:gd name="connsiteX31" fmla="*/ 691178 w 1088878"/>
                  <a:gd name="connsiteY31" fmla="*/ 735060 h 1055963"/>
                  <a:gd name="connsiteX32" fmla="*/ 729577 w 1088878"/>
                  <a:gd name="connsiteY32" fmla="*/ 693919 h 1055963"/>
                  <a:gd name="connsiteX33" fmla="*/ 729577 w 1088878"/>
                  <a:gd name="connsiteY33" fmla="*/ 674720 h 1055963"/>
                  <a:gd name="connsiteX34" fmla="*/ 691178 w 1088878"/>
                  <a:gd name="connsiteY34" fmla="*/ 633578 h 1055963"/>
                  <a:gd name="connsiteX35" fmla="*/ 682950 w 1088878"/>
                  <a:gd name="connsiteY35" fmla="*/ 614379 h 1055963"/>
                  <a:gd name="connsiteX36" fmla="*/ 680206 w 1088878"/>
                  <a:gd name="connsiteY36" fmla="*/ 556781 h 1055963"/>
                  <a:gd name="connsiteX37" fmla="*/ 666492 w 1088878"/>
                  <a:gd name="connsiteY37" fmla="*/ 543067 h 1055963"/>
                  <a:gd name="connsiteX38" fmla="*/ 608895 w 1088878"/>
                  <a:gd name="connsiteY38" fmla="*/ 540325 h 1055963"/>
                  <a:gd name="connsiteX39" fmla="*/ 589695 w 1088878"/>
                  <a:gd name="connsiteY39" fmla="*/ 532096 h 1055963"/>
                  <a:gd name="connsiteX40" fmla="*/ 554039 w 1088878"/>
                  <a:gd name="connsiteY40" fmla="*/ 493697 h 1055963"/>
                  <a:gd name="connsiteX41" fmla="*/ 554039 w 1088878"/>
                  <a:gd name="connsiteY41" fmla="*/ 436099 h 1055963"/>
                  <a:gd name="connsiteX42" fmla="*/ 677464 w 1088878"/>
                  <a:gd name="connsiteY42" fmla="*/ 436099 h 1055963"/>
                  <a:gd name="connsiteX43" fmla="*/ 732319 w 1088878"/>
                  <a:gd name="connsiteY43" fmla="*/ 381244 h 1055963"/>
                  <a:gd name="connsiteX44" fmla="*/ 732319 w 1088878"/>
                  <a:gd name="connsiteY44" fmla="*/ 340103 h 1055963"/>
                  <a:gd name="connsiteX45" fmla="*/ 617123 w 1088878"/>
                  <a:gd name="connsiteY45" fmla="*/ 194736 h 1055963"/>
                  <a:gd name="connsiteX46" fmla="*/ 652778 w 1088878"/>
                  <a:gd name="connsiteY46" fmla="*/ 112453 h 1055963"/>
                  <a:gd name="connsiteX47" fmla="*/ 540326 w 1088878"/>
                  <a:gd name="connsiteY47" fmla="*/ 0 h 1055963"/>
                  <a:gd name="connsiteX48" fmla="*/ 427873 w 1088878"/>
                  <a:gd name="connsiteY48" fmla="*/ 112453 h 1055963"/>
                  <a:gd name="connsiteX49" fmla="*/ 463528 w 1088878"/>
                  <a:gd name="connsiteY49" fmla="*/ 194736 h 1055963"/>
                  <a:gd name="connsiteX50" fmla="*/ 427873 w 1088878"/>
                  <a:gd name="connsiteY50" fmla="*/ 208450 h 1055963"/>
                  <a:gd name="connsiteX51" fmla="*/ 419643 w 1088878"/>
                  <a:gd name="connsiteY51" fmla="*/ 230392 h 1055963"/>
                  <a:gd name="connsiteX52" fmla="*/ 441587 w 1088878"/>
                  <a:gd name="connsiteY52" fmla="*/ 238621 h 1055963"/>
                  <a:gd name="connsiteX53" fmla="*/ 493698 w 1088878"/>
                  <a:gd name="connsiteY53" fmla="*/ 224907 h 1055963"/>
                  <a:gd name="connsiteX54" fmla="*/ 581467 w 1088878"/>
                  <a:gd name="connsiteY54" fmla="*/ 224907 h 1055963"/>
                  <a:gd name="connsiteX55" fmla="*/ 696664 w 1088878"/>
                  <a:gd name="connsiteY55" fmla="*/ 340103 h 1055963"/>
                  <a:gd name="connsiteX56" fmla="*/ 696664 w 1088878"/>
                  <a:gd name="connsiteY56" fmla="*/ 381244 h 1055963"/>
                  <a:gd name="connsiteX57" fmla="*/ 674722 w 1088878"/>
                  <a:gd name="connsiteY57" fmla="*/ 403186 h 1055963"/>
                  <a:gd name="connsiteX58" fmla="*/ 650036 w 1088878"/>
                  <a:gd name="connsiteY58" fmla="*/ 403186 h 1055963"/>
                  <a:gd name="connsiteX59" fmla="*/ 650036 w 1088878"/>
                  <a:gd name="connsiteY59" fmla="*/ 353817 h 1055963"/>
                  <a:gd name="connsiteX60" fmla="*/ 633580 w 1088878"/>
                  <a:gd name="connsiteY60" fmla="*/ 337360 h 1055963"/>
                  <a:gd name="connsiteX61" fmla="*/ 617123 w 1088878"/>
                  <a:gd name="connsiteY61" fmla="*/ 353817 h 1055963"/>
                  <a:gd name="connsiteX62" fmla="*/ 617123 w 1088878"/>
                  <a:gd name="connsiteY62" fmla="*/ 403186 h 1055963"/>
                  <a:gd name="connsiteX63" fmla="*/ 455300 w 1088878"/>
                  <a:gd name="connsiteY63" fmla="*/ 403186 h 1055963"/>
                  <a:gd name="connsiteX64" fmla="*/ 455300 w 1088878"/>
                  <a:gd name="connsiteY64" fmla="*/ 353817 h 1055963"/>
                  <a:gd name="connsiteX65" fmla="*/ 438843 w 1088878"/>
                  <a:gd name="connsiteY65" fmla="*/ 337360 h 1055963"/>
                  <a:gd name="connsiteX66" fmla="*/ 422387 w 1088878"/>
                  <a:gd name="connsiteY66" fmla="*/ 353817 h 1055963"/>
                  <a:gd name="connsiteX67" fmla="*/ 422387 w 1088878"/>
                  <a:gd name="connsiteY67" fmla="*/ 403186 h 1055963"/>
                  <a:gd name="connsiteX68" fmla="*/ 403187 w 1088878"/>
                  <a:gd name="connsiteY68" fmla="*/ 403186 h 1055963"/>
                  <a:gd name="connsiteX69" fmla="*/ 381245 w 1088878"/>
                  <a:gd name="connsiteY69" fmla="*/ 381244 h 1055963"/>
                  <a:gd name="connsiteX70" fmla="*/ 381245 w 1088878"/>
                  <a:gd name="connsiteY70" fmla="*/ 340103 h 1055963"/>
                  <a:gd name="connsiteX71" fmla="*/ 397701 w 1088878"/>
                  <a:gd name="connsiteY71" fmla="*/ 282505 h 1055963"/>
                  <a:gd name="connsiteX72" fmla="*/ 392215 w 1088878"/>
                  <a:gd name="connsiteY72" fmla="*/ 260562 h 1055963"/>
                  <a:gd name="connsiteX73" fmla="*/ 370274 w 1088878"/>
                  <a:gd name="connsiteY73" fmla="*/ 266048 h 1055963"/>
                  <a:gd name="connsiteX74" fmla="*/ 351074 w 1088878"/>
                  <a:gd name="connsiteY74" fmla="*/ 340103 h 1055963"/>
                  <a:gd name="connsiteX75" fmla="*/ 351074 w 1088878"/>
                  <a:gd name="connsiteY75" fmla="*/ 381244 h 1055963"/>
                  <a:gd name="connsiteX76" fmla="*/ 405929 w 1088878"/>
                  <a:gd name="connsiteY76" fmla="*/ 436099 h 1055963"/>
                  <a:gd name="connsiteX77" fmla="*/ 529354 w 1088878"/>
                  <a:gd name="connsiteY77" fmla="*/ 436099 h 1055963"/>
                  <a:gd name="connsiteX78" fmla="*/ 529354 w 1088878"/>
                  <a:gd name="connsiteY78" fmla="*/ 493697 h 1055963"/>
                  <a:gd name="connsiteX79" fmla="*/ 493698 w 1088878"/>
                  <a:gd name="connsiteY79" fmla="*/ 532096 h 1055963"/>
                  <a:gd name="connsiteX80" fmla="*/ 474498 w 1088878"/>
                  <a:gd name="connsiteY80" fmla="*/ 540325 h 1055963"/>
                  <a:gd name="connsiteX81" fmla="*/ 416901 w 1088878"/>
                  <a:gd name="connsiteY81" fmla="*/ 543067 h 1055963"/>
                  <a:gd name="connsiteX82" fmla="*/ 403187 w 1088878"/>
                  <a:gd name="connsiteY82" fmla="*/ 556781 h 1055963"/>
                  <a:gd name="connsiteX83" fmla="*/ 400445 w 1088878"/>
                  <a:gd name="connsiteY83" fmla="*/ 614379 h 1055963"/>
                  <a:gd name="connsiteX84" fmla="*/ 392215 w 1088878"/>
                  <a:gd name="connsiteY84" fmla="*/ 633578 h 1055963"/>
                  <a:gd name="connsiteX85" fmla="*/ 353818 w 1088878"/>
                  <a:gd name="connsiteY85" fmla="*/ 674720 h 1055963"/>
                  <a:gd name="connsiteX86" fmla="*/ 353818 w 1088878"/>
                  <a:gd name="connsiteY86" fmla="*/ 696662 h 1055963"/>
                  <a:gd name="connsiteX87" fmla="*/ 392215 w 1088878"/>
                  <a:gd name="connsiteY87" fmla="*/ 737803 h 1055963"/>
                  <a:gd name="connsiteX88" fmla="*/ 397701 w 1088878"/>
                  <a:gd name="connsiteY88" fmla="*/ 754260 h 1055963"/>
                  <a:gd name="connsiteX89" fmla="*/ 285248 w 1088878"/>
                  <a:gd name="connsiteY89" fmla="*/ 820086 h 1055963"/>
                  <a:gd name="connsiteX90" fmla="*/ 268791 w 1088878"/>
                  <a:gd name="connsiteY90" fmla="*/ 814601 h 1055963"/>
                  <a:gd name="connsiteX91" fmla="*/ 304448 w 1088878"/>
                  <a:gd name="connsiteY91" fmla="*/ 732318 h 1055963"/>
                  <a:gd name="connsiteX92" fmla="*/ 191994 w 1088878"/>
                  <a:gd name="connsiteY92" fmla="*/ 619864 h 1055963"/>
                  <a:gd name="connsiteX93" fmla="*/ 79541 w 1088878"/>
                  <a:gd name="connsiteY93" fmla="*/ 732318 h 1055963"/>
                  <a:gd name="connsiteX94" fmla="*/ 115197 w 1088878"/>
                  <a:gd name="connsiteY94" fmla="*/ 814601 h 1055963"/>
                  <a:gd name="connsiteX95" fmla="*/ 0 w 1088878"/>
                  <a:gd name="connsiteY95" fmla="*/ 959967 h 1055963"/>
                  <a:gd name="connsiteX96" fmla="*/ 0 w 1088878"/>
                  <a:gd name="connsiteY96" fmla="*/ 1001108 h 1055963"/>
                  <a:gd name="connsiteX97" fmla="*/ 54855 w 1088878"/>
                  <a:gd name="connsiteY97" fmla="*/ 1055964 h 1055963"/>
                  <a:gd name="connsiteX98" fmla="*/ 331876 w 1088878"/>
                  <a:gd name="connsiteY98" fmla="*/ 1055964 h 1055963"/>
                  <a:gd name="connsiteX99" fmla="*/ 386731 w 1088878"/>
                  <a:gd name="connsiteY99" fmla="*/ 1001108 h 1055963"/>
                  <a:gd name="connsiteX100" fmla="*/ 386731 w 1088878"/>
                  <a:gd name="connsiteY100" fmla="*/ 959967 h 1055963"/>
                  <a:gd name="connsiteX101" fmla="*/ 320904 w 1088878"/>
                  <a:gd name="connsiteY101" fmla="*/ 836542 h 1055963"/>
                  <a:gd name="connsiteX102" fmla="*/ 392215 w 1088878"/>
                  <a:gd name="connsiteY102" fmla="*/ 795401 h 1055963"/>
                  <a:gd name="connsiteX103" fmla="*/ 403187 w 1088878"/>
                  <a:gd name="connsiteY103" fmla="*/ 817343 h 1055963"/>
                  <a:gd name="connsiteX104" fmla="*/ 416901 w 1088878"/>
                  <a:gd name="connsiteY104" fmla="*/ 831057 h 1055963"/>
                  <a:gd name="connsiteX105" fmla="*/ 474498 w 1088878"/>
                  <a:gd name="connsiteY105" fmla="*/ 833800 h 1055963"/>
                  <a:gd name="connsiteX106" fmla="*/ 493698 w 1088878"/>
                  <a:gd name="connsiteY106" fmla="*/ 842028 h 1055963"/>
                  <a:gd name="connsiteX107" fmla="*/ 534840 w 1088878"/>
                  <a:gd name="connsiteY107" fmla="*/ 880427 h 1055963"/>
                  <a:gd name="connsiteX108" fmla="*/ 554039 w 1088878"/>
                  <a:gd name="connsiteY108" fmla="*/ 880427 h 1055963"/>
                  <a:gd name="connsiteX109" fmla="*/ 595181 w 1088878"/>
                  <a:gd name="connsiteY109" fmla="*/ 842028 h 1055963"/>
                  <a:gd name="connsiteX110" fmla="*/ 614381 w 1088878"/>
                  <a:gd name="connsiteY110" fmla="*/ 833800 h 1055963"/>
                  <a:gd name="connsiteX111" fmla="*/ 671978 w 1088878"/>
                  <a:gd name="connsiteY111" fmla="*/ 831057 h 1055963"/>
                  <a:gd name="connsiteX112" fmla="*/ 685692 w 1088878"/>
                  <a:gd name="connsiteY112" fmla="*/ 817343 h 1055963"/>
                  <a:gd name="connsiteX113" fmla="*/ 696664 w 1088878"/>
                  <a:gd name="connsiteY113" fmla="*/ 795401 h 1055963"/>
                  <a:gd name="connsiteX114" fmla="*/ 767975 w 1088878"/>
                  <a:gd name="connsiteY114" fmla="*/ 836542 h 1055963"/>
                  <a:gd name="connsiteX115" fmla="*/ 702149 w 1088878"/>
                  <a:gd name="connsiteY115" fmla="*/ 959967 h 1055963"/>
                  <a:gd name="connsiteX116" fmla="*/ 702149 w 1088878"/>
                  <a:gd name="connsiteY116" fmla="*/ 1001108 h 1055963"/>
                  <a:gd name="connsiteX117" fmla="*/ 757005 w 1088878"/>
                  <a:gd name="connsiteY117" fmla="*/ 1055964 h 1055963"/>
                  <a:gd name="connsiteX118" fmla="*/ 1034024 w 1088878"/>
                  <a:gd name="connsiteY118" fmla="*/ 1055964 h 1055963"/>
                  <a:gd name="connsiteX119" fmla="*/ 1088879 w 1088878"/>
                  <a:gd name="connsiteY119" fmla="*/ 1001108 h 1055963"/>
                  <a:gd name="connsiteX120" fmla="*/ 1088879 w 1088878"/>
                  <a:gd name="connsiteY120" fmla="*/ 959967 h 1055963"/>
                  <a:gd name="connsiteX121" fmla="*/ 1066937 w 1088878"/>
                  <a:gd name="connsiteY121" fmla="*/ 880427 h 1055963"/>
                  <a:gd name="connsiteX122" fmla="*/ 1066937 w 1088878"/>
                  <a:gd name="connsiteY122" fmla="*/ 880427 h 1055963"/>
                  <a:gd name="connsiteX123" fmla="*/ 463528 w 1088878"/>
                  <a:gd name="connsiteY123" fmla="*/ 112453 h 1055963"/>
                  <a:gd name="connsiteX124" fmla="*/ 543068 w 1088878"/>
                  <a:gd name="connsiteY124" fmla="*/ 32913 h 1055963"/>
                  <a:gd name="connsiteX125" fmla="*/ 622609 w 1088878"/>
                  <a:gd name="connsiteY125" fmla="*/ 112453 h 1055963"/>
                  <a:gd name="connsiteX126" fmla="*/ 559525 w 1088878"/>
                  <a:gd name="connsiteY126" fmla="*/ 189251 h 1055963"/>
                  <a:gd name="connsiteX127" fmla="*/ 529354 w 1088878"/>
                  <a:gd name="connsiteY127" fmla="*/ 189251 h 1055963"/>
                  <a:gd name="connsiteX128" fmla="*/ 463528 w 1088878"/>
                  <a:gd name="connsiteY128" fmla="*/ 112453 h 1055963"/>
                  <a:gd name="connsiteX129" fmla="*/ 463528 w 1088878"/>
                  <a:gd name="connsiteY129" fmla="*/ 112453 h 1055963"/>
                  <a:gd name="connsiteX130" fmla="*/ 106969 w 1088878"/>
                  <a:gd name="connsiteY130" fmla="*/ 732318 h 1055963"/>
                  <a:gd name="connsiteX131" fmla="*/ 186508 w 1088878"/>
                  <a:gd name="connsiteY131" fmla="*/ 652778 h 1055963"/>
                  <a:gd name="connsiteX132" fmla="*/ 266049 w 1088878"/>
                  <a:gd name="connsiteY132" fmla="*/ 732318 h 1055963"/>
                  <a:gd name="connsiteX133" fmla="*/ 202965 w 1088878"/>
                  <a:gd name="connsiteY133" fmla="*/ 809115 h 1055963"/>
                  <a:gd name="connsiteX134" fmla="*/ 172794 w 1088878"/>
                  <a:gd name="connsiteY134" fmla="*/ 809115 h 1055963"/>
                  <a:gd name="connsiteX135" fmla="*/ 106969 w 1088878"/>
                  <a:gd name="connsiteY135" fmla="*/ 732318 h 1055963"/>
                  <a:gd name="connsiteX136" fmla="*/ 106969 w 1088878"/>
                  <a:gd name="connsiteY136" fmla="*/ 732318 h 1055963"/>
                  <a:gd name="connsiteX137" fmla="*/ 345590 w 1088878"/>
                  <a:gd name="connsiteY137" fmla="*/ 957224 h 1055963"/>
                  <a:gd name="connsiteX138" fmla="*/ 345590 w 1088878"/>
                  <a:gd name="connsiteY138" fmla="*/ 998366 h 1055963"/>
                  <a:gd name="connsiteX139" fmla="*/ 323646 w 1088878"/>
                  <a:gd name="connsiteY139" fmla="*/ 1020308 h 1055963"/>
                  <a:gd name="connsiteX140" fmla="*/ 298962 w 1088878"/>
                  <a:gd name="connsiteY140" fmla="*/ 1020308 h 1055963"/>
                  <a:gd name="connsiteX141" fmla="*/ 298962 w 1088878"/>
                  <a:gd name="connsiteY141" fmla="*/ 970938 h 1055963"/>
                  <a:gd name="connsiteX142" fmla="*/ 282505 w 1088878"/>
                  <a:gd name="connsiteY142" fmla="*/ 954481 h 1055963"/>
                  <a:gd name="connsiteX143" fmla="*/ 266049 w 1088878"/>
                  <a:gd name="connsiteY143" fmla="*/ 970938 h 1055963"/>
                  <a:gd name="connsiteX144" fmla="*/ 266049 w 1088878"/>
                  <a:gd name="connsiteY144" fmla="*/ 1020308 h 1055963"/>
                  <a:gd name="connsiteX145" fmla="*/ 104225 w 1088878"/>
                  <a:gd name="connsiteY145" fmla="*/ 1020308 h 1055963"/>
                  <a:gd name="connsiteX146" fmla="*/ 104225 w 1088878"/>
                  <a:gd name="connsiteY146" fmla="*/ 970938 h 1055963"/>
                  <a:gd name="connsiteX147" fmla="*/ 87769 w 1088878"/>
                  <a:gd name="connsiteY147" fmla="*/ 954481 h 1055963"/>
                  <a:gd name="connsiteX148" fmla="*/ 71313 w 1088878"/>
                  <a:gd name="connsiteY148" fmla="*/ 970938 h 1055963"/>
                  <a:gd name="connsiteX149" fmla="*/ 71313 w 1088878"/>
                  <a:gd name="connsiteY149" fmla="*/ 1020308 h 1055963"/>
                  <a:gd name="connsiteX150" fmla="*/ 46627 w 1088878"/>
                  <a:gd name="connsiteY150" fmla="*/ 1020308 h 1055963"/>
                  <a:gd name="connsiteX151" fmla="*/ 24686 w 1088878"/>
                  <a:gd name="connsiteY151" fmla="*/ 998366 h 1055963"/>
                  <a:gd name="connsiteX152" fmla="*/ 24686 w 1088878"/>
                  <a:gd name="connsiteY152" fmla="*/ 957224 h 1055963"/>
                  <a:gd name="connsiteX153" fmla="*/ 139882 w 1088878"/>
                  <a:gd name="connsiteY153" fmla="*/ 842028 h 1055963"/>
                  <a:gd name="connsiteX154" fmla="*/ 227649 w 1088878"/>
                  <a:gd name="connsiteY154" fmla="*/ 842028 h 1055963"/>
                  <a:gd name="connsiteX155" fmla="*/ 345590 w 1088878"/>
                  <a:gd name="connsiteY155" fmla="*/ 957224 h 1055963"/>
                  <a:gd name="connsiteX156" fmla="*/ 345590 w 1088878"/>
                  <a:gd name="connsiteY156" fmla="*/ 957224 h 1055963"/>
                  <a:gd name="connsiteX157" fmla="*/ 663750 w 1088878"/>
                  <a:gd name="connsiteY157" fmla="*/ 792659 h 1055963"/>
                  <a:gd name="connsiteX158" fmla="*/ 650036 w 1088878"/>
                  <a:gd name="connsiteY158" fmla="*/ 806372 h 1055963"/>
                  <a:gd name="connsiteX159" fmla="*/ 636322 w 1088878"/>
                  <a:gd name="connsiteY159" fmla="*/ 806372 h 1055963"/>
                  <a:gd name="connsiteX160" fmla="*/ 636322 w 1088878"/>
                  <a:gd name="connsiteY160" fmla="*/ 806372 h 1055963"/>
                  <a:gd name="connsiteX161" fmla="*/ 603409 w 1088878"/>
                  <a:gd name="connsiteY161" fmla="*/ 800887 h 1055963"/>
                  <a:gd name="connsiteX162" fmla="*/ 581467 w 1088878"/>
                  <a:gd name="connsiteY162" fmla="*/ 809115 h 1055963"/>
                  <a:gd name="connsiteX163" fmla="*/ 562267 w 1088878"/>
                  <a:gd name="connsiteY163" fmla="*/ 833800 h 1055963"/>
                  <a:gd name="connsiteX164" fmla="*/ 562267 w 1088878"/>
                  <a:gd name="connsiteY164" fmla="*/ 833800 h 1055963"/>
                  <a:gd name="connsiteX165" fmla="*/ 551297 w 1088878"/>
                  <a:gd name="connsiteY165" fmla="*/ 844771 h 1055963"/>
                  <a:gd name="connsiteX166" fmla="*/ 532098 w 1088878"/>
                  <a:gd name="connsiteY166" fmla="*/ 844771 h 1055963"/>
                  <a:gd name="connsiteX167" fmla="*/ 521126 w 1088878"/>
                  <a:gd name="connsiteY167" fmla="*/ 833800 h 1055963"/>
                  <a:gd name="connsiteX168" fmla="*/ 501926 w 1088878"/>
                  <a:gd name="connsiteY168" fmla="*/ 809115 h 1055963"/>
                  <a:gd name="connsiteX169" fmla="*/ 479984 w 1088878"/>
                  <a:gd name="connsiteY169" fmla="*/ 800887 h 1055963"/>
                  <a:gd name="connsiteX170" fmla="*/ 466270 w 1088878"/>
                  <a:gd name="connsiteY170" fmla="*/ 798144 h 1055963"/>
                  <a:gd name="connsiteX171" fmla="*/ 447071 w 1088878"/>
                  <a:gd name="connsiteY171" fmla="*/ 806372 h 1055963"/>
                  <a:gd name="connsiteX172" fmla="*/ 447071 w 1088878"/>
                  <a:gd name="connsiteY172" fmla="*/ 806372 h 1055963"/>
                  <a:gd name="connsiteX173" fmla="*/ 433357 w 1088878"/>
                  <a:gd name="connsiteY173" fmla="*/ 806372 h 1055963"/>
                  <a:gd name="connsiteX174" fmla="*/ 419643 w 1088878"/>
                  <a:gd name="connsiteY174" fmla="*/ 792659 h 1055963"/>
                  <a:gd name="connsiteX175" fmla="*/ 419643 w 1088878"/>
                  <a:gd name="connsiteY175" fmla="*/ 778945 h 1055963"/>
                  <a:gd name="connsiteX176" fmla="*/ 419643 w 1088878"/>
                  <a:gd name="connsiteY176" fmla="*/ 778945 h 1055963"/>
                  <a:gd name="connsiteX177" fmla="*/ 419643 w 1088878"/>
                  <a:gd name="connsiteY177" fmla="*/ 778945 h 1055963"/>
                  <a:gd name="connsiteX178" fmla="*/ 425129 w 1088878"/>
                  <a:gd name="connsiteY178" fmla="*/ 746032 h 1055963"/>
                  <a:gd name="connsiteX179" fmla="*/ 416901 w 1088878"/>
                  <a:gd name="connsiteY179" fmla="*/ 724089 h 1055963"/>
                  <a:gd name="connsiteX180" fmla="*/ 392215 w 1088878"/>
                  <a:gd name="connsiteY180" fmla="*/ 704890 h 1055963"/>
                  <a:gd name="connsiteX181" fmla="*/ 392215 w 1088878"/>
                  <a:gd name="connsiteY181" fmla="*/ 704890 h 1055963"/>
                  <a:gd name="connsiteX182" fmla="*/ 381245 w 1088878"/>
                  <a:gd name="connsiteY182" fmla="*/ 693919 h 1055963"/>
                  <a:gd name="connsiteX183" fmla="*/ 381245 w 1088878"/>
                  <a:gd name="connsiteY183" fmla="*/ 671977 h 1055963"/>
                  <a:gd name="connsiteX184" fmla="*/ 392215 w 1088878"/>
                  <a:gd name="connsiteY184" fmla="*/ 661006 h 1055963"/>
                  <a:gd name="connsiteX185" fmla="*/ 392215 w 1088878"/>
                  <a:gd name="connsiteY185" fmla="*/ 661006 h 1055963"/>
                  <a:gd name="connsiteX186" fmla="*/ 416901 w 1088878"/>
                  <a:gd name="connsiteY186" fmla="*/ 641807 h 1055963"/>
                  <a:gd name="connsiteX187" fmla="*/ 425129 w 1088878"/>
                  <a:gd name="connsiteY187" fmla="*/ 619864 h 1055963"/>
                  <a:gd name="connsiteX188" fmla="*/ 419643 w 1088878"/>
                  <a:gd name="connsiteY188" fmla="*/ 586951 h 1055963"/>
                  <a:gd name="connsiteX189" fmla="*/ 419643 w 1088878"/>
                  <a:gd name="connsiteY189" fmla="*/ 586951 h 1055963"/>
                  <a:gd name="connsiteX190" fmla="*/ 419643 w 1088878"/>
                  <a:gd name="connsiteY190" fmla="*/ 586951 h 1055963"/>
                  <a:gd name="connsiteX191" fmla="*/ 419643 w 1088878"/>
                  <a:gd name="connsiteY191" fmla="*/ 573238 h 1055963"/>
                  <a:gd name="connsiteX192" fmla="*/ 433357 w 1088878"/>
                  <a:gd name="connsiteY192" fmla="*/ 559524 h 1055963"/>
                  <a:gd name="connsiteX193" fmla="*/ 447071 w 1088878"/>
                  <a:gd name="connsiteY193" fmla="*/ 559524 h 1055963"/>
                  <a:gd name="connsiteX194" fmla="*/ 447071 w 1088878"/>
                  <a:gd name="connsiteY194" fmla="*/ 559524 h 1055963"/>
                  <a:gd name="connsiteX195" fmla="*/ 479984 w 1088878"/>
                  <a:gd name="connsiteY195" fmla="*/ 565009 h 1055963"/>
                  <a:gd name="connsiteX196" fmla="*/ 501926 w 1088878"/>
                  <a:gd name="connsiteY196" fmla="*/ 556781 h 1055963"/>
                  <a:gd name="connsiteX197" fmla="*/ 521126 w 1088878"/>
                  <a:gd name="connsiteY197" fmla="*/ 532096 h 1055963"/>
                  <a:gd name="connsiteX198" fmla="*/ 521126 w 1088878"/>
                  <a:gd name="connsiteY198" fmla="*/ 532096 h 1055963"/>
                  <a:gd name="connsiteX199" fmla="*/ 532098 w 1088878"/>
                  <a:gd name="connsiteY199" fmla="*/ 521125 h 1055963"/>
                  <a:gd name="connsiteX200" fmla="*/ 551297 w 1088878"/>
                  <a:gd name="connsiteY200" fmla="*/ 521125 h 1055963"/>
                  <a:gd name="connsiteX201" fmla="*/ 562267 w 1088878"/>
                  <a:gd name="connsiteY201" fmla="*/ 532096 h 1055963"/>
                  <a:gd name="connsiteX202" fmla="*/ 562267 w 1088878"/>
                  <a:gd name="connsiteY202" fmla="*/ 532096 h 1055963"/>
                  <a:gd name="connsiteX203" fmla="*/ 581467 w 1088878"/>
                  <a:gd name="connsiteY203" fmla="*/ 556781 h 1055963"/>
                  <a:gd name="connsiteX204" fmla="*/ 603409 w 1088878"/>
                  <a:gd name="connsiteY204" fmla="*/ 565009 h 1055963"/>
                  <a:gd name="connsiteX205" fmla="*/ 636322 w 1088878"/>
                  <a:gd name="connsiteY205" fmla="*/ 559524 h 1055963"/>
                  <a:gd name="connsiteX206" fmla="*/ 636322 w 1088878"/>
                  <a:gd name="connsiteY206" fmla="*/ 559524 h 1055963"/>
                  <a:gd name="connsiteX207" fmla="*/ 650036 w 1088878"/>
                  <a:gd name="connsiteY207" fmla="*/ 559524 h 1055963"/>
                  <a:gd name="connsiteX208" fmla="*/ 663750 w 1088878"/>
                  <a:gd name="connsiteY208" fmla="*/ 573238 h 1055963"/>
                  <a:gd name="connsiteX209" fmla="*/ 663750 w 1088878"/>
                  <a:gd name="connsiteY209" fmla="*/ 586951 h 1055963"/>
                  <a:gd name="connsiteX210" fmla="*/ 663750 w 1088878"/>
                  <a:gd name="connsiteY210" fmla="*/ 586951 h 1055963"/>
                  <a:gd name="connsiteX211" fmla="*/ 658264 w 1088878"/>
                  <a:gd name="connsiteY211" fmla="*/ 619864 h 1055963"/>
                  <a:gd name="connsiteX212" fmla="*/ 666492 w 1088878"/>
                  <a:gd name="connsiteY212" fmla="*/ 641807 h 1055963"/>
                  <a:gd name="connsiteX213" fmla="*/ 691178 w 1088878"/>
                  <a:gd name="connsiteY213" fmla="*/ 661006 h 1055963"/>
                  <a:gd name="connsiteX214" fmla="*/ 691178 w 1088878"/>
                  <a:gd name="connsiteY214" fmla="*/ 661006 h 1055963"/>
                  <a:gd name="connsiteX215" fmla="*/ 702149 w 1088878"/>
                  <a:gd name="connsiteY215" fmla="*/ 671977 h 1055963"/>
                  <a:gd name="connsiteX216" fmla="*/ 702149 w 1088878"/>
                  <a:gd name="connsiteY216" fmla="*/ 691176 h 1055963"/>
                  <a:gd name="connsiteX217" fmla="*/ 691178 w 1088878"/>
                  <a:gd name="connsiteY217" fmla="*/ 702147 h 1055963"/>
                  <a:gd name="connsiteX218" fmla="*/ 691178 w 1088878"/>
                  <a:gd name="connsiteY218" fmla="*/ 702147 h 1055963"/>
                  <a:gd name="connsiteX219" fmla="*/ 666492 w 1088878"/>
                  <a:gd name="connsiteY219" fmla="*/ 721347 h 1055963"/>
                  <a:gd name="connsiteX220" fmla="*/ 658264 w 1088878"/>
                  <a:gd name="connsiteY220" fmla="*/ 743289 h 1055963"/>
                  <a:gd name="connsiteX221" fmla="*/ 663750 w 1088878"/>
                  <a:gd name="connsiteY221" fmla="*/ 776202 h 1055963"/>
                  <a:gd name="connsiteX222" fmla="*/ 663750 w 1088878"/>
                  <a:gd name="connsiteY222" fmla="*/ 776202 h 1055963"/>
                  <a:gd name="connsiteX223" fmla="*/ 663750 w 1088878"/>
                  <a:gd name="connsiteY223" fmla="*/ 792659 h 1055963"/>
                  <a:gd name="connsiteX224" fmla="*/ 663750 w 1088878"/>
                  <a:gd name="connsiteY224" fmla="*/ 792659 h 1055963"/>
                  <a:gd name="connsiteX225" fmla="*/ 817344 w 1088878"/>
                  <a:gd name="connsiteY225" fmla="*/ 732318 h 1055963"/>
                  <a:gd name="connsiteX226" fmla="*/ 896885 w 1088878"/>
                  <a:gd name="connsiteY226" fmla="*/ 652778 h 1055963"/>
                  <a:gd name="connsiteX227" fmla="*/ 976426 w 1088878"/>
                  <a:gd name="connsiteY227" fmla="*/ 732318 h 1055963"/>
                  <a:gd name="connsiteX228" fmla="*/ 913341 w 1088878"/>
                  <a:gd name="connsiteY228" fmla="*/ 809115 h 1055963"/>
                  <a:gd name="connsiteX229" fmla="*/ 883171 w 1088878"/>
                  <a:gd name="connsiteY229" fmla="*/ 809115 h 1055963"/>
                  <a:gd name="connsiteX230" fmla="*/ 817344 w 1088878"/>
                  <a:gd name="connsiteY230" fmla="*/ 732318 h 1055963"/>
                  <a:gd name="connsiteX231" fmla="*/ 817344 w 1088878"/>
                  <a:gd name="connsiteY231" fmla="*/ 732318 h 105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088878" h="1055963">
                    <a:moveTo>
                      <a:pt x="1066937" y="880427"/>
                    </a:moveTo>
                    <a:cubicBezTo>
                      <a:pt x="1061451" y="872198"/>
                      <a:pt x="1053223" y="869456"/>
                      <a:pt x="1044995" y="874941"/>
                    </a:cubicBezTo>
                    <a:cubicBezTo>
                      <a:pt x="1036766" y="880427"/>
                      <a:pt x="1034024" y="888655"/>
                      <a:pt x="1039510" y="896884"/>
                    </a:cubicBezTo>
                    <a:cubicBezTo>
                      <a:pt x="1050480" y="916083"/>
                      <a:pt x="1055965" y="935282"/>
                      <a:pt x="1055965" y="957224"/>
                    </a:cubicBezTo>
                    <a:lnTo>
                      <a:pt x="1055965" y="998366"/>
                    </a:lnTo>
                    <a:cubicBezTo>
                      <a:pt x="1055965" y="1009337"/>
                      <a:pt x="1044995" y="1020308"/>
                      <a:pt x="1034024" y="1020308"/>
                    </a:cubicBezTo>
                    <a:lnTo>
                      <a:pt x="1009338" y="1020308"/>
                    </a:lnTo>
                    <a:lnTo>
                      <a:pt x="1009338" y="970938"/>
                    </a:lnTo>
                    <a:cubicBezTo>
                      <a:pt x="1009338" y="962710"/>
                      <a:pt x="1001110" y="954481"/>
                      <a:pt x="992882" y="954481"/>
                    </a:cubicBezTo>
                    <a:cubicBezTo>
                      <a:pt x="984654" y="954481"/>
                      <a:pt x="976426" y="962710"/>
                      <a:pt x="976426" y="970938"/>
                    </a:cubicBezTo>
                    <a:lnTo>
                      <a:pt x="976426" y="1020308"/>
                    </a:lnTo>
                    <a:lnTo>
                      <a:pt x="814602" y="1020308"/>
                    </a:lnTo>
                    <a:lnTo>
                      <a:pt x="814602" y="970938"/>
                    </a:lnTo>
                    <a:cubicBezTo>
                      <a:pt x="814602" y="962710"/>
                      <a:pt x="806374" y="954481"/>
                      <a:pt x="798146" y="954481"/>
                    </a:cubicBezTo>
                    <a:cubicBezTo>
                      <a:pt x="789917" y="954481"/>
                      <a:pt x="781689" y="962710"/>
                      <a:pt x="781689" y="970938"/>
                    </a:cubicBezTo>
                    <a:lnTo>
                      <a:pt x="781689" y="1020308"/>
                    </a:lnTo>
                    <a:lnTo>
                      <a:pt x="757005" y="1020308"/>
                    </a:lnTo>
                    <a:cubicBezTo>
                      <a:pt x="746033" y="1020308"/>
                      <a:pt x="735061" y="1009337"/>
                      <a:pt x="735061" y="998366"/>
                    </a:cubicBezTo>
                    <a:lnTo>
                      <a:pt x="735061" y="957224"/>
                    </a:lnTo>
                    <a:cubicBezTo>
                      <a:pt x="735061" y="894141"/>
                      <a:pt x="787175" y="842028"/>
                      <a:pt x="850258" y="842028"/>
                    </a:cubicBezTo>
                    <a:lnTo>
                      <a:pt x="938027" y="842028"/>
                    </a:lnTo>
                    <a:cubicBezTo>
                      <a:pt x="954483" y="842028"/>
                      <a:pt x="973682" y="844771"/>
                      <a:pt x="987396" y="852999"/>
                    </a:cubicBezTo>
                    <a:cubicBezTo>
                      <a:pt x="995624" y="855742"/>
                      <a:pt x="1003854" y="852999"/>
                      <a:pt x="1009338" y="844771"/>
                    </a:cubicBezTo>
                    <a:cubicBezTo>
                      <a:pt x="1012082" y="836542"/>
                      <a:pt x="1009338" y="828315"/>
                      <a:pt x="1001110" y="822829"/>
                    </a:cubicBezTo>
                    <a:cubicBezTo>
                      <a:pt x="990140" y="817343"/>
                      <a:pt x="979168" y="814601"/>
                      <a:pt x="968197" y="811858"/>
                    </a:cubicBezTo>
                    <a:cubicBezTo>
                      <a:pt x="990140" y="792659"/>
                      <a:pt x="1003854" y="762488"/>
                      <a:pt x="1003854" y="729575"/>
                    </a:cubicBezTo>
                    <a:cubicBezTo>
                      <a:pt x="1003854" y="669234"/>
                      <a:pt x="954483" y="617122"/>
                      <a:pt x="891399" y="617122"/>
                    </a:cubicBezTo>
                    <a:cubicBezTo>
                      <a:pt x="831058" y="617122"/>
                      <a:pt x="778947" y="666491"/>
                      <a:pt x="778947" y="729575"/>
                    </a:cubicBezTo>
                    <a:cubicBezTo>
                      <a:pt x="778947" y="762488"/>
                      <a:pt x="792660" y="789916"/>
                      <a:pt x="814602" y="811858"/>
                    </a:cubicBezTo>
                    <a:cubicBezTo>
                      <a:pt x="809116" y="811858"/>
                      <a:pt x="803631" y="814601"/>
                      <a:pt x="798146" y="817343"/>
                    </a:cubicBezTo>
                    <a:lnTo>
                      <a:pt x="685692" y="751517"/>
                    </a:lnTo>
                    <a:cubicBezTo>
                      <a:pt x="688436" y="746032"/>
                      <a:pt x="691178" y="740546"/>
                      <a:pt x="691178" y="735060"/>
                    </a:cubicBezTo>
                    <a:cubicBezTo>
                      <a:pt x="713120" y="732318"/>
                      <a:pt x="729577" y="715861"/>
                      <a:pt x="729577" y="693919"/>
                    </a:cubicBezTo>
                    <a:lnTo>
                      <a:pt x="729577" y="674720"/>
                    </a:lnTo>
                    <a:cubicBezTo>
                      <a:pt x="729577" y="652778"/>
                      <a:pt x="713120" y="633578"/>
                      <a:pt x="691178" y="633578"/>
                    </a:cubicBezTo>
                    <a:cubicBezTo>
                      <a:pt x="688436" y="625350"/>
                      <a:pt x="685692" y="619864"/>
                      <a:pt x="682950" y="614379"/>
                    </a:cubicBezTo>
                    <a:cubicBezTo>
                      <a:pt x="696664" y="597922"/>
                      <a:pt x="696664" y="573238"/>
                      <a:pt x="680206" y="556781"/>
                    </a:cubicBezTo>
                    <a:lnTo>
                      <a:pt x="666492" y="543067"/>
                    </a:lnTo>
                    <a:cubicBezTo>
                      <a:pt x="650036" y="526611"/>
                      <a:pt x="625351" y="526611"/>
                      <a:pt x="608895" y="540325"/>
                    </a:cubicBezTo>
                    <a:cubicBezTo>
                      <a:pt x="603409" y="537582"/>
                      <a:pt x="595181" y="534839"/>
                      <a:pt x="589695" y="532096"/>
                    </a:cubicBezTo>
                    <a:cubicBezTo>
                      <a:pt x="586953" y="512897"/>
                      <a:pt x="573239" y="496440"/>
                      <a:pt x="554039" y="493697"/>
                    </a:cubicBezTo>
                    <a:lnTo>
                      <a:pt x="554039" y="436099"/>
                    </a:lnTo>
                    <a:lnTo>
                      <a:pt x="677464" y="436099"/>
                    </a:lnTo>
                    <a:cubicBezTo>
                      <a:pt x="707634" y="436099"/>
                      <a:pt x="732319" y="411414"/>
                      <a:pt x="732319" y="381244"/>
                    </a:cubicBezTo>
                    <a:lnTo>
                      <a:pt x="732319" y="340103"/>
                    </a:lnTo>
                    <a:cubicBezTo>
                      <a:pt x="732319" y="268791"/>
                      <a:pt x="682950" y="211193"/>
                      <a:pt x="617123" y="194736"/>
                    </a:cubicBezTo>
                    <a:cubicBezTo>
                      <a:pt x="639064" y="175537"/>
                      <a:pt x="652778" y="145366"/>
                      <a:pt x="652778" y="112453"/>
                    </a:cubicBezTo>
                    <a:cubicBezTo>
                      <a:pt x="652778" y="52113"/>
                      <a:pt x="603409" y="0"/>
                      <a:pt x="540326" y="0"/>
                    </a:cubicBezTo>
                    <a:cubicBezTo>
                      <a:pt x="479984" y="0"/>
                      <a:pt x="427873" y="49370"/>
                      <a:pt x="427873" y="112453"/>
                    </a:cubicBezTo>
                    <a:cubicBezTo>
                      <a:pt x="427873" y="145366"/>
                      <a:pt x="441587" y="172794"/>
                      <a:pt x="463528" y="194736"/>
                    </a:cubicBezTo>
                    <a:cubicBezTo>
                      <a:pt x="449815" y="197479"/>
                      <a:pt x="438843" y="202965"/>
                      <a:pt x="427873" y="208450"/>
                    </a:cubicBezTo>
                    <a:cubicBezTo>
                      <a:pt x="419643" y="211193"/>
                      <a:pt x="416901" y="222164"/>
                      <a:pt x="419643" y="230392"/>
                    </a:cubicBezTo>
                    <a:cubicBezTo>
                      <a:pt x="422387" y="238621"/>
                      <a:pt x="433357" y="241363"/>
                      <a:pt x="441587" y="238621"/>
                    </a:cubicBezTo>
                    <a:cubicBezTo>
                      <a:pt x="458042" y="230392"/>
                      <a:pt x="477242" y="224907"/>
                      <a:pt x="493698" y="224907"/>
                    </a:cubicBezTo>
                    <a:lnTo>
                      <a:pt x="581467" y="224907"/>
                    </a:lnTo>
                    <a:cubicBezTo>
                      <a:pt x="644550" y="224907"/>
                      <a:pt x="696664" y="277019"/>
                      <a:pt x="696664" y="340103"/>
                    </a:cubicBezTo>
                    <a:lnTo>
                      <a:pt x="696664" y="381244"/>
                    </a:lnTo>
                    <a:cubicBezTo>
                      <a:pt x="696664" y="392215"/>
                      <a:pt x="685692" y="403186"/>
                      <a:pt x="674722" y="403186"/>
                    </a:cubicBezTo>
                    <a:lnTo>
                      <a:pt x="650036" y="403186"/>
                    </a:lnTo>
                    <a:lnTo>
                      <a:pt x="650036" y="353817"/>
                    </a:lnTo>
                    <a:cubicBezTo>
                      <a:pt x="650036" y="345588"/>
                      <a:pt x="641808" y="337360"/>
                      <a:pt x="633580" y="337360"/>
                    </a:cubicBezTo>
                    <a:cubicBezTo>
                      <a:pt x="625351" y="337360"/>
                      <a:pt x="617123" y="345588"/>
                      <a:pt x="617123" y="353817"/>
                    </a:cubicBezTo>
                    <a:lnTo>
                      <a:pt x="617123" y="403186"/>
                    </a:lnTo>
                    <a:lnTo>
                      <a:pt x="455300" y="403186"/>
                    </a:lnTo>
                    <a:lnTo>
                      <a:pt x="455300" y="353817"/>
                    </a:lnTo>
                    <a:cubicBezTo>
                      <a:pt x="455300" y="345588"/>
                      <a:pt x="447071" y="337360"/>
                      <a:pt x="438843" y="337360"/>
                    </a:cubicBezTo>
                    <a:cubicBezTo>
                      <a:pt x="430615" y="337360"/>
                      <a:pt x="422387" y="345588"/>
                      <a:pt x="422387" y="353817"/>
                    </a:cubicBezTo>
                    <a:lnTo>
                      <a:pt x="422387" y="403186"/>
                    </a:lnTo>
                    <a:lnTo>
                      <a:pt x="403187" y="403186"/>
                    </a:lnTo>
                    <a:cubicBezTo>
                      <a:pt x="392215" y="403186"/>
                      <a:pt x="381245" y="392215"/>
                      <a:pt x="381245" y="381244"/>
                    </a:cubicBezTo>
                    <a:lnTo>
                      <a:pt x="381245" y="340103"/>
                    </a:lnTo>
                    <a:cubicBezTo>
                      <a:pt x="381245" y="320904"/>
                      <a:pt x="386731" y="298961"/>
                      <a:pt x="397701" y="282505"/>
                    </a:cubicBezTo>
                    <a:cubicBezTo>
                      <a:pt x="403187" y="274276"/>
                      <a:pt x="400445" y="266048"/>
                      <a:pt x="392215" y="260562"/>
                    </a:cubicBezTo>
                    <a:cubicBezTo>
                      <a:pt x="383987" y="255077"/>
                      <a:pt x="375759" y="257820"/>
                      <a:pt x="370274" y="266048"/>
                    </a:cubicBezTo>
                    <a:cubicBezTo>
                      <a:pt x="356560" y="287990"/>
                      <a:pt x="351074" y="312675"/>
                      <a:pt x="351074" y="340103"/>
                    </a:cubicBezTo>
                    <a:lnTo>
                      <a:pt x="351074" y="381244"/>
                    </a:lnTo>
                    <a:cubicBezTo>
                      <a:pt x="351074" y="411414"/>
                      <a:pt x="375759" y="436099"/>
                      <a:pt x="405929" y="436099"/>
                    </a:cubicBezTo>
                    <a:lnTo>
                      <a:pt x="529354" y="436099"/>
                    </a:lnTo>
                    <a:lnTo>
                      <a:pt x="529354" y="493697"/>
                    </a:lnTo>
                    <a:cubicBezTo>
                      <a:pt x="510156" y="496440"/>
                      <a:pt x="493698" y="512897"/>
                      <a:pt x="493698" y="532096"/>
                    </a:cubicBezTo>
                    <a:cubicBezTo>
                      <a:pt x="485470" y="534839"/>
                      <a:pt x="479984" y="537582"/>
                      <a:pt x="474498" y="540325"/>
                    </a:cubicBezTo>
                    <a:cubicBezTo>
                      <a:pt x="458042" y="526611"/>
                      <a:pt x="433357" y="526611"/>
                      <a:pt x="416901" y="543067"/>
                    </a:cubicBezTo>
                    <a:lnTo>
                      <a:pt x="403187" y="556781"/>
                    </a:lnTo>
                    <a:cubicBezTo>
                      <a:pt x="386731" y="573238"/>
                      <a:pt x="386731" y="597922"/>
                      <a:pt x="400445" y="614379"/>
                    </a:cubicBezTo>
                    <a:cubicBezTo>
                      <a:pt x="397701" y="619864"/>
                      <a:pt x="394959" y="628093"/>
                      <a:pt x="392215" y="633578"/>
                    </a:cubicBezTo>
                    <a:cubicBezTo>
                      <a:pt x="370274" y="636321"/>
                      <a:pt x="353818" y="652778"/>
                      <a:pt x="353818" y="674720"/>
                    </a:cubicBezTo>
                    <a:lnTo>
                      <a:pt x="353818" y="696662"/>
                    </a:lnTo>
                    <a:cubicBezTo>
                      <a:pt x="353818" y="718604"/>
                      <a:pt x="370274" y="737803"/>
                      <a:pt x="392215" y="737803"/>
                    </a:cubicBezTo>
                    <a:cubicBezTo>
                      <a:pt x="394959" y="743289"/>
                      <a:pt x="394959" y="748774"/>
                      <a:pt x="397701" y="754260"/>
                    </a:cubicBezTo>
                    <a:lnTo>
                      <a:pt x="285248" y="820086"/>
                    </a:lnTo>
                    <a:cubicBezTo>
                      <a:pt x="279763" y="817343"/>
                      <a:pt x="274277" y="817343"/>
                      <a:pt x="268791" y="814601"/>
                    </a:cubicBezTo>
                    <a:cubicBezTo>
                      <a:pt x="290734" y="795401"/>
                      <a:pt x="304448" y="765231"/>
                      <a:pt x="304448" y="732318"/>
                    </a:cubicBezTo>
                    <a:cubicBezTo>
                      <a:pt x="304448" y="671977"/>
                      <a:pt x="255077" y="619864"/>
                      <a:pt x="191994" y="619864"/>
                    </a:cubicBezTo>
                    <a:cubicBezTo>
                      <a:pt x="131653" y="619864"/>
                      <a:pt x="79541" y="669234"/>
                      <a:pt x="79541" y="732318"/>
                    </a:cubicBezTo>
                    <a:cubicBezTo>
                      <a:pt x="79541" y="765231"/>
                      <a:pt x="93255" y="792659"/>
                      <a:pt x="115197" y="814601"/>
                    </a:cubicBezTo>
                    <a:cubicBezTo>
                      <a:pt x="49369" y="828315"/>
                      <a:pt x="0" y="888655"/>
                      <a:pt x="0" y="959967"/>
                    </a:cubicBezTo>
                    <a:lnTo>
                      <a:pt x="0" y="1001108"/>
                    </a:lnTo>
                    <a:cubicBezTo>
                      <a:pt x="0" y="1031279"/>
                      <a:pt x="24686" y="1055964"/>
                      <a:pt x="54855" y="1055964"/>
                    </a:cubicBezTo>
                    <a:lnTo>
                      <a:pt x="331876" y="1055964"/>
                    </a:lnTo>
                    <a:cubicBezTo>
                      <a:pt x="362046" y="1055964"/>
                      <a:pt x="386731" y="1031279"/>
                      <a:pt x="386731" y="1001108"/>
                    </a:cubicBezTo>
                    <a:lnTo>
                      <a:pt x="386731" y="959967"/>
                    </a:lnTo>
                    <a:cubicBezTo>
                      <a:pt x="386731" y="910597"/>
                      <a:pt x="362046" y="863970"/>
                      <a:pt x="320904" y="836542"/>
                    </a:cubicBezTo>
                    <a:lnTo>
                      <a:pt x="392215" y="795401"/>
                    </a:lnTo>
                    <a:cubicBezTo>
                      <a:pt x="394959" y="803629"/>
                      <a:pt x="397701" y="811858"/>
                      <a:pt x="403187" y="817343"/>
                    </a:cubicBezTo>
                    <a:lnTo>
                      <a:pt x="416901" y="831057"/>
                    </a:lnTo>
                    <a:cubicBezTo>
                      <a:pt x="433357" y="847514"/>
                      <a:pt x="458042" y="847514"/>
                      <a:pt x="474498" y="833800"/>
                    </a:cubicBezTo>
                    <a:cubicBezTo>
                      <a:pt x="479984" y="836542"/>
                      <a:pt x="488212" y="839285"/>
                      <a:pt x="493698" y="842028"/>
                    </a:cubicBezTo>
                    <a:cubicBezTo>
                      <a:pt x="496442" y="863970"/>
                      <a:pt x="512898" y="880427"/>
                      <a:pt x="534840" y="880427"/>
                    </a:cubicBezTo>
                    <a:lnTo>
                      <a:pt x="554039" y="880427"/>
                    </a:lnTo>
                    <a:cubicBezTo>
                      <a:pt x="575981" y="880427"/>
                      <a:pt x="595181" y="863970"/>
                      <a:pt x="595181" y="842028"/>
                    </a:cubicBezTo>
                    <a:cubicBezTo>
                      <a:pt x="603409" y="839285"/>
                      <a:pt x="608895" y="836542"/>
                      <a:pt x="614381" y="833800"/>
                    </a:cubicBezTo>
                    <a:cubicBezTo>
                      <a:pt x="630837" y="847514"/>
                      <a:pt x="655522" y="847514"/>
                      <a:pt x="671978" y="831057"/>
                    </a:cubicBezTo>
                    <a:lnTo>
                      <a:pt x="685692" y="817343"/>
                    </a:lnTo>
                    <a:cubicBezTo>
                      <a:pt x="691178" y="811858"/>
                      <a:pt x="696664" y="803629"/>
                      <a:pt x="696664" y="795401"/>
                    </a:cubicBezTo>
                    <a:lnTo>
                      <a:pt x="767975" y="836542"/>
                    </a:lnTo>
                    <a:cubicBezTo>
                      <a:pt x="729577" y="863970"/>
                      <a:pt x="702149" y="907854"/>
                      <a:pt x="702149" y="959967"/>
                    </a:cubicBezTo>
                    <a:lnTo>
                      <a:pt x="702149" y="1001108"/>
                    </a:lnTo>
                    <a:cubicBezTo>
                      <a:pt x="702149" y="1031279"/>
                      <a:pt x="726833" y="1055964"/>
                      <a:pt x="757005" y="1055964"/>
                    </a:cubicBezTo>
                    <a:lnTo>
                      <a:pt x="1034024" y="1055964"/>
                    </a:lnTo>
                    <a:cubicBezTo>
                      <a:pt x="1064193" y="1055964"/>
                      <a:pt x="1088879" y="1031279"/>
                      <a:pt x="1088879" y="1001108"/>
                    </a:cubicBezTo>
                    <a:lnTo>
                      <a:pt x="1088879" y="959967"/>
                    </a:lnTo>
                    <a:cubicBezTo>
                      <a:pt x="1088879" y="929797"/>
                      <a:pt x="1080651" y="905112"/>
                      <a:pt x="1066937" y="880427"/>
                    </a:cubicBezTo>
                    <a:lnTo>
                      <a:pt x="1066937" y="880427"/>
                    </a:lnTo>
                    <a:close/>
                    <a:moveTo>
                      <a:pt x="463528" y="112453"/>
                    </a:moveTo>
                    <a:cubicBezTo>
                      <a:pt x="463528" y="68569"/>
                      <a:pt x="499184" y="32913"/>
                      <a:pt x="543068" y="32913"/>
                    </a:cubicBezTo>
                    <a:cubicBezTo>
                      <a:pt x="586953" y="32913"/>
                      <a:pt x="622609" y="68569"/>
                      <a:pt x="622609" y="112453"/>
                    </a:cubicBezTo>
                    <a:cubicBezTo>
                      <a:pt x="622609" y="150852"/>
                      <a:pt x="595181" y="183765"/>
                      <a:pt x="559525" y="189251"/>
                    </a:cubicBezTo>
                    <a:lnTo>
                      <a:pt x="529354" y="189251"/>
                    </a:lnTo>
                    <a:cubicBezTo>
                      <a:pt x="488212" y="183765"/>
                      <a:pt x="463528" y="150852"/>
                      <a:pt x="463528" y="112453"/>
                    </a:cubicBezTo>
                    <a:lnTo>
                      <a:pt x="463528" y="112453"/>
                    </a:lnTo>
                    <a:close/>
                    <a:moveTo>
                      <a:pt x="106969" y="732318"/>
                    </a:moveTo>
                    <a:cubicBezTo>
                      <a:pt x="106969" y="688434"/>
                      <a:pt x="142624" y="652778"/>
                      <a:pt x="186508" y="652778"/>
                    </a:cubicBezTo>
                    <a:cubicBezTo>
                      <a:pt x="230393" y="652778"/>
                      <a:pt x="266049" y="688434"/>
                      <a:pt x="266049" y="732318"/>
                    </a:cubicBezTo>
                    <a:cubicBezTo>
                      <a:pt x="266049" y="770716"/>
                      <a:pt x="238621" y="803629"/>
                      <a:pt x="202965" y="809115"/>
                    </a:cubicBezTo>
                    <a:lnTo>
                      <a:pt x="172794" y="809115"/>
                    </a:lnTo>
                    <a:cubicBezTo>
                      <a:pt x="134396" y="803629"/>
                      <a:pt x="106969" y="770716"/>
                      <a:pt x="106969" y="732318"/>
                    </a:cubicBezTo>
                    <a:lnTo>
                      <a:pt x="106969" y="732318"/>
                    </a:lnTo>
                    <a:close/>
                    <a:moveTo>
                      <a:pt x="345590" y="957224"/>
                    </a:moveTo>
                    <a:lnTo>
                      <a:pt x="345590" y="998366"/>
                    </a:lnTo>
                    <a:cubicBezTo>
                      <a:pt x="345590" y="1009337"/>
                      <a:pt x="334618" y="1020308"/>
                      <a:pt x="323646" y="1020308"/>
                    </a:cubicBezTo>
                    <a:lnTo>
                      <a:pt x="298962" y="1020308"/>
                    </a:lnTo>
                    <a:lnTo>
                      <a:pt x="298962" y="970938"/>
                    </a:lnTo>
                    <a:cubicBezTo>
                      <a:pt x="298962" y="962710"/>
                      <a:pt x="290734" y="954481"/>
                      <a:pt x="282505" y="954481"/>
                    </a:cubicBezTo>
                    <a:cubicBezTo>
                      <a:pt x="274277" y="954481"/>
                      <a:pt x="266049" y="962710"/>
                      <a:pt x="266049" y="970938"/>
                    </a:cubicBezTo>
                    <a:lnTo>
                      <a:pt x="266049" y="1020308"/>
                    </a:lnTo>
                    <a:lnTo>
                      <a:pt x="104225" y="1020308"/>
                    </a:lnTo>
                    <a:lnTo>
                      <a:pt x="104225" y="970938"/>
                    </a:lnTo>
                    <a:cubicBezTo>
                      <a:pt x="104225" y="962710"/>
                      <a:pt x="95997" y="954481"/>
                      <a:pt x="87769" y="954481"/>
                    </a:cubicBezTo>
                    <a:cubicBezTo>
                      <a:pt x="79541" y="954481"/>
                      <a:pt x="71313" y="962710"/>
                      <a:pt x="71313" y="970938"/>
                    </a:cubicBezTo>
                    <a:lnTo>
                      <a:pt x="71313" y="1020308"/>
                    </a:lnTo>
                    <a:lnTo>
                      <a:pt x="46627" y="1020308"/>
                    </a:lnTo>
                    <a:cubicBezTo>
                      <a:pt x="35656" y="1020308"/>
                      <a:pt x="24686" y="1009337"/>
                      <a:pt x="24686" y="998366"/>
                    </a:cubicBezTo>
                    <a:lnTo>
                      <a:pt x="24686" y="957224"/>
                    </a:lnTo>
                    <a:cubicBezTo>
                      <a:pt x="24686" y="894141"/>
                      <a:pt x="76797" y="842028"/>
                      <a:pt x="139882" y="842028"/>
                    </a:cubicBezTo>
                    <a:lnTo>
                      <a:pt x="227649" y="842028"/>
                    </a:lnTo>
                    <a:cubicBezTo>
                      <a:pt x="293476" y="842028"/>
                      <a:pt x="345590" y="894141"/>
                      <a:pt x="345590" y="957224"/>
                    </a:cubicBezTo>
                    <a:lnTo>
                      <a:pt x="345590" y="957224"/>
                    </a:lnTo>
                    <a:close/>
                    <a:moveTo>
                      <a:pt x="663750" y="792659"/>
                    </a:moveTo>
                    <a:lnTo>
                      <a:pt x="650036" y="806372"/>
                    </a:lnTo>
                    <a:cubicBezTo>
                      <a:pt x="647294" y="809115"/>
                      <a:pt x="639064" y="809115"/>
                      <a:pt x="636322" y="806372"/>
                    </a:cubicBezTo>
                    <a:lnTo>
                      <a:pt x="636322" y="806372"/>
                    </a:lnTo>
                    <a:cubicBezTo>
                      <a:pt x="628094" y="798144"/>
                      <a:pt x="614381" y="795401"/>
                      <a:pt x="603409" y="800887"/>
                    </a:cubicBezTo>
                    <a:cubicBezTo>
                      <a:pt x="597923" y="803629"/>
                      <a:pt x="589695" y="806372"/>
                      <a:pt x="581467" y="809115"/>
                    </a:cubicBezTo>
                    <a:cubicBezTo>
                      <a:pt x="570495" y="811858"/>
                      <a:pt x="562267" y="822829"/>
                      <a:pt x="562267" y="833800"/>
                    </a:cubicBezTo>
                    <a:cubicBezTo>
                      <a:pt x="562267" y="833800"/>
                      <a:pt x="562267" y="833800"/>
                      <a:pt x="562267" y="833800"/>
                    </a:cubicBezTo>
                    <a:cubicBezTo>
                      <a:pt x="562267" y="839285"/>
                      <a:pt x="556781" y="844771"/>
                      <a:pt x="551297" y="844771"/>
                    </a:cubicBezTo>
                    <a:lnTo>
                      <a:pt x="532098" y="844771"/>
                    </a:lnTo>
                    <a:cubicBezTo>
                      <a:pt x="521126" y="844771"/>
                      <a:pt x="521126" y="833800"/>
                      <a:pt x="521126" y="833800"/>
                    </a:cubicBezTo>
                    <a:cubicBezTo>
                      <a:pt x="521126" y="822829"/>
                      <a:pt x="512898" y="811858"/>
                      <a:pt x="501926" y="809115"/>
                    </a:cubicBezTo>
                    <a:cubicBezTo>
                      <a:pt x="493698" y="806372"/>
                      <a:pt x="488212" y="803629"/>
                      <a:pt x="479984" y="800887"/>
                    </a:cubicBezTo>
                    <a:cubicBezTo>
                      <a:pt x="474498" y="798144"/>
                      <a:pt x="471756" y="798144"/>
                      <a:pt x="466270" y="798144"/>
                    </a:cubicBezTo>
                    <a:cubicBezTo>
                      <a:pt x="458042" y="798144"/>
                      <a:pt x="452557" y="800887"/>
                      <a:pt x="447071" y="806372"/>
                    </a:cubicBezTo>
                    <a:lnTo>
                      <a:pt x="447071" y="806372"/>
                    </a:lnTo>
                    <a:cubicBezTo>
                      <a:pt x="444329" y="809115"/>
                      <a:pt x="436101" y="809115"/>
                      <a:pt x="433357" y="806372"/>
                    </a:cubicBezTo>
                    <a:lnTo>
                      <a:pt x="419643" y="792659"/>
                    </a:lnTo>
                    <a:cubicBezTo>
                      <a:pt x="416901" y="789916"/>
                      <a:pt x="416901" y="781687"/>
                      <a:pt x="419643" y="778945"/>
                    </a:cubicBezTo>
                    <a:cubicBezTo>
                      <a:pt x="419643" y="778945"/>
                      <a:pt x="419643" y="778945"/>
                      <a:pt x="419643" y="778945"/>
                    </a:cubicBezTo>
                    <a:cubicBezTo>
                      <a:pt x="419643" y="778945"/>
                      <a:pt x="419643" y="778945"/>
                      <a:pt x="419643" y="778945"/>
                    </a:cubicBezTo>
                    <a:cubicBezTo>
                      <a:pt x="427873" y="770716"/>
                      <a:pt x="430615" y="757003"/>
                      <a:pt x="425129" y="746032"/>
                    </a:cubicBezTo>
                    <a:cubicBezTo>
                      <a:pt x="422387" y="740546"/>
                      <a:pt x="419643" y="732318"/>
                      <a:pt x="416901" y="724089"/>
                    </a:cubicBezTo>
                    <a:cubicBezTo>
                      <a:pt x="414159" y="713118"/>
                      <a:pt x="403187" y="704890"/>
                      <a:pt x="392215" y="704890"/>
                    </a:cubicBezTo>
                    <a:cubicBezTo>
                      <a:pt x="392215" y="704890"/>
                      <a:pt x="392215" y="704890"/>
                      <a:pt x="392215" y="704890"/>
                    </a:cubicBezTo>
                    <a:cubicBezTo>
                      <a:pt x="386731" y="704890"/>
                      <a:pt x="381245" y="699404"/>
                      <a:pt x="381245" y="693919"/>
                    </a:cubicBezTo>
                    <a:lnTo>
                      <a:pt x="381245" y="671977"/>
                    </a:lnTo>
                    <a:cubicBezTo>
                      <a:pt x="381245" y="666491"/>
                      <a:pt x="386731" y="661006"/>
                      <a:pt x="392215" y="661006"/>
                    </a:cubicBezTo>
                    <a:lnTo>
                      <a:pt x="392215" y="661006"/>
                    </a:lnTo>
                    <a:cubicBezTo>
                      <a:pt x="403187" y="661006"/>
                      <a:pt x="414159" y="652778"/>
                      <a:pt x="416901" y="641807"/>
                    </a:cubicBezTo>
                    <a:cubicBezTo>
                      <a:pt x="419643" y="633578"/>
                      <a:pt x="422387" y="628093"/>
                      <a:pt x="425129" y="619864"/>
                    </a:cubicBezTo>
                    <a:cubicBezTo>
                      <a:pt x="430615" y="608894"/>
                      <a:pt x="427873" y="595180"/>
                      <a:pt x="419643" y="586951"/>
                    </a:cubicBezTo>
                    <a:lnTo>
                      <a:pt x="419643" y="586951"/>
                    </a:lnTo>
                    <a:cubicBezTo>
                      <a:pt x="419643" y="586951"/>
                      <a:pt x="419643" y="586951"/>
                      <a:pt x="419643" y="586951"/>
                    </a:cubicBezTo>
                    <a:cubicBezTo>
                      <a:pt x="416901" y="584208"/>
                      <a:pt x="416901" y="575980"/>
                      <a:pt x="419643" y="573238"/>
                    </a:cubicBezTo>
                    <a:lnTo>
                      <a:pt x="433357" y="559524"/>
                    </a:lnTo>
                    <a:cubicBezTo>
                      <a:pt x="436101" y="556781"/>
                      <a:pt x="444329" y="556781"/>
                      <a:pt x="447071" y="559524"/>
                    </a:cubicBezTo>
                    <a:lnTo>
                      <a:pt x="447071" y="559524"/>
                    </a:lnTo>
                    <a:cubicBezTo>
                      <a:pt x="455300" y="567752"/>
                      <a:pt x="469014" y="570495"/>
                      <a:pt x="479984" y="565009"/>
                    </a:cubicBezTo>
                    <a:cubicBezTo>
                      <a:pt x="485470" y="562266"/>
                      <a:pt x="493698" y="559524"/>
                      <a:pt x="501926" y="556781"/>
                    </a:cubicBezTo>
                    <a:cubicBezTo>
                      <a:pt x="512898" y="554038"/>
                      <a:pt x="521126" y="543067"/>
                      <a:pt x="521126" y="532096"/>
                    </a:cubicBezTo>
                    <a:lnTo>
                      <a:pt x="521126" y="532096"/>
                    </a:lnTo>
                    <a:cubicBezTo>
                      <a:pt x="521126" y="526611"/>
                      <a:pt x="526612" y="521125"/>
                      <a:pt x="532098" y="521125"/>
                    </a:cubicBezTo>
                    <a:lnTo>
                      <a:pt x="551297" y="521125"/>
                    </a:lnTo>
                    <a:cubicBezTo>
                      <a:pt x="556781" y="521125"/>
                      <a:pt x="562267" y="526611"/>
                      <a:pt x="562267" y="532096"/>
                    </a:cubicBezTo>
                    <a:lnTo>
                      <a:pt x="562267" y="532096"/>
                    </a:lnTo>
                    <a:cubicBezTo>
                      <a:pt x="562267" y="543067"/>
                      <a:pt x="570495" y="554038"/>
                      <a:pt x="581467" y="556781"/>
                    </a:cubicBezTo>
                    <a:cubicBezTo>
                      <a:pt x="589695" y="559524"/>
                      <a:pt x="595181" y="562266"/>
                      <a:pt x="603409" y="565009"/>
                    </a:cubicBezTo>
                    <a:cubicBezTo>
                      <a:pt x="614381" y="570495"/>
                      <a:pt x="628094" y="567752"/>
                      <a:pt x="636322" y="559524"/>
                    </a:cubicBezTo>
                    <a:lnTo>
                      <a:pt x="636322" y="559524"/>
                    </a:lnTo>
                    <a:cubicBezTo>
                      <a:pt x="639064" y="556781"/>
                      <a:pt x="647294" y="556781"/>
                      <a:pt x="650036" y="559524"/>
                    </a:cubicBezTo>
                    <a:lnTo>
                      <a:pt x="663750" y="573238"/>
                    </a:lnTo>
                    <a:cubicBezTo>
                      <a:pt x="666492" y="575980"/>
                      <a:pt x="666492" y="584208"/>
                      <a:pt x="663750" y="586951"/>
                    </a:cubicBezTo>
                    <a:lnTo>
                      <a:pt x="663750" y="586951"/>
                    </a:lnTo>
                    <a:cubicBezTo>
                      <a:pt x="655522" y="595180"/>
                      <a:pt x="652778" y="608894"/>
                      <a:pt x="658264" y="619864"/>
                    </a:cubicBezTo>
                    <a:cubicBezTo>
                      <a:pt x="661008" y="625350"/>
                      <a:pt x="663750" y="633578"/>
                      <a:pt x="666492" y="641807"/>
                    </a:cubicBezTo>
                    <a:cubicBezTo>
                      <a:pt x="669236" y="652778"/>
                      <a:pt x="680206" y="661006"/>
                      <a:pt x="691178" y="661006"/>
                    </a:cubicBezTo>
                    <a:lnTo>
                      <a:pt x="691178" y="661006"/>
                    </a:lnTo>
                    <a:cubicBezTo>
                      <a:pt x="696664" y="661006"/>
                      <a:pt x="702149" y="666491"/>
                      <a:pt x="702149" y="671977"/>
                    </a:cubicBezTo>
                    <a:lnTo>
                      <a:pt x="702149" y="691176"/>
                    </a:lnTo>
                    <a:cubicBezTo>
                      <a:pt x="702149" y="696662"/>
                      <a:pt x="696664" y="702147"/>
                      <a:pt x="691178" y="702147"/>
                    </a:cubicBezTo>
                    <a:lnTo>
                      <a:pt x="691178" y="702147"/>
                    </a:lnTo>
                    <a:cubicBezTo>
                      <a:pt x="680206" y="702147"/>
                      <a:pt x="669236" y="710376"/>
                      <a:pt x="666492" y="721347"/>
                    </a:cubicBezTo>
                    <a:cubicBezTo>
                      <a:pt x="663750" y="729575"/>
                      <a:pt x="661008" y="735060"/>
                      <a:pt x="658264" y="743289"/>
                    </a:cubicBezTo>
                    <a:cubicBezTo>
                      <a:pt x="652778" y="754260"/>
                      <a:pt x="652778" y="765231"/>
                      <a:pt x="663750" y="776202"/>
                    </a:cubicBezTo>
                    <a:cubicBezTo>
                      <a:pt x="663750" y="776202"/>
                      <a:pt x="663750" y="776202"/>
                      <a:pt x="663750" y="776202"/>
                    </a:cubicBezTo>
                    <a:cubicBezTo>
                      <a:pt x="666492" y="781687"/>
                      <a:pt x="666492" y="789916"/>
                      <a:pt x="663750" y="792659"/>
                    </a:cubicBezTo>
                    <a:lnTo>
                      <a:pt x="663750" y="792659"/>
                    </a:lnTo>
                    <a:close/>
                    <a:moveTo>
                      <a:pt x="817344" y="732318"/>
                    </a:moveTo>
                    <a:cubicBezTo>
                      <a:pt x="817344" y="688434"/>
                      <a:pt x="853002" y="652778"/>
                      <a:pt x="896885" y="652778"/>
                    </a:cubicBezTo>
                    <a:cubicBezTo>
                      <a:pt x="940769" y="652778"/>
                      <a:pt x="976426" y="688434"/>
                      <a:pt x="976426" y="732318"/>
                    </a:cubicBezTo>
                    <a:cubicBezTo>
                      <a:pt x="976426" y="770716"/>
                      <a:pt x="948999" y="803629"/>
                      <a:pt x="913341" y="809115"/>
                    </a:cubicBezTo>
                    <a:lnTo>
                      <a:pt x="883171" y="809115"/>
                    </a:lnTo>
                    <a:cubicBezTo>
                      <a:pt x="842030" y="803629"/>
                      <a:pt x="817344" y="770716"/>
                      <a:pt x="817344" y="732318"/>
                    </a:cubicBezTo>
                    <a:lnTo>
                      <a:pt x="817344" y="732318"/>
                    </a:lnTo>
                    <a:close/>
                  </a:path>
                </a:pathLst>
              </a:custGeom>
              <a:grpFill/>
              <a:ln w="27426" cap="flat">
                <a:noFill/>
                <a:prstDash val="solid"/>
                <a:miter/>
              </a:ln>
            </p:spPr>
            <p:txBody>
              <a:bodyPr rtlCol="0" anchor="ctr"/>
              <a:lstStyle/>
              <a:p>
                <a:endParaRPr lang="en-US"/>
              </a:p>
            </p:txBody>
          </p:sp>
          <p:sp>
            <p:nvSpPr>
              <p:cNvPr id="11" name="Freeform 1051">
                <a:extLst>
                  <a:ext uri="{FF2B5EF4-FFF2-40B4-BE49-F238E27FC236}">
                    <a16:creationId xmlns:a16="http://schemas.microsoft.com/office/drawing/2014/main" id="{1A62F774-6837-2BC2-1311-6ED381D32864}"/>
                  </a:ext>
                </a:extLst>
              </p:cNvPr>
              <p:cNvSpPr/>
              <p:nvPr/>
            </p:nvSpPr>
            <p:spPr>
              <a:xfrm>
                <a:off x="5079678" y="2616076"/>
                <a:ext cx="148108" cy="148109"/>
              </a:xfrm>
              <a:custGeom>
                <a:avLst/>
                <a:gdLst>
                  <a:gd name="connsiteX0" fmla="*/ 74055 w 148108"/>
                  <a:gd name="connsiteY0" fmla="*/ 148109 h 148109"/>
                  <a:gd name="connsiteX1" fmla="*/ 0 w 148108"/>
                  <a:gd name="connsiteY1" fmla="*/ 74054 h 148109"/>
                  <a:gd name="connsiteX2" fmla="*/ 74055 w 148108"/>
                  <a:gd name="connsiteY2" fmla="*/ 0 h 148109"/>
                  <a:gd name="connsiteX3" fmla="*/ 148108 w 148108"/>
                  <a:gd name="connsiteY3" fmla="*/ 74054 h 148109"/>
                  <a:gd name="connsiteX4" fmla="*/ 74055 w 148108"/>
                  <a:gd name="connsiteY4" fmla="*/ 148109 h 148109"/>
                  <a:gd name="connsiteX5" fmla="*/ 74055 w 148108"/>
                  <a:gd name="connsiteY5" fmla="*/ 21942 h 148109"/>
                  <a:gd name="connsiteX6" fmla="*/ 24684 w 148108"/>
                  <a:gd name="connsiteY6" fmla="*/ 71312 h 148109"/>
                  <a:gd name="connsiteX7" fmla="*/ 74055 w 148108"/>
                  <a:gd name="connsiteY7" fmla="*/ 120682 h 148109"/>
                  <a:gd name="connsiteX8" fmla="*/ 123425 w 148108"/>
                  <a:gd name="connsiteY8" fmla="*/ 71312 h 148109"/>
                  <a:gd name="connsiteX9" fmla="*/ 74055 w 148108"/>
                  <a:gd name="connsiteY9" fmla="*/ 21942 h 14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108" h="148109">
                    <a:moveTo>
                      <a:pt x="74055" y="148109"/>
                    </a:moveTo>
                    <a:cubicBezTo>
                      <a:pt x="32914" y="148109"/>
                      <a:pt x="0" y="115196"/>
                      <a:pt x="0" y="74054"/>
                    </a:cubicBezTo>
                    <a:cubicBezTo>
                      <a:pt x="0" y="32913"/>
                      <a:pt x="32914" y="0"/>
                      <a:pt x="74055" y="0"/>
                    </a:cubicBezTo>
                    <a:cubicBezTo>
                      <a:pt x="115197" y="0"/>
                      <a:pt x="148108" y="32913"/>
                      <a:pt x="148108" y="74054"/>
                    </a:cubicBezTo>
                    <a:cubicBezTo>
                      <a:pt x="148108" y="115196"/>
                      <a:pt x="115197" y="148109"/>
                      <a:pt x="74055" y="148109"/>
                    </a:cubicBezTo>
                    <a:close/>
                    <a:moveTo>
                      <a:pt x="74055" y="21942"/>
                    </a:moveTo>
                    <a:cubicBezTo>
                      <a:pt x="46627" y="21942"/>
                      <a:pt x="24684" y="43884"/>
                      <a:pt x="24684" y="71312"/>
                    </a:cubicBezTo>
                    <a:cubicBezTo>
                      <a:pt x="24684" y="98740"/>
                      <a:pt x="46627" y="120682"/>
                      <a:pt x="74055" y="120682"/>
                    </a:cubicBezTo>
                    <a:cubicBezTo>
                      <a:pt x="101483" y="120682"/>
                      <a:pt x="123425" y="98740"/>
                      <a:pt x="123425" y="71312"/>
                    </a:cubicBezTo>
                    <a:cubicBezTo>
                      <a:pt x="123425" y="43884"/>
                      <a:pt x="101483" y="21942"/>
                      <a:pt x="74055" y="21942"/>
                    </a:cubicBez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15053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5503</Words>
  <Application>Microsoft Office PowerPoint</Application>
  <PresentationFormat>Breitbild</PresentationFormat>
  <Paragraphs>315</Paragraphs>
  <Slides>43</Slides>
  <Notes>0</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43</vt:i4>
      </vt:variant>
    </vt:vector>
  </HeadingPairs>
  <TitlesOfParts>
    <vt:vector size="54" baseType="lpstr">
      <vt:lpstr>Arial</vt:lpstr>
      <vt:lpstr>Arial</vt:lpstr>
      <vt:lpstr>Calibri</vt:lpstr>
      <vt:lpstr>Calibri Light</vt:lpstr>
      <vt:lpstr>Lato</vt:lpstr>
      <vt:lpstr>Montserrat Light</vt:lpstr>
      <vt:lpstr>Quattrocento Sans</vt:lpstr>
      <vt:lpstr>Times New Roman</vt:lpstr>
      <vt:lpstr>Wingdings</vt:lpstr>
      <vt:lpstr>Office Theme</vt:lpstr>
      <vt:lpstr>1_Office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docId:E962C209D8FC7CC8FBF4812B634695D3</cp:keywords>
  <cp:lastModifiedBy>Julia Grey</cp:lastModifiedBy>
  <cp:revision>260</cp:revision>
  <dcterms:created xsi:type="dcterms:W3CDTF">2019-11-20T14:08:21Z</dcterms:created>
  <dcterms:modified xsi:type="dcterms:W3CDTF">2023-08-02T09:46:53Z</dcterms:modified>
</cp:coreProperties>
</file>