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714" r:id="rId2"/>
  </p:sldMasterIdLst>
  <p:notesMasterIdLst>
    <p:notesMasterId r:id="rId60"/>
  </p:notesMasterIdLst>
  <p:sldIdLst>
    <p:sldId id="5522" r:id="rId3"/>
    <p:sldId id="596" r:id="rId4"/>
    <p:sldId id="597" r:id="rId5"/>
    <p:sldId id="6002" r:id="rId6"/>
    <p:sldId id="6003" r:id="rId7"/>
    <p:sldId id="5521" r:id="rId8"/>
    <p:sldId id="5464" r:id="rId9"/>
    <p:sldId id="5466" r:id="rId10"/>
    <p:sldId id="5465" r:id="rId11"/>
    <p:sldId id="5467" r:id="rId12"/>
    <p:sldId id="5475" r:id="rId13"/>
    <p:sldId id="5476" r:id="rId14"/>
    <p:sldId id="5492" r:id="rId15"/>
    <p:sldId id="5477" r:id="rId16"/>
    <p:sldId id="5478" r:id="rId17"/>
    <p:sldId id="5479" r:id="rId18"/>
    <p:sldId id="5469" r:id="rId19"/>
    <p:sldId id="5483" r:id="rId20"/>
    <p:sldId id="5484" r:id="rId21"/>
    <p:sldId id="5471" r:id="rId22"/>
    <p:sldId id="5363" r:id="rId23"/>
    <p:sldId id="5472" r:id="rId24"/>
    <p:sldId id="5474" r:id="rId25"/>
    <p:sldId id="5491" r:id="rId26"/>
    <p:sldId id="5480" r:id="rId27"/>
    <p:sldId id="5482" r:id="rId28"/>
    <p:sldId id="5468" r:id="rId29"/>
    <p:sldId id="5388" r:id="rId30"/>
    <p:sldId id="5389" r:id="rId31"/>
    <p:sldId id="5402" r:id="rId32"/>
    <p:sldId id="5503" r:id="rId33"/>
    <p:sldId id="5141" r:id="rId34"/>
    <p:sldId id="5494" r:id="rId35"/>
    <p:sldId id="5366" r:id="rId36"/>
    <p:sldId id="5495" r:id="rId37"/>
    <p:sldId id="5487" r:id="rId38"/>
    <p:sldId id="5488" r:id="rId39"/>
    <p:sldId id="5489" r:id="rId40"/>
    <p:sldId id="5490" r:id="rId41"/>
    <p:sldId id="5470" r:id="rId42"/>
    <p:sldId id="5370" r:id="rId43"/>
    <p:sldId id="5378" r:id="rId44"/>
    <p:sldId id="5504" r:id="rId45"/>
    <p:sldId id="5506" r:id="rId46"/>
    <p:sldId id="5507" r:id="rId47"/>
    <p:sldId id="5417" r:id="rId48"/>
    <p:sldId id="5509" r:id="rId49"/>
    <p:sldId id="5508" r:id="rId50"/>
    <p:sldId id="5510" r:id="rId51"/>
    <p:sldId id="5517" r:id="rId52"/>
    <p:sldId id="5511" r:id="rId53"/>
    <p:sldId id="5512" r:id="rId54"/>
    <p:sldId id="5514" r:id="rId55"/>
    <p:sldId id="5515" r:id="rId56"/>
    <p:sldId id="5516" r:id="rId57"/>
    <p:sldId id="5429" r:id="rId58"/>
    <p:sldId id="59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354"/>
    <a:srgbClr val="C95F57"/>
    <a:srgbClr val="33819B"/>
    <a:srgbClr val="E0810E"/>
    <a:srgbClr val="FF903D"/>
    <a:srgbClr val="37465E"/>
    <a:srgbClr val="FED7A0"/>
    <a:srgbClr val="7E477B"/>
    <a:srgbClr val="096D6E"/>
    <a:srgbClr val="F08B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6247" autoAdjust="0"/>
  </p:normalViewPr>
  <p:slideViewPr>
    <p:cSldViewPr snapToGrid="0" snapToObjects="1">
      <p:cViewPr varScale="1">
        <p:scale>
          <a:sx n="110" d="100"/>
          <a:sy n="110" d="100"/>
        </p:scale>
        <p:origin x="552"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‹Nr.›</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11500"/>
            <a:ext cx="2978590" cy="846499"/>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111705"/>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01C2FCBF-D7D6-E92A-5EF7-0912D7F08CDC}"/>
              </a:ext>
            </a:extLst>
          </p:cNvPr>
          <p:cNvGrpSpPr/>
          <p:nvPr userDrawn="1"/>
        </p:nvGrpSpPr>
        <p:grpSpPr>
          <a:xfrm>
            <a:off x="0" y="0"/>
            <a:ext cx="1675006" cy="1772009"/>
            <a:chOff x="327570" y="4453037"/>
            <a:chExt cx="1539689" cy="1542069"/>
          </a:xfrm>
        </p:grpSpPr>
        <p:sp>
          <p:nvSpPr>
            <p:cNvPr id="3" name="Freeform 14">
              <a:extLst>
                <a:ext uri="{FF2B5EF4-FFF2-40B4-BE49-F238E27FC236}">
                  <a16:creationId xmlns:a16="http://schemas.microsoft.com/office/drawing/2014/main" id="{5958B42B-3DCE-04DB-D3CD-8DED6AA3F9C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7">
              <a:extLst>
                <a:ext uri="{FF2B5EF4-FFF2-40B4-BE49-F238E27FC236}">
                  <a16:creationId xmlns:a16="http://schemas.microsoft.com/office/drawing/2014/main" id="{509712EC-13F1-E67F-E920-60B8A2678DE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82D34CD2-AA4A-7361-FFD0-90A243B36128}"/>
              </a:ext>
            </a:extLst>
          </p:cNvPr>
          <p:cNvGrpSpPr/>
          <p:nvPr userDrawn="1"/>
        </p:nvGrpSpPr>
        <p:grpSpPr>
          <a:xfrm>
            <a:off x="7422969" y="6137098"/>
            <a:ext cx="3143757" cy="504000"/>
            <a:chOff x="296426" y="6035882"/>
            <a:chExt cx="3143757" cy="504000"/>
          </a:xfrm>
        </p:grpSpPr>
        <p:pic>
          <p:nvPicPr>
            <p:cNvPr id="6" name="Picture 5" descr="A picture containing text&#10;&#10;Description automatically generated">
              <a:extLst>
                <a:ext uri="{FF2B5EF4-FFF2-40B4-BE49-F238E27FC236}">
                  <a16:creationId xmlns:a16="http://schemas.microsoft.com/office/drawing/2014/main" id="{3FF0F946-3EA3-04FE-955B-49835FCAE2D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8EEE82-0D2F-0C08-F57C-462623DA19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29353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97208"/>
            <a:ext cx="3286408" cy="760791"/>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0"/>
            <a:ext cx="5112967" cy="6119606"/>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69612" y="6145000"/>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26A36BA4-8270-C635-9DF6-1866BEAFC032}"/>
              </a:ext>
            </a:extLst>
          </p:cNvPr>
          <p:cNvGrpSpPr/>
          <p:nvPr userDrawn="1"/>
        </p:nvGrpSpPr>
        <p:grpSpPr>
          <a:xfrm>
            <a:off x="0" y="0"/>
            <a:ext cx="1675006" cy="1772009"/>
            <a:chOff x="327570" y="4453037"/>
            <a:chExt cx="1539689" cy="1542069"/>
          </a:xfrm>
        </p:grpSpPr>
        <p:sp>
          <p:nvSpPr>
            <p:cNvPr id="4" name="Freeform 14">
              <a:extLst>
                <a:ext uri="{FF2B5EF4-FFF2-40B4-BE49-F238E27FC236}">
                  <a16:creationId xmlns:a16="http://schemas.microsoft.com/office/drawing/2014/main" id="{5FE7B8FB-342C-B26C-BF97-F3981809DB53}"/>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7">
              <a:extLst>
                <a:ext uri="{FF2B5EF4-FFF2-40B4-BE49-F238E27FC236}">
                  <a16:creationId xmlns:a16="http://schemas.microsoft.com/office/drawing/2014/main" id="{482FF05C-F481-3ED3-5A6E-E291477A4225}"/>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3530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1" y="6106536"/>
            <a:ext cx="2797521" cy="751463"/>
          </a:xfrm>
          <a:prstGeom prst="triangle">
            <a:avLst>
              <a:gd name="adj" fmla="val 100000"/>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317099"/>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96772" y="6317098"/>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6" name="Group 5">
            <a:extLst>
              <a:ext uri="{FF2B5EF4-FFF2-40B4-BE49-F238E27FC236}">
                <a16:creationId xmlns:a16="http://schemas.microsoft.com/office/drawing/2014/main" id="{3DBCB93C-6652-108B-0F6B-7F0CFD093A73}"/>
              </a:ext>
            </a:extLst>
          </p:cNvPr>
          <p:cNvGrpSpPr/>
          <p:nvPr userDrawn="1"/>
        </p:nvGrpSpPr>
        <p:grpSpPr>
          <a:xfrm>
            <a:off x="0" y="0"/>
            <a:ext cx="1675006" cy="1772009"/>
            <a:chOff x="327570" y="4453037"/>
            <a:chExt cx="1539689" cy="1542069"/>
          </a:xfrm>
        </p:grpSpPr>
        <p:sp>
          <p:nvSpPr>
            <p:cNvPr id="7" name="Freeform 13">
              <a:extLst>
                <a:ext uri="{FF2B5EF4-FFF2-40B4-BE49-F238E27FC236}">
                  <a16:creationId xmlns:a16="http://schemas.microsoft.com/office/drawing/2014/main" id="{58DEECA6-5AD2-B647-B7F8-681B1C254726}"/>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5">
              <a:extLst>
                <a:ext uri="{FF2B5EF4-FFF2-40B4-BE49-F238E27FC236}">
                  <a16:creationId xmlns:a16="http://schemas.microsoft.com/office/drawing/2014/main" id="{4ED00538-E88F-687B-34AD-FA93BE97067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5023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926925" y="6265072"/>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9" name="Group 8">
            <a:extLst>
              <a:ext uri="{FF2B5EF4-FFF2-40B4-BE49-F238E27FC236}">
                <a16:creationId xmlns:a16="http://schemas.microsoft.com/office/drawing/2014/main" id="{36345BAC-900A-5699-1259-6D2F50CE1DC1}"/>
              </a:ext>
            </a:extLst>
          </p:cNvPr>
          <p:cNvGrpSpPr/>
          <p:nvPr userDrawn="1"/>
        </p:nvGrpSpPr>
        <p:grpSpPr>
          <a:xfrm rot="10800000">
            <a:off x="10514431" y="5085991"/>
            <a:ext cx="1675006" cy="1772009"/>
            <a:chOff x="327570" y="4453037"/>
            <a:chExt cx="1539689" cy="1542069"/>
          </a:xfrm>
        </p:grpSpPr>
        <p:sp>
          <p:nvSpPr>
            <p:cNvPr id="10" name="Freeform 14">
              <a:extLst>
                <a:ext uri="{FF2B5EF4-FFF2-40B4-BE49-F238E27FC236}">
                  <a16:creationId xmlns:a16="http://schemas.microsoft.com/office/drawing/2014/main" id="{94E09C20-1BCA-3404-F669-3A7D9E8B9D4D}"/>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7">
              <a:extLst>
                <a:ext uri="{FF2B5EF4-FFF2-40B4-BE49-F238E27FC236}">
                  <a16:creationId xmlns:a16="http://schemas.microsoft.com/office/drawing/2014/main" id="{0AA9A696-BE1D-C25B-9B47-B7576E324A1E}"/>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767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736480"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2" name="Group 1">
            <a:extLst>
              <a:ext uri="{FF2B5EF4-FFF2-40B4-BE49-F238E27FC236}">
                <a16:creationId xmlns:a16="http://schemas.microsoft.com/office/drawing/2014/main" id="{E7440FE2-1536-BCB0-6A68-6AB444C201FA}"/>
              </a:ext>
            </a:extLst>
          </p:cNvPr>
          <p:cNvGrpSpPr/>
          <p:nvPr userDrawn="1"/>
        </p:nvGrpSpPr>
        <p:grpSpPr>
          <a:xfrm rot="10800000">
            <a:off x="10514431" y="5085991"/>
            <a:ext cx="1675006" cy="1772009"/>
            <a:chOff x="327570" y="4453037"/>
            <a:chExt cx="1539689" cy="1542069"/>
          </a:xfrm>
        </p:grpSpPr>
        <p:sp>
          <p:nvSpPr>
            <p:cNvPr id="3" name="Freeform 13">
              <a:extLst>
                <a:ext uri="{FF2B5EF4-FFF2-40B4-BE49-F238E27FC236}">
                  <a16:creationId xmlns:a16="http://schemas.microsoft.com/office/drawing/2014/main" id="{F7680E44-95E4-5732-DBB3-6B343C030500}"/>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5">
              <a:extLst>
                <a:ext uri="{FF2B5EF4-FFF2-40B4-BE49-F238E27FC236}">
                  <a16:creationId xmlns:a16="http://schemas.microsoft.com/office/drawing/2014/main" id="{8085C9B2-F2A7-505A-78DA-FCF79501DFB3}"/>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539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7091517"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5" name="Group 4">
            <a:extLst>
              <a:ext uri="{FF2B5EF4-FFF2-40B4-BE49-F238E27FC236}">
                <a16:creationId xmlns:a16="http://schemas.microsoft.com/office/drawing/2014/main" id="{278A3BA7-621F-16CC-C172-EBB1F213ECA4}"/>
              </a:ext>
            </a:extLst>
          </p:cNvPr>
          <p:cNvGrpSpPr/>
          <p:nvPr userDrawn="1"/>
        </p:nvGrpSpPr>
        <p:grpSpPr>
          <a:xfrm rot="10800000">
            <a:off x="10514431" y="5085991"/>
            <a:ext cx="1675006" cy="1772009"/>
            <a:chOff x="327570" y="4453037"/>
            <a:chExt cx="1539689" cy="1542069"/>
          </a:xfrm>
        </p:grpSpPr>
        <p:sp>
          <p:nvSpPr>
            <p:cNvPr id="9" name="Freeform 14">
              <a:extLst>
                <a:ext uri="{FF2B5EF4-FFF2-40B4-BE49-F238E27FC236}">
                  <a16:creationId xmlns:a16="http://schemas.microsoft.com/office/drawing/2014/main" id="{E8888105-ED7A-5091-E5F5-99E989009B8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7">
              <a:extLst>
                <a:ext uri="{FF2B5EF4-FFF2-40B4-BE49-F238E27FC236}">
                  <a16:creationId xmlns:a16="http://schemas.microsoft.com/office/drawing/2014/main" id="{03A418D6-64E5-18D5-D4A0-527D4FF593F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0436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1461687"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8AED913D-93B7-A23E-9D4E-99BF013024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5383DE7B-4008-3DBA-A7A2-0CDE9FB1FBCA}"/>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44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73606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EBC2BF"/>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B3ED4AE3-DEB3-1A45-01C7-8F49D9E442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D9FCB8F3-FF05-F6A7-089F-662C54F0A9E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234675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95F57"/>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5556233A-06A2-3416-C952-5C627442C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A6E34ED0-61CE-71F9-F007-8D8D10B136ED}"/>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203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55A11"/>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3738071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0194587" cy="8122438"/>
            <a:chOff x="327570" y="4453037"/>
            <a:chExt cx="2319699" cy="1484548"/>
          </a:xfrm>
          <a:solidFill>
            <a:srgbClr val="E0810E"/>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93618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pic>
        <p:nvPicPr>
          <p:cNvPr id="35" name="Picture 34">
            <a:extLst>
              <a:ext uri="{FF2B5EF4-FFF2-40B4-BE49-F238E27FC236}">
                <a16:creationId xmlns:a16="http://schemas.microsoft.com/office/drawing/2014/main" id="{6752E673-783C-A5A6-4C60-602D2CA41812}"/>
              </a:ext>
            </a:extLst>
          </p:cNvPr>
          <p:cNvPicPr>
            <a:picLocks noChangeAspect="1"/>
          </p:cNvPicPr>
          <p:nvPr userDrawn="1"/>
        </p:nvPicPr>
        <p:blipFill>
          <a:blip r:embed="rId3"/>
          <a:stretch>
            <a:fillRect/>
          </a:stretch>
        </p:blipFill>
        <p:spPr>
          <a:xfrm>
            <a:off x="212697" y="6132512"/>
            <a:ext cx="2399704" cy="639921"/>
          </a:xfrm>
          <a:prstGeom prst="rect">
            <a:avLst/>
          </a:prstGeom>
        </p:spPr>
      </p:pic>
      <p:sp>
        <p:nvSpPr>
          <p:cNvPr id="36" name="TextBox 35">
            <a:extLst>
              <a:ext uri="{FF2B5EF4-FFF2-40B4-BE49-F238E27FC236}">
                <a16:creationId xmlns:a16="http://schemas.microsoft.com/office/drawing/2014/main" id="{90804853-03BE-50E9-F80C-3F843649C5D7}"/>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2813256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929281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email">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60051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‹Nr.›</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theme" Target="../theme/theme2.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81" r:id="rId13"/>
    <p:sldLayoutId id="2147483772" r:id="rId14"/>
    <p:sldLayoutId id="2147483782" r:id="rId15"/>
    <p:sldLayoutId id="2147483783" r:id="rId16"/>
    <p:sldLayoutId id="2147483708" r:id="rId17"/>
    <p:sldLayoutId id="2147483769" r:id="rId18"/>
    <p:sldLayoutId id="2147483709" r:id="rId19"/>
    <p:sldLayoutId id="2147483683" r:id="rId20"/>
    <p:sldLayoutId id="2147483688" r:id="rId21"/>
    <p:sldLayoutId id="2147483765" r:id="rId22"/>
    <p:sldLayoutId id="2147483662" r:id="rId23"/>
    <p:sldLayoutId id="2147483712" r:id="rId24"/>
    <p:sldLayoutId id="2147483689" r:id="rId25"/>
    <p:sldLayoutId id="2147483713" r:id="rId26"/>
    <p:sldLayoutId id="2147483690" r:id="rId27"/>
    <p:sldLayoutId id="2147483691" r:id="rId28"/>
    <p:sldLayoutId id="2147483684" r:id="rId29"/>
    <p:sldLayoutId id="2147483661" r:id="rId30"/>
    <p:sldLayoutId id="2147483692" r:id="rId31"/>
    <p:sldLayoutId id="2147483693" r:id="rId32"/>
    <p:sldLayoutId id="2147483789" r:id="rId33"/>
    <p:sldLayoutId id="2147483790" r:id="rId34"/>
    <p:sldLayoutId id="2147483791" r:id="rId35"/>
    <p:sldLayoutId id="2147483768" r:id="rId36"/>
    <p:sldLayoutId id="2147483770" r:id="rId37"/>
    <p:sldLayoutId id="2147483679" r:id="rId38"/>
    <p:sldLayoutId id="2147483694" r:id="rId39"/>
    <p:sldLayoutId id="2147483706" r:id="rId40"/>
    <p:sldLayoutId id="2147483696" r:id="rId41"/>
    <p:sldLayoutId id="2147483697" r:id="rId42"/>
    <p:sldLayoutId id="2147483652" r:id="rId43"/>
    <p:sldLayoutId id="2147483699" r:id="rId44"/>
    <p:sldLayoutId id="2147483673" r:id="rId45"/>
    <p:sldLayoutId id="2147483707" r:id="rId46"/>
    <p:sldLayoutId id="2147483710" r:id="rId47"/>
    <p:sldLayoutId id="2147483677" r:id="rId48"/>
    <p:sldLayoutId id="2147483676" r:id="rId49"/>
    <p:sldLayoutId id="2147483787" r:id="rId50"/>
    <p:sldLayoutId id="2147483784" r:id="rId51"/>
    <p:sldLayoutId id="2147483785" r:id="rId52"/>
    <p:sldLayoutId id="2147483786" r:id="rId53"/>
    <p:sldLayoutId id="2147483788" r:id="rId54"/>
    <p:sldLayoutId id="2147483700" r:id="rId55"/>
    <p:sldLayoutId id="2147483764" r:id="rId56"/>
    <p:sldLayoutId id="2147483702" r:id="rId57"/>
    <p:sldLayoutId id="2147483703" r:id="rId58"/>
    <p:sldLayoutId id="2147483701" r:id="rId59"/>
    <p:sldLayoutId id="2147483669" r:id="rId60"/>
    <p:sldLayoutId id="2147483656" r:id="rId61"/>
    <p:sldLayoutId id="2147483657" r:id="rId62"/>
    <p:sldLayoutId id="2147483658" r:id="rId63"/>
    <p:sldLayoutId id="2147483792" r:id="rId64"/>
    <p:sldLayoutId id="2147483793"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‹Nr.›</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europarl.europa.eu/news/en/headlines/society/20180522STO04021/ecodesign-directive-from-energy-efficiency-to-recycling" TargetMode="External"/><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hyperlink" Target="https://eulacfoundation.org/en/system/files/case_studies_circular_economy_eu_lac.pdf" TargetMode="External"/><Relationship Id="rId5" Type="http://schemas.openxmlformats.org/officeDocument/2006/relationships/hyperlink" Target="https://www.csrready.eu/case-studies/" TargetMode="External"/><Relationship Id="rId4" Type="http://schemas.openxmlformats.org/officeDocument/2006/relationships/hyperlink" Target="http://www.europarl.europa.eu/news/en/headlines/priorities/climate-change/20180301STO98928/greenhouse-gas-emissions-by-country-and-sector-infographi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ckinsey.com/business-functions/sustainability/our-insights/remaking-the-industrial-economy" TargetMode="External"/><Relationship Id="rId2" Type="http://schemas.openxmlformats.org/officeDocument/2006/relationships/hyperlink" Target="https://www.weforum.org/projects/circular-economy"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925527322000895#bib84" TargetMode="External"/><Relationship Id="rId2" Type="http://schemas.openxmlformats.org/officeDocument/2006/relationships/hyperlink" Target="https://www.sciencedirect.com/topics/economics-econometrics-and-finance/circular-economy" TargetMode="External"/><Relationship Id="rId1" Type="http://schemas.openxmlformats.org/officeDocument/2006/relationships/slideLayout" Target="../slideLayouts/slideLayout12.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www.sciencedirect.com/topics/economics-econometrics-and-finance/closed-loop-supply-chai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epa.ie/environment-and-you/circular-economy/#:~:text=What's%20happening%20in%20the%20circular,brought%20back%20into%20production%20processe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925527322000895#bib110" TargetMode="External"/><Relationship Id="rId2" Type="http://schemas.openxmlformats.org/officeDocument/2006/relationships/image" Target="../media/image33.jpeg"/><Relationship Id="rId1" Type="http://schemas.openxmlformats.org/officeDocument/2006/relationships/slideLayout" Target="../slideLayouts/slideLayout16.xml"/><Relationship Id="rId4" Type="http://schemas.openxmlformats.org/officeDocument/2006/relationships/hyperlink" Target="https://www.sciencedirect.com/science/article/pii/S0925527322000895#bib99"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hukubalance.com/" TargetMode="Externa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hyperlink" Target="https://www.csrready.eu/case-studies/" TargetMode="External"/><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jpeg"/><Relationship Id="rId11" Type="http://schemas.openxmlformats.org/officeDocument/2006/relationships/hyperlink" Target="https://thekind.co/" TargetMode="External"/><Relationship Id="rId5" Type="http://schemas.openxmlformats.org/officeDocument/2006/relationships/image" Target="../media/image37.png"/><Relationship Id="rId10" Type="http://schemas.openxmlformats.org/officeDocument/2006/relationships/hyperlink" Target="https://kindora.shop/" TargetMode="External"/><Relationship Id="rId4" Type="http://schemas.openxmlformats.org/officeDocument/2006/relationships/image" Target="../media/image36.png"/><Relationship Id="rId9" Type="http://schemas.openxmlformats.org/officeDocument/2006/relationships/hyperlink" Target="https://paceorganisation.ie/" TargetMode="External"/><Relationship Id="rId14" Type="http://schemas.openxmlformats.org/officeDocument/2006/relationships/hyperlink" Target="https://veri.fish/"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node/123797" TargetMode="External"/><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6.xml"/><Relationship Id="rId5" Type="http://schemas.openxmlformats.org/officeDocument/2006/relationships/image" Target="../media/image41.jpeg"/><Relationship Id="rId4" Type="http://schemas.openxmlformats.org/officeDocument/2006/relationships/hyperlink" Target="https://environment.ec.europa.eu/strategy/circular-economy-action-plan_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csrready.eu/online-course/" TargetMode="External"/><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6.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www.rubicon.com/blog/economic-benefits-circular-economy/" TargetMode="External"/><Relationship Id="rId2" Type="http://schemas.openxmlformats.org/officeDocument/2006/relationships/hyperlink" Target="https://www.mckinsey.com/business-functions/sustainability/our-insights/mapping-the-benefits-of-a-circular-economy"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hyperlink" Target="https://circulareconomy.europa.eu/platform/en/toolkits-guidelines" TargetMode="External"/><Relationship Id="rId3" Type="http://schemas.openxmlformats.org/officeDocument/2006/relationships/hyperlink" Target="https://www.sciencedirect.com/science/article/pii/S0925527322000895" TargetMode="External"/><Relationship Id="rId7" Type="http://schemas.openxmlformats.org/officeDocument/2006/relationships/image" Target="../media/image47.svg"/><Relationship Id="rId2" Type="http://schemas.openxmlformats.org/officeDocument/2006/relationships/hyperlink" Target="https://www.sciencedirect.com/topics/economics-econometrics-and-finance/sme" TargetMode="Externa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europarl.europa.eu/RegData/etudes/STUD/2022/699628/IPOL_STU(2022)699628_EN.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2.deloitte.com/uk/en/insights/industry/technology/technology-media-and-telecom-predictions/2022/environmental-impact-smartphones.html" TargetMode="External"/><Relationship Id="rId2" Type="http://schemas.openxmlformats.org/officeDocument/2006/relationships/hyperlink" Target="https://www.bbvaopenmind.com/en/science/environment/the-hidden-environmental-toll-of-smartphones/" TargetMode="External"/><Relationship Id="rId1" Type="http://schemas.openxmlformats.org/officeDocument/2006/relationships/slideLayout" Target="../slideLayouts/slideLayout14.xml"/><Relationship Id="rId5" Type="http://schemas.openxmlformats.org/officeDocument/2006/relationships/hyperlink" Target="https://theconversation.com/three-ways-making-a-smartphone-can-harm-the-environment-102148" TargetMode="External"/><Relationship Id="rId4" Type="http://schemas.openxmlformats.org/officeDocument/2006/relationships/hyperlink" Target="https://www.rubicon.com/blog/economic-benefits-circular-economy/"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weeeireland.ie/" TargetMode="External"/><Relationship Id="rId3" Type="http://schemas.openxmlformats.org/officeDocument/2006/relationships/image" Target="../media/image49.jpeg"/><Relationship Id="rId7" Type="http://schemas.openxmlformats.org/officeDocument/2006/relationships/hyperlink" Target="https://filtracycle.com/" TargetMode="External"/><Relationship Id="rId12"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51.jpeg"/><Relationship Id="rId11" Type="http://schemas.openxmlformats.org/officeDocument/2006/relationships/hyperlink" Target="https://www.csrready.eu/case-studies/" TargetMode="External"/><Relationship Id="rId5" Type="http://schemas.openxmlformats.org/officeDocument/2006/relationships/hyperlink" Target="https://www.acousticmaterials.ie/" TargetMode="External"/><Relationship Id="rId10" Type="http://schemas.openxmlformats.org/officeDocument/2006/relationships/hyperlink" Target="https://veri.fish/" TargetMode="External"/><Relationship Id="rId4" Type="http://schemas.openxmlformats.org/officeDocument/2006/relationships/image" Target="../media/image50.jpe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hyperlink" Target="https://circularandco.com/circular-mission"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csrready.eu/case-studies/" TargetMode="External"/><Relationship Id="rId1" Type="http://schemas.openxmlformats.org/officeDocument/2006/relationships/slideLayout" Target="../slideLayouts/slideLayout21.xml"/><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sciencedirect.com/science/article/pii/S0925527322000895" TargetMode="External"/><Relationship Id="rId1" Type="http://schemas.openxmlformats.org/officeDocument/2006/relationships/slideLayout" Target="../slideLayouts/slideLayout24.xml"/><Relationship Id="rId5" Type="http://schemas.openxmlformats.org/officeDocument/2006/relationships/hyperlink" Target="https://ars.els-cdn.com/content/image/1-s2.0-S0925527322000895-gr2.jpg" TargetMode="External"/><Relationship Id="rId4" Type="http://schemas.openxmlformats.org/officeDocument/2006/relationships/hyperlink" Target="https://ars.els-cdn.com/content/image/1-s2.0-S0925527322000895-gr2_lrg.jp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rs.els-cdn.com/content/image/1-s2.0-S0925527322000895-gr1_lrg.jpg" TargetMode="External"/><Relationship Id="rId2" Type="http://schemas.openxmlformats.org/officeDocument/2006/relationships/image" Target="../media/image55.jpeg"/><Relationship Id="rId1" Type="http://schemas.openxmlformats.org/officeDocument/2006/relationships/slideLayout" Target="../slideLayouts/slideLayout24.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ars.els-cdn.com/content/image/1-s2.0-S0925527322000895-gr1.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hyperlink" Target="https://www.rubicon.com/sustainability-hub/waste-stream/organics-recycling/" TargetMode="External"/><Relationship Id="rId13" Type="http://schemas.openxmlformats.org/officeDocument/2006/relationships/hyperlink" Target="https://www.rubicon.com/sustainability-hub/waste-stream/e-waste/" TargetMode="External"/><Relationship Id="rId3" Type="http://schemas.openxmlformats.org/officeDocument/2006/relationships/hyperlink" Target="https://www.rubicon.com/blog/cardboard-recycling/" TargetMode="External"/><Relationship Id="rId7" Type="http://schemas.openxmlformats.org/officeDocument/2006/relationships/hyperlink" Target="https://www.rubicon.com/sustainability-hub/materials/plastic/" TargetMode="External"/><Relationship Id="rId12" Type="http://schemas.openxmlformats.org/officeDocument/2006/relationships/hyperlink" Target="https://www.rubicon.com/blog/concrete-recycling/" TargetMode="External"/><Relationship Id="rId2" Type="http://schemas.openxmlformats.org/officeDocument/2006/relationships/hyperlink" Target="https://www.rubicon.com/sustainability-hub/waste-stream/food-waste/" TargetMode="External"/><Relationship Id="rId1" Type="http://schemas.openxmlformats.org/officeDocument/2006/relationships/slideLayout" Target="../slideLayouts/slideLayout15.xml"/><Relationship Id="rId6" Type="http://schemas.openxmlformats.org/officeDocument/2006/relationships/hyperlink" Target="https://www.rubicon.com/sustainability-hub/materials/paper/" TargetMode="External"/><Relationship Id="rId11" Type="http://schemas.openxmlformats.org/officeDocument/2006/relationships/hyperlink" Target="https://www.rubicon.com/enterprises/industries/construction-demolition/" TargetMode="External"/><Relationship Id="rId5" Type="http://schemas.openxmlformats.org/officeDocument/2006/relationships/hyperlink" Target="https://www.rubicon.com/sustainability-hub/materials/metal/" TargetMode="External"/><Relationship Id="rId10" Type="http://schemas.openxmlformats.org/officeDocument/2006/relationships/hyperlink" Target="https://www.rubicon.com/blog/used-cooking-oil-recycling/" TargetMode="External"/><Relationship Id="rId4" Type="http://schemas.openxmlformats.org/officeDocument/2006/relationships/hyperlink" Target="https://www.rubicon.com/independent-businesses/" TargetMode="External"/><Relationship Id="rId9" Type="http://schemas.openxmlformats.org/officeDocument/2006/relationships/hyperlink" Target="https://www.rubicon.com/sustainability-hub/materials/wood/" TargetMode="External"/><Relationship Id="rId14" Type="http://schemas.openxmlformats.org/officeDocument/2006/relationships/hyperlink" Target="https://www.rubicon.com/blog/universal-waste-10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epa.gov/smm/managing-and-reducing-wastes-guide-commercial-buildings" TargetMode="Externa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eurochambres.eu/wp-content/uploads/2020/06/Chambers_for_a_Circular_Economy_2020-2020-00016-01.pdf" TargetMode="External"/><Relationship Id="rId1" Type="http://schemas.openxmlformats.org/officeDocument/2006/relationships/slideLayout" Target="../slideLayouts/slideLayout18.xml"/><Relationship Id="rId5" Type="http://schemas.openxmlformats.org/officeDocument/2006/relationships/image" Target="../media/image60.sv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theculinaryfoodgroup.com/" TargetMode="External"/><Relationship Id="rId18" Type="http://schemas.openxmlformats.org/officeDocument/2006/relationships/hyperlink" Target="https://www.thelekkercompany.com/foundation" TargetMode="External"/><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hyperlink" Target="https://www.copper8.com/en/approach/" TargetMode="External"/><Relationship Id="rId17" Type="http://schemas.openxmlformats.org/officeDocument/2006/relationships/hyperlink" Target="https://www.thelekkercompany.com/about-us" TargetMode="External"/><Relationship Id="rId2" Type="http://schemas.openxmlformats.org/officeDocument/2006/relationships/image" Target="../media/image61.jpeg"/><Relationship Id="rId16" Type="http://schemas.openxmlformats.org/officeDocument/2006/relationships/hyperlink" Target="https://thelekkercompany.com/" TargetMode="External"/><Relationship Id="rId1" Type="http://schemas.openxmlformats.org/officeDocument/2006/relationships/slideLayout" Target="../slideLayouts/slideLayout16.xml"/><Relationship Id="rId6" Type="http://schemas.openxmlformats.org/officeDocument/2006/relationships/image" Target="../media/image65.png"/><Relationship Id="rId11" Type="http://schemas.openxmlformats.org/officeDocument/2006/relationships/hyperlink" Target="https://www.nineandco.com/wp-content/uploads/2021/07/NINECO.-impact-report-2020.pdf" TargetMode="External"/><Relationship Id="rId5" Type="http://schemas.openxmlformats.org/officeDocument/2006/relationships/image" Target="../media/image64.png"/><Relationship Id="rId15" Type="http://schemas.openxmlformats.org/officeDocument/2006/relationships/hyperlink" Target="https://rapanuiclothing.com/circular-clothing/" TargetMode="External"/><Relationship Id="rId10" Type="http://schemas.openxmlformats.org/officeDocument/2006/relationships/hyperlink" Target="https://www.nineandco.com/en/circulaire-mode/" TargetMode="External"/><Relationship Id="rId4" Type="http://schemas.openxmlformats.org/officeDocument/2006/relationships/image" Target="../media/image63.jpeg"/><Relationship Id="rId9" Type="http://schemas.openxmlformats.org/officeDocument/2006/relationships/hyperlink" Target="https://www.nineandco.com/en/" TargetMode="External"/><Relationship Id="rId14" Type="http://schemas.openxmlformats.org/officeDocument/2006/relationships/hyperlink" Target="https://www.csrready.eu/case-studie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nviromap.ie/" TargetMode="External"/><Relationship Id="rId3" Type="http://schemas.openxmlformats.org/officeDocument/2006/relationships/hyperlink" Target="Green%20Start%20Program,%20Green%20Plus%20and%20Green%20Transform" TargetMode="External"/><Relationship Id="rId7" Type="http://schemas.openxmlformats.org/officeDocument/2006/relationships/hyperlink" Target="https://www.epa.ie/climate/calculators/" TargetMode="External"/><Relationship Id="rId2" Type="http://schemas.openxmlformats.org/officeDocument/2006/relationships/hyperlink" Target="https://www.rubicon.com/blog/sustainable-business-practices/" TargetMode="External"/><Relationship Id="rId1" Type="http://schemas.openxmlformats.org/officeDocument/2006/relationships/slideLayout" Target="../slideLayouts/slideLayout12.xml"/><Relationship Id="rId6" Type="http://schemas.openxmlformats.org/officeDocument/2006/relationships/hyperlink" Target="https://hsalearning.ie/" TargetMode="External"/><Relationship Id="rId5" Type="http://schemas.openxmlformats.org/officeDocument/2006/relationships/hyperlink" Target="https://www.enterprise-ireland.com/en/productivity/build-a-green-sustainable-business/" TargetMode="External"/><Relationship Id="rId10" Type="http://schemas.openxmlformats.org/officeDocument/2006/relationships/hyperlink" Target="https://www.besmart.ie/" TargetMode="External"/><Relationship Id="rId4" Type="http://schemas.openxmlformats.org/officeDocument/2006/relationships/hyperlink" Target="https://www.enterprise-ireland.com/en/Productivity/Build-a-green-sustainable-Business/GreenPlus/" TargetMode="External"/><Relationship Id="rId9" Type="http://schemas.openxmlformats.org/officeDocument/2006/relationships/hyperlink" Target="https://greenbusiness.ie/sme-efficiency-and-cost-reduction-questionnair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csrready.eu/case-studies/" TargetMode="External"/><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ineandco.com/en/circulaire-mode/" TargetMode="External"/><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9.xml"/><Relationship Id="rId5" Type="http://schemas.openxmlformats.org/officeDocument/2006/relationships/image" Target="../media/image60.sv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eulacfoundation.org/en/system/files/case_studies_circular_economy_eu_lac.pdf" TargetMode="External"/><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4.sv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sigroup.com/en-GB/standards/benefits-of-using-standards/becoming-more-sustainable-with-standards/BS8001-Circular-Economy/" TargetMode="External"/><Relationship Id="rId7" Type="http://schemas.openxmlformats.org/officeDocument/2006/relationships/hyperlink" Target="https://www.wbcsd.org/Clusters/Circular-Economy-Factor10/Resources/The-newbig-circle" TargetMode="External"/><Relationship Id="rId2" Type="http://schemas.openxmlformats.org/officeDocument/2006/relationships/hyperlink" Target="https://www.bioregional.com/cracking-circular-challenge-get-started-circulareconomy/" TargetMode="External"/><Relationship Id="rId1" Type="http://schemas.openxmlformats.org/officeDocument/2006/relationships/slideLayout" Target="../slideLayouts/slideLayout21.xml"/><Relationship Id="rId6" Type="http://schemas.openxmlformats.org/officeDocument/2006/relationships/hyperlink" Target="http://ec.europa.eu/environment/circular-economy/index_en.htm" TargetMode="External"/><Relationship Id="rId5" Type="http://schemas.openxmlformats.org/officeDocument/2006/relationships/hyperlink" Target="https://ec.europa.eu/commission/priorities/jobs-growth-and-investment/towardscircular-economy_en" TargetMode="External"/><Relationship Id="rId4" Type="http://schemas.openxmlformats.org/officeDocument/2006/relationships/hyperlink" Target="https://www.ellenmacarthurfoundation.or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60.xml"/><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europarl.europa.eu/RegData/etudes/BRIE/2016/573899/EPRS_BRI%282016%29573899_EN.pdf" TargetMode="External"/><Relationship Id="rId1" Type="http://schemas.openxmlformats.org/officeDocument/2006/relationships/slideLayout" Target="../slideLayouts/slideLayout17.xml"/><Relationship Id="rId5" Type="http://schemas.openxmlformats.org/officeDocument/2006/relationships/hyperlink" Target="https://eulacfoundation.org/en/system/files/case_studies_circular_economy_eu_lac.pdf"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https://www.santander.com/en/stories/ecological-footprint-what-is-it" TargetMode="External"/><Relationship Id="rId2" Type="http://schemas.openxmlformats.org/officeDocument/2006/relationships/hyperlink" Target="https://www.santander.com/en/stories/what-is-sustainability" TargetMode="External"/><Relationship Id="rId1" Type="http://schemas.openxmlformats.org/officeDocument/2006/relationships/slideLayout" Target="../slideLayouts/slideLayout17.xml"/><Relationship Id="rId6" Type="http://schemas.openxmlformats.org/officeDocument/2006/relationships/hyperlink" Target="https://www.santander.com/en/stories/linear-and-circular-economies-what-are-they-and-whats-the-difference#:~:text=The%20key%20difference%20is%20that,the%20circular%20economy%20targets%20sustainability." TargetMode="External"/><Relationship Id="rId5" Type="http://schemas.openxmlformats.org/officeDocument/2006/relationships/image" Target="../media/image27.png"/><Relationship Id="rId4" Type="http://schemas.openxmlformats.org/officeDocument/2006/relationships/hyperlink" Target="https://www.santander.com/en/stories/reduce-reuse-and-recycle-the-three-rs-to-help-the-plan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antander.com/en/stories/climate-change" TargetMode="External"/><Relationship Id="rId2" Type="http://schemas.openxmlformats.org/officeDocument/2006/relationships/image" Target="../media/image2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7992" b="17992"/>
          <a:stretch>
            <a:fillRect/>
          </a:stretch>
        </p:blipFill>
        <p:spPr>
          <a:xfrm>
            <a:off x="1864426"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89034" y="3803718"/>
            <a:ext cx="6333031" cy="775681"/>
          </a:xfrm>
        </p:spPr>
        <p:txBody>
          <a:bodyPr/>
          <a:lstStyle/>
          <a:p>
            <a:r>
              <a:rPr lang="en-US" dirty="0"/>
              <a:t>Module 9</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89034" y="4665295"/>
            <a:ext cx="5298754" cy="775681"/>
          </a:xfrm>
        </p:spPr>
        <p:txBody>
          <a:bodyPr>
            <a:noAutofit/>
          </a:bodyPr>
          <a:lstStyle/>
          <a:p>
            <a:r>
              <a:rPr lang="en-US" sz="2800" dirty="0"/>
              <a:t>CSR Adaptation to Circular Economy Innovation</a:t>
            </a:r>
          </a:p>
        </p:txBody>
      </p:sp>
      <p:sp>
        <p:nvSpPr>
          <p:cNvPr id="4" name="TextBox 3">
            <a:extLst>
              <a:ext uri="{FF2B5EF4-FFF2-40B4-BE49-F238E27FC236}">
                <a16:creationId xmlns:a16="http://schemas.microsoft.com/office/drawing/2014/main" id="{ED0B77C0-8D94-674B-AC83-E7DA5B14B690}"/>
              </a:ext>
            </a:extLst>
          </p:cNvPr>
          <p:cNvSpPr txBox="1"/>
          <p:nvPr/>
        </p:nvSpPr>
        <p:spPr>
          <a:xfrm>
            <a:off x="0" y="5972654"/>
            <a:ext cx="6333031" cy="830997"/>
          </a:xfrm>
          <a:prstGeom prst="rect">
            <a:avLst/>
          </a:prstGeom>
          <a:noFill/>
        </p:spPr>
        <p:txBody>
          <a:bodyPr wrap="square">
            <a:spAutoFit/>
          </a:bodyPr>
          <a:lstStyle/>
          <a:p>
            <a:pPr algn="just"/>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pic>
        <p:nvPicPr>
          <p:cNvPr id="5" name="Grafik 63">
            <a:extLst>
              <a:ext uri="{FF2B5EF4-FFF2-40B4-BE49-F238E27FC236}">
                <a16:creationId xmlns:a16="http://schemas.microsoft.com/office/drawing/2014/main" id="{DB355DF5-C171-B9C1-C093-79C235DE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084" y="6489864"/>
            <a:ext cx="838200" cy="302260"/>
          </a:xfrm>
          <a:prstGeom prst="rect">
            <a:avLst/>
          </a:prstGeom>
        </p:spPr>
      </p:pic>
      <p:sp>
        <p:nvSpPr>
          <p:cNvPr id="7" name="TextBox 6">
            <a:extLst>
              <a:ext uri="{FF2B5EF4-FFF2-40B4-BE49-F238E27FC236}">
                <a16:creationId xmlns:a16="http://schemas.microsoft.com/office/drawing/2014/main" id="{23FA43E8-8CF0-6766-F7C0-894CE44EF67E}"/>
              </a:ext>
            </a:extLst>
          </p:cNvPr>
          <p:cNvSpPr txBox="1"/>
          <p:nvPr/>
        </p:nvSpPr>
        <p:spPr>
          <a:xfrm>
            <a:off x="8420101" y="6502494"/>
            <a:ext cx="6265984" cy="276999"/>
          </a:xfrm>
          <a:prstGeom prst="rect">
            <a:avLst/>
          </a:prstGeom>
          <a:noFill/>
        </p:spPr>
        <p:txBody>
          <a:bodyPr wrap="square">
            <a:spAutoFit/>
          </a:bodyPr>
          <a:lstStyle/>
          <a:p>
            <a:r>
              <a:rPr lang="en-GB" sz="1200">
                <a:solidFill>
                  <a:srgbClr val="FFFFFF"/>
                </a:solidFill>
                <a:effectLst/>
                <a:latin typeface="Calibri" panose="020F0502020204030204" pitchFamily="34" charset="0"/>
                <a:ea typeface="Yrsa-Regular"/>
                <a:cs typeface="Calibri" panose="020F0502020204030204" pitchFamily="34" charset="0"/>
              </a:rPr>
              <a:t>This resource is </a:t>
            </a:r>
            <a:r>
              <a:rPr lang="en-GB" sz="1200" dirty="0">
                <a:solidFill>
                  <a:srgbClr val="FFFFFF"/>
                </a:solidFill>
                <a:effectLst/>
                <a:latin typeface="Calibri" panose="020F0502020204030204" pitchFamily="34" charset="0"/>
                <a:ea typeface="Yrsa-Regular"/>
                <a:cs typeface="Calibri" panose="020F0502020204030204" pitchFamily="34" charset="0"/>
              </a:rPr>
              <a:t>licensed under CC BY 4.0</a:t>
            </a:r>
            <a:endParaRPr lang="en-BA"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5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10;&#10;Description automatically generated">
            <a:extLst>
              <a:ext uri="{FF2B5EF4-FFF2-40B4-BE49-F238E27FC236}">
                <a16:creationId xmlns:a16="http://schemas.microsoft.com/office/drawing/2014/main" id="{5D98FC99-7DBA-F4E0-80D5-AE33BC495D1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302" r="4302"/>
          <a:stretch>
            <a:fillRect/>
          </a:stretch>
        </p:blipFill>
        <p:spPr>
          <a:xfrm>
            <a:off x="8129588" y="0"/>
            <a:ext cx="3929062" cy="6448425"/>
          </a:xfrm>
        </p:spPr>
      </p:pic>
      <p:sp>
        <p:nvSpPr>
          <p:cNvPr id="5" name="Text Placeholder 4">
            <a:extLst>
              <a:ext uri="{FF2B5EF4-FFF2-40B4-BE49-F238E27FC236}">
                <a16:creationId xmlns:a16="http://schemas.microsoft.com/office/drawing/2014/main" id="{10849D48-43DD-9065-2ADF-21D3C743A4DF}"/>
              </a:ext>
            </a:extLst>
          </p:cNvPr>
          <p:cNvSpPr>
            <a:spLocks noGrp="1"/>
          </p:cNvSpPr>
          <p:nvPr>
            <p:ph type="body" sz="quarter" idx="13"/>
          </p:nvPr>
        </p:nvSpPr>
        <p:spPr>
          <a:xfrm>
            <a:off x="1650269" y="162987"/>
            <a:ext cx="5228693" cy="953429"/>
          </a:xfrm>
        </p:spPr>
        <p:txBody>
          <a:bodyPr>
            <a:normAutofit fontScale="92500" lnSpcReduction="10000"/>
          </a:bodyPr>
          <a:lstStyle/>
          <a:p>
            <a:pPr algn="ctr"/>
            <a:r>
              <a:rPr lang="en-IE" dirty="0">
                <a:solidFill>
                  <a:srgbClr val="027354"/>
                </a:solidFill>
              </a:rPr>
              <a:t>How Businesses can Benefit from Circular Economy</a:t>
            </a:r>
          </a:p>
        </p:txBody>
      </p:sp>
      <p:sp>
        <p:nvSpPr>
          <p:cNvPr id="6" name="Text Placeholder 5">
            <a:extLst>
              <a:ext uri="{FF2B5EF4-FFF2-40B4-BE49-F238E27FC236}">
                <a16:creationId xmlns:a16="http://schemas.microsoft.com/office/drawing/2014/main" id="{11E10F62-7F82-E619-B486-E1A68471F955}"/>
              </a:ext>
            </a:extLst>
          </p:cNvPr>
          <p:cNvSpPr>
            <a:spLocks noGrp="1"/>
          </p:cNvSpPr>
          <p:nvPr>
            <p:ph type="body" sz="quarter" idx="14"/>
          </p:nvPr>
        </p:nvSpPr>
        <p:spPr>
          <a:xfrm>
            <a:off x="371464" y="1116416"/>
            <a:ext cx="7477890" cy="3079983"/>
          </a:xfrm>
        </p:spPr>
        <p:txBody>
          <a:bodyPr/>
          <a:lstStyle/>
          <a:p>
            <a:r>
              <a:rPr lang="en-IE" b="1" dirty="0">
                <a:solidFill>
                  <a:srgbClr val="F29E38"/>
                </a:solidFill>
              </a:rPr>
              <a:t>Circular Economy Activities benefit not only companies but people and the planet. </a:t>
            </a:r>
            <a:r>
              <a:rPr lang="en-IE" dirty="0">
                <a:solidFill>
                  <a:srgbClr val="333333"/>
                </a:solidFill>
              </a:rPr>
              <a:t>The benefits are endless such as</a:t>
            </a:r>
            <a:r>
              <a:rPr lang="en-GB" b="0" i="0" dirty="0">
                <a:solidFill>
                  <a:srgbClr val="333333"/>
                </a:solidFill>
                <a:effectLst/>
              </a:rPr>
              <a:t>; achieving cost savings, increasing competitiveness, stimulating innovation, reducing pressure on the environment, improving the security of the supply of raw materials, and boosting economic growth for Ireland. </a:t>
            </a:r>
          </a:p>
          <a:p>
            <a:endParaRPr lang="en-IE" dirty="0">
              <a:solidFill>
                <a:srgbClr val="333333"/>
              </a:solidFill>
            </a:endParaRPr>
          </a:p>
          <a:p>
            <a:r>
              <a:rPr lang="en-GB" i="0" dirty="0">
                <a:solidFill>
                  <a:srgbClr val="027354"/>
                </a:solidFill>
                <a:effectLst/>
              </a:rPr>
              <a:t>Currently, the production of materials we use every day in Europe this accounts for 45% of the CO2 emissions.</a:t>
            </a:r>
          </a:p>
          <a:p>
            <a:endParaRPr lang="en-IE" dirty="0">
              <a:solidFill>
                <a:srgbClr val="333333"/>
              </a:solidFill>
            </a:endParaRPr>
          </a:p>
          <a:p>
            <a:r>
              <a:rPr lang="en-GB" dirty="0">
                <a:solidFill>
                  <a:srgbClr val="333333"/>
                </a:solidFill>
              </a:rPr>
              <a:t>Waste prevention activities</a:t>
            </a:r>
            <a:r>
              <a:rPr lang="en-GB" b="0" i="0" dirty="0">
                <a:solidFill>
                  <a:srgbClr val="333333"/>
                </a:solidFill>
                <a:effectLst/>
              </a:rPr>
              <a:t>, </a:t>
            </a:r>
            <a:r>
              <a:rPr lang="en-GB" b="0" i="0" u="sng" dirty="0" err="1">
                <a:solidFill>
                  <a:srgbClr val="05638E"/>
                </a:solidFill>
                <a:effectLst/>
                <a:hlinkClick r:id="rId3"/>
              </a:rPr>
              <a:t>ecodesign</a:t>
            </a:r>
            <a:r>
              <a:rPr lang="en-GB" b="0" i="0" dirty="0">
                <a:solidFill>
                  <a:srgbClr val="333333"/>
                </a:solidFill>
                <a:effectLst/>
              </a:rPr>
              <a:t> , and re-useability could save companies money while also </a:t>
            </a:r>
            <a:r>
              <a:rPr lang="en-GB" b="0" i="0" u="sng" dirty="0">
                <a:solidFill>
                  <a:srgbClr val="05638E"/>
                </a:solidFill>
                <a:effectLst/>
                <a:hlinkClick r:id="rId4"/>
              </a:rPr>
              <a:t>reducing total annual greenhouse gas emissions</a:t>
            </a:r>
            <a:r>
              <a:rPr lang="en-GB" b="0" i="0" dirty="0">
                <a:solidFill>
                  <a:srgbClr val="333333"/>
                </a:solidFill>
                <a:effectLst/>
              </a:rPr>
              <a:t>. Learn from Our </a:t>
            </a:r>
            <a:r>
              <a:rPr lang="en-GB" b="0" i="0" dirty="0">
                <a:solidFill>
                  <a:srgbClr val="333333"/>
                </a:solidFill>
                <a:effectLst/>
                <a:hlinkClick r:id="rId5"/>
              </a:rPr>
              <a:t>CSR READY Case Studies </a:t>
            </a:r>
            <a:r>
              <a:rPr lang="en-GB" b="0" i="0" dirty="0">
                <a:solidFill>
                  <a:srgbClr val="333333"/>
                </a:solidFill>
                <a:effectLst/>
              </a:rPr>
              <a:t>How they benefited.</a:t>
            </a:r>
          </a:p>
          <a:p>
            <a:endParaRPr lang="en-GB" dirty="0">
              <a:solidFill>
                <a:srgbClr val="333333"/>
              </a:solidFill>
            </a:endParaRPr>
          </a:p>
          <a:p>
            <a:endParaRPr lang="en-GB" b="0" i="0" dirty="0">
              <a:solidFill>
                <a:srgbClr val="333333"/>
              </a:solidFill>
              <a:effectLst/>
            </a:endParaRPr>
          </a:p>
          <a:p>
            <a:endParaRPr lang="en-IE" dirty="0">
              <a:solidFill>
                <a:srgbClr val="0A0A0A"/>
              </a:solidFill>
            </a:endParaRPr>
          </a:p>
        </p:txBody>
      </p:sp>
      <p:sp>
        <p:nvSpPr>
          <p:cNvPr id="8" name="TextBox 7">
            <a:extLst>
              <a:ext uri="{FF2B5EF4-FFF2-40B4-BE49-F238E27FC236}">
                <a16:creationId xmlns:a16="http://schemas.microsoft.com/office/drawing/2014/main" id="{82632F66-E4C8-2DB1-6499-F7764E611911}"/>
              </a:ext>
            </a:extLst>
          </p:cNvPr>
          <p:cNvSpPr txBox="1"/>
          <p:nvPr/>
        </p:nvSpPr>
        <p:spPr>
          <a:xfrm>
            <a:off x="5721790" y="6056768"/>
            <a:ext cx="1702052" cy="369332"/>
          </a:xfrm>
          <a:prstGeom prst="rect">
            <a:avLst/>
          </a:prstGeom>
          <a:noFill/>
        </p:spPr>
        <p:txBody>
          <a:bodyPr wrap="square" rtlCol="0">
            <a:spAutoFit/>
          </a:bodyPr>
          <a:lstStyle/>
          <a:p>
            <a:r>
              <a:rPr lang="en-IE" dirty="0">
                <a:hlinkClick r:id="rId6"/>
              </a:rPr>
              <a:t>Source</a:t>
            </a:r>
            <a:endParaRPr lang="en-IE" dirty="0"/>
          </a:p>
        </p:txBody>
      </p:sp>
    </p:spTree>
    <p:extLst>
      <p:ext uri="{BB962C8B-B14F-4D97-AF65-F5344CB8AC3E}">
        <p14:creationId xmlns:p14="http://schemas.microsoft.com/office/powerpoint/2010/main" val="68211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3BBC2-2D3D-5EC8-50BD-F22260F8EE5E}"/>
              </a:ext>
            </a:extLst>
          </p:cNvPr>
          <p:cNvSpPr>
            <a:spLocks noGrp="1"/>
          </p:cNvSpPr>
          <p:nvPr>
            <p:ph type="body" sz="quarter" idx="13"/>
          </p:nvPr>
        </p:nvSpPr>
        <p:spPr>
          <a:xfrm>
            <a:off x="2671426" y="222765"/>
            <a:ext cx="6705894" cy="953429"/>
          </a:xfrm>
        </p:spPr>
        <p:txBody>
          <a:bodyPr>
            <a:normAutofit fontScale="92500"/>
          </a:bodyPr>
          <a:lstStyle/>
          <a:p>
            <a:pPr algn="ctr"/>
            <a:r>
              <a:rPr lang="en-IE" dirty="0">
                <a:solidFill>
                  <a:srgbClr val="01632F"/>
                </a:solidFill>
              </a:rPr>
              <a:t>GDP Benefits of €4.3 Trillion in 2030</a:t>
            </a:r>
          </a:p>
        </p:txBody>
      </p:sp>
      <p:sp>
        <p:nvSpPr>
          <p:cNvPr id="4" name="Text Placeholder 3">
            <a:extLst>
              <a:ext uri="{FF2B5EF4-FFF2-40B4-BE49-F238E27FC236}">
                <a16:creationId xmlns:a16="http://schemas.microsoft.com/office/drawing/2014/main" id="{A7759CB5-5116-38AD-5CF2-F8FE8514B76C}"/>
              </a:ext>
            </a:extLst>
          </p:cNvPr>
          <p:cNvSpPr>
            <a:spLocks noGrp="1"/>
          </p:cNvSpPr>
          <p:nvPr>
            <p:ph type="body" sz="quarter" idx="14"/>
          </p:nvPr>
        </p:nvSpPr>
        <p:spPr>
          <a:xfrm>
            <a:off x="770908" y="1176194"/>
            <a:ext cx="10318433" cy="3079983"/>
          </a:xfrm>
        </p:spPr>
        <p:txBody>
          <a:bodyPr/>
          <a:lstStyle/>
          <a:p>
            <a:r>
              <a:rPr lang="en-GB" b="0" i="0" dirty="0">
                <a:solidFill>
                  <a:srgbClr val="042228"/>
                </a:solidFill>
                <a:effectLst/>
                <a:latin typeface="ARS Maquette"/>
              </a:rPr>
              <a:t>Widespread adoption of the circular economy results in increased Gross Domestic Product (GDP)—with a reported </a:t>
            </a:r>
            <a:r>
              <a:rPr lang="en-GB" b="0" i="0" u="none" strike="noStrike" dirty="0">
                <a:effectLst/>
                <a:latin typeface="ARS Maquette"/>
                <a:hlinkClick r:id="rId2"/>
              </a:rPr>
              <a:t>€4.5 trillion in economic benefits</a:t>
            </a:r>
            <a:r>
              <a:rPr lang="en-GB" b="0" i="0" dirty="0">
                <a:solidFill>
                  <a:srgbClr val="042228"/>
                </a:solidFill>
                <a:effectLst/>
                <a:latin typeface="ARS Maquette"/>
              </a:rPr>
              <a:t> until 2030. But this does not only provide a general economic boost. Individual businesses that practice a circular economy can also reap the monetary benefits.</a:t>
            </a:r>
          </a:p>
          <a:p>
            <a:endParaRPr lang="en-GB" dirty="0">
              <a:solidFill>
                <a:srgbClr val="042228"/>
              </a:solidFill>
              <a:latin typeface="ARS Maquette"/>
            </a:endParaRPr>
          </a:p>
          <a:p>
            <a:r>
              <a:rPr lang="en-GB" b="1" i="0" dirty="0">
                <a:solidFill>
                  <a:srgbClr val="01632F"/>
                </a:solidFill>
                <a:effectLst/>
                <a:latin typeface="ARS Maquette"/>
              </a:rPr>
              <a:t>Take the consumer goods industry. </a:t>
            </a:r>
            <a:r>
              <a:rPr lang="en-GB" b="0" i="0" dirty="0">
                <a:solidFill>
                  <a:srgbClr val="042228"/>
                </a:solidFill>
                <a:effectLst/>
                <a:latin typeface="ARS Maquette"/>
              </a:rPr>
              <a:t>There is €3.2 trillion worth of materials used in this sector alone each year, yet only </a:t>
            </a:r>
            <a:r>
              <a:rPr lang="en-GB" b="0" i="0" u="none" strike="noStrike" dirty="0">
                <a:effectLst/>
                <a:latin typeface="ARS Maquette"/>
                <a:hlinkClick r:id="rId3"/>
              </a:rPr>
              <a:t>20 per cent of those materials are recovered</a:t>
            </a:r>
            <a:r>
              <a:rPr lang="en-GB" b="0" i="0" dirty="0">
                <a:solidFill>
                  <a:srgbClr val="042228"/>
                </a:solidFill>
                <a:effectLst/>
                <a:latin typeface="ARS Maquette"/>
              </a:rPr>
              <a:t>.</a:t>
            </a:r>
          </a:p>
          <a:p>
            <a:endParaRPr lang="en-GB" dirty="0">
              <a:solidFill>
                <a:srgbClr val="042228"/>
              </a:solidFill>
              <a:latin typeface="ARS Maquette"/>
            </a:endParaRPr>
          </a:p>
          <a:p>
            <a:r>
              <a:rPr lang="en-GB" b="0" i="0" dirty="0">
                <a:solidFill>
                  <a:srgbClr val="042228"/>
                </a:solidFill>
                <a:effectLst/>
                <a:latin typeface="ARS Maquette"/>
              </a:rPr>
              <a:t>The ability to reuse materials in the production of new products </a:t>
            </a:r>
            <a:r>
              <a:rPr lang="en-GB" b="1" i="0" dirty="0">
                <a:solidFill>
                  <a:srgbClr val="01632F"/>
                </a:solidFill>
                <a:effectLst/>
                <a:latin typeface="ARS Maquette"/>
              </a:rPr>
              <a:t>instead of sourcing new materials</a:t>
            </a:r>
            <a:r>
              <a:rPr lang="en-GB" b="0" i="0" dirty="0">
                <a:solidFill>
                  <a:srgbClr val="042228"/>
                </a:solidFill>
                <a:effectLst/>
                <a:latin typeface="ARS Maquette"/>
              </a:rPr>
              <a:t> can, in the long run, </a:t>
            </a:r>
            <a:r>
              <a:rPr lang="en-GB" b="1" i="0" dirty="0">
                <a:solidFill>
                  <a:srgbClr val="01632F"/>
                </a:solidFill>
                <a:effectLst/>
                <a:latin typeface="ARS Maquette"/>
              </a:rPr>
              <a:t>reduce operational costs</a:t>
            </a:r>
            <a:r>
              <a:rPr lang="en-GB" b="0" i="0" dirty="0">
                <a:solidFill>
                  <a:srgbClr val="042228"/>
                </a:solidFill>
                <a:effectLst/>
                <a:latin typeface="ARS Maquette"/>
              </a:rPr>
              <a:t>. Reusing existing materials also takes away from an industry’s dependency on resources that are otherwise </a:t>
            </a:r>
            <a:r>
              <a:rPr lang="en-GB" b="1" i="0" dirty="0">
                <a:solidFill>
                  <a:srgbClr val="01632F"/>
                </a:solidFill>
                <a:effectLst/>
                <a:latin typeface="ARS Maquette"/>
              </a:rPr>
              <a:t>volatile, whether in price or availability</a:t>
            </a:r>
            <a:r>
              <a:rPr lang="en-GB" b="0" i="0" dirty="0">
                <a:solidFill>
                  <a:srgbClr val="042228"/>
                </a:solidFill>
                <a:effectLst/>
                <a:latin typeface="ARS Maquette"/>
              </a:rPr>
              <a:t>.</a:t>
            </a:r>
            <a:endParaRPr lang="en-IE" dirty="0"/>
          </a:p>
        </p:txBody>
      </p:sp>
    </p:spTree>
    <p:extLst>
      <p:ext uri="{BB962C8B-B14F-4D97-AF65-F5344CB8AC3E}">
        <p14:creationId xmlns:p14="http://schemas.microsoft.com/office/powerpoint/2010/main" val="122939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33EAA-774C-C490-D637-5ED60BDE60F7}"/>
              </a:ext>
            </a:extLst>
          </p:cNvPr>
          <p:cNvSpPr>
            <a:spLocks noGrp="1"/>
          </p:cNvSpPr>
          <p:nvPr>
            <p:ph type="body" sz="quarter" idx="13"/>
          </p:nvPr>
        </p:nvSpPr>
        <p:spPr>
          <a:xfrm>
            <a:off x="666750" y="161365"/>
            <a:ext cx="6000750" cy="1429310"/>
          </a:xfrm>
        </p:spPr>
        <p:txBody>
          <a:bodyPr>
            <a:normAutofit fontScale="85000" lnSpcReduction="10000"/>
          </a:bodyPr>
          <a:lstStyle/>
          <a:p>
            <a:pPr algn="ctr">
              <a:lnSpc>
                <a:spcPct val="120000"/>
              </a:lnSpc>
              <a:spcBef>
                <a:spcPts val="0"/>
              </a:spcBef>
            </a:pPr>
            <a:r>
              <a:rPr lang="en-IE" dirty="0">
                <a:solidFill>
                  <a:srgbClr val="01632F"/>
                </a:solidFill>
              </a:rPr>
              <a:t>Comply with Environmental Regulations &amp; Manage Reputation</a:t>
            </a:r>
          </a:p>
        </p:txBody>
      </p:sp>
      <p:sp>
        <p:nvSpPr>
          <p:cNvPr id="4" name="Text Placeholder 3">
            <a:extLst>
              <a:ext uri="{FF2B5EF4-FFF2-40B4-BE49-F238E27FC236}">
                <a16:creationId xmlns:a16="http://schemas.microsoft.com/office/drawing/2014/main" id="{E9D1DCD8-C6E9-620B-5EEE-777979C88EA3}"/>
              </a:ext>
            </a:extLst>
          </p:cNvPr>
          <p:cNvSpPr>
            <a:spLocks noGrp="1"/>
          </p:cNvSpPr>
          <p:nvPr>
            <p:ph type="body" sz="quarter" idx="14"/>
          </p:nvPr>
        </p:nvSpPr>
        <p:spPr>
          <a:xfrm>
            <a:off x="591616" y="1292736"/>
            <a:ext cx="6750477" cy="3079983"/>
          </a:xfrm>
        </p:spPr>
        <p:txBody>
          <a:bodyPr/>
          <a:lstStyle/>
          <a:p>
            <a:r>
              <a:rPr lang="en-GB" b="1" i="0" dirty="0">
                <a:solidFill>
                  <a:srgbClr val="F08B10"/>
                </a:solidFill>
                <a:effectLst/>
                <a:latin typeface="ARS Maquette"/>
              </a:rPr>
              <a:t>Gain control over resources; </a:t>
            </a:r>
            <a:r>
              <a:rPr lang="en-GB" b="0" i="0" dirty="0">
                <a:solidFill>
                  <a:srgbClr val="042228"/>
                </a:solidFill>
                <a:effectLst/>
                <a:latin typeface="ARS Maquette"/>
              </a:rPr>
              <a:t>In a more relational sense, a company can also find itself in deep trouble if its processes rely on a certain material that can only be sourced from a singular place. This entire company would be jeopardized if any geopolitical or environmental crises made that resource unavailable to them. By gaining control over their resource supply and cycles, companies can become more independent and sustainable.</a:t>
            </a:r>
          </a:p>
          <a:p>
            <a:endParaRPr lang="en-GB" dirty="0">
              <a:solidFill>
                <a:srgbClr val="042228"/>
              </a:solidFill>
              <a:latin typeface="ARS Maquette"/>
            </a:endParaRPr>
          </a:p>
          <a:p>
            <a:r>
              <a:rPr lang="en-GB" b="1" dirty="0">
                <a:solidFill>
                  <a:srgbClr val="F08B10"/>
                </a:solidFill>
                <a:latin typeface="ARS Maquette"/>
              </a:rPr>
              <a:t>Environmental Regulation; </a:t>
            </a:r>
            <a:r>
              <a:rPr lang="en-GB" dirty="0">
                <a:solidFill>
                  <a:srgbClr val="042228"/>
                </a:solidFill>
                <a:latin typeface="ARS Maquette"/>
              </a:rPr>
              <a:t>Another factor is the environmental trend and corresponding regulations that already exist and more stringent that follow are being further enforced as climate change gets worse.</a:t>
            </a:r>
            <a:endParaRPr lang="en-IE" dirty="0"/>
          </a:p>
        </p:txBody>
      </p:sp>
      <p:pic>
        <p:nvPicPr>
          <p:cNvPr id="7" name="Picture 6" descr="A picture containing wall, indoor, white, plant&#10;&#10;Description automatically generated">
            <a:extLst>
              <a:ext uri="{FF2B5EF4-FFF2-40B4-BE49-F238E27FC236}">
                <a16:creationId xmlns:a16="http://schemas.microsoft.com/office/drawing/2014/main" id="{C446654E-83FD-A110-8AC2-91D45711C6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3920" y="0"/>
            <a:ext cx="4578080" cy="6858000"/>
          </a:xfrm>
          <a:prstGeom prst="rect">
            <a:avLst/>
          </a:prstGeom>
        </p:spPr>
      </p:pic>
    </p:spTree>
    <p:extLst>
      <p:ext uri="{BB962C8B-B14F-4D97-AF65-F5344CB8AC3E}">
        <p14:creationId xmlns:p14="http://schemas.microsoft.com/office/powerpoint/2010/main" val="228329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AFD071-EEE4-E8BE-302B-87758A66F40E}"/>
              </a:ext>
            </a:extLst>
          </p:cNvPr>
          <p:cNvSpPr>
            <a:spLocks noGrp="1"/>
          </p:cNvSpPr>
          <p:nvPr>
            <p:ph type="body" sz="quarter" idx="13"/>
          </p:nvPr>
        </p:nvSpPr>
        <p:spPr>
          <a:xfrm>
            <a:off x="726815" y="464592"/>
            <a:ext cx="10111514" cy="953429"/>
          </a:xfrm>
        </p:spPr>
        <p:txBody>
          <a:bodyPr>
            <a:normAutofit fontScale="85000" lnSpcReduction="20000"/>
          </a:bodyPr>
          <a:lstStyle/>
          <a:p>
            <a:pPr algn="ctr">
              <a:lnSpc>
                <a:spcPct val="110000"/>
              </a:lnSpc>
              <a:spcBef>
                <a:spcPts val="0"/>
              </a:spcBef>
            </a:pPr>
            <a:r>
              <a:rPr lang="en-IE" dirty="0"/>
              <a:t>CE Enhances Sustainability, Increases Brand Reputation, Higher Productivity…and more.</a:t>
            </a:r>
          </a:p>
        </p:txBody>
      </p:sp>
      <p:sp>
        <p:nvSpPr>
          <p:cNvPr id="6" name="Text Placeholder 5">
            <a:extLst>
              <a:ext uri="{FF2B5EF4-FFF2-40B4-BE49-F238E27FC236}">
                <a16:creationId xmlns:a16="http://schemas.microsoft.com/office/drawing/2014/main" id="{73BE2291-BE04-52AF-6323-929C7BE0DC03}"/>
              </a:ext>
            </a:extLst>
          </p:cNvPr>
          <p:cNvSpPr>
            <a:spLocks noGrp="1"/>
          </p:cNvSpPr>
          <p:nvPr>
            <p:ph type="body" sz="quarter" idx="14"/>
          </p:nvPr>
        </p:nvSpPr>
        <p:spPr>
          <a:xfrm>
            <a:off x="726815" y="1518451"/>
            <a:ext cx="10524618" cy="3079983"/>
          </a:xfrm>
        </p:spPr>
        <p:txBody>
          <a:bodyPr/>
          <a:lstStyle/>
          <a:p>
            <a:pPr algn="ctr"/>
            <a:r>
              <a:rPr lang="en-GB" sz="2200" b="1" i="0" dirty="0">
                <a:effectLst/>
                <a:hlinkClick r:id="rId2" tooltip="Learn more about CE from ScienceDirect's AI-generated Topic Pages">
                  <a:extLst>
                    <a:ext uri="{A12FA001-AC4F-418D-AE19-62706E023703}">
                      <ahyp:hlinkClr xmlns:ahyp="http://schemas.microsoft.com/office/drawing/2018/hyperlinkcolor" val="tx"/>
                    </a:ext>
                  </a:extLst>
                </a:hlinkClick>
              </a:rPr>
              <a:t>CE</a:t>
            </a:r>
            <a:r>
              <a:rPr lang="en-GB" sz="2200" b="1" i="0" dirty="0">
                <a:effectLst/>
              </a:rPr>
              <a:t> is proving to alter the traditional linear business model to circular (design, procurement, production, consumption, and recover) using reduce, reuse and recycle principles (</a:t>
            </a:r>
            <a:r>
              <a:rPr lang="en-GB" sz="2200" b="1" i="0" u="none" strike="noStrike" dirty="0">
                <a:effectLst/>
                <a:hlinkClick r:id="rId3">
                  <a:extLst>
                    <a:ext uri="{A12FA001-AC4F-418D-AE19-62706E023703}">
                      <ahyp:hlinkClr xmlns:ahyp="http://schemas.microsoft.com/office/drawing/2018/hyperlinkcolor" val="tx"/>
                    </a:ext>
                  </a:extLst>
                </a:hlinkClick>
              </a:rPr>
              <a:t>Prieto-Sandoval et al., 2018</a:t>
            </a:r>
            <a:r>
              <a:rPr lang="en-GB" sz="2200" b="1" i="0" dirty="0">
                <a:effectLst/>
              </a:rPr>
              <a:t>). </a:t>
            </a:r>
          </a:p>
          <a:p>
            <a:endParaRPr lang="en-GB" sz="2200" b="0" i="0" dirty="0">
              <a:effectLst/>
            </a:endParaRPr>
          </a:p>
          <a:p>
            <a:r>
              <a:rPr lang="en-GB" sz="2200" b="0" i="0" dirty="0">
                <a:effectLst/>
              </a:rPr>
              <a:t> </a:t>
            </a:r>
            <a:r>
              <a:rPr lang="en-GB" sz="2200" b="0" i="0" dirty="0">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Closed loop supply chain</a:t>
            </a:r>
            <a:r>
              <a:rPr lang="en-GB" sz="2200" b="0" i="0" dirty="0">
                <a:effectLst/>
              </a:rPr>
              <a:t> functions (i.e., design, procurement, production, distribution, usage and reverse logistics) enable adoption of CE which </a:t>
            </a:r>
            <a:r>
              <a:rPr lang="en-GB" sz="2200" b="1" i="0" dirty="0">
                <a:effectLst/>
              </a:rPr>
              <a:t>will enhance the sustainability performance. </a:t>
            </a:r>
            <a:r>
              <a:rPr lang="en-GB" sz="2200" b="0" i="0" dirty="0">
                <a:effectLst/>
              </a:rPr>
              <a:t>There are several benefits and opportunities (</a:t>
            </a:r>
            <a:r>
              <a:rPr lang="en-GB" sz="2200" b="0" i="0" u="none" strike="noStrike" dirty="0">
                <a:effectLst/>
                <a:hlinkClick r:id="rId3">
                  <a:extLst>
                    <a:ext uri="{A12FA001-AC4F-418D-AE19-62706E023703}">
                      <ahyp:hlinkClr xmlns:ahyp="http://schemas.microsoft.com/office/drawing/2018/hyperlinkcolor" val="tx"/>
                    </a:ext>
                  </a:extLst>
                </a:hlinkClick>
              </a:rPr>
              <a:t>Prieto-Sandoval et al., 2018</a:t>
            </a:r>
            <a:r>
              <a:rPr lang="en-GB" sz="2200" b="0" i="0" dirty="0">
                <a:effectLst/>
              </a:rPr>
              <a:t>) for SMEs adopting CE such as increased </a:t>
            </a:r>
            <a:r>
              <a:rPr lang="en-GB" sz="2200" b="1" i="0" dirty="0">
                <a:effectLst/>
              </a:rPr>
              <a:t>brand reputation, cost reduction (operational), business growth, higher productivity (throughput), recovery of the environment </a:t>
            </a:r>
            <a:r>
              <a:rPr lang="en-GB" sz="2200" b="0" i="0" dirty="0">
                <a:effectLst/>
              </a:rPr>
              <a:t>through reduced CO2 emission, and </a:t>
            </a:r>
            <a:r>
              <a:rPr lang="en-GB" sz="2200" b="1" i="0" dirty="0">
                <a:effectLst/>
              </a:rPr>
              <a:t>greater sustainability</a:t>
            </a:r>
            <a:r>
              <a:rPr lang="en-GB" sz="2200" b="0" i="0" dirty="0">
                <a:effectLst/>
              </a:rPr>
              <a:t>. The study by </a:t>
            </a:r>
            <a:r>
              <a:rPr lang="en-GB" sz="2200" b="0" i="0" u="none" strike="noStrike" dirty="0">
                <a:effectLst/>
                <a:hlinkClick r:id="rId3">
                  <a:extLst>
                    <a:ext uri="{A12FA001-AC4F-418D-AE19-62706E023703}">
                      <ahyp:hlinkClr xmlns:ahyp="http://schemas.microsoft.com/office/drawing/2018/hyperlinkcolor" val="tx"/>
                    </a:ext>
                  </a:extLst>
                </a:hlinkClick>
              </a:rPr>
              <a:t>Prieto-Sandoval et al. (2018)</a:t>
            </a:r>
            <a:r>
              <a:rPr lang="en-GB" sz="2200" b="0" i="0" dirty="0">
                <a:effectLst/>
              </a:rPr>
              <a:t> reveals that the most motivating aspect of CE adoption is </a:t>
            </a:r>
            <a:r>
              <a:rPr lang="en-GB" sz="2200" b="1" i="0" dirty="0">
                <a:effectLst/>
              </a:rPr>
              <a:t>cost savings </a:t>
            </a:r>
            <a:r>
              <a:rPr lang="en-GB" sz="2200" b="0" i="0" dirty="0">
                <a:effectLst/>
              </a:rPr>
              <a:t>compared to </a:t>
            </a:r>
            <a:r>
              <a:rPr lang="en-GB" sz="2200" b="1" i="0" dirty="0">
                <a:effectLst/>
              </a:rPr>
              <a:t>building brand reputation </a:t>
            </a:r>
            <a:r>
              <a:rPr lang="en-GB" sz="2200" b="0" i="0" dirty="0">
                <a:effectLst/>
              </a:rPr>
              <a:t>and </a:t>
            </a:r>
            <a:r>
              <a:rPr lang="en-GB" sz="2200" b="1" i="0" dirty="0">
                <a:effectLst/>
              </a:rPr>
              <a:t>regulatory pressure. </a:t>
            </a:r>
          </a:p>
          <a:p>
            <a:endParaRPr lang="en-IE" sz="2200" dirty="0"/>
          </a:p>
        </p:txBody>
      </p:sp>
      <p:sp>
        <p:nvSpPr>
          <p:cNvPr id="8" name="TextBox 7">
            <a:extLst>
              <a:ext uri="{FF2B5EF4-FFF2-40B4-BE49-F238E27FC236}">
                <a16:creationId xmlns:a16="http://schemas.microsoft.com/office/drawing/2014/main" id="{45CC0792-AC60-F9B5-D153-68638258C0D2}"/>
              </a:ext>
            </a:extLst>
          </p:cNvPr>
          <p:cNvSpPr txBox="1"/>
          <p:nvPr/>
        </p:nvSpPr>
        <p:spPr>
          <a:xfrm>
            <a:off x="4195482" y="6248525"/>
            <a:ext cx="6795248" cy="338554"/>
          </a:xfrm>
          <a:prstGeom prst="rect">
            <a:avLst/>
          </a:prstGeom>
          <a:noFill/>
        </p:spPr>
        <p:txBody>
          <a:bodyPr wrap="square" rtlCol="0">
            <a:spAutoFit/>
          </a:bodyPr>
          <a:lstStyle/>
          <a:p>
            <a:pPr algn="ctr"/>
            <a:r>
              <a:rPr lang="en-IE" sz="1600" b="1" dirty="0">
                <a:solidFill>
                  <a:schemeClr val="bg1"/>
                </a:solidFill>
                <a:hlinkClick r:id="rId5">
                  <a:extLst>
                    <a:ext uri="{A12FA001-AC4F-418D-AE19-62706E023703}">
                      <ahyp:hlinkClr xmlns:ahyp="http://schemas.microsoft.com/office/drawing/2018/hyperlinkcolor" val="tx"/>
                    </a:ext>
                  </a:extLst>
                </a:hlinkClick>
              </a:rPr>
              <a:t>Source:</a:t>
            </a:r>
            <a:endParaRPr lang="en-IE" sz="1600" dirty="0">
              <a:solidFill>
                <a:schemeClr val="bg1"/>
              </a:solidFill>
            </a:endParaRPr>
          </a:p>
        </p:txBody>
      </p:sp>
    </p:spTree>
    <p:extLst>
      <p:ext uri="{BB962C8B-B14F-4D97-AF65-F5344CB8AC3E}">
        <p14:creationId xmlns:p14="http://schemas.microsoft.com/office/powerpoint/2010/main" val="395150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9CD640-A86F-B10C-056D-219DD55A3E0F}"/>
              </a:ext>
            </a:extLst>
          </p:cNvPr>
          <p:cNvSpPr>
            <a:spLocks noGrp="1"/>
          </p:cNvSpPr>
          <p:nvPr>
            <p:ph type="body" sz="quarter" idx="14"/>
          </p:nvPr>
        </p:nvSpPr>
        <p:spPr>
          <a:xfrm>
            <a:off x="768174" y="609613"/>
            <a:ext cx="5222030" cy="3079983"/>
          </a:xfrm>
        </p:spPr>
        <p:txBody>
          <a:bodyPr/>
          <a:lstStyle/>
          <a:p>
            <a:r>
              <a:rPr lang="en-GB" b="0" i="0" dirty="0">
                <a:effectLst/>
              </a:rPr>
              <a:t>The Circular Economy goes beyond the management of waste.  The focus is on reducing the amount of raw materials we use and maximising the value of materials along the production and consumption chain. Waste is recycled where possible and brought back into production processes.  Otherwise, it is used to create energy instead of disposed to landfill.  The Circular Economy graphic shows the different stages of the circular economy. </a:t>
            </a:r>
            <a:r>
              <a:rPr lang="en-GB" dirty="0"/>
              <a:t>(</a:t>
            </a:r>
            <a:r>
              <a:rPr lang="en-GB" dirty="0">
                <a:hlinkClick r:id="rId2">
                  <a:extLst>
                    <a:ext uri="{A12FA001-AC4F-418D-AE19-62706E023703}">
                      <ahyp:hlinkClr xmlns:ahyp="http://schemas.microsoft.com/office/drawing/2018/hyperlinkcolor" val="tx"/>
                    </a:ext>
                  </a:extLst>
                </a:hlinkClick>
              </a:rPr>
              <a:t>EPA and the Irish Circular Economy</a:t>
            </a:r>
            <a:r>
              <a:rPr lang="en-GB" dirty="0"/>
              <a:t>)</a:t>
            </a:r>
            <a:endParaRPr lang="en-IE" dirty="0"/>
          </a:p>
        </p:txBody>
      </p:sp>
      <p:pic>
        <p:nvPicPr>
          <p:cNvPr id="8" name="Picture 2" descr="Circular Economy Infographic">
            <a:extLst>
              <a:ext uri="{FF2B5EF4-FFF2-40B4-BE49-F238E27FC236}">
                <a16:creationId xmlns:a16="http://schemas.microsoft.com/office/drawing/2014/main" id="{CA5B0ABA-AD96-F481-EDA8-71F351ADCC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3019" t="17385" r="30889" b="21568"/>
          <a:stretch/>
        </p:blipFill>
        <p:spPr bwMode="auto">
          <a:xfrm>
            <a:off x="6096000" y="753035"/>
            <a:ext cx="5450541" cy="418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20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10;&#10;Description automatically generated">
            <a:extLst>
              <a:ext uri="{FF2B5EF4-FFF2-40B4-BE49-F238E27FC236}">
                <a16:creationId xmlns:a16="http://schemas.microsoft.com/office/drawing/2014/main" id="{BB23D9E9-7FAB-46AC-2245-DFE5FEDEB98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22" b="8822"/>
          <a:stretch>
            <a:fillRect/>
          </a:stretch>
        </p:blipFill>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2" y="1228177"/>
            <a:ext cx="5653841" cy="3079983"/>
          </a:xfrm>
        </p:spPr>
        <p:txBody>
          <a:bodyPr/>
          <a:lstStyle/>
          <a:p>
            <a:r>
              <a:rPr lang="en-GB" sz="2200" dirty="0">
                <a:solidFill>
                  <a:srgbClr val="333333"/>
                </a:solidFill>
              </a:rPr>
              <a:t>Most countries have </a:t>
            </a:r>
            <a:r>
              <a:rPr lang="en-GB" sz="2200" b="0" i="0" dirty="0">
                <a:solidFill>
                  <a:srgbClr val="333333"/>
                </a:solidFill>
                <a:effectLst/>
              </a:rPr>
              <a:t>Circular Economy Programmes as a driving force for more sustainable ‘circular’ economies. Their purpose is to ensure that everyone uses less resources and prevents waste to achieve sustainable economic growth. </a:t>
            </a:r>
            <a:r>
              <a:rPr lang="en-GB" sz="2200" dirty="0">
                <a:solidFill>
                  <a:srgbClr val="333333"/>
                </a:solidFill>
              </a:rPr>
              <a:t>Part of these programs includes access to supports, </a:t>
            </a:r>
            <a:r>
              <a:rPr lang="en-GB" sz="2200" b="0" i="0" dirty="0">
                <a:solidFill>
                  <a:srgbClr val="333333"/>
                </a:solidFill>
                <a:effectLst/>
              </a:rPr>
              <a:t>competitiveness strategies, innovation grants and seed funding to support circular economy initiatives. They implement actions that build knowledge, pool resources, and build alliances and evidence to inform and build circular economies. They realise and drive enterprise opportunities of a circular economy by supporting new business models and promoting resource efficiency.</a:t>
            </a:r>
            <a:endParaRPr lang="en-IE" sz="22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508286" y="448505"/>
            <a:ext cx="5584043"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3300" dirty="0">
                <a:solidFill>
                  <a:srgbClr val="01632F"/>
                </a:solidFill>
              </a:rPr>
              <a:t>Access to Grants and Supports</a:t>
            </a:r>
          </a:p>
        </p:txBody>
      </p:sp>
    </p:spTree>
    <p:extLst>
      <p:ext uri="{BB962C8B-B14F-4D97-AF65-F5344CB8AC3E}">
        <p14:creationId xmlns:p14="http://schemas.microsoft.com/office/powerpoint/2010/main" val="263395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wall, indoor, holding&#10;&#10;Description automatically generated">
            <a:extLst>
              <a:ext uri="{FF2B5EF4-FFF2-40B4-BE49-F238E27FC236}">
                <a16:creationId xmlns:a16="http://schemas.microsoft.com/office/drawing/2014/main" id="{BB1D190F-A901-59A1-B235-8C9CE54C4E4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64" b="8864"/>
          <a:stretch>
            <a:fillRect/>
          </a:stretch>
        </p:blipFill>
        <p:spPr>
          <a:xfrm>
            <a:off x="7494588" y="0"/>
            <a:ext cx="4350188" cy="6362700"/>
          </a:xfrm>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3" y="1090292"/>
            <a:ext cx="6481535" cy="3079983"/>
          </a:xfrm>
        </p:spPr>
        <p:txBody>
          <a:bodyPr/>
          <a:lstStyle/>
          <a:p>
            <a:r>
              <a:rPr lang="en-GB" b="1" i="0" dirty="0">
                <a:solidFill>
                  <a:srgbClr val="027354"/>
                </a:solidFill>
                <a:effectLst/>
              </a:rPr>
              <a:t>Employment</a:t>
            </a:r>
            <a:r>
              <a:rPr lang="en-GB" b="1" i="0" dirty="0">
                <a:solidFill>
                  <a:srgbClr val="042228"/>
                </a:solidFill>
                <a:effectLst/>
              </a:rPr>
              <a:t> </a:t>
            </a:r>
            <a:r>
              <a:rPr lang="en-GB" b="0" i="0" dirty="0">
                <a:solidFill>
                  <a:srgbClr val="042228"/>
                </a:solidFill>
                <a:effectLst/>
              </a:rPr>
              <a:t>As the circular economy spurs greater sustainable innovations and production processes, there need to be jobs to maintain them. The potential for growth in this sector—for both capital and jobs—can only go up.</a:t>
            </a:r>
          </a:p>
          <a:p>
            <a:endParaRPr lang="en-GB" dirty="0">
              <a:solidFill>
                <a:srgbClr val="042228"/>
              </a:solidFill>
            </a:endParaRPr>
          </a:p>
          <a:p>
            <a:r>
              <a:rPr lang="en-GB" b="1" i="0" dirty="0">
                <a:solidFill>
                  <a:srgbClr val="027354"/>
                </a:solidFill>
                <a:effectLst/>
                <a:latin typeface="ElsevierGulliver"/>
              </a:rPr>
              <a:t>SMEs represent about 90% of businesses and more than 50% of employment worldwide </a:t>
            </a:r>
            <a:r>
              <a:rPr lang="en-GB" b="0" i="0" dirty="0">
                <a:solidFill>
                  <a:srgbClr val="2E2E2E"/>
                </a:solidFill>
                <a:effectLst/>
                <a:latin typeface="ElsevierGulliver"/>
              </a:rPr>
              <a:t>(</a:t>
            </a:r>
            <a:r>
              <a:rPr lang="en-GB" b="0" i="0" u="none" strike="noStrike" dirty="0">
                <a:solidFill>
                  <a:srgbClr val="0C7DBB"/>
                </a:solidFill>
                <a:effectLst/>
                <a:latin typeface="ElsevierGulliver"/>
                <a:hlinkClick r:id="rId3"/>
              </a:rPr>
              <a:t>World Bank Finance, 2021</a:t>
            </a:r>
            <a:r>
              <a:rPr lang="en-GB" b="0" i="0" dirty="0">
                <a:solidFill>
                  <a:srgbClr val="2E2E2E"/>
                </a:solidFill>
                <a:effectLst/>
                <a:latin typeface="ElsevierGulliver"/>
              </a:rPr>
              <a:t>). For the EU, the average value that SMEs contribute to the economy is around 56 per cent. During 2017, SMEs in the EU (approximately 25.1 million) employed over 94 million people, or approximately 66 percent of the workforce (</a:t>
            </a:r>
            <a:r>
              <a:rPr lang="en-GB" b="0" i="0" u="none" strike="noStrike" dirty="0">
                <a:solidFill>
                  <a:srgbClr val="0C7DBB"/>
                </a:solidFill>
                <a:effectLst/>
                <a:latin typeface="ElsevierGulliver"/>
                <a:hlinkClick r:id="rId4"/>
              </a:rPr>
              <a:t>Statista, 2021</a:t>
            </a:r>
            <a:r>
              <a:rPr lang="en-GB" b="0" i="0" dirty="0">
                <a:solidFill>
                  <a:srgbClr val="2E2E2E"/>
                </a:solidFill>
                <a:effectLst/>
                <a:latin typeface="ElsevierGulliver"/>
              </a:rPr>
              <a:t>). </a:t>
            </a:r>
            <a:endParaRPr lang="en-IE"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819789" y="314961"/>
            <a:ext cx="5584043"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n-IE" sz="3300" b="0" dirty="0">
                <a:solidFill>
                  <a:srgbClr val="01632F"/>
                </a:solidFill>
              </a:rPr>
              <a:t>Employment</a:t>
            </a:r>
          </a:p>
        </p:txBody>
      </p:sp>
    </p:spTree>
    <p:extLst>
      <p:ext uri="{BB962C8B-B14F-4D97-AF65-F5344CB8AC3E}">
        <p14:creationId xmlns:p14="http://schemas.microsoft.com/office/powerpoint/2010/main" val="396128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767C48-603F-8AFD-4D4A-41EB69F3E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3727" y="3420695"/>
            <a:ext cx="4508273" cy="3429000"/>
          </a:xfrm>
          <a:prstGeom prst="rect">
            <a:avLst/>
          </a:prstGeom>
        </p:spPr>
      </p:pic>
      <p:pic>
        <p:nvPicPr>
          <p:cNvPr id="7" name="Picture 6">
            <a:extLst>
              <a:ext uri="{FF2B5EF4-FFF2-40B4-BE49-F238E27FC236}">
                <a16:creationId xmlns:a16="http://schemas.microsoft.com/office/drawing/2014/main" id="{C961D4A8-2031-9D9F-4D50-862DF8184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1680" y="3446270"/>
            <a:ext cx="3827214" cy="3412988"/>
          </a:xfrm>
          <a:prstGeom prst="rect">
            <a:avLst/>
          </a:prstGeom>
        </p:spPr>
      </p:pic>
      <p:pic>
        <p:nvPicPr>
          <p:cNvPr id="4" name="Picture 3">
            <a:extLst>
              <a:ext uri="{FF2B5EF4-FFF2-40B4-BE49-F238E27FC236}">
                <a16:creationId xmlns:a16="http://schemas.microsoft.com/office/drawing/2014/main" id="{D4186833-0E48-C3EA-76D0-892F719F57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823"/>
          <a:stretch/>
        </p:blipFill>
        <p:spPr>
          <a:xfrm>
            <a:off x="0" y="2958199"/>
            <a:ext cx="4581680" cy="3899801"/>
          </a:xfrm>
          <a:prstGeom prst="rect">
            <a:avLst/>
          </a:prstGeom>
        </p:spPr>
      </p:pic>
      <p:pic>
        <p:nvPicPr>
          <p:cNvPr id="5" name="Picture 4">
            <a:extLst>
              <a:ext uri="{FF2B5EF4-FFF2-40B4-BE49-F238E27FC236}">
                <a16:creationId xmlns:a16="http://schemas.microsoft.com/office/drawing/2014/main" id="{764AD505-2C52-BC58-F8E6-13D79DCDE3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006"/>
          <a:stretch/>
        </p:blipFill>
        <p:spPr>
          <a:xfrm>
            <a:off x="8205520" y="-6922"/>
            <a:ext cx="3963237" cy="2965122"/>
          </a:xfrm>
          <a:prstGeom prst="rect">
            <a:avLst/>
          </a:prstGeom>
        </p:spPr>
      </p:pic>
      <p:pic>
        <p:nvPicPr>
          <p:cNvPr id="4098" name="Picture 2">
            <a:extLst>
              <a:ext uri="{FF2B5EF4-FFF2-40B4-BE49-F238E27FC236}">
                <a16:creationId xmlns:a16="http://schemas.microsoft.com/office/drawing/2014/main" id="{A8CF15BA-3FBB-ECAD-4DDF-5D009BE774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9502" y="-14229"/>
            <a:ext cx="3963237" cy="29724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287B6-DC29-4883-FF91-60BC2B1B48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9361"/>
          <a:stretch/>
        </p:blipFill>
        <p:spPr>
          <a:xfrm>
            <a:off x="0" y="-6923"/>
            <a:ext cx="4464549" cy="2988493"/>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773884" y="274823"/>
            <a:ext cx="2938510" cy="2453489"/>
          </a:xfrm>
          <a:solidFill>
            <a:srgbClr val="213303"/>
          </a:solidFill>
        </p:spPr>
        <p:txBody>
          <a:bodyPr anchor="ctr">
            <a:normAutofit lnSpcReduction="10000"/>
          </a:bodyPr>
          <a:lstStyle/>
          <a:p>
            <a:r>
              <a:rPr lang="en-IE" sz="2400" dirty="0">
                <a:hlinkClick r:id="rId8">
                  <a:extLst>
                    <a:ext uri="{A12FA001-AC4F-418D-AE19-62706E023703}">
                      <ahyp:hlinkClr xmlns:ahyp="http://schemas.microsoft.com/office/drawing/2018/hyperlinkcolor" val="tx"/>
                    </a:ext>
                  </a:extLst>
                </a:hlinkClick>
              </a:rPr>
              <a:t>Olive Feed, Ireland </a:t>
            </a:r>
            <a:r>
              <a:rPr lang="en-IE" sz="2200" b="0" dirty="0"/>
              <a:t>has created a new food from olive ‘waste’ for the Wagyu beef market. Olive waste is used as animal feed for this very expensive meat and other animals.</a:t>
            </a:r>
            <a:endParaRPr lang="en-IE" sz="24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i="0" dirty="0">
                <a:solidFill>
                  <a:srgbClr val="7C4698"/>
                </a:solidFill>
                <a:effectLst/>
                <a:hlinkClick r:id="rId9">
                  <a:extLst>
                    <a:ext uri="{A12FA001-AC4F-418D-AE19-62706E023703}">
                      <ahyp:hlinkClr xmlns:ahyp="http://schemas.microsoft.com/office/drawing/2018/hyperlinkcolor" val="tx"/>
                    </a:ext>
                  </a:extLst>
                </a:hlinkClick>
              </a:rPr>
              <a:t>PACE, Ireland </a:t>
            </a:r>
            <a:r>
              <a:rPr lang="en-GB" sz="2000" b="0" i="0" dirty="0">
                <a:solidFill>
                  <a:srgbClr val="7C4698"/>
                </a:solidFill>
                <a:effectLst/>
              </a:rPr>
              <a:t>is a voluntary sector company that works with people with convictions for safe integration into the community e.g., creating employment opportunities</a:t>
            </a:r>
            <a:endParaRPr lang="en-IE" sz="2000" dirty="0">
              <a:solidFill>
                <a:srgbClr val="7C4698"/>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2B083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10">
                  <a:extLst>
                    <a:ext uri="{A12FA001-AC4F-418D-AE19-62706E023703}">
                      <ahyp:hlinkClr xmlns:ahyp="http://schemas.microsoft.com/office/drawing/2018/hyperlinkcolor" val="tx"/>
                    </a:ext>
                  </a:extLst>
                </a:hlinkClick>
              </a:rPr>
              <a:t>Kindora Ireland </a:t>
            </a:r>
            <a:r>
              <a:rPr lang="en-GB" sz="2000" b="0" i="0" dirty="0">
                <a:effectLst/>
              </a:rPr>
              <a:t>helps families buy the best items for their kids without costing the earth. It saves waste where people can buy, sell and rent baby and kids goods.</a:t>
            </a:r>
            <a:endParaRPr lang="en-IE" sz="2000" dirty="0"/>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E5D2CA"/>
          </a:solidFill>
        </p:spPr>
        <p:txBody>
          <a:bodyPr vert="horz" lIns="91440" tIns="45720" rIns="91440" bIns="45720" rtlCol="0" anchor="ctr">
            <a:normAutofit fontScale="5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i="0" dirty="0">
                <a:solidFill>
                  <a:srgbClr val="2B083E"/>
                </a:solidFill>
                <a:effectLst/>
                <a:hlinkClick r:id="rId11">
                  <a:extLst>
                    <a:ext uri="{A12FA001-AC4F-418D-AE19-62706E023703}">
                      <ahyp:hlinkClr xmlns:ahyp="http://schemas.microsoft.com/office/drawing/2018/hyperlinkcolor" val="tx"/>
                    </a:ext>
                  </a:extLst>
                </a:hlinkClick>
              </a:rPr>
              <a:t>The Kind, </a:t>
            </a:r>
            <a:r>
              <a:rPr lang="en-IE" sz="4600" dirty="0">
                <a:solidFill>
                  <a:srgbClr val="2B083E"/>
                </a:solidFill>
                <a:hlinkClick r:id="rId11">
                  <a:extLst>
                    <a:ext uri="{A12FA001-AC4F-418D-AE19-62706E023703}">
                      <ahyp:hlinkClr xmlns:ahyp="http://schemas.microsoft.com/office/drawing/2018/hyperlinkcolor" val="tx"/>
                    </a:ext>
                  </a:extLst>
                </a:hlinkClick>
              </a:rPr>
              <a:t>Ireland </a:t>
            </a:r>
            <a:r>
              <a:rPr lang="en-GB" sz="4200" b="0" dirty="0">
                <a:solidFill>
                  <a:srgbClr val="2B083E"/>
                </a:solidFill>
              </a:rPr>
              <a:t>sell over 100 brands of sustainable, ethical and eco-friendly products that are kind to the body, mind and planet. </a:t>
            </a:r>
            <a:endParaRPr lang="en-IE" sz="4200" b="0" dirty="0">
              <a:solidFill>
                <a:srgbClr val="2B083E"/>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981570"/>
            <a:ext cx="12191999" cy="461665"/>
          </a:xfrm>
          <a:prstGeom prst="rect">
            <a:avLst/>
          </a:prstGeom>
          <a:solidFill>
            <a:srgbClr val="FBFBFB"/>
          </a:solidFill>
        </p:spPr>
        <p:txBody>
          <a:bodyPr wrap="square" rtlCol="0">
            <a:spAutoFit/>
          </a:bodyPr>
          <a:lstStyle/>
          <a:p>
            <a:pPr algn="ctr"/>
            <a:r>
              <a:rPr lang="en-IE" sz="2400" b="1" dirty="0"/>
              <a:t>Circular Economy Irish SME Examples </a:t>
            </a:r>
            <a:r>
              <a:rPr lang="en-IE" sz="2400" dirty="0"/>
              <a:t>(</a:t>
            </a:r>
            <a:r>
              <a:rPr lang="en-IE" sz="2400" dirty="0">
                <a:hlinkClick r:id="rId12"/>
              </a:rPr>
              <a:t>also see CSR READY Case Studies</a:t>
            </a:r>
            <a:r>
              <a:rPr lang="en-IE" sz="2400" dirty="0"/>
              <a:t>)</a:t>
            </a:r>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849263" y="3662906"/>
            <a:ext cx="2869703" cy="2869169"/>
          </a:xfrm>
          <a:prstGeom prst="rect">
            <a:avLst/>
          </a:prstGeom>
          <a:solidFill>
            <a:srgbClr val="048AA8"/>
          </a:solidFill>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7400" i="0" dirty="0">
                <a:effectLst/>
                <a:hlinkClick r:id="rId13">
                  <a:extLst>
                    <a:ext uri="{A12FA001-AC4F-418D-AE19-62706E023703}">
                      <ahyp:hlinkClr xmlns:ahyp="http://schemas.microsoft.com/office/drawing/2018/hyperlinkcolor" val="tx"/>
                    </a:ext>
                  </a:extLst>
                </a:hlinkClick>
              </a:rPr>
              <a:t>Huku Balance, </a:t>
            </a:r>
            <a:r>
              <a:rPr lang="en-IE" sz="7400" dirty="0">
                <a:hlinkClick r:id="rId13">
                  <a:extLst>
                    <a:ext uri="{A12FA001-AC4F-418D-AE19-62706E023703}">
                      <ahyp:hlinkClr xmlns:ahyp="http://schemas.microsoft.com/office/drawing/2018/hyperlinkcolor" val="tx"/>
                    </a:ext>
                  </a:extLst>
                </a:hlinkClick>
              </a:rPr>
              <a:t>Ireland </a:t>
            </a:r>
            <a:r>
              <a:rPr lang="en-IE" sz="6000" b="0" dirty="0"/>
              <a:t>design and make balance boards using natural, sustainable materials. All packaging and materials are biodegradable. Products have a lifetime guarantee.</a:t>
            </a:r>
            <a:endParaRPr lang="en-IE" sz="5000" b="0" dirty="0"/>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519930"/>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5100" i="0" dirty="0">
                <a:effectLst/>
                <a:hlinkClick r:id="rId14">
                  <a:extLst>
                    <a:ext uri="{A12FA001-AC4F-418D-AE19-62706E023703}">
                      <ahyp:hlinkClr xmlns:ahyp="http://schemas.microsoft.com/office/drawing/2018/hyperlinkcolor" val="tx"/>
                    </a:ext>
                  </a:extLst>
                </a:hlinkClick>
              </a:rPr>
              <a:t>GIY, </a:t>
            </a:r>
            <a:r>
              <a:rPr lang="en-IE" sz="5100" dirty="0">
                <a:hlinkClick r:id="rId14">
                  <a:extLst>
                    <a:ext uri="{A12FA001-AC4F-418D-AE19-62706E023703}">
                      <ahyp:hlinkClr xmlns:ahyp="http://schemas.microsoft.com/office/drawing/2018/hyperlinkcolor" val="tx"/>
                    </a:ext>
                  </a:extLst>
                </a:hlinkClick>
              </a:rPr>
              <a:t>Ireland </a:t>
            </a:r>
            <a:r>
              <a:rPr lang="en-GB" sz="4200" b="0" dirty="0"/>
              <a:t>supports </a:t>
            </a:r>
            <a:r>
              <a:rPr lang="en-GB" sz="4200" b="0" i="0" dirty="0">
                <a:effectLst/>
              </a:rPr>
              <a:t>people around the world to live healthier, happier and more sustainable lives by growing some of their own food. </a:t>
            </a:r>
            <a:endParaRPr lang="en-IE" sz="4200" b="0" dirty="0"/>
          </a:p>
        </p:txBody>
      </p:sp>
    </p:spTree>
    <p:extLst>
      <p:ext uri="{BB962C8B-B14F-4D97-AF65-F5344CB8AC3E}">
        <p14:creationId xmlns:p14="http://schemas.microsoft.com/office/powerpoint/2010/main" val="234168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488153"/>
            <a:ext cx="5653841" cy="3079983"/>
          </a:xfrm>
        </p:spPr>
        <p:txBody>
          <a:bodyPr/>
          <a:lstStyle/>
          <a:p>
            <a:pPr algn="l"/>
            <a:r>
              <a:rPr lang="en-GB" sz="2200" b="0" i="0" dirty="0">
                <a:solidFill>
                  <a:srgbClr val="222222"/>
                </a:solidFill>
                <a:effectLst/>
              </a:rPr>
              <a:t>The circular economy, demonstrates different but better ways, models and technologies of production that are capable of generating a restorative and regenerative model of production and provision of services. </a:t>
            </a:r>
            <a:r>
              <a:rPr lang="en-GB" sz="2200" dirty="0">
                <a:solidFill>
                  <a:srgbClr val="222222"/>
                </a:solidFill>
              </a:rPr>
              <a:t>For example relying </a:t>
            </a:r>
            <a:r>
              <a:rPr lang="en-GB" sz="2200" b="0" i="0" dirty="0">
                <a:solidFill>
                  <a:srgbClr val="222222"/>
                </a:solidFill>
                <a:effectLst/>
              </a:rPr>
              <a:t>on renewable energies to reduce and mitigate the negative externalities of climatic change, and environmental toxicity, and to improve biodiversity. Save money, and make business operations effective and efficient while saving the environment and planet under the circular economy </a:t>
            </a:r>
            <a:r>
              <a:rPr lang="en-GB" sz="2200" dirty="0">
                <a:solidFill>
                  <a:srgbClr val="222222"/>
                </a:solidFill>
              </a:rPr>
              <a:t>management nutrients of </a:t>
            </a:r>
          </a:p>
          <a:p>
            <a:pPr algn="l"/>
            <a:r>
              <a:rPr lang="en-GB" sz="2200" b="1" i="0" dirty="0">
                <a:solidFill>
                  <a:srgbClr val="027354"/>
                </a:solidFill>
                <a:effectLst/>
              </a:rPr>
              <a:t>Rethink, Redesign, Recycle Reduce, Repair, Renew, Recover, Reuse</a:t>
            </a: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726815" y="689367"/>
            <a:ext cx="11169475" cy="731680"/>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300" b="0" dirty="0">
                <a:solidFill>
                  <a:srgbClr val="01632F"/>
                </a:solidFill>
              </a:rPr>
              <a:t>Presents New &amp; Better Business Models for Sustainable Growth</a:t>
            </a:r>
          </a:p>
        </p:txBody>
      </p:sp>
      <p:pic>
        <p:nvPicPr>
          <p:cNvPr id="6" name="Picture 5">
            <a:extLst>
              <a:ext uri="{FF2B5EF4-FFF2-40B4-BE49-F238E27FC236}">
                <a16:creationId xmlns:a16="http://schemas.microsoft.com/office/drawing/2014/main" id="{114D592D-7F77-6600-83A7-911B674482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450"/>
          <a:stretch/>
        </p:blipFill>
        <p:spPr>
          <a:xfrm>
            <a:off x="6168081" y="1353940"/>
            <a:ext cx="5664491" cy="5369589"/>
          </a:xfrm>
          <a:prstGeom prst="rect">
            <a:avLst/>
          </a:prstGeom>
        </p:spPr>
      </p:pic>
    </p:spTree>
    <p:extLst>
      <p:ext uri="{BB962C8B-B14F-4D97-AF65-F5344CB8AC3E}">
        <p14:creationId xmlns:p14="http://schemas.microsoft.com/office/powerpoint/2010/main" val="415527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n-IE"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057421"/>
            <a:ext cx="7258160" cy="3079983"/>
          </a:xfrm>
        </p:spPr>
        <p:txBody>
          <a:bodyPr/>
          <a:lstStyle/>
          <a:p>
            <a:pPr algn="l"/>
            <a:r>
              <a:rPr lang="en-GB" sz="2200" dirty="0">
                <a:solidFill>
                  <a:srgbClr val="404040"/>
                </a:solidFill>
                <a:effectLst/>
              </a:rPr>
              <a:t>The European Commission adopted the </a:t>
            </a:r>
            <a:r>
              <a:rPr lang="en-GB" sz="2200" u="sng" dirty="0">
                <a:solidFill>
                  <a:srgbClr val="004494"/>
                </a:solidFill>
                <a:effectLst/>
                <a:hlinkClick r:id="rId2"/>
              </a:rPr>
              <a:t>new circular economy action plan (CEAP)</a:t>
            </a:r>
            <a:r>
              <a:rPr lang="en-GB" sz="2200" dirty="0">
                <a:solidFill>
                  <a:srgbClr val="404040"/>
                </a:solidFill>
                <a:effectLst/>
              </a:rPr>
              <a:t> in March 2020. It is one of the main building blocks of the </a:t>
            </a:r>
            <a:r>
              <a:rPr lang="en-GB" sz="2200" u="sng" dirty="0">
                <a:solidFill>
                  <a:srgbClr val="004494"/>
                </a:solidFill>
                <a:effectLst/>
                <a:hlinkClick r:id="rId3"/>
              </a:rPr>
              <a:t>European Green Deal</a:t>
            </a:r>
            <a:r>
              <a:rPr lang="en-GB" sz="2200" dirty="0">
                <a:solidFill>
                  <a:srgbClr val="404040"/>
                </a:solidFill>
                <a:effectLst/>
              </a:rPr>
              <a:t>, Europe’s new agenda for sustainable growth. The EU’s transition to a circular economy will reduce pressure on natural resources and will create sustainable growth and jobs. It is also a prerequisite to achieving the EU’s 2050 climate neutrality target and halting biodiversity loss.</a:t>
            </a:r>
          </a:p>
          <a:p>
            <a:pPr algn="l"/>
            <a:endParaRPr lang="en-GB" sz="1000" dirty="0">
              <a:solidFill>
                <a:srgbClr val="404040"/>
              </a:solidFill>
              <a:effectLst/>
            </a:endParaRPr>
          </a:p>
          <a:p>
            <a:pPr algn="l"/>
            <a:r>
              <a:rPr lang="en-GB" sz="2200" dirty="0">
                <a:solidFill>
                  <a:srgbClr val="404040"/>
                </a:solidFill>
                <a:effectLst/>
              </a:rPr>
              <a:t>It targets how products are designed, promotes circular economy processes, encourages sustainable consumption, and aims to ensure that waste is prevented and the resources used are kept in the EU economy for as long as possible. </a:t>
            </a:r>
            <a:r>
              <a:rPr lang="en-GB" sz="2200" dirty="0">
                <a:solidFill>
                  <a:srgbClr val="404040"/>
                </a:solidFill>
              </a:rPr>
              <a:t>It lists five priority areas: plastics; food waste; critical raw materials; construction and demolition; and biomass and bio-based products. </a:t>
            </a:r>
            <a:r>
              <a:rPr lang="en-GB" sz="2200" dirty="0">
                <a:solidFill>
                  <a:srgbClr val="404040"/>
                </a:solidFill>
                <a:effectLst/>
              </a:rPr>
              <a:t>(</a:t>
            </a:r>
            <a:r>
              <a:rPr lang="en-GB" sz="2200" dirty="0">
                <a:solidFill>
                  <a:srgbClr val="027354"/>
                </a:solidFill>
                <a:effectLst/>
                <a:hlinkClick r:id="rId4">
                  <a:extLst>
                    <a:ext uri="{A12FA001-AC4F-418D-AE19-62706E023703}">
                      <ahyp:hlinkClr xmlns:ahyp="http://schemas.microsoft.com/office/drawing/2018/hyperlinkcolor" val="tx"/>
                    </a:ext>
                  </a:extLst>
                </a:hlinkClick>
              </a:rPr>
              <a:t>Source</a:t>
            </a:r>
            <a:r>
              <a:rPr lang="en-GB" sz="2200" dirty="0">
                <a:solidFill>
                  <a:srgbClr val="404040"/>
                </a:solidFill>
                <a:effectLst/>
              </a:rPr>
              <a:t>)</a:t>
            </a:r>
            <a:endParaRPr lang="en-GB" sz="2200" dirty="0">
              <a:solidFill>
                <a:srgbClr val="404040"/>
              </a:solidFill>
            </a:endParaRP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923651" y="448505"/>
            <a:ext cx="7004502"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IE" sz="3300" b="0" dirty="0">
                <a:solidFill>
                  <a:srgbClr val="01632F"/>
                </a:solidFill>
              </a:rPr>
              <a:t>Its an EU Directive and Agenda Priority</a:t>
            </a:r>
          </a:p>
        </p:txBody>
      </p:sp>
      <p:pic>
        <p:nvPicPr>
          <p:cNvPr id="2050" name="Picture 2" descr="Text stating circular economy action plan ">
            <a:extLst>
              <a:ext uri="{FF2B5EF4-FFF2-40B4-BE49-F238E27FC236}">
                <a16:creationId xmlns:a16="http://schemas.microsoft.com/office/drawing/2014/main" id="{724EE24C-82CF-302B-A75A-F15D675D5F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78954" y="1210247"/>
            <a:ext cx="3926559" cy="261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EE84B-451D-2852-B195-80714A049A72}"/>
              </a:ext>
            </a:extLst>
          </p:cNvPr>
          <p:cNvSpPr txBox="1"/>
          <p:nvPr/>
        </p:nvSpPr>
        <p:spPr>
          <a:xfrm>
            <a:off x="7978953" y="3989294"/>
            <a:ext cx="3926559" cy="1477328"/>
          </a:xfrm>
          <a:prstGeom prst="rect">
            <a:avLst/>
          </a:prstGeom>
          <a:noFill/>
        </p:spPr>
        <p:txBody>
          <a:bodyPr wrap="square" rtlCol="0">
            <a:spAutoFit/>
          </a:bodyPr>
          <a:lstStyle/>
          <a:p>
            <a:r>
              <a:rPr lang="en-IE" dirty="0"/>
              <a:t>Download Article </a:t>
            </a:r>
            <a:r>
              <a:rPr lang="en-IE" dirty="0">
                <a:hlinkClick r:id="rId4"/>
              </a:rPr>
              <a:t>https://environment.ec.europa.eu/strategy/circular-economy-action-plan_en</a:t>
            </a:r>
            <a:endParaRPr lang="en-IE" dirty="0"/>
          </a:p>
          <a:p>
            <a:endParaRPr lang="en-IE" dirty="0"/>
          </a:p>
          <a:p>
            <a:r>
              <a:rPr lang="en-IE" dirty="0"/>
              <a:t>Download </a:t>
            </a:r>
            <a:r>
              <a:rPr lang="en-IE" dirty="0">
                <a:hlinkClick r:id="rId2"/>
              </a:rPr>
              <a:t>Action Plan</a:t>
            </a:r>
            <a:endParaRPr lang="en-IE" dirty="0"/>
          </a:p>
        </p:txBody>
      </p:sp>
    </p:spTree>
    <p:extLst>
      <p:ext uri="{BB962C8B-B14F-4D97-AF65-F5344CB8AC3E}">
        <p14:creationId xmlns:p14="http://schemas.microsoft.com/office/powerpoint/2010/main" val="302878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creenshot, font, number&#10;&#10;Description automatically generated">
            <a:hlinkClick r:id="rId2"/>
            <a:extLst>
              <a:ext uri="{FF2B5EF4-FFF2-40B4-BE49-F238E27FC236}">
                <a16:creationId xmlns:a16="http://schemas.microsoft.com/office/drawing/2014/main" id="{8EA9F25C-A398-E80A-6A2E-8A2AF47A4725}"/>
              </a:ext>
            </a:extLst>
          </p:cNvPr>
          <p:cNvPicPr>
            <a:picLocks noChangeAspect="1"/>
          </p:cNvPicPr>
          <p:nvPr/>
        </p:nvPicPr>
        <p:blipFill rotWithShape="1">
          <a:blip r:embed="rId3"/>
          <a:srcRect r="1878" b="13649"/>
          <a:stretch/>
        </p:blipFill>
        <p:spPr>
          <a:xfrm>
            <a:off x="0" y="-17668"/>
            <a:ext cx="12192000" cy="6875668"/>
          </a:xfrm>
          <a:prstGeom prst="rect">
            <a:avLst/>
          </a:prstGeom>
        </p:spPr>
      </p:pic>
      <p:pic>
        <p:nvPicPr>
          <p:cNvPr id="9" name="Graphic 8" descr="Cursor with solid fill">
            <a:hlinkClick r:id="rId2"/>
            <a:extLst>
              <a:ext uri="{FF2B5EF4-FFF2-40B4-BE49-F238E27FC236}">
                <a16:creationId xmlns:a16="http://schemas.microsoft.com/office/drawing/2014/main" id="{CB879BE5-DD30-6AF7-34B1-73762AD041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5813" y="4602817"/>
            <a:ext cx="1712258" cy="1712258"/>
          </a:xfrm>
          <a:prstGeom prst="rect">
            <a:avLst/>
          </a:prstGeom>
        </p:spPr>
      </p:pic>
    </p:spTree>
    <p:extLst>
      <p:ext uri="{BB962C8B-B14F-4D97-AF65-F5344CB8AC3E}">
        <p14:creationId xmlns:p14="http://schemas.microsoft.com/office/powerpoint/2010/main" val="855544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09D13A-8C37-F9A2-8B78-9DFEA7EBD303}"/>
              </a:ext>
            </a:extLst>
          </p:cNvPr>
          <p:cNvSpPr>
            <a:spLocks noGrp="1"/>
          </p:cNvSpPr>
          <p:nvPr>
            <p:ph type="body" sz="quarter" idx="13"/>
          </p:nvPr>
        </p:nvSpPr>
        <p:spPr>
          <a:xfrm>
            <a:off x="275745" y="835869"/>
            <a:ext cx="6922913" cy="697353"/>
          </a:xfrm>
        </p:spPr>
        <p:txBody>
          <a:bodyPr/>
          <a:lstStyle/>
          <a:p>
            <a:pPr>
              <a:lnSpc>
                <a:spcPct val="100000"/>
              </a:lnSpc>
              <a:spcBef>
                <a:spcPts val="0"/>
              </a:spcBef>
            </a:pPr>
            <a:r>
              <a:rPr lang="en-IE" sz="4000" dirty="0"/>
              <a:t>Join the Global Circular Economy Effort &amp; Conversation</a:t>
            </a:r>
          </a:p>
        </p:txBody>
      </p:sp>
      <p:grpSp>
        <p:nvGrpSpPr>
          <p:cNvPr id="2" name="Graphic 4">
            <a:extLst>
              <a:ext uri="{FF2B5EF4-FFF2-40B4-BE49-F238E27FC236}">
                <a16:creationId xmlns:a16="http://schemas.microsoft.com/office/drawing/2014/main" id="{1015C5B5-BEC5-3D3F-709B-37A8A7752041}"/>
              </a:ext>
            </a:extLst>
          </p:cNvPr>
          <p:cNvGrpSpPr/>
          <p:nvPr/>
        </p:nvGrpSpPr>
        <p:grpSpPr>
          <a:xfrm>
            <a:off x="6635363" y="2631272"/>
            <a:ext cx="4386697" cy="3117540"/>
            <a:chOff x="8321314" y="1790175"/>
            <a:chExt cx="1456348" cy="1130621"/>
          </a:xfrm>
        </p:grpSpPr>
        <p:sp>
          <p:nvSpPr>
            <p:cNvPr id="3" name="Freeform 965">
              <a:extLst>
                <a:ext uri="{FF2B5EF4-FFF2-40B4-BE49-F238E27FC236}">
                  <a16:creationId xmlns:a16="http://schemas.microsoft.com/office/drawing/2014/main" id="{1AC7F24C-8D6E-89DD-7D50-6386DA8EC7F1}"/>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4" name="Freeform 966">
              <a:extLst>
                <a:ext uri="{FF2B5EF4-FFF2-40B4-BE49-F238E27FC236}">
                  <a16:creationId xmlns:a16="http://schemas.microsoft.com/office/drawing/2014/main" id="{E940037C-E0D0-F651-C861-DF109DE44D25}"/>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7">
              <a:extLst>
                <a:ext uri="{FF2B5EF4-FFF2-40B4-BE49-F238E27FC236}">
                  <a16:creationId xmlns:a16="http://schemas.microsoft.com/office/drawing/2014/main" id="{8C6BF0ED-BA34-22BB-15CA-68D091FA0FBB}"/>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8" name="Freeform 968">
              <a:extLst>
                <a:ext uri="{FF2B5EF4-FFF2-40B4-BE49-F238E27FC236}">
                  <a16:creationId xmlns:a16="http://schemas.microsoft.com/office/drawing/2014/main" id="{42613370-FA0E-738E-E1A5-B7F5A2DCBD09}"/>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9">
              <a:extLst>
                <a:ext uri="{FF2B5EF4-FFF2-40B4-BE49-F238E27FC236}">
                  <a16:creationId xmlns:a16="http://schemas.microsoft.com/office/drawing/2014/main" id="{8FCDBB4F-B0C3-34A6-C940-15305E6D158A}"/>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70">
              <a:extLst>
                <a:ext uri="{FF2B5EF4-FFF2-40B4-BE49-F238E27FC236}">
                  <a16:creationId xmlns:a16="http://schemas.microsoft.com/office/drawing/2014/main" id="{D75DF62C-980B-0EA7-9C00-0AB794E7C1CC}"/>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1">
              <a:extLst>
                <a:ext uri="{FF2B5EF4-FFF2-40B4-BE49-F238E27FC236}">
                  <a16:creationId xmlns:a16="http://schemas.microsoft.com/office/drawing/2014/main" id="{38895CC1-3F90-3516-CB39-9A956891E1B3}"/>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2">
              <a:extLst>
                <a:ext uri="{FF2B5EF4-FFF2-40B4-BE49-F238E27FC236}">
                  <a16:creationId xmlns:a16="http://schemas.microsoft.com/office/drawing/2014/main" id="{5B5204C1-792B-01C3-BA50-2661BC57C785}"/>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3" name="Freeform 973">
              <a:extLst>
                <a:ext uri="{FF2B5EF4-FFF2-40B4-BE49-F238E27FC236}">
                  <a16:creationId xmlns:a16="http://schemas.microsoft.com/office/drawing/2014/main" id="{C4521E6E-C3AB-0D82-BA26-95ED88E0F1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4">
              <a:extLst>
                <a:ext uri="{FF2B5EF4-FFF2-40B4-BE49-F238E27FC236}">
                  <a16:creationId xmlns:a16="http://schemas.microsoft.com/office/drawing/2014/main" id="{1C37B361-848B-A9E1-D3EC-187884507288}"/>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5">
              <a:extLst>
                <a:ext uri="{FF2B5EF4-FFF2-40B4-BE49-F238E27FC236}">
                  <a16:creationId xmlns:a16="http://schemas.microsoft.com/office/drawing/2014/main" id="{92CC722C-8261-6CBA-B156-2A7CE3072AF1}"/>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6">
              <a:extLst>
                <a:ext uri="{FF2B5EF4-FFF2-40B4-BE49-F238E27FC236}">
                  <a16:creationId xmlns:a16="http://schemas.microsoft.com/office/drawing/2014/main" id="{3509421E-C83B-45F1-4C79-3819898258F4}"/>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7" name="Freeform 977">
              <a:extLst>
                <a:ext uri="{FF2B5EF4-FFF2-40B4-BE49-F238E27FC236}">
                  <a16:creationId xmlns:a16="http://schemas.microsoft.com/office/drawing/2014/main" id="{5AF8870D-6AB3-3D08-C992-B4A3CC5306AE}"/>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8">
              <a:extLst>
                <a:ext uri="{FF2B5EF4-FFF2-40B4-BE49-F238E27FC236}">
                  <a16:creationId xmlns:a16="http://schemas.microsoft.com/office/drawing/2014/main" id="{DA4F6A9B-8DA1-2A56-5345-095C7DC3F85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9">
              <a:extLst>
                <a:ext uri="{FF2B5EF4-FFF2-40B4-BE49-F238E27FC236}">
                  <a16:creationId xmlns:a16="http://schemas.microsoft.com/office/drawing/2014/main" id="{461750FC-3BFD-8A2D-6431-01683CBCEB97}"/>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80">
              <a:extLst>
                <a:ext uri="{FF2B5EF4-FFF2-40B4-BE49-F238E27FC236}">
                  <a16:creationId xmlns:a16="http://schemas.microsoft.com/office/drawing/2014/main" id="{DEEB6C26-8AF4-9521-74D1-7521BC8A20DE}"/>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1">
              <a:extLst>
                <a:ext uri="{FF2B5EF4-FFF2-40B4-BE49-F238E27FC236}">
                  <a16:creationId xmlns:a16="http://schemas.microsoft.com/office/drawing/2014/main" id="{46D5AE8C-7A04-DD5A-73CE-581E26948D45}"/>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2">
              <a:extLst>
                <a:ext uri="{FF2B5EF4-FFF2-40B4-BE49-F238E27FC236}">
                  <a16:creationId xmlns:a16="http://schemas.microsoft.com/office/drawing/2014/main" id="{E848DE67-FE4D-BA16-EAE3-E68A93A1D78B}"/>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3">
              <a:extLst>
                <a:ext uri="{FF2B5EF4-FFF2-40B4-BE49-F238E27FC236}">
                  <a16:creationId xmlns:a16="http://schemas.microsoft.com/office/drawing/2014/main" id="{F4F7E915-A992-AE15-116B-8D0969CA4A80}"/>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4">
              <a:extLst>
                <a:ext uri="{FF2B5EF4-FFF2-40B4-BE49-F238E27FC236}">
                  <a16:creationId xmlns:a16="http://schemas.microsoft.com/office/drawing/2014/main" id="{0FA0B06F-8DAF-5688-3F65-16FCEA4AC027}"/>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5">
              <a:extLst>
                <a:ext uri="{FF2B5EF4-FFF2-40B4-BE49-F238E27FC236}">
                  <a16:creationId xmlns:a16="http://schemas.microsoft.com/office/drawing/2014/main" id="{603028FC-AD71-61B5-0388-A35676997F60}"/>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6">
              <a:extLst>
                <a:ext uri="{FF2B5EF4-FFF2-40B4-BE49-F238E27FC236}">
                  <a16:creationId xmlns:a16="http://schemas.microsoft.com/office/drawing/2014/main" id="{3D9B664E-D8FE-B4BE-4DA8-DB70E3D2A043}"/>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7" name="Freeform 987">
              <a:extLst>
                <a:ext uri="{FF2B5EF4-FFF2-40B4-BE49-F238E27FC236}">
                  <a16:creationId xmlns:a16="http://schemas.microsoft.com/office/drawing/2014/main" id="{F9654B9D-6337-A679-0240-01A81D809C4E}"/>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8" name="Freeform 988">
              <a:extLst>
                <a:ext uri="{FF2B5EF4-FFF2-40B4-BE49-F238E27FC236}">
                  <a16:creationId xmlns:a16="http://schemas.microsoft.com/office/drawing/2014/main" id="{DC0093AB-ED96-CE54-F5C9-08605A0D76E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29" name="Freeform 989">
              <a:extLst>
                <a:ext uri="{FF2B5EF4-FFF2-40B4-BE49-F238E27FC236}">
                  <a16:creationId xmlns:a16="http://schemas.microsoft.com/office/drawing/2014/main" id="{CC8D075D-F7B4-6CD3-771E-7EF1E8381B0B}"/>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0" name="Freeform 990">
              <a:extLst>
                <a:ext uri="{FF2B5EF4-FFF2-40B4-BE49-F238E27FC236}">
                  <a16:creationId xmlns:a16="http://schemas.microsoft.com/office/drawing/2014/main" id="{802F655C-FA4B-94F9-46F2-91F26D3E90E1}"/>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1" name="Freeform 991">
              <a:extLst>
                <a:ext uri="{FF2B5EF4-FFF2-40B4-BE49-F238E27FC236}">
                  <a16:creationId xmlns:a16="http://schemas.microsoft.com/office/drawing/2014/main" id="{F86FDCF7-7F06-7993-6C8F-CED662532F8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2">
              <a:extLst>
                <a:ext uri="{FF2B5EF4-FFF2-40B4-BE49-F238E27FC236}">
                  <a16:creationId xmlns:a16="http://schemas.microsoft.com/office/drawing/2014/main" id="{EA11533D-0327-A959-5448-57AC58213600}"/>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3" name="Freeform 993">
              <a:extLst>
                <a:ext uri="{FF2B5EF4-FFF2-40B4-BE49-F238E27FC236}">
                  <a16:creationId xmlns:a16="http://schemas.microsoft.com/office/drawing/2014/main" id="{4FA0FC00-B1DC-31BD-AEBB-8E36D637B9AF}"/>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4" name="Freeform 994">
              <a:extLst>
                <a:ext uri="{FF2B5EF4-FFF2-40B4-BE49-F238E27FC236}">
                  <a16:creationId xmlns:a16="http://schemas.microsoft.com/office/drawing/2014/main" id="{A2325008-1814-6AF6-57A8-FD65F0FEFC3F}"/>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5" name="Freeform 995">
              <a:extLst>
                <a:ext uri="{FF2B5EF4-FFF2-40B4-BE49-F238E27FC236}">
                  <a16:creationId xmlns:a16="http://schemas.microsoft.com/office/drawing/2014/main" id="{7877F623-A039-62A9-751D-EB09873F431C}"/>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6" name="Freeform 996">
              <a:extLst>
                <a:ext uri="{FF2B5EF4-FFF2-40B4-BE49-F238E27FC236}">
                  <a16:creationId xmlns:a16="http://schemas.microsoft.com/office/drawing/2014/main" id="{35915671-D76A-1EB9-E6D0-D8F0A366B763}"/>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7">
              <a:extLst>
                <a:ext uri="{FF2B5EF4-FFF2-40B4-BE49-F238E27FC236}">
                  <a16:creationId xmlns:a16="http://schemas.microsoft.com/office/drawing/2014/main" id="{42DE06DB-582E-DCD1-7773-07EBCAF87255}"/>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8" name="Freeform 998">
              <a:extLst>
                <a:ext uri="{FF2B5EF4-FFF2-40B4-BE49-F238E27FC236}">
                  <a16:creationId xmlns:a16="http://schemas.microsoft.com/office/drawing/2014/main" id="{E24B546E-F38B-BAD4-DDB9-B79945CA1D1D}"/>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9">
              <a:extLst>
                <a:ext uri="{FF2B5EF4-FFF2-40B4-BE49-F238E27FC236}">
                  <a16:creationId xmlns:a16="http://schemas.microsoft.com/office/drawing/2014/main" id="{213C793F-6F5C-250C-FD52-4D3C8AB39E42}"/>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0" name="Freeform 1000">
              <a:extLst>
                <a:ext uri="{FF2B5EF4-FFF2-40B4-BE49-F238E27FC236}">
                  <a16:creationId xmlns:a16="http://schemas.microsoft.com/office/drawing/2014/main" id="{8740C1B4-4835-FFBF-0FA5-ECE71D714CE0}"/>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1" name="Freeform 1001">
              <a:extLst>
                <a:ext uri="{FF2B5EF4-FFF2-40B4-BE49-F238E27FC236}">
                  <a16:creationId xmlns:a16="http://schemas.microsoft.com/office/drawing/2014/main" id="{AF21EDCA-EAD1-56E3-265F-712AEAF6479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2" name="Freeform 1002">
              <a:extLst>
                <a:ext uri="{FF2B5EF4-FFF2-40B4-BE49-F238E27FC236}">
                  <a16:creationId xmlns:a16="http://schemas.microsoft.com/office/drawing/2014/main" id="{73574B7F-E2C8-F3C8-512D-E6FD77FA0B46}"/>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3">
              <a:extLst>
                <a:ext uri="{FF2B5EF4-FFF2-40B4-BE49-F238E27FC236}">
                  <a16:creationId xmlns:a16="http://schemas.microsoft.com/office/drawing/2014/main" id="{D6A515F9-66D5-9462-6474-B925BEA006BA}"/>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4">
              <a:extLst>
                <a:ext uri="{FF2B5EF4-FFF2-40B4-BE49-F238E27FC236}">
                  <a16:creationId xmlns:a16="http://schemas.microsoft.com/office/drawing/2014/main" id="{106D36DA-0A34-42B3-2B23-05A90D2B6CB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5">
              <a:extLst>
                <a:ext uri="{FF2B5EF4-FFF2-40B4-BE49-F238E27FC236}">
                  <a16:creationId xmlns:a16="http://schemas.microsoft.com/office/drawing/2014/main" id="{BE26D5D4-5149-B1FF-BFCB-CC8CC4836B8D}"/>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6">
              <a:extLst>
                <a:ext uri="{FF2B5EF4-FFF2-40B4-BE49-F238E27FC236}">
                  <a16:creationId xmlns:a16="http://schemas.microsoft.com/office/drawing/2014/main" id="{20EFF5EA-D24E-6107-8FC9-2D31721FF8AA}"/>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7" name="Freeform 1007">
              <a:extLst>
                <a:ext uri="{FF2B5EF4-FFF2-40B4-BE49-F238E27FC236}">
                  <a16:creationId xmlns:a16="http://schemas.microsoft.com/office/drawing/2014/main" id="{2DA91AEE-236B-E70F-8573-63535D838C9A}"/>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8" name="Freeform 1008">
              <a:extLst>
                <a:ext uri="{FF2B5EF4-FFF2-40B4-BE49-F238E27FC236}">
                  <a16:creationId xmlns:a16="http://schemas.microsoft.com/office/drawing/2014/main" id="{42CE8264-F87F-5019-B3BB-3F1A51837D97}"/>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49" name="Freeform 1009">
              <a:extLst>
                <a:ext uri="{FF2B5EF4-FFF2-40B4-BE49-F238E27FC236}">
                  <a16:creationId xmlns:a16="http://schemas.microsoft.com/office/drawing/2014/main" id="{97B4184E-CC04-15D6-54DF-FF86262D0D99}"/>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0" name="Freeform 1010">
              <a:extLst>
                <a:ext uri="{FF2B5EF4-FFF2-40B4-BE49-F238E27FC236}">
                  <a16:creationId xmlns:a16="http://schemas.microsoft.com/office/drawing/2014/main" id="{34C8F1E2-4B3B-54F7-4F24-C2DA1A161A64}"/>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1" name="Freeform 1011">
              <a:extLst>
                <a:ext uri="{FF2B5EF4-FFF2-40B4-BE49-F238E27FC236}">
                  <a16:creationId xmlns:a16="http://schemas.microsoft.com/office/drawing/2014/main" id="{046A133A-E3BF-DE03-E079-E9135DB349F7}"/>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2" name="Freeform 1012">
              <a:extLst>
                <a:ext uri="{FF2B5EF4-FFF2-40B4-BE49-F238E27FC236}">
                  <a16:creationId xmlns:a16="http://schemas.microsoft.com/office/drawing/2014/main" id="{D3961213-55CA-21EC-6A20-83460F131FC0}"/>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3" name="Freeform 1013">
              <a:extLst>
                <a:ext uri="{FF2B5EF4-FFF2-40B4-BE49-F238E27FC236}">
                  <a16:creationId xmlns:a16="http://schemas.microsoft.com/office/drawing/2014/main" id="{6695735D-8F8F-FCC6-5D29-B095FF5B9709}"/>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4" name="Freeform 1014">
              <a:extLst>
                <a:ext uri="{FF2B5EF4-FFF2-40B4-BE49-F238E27FC236}">
                  <a16:creationId xmlns:a16="http://schemas.microsoft.com/office/drawing/2014/main" id="{B1BAFD3A-B96F-622C-9B0A-3E966CA94B82}"/>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5" name="Freeform 1015">
              <a:extLst>
                <a:ext uri="{FF2B5EF4-FFF2-40B4-BE49-F238E27FC236}">
                  <a16:creationId xmlns:a16="http://schemas.microsoft.com/office/drawing/2014/main" id="{3DA9DA7F-1A9E-9FD0-5352-B49FC13F6112}"/>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6" name="Freeform 1016">
              <a:extLst>
                <a:ext uri="{FF2B5EF4-FFF2-40B4-BE49-F238E27FC236}">
                  <a16:creationId xmlns:a16="http://schemas.microsoft.com/office/drawing/2014/main" id="{7F446479-5064-20F8-8395-5EAF01AF8FB6}"/>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7" name="Freeform 1017">
              <a:extLst>
                <a:ext uri="{FF2B5EF4-FFF2-40B4-BE49-F238E27FC236}">
                  <a16:creationId xmlns:a16="http://schemas.microsoft.com/office/drawing/2014/main" id="{8620F381-D744-D50F-42DA-F76874C59E19}"/>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8" name="Freeform 1018">
              <a:extLst>
                <a:ext uri="{FF2B5EF4-FFF2-40B4-BE49-F238E27FC236}">
                  <a16:creationId xmlns:a16="http://schemas.microsoft.com/office/drawing/2014/main" id="{B29DBE80-2E4E-1A3A-F6A5-B4B2B9C3E9AA}"/>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59" name="Freeform 1019">
              <a:extLst>
                <a:ext uri="{FF2B5EF4-FFF2-40B4-BE49-F238E27FC236}">
                  <a16:creationId xmlns:a16="http://schemas.microsoft.com/office/drawing/2014/main" id="{80004709-7B08-3218-1DE7-E33AE4735317}"/>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0" name="Freeform 1020">
              <a:extLst>
                <a:ext uri="{FF2B5EF4-FFF2-40B4-BE49-F238E27FC236}">
                  <a16:creationId xmlns:a16="http://schemas.microsoft.com/office/drawing/2014/main" id="{7BB71D01-68E4-7932-A51C-BE355C704A53}"/>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1" name="Freeform 1021">
              <a:extLst>
                <a:ext uri="{FF2B5EF4-FFF2-40B4-BE49-F238E27FC236}">
                  <a16:creationId xmlns:a16="http://schemas.microsoft.com/office/drawing/2014/main" id="{B05707B6-8367-422A-0FF0-49A664F95B8D}"/>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
        <p:nvSpPr>
          <p:cNvPr id="62" name="Rectangle: Rounded Corners 61">
            <a:extLst>
              <a:ext uri="{FF2B5EF4-FFF2-40B4-BE49-F238E27FC236}">
                <a16:creationId xmlns:a16="http://schemas.microsoft.com/office/drawing/2014/main" id="{93BBC2F9-C3EE-9F63-AF43-F3B1CE6E0549}"/>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TextBox 62">
            <a:extLst>
              <a:ext uri="{FF2B5EF4-FFF2-40B4-BE49-F238E27FC236}">
                <a16:creationId xmlns:a16="http://schemas.microsoft.com/office/drawing/2014/main" id="{F035AEB5-B436-83E4-32EB-07EC2EFDBE34}"/>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Section 2</a:t>
            </a:r>
          </a:p>
        </p:txBody>
      </p:sp>
    </p:spTree>
    <p:extLst>
      <p:ext uri="{BB962C8B-B14F-4D97-AF65-F5344CB8AC3E}">
        <p14:creationId xmlns:p14="http://schemas.microsoft.com/office/powerpoint/2010/main" val="78677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B8A545-42A7-8129-6A87-49BA04BB797C}"/>
              </a:ext>
            </a:extLst>
          </p:cNvPr>
          <p:cNvSpPr>
            <a:spLocks noGrp="1"/>
          </p:cNvSpPr>
          <p:nvPr>
            <p:ph type="body" sz="quarter" idx="13"/>
          </p:nvPr>
        </p:nvSpPr>
        <p:spPr>
          <a:xfrm>
            <a:off x="1098418" y="382432"/>
            <a:ext cx="10600546" cy="953429"/>
          </a:xfrm>
        </p:spPr>
        <p:txBody>
          <a:bodyPr/>
          <a:lstStyle/>
          <a:p>
            <a:pPr algn="ctr"/>
            <a:r>
              <a:rPr lang="en-IE" dirty="0">
                <a:solidFill>
                  <a:srgbClr val="F08B10"/>
                </a:solidFill>
              </a:rPr>
              <a:t>Join the Global Circular Economy Effort &amp; Conversation</a:t>
            </a:r>
          </a:p>
        </p:txBody>
      </p:sp>
      <p:sp>
        <p:nvSpPr>
          <p:cNvPr id="5" name="Text Placeholder 4">
            <a:extLst>
              <a:ext uri="{FF2B5EF4-FFF2-40B4-BE49-F238E27FC236}">
                <a16:creationId xmlns:a16="http://schemas.microsoft.com/office/drawing/2014/main" id="{3A3BCFC3-6641-FD3E-13E1-BEB9E8F5F08A}"/>
              </a:ext>
            </a:extLst>
          </p:cNvPr>
          <p:cNvSpPr>
            <a:spLocks noGrp="1"/>
          </p:cNvSpPr>
          <p:nvPr>
            <p:ph type="body" sz="quarter" idx="14"/>
          </p:nvPr>
        </p:nvSpPr>
        <p:spPr>
          <a:xfrm>
            <a:off x="1086578" y="1090693"/>
            <a:ext cx="10439186" cy="3995320"/>
          </a:xfrm>
        </p:spPr>
        <p:txBody>
          <a:bodyPr/>
          <a:lstStyle/>
          <a:p>
            <a:pPr algn="ctr">
              <a:spcBef>
                <a:spcPts val="1200"/>
              </a:spcBef>
            </a:pPr>
            <a:r>
              <a:rPr lang="en-GB" b="0" i="0" dirty="0">
                <a:solidFill>
                  <a:srgbClr val="01632F"/>
                </a:solidFill>
                <a:effectLst/>
                <a:latin typeface="Open Sans" panose="020B0606030504020204" pitchFamily="34" charset="0"/>
              </a:rPr>
              <a:t>Corporate social responsibility (CSR) and circular economy (CE) combine have considerable importance in the efforts for sustainable development, lets' discuss why! </a:t>
            </a:r>
          </a:p>
          <a:p>
            <a:pPr>
              <a:spcBef>
                <a:spcPts val="1200"/>
              </a:spcBef>
            </a:pPr>
            <a:endParaRPr lang="en-GB" dirty="0">
              <a:solidFill>
                <a:srgbClr val="1C1D1E"/>
              </a:solidFill>
            </a:endParaRPr>
          </a:p>
          <a:p>
            <a:pPr algn="l">
              <a:spcBef>
                <a:spcPts val="1200"/>
              </a:spcBef>
            </a:pPr>
            <a:r>
              <a:rPr lang="en-GB" sz="3200" b="1" i="0" dirty="0">
                <a:solidFill>
                  <a:srgbClr val="F08B10"/>
                </a:solidFill>
                <a:effectLst/>
              </a:rPr>
              <a:t>“Reduce, reuse, recycle” </a:t>
            </a:r>
            <a:r>
              <a:rPr lang="en-GB" b="0" i="0" dirty="0">
                <a:solidFill>
                  <a:srgbClr val="042228"/>
                </a:solidFill>
                <a:effectLst/>
              </a:rPr>
              <a:t>is the global conversation surrounding sustainability efforts and initiatives. However, the 3 R’s are often discussed by people/customers and need more businesses to join the conversation.</a:t>
            </a:r>
          </a:p>
          <a:p>
            <a:pPr algn="l">
              <a:spcBef>
                <a:spcPts val="1200"/>
              </a:spcBef>
            </a:pPr>
            <a:r>
              <a:rPr lang="en-GB" b="1" i="0" dirty="0">
                <a:solidFill>
                  <a:srgbClr val="F08B10"/>
                </a:solidFill>
                <a:effectLst/>
              </a:rPr>
              <a:t>Businesses need to lead the change of implementing </a:t>
            </a:r>
            <a:r>
              <a:rPr lang="en-GB" b="1" dirty="0">
                <a:solidFill>
                  <a:srgbClr val="F08B10"/>
                </a:solidFill>
              </a:rPr>
              <a:t>CSR, </a:t>
            </a:r>
            <a:r>
              <a:rPr lang="en-GB" b="1" i="0" dirty="0">
                <a:solidFill>
                  <a:srgbClr val="F08B10"/>
                </a:solidFill>
                <a:effectLst/>
              </a:rPr>
              <a:t>circular economy initiatives and sustainable strategies.</a:t>
            </a:r>
          </a:p>
          <a:p>
            <a:pPr algn="l">
              <a:spcBef>
                <a:spcPts val="1200"/>
              </a:spcBef>
            </a:pPr>
            <a:r>
              <a:rPr lang="en-GB" b="0" i="0" dirty="0">
                <a:solidFill>
                  <a:srgbClr val="042228"/>
                </a:solidFill>
                <a:effectLst/>
              </a:rPr>
              <a:t>After all, the </a:t>
            </a:r>
            <a:r>
              <a:rPr lang="en-GB" b="0" i="0" u="none" strike="noStrike" dirty="0">
                <a:solidFill>
                  <a:srgbClr val="042228"/>
                </a:solidFill>
                <a:effectLst/>
                <a:hlinkClick r:id="rId2"/>
              </a:rPr>
              <a:t>circular economy is good business</a:t>
            </a:r>
            <a:r>
              <a:rPr lang="en-GB" b="0" i="0" dirty="0">
                <a:solidFill>
                  <a:srgbClr val="042228"/>
                </a:solidFill>
                <a:effectLst/>
              </a:rPr>
              <a:t>. When businesses implement sustainable practices, they are not only helping the environment but the company as a whole. Let’s dive deeper into the ways businesses can work towards these benefits and commit themselves to corporate social responsibility.</a:t>
            </a:r>
          </a:p>
          <a:p>
            <a:pPr>
              <a:spcBef>
                <a:spcPts val="1200"/>
              </a:spcBef>
            </a:pPr>
            <a:endParaRPr lang="en-IE" dirty="0"/>
          </a:p>
        </p:txBody>
      </p:sp>
    </p:spTree>
    <p:extLst>
      <p:ext uri="{BB962C8B-B14F-4D97-AF65-F5344CB8AC3E}">
        <p14:creationId xmlns:p14="http://schemas.microsoft.com/office/powerpoint/2010/main" val="9558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F1E514-0DA5-A991-7837-0637A47C927F}"/>
              </a:ext>
            </a:extLst>
          </p:cNvPr>
          <p:cNvSpPr>
            <a:spLocks noGrp="1"/>
          </p:cNvSpPr>
          <p:nvPr>
            <p:ph type="body" sz="quarter" idx="14"/>
          </p:nvPr>
        </p:nvSpPr>
        <p:spPr>
          <a:xfrm>
            <a:off x="510987" y="1019859"/>
            <a:ext cx="6669741" cy="3079983"/>
          </a:xfrm>
        </p:spPr>
        <p:txBody>
          <a:bodyPr/>
          <a:lstStyle/>
          <a:p>
            <a:pPr algn="l">
              <a:spcBef>
                <a:spcPts val="1200"/>
              </a:spcBef>
            </a:pPr>
            <a:r>
              <a:rPr lang="en-GB" sz="2200" b="0" i="0" dirty="0">
                <a:solidFill>
                  <a:srgbClr val="042228"/>
                </a:solidFill>
                <a:effectLst/>
              </a:rPr>
              <a:t>A circular economy believes that all elements of production have a part to play and can eventually reach a place where they are continuously reused. Core principles of a circular economy include:</a:t>
            </a:r>
          </a:p>
          <a:p>
            <a:pPr marL="342900" indent="-342900" algn="l">
              <a:spcBef>
                <a:spcPts val="1200"/>
              </a:spcBef>
              <a:buFont typeface="Arial" panose="020B0604020202020204" pitchFamily="34" charset="0"/>
              <a:buChar char="•"/>
            </a:pPr>
            <a:r>
              <a:rPr lang="en-GB" sz="2200" b="1" i="0" dirty="0">
                <a:solidFill>
                  <a:srgbClr val="01632F"/>
                </a:solidFill>
                <a:effectLst/>
              </a:rPr>
              <a:t>Design:</a:t>
            </a:r>
            <a:r>
              <a:rPr lang="en-GB" sz="2200" b="0" i="0" dirty="0">
                <a:solidFill>
                  <a:srgbClr val="01632F"/>
                </a:solidFill>
                <a:effectLst/>
              </a:rPr>
              <a:t> </a:t>
            </a:r>
            <a:r>
              <a:rPr lang="en-GB" sz="2200" b="0" i="0" dirty="0">
                <a:solidFill>
                  <a:srgbClr val="042228"/>
                </a:solidFill>
                <a:effectLst/>
              </a:rPr>
              <a:t>Eighty per cent of environmental impacts are determined in the design stage. Circular economies demand sustainable design principles and intentionally opt into the use of recyclable, compostable, or consumable materials.</a:t>
            </a:r>
          </a:p>
          <a:p>
            <a:pPr marL="342900" indent="-342900" algn="l">
              <a:spcBef>
                <a:spcPts val="1200"/>
              </a:spcBef>
              <a:buFont typeface="Arial" panose="020B0604020202020204" pitchFamily="34" charset="0"/>
              <a:buChar char="•"/>
            </a:pPr>
            <a:r>
              <a:rPr lang="en-GB" sz="2200" b="1" i="0" dirty="0">
                <a:solidFill>
                  <a:srgbClr val="027354"/>
                </a:solidFill>
                <a:effectLst/>
              </a:rPr>
              <a:t>Durability:</a:t>
            </a:r>
            <a:r>
              <a:rPr lang="en-GB" sz="2200" b="0" i="0" dirty="0">
                <a:solidFill>
                  <a:srgbClr val="027354"/>
                </a:solidFill>
                <a:effectLst/>
              </a:rPr>
              <a:t> </a:t>
            </a:r>
            <a:r>
              <a:rPr lang="en-GB" sz="2200" b="0" i="0" dirty="0">
                <a:solidFill>
                  <a:srgbClr val="042228"/>
                </a:solidFill>
                <a:effectLst/>
              </a:rPr>
              <a:t>Creating long-lasting products is crucial to delaying potential waste or energy use that occurs at the end of a product’s life cycle.</a:t>
            </a:r>
          </a:p>
          <a:p>
            <a:pPr marL="342900" indent="-342900" algn="l">
              <a:spcBef>
                <a:spcPts val="1200"/>
              </a:spcBef>
              <a:buFont typeface="Arial" panose="020B0604020202020204" pitchFamily="34" charset="0"/>
              <a:buChar char="•"/>
            </a:pPr>
            <a:r>
              <a:rPr lang="en-GB" sz="2200" b="1" i="0" dirty="0">
                <a:solidFill>
                  <a:srgbClr val="01632F"/>
                </a:solidFill>
                <a:effectLst/>
              </a:rPr>
              <a:t>Regeneration:</a:t>
            </a:r>
            <a:r>
              <a:rPr lang="en-GB" sz="2200" b="0" i="0" dirty="0">
                <a:solidFill>
                  <a:srgbClr val="01632F"/>
                </a:solidFill>
                <a:effectLst/>
              </a:rPr>
              <a:t> </a:t>
            </a:r>
            <a:r>
              <a:rPr lang="en-GB" sz="2200" b="0" i="0" dirty="0">
                <a:solidFill>
                  <a:srgbClr val="042228"/>
                </a:solidFill>
                <a:effectLst/>
              </a:rPr>
              <a:t>It’s important that we source all energy from sustainable sources and work to create and support regenerative systems.</a:t>
            </a:r>
          </a:p>
          <a:p>
            <a:pPr>
              <a:spcBef>
                <a:spcPts val="1200"/>
              </a:spcBef>
            </a:pPr>
            <a:endParaRPr lang="en-IE" sz="2200" dirty="0"/>
          </a:p>
        </p:txBody>
      </p:sp>
      <p:sp>
        <p:nvSpPr>
          <p:cNvPr id="5" name="Text Placeholder 2">
            <a:extLst>
              <a:ext uri="{FF2B5EF4-FFF2-40B4-BE49-F238E27FC236}">
                <a16:creationId xmlns:a16="http://schemas.microsoft.com/office/drawing/2014/main" id="{FFF500CD-EF62-86FA-6C8A-FAE2452921DA}"/>
              </a:ext>
            </a:extLst>
          </p:cNvPr>
          <p:cNvSpPr>
            <a:spLocks noGrp="1"/>
          </p:cNvSpPr>
          <p:nvPr>
            <p:ph type="body" sz="quarter" idx="13"/>
          </p:nvPr>
        </p:nvSpPr>
        <p:spPr>
          <a:xfrm>
            <a:off x="768174" y="306905"/>
            <a:ext cx="6669740" cy="953429"/>
          </a:xfrm>
        </p:spPr>
        <p:txBody>
          <a:bodyPr anchor="ctr">
            <a:normAutofit fontScale="92500"/>
          </a:bodyPr>
          <a:lstStyle/>
          <a:p>
            <a:pPr algn="ctr"/>
            <a:r>
              <a:rPr lang="en-IE" dirty="0">
                <a:solidFill>
                  <a:srgbClr val="027354"/>
                </a:solidFill>
              </a:rPr>
              <a:t>Core Principles of Circular Economy</a:t>
            </a:r>
          </a:p>
        </p:txBody>
      </p:sp>
      <p:pic>
        <p:nvPicPr>
          <p:cNvPr id="7" name="Picture 6">
            <a:hlinkClick r:id="rId2"/>
            <a:extLst>
              <a:ext uri="{FF2B5EF4-FFF2-40B4-BE49-F238E27FC236}">
                <a16:creationId xmlns:a16="http://schemas.microsoft.com/office/drawing/2014/main" id="{DC280BA6-02C2-B48B-879C-7DA6DDF1D9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4103" y="462678"/>
            <a:ext cx="4076910" cy="48389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BABCC95-E558-982E-EA76-48A78ACE713B}"/>
              </a:ext>
            </a:extLst>
          </p:cNvPr>
          <p:cNvSpPr txBox="1"/>
          <p:nvPr/>
        </p:nvSpPr>
        <p:spPr>
          <a:xfrm>
            <a:off x="7180728" y="5443845"/>
            <a:ext cx="4675128" cy="584775"/>
          </a:xfrm>
          <a:prstGeom prst="rect">
            <a:avLst/>
          </a:prstGeom>
          <a:noFill/>
        </p:spPr>
        <p:txBody>
          <a:bodyPr wrap="square" rtlCol="0">
            <a:spAutoFit/>
          </a:bodyPr>
          <a:lstStyle/>
          <a:p>
            <a:pPr algn="ctr"/>
            <a:r>
              <a:rPr lang="en-IE" sz="1600" dirty="0">
                <a:solidFill>
                  <a:srgbClr val="000000"/>
                </a:solidFill>
                <a:hlinkClick r:id="rId2"/>
              </a:rPr>
              <a:t>https://eulacfoundation.org/en/system/files/case_studies_circular_economy_eu_lac.pdf</a:t>
            </a:r>
            <a:r>
              <a:rPr lang="en-IE" sz="1600" dirty="0">
                <a:solidFill>
                  <a:srgbClr val="000000"/>
                </a:solidFill>
              </a:rPr>
              <a:t> </a:t>
            </a:r>
          </a:p>
        </p:txBody>
      </p:sp>
      <p:pic>
        <p:nvPicPr>
          <p:cNvPr id="9" name="Graphic 8" descr="Touchscreen with solid fill">
            <a:extLst>
              <a:ext uri="{FF2B5EF4-FFF2-40B4-BE49-F238E27FC236}">
                <a16:creationId xmlns:a16="http://schemas.microsoft.com/office/drawing/2014/main" id="{012F56AD-AD24-9EDD-EC22-66B834625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5976" y="3041860"/>
            <a:ext cx="1300029" cy="1300029"/>
          </a:xfrm>
          <a:prstGeom prst="rect">
            <a:avLst/>
          </a:prstGeom>
        </p:spPr>
      </p:pic>
    </p:spTree>
    <p:extLst>
      <p:ext uri="{BB962C8B-B14F-4D97-AF65-F5344CB8AC3E}">
        <p14:creationId xmlns:p14="http://schemas.microsoft.com/office/powerpoint/2010/main" val="288321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293A45-0F80-4EE2-D880-1B687FC4C5C0}"/>
              </a:ext>
            </a:extLst>
          </p:cNvPr>
          <p:cNvSpPr>
            <a:spLocks noGrp="1"/>
          </p:cNvSpPr>
          <p:nvPr>
            <p:ph type="body" sz="quarter" idx="14"/>
          </p:nvPr>
        </p:nvSpPr>
        <p:spPr>
          <a:xfrm>
            <a:off x="659111" y="1525597"/>
            <a:ext cx="6225783" cy="3951378"/>
          </a:xfrm>
        </p:spPr>
        <p:txBody>
          <a:bodyPr/>
          <a:lstStyle/>
          <a:p>
            <a:r>
              <a:rPr lang="en-GB" sz="2200" b="0" i="0" dirty="0">
                <a:effectLst/>
              </a:rPr>
              <a:t>Not only does a circular economy model protect our earth’s natural resources and reduce the amount of greenhouse gas in the environment, but it has also been shown to boost the economies and profit margins of businesses that adopt the practice.</a:t>
            </a:r>
            <a:endParaRPr lang="en-GB" sz="2200" b="1" i="0" u="none" strike="noStrike" dirty="0">
              <a:effectLst/>
              <a:hlinkClick r:id="rId2">
                <a:extLst>
                  <a:ext uri="{A12FA001-AC4F-418D-AE19-62706E023703}">
                    <ahyp:hlinkClr xmlns:ahyp="http://schemas.microsoft.com/office/drawing/2018/hyperlinkcolor" val="tx"/>
                  </a:ext>
                </a:extLst>
              </a:hlinkClick>
            </a:endParaRPr>
          </a:p>
          <a:p>
            <a:endParaRPr lang="en-GB" sz="2200" b="1" dirty="0">
              <a:hlinkClick r:id="rId2">
                <a:extLst>
                  <a:ext uri="{A12FA001-AC4F-418D-AE19-62706E023703}">
                    <ahyp:hlinkClr xmlns:ahyp="http://schemas.microsoft.com/office/drawing/2018/hyperlinkcolor" val="tx"/>
                  </a:ext>
                </a:extLst>
              </a:hlinkClick>
            </a:endParaRPr>
          </a:p>
          <a:p>
            <a:r>
              <a:rPr lang="en-GB" sz="2200" b="1" i="0" u="none" strike="noStrike" dirty="0">
                <a:effectLst/>
                <a:hlinkClick r:id="rId2">
                  <a:extLst>
                    <a:ext uri="{A12FA001-AC4F-418D-AE19-62706E023703}">
                      <ahyp:hlinkClr xmlns:ahyp="http://schemas.microsoft.com/office/drawing/2018/hyperlinkcolor" val="tx"/>
                    </a:ext>
                  </a:extLst>
                </a:hlinkClick>
              </a:rPr>
              <a:t>80 per cent of a company’s greenhouse-gas emissions</a:t>
            </a:r>
            <a:r>
              <a:rPr lang="en-GB" sz="2200" b="1" i="0" dirty="0">
                <a:effectLst/>
              </a:rPr>
              <a:t> come from its supply chains, </a:t>
            </a:r>
            <a:r>
              <a:rPr lang="en-GB" sz="2200" b="0" i="0" dirty="0">
                <a:effectLst/>
              </a:rPr>
              <a:t>so targeting this process specifically can result in enormous benefits for our environment. In addition, supply chains are the source of 90 per cent of a business’s direct impact on our air, land, and water supplies. </a:t>
            </a:r>
            <a:endParaRPr lang="en-GB" sz="2200" dirty="0"/>
          </a:p>
          <a:p>
            <a:r>
              <a:rPr lang="en-GB" sz="2200" dirty="0">
                <a:hlinkClick r:id="rId3">
                  <a:extLst>
                    <a:ext uri="{A12FA001-AC4F-418D-AE19-62706E023703}">
                      <ahyp:hlinkClr xmlns:ahyp="http://schemas.microsoft.com/office/drawing/2018/hyperlinkcolor" val="tx"/>
                    </a:ext>
                  </a:extLst>
                </a:hlinkClick>
              </a:rPr>
              <a:t>SOURCE</a:t>
            </a:r>
            <a:endParaRPr lang="en-IE" sz="2200" dirty="0"/>
          </a:p>
        </p:txBody>
      </p:sp>
      <p:sp>
        <p:nvSpPr>
          <p:cNvPr id="8" name="Text Placeholder 4">
            <a:extLst>
              <a:ext uri="{FF2B5EF4-FFF2-40B4-BE49-F238E27FC236}">
                <a16:creationId xmlns:a16="http://schemas.microsoft.com/office/drawing/2014/main" id="{6D4B5219-4797-0062-2127-CB4DF1FFEF5E}"/>
              </a:ext>
            </a:extLst>
          </p:cNvPr>
          <p:cNvSpPr>
            <a:spLocks noGrp="1"/>
          </p:cNvSpPr>
          <p:nvPr>
            <p:ph type="body" sz="quarter" idx="13"/>
          </p:nvPr>
        </p:nvSpPr>
        <p:spPr>
          <a:xfrm>
            <a:off x="768174" y="570595"/>
            <a:ext cx="5228693" cy="953429"/>
          </a:xfrm>
        </p:spPr>
        <p:txBody>
          <a:bodyPr>
            <a:normAutofit fontScale="85000" lnSpcReduction="20000"/>
          </a:bodyPr>
          <a:lstStyle/>
          <a:p>
            <a:pPr>
              <a:lnSpc>
                <a:spcPct val="110000"/>
              </a:lnSpc>
              <a:spcBef>
                <a:spcPts val="0"/>
              </a:spcBef>
            </a:pPr>
            <a:r>
              <a:rPr lang="en-IE" b="0" dirty="0"/>
              <a:t>Why Sustainable Supply Chains and Manufacturing?</a:t>
            </a:r>
          </a:p>
        </p:txBody>
      </p:sp>
      <p:grpSp>
        <p:nvGrpSpPr>
          <p:cNvPr id="11" name="Graphic 4">
            <a:extLst>
              <a:ext uri="{FF2B5EF4-FFF2-40B4-BE49-F238E27FC236}">
                <a16:creationId xmlns:a16="http://schemas.microsoft.com/office/drawing/2014/main" id="{E7D981B1-501B-3298-701E-A2778AD3AC0E}"/>
              </a:ext>
            </a:extLst>
          </p:cNvPr>
          <p:cNvGrpSpPr/>
          <p:nvPr/>
        </p:nvGrpSpPr>
        <p:grpSpPr>
          <a:xfrm>
            <a:off x="7152512" y="1892932"/>
            <a:ext cx="3439615" cy="2871472"/>
            <a:chOff x="8321314" y="1790175"/>
            <a:chExt cx="1456348" cy="1130621"/>
          </a:xfrm>
        </p:grpSpPr>
        <p:sp>
          <p:nvSpPr>
            <p:cNvPr id="12" name="Freeform 965">
              <a:extLst>
                <a:ext uri="{FF2B5EF4-FFF2-40B4-BE49-F238E27FC236}">
                  <a16:creationId xmlns:a16="http://schemas.microsoft.com/office/drawing/2014/main" id="{461A03DA-AC8B-5DD5-86DF-F8BA126583BB}"/>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66">
              <a:extLst>
                <a:ext uri="{FF2B5EF4-FFF2-40B4-BE49-F238E27FC236}">
                  <a16:creationId xmlns:a16="http://schemas.microsoft.com/office/drawing/2014/main" id="{9FBDCE91-460F-F12B-1EF2-0B3DD515F57A}"/>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67">
              <a:extLst>
                <a:ext uri="{FF2B5EF4-FFF2-40B4-BE49-F238E27FC236}">
                  <a16:creationId xmlns:a16="http://schemas.microsoft.com/office/drawing/2014/main" id="{276AA34A-E421-39BE-E39B-B76D26143CD9}"/>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968">
              <a:extLst>
                <a:ext uri="{FF2B5EF4-FFF2-40B4-BE49-F238E27FC236}">
                  <a16:creationId xmlns:a16="http://schemas.microsoft.com/office/drawing/2014/main" id="{043B2C80-18B6-C847-3E49-350DF7053FE3}"/>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6" name="Freeform 969">
              <a:extLst>
                <a:ext uri="{FF2B5EF4-FFF2-40B4-BE49-F238E27FC236}">
                  <a16:creationId xmlns:a16="http://schemas.microsoft.com/office/drawing/2014/main" id="{AFBC5879-5E5B-2958-8751-33583385232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0">
              <a:extLst>
                <a:ext uri="{FF2B5EF4-FFF2-40B4-BE49-F238E27FC236}">
                  <a16:creationId xmlns:a16="http://schemas.microsoft.com/office/drawing/2014/main" id="{5DBAD9D7-DA7E-54A0-5A29-E18D32C6512E}"/>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1">
              <a:extLst>
                <a:ext uri="{FF2B5EF4-FFF2-40B4-BE49-F238E27FC236}">
                  <a16:creationId xmlns:a16="http://schemas.microsoft.com/office/drawing/2014/main" id="{C00A17C1-8FB9-0152-A8DD-BCDEE2CD1CA8}"/>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2">
              <a:extLst>
                <a:ext uri="{FF2B5EF4-FFF2-40B4-BE49-F238E27FC236}">
                  <a16:creationId xmlns:a16="http://schemas.microsoft.com/office/drawing/2014/main" id="{AFEA5608-38C7-478D-3F8D-72CD16961323}"/>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20" name="Freeform 973">
              <a:extLst>
                <a:ext uri="{FF2B5EF4-FFF2-40B4-BE49-F238E27FC236}">
                  <a16:creationId xmlns:a16="http://schemas.microsoft.com/office/drawing/2014/main" id="{E9B848DD-DC56-BBB7-8279-2E67B02BEE7A}"/>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4">
              <a:extLst>
                <a:ext uri="{FF2B5EF4-FFF2-40B4-BE49-F238E27FC236}">
                  <a16:creationId xmlns:a16="http://schemas.microsoft.com/office/drawing/2014/main" id="{CC060456-904D-842D-07E7-80B6DA8B02FF}"/>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22" name="Freeform 975">
              <a:extLst>
                <a:ext uri="{FF2B5EF4-FFF2-40B4-BE49-F238E27FC236}">
                  <a16:creationId xmlns:a16="http://schemas.microsoft.com/office/drawing/2014/main" id="{88796150-89A0-0A6F-2327-BDBCAB469377}"/>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76">
              <a:extLst>
                <a:ext uri="{FF2B5EF4-FFF2-40B4-BE49-F238E27FC236}">
                  <a16:creationId xmlns:a16="http://schemas.microsoft.com/office/drawing/2014/main" id="{691F65F9-A5FE-EDCF-19CF-6E176555E9D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24" name="Freeform 977">
              <a:extLst>
                <a:ext uri="{FF2B5EF4-FFF2-40B4-BE49-F238E27FC236}">
                  <a16:creationId xmlns:a16="http://schemas.microsoft.com/office/drawing/2014/main" id="{1BEFA9F4-E7CE-3D66-8ED0-659208343AF8}"/>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5" name="Freeform 978">
              <a:extLst>
                <a:ext uri="{FF2B5EF4-FFF2-40B4-BE49-F238E27FC236}">
                  <a16:creationId xmlns:a16="http://schemas.microsoft.com/office/drawing/2014/main" id="{AA97EB33-ECA0-F198-3DF3-05A0DAC1E86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79">
              <a:extLst>
                <a:ext uri="{FF2B5EF4-FFF2-40B4-BE49-F238E27FC236}">
                  <a16:creationId xmlns:a16="http://schemas.microsoft.com/office/drawing/2014/main" id="{8C4AEC01-FF66-E766-AF29-94321C71D998}"/>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0">
              <a:extLst>
                <a:ext uri="{FF2B5EF4-FFF2-40B4-BE49-F238E27FC236}">
                  <a16:creationId xmlns:a16="http://schemas.microsoft.com/office/drawing/2014/main" id="{3BE3B2EF-2283-D67C-5D53-9DB44E80E2F0}"/>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1">
              <a:extLst>
                <a:ext uri="{FF2B5EF4-FFF2-40B4-BE49-F238E27FC236}">
                  <a16:creationId xmlns:a16="http://schemas.microsoft.com/office/drawing/2014/main" id="{E4DE1DE6-258E-239A-6524-8EE05FB70580}"/>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982">
              <a:extLst>
                <a:ext uri="{FF2B5EF4-FFF2-40B4-BE49-F238E27FC236}">
                  <a16:creationId xmlns:a16="http://schemas.microsoft.com/office/drawing/2014/main" id="{31F1EFA5-5D95-8C4C-9BFF-15F0CE4C0960}"/>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30" name="Freeform 983">
              <a:extLst>
                <a:ext uri="{FF2B5EF4-FFF2-40B4-BE49-F238E27FC236}">
                  <a16:creationId xmlns:a16="http://schemas.microsoft.com/office/drawing/2014/main" id="{F841B5EB-1709-EC5C-89F4-92D46FB4CB39}"/>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984">
              <a:extLst>
                <a:ext uri="{FF2B5EF4-FFF2-40B4-BE49-F238E27FC236}">
                  <a16:creationId xmlns:a16="http://schemas.microsoft.com/office/drawing/2014/main" id="{A49953C0-62B2-D4C9-17A2-F35674FF0D6E}"/>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985">
              <a:extLst>
                <a:ext uri="{FF2B5EF4-FFF2-40B4-BE49-F238E27FC236}">
                  <a16:creationId xmlns:a16="http://schemas.microsoft.com/office/drawing/2014/main" id="{DE5E02DA-9487-5350-C558-DDD12B38A4E3}"/>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33" name="Freeform 986">
              <a:extLst>
                <a:ext uri="{FF2B5EF4-FFF2-40B4-BE49-F238E27FC236}">
                  <a16:creationId xmlns:a16="http://schemas.microsoft.com/office/drawing/2014/main" id="{C327F65C-B4DA-8BFA-2AB0-F2C2769AB5DE}"/>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34" name="Freeform 987">
              <a:extLst>
                <a:ext uri="{FF2B5EF4-FFF2-40B4-BE49-F238E27FC236}">
                  <a16:creationId xmlns:a16="http://schemas.microsoft.com/office/drawing/2014/main" id="{6327D276-D5B6-F7B9-148F-0CFCDB50F64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88">
              <a:extLst>
                <a:ext uri="{FF2B5EF4-FFF2-40B4-BE49-F238E27FC236}">
                  <a16:creationId xmlns:a16="http://schemas.microsoft.com/office/drawing/2014/main" id="{79617C6E-6EB7-16C7-255D-7EB49C400CD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6" name="Freeform 989">
              <a:extLst>
                <a:ext uri="{FF2B5EF4-FFF2-40B4-BE49-F238E27FC236}">
                  <a16:creationId xmlns:a16="http://schemas.microsoft.com/office/drawing/2014/main" id="{5FA842F5-4355-563E-AD63-B48515936850}"/>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0">
              <a:extLst>
                <a:ext uri="{FF2B5EF4-FFF2-40B4-BE49-F238E27FC236}">
                  <a16:creationId xmlns:a16="http://schemas.microsoft.com/office/drawing/2014/main" id="{91A377B2-0764-64EE-E31D-429EFDE36532}"/>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1">
              <a:extLst>
                <a:ext uri="{FF2B5EF4-FFF2-40B4-BE49-F238E27FC236}">
                  <a16:creationId xmlns:a16="http://schemas.microsoft.com/office/drawing/2014/main" id="{06D985F1-93F1-14D3-2A42-7BB27E90062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2">
              <a:extLst>
                <a:ext uri="{FF2B5EF4-FFF2-40B4-BE49-F238E27FC236}">
                  <a16:creationId xmlns:a16="http://schemas.microsoft.com/office/drawing/2014/main" id="{95883143-F99A-E3C6-EEBC-071A959AA371}"/>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40" name="Freeform 993">
              <a:extLst>
                <a:ext uri="{FF2B5EF4-FFF2-40B4-BE49-F238E27FC236}">
                  <a16:creationId xmlns:a16="http://schemas.microsoft.com/office/drawing/2014/main" id="{FA0CBA4A-9198-7745-6266-90FE9F3C495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41" name="Freeform 994">
              <a:extLst>
                <a:ext uri="{FF2B5EF4-FFF2-40B4-BE49-F238E27FC236}">
                  <a16:creationId xmlns:a16="http://schemas.microsoft.com/office/drawing/2014/main" id="{F68D759D-C6DA-1BEF-BDE5-81B3A2E6F902}"/>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42" name="Freeform 995">
              <a:extLst>
                <a:ext uri="{FF2B5EF4-FFF2-40B4-BE49-F238E27FC236}">
                  <a16:creationId xmlns:a16="http://schemas.microsoft.com/office/drawing/2014/main" id="{1FA5E270-D830-9115-14AD-EE19D5392BFE}"/>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43" name="Freeform 996">
              <a:extLst>
                <a:ext uri="{FF2B5EF4-FFF2-40B4-BE49-F238E27FC236}">
                  <a16:creationId xmlns:a16="http://schemas.microsoft.com/office/drawing/2014/main" id="{3F10AB58-F03E-DF57-9FC0-35323E19BFE2}"/>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44" name="Freeform 997">
              <a:extLst>
                <a:ext uri="{FF2B5EF4-FFF2-40B4-BE49-F238E27FC236}">
                  <a16:creationId xmlns:a16="http://schemas.microsoft.com/office/drawing/2014/main" id="{CC7C9943-887F-C5C3-DF41-A400C97E5300}"/>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5" name="Freeform 998">
              <a:extLst>
                <a:ext uri="{FF2B5EF4-FFF2-40B4-BE49-F238E27FC236}">
                  <a16:creationId xmlns:a16="http://schemas.microsoft.com/office/drawing/2014/main" id="{F80860CC-3334-E29E-5D67-347D4A9F0685}"/>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999">
              <a:extLst>
                <a:ext uri="{FF2B5EF4-FFF2-40B4-BE49-F238E27FC236}">
                  <a16:creationId xmlns:a16="http://schemas.microsoft.com/office/drawing/2014/main" id="{7BA03ABC-A7B4-DAEA-9079-CC2E8AC11243}"/>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7" name="Freeform 1000">
              <a:extLst>
                <a:ext uri="{FF2B5EF4-FFF2-40B4-BE49-F238E27FC236}">
                  <a16:creationId xmlns:a16="http://schemas.microsoft.com/office/drawing/2014/main" id="{D46A4C17-1510-57A5-DED6-10765A0C335C}"/>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1">
              <a:extLst>
                <a:ext uri="{FF2B5EF4-FFF2-40B4-BE49-F238E27FC236}">
                  <a16:creationId xmlns:a16="http://schemas.microsoft.com/office/drawing/2014/main" id="{0725475E-51DF-E124-67BB-F518C6BEA74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9" name="Freeform 1002">
              <a:extLst>
                <a:ext uri="{FF2B5EF4-FFF2-40B4-BE49-F238E27FC236}">
                  <a16:creationId xmlns:a16="http://schemas.microsoft.com/office/drawing/2014/main" id="{52C75CA5-E287-65C8-55CD-EC52AED52C49}"/>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50" name="Freeform 1003">
              <a:extLst>
                <a:ext uri="{FF2B5EF4-FFF2-40B4-BE49-F238E27FC236}">
                  <a16:creationId xmlns:a16="http://schemas.microsoft.com/office/drawing/2014/main" id="{27E33CED-91E6-013A-ABB8-CC0073355D01}"/>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51" name="Freeform 1004">
              <a:extLst>
                <a:ext uri="{FF2B5EF4-FFF2-40B4-BE49-F238E27FC236}">
                  <a16:creationId xmlns:a16="http://schemas.microsoft.com/office/drawing/2014/main" id="{726A535D-0ADC-090A-DA61-35B5513BEE01}"/>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2" name="Freeform 1005">
              <a:extLst>
                <a:ext uri="{FF2B5EF4-FFF2-40B4-BE49-F238E27FC236}">
                  <a16:creationId xmlns:a16="http://schemas.microsoft.com/office/drawing/2014/main" id="{3B0F472E-B2D6-EC62-B57B-7E9DB16E8601}"/>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3" name="Freeform 1006">
              <a:extLst>
                <a:ext uri="{FF2B5EF4-FFF2-40B4-BE49-F238E27FC236}">
                  <a16:creationId xmlns:a16="http://schemas.microsoft.com/office/drawing/2014/main" id="{53078FC3-584C-3605-40AE-90DFD7BFD462}"/>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54" name="Freeform 1007">
              <a:extLst>
                <a:ext uri="{FF2B5EF4-FFF2-40B4-BE49-F238E27FC236}">
                  <a16:creationId xmlns:a16="http://schemas.microsoft.com/office/drawing/2014/main" id="{753D23B3-2F09-3B7D-9825-F92C171A87BE}"/>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5" name="Freeform 1008">
              <a:extLst>
                <a:ext uri="{FF2B5EF4-FFF2-40B4-BE49-F238E27FC236}">
                  <a16:creationId xmlns:a16="http://schemas.microsoft.com/office/drawing/2014/main" id="{3FCE0520-FE64-585A-230E-C01CA14E8C1C}"/>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6" name="Freeform 1009">
              <a:extLst>
                <a:ext uri="{FF2B5EF4-FFF2-40B4-BE49-F238E27FC236}">
                  <a16:creationId xmlns:a16="http://schemas.microsoft.com/office/drawing/2014/main" id="{C4E92DD2-49C8-59FE-7232-A2E827F45B82}"/>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7" name="Freeform 1010">
              <a:extLst>
                <a:ext uri="{FF2B5EF4-FFF2-40B4-BE49-F238E27FC236}">
                  <a16:creationId xmlns:a16="http://schemas.microsoft.com/office/drawing/2014/main" id="{AB95C923-FD89-B129-1890-AC22E31447BF}"/>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8" name="Freeform 1011">
              <a:extLst>
                <a:ext uri="{FF2B5EF4-FFF2-40B4-BE49-F238E27FC236}">
                  <a16:creationId xmlns:a16="http://schemas.microsoft.com/office/drawing/2014/main" id="{821D02E2-00A1-04E6-8858-0A440900A65B}"/>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9" name="Freeform 1012">
              <a:extLst>
                <a:ext uri="{FF2B5EF4-FFF2-40B4-BE49-F238E27FC236}">
                  <a16:creationId xmlns:a16="http://schemas.microsoft.com/office/drawing/2014/main" id="{2BBD4F29-8755-B47B-0556-B2C200821921}"/>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60" name="Freeform 1013">
              <a:extLst>
                <a:ext uri="{FF2B5EF4-FFF2-40B4-BE49-F238E27FC236}">
                  <a16:creationId xmlns:a16="http://schemas.microsoft.com/office/drawing/2014/main" id="{BF834F59-434E-12B1-8D6D-0362DEAA9477}"/>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61" name="Freeform 1014">
              <a:extLst>
                <a:ext uri="{FF2B5EF4-FFF2-40B4-BE49-F238E27FC236}">
                  <a16:creationId xmlns:a16="http://schemas.microsoft.com/office/drawing/2014/main" id="{8832A484-047A-DDA6-6455-B87D5AFBEA9A}"/>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62" name="Freeform 1015">
              <a:extLst>
                <a:ext uri="{FF2B5EF4-FFF2-40B4-BE49-F238E27FC236}">
                  <a16:creationId xmlns:a16="http://schemas.microsoft.com/office/drawing/2014/main" id="{AD1BB2E9-4199-5D99-4A5B-4F9379EB28CC}"/>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63" name="Freeform 1016">
              <a:extLst>
                <a:ext uri="{FF2B5EF4-FFF2-40B4-BE49-F238E27FC236}">
                  <a16:creationId xmlns:a16="http://schemas.microsoft.com/office/drawing/2014/main" id="{9A4F9B67-9CA5-47FB-7673-E3A72B62184B}"/>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64" name="Freeform 1017">
              <a:extLst>
                <a:ext uri="{FF2B5EF4-FFF2-40B4-BE49-F238E27FC236}">
                  <a16:creationId xmlns:a16="http://schemas.microsoft.com/office/drawing/2014/main" id="{6239E1EF-FC06-207E-8611-CB77C49816B8}"/>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5" name="Freeform 1018">
              <a:extLst>
                <a:ext uri="{FF2B5EF4-FFF2-40B4-BE49-F238E27FC236}">
                  <a16:creationId xmlns:a16="http://schemas.microsoft.com/office/drawing/2014/main" id="{D33228DF-2504-AB0A-7358-41814762EFFC}"/>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6" name="Freeform 1019">
              <a:extLst>
                <a:ext uri="{FF2B5EF4-FFF2-40B4-BE49-F238E27FC236}">
                  <a16:creationId xmlns:a16="http://schemas.microsoft.com/office/drawing/2014/main" id="{81CE4B16-BFA4-1223-42C4-EDA4829BC7B9}"/>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7" name="Freeform 1020">
              <a:extLst>
                <a:ext uri="{FF2B5EF4-FFF2-40B4-BE49-F238E27FC236}">
                  <a16:creationId xmlns:a16="http://schemas.microsoft.com/office/drawing/2014/main" id="{303C1E18-4D14-2150-B784-652B4B3ED1EA}"/>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8" name="Freeform 1021">
              <a:extLst>
                <a:ext uri="{FF2B5EF4-FFF2-40B4-BE49-F238E27FC236}">
                  <a16:creationId xmlns:a16="http://schemas.microsoft.com/office/drawing/2014/main" id="{CE567DAD-4AE2-7DB4-6AF3-9BF8551B7CFF}"/>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8871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5047AB-508A-3E80-0E59-6B8CA2648A0E}"/>
              </a:ext>
            </a:extLst>
          </p:cNvPr>
          <p:cNvSpPr>
            <a:spLocks noGrp="1"/>
          </p:cNvSpPr>
          <p:nvPr>
            <p:ph type="body" sz="quarter" idx="14"/>
          </p:nvPr>
        </p:nvSpPr>
        <p:spPr>
          <a:xfrm>
            <a:off x="747167" y="1301052"/>
            <a:ext cx="5598603" cy="3079983"/>
          </a:xfrm>
        </p:spPr>
        <p:txBody>
          <a:bodyPr/>
          <a:lstStyle/>
          <a:p>
            <a:pPr algn="ctr"/>
            <a:r>
              <a:rPr lang="en-GB" sz="2400" b="0" dirty="0">
                <a:effectLst/>
              </a:rPr>
              <a:t>The European Union's (EU) target to become carbon neutral by 2050 is not achievable unless larger companies include </a:t>
            </a:r>
            <a:r>
              <a:rPr lang="en-GB" sz="2400" b="0" dirty="0">
                <a:effectLst/>
                <a:hlinkClick r:id="rId2" tooltip="Learn more about small and medium sized enterprises from ScienceDirect's AI-generated Topic Pages">
                  <a:extLst>
                    <a:ext uri="{A12FA001-AC4F-418D-AE19-62706E023703}">
                      <ahyp:hlinkClr xmlns:ahyp="http://schemas.microsoft.com/office/drawing/2018/hyperlinkcolor" val="tx"/>
                    </a:ext>
                  </a:extLst>
                </a:hlinkClick>
              </a:rPr>
              <a:t>small and medium-sized enterprises</a:t>
            </a:r>
            <a:r>
              <a:rPr lang="en-GB" sz="2400" b="0" dirty="0">
                <a:effectLst/>
              </a:rPr>
              <a:t> (SMEs) in their supply chain within formers' carbon reduction programmes. (</a:t>
            </a:r>
            <a:r>
              <a:rPr lang="en-GB" sz="2400" b="0" dirty="0">
                <a:effectLst/>
                <a:hlinkClick r:id="rId3">
                  <a:extLst>
                    <a:ext uri="{A12FA001-AC4F-418D-AE19-62706E023703}">
                      <ahyp:hlinkClr xmlns:ahyp="http://schemas.microsoft.com/office/drawing/2018/hyperlinkcolor" val="tx"/>
                    </a:ext>
                  </a:extLst>
                </a:hlinkClick>
              </a:rPr>
              <a:t>Source</a:t>
            </a:r>
            <a:r>
              <a:rPr lang="en-GB" sz="2400" b="0" dirty="0">
                <a:effectLst/>
              </a:rPr>
              <a:t>)</a:t>
            </a:r>
          </a:p>
          <a:p>
            <a:pPr algn="ctr"/>
            <a:endParaRPr lang="en-GB" dirty="0"/>
          </a:p>
          <a:p>
            <a:pPr algn="ctr"/>
            <a:r>
              <a:rPr lang="en-GB" b="1" i="1" dirty="0"/>
              <a:t>Please click the images for recommended reading, guides and toolkits</a:t>
            </a:r>
            <a:endParaRPr lang="en-GB" sz="2400" b="1" i="1" dirty="0">
              <a:effectLst/>
            </a:endParaRPr>
          </a:p>
          <a:p>
            <a:pPr algn="ctr"/>
            <a:endParaRPr lang="en-GB" sz="2400" dirty="0"/>
          </a:p>
          <a:p>
            <a:endParaRPr lang="en-IE" dirty="0"/>
          </a:p>
        </p:txBody>
      </p:sp>
      <p:pic>
        <p:nvPicPr>
          <p:cNvPr id="7" name="Picture 6">
            <a:hlinkClick r:id="rId4"/>
            <a:extLst>
              <a:ext uri="{FF2B5EF4-FFF2-40B4-BE49-F238E27FC236}">
                <a16:creationId xmlns:a16="http://schemas.microsoft.com/office/drawing/2014/main" id="{25BF5315-68C5-E804-7C2D-F980B26893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5242" y="471711"/>
            <a:ext cx="2820382" cy="235880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6682728-A177-6C48-0389-50D339EC0DD0}"/>
              </a:ext>
            </a:extLst>
          </p:cNvPr>
          <p:cNvSpPr txBox="1"/>
          <p:nvPr/>
        </p:nvSpPr>
        <p:spPr>
          <a:xfrm>
            <a:off x="6638331" y="2901949"/>
            <a:ext cx="4675128" cy="584775"/>
          </a:xfrm>
          <a:prstGeom prst="rect">
            <a:avLst/>
          </a:prstGeom>
          <a:noFill/>
        </p:spPr>
        <p:txBody>
          <a:bodyPr wrap="square" rtlCol="0">
            <a:spAutoFit/>
          </a:bodyPr>
          <a:lstStyle/>
          <a:p>
            <a:pPr algn="ctr"/>
            <a:r>
              <a:rPr lang="en-IE" sz="1600" dirty="0">
                <a:solidFill>
                  <a:schemeClr val="bg1"/>
                </a:solidFill>
                <a:hlinkClick r:id="rId4">
                  <a:extLst>
                    <a:ext uri="{A12FA001-AC4F-418D-AE19-62706E023703}">
                      <ahyp:hlinkClr xmlns:ahyp="http://schemas.microsoft.com/office/drawing/2018/hyperlinkcolor" val="tx"/>
                    </a:ext>
                  </a:extLst>
                </a:hlinkClick>
              </a:rPr>
              <a:t>https://www.europarl.europa.eu/RegData/etudes/STUD/2022/699628/IPOL_STU(2022)699628_EN.pdf</a:t>
            </a:r>
            <a:r>
              <a:rPr lang="en-IE" sz="1600" dirty="0">
                <a:solidFill>
                  <a:schemeClr val="bg1"/>
                </a:solidFill>
              </a:rPr>
              <a:t> </a:t>
            </a:r>
          </a:p>
        </p:txBody>
      </p:sp>
      <p:pic>
        <p:nvPicPr>
          <p:cNvPr id="12" name="Graphic 11" descr="Touchscreen with solid fill">
            <a:extLst>
              <a:ext uri="{FF2B5EF4-FFF2-40B4-BE49-F238E27FC236}">
                <a16:creationId xmlns:a16="http://schemas.microsoft.com/office/drawing/2014/main" id="{EFFCC007-D10E-9503-FD41-12481B36A1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840" y="1133160"/>
            <a:ext cx="1067071" cy="1067071"/>
          </a:xfrm>
          <a:prstGeom prst="rect">
            <a:avLst/>
          </a:prstGeom>
        </p:spPr>
      </p:pic>
      <p:pic>
        <p:nvPicPr>
          <p:cNvPr id="13" name="Graphic 12" descr="Touchscreen with solid fill">
            <a:extLst>
              <a:ext uri="{FF2B5EF4-FFF2-40B4-BE49-F238E27FC236}">
                <a16:creationId xmlns:a16="http://schemas.microsoft.com/office/drawing/2014/main" id="{FDA8021F-DB01-F7F5-8D8A-579E907309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6967" y="4188442"/>
            <a:ext cx="992983" cy="992983"/>
          </a:xfrm>
          <a:prstGeom prst="rect">
            <a:avLst/>
          </a:prstGeom>
        </p:spPr>
      </p:pic>
      <p:sp>
        <p:nvSpPr>
          <p:cNvPr id="14" name="Rectangle 13">
            <a:hlinkClick r:id="rId8"/>
            <a:extLst>
              <a:ext uri="{FF2B5EF4-FFF2-40B4-BE49-F238E27FC236}">
                <a16:creationId xmlns:a16="http://schemas.microsoft.com/office/drawing/2014/main" id="{CB77CE0F-144D-9721-1F07-5D20AF1E488B}"/>
              </a:ext>
            </a:extLst>
          </p:cNvPr>
          <p:cNvSpPr/>
          <p:nvPr/>
        </p:nvSpPr>
        <p:spPr>
          <a:xfrm>
            <a:off x="6884894" y="3645029"/>
            <a:ext cx="4069977" cy="207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latin typeface="Arial Nova Cond" panose="020B0604020202020204" pitchFamily="34" charset="0"/>
                <a:cs typeface="Aharoni" panose="02010803020104030203" pitchFamily="2" charset="-79"/>
              </a:rPr>
              <a:t>European Circular Economy SMEs Toolkits and Guidelines</a:t>
            </a:r>
          </a:p>
        </p:txBody>
      </p:sp>
    </p:spTree>
    <p:extLst>
      <p:ext uri="{BB962C8B-B14F-4D97-AF65-F5344CB8AC3E}">
        <p14:creationId xmlns:p14="http://schemas.microsoft.com/office/powerpoint/2010/main" val="157206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726815" y="572168"/>
            <a:ext cx="5228693" cy="953429"/>
          </a:xfrm>
        </p:spPr>
        <p:txBody>
          <a:bodyPr>
            <a:normAutofit/>
          </a:bodyPr>
          <a:lstStyle/>
          <a:p>
            <a:r>
              <a:rPr lang="en-IE" b="0" dirty="0"/>
              <a:t>Why Cell Phone Recycling?</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768173" y="1167230"/>
            <a:ext cx="5955355" cy="3079983"/>
          </a:xfrm>
        </p:spPr>
        <p:txBody>
          <a:bodyPr/>
          <a:lstStyle/>
          <a:p>
            <a:pPr algn="l" fontAlgn="base"/>
            <a:r>
              <a:rPr lang="en-GB" sz="2200" b="0" i="0" dirty="0">
                <a:effectLst/>
              </a:rPr>
              <a:t>There are approximately 3.5 billion phones in use right now. Their </a:t>
            </a:r>
            <a:r>
              <a:rPr lang="en-GB" sz="2200" b="0" i="0" dirty="0">
                <a:effectLst/>
                <a:hlinkClick r:id="rId2">
                  <a:extLst>
                    <a:ext uri="{A12FA001-AC4F-418D-AE19-62706E023703}">
                      <ahyp:hlinkClr xmlns:ahyp="http://schemas.microsoft.com/office/drawing/2018/hyperlinkcolor" val="tx"/>
                    </a:ext>
                  </a:extLst>
                </a:hlinkClick>
              </a:rPr>
              <a:t>average life span is 2 years</a:t>
            </a:r>
            <a:r>
              <a:rPr lang="en-GB" sz="2200" b="0" i="0" dirty="0">
                <a:effectLst/>
              </a:rPr>
              <a:t>. </a:t>
            </a:r>
            <a:r>
              <a:rPr lang="en-GB" sz="2200" b="0" i="0" dirty="0">
                <a:effectLst/>
                <a:hlinkClick r:id="rId3">
                  <a:extLst>
                    <a:ext uri="{A12FA001-AC4F-418D-AE19-62706E023703}">
                      <ahyp:hlinkClr xmlns:ahyp="http://schemas.microsoft.com/office/drawing/2018/hyperlinkcolor" val="tx"/>
                    </a:ext>
                  </a:extLst>
                </a:hlinkClick>
              </a:rPr>
              <a:t>Deloitte Global </a:t>
            </a:r>
            <a:r>
              <a:rPr lang="en-GB" sz="2200" b="0" i="0" dirty="0">
                <a:effectLst/>
              </a:rPr>
              <a:t>predicts that smartphones—the world’s most popular consumer electronics device, expected to have an installed base of 4.5 billion in 2022—will generate 146 million tons of CO2 or equivalent emissions (CO2e) in 2022.</a:t>
            </a:r>
            <a:r>
              <a:rPr lang="en-GB" sz="2200" b="0" i="0" baseline="30000" dirty="0">
                <a:effectLst/>
              </a:rPr>
              <a:t> </a:t>
            </a:r>
            <a:endParaRPr lang="en-GB" sz="2200" b="0" i="0" dirty="0">
              <a:effectLst/>
            </a:endParaRPr>
          </a:p>
          <a:p>
            <a:pPr algn="l" fontAlgn="base"/>
            <a:r>
              <a:rPr lang="en-GB" sz="2200" b="0" i="0" dirty="0">
                <a:effectLst/>
              </a:rPr>
              <a:t>The bulk of these emissions, 83% of the total, will come from manufacture, shipping, and first-year usage. In the mobile phone market, many manufacturers offer customers refurbished models at lower prices, as well as cell phone swap programs where users can gain credit towards a new device by returning an old one. (</a:t>
            </a:r>
            <a:r>
              <a:rPr lang="en-GB" sz="2200" b="0" i="0" dirty="0">
                <a:effectLst/>
                <a:hlinkClick r:id="rId4">
                  <a:extLst>
                    <a:ext uri="{A12FA001-AC4F-418D-AE19-62706E023703}">
                      <ahyp:hlinkClr xmlns:ahyp="http://schemas.microsoft.com/office/drawing/2018/hyperlinkcolor" val="tx"/>
                    </a:ext>
                  </a:extLst>
                </a:hlinkClick>
              </a:rPr>
              <a:t>Source</a:t>
            </a:r>
            <a:r>
              <a:rPr lang="en-GB" sz="2200" b="0" i="0" dirty="0">
                <a:effectLst/>
              </a:rPr>
              <a:t>)</a:t>
            </a:r>
            <a:endParaRPr lang="en-IE" sz="2200" dirty="0"/>
          </a:p>
        </p:txBody>
      </p:sp>
      <p:sp>
        <p:nvSpPr>
          <p:cNvPr id="2" name="TextBox 1">
            <a:extLst>
              <a:ext uri="{FF2B5EF4-FFF2-40B4-BE49-F238E27FC236}">
                <a16:creationId xmlns:a16="http://schemas.microsoft.com/office/drawing/2014/main" id="{F945F56C-BB98-A455-3FF3-130C2EAE9B04}"/>
              </a:ext>
            </a:extLst>
          </p:cNvPr>
          <p:cNvSpPr txBox="1"/>
          <p:nvPr/>
        </p:nvSpPr>
        <p:spPr>
          <a:xfrm>
            <a:off x="6938682" y="655127"/>
            <a:ext cx="4643718" cy="2800767"/>
          </a:xfrm>
          <a:prstGeom prst="rect">
            <a:avLst/>
          </a:prstGeom>
          <a:noFill/>
        </p:spPr>
        <p:txBody>
          <a:bodyPr wrap="square" rtlCol="0">
            <a:spAutoFit/>
          </a:bodyPr>
          <a:lstStyle/>
          <a:p>
            <a:r>
              <a:rPr lang="en-GB" sz="2200" b="0" i="1" dirty="0">
                <a:solidFill>
                  <a:schemeClr val="bg1"/>
                </a:solidFill>
                <a:effectLst/>
              </a:rPr>
              <a:t>According to Patrick Byrne, Senior Lecturer in Geography at Liverpool John </a:t>
            </a:r>
            <a:r>
              <a:rPr lang="en-GB" sz="2200" b="0" i="1" dirty="0" err="1">
                <a:solidFill>
                  <a:schemeClr val="bg1"/>
                </a:solidFill>
                <a:effectLst/>
              </a:rPr>
              <a:t>Moores</a:t>
            </a:r>
            <a:r>
              <a:rPr lang="en-GB" sz="2200" b="0" i="1" dirty="0">
                <a:solidFill>
                  <a:schemeClr val="bg1"/>
                </a:solidFill>
                <a:effectLst/>
              </a:rPr>
              <a:t> University, and Karen Hudson-Edwards, Professor in Sustainable Mining at the University of Exeter (UK), gold mining for the tech industry is </a:t>
            </a:r>
            <a:r>
              <a:rPr lang="en-GB" sz="2200" b="0" i="1" u="none" strike="noStrike" dirty="0">
                <a:solidFill>
                  <a:schemeClr val="bg1"/>
                </a:solidFill>
                <a:effectLst/>
                <a:hlinkClick r:id="rId5">
                  <a:extLst>
                    <a:ext uri="{A12FA001-AC4F-418D-AE19-62706E023703}">
                      <ahyp:hlinkClr xmlns:ahyp="http://schemas.microsoft.com/office/drawing/2018/hyperlinkcolor" val="tx"/>
                    </a:ext>
                  </a:extLst>
                </a:hlinkClick>
              </a:rPr>
              <a:t>one of the main causes of deforestation in the Amazon</a:t>
            </a:r>
            <a:r>
              <a:rPr lang="en-GB" sz="2200" b="0" i="1" dirty="0">
                <a:solidFill>
                  <a:schemeClr val="bg1"/>
                </a:solidFill>
                <a:effectLst/>
              </a:rPr>
              <a:t>. (</a:t>
            </a:r>
            <a:r>
              <a:rPr lang="en-GB" sz="2200" b="0" i="1" dirty="0">
                <a:solidFill>
                  <a:schemeClr val="bg1"/>
                </a:solidFill>
                <a:effectLst/>
                <a:hlinkClick r:id="rId2">
                  <a:extLst>
                    <a:ext uri="{A12FA001-AC4F-418D-AE19-62706E023703}">
                      <ahyp:hlinkClr xmlns:ahyp="http://schemas.microsoft.com/office/drawing/2018/hyperlinkcolor" val="tx"/>
                    </a:ext>
                  </a:extLst>
                </a:hlinkClick>
              </a:rPr>
              <a:t>Source</a:t>
            </a:r>
            <a:r>
              <a:rPr lang="en-GB" sz="2200" b="0" i="1" dirty="0">
                <a:solidFill>
                  <a:schemeClr val="bg1"/>
                </a:solidFill>
                <a:effectLst/>
              </a:rPr>
              <a:t>)</a:t>
            </a:r>
            <a:endParaRPr lang="en-IE" sz="2200" i="1" dirty="0">
              <a:solidFill>
                <a:schemeClr val="bg1"/>
              </a:solidFill>
            </a:endParaRPr>
          </a:p>
        </p:txBody>
      </p:sp>
      <p:grpSp>
        <p:nvGrpSpPr>
          <p:cNvPr id="3" name="Graphic 4">
            <a:extLst>
              <a:ext uri="{FF2B5EF4-FFF2-40B4-BE49-F238E27FC236}">
                <a16:creationId xmlns:a16="http://schemas.microsoft.com/office/drawing/2014/main" id="{11FD1301-258E-2B41-FFA4-50A56616CCDA}"/>
              </a:ext>
            </a:extLst>
          </p:cNvPr>
          <p:cNvGrpSpPr/>
          <p:nvPr/>
        </p:nvGrpSpPr>
        <p:grpSpPr>
          <a:xfrm>
            <a:off x="7333562" y="3603812"/>
            <a:ext cx="3585450" cy="2444301"/>
            <a:chOff x="8321314" y="1790175"/>
            <a:chExt cx="1456348" cy="1130621"/>
          </a:xfrm>
        </p:grpSpPr>
        <p:sp>
          <p:nvSpPr>
            <p:cNvPr id="4" name="Freeform 965">
              <a:extLst>
                <a:ext uri="{FF2B5EF4-FFF2-40B4-BE49-F238E27FC236}">
                  <a16:creationId xmlns:a16="http://schemas.microsoft.com/office/drawing/2014/main" id="{6B9A85AB-F3DF-39F9-1F3C-FE36D2F689E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6">
              <a:extLst>
                <a:ext uri="{FF2B5EF4-FFF2-40B4-BE49-F238E27FC236}">
                  <a16:creationId xmlns:a16="http://schemas.microsoft.com/office/drawing/2014/main" id="{1DCB9590-0320-F502-12A5-168BC6E435F2}"/>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7">
              <a:extLst>
                <a:ext uri="{FF2B5EF4-FFF2-40B4-BE49-F238E27FC236}">
                  <a16:creationId xmlns:a16="http://schemas.microsoft.com/office/drawing/2014/main" id="{F3E340A1-BE6B-18D7-2F2A-C737F780418D}"/>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8">
              <a:extLst>
                <a:ext uri="{FF2B5EF4-FFF2-40B4-BE49-F238E27FC236}">
                  <a16:creationId xmlns:a16="http://schemas.microsoft.com/office/drawing/2014/main" id="{6903B9A9-841B-6F3A-1046-872C3E7C78FA}"/>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9">
              <a:extLst>
                <a:ext uri="{FF2B5EF4-FFF2-40B4-BE49-F238E27FC236}">
                  <a16:creationId xmlns:a16="http://schemas.microsoft.com/office/drawing/2014/main" id="{A505DC51-C596-AB9B-9E3E-20E0E2A1C97C}"/>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0">
              <a:extLst>
                <a:ext uri="{FF2B5EF4-FFF2-40B4-BE49-F238E27FC236}">
                  <a16:creationId xmlns:a16="http://schemas.microsoft.com/office/drawing/2014/main" id="{5E714E9C-802C-B827-EF0C-B96CCEFD08B2}"/>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1">
              <a:extLst>
                <a:ext uri="{FF2B5EF4-FFF2-40B4-BE49-F238E27FC236}">
                  <a16:creationId xmlns:a16="http://schemas.microsoft.com/office/drawing/2014/main" id="{25B2E741-8D49-E220-7BA9-0E848DA0C4A5}"/>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2">
              <a:extLst>
                <a:ext uri="{FF2B5EF4-FFF2-40B4-BE49-F238E27FC236}">
                  <a16:creationId xmlns:a16="http://schemas.microsoft.com/office/drawing/2014/main" id="{76E768CC-3A3A-4FA8-AADE-F13FC5441C18}"/>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5" name="Freeform 973">
              <a:extLst>
                <a:ext uri="{FF2B5EF4-FFF2-40B4-BE49-F238E27FC236}">
                  <a16:creationId xmlns:a16="http://schemas.microsoft.com/office/drawing/2014/main" id="{A435779B-678B-3E3C-75A1-610B298ADF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4">
              <a:extLst>
                <a:ext uri="{FF2B5EF4-FFF2-40B4-BE49-F238E27FC236}">
                  <a16:creationId xmlns:a16="http://schemas.microsoft.com/office/drawing/2014/main" id="{E9AC5E93-AA27-AB6F-D057-47902A25ED2D}"/>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5">
              <a:extLst>
                <a:ext uri="{FF2B5EF4-FFF2-40B4-BE49-F238E27FC236}">
                  <a16:creationId xmlns:a16="http://schemas.microsoft.com/office/drawing/2014/main" id="{04FEE877-0E6D-025A-1B3A-BB3555C0F324}"/>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6">
              <a:extLst>
                <a:ext uri="{FF2B5EF4-FFF2-40B4-BE49-F238E27FC236}">
                  <a16:creationId xmlns:a16="http://schemas.microsoft.com/office/drawing/2014/main" id="{78404C24-2AE6-D223-F421-31DD9269ADC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9" name="Freeform 977">
              <a:extLst>
                <a:ext uri="{FF2B5EF4-FFF2-40B4-BE49-F238E27FC236}">
                  <a16:creationId xmlns:a16="http://schemas.microsoft.com/office/drawing/2014/main" id="{480F7EAB-A5AD-FA5E-7462-7570EBA5AC55}"/>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8">
              <a:extLst>
                <a:ext uri="{FF2B5EF4-FFF2-40B4-BE49-F238E27FC236}">
                  <a16:creationId xmlns:a16="http://schemas.microsoft.com/office/drawing/2014/main" id="{73E31A11-CE31-35A6-1535-1072D769D82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9">
              <a:extLst>
                <a:ext uri="{FF2B5EF4-FFF2-40B4-BE49-F238E27FC236}">
                  <a16:creationId xmlns:a16="http://schemas.microsoft.com/office/drawing/2014/main" id="{5F41719D-1C74-B279-66AB-65118AA2AC3C}"/>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0">
              <a:extLst>
                <a:ext uri="{FF2B5EF4-FFF2-40B4-BE49-F238E27FC236}">
                  <a16:creationId xmlns:a16="http://schemas.microsoft.com/office/drawing/2014/main" id="{83355DB3-FE63-AFE2-3E1A-EEB311D307B5}"/>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1">
              <a:extLst>
                <a:ext uri="{FF2B5EF4-FFF2-40B4-BE49-F238E27FC236}">
                  <a16:creationId xmlns:a16="http://schemas.microsoft.com/office/drawing/2014/main" id="{F441DC15-2F27-5A14-AE82-0357EE6F8581}"/>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2">
              <a:extLst>
                <a:ext uri="{FF2B5EF4-FFF2-40B4-BE49-F238E27FC236}">
                  <a16:creationId xmlns:a16="http://schemas.microsoft.com/office/drawing/2014/main" id="{23E01B19-69D9-EE13-D836-819BD568A5F5}"/>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3">
              <a:extLst>
                <a:ext uri="{FF2B5EF4-FFF2-40B4-BE49-F238E27FC236}">
                  <a16:creationId xmlns:a16="http://schemas.microsoft.com/office/drawing/2014/main" id="{0B8216A6-B16A-81BD-CBB0-004D31270641}"/>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4">
              <a:extLst>
                <a:ext uri="{FF2B5EF4-FFF2-40B4-BE49-F238E27FC236}">
                  <a16:creationId xmlns:a16="http://schemas.microsoft.com/office/drawing/2014/main" id="{13C21664-4CD3-3F59-20A2-2CD745AC8830}"/>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5">
              <a:extLst>
                <a:ext uri="{FF2B5EF4-FFF2-40B4-BE49-F238E27FC236}">
                  <a16:creationId xmlns:a16="http://schemas.microsoft.com/office/drawing/2014/main" id="{63689389-94B6-14F4-668E-FB1583EE38A1}"/>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6">
              <a:extLst>
                <a:ext uri="{FF2B5EF4-FFF2-40B4-BE49-F238E27FC236}">
                  <a16:creationId xmlns:a16="http://schemas.microsoft.com/office/drawing/2014/main" id="{D564FE9C-276E-2091-8D5C-BE93A28310FB}"/>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9" name="Freeform 987">
              <a:extLst>
                <a:ext uri="{FF2B5EF4-FFF2-40B4-BE49-F238E27FC236}">
                  <a16:creationId xmlns:a16="http://schemas.microsoft.com/office/drawing/2014/main" id="{569E357E-A797-E48F-B9C6-73C6BED4CD7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0" name="Freeform 988">
              <a:extLst>
                <a:ext uri="{FF2B5EF4-FFF2-40B4-BE49-F238E27FC236}">
                  <a16:creationId xmlns:a16="http://schemas.microsoft.com/office/drawing/2014/main" id="{2D76C52E-642A-50B5-A4F1-C3790B818F6F}"/>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1" name="Freeform 989">
              <a:extLst>
                <a:ext uri="{FF2B5EF4-FFF2-40B4-BE49-F238E27FC236}">
                  <a16:creationId xmlns:a16="http://schemas.microsoft.com/office/drawing/2014/main" id="{26AF29D4-6674-F527-C981-2744BB7849CD}"/>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0">
              <a:extLst>
                <a:ext uri="{FF2B5EF4-FFF2-40B4-BE49-F238E27FC236}">
                  <a16:creationId xmlns:a16="http://schemas.microsoft.com/office/drawing/2014/main" id="{0980E0EE-F7EA-C059-537D-286D9C225127}"/>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3" name="Freeform 991">
              <a:extLst>
                <a:ext uri="{FF2B5EF4-FFF2-40B4-BE49-F238E27FC236}">
                  <a16:creationId xmlns:a16="http://schemas.microsoft.com/office/drawing/2014/main" id="{2E1DE5B6-2E5D-6916-75DA-C0D3B43EA6FC}"/>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4" name="Freeform 992">
              <a:extLst>
                <a:ext uri="{FF2B5EF4-FFF2-40B4-BE49-F238E27FC236}">
                  <a16:creationId xmlns:a16="http://schemas.microsoft.com/office/drawing/2014/main" id="{92C5E0F7-98D0-AB88-5AD0-3DD525D0199B}"/>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93">
              <a:extLst>
                <a:ext uri="{FF2B5EF4-FFF2-40B4-BE49-F238E27FC236}">
                  <a16:creationId xmlns:a16="http://schemas.microsoft.com/office/drawing/2014/main" id="{FC4A6008-4506-B1BF-D7E1-3F0FED22ABD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6" name="Freeform 994">
              <a:extLst>
                <a:ext uri="{FF2B5EF4-FFF2-40B4-BE49-F238E27FC236}">
                  <a16:creationId xmlns:a16="http://schemas.microsoft.com/office/drawing/2014/main" id="{F89EA312-1897-62AC-9011-F331B0426758}"/>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7" name="Freeform 995">
              <a:extLst>
                <a:ext uri="{FF2B5EF4-FFF2-40B4-BE49-F238E27FC236}">
                  <a16:creationId xmlns:a16="http://schemas.microsoft.com/office/drawing/2014/main" id="{1FF76F78-47B8-E5C5-01AB-8FD2DC5802E4}"/>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6">
              <a:extLst>
                <a:ext uri="{FF2B5EF4-FFF2-40B4-BE49-F238E27FC236}">
                  <a16:creationId xmlns:a16="http://schemas.microsoft.com/office/drawing/2014/main" id="{24818716-9092-67CD-C635-52A91C4D857C}"/>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7">
              <a:extLst>
                <a:ext uri="{FF2B5EF4-FFF2-40B4-BE49-F238E27FC236}">
                  <a16:creationId xmlns:a16="http://schemas.microsoft.com/office/drawing/2014/main" id="{1907F8A6-5E6A-5AB7-743E-8D1E50C9CB94}"/>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0" name="Freeform 998">
              <a:extLst>
                <a:ext uri="{FF2B5EF4-FFF2-40B4-BE49-F238E27FC236}">
                  <a16:creationId xmlns:a16="http://schemas.microsoft.com/office/drawing/2014/main" id="{DBCBD12C-9568-E79F-53AB-0C7777D33733}"/>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1" name="Freeform 999">
              <a:extLst>
                <a:ext uri="{FF2B5EF4-FFF2-40B4-BE49-F238E27FC236}">
                  <a16:creationId xmlns:a16="http://schemas.microsoft.com/office/drawing/2014/main" id="{264B3209-F18E-F6D8-3DE2-3FFD1D806E1F}"/>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2" name="Freeform 1000">
              <a:extLst>
                <a:ext uri="{FF2B5EF4-FFF2-40B4-BE49-F238E27FC236}">
                  <a16:creationId xmlns:a16="http://schemas.microsoft.com/office/drawing/2014/main" id="{EADFDABE-C0E3-0C73-D7F4-3F34EF681F6B}"/>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1">
              <a:extLst>
                <a:ext uri="{FF2B5EF4-FFF2-40B4-BE49-F238E27FC236}">
                  <a16:creationId xmlns:a16="http://schemas.microsoft.com/office/drawing/2014/main" id="{F7956E6B-2797-F4EF-A2C1-67A5B5E0D5AC}"/>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4" name="Freeform 1002">
              <a:extLst>
                <a:ext uri="{FF2B5EF4-FFF2-40B4-BE49-F238E27FC236}">
                  <a16:creationId xmlns:a16="http://schemas.microsoft.com/office/drawing/2014/main" id="{D9C9108B-8F82-33F0-8E79-CFE634A29207}"/>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3">
              <a:extLst>
                <a:ext uri="{FF2B5EF4-FFF2-40B4-BE49-F238E27FC236}">
                  <a16:creationId xmlns:a16="http://schemas.microsoft.com/office/drawing/2014/main" id="{D5819B0A-7700-CAF1-158B-D0778847704C}"/>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4">
              <a:extLst>
                <a:ext uri="{FF2B5EF4-FFF2-40B4-BE49-F238E27FC236}">
                  <a16:creationId xmlns:a16="http://schemas.microsoft.com/office/drawing/2014/main" id="{AC7FE5E1-B22E-3009-7785-47C5A3FBADF0}"/>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5">
              <a:extLst>
                <a:ext uri="{FF2B5EF4-FFF2-40B4-BE49-F238E27FC236}">
                  <a16:creationId xmlns:a16="http://schemas.microsoft.com/office/drawing/2014/main" id="{00E244D0-F75F-9D25-55CA-F381C9A874E3}"/>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6">
              <a:extLst>
                <a:ext uri="{FF2B5EF4-FFF2-40B4-BE49-F238E27FC236}">
                  <a16:creationId xmlns:a16="http://schemas.microsoft.com/office/drawing/2014/main" id="{73D8C540-6AA9-EA9B-92E1-5B27E676991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9" name="Freeform 1007">
              <a:extLst>
                <a:ext uri="{FF2B5EF4-FFF2-40B4-BE49-F238E27FC236}">
                  <a16:creationId xmlns:a16="http://schemas.microsoft.com/office/drawing/2014/main" id="{078FCC1B-6CC3-037C-C524-1134E71F4CF2}"/>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0" name="Freeform 1008">
              <a:extLst>
                <a:ext uri="{FF2B5EF4-FFF2-40B4-BE49-F238E27FC236}">
                  <a16:creationId xmlns:a16="http://schemas.microsoft.com/office/drawing/2014/main" id="{BCC63568-9579-E32C-E026-114B4532C1E3}"/>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1" name="Freeform 1009">
              <a:extLst>
                <a:ext uri="{FF2B5EF4-FFF2-40B4-BE49-F238E27FC236}">
                  <a16:creationId xmlns:a16="http://schemas.microsoft.com/office/drawing/2014/main" id="{2CADB101-C2ED-4462-034A-F0F5C9BA49A1}"/>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2" name="Freeform 1010">
              <a:extLst>
                <a:ext uri="{FF2B5EF4-FFF2-40B4-BE49-F238E27FC236}">
                  <a16:creationId xmlns:a16="http://schemas.microsoft.com/office/drawing/2014/main" id="{E71A4A4E-334A-5C72-C4A1-65EEEEBA91C1}"/>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3" name="Freeform 1011">
              <a:extLst>
                <a:ext uri="{FF2B5EF4-FFF2-40B4-BE49-F238E27FC236}">
                  <a16:creationId xmlns:a16="http://schemas.microsoft.com/office/drawing/2014/main" id="{792785F4-2F58-42FD-932E-FF17C91F40B6}"/>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4" name="Freeform 1012">
              <a:extLst>
                <a:ext uri="{FF2B5EF4-FFF2-40B4-BE49-F238E27FC236}">
                  <a16:creationId xmlns:a16="http://schemas.microsoft.com/office/drawing/2014/main" id="{215F53E3-665E-392C-BBB9-185DA8789726}"/>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5" name="Freeform 1013">
              <a:extLst>
                <a:ext uri="{FF2B5EF4-FFF2-40B4-BE49-F238E27FC236}">
                  <a16:creationId xmlns:a16="http://schemas.microsoft.com/office/drawing/2014/main" id="{EE3C0229-FD64-B3E7-E262-C17F47AFF5F6}"/>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6" name="Freeform 1014">
              <a:extLst>
                <a:ext uri="{FF2B5EF4-FFF2-40B4-BE49-F238E27FC236}">
                  <a16:creationId xmlns:a16="http://schemas.microsoft.com/office/drawing/2014/main" id="{26EA5DE2-35B4-640E-8926-29B327AC9444}"/>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7" name="Freeform 1015">
              <a:extLst>
                <a:ext uri="{FF2B5EF4-FFF2-40B4-BE49-F238E27FC236}">
                  <a16:creationId xmlns:a16="http://schemas.microsoft.com/office/drawing/2014/main" id="{47736445-46EA-3E83-595F-7D5AB81DBFF6}"/>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8" name="Freeform 1016">
              <a:extLst>
                <a:ext uri="{FF2B5EF4-FFF2-40B4-BE49-F238E27FC236}">
                  <a16:creationId xmlns:a16="http://schemas.microsoft.com/office/drawing/2014/main" id="{CE2D5406-B11B-FBD9-6BC7-41CE242D3237}"/>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9" name="Freeform 1017">
              <a:extLst>
                <a:ext uri="{FF2B5EF4-FFF2-40B4-BE49-F238E27FC236}">
                  <a16:creationId xmlns:a16="http://schemas.microsoft.com/office/drawing/2014/main" id="{AE8A07B2-EABC-7A04-E830-3928C7060F42}"/>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0" name="Freeform 1018">
              <a:extLst>
                <a:ext uri="{FF2B5EF4-FFF2-40B4-BE49-F238E27FC236}">
                  <a16:creationId xmlns:a16="http://schemas.microsoft.com/office/drawing/2014/main" id="{7C91D80F-41DD-F5A6-29C5-7D3A7F51F6B1}"/>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1" name="Freeform 1019">
              <a:extLst>
                <a:ext uri="{FF2B5EF4-FFF2-40B4-BE49-F238E27FC236}">
                  <a16:creationId xmlns:a16="http://schemas.microsoft.com/office/drawing/2014/main" id="{54B042AD-2A15-5966-2827-FFCC760BDEE6}"/>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2" name="Freeform 1020">
              <a:extLst>
                <a:ext uri="{FF2B5EF4-FFF2-40B4-BE49-F238E27FC236}">
                  <a16:creationId xmlns:a16="http://schemas.microsoft.com/office/drawing/2014/main" id="{8FA2CA08-3EE5-4867-E89A-BC3C6C808D46}"/>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3" name="Freeform 1021">
              <a:extLst>
                <a:ext uri="{FF2B5EF4-FFF2-40B4-BE49-F238E27FC236}">
                  <a16:creationId xmlns:a16="http://schemas.microsoft.com/office/drawing/2014/main" id="{AEC97FE7-1C6D-8962-CE35-6DF3898DC784}"/>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86825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867307" y="572168"/>
            <a:ext cx="5228693" cy="953429"/>
          </a:xfrm>
        </p:spPr>
        <p:txBody>
          <a:bodyPr>
            <a:normAutofit/>
          </a:bodyPr>
          <a:lstStyle/>
          <a:p>
            <a:r>
              <a:rPr lang="en-IE" b="0" dirty="0"/>
              <a:t>Why Sustainable Fashion?</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956432" y="1176195"/>
            <a:ext cx="8205497" cy="3897829"/>
          </a:xfrm>
          <a:noFill/>
        </p:spPr>
        <p:txBody>
          <a:bodyPr/>
          <a:lstStyle/>
          <a:p>
            <a:pPr algn="l" fontAlgn="base"/>
            <a:r>
              <a:rPr lang="en-GB" b="1" i="0" dirty="0">
                <a:effectLst/>
              </a:rPr>
              <a:t>Over €500 billion worth of value is lost due to clothing underutilization or lack of textile recycling. </a:t>
            </a:r>
            <a:r>
              <a:rPr lang="en-GB" b="0" i="0" dirty="0">
                <a:effectLst/>
              </a:rPr>
              <a:t>Sustainable fashion is a movement in response to the harmful ethical and environmental practices in fast-fashion markets. Fast-fashion clothing has a cheap price tag that does not reflect the expensive negative externalities, estimated to be about €192 billion worth annually. </a:t>
            </a:r>
          </a:p>
          <a:p>
            <a:pPr algn="l" fontAlgn="base"/>
            <a:endParaRPr lang="en-GB" dirty="0"/>
          </a:p>
          <a:p>
            <a:pPr algn="l" fontAlgn="base"/>
            <a:r>
              <a:rPr lang="en-GB" b="0" i="0" dirty="0">
                <a:effectLst/>
              </a:rPr>
              <a:t>Sustainable fashion works to lengthen clothing life cycles in both consumer use and product quality and reusability through redesign, repair, or innovative business models that rethink ownership. Sustainable fashion promotes longer wear cycles and sources materials from scrapped clothing or fabric. (</a:t>
            </a:r>
            <a:r>
              <a:rPr lang="en-GB" b="0" i="0" dirty="0">
                <a:effectLst/>
                <a:hlinkClick r:id="rId2">
                  <a:extLst>
                    <a:ext uri="{A12FA001-AC4F-418D-AE19-62706E023703}">
                      <ahyp:hlinkClr xmlns:ahyp="http://schemas.microsoft.com/office/drawing/2018/hyperlinkcolor" val="tx"/>
                    </a:ext>
                  </a:extLst>
                </a:hlinkClick>
              </a:rPr>
              <a:t>Source</a:t>
            </a:r>
            <a:r>
              <a:rPr lang="en-GB" b="0" i="0" dirty="0">
                <a:effectLst/>
              </a:rPr>
              <a:t>)</a:t>
            </a:r>
            <a:endParaRPr lang="en-IE" dirty="0"/>
          </a:p>
        </p:txBody>
      </p:sp>
      <p:grpSp>
        <p:nvGrpSpPr>
          <p:cNvPr id="3" name="Graphic 4">
            <a:extLst>
              <a:ext uri="{FF2B5EF4-FFF2-40B4-BE49-F238E27FC236}">
                <a16:creationId xmlns:a16="http://schemas.microsoft.com/office/drawing/2014/main" id="{AAECB99D-54A7-4540-E12A-4D94F3B530B8}"/>
              </a:ext>
            </a:extLst>
          </p:cNvPr>
          <p:cNvGrpSpPr/>
          <p:nvPr/>
        </p:nvGrpSpPr>
        <p:grpSpPr>
          <a:xfrm>
            <a:off x="9037524" y="2072752"/>
            <a:ext cx="2339905" cy="2087397"/>
            <a:chOff x="8321314" y="1790175"/>
            <a:chExt cx="1456348" cy="1130621"/>
          </a:xfrm>
        </p:grpSpPr>
        <p:sp>
          <p:nvSpPr>
            <p:cNvPr id="4" name="Freeform 965">
              <a:extLst>
                <a:ext uri="{FF2B5EF4-FFF2-40B4-BE49-F238E27FC236}">
                  <a16:creationId xmlns:a16="http://schemas.microsoft.com/office/drawing/2014/main" id="{3FBE1EB4-9000-D725-7425-8721F556B06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6">
              <a:extLst>
                <a:ext uri="{FF2B5EF4-FFF2-40B4-BE49-F238E27FC236}">
                  <a16:creationId xmlns:a16="http://schemas.microsoft.com/office/drawing/2014/main" id="{A98ED883-DA45-F19A-AC21-7965A3F9D1E6}"/>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7">
              <a:extLst>
                <a:ext uri="{FF2B5EF4-FFF2-40B4-BE49-F238E27FC236}">
                  <a16:creationId xmlns:a16="http://schemas.microsoft.com/office/drawing/2014/main" id="{3B034D96-51F7-1098-FE03-546E15212CFF}"/>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9" name="Freeform 968">
              <a:extLst>
                <a:ext uri="{FF2B5EF4-FFF2-40B4-BE49-F238E27FC236}">
                  <a16:creationId xmlns:a16="http://schemas.microsoft.com/office/drawing/2014/main" id="{6A9B8EA8-EBA0-B729-E22B-51F6202D804B}"/>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9">
              <a:extLst>
                <a:ext uri="{FF2B5EF4-FFF2-40B4-BE49-F238E27FC236}">
                  <a16:creationId xmlns:a16="http://schemas.microsoft.com/office/drawing/2014/main" id="{1D5C0F1D-7AFF-7B0D-388C-E4CEC1569DA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0">
              <a:extLst>
                <a:ext uri="{FF2B5EF4-FFF2-40B4-BE49-F238E27FC236}">
                  <a16:creationId xmlns:a16="http://schemas.microsoft.com/office/drawing/2014/main" id="{3AFA1CF4-0098-8FED-6303-0D45E429CE61}"/>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1">
              <a:extLst>
                <a:ext uri="{FF2B5EF4-FFF2-40B4-BE49-F238E27FC236}">
                  <a16:creationId xmlns:a16="http://schemas.microsoft.com/office/drawing/2014/main" id="{BFF5DA76-98EA-34DD-2EC0-FF982B44B812}"/>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2">
              <a:extLst>
                <a:ext uri="{FF2B5EF4-FFF2-40B4-BE49-F238E27FC236}">
                  <a16:creationId xmlns:a16="http://schemas.microsoft.com/office/drawing/2014/main" id="{6A68B292-125F-8922-E3EC-A8593BCDCF19}"/>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4" name="Freeform 973">
              <a:extLst>
                <a:ext uri="{FF2B5EF4-FFF2-40B4-BE49-F238E27FC236}">
                  <a16:creationId xmlns:a16="http://schemas.microsoft.com/office/drawing/2014/main" id="{6EE72122-EDCC-EA62-B76F-74D84762D8F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4">
              <a:extLst>
                <a:ext uri="{FF2B5EF4-FFF2-40B4-BE49-F238E27FC236}">
                  <a16:creationId xmlns:a16="http://schemas.microsoft.com/office/drawing/2014/main" id="{D9BC5429-22D3-8126-364D-42742740BB17}"/>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5">
              <a:extLst>
                <a:ext uri="{FF2B5EF4-FFF2-40B4-BE49-F238E27FC236}">
                  <a16:creationId xmlns:a16="http://schemas.microsoft.com/office/drawing/2014/main" id="{D42219E4-BC89-9085-39D1-D97B9DBD6403}"/>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6">
              <a:extLst>
                <a:ext uri="{FF2B5EF4-FFF2-40B4-BE49-F238E27FC236}">
                  <a16:creationId xmlns:a16="http://schemas.microsoft.com/office/drawing/2014/main" id="{8D7B72E5-0FEA-0635-D083-06E5925D6F2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8" name="Freeform 977">
              <a:extLst>
                <a:ext uri="{FF2B5EF4-FFF2-40B4-BE49-F238E27FC236}">
                  <a16:creationId xmlns:a16="http://schemas.microsoft.com/office/drawing/2014/main" id="{C5825C6B-813A-2E30-4323-A6CAB078BF74}"/>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8">
              <a:extLst>
                <a:ext uri="{FF2B5EF4-FFF2-40B4-BE49-F238E27FC236}">
                  <a16:creationId xmlns:a16="http://schemas.microsoft.com/office/drawing/2014/main" id="{D86AC700-C800-3375-E6EF-87344C13B33E}"/>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9">
              <a:extLst>
                <a:ext uri="{FF2B5EF4-FFF2-40B4-BE49-F238E27FC236}">
                  <a16:creationId xmlns:a16="http://schemas.microsoft.com/office/drawing/2014/main" id="{A07DF8D8-84DC-9258-2B83-4BFD3CB159D4}"/>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0">
              <a:extLst>
                <a:ext uri="{FF2B5EF4-FFF2-40B4-BE49-F238E27FC236}">
                  <a16:creationId xmlns:a16="http://schemas.microsoft.com/office/drawing/2014/main" id="{B69FC0AC-A908-0B72-A807-A8D604141319}"/>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1">
              <a:extLst>
                <a:ext uri="{FF2B5EF4-FFF2-40B4-BE49-F238E27FC236}">
                  <a16:creationId xmlns:a16="http://schemas.microsoft.com/office/drawing/2014/main" id="{A179276F-0B34-4A6B-3262-4A8EF0E770DB}"/>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2">
              <a:extLst>
                <a:ext uri="{FF2B5EF4-FFF2-40B4-BE49-F238E27FC236}">
                  <a16:creationId xmlns:a16="http://schemas.microsoft.com/office/drawing/2014/main" id="{1C7D6BAF-9446-F514-C4BD-AD754B544377}"/>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3">
              <a:extLst>
                <a:ext uri="{FF2B5EF4-FFF2-40B4-BE49-F238E27FC236}">
                  <a16:creationId xmlns:a16="http://schemas.microsoft.com/office/drawing/2014/main" id="{20A26AB1-09F8-4C60-AE62-58078C0598F6}"/>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4">
              <a:extLst>
                <a:ext uri="{FF2B5EF4-FFF2-40B4-BE49-F238E27FC236}">
                  <a16:creationId xmlns:a16="http://schemas.microsoft.com/office/drawing/2014/main" id="{7EF72F35-052F-70D7-079A-F82D43DD6DBD}"/>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5">
              <a:extLst>
                <a:ext uri="{FF2B5EF4-FFF2-40B4-BE49-F238E27FC236}">
                  <a16:creationId xmlns:a16="http://schemas.microsoft.com/office/drawing/2014/main" id="{BF979687-95E9-321B-3313-7DC6FA4AFF65}"/>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6">
              <a:extLst>
                <a:ext uri="{FF2B5EF4-FFF2-40B4-BE49-F238E27FC236}">
                  <a16:creationId xmlns:a16="http://schemas.microsoft.com/office/drawing/2014/main" id="{BB591B34-2975-6671-A761-3E409165B556}"/>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8" name="Freeform 987">
              <a:extLst>
                <a:ext uri="{FF2B5EF4-FFF2-40B4-BE49-F238E27FC236}">
                  <a16:creationId xmlns:a16="http://schemas.microsoft.com/office/drawing/2014/main" id="{22211F24-C460-8EA9-2662-77135EEABE2D}"/>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9" name="Freeform 988">
              <a:extLst>
                <a:ext uri="{FF2B5EF4-FFF2-40B4-BE49-F238E27FC236}">
                  <a16:creationId xmlns:a16="http://schemas.microsoft.com/office/drawing/2014/main" id="{64C286A9-E592-F2BA-A8E5-C0F6714C66BB}"/>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0" name="Freeform 989">
              <a:extLst>
                <a:ext uri="{FF2B5EF4-FFF2-40B4-BE49-F238E27FC236}">
                  <a16:creationId xmlns:a16="http://schemas.microsoft.com/office/drawing/2014/main" id="{25904E31-D8C3-F4BC-FADC-5D73264FE283}"/>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1" name="Freeform 990">
              <a:extLst>
                <a:ext uri="{FF2B5EF4-FFF2-40B4-BE49-F238E27FC236}">
                  <a16:creationId xmlns:a16="http://schemas.microsoft.com/office/drawing/2014/main" id="{9B3B5994-DEB1-BA2E-230C-03095658EADD}"/>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2" name="Freeform 991">
              <a:extLst>
                <a:ext uri="{FF2B5EF4-FFF2-40B4-BE49-F238E27FC236}">
                  <a16:creationId xmlns:a16="http://schemas.microsoft.com/office/drawing/2014/main" id="{92EDFB25-CAA7-2EC6-B313-2EBAE2635AC7}"/>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992">
              <a:extLst>
                <a:ext uri="{FF2B5EF4-FFF2-40B4-BE49-F238E27FC236}">
                  <a16:creationId xmlns:a16="http://schemas.microsoft.com/office/drawing/2014/main" id="{074C3CBC-A206-21E9-D057-D870DD8A22A8}"/>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4" name="Freeform 993">
              <a:extLst>
                <a:ext uri="{FF2B5EF4-FFF2-40B4-BE49-F238E27FC236}">
                  <a16:creationId xmlns:a16="http://schemas.microsoft.com/office/drawing/2014/main" id="{63062914-0697-FAC3-F099-5F1C4C5E1688}"/>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5" name="Freeform 994">
              <a:extLst>
                <a:ext uri="{FF2B5EF4-FFF2-40B4-BE49-F238E27FC236}">
                  <a16:creationId xmlns:a16="http://schemas.microsoft.com/office/drawing/2014/main" id="{C43242D6-B83E-2E15-471B-70F94098B921}"/>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6" name="Freeform 995">
              <a:extLst>
                <a:ext uri="{FF2B5EF4-FFF2-40B4-BE49-F238E27FC236}">
                  <a16:creationId xmlns:a16="http://schemas.microsoft.com/office/drawing/2014/main" id="{BDA1CD54-3898-64A5-B0F3-8F429EAABA3B}"/>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7" name="Freeform 996">
              <a:extLst>
                <a:ext uri="{FF2B5EF4-FFF2-40B4-BE49-F238E27FC236}">
                  <a16:creationId xmlns:a16="http://schemas.microsoft.com/office/drawing/2014/main" id="{DDB49CDE-F2B2-20B6-B9BF-9AAB2CBD1FE6}"/>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8" name="Freeform 997">
              <a:extLst>
                <a:ext uri="{FF2B5EF4-FFF2-40B4-BE49-F238E27FC236}">
                  <a16:creationId xmlns:a16="http://schemas.microsoft.com/office/drawing/2014/main" id="{84F7B91D-5B81-AFF3-E559-3C0CD94E0A4A}"/>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9" name="Freeform 998">
              <a:extLst>
                <a:ext uri="{FF2B5EF4-FFF2-40B4-BE49-F238E27FC236}">
                  <a16:creationId xmlns:a16="http://schemas.microsoft.com/office/drawing/2014/main" id="{028C284F-7527-30E2-1FD8-25809ED028A8}"/>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0" name="Freeform 999">
              <a:extLst>
                <a:ext uri="{FF2B5EF4-FFF2-40B4-BE49-F238E27FC236}">
                  <a16:creationId xmlns:a16="http://schemas.microsoft.com/office/drawing/2014/main" id="{B1484934-2AC3-CC45-2B70-A0CCB6651EB7}"/>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1" name="Freeform 1000">
              <a:extLst>
                <a:ext uri="{FF2B5EF4-FFF2-40B4-BE49-F238E27FC236}">
                  <a16:creationId xmlns:a16="http://schemas.microsoft.com/office/drawing/2014/main" id="{DBCCA2EE-A29D-6757-3B55-7BBDBE9EBE46}"/>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2" name="Freeform 1001">
              <a:extLst>
                <a:ext uri="{FF2B5EF4-FFF2-40B4-BE49-F238E27FC236}">
                  <a16:creationId xmlns:a16="http://schemas.microsoft.com/office/drawing/2014/main" id="{A92D911F-CADD-BDA2-6AE3-BBF1C6E4A3F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3" name="Freeform 1002">
              <a:extLst>
                <a:ext uri="{FF2B5EF4-FFF2-40B4-BE49-F238E27FC236}">
                  <a16:creationId xmlns:a16="http://schemas.microsoft.com/office/drawing/2014/main" id="{3EDF102A-AB7E-37DF-B749-CC668473E12B}"/>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3">
              <a:extLst>
                <a:ext uri="{FF2B5EF4-FFF2-40B4-BE49-F238E27FC236}">
                  <a16:creationId xmlns:a16="http://schemas.microsoft.com/office/drawing/2014/main" id="{1E17C6AA-40A9-7E69-1400-581EBBECB6C4}"/>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4">
              <a:extLst>
                <a:ext uri="{FF2B5EF4-FFF2-40B4-BE49-F238E27FC236}">
                  <a16:creationId xmlns:a16="http://schemas.microsoft.com/office/drawing/2014/main" id="{27F78C51-6BE2-BE12-E52D-05D5C9F5789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5">
              <a:extLst>
                <a:ext uri="{FF2B5EF4-FFF2-40B4-BE49-F238E27FC236}">
                  <a16:creationId xmlns:a16="http://schemas.microsoft.com/office/drawing/2014/main" id="{CA4CC4B3-2BF0-CEEA-5C73-0B097D3886F5}"/>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6">
              <a:extLst>
                <a:ext uri="{FF2B5EF4-FFF2-40B4-BE49-F238E27FC236}">
                  <a16:creationId xmlns:a16="http://schemas.microsoft.com/office/drawing/2014/main" id="{4DC0B28C-8F96-28A5-EB1C-BEC1F8EE804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8" name="Freeform 1007">
              <a:extLst>
                <a:ext uri="{FF2B5EF4-FFF2-40B4-BE49-F238E27FC236}">
                  <a16:creationId xmlns:a16="http://schemas.microsoft.com/office/drawing/2014/main" id="{6F4A8301-8AB8-6E3B-8511-39524C30EF64}"/>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9" name="Freeform 1008">
              <a:extLst>
                <a:ext uri="{FF2B5EF4-FFF2-40B4-BE49-F238E27FC236}">
                  <a16:creationId xmlns:a16="http://schemas.microsoft.com/office/drawing/2014/main" id="{A9BF7391-1BF5-378E-4548-04763BB81A3B}"/>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0" name="Freeform 1009">
              <a:extLst>
                <a:ext uri="{FF2B5EF4-FFF2-40B4-BE49-F238E27FC236}">
                  <a16:creationId xmlns:a16="http://schemas.microsoft.com/office/drawing/2014/main" id="{D80BE051-156A-0E51-8085-765DA35DCFFB}"/>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1" name="Freeform 1010">
              <a:extLst>
                <a:ext uri="{FF2B5EF4-FFF2-40B4-BE49-F238E27FC236}">
                  <a16:creationId xmlns:a16="http://schemas.microsoft.com/office/drawing/2014/main" id="{26F71C96-5333-1D8A-6D10-CF4F82B41213}"/>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2" name="Freeform 1011">
              <a:extLst>
                <a:ext uri="{FF2B5EF4-FFF2-40B4-BE49-F238E27FC236}">
                  <a16:creationId xmlns:a16="http://schemas.microsoft.com/office/drawing/2014/main" id="{03810A53-683B-55DC-2AA0-3E0A5F687C81}"/>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3" name="Freeform 1012">
              <a:extLst>
                <a:ext uri="{FF2B5EF4-FFF2-40B4-BE49-F238E27FC236}">
                  <a16:creationId xmlns:a16="http://schemas.microsoft.com/office/drawing/2014/main" id="{9E2E09ED-9149-D023-C912-B46DF52D85A4}"/>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4" name="Freeform 1013">
              <a:extLst>
                <a:ext uri="{FF2B5EF4-FFF2-40B4-BE49-F238E27FC236}">
                  <a16:creationId xmlns:a16="http://schemas.microsoft.com/office/drawing/2014/main" id="{C34D98B4-706B-3A5E-94AC-857AF52D30E8}"/>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5" name="Freeform 1014">
              <a:extLst>
                <a:ext uri="{FF2B5EF4-FFF2-40B4-BE49-F238E27FC236}">
                  <a16:creationId xmlns:a16="http://schemas.microsoft.com/office/drawing/2014/main" id="{0BC0C263-9F9C-66A7-F22F-55FD434A4539}"/>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6" name="Freeform 1015">
              <a:extLst>
                <a:ext uri="{FF2B5EF4-FFF2-40B4-BE49-F238E27FC236}">
                  <a16:creationId xmlns:a16="http://schemas.microsoft.com/office/drawing/2014/main" id="{773DA158-652D-E081-2F7E-FD39FFFDD3AB}"/>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7" name="Freeform 1016">
              <a:extLst>
                <a:ext uri="{FF2B5EF4-FFF2-40B4-BE49-F238E27FC236}">
                  <a16:creationId xmlns:a16="http://schemas.microsoft.com/office/drawing/2014/main" id="{58B5CB81-2602-8AD7-971C-C747830B063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8" name="Freeform 1017">
              <a:extLst>
                <a:ext uri="{FF2B5EF4-FFF2-40B4-BE49-F238E27FC236}">
                  <a16:creationId xmlns:a16="http://schemas.microsoft.com/office/drawing/2014/main" id="{A460B725-2C82-EF57-DED9-70A2B6D245F7}"/>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9" name="Freeform 1018">
              <a:extLst>
                <a:ext uri="{FF2B5EF4-FFF2-40B4-BE49-F238E27FC236}">
                  <a16:creationId xmlns:a16="http://schemas.microsoft.com/office/drawing/2014/main" id="{D88334D8-6851-5A5E-DE4F-C75B1761EC14}"/>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0" name="Freeform 1019">
              <a:extLst>
                <a:ext uri="{FF2B5EF4-FFF2-40B4-BE49-F238E27FC236}">
                  <a16:creationId xmlns:a16="http://schemas.microsoft.com/office/drawing/2014/main" id="{0814E01C-2DD0-CE1F-11BF-4B811E546052}"/>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1" name="Freeform 1020">
              <a:extLst>
                <a:ext uri="{FF2B5EF4-FFF2-40B4-BE49-F238E27FC236}">
                  <a16:creationId xmlns:a16="http://schemas.microsoft.com/office/drawing/2014/main" id="{B08F9B4E-876A-6DED-8F74-34D0EC19C714}"/>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2" name="Freeform 1021">
              <a:extLst>
                <a:ext uri="{FF2B5EF4-FFF2-40B4-BE49-F238E27FC236}">
                  <a16:creationId xmlns:a16="http://schemas.microsoft.com/office/drawing/2014/main" id="{6079DB0C-8333-4BC4-FD15-EA7935608EB0}"/>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50977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a:extLst>
              <a:ext uri="{FF2B5EF4-FFF2-40B4-BE49-F238E27FC236}">
                <a16:creationId xmlns:a16="http://schemas.microsoft.com/office/drawing/2014/main" id="{5EAAAF41-7051-46C3-885A-68C18EBF31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6550" y="3215864"/>
            <a:ext cx="4205449" cy="36279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9BA58E1-BA94-66C0-A106-75516334DF1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7110"/>
          <a:stretch/>
        </p:blipFill>
        <p:spPr bwMode="auto">
          <a:xfrm>
            <a:off x="8222739" y="-6923"/>
            <a:ext cx="3969261" cy="3215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181A4E7-4A07-0768-6B1E-F859736B91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923"/>
            <a:ext cx="4486275" cy="3202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366665" y="325925"/>
            <a:ext cx="3761715" cy="2453489"/>
          </a:xfrm>
          <a:solidFill>
            <a:srgbClr val="908C81"/>
          </a:solidFill>
        </p:spPr>
        <p:txBody>
          <a:bodyPr anchor="ctr">
            <a:normAutofit fontScale="92500"/>
          </a:bodyPr>
          <a:lstStyle/>
          <a:p>
            <a:r>
              <a:rPr lang="en-IE" sz="2400" dirty="0">
                <a:hlinkClick r:id="rId5">
                  <a:extLst>
                    <a:ext uri="{A12FA001-AC4F-418D-AE19-62706E023703}">
                      <ahyp:hlinkClr xmlns:ahyp="http://schemas.microsoft.com/office/drawing/2018/hyperlinkcolor" val="tx"/>
                    </a:ext>
                  </a:extLst>
                </a:hlinkClick>
              </a:rPr>
              <a:t>AM Acoustic Materials, Ireland</a:t>
            </a:r>
            <a:endParaRPr lang="en-IE" sz="2400" dirty="0"/>
          </a:p>
          <a:p>
            <a:r>
              <a:rPr lang="en-GB" sz="2200" b="0" i="0" dirty="0">
                <a:effectLst/>
              </a:rPr>
              <a:t>Provides architectural soundproofing materials offering solutions to commercial, residential and industrial sectors to address noise control issues that are not only recyclable but provide a strong performance. </a:t>
            </a:r>
            <a:endParaRPr lang="en-IE" sz="2200" dirty="0"/>
          </a:p>
        </p:txBody>
      </p:sp>
      <p:pic>
        <p:nvPicPr>
          <p:cNvPr id="3076" name="Picture 4" descr="Namibia should have a huge pile of cigarettes. Mysteriously, they are  nowhere to be found. | Business Insider">
            <a:extLst>
              <a:ext uri="{FF2B5EF4-FFF2-40B4-BE49-F238E27FC236}">
                <a16:creationId xmlns:a16="http://schemas.microsoft.com/office/drawing/2014/main" id="{AEEAF1E5-511F-D66C-9023-DDB19C30C2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7534"/>
          <a:stretch/>
        </p:blipFill>
        <p:spPr bwMode="auto">
          <a:xfrm>
            <a:off x="4486275" y="0"/>
            <a:ext cx="3895725" cy="3202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i="0" dirty="0">
                <a:solidFill>
                  <a:srgbClr val="D67514"/>
                </a:solidFill>
                <a:effectLst/>
                <a:hlinkClick r:id="rId7">
                  <a:extLst>
                    <a:ext uri="{A12FA001-AC4F-418D-AE19-62706E023703}">
                      <ahyp:hlinkClr xmlns:ahyp="http://schemas.microsoft.com/office/drawing/2018/hyperlinkcolor" val="tx"/>
                    </a:ext>
                  </a:extLst>
                </a:hlinkClick>
              </a:rPr>
              <a:t>FiltraCycle, Ireland </a:t>
            </a:r>
            <a:r>
              <a:rPr lang="en-GB" sz="2000" b="0" i="0" dirty="0">
                <a:solidFill>
                  <a:srgbClr val="D67514"/>
                </a:solidFill>
                <a:effectLst/>
              </a:rPr>
              <a:t>is a young business that turns cigarette waste into a sustainable source of plastic. Cigarette butts are devasting to the environment, they poison 1000s of litres of water. </a:t>
            </a:r>
            <a:endParaRPr lang="en-IE" sz="2000" dirty="0">
              <a:solidFill>
                <a:srgbClr val="D67514"/>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00AAEE"/>
          </a:solidFill>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8">
                  <a:extLst>
                    <a:ext uri="{A12FA001-AC4F-418D-AE19-62706E023703}">
                      <ahyp:hlinkClr xmlns:ahyp="http://schemas.microsoft.com/office/drawing/2018/hyperlinkcolor" val="tx"/>
                    </a:ext>
                  </a:extLst>
                </a:hlinkClick>
              </a:rPr>
              <a:t>weee Ireland </a:t>
            </a:r>
            <a:r>
              <a:rPr lang="en-GB" sz="2000" b="0" i="0" dirty="0">
                <a:effectLst/>
              </a:rPr>
              <a:t>collects and recycles all electrical, battery, metal, phone and lighting waste for no charge. </a:t>
            </a:r>
            <a:r>
              <a:rPr lang="en-GB" sz="2000" b="0" dirty="0"/>
              <a:t>During the first lockdown, they lifted a record 3, 763 tonnes for recycling. </a:t>
            </a:r>
            <a:endParaRPr lang="en-IE" sz="2000" dirty="0"/>
          </a:p>
        </p:txBody>
      </p:sp>
      <p:pic>
        <p:nvPicPr>
          <p:cNvPr id="3082" name="Picture 10">
            <a:extLst>
              <a:ext uri="{FF2B5EF4-FFF2-40B4-BE49-F238E27FC236}">
                <a16:creationId xmlns:a16="http://schemas.microsoft.com/office/drawing/2014/main" id="{386D04C8-801F-4838-766F-0B5389AEF6D2}"/>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24659" r="36091" b="23234"/>
          <a:stretch/>
        </p:blipFill>
        <p:spPr bwMode="auto">
          <a:xfrm>
            <a:off x="0" y="3192493"/>
            <a:ext cx="4486275" cy="3655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FBFBFB"/>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4600" i="0" dirty="0">
                <a:solidFill>
                  <a:srgbClr val="005280"/>
                </a:solidFill>
                <a:effectLst/>
                <a:hlinkClick r:id="rId10">
                  <a:extLst>
                    <a:ext uri="{A12FA001-AC4F-418D-AE19-62706E023703}">
                      <ahyp:hlinkClr xmlns:ahyp="http://schemas.microsoft.com/office/drawing/2018/hyperlinkcolor" val="tx"/>
                    </a:ext>
                  </a:extLst>
                </a:hlinkClick>
              </a:rPr>
              <a:t>Verifish, </a:t>
            </a:r>
            <a:r>
              <a:rPr lang="en-IE" sz="4600" dirty="0">
                <a:solidFill>
                  <a:srgbClr val="005280"/>
                </a:solidFill>
                <a:hlinkClick r:id="rId10">
                  <a:extLst>
                    <a:ext uri="{A12FA001-AC4F-418D-AE19-62706E023703}">
                      <ahyp:hlinkClr xmlns:ahyp="http://schemas.microsoft.com/office/drawing/2018/hyperlinkcolor" val="tx"/>
                    </a:ext>
                  </a:extLst>
                </a:hlinkClick>
              </a:rPr>
              <a:t>Ireland </a:t>
            </a:r>
            <a:r>
              <a:rPr lang="en-GB" sz="4200" b="0" dirty="0">
                <a:solidFill>
                  <a:srgbClr val="005280"/>
                </a:solidFill>
              </a:rPr>
              <a:t>provides software and advisory services to the seafood sector. It uses blockchain technology to improve traceability and sustainability by digitally recording transactions in supply chains. </a:t>
            </a:r>
            <a:endParaRPr lang="en-IE" sz="4200" b="0" dirty="0">
              <a:solidFill>
                <a:srgbClr val="00528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828675" y="2981570"/>
            <a:ext cx="9963150" cy="461665"/>
          </a:xfrm>
          <a:prstGeom prst="rect">
            <a:avLst/>
          </a:prstGeom>
          <a:solidFill>
            <a:srgbClr val="FBFBFB"/>
          </a:solidFill>
        </p:spPr>
        <p:txBody>
          <a:bodyPr wrap="square" rtlCol="0">
            <a:spAutoFit/>
          </a:bodyPr>
          <a:lstStyle/>
          <a:p>
            <a:pPr algn="ctr"/>
            <a:r>
              <a:rPr lang="en-IE" sz="2400" dirty="0"/>
              <a:t>Circular Economy Irish SME Examples (</a:t>
            </a:r>
            <a:r>
              <a:rPr lang="en-IE" sz="2400" dirty="0">
                <a:hlinkClick r:id="rId11"/>
              </a:rPr>
              <a:t>also see CSR READY Case Studies</a:t>
            </a:r>
            <a:endParaRPr lang="en-IE" sz="2400" dirty="0"/>
          </a:p>
        </p:txBody>
      </p:sp>
      <p:pic>
        <p:nvPicPr>
          <p:cNvPr id="3084" name="Picture 12">
            <a:extLst>
              <a:ext uri="{FF2B5EF4-FFF2-40B4-BE49-F238E27FC236}">
                <a16:creationId xmlns:a16="http://schemas.microsoft.com/office/drawing/2014/main" id="{A9F5C6B6-626D-C76A-061D-4A6B5FB7BEA3}"/>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59922" r="14579"/>
          <a:stretch/>
        </p:blipFill>
        <p:spPr bwMode="auto">
          <a:xfrm>
            <a:off x="4464549" y="3438525"/>
            <a:ext cx="3969261" cy="3405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999285" y="3682834"/>
            <a:ext cx="2869703" cy="2869169"/>
          </a:xfrm>
          <a:prstGeom prst="rect">
            <a:avLst/>
          </a:prstGeom>
          <a:solidFill>
            <a:srgbClr val="FBFBF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6000" i="0" dirty="0">
                <a:solidFill>
                  <a:srgbClr val="2DBF82"/>
                </a:solidFill>
                <a:effectLst/>
                <a:hlinkClick r:id="rId10">
                  <a:extLst>
                    <a:ext uri="{A12FA001-AC4F-418D-AE19-62706E023703}">
                      <ahyp:hlinkClr xmlns:ahyp="http://schemas.microsoft.com/office/drawing/2018/hyperlinkcolor" val="tx"/>
                    </a:ext>
                  </a:extLst>
                </a:hlinkClick>
              </a:rPr>
              <a:t>Thrifty Technologies, </a:t>
            </a:r>
            <a:r>
              <a:rPr lang="en-IE" sz="6000" dirty="0">
                <a:solidFill>
                  <a:srgbClr val="2DBF82"/>
                </a:solidFill>
                <a:hlinkClick r:id="rId10">
                  <a:extLst>
                    <a:ext uri="{A12FA001-AC4F-418D-AE19-62706E023703}">
                      <ahyp:hlinkClr xmlns:ahyp="http://schemas.microsoft.com/office/drawing/2018/hyperlinkcolor" val="tx"/>
                    </a:ext>
                  </a:extLst>
                </a:hlinkClick>
              </a:rPr>
              <a:t>Ireland </a:t>
            </a:r>
            <a:r>
              <a:rPr lang="en-GB" sz="5000" b="0" dirty="0">
                <a:solidFill>
                  <a:srgbClr val="2DBF82"/>
                </a:solidFill>
              </a:rPr>
              <a:t>are an online retailer for charity shops and customers and send sold items to buyers in biodegradable packaging. Provide more ethical, planet-friendly shopping. </a:t>
            </a:r>
            <a:endParaRPr lang="en-IE" sz="5000" b="0" dirty="0">
              <a:solidFill>
                <a:srgbClr val="2DBF82"/>
              </a:solidFill>
            </a:endParaRP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FBFBFB"/>
          </a:solidFill>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7400" i="0" dirty="0">
                <a:solidFill>
                  <a:srgbClr val="0A0A0A"/>
                </a:solidFill>
                <a:effectLst/>
                <a:hlinkClick r:id="rId10">
                  <a:extLst>
                    <a:ext uri="{A12FA001-AC4F-418D-AE19-62706E023703}">
                      <ahyp:hlinkClr xmlns:ahyp="http://schemas.microsoft.com/office/drawing/2018/hyperlinkcolor" val="tx"/>
                    </a:ext>
                  </a:extLst>
                </a:hlinkClick>
              </a:rPr>
              <a:t>Novelplast, </a:t>
            </a:r>
            <a:r>
              <a:rPr lang="en-IE" sz="7400" dirty="0">
                <a:solidFill>
                  <a:srgbClr val="0A0A0A"/>
                </a:solidFill>
                <a:hlinkClick r:id="rId10">
                  <a:extLst>
                    <a:ext uri="{A12FA001-AC4F-418D-AE19-62706E023703}">
                      <ahyp:hlinkClr xmlns:ahyp="http://schemas.microsoft.com/office/drawing/2018/hyperlinkcolor" val="tx"/>
                    </a:ext>
                  </a:extLst>
                </a:hlinkClick>
              </a:rPr>
              <a:t>Ireland </a:t>
            </a:r>
            <a:r>
              <a:rPr lang="en-GB" sz="6200" b="0" dirty="0">
                <a:solidFill>
                  <a:srgbClr val="0A0A0A"/>
                </a:solidFill>
              </a:rPr>
              <a:t>improves the sustainability of plastics by developing innovative technology solutions that add value and create a better environment. </a:t>
            </a:r>
            <a:endParaRPr lang="en-IE" sz="6200" b="0" dirty="0">
              <a:solidFill>
                <a:srgbClr val="2DBF82"/>
              </a:solidFill>
            </a:endParaRPr>
          </a:p>
        </p:txBody>
      </p:sp>
    </p:spTree>
    <p:extLst>
      <p:ext uri="{BB962C8B-B14F-4D97-AF65-F5344CB8AC3E}">
        <p14:creationId xmlns:p14="http://schemas.microsoft.com/office/powerpoint/2010/main" val="320750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AA7CC-89DE-F3A6-E341-338D22DEABEA}"/>
              </a:ext>
            </a:extLst>
          </p:cNvPr>
          <p:cNvSpPr>
            <a:spLocks noGrp="1"/>
          </p:cNvSpPr>
          <p:nvPr>
            <p:ph type="body" sz="quarter" idx="13"/>
          </p:nvPr>
        </p:nvSpPr>
        <p:spPr/>
        <p:txBody>
          <a:bodyPr/>
          <a:lstStyle/>
          <a:p>
            <a:pPr algn="ctr"/>
            <a:r>
              <a:rPr lang="en-IE" dirty="0">
                <a:solidFill>
                  <a:srgbClr val="01632F"/>
                </a:solidFill>
              </a:rPr>
              <a:t>Circular &amp; Co Join the Conversation</a:t>
            </a:r>
          </a:p>
        </p:txBody>
      </p:sp>
      <p:sp>
        <p:nvSpPr>
          <p:cNvPr id="3" name="Text Placeholder 2">
            <a:extLst>
              <a:ext uri="{FF2B5EF4-FFF2-40B4-BE49-F238E27FC236}">
                <a16:creationId xmlns:a16="http://schemas.microsoft.com/office/drawing/2014/main" id="{1686C0E4-4AAC-1C14-78EF-10E29A151C5E}"/>
              </a:ext>
            </a:extLst>
          </p:cNvPr>
          <p:cNvSpPr>
            <a:spLocks noGrp="1"/>
          </p:cNvSpPr>
          <p:nvPr>
            <p:ph type="body" sz="quarter" idx="14"/>
          </p:nvPr>
        </p:nvSpPr>
        <p:spPr/>
        <p:txBody>
          <a:bodyPr/>
          <a:lstStyle/>
          <a:p>
            <a:pPr algn="ctr"/>
            <a:r>
              <a:rPr lang="en-GB" b="0" i="0" dirty="0">
                <a:solidFill>
                  <a:srgbClr val="0A1924"/>
                </a:solidFill>
                <a:effectLst/>
                <a:latin typeface="font-1"/>
              </a:rPr>
              <a:t>We promote a circular standard of living, one which encourages customers to consider the journey of their products, from what they were before, to how long they’ll last, and what they’ll become next.</a:t>
            </a:r>
            <a:endParaRPr lang="en-IE" dirty="0"/>
          </a:p>
          <a:p>
            <a:pPr algn="ctr"/>
            <a:endParaRPr lang="en-GB" b="0" i="0" dirty="0">
              <a:solidFill>
                <a:srgbClr val="0A1924"/>
              </a:solidFill>
              <a:effectLst/>
              <a:latin typeface="font-1"/>
            </a:endParaRPr>
          </a:p>
          <a:p>
            <a:pPr algn="ctr"/>
            <a:r>
              <a:rPr lang="en-GB" b="0" i="0" dirty="0">
                <a:solidFill>
                  <a:srgbClr val="0A1924"/>
                </a:solidFill>
                <a:effectLst/>
                <a:latin typeface="font-1"/>
              </a:rPr>
              <a:t>A company’s true legacy is the journey of its products.</a:t>
            </a:r>
          </a:p>
          <a:p>
            <a:pPr algn="ctr"/>
            <a:endParaRPr lang="en-GB" b="0" i="0" dirty="0">
              <a:solidFill>
                <a:srgbClr val="0A1924"/>
              </a:solidFill>
              <a:effectLst/>
              <a:latin typeface="font-1"/>
            </a:endParaRPr>
          </a:p>
          <a:p>
            <a:pPr algn="ctr"/>
            <a:r>
              <a:rPr lang="en-GB" b="0" i="0" dirty="0">
                <a:solidFill>
                  <a:srgbClr val="0A1924"/>
                </a:solidFill>
                <a:effectLst/>
                <a:latin typeface="font-1"/>
              </a:rPr>
              <a:t>Since 2003 we have been working with our network of industry experts to develop real circular solutions. With growing environmental concerns, its time to share our experience with the world. Nothing has a single purpose, and everything has value.</a:t>
            </a:r>
          </a:p>
          <a:p>
            <a:pPr algn="ctr"/>
            <a:r>
              <a:rPr lang="en-GB" b="0" i="0" dirty="0">
                <a:solidFill>
                  <a:srgbClr val="0A1924"/>
                </a:solidFill>
                <a:effectLst/>
                <a:latin typeface="font-1"/>
              </a:rPr>
              <a:t>As designers, we can play a pivotal role. What we make can have a positive or negative impact. Everyone knows the issues. Our urgent emphasis has to be on solutions.</a:t>
            </a:r>
          </a:p>
        </p:txBody>
      </p:sp>
    </p:spTree>
    <p:extLst>
      <p:ext uri="{BB962C8B-B14F-4D97-AF65-F5344CB8AC3E}">
        <p14:creationId xmlns:p14="http://schemas.microsoft.com/office/powerpoint/2010/main" val="294151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20EB-E931-EE44-292F-6EF62267289D}"/>
              </a:ext>
            </a:extLst>
          </p:cNvPr>
          <p:cNvSpPr>
            <a:spLocks noGrp="1"/>
          </p:cNvSpPr>
          <p:nvPr>
            <p:ph type="body" sz="quarter" idx="13"/>
          </p:nvPr>
        </p:nvSpPr>
        <p:spPr/>
        <p:txBody>
          <a:bodyPr/>
          <a:lstStyle/>
          <a:p>
            <a:pPr algn="ctr"/>
            <a:r>
              <a:rPr lang="en-IE" dirty="0">
                <a:solidFill>
                  <a:srgbClr val="027354"/>
                </a:solidFill>
              </a:rPr>
              <a:t>Mission from Circular &amp; Co</a:t>
            </a:r>
          </a:p>
        </p:txBody>
      </p:sp>
      <p:sp>
        <p:nvSpPr>
          <p:cNvPr id="3" name="Text Placeholder 2">
            <a:extLst>
              <a:ext uri="{FF2B5EF4-FFF2-40B4-BE49-F238E27FC236}">
                <a16:creationId xmlns:a16="http://schemas.microsoft.com/office/drawing/2014/main" id="{5218CAF7-BB58-832C-3018-D222BCA5C6B8}"/>
              </a:ext>
            </a:extLst>
          </p:cNvPr>
          <p:cNvSpPr>
            <a:spLocks noGrp="1"/>
          </p:cNvSpPr>
          <p:nvPr>
            <p:ph type="body" sz="quarter" idx="14"/>
          </p:nvPr>
        </p:nvSpPr>
        <p:spPr/>
        <p:txBody>
          <a:bodyPr/>
          <a:lstStyle/>
          <a:p>
            <a:pPr algn="ctr"/>
            <a:r>
              <a:rPr lang="en-GB" b="1" i="0" dirty="0">
                <a:solidFill>
                  <a:srgbClr val="F29E38"/>
                </a:solidFill>
                <a:effectLst/>
              </a:rPr>
              <a:t>‘A new era of product design has begun.</a:t>
            </a:r>
            <a:br>
              <a:rPr lang="en-GB" b="0" i="0" dirty="0">
                <a:solidFill>
                  <a:srgbClr val="0A0A0A"/>
                </a:solidFill>
                <a:effectLst/>
              </a:rPr>
            </a:br>
            <a:r>
              <a:rPr lang="en-GB" b="0" i="0" dirty="0">
                <a:solidFill>
                  <a:srgbClr val="0A0A0A"/>
                </a:solidFill>
                <a:effectLst/>
              </a:rPr>
              <a:t>An exciting and necessary age of circular design, in which </a:t>
            </a:r>
            <a:r>
              <a:rPr lang="en-GB" b="1" i="0" dirty="0">
                <a:solidFill>
                  <a:srgbClr val="F29E38"/>
                </a:solidFill>
                <a:effectLst/>
              </a:rPr>
              <a:t>waste is an opportunity and materials are infinitely valuable. </a:t>
            </a:r>
          </a:p>
          <a:p>
            <a:pPr algn="ctr"/>
            <a:r>
              <a:rPr lang="en-GB" b="0" i="0" dirty="0">
                <a:solidFill>
                  <a:srgbClr val="0A0A0A"/>
                </a:solidFill>
                <a:effectLst/>
              </a:rPr>
              <a:t>There is no silver bullet solution to the </a:t>
            </a:r>
            <a:r>
              <a:rPr lang="en-GB" b="1" i="0" dirty="0">
                <a:solidFill>
                  <a:srgbClr val="F29E38"/>
                </a:solidFill>
                <a:effectLst/>
              </a:rPr>
              <a:t>current environmental crisis </a:t>
            </a:r>
            <a:r>
              <a:rPr lang="en-GB" b="0" i="0" dirty="0">
                <a:solidFill>
                  <a:srgbClr val="0A0A0A"/>
                </a:solidFill>
                <a:effectLst/>
              </a:rPr>
              <a:t>– but we’re taking </a:t>
            </a:r>
            <a:r>
              <a:rPr lang="en-GB" i="0" dirty="0">
                <a:solidFill>
                  <a:srgbClr val="0A0A0A"/>
                </a:solidFill>
                <a:effectLst/>
              </a:rPr>
              <a:t>positive action and we know it’s a journey. </a:t>
            </a:r>
          </a:p>
          <a:p>
            <a:pPr algn="ctr"/>
            <a:r>
              <a:rPr lang="en-GB" b="0" i="0" dirty="0">
                <a:solidFill>
                  <a:srgbClr val="0A0A0A"/>
                </a:solidFill>
                <a:effectLst/>
              </a:rPr>
              <a:t>For organisations, businesses and individuals, it’s a global movement to break down our throwaway culture; </a:t>
            </a:r>
            <a:r>
              <a:rPr lang="en-GB" b="1" i="0" dirty="0">
                <a:solidFill>
                  <a:srgbClr val="F29E38"/>
                </a:solidFill>
                <a:effectLst/>
              </a:rPr>
              <a:t>nothing has a single purpose and everything has a value.</a:t>
            </a:r>
            <a:r>
              <a:rPr lang="en-GB" b="0" i="0" dirty="0">
                <a:solidFill>
                  <a:srgbClr val="F29E38"/>
                </a:solidFill>
                <a:effectLst/>
              </a:rPr>
              <a:t> </a:t>
            </a:r>
          </a:p>
          <a:p>
            <a:pPr algn="ctr"/>
            <a:r>
              <a:rPr lang="en-GB" b="0" i="0" dirty="0">
                <a:solidFill>
                  <a:srgbClr val="0A0A0A"/>
                </a:solidFill>
                <a:effectLst/>
              </a:rPr>
              <a:t>We believe consumers can start to play an important role </a:t>
            </a:r>
            <a:r>
              <a:rPr lang="en-GB" b="1" i="0" dirty="0">
                <a:solidFill>
                  <a:srgbClr val="0A0A0A"/>
                </a:solidFill>
                <a:effectLst/>
              </a:rPr>
              <a:t>right now</a:t>
            </a:r>
            <a:r>
              <a:rPr lang="en-GB" b="0" i="0" dirty="0">
                <a:solidFill>
                  <a:srgbClr val="0A0A0A"/>
                </a:solidFill>
                <a:effectLst/>
              </a:rPr>
              <a:t> by following a few simple rules next time they shop.  We think of it as a circular buying checklist: </a:t>
            </a:r>
            <a:r>
              <a:rPr lang="en-GB" b="1" i="0" dirty="0">
                <a:solidFill>
                  <a:srgbClr val="F29E38"/>
                </a:solidFill>
                <a:effectLst/>
              </a:rPr>
              <a:t>Choose Recycled, Challenge Longevity, and Check Recyclable</a:t>
            </a:r>
            <a:r>
              <a:rPr lang="en-GB" b="0" i="0" dirty="0">
                <a:solidFill>
                  <a:srgbClr val="0A0A0A"/>
                </a:solidFill>
                <a:effectLst/>
              </a:rPr>
              <a:t>’.</a:t>
            </a:r>
          </a:p>
          <a:p>
            <a:pPr algn="ctr"/>
            <a:endParaRPr lang="en-GB" i="1" dirty="0">
              <a:solidFill>
                <a:srgbClr val="0A0A0A"/>
              </a:solidFill>
            </a:endParaRPr>
          </a:p>
          <a:p>
            <a:pPr algn="ctr"/>
            <a:r>
              <a:rPr lang="en-GB" i="1" dirty="0">
                <a:solidFill>
                  <a:srgbClr val="0A0A0A"/>
                </a:solidFill>
              </a:rPr>
              <a:t>Mission From Circular &amp; Co </a:t>
            </a:r>
            <a:r>
              <a:rPr lang="en-GB" i="1" dirty="0">
                <a:solidFill>
                  <a:srgbClr val="0A0A0A"/>
                </a:solidFill>
                <a:hlinkClick r:id="rId2"/>
              </a:rPr>
              <a:t>https://circularandco.com/circular-mission</a:t>
            </a:r>
            <a:r>
              <a:rPr lang="en-GB" i="1" dirty="0">
                <a:solidFill>
                  <a:srgbClr val="0A0A0A"/>
                </a:solidFill>
              </a:rPr>
              <a:t> </a:t>
            </a:r>
            <a:endParaRPr lang="en-GB" b="0" i="1" dirty="0">
              <a:solidFill>
                <a:srgbClr val="0A0A0A"/>
              </a:solidFill>
              <a:effectLst/>
            </a:endParaRPr>
          </a:p>
          <a:p>
            <a:endParaRPr lang="en-IE" dirty="0">
              <a:solidFill>
                <a:srgbClr val="0A0A0A"/>
              </a:solidFill>
            </a:endParaRPr>
          </a:p>
        </p:txBody>
      </p:sp>
    </p:spTree>
    <p:extLst>
      <p:ext uri="{BB962C8B-B14F-4D97-AF65-F5344CB8AC3E}">
        <p14:creationId xmlns:p14="http://schemas.microsoft.com/office/powerpoint/2010/main" val="140740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art&#10;&#10;Description automatically generated with low confidence">
            <a:hlinkClick r:id="rId2"/>
            <a:extLst>
              <a:ext uri="{FF2B5EF4-FFF2-40B4-BE49-F238E27FC236}">
                <a16:creationId xmlns:a16="http://schemas.microsoft.com/office/drawing/2014/main" id="{232285AD-8077-2C6F-5BD5-3351EB2DD3DC}"/>
              </a:ext>
            </a:extLst>
          </p:cNvPr>
          <p:cNvPicPr>
            <a:picLocks noChangeAspect="1"/>
          </p:cNvPicPr>
          <p:nvPr/>
        </p:nvPicPr>
        <p:blipFill>
          <a:blip r:embed="rId3"/>
          <a:stretch>
            <a:fillRect/>
          </a:stretch>
        </p:blipFill>
        <p:spPr>
          <a:xfrm>
            <a:off x="645460" y="0"/>
            <a:ext cx="10730752" cy="6878412"/>
          </a:xfrm>
          <a:prstGeom prst="rect">
            <a:avLst/>
          </a:prstGeom>
        </p:spPr>
      </p:pic>
      <p:pic>
        <p:nvPicPr>
          <p:cNvPr id="7" name="Graphic 6" descr="Cursor with solid fill">
            <a:hlinkClick r:id="rId2"/>
            <a:extLst>
              <a:ext uri="{FF2B5EF4-FFF2-40B4-BE49-F238E27FC236}">
                <a16:creationId xmlns:a16="http://schemas.microsoft.com/office/drawing/2014/main" id="{ADE0BAF5-4BB7-D519-76A9-DB24FDB0FE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2518" y="3599329"/>
            <a:ext cx="1712258" cy="1712258"/>
          </a:xfrm>
          <a:prstGeom prst="rect">
            <a:avLst/>
          </a:prstGeom>
        </p:spPr>
      </p:pic>
    </p:spTree>
    <p:extLst>
      <p:ext uri="{BB962C8B-B14F-4D97-AF65-F5344CB8AC3E}">
        <p14:creationId xmlns:p14="http://schemas.microsoft.com/office/powerpoint/2010/main" val="15471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n-IE" dirty="0">
                <a:solidFill>
                  <a:srgbClr val="027354"/>
                </a:solidFill>
              </a:rPr>
              <a:t>Circular Economy Fields of Action</a:t>
            </a:r>
          </a:p>
          <a:p>
            <a:pPr algn="ctr"/>
            <a:r>
              <a:rPr lang="en-IE" b="0" dirty="0">
                <a:solidFill>
                  <a:srgbClr val="E0810E"/>
                </a:solidFill>
              </a:rPr>
              <a:t>Here’s the Circular Economy Story!</a:t>
            </a:r>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n-IE" dirty="0">
                <a:hlinkClick r:id="rId2"/>
              </a:rPr>
              <a:t>Source</a:t>
            </a:r>
            <a:endParaRPr lang="en-IE" dirty="0"/>
          </a:p>
        </p:txBody>
      </p:sp>
      <p:pic>
        <p:nvPicPr>
          <p:cNvPr id="3" name="Picture 2" descr="Fig. 2">
            <a:extLst>
              <a:ext uri="{FF2B5EF4-FFF2-40B4-BE49-F238E27FC236}">
                <a16:creationId xmlns:a16="http://schemas.microsoft.com/office/drawing/2014/main" id="{EF5BBFB6-1AE1-15DC-BF8B-AC648AA130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6329" y="1800225"/>
            <a:ext cx="10237910" cy="2990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12A026-A8C1-EDBE-E835-3E84F9F52A2A}"/>
              </a:ext>
            </a:extLst>
          </p:cNvPr>
          <p:cNvSpPr txBox="1"/>
          <p:nvPr/>
        </p:nvSpPr>
        <p:spPr>
          <a:xfrm>
            <a:off x="733425" y="5343525"/>
            <a:ext cx="4695825" cy="923330"/>
          </a:xfrm>
          <a:prstGeom prst="rect">
            <a:avLst/>
          </a:prstGeom>
          <a:noFill/>
        </p:spPr>
        <p:txBody>
          <a:bodyPr wrap="square" rtlCol="0">
            <a:spAutoFit/>
          </a:bodyPr>
          <a:lstStyle/>
          <a:p>
            <a:pPr algn="l">
              <a:buFont typeface="+mj-lt"/>
              <a:buAutoNum type="arabicPeriod"/>
            </a:pPr>
            <a:r>
              <a:rPr lang="en-GB" b="0" i="0" u="none" strike="noStrike" dirty="0">
                <a:solidFill>
                  <a:srgbClr val="007398"/>
                </a:solidFill>
                <a:effectLst/>
                <a:latin typeface="NexusSans"/>
                <a:hlinkClick r:id="rId4" tooltip="Download high-res image (292KB)"/>
              </a:rPr>
              <a:t>Download : Download high-res image (292KB)</a:t>
            </a:r>
            <a:endParaRPr lang="en-GB" b="0" i="0" dirty="0">
              <a:solidFill>
                <a:srgbClr val="2E2E2E"/>
              </a:solidFill>
              <a:effectLst/>
              <a:latin typeface="ElsevierGulliver"/>
            </a:endParaRPr>
          </a:p>
          <a:p>
            <a:pPr algn="l">
              <a:buFont typeface="+mj-lt"/>
              <a:buAutoNum type="arabicPeriod"/>
            </a:pPr>
            <a:r>
              <a:rPr lang="en-GB" b="0" i="0" u="none" strike="noStrike" dirty="0">
                <a:solidFill>
                  <a:srgbClr val="007398"/>
                </a:solidFill>
                <a:effectLst/>
                <a:latin typeface="NexusSans"/>
                <a:hlinkClick r:id="rId5" tooltip="Download full-size image"/>
              </a:rPr>
              <a:t>Download : Download full-size image</a:t>
            </a:r>
            <a:endParaRPr lang="en-GB" b="0" i="0" dirty="0">
              <a:solidFill>
                <a:srgbClr val="2E2E2E"/>
              </a:solidFill>
              <a:effectLst/>
              <a:latin typeface="ElsevierGulliver"/>
            </a:endParaRPr>
          </a:p>
          <a:p>
            <a:endParaRPr lang="en-IE" dirty="0"/>
          </a:p>
        </p:txBody>
      </p:sp>
    </p:spTree>
    <p:extLst>
      <p:ext uri="{BB962C8B-B14F-4D97-AF65-F5344CB8AC3E}">
        <p14:creationId xmlns:p14="http://schemas.microsoft.com/office/powerpoint/2010/main" val="3972701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n-IE" dirty="0">
                <a:solidFill>
                  <a:srgbClr val="027354"/>
                </a:solidFill>
              </a:rPr>
              <a:t>Circular Economy Fields of Action</a:t>
            </a:r>
          </a:p>
          <a:p>
            <a:pPr algn="ctr"/>
            <a:r>
              <a:rPr lang="en-IE" b="0" dirty="0">
                <a:solidFill>
                  <a:srgbClr val="E0810E"/>
                </a:solidFill>
              </a:rPr>
              <a:t>Dig a Little Deeper!</a:t>
            </a:r>
          </a:p>
        </p:txBody>
      </p:sp>
      <p:pic>
        <p:nvPicPr>
          <p:cNvPr id="5122" name="Picture 2" descr="Fig. 1">
            <a:extLst>
              <a:ext uri="{FF2B5EF4-FFF2-40B4-BE49-F238E27FC236}">
                <a16:creationId xmlns:a16="http://schemas.microsoft.com/office/drawing/2014/main" id="{757A597B-FBF3-D139-10EF-84C7A5FE03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28177"/>
            <a:ext cx="8577468" cy="4433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5A8B83-77FA-B234-99C6-BF8F97FDBAA3}"/>
              </a:ext>
            </a:extLst>
          </p:cNvPr>
          <p:cNvSpPr txBox="1"/>
          <p:nvPr/>
        </p:nvSpPr>
        <p:spPr>
          <a:xfrm>
            <a:off x="371569" y="5793265"/>
            <a:ext cx="5133881" cy="923330"/>
          </a:xfrm>
          <a:prstGeom prst="rect">
            <a:avLst/>
          </a:prstGeom>
          <a:noFill/>
        </p:spPr>
        <p:txBody>
          <a:bodyPr wrap="square" rtlCol="0">
            <a:spAutoFit/>
          </a:bodyPr>
          <a:lstStyle/>
          <a:p>
            <a:pPr algn="l">
              <a:buFont typeface="+mj-lt"/>
              <a:buAutoNum type="arabicPeriod"/>
            </a:pPr>
            <a:r>
              <a:rPr lang="en-GB" b="0" i="0" u="none" strike="noStrike" dirty="0">
                <a:solidFill>
                  <a:srgbClr val="007398"/>
                </a:solidFill>
                <a:effectLst/>
                <a:latin typeface="NexusSans"/>
                <a:hlinkClick r:id="rId3" tooltip="Download high-res image (591KB)"/>
              </a:rPr>
              <a:t>Download : Download high-res image (591KB)</a:t>
            </a:r>
            <a:endParaRPr lang="en-GB" b="0" i="0" dirty="0">
              <a:solidFill>
                <a:srgbClr val="2E2E2E"/>
              </a:solidFill>
              <a:effectLst/>
              <a:latin typeface="ElsevierGulliver"/>
            </a:endParaRPr>
          </a:p>
          <a:p>
            <a:pPr algn="l">
              <a:buFont typeface="+mj-lt"/>
              <a:buAutoNum type="arabicPeriod"/>
            </a:pPr>
            <a:r>
              <a:rPr lang="en-GB" b="0" i="0" u="none" strike="noStrike" dirty="0">
                <a:solidFill>
                  <a:srgbClr val="007398"/>
                </a:solidFill>
                <a:effectLst/>
                <a:latin typeface="NexusSans"/>
                <a:hlinkClick r:id="rId4" tooltip="Download full-size image"/>
              </a:rPr>
              <a:t>Download : Download full-size image</a:t>
            </a:r>
            <a:endParaRPr lang="en-GB" b="0" i="0" dirty="0">
              <a:solidFill>
                <a:srgbClr val="2E2E2E"/>
              </a:solidFill>
              <a:effectLst/>
              <a:latin typeface="ElsevierGulliver"/>
            </a:endParaRPr>
          </a:p>
          <a:p>
            <a:endParaRPr lang="en-IE" dirty="0"/>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n-IE" dirty="0">
                <a:hlinkClick r:id="rId5"/>
              </a:rPr>
              <a:t>Source</a:t>
            </a:r>
            <a:endParaRPr lang="en-IE" dirty="0"/>
          </a:p>
        </p:txBody>
      </p:sp>
    </p:spTree>
    <p:extLst>
      <p:ext uri="{BB962C8B-B14F-4D97-AF65-F5344CB8AC3E}">
        <p14:creationId xmlns:p14="http://schemas.microsoft.com/office/powerpoint/2010/main" val="335222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563582667"/>
              </p:ext>
            </p:extLst>
          </p:nvPr>
        </p:nvGraphicFramePr>
        <p:xfrm>
          <a:off x="0" y="116009"/>
          <a:ext cx="12192000" cy="6625982"/>
        </p:xfrm>
        <a:graphic>
          <a:graphicData uri="http://schemas.openxmlformats.org/drawingml/2006/table">
            <a:tbl>
              <a:tblPr firstRow="1" bandRow="1">
                <a:tableStyleId>{5C22544A-7EE6-4342-B048-85BDC9FD1C3A}</a:tableStyleId>
              </a:tblPr>
              <a:tblGrid>
                <a:gridCol w="3399041">
                  <a:extLst>
                    <a:ext uri="{9D8B030D-6E8A-4147-A177-3AD203B41FA5}">
                      <a16:colId xmlns:a16="http://schemas.microsoft.com/office/drawing/2014/main" val="3584008144"/>
                    </a:ext>
                  </a:extLst>
                </a:gridCol>
                <a:gridCol w="8792959">
                  <a:extLst>
                    <a:ext uri="{9D8B030D-6E8A-4147-A177-3AD203B41FA5}">
                      <a16:colId xmlns:a16="http://schemas.microsoft.com/office/drawing/2014/main" val="491783551"/>
                    </a:ext>
                  </a:extLst>
                </a:gridCol>
              </a:tblGrid>
              <a:tr h="585793">
                <a:tc gridSpan="2">
                  <a:txBody>
                    <a:bodyPr/>
                    <a:lstStyle/>
                    <a:p>
                      <a:pPr algn="ctr"/>
                      <a:r>
                        <a:rPr kumimoji="0" lang="en-US" altLang="en-US" sz="2400" b="0" i="0" u="none" strike="noStrike" cap="none" normalizeH="0" baseline="0" dirty="0">
                          <a:ln>
                            <a:noFill/>
                          </a:ln>
                          <a:solidFill>
                            <a:schemeClr val="bg1"/>
                          </a:solidFill>
                          <a:effectLst/>
                          <a:latin typeface="+mn-lt"/>
                        </a:rPr>
                        <a:t>Examples of CE Circular Economy and sustainability performance measures for SMEs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7354"/>
                    </a:solidFill>
                  </a:tcPr>
                </a:tc>
                <a:tc hMerge="1">
                  <a:txBody>
                    <a:bodyPr/>
                    <a:lstStyle/>
                    <a:p>
                      <a:endParaRPr lang="en-IE"/>
                    </a:p>
                  </a:txBody>
                  <a:tcPr/>
                </a:tc>
                <a:extLst>
                  <a:ext uri="{0D108BD9-81ED-4DB2-BD59-A6C34878D82A}">
                    <a16:rowId xmlns:a16="http://schemas.microsoft.com/office/drawing/2014/main" val="923545946"/>
                  </a:ext>
                </a:extLst>
              </a:tr>
              <a:tr h="585793">
                <a:tc gridSpan="2">
                  <a:txBody>
                    <a:bodyPr/>
                    <a:lstStyle/>
                    <a:p>
                      <a:pPr algn="ctr"/>
                      <a:r>
                        <a:rPr lang="en-GB" sz="1800" b="1" dirty="0">
                          <a:solidFill>
                            <a:schemeClr val="bg1"/>
                          </a:solidFill>
                          <a:effectLst/>
                        </a:rPr>
                        <a:t>Circular Economy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810E"/>
                    </a:solidFill>
                  </a:tcPr>
                </a:tc>
                <a:tc hMerge="1">
                  <a:txBody>
                    <a:bodyPr/>
                    <a:lstStyle/>
                    <a:p>
                      <a:pPr algn="ctr"/>
                      <a:endParaRPr lang="en-GB" sz="1800" b="1" dirty="0">
                        <a:effectLst/>
                      </a:endParaRPr>
                    </a:p>
                  </a:txBody>
                  <a:tcPr marL="4180" marR="4180" marT="4180" marB="4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7614478"/>
                  </a:ext>
                </a:extLst>
              </a:tr>
              <a:tr h="491006">
                <a:tc>
                  <a:txBody>
                    <a:bodyPr/>
                    <a:lstStyle/>
                    <a:p>
                      <a:r>
                        <a:rPr lang="en-GB" sz="2000" b="0" dirty="0">
                          <a:effectLst/>
                        </a:rPr>
                        <a:t>Design 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GB" sz="2000" dirty="0">
                          <a:effectLst/>
                        </a:rPr>
                        <a:t>Design aim is to extend product life. </a:t>
                      </a:r>
                      <a:r>
                        <a:rPr lang="en-IE" sz="2000" dirty="0">
                          <a:effectLst/>
                        </a:rPr>
                        <a:t>Material selection. </a:t>
                      </a:r>
                      <a:r>
                        <a:rPr lang="en-GB" sz="2000" dirty="0">
                          <a:effectLst/>
                        </a:rPr>
                        <a:t>Design products for reuse, recycle and remanufacture. </a:t>
                      </a:r>
                      <a:r>
                        <a:rPr lang="en-IE" sz="2000" dirty="0">
                          <a:effectLst/>
                        </a:rPr>
                        <a:t>Eco-design.</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04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Procurement </a:t>
                      </a:r>
                      <a:r>
                        <a:rPr lang="en-GB" sz="2000" b="0" dirty="0">
                          <a:effectLst/>
                        </a:rPr>
                        <a:t>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Applying environmental and social criteria in the selection of suppliers. Local sourcing to mitigate risks. </a:t>
                      </a:r>
                      <a:r>
                        <a:rPr lang="en-IE" sz="2000" dirty="0">
                          <a:effectLst/>
                        </a:rPr>
                        <a:t>Supply chain collaboration.</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310010"/>
                  </a:ext>
                </a:extLst>
              </a:tr>
              <a:tr h="517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Production </a:t>
                      </a:r>
                      <a:r>
                        <a:rPr lang="en-GB" sz="2000" b="0" dirty="0">
                          <a:effectLst/>
                        </a:rPr>
                        <a:t>Actions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Lean practices. Energy efficiency. Use of renewable energy. Wellbeing and equality.</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466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Distribution </a:t>
                      </a:r>
                      <a:r>
                        <a:rPr lang="en-GB" sz="2000" b="0" dirty="0">
                          <a:effectLst/>
                        </a:rPr>
                        <a:t>Actions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Outbound storage. Outbound transportation.</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Usage/consumption </a:t>
                      </a:r>
                      <a:r>
                        <a:rPr lang="en-GB" sz="2000" b="0" dirty="0">
                          <a:effectLst/>
                        </a:rPr>
                        <a:t>Actions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Providing repair information. Providing sourcing information. </a:t>
                      </a:r>
                      <a:r>
                        <a:rPr lang="en-GB" sz="2000" dirty="0">
                          <a:effectLst/>
                        </a:rPr>
                        <a:t>Buying back used products from customers. </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872809"/>
                  </a:ext>
                </a:extLst>
              </a:tr>
              <a:tr h="486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0" dirty="0">
                          <a:effectLst/>
                        </a:rPr>
                        <a:t>Reverse Logistics </a:t>
                      </a:r>
                      <a:r>
                        <a:rPr lang="en-GB" sz="2000" b="0" dirty="0">
                          <a:effectLst/>
                        </a:rPr>
                        <a:t>Actions</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Remanufacturing and refurbishing. Reuse and recycle. </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779230"/>
                  </a:ext>
                </a:extLst>
              </a:tr>
              <a:tr h="585793">
                <a:tc gridSpan="2">
                  <a:txBody>
                    <a:bodyPr/>
                    <a:lstStyle/>
                    <a:p>
                      <a:pPr algn="ctr"/>
                      <a:r>
                        <a:rPr lang="en-IE" sz="1800" b="1" dirty="0">
                          <a:solidFill>
                            <a:schemeClr val="bg1"/>
                          </a:solidFill>
                          <a:effectLst/>
                        </a:rPr>
                        <a:t>Sustainability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5F57"/>
                    </a:solidFill>
                  </a:tcPr>
                </a:tc>
                <a:tc hMerge="1">
                  <a:txBody>
                    <a:bodyPr/>
                    <a:lstStyle/>
                    <a:p>
                      <a:endParaRPr lang="en-IE"/>
                    </a:p>
                  </a:txBody>
                  <a:tcPr/>
                </a:tc>
                <a:extLst>
                  <a:ext uri="{0D108BD9-81ED-4DB2-BD59-A6C34878D82A}">
                    <a16:rowId xmlns:a16="http://schemas.microsoft.com/office/drawing/2014/main" val="2880473301"/>
                  </a:ext>
                </a:extLst>
              </a:tr>
              <a:tr h="481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Economic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Increased revenue. Business growth. Contribution to the local economy.</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433752"/>
                  </a:ext>
                </a:extLst>
              </a:tr>
              <a:tr h="476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effectLst/>
                        </a:rPr>
                        <a:t>Environmental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Energy efficiency. Resource efficiency. Waste reduction</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0361557"/>
                  </a:ext>
                </a:extLst>
              </a:tr>
              <a:tr h="585793">
                <a:tc>
                  <a:txBody>
                    <a:bodyPr/>
                    <a:lstStyle/>
                    <a:p>
                      <a:pPr algn="l"/>
                      <a:r>
                        <a:rPr lang="en-IE" sz="2000" dirty="0">
                          <a:effectLst/>
                        </a:rPr>
                        <a:t>Social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IE" sz="2000" dirty="0">
                          <a:effectLst/>
                        </a:rPr>
                        <a:t>Employee wellbeing. Health and safety. Social wellbeing. </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7873870"/>
                  </a:ext>
                </a:extLst>
              </a:tr>
            </a:tbl>
          </a:graphicData>
        </a:graphic>
      </p:graphicFrame>
    </p:spTree>
    <p:extLst>
      <p:ext uri="{BB962C8B-B14F-4D97-AF65-F5344CB8AC3E}">
        <p14:creationId xmlns:p14="http://schemas.microsoft.com/office/powerpoint/2010/main" val="159393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brass, outdoor, person&#10;&#10;Description automatically generated">
            <a:extLst>
              <a:ext uri="{FF2B5EF4-FFF2-40B4-BE49-F238E27FC236}">
                <a16:creationId xmlns:a16="http://schemas.microsoft.com/office/drawing/2014/main" id="{86C8F211-978B-18CA-2C2C-A79EF7917AF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6355" r="6355"/>
          <a:stretch>
            <a:fillRect/>
          </a:stretch>
        </p:blipFill>
        <p:spPr>
          <a:xfrm>
            <a:off x="7531100" y="320675"/>
            <a:ext cx="4051300" cy="6373813"/>
          </a:xfrm>
        </p:spPr>
      </p:pic>
      <p:sp>
        <p:nvSpPr>
          <p:cNvPr id="9" name="Text Placeholder 3">
            <a:extLst>
              <a:ext uri="{FF2B5EF4-FFF2-40B4-BE49-F238E27FC236}">
                <a16:creationId xmlns:a16="http://schemas.microsoft.com/office/drawing/2014/main" id="{D63B9C29-DDF6-721C-7CAE-6D0210E109E5}"/>
              </a:ext>
            </a:extLst>
          </p:cNvPr>
          <p:cNvSpPr>
            <a:spLocks noGrp="1"/>
          </p:cNvSpPr>
          <p:nvPr>
            <p:ph type="body" sz="quarter" idx="13"/>
          </p:nvPr>
        </p:nvSpPr>
        <p:spPr>
          <a:xfrm>
            <a:off x="537828" y="353388"/>
            <a:ext cx="6328409" cy="953429"/>
          </a:xfrm>
        </p:spPr>
        <p:txBody>
          <a:bodyPr>
            <a:normAutofit/>
          </a:bodyPr>
          <a:lstStyle/>
          <a:p>
            <a:r>
              <a:rPr lang="en-IE" dirty="0"/>
              <a:t>Reduce Reuse Recycle for SMEs</a:t>
            </a:r>
          </a:p>
        </p:txBody>
      </p:sp>
      <p:sp>
        <p:nvSpPr>
          <p:cNvPr id="10" name="Text Placeholder 4">
            <a:extLst>
              <a:ext uri="{FF2B5EF4-FFF2-40B4-BE49-F238E27FC236}">
                <a16:creationId xmlns:a16="http://schemas.microsoft.com/office/drawing/2014/main" id="{0800CA56-A7E5-584E-3FF3-1F3ED9F24807}"/>
              </a:ext>
            </a:extLst>
          </p:cNvPr>
          <p:cNvSpPr>
            <a:spLocks noGrp="1"/>
          </p:cNvSpPr>
          <p:nvPr>
            <p:ph type="body" sz="quarter" idx="14"/>
          </p:nvPr>
        </p:nvSpPr>
        <p:spPr>
          <a:xfrm>
            <a:off x="537828" y="928366"/>
            <a:ext cx="6696690" cy="5590560"/>
          </a:xfrm>
          <a:noFill/>
        </p:spPr>
        <p:txBody>
          <a:bodyPr/>
          <a:lstStyle/>
          <a:p>
            <a:pPr algn="l"/>
            <a:r>
              <a:rPr lang="en-GB" sz="2200" b="0" i="0" dirty="0">
                <a:effectLst/>
              </a:rPr>
              <a:t>Small and medium-sized businesses (SMBs) can make some of the largest environmental contributions when they choose to adopt the motto “reduce, reuse, recycle.”</a:t>
            </a:r>
          </a:p>
          <a:p>
            <a:pPr algn="l"/>
            <a:endParaRPr lang="en-GB" sz="2200" b="0" i="0" dirty="0">
              <a:effectLst/>
            </a:endParaRPr>
          </a:p>
          <a:p>
            <a:pPr algn="l"/>
            <a:r>
              <a:rPr lang="en-GB" sz="2200" b="0" i="0" dirty="0">
                <a:effectLst/>
              </a:rPr>
              <a:t>This is because they are inherently larger-scale and wider-reaching, leading to far greater impact than an individual or household. </a:t>
            </a:r>
          </a:p>
          <a:p>
            <a:pPr algn="l"/>
            <a:endParaRPr lang="en-GB" sz="2200" dirty="0"/>
          </a:p>
          <a:p>
            <a:pPr algn="l"/>
            <a:r>
              <a:rPr lang="en-GB" sz="2200" b="0" i="0" dirty="0">
                <a:effectLst/>
              </a:rPr>
              <a:t>They have control over their supply chains and can make small choices that have far-reaching effects on the environment. They can act quickly by;</a:t>
            </a:r>
          </a:p>
          <a:p>
            <a:pPr marL="342900" indent="-342900" algn="l">
              <a:buFont typeface="Wingdings" panose="05000000000000000000" pitchFamily="2" charset="2"/>
              <a:buChar char="ü"/>
            </a:pPr>
            <a:r>
              <a:rPr lang="en-GB" sz="2200" b="0" i="0" dirty="0">
                <a:effectLst/>
              </a:rPr>
              <a:t>Reducing the total amount of waste they create</a:t>
            </a:r>
          </a:p>
          <a:p>
            <a:pPr marL="342900" indent="-342900" algn="l">
              <a:buFont typeface="Wingdings" panose="05000000000000000000" pitchFamily="2" charset="2"/>
              <a:buChar char="ü"/>
            </a:pPr>
            <a:r>
              <a:rPr lang="en-GB" sz="2200" b="0" i="0" dirty="0">
                <a:effectLst/>
              </a:rPr>
              <a:t>Reusing as much as possible</a:t>
            </a:r>
          </a:p>
          <a:p>
            <a:pPr marL="342900" indent="-342900" algn="l">
              <a:buFont typeface="Wingdings" panose="05000000000000000000" pitchFamily="2" charset="2"/>
              <a:buChar char="ü"/>
            </a:pPr>
            <a:r>
              <a:rPr lang="en-GB" sz="2200" b="0" i="0" dirty="0">
                <a:effectLst/>
              </a:rPr>
              <a:t>Recycling anything and everything</a:t>
            </a:r>
          </a:p>
          <a:p>
            <a:endParaRPr lang="en-IE" sz="2200" dirty="0"/>
          </a:p>
        </p:txBody>
      </p:sp>
    </p:spTree>
    <p:extLst>
      <p:ext uri="{BB962C8B-B14F-4D97-AF65-F5344CB8AC3E}">
        <p14:creationId xmlns:p14="http://schemas.microsoft.com/office/powerpoint/2010/main" val="127731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3078B4B3-62FE-3965-18A6-83A730660B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2153" r="22153"/>
          <a:stretch>
            <a:fillRect/>
          </a:stretch>
        </p:blipFill>
        <p:spPr>
          <a:xfrm>
            <a:off x="7078663" y="-20638"/>
            <a:ext cx="5113337" cy="6119813"/>
          </a:xfrm>
        </p:spPr>
      </p:pic>
      <p:sp>
        <p:nvSpPr>
          <p:cNvPr id="3" name="Text Placeholder 2">
            <a:extLst>
              <a:ext uri="{FF2B5EF4-FFF2-40B4-BE49-F238E27FC236}">
                <a16:creationId xmlns:a16="http://schemas.microsoft.com/office/drawing/2014/main" id="{1CDA449D-5CD1-51C8-0935-E5190B75A964}"/>
              </a:ext>
            </a:extLst>
          </p:cNvPr>
          <p:cNvSpPr>
            <a:spLocks noGrp="1"/>
          </p:cNvSpPr>
          <p:nvPr>
            <p:ph type="body" sz="quarter" idx="13"/>
          </p:nvPr>
        </p:nvSpPr>
        <p:spPr>
          <a:xfrm>
            <a:off x="726815" y="751463"/>
            <a:ext cx="5584044" cy="953429"/>
          </a:xfrm>
        </p:spPr>
        <p:txBody>
          <a:bodyPr>
            <a:normAutofit fontScale="92500"/>
          </a:bodyPr>
          <a:lstStyle/>
          <a:p>
            <a:r>
              <a:rPr lang="en-IE" i="0" dirty="0">
                <a:solidFill>
                  <a:srgbClr val="027354"/>
                </a:solidFill>
                <a:effectLst/>
              </a:rPr>
              <a:t>How Businesses Can “Reuse”?</a:t>
            </a:r>
          </a:p>
          <a:p>
            <a:endParaRPr lang="en-IE" b="0" dirty="0">
              <a:solidFill>
                <a:srgbClr val="027354"/>
              </a:solidFill>
            </a:endParaRPr>
          </a:p>
        </p:txBody>
      </p:sp>
      <p:sp>
        <p:nvSpPr>
          <p:cNvPr id="4" name="Text Placeholder 3">
            <a:extLst>
              <a:ext uri="{FF2B5EF4-FFF2-40B4-BE49-F238E27FC236}">
                <a16:creationId xmlns:a16="http://schemas.microsoft.com/office/drawing/2014/main" id="{336AEDE1-A4C7-E635-5E5B-962341938C1F}"/>
              </a:ext>
            </a:extLst>
          </p:cNvPr>
          <p:cNvSpPr>
            <a:spLocks noGrp="1"/>
          </p:cNvSpPr>
          <p:nvPr>
            <p:ph type="body" sz="quarter" idx="14"/>
          </p:nvPr>
        </p:nvSpPr>
        <p:spPr>
          <a:xfrm>
            <a:off x="768173" y="1319630"/>
            <a:ext cx="5928462" cy="3079983"/>
          </a:xfrm>
        </p:spPr>
        <p:txBody>
          <a:bodyPr/>
          <a:lstStyle/>
          <a:p>
            <a:pPr algn="l"/>
            <a:r>
              <a:rPr lang="en-GB" b="0" i="0" dirty="0">
                <a:solidFill>
                  <a:srgbClr val="042228"/>
                </a:solidFill>
                <a:effectLst/>
              </a:rPr>
              <a:t>The overall goal of reuse is to delay a product’s end-of-life or eventual disposal. “Reuse” in the business world can mean many things.</a:t>
            </a:r>
          </a:p>
          <a:p>
            <a:pPr algn="l"/>
            <a:endParaRPr lang="en-GB" b="0" i="0" dirty="0">
              <a:solidFill>
                <a:srgbClr val="042228"/>
              </a:solidFill>
              <a:effectLst/>
            </a:endParaRPr>
          </a:p>
          <a:p>
            <a:pPr algn="l"/>
            <a:r>
              <a:rPr lang="en-GB" b="1" dirty="0">
                <a:solidFill>
                  <a:srgbClr val="027354"/>
                </a:solidFill>
              </a:rPr>
              <a:t>For example, </a:t>
            </a:r>
            <a:r>
              <a:rPr lang="en-GB" b="0" i="0" dirty="0">
                <a:solidFill>
                  <a:srgbClr val="042228"/>
                </a:solidFill>
                <a:effectLst/>
              </a:rPr>
              <a:t>you can commit to purchasing second-hand furniture or donating old items instead of disposing of them. </a:t>
            </a:r>
          </a:p>
          <a:p>
            <a:pPr algn="l"/>
            <a:endParaRPr lang="en-GB" sz="1000" dirty="0">
              <a:solidFill>
                <a:srgbClr val="042228"/>
              </a:solidFill>
            </a:endParaRPr>
          </a:p>
          <a:p>
            <a:pPr algn="l"/>
            <a:r>
              <a:rPr lang="en-GB" b="0" i="0" dirty="0">
                <a:solidFill>
                  <a:srgbClr val="042228"/>
                </a:solidFill>
                <a:effectLst/>
              </a:rPr>
              <a:t>You could also implement policies for employees to reuse certain materials multiple times before disposal, like cardboard boxes, bags, office supplies, and more.</a:t>
            </a:r>
          </a:p>
          <a:p>
            <a:endParaRPr lang="en-IE" dirty="0"/>
          </a:p>
        </p:txBody>
      </p:sp>
    </p:spTree>
    <p:extLst>
      <p:ext uri="{BB962C8B-B14F-4D97-AF65-F5344CB8AC3E}">
        <p14:creationId xmlns:p14="http://schemas.microsoft.com/office/powerpoint/2010/main" val="976142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A842A9-81FE-88B8-B6D0-82457F1BF939}"/>
              </a:ext>
            </a:extLst>
          </p:cNvPr>
          <p:cNvSpPr>
            <a:spLocks noGrp="1"/>
          </p:cNvSpPr>
          <p:nvPr>
            <p:ph type="body" sz="quarter" idx="13"/>
          </p:nvPr>
        </p:nvSpPr>
        <p:spPr>
          <a:xfrm>
            <a:off x="1695003" y="125506"/>
            <a:ext cx="8506832" cy="953429"/>
          </a:xfrm>
        </p:spPr>
        <p:txBody>
          <a:bodyPr>
            <a:normAutofit/>
          </a:bodyPr>
          <a:lstStyle/>
          <a:p>
            <a:pPr algn="ctr"/>
            <a:r>
              <a:rPr lang="en-IE" dirty="0">
                <a:solidFill>
                  <a:srgbClr val="C95F57"/>
                </a:solidFill>
              </a:rPr>
              <a:t>How SMEs Can Manage Waste</a:t>
            </a:r>
          </a:p>
        </p:txBody>
      </p:sp>
      <p:sp>
        <p:nvSpPr>
          <p:cNvPr id="6" name="Text Placeholder 5">
            <a:extLst>
              <a:ext uri="{FF2B5EF4-FFF2-40B4-BE49-F238E27FC236}">
                <a16:creationId xmlns:a16="http://schemas.microsoft.com/office/drawing/2014/main" id="{49F1E3A5-8D58-A7DF-1208-DF4C7331FDC5}"/>
              </a:ext>
            </a:extLst>
          </p:cNvPr>
          <p:cNvSpPr>
            <a:spLocks noGrp="1"/>
          </p:cNvSpPr>
          <p:nvPr>
            <p:ph type="body" sz="quarter" idx="14"/>
          </p:nvPr>
        </p:nvSpPr>
        <p:spPr>
          <a:xfrm>
            <a:off x="767924" y="793701"/>
            <a:ext cx="11119276" cy="5816275"/>
          </a:xfrm>
          <a:noFill/>
        </p:spPr>
        <p:txBody>
          <a:bodyPr/>
          <a:lstStyle/>
          <a:p>
            <a:pPr algn="l"/>
            <a:r>
              <a:rPr lang="en-GB" sz="2200" dirty="0">
                <a:solidFill>
                  <a:srgbClr val="042228"/>
                </a:solidFill>
              </a:rPr>
              <a:t>SMEs produce different types of waste depending on their business. R</a:t>
            </a:r>
            <a:r>
              <a:rPr lang="en-GB" sz="2200" b="0" i="0" dirty="0">
                <a:solidFill>
                  <a:srgbClr val="042228"/>
                </a:solidFill>
                <a:effectLst/>
              </a:rPr>
              <a:t>estaurants will have mainly </a:t>
            </a:r>
            <a:r>
              <a:rPr lang="en-GB" sz="2200" b="0" i="0" u="none" strike="noStrike" dirty="0">
                <a:solidFill>
                  <a:srgbClr val="042228"/>
                </a:solidFill>
                <a:effectLst/>
                <a:hlinkClick r:id="rId2"/>
              </a:rPr>
              <a:t>food waste</a:t>
            </a:r>
            <a:r>
              <a:rPr lang="en-GB" sz="2200" u="none" strike="noStrike" dirty="0">
                <a:solidFill>
                  <a:srgbClr val="042228"/>
                </a:solidFill>
              </a:rPr>
              <a:t> and m</a:t>
            </a:r>
            <a:r>
              <a:rPr lang="en-GB" sz="2200" b="0" i="0" dirty="0">
                <a:solidFill>
                  <a:srgbClr val="042228"/>
                </a:solidFill>
                <a:effectLst/>
              </a:rPr>
              <a:t>anufacturers mainly </a:t>
            </a:r>
            <a:r>
              <a:rPr lang="en-GB" sz="2200" b="0" i="0" u="none" strike="noStrike" dirty="0">
                <a:solidFill>
                  <a:srgbClr val="042228"/>
                </a:solidFill>
                <a:effectLst/>
                <a:hlinkClick r:id="rId3"/>
              </a:rPr>
              <a:t>cardboard</a:t>
            </a:r>
            <a:r>
              <a:rPr lang="en-GB" sz="2200" b="0" i="0" dirty="0">
                <a:solidFill>
                  <a:srgbClr val="042228"/>
                </a:solidFill>
                <a:effectLst/>
              </a:rPr>
              <a:t>, wood, and metals. This doesn’t mean all waste can just be tossed in the recycling bin. Many products produced by businesses must be </a:t>
            </a:r>
            <a:r>
              <a:rPr lang="en-GB" sz="2200" b="0" i="0" u="none" strike="noStrike" dirty="0">
                <a:solidFill>
                  <a:srgbClr val="042228"/>
                </a:solidFill>
                <a:effectLst/>
                <a:hlinkClick r:id="rId4"/>
              </a:rPr>
              <a:t>separated by waste stream and recycled accordingly</a:t>
            </a:r>
            <a:r>
              <a:rPr lang="en-GB" sz="2200" b="0" i="0" dirty="0">
                <a:solidFill>
                  <a:srgbClr val="042228"/>
                </a:solidFill>
                <a:effectLst/>
              </a:rPr>
              <a:t>. Some examples of waste streams that require special disposal methods include:</a:t>
            </a:r>
          </a:p>
          <a:p>
            <a:pPr marL="342900" indent="-342900" algn="l">
              <a:spcBef>
                <a:spcPts val="1200"/>
              </a:spcBef>
              <a:buFont typeface="Wingdings" panose="05000000000000000000" pitchFamily="2" charset="2"/>
              <a:buChar char="ü"/>
            </a:pPr>
            <a:r>
              <a:rPr lang="en-GB" sz="2200" b="1" i="0" dirty="0">
                <a:solidFill>
                  <a:srgbClr val="C95F57"/>
                </a:solidFill>
                <a:effectLst/>
              </a:rPr>
              <a:t>Commercial recycling </a:t>
            </a:r>
            <a:r>
              <a:rPr lang="en-GB" sz="2200" b="0" i="0" dirty="0">
                <a:solidFill>
                  <a:srgbClr val="042228"/>
                </a:solidFill>
                <a:effectLst/>
              </a:rPr>
              <a:t>Including </a:t>
            </a:r>
            <a:r>
              <a:rPr lang="en-GB" sz="2200" b="0" i="0" u="none" strike="noStrike" dirty="0">
                <a:solidFill>
                  <a:srgbClr val="042228"/>
                </a:solidFill>
                <a:effectLst/>
                <a:hlinkClick r:id="rId3"/>
              </a:rPr>
              <a:t>cardboard</a:t>
            </a:r>
            <a:r>
              <a:rPr lang="en-GB" sz="2200" b="0" i="0" dirty="0">
                <a:solidFill>
                  <a:srgbClr val="042228"/>
                </a:solidFill>
                <a:effectLst/>
              </a:rPr>
              <a:t>, </a:t>
            </a:r>
            <a:r>
              <a:rPr lang="en-GB" sz="2200" b="0" i="0" u="none" strike="noStrike" dirty="0">
                <a:solidFill>
                  <a:srgbClr val="042228"/>
                </a:solidFill>
                <a:effectLst/>
                <a:hlinkClick r:id="rId5"/>
              </a:rPr>
              <a:t>metal</a:t>
            </a:r>
            <a:r>
              <a:rPr lang="en-GB" sz="2200" b="0" i="0" dirty="0">
                <a:solidFill>
                  <a:srgbClr val="042228"/>
                </a:solidFill>
                <a:effectLst/>
              </a:rPr>
              <a:t>, glass, </a:t>
            </a:r>
            <a:r>
              <a:rPr lang="en-GB" sz="2200" b="0" i="0" u="none" strike="noStrike" dirty="0">
                <a:solidFill>
                  <a:srgbClr val="042228"/>
                </a:solidFill>
                <a:effectLst/>
                <a:hlinkClick r:id="rId6"/>
              </a:rPr>
              <a:t>paper</a:t>
            </a:r>
            <a:r>
              <a:rPr lang="en-GB" sz="2200" b="0" i="0" dirty="0">
                <a:solidFill>
                  <a:srgbClr val="042228"/>
                </a:solidFill>
                <a:effectLst/>
              </a:rPr>
              <a:t>, </a:t>
            </a:r>
            <a:r>
              <a:rPr lang="en-GB" sz="2200" b="0" i="0" u="none" strike="noStrike" dirty="0">
                <a:solidFill>
                  <a:srgbClr val="042228"/>
                </a:solidFill>
                <a:effectLst/>
                <a:hlinkClick r:id="rId7"/>
              </a:rPr>
              <a:t>plastics</a:t>
            </a:r>
            <a:r>
              <a:rPr lang="en-GB" sz="2200" b="0" i="0" dirty="0">
                <a:solidFill>
                  <a:srgbClr val="042228"/>
                </a:solidFill>
                <a:effectLst/>
              </a:rPr>
              <a:t>, and more;</a:t>
            </a:r>
          </a:p>
          <a:p>
            <a:pPr marL="342900" indent="-342900" algn="l">
              <a:buFont typeface="Wingdings" panose="05000000000000000000" pitchFamily="2" charset="2"/>
              <a:buChar char="ü"/>
            </a:pPr>
            <a:r>
              <a:rPr lang="en-GB" sz="2200" b="1" i="0" u="none" strike="noStrike" dirty="0">
                <a:solidFill>
                  <a:srgbClr val="C95F57"/>
                </a:solidFill>
                <a:effectLst/>
                <a:hlinkClick r:id="rId8">
                  <a:extLst>
                    <a:ext uri="{A12FA001-AC4F-418D-AE19-62706E023703}">
                      <ahyp:hlinkClr xmlns:ahyp="http://schemas.microsoft.com/office/drawing/2018/hyperlinkcolor" val="tx"/>
                    </a:ext>
                  </a:extLst>
                </a:hlinkClick>
              </a:rPr>
              <a:t>Organics recycling</a:t>
            </a:r>
            <a:r>
              <a:rPr lang="en-GB" sz="2200" b="1" i="0" dirty="0">
                <a:solidFill>
                  <a:srgbClr val="C95F57"/>
                </a:solidFill>
                <a:effectLst/>
              </a:rPr>
              <a:t> </a:t>
            </a:r>
            <a:r>
              <a:rPr lang="en-GB" sz="2200" b="0" i="0" dirty="0">
                <a:solidFill>
                  <a:srgbClr val="042228"/>
                </a:solidFill>
                <a:effectLst/>
              </a:rPr>
              <a:t>Including </a:t>
            </a:r>
            <a:r>
              <a:rPr lang="en-GB" sz="2200" b="0" i="0" u="none" strike="noStrike" dirty="0">
                <a:solidFill>
                  <a:srgbClr val="042228"/>
                </a:solidFill>
                <a:effectLst/>
                <a:hlinkClick r:id="rId2"/>
              </a:rPr>
              <a:t>food waste</a:t>
            </a:r>
            <a:r>
              <a:rPr lang="en-GB" sz="2200" b="0" i="0" dirty="0">
                <a:solidFill>
                  <a:srgbClr val="042228"/>
                </a:solidFill>
                <a:effectLst/>
              </a:rPr>
              <a:t>, </a:t>
            </a:r>
            <a:r>
              <a:rPr lang="en-GB" sz="2200" b="0" i="0" u="none" strike="noStrike" dirty="0">
                <a:solidFill>
                  <a:srgbClr val="042228"/>
                </a:solidFill>
                <a:effectLst/>
                <a:hlinkClick r:id="rId9"/>
              </a:rPr>
              <a:t>wood</a:t>
            </a:r>
            <a:r>
              <a:rPr lang="en-GB" sz="2200" b="0" i="0" dirty="0">
                <a:solidFill>
                  <a:srgbClr val="042228"/>
                </a:solidFill>
                <a:effectLst/>
              </a:rPr>
              <a:t>, </a:t>
            </a:r>
            <a:r>
              <a:rPr lang="en-GB" sz="2200" b="0" i="0" u="none" strike="noStrike" dirty="0">
                <a:solidFill>
                  <a:srgbClr val="042228"/>
                </a:solidFill>
                <a:effectLst/>
                <a:hlinkClick r:id="rId10"/>
              </a:rPr>
              <a:t>oil and grease</a:t>
            </a:r>
            <a:r>
              <a:rPr lang="en-GB" sz="2200" b="0" i="0" dirty="0">
                <a:solidFill>
                  <a:srgbClr val="042228"/>
                </a:solidFill>
                <a:effectLst/>
              </a:rPr>
              <a:t>, and more;</a:t>
            </a:r>
          </a:p>
          <a:p>
            <a:pPr marL="342900" indent="-342900" algn="l">
              <a:buFont typeface="Wingdings" panose="05000000000000000000" pitchFamily="2" charset="2"/>
              <a:buChar char="ü"/>
            </a:pPr>
            <a:r>
              <a:rPr lang="en-GB" sz="2200" b="1" i="0" u="none" strike="noStrike" dirty="0">
                <a:solidFill>
                  <a:srgbClr val="C95F57"/>
                </a:solidFill>
                <a:effectLst/>
                <a:hlinkClick r:id="rId11">
                  <a:extLst>
                    <a:ext uri="{A12FA001-AC4F-418D-AE19-62706E023703}">
                      <ahyp:hlinkClr xmlns:ahyp="http://schemas.microsoft.com/office/drawing/2018/hyperlinkcolor" val="tx"/>
                    </a:ext>
                  </a:extLst>
                </a:hlinkClick>
              </a:rPr>
              <a:t>Construction and demolition (C&amp;D) waste</a:t>
            </a:r>
            <a:r>
              <a:rPr lang="en-GB" sz="2200" b="1" i="0" dirty="0">
                <a:solidFill>
                  <a:srgbClr val="C95F57"/>
                </a:solidFill>
                <a:effectLst/>
              </a:rPr>
              <a:t> </a:t>
            </a:r>
            <a:r>
              <a:rPr lang="en-GB" sz="2200" b="0" i="0" dirty="0">
                <a:solidFill>
                  <a:srgbClr val="042228"/>
                </a:solidFill>
                <a:effectLst/>
              </a:rPr>
              <a:t>Including wood, </a:t>
            </a:r>
            <a:r>
              <a:rPr lang="en-GB" sz="2200" b="0" i="0" u="none" strike="noStrike" dirty="0">
                <a:solidFill>
                  <a:srgbClr val="042228"/>
                </a:solidFill>
                <a:effectLst/>
                <a:hlinkClick r:id="rId12"/>
              </a:rPr>
              <a:t>concrete</a:t>
            </a:r>
            <a:r>
              <a:rPr lang="en-GB" sz="2200" b="0" i="0" dirty="0">
                <a:solidFill>
                  <a:srgbClr val="042228"/>
                </a:solidFill>
                <a:effectLst/>
              </a:rPr>
              <a:t>, drywall, cardboard, metal, plastics, and more;</a:t>
            </a:r>
          </a:p>
          <a:p>
            <a:pPr marL="342900" indent="-342900" algn="l">
              <a:buFont typeface="Wingdings" panose="05000000000000000000" pitchFamily="2" charset="2"/>
              <a:buChar char="ü"/>
            </a:pPr>
            <a:r>
              <a:rPr lang="en-GB" sz="2200" b="1" i="0" u="none" strike="noStrike" dirty="0">
                <a:solidFill>
                  <a:srgbClr val="C95F57"/>
                </a:solidFill>
                <a:effectLst/>
                <a:hlinkClick r:id="rId13">
                  <a:extLst>
                    <a:ext uri="{A12FA001-AC4F-418D-AE19-62706E023703}">
                      <ahyp:hlinkClr xmlns:ahyp="http://schemas.microsoft.com/office/drawing/2018/hyperlinkcolor" val="tx"/>
                    </a:ext>
                  </a:extLst>
                </a:hlinkClick>
              </a:rPr>
              <a:t>Electronic waste (e-waste)</a:t>
            </a:r>
            <a:r>
              <a:rPr lang="en-GB" sz="2200" b="1" i="0" dirty="0">
                <a:solidFill>
                  <a:srgbClr val="C95F57"/>
                </a:solidFill>
                <a:effectLst/>
              </a:rPr>
              <a:t> </a:t>
            </a:r>
            <a:r>
              <a:rPr lang="en-GB" sz="2200" b="0" i="0" dirty="0">
                <a:solidFill>
                  <a:srgbClr val="042228"/>
                </a:solidFill>
                <a:effectLst/>
              </a:rPr>
              <a:t>Including computers, televisions, phones, printers…</a:t>
            </a:r>
          </a:p>
          <a:p>
            <a:pPr marL="342900" indent="-342900" algn="l">
              <a:buFont typeface="Wingdings" panose="05000000000000000000" pitchFamily="2" charset="2"/>
              <a:buChar char="ü"/>
            </a:pPr>
            <a:r>
              <a:rPr lang="en-GB" sz="2200" b="1" i="0" dirty="0">
                <a:solidFill>
                  <a:srgbClr val="C95F57"/>
                </a:solidFill>
                <a:effectLst/>
              </a:rPr>
              <a:t>Regulated waste </a:t>
            </a:r>
            <a:r>
              <a:rPr lang="en-GB" sz="2200" b="0" i="0" dirty="0">
                <a:solidFill>
                  <a:srgbClr val="042228"/>
                </a:solidFill>
                <a:effectLst/>
              </a:rPr>
              <a:t>Including bleach, cleaning chemicals, flammables, corrosives…</a:t>
            </a:r>
          </a:p>
          <a:p>
            <a:pPr marL="342900" indent="-342900" algn="l">
              <a:buFont typeface="Wingdings" panose="05000000000000000000" pitchFamily="2" charset="2"/>
              <a:buChar char="ü"/>
            </a:pPr>
            <a:r>
              <a:rPr lang="en-GB" sz="2200" b="1" i="0" u="none" strike="noStrike" dirty="0">
                <a:solidFill>
                  <a:srgbClr val="C95F57"/>
                </a:solidFill>
                <a:effectLst/>
                <a:hlinkClick r:id="rId14">
                  <a:extLst>
                    <a:ext uri="{A12FA001-AC4F-418D-AE19-62706E023703}">
                      <ahyp:hlinkClr xmlns:ahyp="http://schemas.microsoft.com/office/drawing/2018/hyperlinkcolor" val="tx"/>
                    </a:ext>
                  </a:extLst>
                </a:hlinkClick>
              </a:rPr>
              <a:t>Universal waste</a:t>
            </a:r>
            <a:r>
              <a:rPr lang="en-GB" sz="2200" b="1" i="0" dirty="0">
                <a:solidFill>
                  <a:srgbClr val="C95F57"/>
                </a:solidFill>
                <a:effectLst/>
              </a:rPr>
              <a:t> </a:t>
            </a:r>
            <a:r>
              <a:rPr lang="en-GB" sz="2200" b="0" i="0" dirty="0">
                <a:solidFill>
                  <a:srgbClr val="042228"/>
                </a:solidFill>
                <a:effectLst/>
              </a:rPr>
              <a:t>Including batteries, pesticides, mercury devices, cosmetics, car parts, and more.</a:t>
            </a:r>
          </a:p>
          <a:p>
            <a:pPr>
              <a:spcBef>
                <a:spcPts val="1200"/>
              </a:spcBef>
            </a:pPr>
            <a:r>
              <a:rPr lang="en-GB" sz="2200" b="1" i="0" dirty="0">
                <a:solidFill>
                  <a:srgbClr val="C95F57"/>
                </a:solidFill>
                <a:effectLst/>
              </a:rPr>
              <a:t>Underpin with a comprehensive corporate recycling program to ensure valuable, otherwise recyclable materials are not ending up in landfills (and your bottom line stays protected.)</a:t>
            </a:r>
          </a:p>
          <a:p>
            <a:pPr marL="342900" indent="-342900" algn="l">
              <a:buFont typeface="Wingdings" panose="05000000000000000000" pitchFamily="2" charset="2"/>
              <a:buChar char="ü"/>
            </a:pPr>
            <a:endParaRPr lang="en-GB" sz="2200" b="0" i="0" dirty="0">
              <a:solidFill>
                <a:srgbClr val="042228"/>
              </a:solidFill>
              <a:effectLst/>
            </a:endParaRPr>
          </a:p>
          <a:p>
            <a:endParaRPr lang="en-IE" sz="2200" dirty="0"/>
          </a:p>
        </p:txBody>
      </p:sp>
    </p:spTree>
    <p:extLst>
      <p:ext uri="{BB962C8B-B14F-4D97-AF65-F5344CB8AC3E}">
        <p14:creationId xmlns:p14="http://schemas.microsoft.com/office/powerpoint/2010/main" val="3383923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DC0BB3-0918-56B0-1EAE-90175393D282}"/>
              </a:ext>
            </a:extLst>
          </p:cNvPr>
          <p:cNvSpPr>
            <a:spLocks noGrp="1"/>
          </p:cNvSpPr>
          <p:nvPr>
            <p:ph type="body" sz="quarter" idx="13"/>
          </p:nvPr>
        </p:nvSpPr>
        <p:spPr>
          <a:xfrm>
            <a:off x="544056" y="581134"/>
            <a:ext cx="9573632" cy="953429"/>
          </a:xfrm>
        </p:spPr>
        <p:txBody>
          <a:bodyPr>
            <a:normAutofit/>
          </a:bodyPr>
          <a:lstStyle/>
          <a:p>
            <a:r>
              <a:rPr lang="en-IE" b="0" dirty="0"/>
              <a:t>How Companies can Join the Circular Economy</a:t>
            </a:r>
          </a:p>
        </p:txBody>
      </p:sp>
      <p:sp>
        <p:nvSpPr>
          <p:cNvPr id="6" name="Text Placeholder 5">
            <a:extLst>
              <a:ext uri="{FF2B5EF4-FFF2-40B4-BE49-F238E27FC236}">
                <a16:creationId xmlns:a16="http://schemas.microsoft.com/office/drawing/2014/main" id="{201AA417-EBD4-5239-572F-55BF16030B3E}"/>
              </a:ext>
            </a:extLst>
          </p:cNvPr>
          <p:cNvSpPr>
            <a:spLocks noGrp="1"/>
          </p:cNvSpPr>
          <p:nvPr>
            <p:ph type="body" sz="quarter" idx="14"/>
          </p:nvPr>
        </p:nvSpPr>
        <p:spPr>
          <a:xfrm>
            <a:off x="544056" y="1319643"/>
            <a:ext cx="11271427" cy="3079983"/>
          </a:xfrm>
        </p:spPr>
        <p:txBody>
          <a:bodyPr/>
          <a:lstStyle/>
          <a:p>
            <a:pPr marL="342900" indent="-342900">
              <a:buFont typeface="Wingdings" panose="05000000000000000000" pitchFamily="2" charset="2"/>
              <a:buChar char="q"/>
            </a:pPr>
            <a:r>
              <a:rPr lang="en-GB" dirty="0"/>
              <a:t>Reduce the use of hazardous materials</a:t>
            </a:r>
          </a:p>
          <a:p>
            <a:pPr marL="342900" indent="-342900">
              <a:buFont typeface="Wingdings" panose="05000000000000000000" pitchFamily="2" charset="2"/>
              <a:buChar char="q"/>
            </a:pPr>
            <a:r>
              <a:rPr lang="en-GB" dirty="0"/>
              <a:t>Reduce energy and water usage</a:t>
            </a:r>
          </a:p>
          <a:p>
            <a:pPr marL="342900" indent="-342900">
              <a:buFont typeface="Wingdings" panose="05000000000000000000" pitchFamily="2" charset="2"/>
              <a:buChar char="q"/>
            </a:pPr>
            <a:r>
              <a:rPr lang="en-GB" dirty="0"/>
              <a:t>Reduce waste generation </a:t>
            </a:r>
          </a:p>
          <a:p>
            <a:pPr marL="342900" indent="-342900">
              <a:buFont typeface="Wingdings" panose="05000000000000000000" pitchFamily="2" charset="2"/>
              <a:buChar char="q"/>
            </a:pPr>
            <a:r>
              <a:rPr lang="en-GB" dirty="0"/>
              <a:t>Increase investment in waste management infrastructure </a:t>
            </a:r>
          </a:p>
          <a:p>
            <a:pPr marL="342900" indent="-342900">
              <a:buFont typeface="Wingdings" panose="05000000000000000000" pitchFamily="2" charset="2"/>
              <a:buChar char="q"/>
            </a:pPr>
            <a:r>
              <a:rPr lang="en-GB" dirty="0"/>
              <a:t>Increase segregation and recycling of waste Increase education and training for staff in sustainable business practices </a:t>
            </a:r>
          </a:p>
          <a:p>
            <a:pPr marL="342900" indent="-342900">
              <a:buFont typeface="Wingdings" panose="05000000000000000000" pitchFamily="2" charset="2"/>
              <a:buChar char="q"/>
            </a:pPr>
            <a:r>
              <a:rPr lang="en-GB" dirty="0"/>
              <a:t>Increase promotion of sustainable business practices to suppliers </a:t>
            </a:r>
          </a:p>
          <a:p>
            <a:pPr marL="342900" indent="-342900">
              <a:buFont typeface="Wingdings" panose="05000000000000000000" pitchFamily="2" charset="2"/>
              <a:buChar char="q"/>
            </a:pPr>
            <a:r>
              <a:rPr lang="en-GB" dirty="0"/>
              <a:t>Creation of an internal 'Green Team’ </a:t>
            </a:r>
          </a:p>
          <a:p>
            <a:pPr marL="342900" indent="-342900">
              <a:buFont typeface="Wingdings" panose="05000000000000000000" pitchFamily="2" charset="2"/>
              <a:buChar char="q"/>
            </a:pPr>
            <a:r>
              <a:rPr lang="en-GB" dirty="0"/>
              <a:t>Increase use of local supply chains where possible </a:t>
            </a:r>
          </a:p>
          <a:p>
            <a:pPr marL="342900" indent="-342900">
              <a:buFont typeface="Wingdings" panose="05000000000000000000" pitchFamily="2" charset="2"/>
              <a:buChar char="q"/>
            </a:pPr>
            <a:r>
              <a:rPr lang="en-GB" dirty="0"/>
              <a:t>Increase local recruitment of staff where possible </a:t>
            </a:r>
          </a:p>
          <a:p>
            <a:pPr marL="342900" indent="-342900">
              <a:buFont typeface="Wingdings" panose="05000000000000000000" pitchFamily="2" charset="2"/>
              <a:buChar char="q"/>
            </a:pPr>
            <a:r>
              <a:rPr lang="en-GB" dirty="0"/>
              <a:t>Increase consumption of services rather than goods </a:t>
            </a:r>
          </a:p>
          <a:p>
            <a:pPr marL="342900" indent="-342900">
              <a:buFont typeface="Wingdings" panose="05000000000000000000" pitchFamily="2" charset="2"/>
              <a:buChar char="q"/>
            </a:pPr>
            <a:r>
              <a:rPr lang="en-GB" dirty="0"/>
              <a:t>Increase organisation-wide focus on improvements related to the circular economy </a:t>
            </a:r>
          </a:p>
          <a:p>
            <a:pPr marL="342900" indent="-342900">
              <a:buFont typeface="Wingdings" panose="05000000000000000000" pitchFamily="2" charset="2"/>
              <a:buChar char="q"/>
            </a:pPr>
            <a:r>
              <a:rPr lang="en-GB" dirty="0"/>
              <a:t>Increased partnerships with social enterprises (e.g. food cloud, rehab enterprises, etc.)</a:t>
            </a:r>
            <a:endParaRPr lang="en-IE" dirty="0"/>
          </a:p>
          <a:p>
            <a:endParaRPr lang="en-IE" dirty="0"/>
          </a:p>
        </p:txBody>
      </p:sp>
    </p:spTree>
    <p:extLst>
      <p:ext uri="{BB962C8B-B14F-4D97-AF65-F5344CB8AC3E}">
        <p14:creationId xmlns:p14="http://schemas.microsoft.com/office/powerpoint/2010/main" val="1736619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0B74A95-493D-E240-4C15-0430355E8ECB}"/>
              </a:ext>
            </a:extLst>
          </p:cNvPr>
          <p:cNvSpPr>
            <a:spLocks noGrp="1"/>
          </p:cNvSpPr>
          <p:nvPr>
            <p:ph type="body" sz="quarter" idx="13"/>
          </p:nvPr>
        </p:nvSpPr>
        <p:spPr>
          <a:xfrm>
            <a:off x="544056" y="581134"/>
            <a:ext cx="11103888" cy="953429"/>
          </a:xfrm>
        </p:spPr>
        <p:txBody>
          <a:bodyPr>
            <a:normAutofit fontScale="92500"/>
          </a:bodyPr>
          <a:lstStyle/>
          <a:p>
            <a:r>
              <a:rPr lang="en-IE" b="0" dirty="0"/>
              <a:t>How Manufacturing Companies can Join the Circular Economy</a:t>
            </a:r>
          </a:p>
        </p:txBody>
      </p:sp>
      <p:sp>
        <p:nvSpPr>
          <p:cNvPr id="12" name="Text Placeholder 5">
            <a:extLst>
              <a:ext uri="{FF2B5EF4-FFF2-40B4-BE49-F238E27FC236}">
                <a16:creationId xmlns:a16="http://schemas.microsoft.com/office/drawing/2014/main" id="{26ECFD86-69C6-57AA-234A-1037D228636A}"/>
              </a:ext>
            </a:extLst>
          </p:cNvPr>
          <p:cNvSpPr>
            <a:spLocks noGrp="1"/>
          </p:cNvSpPr>
          <p:nvPr>
            <p:ph type="body" sz="quarter" idx="14"/>
          </p:nvPr>
        </p:nvSpPr>
        <p:spPr>
          <a:xfrm>
            <a:off x="544056" y="1418255"/>
            <a:ext cx="11271427" cy="3079983"/>
          </a:xfrm>
        </p:spPr>
        <p:txBody>
          <a:bodyPr/>
          <a:lstStyle/>
          <a:p>
            <a:pPr marL="342900" indent="-342900">
              <a:buFont typeface="Wingdings" panose="05000000000000000000" pitchFamily="2" charset="2"/>
              <a:buChar char="q"/>
            </a:pPr>
            <a:r>
              <a:rPr lang="en-GB" dirty="0"/>
              <a:t>Develop new products through innovation and R&amp;D investment </a:t>
            </a:r>
          </a:p>
          <a:p>
            <a:pPr marL="342900" indent="-342900">
              <a:buFont typeface="Wingdings" panose="05000000000000000000" pitchFamily="2" charset="2"/>
              <a:buChar char="q"/>
            </a:pPr>
            <a:r>
              <a:rPr lang="en-GB" dirty="0"/>
              <a:t>Increase investment in the  innovative design of goods and services </a:t>
            </a:r>
          </a:p>
          <a:p>
            <a:pPr marL="342900" indent="-342900">
              <a:buFont typeface="Wingdings" panose="05000000000000000000" pitchFamily="2" charset="2"/>
              <a:buChar char="q"/>
            </a:pPr>
            <a:r>
              <a:rPr lang="en-GB" dirty="0"/>
              <a:t>Invest in innovative delivery of services </a:t>
            </a:r>
          </a:p>
          <a:p>
            <a:pPr marL="342900" indent="-342900">
              <a:buFont typeface="Wingdings" panose="05000000000000000000" pitchFamily="2" charset="2"/>
              <a:buChar char="q"/>
            </a:pPr>
            <a:r>
              <a:rPr lang="en-GB" dirty="0"/>
              <a:t>Improve recyclability of company products  </a:t>
            </a:r>
          </a:p>
          <a:p>
            <a:pPr marL="342900" indent="-342900">
              <a:buFont typeface="Wingdings" panose="05000000000000000000" pitchFamily="2" charset="2"/>
              <a:buChar char="q"/>
            </a:pPr>
            <a:r>
              <a:rPr lang="en-GB" dirty="0"/>
              <a:t>Extend the lifetime of products by making them easier to repair and reuse </a:t>
            </a:r>
          </a:p>
          <a:p>
            <a:pPr marL="342900" indent="-342900">
              <a:buFont typeface="Wingdings" panose="05000000000000000000" pitchFamily="2" charset="2"/>
              <a:buChar char="q"/>
            </a:pPr>
            <a:r>
              <a:rPr lang="en-GB" dirty="0"/>
              <a:t>Improve ease of dismantling products at end of life to ensure reuse of parts </a:t>
            </a:r>
          </a:p>
          <a:p>
            <a:pPr marL="342900" indent="-342900">
              <a:buFont typeface="Wingdings" panose="05000000000000000000" pitchFamily="2" charset="2"/>
              <a:buChar char="q"/>
            </a:pPr>
            <a:r>
              <a:rPr lang="en-GB" dirty="0"/>
              <a:t>Increase re-use of secondary raw materials in the production process </a:t>
            </a:r>
          </a:p>
          <a:p>
            <a:pPr marL="342900" indent="-342900">
              <a:buFont typeface="Wingdings" panose="05000000000000000000" pitchFamily="2" charset="2"/>
              <a:buChar char="q"/>
            </a:pPr>
            <a:r>
              <a:rPr lang="en-GB" dirty="0"/>
              <a:t>Reduce use of critical raw materials </a:t>
            </a:r>
          </a:p>
          <a:p>
            <a:pPr marL="342900" indent="-342900">
              <a:buFont typeface="Wingdings" panose="05000000000000000000" pitchFamily="2" charset="2"/>
              <a:buChar char="q"/>
            </a:pPr>
            <a:r>
              <a:rPr lang="en-GB" dirty="0"/>
              <a:t>Sustainably source of raw materials </a:t>
            </a:r>
          </a:p>
          <a:p>
            <a:pPr marL="342900" indent="-342900">
              <a:buFont typeface="Wingdings" panose="05000000000000000000" pitchFamily="2" charset="2"/>
              <a:buChar char="q"/>
            </a:pPr>
            <a:r>
              <a:rPr lang="en-GB" dirty="0"/>
              <a:t>Reduce use of single-use packaging materials </a:t>
            </a:r>
          </a:p>
          <a:p>
            <a:pPr marL="342900" indent="-342900">
              <a:buFont typeface="Wingdings" panose="05000000000000000000" pitchFamily="2" charset="2"/>
              <a:buChar char="q"/>
            </a:pPr>
            <a:r>
              <a:rPr lang="en-GB" dirty="0"/>
              <a:t>Increase the use of re-usable packaging materials during transit</a:t>
            </a:r>
            <a:endParaRPr lang="en-IE" dirty="0"/>
          </a:p>
          <a:p>
            <a:endParaRPr lang="en-IE" dirty="0"/>
          </a:p>
        </p:txBody>
      </p:sp>
    </p:spTree>
    <p:extLst>
      <p:ext uri="{BB962C8B-B14F-4D97-AF65-F5344CB8AC3E}">
        <p14:creationId xmlns:p14="http://schemas.microsoft.com/office/powerpoint/2010/main" val="34460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4F10462-9C12-BEDB-ACE7-2E641056B49A}"/>
              </a:ext>
            </a:extLst>
          </p:cNvPr>
          <p:cNvSpPr>
            <a:spLocks noGrp="1"/>
          </p:cNvSpPr>
          <p:nvPr>
            <p:ph type="body" sz="quarter" idx="13"/>
          </p:nvPr>
        </p:nvSpPr>
        <p:spPr>
          <a:xfrm>
            <a:off x="544056" y="581134"/>
            <a:ext cx="8008273" cy="953429"/>
          </a:xfrm>
        </p:spPr>
        <p:txBody>
          <a:bodyPr>
            <a:normAutofit fontScale="92500" lnSpcReduction="10000"/>
          </a:bodyPr>
          <a:lstStyle/>
          <a:p>
            <a:r>
              <a:rPr lang="en-IE" b="0" dirty="0"/>
              <a:t>How Services and Distribution Companies can Join the Circular Economy</a:t>
            </a:r>
          </a:p>
        </p:txBody>
      </p:sp>
      <p:sp>
        <p:nvSpPr>
          <p:cNvPr id="12" name="Text Placeholder 5">
            <a:extLst>
              <a:ext uri="{FF2B5EF4-FFF2-40B4-BE49-F238E27FC236}">
                <a16:creationId xmlns:a16="http://schemas.microsoft.com/office/drawing/2014/main" id="{996D657E-F058-8C01-E1D0-7A07C3351F7E}"/>
              </a:ext>
            </a:extLst>
          </p:cNvPr>
          <p:cNvSpPr>
            <a:spLocks noGrp="1"/>
          </p:cNvSpPr>
          <p:nvPr>
            <p:ph type="body" sz="quarter" idx="14"/>
          </p:nvPr>
        </p:nvSpPr>
        <p:spPr>
          <a:xfrm>
            <a:off x="669562" y="1700750"/>
            <a:ext cx="6663567" cy="3079983"/>
          </a:xfrm>
        </p:spPr>
        <p:txBody>
          <a:bodyPr/>
          <a:lstStyle/>
          <a:p>
            <a:pPr marL="342900" indent="-342900">
              <a:buFont typeface="Wingdings" panose="05000000000000000000" pitchFamily="2" charset="2"/>
              <a:buChar char="q"/>
            </a:pPr>
            <a:r>
              <a:rPr lang="en-GB" dirty="0"/>
              <a:t>Develop new products through innovation and R&amp;D investment </a:t>
            </a:r>
          </a:p>
          <a:p>
            <a:pPr marL="342900" indent="-342900">
              <a:buFont typeface="Wingdings" panose="05000000000000000000" pitchFamily="2" charset="2"/>
              <a:buChar char="q"/>
            </a:pPr>
            <a:r>
              <a:rPr lang="en-GB" dirty="0"/>
              <a:t>Increase investment in the innovative design of goods and services </a:t>
            </a:r>
          </a:p>
          <a:p>
            <a:pPr marL="342900" indent="-342900">
              <a:buFont typeface="Wingdings" panose="05000000000000000000" pitchFamily="2" charset="2"/>
              <a:buChar char="q"/>
            </a:pPr>
            <a:r>
              <a:rPr lang="en-GB" dirty="0"/>
              <a:t>Invest in innovative delivery of services </a:t>
            </a:r>
          </a:p>
          <a:p>
            <a:pPr marL="342900" indent="-342900">
              <a:buFont typeface="Wingdings" panose="05000000000000000000" pitchFamily="2" charset="2"/>
              <a:buChar char="q"/>
            </a:pPr>
            <a:r>
              <a:rPr lang="en-GB" dirty="0"/>
              <a:t>Innovation in existing products to support the development of circular economy</a:t>
            </a:r>
          </a:p>
          <a:p>
            <a:pPr marL="342900" indent="-342900">
              <a:buFont typeface="Wingdings" panose="05000000000000000000" pitchFamily="2" charset="2"/>
              <a:buChar char="q"/>
            </a:pPr>
            <a:r>
              <a:rPr lang="en-GB" dirty="0"/>
              <a:t>Localisation of the supply chain </a:t>
            </a:r>
          </a:p>
          <a:p>
            <a:pPr marL="342900" indent="-342900">
              <a:buFont typeface="Wingdings" panose="05000000000000000000" pitchFamily="2" charset="2"/>
              <a:buChar char="q"/>
            </a:pPr>
            <a:r>
              <a:rPr lang="en-GB" dirty="0"/>
              <a:t>Reduce the use of single-use packaging materials </a:t>
            </a:r>
          </a:p>
          <a:p>
            <a:pPr marL="342900" indent="-342900">
              <a:buFont typeface="Wingdings" panose="05000000000000000000" pitchFamily="2" charset="2"/>
              <a:buChar char="q"/>
            </a:pPr>
            <a:r>
              <a:rPr lang="en-GB" dirty="0"/>
              <a:t>Increase use of re-usable packaging materials during transit</a:t>
            </a:r>
            <a:endParaRPr lang="en-IE" dirty="0"/>
          </a:p>
          <a:p>
            <a:pPr marL="342900" indent="-342900">
              <a:buFont typeface="Wingdings" panose="05000000000000000000" pitchFamily="2" charset="2"/>
              <a:buChar char="q"/>
            </a:pPr>
            <a:endParaRPr lang="en-IE" dirty="0"/>
          </a:p>
        </p:txBody>
      </p:sp>
      <p:sp>
        <p:nvSpPr>
          <p:cNvPr id="13" name="Rectangle 12">
            <a:hlinkClick r:id="rId2"/>
            <a:extLst>
              <a:ext uri="{FF2B5EF4-FFF2-40B4-BE49-F238E27FC236}">
                <a16:creationId xmlns:a16="http://schemas.microsoft.com/office/drawing/2014/main" id="{2278AB95-BC40-7017-3CF6-109035FFFC4E}"/>
              </a:ext>
            </a:extLst>
          </p:cNvPr>
          <p:cNvSpPr/>
          <p:nvPr/>
        </p:nvSpPr>
        <p:spPr>
          <a:xfrm>
            <a:off x="7431742" y="1057835"/>
            <a:ext cx="3956226" cy="474233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Recommended Reading on Waste Reduction</a:t>
            </a:r>
          </a:p>
          <a:p>
            <a:pPr algn="ctr"/>
            <a:endParaRPr lang="en-GB" sz="32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en-GB" sz="20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Managing and Reducing Wastes: A Guide for Commercial Businesses</a:t>
            </a:r>
          </a:p>
          <a:p>
            <a:pPr algn="ctr"/>
            <a:endPar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Benefits of Addressing Waste</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How to Track Waste</a:t>
            </a:r>
          </a:p>
          <a:p>
            <a:pPr marL="285750" indent="-285750" algn="ctr">
              <a:buFont typeface="Wingdings" panose="05000000000000000000" pitchFamily="2" charset="2"/>
              <a:buChar char="ü"/>
            </a:pPr>
            <a:r>
              <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Improve Your Practices</a:t>
            </a:r>
          </a:p>
          <a:p>
            <a:pPr marL="285750" indent="-285750" algn="ctr">
              <a:buFont typeface="Wingdings" panose="05000000000000000000" pitchFamily="2" charset="2"/>
              <a:buChar char="ü"/>
            </a:pPr>
            <a:r>
              <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Resources</a:t>
            </a:r>
            <a:endPar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14" name="Graphic 13" descr="Touchscreen with solid fill">
            <a:hlinkClick r:id="rId2"/>
            <a:extLst>
              <a:ext uri="{FF2B5EF4-FFF2-40B4-BE49-F238E27FC236}">
                <a16:creationId xmlns:a16="http://schemas.microsoft.com/office/drawing/2014/main" id="{6DF7A397-279B-6214-A540-4A585D7C7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2284" y="2254352"/>
            <a:ext cx="1067071" cy="1067071"/>
          </a:xfrm>
          <a:prstGeom prst="rect">
            <a:avLst/>
          </a:prstGeom>
        </p:spPr>
      </p:pic>
    </p:spTree>
    <p:extLst>
      <p:ext uri="{BB962C8B-B14F-4D97-AF65-F5344CB8AC3E}">
        <p14:creationId xmlns:p14="http://schemas.microsoft.com/office/powerpoint/2010/main" val="1597349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275A7-1B6F-139F-562F-2264D91E8CC6}"/>
              </a:ext>
            </a:extLst>
          </p:cNvPr>
          <p:cNvSpPr>
            <a:spLocks noGrp="1"/>
          </p:cNvSpPr>
          <p:nvPr>
            <p:ph type="body" sz="quarter" idx="13"/>
          </p:nvPr>
        </p:nvSpPr>
        <p:spPr>
          <a:xfrm>
            <a:off x="726815" y="464813"/>
            <a:ext cx="5228693" cy="953429"/>
          </a:xfrm>
        </p:spPr>
        <p:txBody>
          <a:bodyPr/>
          <a:lstStyle/>
          <a:p>
            <a:r>
              <a:rPr lang="en-IE" dirty="0"/>
              <a:t>Need Help?</a:t>
            </a:r>
          </a:p>
        </p:txBody>
      </p:sp>
      <p:sp>
        <p:nvSpPr>
          <p:cNvPr id="4" name="Text Placeholder 3">
            <a:extLst>
              <a:ext uri="{FF2B5EF4-FFF2-40B4-BE49-F238E27FC236}">
                <a16:creationId xmlns:a16="http://schemas.microsoft.com/office/drawing/2014/main" id="{88EBE316-7F40-48F0-D0BC-83FEE01D9978}"/>
              </a:ext>
            </a:extLst>
          </p:cNvPr>
          <p:cNvSpPr>
            <a:spLocks noGrp="1"/>
          </p:cNvSpPr>
          <p:nvPr>
            <p:ph type="body" sz="quarter" idx="14"/>
          </p:nvPr>
        </p:nvSpPr>
        <p:spPr>
          <a:xfrm>
            <a:off x="726087" y="1104478"/>
            <a:ext cx="5988477" cy="3079983"/>
          </a:xfrm>
        </p:spPr>
        <p:txBody>
          <a:bodyPr/>
          <a:lstStyle/>
          <a:p>
            <a:pPr marL="342900" indent="-342900">
              <a:buFont typeface="Wingdings" panose="05000000000000000000" pitchFamily="2" charset="2"/>
              <a:buChar char="q"/>
            </a:pPr>
            <a:r>
              <a:rPr lang="en-IE" dirty="0"/>
              <a:t>Work with an expert or support organisation </a:t>
            </a:r>
            <a:r>
              <a:rPr lang="en-GB" dirty="0"/>
              <a:t>to develop your circular economy capacity</a:t>
            </a:r>
          </a:p>
          <a:p>
            <a:pPr marL="342900" indent="-342900">
              <a:buFont typeface="Wingdings" panose="05000000000000000000" pitchFamily="2" charset="2"/>
              <a:buChar char="q"/>
            </a:pPr>
            <a:r>
              <a:rPr lang="en-GB" dirty="0"/>
              <a:t>Recruit skilled CE staff</a:t>
            </a:r>
          </a:p>
          <a:p>
            <a:pPr marL="342900" indent="-342900">
              <a:buFont typeface="Wingdings" panose="05000000000000000000" pitchFamily="2" charset="2"/>
              <a:buChar char="q"/>
            </a:pPr>
            <a:r>
              <a:rPr lang="en-GB" dirty="0"/>
              <a:t>Get expert advice before you invest in technology/equipment  </a:t>
            </a:r>
          </a:p>
          <a:p>
            <a:pPr marL="342900" indent="-342900">
              <a:buFont typeface="Wingdings" panose="05000000000000000000" pitchFamily="2" charset="2"/>
              <a:buChar char="q"/>
            </a:pPr>
            <a:r>
              <a:rPr lang="en-GB" dirty="0"/>
              <a:t>Find suitable training Availability of information </a:t>
            </a:r>
          </a:p>
          <a:p>
            <a:pPr marL="342900" indent="-342900">
              <a:buFont typeface="Wingdings" panose="05000000000000000000" pitchFamily="2" charset="2"/>
              <a:buChar char="q"/>
            </a:pPr>
            <a:r>
              <a:rPr lang="en-GB" dirty="0"/>
              <a:t>Begin and instil management commitment Source and implement available funding </a:t>
            </a:r>
          </a:p>
          <a:p>
            <a:pPr marL="342900" indent="-342900">
              <a:buFont typeface="Wingdings" panose="05000000000000000000" pitchFamily="2" charset="2"/>
              <a:buChar char="q"/>
            </a:pPr>
            <a:r>
              <a:rPr lang="en-GB" dirty="0"/>
              <a:t>See CSR READY Case Studies where supports in each of your countries is provided)</a:t>
            </a:r>
          </a:p>
          <a:p>
            <a:pPr marL="342900" indent="-342900">
              <a:buFont typeface="Wingdings" panose="05000000000000000000" pitchFamily="2" charset="2"/>
              <a:buChar char="q"/>
            </a:pPr>
            <a:endParaRPr lang="en-IE" dirty="0"/>
          </a:p>
          <a:p>
            <a:pPr marL="342900" indent="-342900">
              <a:buFont typeface="Wingdings" panose="05000000000000000000" pitchFamily="2" charset="2"/>
              <a:buChar char="q"/>
            </a:pPr>
            <a:endParaRPr lang="en-IE" dirty="0"/>
          </a:p>
        </p:txBody>
      </p:sp>
      <p:pic>
        <p:nvPicPr>
          <p:cNvPr id="5" name="Picture 4">
            <a:hlinkClick r:id="rId2"/>
            <a:extLst>
              <a:ext uri="{FF2B5EF4-FFF2-40B4-BE49-F238E27FC236}">
                <a16:creationId xmlns:a16="http://schemas.microsoft.com/office/drawing/2014/main" id="{46D1B3FE-71B0-8980-343F-193CC6C73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8252" y="561850"/>
            <a:ext cx="3458183" cy="44387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4ED6E78-E55D-C2DD-9EA5-EF969CF5D8A9}"/>
              </a:ext>
            </a:extLst>
          </p:cNvPr>
          <p:cNvSpPr txBox="1"/>
          <p:nvPr/>
        </p:nvSpPr>
        <p:spPr>
          <a:xfrm>
            <a:off x="6681787" y="5178625"/>
            <a:ext cx="4657724" cy="923330"/>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https://www.eurochambres.eu/wp-content/uploads/2020/06/Chambers_for_a_Circular_Economy_2020-2020-00016-01.pdf</a:t>
            </a:r>
            <a:r>
              <a:rPr lang="en-IE" dirty="0">
                <a:solidFill>
                  <a:schemeClr val="bg1"/>
                </a:solidFill>
              </a:rPr>
              <a:t> </a:t>
            </a:r>
          </a:p>
        </p:txBody>
      </p:sp>
      <p:pic>
        <p:nvPicPr>
          <p:cNvPr id="7" name="Graphic 6" descr="Touchscreen with solid fill">
            <a:extLst>
              <a:ext uri="{FF2B5EF4-FFF2-40B4-BE49-F238E27FC236}">
                <a16:creationId xmlns:a16="http://schemas.microsoft.com/office/drawing/2014/main" id="{73F33FC9-1BAA-5520-A78B-466088F2F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7610" y="4070588"/>
            <a:ext cx="914400" cy="914400"/>
          </a:xfrm>
          <a:prstGeom prst="rect">
            <a:avLst/>
          </a:prstGeom>
        </p:spPr>
      </p:pic>
    </p:spTree>
    <p:extLst>
      <p:ext uri="{BB962C8B-B14F-4D97-AF65-F5344CB8AC3E}">
        <p14:creationId xmlns:p14="http://schemas.microsoft.com/office/powerpoint/2010/main" val="34612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156745" y="141914"/>
            <a:ext cx="4536893" cy="649186"/>
          </a:xfrm>
        </p:spPr>
        <p:txBody>
          <a:bodyPr>
            <a:normAutofit/>
          </a:bodyPr>
          <a:lstStyle/>
          <a:p>
            <a:r>
              <a:rPr lang="en-US" dirty="0"/>
              <a:t>Overview of Module 9</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36907" y="740544"/>
            <a:ext cx="5663258" cy="4442769"/>
          </a:xfrm>
        </p:spPr>
        <p:txBody>
          <a:bodyPr/>
          <a:lstStyle/>
          <a:p>
            <a:pPr algn="l"/>
            <a:r>
              <a:rPr lang="en-GB" sz="2200" b="0" i="0" dirty="0">
                <a:effectLst/>
              </a:rPr>
              <a:t>This module explains </a:t>
            </a:r>
            <a:r>
              <a:rPr lang="en-GB" sz="2200" dirty="0"/>
              <a:t>circular economy innovation and different CE model framework approaches that work in alignment with CSR. It demonstrates how </a:t>
            </a:r>
            <a:r>
              <a:rPr lang="en-IE" sz="2200" dirty="0"/>
              <a:t>Circular Economy is the perfect tool that can advance businesses forward by moving away </a:t>
            </a:r>
            <a:r>
              <a:rPr lang="en-GB" sz="2200" dirty="0"/>
              <a:t>from a resource-hungry linear model to a model that has little impact, is sustainable, and extends product life cycles. CE is a bit complex but </a:t>
            </a:r>
            <a:r>
              <a:rPr lang="en-GB" sz="2200" b="0" i="0" dirty="0">
                <a:effectLst/>
              </a:rPr>
              <a:t>well worth the investment, especially since b</a:t>
            </a:r>
            <a:r>
              <a:rPr lang="en-GB" sz="2200" dirty="0"/>
              <a:t>eing reactive doesn’t work anymore given our predictable vulnerable world. This module uses strategies that are aligned with global agenda items, future regulatory frameworks and climate change measures that will inevitably be part of our living systems so we can protect our planet and prepare for future generations. </a:t>
            </a:r>
            <a:endParaRPr lang="en-GB" sz="2200" b="0" i="0" dirty="0">
              <a:effectLst/>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00043" y="1093286"/>
            <a:ext cx="511077" cy="635000"/>
          </a:xfrm>
        </p:spPr>
        <p:txBody>
          <a:bodyPr/>
          <a:lstStyle/>
          <a:p>
            <a:r>
              <a:rPr lang="en-U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74682" y="1052505"/>
            <a:ext cx="4718277" cy="822373"/>
          </a:xfrm>
        </p:spPr>
        <p:txBody>
          <a:bodyPr/>
          <a:lstStyle/>
          <a:p>
            <a:r>
              <a:rPr lang="en-GB" dirty="0"/>
              <a:t>Understanding Circular Economy Measures and How it Encapsulates CSR Activities</a:t>
            </a:r>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518561" y="2377460"/>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115798" y="2283774"/>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Join the Global Circular Economy Effort and Conversation</a:t>
            </a:r>
          </a:p>
        </p:txBody>
      </p:sp>
      <p:sp>
        <p:nvSpPr>
          <p:cNvPr id="4" name="Text Placeholder 14">
            <a:extLst>
              <a:ext uri="{FF2B5EF4-FFF2-40B4-BE49-F238E27FC236}">
                <a16:creationId xmlns:a16="http://schemas.microsoft.com/office/drawing/2014/main" id="{3B041993-9AD3-54CC-B4B5-ADC58A8DEE08}"/>
              </a:ext>
            </a:extLst>
          </p:cNvPr>
          <p:cNvSpPr txBox="1">
            <a:spLocks/>
          </p:cNvSpPr>
          <p:nvPr/>
        </p:nvSpPr>
        <p:spPr>
          <a:xfrm>
            <a:off x="6495882" y="600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1" dirty="0">
                <a:solidFill>
                  <a:srgbClr val="CC6A62"/>
                </a:solidFill>
              </a:rPr>
              <a:t>Contents</a:t>
            </a:r>
          </a:p>
        </p:txBody>
      </p:sp>
      <p:sp>
        <p:nvSpPr>
          <p:cNvPr id="8" name="Text Placeholder 21">
            <a:extLst>
              <a:ext uri="{FF2B5EF4-FFF2-40B4-BE49-F238E27FC236}">
                <a16:creationId xmlns:a16="http://schemas.microsoft.com/office/drawing/2014/main" id="{C83730F1-35D0-1458-5CF8-96E479E9905F}"/>
              </a:ext>
            </a:extLst>
          </p:cNvPr>
          <p:cNvSpPr txBox="1">
            <a:spLocks/>
          </p:cNvSpPr>
          <p:nvPr/>
        </p:nvSpPr>
        <p:spPr>
          <a:xfrm>
            <a:off x="6593578" y="3514768"/>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027354"/>
                </a:solidFill>
              </a:rPr>
              <a:t>3</a:t>
            </a:r>
          </a:p>
        </p:txBody>
      </p:sp>
      <p:sp>
        <p:nvSpPr>
          <p:cNvPr id="10" name="Text Placeholder 22">
            <a:extLst>
              <a:ext uri="{FF2B5EF4-FFF2-40B4-BE49-F238E27FC236}">
                <a16:creationId xmlns:a16="http://schemas.microsoft.com/office/drawing/2014/main" id="{009AD681-69A1-8F04-CC86-17C396F80EDD}"/>
              </a:ext>
            </a:extLst>
          </p:cNvPr>
          <p:cNvSpPr txBox="1">
            <a:spLocks/>
          </p:cNvSpPr>
          <p:nvPr/>
        </p:nvSpPr>
        <p:spPr>
          <a:xfrm>
            <a:off x="7115798" y="3421082"/>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Implementing Circular Economy Models</a:t>
            </a:r>
          </a:p>
        </p:txBody>
      </p:sp>
    </p:spTree>
    <p:extLst>
      <p:ext uri="{BB962C8B-B14F-4D97-AF65-F5344CB8AC3E}">
        <p14:creationId xmlns:p14="http://schemas.microsoft.com/office/powerpoint/2010/main" val="1504888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Worn out Rapanui products are sent back to us">
            <a:extLst>
              <a:ext uri="{FF2B5EF4-FFF2-40B4-BE49-F238E27FC236}">
                <a16:creationId xmlns:a16="http://schemas.microsoft.com/office/drawing/2014/main" id="{2944D201-B405-C96D-538B-167B6761354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295"/>
          <a:stretch/>
        </p:blipFill>
        <p:spPr bwMode="auto">
          <a:xfrm>
            <a:off x="8520957" y="3356753"/>
            <a:ext cx="3683872" cy="350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22A21A-0A37-1DC2-17FF-ECF4D91204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211" y="3137967"/>
            <a:ext cx="4762745" cy="3721291"/>
          </a:xfrm>
          <a:prstGeom prst="rect">
            <a:avLst/>
          </a:prstGeom>
        </p:spPr>
      </p:pic>
      <p:pic>
        <p:nvPicPr>
          <p:cNvPr id="15362" name="Picture 2" descr="Duurzame doorbraken - Copper8">
            <a:extLst>
              <a:ext uri="{FF2B5EF4-FFF2-40B4-BE49-F238E27FC236}">
                <a16:creationId xmlns:a16="http://schemas.microsoft.com/office/drawing/2014/main" id="{3D8904FA-04F1-9EFF-F858-D32665AE5C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3130" b="1066"/>
          <a:stretch/>
        </p:blipFill>
        <p:spPr bwMode="auto">
          <a:xfrm>
            <a:off x="8276336" y="0"/>
            <a:ext cx="3915663" cy="2972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0A38E7-BCC1-D836-F03C-9A0567801A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3352" y="-9563"/>
            <a:ext cx="4445787" cy="2981570"/>
          </a:xfrm>
          <a:prstGeom prst="rect">
            <a:avLst/>
          </a:prstGeom>
        </p:spPr>
      </p:pic>
      <p:pic>
        <p:nvPicPr>
          <p:cNvPr id="3" name="Picture 2">
            <a:extLst>
              <a:ext uri="{FF2B5EF4-FFF2-40B4-BE49-F238E27FC236}">
                <a16:creationId xmlns:a16="http://schemas.microsoft.com/office/drawing/2014/main" id="{9A99E219-1636-47C8-8807-6E69EF175B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239572"/>
            <a:ext cx="3905451" cy="3619686"/>
          </a:xfrm>
          <a:prstGeom prst="rect">
            <a:avLst/>
          </a:prstGeom>
        </p:spPr>
      </p:pic>
      <p:pic>
        <p:nvPicPr>
          <p:cNvPr id="17" name="Picture 16">
            <a:extLst>
              <a:ext uri="{FF2B5EF4-FFF2-40B4-BE49-F238E27FC236}">
                <a16:creationId xmlns:a16="http://schemas.microsoft.com/office/drawing/2014/main" id="{0291A981-4867-D2D6-B872-D2B83ACA549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3025"/>
          <a:stretch/>
        </p:blipFill>
        <p:spPr>
          <a:xfrm>
            <a:off x="0" y="-14229"/>
            <a:ext cx="4257425" cy="3001902"/>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513907" y="116542"/>
            <a:ext cx="3372292" cy="2634146"/>
          </a:xfrm>
          <a:solidFill>
            <a:srgbClr val="398E6E"/>
          </a:solidFill>
        </p:spPr>
        <p:txBody>
          <a:bodyPr anchor="ctr">
            <a:normAutofit fontScale="85000" lnSpcReduction="20000"/>
          </a:bodyPr>
          <a:lstStyle/>
          <a:p>
            <a:pPr>
              <a:lnSpc>
                <a:spcPct val="110000"/>
              </a:lnSpc>
              <a:spcBef>
                <a:spcPts val="0"/>
              </a:spcBef>
            </a:pPr>
            <a:r>
              <a:rPr lang="en-IE" sz="2800" dirty="0">
                <a:hlinkClick r:id="rId8">
                  <a:extLst>
                    <a:ext uri="{A12FA001-AC4F-418D-AE19-62706E023703}">
                      <ahyp:hlinkClr xmlns:ahyp="http://schemas.microsoft.com/office/drawing/2018/hyperlinkcolor" val="tx"/>
                    </a:ext>
                  </a:extLst>
                </a:hlinkClick>
              </a:rPr>
              <a:t>Better Future Factory, Netherlands</a:t>
            </a:r>
            <a:r>
              <a:rPr lang="en-IE" sz="2800" dirty="0"/>
              <a:t> </a:t>
            </a:r>
            <a:r>
              <a:rPr lang="en-IE" sz="2200" b="0" dirty="0"/>
              <a:t>designers and engineers help companies to create sustainable plastic products. They create and sell </a:t>
            </a:r>
            <a:r>
              <a:rPr lang="en-GB" sz="2200" b="0" dirty="0"/>
              <a:t>designer goods such as furniture made from recycled waste e.g., they make textiles from pineapple waste.</a:t>
            </a:r>
            <a:endParaRPr lang="en-IE" sz="22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4661567" y="238126"/>
            <a:ext cx="3539210" cy="2523882"/>
          </a:xfrm>
          <a:prstGeom prst="rect">
            <a:avLst/>
          </a:prstGeom>
          <a:solidFill>
            <a:srgbClr val="FED7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00000"/>
              </a:lnSpc>
              <a:spcBef>
                <a:spcPts val="0"/>
              </a:spcBef>
              <a:buFont typeface="+mj-lt"/>
              <a:buNone/>
            </a:pPr>
            <a:r>
              <a:rPr lang="en-GB" sz="2000" dirty="0">
                <a:solidFill>
                  <a:schemeClr val="tx1"/>
                </a:solidFill>
                <a:ea typeface="+mn-ea"/>
                <a:sym typeface="Helvetica Light"/>
                <a:hlinkClick r:id="rId9">
                  <a:extLst>
                    <a:ext uri="{A12FA001-AC4F-418D-AE19-62706E023703}">
                      <ahyp:hlinkClr xmlns:ahyp="http://schemas.microsoft.com/office/drawing/2018/hyperlinkcolor" val="tx"/>
                    </a:ext>
                  </a:extLst>
                </a:hlinkClick>
              </a:rPr>
              <a:t>NINE &amp; Co., Denmark </a:t>
            </a:r>
            <a:r>
              <a:rPr lang="en-GB" sz="2000" b="0" dirty="0">
                <a:solidFill>
                  <a:schemeClr val="tx1"/>
                </a:solidFill>
                <a:ea typeface="+mn-ea"/>
                <a:sym typeface="Helvetica Light"/>
              </a:rPr>
              <a:t>sell and manufacture </a:t>
            </a:r>
            <a:r>
              <a:rPr lang="en-GB" sz="2000" b="0" dirty="0">
                <a:solidFill>
                  <a:schemeClr val="tx1"/>
                </a:solidFill>
                <a:sym typeface="Helvetica Light"/>
                <a:hlinkClick r:id="rId10">
                  <a:extLst>
                    <a:ext uri="{A12FA001-AC4F-418D-AE19-62706E023703}">
                      <ahyp:hlinkClr xmlns:ahyp="http://schemas.microsoft.com/office/drawing/2018/hyperlinkcolor" val="tx"/>
                    </a:ext>
                  </a:extLst>
                </a:hlinkClick>
              </a:rPr>
              <a:t>circular economy </a:t>
            </a:r>
            <a:r>
              <a:rPr lang="en-GB" sz="2000" b="0" dirty="0">
                <a:solidFill>
                  <a:schemeClr val="tx1"/>
                </a:solidFill>
                <a:sym typeface="Helvetica Light"/>
              </a:rPr>
              <a:t>baby </a:t>
            </a:r>
            <a:r>
              <a:rPr lang="en-GB" sz="2000" b="0" dirty="0">
                <a:solidFill>
                  <a:schemeClr val="tx1"/>
                </a:solidFill>
                <a:ea typeface="+mn-ea"/>
                <a:sym typeface="Helvetica Light"/>
              </a:rPr>
              <a:t>clothes and products. They make their customers </a:t>
            </a:r>
            <a:r>
              <a:rPr lang="en-GB" sz="2000" b="0" dirty="0">
                <a:solidFill>
                  <a:schemeClr val="tx1"/>
                </a:solidFill>
                <a:ea typeface="+mn-ea"/>
                <a:sym typeface="Helvetica Light"/>
                <a:hlinkClick r:id="rId11">
                  <a:extLst>
                    <a:ext uri="{A12FA001-AC4F-418D-AE19-62706E023703}">
                      <ahyp:hlinkClr xmlns:ahyp="http://schemas.microsoft.com/office/drawing/2018/hyperlinkcolor" val="tx"/>
                    </a:ext>
                  </a:extLst>
                </a:hlinkClick>
              </a:rPr>
              <a:t>aware of the impact</a:t>
            </a:r>
            <a:r>
              <a:rPr lang="en-GB" sz="2000" b="0" dirty="0">
                <a:solidFill>
                  <a:schemeClr val="tx1"/>
                </a:solidFill>
                <a:ea typeface="+mn-ea"/>
                <a:sym typeface="Helvetica Light"/>
              </a:rPr>
              <a:t> of their choices, providing transparency on the impact of their products, and hoping to inspire conscious consumption.</a:t>
            </a: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8905876" y="238125"/>
            <a:ext cx="2919460" cy="2582705"/>
          </a:xfrm>
          <a:prstGeom prst="rect">
            <a:avLst/>
          </a:prstGeom>
          <a:solidFill>
            <a:srgbClr val="37465E"/>
          </a:solidFill>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spcBef>
                <a:spcPts val="600"/>
              </a:spcBef>
              <a:spcAft>
                <a:spcPts val="600"/>
              </a:spcAft>
              <a:buFont typeface="+mj-lt"/>
              <a:buNone/>
            </a:pPr>
            <a:r>
              <a:rPr lang="en-GB" sz="2400" dirty="0">
                <a:ea typeface="+mn-ea"/>
                <a:sym typeface="Helvetica Light"/>
                <a:hlinkClick r:id="rId12">
                  <a:extLst>
                    <a:ext uri="{A12FA001-AC4F-418D-AE19-62706E023703}">
                      <ahyp:hlinkClr xmlns:ahyp="http://schemas.microsoft.com/office/drawing/2018/hyperlinkcolor" val="tx"/>
                    </a:ext>
                  </a:extLst>
                </a:hlinkClick>
              </a:rPr>
              <a:t>Copper8’s</a:t>
            </a:r>
            <a:r>
              <a:rPr lang="en-GB" sz="2400" dirty="0">
                <a:ea typeface="+mn-ea"/>
                <a:sym typeface="Helvetica Light"/>
              </a:rPr>
              <a:t>, Netherlands </a:t>
            </a:r>
            <a:r>
              <a:rPr lang="en-GB" sz="2400" b="0" dirty="0">
                <a:ea typeface="+mn-ea"/>
                <a:sym typeface="Helvetica Light"/>
              </a:rPr>
              <a:t>build a circular economy in the manufacturing and construction industry. Their entire business is focused on accelerating the transition to the circular economy through active promotion, research and consultancy.</a:t>
            </a:r>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384921" y="3718179"/>
            <a:ext cx="3286125" cy="2869169"/>
          </a:xfrm>
          <a:prstGeom prst="rect">
            <a:avLst/>
          </a:prstGeom>
          <a:solidFill>
            <a:srgbClr val="E5D2CA"/>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6000" i="0" dirty="0">
                <a:solidFill>
                  <a:srgbClr val="000000"/>
                </a:solidFill>
                <a:effectLst/>
                <a:hlinkClick r:id="rId13">
                  <a:extLst>
                    <a:ext uri="{A12FA001-AC4F-418D-AE19-62706E023703}">
                      <ahyp:hlinkClr xmlns:ahyp="http://schemas.microsoft.com/office/drawing/2018/hyperlinkcolor" val="tx"/>
                    </a:ext>
                  </a:extLst>
                </a:hlinkClick>
              </a:rPr>
              <a:t>Culinary Food Group, </a:t>
            </a:r>
            <a:r>
              <a:rPr lang="en-IE" sz="6000" dirty="0">
                <a:solidFill>
                  <a:srgbClr val="000000"/>
                </a:solidFill>
                <a:hlinkClick r:id="rId13">
                  <a:extLst>
                    <a:ext uri="{A12FA001-AC4F-418D-AE19-62706E023703}">
                      <ahyp:hlinkClr xmlns:ahyp="http://schemas.microsoft.com/office/drawing/2018/hyperlinkcolor" val="tx"/>
                    </a:ext>
                  </a:extLst>
                </a:hlinkClick>
              </a:rPr>
              <a:t>Ireland </a:t>
            </a:r>
            <a:r>
              <a:rPr lang="en-IE" sz="4600" b="0" dirty="0">
                <a:solidFill>
                  <a:srgbClr val="000000"/>
                </a:solidFill>
              </a:rPr>
              <a:t>is</a:t>
            </a:r>
            <a:r>
              <a:rPr lang="en-IE" sz="4600" dirty="0">
                <a:solidFill>
                  <a:srgbClr val="000000"/>
                </a:solidFill>
              </a:rPr>
              <a:t> </a:t>
            </a:r>
            <a:r>
              <a:rPr lang="en-GB" sz="4200" b="0" i="0" dirty="0">
                <a:solidFill>
                  <a:srgbClr val="000000"/>
                </a:solidFill>
                <a:effectLst/>
              </a:rPr>
              <a:t>an Agri-Food business in Ireland and a leader in Circular Economy Practice in waste reduction. Barry was a founding member of CIRCULEIRE which is The National Platform for the promotion of The Circular Economy.</a:t>
            </a:r>
            <a:endParaRPr lang="en-IE" sz="4200" b="0" dirty="0">
              <a:solidFill>
                <a:srgbClr val="00000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895088"/>
            <a:ext cx="12191999" cy="461665"/>
          </a:xfrm>
          <a:prstGeom prst="rect">
            <a:avLst/>
          </a:prstGeom>
          <a:solidFill>
            <a:srgbClr val="FBFBFB"/>
          </a:solidFill>
        </p:spPr>
        <p:txBody>
          <a:bodyPr wrap="square" rtlCol="0">
            <a:spAutoFit/>
          </a:bodyPr>
          <a:lstStyle/>
          <a:p>
            <a:pPr algn="ctr"/>
            <a:r>
              <a:rPr lang="en-IE" sz="2400" b="1" dirty="0">
                <a:solidFill>
                  <a:srgbClr val="000000"/>
                </a:solidFill>
              </a:rPr>
              <a:t>Circular</a:t>
            </a:r>
            <a:r>
              <a:rPr lang="en-IE" sz="2400" b="1" dirty="0"/>
              <a:t> Economy European SME Examples </a:t>
            </a:r>
            <a:r>
              <a:rPr lang="en-IE" sz="2400" dirty="0"/>
              <a:t>(</a:t>
            </a:r>
            <a:r>
              <a:rPr lang="en-IE" sz="2400" dirty="0">
                <a:hlinkClick r:id="rId14"/>
              </a:rPr>
              <a:t>also see CSR READY Case Studies</a:t>
            </a:r>
            <a:r>
              <a:rPr lang="en-IE" sz="2400" dirty="0"/>
              <a:t>)</a:t>
            </a: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33819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n-IE" sz="5100" dirty="0">
                <a:hlinkClick r:id="rId15">
                  <a:extLst>
                    <a:ext uri="{A12FA001-AC4F-418D-AE19-62706E023703}">
                      <ahyp:hlinkClr xmlns:ahyp="http://schemas.microsoft.com/office/drawing/2018/hyperlinkcolor" val="tx"/>
                    </a:ext>
                  </a:extLst>
                </a:hlinkClick>
              </a:rPr>
              <a:t>Rapanui, Ireland,</a:t>
            </a:r>
            <a:r>
              <a:rPr lang="en-IE" sz="5100" i="0" dirty="0">
                <a:effectLst/>
                <a:hlinkClick r:id="rId15">
                  <a:extLst>
                    <a:ext uri="{A12FA001-AC4F-418D-AE19-62706E023703}">
                      <ahyp:hlinkClr xmlns:ahyp="http://schemas.microsoft.com/office/drawing/2018/hyperlinkcolor" val="tx"/>
                    </a:ext>
                  </a:extLst>
                </a:hlinkClick>
              </a:rPr>
              <a:t> </a:t>
            </a:r>
            <a:r>
              <a:rPr lang="en-IE" sz="5100" dirty="0">
                <a:hlinkClick r:id="rId15">
                  <a:extLst>
                    <a:ext uri="{A12FA001-AC4F-418D-AE19-62706E023703}">
                      <ahyp:hlinkClr xmlns:ahyp="http://schemas.microsoft.com/office/drawing/2018/hyperlinkcolor" val="tx"/>
                    </a:ext>
                  </a:extLst>
                </a:hlinkClick>
              </a:rPr>
              <a:t>Ireland </a:t>
            </a:r>
            <a:r>
              <a:rPr lang="en-GB" sz="4200" b="0" dirty="0"/>
              <a:t>makes circular organic clothing designed from the start to be sent back to them when it is worn out. Make new products with the material they recover. </a:t>
            </a:r>
            <a:endParaRPr lang="en-IE" sz="4200" b="0" dirty="0"/>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162250" y="3613903"/>
            <a:ext cx="3427072" cy="3079108"/>
          </a:xfrm>
          <a:prstGeom prst="rect">
            <a:avLst/>
          </a:prstGeom>
          <a:solidFill>
            <a:srgbClr val="FF903D"/>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20000"/>
              </a:lnSpc>
              <a:spcBef>
                <a:spcPts val="0"/>
              </a:spcBef>
              <a:buFont typeface="+mj-lt"/>
              <a:buNone/>
            </a:pPr>
            <a:r>
              <a:rPr lang="en-GB" sz="8000" dirty="0">
                <a:solidFill>
                  <a:schemeClr val="tx1"/>
                </a:solidFill>
                <a:sym typeface="Helvetica Light"/>
                <a:hlinkClick r:id="rId16">
                  <a:extLst>
                    <a:ext uri="{A12FA001-AC4F-418D-AE19-62706E023703}">
                      <ahyp:hlinkClr xmlns:ahyp="http://schemas.microsoft.com/office/drawing/2018/hyperlinkcolor" val="tx"/>
                    </a:ext>
                  </a:extLst>
                </a:hlinkClick>
              </a:rPr>
              <a:t>The Lekker Company’s, </a:t>
            </a:r>
            <a:r>
              <a:rPr lang="en-GB" sz="8000" dirty="0">
                <a:solidFill>
                  <a:schemeClr val="tx1"/>
                </a:solidFill>
                <a:sym typeface="Helvetica Light"/>
              </a:rPr>
              <a:t>Netherlands</a:t>
            </a:r>
            <a:r>
              <a:rPr lang="en-GB" sz="8000" b="0" dirty="0">
                <a:solidFill>
                  <a:schemeClr val="tx1"/>
                </a:solidFill>
                <a:sym typeface="Helvetica Light"/>
              </a:rPr>
              <a:t> </a:t>
            </a:r>
            <a:r>
              <a:rPr lang="en-GB" sz="8000" b="0" dirty="0">
                <a:solidFill>
                  <a:schemeClr val="tx1"/>
                </a:solidFill>
                <a:ea typeface="+mn-ea"/>
                <a:sym typeface="Helvetica Light"/>
              </a:rPr>
              <a:t>brand and cosmetic products are built around being natural and vegan, </a:t>
            </a:r>
            <a:r>
              <a:rPr lang="en-GB" sz="8000" b="0" dirty="0">
                <a:solidFill>
                  <a:schemeClr val="tx1"/>
                </a:solidFill>
                <a:ea typeface="+mn-ea"/>
                <a:sym typeface="Helvetica Light"/>
                <a:hlinkClick r:id="rId17">
                  <a:extLst>
                    <a:ext uri="{A12FA001-AC4F-418D-AE19-62706E023703}">
                      <ahyp:hlinkClr xmlns:ahyp="http://schemas.microsoft.com/office/drawing/2018/hyperlinkcolor" val="tx"/>
                    </a:ext>
                  </a:extLst>
                </a:hlinkClick>
              </a:rPr>
              <a:t>minimising harm to people and the planet</a:t>
            </a:r>
            <a:r>
              <a:rPr lang="en-GB" sz="8000" b="0" dirty="0">
                <a:solidFill>
                  <a:schemeClr val="tx1"/>
                </a:solidFill>
                <a:ea typeface="+mn-ea"/>
                <a:sym typeface="Helvetica Light"/>
              </a:rPr>
              <a:t>. The </a:t>
            </a:r>
            <a:r>
              <a:rPr lang="en-GB" sz="8000" b="0" dirty="0">
                <a:solidFill>
                  <a:schemeClr val="tx1"/>
                </a:solidFill>
                <a:ea typeface="+mn-ea"/>
                <a:sym typeface="Helvetica Light"/>
                <a:hlinkClick r:id="rId18">
                  <a:extLst>
                    <a:ext uri="{A12FA001-AC4F-418D-AE19-62706E023703}">
                      <ahyp:hlinkClr xmlns:ahyp="http://schemas.microsoft.com/office/drawing/2018/hyperlinkcolor" val="tx"/>
                    </a:ext>
                  </a:extLst>
                </a:hlinkClick>
              </a:rPr>
              <a:t>Lekker Foundation </a:t>
            </a:r>
            <a:r>
              <a:rPr lang="en-GB" sz="8000" b="0" dirty="0">
                <a:solidFill>
                  <a:schemeClr val="tx1"/>
                </a:solidFill>
                <a:ea typeface="+mn-ea"/>
                <a:sym typeface="Helvetica Light"/>
              </a:rPr>
              <a:t>donates 1% of the revenue to a charity or non-profit that benefits the planet and people.</a:t>
            </a:r>
            <a:endParaRPr lang="en-GB" sz="8000" b="0" i="0" u="none" strike="noStrike" cap="none" spc="0" baseline="0" dirty="0">
              <a:ln>
                <a:noFill/>
              </a:ln>
              <a:solidFill>
                <a:schemeClr val="tx1"/>
              </a:solidFill>
              <a:effectLst/>
              <a:uFillTx/>
              <a:latin typeface="Calibri" panose="020F0502020204030204" pitchFamily="34" charset="0"/>
              <a:ea typeface="+mn-ea"/>
              <a:cs typeface="Calibri" panose="020F0502020204030204" pitchFamily="34" charset="0"/>
              <a:sym typeface="Helvetica Light"/>
            </a:endParaRPr>
          </a:p>
        </p:txBody>
      </p:sp>
    </p:spTree>
    <p:extLst>
      <p:ext uri="{BB962C8B-B14F-4D97-AF65-F5344CB8AC3E}">
        <p14:creationId xmlns:p14="http://schemas.microsoft.com/office/powerpoint/2010/main" val="124030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4CEA1-B39A-8734-1A5A-12B37911C91E}"/>
              </a:ext>
            </a:extLst>
          </p:cNvPr>
          <p:cNvSpPr>
            <a:spLocks noGrp="1"/>
          </p:cNvSpPr>
          <p:nvPr>
            <p:ph type="body" sz="quarter" idx="13"/>
          </p:nvPr>
        </p:nvSpPr>
        <p:spPr>
          <a:xfrm>
            <a:off x="726815" y="751463"/>
            <a:ext cx="10998460" cy="953429"/>
          </a:xfrm>
        </p:spPr>
        <p:txBody>
          <a:bodyPr>
            <a:normAutofit fontScale="92500"/>
          </a:bodyPr>
          <a:lstStyle/>
          <a:p>
            <a:r>
              <a:rPr lang="en-GB" b="0" i="0" dirty="0">
                <a:effectLst/>
                <a:latin typeface="ARS Maquette"/>
              </a:rPr>
              <a:t>Impactful Sustainability Practices and Resources For Businesses</a:t>
            </a:r>
          </a:p>
          <a:p>
            <a:endParaRPr lang="en-IE" dirty="0"/>
          </a:p>
        </p:txBody>
      </p:sp>
      <p:sp>
        <p:nvSpPr>
          <p:cNvPr id="6" name="Text Placeholder 5">
            <a:extLst>
              <a:ext uri="{FF2B5EF4-FFF2-40B4-BE49-F238E27FC236}">
                <a16:creationId xmlns:a16="http://schemas.microsoft.com/office/drawing/2014/main" id="{8E265315-4EF0-F7EA-D3A9-C485284B578B}"/>
              </a:ext>
            </a:extLst>
          </p:cNvPr>
          <p:cNvSpPr>
            <a:spLocks noGrp="1"/>
          </p:cNvSpPr>
          <p:nvPr>
            <p:ph type="body" sz="quarter" idx="14"/>
          </p:nvPr>
        </p:nvSpPr>
        <p:spPr>
          <a:xfrm>
            <a:off x="821337" y="1419142"/>
            <a:ext cx="10389587" cy="3079983"/>
          </a:xfrm>
        </p:spPr>
        <p:txBody>
          <a:bodyPr/>
          <a:lstStyle/>
          <a:p>
            <a:r>
              <a:rPr lang="en-GB" b="0" i="0" dirty="0">
                <a:effectLst/>
              </a:rPr>
              <a:t>Corporate sustainability goes beyond “reduce, reuse, recycle.” Here are some key </a:t>
            </a:r>
            <a:r>
              <a:rPr lang="en-GB" b="0" i="0" u="none" strike="noStrike" dirty="0">
                <a:effectLst/>
                <a:hlinkClick r:id="rId2">
                  <a:extLst>
                    <a:ext uri="{A12FA001-AC4F-418D-AE19-62706E023703}">
                      <ahyp:hlinkClr xmlns:ahyp="http://schemas.microsoft.com/office/drawing/2018/hyperlinkcolor" val="tx"/>
                    </a:ext>
                  </a:extLst>
                </a:hlinkClick>
              </a:rPr>
              <a:t>sustainability practices in business</a:t>
            </a:r>
            <a:r>
              <a:rPr lang="en-GB" b="0" i="0" dirty="0">
                <a:effectLst/>
              </a:rPr>
              <a:t> you can adopt in the journey towards corporate social sustainability</a:t>
            </a:r>
          </a:p>
          <a:p>
            <a:endParaRPr lang="en-GB" dirty="0"/>
          </a:p>
          <a:p>
            <a:r>
              <a:rPr lang="en-IE" sz="2400" dirty="0">
                <a:cs typeface="Calibri" panose="020F0502020204030204" pitchFamily="34" charset="0"/>
              </a:rPr>
              <a:t>EU companies should have the free use and access to </a:t>
            </a:r>
            <a:r>
              <a:rPr lang="en-IE" sz="2400" b="1" i="0" u="none" strike="noStrike" cap="none" spc="0" baseline="0" dirty="0">
                <a:ln>
                  <a:noFill/>
                </a:ln>
                <a:effectLst/>
                <a:uFillTx/>
                <a:ea typeface="+mn-ea"/>
                <a:cs typeface="Calibri" panose="020F0502020204030204" pitchFamily="34" charset="0"/>
                <a:sym typeface="Helvetica Light"/>
              </a:rPr>
              <a:t>web-based guidance and online training </a:t>
            </a:r>
            <a:r>
              <a:rPr lang="en-IE" sz="2400" i="0" u="none" strike="noStrike" cap="none" spc="0" baseline="0" dirty="0">
                <a:ln>
                  <a:noFill/>
                </a:ln>
                <a:effectLst/>
                <a:uFillTx/>
                <a:ea typeface="+mn-ea"/>
                <a:cs typeface="Calibri" panose="020F0502020204030204" pitchFamily="34" charset="0"/>
                <a:sym typeface="Helvetica Light"/>
              </a:rPr>
              <a:t>relative to their countries </a:t>
            </a:r>
            <a:r>
              <a:rPr lang="en-IE" sz="2400" b="0" i="0" u="none" strike="noStrike" cap="none" spc="0" baseline="0" dirty="0">
                <a:ln>
                  <a:noFill/>
                </a:ln>
                <a:effectLst/>
                <a:uFillTx/>
                <a:ea typeface="+mn-ea"/>
                <a:cs typeface="Calibri" panose="020F0502020204030204" pitchFamily="34" charset="0"/>
                <a:sym typeface="Helvetica Light"/>
              </a:rPr>
              <a:t>that offer capacity building through regulatory consistent advice and expert guidance example or Ireland is the </a:t>
            </a:r>
            <a:r>
              <a:rPr lang="en-IE" sz="2400" b="0" i="0" u="none" strike="noStrike" cap="none" spc="0" baseline="0" dirty="0">
                <a:ln>
                  <a:noFill/>
                </a:ln>
                <a:effectLst/>
                <a:uFillTx/>
                <a:ea typeface="+mn-ea"/>
                <a:cs typeface="Calibri" panose="020F0502020204030204" pitchFamily="34" charset="0"/>
                <a:sym typeface="Helvetica Light"/>
                <a:hlinkClick r:id="rId3" action="ppaction://hlinkfile">
                  <a:extLst>
                    <a:ext uri="{A12FA001-AC4F-418D-AE19-62706E023703}">
                      <ahyp:hlinkClr xmlns:ahyp="http://schemas.microsoft.com/office/drawing/2018/hyperlinkcolor" val="tx"/>
                    </a:ext>
                  </a:extLst>
                </a:hlinkClick>
              </a:rPr>
              <a:t>Green Start Program</a:t>
            </a:r>
            <a:r>
              <a:rPr lang="en-IE" sz="2400" b="0" i="0" u="none" strike="noStrike" cap="none" spc="0" baseline="0" dirty="0">
                <a:ln>
                  <a:noFill/>
                </a:ln>
                <a:effectLst/>
                <a:uFillTx/>
                <a:ea typeface="+mn-ea"/>
                <a:cs typeface="Calibri" panose="020F0502020204030204" pitchFamily="34" charset="0"/>
                <a:sym typeface="Helvetica Light"/>
              </a:rPr>
              <a:t>, </a:t>
            </a:r>
            <a:r>
              <a:rPr lang="en-IE" sz="2400" b="0" i="0" u="none" strike="noStrike" cap="none" spc="0" baseline="0" dirty="0">
                <a:ln>
                  <a:noFill/>
                </a:ln>
                <a:effectLst/>
                <a:uFillTx/>
                <a:ea typeface="+mn-ea"/>
                <a:cs typeface="Calibri" panose="020F0502020204030204" pitchFamily="34" charset="0"/>
                <a:sym typeface="Helvetica Light"/>
                <a:hlinkClick r:id="rId4">
                  <a:extLst>
                    <a:ext uri="{A12FA001-AC4F-418D-AE19-62706E023703}">
                      <ahyp:hlinkClr xmlns:ahyp="http://schemas.microsoft.com/office/drawing/2018/hyperlinkcolor" val="tx"/>
                    </a:ext>
                  </a:extLst>
                </a:hlinkClick>
              </a:rPr>
              <a:t>Green Plus </a:t>
            </a:r>
            <a:r>
              <a:rPr lang="en-IE" sz="2400" b="0" i="0" u="none" strike="noStrike" cap="none" spc="0" baseline="0" dirty="0">
                <a:ln>
                  <a:noFill/>
                </a:ln>
                <a:effectLst/>
                <a:uFillTx/>
                <a:ea typeface="+mn-ea"/>
                <a:cs typeface="Calibri" panose="020F0502020204030204" pitchFamily="34" charset="0"/>
                <a:sym typeface="Helvetica Light"/>
              </a:rPr>
              <a:t>and </a:t>
            </a:r>
            <a:r>
              <a:rPr lang="en-IE" sz="2400" b="0" i="0" u="none" strike="noStrike" cap="none" spc="0" baseline="0" dirty="0">
                <a:ln>
                  <a:noFill/>
                </a:ln>
                <a:effectLst/>
                <a:uFillTx/>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Green Transform</a:t>
            </a:r>
            <a:r>
              <a:rPr lang="en-IE" sz="2400" b="0" i="0" u="none" strike="noStrike" cap="none" spc="0" baseline="0" dirty="0">
                <a:ln>
                  <a:noFill/>
                </a:ln>
                <a:effectLst/>
                <a:uFillTx/>
                <a:ea typeface="+mn-ea"/>
                <a:cs typeface="Calibri" panose="020F0502020204030204" pitchFamily="34" charset="0"/>
                <a:sym typeface="Helvetica Light"/>
              </a:rPr>
              <a:t>  and </a:t>
            </a:r>
            <a:r>
              <a:rPr lang="en-GB" sz="2400" b="0" i="0" u="none" strike="noStrike" cap="none" spc="0" baseline="0" dirty="0">
                <a:ln>
                  <a:noFill/>
                </a:ln>
                <a:effectLst/>
                <a:uFillTx/>
                <a:ea typeface="+mn-ea"/>
                <a:cs typeface="Calibri" panose="020F0502020204030204" pitchFamily="34" charset="0"/>
                <a:sym typeface="Helvetica Light"/>
                <a:hlinkClick r:id="rId6">
                  <a:extLst>
                    <a:ext uri="{A12FA001-AC4F-418D-AE19-62706E023703}">
                      <ahyp:hlinkClr xmlns:ahyp="http://schemas.microsoft.com/office/drawing/2018/hyperlinkcolor" val="tx"/>
                    </a:ext>
                  </a:extLst>
                </a:hlinkClick>
              </a:rPr>
              <a:t>E-Learning from the Health and Safety Authority</a:t>
            </a:r>
            <a:r>
              <a:rPr lang="en-GB" sz="2400" b="0" i="0" u="none" strike="noStrike" cap="none" spc="0" baseline="0" dirty="0">
                <a:ln>
                  <a:noFill/>
                </a:ln>
                <a:effectLst/>
                <a:uFillTx/>
                <a:ea typeface="+mn-ea"/>
                <a:cs typeface="Calibri" panose="020F0502020204030204" pitchFamily="34" charset="0"/>
                <a:sym typeface="Helvetica Light"/>
              </a:rPr>
              <a:t> (HSA) provides a range of e-learning programmes</a:t>
            </a:r>
            <a:endParaRPr lang="en-IE" sz="2400" b="0" i="0" u="none" strike="noStrike" cap="none" spc="0" baseline="0" dirty="0">
              <a:ln>
                <a:noFill/>
              </a:ln>
              <a:effectLst/>
              <a:uFillTx/>
              <a:ea typeface="+mn-ea"/>
              <a:cs typeface="Calibri" panose="020F0502020204030204" pitchFamily="34" charset="0"/>
              <a:sym typeface="Helvetica Light"/>
            </a:endParaRPr>
          </a:p>
          <a:p>
            <a:endParaRPr lang="en-IE" sz="2400" b="0" i="0" u="none" strike="noStrike" cap="none" spc="0" baseline="0" dirty="0">
              <a:ln>
                <a:noFill/>
              </a:ln>
              <a:effectLst/>
              <a:uFillTx/>
              <a:ea typeface="+mn-ea"/>
              <a:cs typeface="Calibri" panose="020F0502020204030204" pitchFamily="34" charset="0"/>
              <a:sym typeface="Helvetica Light"/>
            </a:endParaRPr>
          </a:p>
          <a:p>
            <a:r>
              <a:rPr lang="en-IE" sz="2400" b="0" i="0" u="none" strike="noStrike" cap="none" spc="0" baseline="0" dirty="0">
                <a:ln>
                  <a:noFill/>
                </a:ln>
                <a:effectLst/>
                <a:uFillTx/>
                <a:ea typeface="+mn-ea"/>
                <a:cs typeface="Calibri" panose="020F0502020204030204" pitchFamily="34" charset="0"/>
                <a:sym typeface="Helvetica Light"/>
              </a:rPr>
              <a:t>In Ireland, there are also </a:t>
            </a:r>
            <a:r>
              <a:rPr lang="en-IE" sz="2400" b="1" i="0" u="none" strike="noStrike" cap="none" spc="0" baseline="0" dirty="0">
                <a:ln>
                  <a:noFill/>
                </a:ln>
                <a:effectLst/>
                <a:uFillTx/>
                <a:ea typeface="+mn-ea"/>
                <a:cs typeface="Calibri" panose="020F0502020204030204" pitchFamily="34" charset="0"/>
                <a:sym typeface="Helvetica Light"/>
              </a:rPr>
              <a:t>online assessment tools </a:t>
            </a:r>
            <a:r>
              <a:rPr lang="en-IE" sz="2400" b="0" i="0" u="none" strike="noStrike" cap="none" spc="0" baseline="0" dirty="0">
                <a:ln>
                  <a:noFill/>
                </a:ln>
                <a:effectLst/>
                <a:uFillTx/>
                <a:ea typeface="+mn-ea"/>
                <a:cs typeface="Calibri" panose="020F0502020204030204" pitchFamily="34" charset="0"/>
                <a:sym typeface="Helvetica Light"/>
              </a:rPr>
              <a:t>e.g., EPA's </a:t>
            </a:r>
            <a:r>
              <a:rPr lang="en-IE" sz="2400" b="0" i="0" u="sng" strike="noStrike" cap="none" spc="0" baseline="0" dirty="0">
                <a:ln>
                  <a:noFill/>
                </a:ln>
                <a:effectLst/>
                <a:uFillTx/>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Carbon Footprint Calculator</a:t>
            </a:r>
            <a:r>
              <a:rPr lang="en-IE" sz="2400" b="0" i="0" u="none" strike="noStrike" cap="none" spc="0" baseline="0" dirty="0">
                <a:ln>
                  <a:noFill/>
                </a:ln>
                <a:effectLst/>
                <a:uFillTx/>
                <a:ea typeface="+mn-ea"/>
                <a:cs typeface="Calibri" panose="020F0502020204030204" pitchFamily="34" charset="0"/>
                <a:sym typeface="Helvetica Light"/>
              </a:rPr>
              <a:t>, </a:t>
            </a:r>
            <a:r>
              <a:rPr lang="en-IE" sz="2400" b="0" i="0" u="none" strike="noStrike" cap="none" spc="0" baseline="0" dirty="0">
                <a:ln>
                  <a:noFill/>
                </a:ln>
                <a:effectLst/>
                <a:uFillTx/>
                <a:ea typeface="+mn-ea"/>
                <a:cs typeface="Calibri" panose="020F0502020204030204" pitchFamily="34" charset="0"/>
                <a:sym typeface="Helvetica Light"/>
                <a:hlinkClick r:id="rId8">
                  <a:extLst>
                    <a:ext uri="{A12FA001-AC4F-418D-AE19-62706E023703}">
                      <ahyp:hlinkClr xmlns:ahyp="http://schemas.microsoft.com/office/drawing/2018/hyperlinkcolor" val="tx"/>
                    </a:ext>
                  </a:extLst>
                </a:hlinkClick>
              </a:rPr>
              <a:t>ESM Webtool</a:t>
            </a:r>
            <a:r>
              <a:rPr lang="en-IE" sz="2400" b="0" i="0" u="none" strike="noStrike" cap="none" spc="0" baseline="0" dirty="0">
                <a:ln>
                  <a:noFill/>
                </a:ln>
                <a:effectLst/>
                <a:uFillTx/>
                <a:ea typeface="+mn-ea"/>
                <a:cs typeface="Calibri" panose="020F0502020204030204" pitchFamily="34" charset="0"/>
                <a:sym typeface="Helvetica Light"/>
              </a:rPr>
              <a:t>, </a:t>
            </a:r>
            <a:r>
              <a:rPr lang="en-GB" sz="2400" b="0" i="0" u="none" strike="noStrike" cap="none" spc="0" baseline="0" dirty="0">
                <a:ln>
                  <a:noFill/>
                </a:ln>
                <a:effectLst/>
                <a:uFillTx/>
                <a:ea typeface="+mn-ea"/>
                <a:cs typeface="Calibri" panose="020F0502020204030204" pitchFamily="34" charset="0"/>
                <a:sym typeface="Helvetica Light"/>
              </a:rPr>
              <a:t>EPA </a:t>
            </a:r>
            <a:r>
              <a:rPr lang="en-GB" sz="2400" b="0" i="0" u="none" strike="noStrike" cap="none" spc="0" baseline="0" dirty="0">
                <a:ln>
                  <a:noFill/>
                </a:ln>
                <a:effectLst/>
                <a:uFillTx/>
                <a:ea typeface="+mn-ea"/>
                <a:cs typeface="Calibri" panose="020F0502020204030204" pitchFamily="34" charset="0"/>
                <a:sym typeface="Helvetica Light"/>
                <a:hlinkClick r:id="rId9" tooltip="Tool for Resource Efficiency">
                  <a:extLst>
                    <a:ext uri="{A12FA001-AC4F-418D-AE19-62706E023703}">
                      <ahyp:hlinkClr xmlns:ahyp="http://schemas.microsoft.com/office/drawing/2018/hyperlinkcolor" val="tx"/>
                    </a:ext>
                  </a:extLst>
                </a:hlinkClick>
              </a:rPr>
              <a:t>Tool for Resource Efficiency</a:t>
            </a:r>
            <a:r>
              <a:rPr lang="en-GB" sz="2400" b="0" i="0" u="none" strike="noStrike" cap="none" spc="0" baseline="0" dirty="0">
                <a:ln>
                  <a:noFill/>
                </a:ln>
                <a:effectLst/>
                <a:uFillTx/>
                <a:ea typeface="+mn-ea"/>
                <a:cs typeface="Calibri" panose="020F0502020204030204" pitchFamily="34" charset="0"/>
                <a:sym typeface="Helvetica Light"/>
              </a:rPr>
              <a:t> and </a:t>
            </a:r>
            <a:r>
              <a:rPr lang="en-GB" sz="2400" b="0" i="0" u="none" strike="noStrike" cap="none" spc="0" baseline="0" dirty="0">
                <a:ln>
                  <a:noFill/>
                </a:ln>
                <a:effectLst/>
                <a:uFillTx/>
                <a:ea typeface="+mn-ea"/>
                <a:cs typeface="Calibri" panose="020F0502020204030204" pitchFamily="34" charset="0"/>
                <a:sym typeface="Helvetica Light"/>
                <a:hlinkClick r:id="rId10">
                  <a:extLst>
                    <a:ext uri="{A12FA001-AC4F-418D-AE19-62706E023703}">
                      <ahyp:hlinkClr xmlns:ahyp="http://schemas.microsoft.com/office/drawing/2018/hyperlinkcolor" val="tx"/>
                    </a:ext>
                  </a:extLst>
                </a:hlinkClick>
              </a:rPr>
              <a:t>BeSmart.ie</a:t>
            </a:r>
            <a:r>
              <a:rPr lang="en-GB" sz="2400" b="0" i="0" u="none" strike="noStrike" cap="none" spc="0" baseline="0" dirty="0">
                <a:ln>
                  <a:noFill/>
                </a:ln>
                <a:effectLst/>
                <a:uFillTx/>
                <a:ea typeface="+mn-ea"/>
                <a:cs typeface="Calibri" panose="020F0502020204030204" pitchFamily="34" charset="0"/>
                <a:sym typeface="Helvetica Light"/>
              </a:rPr>
              <a:t> which is a free online Safety Management and Risk Assessment Tool from the Health and Safety Authority.</a:t>
            </a:r>
          </a:p>
          <a:p>
            <a:endParaRPr lang="en-IE" dirty="0"/>
          </a:p>
        </p:txBody>
      </p:sp>
    </p:spTree>
    <p:extLst>
      <p:ext uri="{BB962C8B-B14F-4D97-AF65-F5344CB8AC3E}">
        <p14:creationId xmlns:p14="http://schemas.microsoft.com/office/powerpoint/2010/main" val="106937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09A7B1-8C7C-84E3-356F-728D96160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2806" y="-26726"/>
            <a:ext cx="5426193" cy="4035824"/>
          </a:xfrm>
          <a:prstGeom prst="rect">
            <a:avLst/>
          </a:prstGeom>
        </p:spPr>
      </p:pic>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228600"/>
            <a:ext cx="4905375" cy="3702046"/>
          </a:xfrm>
        </p:spPr>
        <p:txBody>
          <a:bodyPr>
            <a:normAutofit fontScale="62500" lnSpcReduction="20000"/>
          </a:bodyPr>
          <a:lstStyle/>
          <a:p>
            <a:r>
              <a:rPr lang="en-IE" sz="4500" dirty="0"/>
              <a:t>Nine &amp; Co Rethink, Redesign, Redevelop,  Review Step by Step</a:t>
            </a:r>
          </a:p>
          <a:p>
            <a:endParaRPr lang="en-IE" sz="3600" b="0" i="0" u="none" strike="noStrike" cap="none" spc="0" baseline="0" dirty="0">
              <a:ln>
                <a:noFill/>
              </a:ln>
              <a:uFillTx/>
              <a:latin typeface="Calibri" panose="020F0502020204030204" pitchFamily="34" charset="0"/>
              <a:ea typeface="+mn-ea"/>
              <a:cs typeface="Calibri" panose="020F0502020204030204" pitchFamily="34" charset="0"/>
              <a:sym typeface="Helvetica Light"/>
            </a:endParaRPr>
          </a:p>
          <a:p>
            <a:r>
              <a:rPr lang="en-IE" sz="3600" b="0" dirty="0">
                <a:latin typeface="Calibri" panose="020F0502020204030204" pitchFamily="34" charset="0"/>
                <a:ea typeface="+mn-ea"/>
                <a:cs typeface="Calibri" panose="020F0502020204030204" pitchFamily="34" charset="0"/>
                <a:sym typeface="Helvetica Light"/>
              </a:rPr>
              <a:t>NINE &amp; Co. looked at the entire lifespan of their products to discover where and how they can apply circular principles. The circularity strategy at NINE &amp; Co. is focused around three phases 1) the design of products, 2) the use phase and 3) the distribution of products.</a:t>
            </a:r>
          </a:p>
          <a:p>
            <a:r>
              <a:rPr lang="en-IE" dirty="0"/>
              <a:t> </a:t>
            </a:r>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274883" y="4268525"/>
            <a:ext cx="10278817" cy="1666055"/>
          </a:xfrm>
        </p:spPr>
        <p:txBody>
          <a:bodyPr/>
          <a:lstStyle/>
          <a:p>
            <a:r>
              <a:rPr lang="en-IE" sz="2400" dirty="0">
                <a:latin typeface="Calibri" panose="020F0502020204030204" pitchFamily="34" charset="0"/>
                <a:ea typeface="+mn-ea"/>
                <a:cs typeface="Calibri" panose="020F0502020204030204" pitchFamily="34" charset="0"/>
                <a:sym typeface="Helvetica Light"/>
              </a:rPr>
              <a:t>In the design phase, NINE &amp; Co. focused on using sustainable and circular materials, continuously growing the share of these materials and using more low-impact production processes. NINE &amp; Co. plan to do research on how they can further enhance the circularity of their designs, aiming for extending the lifetime of products and keeping fibres in the use-loop.</a:t>
            </a:r>
          </a:p>
          <a:p>
            <a:r>
              <a:rPr lang="en-IE" dirty="0">
                <a:latin typeface="Calibri" panose="020F0502020204030204" pitchFamily="34" charset="0"/>
                <a:cs typeface="Calibri" panose="020F0502020204030204" pitchFamily="34" charset="0"/>
                <a:sym typeface="Helvetica Light"/>
                <a:hlinkClick r:id="rId3"/>
              </a:rPr>
              <a:t>(also see CSR Ready Case Studies)</a:t>
            </a:r>
            <a:endParaRPr lang="en-IE" dirty="0">
              <a:latin typeface="Calibri" panose="020F0502020204030204" pitchFamily="34" charset="0"/>
              <a:cs typeface="Calibri" panose="020F0502020204030204" pitchFamily="34" charset="0"/>
            </a:endParaRPr>
          </a:p>
        </p:txBody>
      </p:sp>
      <p:sp>
        <p:nvSpPr>
          <p:cNvPr id="6" name="Picture Placeholder 5">
            <a:extLst>
              <a:ext uri="{FF2B5EF4-FFF2-40B4-BE49-F238E27FC236}">
                <a16:creationId xmlns:a16="http://schemas.microsoft.com/office/drawing/2014/main" id="{B3278B7A-F380-C76A-D226-217C663A2057}"/>
              </a:ext>
            </a:extLst>
          </p:cNvPr>
          <p:cNvSpPr>
            <a:spLocks noGrp="1"/>
          </p:cNvSpPr>
          <p:nvPr>
            <p:ph type="pic" sz="quarter" idx="19"/>
          </p:nvPr>
        </p:nvSpPr>
        <p:spPr/>
        <p:txBody>
          <a:bodyPr/>
          <a:lstStyle/>
          <a:p>
            <a:endParaRPr lang="en-GB"/>
          </a:p>
        </p:txBody>
      </p:sp>
      <p:sp>
        <p:nvSpPr>
          <p:cNvPr id="2" name="Rectangle: Rounded Corners 1">
            <a:extLst>
              <a:ext uri="{FF2B5EF4-FFF2-40B4-BE49-F238E27FC236}">
                <a16:creationId xmlns:a16="http://schemas.microsoft.com/office/drawing/2014/main" id="{4BB9C07F-1D2D-507F-2C08-0B8C20278C24}"/>
              </a:ext>
            </a:extLst>
          </p:cNvPr>
          <p:cNvSpPr/>
          <p:nvPr/>
        </p:nvSpPr>
        <p:spPr>
          <a:xfrm>
            <a:off x="5943600" y="6919"/>
            <a:ext cx="5372100" cy="1157314"/>
          </a:xfrm>
          <a:prstGeom prst="roundRect">
            <a:avLst/>
          </a:prstGeom>
          <a:solidFill>
            <a:srgbClr val="09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77DC8108-C235-6424-DA16-BA7F4BA25BB3}"/>
              </a:ext>
            </a:extLst>
          </p:cNvPr>
          <p:cNvSpPr txBox="1"/>
          <p:nvPr/>
        </p:nvSpPr>
        <p:spPr>
          <a:xfrm>
            <a:off x="6172200" y="166660"/>
            <a:ext cx="4911132" cy="954107"/>
          </a:xfrm>
          <a:prstGeom prst="rect">
            <a:avLst/>
          </a:prstGeom>
          <a:solidFill>
            <a:srgbClr val="096D6E"/>
          </a:solidFill>
        </p:spPr>
        <p:txBody>
          <a:bodyPr wrap="square" rtlCol="0">
            <a:spAutoFit/>
          </a:bodyPr>
          <a:lstStyle/>
          <a:p>
            <a:pPr algn="ctr"/>
            <a:r>
              <a:rPr lang="en-IE" sz="3200" b="1" dirty="0">
                <a:solidFill>
                  <a:schemeClr val="bg1"/>
                </a:solidFill>
                <a:latin typeface="Aharoni" panose="02010803020104030203" pitchFamily="2" charset="-79"/>
                <a:cs typeface="Aharoni" panose="02010803020104030203" pitchFamily="2" charset="-79"/>
              </a:rPr>
              <a:t>Case Study</a:t>
            </a:r>
          </a:p>
          <a:p>
            <a:pPr algn="ctr"/>
            <a:r>
              <a:rPr lang="en-IE" sz="2400" dirty="0" err="1">
                <a:solidFill>
                  <a:schemeClr val="bg1"/>
                </a:solidFill>
                <a:cs typeface="Aharoni" panose="02010803020104030203" pitchFamily="2" charset="-79"/>
              </a:rPr>
              <a:t>Nine&amp;Co</a:t>
            </a:r>
            <a:r>
              <a:rPr lang="en-IE" sz="2400" dirty="0">
                <a:solidFill>
                  <a:schemeClr val="bg1"/>
                </a:solidFill>
                <a:cs typeface="Aharoni" panose="02010803020104030203" pitchFamily="2" charset="-79"/>
              </a:rPr>
              <a:t> Children’s Clothing</a:t>
            </a:r>
          </a:p>
        </p:txBody>
      </p:sp>
    </p:spTree>
    <p:extLst>
      <p:ext uri="{BB962C8B-B14F-4D97-AF65-F5344CB8AC3E}">
        <p14:creationId xmlns:p14="http://schemas.microsoft.com/office/powerpoint/2010/main" val="3063332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228600"/>
            <a:ext cx="4905375" cy="3702046"/>
          </a:xfrm>
        </p:spPr>
        <p:txBody>
          <a:bodyPr>
            <a:normAutofit fontScale="70000" lnSpcReduction="20000"/>
          </a:bodyPr>
          <a:lstStyle/>
          <a:p>
            <a:r>
              <a:rPr lang="en-IE" sz="4500" dirty="0"/>
              <a:t>Nine &amp; Co Rethink, Redesign, Redevelop,  Review Step by Step</a:t>
            </a:r>
          </a:p>
          <a:p>
            <a:endParaRPr lang="en-IE" sz="3600" b="0" i="0" u="none" strike="noStrike" cap="none" spc="0" baseline="0" dirty="0">
              <a:ln>
                <a:noFill/>
              </a:ln>
              <a:uFillTx/>
              <a:ea typeface="+mn-ea"/>
              <a:cs typeface="Calibri" panose="020F0502020204030204" pitchFamily="34" charset="0"/>
              <a:sym typeface="Helvetica Light"/>
            </a:endParaRPr>
          </a:p>
          <a:p>
            <a:r>
              <a:rPr lang="en-IE" sz="3600" b="0" dirty="0">
                <a:ea typeface="+mn-ea"/>
                <a:cs typeface="Calibri" panose="020F0502020204030204" pitchFamily="34" charset="0"/>
                <a:sym typeface="Helvetica Light"/>
              </a:rPr>
              <a:t>NINE &amp; Co. </a:t>
            </a:r>
            <a:r>
              <a:rPr lang="en-GB" b="0" i="0" dirty="0">
                <a:effectLst/>
              </a:rPr>
              <a:t>have exclusively been using certified cardboard (FSC quality mark) and 100% recycled paper for sending parcels from the central NINE &amp; Co warehouse since 2014. They continue the CE improvement process.</a:t>
            </a:r>
            <a:endParaRPr lang="en-IE" dirty="0"/>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95250" y="4087550"/>
            <a:ext cx="12094187" cy="1666055"/>
          </a:xfrm>
        </p:spPr>
        <p:txBody>
          <a:bodyPr/>
          <a:lstStyle/>
          <a:p>
            <a:pPr marL="457200" indent="-457200">
              <a:buFont typeface="+mj-lt"/>
              <a:buAutoNum type="arabicPeriod"/>
            </a:pPr>
            <a:r>
              <a:rPr lang="en-IE" sz="2200" dirty="0">
                <a:ea typeface="+mn-ea"/>
                <a:sym typeface="Helvetica Light"/>
              </a:rPr>
              <a:t>In the </a:t>
            </a:r>
            <a:r>
              <a:rPr lang="en-IE" sz="2200" b="1" dirty="0">
                <a:solidFill>
                  <a:srgbClr val="C95F57"/>
                </a:solidFill>
                <a:ea typeface="+mn-ea"/>
                <a:sym typeface="Helvetica Light"/>
              </a:rPr>
              <a:t>use phase </a:t>
            </a:r>
            <a:r>
              <a:rPr lang="en-IE" sz="2200" dirty="0">
                <a:ea typeface="+mn-ea"/>
                <a:sym typeface="Helvetica Light"/>
              </a:rPr>
              <a:t>NINE &amp; Co. involve consumers and encourages them to make more sustainable choices to reduce their impacts. This includes simple but effective measures such as improved size charts and washing instructions.</a:t>
            </a:r>
          </a:p>
          <a:p>
            <a:pPr marL="457200" indent="-457200">
              <a:buFont typeface="+mj-lt"/>
              <a:buAutoNum type="arabicPeriod"/>
            </a:pPr>
            <a:r>
              <a:rPr lang="en-IE" sz="2200" dirty="0">
                <a:ea typeface="+mn-ea"/>
                <a:cs typeface="Calibri" panose="020F0502020204030204" pitchFamily="34" charset="0"/>
                <a:sym typeface="Helvetica Light"/>
              </a:rPr>
              <a:t>In the </a:t>
            </a:r>
            <a:r>
              <a:rPr lang="en-IE" sz="2200" b="1" dirty="0">
                <a:solidFill>
                  <a:srgbClr val="C95F57"/>
                </a:solidFill>
                <a:ea typeface="+mn-ea"/>
                <a:cs typeface="Calibri" panose="020F0502020204030204" pitchFamily="34" charset="0"/>
                <a:sym typeface="Helvetica Light"/>
              </a:rPr>
              <a:t>distribution phase</a:t>
            </a:r>
            <a:r>
              <a:rPr lang="en-IE" sz="2200" dirty="0">
                <a:ea typeface="+mn-ea"/>
                <a:sym typeface="Helvetica Light"/>
              </a:rPr>
              <a:t>, the packaging is one of their main focus paints. In 2019 they started using 100% FSC-certified carton board in their packaging. In 2020 they started using almost 30% recycled cartons. In 2021 they started using 100% recycled polybags. They recognise that the transportation of their products is a key area for future improvement in their value chain.</a:t>
            </a:r>
            <a:endParaRPr lang="en-IE" sz="2200" dirty="0">
              <a:cs typeface="Calibri" panose="020F0502020204030204" pitchFamily="34" charset="0"/>
            </a:endParaRPr>
          </a:p>
          <a:p>
            <a:pPr marL="457200" indent="-457200">
              <a:buFont typeface="+mj-lt"/>
              <a:buAutoNum type="arabicPeriod"/>
            </a:pPr>
            <a:endParaRPr lang="en-IE" sz="2200" dirty="0">
              <a:solidFill>
                <a:srgbClr val="0A0A0A"/>
              </a:solidFill>
            </a:endParaRPr>
          </a:p>
        </p:txBody>
      </p:sp>
      <p:pic>
        <p:nvPicPr>
          <p:cNvPr id="16388" name="Picture 4">
            <a:extLst>
              <a:ext uri="{FF2B5EF4-FFF2-40B4-BE49-F238E27FC236}">
                <a16:creationId xmlns:a16="http://schemas.microsoft.com/office/drawing/2014/main" id="{22600FB8-0EFD-91CC-CA07-4B19664235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2914" y="151974"/>
            <a:ext cx="3808411" cy="3778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714BB9-89FC-57C4-7D06-4E83303F19ED}"/>
              </a:ext>
            </a:extLst>
          </p:cNvPr>
          <p:cNvSpPr txBox="1"/>
          <p:nvPr/>
        </p:nvSpPr>
        <p:spPr>
          <a:xfrm>
            <a:off x="10744200" y="2533650"/>
            <a:ext cx="1047750" cy="923330"/>
          </a:xfrm>
          <a:prstGeom prst="rect">
            <a:avLst/>
          </a:prstGeom>
          <a:noFill/>
        </p:spPr>
        <p:txBody>
          <a:bodyPr wrap="square" rtlCol="0">
            <a:spAutoFit/>
          </a:bodyPr>
          <a:lstStyle/>
          <a:p>
            <a:pPr algn="ctr"/>
            <a:r>
              <a:rPr lang="en-IE" dirty="0">
                <a:hlinkClick r:id="rId3"/>
              </a:rPr>
              <a:t>Circular Economy Model</a:t>
            </a:r>
            <a:endParaRPr lang="en-IE" dirty="0"/>
          </a:p>
        </p:txBody>
      </p:sp>
    </p:spTree>
    <p:extLst>
      <p:ext uri="{BB962C8B-B14F-4D97-AF65-F5344CB8AC3E}">
        <p14:creationId xmlns:p14="http://schemas.microsoft.com/office/powerpoint/2010/main" val="2122854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83D6A5-CF27-CEA7-0A3B-B4D9A85802F6}"/>
              </a:ext>
            </a:extLst>
          </p:cNvPr>
          <p:cNvSpPr>
            <a:spLocks noGrp="1"/>
          </p:cNvSpPr>
          <p:nvPr>
            <p:ph type="body" sz="quarter" idx="13"/>
          </p:nvPr>
        </p:nvSpPr>
        <p:spPr>
          <a:xfrm>
            <a:off x="490899" y="764711"/>
            <a:ext cx="7538676" cy="697353"/>
          </a:xfrm>
        </p:spPr>
        <p:txBody>
          <a:bodyPr/>
          <a:lstStyle/>
          <a:p>
            <a:r>
              <a:rPr lang="en-IE" dirty="0"/>
              <a:t>Implementing Circular Economy Models </a:t>
            </a:r>
          </a:p>
          <a:p>
            <a:endParaRPr lang="en-IE" dirty="0"/>
          </a:p>
        </p:txBody>
      </p:sp>
      <p:sp>
        <p:nvSpPr>
          <p:cNvPr id="6" name="Text Placeholder 5">
            <a:extLst>
              <a:ext uri="{FF2B5EF4-FFF2-40B4-BE49-F238E27FC236}">
                <a16:creationId xmlns:a16="http://schemas.microsoft.com/office/drawing/2014/main" id="{AA5EA1FD-66BD-2C5B-652B-3D9B009D59C5}"/>
              </a:ext>
            </a:extLst>
          </p:cNvPr>
          <p:cNvSpPr>
            <a:spLocks noGrp="1"/>
          </p:cNvSpPr>
          <p:nvPr>
            <p:ph type="body" sz="quarter" idx="14"/>
          </p:nvPr>
        </p:nvSpPr>
        <p:spPr>
          <a:xfrm>
            <a:off x="490898" y="2230955"/>
            <a:ext cx="5433651" cy="1193534"/>
          </a:xfrm>
        </p:spPr>
        <p:txBody>
          <a:bodyPr/>
          <a:lstStyle/>
          <a:p>
            <a:r>
              <a:rPr lang="en-IE" sz="2400" dirty="0"/>
              <a:t>This section explains CE Implementation using 8 steps on how to implement circular economy models so SMEs can consume less, consume better and create systemic change. </a:t>
            </a:r>
          </a:p>
        </p:txBody>
      </p:sp>
      <p:sp>
        <p:nvSpPr>
          <p:cNvPr id="2" name="Rectangle: Rounded Corners 1">
            <a:extLst>
              <a:ext uri="{FF2B5EF4-FFF2-40B4-BE49-F238E27FC236}">
                <a16:creationId xmlns:a16="http://schemas.microsoft.com/office/drawing/2014/main" id="{05DCB220-BF68-3F00-8E86-1E52BDC869EC}"/>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DCD44A4B-4DD1-A1EA-6026-88989B516097}"/>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Section 3</a:t>
            </a:r>
          </a:p>
        </p:txBody>
      </p:sp>
    </p:spTree>
    <p:extLst>
      <p:ext uri="{BB962C8B-B14F-4D97-AF65-F5344CB8AC3E}">
        <p14:creationId xmlns:p14="http://schemas.microsoft.com/office/powerpoint/2010/main" val="1306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21A22F-09D9-ABE1-872F-6BA83A3A16F6}"/>
              </a:ext>
            </a:extLst>
          </p:cNvPr>
          <p:cNvSpPr>
            <a:spLocks noGrp="1"/>
          </p:cNvSpPr>
          <p:nvPr>
            <p:ph type="body" sz="quarter" idx="13"/>
          </p:nvPr>
        </p:nvSpPr>
        <p:spPr>
          <a:xfrm>
            <a:off x="717289" y="591485"/>
            <a:ext cx="6235960" cy="953429"/>
          </a:xfrm>
        </p:spPr>
        <p:txBody>
          <a:bodyPr>
            <a:normAutofit fontScale="92500" lnSpcReduction="10000"/>
          </a:bodyPr>
          <a:lstStyle/>
          <a:p>
            <a:r>
              <a:rPr lang="en-IE" dirty="0"/>
              <a:t>Implementing Circular Economy Models </a:t>
            </a:r>
          </a:p>
        </p:txBody>
      </p:sp>
      <p:sp>
        <p:nvSpPr>
          <p:cNvPr id="5" name="Text Placeholder 4">
            <a:extLst>
              <a:ext uri="{FF2B5EF4-FFF2-40B4-BE49-F238E27FC236}">
                <a16:creationId xmlns:a16="http://schemas.microsoft.com/office/drawing/2014/main" id="{E0C8D5EB-B8CF-60C0-9812-C2B190CF3477}"/>
              </a:ext>
            </a:extLst>
          </p:cNvPr>
          <p:cNvSpPr>
            <a:spLocks noGrp="1"/>
          </p:cNvSpPr>
          <p:nvPr>
            <p:ph type="body" sz="quarter" idx="14"/>
          </p:nvPr>
        </p:nvSpPr>
        <p:spPr>
          <a:xfrm>
            <a:off x="726088" y="1540569"/>
            <a:ext cx="5998561" cy="3079983"/>
          </a:xfrm>
        </p:spPr>
        <p:txBody>
          <a:bodyPr/>
          <a:lstStyle/>
          <a:p>
            <a:r>
              <a:rPr lang="en-GB" dirty="0"/>
              <a:t>This guide is a great resource demonstrating great case studies and resources on implementing Circular Economy (CE) models. One size does not fit all the concept of CE is very complex and detailed, as such requires holistic and systemic thinking by companies in order to be implemented. The next section will touch on the eight steps involved in implementing CE. For further technical implementation of CE please refer to some of the tools referenced at the end of this guide.</a:t>
            </a:r>
            <a:endParaRPr lang="en-IE" dirty="0"/>
          </a:p>
          <a:p>
            <a:endParaRPr lang="en-IE" dirty="0"/>
          </a:p>
        </p:txBody>
      </p:sp>
      <p:pic>
        <p:nvPicPr>
          <p:cNvPr id="8" name="Picture 7">
            <a:hlinkClick r:id="rId2"/>
            <a:extLst>
              <a:ext uri="{FF2B5EF4-FFF2-40B4-BE49-F238E27FC236}">
                <a16:creationId xmlns:a16="http://schemas.microsoft.com/office/drawing/2014/main" id="{76BABD45-EEBF-2D14-C512-B43270EC44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748" y="477019"/>
            <a:ext cx="3362401" cy="48592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14B7373-1A44-9E79-36E4-CAE56923F59F}"/>
              </a:ext>
            </a:extLst>
          </p:cNvPr>
          <p:cNvSpPr txBox="1"/>
          <p:nvPr/>
        </p:nvSpPr>
        <p:spPr>
          <a:xfrm>
            <a:off x="6724649" y="5457651"/>
            <a:ext cx="4810125"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https://eulacfoundation.org/en/system/files/case_studies_circular_economy_eu_lac.pdf</a:t>
            </a:r>
            <a:r>
              <a:rPr lang="en-IE" dirty="0">
                <a:solidFill>
                  <a:schemeClr val="bg1"/>
                </a:solidFill>
              </a:rPr>
              <a:t> </a:t>
            </a:r>
          </a:p>
        </p:txBody>
      </p:sp>
      <p:pic>
        <p:nvPicPr>
          <p:cNvPr id="10" name="Graphic 9" descr="Touchscreen with solid fill">
            <a:extLst>
              <a:ext uri="{FF2B5EF4-FFF2-40B4-BE49-F238E27FC236}">
                <a16:creationId xmlns:a16="http://schemas.microsoft.com/office/drawing/2014/main" id="{8C80C888-37CD-E36C-53C8-BCC5670B0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013" y="2593253"/>
            <a:ext cx="1447136" cy="1447136"/>
          </a:xfrm>
          <a:prstGeom prst="rect">
            <a:avLst/>
          </a:prstGeom>
        </p:spPr>
      </p:pic>
    </p:spTree>
    <p:extLst>
      <p:ext uri="{BB962C8B-B14F-4D97-AF65-F5344CB8AC3E}">
        <p14:creationId xmlns:p14="http://schemas.microsoft.com/office/powerpoint/2010/main" val="1327949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2B8A2-F841-6159-0409-179361B6F570}"/>
              </a:ext>
            </a:extLst>
          </p:cNvPr>
          <p:cNvSpPr>
            <a:spLocks noGrp="1"/>
          </p:cNvSpPr>
          <p:nvPr>
            <p:ph type="body" sz="quarter" idx="13"/>
          </p:nvPr>
        </p:nvSpPr>
        <p:spPr>
          <a:xfrm>
            <a:off x="1086578" y="280799"/>
            <a:ext cx="10600546" cy="953429"/>
          </a:xfrm>
        </p:spPr>
        <p:txBody>
          <a:bodyPr/>
          <a:lstStyle/>
          <a:p>
            <a:pPr algn="ctr"/>
            <a:r>
              <a:rPr lang="en-IE" dirty="0">
                <a:solidFill>
                  <a:srgbClr val="C95F57"/>
                </a:solidFill>
              </a:rPr>
              <a:t>Implementing Circular Economy Thinking</a:t>
            </a:r>
          </a:p>
        </p:txBody>
      </p:sp>
      <p:pic>
        <p:nvPicPr>
          <p:cNvPr id="5" name="Picture 4">
            <a:extLst>
              <a:ext uri="{FF2B5EF4-FFF2-40B4-BE49-F238E27FC236}">
                <a16:creationId xmlns:a16="http://schemas.microsoft.com/office/drawing/2014/main" id="{6F838D02-669C-672B-31E5-1A0CE9BE08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2791" y="1025690"/>
            <a:ext cx="7277283" cy="5737686"/>
          </a:xfrm>
          <a:prstGeom prst="rect">
            <a:avLst/>
          </a:prstGeom>
        </p:spPr>
      </p:pic>
      <p:sp>
        <p:nvSpPr>
          <p:cNvPr id="4" name="TextBox 3">
            <a:extLst>
              <a:ext uri="{FF2B5EF4-FFF2-40B4-BE49-F238E27FC236}">
                <a16:creationId xmlns:a16="http://schemas.microsoft.com/office/drawing/2014/main" id="{6AEF0327-4701-561B-9651-4B1EE4CB47E8}"/>
              </a:ext>
            </a:extLst>
          </p:cNvPr>
          <p:cNvSpPr txBox="1"/>
          <p:nvPr/>
        </p:nvSpPr>
        <p:spPr>
          <a:xfrm>
            <a:off x="504876" y="1098828"/>
            <a:ext cx="4648149" cy="5632311"/>
          </a:xfrm>
          <a:prstGeom prst="rect">
            <a:avLst/>
          </a:prstGeom>
          <a:noFill/>
        </p:spPr>
        <p:txBody>
          <a:bodyPr wrap="square" rtlCol="0">
            <a:spAutoFit/>
          </a:bodyPr>
          <a:lstStyle/>
          <a:p>
            <a:pPr marL="342900" indent="-342900">
              <a:buFont typeface="+mj-lt"/>
              <a:buAutoNum type="arabicPeriod"/>
            </a:pPr>
            <a:r>
              <a:rPr lang="en-IE" sz="2400" dirty="0"/>
              <a:t>Map your </a:t>
            </a:r>
            <a:r>
              <a:rPr lang="en-IE" sz="2400" b="1" dirty="0">
                <a:solidFill>
                  <a:srgbClr val="C95F57"/>
                </a:solidFill>
              </a:rPr>
              <a:t>current status </a:t>
            </a:r>
            <a:r>
              <a:rPr lang="en-IE" sz="2400" dirty="0"/>
              <a:t>on Circular Economy</a:t>
            </a:r>
          </a:p>
          <a:p>
            <a:pPr marL="342900" indent="-342900">
              <a:buFont typeface="+mj-lt"/>
              <a:buAutoNum type="arabicPeriod"/>
            </a:pPr>
            <a:r>
              <a:rPr lang="en-IE" sz="2400" dirty="0"/>
              <a:t>Engage key </a:t>
            </a:r>
            <a:r>
              <a:rPr lang="en-IE" sz="2400" b="1" dirty="0">
                <a:solidFill>
                  <a:srgbClr val="C95F57"/>
                </a:solidFill>
              </a:rPr>
              <a:t>stakeholders</a:t>
            </a:r>
          </a:p>
          <a:p>
            <a:pPr marL="342900" indent="-342900">
              <a:buFont typeface="+mj-lt"/>
              <a:buAutoNum type="arabicPeriod"/>
            </a:pPr>
            <a:r>
              <a:rPr lang="en-IE" sz="2400" dirty="0"/>
              <a:t>Assure consistent senior management </a:t>
            </a:r>
            <a:r>
              <a:rPr lang="en-IE" sz="2400" b="1" dirty="0">
                <a:solidFill>
                  <a:srgbClr val="C95F57"/>
                </a:solidFill>
              </a:rPr>
              <a:t>buy-in</a:t>
            </a:r>
          </a:p>
          <a:p>
            <a:pPr marL="342900" indent="-342900">
              <a:buFont typeface="+mj-lt"/>
              <a:buAutoNum type="arabicPeriod"/>
            </a:pPr>
            <a:r>
              <a:rPr lang="en-IE" sz="2400" dirty="0"/>
              <a:t>Create circular economy </a:t>
            </a:r>
            <a:r>
              <a:rPr lang="en-IE" sz="2400" b="1" dirty="0">
                <a:solidFill>
                  <a:srgbClr val="C95F57"/>
                </a:solidFill>
              </a:rPr>
              <a:t>champions</a:t>
            </a:r>
            <a:r>
              <a:rPr lang="en-IE" sz="2400" dirty="0"/>
              <a:t>, plan and capacity build</a:t>
            </a:r>
          </a:p>
          <a:p>
            <a:pPr marL="342900" indent="-342900">
              <a:buFont typeface="+mj-lt"/>
              <a:buAutoNum type="arabicPeriod"/>
            </a:pPr>
            <a:r>
              <a:rPr lang="en-IE" sz="2400" dirty="0"/>
              <a:t>Develop a </a:t>
            </a:r>
            <a:r>
              <a:rPr lang="en-IE" sz="2400" b="1" dirty="0">
                <a:solidFill>
                  <a:srgbClr val="C95F57"/>
                </a:solidFill>
              </a:rPr>
              <a:t>business case </a:t>
            </a:r>
            <a:r>
              <a:rPr lang="en-IE" sz="2400" dirty="0"/>
              <a:t>and measurable ambitions</a:t>
            </a:r>
          </a:p>
          <a:p>
            <a:pPr marL="342900" indent="-342900">
              <a:buFont typeface="+mj-lt"/>
              <a:buAutoNum type="arabicPeriod"/>
            </a:pPr>
            <a:r>
              <a:rPr lang="en-IE" sz="2400" dirty="0"/>
              <a:t>Define circular economy </a:t>
            </a:r>
            <a:r>
              <a:rPr lang="en-IE" sz="2400" b="1" dirty="0">
                <a:solidFill>
                  <a:srgbClr val="C95F57"/>
                </a:solidFill>
              </a:rPr>
              <a:t>vision</a:t>
            </a:r>
            <a:r>
              <a:rPr lang="en-IE" sz="2400" dirty="0"/>
              <a:t> and </a:t>
            </a:r>
            <a:r>
              <a:rPr lang="en-IE" sz="2400" b="1" dirty="0">
                <a:solidFill>
                  <a:srgbClr val="C95F57"/>
                </a:solidFill>
              </a:rPr>
              <a:t>communicate</a:t>
            </a:r>
          </a:p>
          <a:p>
            <a:pPr marL="342900" indent="-342900">
              <a:buFont typeface="+mj-lt"/>
              <a:buAutoNum type="arabicPeriod"/>
            </a:pPr>
            <a:r>
              <a:rPr lang="en-IE" sz="2400" b="1" dirty="0">
                <a:solidFill>
                  <a:srgbClr val="C95F57"/>
                </a:solidFill>
              </a:rPr>
              <a:t>Process – </a:t>
            </a:r>
            <a:r>
              <a:rPr lang="en-IE" sz="2400" b="1">
                <a:solidFill>
                  <a:srgbClr val="C95F57"/>
                </a:solidFill>
              </a:rPr>
              <a:t>Product – Business </a:t>
            </a:r>
            <a:r>
              <a:rPr lang="en-IE" sz="2400" b="1" dirty="0">
                <a:solidFill>
                  <a:srgbClr val="C95F57"/>
                </a:solidFill>
              </a:rPr>
              <a:t>model innovation</a:t>
            </a:r>
          </a:p>
          <a:p>
            <a:pPr marL="342900" indent="-342900">
              <a:buFont typeface="+mj-lt"/>
              <a:buAutoNum type="arabicPeriod"/>
            </a:pPr>
            <a:r>
              <a:rPr lang="en-IE" sz="2400" b="1" dirty="0">
                <a:solidFill>
                  <a:srgbClr val="C95F57"/>
                </a:solidFill>
              </a:rPr>
              <a:t>Communicate </a:t>
            </a:r>
            <a:r>
              <a:rPr lang="en-IE" sz="2400" dirty="0"/>
              <a:t>your CE efforts</a:t>
            </a:r>
          </a:p>
        </p:txBody>
      </p:sp>
    </p:spTree>
    <p:extLst>
      <p:ext uri="{BB962C8B-B14F-4D97-AF65-F5344CB8AC3E}">
        <p14:creationId xmlns:p14="http://schemas.microsoft.com/office/powerpoint/2010/main" val="2636333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lstStyle/>
          <a:p>
            <a:r>
              <a:rPr lang="en-IE" dirty="0">
                <a:solidFill>
                  <a:srgbClr val="C95F57"/>
                </a:solidFill>
              </a:rPr>
              <a:t>Steps 1- 8 Implementing Circular Economy Thinking</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04876" y="1538705"/>
            <a:ext cx="5152974" cy="4700170"/>
          </a:xfrm>
        </p:spPr>
        <p:txBody>
          <a:bodyPr/>
          <a:lstStyle/>
          <a:p>
            <a:r>
              <a:rPr lang="en-GB" sz="2800" b="1" dirty="0">
                <a:solidFill>
                  <a:srgbClr val="027354"/>
                </a:solidFill>
              </a:rPr>
              <a:t>Step 1. </a:t>
            </a:r>
            <a:r>
              <a:rPr lang="en-GB" sz="2800" b="1" dirty="0">
                <a:solidFill>
                  <a:srgbClr val="C95F57"/>
                </a:solidFill>
              </a:rPr>
              <a:t>Map Your Current Status on Circular Economy </a:t>
            </a:r>
          </a:p>
          <a:p>
            <a:endParaRPr lang="en-GB" b="1" dirty="0">
              <a:solidFill>
                <a:srgbClr val="C95F57"/>
              </a:solidFill>
            </a:endParaRPr>
          </a:p>
          <a:p>
            <a:r>
              <a:rPr lang="en-GB" dirty="0"/>
              <a:t>Review all your current practices and activities to map what you are already doing that could be considered as ‘circular thinking’. Consider all business units and include operations as well as products and services in your review.</a:t>
            </a:r>
          </a:p>
          <a:p>
            <a:endParaRPr lang="en-GB" dirty="0"/>
          </a:p>
          <a:p>
            <a:endParaRPr lang="en-IE" dirty="0"/>
          </a:p>
        </p:txBody>
      </p:sp>
      <p:pic>
        <p:nvPicPr>
          <p:cNvPr id="4" name="Picture 3">
            <a:extLst>
              <a:ext uri="{FF2B5EF4-FFF2-40B4-BE49-F238E27FC236}">
                <a16:creationId xmlns:a16="http://schemas.microsoft.com/office/drawing/2014/main" id="{82EA6437-F840-BE73-48F6-592A7CE70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9112" y="1704892"/>
            <a:ext cx="5872888" cy="5052355"/>
          </a:xfrm>
          <a:prstGeom prst="rect">
            <a:avLst/>
          </a:prstGeom>
        </p:spPr>
      </p:pic>
    </p:spTree>
    <p:extLst>
      <p:ext uri="{BB962C8B-B14F-4D97-AF65-F5344CB8AC3E}">
        <p14:creationId xmlns:p14="http://schemas.microsoft.com/office/powerpoint/2010/main" val="3632892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p:txBody>
          <a:bodyPr/>
          <a:lstStyle/>
          <a:p>
            <a:r>
              <a:rPr lang="en-IE" dirty="0">
                <a:solidFill>
                  <a:srgbClr val="027354"/>
                </a:solidFill>
              </a:rPr>
              <a:t>Step 2. </a:t>
            </a:r>
            <a:r>
              <a:rPr lang="en-IE" dirty="0">
                <a:solidFill>
                  <a:srgbClr val="C95F57"/>
                </a:solidFill>
              </a:rPr>
              <a:t>Engage Key Stakeholders</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04876" y="1538705"/>
            <a:ext cx="11096574" cy="3995320"/>
          </a:xfrm>
        </p:spPr>
        <p:txBody>
          <a:bodyPr/>
          <a:lstStyle/>
          <a:p>
            <a:r>
              <a:rPr lang="en-GB" dirty="0"/>
              <a:t>Stakeholders such as customers, NGOs and communities play an important and influential role in driving the CE agenda. One way to engage with these actors is via focus groups. When engaging with employees and stakeholders, it is important to encourage them to think outside the box, as CE is about eliminating the whole concept of waste. Organisations should identify good, appropriate and relevant expert organisations (consultancies or NGOs) with whom they can partner from the outset throughout the transition to a CE business model. With regards to internal stakeholders and employees, one way of encouraging engagement with them is to ask them to reflect on where your business currently experiences high costs, such as a large waste stream or one that is hard to recycle. Other areas of poor performance like high levels of product returns, or complaints about product durability, which can get negative media coverage, should also be explored.</a:t>
            </a:r>
            <a:endParaRPr lang="en-IE" dirty="0"/>
          </a:p>
          <a:p>
            <a:r>
              <a:rPr lang="en-GB" dirty="0"/>
              <a:t> </a:t>
            </a:r>
          </a:p>
          <a:p>
            <a:endParaRPr lang="en-IE" dirty="0"/>
          </a:p>
        </p:txBody>
      </p:sp>
    </p:spTree>
    <p:extLst>
      <p:ext uri="{BB962C8B-B14F-4D97-AF65-F5344CB8AC3E}">
        <p14:creationId xmlns:p14="http://schemas.microsoft.com/office/powerpoint/2010/main" val="3584373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522863"/>
            <a:ext cx="5228693" cy="953429"/>
          </a:xfrm>
        </p:spPr>
        <p:txBody>
          <a:bodyPr>
            <a:noAutofit/>
          </a:bodyPr>
          <a:lstStyle/>
          <a:p>
            <a:r>
              <a:rPr lang="en-GB" sz="2800" dirty="0"/>
              <a:t>Step 3. Assure Consistent Senior Management Buy-in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476292"/>
            <a:ext cx="5998562" cy="3079983"/>
          </a:xfrm>
        </p:spPr>
        <p:txBody>
          <a:bodyPr/>
          <a:lstStyle/>
          <a:p>
            <a:r>
              <a:rPr lang="en-GB" dirty="0"/>
              <a:t>The World Business Council for Sustainable Development (WBCSD) and Boston Consulting Group’s (BCG) survey found corporate leadership was the most important factor in driving forward CE within corporations. Senior leadership’s commitment and steering on the subject is vital for the successful implementation. Without engaged senior management and leadership, circular economy thinking will not advance within organisations. It is therefore important that senior management and leaders are made well aware of the concepts of CE and its potential benefits and impacts to the business. </a:t>
            </a:r>
            <a:endParaRPr lang="en-IE" dirty="0"/>
          </a:p>
        </p:txBody>
      </p:sp>
      <p:pic>
        <p:nvPicPr>
          <p:cNvPr id="8" name="Picture 7">
            <a:hlinkClick r:id="rId2"/>
            <a:extLst>
              <a:ext uri="{FF2B5EF4-FFF2-40B4-BE49-F238E27FC236}">
                <a16:creationId xmlns:a16="http://schemas.microsoft.com/office/drawing/2014/main" id="{33214525-CB13-3F01-04D3-17CE7F608B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983" y="522863"/>
            <a:ext cx="4527783" cy="474369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796B4D3-1399-330C-46E5-CF1F2F0E3AD6}"/>
              </a:ext>
            </a:extLst>
          </p:cNvPr>
          <p:cNvSpPr txBox="1"/>
          <p:nvPr/>
        </p:nvSpPr>
        <p:spPr>
          <a:xfrm>
            <a:off x="7553324" y="5381625"/>
            <a:ext cx="3467100" cy="1200329"/>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See Case Study Better Futures Factory, Netherlands how they Implemented their CE Sustainable Product Design</a:t>
            </a:r>
            <a:r>
              <a:rPr lang="en-IE" dirty="0">
                <a:solidFill>
                  <a:schemeClr val="bg1"/>
                </a:solidFill>
              </a:rPr>
              <a:t>. </a:t>
            </a:r>
            <a:r>
              <a:rPr lang="en-IE" b="1" dirty="0">
                <a:solidFill>
                  <a:schemeClr val="bg1"/>
                </a:solidFill>
                <a:hlinkClick r:id="rId2">
                  <a:extLst>
                    <a:ext uri="{A12FA001-AC4F-418D-AE19-62706E023703}">
                      <ahyp:hlinkClr xmlns:ahyp="http://schemas.microsoft.com/office/drawing/2018/hyperlinkcolor" val="tx"/>
                    </a:ext>
                  </a:extLst>
                </a:hlinkClick>
              </a:rPr>
              <a:t>Page 46 </a:t>
            </a:r>
            <a:endParaRPr lang="en-IE" dirty="0">
              <a:solidFill>
                <a:schemeClr val="bg1"/>
              </a:solidFill>
            </a:endParaRPr>
          </a:p>
        </p:txBody>
      </p:sp>
      <p:pic>
        <p:nvPicPr>
          <p:cNvPr id="12" name="Graphic 11" descr="Touchscreen with solid fill">
            <a:extLst>
              <a:ext uri="{FF2B5EF4-FFF2-40B4-BE49-F238E27FC236}">
                <a16:creationId xmlns:a16="http://schemas.microsoft.com/office/drawing/2014/main" id="{3D608A48-23B4-2B99-B749-2CA7EE3F56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2486" y="2628900"/>
            <a:ext cx="1158994" cy="1158994"/>
          </a:xfrm>
          <a:prstGeom prst="rect">
            <a:avLst/>
          </a:prstGeom>
        </p:spPr>
      </p:pic>
    </p:spTree>
    <p:extLst>
      <p:ext uri="{BB962C8B-B14F-4D97-AF65-F5344CB8AC3E}">
        <p14:creationId xmlns:p14="http://schemas.microsoft.com/office/powerpoint/2010/main" val="378736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907745"/>
            <a:ext cx="5395869" cy="5384995"/>
          </a:xfrm>
        </p:spPr>
        <p:txBody>
          <a:bodyPr>
            <a:normAutofit fontScale="85000" lnSpcReduction="20000"/>
          </a:bodyPr>
          <a:lstStyle/>
          <a:p>
            <a:pPr marL="342900" indent="-342900">
              <a:lnSpc>
                <a:spcPct val="120000"/>
              </a:lnSpc>
              <a:spcBef>
                <a:spcPts val="600"/>
              </a:spcBef>
              <a:buFont typeface="Wingdings" panose="05000000000000000000" pitchFamily="2" charset="2"/>
              <a:buChar char="v"/>
            </a:pPr>
            <a:r>
              <a:rPr lang="en-IE" b="1" dirty="0">
                <a:solidFill>
                  <a:srgbClr val="3AA091"/>
                </a:solidFill>
              </a:rPr>
              <a:t>Understand </a:t>
            </a:r>
            <a:r>
              <a:rPr lang="en-IE" sz="2500" dirty="0">
                <a:solidFill>
                  <a:srgbClr val="4D4D4D"/>
                </a:solidFill>
              </a:rPr>
              <a:t>the difference between the traditional linear model to the circular economy model </a:t>
            </a:r>
          </a:p>
          <a:p>
            <a:pPr marL="342900" indent="-342900">
              <a:lnSpc>
                <a:spcPct val="120000"/>
              </a:lnSpc>
              <a:spcBef>
                <a:spcPts val="600"/>
              </a:spcBef>
              <a:buFont typeface="Wingdings" panose="05000000000000000000" pitchFamily="2" charset="2"/>
              <a:buChar char="v"/>
            </a:pPr>
            <a:r>
              <a:rPr lang="en-IE" b="1" dirty="0">
                <a:solidFill>
                  <a:srgbClr val="F27954"/>
                </a:solidFill>
              </a:rPr>
              <a:t>Learn</a:t>
            </a:r>
            <a:r>
              <a:rPr lang="en-IE" dirty="0"/>
              <a:t> </a:t>
            </a:r>
            <a:r>
              <a:rPr lang="en-IE" dirty="0">
                <a:solidFill>
                  <a:srgbClr val="4D4D4D"/>
                </a:solidFill>
              </a:rPr>
              <a:t>why companies need to engage in CE to not only gain control over their resources but to factor in environmental regulation</a:t>
            </a:r>
          </a:p>
          <a:p>
            <a:pPr marL="342900" indent="-342900">
              <a:lnSpc>
                <a:spcPct val="120000"/>
              </a:lnSpc>
              <a:spcBef>
                <a:spcPts val="600"/>
              </a:spcBef>
              <a:buFont typeface="Wingdings" panose="05000000000000000000" pitchFamily="2" charset="2"/>
              <a:buChar char="v"/>
            </a:pPr>
            <a:r>
              <a:rPr lang="en-IE" b="1" dirty="0">
                <a:solidFill>
                  <a:srgbClr val="002060"/>
                </a:solidFill>
              </a:rPr>
              <a:t>Become aware </a:t>
            </a:r>
            <a:r>
              <a:rPr lang="en-IE" dirty="0">
                <a:solidFill>
                  <a:srgbClr val="4D4D4D"/>
                </a:solidFill>
              </a:rPr>
              <a:t>of how the Circular Economy can provide a beneficial way of doing business sustainably and how it can be equally beneficial to people and the planet</a:t>
            </a:r>
          </a:p>
          <a:p>
            <a:pPr marL="342900" indent="-342900">
              <a:lnSpc>
                <a:spcPct val="120000"/>
              </a:lnSpc>
              <a:spcBef>
                <a:spcPts val="600"/>
              </a:spcBef>
              <a:buFont typeface="Wingdings" panose="05000000000000000000" pitchFamily="2" charset="2"/>
              <a:buChar char="v"/>
            </a:pPr>
            <a:r>
              <a:rPr lang="en-IE" b="1" dirty="0">
                <a:solidFill>
                  <a:srgbClr val="027354"/>
                </a:solidFill>
              </a:rPr>
              <a:t>Learn </a:t>
            </a:r>
            <a:r>
              <a:rPr lang="en-IE" dirty="0">
                <a:solidFill>
                  <a:srgbClr val="4D4D4D"/>
                </a:solidFill>
              </a:rPr>
              <a:t>from numerous European case studies in a variety of industries how they have approached CE Models for their businesses</a:t>
            </a:r>
          </a:p>
          <a:p>
            <a:pPr marL="342900" indent="-342900">
              <a:lnSpc>
                <a:spcPct val="120000"/>
              </a:lnSpc>
              <a:spcBef>
                <a:spcPts val="600"/>
              </a:spcBef>
              <a:buFont typeface="Wingdings" panose="05000000000000000000" pitchFamily="2" charset="2"/>
              <a:buChar char="v"/>
            </a:pPr>
            <a:r>
              <a:rPr lang="en-IE" b="1" dirty="0">
                <a:solidFill>
                  <a:srgbClr val="C95F57"/>
                </a:solidFill>
              </a:rPr>
              <a:t>Learn</a:t>
            </a:r>
            <a:r>
              <a:rPr lang="en-IE" dirty="0">
                <a:solidFill>
                  <a:srgbClr val="4D4D4D"/>
                </a:solidFill>
              </a:rPr>
              <a:t> how to join the Circular Economy effort and conversation by implementing core principles and activities</a:t>
            </a:r>
          </a:p>
          <a:p>
            <a:pPr marL="342900" indent="-342900">
              <a:lnSpc>
                <a:spcPct val="120000"/>
              </a:lnSpc>
              <a:spcBef>
                <a:spcPts val="600"/>
              </a:spcBef>
              <a:buFont typeface="Wingdings" panose="05000000000000000000" pitchFamily="2" charset="2"/>
              <a:buChar char="v"/>
            </a:pPr>
            <a:endParaRPr lang="en-IE" dirty="0">
              <a:solidFill>
                <a:srgbClr val="4D4D4D"/>
              </a:solidFill>
            </a:endParaRPr>
          </a:p>
          <a:p>
            <a:pPr marL="342900" indent="-342900">
              <a:lnSpc>
                <a:spcPct val="120000"/>
              </a:lnSpc>
              <a:spcBef>
                <a:spcPts val="600"/>
              </a:spcBef>
              <a:buFont typeface="Wingdings" panose="05000000000000000000" pitchFamily="2" charset="2"/>
              <a:buChar char="v"/>
            </a:pPr>
            <a:endParaRPr lang="en-IE" dirty="0"/>
          </a:p>
        </p:txBody>
      </p:sp>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ADB56B42-454F-92E3-BC7A-2E668A225A8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14" b="7614"/>
          <a:stretch>
            <a:fillRect/>
          </a:stretch>
        </p:blipFill>
        <p:spPr>
          <a:xfrm>
            <a:off x="5957047" y="-1"/>
            <a:ext cx="5395869" cy="6858001"/>
          </a:xfrm>
        </p:spPr>
      </p:pic>
    </p:spTree>
    <p:extLst>
      <p:ext uri="{BB962C8B-B14F-4D97-AF65-F5344CB8AC3E}">
        <p14:creationId xmlns:p14="http://schemas.microsoft.com/office/powerpoint/2010/main" val="259874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99C527-7FC3-0BC7-50A9-CB3495AB28FA}"/>
              </a:ext>
            </a:extLst>
          </p:cNvPr>
          <p:cNvSpPr>
            <a:spLocks noGrp="1"/>
          </p:cNvSpPr>
          <p:nvPr>
            <p:ph type="body" sz="quarter" idx="13"/>
          </p:nvPr>
        </p:nvSpPr>
        <p:spPr/>
        <p:txBody>
          <a:bodyPr/>
          <a:lstStyle/>
          <a:p>
            <a:r>
              <a:rPr lang="en-IE" dirty="0"/>
              <a:t>Better Futures Factory</a:t>
            </a:r>
          </a:p>
        </p:txBody>
      </p:sp>
      <p:sp>
        <p:nvSpPr>
          <p:cNvPr id="4" name="Text Placeholder 3">
            <a:extLst>
              <a:ext uri="{FF2B5EF4-FFF2-40B4-BE49-F238E27FC236}">
                <a16:creationId xmlns:a16="http://schemas.microsoft.com/office/drawing/2014/main" id="{CD3788A8-3B7D-7798-6159-8730251ABCC2}"/>
              </a:ext>
            </a:extLst>
          </p:cNvPr>
          <p:cNvSpPr>
            <a:spLocks noGrp="1"/>
          </p:cNvSpPr>
          <p:nvPr>
            <p:ph type="body" sz="quarter" idx="14"/>
          </p:nvPr>
        </p:nvSpPr>
        <p:spPr/>
        <p:txBody>
          <a:bodyPr/>
          <a:lstStyle/>
          <a:p>
            <a:r>
              <a:rPr lang="en-IE" sz="3600" i="1" dirty="0"/>
              <a:t>Doing things sustainably, circular economy that’s what we try to incorporate in everything we do</a:t>
            </a:r>
          </a:p>
          <a:p>
            <a:endParaRPr lang="en-IE" dirty="0"/>
          </a:p>
          <a:p>
            <a:r>
              <a:rPr lang="en-IE" dirty="0"/>
              <a:t>Jonas Martens</a:t>
            </a:r>
          </a:p>
        </p:txBody>
      </p:sp>
      <p:pic>
        <p:nvPicPr>
          <p:cNvPr id="5" name="Picture 4">
            <a:extLst>
              <a:ext uri="{FF2B5EF4-FFF2-40B4-BE49-F238E27FC236}">
                <a16:creationId xmlns:a16="http://schemas.microsoft.com/office/drawing/2014/main" id="{F5E908BE-8B23-3D4D-99BB-6E8A4D96A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7719" r="5706"/>
          <a:stretch/>
        </p:blipFill>
        <p:spPr>
          <a:xfrm>
            <a:off x="6515100" y="1307515"/>
            <a:ext cx="4537899" cy="4242970"/>
          </a:xfrm>
          <a:prstGeom prst="ellipse">
            <a:avLst/>
          </a:prstGeom>
        </p:spPr>
      </p:pic>
    </p:spTree>
    <p:extLst>
      <p:ext uri="{BB962C8B-B14F-4D97-AF65-F5344CB8AC3E}">
        <p14:creationId xmlns:p14="http://schemas.microsoft.com/office/powerpoint/2010/main" val="242456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6093085" cy="953429"/>
          </a:xfrm>
        </p:spPr>
        <p:txBody>
          <a:bodyPr>
            <a:noAutofit/>
          </a:bodyPr>
          <a:lstStyle/>
          <a:p>
            <a:r>
              <a:rPr lang="en-GB" sz="2800" dirty="0"/>
              <a:t>Step 4. Define Circular Economy Vision and Communicate</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314367"/>
            <a:ext cx="5998562" cy="3079983"/>
          </a:xfrm>
        </p:spPr>
        <p:txBody>
          <a:bodyPr/>
          <a:lstStyle/>
          <a:p>
            <a:r>
              <a:rPr lang="en-GB" dirty="0"/>
              <a:t>Management should clearly define from the beginning what the company understands as “circular economy” in terms of strategy and operations. This will make it easier for management to communicate the concept of CE to employees and stakeholders. The definition is unique for every company and its specific context. It is important to bear in mind that no business alone can solve all the challenges it faces to become more circular. Many issues can only be solved by collaborating with different businesses and sectors, throughout value chains and even with national and local governments. </a:t>
            </a:r>
            <a:endParaRPr lang="en-IE" dirty="0"/>
          </a:p>
        </p:txBody>
      </p:sp>
      <p:pic>
        <p:nvPicPr>
          <p:cNvPr id="3" name="Picture 2">
            <a:extLst>
              <a:ext uri="{FF2B5EF4-FFF2-40B4-BE49-F238E27FC236}">
                <a16:creationId xmlns:a16="http://schemas.microsoft.com/office/drawing/2014/main" id="{E30EA8A4-680B-724E-281B-B1C183464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290" y="913852"/>
            <a:ext cx="4286470" cy="416581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B89B30-8043-21B2-0C5F-F98F397DAE65}"/>
              </a:ext>
            </a:extLst>
          </p:cNvPr>
          <p:cNvSpPr txBox="1"/>
          <p:nvPr/>
        </p:nvSpPr>
        <p:spPr>
          <a:xfrm>
            <a:off x="7419975" y="5238750"/>
            <a:ext cx="3467100" cy="1200329"/>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See Case Study Closing the Loop, Amsterdam how they Implemented CE </a:t>
            </a:r>
            <a:r>
              <a:rPr lang="en-IE" dirty="0">
                <a:solidFill>
                  <a:schemeClr val="bg1"/>
                </a:solidFill>
              </a:rPr>
              <a:t>services based on mobile phone recycling. </a:t>
            </a:r>
            <a:r>
              <a:rPr lang="en-IE" b="1" dirty="0">
                <a:solidFill>
                  <a:schemeClr val="bg1"/>
                </a:solidFill>
                <a:hlinkClick r:id="rId3">
                  <a:extLst>
                    <a:ext uri="{A12FA001-AC4F-418D-AE19-62706E023703}">
                      <ahyp:hlinkClr xmlns:ahyp="http://schemas.microsoft.com/office/drawing/2018/hyperlinkcolor" val="tx"/>
                    </a:ext>
                  </a:extLst>
                </a:hlinkClick>
              </a:rPr>
              <a:t>Page 58 </a:t>
            </a:r>
            <a:endParaRPr lang="en-IE" dirty="0">
              <a:solidFill>
                <a:schemeClr val="bg1"/>
              </a:solidFill>
            </a:endParaRPr>
          </a:p>
        </p:txBody>
      </p:sp>
      <p:pic>
        <p:nvPicPr>
          <p:cNvPr id="8" name="Graphic 7" descr="Touchscreen with solid fill">
            <a:extLst>
              <a:ext uri="{FF2B5EF4-FFF2-40B4-BE49-F238E27FC236}">
                <a16:creationId xmlns:a16="http://schemas.microsoft.com/office/drawing/2014/main" id="{8D624822-5F02-62AF-ED6F-2242C5027A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8161" y="2854358"/>
            <a:ext cx="1158994" cy="1158994"/>
          </a:xfrm>
          <a:prstGeom prst="rect">
            <a:avLst/>
          </a:prstGeom>
        </p:spPr>
      </p:pic>
    </p:spTree>
    <p:extLst>
      <p:ext uri="{BB962C8B-B14F-4D97-AF65-F5344CB8AC3E}">
        <p14:creationId xmlns:p14="http://schemas.microsoft.com/office/powerpoint/2010/main" val="3643349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159635" cy="953429"/>
          </a:xfrm>
        </p:spPr>
        <p:txBody>
          <a:bodyPr>
            <a:noAutofit/>
          </a:bodyPr>
          <a:lstStyle/>
          <a:p>
            <a:r>
              <a:rPr lang="en-GB" sz="2800" dirty="0"/>
              <a:t>Step 5. Develop a Business Case and Measurable Ambitions</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379563" cy="3079983"/>
          </a:xfrm>
        </p:spPr>
        <p:txBody>
          <a:bodyPr/>
          <a:lstStyle/>
          <a:p>
            <a:r>
              <a:rPr lang="en-GB" dirty="0"/>
              <a:t>The WBCSD and BCG found that 81% of companies surveyed with CE strategies also had a clear business case. In order to motivate and engage employees on the CE, management should quantify their ambitions and set goals to move forward. Ambitious, measurable goals drive action, create accountability and emphasise the need for change. Organisations should seek to disrupt themselves instead of waiting for external actors. The best way to demonstrate a business case is by having Key Performance Indicators (KPIs) in place to measure progress. Regular reporting, both internally and externally, helps maintain accountability. </a:t>
            </a:r>
            <a:endParaRPr lang="en-IE" dirty="0"/>
          </a:p>
        </p:txBody>
      </p:sp>
      <p:pic>
        <p:nvPicPr>
          <p:cNvPr id="3" name="Picture 2">
            <a:hlinkClick r:id="rId2"/>
            <a:extLst>
              <a:ext uri="{FF2B5EF4-FFF2-40B4-BE49-F238E27FC236}">
                <a16:creationId xmlns:a16="http://schemas.microsoft.com/office/drawing/2014/main" id="{ED87B0E1-D093-444A-A3FB-D127973B1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650" y="765100"/>
            <a:ext cx="4451579" cy="41785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1098B11-0231-3097-DBD3-033D223932B3}"/>
              </a:ext>
            </a:extLst>
          </p:cNvPr>
          <p:cNvSpPr txBox="1"/>
          <p:nvPr/>
        </p:nvSpPr>
        <p:spPr>
          <a:xfrm>
            <a:off x="7419975" y="5153025"/>
            <a:ext cx="3981450" cy="923330"/>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See Case Study Donar, Solvenia how they Implemented CE  design production of industrial material. </a:t>
            </a:r>
            <a:r>
              <a:rPr lang="en-IE" b="1" dirty="0">
                <a:solidFill>
                  <a:schemeClr val="bg1"/>
                </a:solidFill>
                <a:hlinkClick r:id="rId2">
                  <a:extLst>
                    <a:ext uri="{A12FA001-AC4F-418D-AE19-62706E023703}">
                      <ahyp:hlinkClr xmlns:ahyp="http://schemas.microsoft.com/office/drawing/2018/hyperlinkcolor" val="tx"/>
                    </a:ext>
                  </a:extLst>
                </a:hlinkClick>
              </a:rPr>
              <a:t>Page 66 </a:t>
            </a:r>
            <a:endParaRPr lang="en-IE" dirty="0">
              <a:solidFill>
                <a:schemeClr val="bg1"/>
              </a:solidFill>
            </a:endParaRPr>
          </a:p>
        </p:txBody>
      </p:sp>
    </p:spTree>
    <p:extLst>
      <p:ext uri="{BB962C8B-B14F-4D97-AF65-F5344CB8AC3E}">
        <p14:creationId xmlns:p14="http://schemas.microsoft.com/office/powerpoint/2010/main" val="3232172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a sign&#10;&#10;Description automatically generated with medium confidence">
            <a:extLst>
              <a:ext uri="{FF2B5EF4-FFF2-40B4-BE49-F238E27FC236}">
                <a16:creationId xmlns:a16="http://schemas.microsoft.com/office/drawing/2014/main" id="{FA2A1B86-77E8-AF18-601A-75B83B1D73D9}"/>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29834" r="23309"/>
          <a:stretch/>
        </p:blipFill>
        <p:spPr>
          <a:xfrm>
            <a:off x="7677150" y="206375"/>
            <a:ext cx="4400550"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845435" cy="953429"/>
          </a:xfrm>
        </p:spPr>
        <p:txBody>
          <a:bodyPr>
            <a:noAutofit/>
          </a:bodyPr>
          <a:lstStyle/>
          <a:p>
            <a:r>
              <a:rPr lang="en-GB" sz="2800" dirty="0"/>
              <a:t>Step 6. Create Circular Economy Champions, Plan and Capacity Build</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731988" cy="3079983"/>
          </a:xfrm>
        </p:spPr>
        <p:txBody>
          <a:bodyPr/>
          <a:lstStyle/>
          <a:p>
            <a:r>
              <a:rPr lang="en-GB" dirty="0"/>
              <a:t>Bioregional4 recommends that organisations convene a working group that cuts across operations and products/services, including key influencers who can champion your approach to CE. This group of champions could review what the organisation has already done in terms of CE. They can help to create a shared understanding of what worked, what did not and why and what is currently planned. The group could also start to plan an organisation-wide vision for a new CE version of the business. They can create roadmaps, in order to fully embed CE thinking within the business. The 1-3-year plan would focus on smaller incremental change, piloting relevant ideas that can be scaled up in the future. </a:t>
            </a:r>
            <a:endParaRPr lang="en-IE" dirty="0"/>
          </a:p>
        </p:txBody>
      </p:sp>
    </p:spTree>
    <p:extLst>
      <p:ext uri="{BB962C8B-B14F-4D97-AF65-F5344CB8AC3E}">
        <p14:creationId xmlns:p14="http://schemas.microsoft.com/office/powerpoint/2010/main" val="23499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10;&#10;Description automatically generated">
            <a:extLst>
              <a:ext uri="{FF2B5EF4-FFF2-40B4-BE49-F238E27FC236}">
                <a16:creationId xmlns:a16="http://schemas.microsoft.com/office/drawing/2014/main" id="{C6D9962B-87FF-11B2-510D-18F1592F92A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9812" r="29812"/>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845435" cy="953429"/>
          </a:xfrm>
        </p:spPr>
        <p:txBody>
          <a:bodyPr>
            <a:noAutofit/>
          </a:bodyPr>
          <a:lstStyle/>
          <a:p>
            <a:r>
              <a:rPr lang="en-GB" sz="2800" dirty="0"/>
              <a:t>Step 7. Process – Product – Business Model Innovation</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4960338" cy="3079983"/>
          </a:xfrm>
        </p:spPr>
        <p:txBody>
          <a:bodyPr/>
          <a:lstStyle/>
          <a:p>
            <a:r>
              <a:rPr lang="en-GB" dirty="0"/>
              <a:t>The WBCSD and BCG argue that it makes more sense for businesses to begin with the least disruptive forms of change on the journey towards CE. This means companies should start with changes to the business processes; once these positive gains have been established it will be easier to transition to a circular way by disrupting the products and finally the business model</a:t>
            </a:r>
            <a:endParaRPr lang="en-IE" dirty="0"/>
          </a:p>
        </p:txBody>
      </p:sp>
    </p:spTree>
    <p:extLst>
      <p:ext uri="{BB962C8B-B14F-4D97-AF65-F5344CB8AC3E}">
        <p14:creationId xmlns:p14="http://schemas.microsoft.com/office/powerpoint/2010/main" val="1396499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10;&#10;Description automatically generated">
            <a:extLst>
              <a:ext uri="{FF2B5EF4-FFF2-40B4-BE49-F238E27FC236}">
                <a16:creationId xmlns:a16="http://schemas.microsoft.com/office/drawing/2014/main" id="{9C63BEC7-1EA6-EAB1-EF4F-F7DA1B7004D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627" r="4627"/>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6521710" cy="953429"/>
          </a:xfrm>
        </p:spPr>
        <p:txBody>
          <a:bodyPr>
            <a:noAutofit/>
          </a:bodyPr>
          <a:lstStyle/>
          <a:p>
            <a:r>
              <a:rPr lang="en-GB" sz="3200" dirty="0"/>
              <a:t>Step 8. </a:t>
            </a:r>
            <a:r>
              <a:rPr lang="en-IE" sz="3200" dirty="0"/>
              <a:t>Communicate on your Efforts</a:t>
            </a:r>
          </a:p>
          <a:p>
            <a:endParaRPr lang="en-IE" sz="32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6" y="1314367"/>
            <a:ext cx="5369913" cy="3079983"/>
          </a:xfrm>
        </p:spPr>
        <p:txBody>
          <a:bodyPr/>
          <a:lstStyle/>
          <a:p>
            <a:r>
              <a:rPr lang="en-GB" dirty="0"/>
              <a:t>Disseminating information about circular initiatives can attract new demand, strengthen existing relationships and please investors. Since circular initiatives can translate into greater profits, promoting a company’s circular projects is not to be underestimated. Moreover, investors increasingly screen their investment options with sustainability criteria and will divest from companies they consider too risky in terms of sustainability. In short, if you’re “doing good”, then you should communicate your efforts.</a:t>
            </a:r>
            <a:endParaRPr lang="en-IE" dirty="0"/>
          </a:p>
        </p:txBody>
      </p:sp>
    </p:spTree>
    <p:extLst>
      <p:ext uri="{BB962C8B-B14F-4D97-AF65-F5344CB8AC3E}">
        <p14:creationId xmlns:p14="http://schemas.microsoft.com/office/powerpoint/2010/main" val="92267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32D4E-E92C-EBCA-D4BE-219BAFF7CBAC}"/>
              </a:ext>
            </a:extLst>
          </p:cNvPr>
          <p:cNvSpPr>
            <a:spLocks noGrp="1"/>
          </p:cNvSpPr>
          <p:nvPr>
            <p:ph type="body" sz="quarter" idx="13"/>
          </p:nvPr>
        </p:nvSpPr>
        <p:spPr/>
        <p:txBody>
          <a:bodyPr/>
          <a:lstStyle/>
          <a:p>
            <a:r>
              <a:rPr lang="en-IE" dirty="0"/>
              <a:t>Useful — Further Resources</a:t>
            </a:r>
          </a:p>
        </p:txBody>
      </p:sp>
      <p:sp>
        <p:nvSpPr>
          <p:cNvPr id="3" name="Text Placeholder 2">
            <a:extLst>
              <a:ext uri="{FF2B5EF4-FFF2-40B4-BE49-F238E27FC236}">
                <a16:creationId xmlns:a16="http://schemas.microsoft.com/office/drawing/2014/main" id="{BB6768A4-8FD0-960B-E657-DCEFA776FE04}"/>
              </a:ext>
            </a:extLst>
          </p:cNvPr>
          <p:cNvSpPr>
            <a:spLocks noGrp="1"/>
          </p:cNvSpPr>
          <p:nvPr>
            <p:ph type="body" sz="quarter" idx="14"/>
          </p:nvPr>
        </p:nvSpPr>
        <p:spPr>
          <a:xfrm>
            <a:off x="1100086" y="1431340"/>
            <a:ext cx="10587038" cy="3995320"/>
          </a:xfrm>
        </p:spPr>
        <p:txBody>
          <a:bodyPr/>
          <a:lstStyle/>
          <a:p>
            <a:pPr marL="457200" indent="-457200">
              <a:buFont typeface="+mj-lt"/>
              <a:buAutoNum type="arabicPeriod"/>
            </a:pPr>
            <a:r>
              <a:rPr lang="en-IE" dirty="0"/>
              <a:t>Bioregional </a:t>
            </a:r>
            <a:r>
              <a:rPr lang="en-IE" dirty="0">
                <a:hlinkClick r:id="rId2"/>
              </a:rPr>
              <a:t>https://www.bioregional.com/cracking-circular-challenge-get-started-circulareconomy/</a:t>
            </a:r>
            <a:endParaRPr lang="en-IE" dirty="0"/>
          </a:p>
          <a:p>
            <a:pPr marL="457200" indent="-457200">
              <a:buFont typeface="+mj-lt"/>
              <a:buAutoNum type="arabicPeriod"/>
            </a:pPr>
            <a:r>
              <a:rPr lang="en-IE" dirty="0"/>
              <a:t>BSI Circular Economy standard </a:t>
            </a:r>
            <a:r>
              <a:rPr lang="en-IE" dirty="0">
                <a:hlinkClick r:id="rId3"/>
              </a:rPr>
              <a:t>https://www.bsigroup.com/en-GB/standards/benefits-of-using-standards/becoming-more-sustainable-with-standards/BS8001-Circular-Economy/</a:t>
            </a:r>
            <a:endParaRPr lang="en-IE" dirty="0"/>
          </a:p>
          <a:p>
            <a:pPr marL="457200" indent="-457200">
              <a:buFont typeface="+mj-lt"/>
              <a:buAutoNum type="arabicPeriod"/>
            </a:pPr>
            <a:r>
              <a:rPr lang="en-IE" dirty="0"/>
              <a:t>Ellen MacArthur Foundation </a:t>
            </a:r>
            <a:r>
              <a:rPr lang="en-IE" dirty="0">
                <a:hlinkClick r:id="rId4"/>
              </a:rPr>
              <a:t>https://www.ellenmacarthurfoundation.org</a:t>
            </a:r>
            <a:endParaRPr lang="en-IE" dirty="0"/>
          </a:p>
          <a:p>
            <a:pPr marL="457200" indent="-457200">
              <a:buFont typeface="+mj-lt"/>
              <a:buAutoNum type="arabicPeriod"/>
            </a:pPr>
            <a:r>
              <a:rPr lang="en-IE" dirty="0"/>
              <a:t>EU strategy on circular economy </a:t>
            </a:r>
            <a:r>
              <a:rPr lang="en-IE" dirty="0">
                <a:hlinkClick r:id="rId5"/>
              </a:rPr>
              <a:t>https://ec.europa.eu/commission/priorities/jobs-growth-and-investment/towardscircular-economy_en</a:t>
            </a:r>
            <a:endParaRPr lang="en-IE" dirty="0"/>
          </a:p>
          <a:p>
            <a:pPr marL="457200" indent="-457200">
              <a:buFont typeface="+mj-lt"/>
              <a:buAutoNum type="arabicPeriod"/>
            </a:pPr>
            <a:r>
              <a:rPr lang="en-IE" dirty="0"/>
              <a:t>EU circular economy action plan </a:t>
            </a:r>
            <a:r>
              <a:rPr lang="en-IE" dirty="0">
                <a:hlinkClick r:id="rId6"/>
              </a:rPr>
              <a:t>http://ec.europa.eu/environment/circular-economy/index_en.htm</a:t>
            </a:r>
            <a:endParaRPr lang="en-IE" dirty="0"/>
          </a:p>
          <a:p>
            <a:pPr marL="457200" indent="-457200">
              <a:buFont typeface="+mj-lt"/>
              <a:buAutoNum type="arabicPeriod"/>
            </a:pPr>
            <a:r>
              <a:rPr lang="en-IE" dirty="0"/>
              <a:t>WBCSD https://www.wbcsd.org/Programs/Energy-Circular-Economy and </a:t>
            </a:r>
            <a:r>
              <a:rPr lang="en-IE" dirty="0">
                <a:hlinkClick r:id="rId7"/>
              </a:rPr>
              <a:t>https://www.wbcsd.org/Clusters/Circular-Economy-Factor10/Resources/The-newbig-circle</a:t>
            </a:r>
            <a:endParaRPr lang="en-IE" dirty="0"/>
          </a:p>
          <a:p>
            <a:endParaRPr lang="en-IE" dirty="0"/>
          </a:p>
        </p:txBody>
      </p:sp>
    </p:spTree>
    <p:extLst>
      <p:ext uri="{BB962C8B-B14F-4D97-AF65-F5344CB8AC3E}">
        <p14:creationId xmlns:p14="http://schemas.microsoft.com/office/powerpoint/2010/main" val="2128271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361970" y="1022080"/>
            <a:ext cx="4057630" cy="2529853"/>
          </a:xfrm>
        </p:spPr>
        <p:txBody>
          <a:bodyPr>
            <a:normAutofit/>
          </a:bodyPr>
          <a:lstStyle/>
          <a:p>
            <a:r>
              <a:rPr lang="en-US" dirty="0"/>
              <a:t>You Have Completed CSR READY!</a:t>
            </a: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327697"/>
            <a:ext cx="3195485" cy="837258"/>
          </a:xfrm>
        </p:spPr>
        <p:txBody>
          <a:bodyPr/>
          <a:lstStyle/>
          <a:p>
            <a:r>
              <a:rPr lang="en-US" dirty="0"/>
              <a:t>Well Done!</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n-US" dirty="0">
                <a:hlinkClick r:id="rId2"/>
              </a:rPr>
              <a:t>https://www.csrready.eu/</a:t>
            </a:r>
            <a:r>
              <a:rPr lang="en-US" dirty="0"/>
              <a:t>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rmAutofit fontScale="85000" lnSpcReduction="20000"/>
          </a:bodyPr>
          <a:lstStyle/>
          <a:p>
            <a:r>
              <a:rPr lang="en-US" dirty="0">
                <a:hlinkClick r:id="rId3"/>
              </a:rPr>
              <a:t>Facebook</a:t>
            </a:r>
            <a:endParaRPr lang="en-US" dirty="0"/>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AC877B-A708-2672-B890-43252FF9BB03}"/>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4">
            <a:extLst>
              <a:ext uri="{FF2B5EF4-FFF2-40B4-BE49-F238E27FC236}">
                <a16:creationId xmlns:a16="http://schemas.microsoft.com/office/drawing/2014/main" id="{333C7E02-D02A-41F2-8E77-D6FB5A5F71B4}"/>
              </a:ext>
            </a:extLst>
          </p:cNvPr>
          <p:cNvSpPr>
            <a:spLocks noGrp="1"/>
          </p:cNvSpPr>
          <p:nvPr>
            <p:ph type="body" sz="quarter" idx="13"/>
          </p:nvPr>
        </p:nvSpPr>
        <p:spPr>
          <a:xfrm>
            <a:off x="258525" y="223013"/>
            <a:ext cx="10001894" cy="697353"/>
          </a:xfrm>
          <a:solidFill>
            <a:schemeClr val="bg1"/>
          </a:solidFill>
        </p:spPr>
        <p:txBody>
          <a:bodyPr/>
          <a:lstStyle/>
          <a:p>
            <a:r>
              <a:rPr lang="en-GB" sz="3600" dirty="0">
                <a:solidFill>
                  <a:srgbClr val="C55A11"/>
                </a:solidFill>
              </a:rPr>
              <a:t>Understanding Circular Economy Measures and How it Encapsulates CSR Activities</a:t>
            </a:r>
          </a:p>
          <a:p>
            <a:endParaRPr lang="en-IE" sz="3600" dirty="0">
              <a:solidFill>
                <a:srgbClr val="C55A11"/>
              </a:solidFill>
            </a:endParaRPr>
          </a:p>
        </p:txBody>
      </p:sp>
      <p:sp>
        <p:nvSpPr>
          <p:cNvPr id="8" name="Text Placeholder 5">
            <a:extLst>
              <a:ext uri="{FF2B5EF4-FFF2-40B4-BE49-F238E27FC236}">
                <a16:creationId xmlns:a16="http://schemas.microsoft.com/office/drawing/2014/main" id="{1976B5AF-E7AE-2038-9BFB-3AA175AE586B}"/>
              </a:ext>
            </a:extLst>
          </p:cNvPr>
          <p:cNvSpPr>
            <a:spLocks noGrp="1"/>
          </p:cNvSpPr>
          <p:nvPr>
            <p:ph type="body" sz="quarter" idx="14"/>
          </p:nvPr>
        </p:nvSpPr>
        <p:spPr>
          <a:xfrm>
            <a:off x="258525" y="1332382"/>
            <a:ext cx="5837475" cy="2295778"/>
          </a:xfrm>
          <a:solidFill>
            <a:schemeClr val="bg1"/>
          </a:solidFill>
        </p:spPr>
        <p:txBody>
          <a:bodyPr/>
          <a:lstStyle/>
          <a:p>
            <a:r>
              <a:rPr lang="en-IE" sz="2200" b="0" i="0" dirty="0">
                <a:solidFill>
                  <a:srgbClr val="5E5E5E"/>
                </a:solidFill>
                <a:effectLst/>
              </a:rPr>
              <a:t>This section explains how Circular Economy </a:t>
            </a:r>
            <a:r>
              <a:rPr lang="en-IE" sz="2200" dirty="0">
                <a:solidFill>
                  <a:srgbClr val="5E5E5E"/>
                </a:solidFill>
              </a:rPr>
              <a:t>complements CSR measures, digital innovation and responsible SME advancements assisting businesses to </a:t>
            </a:r>
            <a:r>
              <a:rPr lang="en-GB" sz="2200" dirty="0">
                <a:solidFill>
                  <a:srgbClr val="5E5E5E"/>
                </a:solidFill>
              </a:rPr>
              <a:t>move away from a resource-hungry linear model where virgin materials are extracted, used, and discarded at the end of their life; to one which focuses on raw material reduction, retention and reuse.</a:t>
            </a:r>
            <a:endParaRPr lang="en-IE" sz="2200" dirty="0">
              <a:solidFill>
                <a:srgbClr val="5E5E5E"/>
              </a:solidFill>
            </a:endParaRPr>
          </a:p>
          <a:p>
            <a:endParaRPr lang="en-IE" sz="2200" dirty="0"/>
          </a:p>
        </p:txBody>
      </p:sp>
      <p:sp>
        <p:nvSpPr>
          <p:cNvPr id="9" name="TextBox 8">
            <a:extLst>
              <a:ext uri="{FF2B5EF4-FFF2-40B4-BE49-F238E27FC236}">
                <a16:creationId xmlns:a16="http://schemas.microsoft.com/office/drawing/2014/main" id="{3E65C497-DED4-C793-A7AE-AD1B9F097C66}"/>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n-IE" sz="4800" b="1" dirty="0">
                <a:solidFill>
                  <a:schemeClr val="bg1"/>
                </a:solidFill>
              </a:rPr>
              <a:t>Section 1</a:t>
            </a:r>
          </a:p>
        </p:txBody>
      </p:sp>
    </p:spTree>
    <p:extLst>
      <p:ext uri="{BB962C8B-B14F-4D97-AF65-F5344CB8AC3E}">
        <p14:creationId xmlns:p14="http://schemas.microsoft.com/office/powerpoint/2010/main" val="12863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4BE03-DB63-4861-0290-8A938FAF1F26}"/>
              </a:ext>
            </a:extLst>
          </p:cNvPr>
          <p:cNvSpPr>
            <a:spLocks noGrp="1"/>
          </p:cNvSpPr>
          <p:nvPr>
            <p:ph type="body" sz="quarter" idx="13"/>
          </p:nvPr>
        </p:nvSpPr>
        <p:spPr/>
        <p:txBody>
          <a:bodyPr/>
          <a:lstStyle/>
          <a:p>
            <a:r>
              <a:rPr lang="en-IE" dirty="0"/>
              <a:t>What is Circular Economy?</a:t>
            </a:r>
          </a:p>
        </p:txBody>
      </p:sp>
      <p:sp>
        <p:nvSpPr>
          <p:cNvPr id="5" name="Text Placeholder 4">
            <a:extLst>
              <a:ext uri="{FF2B5EF4-FFF2-40B4-BE49-F238E27FC236}">
                <a16:creationId xmlns:a16="http://schemas.microsoft.com/office/drawing/2014/main" id="{EF3EABCC-F52A-5801-6A6B-A4E8E21F2F2C}"/>
              </a:ext>
            </a:extLst>
          </p:cNvPr>
          <p:cNvSpPr>
            <a:spLocks noGrp="1"/>
          </p:cNvSpPr>
          <p:nvPr>
            <p:ph type="body" sz="quarter" idx="14"/>
          </p:nvPr>
        </p:nvSpPr>
        <p:spPr>
          <a:xfrm>
            <a:off x="779409" y="1496172"/>
            <a:ext cx="5222030" cy="4768826"/>
          </a:xfrm>
        </p:spPr>
        <p:txBody>
          <a:bodyPr/>
          <a:lstStyle/>
          <a:p>
            <a:r>
              <a:rPr lang="en-GB" b="0" i="0" dirty="0">
                <a:effectLst/>
              </a:rPr>
              <a:t>The circular economy is a </a:t>
            </a:r>
            <a:r>
              <a:rPr lang="en-GB" b="0" i="0" u="sng" dirty="0">
                <a:effectLst/>
                <a:hlinkClick r:id="rId2">
                  <a:extLst>
                    <a:ext uri="{A12FA001-AC4F-418D-AE19-62706E023703}">
                      <ahyp:hlinkClr xmlns:ahyp="http://schemas.microsoft.com/office/drawing/2018/hyperlinkcolor" val="tx"/>
                    </a:ext>
                  </a:extLst>
                </a:hlinkClick>
              </a:rPr>
              <a:t>model of production and consumption</a:t>
            </a:r>
            <a:r>
              <a:rPr lang="en-GB" b="0" i="0" dirty="0">
                <a:effectLst/>
              </a:rPr>
              <a:t>, which involves sharing, leasing, reusing, repairing, refurbishing and recycling existing materials and products as long as possible. In this way, the life cycle of products is extended.</a:t>
            </a:r>
          </a:p>
          <a:p>
            <a:endParaRPr lang="en-GB" dirty="0"/>
          </a:p>
          <a:p>
            <a:r>
              <a:rPr lang="en-GB" i="0" dirty="0">
                <a:effectLst/>
              </a:rPr>
              <a:t>The key difference is that the linear economy focuses on profitability, irrespective of the product life cycle, whereas the circular economy targets sustainability</a:t>
            </a:r>
          </a:p>
          <a:p>
            <a:endParaRPr lang="en-GB" b="0" i="0" dirty="0">
              <a:effectLst/>
            </a:endParaRPr>
          </a:p>
          <a:p>
            <a:endParaRPr lang="en-IE" dirty="0"/>
          </a:p>
        </p:txBody>
      </p:sp>
      <p:pic>
        <p:nvPicPr>
          <p:cNvPr id="7" name="Picture 6">
            <a:extLst>
              <a:ext uri="{FF2B5EF4-FFF2-40B4-BE49-F238E27FC236}">
                <a16:creationId xmlns:a16="http://schemas.microsoft.com/office/drawing/2014/main" id="{C23C8A91-0085-9E55-6713-48142C1E4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3783" y="2851842"/>
            <a:ext cx="4729006" cy="3660692"/>
          </a:xfrm>
          <a:prstGeom prst="rect">
            <a:avLst/>
          </a:prstGeom>
        </p:spPr>
      </p:pic>
      <p:pic>
        <p:nvPicPr>
          <p:cNvPr id="8" name="Picture 7">
            <a:extLst>
              <a:ext uri="{FF2B5EF4-FFF2-40B4-BE49-F238E27FC236}">
                <a16:creationId xmlns:a16="http://schemas.microsoft.com/office/drawing/2014/main" id="{88DDF3A7-2AAD-443C-D77F-DFA1125BE3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746"/>
          <a:stretch/>
        </p:blipFill>
        <p:spPr>
          <a:xfrm>
            <a:off x="6803783" y="522687"/>
            <a:ext cx="4729006" cy="2207768"/>
          </a:xfrm>
          <a:prstGeom prst="rect">
            <a:avLst/>
          </a:prstGeom>
        </p:spPr>
      </p:pic>
      <p:sp>
        <p:nvSpPr>
          <p:cNvPr id="9" name="TextBox 8">
            <a:extLst>
              <a:ext uri="{FF2B5EF4-FFF2-40B4-BE49-F238E27FC236}">
                <a16:creationId xmlns:a16="http://schemas.microsoft.com/office/drawing/2014/main" id="{F3B9EC07-EC6B-5FB2-5005-F05C05F931F0}"/>
              </a:ext>
            </a:extLst>
          </p:cNvPr>
          <p:cNvSpPr txBox="1"/>
          <p:nvPr/>
        </p:nvSpPr>
        <p:spPr>
          <a:xfrm>
            <a:off x="10511073" y="6065822"/>
            <a:ext cx="1113577" cy="369332"/>
          </a:xfrm>
          <a:prstGeom prst="rect">
            <a:avLst/>
          </a:prstGeom>
          <a:noFill/>
        </p:spPr>
        <p:txBody>
          <a:bodyPr wrap="square" rtlCol="0">
            <a:spAutoFit/>
          </a:bodyPr>
          <a:lstStyle/>
          <a:p>
            <a:r>
              <a:rPr lang="en-IE" dirty="0">
                <a:hlinkClick r:id="rId5"/>
              </a:rPr>
              <a:t>Source</a:t>
            </a:r>
            <a:endParaRPr lang="en-IE" dirty="0"/>
          </a:p>
        </p:txBody>
      </p:sp>
    </p:spTree>
    <p:extLst>
      <p:ext uri="{BB962C8B-B14F-4D97-AF65-F5344CB8AC3E}">
        <p14:creationId xmlns:p14="http://schemas.microsoft.com/office/powerpoint/2010/main" val="270833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3DE3D-23E0-A125-AC0F-8956FB4E7DFB}"/>
              </a:ext>
            </a:extLst>
          </p:cNvPr>
          <p:cNvSpPr>
            <a:spLocks noGrp="1"/>
          </p:cNvSpPr>
          <p:nvPr>
            <p:ph type="body" sz="quarter" idx="13"/>
          </p:nvPr>
        </p:nvSpPr>
        <p:spPr>
          <a:xfrm>
            <a:off x="541413" y="507045"/>
            <a:ext cx="6004242" cy="953429"/>
          </a:xfrm>
        </p:spPr>
        <p:txBody>
          <a:bodyPr>
            <a:normAutofit fontScale="92500"/>
          </a:bodyPr>
          <a:lstStyle/>
          <a:p>
            <a:r>
              <a:rPr lang="en-IE" dirty="0"/>
              <a:t>Linear Versus Circular Economy</a:t>
            </a:r>
          </a:p>
        </p:txBody>
      </p:sp>
      <p:sp>
        <p:nvSpPr>
          <p:cNvPr id="4" name="Text Placeholder 3">
            <a:extLst>
              <a:ext uri="{FF2B5EF4-FFF2-40B4-BE49-F238E27FC236}">
                <a16:creationId xmlns:a16="http://schemas.microsoft.com/office/drawing/2014/main" id="{37AF2728-2E8D-8095-B051-40DF50405845}"/>
              </a:ext>
            </a:extLst>
          </p:cNvPr>
          <p:cNvSpPr>
            <a:spLocks noGrp="1"/>
          </p:cNvSpPr>
          <p:nvPr>
            <p:ph type="body" sz="quarter" idx="14"/>
          </p:nvPr>
        </p:nvSpPr>
        <p:spPr>
          <a:xfrm>
            <a:off x="541413" y="1015417"/>
            <a:ext cx="5697593" cy="5653175"/>
          </a:xfrm>
          <a:solidFill>
            <a:srgbClr val="F08B10"/>
          </a:solidFill>
        </p:spPr>
        <p:txBody>
          <a:bodyPr/>
          <a:lstStyle/>
          <a:p>
            <a:r>
              <a:rPr lang="en-GB" b="0" i="0" dirty="0">
                <a:effectLst/>
                <a:latin typeface="SantanderMicroText-Regular"/>
              </a:rPr>
              <a:t>The </a:t>
            </a:r>
            <a:r>
              <a:rPr lang="en-GB" b="1" i="0" dirty="0">
                <a:effectLst/>
                <a:latin typeface="SantanderMicroText-Regular"/>
              </a:rPr>
              <a:t>traditional linear model </a:t>
            </a:r>
            <a:r>
              <a:rPr lang="en-GB" i="0" dirty="0">
                <a:effectLst/>
                <a:latin typeface="SantanderMicroText-Regular"/>
              </a:rPr>
              <a:t>prioritizes profit over </a:t>
            </a:r>
            <a:r>
              <a:rPr lang="en-GB" i="0" u="none" strike="noStrike" dirty="0">
                <a:effectLst/>
                <a:latin typeface="SantanderMicroText-Regular"/>
                <a:hlinkClick r:id="rId2">
                  <a:extLst>
                    <a:ext uri="{A12FA001-AC4F-418D-AE19-62706E023703}">
                      <ahyp:hlinkClr xmlns:ahyp="http://schemas.microsoft.com/office/drawing/2018/hyperlinkcolor" val="tx"/>
                    </a:ext>
                  </a:extLst>
                </a:hlinkClick>
              </a:rPr>
              <a:t>sustainability</a:t>
            </a:r>
            <a:r>
              <a:rPr lang="en-GB" i="0" dirty="0">
                <a:effectLst/>
                <a:latin typeface="SantanderMicroText-Regular"/>
              </a:rPr>
              <a:t>, with products made to be thrown away once they’ve been used. Raw materials </a:t>
            </a:r>
            <a:r>
              <a:rPr lang="en-GB" b="0" i="0" dirty="0">
                <a:effectLst/>
                <a:latin typeface="SantanderMicroText-Regular"/>
              </a:rPr>
              <a:t>are collected and transformed into products that consumers use until they discard them as waste, with no concern for their </a:t>
            </a:r>
            <a:r>
              <a:rPr lang="en-GB" b="0" i="0" u="none" strike="noStrike" dirty="0">
                <a:effectLst/>
                <a:latin typeface="SantanderMicroText-Regular"/>
                <a:hlinkClick r:id="rId3">
                  <a:extLst>
                    <a:ext uri="{A12FA001-AC4F-418D-AE19-62706E023703}">
                      <ahyp:hlinkClr xmlns:ahyp="http://schemas.microsoft.com/office/drawing/2018/hyperlinkcolor" val="tx"/>
                    </a:ext>
                  </a:extLst>
                </a:hlinkClick>
              </a:rPr>
              <a:t>ecological footprint</a:t>
            </a:r>
            <a:r>
              <a:rPr lang="en-GB" b="0" i="0" dirty="0">
                <a:effectLst/>
                <a:latin typeface="SantanderMicroText-Regular"/>
              </a:rPr>
              <a:t> and consequences. </a:t>
            </a:r>
          </a:p>
          <a:p>
            <a:endParaRPr lang="en-GB" dirty="0">
              <a:latin typeface="SantanderMicroText-Regular"/>
            </a:endParaRPr>
          </a:p>
          <a:p>
            <a:r>
              <a:rPr lang="en-GB" b="1" i="0" dirty="0">
                <a:effectLst/>
                <a:latin typeface="SantanderMicroText-Regular"/>
              </a:rPr>
              <a:t>Circular Economy </a:t>
            </a:r>
            <a:r>
              <a:rPr lang="en-GB" b="0" i="0" dirty="0">
                <a:effectLst/>
                <a:latin typeface="SantanderMicroText-Regular"/>
              </a:rPr>
              <a:t>is where production has as little impact as possible on the environment by leaving less footprint. </a:t>
            </a:r>
            <a:r>
              <a:rPr lang="en-GB" dirty="0">
                <a:latin typeface="SantanderMicroText-Regular"/>
              </a:rPr>
              <a:t>Companies try to make production as sustainable</a:t>
            </a:r>
            <a:r>
              <a:rPr lang="en-GB" b="0" i="0" dirty="0">
                <a:effectLst/>
                <a:latin typeface="SantanderMicroText-Regular"/>
              </a:rPr>
              <a:t> it does this by following three principles: </a:t>
            </a:r>
            <a:r>
              <a:rPr lang="en-GB" b="0" i="0" u="none" strike="noStrike" dirty="0">
                <a:effectLst/>
                <a:latin typeface="SantanderMicroText-Regular"/>
                <a:hlinkClick r:id="rId4">
                  <a:extLst>
                    <a:ext uri="{A12FA001-AC4F-418D-AE19-62706E023703}">
                      <ahyp:hlinkClr xmlns:ahyp="http://schemas.microsoft.com/office/drawing/2018/hyperlinkcolor" val="tx"/>
                    </a:ext>
                  </a:extLst>
                </a:hlinkClick>
              </a:rPr>
              <a:t>reduce, reuse y recycle.</a:t>
            </a:r>
            <a:endParaRPr lang="en-IE" dirty="0"/>
          </a:p>
        </p:txBody>
      </p:sp>
      <p:pic>
        <p:nvPicPr>
          <p:cNvPr id="2050" name="Picture 2">
            <a:extLst>
              <a:ext uri="{FF2B5EF4-FFF2-40B4-BE49-F238E27FC236}">
                <a16:creationId xmlns:a16="http://schemas.microsoft.com/office/drawing/2014/main" id="{D2A02330-8F05-AEAE-C2B6-8A05AF19FD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18194" y="1228177"/>
            <a:ext cx="5253204" cy="4510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6B0892-1670-5D1D-B71D-0B987AFE5B34}"/>
              </a:ext>
            </a:extLst>
          </p:cNvPr>
          <p:cNvSpPr txBox="1"/>
          <p:nvPr/>
        </p:nvSpPr>
        <p:spPr>
          <a:xfrm>
            <a:off x="8582685" y="5911913"/>
            <a:ext cx="1457608" cy="380245"/>
          </a:xfrm>
          <a:prstGeom prst="rect">
            <a:avLst/>
          </a:prstGeom>
          <a:no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Source</a:t>
            </a:r>
            <a:endParaRPr lang="en-IE" dirty="0">
              <a:solidFill>
                <a:schemeClr val="bg1"/>
              </a:solidFill>
            </a:endParaRPr>
          </a:p>
        </p:txBody>
      </p:sp>
    </p:spTree>
    <p:extLst>
      <p:ext uri="{BB962C8B-B14F-4D97-AF65-F5344CB8AC3E}">
        <p14:creationId xmlns:p14="http://schemas.microsoft.com/office/powerpoint/2010/main" val="237500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E71F196A-F768-7C6D-53E6-386E22D5E46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300" b="5300"/>
          <a:stretch>
            <a:fillRect/>
          </a:stretch>
        </p:blipFill>
        <p:spPr/>
      </p:pic>
      <p:sp>
        <p:nvSpPr>
          <p:cNvPr id="3" name="Text Placeholder 2">
            <a:extLst>
              <a:ext uri="{FF2B5EF4-FFF2-40B4-BE49-F238E27FC236}">
                <a16:creationId xmlns:a16="http://schemas.microsoft.com/office/drawing/2014/main" id="{B0EA0C79-4D7D-601F-547F-7393B5AE8981}"/>
              </a:ext>
            </a:extLst>
          </p:cNvPr>
          <p:cNvSpPr>
            <a:spLocks noGrp="1"/>
          </p:cNvSpPr>
          <p:nvPr>
            <p:ph type="body" sz="quarter" idx="13"/>
          </p:nvPr>
        </p:nvSpPr>
        <p:spPr>
          <a:xfrm>
            <a:off x="536693" y="525101"/>
            <a:ext cx="5559307" cy="1179791"/>
          </a:xfrm>
        </p:spPr>
        <p:txBody>
          <a:bodyPr>
            <a:normAutofit fontScale="77500" lnSpcReduction="20000"/>
          </a:bodyPr>
          <a:lstStyle/>
          <a:p>
            <a:pPr algn="ctr">
              <a:lnSpc>
                <a:spcPct val="120000"/>
              </a:lnSpc>
              <a:spcBef>
                <a:spcPts val="0"/>
              </a:spcBef>
            </a:pPr>
            <a:r>
              <a:rPr lang="en-IE" dirty="0"/>
              <a:t>Why Do Companies Need to Engage in Circular Economy Activities</a:t>
            </a:r>
          </a:p>
        </p:txBody>
      </p:sp>
      <p:sp>
        <p:nvSpPr>
          <p:cNvPr id="4" name="Text Placeholder 3">
            <a:extLst>
              <a:ext uri="{FF2B5EF4-FFF2-40B4-BE49-F238E27FC236}">
                <a16:creationId xmlns:a16="http://schemas.microsoft.com/office/drawing/2014/main" id="{BFA3786F-915D-4526-1FEA-1757B1A04F90}"/>
              </a:ext>
            </a:extLst>
          </p:cNvPr>
          <p:cNvSpPr>
            <a:spLocks noGrp="1"/>
          </p:cNvSpPr>
          <p:nvPr>
            <p:ph type="body" sz="quarter" idx="14"/>
          </p:nvPr>
        </p:nvSpPr>
        <p:spPr>
          <a:xfrm>
            <a:off x="726088" y="1641028"/>
            <a:ext cx="5222030" cy="3079983"/>
          </a:xfrm>
        </p:spPr>
        <p:txBody>
          <a:bodyPr/>
          <a:lstStyle/>
          <a:p>
            <a:r>
              <a:rPr lang="en-GB" b="0" i="0" dirty="0">
                <a:effectLst/>
              </a:rPr>
              <a:t>The economy, SMEs and industry are key to fighting </a:t>
            </a:r>
            <a:r>
              <a:rPr lang="en-GB" b="0" i="0" u="none" strike="noStrike" dirty="0">
                <a:effectLst/>
                <a:hlinkClick r:id="rId3">
                  <a:extLst>
                    <a:ext uri="{A12FA001-AC4F-418D-AE19-62706E023703}">
                      <ahyp:hlinkClr xmlns:ahyp="http://schemas.microsoft.com/office/drawing/2018/hyperlinkcolor" val="tx"/>
                    </a:ext>
                  </a:extLst>
                </a:hlinkClick>
              </a:rPr>
              <a:t>climate change</a:t>
            </a:r>
            <a:r>
              <a:rPr lang="en-GB" b="0" i="0" dirty="0">
                <a:effectLst/>
              </a:rPr>
              <a:t>. That’s why they must continue the shift from a linear to a circular economy to make sure society progresses in a way that is environmentally friendly.  The planet’s resources are finite, so it’s crucial that people, governments and companies work together to use them more responsibly. Enter the circular economy, a new model that offers an alternative to the traditional linear economy. </a:t>
            </a:r>
            <a:endParaRPr lang="en-IE" dirty="0"/>
          </a:p>
        </p:txBody>
      </p:sp>
    </p:spTree>
    <p:extLst>
      <p:ext uri="{BB962C8B-B14F-4D97-AF65-F5344CB8AC3E}">
        <p14:creationId xmlns:p14="http://schemas.microsoft.com/office/powerpoint/2010/main" val="1869932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6179</Words>
  <Application>Microsoft Office PowerPoint</Application>
  <PresentationFormat>Breitbild</PresentationFormat>
  <Paragraphs>322</Paragraphs>
  <Slides>57</Slides>
  <Notes>0</Notes>
  <HiddenSlides>0</HiddenSlides>
  <MMClips>0</MMClips>
  <ScaleCrop>false</ScaleCrop>
  <HeadingPairs>
    <vt:vector size="6" baseType="variant">
      <vt:variant>
        <vt:lpstr>Verwendete Schriftarten</vt:lpstr>
      </vt:variant>
      <vt:variant>
        <vt:i4>16</vt:i4>
      </vt:variant>
      <vt:variant>
        <vt:lpstr>Design</vt:lpstr>
      </vt:variant>
      <vt:variant>
        <vt:i4>2</vt:i4>
      </vt:variant>
      <vt:variant>
        <vt:lpstr>Folientitel</vt:lpstr>
      </vt:variant>
      <vt:variant>
        <vt:i4>57</vt:i4>
      </vt:variant>
    </vt:vector>
  </HeadingPairs>
  <TitlesOfParts>
    <vt:vector size="75" baseType="lpstr">
      <vt:lpstr>Malgun Gothic Semilight</vt:lpstr>
      <vt:lpstr>Aharoni</vt:lpstr>
      <vt:lpstr>Arial</vt:lpstr>
      <vt:lpstr>Arial Nova Cond</vt:lpstr>
      <vt:lpstr>ARS Maquette</vt:lpstr>
      <vt:lpstr>Calibri</vt:lpstr>
      <vt:lpstr>Calibri Light</vt:lpstr>
      <vt:lpstr>ElsevierGulliver</vt:lpstr>
      <vt:lpstr>font-1</vt:lpstr>
      <vt:lpstr>Montserrat Light</vt:lpstr>
      <vt:lpstr>NexusSans</vt:lpstr>
      <vt:lpstr>Open Sans</vt:lpstr>
      <vt:lpstr>Quattrocento Sans</vt:lpstr>
      <vt:lpstr>SantanderMicroText-Regular</vt:lpstr>
      <vt:lpstr>Times New Roman</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Julia Grey</cp:lastModifiedBy>
  <cp:revision>463</cp:revision>
  <dcterms:created xsi:type="dcterms:W3CDTF">2019-11-20T14:08:21Z</dcterms:created>
  <dcterms:modified xsi:type="dcterms:W3CDTF">2023-08-01T08:44:01Z</dcterms:modified>
</cp:coreProperties>
</file>