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62"/>
  </p:notesMasterIdLst>
  <p:sldIdLst>
    <p:sldId id="314" r:id="rId3"/>
    <p:sldId id="596" r:id="rId4"/>
    <p:sldId id="597" r:id="rId5"/>
    <p:sldId id="594" r:id="rId6"/>
    <p:sldId id="6001" r:id="rId7"/>
    <p:sldId id="5518" r:id="rId8"/>
    <p:sldId id="5294" r:id="rId9"/>
    <p:sldId id="5296" r:id="rId10"/>
    <p:sldId id="5295" r:id="rId11"/>
    <p:sldId id="5327" r:id="rId12"/>
    <p:sldId id="5330" r:id="rId13"/>
    <p:sldId id="5328" r:id="rId14"/>
    <p:sldId id="5329" r:id="rId15"/>
    <p:sldId id="5331" r:id="rId16"/>
    <p:sldId id="5297" r:id="rId17"/>
    <p:sldId id="5231" r:id="rId18"/>
    <p:sldId id="5306" r:id="rId19"/>
    <p:sldId id="5496" r:id="rId20"/>
    <p:sldId id="5302" r:id="rId21"/>
    <p:sldId id="5300" r:id="rId22"/>
    <p:sldId id="5308" r:id="rId23"/>
    <p:sldId id="5307" r:id="rId24"/>
    <p:sldId id="5301" r:id="rId25"/>
    <p:sldId id="5319" r:id="rId26"/>
    <p:sldId id="5324" r:id="rId27"/>
    <p:sldId id="5311" r:id="rId28"/>
    <p:sldId id="5309" r:id="rId29"/>
    <p:sldId id="5497" r:id="rId30"/>
    <p:sldId id="5314" r:id="rId31"/>
    <p:sldId id="5315" r:id="rId32"/>
    <p:sldId id="5499" r:id="rId33"/>
    <p:sldId id="5505" r:id="rId34"/>
    <p:sldId id="5322" r:id="rId35"/>
    <p:sldId id="5325" r:id="rId36"/>
    <p:sldId id="5323" r:id="rId37"/>
    <p:sldId id="5501" r:id="rId38"/>
    <p:sldId id="5500" r:id="rId39"/>
    <p:sldId id="5351" r:id="rId40"/>
    <p:sldId id="5519" r:id="rId41"/>
    <p:sldId id="5339" r:id="rId42"/>
    <p:sldId id="5298" r:id="rId43"/>
    <p:sldId id="5340" r:id="rId44"/>
    <p:sldId id="5359" r:id="rId45"/>
    <p:sldId id="5343" r:id="rId46"/>
    <p:sldId id="5341" r:id="rId47"/>
    <p:sldId id="5357" r:id="rId48"/>
    <p:sldId id="5347" r:id="rId49"/>
    <p:sldId id="5352" r:id="rId50"/>
    <p:sldId id="5344" r:id="rId51"/>
    <p:sldId id="5342" r:id="rId52"/>
    <p:sldId id="5345" r:id="rId53"/>
    <p:sldId id="5348" r:id="rId54"/>
    <p:sldId id="5362" r:id="rId55"/>
    <p:sldId id="5353" r:id="rId56"/>
    <p:sldId id="5354" r:id="rId57"/>
    <p:sldId id="5355" r:id="rId58"/>
    <p:sldId id="5356" r:id="rId59"/>
    <p:sldId id="6005" r:id="rId60"/>
    <p:sldId id="600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33819B"/>
    <a:srgbClr val="E0810E"/>
    <a:srgbClr val="027354"/>
    <a:srgbClr val="FF903D"/>
    <a:srgbClr val="37465E"/>
    <a:srgbClr val="FED7A0"/>
    <a:srgbClr val="7E477B"/>
    <a:srgbClr val="096D6E"/>
    <a:srgbClr val="F08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247" autoAdjust="0"/>
  </p:normalViewPr>
  <p:slideViewPr>
    <p:cSldViewPr snapToGrid="0" snapToObjects="1">
      <p:cViewPr varScale="1">
        <p:scale>
          <a:sx n="63" d="100"/>
          <a:sy n="63" d="100"/>
        </p:scale>
        <p:origin x="732" y="5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260051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theme" Target="../theme/theme2.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9" Type="http://schemas.openxmlformats.org/officeDocument/2006/relationships/slideLayout" Target="../slideLayouts/slideLayout93.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0" Type="http://schemas.openxmlformats.org/officeDocument/2006/relationships/slideLayout" Target="../slideLayouts/slideLayout84.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ocuten.com/en/blog/4-ways-digital-transformation-improves-corporate-social-responsibility/"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hyperlink" Target="https://enviromap.ie/" TargetMode="External"/><Relationship Id="rId3" Type="http://schemas.openxmlformats.org/officeDocument/2006/relationships/hyperlink" Target="Green%20Start%20Program,%20Green%20Plus%20and%20Green%20Transform" TargetMode="External"/><Relationship Id="rId7" Type="http://schemas.openxmlformats.org/officeDocument/2006/relationships/hyperlink" Target="https://www.epa.ie/climate/calculators/"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hyperlink" Target="https://hsalearning.ie/" TargetMode="External"/><Relationship Id="rId5" Type="http://schemas.openxmlformats.org/officeDocument/2006/relationships/hyperlink" Target="https://www.enterprise-ireland.com/en/productivity/build-a-green-sustainable-business/" TargetMode="External"/><Relationship Id="rId10" Type="http://schemas.openxmlformats.org/officeDocument/2006/relationships/hyperlink" Target="https://www.besmart.ie/" TargetMode="External"/><Relationship Id="rId4" Type="http://schemas.openxmlformats.org/officeDocument/2006/relationships/hyperlink" Target="https://www.enterprise-ireland.com/en/Productivity/Build-a-green-sustainable-Business/GreenPlus/" TargetMode="External"/><Relationship Id="rId9" Type="http://schemas.openxmlformats.org/officeDocument/2006/relationships/hyperlink" Target="https://greenbusiness.ie/sme-efficiency-and-cost-reduction-questionnair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neandco.com/wp-content/uploads/2020/08/Nine-Co.-Duurzaamheid-strategie-nulmeting.pdf" TargetMode="External"/><Relationship Id="rId7" Type="http://schemas.openxmlformats.org/officeDocument/2006/relationships/image" Target="../media/image35.svg"/><Relationship Id="rId2" Type="http://schemas.openxmlformats.org/officeDocument/2006/relationships/hyperlink" Target="https://www.nineandco.com/en/" TargetMode="External"/><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docuten.com/en/blog/how-brexit-affects-the-electronic-trust-service-law/" TargetMode="External"/><Relationship Id="rId2" Type="http://schemas.openxmlformats.org/officeDocument/2006/relationships/hyperlink" Target="https://eur-lex.europa.eu/legal-content/EN/TXT/PDF/?uri=CELEX:32014R0910&amp;from=EN" TargetMode="Externa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hyperlink" Target="https://docuten.com/en/blog/docuten-bundle-cloud-an-eu-e-invoicing-solu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eanbusinessireland.ie/includes/documents/2016%20CASE%20STUDIES%20Web%20version%20Oct%2026.pdf" TargetMode="External"/><Relationship Id="rId7" Type="http://schemas.openxmlformats.org/officeDocument/2006/relationships/image" Target="../media/image35.svg"/><Relationship Id="rId2" Type="http://schemas.openxmlformats.org/officeDocument/2006/relationships/hyperlink" Target="https://www.bitc.ie/sme-case-studies/teg-building-supply-chain-stability-and-sustainability-by-monitoring-supplier-performance/" TargetMode="External"/><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onfido.com/use-cases/?utm_source=google&amp;utm_medium=cpc&amp;utm_campaign=fraudprevention" TargetMode="Externa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oonline.com/article/3434601/what-is-the-cost-of-a-data-breach.html" TargetMode="External"/><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https://food.cloud/our-work/retail" TargetMode="External"/><Relationship Id="rId2" Type="http://schemas.openxmlformats.org/officeDocument/2006/relationships/hyperlink" Target="https://food.cloud/" TargetMode="External"/><Relationship Id="rId1" Type="http://schemas.openxmlformats.org/officeDocument/2006/relationships/slideLayout" Target="../slideLayouts/slideLayout54.xml"/><Relationship Id="rId5" Type="http://schemas.openxmlformats.org/officeDocument/2006/relationships/image" Target="../media/image42.png"/><Relationship Id="rId4" Type="http://schemas.openxmlformats.org/officeDocument/2006/relationships/hyperlink" Target="https://food.cloud/our-work/hub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ygreatlearning.com/blog/top-benefits-of-ai-in-digital-marketing/" TargetMode="External"/><Relationship Id="rId2" Type="http://schemas.openxmlformats.org/officeDocument/2006/relationships/image" Target="../media/image43.jpeg"/><Relationship Id="rId1" Type="http://schemas.openxmlformats.org/officeDocument/2006/relationships/slideLayout" Target="../slideLayouts/slideLayout33.xml"/><Relationship Id="rId6" Type="http://schemas.openxmlformats.org/officeDocument/2006/relationships/hyperlink" Target="https://shanebarker.com/blog/ai-digital-marketing/"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csrready.eu/case-studies/"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s://hollandcircularhotspot.nl/case/better-future-factory-futureproof-packscan/" TargetMode="External"/><Relationship Id="rId2" Type="http://schemas.openxmlformats.org/officeDocument/2006/relationships/hyperlink" Target="https://betterfuturefactory.com/" TargetMode="External"/><Relationship Id="rId1" Type="http://schemas.openxmlformats.org/officeDocument/2006/relationships/slideLayout" Target="../slideLayouts/slideLayout5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floridaeis.de/" TargetMode="External"/><Relationship Id="rId7" Type="http://schemas.openxmlformats.org/officeDocument/2006/relationships/image" Target="../media/image35.svg"/><Relationship Id="rId2" Type="http://schemas.openxmlformats.org/officeDocument/2006/relationships/image" Target="../media/image48.png"/><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hyperlink" Target="https://www.actitime.com/"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elle.com.au/fashion/sustainable-denim-jeans-25825" TargetMode="Externa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hyperlink" Target="https://www.wwf.eu/what_we_do/oceans/"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33.xml"/><Relationship Id="rId6" Type="http://schemas.openxmlformats.org/officeDocument/2006/relationships/image" Target="../media/image51.jpeg"/><Relationship Id="rId5" Type="http://schemas.openxmlformats.org/officeDocument/2006/relationships/hyperlink" Target="https://www.lombardodier.com/contents/corporate-news/media-releases/2020/june/lombard-odier-and-the-wwf-launch.html" TargetMode="External"/><Relationship Id="rId4" Type="http://schemas.openxmlformats.org/officeDocument/2006/relationships/hyperlink" Target="https://www.australfisheries.com.au/sustainability/traceabili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ustralfisheries.com.au/sustainability/traceability" TargetMode="External"/><Relationship Id="rId2" Type="http://schemas.openxmlformats.org/officeDocument/2006/relationships/hyperlink" Target="https://www.australfisheries.com.au/" TargetMode="External"/><Relationship Id="rId1" Type="http://schemas.openxmlformats.org/officeDocument/2006/relationships/slideLayout" Target="../slideLayouts/slideLayout52.xml"/><Relationship Id="rId5" Type="http://schemas.openxmlformats.org/officeDocument/2006/relationships/image" Target="../media/image52.jpeg"/><Relationship Id="rId4" Type="http://schemas.openxmlformats.org/officeDocument/2006/relationships/hyperlink" Target="http://www.fis-net.com/fis/worldnews/worldnews.asp?monthyear=1-2019&amp;day=18&amp;id=101191&amp;l=e&amp;country=0&amp;special=0&amp;ndb=1&amp;df=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unsdgproject.com/big-data-and-unsdgs.html" TargetMode="External"/><Relationship Id="rId2" Type="http://schemas.openxmlformats.org/officeDocument/2006/relationships/hyperlink" Target="https://analyticsindiamag.com/data-science-and-analytics-for-sustainable-development/#:~:text=Data%20science%20and%20analytics%20have,tackling%20climate%20change%2C%20and%20more." TargetMode="External"/><Relationship Id="rId1" Type="http://schemas.openxmlformats.org/officeDocument/2006/relationships/slideLayout" Target="../slideLayouts/slideLayout2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hyperlink" Target="https://noissue.co/blog/thewrap/" TargetMode="External"/><Relationship Id="rId3" Type="http://schemas.openxmlformats.org/officeDocument/2006/relationships/hyperlink" Target="https://noissue.co/reseller-application/" TargetMode="External"/><Relationship Id="rId7" Type="http://schemas.openxmlformats.org/officeDocument/2006/relationships/hyperlink" Target="https://noissue.co/sustainability/compostable/" TargetMode="External"/><Relationship Id="rId2" Type="http://schemas.openxmlformats.org/officeDocument/2006/relationships/hyperlink" Target="https://noissue.co/community/industry-experts/" TargetMode="External"/><Relationship Id="rId1" Type="http://schemas.openxmlformats.org/officeDocument/2006/relationships/slideLayout" Target="../slideLayouts/slideLayout33.xml"/><Relationship Id="rId6" Type="http://schemas.openxmlformats.org/officeDocument/2006/relationships/hyperlink" Target="https://noissue.pxf.io/e4BPL1" TargetMode="External"/><Relationship Id="rId5" Type="http://schemas.openxmlformats.org/officeDocument/2006/relationships/image" Target="../media/image56.jpeg"/><Relationship Id="rId10" Type="http://schemas.openxmlformats.org/officeDocument/2006/relationships/image" Target="../media/image58.svg"/><Relationship Id="rId4" Type="http://schemas.openxmlformats.org/officeDocument/2006/relationships/hyperlink" Target="https://noissue.co/community/partner-programs/" TargetMode="External"/><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hyperlink" Target="https://info.percentpledge.org/sample-impact-report" TargetMode="External"/><Relationship Id="rId3" Type="http://schemas.openxmlformats.org/officeDocument/2006/relationships/hyperlink" Target="https://www.percentpledge.org/" TargetMode="External"/><Relationship Id="rId7" Type="http://schemas.openxmlformats.org/officeDocument/2006/relationships/hyperlink" Target="https://info.percentpledge.org/en-us/passionassessmentlite" TargetMode="External"/><Relationship Id="rId2" Type="http://schemas.openxmlformats.org/officeDocument/2006/relationships/image" Target="../media/image59.jpeg"/><Relationship Id="rId1" Type="http://schemas.openxmlformats.org/officeDocument/2006/relationships/slideLayout" Target="../slideLayouts/slideLayout33.xml"/><Relationship Id="rId6" Type="http://schemas.openxmlformats.org/officeDocument/2006/relationships/hyperlink" Target="https://www.percentpledge.org/impact-reporting" TargetMode="External"/><Relationship Id="rId5" Type="http://schemas.openxmlformats.org/officeDocument/2006/relationships/hyperlink" Target="https://www.percentpledge.org/employee-volunteering" TargetMode="External"/><Relationship Id="rId4" Type="http://schemas.openxmlformats.org/officeDocument/2006/relationships/hyperlink" Target="https://www.percentpledge.org/workplace-giving-platform" TargetMode="External"/><Relationship Id="rId9" Type="http://schemas.openxmlformats.org/officeDocument/2006/relationships/hyperlink" Target="https://www.capterra.ie/software/1014822/percent-pledg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comparably.com/companies/wix-com/sustainability" TargetMode="External"/><Relationship Id="rId13" Type="http://schemas.openxmlformats.org/officeDocument/2006/relationships/image" Target="../media/image58.svg"/><Relationship Id="rId3" Type="http://schemas.openxmlformats.org/officeDocument/2006/relationships/hyperlink" Target="https://www.blauer-engel.de/en/productworld/resources-and-energy-efficient-software-products?_ga=2.8456496.462997408.1677066042-620464218.1677066042" TargetMode="External"/><Relationship Id="rId7" Type="http://schemas.openxmlformats.org/officeDocument/2006/relationships/hyperlink" Target="https://krystal.uk/" TargetMode="External"/><Relationship Id="rId12" Type="http://schemas.openxmlformats.org/officeDocument/2006/relationships/image" Target="../media/image57.png"/><Relationship Id="rId2" Type="http://schemas.openxmlformats.org/officeDocument/2006/relationships/hyperlink" Target="https://www.digitalsme.eu/green-software-an-overlooked-factor-in-the-sustainability-discourse/?_ga=2.8456496.462997408.1677066042-620464218.1677066042" TargetMode="External"/><Relationship Id="rId1" Type="http://schemas.openxmlformats.org/officeDocument/2006/relationships/slideLayout" Target="../slideLayouts/slideLayout33.xml"/><Relationship Id="rId6" Type="http://schemas.openxmlformats.org/officeDocument/2006/relationships/hyperlink" Target="https://www.lilo.org/les-projets-soutenus-par-lilo/" TargetMode="External"/><Relationship Id="rId11" Type="http://schemas.openxmlformats.org/officeDocument/2006/relationships/image" Target="../media/image60.png"/><Relationship Id="rId5" Type="http://schemas.openxmlformats.org/officeDocument/2006/relationships/hyperlink" Target="https://www.lilo.org/" TargetMode="External"/><Relationship Id="rId10" Type="http://schemas.openxmlformats.org/officeDocument/2006/relationships/hyperlink" Target="https://www.wix.com/blog/2022/03/sustainable-marketing/" TargetMode="External"/><Relationship Id="rId4" Type="http://schemas.openxmlformats.org/officeDocument/2006/relationships/hyperlink" Target="https://www.ecosia.org/" TargetMode="External"/><Relationship Id="rId9" Type="http://schemas.openxmlformats.org/officeDocument/2006/relationships/hyperlink" Target="https://www.wix.com/blog/ecommerce/2022/08/sustainable-ecommerc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www.googleadservices.com/pagead/aclk?sa=L&amp;ai=DChcSEwjw5OG9hKf9AhXIse0KHai1B8gYABAAGgJkZw&amp;ohost=www.google.com&amp;cid=CAESauD27QqcGBo_L2OAKJ9AmEDfN078bHuvxEtLaAuduMw0f47P-AQbxF0TLEf4zBA9TQiuesfwl5rCNBCfI4SrxXCbixUwXJS2vdiyXXo5m1ZEdIBb2l1EamTj6dzYFIvZqDxoCkbHkBZekq0&amp;sig=AOD64_0hbvpcVl609QmjFbpOVJJoy9KKYA&amp;q&amp;adurl&amp;ved=2ahUKEwjzp9u9hKf9AhVqQUEAHZGTAe0Q0Qx6BAgBEAE" TargetMode="External"/><Relationship Id="rId7" Type="http://schemas.openxmlformats.org/officeDocument/2006/relationships/image" Target="../media/image57.png"/><Relationship Id="rId2" Type="http://schemas.openxmlformats.org/officeDocument/2006/relationships/hyperlink" Target="https://stripe.com/climate" TargetMode="External"/><Relationship Id="rId1" Type="http://schemas.openxmlformats.org/officeDocument/2006/relationships/slideLayout" Target="../slideLayouts/slideLayout33.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hyperlink" Target="https://stripe.com/en-ie/newsroom/news/spring-21-carbon-removal-purchas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haritycharge.com/business-card-details/" TargetMode="External"/><Relationship Id="rId2" Type="http://schemas.openxmlformats.org/officeDocument/2006/relationships/image" Target="../media/image63.jpeg"/><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squareup.com/" TargetMode="External"/><Relationship Id="rId7" Type="http://schemas.openxmlformats.org/officeDocument/2006/relationships/image" Target="../media/image57.png"/><Relationship Id="rId2" Type="http://schemas.openxmlformats.org/officeDocument/2006/relationships/image" Target="../media/image64.jpeg"/><Relationship Id="rId1" Type="http://schemas.openxmlformats.org/officeDocument/2006/relationships/slideLayout" Target="../slideLayouts/slideLayout33.xml"/><Relationship Id="rId6" Type="http://schemas.openxmlformats.org/officeDocument/2006/relationships/image" Target="../media/image65.png"/><Relationship Id="rId5" Type="http://schemas.openxmlformats.org/officeDocument/2006/relationships/hyperlink" Target="https://www.google.com/url?q=https://squareup.com/au/en&amp;sa=D&amp;ust=1606186907312000&amp;usg=AOvVaw2jQR5zi6UNN8UQegloR1U7" TargetMode="External"/><Relationship Id="rId4" Type="http://schemas.openxmlformats.org/officeDocument/2006/relationships/hyperlink" Target="https://apps.xero.com/uk/app/square-#overvie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brighttalk.com/webcast/18471/563194" TargetMode="External"/><Relationship Id="rId1" Type="http://schemas.openxmlformats.org/officeDocument/2006/relationships/slideLayout" Target="../slideLayouts/slideLayout33.xml"/><Relationship Id="rId5"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frameworkOne1" TargetMode="External"/><Relationship Id="rId4"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lbspartners.ie/" TargetMode="External"/><Relationship Id="rId7" Type="http://schemas.openxmlformats.org/officeDocument/2006/relationships/image" Target="../media/image58.svg"/><Relationship Id="rId2" Type="http://schemas.openxmlformats.org/officeDocument/2006/relationships/image" Target="../media/image67.jpeg"/><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image" Target="../media/image68.png"/><Relationship Id="rId4" Type="http://schemas.openxmlformats.org/officeDocument/2006/relationships/hyperlink" Target="https://www.lbspartners.ie/capabilities/sustainability/green-start/"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bearingpoint.com/en-ie/locations/bearingpoint-ireland/" TargetMode="External"/><Relationship Id="rId3" Type="http://schemas.openxmlformats.org/officeDocument/2006/relationships/hyperlink" Target="https://www.bearingpoint.com/en/" TargetMode="External"/><Relationship Id="rId7" Type="http://schemas.openxmlformats.org/officeDocument/2006/relationships/hyperlink" Target="https://www.bearingpoint.com/en-ie/about-us/news-and-media/press-releases/bearingpoint-acquires-sustainability-consultancy-i-care/" TargetMode="External"/><Relationship Id="rId2" Type="http://schemas.openxmlformats.org/officeDocument/2006/relationships/image" Target="../media/image69.jpeg"/><Relationship Id="rId1" Type="http://schemas.openxmlformats.org/officeDocument/2006/relationships/slideLayout" Target="../slideLayouts/slideLayout33.xml"/><Relationship Id="rId6" Type="http://schemas.openxmlformats.org/officeDocument/2006/relationships/hyperlink" Target="https://www.bearingpoint.com/en-ie/services/spotlight/transform-sourcing-and-supply-chain/" TargetMode="External"/><Relationship Id="rId5" Type="http://schemas.openxmlformats.org/officeDocument/2006/relationships/hyperlink" Target="https://www.bearingpoint.com/en-ie/insights-events/insights/artificial-intelligence-a-powerful-tool-for-achieving-carbon-neutrality/" TargetMode="External"/><Relationship Id="rId10" Type="http://schemas.openxmlformats.org/officeDocument/2006/relationships/image" Target="../media/image58.svg"/><Relationship Id="rId4" Type="http://schemas.openxmlformats.org/officeDocument/2006/relationships/hyperlink" Target="https://www.bearingpoint.com/en-ie/services/spotlight/meeting-the-growing-challenge-of-sustainability/" TargetMode="External"/><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50.xml.rels><?xml version="1.0" encoding="UTF-8" standalone="yes"?>
<Relationships xmlns="http://schemas.openxmlformats.org/package/2006/relationships"><Relationship Id="rId3" Type="http://schemas.openxmlformats.org/officeDocument/2006/relationships/hyperlink" Target="https://www.optimy.com/company/about-us" TargetMode="External"/><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hyperlink" Target="https://www.joinvera.com/" TargetMode="External"/><Relationship Id="rId7" Type="http://schemas.openxmlformats.org/officeDocument/2006/relationships/image" Target="../media/image58.svg"/><Relationship Id="rId2" Type="http://schemas.openxmlformats.org/officeDocument/2006/relationships/image" Target="../media/image71.png"/><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hyperlink" Target="https://www.joinvera.com/blog/vera-partners-with-sofar-ocean" TargetMode="External"/><Relationship Id="rId4" Type="http://schemas.openxmlformats.org/officeDocument/2006/relationships/hyperlink" Target="https://www.joinvera.com/collective/sofar-ocea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datakind.org/" TargetMode="External"/><Relationship Id="rId1" Type="http://schemas.openxmlformats.org/officeDocument/2006/relationships/slideLayout" Target="../slideLayouts/slideLayout33.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small99.co.uk/sustainable-technology/sustainable-technology-productivity-tools/" TargetMode="Externa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hyperlink" Target="https://www.greenlivingblog.org.uk/reasons-to-switch-from-fossil-fuel-to-electric-car/" TargetMode="External"/><Relationship Id="rId2" Type="http://schemas.openxmlformats.org/officeDocument/2006/relationships/hyperlink" Target="https://www.greengeeks.com/" TargetMode="External"/><Relationship Id="rId1" Type="http://schemas.openxmlformats.org/officeDocument/2006/relationships/slideLayout" Target="../slideLayouts/slideLayout21.xml"/><Relationship Id="rId5" Type="http://schemas.openxmlformats.org/officeDocument/2006/relationships/hyperlink" Target="https://www.blauer-engel.de/en/products/electric-devices/resources-and-energy-efficient-software-products" TargetMode="External"/><Relationship Id="rId4" Type="http://schemas.openxmlformats.org/officeDocument/2006/relationships/hyperlink" Target="https://www.blauer-engel.de/en/productworld/resources-and-energy-efficient-software-products?_ga=2.8456496.462997408.1677066042-620464218.167706604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savemoneycutcarbon.com/category/smart-home/smart-plugs/" TargetMode="External"/><Relationship Id="rId7" Type="http://schemas.openxmlformats.org/officeDocument/2006/relationships/hyperlink" Target="https://small99.co.uk/sustainable-technology/eco-friendly-crm-tools/" TargetMode="External"/><Relationship Id="rId2" Type="http://schemas.openxmlformats.org/officeDocument/2006/relationships/hyperlink" Target="https://www.which.co.uk/reviews/smart-meters/article/smart-meters-explained/what-is-a-smart-meter-artlW8n6atdo" TargetMode="External"/><Relationship Id="rId1" Type="http://schemas.openxmlformats.org/officeDocument/2006/relationships/slideLayout" Target="../slideLayouts/slideLayout21.xml"/><Relationship Id="rId6" Type="http://schemas.openxmlformats.org/officeDocument/2006/relationships/hyperlink" Target="https://www.innoq.com/en/blog/cloud-computing-and-carbon-footprint/" TargetMode="External"/><Relationship Id="rId5" Type="http://schemas.openxmlformats.org/officeDocument/2006/relationships/hyperlink" Target="https://www.bbc.com/future/article/20200305-why-your-internet-habits-are-not-as-clean-as-you-think" TargetMode="External"/><Relationship Id="rId4" Type="http://schemas.openxmlformats.org/officeDocument/2006/relationships/hyperlink" Target="https://challenge.abettercity.org/toolkits/emissions-reduction-toolkits/energy-efficiency/office-design/?toolkit=22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871424"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8</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298754" cy="775681"/>
          </a:xfrm>
        </p:spPr>
        <p:txBody>
          <a:bodyPr>
            <a:noAutofit/>
          </a:bodyPr>
          <a:lstStyle/>
          <a:p>
            <a:r>
              <a:rPr lang="en-US" sz="2800" dirty="0"/>
              <a:t>CSR Adaptation to Digital Tools &amp; Technologies</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24556069-3B6B-1A26-0690-8DA912DF1D95}"/>
              </a:ext>
            </a:extLst>
          </p:cNvPr>
          <p:cNvSpPr txBox="1"/>
          <p:nvPr/>
        </p:nvSpPr>
        <p:spPr>
          <a:xfrm>
            <a:off x="8204455" y="6489864"/>
            <a:ext cx="626598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8829637D-88A6-86CF-B82B-464E148F6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685"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all, indoor, person, kitchen appliance&#10;&#10;Description automatically generated">
            <a:extLst>
              <a:ext uri="{FF2B5EF4-FFF2-40B4-BE49-F238E27FC236}">
                <a16:creationId xmlns:a16="http://schemas.microsoft.com/office/drawing/2014/main" id="{A3D0ACA3-25DA-AED0-171C-51ADAB82E3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31" b="5031"/>
          <a:stretch>
            <a:fillRect/>
          </a:stretch>
        </p:blipFill>
        <p:spPr>
          <a:xfrm>
            <a:off x="6737350" y="0"/>
            <a:ext cx="4686300" cy="6323013"/>
          </a:xfrm>
        </p:spPr>
      </p:pic>
      <p:sp>
        <p:nvSpPr>
          <p:cNvPr id="5" name="Text Placeholder 4">
            <a:extLst>
              <a:ext uri="{FF2B5EF4-FFF2-40B4-BE49-F238E27FC236}">
                <a16:creationId xmlns:a16="http://schemas.microsoft.com/office/drawing/2014/main" id="{CB0EB4FF-4573-E460-8E77-7C0A418974C8}"/>
              </a:ext>
            </a:extLst>
          </p:cNvPr>
          <p:cNvSpPr>
            <a:spLocks noGrp="1"/>
          </p:cNvSpPr>
          <p:nvPr>
            <p:ph type="body" sz="quarter" idx="13"/>
          </p:nvPr>
        </p:nvSpPr>
        <p:spPr>
          <a:xfrm>
            <a:off x="303155" y="496111"/>
            <a:ext cx="6292197" cy="1208781"/>
          </a:xfrm>
        </p:spPr>
        <p:txBody>
          <a:bodyPr>
            <a:normAutofit/>
          </a:bodyPr>
          <a:lstStyle/>
          <a:p>
            <a:pPr algn="ctr"/>
            <a:r>
              <a:rPr lang="en-IE" sz="3200" dirty="0"/>
              <a:t>Intersection of CSR and Technology </a:t>
            </a:r>
          </a:p>
        </p:txBody>
      </p:sp>
      <p:sp>
        <p:nvSpPr>
          <p:cNvPr id="6" name="Text Placeholder 5">
            <a:extLst>
              <a:ext uri="{FF2B5EF4-FFF2-40B4-BE49-F238E27FC236}">
                <a16:creationId xmlns:a16="http://schemas.microsoft.com/office/drawing/2014/main" id="{BC182FB9-279E-8CA3-F12D-958682936D2B}"/>
              </a:ext>
            </a:extLst>
          </p:cNvPr>
          <p:cNvSpPr>
            <a:spLocks noGrp="1"/>
          </p:cNvSpPr>
          <p:nvPr>
            <p:ph type="body" sz="quarter" idx="14"/>
          </p:nvPr>
        </p:nvSpPr>
        <p:spPr>
          <a:xfrm>
            <a:off x="585595" y="1132236"/>
            <a:ext cx="6009757" cy="3079983"/>
          </a:xfrm>
        </p:spPr>
        <p:txBody>
          <a:bodyPr/>
          <a:lstStyle/>
          <a:p>
            <a:r>
              <a:rPr lang="en-GB" dirty="0"/>
              <a:t>The digital transformation era is not new it has been a topic for 15, to 20 years. Now you have Spotify or Netflix as your favourite streaming services. </a:t>
            </a:r>
            <a:r>
              <a:rPr lang="en-GB" b="1" dirty="0"/>
              <a:t>‘You have e-commerce, so companies have to think about selling online.’ </a:t>
            </a:r>
            <a:r>
              <a:rPr lang="en-GB" dirty="0"/>
              <a:t>However, it is also said that some companies are still behind and could lose their edge. </a:t>
            </a:r>
          </a:p>
          <a:p>
            <a:endParaRPr lang="en-GB" dirty="0"/>
          </a:p>
          <a:p>
            <a:r>
              <a:rPr lang="en-GB" b="1" i="1" dirty="0">
                <a:effectLst/>
              </a:rPr>
              <a:t>“A lot of companies are still trying to digest the first wave, trying to move part of their sales to e-commerce while many companies are already moving to the second wave of digital transformation</a:t>
            </a:r>
            <a:r>
              <a:rPr lang="en-GB" b="0" i="0" dirty="0">
                <a:effectLst/>
              </a:rPr>
              <a:t>’ (</a:t>
            </a:r>
            <a:r>
              <a:rPr lang="en-GB" b="0" i="0" dirty="0">
                <a:effectLst/>
                <a:hlinkClick r:id="rId3">
                  <a:extLst>
                    <a:ext uri="{A12FA001-AC4F-418D-AE19-62706E023703}">
                      <ahyp:hlinkClr xmlns:ahyp="http://schemas.microsoft.com/office/drawing/2018/hyperlinkcolor" val="tx"/>
                    </a:ext>
                  </a:extLst>
                </a:hlinkClick>
              </a:rPr>
              <a:t>source</a:t>
            </a:r>
            <a:r>
              <a:rPr lang="en-GB" b="0" i="0" dirty="0">
                <a:effectLst/>
              </a:rPr>
              <a:t>)</a:t>
            </a:r>
            <a:endParaRPr lang="en-IE" dirty="0"/>
          </a:p>
        </p:txBody>
      </p:sp>
    </p:spTree>
    <p:extLst>
      <p:ext uri="{BB962C8B-B14F-4D97-AF65-F5344CB8AC3E}">
        <p14:creationId xmlns:p14="http://schemas.microsoft.com/office/powerpoint/2010/main" val="216363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chnological Social Responsibility">
            <a:extLst>
              <a:ext uri="{FF2B5EF4-FFF2-40B4-BE49-F238E27FC236}">
                <a16:creationId xmlns:a16="http://schemas.microsoft.com/office/drawing/2014/main" id="{563EA83D-50FB-0328-238F-86722513BD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8136" y="624191"/>
            <a:ext cx="9717932"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AB751A-3700-4E8E-F7E8-983F1374956B}"/>
              </a:ext>
            </a:extLst>
          </p:cNvPr>
          <p:cNvSpPr txBox="1"/>
          <p:nvPr/>
        </p:nvSpPr>
        <p:spPr>
          <a:xfrm>
            <a:off x="2178996" y="5910643"/>
            <a:ext cx="6741268" cy="646331"/>
          </a:xfrm>
          <a:prstGeom prst="rect">
            <a:avLst/>
          </a:prstGeom>
          <a:noFill/>
        </p:spPr>
        <p:txBody>
          <a:bodyPr wrap="square" rtlCol="0">
            <a:spAutoFit/>
          </a:bodyPr>
          <a:lstStyle/>
          <a:p>
            <a:pPr algn="ctr"/>
            <a:r>
              <a:rPr lang="en-IE" dirty="0"/>
              <a:t>Source </a:t>
            </a:r>
            <a:r>
              <a:rPr lang="en-IE" dirty="0">
                <a:hlinkClick r:id="rId3"/>
              </a:rPr>
              <a:t>https://www.aesc.org/insights/magazine/article/tsr-intersection-technology-corporate-social-responsibility</a:t>
            </a:r>
            <a:r>
              <a:rPr lang="en-IE" dirty="0"/>
              <a:t> </a:t>
            </a:r>
          </a:p>
        </p:txBody>
      </p:sp>
    </p:spTree>
    <p:extLst>
      <p:ext uri="{BB962C8B-B14F-4D97-AF65-F5344CB8AC3E}">
        <p14:creationId xmlns:p14="http://schemas.microsoft.com/office/powerpoint/2010/main" val="407788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phone&#10;&#10;Description automatically generated with low confidence">
            <a:extLst>
              <a:ext uri="{FF2B5EF4-FFF2-40B4-BE49-F238E27FC236}">
                <a16:creationId xmlns:a16="http://schemas.microsoft.com/office/drawing/2014/main" id="{01EDE7EE-40A0-F8B9-853B-EA72E2B44A3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149" r="22149"/>
          <a:stretch>
            <a:fillRect/>
          </a:stretch>
        </p:blipFill>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768174" y="634731"/>
            <a:ext cx="5228693" cy="953429"/>
          </a:xfrm>
        </p:spPr>
        <p:txBody>
          <a:bodyPr>
            <a:normAutofit fontScale="92500" lnSpcReduction="10000"/>
          </a:bodyPr>
          <a:lstStyle/>
          <a:p>
            <a:pPr algn="ctr"/>
            <a:r>
              <a:rPr lang="en-IE" dirty="0">
                <a:solidFill>
                  <a:srgbClr val="027354"/>
                </a:solidFill>
              </a:rPr>
              <a:t>Digital Tech Adoption is Part of Most Sectors</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454181" y="1519811"/>
            <a:ext cx="5740953" cy="3079983"/>
          </a:xfrm>
        </p:spPr>
        <p:txBody>
          <a:bodyPr/>
          <a:lstStyle/>
          <a:p>
            <a:pPr algn="l"/>
            <a:endParaRPr lang="en-GB" dirty="0">
              <a:solidFill>
                <a:srgbClr val="5E5E5E"/>
              </a:solidFill>
            </a:endParaRPr>
          </a:p>
          <a:p>
            <a:pPr algn="l"/>
            <a:r>
              <a:rPr lang="en-GB" b="0" i="0" dirty="0">
                <a:solidFill>
                  <a:srgbClr val="5E5E5E"/>
                </a:solidFill>
                <a:effectLst/>
                <a:hlinkClick r:id="rId3"/>
              </a:rPr>
              <a:t>Usina says</a:t>
            </a:r>
            <a:r>
              <a:rPr lang="en-GB" b="0" i="0" dirty="0">
                <a:solidFill>
                  <a:srgbClr val="5E5E5E"/>
                </a:solidFill>
                <a:effectLst/>
              </a:rPr>
              <a:t>, </a:t>
            </a:r>
            <a:r>
              <a:rPr lang="en-GB" b="0" dirty="0">
                <a:solidFill>
                  <a:srgbClr val="027354"/>
                </a:solidFill>
                <a:effectLst/>
              </a:rPr>
              <a:t>“Financial services was probably the next sector on that spectrum. I think healthcare is following that just because it was more complex from a regulatory and a complexity perspective. And then the industrial environment is late to the topic of digital transformation, and many are only just understanding what digital means for them today.”</a:t>
            </a:r>
            <a:endParaRPr lang="en-IE" dirty="0">
              <a:solidFill>
                <a:srgbClr val="5E5E5E"/>
              </a:solidFill>
            </a:endParaRPr>
          </a:p>
        </p:txBody>
      </p:sp>
    </p:spTree>
    <p:extLst>
      <p:ext uri="{BB962C8B-B14F-4D97-AF65-F5344CB8AC3E}">
        <p14:creationId xmlns:p14="http://schemas.microsoft.com/office/powerpoint/2010/main" val="217512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device, scale, indoor&#10;&#10;Description automatically generated">
            <a:extLst>
              <a:ext uri="{FF2B5EF4-FFF2-40B4-BE49-F238E27FC236}">
                <a16:creationId xmlns:a16="http://schemas.microsoft.com/office/drawing/2014/main" id="{276A1045-18E7-CB80-4715-30F16544F3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913" r="1913"/>
          <a:stretch>
            <a:fillRect/>
          </a:stretch>
        </p:blipFill>
        <p:spPr>
          <a:xfrm>
            <a:off x="7620000" y="0"/>
            <a:ext cx="4137025" cy="6267450"/>
          </a:xfrm>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1273145" y="244268"/>
            <a:ext cx="5228693" cy="953429"/>
          </a:xfrm>
        </p:spPr>
        <p:txBody>
          <a:bodyPr>
            <a:normAutofit fontScale="70000" lnSpcReduction="20000"/>
          </a:bodyPr>
          <a:lstStyle/>
          <a:p>
            <a:pPr algn="ctr"/>
            <a:r>
              <a:rPr lang="en-IE" dirty="0">
                <a:solidFill>
                  <a:srgbClr val="027354"/>
                </a:solidFill>
              </a:rPr>
              <a:t>Technological Social Responsibility (TSR) and Digital Tech Adoption</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672922" y="903779"/>
            <a:ext cx="6775627" cy="3079983"/>
          </a:xfrm>
        </p:spPr>
        <p:txBody>
          <a:bodyPr/>
          <a:lstStyle/>
          <a:p>
            <a:r>
              <a:rPr lang="en-GB" sz="2200" b="1" dirty="0">
                <a:solidFill>
                  <a:srgbClr val="CC6A62"/>
                </a:solidFill>
              </a:rPr>
              <a:t>Digital Tech Adoption is the process of learning how to use technology as it evolves so you can take advantage of its full potential</a:t>
            </a:r>
            <a:r>
              <a:rPr lang="en-GB" sz="2200" b="1" dirty="0">
                <a:solidFill>
                  <a:srgbClr val="5E5E5E"/>
                </a:solidFill>
              </a:rPr>
              <a:t>. </a:t>
            </a:r>
            <a:r>
              <a:rPr lang="en-GB" sz="2200" i="0" dirty="0">
                <a:solidFill>
                  <a:srgbClr val="5E5E5E"/>
                </a:solidFill>
                <a:effectLst/>
              </a:rPr>
              <a:t>It extends well beyond information, retail and entertainment. It covers engineering, farming, finance, and health. </a:t>
            </a:r>
          </a:p>
          <a:p>
            <a:endParaRPr lang="en-GB" sz="2200" i="0" dirty="0">
              <a:solidFill>
                <a:srgbClr val="5E5E5E"/>
              </a:solidFill>
              <a:effectLst/>
            </a:endParaRPr>
          </a:p>
          <a:p>
            <a:r>
              <a:rPr lang="en-GB" sz="2200" i="0" dirty="0">
                <a:solidFill>
                  <a:srgbClr val="5E5E5E"/>
                </a:solidFill>
                <a:effectLst/>
              </a:rPr>
              <a:t>As it evolves from the next stage </a:t>
            </a:r>
            <a:r>
              <a:rPr lang="en-GB" sz="2200" b="0" i="0" dirty="0">
                <a:solidFill>
                  <a:srgbClr val="5E5E5E"/>
                </a:solidFill>
                <a:effectLst/>
              </a:rPr>
              <a:t>industrial revolution the disruption is relentless, </a:t>
            </a:r>
            <a:r>
              <a:rPr lang="en-GB" sz="2200" dirty="0">
                <a:solidFill>
                  <a:srgbClr val="5E5E5E"/>
                </a:solidFill>
              </a:rPr>
              <a:t>companies should rethink and look at the opportunities </a:t>
            </a:r>
            <a:r>
              <a:rPr lang="en-GB" sz="2200" b="0" i="0" dirty="0">
                <a:solidFill>
                  <a:srgbClr val="5E5E5E"/>
                </a:solidFill>
                <a:effectLst/>
              </a:rPr>
              <a:t>opportunity in CSR so they </a:t>
            </a:r>
            <a:r>
              <a:rPr lang="en-GB" sz="2200" b="1" i="0" dirty="0">
                <a:solidFill>
                  <a:srgbClr val="027354"/>
                </a:solidFill>
                <a:effectLst/>
              </a:rPr>
              <a:t>can balance the benefits and the pain of social and environmental impacts now and in the future</a:t>
            </a:r>
            <a:r>
              <a:rPr lang="en-GB" sz="2200" b="0" i="0" dirty="0">
                <a:solidFill>
                  <a:srgbClr val="5E5E5E"/>
                </a:solidFill>
                <a:effectLst/>
              </a:rPr>
              <a:t>.</a:t>
            </a:r>
          </a:p>
          <a:p>
            <a:pPr algn="l"/>
            <a:endParaRPr lang="en-GB" sz="2200" dirty="0">
              <a:solidFill>
                <a:srgbClr val="5E5E5E"/>
              </a:solidFill>
            </a:endParaRPr>
          </a:p>
          <a:p>
            <a:pPr algn="l"/>
            <a:r>
              <a:rPr lang="en-GB" sz="2200" b="0" i="0" dirty="0">
                <a:solidFill>
                  <a:srgbClr val="5E5E5E"/>
                </a:solidFill>
                <a:effectLst/>
              </a:rPr>
              <a:t>Managing Director for Sheffield Haworth. says, </a:t>
            </a:r>
            <a:r>
              <a:rPr lang="en-GB" sz="2200" b="1" i="1" dirty="0">
                <a:solidFill>
                  <a:srgbClr val="027354"/>
                </a:solidFill>
                <a:effectLst/>
              </a:rPr>
              <a:t>“The topic of corporate social responsibility is not new, but the part technology plays, and the impact delivered is increasing and beginning to be understood as an advantage.”</a:t>
            </a:r>
          </a:p>
          <a:p>
            <a:br>
              <a:rPr lang="en-GB" sz="2200" dirty="0">
                <a:solidFill>
                  <a:srgbClr val="5E5E5E"/>
                </a:solidFill>
              </a:rPr>
            </a:br>
            <a:endParaRPr lang="en-IE" sz="2200" dirty="0">
              <a:solidFill>
                <a:srgbClr val="5E5E5E"/>
              </a:solidFill>
            </a:endParaRPr>
          </a:p>
        </p:txBody>
      </p:sp>
    </p:spTree>
    <p:extLst>
      <p:ext uri="{BB962C8B-B14F-4D97-AF65-F5344CB8AC3E}">
        <p14:creationId xmlns:p14="http://schemas.microsoft.com/office/powerpoint/2010/main" val="364411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CE5C6C-09B7-2872-E370-FE168516D5ED}"/>
              </a:ext>
            </a:extLst>
          </p:cNvPr>
          <p:cNvSpPr>
            <a:spLocks noGrp="1"/>
          </p:cNvSpPr>
          <p:nvPr>
            <p:ph type="body" sz="quarter" idx="14"/>
          </p:nvPr>
        </p:nvSpPr>
        <p:spPr>
          <a:xfrm>
            <a:off x="726087" y="510522"/>
            <a:ext cx="7665437" cy="3079983"/>
          </a:xfrm>
        </p:spPr>
        <p:txBody>
          <a:bodyPr/>
          <a:lstStyle/>
          <a:p>
            <a:r>
              <a:rPr lang="en-GB" dirty="0"/>
              <a:t>Eric Hazan, Senior Partner at McKinsey &amp; Company, </a:t>
            </a:r>
            <a:r>
              <a:rPr lang="en-GB" b="0" i="0" dirty="0">
                <a:effectLst/>
              </a:rPr>
              <a:t>puts TSR (Technical Social Responsibility) in the frame of Technology Should be At the Heart of a Company’s Strategy</a:t>
            </a:r>
          </a:p>
          <a:p>
            <a:endParaRPr lang="en-GB" dirty="0"/>
          </a:p>
          <a:p>
            <a:r>
              <a:rPr lang="en-GB" b="0" i="0" dirty="0">
                <a:effectLst/>
              </a:rPr>
              <a:t>“If you are working in the manufacturing industry, you know that you will be continuing to automate part of your supply chain, that’s thanks to technology. You can decide that you want to focus on only cost reduction, or you can decide that you will retrain people who lack the skills you now need because they know the company, they have accumulated experience, and you can reallocate them to other tasks that involve technology. We call these elements ‘technological social responsibility,’ because we think that technology should be at the heart of a company’s strategy, including the impact it has on all stakeholders.”</a:t>
            </a:r>
            <a:endParaRPr lang="en-IE" dirty="0"/>
          </a:p>
        </p:txBody>
      </p:sp>
      <p:pic>
        <p:nvPicPr>
          <p:cNvPr id="8194" name="Picture 2" descr="Interview Of The Week: Eric Hazan, McKinsey - The Innovator">
            <a:extLst>
              <a:ext uri="{FF2B5EF4-FFF2-40B4-BE49-F238E27FC236}">
                <a16:creationId xmlns:a16="http://schemas.microsoft.com/office/drawing/2014/main" id="{1D978618-67A7-3085-78FC-5B06F9F00EC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112" r="16039"/>
          <a:stretch/>
        </p:blipFill>
        <p:spPr bwMode="auto">
          <a:xfrm>
            <a:off x="8391524" y="1562100"/>
            <a:ext cx="3214655" cy="290249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0D2AE9-2A3E-4365-7374-21E3DD3F62B1}"/>
              </a:ext>
            </a:extLst>
          </p:cNvPr>
          <p:cNvSpPr>
            <a:spLocks noGrp="1"/>
          </p:cNvSpPr>
          <p:nvPr>
            <p:ph type="body" sz="quarter" idx="15"/>
          </p:nvPr>
        </p:nvSpPr>
        <p:spPr/>
        <p:txBody>
          <a:bodyPr>
            <a:normAutofit/>
          </a:bodyPr>
          <a:lstStyle/>
          <a:p>
            <a:pPr algn="ctr"/>
            <a:r>
              <a:rPr lang="en-IE" sz="3600" b="1" dirty="0"/>
              <a:t>How Businesses Can Improve Their CSR Through Digital Transformation</a:t>
            </a:r>
          </a:p>
        </p:txBody>
      </p:sp>
      <p:pic>
        <p:nvPicPr>
          <p:cNvPr id="9" name="Picture Placeholder 8" descr="A picture containing text, person&#10;&#10;Description automatically generated">
            <a:extLst>
              <a:ext uri="{FF2B5EF4-FFF2-40B4-BE49-F238E27FC236}">
                <a16:creationId xmlns:a16="http://schemas.microsoft.com/office/drawing/2014/main" id="{9340BEE1-53C0-808B-B049-689A16E45D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2701" b="12701"/>
          <a:stretch>
            <a:fillRect/>
          </a:stretch>
        </p:blipFill>
        <p:spPr/>
      </p:pic>
    </p:spTree>
    <p:extLst>
      <p:ext uri="{BB962C8B-B14F-4D97-AF65-F5344CB8AC3E}">
        <p14:creationId xmlns:p14="http://schemas.microsoft.com/office/powerpoint/2010/main" val="164466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359716" y="472623"/>
            <a:ext cx="4963722" cy="3266457"/>
          </a:xfrm>
        </p:spPr>
        <p:txBody>
          <a:bodyPr>
            <a:normAutofit fontScale="92500" lnSpcReduction="20000"/>
          </a:bodyPr>
          <a:lstStyle/>
          <a:p>
            <a:r>
              <a:rPr lang="en-GB" sz="4200" i="0" dirty="0">
                <a:effectLst/>
              </a:rPr>
              <a:t>Manage Environmental Impact</a:t>
            </a:r>
          </a:p>
          <a:p>
            <a:endParaRPr lang="en-GB" b="0" dirty="0"/>
          </a:p>
          <a:p>
            <a:r>
              <a:rPr lang="en-GB" sz="2800" b="1" i="0" dirty="0">
                <a:effectLst/>
              </a:rPr>
              <a:t>Digital business transformation</a:t>
            </a:r>
            <a:r>
              <a:rPr lang="en-GB" sz="2800" b="0" i="0" dirty="0">
                <a:effectLst/>
              </a:rPr>
              <a:t> measures can help companies become more eco-friendly on both a small and large scale. </a:t>
            </a:r>
            <a:endParaRPr lang="en-IE" sz="28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94688" y="4071234"/>
            <a:ext cx="11655886" cy="1666055"/>
          </a:xfrm>
        </p:spPr>
        <p:txBody>
          <a:bodyPr/>
          <a:lstStyle/>
          <a:p>
            <a:pPr algn="l"/>
            <a:r>
              <a:rPr lang="en-GB" b="0" i="0" dirty="0">
                <a:effectLst/>
              </a:rPr>
              <a:t>One way to take the first step is by going paperless. Administrative digitalisation solutions like </a:t>
            </a:r>
            <a:r>
              <a:rPr lang="en-GB" b="1" i="0" dirty="0">
                <a:effectLst/>
              </a:rPr>
              <a:t>digital signature and electronic invoicing </a:t>
            </a:r>
            <a:r>
              <a:rPr lang="en-GB" b="0" i="0" dirty="0">
                <a:effectLst/>
              </a:rPr>
              <a:t>enable paperless operations. This small change has big repercussions: your company can contribute to a reduction in CO2 emissions, conserve water and save trees that would otherwise be used in the manufacture of paper. </a:t>
            </a:r>
            <a:r>
              <a:rPr lang="en-GB" b="1" i="0" dirty="0">
                <a:effectLst/>
              </a:rPr>
              <a:t>Corporate social responsibility and sustainability</a:t>
            </a:r>
            <a:r>
              <a:rPr lang="en-GB" b="0" i="0" dirty="0">
                <a:effectLst/>
              </a:rPr>
              <a:t> go hand in hand. </a:t>
            </a:r>
            <a:r>
              <a:rPr lang="en-GB" b="0" i="0" dirty="0">
                <a:effectLst/>
                <a:hlinkClick r:id="rId2"/>
              </a:rPr>
              <a:t>(Source)</a:t>
            </a:r>
            <a:r>
              <a:rPr lang="en-GB" b="0" i="0" dirty="0">
                <a:effectLst/>
              </a:rPr>
              <a:t> Digital technologies can make you more efficient, become a market leader, save you massive amounts of money and make you more money. </a:t>
            </a:r>
            <a:r>
              <a:rPr lang="en-GB" b="1" i="0" dirty="0">
                <a:solidFill>
                  <a:srgbClr val="027354"/>
                </a:solidFill>
                <a:effectLst/>
              </a:rPr>
              <a:t>See Florida Eis Case Study </a:t>
            </a:r>
            <a:r>
              <a:rPr lang="en-GB" b="0" i="0" dirty="0">
                <a:effectLst/>
              </a:rPr>
              <a:t>in the next slide. </a:t>
            </a:r>
          </a:p>
        </p:txBody>
      </p:sp>
      <p:pic>
        <p:nvPicPr>
          <p:cNvPr id="12" name="Picture Placeholder 11" descr="A picture containing stationary, vector graphics, envelope, businesscard&#10;&#10;Description automatically generated">
            <a:extLst>
              <a:ext uri="{FF2B5EF4-FFF2-40B4-BE49-F238E27FC236}">
                <a16:creationId xmlns:a16="http://schemas.microsoft.com/office/drawing/2014/main" id="{50E430D5-B314-6E89-5D1D-3A5EA6FDDEB4}"/>
              </a:ext>
            </a:extLst>
          </p:cNvPr>
          <p:cNvPicPr>
            <a:picLocks noGrp="1" noChangeAspect="1"/>
          </p:cNvPicPr>
          <p:nvPr>
            <p:ph type="pic" sz="quarter" idx="19"/>
          </p:nvPr>
        </p:nvPicPr>
        <p:blipFill>
          <a:blip r:embed="rId3"/>
          <a:srcRect t="20039" b="20039"/>
          <a:stretch>
            <a:fillRect/>
          </a:stretch>
        </p:blipFill>
        <p:spPr/>
      </p:pic>
    </p:spTree>
    <p:extLst>
      <p:ext uri="{BB962C8B-B14F-4D97-AF65-F5344CB8AC3E}">
        <p14:creationId xmlns:p14="http://schemas.microsoft.com/office/powerpoint/2010/main" val="206298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a:extLst>
              <a:ext uri="{FF2B5EF4-FFF2-40B4-BE49-F238E27FC236}">
                <a16:creationId xmlns:a16="http://schemas.microsoft.com/office/drawing/2014/main" id="{98C9B763-B402-3A2E-1096-D9D8F7BAD9C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799" r="25799"/>
          <a:stretch>
            <a:fillRect/>
          </a:stretch>
        </p:blipFill>
        <p:spPr>
          <a:xfrm>
            <a:off x="7150100" y="398463"/>
            <a:ext cx="4438650" cy="6226175"/>
          </a:xfrm>
        </p:spPr>
      </p:pic>
      <p:sp>
        <p:nvSpPr>
          <p:cNvPr id="4" name="Text Placeholder 3">
            <a:extLst>
              <a:ext uri="{FF2B5EF4-FFF2-40B4-BE49-F238E27FC236}">
                <a16:creationId xmlns:a16="http://schemas.microsoft.com/office/drawing/2014/main" id="{F35C096F-C8C0-C285-EE51-2189C8AB093E}"/>
              </a:ext>
            </a:extLst>
          </p:cNvPr>
          <p:cNvSpPr>
            <a:spLocks noGrp="1"/>
          </p:cNvSpPr>
          <p:nvPr>
            <p:ph type="body" sz="quarter" idx="13"/>
          </p:nvPr>
        </p:nvSpPr>
        <p:spPr>
          <a:xfrm>
            <a:off x="437323" y="539887"/>
            <a:ext cx="6800056" cy="953429"/>
          </a:xfrm>
        </p:spPr>
        <p:txBody>
          <a:bodyPr>
            <a:normAutofit fontScale="92500"/>
          </a:bodyPr>
          <a:lstStyle/>
          <a:p>
            <a:pPr algn="ctr"/>
            <a:r>
              <a:rPr lang="en-IE" dirty="0"/>
              <a:t>FREE Irish Digital Environmental Tools </a:t>
            </a:r>
          </a:p>
        </p:txBody>
      </p:sp>
      <p:sp>
        <p:nvSpPr>
          <p:cNvPr id="5" name="Text Placeholder 4">
            <a:extLst>
              <a:ext uri="{FF2B5EF4-FFF2-40B4-BE49-F238E27FC236}">
                <a16:creationId xmlns:a16="http://schemas.microsoft.com/office/drawing/2014/main" id="{CDC623EC-DFE5-E534-7574-DFD4EE8F1FBC}"/>
              </a:ext>
            </a:extLst>
          </p:cNvPr>
          <p:cNvSpPr>
            <a:spLocks noGrp="1"/>
          </p:cNvSpPr>
          <p:nvPr>
            <p:ph type="body" sz="quarter" idx="14"/>
          </p:nvPr>
        </p:nvSpPr>
        <p:spPr>
          <a:xfrm>
            <a:off x="726088" y="1189326"/>
            <a:ext cx="6238916" cy="3079983"/>
          </a:xfrm>
        </p:spPr>
        <p:txBody>
          <a:bodyPr/>
          <a:lstStyle/>
          <a:p>
            <a:r>
              <a:rPr lang="en-IE" sz="2400" dirty="0">
                <a:latin typeface="Calibri" panose="020F0502020204030204" pitchFamily="34" charset="0"/>
                <a:cs typeface="Calibri" panose="020F0502020204030204" pitchFamily="34" charset="0"/>
              </a:rPr>
              <a:t>There are many </a:t>
            </a:r>
            <a:r>
              <a:rPr lang="en-IE"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web-based guidance and online training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that offers CSR </a:t>
            </a:r>
            <a:r>
              <a:rPr lang="en-IE" dirty="0">
                <a:latin typeface="Calibri" panose="020F0502020204030204" pitchFamily="34" charset="0"/>
                <a:cs typeface="Calibri" panose="020F0502020204030204" pitchFamily="34" charset="0"/>
                <a:sym typeface="Helvetica Light"/>
              </a:rPr>
              <a:t>environmental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capacity building through regulatory advice and expert guidance example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3" action="ppaction://hlinkfile">
                  <a:extLst>
                    <a:ext uri="{A12FA001-AC4F-418D-AE19-62706E023703}">
                      <ahyp:hlinkClr xmlns:ahyp="http://schemas.microsoft.com/office/drawing/2018/hyperlinkcolor" val="tx"/>
                    </a:ext>
                  </a:extLst>
                </a:hlinkClick>
              </a:rPr>
              <a:t>Green Start Program</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Green Plus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and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Green Transform</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and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6">
                  <a:extLst>
                    <a:ext uri="{A12FA001-AC4F-418D-AE19-62706E023703}">
                      <ahyp:hlinkClr xmlns:ahyp="http://schemas.microsoft.com/office/drawing/2018/hyperlinkcolor" val="tx"/>
                    </a:ext>
                  </a:extLst>
                </a:hlinkClick>
              </a:rPr>
              <a:t>E-Learning from the Health and Safety Authority</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(HSA) provide a range of e-learning programmes</a:t>
            </a:r>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r>
              <a:rPr lang="en-IE" b="1" dirty="0">
                <a:latin typeface="Calibri" panose="020F0502020204030204" pitchFamily="34" charset="0"/>
                <a:cs typeface="Calibri" panose="020F0502020204030204" pitchFamily="34" charset="0"/>
                <a:sym typeface="Helvetica Light"/>
              </a:rPr>
              <a:t>O</a:t>
            </a:r>
            <a:r>
              <a:rPr lang="en-IE"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nline assessment tools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e.g., EPA's </a:t>
            </a:r>
            <a:r>
              <a:rPr lang="en-IE" sz="2400" b="0" i="0" u="sng"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7">
                  <a:extLst>
                    <a:ext uri="{A12FA001-AC4F-418D-AE19-62706E023703}">
                      <ahyp:hlinkClr xmlns:ahyp="http://schemas.microsoft.com/office/drawing/2018/hyperlinkcolor" val="tx"/>
                    </a:ext>
                  </a:extLst>
                </a:hlinkClick>
              </a:rPr>
              <a:t>Carbon Footprint Calculator</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8">
                  <a:extLst>
                    <a:ext uri="{A12FA001-AC4F-418D-AE19-62706E023703}">
                      <ahyp:hlinkClr xmlns:ahyp="http://schemas.microsoft.com/office/drawing/2018/hyperlinkcolor" val="tx"/>
                    </a:ext>
                  </a:extLst>
                </a:hlinkClick>
              </a:rPr>
              <a:t>ESM Webtool</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EPA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9" tooltip="Tool for Resource Efficiency">
                  <a:extLst>
                    <a:ext uri="{A12FA001-AC4F-418D-AE19-62706E023703}">
                      <ahyp:hlinkClr xmlns:ahyp="http://schemas.microsoft.com/office/drawing/2018/hyperlinkcolor" val="tx"/>
                    </a:ext>
                  </a:extLst>
                </a:hlinkClick>
              </a:rPr>
              <a:t>Tool for Resource Efficiency</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and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10">
                  <a:extLst>
                    <a:ext uri="{A12FA001-AC4F-418D-AE19-62706E023703}">
                      <ahyp:hlinkClr xmlns:ahyp="http://schemas.microsoft.com/office/drawing/2018/hyperlinkcolor" val="tx"/>
                    </a:ext>
                  </a:extLst>
                </a:hlinkClick>
              </a:rPr>
              <a:t>BeSmart.ie</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which is a free online Safety Management and Risk Assessment Tool from the Health and Safety Authority.</a:t>
            </a:r>
          </a:p>
          <a:p>
            <a:endPar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dirty="0"/>
          </a:p>
        </p:txBody>
      </p:sp>
    </p:spTree>
    <p:extLst>
      <p:ext uri="{BB962C8B-B14F-4D97-AF65-F5344CB8AC3E}">
        <p14:creationId xmlns:p14="http://schemas.microsoft.com/office/powerpoint/2010/main" val="238433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96AE32-7F10-5E6B-E5E0-68CE6BE36A9E}"/>
              </a:ext>
            </a:extLst>
          </p:cNvPr>
          <p:cNvSpPr/>
          <p:nvPr/>
        </p:nvSpPr>
        <p:spPr>
          <a:xfrm>
            <a:off x="0" y="0"/>
            <a:ext cx="6448425" cy="3429000"/>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 Placeholder 4">
            <a:extLst>
              <a:ext uri="{FF2B5EF4-FFF2-40B4-BE49-F238E27FC236}">
                <a16:creationId xmlns:a16="http://schemas.microsoft.com/office/drawing/2014/main" id="{94569084-4C40-B1B8-83D2-BD3FC6DDAE95}"/>
              </a:ext>
            </a:extLst>
          </p:cNvPr>
          <p:cNvSpPr>
            <a:spLocks noGrp="1"/>
          </p:cNvSpPr>
          <p:nvPr>
            <p:ph type="body" sz="quarter" idx="13"/>
          </p:nvPr>
        </p:nvSpPr>
        <p:spPr>
          <a:xfrm>
            <a:off x="493864" y="405547"/>
            <a:ext cx="4594184" cy="3396908"/>
          </a:xfrm>
        </p:spPr>
        <p:txBody>
          <a:bodyPr>
            <a:normAutofit fontScale="70000" lnSpcReduction="20000"/>
          </a:bodyPr>
          <a:lstStyle/>
          <a:p>
            <a:r>
              <a:rPr lang="en-GB" sz="4600" b="1" i="0" dirty="0">
                <a:effectLst/>
              </a:rPr>
              <a:t>1. Rise To The Occasion Of Stakeholder Expectations And Needs</a:t>
            </a:r>
          </a:p>
          <a:p>
            <a:endParaRPr lang="en-GB" sz="4700" b="1" i="0" dirty="0">
              <a:effectLst/>
            </a:endParaRPr>
          </a:p>
          <a:p>
            <a:r>
              <a:rPr lang="en-GB" b="0" dirty="0"/>
              <a:t>The well-being of the planet and its inhabitants is at stake, as well as the reputation of your company.</a:t>
            </a:r>
          </a:p>
          <a:p>
            <a:endParaRPr lang="en-GB" b="0" i="0" dirty="0">
              <a:effectLst/>
            </a:endParaRPr>
          </a:p>
          <a:p>
            <a:endParaRPr lang="en-IE" dirty="0"/>
          </a:p>
        </p:txBody>
      </p:sp>
      <p:sp>
        <p:nvSpPr>
          <p:cNvPr id="9" name="Text Placeholder 5">
            <a:extLst>
              <a:ext uri="{FF2B5EF4-FFF2-40B4-BE49-F238E27FC236}">
                <a16:creationId xmlns:a16="http://schemas.microsoft.com/office/drawing/2014/main" id="{1D866F52-7250-8E40-8192-34C54F21FB65}"/>
              </a:ext>
            </a:extLst>
          </p:cNvPr>
          <p:cNvSpPr>
            <a:spLocks noGrp="1"/>
          </p:cNvSpPr>
          <p:nvPr>
            <p:ph type="body" sz="quarter" idx="14"/>
          </p:nvPr>
        </p:nvSpPr>
        <p:spPr>
          <a:xfrm>
            <a:off x="304082" y="3461093"/>
            <a:ext cx="11885355" cy="3396908"/>
          </a:xfrm>
          <a:solidFill>
            <a:schemeClr val="bg1"/>
          </a:solidFill>
        </p:spPr>
        <p:txBody>
          <a:bodyPr/>
          <a:lstStyle/>
          <a:p>
            <a:pPr algn="l"/>
            <a:r>
              <a:rPr lang="en-GB" sz="2200" dirty="0"/>
              <a:t>Companies need to adapt business procedures to address societal and environmental concerns, and offer strategies that boast a more socially responsible vision to stakeholders and the public. Customer demand to purchase from socially and environmentally conscious companies continues to grow. The socially conscious consumer </a:t>
            </a:r>
            <a:r>
              <a:rPr lang="en-GB" sz="2200" b="1" dirty="0">
                <a:solidFill>
                  <a:srgbClr val="CC6A62"/>
                </a:solidFill>
              </a:rPr>
              <a:t>makes mindful purchase decisions, deliberately buying ethical and environmentally friendly products</a:t>
            </a:r>
            <a:r>
              <a:rPr lang="en-GB" sz="2200" dirty="0"/>
              <a:t>. They vote for their values lies with their wallet. In fact, </a:t>
            </a:r>
            <a:r>
              <a:rPr lang="en-GB" sz="2200" b="1" dirty="0">
                <a:solidFill>
                  <a:srgbClr val="CC6A62"/>
                </a:solidFill>
              </a:rPr>
              <a:t>45% said they are willing to pay more for sustainable products. </a:t>
            </a:r>
            <a:r>
              <a:rPr lang="en-GB" sz="2200" dirty="0"/>
              <a:t>Digitalisation solutions can help businesses meet customer and stakeholder expectations and move their company towards a more socially conscious future. It will also </a:t>
            </a:r>
            <a:r>
              <a:rPr lang="en-GB" sz="2200" b="1" dirty="0">
                <a:solidFill>
                  <a:srgbClr val="027354"/>
                </a:solidFill>
              </a:rPr>
              <a:t>enable businesses to align with the philosophies of a more aware, technologically-oriented talent pool, automating their workflows and facilitating the onboarding process for new hires.</a:t>
            </a:r>
          </a:p>
          <a:p>
            <a:endParaRPr lang="en-IE" sz="2200" dirty="0"/>
          </a:p>
        </p:txBody>
      </p:sp>
      <p:pic>
        <p:nvPicPr>
          <p:cNvPr id="10" name="Picture Placeholder 8">
            <a:extLst>
              <a:ext uri="{FF2B5EF4-FFF2-40B4-BE49-F238E27FC236}">
                <a16:creationId xmlns:a16="http://schemas.microsoft.com/office/drawing/2014/main" id="{41CF09CD-F352-8CCA-1601-F436F0A251B8}"/>
              </a:ext>
            </a:extLst>
          </p:cNvPr>
          <p:cNvPicPr>
            <a:picLocks noGrp="1" noChangeAspect="1"/>
          </p:cNvPicPr>
          <p:nvPr>
            <p:ph type="pic" sz="quarter" idx="19"/>
          </p:nvPr>
        </p:nvPicPr>
        <p:blipFill rotWithShape="1">
          <a:blip r:embed="rId2"/>
          <a:srcRect l="-13211" t="5297" r="-20563" b="14544"/>
          <a:stretch/>
        </p:blipFill>
        <p:spPr>
          <a:xfrm>
            <a:off x="6448425" y="-1"/>
            <a:ext cx="5741012" cy="3439837"/>
          </a:xfrm>
        </p:spPr>
      </p:pic>
    </p:spTree>
    <p:extLst>
      <p:ext uri="{BB962C8B-B14F-4D97-AF65-F5344CB8AC3E}">
        <p14:creationId xmlns:p14="http://schemas.microsoft.com/office/powerpoint/2010/main" val="1703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F852C5-39F3-6164-D01B-1D6B1A5C51CD}"/>
              </a:ext>
            </a:extLst>
          </p:cNvPr>
          <p:cNvSpPr>
            <a:spLocks noGrp="1"/>
          </p:cNvSpPr>
          <p:nvPr>
            <p:ph type="body" sz="quarter" idx="13"/>
          </p:nvPr>
        </p:nvSpPr>
        <p:spPr>
          <a:xfrm>
            <a:off x="290580" y="181827"/>
            <a:ext cx="5148195" cy="6478154"/>
          </a:xfrm>
        </p:spPr>
        <p:txBody>
          <a:bodyPr>
            <a:normAutofit fontScale="55000" lnSpcReduction="20000"/>
          </a:bodyPr>
          <a:lstStyle/>
          <a:p>
            <a:pPr>
              <a:lnSpc>
                <a:spcPct val="120000"/>
              </a:lnSpc>
              <a:spcBef>
                <a:spcPts val="0"/>
              </a:spcBef>
            </a:pPr>
            <a:r>
              <a:rPr lang="en-IE" sz="5800" dirty="0"/>
              <a:t>NINE &amp; Co. Children’s Clothing</a:t>
            </a:r>
          </a:p>
          <a:p>
            <a:pPr>
              <a:lnSpc>
                <a:spcPct val="120000"/>
              </a:lnSpc>
              <a:spcBef>
                <a:spcPts val="0"/>
              </a:spcBef>
            </a:pPr>
            <a:endParaRPr lang="en-IE" b="0" dirty="0"/>
          </a:p>
          <a:p>
            <a:pPr marL="0" indent="0">
              <a:lnSpc>
                <a:spcPct val="120000"/>
              </a:lnSpc>
              <a:spcBef>
                <a:spcPts val="0"/>
              </a:spcBef>
              <a:buNone/>
            </a:pPr>
            <a:r>
              <a:rPr lang="en-IE" sz="4000" b="0" i="0" u="none" strike="noStrike" cap="none" spc="0" baseline="0" dirty="0">
                <a:ln>
                  <a:noFill/>
                </a:ln>
                <a:uFillTx/>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 </a:t>
            </a:r>
            <a:r>
              <a:rPr lang="en-IE" sz="4000" b="0" i="0" u="none" strike="noStrike" cap="none" spc="0" baseline="0" dirty="0">
                <a:ln>
                  <a:noFill/>
                </a:ln>
                <a:uFillTx/>
                <a:ea typeface="+mn-ea"/>
                <a:cs typeface="Calibri" panose="020F0502020204030204" pitchFamily="34" charset="0"/>
                <a:sym typeface="Helvetica Light"/>
              </a:rPr>
              <a:t>created an entir</a:t>
            </a:r>
            <a:r>
              <a:rPr lang="en-IE" sz="4000" b="0" dirty="0">
                <a:ea typeface="+mn-ea"/>
                <a:sym typeface="Helvetica Light"/>
              </a:rPr>
              <a:t>e document outlining their </a:t>
            </a:r>
            <a:r>
              <a:rPr lang="en-IE" sz="4000" dirty="0">
                <a:ea typeface="+mn-ea"/>
                <a:sym typeface="Helvetica Light"/>
                <a:hlinkClick r:id="rId3">
                  <a:extLst>
                    <a:ext uri="{A12FA001-AC4F-418D-AE19-62706E023703}">
                      <ahyp:hlinkClr xmlns:ahyp="http://schemas.microsoft.com/office/drawing/2018/hyperlinkcolor" val="tx"/>
                    </a:ext>
                  </a:extLst>
                </a:hlinkClick>
              </a:rPr>
              <a:t>CSR Strategy </a:t>
            </a:r>
            <a:r>
              <a:rPr lang="en-IE" sz="4000" b="0" dirty="0">
                <a:ea typeface="+mn-ea"/>
                <a:sym typeface="Helvetica Light"/>
              </a:rPr>
              <a:t>and Framework, as well as action plans to reach their goals.</a:t>
            </a:r>
          </a:p>
          <a:p>
            <a:pPr marL="0" indent="0">
              <a:lnSpc>
                <a:spcPct val="120000"/>
              </a:lnSpc>
              <a:spcBef>
                <a:spcPts val="0"/>
              </a:spcBef>
              <a:buNone/>
            </a:pPr>
            <a:endParaRPr lang="en-IE" sz="4000" b="0" dirty="0">
              <a:ea typeface="+mn-ea"/>
              <a:cs typeface="Calibri" panose="020F0502020204030204" pitchFamily="34" charset="0"/>
              <a:sym typeface="Helvetica Light"/>
            </a:endParaRPr>
          </a:p>
          <a:p>
            <a:pPr marL="0" indent="0">
              <a:lnSpc>
                <a:spcPct val="120000"/>
              </a:lnSpc>
              <a:spcBef>
                <a:spcPts val="0"/>
              </a:spcBef>
              <a:buNone/>
            </a:pPr>
            <a:r>
              <a:rPr lang="en-IE" sz="4000" dirty="0">
                <a:ea typeface="+mn-ea"/>
                <a:sym typeface="Helvetica Light"/>
              </a:rPr>
              <a:t>Reasons for Adopting New Technology</a:t>
            </a:r>
          </a:p>
          <a:p>
            <a:pPr marL="0" indent="0">
              <a:lnSpc>
                <a:spcPct val="120000"/>
              </a:lnSpc>
              <a:spcBef>
                <a:spcPts val="0"/>
              </a:spcBef>
              <a:buNone/>
            </a:pPr>
            <a:endParaRPr lang="en-IE" sz="4000" b="0" dirty="0">
              <a:ea typeface="+mn-ea"/>
              <a:sym typeface="Helvetica Light"/>
            </a:endParaRPr>
          </a:p>
          <a:p>
            <a:pPr marL="571500" indent="-571500">
              <a:lnSpc>
                <a:spcPct val="120000"/>
              </a:lnSpc>
              <a:spcBef>
                <a:spcPts val="0"/>
              </a:spcBef>
              <a:buFont typeface="Arial" panose="020B0604020202020204" pitchFamily="34" charset="0"/>
              <a:buChar char="•"/>
            </a:pPr>
            <a:r>
              <a:rPr lang="en-GB" sz="4000" b="0" dirty="0">
                <a:ea typeface="+mn-ea"/>
              </a:rPr>
              <a:t>Realising supply chain responsibility</a:t>
            </a:r>
          </a:p>
          <a:p>
            <a:pPr marL="571500" indent="-571500">
              <a:lnSpc>
                <a:spcPct val="120000"/>
              </a:lnSpc>
              <a:spcBef>
                <a:spcPts val="0"/>
              </a:spcBef>
              <a:buFont typeface="Arial" panose="020B0604020202020204" pitchFamily="34" charset="0"/>
              <a:buChar char="•"/>
            </a:pPr>
            <a:r>
              <a:rPr lang="en-GB" sz="4000" b="0" dirty="0">
                <a:ea typeface="+mn-ea"/>
              </a:rPr>
              <a:t>Investing in the health &amp; safety of mothers and babies</a:t>
            </a:r>
          </a:p>
          <a:p>
            <a:pPr marL="571500" indent="-571500">
              <a:lnSpc>
                <a:spcPct val="120000"/>
              </a:lnSpc>
              <a:spcBef>
                <a:spcPts val="0"/>
              </a:spcBef>
              <a:buFont typeface="Arial" panose="020B0604020202020204" pitchFamily="34" charset="0"/>
              <a:buChar char="•"/>
            </a:pPr>
            <a:r>
              <a:rPr lang="en-GB" sz="4000" b="0" dirty="0">
                <a:ea typeface="+mn-ea"/>
              </a:rPr>
              <a:t>Growing NINE &amp; Co. as a circular business</a:t>
            </a:r>
            <a:endParaRPr lang="en-IE" sz="4000" b="0" dirty="0">
              <a:ea typeface="+mn-ea"/>
            </a:endParaRPr>
          </a:p>
          <a:p>
            <a:pPr>
              <a:lnSpc>
                <a:spcPct val="120000"/>
              </a:lnSpc>
              <a:spcBef>
                <a:spcPts val="0"/>
              </a:spcBef>
            </a:pPr>
            <a:endParaRPr lang="en-IE" b="0" dirty="0"/>
          </a:p>
        </p:txBody>
      </p:sp>
      <p:pic>
        <p:nvPicPr>
          <p:cNvPr id="13" name="Picture 12">
            <a:hlinkClick r:id="rId2"/>
            <a:extLst>
              <a:ext uri="{FF2B5EF4-FFF2-40B4-BE49-F238E27FC236}">
                <a16:creationId xmlns:a16="http://schemas.microsoft.com/office/drawing/2014/main" id="{D73E0C08-6A57-7F59-9BA3-76E4E32F2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5409" y="1768714"/>
            <a:ext cx="4888871" cy="2224911"/>
          </a:xfrm>
          <a:prstGeom prst="rect">
            <a:avLst/>
          </a:prstGeom>
        </p:spPr>
      </p:pic>
      <p:sp>
        <p:nvSpPr>
          <p:cNvPr id="14" name="Rectangle: Rounded Corners 13">
            <a:hlinkClick r:id="rId5"/>
            <a:extLst>
              <a:ext uri="{FF2B5EF4-FFF2-40B4-BE49-F238E27FC236}">
                <a16:creationId xmlns:a16="http://schemas.microsoft.com/office/drawing/2014/main" id="{95E8AE76-7D73-DEDA-F515-D92C79C40C12}"/>
              </a:ext>
            </a:extLst>
          </p:cNvPr>
          <p:cNvSpPr/>
          <p:nvPr/>
        </p:nvSpPr>
        <p:spPr>
          <a:xfrm>
            <a:off x="6394388" y="5135652"/>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TextBox 14">
            <a:extLst>
              <a:ext uri="{FF2B5EF4-FFF2-40B4-BE49-F238E27FC236}">
                <a16:creationId xmlns:a16="http://schemas.microsoft.com/office/drawing/2014/main" id="{39BBF675-35A2-8B06-26DE-C45410B7339F}"/>
              </a:ext>
            </a:extLst>
          </p:cNvPr>
          <p:cNvSpPr txBox="1"/>
          <p:nvPr/>
        </p:nvSpPr>
        <p:spPr>
          <a:xfrm>
            <a:off x="6491335" y="5406637"/>
            <a:ext cx="3637752" cy="830997"/>
          </a:xfrm>
          <a:prstGeom prst="rect">
            <a:avLst/>
          </a:prstGeom>
          <a:solidFill>
            <a:srgbClr val="F08B10"/>
          </a:solidFill>
        </p:spPr>
        <p:txBody>
          <a:bodyPr wrap="square" rtlCol="0">
            <a:spAutoFit/>
          </a:bodyPr>
          <a:lstStyle/>
          <a:p>
            <a:pPr algn="ctr"/>
            <a:r>
              <a:rPr lang="en-IE" sz="2400" b="1" dirty="0">
                <a:solidFill>
                  <a:schemeClr val="bg1"/>
                </a:solidFill>
              </a:rPr>
              <a:t>Click to See their Full CSR Journey &amp; Case Study</a:t>
            </a:r>
          </a:p>
        </p:txBody>
      </p:sp>
      <p:pic>
        <p:nvPicPr>
          <p:cNvPr id="16" name="Graphic 15" descr="Touchscreen with solid fill">
            <a:extLst>
              <a:ext uri="{FF2B5EF4-FFF2-40B4-BE49-F238E27FC236}">
                <a16:creationId xmlns:a16="http://schemas.microsoft.com/office/drawing/2014/main" id="{0A6339E4-1036-429F-3AB9-4697D75153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1461" y="5364252"/>
            <a:ext cx="914400" cy="914400"/>
          </a:xfrm>
          <a:prstGeom prst="rect">
            <a:avLst/>
          </a:prstGeom>
        </p:spPr>
      </p:pic>
      <p:sp>
        <p:nvSpPr>
          <p:cNvPr id="4" name="Rectangle: Rounded Corners 3">
            <a:extLst>
              <a:ext uri="{FF2B5EF4-FFF2-40B4-BE49-F238E27FC236}">
                <a16:creationId xmlns:a16="http://schemas.microsoft.com/office/drawing/2014/main" id="{EFB27016-BABD-34E9-C918-8444352FCCB9}"/>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ABF204F2-1C51-8C66-125E-F9E40EAED1FD}"/>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cs typeface="Aharoni" panose="02010803020104030203" pitchFamily="2" charset="-79"/>
              </a:rPr>
              <a:t>NINE &amp; Co, Children’s Clothing</a:t>
            </a:r>
          </a:p>
        </p:txBody>
      </p:sp>
    </p:spTree>
    <p:extLst>
      <p:ext uri="{BB962C8B-B14F-4D97-AF65-F5344CB8AC3E}">
        <p14:creationId xmlns:p14="http://schemas.microsoft.com/office/powerpoint/2010/main" val="362491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6903D2EB-793D-021E-C853-FA5BF144D3D6}"/>
              </a:ext>
            </a:extLst>
          </p:cNvPr>
          <p:cNvSpPr>
            <a:spLocks noGrp="1"/>
          </p:cNvSpPr>
          <p:nvPr>
            <p:ph type="pic" sz="quarter" idx="19"/>
          </p:nvPr>
        </p:nvSpPr>
        <p:spPr>
          <a:xfrm>
            <a:off x="5629275" y="-1"/>
            <a:ext cx="6560162" cy="3930647"/>
          </a:xfrm>
          <a:solidFill>
            <a:srgbClr val="4C3BF3"/>
          </a:solidFill>
        </p:spPr>
      </p:sp>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613214" y="340691"/>
            <a:ext cx="4492940" cy="2514614"/>
          </a:xfrm>
        </p:spPr>
        <p:txBody>
          <a:bodyPr>
            <a:noAutofit/>
          </a:bodyPr>
          <a:lstStyle/>
          <a:p>
            <a:pPr algn="l"/>
            <a:r>
              <a:rPr lang="en-GB" sz="3200" b="1" i="0" dirty="0">
                <a:effectLst/>
              </a:rPr>
              <a:t>2. Comply With Current Legislation</a:t>
            </a:r>
          </a:p>
          <a:p>
            <a:pPr algn="l"/>
            <a:endParaRPr lang="en-GB" sz="3200" b="0" i="0" dirty="0">
              <a:effectLst/>
            </a:endParaRPr>
          </a:p>
          <a:p>
            <a:pPr algn="l"/>
            <a:r>
              <a:rPr lang="en-GB" sz="2400" b="0" i="0" dirty="0">
                <a:effectLst/>
              </a:rPr>
              <a:t>Best practices in corporate social responsibility increasingly coincide with legal compliance on both the national and international level. </a:t>
            </a:r>
          </a:p>
          <a:p>
            <a:endParaRPr lang="en-IE" sz="40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416459" y="4097946"/>
            <a:ext cx="11772978" cy="1666055"/>
          </a:xfrm>
        </p:spPr>
        <p:txBody>
          <a:bodyPr/>
          <a:lstStyle/>
          <a:p>
            <a:pPr algn="l"/>
            <a:r>
              <a:rPr lang="en-GB" sz="2300" dirty="0"/>
              <a:t>D</a:t>
            </a:r>
            <a:r>
              <a:rPr lang="en-GB" sz="2300" b="0" i="0" dirty="0">
                <a:effectLst/>
              </a:rPr>
              <a:t>igital solutions assist with many areas of business including regulation and legal needs e.g., signing documents electronically, as well as managing e-invoicing and payments which must comply with European digital regulations. A digital signature needs to be legally valid under </a:t>
            </a:r>
            <a:r>
              <a:rPr lang="en-GB" sz="2300" b="0" i="0" u="none" strike="noStrike" dirty="0">
                <a:solidFill>
                  <a:srgbClr val="2583FD"/>
                </a:solidFill>
                <a:effectLst/>
                <a:hlinkClick r:id="rId2"/>
              </a:rPr>
              <a:t>European Regulation (EU) No 910/2014 on electronic identification and trust services for electronic transactions</a:t>
            </a:r>
            <a:r>
              <a:rPr lang="en-GB" sz="2300" b="0" i="0" dirty="0">
                <a:solidFill>
                  <a:srgbClr val="2C3340"/>
                </a:solidFill>
                <a:effectLst/>
              </a:rPr>
              <a:t> </a:t>
            </a:r>
            <a:r>
              <a:rPr lang="en-GB" sz="2300" dirty="0">
                <a:solidFill>
                  <a:srgbClr val="2583FD"/>
                </a:solidFill>
              </a:rPr>
              <a:t>(</a:t>
            </a:r>
            <a:r>
              <a:rPr lang="en-GB" sz="2300" dirty="0">
                <a:solidFill>
                  <a:srgbClr val="2583FD"/>
                </a:solidFill>
                <a:hlinkClick r:id="rId3">
                  <a:extLst>
                    <a:ext uri="{A12FA001-AC4F-418D-AE19-62706E023703}">
                      <ahyp:hlinkClr xmlns:ahyp="http://schemas.microsoft.com/office/drawing/2018/hyperlinkcolor" val="tx"/>
                    </a:ext>
                  </a:extLst>
                </a:hlinkClick>
              </a:rPr>
              <a:t>eIDAS regulation</a:t>
            </a:r>
            <a:r>
              <a:rPr lang="en-GB" sz="2300" dirty="0">
                <a:solidFill>
                  <a:srgbClr val="2583FD"/>
                </a:solidFill>
              </a:rPr>
              <a:t>), </a:t>
            </a:r>
            <a:r>
              <a:rPr lang="en-GB" sz="2300" b="0" i="0" dirty="0">
                <a:effectLst/>
              </a:rPr>
              <a:t>as well as other international legislation. Another example is sending and receiving e-invoices through electronic signatures must comply with current regulations on electronic invoicing, such as </a:t>
            </a:r>
            <a:r>
              <a:rPr lang="en-GB" sz="2300" dirty="0">
                <a:solidFill>
                  <a:srgbClr val="2583FD"/>
                </a:solidFill>
                <a:hlinkClick r:id="rId4">
                  <a:extLst>
                    <a:ext uri="{A12FA001-AC4F-418D-AE19-62706E023703}">
                      <ahyp:hlinkClr xmlns:ahyp="http://schemas.microsoft.com/office/drawing/2018/hyperlinkcolor" val="tx"/>
                    </a:ext>
                  </a:extLst>
                </a:hlinkClick>
              </a:rPr>
              <a:t>PEPPOL</a:t>
            </a:r>
            <a:r>
              <a:rPr lang="en-GB" sz="2300" b="0" i="0" dirty="0">
                <a:effectLst/>
              </a:rPr>
              <a:t> and the European Standard EN 16931.</a:t>
            </a:r>
          </a:p>
          <a:p>
            <a:endParaRPr lang="en-IE" sz="2300" dirty="0"/>
          </a:p>
        </p:txBody>
      </p:sp>
      <p:pic>
        <p:nvPicPr>
          <p:cNvPr id="3074" name="Picture 2" descr="eIDAS Regulation: Brexit and the electronic trust services providers law">
            <a:extLst>
              <a:ext uri="{FF2B5EF4-FFF2-40B4-BE49-F238E27FC236}">
                <a16:creationId xmlns:a16="http://schemas.microsoft.com/office/drawing/2014/main" id="{97F26FDC-1616-06D0-BD59-96C29FB461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734" y="66913"/>
            <a:ext cx="4354165" cy="2294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BA78C5-0263-4766-A759-58ED0B7DA731}"/>
              </a:ext>
            </a:extLst>
          </p:cNvPr>
          <p:cNvSpPr txBox="1"/>
          <p:nvPr/>
        </p:nvSpPr>
        <p:spPr>
          <a:xfrm>
            <a:off x="5597231" y="2361354"/>
            <a:ext cx="6594769" cy="1631216"/>
          </a:xfrm>
          <a:prstGeom prst="rect">
            <a:avLst/>
          </a:prstGeom>
          <a:solidFill>
            <a:srgbClr val="00237C"/>
          </a:solidFill>
        </p:spPr>
        <p:txBody>
          <a:bodyPr wrap="square" rtlCol="0">
            <a:spAutoFit/>
          </a:bodyPr>
          <a:lstStyle/>
          <a:p>
            <a:pPr algn="ctr"/>
            <a:r>
              <a:rPr lang="en-GB" sz="2000" b="0" i="0" dirty="0">
                <a:solidFill>
                  <a:schemeClr val="bg1"/>
                </a:solidFill>
                <a:effectLst/>
              </a:rPr>
              <a:t>Regulation of the European Parliament and of the Council of 23 July 2014 on electronic identification and trust services for electronic transactions in the internal market is commonly known as eIDAS (electronic </a:t>
            </a:r>
            <a:r>
              <a:rPr lang="en-GB" sz="2000" b="0" i="0" dirty="0" err="1">
                <a:solidFill>
                  <a:schemeClr val="bg1"/>
                </a:solidFill>
                <a:effectLst/>
              </a:rPr>
              <a:t>IDentification</a:t>
            </a:r>
            <a:r>
              <a:rPr lang="en-GB" sz="2000" b="0" i="0" dirty="0">
                <a:solidFill>
                  <a:schemeClr val="bg1"/>
                </a:solidFill>
                <a:effectLst/>
              </a:rPr>
              <a:t>, Authentication and trust Services).</a:t>
            </a:r>
            <a:endParaRPr lang="en-IE" sz="2000" dirty="0">
              <a:solidFill>
                <a:schemeClr val="bg1"/>
              </a:solidFill>
            </a:endParaRPr>
          </a:p>
        </p:txBody>
      </p:sp>
    </p:spTree>
    <p:extLst>
      <p:ext uri="{BB962C8B-B14F-4D97-AF65-F5344CB8AC3E}">
        <p14:creationId xmlns:p14="http://schemas.microsoft.com/office/powerpoint/2010/main" val="332789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icture Placeholder 1">
            <a:extLst>
              <a:ext uri="{FF2B5EF4-FFF2-40B4-BE49-F238E27FC236}">
                <a16:creationId xmlns:a16="http://schemas.microsoft.com/office/drawing/2014/main" id="{47111B60-4D09-B495-DA28-5E68C2C32497}"/>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0A1A1D54-C1C8-22A0-5B10-F46A70021158}"/>
              </a:ext>
            </a:extLst>
          </p:cNvPr>
          <p:cNvSpPr>
            <a:spLocks noGrp="1"/>
          </p:cNvSpPr>
          <p:nvPr>
            <p:ph type="body" sz="quarter" idx="13"/>
          </p:nvPr>
        </p:nvSpPr>
        <p:spPr>
          <a:xfrm>
            <a:off x="390166" y="947671"/>
            <a:ext cx="4951377" cy="5792633"/>
          </a:xfrm>
        </p:spPr>
        <p:txBody>
          <a:bodyPr>
            <a:normAutofit fontScale="55000" lnSpcReduction="20000"/>
          </a:bodyPr>
          <a:lstStyle/>
          <a:p>
            <a:pPr>
              <a:lnSpc>
                <a:spcPct val="120000"/>
              </a:lnSpc>
              <a:spcBef>
                <a:spcPts val="0"/>
              </a:spcBef>
            </a:pPr>
            <a:r>
              <a:rPr lang="en-GB" sz="3600" b="0" i="0" dirty="0">
                <a:effectLst/>
              </a:rPr>
              <a:t>TEG built a supply chain stability and sustainability by monitoring supplier performance and using digital document tracking, document signatures, digital reporting and supplier performance reviews including on-time</a:t>
            </a:r>
            <a:r>
              <a:rPr lang="en-GB" sz="3600" b="0" i="1" dirty="0">
                <a:effectLst/>
              </a:rPr>
              <a:t> </a:t>
            </a:r>
            <a:r>
              <a:rPr lang="en-GB" sz="3600" b="0" i="1" dirty="0">
                <a:effectLst/>
                <a:hlinkClick r:id="rId2">
                  <a:extLst>
                    <a:ext uri="{A12FA001-AC4F-418D-AE19-62706E023703}">
                      <ahyp:hlinkClr xmlns:ahyp="http://schemas.microsoft.com/office/drawing/2018/hyperlinkcolor" val="tx"/>
                    </a:ext>
                  </a:extLst>
                </a:hlinkClick>
              </a:rPr>
              <a:t>Delivery</a:t>
            </a:r>
            <a:r>
              <a:rPr lang="en-GB" sz="3600" b="0" i="0" dirty="0">
                <a:effectLst/>
                <a:hlinkClick r:id="rId2">
                  <a:extLst>
                    <a:ext uri="{A12FA001-AC4F-418D-AE19-62706E023703}">
                      <ahyp:hlinkClr xmlns:ahyp="http://schemas.microsoft.com/office/drawing/2018/hyperlinkcolor" val="tx"/>
                    </a:ext>
                  </a:extLst>
                </a:hlinkClick>
              </a:rPr>
              <a:t> &amp; </a:t>
            </a:r>
            <a:r>
              <a:rPr lang="en-GB" sz="3600" b="0" i="1" dirty="0">
                <a:effectLst/>
                <a:hlinkClick r:id="rId2">
                  <a:extLst>
                    <a:ext uri="{A12FA001-AC4F-418D-AE19-62706E023703}">
                      <ahyp:hlinkClr xmlns:ahyp="http://schemas.microsoft.com/office/drawing/2018/hyperlinkcolor" val="tx"/>
                    </a:ext>
                  </a:extLst>
                </a:hlinkClick>
              </a:rPr>
              <a:t>Quality</a:t>
            </a:r>
            <a:r>
              <a:rPr lang="en-GB" sz="3600" b="0" i="0" dirty="0">
                <a:effectLst/>
                <a:hlinkClick r:id="rId2">
                  <a:extLst>
                    <a:ext uri="{A12FA001-AC4F-418D-AE19-62706E023703}">
                      <ahyp:hlinkClr xmlns:ahyp="http://schemas.microsoft.com/office/drawing/2018/hyperlinkcolor" val="tx"/>
                    </a:ext>
                  </a:extLst>
                </a:hlinkClick>
              </a:rPr>
              <a:t> through Non-Conformance Reports (NCRs</a:t>
            </a:r>
            <a:r>
              <a:rPr lang="en-GB" sz="3600" b="0" i="0" dirty="0">
                <a:effectLst/>
              </a:rPr>
              <a:t>). </a:t>
            </a:r>
          </a:p>
          <a:p>
            <a:pPr>
              <a:lnSpc>
                <a:spcPct val="120000"/>
              </a:lnSpc>
              <a:spcBef>
                <a:spcPts val="0"/>
              </a:spcBef>
            </a:pPr>
            <a:endParaRPr lang="en-GB" sz="3600" dirty="0"/>
          </a:p>
          <a:p>
            <a:pPr>
              <a:lnSpc>
                <a:spcPct val="120000"/>
              </a:lnSpc>
              <a:spcBef>
                <a:spcPts val="0"/>
              </a:spcBef>
            </a:pPr>
            <a:r>
              <a:rPr lang="en-GB" sz="3600" b="0" i="0" dirty="0">
                <a:effectLst/>
              </a:rPr>
              <a:t>“</a:t>
            </a:r>
            <a:r>
              <a:rPr lang="en-GB" sz="3600" b="0" i="1" dirty="0">
                <a:effectLst/>
              </a:rPr>
              <a:t>A two-way supplier engagement process has seen a big increase in on-time deliveries to us and subsequently for us onto our customers</a:t>
            </a:r>
            <a:r>
              <a:rPr lang="en-GB" sz="3600" b="0" i="0" dirty="0">
                <a:effectLst/>
              </a:rPr>
              <a:t>“</a:t>
            </a:r>
          </a:p>
          <a:p>
            <a:pPr>
              <a:lnSpc>
                <a:spcPct val="120000"/>
              </a:lnSpc>
              <a:spcBef>
                <a:spcPts val="0"/>
              </a:spcBef>
            </a:pPr>
            <a:endParaRPr lang="en-GB" b="0" dirty="0"/>
          </a:p>
          <a:p>
            <a:pPr>
              <a:lnSpc>
                <a:spcPct val="120000"/>
              </a:lnSpc>
              <a:spcBef>
                <a:spcPts val="0"/>
              </a:spcBef>
            </a:pPr>
            <a:r>
              <a:rPr lang="en-IE" sz="3600" b="0" i="0" u="none" strike="noStrike" cap="none" spc="0" baseline="0" dirty="0">
                <a:ln>
                  <a:noFill/>
                </a:ln>
                <a:uFillTx/>
                <a:ea typeface="+mn-ea"/>
                <a:cs typeface="Calibri" panose="020F0502020204030204" pitchFamily="34" charset="0"/>
                <a:sym typeface="Helvetica Light"/>
              </a:rPr>
              <a:t>TEG has also d</a:t>
            </a:r>
            <a:r>
              <a:rPr lang="en-IE" sz="3600" dirty="0">
                <a:cs typeface="Calibri" panose="020F0502020204030204" pitchFamily="34" charset="0"/>
              </a:rPr>
              <a:t>eveloped an </a:t>
            </a:r>
            <a:r>
              <a:rPr lang="en-IE" sz="3600" dirty="0">
                <a:cs typeface="Calibri" panose="020F0502020204030204" pitchFamily="34" charset="0"/>
                <a:hlinkClick r:id="rId3">
                  <a:extLst>
                    <a:ext uri="{A12FA001-AC4F-418D-AE19-62706E023703}">
                      <ahyp:hlinkClr xmlns:ahyp="http://schemas.microsoft.com/office/drawing/2018/hyperlinkcolor" val="tx"/>
                    </a:ext>
                  </a:extLst>
                </a:hlinkClick>
              </a:rPr>
              <a:t>Energy Management System (</a:t>
            </a:r>
            <a:r>
              <a:rPr lang="en-IE" sz="3600" dirty="0" err="1">
                <a:cs typeface="Calibri" panose="020F0502020204030204" pitchFamily="34" charset="0"/>
                <a:hlinkClick r:id="rId3">
                  <a:extLst>
                    <a:ext uri="{A12FA001-AC4F-418D-AE19-62706E023703}">
                      <ahyp:hlinkClr xmlns:ahyp="http://schemas.microsoft.com/office/drawing/2018/hyperlinkcolor" val="tx"/>
                    </a:ext>
                  </a:extLst>
                </a:hlinkClick>
              </a:rPr>
              <a:t>EnMS</a:t>
            </a:r>
            <a:r>
              <a:rPr lang="en-IE" sz="3600" dirty="0">
                <a:cs typeface="Calibri" panose="020F0502020204030204" pitchFamily="34" charset="0"/>
                <a:hlinkClick r:id="rId3">
                  <a:extLst>
                    <a:ext uri="{A12FA001-AC4F-418D-AE19-62706E023703}">
                      <ahyp:hlinkClr xmlns:ahyp="http://schemas.microsoft.com/office/drawing/2018/hyperlinkcolor" val="tx"/>
                    </a:ext>
                  </a:extLst>
                </a:hlinkClick>
              </a:rPr>
              <a:t>) </a:t>
            </a:r>
            <a:r>
              <a:rPr lang="en-IE" sz="3600" dirty="0">
                <a:cs typeface="Calibri" panose="020F0502020204030204" pitchFamily="34" charset="0"/>
              </a:rPr>
              <a:t>with a corresponding cloud-based tool. </a:t>
            </a:r>
          </a:p>
          <a:p>
            <a:pPr>
              <a:lnSpc>
                <a:spcPct val="120000"/>
              </a:lnSpc>
              <a:spcBef>
                <a:spcPts val="0"/>
              </a:spcBef>
            </a:pPr>
            <a:endParaRPr lang="en-GB" sz="3600" b="0" i="0" dirty="0">
              <a:effectLst/>
            </a:endParaRPr>
          </a:p>
          <a:p>
            <a:pPr>
              <a:lnSpc>
                <a:spcPct val="120000"/>
              </a:lnSpc>
              <a:spcBef>
                <a:spcPts val="0"/>
              </a:spcBef>
            </a:pPr>
            <a:endParaRPr lang="en-IE" dirty="0"/>
          </a:p>
        </p:txBody>
      </p:sp>
      <p:pic>
        <p:nvPicPr>
          <p:cNvPr id="7" name="Picture 2" descr="Teg-supplier-report">
            <a:hlinkClick r:id="rId2"/>
            <a:extLst>
              <a:ext uri="{FF2B5EF4-FFF2-40B4-BE49-F238E27FC236}">
                <a16:creationId xmlns:a16="http://schemas.microsoft.com/office/drawing/2014/main" id="{08BD55D8-F903-037C-8237-9F40A228C1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7923" y="1323835"/>
            <a:ext cx="4650463" cy="3017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0039CA4C-D608-7187-5D17-CFBC1D8610E5}"/>
              </a:ext>
            </a:extLst>
          </p:cNvPr>
          <p:cNvSpPr txBox="1">
            <a:spLocks/>
          </p:cNvSpPr>
          <p:nvPr/>
        </p:nvSpPr>
        <p:spPr>
          <a:xfrm>
            <a:off x="381114" y="271165"/>
            <a:ext cx="5228693" cy="953429"/>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a:t>TEG Engineering, Ireland</a:t>
            </a:r>
            <a:endParaRPr lang="en-IE" dirty="0"/>
          </a:p>
        </p:txBody>
      </p:sp>
      <p:sp>
        <p:nvSpPr>
          <p:cNvPr id="9" name="TextBox 8">
            <a:extLst>
              <a:ext uri="{FF2B5EF4-FFF2-40B4-BE49-F238E27FC236}">
                <a16:creationId xmlns:a16="http://schemas.microsoft.com/office/drawing/2014/main" id="{BCD4AD81-80D6-A363-B912-ABDEC47B4A5C}"/>
              </a:ext>
            </a:extLst>
          </p:cNvPr>
          <p:cNvSpPr txBox="1"/>
          <p:nvPr/>
        </p:nvSpPr>
        <p:spPr>
          <a:xfrm>
            <a:off x="5939073" y="4870764"/>
            <a:ext cx="5477347" cy="923330"/>
          </a:xfrm>
          <a:prstGeom prst="rect">
            <a:avLst/>
          </a:prstGeom>
          <a:noFill/>
        </p:spPr>
        <p:txBody>
          <a:bodyPr wrap="square" rtlCol="0">
            <a:spAutoFit/>
          </a:bodyPr>
          <a:lstStyle/>
          <a:p>
            <a:pPr algn="ctr"/>
            <a:r>
              <a:rPr lang="en-IE" dirty="0">
                <a:hlinkClick r:id="rId2"/>
              </a:rPr>
              <a:t>https://www.bitc.ie/sme-case-studies/teg-building-supply-chain-stability-and-sustainability-by-monitoring-supplier-performance/</a:t>
            </a:r>
            <a:r>
              <a:rPr lang="en-IE" dirty="0"/>
              <a:t> </a:t>
            </a:r>
          </a:p>
        </p:txBody>
      </p:sp>
      <p:sp>
        <p:nvSpPr>
          <p:cNvPr id="12" name="Rectangle: Rounded Corners 11">
            <a:hlinkClick r:id="rId5"/>
            <a:extLst>
              <a:ext uri="{FF2B5EF4-FFF2-40B4-BE49-F238E27FC236}">
                <a16:creationId xmlns:a16="http://schemas.microsoft.com/office/drawing/2014/main" id="{ED635A03-A37E-7BDC-14AF-A4B2D1FA1CD0}"/>
              </a:ext>
            </a:extLst>
          </p:cNvPr>
          <p:cNvSpPr/>
          <p:nvPr/>
        </p:nvSpPr>
        <p:spPr>
          <a:xfrm>
            <a:off x="6491335" y="5518395"/>
            <a:ext cx="4125739" cy="11430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85D1AD0E-DE4B-BB1F-3C69-0661EE48A722}"/>
              </a:ext>
            </a:extLst>
          </p:cNvPr>
          <p:cNvSpPr txBox="1"/>
          <p:nvPr/>
        </p:nvSpPr>
        <p:spPr>
          <a:xfrm>
            <a:off x="6621076" y="5732426"/>
            <a:ext cx="3287332" cy="769441"/>
          </a:xfrm>
          <a:prstGeom prst="rect">
            <a:avLst/>
          </a:prstGeom>
          <a:solidFill>
            <a:srgbClr val="F08B10"/>
          </a:solidFill>
        </p:spPr>
        <p:txBody>
          <a:bodyPr wrap="square" rtlCol="0">
            <a:spAutoFit/>
          </a:bodyPr>
          <a:lstStyle/>
          <a:p>
            <a:pPr algn="ctr"/>
            <a:r>
              <a:rPr lang="en-IE" sz="2200" b="1" dirty="0">
                <a:solidFill>
                  <a:schemeClr val="bg1"/>
                </a:solidFill>
              </a:rPr>
              <a:t>Click to See their Full CSR Journey &amp; Case Study</a:t>
            </a:r>
          </a:p>
        </p:txBody>
      </p:sp>
      <p:pic>
        <p:nvPicPr>
          <p:cNvPr id="14" name="Graphic 13" descr="Touchscreen with solid fill">
            <a:extLst>
              <a:ext uri="{FF2B5EF4-FFF2-40B4-BE49-F238E27FC236}">
                <a16:creationId xmlns:a16="http://schemas.microsoft.com/office/drawing/2014/main" id="{5F237F9B-F2B0-163D-E214-DB9620F8E37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08408" y="5746995"/>
            <a:ext cx="835843" cy="835843"/>
          </a:xfrm>
          <a:prstGeom prst="rect">
            <a:avLst/>
          </a:prstGeom>
        </p:spPr>
      </p:pic>
      <p:grpSp>
        <p:nvGrpSpPr>
          <p:cNvPr id="49" name="Graphic 4">
            <a:extLst>
              <a:ext uri="{FF2B5EF4-FFF2-40B4-BE49-F238E27FC236}">
                <a16:creationId xmlns:a16="http://schemas.microsoft.com/office/drawing/2014/main" id="{79A6F8EF-83E1-FEF2-55BA-1FBA0419B1C1}"/>
              </a:ext>
            </a:extLst>
          </p:cNvPr>
          <p:cNvGrpSpPr/>
          <p:nvPr/>
        </p:nvGrpSpPr>
        <p:grpSpPr>
          <a:xfrm>
            <a:off x="11332268" y="1229273"/>
            <a:ext cx="802510" cy="1209126"/>
            <a:chOff x="8370738" y="2267338"/>
            <a:chExt cx="802510" cy="1209126"/>
          </a:xfrm>
        </p:grpSpPr>
        <p:sp>
          <p:nvSpPr>
            <p:cNvPr id="50" name="Freeform 7">
              <a:extLst>
                <a:ext uri="{FF2B5EF4-FFF2-40B4-BE49-F238E27FC236}">
                  <a16:creationId xmlns:a16="http://schemas.microsoft.com/office/drawing/2014/main" id="{55DD56E7-96EA-2DDC-3623-6E278350438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51" name="Freeform 8">
              <a:extLst>
                <a:ext uri="{FF2B5EF4-FFF2-40B4-BE49-F238E27FC236}">
                  <a16:creationId xmlns:a16="http://schemas.microsoft.com/office/drawing/2014/main" id="{C9052B39-6994-2774-6515-C6E009A4712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52" name="Freeform 9">
              <a:extLst>
                <a:ext uri="{FF2B5EF4-FFF2-40B4-BE49-F238E27FC236}">
                  <a16:creationId xmlns:a16="http://schemas.microsoft.com/office/drawing/2014/main" id="{3B155612-6C12-03FA-9D31-95A7FFE0142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53" name="Freeform 10">
              <a:extLst>
                <a:ext uri="{FF2B5EF4-FFF2-40B4-BE49-F238E27FC236}">
                  <a16:creationId xmlns:a16="http://schemas.microsoft.com/office/drawing/2014/main" id="{832DD68D-6583-6CF3-1F93-6B62C319223F}"/>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54" name="Freeform 11">
              <a:extLst>
                <a:ext uri="{FF2B5EF4-FFF2-40B4-BE49-F238E27FC236}">
                  <a16:creationId xmlns:a16="http://schemas.microsoft.com/office/drawing/2014/main" id="{0EA361EA-067B-F356-04D3-5C533399B82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55" name="Freeform 12">
              <a:extLst>
                <a:ext uri="{FF2B5EF4-FFF2-40B4-BE49-F238E27FC236}">
                  <a16:creationId xmlns:a16="http://schemas.microsoft.com/office/drawing/2014/main" id="{5CBD56E0-EBED-2F68-CB16-45E9BD43DB6A}"/>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04C34EEF-3978-7706-50C2-7478F03A4069}"/>
              </a:ext>
            </a:extLst>
          </p:cNvPr>
          <p:cNvGrpSpPr/>
          <p:nvPr/>
        </p:nvGrpSpPr>
        <p:grpSpPr>
          <a:xfrm>
            <a:off x="11085789" y="198280"/>
            <a:ext cx="860672" cy="1861250"/>
            <a:chOff x="8124259" y="1236345"/>
            <a:chExt cx="860672" cy="1861250"/>
          </a:xfrm>
        </p:grpSpPr>
        <p:sp>
          <p:nvSpPr>
            <p:cNvPr id="57" name="Freeform 14">
              <a:extLst>
                <a:ext uri="{FF2B5EF4-FFF2-40B4-BE49-F238E27FC236}">
                  <a16:creationId xmlns:a16="http://schemas.microsoft.com/office/drawing/2014/main" id="{7F7F364C-81B1-3B31-6998-A96794E0FDCC}"/>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58" name="Freeform 15">
              <a:extLst>
                <a:ext uri="{FF2B5EF4-FFF2-40B4-BE49-F238E27FC236}">
                  <a16:creationId xmlns:a16="http://schemas.microsoft.com/office/drawing/2014/main" id="{0EE3CB44-0552-D13C-9DA5-C41C6D439DD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59" name="Freeform 16">
              <a:extLst>
                <a:ext uri="{FF2B5EF4-FFF2-40B4-BE49-F238E27FC236}">
                  <a16:creationId xmlns:a16="http://schemas.microsoft.com/office/drawing/2014/main" id="{43845DDC-AEE0-5574-6772-CB488E64883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60" name="Freeform 17">
              <a:extLst>
                <a:ext uri="{FF2B5EF4-FFF2-40B4-BE49-F238E27FC236}">
                  <a16:creationId xmlns:a16="http://schemas.microsoft.com/office/drawing/2014/main" id="{8C3B84CD-DF03-EC79-EE52-16CE02CC35FE}"/>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61" name="Freeform 18">
              <a:extLst>
                <a:ext uri="{FF2B5EF4-FFF2-40B4-BE49-F238E27FC236}">
                  <a16:creationId xmlns:a16="http://schemas.microsoft.com/office/drawing/2014/main" id="{BC3DE8F0-5854-54F3-5A92-4F9B867991F0}"/>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62" name="Freeform 19">
              <a:extLst>
                <a:ext uri="{FF2B5EF4-FFF2-40B4-BE49-F238E27FC236}">
                  <a16:creationId xmlns:a16="http://schemas.microsoft.com/office/drawing/2014/main" id="{1D1FB9BB-FAEF-A595-8AAD-1CF713C8177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63" name="Freeform 20">
              <a:extLst>
                <a:ext uri="{FF2B5EF4-FFF2-40B4-BE49-F238E27FC236}">
                  <a16:creationId xmlns:a16="http://schemas.microsoft.com/office/drawing/2014/main" id="{3EC17DD0-8208-6ED4-0330-0517AFF4D7DA}"/>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64" name="Freeform 21">
              <a:extLst>
                <a:ext uri="{FF2B5EF4-FFF2-40B4-BE49-F238E27FC236}">
                  <a16:creationId xmlns:a16="http://schemas.microsoft.com/office/drawing/2014/main" id="{DB4C43D5-1150-A36C-D7F3-70E4EFE4DBB8}"/>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65" name="Freeform 22">
              <a:extLst>
                <a:ext uri="{FF2B5EF4-FFF2-40B4-BE49-F238E27FC236}">
                  <a16:creationId xmlns:a16="http://schemas.microsoft.com/office/drawing/2014/main" id="{A468A083-224D-42EC-3B4E-813112D061AE}"/>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66" name="Freeform 23">
              <a:extLst>
                <a:ext uri="{FF2B5EF4-FFF2-40B4-BE49-F238E27FC236}">
                  <a16:creationId xmlns:a16="http://schemas.microsoft.com/office/drawing/2014/main" id="{DCF34FD3-072D-CB62-EEE9-B398A2365184}"/>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67" name="Freeform 24">
              <a:extLst>
                <a:ext uri="{FF2B5EF4-FFF2-40B4-BE49-F238E27FC236}">
                  <a16:creationId xmlns:a16="http://schemas.microsoft.com/office/drawing/2014/main" id="{1C8856BA-56E6-F709-6A02-A5C9620A6DFC}"/>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68" name="Freeform 25">
              <a:extLst>
                <a:ext uri="{FF2B5EF4-FFF2-40B4-BE49-F238E27FC236}">
                  <a16:creationId xmlns:a16="http://schemas.microsoft.com/office/drawing/2014/main" id="{69C2392F-A24F-EF8C-73FB-69E8DFF6479C}"/>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69" name="Freeform 26">
              <a:extLst>
                <a:ext uri="{FF2B5EF4-FFF2-40B4-BE49-F238E27FC236}">
                  <a16:creationId xmlns:a16="http://schemas.microsoft.com/office/drawing/2014/main" id="{38F69F2B-C105-05AC-11C0-21A6F8BDC2CE}"/>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70" name="Freeform 27">
              <a:extLst>
                <a:ext uri="{FF2B5EF4-FFF2-40B4-BE49-F238E27FC236}">
                  <a16:creationId xmlns:a16="http://schemas.microsoft.com/office/drawing/2014/main" id="{3636CD3F-1849-EB9D-A1AB-C2FC7AD0773B}"/>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71" name="Freeform 28">
              <a:extLst>
                <a:ext uri="{FF2B5EF4-FFF2-40B4-BE49-F238E27FC236}">
                  <a16:creationId xmlns:a16="http://schemas.microsoft.com/office/drawing/2014/main" id="{7A26F799-A281-FAF4-2FA8-7ADDD031FEF2}"/>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72" name="Freeform 29">
              <a:extLst>
                <a:ext uri="{FF2B5EF4-FFF2-40B4-BE49-F238E27FC236}">
                  <a16:creationId xmlns:a16="http://schemas.microsoft.com/office/drawing/2014/main" id="{9D4EEC1B-EBA3-9D40-CB8E-8DDD6F667FF6}"/>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73" name="Freeform 30">
              <a:extLst>
                <a:ext uri="{FF2B5EF4-FFF2-40B4-BE49-F238E27FC236}">
                  <a16:creationId xmlns:a16="http://schemas.microsoft.com/office/drawing/2014/main" id="{7478546B-E60C-B646-FA49-89421A03DBC9}"/>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74" name="Freeform 31">
              <a:extLst>
                <a:ext uri="{FF2B5EF4-FFF2-40B4-BE49-F238E27FC236}">
                  <a16:creationId xmlns:a16="http://schemas.microsoft.com/office/drawing/2014/main" id="{992750CB-D060-4C89-401F-E3F933B178CD}"/>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75" name="Freeform 32">
              <a:extLst>
                <a:ext uri="{FF2B5EF4-FFF2-40B4-BE49-F238E27FC236}">
                  <a16:creationId xmlns:a16="http://schemas.microsoft.com/office/drawing/2014/main" id="{A546F31B-65ED-5A25-5865-FCBC9431F813}"/>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76" name="Freeform 33">
              <a:extLst>
                <a:ext uri="{FF2B5EF4-FFF2-40B4-BE49-F238E27FC236}">
                  <a16:creationId xmlns:a16="http://schemas.microsoft.com/office/drawing/2014/main" id="{1F41BB44-D39F-DBDD-0A45-F1288957476D}"/>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77" name="Freeform 34">
              <a:extLst>
                <a:ext uri="{FF2B5EF4-FFF2-40B4-BE49-F238E27FC236}">
                  <a16:creationId xmlns:a16="http://schemas.microsoft.com/office/drawing/2014/main" id="{EA18837A-7672-6343-E349-C3E65F7F107E}"/>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78" name="Freeform 35">
              <a:extLst>
                <a:ext uri="{FF2B5EF4-FFF2-40B4-BE49-F238E27FC236}">
                  <a16:creationId xmlns:a16="http://schemas.microsoft.com/office/drawing/2014/main" id="{FE235308-6481-1F8C-90A3-1227B7823DF7}"/>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79" name="Freeform 36">
              <a:extLst>
                <a:ext uri="{FF2B5EF4-FFF2-40B4-BE49-F238E27FC236}">
                  <a16:creationId xmlns:a16="http://schemas.microsoft.com/office/drawing/2014/main" id="{DBCAD45D-6BD0-E49F-56B8-931C76EE7CBC}"/>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80" name="Freeform 37">
              <a:extLst>
                <a:ext uri="{FF2B5EF4-FFF2-40B4-BE49-F238E27FC236}">
                  <a16:creationId xmlns:a16="http://schemas.microsoft.com/office/drawing/2014/main" id="{07FF75B3-86C0-E6AC-DF2E-0302E650CEDC}"/>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81" name="Freeform 38">
              <a:extLst>
                <a:ext uri="{FF2B5EF4-FFF2-40B4-BE49-F238E27FC236}">
                  <a16:creationId xmlns:a16="http://schemas.microsoft.com/office/drawing/2014/main" id="{13770F0D-5513-97BC-D71A-3D47BE24BD1F}"/>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82" name="Freeform 39">
              <a:extLst>
                <a:ext uri="{FF2B5EF4-FFF2-40B4-BE49-F238E27FC236}">
                  <a16:creationId xmlns:a16="http://schemas.microsoft.com/office/drawing/2014/main" id="{F4A19989-9C42-882A-6CC7-AAE106F83EA5}"/>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83" name="Freeform 40">
              <a:extLst>
                <a:ext uri="{FF2B5EF4-FFF2-40B4-BE49-F238E27FC236}">
                  <a16:creationId xmlns:a16="http://schemas.microsoft.com/office/drawing/2014/main" id="{2E8ACD08-2E5D-1ABA-9D2C-C0E014C4BD3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84" name="Freeform 41">
              <a:extLst>
                <a:ext uri="{FF2B5EF4-FFF2-40B4-BE49-F238E27FC236}">
                  <a16:creationId xmlns:a16="http://schemas.microsoft.com/office/drawing/2014/main" id="{D5F246C9-EE55-3C5A-76E8-34CA34F7CA3F}"/>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85" name="Freeform 42">
              <a:extLst>
                <a:ext uri="{FF2B5EF4-FFF2-40B4-BE49-F238E27FC236}">
                  <a16:creationId xmlns:a16="http://schemas.microsoft.com/office/drawing/2014/main" id="{BE97811F-5021-F70F-1F56-175F52FB0EC3}"/>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87" name="Rectangle: Rounded Corners 86">
            <a:extLst>
              <a:ext uri="{FF2B5EF4-FFF2-40B4-BE49-F238E27FC236}">
                <a16:creationId xmlns:a16="http://schemas.microsoft.com/office/drawing/2014/main" id="{C7482342-B9BB-BE04-3913-8A2D4E5DEBA7}"/>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8" name="TextBox 87">
            <a:extLst>
              <a:ext uri="{FF2B5EF4-FFF2-40B4-BE49-F238E27FC236}">
                <a16:creationId xmlns:a16="http://schemas.microsoft.com/office/drawing/2014/main" id="{4AF46819-10EF-0578-C0B7-99FCCCB0EB0A}"/>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cs typeface="Aharoni" panose="02010803020104030203" pitchFamily="2" charset="-79"/>
              </a:rPr>
              <a:t>TEG, Ireland Engineering</a:t>
            </a:r>
          </a:p>
        </p:txBody>
      </p:sp>
    </p:spTree>
    <p:extLst>
      <p:ext uri="{BB962C8B-B14F-4D97-AF65-F5344CB8AC3E}">
        <p14:creationId xmlns:p14="http://schemas.microsoft.com/office/powerpoint/2010/main" val="86007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FA5801-B658-B810-F0A6-6BAAFB1F6959}"/>
              </a:ext>
            </a:extLst>
          </p:cNvPr>
          <p:cNvSpPr>
            <a:spLocks noGrp="1"/>
          </p:cNvSpPr>
          <p:nvPr>
            <p:ph type="body" sz="quarter" idx="13"/>
          </p:nvPr>
        </p:nvSpPr>
        <p:spPr>
          <a:xfrm>
            <a:off x="726815" y="515609"/>
            <a:ext cx="5228693" cy="953429"/>
          </a:xfrm>
        </p:spPr>
        <p:txBody>
          <a:bodyPr/>
          <a:lstStyle/>
          <a:p>
            <a:r>
              <a:rPr lang="en-IE" dirty="0"/>
              <a:t>TEG Engineering, Ireland</a:t>
            </a:r>
          </a:p>
        </p:txBody>
      </p:sp>
      <p:sp>
        <p:nvSpPr>
          <p:cNvPr id="6" name="Text Placeholder 5">
            <a:extLst>
              <a:ext uri="{FF2B5EF4-FFF2-40B4-BE49-F238E27FC236}">
                <a16:creationId xmlns:a16="http://schemas.microsoft.com/office/drawing/2014/main" id="{8503B7A4-6FAD-A001-A662-1F06B8AD6766}"/>
              </a:ext>
            </a:extLst>
          </p:cNvPr>
          <p:cNvSpPr>
            <a:spLocks noGrp="1"/>
          </p:cNvSpPr>
          <p:nvPr>
            <p:ph type="body" sz="quarter" idx="14"/>
          </p:nvPr>
        </p:nvSpPr>
        <p:spPr>
          <a:xfrm>
            <a:off x="768174" y="1133649"/>
            <a:ext cx="10602978" cy="3079983"/>
          </a:xfrm>
        </p:spPr>
        <p:txBody>
          <a:bodyPr/>
          <a:lstStyle/>
          <a:p>
            <a:pPr algn="l"/>
            <a:r>
              <a:rPr lang="en-GB" sz="2200" i="1" dirty="0"/>
              <a:t>‘I suppose a simple lesson in this is that if we continued as we were our suppliers would have to, but with clear and concise recording and reporting of their performance to them, they want to improve this and satisfy our expectations as we do our customers’.</a:t>
            </a:r>
          </a:p>
          <a:p>
            <a:pPr algn="l"/>
            <a:endParaRPr lang="en-GB" sz="2200" dirty="0"/>
          </a:p>
          <a:p>
            <a:pPr algn="l"/>
            <a:r>
              <a:rPr lang="en-GB" sz="2200" b="1" dirty="0"/>
              <a:t>By doing this our suppliers now have:</a:t>
            </a:r>
          </a:p>
          <a:p>
            <a:pPr algn="l"/>
            <a:endParaRPr lang="en-GB" sz="2200" i="1" dirty="0"/>
          </a:p>
          <a:p>
            <a:pPr marL="342900" indent="-342900" algn="l">
              <a:buFont typeface="Arial" panose="020B0604020202020204" pitchFamily="34" charset="0"/>
              <a:buChar char="•"/>
            </a:pPr>
            <a:r>
              <a:rPr lang="en-GB" sz="2200" b="0" i="0" dirty="0">
                <a:effectLst/>
              </a:rPr>
              <a:t>A much clearer understanding of our expectations.</a:t>
            </a:r>
          </a:p>
          <a:p>
            <a:pPr marL="342900" indent="-342900" algn="l">
              <a:buFont typeface="Arial" panose="020B0604020202020204" pitchFamily="34" charset="0"/>
              <a:buChar char="•"/>
            </a:pPr>
            <a:r>
              <a:rPr lang="en-GB" sz="2200" b="0" i="0" dirty="0">
                <a:effectLst/>
              </a:rPr>
              <a:t>How other suppliers are performing against them.</a:t>
            </a:r>
          </a:p>
          <a:p>
            <a:pPr marL="342900" indent="-342900" algn="l">
              <a:buFont typeface="Arial" panose="020B0604020202020204" pitchFamily="34" charset="0"/>
              <a:buChar char="•"/>
            </a:pPr>
            <a:endParaRPr lang="en-GB" sz="2200" b="0" i="0" dirty="0">
              <a:effectLst/>
            </a:endParaRPr>
          </a:p>
          <a:p>
            <a:pPr algn="l"/>
            <a:r>
              <a:rPr lang="en-GB" sz="2200" b="0" i="0" dirty="0">
                <a:effectLst/>
              </a:rPr>
              <a:t>Having our approved supplier list tracked and monitored, as a direct result of these activities </a:t>
            </a:r>
            <a:r>
              <a:rPr lang="en-GB" sz="2200" b="1" i="0" dirty="0">
                <a:effectLst/>
              </a:rPr>
              <a:t>we have seen:</a:t>
            </a:r>
            <a:endParaRPr lang="en-GB" sz="2200" b="0" i="0" dirty="0">
              <a:effectLst/>
            </a:endParaRPr>
          </a:p>
          <a:p>
            <a:pPr marL="342900" indent="-342900" algn="l">
              <a:buFont typeface="Arial" panose="020B0604020202020204" pitchFamily="34" charset="0"/>
              <a:buChar char="•"/>
            </a:pPr>
            <a:r>
              <a:rPr lang="en-GB" sz="2200" b="0" i="0" dirty="0">
                <a:effectLst/>
              </a:rPr>
              <a:t>A big increase in on-time deliveries to us.</a:t>
            </a:r>
          </a:p>
          <a:p>
            <a:pPr marL="342900" indent="-342900" algn="l">
              <a:buFont typeface="Arial" panose="020B0604020202020204" pitchFamily="34" charset="0"/>
              <a:buChar char="•"/>
            </a:pPr>
            <a:r>
              <a:rPr lang="en-GB" sz="2200" b="0" i="0" dirty="0">
                <a:effectLst/>
              </a:rPr>
              <a:t>A subsequent increase in on-time deliveries onto our customers.</a:t>
            </a:r>
          </a:p>
          <a:p>
            <a:pPr marL="342900" indent="-342900" algn="l">
              <a:buFont typeface="Arial" panose="020B0604020202020204" pitchFamily="34" charset="0"/>
              <a:buChar char="•"/>
            </a:pPr>
            <a:r>
              <a:rPr lang="en-GB" sz="2200" b="0" i="0" dirty="0">
                <a:effectLst/>
              </a:rPr>
              <a:t>A significant improvement in the incoming quality of parts.</a:t>
            </a:r>
          </a:p>
          <a:p>
            <a:endParaRPr lang="en-GB" sz="2200" b="0" i="0" dirty="0">
              <a:effectLst/>
            </a:endParaRPr>
          </a:p>
          <a:p>
            <a:endParaRPr lang="en-GB" sz="2200" b="0" i="0" dirty="0">
              <a:effectLst/>
            </a:endParaRPr>
          </a:p>
          <a:p>
            <a:endParaRPr lang="en-IE" sz="2200" dirty="0"/>
          </a:p>
        </p:txBody>
      </p:sp>
    </p:spTree>
    <p:extLst>
      <p:ext uri="{BB962C8B-B14F-4D97-AF65-F5344CB8AC3E}">
        <p14:creationId xmlns:p14="http://schemas.microsoft.com/office/powerpoint/2010/main" val="21320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ud Report 2023 landing page image">
            <a:extLst>
              <a:ext uri="{FF2B5EF4-FFF2-40B4-BE49-F238E27FC236}">
                <a16:creationId xmlns:a16="http://schemas.microsoft.com/office/drawing/2014/main" id="{04097054-66E0-F2BE-C70B-B56E74AC5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2135"/>
          <a:stretch/>
        </p:blipFill>
        <p:spPr bwMode="auto">
          <a:xfrm>
            <a:off x="5629275" y="0"/>
            <a:ext cx="6562726" cy="3978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359716" y="472623"/>
            <a:ext cx="4963722" cy="3266457"/>
          </a:xfrm>
        </p:spPr>
        <p:txBody>
          <a:bodyPr>
            <a:normAutofit fontScale="92500" lnSpcReduction="10000"/>
          </a:bodyPr>
          <a:lstStyle/>
          <a:p>
            <a:r>
              <a:rPr lang="en-GB" sz="3500" i="0" dirty="0">
                <a:effectLst/>
              </a:rPr>
              <a:t>3. Combat Fraud</a:t>
            </a:r>
          </a:p>
          <a:p>
            <a:endParaRPr lang="en-GB" b="0" dirty="0"/>
          </a:p>
          <a:p>
            <a:r>
              <a:rPr lang="en-GB" sz="2600" b="0" i="0" dirty="0">
                <a:effectLst/>
              </a:rPr>
              <a:t>Companies that promote a business strategy based on corporate social responsibility best practices should be coherent and ethical in their approach, which includes combating fraud. </a:t>
            </a:r>
            <a:endParaRPr lang="en-IE" sz="26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89711" y="4089342"/>
            <a:ext cx="11740364" cy="1666055"/>
          </a:xfrm>
        </p:spPr>
        <p:txBody>
          <a:bodyPr/>
          <a:lstStyle/>
          <a:p>
            <a:pPr algn="l"/>
            <a:r>
              <a:rPr lang="en-GB" sz="2200" b="0" i="0" dirty="0">
                <a:effectLst/>
              </a:rPr>
              <a:t>The pillars of CSR reflect a strong belief in ethical values, which aligns with a commitment to preventing and detecting fraud. </a:t>
            </a:r>
            <a:r>
              <a:rPr lang="en-GB" sz="2200" dirty="0"/>
              <a:t>Ethical issues include </a:t>
            </a:r>
            <a:r>
              <a:rPr lang="en-GB" sz="2200" b="1" dirty="0">
                <a:solidFill>
                  <a:srgbClr val="C95F57"/>
                </a:solidFill>
              </a:rPr>
              <a:t>conflicts of interest, regulatory workflows, ethical suppliers, due diligence, bribes, conflicts of loyalty, and issues of honesty and integrity</a:t>
            </a:r>
            <a:r>
              <a:rPr lang="en-GB" sz="2200" dirty="0">
                <a:solidFill>
                  <a:srgbClr val="C95F57"/>
                </a:solidFill>
              </a:rPr>
              <a:t>. </a:t>
            </a:r>
            <a:r>
              <a:rPr lang="en-GB" sz="2200" dirty="0"/>
              <a:t>For example</a:t>
            </a:r>
            <a:r>
              <a:rPr lang="en-GB" sz="2200" b="0" i="0" dirty="0">
                <a:effectLst/>
              </a:rPr>
              <a:t>, </a:t>
            </a:r>
            <a:r>
              <a:rPr lang="en-GB" sz="2200" b="1" i="0" dirty="0">
                <a:solidFill>
                  <a:srgbClr val="C95F57"/>
                </a:solidFill>
                <a:effectLst/>
              </a:rPr>
              <a:t>security measures, reporting, authentication, data validation, document verification, and biometric verification. </a:t>
            </a:r>
            <a:r>
              <a:rPr lang="en-GB" sz="2200" b="0" i="0" dirty="0">
                <a:effectLst/>
              </a:rPr>
              <a:t>All these can be prevented or detected using digital solutions </a:t>
            </a:r>
            <a:r>
              <a:rPr lang="en-GB" sz="2200" dirty="0"/>
              <a:t>to </a:t>
            </a:r>
            <a:r>
              <a:rPr lang="en-GB" sz="2200" b="0" i="0" dirty="0">
                <a:effectLst/>
              </a:rPr>
              <a:t>help companies avoid problems traditionally associated with signing on paper, document falsification etc. For example; managing invoices electronically enables greater control and facilitates above-board procedures, preventing companies and vendors from engaging in unethical tax or CSR practices</a:t>
            </a:r>
            <a:r>
              <a:rPr lang="en-GB" sz="2200" dirty="0"/>
              <a:t>.</a:t>
            </a:r>
            <a:endParaRPr lang="en-GB" sz="2200" b="0" i="0" dirty="0">
              <a:effectLst/>
            </a:endParaRPr>
          </a:p>
        </p:txBody>
      </p:sp>
    </p:spTree>
    <p:extLst>
      <p:ext uri="{BB962C8B-B14F-4D97-AF65-F5344CB8AC3E}">
        <p14:creationId xmlns:p14="http://schemas.microsoft.com/office/powerpoint/2010/main" val="201320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271529-F8DD-B0BD-36D6-52FBA1D067B8}"/>
              </a:ext>
            </a:extLst>
          </p:cNvPr>
          <p:cNvSpPr>
            <a:spLocks noGrp="1"/>
          </p:cNvSpPr>
          <p:nvPr>
            <p:ph type="body" sz="quarter" idx="13"/>
          </p:nvPr>
        </p:nvSpPr>
        <p:spPr>
          <a:xfrm>
            <a:off x="381113" y="304801"/>
            <a:ext cx="5032939" cy="6029324"/>
          </a:xfrm>
        </p:spPr>
        <p:txBody>
          <a:bodyPr>
            <a:normAutofit fontScale="85000" lnSpcReduction="20000"/>
          </a:bodyPr>
          <a:lstStyle/>
          <a:p>
            <a:pPr>
              <a:lnSpc>
                <a:spcPct val="120000"/>
              </a:lnSpc>
              <a:spcBef>
                <a:spcPts val="0"/>
              </a:spcBef>
            </a:pPr>
            <a:r>
              <a:rPr lang="en-GB" sz="2800" b="0" i="0" dirty="0">
                <a:effectLst/>
                <a:hlinkClick r:id="rId2">
                  <a:extLst>
                    <a:ext uri="{A12FA001-AC4F-418D-AE19-62706E023703}">
                      <ahyp:hlinkClr xmlns:ahyp="http://schemas.microsoft.com/office/drawing/2018/hyperlinkcolor" val="tx"/>
                    </a:ext>
                  </a:extLst>
                </a:hlinkClick>
              </a:rPr>
              <a:t>Onfido</a:t>
            </a:r>
            <a:r>
              <a:rPr lang="en-GB" sz="2800" b="0" i="0" dirty="0">
                <a:effectLst/>
              </a:rPr>
              <a:t> is a European technology company that helps businesses with global and </a:t>
            </a:r>
            <a:r>
              <a:rPr lang="en-GB" sz="2800" b="0" dirty="0"/>
              <a:t>European </a:t>
            </a:r>
            <a:r>
              <a:rPr lang="en-GB" sz="2800" b="0" i="0" dirty="0">
                <a:effectLst/>
              </a:rPr>
              <a:t>compliance, and fraud prevention e.g., verifying people's identities using a photo-based identity document, a selfie and </a:t>
            </a:r>
            <a:r>
              <a:rPr lang="en-GB" sz="2800" b="0" dirty="0"/>
              <a:t>artificial intelligence algorithms. Protect your brand and customers. Stop fraud at the door with a combination of verifications and passive signals. Industries they work with include financial services, gaming, health care, marketplaces and communities, retail, e-commerce, telecommunications and transport. </a:t>
            </a:r>
            <a:br>
              <a:rPr lang="en-US" sz="2800" b="0" dirty="0"/>
            </a:br>
            <a:endParaRPr lang="en-IE" sz="2800" b="0" dirty="0"/>
          </a:p>
        </p:txBody>
      </p:sp>
      <p:sp>
        <p:nvSpPr>
          <p:cNvPr id="7" name="TextBox 6">
            <a:extLst>
              <a:ext uri="{FF2B5EF4-FFF2-40B4-BE49-F238E27FC236}">
                <a16:creationId xmlns:a16="http://schemas.microsoft.com/office/drawing/2014/main" id="{EBDEDEA3-9E50-2746-1679-01CC8166A260}"/>
              </a:ext>
            </a:extLst>
          </p:cNvPr>
          <p:cNvSpPr txBox="1"/>
          <p:nvPr/>
        </p:nvSpPr>
        <p:spPr>
          <a:xfrm>
            <a:off x="6777949" y="4923817"/>
            <a:ext cx="3647873" cy="1200329"/>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hlinkClick r:id="rId2"/>
              </a:rPr>
              <a:t>https://onfido.com/use-cases/?utm_source=google&amp;utm_medium=cpc&amp;utm_campaign=fraudprevention</a:t>
            </a:r>
            <a:r>
              <a:rPr lang="en-US" sz="1800" dirty="0">
                <a:latin typeface="Calibri" panose="020F0502020204030204" pitchFamily="34" charset="0"/>
                <a:cs typeface="Calibri" panose="020F0502020204030204" pitchFamily="34" charset="0"/>
              </a:rPr>
              <a:t> </a:t>
            </a:r>
            <a:endParaRPr lang="en-IE" dirty="0"/>
          </a:p>
        </p:txBody>
      </p:sp>
      <p:pic>
        <p:nvPicPr>
          <p:cNvPr id="4" name="Picture 3">
            <a:hlinkClick r:id="rId2"/>
            <a:extLst>
              <a:ext uri="{FF2B5EF4-FFF2-40B4-BE49-F238E27FC236}">
                <a16:creationId xmlns:a16="http://schemas.microsoft.com/office/drawing/2014/main" id="{848368AB-EA21-3D53-5E02-FF0F14845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833"/>
          <a:stretch/>
        </p:blipFill>
        <p:spPr>
          <a:xfrm>
            <a:off x="6120622" y="1314450"/>
            <a:ext cx="4962525" cy="3101363"/>
          </a:xfrm>
          <a:prstGeom prst="rect">
            <a:avLst/>
          </a:prstGeom>
        </p:spPr>
      </p:pic>
      <p:sp>
        <p:nvSpPr>
          <p:cNvPr id="6" name="Rectangle: Rounded Corners 5">
            <a:extLst>
              <a:ext uri="{FF2B5EF4-FFF2-40B4-BE49-F238E27FC236}">
                <a16:creationId xmlns:a16="http://schemas.microsoft.com/office/drawing/2014/main" id="{87A02949-57DA-B67A-E7DB-A9CF153AFF22}"/>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7408287F-B369-BCBF-8AB3-432CC85CDB2D}"/>
              </a:ext>
            </a:extLst>
          </p:cNvPr>
          <p:cNvSpPr txBox="1"/>
          <p:nvPr/>
        </p:nvSpPr>
        <p:spPr>
          <a:xfrm>
            <a:off x="6057900" y="166660"/>
            <a:ext cx="5143500"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err="1">
                <a:solidFill>
                  <a:schemeClr val="bg1"/>
                </a:solidFill>
                <a:cs typeface="Aharoni" panose="02010803020104030203" pitchFamily="2" charset="-79"/>
              </a:rPr>
              <a:t>Onfido</a:t>
            </a:r>
            <a:r>
              <a:rPr lang="en-IE" sz="2400" dirty="0">
                <a:solidFill>
                  <a:schemeClr val="bg1"/>
                </a:solidFill>
                <a:cs typeface="Aharoni" panose="02010803020104030203" pitchFamily="2" charset="-79"/>
              </a:rPr>
              <a:t>, Compliance and Fraud Software</a:t>
            </a:r>
          </a:p>
        </p:txBody>
      </p:sp>
    </p:spTree>
    <p:extLst>
      <p:ext uri="{BB962C8B-B14F-4D97-AF65-F5344CB8AC3E}">
        <p14:creationId xmlns:p14="http://schemas.microsoft.com/office/powerpoint/2010/main" val="421000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holding a phone&#10;&#10;Description automatically generated with low confidence">
            <a:extLst>
              <a:ext uri="{FF2B5EF4-FFF2-40B4-BE49-F238E27FC236}">
                <a16:creationId xmlns:a16="http://schemas.microsoft.com/office/drawing/2014/main" id="{9924E5AC-61BA-6030-A91C-3A166614FD1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49" b="10049"/>
          <a:stretch>
            <a:fillRect/>
          </a:stretch>
        </p:blipFill>
        <p:spPr>
          <a:xfrm>
            <a:off x="6337300" y="419100"/>
            <a:ext cx="5229225" cy="6267450"/>
          </a:xfrm>
        </p:spPr>
      </p:pic>
      <p:sp>
        <p:nvSpPr>
          <p:cNvPr id="5" name="Text Placeholder 4">
            <a:extLst>
              <a:ext uri="{FF2B5EF4-FFF2-40B4-BE49-F238E27FC236}">
                <a16:creationId xmlns:a16="http://schemas.microsoft.com/office/drawing/2014/main" id="{9983F231-E18E-7B3A-75B7-4EA7405B15A6}"/>
              </a:ext>
            </a:extLst>
          </p:cNvPr>
          <p:cNvSpPr>
            <a:spLocks noGrp="1"/>
          </p:cNvSpPr>
          <p:nvPr>
            <p:ph type="body" sz="quarter" idx="13"/>
          </p:nvPr>
        </p:nvSpPr>
        <p:spPr>
          <a:xfrm>
            <a:off x="726815" y="518601"/>
            <a:ext cx="5228693" cy="953429"/>
          </a:xfrm>
        </p:spPr>
        <p:txBody>
          <a:bodyPr/>
          <a:lstStyle/>
          <a:p>
            <a:pPr algn="ctr"/>
            <a:r>
              <a:rPr lang="en-IE" dirty="0"/>
              <a:t>Cyber Security</a:t>
            </a:r>
          </a:p>
        </p:txBody>
      </p:sp>
      <p:sp>
        <p:nvSpPr>
          <p:cNvPr id="6" name="Text Placeholder 5">
            <a:extLst>
              <a:ext uri="{FF2B5EF4-FFF2-40B4-BE49-F238E27FC236}">
                <a16:creationId xmlns:a16="http://schemas.microsoft.com/office/drawing/2014/main" id="{D3E1FE8D-EB3D-E9CC-0507-65870049B557}"/>
              </a:ext>
            </a:extLst>
          </p:cNvPr>
          <p:cNvSpPr>
            <a:spLocks noGrp="1"/>
          </p:cNvSpPr>
          <p:nvPr>
            <p:ph type="body" sz="quarter" idx="14"/>
          </p:nvPr>
        </p:nvSpPr>
        <p:spPr>
          <a:xfrm>
            <a:off x="726088" y="1157705"/>
            <a:ext cx="4950812" cy="3079983"/>
          </a:xfrm>
        </p:spPr>
        <p:txBody>
          <a:bodyPr/>
          <a:lstStyle/>
          <a:p>
            <a:pPr algn="l"/>
            <a:r>
              <a:rPr lang="en-GB" b="0" i="0" dirty="0">
                <a:effectLst/>
              </a:rPr>
              <a:t>Cybersecurity is becoming increasingly important in the modern era, with the threats of cyber-attacks rising. Data breaches are becoming increasingly common, and more expensive. According to </a:t>
            </a:r>
            <a:r>
              <a:rPr lang="en-GB" b="0" i="0" u="none" strike="noStrike" dirty="0">
                <a:effectLst/>
                <a:hlinkClick r:id="rId3">
                  <a:extLst>
                    <a:ext uri="{A12FA001-AC4F-418D-AE19-62706E023703}">
                      <ahyp:hlinkClr xmlns:ahyp="http://schemas.microsoft.com/office/drawing/2018/hyperlinkcolor" val="tx"/>
                    </a:ext>
                  </a:extLst>
                </a:hlinkClick>
              </a:rPr>
              <a:t>CSO Online</a:t>
            </a:r>
            <a:r>
              <a:rPr lang="en-GB" b="1" i="0" dirty="0">
                <a:effectLst/>
              </a:rPr>
              <a:t>,“…just under 30% of organizations are likely to suffer at least one breach over the next 24 months”. </a:t>
            </a:r>
            <a:r>
              <a:rPr lang="en-GB" b="0" i="0" dirty="0">
                <a:effectLst/>
              </a:rPr>
              <a:t>One of the most notable mistakes that many companies make in regard to cybersecurity is that they act reactively as opposed to proactively. </a:t>
            </a:r>
            <a:endParaRPr lang="en-IE" dirty="0"/>
          </a:p>
        </p:txBody>
      </p:sp>
    </p:spTree>
    <p:extLst>
      <p:ext uri="{BB962C8B-B14F-4D97-AF65-F5344CB8AC3E}">
        <p14:creationId xmlns:p14="http://schemas.microsoft.com/office/powerpoint/2010/main" val="199331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196906" y="251668"/>
            <a:ext cx="5408049" cy="2514614"/>
          </a:xfrm>
        </p:spPr>
        <p:txBody>
          <a:bodyPr>
            <a:noAutofit/>
          </a:bodyPr>
          <a:lstStyle/>
          <a:p>
            <a:pPr algn="l"/>
            <a:r>
              <a:rPr lang="en-GB" sz="3200" b="1" i="0" dirty="0">
                <a:effectLst/>
              </a:rPr>
              <a:t>4. Seizing CSR Opportunities for Positive Change </a:t>
            </a:r>
          </a:p>
          <a:p>
            <a:pPr algn="l"/>
            <a:r>
              <a:rPr lang="en-GB" sz="2200" b="0" i="0" dirty="0">
                <a:effectLst/>
              </a:rPr>
              <a:t>Businesses in particular must play their part to seize opportunities and do their part in solving world problems such as hunger and climate change. Technologies can assist this effort by streamlining, connecting and managing people, resources, and activities.</a:t>
            </a:r>
          </a:p>
          <a:p>
            <a:endParaRPr lang="en-IE" sz="40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202449" y="4091718"/>
            <a:ext cx="11704205" cy="1666055"/>
          </a:xfrm>
        </p:spPr>
        <p:txBody>
          <a:bodyPr/>
          <a:lstStyle/>
          <a:p>
            <a:pPr algn="l"/>
            <a:r>
              <a:rPr lang="en-GB" b="0" i="0" dirty="0">
                <a:effectLst/>
              </a:rPr>
              <a:t>Take your corporate giving to the next level by creating a CSR Synergy </a:t>
            </a:r>
            <a:r>
              <a:rPr lang="en-GB" dirty="0"/>
              <a:t>or Exchange Network by </a:t>
            </a:r>
            <a:r>
              <a:rPr lang="en-GB" b="0" i="0" dirty="0">
                <a:effectLst/>
              </a:rPr>
              <a:t>creating or joining a digital network, group or system so that you can work together, and share knowledge and resources to assist those most in need. Share the costs, volunteers, marketing efforts, and impact benefits. </a:t>
            </a:r>
            <a:r>
              <a:rPr lang="en-GB" dirty="0"/>
              <a:t>Digital tools boost engagement and purpose for all stakeholders including the community and employees – anyone within digital reach. It spurs </a:t>
            </a:r>
            <a:r>
              <a:rPr lang="en-GB" b="1" dirty="0">
                <a:solidFill>
                  <a:srgbClr val="027354"/>
                </a:solidFill>
              </a:rPr>
              <a:t>engagement, participation, sharing, donations, positive conversations and contributions</a:t>
            </a:r>
            <a:r>
              <a:rPr lang="en-GB" dirty="0"/>
              <a:t>. </a:t>
            </a:r>
            <a:r>
              <a:rPr lang="en-GB" b="1" dirty="0">
                <a:solidFill>
                  <a:srgbClr val="F08B10"/>
                </a:solidFill>
              </a:rPr>
              <a:t>See next how Food Cloud works with companies to share CSR engagement and synergies.</a:t>
            </a:r>
            <a:endParaRPr lang="en-GB" b="1" i="0" dirty="0">
              <a:solidFill>
                <a:srgbClr val="F08B10"/>
              </a:solidFill>
              <a:effectLst/>
            </a:endParaRPr>
          </a:p>
          <a:p>
            <a:endParaRPr lang="en-IE" dirty="0"/>
          </a:p>
        </p:txBody>
      </p:sp>
      <p:sp>
        <p:nvSpPr>
          <p:cNvPr id="2" name="Picture Placeholder 3">
            <a:extLst>
              <a:ext uri="{FF2B5EF4-FFF2-40B4-BE49-F238E27FC236}">
                <a16:creationId xmlns:a16="http://schemas.microsoft.com/office/drawing/2014/main" id="{738D3097-22AF-A8E7-7478-CBD36ED0DDE6}"/>
              </a:ext>
            </a:extLst>
          </p:cNvPr>
          <p:cNvSpPr>
            <a:spLocks noGrp="1"/>
          </p:cNvSpPr>
          <p:nvPr>
            <p:ph type="pic" sz="quarter" idx="19"/>
          </p:nvPr>
        </p:nvSpPr>
        <p:spPr>
          <a:xfrm>
            <a:off x="5629275" y="-1"/>
            <a:ext cx="6560162" cy="3930647"/>
          </a:xfrm>
        </p:spPr>
      </p:sp>
      <p:pic>
        <p:nvPicPr>
          <p:cNvPr id="5128" name="Picture 8" descr="FoodCloud - Lidl">
            <a:extLst>
              <a:ext uri="{FF2B5EF4-FFF2-40B4-BE49-F238E27FC236}">
                <a16:creationId xmlns:a16="http://schemas.microsoft.com/office/drawing/2014/main" id="{02F63496-3547-5CB1-BC97-3B1B3984773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95" r="4727"/>
          <a:stretch/>
        </p:blipFill>
        <p:spPr bwMode="auto">
          <a:xfrm>
            <a:off x="5604955" y="0"/>
            <a:ext cx="6578938" cy="418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09D5EA-7044-7100-61C5-9295EBE31DD9}"/>
              </a:ext>
            </a:extLst>
          </p:cNvPr>
          <p:cNvSpPr>
            <a:spLocks noGrp="1"/>
          </p:cNvSpPr>
          <p:nvPr>
            <p:ph type="body" sz="quarter" idx="13"/>
          </p:nvPr>
        </p:nvSpPr>
        <p:spPr>
          <a:xfrm>
            <a:off x="225471" y="551381"/>
            <a:ext cx="5289504" cy="5755238"/>
          </a:xfrm>
        </p:spPr>
        <p:txBody>
          <a:bodyPr>
            <a:noAutofit/>
          </a:bodyPr>
          <a:lstStyle/>
          <a:p>
            <a:pPr>
              <a:lnSpc>
                <a:spcPct val="100000"/>
              </a:lnSpc>
              <a:spcBef>
                <a:spcPts val="0"/>
              </a:spcBef>
            </a:pPr>
            <a:r>
              <a:rPr lang="en-IE" dirty="0"/>
              <a:t>Food Cloud, Ireland</a:t>
            </a:r>
          </a:p>
          <a:p>
            <a:pPr>
              <a:lnSpc>
                <a:spcPct val="100000"/>
              </a:lnSpc>
              <a:spcBef>
                <a:spcPts val="0"/>
              </a:spcBef>
            </a:pPr>
            <a:endParaRPr lang="en-IE" sz="2400" b="0" dirty="0"/>
          </a:p>
          <a:p>
            <a:pPr>
              <a:lnSpc>
                <a:spcPct val="100000"/>
              </a:lnSpc>
              <a:spcBef>
                <a:spcPts val="0"/>
              </a:spcBef>
            </a:pPr>
            <a:r>
              <a:rPr lang="en-IE" sz="2400" b="0" dirty="0">
                <a:cs typeface="Calibri" panose="020F0502020204030204" pitchFamily="34" charset="0"/>
                <a:hlinkClick r:id="rId2">
                  <a:extLst>
                    <a:ext uri="{A12FA001-AC4F-418D-AE19-62706E023703}">
                      <ahyp:hlinkClr xmlns:ahyp="http://schemas.microsoft.com/office/drawing/2018/hyperlinkcolor" val="tx"/>
                    </a:ext>
                  </a:extLst>
                </a:hlinkClick>
              </a:rPr>
              <a:t>Food Cloud </a:t>
            </a:r>
            <a:r>
              <a:rPr lang="en-IE" sz="2400" b="0" dirty="0">
                <a:cs typeface="Calibri" panose="020F0502020204030204" pitchFamily="34" charset="0"/>
              </a:rPr>
              <a:t>connects businesses that have surplus food with Charities and Community Groups that need it. Through their technology, they can share their technology and information with food banks through their </a:t>
            </a:r>
            <a:r>
              <a:rPr lang="en-IE" sz="2400" b="0" dirty="0">
                <a:cs typeface="Calibri" panose="020F0502020204030204" pitchFamily="34" charset="0"/>
                <a:hlinkClick r:id="rId3">
                  <a:extLst>
                    <a:ext uri="{A12FA001-AC4F-418D-AE19-62706E023703}">
                      <ahyp:hlinkClr xmlns:ahyp="http://schemas.microsoft.com/office/drawing/2018/hyperlinkcolor" val="tx"/>
                    </a:ext>
                  </a:extLst>
                </a:hlinkClick>
              </a:rPr>
              <a:t>Retail Technology Solutions</a:t>
            </a:r>
            <a:r>
              <a:rPr lang="en-IE" sz="2400" b="0" dirty="0">
                <a:cs typeface="Calibri" panose="020F0502020204030204" pitchFamily="34" charset="0"/>
              </a:rPr>
              <a:t>, </a:t>
            </a:r>
            <a:r>
              <a:rPr lang="en-IE" sz="2400" b="0" dirty="0">
                <a:cs typeface="Calibri" panose="020F0502020204030204" pitchFamily="34" charset="0"/>
                <a:hlinkClick r:id="rId4">
                  <a:extLst>
                    <a:ext uri="{A12FA001-AC4F-418D-AE19-62706E023703}">
                      <ahyp:hlinkClr xmlns:ahyp="http://schemas.microsoft.com/office/drawing/2018/hyperlinkcolor" val="tx"/>
                    </a:ext>
                  </a:extLst>
                </a:hlinkClick>
              </a:rPr>
              <a:t>Hub of Charities and Communities</a:t>
            </a:r>
            <a:r>
              <a:rPr lang="en-IE" sz="2400" b="0" dirty="0">
                <a:cs typeface="Calibri" panose="020F0502020204030204" pitchFamily="34" charset="0"/>
              </a:rPr>
              <a:t> and Cloud Technology Platform. Food Cloud use real-time data and automated data collection processes to allow for online reporting, and sustainability dashboards. </a:t>
            </a:r>
          </a:p>
          <a:p>
            <a:pPr>
              <a:lnSpc>
                <a:spcPct val="100000"/>
              </a:lnSpc>
              <a:spcBef>
                <a:spcPts val="0"/>
              </a:spcBef>
            </a:pPr>
            <a:endParaRPr lang="en-IE" sz="2400" dirty="0"/>
          </a:p>
        </p:txBody>
      </p:sp>
      <p:sp>
        <p:nvSpPr>
          <p:cNvPr id="2" name="Picture Placeholder 1">
            <a:extLst>
              <a:ext uri="{FF2B5EF4-FFF2-40B4-BE49-F238E27FC236}">
                <a16:creationId xmlns:a16="http://schemas.microsoft.com/office/drawing/2014/main" id="{256EE606-81E0-A5E4-6208-14468FB9FD1D}"/>
              </a:ext>
            </a:extLst>
          </p:cNvPr>
          <p:cNvSpPr>
            <a:spLocks noGrp="1"/>
          </p:cNvSpPr>
          <p:nvPr>
            <p:ph type="pic" sz="quarter" idx="15"/>
          </p:nvPr>
        </p:nvSpPr>
        <p:spPr>
          <a:xfrm>
            <a:off x="6171480" y="1323975"/>
            <a:ext cx="4911852" cy="3105150"/>
          </a:xfrm>
          <a:solidFill>
            <a:schemeClr val="bg1"/>
          </a:solidFill>
        </p:spPr>
      </p:sp>
      <p:pic>
        <p:nvPicPr>
          <p:cNvPr id="8" name="Picture 7">
            <a:hlinkClick r:id="rId2"/>
            <a:extLst>
              <a:ext uri="{FF2B5EF4-FFF2-40B4-BE49-F238E27FC236}">
                <a16:creationId xmlns:a16="http://schemas.microsoft.com/office/drawing/2014/main" id="{2FA3E33C-068D-D33B-1C4E-7DD42218B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480" y="1636414"/>
            <a:ext cx="4911852" cy="2231601"/>
          </a:xfrm>
          <a:prstGeom prst="rect">
            <a:avLst/>
          </a:prstGeom>
        </p:spPr>
      </p:pic>
      <p:sp>
        <p:nvSpPr>
          <p:cNvPr id="9" name="TextBox 8">
            <a:extLst>
              <a:ext uri="{FF2B5EF4-FFF2-40B4-BE49-F238E27FC236}">
                <a16:creationId xmlns:a16="http://schemas.microsoft.com/office/drawing/2014/main" id="{1FB2F423-3400-7924-FDDD-EAB83155AE5F}"/>
              </a:ext>
            </a:extLst>
          </p:cNvPr>
          <p:cNvSpPr txBox="1"/>
          <p:nvPr/>
        </p:nvSpPr>
        <p:spPr>
          <a:xfrm>
            <a:off x="6624536" y="5087566"/>
            <a:ext cx="4313850" cy="369332"/>
          </a:xfrm>
          <a:prstGeom prst="rect">
            <a:avLst/>
          </a:prstGeom>
          <a:noFill/>
        </p:spPr>
        <p:txBody>
          <a:bodyPr wrap="square" rtlCol="0">
            <a:spAutoFit/>
          </a:bodyPr>
          <a:lstStyle/>
          <a:p>
            <a:pPr algn="ctr"/>
            <a:r>
              <a:rPr lang="en-IE" dirty="0">
                <a:hlinkClick r:id="rId2"/>
              </a:rPr>
              <a:t>https://food.cloud/</a:t>
            </a:r>
            <a:r>
              <a:rPr lang="en-IE" dirty="0"/>
              <a:t> </a:t>
            </a:r>
          </a:p>
        </p:txBody>
      </p:sp>
      <p:sp>
        <p:nvSpPr>
          <p:cNvPr id="6" name="Rectangle: Rounded Corners 5">
            <a:extLst>
              <a:ext uri="{FF2B5EF4-FFF2-40B4-BE49-F238E27FC236}">
                <a16:creationId xmlns:a16="http://schemas.microsoft.com/office/drawing/2014/main" id="{C4BE6FA6-9D10-4015-4FA9-93366E5A2C2F}"/>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AF670B1E-1A5F-7080-6E9A-712BF3DC9D32}"/>
              </a:ext>
            </a:extLst>
          </p:cNvPr>
          <p:cNvSpPr txBox="1"/>
          <p:nvPr/>
        </p:nvSpPr>
        <p:spPr>
          <a:xfrm>
            <a:off x="6172200" y="166660"/>
            <a:ext cx="5029200"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cs typeface="Aharoni" panose="02010803020104030203" pitchFamily="2" charset="-79"/>
              </a:rPr>
              <a:t>Food Cloud, Food Distribution Network</a:t>
            </a:r>
          </a:p>
        </p:txBody>
      </p:sp>
    </p:spTree>
    <p:extLst>
      <p:ext uri="{BB962C8B-B14F-4D97-AF65-F5344CB8AC3E}">
        <p14:creationId xmlns:p14="http://schemas.microsoft.com/office/powerpoint/2010/main" val="293416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BCEA3B-1EF7-13F8-CBF8-1BB58170C8CF}"/>
              </a:ext>
            </a:extLst>
          </p:cNvPr>
          <p:cNvSpPr/>
          <p:nvPr/>
        </p:nvSpPr>
        <p:spPr>
          <a:xfrm>
            <a:off x="0" y="-19051"/>
            <a:ext cx="5629275" cy="3657601"/>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B1E3A51E-2A2C-DDF5-D73E-85E31AD41C9A}"/>
              </a:ext>
            </a:extLst>
          </p:cNvPr>
          <p:cNvSpPr>
            <a:spLocks noGrp="1"/>
          </p:cNvSpPr>
          <p:nvPr>
            <p:ph type="body" sz="quarter" idx="13"/>
          </p:nvPr>
        </p:nvSpPr>
        <p:spPr>
          <a:xfrm>
            <a:off x="359716" y="142875"/>
            <a:ext cx="5039620" cy="3596205"/>
          </a:xfrm>
        </p:spPr>
        <p:txBody>
          <a:bodyPr>
            <a:normAutofit fontScale="85000" lnSpcReduction="10000"/>
          </a:bodyPr>
          <a:lstStyle/>
          <a:p>
            <a:r>
              <a:rPr lang="en-GB" i="0" dirty="0">
                <a:effectLst/>
              </a:rPr>
              <a:t>5. Forming </a:t>
            </a:r>
            <a:r>
              <a:rPr lang="en-GB" dirty="0"/>
              <a:t>Positive </a:t>
            </a:r>
            <a:r>
              <a:rPr lang="en-GB" i="0" dirty="0">
                <a:effectLst/>
              </a:rPr>
              <a:t>Connections, Awareness, Engagement and Experiences</a:t>
            </a:r>
          </a:p>
          <a:p>
            <a:endParaRPr lang="en-GB" sz="2200" b="0" dirty="0"/>
          </a:p>
          <a:p>
            <a:r>
              <a:rPr lang="en-GB" sz="2600" b="0" i="0" dirty="0">
                <a:effectLst/>
              </a:rPr>
              <a:t>CSR digital communication approaches are conducive to the digital age. CSR digital communication platforms, channels and formats have an important role in interaction, dialogue and experience sharing.</a:t>
            </a:r>
            <a:endParaRPr lang="en-IE" sz="2600" dirty="0"/>
          </a:p>
        </p:txBody>
      </p:sp>
      <p:sp>
        <p:nvSpPr>
          <p:cNvPr id="9" name="Text Placeholder 4">
            <a:extLst>
              <a:ext uri="{FF2B5EF4-FFF2-40B4-BE49-F238E27FC236}">
                <a16:creationId xmlns:a16="http://schemas.microsoft.com/office/drawing/2014/main" id="{00ACBA72-76EE-08D5-48D3-1C641E2D17EA}"/>
              </a:ext>
            </a:extLst>
          </p:cNvPr>
          <p:cNvSpPr>
            <a:spLocks noGrp="1"/>
          </p:cNvSpPr>
          <p:nvPr>
            <p:ph type="body" sz="quarter" idx="14"/>
          </p:nvPr>
        </p:nvSpPr>
        <p:spPr>
          <a:xfrm>
            <a:off x="305308" y="3678751"/>
            <a:ext cx="11884129" cy="3036374"/>
          </a:xfrm>
          <a:solidFill>
            <a:schemeClr val="bg1"/>
          </a:solidFill>
        </p:spPr>
        <p:txBody>
          <a:bodyPr/>
          <a:lstStyle/>
          <a:p>
            <a:pPr algn="l"/>
            <a:r>
              <a:rPr lang="en-GB" sz="2200" dirty="0"/>
              <a:t>CSR digital communication, interaction and connections further increase sales and customer loyalty and influences stakeholders’ opinions and behaviour. CSR software can accurately measure the effectiveness of CSR initiatives by tracking the </a:t>
            </a:r>
            <a:r>
              <a:rPr lang="en-GB" sz="2200" b="1" dirty="0"/>
              <a:t>impact </a:t>
            </a:r>
            <a:r>
              <a:rPr lang="en-GB" sz="2200" dirty="0"/>
              <a:t>of CSR programs. For communication, interactive communication technologies, websites and traditional channels in integrative ways for a </a:t>
            </a:r>
            <a:r>
              <a:rPr lang="en-GB" sz="2200" b="1" dirty="0"/>
              <a:t>smooth customer-focused experience development by incorporating all marketing communication elements, including public relations, social media, and advertising. </a:t>
            </a:r>
            <a:r>
              <a:rPr lang="en-GB" sz="2200" dirty="0"/>
              <a:t>Interactive AI technologies allow more interaction, dialogue and experience sharing amplifying messages that have a unified look, feel, and tone across channels. This stresses companies’ CSR contributions and solutions in a way that they are more engaging, awareness-building, pervasive, appealing and interactive. </a:t>
            </a:r>
            <a:endParaRPr lang="en-GB" sz="2200" b="1" dirty="0"/>
          </a:p>
        </p:txBody>
      </p:sp>
      <p:pic>
        <p:nvPicPr>
          <p:cNvPr id="12" name="Picture 4" descr="Top Benefits of AI in Digital Marketing - Great Learning">
            <a:extLst>
              <a:ext uri="{FF2B5EF4-FFF2-40B4-BE49-F238E27FC236}">
                <a16:creationId xmlns:a16="http://schemas.microsoft.com/office/drawing/2014/main" id="{C538F5CE-13D0-BF8B-A550-AB78262648D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8722"/>
          <a:stretch/>
        </p:blipFill>
        <p:spPr bwMode="auto">
          <a:xfrm>
            <a:off x="5572126" y="0"/>
            <a:ext cx="5314950" cy="3638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0082AC3-8F52-547B-CA66-8E8C7AD414CC}"/>
              </a:ext>
            </a:extLst>
          </p:cNvPr>
          <p:cNvSpPr txBox="1"/>
          <p:nvPr/>
        </p:nvSpPr>
        <p:spPr>
          <a:xfrm>
            <a:off x="10993191" y="149457"/>
            <a:ext cx="1047749" cy="646331"/>
          </a:xfrm>
          <a:prstGeom prst="rect">
            <a:avLst/>
          </a:prstGeom>
          <a:noFill/>
        </p:spPr>
        <p:txBody>
          <a:bodyPr wrap="square" rtlCol="0">
            <a:spAutoFit/>
          </a:bodyPr>
          <a:lstStyle/>
          <a:p>
            <a:pPr algn="ctr"/>
            <a:r>
              <a:rPr lang="en-IE" dirty="0">
                <a:hlinkClick r:id="rId3"/>
              </a:rPr>
              <a:t>Further Reading</a:t>
            </a:r>
            <a:endParaRPr lang="en-IE" dirty="0"/>
          </a:p>
        </p:txBody>
      </p:sp>
      <p:pic>
        <p:nvPicPr>
          <p:cNvPr id="14" name="Graphic 13" descr="Document with solid fill">
            <a:extLst>
              <a:ext uri="{FF2B5EF4-FFF2-40B4-BE49-F238E27FC236}">
                <a16:creationId xmlns:a16="http://schemas.microsoft.com/office/drawing/2014/main" id="{761037D5-6FF3-5D87-092F-E0C31EAD9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59866" y="825661"/>
            <a:ext cx="914400" cy="914400"/>
          </a:xfrm>
          <a:prstGeom prst="rect">
            <a:avLst/>
          </a:prstGeom>
        </p:spPr>
      </p:pic>
      <p:sp>
        <p:nvSpPr>
          <p:cNvPr id="15" name="TextBox 14">
            <a:hlinkClick r:id="rId6"/>
            <a:extLst>
              <a:ext uri="{FF2B5EF4-FFF2-40B4-BE49-F238E27FC236}">
                <a16:creationId xmlns:a16="http://schemas.microsoft.com/office/drawing/2014/main" id="{11A7D679-9FE5-38E7-F7E6-A6EB13373A18}"/>
              </a:ext>
            </a:extLst>
          </p:cNvPr>
          <p:cNvSpPr txBox="1"/>
          <p:nvPr/>
        </p:nvSpPr>
        <p:spPr>
          <a:xfrm>
            <a:off x="10971462" y="2105851"/>
            <a:ext cx="1220538" cy="923330"/>
          </a:xfrm>
          <a:prstGeom prst="rect">
            <a:avLst/>
          </a:prstGeom>
          <a:noFill/>
        </p:spPr>
        <p:txBody>
          <a:bodyPr wrap="square" rtlCol="0">
            <a:spAutoFit/>
          </a:bodyPr>
          <a:lstStyle/>
          <a:p>
            <a:r>
              <a:rPr lang="en-IE" dirty="0">
                <a:hlinkClick r:id="rId6"/>
              </a:rPr>
              <a:t>The Future of Digital Marketing</a:t>
            </a:r>
            <a:endParaRPr lang="en-IE" dirty="0"/>
          </a:p>
        </p:txBody>
      </p:sp>
    </p:spTree>
    <p:extLst>
      <p:ext uri="{BB962C8B-B14F-4D97-AF65-F5344CB8AC3E}">
        <p14:creationId xmlns:p14="http://schemas.microsoft.com/office/powerpoint/2010/main" val="1035168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E32BCD-1685-68A7-2858-3965A097C553}"/>
              </a:ext>
            </a:extLst>
          </p:cNvPr>
          <p:cNvSpPr>
            <a:spLocks noGrp="1"/>
          </p:cNvSpPr>
          <p:nvPr>
            <p:ph type="body" sz="quarter" idx="13"/>
          </p:nvPr>
        </p:nvSpPr>
        <p:spPr>
          <a:xfrm>
            <a:off x="726815" y="508272"/>
            <a:ext cx="10109798" cy="953429"/>
          </a:xfrm>
        </p:spPr>
        <p:txBody>
          <a:bodyPr>
            <a:normAutofit fontScale="77500" lnSpcReduction="20000"/>
          </a:bodyPr>
          <a:lstStyle/>
          <a:p>
            <a:pPr>
              <a:lnSpc>
                <a:spcPct val="120000"/>
              </a:lnSpc>
              <a:spcBef>
                <a:spcPts val="0"/>
              </a:spcBef>
            </a:pPr>
            <a:r>
              <a:rPr lang="en-IE" b="0" dirty="0"/>
              <a:t>Digital Technology Allows Companies to Communicate Positive PR, Transparency and Showcasing CSR Practices</a:t>
            </a:r>
          </a:p>
        </p:txBody>
      </p:sp>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733478" y="1543365"/>
            <a:ext cx="10239322" cy="3079983"/>
          </a:xfrm>
        </p:spPr>
        <p:txBody>
          <a:bodyPr/>
          <a:lstStyle/>
          <a:p>
            <a:pPr algn="l"/>
            <a:r>
              <a:rPr lang="en-GB" i="1" dirty="0"/>
              <a:t>The i</a:t>
            </a:r>
            <a:r>
              <a:rPr lang="en-GB" b="0" i="1" dirty="0">
                <a:effectLst/>
              </a:rPr>
              <a:t>nternet is increasingly becoming one of the main tools for the disclosure of CSR information (Harmoni 2012). </a:t>
            </a:r>
            <a:r>
              <a:rPr lang="en-GB" b="0" i="0" dirty="0">
                <a:effectLst/>
              </a:rPr>
              <a:t>Unlike traditional media (newspapers, magazines, billboards, television and radio), it allows the company to </a:t>
            </a:r>
            <a:r>
              <a:rPr lang="en-GB" b="1" i="0" dirty="0">
                <a:effectLst/>
              </a:rPr>
              <a:t>publicize detailed and up-to-date information. </a:t>
            </a:r>
          </a:p>
          <a:p>
            <a:pPr algn="l"/>
            <a:endParaRPr lang="en-GB" b="0" i="0" dirty="0">
              <a:effectLst/>
            </a:endParaRPr>
          </a:p>
          <a:p>
            <a:pPr algn="l"/>
            <a:r>
              <a:rPr lang="en-GB" b="1" dirty="0"/>
              <a:t>Digital Communication Reinforces and Manages Reputation</a:t>
            </a:r>
          </a:p>
          <a:p>
            <a:pPr algn="l"/>
            <a:endParaRPr lang="en-GB" b="0" i="0" dirty="0">
              <a:effectLst/>
            </a:endParaRPr>
          </a:p>
          <a:p>
            <a:pPr algn="l"/>
            <a:r>
              <a:rPr lang="en-GB" b="0" i="0" dirty="0">
                <a:effectLst/>
              </a:rPr>
              <a:t>Moreover, the information </a:t>
            </a:r>
            <a:r>
              <a:rPr lang="en-GB" b="1" i="0" dirty="0">
                <a:effectLst/>
              </a:rPr>
              <a:t>remains permanently available </a:t>
            </a:r>
            <a:r>
              <a:rPr lang="en-GB" b="0" i="0" dirty="0">
                <a:effectLst/>
              </a:rPr>
              <a:t>on the web, allowing the users to choose which subjects to access. </a:t>
            </a:r>
            <a:r>
              <a:rPr lang="en-GB" dirty="0"/>
              <a:t>It essentially minds your reputation, it answers and confirms customer and stakeholder doubts, queries and questions. </a:t>
            </a:r>
            <a:endParaRPr lang="en-GB" b="0" i="0" dirty="0">
              <a:effectLst/>
            </a:endParaRPr>
          </a:p>
        </p:txBody>
      </p:sp>
    </p:spTree>
    <p:extLst>
      <p:ext uri="{BB962C8B-B14F-4D97-AF65-F5344CB8AC3E}">
        <p14:creationId xmlns:p14="http://schemas.microsoft.com/office/powerpoint/2010/main" val="306568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564204" y="551145"/>
            <a:ext cx="11108987" cy="3079983"/>
          </a:xfrm>
        </p:spPr>
        <p:txBody>
          <a:bodyPr/>
          <a:lstStyle/>
          <a:p>
            <a:pPr algn="l"/>
            <a:r>
              <a:rPr lang="en-GB" b="1" i="0" dirty="0">
                <a:effectLst/>
              </a:rPr>
              <a:t>Technologies Allow Interaction with Stakeholders Themselves; </a:t>
            </a:r>
            <a:r>
              <a:rPr lang="en-GB" b="0" i="0" dirty="0">
                <a:effectLst/>
              </a:rPr>
              <a:t>Corporate websites provide an official perspective regarding CSR within the corporation for all its stakeholders, while interactive technologies are used not only to give more visibility to the companies’ social and environmental responsibility programs but also to allow maximum interaction with the stakeholders themselves.  </a:t>
            </a:r>
          </a:p>
          <a:p>
            <a:pPr algn="l"/>
            <a:endParaRPr lang="en-IE" dirty="0"/>
          </a:p>
          <a:p>
            <a:pPr algn="l"/>
            <a:r>
              <a:rPr lang="en-GB" b="0" i="1" dirty="0">
                <a:effectLst/>
              </a:rPr>
              <a:t>Web technologies facilitate dialogue with stakeholders and furnish several benefits in terms of reputation enhancement and customer loyalty, the attraction and retention of competent employees, and the gathering of data, information and feedback on social trends (Kesavan, Bernacchi &amp; Mascarenhas 2013). </a:t>
            </a:r>
          </a:p>
          <a:p>
            <a:pPr algn="l"/>
            <a:endParaRPr lang="en-GB" b="0" i="1" dirty="0">
              <a:effectLst/>
            </a:endParaRPr>
          </a:p>
          <a:p>
            <a:pPr algn="l"/>
            <a:r>
              <a:rPr lang="en-GB" b="0" i="1" dirty="0">
                <a:effectLst/>
              </a:rPr>
              <a:t>In addition to corporate websites, companies are increasing the use of main social network platforms to involve stakeholders in more direct, immediate and interactive communication (Antal et al. 2002; Chaundri &amp; Wang 2007; Kesavan, Bernacchi &amp; Mascarenhas 2013)</a:t>
            </a:r>
          </a:p>
          <a:p>
            <a:endParaRPr lang="en-IE" dirty="0"/>
          </a:p>
        </p:txBody>
      </p:sp>
    </p:spTree>
    <p:extLst>
      <p:ext uri="{BB962C8B-B14F-4D97-AF65-F5344CB8AC3E}">
        <p14:creationId xmlns:p14="http://schemas.microsoft.com/office/powerpoint/2010/main" val="1917547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DB9EEB-44F4-3570-FE12-5C51A541C867}"/>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9569C751-860E-6D97-CA72-DA771508F19A}"/>
              </a:ext>
            </a:extLst>
          </p:cNvPr>
          <p:cNvSpPr>
            <a:spLocks noGrp="1"/>
          </p:cNvSpPr>
          <p:nvPr>
            <p:ph type="body" sz="quarter" idx="13"/>
          </p:nvPr>
        </p:nvSpPr>
        <p:spPr>
          <a:xfrm>
            <a:off x="315990" y="117472"/>
            <a:ext cx="5073134" cy="3618688"/>
          </a:xfrm>
        </p:spPr>
        <p:txBody>
          <a:bodyPr>
            <a:normAutofit fontScale="47500" lnSpcReduction="20000"/>
          </a:bodyPr>
          <a:lstStyle/>
          <a:p>
            <a:pPr>
              <a:lnSpc>
                <a:spcPct val="120000"/>
              </a:lnSpc>
            </a:pPr>
            <a:r>
              <a:rPr lang="en-IE" sz="5900" dirty="0"/>
              <a:t>6. Ensure Efficiencies, and Costs Savings So Companies Can Look after What Really Matters</a:t>
            </a:r>
          </a:p>
          <a:p>
            <a:pPr>
              <a:lnSpc>
                <a:spcPct val="120000"/>
              </a:lnSpc>
            </a:pPr>
            <a:endParaRPr lang="en-IE" sz="1800" dirty="0"/>
          </a:p>
          <a:p>
            <a:pPr>
              <a:lnSpc>
                <a:spcPct val="120000"/>
              </a:lnSpc>
            </a:pPr>
            <a:r>
              <a:rPr lang="en-IE" sz="4200" b="0" dirty="0"/>
              <a:t>Companies can not only position themselves as market leaders and offer their customers what they expect but reap savings in production and operational efficiencies. This allows time and resources to look after what really matters, our families, communities and environment.</a:t>
            </a:r>
          </a:p>
        </p:txBody>
      </p:sp>
      <p:sp>
        <p:nvSpPr>
          <p:cNvPr id="9" name="Text Placeholder 4">
            <a:extLst>
              <a:ext uri="{FF2B5EF4-FFF2-40B4-BE49-F238E27FC236}">
                <a16:creationId xmlns:a16="http://schemas.microsoft.com/office/drawing/2014/main" id="{A0E46031-27B5-1BC7-8867-8CC8BB8E7442}"/>
              </a:ext>
            </a:extLst>
          </p:cNvPr>
          <p:cNvSpPr>
            <a:spLocks noGrp="1"/>
          </p:cNvSpPr>
          <p:nvPr>
            <p:ph type="body" sz="quarter" idx="14"/>
          </p:nvPr>
        </p:nvSpPr>
        <p:spPr>
          <a:xfrm>
            <a:off x="180975" y="3565523"/>
            <a:ext cx="12011025" cy="3292477"/>
          </a:xfrm>
          <a:solidFill>
            <a:schemeClr val="bg1"/>
          </a:solidFill>
        </p:spPr>
        <p:txBody>
          <a:bodyPr/>
          <a:lstStyle/>
          <a:p>
            <a:r>
              <a:rPr lang="en-GB" sz="2200" b="0" i="0" dirty="0">
                <a:solidFill>
                  <a:srgbClr val="132934"/>
                </a:solidFill>
                <a:effectLst/>
              </a:rPr>
              <a:t>By implementing digital technologies </a:t>
            </a:r>
            <a:r>
              <a:rPr lang="en-GB" sz="2200" dirty="0">
                <a:solidFill>
                  <a:srgbClr val="132934"/>
                </a:solidFill>
              </a:rPr>
              <a:t>CSR companies can </a:t>
            </a:r>
            <a:r>
              <a:rPr lang="en-GB" sz="2200" b="0" i="0" dirty="0">
                <a:solidFill>
                  <a:srgbClr val="132934"/>
                </a:solidFill>
                <a:effectLst/>
              </a:rPr>
              <a:t>efficiency milestones including an average of </a:t>
            </a:r>
            <a:r>
              <a:rPr lang="en-GB" sz="2200" b="1" i="0" dirty="0">
                <a:solidFill>
                  <a:srgbClr val="027354"/>
                </a:solidFill>
                <a:effectLst/>
              </a:rPr>
              <a:t>35% reduction in time spent on data capture</a:t>
            </a:r>
            <a:r>
              <a:rPr lang="en-GB" sz="2200" b="0" i="0" dirty="0">
                <a:solidFill>
                  <a:srgbClr val="132934"/>
                </a:solidFill>
                <a:effectLst/>
              </a:rPr>
              <a:t>, a </a:t>
            </a:r>
            <a:r>
              <a:rPr lang="en-GB" sz="2200" b="1" i="0" dirty="0">
                <a:solidFill>
                  <a:srgbClr val="027354"/>
                </a:solidFill>
                <a:effectLst/>
              </a:rPr>
              <a:t>40% reduction in the time spent managing service delivery</a:t>
            </a:r>
            <a:r>
              <a:rPr lang="en-GB" sz="2200" b="0" i="0" dirty="0">
                <a:solidFill>
                  <a:srgbClr val="132934"/>
                </a:solidFill>
                <a:effectLst/>
              </a:rPr>
              <a:t> and a </a:t>
            </a:r>
            <a:r>
              <a:rPr lang="en-GB" sz="2200" b="1" dirty="0">
                <a:solidFill>
                  <a:srgbClr val="027354"/>
                </a:solidFill>
              </a:rPr>
              <a:t>40% to 75 % reduction in the time spent on reporting and analysis</a:t>
            </a:r>
            <a:r>
              <a:rPr lang="en-GB" sz="2200" b="0" i="0" dirty="0">
                <a:solidFill>
                  <a:srgbClr val="132934"/>
                </a:solidFill>
                <a:effectLst/>
              </a:rPr>
              <a:t>. </a:t>
            </a:r>
            <a:r>
              <a:rPr lang="en-GB" sz="2200" dirty="0">
                <a:solidFill>
                  <a:srgbClr val="132934"/>
                </a:solidFill>
              </a:rPr>
              <a:t>There is also a red</a:t>
            </a:r>
            <a:r>
              <a:rPr lang="en-GB" sz="2200" b="0" i="0" dirty="0">
                <a:solidFill>
                  <a:srgbClr val="132934"/>
                </a:solidFill>
                <a:effectLst/>
              </a:rPr>
              <a:t>uction in manual effort spent gathering information and compiling reports freeing up valuable time for hard-working staff and allowing some time and resources to focus on what matters most to them looking after their communities, environment and families now and well into the future. The good news is CSR technology and tools facilitate this too or even better it can do both!!. In turn, with data and analysis, companies can assess and optimize the programs they deliver in order to maximize their impact and more </a:t>
            </a:r>
            <a:r>
              <a:rPr lang="en-GB" sz="2200" b="1" dirty="0">
                <a:solidFill>
                  <a:srgbClr val="027354"/>
                </a:solidFill>
              </a:rPr>
              <a:t>efficiently demonstrate that impact to stakeholders and funders</a:t>
            </a:r>
            <a:r>
              <a:rPr lang="en-GB" sz="2200" b="0" i="0" dirty="0">
                <a:solidFill>
                  <a:srgbClr val="132934"/>
                </a:solidFill>
                <a:effectLst/>
              </a:rPr>
              <a:t>. </a:t>
            </a:r>
            <a:endParaRPr lang="en-IE" sz="2200" dirty="0"/>
          </a:p>
        </p:txBody>
      </p:sp>
      <p:pic>
        <p:nvPicPr>
          <p:cNvPr id="21" name="Picture Placeholder 20" descr="A group of people raising their hands&#10;&#10;Description automatically generated with medium confidence">
            <a:extLst>
              <a:ext uri="{FF2B5EF4-FFF2-40B4-BE49-F238E27FC236}">
                <a16:creationId xmlns:a16="http://schemas.microsoft.com/office/drawing/2014/main" id="{CAED9009-BE5F-7EF1-BAFF-AB19D331B203}"/>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16093" b="5058"/>
          <a:stretch/>
        </p:blipFill>
        <p:spPr>
          <a:xfrm>
            <a:off x="5631838" y="-19051"/>
            <a:ext cx="6560162" cy="3448051"/>
          </a:xfrm>
        </p:spPr>
      </p:pic>
    </p:spTree>
    <p:extLst>
      <p:ext uri="{BB962C8B-B14F-4D97-AF65-F5344CB8AC3E}">
        <p14:creationId xmlns:p14="http://schemas.microsoft.com/office/powerpoint/2010/main" val="427203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E7E56E-7CF4-599F-078D-761EE46F9AB2}"/>
              </a:ext>
            </a:extLst>
          </p:cNvPr>
          <p:cNvSpPr>
            <a:spLocks noGrp="1"/>
          </p:cNvSpPr>
          <p:nvPr>
            <p:ph type="body" sz="quarter" idx="13"/>
          </p:nvPr>
        </p:nvSpPr>
        <p:spPr>
          <a:xfrm>
            <a:off x="295388" y="455670"/>
            <a:ext cx="4469652" cy="6173730"/>
          </a:xfrm>
        </p:spPr>
        <p:txBody>
          <a:bodyPr>
            <a:normAutofit fontScale="55000" lnSpcReduction="20000"/>
          </a:bodyPr>
          <a:lstStyle/>
          <a:p>
            <a:pPr>
              <a:lnSpc>
                <a:spcPct val="120000"/>
              </a:lnSpc>
              <a:spcBef>
                <a:spcPts val="0"/>
              </a:spcBef>
            </a:pPr>
            <a:r>
              <a:rPr lang="en-GB" dirty="0">
                <a:hlinkClick r:id="rId2">
                  <a:extLst>
                    <a:ext uri="{A12FA001-AC4F-418D-AE19-62706E023703}">
                      <ahyp:hlinkClr xmlns:ahyp="http://schemas.microsoft.com/office/drawing/2018/hyperlinkcolor" val="tx"/>
                    </a:ext>
                  </a:extLst>
                </a:hlinkClick>
              </a:rPr>
              <a:t>Better Futures</a:t>
            </a:r>
            <a:r>
              <a:rPr lang="en-GB" b="0" dirty="0"/>
              <a:t>, Denmark produces and engineers' sustainable plastic products. They developed </a:t>
            </a:r>
            <a:r>
              <a:rPr lang="en-GB" b="0" dirty="0">
                <a:hlinkClick r:id="rId3">
                  <a:extLst>
                    <a:ext uri="{A12FA001-AC4F-418D-AE19-62706E023703}">
                      <ahyp:hlinkClr xmlns:ahyp="http://schemas.microsoft.com/office/drawing/2018/hyperlinkcolor" val="tx"/>
                    </a:ext>
                  </a:extLst>
                </a:hlinkClick>
              </a:rPr>
              <a:t>futureproof </a:t>
            </a:r>
            <a:r>
              <a:rPr lang="en-GB" b="0" dirty="0" err="1">
                <a:hlinkClick r:id="rId3">
                  <a:extLst>
                    <a:ext uri="{A12FA001-AC4F-418D-AE19-62706E023703}">
                      <ahyp:hlinkClr xmlns:ahyp="http://schemas.microsoft.com/office/drawing/2018/hyperlinkcolor" val="tx"/>
                    </a:ext>
                  </a:extLst>
                </a:hlinkClick>
              </a:rPr>
              <a:t>Packscan</a:t>
            </a:r>
            <a:r>
              <a:rPr lang="en-GB" b="0" dirty="0"/>
              <a:t> helps companies make their plastic packaging future-proof. The company has recycled  221 tonnes of plastic. Clients purchasing pumps from Neptuno have made annual energy consumption savings of up to 70% and 75% in the reduction of solid waste. This has also resulted in a decrease of 70% in CO2 emissions by Neptuno’s clients. For each Nico Less product that </a:t>
            </a:r>
            <a:r>
              <a:rPr lang="en-GB" b="0" dirty="0" err="1"/>
              <a:t>Donar</a:t>
            </a:r>
            <a:r>
              <a:rPr lang="en-GB" b="0" dirty="0"/>
              <a:t> produces, it recycles 70 plastic bottles. Closing the Loop has already recycled and saved 2 million phones from going to dumps in Africa (and potentially causing toxic waste).</a:t>
            </a:r>
            <a:endParaRPr lang="en-IE" b="0" dirty="0"/>
          </a:p>
          <a:p>
            <a:pPr>
              <a:lnSpc>
                <a:spcPct val="120000"/>
              </a:lnSpc>
              <a:spcBef>
                <a:spcPts val="0"/>
              </a:spcBef>
            </a:pPr>
            <a:endParaRPr lang="en-IE" b="0" dirty="0"/>
          </a:p>
        </p:txBody>
      </p:sp>
      <p:sp>
        <p:nvSpPr>
          <p:cNvPr id="6" name="Picture Placeholder 5">
            <a:extLst>
              <a:ext uri="{FF2B5EF4-FFF2-40B4-BE49-F238E27FC236}">
                <a16:creationId xmlns:a16="http://schemas.microsoft.com/office/drawing/2014/main" id="{8F5A7715-0CD3-4F25-0FD2-34BC533AF31E}"/>
              </a:ext>
            </a:extLst>
          </p:cNvPr>
          <p:cNvSpPr>
            <a:spLocks noGrp="1"/>
          </p:cNvSpPr>
          <p:nvPr>
            <p:ph type="pic" sz="quarter" idx="15"/>
          </p:nvPr>
        </p:nvSpPr>
        <p:spPr>
          <a:xfrm>
            <a:off x="6095999" y="1264927"/>
            <a:ext cx="4981575" cy="3071683"/>
          </a:xfrm>
          <a:solidFill>
            <a:schemeClr val="bg1"/>
          </a:solidFill>
        </p:spPr>
      </p:sp>
      <p:sp>
        <p:nvSpPr>
          <p:cNvPr id="7" name="Rectangle: Rounded Corners 6">
            <a:extLst>
              <a:ext uri="{FF2B5EF4-FFF2-40B4-BE49-F238E27FC236}">
                <a16:creationId xmlns:a16="http://schemas.microsoft.com/office/drawing/2014/main" id="{7DDF890E-633A-52E9-2697-2219FB3BBF11}"/>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17B71EA4-4CC5-C41A-BF7C-31700139475C}"/>
              </a:ext>
            </a:extLst>
          </p:cNvPr>
          <p:cNvSpPr txBox="1"/>
          <p:nvPr/>
        </p:nvSpPr>
        <p:spPr>
          <a:xfrm>
            <a:off x="5943600" y="3043"/>
            <a:ext cx="5372100" cy="1261884"/>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200" dirty="0">
                <a:solidFill>
                  <a:schemeClr val="bg1"/>
                </a:solidFill>
                <a:cs typeface="Aharoni" panose="02010803020104030203" pitchFamily="2" charset="-79"/>
              </a:rPr>
              <a:t>Better Futures, Sustainable Plastic Engineering</a:t>
            </a:r>
          </a:p>
        </p:txBody>
      </p:sp>
      <p:pic>
        <p:nvPicPr>
          <p:cNvPr id="18434" name="Picture 2">
            <a:hlinkClick r:id="rId3"/>
            <a:extLst>
              <a:ext uri="{FF2B5EF4-FFF2-40B4-BE49-F238E27FC236}">
                <a16:creationId xmlns:a16="http://schemas.microsoft.com/office/drawing/2014/main" id="{784D3FA5-FA1F-D2C1-4450-C59C336A6A0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54" t="20864" r="2965" b="22116"/>
          <a:stretch/>
        </p:blipFill>
        <p:spPr bwMode="auto">
          <a:xfrm>
            <a:off x="6144047" y="1334323"/>
            <a:ext cx="4885477" cy="2932889"/>
          </a:xfrm>
          <a:prstGeom prst="rect">
            <a:avLst/>
          </a:prstGeom>
          <a:solidFill>
            <a:schemeClr val="bg1"/>
          </a:solidFill>
        </p:spPr>
      </p:pic>
      <p:sp>
        <p:nvSpPr>
          <p:cNvPr id="9" name="TextBox 8">
            <a:extLst>
              <a:ext uri="{FF2B5EF4-FFF2-40B4-BE49-F238E27FC236}">
                <a16:creationId xmlns:a16="http://schemas.microsoft.com/office/drawing/2014/main" id="{8F1BD0BB-E238-7399-BF86-081EB415EB10}"/>
              </a:ext>
            </a:extLst>
          </p:cNvPr>
          <p:cNvSpPr txBox="1"/>
          <p:nvPr/>
        </p:nvSpPr>
        <p:spPr>
          <a:xfrm>
            <a:off x="6286500" y="5000625"/>
            <a:ext cx="4591050" cy="646331"/>
          </a:xfrm>
          <a:prstGeom prst="rect">
            <a:avLst/>
          </a:prstGeom>
          <a:noFill/>
        </p:spPr>
        <p:txBody>
          <a:bodyPr wrap="square" rtlCol="0">
            <a:spAutoFit/>
          </a:bodyPr>
          <a:lstStyle/>
          <a:p>
            <a:pPr algn="ctr"/>
            <a:r>
              <a:rPr lang="en-IE" dirty="0">
                <a:hlinkClick r:id="rId3"/>
              </a:rPr>
              <a:t>https://hollandcircularhotspot.nl/case/better-future-factory-futureproof-packscan/</a:t>
            </a:r>
            <a:r>
              <a:rPr lang="en-IE" dirty="0"/>
              <a:t> </a:t>
            </a:r>
          </a:p>
        </p:txBody>
      </p:sp>
    </p:spTree>
    <p:extLst>
      <p:ext uri="{BB962C8B-B14F-4D97-AF65-F5344CB8AC3E}">
        <p14:creationId xmlns:p14="http://schemas.microsoft.com/office/powerpoint/2010/main" val="3171682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0E6C59-E97B-FB71-8D91-D8D749A7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9530" y="1338179"/>
            <a:ext cx="4913802" cy="3109229"/>
          </a:xfrm>
          <a:prstGeom prst="rect">
            <a:avLst/>
          </a:prstGeom>
        </p:spPr>
      </p:pic>
      <p:sp>
        <p:nvSpPr>
          <p:cNvPr id="15" name="Picture Placeholder 14">
            <a:extLst>
              <a:ext uri="{FF2B5EF4-FFF2-40B4-BE49-F238E27FC236}">
                <a16:creationId xmlns:a16="http://schemas.microsoft.com/office/drawing/2014/main" id="{BFD3A76D-FC08-8572-89BB-AEB3EC3BD2A0}"/>
              </a:ext>
            </a:extLst>
          </p:cNvPr>
          <p:cNvSpPr>
            <a:spLocks noGrp="1"/>
          </p:cNvSpPr>
          <p:nvPr>
            <p:ph type="pic" sz="quarter" idx="15"/>
          </p:nvPr>
        </p:nvSpPr>
        <p:spPr/>
      </p:sp>
      <p:sp>
        <p:nvSpPr>
          <p:cNvPr id="6" name="Text Placeholder 7">
            <a:extLst>
              <a:ext uri="{FF2B5EF4-FFF2-40B4-BE49-F238E27FC236}">
                <a16:creationId xmlns:a16="http://schemas.microsoft.com/office/drawing/2014/main" id="{AFB8CA94-8F4A-A2D5-328B-00E7AF15012F}"/>
              </a:ext>
            </a:extLst>
          </p:cNvPr>
          <p:cNvSpPr txBox="1">
            <a:spLocks/>
          </p:cNvSpPr>
          <p:nvPr/>
        </p:nvSpPr>
        <p:spPr>
          <a:xfrm>
            <a:off x="209550" y="85406"/>
            <a:ext cx="5501682" cy="4994594"/>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IE" sz="2800" dirty="0"/>
              <a:t>Florida Eis, Germany </a:t>
            </a:r>
            <a:r>
              <a:rPr lang="en-IE" sz="2200" b="0" dirty="0"/>
              <a:t>Invested in Innovative CO2 neutral production technologies resulting in m</a:t>
            </a:r>
            <a:r>
              <a:rPr lang="en-US" sz="2200" b="0" dirty="0"/>
              <a:t>assive cost savings using energy-saving technologies (e.g., eutectic cooling (storage cooling), electrically operated car and transport fleet, own photovoltaic and solar thermal systems, artificial permafrost made from recycled glass in the refrigeration hall, etc.)</a:t>
            </a:r>
          </a:p>
          <a:p>
            <a:pPr>
              <a:lnSpc>
                <a:spcPct val="100000"/>
              </a:lnSpc>
              <a:spcBef>
                <a:spcPts val="1200"/>
              </a:spcBef>
            </a:pPr>
            <a:r>
              <a:rPr lang="en-US" sz="2200" dirty="0"/>
              <a:t>Turnover quintupled since conversion to CO2-neutral production. Its sales increased five-fold in 2013.</a:t>
            </a:r>
          </a:p>
        </p:txBody>
      </p:sp>
      <p:pic>
        <p:nvPicPr>
          <p:cNvPr id="7" name="Picture 6">
            <a:hlinkClick r:id="rId3"/>
            <a:extLst>
              <a:ext uri="{FF2B5EF4-FFF2-40B4-BE49-F238E27FC236}">
                <a16:creationId xmlns:a16="http://schemas.microsoft.com/office/drawing/2014/main" id="{B0ABA9C0-9621-148A-C780-9B1CC046CF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4465" y="1421827"/>
            <a:ext cx="4913014" cy="2743588"/>
          </a:xfrm>
          <a:prstGeom prst="rect">
            <a:avLst/>
          </a:prstGeom>
        </p:spPr>
      </p:pic>
      <p:sp>
        <p:nvSpPr>
          <p:cNvPr id="8" name="TextBox 7">
            <a:extLst>
              <a:ext uri="{FF2B5EF4-FFF2-40B4-BE49-F238E27FC236}">
                <a16:creationId xmlns:a16="http://schemas.microsoft.com/office/drawing/2014/main" id="{288ADFA8-219E-2C87-BBBC-BBE198F46DA9}"/>
              </a:ext>
            </a:extLst>
          </p:cNvPr>
          <p:cNvSpPr txBox="1"/>
          <p:nvPr/>
        </p:nvSpPr>
        <p:spPr>
          <a:xfrm>
            <a:off x="6919867" y="4840660"/>
            <a:ext cx="3422210" cy="369332"/>
          </a:xfrm>
          <a:prstGeom prst="rect">
            <a:avLst/>
          </a:prstGeom>
          <a:noFill/>
        </p:spPr>
        <p:txBody>
          <a:bodyPr wrap="square" rtlCol="0">
            <a:spAutoFit/>
          </a:bodyPr>
          <a:lstStyle/>
          <a:p>
            <a:pPr algn="ctr"/>
            <a:r>
              <a:rPr lang="en-IE" dirty="0">
                <a:hlinkClick r:id="rId3"/>
              </a:rPr>
              <a:t>https://www.floridaeis.de/</a:t>
            </a:r>
            <a:r>
              <a:rPr lang="en-IE" dirty="0"/>
              <a:t> </a:t>
            </a:r>
          </a:p>
        </p:txBody>
      </p:sp>
      <p:sp>
        <p:nvSpPr>
          <p:cNvPr id="9" name="Rectangle: Rounded Corners 8">
            <a:hlinkClick r:id="rId5"/>
            <a:extLst>
              <a:ext uri="{FF2B5EF4-FFF2-40B4-BE49-F238E27FC236}">
                <a16:creationId xmlns:a16="http://schemas.microsoft.com/office/drawing/2014/main" id="{F4ADD87C-DD4D-6F4D-F875-D13A21D3B664}"/>
              </a:ext>
            </a:extLst>
          </p:cNvPr>
          <p:cNvSpPr/>
          <p:nvPr/>
        </p:nvSpPr>
        <p:spPr>
          <a:xfrm>
            <a:off x="6394388" y="5271454"/>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4AF54FF-77D6-68EE-61BE-7A8CCD04110C}"/>
              </a:ext>
            </a:extLst>
          </p:cNvPr>
          <p:cNvSpPr txBox="1"/>
          <p:nvPr/>
        </p:nvSpPr>
        <p:spPr>
          <a:xfrm>
            <a:off x="6491335" y="5542439"/>
            <a:ext cx="3637752" cy="830997"/>
          </a:xfrm>
          <a:prstGeom prst="rect">
            <a:avLst/>
          </a:prstGeom>
          <a:solidFill>
            <a:srgbClr val="F08B10"/>
          </a:solidFill>
        </p:spPr>
        <p:txBody>
          <a:bodyPr wrap="square" rtlCol="0">
            <a:spAutoFit/>
          </a:bodyPr>
          <a:lstStyle/>
          <a:p>
            <a:pPr algn="ctr"/>
            <a:r>
              <a:rPr lang="en-IE" sz="2400" b="1" dirty="0">
                <a:solidFill>
                  <a:schemeClr val="bg1"/>
                </a:solidFill>
              </a:rPr>
              <a:t>Click to See their Full CSR Journey &amp; Case Study</a:t>
            </a:r>
          </a:p>
        </p:txBody>
      </p:sp>
      <p:pic>
        <p:nvPicPr>
          <p:cNvPr id="11" name="Graphic 10" descr="Touchscreen with solid fill">
            <a:extLst>
              <a:ext uri="{FF2B5EF4-FFF2-40B4-BE49-F238E27FC236}">
                <a16:creationId xmlns:a16="http://schemas.microsoft.com/office/drawing/2014/main" id="{70CF507C-505C-D36A-9C4B-E59F1F994F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1461" y="5500054"/>
            <a:ext cx="914400" cy="914400"/>
          </a:xfrm>
          <a:prstGeom prst="rect">
            <a:avLst/>
          </a:prstGeom>
        </p:spPr>
      </p:pic>
      <p:sp>
        <p:nvSpPr>
          <p:cNvPr id="5" name="Rectangle: Rounded Corners 4">
            <a:extLst>
              <a:ext uri="{FF2B5EF4-FFF2-40B4-BE49-F238E27FC236}">
                <a16:creationId xmlns:a16="http://schemas.microsoft.com/office/drawing/2014/main" id="{9844E0B4-943F-D02C-D974-C1D8120187D3}"/>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TextBox 13">
            <a:extLst>
              <a:ext uri="{FF2B5EF4-FFF2-40B4-BE49-F238E27FC236}">
                <a16:creationId xmlns:a16="http://schemas.microsoft.com/office/drawing/2014/main" id="{6984EDB8-2F71-22C2-029F-8AEED7EAC064}"/>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cs typeface="Aharoni" panose="02010803020104030203" pitchFamily="2" charset="-79"/>
              </a:rPr>
              <a:t>Florida </a:t>
            </a:r>
            <a:r>
              <a:rPr lang="en-IE" sz="2400" dirty="0" err="1">
                <a:solidFill>
                  <a:schemeClr val="bg1"/>
                </a:solidFill>
                <a:cs typeface="Aharoni" panose="02010803020104030203" pitchFamily="2" charset="-79"/>
              </a:rPr>
              <a:t>Eis</a:t>
            </a:r>
            <a:r>
              <a:rPr lang="en-IE" sz="2400" dirty="0">
                <a:solidFill>
                  <a:schemeClr val="bg1"/>
                </a:solidFill>
                <a:cs typeface="Aharoni" panose="02010803020104030203" pitchFamily="2" charset="-79"/>
              </a:rPr>
              <a:t>, Ice Cream Confectionary</a:t>
            </a:r>
          </a:p>
        </p:txBody>
      </p:sp>
      <p:sp>
        <p:nvSpPr>
          <p:cNvPr id="2" name="Textfeld 1">
            <a:extLst>
              <a:ext uri="{FF2B5EF4-FFF2-40B4-BE49-F238E27FC236}">
                <a16:creationId xmlns:a16="http://schemas.microsoft.com/office/drawing/2014/main" id="{E63C7420-1A9E-3692-E39F-88C0627B6FB6}"/>
              </a:ext>
            </a:extLst>
          </p:cNvPr>
          <p:cNvSpPr txBox="1"/>
          <p:nvPr/>
        </p:nvSpPr>
        <p:spPr>
          <a:xfrm>
            <a:off x="209550" y="4743868"/>
            <a:ext cx="4513498" cy="1785104"/>
          </a:xfrm>
          <a:prstGeom prst="rect">
            <a:avLst/>
          </a:prstGeom>
          <a:noFill/>
        </p:spPr>
        <p:txBody>
          <a:bodyPr wrap="square" rtlCol="0">
            <a:spAutoFit/>
          </a:bodyPr>
          <a:lstStyle/>
          <a:p>
            <a:r>
              <a:rPr lang="en-GB" sz="2200" dirty="0">
                <a:solidFill>
                  <a:schemeClr val="bg1"/>
                </a:solidFill>
              </a:rPr>
              <a:t>Marketing benefits due to unique selling proposition. As a result, Florida Eis is Germany's only CO2-neutral ice cream producer – combines climate protection, handcraft and quality.</a:t>
            </a:r>
          </a:p>
        </p:txBody>
      </p:sp>
    </p:spTree>
    <p:extLst>
      <p:ext uri="{BB962C8B-B14F-4D97-AF65-F5344CB8AC3E}">
        <p14:creationId xmlns:p14="http://schemas.microsoft.com/office/powerpoint/2010/main" val="207370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80547B-42A9-5501-6761-E31440A24080}"/>
              </a:ext>
            </a:extLst>
          </p:cNvPr>
          <p:cNvSpPr>
            <a:spLocks noGrp="1"/>
          </p:cNvSpPr>
          <p:nvPr>
            <p:ph type="body" sz="quarter" idx="13"/>
          </p:nvPr>
        </p:nvSpPr>
        <p:spPr>
          <a:xfrm>
            <a:off x="719425" y="466115"/>
            <a:ext cx="10415300" cy="953429"/>
          </a:xfrm>
        </p:spPr>
        <p:txBody>
          <a:bodyPr>
            <a:normAutofit fontScale="92500" lnSpcReduction="10000"/>
          </a:bodyPr>
          <a:lstStyle/>
          <a:p>
            <a:r>
              <a:rPr lang="en-IE" dirty="0">
                <a:hlinkClick r:id="rId2">
                  <a:extLst>
                    <a:ext uri="{A12FA001-AC4F-418D-AE19-62706E023703}">
                      <ahyp:hlinkClr xmlns:ahyp="http://schemas.microsoft.com/office/drawing/2018/hyperlinkcolor" val="tx"/>
                    </a:ext>
                  </a:extLst>
                </a:hlinkClick>
              </a:rPr>
              <a:t>ActiTIME</a:t>
            </a:r>
            <a:r>
              <a:rPr lang="en-IE" dirty="0"/>
              <a:t> Time Tracking Software – Don’t Overestimate or Underestimate the Value of Time</a:t>
            </a:r>
          </a:p>
        </p:txBody>
      </p:sp>
      <p:sp>
        <p:nvSpPr>
          <p:cNvPr id="8" name="Text Placeholder 7">
            <a:extLst>
              <a:ext uri="{FF2B5EF4-FFF2-40B4-BE49-F238E27FC236}">
                <a16:creationId xmlns:a16="http://schemas.microsoft.com/office/drawing/2014/main" id="{BF4A2ED1-56DD-A14D-9385-63113EDFE75E}"/>
              </a:ext>
            </a:extLst>
          </p:cNvPr>
          <p:cNvSpPr>
            <a:spLocks noGrp="1"/>
          </p:cNvSpPr>
          <p:nvPr>
            <p:ph type="body" sz="quarter" idx="14"/>
          </p:nvPr>
        </p:nvSpPr>
        <p:spPr>
          <a:xfrm>
            <a:off x="719425" y="1419544"/>
            <a:ext cx="10948700" cy="3079983"/>
          </a:xfrm>
        </p:spPr>
        <p:txBody>
          <a:bodyPr/>
          <a:lstStyle/>
          <a:p>
            <a:pPr algn="l"/>
            <a:r>
              <a:rPr lang="en-GB" sz="2200" b="0" i="0" dirty="0">
                <a:effectLst/>
              </a:rPr>
              <a:t>Time-tracking software is versatile and often overlooked. It </a:t>
            </a:r>
            <a:r>
              <a:rPr lang="en-GB" sz="2200" dirty="0"/>
              <a:t>has more functions than assumed from </a:t>
            </a:r>
            <a:r>
              <a:rPr lang="en-GB" sz="2200" b="0" i="0" dirty="0">
                <a:effectLst/>
              </a:rPr>
              <a:t>time tracking, streamlining, project management, task assignments, business performance information, and more. </a:t>
            </a:r>
          </a:p>
          <a:p>
            <a:pPr algn="l"/>
            <a:endParaRPr lang="en-GB" sz="2200" b="0" i="0" dirty="0">
              <a:effectLst/>
            </a:endParaRPr>
          </a:p>
          <a:p>
            <a:pPr algn="l"/>
            <a:r>
              <a:rPr lang="en-GB" sz="2200" b="0" i="0" dirty="0">
                <a:effectLst/>
              </a:rPr>
              <a:t>Without access to proper time tracking and management, it’s extremely difficult to allocate resources and time efficiently or properly. For example not knowing how long it takes to do a task, or how many people need to be involved in each stage, you are working with an extreme lack of information. This means that you will often over or underestimate the time needed to complete a task or the manpower. This can lead to a significant loss of productivity, in addition to costing your business much more money than need be.</a:t>
            </a:r>
          </a:p>
          <a:p>
            <a:pPr algn="l"/>
            <a:endParaRPr lang="en-GB" sz="2200" b="0" i="0" dirty="0">
              <a:effectLst/>
            </a:endParaRPr>
          </a:p>
          <a:p>
            <a:pPr algn="l"/>
            <a:r>
              <a:rPr lang="en-GB" sz="2200" b="0" i="0" dirty="0">
                <a:effectLst/>
              </a:rPr>
              <a:t>Time tracking software, such as </a:t>
            </a:r>
            <a:r>
              <a:rPr lang="en-GB" sz="2200" b="0" i="0" u="none" strike="noStrike" dirty="0">
                <a:effectLst/>
                <a:hlinkClick r:id="rId2">
                  <a:extLst>
                    <a:ext uri="{A12FA001-AC4F-418D-AE19-62706E023703}">
                      <ahyp:hlinkClr xmlns:ahyp="http://schemas.microsoft.com/office/drawing/2018/hyperlinkcolor" val="tx"/>
                    </a:ext>
                  </a:extLst>
                </a:hlinkClick>
              </a:rPr>
              <a:t>actiTIME</a:t>
            </a:r>
            <a:r>
              <a:rPr lang="en-GB" sz="2200" b="0" i="0" dirty="0">
                <a:effectLst/>
              </a:rPr>
              <a:t>, </a:t>
            </a:r>
            <a:r>
              <a:rPr lang="en-GB" sz="2200" dirty="0"/>
              <a:t>is a one-time tracking software for cost-effective productivity, performance, progress and tracking to </a:t>
            </a:r>
            <a:r>
              <a:rPr lang="en-GB" sz="2200" b="0" i="0" dirty="0">
                <a:effectLst/>
              </a:rPr>
              <a:t>bolster productivity in day-to-day aspects as well as long term</a:t>
            </a:r>
            <a:r>
              <a:rPr lang="en-GB" sz="2200" dirty="0"/>
              <a:t> and</a:t>
            </a:r>
            <a:r>
              <a:rPr lang="en-GB" sz="2200" b="0" i="0" dirty="0">
                <a:effectLst/>
              </a:rPr>
              <a:t> decrease business costs through a more efficient company as a whole. </a:t>
            </a:r>
            <a:endParaRPr lang="en-IE" sz="2200" dirty="0"/>
          </a:p>
        </p:txBody>
      </p:sp>
    </p:spTree>
    <p:extLst>
      <p:ext uri="{BB962C8B-B14F-4D97-AF65-F5344CB8AC3E}">
        <p14:creationId xmlns:p14="http://schemas.microsoft.com/office/powerpoint/2010/main" val="336966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A78FFD-1BE8-D5E4-99F7-FCD85582FD06}"/>
              </a:ext>
            </a:extLst>
          </p:cNvPr>
          <p:cNvSpPr>
            <a:spLocks noGrp="1"/>
          </p:cNvSpPr>
          <p:nvPr>
            <p:ph type="body" sz="quarter" idx="13"/>
          </p:nvPr>
        </p:nvSpPr>
        <p:spPr>
          <a:xfrm>
            <a:off x="500814" y="208113"/>
            <a:ext cx="4909385" cy="3514418"/>
          </a:xfrm>
        </p:spPr>
        <p:txBody>
          <a:bodyPr>
            <a:normAutofit fontScale="40000" lnSpcReduction="20000"/>
          </a:bodyPr>
          <a:lstStyle/>
          <a:p>
            <a:pPr>
              <a:lnSpc>
                <a:spcPct val="120000"/>
              </a:lnSpc>
            </a:pPr>
            <a:r>
              <a:rPr lang="en-IE" sz="6700" dirty="0"/>
              <a:t>7. Reduce Environmental Impact and Raw Material Consumption</a:t>
            </a:r>
          </a:p>
          <a:p>
            <a:pPr>
              <a:lnSpc>
                <a:spcPct val="120000"/>
              </a:lnSpc>
            </a:pPr>
            <a:endParaRPr lang="en-IE" b="0" dirty="0"/>
          </a:p>
          <a:p>
            <a:pPr>
              <a:lnSpc>
                <a:spcPct val="120000"/>
              </a:lnSpc>
            </a:pPr>
            <a:r>
              <a:rPr lang="en-GB" sz="5000" b="0" i="0" dirty="0">
                <a:effectLst/>
              </a:rPr>
              <a:t>CSR initiatives aim to </a:t>
            </a:r>
            <a:r>
              <a:rPr lang="en-GB" sz="5000" b="1" i="0" dirty="0">
                <a:effectLst/>
              </a:rPr>
              <a:t>reduce the negative impact of business on the environment</a:t>
            </a:r>
            <a:r>
              <a:rPr lang="en-GB" sz="5000" b="0" i="0" dirty="0">
                <a:effectLst/>
              </a:rPr>
              <a:t>. Example the case of the automotive industry, CSR in this field can be implemented by reducing pollution and raw material consumption, as well as through environmental compensation</a:t>
            </a:r>
            <a:endParaRPr lang="en-IE" sz="5000" b="0" dirty="0"/>
          </a:p>
        </p:txBody>
      </p:sp>
      <p:sp>
        <p:nvSpPr>
          <p:cNvPr id="6" name="Text Placeholder 5">
            <a:extLst>
              <a:ext uri="{FF2B5EF4-FFF2-40B4-BE49-F238E27FC236}">
                <a16:creationId xmlns:a16="http://schemas.microsoft.com/office/drawing/2014/main" id="{EE10AEC6-469D-F7BB-04C6-F4B15444E0AC}"/>
              </a:ext>
            </a:extLst>
          </p:cNvPr>
          <p:cNvSpPr>
            <a:spLocks noGrp="1"/>
          </p:cNvSpPr>
          <p:nvPr>
            <p:ph type="body" sz="quarter" idx="14"/>
          </p:nvPr>
        </p:nvSpPr>
        <p:spPr>
          <a:xfrm>
            <a:off x="407570" y="4068000"/>
            <a:ext cx="11689180" cy="1666055"/>
          </a:xfrm>
        </p:spPr>
        <p:txBody>
          <a:bodyPr/>
          <a:lstStyle/>
          <a:p>
            <a:r>
              <a:rPr lang="en-GB" sz="2200" dirty="0">
                <a:solidFill>
                  <a:schemeClr val="tx1"/>
                </a:solidFill>
              </a:rPr>
              <a:t>Digital technology and tools can help businesses reduce environmental impact by creating products that can be recycled, reducing waste/water/energy/plastic consumption, optimising product life cycle, reducing packaging, and adopting sustainable transportation and distribution networks. In the fashion industry, a pair of jeans can take almost 10,000 litres of water to manufacture, </a:t>
            </a:r>
            <a:r>
              <a:rPr lang="en-GB" sz="2200" dirty="0">
                <a:solidFill>
                  <a:schemeClr val="tx1"/>
                </a:solidFill>
                <a:hlinkClick r:id="rId2"/>
              </a:rPr>
              <a:t>Outland Denim </a:t>
            </a:r>
            <a:r>
              <a:rPr lang="en-GB" sz="2200" dirty="0">
                <a:solidFill>
                  <a:schemeClr val="tx1"/>
                </a:solidFill>
              </a:rPr>
              <a:t> uses innovative technology and laser equipment, to cut down on the amount of water needed for washing and bleaching by up to 65 per cent. Outland uses e-flow technology </a:t>
            </a:r>
            <a:r>
              <a:rPr lang="en-GB" sz="2200" b="1" dirty="0">
                <a:solidFill>
                  <a:srgbClr val="027354"/>
                </a:solidFill>
              </a:rPr>
              <a:t>"It's brilliant in that it uses nanobubbles that mist the washing agents over the fabrics, versus submerging it in thousands of litres of water while reducing up to 95% of the water used."</a:t>
            </a:r>
            <a:endParaRPr lang="en-IE" sz="2200" b="1" dirty="0">
              <a:solidFill>
                <a:srgbClr val="027354"/>
              </a:solidFill>
            </a:endParaRPr>
          </a:p>
        </p:txBody>
      </p:sp>
      <p:pic>
        <p:nvPicPr>
          <p:cNvPr id="6146" name="Picture 2" descr="Ethical Brand 'Outland Denim' Expands Operations in Canada">
            <a:extLst>
              <a:ext uri="{FF2B5EF4-FFF2-40B4-BE49-F238E27FC236}">
                <a16:creationId xmlns:a16="http://schemas.microsoft.com/office/drawing/2014/main" id="{3D047383-767F-C83A-1495-AE054071E9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276" y="0"/>
            <a:ext cx="4838700" cy="401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5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4D7B-0E79-1C5C-3986-F577A0301565}"/>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1">
            <a:extLst>
              <a:ext uri="{FF2B5EF4-FFF2-40B4-BE49-F238E27FC236}">
                <a16:creationId xmlns:a16="http://schemas.microsoft.com/office/drawing/2014/main" id="{AFEAC08C-17E8-817B-6FD3-2E8F3C53EC57}"/>
              </a:ext>
            </a:extLst>
          </p:cNvPr>
          <p:cNvSpPr>
            <a:spLocks noGrp="1"/>
          </p:cNvSpPr>
          <p:nvPr>
            <p:ph type="body" sz="quarter" idx="13"/>
          </p:nvPr>
        </p:nvSpPr>
        <p:spPr>
          <a:xfrm>
            <a:off x="685641" y="708015"/>
            <a:ext cx="4257991" cy="2514614"/>
          </a:xfrm>
        </p:spPr>
        <p:txBody>
          <a:bodyPr>
            <a:normAutofit fontScale="92500" lnSpcReduction="10000"/>
          </a:bodyPr>
          <a:lstStyle/>
          <a:p>
            <a:r>
              <a:rPr lang="en-IE" dirty="0"/>
              <a:t>8. Connect to Other Local and Global CSR Leaders to Achieve SDG Sustainable Development Goals</a:t>
            </a:r>
          </a:p>
        </p:txBody>
      </p:sp>
      <p:sp>
        <p:nvSpPr>
          <p:cNvPr id="9" name="Text Placeholder 2">
            <a:extLst>
              <a:ext uri="{FF2B5EF4-FFF2-40B4-BE49-F238E27FC236}">
                <a16:creationId xmlns:a16="http://schemas.microsoft.com/office/drawing/2014/main" id="{5688BA8B-054B-5A5A-07D5-30ED203DDB09}"/>
              </a:ext>
            </a:extLst>
          </p:cNvPr>
          <p:cNvSpPr>
            <a:spLocks noGrp="1"/>
          </p:cNvSpPr>
          <p:nvPr>
            <p:ph type="body" sz="quarter" idx="14"/>
          </p:nvPr>
        </p:nvSpPr>
        <p:spPr>
          <a:xfrm>
            <a:off x="396583" y="3487380"/>
            <a:ext cx="11398833" cy="1666055"/>
          </a:xfrm>
        </p:spPr>
        <p:txBody>
          <a:bodyPr/>
          <a:lstStyle/>
          <a:p>
            <a:r>
              <a:rPr lang="en-GB" b="0" i="0" dirty="0">
                <a:solidFill>
                  <a:srgbClr val="292929"/>
                </a:solidFill>
                <a:effectLst/>
              </a:rPr>
              <a:t>Technology allows </a:t>
            </a:r>
            <a:r>
              <a:rPr lang="en-GB" dirty="0">
                <a:solidFill>
                  <a:srgbClr val="292929"/>
                </a:solidFill>
              </a:rPr>
              <a:t>companies to work with other CSR organisations, individuals and networks e.g., </a:t>
            </a:r>
            <a:r>
              <a:rPr lang="en-GB" b="0" i="0" dirty="0">
                <a:solidFill>
                  <a:srgbClr val="292929"/>
                </a:solidFill>
                <a:effectLst/>
              </a:rPr>
              <a:t>researchers, designers, scientists, policymakers, etc They can donate, </a:t>
            </a:r>
            <a:r>
              <a:rPr lang="en-GB" dirty="0">
                <a:solidFill>
                  <a:srgbClr val="292929"/>
                </a:solidFill>
              </a:rPr>
              <a:t>pool resources and share data and a</a:t>
            </a:r>
            <a:r>
              <a:rPr lang="en-GB" b="0" i="0" dirty="0">
                <a:solidFill>
                  <a:srgbClr val="292929"/>
                </a:solidFill>
                <a:effectLst/>
              </a:rPr>
              <a:t>nalytics to contribute to CSR, circular economy and sustainable development and support the </a:t>
            </a:r>
            <a:r>
              <a:rPr lang="en-GB" b="0" i="0" dirty="0">
                <a:solidFill>
                  <a:srgbClr val="292929"/>
                </a:solidFill>
                <a:effectLst/>
                <a:hlinkClick r:id="rId2"/>
              </a:rPr>
              <a:t>SDGs</a:t>
            </a:r>
            <a:r>
              <a:rPr lang="en-GB" b="0" i="0" dirty="0">
                <a:solidFill>
                  <a:srgbClr val="292929"/>
                </a:solidFill>
                <a:effectLst/>
              </a:rPr>
              <a:t>. </a:t>
            </a:r>
            <a:r>
              <a:rPr lang="en-GB" dirty="0">
                <a:solidFill>
                  <a:srgbClr val="292929"/>
                </a:solidFill>
                <a:hlinkClick r:id="rId3"/>
              </a:rPr>
              <a:t>WWF</a:t>
            </a:r>
            <a:r>
              <a:rPr lang="en-GB" dirty="0">
                <a:solidFill>
                  <a:srgbClr val="292929"/>
                </a:solidFill>
              </a:rPr>
              <a:t> works with the EU and private sector to deliver healthy marine ecosystems resilient fisheries, a balance between maritime activities and nature, and a sustainable blue economy. If you rely on the ocean or earths water system, you can use technology to support their cause. Austral Fisheries started using </a:t>
            </a:r>
            <a:r>
              <a:rPr lang="en-GB" dirty="0">
                <a:solidFill>
                  <a:srgbClr val="292929"/>
                </a:solidFill>
                <a:hlinkClick r:id="rId4"/>
              </a:rPr>
              <a:t>blockchain labelling </a:t>
            </a:r>
            <a:r>
              <a:rPr lang="en-GB" dirty="0">
                <a:solidFill>
                  <a:srgbClr val="292929"/>
                </a:solidFill>
              </a:rPr>
              <a:t>as part of a pilot with the </a:t>
            </a:r>
            <a:r>
              <a:rPr lang="en-GB" dirty="0">
                <a:solidFill>
                  <a:srgbClr val="292929"/>
                </a:solidFill>
                <a:hlinkClick r:id="rId5">
                  <a:extLst>
                    <a:ext uri="{A12FA001-AC4F-418D-AE19-62706E023703}">
                      <ahyp:hlinkClr xmlns:ahyp="http://schemas.microsoft.com/office/drawing/2018/hyperlinkcolor" val="tx"/>
                    </a:ext>
                  </a:extLst>
                </a:hlinkClick>
              </a:rPr>
              <a:t>World Wildlife Fund</a:t>
            </a:r>
            <a:r>
              <a:rPr lang="en-GB" dirty="0">
                <a:solidFill>
                  <a:srgbClr val="292929"/>
                </a:solidFill>
              </a:rPr>
              <a:t> (WWF) in 2018. </a:t>
            </a:r>
            <a:endParaRPr lang="en-IE" dirty="0">
              <a:solidFill>
                <a:srgbClr val="292929"/>
              </a:solidFill>
            </a:endParaRPr>
          </a:p>
        </p:txBody>
      </p:sp>
      <p:pic>
        <p:nvPicPr>
          <p:cNvPr id="8194" name="Picture 2" descr="FIS - Companies &amp; Products - Austral Fisheries will use revolutionary  blockchain platform to track its toothfish">
            <a:extLst>
              <a:ext uri="{FF2B5EF4-FFF2-40B4-BE49-F238E27FC236}">
                <a16:creationId xmlns:a16="http://schemas.microsoft.com/office/drawing/2014/main" id="{B259C349-0518-993C-DE99-40C218011C8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6444"/>
          <a:stretch/>
        </p:blipFill>
        <p:spPr bwMode="auto">
          <a:xfrm>
            <a:off x="5629274" y="-19051"/>
            <a:ext cx="656272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7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FD1585F8-88D4-06B2-CAA4-9A76C8B7C8C1}"/>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9BF32BAC-F498-6F1F-077E-B2C460E8C88C}"/>
              </a:ext>
            </a:extLst>
          </p:cNvPr>
          <p:cNvSpPr>
            <a:spLocks noGrp="1"/>
          </p:cNvSpPr>
          <p:nvPr>
            <p:ph type="body" sz="quarter" idx="13"/>
          </p:nvPr>
        </p:nvSpPr>
        <p:spPr>
          <a:xfrm>
            <a:off x="133464" y="217545"/>
            <a:ext cx="5152912" cy="4727266"/>
          </a:xfrm>
        </p:spPr>
        <p:txBody>
          <a:bodyPr>
            <a:noAutofit/>
          </a:bodyPr>
          <a:lstStyle/>
          <a:p>
            <a:pPr>
              <a:spcBef>
                <a:spcPts val="0"/>
              </a:spcBef>
            </a:pPr>
            <a:r>
              <a:rPr lang="en-GB" sz="2300" b="0" dirty="0"/>
              <a:t>Pick up an </a:t>
            </a:r>
            <a:r>
              <a:rPr lang="en-GB" sz="2300" b="0" dirty="0">
                <a:hlinkClick r:id="rId2">
                  <a:extLst>
                    <a:ext uri="{A12FA001-AC4F-418D-AE19-62706E023703}">
                      <ahyp:hlinkClr xmlns:ahyp="http://schemas.microsoft.com/office/drawing/2018/hyperlinkcolor" val="tx"/>
                    </a:ext>
                  </a:extLst>
                </a:hlinkClick>
              </a:rPr>
              <a:t>Austral Fisheries</a:t>
            </a:r>
            <a:r>
              <a:rPr lang="en-GB" sz="2300" b="0" dirty="0"/>
              <a:t> toothfish loin in the supermarket, scan the barcode on the back of the packet, and you’ll be able to follow every step in the fish’s journey, from the deep ocean to shop shelf. Where and when the fish was snared; which vessel lugged it on board; the date it was unloaded in Mauritius; any Marine Stewardship Council or climate certifications. Even the name of the boat’s skipper. Today, the digital ledger covers its toothfish operations and a growing chunk of its shrimp catch. The ambition is to boost transparency and accountability and drive sustainable practices by harnessing consumer</a:t>
            </a:r>
          </a:p>
          <a:p>
            <a:pPr>
              <a:spcBef>
                <a:spcPts val="0"/>
              </a:spcBef>
            </a:pPr>
            <a:r>
              <a:rPr lang="en-GB" sz="2300" b="0" dirty="0"/>
              <a:t>choice. </a:t>
            </a:r>
            <a:endParaRPr lang="en-IE" sz="2300" b="0" dirty="0"/>
          </a:p>
        </p:txBody>
      </p:sp>
      <p:sp>
        <p:nvSpPr>
          <p:cNvPr id="7" name="TextBox 6">
            <a:extLst>
              <a:ext uri="{FF2B5EF4-FFF2-40B4-BE49-F238E27FC236}">
                <a16:creationId xmlns:a16="http://schemas.microsoft.com/office/drawing/2014/main" id="{ABD19AAF-FFF8-3E74-342A-6319AF5C94EC}"/>
              </a:ext>
            </a:extLst>
          </p:cNvPr>
          <p:cNvSpPr txBox="1"/>
          <p:nvPr/>
        </p:nvSpPr>
        <p:spPr>
          <a:xfrm>
            <a:off x="6657975" y="4944811"/>
            <a:ext cx="3448050" cy="1200329"/>
          </a:xfrm>
          <a:prstGeom prst="rect">
            <a:avLst/>
          </a:prstGeom>
          <a:noFill/>
        </p:spPr>
        <p:txBody>
          <a:bodyPr wrap="square" rtlCol="0">
            <a:spAutoFit/>
          </a:bodyPr>
          <a:lstStyle/>
          <a:p>
            <a:pPr algn="ctr"/>
            <a:r>
              <a:rPr lang="en-GB" dirty="0">
                <a:solidFill>
                  <a:srgbClr val="292929"/>
                </a:solidFill>
                <a:latin typeface="source-serif-pro"/>
                <a:hlinkClick r:id="rId3"/>
              </a:rPr>
              <a:t>https://www.australfisheries.com.au/sustainability/traceability</a:t>
            </a:r>
            <a:r>
              <a:rPr lang="en-GB" dirty="0">
                <a:solidFill>
                  <a:srgbClr val="292929"/>
                </a:solidFill>
                <a:latin typeface="source-serif-pro"/>
              </a:rPr>
              <a:t> </a:t>
            </a:r>
          </a:p>
          <a:p>
            <a:pPr algn="ctr"/>
            <a:endParaRPr lang="en-GB" dirty="0">
              <a:solidFill>
                <a:srgbClr val="292929"/>
              </a:solidFill>
              <a:latin typeface="source-serif-pro"/>
            </a:endParaRPr>
          </a:p>
          <a:p>
            <a:pPr algn="ctr"/>
            <a:r>
              <a:rPr lang="en-GB" dirty="0">
                <a:solidFill>
                  <a:srgbClr val="292929"/>
                </a:solidFill>
                <a:latin typeface="source-serif-pro"/>
                <a:hlinkClick r:id="rId4"/>
              </a:rPr>
              <a:t>How OPENSC Works</a:t>
            </a:r>
            <a:endParaRPr lang="en-IE" dirty="0"/>
          </a:p>
        </p:txBody>
      </p:sp>
      <p:sp>
        <p:nvSpPr>
          <p:cNvPr id="8" name="AutoShape 4">
            <a:extLst>
              <a:ext uri="{FF2B5EF4-FFF2-40B4-BE49-F238E27FC236}">
                <a16:creationId xmlns:a16="http://schemas.microsoft.com/office/drawing/2014/main" id="{CC28DDCF-19D5-E81F-C007-2FCB26A307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174" name="Picture 6">
            <a:extLst>
              <a:ext uri="{FF2B5EF4-FFF2-40B4-BE49-F238E27FC236}">
                <a16:creationId xmlns:a16="http://schemas.microsoft.com/office/drawing/2014/main" id="{E7F70155-270D-B70C-7C60-543C90D57A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502408"/>
            <a:ext cx="4914698" cy="27669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C8B74F0-6BC8-DAB9-326E-82F47DB56CC6}"/>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EA802477-4087-5971-7A17-B1DE62263289}"/>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cs typeface="Aharoni" panose="02010803020104030203" pitchFamily="2" charset="-79"/>
              </a:rPr>
              <a:t>Austral Fisheries, Fishing Industry</a:t>
            </a:r>
          </a:p>
        </p:txBody>
      </p:sp>
    </p:spTree>
    <p:extLst>
      <p:ext uri="{BB962C8B-B14F-4D97-AF65-F5344CB8AC3E}">
        <p14:creationId xmlns:p14="http://schemas.microsoft.com/office/powerpoint/2010/main" val="1863184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2DD759-4083-7959-FA9B-C7209E193048}"/>
              </a:ext>
            </a:extLst>
          </p:cNvPr>
          <p:cNvSpPr>
            <a:spLocks noGrp="1"/>
          </p:cNvSpPr>
          <p:nvPr>
            <p:ph type="body" sz="quarter" idx="14"/>
          </p:nvPr>
        </p:nvSpPr>
        <p:spPr>
          <a:xfrm>
            <a:off x="314325" y="451734"/>
            <a:ext cx="2857500" cy="3995320"/>
          </a:xfrm>
          <a:noFill/>
        </p:spPr>
        <p:txBody>
          <a:bodyPr/>
          <a:lstStyle/>
          <a:p>
            <a:r>
              <a:rPr lang="en-GB" sz="2200" b="0" i="0" dirty="0">
                <a:solidFill>
                  <a:srgbClr val="000000"/>
                </a:solidFill>
                <a:effectLst/>
                <a:hlinkClick r:id="rId2"/>
              </a:rPr>
              <a:t>Data science and analytics </a:t>
            </a:r>
            <a:r>
              <a:rPr lang="en-GB" sz="2200" b="0" i="0" dirty="0">
                <a:solidFill>
                  <a:srgbClr val="000000"/>
                </a:solidFill>
                <a:effectLst/>
              </a:rPr>
              <a:t>have a key role to play in achieving these sustainable development goals. They provide critical information on natural resources that can be leveraged to enable sustainable development, particularly measuring impact, managing resources, tackling climate change, and more. </a:t>
            </a:r>
            <a:endParaRPr lang="en-IE" sz="2200" dirty="0"/>
          </a:p>
        </p:txBody>
      </p:sp>
      <p:pic>
        <p:nvPicPr>
          <p:cNvPr id="1026" name="Picture 2">
            <a:hlinkClick r:id="rId3"/>
            <a:extLst>
              <a:ext uri="{FF2B5EF4-FFF2-40B4-BE49-F238E27FC236}">
                <a16:creationId xmlns:a16="http://schemas.microsoft.com/office/drawing/2014/main" id="{0B243520-E784-D26D-3354-508E2C3181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2425" y="0"/>
            <a:ext cx="9299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F10250E-81A6-63F0-E10C-25E765B38DA6}"/>
              </a:ext>
            </a:extLst>
          </p:cNvPr>
          <p:cNvSpPr>
            <a:spLocks noGrp="1"/>
          </p:cNvSpPr>
          <p:nvPr>
            <p:ph type="body" sz="quarter" idx="13"/>
          </p:nvPr>
        </p:nvSpPr>
        <p:spPr>
          <a:xfrm>
            <a:off x="5572853" y="350134"/>
            <a:ext cx="6304822" cy="953429"/>
          </a:xfrm>
        </p:spPr>
        <p:txBody>
          <a:bodyPr>
            <a:normAutofit/>
          </a:bodyPr>
          <a:lstStyle/>
          <a:p>
            <a:pPr algn="ctr"/>
            <a:r>
              <a:rPr lang="en-IE" sz="2800" dirty="0"/>
              <a:t>How Big Data Helps Address the UN SDGs </a:t>
            </a:r>
          </a:p>
        </p:txBody>
      </p:sp>
      <p:pic>
        <p:nvPicPr>
          <p:cNvPr id="2" name="Graphic 1" descr="Touchscreen with solid fill">
            <a:extLst>
              <a:ext uri="{FF2B5EF4-FFF2-40B4-BE49-F238E27FC236}">
                <a16:creationId xmlns:a16="http://schemas.microsoft.com/office/drawing/2014/main" id="{941201F8-93FC-1D06-1403-644353DFC8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9517" y="4292719"/>
            <a:ext cx="1523336" cy="1523336"/>
          </a:xfrm>
          <a:prstGeom prst="rect">
            <a:avLst/>
          </a:prstGeom>
        </p:spPr>
      </p:pic>
    </p:spTree>
    <p:extLst>
      <p:ext uri="{BB962C8B-B14F-4D97-AF65-F5344CB8AC3E}">
        <p14:creationId xmlns:p14="http://schemas.microsoft.com/office/powerpoint/2010/main" val="2971329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3F3D502-2759-E73E-7475-9112B00DD9C7}"/>
              </a:ext>
            </a:extLst>
          </p:cNvPr>
          <p:cNvSpPr/>
          <p:nvPr/>
        </p:nvSpPr>
        <p:spPr>
          <a:xfrm>
            <a:off x="363301" y="4554526"/>
            <a:ext cx="4513499" cy="137160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4">
            <a:extLst>
              <a:ext uri="{FF2B5EF4-FFF2-40B4-BE49-F238E27FC236}">
                <a16:creationId xmlns:a16="http://schemas.microsoft.com/office/drawing/2014/main" id="{9F0C4A4C-2FBA-18C8-037E-DFB2FF743741}"/>
              </a:ext>
            </a:extLst>
          </p:cNvPr>
          <p:cNvSpPr>
            <a:spLocks noGrp="1"/>
          </p:cNvSpPr>
          <p:nvPr>
            <p:ph type="body" sz="quarter" idx="13"/>
          </p:nvPr>
        </p:nvSpPr>
        <p:spPr>
          <a:xfrm>
            <a:off x="315215" y="292690"/>
            <a:ext cx="10439378" cy="697353"/>
          </a:xfrm>
          <a:solidFill>
            <a:schemeClr val="bg1"/>
          </a:solidFill>
        </p:spPr>
        <p:txBody>
          <a:bodyPr/>
          <a:lstStyle/>
          <a:p>
            <a:r>
              <a:rPr lang="en-IE" sz="4000" dirty="0">
                <a:solidFill>
                  <a:srgbClr val="027354"/>
                </a:solidFill>
              </a:rPr>
              <a:t>Examples of CSR Adaptation to Technology </a:t>
            </a:r>
          </a:p>
        </p:txBody>
      </p:sp>
      <p:sp>
        <p:nvSpPr>
          <p:cNvPr id="8" name="Text Placeholder 5">
            <a:extLst>
              <a:ext uri="{FF2B5EF4-FFF2-40B4-BE49-F238E27FC236}">
                <a16:creationId xmlns:a16="http://schemas.microsoft.com/office/drawing/2014/main" id="{EF0107FB-0542-DB0E-D0D6-C9BD36B8BCA4}"/>
              </a:ext>
            </a:extLst>
          </p:cNvPr>
          <p:cNvSpPr>
            <a:spLocks noGrp="1"/>
          </p:cNvSpPr>
          <p:nvPr>
            <p:ph type="body" sz="quarter" idx="14"/>
          </p:nvPr>
        </p:nvSpPr>
        <p:spPr>
          <a:xfrm>
            <a:off x="299684" y="1020286"/>
            <a:ext cx="5654076" cy="2881305"/>
          </a:xfrm>
          <a:solidFill>
            <a:schemeClr val="bg1"/>
          </a:solidFill>
        </p:spPr>
        <p:txBody>
          <a:bodyPr/>
          <a:lstStyle/>
          <a:p>
            <a:r>
              <a:rPr lang="en-GB" sz="2200" dirty="0">
                <a:solidFill>
                  <a:srgbClr val="5E5E5E"/>
                </a:solidFill>
              </a:rPr>
              <a:t>For entrepreneurs understanding how they can use digital tools and technologies to make a positive impact on people and the planet can feel daunting. There are so many technologies, and so many issues to address. This section showcases different technologies and how they can be used in different ways by different sectors to advance positive change at relative ease and implementation.</a:t>
            </a:r>
            <a:endParaRPr lang="en-IE" sz="2200" dirty="0">
              <a:solidFill>
                <a:srgbClr val="5E5E5E"/>
              </a:solidFill>
            </a:endParaRPr>
          </a:p>
        </p:txBody>
      </p:sp>
      <p:sp>
        <p:nvSpPr>
          <p:cNvPr id="9" name="TextBox 8">
            <a:extLst>
              <a:ext uri="{FF2B5EF4-FFF2-40B4-BE49-F238E27FC236}">
                <a16:creationId xmlns:a16="http://schemas.microsoft.com/office/drawing/2014/main" id="{33EBCE5B-97A9-DE15-A74E-CDC1571F3BE6}"/>
              </a:ext>
            </a:extLst>
          </p:cNvPr>
          <p:cNvSpPr txBox="1"/>
          <p:nvPr/>
        </p:nvSpPr>
        <p:spPr>
          <a:xfrm>
            <a:off x="737451" y="4824827"/>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Section 2</a:t>
            </a:r>
          </a:p>
        </p:txBody>
      </p:sp>
    </p:spTree>
    <p:extLst>
      <p:ext uri="{BB962C8B-B14F-4D97-AF65-F5344CB8AC3E}">
        <p14:creationId xmlns:p14="http://schemas.microsoft.com/office/powerpoint/2010/main" val="27820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8</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88767" y="860990"/>
            <a:ext cx="5405993" cy="4442769"/>
          </a:xfrm>
        </p:spPr>
        <p:txBody>
          <a:bodyPr/>
          <a:lstStyle/>
          <a:p>
            <a:pPr algn="l"/>
            <a:r>
              <a:rPr lang="en-GB" sz="2200" b="0" i="0" dirty="0">
                <a:effectLst/>
              </a:rPr>
              <a:t>This module explains how businesses can adapt digital technology and tools, sustainability and Circular Economy innovations for CSR. It demonstrates how such approaches are a good way of doing business that benefits businesses, the economy, the marketplace, people, and the planet. Everyone wins. Businesses will learn how they can move forward in a more sustainable better way by implementing accessible and affordable </a:t>
            </a:r>
            <a:r>
              <a:rPr lang="en-GB" sz="2200" dirty="0"/>
              <a:t>short-term </a:t>
            </a:r>
            <a:r>
              <a:rPr lang="en-GB" sz="2200" b="0" i="0" dirty="0">
                <a:effectLst/>
              </a:rPr>
              <a:t>measures that can be adapted quickly providing significant benefits and opportunities.</a:t>
            </a:r>
            <a:r>
              <a:rPr lang="en-GB" sz="2200" dirty="0"/>
              <a:t> </a:t>
            </a:r>
            <a:endParaRPr lang="en-GB" sz="2200" b="0" i="0" dirty="0">
              <a:effectLst/>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35201" y="1106718"/>
            <a:ext cx="511077" cy="635000"/>
          </a:xfrm>
        </p:spPr>
        <p:txBody>
          <a:bodyPr/>
          <a:lstStyle/>
          <a:p>
            <a:r>
              <a:rPr lang="en-US" b="1" dirty="0">
                <a:solidFill>
                  <a:srgbClr val="C95F57"/>
                </a:solidFill>
              </a:rPr>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96190" y="1019183"/>
            <a:ext cx="5033057" cy="822373"/>
          </a:xfrm>
        </p:spPr>
        <p:txBody>
          <a:bodyPr/>
          <a:lstStyle/>
          <a:p>
            <a:r>
              <a:rPr lang="en-US" dirty="0"/>
              <a:t>CSR Adaptation to Digital Technologies is the Right Move for SMEs</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87993" y="1973239"/>
            <a:ext cx="511077" cy="635000"/>
          </a:xfrm>
        </p:spPr>
        <p:txBody>
          <a:bodyPr/>
          <a:lstStyle/>
          <a:p>
            <a:r>
              <a:rPr lang="en-US" b="1" dirty="0">
                <a:solidFill>
                  <a:srgbClr val="C95F57"/>
                </a:solidFill>
              </a:rPr>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96190" y="1965990"/>
            <a:ext cx="4718277" cy="822373"/>
          </a:xfrm>
        </p:spPr>
        <p:txBody>
          <a:bodyPr/>
          <a:lstStyle/>
          <a:p>
            <a:r>
              <a:rPr lang="en-US" dirty="0"/>
              <a:t>Examples of CSR Adaptation to Technology</a:t>
            </a:r>
          </a:p>
        </p:txBody>
      </p:sp>
      <p:sp>
        <p:nvSpPr>
          <p:cNvPr id="4" name="Text Placeholder 14">
            <a:extLst>
              <a:ext uri="{FF2B5EF4-FFF2-40B4-BE49-F238E27FC236}">
                <a16:creationId xmlns:a16="http://schemas.microsoft.com/office/drawing/2014/main" id="{3B041993-9AD3-54CC-B4B5-ADC58A8DEE08}"/>
              </a:ext>
            </a:extLst>
          </p:cNvPr>
          <p:cNvSpPr txBox="1">
            <a:spLocks/>
          </p:cNvSpPr>
          <p:nvPr/>
        </p:nvSpPr>
        <p:spPr>
          <a:xfrm>
            <a:off x="6495882" y="60073"/>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CC6A62"/>
                </a:solidFill>
              </a:rPr>
              <a:t>Contents</a:t>
            </a:r>
          </a:p>
        </p:txBody>
      </p:sp>
      <p:sp>
        <p:nvSpPr>
          <p:cNvPr id="6" name="Text Placeholder 18">
            <a:extLst>
              <a:ext uri="{FF2B5EF4-FFF2-40B4-BE49-F238E27FC236}">
                <a16:creationId xmlns:a16="http://schemas.microsoft.com/office/drawing/2014/main" id="{20829718-0C34-5F60-0856-D34AEA9A125D}"/>
              </a:ext>
            </a:extLst>
          </p:cNvPr>
          <p:cNvSpPr txBox="1">
            <a:spLocks/>
          </p:cNvSpPr>
          <p:nvPr/>
        </p:nvSpPr>
        <p:spPr>
          <a:xfrm>
            <a:off x="7096190" y="3005633"/>
            <a:ext cx="4929986"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12 Cost Effectively Ways SMEs can Adopt CSR Technologies Affordably and Quickly</a:t>
            </a:r>
          </a:p>
        </p:txBody>
      </p:sp>
      <p:sp>
        <p:nvSpPr>
          <p:cNvPr id="7" name="Text Placeholder 16">
            <a:extLst>
              <a:ext uri="{FF2B5EF4-FFF2-40B4-BE49-F238E27FC236}">
                <a16:creationId xmlns:a16="http://schemas.microsoft.com/office/drawing/2014/main" id="{4D354DAB-CB32-A188-FD31-170CB022C3FE}"/>
              </a:ext>
            </a:extLst>
          </p:cNvPr>
          <p:cNvSpPr txBox="1">
            <a:spLocks/>
          </p:cNvSpPr>
          <p:nvPr/>
        </p:nvSpPr>
        <p:spPr>
          <a:xfrm>
            <a:off x="6495882" y="3071170"/>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95F57"/>
                </a:solidFill>
              </a:rPr>
              <a:t>3</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E78F10-030C-C514-88F6-C6352ACE01AE}"/>
              </a:ext>
            </a:extLst>
          </p:cNvPr>
          <p:cNvSpPr>
            <a:spLocks noGrp="1"/>
          </p:cNvSpPr>
          <p:nvPr>
            <p:ph type="body" sz="quarter" idx="14"/>
          </p:nvPr>
        </p:nvSpPr>
        <p:spPr>
          <a:xfrm>
            <a:off x="726087" y="1524605"/>
            <a:ext cx="9821199" cy="3079983"/>
          </a:xfrm>
        </p:spPr>
        <p:txBody>
          <a:bodyPr/>
          <a:lstStyle/>
          <a:p>
            <a:pPr algn="l"/>
            <a:r>
              <a:rPr lang="en-IE" dirty="0"/>
              <a:t>The previous section demonstrated the benefits of digital technologies and tools. You may think it is an expensive effort regarding investment and time however the costs always outweigh the benefits. </a:t>
            </a:r>
            <a:r>
              <a:rPr lang="en-GB" dirty="0"/>
              <a:t>From attracting and retaining customers who are looking for companies that share their values to saving by switching to energy-efficient ways. CSR programs can also create a sense of pride and loyalty among employees. </a:t>
            </a:r>
          </a:p>
          <a:p>
            <a:pPr algn="l"/>
            <a:endParaRPr lang="en-GB" dirty="0"/>
          </a:p>
          <a:p>
            <a:pPr algn="l"/>
            <a:r>
              <a:rPr lang="en-GB" dirty="0"/>
              <a:t>Ultimately, corporate social responsibility is about more than just doing good; it’s about creating a sustainable business model that benefits everyone involved. This section covers a </a:t>
            </a:r>
            <a:r>
              <a:rPr lang="en-GB" dirty="0" err="1"/>
              <a:t>a</a:t>
            </a:r>
            <a:r>
              <a:rPr lang="en-GB" dirty="0"/>
              <a:t> list of simple tools that any business leader — even those who just launched their business — can use to be a force for good.</a:t>
            </a:r>
          </a:p>
          <a:p>
            <a:br>
              <a:rPr lang="en-GB" dirty="0"/>
            </a:br>
            <a:endParaRPr lang="en-IE" dirty="0"/>
          </a:p>
        </p:txBody>
      </p:sp>
    </p:spTree>
    <p:extLst>
      <p:ext uri="{BB962C8B-B14F-4D97-AF65-F5344CB8AC3E}">
        <p14:creationId xmlns:p14="http://schemas.microsoft.com/office/powerpoint/2010/main" val="338239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619194-4C2B-72A4-456B-7CED79A26200}"/>
              </a:ext>
            </a:extLst>
          </p:cNvPr>
          <p:cNvSpPr/>
          <p:nvPr/>
        </p:nvSpPr>
        <p:spPr>
          <a:xfrm>
            <a:off x="0" y="-6736"/>
            <a:ext cx="5296277" cy="3673389"/>
          </a:xfrm>
          <a:prstGeom prst="rect">
            <a:avLst/>
          </a:prstGeom>
          <a:solidFill>
            <a:srgbClr val="D73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389300" y="4021938"/>
            <a:ext cx="11802700" cy="2836062"/>
          </a:xfrm>
          <a:solidFill>
            <a:schemeClr val="bg1"/>
          </a:solidFill>
        </p:spPr>
        <p:txBody>
          <a:bodyPr/>
          <a:lstStyle/>
          <a:p>
            <a:pPr algn="l"/>
            <a:r>
              <a:rPr lang="en-GB" sz="2200" b="0" i="0" dirty="0">
                <a:solidFill>
                  <a:srgbClr val="0A0A0A"/>
                </a:solidFill>
                <a:effectLst/>
              </a:rPr>
              <a:t>Make your packaging a form of branded advertising with a custom box or mailer. When you personalize exterior packaging, it means there’ll be no mistaking who the awesome package is from when your customer receives it! They do all types of packaging, bags, paper, boxes etc.</a:t>
            </a:r>
          </a:p>
          <a:p>
            <a:pPr algn="l"/>
            <a:r>
              <a:rPr lang="en-GB" sz="2200" b="0" i="0" dirty="0">
                <a:solidFill>
                  <a:srgbClr val="0A0A0A"/>
                </a:solidFill>
                <a:effectLst/>
              </a:rPr>
              <a:t>Custom noissue shipping/mailer boxes help you create the ultimate unboxing experience. They have partnered with other </a:t>
            </a:r>
            <a:r>
              <a:rPr lang="en-GB" sz="2200" b="0" i="0" dirty="0">
                <a:solidFill>
                  <a:srgbClr val="0A0A0A"/>
                </a:solidFill>
                <a:effectLst/>
                <a:hlinkClick r:id="rId2"/>
              </a:rPr>
              <a:t>industry experts </a:t>
            </a:r>
            <a:r>
              <a:rPr lang="en-GB" sz="2200" b="0" i="0" dirty="0">
                <a:solidFill>
                  <a:srgbClr val="0A0A0A"/>
                </a:solidFill>
                <a:effectLst/>
              </a:rPr>
              <a:t>who can help you grow e.g., marketing, logistics and sustainability experts.! You can become a </a:t>
            </a:r>
            <a:r>
              <a:rPr lang="en-GB" sz="2200" b="0" i="0" dirty="0">
                <a:solidFill>
                  <a:srgbClr val="0A0A0A"/>
                </a:solidFill>
                <a:effectLst/>
                <a:hlinkClick r:id="rId3"/>
              </a:rPr>
              <a:t>noissue reseller </a:t>
            </a:r>
            <a:r>
              <a:rPr lang="en-GB" sz="2200" b="0" i="0" dirty="0">
                <a:solidFill>
                  <a:srgbClr val="0A0A0A"/>
                </a:solidFill>
                <a:effectLst/>
              </a:rPr>
              <a:t>online to join the mission. Their </a:t>
            </a:r>
            <a:r>
              <a:rPr lang="en-GB" sz="2200" b="0" i="0" dirty="0">
                <a:solidFill>
                  <a:srgbClr val="0A0A0A"/>
                </a:solidFill>
                <a:effectLst/>
                <a:hlinkClick r:id="rId4"/>
              </a:rPr>
              <a:t>partner programs </a:t>
            </a:r>
            <a:r>
              <a:rPr lang="en-GB" sz="2200" b="0" i="0" dirty="0">
                <a:solidFill>
                  <a:srgbClr val="0A0A0A"/>
                </a:solidFill>
                <a:effectLst/>
              </a:rPr>
              <a:t>allow you and others to link others to the cause. </a:t>
            </a:r>
            <a:endParaRPr lang="en-IE" sz="2200" dirty="0"/>
          </a:p>
        </p:txBody>
      </p:sp>
      <p:pic>
        <p:nvPicPr>
          <p:cNvPr id="1026" name="Picture 2" descr="noissue’s boxes and mailers are also eco-friendly and are either 100% compostable and recyclable.">
            <a:extLst>
              <a:ext uri="{FF2B5EF4-FFF2-40B4-BE49-F238E27FC236}">
                <a16:creationId xmlns:a16="http://schemas.microsoft.com/office/drawing/2014/main" id="{EC82A07A-7480-D71C-52B9-C5B5DE466DF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742" r="16742" b="12299"/>
          <a:stretch/>
        </p:blipFill>
        <p:spPr bwMode="auto">
          <a:xfrm>
            <a:off x="5257519" y="-29342"/>
            <a:ext cx="4773721" cy="3695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2ADB9A-C574-DF0C-FEBA-77053AD55E8F}"/>
              </a:ext>
            </a:extLst>
          </p:cNvPr>
          <p:cNvSpPr txBox="1"/>
          <p:nvPr/>
        </p:nvSpPr>
        <p:spPr>
          <a:xfrm>
            <a:off x="-169847" y="32388"/>
            <a:ext cx="5223849" cy="3785652"/>
          </a:xfrm>
          <a:prstGeom prst="rect">
            <a:avLst/>
          </a:prstGeom>
          <a:noFill/>
        </p:spPr>
        <p:txBody>
          <a:bodyPr wrap="square" rtlCol="0">
            <a:spAutoFit/>
          </a:bodyPr>
          <a:lstStyle/>
          <a:p>
            <a:pPr marL="457200" lvl="1" indent="0">
              <a:buNone/>
            </a:pPr>
            <a:r>
              <a:rPr lang="en-GB" sz="2400" b="1" i="0" u="sng" dirty="0" err="1">
                <a:solidFill>
                  <a:schemeClr val="bg1"/>
                </a:solidFill>
                <a:effectLst/>
                <a:hlinkClick r:id="rId6">
                  <a:extLst>
                    <a:ext uri="{A12FA001-AC4F-418D-AE19-62706E023703}">
                      <ahyp:hlinkClr xmlns:ahyp="http://schemas.microsoft.com/office/drawing/2018/hyperlinkcolor" val="tx"/>
                    </a:ext>
                  </a:extLst>
                </a:hlinkClick>
              </a:rPr>
              <a:t>noissue’s</a:t>
            </a:r>
            <a:r>
              <a:rPr lang="en-GB" sz="2400" b="1" i="0" u="sng" dirty="0">
                <a:solidFill>
                  <a:schemeClr val="bg1"/>
                </a:solidFill>
                <a:effectLst/>
                <a:hlinkClick r:id="rId6">
                  <a:extLst>
                    <a:ext uri="{A12FA001-AC4F-418D-AE19-62706E023703}">
                      <ahyp:hlinkClr xmlns:ahyp="http://schemas.microsoft.com/office/drawing/2018/hyperlinkcolor" val="tx"/>
                    </a:ext>
                  </a:extLst>
                </a:hlinkClick>
              </a:rPr>
              <a:t> boxes</a:t>
            </a:r>
            <a:r>
              <a:rPr lang="en-GB" sz="2400" b="1" i="0" dirty="0">
                <a:solidFill>
                  <a:schemeClr val="bg1"/>
                </a:solidFill>
                <a:effectLst/>
              </a:rPr>
              <a:t> </a:t>
            </a:r>
            <a:r>
              <a:rPr lang="en-GB" sz="2200" i="0" dirty="0">
                <a:solidFill>
                  <a:schemeClr val="bg1"/>
                </a:solidFill>
                <a:effectLst/>
              </a:rPr>
              <a:t>and mailers are online eco-friendly, 100% compostable, and recyclable packaging and product providers. They deliver globally, just order online your customisable </a:t>
            </a:r>
            <a:r>
              <a:rPr lang="en-GB" sz="2200" b="0" dirty="0">
                <a:solidFill>
                  <a:schemeClr val="bg1"/>
                </a:solidFill>
              </a:rPr>
              <a:t>sustainable packaging. They are committed to </a:t>
            </a:r>
            <a:r>
              <a:rPr lang="en-GB" sz="2200" b="0" dirty="0">
                <a:solidFill>
                  <a:schemeClr val="bg1"/>
                </a:solidFill>
                <a:hlinkClick r:id="rId7">
                  <a:extLst>
                    <a:ext uri="{A12FA001-AC4F-418D-AE19-62706E023703}">
                      <ahyp:hlinkClr xmlns:ahyp="http://schemas.microsoft.com/office/drawing/2018/hyperlinkcolor" val="tx"/>
                    </a:ext>
                  </a:extLst>
                </a:hlinkClick>
              </a:rPr>
              <a:t>sustainability</a:t>
            </a:r>
            <a:r>
              <a:rPr lang="en-GB" sz="2200" b="0" dirty="0">
                <a:solidFill>
                  <a:schemeClr val="bg1"/>
                </a:solidFill>
              </a:rPr>
              <a:t> for all their products, their simple online design platform, and low minimum order quantities. </a:t>
            </a:r>
            <a:r>
              <a:rPr lang="en-GB" sz="2200" b="0" dirty="0">
                <a:solidFill>
                  <a:schemeClr val="bg1"/>
                </a:solidFill>
                <a:hlinkClick r:id="rId8">
                  <a:extLst>
                    <a:ext uri="{A12FA001-AC4F-418D-AE19-62706E023703}">
                      <ahyp:hlinkClr xmlns:ahyp="http://schemas.microsoft.com/office/drawing/2018/hyperlinkcolor" val="tx"/>
                    </a:ext>
                  </a:extLst>
                </a:hlinkClick>
              </a:rPr>
              <a:t>Get Inspired Here.</a:t>
            </a:r>
            <a:endParaRPr lang="en-IE" sz="2200" dirty="0">
              <a:solidFill>
                <a:schemeClr val="bg1"/>
              </a:solidFill>
            </a:endParaRPr>
          </a:p>
          <a:p>
            <a:endParaRPr lang="en-IE" dirty="0"/>
          </a:p>
        </p:txBody>
      </p:sp>
      <p:sp>
        <p:nvSpPr>
          <p:cNvPr id="7" name="Rectangle 6">
            <a:extLst>
              <a:ext uri="{FF2B5EF4-FFF2-40B4-BE49-F238E27FC236}">
                <a16:creationId xmlns:a16="http://schemas.microsoft.com/office/drawing/2014/main" id="{7B200243-FC85-B71D-94A0-1A7C15C5E76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2F17D801-D858-19D6-BB92-1A2D56C66994}"/>
              </a:ext>
            </a:extLst>
          </p:cNvPr>
          <p:cNvSpPr/>
          <p:nvPr/>
        </p:nvSpPr>
        <p:spPr>
          <a:xfrm>
            <a:off x="10069998" y="628511"/>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Packaging Tool</a:t>
            </a:r>
          </a:p>
        </p:txBody>
      </p:sp>
      <p:pic>
        <p:nvPicPr>
          <p:cNvPr id="3" name="Graphic 2" descr="Recycle with solid fill">
            <a:extLst>
              <a:ext uri="{FF2B5EF4-FFF2-40B4-BE49-F238E27FC236}">
                <a16:creationId xmlns:a16="http://schemas.microsoft.com/office/drawing/2014/main" id="{B016ED8B-F48A-4F1D-BCB2-C8ED6121E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2429" y="1610466"/>
            <a:ext cx="1391373" cy="1391373"/>
          </a:xfrm>
          <a:prstGeom prst="rect">
            <a:avLst/>
          </a:prstGeom>
        </p:spPr>
      </p:pic>
    </p:spTree>
    <p:extLst>
      <p:ext uri="{BB962C8B-B14F-4D97-AF65-F5344CB8AC3E}">
        <p14:creationId xmlns:p14="http://schemas.microsoft.com/office/powerpoint/2010/main" val="1595386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Rectangle 2047">
            <a:extLst>
              <a:ext uri="{FF2B5EF4-FFF2-40B4-BE49-F238E27FC236}">
                <a16:creationId xmlns:a16="http://schemas.microsoft.com/office/drawing/2014/main" id="{0DA21AE8-8C98-EEC0-D88D-98B841051C71}"/>
              </a:ext>
            </a:extLst>
          </p:cNvPr>
          <p:cNvSpPr/>
          <p:nvPr/>
        </p:nvSpPr>
        <p:spPr>
          <a:xfrm>
            <a:off x="-1" y="-12101"/>
            <a:ext cx="5015447" cy="3663318"/>
          </a:xfrm>
          <a:prstGeom prst="rect">
            <a:avLst/>
          </a:prstGeom>
          <a:solidFill>
            <a:srgbClr val="6A7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descr="Boost Corporate Social Responsibility - Percent Pledge">
            <a:extLst>
              <a:ext uri="{FF2B5EF4-FFF2-40B4-BE49-F238E27FC236}">
                <a16:creationId xmlns:a16="http://schemas.microsoft.com/office/drawing/2014/main" id="{2AE83684-B391-B246-E4E4-2424AEB240C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02" r="3094"/>
          <a:stretch/>
        </p:blipFill>
        <p:spPr bwMode="auto">
          <a:xfrm>
            <a:off x="5015446" y="-36388"/>
            <a:ext cx="5015447" cy="368760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190124" y="4081798"/>
            <a:ext cx="12001876" cy="2776202"/>
          </a:xfrm>
          <a:solidFill>
            <a:schemeClr val="bg1"/>
          </a:solidFill>
        </p:spPr>
        <p:txBody>
          <a:bodyPr/>
          <a:lstStyle/>
          <a:p>
            <a:pPr algn="l"/>
            <a:r>
              <a:rPr lang="en-GB" sz="2200" dirty="0">
                <a:solidFill>
                  <a:srgbClr val="0A0A0A"/>
                </a:solidFill>
                <a:hlinkClick r:id="rId3"/>
              </a:rPr>
              <a:t>Percent Pledge </a:t>
            </a:r>
            <a:r>
              <a:rPr lang="en-GB" sz="2200" dirty="0">
                <a:solidFill>
                  <a:srgbClr val="0A0A0A"/>
                </a:solidFill>
              </a:rPr>
              <a:t>powers customized social impact programs, helping companies authentically improve employee engagement, employee retention, &amp; employer brand. The easy-to-use platform &amp; social impact experts offer a single source for donations, volunteering, charity vetting, &amp; impact reports. Used by HR, People, Culture, and Social Impact leaders that want to make a difference in their company and in the world. It has a </a:t>
            </a:r>
            <a:r>
              <a:rPr lang="en-GB" sz="2200" dirty="0">
                <a:solidFill>
                  <a:srgbClr val="0A0A0A"/>
                </a:solidFill>
                <a:hlinkClick r:id="rId4"/>
              </a:rPr>
              <a:t>Workplace Giving Platform</a:t>
            </a:r>
            <a:r>
              <a:rPr lang="en-GB" sz="2200" dirty="0">
                <a:solidFill>
                  <a:srgbClr val="0A0A0A"/>
                </a:solidFill>
              </a:rPr>
              <a:t>, </a:t>
            </a:r>
            <a:r>
              <a:rPr lang="en-GB" sz="2200" dirty="0">
                <a:solidFill>
                  <a:srgbClr val="0A0A0A"/>
                </a:solidFill>
                <a:hlinkClick r:id="rId5"/>
              </a:rPr>
              <a:t>Employee Giving Program</a:t>
            </a:r>
            <a:r>
              <a:rPr lang="en-GB" sz="2200" dirty="0">
                <a:solidFill>
                  <a:srgbClr val="0A0A0A"/>
                </a:solidFill>
              </a:rPr>
              <a:t>, </a:t>
            </a:r>
            <a:r>
              <a:rPr lang="en-GB" sz="2200" dirty="0">
                <a:solidFill>
                  <a:srgbClr val="0A0A0A"/>
                </a:solidFill>
                <a:hlinkClick r:id="rId6"/>
              </a:rPr>
              <a:t>Impact Reporting</a:t>
            </a:r>
            <a:r>
              <a:rPr lang="en-GB" sz="2200" dirty="0">
                <a:solidFill>
                  <a:srgbClr val="0A0A0A"/>
                </a:solidFill>
              </a:rPr>
              <a:t>, </a:t>
            </a:r>
            <a:r>
              <a:rPr lang="en-GB" sz="2200" dirty="0">
                <a:solidFill>
                  <a:srgbClr val="0A0A0A"/>
                </a:solidFill>
                <a:hlinkClick r:id="rId7"/>
              </a:rPr>
              <a:t>Employee Passion Assessment </a:t>
            </a:r>
            <a:r>
              <a:rPr lang="en-GB" sz="2200" dirty="0">
                <a:solidFill>
                  <a:srgbClr val="0A0A0A"/>
                </a:solidFill>
              </a:rPr>
              <a:t>and more. Sample </a:t>
            </a:r>
            <a:r>
              <a:rPr lang="en-GB" sz="2200" dirty="0">
                <a:solidFill>
                  <a:srgbClr val="0A0A0A"/>
                </a:solidFill>
                <a:hlinkClick r:id="rId8"/>
              </a:rPr>
              <a:t>Impact Report </a:t>
            </a:r>
            <a:r>
              <a:rPr lang="en-GB" sz="2200" dirty="0">
                <a:solidFill>
                  <a:srgbClr val="0A0A0A"/>
                </a:solidFill>
              </a:rPr>
              <a:t>. </a:t>
            </a:r>
            <a:r>
              <a:rPr lang="en-GB" sz="2200" dirty="0">
                <a:solidFill>
                  <a:srgbClr val="0A0A0A"/>
                </a:solidFill>
                <a:hlinkClick r:id="rId9"/>
              </a:rPr>
              <a:t>See how it compares to other similar platforms and further information. </a:t>
            </a:r>
            <a:endParaRPr lang="en-GB" sz="2200" dirty="0">
              <a:solidFill>
                <a:srgbClr val="0A0A0A"/>
              </a:solidFill>
            </a:endParaRPr>
          </a:p>
        </p:txBody>
      </p:sp>
      <p:sp>
        <p:nvSpPr>
          <p:cNvPr id="63" name="TextBox 62">
            <a:extLst>
              <a:ext uri="{FF2B5EF4-FFF2-40B4-BE49-F238E27FC236}">
                <a16:creationId xmlns:a16="http://schemas.microsoft.com/office/drawing/2014/main" id="{9F25C476-1A50-54FC-A08D-24F527B38480}"/>
              </a:ext>
            </a:extLst>
          </p:cNvPr>
          <p:cNvSpPr txBox="1"/>
          <p:nvPr/>
        </p:nvSpPr>
        <p:spPr>
          <a:xfrm>
            <a:off x="251936" y="27883"/>
            <a:ext cx="4574116" cy="3539430"/>
          </a:xfrm>
          <a:prstGeom prst="rect">
            <a:avLst/>
          </a:prstGeom>
          <a:noFill/>
        </p:spPr>
        <p:txBody>
          <a:bodyPr wrap="square" rtlCol="0">
            <a:spAutoFit/>
          </a:bodyPr>
          <a:lstStyle/>
          <a:p>
            <a:r>
              <a:rPr lang="en-GB" sz="2400" b="1" i="0" u="sng" dirty="0">
                <a:solidFill>
                  <a:schemeClr val="bg1"/>
                </a:solidFill>
                <a:effectLst/>
              </a:rPr>
              <a:t>Percent Pledge Workplace Philanthropy</a:t>
            </a:r>
            <a:r>
              <a:rPr lang="en-GB" sz="2400" b="1" i="0" dirty="0">
                <a:solidFill>
                  <a:schemeClr val="bg1"/>
                </a:solidFill>
                <a:effectLst/>
              </a:rPr>
              <a:t>. </a:t>
            </a:r>
            <a:r>
              <a:rPr lang="en-GB" sz="2200" b="0" dirty="0">
                <a:solidFill>
                  <a:schemeClr val="bg1"/>
                </a:solidFill>
              </a:rPr>
              <a:t>Percent Pledge creates social impact programs that are customizable and affordable for businesses of any size. Examples; helping with an easier way to manage employees donating to their communities, employee engagement, or organizing engaging volunteer events.</a:t>
            </a:r>
            <a:endParaRPr lang="en-IE" dirty="0"/>
          </a:p>
        </p:txBody>
      </p:sp>
      <p:sp>
        <p:nvSpPr>
          <p:cNvPr id="2049" name="Rectangle 2048">
            <a:extLst>
              <a:ext uri="{FF2B5EF4-FFF2-40B4-BE49-F238E27FC236}">
                <a16:creationId xmlns:a16="http://schemas.microsoft.com/office/drawing/2014/main" id="{34B91779-A77A-9E53-2F93-F371E8BF904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51" name="Rectangle 2050">
            <a:extLst>
              <a:ext uri="{FF2B5EF4-FFF2-40B4-BE49-F238E27FC236}">
                <a16:creationId xmlns:a16="http://schemas.microsoft.com/office/drawing/2014/main" id="{50CD30F9-A035-0F6B-FA63-9A39DB1BE88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Social </a:t>
            </a:r>
            <a:r>
              <a:rPr lang="en-IE" sz="2300" dirty="0"/>
              <a:t>Employee, and Community Philanthropy, Volunteering Tool</a:t>
            </a:r>
          </a:p>
        </p:txBody>
      </p:sp>
      <p:grpSp>
        <p:nvGrpSpPr>
          <p:cNvPr id="2" name="Graphic 4">
            <a:extLst>
              <a:ext uri="{FF2B5EF4-FFF2-40B4-BE49-F238E27FC236}">
                <a16:creationId xmlns:a16="http://schemas.microsoft.com/office/drawing/2014/main" id="{EF69189E-8DFE-1F12-69EC-531FC83562B8}"/>
              </a:ext>
            </a:extLst>
          </p:cNvPr>
          <p:cNvGrpSpPr/>
          <p:nvPr/>
        </p:nvGrpSpPr>
        <p:grpSpPr>
          <a:xfrm>
            <a:off x="10031240" y="2059822"/>
            <a:ext cx="2056020" cy="1303893"/>
            <a:chOff x="7451356" y="3368393"/>
            <a:chExt cx="2245761" cy="1336865"/>
          </a:xfrm>
        </p:grpSpPr>
        <p:sp>
          <p:nvSpPr>
            <p:cNvPr id="3" name="Freeform 1023">
              <a:extLst>
                <a:ext uri="{FF2B5EF4-FFF2-40B4-BE49-F238E27FC236}">
                  <a16:creationId xmlns:a16="http://schemas.microsoft.com/office/drawing/2014/main" id="{9DA86095-AA26-7377-3AFE-45E21AA562BC}"/>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4" name="Freeform 1024">
              <a:extLst>
                <a:ext uri="{FF2B5EF4-FFF2-40B4-BE49-F238E27FC236}">
                  <a16:creationId xmlns:a16="http://schemas.microsoft.com/office/drawing/2014/main" id="{5AF967D7-C7E2-20E0-65BC-A5985E5DD7E1}"/>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5" name="Freeform 1025">
              <a:extLst>
                <a:ext uri="{FF2B5EF4-FFF2-40B4-BE49-F238E27FC236}">
                  <a16:creationId xmlns:a16="http://schemas.microsoft.com/office/drawing/2014/main" id="{45EB6CCF-FADD-CB00-204F-DD28250416B3}"/>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6" name="Freeform 1026">
              <a:extLst>
                <a:ext uri="{FF2B5EF4-FFF2-40B4-BE49-F238E27FC236}">
                  <a16:creationId xmlns:a16="http://schemas.microsoft.com/office/drawing/2014/main" id="{44D306DE-8D9F-2271-28C7-292B0DE6E26C}"/>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7" name="Freeform 1027">
              <a:extLst>
                <a:ext uri="{FF2B5EF4-FFF2-40B4-BE49-F238E27FC236}">
                  <a16:creationId xmlns:a16="http://schemas.microsoft.com/office/drawing/2014/main" id="{F8F1EF98-DAFD-C265-7BBE-8476FB794928}"/>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0" name="Freeform 1028">
              <a:extLst>
                <a:ext uri="{FF2B5EF4-FFF2-40B4-BE49-F238E27FC236}">
                  <a16:creationId xmlns:a16="http://schemas.microsoft.com/office/drawing/2014/main" id="{0A269405-E6F2-9EA0-420E-A84B9A16AAD5}"/>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1" name="Freeform 1029">
              <a:extLst>
                <a:ext uri="{FF2B5EF4-FFF2-40B4-BE49-F238E27FC236}">
                  <a16:creationId xmlns:a16="http://schemas.microsoft.com/office/drawing/2014/main" id="{DC2DBB5D-BEE4-48BF-8FC5-859BB5961F8E}"/>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2" name="Freeform 1030">
              <a:extLst>
                <a:ext uri="{FF2B5EF4-FFF2-40B4-BE49-F238E27FC236}">
                  <a16:creationId xmlns:a16="http://schemas.microsoft.com/office/drawing/2014/main" id="{D80D00C4-E182-5384-3476-23ABF21203AB}"/>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3" name="Freeform 1031">
              <a:extLst>
                <a:ext uri="{FF2B5EF4-FFF2-40B4-BE49-F238E27FC236}">
                  <a16:creationId xmlns:a16="http://schemas.microsoft.com/office/drawing/2014/main" id="{F50D6658-F6AA-DBF4-0413-EB300722BD4E}"/>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4" name="Freeform 1032">
              <a:extLst>
                <a:ext uri="{FF2B5EF4-FFF2-40B4-BE49-F238E27FC236}">
                  <a16:creationId xmlns:a16="http://schemas.microsoft.com/office/drawing/2014/main" id="{C510BD34-E904-D934-EC7F-0906B2DF2314}"/>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5" name="Freeform 1033">
              <a:extLst>
                <a:ext uri="{FF2B5EF4-FFF2-40B4-BE49-F238E27FC236}">
                  <a16:creationId xmlns:a16="http://schemas.microsoft.com/office/drawing/2014/main" id="{C02538FE-1F6F-90EB-2791-2C7C7316F8FA}"/>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 name="Freeform 1034">
              <a:extLst>
                <a:ext uri="{FF2B5EF4-FFF2-40B4-BE49-F238E27FC236}">
                  <a16:creationId xmlns:a16="http://schemas.microsoft.com/office/drawing/2014/main" id="{1C97E70A-9C9D-046B-4FC5-3C3B0E5D707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7" name="Freeform 1035">
              <a:extLst>
                <a:ext uri="{FF2B5EF4-FFF2-40B4-BE49-F238E27FC236}">
                  <a16:creationId xmlns:a16="http://schemas.microsoft.com/office/drawing/2014/main" id="{B0BDA2BB-4F5B-5632-17A3-1EAB9ED516AA}"/>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8" name="Freeform 1036">
              <a:extLst>
                <a:ext uri="{FF2B5EF4-FFF2-40B4-BE49-F238E27FC236}">
                  <a16:creationId xmlns:a16="http://schemas.microsoft.com/office/drawing/2014/main" id="{DA159888-C956-7BBD-7372-017ED7487EB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9" name="Freeform 1037">
              <a:extLst>
                <a:ext uri="{FF2B5EF4-FFF2-40B4-BE49-F238E27FC236}">
                  <a16:creationId xmlns:a16="http://schemas.microsoft.com/office/drawing/2014/main" id="{FE151363-8928-3F7D-3754-23218C362F6C}"/>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CF5C72C-F116-AA78-999B-D3F193633B4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1" name="Freeform 1039">
              <a:extLst>
                <a:ext uri="{FF2B5EF4-FFF2-40B4-BE49-F238E27FC236}">
                  <a16:creationId xmlns:a16="http://schemas.microsoft.com/office/drawing/2014/main" id="{98DC2684-FE17-31D6-0FF3-8164C0360C50}"/>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2" name="Freeform 1040">
              <a:extLst>
                <a:ext uri="{FF2B5EF4-FFF2-40B4-BE49-F238E27FC236}">
                  <a16:creationId xmlns:a16="http://schemas.microsoft.com/office/drawing/2014/main" id="{09888E62-4315-F87D-D602-A59ADF97CC15}"/>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3" name="Freeform 1041">
              <a:extLst>
                <a:ext uri="{FF2B5EF4-FFF2-40B4-BE49-F238E27FC236}">
                  <a16:creationId xmlns:a16="http://schemas.microsoft.com/office/drawing/2014/main" id="{AFE1E352-71B8-7FBD-6B75-847C111263CB}"/>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42">
              <a:extLst>
                <a:ext uri="{FF2B5EF4-FFF2-40B4-BE49-F238E27FC236}">
                  <a16:creationId xmlns:a16="http://schemas.microsoft.com/office/drawing/2014/main" id="{42535C5E-0AF7-7AD2-D6A6-B68C7EE5992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43">
              <a:extLst>
                <a:ext uri="{FF2B5EF4-FFF2-40B4-BE49-F238E27FC236}">
                  <a16:creationId xmlns:a16="http://schemas.microsoft.com/office/drawing/2014/main" id="{42700A57-46BE-5470-8EA0-375003D37A3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4">
              <a:extLst>
                <a:ext uri="{FF2B5EF4-FFF2-40B4-BE49-F238E27FC236}">
                  <a16:creationId xmlns:a16="http://schemas.microsoft.com/office/drawing/2014/main" id="{E5E1F6CC-4996-189E-FE54-D741B4AFEF4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5">
              <a:extLst>
                <a:ext uri="{FF2B5EF4-FFF2-40B4-BE49-F238E27FC236}">
                  <a16:creationId xmlns:a16="http://schemas.microsoft.com/office/drawing/2014/main" id="{9DF2C1F3-3A0E-0F7D-5271-AF37E3984E63}"/>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6">
              <a:extLst>
                <a:ext uri="{FF2B5EF4-FFF2-40B4-BE49-F238E27FC236}">
                  <a16:creationId xmlns:a16="http://schemas.microsoft.com/office/drawing/2014/main" id="{7BEE294E-7824-FD10-544F-0314D60DA54F}"/>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7">
              <a:extLst>
                <a:ext uri="{FF2B5EF4-FFF2-40B4-BE49-F238E27FC236}">
                  <a16:creationId xmlns:a16="http://schemas.microsoft.com/office/drawing/2014/main" id="{B5396AF2-076C-753B-8054-FBFF142D7A9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8">
              <a:extLst>
                <a:ext uri="{FF2B5EF4-FFF2-40B4-BE49-F238E27FC236}">
                  <a16:creationId xmlns:a16="http://schemas.microsoft.com/office/drawing/2014/main" id="{E805BBAA-CF92-FF44-B575-1012AE4B81AD}"/>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9">
              <a:extLst>
                <a:ext uri="{FF2B5EF4-FFF2-40B4-BE49-F238E27FC236}">
                  <a16:creationId xmlns:a16="http://schemas.microsoft.com/office/drawing/2014/main" id="{EA36D11D-8211-75BD-9FE4-4DC62ED153AD}"/>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50">
              <a:extLst>
                <a:ext uri="{FF2B5EF4-FFF2-40B4-BE49-F238E27FC236}">
                  <a16:creationId xmlns:a16="http://schemas.microsoft.com/office/drawing/2014/main" id="{AA34883A-D3DE-4DBE-AB25-60E3C7E6B470}"/>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51">
              <a:extLst>
                <a:ext uri="{FF2B5EF4-FFF2-40B4-BE49-F238E27FC236}">
                  <a16:creationId xmlns:a16="http://schemas.microsoft.com/office/drawing/2014/main" id="{83379936-87C9-8425-32F2-9C080E92C0A7}"/>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52">
              <a:extLst>
                <a:ext uri="{FF2B5EF4-FFF2-40B4-BE49-F238E27FC236}">
                  <a16:creationId xmlns:a16="http://schemas.microsoft.com/office/drawing/2014/main" id="{060725C8-701E-B891-2855-0DD66B098C5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5" name="Freeform 1053">
              <a:extLst>
                <a:ext uri="{FF2B5EF4-FFF2-40B4-BE49-F238E27FC236}">
                  <a16:creationId xmlns:a16="http://schemas.microsoft.com/office/drawing/2014/main" id="{4E172DDA-7745-5D3E-F3D6-83F5FBA6FB1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4">
              <a:extLst>
                <a:ext uri="{FF2B5EF4-FFF2-40B4-BE49-F238E27FC236}">
                  <a16:creationId xmlns:a16="http://schemas.microsoft.com/office/drawing/2014/main" id="{BF264E62-65F7-9862-6F13-95890143F4D9}"/>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37" name="Freeform 1055">
              <a:extLst>
                <a:ext uri="{FF2B5EF4-FFF2-40B4-BE49-F238E27FC236}">
                  <a16:creationId xmlns:a16="http://schemas.microsoft.com/office/drawing/2014/main" id="{F321C5C9-2C40-011F-3681-7D020B8F672F}"/>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38" name="Freeform 1056">
              <a:extLst>
                <a:ext uri="{FF2B5EF4-FFF2-40B4-BE49-F238E27FC236}">
                  <a16:creationId xmlns:a16="http://schemas.microsoft.com/office/drawing/2014/main" id="{3588A09E-86CE-A3F4-C9B3-8CB6B11E9F92}"/>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7">
              <a:extLst>
                <a:ext uri="{FF2B5EF4-FFF2-40B4-BE49-F238E27FC236}">
                  <a16:creationId xmlns:a16="http://schemas.microsoft.com/office/drawing/2014/main" id="{D7A62360-7C05-F334-1492-36484A02252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8">
              <a:extLst>
                <a:ext uri="{FF2B5EF4-FFF2-40B4-BE49-F238E27FC236}">
                  <a16:creationId xmlns:a16="http://schemas.microsoft.com/office/drawing/2014/main" id="{8AD1E7C2-DB1F-96BD-4349-5CBD7327A019}"/>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1" name="Freeform 1059">
              <a:extLst>
                <a:ext uri="{FF2B5EF4-FFF2-40B4-BE49-F238E27FC236}">
                  <a16:creationId xmlns:a16="http://schemas.microsoft.com/office/drawing/2014/main" id="{538A5455-B9EB-6A38-7474-F5BB4E13DA5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2" name="Freeform 1060">
              <a:extLst>
                <a:ext uri="{FF2B5EF4-FFF2-40B4-BE49-F238E27FC236}">
                  <a16:creationId xmlns:a16="http://schemas.microsoft.com/office/drawing/2014/main" id="{FC37EDEC-3000-3246-50E1-52777EEA211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61">
              <a:extLst>
                <a:ext uri="{FF2B5EF4-FFF2-40B4-BE49-F238E27FC236}">
                  <a16:creationId xmlns:a16="http://schemas.microsoft.com/office/drawing/2014/main" id="{7C0BA70B-C1A3-DCF7-A0EE-A566A2448B4E}"/>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62">
              <a:extLst>
                <a:ext uri="{FF2B5EF4-FFF2-40B4-BE49-F238E27FC236}">
                  <a16:creationId xmlns:a16="http://schemas.microsoft.com/office/drawing/2014/main" id="{BB544325-FA7B-BCB8-BC4D-EC448E2BC23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5" name="Freeform 1063">
              <a:extLst>
                <a:ext uri="{FF2B5EF4-FFF2-40B4-BE49-F238E27FC236}">
                  <a16:creationId xmlns:a16="http://schemas.microsoft.com/office/drawing/2014/main" id="{A32AD31D-CAAD-5AE2-74F7-F6823611CF9F}"/>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46" name="Freeform 1064">
              <a:extLst>
                <a:ext uri="{FF2B5EF4-FFF2-40B4-BE49-F238E27FC236}">
                  <a16:creationId xmlns:a16="http://schemas.microsoft.com/office/drawing/2014/main" id="{39178A00-E1DD-4F58-42EB-22F677FA6230}"/>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47" name="Freeform 1065">
              <a:extLst>
                <a:ext uri="{FF2B5EF4-FFF2-40B4-BE49-F238E27FC236}">
                  <a16:creationId xmlns:a16="http://schemas.microsoft.com/office/drawing/2014/main" id="{983A66F0-4A28-9A5F-FFD9-98ABDD67075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48" name="Freeform 1066">
              <a:extLst>
                <a:ext uri="{FF2B5EF4-FFF2-40B4-BE49-F238E27FC236}">
                  <a16:creationId xmlns:a16="http://schemas.microsoft.com/office/drawing/2014/main" id="{78328CC3-36C2-0DDF-400E-2D6F4EFC5F1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49" name="Freeform 1067">
              <a:extLst>
                <a:ext uri="{FF2B5EF4-FFF2-40B4-BE49-F238E27FC236}">
                  <a16:creationId xmlns:a16="http://schemas.microsoft.com/office/drawing/2014/main" id="{6639F6AE-F5A8-7442-CFE8-1DF6D6E3BED3}"/>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0" name="Freeform 1068">
              <a:extLst>
                <a:ext uri="{FF2B5EF4-FFF2-40B4-BE49-F238E27FC236}">
                  <a16:creationId xmlns:a16="http://schemas.microsoft.com/office/drawing/2014/main" id="{D98FEC6A-EC32-1616-9DEA-97A6D673FD1D}"/>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1" name="Freeform 1069">
              <a:extLst>
                <a:ext uri="{FF2B5EF4-FFF2-40B4-BE49-F238E27FC236}">
                  <a16:creationId xmlns:a16="http://schemas.microsoft.com/office/drawing/2014/main" id="{E0657B5C-88D1-AFEB-09F4-9E176B6E4B3F}"/>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2" name="Freeform 1070">
              <a:extLst>
                <a:ext uri="{FF2B5EF4-FFF2-40B4-BE49-F238E27FC236}">
                  <a16:creationId xmlns:a16="http://schemas.microsoft.com/office/drawing/2014/main" id="{26FC2ED1-F337-AD73-95EE-71996903F7A4}"/>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3" name="Freeform 1071">
              <a:extLst>
                <a:ext uri="{FF2B5EF4-FFF2-40B4-BE49-F238E27FC236}">
                  <a16:creationId xmlns:a16="http://schemas.microsoft.com/office/drawing/2014/main" id="{CF89DCBC-1922-F264-6731-28983044500E}"/>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4" name="Freeform 1072">
              <a:extLst>
                <a:ext uri="{FF2B5EF4-FFF2-40B4-BE49-F238E27FC236}">
                  <a16:creationId xmlns:a16="http://schemas.microsoft.com/office/drawing/2014/main" id="{8D254858-F59D-FAEB-2828-CA227D06F6F8}"/>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5" name="Freeform 1073">
              <a:extLst>
                <a:ext uri="{FF2B5EF4-FFF2-40B4-BE49-F238E27FC236}">
                  <a16:creationId xmlns:a16="http://schemas.microsoft.com/office/drawing/2014/main" id="{D65815FC-AE20-CCF4-EB4A-9033FFF27B5F}"/>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56" name="Freeform 1074">
              <a:extLst>
                <a:ext uri="{FF2B5EF4-FFF2-40B4-BE49-F238E27FC236}">
                  <a16:creationId xmlns:a16="http://schemas.microsoft.com/office/drawing/2014/main" id="{D615B838-71ED-E9E7-75F0-8D4AA0015018}"/>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57" name="Freeform 1075">
              <a:extLst>
                <a:ext uri="{FF2B5EF4-FFF2-40B4-BE49-F238E27FC236}">
                  <a16:creationId xmlns:a16="http://schemas.microsoft.com/office/drawing/2014/main" id="{BB5B9011-814C-82E5-E95A-7D90D3BC955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58" name="Freeform 1076">
              <a:extLst>
                <a:ext uri="{FF2B5EF4-FFF2-40B4-BE49-F238E27FC236}">
                  <a16:creationId xmlns:a16="http://schemas.microsoft.com/office/drawing/2014/main" id="{23BB652B-FB64-D314-3AC1-A892958E568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59" name="Freeform 1077">
              <a:extLst>
                <a:ext uri="{FF2B5EF4-FFF2-40B4-BE49-F238E27FC236}">
                  <a16:creationId xmlns:a16="http://schemas.microsoft.com/office/drawing/2014/main" id="{9844AA10-1933-655F-DFA0-3165274722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0" name="Freeform 1078">
              <a:extLst>
                <a:ext uri="{FF2B5EF4-FFF2-40B4-BE49-F238E27FC236}">
                  <a16:creationId xmlns:a16="http://schemas.microsoft.com/office/drawing/2014/main" id="{CDBCCF68-4E80-B9A0-4514-550E4709BF4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1" name="Freeform 1079">
              <a:extLst>
                <a:ext uri="{FF2B5EF4-FFF2-40B4-BE49-F238E27FC236}">
                  <a16:creationId xmlns:a16="http://schemas.microsoft.com/office/drawing/2014/main" id="{9A05DC3E-F2E1-D9B2-3718-B43E9092BF05}"/>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2" name="Freeform 1080">
              <a:extLst>
                <a:ext uri="{FF2B5EF4-FFF2-40B4-BE49-F238E27FC236}">
                  <a16:creationId xmlns:a16="http://schemas.microsoft.com/office/drawing/2014/main" id="{58573369-C322-7023-B625-CCEB85F7D80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696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6" y="3729179"/>
            <a:ext cx="11416419" cy="2489539"/>
          </a:xfrm>
          <a:noFill/>
        </p:spPr>
        <p:txBody>
          <a:bodyPr/>
          <a:lstStyle/>
          <a:p>
            <a:pPr algn="l"/>
            <a:r>
              <a:rPr lang="en-GB" b="0" i="0" dirty="0">
                <a:solidFill>
                  <a:srgbClr val="333333"/>
                </a:solidFill>
                <a:effectLst/>
              </a:rPr>
              <a:t>If you’re on a hosted platform like Shopify, Wix or SquareSpace, check if they are sustainable </a:t>
            </a:r>
            <a:r>
              <a:rPr lang="en-GB" dirty="0">
                <a:solidFill>
                  <a:srgbClr val="333333"/>
                </a:solidFill>
              </a:rPr>
              <a:t>and CSR driven. If you don’t know or can’t find an answer online e</a:t>
            </a:r>
            <a:r>
              <a:rPr lang="en-GB" b="0" i="0" dirty="0">
                <a:solidFill>
                  <a:srgbClr val="333333"/>
                </a:solidFill>
                <a:effectLst/>
              </a:rPr>
              <a:t>mail them and ask them for their sustainability policy. </a:t>
            </a:r>
            <a:r>
              <a:rPr lang="en-GB" i="0" u="none" strike="noStrike" dirty="0">
                <a:solidFill>
                  <a:srgbClr val="0652DD"/>
                </a:solidFill>
                <a:effectLst/>
                <a:hlinkClick r:id="rId2"/>
              </a:rPr>
              <a:t>Digital </a:t>
            </a:r>
            <a:r>
              <a:rPr lang="en-GB" i="0" u="none" strike="noStrike" dirty="0">
                <a:solidFill>
                  <a:srgbClr val="0652DD"/>
                </a:solidFill>
                <a:effectLst/>
              </a:rPr>
              <a:t>SMEs</a:t>
            </a:r>
            <a:r>
              <a:rPr lang="en-GB" i="0" dirty="0">
                <a:solidFill>
                  <a:srgbClr val="333333"/>
                </a:solidFill>
                <a:effectLst/>
              </a:rPr>
              <a:t> </a:t>
            </a:r>
            <a:r>
              <a:rPr lang="en-GB" b="0" i="0" dirty="0">
                <a:solidFill>
                  <a:srgbClr val="333333"/>
                </a:solidFill>
                <a:effectLst/>
              </a:rPr>
              <a:t>provide articles and information on sustainable digitalisation. For more information on sustainable software and hardware, see </a:t>
            </a:r>
            <a:r>
              <a:rPr lang="en-GB" b="1" i="0" u="none" strike="noStrike" dirty="0">
                <a:solidFill>
                  <a:srgbClr val="0652DD"/>
                </a:solidFill>
                <a:effectLst/>
                <a:hlinkClick r:id="rId3"/>
              </a:rPr>
              <a:t>here.</a:t>
            </a:r>
            <a:r>
              <a:rPr lang="en-GB" b="1" i="0" u="none" strike="noStrike" dirty="0">
                <a:solidFill>
                  <a:srgbClr val="0652DD"/>
                </a:solidFill>
                <a:effectLst/>
              </a:rPr>
              <a:t> </a:t>
            </a:r>
            <a:r>
              <a:rPr lang="en-GB" dirty="0">
                <a:solidFill>
                  <a:srgbClr val="333333"/>
                </a:solidFill>
              </a:rPr>
              <a:t>Also consider sustainable </a:t>
            </a:r>
            <a:r>
              <a:rPr lang="en-GB" b="0" i="0" dirty="0">
                <a:solidFill>
                  <a:srgbClr val="333333"/>
                </a:solidFill>
                <a:effectLst/>
              </a:rPr>
              <a:t>search engines like </a:t>
            </a:r>
            <a:r>
              <a:rPr lang="en-GB" b="1" i="0" u="none" strike="noStrike" dirty="0">
                <a:solidFill>
                  <a:srgbClr val="0652DD"/>
                </a:solidFill>
                <a:effectLst/>
                <a:hlinkClick r:id="rId4"/>
              </a:rPr>
              <a:t>Ecosia</a:t>
            </a:r>
            <a:r>
              <a:rPr lang="en-GB" b="0" i="0" dirty="0">
                <a:solidFill>
                  <a:srgbClr val="333333"/>
                </a:solidFill>
                <a:effectLst/>
              </a:rPr>
              <a:t> and </a:t>
            </a:r>
            <a:r>
              <a:rPr lang="en-GB" b="1" i="0" u="none" strike="noStrike" dirty="0">
                <a:solidFill>
                  <a:srgbClr val="0652DD"/>
                </a:solidFill>
                <a:effectLst/>
                <a:hlinkClick r:id="rId5"/>
              </a:rPr>
              <a:t>Lilo</a:t>
            </a:r>
            <a:r>
              <a:rPr lang="en-GB" b="0" i="0" dirty="0">
                <a:solidFill>
                  <a:srgbClr val="333333"/>
                </a:solidFill>
                <a:effectLst/>
              </a:rPr>
              <a:t>, which plant trees and use their profits to fund social and </a:t>
            </a:r>
            <a:r>
              <a:rPr lang="en-GB" b="1" i="0" u="none" strike="noStrike" dirty="0">
                <a:solidFill>
                  <a:srgbClr val="0652DD"/>
                </a:solidFill>
                <a:effectLst/>
                <a:hlinkClick r:id="rId6"/>
              </a:rPr>
              <a:t>environmental projects.</a:t>
            </a:r>
            <a:r>
              <a:rPr lang="en-GB" b="0" i="0" dirty="0">
                <a:solidFill>
                  <a:srgbClr val="333333"/>
                </a:solidFill>
                <a:effectLst/>
              </a:rPr>
              <a:t> For a 100% green web-hosting service, check out </a:t>
            </a:r>
            <a:r>
              <a:rPr lang="en-GB" b="1" i="0" u="none" strike="noStrike" dirty="0">
                <a:solidFill>
                  <a:srgbClr val="0652DD"/>
                </a:solidFill>
                <a:effectLst/>
                <a:hlinkClick r:id="rId7"/>
              </a:rPr>
              <a:t>Krystal</a:t>
            </a:r>
            <a:r>
              <a:rPr lang="en-GB" b="0" i="0" dirty="0">
                <a:solidFill>
                  <a:srgbClr val="333333"/>
                </a:solidFill>
                <a:effectLst/>
              </a:rPr>
              <a:t>.</a:t>
            </a:r>
          </a:p>
        </p:txBody>
      </p:sp>
      <p:sp>
        <p:nvSpPr>
          <p:cNvPr id="2" name="TextBox 1">
            <a:extLst>
              <a:ext uri="{FF2B5EF4-FFF2-40B4-BE49-F238E27FC236}">
                <a16:creationId xmlns:a16="http://schemas.microsoft.com/office/drawing/2014/main" id="{5F393D06-C44D-A4BF-37F0-4FE254EC8371}"/>
              </a:ext>
            </a:extLst>
          </p:cNvPr>
          <p:cNvSpPr txBox="1"/>
          <p:nvPr/>
        </p:nvSpPr>
        <p:spPr>
          <a:xfrm>
            <a:off x="5296277" y="161949"/>
            <a:ext cx="4635373" cy="2308324"/>
          </a:xfrm>
          <a:prstGeom prst="rect">
            <a:avLst/>
          </a:prstGeom>
          <a:noFill/>
        </p:spPr>
        <p:txBody>
          <a:bodyPr wrap="square" rtlCol="0">
            <a:spAutoFit/>
          </a:bodyPr>
          <a:lstStyle/>
          <a:p>
            <a:r>
              <a:rPr lang="en-IE" dirty="0"/>
              <a:t>See </a:t>
            </a:r>
            <a:r>
              <a:rPr lang="en-IE" dirty="0">
                <a:hlinkClick r:id="rId8"/>
              </a:rPr>
              <a:t>Wix Sustainability and Corporate Social Responsibility Policy</a:t>
            </a:r>
            <a:endParaRPr lang="en-IE" dirty="0"/>
          </a:p>
          <a:p>
            <a:endParaRPr lang="en-IE" dirty="0"/>
          </a:p>
          <a:p>
            <a:r>
              <a:rPr lang="en-IE" dirty="0"/>
              <a:t>See Wix Blog </a:t>
            </a:r>
            <a:r>
              <a:rPr lang="en-IE" dirty="0">
                <a:hlinkClick r:id="rId9"/>
              </a:rPr>
              <a:t>Why sustainable eCommerce as the future of good business and how to build an eco-friendly brand</a:t>
            </a:r>
            <a:endParaRPr lang="en-IE" dirty="0"/>
          </a:p>
          <a:p>
            <a:endParaRPr lang="en-IE" dirty="0"/>
          </a:p>
          <a:p>
            <a:r>
              <a:rPr lang="en-IE" dirty="0"/>
              <a:t>See Wix Blog </a:t>
            </a:r>
            <a:r>
              <a:rPr lang="en-IE" dirty="0">
                <a:hlinkClick r:id="rId10"/>
              </a:rPr>
              <a:t>Sustainable Marketing</a:t>
            </a:r>
            <a:endParaRPr lang="en-IE" dirty="0"/>
          </a:p>
        </p:txBody>
      </p:sp>
      <p:pic>
        <p:nvPicPr>
          <p:cNvPr id="1026" name="Picture 2" descr="Wix.com - Wikipedia">
            <a:extLst>
              <a:ext uri="{FF2B5EF4-FFF2-40B4-BE49-F238E27FC236}">
                <a16:creationId xmlns:a16="http://schemas.microsoft.com/office/drawing/2014/main" id="{DA606E2B-7294-4D1D-D7EB-3C5939761C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4545" y="2497882"/>
            <a:ext cx="2934506" cy="11420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B2C8A-9CCF-4C23-C9FB-06DA5426EC67}"/>
              </a:ext>
            </a:extLst>
          </p:cNvPr>
          <p:cNvSpPr/>
          <p:nvPr/>
        </p:nvSpPr>
        <p:spPr>
          <a:xfrm>
            <a:off x="0" y="0"/>
            <a:ext cx="5069941" cy="35580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a:buNone/>
            </a:pPr>
            <a:endParaRPr lang="en-GB" b="0" i="0" dirty="0">
              <a:solidFill>
                <a:schemeClr val="bg1"/>
              </a:solidFill>
              <a:effectLst/>
            </a:endParaRPr>
          </a:p>
        </p:txBody>
      </p:sp>
      <p:sp>
        <p:nvSpPr>
          <p:cNvPr id="4" name="TextBox 3">
            <a:extLst>
              <a:ext uri="{FF2B5EF4-FFF2-40B4-BE49-F238E27FC236}">
                <a16:creationId xmlns:a16="http://schemas.microsoft.com/office/drawing/2014/main" id="{A760A6FD-F5D2-B551-F273-EBB7336F26BF}"/>
              </a:ext>
            </a:extLst>
          </p:cNvPr>
          <p:cNvSpPr txBox="1"/>
          <p:nvPr/>
        </p:nvSpPr>
        <p:spPr>
          <a:xfrm>
            <a:off x="226337" y="161949"/>
            <a:ext cx="4246075" cy="3385542"/>
          </a:xfrm>
          <a:prstGeom prst="rect">
            <a:avLst/>
          </a:prstGeom>
          <a:noFill/>
        </p:spPr>
        <p:txBody>
          <a:bodyPr wrap="square" rtlCol="0">
            <a:spAutoFit/>
          </a:bodyPr>
          <a:lstStyle/>
          <a:p>
            <a:r>
              <a:rPr lang="en-GB" sz="2800" b="1" u="sng" dirty="0">
                <a:solidFill>
                  <a:schemeClr val="bg1"/>
                </a:solidFill>
              </a:rPr>
              <a:t>Sustainable Digitalisation </a:t>
            </a:r>
            <a:endParaRPr lang="en-GB" sz="2800" b="0" dirty="0">
              <a:solidFill>
                <a:schemeClr val="bg1"/>
              </a:solidFill>
            </a:endParaRPr>
          </a:p>
          <a:p>
            <a:r>
              <a:rPr lang="en-GB" sz="2400" b="0" i="0" dirty="0">
                <a:solidFill>
                  <a:schemeClr val="bg1"/>
                </a:solidFill>
                <a:effectLst/>
              </a:rPr>
              <a:t>Digital emissions account for around 2% of the global carbon footprint. This figure is expected to increase to 21% by 2030. Make sure that your website host is sustainable and CSR driven.</a:t>
            </a:r>
          </a:p>
          <a:p>
            <a:endParaRPr lang="en-IE" dirty="0">
              <a:solidFill>
                <a:schemeClr val="bg1"/>
              </a:solidFill>
            </a:endParaRPr>
          </a:p>
        </p:txBody>
      </p:sp>
      <p:sp>
        <p:nvSpPr>
          <p:cNvPr id="5" name="Rectangle 4">
            <a:extLst>
              <a:ext uri="{FF2B5EF4-FFF2-40B4-BE49-F238E27FC236}">
                <a16:creationId xmlns:a16="http://schemas.microsoft.com/office/drawing/2014/main" id="{A01CA2A0-F619-756E-1A81-B8F09C0DC13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8509843A-6573-5135-FA2D-69F6451DE4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Digital Hosting Tools</a:t>
            </a:r>
          </a:p>
        </p:txBody>
      </p:sp>
      <p:pic>
        <p:nvPicPr>
          <p:cNvPr id="7" name="Graphic 6" descr="Recycle with solid fill">
            <a:extLst>
              <a:ext uri="{FF2B5EF4-FFF2-40B4-BE49-F238E27FC236}">
                <a16:creationId xmlns:a16="http://schemas.microsoft.com/office/drawing/2014/main" id="{D67B9F5E-63DE-EE35-588F-FFB7D319EC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24904" y="1985352"/>
            <a:ext cx="1391373" cy="1391373"/>
          </a:xfrm>
          <a:prstGeom prst="rect">
            <a:avLst/>
          </a:prstGeom>
        </p:spPr>
      </p:pic>
    </p:spTree>
    <p:extLst>
      <p:ext uri="{BB962C8B-B14F-4D97-AF65-F5344CB8AC3E}">
        <p14:creationId xmlns:p14="http://schemas.microsoft.com/office/powerpoint/2010/main" val="103123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195100" y="3930646"/>
            <a:ext cx="11986492" cy="3008634"/>
          </a:xfrm>
          <a:solidFill>
            <a:schemeClr val="bg1"/>
          </a:solidFill>
        </p:spPr>
        <p:txBody>
          <a:bodyPr/>
          <a:lstStyle/>
          <a:p>
            <a:r>
              <a:rPr lang="en-GB" b="0" i="0" dirty="0">
                <a:solidFill>
                  <a:srgbClr val="0A0A0A"/>
                </a:solidFill>
                <a:effectLst/>
              </a:rPr>
              <a:t>Carbon removal is critical to combating the climate crisis and keeping our planet habitable for generations to come. Stripes innovative business model helps </a:t>
            </a:r>
            <a:r>
              <a:rPr lang="en-GB" dirty="0">
                <a:solidFill>
                  <a:srgbClr val="0A0A0A"/>
                </a:solidFill>
              </a:rPr>
              <a:t>businesses</a:t>
            </a:r>
            <a:r>
              <a:rPr lang="en-GB" b="0" i="0" dirty="0">
                <a:solidFill>
                  <a:srgbClr val="0A0A0A"/>
                </a:solidFill>
                <a:effectLst/>
              </a:rPr>
              <a:t> tackle the issue. It is </a:t>
            </a:r>
          </a:p>
          <a:p>
            <a:r>
              <a:rPr lang="en-GB" b="0" i="0" dirty="0">
                <a:solidFill>
                  <a:srgbClr val="0A0A0A"/>
                </a:solidFill>
                <a:effectLst/>
              </a:rPr>
              <a:t>a global company that allows you to remove carbon from the atmosphere. </a:t>
            </a:r>
            <a:r>
              <a:rPr lang="en-GB" b="0" i="0" u="sng" dirty="0">
                <a:solidFill>
                  <a:srgbClr val="0A0A0A"/>
                </a:solidFill>
                <a:effectLst/>
                <a:hlinkClick r:id="rId2">
                  <a:extLst>
                    <a:ext uri="{A12FA001-AC4F-418D-AE19-62706E023703}">
                      <ahyp:hlinkClr xmlns:ahyp="http://schemas.microsoft.com/office/drawing/2018/hyperlinkcolor" val="tx"/>
                    </a:ext>
                  </a:extLst>
                </a:hlinkClick>
              </a:rPr>
              <a:t>Stripe Climate</a:t>
            </a:r>
            <a:r>
              <a:rPr lang="en-GB" b="0" i="0" dirty="0">
                <a:solidFill>
                  <a:srgbClr val="0A0A0A"/>
                </a:solidFill>
                <a:effectLst/>
              </a:rPr>
              <a:t>, companies can direct a portion of their revenue to scale cutting-edge carbon removal technologies. </a:t>
            </a:r>
            <a:r>
              <a:rPr lang="en-GB" dirty="0">
                <a:solidFill>
                  <a:srgbClr val="0A0A0A"/>
                </a:solidFill>
              </a:rPr>
              <a:t>Stripe Climate is part of </a:t>
            </a:r>
            <a:r>
              <a:rPr lang="en-GB" dirty="0">
                <a:solidFill>
                  <a:srgbClr val="0A0A0A"/>
                </a:solidFill>
                <a:hlinkClick r:id="rId3"/>
              </a:rPr>
              <a:t>Stripe</a:t>
            </a:r>
            <a:r>
              <a:rPr lang="en-GB" dirty="0">
                <a:solidFill>
                  <a:srgbClr val="0A0A0A"/>
                </a:solidFill>
              </a:rPr>
              <a:t>, an American Irish company. Projects for example will receive a total of €2.75M from Stripe and 2K+ Stripe Climate users in 37 countries. </a:t>
            </a:r>
            <a:r>
              <a:rPr lang="en-GB" b="0" i="0" dirty="0">
                <a:solidFill>
                  <a:srgbClr val="0A0A0A"/>
                </a:solidFill>
                <a:effectLst/>
                <a:hlinkClick r:id="rId4"/>
              </a:rPr>
              <a:t>Stripe climate commits </a:t>
            </a:r>
            <a:r>
              <a:rPr lang="en-GB" dirty="0">
                <a:solidFill>
                  <a:srgbClr val="0A0A0A"/>
                </a:solidFill>
                <a:hlinkClick r:id="rId4"/>
              </a:rPr>
              <a:t>€</a:t>
            </a:r>
            <a:r>
              <a:rPr lang="en-GB" b="0" i="0" dirty="0">
                <a:solidFill>
                  <a:srgbClr val="0A0A0A"/>
                </a:solidFill>
                <a:effectLst/>
                <a:hlinkClick r:id="rId4"/>
              </a:rPr>
              <a:t>8m to six new carbon removal companies see examples</a:t>
            </a:r>
            <a:r>
              <a:rPr lang="en-GB" b="0" i="0" dirty="0">
                <a:solidFill>
                  <a:srgbClr val="0A0A0A"/>
                </a:solidFill>
                <a:effectLst/>
              </a:rPr>
              <a:t>. </a:t>
            </a:r>
            <a:endParaRPr lang="en-GB" dirty="0">
              <a:solidFill>
                <a:srgbClr val="0A0A0A"/>
              </a:solidFill>
            </a:endParaRPr>
          </a:p>
          <a:p>
            <a:endParaRPr lang="en-GB" b="0" i="0" dirty="0">
              <a:solidFill>
                <a:srgbClr val="0A0A0A"/>
              </a:solidFill>
              <a:effectLst/>
            </a:endParaRPr>
          </a:p>
          <a:p>
            <a:endParaRPr lang="en-IE" dirty="0">
              <a:solidFill>
                <a:srgbClr val="0A0A0A"/>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656339"/>
          </a:xfrm>
          <a:prstGeom prst="rect">
            <a:avLst/>
          </a:prstGeom>
          <a:solidFill>
            <a:srgbClr val="009E0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r>
              <a:rPr lang="en-GB" sz="2800" b="1" u="sng" dirty="0">
                <a:solidFill>
                  <a:schemeClr val="bg1"/>
                </a:solidFill>
              </a:rPr>
              <a:t>Stripe Climate to remove carbon as you grow your business.</a:t>
            </a:r>
            <a:endParaRPr lang="en-GB" dirty="0">
              <a:solidFill>
                <a:schemeClr val="bg1"/>
              </a:solidFill>
            </a:endParaRPr>
          </a:p>
          <a:p>
            <a:pPr marL="457200" lvl="1" indent="0">
              <a:buFont typeface="Arial"/>
              <a:buNone/>
            </a:pPr>
            <a:r>
              <a:rPr lang="en-GB" sz="2200" dirty="0">
                <a:solidFill>
                  <a:schemeClr val="bg1"/>
                </a:solidFill>
              </a:rPr>
              <a:t>Stripe Climate allows you to direct a fraction of your revenue to help scale emerging carbon removal technologies by funding technologies, organisations and research solutions needed to counteract climate change.</a:t>
            </a:r>
            <a:endParaRPr lang="en-IE" sz="2000" dirty="0"/>
          </a:p>
        </p:txBody>
      </p:sp>
      <p:pic>
        <p:nvPicPr>
          <p:cNvPr id="4102" name="Picture 6">
            <a:extLst>
              <a:ext uri="{FF2B5EF4-FFF2-40B4-BE49-F238E27FC236}">
                <a16:creationId xmlns:a16="http://schemas.microsoft.com/office/drawing/2014/main" id="{57568F1D-6D33-524E-2190-811D44A37CB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6426"/>
          <a:stretch/>
        </p:blipFill>
        <p:spPr bwMode="auto">
          <a:xfrm>
            <a:off x="5833450" y="-12292"/>
            <a:ext cx="3799639" cy="36563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genr8 ii New Blend">
            <a:extLst>
              <a:ext uri="{FF2B5EF4-FFF2-40B4-BE49-F238E27FC236}">
                <a16:creationId xmlns:a16="http://schemas.microsoft.com/office/drawing/2014/main" id="{1B5F62DB-B28D-B04B-4E11-45222D1D31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2128" y="2588748"/>
            <a:ext cx="3422282" cy="1095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BEAFFA-5026-9F8F-F17D-CE3053F80EA1}"/>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5F7E78FA-FDDE-6EC5-597B-FBDE33BAE0B1}"/>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Payment Tool to Tackle Climate Change</a:t>
            </a:r>
          </a:p>
        </p:txBody>
      </p:sp>
      <p:pic>
        <p:nvPicPr>
          <p:cNvPr id="7" name="Graphic 6" descr="Recycle with solid fill">
            <a:extLst>
              <a:ext uri="{FF2B5EF4-FFF2-40B4-BE49-F238E27FC236}">
                <a16:creationId xmlns:a16="http://schemas.microsoft.com/office/drawing/2014/main" id="{307FB08E-0B09-C8E2-28B0-B26DCE059B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3624785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st Corporate Social Responsibility - Charity Charge">
            <a:extLst>
              <a:ext uri="{FF2B5EF4-FFF2-40B4-BE49-F238E27FC236}">
                <a16:creationId xmlns:a16="http://schemas.microsoft.com/office/drawing/2014/main" id="{F3841C5C-B5C5-B4FE-6AA2-426A9A303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7346"/>
          <a:stretch/>
        </p:blipFill>
        <p:spPr bwMode="auto">
          <a:xfrm>
            <a:off x="5027690" y="-3237"/>
            <a:ext cx="6358551" cy="36733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3237"/>
            <a:ext cx="5826059" cy="3673389"/>
          </a:xfrm>
          <a:solidFill>
            <a:srgbClr val="5084A8"/>
          </a:solidFill>
        </p:spPr>
        <p:txBody>
          <a:bodyPr anchor="ctr">
            <a:noAutofit/>
          </a:bodyPr>
          <a:lstStyle/>
          <a:p>
            <a:pPr marL="457200" lvl="1" indent="0">
              <a:buNone/>
            </a:pPr>
            <a:r>
              <a:rPr lang="en-GB" sz="2800" b="1" i="0" u="sng" dirty="0">
                <a:solidFill>
                  <a:schemeClr val="bg1"/>
                </a:solidFill>
                <a:effectLst/>
              </a:rPr>
              <a:t>Charity Charge Business MasterCard </a:t>
            </a:r>
            <a:r>
              <a:rPr lang="en-GB" sz="2400" b="0" i="0" dirty="0">
                <a:solidFill>
                  <a:schemeClr val="bg1"/>
                </a:solidFill>
                <a:effectLst/>
              </a:rPr>
              <a:t>Provides financial tools and fundraising resources for non-profits to thrive. Every year over €16,000,000,000 in credit card rewards points go unused and expire. Doesn’t it seem like they could be put to good use by schools, organizations or charities? </a:t>
            </a:r>
          </a:p>
          <a:p>
            <a:endParaRPr lang="en-IE" sz="2000" dirty="0"/>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4068892"/>
            <a:ext cx="11416419" cy="2489539"/>
          </a:xfrm>
          <a:noFill/>
        </p:spPr>
        <p:txBody>
          <a:bodyPr/>
          <a:lstStyle/>
          <a:p>
            <a:pPr algn="l"/>
            <a:r>
              <a:rPr lang="en-GB" b="0" i="0" dirty="0">
                <a:solidFill>
                  <a:srgbClr val="0A0A0A"/>
                </a:solidFill>
                <a:effectLst/>
              </a:rPr>
              <a:t>The </a:t>
            </a:r>
            <a:r>
              <a:rPr lang="en-GB" b="0" i="0" u="sng" dirty="0">
                <a:solidFill>
                  <a:srgbClr val="0A0A0A"/>
                </a:solidFill>
                <a:effectLst/>
                <a:hlinkClick r:id="rId3">
                  <a:extLst>
                    <a:ext uri="{A12FA001-AC4F-418D-AE19-62706E023703}">
                      <ahyp:hlinkClr xmlns:ahyp="http://schemas.microsoft.com/office/drawing/2018/hyperlinkcolor" val="tx"/>
                    </a:ext>
                  </a:extLst>
                </a:hlinkClick>
              </a:rPr>
              <a:t>Charity Charge Business MasterCard</a:t>
            </a:r>
            <a:r>
              <a:rPr lang="en-GB" b="0" i="0" dirty="0">
                <a:solidFill>
                  <a:srgbClr val="0A0A0A"/>
                </a:solidFill>
                <a:effectLst/>
              </a:rPr>
              <a:t> helps empower startups to effortlessly give back every day. The card allows seamless corporate social responsibility by allowing your business to earn cash back that’s automatically donated to any non-profit of your company’s choice. There is no annual fee and the percentage that is automatically donated with every purchase is tax-deductible. You are also allowed unlimited employee cards, so you can get your employees involved as well.</a:t>
            </a:r>
          </a:p>
        </p:txBody>
      </p:sp>
      <p:sp>
        <p:nvSpPr>
          <p:cNvPr id="5" name="Rectangle 4">
            <a:extLst>
              <a:ext uri="{FF2B5EF4-FFF2-40B4-BE49-F238E27FC236}">
                <a16:creationId xmlns:a16="http://schemas.microsoft.com/office/drawing/2014/main" id="{BC941B7B-2231-D2C0-08FD-2C86738D8161}"/>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7E094B24-6EB4-AAA6-187F-7E806755B60C}"/>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Social </a:t>
            </a:r>
            <a:r>
              <a:rPr lang="en-IE" sz="2300" dirty="0"/>
              <a:t>Employee, and Community Donation Tool</a:t>
            </a:r>
          </a:p>
        </p:txBody>
      </p:sp>
      <p:grpSp>
        <p:nvGrpSpPr>
          <p:cNvPr id="7" name="Graphic 4">
            <a:extLst>
              <a:ext uri="{FF2B5EF4-FFF2-40B4-BE49-F238E27FC236}">
                <a16:creationId xmlns:a16="http://schemas.microsoft.com/office/drawing/2014/main" id="{1F20701E-4E03-4323-DB51-8CA72FA96441}"/>
              </a:ext>
            </a:extLst>
          </p:cNvPr>
          <p:cNvGrpSpPr/>
          <p:nvPr/>
        </p:nvGrpSpPr>
        <p:grpSpPr>
          <a:xfrm>
            <a:off x="10031240" y="2059822"/>
            <a:ext cx="2056020" cy="1303893"/>
            <a:chOff x="7451356" y="3368393"/>
            <a:chExt cx="2245761" cy="1336865"/>
          </a:xfrm>
        </p:grpSpPr>
        <p:sp>
          <p:nvSpPr>
            <p:cNvPr id="10" name="Freeform 1023">
              <a:extLst>
                <a:ext uri="{FF2B5EF4-FFF2-40B4-BE49-F238E27FC236}">
                  <a16:creationId xmlns:a16="http://schemas.microsoft.com/office/drawing/2014/main" id="{BD6D30E4-0E9B-C86B-6FB8-7BD0CA912BC2}"/>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1" name="Freeform 1024">
              <a:extLst>
                <a:ext uri="{FF2B5EF4-FFF2-40B4-BE49-F238E27FC236}">
                  <a16:creationId xmlns:a16="http://schemas.microsoft.com/office/drawing/2014/main" id="{BEFFE2A5-F479-8272-6A2F-71D0A5DE02C4}"/>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2" name="Freeform 1025">
              <a:extLst>
                <a:ext uri="{FF2B5EF4-FFF2-40B4-BE49-F238E27FC236}">
                  <a16:creationId xmlns:a16="http://schemas.microsoft.com/office/drawing/2014/main" id="{EDE7066F-DD18-0743-E1CD-7AACC624E1C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3" name="Freeform 1026">
              <a:extLst>
                <a:ext uri="{FF2B5EF4-FFF2-40B4-BE49-F238E27FC236}">
                  <a16:creationId xmlns:a16="http://schemas.microsoft.com/office/drawing/2014/main" id="{7AD1B80F-9357-C008-D53B-2A12247B5022}"/>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4" name="Freeform 1027">
              <a:extLst>
                <a:ext uri="{FF2B5EF4-FFF2-40B4-BE49-F238E27FC236}">
                  <a16:creationId xmlns:a16="http://schemas.microsoft.com/office/drawing/2014/main" id="{6DC2CD81-B940-506E-F1AB-40ED773C4335}"/>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 name="Freeform 1028">
              <a:extLst>
                <a:ext uri="{FF2B5EF4-FFF2-40B4-BE49-F238E27FC236}">
                  <a16:creationId xmlns:a16="http://schemas.microsoft.com/office/drawing/2014/main" id="{D6062404-828C-EA14-1B17-533266F1547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 name="Freeform 1029">
              <a:extLst>
                <a:ext uri="{FF2B5EF4-FFF2-40B4-BE49-F238E27FC236}">
                  <a16:creationId xmlns:a16="http://schemas.microsoft.com/office/drawing/2014/main" id="{4CDA2F19-E84A-4693-23A0-0240D415A7EC}"/>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7" name="Freeform 1030">
              <a:extLst>
                <a:ext uri="{FF2B5EF4-FFF2-40B4-BE49-F238E27FC236}">
                  <a16:creationId xmlns:a16="http://schemas.microsoft.com/office/drawing/2014/main" id="{3533C843-1567-4827-596A-4D51AE3DC0B7}"/>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8" name="Freeform 1031">
              <a:extLst>
                <a:ext uri="{FF2B5EF4-FFF2-40B4-BE49-F238E27FC236}">
                  <a16:creationId xmlns:a16="http://schemas.microsoft.com/office/drawing/2014/main" id="{694E5E57-A1D8-8B05-24AB-6D6CE647DB85}"/>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9" name="Freeform 1032">
              <a:extLst>
                <a:ext uri="{FF2B5EF4-FFF2-40B4-BE49-F238E27FC236}">
                  <a16:creationId xmlns:a16="http://schemas.microsoft.com/office/drawing/2014/main" id="{D49A785C-A3C6-7CB2-1E7C-BD607856EA5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20" name="Freeform 1033">
              <a:extLst>
                <a:ext uri="{FF2B5EF4-FFF2-40B4-BE49-F238E27FC236}">
                  <a16:creationId xmlns:a16="http://schemas.microsoft.com/office/drawing/2014/main" id="{2BFEE235-52AB-A778-BC5B-9F1C3FD355CC}"/>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1" name="Freeform 1034">
              <a:extLst>
                <a:ext uri="{FF2B5EF4-FFF2-40B4-BE49-F238E27FC236}">
                  <a16:creationId xmlns:a16="http://schemas.microsoft.com/office/drawing/2014/main" id="{0B0E5F06-BB23-6AA7-BE4F-4A1BEF1FEF7D}"/>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2" name="Freeform 1035">
              <a:extLst>
                <a:ext uri="{FF2B5EF4-FFF2-40B4-BE49-F238E27FC236}">
                  <a16:creationId xmlns:a16="http://schemas.microsoft.com/office/drawing/2014/main" id="{F893B413-F5B8-EB03-FC44-D100B6F1CAC7}"/>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3" name="Freeform 1036">
              <a:extLst>
                <a:ext uri="{FF2B5EF4-FFF2-40B4-BE49-F238E27FC236}">
                  <a16:creationId xmlns:a16="http://schemas.microsoft.com/office/drawing/2014/main" id="{52E87323-3496-3FA7-CA4A-84BDDA722AF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4" name="Freeform 1037">
              <a:extLst>
                <a:ext uri="{FF2B5EF4-FFF2-40B4-BE49-F238E27FC236}">
                  <a16:creationId xmlns:a16="http://schemas.microsoft.com/office/drawing/2014/main" id="{68220695-2CF7-E2DC-F656-02A20C81B905}"/>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CCF33211-BAD5-AECF-C88C-93D872AA7CF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39">
              <a:extLst>
                <a:ext uri="{FF2B5EF4-FFF2-40B4-BE49-F238E27FC236}">
                  <a16:creationId xmlns:a16="http://schemas.microsoft.com/office/drawing/2014/main" id="{D18C1A17-B7B5-8C5F-5562-A797D4D94D2B}"/>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0">
              <a:extLst>
                <a:ext uri="{FF2B5EF4-FFF2-40B4-BE49-F238E27FC236}">
                  <a16:creationId xmlns:a16="http://schemas.microsoft.com/office/drawing/2014/main" id="{35AA0100-807B-B936-0DA3-364FE1CFE87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1">
              <a:extLst>
                <a:ext uri="{FF2B5EF4-FFF2-40B4-BE49-F238E27FC236}">
                  <a16:creationId xmlns:a16="http://schemas.microsoft.com/office/drawing/2014/main" id="{0938F1F7-C5A0-E69F-C0CC-3EEA1DA584D1}"/>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2">
              <a:extLst>
                <a:ext uri="{FF2B5EF4-FFF2-40B4-BE49-F238E27FC236}">
                  <a16:creationId xmlns:a16="http://schemas.microsoft.com/office/drawing/2014/main" id="{4BAD8101-21CB-3679-7916-15E54D3D538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3">
              <a:extLst>
                <a:ext uri="{FF2B5EF4-FFF2-40B4-BE49-F238E27FC236}">
                  <a16:creationId xmlns:a16="http://schemas.microsoft.com/office/drawing/2014/main" id="{E7C73015-9C9B-F898-9A05-CAAC1C40EBB4}"/>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4">
              <a:extLst>
                <a:ext uri="{FF2B5EF4-FFF2-40B4-BE49-F238E27FC236}">
                  <a16:creationId xmlns:a16="http://schemas.microsoft.com/office/drawing/2014/main" id="{41A05F7C-3041-226E-7280-10515052399A}"/>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5">
              <a:extLst>
                <a:ext uri="{FF2B5EF4-FFF2-40B4-BE49-F238E27FC236}">
                  <a16:creationId xmlns:a16="http://schemas.microsoft.com/office/drawing/2014/main" id="{53D65DDF-0E33-4388-1CF7-A11F660BD8BD}"/>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6">
              <a:extLst>
                <a:ext uri="{FF2B5EF4-FFF2-40B4-BE49-F238E27FC236}">
                  <a16:creationId xmlns:a16="http://schemas.microsoft.com/office/drawing/2014/main" id="{95F3CA9A-1DE6-0023-542E-C8CE2FC3AE2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7">
              <a:extLst>
                <a:ext uri="{FF2B5EF4-FFF2-40B4-BE49-F238E27FC236}">
                  <a16:creationId xmlns:a16="http://schemas.microsoft.com/office/drawing/2014/main" id="{C5E15C64-B423-117A-9B7D-134D59E429F7}"/>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8">
              <a:extLst>
                <a:ext uri="{FF2B5EF4-FFF2-40B4-BE49-F238E27FC236}">
                  <a16:creationId xmlns:a16="http://schemas.microsoft.com/office/drawing/2014/main" id="{4F5BA3A8-79D3-B646-58F9-E0FF484BBB8C}"/>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49">
              <a:extLst>
                <a:ext uri="{FF2B5EF4-FFF2-40B4-BE49-F238E27FC236}">
                  <a16:creationId xmlns:a16="http://schemas.microsoft.com/office/drawing/2014/main" id="{CC8666A9-EEAE-7FF8-FBA8-6B6744BFE3D2}"/>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0">
              <a:extLst>
                <a:ext uri="{FF2B5EF4-FFF2-40B4-BE49-F238E27FC236}">
                  <a16:creationId xmlns:a16="http://schemas.microsoft.com/office/drawing/2014/main" id="{0615050F-642C-4198-F677-13BC53B9C20B}"/>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1">
              <a:extLst>
                <a:ext uri="{FF2B5EF4-FFF2-40B4-BE49-F238E27FC236}">
                  <a16:creationId xmlns:a16="http://schemas.microsoft.com/office/drawing/2014/main" id="{8E1F6F43-1656-2455-FF84-685ACBFA0B0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2">
              <a:extLst>
                <a:ext uri="{FF2B5EF4-FFF2-40B4-BE49-F238E27FC236}">
                  <a16:creationId xmlns:a16="http://schemas.microsoft.com/office/drawing/2014/main" id="{E47EB47F-296A-1CFE-CC0B-7FDE7EE86C1B}"/>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40" name="Freeform 1053">
              <a:extLst>
                <a:ext uri="{FF2B5EF4-FFF2-40B4-BE49-F238E27FC236}">
                  <a16:creationId xmlns:a16="http://schemas.microsoft.com/office/drawing/2014/main" id="{E1307DE4-B9F4-9AF7-17A6-5BEEA700334D}"/>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54">
              <a:extLst>
                <a:ext uri="{FF2B5EF4-FFF2-40B4-BE49-F238E27FC236}">
                  <a16:creationId xmlns:a16="http://schemas.microsoft.com/office/drawing/2014/main" id="{681A8BB8-7F3F-D937-8326-4054E5CDE437}"/>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2" name="Freeform 1055">
              <a:extLst>
                <a:ext uri="{FF2B5EF4-FFF2-40B4-BE49-F238E27FC236}">
                  <a16:creationId xmlns:a16="http://schemas.microsoft.com/office/drawing/2014/main" id="{0018874D-B9F3-A73B-5B27-3A4CAC35D918}"/>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3" name="Freeform 1056">
              <a:extLst>
                <a:ext uri="{FF2B5EF4-FFF2-40B4-BE49-F238E27FC236}">
                  <a16:creationId xmlns:a16="http://schemas.microsoft.com/office/drawing/2014/main" id="{38D6A6B6-DA56-0D94-83EA-B00ADA76E2F1}"/>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7">
              <a:extLst>
                <a:ext uri="{FF2B5EF4-FFF2-40B4-BE49-F238E27FC236}">
                  <a16:creationId xmlns:a16="http://schemas.microsoft.com/office/drawing/2014/main" id="{A9F399BF-F764-3A22-528E-840FEAD7C82B}"/>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58">
              <a:extLst>
                <a:ext uri="{FF2B5EF4-FFF2-40B4-BE49-F238E27FC236}">
                  <a16:creationId xmlns:a16="http://schemas.microsoft.com/office/drawing/2014/main" id="{F80448AA-DC25-43BA-9E4C-9CC8BC8BB1AB}"/>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6" name="Freeform 1059">
              <a:extLst>
                <a:ext uri="{FF2B5EF4-FFF2-40B4-BE49-F238E27FC236}">
                  <a16:creationId xmlns:a16="http://schemas.microsoft.com/office/drawing/2014/main" id="{378DAD1C-E6C2-3907-74EE-540A31AE5BAE}"/>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0">
              <a:extLst>
                <a:ext uri="{FF2B5EF4-FFF2-40B4-BE49-F238E27FC236}">
                  <a16:creationId xmlns:a16="http://schemas.microsoft.com/office/drawing/2014/main" id="{F4B4339D-A18E-C5DE-EB39-A07547D59722}"/>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1">
              <a:extLst>
                <a:ext uri="{FF2B5EF4-FFF2-40B4-BE49-F238E27FC236}">
                  <a16:creationId xmlns:a16="http://schemas.microsoft.com/office/drawing/2014/main" id="{48314E0E-4C58-DBD0-8837-E39122539B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9" name="Freeform 1062">
              <a:extLst>
                <a:ext uri="{FF2B5EF4-FFF2-40B4-BE49-F238E27FC236}">
                  <a16:creationId xmlns:a16="http://schemas.microsoft.com/office/drawing/2014/main" id="{5FDFA4C8-0536-18B1-29C7-EC0BABD2C4D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50" name="Freeform 1063">
              <a:extLst>
                <a:ext uri="{FF2B5EF4-FFF2-40B4-BE49-F238E27FC236}">
                  <a16:creationId xmlns:a16="http://schemas.microsoft.com/office/drawing/2014/main" id="{C919F3E6-B29D-E42A-DA56-886C6780B0E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1" name="Freeform 1064">
              <a:extLst>
                <a:ext uri="{FF2B5EF4-FFF2-40B4-BE49-F238E27FC236}">
                  <a16:creationId xmlns:a16="http://schemas.microsoft.com/office/drawing/2014/main" id="{462AB5F6-EF47-9C91-7689-55A10C3A7F9C}"/>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2" name="Freeform 1065">
              <a:extLst>
                <a:ext uri="{FF2B5EF4-FFF2-40B4-BE49-F238E27FC236}">
                  <a16:creationId xmlns:a16="http://schemas.microsoft.com/office/drawing/2014/main" id="{495236B7-EDB5-D5E9-3363-2F51DB6AA9B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3" name="Freeform 1066">
              <a:extLst>
                <a:ext uri="{FF2B5EF4-FFF2-40B4-BE49-F238E27FC236}">
                  <a16:creationId xmlns:a16="http://schemas.microsoft.com/office/drawing/2014/main" id="{F83C6C44-CB2C-0919-E253-C561DBB9F13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4" name="Freeform 1067">
              <a:extLst>
                <a:ext uri="{FF2B5EF4-FFF2-40B4-BE49-F238E27FC236}">
                  <a16:creationId xmlns:a16="http://schemas.microsoft.com/office/drawing/2014/main" id="{257B1A5E-943A-734D-3727-7AD7A2EADC7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5" name="Freeform 1068">
              <a:extLst>
                <a:ext uri="{FF2B5EF4-FFF2-40B4-BE49-F238E27FC236}">
                  <a16:creationId xmlns:a16="http://schemas.microsoft.com/office/drawing/2014/main" id="{489A5492-7AEB-7075-3FD8-5E88E947CB8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6" name="Freeform 1069">
              <a:extLst>
                <a:ext uri="{FF2B5EF4-FFF2-40B4-BE49-F238E27FC236}">
                  <a16:creationId xmlns:a16="http://schemas.microsoft.com/office/drawing/2014/main" id="{B4538AB6-B48D-6768-BEF2-2A9F00D84586}"/>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7" name="Freeform 1070">
              <a:extLst>
                <a:ext uri="{FF2B5EF4-FFF2-40B4-BE49-F238E27FC236}">
                  <a16:creationId xmlns:a16="http://schemas.microsoft.com/office/drawing/2014/main" id="{15E90A13-A95F-250C-E188-844C8B99F7D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8" name="Freeform 1071">
              <a:extLst>
                <a:ext uri="{FF2B5EF4-FFF2-40B4-BE49-F238E27FC236}">
                  <a16:creationId xmlns:a16="http://schemas.microsoft.com/office/drawing/2014/main" id="{61FB4FFE-A083-5F4F-CE71-25EE82910828}"/>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9" name="Freeform 1072">
              <a:extLst>
                <a:ext uri="{FF2B5EF4-FFF2-40B4-BE49-F238E27FC236}">
                  <a16:creationId xmlns:a16="http://schemas.microsoft.com/office/drawing/2014/main" id="{65C9E0AB-E64E-8E0F-C2E0-27AC7D0CD166}"/>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60" name="Freeform 1073">
              <a:extLst>
                <a:ext uri="{FF2B5EF4-FFF2-40B4-BE49-F238E27FC236}">
                  <a16:creationId xmlns:a16="http://schemas.microsoft.com/office/drawing/2014/main" id="{E67A9A7F-AAD9-AA7A-807A-871F56735BC8}"/>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1" name="Freeform 1074">
              <a:extLst>
                <a:ext uri="{FF2B5EF4-FFF2-40B4-BE49-F238E27FC236}">
                  <a16:creationId xmlns:a16="http://schemas.microsoft.com/office/drawing/2014/main" id="{1EC336A0-AF9A-A559-7B87-79C0FF3CCE55}"/>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2" name="Freeform 1075">
              <a:extLst>
                <a:ext uri="{FF2B5EF4-FFF2-40B4-BE49-F238E27FC236}">
                  <a16:creationId xmlns:a16="http://schemas.microsoft.com/office/drawing/2014/main" id="{845149F9-5371-F28C-1BCC-D898BC3EE9F0}"/>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3" name="Freeform 1076">
              <a:extLst>
                <a:ext uri="{FF2B5EF4-FFF2-40B4-BE49-F238E27FC236}">
                  <a16:creationId xmlns:a16="http://schemas.microsoft.com/office/drawing/2014/main" id="{E102C5F1-D44F-58D1-093D-7393C2887C31}"/>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3072" name="Freeform 1077">
              <a:extLst>
                <a:ext uri="{FF2B5EF4-FFF2-40B4-BE49-F238E27FC236}">
                  <a16:creationId xmlns:a16="http://schemas.microsoft.com/office/drawing/2014/main" id="{5364D75B-521C-7F7F-2B4D-F05515EB2D03}"/>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3073" name="Freeform 1078">
              <a:extLst>
                <a:ext uri="{FF2B5EF4-FFF2-40B4-BE49-F238E27FC236}">
                  <a16:creationId xmlns:a16="http://schemas.microsoft.com/office/drawing/2014/main" id="{3904BC07-0F9A-69BF-07F4-A52612BD07DB}"/>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3075" name="Freeform 1079">
              <a:extLst>
                <a:ext uri="{FF2B5EF4-FFF2-40B4-BE49-F238E27FC236}">
                  <a16:creationId xmlns:a16="http://schemas.microsoft.com/office/drawing/2014/main" id="{833C37CB-BA0F-4FAE-C30E-25DDD5554484}"/>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3076" name="Freeform 1080">
              <a:extLst>
                <a:ext uri="{FF2B5EF4-FFF2-40B4-BE49-F238E27FC236}">
                  <a16:creationId xmlns:a16="http://schemas.microsoft.com/office/drawing/2014/main" id="{412B7F42-F796-33D6-D88B-F89AF028141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26149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What is Credit Card Processing and How Does it Work? | Square">
            <a:extLst>
              <a:ext uri="{FF2B5EF4-FFF2-40B4-BE49-F238E27FC236}">
                <a16:creationId xmlns:a16="http://schemas.microsoft.com/office/drawing/2014/main" id="{AECBB8F8-F4BE-5CAC-9597-D189051D7B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417" b="9641"/>
          <a:stretch/>
        </p:blipFill>
        <p:spPr bwMode="auto">
          <a:xfrm>
            <a:off x="4846623" y="0"/>
            <a:ext cx="6351159" cy="3673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7143EDA-1F9D-1828-613F-AC9B7815B564}"/>
              </a:ext>
            </a:extLst>
          </p:cNvPr>
          <p:cNvSpPr>
            <a:spLocks noGrp="1"/>
          </p:cNvSpPr>
          <p:nvPr>
            <p:ph type="body" sz="quarter" idx="13"/>
          </p:nvPr>
        </p:nvSpPr>
        <p:spPr/>
        <p:txBody>
          <a:bodyPr/>
          <a:lstStyle/>
          <a:p>
            <a:endParaRPr lang="en-IE" dirty="0"/>
          </a:p>
        </p:txBody>
      </p:sp>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195100" y="3917570"/>
            <a:ext cx="11520084" cy="2189496"/>
          </a:xfrm>
          <a:noFill/>
        </p:spPr>
        <p:txBody>
          <a:bodyPr/>
          <a:lstStyle/>
          <a:p>
            <a:r>
              <a:rPr lang="en-GB" b="0" i="0" dirty="0">
                <a:solidFill>
                  <a:srgbClr val="003A50"/>
                </a:solidFill>
                <a:effectLst/>
                <a:hlinkClick r:id="rId3"/>
              </a:rPr>
              <a:t>Square</a:t>
            </a:r>
            <a:r>
              <a:rPr lang="en-GB" b="0" i="0" dirty="0">
                <a:solidFill>
                  <a:srgbClr val="003A50"/>
                </a:solidFill>
                <a:effectLst/>
              </a:rPr>
              <a:t> helps sellers of all sizes start, run, and grow their businesses efficiently and paperless. Take payments any way you want. Whether online or in-person, get paid quickly and securely with a variety of hardware and software to process credit cards, Apple Pay, and Android Pay, including touch-free options. </a:t>
            </a:r>
            <a:r>
              <a:rPr lang="en-GB" i="0" dirty="0">
                <a:solidFill>
                  <a:srgbClr val="003A50"/>
                </a:solidFill>
                <a:effectLst/>
              </a:rPr>
              <a:t>Connect your Square account with Xero to automatically sync your daily sales transactions and use Square as a payment service. Save time—no more manual data entry.</a:t>
            </a:r>
            <a:endParaRPr lang="en-IE" dirty="0">
              <a:solidFill>
                <a:srgbClr val="003A50"/>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715023"/>
          </a:xfrm>
          <a:prstGeom prst="rect">
            <a:avLst/>
          </a:prstGeom>
          <a:solidFill>
            <a:srgbClr val="0095D7"/>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endParaRPr lang="en-GB" sz="2800" b="1" u="sng" dirty="0">
              <a:solidFill>
                <a:schemeClr val="bg1"/>
              </a:solidFill>
              <a:hlinkClick r:id="rId4">
                <a:extLst>
                  <a:ext uri="{A12FA001-AC4F-418D-AE19-62706E023703}">
                    <ahyp:hlinkClr xmlns:ahyp="http://schemas.microsoft.com/office/drawing/2018/hyperlinkcolor" val="tx"/>
                  </a:ext>
                </a:extLst>
              </a:hlinkClick>
            </a:endParaRPr>
          </a:p>
          <a:p>
            <a:pPr marL="457200" lvl="1" indent="0">
              <a:buFont typeface="Arial"/>
              <a:buNone/>
            </a:pPr>
            <a:r>
              <a:rPr lang="en-GB" sz="2800" b="1" u="sng" dirty="0">
                <a:solidFill>
                  <a:schemeClr val="bg1"/>
                </a:solidFill>
                <a:hlinkClick r:id="rId4">
                  <a:extLst>
                    <a:ext uri="{A12FA001-AC4F-418D-AE19-62706E023703}">
                      <ahyp:hlinkClr xmlns:ahyp="http://schemas.microsoft.com/office/drawing/2018/hyperlinkcolor" val="tx"/>
                    </a:ext>
                  </a:extLst>
                </a:hlinkClick>
              </a:rPr>
              <a:t>Square</a:t>
            </a:r>
            <a:r>
              <a:rPr lang="en-GB" sz="2800" b="1" u="sng" dirty="0">
                <a:solidFill>
                  <a:schemeClr val="bg1"/>
                </a:solidFill>
              </a:rPr>
              <a:t> App </a:t>
            </a:r>
            <a:r>
              <a:rPr lang="en-GB" dirty="0">
                <a:solidFill>
                  <a:schemeClr val="bg1"/>
                </a:solidFill>
              </a:rPr>
              <a:t>can help you go paperless and assist in business efficiency b</a:t>
            </a:r>
            <a:r>
              <a:rPr lang="en-GB" i="0" dirty="0">
                <a:solidFill>
                  <a:schemeClr val="bg1"/>
                </a:solidFill>
                <a:effectLst/>
              </a:rPr>
              <a:t>eyond payments, </a:t>
            </a:r>
            <a:r>
              <a:rPr lang="en-GB" i="0" dirty="0">
                <a:solidFill>
                  <a:schemeClr val="bg1"/>
                </a:solidFill>
                <a:effectLst/>
                <a:hlinkClick r:id="rId5">
                  <a:extLst>
                    <a:ext uri="{A12FA001-AC4F-418D-AE19-62706E023703}">
                      <ahyp:hlinkClr xmlns:ahyp="http://schemas.microsoft.com/office/drawing/2018/hyperlinkcolor" val="tx"/>
                    </a:ext>
                  </a:extLst>
                </a:hlinkClick>
              </a:rPr>
              <a:t>Square</a:t>
            </a:r>
            <a:r>
              <a:rPr lang="en-GB" i="0" dirty="0">
                <a:solidFill>
                  <a:schemeClr val="bg1"/>
                </a:solidFill>
                <a:effectLst/>
              </a:rPr>
              <a:t> offers a suite of tools to get any job done, like point-of-sale, eCommerce, pickup and delivery, online scheduling, marketing, and more. </a:t>
            </a:r>
          </a:p>
        </p:txBody>
      </p:sp>
      <p:pic>
        <p:nvPicPr>
          <p:cNvPr id="4100" name="Picture 4" descr="Square | Solutions For Your Small, Medium &amp; Large Business">
            <a:extLst>
              <a:ext uri="{FF2B5EF4-FFF2-40B4-BE49-F238E27FC236}">
                <a16:creationId xmlns:a16="http://schemas.microsoft.com/office/drawing/2014/main" id="{91A8E190-84B8-10B6-DEBE-0687EDE0C96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04" y="-343751"/>
            <a:ext cx="4440971" cy="17746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28B399-5D68-8BF2-54EB-F0D3FA5D97C8}"/>
              </a:ext>
            </a:extLst>
          </p:cNvPr>
          <p:cNvSpPr/>
          <p:nvPr/>
        </p:nvSpPr>
        <p:spPr>
          <a:xfrm>
            <a:off x="10031240" y="-29342"/>
            <a:ext cx="2160759" cy="370273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E5958E1-77F4-86DD-6B6A-DF1C419943D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Paperless Payment Tool</a:t>
            </a:r>
          </a:p>
        </p:txBody>
      </p:sp>
      <p:pic>
        <p:nvPicPr>
          <p:cNvPr id="7" name="Graphic 6" descr="Recycle with solid fill">
            <a:extLst>
              <a:ext uri="{FF2B5EF4-FFF2-40B4-BE49-F238E27FC236}">
                <a16:creationId xmlns:a16="http://schemas.microsoft.com/office/drawing/2014/main" id="{DCC4A74B-C1AD-981F-DF40-0DE94E0AB9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1805642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113441E-AAB9-AAEF-D3EE-1F7B7F3D1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38"/>
          <a:stretch/>
        </p:blipFill>
        <p:spPr>
          <a:xfrm>
            <a:off x="6014362" y="1"/>
            <a:ext cx="4073927" cy="2548134"/>
          </a:xfrm>
          <a:prstGeom prst="rect">
            <a:avLst/>
          </a:prstGeom>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2289"/>
            <a:ext cx="6006971" cy="3644047"/>
          </a:xfrm>
          <a:solidFill>
            <a:srgbClr val="01545D"/>
          </a:solidFill>
        </p:spPr>
        <p:txBody>
          <a:bodyPr anchor="ctr">
            <a:noAutofit/>
          </a:bodyPr>
          <a:lstStyle/>
          <a:p>
            <a:pPr marL="457200" lvl="1" indent="0">
              <a:lnSpc>
                <a:spcPct val="100000"/>
              </a:lnSpc>
              <a:spcBef>
                <a:spcPts val="0"/>
              </a:spcBef>
              <a:buNone/>
            </a:pPr>
            <a:r>
              <a:rPr lang="en-GB" sz="2800" b="1" i="0" u="sng" dirty="0">
                <a:solidFill>
                  <a:schemeClr val="bg1"/>
                </a:solidFill>
                <a:effectLst/>
                <a:hlinkClick r:id="rId4">
                  <a:extLst>
                    <a:ext uri="{A12FA001-AC4F-418D-AE19-62706E023703}">
                      <ahyp:hlinkClr xmlns:ahyp="http://schemas.microsoft.com/office/drawing/2018/hyperlinkcolor" val="tx"/>
                    </a:ext>
                  </a:extLst>
                </a:hlinkClick>
              </a:rPr>
              <a:t>Sustain Analytics</a:t>
            </a:r>
            <a:r>
              <a:rPr lang="en-GB" sz="2800" b="1" u="sng" dirty="0">
                <a:solidFill>
                  <a:schemeClr val="bg1"/>
                </a:solidFill>
                <a:hlinkClick r:id="rId4">
                  <a:extLst>
                    <a:ext uri="{A12FA001-AC4F-418D-AE19-62706E023703}">
                      <ahyp:hlinkClr xmlns:ahyp="http://schemas.microsoft.com/office/drawing/2018/hyperlinkcolor" val="tx"/>
                    </a:ext>
                  </a:extLst>
                </a:hlinkClick>
              </a:rPr>
              <a:t>, Europe </a:t>
            </a:r>
            <a:r>
              <a:rPr lang="en-GB" sz="2200" b="0" i="0" dirty="0">
                <a:solidFill>
                  <a:schemeClr val="bg1"/>
                </a:solidFill>
                <a:effectLst/>
              </a:rPr>
              <a:t>Measure the corporate CSR and ESG impact of activities and products. Morningstar Sustainalytics’ Corporate Impact Report </a:t>
            </a:r>
            <a:r>
              <a:rPr lang="en-GB" sz="2200" b="1" i="0" dirty="0">
                <a:solidFill>
                  <a:schemeClr val="bg1"/>
                </a:solidFill>
                <a:effectLst/>
              </a:rPr>
              <a:t>calculates the social, environmental, and economic impact of a business</a:t>
            </a:r>
            <a:r>
              <a:rPr lang="en-GB" sz="2200" b="0" i="0" dirty="0">
                <a:solidFill>
                  <a:schemeClr val="bg1"/>
                </a:solidFill>
                <a:effectLst/>
              </a:rPr>
              <a:t>, focusing on the material issues that are most relevant to its industry and region.</a:t>
            </a:r>
          </a:p>
          <a:p>
            <a:pPr marL="457200" lvl="1" indent="0">
              <a:lnSpc>
                <a:spcPct val="100000"/>
              </a:lnSpc>
              <a:spcBef>
                <a:spcPts val="0"/>
              </a:spcBef>
              <a:buNone/>
            </a:pP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3962627"/>
            <a:ext cx="11954007" cy="2895373"/>
          </a:xfrm>
          <a:solidFill>
            <a:schemeClr val="bg1"/>
          </a:solidFill>
        </p:spPr>
        <p:txBody>
          <a:bodyPr/>
          <a:lstStyle/>
          <a:p>
            <a:pPr algn="l"/>
            <a:r>
              <a:rPr lang="en-GB" b="0" i="0" dirty="0">
                <a:solidFill>
                  <a:srgbClr val="212529"/>
                </a:solidFill>
                <a:effectLst/>
                <a:hlinkClick r:id="rId4"/>
              </a:rPr>
              <a:t>Sustain Analytics </a:t>
            </a:r>
            <a:r>
              <a:rPr lang="en-GB" b="0" i="0" dirty="0">
                <a:solidFill>
                  <a:srgbClr val="212529"/>
                </a:solidFill>
                <a:effectLst/>
              </a:rPr>
              <a:t>assess the CSR impact of a company’s activities and products, including CSR programs, supply chain spending, and operations, enabling better insights to drive internal decision-making and improve reputation among peers, investors, and clients. Example; it looks at </a:t>
            </a:r>
            <a:r>
              <a:rPr lang="en-GB" b="0" i="0" dirty="0">
                <a:solidFill>
                  <a:srgbClr val="212529"/>
                </a:solidFill>
                <a:effectLst/>
                <a:hlinkClick r:id="rId5"/>
              </a:rPr>
              <a:t>material engagement issues (MEIs)</a:t>
            </a:r>
            <a:r>
              <a:rPr lang="en-GB" b="0" i="0" dirty="0">
                <a:solidFill>
                  <a:srgbClr val="212529"/>
                </a:solidFill>
                <a:effectLst/>
              </a:rPr>
              <a:t> relevant to company type and location. How to avoid Greenwashing, how to instil stakeholder confidence by transparent data-driven reporting, how to assess your supply chain, communicate your CSR performance and provides a Sustainable </a:t>
            </a:r>
            <a:r>
              <a:rPr lang="en-GB" dirty="0">
                <a:solidFill>
                  <a:srgbClr val="212529"/>
                </a:solidFill>
              </a:rPr>
              <a:t>Impact Framework with f</a:t>
            </a:r>
            <a:r>
              <a:rPr lang="en-GB" b="0" i="0" dirty="0">
                <a:solidFill>
                  <a:srgbClr val="212529"/>
                </a:solidFill>
                <a:effectLst/>
              </a:rPr>
              <a:t>indings mapped to the SDGs. </a:t>
            </a:r>
            <a:endParaRPr lang="en-GB" b="0" i="0" dirty="0">
              <a:solidFill>
                <a:srgbClr val="0A0A0A"/>
              </a:solidFill>
              <a:effectLst/>
            </a:endParaRPr>
          </a:p>
        </p:txBody>
      </p:sp>
      <p:sp>
        <p:nvSpPr>
          <p:cNvPr id="4" name="TextBox 3">
            <a:extLst>
              <a:ext uri="{FF2B5EF4-FFF2-40B4-BE49-F238E27FC236}">
                <a16:creationId xmlns:a16="http://schemas.microsoft.com/office/drawing/2014/main" id="{27CFC6A2-5B8C-2C3E-8F31-F4D9E31B94E6}"/>
              </a:ext>
            </a:extLst>
          </p:cNvPr>
          <p:cNvSpPr txBox="1"/>
          <p:nvPr/>
        </p:nvSpPr>
        <p:spPr>
          <a:xfrm>
            <a:off x="6014362" y="2815178"/>
            <a:ext cx="3998770" cy="646331"/>
          </a:xfrm>
          <a:prstGeom prst="rect">
            <a:avLst/>
          </a:prstGeom>
          <a:noFill/>
        </p:spPr>
        <p:txBody>
          <a:bodyPr wrap="square" rtlCol="0">
            <a:spAutoFit/>
          </a:bodyPr>
          <a:lstStyle/>
          <a:p>
            <a:pPr algn="ctr"/>
            <a:r>
              <a:rPr lang="en-IE" dirty="0">
                <a:hlinkClick r:id="rId2"/>
              </a:rPr>
              <a:t>Link to Seminar ESG and CSR Digital Integration </a:t>
            </a:r>
            <a:endParaRPr lang="en-IE" dirty="0"/>
          </a:p>
        </p:txBody>
      </p:sp>
      <p:sp>
        <p:nvSpPr>
          <p:cNvPr id="2" name="Rectangle 1">
            <a:extLst>
              <a:ext uri="{FF2B5EF4-FFF2-40B4-BE49-F238E27FC236}">
                <a16:creationId xmlns:a16="http://schemas.microsoft.com/office/drawing/2014/main" id="{42CDF5EF-B6B9-D64B-ACDE-86C5A0F2F07D}"/>
              </a:ext>
            </a:extLst>
          </p:cNvPr>
          <p:cNvSpPr/>
          <p:nvPr/>
        </p:nvSpPr>
        <p:spPr>
          <a:xfrm>
            <a:off x="10019585" y="-47268"/>
            <a:ext cx="2160759" cy="3673389"/>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4AF636AE-0516-733F-3658-737126573643}"/>
              </a:ext>
            </a:extLst>
          </p:cNvPr>
          <p:cNvSpPr/>
          <p:nvPr/>
        </p:nvSpPr>
        <p:spPr>
          <a:xfrm>
            <a:off x="10050618" y="809028"/>
            <a:ext cx="2122001" cy="878877"/>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Marketplace</a:t>
            </a:r>
          </a:p>
          <a:p>
            <a:pPr algn="ctr"/>
            <a:r>
              <a:rPr lang="en-IE" sz="2300" dirty="0"/>
              <a:t>Stakeholder Engagement &amp; Supply Chain Sustainability  Tool</a:t>
            </a:r>
          </a:p>
        </p:txBody>
      </p:sp>
      <p:grpSp>
        <p:nvGrpSpPr>
          <p:cNvPr id="67" name="Graphic 4">
            <a:extLst>
              <a:ext uri="{FF2B5EF4-FFF2-40B4-BE49-F238E27FC236}">
                <a16:creationId xmlns:a16="http://schemas.microsoft.com/office/drawing/2014/main" id="{CAA1539F-DCED-BC21-1053-D4BA010058BF}"/>
              </a:ext>
            </a:extLst>
          </p:cNvPr>
          <p:cNvGrpSpPr/>
          <p:nvPr/>
        </p:nvGrpSpPr>
        <p:grpSpPr>
          <a:xfrm>
            <a:off x="10330030" y="2253995"/>
            <a:ext cx="1547423" cy="1287317"/>
            <a:chOff x="3751306" y="3417856"/>
            <a:chExt cx="1547423" cy="1287317"/>
          </a:xfrm>
        </p:grpSpPr>
        <p:sp>
          <p:nvSpPr>
            <p:cNvPr id="68" name="Freeform 546">
              <a:extLst>
                <a:ext uri="{FF2B5EF4-FFF2-40B4-BE49-F238E27FC236}">
                  <a16:creationId xmlns:a16="http://schemas.microsoft.com/office/drawing/2014/main" id="{2CE41DD9-58D1-0644-901E-7AF57FB35993}"/>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69" name="Freeform 547">
              <a:extLst>
                <a:ext uri="{FF2B5EF4-FFF2-40B4-BE49-F238E27FC236}">
                  <a16:creationId xmlns:a16="http://schemas.microsoft.com/office/drawing/2014/main" id="{CEF0035A-A416-CF86-A432-10560F87ED72}"/>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70" name="Freeform 548">
              <a:extLst>
                <a:ext uri="{FF2B5EF4-FFF2-40B4-BE49-F238E27FC236}">
                  <a16:creationId xmlns:a16="http://schemas.microsoft.com/office/drawing/2014/main" id="{4C254E41-50E0-DE88-83E1-8DA0AAD4BC72}"/>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71" name="Freeform 549">
              <a:extLst>
                <a:ext uri="{FF2B5EF4-FFF2-40B4-BE49-F238E27FC236}">
                  <a16:creationId xmlns:a16="http://schemas.microsoft.com/office/drawing/2014/main" id="{E7EA9756-8568-F1DF-59E5-C889340116C7}"/>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72" name="Freeform 550">
              <a:extLst>
                <a:ext uri="{FF2B5EF4-FFF2-40B4-BE49-F238E27FC236}">
                  <a16:creationId xmlns:a16="http://schemas.microsoft.com/office/drawing/2014/main" id="{A9F242B3-289A-8425-3660-92F1C6A0ECD9}"/>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73" name="Freeform 551">
              <a:extLst>
                <a:ext uri="{FF2B5EF4-FFF2-40B4-BE49-F238E27FC236}">
                  <a16:creationId xmlns:a16="http://schemas.microsoft.com/office/drawing/2014/main" id="{62F45F1E-B685-34A5-55FF-83E4A26806C6}"/>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74" name="Freeform 552">
              <a:extLst>
                <a:ext uri="{FF2B5EF4-FFF2-40B4-BE49-F238E27FC236}">
                  <a16:creationId xmlns:a16="http://schemas.microsoft.com/office/drawing/2014/main" id="{978C4504-7166-F976-0AED-8C9F87EB2C79}"/>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75" name="Freeform 553">
              <a:extLst>
                <a:ext uri="{FF2B5EF4-FFF2-40B4-BE49-F238E27FC236}">
                  <a16:creationId xmlns:a16="http://schemas.microsoft.com/office/drawing/2014/main" id="{F4E0FB1B-15FA-70DC-0B23-6456DB89496F}"/>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76" name="Freeform 554">
              <a:extLst>
                <a:ext uri="{FF2B5EF4-FFF2-40B4-BE49-F238E27FC236}">
                  <a16:creationId xmlns:a16="http://schemas.microsoft.com/office/drawing/2014/main" id="{ADDD6810-2475-98D6-6996-82D16F5B28DC}"/>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77" name="Freeform 555">
              <a:extLst>
                <a:ext uri="{FF2B5EF4-FFF2-40B4-BE49-F238E27FC236}">
                  <a16:creationId xmlns:a16="http://schemas.microsoft.com/office/drawing/2014/main" id="{D1613459-7AA4-78BC-F9DC-B6ADBA006131}"/>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78" name="Freeform 556">
              <a:extLst>
                <a:ext uri="{FF2B5EF4-FFF2-40B4-BE49-F238E27FC236}">
                  <a16:creationId xmlns:a16="http://schemas.microsoft.com/office/drawing/2014/main" id="{50BDF423-D603-FECE-1EF4-3B981E1DE800}"/>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79" name="Freeform 557">
              <a:extLst>
                <a:ext uri="{FF2B5EF4-FFF2-40B4-BE49-F238E27FC236}">
                  <a16:creationId xmlns:a16="http://schemas.microsoft.com/office/drawing/2014/main" id="{C143C0AC-7A56-0887-1534-3D2DA66154F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0" name="Freeform 558">
              <a:extLst>
                <a:ext uri="{FF2B5EF4-FFF2-40B4-BE49-F238E27FC236}">
                  <a16:creationId xmlns:a16="http://schemas.microsoft.com/office/drawing/2014/main" id="{7DA11D03-A63E-675D-8515-337EA6822B26}"/>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81" name="Freeform 559">
              <a:extLst>
                <a:ext uri="{FF2B5EF4-FFF2-40B4-BE49-F238E27FC236}">
                  <a16:creationId xmlns:a16="http://schemas.microsoft.com/office/drawing/2014/main" id="{9B02BE75-431F-BC24-A1B9-DBD634326CBE}"/>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2" name="Freeform 560">
              <a:extLst>
                <a:ext uri="{FF2B5EF4-FFF2-40B4-BE49-F238E27FC236}">
                  <a16:creationId xmlns:a16="http://schemas.microsoft.com/office/drawing/2014/main" id="{6B341F7A-2BE1-0F93-69D8-4AD42D52295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3" name="Freeform 561">
              <a:extLst>
                <a:ext uri="{FF2B5EF4-FFF2-40B4-BE49-F238E27FC236}">
                  <a16:creationId xmlns:a16="http://schemas.microsoft.com/office/drawing/2014/main" id="{8CD8BF2E-5AC3-CF71-37AB-EE996185FE4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84" name="Freeform 562">
              <a:extLst>
                <a:ext uri="{FF2B5EF4-FFF2-40B4-BE49-F238E27FC236}">
                  <a16:creationId xmlns:a16="http://schemas.microsoft.com/office/drawing/2014/main" id="{1BB31558-3013-A78A-1193-AEF7ECCE0009}"/>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5" name="Freeform 563">
              <a:extLst>
                <a:ext uri="{FF2B5EF4-FFF2-40B4-BE49-F238E27FC236}">
                  <a16:creationId xmlns:a16="http://schemas.microsoft.com/office/drawing/2014/main" id="{C5EBBCD1-AFB4-F06D-0F45-F12950A680AF}"/>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86" name="Freeform 564">
              <a:extLst>
                <a:ext uri="{FF2B5EF4-FFF2-40B4-BE49-F238E27FC236}">
                  <a16:creationId xmlns:a16="http://schemas.microsoft.com/office/drawing/2014/main" id="{73637D99-92E2-2CBE-A023-DB56837D46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87" name="Freeform 565">
              <a:extLst>
                <a:ext uri="{FF2B5EF4-FFF2-40B4-BE49-F238E27FC236}">
                  <a16:creationId xmlns:a16="http://schemas.microsoft.com/office/drawing/2014/main" id="{FBAC2EE6-EA05-DD3E-90DA-5265244CD665}"/>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88" name="Freeform 566">
              <a:extLst>
                <a:ext uri="{FF2B5EF4-FFF2-40B4-BE49-F238E27FC236}">
                  <a16:creationId xmlns:a16="http://schemas.microsoft.com/office/drawing/2014/main" id="{F8B105F0-966C-83C2-AB27-FDF30E3DED22}"/>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89" name="Freeform 567">
              <a:extLst>
                <a:ext uri="{FF2B5EF4-FFF2-40B4-BE49-F238E27FC236}">
                  <a16:creationId xmlns:a16="http://schemas.microsoft.com/office/drawing/2014/main" id="{F8403202-B5F8-D87A-9F20-4247A9730B08}"/>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90" name="Freeform 568">
              <a:extLst>
                <a:ext uri="{FF2B5EF4-FFF2-40B4-BE49-F238E27FC236}">
                  <a16:creationId xmlns:a16="http://schemas.microsoft.com/office/drawing/2014/main" id="{67145D22-D3A7-A273-11ED-70F41142539B}"/>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91" name="Freeform 569">
              <a:extLst>
                <a:ext uri="{FF2B5EF4-FFF2-40B4-BE49-F238E27FC236}">
                  <a16:creationId xmlns:a16="http://schemas.microsoft.com/office/drawing/2014/main" id="{BC0B563B-7254-795E-690A-768276EE7CC1}"/>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92" name="Freeform 570">
              <a:extLst>
                <a:ext uri="{FF2B5EF4-FFF2-40B4-BE49-F238E27FC236}">
                  <a16:creationId xmlns:a16="http://schemas.microsoft.com/office/drawing/2014/main" id="{FE7709EF-147E-088C-E6CE-6D392E4D67B6}"/>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93" name="Freeform 571">
              <a:extLst>
                <a:ext uri="{FF2B5EF4-FFF2-40B4-BE49-F238E27FC236}">
                  <a16:creationId xmlns:a16="http://schemas.microsoft.com/office/drawing/2014/main" id="{C84D4EAA-8C90-9FD0-039C-273864162FC8}"/>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94" name="Freeform 572">
              <a:extLst>
                <a:ext uri="{FF2B5EF4-FFF2-40B4-BE49-F238E27FC236}">
                  <a16:creationId xmlns:a16="http://schemas.microsoft.com/office/drawing/2014/main" id="{02D05D75-485A-3C38-3D80-CC28E83FFCA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95" name="Freeform 573">
              <a:extLst>
                <a:ext uri="{FF2B5EF4-FFF2-40B4-BE49-F238E27FC236}">
                  <a16:creationId xmlns:a16="http://schemas.microsoft.com/office/drawing/2014/main" id="{28F61522-7ABA-9BF2-360C-5D9A0C672908}"/>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96" name="Freeform 574">
              <a:extLst>
                <a:ext uri="{FF2B5EF4-FFF2-40B4-BE49-F238E27FC236}">
                  <a16:creationId xmlns:a16="http://schemas.microsoft.com/office/drawing/2014/main" id="{834734DE-A27F-9ED2-F8E8-58EE1EF6F1BB}"/>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97" name="Freeform 575">
              <a:extLst>
                <a:ext uri="{FF2B5EF4-FFF2-40B4-BE49-F238E27FC236}">
                  <a16:creationId xmlns:a16="http://schemas.microsoft.com/office/drawing/2014/main" id="{BE64005A-A65C-80A4-2F68-54B8FEA0C517}"/>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98" name="Freeform 576">
              <a:extLst>
                <a:ext uri="{FF2B5EF4-FFF2-40B4-BE49-F238E27FC236}">
                  <a16:creationId xmlns:a16="http://schemas.microsoft.com/office/drawing/2014/main" id="{E68CF447-F045-66C1-740E-512BBA67930B}"/>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99" name="Freeform 577">
              <a:extLst>
                <a:ext uri="{FF2B5EF4-FFF2-40B4-BE49-F238E27FC236}">
                  <a16:creationId xmlns:a16="http://schemas.microsoft.com/office/drawing/2014/main" id="{37EDC467-1974-7048-59CA-C2C00AE2AC7C}"/>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100" name="Freeform 578">
              <a:extLst>
                <a:ext uri="{FF2B5EF4-FFF2-40B4-BE49-F238E27FC236}">
                  <a16:creationId xmlns:a16="http://schemas.microsoft.com/office/drawing/2014/main" id="{7A257B49-5D74-8C02-3E8E-B5D16942251F}"/>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101" name="Freeform 579">
              <a:extLst>
                <a:ext uri="{FF2B5EF4-FFF2-40B4-BE49-F238E27FC236}">
                  <a16:creationId xmlns:a16="http://schemas.microsoft.com/office/drawing/2014/main" id="{24CC86A5-8B24-1CFB-83FB-C5B91288DCDA}"/>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102" name="Freeform 580">
              <a:extLst>
                <a:ext uri="{FF2B5EF4-FFF2-40B4-BE49-F238E27FC236}">
                  <a16:creationId xmlns:a16="http://schemas.microsoft.com/office/drawing/2014/main" id="{6CA4CD07-0578-F7B2-0340-E2629A03AF20}"/>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103" name="Freeform 581">
              <a:extLst>
                <a:ext uri="{FF2B5EF4-FFF2-40B4-BE49-F238E27FC236}">
                  <a16:creationId xmlns:a16="http://schemas.microsoft.com/office/drawing/2014/main" id="{224C8990-9E36-78FA-946A-F9E7D0024E8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104" name="Freeform 582">
              <a:extLst>
                <a:ext uri="{FF2B5EF4-FFF2-40B4-BE49-F238E27FC236}">
                  <a16:creationId xmlns:a16="http://schemas.microsoft.com/office/drawing/2014/main" id="{167FCFCC-A79A-06F0-3C3F-9688BD5EF737}"/>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105" name="Freeform 583">
              <a:extLst>
                <a:ext uri="{FF2B5EF4-FFF2-40B4-BE49-F238E27FC236}">
                  <a16:creationId xmlns:a16="http://schemas.microsoft.com/office/drawing/2014/main" id="{F86962DF-8E74-F23C-6F4C-CD92C3E03C69}"/>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106" name="Freeform 584">
              <a:extLst>
                <a:ext uri="{FF2B5EF4-FFF2-40B4-BE49-F238E27FC236}">
                  <a16:creationId xmlns:a16="http://schemas.microsoft.com/office/drawing/2014/main" id="{7F7C3D64-8B20-E3F2-68D7-84115756B9F3}"/>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107" name="Freeform 585">
              <a:extLst>
                <a:ext uri="{FF2B5EF4-FFF2-40B4-BE49-F238E27FC236}">
                  <a16:creationId xmlns:a16="http://schemas.microsoft.com/office/drawing/2014/main" id="{425C2312-4B90-931B-D030-CACC232AC77D}"/>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108" name="Freeform 586">
              <a:extLst>
                <a:ext uri="{FF2B5EF4-FFF2-40B4-BE49-F238E27FC236}">
                  <a16:creationId xmlns:a16="http://schemas.microsoft.com/office/drawing/2014/main" id="{4A42CBDE-F912-A53E-9E37-B45F94F35786}"/>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09" name="Freeform 587">
              <a:extLst>
                <a:ext uri="{FF2B5EF4-FFF2-40B4-BE49-F238E27FC236}">
                  <a16:creationId xmlns:a16="http://schemas.microsoft.com/office/drawing/2014/main" id="{0D3C66FE-37DD-F922-E3A4-9E4BB3D9DB90}"/>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110" name="Freeform 588">
              <a:extLst>
                <a:ext uri="{FF2B5EF4-FFF2-40B4-BE49-F238E27FC236}">
                  <a16:creationId xmlns:a16="http://schemas.microsoft.com/office/drawing/2014/main" id="{39F01B2E-5385-DB6B-36B7-52A1FF983DE7}"/>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11" name="Freeform 589">
              <a:extLst>
                <a:ext uri="{FF2B5EF4-FFF2-40B4-BE49-F238E27FC236}">
                  <a16:creationId xmlns:a16="http://schemas.microsoft.com/office/drawing/2014/main" id="{27B6B99F-CC2A-AF65-814A-B87D1B005869}"/>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112" name="Freeform 590">
              <a:extLst>
                <a:ext uri="{FF2B5EF4-FFF2-40B4-BE49-F238E27FC236}">
                  <a16:creationId xmlns:a16="http://schemas.microsoft.com/office/drawing/2014/main" id="{E90B636F-4B2C-5D88-D87E-95798F83E00F}"/>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113" name="Freeform 591">
              <a:extLst>
                <a:ext uri="{FF2B5EF4-FFF2-40B4-BE49-F238E27FC236}">
                  <a16:creationId xmlns:a16="http://schemas.microsoft.com/office/drawing/2014/main" id="{69C5F689-EDB0-823E-1C86-7023D5996C71}"/>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114" name="Freeform 592">
              <a:extLst>
                <a:ext uri="{FF2B5EF4-FFF2-40B4-BE49-F238E27FC236}">
                  <a16:creationId xmlns:a16="http://schemas.microsoft.com/office/drawing/2014/main" id="{F36E7ED5-2477-7EC1-C8C2-095B12CF300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115" name="Freeform 593">
              <a:extLst>
                <a:ext uri="{FF2B5EF4-FFF2-40B4-BE49-F238E27FC236}">
                  <a16:creationId xmlns:a16="http://schemas.microsoft.com/office/drawing/2014/main" id="{A309367B-482E-CA1B-FE0B-0C2512D14755}"/>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116" name="Freeform 594">
              <a:extLst>
                <a:ext uri="{FF2B5EF4-FFF2-40B4-BE49-F238E27FC236}">
                  <a16:creationId xmlns:a16="http://schemas.microsoft.com/office/drawing/2014/main" id="{4EB3A44A-B330-1B4D-8A04-C37FBD06494B}"/>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117" name="Freeform 595">
              <a:extLst>
                <a:ext uri="{FF2B5EF4-FFF2-40B4-BE49-F238E27FC236}">
                  <a16:creationId xmlns:a16="http://schemas.microsoft.com/office/drawing/2014/main" id="{48D85C90-396E-56B3-0E9A-D9A1655A8F74}"/>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118" name="Freeform 596">
              <a:extLst>
                <a:ext uri="{FF2B5EF4-FFF2-40B4-BE49-F238E27FC236}">
                  <a16:creationId xmlns:a16="http://schemas.microsoft.com/office/drawing/2014/main" id="{8342EFBC-529B-E049-D6B5-C0ED5E9325BF}"/>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119" name="Freeform 597">
              <a:extLst>
                <a:ext uri="{FF2B5EF4-FFF2-40B4-BE49-F238E27FC236}">
                  <a16:creationId xmlns:a16="http://schemas.microsoft.com/office/drawing/2014/main" id="{3C5FDA4F-6CB8-7EB8-D602-E825D26D6449}"/>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120" name="Freeform 598">
              <a:extLst>
                <a:ext uri="{FF2B5EF4-FFF2-40B4-BE49-F238E27FC236}">
                  <a16:creationId xmlns:a16="http://schemas.microsoft.com/office/drawing/2014/main" id="{000640AD-5921-CCC5-90C5-49199CC59D07}"/>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1" name="Freeform 599">
              <a:extLst>
                <a:ext uri="{FF2B5EF4-FFF2-40B4-BE49-F238E27FC236}">
                  <a16:creationId xmlns:a16="http://schemas.microsoft.com/office/drawing/2014/main" id="{BB891B31-B32F-4DF2-FD03-275A1562AD0A}"/>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2" name="Freeform 600">
              <a:extLst>
                <a:ext uri="{FF2B5EF4-FFF2-40B4-BE49-F238E27FC236}">
                  <a16:creationId xmlns:a16="http://schemas.microsoft.com/office/drawing/2014/main" id="{3D21AE9C-FEFE-4F88-AC3C-FC236D581426}"/>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123" name="Freeform 601">
              <a:extLst>
                <a:ext uri="{FF2B5EF4-FFF2-40B4-BE49-F238E27FC236}">
                  <a16:creationId xmlns:a16="http://schemas.microsoft.com/office/drawing/2014/main" id="{EB31068B-3ED4-10AB-7351-D26C352185C1}"/>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124" name="Freeform 602">
              <a:extLst>
                <a:ext uri="{FF2B5EF4-FFF2-40B4-BE49-F238E27FC236}">
                  <a16:creationId xmlns:a16="http://schemas.microsoft.com/office/drawing/2014/main" id="{235E9F8B-4B0A-4443-E5DE-C841F486C5E4}"/>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125" name="Freeform 603">
              <a:extLst>
                <a:ext uri="{FF2B5EF4-FFF2-40B4-BE49-F238E27FC236}">
                  <a16:creationId xmlns:a16="http://schemas.microsoft.com/office/drawing/2014/main" id="{4C2E7FBB-B63D-AEAB-2907-14D0E06B3E50}"/>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126" name="Freeform 604">
              <a:extLst>
                <a:ext uri="{FF2B5EF4-FFF2-40B4-BE49-F238E27FC236}">
                  <a16:creationId xmlns:a16="http://schemas.microsoft.com/office/drawing/2014/main" id="{D3DA77ED-CF1B-4E1C-293C-673CE891CDF1}"/>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127" name="Freeform 605">
              <a:extLst>
                <a:ext uri="{FF2B5EF4-FFF2-40B4-BE49-F238E27FC236}">
                  <a16:creationId xmlns:a16="http://schemas.microsoft.com/office/drawing/2014/main" id="{92305651-D3AE-9ECE-931E-AF6D0C11844B}"/>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8" name="Freeform 606">
              <a:extLst>
                <a:ext uri="{FF2B5EF4-FFF2-40B4-BE49-F238E27FC236}">
                  <a16:creationId xmlns:a16="http://schemas.microsoft.com/office/drawing/2014/main" id="{52F27082-1215-8B18-656E-24935EE636CA}"/>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129" name="Freeform 607">
              <a:extLst>
                <a:ext uri="{FF2B5EF4-FFF2-40B4-BE49-F238E27FC236}">
                  <a16:creationId xmlns:a16="http://schemas.microsoft.com/office/drawing/2014/main" id="{4E330BE8-9084-E19C-7329-D36159195BA2}"/>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130" name="Freeform 608">
              <a:extLst>
                <a:ext uri="{FF2B5EF4-FFF2-40B4-BE49-F238E27FC236}">
                  <a16:creationId xmlns:a16="http://schemas.microsoft.com/office/drawing/2014/main" id="{7248FB13-8A95-8C42-19C4-2908EF816FEE}"/>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131" name="Freeform 609">
              <a:extLst>
                <a:ext uri="{FF2B5EF4-FFF2-40B4-BE49-F238E27FC236}">
                  <a16:creationId xmlns:a16="http://schemas.microsoft.com/office/drawing/2014/main" id="{881CB420-8A88-8C5B-7983-C426C23961F0}"/>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132" name="Freeform 610">
              <a:extLst>
                <a:ext uri="{FF2B5EF4-FFF2-40B4-BE49-F238E27FC236}">
                  <a16:creationId xmlns:a16="http://schemas.microsoft.com/office/drawing/2014/main" id="{A95714A4-D8F0-21EA-E8FE-19446481C9D4}"/>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133" name="Freeform 611">
              <a:extLst>
                <a:ext uri="{FF2B5EF4-FFF2-40B4-BE49-F238E27FC236}">
                  <a16:creationId xmlns:a16="http://schemas.microsoft.com/office/drawing/2014/main" id="{ED10B364-CA46-221B-90C3-D5C50A8163DC}"/>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134" name="Freeform 612">
              <a:extLst>
                <a:ext uri="{FF2B5EF4-FFF2-40B4-BE49-F238E27FC236}">
                  <a16:creationId xmlns:a16="http://schemas.microsoft.com/office/drawing/2014/main" id="{E0A00903-A63E-EC12-0B92-FE0A0BD7B042}"/>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135" name="Freeform 613">
              <a:extLst>
                <a:ext uri="{FF2B5EF4-FFF2-40B4-BE49-F238E27FC236}">
                  <a16:creationId xmlns:a16="http://schemas.microsoft.com/office/drawing/2014/main" id="{967DD891-949E-DAB7-EF69-F8ED51D24DDA}"/>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136" name="Freeform 614">
              <a:extLst>
                <a:ext uri="{FF2B5EF4-FFF2-40B4-BE49-F238E27FC236}">
                  <a16:creationId xmlns:a16="http://schemas.microsoft.com/office/drawing/2014/main" id="{E493C6D1-59AB-84C3-2796-686214DACDFE}"/>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137" name="Freeform 615">
              <a:extLst>
                <a:ext uri="{FF2B5EF4-FFF2-40B4-BE49-F238E27FC236}">
                  <a16:creationId xmlns:a16="http://schemas.microsoft.com/office/drawing/2014/main" id="{449FD12E-C1A8-8B27-C9FA-CA9934611601}"/>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138" name="Freeform 616">
              <a:extLst>
                <a:ext uri="{FF2B5EF4-FFF2-40B4-BE49-F238E27FC236}">
                  <a16:creationId xmlns:a16="http://schemas.microsoft.com/office/drawing/2014/main" id="{5F7D6973-AF27-6D23-ADB3-4460190A01FA}"/>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139" name="Freeform 617">
              <a:extLst>
                <a:ext uri="{FF2B5EF4-FFF2-40B4-BE49-F238E27FC236}">
                  <a16:creationId xmlns:a16="http://schemas.microsoft.com/office/drawing/2014/main" id="{6AB6833C-A882-50FA-5781-0D8E8E383E4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140" name="Freeform 618">
              <a:extLst>
                <a:ext uri="{FF2B5EF4-FFF2-40B4-BE49-F238E27FC236}">
                  <a16:creationId xmlns:a16="http://schemas.microsoft.com/office/drawing/2014/main" id="{499F6CA3-8598-C293-A0F3-F3D0F62FE992}"/>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141" name="Freeform 619">
              <a:extLst>
                <a:ext uri="{FF2B5EF4-FFF2-40B4-BE49-F238E27FC236}">
                  <a16:creationId xmlns:a16="http://schemas.microsoft.com/office/drawing/2014/main" id="{4B59FBC0-33A0-BEB0-0599-58F2C16BD199}"/>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142" name="Freeform 620">
              <a:extLst>
                <a:ext uri="{FF2B5EF4-FFF2-40B4-BE49-F238E27FC236}">
                  <a16:creationId xmlns:a16="http://schemas.microsoft.com/office/drawing/2014/main" id="{ACFA10B9-4B98-0A3E-F766-6A9EC462A194}"/>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143" name="Freeform 621">
              <a:extLst>
                <a:ext uri="{FF2B5EF4-FFF2-40B4-BE49-F238E27FC236}">
                  <a16:creationId xmlns:a16="http://schemas.microsoft.com/office/drawing/2014/main" id="{8C3CAC3A-F5AD-44F8-46A8-C9821BF66BB2}"/>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144" name="Freeform 622">
              <a:extLst>
                <a:ext uri="{FF2B5EF4-FFF2-40B4-BE49-F238E27FC236}">
                  <a16:creationId xmlns:a16="http://schemas.microsoft.com/office/drawing/2014/main" id="{8B7EF489-F7BC-E756-6239-02761CA1605E}"/>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145" name="Freeform 623">
              <a:extLst>
                <a:ext uri="{FF2B5EF4-FFF2-40B4-BE49-F238E27FC236}">
                  <a16:creationId xmlns:a16="http://schemas.microsoft.com/office/drawing/2014/main" id="{0ACC94E3-64BA-1D94-3F61-D82537F4FF66}"/>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146" name="Freeform 624">
              <a:extLst>
                <a:ext uri="{FF2B5EF4-FFF2-40B4-BE49-F238E27FC236}">
                  <a16:creationId xmlns:a16="http://schemas.microsoft.com/office/drawing/2014/main" id="{AF22FB35-58F2-932B-7A4F-DC7FF24C4BDC}"/>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147" name="Freeform 625">
              <a:extLst>
                <a:ext uri="{FF2B5EF4-FFF2-40B4-BE49-F238E27FC236}">
                  <a16:creationId xmlns:a16="http://schemas.microsoft.com/office/drawing/2014/main" id="{A07AC145-0CEC-F81C-FA10-349574B3D76E}"/>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148" name="Freeform 626">
              <a:extLst>
                <a:ext uri="{FF2B5EF4-FFF2-40B4-BE49-F238E27FC236}">
                  <a16:creationId xmlns:a16="http://schemas.microsoft.com/office/drawing/2014/main" id="{78972BB8-1DD9-595D-0494-36231BBA30EB}"/>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149" name="Freeform 627">
              <a:extLst>
                <a:ext uri="{FF2B5EF4-FFF2-40B4-BE49-F238E27FC236}">
                  <a16:creationId xmlns:a16="http://schemas.microsoft.com/office/drawing/2014/main" id="{838DD8D9-E243-CF16-4808-013253A96F65}"/>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150" name="Freeform 628">
              <a:extLst>
                <a:ext uri="{FF2B5EF4-FFF2-40B4-BE49-F238E27FC236}">
                  <a16:creationId xmlns:a16="http://schemas.microsoft.com/office/drawing/2014/main" id="{D7B4484C-19AB-F973-63FF-8EC0A8997A59}"/>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151" name="Freeform 629">
              <a:extLst>
                <a:ext uri="{FF2B5EF4-FFF2-40B4-BE49-F238E27FC236}">
                  <a16:creationId xmlns:a16="http://schemas.microsoft.com/office/drawing/2014/main" id="{2F9C9B07-566F-5052-24D6-E48D37C03E53}"/>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152" name="Freeform 630">
              <a:extLst>
                <a:ext uri="{FF2B5EF4-FFF2-40B4-BE49-F238E27FC236}">
                  <a16:creationId xmlns:a16="http://schemas.microsoft.com/office/drawing/2014/main" id="{CFD8490B-BB59-C022-C87A-926C6C47E3AE}"/>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153" name="Freeform 631">
              <a:extLst>
                <a:ext uri="{FF2B5EF4-FFF2-40B4-BE49-F238E27FC236}">
                  <a16:creationId xmlns:a16="http://schemas.microsoft.com/office/drawing/2014/main" id="{5AF91B44-121B-6EC0-C438-C08A509F10E9}"/>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154" name="Freeform 632">
              <a:extLst>
                <a:ext uri="{FF2B5EF4-FFF2-40B4-BE49-F238E27FC236}">
                  <a16:creationId xmlns:a16="http://schemas.microsoft.com/office/drawing/2014/main" id="{6AB21CF2-2060-D29D-6D05-BA57B88087C6}"/>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155" name="Freeform 633">
              <a:extLst>
                <a:ext uri="{FF2B5EF4-FFF2-40B4-BE49-F238E27FC236}">
                  <a16:creationId xmlns:a16="http://schemas.microsoft.com/office/drawing/2014/main" id="{AD26A4A8-F1D7-3DB3-D71B-FEE95A354D1E}"/>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156" name="Freeform 634">
              <a:extLst>
                <a:ext uri="{FF2B5EF4-FFF2-40B4-BE49-F238E27FC236}">
                  <a16:creationId xmlns:a16="http://schemas.microsoft.com/office/drawing/2014/main" id="{50F923F9-E459-A1BD-1B1E-B0D2B7351EA2}"/>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96955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oviding smart and sustainable business solutions to clients at home and  abroad | Business Post">
            <a:extLst>
              <a:ext uri="{FF2B5EF4-FFF2-40B4-BE49-F238E27FC236}">
                <a16:creationId xmlns:a16="http://schemas.microsoft.com/office/drawing/2014/main" id="{81000A7B-E112-8349-E46A-B91CFDB093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572"/>
          <a:stretch/>
        </p:blipFill>
        <p:spPr bwMode="auto">
          <a:xfrm>
            <a:off x="5483200" y="-38537"/>
            <a:ext cx="6256127"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79C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79C14F"/>
          </a:solidFill>
        </p:spPr>
        <p:txBody>
          <a:bodyPr>
            <a:normAutofit/>
          </a:bodyPr>
          <a:lstStyle/>
          <a:p>
            <a:r>
              <a:rPr lang="en-GB" sz="3200" i="0" u="none" strike="noStrike" dirty="0">
                <a:effectLst/>
                <a:hlinkClick r:id="rId3">
                  <a:extLst>
                    <a:ext uri="{A12FA001-AC4F-418D-AE19-62706E023703}">
                      <ahyp:hlinkClr xmlns:ahyp="http://schemas.microsoft.com/office/drawing/2018/hyperlinkcolor" val="tx"/>
                    </a:ext>
                  </a:extLst>
                </a:hlinkClick>
              </a:rPr>
              <a:t>Ibs</a:t>
            </a:r>
            <a:r>
              <a:rPr lang="en-GB" sz="3200" dirty="0">
                <a:hlinkClick r:id="rId3">
                  <a:extLst>
                    <a:ext uri="{A12FA001-AC4F-418D-AE19-62706E023703}">
                      <ahyp:hlinkClr xmlns:ahyp="http://schemas.microsoft.com/office/drawing/2018/hyperlinkcolor" val="tx"/>
                    </a:ext>
                  </a:extLst>
                </a:hlinkClick>
              </a:rPr>
              <a:t>partners Ireland </a:t>
            </a:r>
            <a:r>
              <a:rPr lang="en-GB" sz="2400" b="0" dirty="0"/>
              <a:t>specialise in implementing Digital Transformation, Sustainability ensuring continuous improvement when it comes to enterprise resource efficiency and environmental performance. They provide training, consultancy, programs, advice and guidance.</a:t>
            </a:r>
            <a:endParaRPr lang="en-IE" sz="24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79785" y="3494696"/>
            <a:ext cx="11068936" cy="3129507"/>
          </a:xfrm>
          <a:noFill/>
        </p:spPr>
        <p:txBody>
          <a:bodyPr/>
          <a:lstStyle/>
          <a:p>
            <a:pPr algn="l"/>
            <a:r>
              <a:rPr lang="en-GB" sz="2200" dirty="0">
                <a:solidFill>
                  <a:srgbClr val="212529"/>
                </a:solidFill>
                <a:hlinkClick r:id="rId4"/>
              </a:rPr>
              <a:t>LBS Partners </a:t>
            </a:r>
            <a:r>
              <a:rPr lang="en-GB" sz="2200" dirty="0">
                <a:solidFill>
                  <a:srgbClr val="212529"/>
                </a:solidFill>
              </a:rPr>
              <a:t>Green Start Program assists businesses to implement different CSR Management Systems based on the “Plan, Do, Check, Act” for continuous improvement so that businesses can better understand the carbon or environmental footprint of their products or services. They assist in developing a corporate sustainable strategy and aligning to national/international frameworks and best practices, such as Origin Green, UN Environmental SDGs, or CDP. Produce a Life Cycle Assessment to evaluate all environmental, social and economic impacts and benefits in company processes, so that they can work towards more sustainable products throughout their life cycle. Transition companies to Circular Economy thinking and business models relative to different industries.</a:t>
            </a:r>
          </a:p>
        </p:txBody>
      </p:sp>
      <p:pic>
        <p:nvPicPr>
          <p:cNvPr id="3074" name="Picture 2">
            <a:extLst>
              <a:ext uri="{FF2B5EF4-FFF2-40B4-BE49-F238E27FC236}">
                <a16:creationId xmlns:a16="http://schemas.microsoft.com/office/drawing/2014/main" id="{52323D47-4A9A-12A2-099A-12B60836BB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69192" y="6216042"/>
            <a:ext cx="1090612" cy="576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98C898-E22E-0A2E-2ECA-BB20E4EEB936}"/>
              </a:ext>
            </a:extLst>
          </p:cNvPr>
          <p:cNvSpPr/>
          <p:nvPr/>
        </p:nvSpPr>
        <p:spPr>
          <a:xfrm>
            <a:off x="10031240" y="-47448"/>
            <a:ext cx="2160759" cy="342900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C0662F6D-8062-F549-D5BD-A0F70554EA98}"/>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Resource Efficiency and Performance Tool</a:t>
            </a:r>
          </a:p>
        </p:txBody>
      </p:sp>
      <p:pic>
        <p:nvPicPr>
          <p:cNvPr id="6" name="Graphic 5" descr="Recycle with solid fill">
            <a:extLst>
              <a:ext uri="{FF2B5EF4-FFF2-40B4-BE49-F238E27FC236}">
                <a16:creationId xmlns:a16="http://schemas.microsoft.com/office/drawing/2014/main" id="{8CD999A6-EA1C-99DC-EAA8-6AB346B555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5932" y="2051206"/>
            <a:ext cx="1391373" cy="1391373"/>
          </a:xfrm>
          <a:prstGeom prst="rect">
            <a:avLst/>
          </a:prstGeom>
        </p:spPr>
      </p:pic>
    </p:spTree>
    <p:extLst>
      <p:ext uri="{BB962C8B-B14F-4D97-AF65-F5344CB8AC3E}">
        <p14:creationId xmlns:p14="http://schemas.microsoft.com/office/powerpoint/2010/main" val="11351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ringPoint expands practice by appointing 20 new Partners | BearingPoint  Ireland">
            <a:extLst>
              <a:ext uri="{FF2B5EF4-FFF2-40B4-BE49-F238E27FC236}">
                <a16:creationId xmlns:a16="http://schemas.microsoft.com/office/drawing/2014/main" id="{2381BA79-71F6-E861-7485-707EEB169A1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560" r="2551" b="5969"/>
          <a:stretch/>
        </p:blipFill>
        <p:spPr bwMode="auto">
          <a:xfrm>
            <a:off x="5670336" y="14868"/>
            <a:ext cx="6514274" cy="3853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4869"/>
            <a:ext cx="5826059" cy="3853539"/>
          </a:xfrm>
          <a:solidFill>
            <a:schemeClr val="tx1"/>
          </a:solidFill>
        </p:spPr>
        <p:txBody>
          <a:bodyPr anchor="ctr">
            <a:noAutofit/>
          </a:bodyPr>
          <a:lstStyle/>
          <a:p>
            <a:pPr marL="457200" lvl="1" indent="0">
              <a:lnSpc>
                <a:spcPct val="100000"/>
              </a:lnSpc>
              <a:spcBef>
                <a:spcPts val="0"/>
              </a:spcBef>
              <a:buNone/>
            </a:pPr>
            <a:r>
              <a:rPr lang="en-GB" sz="2800" b="1" i="0" u="sng" dirty="0">
                <a:solidFill>
                  <a:schemeClr val="bg1"/>
                </a:solidFill>
                <a:effectLst/>
              </a:rPr>
              <a:t>BearingPoint Transform Businesses for a Better Future for Everyone. </a:t>
            </a:r>
            <a:r>
              <a:rPr lang="en-GB" dirty="0">
                <a:solidFill>
                  <a:schemeClr val="bg1"/>
                </a:solidFill>
              </a:rPr>
              <a:t>They provide cutting edge digital products and services </a:t>
            </a:r>
            <a:r>
              <a:rPr lang="en-GB" sz="2400" b="0" i="0" dirty="0">
                <a:solidFill>
                  <a:schemeClr val="bg1"/>
                </a:solidFill>
                <a:effectLst/>
              </a:rPr>
              <a:t>that deliver real competitive advantage</a:t>
            </a:r>
            <a:r>
              <a:rPr lang="en-GB" dirty="0">
                <a:solidFill>
                  <a:schemeClr val="bg1"/>
                </a:solidFill>
              </a:rPr>
              <a:t>. BearingPoint is thus strengthening its ability to support clients in all aspects of their sustainable, environmental and climate change development strategies. </a:t>
            </a: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3996199"/>
            <a:ext cx="11965663" cy="2846932"/>
          </a:xfrm>
          <a:solidFill>
            <a:schemeClr val="bg1"/>
          </a:solidFill>
        </p:spPr>
        <p:txBody>
          <a:bodyPr/>
          <a:lstStyle/>
          <a:p>
            <a:pPr algn="l"/>
            <a:r>
              <a:rPr lang="en-GB" b="0" i="0" u="none" strike="noStrike" dirty="0">
                <a:effectLst/>
                <a:latin typeface="FS Albert"/>
                <a:hlinkClick r:id="rId3"/>
              </a:rPr>
              <a:t>BearingPoint</a:t>
            </a:r>
            <a:r>
              <a:rPr lang="en-GB" b="0" i="0" dirty="0">
                <a:solidFill>
                  <a:srgbClr val="222222"/>
                </a:solidFill>
                <a:effectLst/>
                <a:latin typeface="FS Albert"/>
              </a:rPr>
              <a:t>, with more than 1,000 employees in France and 4,300 in Europe, has had a dedicated practice in sustainable development since 2010. </a:t>
            </a:r>
            <a:r>
              <a:rPr lang="en-GB" b="0" i="0" dirty="0">
                <a:solidFill>
                  <a:srgbClr val="0A0A0A"/>
                </a:solidFill>
                <a:effectLst/>
              </a:rPr>
              <a:t>They provide multiple services that can assist SME CSR initiative such as assisting businesses to optimise their </a:t>
            </a:r>
            <a:r>
              <a:rPr lang="en-GB" b="0" i="0" dirty="0">
                <a:solidFill>
                  <a:srgbClr val="0A0A0A"/>
                </a:solidFill>
                <a:effectLst/>
                <a:hlinkClick r:id="rId4"/>
              </a:rPr>
              <a:t>sustainability</a:t>
            </a:r>
            <a:r>
              <a:rPr lang="en-GB" b="0" i="0" dirty="0">
                <a:solidFill>
                  <a:srgbClr val="0A0A0A"/>
                </a:solidFill>
                <a:effectLst/>
              </a:rPr>
              <a:t>, </a:t>
            </a:r>
            <a:r>
              <a:rPr lang="en-GB" b="0" i="0" dirty="0">
                <a:solidFill>
                  <a:srgbClr val="222222"/>
                </a:solidFill>
                <a:effectLst/>
                <a:latin typeface="FS Albert"/>
              </a:rPr>
              <a:t>strategy, digital responsibility and the calculation of carbon emissions with its emissions calculator solution. They use</a:t>
            </a:r>
            <a:r>
              <a:rPr lang="en-GB" b="0" i="0" dirty="0">
                <a:solidFill>
                  <a:srgbClr val="0A0A0A"/>
                </a:solidFill>
                <a:effectLst/>
              </a:rPr>
              <a:t> </a:t>
            </a:r>
            <a:r>
              <a:rPr lang="en-GB" b="0" i="0" dirty="0">
                <a:solidFill>
                  <a:srgbClr val="0A0A0A"/>
                </a:solidFill>
                <a:effectLst/>
                <a:hlinkClick r:id="rId5"/>
              </a:rPr>
              <a:t>AI to achieve carbon neutrality</a:t>
            </a:r>
            <a:r>
              <a:rPr lang="en-GB" b="0" i="0" dirty="0">
                <a:solidFill>
                  <a:srgbClr val="0A0A0A"/>
                </a:solidFill>
                <a:effectLst/>
              </a:rPr>
              <a:t>, </a:t>
            </a:r>
            <a:r>
              <a:rPr lang="en-GB" dirty="0">
                <a:solidFill>
                  <a:srgbClr val="0A0A0A"/>
                </a:solidFill>
              </a:rPr>
              <a:t>and provide t</a:t>
            </a:r>
            <a:r>
              <a:rPr lang="en-GB" b="0" i="0" dirty="0">
                <a:solidFill>
                  <a:srgbClr val="0A0A0A"/>
                </a:solidFill>
                <a:effectLst/>
              </a:rPr>
              <a:t>ransparency in </a:t>
            </a:r>
            <a:r>
              <a:rPr lang="en-GB" b="0" i="0" dirty="0">
                <a:solidFill>
                  <a:srgbClr val="0A0A0A"/>
                </a:solidFill>
                <a:effectLst/>
                <a:hlinkClick r:id="rId6"/>
              </a:rPr>
              <a:t>supply chain and sourcing</a:t>
            </a:r>
            <a:r>
              <a:rPr lang="en-GB" b="0" i="0" dirty="0">
                <a:solidFill>
                  <a:srgbClr val="0A0A0A"/>
                </a:solidFill>
                <a:effectLst/>
              </a:rPr>
              <a:t>. They </a:t>
            </a:r>
            <a:r>
              <a:rPr lang="en-GB" b="0" i="0" dirty="0">
                <a:solidFill>
                  <a:srgbClr val="0A0A0A"/>
                </a:solidFill>
                <a:effectLst/>
                <a:hlinkClick r:id="rId7"/>
              </a:rPr>
              <a:t>acquired I Care in 2022 </a:t>
            </a:r>
            <a:r>
              <a:rPr lang="en-GB" b="0" i="0" dirty="0">
                <a:solidFill>
                  <a:srgbClr val="0A0A0A"/>
                </a:solidFill>
                <a:effectLst/>
              </a:rPr>
              <a:t>to assist them </a:t>
            </a:r>
            <a:r>
              <a:rPr lang="en-GB" b="0" i="0" dirty="0">
                <a:solidFill>
                  <a:srgbClr val="222222"/>
                </a:solidFill>
                <a:effectLst/>
                <a:latin typeface="FS Albert"/>
              </a:rPr>
              <a:t>in sustainability strategy development and environmental transition programs. </a:t>
            </a:r>
            <a:r>
              <a:rPr lang="en-GB" b="0" i="0" dirty="0">
                <a:solidFill>
                  <a:srgbClr val="222222"/>
                </a:solidFill>
                <a:effectLst/>
                <a:latin typeface="FS Albert"/>
                <a:hlinkClick r:id="rId8"/>
              </a:rPr>
              <a:t>Bearing Point Ireland</a:t>
            </a:r>
            <a:r>
              <a:rPr lang="en-GB" b="0" i="0" dirty="0">
                <a:solidFill>
                  <a:srgbClr val="222222"/>
                </a:solidFill>
                <a:effectLst/>
                <a:latin typeface="FS Albert"/>
              </a:rPr>
              <a:t>. </a:t>
            </a:r>
            <a:endParaRPr lang="en-GB" b="0" i="0" dirty="0">
              <a:solidFill>
                <a:srgbClr val="0A0A0A"/>
              </a:solidFill>
              <a:effectLst/>
            </a:endParaRPr>
          </a:p>
        </p:txBody>
      </p:sp>
      <p:sp>
        <p:nvSpPr>
          <p:cNvPr id="2" name="Rectangle 1">
            <a:extLst>
              <a:ext uri="{FF2B5EF4-FFF2-40B4-BE49-F238E27FC236}">
                <a16:creationId xmlns:a16="http://schemas.microsoft.com/office/drawing/2014/main" id="{37C3A13C-44DC-A0BE-91CC-B340367260C3}"/>
              </a:ext>
            </a:extLst>
          </p:cNvPr>
          <p:cNvSpPr/>
          <p:nvPr/>
        </p:nvSpPr>
        <p:spPr>
          <a:xfrm>
            <a:off x="10031240" y="-47448"/>
            <a:ext cx="2160759" cy="3915855"/>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a:extLst>
              <a:ext uri="{FF2B5EF4-FFF2-40B4-BE49-F238E27FC236}">
                <a16:creationId xmlns:a16="http://schemas.microsoft.com/office/drawing/2014/main" id="{6F261DB6-4FE4-90E0-5782-2DA0533EC7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Sustainable Supply Chain &amp; Sourcing Tool</a:t>
            </a:r>
          </a:p>
        </p:txBody>
      </p:sp>
      <p:pic>
        <p:nvPicPr>
          <p:cNvPr id="4" name="Graphic 3" descr="Recycle with solid fill">
            <a:extLst>
              <a:ext uri="{FF2B5EF4-FFF2-40B4-BE49-F238E27FC236}">
                <a16:creationId xmlns:a16="http://schemas.microsoft.com/office/drawing/2014/main" id="{365A78B5-9AB3-A18E-CF1E-36E701C897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15932" y="2280287"/>
            <a:ext cx="1391373" cy="1391373"/>
          </a:xfrm>
          <a:prstGeom prst="rect">
            <a:avLst/>
          </a:prstGeom>
        </p:spPr>
      </p:pic>
    </p:spTree>
    <p:extLst>
      <p:ext uri="{BB962C8B-B14F-4D97-AF65-F5344CB8AC3E}">
        <p14:creationId xmlns:p14="http://schemas.microsoft.com/office/powerpoint/2010/main" val="9273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907745"/>
            <a:ext cx="5395869" cy="5384995"/>
          </a:xfrm>
        </p:spPr>
        <p:txBody>
          <a:bodyPr>
            <a:noAutofit/>
          </a:bodyPr>
          <a:lstStyle/>
          <a:p>
            <a:pPr marL="342900" indent="-342900">
              <a:lnSpc>
                <a:spcPct val="100000"/>
              </a:lnSpc>
              <a:spcBef>
                <a:spcPts val="1200"/>
              </a:spcBef>
              <a:buFont typeface="Wingdings" panose="05000000000000000000" pitchFamily="2" charset="2"/>
              <a:buChar char="v"/>
            </a:pPr>
            <a:r>
              <a:rPr lang="en-IE" sz="2200" b="1" dirty="0">
                <a:solidFill>
                  <a:srgbClr val="3AA091"/>
                </a:solidFill>
              </a:rPr>
              <a:t>Understand </a:t>
            </a:r>
            <a:r>
              <a:rPr lang="en-IE" sz="2200" dirty="0">
                <a:solidFill>
                  <a:srgbClr val="4D4D4D"/>
                </a:solidFill>
              </a:rPr>
              <a:t>the beneficial linkages between digital technologies and CSR with SME operations and how it can simultaneously benefit society, economies and the environment</a:t>
            </a:r>
          </a:p>
          <a:p>
            <a:pPr marL="342900" indent="-342900">
              <a:lnSpc>
                <a:spcPct val="100000"/>
              </a:lnSpc>
              <a:spcBef>
                <a:spcPts val="1200"/>
              </a:spcBef>
              <a:buFont typeface="Wingdings" panose="05000000000000000000" pitchFamily="2" charset="2"/>
              <a:buChar char="v"/>
            </a:pPr>
            <a:r>
              <a:rPr lang="en-IE" sz="2200" b="1" dirty="0">
                <a:solidFill>
                  <a:srgbClr val="F27954"/>
                </a:solidFill>
              </a:rPr>
              <a:t>Learn</a:t>
            </a:r>
            <a:r>
              <a:rPr lang="en-IE" sz="2200" dirty="0"/>
              <a:t> </a:t>
            </a:r>
            <a:r>
              <a:rPr lang="en-IE" sz="2200" dirty="0">
                <a:solidFill>
                  <a:srgbClr val="4D4D4D"/>
                </a:solidFill>
              </a:rPr>
              <a:t>how the different types and ways digital technologies can be implemented to benefit your company</a:t>
            </a:r>
          </a:p>
          <a:p>
            <a:pPr marL="342900" indent="-342900">
              <a:lnSpc>
                <a:spcPct val="100000"/>
              </a:lnSpc>
              <a:spcBef>
                <a:spcPts val="1200"/>
              </a:spcBef>
              <a:buFont typeface="Wingdings" panose="05000000000000000000" pitchFamily="2" charset="2"/>
              <a:buChar char="v"/>
            </a:pPr>
            <a:r>
              <a:rPr lang="en-IE" sz="2200" b="1" dirty="0">
                <a:solidFill>
                  <a:srgbClr val="916395"/>
                </a:solidFill>
              </a:rPr>
              <a:t>Access </a:t>
            </a:r>
            <a:r>
              <a:rPr lang="en-IE" sz="2200" dirty="0">
                <a:solidFill>
                  <a:srgbClr val="4D4D4D"/>
                </a:solidFill>
              </a:rPr>
              <a:t>12 quick affordable and accessible digital tools and technologies that are game changers and win-win measures to achieve CSR ethos and SME business operations </a:t>
            </a:r>
          </a:p>
          <a:p>
            <a:pPr marL="342900" indent="-342900">
              <a:lnSpc>
                <a:spcPct val="100000"/>
              </a:lnSpc>
              <a:spcBef>
                <a:spcPts val="1200"/>
              </a:spcBef>
              <a:buFont typeface="Wingdings" panose="05000000000000000000" pitchFamily="2" charset="2"/>
              <a:buChar char="v"/>
            </a:pPr>
            <a:endParaRPr lang="en-IE" sz="22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0" y="-45265"/>
            <a:ext cx="5721790" cy="3673388"/>
          </a:xfrm>
          <a:prstGeom prst="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003DD14B-B506-349A-DC25-1E5C47897B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329"/>
          <a:stretch/>
        </p:blipFill>
        <p:spPr>
          <a:xfrm>
            <a:off x="5712051" y="330604"/>
            <a:ext cx="6479950" cy="2920009"/>
          </a:xfrm>
          <a:prstGeom prst="rect">
            <a:avLst/>
          </a:prstGeom>
        </p:spPr>
      </p:pic>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4" y="233797"/>
            <a:ext cx="4852656" cy="3031810"/>
          </a:xfrm>
          <a:solidFill>
            <a:srgbClr val="3E6CB3"/>
          </a:solidFill>
        </p:spPr>
        <p:txBody>
          <a:bodyPr>
            <a:normAutofit fontScale="92500" lnSpcReduction="10000"/>
          </a:bodyPr>
          <a:lstStyle/>
          <a:p>
            <a:r>
              <a:rPr lang="en-IE" dirty="0">
                <a:hlinkClick r:id="rId3">
                  <a:extLst>
                    <a:ext uri="{A12FA001-AC4F-418D-AE19-62706E023703}">
                      <ahyp:hlinkClr xmlns:ahyp="http://schemas.microsoft.com/office/drawing/2018/hyperlinkcolor" val="tx"/>
                    </a:ext>
                  </a:extLst>
                </a:hlinkClick>
              </a:rPr>
              <a:t>Optimy is an online platform that streamlines and scales CSR initiatives</a:t>
            </a:r>
            <a:r>
              <a:rPr lang="en-IE" dirty="0"/>
              <a:t>. </a:t>
            </a:r>
            <a:r>
              <a:rPr lang="en-GB" sz="2600" b="0" i="0" dirty="0">
                <a:effectLst/>
              </a:rPr>
              <a:t>Manages all types of CSR projects such as grant making, sponsorships, volunteering, scholarships, and other aid initiatives from one platform.</a:t>
            </a:r>
            <a:r>
              <a:rPr lang="en-IE" sz="2600" dirty="0"/>
              <a:t> </a:t>
            </a: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4" y="3733532"/>
            <a:ext cx="10842133" cy="1666055"/>
          </a:xfrm>
        </p:spPr>
        <p:txBody>
          <a:bodyPr/>
          <a:lstStyle/>
          <a:p>
            <a:r>
              <a:rPr lang="en-IE" dirty="0">
                <a:solidFill>
                  <a:srgbClr val="0A0A0A"/>
                </a:solidFill>
              </a:rPr>
              <a:t>Based in Brussels </a:t>
            </a:r>
            <a:r>
              <a:rPr lang="en-IE" dirty="0">
                <a:solidFill>
                  <a:srgbClr val="0A0A0A"/>
                </a:solidFill>
                <a:hlinkClick r:id="rId3"/>
              </a:rPr>
              <a:t>Optimy</a:t>
            </a:r>
            <a:r>
              <a:rPr lang="en-IE" dirty="0">
                <a:solidFill>
                  <a:srgbClr val="0A0A0A"/>
                </a:solidFill>
              </a:rPr>
              <a:t> allows businesses to amplify their social impact with an efficient and scalable platform. </a:t>
            </a:r>
            <a:r>
              <a:rPr lang="en-GB" b="0" i="0" dirty="0">
                <a:solidFill>
                  <a:srgbClr val="2A263F"/>
                </a:solidFill>
                <a:effectLst/>
                <a:latin typeface="Eudoxussans"/>
              </a:rPr>
              <a:t>Their social impact strategy focuses on having a positive impact on customers, employees, communities and the environment through long-term projects. </a:t>
            </a:r>
            <a:r>
              <a:rPr lang="en-GB" dirty="0">
                <a:solidFill>
                  <a:srgbClr val="2A263F"/>
                </a:solidFill>
                <a:latin typeface="Eudoxussans"/>
              </a:rPr>
              <a:t>They</a:t>
            </a:r>
            <a:r>
              <a:rPr lang="en-GB" b="0" i="0" dirty="0">
                <a:solidFill>
                  <a:srgbClr val="2A263F"/>
                </a:solidFill>
                <a:effectLst/>
                <a:latin typeface="Eudoxussans"/>
              </a:rPr>
              <a:t> believe that supporting all people and promoting inclusion across business and society makes the world a better place. They are committed to creating a diverse and inclusive culture that helps employees know they are valued, respected and empowered to bring their best ideas forward.</a:t>
            </a:r>
            <a:endParaRPr lang="en-IE" dirty="0">
              <a:solidFill>
                <a:srgbClr val="0A0A0A"/>
              </a:solidFill>
            </a:endParaRPr>
          </a:p>
        </p:txBody>
      </p:sp>
      <p:sp>
        <p:nvSpPr>
          <p:cNvPr id="4" name="Rectangle 3">
            <a:extLst>
              <a:ext uri="{FF2B5EF4-FFF2-40B4-BE49-F238E27FC236}">
                <a16:creationId xmlns:a16="http://schemas.microsoft.com/office/drawing/2014/main" id="{F544F7BE-53F9-2D8D-6D79-9E0F1A0C8EC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0E11DA20-D491-DE94-DAFA-0C443F77CDB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Social </a:t>
            </a:r>
            <a:r>
              <a:rPr lang="en-IE" sz="2300" dirty="0"/>
              <a:t>Employee, and Community Inclusivity Tool</a:t>
            </a:r>
          </a:p>
        </p:txBody>
      </p:sp>
      <p:grpSp>
        <p:nvGrpSpPr>
          <p:cNvPr id="6" name="Graphic 4">
            <a:extLst>
              <a:ext uri="{FF2B5EF4-FFF2-40B4-BE49-F238E27FC236}">
                <a16:creationId xmlns:a16="http://schemas.microsoft.com/office/drawing/2014/main" id="{EC7E6ACB-C8A3-3C8C-244F-49DCAB8A14CF}"/>
              </a:ext>
            </a:extLst>
          </p:cNvPr>
          <p:cNvGrpSpPr/>
          <p:nvPr/>
        </p:nvGrpSpPr>
        <p:grpSpPr>
          <a:xfrm>
            <a:off x="10031240" y="2059822"/>
            <a:ext cx="2056020" cy="1303893"/>
            <a:chOff x="7451356" y="3368393"/>
            <a:chExt cx="2245761" cy="1336865"/>
          </a:xfrm>
        </p:grpSpPr>
        <p:sp>
          <p:nvSpPr>
            <p:cNvPr id="9" name="Freeform 1023">
              <a:extLst>
                <a:ext uri="{FF2B5EF4-FFF2-40B4-BE49-F238E27FC236}">
                  <a16:creationId xmlns:a16="http://schemas.microsoft.com/office/drawing/2014/main" id="{7156D7D3-4D1C-CE1E-F71A-75CCAAA3B02D}"/>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EF58F156-E32F-857D-17D0-B3D5792F795A}"/>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FEE19522-014A-CB25-0D0E-8F755825EC66}"/>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5D7A7349-B19A-FFD2-B9D2-10EC6C46529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35283627-D734-59EC-B3C0-2EEB67B15052}"/>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19BCC239-25E2-5837-599F-804D66735F3B}"/>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13D7C304-2726-D376-48E8-7DD43FDD92D5}"/>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31C9D91D-593B-34B0-5269-D282B81A5D5D}"/>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1CC57B6D-34EF-FE89-8853-3BBE74295B04}"/>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050DB8AF-E828-001C-D6DD-700144FC6857}"/>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8724B790-34EC-22B8-86F1-A3E30F80D39B}"/>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7CB24492-7036-02B2-4F32-3CC10CB6E2A9}"/>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7CB5BDE4-5736-801D-11A7-5F8E95A4BC0F}"/>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3A1168A0-F575-2C52-2432-8E0603213AA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69627FDD-8AE9-8D0A-9476-4A961DB88D7F}"/>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D17650BC-7B85-1658-3929-07E3CA8ECB9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ADB21296-69CB-ABF1-CACD-C37D630836F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9227E648-916B-0B65-36E1-6764A6BCF412}"/>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E51087EB-EAFF-24D7-4BA9-1560D185B41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E2DC00D6-C434-E74D-B0B7-52C7730B2369}"/>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3610721C-6B16-0BCF-602F-E76FA2FF5CC8}"/>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394C2700-B9E8-F27D-A364-55E6A15BB180}"/>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674FF6BA-BF34-B9C6-E866-0D2B55E982C7}"/>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C73FD386-5974-A571-BA9A-BA0D91F57922}"/>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537C9D50-4848-A506-D2E3-476419DB639E}"/>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B8AC2F0A-F273-23EA-ABFF-3A790FC75140}"/>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218287B8-65FD-FCA6-7E25-F947E56E61BF}"/>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F3A1AE73-0D7A-121D-4F85-417A6BF39152}"/>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34C78AAC-B849-FAEE-859C-69843B649A8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50B84036-E960-A359-2A0C-4C2E3B50E4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DFA8246A-625B-D21B-AA09-DFD57258445A}"/>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3F0B3287-9970-CAEF-AC2D-C132443D4500}"/>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9D526C93-A91B-BE1C-6FEB-DAC2A1102F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0763B60-3EFC-AC57-DB7A-07BE6567B59A}"/>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C62AF67A-EB48-F44D-9890-7F2D15638A3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5CFB5A36-B1F9-64B6-A6A8-6E1CA86B6D73}"/>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836EDBCD-7148-E66C-AAC3-291B15559B3A}"/>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53D4DDCD-3C51-5155-4FD3-17D093AC4447}"/>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553FCB6-CE38-83AF-D34B-8FFF866FC6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5B2D6AD7-9F24-3D29-00A1-34EDFEF28C32}"/>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4AB445EE-40E5-CD84-44FC-42DECEF92205}"/>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EEC60EBA-962F-20F3-9C50-384835312B72}"/>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422CAED6-6F78-3FB2-FE68-637A27CBF96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52F16D29-049A-CB3B-E477-18329E96791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D16DA78F-338A-8D2F-1574-AB2DB14E9FAF}"/>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0198F12-05E7-CAF2-D768-0CD1CA67075F}"/>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DDCFBD91-2BF8-8964-1018-86BF7078586A}"/>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9268879D-5984-36C5-11F8-9BF4FE24F1C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035D7F49-DE31-2344-FD0A-E0F9E097B9E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B592B024-9E47-AB25-0014-84B5D28E9B9A}"/>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D7843977-5D95-BEE1-E405-7EA0ED9F6A5E}"/>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428B45BE-1022-27CA-FCBA-E7B065B09764}"/>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50A1D719-814D-60A7-FB51-B45C1DEAC39B}"/>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66ABFB65-2955-B8BE-73D0-AA1ABFF9217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D9F5FE48-8A98-B56D-16CF-010B3B10AA9E}"/>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4" name="Freeform 1078">
              <a:extLst>
                <a:ext uri="{FF2B5EF4-FFF2-40B4-BE49-F238E27FC236}">
                  <a16:creationId xmlns:a16="http://schemas.microsoft.com/office/drawing/2014/main" id="{9505206E-BB82-73B4-0624-73ED1DC4D087}"/>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5" name="Freeform 1079">
              <a:extLst>
                <a:ext uri="{FF2B5EF4-FFF2-40B4-BE49-F238E27FC236}">
                  <a16:creationId xmlns:a16="http://schemas.microsoft.com/office/drawing/2014/main" id="{32210096-EB58-9669-DAAA-949A8B50E24E}"/>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6" name="Freeform 1080">
              <a:extLst>
                <a:ext uri="{FF2B5EF4-FFF2-40B4-BE49-F238E27FC236}">
                  <a16:creationId xmlns:a16="http://schemas.microsoft.com/office/drawing/2014/main" id="{FC7DD850-55F0-BB22-A340-138CF8464702}"/>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1860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452C83-5AB2-BF2F-7F4F-1E98C84B3A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960" r="12512"/>
          <a:stretch/>
        </p:blipFill>
        <p:spPr>
          <a:xfrm>
            <a:off x="5077060" y="261111"/>
            <a:ext cx="6479950" cy="3129507"/>
          </a:xfrm>
          <a:prstGeom prst="rect">
            <a:avLst/>
          </a:prstGeom>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003A50"/>
          </a:solidFill>
        </p:spPr>
        <p:txBody>
          <a:bodyPr>
            <a:normAutofit fontScale="40000" lnSpcReduction="20000"/>
          </a:bodyPr>
          <a:lstStyle/>
          <a:p>
            <a:pPr>
              <a:lnSpc>
                <a:spcPct val="120000"/>
              </a:lnSpc>
            </a:pPr>
            <a:r>
              <a:rPr lang="en-GB" sz="5900" b="0" i="0" u="none" strike="noStrike" dirty="0">
                <a:effectLst/>
                <a:hlinkClick r:id="rId3">
                  <a:extLst>
                    <a:ext uri="{A12FA001-AC4F-418D-AE19-62706E023703}">
                      <ahyp:hlinkClr xmlns:ahyp="http://schemas.microsoft.com/office/drawing/2018/hyperlinkcolor" val="tx"/>
                    </a:ext>
                  </a:extLst>
                </a:hlinkClick>
              </a:rPr>
              <a:t>Vera</a:t>
            </a:r>
            <a:r>
              <a:rPr lang="en-GB" sz="5900" b="0" i="0" u="none" strike="noStrike" dirty="0">
                <a:solidFill>
                  <a:srgbClr val="FFFFFF"/>
                </a:solidFill>
                <a:effectLst/>
              </a:rPr>
              <a:t> </a:t>
            </a:r>
            <a:r>
              <a:rPr lang="en-GB" sz="5000" b="0" i="0" u="none" strike="noStrike" dirty="0">
                <a:solidFill>
                  <a:srgbClr val="FFFFFF"/>
                </a:solidFill>
                <a:effectLst/>
              </a:rPr>
              <a:t>is a simple way to </a:t>
            </a:r>
            <a:r>
              <a:rPr lang="en-GB" sz="5000" b="0" i="1" u="none" strike="noStrike" dirty="0">
                <a:solidFill>
                  <a:srgbClr val="FFFFFF"/>
                </a:solidFill>
                <a:effectLst/>
              </a:rPr>
              <a:t>offset your plastic footprint</a:t>
            </a:r>
            <a:r>
              <a:rPr lang="en-GB" sz="5000" b="0" i="0" u="none" strike="noStrike" dirty="0">
                <a:solidFill>
                  <a:srgbClr val="FFFFFF"/>
                </a:solidFill>
                <a:effectLst/>
              </a:rPr>
              <a:t> by funding jobs that prevent plastic from entering the ocean. </a:t>
            </a:r>
            <a:r>
              <a:rPr lang="en-GB" sz="5000" b="0" dirty="0">
                <a:solidFill>
                  <a:srgbClr val="FFFFFF"/>
                </a:solidFill>
              </a:rPr>
              <a:t>Vera creates new jobs to collect ocean-bound plastic in impoverished countries that don't have waste-collecting systems. Collectors bring the plastic to Plastic Bank stores and exchange it for digital currency. What gets recycled is repurposed to make new products. What can't get recycled is sent to efficient, low-emission waste management facilities.</a:t>
            </a:r>
            <a:endParaRPr lang="en-IE" sz="5000" dirty="0"/>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3" y="3447159"/>
            <a:ext cx="11143544" cy="3129507"/>
          </a:xfrm>
          <a:noFill/>
        </p:spPr>
        <p:txBody>
          <a:bodyPr/>
          <a:lstStyle/>
          <a:p>
            <a:pPr algn="l"/>
            <a:r>
              <a:rPr lang="en-GB" b="0" i="0" dirty="0">
                <a:solidFill>
                  <a:srgbClr val="0A0A0A"/>
                </a:solidFill>
                <a:effectLst/>
                <a:hlinkClick r:id="rId3"/>
              </a:rPr>
              <a:t>Vera</a:t>
            </a:r>
            <a:r>
              <a:rPr lang="en-GB" b="0" i="0" dirty="0">
                <a:solidFill>
                  <a:srgbClr val="0A0A0A"/>
                </a:solidFill>
                <a:effectLst/>
              </a:rPr>
              <a:t> offers a simple way for businesses to offset their plastic footprint through a monthly subscription model. </a:t>
            </a:r>
            <a:r>
              <a:rPr lang="en-GB" dirty="0">
                <a:solidFill>
                  <a:srgbClr val="0A0A0A"/>
                </a:solidFill>
              </a:rPr>
              <a:t>By becoming Vera-Certified, your business </a:t>
            </a:r>
            <a:r>
              <a:rPr lang="en-GB" b="0" i="0" dirty="0">
                <a:solidFill>
                  <a:srgbClr val="0A0A0A"/>
                </a:solidFill>
                <a:effectLst/>
              </a:rPr>
              <a:t>can help create new jobs for people who collect ocean-bound plastic. Businesses not only alleviate poverty, but also help divert plastic from the oceans. Everything is transacted through the blockchain, allowing you to track your impact. Vera’s collective already offsets more than 40,000 plastic bottles every month around the world. </a:t>
            </a:r>
            <a:r>
              <a:rPr lang="en-GB" b="0" i="0" dirty="0">
                <a:solidFill>
                  <a:srgbClr val="0A0A0A"/>
                </a:solidFill>
                <a:effectLst/>
                <a:latin typeface="Relative"/>
              </a:rPr>
              <a:t>See Vera-Certified member </a:t>
            </a:r>
            <a:r>
              <a:rPr lang="en-GB" dirty="0">
                <a:solidFill>
                  <a:srgbClr val="3E6CB3"/>
                </a:solidFill>
                <a:hlinkClick r:id="rId4">
                  <a:extLst>
                    <a:ext uri="{A12FA001-AC4F-418D-AE19-62706E023703}">
                      <ahyp:hlinkClr xmlns:ahyp="http://schemas.microsoft.com/office/drawing/2018/hyperlinkcolor" val="tx"/>
                    </a:ext>
                  </a:extLst>
                </a:hlinkClick>
              </a:rPr>
              <a:t>Sofar Ocean</a:t>
            </a:r>
            <a:r>
              <a:rPr lang="en-GB" b="0" i="0" dirty="0">
                <a:solidFill>
                  <a:srgbClr val="0A0A0A"/>
                </a:solidFill>
                <a:effectLst/>
                <a:latin typeface="Relative"/>
              </a:rPr>
              <a:t>, who build monitor and protect the ocean with its tools. It will offsets approx. </a:t>
            </a:r>
            <a:r>
              <a:rPr lang="en-GB" b="0" i="0" dirty="0">
                <a:solidFill>
                  <a:srgbClr val="0A0A0A"/>
                </a:solidFill>
                <a:effectLst/>
                <a:latin typeface="Relative"/>
                <a:hlinkClick r:id="rId5"/>
              </a:rPr>
              <a:t>21,000 plastic items from entering the ocean every month</a:t>
            </a:r>
            <a:r>
              <a:rPr lang="en-GB" b="0" i="0" dirty="0">
                <a:solidFill>
                  <a:srgbClr val="0A0A0A"/>
                </a:solidFill>
                <a:effectLst/>
                <a:latin typeface="Relative"/>
              </a:rPr>
              <a:t>.</a:t>
            </a:r>
            <a:endParaRPr lang="en-GB" b="0" i="0" dirty="0">
              <a:solidFill>
                <a:srgbClr val="0A0A0A"/>
              </a:solidFill>
              <a:effectLst/>
            </a:endParaRPr>
          </a:p>
        </p:txBody>
      </p:sp>
      <p:sp>
        <p:nvSpPr>
          <p:cNvPr id="4" name="Rectangle 3">
            <a:extLst>
              <a:ext uri="{FF2B5EF4-FFF2-40B4-BE49-F238E27FC236}">
                <a16:creationId xmlns:a16="http://schemas.microsoft.com/office/drawing/2014/main" id="{B80ADC7A-4D01-EC90-E4F1-E5716CE26AFF}"/>
              </a:ext>
            </a:extLst>
          </p:cNvPr>
          <p:cNvSpPr/>
          <p:nvPr/>
        </p:nvSpPr>
        <p:spPr>
          <a:xfrm>
            <a:off x="10031240" y="-47447"/>
            <a:ext cx="2160759" cy="3429000"/>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7F9DAAE4-35FD-FB33-EE1E-BA526772744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Environmental </a:t>
            </a:r>
            <a:r>
              <a:rPr lang="en-IE" sz="2400" dirty="0"/>
              <a:t>Divert Plastics From the Ocean Tool</a:t>
            </a:r>
          </a:p>
        </p:txBody>
      </p:sp>
      <p:pic>
        <p:nvPicPr>
          <p:cNvPr id="6" name="Graphic 5" descr="Recycle with solid fill">
            <a:extLst>
              <a:ext uri="{FF2B5EF4-FFF2-40B4-BE49-F238E27FC236}">
                <a16:creationId xmlns:a16="http://schemas.microsoft.com/office/drawing/2014/main" id="{53E4C7D4-DDE7-35D6-AA74-13F5E164C9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7928" y="1992362"/>
            <a:ext cx="1391373" cy="1391373"/>
          </a:xfrm>
          <a:prstGeom prst="rect">
            <a:avLst/>
          </a:prstGeom>
        </p:spPr>
      </p:pic>
    </p:spTree>
    <p:extLst>
      <p:ext uri="{BB962C8B-B14F-4D97-AF65-F5344CB8AC3E}">
        <p14:creationId xmlns:p14="http://schemas.microsoft.com/office/powerpoint/2010/main" val="1073766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F183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F18309"/>
          </a:solidFill>
        </p:spPr>
        <p:txBody>
          <a:bodyPr>
            <a:normAutofit fontScale="92500" lnSpcReduction="10000"/>
          </a:bodyPr>
          <a:lstStyle/>
          <a:p>
            <a:pPr>
              <a:lnSpc>
                <a:spcPct val="110000"/>
              </a:lnSpc>
            </a:pPr>
            <a:r>
              <a:rPr lang="en-GB" sz="2800" b="0" i="0" u="none" strike="noStrike" dirty="0">
                <a:effectLst/>
                <a:hlinkClick r:id="rId2">
                  <a:extLst>
                    <a:ext uri="{A12FA001-AC4F-418D-AE19-62706E023703}">
                      <ahyp:hlinkClr xmlns:ahyp="http://schemas.microsoft.com/office/drawing/2018/hyperlinkcolor" val="tx"/>
                    </a:ext>
                  </a:extLst>
                </a:hlinkClick>
              </a:rPr>
              <a:t>Datakind</a:t>
            </a:r>
            <a:r>
              <a:rPr lang="en-GB" sz="2800" b="0" i="0" u="none" strike="noStrike" dirty="0">
                <a:effectLst/>
              </a:rPr>
              <a:t> is a global non-profit charity that harnesses the power of data science + AI in the service of humanity. </a:t>
            </a:r>
            <a:r>
              <a:rPr lang="en-GB" sz="2200" b="0" i="0" dirty="0">
                <a:solidFill>
                  <a:srgbClr val="FFFFFF"/>
                </a:solidFill>
                <a:effectLst/>
              </a:rPr>
              <a:t>They leverage data science for the greater good. From helping Amnesty International develop an algorithm to predict human rights violations to using mobile data to help non-profits assess the impact of its programs, they work with small and large companies around the world.</a:t>
            </a:r>
            <a:endParaRPr lang="en-IE" sz="22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3" y="3436999"/>
            <a:ext cx="11143544" cy="3129507"/>
          </a:xfrm>
          <a:noFill/>
        </p:spPr>
        <p:txBody>
          <a:bodyPr/>
          <a:lstStyle/>
          <a:p>
            <a:pPr algn="l"/>
            <a:r>
              <a:rPr lang="en-GB" dirty="0">
                <a:solidFill>
                  <a:srgbClr val="0A0A0A"/>
                </a:solidFill>
                <a:hlinkClick r:id="rId2"/>
              </a:rPr>
              <a:t>DataKind</a:t>
            </a:r>
            <a:r>
              <a:rPr lang="en-GB" dirty="0">
                <a:solidFill>
                  <a:srgbClr val="0A0A0A"/>
                </a:solidFill>
              </a:rPr>
              <a:t> brings high-impact companies together with leading data scientists to use data science in the service of humanity. From one-hour events to year-long engagements, they have designed programs that enable data scientists and social changemakers to address tough humanitarian challenges together. Their work helps companies develop evidence-based decision-making, increase efficiency, and enhance their data literacy. It also introduces data scientists o the Data-for-Good movement and shows them how valuable their skill. They bring data science in all its forms to those who share their vision of a sustainable planet in which we all have access to our basic human needs. </a:t>
            </a:r>
          </a:p>
        </p:txBody>
      </p:sp>
      <p:sp>
        <p:nvSpPr>
          <p:cNvPr id="5" name="Rectangle: Rounded Corners 4">
            <a:extLst>
              <a:ext uri="{FF2B5EF4-FFF2-40B4-BE49-F238E27FC236}">
                <a16:creationId xmlns:a16="http://schemas.microsoft.com/office/drawing/2014/main" id="{0DCD0AF3-BD4B-FE8D-07BB-003379BB9F1F}"/>
              </a:ext>
            </a:extLst>
          </p:cNvPr>
          <p:cNvSpPr/>
          <p:nvPr/>
        </p:nvSpPr>
        <p:spPr>
          <a:xfrm>
            <a:off x="7259458" y="65696"/>
            <a:ext cx="3506531" cy="910906"/>
          </a:xfrm>
          <a:prstGeom prst="round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t>Sample Digital Tool</a:t>
            </a:r>
          </a:p>
        </p:txBody>
      </p:sp>
      <p:pic>
        <p:nvPicPr>
          <p:cNvPr id="2062" name="Picture 14" descr="Inside DataKind UK. By Ruby Childs, Ethics committee | by DataKind UK |  DataKindUK | Medium">
            <a:extLst>
              <a:ext uri="{FF2B5EF4-FFF2-40B4-BE49-F238E27FC236}">
                <a16:creationId xmlns:a16="http://schemas.microsoft.com/office/drawing/2014/main" id="{EC6B82CF-701D-7454-65E6-E7CCC0F6F1A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6874"/>
          <a:stretch/>
        </p:blipFill>
        <p:spPr bwMode="auto">
          <a:xfrm>
            <a:off x="5939758" y="-45264"/>
            <a:ext cx="625224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ataKind | Flickr">
            <a:extLst>
              <a:ext uri="{FF2B5EF4-FFF2-40B4-BE49-F238E27FC236}">
                <a16:creationId xmlns:a16="http://schemas.microsoft.com/office/drawing/2014/main" id="{D3DCEB7F-0E4F-814A-EFF3-9E74D132B3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4370" y="570369"/>
            <a:ext cx="3751154" cy="2813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6A119D-6DE0-DCBE-711F-82EE2D19DF2C}"/>
              </a:ext>
            </a:extLst>
          </p:cNvPr>
          <p:cNvSpPr/>
          <p:nvPr/>
        </p:nvSpPr>
        <p:spPr>
          <a:xfrm>
            <a:off x="10031240" y="-29341"/>
            <a:ext cx="2160759" cy="341307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AD137A8-188C-7D40-2B68-49FAFFDFAC5D}"/>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Social </a:t>
            </a:r>
            <a:endParaRPr lang="en-IE" sz="2300" b="1" dirty="0"/>
          </a:p>
          <a:p>
            <a:pPr algn="ctr"/>
            <a:r>
              <a:rPr lang="en-IE" sz="2300" dirty="0"/>
              <a:t>Data Tool that enables Social Changemakers and Scientists to Do Good</a:t>
            </a:r>
          </a:p>
        </p:txBody>
      </p:sp>
      <p:grpSp>
        <p:nvGrpSpPr>
          <p:cNvPr id="7" name="Graphic 4">
            <a:extLst>
              <a:ext uri="{FF2B5EF4-FFF2-40B4-BE49-F238E27FC236}">
                <a16:creationId xmlns:a16="http://schemas.microsoft.com/office/drawing/2014/main" id="{A574E138-76C2-D578-145A-5342123CC2EC}"/>
              </a:ext>
            </a:extLst>
          </p:cNvPr>
          <p:cNvGrpSpPr/>
          <p:nvPr/>
        </p:nvGrpSpPr>
        <p:grpSpPr>
          <a:xfrm>
            <a:off x="10031240" y="2078557"/>
            <a:ext cx="1974281" cy="1202388"/>
            <a:chOff x="7451356" y="3368393"/>
            <a:chExt cx="2245761" cy="1336865"/>
          </a:xfrm>
        </p:grpSpPr>
        <p:sp>
          <p:nvSpPr>
            <p:cNvPr id="9" name="Freeform 1023">
              <a:extLst>
                <a:ext uri="{FF2B5EF4-FFF2-40B4-BE49-F238E27FC236}">
                  <a16:creationId xmlns:a16="http://schemas.microsoft.com/office/drawing/2014/main" id="{D9E9E7CA-6773-4561-1DF0-7E1E7529B34A}"/>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0E4E17FB-217F-F09E-58E9-562DB3B2C658}"/>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D02074ED-7489-BE3E-7C42-97D82E4600F0}"/>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ABC9F55F-9F97-F699-1CBF-FFFAFDC6E33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46D93983-866D-504C-DC87-BCBB83B4F5D1}"/>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48CD29CB-F8E2-C236-E5F4-7BBD16423E4D}"/>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734EB5AA-E259-E397-4019-808CB49469D0}"/>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0E71F9B8-B5CC-6AB5-2DF5-FE232B112DF9}"/>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3FF6FFCD-459A-C6DD-6193-49B43075F8FA}"/>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EB186341-8DF7-11DF-9B1C-5896E7065AF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922C1734-434A-492C-97C2-C5514B86E130}"/>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4AEA6532-B94A-AEDC-01B2-E473DFE31D70}"/>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FFA32045-DE41-32B3-F0CB-350432D25696}"/>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84CE799B-F36A-6B32-A1F2-B46819E2924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C74B6AFB-335F-96DE-1BEA-BF9E93F7E7AD}"/>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EF5A6CC9-8D29-407B-BBB0-DA1A741AC0F1}"/>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5F60B420-182B-D63A-000C-68805CE9BF52}"/>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15987EC8-25D8-0E5D-FCE4-75961420D138}"/>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7944996B-23F8-E44F-3AE1-45C0AB3D681E}"/>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B936655A-0B3A-0421-E2F4-21AA6FFF3B0A}"/>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741C8C7E-FD7B-E199-904F-3D890C7A31D2}"/>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D600A2FE-DD89-50C6-3177-234560550A07}"/>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CCAC7729-C87B-CA5E-C0B4-3E5B41715FC1}"/>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71BDBCCD-E404-9598-7C56-8E914808B20A}"/>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28BA43F7-0E3D-4A9D-90BF-2E46FDD37FAC}"/>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47FD6E8D-E7A5-167C-73C1-D00554381975}"/>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8FAE3C1F-892C-A733-97A3-388CA50C0DB1}"/>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AD9FAF75-4D9A-D2B6-3445-20EFDCB4C83D}"/>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9F3C23AA-796E-8237-853C-9591531A6D06}"/>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6305D0B2-2B11-C672-E4D8-A6A879DE9352}"/>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4FC28589-0A1C-A1A8-7769-A1B2922D6F85}"/>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A48EDDA0-C275-41D4-9774-B447029241D3}"/>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258DCBC7-DDAC-079C-95A3-44A5D1AEB5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B5807A0-38FE-ABD1-BDED-58D2A1640C00}"/>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A4E93ECF-380C-05E9-A664-F72A7E7673CD}"/>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DB11EB20-F48B-46EF-0125-1998243C84E6}"/>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5B9175C1-9960-A573-003A-71D623171E35}"/>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6F728179-CAB3-DC34-3A9B-DED08DB4CEE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F352809-58A8-C29F-BE7C-78F51F1DE38A}"/>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4D7BAF0A-5850-A2B7-8E4E-086F4BD8599C}"/>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B6448624-E261-31DA-4A31-4090F2AEE898}"/>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82B60512-C000-148A-10E3-6D38A9340606}"/>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593E8E3D-4E3B-015C-8DF9-81DC50CD8F2D}"/>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08E7930D-451B-6ECB-487C-F558E06352B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4979A4DC-5082-94E3-5719-BAEDF4F8D08E}"/>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4C7AFEB-3254-9145-002B-2EC5D08EA54C}"/>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4E1B1E5D-B23A-E7B4-C34A-A6F848C6DB37}"/>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7E48DAFF-2974-F6A1-EC7D-54FD7FA3328F}"/>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629BDABE-D856-DA3F-6828-29CDDB4E287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83C6F4C0-4BC9-9E5D-7D93-FE73DDE4E19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2C428E77-C812-10E6-4981-3C73DE4E5B95}"/>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F211E43D-4033-8ECC-3F0C-6ABDAA796643}"/>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ECFB14EA-E227-57E8-F081-8C67FECA686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EBA5DE56-BE96-195D-BF3B-F1D0C7E7CE10}"/>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CCA06E4C-B92A-4C76-E439-356DA00BDCD2}"/>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048" name="Freeform 1078">
              <a:extLst>
                <a:ext uri="{FF2B5EF4-FFF2-40B4-BE49-F238E27FC236}">
                  <a16:creationId xmlns:a16="http://schemas.microsoft.com/office/drawing/2014/main" id="{A41807E6-7EF9-764F-F9AB-15F5EC30E37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049" name="Freeform 1079">
              <a:extLst>
                <a:ext uri="{FF2B5EF4-FFF2-40B4-BE49-F238E27FC236}">
                  <a16:creationId xmlns:a16="http://schemas.microsoft.com/office/drawing/2014/main" id="{077AC574-2C11-AC01-38F5-5B9D6E6E05BB}"/>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050" name="Freeform 1080">
              <a:extLst>
                <a:ext uri="{FF2B5EF4-FFF2-40B4-BE49-F238E27FC236}">
                  <a16:creationId xmlns:a16="http://schemas.microsoft.com/office/drawing/2014/main" id="{A2076663-3D9D-79B3-9B00-31D606C1D0C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52704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1C8176-24DD-E4E5-D9BD-437C5FD763C4}"/>
              </a:ext>
            </a:extLst>
          </p:cNvPr>
          <p:cNvSpPr>
            <a:spLocks noGrp="1"/>
          </p:cNvSpPr>
          <p:nvPr>
            <p:ph type="body" sz="quarter" idx="13"/>
          </p:nvPr>
        </p:nvSpPr>
        <p:spPr>
          <a:xfrm>
            <a:off x="281348" y="440861"/>
            <a:ext cx="6633802" cy="697353"/>
          </a:xfrm>
          <a:solidFill>
            <a:schemeClr val="bg1"/>
          </a:solidFill>
        </p:spPr>
        <p:txBody>
          <a:bodyPr/>
          <a:lstStyle/>
          <a:p>
            <a:r>
              <a:rPr lang="en-IE" sz="3600" dirty="0">
                <a:solidFill>
                  <a:srgbClr val="027354"/>
                </a:solidFill>
              </a:rPr>
              <a:t>12 Cost-Effective Ways SMEs can Adopt CSR Technologies Affordably and Quickly</a:t>
            </a:r>
          </a:p>
        </p:txBody>
      </p:sp>
      <p:sp>
        <p:nvSpPr>
          <p:cNvPr id="5" name="Text Placeholder 4">
            <a:extLst>
              <a:ext uri="{FF2B5EF4-FFF2-40B4-BE49-F238E27FC236}">
                <a16:creationId xmlns:a16="http://schemas.microsoft.com/office/drawing/2014/main" id="{408CD2F7-B393-DD9D-E5FF-460021F792D5}"/>
              </a:ext>
            </a:extLst>
          </p:cNvPr>
          <p:cNvSpPr>
            <a:spLocks noGrp="1"/>
          </p:cNvSpPr>
          <p:nvPr>
            <p:ph type="body" sz="quarter" idx="14"/>
          </p:nvPr>
        </p:nvSpPr>
        <p:spPr>
          <a:xfrm>
            <a:off x="281347" y="2235466"/>
            <a:ext cx="6271853" cy="1193534"/>
          </a:xfrm>
        </p:spPr>
        <p:txBody>
          <a:bodyPr/>
          <a:lstStyle/>
          <a:p>
            <a:r>
              <a:rPr lang="en-IE" sz="2400" dirty="0"/>
              <a:t>This section covers simple, quick and effective ways SMEs can quickly adopt digital tools and technologies that can improve their CSR contribution and impact.</a:t>
            </a:r>
          </a:p>
        </p:txBody>
      </p:sp>
      <p:sp>
        <p:nvSpPr>
          <p:cNvPr id="3" name="Rectangle: Rounded Corners 2">
            <a:extLst>
              <a:ext uri="{FF2B5EF4-FFF2-40B4-BE49-F238E27FC236}">
                <a16:creationId xmlns:a16="http://schemas.microsoft.com/office/drawing/2014/main" id="{6E94D2BB-E31F-99BB-E6E1-BC5F4C4398CA}"/>
              </a:ext>
            </a:extLst>
          </p:cNvPr>
          <p:cNvSpPr/>
          <p:nvPr/>
        </p:nvSpPr>
        <p:spPr>
          <a:xfrm>
            <a:off x="363301" y="4554526"/>
            <a:ext cx="4513499" cy="1371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121C3206-5C34-60B4-58EA-CA4499633AF4}"/>
              </a:ext>
            </a:extLst>
          </p:cNvPr>
          <p:cNvSpPr txBox="1"/>
          <p:nvPr/>
        </p:nvSpPr>
        <p:spPr>
          <a:xfrm>
            <a:off x="737451" y="4824827"/>
            <a:ext cx="3765198" cy="830997"/>
          </a:xfrm>
          <a:prstGeom prst="rect">
            <a:avLst/>
          </a:prstGeom>
          <a:solidFill>
            <a:schemeClr val="accent2"/>
          </a:solidFill>
        </p:spPr>
        <p:txBody>
          <a:bodyPr wrap="square" rtlCol="0">
            <a:spAutoFit/>
          </a:bodyPr>
          <a:lstStyle/>
          <a:p>
            <a:pPr algn="ctr"/>
            <a:r>
              <a:rPr lang="en-IE" sz="4800" b="1" dirty="0">
                <a:solidFill>
                  <a:schemeClr val="bg1"/>
                </a:solidFill>
              </a:rPr>
              <a:t>Section 3</a:t>
            </a:r>
          </a:p>
        </p:txBody>
      </p:sp>
    </p:spTree>
    <p:extLst>
      <p:ext uri="{BB962C8B-B14F-4D97-AF65-F5344CB8AC3E}">
        <p14:creationId xmlns:p14="http://schemas.microsoft.com/office/powerpoint/2010/main" val="718357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359875"/>
            <a:ext cx="3815923" cy="613825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Hybrid Working</a:t>
            </a:r>
            <a:endParaRPr lang="en-GB" dirty="0"/>
          </a:p>
          <a:p>
            <a:r>
              <a:rPr lang="en-GB" sz="2000" dirty="0"/>
              <a:t>Implement a digital hybrid-focused platform that allows employees to work remotely. This can help reduce environmental impact and enhance ethical production among others. It promotes environmentally friendly habits. Fewer people commuting reduces emissions, and working from home means fewer disposable items such as plates, cutlery and coffee cups. Make sure they are eco-friendly first. Read </a:t>
            </a:r>
            <a:r>
              <a:rPr lang="en-GB" sz="2000" dirty="0">
                <a:solidFill>
                  <a:schemeClr val="bg1"/>
                </a:solidFill>
                <a:hlinkClick r:id="rId2">
                  <a:extLst>
                    <a:ext uri="{A12FA001-AC4F-418D-AE19-62706E023703}">
                      <ahyp:hlinkClr xmlns:ahyp="http://schemas.microsoft.com/office/drawing/2018/hyperlinkcolor" val="tx"/>
                    </a:ext>
                  </a:extLst>
                </a:hlinkClick>
              </a:rPr>
              <a:t>Best Sustainable Productivity Tools </a:t>
            </a:r>
            <a:endParaRPr lang="en-GB" sz="2000" dirty="0">
              <a:solidFill>
                <a:schemeClr val="bg1"/>
              </a:solidFill>
            </a:endParaRPr>
          </a:p>
          <a:p>
            <a:pPr algn="ct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225741" y="359875"/>
            <a:ext cx="3636706" cy="613825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Move Storage to Cloud</a:t>
            </a:r>
          </a:p>
          <a:p>
            <a:pPr algn="l"/>
            <a:r>
              <a:rPr lang="en-GB" sz="2000" dirty="0"/>
              <a:t>Moving your storage to the cloud eliminates your on-premises IT infrastructure costs as you will not be paying the energy costs to power the equipment.  Cloud computing is 93% more energy-efficient than on-premises data centres.</a:t>
            </a:r>
          </a:p>
          <a:p>
            <a:pPr algn="l"/>
            <a:endParaRPr lang="en-GB" sz="2000" dirty="0"/>
          </a:p>
          <a:p>
            <a:pPr algn="l"/>
            <a:r>
              <a:rPr lang="en-GB" sz="2000" dirty="0"/>
              <a:t>Research by Berkeley Lab and Northwestern University, found that businesses could save between 60% and 85% in energy costs when they change over to cloud-based services. </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11623" y="359875"/>
            <a:ext cx="3928788" cy="61382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Automation</a:t>
            </a:r>
          </a:p>
          <a:p>
            <a:r>
              <a:rPr lang="en-GB" sz="2000" dirty="0"/>
              <a:t>Automation solutions can save your team endless hours and can add value to your company by reducing the amount of human labour needed for time-consuming, repetitive tasks, allowing your team to focus on higher-level tasks. Automation can also supply a simpler end-user experience, increasing efficiency and ROI and decreasing costs related to human error.   </a:t>
            </a:r>
          </a:p>
        </p:txBody>
      </p:sp>
    </p:spTree>
    <p:extLst>
      <p:ext uri="{BB962C8B-B14F-4D97-AF65-F5344CB8AC3E}">
        <p14:creationId xmlns:p14="http://schemas.microsoft.com/office/powerpoint/2010/main" val="3527575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210677"/>
            <a:ext cx="3815923" cy="64366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 Renewable Energy</a:t>
            </a:r>
            <a:endParaRPr lang="en-GB" dirty="0"/>
          </a:p>
          <a:p>
            <a:pPr algn="l"/>
            <a:r>
              <a:rPr lang="en-GB" sz="2000" dirty="0"/>
              <a:t>Most electricity is generated from fossil fuels which emit CO2 and pollute the environment.</a:t>
            </a:r>
          </a:p>
          <a:p>
            <a:pPr algn="l"/>
            <a:r>
              <a:rPr lang="en-GB" sz="2000" dirty="0"/>
              <a:t>Switch to renewable sources of energy such as solar. It is now affordable. They can help small businesses and companies to cut their carbon emissions as well as operational costs. For smaller businesses, the cost of using eco-friendly technologies like solar panels may be expensive at first, but companies will save a lot of money in the long run.    </a:t>
            </a:r>
          </a:p>
          <a:p>
            <a:pPr algn="ct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225741" y="210677"/>
            <a:ext cx="3636706" cy="6436646"/>
          </a:xfrm>
          <a:prstGeom prst="roundRect">
            <a:avLst/>
          </a:prstGeom>
          <a:solidFill>
            <a:srgbClr val="0097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 Go Paper Free</a:t>
            </a:r>
          </a:p>
          <a:p>
            <a:pPr algn="l"/>
            <a:r>
              <a:rPr lang="en-GB" sz="2000" dirty="0"/>
              <a:t>Another area where companies can go green is their use of paper. It is estimated that the cost of using paper is 30 times the purchasing cost. Employees can communicate to their employees, clients and customers through email.</a:t>
            </a:r>
          </a:p>
          <a:p>
            <a:pPr algn="l"/>
            <a:r>
              <a:rPr lang="en-GB" sz="2000" dirty="0"/>
              <a:t>Bills are being paid through digital channels. There are apps that allow businesses to schedule assignments, organize projects, and share documents and media with their employees without using paper. </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02570" y="192570"/>
            <a:ext cx="3928788" cy="643664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 </a:t>
            </a:r>
            <a:r>
              <a:rPr lang="en-IE" sz="2400" b="1" i="0" dirty="0">
                <a:solidFill>
                  <a:schemeClr val="bg1"/>
                </a:solidFill>
                <a:effectLst/>
              </a:rPr>
              <a:t>Energy-efficient data centres</a:t>
            </a:r>
            <a:endParaRPr lang="en-IE" sz="2400" b="0" i="0" dirty="0">
              <a:solidFill>
                <a:schemeClr val="bg1"/>
              </a:solidFill>
              <a:effectLst/>
            </a:endParaRPr>
          </a:p>
          <a:p>
            <a:pPr algn="l"/>
            <a:r>
              <a:rPr lang="en-GB" sz="2000" b="0" i="0" dirty="0">
                <a:solidFill>
                  <a:schemeClr val="bg1"/>
                </a:solidFill>
                <a:effectLst/>
              </a:rPr>
              <a:t>Computers require a lot of electricity and most power sources use fossil fuels.</a:t>
            </a:r>
          </a:p>
          <a:p>
            <a:pPr algn="l"/>
            <a:r>
              <a:rPr lang="en-GB" sz="2000" b="0" i="0" dirty="0">
                <a:solidFill>
                  <a:schemeClr val="bg1"/>
                </a:solidFill>
                <a:effectLst/>
              </a:rPr>
              <a:t>Data centres that host big servers can contribute to millions of tons of pollution from the energy they consume. Therefore many businesses are transferring to energy-efficient data centres. Advanced servers that require less energy can minimize the carbon footprint. Cloud computing is another technology that reduces energy consumption and emissions and you don’t require physical infrastructure to work. </a:t>
            </a:r>
          </a:p>
        </p:txBody>
      </p:sp>
    </p:spTree>
    <p:extLst>
      <p:ext uri="{BB962C8B-B14F-4D97-AF65-F5344CB8AC3E}">
        <p14:creationId xmlns:p14="http://schemas.microsoft.com/office/powerpoint/2010/main" val="3664728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364455" y="457199"/>
            <a:ext cx="3815923" cy="60748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 Go Online &amp; Eco-Friendly Website</a:t>
            </a:r>
            <a:endParaRPr lang="en-GB" dirty="0"/>
          </a:p>
          <a:p>
            <a:pPr algn="l"/>
            <a:r>
              <a:rPr lang="en-GB" sz="2000" b="0" i="0" dirty="0">
                <a:solidFill>
                  <a:schemeClr val="bg1"/>
                </a:solidFill>
                <a:effectLst/>
              </a:rPr>
              <a:t>By going online companies can reduce the environmental impact of using concrete, electricity, water, and gas at that establishment. Online companies also reduce the number of people who have to drive to and from the office. Not all businesses but small businesses can completely go digital. Go E-commerce (e.g., Etsy or Shopify) or start an </a:t>
            </a:r>
            <a:r>
              <a:rPr lang="en-GB" sz="2000" b="0" i="0" dirty="0">
                <a:solidFill>
                  <a:schemeClr val="bg1"/>
                </a:solidFill>
                <a:effectLst/>
                <a:hlinkClick r:id="rId2">
                  <a:extLst>
                    <a:ext uri="{A12FA001-AC4F-418D-AE19-62706E023703}">
                      <ahyp:hlinkClr xmlns:ahyp="http://schemas.microsoft.com/office/drawing/2018/hyperlinkcolor" val="tx"/>
                    </a:ext>
                  </a:extLst>
                </a:hlinkClick>
              </a:rPr>
              <a:t>Eco-Friendly Website. </a:t>
            </a:r>
            <a:endParaRPr lang="en-IE" dirty="0">
              <a:solidFill>
                <a:schemeClr val="bg1"/>
              </a:solidFill>
            </a:endParaRP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390237" y="457199"/>
            <a:ext cx="3739775" cy="60748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 Electric Vehicles</a:t>
            </a:r>
          </a:p>
          <a:p>
            <a:pPr algn="l"/>
            <a:r>
              <a:rPr lang="en-GB" dirty="0"/>
              <a:t>EV is the future of the automobile industry. This is the reason why Tesla is so successful. Automobiles constitute well over 30% of the total carbon emissions. Conventional automobile relies heavily on fossil fuel. Therefore many big automobile companies are shifting to either electric vehicles or hybrid cars. However, right now the cost of an electric vehicle is very high and not everyone can afford it. But in coming years the cost is going to come down considerably.  This </a:t>
            </a:r>
            <a:r>
              <a:rPr lang="en-GB" dirty="0">
                <a:hlinkClick r:id="rId3">
                  <a:extLst>
                    <a:ext uri="{A12FA001-AC4F-418D-AE19-62706E023703}">
                      <ahyp:hlinkClr xmlns:ahyp="http://schemas.microsoft.com/office/drawing/2018/hyperlinkcolor" val="tx"/>
                    </a:ext>
                  </a:extLst>
                </a:hlinkClick>
              </a:rPr>
              <a:t>shift from fossil fuels to electricity</a:t>
            </a:r>
            <a:r>
              <a:rPr lang="en-GB" dirty="0"/>
              <a:t> can have a positive impact on our environment.</a:t>
            </a:r>
          </a:p>
        </p:txBody>
      </p:sp>
      <p:sp>
        <p:nvSpPr>
          <p:cNvPr id="4" name="Rectangle: Rounded Corners 3">
            <a:extLst>
              <a:ext uri="{FF2B5EF4-FFF2-40B4-BE49-F238E27FC236}">
                <a16:creationId xmlns:a16="http://schemas.microsoft.com/office/drawing/2014/main" id="{081F7291-31AC-06C0-CF1C-EB60B0A32B56}"/>
              </a:ext>
            </a:extLst>
          </p:cNvPr>
          <p:cNvSpPr/>
          <p:nvPr/>
        </p:nvSpPr>
        <p:spPr>
          <a:xfrm>
            <a:off x="8276497" y="457198"/>
            <a:ext cx="3637863" cy="607487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9. </a:t>
            </a:r>
            <a:r>
              <a:rPr lang="en-GB" sz="2400" b="1" dirty="0"/>
              <a:t>Sustainable Software</a:t>
            </a:r>
            <a:endParaRPr lang="en-GB" sz="2400" dirty="0"/>
          </a:p>
          <a:p>
            <a:pPr algn="l"/>
            <a:r>
              <a:rPr lang="en-GB" sz="2000" b="0" i="0" dirty="0">
                <a:solidFill>
                  <a:srgbClr val="FFFFFF"/>
                </a:solidFill>
                <a:effectLst/>
              </a:rPr>
              <a:t>The </a:t>
            </a:r>
            <a:r>
              <a:rPr lang="en-GB" sz="2000" b="0" i="0" dirty="0">
                <a:solidFill>
                  <a:schemeClr val="bg1"/>
                </a:solidFill>
                <a:effectLst/>
                <a:hlinkClick r:id="rId4">
                  <a:extLst>
                    <a:ext uri="{A12FA001-AC4F-418D-AE19-62706E023703}">
                      <ahyp:hlinkClr xmlns:ahyp="http://schemas.microsoft.com/office/drawing/2018/hyperlinkcolor" val="tx"/>
                    </a:ext>
                  </a:extLst>
                </a:hlinkClick>
              </a:rPr>
              <a:t>“Blue angel label” for software </a:t>
            </a:r>
            <a:r>
              <a:rPr lang="en-GB" sz="2000" b="0" i="0" dirty="0">
                <a:solidFill>
                  <a:srgbClr val="FFFFFF"/>
                </a:solidFill>
                <a:effectLst/>
              </a:rPr>
              <a:t>is sustainable by design </a:t>
            </a:r>
            <a:r>
              <a:rPr lang="en-GB" sz="2000" b="0" i="0" dirty="0">
                <a:solidFill>
                  <a:schemeClr val="bg1"/>
                </a:solidFill>
                <a:effectLst/>
              </a:rPr>
              <a:t>certification scheme for sustainable software the</a:t>
            </a:r>
            <a:r>
              <a:rPr lang="en-GB" sz="2000" b="0" i="0" u="sng" strike="noStrike" dirty="0">
                <a:solidFill>
                  <a:schemeClr val="bg1"/>
                </a:solidFill>
                <a:effectLst/>
                <a:hlinkClick r:id="rId5">
                  <a:extLst>
                    <a:ext uri="{A12FA001-AC4F-418D-AE19-62706E023703}">
                      <ahyp:hlinkClr xmlns:ahyp="http://schemas.microsoft.com/office/drawing/2018/hyperlinkcolor" val="tx"/>
                    </a:ext>
                  </a:extLst>
                </a:hlinkClick>
              </a:rPr>
              <a:t> “blue angel label for resource- and energy-efficient software”</a:t>
            </a:r>
            <a:r>
              <a:rPr lang="en-GB" sz="2000" b="0" i="0" dirty="0">
                <a:solidFill>
                  <a:schemeClr val="bg1"/>
                </a:solidFill>
                <a:effectLst/>
              </a:rPr>
              <a:t>. Among the criteria to be certified are: </a:t>
            </a:r>
            <a:r>
              <a:rPr lang="en-GB" sz="2000" b="0" i="0" dirty="0">
                <a:solidFill>
                  <a:srgbClr val="FFFFFF"/>
                </a:solidFill>
                <a:effectLst/>
              </a:rPr>
              <a:t>Software producers can now certify their software in three areas energy efficiency, resource efficiency, and transparent interfaces.</a:t>
            </a:r>
            <a:endParaRPr lang="en-IE" sz="2000" dirty="0"/>
          </a:p>
        </p:txBody>
      </p:sp>
    </p:spTree>
    <p:extLst>
      <p:ext uri="{BB962C8B-B14F-4D97-AF65-F5344CB8AC3E}">
        <p14:creationId xmlns:p14="http://schemas.microsoft.com/office/powerpoint/2010/main" val="3043002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12096" y="343663"/>
            <a:ext cx="3815923" cy="639174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 Track Energy Consumption with IoT</a:t>
            </a:r>
            <a:endParaRPr lang="en-GB" dirty="0"/>
          </a:p>
          <a:p>
            <a:pPr algn="l"/>
            <a:r>
              <a:rPr lang="en-GB" sz="2000" b="0" i="0" dirty="0">
                <a:solidFill>
                  <a:schemeClr val="bg1"/>
                </a:solidFill>
                <a:effectLst/>
              </a:rPr>
              <a:t>Small businesses can use IoT or Internet of things technology to go green. A network of appliances </a:t>
            </a:r>
            <a:r>
              <a:rPr lang="en-GB" sz="2000" dirty="0">
                <a:solidFill>
                  <a:schemeClr val="bg1"/>
                </a:solidFill>
              </a:rPr>
              <a:t>are </a:t>
            </a:r>
            <a:r>
              <a:rPr lang="en-GB" sz="2000" b="0" i="0" dirty="0">
                <a:solidFill>
                  <a:schemeClr val="bg1"/>
                </a:solidFill>
                <a:effectLst/>
              </a:rPr>
              <a:t>fitted with sensors that send information to a central database. Data is then </a:t>
            </a:r>
            <a:r>
              <a:rPr lang="en-GB" sz="2000" b="0" i="0" dirty="0" err="1">
                <a:solidFill>
                  <a:schemeClr val="bg1"/>
                </a:solidFill>
                <a:effectLst/>
              </a:rPr>
              <a:t>analyzed</a:t>
            </a:r>
            <a:r>
              <a:rPr lang="en-GB" sz="2000" b="0" i="0" dirty="0">
                <a:solidFill>
                  <a:schemeClr val="bg1"/>
                </a:solidFill>
                <a:effectLst/>
              </a:rPr>
              <a:t> and translated into information that people can use to know how well their appliance is working. </a:t>
            </a:r>
          </a:p>
          <a:p>
            <a:pPr algn="l"/>
            <a:r>
              <a:rPr lang="en-GB" sz="2000" b="0" i="0" dirty="0">
                <a:solidFill>
                  <a:schemeClr val="bg1"/>
                </a:solidFill>
                <a:effectLst/>
              </a:rPr>
              <a:t>Restaurants can use this technology to make sure their refrigerators are maintaining the proper temperature so that they can reduce food wastage and save money. </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127975" y="343663"/>
            <a:ext cx="3936049" cy="63917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11. Monitor Energy Usage</a:t>
            </a:r>
          </a:p>
          <a:p>
            <a:pPr algn="l"/>
            <a:r>
              <a:rPr lang="en-GB" sz="2000" dirty="0">
                <a:solidFill>
                  <a:schemeClr val="bg1"/>
                </a:solidFill>
              </a:rPr>
              <a:t>Get control of your energy use by installing </a:t>
            </a:r>
            <a:r>
              <a:rPr lang="en-GB" sz="2000" dirty="0">
                <a:solidFill>
                  <a:schemeClr val="bg1"/>
                </a:solidFill>
                <a:hlinkClick r:id="rId2">
                  <a:extLst>
                    <a:ext uri="{A12FA001-AC4F-418D-AE19-62706E023703}">
                      <ahyp:hlinkClr xmlns:ahyp="http://schemas.microsoft.com/office/drawing/2018/hyperlinkcolor" val="tx"/>
                    </a:ext>
                  </a:extLst>
                </a:hlinkClick>
              </a:rPr>
              <a:t>smart meters</a:t>
            </a:r>
            <a:r>
              <a:rPr lang="en-GB" sz="2000" dirty="0">
                <a:solidFill>
                  <a:schemeClr val="bg1"/>
                </a:solidFill>
              </a:rPr>
              <a:t> is a cheap and quick way to track energy usage, reduce usage and save money. You can also use </a:t>
            </a:r>
            <a:r>
              <a:rPr lang="en-GB" sz="2000" dirty="0">
                <a:solidFill>
                  <a:schemeClr val="bg1"/>
                </a:solidFill>
                <a:hlinkClick r:id="rId3">
                  <a:extLst>
                    <a:ext uri="{A12FA001-AC4F-418D-AE19-62706E023703}">
                      <ahyp:hlinkClr xmlns:ahyp="http://schemas.microsoft.com/office/drawing/2018/hyperlinkcolor" val="tx"/>
                    </a:ext>
                  </a:extLst>
                </a:hlinkClick>
              </a:rPr>
              <a:t>smart plugs</a:t>
            </a:r>
            <a:r>
              <a:rPr lang="en-GB" sz="2000" dirty="0">
                <a:solidFill>
                  <a:schemeClr val="bg1"/>
                </a:solidFill>
              </a:rPr>
              <a:t> as an alternative. They allow you to measure power use and to automate, by giving you data on the energy usage of different devices. You can also use them for scheduling, for example turning devices off overnight when they’re not being used, and when you’re out of the office. I</a:t>
            </a:r>
            <a:r>
              <a:rPr lang="en-GB" sz="2000" dirty="0">
                <a:solidFill>
                  <a:schemeClr val="bg1"/>
                </a:solidFill>
                <a:hlinkClick r:id="rId4">
                  <a:extLst>
                    <a:ext uri="{A12FA001-AC4F-418D-AE19-62706E023703}">
                      <ahyp:hlinkClr xmlns:ahyp="http://schemas.microsoft.com/office/drawing/2018/hyperlinkcolor" val="tx"/>
                    </a:ext>
                  </a:extLst>
                </a:hlinkClick>
              </a:rPr>
              <a:t>nstall motion detector lights</a:t>
            </a:r>
            <a:r>
              <a:rPr lang="en-GB" sz="2000" dirty="0">
                <a:solidFill>
                  <a:schemeClr val="bg1"/>
                </a:solidFill>
              </a:rPr>
              <a:t> which automatically switch off when there’s no movement.</a:t>
            </a:r>
            <a:endParaRPr lang="en-GB" dirty="0"/>
          </a:p>
        </p:txBody>
      </p:sp>
      <p:sp>
        <p:nvSpPr>
          <p:cNvPr id="4" name="Rectangle: Rounded Corners 3">
            <a:extLst>
              <a:ext uri="{FF2B5EF4-FFF2-40B4-BE49-F238E27FC236}">
                <a16:creationId xmlns:a16="http://schemas.microsoft.com/office/drawing/2014/main" id="{A7D01F85-9D79-86D6-8D6A-AF04E9D6CD2F}"/>
              </a:ext>
            </a:extLst>
          </p:cNvPr>
          <p:cNvSpPr/>
          <p:nvPr/>
        </p:nvSpPr>
        <p:spPr>
          <a:xfrm>
            <a:off x="8160538" y="343663"/>
            <a:ext cx="3936049" cy="6319687"/>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12. Sustainable CRM Tools</a:t>
            </a:r>
          </a:p>
          <a:p>
            <a:pPr algn="l"/>
            <a:r>
              <a:rPr lang="en-GB" sz="2000" dirty="0">
                <a:solidFill>
                  <a:schemeClr val="bg1"/>
                </a:solidFill>
              </a:rPr>
              <a:t>Choose a CRM tool that is environmentally friendly and sustainable to reduce your business’s carbon footprint. The internet accounts for roughly </a:t>
            </a:r>
            <a:r>
              <a:rPr lang="en-GB" sz="2000" dirty="0">
                <a:solidFill>
                  <a:schemeClr val="bg1"/>
                </a:solidFill>
                <a:hlinkClick r:id="rId5">
                  <a:extLst>
                    <a:ext uri="{A12FA001-AC4F-418D-AE19-62706E023703}">
                      <ahyp:hlinkClr xmlns:ahyp="http://schemas.microsoft.com/office/drawing/2018/hyperlinkcolor" val="tx"/>
                    </a:ext>
                  </a:extLst>
                </a:hlinkClick>
              </a:rPr>
              <a:t>3.7%</a:t>
            </a:r>
            <a:r>
              <a:rPr lang="en-GB" sz="2000" dirty="0">
                <a:solidFill>
                  <a:schemeClr val="bg1"/>
                </a:solidFill>
              </a:rPr>
              <a:t> of global greenhouse gas emissions. Of this 3.7%, </a:t>
            </a:r>
            <a:r>
              <a:rPr lang="en-GB" sz="2000" dirty="0">
                <a:solidFill>
                  <a:schemeClr val="bg1"/>
                </a:solidFill>
                <a:hlinkClick r:id="rId6">
                  <a:extLst>
                    <a:ext uri="{A12FA001-AC4F-418D-AE19-62706E023703}">
                      <ahyp:hlinkClr xmlns:ahyp="http://schemas.microsoft.com/office/drawing/2018/hyperlinkcolor" val="tx"/>
                    </a:ext>
                  </a:extLst>
                </a:hlinkClick>
              </a:rPr>
              <a:t>19%</a:t>
            </a:r>
            <a:r>
              <a:rPr lang="en-GB" sz="2000" dirty="0">
                <a:solidFill>
                  <a:schemeClr val="bg1"/>
                </a:solidFill>
              </a:rPr>
              <a:t> come from data centres. Cloud computing also uses massive amounts of electricity to power and cool the servers. This </a:t>
            </a:r>
            <a:r>
              <a:rPr lang="en-GB" sz="2000" dirty="0">
                <a:solidFill>
                  <a:schemeClr val="bg1"/>
                </a:solidFill>
                <a:hlinkClick r:id="rId7">
                  <a:extLst>
                    <a:ext uri="{A12FA001-AC4F-418D-AE19-62706E023703}">
                      <ahyp:hlinkClr xmlns:ahyp="http://schemas.microsoft.com/office/drawing/2018/hyperlinkcolor" val="tx"/>
                    </a:ext>
                  </a:extLst>
                </a:hlinkClick>
              </a:rPr>
              <a:t>article, </a:t>
            </a:r>
            <a:r>
              <a:rPr lang="en-GB" sz="2000" dirty="0">
                <a:solidFill>
                  <a:schemeClr val="bg1"/>
                </a:solidFill>
              </a:rPr>
              <a:t>goes through how CRM tools affect the environment, and gives a verdict on the CRM software you should be using if you want to reduce your business’s carbon footprint. (</a:t>
            </a:r>
            <a:r>
              <a:rPr lang="en-GB" sz="2000" dirty="0">
                <a:solidFill>
                  <a:schemeClr val="bg1"/>
                </a:solidFill>
                <a:hlinkClick r:id="rId7">
                  <a:extLst>
                    <a:ext uri="{A12FA001-AC4F-418D-AE19-62706E023703}">
                      <ahyp:hlinkClr xmlns:ahyp="http://schemas.microsoft.com/office/drawing/2018/hyperlinkcolor" val="tx"/>
                    </a:ext>
                  </a:extLst>
                </a:hlinkClick>
              </a:rPr>
              <a:t>Read</a:t>
            </a:r>
            <a:r>
              <a:rPr lang="en-GB" sz="2000" dirty="0">
                <a:solidFill>
                  <a:schemeClr val="bg1"/>
                </a:solidFill>
              </a:rPr>
              <a:t>) </a:t>
            </a:r>
          </a:p>
          <a:p>
            <a:pPr algn="l"/>
            <a:endParaRPr lang="en-GB" sz="1400" dirty="0">
              <a:solidFill>
                <a:schemeClr val="bg1"/>
              </a:solidFill>
            </a:endParaRPr>
          </a:p>
        </p:txBody>
      </p:sp>
    </p:spTree>
    <p:extLst>
      <p:ext uri="{BB962C8B-B14F-4D97-AF65-F5344CB8AC3E}">
        <p14:creationId xmlns:p14="http://schemas.microsoft.com/office/powerpoint/2010/main" val="799233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78632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22080"/>
            <a:ext cx="4057630" cy="2529853"/>
          </a:xfrm>
        </p:spPr>
        <p:txBody>
          <a:bodyPr>
            <a:normAutofit lnSpcReduction="10000"/>
          </a:bodyPr>
          <a:lstStyle/>
          <a:p>
            <a:r>
              <a:rPr lang="en-US" dirty="0"/>
              <a:t>You Have Completed </a:t>
            </a:r>
            <a:r>
              <a:rPr lang="en-US" b="1" dirty="0"/>
              <a:t>Module 8</a:t>
            </a:r>
          </a:p>
          <a:p>
            <a:endParaRPr lang="en-US" dirty="0"/>
          </a:p>
          <a:p>
            <a:r>
              <a:rPr lang="en-US" dirty="0"/>
              <a:t>Next is </a:t>
            </a:r>
            <a:r>
              <a:rPr lang="en-US" b="1" dirty="0"/>
              <a:t>Module 9</a:t>
            </a:r>
          </a:p>
          <a:p>
            <a:r>
              <a:rPr lang="en-GB" dirty="0"/>
              <a:t>Adaptation to Circular Economy Innovation</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80825"/>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7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91D3642-A013-301B-5FFC-DFC359D4FDF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7A73E804-22DC-7158-6943-7BFAAFF32CB4}"/>
              </a:ext>
            </a:extLst>
          </p:cNvPr>
          <p:cNvSpPr>
            <a:spLocks noGrp="1"/>
          </p:cNvSpPr>
          <p:nvPr>
            <p:ph type="body" sz="quarter" idx="13"/>
          </p:nvPr>
        </p:nvSpPr>
        <p:spPr>
          <a:xfrm>
            <a:off x="258525" y="223013"/>
            <a:ext cx="8258153" cy="697353"/>
          </a:xfrm>
          <a:solidFill>
            <a:schemeClr val="bg1"/>
          </a:solidFill>
        </p:spPr>
        <p:txBody>
          <a:bodyPr/>
          <a:lstStyle/>
          <a:p>
            <a:r>
              <a:rPr lang="en-IE" sz="3600" dirty="0">
                <a:solidFill>
                  <a:srgbClr val="CC6A62"/>
                </a:solidFill>
              </a:rPr>
              <a:t>Why CSR Adaptation to Digital Technologies is the Right Move for SMEs</a:t>
            </a:r>
          </a:p>
        </p:txBody>
      </p:sp>
      <p:sp>
        <p:nvSpPr>
          <p:cNvPr id="6" name="Text Placeholder 5">
            <a:extLst>
              <a:ext uri="{FF2B5EF4-FFF2-40B4-BE49-F238E27FC236}">
                <a16:creationId xmlns:a16="http://schemas.microsoft.com/office/drawing/2014/main" id="{CFB3D469-124D-9C8A-C824-4A35318E2524}"/>
              </a:ext>
            </a:extLst>
          </p:cNvPr>
          <p:cNvSpPr>
            <a:spLocks noGrp="1"/>
          </p:cNvSpPr>
          <p:nvPr>
            <p:ph type="body" sz="quarter" idx="14"/>
          </p:nvPr>
        </p:nvSpPr>
        <p:spPr>
          <a:xfrm>
            <a:off x="258525" y="1496612"/>
            <a:ext cx="5837474" cy="2295778"/>
          </a:xfrm>
          <a:solidFill>
            <a:schemeClr val="bg1"/>
          </a:solidFill>
        </p:spPr>
        <p:txBody>
          <a:bodyPr/>
          <a:lstStyle/>
          <a:p>
            <a:r>
              <a:rPr lang="en-GB" sz="2400" b="0" i="0" dirty="0">
                <a:solidFill>
                  <a:srgbClr val="5E5E5E"/>
                </a:solidFill>
                <a:effectLst/>
              </a:rPr>
              <a:t>CSR adaption to digital tools and technologies is the right move for SMEs into sustainability. Easing staff workloads, saving resources, generating revenue and maximising operationa</a:t>
            </a:r>
            <a:r>
              <a:rPr lang="en-GB" sz="2400" dirty="0">
                <a:solidFill>
                  <a:srgbClr val="5E5E5E"/>
                </a:solidFill>
              </a:rPr>
              <a:t>l efficiencies that simultaneously benefit socially, economically, and commercially.</a:t>
            </a:r>
            <a:endParaRPr lang="en-IE" sz="2400" dirty="0"/>
          </a:p>
        </p:txBody>
      </p:sp>
      <p:sp>
        <p:nvSpPr>
          <p:cNvPr id="8" name="TextBox 7">
            <a:extLst>
              <a:ext uri="{FF2B5EF4-FFF2-40B4-BE49-F238E27FC236}">
                <a16:creationId xmlns:a16="http://schemas.microsoft.com/office/drawing/2014/main" id="{4A3E3B96-54BB-CC1A-9E2E-1D88D247F43A}"/>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9139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10;&#10;Description automatically generated">
            <a:extLst>
              <a:ext uri="{FF2B5EF4-FFF2-40B4-BE49-F238E27FC236}">
                <a16:creationId xmlns:a16="http://schemas.microsoft.com/office/drawing/2014/main" id="{7572045A-986D-12B1-0C13-F17D520259F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4" name="Text Placeholder 3">
            <a:extLst>
              <a:ext uri="{FF2B5EF4-FFF2-40B4-BE49-F238E27FC236}">
                <a16:creationId xmlns:a16="http://schemas.microsoft.com/office/drawing/2014/main" id="{6D2D01F4-BBDE-FF2F-947B-5B7933AB1BD1}"/>
              </a:ext>
            </a:extLst>
          </p:cNvPr>
          <p:cNvSpPr>
            <a:spLocks noGrp="1"/>
          </p:cNvSpPr>
          <p:nvPr>
            <p:ph type="body" sz="quarter" idx="13"/>
          </p:nvPr>
        </p:nvSpPr>
        <p:spPr>
          <a:xfrm>
            <a:off x="726815" y="534180"/>
            <a:ext cx="5228693" cy="1149765"/>
          </a:xfrm>
        </p:spPr>
        <p:txBody>
          <a:bodyPr>
            <a:normAutofit/>
          </a:bodyPr>
          <a:lstStyle/>
          <a:p>
            <a:pPr algn="ctr"/>
            <a:r>
              <a:rPr lang="en-IE" sz="2800" dirty="0"/>
              <a:t>Digital Technology Adds Business Value and Supports CSR Practices</a:t>
            </a:r>
          </a:p>
        </p:txBody>
      </p:sp>
      <p:sp>
        <p:nvSpPr>
          <p:cNvPr id="5" name="Text Placeholder 4">
            <a:extLst>
              <a:ext uri="{FF2B5EF4-FFF2-40B4-BE49-F238E27FC236}">
                <a16:creationId xmlns:a16="http://schemas.microsoft.com/office/drawing/2014/main" id="{565D0196-DCD7-7DF8-6D6B-FA241FE35331}"/>
              </a:ext>
            </a:extLst>
          </p:cNvPr>
          <p:cNvSpPr>
            <a:spLocks noGrp="1"/>
          </p:cNvSpPr>
          <p:nvPr>
            <p:ph type="body" sz="quarter" idx="14"/>
          </p:nvPr>
        </p:nvSpPr>
        <p:spPr>
          <a:xfrm>
            <a:off x="726087" y="1595761"/>
            <a:ext cx="5484589" cy="4976489"/>
          </a:xfrm>
        </p:spPr>
        <p:txBody>
          <a:bodyPr/>
          <a:lstStyle/>
          <a:p>
            <a:pPr algn="l"/>
            <a:r>
              <a:rPr lang="en-GB" sz="2300" b="0" i="0" dirty="0">
                <a:effectLst/>
              </a:rPr>
              <a:t>New technologies have greatly impacted the social, economic and corporate spheres in recent years. This has caused a drastic shift in the business landscape, spurring many companies to integrate </a:t>
            </a:r>
            <a:r>
              <a:rPr lang="en-GB" sz="2300" b="1" i="0" dirty="0">
                <a:effectLst/>
              </a:rPr>
              <a:t>digital transformation strategies</a:t>
            </a:r>
            <a:r>
              <a:rPr lang="en-GB" sz="2300" b="0" i="0" dirty="0">
                <a:effectLst/>
              </a:rPr>
              <a:t> into their short-term goals. </a:t>
            </a:r>
          </a:p>
          <a:p>
            <a:pPr algn="l"/>
            <a:endParaRPr lang="en-GB" sz="2300" b="0" i="0" dirty="0">
              <a:effectLst/>
            </a:endParaRPr>
          </a:p>
          <a:p>
            <a:pPr algn="l"/>
            <a:r>
              <a:rPr lang="en-GB" sz="2300" b="1" i="0" dirty="0">
                <a:effectLst/>
              </a:rPr>
              <a:t>Corporate Social Responsibility</a:t>
            </a:r>
            <a:r>
              <a:rPr lang="en-GB" sz="2300" b="0" i="0" dirty="0">
                <a:effectLst/>
              </a:rPr>
              <a:t> is one area in which digitalisation has helped companies to advance. Implementing new technologies adds business value, supports good CSR practices, and furthers a more environmentally friendly vision.   </a:t>
            </a:r>
          </a:p>
          <a:p>
            <a:endParaRPr lang="en-IE" sz="2300" dirty="0"/>
          </a:p>
        </p:txBody>
      </p:sp>
    </p:spTree>
    <p:extLst>
      <p:ext uri="{BB962C8B-B14F-4D97-AF65-F5344CB8AC3E}">
        <p14:creationId xmlns:p14="http://schemas.microsoft.com/office/powerpoint/2010/main" val="250764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wo people sitting at a table with a computer&#10;&#10;Description automatically generated with medium confidence">
            <a:extLst>
              <a:ext uri="{FF2B5EF4-FFF2-40B4-BE49-F238E27FC236}">
                <a16:creationId xmlns:a16="http://schemas.microsoft.com/office/drawing/2014/main" id="{53902EA7-3CF2-99AA-C879-D758F7988BF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532" r="3532"/>
          <a:stretch>
            <a:fillRect/>
          </a:stretch>
        </p:blipFill>
        <p:spPr>
          <a:xfrm>
            <a:off x="7505324" y="42069"/>
            <a:ext cx="4480302" cy="6773862"/>
          </a:xfrm>
        </p:spPr>
      </p:pic>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812720" y="587520"/>
            <a:ext cx="6520187" cy="1206951"/>
          </a:xfrm>
        </p:spPr>
        <p:txBody>
          <a:bodyPr>
            <a:normAutofit/>
          </a:bodyPr>
          <a:lstStyle/>
          <a:p>
            <a:pPr algn="ctr">
              <a:lnSpc>
                <a:spcPct val="100000"/>
              </a:lnSpc>
              <a:spcBef>
                <a:spcPts val="0"/>
              </a:spcBef>
            </a:pPr>
            <a:r>
              <a:rPr lang="en-IE" sz="3200" dirty="0">
                <a:solidFill>
                  <a:srgbClr val="CC6A62"/>
                </a:solidFill>
              </a:rPr>
              <a:t>Why SMEs Need Digital Technologies </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4" y="1190996"/>
            <a:ext cx="6975373" cy="5540360"/>
          </a:xfrm>
          <a:noFill/>
        </p:spPr>
        <p:txBody>
          <a:bodyPr/>
          <a:lstStyle/>
          <a:p>
            <a:pPr algn="l"/>
            <a:r>
              <a:rPr lang="en-GB" sz="2200" b="0" i="0" dirty="0">
                <a:solidFill>
                  <a:srgbClr val="2C3340"/>
                </a:solidFill>
                <a:effectLst/>
              </a:rPr>
              <a:t>New emerging technologies and their rapid expansion into today’s society, and our daily lives mean companies have had to adapt to the current scenario </a:t>
            </a:r>
            <a:r>
              <a:rPr lang="en-GB" sz="2200" b="1" i="0" dirty="0">
                <a:solidFill>
                  <a:srgbClr val="CC6A62"/>
                </a:solidFill>
                <a:effectLst/>
              </a:rPr>
              <a:t>to meet needs and expectations</a:t>
            </a:r>
            <a:r>
              <a:rPr lang="en-GB" sz="2200" b="0" i="0" dirty="0">
                <a:solidFill>
                  <a:srgbClr val="2C3340"/>
                </a:solidFill>
                <a:effectLst/>
              </a:rPr>
              <a:t>— especially after the challenges presented by the pandemic. As a result, b</a:t>
            </a:r>
            <a:r>
              <a:rPr lang="en-GB" sz="2200" b="0" dirty="0">
                <a:solidFill>
                  <a:srgbClr val="2C3340"/>
                </a:solidFill>
                <a:effectLst/>
              </a:rPr>
              <a:t>usinesses are now looking to investigate how digital technologies can </a:t>
            </a:r>
            <a:r>
              <a:rPr lang="en-GB" sz="2200" b="1" dirty="0">
                <a:solidFill>
                  <a:srgbClr val="CC6A62"/>
                </a:solidFill>
                <a:effectLst/>
              </a:rPr>
              <a:t>benefit their business by making them more efficient and productive </a:t>
            </a:r>
            <a:r>
              <a:rPr lang="en-GB" sz="2200" b="0" dirty="0">
                <a:solidFill>
                  <a:srgbClr val="2C3340"/>
                </a:solidFill>
                <a:effectLst/>
              </a:rPr>
              <a:t>and in some instances </a:t>
            </a:r>
            <a:r>
              <a:rPr lang="en-GB" sz="2200" b="1" dirty="0">
                <a:solidFill>
                  <a:srgbClr val="CC6A62"/>
                </a:solidFill>
                <a:effectLst/>
              </a:rPr>
              <a:t>replacing traditional processes </a:t>
            </a:r>
            <a:r>
              <a:rPr lang="en-GB" sz="2200" dirty="0">
                <a:solidFill>
                  <a:srgbClr val="2C3340"/>
                </a:solidFill>
              </a:rPr>
              <a:t>that aren’t working anymore with digital operations.      </a:t>
            </a:r>
          </a:p>
          <a:p>
            <a:pPr algn="l"/>
            <a:r>
              <a:rPr lang="en-GB" sz="2200" b="0" i="0" dirty="0">
                <a:solidFill>
                  <a:srgbClr val="2C3340"/>
                </a:solidFill>
                <a:effectLst/>
              </a:rPr>
              <a:t>It is not an easy task for companies, but </a:t>
            </a:r>
            <a:r>
              <a:rPr lang="en-GB" sz="2200" b="1" dirty="0">
                <a:solidFill>
                  <a:srgbClr val="CC6A62"/>
                </a:solidFill>
              </a:rPr>
              <a:t>today’s competitive market requires it</a:t>
            </a:r>
            <a:r>
              <a:rPr lang="en-GB" sz="2200" b="0" i="0" dirty="0">
                <a:solidFill>
                  <a:srgbClr val="2C3340"/>
                </a:solidFill>
                <a:effectLst/>
              </a:rPr>
              <a:t>. Businesses </a:t>
            </a:r>
            <a:r>
              <a:rPr lang="en-GB" sz="2200" dirty="0">
                <a:solidFill>
                  <a:srgbClr val="2C3340"/>
                </a:solidFill>
              </a:rPr>
              <a:t>require digital technologies so they can </a:t>
            </a:r>
            <a:r>
              <a:rPr lang="en-GB" sz="2200" b="0" i="0" dirty="0">
                <a:solidFill>
                  <a:srgbClr val="2C3340"/>
                </a:solidFill>
                <a:effectLst/>
              </a:rPr>
              <a:t>offer </a:t>
            </a:r>
            <a:r>
              <a:rPr lang="en-GB" sz="2200" b="1" dirty="0">
                <a:solidFill>
                  <a:srgbClr val="CC6A62"/>
                </a:solidFill>
              </a:rPr>
              <a:t>up-to-date, tailored solutions </a:t>
            </a:r>
            <a:r>
              <a:rPr lang="en-GB" sz="2200" b="0" i="0" dirty="0">
                <a:solidFill>
                  <a:srgbClr val="2C3340"/>
                </a:solidFill>
                <a:effectLst/>
              </a:rPr>
              <a:t>that meet clients’ and customer needs to retain their customer base and stay relevant. This Module covers how this can be done relative to the mega topic of CSR.</a:t>
            </a:r>
          </a:p>
          <a:p>
            <a:pPr algn="l"/>
            <a:r>
              <a:rPr lang="en-GB" sz="2200" b="0" dirty="0">
                <a:solidFill>
                  <a:srgbClr val="2C3340"/>
                </a:solidFill>
                <a:effectLst/>
              </a:rPr>
              <a:t> </a:t>
            </a:r>
          </a:p>
          <a:p>
            <a:pPr algn="ctr"/>
            <a:endParaRPr lang="en-IE" sz="2200" dirty="0"/>
          </a:p>
        </p:txBody>
      </p:sp>
    </p:spTree>
    <p:extLst>
      <p:ext uri="{BB962C8B-B14F-4D97-AF65-F5344CB8AC3E}">
        <p14:creationId xmlns:p14="http://schemas.microsoft.com/office/powerpoint/2010/main" val="307918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1921-78FF-1124-8AEF-2B0B5CC7F262}"/>
              </a:ext>
            </a:extLst>
          </p:cNvPr>
          <p:cNvSpPr/>
          <p:nvPr/>
        </p:nvSpPr>
        <p:spPr>
          <a:xfrm>
            <a:off x="0" y="4128380"/>
            <a:ext cx="6727318" cy="272962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790783" y="342518"/>
            <a:ext cx="5936535" cy="1206951"/>
          </a:xfrm>
        </p:spPr>
        <p:txBody>
          <a:bodyPr>
            <a:normAutofit/>
          </a:bodyPr>
          <a:lstStyle/>
          <a:p>
            <a:pPr algn="ctr">
              <a:lnSpc>
                <a:spcPct val="110000"/>
              </a:lnSpc>
              <a:spcBef>
                <a:spcPts val="0"/>
              </a:spcBef>
            </a:pPr>
            <a:r>
              <a:rPr lang="en-IE" sz="3200" dirty="0">
                <a:solidFill>
                  <a:srgbClr val="CC6A62"/>
                </a:solidFill>
              </a:rPr>
              <a:t>What is Digital Transformation</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5" y="945994"/>
            <a:ext cx="6021925" cy="3079983"/>
          </a:xfrm>
        </p:spPr>
        <p:txBody>
          <a:bodyPr/>
          <a:lstStyle/>
          <a:p>
            <a:pPr algn="ctr"/>
            <a:r>
              <a:rPr lang="en-GB" b="1" i="0" dirty="0">
                <a:solidFill>
                  <a:srgbClr val="CC6A62"/>
                </a:solidFill>
                <a:effectLst/>
              </a:rPr>
              <a:t>Digital transformation</a:t>
            </a:r>
            <a:r>
              <a:rPr lang="en-GB" b="0" i="0" dirty="0">
                <a:solidFill>
                  <a:srgbClr val="CC6A62"/>
                </a:solidFill>
                <a:effectLst/>
              </a:rPr>
              <a:t> </a:t>
            </a:r>
            <a:r>
              <a:rPr lang="en-GB" b="0" i="0" dirty="0">
                <a:solidFill>
                  <a:srgbClr val="2C3340"/>
                </a:solidFill>
                <a:effectLst/>
              </a:rPr>
              <a:t>is a course of action in which digital technology is </a:t>
            </a:r>
            <a:r>
              <a:rPr lang="en-GB" b="1" i="0" dirty="0">
                <a:solidFill>
                  <a:srgbClr val="2C3340"/>
                </a:solidFill>
                <a:effectLst/>
              </a:rPr>
              <a:t>applied to various business processes </a:t>
            </a:r>
            <a:r>
              <a:rPr lang="en-GB" b="0" i="0" dirty="0">
                <a:solidFill>
                  <a:srgbClr val="2C3340"/>
                </a:solidFill>
                <a:effectLst/>
              </a:rPr>
              <a:t>in an effort to </a:t>
            </a:r>
            <a:r>
              <a:rPr lang="en-GB" b="1" i="0" dirty="0">
                <a:solidFill>
                  <a:srgbClr val="2C3340"/>
                </a:solidFill>
                <a:effectLst/>
              </a:rPr>
              <a:t>improve efficiency, deliver value, improve company culture and streamline operations. </a:t>
            </a:r>
          </a:p>
          <a:p>
            <a:pPr algn="ctr"/>
            <a:r>
              <a:rPr lang="en-GB" b="0" i="0" u="none" strike="noStrike" dirty="0">
                <a:solidFill>
                  <a:srgbClr val="027354"/>
                </a:solidFill>
                <a:effectLst/>
              </a:rPr>
              <a:t>“Digital transformation is about the digital change process based on new value propositions.” </a:t>
            </a:r>
          </a:p>
          <a:p>
            <a:pPr algn="ctr"/>
            <a:endParaRPr lang="en-GB" sz="1500" b="0" i="0" u="none" strike="noStrike" dirty="0">
              <a:solidFill>
                <a:srgbClr val="027354"/>
              </a:solidFill>
              <a:effectLst/>
            </a:endParaRPr>
          </a:p>
          <a:p>
            <a:pPr algn="ctr"/>
            <a:r>
              <a:rPr lang="en-GB" b="0" i="0" dirty="0">
                <a:effectLst/>
              </a:rPr>
              <a:t>It is understood that  we </a:t>
            </a:r>
            <a:r>
              <a:rPr lang="en-GB" b="0" dirty="0">
                <a:effectLst/>
              </a:rPr>
              <a:t>“digitize information, digitalize processes and roles for extended platform-based business operations, and </a:t>
            </a:r>
            <a:r>
              <a:rPr lang="en-GB" b="1" u="none" strike="noStrike" dirty="0">
                <a:effectLst/>
              </a:rPr>
              <a:t>digitally transform the business</a:t>
            </a:r>
            <a:r>
              <a:rPr lang="en-GB" b="0" dirty="0">
                <a:effectLst/>
              </a:rPr>
              <a:t> by promoting a </a:t>
            </a:r>
            <a:r>
              <a:rPr lang="en-GB" b="1" dirty="0">
                <a:effectLst/>
              </a:rPr>
              <a:t>digital strategy, customer-centric and value-oriented digital business models, and architecture-driven digital change.</a:t>
            </a:r>
            <a:r>
              <a:rPr lang="en-GB" b="0" dirty="0">
                <a:effectLst/>
              </a:rPr>
              <a:t>”</a:t>
            </a:r>
          </a:p>
          <a:p>
            <a:pPr algn="ctr"/>
            <a:endParaRPr lang="en-IE" dirty="0"/>
          </a:p>
        </p:txBody>
      </p:sp>
      <p:pic>
        <p:nvPicPr>
          <p:cNvPr id="11" name="Picture Placeholder 10" descr="A picture containing text&#10;&#10;Description automatically generated">
            <a:extLst>
              <a:ext uri="{FF2B5EF4-FFF2-40B4-BE49-F238E27FC236}">
                <a16:creationId xmlns:a16="http://schemas.microsoft.com/office/drawing/2014/main" id="{2DC231F8-502B-0483-0FB4-81FA2B73D36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157" b="10157"/>
          <a:stretch>
            <a:fillRect/>
          </a:stretch>
        </p:blipFill>
        <p:spPr>
          <a:xfrm>
            <a:off x="7079033" y="4864"/>
            <a:ext cx="5112967" cy="6111705"/>
          </a:xfrm>
        </p:spPr>
      </p:pic>
    </p:spTree>
    <p:extLst>
      <p:ext uri="{BB962C8B-B14F-4D97-AF65-F5344CB8AC3E}">
        <p14:creationId xmlns:p14="http://schemas.microsoft.com/office/powerpoint/2010/main" val="50611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7391</Words>
  <Application>Microsoft Office PowerPoint</Application>
  <PresentationFormat>Breitbild</PresentationFormat>
  <Paragraphs>273</Paragraphs>
  <Slides>59</Slides>
  <Notes>0</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59</vt:i4>
      </vt:variant>
    </vt:vector>
  </HeadingPairs>
  <TitlesOfParts>
    <vt:vector size="73" baseType="lpstr">
      <vt:lpstr>Aharoni</vt:lpstr>
      <vt:lpstr>Arial</vt:lpstr>
      <vt:lpstr>Calibri</vt:lpstr>
      <vt:lpstr>Calibri Light</vt:lpstr>
      <vt:lpstr>Eudoxussans</vt:lpstr>
      <vt:lpstr>FS Albert</vt:lpstr>
      <vt:lpstr>Montserrat Light</vt:lpstr>
      <vt:lpstr>Quattrocento Sans</vt:lpstr>
      <vt:lpstr>Relative</vt:lpstr>
      <vt:lpstr>source-serif-pro</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460</cp:revision>
  <dcterms:created xsi:type="dcterms:W3CDTF">2019-11-20T14:08:21Z</dcterms:created>
  <dcterms:modified xsi:type="dcterms:W3CDTF">2023-07-07T12:53:39Z</dcterms:modified>
</cp:coreProperties>
</file>