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4" r:id="rId2"/>
  </p:sldMasterIdLst>
  <p:notesMasterIdLst>
    <p:notesMasterId r:id="rId66"/>
  </p:notesMasterIdLst>
  <p:sldIdLst>
    <p:sldId id="5518" r:id="rId3"/>
    <p:sldId id="596" r:id="rId4"/>
    <p:sldId id="597" r:id="rId5"/>
    <p:sldId id="1084" r:id="rId6"/>
    <p:sldId id="6001" r:id="rId7"/>
    <p:sldId id="5545" r:id="rId8"/>
    <p:sldId id="1076" r:id="rId9"/>
    <p:sldId id="1060" r:id="rId10"/>
    <p:sldId id="784" r:id="rId11"/>
    <p:sldId id="1095" r:id="rId12"/>
    <p:sldId id="1011" r:id="rId13"/>
    <p:sldId id="982" r:id="rId14"/>
    <p:sldId id="5536" r:id="rId15"/>
    <p:sldId id="870" r:id="rId16"/>
    <p:sldId id="1073" r:id="rId17"/>
    <p:sldId id="5540" r:id="rId18"/>
    <p:sldId id="1032" r:id="rId19"/>
    <p:sldId id="1035" r:id="rId20"/>
    <p:sldId id="1070" r:id="rId21"/>
    <p:sldId id="1025" r:id="rId22"/>
    <p:sldId id="1027" r:id="rId23"/>
    <p:sldId id="1026" r:id="rId24"/>
    <p:sldId id="1077" r:id="rId25"/>
    <p:sldId id="1078" r:id="rId26"/>
    <p:sldId id="601" r:id="rId27"/>
    <p:sldId id="1086" r:id="rId28"/>
    <p:sldId id="881" r:id="rId29"/>
    <p:sldId id="5541" r:id="rId30"/>
    <p:sldId id="6002" r:id="rId31"/>
    <p:sldId id="316" r:id="rId32"/>
    <p:sldId id="1023" r:id="rId33"/>
    <p:sldId id="1028" r:id="rId34"/>
    <p:sldId id="1031" r:id="rId35"/>
    <p:sldId id="1030" r:id="rId36"/>
    <p:sldId id="1089" r:id="rId37"/>
    <p:sldId id="1029" r:id="rId38"/>
    <p:sldId id="1090" r:id="rId39"/>
    <p:sldId id="1088" r:id="rId40"/>
    <p:sldId id="1094" r:id="rId41"/>
    <p:sldId id="5535" r:id="rId42"/>
    <p:sldId id="6003" r:id="rId43"/>
    <p:sldId id="5546" r:id="rId44"/>
    <p:sldId id="1055" r:id="rId45"/>
    <p:sldId id="1092" r:id="rId46"/>
    <p:sldId id="1093" r:id="rId47"/>
    <p:sldId id="1054" r:id="rId48"/>
    <p:sldId id="1079" r:id="rId49"/>
    <p:sldId id="1051" r:id="rId50"/>
    <p:sldId id="1053" r:id="rId51"/>
    <p:sldId id="5542" r:id="rId52"/>
    <p:sldId id="1044" r:id="rId53"/>
    <p:sldId id="1045" r:id="rId54"/>
    <p:sldId id="1046" r:id="rId55"/>
    <p:sldId id="1047" r:id="rId56"/>
    <p:sldId id="1052" r:id="rId57"/>
    <p:sldId id="1050" r:id="rId58"/>
    <p:sldId id="1048" r:id="rId59"/>
    <p:sldId id="1018" r:id="rId60"/>
    <p:sldId id="1017" r:id="rId61"/>
    <p:sldId id="1020" r:id="rId62"/>
    <p:sldId id="930" r:id="rId63"/>
    <p:sldId id="6004" r:id="rId64"/>
    <p:sldId id="551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027354"/>
    <a:srgbClr val="F28F26"/>
    <a:srgbClr val="713089"/>
    <a:srgbClr val="AA2584"/>
    <a:srgbClr val="2584C6"/>
    <a:srgbClr val="28BAED"/>
    <a:srgbClr val="E0810E"/>
    <a:srgbClr val="1FA4AB"/>
    <a:srgbClr val="818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86" autoAdjust="0"/>
    <p:restoredTop sz="96247" autoAdjust="0"/>
  </p:normalViewPr>
  <p:slideViewPr>
    <p:cSldViewPr snapToGrid="0" snapToObjects="1">
      <p:cViewPr varScale="1">
        <p:scale>
          <a:sx n="63" d="100"/>
          <a:sy n="63" d="100"/>
        </p:scale>
        <p:origin x="376" y="5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D9B2E-6C21-431B-B241-E91386FB958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3839545A-CB82-4784-891E-A116B0E2BF70}">
      <dgm:prSet phldrT="[Text]"/>
      <dgm:spPr>
        <a:solidFill>
          <a:srgbClr val="308C73"/>
        </a:solidFill>
      </dgm:spPr>
      <dgm:t>
        <a:bodyPr/>
        <a:lstStyle/>
        <a:p>
          <a:endParaRPr lang="en-IE" dirty="0"/>
        </a:p>
      </dgm:t>
    </dgm:pt>
    <dgm:pt modelId="{076C9473-7F0E-44AB-A945-2CB849BDA711}" type="parTrans" cxnId="{5674C4F7-0202-43BB-949B-7579CF990D66}">
      <dgm:prSet/>
      <dgm:spPr/>
      <dgm:t>
        <a:bodyPr/>
        <a:lstStyle/>
        <a:p>
          <a:endParaRPr lang="en-IE"/>
        </a:p>
      </dgm:t>
    </dgm:pt>
    <dgm:pt modelId="{D9E60E2C-74AC-45FB-BC80-7058E4C06ABB}" type="sibTrans" cxnId="{5674C4F7-0202-43BB-949B-7579CF990D66}">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9000" r="-19000"/>
          </a:stretch>
        </a:blipFill>
      </dgm:spPr>
      <dgm:t>
        <a:bodyPr/>
        <a:lstStyle/>
        <a:p>
          <a:endParaRPr lang="en-IE"/>
        </a:p>
      </dgm:t>
    </dgm:pt>
    <dgm:pt modelId="{F9000666-887D-4E7A-B1AE-ABC5F5E9981C}" type="pres">
      <dgm:prSet presAssocID="{F6CD9B2E-6C21-431B-B241-E91386FB9580}" presName="Name0" presStyleCnt="0">
        <dgm:presLayoutVars>
          <dgm:chMax val="7"/>
          <dgm:chPref val="7"/>
          <dgm:dir/>
        </dgm:presLayoutVars>
      </dgm:prSet>
      <dgm:spPr/>
    </dgm:pt>
    <dgm:pt modelId="{7D4CFB63-DDA3-4D3E-8C9D-DE6FB2544F76}" type="pres">
      <dgm:prSet presAssocID="{3839545A-CB82-4784-891E-A116B0E2BF70}" presName="parTx1" presStyleLbl="node1" presStyleIdx="0" presStyleCnt="1" custScaleX="133916" custScaleY="119463" custLinFactNeighborX="-1577" custLinFactNeighborY="-68949"/>
      <dgm:spPr/>
    </dgm:pt>
    <dgm:pt modelId="{68000D3E-6D18-4DC0-86BA-06C538ECD929}" type="pres">
      <dgm:prSet presAssocID="{D9E60E2C-74AC-45FB-BC80-7058E4C06ABB}" presName="picture1" presStyleCnt="0"/>
      <dgm:spPr/>
    </dgm:pt>
    <dgm:pt modelId="{FB45CC5C-C9E6-4AC4-B51D-AB17C98ACAD8}" type="pres">
      <dgm:prSet presAssocID="{D9E60E2C-74AC-45FB-BC80-7058E4C06ABB}" presName="imageRepeatNode" presStyleLbl="fgImgPlace1" presStyleIdx="0" presStyleCnt="1" custScaleX="73550" custScaleY="68404" custLinFactNeighborX="-588" custLinFactNeighborY="-4945"/>
      <dgm:spPr/>
    </dgm:pt>
  </dgm:ptLst>
  <dgm:cxnLst>
    <dgm:cxn modelId="{73F39621-89DE-4DCB-B5DF-0F5ED338154D}" type="presOf" srcId="{D9E60E2C-74AC-45FB-BC80-7058E4C06ABB}" destId="{FB45CC5C-C9E6-4AC4-B51D-AB17C98ACAD8}" srcOrd="0" destOrd="0" presId="urn:microsoft.com/office/officeart/2008/layout/AscendingPictureAccentProcess"/>
    <dgm:cxn modelId="{0D25C486-1A22-4E16-A0A0-C6A0DFCE6384}" type="presOf" srcId="{F6CD9B2E-6C21-431B-B241-E91386FB9580}" destId="{F9000666-887D-4E7A-B1AE-ABC5F5E9981C}" srcOrd="0" destOrd="0" presId="urn:microsoft.com/office/officeart/2008/layout/AscendingPictureAccentProcess"/>
    <dgm:cxn modelId="{78CE3795-B1AC-4DDA-844A-7BC1AFAD784F}" type="presOf" srcId="{3839545A-CB82-4784-891E-A116B0E2BF70}" destId="{7D4CFB63-DDA3-4D3E-8C9D-DE6FB2544F76}" srcOrd="0" destOrd="0" presId="urn:microsoft.com/office/officeart/2008/layout/AscendingPictureAccentProcess"/>
    <dgm:cxn modelId="{5674C4F7-0202-43BB-949B-7579CF990D66}" srcId="{F6CD9B2E-6C21-431B-B241-E91386FB9580}" destId="{3839545A-CB82-4784-891E-A116B0E2BF70}" srcOrd="0" destOrd="0" parTransId="{076C9473-7F0E-44AB-A945-2CB849BDA711}" sibTransId="{D9E60E2C-74AC-45FB-BC80-7058E4C06ABB}"/>
    <dgm:cxn modelId="{B3336140-02FD-437E-BBCF-380CB3923E9E}" type="presParOf" srcId="{F9000666-887D-4E7A-B1AE-ABC5F5E9981C}" destId="{7D4CFB63-DDA3-4D3E-8C9D-DE6FB2544F76}" srcOrd="0" destOrd="0" presId="urn:microsoft.com/office/officeart/2008/layout/AscendingPictureAccentProcess"/>
    <dgm:cxn modelId="{2B3C5E3F-462A-4022-B374-1FCE275BC583}" type="presParOf" srcId="{F9000666-887D-4E7A-B1AE-ABC5F5E9981C}" destId="{68000D3E-6D18-4DC0-86BA-06C538ECD929}" srcOrd="1" destOrd="0" presId="urn:microsoft.com/office/officeart/2008/layout/AscendingPictureAccentProcess"/>
    <dgm:cxn modelId="{1101E3D0-BF96-4330-A142-5AD6FFAE7477}" type="presParOf" srcId="{68000D3E-6D18-4DC0-86BA-06C538ECD929}" destId="{FB45CC5C-C9E6-4AC4-B51D-AB17C98ACAD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CFB63-DDA3-4D3E-8C9D-DE6FB2544F76}">
      <dsp:nvSpPr>
        <dsp:cNvPr id="0" name=""/>
        <dsp:cNvSpPr/>
      </dsp:nvSpPr>
      <dsp:spPr>
        <a:xfrm>
          <a:off x="280513" y="906187"/>
          <a:ext cx="11260861" cy="2694083"/>
        </a:xfrm>
        <a:prstGeom prst="roundRect">
          <a:avLst/>
        </a:prstGeom>
        <a:solidFill>
          <a:srgbClr val="308C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9884" tIns="247650" rIns="247650" bIns="247650" numCol="1" spcCol="1270" anchor="ctr" anchorCtr="0">
          <a:noAutofit/>
        </a:bodyPr>
        <a:lstStyle/>
        <a:p>
          <a:pPr marL="0" lvl="0" indent="0" algn="l" defTabSz="2889250">
            <a:lnSpc>
              <a:spcPct val="90000"/>
            </a:lnSpc>
            <a:spcBef>
              <a:spcPct val="0"/>
            </a:spcBef>
            <a:spcAft>
              <a:spcPct val="35000"/>
            </a:spcAft>
            <a:buNone/>
          </a:pPr>
          <a:endParaRPr lang="en-IE" sz="6500" kern="1200" dirty="0"/>
        </a:p>
      </dsp:txBody>
      <dsp:txXfrm>
        <a:off x="412027" y="1037701"/>
        <a:ext cx="10997833" cy="2431055"/>
      </dsp:txXfrm>
    </dsp:sp>
    <dsp:sp modelId="{FB45CC5C-C9E6-4AC4-B51D-AB17C98ACAD8}">
      <dsp:nvSpPr>
        <dsp:cNvPr id="0" name=""/>
        <dsp:cNvSpPr/>
      </dsp:nvSpPr>
      <dsp:spPr>
        <a:xfrm>
          <a:off x="0" y="893315"/>
          <a:ext cx="2867402" cy="2667181"/>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32922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98898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1107499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439731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250673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theme" Target="../theme/theme2.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8" Type="http://schemas.openxmlformats.org/officeDocument/2006/relationships/slideLayout" Target="../slideLayouts/slideLayout76.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3" r:id="rId64"/>
    <p:sldLayoutId id="2147483796" r:id="rId65"/>
    <p:sldLayoutId id="2147483794" r:id="rId66"/>
    <p:sldLayoutId id="2147483795" r:id="rId67"/>
    <p:sldLayoutId id="2147483797" r:id="rId6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aihr.com/blog/cultural-transformation-guide-resource/"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ommission.europa.eu/business-economy-euro/doing-business-eu/corporate-sustainability-due-diligence_en" TargetMode="External"/><Relationship Id="rId1" Type="http://schemas.openxmlformats.org/officeDocument/2006/relationships/slideLayout" Target="../slideLayouts/slideLayout26.xml"/><Relationship Id="rId5" Type="http://schemas.openxmlformats.org/officeDocument/2006/relationships/hyperlink" Target="Corporate%20sustainability%20due%20diligence" TargetMode="Externa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hyperlink" Target="https://www.gallup.com/workplace/236366/right-culture-not-employee-satisfaction.aspx"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csrready.eu/case-studies/"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6.xml"/><Relationship Id="rId4" Type="http://schemas.openxmlformats.org/officeDocument/2006/relationships/hyperlink" Target="https://creately.com/blog/diagrams/how-to-write-an-action-pl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chalonpc.com/2021/11/30/the-connection-between-strategy-and-culture/" TargetMode="External"/><Relationship Id="rId1" Type="http://schemas.openxmlformats.org/officeDocument/2006/relationships/slideLayout" Target="../slideLayouts/slideLayout21.xml"/><Relationship Id="rId5" Type="http://schemas.openxmlformats.org/officeDocument/2006/relationships/image" Target="../media/image47.sv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tc.ie/wp-content/uploads/2017/02/TEG-Sustainability-Report-2015-web.pdf" TargetMode="Externa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hyperlink" Target="https://www.ticomailworks.ie/pdf/TMW-Sustainability-Report2020_Online.pdf" TargetMode="Externa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verywellmind.com/what-is-maslows-hierarchy-of-needs-4136760" TargetMode="External"/><Relationship Id="rId2" Type="http://schemas.openxmlformats.org/officeDocument/2006/relationships/image" Target="../media/image48.jpe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hyperlink" Target="https://www.valuescentre.com/resource-library/theoretical-support-barrett-model/" TargetMode="External"/><Relationship Id="rId2" Type="http://schemas.openxmlformats.org/officeDocument/2006/relationships/image" Target="../media/image4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valuescentre.com/tools-assessments/cva/" TargetMode="Externa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hyperlink" Target="https://cvdl.ben.edu/blog/hr-department-future-pay-shareholder-dividends-book-excerpt/#:~:text=A%20resource%20is%20like%20a,%2Don%2C%20empowered%20human%20being." TargetMode="Externa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hyperlink" Target="https://elearningindustry.com/importance-of-cultural-transformation" TargetMode="External"/><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csrready.eu/online-course/" TargetMode="External"/><Relationship Id="rId1" Type="http://schemas.openxmlformats.org/officeDocument/2006/relationships/slideLayout" Target="../slideLayouts/slideLayout21.xml"/><Relationship Id="rId5" Type="http://schemas.openxmlformats.org/officeDocument/2006/relationships/image" Target="../media/image18.sv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imi.ie/transformational-leadership-in-sustainability/?Source=ppc&amp;Provider=ggl&amp;Creative=sustainabilty&amp;https://www.imi.ie/micro-credential-programmes/?Source=ppc&amp;Provider=ggl&amp;Creative=MC&amp;gclid=Cj0KCQiA6fafBhC1ARIsAIJjL8mLi1Z7y46Whk_AuOTT3Iw8_HKSOR7EvVLjEgY6J1qGYHkFOG81lzoaAox_EALw_wcB" TargetMode="External"/><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n-US" dirty="0"/>
              <a:t>Module 5</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579399"/>
            <a:ext cx="5067757" cy="775681"/>
          </a:xfrm>
        </p:spPr>
        <p:txBody>
          <a:bodyPr>
            <a:noAutofit/>
          </a:bodyPr>
          <a:lstStyle/>
          <a:p>
            <a:pPr>
              <a:lnSpc>
                <a:spcPct val="100000"/>
              </a:lnSpc>
              <a:spcBef>
                <a:spcPts val="0"/>
              </a:spcBef>
            </a:pPr>
            <a:r>
              <a:rPr lang="en-US" sz="2800" b="1" dirty="0"/>
              <a:t>Embracing CSR and Cultural Change Transformation </a:t>
            </a:r>
          </a:p>
          <a:p>
            <a:pPr>
              <a:lnSpc>
                <a:spcPct val="100000"/>
              </a:lnSpc>
              <a:spcBef>
                <a:spcPts val="0"/>
              </a:spcBef>
            </a:pPr>
            <a:r>
              <a:rPr lang="en-US" sz="2800" b="1" dirty="0"/>
              <a:t>(Long-Term Strategy Approach)</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8266A961-3796-41E9-98A8-CC783D61917A}"/>
              </a:ext>
            </a:extLst>
          </p:cNvPr>
          <p:cNvSpPr txBox="1"/>
          <p:nvPr/>
        </p:nvSpPr>
        <p:spPr>
          <a:xfrm>
            <a:off x="8302231" y="6489864"/>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This resource is </a:t>
            </a:r>
            <a:r>
              <a:rPr lang="en-GB" sz="1200" dirty="0">
                <a:solidFill>
                  <a:srgbClr val="FFFFFF"/>
                </a:solidFill>
                <a:effectLst/>
                <a:latin typeface="Calibri" panose="020F0502020204030204" pitchFamily="34" charset="0"/>
                <a:ea typeface="Yrsa-Regular"/>
                <a:cs typeface="Calibri" panose="020F0502020204030204" pitchFamily="34" charset="0"/>
              </a:rPr>
              <a:t>licensed under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BDCEECF5-8B7C-1230-2BF7-8D09FA10F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5176" y="6459826"/>
            <a:ext cx="838200" cy="302260"/>
          </a:xfrm>
          <a:prstGeom prst="rect">
            <a:avLst/>
          </a:prstGeom>
        </p:spPr>
      </p:pic>
    </p:spTree>
    <p:extLst>
      <p:ext uri="{BB962C8B-B14F-4D97-AF65-F5344CB8AC3E}">
        <p14:creationId xmlns:p14="http://schemas.microsoft.com/office/powerpoint/2010/main" val="57601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7A513C-7B68-CD64-9B08-839FB48EB587}"/>
              </a:ext>
            </a:extLst>
          </p:cNvPr>
          <p:cNvSpPr>
            <a:spLocks noGrp="1"/>
          </p:cNvSpPr>
          <p:nvPr>
            <p:ph type="body" sz="quarter" idx="13"/>
          </p:nvPr>
        </p:nvSpPr>
        <p:spPr>
          <a:xfrm>
            <a:off x="1086578" y="609135"/>
            <a:ext cx="10600546" cy="953429"/>
          </a:xfrm>
        </p:spPr>
        <p:txBody>
          <a:bodyPr>
            <a:normAutofit fontScale="92500" lnSpcReduction="10000"/>
          </a:bodyPr>
          <a:lstStyle/>
          <a:p>
            <a:pPr algn="ctr"/>
            <a:r>
              <a:rPr lang="en-IE" dirty="0">
                <a:solidFill>
                  <a:srgbClr val="C95F57"/>
                </a:solidFill>
              </a:rPr>
              <a:t>SMEs are Expected to Step Up and Deliver Actions. Real Action Comes From Top Level Leadership.</a:t>
            </a:r>
          </a:p>
        </p:txBody>
      </p:sp>
      <p:sp>
        <p:nvSpPr>
          <p:cNvPr id="5" name="Text Placeholder 4">
            <a:extLst>
              <a:ext uri="{FF2B5EF4-FFF2-40B4-BE49-F238E27FC236}">
                <a16:creationId xmlns:a16="http://schemas.microsoft.com/office/drawing/2014/main" id="{02D60958-C2D9-655D-FF2A-AD69185A4BAB}"/>
              </a:ext>
            </a:extLst>
          </p:cNvPr>
          <p:cNvSpPr>
            <a:spLocks noGrp="1"/>
          </p:cNvSpPr>
          <p:nvPr>
            <p:ph type="body" sz="quarter" idx="14"/>
          </p:nvPr>
        </p:nvSpPr>
        <p:spPr>
          <a:xfrm>
            <a:off x="1085850" y="1545742"/>
            <a:ext cx="10587038" cy="5153598"/>
          </a:xfrm>
        </p:spPr>
        <p:txBody>
          <a:bodyPr/>
          <a:lstStyle/>
          <a:p>
            <a:pPr algn="l"/>
            <a:r>
              <a:rPr lang="en-GB" sz="2200" b="1" i="0" dirty="0">
                <a:solidFill>
                  <a:srgbClr val="C95F57"/>
                </a:solidFill>
                <a:effectLst/>
              </a:rPr>
              <a:t>CSR is no longer a Ticking Box Exercise. </a:t>
            </a:r>
            <a:r>
              <a:rPr lang="en-GB" sz="2200" i="0" dirty="0">
                <a:effectLst/>
              </a:rPr>
              <a:t>Now more than ever, Sustainability is becoming a competitive advantage for European companies and SMEs, rather than a simple box-ticking exercise. Building a </a:t>
            </a:r>
            <a:r>
              <a:rPr lang="en-GB" sz="2200" dirty="0"/>
              <a:t>sustainable SME requires </a:t>
            </a:r>
            <a:r>
              <a:rPr lang="en-GB" sz="2200" i="0" dirty="0">
                <a:effectLst/>
              </a:rPr>
              <a:t>a movement of change towards CSR, Circular Economies and so many other key approaches. </a:t>
            </a:r>
          </a:p>
          <a:p>
            <a:pPr algn="l"/>
            <a:endParaRPr lang="en-GB" sz="2200" b="1" i="0" dirty="0">
              <a:effectLst/>
            </a:endParaRPr>
          </a:p>
          <a:p>
            <a:r>
              <a:rPr lang="en-GB" sz="2200" b="1" i="0" dirty="0">
                <a:solidFill>
                  <a:srgbClr val="027354"/>
                </a:solidFill>
                <a:effectLst/>
              </a:rPr>
              <a:t>Companies are no longer judged on their environmental, social and </a:t>
            </a:r>
            <a:r>
              <a:rPr lang="en-GB" sz="2200" b="1" dirty="0">
                <a:solidFill>
                  <a:srgbClr val="027354"/>
                </a:solidFill>
              </a:rPr>
              <a:t>commercial </a:t>
            </a:r>
            <a:r>
              <a:rPr lang="en-GB" sz="2200" b="1" i="0" dirty="0">
                <a:solidFill>
                  <a:srgbClr val="027354"/>
                </a:solidFill>
                <a:effectLst/>
              </a:rPr>
              <a:t>policies, but rather on how their promised initiatives and actions actually limit environmental, social and economic risks.</a:t>
            </a:r>
            <a:endParaRPr lang="en-GB" sz="2200" b="0" i="0" dirty="0">
              <a:solidFill>
                <a:srgbClr val="027354"/>
              </a:solidFill>
              <a:effectLst/>
            </a:endParaRPr>
          </a:p>
          <a:p>
            <a:pPr algn="l"/>
            <a:endParaRPr lang="en-GB" sz="2200" dirty="0">
              <a:solidFill>
                <a:srgbClr val="C95F57"/>
              </a:solidFill>
            </a:endParaRPr>
          </a:p>
          <a:p>
            <a:pPr algn="l"/>
            <a:r>
              <a:rPr lang="en-GB" sz="2200" b="1" dirty="0">
                <a:solidFill>
                  <a:srgbClr val="C95F57"/>
                </a:solidFill>
              </a:rPr>
              <a:t>Leadership Mindset Needs to Be Complimented by Solid Action. </a:t>
            </a:r>
            <a:r>
              <a:rPr lang="en-GB" sz="2200" b="0" i="0" dirty="0">
                <a:effectLst/>
              </a:rPr>
              <a:t>Many </a:t>
            </a:r>
            <a:r>
              <a:rPr lang="en-GB" sz="2200" dirty="0"/>
              <a:t>European companies have implemented </a:t>
            </a:r>
            <a:r>
              <a:rPr lang="en-GB" sz="2200" b="0" i="0" dirty="0">
                <a:effectLst/>
              </a:rPr>
              <a:t>real action, but few have yet developed the capabilities to accelerate transformational change in the company internally and externally using a leadership mindset and action. By viewing sustainability through the prism of leadership capabilities and mindset, SMEs will enable a reframing of the sustainability agenda, driving an impactful shift in the way it does business.</a:t>
            </a:r>
          </a:p>
          <a:p>
            <a:endParaRPr lang="en-IE" sz="2200" dirty="0"/>
          </a:p>
        </p:txBody>
      </p:sp>
    </p:spTree>
    <p:extLst>
      <p:ext uri="{BB962C8B-B14F-4D97-AF65-F5344CB8AC3E}">
        <p14:creationId xmlns:p14="http://schemas.microsoft.com/office/powerpoint/2010/main" val="285359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looking at a paper&#10;&#10;Description automatically generated with low confidence">
            <a:extLst>
              <a:ext uri="{FF2B5EF4-FFF2-40B4-BE49-F238E27FC236}">
                <a16:creationId xmlns:a16="http://schemas.microsoft.com/office/drawing/2014/main" id="{3A40738D-3DAA-AC00-F4F3-7A36C6A2265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0" b="5290"/>
          <a:stretch>
            <a:fillRect/>
          </a:stretch>
        </p:blipFill>
        <p:spPr/>
      </p:pic>
      <p:sp>
        <p:nvSpPr>
          <p:cNvPr id="2" name="Text Placeholder 1">
            <a:extLst>
              <a:ext uri="{FF2B5EF4-FFF2-40B4-BE49-F238E27FC236}">
                <a16:creationId xmlns:a16="http://schemas.microsoft.com/office/drawing/2014/main" id="{631E8F8E-2C2C-C291-33A2-BC0879AF8778}"/>
              </a:ext>
            </a:extLst>
          </p:cNvPr>
          <p:cNvSpPr>
            <a:spLocks noGrp="1"/>
          </p:cNvSpPr>
          <p:nvPr>
            <p:ph type="body" sz="quarter" idx="13"/>
          </p:nvPr>
        </p:nvSpPr>
        <p:spPr>
          <a:xfrm>
            <a:off x="726815" y="488912"/>
            <a:ext cx="5228693" cy="953429"/>
          </a:xfrm>
        </p:spPr>
        <p:txBody>
          <a:bodyPr>
            <a:normAutofit fontScale="92500" lnSpcReduction="10000"/>
          </a:bodyPr>
          <a:lstStyle/>
          <a:p>
            <a:r>
              <a:rPr lang="en-IE" dirty="0"/>
              <a:t>CSR Needs Innovative Collaborative Leadership</a:t>
            </a:r>
          </a:p>
        </p:txBody>
      </p:sp>
      <p:sp>
        <p:nvSpPr>
          <p:cNvPr id="6" name="Text Placeholder 5">
            <a:extLst>
              <a:ext uri="{FF2B5EF4-FFF2-40B4-BE49-F238E27FC236}">
                <a16:creationId xmlns:a16="http://schemas.microsoft.com/office/drawing/2014/main" id="{22360607-D58E-7526-EBDF-D7B673D5F1D4}"/>
              </a:ext>
            </a:extLst>
          </p:cNvPr>
          <p:cNvSpPr>
            <a:spLocks noGrp="1"/>
          </p:cNvSpPr>
          <p:nvPr>
            <p:ph type="body" sz="quarter" idx="14"/>
          </p:nvPr>
        </p:nvSpPr>
        <p:spPr>
          <a:xfrm>
            <a:off x="726088" y="1442341"/>
            <a:ext cx="5369912" cy="3079983"/>
          </a:xfrm>
        </p:spPr>
        <p:txBody>
          <a:bodyPr/>
          <a:lstStyle/>
          <a:p>
            <a:r>
              <a:rPr lang="en-GB" sz="2200" dirty="0"/>
              <a:t>Companies need to be more adaptive than ever, stay sustainable and strong, run cohesive operations, be highly attuned and seamlessly shift to the pace of business. CSR Corporate Social Responsibility is a tool that can be used to do just this. Successful CSR companies are led by innovative leaders who live and breathe CSR company culture. Clear intention and commitment from the top is needed so that a leadership culture becomes a powerful CSR motivator. CSR driven by top management will make sure the implementation a companywide commitment and employees energized with a CSR focus. </a:t>
            </a:r>
            <a:endParaRPr lang="en-IE" sz="2200" dirty="0"/>
          </a:p>
        </p:txBody>
      </p:sp>
    </p:spTree>
    <p:extLst>
      <p:ext uri="{BB962C8B-B14F-4D97-AF65-F5344CB8AC3E}">
        <p14:creationId xmlns:p14="http://schemas.microsoft.com/office/powerpoint/2010/main" val="248216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3941482"/>
            <a:ext cx="11079126" cy="2697508"/>
          </a:xfrm>
          <a:prstGeom prst="roundRect">
            <a:avLst/>
          </a:prstGeom>
          <a:solidFill>
            <a:schemeClr val="bg1"/>
          </a:solidFill>
          <a:ln w="28575">
            <a:solidFill>
              <a:srgbClr val="027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490615" y="331646"/>
            <a:ext cx="10600546" cy="953429"/>
          </a:xfrm>
        </p:spPr>
        <p:txBody>
          <a:bodyPr>
            <a:normAutofit/>
          </a:bodyPr>
          <a:lstStyle/>
          <a:p>
            <a:r>
              <a:rPr lang="en-IE" dirty="0"/>
              <a:t>Top Level Commitment is a Powerful Motivator</a:t>
            </a:r>
          </a:p>
          <a:p>
            <a:endParaRPr lang="en-IE" dirty="0"/>
          </a:p>
        </p:txBody>
      </p:sp>
      <p:graphicFrame>
        <p:nvGraphicFramePr>
          <p:cNvPr id="7" name="Diagram 6">
            <a:extLst>
              <a:ext uri="{FF2B5EF4-FFF2-40B4-BE49-F238E27FC236}">
                <a16:creationId xmlns:a16="http://schemas.microsoft.com/office/drawing/2014/main" id="{E6AB7F6E-C96F-40DB-1B5E-EB2074C9ABB6}"/>
              </a:ext>
            </a:extLst>
          </p:cNvPr>
          <p:cNvGraphicFramePr/>
          <p:nvPr/>
        </p:nvGraphicFramePr>
        <p:xfrm>
          <a:off x="138976" y="219010"/>
          <a:ext cx="11696897" cy="624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CD5304B5-6898-A3AA-DB10-1B8E411C54B0}"/>
              </a:ext>
            </a:extLst>
          </p:cNvPr>
          <p:cNvSpPr txBox="1"/>
          <p:nvPr/>
        </p:nvSpPr>
        <p:spPr>
          <a:xfrm>
            <a:off x="3153091" y="1158025"/>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114953" y="3976103"/>
            <a:ext cx="8282763" cy="2554545"/>
          </a:xfrm>
          <a:prstGeom prst="rect">
            <a:avLst/>
          </a:prstGeom>
          <a:noFill/>
        </p:spPr>
        <p:txBody>
          <a:bodyPr wrap="square" rtlCol="0">
            <a:spAutoFit/>
          </a:bodyPr>
          <a:lstStyle/>
          <a:p>
            <a:r>
              <a:rPr lang="en-IE" sz="2800" b="1" dirty="0">
                <a:solidFill>
                  <a:srgbClr val="027354"/>
                </a:solidFill>
                <a:latin typeface="Amasis MT Pro Black" panose="02040A04050005020304" pitchFamily="18" charset="0"/>
              </a:rPr>
              <a:t>How? </a:t>
            </a:r>
            <a:r>
              <a:rPr lang="en-IE" sz="2200" b="1" dirty="0">
                <a:solidFill>
                  <a:srgbClr val="027354"/>
                </a:solidFill>
              </a:rPr>
              <a:t>Educate your leaders and managers in CSR and CSR cultural change management. </a:t>
            </a:r>
            <a:r>
              <a:rPr lang="en-IE" sz="2200" dirty="0">
                <a:solidFill>
                  <a:srgbClr val="027354"/>
                </a:solidFill>
              </a:rPr>
              <a:t>If they don’t feel competent they will not be able to be leaders of change. They need to be fully equipped in how to implement CSR with their staff, deal with challenges, make rapid decisions and come up with solutions. </a:t>
            </a:r>
            <a:r>
              <a:rPr lang="en-GB" sz="2200" dirty="0">
                <a:solidFill>
                  <a:srgbClr val="027354"/>
                </a:solidFill>
              </a:rPr>
              <a:t>Engage facilitators/coaches experienced in CSR transformational leadership journeys to guide you through the inner journey of leading CSR cultural change management.</a:t>
            </a:r>
            <a:endParaRPr lang="en-IE" sz="2200" dirty="0">
              <a:solidFill>
                <a:srgbClr val="027354"/>
              </a:solidFill>
            </a:endParaRPr>
          </a:p>
        </p:txBody>
      </p:sp>
      <p:grpSp>
        <p:nvGrpSpPr>
          <p:cNvPr id="3" name="Graphic 4">
            <a:extLst>
              <a:ext uri="{FF2B5EF4-FFF2-40B4-BE49-F238E27FC236}">
                <a16:creationId xmlns:a16="http://schemas.microsoft.com/office/drawing/2014/main" id="{19E21476-44BA-ACAE-0D67-545F23E7EDA3}"/>
              </a:ext>
            </a:extLst>
          </p:cNvPr>
          <p:cNvGrpSpPr/>
          <p:nvPr/>
        </p:nvGrpSpPr>
        <p:grpSpPr>
          <a:xfrm>
            <a:off x="1087237" y="4543763"/>
            <a:ext cx="1666347" cy="1419224"/>
            <a:chOff x="3778420" y="3791271"/>
            <a:chExt cx="1253431" cy="1085528"/>
          </a:xfrm>
        </p:grpSpPr>
        <p:sp>
          <p:nvSpPr>
            <p:cNvPr id="4" name="Freeform 104">
              <a:extLst>
                <a:ext uri="{FF2B5EF4-FFF2-40B4-BE49-F238E27FC236}">
                  <a16:creationId xmlns:a16="http://schemas.microsoft.com/office/drawing/2014/main" id="{E9AE034B-1785-F823-688B-1BB176BE30C9}"/>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5" name="Freeform 105">
              <a:extLst>
                <a:ext uri="{FF2B5EF4-FFF2-40B4-BE49-F238E27FC236}">
                  <a16:creationId xmlns:a16="http://schemas.microsoft.com/office/drawing/2014/main" id="{2BB36F44-A176-EF2D-AA4B-4FEF21E3D3A5}"/>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6" name="Freeform 106">
              <a:extLst>
                <a:ext uri="{FF2B5EF4-FFF2-40B4-BE49-F238E27FC236}">
                  <a16:creationId xmlns:a16="http://schemas.microsoft.com/office/drawing/2014/main" id="{0B902A55-AC51-6DA0-467A-793494E87C4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8" name="Freeform 107">
              <a:extLst>
                <a:ext uri="{FF2B5EF4-FFF2-40B4-BE49-F238E27FC236}">
                  <a16:creationId xmlns:a16="http://schemas.microsoft.com/office/drawing/2014/main" id="{5D316D9E-B079-920F-109A-C7C7E1B2E332}"/>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9" name="Freeform 108">
              <a:extLst>
                <a:ext uri="{FF2B5EF4-FFF2-40B4-BE49-F238E27FC236}">
                  <a16:creationId xmlns:a16="http://schemas.microsoft.com/office/drawing/2014/main" id="{BB839A97-29BD-6A7E-F45E-720A885DB199}"/>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0" name="Freeform 109">
              <a:extLst>
                <a:ext uri="{FF2B5EF4-FFF2-40B4-BE49-F238E27FC236}">
                  <a16:creationId xmlns:a16="http://schemas.microsoft.com/office/drawing/2014/main" id="{244172F3-3FB8-78DA-CBCD-D7E000B0966F}"/>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10">
              <a:extLst>
                <a:ext uri="{FF2B5EF4-FFF2-40B4-BE49-F238E27FC236}">
                  <a16:creationId xmlns:a16="http://schemas.microsoft.com/office/drawing/2014/main" id="{AEDB1E4C-6B85-E674-452A-3C9DEBAD67E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11">
              <a:extLst>
                <a:ext uri="{FF2B5EF4-FFF2-40B4-BE49-F238E27FC236}">
                  <a16:creationId xmlns:a16="http://schemas.microsoft.com/office/drawing/2014/main" id="{3C25BAAA-AEB2-E15B-98EE-59FAADCF43F9}"/>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4" name="Freeform 112">
              <a:extLst>
                <a:ext uri="{FF2B5EF4-FFF2-40B4-BE49-F238E27FC236}">
                  <a16:creationId xmlns:a16="http://schemas.microsoft.com/office/drawing/2014/main" id="{11F44C31-6E58-2810-70DF-68D42122FB85}"/>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6" name="Freeform 113">
              <a:extLst>
                <a:ext uri="{FF2B5EF4-FFF2-40B4-BE49-F238E27FC236}">
                  <a16:creationId xmlns:a16="http://schemas.microsoft.com/office/drawing/2014/main" id="{E0F50450-4DA5-ACDA-E15D-B911E976D21C}"/>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 name="Freeform 114">
              <a:extLst>
                <a:ext uri="{FF2B5EF4-FFF2-40B4-BE49-F238E27FC236}">
                  <a16:creationId xmlns:a16="http://schemas.microsoft.com/office/drawing/2014/main" id="{50EE5607-7670-2F48-5B9B-387D8F31EB1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8" name="Freeform 115">
              <a:extLst>
                <a:ext uri="{FF2B5EF4-FFF2-40B4-BE49-F238E27FC236}">
                  <a16:creationId xmlns:a16="http://schemas.microsoft.com/office/drawing/2014/main" id="{EA21F04E-EA71-8AF8-467A-3ADD3C96CCF0}"/>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1" name="Freeform 116">
              <a:extLst>
                <a:ext uri="{FF2B5EF4-FFF2-40B4-BE49-F238E27FC236}">
                  <a16:creationId xmlns:a16="http://schemas.microsoft.com/office/drawing/2014/main" id="{3AA7B3B7-F525-DC4B-C57C-9FC4EB818AA5}"/>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2" name="Freeform 117">
              <a:extLst>
                <a:ext uri="{FF2B5EF4-FFF2-40B4-BE49-F238E27FC236}">
                  <a16:creationId xmlns:a16="http://schemas.microsoft.com/office/drawing/2014/main" id="{77D485D2-EACC-0FB6-2623-FEBD846611DB}"/>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8">
              <a:extLst>
                <a:ext uri="{FF2B5EF4-FFF2-40B4-BE49-F238E27FC236}">
                  <a16:creationId xmlns:a16="http://schemas.microsoft.com/office/drawing/2014/main" id="{808D8B2F-A582-C95C-D47E-B5ED52AED608}"/>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4" name="Freeform 119">
              <a:extLst>
                <a:ext uri="{FF2B5EF4-FFF2-40B4-BE49-F238E27FC236}">
                  <a16:creationId xmlns:a16="http://schemas.microsoft.com/office/drawing/2014/main" id="{F9747489-6F2D-8564-2317-6E39FCA0CF0A}"/>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5" name="Freeform 120">
              <a:extLst>
                <a:ext uri="{FF2B5EF4-FFF2-40B4-BE49-F238E27FC236}">
                  <a16:creationId xmlns:a16="http://schemas.microsoft.com/office/drawing/2014/main" id="{40C55D1A-591B-C526-6E4E-ADB1D0681B81}"/>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6" name="Freeform 121">
              <a:extLst>
                <a:ext uri="{FF2B5EF4-FFF2-40B4-BE49-F238E27FC236}">
                  <a16:creationId xmlns:a16="http://schemas.microsoft.com/office/drawing/2014/main" id="{CE672CB1-F4E7-FCA1-7740-E987C980C2F9}"/>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27" name="Freeform 122">
              <a:extLst>
                <a:ext uri="{FF2B5EF4-FFF2-40B4-BE49-F238E27FC236}">
                  <a16:creationId xmlns:a16="http://schemas.microsoft.com/office/drawing/2014/main" id="{5E949F89-4739-AF44-CC15-FAFD49FDEBB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28" name="Freeform 123">
              <a:extLst>
                <a:ext uri="{FF2B5EF4-FFF2-40B4-BE49-F238E27FC236}">
                  <a16:creationId xmlns:a16="http://schemas.microsoft.com/office/drawing/2014/main" id="{4444FA2D-6864-1D12-DC54-C57D91A19F50}"/>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29" name="Freeform 124">
              <a:extLst>
                <a:ext uri="{FF2B5EF4-FFF2-40B4-BE49-F238E27FC236}">
                  <a16:creationId xmlns:a16="http://schemas.microsoft.com/office/drawing/2014/main" id="{3D474A7C-BC1D-C112-1263-2685E00EFF0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0" name="Freeform 125">
              <a:extLst>
                <a:ext uri="{FF2B5EF4-FFF2-40B4-BE49-F238E27FC236}">
                  <a16:creationId xmlns:a16="http://schemas.microsoft.com/office/drawing/2014/main" id="{E48D6679-51CD-F2A1-BA56-B975DF7BBFF7}"/>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1" name="Freeform 126">
              <a:extLst>
                <a:ext uri="{FF2B5EF4-FFF2-40B4-BE49-F238E27FC236}">
                  <a16:creationId xmlns:a16="http://schemas.microsoft.com/office/drawing/2014/main" id="{849CDF75-DB62-151A-39DC-A832985987A8}"/>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2" name="Freeform 127">
              <a:extLst>
                <a:ext uri="{FF2B5EF4-FFF2-40B4-BE49-F238E27FC236}">
                  <a16:creationId xmlns:a16="http://schemas.microsoft.com/office/drawing/2014/main" id="{1C49BB7A-C831-73E0-2C2D-4F5C940FDA25}"/>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3" name="Freeform 128">
              <a:extLst>
                <a:ext uri="{FF2B5EF4-FFF2-40B4-BE49-F238E27FC236}">
                  <a16:creationId xmlns:a16="http://schemas.microsoft.com/office/drawing/2014/main" id="{33889172-F2FD-D814-5F78-553EE82AA30D}"/>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4" name="Freeform 129">
              <a:extLst>
                <a:ext uri="{FF2B5EF4-FFF2-40B4-BE49-F238E27FC236}">
                  <a16:creationId xmlns:a16="http://schemas.microsoft.com/office/drawing/2014/main" id="{59398527-7B29-768B-59EA-6A9F1FD5F551}"/>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5" name="Freeform 130">
              <a:extLst>
                <a:ext uri="{FF2B5EF4-FFF2-40B4-BE49-F238E27FC236}">
                  <a16:creationId xmlns:a16="http://schemas.microsoft.com/office/drawing/2014/main" id="{F9D69A1B-D037-5D91-3B42-A318118DFCC1}"/>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6" name="Freeform 131">
              <a:extLst>
                <a:ext uri="{FF2B5EF4-FFF2-40B4-BE49-F238E27FC236}">
                  <a16:creationId xmlns:a16="http://schemas.microsoft.com/office/drawing/2014/main" id="{E2E50F8B-370B-315D-FC38-3F497105060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37" name="Freeform 132">
              <a:extLst>
                <a:ext uri="{FF2B5EF4-FFF2-40B4-BE49-F238E27FC236}">
                  <a16:creationId xmlns:a16="http://schemas.microsoft.com/office/drawing/2014/main" id="{A1780D4F-4AB4-A769-B3E1-47EF393D711B}"/>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38" name="Freeform 133">
              <a:extLst>
                <a:ext uri="{FF2B5EF4-FFF2-40B4-BE49-F238E27FC236}">
                  <a16:creationId xmlns:a16="http://schemas.microsoft.com/office/drawing/2014/main" id="{C9507C41-D967-7D8F-239C-16387BBA5264}"/>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39" name="Freeform 134">
              <a:extLst>
                <a:ext uri="{FF2B5EF4-FFF2-40B4-BE49-F238E27FC236}">
                  <a16:creationId xmlns:a16="http://schemas.microsoft.com/office/drawing/2014/main" id="{A6A0DF21-E263-9957-15A3-69895AA4F575}"/>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0" name="Freeform 135">
              <a:extLst>
                <a:ext uri="{FF2B5EF4-FFF2-40B4-BE49-F238E27FC236}">
                  <a16:creationId xmlns:a16="http://schemas.microsoft.com/office/drawing/2014/main" id="{7BEB68A7-E1CE-54B4-7FE5-EB63BB33C75F}"/>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6">
              <a:extLst>
                <a:ext uri="{FF2B5EF4-FFF2-40B4-BE49-F238E27FC236}">
                  <a16:creationId xmlns:a16="http://schemas.microsoft.com/office/drawing/2014/main" id="{C2F5A6BE-4E4F-8BDF-EEF7-D9B30A95FDB1}"/>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2" name="Freeform 137">
              <a:extLst>
                <a:ext uri="{FF2B5EF4-FFF2-40B4-BE49-F238E27FC236}">
                  <a16:creationId xmlns:a16="http://schemas.microsoft.com/office/drawing/2014/main" id="{5E703CFC-44FB-E1CF-2A23-B36EE12C5810}"/>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3" name="Freeform 138">
              <a:extLst>
                <a:ext uri="{FF2B5EF4-FFF2-40B4-BE49-F238E27FC236}">
                  <a16:creationId xmlns:a16="http://schemas.microsoft.com/office/drawing/2014/main" id="{70608C50-176E-F4CA-3941-E29DD217F2A2}"/>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4" name="Freeform 139">
              <a:extLst>
                <a:ext uri="{FF2B5EF4-FFF2-40B4-BE49-F238E27FC236}">
                  <a16:creationId xmlns:a16="http://schemas.microsoft.com/office/drawing/2014/main" id="{023E87F2-E56E-A3DD-AAC0-FF7A616135D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5" name="Freeform 140">
              <a:extLst>
                <a:ext uri="{FF2B5EF4-FFF2-40B4-BE49-F238E27FC236}">
                  <a16:creationId xmlns:a16="http://schemas.microsoft.com/office/drawing/2014/main" id="{7D851D82-E476-EF84-59EB-CB4B73311FC4}"/>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6" name="Freeform 141">
              <a:extLst>
                <a:ext uri="{FF2B5EF4-FFF2-40B4-BE49-F238E27FC236}">
                  <a16:creationId xmlns:a16="http://schemas.microsoft.com/office/drawing/2014/main" id="{A0B884E9-FCFA-CF3D-EA90-343B981CED33}"/>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47" name="Freeform 142">
              <a:extLst>
                <a:ext uri="{FF2B5EF4-FFF2-40B4-BE49-F238E27FC236}">
                  <a16:creationId xmlns:a16="http://schemas.microsoft.com/office/drawing/2014/main" id="{07A0426E-2720-42DA-7D8D-C9121B222FBE}"/>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48" name="Freeform 143">
              <a:extLst>
                <a:ext uri="{FF2B5EF4-FFF2-40B4-BE49-F238E27FC236}">
                  <a16:creationId xmlns:a16="http://schemas.microsoft.com/office/drawing/2014/main" id="{D5F71269-FD4A-91DD-19A2-C05C1C51D3FD}"/>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49" name="Freeform 144">
              <a:extLst>
                <a:ext uri="{FF2B5EF4-FFF2-40B4-BE49-F238E27FC236}">
                  <a16:creationId xmlns:a16="http://schemas.microsoft.com/office/drawing/2014/main" id="{E67741B8-BEBC-108F-83ED-06F7891D7721}"/>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5">
              <a:extLst>
                <a:ext uri="{FF2B5EF4-FFF2-40B4-BE49-F238E27FC236}">
                  <a16:creationId xmlns:a16="http://schemas.microsoft.com/office/drawing/2014/main" id="{D1C59BCA-8155-0E96-B3DB-3B2BC08E6434}"/>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1" name="Freeform 146">
              <a:extLst>
                <a:ext uri="{FF2B5EF4-FFF2-40B4-BE49-F238E27FC236}">
                  <a16:creationId xmlns:a16="http://schemas.microsoft.com/office/drawing/2014/main" id="{701F33F9-A910-8584-A7F3-62243F1DD8FF}"/>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2" name="Freeform 147">
              <a:extLst>
                <a:ext uri="{FF2B5EF4-FFF2-40B4-BE49-F238E27FC236}">
                  <a16:creationId xmlns:a16="http://schemas.microsoft.com/office/drawing/2014/main" id="{FB6E50F1-A5A7-4DB4-9CB1-D103A176379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3" name="Freeform 148">
              <a:extLst>
                <a:ext uri="{FF2B5EF4-FFF2-40B4-BE49-F238E27FC236}">
                  <a16:creationId xmlns:a16="http://schemas.microsoft.com/office/drawing/2014/main" id="{36E255CB-006C-4A68-07E2-F828DEA71D8B}"/>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4" name="Freeform 149">
              <a:extLst>
                <a:ext uri="{FF2B5EF4-FFF2-40B4-BE49-F238E27FC236}">
                  <a16:creationId xmlns:a16="http://schemas.microsoft.com/office/drawing/2014/main" id="{8389FBEA-CDC2-555A-47BE-3F3B793BE08D}"/>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5" name="Freeform 150">
              <a:extLst>
                <a:ext uri="{FF2B5EF4-FFF2-40B4-BE49-F238E27FC236}">
                  <a16:creationId xmlns:a16="http://schemas.microsoft.com/office/drawing/2014/main" id="{6BCDC0D4-95F9-CE9C-3918-4A78AD870F8B}"/>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51">
              <a:extLst>
                <a:ext uri="{FF2B5EF4-FFF2-40B4-BE49-F238E27FC236}">
                  <a16:creationId xmlns:a16="http://schemas.microsoft.com/office/drawing/2014/main" id="{1D126180-C355-3B44-753A-730259F6F14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57" name="Freeform 152">
              <a:extLst>
                <a:ext uri="{FF2B5EF4-FFF2-40B4-BE49-F238E27FC236}">
                  <a16:creationId xmlns:a16="http://schemas.microsoft.com/office/drawing/2014/main" id="{0FD5149C-933E-81CE-09D7-F02AB68C0679}"/>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58" name="Freeform 153">
              <a:extLst>
                <a:ext uri="{FF2B5EF4-FFF2-40B4-BE49-F238E27FC236}">
                  <a16:creationId xmlns:a16="http://schemas.microsoft.com/office/drawing/2014/main" id="{CD741575-CBFD-3BF8-1E20-6842A78DBADE}"/>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59" name="Freeform 154">
              <a:extLst>
                <a:ext uri="{FF2B5EF4-FFF2-40B4-BE49-F238E27FC236}">
                  <a16:creationId xmlns:a16="http://schemas.microsoft.com/office/drawing/2014/main" id="{77C1E7FA-C31E-1784-AD4E-534E5AC715A5}"/>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0" name="Freeform 155">
              <a:extLst>
                <a:ext uri="{FF2B5EF4-FFF2-40B4-BE49-F238E27FC236}">
                  <a16:creationId xmlns:a16="http://schemas.microsoft.com/office/drawing/2014/main" id="{F99EC55A-B5BD-7876-018C-2B3B2D7BBA38}"/>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1" name="Freeform 156">
              <a:extLst>
                <a:ext uri="{FF2B5EF4-FFF2-40B4-BE49-F238E27FC236}">
                  <a16:creationId xmlns:a16="http://schemas.microsoft.com/office/drawing/2014/main" id="{DF45711C-F33F-390E-4935-7B3885A866DD}"/>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7">
              <a:extLst>
                <a:ext uri="{FF2B5EF4-FFF2-40B4-BE49-F238E27FC236}">
                  <a16:creationId xmlns:a16="http://schemas.microsoft.com/office/drawing/2014/main" id="{3C08A09F-560D-D175-682A-18456914D3FF}"/>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3" name="Freeform 158">
              <a:extLst>
                <a:ext uri="{FF2B5EF4-FFF2-40B4-BE49-F238E27FC236}">
                  <a16:creationId xmlns:a16="http://schemas.microsoft.com/office/drawing/2014/main" id="{D48CE86A-9DCC-1C3A-DF43-49E23CF42005}"/>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4" name="Freeform 159">
              <a:extLst>
                <a:ext uri="{FF2B5EF4-FFF2-40B4-BE49-F238E27FC236}">
                  <a16:creationId xmlns:a16="http://schemas.microsoft.com/office/drawing/2014/main" id="{77DF5749-3F3E-6237-822A-B708527DEFCC}"/>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5" name="Freeform 160">
              <a:extLst>
                <a:ext uri="{FF2B5EF4-FFF2-40B4-BE49-F238E27FC236}">
                  <a16:creationId xmlns:a16="http://schemas.microsoft.com/office/drawing/2014/main" id="{8D002E77-B193-F699-6990-DB2C4978E4D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6" name="Freeform 161">
              <a:extLst>
                <a:ext uri="{FF2B5EF4-FFF2-40B4-BE49-F238E27FC236}">
                  <a16:creationId xmlns:a16="http://schemas.microsoft.com/office/drawing/2014/main" id="{9076C566-7367-ABE0-8C1D-91DA02C4BB5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67" name="Freeform 162">
              <a:extLst>
                <a:ext uri="{FF2B5EF4-FFF2-40B4-BE49-F238E27FC236}">
                  <a16:creationId xmlns:a16="http://schemas.microsoft.com/office/drawing/2014/main" id="{36D27A25-8D19-8F8B-0105-308BBADCAB9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68" name="Freeform 163">
              <a:extLst>
                <a:ext uri="{FF2B5EF4-FFF2-40B4-BE49-F238E27FC236}">
                  <a16:creationId xmlns:a16="http://schemas.microsoft.com/office/drawing/2014/main" id="{28281413-8647-FEBE-A17E-F988E018A0FA}"/>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69" name="Freeform 164">
              <a:extLst>
                <a:ext uri="{FF2B5EF4-FFF2-40B4-BE49-F238E27FC236}">
                  <a16:creationId xmlns:a16="http://schemas.microsoft.com/office/drawing/2014/main" id="{BC08D10B-9197-9EA0-8B1A-54C291B1D62C}"/>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0" name="Freeform 165">
              <a:extLst>
                <a:ext uri="{FF2B5EF4-FFF2-40B4-BE49-F238E27FC236}">
                  <a16:creationId xmlns:a16="http://schemas.microsoft.com/office/drawing/2014/main" id="{C6E93F4C-8ED4-0A6B-4822-14CE533F49FD}"/>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1" name="Freeform 166">
              <a:extLst>
                <a:ext uri="{FF2B5EF4-FFF2-40B4-BE49-F238E27FC236}">
                  <a16:creationId xmlns:a16="http://schemas.microsoft.com/office/drawing/2014/main" id="{3F4DE4F6-0082-A507-6A74-645EACF98197}"/>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2" name="Freeform 167">
              <a:extLst>
                <a:ext uri="{FF2B5EF4-FFF2-40B4-BE49-F238E27FC236}">
                  <a16:creationId xmlns:a16="http://schemas.microsoft.com/office/drawing/2014/main" id="{A38C8457-0464-9CB7-CA8D-D80E34BEF17D}"/>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3" name="Freeform 168">
              <a:extLst>
                <a:ext uri="{FF2B5EF4-FFF2-40B4-BE49-F238E27FC236}">
                  <a16:creationId xmlns:a16="http://schemas.microsoft.com/office/drawing/2014/main" id="{09A09E86-FD81-FC2F-0AE1-37EB5F708748}"/>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9">
              <a:extLst>
                <a:ext uri="{FF2B5EF4-FFF2-40B4-BE49-F238E27FC236}">
                  <a16:creationId xmlns:a16="http://schemas.microsoft.com/office/drawing/2014/main" id="{EF625717-FBC3-9492-1DF1-FBBF7A18E0F6}"/>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5" name="Freeform 170">
              <a:extLst>
                <a:ext uri="{FF2B5EF4-FFF2-40B4-BE49-F238E27FC236}">
                  <a16:creationId xmlns:a16="http://schemas.microsoft.com/office/drawing/2014/main" id="{727F421E-B2D6-B2E6-72EA-05F3B5B612C7}"/>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6" name="Freeform 171">
              <a:extLst>
                <a:ext uri="{FF2B5EF4-FFF2-40B4-BE49-F238E27FC236}">
                  <a16:creationId xmlns:a16="http://schemas.microsoft.com/office/drawing/2014/main" id="{280A248C-02D0-DFB1-1FBA-8876B776C9A0}"/>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77" name="Freeform 172">
              <a:extLst>
                <a:ext uri="{FF2B5EF4-FFF2-40B4-BE49-F238E27FC236}">
                  <a16:creationId xmlns:a16="http://schemas.microsoft.com/office/drawing/2014/main" id="{92820052-2C34-C8D6-6612-12AC7690161A}"/>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8" name="Freeform 173">
              <a:extLst>
                <a:ext uri="{FF2B5EF4-FFF2-40B4-BE49-F238E27FC236}">
                  <a16:creationId xmlns:a16="http://schemas.microsoft.com/office/drawing/2014/main" id="{A09D9CB4-6D3C-BB9A-1A82-ACBB4CA7E22F}"/>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79" name="Freeform 174">
              <a:extLst>
                <a:ext uri="{FF2B5EF4-FFF2-40B4-BE49-F238E27FC236}">
                  <a16:creationId xmlns:a16="http://schemas.microsoft.com/office/drawing/2014/main" id="{5BFE048C-8FDD-21C7-305C-AF3CFA348D0C}"/>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0" name="Freeform 175">
              <a:extLst>
                <a:ext uri="{FF2B5EF4-FFF2-40B4-BE49-F238E27FC236}">
                  <a16:creationId xmlns:a16="http://schemas.microsoft.com/office/drawing/2014/main" id="{C1E24D28-F9FB-FE79-AE66-16D2662D19E2}"/>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1" name="Freeform 176">
              <a:extLst>
                <a:ext uri="{FF2B5EF4-FFF2-40B4-BE49-F238E27FC236}">
                  <a16:creationId xmlns:a16="http://schemas.microsoft.com/office/drawing/2014/main" id="{20254300-A223-0594-6168-F7DD060A3BA0}"/>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2" name="Freeform 177">
              <a:extLst>
                <a:ext uri="{FF2B5EF4-FFF2-40B4-BE49-F238E27FC236}">
                  <a16:creationId xmlns:a16="http://schemas.microsoft.com/office/drawing/2014/main" id="{641A0D3C-658D-2BCE-5DE9-47EA30E71BB4}"/>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3" name="Freeform 178">
              <a:extLst>
                <a:ext uri="{FF2B5EF4-FFF2-40B4-BE49-F238E27FC236}">
                  <a16:creationId xmlns:a16="http://schemas.microsoft.com/office/drawing/2014/main" id="{2781A977-5303-DD38-E75A-FD1AD2F422D4}"/>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9">
              <a:extLst>
                <a:ext uri="{FF2B5EF4-FFF2-40B4-BE49-F238E27FC236}">
                  <a16:creationId xmlns:a16="http://schemas.microsoft.com/office/drawing/2014/main" id="{8530A513-8AA1-A045-E5D1-00C27ED7DA3E}"/>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5" name="Freeform 180">
              <a:extLst>
                <a:ext uri="{FF2B5EF4-FFF2-40B4-BE49-F238E27FC236}">
                  <a16:creationId xmlns:a16="http://schemas.microsoft.com/office/drawing/2014/main" id="{6D24B9A7-6392-8D70-8978-88F1ABEF96FE}"/>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6" name="Freeform 181">
              <a:extLst>
                <a:ext uri="{FF2B5EF4-FFF2-40B4-BE49-F238E27FC236}">
                  <a16:creationId xmlns:a16="http://schemas.microsoft.com/office/drawing/2014/main" id="{9D09E19A-AF57-967B-B621-AE80F75D5FE7}"/>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87" name="Freeform 182">
              <a:extLst>
                <a:ext uri="{FF2B5EF4-FFF2-40B4-BE49-F238E27FC236}">
                  <a16:creationId xmlns:a16="http://schemas.microsoft.com/office/drawing/2014/main" id="{2448652F-04DF-C3A4-F2C5-3E09E7BE18F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3">
              <a:extLst>
                <a:ext uri="{FF2B5EF4-FFF2-40B4-BE49-F238E27FC236}">
                  <a16:creationId xmlns:a16="http://schemas.microsoft.com/office/drawing/2014/main" id="{BDDCA842-5A50-AA09-567A-3C6DA0907242}"/>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4">
              <a:extLst>
                <a:ext uri="{FF2B5EF4-FFF2-40B4-BE49-F238E27FC236}">
                  <a16:creationId xmlns:a16="http://schemas.microsoft.com/office/drawing/2014/main" id="{7E6AEEB8-6A4D-2BA3-6DDF-B6C88852D75D}"/>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5">
              <a:extLst>
                <a:ext uri="{FF2B5EF4-FFF2-40B4-BE49-F238E27FC236}">
                  <a16:creationId xmlns:a16="http://schemas.microsoft.com/office/drawing/2014/main" id="{9D124660-4AAB-F839-CFAD-84A67C2935A6}"/>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1" name="Freeform 186">
              <a:extLst>
                <a:ext uri="{FF2B5EF4-FFF2-40B4-BE49-F238E27FC236}">
                  <a16:creationId xmlns:a16="http://schemas.microsoft.com/office/drawing/2014/main" id="{E6526D38-A9B7-268E-3832-E8AC9789FF04}"/>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7">
              <a:extLst>
                <a:ext uri="{FF2B5EF4-FFF2-40B4-BE49-F238E27FC236}">
                  <a16:creationId xmlns:a16="http://schemas.microsoft.com/office/drawing/2014/main" id="{574218EE-C4C3-76BC-45B3-8434A3973A9F}"/>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3" name="Freeform 188">
              <a:extLst>
                <a:ext uri="{FF2B5EF4-FFF2-40B4-BE49-F238E27FC236}">
                  <a16:creationId xmlns:a16="http://schemas.microsoft.com/office/drawing/2014/main" id="{F8DCB15A-9CE6-3C36-38A6-4013B2F42426}"/>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4" name="Freeform 189">
              <a:extLst>
                <a:ext uri="{FF2B5EF4-FFF2-40B4-BE49-F238E27FC236}">
                  <a16:creationId xmlns:a16="http://schemas.microsoft.com/office/drawing/2014/main" id="{73DDE5CB-F93D-214C-A7DE-32A2D4277EE6}"/>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5" name="Freeform 190">
              <a:extLst>
                <a:ext uri="{FF2B5EF4-FFF2-40B4-BE49-F238E27FC236}">
                  <a16:creationId xmlns:a16="http://schemas.microsoft.com/office/drawing/2014/main" id="{31C5154F-FE4B-9944-71CC-70F29BC27A7B}"/>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6" name="Freeform 191">
              <a:extLst>
                <a:ext uri="{FF2B5EF4-FFF2-40B4-BE49-F238E27FC236}">
                  <a16:creationId xmlns:a16="http://schemas.microsoft.com/office/drawing/2014/main" id="{1BE4CBEA-E2E7-2024-592D-220F99406CAB}"/>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7" name="Freeform 192">
              <a:extLst>
                <a:ext uri="{FF2B5EF4-FFF2-40B4-BE49-F238E27FC236}">
                  <a16:creationId xmlns:a16="http://schemas.microsoft.com/office/drawing/2014/main" id="{63094E54-BE77-0EC0-FEFC-05231C32AE1B}"/>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3">
              <a:extLst>
                <a:ext uri="{FF2B5EF4-FFF2-40B4-BE49-F238E27FC236}">
                  <a16:creationId xmlns:a16="http://schemas.microsoft.com/office/drawing/2014/main" id="{524D647F-24C3-02DF-E8EB-A8A9116D2F65}"/>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99" name="Freeform 194">
              <a:extLst>
                <a:ext uri="{FF2B5EF4-FFF2-40B4-BE49-F238E27FC236}">
                  <a16:creationId xmlns:a16="http://schemas.microsoft.com/office/drawing/2014/main" id="{2893210F-60CC-2833-5207-9F1169FF5FED}"/>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0" name="Freeform 195">
              <a:extLst>
                <a:ext uri="{FF2B5EF4-FFF2-40B4-BE49-F238E27FC236}">
                  <a16:creationId xmlns:a16="http://schemas.microsoft.com/office/drawing/2014/main" id="{763B8972-2E2D-BF6D-F6AB-DD0A07D44703}"/>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6">
              <a:extLst>
                <a:ext uri="{FF2B5EF4-FFF2-40B4-BE49-F238E27FC236}">
                  <a16:creationId xmlns:a16="http://schemas.microsoft.com/office/drawing/2014/main" id="{87B0E012-3858-DAE5-37F5-8BF31943F8F1}"/>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2" name="Freeform 197">
              <a:extLst>
                <a:ext uri="{FF2B5EF4-FFF2-40B4-BE49-F238E27FC236}">
                  <a16:creationId xmlns:a16="http://schemas.microsoft.com/office/drawing/2014/main" id="{5FF98642-0E56-44F6-669B-9F8169AB840C}"/>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3" name="Freeform 198">
              <a:extLst>
                <a:ext uri="{FF2B5EF4-FFF2-40B4-BE49-F238E27FC236}">
                  <a16:creationId xmlns:a16="http://schemas.microsoft.com/office/drawing/2014/main" id="{7FA34438-452E-9E13-B2D7-7F9B1E2AD23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4" name="Freeform 199">
              <a:extLst>
                <a:ext uri="{FF2B5EF4-FFF2-40B4-BE49-F238E27FC236}">
                  <a16:creationId xmlns:a16="http://schemas.microsoft.com/office/drawing/2014/main" id="{00FDDDDF-EBA0-6F67-6589-D9A78330B9A9}"/>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200">
              <a:extLst>
                <a:ext uri="{FF2B5EF4-FFF2-40B4-BE49-F238E27FC236}">
                  <a16:creationId xmlns:a16="http://schemas.microsoft.com/office/drawing/2014/main" id="{3EE1CE6F-E5E7-A137-93A5-59E3C7B6F08E}"/>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6" name="Freeform 201">
              <a:extLst>
                <a:ext uri="{FF2B5EF4-FFF2-40B4-BE49-F238E27FC236}">
                  <a16:creationId xmlns:a16="http://schemas.microsoft.com/office/drawing/2014/main" id="{09FBED57-0A36-FBBC-815A-C8B7C41253F2}"/>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07" name="Freeform 202">
              <a:extLst>
                <a:ext uri="{FF2B5EF4-FFF2-40B4-BE49-F238E27FC236}">
                  <a16:creationId xmlns:a16="http://schemas.microsoft.com/office/drawing/2014/main" id="{58B2D64D-41E6-5032-F625-36C1D332C552}"/>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08" name="Freeform 203">
              <a:extLst>
                <a:ext uri="{FF2B5EF4-FFF2-40B4-BE49-F238E27FC236}">
                  <a16:creationId xmlns:a16="http://schemas.microsoft.com/office/drawing/2014/main" id="{D1BCA6DC-5BEE-8D8A-5F0A-F85B7A19E843}"/>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4">
              <a:extLst>
                <a:ext uri="{FF2B5EF4-FFF2-40B4-BE49-F238E27FC236}">
                  <a16:creationId xmlns:a16="http://schemas.microsoft.com/office/drawing/2014/main" id="{46322809-270E-5C89-95EC-A850A72C31C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5">
              <a:extLst>
                <a:ext uri="{FF2B5EF4-FFF2-40B4-BE49-F238E27FC236}">
                  <a16:creationId xmlns:a16="http://schemas.microsoft.com/office/drawing/2014/main" id="{63E26FE5-BACF-AF3A-E3A2-9A35C75F1AFB}"/>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6">
              <a:extLst>
                <a:ext uri="{FF2B5EF4-FFF2-40B4-BE49-F238E27FC236}">
                  <a16:creationId xmlns:a16="http://schemas.microsoft.com/office/drawing/2014/main" id="{67A50E4F-699C-84C8-5B7B-1E7A31B1B2D6}"/>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2" name="Freeform 207">
              <a:extLst>
                <a:ext uri="{FF2B5EF4-FFF2-40B4-BE49-F238E27FC236}">
                  <a16:creationId xmlns:a16="http://schemas.microsoft.com/office/drawing/2014/main" id="{58DB1C3B-4F15-861C-90D9-E5DF90998078}"/>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8">
              <a:extLst>
                <a:ext uri="{FF2B5EF4-FFF2-40B4-BE49-F238E27FC236}">
                  <a16:creationId xmlns:a16="http://schemas.microsoft.com/office/drawing/2014/main" id="{67C0133B-C529-6742-BAAE-63DDAFC8DFEF}"/>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9">
              <a:extLst>
                <a:ext uri="{FF2B5EF4-FFF2-40B4-BE49-F238E27FC236}">
                  <a16:creationId xmlns:a16="http://schemas.microsoft.com/office/drawing/2014/main" id="{420A003B-2D84-7418-8221-8DD2EDCCFD26}"/>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5" name="Freeform 210">
              <a:extLst>
                <a:ext uri="{FF2B5EF4-FFF2-40B4-BE49-F238E27FC236}">
                  <a16:creationId xmlns:a16="http://schemas.microsoft.com/office/drawing/2014/main" id="{CC52BA4C-6985-A8EE-C008-973482C89DEA}"/>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11">
              <a:extLst>
                <a:ext uri="{FF2B5EF4-FFF2-40B4-BE49-F238E27FC236}">
                  <a16:creationId xmlns:a16="http://schemas.microsoft.com/office/drawing/2014/main" id="{9C48C90A-48A0-E76E-8484-400CCD8EE6BA}"/>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12">
              <a:extLst>
                <a:ext uri="{FF2B5EF4-FFF2-40B4-BE49-F238E27FC236}">
                  <a16:creationId xmlns:a16="http://schemas.microsoft.com/office/drawing/2014/main" id="{39832385-D227-090E-6CAF-25EB2C85B544}"/>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3">
              <a:extLst>
                <a:ext uri="{FF2B5EF4-FFF2-40B4-BE49-F238E27FC236}">
                  <a16:creationId xmlns:a16="http://schemas.microsoft.com/office/drawing/2014/main" id="{FC4E3396-4FB5-FA38-CBB3-A9A94ECAC9C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19" name="Freeform 214">
              <a:extLst>
                <a:ext uri="{FF2B5EF4-FFF2-40B4-BE49-F238E27FC236}">
                  <a16:creationId xmlns:a16="http://schemas.microsoft.com/office/drawing/2014/main" id="{5B3C223D-BA24-4A5B-A658-73227A050BCB}"/>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0" name="Freeform 215">
              <a:extLst>
                <a:ext uri="{FF2B5EF4-FFF2-40B4-BE49-F238E27FC236}">
                  <a16:creationId xmlns:a16="http://schemas.microsoft.com/office/drawing/2014/main" id="{BE22ACA2-FA59-FACA-BEA2-315D5B75D80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1" name="Freeform 216">
              <a:extLst>
                <a:ext uri="{FF2B5EF4-FFF2-40B4-BE49-F238E27FC236}">
                  <a16:creationId xmlns:a16="http://schemas.microsoft.com/office/drawing/2014/main" id="{8608C958-B2B1-E6D7-A6FF-39C65F3E2C46}"/>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2" name="Freeform 217">
              <a:extLst>
                <a:ext uri="{FF2B5EF4-FFF2-40B4-BE49-F238E27FC236}">
                  <a16:creationId xmlns:a16="http://schemas.microsoft.com/office/drawing/2014/main" id="{BA3F4AB0-1CB7-D460-0FD3-264CEF76A6A1}"/>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3" name="Freeform 218">
              <a:extLst>
                <a:ext uri="{FF2B5EF4-FFF2-40B4-BE49-F238E27FC236}">
                  <a16:creationId xmlns:a16="http://schemas.microsoft.com/office/drawing/2014/main" id="{2BC989B0-EB23-8CF7-EA3B-21C6C42DDE0B}"/>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4" name="Freeform 219">
              <a:extLst>
                <a:ext uri="{FF2B5EF4-FFF2-40B4-BE49-F238E27FC236}">
                  <a16:creationId xmlns:a16="http://schemas.microsoft.com/office/drawing/2014/main" id="{C1E3595A-69BE-E17B-320E-B29810EB5D14}"/>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5" name="Freeform 220">
              <a:extLst>
                <a:ext uri="{FF2B5EF4-FFF2-40B4-BE49-F238E27FC236}">
                  <a16:creationId xmlns:a16="http://schemas.microsoft.com/office/drawing/2014/main" id="{14CB711A-356B-E71C-2203-E3231E6D36BD}"/>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6" name="Freeform 221">
              <a:extLst>
                <a:ext uri="{FF2B5EF4-FFF2-40B4-BE49-F238E27FC236}">
                  <a16:creationId xmlns:a16="http://schemas.microsoft.com/office/drawing/2014/main" id="{16008E19-7F1F-1A85-EF5D-7D852A7284A4}"/>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27" name="Freeform 222">
              <a:extLst>
                <a:ext uri="{FF2B5EF4-FFF2-40B4-BE49-F238E27FC236}">
                  <a16:creationId xmlns:a16="http://schemas.microsoft.com/office/drawing/2014/main" id="{211F3E10-8CFB-729C-42EC-9A94BCB2DC17}"/>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28" name="Freeform 223">
              <a:extLst>
                <a:ext uri="{FF2B5EF4-FFF2-40B4-BE49-F238E27FC236}">
                  <a16:creationId xmlns:a16="http://schemas.microsoft.com/office/drawing/2014/main" id="{9CDC7A08-72AE-14F3-F8C2-866FC4E7246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29" name="Freeform 224">
              <a:extLst>
                <a:ext uri="{FF2B5EF4-FFF2-40B4-BE49-F238E27FC236}">
                  <a16:creationId xmlns:a16="http://schemas.microsoft.com/office/drawing/2014/main" id="{BE3963F6-A502-76B5-0AE5-B8ECAA54DB9C}"/>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0" name="Freeform 225">
              <a:extLst>
                <a:ext uri="{FF2B5EF4-FFF2-40B4-BE49-F238E27FC236}">
                  <a16:creationId xmlns:a16="http://schemas.microsoft.com/office/drawing/2014/main" id="{3DAE5C20-77A5-1860-FA32-762D6CC1BB35}"/>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6">
              <a:extLst>
                <a:ext uri="{FF2B5EF4-FFF2-40B4-BE49-F238E27FC236}">
                  <a16:creationId xmlns:a16="http://schemas.microsoft.com/office/drawing/2014/main" id="{7828BF6F-AC38-486F-FA4E-2A30422CA47B}"/>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2" name="Freeform 227">
              <a:extLst>
                <a:ext uri="{FF2B5EF4-FFF2-40B4-BE49-F238E27FC236}">
                  <a16:creationId xmlns:a16="http://schemas.microsoft.com/office/drawing/2014/main" id="{CA57F8CF-15D8-388A-458F-DC65F1B94915}"/>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3" name="Freeform 228">
              <a:extLst>
                <a:ext uri="{FF2B5EF4-FFF2-40B4-BE49-F238E27FC236}">
                  <a16:creationId xmlns:a16="http://schemas.microsoft.com/office/drawing/2014/main" id="{9685B53B-1891-9CB7-043C-077B14BAB09E}"/>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4" name="Freeform 229">
              <a:extLst>
                <a:ext uri="{FF2B5EF4-FFF2-40B4-BE49-F238E27FC236}">
                  <a16:creationId xmlns:a16="http://schemas.microsoft.com/office/drawing/2014/main" id="{B44D4DE7-7070-0CDB-EEB0-E90B0D742A7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5" name="Freeform 230">
              <a:extLst>
                <a:ext uri="{FF2B5EF4-FFF2-40B4-BE49-F238E27FC236}">
                  <a16:creationId xmlns:a16="http://schemas.microsoft.com/office/drawing/2014/main" id="{34523F9F-EC84-FEE2-D815-6BA4DC8D44D5}"/>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6" name="Freeform 231">
              <a:extLst>
                <a:ext uri="{FF2B5EF4-FFF2-40B4-BE49-F238E27FC236}">
                  <a16:creationId xmlns:a16="http://schemas.microsoft.com/office/drawing/2014/main" id="{8AD33FCA-F6CB-C554-06A2-5829437BEB69}"/>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37" name="Freeform 232">
              <a:extLst>
                <a:ext uri="{FF2B5EF4-FFF2-40B4-BE49-F238E27FC236}">
                  <a16:creationId xmlns:a16="http://schemas.microsoft.com/office/drawing/2014/main" id="{0FA9D25A-A4F9-90D3-8DB7-FA7983C28E92}"/>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38" name="Freeform 233">
              <a:extLst>
                <a:ext uri="{FF2B5EF4-FFF2-40B4-BE49-F238E27FC236}">
                  <a16:creationId xmlns:a16="http://schemas.microsoft.com/office/drawing/2014/main" id="{21559722-2D87-5188-6016-C024A6BED54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39" name="Freeform 234">
              <a:extLst>
                <a:ext uri="{FF2B5EF4-FFF2-40B4-BE49-F238E27FC236}">
                  <a16:creationId xmlns:a16="http://schemas.microsoft.com/office/drawing/2014/main" id="{57938FC0-6BCA-AF17-639E-6B0DD4D44065}"/>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0" name="Freeform 235">
              <a:extLst>
                <a:ext uri="{FF2B5EF4-FFF2-40B4-BE49-F238E27FC236}">
                  <a16:creationId xmlns:a16="http://schemas.microsoft.com/office/drawing/2014/main" id="{4525F679-43AC-2984-097A-6A090CAB7809}"/>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1" name="Freeform 236">
              <a:extLst>
                <a:ext uri="{FF2B5EF4-FFF2-40B4-BE49-F238E27FC236}">
                  <a16:creationId xmlns:a16="http://schemas.microsoft.com/office/drawing/2014/main" id="{A1F27296-848F-12AD-EB82-1E422B8E5A0F}"/>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2" name="Freeform 237">
              <a:extLst>
                <a:ext uri="{FF2B5EF4-FFF2-40B4-BE49-F238E27FC236}">
                  <a16:creationId xmlns:a16="http://schemas.microsoft.com/office/drawing/2014/main" id="{7EED5486-7FA3-791C-A778-FC3173DD980A}"/>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3" name="Freeform 238">
              <a:extLst>
                <a:ext uri="{FF2B5EF4-FFF2-40B4-BE49-F238E27FC236}">
                  <a16:creationId xmlns:a16="http://schemas.microsoft.com/office/drawing/2014/main" id="{7EA3D7A6-76B8-AC75-380E-DA694392C602}"/>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Tree>
    <p:extLst>
      <p:ext uri="{BB962C8B-B14F-4D97-AF65-F5344CB8AC3E}">
        <p14:creationId xmlns:p14="http://schemas.microsoft.com/office/powerpoint/2010/main" val="186256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ding a Successful Cultural Transformation at Your Organization">
            <a:hlinkClick r:id="rId2"/>
            <a:extLst>
              <a:ext uri="{FF2B5EF4-FFF2-40B4-BE49-F238E27FC236}">
                <a16:creationId xmlns:a16="http://schemas.microsoft.com/office/drawing/2014/main" id="{F38CA486-5242-7A99-6756-9B0B70C50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6415" y="1228177"/>
            <a:ext cx="6016998" cy="5170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161481-4132-D161-5501-DEFB6EFC3CC6}"/>
              </a:ext>
            </a:extLst>
          </p:cNvPr>
          <p:cNvSpPr txBox="1"/>
          <p:nvPr/>
        </p:nvSpPr>
        <p:spPr>
          <a:xfrm>
            <a:off x="1604682" y="308333"/>
            <a:ext cx="9852211" cy="923330"/>
          </a:xfrm>
          <a:prstGeom prst="rect">
            <a:avLst/>
          </a:prstGeom>
          <a:noFill/>
        </p:spPr>
        <p:txBody>
          <a:bodyPr wrap="square" rtlCol="0">
            <a:spAutoFit/>
          </a:bodyPr>
          <a:lstStyle/>
          <a:p>
            <a:r>
              <a:rPr lang="en-GB" sz="3600" b="1" i="0" dirty="0">
                <a:solidFill>
                  <a:srgbClr val="C95F57"/>
                </a:solidFill>
                <a:effectLst/>
                <a:hlinkClick r:id="rId2">
                  <a:extLst>
                    <a:ext uri="{A12FA001-AC4F-418D-AE19-62706E023703}">
                      <ahyp:hlinkClr xmlns:ahyp="http://schemas.microsoft.com/office/drawing/2018/hyperlinkcolor" val="tx"/>
                    </a:ext>
                  </a:extLst>
                </a:hlinkClick>
              </a:rPr>
              <a:t>9 Steps to Transform Your Organizational Culture</a:t>
            </a:r>
            <a:endParaRPr lang="en-GB" sz="3600" b="1" i="0" dirty="0">
              <a:solidFill>
                <a:srgbClr val="C95F57"/>
              </a:solidFill>
              <a:effectLst/>
            </a:endParaRPr>
          </a:p>
          <a:p>
            <a:endParaRPr lang="en-IE" dirty="0">
              <a:solidFill>
                <a:srgbClr val="C95F57"/>
              </a:solidFill>
            </a:endParaRPr>
          </a:p>
        </p:txBody>
      </p:sp>
      <p:sp>
        <p:nvSpPr>
          <p:cNvPr id="6" name="TextBox 5">
            <a:extLst>
              <a:ext uri="{FF2B5EF4-FFF2-40B4-BE49-F238E27FC236}">
                <a16:creationId xmlns:a16="http://schemas.microsoft.com/office/drawing/2014/main" id="{7BC092F5-0B88-4887-AE6F-CDDE41E5284A}"/>
              </a:ext>
            </a:extLst>
          </p:cNvPr>
          <p:cNvSpPr txBox="1"/>
          <p:nvPr/>
        </p:nvSpPr>
        <p:spPr>
          <a:xfrm>
            <a:off x="519951" y="1240968"/>
            <a:ext cx="5296463" cy="5262979"/>
          </a:xfrm>
          <a:prstGeom prst="rect">
            <a:avLst/>
          </a:prstGeom>
          <a:noFill/>
        </p:spPr>
        <p:txBody>
          <a:bodyPr wrap="square" rtlCol="0">
            <a:spAutoFit/>
          </a:bodyPr>
          <a:lstStyle/>
          <a:p>
            <a:pPr marL="342900" indent="-342900" algn="l">
              <a:buFont typeface="Wingdings" panose="05000000000000000000" pitchFamily="2" charset="2"/>
              <a:buChar char="v"/>
            </a:pPr>
            <a:r>
              <a:rPr lang="en-GB" sz="3200" b="1" i="0" dirty="0">
                <a:solidFill>
                  <a:srgbClr val="2584C6"/>
                </a:solidFill>
                <a:effectLst/>
              </a:rPr>
              <a:t>90% </a:t>
            </a:r>
            <a:r>
              <a:rPr lang="en-GB" sz="2400" b="0" i="0" dirty="0">
                <a:solidFill>
                  <a:srgbClr val="3E4449"/>
                </a:solidFill>
                <a:effectLst/>
              </a:rPr>
              <a:t>of employees at winning company cultures are </a:t>
            </a:r>
            <a:r>
              <a:rPr lang="en-GB" sz="2400" b="1" i="0" dirty="0">
                <a:solidFill>
                  <a:srgbClr val="2584C6"/>
                </a:solidFill>
                <a:effectLst/>
              </a:rPr>
              <a:t>confident in their company’s leadership team.</a:t>
            </a:r>
          </a:p>
          <a:p>
            <a:pPr marL="342900" indent="-342900" algn="l">
              <a:buFont typeface="Wingdings" panose="05000000000000000000" pitchFamily="2" charset="2"/>
              <a:buChar char="v"/>
            </a:pPr>
            <a:endParaRPr lang="en-GB" sz="2400" b="0" i="0" dirty="0">
              <a:solidFill>
                <a:srgbClr val="3E4449"/>
              </a:solidFill>
              <a:effectLst/>
            </a:endParaRPr>
          </a:p>
          <a:p>
            <a:pPr marL="342900" indent="-342900" algn="l">
              <a:buFont typeface="Wingdings" panose="05000000000000000000" pitchFamily="2" charset="2"/>
              <a:buChar char="v"/>
            </a:pPr>
            <a:r>
              <a:rPr lang="en-GB" sz="2400" b="0" i="0" dirty="0">
                <a:solidFill>
                  <a:srgbClr val="3E4449"/>
                </a:solidFill>
                <a:effectLst/>
              </a:rPr>
              <a:t>Employees’ overall ratings of their </a:t>
            </a:r>
            <a:r>
              <a:rPr lang="en-GB" sz="2400" b="1" i="0" dirty="0">
                <a:solidFill>
                  <a:srgbClr val="713089"/>
                </a:solidFill>
                <a:effectLst/>
              </a:rPr>
              <a:t>company’s qualities are </a:t>
            </a:r>
            <a:r>
              <a:rPr lang="en-GB" sz="3200" b="1" i="0" dirty="0">
                <a:solidFill>
                  <a:srgbClr val="713089"/>
                </a:solidFill>
                <a:effectLst/>
              </a:rPr>
              <a:t>20% </a:t>
            </a:r>
            <a:r>
              <a:rPr lang="en-GB" sz="2400" b="1" i="0" dirty="0">
                <a:solidFill>
                  <a:srgbClr val="713089"/>
                </a:solidFill>
                <a:effectLst/>
              </a:rPr>
              <a:t>higher </a:t>
            </a:r>
            <a:r>
              <a:rPr lang="en-GB" sz="2400" b="0" i="0" dirty="0">
                <a:solidFill>
                  <a:srgbClr val="3E4449"/>
                </a:solidFill>
                <a:effectLst/>
              </a:rPr>
              <a:t>at companies with a strong culture. </a:t>
            </a:r>
          </a:p>
          <a:p>
            <a:pPr marL="342900" indent="-342900" algn="l">
              <a:buFont typeface="Wingdings" panose="05000000000000000000" pitchFamily="2" charset="2"/>
              <a:buChar char="v"/>
            </a:pPr>
            <a:endParaRPr lang="en-GB" sz="2400" b="0" i="0" dirty="0">
              <a:solidFill>
                <a:srgbClr val="3E4449"/>
              </a:solidFill>
              <a:effectLst/>
            </a:endParaRPr>
          </a:p>
          <a:p>
            <a:pPr marL="342900" indent="-342900" algn="l">
              <a:buFont typeface="Wingdings" panose="05000000000000000000" pitchFamily="2" charset="2"/>
              <a:buChar char="v"/>
            </a:pPr>
            <a:r>
              <a:rPr lang="en-GB" sz="3200" b="1" i="0" dirty="0">
                <a:solidFill>
                  <a:srgbClr val="1FA4AB"/>
                </a:solidFill>
                <a:effectLst/>
              </a:rPr>
              <a:t>86% </a:t>
            </a:r>
            <a:r>
              <a:rPr lang="en-GB" sz="2400" b="0" i="0" dirty="0">
                <a:solidFill>
                  <a:srgbClr val="3E4449"/>
                </a:solidFill>
                <a:effectLst/>
              </a:rPr>
              <a:t>of employees in strong cultures feel their </a:t>
            </a:r>
            <a:r>
              <a:rPr lang="en-GB" sz="2400" b="1" i="0" dirty="0">
                <a:solidFill>
                  <a:srgbClr val="1FA4AB"/>
                </a:solidFill>
                <a:effectLst/>
              </a:rPr>
              <a:t>senior leadership listens to employees</a:t>
            </a:r>
            <a:r>
              <a:rPr lang="en-GB" sz="2400" b="0" i="0" dirty="0">
                <a:solidFill>
                  <a:srgbClr val="3E4449"/>
                </a:solidFill>
                <a:effectLst/>
              </a:rPr>
              <a:t>, compared to just 70% of employees in non-winning cultures.</a:t>
            </a:r>
          </a:p>
          <a:p>
            <a:endParaRPr lang="en-IE" sz="2400" dirty="0"/>
          </a:p>
        </p:txBody>
      </p:sp>
    </p:spTree>
    <p:extLst>
      <p:ext uri="{BB962C8B-B14F-4D97-AF65-F5344CB8AC3E}">
        <p14:creationId xmlns:p14="http://schemas.microsoft.com/office/powerpoint/2010/main" val="50585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1FAC6-A9E5-48E1-08AA-E54EBBB3DC6C}"/>
              </a:ext>
            </a:extLst>
          </p:cNvPr>
          <p:cNvSpPr>
            <a:spLocks noGrp="1"/>
          </p:cNvSpPr>
          <p:nvPr>
            <p:ph type="body" sz="quarter" idx="13"/>
          </p:nvPr>
        </p:nvSpPr>
        <p:spPr>
          <a:xfrm>
            <a:off x="1086578" y="518381"/>
            <a:ext cx="10600546" cy="953429"/>
          </a:xfrm>
        </p:spPr>
        <p:txBody>
          <a:bodyPr/>
          <a:lstStyle/>
          <a:p>
            <a:r>
              <a:rPr lang="en-IE" dirty="0"/>
              <a:t>Leading a Successful Cultural Transformation </a:t>
            </a:r>
          </a:p>
        </p:txBody>
      </p:sp>
      <p:sp>
        <p:nvSpPr>
          <p:cNvPr id="3" name="Text Placeholder 2">
            <a:extLst>
              <a:ext uri="{FF2B5EF4-FFF2-40B4-BE49-F238E27FC236}">
                <a16:creationId xmlns:a16="http://schemas.microsoft.com/office/drawing/2014/main" id="{C5DE37E6-16F3-796A-7273-1A256D571EE4}"/>
              </a:ext>
            </a:extLst>
          </p:cNvPr>
          <p:cNvSpPr>
            <a:spLocks noGrp="1"/>
          </p:cNvSpPr>
          <p:nvPr>
            <p:ph type="body" sz="quarter" idx="14"/>
          </p:nvPr>
        </p:nvSpPr>
        <p:spPr>
          <a:xfrm>
            <a:off x="359707" y="1615477"/>
            <a:ext cx="5906621" cy="3995320"/>
          </a:xfrm>
        </p:spPr>
        <p:txBody>
          <a:bodyPr/>
          <a:lstStyle/>
          <a:p>
            <a:r>
              <a:rPr lang="en-GB" b="1" dirty="0"/>
              <a:t>5 Important Questions To Answer When Planning Your CSR Strategy and Action Plan </a:t>
            </a:r>
          </a:p>
          <a:p>
            <a:endParaRPr lang="en-GB" dirty="0"/>
          </a:p>
          <a:p>
            <a:pPr marL="342900" indent="-342900">
              <a:buFont typeface="Wingdings" panose="05000000000000000000" pitchFamily="2" charset="2"/>
              <a:buChar char="v"/>
            </a:pPr>
            <a:r>
              <a:rPr lang="en-GB" b="1" dirty="0">
                <a:solidFill>
                  <a:srgbClr val="F28F26"/>
                </a:solidFill>
              </a:rPr>
              <a:t>WHY</a:t>
            </a:r>
            <a:r>
              <a:rPr lang="en-GB" dirty="0"/>
              <a:t> Establish a clear purpose of your initiatives</a:t>
            </a:r>
          </a:p>
          <a:p>
            <a:pPr marL="342900" indent="-342900">
              <a:buFont typeface="Wingdings" panose="05000000000000000000" pitchFamily="2" charset="2"/>
              <a:buChar char="v"/>
            </a:pPr>
            <a:r>
              <a:rPr lang="en-GB" b="1" dirty="0">
                <a:solidFill>
                  <a:srgbClr val="28BAED"/>
                </a:solidFill>
              </a:rPr>
              <a:t>WHAT</a:t>
            </a:r>
            <a:r>
              <a:rPr lang="en-GB" dirty="0"/>
              <a:t> Define which area of sustainability you want to support</a:t>
            </a:r>
          </a:p>
          <a:p>
            <a:pPr marL="342900" indent="-342900">
              <a:buFont typeface="Wingdings" panose="05000000000000000000" pitchFamily="2" charset="2"/>
              <a:buChar char="v"/>
            </a:pPr>
            <a:r>
              <a:rPr lang="en-GB" b="1" dirty="0">
                <a:solidFill>
                  <a:srgbClr val="AA2584"/>
                </a:solidFill>
              </a:rPr>
              <a:t>WHO</a:t>
            </a:r>
            <a:r>
              <a:rPr lang="en-GB" dirty="0"/>
              <a:t> Assign a person to take charge</a:t>
            </a:r>
          </a:p>
          <a:p>
            <a:pPr marL="342900" indent="-342900">
              <a:buFont typeface="Wingdings" panose="05000000000000000000" pitchFamily="2" charset="2"/>
              <a:buChar char="v"/>
            </a:pPr>
            <a:r>
              <a:rPr lang="en-GB" b="1" dirty="0">
                <a:solidFill>
                  <a:srgbClr val="2584C6"/>
                </a:solidFill>
              </a:rPr>
              <a:t>HOW</a:t>
            </a:r>
            <a:r>
              <a:rPr lang="en-GB" dirty="0"/>
              <a:t> What is your budget and how can you measure the impact of the program</a:t>
            </a:r>
          </a:p>
          <a:p>
            <a:pPr marL="342900" indent="-342900">
              <a:buFont typeface="Wingdings" panose="05000000000000000000" pitchFamily="2" charset="2"/>
              <a:buChar char="v"/>
            </a:pPr>
            <a:r>
              <a:rPr lang="en-GB" b="1" dirty="0">
                <a:solidFill>
                  <a:srgbClr val="713089"/>
                </a:solidFill>
              </a:rPr>
              <a:t>WHEN</a:t>
            </a:r>
            <a:r>
              <a:rPr lang="en-GB" dirty="0"/>
              <a:t> Set a timeline and goal for when you want to achieve your sustainability goals by</a:t>
            </a:r>
            <a:endParaRPr lang="en-IE" dirty="0"/>
          </a:p>
        </p:txBody>
      </p:sp>
      <p:pic>
        <p:nvPicPr>
          <p:cNvPr id="4" name="Picture 2" descr="Leading a Successful Cultural Transformation at Your Organization">
            <a:extLst>
              <a:ext uri="{FF2B5EF4-FFF2-40B4-BE49-F238E27FC236}">
                <a16:creationId xmlns:a16="http://schemas.microsoft.com/office/drawing/2014/main" id="{B04C537E-B364-73CF-3608-A097C48C3E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1608" y="1238960"/>
            <a:ext cx="5893490" cy="448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4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430067" cy="697353"/>
          </a:xfrm>
        </p:spPr>
        <p:txBody>
          <a:bodyPr/>
          <a:lstStyle/>
          <a:p>
            <a:pPr>
              <a:lnSpc>
                <a:spcPct val="100000"/>
              </a:lnSpc>
              <a:spcBef>
                <a:spcPts val="0"/>
              </a:spcBef>
            </a:pPr>
            <a:r>
              <a:rPr lang="en-US" sz="4400" b="1" dirty="0"/>
              <a:t>Step 2 </a:t>
            </a:r>
          </a:p>
          <a:p>
            <a:pPr>
              <a:lnSpc>
                <a:spcPct val="100000"/>
              </a:lnSpc>
              <a:spcBef>
                <a:spcPts val="0"/>
              </a:spcBef>
            </a:pPr>
            <a:endParaRPr lang="en-US" sz="400" dirty="0"/>
          </a:p>
          <a:p>
            <a:pPr>
              <a:lnSpc>
                <a:spcPct val="100000"/>
              </a:lnSpc>
              <a:spcBef>
                <a:spcPts val="0"/>
              </a:spcBef>
            </a:pPr>
            <a:r>
              <a:rPr lang="en-US" sz="3200" dirty="0">
                <a:solidFill>
                  <a:srgbClr val="C95F57"/>
                </a:solidFill>
              </a:rPr>
              <a:t>Conduct a Company-Wide CSR Assessment or Survey </a:t>
            </a:r>
          </a:p>
          <a:p>
            <a:pPr>
              <a:lnSpc>
                <a:spcPct val="100000"/>
              </a:lnSpc>
              <a:spcBef>
                <a:spcPts val="0"/>
              </a:spcBef>
            </a:pPr>
            <a:endParaRPr lang="en-IE" sz="4400" dirty="0"/>
          </a:p>
        </p:txBody>
      </p:sp>
    </p:spTree>
    <p:extLst>
      <p:ext uri="{BB962C8B-B14F-4D97-AF65-F5344CB8AC3E}">
        <p14:creationId xmlns:p14="http://schemas.microsoft.com/office/powerpoint/2010/main" val="329108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4A70-36A5-BA66-DBB9-8D60B6590082}"/>
              </a:ext>
            </a:extLst>
          </p:cNvPr>
          <p:cNvSpPr>
            <a:spLocks noGrp="1"/>
          </p:cNvSpPr>
          <p:nvPr>
            <p:ph type="body" sz="quarter" idx="13"/>
          </p:nvPr>
        </p:nvSpPr>
        <p:spPr>
          <a:xfrm>
            <a:off x="515902" y="456188"/>
            <a:ext cx="10483115" cy="844269"/>
          </a:xfrm>
        </p:spPr>
        <p:txBody>
          <a:bodyPr>
            <a:noAutofit/>
          </a:bodyPr>
          <a:lstStyle/>
          <a:p>
            <a:r>
              <a:rPr lang="en-IE" sz="2700" dirty="0"/>
              <a:t>Cultural Transformation Should Be Purpose Driven and Practical </a:t>
            </a:r>
          </a:p>
          <a:p>
            <a:r>
              <a:rPr lang="en-IE" sz="2700" dirty="0">
                <a:solidFill>
                  <a:srgbClr val="027354"/>
                </a:solidFill>
              </a:rPr>
              <a:t>The CSR Ready Assessment Will Help You Achieve this. </a:t>
            </a:r>
          </a:p>
        </p:txBody>
      </p:sp>
      <p:sp>
        <p:nvSpPr>
          <p:cNvPr id="3" name="Text Placeholder 2">
            <a:extLst>
              <a:ext uri="{FF2B5EF4-FFF2-40B4-BE49-F238E27FC236}">
                <a16:creationId xmlns:a16="http://schemas.microsoft.com/office/drawing/2014/main" id="{22833BF4-927F-5EDA-55E6-A57CFFAC3C80}"/>
              </a:ext>
            </a:extLst>
          </p:cNvPr>
          <p:cNvSpPr>
            <a:spLocks noGrp="1"/>
          </p:cNvSpPr>
          <p:nvPr>
            <p:ph type="body" sz="quarter" idx="14"/>
          </p:nvPr>
        </p:nvSpPr>
        <p:spPr>
          <a:xfrm>
            <a:off x="620676" y="1534781"/>
            <a:ext cx="9114995" cy="4329707"/>
          </a:xfrm>
        </p:spPr>
        <p:txBody>
          <a:bodyPr/>
          <a:lstStyle/>
          <a:p>
            <a:r>
              <a:rPr lang="en-GB" b="1" dirty="0">
                <a:solidFill>
                  <a:srgbClr val="C95F57"/>
                </a:solidFill>
              </a:rPr>
              <a:t>Culture is not just aspirational and emotional; it’s also embedded in all of the behaviours, actions, procedures and systems within your company. </a:t>
            </a:r>
            <a:r>
              <a:rPr lang="en-GB" dirty="0"/>
              <a:t>The full-spectrum CSR company is both purpose-driven and practical. The CSR Ready Assessment provides you with the information you need to implement CSR cultural transformation in a pragmatic way.</a:t>
            </a:r>
            <a:endParaRPr lang="en-GB" dirty="0">
              <a:highlight>
                <a:srgbClr val="FFFF00"/>
              </a:highlight>
            </a:endParaRPr>
          </a:p>
          <a:p>
            <a:endParaRPr lang="en-GB" dirty="0">
              <a:highlight>
                <a:srgbClr val="FFFF00"/>
              </a:highlight>
            </a:endParaRPr>
          </a:p>
          <a:p>
            <a:r>
              <a:rPr lang="en-GB" b="1" dirty="0">
                <a:solidFill>
                  <a:srgbClr val="C95F57"/>
                </a:solidFill>
              </a:rPr>
              <a:t>Any cultural transformation initiative can seem overwhelmingly complex</a:t>
            </a:r>
            <a:r>
              <a:rPr lang="en-GB" b="1" dirty="0"/>
              <a:t>. The CSR Ready Assessment is a </a:t>
            </a:r>
            <a:r>
              <a:rPr lang="en-GB" dirty="0"/>
              <a:t>robust system that shows SMEs they require many types of people, formations, supports and resources e.g., CSR Training and Development Courses (like CSR Ready Course), a CSR Leadership Team, time, commitment etc so you can focus your energy on its successful implementation. </a:t>
            </a:r>
          </a:p>
          <a:p>
            <a:endParaRPr lang="en-IE" dirty="0"/>
          </a:p>
        </p:txBody>
      </p:sp>
      <p:sp>
        <p:nvSpPr>
          <p:cNvPr id="4" name="Teardrop 3">
            <a:hlinkClick r:id="rId2"/>
            <a:extLst>
              <a:ext uri="{FF2B5EF4-FFF2-40B4-BE49-F238E27FC236}">
                <a16:creationId xmlns:a16="http://schemas.microsoft.com/office/drawing/2014/main" id="{171DFC13-FAC8-B011-2F79-8F22D0CBFD24}"/>
              </a:ext>
            </a:extLst>
          </p:cNvPr>
          <p:cNvSpPr/>
          <p:nvPr/>
        </p:nvSpPr>
        <p:spPr>
          <a:xfrm>
            <a:off x="9735671" y="478225"/>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753050BC-B465-1D38-24D3-94C09811663C}"/>
              </a:ext>
            </a:extLst>
          </p:cNvPr>
          <p:cNvSpPr txBox="1"/>
          <p:nvPr/>
        </p:nvSpPr>
        <p:spPr>
          <a:xfrm>
            <a:off x="9898455" y="654125"/>
            <a:ext cx="1932433" cy="1292662"/>
          </a:xfrm>
          <a:prstGeom prst="rect">
            <a:avLst/>
          </a:prstGeom>
          <a:noFill/>
        </p:spPr>
        <p:txBody>
          <a:bodyPr wrap="square" rtlCol="0">
            <a:spAutoFit/>
          </a:bodyPr>
          <a:lstStyle/>
          <a:p>
            <a:pPr algn="ctr"/>
            <a:r>
              <a:rPr lang="en-IE" sz="2600" b="1" dirty="0">
                <a:solidFill>
                  <a:schemeClr val="bg1"/>
                </a:solidFill>
                <a:hlinkClick r:id="rId2">
                  <a:extLst>
                    <a:ext uri="{A12FA001-AC4F-418D-AE19-62706E023703}">
                      <ahyp:hlinkClr xmlns:ahyp="http://schemas.microsoft.com/office/drawing/2018/hyperlinkcolor" val="tx"/>
                    </a:ext>
                  </a:extLst>
                </a:hlinkClick>
              </a:rPr>
              <a:t>Click to Take CSR READY Test</a:t>
            </a:r>
            <a:endParaRPr lang="en-IE" sz="2600" b="1" dirty="0">
              <a:solidFill>
                <a:schemeClr val="bg1"/>
              </a:solidFill>
            </a:endParaRPr>
          </a:p>
        </p:txBody>
      </p:sp>
    </p:spTree>
    <p:extLst>
      <p:ext uri="{BB962C8B-B14F-4D97-AF65-F5344CB8AC3E}">
        <p14:creationId xmlns:p14="http://schemas.microsoft.com/office/powerpoint/2010/main" val="220905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AE43F1-50CC-7026-7C5C-4FF80745AA1B}"/>
              </a:ext>
            </a:extLst>
          </p:cNvPr>
          <p:cNvSpPr>
            <a:spLocks noGrp="1"/>
          </p:cNvSpPr>
          <p:nvPr>
            <p:ph type="body" sz="quarter" idx="13"/>
          </p:nvPr>
        </p:nvSpPr>
        <p:spPr>
          <a:xfrm>
            <a:off x="636804" y="432093"/>
            <a:ext cx="10496490" cy="844269"/>
          </a:xfrm>
        </p:spPr>
        <p:txBody>
          <a:bodyPr/>
          <a:lstStyle/>
          <a:p>
            <a:r>
              <a:rPr lang="en-IE" dirty="0"/>
              <a:t>Take the CSR READY Assessment! </a:t>
            </a:r>
          </a:p>
        </p:txBody>
      </p:sp>
      <p:sp>
        <p:nvSpPr>
          <p:cNvPr id="5" name="Text Placeholder 4">
            <a:extLst>
              <a:ext uri="{FF2B5EF4-FFF2-40B4-BE49-F238E27FC236}">
                <a16:creationId xmlns:a16="http://schemas.microsoft.com/office/drawing/2014/main" id="{D53210A4-7BDF-735E-6E66-45F7BEEBCF3D}"/>
              </a:ext>
            </a:extLst>
          </p:cNvPr>
          <p:cNvSpPr>
            <a:spLocks noGrp="1"/>
          </p:cNvSpPr>
          <p:nvPr>
            <p:ph type="body" sz="quarter" idx="14"/>
          </p:nvPr>
        </p:nvSpPr>
        <p:spPr>
          <a:xfrm>
            <a:off x="643492" y="1068132"/>
            <a:ext cx="9254963" cy="4329707"/>
          </a:xfrm>
        </p:spPr>
        <p:txBody>
          <a:bodyPr/>
          <a:lstStyle/>
          <a:p>
            <a:r>
              <a:rPr lang="en-GB" b="1" dirty="0">
                <a:solidFill>
                  <a:srgbClr val="027354"/>
                </a:solidFill>
              </a:rPr>
              <a:t>The CSR READY Assessment Tool Guides Management on Where to Start! </a:t>
            </a:r>
            <a:r>
              <a:rPr lang="en-GB" dirty="0"/>
              <a:t>The board of directors, CEO and top management or owners need to have an accurate snapshot of how far the business is down the CSR road, it is unlikely they will be able to make informed decisions about moving ahead without doing an assessment first.  The CSR Ready Assessment is the perfect place to start.</a:t>
            </a:r>
          </a:p>
          <a:p>
            <a:endParaRPr lang="en-GB" sz="1000" dirty="0"/>
          </a:p>
          <a:p>
            <a:r>
              <a:rPr lang="en-GB" b="1" dirty="0">
                <a:solidFill>
                  <a:srgbClr val="C95F57"/>
                </a:solidFill>
              </a:rPr>
              <a:t>The CSR Ready Assessment Assists CSR Decision Making! </a:t>
            </a:r>
            <a:r>
              <a:rPr lang="en-GB" dirty="0"/>
              <a:t>The CSR Assessment will help you identify where you are in relation to CSR, the gaps, priorities, and opportunities and help you with your CSR business decision-making. The Assessment acts as your front-end intelligence for gathering all the information you need. Starting with the CSR Ready assessment can save a company from launching an ineffective CSR approach or heading in a direction that is risky, not sustainable or innovative for the business. </a:t>
            </a:r>
          </a:p>
          <a:p>
            <a:endParaRPr lang="en-GB" dirty="0"/>
          </a:p>
        </p:txBody>
      </p:sp>
      <p:sp>
        <p:nvSpPr>
          <p:cNvPr id="2" name="Teardrop 1">
            <a:extLst>
              <a:ext uri="{FF2B5EF4-FFF2-40B4-BE49-F238E27FC236}">
                <a16:creationId xmlns:a16="http://schemas.microsoft.com/office/drawing/2014/main" id="{F8E6F9AE-3214-A519-26CF-89CC149D8350}"/>
              </a:ext>
            </a:extLst>
          </p:cNvPr>
          <p:cNvSpPr/>
          <p:nvPr/>
        </p:nvSpPr>
        <p:spPr>
          <a:xfrm>
            <a:off x="9735671" y="432093"/>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9770B90A-BD9E-C132-26E7-EE8DB68A95ED}"/>
              </a:ext>
            </a:extLst>
          </p:cNvPr>
          <p:cNvSpPr txBox="1"/>
          <p:nvPr/>
        </p:nvSpPr>
        <p:spPr>
          <a:xfrm>
            <a:off x="9898455" y="607993"/>
            <a:ext cx="1932433" cy="1292662"/>
          </a:xfrm>
          <a:prstGeom prst="rect">
            <a:avLst/>
          </a:prstGeom>
          <a:noFill/>
        </p:spPr>
        <p:txBody>
          <a:bodyPr wrap="square" rtlCol="0">
            <a:spAutoFit/>
          </a:bodyPr>
          <a:lstStyle/>
          <a:p>
            <a:pPr algn="ctr"/>
            <a:r>
              <a:rPr lang="en-IE" sz="2600" b="1" dirty="0">
                <a:solidFill>
                  <a:schemeClr val="bg1"/>
                </a:solidFill>
                <a:hlinkClick r:id="rId2">
                  <a:extLst>
                    <a:ext uri="{A12FA001-AC4F-418D-AE19-62706E023703}">
                      <ahyp:hlinkClr xmlns:ahyp="http://schemas.microsoft.com/office/drawing/2018/hyperlinkcolor" val="tx"/>
                    </a:ext>
                  </a:extLst>
                </a:hlinkClick>
              </a:rPr>
              <a:t>Click to Take CSR READY Test</a:t>
            </a:r>
            <a:endParaRPr lang="en-IE" sz="2600" b="1" dirty="0">
              <a:solidFill>
                <a:schemeClr val="bg1"/>
              </a:solidFill>
            </a:endParaRPr>
          </a:p>
        </p:txBody>
      </p:sp>
    </p:spTree>
    <p:extLst>
      <p:ext uri="{BB962C8B-B14F-4D97-AF65-F5344CB8AC3E}">
        <p14:creationId xmlns:p14="http://schemas.microsoft.com/office/powerpoint/2010/main" val="335834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8ED40-B455-A108-082F-50CAB57AAD8F}"/>
              </a:ext>
            </a:extLst>
          </p:cNvPr>
          <p:cNvSpPr>
            <a:spLocks noGrp="1"/>
          </p:cNvSpPr>
          <p:nvPr>
            <p:ph type="body" sz="quarter" idx="13"/>
          </p:nvPr>
        </p:nvSpPr>
        <p:spPr>
          <a:xfrm>
            <a:off x="490750" y="369237"/>
            <a:ext cx="10496490" cy="844269"/>
          </a:xfrm>
        </p:spPr>
        <p:txBody>
          <a:bodyPr>
            <a:normAutofit/>
          </a:bodyPr>
          <a:lstStyle/>
          <a:p>
            <a:r>
              <a:rPr lang="en-IE" sz="3200" dirty="0">
                <a:solidFill>
                  <a:srgbClr val="C95F57"/>
                </a:solidFill>
              </a:rPr>
              <a:t>CSR Cultural Change Assists in Identifying Risks</a:t>
            </a:r>
          </a:p>
          <a:p>
            <a:endParaRPr lang="en-IE" sz="3200" dirty="0">
              <a:solidFill>
                <a:srgbClr val="C95F57"/>
              </a:solidFill>
            </a:endParaRPr>
          </a:p>
        </p:txBody>
      </p:sp>
      <p:sp>
        <p:nvSpPr>
          <p:cNvPr id="3" name="Text Placeholder 2">
            <a:extLst>
              <a:ext uri="{FF2B5EF4-FFF2-40B4-BE49-F238E27FC236}">
                <a16:creationId xmlns:a16="http://schemas.microsoft.com/office/drawing/2014/main" id="{D360DB3B-1146-F2CE-5C87-9CB100D62BEF}"/>
              </a:ext>
            </a:extLst>
          </p:cNvPr>
          <p:cNvSpPr>
            <a:spLocks noGrp="1"/>
          </p:cNvSpPr>
          <p:nvPr>
            <p:ph type="body" sz="quarter" idx="14"/>
          </p:nvPr>
        </p:nvSpPr>
        <p:spPr>
          <a:xfrm>
            <a:off x="490750" y="1031063"/>
            <a:ext cx="9439475" cy="4329707"/>
          </a:xfrm>
        </p:spPr>
        <p:txBody>
          <a:bodyPr/>
          <a:lstStyle/>
          <a:p>
            <a:r>
              <a:rPr lang="en-GB" sz="2300" b="1" dirty="0">
                <a:solidFill>
                  <a:srgbClr val="027354"/>
                </a:solidFill>
              </a:rPr>
              <a:t>CSR Assessment Identifies Risks! </a:t>
            </a:r>
            <a:r>
              <a:rPr lang="en-GB" sz="2300" dirty="0"/>
              <a:t>Importantly, the assessment can act as a way to identify existing legal requirements, risks, damage or impact you are causing that could damage your reputation, how stakeholders’ and customers’ needs aren’t being met and so much more. All ways you can do business ‘better’ for your customers, environment and ultimately your business. </a:t>
            </a:r>
          </a:p>
          <a:p>
            <a:endParaRPr lang="en-GB" sz="2300" dirty="0"/>
          </a:p>
          <a:p>
            <a:r>
              <a:rPr lang="en-GB" sz="2300" b="1" dirty="0">
                <a:solidFill>
                  <a:srgbClr val="F29E38"/>
                </a:solidFill>
              </a:rPr>
              <a:t>SMEs often find they are already engaging in CSR activities </a:t>
            </a:r>
            <a:r>
              <a:rPr lang="en-GB" sz="2300" dirty="0"/>
              <a:t>without necessarily realising it! Frequently a company can introduce a CSR approach to support or complement existing activities, operations or employee relations without much incremental investment. For example, you may have in place quality, environmental, occupational health and safety and other management systems, employee educational advancement programs or community outreach activities. These will become important building blocks for a systematic CSR cultural management approach. </a:t>
            </a:r>
            <a:endParaRPr lang="en-IE" sz="2300" dirty="0"/>
          </a:p>
        </p:txBody>
      </p:sp>
      <p:sp>
        <p:nvSpPr>
          <p:cNvPr id="4" name="Teardrop 3">
            <a:extLst>
              <a:ext uri="{FF2B5EF4-FFF2-40B4-BE49-F238E27FC236}">
                <a16:creationId xmlns:a16="http://schemas.microsoft.com/office/drawing/2014/main" id="{765E018E-D719-3835-B9DC-559B5C6B359D}"/>
              </a:ext>
            </a:extLst>
          </p:cNvPr>
          <p:cNvSpPr/>
          <p:nvPr/>
        </p:nvSpPr>
        <p:spPr>
          <a:xfrm>
            <a:off x="9735671" y="478225"/>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F24B0189-E8B8-B399-0DD1-8D78A332A98F}"/>
              </a:ext>
            </a:extLst>
          </p:cNvPr>
          <p:cNvSpPr txBox="1"/>
          <p:nvPr/>
        </p:nvSpPr>
        <p:spPr>
          <a:xfrm>
            <a:off x="9898455" y="654125"/>
            <a:ext cx="1932433" cy="1292662"/>
          </a:xfrm>
          <a:prstGeom prst="rect">
            <a:avLst/>
          </a:prstGeom>
          <a:noFill/>
        </p:spPr>
        <p:txBody>
          <a:bodyPr wrap="square" rtlCol="0">
            <a:spAutoFit/>
          </a:bodyPr>
          <a:lstStyle/>
          <a:p>
            <a:pPr algn="ctr"/>
            <a:r>
              <a:rPr lang="en-IE" sz="2600" b="1" dirty="0">
                <a:solidFill>
                  <a:schemeClr val="bg1"/>
                </a:solidFill>
                <a:hlinkClick r:id="rId2">
                  <a:extLst>
                    <a:ext uri="{A12FA001-AC4F-418D-AE19-62706E023703}">
                      <ahyp:hlinkClr xmlns:ahyp="http://schemas.microsoft.com/office/drawing/2018/hyperlinkcolor" val="tx"/>
                    </a:ext>
                  </a:extLst>
                </a:hlinkClick>
              </a:rPr>
              <a:t>Click to Take CSR READY Test</a:t>
            </a:r>
            <a:endParaRPr lang="en-IE" sz="2600" b="1" dirty="0">
              <a:solidFill>
                <a:schemeClr val="bg1"/>
              </a:solidFill>
            </a:endParaRPr>
          </a:p>
        </p:txBody>
      </p:sp>
    </p:spTree>
    <p:extLst>
      <p:ext uri="{BB962C8B-B14F-4D97-AF65-F5344CB8AC3E}">
        <p14:creationId xmlns:p14="http://schemas.microsoft.com/office/powerpoint/2010/main" val="27192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311605" y="1331078"/>
            <a:ext cx="5900936" cy="697353"/>
          </a:xfrm>
        </p:spPr>
        <p:txBody>
          <a:bodyPr/>
          <a:lstStyle/>
          <a:p>
            <a:pPr>
              <a:lnSpc>
                <a:spcPct val="100000"/>
              </a:lnSpc>
              <a:spcBef>
                <a:spcPts val="0"/>
              </a:spcBef>
            </a:pPr>
            <a:r>
              <a:rPr lang="en-US" sz="4400" b="1" dirty="0">
                <a:solidFill>
                  <a:schemeClr val="tx1"/>
                </a:solidFill>
              </a:rPr>
              <a:t>Step 3 </a:t>
            </a:r>
          </a:p>
          <a:p>
            <a:pPr>
              <a:lnSpc>
                <a:spcPct val="100000"/>
              </a:lnSpc>
              <a:spcBef>
                <a:spcPts val="0"/>
              </a:spcBef>
            </a:pPr>
            <a:endParaRPr lang="en-US" sz="400" dirty="0"/>
          </a:p>
          <a:p>
            <a:pPr>
              <a:lnSpc>
                <a:spcPct val="100000"/>
              </a:lnSpc>
              <a:spcBef>
                <a:spcPts val="0"/>
              </a:spcBef>
            </a:pPr>
            <a:r>
              <a:rPr lang="en-US" sz="3200" dirty="0">
                <a:solidFill>
                  <a:srgbClr val="F28F26"/>
                </a:solidFill>
              </a:rPr>
              <a:t>Set up a Dedicated CSR Leadership Team &amp; Review Existing Internal and External CSR</a:t>
            </a:r>
          </a:p>
          <a:p>
            <a:pPr>
              <a:lnSpc>
                <a:spcPct val="100000"/>
              </a:lnSpc>
              <a:spcBef>
                <a:spcPts val="0"/>
              </a:spcBef>
            </a:pPr>
            <a:endParaRPr lang="en-IE" sz="4400" dirty="0"/>
          </a:p>
        </p:txBody>
      </p:sp>
    </p:spTree>
    <p:extLst>
      <p:ext uri="{BB962C8B-B14F-4D97-AF65-F5344CB8AC3E}">
        <p14:creationId xmlns:p14="http://schemas.microsoft.com/office/powerpoint/2010/main" val="365554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rgbClr val="E7850F"/>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526756" y="100515"/>
            <a:ext cx="9805002" cy="953429"/>
          </a:xfrm>
        </p:spPr>
        <p:txBody>
          <a:bodyPr>
            <a:normAutofit/>
          </a:bodyPr>
          <a:lstStyle/>
          <a:p>
            <a:pPr algn="ctr"/>
            <a:r>
              <a:rPr lang="en-IE" sz="3200" dirty="0">
                <a:solidFill>
                  <a:srgbClr val="027354"/>
                </a:solidFill>
              </a:rPr>
              <a:t>Assemble a CSR Leadership Team</a:t>
            </a:r>
          </a:p>
          <a:p>
            <a:endParaRPr lang="en-IE" sz="3200" dirty="0">
              <a:solidFill>
                <a:srgbClr val="027354"/>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42304"/>
            <a:ext cx="8282763" cy="2462213"/>
          </a:xfrm>
          <a:prstGeom prst="rect">
            <a:avLst/>
          </a:prstGeom>
          <a:noFill/>
        </p:spPr>
        <p:txBody>
          <a:bodyPr wrap="square" rtlCol="0">
            <a:spAutoFit/>
          </a:bodyPr>
          <a:lstStyle/>
          <a:p>
            <a:r>
              <a:rPr lang="en-GB" sz="2200" dirty="0">
                <a:solidFill>
                  <a:schemeClr val="bg1"/>
                </a:solidFill>
              </a:rPr>
              <a:t>Like any successful management strategy CSR needs buy in at all levels of the company. The CSR leadership team should include representatives from top management, leaders, employees, front line staff and others who are affected or involved in CSR issues. As mentioned HR are important as are those involved in environmental services, health and safety, community relations, legal affairs, finance, marketing and communications.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254090" y="3669221"/>
            <a:ext cx="11511422" cy="3098606"/>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2292510" y="3669221"/>
            <a:ext cx="9435203" cy="3108543"/>
          </a:xfrm>
          <a:prstGeom prst="rect">
            <a:avLst/>
          </a:prstGeom>
          <a:noFill/>
        </p:spPr>
        <p:txBody>
          <a:bodyPr wrap="square" rtlCol="0">
            <a:spAutoFit/>
          </a:bodyPr>
          <a:lstStyle/>
          <a:p>
            <a:r>
              <a:rPr lang="en-GB" sz="2800" dirty="0">
                <a:solidFill>
                  <a:srgbClr val="E7850F"/>
                </a:solidFill>
                <a:latin typeface="Amasis MT Pro Black" panose="02040A04050005020304" pitchFamily="18" charset="0"/>
              </a:rPr>
              <a:t>How? </a:t>
            </a:r>
            <a:r>
              <a:rPr lang="en-GB" sz="2100" b="1" dirty="0">
                <a:solidFill>
                  <a:srgbClr val="E7850F"/>
                </a:solidFill>
              </a:rPr>
              <a:t>Explicit culture plans—If everyone is responsible, no one is responsible. Formally invite and encourage all employees at all levels to contribute their time, energy and ideas and join the CSR Leadership Team. </a:t>
            </a:r>
            <a:r>
              <a:rPr lang="en-GB" sz="2100" dirty="0"/>
              <a:t>Clarify that it will be part of their </a:t>
            </a:r>
            <a:r>
              <a:rPr lang="en-GB" sz="2100" b="1" dirty="0"/>
              <a:t>working day and benefits will be applied </a:t>
            </a:r>
            <a:r>
              <a:rPr lang="en-GB" sz="2100" dirty="0"/>
              <a:t>(e.g., CSR Manager, experience in stakeholder engagement). Depending on the pool try to </a:t>
            </a:r>
            <a:r>
              <a:rPr lang="en-GB" sz="2100" b="1" dirty="0"/>
              <a:t>select a member from each area</a:t>
            </a:r>
            <a:r>
              <a:rPr lang="en-GB" sz="2100" dirty="0"/>
              <a:t> (e.g., one from health and safety and one from finance). </a:t>
            </a:r>
            <a:r>
              <a:rPr lang="en-GB" sz="2100" b="1" dirty="0"/>
              <a:t>They must be trained and supported in CSR </a:t>
            </a:r>
            <a:r>
              <a:rPr lang="en-GB" sz="2100" dirty="0"/>
              <a:t>and </a:t>
            </a:r>
            <a:r>
              <a:rPr lang="en-GB" sz="2100" b="1" dirty="0"/>
              <a:t>guided by senior management </a:t>
            </a:r>
            <a:r>
              <a:rPr lang="en-GB" sz="2100" dirty="0"/>
              <a:t>(including HRM) so that the team is integrated into the company’s central strategy, values and activities. </a:t>
            </a:r>
            <a:r>
              <a:rPr lang="en-GB" sz="2100" b="1" dirty="0"/>
              <a:t>The involvement and support of the CEO are vital. </a:t>
            </a:r>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545651" y="4555334"/>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148" name="Picture 147" descr="A group of people sitting around a table playing chess&#10;&#10;Description automatically generated">
            <a:extLst>
              <a:ext uri="{FF2B5EF4-FFF2-40B4-BE49-F238E27FC236}">
                <a16:creationId xmlns:a16="http://schemas.microsoft.com/office/drawing/2014/main" id="{DF650592-F0A1-CB7F-D330-7D0E57CE2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62" y="886462"/>
            <a:ext cx="3080213" cy="2734711"/>
          </a:xfrm>
          <a:prstGeom prst="ellipse">
            <a:avLst/>
          </a:prstGeom>
        </p:spPr>
      </p:pic>
    </p:spTree>
    <p:extLst>
      <p:ext uri="{BB962C8B-B14F-4D97-AF65-F5344CB8AC3E}">
        <p14:creationId xmlns:p14="http://schemas.microsoft.com/office/powerpoint/2010/main" val="327140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3F5EA2-2B4B-A8CC-C136-83937F2453CA}"/>
              </a:ext>
            </a:extLst>
          </p:cNvPr>
          <p:cNvSpPr txBox="1"/>
          <p:nvPr/>
        </p:nvSpPr>
        <p:spPr>
          <a:xfrm>
            <a:off x="3322049" y="1513038"/>
            <a:ext cx="8282763" cy="2462213"/>
          </a:xfrm>
          <a:prstGeom prst="rect">
            <a:avLst/>
          </a:prstGeom>
          <a:noFill/>
        </p:spPr>
        <p:txBody>
          <a:bodyPr wrap="square" rtlCol="0">
            <a:spAutoFit/>
          </a:bodyPr>
          <a:lstStyle/>
          <a:p>
            <a:r>
              <a:rPr lang="en-GB" sz="2200" dirty="0">
                <a:solidFill>
                  <a:schemeClr val="bg1"/>
                </a:solidFill>
              </a:rPr>
              <a:t>Like any successful management strategy CSR needs buy in at all levels of the company. The CSR leadership team should include representatives from top management, leaders, employees, front line staff and others who are affected or involved in CSR issues. As mentioned HR are important as are those involved in environmental services, health and safety, community relations, legal affairs, finance, marketing and communications. </a:t>
            </a:r>
          </a:p>
        </p:txBody>
      </p:sp>
      <p:sp>
        <p:nvSpPr>
          <p:cNvPr id="9" name="TextBox 8">
            <a:extLst>
              <a:ext uri="{FF2B5EF4-FFF2-40B4-BE49-F238E27FC236}">
                <a16:creationId xmlns:a16="http://schemas.microsoft.com/office/drawing/2014/main" id="{01641E88-76B5-E3AB-729E-CA29092F76A8}"/>
              </a:ext>
            </a:extLst>
          </p:cNvPr>
          <p:cNvSpPr txBox="1"/>
          <p:nvPr/>
        </p:nvSpPr>
        <p:spPr>
          <a:xfrm>
            <a:off x="3282896" y="1824503"/>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69836286-BE70-A0B3-632F-73AFD4C7A19F}"/>
              </a:ext>
            </a:extLst>
          </p:cNvPr>
          <p:cNvSpPr/>
          <p:nvPr/>
        </p:nvSpPr>
        <p:spPr>
          <a:xfrm>
            <a:off x="210312" y="1250256"/>
            <a:ext cx="11647205" cy="5297602"/>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5" name="TextBox 4">
            <a:extLst>
              <a:ext uri="{FF2B5EF4-FFF2-40B4-BE49-F238E27FC236}">
                <a16:creationId xmlns:a16="http://schemas.microsoft.com/office/drawing/2014/main" id="{13BC6F69-183F-DB0A-BF66-7C5956B0CC16}"/>
              </a:ext>
            </a:extLst>
          </p:cNvPr>
          <p:cNvSpPr txBox="1"/>
          <p:nvPr/>
        </p:nvSpPr>
        <p:spPr>
          <a:xfrm>
            <a:off x="3282896" y="1867326"/>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7" name="TextBox 6">
            <a:extLst>
              <a:ext uri="{FF2B5EF4-FFF2-40B4-BE49-F238E27FC236}">
                <a16:creationId xmlns:a16="http://schemas.microsoft.com/office/drawing/2014/main" id="{C38A3DF4-BBDB-193B-781D-D26CDE90136B}"/>
              </a:ext>
            </a:extLst>
          </p:cNvPr>
          <p:cNvSpPr txBox="1"/>
          <p:nvPr/>
        </p:nvSpPr>
        <p:spPr>
          <a:xfrm>
            <a:off x="2366892" y="1268877"/>
            <a:ext cx="9410580" cy="5232202"/>
          </a:xfrm>
          <a:prstGeom prst="rect">
            <a:avLst/>
          </a:prstGeom>
          <a:noFill/>
        </p:spPr>
        <p:txBody>
          <a:bodyPr wrap="square" rtlCol="0">
            <a:spAutoFit/>
          </a:bodyPr>
          <a:lstStyle/>
          <a:p>
            <a:r>
              <a:rPr lang="en-GB" sz="3600" b="1" dirty="0">
                <a:solidFill>
                  <a:srgbClr val="E7850F"/>
                </a:solidFill>
              </a:rPr>
              <a:t>How? </a:t>
            </a:r>
            <a:r>
              <a:rPr lang="en-GB" sz="2400" b="1" dirty="0">
                <a:solidFill>
                  <a:srgbClr val="E7850F"/>
                </a:solidFill>
              </a:rPr>
              <a:t>Get the team to look at existing documents, processes, and activities so they can determine and modify potential CSR implementation</a:t>
            </a:r>
            <a:r>
              <a:rPr lang="en-GB" sz="2100" b="1" dirty="0">
                <a:solidFill>
                  <a:srgbClr val="E7850F"/>
                </a:solidFill>
              </a:rPr>
              <a:t>. </a:t>
            </a:r>
          </a:p>
          <a:p>
            <a:pPr marL="342900" indent="-342900">
              <a:buFont typeface="Wingdings" panose="05000000000000000000" pitchFamily="2" charset="2"/>
              <a:buChar char="v"/>
            </a:pPr>
            <a:r>
              <a:rPr lang="en-GB" sz="2400" dirty="0"/>
              <a:t>Check </a:t>
            </a:r>
            <a:r>
              <a:rPr lang="en-GB" sz="2400" b="1" dirty="0"/>
              <a:t>customer complaints </a:t>
            </a:r>
            <a:r>
              <a:rPr lang="en-GB" sz="2400" dirty="0"/>
              <a:t>for customer satisfaction patterns, measure </a:t>
            </a:r>
            <a:r>
              <a:rPr lang="en-GB" sz="2400" b="1" dirty="0"/>
              <a:t>environmental impact reports</a:t>
            </a:r>
            <a:r>
              <a:rPr lang="en-GB" sz="2400" dirty="0"/>
              <a:t>, and check </a:t>
            </a:r>
            <a:r>
              <a:rPr lang="en-GB" sz="2400" b="1" dirty="0"/>
              <a:t>operating and KPI reports and procedures </a:t>
            </a:r>
            <a:r>
              <a:rPr lang="en-GB" sz="2400" dirty="0"/>
              <a:t>for review and modification. </a:t>
            </a:r>
          </a:p>
          <a:p>
            <a:pPr marL="171450" indent="-171450">
              <a:buFont typeface="Wingdings" panose="05000000000000000000" pitchFamily="2" charset="2"/>
              <a:buChar char="v"/>
            </a:pPr>
            <a:endParaRPr lang="en-GB" sz="1000" dirty="0"/>
          </a:p>
          <a:p>
            <a:pPr marL="342900" indent="-342900">
              <a:buFont typeface="Wingdings" panose="05000000000000000000" pitchFamily="2" charset="2"/>
              <a:buChar char="v"/>
            </a:pPr>
            <a:r>
              <a:rPr lang="en-GB" sz="2400" dirty="0"/>
              <a:t>Work with </a:t>
            </a:r>
            <a:r>
              <a:rPr lang="en-GB" sz="2400" b="1" dirty="0"/>
              <a:t>social, community, health and safety or environmental teams </a:t>
            </a:r>
            <a:r>
              <a:rPr lang="en-GB" sz="2400" dirty="0"/>
              <a:t>to determine what can be done to support CSR implementation e.g.,  </a:t>
            </a:r>
            <a:r>
              <a:rPr lang="en-GB" sz="2400" b="1" dirty="0"/>
              <a:t>training, resources </a:t>
            </a:r>
            <a:r>
              <a:rPr lang="en-GB" sz="2400" dirty="0"/>
              <a:t>and the </a:t>
            </a:r>
            <a:r>
              <a:rPr lang="en-GB" sz="2400" b="1" dirty="0"/>
              <a:t>implementation procedures </a:t>
            </a:r>
            <a:r>
              <a:rPr lang="en-GB" sz="2400" dirty="0"/>
              <a:t>required. </a:t>
            </a:r>
          </a:p>
          <a:p>
            <a:pPr marL="342900" indent="-342900">
              <a:buFont typeface="Wingdings" panose="05000000000000000000" pitchFamily="2" charset="2"/>
              <a:buChar char="v"/>
            </a:pPr>
            <a:r>
              <a:rPr lang="en-GB" sz="2400" dirty="0"/>
              <a:t>Look at what </a:t>
            </a:r>
            <a:r>
              <a:rPr lang="en-GB" sz="2400" b="1" dirty="0"/>
              <a:t>similar companies are already doing </a:t>
            </a:r>
            <a:r>
              <a:rPr lang="en-GB" sz="2400" dirty="0"/>
              <a:t>and if there are any opportunities. All activities should have the </a:t>
            </a:r>
            <a:r>
              <a:rPr lang="en-GB" sz="2400" b="1" dirty="0"/>
              <a:t>guidance of leadership</a:t>
            </a:r>
            <a:r>
              <a:rPr lang="en-GB" sz="2400" dirty="0"/>
              <a:t> and </a:t>
            </a:r>
            <a:r>
              <a:rPr lang="en-GB" sz="2400" b="1" dirty="0"/>
              <a:t>access to a CSR expert </a:t>
            </a:r>
            <a:r>
              <a:rPr lang="en-GB" sz="2400" dirty="0"/>
              <a:t>and relevant supportive documents such as employment legislation. </a:t>
            </a:r>
          </a:p>
        </p:txBody>
      </p:sp>
      <p:grpSp>
        <p:nvGrpSpPr>
          <p:cNvPr id="8" name="Graphic 4">
            <a:extLst>
              <a:ext uri="{FF2B5EF4-FFF2-40B4-BE49-F238E27FC236}">
                <a16:creationId xmlns:a16="http://schemas.microsoft.com/office/drawing/2014/main" id="{2706DEB8-BA1C-0BE5-0B16-EB96F8EDB99F}"/>
              </a:ext>
            </a:extLst>
          </p:cNvPr>
          <p:cNvGrpSpPr/>
          <p:nvPr/>
        </p:nvGrpSpPr>
        <p:grpSpPr>
          <a:xfrm>
            <a:off x="605302" y="2712151"/>
            <a:ext cx="1666347" cy="1419224"/>
            <a:chOff x="3778420" y="3791271"/>
            <a:chExt cx="1253431" cy="1085528"/>
          </a:xfrm>
        </p:grpSpPr>
        <p:sp>
          <p:nvSpPr>
            <p:cNvPr id="10" name="Freeform 104">
              <a:extLst>
                <a:ext uri="{FF2B5EF4-FFF2-40B4-BE49-F238E27FC236}">
                  <a16:creationId xmlns:a16="http://schemas.microsoft.com/office/drawing/2014/main" id="{441F4A23-71CF-212E-4841-2ECF51406F97}"/>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5">
              <a:extLst>
                <a:ext uri="{FF2B5EF4-FFF2-40B4-BE49-F238E27FC236}">
                  <a16:creationId xmlns:a16="http://schemas.microsoft.com/office/drawing/2014/main" id="{6642E5A1-5BDA-767C-6622-8E44C494F8D3}"/>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06">
              <a:extLst>
                <a:ext uri="{FF2B5EF4-FFF2-40B4-BE49-F238E27FC236}">
                  <a16:creationId xmlns:a16="http://schemas.microsoft.com/office/drawing/2014/main" id="{8009BA88-6F5C-7B50-F46A-9B71364D9AA4}"/>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8" name="Freeform 107">
              <a:extLst>
                <a:ext uri="{FF2B5EF4-FFF2-40B4-BE49-F238E27FC236}">
                  <a16:creationId xmlns:a16="http://schemas.microsoft.com/office/drawing/2014/main" id="{693DBE38-E0FB-DD84-31C7-B9F0A0FBA85E}"/>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20" name="Freeform 108">
              <a:extLst>
                <a:ext uri="{FF2B5EF4-FFF2-40B4-BE49-F238E27FC236}">
                  <a16:creationId xmlns:a16="http://schemas.microsoft.com/office/drawing/2014/main" id="{0C69A175-EF13-B216-4DA3-A7F7381A23CF}"/>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21" name="Freeform 109">
              <a:extLst>
                <a:ext uri="{FF2B5EF4-FFF2-40B4-BE49-F238E27FC236}">
                  <a16:creationId xmlns:a16="http://schemas.microsoft.com/office/drawing/2014/main" id="{777F44FB-4391-BDB6-C8F6-F172AD995E96}"/>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22" name="Freeform 110">
              <a:extLst>
                <a:ext uri="{FF2B5EF4-FFF2-40B4-BE49-F238E27FC236}">
                  <a16:creationId xmlns:a16="http://schemas.microsoft.com/office/drawing/2014/main" id="{EC948CE4-3C3E-B8E0-D8DB-1722F70AB0C4}"/>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23" name="Freeform 111">
              <a:extLst>
                <a:ext uri="{FF2B5EF4-FFF2-40B4-BE49-F238E27FC236}">
                  <a16:creationId xmlns:a16="http://schemas.microsoft.com/office/drawing/2014/main" id="{479FF911-F3EC-5DE6-9B26-71A65D82DED0}"/>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4" name="Freeform 112">
              <a:extLst>
                <a:ext uri="{FF2B5EF4-FFF2-40B4-BE49-F238E27FC236}">
                  <a16:creationId xmlns:a16="http://schemas.microsoft.com/office/drawing/2014/main" id="{EFAE8398-0072-8E72-4E57-F1095D400362}"/>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5" name="Freeform 113">
              <a:extLst>
                <a:ext uri="{FF2B5EF4-FFF2-40B4-BE49-F238E27FC236}">
                  <a16:creationId xmlns:a16="http://schemas.microsoft.com/office/drawing/2014/main" id="{25AB1E67-B420-AC11-F79C-1FA53282E561}"/>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6" name="Freeform 114">
              <a:extLst>
                <a:ext uri="{FF2B5EF4-FFF2-40B4-BE49-F238E27FC236}">
                  <a16:creationId xmlns:a16="http://schemas.microsoft.com/office/drawing/2014/main" id="{FDDA8612-D603-12EE-A968-3AD1A3CE39F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5">
              <a:extLst>
                <a:ext uri="{FF2B5EF4-FFF2-40B4-BE49-F238E27FC236}">
                  <a16:creationId xmlns:a16="http://schemas.microsoft.com/office/drawing/2014/main" id="{A5595E44-2940-3BF3-1741-9DA6193EF0E9}"/>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8" name="Freeform 116">
              <a:extLst>
                <a:ext uri="{FF2B5EF4-FFF2-40B4-BE49-F238E27FC236}">
                  <a16:creationId xmlns:a16="http://schemas.microsoft.com/office/drawing/2014/main" id="{D31B2174-4FFE-86F9-F256-2D8C40DB1C6B}"/>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9" name="Freeform 117">
              <a:extLst>
                <a:ext uri="{FF2B5EF4-FFF2-40B4-BE49-F238E27FC236}">
                  <a16:creationId xmlns:a16="http://schemas.microsoft.com/office/drawing/2014/main" id="{A23C60BE-F6FC-E967-766F-C901CAEC5215}"/>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30" name="Freeform 118">
              <a:extLst>
                <a:ext uri="{FF2B5EF4-FFF2-40B4-BE49-F238E27FC236}">
                  <a16:creationId xmlns:a16="http://schemas.microsoft.com/office/drawing/2014/main" id="{BBCE8852-AF32-4B30-8A3F-B3D8E7B6E24C}"/>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31" name="Freeform 119">
              <a:extLst>
                <a:ext uri="{FF2B5EF4-FFF2-40B4-BE49-F238E27FC236}">
                  <a16:creationId xmlns:a16="http://schemas.microsoft.com/office/drawing/2014/main" id="{A0A6A0FF-55B4-55BC-6A18-FB0A504478F8}"/>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32" name="Freeform 120">
              <a:extLst>
                <a:ext uri="{FF2B5EF4-FFF2-40B4-BE49-F238E27FC236}">
                  <a16:creationId xmlns:a16="http://schemas.microsoft.com/office/drawing/2014/main" id="{13F64E1D-1722-F4F8-D4B8-CD32D969105A}"/>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33" name="Freeform 121">
              <a:extLst>
                <a:ext uri="{FF2B5EF4-FFF2-40B4-BE49-F238E27FC236}">
                  <a16:creationId xmlns:a16="http://schemas.microsoft.com/office/drawing/2014/main" id="{CE21BAD3-8F0B-FAFB-B4E1-E3FA6384F6D3}"/>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4" name="Freeform 122">
              <a:extLst>
                <a:ext uri="{FF2B5EF4-FFF2-40B4-BE49-F238E27FC236}">
                  <a16:creationId xmlns:a16="http://schemas.microsoft.com/office/drawing/2014/main" id="{FD328A30-6496-3F25-0018-FD1EEF088472}"/>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3">
              <a:extLst>
                <a:ext uri="{FF2B5EF4-FFF2-40B4-BE49-F238E27FC236}">
                  <a16:creationId xmlns:a16="http://schemas.microsoft.com/office/drawing/2014/main" id="{6FEE3BA1-DBE3-6011-9E55-8AADD80D4AFF}"/>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6" name="Freeform 124">
              <a:extLst>
                <a:ext uri="{FF2B5EF4-FFF2-40B4-BE49-F238E27FC236}">
                  <a16:creationId xmlns:a16="http://schemas.microsoft.com/office/drawing/2014/main" id="{E1ADBEA0-E233-FF60-96CC-87B40E53FE89}"/>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7" name="Freeform 125">
              <a:extLst>
                <a:ext uri="{FF2B5EF4-FFF2-40B4-BE49-F238E27FC236}">
                  <a16:creationId xmlns:a16="http://schemas.microsoft.com/office/drawing/2014/main" id="{44298CC2-8374-F098-A73F-FC5A40787753}"/>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8" name="Freeform 126">
              <a:extLst>
                <a:ext uri="{FF2B5EF4-FFF2-40B4-BE49-F238E27FC236}">
                  <a16:creationId xmlns:a16="http://schemas.microsoft.com/office/drawing/2014/main" id="{6C07C02D-D245-893D-1883-32D4CE24F353}"/>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27">
              <a:extLst>
                <a:ext uri="{FF2B5EF4-FFF2-40B4-BE49-F238E27FC236}">
                  <a16:creationId xmlns:a16="http://schemas.microsoft.com/office/drawing/2014/main" id="{C214BF69-163E-3B92-8445-43B59B95136C}"/>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40" name="Freeform 128">
              <a:extLst>
                <a:ext uri="{FF2B5EF4-FFF2-40B4-BE49-F238E27FC236}">
                  <a16:creationId xmlns:a16="http://schemas.microsoft.com/office/drawing/2014/main" id="{AAB82EDA-7A19-2794-1E2F-D632EA8915C8}"/>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41" name="Freeform 129">
              <a:extLst>
                <a:ext uri="{FF2B5EF4-FFF2-40B4-BE49-F238E27FC236}">
                  <a16:creationId xmlns:a16="http://schemas.microsoft.com/office/drawing/2014/main" id="{3D44D703-25B2-9732-45EE-668C46B8684B}"/>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42" name="Freeform 130">
              <a:extLst>
                <a:ext uri="{FF2B5EF4-FFF2-40B4-BE49-F238E27FC236}">
                  <a16:creationId xmlns:a16="http://schemas.microsoft.com/office/drawing/2014/main" id="{43666A1D-6516-92FC-94CD-C8CC6CAE9C62}"/>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43" name="Freeform 131">
              <a:extLst>
                <a:ext uri="{FF2B5EF4-FFF2-40B4-BE49-F238E27FC236}">
                  <a16:creationId xmlns:a16="http://schemas.microsoft.com/office/drawing/2014/main" id="{629BA8D8-72CB-B15A-F68C-0E1A16F281EF}"/>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4" name="Freeform 132">
              <a:extLst>
                <a:ext uri="{FF2B5EF4-FFF2-40B4-BE49-F238E27FC236}">
                  <a16:creationId xmlns:a16="http://schemas.microsoft.com/office/drawing/2014/main" id="{767DE3B8-351E-F10A-53AD-FCCCA0CDB7A5}"/>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3">
              <a:extLst>
                <a:ext uri="{FF2B5EF4-FFF2-40B4-BE49-F238E27FC236}">
                  <a16:creationId xmlns:a16="http://schemas.microsoft.com/office/drawing/2014/main" id="{32C1C374-8A03-E1EF-872E-153C8836CE05}"/>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6" name="Freeform 134">
              <a:extLst>
                <a:ext uri="{FF2B5EF4-FFF2-40B4-BE49-F238E27FC236}">
                  <a16:creationId xmlns:a16="http://schemas.microsoft.com/office/drawing/2014/main" id="{9B8B6358-FAD4-3021-3823-5B07ED2F94FD}"/>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5">
              <a:extLst>
                <a:ext uri="{FF2B5EF4-FFF2-40B4-BE49-F238E27FC236}">
                  <a16:creationId xmlns:a16="http://schemas.microsoft.com/office/drawing/2014/main" id="{6E2B9F43-5FE7-70EC-27AC-3889AF62A301}"/>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8" name="Freeform 136">
              <a:extLst>
                <a:ext uri="{FF2B5EF4-FFF2-40B4-BE49-F238E27FC236}">
                  <a16:creationId xmlns:a16="http://schemas.microsoft.com/office/drawing/2014/main" id="{0DA7FA3D-C40B-F023-9F00-B81FE432CD3B}"/>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9" name="Freeform 137">
              <a:extLst>
                <a:ext uri="{FF2B5EF4-FFF2-40B4-BE49-F238E27FC236}">
                  <a16:creationId xmlns:a16="http://schemas.microsoft.com/office/drawing/2014/main" id="{B5B91715-246A-F86D-4822-B13CFF11C9D7}"/>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50" name="Freeform 138">
              <a:extLst>
                <a:ext uri="{FF2B5EF4-FFF2-40B4-BE49-F238E27FC236}">
                  <a16:creationId xmlns:a16="http://schemas.microsoft.com/office/drawing/2014/main" id="{62343C4A-AECC-9362-3840-57843328CCD3}"/>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51" name="Freeform 139">
              <a:extLst>
                <a:ext uri="{FF2B5EF4-FFF2-40B4-BE49-F238E27FC236}">
                  <a16:creationId xmlns:a16="http://schemas.microsoft.com/office/drawing/2014/main" id="{0173E19D-6158-51E9-673B-9398944AB87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0">
              <a:extLst>
                <a:ext uri="{FF2B5EF4-FFF2-40B4-BE49-F238E27FC236}">
                  <a16:creationId xmlns:a16="http://schemas.microsoft.com/office/drawing/2014/main" id="{7A615E13-A379-A977-1EE1-84E145A1E629}"/>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53" name="Freeform 141">
              <a:extLst>
                <a:ext uri="{FF2B5EF4-FFF2-40B4-BE49-F238E27FC236}">
                  <a16:creationId xmlns:a16="http://schemas.microsoft.com/office/drawing/2014/main" id="{AA8B82EE-F2FF-6C58-BD24-1E321EAFAB7A}"/>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2">
              <a:extLst>
                <a:ext uri="{FF2B5EF4-FFF2-40B4-BE49-F238E27FC236}">
                  <a16:creationId xmlns:a16="http://schemas.microsoft.com/office/drawing/2014/main" id="{12DD986B-6AFD-EA9D-77BF-C75028FF783A}"/>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5" name="Freeform 143">
              <a:extLst>
                <a:ext uri="{FF2B5EF4-FFF2-40B4-BE49-F238E27FC236}">
                  <a16:creationId xmlns:a16="http://schemas.microsoft.com/office/drawing/2014/main" id="{ADDA3801-1F26-3499-7B19-1159026B1309}"/>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6" name="Freeform 144">
              <a:extLst>
                <a:ext uri="{FF2B5EF4-FFF2-40B4-BE49-F238E27FC236}">
                  <a16:creationId xmlns:a16="http://schemas.microsoft.com/office/drawing/2014/main" id="{FDC6BC7C-797F-AE53-452E-C68E83CB8A7F}"/>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7" name="Freeform 145">
              <a:extLst>
                <a:ext uri="{FF2B5EF4-FFF2-40B4-BE49-F238E27FC236}">
                  <a16:creationId xmlns:a16="http://schemas.microsoft.com/office/drawing/2014/main" id="{1D6C0AD8-5B94-B0E6-0B8D-59E8EC319598}"/>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46">
              <a:extLst>
                <a:ext uri="{FF2B5EF4-FFF2-40B4-BE49-F238E27FC236}">
                  <a16:creationId xmlns:a16="http://schemas.microsoft.com/office/drawing/2014/main" id="{7B24D4D2-82EF-3DC5-D920-24BEBB533445}"/>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47">
              <a:extLst>
                <a:ext uri="{FF2B5EF4-FFF2-40B4-BE49-F238E27FC236}">
                  <a16:creationId xmlns:a16="http://schemas.microsoft.com/office/drawing/2014/main" id="{5537C966-87A7-A99B-04DA-B11768C24635}"/>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60" name="Freeform 148">
              <a:extLst>
                <a:ext uri="{FF2B5EF4-FFF2-40B4-BE49-F238E27FC236}">
                  <a16:creationId xmlns:a16="http://schemas.microsoft.com/office/drawing/2014/main" id="{845DD02D-C6AE-E4B7-EAF8-B67D8DA0AEA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61" name="Freeform 149">
              <a:extLst>
                <a:ext uri="{FF2B5EF4-FFF2-40B4-BE49-F238E27FC236}">
                  <a16:creationId xmlns:a16="http://schemas.microsoft.com/office/drawing/2014/main" id="{2F01C9BB-E3C0-478D-1E02-6F6A830036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0">
              <a:extLst>
                <a:ext uri="{FF2B5EF4-FFF2-40B4-BE49-F238E27FC236}">
                  <a16:creationId xmlns:a16="http://schemas.microsoft.com/office/drawing/2014/main" id="{8E81C528-6D72-4E3B-5EA1-FC0ED87C2603}"/>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63" name="Freeform 151">
              <a:extLst>
                <a:ext uri="{FF2B5EF4-FFF2-40B4-BE49-F238E27FC236}">
                  <a16:creationId xmlns:a16="http://schemas.microsoft.com/office/drawing/2014/main" id="{14EA7CEF-D84F-1597-E64E-B1F41C109ABE}"/>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4" name="Freeform 152">
              <a:extLst>
                <a:ext uri="{FF2B5EF4-FFF2-40B4-BE49-F238E27FC236}">
                  <a16:creationId xmlns:a16="http://schemas.microsoft.com/office/drawing/2014/main" id="{EEA5D965-57C3-D9FE-482C-4107ECB85962}"/>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5" name="Freeform 153">
              <a:extLst>
                <a:ext uri="{FF2B5EF4-FFF2-40B4-BE49-F238E27FC236}">
                  <a16:creationId xmlns:a16="http://schemas.microsoft.com/office/drawing/2014/main" id="{E2A5E1DB-50A2-1915-8635-10D771DF983D}"/>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6" name="Freeform 154">
              <a:extLst>
                <a:ext uri="{FF2B5EF4-FFF2-40B4-BE49-F238E27FC236}">
                  <a16:creationId xmlns:a16="http://schemas.microsoft.com/office/drawing/2014/main" id="{CB202A58-A60E-3574-1A47-4B8FC698089F}"/>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7" name="Freeform 155">
              <a:extLst>
                <a:ext uri="{FF2B5EF4-FFF2-40B4-BE49-F238E27FC236}">
                  <a16:creationId xmlns:a16="http://schemas.microsoft.com/office/drawing/2014/main" id="{346EFACB-6D17-A38B-6CBF-983E8C979194}"/>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8" name="Freeform 156">
              <a:extLst>
                <a:ext uri="{FF2B5EF4-FFF2-40B4-BE49-F238E27FC236}">
                  <a16:creationId xmlns:a16="http://schemas.microsoft.com/office/drawing/2014/main" id="{1159A404-5586-9553-F1C6-B8130DE12299}"/>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9" name="Freeform 157">
              <a:extLst>
                <a:ext uri="{FF2B5EF4-FFF2-40B4-BE49-F238E27FC236}">
                  <a16:creationId xmlns:a16="http://schemas.microsoft.com/office/drawing/2014/main" id="{E6B684B5-F260-8E78-319D-FF575AE307C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70" name="Freeform 158">
              <a:extLst>
                <a:ext uri="{FF2B5EF4-FFF2-40B4-BE49-F238E27FC236}">
                  <a16:creationId xmlns:a16="http://schemas.microsoft.com/office/drawing/2014/main" id="{7D5CEC76-5D02-6A7B-327B-E6E92D1EF27A}"/>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71" name="Freeform 159">
              <a:extLst>
                <a:ext uri="{FF2B5EF4-FFF2-40B4-BE49-F238E27FC236}">
                  <a16:creationId xmlns:a16="http://schemas.microsoft.com/office/drawing/2014/main" id="{A61F9EBB-1843-0F11-1B2C-AF950B5094D8}"/>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72" name="Freeform 160">
              <a:extLst>
                <a:ext uri="{FF2B5EF4-FFF2-40B4-BE49-F238E27FC236}">
                  <a16:creationId xmlns:a16="http://schemas.microsoft.com/office/drawing/2014/main" id="{5EC587A3-908B-5D4F-DF67-06FFD7FCF16A}"/>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73" name="Freeform 161">
              <a:extLst>
                <a:ext uri="{FF2B5EF4-FFF2-40B4-BE49-F238E27FC236}">
                  <a16:creationId xmlns:a16="http://schemas.microsoft.com/office/drawing/2014/main" id="{D09E7254-FE01-AF89-2472-DF89FABF5FA1}"/>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4" name="Freeform 162">
              <a:extLst>
                <a:ext uri="{FF2B5EF4-FFF2-40B4-BE49-F238E27FC236}">
                  <a16:creationId xmlns:a16="http://schemas.microsoft.com/office/drawing/2014/main" id="{A6DC4D65-97CE-38A1-2258-0D0658DB72C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5" name="Freeform 163">
              <a:extLst>
                <a:ext uri="{FF2B5EF4-FFF2-40B4-BE49-F238E27FC236}">
                  <a16:creationId xmlns:a16="http://schemas.microsoft.com/office/drawing/2014/main" id="{B449290F-939A-368B-6FD1-9C83FE1BA970}"/>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6" name="Freeform 164">
              <a:extLst>
                <a:ext uri="{FF2B5EF4-FFF2-40B4-BE49-F238E27FC236}">
                  <a16:creationId xmlns:a16="http://schemas.microsoft.com/office/drawing/2014/main" id="{0BE1A8B8-6796-DFE3-6AB9-174E0817C2B5}"/>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7" name="Freeform 165">
              <a:extLst>
                <a:ext uri="{FF2B5EF4-FFF2-40B4-BE49-F238E27FC236}">
                  <a16:creationId xmlns:a16="http://schemas.microsoft.com/office/drawing/2014/main" id="{5EAF5B39-E5B4-FAE4-89C3-E0E27E6B256A}"/>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8" name="Freeform 166">
              <a:extLst>
                <a:ext uri="{FF2B5EF4-FFF2-40B4-BE49-F238E27FC236}">
                  <a16:creationId xmlns:a16="http://schemas.microsoft.com/office/drawing/2014/main" id="{9F060228-BCC8-4C93-E2DE-AE539CE8A66D}"/>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9" name="Freeform 167">
              <a:extLst>
                <a:ext uri="{FF2B5EF4-FFF2-40B4-BE49-F238E27FC236}">
                  <a16:creationId xmlns:a16="http://schemas.microsoft.com/office/drawing/2014/main" id="{697FA3BE-B829-E80B-5EA3-0B6C3C54E08F}"/>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0" name="Freeform 168">
              <a:extLst>
                <a:ext uri="{FF2B5EF4-FFF2-40B4-BE49-F238E27FC236}">
                  <a16:creationId xmlns:a16="http://schemas.microsoft.com/office/drawing/2014/main" id="{CD84F92F-904F-E831-93E7-3E90F51DA91F}"/>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81" name="Freeform 169">
              <a:extLst>
                <a:ext uri="{FF2B5EF4-FFF2-40B4-BE49-F238E27FC236}">
                  <a16:creationId xmlns:a16="http://schemas.microsoft.com/office/drawing/2014/main" id="{9043B72D-6098-6ECD-0B14-417CA4B68E34}"/>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82" name="Freeform 170">
              <a:extLst>
                <a:ext uri="{FF2B5EF4-FFF2-40B4-BE49-F238E27FC236}">
                  <a16:creationId xmlns:a16="http://schemas.microsoft.com/office/drawing/2014/main" id="{958B1E76-5E2B-EA6C-33C6-547036E5BE7D}"/>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83" name="Freeform 171">
              <a:extLst>
                <a:ext uri="{FF2B5EF4-FFF2-40B4-BE49-F238E27FC236}">
                  <a16:creationId xmlns:a16="http://schemas.microsoft.com/office/drawing/2014/main" id="{01F61BEF-6E5D-1CCC-B7A7-5F40C40B0A8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4" name="Freeform 172">
              <a:extLst>
                <a:ext uri="{FF2B5EF4-FFF2-40B4-BE49-F238E27FC236}">
                  <a16:creationId xmlns:a16="http://schemas.microsoft.com/office/drawing/2014/main" id="{EA986FEC-CF41-7B2D-828D-8C5AA65D801D}"/>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5" name="Freeform 173">
              <a:extLst>
                <a:ext uri="{FF2B5EF4-FFF2-40B4-BE49-F238E27FC236}">
                  <a16:creationId xmlns:a16="http://schemas.microsoft.com/office/drawing/2014/main" id="{D1AEB85E-0C2D-3AA9-ADBA-2D593263927C}"/>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6" name="Freeform 174">
              <a:extLst>
                <a:ext uri="{FF2B5EF4-FFF2-40B4-BE49-F238E27FC236}">
                  <a16:creationId xmlns:a16="http://schemas.microsoft.com/office/drawing/2014/main" id="{9CF29E28-24B0-C041-44CB-F0E7B9A240F1}"/>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7" name="Freeform 175">
              <a:extLst>
                <a:ext uri="{FF2B5EF4-FFF2-40B4-BE49-F238E27FC236}">
                  <a16:creationId xmlns:a16="http://schemas.microsoft.com/office/drawing/2014/main" id="{6646A045-5CB0-A0DB-FAAD-4253E744A757}"/>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8" name="Freeform 176">
              <a:extLst>
                <a:ext uri="{FF2B5EF4-FFF2-40B4-BE49-F238E27FC236}">
                  <a16:creationId xmlns:a16="http://schemas.microsoft.com/office/drawing/2014/main" id="{102B3893-7A3F-0202-ED58-CFB4F98F4EF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9" name="Freeform 177">
              <a:extLst>
                <a:ext uri="{FF2B5EF4-FFF2-40B4-BE49-F238E27FC236}">
                  <a16:creationId xmlns:a16="http://schemas.microsoft.com/office/drawing/2014/main" id="{DA3B9E78-6200-1139-993C-1E1929593113}"/>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90" name="Freeform 178">
              <a:extLst>
                <a:ext uri="{FF2B5EF4-FFF2-40B4-BE49-F238E27FC236}">
                  <a16:creationId xmlns:a16="http://schemas.microsoft.com/office/drawing/2014/main" id="{EAE067A9-E5C5-3FF8-8137-BF986B30EEC2}"/>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91" name="Freeform 179">
              <a:extLst>
                <a:ext uri="{FF2B5EF4-FFF2-40B4-BE49-F238E27FC236}">
                  <a16:creationId xmlns:a16="http://schemas.microsoft.com/office/drawing/2014/main" id="{86F62FFA-1FD2-163E-E240-E28C101C10AF}"/>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0">
              <a:extLst>
                <a:ext uri="{FF2B5EF4-FFF2-40B4-BE49-F238E27FC236}">
                  <a16:creationId xmlns:a16="http://schemas.microsoft.com/office/drawing/2014/main" id="{B53ED9C3-5E78-B6E0-3D8B-614F673661C2}"/>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1">
              <a:extLst>
                <a:ext uri="{FF2B5EF4-FFF2-40B4-BE49-F238E27FC236}">
                  <a16:creationId xmlns:a16="http://schemas.microsoft.com/office/drawing/2014/main" id="{5F7BFCB2-A66C-E428-4F13-CCA027E43E91}"/>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4" name="Freeform 182">
              <a:extLst>
                <a:ext uri="{FF2B5EF4-FFF2-40B4-BE49-F238E27FC236}">
                  <a16:creationId xmlns:a16="http://schemas.microsoft.com/office/drawing/2014/main" id="{6BB843B7-27AA-7816-A2C2-D9D20267CDD7}"/>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3">
              <a:extLst>
                <a:ext uri="{FF2B5EF4-FFF2-40B4-BE49-F238E27FC236}">
                  <a16:creationId xmlns:a16="http://schemas.microsoft.com/office/drawing/2014/main" id="{81B2B471-D8A2-EEA9-4F1A-3533D9CC1F35}"/>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6" name="Freeform 184">
              <a:extLst>
                <a:ext uri="{FF2B5EF4-FFF2-40B4-BE49-F238E27FC236}">
                  <a16:creationId xmlns:a16="http://schemas.microsoft.com/office/drawing/2014/main" id="{18A266E3-066E-ABD9-0873-CB01C5A4576E}"/>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7" name="Freeform 185">
              <a:extLst>
                <a:ext uri="{FF2B5EF4-FFF2-40B4-BE49-F238E27FC236}">
                  <a16:creationId xmlns:a16="http://schemas.microsoft.com/office/drawing/2014/main" id="{6FE93734-EDB2-055B-53AF-669579C507F3}"/>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8" name="Freeform 186">
              <a:extLst>
                <a:ext uri="{FF2B5EF4-FFF2-40B4-BE49-F238E27FC236}">
                  <a16:creationId xmlns:a16="http://schemas.microsoft.com/office/drawing/2014/main" id="{00AAC3D8-3DCC-0972-74CF-1669167496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87">
              <a:extLst>
                <a:ext uri="{FF2B5EF4-FFF2-40B4-BE49-F238E27FC236}">
                  <a16:creationId xmlns:a16="http://schemas.microsoft.com/office/drawing/2014/main" id="{96CA3DC8-8B2F-0983-451C-D86E19B10EA9}"/>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00" name="Freeform 188">
              <a:extLst>
                <a:ext uri="{FF2B5EF4-FFF2-40B4-BE49-F238E27FC236}">
                  <a16:creationId xmlns:a16="http://schemas.microsoft.com/office/drawing/2014/main" id="{F58CCE49-4613-9245-93DA-CA5EED65E33F}"/>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101" name="Freeform 189">
              <a:extLst>
                <a:ext uri="{FF2B5EF4-FFF2-40B4-BE49-F238E27FC236}">
                  <a16:creationId xmlns:a16="http://schemas.microsoft.com/office/drawing/2014/main" id="{624A4858-13CE-BA7B-F4C5-E2D9C5B5FE93}"/>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2" name="Freeform 190">
              <a:extLst>
                <a:ext uri="{FF2B5EF4-FFF2-40B4-BE49-F238E27FC236}">
                  <a16:creationId xmlns:a16="http://schemas.microsoft.com/office/drawing/2014/main" id="{A5B3E93E-9220-9EB4-E1EC-AB2008D1DC0B}"/>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03" name="Freeform 191">
              <a:extLst>
                <a:ext uri="{FF2B5EF4-FFF2-40B4-BE49-F238E27FC236}">
                  <a16:creationId xmlns:a16="http://schemas.microsoft.com/office/drawing/2014/main" id="{33E55159-238C-460F-B474-BAB61ABA2647}"/>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2">
              <a:extLst>
                <a:ext uri="{FF2B5EF4-FFF2-40B4-BE49-F238E27FC236}">
                  <a16:creationId xmlns:a16="http://schemas.microsoft.com/office/drawing/2014/main" id="{E23ED80D-6AD8-8B8A-E5C1-3D84BB10BBA6}"/>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5" name="Freeform 193">
              <a:extLst>
                <a:ext uri="{FF2B5EF4-FFF2-40B4-BE49-F238E27FC236}">
                  <a16:creationId xmlns:a16="http://schemas.microsoft.com/office/drawing/2014/main" id="{4210EA12-04C9-F76E-3BCA-7C63DFDF2115}"/>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6" name="Freeform 194">
              <a:extLst>
                <a:ext uri="{FF2B5EF4-FFF2-40B4-BE49-F238E27FC236}">
                  <a16:creationId xmlns:a16="http://schemas.microsoft.com/office/drawing/2014/main" id="{48A5ACDA-1BEF-078D-685E-3D92330CB0DC}"/>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5">
              <a:extLst>
                <a:ext uri="{FF2B5EF4-FFF2-40B4-BE49-F238E27FC236}">
                  <a16:creationId xmlns:a16="http://schemas.microsoft.com/office/drawing/2014/main" id="{7EF25860-0457-89A1-A09C-C50DE68E304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8" name="Freeform 196">
              <a:extLst>
                <a:ext uri="{FF2B5EF4-FFF2-40B4-BE49-F238E27FC236}">
                  <a16:creationId xmlns:a16="http://schemas.microsoft.com/office/drawing/2014/main" id="{3E319830-66B7-C868-DD9D-0B0EEC7CC470}"/>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9" name="Freeform 197">
              <a:extLst>
                <a:ext uri="{FF2B5EF4-FFF2-40B4-BE49-F238E27FC236}">
                  <a16:creationId xmlns:a16="http://schemas.microsoft.com/office/drawing/2014/main" id="{A913F00D-53F0-4A9A-1098-FC336DED6AF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10" name="Freeform 198">
              <a:extLst>
                <a:ext uri="{FF2B5EF4-FFF2-40B4-BE49-F238E27FC236}">
                  <a16:creationId xmlns:a16="http://schemas.microsoft.com/office/drawing/2014/main" id="{B038B423-D0FF-BCA7-F3B3-BF05E409EE4E}"/>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11" name="Freeform 199">
              <a:extLst>
                <a:ext uri="{FF2B5EF4-FFF2-40B4-BE49-F238E27FC236}">
                  <a16:creationId xmlns:a16="http://schemas.microsoft.com/office/drawing/2014/main" id="{FA5B78D8-B22F-45F8-1B90-10D42C678F11}"/>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12" name="Freeform 200">
              <a:extLst>
                <a:ext uri="{FF2B5EF4-FFF2-40B4-BE49-F238E27FC236}">
                  <a16:creationId xmlns:a16="http://schemas.microsoft.com/office/drawing/2014/main" id="{F535ADF5-52CC-8D25-166D-A87BE48C33B9}"/>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1">
              <a:extLst>
                <a:ext uri="{FF2B5EF4-FFF2-40B4-BE49-F238E27FC236}">
                  <a16:creationId xmlns:a16="http://schemas.microsoft.com/office/drawing/2014/main" id="{B338F2A4-A199-3EEF-2238-8A742E82CBF6}"/>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2">
              <a:extLst>
                <a:ext uri="{FF2B5EF4-FFF2-40B4-BE49-F238E27FC236}">
                  <a16:creationId xmlns:a16="http://schemas.microsoft.com/office/drawing/2014/main" id="{3BD6E2BF-2A23-99E1-C5E4-C1BA5778B756}"/>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5" name="Freeform 203">
              <a:extLst>
                <a:ext uri="{FF2B5EF4-FFF2-40B4-BE49-F238E27FC236}">
                  <a16:creationId xmlns:a16="http://schemas.microsoft.com/office/drawing/2014/main" id="{97AA14D5-F0D4-8830-C321-C097F1197B47}"/>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4">
              <a:extLst>
                <a:ext uri="{FF2B5EF4-FFF2-40B4-BE49-F238E27FC236}">
                  <a16:creationId xmlns:a16="http://schemas.microsoft.com/office/drawing/2014/main" id="{F307BD9F-4437-3E32-A9C4-E5362FF6D7F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5">
              <a:extLst>
                <a:ext uri="{FF2B5EF4-FFF2-40B4-BE49-F238E27FC236}">
                  <a16:creationId xmlns:a16="http://schemas.microsoft.com/office/drawing/2014/main" id="{29F92578-3E85-A32F-A8F2-1695CE264B17}"/>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06">
              <a:extLst>
                <a:ext uri="{FF2B5EF4-FFF2-40B4-BE49-F238E27FC236}">
                  <a16:creationId xmlns:a16="http://schemas.microsoft.com/office/drawing/2014/main" id="{81C45923-FADE-7B75-DD32-53D70BE593A4}"/>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9" name="Freeform 207">
              <a:extLst>
                <a:ext uri="{FF2B5EF4-FFF2-40B4-BE49-F238E27FC236}">
                  <a16:creationId xmlns:a16="http://schemas.microsoft.com/office/drawing/2014/main" id="{6D4806B7-FE7A-F74A-D71B-7C049995BBE7}"/>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08">
              <a:extLst>
                <a:ext uri="{FF2B5EF4-FFF2-40B4-BE49-F238E27FC236}">
                  <a16:creationId xmlns:a16="http://schemas.microsoft.com/office/drawing/2014/main" id="{5879D68C-8F10-9871-3500-9571D0F099E2}"/>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09">
              <a:extLst>
                <a:ext uri="{FF2B5EF4-FFF2-40B4-BE49-F238E27FC236}">
                  <a16:creationId xmlns:a16="http://schemas.microsoft.com/office/drawing/2014/main" id="{699ED15C-80F1-7537-1F1D-D353C4B2BD8D}"/>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2" name="Freeform 210">
              <a:extLst>
                <a:ext uri="{FF2B5EF4-FFF2-40B4-BE49-F238E27FC236}">
                  <a16:creationId xmlns:a16="http://schemas.microsoft.com/office/drawing/2014/main" id="{A7AC1659-FD75-3C4F-2F56-940D48CA4590}"/>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23" name="Freeform 211">
              <a:extLst>
                <a:ext uri="{FF2B5EF4-FFF2-40B4-BE49-F238E27FC236}">
                  <a16:creationId xmlns:a16="http://schemas.microsoft.com/office/drawing/2014/main" id="{1CF85517-E7D5-2F3F-3CB1-00239DDB85C5}"/>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4" name="Freeform 212">
              <a:extLst>
                <a:ext uri="{FF2B5EF4-FFF2-40B4-BE49-F238E27FC236}">
                  <a16:creationId xmlns:a16="http://schemas.microsoft.com/office/drawing/2014/main" id="{4E969B4E-1261-C0B6-55A9-A48E3BB1CFAF}"/>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5" name="Freeform 213">
              <a:extLst>
                <a:ext uri="{FF2B5EF4-FFF2-40B4-BE49-F238E27FC236}">
                  <a16:creationId xmlns:a16="http://schemas.microsoft.com/office/drawing/2014/main" id="{67179FD1-372B-0591-3F55-86C2B5ADFB9D}"/>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6" name="Freeform 214">
              <a:extLst>
                <a:ext uri="{FF2B5EF4-FFF2-40B4-BE49-F238E27FC236}">
                  <a16:creationId xmlns:a16="http://schemas.microsoft.com/office/drawing/2014/main" id="{3EAA096B-2408-7FAF-E923-055747CBF0B0}"/>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7" name="Freeform 215">
              <a:extLst>
                <a:ext uri="{FF2B5EF4-FFF2-40B4-BE49-F238E27FC236}">
                  <a16:creationId xmlns:a16="http://schemas.microsoft.com/office/drawing/2014/main" id="{33071C2C-9477-7A5A-2D5F-67B690E3B3F6}"/>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8" name="Freeform 216">
              <a:extLst>
                <a:ext uri="{FF2B5EF4-FFF2-40B4-BE49-F238E27FC236}">
                  <a16:creationId xmlns:a16="http://schemas.microsoft.com/office/drawing/2014/main" id="{C80928C6-467F-B8E0-1A01-20D567245972}"/>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9" name="Freeform 217">
              <a:extLst>
                <a:ext uri="{FF2B5EF4-FFF2-40B4-BE49-F238E27FC236}">
                  <a16:creationId xmlns:a16="http://schemas.microsoft.com/office/drawing/2014/main" id="{5AD1CB49-2DDC-8714-EF3D-30F06A3E950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30" name="Freeform 218">
              <a:extLst>
                <a:ext uri="{FF2B5EF4-FFF2-40B4-BE49-F238E27FC236}">
                  <a16:creationId xmlns:a16="http://schemas.microsoft.com/office/drawing/2014/main" id="{BD7DD0C2-A23A-7C17-9EE0-86C531123049}"/>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31" name="Freeform 219">
              <a:extLst>
                <a:ext uri="{FF2B5EF4-FFF2-40B4-BE49-F238E27FC236}">
                  <a16:creationId xmlns:a16="http://schemas.microsoft.com/office/drawing/2014/main" id="{B5A78520-58F6-1963-3E84-ED607A2F34C4}"/>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32" name="Freeform 220">
              <a:extLst>
                <a:ext uri="{FF2B5EF4-FFF2-40B4-BE49-F238E27FC236}">
                  <a16:creationId xmlns:a16="http://schemas.microsoft.com/office/drawing/2014/main" id="{23D7969D-64D0-CCB3-BC51-1B33DCD53E7D}"/>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33" name="Freeform 221">
              <a:extLst>
                <a:ext uri="{FF2B5EF4-FFF2-40B4-BE49-F238E27FC236}">
                  <a16:creationId xmlns:a16="http://schemas.microsoft.com/office/drawing/2014/main" id="{D3BF32AE-2EE7-6985-AA4D-61526E96AF1B}"/>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4" name="Freeform 222">
              <a:extLst>
                <a:ext uri="{FF2B5EF4-FFF2-40B4-BE49-F238E27FC236}">
                  <a16:creationId xmlns:a16="http://schemas.microsoft.com/office/drawing/2014/main" id="{00227730-ED84-BAF0-A003-5DBD75D8CCF2}"/>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5" name="Freeform 223">
              <a:extLst>
                <a:ext uri="{FF2B5EF4-FFF2-40B4-BE49-F238E27FC236}">
                  <a16:creationId xmlns:a16="http://schemas.microsoft.com/office/drawing/2014/main" id="{C6E62585-781E-D5BB-E79E-041C130DEAB5}"/>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6" name="Freeform 224">
              <a:extLst>
                <a:ext uri="{FF2B5EF4-FFF2-40B4-BE49-F238E27FC236}">
                  <a16:creationId xmlns:a16="http://schemas.microsoft.com/office/drawing/2014/main" id="{9477857C-A5EC-04CD-392C-CB31A6F68366}"/>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7" name="Freeform 225">
              <a:extLst>
                <a:ext uri="{FF2B5EF4-FFF2-40B4-BE49-F238E27FC236}">
                  <a16:creationId xmlns:a16="http://schemas.microsoft.com/office/drawing/2014/main" id="{2E6FC439-028D-C8C4-D8FA-CA9EA45AABE2}"/>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8" name="Freeform 226">
              <a:extLst>
                <a:ext uri="{FF2B5EF4-FFF2-40B4-BE49-F238E27FC236}">
                  <a16:creationId xmlns:a16="http://schemas.microsoft.com/office/drawing/2014/main" id="{A31F2DC0-E5E8-EAE8-F33E-1F6A4971E8DF}"/>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9" name="Freeform 227">
              <a:extLst>
                <a:ext uri="{FF2B5EF4-FFF2-40B4-BE49-F238E27FC236}">
                  <a16:creationId xmlns:a16="http://schemas.microsoft.com/office/drawing/2014/main" id="{CDE2CBC1-D6DB-56EF-99D7-B356276B482D}"/>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40" name="Freeform 228">
              <a:extLst>
                <a:ext uri="{FF2B5EF4-FFF2-40B4-BE49-F238E27FC236}">
                  <a16:creationId xmlns:a16="http://schemas.microsoft.com/office/drawing/2014/main" id="{A91C8A4E-AE9E-51EC-4A67-C30F53648CE4}"/>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41" name="Freeform 229">
              <a:extLst>
                <a:ext uri="{FF2B5EF4-FFF2-40B4-BE49-F238E27FC236}">
                  <a16:creationId xmlns:a16="http://schemas.microsoft.com/office/drawing/2014/main" id="{04538B6F-DD7F-9CE8-349C-A3525A323412}"/>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42" name="Freeform 230">
              <a:extLst>
                <a:ext uri="{FF2B5EF4-FFF2-40B4-BE49-F238E27FC236}">
                  <a16:creationId xmlns:a16="http://schemas.microsoft.com/office/drawing/2014/main" id="{36C6B069-130F-CED3-464B-340159983E45}"/>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43" name="Freeform 231">
              <a:extLst>
                <a:ext uri="{FF2B5EF4-FFF2-40B4-BE49-F238E27FC236}">
                  <a16:creationId xmlns:a16="http://schemas.microsoft.com/office/drawing/2014/main" id="{F399E123-A632-75B2-6B04-7E084A76FDF9}"/>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4" name="Freeform 232">
              <a:extLst>
                <a:ext uri="{FF2B5EF4-FFF2-40B4-BE49-F238E27FC236}">
                  <a16:creationId xmlns:a16="http://schemas.microsoft.com/office/drawing/2014/main" id="{5E367945-4CBE-F69D-251E-24FD6CD3E7CF}"/>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5" name="Freeform 233">
              <a:extLst>
                <a:ext uri="{FF2B5EF4-FFF2-40B4-BE49-F238E27FC236}">
                  <a16:creationId xmlns:a16="http://schemas.microsoft.com/office/drawing/2014/main" id="{CFAF9E5D-0E36-7F50-71C2-8936839DBCE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6" name="Freeform 234">
              <a:extLst>
                <a:ext uri="{FF2B5EF4-FFF2-40B4-BE49-F238E27FC236}">
                  <a16:creationId xmlns:a16="http://schemas.microsoft.com/office/drawing/2014/main" id="{917AE8A3-5D1E-5F13-71E8-B0A40E936B9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7" name="Freeform 235">
              <a:extLst>
                <a:ext uri="{FF2B5EF4-FFF2-40B4-BE49-F238E27FC236}">
                  <a16:creationId xmlns:a16="http://schemas.microsoft.com/office/drawing/2014/main" id="{F5E9EA1A-89B1-36A7-EEF2-1CC226F0CFEB}"/>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8" name="Freeform 236">
              <a:extLst>
                <a:ext uri="{FF2B5EF4-FFF2-40B4-BE49-F238E27FC236}">
                  <a16:creationId xmlns:a16="http://schemas.microsoft.com/office/drawing/2014/main" id="{07915F6E-5BA6-9389-CA66-7C2742CB4EF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9" name="Freeform 237">
              <a:extLst>
                <a:ext uri="{FF2B5EF4-FFF2-40B4-BE49-F238E27FC236}">
                  <a16:creationId xmlns:a16="http://schemas.microsoft.com/office/drawing/2014/main" id="{18684DCD-3699-C6DC-B2E0-390399A10168}"/>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50" name="Freeform 238">
              <a:extLst>
                <a:ext uri="{FF2B5EF4-FFF2-40B4-BE49-F238E27FC236}">
                  <a16:creationId xmlns:a16="http://schemas.microsoft.com/office/drawing/2014/main" id="{124419A8-DB5E-92B8-4151-840F04ECC813}"/>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4" name="Text Placeholder 1">
            <a:extLst>
              <a:ext uri="{FF2B5EF4-FFF2-40B4-BE49-F238E27FC236}">
                <a16:creationId xmlns:a16="http://schemas.microsoft.com/office/drawing/2014/main" id="{408B5C28-6560-8DB6-38BF-7301B3E8B309}"/>
              </a:ext>
            </a:extLst>
          </p:cNvPr>
          <p:cNvSpPr txBox="1">
            <a:spLocks/>
          </p:cNvSpPr>
          <p:nvPr/>
        </p:nvSpPr>
        <p:spPr>
          <a:xfrm>
            <a:off x="2885246" y="116547"/>
            <a:ext cx="9078062" cy="953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800" dirty="0">
                <a:solidFill>
                  <a:srgbClr val="027354"/>
                </a:solidFill>
              </a:rPr>
              <a:t>Review all Existing Internal and External Documents, Processes and Activities to See Where You Are At!</a:t>
            </a:r>
          </a:p>
          <a:p>
            <a:endParaRPr lang="en-IE" sz="2800" dirty="0">
              <a:solidFill>
                <a:srgbClr val="027354"/>
              </a:solidFill>
            </a:endParaRPr>
          </a:p>
        </p:txBody>
      </p:sp>
      <p:sp>
        <p:nvSpPr>
          <p:cNvPr id="6" name="Arrow: Pentagon 5">
            <a:extLst>
              <a:ext uri="{FF2B5EF4-FFF2-40B4-BE49-F238E27FC236}">
                <a16:creationId xmlns:a16="http://schemas.microsoft.com/office/drawing/2014/main" id="{347AFC5B-FC8F-B44B-8F87-6591EBAF6B5B}"/>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Tree>
    <p:extLst>
      <p:ext uri="{BB962C8B-B14F-4D97-AF65-F5344CB8AC3E}">
        <p14:creationId xmlns:p14="http://schemas.microsoft.com/office/powerpoint/2010/main" val="364105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3F5EA2-2B4B-A8CC-C136-83937F2453CA}"/>
              </a:ext>
            </a:extLst>
          </p:cNvPr>
          <p:cNvSpPr txBox="1"/>
          <p:nvPr/>
        </p:nvSpPr>
        <p:spPr>
          <a:xfrm>
            <a:off x="3299804" y="1506170"/>
            <a:ext cx="8282763" cy="2462213"/>
          </a:xfrm>
          <a:prstGeom prst="rect">
            <a:avLst/>
          </a:prstGeom>
          <a:noFill/>
        </p:spPr>
        <p:txBody>
          <a:bodyPr wrap="square" rtlCol="0">
            <a:spAutoFit/>
          </a:bodyPr>
          <a:lstStyle/>
          <a:p>
            <a:r>
              <a:rPr lang="en-GB" sz="2200" dirty="0">
                <a:solidFill>
                  <a:schemeClr val="bg1"/>
                </a:solidFill>
              </a:rPr>
              <a:t>Like any successful management strategy CSR needs buy in at all levels of the company. The CSR leadership team should include representatives from top management, leaders, employees, front line staff and others who are affected or involved in CSR issues. As mentioned HR are important as are those involved in environmental services, health and safety, community relations, legal affairs, finance, marketing and communications.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1506168"/>
            <a:ext cx="11079126" cy="5004501"/>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1817635"/>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3223" y="1610059"/>
            <a:ext cx="8282763" cy="5416868"/>
          </a:xfrm>
          <a:prstGeom prst="rect">
            <a:avLst/>
          </a:prstGeom>
          <a:noFill/>
        </p:spPr>
        <p:txBody>
          <a:bodyPr wrap="square" rtlCol="0">
            <a:spAutoFit/>
          </a:bodyPr>
          <a:lstStyle/>
          <a:p>
            <a:r>
              <a:rPr lang="en-GB" sz="2800" dirty="0">
                <a:solidFill>
                  <a:srgbClr val="E7850F"/>
                </a:solidFill>
                <a:latin typeface="Amasis MT Pro Black" panose="02040A04050005020304" pitchFamily="18" charset="0"/>
              </a:rPr>
              <a:t>How? </a:t>
            </a:r>
            <a:r>
              <a:rPr lang="en-GB" sz="2300" b="1" dirty="0">
                <a:solidFill>
                  <a:srgbClr val="E7850F"/>
                </a:solidFill>
              </a:rPr>
              <a:t>Get the CSR Leadership Team to identify key CSR values across the main CSR pillars environment, workplace, community and marketplace. </a:t>
            </a:r>
            <a:r>
              <a:rPr lang="en-GB" sz="2300" dirty="0"/>
              <a:t>Create a </a:t>
            </a:r>
            <a:r>
              <a:rPr lang="en-GB" sz="2300" b="1" dirty="0"/>
              <a:t>CSR checklist </a:t>
            </a:r>
            <a:r>
              <a:rPr lang="en-GB" sz="2300" dirty="0"/>
              <a:t>and from this </a:t>
            </a:r>
            <a:r>
              <a:rPr lang="en-GB" sz="2300" b="1" dirty="0"/>
              <a:t>prioritise</a:t>
            </a:r>
            <a:r>
              <a:rPr lang="en-GB" sz="2300" dirty="0"/>
              <a:t> and develop an </a:t>
            </a:r>
            <a:r>
              <a:rPr lang="en-GB" sz="2300" b="1" dirty="0"/>
              <a:t>Action Plan</a:t>
            </a:r>
            <a:r>
              <a:rPr lang="en-GB" sz="2300" dirty="0"/>
              <a:t>. Start internally on </a:t>
            </a:r>
            <a:r>
              <a:rPr lang="en-GB" sz="2300" b="1" dirty="0"/>
              <a:t>CSR values that will motivate the company. </a:t>
            </a:r>
            <a:r>
              <a:rPr lang="en-GB" sz="2300" dirty="0"/>
              <a:t>Get them to determine and prioritise if there are any </a:t>
            </a:r>
            <a:r>
              <a:rPr lang="en-GB" sz="2300" b="1" dirty="0"/>
              <a:t>concerns and risks </a:t>
            </a:r>
            <a:r>
              <a:rPr lang="en-GB" sz="2300" dirty="0"/>
              <a:t>by looking at the supply chain, and the </a:t>
            </a:r>
            <a:r>
              <a:rPr lang="en-GB" sz="2300" b="1" dirty="0"/>
              <a:t>needs of each stakeholder </a:t>
            </a:r>
            <a:r>
              <a:rPr lang="en-GB" sz="2300" dirty="0"/>
              <a:t>(i.e., customers, shareholders, suppliers, government, employees etc.). How can they create value and contribute to the </a:t>
            </a:r>
            <a:r>
              <a:rPr lang="en-GB" sz="2300" b="1" dirty="0"/>
              <a:t>well-being of employees </a:t>
            </a:r>
            <a:r>
              <a:rPr lang="en-GB" sz="2300" dirty="0"/>
              <a:t>(e.g., diversity and inclusion programs), the </a:t>
            </a:r>
            <a:r>
              <a:rPr lang="en-GB" sz="2300" b="1" dirty="0"/>
              <a:t>local community and society </a:t>
            </a:r>
            <a:r>
              <a:rPr lang="en-GB" sz="2300" dirty="0"/>
              <a:t>(e.g., create an internship or support a local charity)? What </a:t>
            </a:r>
            <a:r>
              <a:rPr lang="en-GB" sz="2300" b="1" dirty="0"/>
              <a:t>business practices </a:t>
            </a:r>
            <a:r>
              <a:rPr lang="en-GB" sz="2300" dirty="0"/>
              <a:t>could be easily made more </a:t>
            </a:r>
            <a:r>
              <a:rPr lang="en-GB" sz="2300" b="1" dirty="0"/>
              <a:t>ethical and environmentally friendly </a:t>
            </a:r>
            <a:r>
              <a:rPr lang="en-GB" sz="2300" dirty="0"/>
              <a:t>with little cost and resources? </a:t>
            </a:r>
          </a:p>
          <a:p>
            <a:endParaRPr lang="en-GB" sz="2100" dirty="0"/>
          </a:p>
          <a:p>
            <a:endParaRPr lang="en-GB" sz="2100" dirty="0"/>
          </a:p>
        </p:txBody>
      </p:sp>
      <p:grpSp>
        <p:nvGrpSpPr>
          <p:cNvPr id="145" name="Graphic 4">
            <a:extLst>
              <a:ext uri="{FF2B5EF4-FFF2-40B4-BE49-F238E27FC236}">
                <a16:creationId xmlns:a16="http://schemas.microsoft.com/office/drawing/2014/main" id="{0CE66EA7-0688-808C-DBD5-8125B84A0611}"/>
              </a:ext>
            </a:extLst>
          </p:cNvPr>
          <p:cNvGrpSpPr/>
          <p:nvPr/>
        </p:nvGrpSpPr>
        <p:grpSpPr>
          <a:xfrm>
            <a:off x="1282695" y="1798577"/>
            <a:ext cx="1666347" cy="1419224"/>
            <a:chOff x="3778420" y="3791271"/>
            <a:chExt cx="1253431" cy="1085528"/>
          </a:xfrm>
        </p:grpSpPr>
        <p:sp>
          <p:nvSpPr>
            <p:cNvPr id="146" name="Freeform 104">
              <a:extLst>
                <a:ext uri="{FF2B5EF4-FFF2-40B4-BE49-F238E27FC236}">
                  <a16:creationId xmlns:a16="http://schemas.microsoft.com/office/drawing/2014/main" id="{CA0D8666-FE31-D9C7-A8EB-B51545FD2030}"/>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7" name="Freeform 105">
              <a:extLst>
                <a:ext uri="{FF2B5EF4-FFF2-40B4-BE49-F238E27FC236}">
                  <a16:creationId xmlns:a16="http://schemas.microsoft.com/office/drawing/2014/main" id="{17D4D849-5D95-4E50-791F-B6B172FF5E76}"/>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48" name="Freeform 106">
              <a:extLst>
                <a:ext uri="{FF2B5EF4-FFF2-40B4-BE49-F238E27FC236}">
                  <a16:creationId xmlns:a16="http://schemas.microsoft.com/office/drawing/2014/main" id="{C9525219-C640-816F-D7B9-7D11A71A919D}"/>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7">
              <a:extLst>
                <a:ext uri="{FF2B5EF4-FFF2-40B4-BE49-F238E27FC236}">
                  <a16:creationId xmlns:a16="http://schemas.microsoft.com/office/drawing/2014/main" id="{8F713235-6FD4-1926-D5CE-FAC9FB7CCC28}"/>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0" name="Freeform 108">
              <a:extLst>
                <a:ext uri="{FF2B5EF4-FFF2-40B4-BE49-F238E27FC236}">
                  <a16:creationId xmlns:a16="http://schemas.microsoft.com/office/drawing/2014/main" id="{98EB9B00-DE21-2A44-E1CB-0D73F2840D8F}"/>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1" name="Freeform 109">
              <a:extLst>
                <a:ext uri="{FF2B5EF4-FFF2-40B4-BE49-F238E27FC236}">
                  <a16:creationId xmlns:a16="http://schemas.microsoft.com/office/drawing/2014/main" id="{CE636A66-6891-A03C-C3D2-B0398E4218A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2" name="Freeform 110">
              <a:extLst>
                <a:ext uri="{FF2B5EF4-FFF2-40B4-BE49-F238E27FC236}">
                  <a16:creationId xmlns:a16="http://schemas.microsoft.com/office/drawing/2014/main" id="{E41DE99D-0209-C28F-9207-071EFE1CE51F}"/>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11">
              <a:extLst>
                <a:ext uri="{FF2B5EF4-FFF2-40B4-BE49-F238E27FC236}">
                  <a16:creationId xmlns:a16="http://schemas.microsoft.com/office/drawing/2014/main" id="{30E7D7F7-D14A-05A1-E668-69E722FE263F}"/>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4" name="Freeform 112">
              <a:extLst>
                <a:ext uri="{FF2B5EF4-FFF2-40B4-BE49-F238E27FC236}">
                  <a16:creationId xmlns:a16="http://schemas.microsoft.com/office/drawing/2014/main" id="{C8340DF8-1593-1433-4081-BCB8B95AE936}"/>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5" name="Freeform 113">
              <a:extLst>
                <a:ext uri="{FF2B5EF4-FFF2-40B4-BE49-F238E27FC236}">
                  <a16:creationId xmlns:a16="http://schemas.microsoft.com/office/drawing/2014/main" id="{291D8240-C3DC-1961-415D-878F2B865E88}"/>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6" name="Freeform 114">
              <a:extLst>
                <a:ext uri="{FF2B5EF4-FFF2-40B4-BE49-F238E27FC236}">
                  <a16:creationId xmlns:a16="http://schemas.microsoft.com/office/drawing/2014/main" id="{D5685C11-FD49-C316-FB0D-480CD5CAF851}"/>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7" name="Freeform 115">
              <a:extLst>
                <a:ext uri="{FF2B5EF4-FFF2-40B4-BE49-F238E27FC236}">
                  <a16:creationId xmlns:a16="http://schemas.microsoft.com/office/drawing/2014/main" id="{BFF7A1DE-C814-7599-10C0-EDC4A6233D89}"/>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58" name="Freeform 116">
              <a:extLst>
                <a:ext uri="{FF2B5EF4-FFF2-40B4-BE49-F238E27FC236}">
                  <a16:creationId xmlns:a16="http://schemas.microsoft.com/office/drawing/2014/main" id="{75DA802F-E1DE-6418-30AB-21A4C6886E0E}"/>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9" name="Freeform 117">
              <a:extLst>
                <a:ext uri="{FF2B5EF4-FFF2-40B4-BE49-F238E27FC236}">
                  <a16:creationId xmlns:a16="http://schemas.microsoft.com/office/drawing/2014/main" id="{5E3C7C4B-18B8-DC82-4B49-4F0D57F82D3E}"/>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0" name="Freeform 118">
              <a:extLst>
                <a:ext uri="{FF2B5EF4-FFF2-40B4-BE49-F238E27FC236}">
                  <a16:creationId xmlns:a16="http://schemas.microsoft.com/office/drawing/2014/main" id="{5DCC644B-B50D-0A5F-149A-2A6E1C621027}"/>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1" name="Freeform 119">
              <a:extLst>
                <a:ext uri="{FF2B5EF4-FFF2-40B4-BE49-F238E27FC236}">
                  <a16:creationId xmlns:a16="http://schemas.microsoft.com/office/drawing/2014/main" id="{037ADEBE-36B5-425B-B313-DDFA1E66B632}"/>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2" name="Freeform 120">
              <a:extLst>
                <a:ext uri="{FF2B5EF4-FFF2-40B4-BE49-F238E27FC236}">
                  <a16:creationId xmlns:a16="http://schemas.microsoft.com/office/drawing/2014/main" id="{A331BB5E-7199-E699-1478-F917D147163A}"/>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3" name="Freeform 121">
              <a:extLst>
                <a:ext uri="{FF2B5EF4-FFF2-40B4-BE49-F238E27FC236}">
                  <a16:creationId xmlns:a16="http://schemas.microsoft.com/office/drawing/2014/main" id="{D912AB74-CBCE-159F-CBDF-FA8DB614291A}"/>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4" name="Freeform 122">
              <a:extLst>
                <a:ext uri="{FF2B5EF4-FFF2-40B4-BE49-F238E27FC236}">
                  <a16:creationId xmlns:a16="http://schemas.microsoft.com/office/drawing/2014/main" id="{152BB214-71EC-EA35-D67F-3393CC4B595F}"/>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5" name="Freeform 123">
              <a:extLst>
                <a:ext uri="{FF2B5EF4-FFF2-40B4-BE49-F238E27FC236}">
                  <a16:creationId xmlns:a16="http://schemas.microsoft.com/office/drawing/2014/main" id="{B7C89418-3297-4889-1DF6-95E08137F222}"/>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6" name="Freeform 124">
              <a:extLst>
                <a:ext uri="{FF2B5EF4-FFF2-40B4-BE49-F238E27FC236}">
                  <a16:creationId xmlns:a16="http://schemas.microsoft.com/office/drawing/2014/main" id="{4A844CA6-8D68-C998-3C4B-9957592F9ADB}"/>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7" name="Freeform 125">
              <a:extLst>
                <a:ext uri="{FF2B5EF4-FFF2-40B4-BE49-F238E27FC236}">
                  <a16:creationId xmlns:a16="http://schemas.microsoft.com/office/drawing/2014/main" id="{4B94C27B-D76C-7B2E-57DF-4CE27AF6680A}"/>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68" name="Freeform 126">
              <a:extLst>
                <a:ext uri="{FF2B5EF4-FFF2-40B4-BE49-F238E27FC236}">
                  <a16:creationId xmlns:a16="http://schemas.microsoft.com/office/drawing/2014/main" id="{F3AAEEB9-008E-C984-154D-98C10743BC11}"/>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69" name="Freeform 127">
              <a:extLst>
                <a:ext uri="{FF2B5EF4-FFF2-40B4-BE49-F238E27FC236}">
                  <a16:creationId xmlns:a16="http://schemas.microsoft.com/office/drawing/2014/main" id="{CD080B48-A19E-6644-D361-CEFD17C3AF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0" name="Freeform 128">
              <a:extLst>
                <a:ext uri="{FF2B5EF4-FFF2-40B4-BE49-F238E27FC236}">
                  <a16:creationId xmlns:a16="http://schemas.microsoft.com/office/drawing/2014/main" id="{9942F577-73EE-1179-91C9-1830ED1C76B3}"/>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1" name="Freeform 129">
              <a:extLst>
                <a:ext uri="{FF2B5EF4-FFF2-40B4-BE49-F238E27FC236}">
                  <a16:creationId xmlns:a16="http://schemas.microsoft.com/office/drawing/2014/main" id="{0669808D-208D-9D3B-BCCE-0DA74116C891}"/>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2" name="Freeform 130">
              <a:extLst>
                <a:ext uri="{FF2B5EF4-FFF2-40B4-BE49-F238E27FC236}">
                  <a16:creationId xmlns:a16="http://schemas.microsoft.com/office/drawing/2014/main" id="{801AD4F1-BD6E-11E5-77BB-3D2D03F6A8AD}"/>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3" name="Freeform 131">
              <a:extLst>
                <a:ext uri="{FF2B5EF4-FFF2-40B4-BE49-F238E27FC236}">
                  <a16:creationId xmlns:a16="http://schemas.microsoft.com/office/drawing/2014/main" id="{918E147B-2A4A-B694-0E63-1D0ED4FF4E37}"/>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4" name="Freeform 132">
              <a:extLst>
                <a:ext uri="{FF2B5EF4-FFF2-40B4-BE49-F238E27FC236}">
                  <a16:creationId xmlns:a16="http://schemas.microsoft.com/office/drawing/2014/main" id="{C7074F6A-CADD-B4B3-B7DE-26DAA58E036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5" name="Freeform 133">
              <a:extLst>
                <a:ext uri="{FF2B5EF4-FFF2-40B4-BE49-F238E27FC236}">
                  <a16:creationId xmlns:a16="http://schemas.microsoft.com/office/drawing/2014/main" id="{29DAE99D-6B5A-C4C1-8867-AE140F5AD645}"/>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6" name="Freeform 134">
              <a:extLst>
                <a:ext uri="{FF2B5EF4-FFF2-40B4-BE49-F238E27FC236}">
                  <a16:creationId xmlns:a16="http://schemas.microsoft.com/office/drawing/2014/main" id="{3E8C99E5-277B-B7AB-7F13-5348288225F7}"/>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7" name="Freeform 135">
              <a:extLst>
                <a:ext uri="{FF2B5EF4-FFF2-40B4-BE49-F238E27FC236}">
                  <a16:creationId xmlns:a16="http://schemas.microsoft.com/office/drawing/2014/main" id="{65F00043-DBFD-5DF1-28F4-6162B9D003D8}"/>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78" name="Freeform 136">
              <a:extLst>
                <a:ext uri="{FF2B5EF4-FFF2-40B4-BE49-F238E27FC236}">
                  <a16:creationId xmlns:a16="http://schemas.microsoft.com/office/drawing/2014/main" id="{FD34EA05-6ECB-96DE-A35A-27604B0B5FB2}"/>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79" name="Freeform 137">
              <a:extLst>
                <a:ext uri="{FF2B5EF4-FFF2-40B4-BE49-F238E27FC236}">
                  <a16:creationId xmlns:a16="http://schemas.microsoft.com/office/drawing/2014/main" id="{73D74653-A07D-B18B-49AA-F0748DA50A89}"/>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0" name="Freeform 138">
              <a:extLst>
                <a:ext uri="{FF2B5EF4-FFF2-40B4-BE49-F238E27FC236}">
                  <a16:creationId xmlns:a16="http://schemas.microsoft.com/office/drawing/2014/main" id="{E9F37C08-7956-8A97-77E2-E66A253A46AA}"/>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1" name="Freeform 139">
              <a:extLst>
                <a:ext uri="{FF2B5EF4-FFF2-40B4-BE49-F238E27FC236}">
                  <a16:creationId xmlns:a16="http://schemas.microsoft.com/office/drawing/2014/main" id="{9B319B3B-FD8E-8523-54E4-9641DC9583B9}"/>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2" name="Freeform 140">
              <a:extLst>
                <a:ext uri="{FF2B5EF4-FFF2-40B4-BE49-F238E27FC236}">
                  <a16:creationId xmlns:a16="http://schemas.microsoft.com/office/drawing/2014/main" id="{39409C8C-5B54-8C92-B327-B638CDEADF0B}"/>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3" name="Freeform 141">
              <a:extLst>
                <a:ext uri="{FF2B5EF4-FFF2-40B4-BE49-F238E27FC236}">
                  <a16:creationId xmlns:a16="http://schemas.microsoft.com/office/drawing/2014/main" id="{2C12F6C2-2258-5EE7-63C2-F91B706AD7A4}"/>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4" name="Freeform 142">
              <a:extLst>
                <a:ext uri="{FF2B5EF4-FFF2-40B4-BE49-F238E27FC236}">
                  <a16:creationId xmlns:a16="http://schemas.microsoft.com/office/drawing/2014/main" id="{E4A02C41-0D1B-3C77-B37A-32F4FC759634}"/>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5" name="Freeform 143">
              <a:extLst>
                <a:ext uri="{FF2B5EF4-FFF2-40B4-BE49-F238E27FC236}">
                  <a16:creationId xmlns:a16="http://schemas.microsoft.com/office/drawing/2014/main" id="{C373429C-203C-6C3D-33EF-B897A394FA0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6" name="Freeform 144">
              <a:extLst>
                <a:ext uri="{FF2B5EF4-FFF2-40B4-BE49-F238E27FC236}">
                  <a16:creationId xmlns:a16="http://schemas.microsoft.com/office/drawing/2014/main" id="{EF689575-9A42-DFC5-2235-548BFAEE1CD7}"/>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7" name="Freeform 145">
              <a:extLst>
                <a:ext uri="{FF2B5EF4-FFF2-40B4-BE49-F238E27FC236}">
                  <a16:creationId xmlns:a16="http://schemas.microsoft.com/office/drawing/2014/main" id="{F4C41AB5-7B12-4FCB-2BA8-58DB04B7D21F}"/>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88" name="Freeform 146">
              <a:extLst>
                <a:ext uri="{FF2B5EF4-FFF2-40B4-BE49-F238E27FC236}">
                  <a16:creationId xmlns:a16="http://schemas.microsoft.com/office/drawing/2014/main" id="{3B733332-9D5B-79F7-2217-B0822AD2C8BD}"/>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89" name="Freeform 147">
              <a:extLst>
                <a:ext uri="{FF2B5EF4-FFF2-40B4-BE49-F238E27FC236}">
                  <a16:creationId xmlns:a16="http://schemas.microsoft.com/office/drawing/2014/main" id="{9F7F7A8D-812A-93C4-09D3-36FED35556A1}"/>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0" name="Freeform 148">
              <a:extLst>
                <a:ext uri="{FF2B5EF4-FFF2-40B4-BE49-F238E27FC236}">
                  <a16:creationId xmlns:a16="http://schemas.microsoft.com/office/drawing/2014/main" id="{1193EA61-8B61-0BE9-3285-FC4FBC4EF680}"/>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1" name="Freeform 149">
              <a:extLst>
                <a:ext uri="{FF2B5EF4-FFF2-40B4-BE49-F238E27FC236}">
                  <a16:creationId xmlns:a16="http://schemas.microsoft.com/office/drawing/2014/main" id="{7E65C4C8-D701-E5A7-6B39-A4554BAC33EF}"/>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2" name="Freeform 150">
              <a:extLst>
                <a:ext uri="{FF2B5EF4-FFF2-40B4-BE49-F238E27FC236}">
                  <a16:creationId xmlns:a16="http://schemas.microsoft.com/office/drawing/2014/main" id="{01DFB29A-9A40-AE58-7510-A2DC6EADB787}"/>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3" name="Freeform 151">
              <a:extLst>
                <a:ext uri="{FF2B5EF4-FFF2-40B4-BE49-F238E27FC236}">
                  <a16:creationId xmlns:a16="http://schemas.microsoft.com/office/drawing/2014/main" id="{B45D6B21-AD58-5413-1076-EC8C66CF3970}"/>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4" name="Freeform 152">
              <a:extLst>
                <a:ext uri="{FF2B5EF4-FFF2-40B4-BE49-F238E27FC236}">
                  <a16:creationId xmlns:a16="http://schemas.microsoft.com/office/drawing/2014/main" id="{4CFCBFC9-F443-D5DE-D19A-1F4015E5474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5" name="Freeform 153">
              <a:extLst>
                <a:ext uri="{FF2B5EF4-FFF2-40B4-BE49-F238E27FC236}">
                  <a16:creationId xmlns:a16="http://schemas.microsoft.com/office/drawing/2014/main" id="{A727E7B6-1E13-3DF8-B1E8-CE363432DDA5}"/>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6" name="Freeform 154">
              <a:extLst>
                <a:ext uri="{FF2B5EF4-FFF2-40B4-BE49-F238E27FC236}">
                  <a16:creationId xmlns:a16="http://schemas.microsoft.com/office/drawing/2014/main" id="{C02E826E-6A4A-937C-3A50-B34A8FAC5063}"/>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7" name="Freeform 155">
              <a:extLst>
                <a:ext uri="{FF2B5EF4-FFF2-40B4-BE49-F238E27FC236}">
                  <a16:creationId xmlns:a16="http://schemas.microsoft.com/office/drawing/2014/main" id="{5F48C8BA-814E-00CE-6E85-69907EAA4A29}"/>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198" name="Freeform 156">
              <a:extLst>
                <a:ext uri="{FF2B5EF4-FFF2-40B4-BE49-F238E27FC236}">
                  <a16:creationId xmlns:a16="http://schemas.microsoft.com/office/drawing/2014/main" id="{BDB3187F-3E96-3064-2B22-B6EAD8F4ED01}"/>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199" name="Freeform 157">
              <a:extLst>
                <a:ext uri="{FF2B5EF4-FFF2-40B4-BE49-F238E27FC236}">
                  <a16:creationId xmlns:a16="http://schemas.microsoft.com/office/drawing/2014/main" id="{96D66994-64EE-ECA8-4977-D7808963BC4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0" name="Freeform 158">
              <a:extLst>
                <a:ext uri="{FF2B5EF4-FFF2-40B4-BE49-F238E27FC236}">
                  <a16:creationId xmlns:a16="http://schemas.microsoft.com/office/drawing/2014/main" id="{C6AF7325-B902-0231-9E7B-623C1502A585}"/>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1" name="Freeform 159">
              <a:extLst>
                <a:ext uri="{FF2B5EF4-FFF2-40B4-BE49-F238E27FC236}">
                  <a16:creationId xmlns:a16="http://schemas.microsoft.com/office/drawing/2014/main" id="{C0D88826-BCF4-F8CA-E535-65904428CED4}"/>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2" name="Freeform 160">
              <a:extLst>
                <a:ext uri="{FF2B5EF4-FFF2-40B4-BE49-F238E27FC236}">
                  <a16:creationId xmlns:a16="http://schemas.microsoft.com/office/drawing/2014/main" id="{C9457C6A-8604-0AA3-23EF-B18BAFC21F76}"/>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3" name="Freeform 161">
              <a:extLst>
                <a:ext uri="{FF2B5EF4-FFF2-40B4-BE49-F238E27FC236}">
                  <a16:creationId xmlns:a16="http://schemas.microsoft.com/office/drawing/2014/main" id="{0E830601-25EF-FAFC-FBE5-9351115EEEE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4" name="Freeform 162">
              <a:extLst>
                <a:ext uri="{FF2B5EF4-FFF2-40B4-BE49-F238E27FC236}">
                  <a16:creationId xmlns:a16="http://schemas.microsoft.com/office/drawing/2014/main" id="{9FEB1469-5BE8-D757-5266-ACEE01073E78}"/>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5" name="Freeform 163">
              <a:extLst>
                <a:ext uri="{FF2B5EF4-FFF2-40B4-BE49-F238E27FC236}">
                  <a16:creationId xmlns:a16="http://schemas.microsoft.com/office/drawing/2014/main" id="{E11FA47D-5F4A-16EA-889A-8E43B9DF1D59}"/>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6" name="Freeform 164">
              <a:extLst>
                <a:ext uri="{FF2B5EF4-FFF2-40B4-BE49-F238E27FC236}">
                  <a16:creationId xmlns:a16="http://schemas.microsoft.com/office/drawing/2014/main" id="{2E0B987B-0B50-6C1E-9A34-7C80993A3C9D}"/>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7" name="Freeform 165">
              <a:extLst>
                <a:ext uri="{FF2B5EF4-FFF2-40B4-BE49-F238E27FC236}">
                  <a16:creationId xmlns:a16="http://schemas.microsoft.com/office/drawing/2014/main" id="{2821FECD-E182-DB47-E510-2D3C22CD71CC}"/>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08" name="Freeform 166">
              <a:extLst>
                <a:ext uri="{FF2B5EF4-FFF2-40B4-BE49-F238E27FC236}">
                  <a16:creationId xmlns:a16="http://schemas.microsoft.com/office/drawing/2014/main" id="{CAEEFA49-D44B-CDE1-E0AD-E3179932C293}"/>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09" name="Freeform 167">
              <a:extLst>
                <a:ext uri="{FF2B5EF4-FFF2-40B4-BE49-F238E27FC236}">
                  <a16:creationId xmlns:a16="http://schemas.microsoft.com/office/drawing/2014/main" id="{189B262D-D35A-9BBB-EF3B-44B60621B59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0" name="Freeform 168">
              <a:extLst>
                <a:ext uri="{FF2B5EF4-FFF2-40B4-BE49-F238E27FC236}">
                  <a16:creationId xmlns:a16="http://schemas.microsoft.com/office/drawing/2014/main" id="{1C2DFB09-2745-6281-DF49-8FBE5A9342CE}"/>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1" name="Freeform 169">
              <a:extLst>
                <a:ext uri="{FF2B5EF4-FFF2-40B4-BE49-F238E27FC236}">
                  <a16:creationId xmlns:a16="http://schemas.microsoft.com/office/drawing/2014/main" id="{3BD0C821-FA9C-011D-C72B-D3D20948CA4A}"/>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2" name="Freeform 170">
              <a:extLst>
                <a:ext uri="{FF2B5EF4-FFF2-40B4-BE49-F238E27FC236}">
                  <a16:creationId xmlns:a16="http://schemas.microsoft.com/office/drawing/2014/main" id="{6AD441D8-3E3E-3B55-7624-031FE6E95BF8}"/>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3" name="Freeform 171">
              <a:extLst>
                <a:ext uri="{FF2B5EF4-FFF2-40B4-BE49-F238E27FC236}">
                  <a16:creationId xmlns:a16="http://schemas.microsoft.com/office/drawing/2014/main" id="{1372DD90-F9AB-D06E-516C-CA0F9F010D96}"/>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4" name="Freeform 172">
              <a:extLst>
                <a:ext uri="{FF2B5EF4-FFF2-40B4-BE49-F238E27FC236}">
                  <a16:creationId xmlns:a16="http://schemas.microsoft.com/office/drawing/2014/main" id="{6E316B1A-A139-CBC2-78E7-8D249B4FFA16}"/>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5" name="Freeform 173">
              <a:extLst>
                <a:ext uri="{FF2B5EF4-FFF2-40B4-BE49-F238E27FC236}">
                  <a16:creationId xmlns:a16="http://schemas.microsoft.com/office/drawing/2014/main" id="{CFE8624A-AD09-49BA-9953-9698085BB9D7}"/>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6" name="Freeform 174">
              <a:extLst>
                <a:ext uri="{FF2B5EF4-FFF2-40B4-BE49-F238E27FC236}">
                  <a16:creationId xmlns:a16="http://schemas.microsoft.com/office/drawing/2014/main" id="{8DBA0503-C56D-97E5-166F-6A91570524BC}"/>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7" name="Freeform 175">
              <a:extLst>
                <a:ext uri="{FF2B5EF4-FFF2-40B4-BE49-F238E27FC236}">
                  <a16:creationId xmlns:a16="http://schemas.microsoft.com/office/drawing/2014/main" id="{D1C9B76A-527F-1F3A-63A5-814FEC67675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18" name="Freeform 176">
              <a:extLst>
                <a:ext uri="{FF2B5EF4-FFF2-40B4-BE49-F238E27FC236}">
                  <a16:creationId xmlns:a16="http://schemas.microsoft.com/office/drawing/2014/main" id="{5E2F12F2-847F-397F-66DD-D96FEFA776F6}"/>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19" name="Freeform 177">
              <a:extLst>
                <a:ext uri="{FF2B5EF4-FFF2-40B4-BE49-F238E27FC236}">
                  <a16:creationId xmlns:a16="http://schemas.microsoft.com/office/drawing/2014/main" id="{B78D7C53-D451-483A-351E-A476EB989865}"/>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0" name="Freeform 178">
              <a:extLst>
                <a:ext uri="{FF2B5EF4-FFF2-40B4-BE49-F238E27FC236}">
                  <a16:creationId xmlns:a16="http://schemas.microsoft.com/office/drawing/2014/main" id="{5A3D3B5B-FA6C-52B3-5281-A52E76485CD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1" name="Freeform 179">
              <a:extLst>
                <a:ext uri="{FF2B5EF4-FFF2-40B4-BE49-F238E27FC236}">
                  <a16:creationId xmlns:a16="http://schemas.microsoft.com/office/drawing/2014/main" id="{608981CF-C19B-91B6-81FE-B040224DA561}"/>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2" name="Freeform 180">
              <a:extLst>
                <a:ext uri="{FF2B5EF4-FFF2-40B4-BE49-F238E27FC236}">
                  <a16:creationId xmlns:a16="http://schemas.microsoft.com/office/drawing/2014/main" id="{99E16A14-5398-8BAB-2A91-5703D369782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3" name="Freeform 181">
              <a:extLst>
                <a:ext uri="{FF2B5EF4-FFF2-40B4-BE49-F238E27FC236}">
                  <a16:creationId xmlns:a16="http://schemas.microsoft.com/office/drawing/2014/main" id="{C15F4AE8-A6F9-2519-AAB8-6A1CC9CE80AE}"/>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2">
              <a:extLst>
                <a:ext uri="{FF2B5EF4-FFF2-40B4-BE49-F238E27FC236}">
                  <a16:creationId xmlns:a16="http://schemas.microsoft.com/office/drawing/2014/main" id="{FA1A4B57-FB82-6A98-13F5-1E20462EE3D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3">
              <a:extLst>
                <a:ext uri="{FF2B5EF4-FFF2-40B4-BE49-F238E27FC236}">
                  <a16:creationId xmlns:a16="http://schemas.microsoft.com/office/drawing/2014/main" id="{92E130AE-C9A7-05FE-DE36-CA3F9F9E311C}"/>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4">
              <a:extLst>
                <a:ext uri="{FF2B5EF4-FFF2-40B4-BE49-F238E27FC236}">
                  <a16:creationId xmlns:a16="http://schemas.microsoft.com/office/drawing/2014/main" id="{CD97A095-2E54-8AA2-1B7D-5009BB254B1F}"/>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5">
              <a:extLst>
                <a:ext uri="{FF2B5EF4-FFF2-40B4-BE49-F238E27FC236}">
                  <a16:creationId xmlns:a16="http://schemas.microsoft.com/office/drawing/2014/main" id="{ECCA8AF5-DFA3-9398-812F-2EDD15F5841C}"/>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28" name="Freeform 186">
              <a:extLst>
                <a:ext uri="{FF2B5EF4-FFF2-40B4-BE49-F238E27FC236}">
                  <a16:creationId xmlns:a16="http://schemas.microsoft.com/office/drawing/2014/main" id="{54E47A5C-295F-36D2-DF23-4E418970C6B6}"/>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9" name="Freeform 187">
              <a:extLst>
                <a:ext uri="{FF2B5EF4-FFF2-40B4-BE49-F238E27FC236}">
                  <a16:creationId xmlns:a16="http://schemas.microsoft.com/office/drawing/2014/main" id="{9BE24A9D-914A-492B-A5A6-F3E180BA43CA}"/>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0" name="Freeform 188">
              <a:extLst>
                <a:ext uri="{FF2B5EF4-FFF2-40B4-BE49-F238E27FC236}">
                  <a16:creationId xmlns:a16="http://schemas.microsoft.com/office/drawing/2014/main" id="{AF0C9126-2F3F-03F7-F438-51DEB556ACA2}"/>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1" name="Freeform 189">
              <a:extLst>
                <a:ext uri="{FF2B5EF4-FFF2-40B4-BE49-F238E27FC236}">
                  <a16:creationId xmlns:a16="http://schemas.microsoft.com/office/drawing/2014/main" id="{70FF19FA-6908-5F2B-ACEC-9C3F2B1A1F6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2" name="Freeform 190">
              <a:extLst>
                <a:ext uri="{FF2B5EF4-FFF2-40B4-BE49-F238E27FC236}">
                  <a16:creationId xmlns:a16="http://schemas.microsoft.com/office/drawing/2014/main" id="{5C7ACA48-C9B6-162C-6EE2-6D8B85414CE7}"/>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3" name="Freeform 191">
              <a:extLst>
                <a:ext uri="{FF2B5EF4-FFF2-40B4-BE49-F238E27FC236}">
                  <a16:creationId xmlns:a16="http://schemas.microsoft.com/office/drawing/2014/main" id="{742132B4-8D6A-3C51-63CB-9BFB503A96DB}"/>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4" name="Freeform 192">
              <a:extLst>
                <a:ext uri="{FF2B5EF4-FFF2-40B4-BE49-F238E27FC236}">
                  <a16:creationId xmlns:a16="http://schemas.microsoft.com/office/drawing/2014/main" id="{F45156AF-0756-3392-A30E-135AA46A97A0}"/>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5" name="Freeform 193">
              <a:extLst>
                <a:ext uri="{FF2B5EF4-FFF2-40B4-BE49-F238E27FC236}">
                  <a16:creationId xmlns:a16="http://schemas.microsoft.com/office/drawing/2014/main" id="{810D0B1E-8A06-F70B-2349-788C9E8E74B7}"/>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6" name="Freeform 194">
              <a:extLst>
                <a:ext uri="{FF2B5EF4-FFF2-40B4-BE49-F238E27FC236}">
                  <a16:creationId xmlns:a16="http://schemas.microsoft.com/office/drawing/2014/main" id="{D1DB44B9-9A84-D43A-E92B-78F48737E3E6}"/>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7" name="Freeform 195">
              <a:extLst>
                <a:ext uri="{FF2B5EF4-FFF2-40B4-BE49-F238E27FC236}">
                  <a16:creationId xmlns:a16="http://schemas.microsoft.com/office/drawing/2014/main" id="{5CB2C113-E3E9-469C-1939-811DB972EA24}"/>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38" name="Freeform 196">
              <a:extLst>
                <a:ext uri="{FF2B5EF4-FFF2-40B4-BE49-F238E27FC236}">
                  <a16:creationId xmlns:a16="http://schemas.microsoft.com/office/drawing/2014/main" id="{8E3FE7CF-987F-B86B-9073-3D80C98BA027}"/>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39" name="Freeform 197">
              <a:extLst>
                <a:ext uri="{FF2B5EF4-FFF2-40B4-BE49-F238E27FC236}">
                  <a16:creationId xmlns:a16="http://schemas.microsoft.com/office/drawing/2014/main" id="{CCB9D261-4C42-24F3-361C-2ECEB33CB6E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0" name="Freeform 198">
              <a:extLst>
                <a:ext uri="{FF2B5EF4-FFF2-40B4-BE49-F238E27FC236}">
                  <a16:creationId xmlns:a16="http://schemas.microsoft.com/office/drawing/2014/main" id="{B459741F-DD1B-58CB-9FE1-B885BA89A6B1}"/>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1" name="Freeform 199">
              <a:extLst>
                <a:ext uri="{FF2B5EF4-FFF2-40B4-BE49-F238E27FC236}">
                  <a16:creationId xmlns:a16="http://schemas.microsoft.com/office/drawing/2014/main" id="{3AEFDAC5-E02F-6756-85E0-1D409DCC2EB4}"/>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2" name="Freeform 200">
              <a:extLst>
                <a:ext uri="{FF2B5EF4-FFF2-40B4-BE49-F238E27FC236}">
                  <a16:creationId xmlns:a16="http://schemas.microsoft.com/office/drawing/2014/main" id="{33F71A33-12EA-8B04-7BF7-1426AFCDDFE4}"/>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3" name="Freeform 201">
              <a:extLst>
                <a:ext uri="{FF2B5EF4-FFF2-40B4-BE49-F238E27FC236}">
                  <a16:creationId xmlns:a16="http://schemas.microsoft.com/office/drawing/2014/main" id="{826BB23B-47C1-FF65-B5F8-40D613FF0090}"/>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4" name="Freeform 202">
              <a:extLst>
                <a:ext uri="{FF2B5EF4-FFF2-40B4-BE49-F238E27FC236}">
                  <a16:creationId xmlns:a16="http://schemas.microsoft.com/office/drawing/2014/main" id="{BF56E8A2-3086-7D42-C23E-F4DE5B232AF9}"/>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3">
              <a:extLst>
                <a:ext uri="{FF2B5EF4-FFF2-40B4-BE49-F238E27FC236}">
                  <a16:creationId xmlns:a16="http://schemas.microsoft.com/office/drawing/2014/main" id="{4E35A433-3E16-3A65-51E1-9ACE9727A2AD}"/>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4">
              <a:extLst>
                <a:ext uri="{FF2B5EF4-FFF2-40B4-BE49-F238E27FC236}">
                  <a16:creationId xmlns:a16="http://schemas.microsoft.com/office/drawing/2014/main" id="{A6DA84F7-3F23-FE3D-3782-E938E9C49CA8}"/>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5">
              <a:extLst>
                <a:ext uri="{FF2B5EF4-FFF2-40B4-BE49-F238E27FC236}">
                  <a16:creationId xmlns:a16="http://schemas.microsoft.com/office/drawing/2014/main" id="{815BE50B-8567-F347-8036-F68FBAC760E1}"/>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6">
              <a:extLst>
                <a:ext uri="{FF2B5EF4-FFF2-40B4-BE49-F238E27FC236}">
                  <a16:creationId xmlns:a16="http://schemas.microsoft.com/office/drawing/2014/main" id="{FEA7C335-5698-1298-C559-758EADD98638}"/>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49" name="Freeform 207">
              <a:extLst>
                <a:ext uri="{FF2B5EF4-FFF2-40B4-BE49-F238E27FC236}">
                  <a16:creationId xmlns:a16="http://schemas.microsoft.com/office/drawing/2014/main" id="{FD4D427A-2536-3607-9CED-CD5631587014}"/>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0" name="Freeform 208">
              <a:extLst>
                <a:ext uri="{FF2B5EF4-FFF2-40B4-BE49-F238E27FC236}">
                  <a16:creationId xmlns:a16="http://schemas.microsoft.com/office/drawing/2014/main" id="{7C9CD535-27B4-D36C-6B66-DE1686F07E6C}"/>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1" name="Freeform 209">
              <a:extLst>
                <a:ext uri="{FF2B5EF4-FFF2-40B4-BE49-F238E27FC236}">
                  <a16:creationId xmlns:a16="http://schemas.microsoft.com/office/drawing/2014/main" id="{1B13A70D-8927-0E0A-6569-714DB75C8CBF}"/>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10">
              <a:extLst>
                <a:ext uri="{FF2B5EF4-FFF2-40B4-BE49-F238E27FC236}">
                  <a16:creationId xmlns:a16="http://schemas.microsoft.com/office/drawing/2014/main" id="{FA6D9DC8-D474-FD4A-88FC-CC50510487D9}"/>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11">
              <a:extLst>
                <a:ext uri="{FF2B5EF4-FFF2-40B4-BE49-F238E27FC236}">
                  <a16:creationId xmlns:a16="http://schemas.microsoft.com/office/drawing/2014/main" id="{C7EEA552-7C5E-4D88-ECD6-9D659EBD57C2}"/>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2">
              <a:extLst>
                <a:ext uri="{FF2B5EF4-FFF2-40B4-BE49-F238E27FC236}">
                  <a16:creationId xmlns:a16="http://schemas.microsoft.com/office/drawing/2014/main" id="{F0CEA190-FD98-4248-31F1-EA2F9B8E77D4}"/>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3">
              <a:extLst>
                <a:ext uri="{FF2B5EF4-FFF2-40B4-BE49-F238E27FC236}">
                  <a16:creationId xmlns:a16="http://schemas.microsoft.com/office/drawing/2014/main" id="{5979E983-F206-B79B-D5AB-2473F69A0801}"/>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6" name="Freeform 214">
              <a:extLst>
                <a:ext uri="{FF2B5EF4-FFF2-40B4-BE49-F238E27FC236}">
                  <a16:creationId xmlns:a16="http://schemas.microsoft.com/office/drawing/2014/main" id="{A31DD2EF-D9DA-E262-2243-E7D2874FD892}"/>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7" name="Freeform 215">
              <a:extLst>
                <a:ext uri="{FF2B5EF4-FFF2-40B4-BE49-F238E27FC236}">
                  <a16:creationId xmlns:a16="http://schemas.microsoft.com/office/drawing/2014/main" id="{6B091AF2-A665-8A6C-448E-D9886D2DC884}"/>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58" name="Freeform 216">
              <a:extLst>
                <a:ext uri="{FF2B5EF4-FFF2-40B4-BE49-F238E27FC236}">
                  <a16:creationId xmlns:a16="http://schemas.microsoft.com/office/drawing/2014/main" id="{DCD19929-A2D0-EC1E-C355-5F1ACD24744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59" name="Freeform 217">
              <a:extLst>
                <a:ext uri="{FF2B5EF4-FFF2-40B4-BE49-F238E27FC236}">
                  <a16:creationId xmlns:a16="http://schemas.microsoft.com/office/drawing/2014/main" id="{5BD25BC3-40EC-9ED6-DC65-425C312F55FA}"/>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0" name="Freeform 218">
              <a:extLst>
                <a:ext uri="{FF2B5EF4-FFF2-40B4-BE49-F238E27FC236}">
                  <a16:creationId xmlns:a16="http://schemas.microsoft.com/office/drawing/2014/main" id="{FBEE6397-D92E-E6B7-E7C6-10671FEFDAC5}"/>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1" name="Freeform 219">
              <a:extLst>
                <a:ext uri="{FF2B5EF4-FFF2-40B4-BE49-F238E27FC236}">
                  <a16:creationId xmlns:a16="http://schemas.microsoft.com/office/drawing/2014/main" id="{4FF904E5-C442-3D38-2EDA-366DA544573F}"/>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2" name="Freeform 220">
              <a:extLst>
                <a:ext uri="{FF2B5EF4-FFF2-40B4-BE49-F238E27FC236}">
                  <a16:creationId xmlns:a16="http://schemas.microsoft.com/office/drawing/2014/main" id="{7FA9ABFA-58DF-7EB1-A085-5ED429A13613}"/>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3" name="Freeform 221">
              <a:extLst>
                <a:ext uri="{FF2B5EF4-FFF2-40B4-BE49-F238E27FC236}">
                  <a16:creationId xmlns:a16="http://schemas.microsoft.com/office/drawing/2014/main" id="{F34B5DB2-FE4A-A3D0-7043-3F1C748F2FFB}"/>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4" name="Freeform 222">
              <a:extLst>
                <a:ext uri="{FF2B5EF4-FFF2-40B4-BE49-F238E27FC236}">
                  <a16:creationId xmlns:a16="http://schemas.microsoft.com/office/drawing/2014/main" id="{D7D62C29-CF0F-66E7-35F0-055CA597DFF3}"/>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5" name="Freeform 223">
              <a:extLst>
                <a:ext uri="{FF2B5EF4-FFF2-40B4-BE49-F238E27FC236}">
                  <a16:creationId xmlns:a16="http://schemas.microsoft.com/office/drawing/2014/main" id="{8B3C8CC1-4D1A-BBA1-5C42-73BC6BF4DF5E}"/>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6" name="Freeform 224">
              <a:extLst>
                <a:ext uri="{FF2B5EF4-FFF2-40B4-BE49-F238E27FC236}">
                  <a16:creationId xmlns:a16="http://schemas.microsoft.com/office/drawing/2014/main" id="{D3066263-33D6-9CB7-9CAB-8AD8B1A5043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7" name="Freeform 225">
              <a:extLst>
                <a:ext uri="{FF2B5EF4-FFF2-40B4-BE49-F238E27FC236}">
                  <a16:creationId xmlns:a16="http://schemas.microsoft.com/office/drawing/2014/main" id="{5F470277-0A19-0D61-8077-CC0CCA6F8EAB}"/>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68" name="Freeform 226">
              <a:extLst>
                <a:ext uri="{FF2B5EF4-FFF2-40B4-BE49-F238E27FC236}">
                  <a16:creationId xmlns:a16="http://schemas.microsoft.com/office/drawing/2014/main" id="{8A333ACC-C1BC-9A51-193E-C6C6BAE3FBD5}"/>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69" name="Freeform 227">
              <a:extLst>
                <a:ext uri="{FF2B5EF4-FFF2-40B4-BE49-F238E27FC236}">
                  <a16:creationId xmlns:a16="http://schemas.microsoft.com/office/drawing/2014/main" id="{5211245A-89DC-08AF-B199-5FFB1023CD57}"/>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0" name="Freeform 228">
              <a:extLst>
                <a:ext uri="{FF2B5EF4-FFF2-40B4-BE49-F238E27FC236}">
                  <a16:creationId xmlns:a16="http://schemas.microsoft.com/office/drawing/2014/main" id="{621C6E6D-8F01-DDE7-225A-A7AD68A87DF1}"/>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1" name="Freeform 229">
              <a:extLst>
                <a:ext uri="{FF2B5EF4-FFF2-40B4-BE49-F238E27FC236}">
                  <a16:creationId xmlns:a16="http://schemas.microsoft.com/office/drawing/2014/main" id="{C21F2C7C-E2E3-6461-6D36-60A0987610F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2" name="Freeform 230">
              <a:extLst>
                <a:ext uri="{FF2B5EF4-FFF2-40B4-BE49-F238E27FC236}">
                  <a16:creationId xmlns:a16="http://schemas.microsoft.com/office/drawing/2014/main" id="{9A41DC3D-22CF-7293-2D06-6DD6B3B9936E}"/>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3" name="Freeform 231">
              <a:extLst>
                <a:ext uri="{FF2B5EF4-FFF2-40B4-BE49-F238E27FC236}">
                  <a16:creationId xmlns:a16="http://schemas.microsoft.com/office/drawing/2014/main" id="{B9DA77BF-C07D-D5F0-91DB-020B0A53BFEE}"/>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4" name="Freeform 232">
              <a:extLst>
                <a:ext uri="{FF2B5EF4-FFF2-40B4-BE49-F238E27FC236}">
                  <a16:creationId xmlns:a16="http://schemas.microsoft.com/office/drawing/2014/main" id="{0A0A27A1-6479-CEE9-504D-62940E34E5C3}"/>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5" name="Freeform 233">
              <a:extLst>
                <a:ext uri="{FF2B5EF4-FFF2-40B4-BE49-F238E27FC236}">
                  <a16:creationId xmlns:a16="http://schemas.microsoft.com/office/drawing/2014/main" id="{438C9ADE-769D-4BD1-5515-8B15298E9BCA}"/>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6" name="Freeform 234">
              <a:extLst>
                <a:ext uri="{FF2B5EF4-FFF2-40B4-BE49-F238E27FC236}">
                  <a16:creationId xmlns:a16="http://schemas.microsoft.com/office/drawing/2014/main" id="{84743B22-8AAC-0090-230B-F7E331945E4D}"/>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7" name="Freeform 235">
              <a:extLst>
                <a:ext uri="{FF2B5EF4-FFF2-40B4-BE49-F238E27FC236}">
                  <a16:creationId xmlns:a16="http://schemas.microsoft.com/office/drawing/2014/main" id="{82D298E1-E839-E481-6435-AE4BBB7AFB2E}"/>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78" name="Freeform 236">
              <a:extLst>
                <a:ext uri="{FF2B5EF4-FFF2-40B4-BE49-F238E27FC236}">
                  <a16:creationId xmlns:a16="http://schemas.microsoft.com/office/drawing/2014/main" id="{2DA3584F-0F24-A2AA-6F6F-52E889A08989}"/>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79" name="Freeform 237">
              <a:extLst>
                <a:ext uri="{FF2B5EF4-FFF2-40B4-BE49-F238E27FC236}">
                  <a16:creationId xmlns:a16="http://schemas.microsoft.com/office/drawing/2014/main" id="{C5C52333-60D8-10FE-D91C-C028F71A5531}"/>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0" name="Freeform 238">
              <a:extLst>
                <a:ext uri="{FF2B5EF4-FFF2-40B4-BE49-F238E27FC236}">
                  <a16:creationId xmlns:a16="http://schemas.microsoft.com/office/drawing/2014/main" id="{CC392282-C106-7E0C-B4B8-808431CC9341}"/>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7" name="Text Placeholder 1">
            <a:extLst>
              <a:ext uri="{FF2B5EF4-FFF2-40B4-BE49-F238E27FC236}">
                <a16:creationId xmlns:a16="http://schemas.microsoft.com/office/drawing/2014/main" id="{2D1C0EA3-82F9-2119-0789-6A4E590A784A}"/>
              </a:ext>
            </a:extLst>
          </p:cNvPr>
          <p:cNvSpPr txBox="1">
            <a:spLocks/>
          </p:cNvSpPr>
          <p:nvPr/>
        </p:nvSpPr>
        <p:spPr>
          <a:xfrm>
            <a:off x="3057515" y="138587"/>
            <a:ext cx="8485899" cy="953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400" dirty="0">
                <a:solidFill>
                  <a:srgbClr val="027354"/>
                </a:solidFill>
              </a:rPr>
              <a:t>The Next Step is to Assess Existing CSR Values and Activities, by Conducting a Due Diligence to Assess Values. Then Put the Results in Action Orientated Documentation and Procedures. </a:t>
            </a:r>
          </a:p>
          <a:p>
            <a:endParaRPr lang="en-IE" sz="2400" dirty="0">
              <a:solidFill>
                <a:srgbClr val="027354"/>
              </a:solidFill>
            </a:endParaRPr>
          </a:p>
        </p:txBody>
      </p:sp>
      <p:sp>
        <p:nvSpPr>
          <p:cNvPr id="8" name="Arrow: Pentagon 7">
            <a:extLst>
              <a:ext uri="{FF2B5EF4-FFF2-40B4-BE49-F238E27FC236}">
                <a16:creationId xmlns:a16="http://schemas.microsoft.com/office/drawing/2014/main" id="{33EA8BFB-5FC8-B373-0E17-14D9C4FD257A}"/>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pic>
        <p:nvPicPr>
          <p:cNvPr id="11" name="Graphic 10" descr="Document with solid fill">
            <a:hlinkClick r:id="rId2"/>
            <a:extLst>
              <a:ext uri="{FF2B5EF4-FFF2-40B4-BE49-F238E27FC236}">
                <a16:creationId xmlns:a16="http://schemas.microsoft.com/office/drawing/2014/main" id="{F85A892B-88A3-D8A0-CE40-6D5F7F757E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21" y="3485511"/>
            <a:ext cx="1603452" cy="1603452"/>
          </a:xfrm>
          <a:prstGeom prst="rect">
            <a:avLst/>
          </a:prstGeom>
        </p:spPr>
      </p:pic>
      <p:sp>
        <p:nvSpPr>
          <p:cNvPr id="12" name="TextBox 11">
            <a:extLst>
              <a:ext uri="{FF2B5EF4-FFF2-40B4-BE49-F238E27FC236}">
                <a16:creationId xmlns:a16="http://schemas.microsoft.com/office/drawing/2014/main" id="{56F42000-4F4B-5BC5-B477-F536F1948386}"/>
              </a:ext>
            </a:extLst>
          </p:cNvPr>
          <p:cNvSpPr txBox="1"/>
          <p:nvPr/>
        </p:nvSpPr>
        <p:spPr>
          <a:xfrm>
            <a:off x="1167318" y="5044132"/>
            <a:ext cx="2015153" cy="1200329"/>
          </a:xfrm>
          <a:prstGeom prst="rect">
            <a:avLst/>
          </a:prstGeom>
          <a:noFill/>
        </p:spPr>
        <p:txBody>
          <a:bodyPr wrap="square" rtlCol="0">
            <a:spAutoFit/>
          </a:bodyPr>
          <a:lstStyle/>
          <a:p>
            <a:pPr algn="ctr"/>
            <a:r>
              <a:rPr lang="en-IE" b="1" dirty="0">
                <a:solidFill>
                  <a:srgbClr val="027354"/>
                </a:solidFill>
                <a:hlinkClick r:id="rId5" action="ppaction://hlinkfile">
                  <a:extLst>
                    <a:ext uri="{A12FA001-AC4F-418D-AE19-62706E023703}">
                      <ahyp:hlinkClr xmlns:ahyp="http://schemas.microsoft.com/office/drawing/2018/hyperlinkcolor" val="tx"/>
                    </a:ext>
                  </a:extLst>
                </a:hlinkClick>
              </a:rPr>
              <a:t>Read Corporate Sustainability Due Diligence for More Ideas </a:t>
            </a:r>
            <a:endParaRPr lang="en-IE" b="1" dirty="0">
              <a:solidFill>
                <a:srgbClr val="027354"/>
              </a:solidFill>
            </a:endParaRPr>
          </a:p>
        </p:txBody>
      </p:sp>
    </p:spTree>
    <p:extLst>
      <p:ext uri="{BB962C8B-B14F-4D97-AF65-F5344CB8AC3E}">
        <p14:creationId xmlns:p14="http://schemas.microsoft.com/office/powerpoint/2010/main" val="168923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192725" cy="697353"/>
          </a:xfrm>
        </p:spPr>
        <p:txBody>
          <a:bodyPr/>
          <a:lstStyle/>
          <a:p>
            <a:pPr>
              <a:lnSpc>
                <a:spcPct val="100000"/>
              </a:lnSpc>
              <a:spcBef>
                <a:spcPts val="0"/>
              </a:spcBef>
            </a:pPr>
            <a:r>
              <a:rPr lang="en-US" sz="4400" b="1" dirty="0"/>
              <a:t>Step 4</a:t>
            </a:r>
          </a:p>
          <a:p>
            <a:pPr>
              <a:lnSpc>
                <a:spcPct val="100000"/>
              </a:lnSpc>
              <a:spcBef>
                <a:spcPts val="0"/>
              </a:spcBef>
            </a:pPr>
            <a:endParaRPr lang="en-US" sz="400" dirty="0"/>
          </a:p>
          <a:p>
            <a:pPr>
              <a:lnSpc>
                <a:spcPct val="100000"/>
              </a:lnSpc>
              <a:spcBef>
                <a:spcPts val="0"/>
              </a:spcBef>
            </a:pPr>
            <a:r>
              <a:rPr lang="en-GB" sz="3200" dirty="0">
                <a:solidFill>
                  <a:srgbClr val="027354"/>
                </a:solidFill>
              </a:rPr>
              <a:t>Develop &amp; Support a CSR Cultural Change Strategy Prioritising Actions</a:t>
            </a:r>
          </a:p>
          <a:p>
            <a:pPr>
              <a:lnSpc>
                <a:spcPct val="100000"/>
              </a:lnSpc>
              <a:spcBef>
                <a:spcPts val="0"/>
              </a:spcBef>
            </a:pPr>
            <a:endParaRPr lang="en-IE" sz="4400" dirty="0"/>
          </a:p>
        </p:txBody>
      </p:sp>
    </p:spTree>
    <p:extLst>
      <p:ext uri="{BB962C8B-B14F-4D97-AF65-F5344CB8AC3E}">
        <p14:creationId xmlns:p14="http://schemas.microsoft.com/office/powerpoint/2010/main" val="405821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4EE0D-23C4-7979-DD04-905FDCF48A2E}"/>
              </a:ext>
            </a:extLst>
          </p:cNvPr>
          <p:cNvSpPr>
            <a:spLocks noGrp="1"/>
          </p:cNvSpPr>
          <p:nvPr>
            <p:ph type="body" sz="quarter" idx="15"/>
          </p:nvPr>
        </p:nvSpPr>
        <p:spPr>
          <a:xfrm>
            <a:off x="303210" y="848264"/>
            <a:ext cx="511077" cy="635000"/>
          </a:xfrm>
        </p:spPr>
        <p:txBody>
          <a:bodyPr/>
          <a:lstStyle/>
          <a:p>
            <a:r>
              <a:rPr lang="en-IE" b="1" dirty="0">
                <a:solidFill>
                  <a:schemeClr val="bg1"/>
                </a:solidFill>
              </a:rPr>
              <a:t>1</a:t>
            </a:r>
          </a:p>
        </p:txBody>
      </p:sp>
      <p:sp>
        <p:nvSpPr>
          <p:cNvPr id="5" name="Text Placeholder 4">
            <a:extLst>
              <a:ext uri="{FF2B5EF4-FFF2-40B4-BE49-F238E27FC236}">
                <a16:creationId xmlns:a16="http://schemas.microsoft.com/office/drawing/2014/main" id="{BAE6D4A3-BE68-E118-DDA3-82C1E54F43D1}"/>
              </a:ext>
            </a:extLst>
          </p:cNvPr>
          <p:cNvSpPr>
            <a:spLocks noGrp="1"/>
          </p:cNvSpPr>
          <p:nvPr>
            <p:ph type="body" sz="quarter" idx="14"/>
          </p:nvPr>
        </p:nvSpPr>
        <p:spPr>
          <a:xfrm>
            <a:off x="954159" y="950218"/>
            <a:ext cx="9310429" cy="822373"/>
          </a:xfrm>
        </p:spPr>
        <p:txBody>
          <a:bodyPr/>
          <a:lstStyle/>
          <a:p>
            <a:pPr algn="l"/>
            <a:r>
              <a:rPr lang="en-GB" dirty="0">
                <a:solidFill>
                  <a:schemeClr val="bg1"/>
                </a:solidFill>
              </a:rPr>
              <a:t>Finalise top </a:t>
            </a:r>
            <a:r>
              <a:rPr lang="en-GB" b="1" dirty="0">
                <a:solidFill>
                  <a:schemeClr val="bg1"/>
                </a:solidFill>
              </a:rPr>
              <a:t>3-5 CSR Priorities, </a:t>
            </a:r>
            <a:r>
              <a:rPr lang="en-GB" dirty="0">
                <a:solidFill>
                  <a:schemeClr val="bg1"/>
                </a:solidFill>
              </a:rPr>
              <a:t>develop your </a:t>
            </a:r>
            <a:r>
              <a:rPr lang="en-GB" b="1" dirty="0">
                <a:solidFill>
                  <a:schemeClr val="bg1"/>
                </a:solidFill>
              </a:rPr>
              <a:t>CSR Vision </a:t>
            </a:r>
            <a:r>
              <a:rPr lang="en-GB" dirty="0">
                <a:solidFill>
                  <a:schemeClr val="bg1"/>
                </a:solidFill>
              </a:rPr>
              <a:t>and develop a </a:t>
            </a:r>
            <a:r>
              <a:rPr lang="en-GB" b="1" dirty="0">
                <a:solidFill>
                  <a:schemeClr val="bg1"/>
                </a:solidFill>
              </a:rPr>
              <a:t>CSR Action Plan</a:t>
            </a:r>
            <a:r>
              <a:rPr lang="en-GB" dirty="0">
                <a:solidFill>
                  <a:schemeClr val="bg1"/>
                </a:solidFill>
              </a:rPr>
              <a:t> and formal </a:t>
            </a:r>
            <a:r>
              <a:rPr lang="en-GB" b="1" dirty="0">
                <a:solidFill>
                  <a:schemeClr val="bg1"/>
                </a:solidFill>
              </a:rPr>
              <a:t>CSR Strategy </a:t>
            </a:r>
            <a:r>
              <a:rPr lang="en-GB" dirty="0">
                <a:solidFill>
                  <a:schemeClr val="bg1"/>
                </a:solidFill>
              </a:rPr>
              <a:t>to underpin the CSR cultural transformation.</a:t>
            </a:r>
          </a:p>
        </p:txBody>
      </p:sp>
      <p:sp>
        <p:nvSpPr>
          <p:cNvPr id="7" name="Text Placeholder 6">
            <a:extLst>
              <a:ext uri="{FF2B5EF4-FFF2-40B4-BE49-F238E27FC236}">
                <a16:creationId xmlns:a16="http://schemas.microsoft.com/office/drawing/2014/main" id="{41D46D95-6924-B932-FBD4-300DB7D11FBF}"/>
              </a:ext>
            </a:extLst>
          </p:cNvPr>
          <p:cNvSpPr>
            <a:spLocks noGrp="1"/>
          </p:cNvSpPr>
          <p:nvPr>
            <p:ph type="body" sz="quarter" idx="19"/>
          </p:nvPr>
        </p:nvSpPr>
        <p:spPr>
          <a:xfrm>
            <a:off x="306424" y="1907964"/>
            <a:ext cx="511077" cy="635000"/>
          </a:xfrm>
        </p:spPr>
        <p:txBody>
          <a:bodyPr/>
          <a:lstStyle/>
          <a:p>
            <a:r>
              <a:rPr lang="en-IE" b="1" dirty="0">
                <a:solidFill>
                  <a:schemeClr val="bg1"/>
                </a:solidFill>
              </a:rPr>
              <a:t>2</a:t>
            </a:r>
          </a:p>
        </p:txBody>
      </p:sp>
      <p:sp>
        <p:nvSpPr>
          <p:cNvPr id="9" name="Text Placeholder 8">
            <a:extLst>
              <a:ext uri="{FF2B5EF4-FFF2-40B4-BE49-F238E27FC236}">
                <a16:creationId xmlns:a16="http://schemas.microsoft.com/office/drawing/2014/main" id="{89E47151-2AA2-76C8-8FEE-63FA1272C4ED}"/>
              </a:ext>
            </a:extLst>
          </p:cNvPr>
          <p:cNvSpPr>
            <a:spLocks noGrp="1"/>
          </p:cNvSpPr>
          <p:nvPr>
            <p:ph type="body" sz="quarter" idx="21"/>
          </p:nvPr>
        </p:nvSpPr>
        <p:spPr>
          <a:xfrm>
            <a:off x="923163" y="2363171"/>
            <a:ext cx="8573922" cy="822373"/>
          </a:xfrm>
        </p:spPr>
        <p:txBody>
          <a:bodyPr/>
          <a:lstStyle/>
          <a:p>
            <a:pPr algn="l"/>
            <a:r>
              <a:rPr lang="en-GB" b="1" dirty="0">
                <a:solidFill>
                  <a:schemeClr val="bg1"/>
                </a:solidFill>
              </a:rPr>
              <a:t>Employee Engagement </a:t>
            </a:r>
            <a:r>
              <a:rPr lang="en-GB" dirty="0">
                <a:solidFill>
                  <a:schemeClr val="bg1"/>
                </a:solidFill>
              </a:rPr>
              <a:t>using a collaborative employee intelligence approach. </a:t>
            </a:r>
            <a:r>
              <a:rPr lang="en-GB" b="1" dirty="0">
                <a:solidFill>
                  <a:schemeClr val="bg1"/>
                </a:solidFill>
              </a:rPr>
              <a:t>Engage with employees </a:t>
            </a:r>
            <a:r>
              <a:rPr lang="en-GB" dirty="0">
                <a:solidFill>
                  <a:schemeClr val="bg1"/>
                </a:solidFill>
              </a:rPr>
              <a:t>how CSR will be implemented into operations and activities. </a:t>
            </a:r>
          </a:p>
          <a:p>
            <a:pPr algn="l"/>
            <a:endParaRPr lang="en-GB" dirty="0">
              <a:solidFill>
                <a:schemeClr val="bg1"/>
              </a:solidFill>
            </a:endParaRPr>
          </a:p>
          <a:p>
            <a:endParaRPr lang="en-IE" dirty="0">
              <a:solidFill>
                <a:schemeClr val="bg1"/>
              </a:solidFill>
            </a:endParaRPr>
          </a:p>
        </p:txBody>
      </p:sp>
      <p:sp>
        <p:nvSpPr>
          <p:cNvPr id="10" name="Text Placeholder 9">
            <a:extLst>
              <a:ext uri="{FF2B5EF4-FFF2-40B4-BE49-F238E27FC236}">
                <a16:creationId xmlns:a16="http://schemas.microsoft.com/office/drawing/2014/main" id="{3CD4DA8F-6D87-92E8-AA97-02884EB13ABF}"/>
              </a:ext>
            </a:extLst>
          </p:cNvPr>
          <p:cNvSpPr>
            <a:spLocks noGrp="1"/>
          </p:cNvSpPr>
          <p:nvPr>
            <p:ph type="body" sz="quarter" idx="22"/>
          </p:nvPr>
        </p:nvSpPr>
        <p:spPr>
          <a:xfrm>
            <a:off x="359255" y="2917982"/>
            <a:ext cx="511077" cy="635000"/>
          </a:xfrm>
        </p:spPr>
        <p:txBody>
          <a:bodyPr/>
          <a:lstStyle/>
          <a:p>
            <a:r>
              <a:rPr lang="en-IE" b="1" dirty="0">
                <a:solidFill>
                  <a:schemeClr val="bg1"/>
                </a:solidFill>
              </a:rPr>
              <a:t>3</a:t>
            </a:r>
          </a:p>
        </p:txBody>
      </p:sp>
      <p:sp>
        <p:nvSpPr>
          <p:cNvPr id="11" name="Text Placeholder 10">
            <a:extLst>
              <a:ext uri="{FF2B5EF4-FFF2-40B4-BE49-F238E27FC236}">
                <a16:creationId xmlns:a16="http://schemas.microsoft.com/office/drawing/2014/main" id="{346B13A0-E3E3-4A50-687D-276A6609CFD6}"/>
              </a:ext>
            </a:extLst>
          </p:cNvPr>
          <p:cNvSpPr>
            <a:spLocks noGrp="1"/>
          </p:cNvSpPr>
          <p:nvPr>
            <p:ph type="body" sz="quarter" idx="23"/>
          </p:nvPr>
        </p:nvSpPr>
        <p:spPr>
          <a:xfrm>
            <a:off x="910837" y="4275312"/>
            <a:ext cx="10136109" cy="822373"/>
          </a:xfrm>
        </p:spPr>
        <p:txBody>
          <a:bodyPr/>
          <a:lstStyle/>
          <a:p>
            <a:pPr algn="l"/>
            <a:r>
              <a:rPr lang="en-GB" dirty="0">
                <a:solidFill>
                  <a:schemeClr val="bg1"/>
                </a:solidFill>
              </a:rPr>
              <a:t>Dedicated </a:t>
            </a:r>
            <a:r>
              <a:rPr lang="en-GB" b="1" dirty="0">
                <a:solidFill>
                  <a:schemeClr val="bg1"/>
                </a:solidFill>
              </a:rPr>
              <a:t>CSR Learning and Development program</a:t>
            </a:r>
            <a:r>
              <a:rPr lang="en-GB" dirty="0">
                <a:solidFill>
                  <a:schemeClr val="bg1"/>
                </a:solidFill>
              </a:rPr>
              <a:t>, CSR expert advice and guidance</a:t>
            </a:r>
          </a:p>
        </p:txBody>
      </p:sp>
      <p:sp>
        <p:nvSpPr>
          <p:cNvPr id="12" name="Text Placeholder 11">
            <a:extLst>
              <a:ext uri="{FF2B5EF4-FFF2-40B4-BE49-F238E27FC236}">
                <a16:creationId xmlns:a16="http://schemas.microsoft.com/office/drawing/2014/main" id="{963B0612-1259-51C7-44F0-C03A0681484A}"/>
              </a:ext>
            </a:extLst>
          </p:cNvPr>
          <p:cNvSpPr>
            <a:spLocks noGrp="1"/>
          </p:cNvSpPr>
          <p:nvPr>
            <p:ph type="body" sz="quarter" idx="24"/>
          </p:nvPr>
        </p:nvSpPr>
        <p:spPr>
          <a:xfrm>
            <a:off x="362778" y="4378257"/>
            <a:ext cx="511077" cy="635000"/>
          </a:xfrm>
        </p:spPr>
        <p:txBody>
          <a:bodyPr/>
          <a:lstStyle/>
          <a:p>
            <a:r>
              <a:rPr lang="en-IE" b="1" dirty="0">
                <a:solidFill>
                  <a:schemeClr val="bg1"/>
                </a:solidFill>
              </a:rPr>
              <a:t>5</a:t>
            </a:r>
          </a:p>
        </p:txBody>
      </p:sp>
      <p:sp>
        <p:nvSpPr>
          <p:cNvPr id="14" name="Text Placeholder 13">
            <a:extLst>
              <a:ext uri="{FF2B5EF4-FFF2-40B4-BE49-F238E27FC236}">
                <a16:creationId xmlns:a16="http://schemas.microsoft.com/office/drawing/2014/main" id="{68DD2A92-2CAD-14D9-42EF-81E19EFB5BC8}"/>
              </a:ext>
            </a:extLst>
          </p:cNvPr>
          <p:cNvSpPr>
            <a:spLocks noGrp="1"/>
          </p:cNvSpPr>
          <p:nvPr>
            <p:ph type="body" sz="quarter" idx="25"/>
          </p:nvPr>
        </p:nvSpPr>
        <p:spPr>
          <a:xfrm>
            <a:off x="440838" y="5000524"/>
            <a:ext cx="433017" cy="822373"/>
          </a:xfrm>
        </p:spPr>
        <p:txBody>
          <a:bodyPr/>
          <a:lstStyle/>
          <a:p>
            <a:r>
              <a:rPr lang="en-IE" sz="3200" b="1" dirty="0">
                <a:solidFill>
                  <a:schemeClr val="bg1"/>
                </a:solidFill>
              </a:rPr>
              <a:t>6</a:t>
            </a:r>
          </a:p>
        </p:txBody>
      </p:sp>
      <p:sp>
        <p:nvSpPr>
          <p:cNvPr id="15" name="Text Placeholder 14">
            <a:extLst>
              <a:ext uri="{FF2B5EF4-FFF2-40B4-BE49-F238E27FC236}">
                <a16:creationId xmlns:a16="http://schemas.microsoft.com/office/drawing/2014/main" id="{F2553D86-F421-4D48-185E-912E1858FA90}"/>
              </a:ext>
            </a:extLst>
          </p:cNvPr>
          <p:cNvSpPr>
            <a:spLocks noGrp="1"/>
          </p:cNvSpPr>
          <p:nvPr>
            <p:ph type="body" sz="quarter" idx="26"/>
          </p:nvPr>
        </p:nvSpPr>
        <p:spPr>
          <a:xfrm>
            <a:off x="938264" y="3135835"/>
            <a:ext cx="9832517" cy="653091"/>
          </a:xfrm>
        </p:spPr>
        <p:txBody>
          <a:bodyPr/>
          <a:lstStyle/>
          <a:p>
            <a:pPr algn="l"/>
            <a:r>
              <a:rPr lang="en-GB" sz="2200" b="1" dirty="0">
                <a:solidFill>
                  <a:schemeClr val="bg1"/>
                </a:solidFill>
              </a:rPr>
              <a:t>CSR Support Structures </a:t>
            </a:r>
            <a:r>
              <a:rPr lang="en-GB" sz="2200" dirty="0">
                <a:solidFill>
                  <a:schemeClr val="bg1"/>
                </a:solidFill>
              </a:rPr>
              <a:t>for feedback, ideas, issues etc support </a:t>
            </a:r>
            <a:r>
              <a:rPr lang="en-GB" sz="2200" b="1" dirty="0">
                <a:solidFill>
                  <a:schemeClr val="bg1"/>
                </a:solidFill>
              </a:rPr>
              <a:t>CSR communication and visualisation </a:t>
            </a:r>
            <a:r>
              <a:rPr lang="en-GB" sz="2200" dirty="0">
                <a:solidFill>
                  <a:schemeClr val="bg1"/>
                </a:solidFill>
              </a:rPr>
              <a:t>mechanisms </a:t>
            </a:r>
            <a:r>
              <a:rPr lang="en-GB" sz="2200" i="1" dirty="0">
                <a:solidFill>
                  <a:schemeClr val="bg1"/>
                </a:solidFill>
              </a:rPr>
              <a:t>(e.g., newsletters, awards, posters etc) . </a:t>
            </a:r>
          </a:p>
          <a:p>
            <a:endParaRPr lang="en-IE" sz="2200" dirty="0">
              <a:solidFill>
                <a:schemeClr val="bg1"/>
              </a:solidFill>
            </a:endParaRPr>
          </a:p>
        </p:txBody>
      </p:sp>
      <p:sp>
        <p:nvSpPr>
          <p:cNvPr id="4" name="Text Placeholder 3">
            <a:extLst>
              <a:ext uri="{FF2B5EF4-FFF2-40B4-BE49-F238E27FC236}">
                <a16:creationId xmlns:a16="http://schemas.microsoft.com/office/drawing/2014/main" id="{1CBC7251-3FF3-5AC3-6C0E-38F9430491EB}"/>
              </a:ext>
            </a:extLst>
          </p:cNvPr>
          <p:cNvSpPr>
            <a:spLocks noGrp="1"/>
          </p:cNvSpPr>
          <p:nvPr>
            <p:ph type="body" sz="quarter" idx="27"/>
          </p:nvPr>
        </p:nvSpPr>
        <p:spPr>
          <a:xfrm>
            <a:off x="0" y="-47752"/>
            <a:ext cx="9497085" cy="822373"/>
          </a:xfrm>
        </p:spPr>
        <p:txBody>
          <a:bodyPr anchor="ctr">
            <a:noAutofit/>
          </a:bodyPr>
          <a:lstStyle/>
          <a:p>
            <a:pPr algn="ctr">
              <a:lnSpc>
                <a:spcPct val="100000"/>
              </a:lnSpc>
              <a:spcBef>
                <a:spcPts val="0"/>
              </a:spcBef>
            </a:pPr>
            <a:r>
              <a:rPr lang="en-GB" sz="2800" b="1" dirty="0">
                <a:solidFill>
                  <a:schemeClr val="bg1"/>
                </a:solidFill>
              </a:rPr>
              <a:t>Develop &amp; Support with a</a:t>
            </a:r>
          </a:p>
          <a:p>
            <a:pPr algn="ctr">
              <a:lnSpc>
                <a:spcPct val="100000"/>
              </a:lnSpc>
              <a:spcBef>
                <a:spcPts val="0"/>
              </a:spcBef>
            </a:pPr>
            <a:r>
              <a:rPr lang="en-GB" sz="2800" b="1" dirty="0">
                <a:solidFill>
                  <a:schemeClr val="bg1"/>
                </a:solidFill>
              </a:rPr>
              <a:t>CSR Cultural Change Strategy Quick Checklist</a:t>
            </a:r>
          </a:p>
        </p:txBody>
      </p:sp>
      <p:sp>
        <p:nvSpPr>
          <p:cNvPr id="19" name="Text Placeholder 10">
            <a:extLst>
              <a:ext uri="{FF2B5EF4-FFF2-40B4-BE49-F238E27FC236}">
                <a16:creationId xmlns:a16="http://schemas.microsoft.com/office/drawing/2014/main" id="{824A2C38-58F8-0A5C-1F75-F66105FF10BA}"/>
              </a:ext>
            </a:extLst>
          </p:cNvPr>
          <p:cNvSpPr txBox="1">
            <a:spLocks/>
          </p:cNvSpPr>
          <p:nvPr/>
        </p:nvSpPr>
        <p:spPr>
          <a:xfrm>
            <a:off x="1069438" y="5551587"/>
            <a:ext cx="10053124"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endParaRPr lang="en-GB" sz="2400" dirty="0">
              <a:solidFill>
                <a:schemeClr val="bg1"/>
              </a:solidFill>
            </a:endParaRPr>
          </a:p>
        </p:txBody>
      </p:sp>
      <p:sp>
        <p:nvSpPr>
          <p:cNvPr id="2" name="Text Placeholder 10">
            <a:extLst>
              <a:ext uri="{FF2B5EF4-FFF2-40B4-BE49-F238E27FC236}">
                <a16:creationId xmlns:a16="http://schemas.microsoft.com/office/drawing/2014/main" id="{F1337B16-4C7A-1152-095D-CBC78F6D4012}"/>
              </a:ext>
            </a:extLst>
          </p:cNvPr>
          <p:cNvSpPr txBox="1">
            <a:spLocks/>
          </p:cNvSpPr>
          <p:nvPr/>
        </p:nvSpPr>
        <p:spPr>
          <a:xfrm>
            <a:off x="931376" y="5012798"/>
            <a:ext cx="1005312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b="1" dirty="0">
                <a:solidFill>
                  <a:schemeClr val="bg1"/>
                </a:solidFill>
              </a:rPr>
              <a:t>Monitor, Measure &amp; Review </a:t>
            </a:r>
            <a:r>
              <a:rPr lang="en-GB" dirty="0">
                <a:solidFill>
                  <a:schemeClr val="bg1"/>
                </a:solidFill>
              </a:rPr>
              <a:t>(e.g., surveys, focus groups, exit surveys, feedback, behavioural observation, goals reached, third party feedback)</a:t>
            </a:r>
          </a:p>
        </p:txBody>
      </p:sp>
      <p:sp>
        <p:nvSpPr>
          <p:cNvPr id="3" name="Text Placeholder 13">
            <a:extLst>
              <a:ext uri="{FF2B5EF4-FFF2-40B4-BE49-F238E27FC236}">
                <a16:creationId xmlns:a16="http://schemas.microsoft.com/office/drawing/2014/main" id="{3B2ED76D-BCD1-ADFF-4B47-C9F966E9BD4B}"/>
              </a:ext>
            </a:extLst>
          </p:cNvPr>
          <p:cNvSpPr txBox="1">
            <a:spLocks/>
          </p:cNvSpPr>
          <p:nvPr/>
        </p:nvSpPr>
        <p:spPr>
          <a:xfrm>
            <a:off x="417528" y="5885864"/>
            <a:ext cx="43301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b="1" dirty="0">
                <a:solidFill>
                  <a:schemeClr val="bg1"/>
                </a:solidFill>
              </a:rPr>
              <a:t>7</a:t>
            </a:r>
          </a:p>
        </p:txBody>
      </p:sp>
      <p:sp>
        <p:nvSpPr>
          <p:cNvPr id="13" name="Text Placeholder 10">
            <a:extLst>
              <a:ext uri="{FF2B5EF4-FFF2-40B4-BE49-F238E27FC236}">
                <a16:creationId xmlns:a16="http://schemas.microsoft.com/office/drawing/2014/main" id="{6AC047F7-9517-08E6-5E61-78B3AF02BEF1}"/>
              </a:ext>
            </a:extLst>
          </p:cNvPr>
          <p:cNvSpPr txBox="1">
            <a:spLocks/>
          </p:cNvSpPr>
          <p:nvPr/>
        </p:nvSpPr>
        <p:spPr>
          <a:xfrm>
            <a:off x="972206" y="5877887"/>
            <a:ext cx="1005312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b="1" dirty="0">
                <a:solidFill>
                  <a:schemeClr val="bg1"/>
                </a:solidFill>
              </a:rPr>
              <a:t>Report</a:t>
            </a:r>
            <a:r>
              <a:rPr lang="en-GB" dirty="0">
                <a:solidFill>
                  <a:schemeClr val="bg1"/>
                </a:solidFill>
              </a:rPr>
              <a:t> &amp; </a:t>
            </a:r>
            <a:r>
              <a:rPr lang="en-GB" b="1" dirty="0">
                <a:solidFill>
                  <a:schemeClr val="bg1"/>
                </a:solidFill>
              </a:rPr>
              <a:t>Update</a:t>
            </a:r>
            <a:r>
              <a:rPr lang="en-GB" dirty="0">
                <a:solidFill>
                  <a:schemeClr val="bg1"/>
                </a:solidFill>
              </a:rPr>
              <a:t> quarterly and feedback to management. Update CSR Action Plan, HR CSR Strategy and Business CSR Strategy etc accordingly</a:t>
            </a:r>
          </a:p>
        </p:txBody>
      </p:sp>
      <p:sp>
        <p:nvSpPr>
          <p:cNvPr id="16" name="Text Placeholder 14">
            <a:extLst>
              <a:ext uri="{FF2B5EF4-FFF2-40B4-BE49-F238E27FC236}">
                <a16:creationId xmlns:a16="http://schemas.microsoft.com/office/drawing/2014/main" id="{450BA5AB-7498-9AC1-73A6-AF6600CCD598}"/>
              </a:ext>
            </a:extLst>
          </p:cNvPr>
          <p:cNvSpPr txBox="1">
            <a:spLocks/>
          </p:cNvSpPr>
          <p:nvPr/>
        </p:nvSpPr>
        <p:spPr>
          <a:xfrm>
            <a:off x="923163" y="3923030"/>
            <a:ext cx="9459847" cy="653091"/>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200" b="1" dirty="0">
                <a:solidFill>
                  <a:schemeClr val="bg1"/>
                </a:solidFill>
              </a:rPr>
              <a:t>HR CSR Suite </a:t>
            </a:r>
            <a:r>
              <a:rPr lang="en-GB" sz="2200" dirty="0">
                <a:solidFill>
                  <a:schemeClr val="bg1"/>
                </a:solidFill>
              </a:rPr>
              <a:t>of supports including policies and procedures to formally support the CSR cultural transformation. </a:t>
            </a:r>
          </a:p>
          <a:p>
            <a:endParaRPr lang="en-IE" sz="2200" dirty="0">
              <a:solidFill>
                <a:schemeClr val="bg1"/>
              </a:solidFill>
            </a:endParaRPr>
          </a:p>
        </p:txBody>
      </p:sp>
      <p:sp>
        <p:nvSpPr>
          <p:cNvPr id="17" name="Text Placeholder 11">
            <a:extLst>
              <a:ext uri="{FF2B5EF4-FFF2-40B4-BE49-F238E27FC236}">
                <a16:creationId xmlns:a16="http://schemas.microsoft.com/office/drawing/2014/main" id="{F5F6B74D-E526-2E30-F475-88B034DC2A07}"/>
              </a:ext>
            </a:extLst>
          </p:cNvPr>
          <p:cNvSpPr txBox="1">
            <a:spLocks/>
          </p:cNvSpPr>
          <p:nvPr/>
        </p:nvSpPr>
        <p:spPr>
          <a:xfrm>
            <a:off x="362778" y="3713323"/>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chemeClr val="bg1"/>
                </a:solidFill>
              </a:rPr>
              <a:t>4</a:t>
            </a:r>
          </a:p>
        </p:txBody>
      </p:sp>
    </p:spTree>
    <p:extLst>
      <p:ext uri="{BB962C8B-B14F-4D97-AF65-F5344CB8AC3E}">
        <p14:creationId xmlns:p14="http://schemas.microsoft.com/office/powerpoint/2010/main" val="133131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793116" y="-298172"/>
            <a:ext cx="10397067" cy="1321070"/>
          </a:xfrm>
          <a:noFill/>
        </p:spPr>
        <p:txBody>
          <a:bodyPr anchor="ctr">
            <a:normAutofit/>
          </a:bodyPr>
          <a:lstStyle/>
          <a:p>
            <a:pPr algn="ctr"/>
            <a:r>
              <a:rPr lang="en-IE" sz="3200" dirty="0">
                <a:solidFill>
                  <a:srgbClr val="027354"/>
                </a:solidFill>
              </a:rPr>
              <a:t>Building a CSR Cultural Management Strategy</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416458" y="914400"/>
            <a:ext cx="11398313" cy="57217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Build your Strategy in a way that it solves problems for everyone!</a:t>
            </a:r>
            <a:endParaRPr lang="en-GB" sz="2800" dirty="0"/>
          </a:p>
          <a:p>
            <a:pPr algn="ctr"/>
            <a:endParaRPr lang="en-GB" sz="2400" dirty="0"/>
          </a:p>
          <a:p>
            <a:pPr algn="ctr"/>
            <a:r>
              <a:rPr lang="en-GB" sz="2200" dirty="0"/>
              <a:t>Seek a diversity of opinions and ideas among teammates by building your strategy as a tool that solves problems and has an important purpose. Employees will feel trusted, important and are more likely to continue to engage and take ownership of CSR in their work, ethic and communications. It is worth noting that a collaborative model succeeds because it is by definition inclusive and counts on a diversity of perspectives to create the best solutions.</a:t>
            </a:r>
          </a:p>
          <a:p>
            <a:pPr algn="ctr"/>
            <a:r>
              <a:rPr lang="en-GB" sz="2200" dirty="0"/>
              <a:t> </a:t>
            </a:r>
          </a:p>
          <a:p>
            <a:pPr algn="ctr"/>
            <a:r>
              <a:rPr lang="en-GB" sz="2200" dirty="0"/>
              <a:t>Everything matters and everyone matters!</a:t>
            </a:r>
          </a:p>
          <a:p>
            <a:pPr algn="ctr"/>
            <a:endParaRPr lang="en-GB" sz="2200" dirty="0"/>
          </a:p>
          <a:p>
            <a:pPr algn="ctr"/>
            <a:r>
              <a:rPr lang="en-GB" sz="2200" dirty="0">
                <a:solidFill>
                  <a:schemeClr val="bg1"/>
                </a:solidFill>
                <a:hlinkClick r:id="rId2">
                  <a:extLst>
                    <a:ext uri="{A12FA001-AC4F-418D-AE19-62706E023703}">
                      <ahyp:hlinkClr xmlns:ahyp="http://schemas.microsoft.com/office/drawing/2018/hyperlinkcolor" val="tx"/>
                    </a:ext>
                  </a:extLst>
                </a:hlinkClick>
              </a:rPr>
              <a:t>Gallup</a:t>
            </a:r>
            <a:r>
              <a:rPr lang="en-GB" sz="2200" dirty="0"/>
              <a:t> noted that </a:t>
            </a:r>
            <a:r>
              <a:rPr lang="en-GB" sz="2400" i="1" dirty="0"/>
              <a:t>“organizations have more success with engagement and improve business performance when they treat employees as stakeholders of their own future and the company’s future.” </a:t>
            </a:r>
          </a:p>
          <a:p>
            <a:pPr algn="ctr"/>
            <a:endParaRPr lang="en-GB" sz="2200" dirty="0"/>
          </a:p>
          <a:p>
            <a:pPr algn="ctr"/>
            <a:r>
              <a:rPr lang="en-GB" sz="2200" dirty="0"/>
              <a:t>Who wouldn’t benefit from that?</a:t>
            </a:r>
            <a:endParaRPr lang="en-IE" sz="2200" dirty="0"/>
          </a:p>
        </p:txBody>
      </p:sp>
    </p:spTree>
    <p:extLst>
      <p:ext uri="{BB962C8B-B14F-4D97-AF65-F5344CB8AC3E}">
        <p14:creationId xmlns:p14="http://schemas.microsoft.com/office/powerpoint/2010/main" val="389697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4516218" y="0"/>
            <a:ext cx="3534578" cy="6855391"/>
          </a:xfrm>
        </p:spPr>
        <p:txBody>
          <a:bodyPr/>
          <a:lstStyle/>
          <a:p>
            <a:pPr algn="ctr">
              <a:lnSpc>
                <a:spcPct val="100000"/>
              </a:lnSpc>
              <a:spcBef>
                <a:spcPts val="0"/>
              </a:spcBef>
            </a:pPr>
            <a:r>
              <a:rPr lang="en-GB" sz="2200" b="1" dirty="0"/>
              <a:t>Develop &amp; Support with a</a:t>
            </a:r>
          </a:p>
          <a:p>
            <a:pPr algn="ctr">
              <a:lnSpc>
                <a:spcPct val="100000"/>
              </a:lnSpc>
              <a:spcBef>
                <a:spcPts val="0"/>
              </a:spcBef>
            </a:pPr>
            <a:r>
              <a:rPr lang="en-GB" sz="2200" b="1" dirty="0"/>
              <a:t>CSR Cultural Change Strategy</a:t>
            </a:r>
          </a:p>
          <a:p>
            <a:pPr marL="457200" indent="-457200" algn="l">
              <a:buFont typeface="+mj-lt"/>
              <a:buAutoNum type="arabicPeriod"/>
            </a:pPr>
            <a:r>
              <a:rPr lang="en-GB" sz="1800" dirty="0"/>
              <a:t>Finalise top 3-5 CSR Priorities, develop your CSR Vision and develop a CSR Action Plan</a:t>
            </a:r>
          </a:p>
          <a:p>
            <a:pPr marL="457200" indent="-457200" algn="l">
              <a:buFont typeface="+mj-lt"/>
              <a:buAutoNum type="arabicPeriod"/>
            </a:pPr>
            <a:r>
              <a:rPr lang="en-GB" sz="1800" dirty="0"/>
              <a:t>Set up </a:t>
            </a:r>
            <a:r>
              <a:rPr lang="en-GB" sz="1800" b="1" dirty="0"/>
              <a:t>employee engagement </a:t>
            </a:r>
            <a:r>
              <a:rPr lang="en-GB" sz="1800" dirty="0"/>
              <a:t>using a collaborative employee intelligence approach</a:t>
            </a:r>
          </a:p>
          <a:p>
            <a:pPr marL="457200" indent="-457200" algn="l">
              <a:buFont typeface="+mj-lt"/>
              <a:buAutoNum type="arabicPeriod"/>
            </a:pPr>
            <a:r>
              <a:rPr lang="en-GB" sz="1800" dirty="0"/>
              <a:t>Set up and develop </a:t>
            </a:r>
            <a:r>
              <a:rPr lang="en-GB" sz="1800" b="1" dirty="0"/>
              <a:t>CSR communication and visualisation </a:t>
            </a:r>
            <a:r>
              <a:rPr lang="en-GB" sz="1800" dirty="0"/>
              <a:t>mechanisms </a:t>
            </a:r>
            <a:r>
              <a:rPr lang="en-GB" sz="1600" i="1" dirty="0"/>
              <a:t>(e.g., newsletters, awards, posters etc) </a:t>
            </a:r>
          </a:p>
          <a:p>
            <a:pPr marL="457200" indent="-457200" algn="l">
              <a:buFont typeface="+mj-lt"/>
              <a:buAutoNum type="arabicPeriod"/>
            </a:pPr>
            <a:r>
              <a:rPr lang="en-GB" sz="1800" dirty="0"/>
              <a:t>Develop the </a:t>
            </a:r>
            <a:r>
              <a:rPr lang="en-GB" sz="1800" b="1" dirty="0"/>
              <a:t>HR supports</a:t>
            </a:r>
            <a:r>
              <a:rPr lang="en-GB" sz="1800" dirty="0"/>
              <a:t>, policies and procedures in place to formally support the CSR cultural transformation </a:t>
            </a:r>
          </a:p>
          <a:p>
            <a:pPr marL="457200" indent="-457200" algn="l">
              <a:buFont typeface="+mj-lt"/>
              <a:buAutoNum type="arabicPeriod"/>
            </a:pPr>
            <a:r>
              <a:rPr lang="en-GB" sz="1800" dirty="0"/>
              <a:t>Develop a dedicated </a:t>
            </a:r>
            <a:r>
              <a:rPr lang="en-GB" sz="1800" b="1" dirty="0"/>
              <a:t>CSR Learning and Development program</a:t>
            </a:r>
            <a:r>
              <a:rPr lang="en-GB" sz="1800" dirty="0"/>
              <a:t>, CSR expert advice and guidance</a:t>
            </a:r>
          </a:p>
          <a:p>
            <a:pPr marL="457200" indent="-457200" algn="l">
              <a:buFont typeface="+mj-lt"/>
              <a:buAutoNum type="arabicPeriod"/>
            </a:pPr>
            <a:r>
              <a:rPr lang="en-GB" sz="1800" dirty="0"/>
              <a:t>Develop the support structures for feedback, ideas, challenges </a:t>
            </a:r>
          </a:p>
          <a:p>
            <a:pPr algn="ctr"/>
            <a:endParaRPr lang="en-GB" sz="2200" b="1" dirty="0"/>
          </a:p>
          <a:p>
            <a:pPr algn="ctr"/>
            <a:endParaRPr lang="en-IE" sz="19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237925" y="18940"/>
            <a:ext cx="4044364" cy="6839060"/>
          </a:xfrm>
          <a:solidFill>
            <a:srgbClr val="C55A11"/>
          </a:solidFill>
        </p:spPr>
        <p:txBody>
          <a:bodyPr/>
          <a:lstStyle/>
          <a:p>
            <a:pPr>
              <a:lnSpc>
                <a:spcPct val="100000"/>
              </a:lnSpc>
              <a:spcBef>
                <a:spcPts val="0"/>
              </a:spcBef>
            </a:pPr>
            <a:r>
              <a:rPr lang="en-GB" sz="2200" b="1" dirty="0"/>
              <a:t>Assess &amp; Review</a:t>
            </a:r>
          </a:p>
          <a:p>
            <a:pPr>
              <a:lnSpc>
                <a:spcPct val="100000"/>
              </a:lnSpc>
              <a:spcBef>
                <a:spcPts val="0"/>
              </a:spcBef>
            </a:pPr>
            <a:r>
              <a:rPr lang="en-GB" sz="2200" b="1" dirty="0"/>
              <a:t>Current CSR Activities</a:t>
            </a:r>
          </a:p>
          <a:p>
            <a:pPr marL="457200" indent="-457200" algn="l">
              <a:buFont typeface="+mj-lt"/>
              <a:buAutoNum type="arabicPeriod"/>
            </a:pPr>
            <a:r>
              <a:rPr lang="en-GB" sz="1800" dirty="0"/>
              <a:t>CSR starts with </a:t>
            </a:r>
            <a:r>
              <a:rPr lang="en-GB" sz="1800" b="1" dirty="0"/>
              <a:t>Top Level and HR </a:t>
            </a:r>
            <a:r>
              <a:rPr lang="en-GB" sz="1800" dirty="0"/>
              <a:t>commitment and motivation</a:t>
            </a:r>
          </a:p>
          <a:p>
            <a:pPr marL="457200" indent="-457200" algn="l">
              <a:buFont typeface="+mj-lt"/>
              <a:buAutoNum type="arabicPeriod"/>
            </a:pPr>
            <a:r>
              <a:rPr lang="en-GB" sz="1800" dirty="0"/>
              <a:t>Set up </a:t>
            </a:r>
            <a:r>
              <a:rPr lang="en-GB" sz="1800" b="1" dirty="0"/>
              <a:t>CSR Leadership Team </a:t>
            </a:r>
            <a:r>
              <a:rPr lang="en-GB" sz="1600" i="1" dirty="0"/>
              <a:t>(make sure they receive CSR training, support systems and objectives from HR and top management, expert guidance etc) </a:t>
            </a:r>
          </a:p>
          <a:p>
            <a:pPr marL="457200" indent="-457200" algn="l">
              <a:buFont typeface="+mj-lt"/>
              <a:buAutoNum type="arabicPeriod"/>
            </a:pPr>
            <a:r>
              <a:rPr lang="en-GB" sz="1800" dirty="0"/>
              <a:t>CSR LT should first conduct a </a:t>
            </a:r>
            <a:r>
              <a:rPr lang="en-GB" sz="1800" b="1" dirty="0"/>
              <a:t>discovery, review and investigation </a:t>
            </a:r>
            <a:r>
              <a:rPr lang="en-GB" sz="1800" dirty="0"/>
              <a:t>into existing CSR activities, documents etc</a:t>
            </a:r>
          </a:p>
          <a:p>
            <a:pPr marL="457200" indent="-457200" algn="l">
              <a:buFont typeface="+mj-lt"/>
              <a:buAutoNum type="arabicPeriod"/>
            </a:pPr>
            <a:r>
              <a:rPr lang="en-GB" sz="1800" dirty="0"/>
              <a:t>CSR LT distributes a companywide </a:t>
            </a:r>
            <a:r>
              <a:rPr lang="en-GB" sz="1800" b="1" dirty="0"/>
              <a:t>CSR Survey Assessment </a:t>
            </a:r>
            <a:r>
              <a:rPr lang="en-GB" sz="1800" dirty="0"/>
              <a:t>with employees, managers etc. They also hold interviews, focus groups with all levels of internal stakeholder to identify all potential priorities, gaps and opportunities relative to the 4 CSR Pillars.</a:t>
            </a:r>
          </a:p>
          <a:p>
            <a:pPr marL="457200" indent="-457200" algn="l">
              <a:buFont typeface="+mj-lt"/>
              <a:buAutoNum type="arabicPeriod"/>
            </a:pPr>
            <a:r>
              <a:rPr lang="en-GB" sz="1800" dirty="0"/>
              <a:t>From the Assessment and discovery CSR LT reports and discusses with top management existing activities and the proposed top 5 priorities </a:t>
            </a:r>
          </a:p>
          <a:p>
            <a:endParaRPr lang="en-IE" sz="2000" dirty="0"/>
          </a:p>
        </p:txBody>
      </p:sp>
      <p:sp>
        <p:nvSpPr>
          <p:cNvPr id="14" name="Text Placeholder 3">
            <a:extLst>
              <a:ext uri="{FF2B5EF4-FFF2-40B4-BE49-F238E27FC236}">
                <a16:creationId xmlns:a16="http://schemas.microsoft.com/office/drawing/2014/main" id="{81A34974-8C29-E605-1702-79748E9B0836}"/>
              </a:ext>
            </a:extLst>
          </p:cNvPr>
          <p:cNvSpPr txBox="1">
            <a:spLocks/>
          </p:cNvSpPr>
          <p:nvPr/>
        </p:nvSpPr>
        <p:spPr>
          <a:xfrm>
            <a:off x="8212294" y="-1"/>
            <a:ext cx="3852957" cy="6855391"/>
          </a:xfrm>
          <a:prstGeom prst="rect">
            <a:avLst/>
          </a:prstGeom>
          <a:solidFill>
            <a:srgbClr val="EBC2BF"/>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GB" sz="2200" b="1" dirty="0">
                <a:solidFill>
                  <a:schemeClr val="tx1"/>
                </a:solidFill>
              </a:rPr>
              <a:t>Implement &amp; Engage</a:t>
            </a:r>
          </a:p>
          <a:p>
            <a:pPr>
              <a:lnSpc>
                <a:spcPct val="100000"/>
              </a:lnSpc>
              <a:spcBef>
                <a:spcPts val="0"/>
              </a:spcBef>
            </a:pPr>
            <a:r>
              <a:rPr lang="en-GB" sz="2200" b="1" dirty="0">
                <a:solidFill>
                  <a:schemeClr val="tx1"/>
                </a:solidFill>
              </a:rPr>
              <a:t>CSR Cultural Change</a:t>
            </a:r>
          </a:p>
          <a:p>
            <a:pPr>
              <a:lnSpc>
                <a:spcPct val="100000"/>
              </a:lnSpc>
              <a:spcBef>
                <a:spcPts val="0"/>
              </a:spcBef>
            </a:pPr>
            <a:endParaRPr lang="en-GB" sz="2200" b="1" dirty="0">
              <a:solidFill>
                <a:schemeClr val="tx1"/>
              </a:solidFill>
            </a:endParaRPr>
          </a:p>
          <a:p>
            <a:pPr marL="342900" indent="-342900" algn="l">
              <a:lnSpc>
                <a:spcPct val="100000"/>
              </a:lnSpc>
              <a:spcBef>
                <a:spcPts val="0"/>
              </a:spcBef>
              <a:buFont typeface="+mj-lt"/>
              <a:buAutoNum type="arabicPeriod"/>
            </a:pPr>
            <a:r>
              <a:rPr lang="en-GB" sz="1800" b="1" dirty="0">
                <a:solidFill>
                  <a:schemeClr val="tx1"/>
                </a:solidFill>
              </a:rPr>
              <a:t>Engage with employees </a:t>
            </a:r>
            <a:r>
              <a:rPr lang="en-GB" sz="1800" dirty="0">
                <a:solidFill>
                  <a:schemeClr val="tx1"/>
                </a:solidFill>
              </a:rPr>
              <a:t>how CSR will be implemented into operations and activities</a:t>
            </a:r>
          </a:p>
          <a:p>
            <a:pPr marL="342900" indent="-342900" algn="l">
              <a:buFont typeface="+mj-lt"/>
              <a:buAutoNum type="arabicPeriod"/>
            </a:pPr>
            <a:r>
              <a:rPr lang="en-GB" sz="1800" dirty="0">
                <a:solidFill>
                  <a:schemeClr val="tx1"/>
                </a:solidFill>
              </a:rPr>
              <a:t>Execute continual and consistent communication and visualisation </a:t>
            </a:r>
          </a:p>
          <a:p>
            <a:pPr marL="342900" indent="-342900" algn="l">
              <a:buFont typeface="+mj-lt"/>
              <a:buAutoNum type="arabicPeriod"/>
            </a:pPr>
            <a:r>
              <a:rPr lang="en-GB" sz="1800" dirty="0">
                <a:solidFill>
                  <a:schemeClr val="tx1"/>
                </a:solidFill>
              </a:rPr>
              <a:t>Deliver a dedicated ongoing </a:t>
            </a:r>
            <a:r>
              <a:rPr lang="en-GB" sz="1800" b="1" dirty="0">
                <a:solidFill>
                  <a:schemeClr val="tx1"/>
                </a:solidFill>
              </a:rPr>
              <a:t>CSR L&amp;D program</a:t>
            </a:r>
            <a:r>
              <a:rPr lang="en-GB" sz="1800" dirty="0">
                <a:solidFill>
                  <a:schemeClr val="tx1"/>
                </a:solidFill>
              </a:rPr>
              <a:t>, with expert advice and guidance</a:t>
            </a:r>
          </a:p>
          <a:p>
            <a:pPr marL="342900" indent="-342900" algn="l">
              <a:buFont typeface="+mj-lt"/>
              <a:buAutoNum type="arabicPeriod"/>
            </a:pPr>
            <a:r>
              <a:rPr lang="en-GB" sz="1800" dirty="0">
                <a:solidFill>
                  <a:schemeClr val="tx1"/>
                </a:solidFill>
              </a:rPr>
              <a:t>Roll out </a:t>
            </a:r>
            <a:r>
              <a:rPr lang="en-GB" sz="1800" b="1" dirty="0">
                <a:solidFill>
                  <a:schemeClr val="tx1"/>
                </a:solidFill>
              </a:rPr>
              <a:t>CSR support structures </a:t>
            </a:r>
            <a:r>
              <a:rPr lang="en-GB" sz="1800" dirty="0">
                <a:solidFill>
                  <a:schemeClr val="tx1"/>
                </a:solidFill>
              </a:rPr>
              <a:t>for feedback, ideas, issues etc support with suite of CSR HR policies and procedures</a:t>
            </a:r>
          </a:p>
          <a:p>
            <a:pPr marL="342900" indent="-342900" algn="l">
              <a:buFont typeface="+mj-lt"/>
              <a:buAutoNum type="arabicPeriod"/>
            </a:pPr>
            <a:r>
              <a:rPr lang="en-GB" sz="1800" b="1" dirty="0">
                <a:solidFill>
                  <a:schemeClr val="tx1"/>
                </a:solidFill>
              </a:rPr>
              <a:t>Monitor, Measure &amp; Review </a:t>
            </a:r>
            <a:r>
              <a:rPr lang="en-GB" sz="1600" dirty="0">
                <a:solidFill>
                  <a:schemeClr val="tx1"/>
                </a:solidFill>
              </a:rPr>
              <a:t>(e.g., surveys, focus groups, exit surveys, feedback, behavioural observation, goals reached, third party feedback)</a:t>
            </a:r>
          </a:p>
          <a:p>
            <a:pPr marL="342900" indent="-342900" algn="l">
              <a:buFont typeface="+mj-lt"/>
              <a:buAutoNum type="arabicPeriod"/>
            </a:pPr>
            <a:r>
              <a:rPr lang="en-GB" sz="1800" b="1" dirty="0">
                <a:solidFill>
                  <a:schemeClr val="tx1"/>
                </a:solidFill>
              </a:rPr>
              <a:t>Report</a:t>
            </a:r>
            <a:r>
              <a:rPr lang="en-GB" sz="1800" dirty="0">
                <a:solidFill>
                  <a:schemeClr val="tx1"/>
                </a:solidFill>
              </a:rPr>
              <a:t> quarterly and feedback to management. Update CSR Action Plan, HR CSR Strategy and Business CSR Strategy etc</a:t>
            </a:r>
          </a:p>
          <a:p>
            <a:endParaRPr lang="en-GB" sz="2200" b="1" dirty="0">
              <a:solidFill>
                <a:schemeClr val="tx1"/>
              </a:solidFill>
            </a:endParaRPr>
          </a:p>
          <a:p>
            <a:endParaRPr lang="en-IE" sz="1900" dirty="0">
              <a:solidFill>
                <a:schemeClr val="tx1"/>
              </a:solidFill>
            </a:endParaRPr>
          </a:p>
          <a:p>
            <a:endParaRPr lang="en-IE" sz="2000" dirty="0">
              <a:solidFill>
                <a:schemeClr val="tx1"/>
              </a:solidFill>
            </a:endParaRPr>
          </a:p>
        </p:txBody>
      </p:sp>
    </p:spTree>
    <p:extLst>
      <p:ext uri="{BB962C8B-B14F-4D97-AF65-F5344CB8AC3E}">
        <p14:creationId xmlns:p14="http://schemas.microsoft.com/office/powerpoint/2010/main" val="10842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BC7-8E83-5AE6-CEEA-A06C6135520F}"/>
              </a:ext>
            </a:extLst>
          </p:cNvPr>
          <p:cNvSpPr>
            <a:spLocks noGrp="1"/>
          </p:cNvSpPr>
          <p:nvPr>
            <p:ph type="body" sz="quarter" idx="13"/>
          </p:nvPr>
        </p:nvSpPr>
        <p:spPr/>
        <p:txBody>
          <a:bodyPr>
            <a:normAutofit fontScale="92500"/>
          </a:bodyPr>
          <a:lstStyle/>
          <a:p>
            <a:r>
              <a:rPr lang="en-GB" dirty="0"/>
              <a:t>Why your Company Needs a Cultural Management Strategy</a:t>
            </a:r>
            <a:endParaRPr lang="en-IE" dirty="0"/>
          </a:p>
        </p:txBody>
      </p:sp>
      <p:sp>
        <p:nvSpPr>
          <p:cNvPr id="3" name="Text Placeholder 2">
            <a:extLst>
              <a:ext uri="{FF2B5EF4-FFF2-40B4-BE49-F238E27FC236}">
                <a16:creationId xmlns:a16="http://schemas.microsoft.com/office/drawing/2014/main" id="{155A00B5-429A-78C0-0E67-D4E0C729C85D}"/>
              </a:ext>
            </a:extLst>
          </p:cNvPr>
          <p:cNvSpPr>
            <a:spLocks noGrp="1"/>
          </p:cNvSpPr>
          <p:nvPr>
            <p:ph type="body" sz="quarter" idx="14"/>
          </p:nvPr>
        </p:nvSpPr>
        <p:spPr>
          <a:xfrm>
            <a:off x="1100086" y="1431340"/>
            <a:ext cx="10587038" cy="3995320"/>
          </a:xfrm>
        </p:spPr>
        <p:txBody>
          <a:bodyPr/>
          <a:lstStyle/>
          <a:p>
            <a:r>
              <a:rPr lang="en-GB" sz="2200" dirty="0"/>
              <a:t>Implementing a Cultural Management Strategy is important so that your employees and internal stakeholders are </a:t>
            </a:r>
            <a:r>
              <a:rPr lang="en-GB" sz="2200" b="1" dirty="0">
                <a:solidFill>
                  <a:srgbClr val="C95F57"/>
                </a:solidFill>
              </a:rPr>
              <a:t>informed, empowered and aligned </a:t>
            </a:r>
            <a:r>
              <a:rPr lang="en-GB" sz="2200" dirty="0"/>
              <a:t>with a shared CSR purpose. </a:t>
            </a:r>
          </a:p>
          <a:p>
            <a:endParaRPr lang="en-GB" sz="2200" dirty="0"/>
          </a:p>
          <a:p>
            <a:r>
              <a:rPr lang="en-GB" sz="2200" b="1" dirty="0">
                <a:solidFill>
                  <a:srgbClr val="C95F57"/>
                </a:solidFill>
              </a:rPr>
              <a:t>Because CSR cultural implementation calls on every level and every member </a:t>
            </a:r>
            <a:r>
              <a:rPr lang="en-GB" sz="2200" dirty="0"/>
              <a:t>of a company to participate fully, it doesn’t just bring cultural change—it also drives a CSR cultural transformation. So if your teams aren’t currently enabled and </a:t>
            </a:r>
            <a:r>
              <a:rPr lang="en-GB" sz="2200" b="1" dirty="0">
                <a:solidFill>
                  <a:srgbClr val="C95F57"/>
                </a:solidFill>
              </a:rPr>
              <a:t>empowered to contribute </a:t>
            </a:r>
            <a:r>
              <a:rPr lang="en-GB" sz="2200" dirty="0"/>
              <a:t>to your CSR business improvement strategies, then yes: behaviours, roles, and relationships will not bring cultural change.</a:t>
            </a:r>
          </a:p>
          <a:p>
            <a:endParaRPr lang="en-GB" sz="2200" dirty="0"/>
          </a:p>
          <a:p>
            <a:r>
              <a:rPr lang="en-GB" sz="2200" b="1" dirty="0">
                <a:solidFill>
                  <a:srgbClr val="027354"/>
                </a:solidFill>
              </a:rPr>
              <a:t>Cultural transformation needs a roadmap because it takes time. It’s a journey. Make it a living system that just doesn’t get talked about for a week and is then forgotten about. </a:t>
            </a:r>
            <a:r>
              <a:rPr lang="en-GB" sz="2200" dirty="0"/>
              <a:t>Measure, plan, execute, collect feedback, and repeat. Remember it takes involvement from top to bottom. Declaring values and posting them on your website alone won’t shift your culture. Make your plan achievable, with quick wins and celebrate achieved goals—thereby embracing the tactical and the strategic. Be sincere. Listen. Create your CSR legacy.</a:t>
            </a:r>
            <a:endParaRPr lang="en-IE" sz="2200" dirty="0"/>
          </a:p>
          <a:p>
            <a:r>
              <a:rPr lang="en-GB" sz="2200" dirty="0"/>
              <a:t> </a:t>
            </a:r>
            <a:endParaRPr lang="en-IE" sz="2200" dirty="0"/>
          </a:p>
        </p:txBody>
      </p:sp>
    </p:spTree>
    <p:extLst>
      <p:ext uri="{BB962C8B-B14F-4D97-AF65-F5344CB8AC3E}">
        <p14:creationId xmlns:p14="http://schemas.microsoft.com/office/powerpoint/2010/main" val="66875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BC7-8E83-5AE6-CEEA-A06C6135520F}"/>
              </a:ext>
            </a:extLst>
          </p:cNvPr>
          <p:cNvSpPr>
            <a:spLocks noGrp="1"/>
          </p:cNvSpPr>
          <p:nvPr>
            <p:ph type="body" sz="quarter" idx="13"/>
          </p:nvPr>
        </p:nvSpPr>
        <p:spPr>
          <a:xfrm>
            <a:off x="1100086" y="428734"/>
            <a:ext cx="10600546" cy="953429"/>
          </a:xfrm>
        </p:spPr>
        <p:txBody>
          <a:bodyPr>
            <a:normAutofit/>
          </a:bodyPr>
          <a:lstStyle/>
          <a:p>
            <a:r>
              <a:rPr lang="en-GB" sz="3200" dirty="0">
                <a:solidFill>
                  <a:srgbClr val="027354"/>
                </a:solidFill>
              </a:rPr>
              <a:t>Why your Company Needs a Cultural Management Strategy</a:t>
            </a:r>
            <a:endParaRPr lang="en-IE" sz="3200" dirty="0">
              <a:solidFill>
                <a:srgbClr val="027354"/>
              </a:solidFill>
            </a:endParaRPr>
          </a:p>
        </p:txBody>
      </p:sp>
      <p:sp>
        <p:nvSpPr>
          <p:cNvPr id="3" name="Text Placeholder 2">
            <a:extLst>
              <a:ext uri="{FF2B5EF4-FFF2-40B4-BE49-F238E27FC236}">
                <a16:creationId xmlns:a16="http://schemas.microsoft.com/office/drawing/2014/main" id="{155A00B5-429A-78C0-0E67-D4E0C729C85D}"/>
              </a:ext>
            </a:extLst>
          </p:cNvPr>
          <p:cNvSpPr>
            <a:spLocks noGrp="1"/>
          </p:cNvSpPr>
          <p:nvPr>
            <p:ph type="body" sz="quarter" idx="14"/>
          </p:nvPr>
        </p:nvSpPr>
        <p:spPr>
          <a:xfrm>
            <a:off x="672353" y="1045871"/>
            <a:ext cx="11187953" cy="3995320"/>
          </a:xfrm>
        </p:spPr>
        <p:txBody>
          <a:bodyPr/>
          <a:lstStyle/>
          <a:p>
            <a:r>
              <a:rPr lang="en-GB" sz="2200" b="1" dirty="0">
                <a:solidFill>
                  <a:srgbClr val="C95F57"/>
                </a:solidFill>
              </a:rPr>
              <a:t>It is a reference point for implementation. </a:t>
            </a:r>
            <a:r>
              <a:rPr lang="en-GB" sz="2200" dirty="0"/>
              <a:t>You may find that developing a CSR strategy helps to guide you and provide a point of reference for creating and implementing CSR policies and procedures. </a:t>
            </a:r>
          </a:p>
          <a:p>
            <a:endParaRPr lang="en-GB" sz="2200" dirty="0"/>
          </a:p>
          <a:p>
            <a:r>
              <a:rPr lang="en-GB" sz="2200" b="1" dirty="0">
                <a:solidFill>
                  <a:srgbClr val="027354"/>
                </a:solidFill>
              </a:rPr>
              <a:t>Doesn’t need to be detailed. </a:t>
            </a:r>
            <a:r>
              <a:rPr lang="en-GB" sz="2200" dirty="0"/>
              <a:t>A strategy does not need to be detailed, it just needs to be a guide so you can set objectives or parameters for your CSR work. To develop a strategy consider the following: </a:t>
            </a:r>
          </a:p>
          <a:p>
            <a:endParaRPr lang="en-GB" sz="2200" dirty="0"/>
          </a:p>
          <a:p>
            <a:pPr marL="457200" indent="-457200">
              <a:buAutoNum type="arabicPeriod"/>
            </a:pPr>
            <a:r>
              <a:rPr lang="en-GB" sz="2200" dirty="0"/>
              <a:t>Understand your business and what it is you deliver if you want to set CSR goals or targets </a:t>
            </a:r>
            <a:r>
              <a:rPr lang="en-GB" sz="2200" b="1" dirty="0">
                <a:solidFill>
                  <a:srgbClr val="C95F57"/>
                </a:solidFill>
              </a:rPr>
              <a:t>use your existing policies </a:t>
            </a:r>
            <a:r>
              <a:rPr lang="en-GB" sz="2200" dirty="0"/>
              <a:t>to achieve this and build on them.</a:t>
            </a:r>
          </a:p>
          <a:p>
            <a:pPr marL="457200" indent="-457200">
              <a:buAutoNum type="arabicPeriod"/>
            </a:pPr>
            <a:r>
              <a:rPr lang="en-GB" sz="2200" dirty="0"/>
              <a:t>Your strategy should </a:t>
            </a:r>
            <a:r>
              <a:rPr lang="en-GB" sz="2200" b="1" dirty="0">
                <a:solidFill>
                  <a:srgbClr val="C95F57"/>
                </a:solidFill>
              </a:rPr>
              <a:t>frame what pillars you want to align</a:t>
            </a:r>
            <a:r>
              <a:rPr lang="en-GB" sz="2200" dirty="0"/>
              <a:t> your business with. </a:t>
            </a:r>
          </a:p>
          <a:p>
            <a:pPr marL="457200" indent="-457200">
              <a:buAutoNum type="arabicPeriod"/>
            </a:pPr>
            <a:r>
              <a:rPr lang="en-GB" sz="2200" dirty="0"/>
              <a:t>Ensure the </a:t>
            </a:r>
            <a:r>
              <a:rPr lang="en-GB" sz="2200" b="1" dirty="0">
                <a:solidFill>
                  <a:srgbClr val="C95F57"/>
                </a:solidFill>
              </a:rPr>
              <a:t>priority actions from these pillars are within your scope </a:t>
            </a:r>
            <a:r>
              <a:rPr lang="en-GB" sz="2200" dirty="0"/>
              <a:t>and applicable to your industry. </a:t>
            </a:r>
          </a:p>
          <a:p>
            <a:pPr marL="457200" indent="-457200">
              <a:buAutoNum type="arabicPeriod"/>
            </a:pPr>
            <a:r>
              <a:rPr lang="en-GB" sz="2200" dirty="0"/>
              <a:t>Also build your strategy around </a:t>
            </a:r>
            <a:r>
              <a:rPr lang="en-GB" sz="2200" b="1" dirty="0">
                <a:solidFill>
                  <a:srgbClr val="C95F57"/>
                </a:solidFill>
              </a:rPr>
              <a:t>your core competencies, KPIs, skills and business objectives.</a:t>
            </a:r>
            <a:endParaRPr lang="en-GB" sz="2200" dirty="0"/>
          </a:p>
          <a:p>
            <a:pPr marL="457200" indent="-457200">
              <a:buAutoNum type="arabicPeriod"/>
            </a:pPr>
            <a:r>
              <a:rPr lang="en-GB" sz="2200" dirty="0"/>
              <a:t>Align with what your </a:t>
            </a:r>
            <a:r>
              <a:rPr lang="en-GB" sz="2200" b="1" dirty="0">
                <a:solidFill>
                  <a:srgbClr val="C95F57"/>
                </a:solidFill>
              </a:rPr>
              <a:t>business already does </a:t>
            </a:r>
            <a:r>
              <a:rPr lang="en-GB" sz="2200" dirty="0"/>
              <a:t>well in order to ensure your strategy is effective. </a:t>
            </a:r>
            <a:endParaRPr lang="en-IE" sz="2200" dirty="0"/>
          </a:p>
        </p:txBody>
      </p:sp>
    </p:spTree>
    <p:extLst>
      <p:ext uri="{BB962C8B-B14F-4D97-AF65-F5344CB8AC3E}">
        <p14:creationId xmlns:p14="http://schemas.microsoft.com/office/powerpoint/2010/main" val="402504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r>
              <a:rPr lang="en-US" sz="3600" dirty="0">
                <a:solidFill>
                  <a:schemeClr val="tx1">
                    <a:lumMod val="75000"/>
                    <a:lumOff val="25000"/>
                  </a:schemeClr>
                </a:solidFill>
              </a:rPr>
              <a:t>How to Assess, Develop and Decide on Different CSR Priorities to Drive the Long-Term Strategy</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Section 3</a:t>
            </a:r>
          </a:p>
        </p:txBody>
      </p:sp>
    </p:spTree>
    <p:extLst>
      <p:ext uri="{BB962C8B-B14F-4D97-AF65-F5344CB8AC3E}">
        <p14:creationId xmlns:p14="http://schemas.microsoft.com/office/powerpoint/2010/main" val="390291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with low confidence">
            <a:hlinkClick r:id="rId2"/>
            <a:extLst>
              <a:ext uri="{FF2B5EF4-FFF2-40B4-BE49-F238E27FC236}">
                <a16:creationId xmlns:a16="http://schemas.microsoft.com/office/drawing/2014/main" id="{232285AD-8077-2C6F-5BD5-3351EB2DD3DC}"/>
              </a:ext>
            </a:extLst>
          </p:cNvPr>
          <p:cNvPicPr>
            <a:picLocks noChangeAspect="1"/>
          </p:cNvPicPr>
          <p:nvPr/>
        </p:nvPicPr>
        <p:blipFill>
          <a:blip r:embed="rId3"/>
          <a:stretch>
            <a:fillRect/>
          </a:stretch>
        </p:blipFill>
        <p:spPr>
          <a:xfrm>
            <a:off x="645460" y="0"/>
            <a:ext cx="10730752" cy="6878412"/>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6D1343B6-2E29-16B1-27B1-B5996C14696F}"/>
              </a:ext>
            </a:extLst>
          </p:cNvPr>
          <p:cNvSpPr/>
          <p:nvPr/>
        </p:nvSpPr>
        <p:spPr>
          <a:xfrm>
            <a:off x="5648072" y="1519476"/>
            <a:ext cx="3422772" cy="3396513"/>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5828263C-8C01-A140-BA00-1A44CB72070B}"/>
              </a:ext>
            </a:extLst>
          </p:cNvPr>
          <p:cNvSpPr>
            <a:spLocks noGrp="1"/>
          </p:cNvSpPr>
          <p:nvPr>
            <p:ph type="body" sz="quarter" idx="13"/>
          </p:nvPr>
        </p:nvSpPr>
        <p:spPr>
          <a:xfrm>
            <a:off x="358305" y="1793121"/>
            <a:ext cx="3529623" cy="3126416"/>
          </a:xfrm>
        </p:spPr>
        <p:txBody>
          <a:bodyPr>
            <a:normAutofit/>
          </a:bodyPr>
          <a:lstStyle/>
          <a:p>
            <a:r>
              <a:rPr lang="en-IE" dirty="0"/>
              <a:t>CSR Leadership Team </a:t>
            </a:r>
          </a:p>
          <a:p>
            <a:r>
              <a:rPr lang="en-IE" dirty="0">
                <a:solidFill>
                  <a:srgbClr val="C95F57"/>
                </a:solidFill>
              </a:rPr>
              <a:t>Focus Areas for Priorities</a:t>
            </a:r>
          </a:p>
        </p:txBody>
      </p:sp>
      <p:sp>
        <p:nvSpPr>
          <p:cNvPr id="9" name="Flowchart: Connector 8">
            <a:extLst>
              <a:ext uri="{FF2B5EF4-FFF2-40B4-BE49-F238E27FC236}">
                <a16:creationId xmlns:a16="http://schemas.microsoft.com/office/drawing/2014/main" id="{DEEE5A31-78E7-5DA7-1FE8-4CAADE16BC73}"/>
              </a:ext>
            </a:extLst>
          </p:cNvPr>
          <p:cNvSpPr/>
          <p:nvPr/>
        </p:nvSpPr>
        <p:spPr>
          <a:xfrm>
            <a:off x="8425785" y="1045568"/>
            <a:ext cx="2238506" cy="2161522"/>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Workplace Employment Standards</a:t>
            </a:r>
          </a:p>
        </p:txBody>
      </p:sp>
      <p:sp>
        <p:nvSpPr>
          <p:cNvPr id="12" name="Flowchart: Connector 11">
            <a:extLst>
              <a:ext uri="{FF2B5EF4-FFF2-40B4-BE49-F238E27FC236}">
                <a16:creationId xmlns:a16="http://schemas.microsoft.com/office/drawing/2014/main" id="{1157D5B2-AB3B-DB4A-FE39-4F3B14F0EAA7}"/>
              </a:ext>
            </a:extLst>
          </p:cNvPr>
          <p:cNvSpPr/>
          <p:nvPr/>
        </p:nvSpPr>
        <p:spPr>
          <a:xfrm>
            <a:off x="6506316" y="2474958"/>
            <a:ext cx="1670755" cy="1478844"/>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t>CSR</a:t>
            </a:r>
          </a:p>
        </p:txBody>
      </p:sp>
      <p:pic>
        <p:nvPicPr>
          <p:cNvPr id="14" name="Graphic 13" descr="Cycle with people with solid fill">
            <a:extLst>
              <a:ext uri="{FF2B5EF4-FFF2-40B4-BE49-F238E27FC236}">
                <a16:creationId xmlns:a16="http://schemas.microsoft.com/office/drawing/2014/main" id="{CC996A55-0AB2-A8E3-D10B-D1F544C99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7161" y="2160858"/>
            <a:ext cx="1075753" cy="1075753"/>
          </a:xfrm>
          <a:prstGeom prst="rect">
            <a:avLst/>
          </a:prstGeom>
        </p:spPr>
      </p:pic>
      <p:sp>
        <p:nvSpPr>
          <p:cNvPr id="15" name="Flowchart: Connector 14">
            <a:extLst>
              <a:ext uri="{FF2B5EF4-FFF2-40B4-BE49-F238E27FC236}">
                <a16:creationId xmlns:a16="http://schemas.microsoft.com/office/drawing/2014/main" id="{26D0C38E-3530-F8B1-24C7-513A292957B7}"/>
              </a:ext>
            </a:extLst>
          </p:cNvPr>
          <p:cNvSpPr/>
          <p:nvPr/>
        </p:nvSpPr>
        <p:spPr>
          <a:xfrm>
            <a:off x="8398477" y="3278115"/>
            <a:ext cx="2238507" cy="2161522"/>
          </a:xfrm>
          <a:prstGeom prst="flowChartConnector">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Environment</a:t>
            </a:r>
          </a:p>
        </p:txBody>
      </p:sp>
      <p:pic>
        <p:nvPicPr>
          <p:cNvPr id="18" name="Graphic 17" descr="Open hand with plant with solid fill">
            <a:extLst>
              <a:ext uri="{FF2B5EF4-FFF2-40B4-BE49-F238E27FC236}">
                <a16:creationId xmlns:a16="http://schemas.microsoft.com/office/drawing/2014/main" id="{46077F19-6CBB-ECC4-D971-3610E4520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0531" y="4022677"/>
            <a:ext cx="914400" cy="914400"/>
          </a:xfrm>
          <a:prstGeom prst="rect">
            <a:avLst/>
          </a:prstGeom>
        </p:spPr>
      </p:pic>
      <p:sp>
        <p:nvSpPr>
          <p:cNvPr id="19" name="Flowchart: Connector 18">
            <a:extLst>
              <a:ext uri="{FF2B5EF4-FFF2-40B4-BE49-F238E27FC236}">
                <a16:creationId xmlns:a16="http://schemas.microsoft.com/office/drawing/2014/main" id="{F7DAA479-36FF-DC76-E280-07561E0C2AC3}"/>
              </a:ext>
            </a:extLst>
          </p:cNvPr>
          <p:cNvSpPr/>
          <p:nvPr/>
        </p:nvSpPr>
        <p:spPr>
          <a:xfrm>
            <a:off x="6360386" y="4332909"/>
            <a:ext cx="2186889" cy="2176507"/>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Fair Operating (Ethical Sourcing &amp; Procurement)</a:t>
            </a:r>
          </a:p>
        </p:txBody>
      </p:sp>
      <p:pic>
        <p:nvPicPr>
          <p:cNvPr id="24" name="Graphic 23" descr="Construction worker female with solid fill">
            <a:extLst>
              <a:ext uri="{FF2B5EF4-FFF2-40B4-BE49-F238E27FC236}">
                <a16:creationId xmlns:a16="http://schemas.microsoft.com/office/drawing/2014/main" id="{8A6C1169-423C-DFD6-B3AD-4B8C416B2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0088" y="5605284"/>
            <a:ext cx="914400" cy="914400"/>
          </a:xfrm>
          <a:prstGeom prst="rect">
            <a:avLst/>
          </a:prstGeom>
        </p:spPr>
      </p:pic>
      <p:sp>
        <p:nvSpPr>
          <p:cNvPr id="25" name="Flowchart: Connector 24">
            <a:extLst>
              <a:ext uri="{FF2B5EF4-FFF2-40B4-BE49-F238E27FC236}">
                <a16:creationId xmlns:a16="http://schemas.microsoft.com/office/drawing/2014/main" id="{83044B9C-C8C7-A3BC-99CF-23BFD413C4C4}"/>
              </a:ext>
            </a:extLst>
          </p:cNvPr>
          <p:cNvSpPr/>
          <p:nvPr/>
        </p:nvSpPr>
        <p:spPr>
          <a:xfrm>
            <a:off x="6244348" y="337279"/>
            <a:ext cx="2119974" cy="2051286"/>
          </a:xfrm>
          <a:prstGeom prst="flowChartConnector">
            <a:avLst/>
          </a:prstGeom>
          <a:solidFill>
            <a:srgbClr val="FADCB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Human Rights, Health &amp; Safety</a:t>
            </a:r>
          </a:p>
        </p:txBody>
      </p:sp>
      <p:pic>
        <p:nvPicPr>
          <p:cNvPr id="30" name="Graphic 29" descr="Users with solid fill">
            <a:extLst>
              <a:ext uri="{FF2B5EF4-FFF2-40B4-BE49-F238E27FC236}">
                <a16:creationId xmlns:a16="http://schemas.microsoft.com/office/drawing/2014/main" id="{A42ADE3D-3651-8FA6-F199-DAEF49831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6074" y="1289270"/>
            <a:ext cx="914400" cy="914400"/>
          </a:xfrm>
          <a:prstGeom prst="rect">
            <a:avLst/>
          </a:prstGeom>
        </p:spPr>
      </p:pic>
      <p:sp>
        <p:nvSpPr>
          <p:cNvPr id="31" name="Flowchart: Connector 30">
            <a:extLst>
              <a:ext uri="{FF2B5EF4-FFF2-40B4-BE49-F238E27FC236}">
                <a16:creationId xmlns:a16="http://schemas.microsoft.com/office/drawing/2014/main" id="{7516AEBB-3DCC-FA6E-AFAC-675737604805}"/>
              </a:ext>
            </a:extLst>
          </p:cNvPr>
          <p:cNvSpPr/>
          <p:nvPr/>
        </p:nvSpPr>
        <p:spPr>
          <a:xfrm>
            <a:off x="3887928" y="1235294"/>
            <a:ext cx="2238507" cy="2161522"/>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Community Involvement </a:t>
            </a:r>
          </a:p>
        </p:txBody>
      </p:sp>
      <p:pic>
        <p:nvPicPr>
          <p:cNvPr id="34" name="Graphic 33" descr="Group with solid fill">
            <a:extLst>
              <a:ext uri="{FF2B5EF4-FFF2-40B4-BE49-F238E27FC236}">
                <a16:creationId xmlns:a16="http://schemas.microsoft.com/office/drawing/2014/main" id="{C8E0B9A3-DE87-FB02-A774-7FA099196F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38009" y="2204812"/>
            <a:ext cx="914400" cy="914400"/>
          </a:xfrm>
          <a:prstGeom prst="rect">
            <a:avLst/>
          </a:prstGeom>
        </p:spPr>
      </p:pic>
      <p:sp>
        <p:nvSpPr>
          <p:cNvPr id="35" name="Flowchart: Connector 34">
            <a:extLst>
              <a:ext uri="{FF2B5EF4-FFF2-40B4-BE49-F238E27FC236}">
                <a16:creationId xmlns:a16="http://schemas.microsoft.com/office/drawing/2014/main" id="{3867D0E2-1E9F-AFA5-6FF8-AD2BAEBD9BC5}"/>
              </a:ext>
            </a:extLst>
          </p:cNvPr>
          <p:cNvSpPr/>
          <p:nvPr/>
        </p:nvSpPr>
        <p:spPr>
          <a:xfrm>
            <a:off x="4188794" y="3518797"/>
            <a:ext cx="2238507" cy="2161522"/>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Marketing &amp; Consumer Relations</a:t>
            </a:r>
          </a:p>
        </p:txBody>
      </p:sp>
      <p:pic>
        <p:nvPicPr>
          <p:cNvPr id="28" name="Graphic 27" descr="Circles with arrows with solid fill">
            <a:extLst>
              <a:ext uri="{FF2B5EF4-FFF2-40B4-BE49-F238E27FC236}">
                <a16:creationId xmlns:a16="http://schemas.microsoft.com/office/drawing/2014/main" id="{58F702BC-5318-12B6-6AA7-3A6AD3B926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17390" y="4690884"/>
            <a:ext cx="914400" cy="914400"/>
          </a:xfrm>
          <a:prstGeom prst="rect">
            <a:avLst/>
          </a:prstGeom>
        </p:spPr>
      </p:pic>
    </p:spTree>
    <p:extLst>
      <p:ext uri="{BB962C8B-B14F-4D97-AF65-F5344CB8AC3E}">
        <p14:creationId xmlns:p14="http://schemas.microsoft.com/office/powerpoint/2010/main" val="352196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434447" y="589390"/>
            <a:ext cx="6596188" cy="4188673"/>
          </a:xfrm>
        </p:spPr>
        <p:txBody>
          <a:bodyPr/>
          <a:lstStyle/>
          <a:p>
            <a:pPr marL="342900" indent="-342900">
              <a:buClr>
                <a:srgbClr val="027354"/>
              </a:buClr>
              <a:buFont typeface="Arial" panose="020B0604020202020204" pitchFamily="34" charset="0"/>
              <a:buChar char="•"/>
            </a:pPr>
            <a:r>
              <a:rPr lang="en-GB" dirty="0"/>
              <a:t>Provide a </a:t>
            </a:r>
            <a:r>
              <a:rPr lang="en-GB" b="1" dirty="0">
                <a:solidFill>
                  <a:srgbClr val="E0810E"/>
                </a:solidFill>
              </a:rPr>
              <a:t>safer working environment </a:t>
            </a:r>
            <a:r>
              <a:rPr lang="en-GB" dirty="0"/>
              <a:t>and educational assistance to employees?</a:t>
            </a:r>
          </a:p>
          <a:p>
            <a:pPr marL="342900" indent="-342900">
              <a:buClr>
                <a:srgbClr val="027354"/>
              </a:buClr>
              <a:buFont typeface="Arial" panose="020B0604020202020204" pitchFamily="34" charset="0"/>
              <a:buChar char="•"/>
            </a:pPr>
            <a:r>
              <a:rPr lang="en-GB" dirty="0"/>
              <a:t>Improve </a:t>
            </a:r>
            <a:r>
              <a:rPr lang="en-GB" b="1" dirty="0">
                <a:solidFill>
                  <a:srgbClr val="E0810E"/>
                </a:solidFill>
              </a:rPr>
              <a:t>contractual relations </a:t>
            </a:r>
            <a:r>
              <a:rPr lang="en-GB" dirty="0"/>
              <a:t>with employees? </a:t>
            </a:r>
          </a:p>
          <a:p>
            <a:pPr marL="342900" indent="-342900">
              <a:buClr>
                <a:srgbClr val="027354"/>
              </a:buClr>
              <a:buFont typeface="Arial" panose="020B0604020202020204" pitchFamily="34" charset="0"/>
              <a:buChar char="•"/>
            </a:pPr>
            <a:r>
              <a:rPr lang="en-GB" dirty="0"/>
              <a:t>Enhance </a:t>
            </a:r>
            <a:r>
              <a:rPr lang="en-GB" b="1" dirty="0">
                <a:solidFill>
                  <a:srgbClr val="E0810E"/>
                </a:solidFill>
              </a:rPr>
              <a:t>gender equality </a:t>
            </a:r>
            <a:r>
              <a:rPr lang="en-GB" dirty="0"/>
              <a:t>in the workplace?</a:t>
            </a:r>
          </a:p>
          <a:p>
            <a:pPr marL="342900" indent="-342900">
              <a:buClr>
                <a:srgbClr val="027354"/>
              </a:buClr>
              <a:buFont typeface="Arial" panose="020B0604020202020204" pitchFamily="34" charset="0"/>
              <a:buChar char="•"/>
            </a:pPr>
            <a:r>
              <a:rPr lang="en-GB" dirty="0"/>
              <a:t>Use more </a:t>
            </a:r>
            <a:r>
              <a:rPr lang="en-GB" b="1" dirty="0">
                <a:solidFill>
                  <a:srgbClr val="E0810E"/>
                </a:solidFill>
              </a:rPr>
              <a:t>energy-efficient appliances </a:t>
            </a:r>
            <a:r>
              <a:rPr lang="en-GB" dirty="0"/>
              <a:t>(e.g., light bulbs) or vehicles? </a:t>
            </a:r>
          </a:p>
          <a:p>
            <a:pPr marL="342900" indent="-342900">
              <a:buClr>
                <a:srgbClr val="027354"/>
              </a:buClr>
              <a:buFont typeface="Arial" panose="020B0604020202020204" pitchFamily="34" charset="0"/>
              <a:buChar char="•"/>
            </a:pPr>
            <a:r>
              <a:rPr lang="en-GB" dirty="0"/>
              <a:t>Source more from </a:t>
            </a:r>
            <a:r>
              <a:rPr lang="en-GB" b="1" dirty="0">
                <a:solidFill>
                  <a:srgbClr val="E0810E"/>
                </a:solidFill>
              </a:rPr>
              <a:t>local suppliers</a:t>
            </a:r>
            <a:r>
              <a:rPr lang="en-GB" dirty="0"/>
              <a:t>? </a:t>
            </a:r>
          </a:p>
          <a:p>
            <a:pPr marL="342900" indent="-342900">
              <a:buClr>
                <a:srgbClr val="027354"/>
              </a:buClr>
              <a:buFont typeface="Arial" panose="020B0604020202020204" pitchFamily="34" charset="0"/>
              <a:buChar char="•"/>
            </a:pPr>
            <a:r>
              <a:rPr lang="en-GB" dirty="0"/>
              <a:t>Improve </a:t>
            </a:r>
            <a:r>
              <a:rPr lang="en-GB" b="1" dirty="0">
                <a:solidFill>
                  <a:srgbClr val="E0810E"/>
                </a:solidFill>
              </a:rPr>
              <a:t>customer service standards</a:t>
            </a:r>
            <a:r>
              <a:rPr lang="en-GB" dirty="0"/>
              <a:t>?</a:t>
            </a:r>
          </a:p>
          <a:p>
            <a:pPr marL="342900" indent="-342900">
              <a:buClr>
                <a:srgbClr val="027354"/>
              </a:buClr>
              <a:buFont typeface="Arial" panose="020B0604020202020204" pitchFamily="34" charset="0"/>
              <a:buChar char="•"/>
            </a:pPr>
            <a:r>
              <a:rPr lang="en-GB" dirty="0"/>
              <a:t>Support more </a:t>
            </a:r>
            <a:r>
              <a:rPr lang="en-GB" b="1" dirty="0">
                <a:solidFill>
                  <a:srgbClr val="E0810E"/>
                </a:solidFill>
              </a:rPr>
              <a:t>local community projects</a:t>
            </a:r>
            <a:r>
              <a:rPr lang="en-GB" dirty="0"/>
              <a:t>? </a:t>
            </a:r>
          </a:p>
          <a:p>
            <a:pPr marL="342900" indent="-342900">
              <a:buClr>
                <a:srgbClr val="027354"/>
              </a:buClr>
              <a:buFont typeface="Arial" panose="020B0604020202020204" pitchFamily="34" charset="0"/>
              <a:buChar char="•"/>
            </a:pPr>
            <a:r>
              <a:rPr lang="en-GB" dirty="0"/>
              <a:t>Purchase </a:t>
            </a:r>
            <a:r>
              <a:rPr lang="en-GB" b="1" dirty="0">
                <a:solidFill>
                  <a:srgbClr val="E0810E"/>
                </a:solidFill>
              </a:rPr>
              <a:t>fair trade products </a:t>
            </a:r>
            <a:r>
              <a:rPr lang="en-GB" dirty="0"/>
              <a:t>that support workers in developing countries? </a:t>
            </a:r>
          </a:p>
          <a:p>
            <a:pPr marL="342900" indent="-342900">
              <a:buClr>
                <a:srgbClr val="027354"/>
              </a:buClr>
              <a:buFont typeface="Arial" panose="020B0604020202020204" pitchFamily="34" charset="0"/>
              <a:buChar char="•"/>
            </a:pPr>
            <a:r>
              <a:rPr lang="en-GB" b="1" dirty="0">
                <a:solidFill>
                  <a:srgbClr val="E0810E"/>
                </a:solidFill>
              </a:rPr>
              <a:t>Recycle more waste</a:t>
            </a:r>
            <a:r>
              <a:rPr lang="en-GB" dirty="0"/>
              <a:t>? </a:t>
            </a:r>
          </a:p>
          <a:p>
            <a:pPr marL="342900" indent="-342900">
              <a:buClr>
                <a:srgbClr val="027354"/>
              </a:buClr>
              <a:buFont typeface="Arial" panose="020B0604020202020204" pitchFamily="34" charset="0"/>
              <a:buChar char="•"/>
            </a:pPr>
            <a:r>
              <a:rPr lang="en-GB" dirty="0"/>
              <a:t>Ensure a </a:t>
            </a:r>
            <a:r>
              <a:rPr lang="en-GB" b="1" dirty="0">
                <a:solidFill>
                  <a:srgbClr val="E0810E"/>
                </a:solidFill>
              </a:rPr>
              <a:t>better work/life balance </a:t>
            </a:r>
            <a:r>
              <a:rPr lang="en-GB" dirty="0"/>
              <a:t>for employees? and </a:t>
            </a:r>
          </a:p>
          <a:p>
            <a:pPr marL="342900" indent="-342900">
              <a:buClr>
                <a:srgbClr val="027354"/>
              </a:buClr>
              <a:buFont typeface="Arial" panose="020B0604020202020204" pitchFamily="34" charset="0"/>
              <a:buChar char="•"/>
            </a:pPr>
            <a:r>
              <a:rPr lang="en-GB" dirty="0"/>
              <a:t>Be more </a:t>
            </a:r>
            <a:r>
              <a:rPr lang="en-GB" b="1" dirty="0">
                <a:solidFill>
                  <a:srgbClr val="E0810E"/>
                </a:solidFill>
              </a:rPr>
              <a:t>accessible to customers </a:t>
            </a:r>
            <a:r>
              <a:rPr lang="en-GB" dirty="0"/>
              <a:t>of various abilities</a:t>
            </a:r>
            <a:endParaRPr lang="en-IE" dirty="0"/>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722377" y="1396213"/>
            <a:ext cx="3187870" cy="5049411"/>
          </a:xfrm>
        </p:spPr>
        <p:txBody>
          <a:bodyPr>
            <a:normAutofit/>
          </a:bodyPr>
          <a:lstStyle/>
          <a:p>
            <a:r>
              <a:rPr lang="en-IE" sz="2400" dirty="0"/>
              <a:t>To make a list and finalise your </a:t>
            </a:r>
            <a:r>
              <a:rPr lang="en-IE" sz="2400" b="1" dirty="0"/>
              <a:t>CSR priorities</a:t>
            </a:r>
            <a:r>
              <a:rPr lang="en-IE" sz="2400" dirty="0"/>
              <a:t> start as a team by asking these questions on how the company already delivers CSR activities. If you need help consult operational or department teams or managers directly so you can understand better. </a:t>
            </a:r>
          </a:p>
          <a:p>
            <a:r>
              <a:rPr lang="en-IE" sz="2400" b="1" dirty="0">
                <a:solidFill>
                  <a:srgbClr val="027354"/>
                </a:solidFill>
              </a:rPr>
              <a:t>Do we already…?</a:t>
            </a:r>
          </a:p>
          <a:p>
            <a:endParaRPr lang="en-IE" sz="2400" b="1" dirty="0">
              <a:solidFill>
                <a:srgbClr val="027354"/>
              </a:solidFill>
            </a:endParaRPr>
          </a:p>
          <a:p>
            <a:endParaRPr lang="en-IE" sz="2400" b="1" dirty="0">
              <a:solidFill>
                <a:srgbClr val="027354"/>
              </a:solidFill>
            </a:endParaRPr>
          </a:p>
          <a:p>
            <a:endParaRPr lang="en-IE" sz="2400" b="1" dirty="0">
              <a:solidFill>
                <a:srgbClr val="027354"/>
              </a:solidFill>
            </a:endParaRPr>
          </a:p>
          <a:p>
            <a:endParaRPr lang="en-IE" sz="2400" b="1" dirty="0">
              <a:solidFill>
                <a:srgbClr val="027354"/>
              </a:solidFill>
            </a:endParaRPr>
          </a:p>
        </p:txBody>
      </p:sp>
      <p:sp>
        <p:nvSpPr>
          <p:cNvPr id="3" name="TextBox 2">
            <a:extLst>
              <a:ext uri="{FF2B5EF4-FFF2-40B4-BE49-F238E27FC236}">
                <a16:creationId xmlns:a16="http://schemas.microsoft.com/office/drawing/2014/main" id="{FF5003E3-4C6B-131D-60C4-80A61005A434}"/>
              </a:ext>
            </a:extLst>
          </p:cNvPr>
          <p:cNvSpPr txBox="1"/>
          <p:nvPr/>
        </p:nvSpPr>
        <p:spPr>
          <a:xfrm>
            <a:off x="824753" y="322729"/>
            <a:ext cx="2635623" cy="954107"/>
          </a:xfrm>
          <a:prstGeom prst="rect">
            <a:avLst/>
          </a:prstGeom>
          <a:noFill/>
        </p:spPr>
        <p:txBody>
          <a:bodyPr wrap="square" rtlCol="0">
            <a:spAutoFit/>
          </a:bodyPr>
          <a:lstStyle/>
          <a:p>
            <a:r>
              <a:rPr lang="en-IE" sz="2800" b="1" dirty="0">
                <a:solidFill>
                  <a:srgbClr val="E0810E"/>
                </a:solidFill>
              </a:rPr>
              <a:t>Finalise Your List of CSR Priorities</a:t>
            </a:r>
          </a:p>
        </p:txBody>
      </p:sp>
    </p:spTree>
    <p:extLst>
      <p:ext uri="{BB962C8B-B14F-4D97-AF65-F5344CB8AC3E}">
        <p14:creationId xmlns:p14="http://schemas.microsoft.com/office/powerpoint/2010/main" val="242499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434447" y="461800"/>
            <a:ext cx="6633506" cy="4188673"/>
          </a:xfrm>
        </p:spPr>
        <p:txBody>
          <a:bodyPr/>
          <a:lstStyle/>
          <a:p>
            <a:pPr marL="342900" indent="-342900">
              <a:buClr>
                <a:srgbClr val="027354"/>
              </a:buClr>
              <a:buFont typeface="Arial" panose="020B0604020202020204" pitchFamily="34" charset="0"/>
              <a:buChar char="•"/>
            </a:pPr>
            <a:r>
              <a:rPr lang="en-GB" dirty="0"/>
              <a:t>Reduce </a:t>
            </a:r>
            <a:r>
              <a:rPr lang="en-GB" b="1" dirty="0">
                <a:solidFill>
                  <a:srgbClr val="E0810E"/>
                </a:solidFill>
              </a:rPr>
              <a:t>consumption of energy, water </a:t>
            </a:r>
            <a:r>
              <a:rPr lang="en-GB" dirty="0"/>
              <a:t>and emissions of hazardous substances</a:t>
            </a:r>
          </a:p>
          <a:p>
            <a:pPr marL="342900" indent="-342900">
              <a:buClr>
                <a:srgbClr val="027354"/>
              </a:buClr>
              <a:buFont typeface="Arial" panose="020B0604020202020204" pitchFamily="34" charset="0"/>
              <a:buChar char="•"/>
            </a:pPr>
            <a:r>
              <a:rPr lang="en-GB" dirty="0"/>
              <a:t>Use or produce recycled and </a:t>
            </a:r>
            <a:r>
              <a:rPr lang="en-GB" b="1" dirty="0">
                <a:solidFill>
                  <a:srgbClr val="E0810E"/>
                </a:solidFill>
              </a:rPr>
              <a:t>recyclable materials,</a:t>
            </a:r>
            <a:r>
              <a:rPr lang="en-GB" dirty="0"/>
              <a:t> and </a:t>
            </a:r>
            <a:r>
              <a:rPr lang="en-GB" b="1" dirty="0">
                <a:solidFill>
                  <a:srgbClr val="E0810E"/>
                </a:solidFill>
              </a:rPr>
              <a:t>minimize packaging </a:t>
            </a:r>
            <a:r>
              <a:rPr lang="en-GB" dirty="0"/>
              <a:t>through effective design (“reduce, reuse and recycle”)</a:t>
            </a:r>
          </a:p>
          <a:p>
            <a:pPr marL="342900" indent="-342900">
              <a:buClr>
                <a:srgbClr val="027354"/>
              </a:buClr>
              <a:buFont typeface="Arial" panose="020B0604020202020204" pitchFamily="34" charset="0"/>
              <a:buChar char="•"/>
            </a:pPr>
            <a:r>
              <a:rPr lang="en-GB" dirty="0"/>
              <a:t>Train and </a:t>
            </a:r>
            <a:r>
              <a:rPr lang="en-GB" b="1" dirty="0">
                <a:solidFill>
                  <a:srgbClr val="E0810E"/>
                </a:solidFill>
              </a:rPr>
              <a:t>encourage staff </a:t>
            </a:r>
            <a:r>
              <a:rPr lang="en-GB" dirty="0"/>
              <a:t>to look for additional ways to reduce the </a:t>
            </a:r>
            <a:r>
              <a:rPr lang="en-GB" b="1" dirty="0">
                <a:solidFill>
                  <a:srgbClr val="E0810E"/>
                </a:solidFill>
              </a:rPr>
              <a:t>environmental footprint</a:t>
            </a:r>
          </a:p>
          <a:p>
            <a:pPr marL="342900" indent="-342900">
              <a:buClr>
                <a:srgbClr val="027354"/>
              </a:buClr>
              <a:buFont typeface="Arial" panose="020B0604020202020204" pitchFamily="34" charset="0"/>
              <a:buChar char="•"/>
            </a:pPr>
            <a:r>
              <a:rPr lang="en-GB" dirty="0"/>
              <a:t>Use “green” (i.e., </a:t>
            </a:r>
            <a:r>
              <a:rPr lang="en-GB" b="1" dirty="0">
                <a:solidFill>
                  <a:srgbClr val="E0810E"/>
                </a:solidFill>
              </a:rPr>
              <a:t>renewable energy</a:t>
            </a:r>
            <a:r>
              <a:rPr lang="en-GB" dirty="0"/>
              <a:t>) power electricity suppliers and energy-efficient lighting</a:t>
            </a:r>
          </a:p>
          <a:p>
            <a:pPr marL="342900" indent="-342900">
              <a:buClr>
                <a:srgbClr val="027354"/>
              </a:buClr>
              <a:buFont typeface="Arial" panose="020B0604020202020204" pitchFamily="34" charset="0"/>
              <a:buChar char="•"/>
            </a:pPr>
            <a:r>
              <a:rPr lang="en-GB" dirty="0"/>
              <a:t>Join or start a </a:t>
            </a:r>
            <a:r>
              <a:rPr lang="en-GB" b="1" dirty="0">
                <a:solidFill>
                  <a:srgbClr val="E0810E"/>
                </a:solidFill>
              </a:rPr>
              <a:t>local “green business” club </a:t>
            </a:r>
            <a:r>
              <a:rPr lang="en-GB" dirty="0"/>
              <a:t>to help local businesses access conservation grants and expertise for reducing waste and energy</a:t>
            </a:r>
          </a:p>
          <a:p>
            <a:pPr marL="342900" indent="-342900">
              <a:buClr>
                <a:srgbClr val="027354"/>
              </a:buClr>
              <a:buFont typeface="Arial" panose="020B0604020202020204" pitchFamily="34" charset="0"/>
              <a:buChar char="•"/>
            </a:pPr>
            <a:r>
              <a:rPr lang="en-GB" dirty="0"/>
              <a:t>Consider using </a:t>
            </a:r>
            <a:r>
              <a:rPr lang="en-GB" b="1" dirty="0">
                <a:solidFill>
                  <a:srgbClr val="E0810E"/>
                </a:solidFill>
              </a:rPr>
              <a:t>video-conferencing</a:t>
            </a:r>
            <a:r>
              <a:rPr lang="en-GB" dirty="0"/>
              <a:t> to meet rather than always physically travelling to meetings</a:t>
            </a:r>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223284" y="265814"/>
            <a:ext cx="3902149" cy="6592186"/>
          </a:xfrm>
          <a:solidFill>
            <a:schemeClr val="bg1"/>
          </a:solidFill>
        </p:spPr>
        <p:txBody>
          <a:bodyPr>
            <a:normAutofit fontScale="62500" lnSpcReduction="20000"/>
          </a:bodyPr>
          <a:lstStyle/>
          <a:p>
            <a:pPr>
              <a:lnSpc>
                <a:spcPct val="120000"/>
              </a:lnSpc>
              <a:spcBef>
                <a:spcPts val="0"/>
              </a:spcBef>
            </a:pPr>
            <a:r>
              <a:rPr lang="en-IE" sz="5100" b="1" dirty="0">
                <a:solidFill>
                  <a:srgbClr val="027354"/>
                </a:solidFill>
              </a:rPr>
              <a:t>Sample CSR Environmental Priorities</a:t>
            </a:r>
          </a:p>
          <a:p>
            <a:pPr>
              <a:lnSpc>
                <a:spcPct val="120000"/>
              </a:lnSpc>
              <a:spcBef>
                <a:spcPts val="0"/>
              </a:spcBef>
            </a:pPr>
            <a:endParaRPr lang="en-IE" sz="5100" b="1" dirty="0">
              <a:solidFill>
                <a:srgbClr val="027354"/>
              </a:solidFill>
            </a:endParaRPr>
          </a:p>
          <a:p>
            <a:pPr>
              <a:lnSpc>
                <a:spcPct val="120000"/>
              </a:lnSpc>
              <a:spcBef>
                <a:spcPts val="0"/>
              </a:spcBef>
            </a:pPr>
            <a:endParaRPr lang="en-IE" sz="5100"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r>
              <a:rPr lang="en-GB" b="1" dirty="0">
                <a:solidFill>
                  <a:srgbClr val="C55A11"/>
                </a:solidFill>
              </a:rPr>
              <a:t>Priority 1</a:t>
            </a:r>
          </a:p>
          <a:p>
            <a:pPr>
              <a:lnSpc>
                <a:spcPct val="120000"/>
              </a:lnSpc>
              <a:spcBef>
                <a:spcPts val="0"/>
              </a:spcBef>
            </a:pPr>
            <a:r>
              <a:rPr lang="en-GB" dirty="0">
                <a:solidFill>
                  <a:srgbClr val="C55A11"/>
                </a:solidFill>
              </a:rPr>
              <a:t>Establish an environmental management system with objectives and procedures for evaluating progress, minimizing negative impacts and transferring good practices</a:t>
            </a:r>
            <a:endParaRPr lang="en-IE" dirty="0">
              <a:solidFill>
                <a:srgbClr val="C55A11"/>
              </a:solidFill>
            </a:endParaRPr>
          </a:p>
          <a:p>
            <a:pPr>
              <a:lnSpc>
                <a:spcPct val="120000"/>
              </a:lnSpc>
              <a:spcBef>
                <a:spcPts val="0"/>
              </a:spcBef>
            </a:pPr>
            <a:endParaRPr lang="en-IE" b="1" dirty="0">
              <a:solidFill>
                <a:srgbClr val="027354"/>
              </a:solidFill>
            </a:endParaRPr>
          </a:p>
        </p:txBody>
      </p:sp>
      <p:sp>
        <p:nvSpPr>
          <p:cNvPr id="3" name="Rectangle: Rounded Corners 2">
            <a:extLst>
              <a:ext uri="{FF2B5EF4-FFF2-40B4-BE49-F238E27FC236}">
                <a16:creationId xmlns:a16="http://schemas.microsoft.com/office/drawing/2014/main" id="{90D31B94-C468-7E8E-CEDE-A23176648D0D}"/>
              </a:ext>
            </a:extLst>
          </p:cNvPr>
          <p:cNvSpPr/>
          <p:nvPr/>
        </p:nvSpPr>
        <p:spPr>
          <a:xfrm>
            <a:off x="124047" y="2023447"/>
            <a:ext cx="4061726" cy="1440634"/>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CSR Pillar 1 Environment</a:t>
            </a:r>
          </a:p>
          <a:p>
            <a:pPr algn="ctr"/>
            <a:r>
              <a:rPr lang="en-IE" sz="2400" dirty="0">
                <a:solidFill>
                  <a:schemeClr val="bg1"/>
                </a:solidFill>
              </a:rPr>
              <a:t>Improve &amp; Protect the Environment</a:t>
            </a:r>
          </a:p>
        </p:txBody>
      </p:sp>
    </p:spTree>
    <p:extLst>
      <p:ext uri="{BB962C8B-B14F-4D97-AF65-F5344CB8AC3E}">
        <p14:creationId xmlns:p14="http://schemas.microsoft.com/office/powerpoint/2010/main" val="261849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D02C62-7340-8B72-100F-CDCB9C4DE8B9}"/>
              </a:ext>
            </a:extLst>
          </p:cNvPr>
          <p:cNvSpPr>
            <a:spLocks noGrp="1"/>
          </p:cNvSpPr>
          <p:nvPr>
            <p:ph type="body" sz="quarter" idx="23"/>
          </p:nvPr>
        </p:nvSpPr>
        <p:spPr>
          <a:xfrm>
            <a:off x="241004" y="287080"/>
            <a:ext cx="3727491" cy="6358270"/>
          </a:xfrm>
          <a:solidFill>
            <a:schemeClr val="bg1"/>
          </a:solidFill>
        </p:spPr>
        <p:txBody>
          <a:bodyPr>
            <a:normAutofit fontScale="62500" lnSpcReduction="20000"/>
          </a:bodyPr>
          <a:lstStyle/>
          <a:p>
            <a:pPr>
              <a:lnSpc>
                <a:spcPct val="120000"/>
              </a:lnSpc>
              <a:spcBef>
                <a:spcPts val="0"/>
              </a:spcBef>
            </a:pPr>
            <a:r>
              <a:rPr lang="en-IE" sz="5100" b="1" dirty="0">
                <a:solidFill>
                  <a:srgbClr val="E7850F"/>
                </a:solidFill>
              </a:rPr>
              <a:t>Sample CSR Priorities for Human Wellbeing</a:t>
            </a:r>
          </a:p>
          <a:p>
            <a:pPr>
              <a:lnSpc>
                <a:spcPct val="120000"/>
              </a:lnSpc>
              <a:spcBef>
                <a:spcPts val="0"/>
              </a:spcBef>
            </a:pPr>
            <a:endParaRPr lang="en-IE" sz="5100" b="1" dirty="0">
              <a:solidFill>
                <a:srgbClr val="E7850F"/>
              </a:solidFill>
            </a:endParaRPr>
          </a:p>
          <a:p>
            <a:pPr>
              <a:lnSpc>
                <a:spcPct val="120000"/>
              </a:lnSpc>
              <a:spcBef>
                <a:spcPts val="0"/>
              </a:spcBef>
            </a:pPr>
            <a:endParaRPr lang="en-IE" sz="5100" b="1" dirty="0">
              <a:solidFill>
                <a:srgbClr val="E7850F"/>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r>
              <a:rPr lang="en-GB" b="1" dirty="0">
                <a:solidFill>
                  <a:srgbClr val="C55A11"/>
                </a:solidFill>
              </a:rPr>
              <a:t>Priority 2</a:t>
            </a:r>
          </a:p>
          <a:p>
            <a:pPr>
              <a:lnSpc>
                <a:spcPct val="120000"/>
              </a:lnSpc>
              <a:spcBef>
                <a:spcPts val="0"/>
              </a:spcBef>
            </a:pPr>
            <a:r>
              <a:rPr lang="en-GB" dirty="0">
                <a:solidFill>
                  <a:srgbClr val="C55A11"/>
                </a:solidFill>
              </a:rPr>
              <a:t>Encourage a healthy and safe workplace (e.g. implement a smoking ban or drug and alcohol abuse support program)</a:t>
            </a:r>
            <a:endParaRPr lang="en-IE" b="1" dirty="0">
              <a:solidFill>
                <a:srgbClr val="C55A11"/>
              </a:solidFill>
            </a:endParaRPr>
          </a:p>
          <a:p>
            <a:endParaRPr lang="en-IE" dirty="0"/>
          </a:p>
        </p:txBody>
      </p:sp>
      <p:sp>
        <p:nvSpPr>
          <p:cNvPr id="10" name="Text Placeholder 1">
            <a:extLst>
              <a:ext uri="{FF2B5EF4-FFF2-40B4-BE49-F238E27FC236}">
                <a16:creationId xmlns:a16="http://schemas.microsoft.com/office/drawing/2014/main" id="{8CC26109-BB36-38E2-9784-F38FD57AF4ED}"/>
              </a:ext>
            </a:extLst>
          </p:cNvPr>
          <p:cNvSpPr>
            <a:spLocks noGrp="1"/>
          </p:cNvSpPr>
          <p:nvPr>
            <p:ph type="body" sz="quarter" idx="20"/>
          </p:nvPr>
        </p:nvSpPr>
        <p:spPr>
          <a:xfrm>
            <a:off x="5257237" y="423869"/>
            <a:ext cx="6693759" cy="4188673"/>
          </a:xfrm>
        </p:spPr>
        <p:txBody>
          <a:bodyPr/>
          <a:lstStyle/>
          <a:p>
            <a:pPr marL="342900" indent="-342900">
              <a:buClr>
                <a:srgbClr val="E7850F"/>
              </a:buClr>
              <a:buFont typeface="Arial" panose="020B0604020202020204" pitchFamily="34" charset="0"/>
              <a:buChar char="•"/>
            </a:pPr>
            <a:r>
              <a:rPr lang="en-GB" dirty="0"/>
              <a:t>Establish policies to ensure the </a:t>
            </a:r>
            <a:r>
              <a:rPr lang="en-GB" b="1" dirty="0">
                <a:solidFill>
                  <a:srgbClr val="C95F57"/>
                </a:solidFill>
              </a:rPr>
              <a:t>health and safety </a:t>
            </a:r>
            <a:r>
              <a:rPr lang="en-GB" dirty="0"/>
              <a:t>of all employees. Make the policies known to all</a:t>
            </a:r>
          </a:p>
          <a:p>
            <a:pPr marL="342900" indent="-342900">
              <a:buClr>
                <a:srgbClr val="E7850F"/>
              </a:buClr>
              <a:buFont typeface="Arial" panose="020B0604020202020204" pitchFamily="34" charset="0"/>
              <a:buChar char="•"/>
            </a:pPr>
            <a:r>
              <a:rPr lang="en-GB" b="1" dirty="0">
                <a:solidFill>
                  <a:srgbClr val="C95F57"/>
                </a:solidFill>
              </a:rPr>
              <a:t>Involve employees </a:t>
            </a:r>
            <a:r>
              <a:rPr lang="en-GB" dirty="0"/>
              <a:t>in business decisions that affect them and improve the work environment</a:t>
            </a:r>
          </a:p>
          <a:p>
            <a:pPr marL="342900" indent="-342900">
              <a:buClr>
                <a:srgbClr val="E7850F"/>
              </a:buClr>
              <a:buFont typeface="Arial" panose="020B0604020202020204" pitchFamily="34" charset="0"/>
              <a:buChar char="•"/>
            </a:pPr>
            <a:r>
              <a:rPr lang="en-GB" dirty="0"/>
              <a:t>Consult employees on how to </a:t>
            </a:r>
            <a:r>
              <a:rPr lang="en-GB" b="1" dirty="0">
                <a:solidFill>
                  <a:srgbClr val="C95F57"/>
                </a:solidFill>
              </a:rPr>
              <a:t>handle a downturn </a:t>
            </a:r>
            <a:r>
              <a:rPr lang="en-GB" dirty="0"/>
              <a:t>(e.g., offer the option of all staff taking pay cuts or reduced hours instead of layoffs)</a:t>
            </a:r>
          </a:p>
          <a:p>
            <a:pPr marL="342900" indent="-342900">
              <a:buClr>
                <a:srgbClr val="E7850F"/>
              </a:buClr>
              <a:buFont typeface="Arial" panose="020B0604020202020204" pitchFamily="34" charset="0"/>
              <a:buChar char="•"/>
            </a:pPr>
            <a:r>
              <a:rPr lang="en-GB" dirty="0"/>
              <a:t>When </a:t>
            </a:r>
            <a:r>
              <a:rPr lang="en-GB" b="1" dirty="0">
                <a:solidFill>
                  <a:srgbClr val="C95F57"/>
                </a:solidFill>
              </a:rPr>
              <a:t>layoffs are unavoidable</a:t>
            </a:r>
            <a:r>
              <a:rPr lang="en-GB" dirty="0"/>
              <a:t>, offer outplacement, retraining or severance benefits</a:t>
            </a:r>
          </a:p>
          <a:p>
            <a:pPr marL="342900" indent="-342900">
              <a:buClr>
                <a:srgbClr val="E7850F"/>
              </a:buClr>
              <a:buFont typeface="Arial" panose="020B0604020202020204" pitchFamily="34" charset="0"/>
              <a:buChar char="•"/>
            </a:pPr>
            <a:r>
              <a:rPr lang="en-GB" dirty="0"/>
              <a:t>Provide </a:t>
            </a:r>
            <a:r>
              <a:rPr lang="en-GB" b="1" dirty="0">
                <a:solidFill>
                  <a:srgbClr val="C95F57"/>
                </a:solidFill>
              </a:rPr>
              <a:t>training opportunities and mentoring </a:t>
            </a:r>
            <a:r>
              <a:rPr lang="en-GB" dirty="0"/>
              <a:t>to maximize promotion from within </a:t>
            </a:r>
          </a:p>
          <a:p>
            <a:pPr marL="342900" indent="-342900">
              <a:buClr>
                <a:srgbClr val="E7850F"/>
              </a:buClr>
              <a:buFont typeface="Arial" panose="020B0604020202020204" pitchFamily="34" charset="0"/>
              <a:buChar char="•"/>
            </a:pPr>
            <a:r>
              <a:rPr lang="en-GB" dirty="0"/>
              <a:t>Extend training to </a:t>
            </a:r>
            <a:r>
              <a:rPr lang="en-GB" b="1" dirty="0">
                <a:solidFill>
                  <a:srgbClr val="C95F57"/>
                </a:solidFill>
              </a:rPr>
              <a:t>life management</a:t>
            </a:r>
            <a:r>
              <a:rPr lang="en-GB" dirty="0"/>
              <a:t>, retirement planning and care of dependents</a:t>
            </a:r>
          </a:p>
          <a:p>
            <a:pPr marL="342900" indent="-342900">
              <a:buClr>
                <a:srgbClr val="E7850F"/>
              </a:buClr>
              <a:buFont typeface="Arial" panose="020B0604020202020204" pitchFamily="34" charset="0"/>
              <a:buChar char="•"/>
            </a:pPr>
            <a:r>
              <a:rPr lang="en-GB" dirty="0"/>
              <a:t>Be open to job splitting, flex-time and other </a:t>
            </a:r>
            <a:r>
              <a:rPr lang="en-GB" b="1" dirty="0">
                <a:solidFill>
                  <a:srgbClr val="C95F57"/>
                </a:solidFill>
              </a:rPr>
              <a:t>work-life balance policies</a:t>
            </a:r>
          </a:p>
          <a:p>
            <a:pPr marL="342900" indent="-342900">
              <a:buClr>
                <a:srgbClr val="E7850F"/>
              </a:buClr>
              <a:buFont typeface="Arial" panose="020B0604020202020204" pitchFamily="34" charset="0"/>
              <a:buChar char="•"/>
            </a:pPr>
            <a:r>
              <a:rPr lang="en-GB" dirty="0"/>
              <a:t>Provide exercise facilities or offer </a:t>
            </a:r>
            <a:r>
              <a:rPr lang="en-GB" b="1" dirty="0">
                <a:solidFill>
                  <a:srgbClr val="C95F57"/>
                </a:solidFill>
              </a:rPr>
              <a:t>subsidized membership</a:t>
            </a:r>
            <a:r>
              <a:rPr lang="en-GB" dirty="0"/>
              <a:t> at a local gym.</a:t>
            </a:r>
          </a:p>
        </p:txBody>
      </p:sp>
      <p:sp>
        <p:nvSpPr>
          <p:cNvPr id="2" name="Rectangle: Rounded Corners 1">
            <a:extLst>
              <a:ext uri="{FF2B5EF4-FFF2-40B4-BE49-F238E27FC236}">
                <a16:creationId xmlns:a16="http://schemas.microsoft.com/office/drawing/2014/main" id="{84699858-10D8-EB64-00DD-7DD72009ADFB}"/>
              </a:ext>
            </a:extLst>
          </p:cNvPr>
          <p:cNvSpPr/>
          <p:nvPr/>
        </p:nvSpPr>
        <p:spPr>
          <a:xfrm>
            <a:off x="99588" y="2092576"/>
            <a:ext cx="4046899" cy="1791360"/>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CSR Pillar 2 Workplace</a:t>
            </a:r>
          </a:p>
          <a:p>
            <a:pPr algn="ctr"/>
            <a:r>
              <a:rPr lang="en-IE" sz="2800" dirty="0">
                <a:solidFill>
                  <a:schemeClr val="bg1"/>
                </a:solidFill>
              </a:rPr>
              <a:t>Improve Human Resources and Employee Wellbeing</a:t>
            </a:r>
          </a:p>
        </p:txBody>
      </p:sp>
    </p:spTree>
    <p:extLst>
      <p:ext uri="{BB962C8B-B14F-4D97-AF65-F5344CB8AC3E}">
        <p14:creationId xmlns:p14="http://schemas.microsoft.com/office/powerpoint/2010/main" val="198604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DFF4AC-CDBC-AD87-B05E-539BC66AEFFA}"/>
              </a:ext>
            </a:extLst>
          </p:cNvPr>
          <p:cNvSpPr>
            <a:spLocks noGrp="1"/>
          </p:cNvSpPr>
          <p:nvPr>
            <p:ph type="body" sz="quarter" idx="20"/>
          </p:nvPr>
        </p:nvSpPr>
        <p:spPr>
          <a:xfrm>
            <a:off x="5540773" y="538164"/>
            <a:ext cx="6328498" cy="3722513"/>
          </a:xfrm>
        </p:spPr>
        <p:txBody>
          <a:bodyPr/>
          <a:lstStyle/>
          <a:p>
            <a:pPr marL="342900" indent="-342900">
              <a:buClr>
                <a:srgbClr val="D0756E"/>
              </a:buClr>
              <a:buFont typeface="Arial" panose="020B0604020202020204" pitchFamily="34" charset="0"/>
              <a:buChar char="•"/>
            </a:pPr>
            <a:r>
              <a:rPr lang="en-GB" dirty="0"/>
              <a:t>Do not tolerate jokes or behaviour in the workplace that </a:t>
            </a:r>
            <a:r>
              <a:rPr lang="en-GB" b="1" dirty="0">
                <a:solidFill>
                  <a:srgbClr val="027354"/>
                </a:solidFill>
              </a:rPr>
              <a:t>insult employees </a:t>
            </a:r>
            <a:r>
              <a:rPr lang="en-GB" dirty="0"/>
              <a:t>on the basis of gender, race, age, ethnicity, disability, sexual orientation or religion</a:t>
            </a:r>
          </a:p>
          <a:p>
            <a:pPr marL="342900" indent="-342900">
              <a:buClr>
                <a:srgbClr val="D0756E"/>
              </a:buClr>
              <a:buFont typeface="Arial" panose="020B0604020202020204" pitchFamily="34" charset="0"/>
              <a:buChar char="•"/>
            </a:pPr>
            <a:r>
              <a:rPr lang="en-GB" dirty="0"/>
              <a:t>For hiring, think creatively about where to advertise the job and whether there are any </a:t>
            </a:r>
            <a:r>
              <a:rPr lang="en-GB" b="1" dirty="0">
                <a:solidFill>
                  <a:srgbClr val="027354"/>
                </a:solidFill>
              </a:rPr>
              <a:t>local employability schemes </a:t>
            </a:r>
            <a:r>
              <a:rPr lang="en-GB" dirty="0"/>
              <a:t>(e.g., run by a local council or employer) to help find work for people who are homeless or disabled</a:t>
            </a:r>
          </a:p>
          <a:p>
            <a:pPr marL="342900" indent="-342900">
              <a:buClr>
                <a:srgbClr val="D0756E"/>
              </a:buClr>
              <a:buFont typeface="Arial" panose="020B0604020202020204" pitchFamily="34" charset="0"/>
              <a:buChar char="•"/>
            </a:pPr>
            <a:r>
              <a:rPr lang="en-GB" dirty="0"/>
              <a:t>Pay </a:t>
            </a:r>
            <a:r>
              <a:rPr lang="en-GB" b="1" dirty="0">
                <a:solidFill>
                  <a:srgbClr val="027354"/>
                </a:solidFill>
              </a:rPr>
              <a:t>comparable wages </a:t>
            </a:r>
            <a:r>
              <a:rPr lang="en-GB" dirty="0"/>
              <a:t>for comparable work</a:t>
            </a:r>
          </a:p>
          <a:p>
            <a:pPr marL="342900" indent="-342900">
              <a:buClr>
                <a:srgbClr val="D0756E"/>
              </a:buClr>
              <a:buFont typeface="Arial" panose="020B0604020202020204" pitchFamily="34" charset="0"/>
              <a:buChar char="•"/>
            </a:pPr>
            <a:r>
              <a:rPr lang="en-GB" dirty="0"/>
              <a:t>Support organizations and suppliers that promote </a:t>
            </a:r>
            <a:r>
              <a:rPr lang="en-GB" b="1" dirty="0">
                <a:solidFill>
                  <a:srgbClr val="027354"/>
                </a:solidFill>
              </a:rPr>
              <a:t>fair trade </a:t>
            </a:r>
            <a:r>
              <a:rPr lang="en-GB" dirty="0"/>
              <a:t>and human rights compliance</a:t>
            </a:r>
          </a:p>
          <a:p>
            <a:pPr marL="342900" indent="-342900">
              <a:buClr>
                <a:srgbClr val="D0756E"/>
              </a:buClr>
              <a:buFont typeface="Arial" panose="020B0604020202020204" pitchFamily="34" charset="0"/>
              <a:buChar char="•"/>
            </a:pPr>
            <a:r>
              <a:rPr lang="en-GB" dirty="0"/>
              <a:t>Check where </a:t>
            </a:r>
            <a:r>
              <a:rPr lang="en-GB" b="1" dirty="0">
                <a:solidFill>
                  <a:srgbClr val="027354"/>
                </a:solidFill>
              </a:rPr>
              <a:t>products are manufactured </a:t>
            </a:r>
            <a:r>
              <a:rPr lang="en-GB" dirty="0"/>
              <a:t>and look into any associated environmental concerns</a:t>
            </a:r>
            <a:endParaRPr lang="en-IE" dirty="0"/>
          </a:p>
        </p:txBody>
      </p:sp>
      <p:sp>
        <p:nvSpPr>
          <p:cNvPr id="8" name="Text Placeholder 7">
            <a:extLst>
              <a:ext uri="{FF2B5EF4-FFF2-40B4-BE49-F238E27FC236}">
                <a16:creationId xmlns:a16="http://schemas.microsoft.com/office/drawing/2014/main" id="{109F0E9E-338D-2FC1-2775-05FD347B6CBB}"/>
              </a:ext>
            </a:extLst>
          </p:cNvPr>
          <p:cNvSpPr>
            <a:spLocks noGrp="1"/>
          </p:cNvSpPr>
          <p:nvPr>
            <p:ph type="body" sz="quarter" idx="23"/>
          </p:nvPr>
        </p:nvSpPr>
        <p:spPr>
          <a:xfrm>
            <a:off x="138222" y="205287"/>
            <a:ext cx="4061638" cy="6652713"/>
          </a:xfrm>
          <a:solidFill>
            <a:schemeClr val="bg1"/>
          </a:solidFill>
        </p:spPr>
        <p:txBody>
          <a:bodyPr>
            <a:normAutofit fontScale="47500" lnSpcReduction="20000"/>
          </a:bodyPr>
          <a:lstStyle/>
          <a:p>
            <a:pPr>
              <a:lnSpc>
                <a:spcPct val="120000"/>
              </a:lnSpc>
              <a:spcBef>
                <a:spcPts val="0"/>
              </a:spcBef>
            </a:pPr>
            <a:r>
              <a:rPr lang="en-IE" sz="5800" b="1" dirty="0">
                <a:solidFill>
                  <a:srgbClr val="F29E38"/>
                </a:solidFill>
              </a:rPr>
              <a:t>Sample CSR Priorities for Diversity and Inclusion</a:t>
            </a:r>
          </a:p>
          <a:p>
            <a:pPr>
              <a:lnSpc>
                <a:spcPct val="120000"/>
              </a:lnSpc>
              <a:spcBef>
                <a:spcPts val="0"/>
              </a:spcBef>
            </a:pPr>
            <a:r>
              <a:rPr lang="en-IE" sz="5800" b="1" dirty="0">
                <a:solidFill>
                  <a:srgbClr val="F29E38"/>
                </a:solidFill>
              </a:rPr>
              <a:t> </a:t>
            </a:r>
          </a:p>
          <a:p>
            <a:pPr>
              <a:lnSpc>
                <a:spcPct val="120000"/>
              </a:lnSpc>
              <a:spcBef>
                <a:spcPts val="0"/>
              </a:spcBef>
            </a:pPr>
            <a:endParaRPr lang="en-IE" sz="5800" b="1" dirty="0">
              <a:solidFill>
                <a:srgbClr val="F29E38"/>
              </a:solidFill>
            </a:endParaRPr>
          </a:p>
          <a:p>
            <a:pPr>
              <a:lnSpc>
                <a:spcPct val="120000"/>
              </a:lnSpc>
              <a:spcBef>
                <a:spcPts val="0"/>
              </a:spcBef>
            </a:pPr>
            <a:endParaRPr lang="en-IE" sz="5100" b="1" dirty="0">
              <a:solidFill>
                <a:srgbClr val="D0756E"/>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sz="4200" b="1" dirty="0">
              <a:solidFill>
                <a:srgbClr val="C55A11"/>
              </a:solidFill>
            </a:endParaRPr>
          </a:p>
          <a:p>
            <a:pPr>
              <a:lnSpc>
                <a:spcPct val="120000"/>
              </a:lnSpc>
              <a:spcBef>
                <a:spcPts val="0"/>
              </a:spcBef>
            </a:pPr>
            <a:r>
              <a:rPr lang="en-GB" sz="4200" b="1" dirty="0">
                <a:solidFill>
                  <a:srgbClr val="C55A11"/>
                </a:solidFill>
              </a:rPr>
              <a:t>Priority 3</a:t>
            </a:r>
          </a:p>
          <a:p>
            <a:pPr>
              <a:lnSpc>
                <a:spcPct val="120000"/>
              </a:lnSpc>
              <a:spcBef>
                <a:spcPts val="0"/>
              </a:spcBef>
              <a:buClr>
                <a:srgbClr val="D0756E"/>
              </a:buClr>
            </a:pPr>
            <a:r>
              <a:rPr lang="en-GB" sz="4200" dirty="0">
                <a:solidFill>
                  <a:srgbClr val="C55A11"/>
                </a:solidFill>
              </a:rPr>
              <a:t>Make sure that all staff know that there are explicit policies against discrimination in hiring, salary, promotion, training or termination of any employee on the basis of gender, race, age, ethnicity, disability, sexual orientation or religion</a:t>
            </a:r>
          </a:p>
          <a:p>
            <a:endParaRPr lang="en-IE" dirty="0"/>
          </a:p>
        </p:txBody>
      </p:sp>
      <p:sp>
        <p:nvSpPr>
          <p:cNvPr id="4" name="Rectangle: Rounded Corners 3">
            <a:extLst>
              <a:ext uri="{FF2B5EF4-FFF2-40B4-BE49-F238E27FC236}">
                <a16:creationId xmlns:a16="http://schemas.microsoft.com/office/drawing/2014/main" id="{FE4AC16E-025E-8C1A-75EB-F73B39CFA6E6}"/>
              </a:ext>
            </a:extLst>
          </p:cNvPr>
          <p:cNvSpPr/>
          <p:nvPr/>
        </p:nvSpPr>
        <p:spPr>
          <a:xfrm>
            <a:off x="99588" y="1503740"/>
            <a:ext cx="4046899" cy="1791360"/>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CSR Pillar 2 Workplace</a:t>
            </a:r>
          </a:p>
          <a:p>
            <a:pPr algn="ctr"/>
            <a:r>
              <a:rPr lang="en-IE" sz="2800" dirty="0">
                <a:solidFill>
                  <a:schemeClr val="bg1"/>
                </a:solidFill>
              </a:rPr>
              <a:t>Promote Diversity, Inclusion and Equality</a:t>
            </a:r>
          </a:p>
        </p:txBody>
      </p:sp>
    </p:spTree>
    <p:extLst>
      <p:ext uri="{BB962C8B-B14F-4D97-AF65-F5344CB8AC3E}">
        <p14:creationId xmlns:p14="http://schemas.microsoft.com/office/powerpoint/2010/main" val="4077941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DFF4AC-CDBC-AD87-B05E-539BC66AEFFA}"/>
              </a:ext>
            </a:extLst>
          </p:cNvPr>
          <p:cNvSpPr>
            <a:spLocks noGrp="1"/>
          </p:cNvSpPr>
          <p:nvPr>
            <p:ph type="body" sz="quarter" idx="20"/>
          </p:nvPr>
        </p:nvSpPr>
        <p:spPr>
          <a:xfrm>
            <a:off x="5477397" y="350143"/>
            <a:ext cx="6513005" cy="3722513"/>
          </a:xfrm>
        </p:spPr>
        <p:txBody>
          <a:bodyPr/>
          <a:lstStyle/>
          <a:p>
            <a:pPr marL="342900" indent="-342900">
              <a:buClr>
                <a:srgbClr val="D0756E"/>
              </a:buClr>
              <a:buFont typeface="Arial" panose="020B0604020202020204" pitchFamily="34" charset="0"/>
              <a:buChar char="•"/>
            </a:pPr>
            <a:r>
              <a:rPr lang="en-GB" b="1" dirty="0">
                <a:solidFill>
                  <a:srgbClr val="027354"/>
                </a:solidFill>
              </a:rPr>
              <a:t>Support vulnerable customers </a:t>
            </a:r>
            <a:r>
              <a:rPr lang="en-GB" dirty="0"/>
              <a:t>by providing your services at a discount or donating products </a:t>
            </a:r>
          </a:p>
          <a:p>
            <a:pPr marL="342900" indent="-342900">
              <a:buClr>
                <a:srgbClr val="D0756E"/>
              </a:buClr>
              <a:buFont typeface="Arial" panose="020B0604020202020204" pitchFamily="34" charset="0"/>
              <a:buChar char="•"/>
            </a:pPr>
            <a:r>
              <a:rPr lang="en-GB" dirty="0"/>
              <a:t>Actively manage and </a:t>
            </a:r>
            <a:r>
              <a:rPr lang="en-GB" b="1" dirty="0">
                <a:solidFill>
                  <a:srgbClr val="027354"/>
                </a:solidFill>
              </a:rPr>
              <a:t>innovate your supply chains</a:t>
            </a:r>
            <a:r>
              <a:rPr lang="en-GB" dirty="0"/>
              <a:t> so that they are environmentally and socially friendly (e.g., reduce/reuse/recycle resources, use suppliers who engage in Fair Trade, and support local businesses…)</a:t>
            </a:r>
          </a:p>
          <a:p>
            <a:pPr marL="342900" indent="-342900">
              <a:buClr>
                <a:srgbClr val="D0756E"/>
              </a:buClr>
              <a:buFont typeface="Arial" panose="020B0604020202020204" pitchFamily="34" charset="0"/>
              <a:buChar char="•"/>
            </a:pPr>
            <a:r>
              <a:rPr lang="en-GB" b="1" dirty="0">
                <a:solidFill>
                  <a:srgbClr val="027354"/>
                </a:solidFill>
              </a:rPr>
              <a:t>Engage in suppliers </a:t>
            </a:r>
            <a:r>
              <a:rPr lang="en-GB" dirty="0"/>
              <a:t>who are socially and environmentally responsible </a:t>
            </a:r>
          </a:p>
          <a:p>
            <a:pPr marL="342900" indent="-342900">
              <a:buClr>
                <a:srgbClr val="D0756E"/>
              </a:buClr>
              <a:buFont typeface="Arial" panose="020B0604020202020204" pitchFamily="34" charset="0"/>
              <a:buChar char="•"/>
            </a:pPr>
            <a:r>
              <a:rPr lang="en-GB" dirty="0"/>
              <a:t>Produce </a:t>
            </a:r>
            <a:r>
              <a:rPr lang="en-GB" b="1" dirty="0">
                <a:solidFill>
                  <a:srgbClr val="027354"/>
                </a:solidFill>
              </a:rPr>
              <a:t>products that are environmentally </a:t>
            </a:r>
            <a:r>
              <a:rPr lang="en-GB" dirty="0"/>
              <a:t>friendly reducing carbon footprint (e.g., use eco-friendly packaging, incorporate circular economy approaches)</a:t>
            </a:r>
          </a:p>
          <a:p>
            <a:pPr marL="342900" indent="-342900">
              <a:buClr>
                <a:srgbClr val="D0756E"/>
              </a:buClr>
              <a:buFont typeface="Arial" panose="020B0604020202020204" pitchFamily="34" charset="0"/>
              <a:buChar char="•"/>
            </a:pPr>
            <a:r>
              <a:rPr lang="en-GB" dirty="0"/>
              <a:t>Distribute a </a:t>
            </a:r>
            <a:r>
              <a:rPr lang="en-GB" b="1" dirty="0">
                <a:solidFill>
                  <a:srgbClr val="027354"/>
                </a:solidFill>
              </a:rPr>
              <a:t>percentage of sales to a charity </a:t>
            </a:r>
            <a:r>
              <a:rPr lang="en-GB" dirty="0"/>
              <a:t>or local community group</a:t>
            </a:r>
          </a:p>
          <a:p>
            <a:pPr marL="342900" indent="-342900">
              <a:buClr>
                <a:srgbClr val="D0756E"/>
              </a:buClr>
              <a:buFont typeface="Arial" panose="020B0604020202020204" pitchFamily="34" charset="0"/>
              <a:buChar char="•"/>
            </a:pPr>
            <a:r>
              <a:rPr lang="en-GB" dirty="0"/>
              <a:t>Engage in </a:t>
            </a:r>
            <a:r>
              <a:rPr lang="en-GB" b="1" dirty="0">
                <a:solidFill>
                  <a:srgbClr val="027354"/>
                </a:solidFill>
              </a:rPr>
              <a:t>community volunteering or set up an internship</a:t>
            </a:r>
          </a:p>
        </p:txBody>
      </p:sp>
      <p:sp>
        <p:nvSpPr>
          <p:cNvPr id="8" name="Text Placeholder 7">
            <a:extLst>
              <a:ext uri="{FF2B5EF4-FFF2-40B4-BE49-F238E27FC236}">
                <a16:creationId xmlns:a16="http://schemas.microsoft.com/office/drawing/2014/main" id="{109F0E9E-338D-2FC1-2775-05FD347B6CBB}"/>
              </a:ext>
            </a:extLst>
          </p:cNvPr>
          <p:cNvSpPr>
            <a:spLocks noGrp="1"/>
          </p:cNvSpPr>
          <p:nvPr>
            <p:ph type="body" sz="quarter" idx="23"/>
          </p:nvPr>
        </p:nvSpPr>
        <p:spPr>
          <a:xfrm>
            <a:off x="138222" y="205287"/>
            <a:ext cx="4061638" cy="6652713"/>
          </a:xfrm>
          <a:solidFill>
            <a:schemeClr val="bg1"/>
          </a:solidFill>
        </p:spPr>
        <p:txBody>
          <a:bodyPr>
            <a:normAutofit fontScale="55000" lnSpcReduction="20000"/>
          </a:bodyPr>
          <a:lstStyle/>
          <a:p>
            <a:pPr>
              <a:lnSpc>
                <a:spcPct val="120000"/>
              </a:lnSpc>
              <a:spcBef>
                <a:spcPts val="0"/>
              </a:spcBef>
            </a:pPr>
            <a:r>
              <a:rPr lang="en-IE" sz="5800" b="1" dirty="0">
                <a:solidFill>
                  <a:srgbClr val="D0756E"/>
                </a:solidFill>
              </a:rPr>
              <a:t>Sample CSR Priorities for Marketplace</a:t>
            </a:r>
          </a:p>
          <a:p>
            <a:pPr>
              <a:lnSpc>
                <a:spcPct val="120000"/>
              </a:lnSpc>
              <a:spcBef>
                <a:spcPts val="0"/>
              </a:spcBef>
            </a:pPr>
            <a:endParaRPr lang="en-IE" sz="5100" b="1" dirty="0">
              <a:solidFill>
                <a:srgbClr val="D0756E"/>
              </a:solidFill>
            </a:endParaRPr>
          </a:p>
          <a:p>
            <a:pPr>
              <a:lnSpc>
                <a:spcPct val="120000"/>
              </a:lnSpc>
              <a:spcBef>
                <a:spcPts val="0"/>
              </a:spcBef>
            </a:pPr>
            <a:endParaRPr lang="en-IE" sz="5100" b="1" dirty="0">
              <a:solidFill>
                <a:srgbClr val="D0756E"/>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r>
              <a:rPr lang="en-GB" sz="4200" b="1" dirty="0">
                <a:solidFill>
                  <a:srgbClr val="C55A11"/>
                </a:solidFill>
              </a:rPr>
              <a:t>Priority 4</a:t>
            </a:r>
          </a:p>
          <a:p>
            <a:pPr>
              <a:lnSpc>
                <a:spcPct val="120000"/>
              </a:lnSpc>
              <a:spcBef>
                <a:spcPts val="0"/>
              </a:spcBef>
              <a:buClr>
                <a:srgbClr val="D0756E"/>
              </a:buClr>
            </a:pPr>
            <a:r>
              <a:rPr lang="en-GB" sz="4200" dirty="0">
                <a:solidFill>
                  <a:srgbClr val="C55A11"/>
                </a:solidFill>
              </a:rPr>
              <a:t>Figuring out marketplace priorities that increase sales and customer loyalty, operational cost savings, better financial performance, and greater ability to attract talent and retain staff.</a:t>
            </a:r>
            <a:endParaRPr lang="en-IE" sz="4200" dirty="0">
              <a:solidFill>
                <a:srgbClr val="C55A11"/>
              </a:solidFill>
            </a:endParaRPr>
          </a:p>
          <a:p>
            <a:pPr>
              <a:lnSpc>
                <a:spcPct val="120000"/>
              </a:lnSpc>
              <a:spcBef>
                <a:spcPts val="0"/>
              </a:spcBef>
              <a:buClr>
                <a:srgbClr val="D0756E"/>
              </a:buClr>
            </a:pPr>
            <a:endParaRPr lang="en-GB" sz="4200" dirty="0">
              <a:solidFill>
                <a:srgbClr val="C55A11"/>
              </a:solidFill>
            </a:endParaRPr>
          </a:p>
          <a:p>
            <a:endParaRPr lang="en-IE" dirty="0"/>
          </a:p>
        </p:txBody>
      </p:sp>
      <p:sp>
        <p:nvSpPr>
          <p:cNvPr id="2" name="Rectangle: Rounded Corners 1">
            <a:extLst>
              <a:ext uri="{FF2B5EF4-FFF2-40B4-BE49-F238E27FC236}">
                <a16:creationId xmlns:a16="http://schemas.microsoft.com/office/drawing/2014/main" id="{BB0287D1-9265-46DE-DAAE-0CF4B1D92CDF}"/>
              </a:ext>
            </a:extLst>
          </p:cNvPr>
          <p:cNvSpPr/>
          <p:nvPr/>
        </p:nvSpPr>
        <p:spPr>
          <a:xfrm>
            <a:off x="138222" y="1355180"/>
            <a:ext cx="3962998" cy="1840693"/>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CSR Pillar 3 Marketplace</a:t>
            </a:r>
          </a:p>
          <a:p>
            <a:pPr algn="ctr"/>
            <a:r>
              <a:rPr lang="en-IE" sz="2400" dirty="0">
                <a:solidFill>
                  <a:srgbClr val="262626"/>
                </a:solidFill>
              </a:rPr>
              <a:t>Responsible commercial decisions dealing with suppliers and customers</a:t>
            </a:r>
          </a:p>
        </p:txBody>
      </p:sp>
    </p:spTree>
    <p:extLst>
      <p:ext uri="{BB962C8B-B14F-4D97-AF65-F5344CB8AC3E}">
        <p14:creationId xmlns:p14="http://schemas.microsoft.com/office/powerpoint/2010/main" val="1090339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193020" y="430501"/>
            <a:ext cx="6693759" cy="4188673"/>
          </a:xfrm>
        </p:spPr>
        <p:txBody>
          <a:bodyPr/>
          <a:lstStyle/>
          <a:p>
            <a:pPr marL="342900" indent="-342900">
              <a:buClr>
                <a:srgbClr val="027354"/>
              </a:buClr>
              <a:buFont typeface="Arial" panose="020B0604020202020204" pitchFamily="34" charset="0"/>
              <a:buChar char="•"/>
            </a:pPr>
            <a:r>
              <a:rPr lang="en-GB" dirty="0"/>
              <a:t>Encourage </a:t>
            </a:r>
            <a:r>
              <a:rPr lang="en-GB" b="1" dirty="0">
                <a:solidFill>
                  <a:srgbClr val="E0810E"/>
                </a:solidFill>
              </a:rPr>
              <a:t>employee volunteering </a:t>
            </a:r>
            <a:r>
              <a:rPr lang="en-GB" dirty="0"/>
              <a:t>in the community and help fundraise </a:t>
            </a:r>
          </a:p>
          <a:p>
            <a:pPr marL="342900" indent="-342900">
              <a:buClr>
                <a:srgbClr val="027354"/>
              </a:buClr>
              <a:buFont typeface="Arial" panose="020B0604020202020204" pitchFamily="34" charset="0"/>
              <a:buChar char="•"/>
            </a:pPr>
            <a:r>
              <a:rPr lang="en-GB" dirty="0"/>
              <a:t>Use the </a:t>
            </a:r>
            <a:r>
              <a:rPr lang="en-GB" b="1" dirty="0">
                <a:solidFill>
                  <a:srgbClr val="E0810E"/>
                </a:solidFill>
              </a:rPr>
              <a:t>business’s experience to help a local </a:t>
            </a:r>
            <a:r>
              <a:rPr lang="en-GB" dirty="0"/>
              <a:t>school, charity or community group become more efficient and entrepreneurial</a:t>
            </a:r>
            <a:endParaRPr lang="en-IE" dirty="0"/>
          </a:p>
          <a:p>
            <a:pPr marL="342900" indent="-342900">
              <a:buClr>
                <a:srgbClr val="027354"/>
              </a:buClr>
              <a:buFont typeface="Arial" panose="020B0604020202020204" pitchFamily="34" charset="0"/>
              <a:buChar char="•"/>
            </a:pPr>
            <a:r>
              <a:rPr lang="en-GB" dirty="0"/>
              <a:t>Make some business products or services available </a:t>
            </a:r>
            <a:r>
              <a:rPr lang="en-GB" b="1" dirty="0">
                <a:solidFill>
                  <a:srgbClr val="E0810E"/>
                </a:solidFill>
              </a:rPr>
              <a:t>free or at a low cost to charities </a:t>
            </a:r>
            <a:r>
              <a:rPr lang="en-GB" dirty="0"/>
              <a:t>and community groups</a:t>
            </a:r>
          </a:p>
          <a:p>
            <a:pPr marL="342900" indent="-342900">
              <a:buClr>
                <a:srgbClr val="027354"/>
              </a:buClr>
              <a:buFont typeface="Arial" panose="020B0604020202020204" pitchFamily="34" charset="0"/>
              <a:buChar char="•"/>
            </a:pPr>
            <a:r>
              <a:rPr lang="en-GB" dirty="0"/>
              <a:t>Look for opportunities to </a:t>
            </a:r>
            <a:r>
              <a:rPr lang="en-GB" b="1" dirty="0">
                <a:solidFill>
                  <a:srgbClr val="E0810E"/>
                </a:solidFill>
              </a:rPr>
              <a:t>make surplus products </a:t>
            </a:r>
            <a:r>
              <a:rPr lang="en-GB" dirty="0"/>
              <a:t>and redundant equipment available to local schools, charities and community groups</a:t>
            </a:r>
          </a:p>
          <a:p>
            <a:pPr marL="342900" indent="-342900">
              <a:buClr>
                <a:srgbClr val="027354"/>
              </a:buClr>
              <a:buFont typeface="Arial" panose="020B0604020202020204" pitchFamily="34" charset="0"/>
              <a:buChar char="•"/>
            </a:pPr>
            <a:r>
              <a:rPr lang="en-GB" dirty="0"/>
              <a:t>Offer quality </a:t>
            </a:r>
            <a:r>
              <a:rPr lang="en-GB" b="1" dirty="0">
                <a:solidFill>
                  <a:srgbClr val="E0810E"/>
                </a:solidFill>
              </a:rPr>
              <a:t>work experience </a:t>
            </a:r>
            <a:r>
              <a:rPr lang="en-GB" dirty="0"/>
              <a:t>for students (job shadowing)</a:t>
            </a:r>
          </a:p>
          <a:p>
            <a:pPr marL="342900" indent="-342900">
              <a:buClr>
                <a:srgbClr val="027354"/>
              </a:buClr>
              <a:buFont typeface="Arial" panose="020B0604020202020204" pitchFamily="34" charset="0"/>
              <a:buChar char="•"/>
            </a:pPr>
            <a:r>
              <a:rPr lang="en-GB" dirty="0"/>
              <a:t>Use some of the marketing budgets to associate the business or </a:t>
            </a:r>
            <a:r>
              <a:rPr lang="en-GB" b="1" dirty="0">
                <a:solidFill>
                  <a:srgbClr val="E0810E"/>
                </a:solidFill>
              </a:rPr>
              <a:t>brand with a social cause</a:t>
            </a:r>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223284" y="265814"/>
            <a:ext cx="3987209" cy="6592186"/>
          </a:xfrm>
          <a:solidFill>
            <a:schemeClr val="bg1"/>
          </a:solidFill>
        </p:spPr>
        <p:txBody>
          <a:bodyPr>
            <a:normAutofit fontScale="62500" lnSpcReduction="20000"/>
          </a:bodyPr>
          <a:lstStyle/>
          <a:p>
            <a:pPr>
              <a:lnSpc>
                <a:spcPct val="120000"/>
              </a:lnSpc>
              <a:spcBef>
                <a:spcPts val="0"/>
              </a:spcBef>
            </a:pPr>
            <a:r>
              <a:rPr lang="en-IE" sz="4600" b="1" dirty="0">
                <a:solidFill>
                  <a:srgbClr val="027354"/>
                </a:solidFill>
              </a:rPr>
              <a:t>Sample CSR Initiatives for Community</a:t>
            </a:r>
          </a:p>
          <a:p>
            <a:pPr>
              <a:lnSpc>
                <a:spcPct val="120000"/>
              </a:lnSpc>
              <a:spcBef>
                <a:spcPts val="0"/>
              </a:spcBef>
            </a:pPr>
            <a:endParaRPr lang="en-IE" sz="3000"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900" b="1" dirty="0">
              <a:solidFill>
                <a:srgbClr val="C55A11"/>
              </a:solidFill>
            </a:endParaRPr>
          </a:p>
          <a:p>
            <a:pPr>
              <a:lnSpc>
                <a:spcPct val="120000"/>
              </a:lnSpc>
              <a:spcBef>
                <a:spcPts val="0"/>
              </a:spcBef>
            </a:pPr>
            <a:r>
              <a:rPr lang="en-GB" sz="2900" b="1" dirty="0">
                <a:solidFill>
                  <a:srgbClr val="C55A11"/>
                </a:solidFill>
              </a:rPr>
              <a:t>Priority 5</a:t>
            </a:r>
          </a:p>
          <a:p>
            <a:pPr>
              <a:lnSpc>
                <a:spcPct val="120000"/>
              </a:lnSpc>
              <a:spcBef>
                <a:spcPts val="0"/>
              </a:spcBef>
            </a:pPr>
            <a:r>
              <a:rPr lang="en-GB" sz="2900" dirty="0">
                <a:solidFill>
                  <a:srgbClr val="C55A11"/>
                </a:solidFill>
              </a:rPr>
              <a:t>CSR builds a crucial ethical stand, in which SMEs are accountable for fulfilling their public duty. Actions must benefit the whole of society. This creates the right balance between economic growth and the well-being of society and the environment.</a:t>
            </a:r>
            <a:endParaRPr lang="en-IE" sz="2900" dirty="0">
              <a:solidFill>
                <a:srgbClr val="C55A11"/>
              </a:solidFill>
            </a:endParaRPr>
          </a:p>
        </p:txBody>
      </p:sp>
      <p:sp>
        <p:nvSpPr>
          <p:cNvPr id="3" name="Rectangle: Rounded Corners 2">
            <a:extLst>
              <a:ext uri="{FF2B5EF4-FFF2-40B4-BE49-F238E27FC236}">
                <a16:creationId xmlns:a16="http://schemas.microsoft.com/office/drawing/2014/main" id="{486EE717-88ED-099D-CC33-CB9F582F6257}"/>
              </a:ext>
            </a:extLst>
          </p:cNvPr>
          <p:cNvSpPr/>
          <p:nvPr/>
        </p:nvSpPr>
        <p:spPr>
          <a:xfrm>
            <a:off x="241004" y="1971232"/>
            <a:ext cx="3457575" cy="179501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CSR Pillar 4 Community</a:t>
            </a:r>
          </a:p>
          <a:p>
            <a:pPr algn="ctr"/>
            <a:r>
              <a:rPr lang="en-IE" sz="2800" dirty="0">
                <a:solidFill>
                  <a:schemeClr val="bg1"/>
                </a:solidFill>
              </a:rPr>
              <a:t>Help the Community and the Vulnerable</a:t>
            </a:r>
          </a:p>
        </p:txBody>
      </p:sp>
    </p:spTree>
    <p:extLst>
      <p:ext uri="{BB962C8B-B14F-4D97-AF65-F5344CB8AC3E}">
        <p14:creationId xmlns:p14="http://schemas.microsoft.com/office/powerpoint/2010/main" val="3761173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8CBE19-9A5E-E21F-1F8B-9C337A3ED9CF}"/>
              </a:ext>
            </a:extLst>
          </p:cNvPr>
          <p:cNvSpPr/>
          <p:nvPr/>
        </p:nvSpPr>
        <p:spPr>
          <a:xfrm>
            <a:off x="1067247" y="1531825"/>
            <a:ext cx="337694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2 - 3 External Priorities </a:t>
            </a:r>
          </a:p>
        </p:txBody>
      </p:sp>
      <p:sp>
        <p:nvSpPr>
          <p:cNvPr id="5" name="Rectangle: Rounded Corners 4">
            <a:extLst>
              <a:ext uri="{FF2B5EF4-FFF2-40B4-BE49-F238E27FC236}">
                <a16:creationId xmlns:a16="http://schemas.microsoft.com/office/drawing/2014/main" id="{4EDB6782-86F2-A051-EA0B-86606B72DF8B}"/>
              </a:ext>
            </a:extLst>
          </p:cNvPr>
          <p:cNvSpPr/>
          <p:nvPr/>
        </p:nvSpPr>
        <p:spPr>
          <a:xfrm>
            <a:off x="287591" y="2678977"/>
            <a:ext cx="4936256" cy="3232185"/>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E" sz="2000" b="1" i="1" dirty="0">
                <a:solidFill>
                  <a:schemeClr val="bg1"/>
                </a:solidFill>
              </a:rPr>
              <a:t>Instructions</a:t>
            </a:r>
            <a:r>
              <a:rPr lang="en-IE" sz="2000" i="1" dirty="0">
                <a:solidFill>
                  <a:schemeClr val="bg1"/>
                </a:solidFill>
              </a:rPr>
              <a:t> From the previous section fill in 2 - 3 External Priorities from the External Pillars - Marketplace and Community</a:t>
            </a:r>
          </a:p>
        </p:txBody>
      </p:sp>
      <p:sp>
        <p:nvSpPr>
          <p:cNvPr id="6" name="Rectangle: Rounded Corners 5">
            <a:extLst>
              <a:ext uri="{FF2B5EF4-FFF2-40B4-BE49-F238E27FC236}">
                <a16:creationId xmlns:a16="http://schemas.microsoft.com/office/drawing/2014/main" id="{DC5997F4-ACCE-7E71-A6D0-40E25BEA13E5}"/>
              </a:ext>
            </a:extLst>
          </p:cNvPr>
          <p:cNvSpPr/>
          <p:nvPr/>
        </p:nvSpPr>
        <p:spPr>
          <a:xfrm>
            <a:off x="6234081" y="2678977"/>
            <a:ext cx="5815181" cy="3139434"/>
          </a:xfrm>
          <a:prstGeom prst="roundRect">
            <a:avLst/>
          </a:prstGeom>
          <a:solidFill>
            <a:srgbClr val="308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E" sz="2000" b="1" i="1" dirty="0">
                <a:solidFill>
                  <a:schemeClr val="bg1"/>
                </a:solidFill>
              </a:rPr>
              <a:t>Instructions </a:t>
            </a:r>
            <a:r>
              <a:rPr lang="en-IE" sz="2000" i="1" dirty="0">
                <a:solidFill>
                  <a:schemeClr val="bg1"/>
                </a:solidFill>
              </a:rPr>
              <a:t>From the previous section fill in 2 - 3 Internal Priorities from the Internal Pillars – Environment and Workplace </a:t>
            </a:r>
          </a:p>
        </p:txBody>
      </p:sp>
      <p:sp>
        <p:nvSpPr>
          <p:cNvPr id="8" name="Arrow: Left-Right-Up 7">
            <a:extLst>
              <a:ext uri="{FF2B5EF4-FFF2-40B4-BE49-F238E27FC236}">
                <a16:creationId xmlns:a16="http://schemas.microsoft.com/office/drawing/2014/main" id="{9C600306-4C34-54EF-69CB-52710FD48068}"/>
              </a:ext>
            </a:extLst>
          </p:cNvPr>
          <p:cNvSpPr/>
          <p:nvPr/>
        </p:nvSpPr>
        <p:spPr>
          <a:xfrm rot="10800000">
            <a:off x="5305327" y="2660226"/>
            <a:ext cx="928751" cy="3351274"/>
          </a:xfrm>
          <a:prstGeom prst="leftRightUpArrow">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Rounded Corners 8">
            <a:extLst>
              <a:ext uri="{FF2B5EF4-FFF2-40B4-BE49-F238E27FC236}">
                <a16:creationId xmlns:a16="http://schemas.microsoft.com/office/drawing/2014/main" id="{0865AACC-A424-A704-83B4-BFE03365F712}"/>
              </a:ext>
            </a:extLst>
          </p:cNvPr>
          <p:cNvSpPr/>
          <p:nvPr/>
        </p:nvSpPr>
        <p:spPr>
          <a:xfrm>
            <a:off x="2423310" y="6104885"/>
            <a:ext cx="6690511" cy="576425"/>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CSR Innovation and Sustainability</a:t>
            </a:r>
            <a:endParaRPr lang="en-IE" dirty="0">
              <a:solidFill>
                <a:srgbClr val="262626"/>
              </a:solidFill>
            </a:endParaRPr>
          </a:p>
        </p:txBody>
      </p:sp>
      <p:sp>
        <p:nvSpPr>
          <p:cNvPr id="2" name="Rectangle: Rounded Corners 1">
            <a:extLst>
              <a:ext uri="{FF2B5EF4-FFF2-40B4-BE49-F238E27FC236}">
                <a16:creationId xmlns:a16="http://schemas.microsoft.com/office/drawing/2014/main" id="{D5491C31-49F0-823E-4BCF-E2D9710E504A}"/>
              </a:ext>
            </a:extLst>
          </p:cNvPr>
          <p:cNvSpPr/>
          <p:nvPr/>
        </p:nvSpPr>
        <p:spPr>
          <a:xfrm>
            <a:off x="7364174" y="1543042"/>
            <a:ext cx="3554993"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2 - 3 Internal Priorities</a:t>
            </a:r>
            <a:endParaRPr lang="en-IE" dirty="0">
              <a:solidFill>
                <a:srgbClr val="262626"/>
              </a:solidFill>
            </a:endParaRPr>
          </a:p>
        </p:txBody>
      </p:sp>
      <p:sp>
        <p:nvSpPr>
          <p:cNvPr id="10" name="Rectangle: Rounded Corners 9">
            <a:extLst>
              <a:ext uri="{FF2B5EF4-FFF2-40B4-BE49-F238E27FC236}">
                <a16:creationId xmlns:a16="http://schemas.microsoft.com/office/drawing/2014/main" id="{8963C478-01C7-1ACE-987F-27A53B8B669C}"/>
              </a:ext>
            </a:extLst>
          </p:cNvPr>
          <p:cNvSpPr/>
          <p:nvPr/>
        </p:nvSpPr>
        <p:spPr>
          <a:xfrm>
            <a:off x="1495608" y="193820"/>
            <a:ext cx="9200784" cy="719753"/>
          </a:xfrm>
          <a:prstGeom prst="round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Exercise Begin by Choosing 3-5 CSR Priorities</a:t>
            </a:r>
          </a:p>
        </p:txBody>
      </p:sp>
      <p:pic>
        <p:nvPicPr>
          <p:cNvPr id="7" name="Graphic 6" descr="Signature with solid fill">
            <a:extLst>
              <a:ext uri="{FF2B5EF4-FFF2-40B4-BE49-F238E27FC236}">
                <a16:creationId xmlns:a16="http://schemas.microsoft.com/office/drawing/2014/main" id="{FC09BDD1-93D9-085B-4038-31EC8F74E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8565" y="125157"/>
            <a:ext cx="1563648" cy="1563648"/>
          </a:xfrm>
          <a:prstGeom prst="rect">
            <a:avLst/>
          </a:prstGeom>
        </p:spPr>
      </p:pic>
    </p:spTree>
    <p:extLst>
      <p:ext uri="{BB962C8B-B14F-4D97-AF65-F5344CB8AC3E}">
        <p14:creationId xmlns:p14="http://schemas.microsoft.com/office/powerpoint/2010/main" val="160014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8CBE19-9A5E-E21F-1F8B-9C337A3ED9CF}"/>
              </a:ext>
            </a:extLst>
          </p:cNvPr>
          <p:cNvSpPr/>
          <p:nvPr/>
        </p:nvSpPr>
        <p:spPr>
          <a:xfrm>
            <a:off x="1148729" y="276400"/>
            <a:ext cx="337694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Examples of External Priorities </a:t>
            </a:r>
          </a:p>
        </p:txBody>
      </p:sp>
      <p:sp>
        <p:nvSpPr>
          <p:cNvPr id="5" name="Rectangle: Rounded Corners 4">
            <a:extLst>
              <a:ext uri="{FF2B5EF4-FFF2-40B4-BE49-F238E27FC236}">
                <a16:creationId xmlns:a16="http://schemas.microsoft.com/office/drawing/2014/main" id="{4EDB6782-86F2-A051-EA0B-86606B72DF8B}"/>
              </a:ext>
            </a:extLst>
          </p:cNvPr>
          <p:cNvSpPr/>
          <p:nvPr/>
        </p:nvSpPr>
        <p:spPr>
          <a:xfrm>
            <a:off x="369074" y="1380556"/>
            <a:ext cx="4936256" cy="4096888"/>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bg1"/>
              </a:buClr>
              <a:buFont typeface="+mj-lt"/>
              <a:buAutoNum type="arabicPeriod"/>
            </a:pPr>
            <a:r>
              <a:rPr lang="en-GB" dirty="0">
                <a:solidFill>
                  <a:schemeClr val="bg1"/>
                </a:solidFill>
              </a:rPr>
              <a:t>Join or support local charities or dedicate </a:t>
            </a:r>
            <a:r>
              <a:rPr lang="en-US" dirty="0">
                <a:solidFill>
                  <a:schemeClr val="bg1"/>
                </a:solidFill>
                <a:cs typeface="Times New Roman" panose="02020603050405020304" pitchFamily="18" charset="0"/>
              </a:rPr>
              <a:t>company fundraisers for direct local impact</a:t>
            </a:r>
          </a:p>
          <a:p>
            <a:pPr marL="342900" indent="-342900">
              <a:buClr>
                <a:schemeClr val="bg1"/>
              </a:buClr>
              <a:buFont typeface="+mj-lt"/>
              <a:buAutoNum type="arabicPeriod"/>
            </a:pPr>
            <a:r>
              <a:rPr lang="en-GB" dirty="0"/>
              <a:t>Actively manage and innovate your supply chains so that they are environmentally and socially friendly </a:t>
            </a:r>
          </a:p>
          <a:p>
            <a:pPr marL="342900" indent="-342900">
              <a:buClr>
                <a:schemeClr val="bg1"/>
              </a:buClr>
              <a:buFont typeface="+mj-lt"/>
              <a:buAutoNum type="arabicPeriod"/>
            </a:pPr>
            <a:r>
              <a:rPr lang="en-GB" dirty="0"/>
              <a:t>Engage in suppliers who are socially and environmentally responsible </a:t>
            </a:r>
          </a:p>
          <a:p>
            <a:pPr marL="342900" indent="-342900">
              <a:buClr>
                <a:schemeClr val="bg1"/>
              </a:buClr>
              <a:buFont typeface="+mj-lt"/>
              <a:buAutoNum type="arabicPeriod"/>
            </a:pPr>
            <a:r>
              <a:rPr lang="en-GB" dirty="0"/>
              <a:t>Produce products that are environmentally friendly reducing carbon footprint </a:t>
            </a:r>
          </a:p>
          <a:p>
            <a:pPr marL="342900" indent="-342900">
              <a:buClr>
                <a:schemeClr val="bg1"/>
              </a:buClr>
              <a:buFont typeface="+mj-lt"/>
              <a:buAutoNum type="arabicPeriod"/>
            </a:pPr>
            <a:r>
              <a:rPr lang="en-US" dirty="0">
                <a:solidFill>
                  <a:schemeClr val="bg1"/>
                </a:solidFill>
                <a:cs typeface="Times New Roman" panose="02020603050405020304" pitchFamily="18" charset="0"/>
              </a:rPr>
              <a:t>Volunteer your training, staff assistance and consultancy services</a:t>
            </a:r>
          </a:p>
        </p:txBody>
      </p:sp>
      <p:sp>
        <p:nvSpPr>
          <p:cNvPr id="6" name="Rectangle: Rounded Corners 5">
            <a:extLst>
              <a:ext uri="{FF2B5EF4-FFF2-40B4-BE49-F238E27FC236}">
                <a16:creationId xmlns:a16="http://schemas.microsoft.com/office/drawing/2014/main" id="{DC5997F4-ACCE-7E71-A6D0-40E25BEA13E5}"/>
              </a:ext>
            </a:extLst>
          </p:cNvPr>
          <p:cNvSpPr/>
          <p:nvPr/>
        </p:nvSpPr>
        <p:spPr>
          <a:xfrm>
            <a:off x="6234081" y="1351807"/>
            <a:ext cx="5815181" cy="4659694"/>
          </a:xfrm>
          <a:prstGeom prst="roundRect">
            <a:avLst/>
          </a:prstGeom>
          <a:solidFill>
            <a:srgbClr val="308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GB" dirty="0">
                <a:solidFill>
                  <a:schemeClr val="bg1"/>
                </a:solidFill>
              </a:rPr>
              <a:t>S</a:t>
            </a:r>
            <a:r>
              <a:rPr lang="en-US" dirty="0">
                <a:solidFill>
                  <a:schemeClr val="bg1"/>
                </a:solidFill>
              </a:rPr>
              <a:t>upport employee wellbeing and diversity by integrating it into your HR practices and policies</a:t>
            </a:r>
          </a:p>
          <a:p>
            <a:pPr marL="342900" indent="-342900">
              <a:buFont typeface="+mj-lt"/>
              <a:buAutoNum type="arabicPeriod"/>
            </a:pPr>
            <a:r>
              <a:rPr lang="en-GB" dirty="0">
                <a:solidFill>
                  <a:schemeClr val="bg1"/>
                </a:solidFill>
              </a:rPr>
              <a:t>Provide</a:t>
            </a:r>
            <a:r>
              <a:rPr lang="en-US" b="1" dirty="0">
                <a:solidFill>
                  <a:schemeClr val="bg1"/>
                </a:solidFill>
              </a:rPr>
              <a:t> </a:t>
            </a:r>
            <a:r>
              <a:rPr lang="en-US" dirty="0">
                <a:solidFill>
                  <a:schemeClr val="bg1"/>
                </a:solidFill>
                <a:effectLst/>
                <a:ea typeface="Calibri" panose="020F0502020204030204" pitchFamily="34" charset="0"/>
                <a:cs typeface="Times New Roman" panose="02020603050405020304" pitchFamily="18" charset="0"/>
              </a:rPr>
              <a:t>employee travel care and assistance</a:t>
            </a:r>
          </a:p>
          <a:p>
            <a:pPr marL="342900" indent="-342900">
              <a:buFont typeface="+mj-lt"/>
              <a:buAutoNum type="arabicPeriod"/>
            </a:pPr>
            <a:r>
              <a:rPr lang="en-US" dirty="0">
                <a:solidFill>
                  <a:schemeClr val="bg1"/>
                </a:solidFill>
                <a:cs typeface="Times New Roman" panose="02020603050405020304" pitchFamily="18" charset="0"/>
              </a:rPr>
              <a:t>Ethically source local products, resources, food and services that are environmentally and socially friendly e.g., organic local food produce with recyclable packaging</a:t>
            </a:r>
            <a:endParaRPr lang="en-IE" dirty="0">
              <a:solidFill>
                <a:schemeClr val="bg1"/>
              </a:solidFill>
              <a:cs typeface="Times New Roman" panose="02020603050405020304" pitchFamily="18" charset="0"/>
            </a:endParaRPr>
          </a:p>
          <a:p>
            <a:pPr marL="342900" indent="-342900">
              <a:buFont typeface="+mj-lt"/>
              <a:buAutoNum type="arabicPeriod"/>
            </a:pPr>
            <a:r>
              <a:rPr lang="en-US" dirty="0">
                <a:solidFill>
                  <a:schemeClr val="bg1"/>
                </a:solidFill>
                <a:cs typeface="Times New Roman" panose="02020603050405020304" pitchFamily="18" charset="0"/>
              </a:rPr>
              <a:t>Implement green marketing activities (e.g., minimum printing, environmentally friendly reduce/reuse/recycle practices) and communicate with a dedicated green marketing strategy</a:t>
            </a:r>
          </a:p>
          <a:p>
            <a:pPr marL="342900" indent="-342900">
              <a:buFont typeface="+mj-lt"/>
              <a:buAutoNum type="arabicPeriod"/>
            </a:pPr>
            <a:r>
              <a:rPr lang="en-US" dirty="0">
                <a:solidFill>
                  <a:schemeClr val="bg1"/>
                </a:solidFill>
                <a:cs typeface="Times New Roman" panose="02020603050405020304" pitchFamily="18" charset="0"/>
              </a:rPr>
              <a:t>Deliver only green meetings, conferences and events e.g., digital materials, car pooling, ticketless events, select venues close to public transport</a:t>
            </a:r>
            <a:endParaRPr lang="en-IE" dirty="0">
              <a:solidFill>
                <a:schemeClr val="bg1"/>
              </a:solidFill>
              <a:cs typeface="Times New Roman" panose="02020603050405020304" pitchFamily="18" charset="0"/>
            </a:endParaRPr>
          </a:p>
        </p:txBody>
      </p:sp>
      <p:sp>
        <p:nvSpPr>
          <p:cNvPr id="8" name="Arrow: Left-Right-Up 7">
            <a:extLst>
              <a:ext uri="{FF2B5EF4-FFF2-40B4-BE49-F238E27FC236}">
                <a16:creationId xmlns:a16="http://schemas.microsoft.com/office/drawing/2014/main" id="{9C600306-4C34-54EF-69CB-52710FD48068}"/>
              </a:ext>
            </a:extLst>
          </p:cNvPr>
          <p:cNvSpPr/>
          <p:nvPr/>
        </p:nvSpPr>
        <p:spPr>
          <a:xfrm rot="10800000">
            <a:off x="5305327" y="2660226"/>
            <a:ext cx="928751" cy="3351274"/>
          </a:xfrm>
          <a:prstGeom prst="leftRightUpArrow">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Rounded Corners 8">
            <a:extLst>
              <a:ext uri="{FF2B5EF4-FFF2-40B4-BE49-F238E27FC236}">
                <a16:creationId xmlns:a16="http://schemas.microsoft.com/office/drawing/2014/main" id="{0865AACC-A424-A704-83B4-BFE03365F712}"/>
              </a:ext>
            </a:extLst>
          </p:cNvPr>
          <p:cNvSpPr/>
          <p:nvPr/>
        </p:nvSpPr>
        <p:spPr>
          <a:xfrm>
            <a:off x="2423310" y="6104885"/>
            <a:ext cx="6690511" cy="576425"/>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CSR Innovation and Sustainability</a:t>
            </a:r>
            <a:endParaRPr lang="en-IE" dirty="0">
              <a:solidFill>
                <a:srgbClr val="262626"/>
              </a:solidFill>
            </a:endParaRPr>
          </a:p>
        </p:txBody>
      </p:sp>
      <p:sp>
        <p:nvSpPr>
          <p:cNvPr id="2" name="Rectangle: Rounded Corners 1">
            <a:extLst>
              <a:ext uri="{FF2B5EF4-FFF2-40B4-BE49-F238E27FC236}">
                <a16:creationId xmlns:a16="http://schemas.microsoft.com/office/drawing/2014/main" id="{D5491C31-49F0-823E-4BCF-E2D9710E504A}"/>
              </a:ext>
            </a:extLst>
          </p:cNvPr>
          <p:cNvSpPr/>
          <p:nvPr/>
        </p:nvSpPr>
        <p:spPr>
          <a:xfrm>
            <a:off x="7592838" y="261458"/>
            <a:ext cx="304196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Examples of Internal Priorities</a:t>
            </a:r>
            <a:endParaRPr lang="en-IE" dirty="0">
              <a:solidFill>
                <a:srgbClr val="262626"/>
              </a:solidFill>
            </a:endParaRPr>
          </a:p>
        </p:txBody>
      </p:sp>
      <p:pic>
        <p:nvPicPr>
          <p:cNvPr id="7" name="Graphic 6" descr="Signature with solid fill">
            <a:extLst>
              <a:ext uri="{FF2B5EF4-FFF2-40B4-BE49-F238E27FC236}">
                <a16:creationId xmlns:a16="http://schemas.microsoft.com/office/drawing/2014/main" id="{FC09BDD1-93D9-085B-4038-31EC8F74E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9810" y="261458"/>
            <a:ext cx="914400" cy="914400"/>
          </a:xfrm>
          <a:prstGeom prst="rect">
            <a:avLst/>
          </a:prstGeom>
        </p:spPr>
      </p:pic>
    </p:spTree>
    <p:extLst>
      <p:ext uri="{BB962C8B-B14F-4D97-AF65-F5344CB8AC3E}">
        <p14:creationId xmlns:p14="http://schemas.microsoft.com/office/powerpoint/2010/main" val="161729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F0CB296-5D82-0CFF-6BEA-CC4923C30F22}"/>
              </a:ext>
            </a:extLst>
          </p:cNvPr>
          <p:cNvSpPr/>
          <p:nvPr/>
        </p:nvSpPr>
        <p:spPr>
          <a:xfrm>
            <a:off x="1897522" y="226452"/>
            <a:ext cx="8127035" cy="719753"/>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Sample CSR Action Plan</a:t>
            </a:r>
          </a:p>
        </p:txBody>
      </p:sp>
      <p:pic>
        <p:nvPicPr>
          <p:cNvPr id="9" name="Graphic 8" descr="Signature with solid fill">
            <a:extLst>
              <a:ext uri="{FF2B5EF4-FFF2-40B4-BE49-F238E27FC236}">
                <a16:creationId xmlns:a16="http://schemas.microsoft.com/office/drawing/2014/main" id="{D31696B8-3E87-8331-480C-58ACBCC15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8068" y="125984"/>
            <a:ext cx="1563648" cy="1563648"/>
          </a:xfrm>
          <a:prstGeom prst="rect">
            <a:avLst/>
          </a:prstGeom>
        </p:spPr>
      </p:pic>
      <p:sp>
        <p:nvSpPr>
          <p:cNvPr id="4" name="Text Placeholder 3">
            <a:extLst>
              <a:ext uri="{FF2B5EF4-FFF2-40B4-BE49-F238E27FC236}">
                <a16:creationId xmlns:a16="http://schemas.microsoft.com/office/drawing/2014/main" id="{2908D8E1-1305-28D3-7D8D-814879CA3880}"/>
              </a:ext>
            </a:extLst>
          </p:cNvPr>
          <p:cNvSpPr>
            <a:spLocks noGrp="1"/>
          </p:cNvSpPr>
          <p:nvPr>
            <p:ph type="body" sz="quarter" idx="14"/>
          </p:nvPr>
        </p:nvSpPr>
        <p:spPr>
          <a:xfrm>
            <a:off x="316871" y="1564636"/>
            <a:ext cx="11558258" cy="3995320"/>
          </a:xfrm>
        </p:spPr>
        <p:txBody>
          <a:bodyPr/>
          <a:lstStyle/>
          <a:p>
            <a:r>
              <a:rPr lang="en-GB" sz="2200" b="0" i="0" dirty="0">
                <a:effectLst/>
              </a:rPr>
              <a:t>Your </a:t>
            </a:r>
            <a:r>
              <a:rPr lang="en-GB" sz="2200" b="1" i="0" dirty="0">
                <a:effectLst/>
              </a:rPr>
              <a:t>CSR Action Plan </a:t>
            </a:r>
            <a:r>
              <a:rPr lang="en-GB" sz="2200" b="0" i="0" dirty="0">
                <a:effectLst/>
              </a:rPr>
              <a:t>is a detailed active plan outlining actions needed to reach one or more of your CSR priorities. It is a communication mechanism and active document that shows a sequence of steps that must be taken in a certain order by a certain time, date and person to achieve the goal. It can </a:t>
            </a:r>
            <a:r>
              <a:rPr lang="en-GB" sz="2200" dirty="0"/>
              <a:t>include </a:t>
            </a:r>
            <a:r>
              <a:rPr lang="en-GB" sz="2200" b="0" i="0" dirty="0">
                <a:effectLst/>
              </a:rPr>
              <a:t>notes, supporting links or resources that are required to achieve each gaol. </a:t>
            </a:r>
            <a:endParaRPr lang="en-IE" sz="2200" dirty="0"/>
          </a:p>
        </p:txBody>
      </p:sp>
      <p:sp>
        <p:nvSpPr>
          <p:cNvPr id="5" name="TextBox 4">
            <a:extLst>
              <a:ext uri="{FF2B5EF4-FFF2-40B4-BE49-F238E27FC236}">
                <a16:creationId xmlns:a16="http://schemas.microsoft.com/office/drawing/2014/main" id="{5CC0E721-47EC-ABCB-EDD2-97BE3013977E}"/>
              </a:ext>
            </a:extLst>
          </p:cNvPr>
          <p:cNvSpPr txBox="1"/>
          <p:nvPr/>
        </p:nvSpPr>
        <p:spPr>
          <a:xfrm>
            <a:off x="226336" y="6356347"/>
            <a:ext cx="3494638" cy="369332"/>
          </a:xfrm>
          <a:prstGeom prst="rect">
            <a:avLst/>
          </a:prstGeom>
          <a:noFill/>
        </p:spPr>
        <p:txBody>
          <a:bodyPr wrap="square" rtlCol="0">
            <a:spAutoFit/>
          </a:bodyPr>
          <a:lstStyle/>
          <a:p>
            <a:r>
              <a:rPr lang="en-IE" dirty="0">
                <a:hlinkClick r:id="rId4"/>
              </a:rPr>
              <a:t>How to Write an Action Plan</a:t>
            </a:r>
            <a:endParaRPr lang="en-IE" dirty="0"/>
          </a:p>
        </p:txBody>
      </p:sp>
      <p:graphicFrame>
        <p:nvGraphicFramePr>
          <p:cNvPr id="6" name="Table 7">
            <a:extLst>
              <a:ext uri="{FF2B5EF4-FFF2-40B4-BE49-F238E27FC236}">
                <a16:creationId xmlns:a16="http://schemas.microsoft.com/office/drawing/2014/main" id="{650A05A1-7C53-9608-82DF-22A0F82592D0}"/>
              </a:ext>
            </a:extLst>
          </p:cNvPr>
          <p:cNvGraphicFramePr>
            <a:graphicFrameLocks noGrp="1"/>
          </p:cNvGraphicFramePr>
          <p:nvPr>
            <p:extLst>
              <p:ext uri="{D42A27DB-BD31-4B8C-83A1-F6EECF244321}">
                <p14:modId xmlns:p14="http://schemas.microsoft.com/office/powerpoint/2010/main" val="1820151534"/>
              </p:ext>
            </p:extLst>
          </p:nvPr>
        </p:nvGraphicFramePr>
        <p:xfrm>
          <a:off x="301781" y="3017756"/>
          <a:ext cx="11588437" cy="3169920"/>
        </p:xfrm>
        <a:graphic>
          <a:graphicData uri="http://schemas.openxmlformats.org/drawingml/2006/table">
            <a:tbl>
              <a:tblPr firstRow="1" bandRow="1">
                <a:tableStyleId>{5C22544A-7EE6-4342-B048-85BDC9FD1C3A}</a:tableStyleId>
              </a:tblPr>
              <a:tblGrid>
                <a:gridCol w="1655491">
                  <a:extLst>
                    <a:ext uri="{9D8B030D-6E8A-4147-A177-3AD203B41FA5}">
                      <a16:colId xmlns:a16="http://schemas.microsoft.com/office/drawing/2014/main" val="3841511089"/>
                    </a:ext>
                  </a:extLst>
                </a:gridCol>
                <a:gridCol w="1655491">
                  <a:extLst>
                    <a:ext uri="{9D8B030D-6E8A-4147-A177-3AD203B41FA5}">
                      <a16:colId xmlns:a16="http://schemas.microsoft.com/office/drawing/2014/main" val="1642614388"/>
                    </a:ext>
                  </a:extLst>
                </a:gridCol>
                <a:gridCol w="1655491">
                  <a:extLst>
                    <a:ext uri="{9D8B030D-6E8A-4147-A177-3AD203B41FA5}">
                      <a16:colId xmlns:a16="http://schemas.microsoft.com/office/drawing/2014/main" val="3155199519"/>
                    </a:ext>
                  </a:extLst>
                </a:gridCol>
                <a:gridCol w="1655491">
                  <a:extLst>
                    <a:ext uri="{9D8B030D-6E8A-4147-A177-3AD203B41FA5}">
                      <a16:colId xmlns:a16="http://schemas.microsoft.com/office/drawing/2014/main" val="3844566181"/>
                    </a:ext>
                  </a:extLst>
                </a:gridCol>
                <a:gridCol w="1655491">
                  <a:extLst>
                    <a:ext uri="{9D8B030D-6E8A-4147-A177-3AD203B41FA5}">
                      <a16:colId xmlns:a16="http://schemas.microsoft.com/office/drawing/2014/main" val="2082748839"/>
                    </a:ext>
                  </a:extLst>
                </a:gridCol>
                <a:gridCol w="1655491">
                  <a:extLst>
                    <a:ext uri="{9D8B030D-6E8A-4147-A177-3AD203B41FA5}">
                      <a16:colId xmlns:a16="http://schemas.microsoft.com/office/drawing/2014/main" val="3375529373"/>
                    </a:ext>
                  </a:extLst>
                </a:gridCol>
                <a:gridCol w="1655491">
                  <a:extLst>
                    <a:ext uri="{9D8B030D-6E8A-4147-A177-3AD203B41FA5}">
                      <a16:colId xmlns:a16="http://schemas.microsoft.com/office/drawing/2014/main" val="1183257757"/>
                    </a:ext>
                  </a:extLst>
                </a:gridCol>
              </a:tblGrid>
              <a:tr h="370840">
                <a:tc gridSpan="7">
                  <a:txBody>
                    <a:bodyPr/>
                    <a:lstStyle/>
                    <a:p>
                      <a:pPr algn="ctr"/>
                      <a:r>
                        <a:rPr lang="en-IE" sz="2800" dirty="0"/>
                        <a:t>CSR Action Plan </a:t>
                      </a:r>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extLst>
                  <a:ext uri="{0D108BD9-81ED-4DB2-BD59-A6C34878D82A}">
                    <a16:rowId xmlns:a16="http://schemas.microsoft.com/office/drawing/2014/main" val="689226730"/>
                  </a:ext>
                </a:extLst>
              </a:tr>
              <a:tr h="370840">
                <a:tc>
                  <a:txBody>
                    <a:bodyPr/>
                    <a:lstStyle/>
                    <a:p>
                      <a:pPr algn="ctr"/>
                      <a:r>
                        <a:rPr lang="en-IE" b="1" dirty="0">
                          <a:solidFill>
                            <a:schemeClr val="bg1"/>
                          </a:solidFill>
                        </a:rPr>
                        <a:t>Priority </a:t>
                      </a:r>
                    </a:p>
                  </a:txBody>
                  <a:tcPr anchor="ctr">
                    <a:solidFill>
                      <a:srgbClr val="D98F89"/>
                    </a:solidFill>
                  </a:tcPr>
                </a:tc>
                <a:tc>
                  <a:txBody>
                    <a:bodyPr/>
                    <a:lstStyle/>
                    <a:p>
                      <a:pPr algn="ctr"/>
                      <a:r>
                        <a:rPr lang="en-IE" b="1" dirty="0">
                          <a:solidFill>
                            <a:schemeClr val="bg1"/>
                          </a:solidFill>
                        </a:rPr>
                        <a:t>Person Responsible</a:t>
                      </a:r>
                    </a:p>
                  </a:txBody>
                  <a:tcPr anchor="ctr">
                    <a:solidFill>
                      <a:srgbClr val="D98F89"/>
                    </a:solidFill>
                  </a:tcPr>
                </a:tc>
                <a:tc>
                  <a:txBody>
                    <a:bodyPr/>
                    <a:lstStyle/>
                    <a:p>
                      <a:pPr algn="ctr"/>
                      <a:r>
                        <a:rPr lang="en-IE" b="1" dirty="0">
                          <a:solidFill>
                            <a:schemeClr val="bg1"/>
                          </a:solidFill>
                        </a:rPr>
                        <a:t>Start Date</a:t>
                      </a:r>
                    </a:p>
                  </a:txBody>
                  <a:tcPr anchor="ctr">
                    <a:solidFill>
                      <a:srgbClr val="D98F89"/>
                    </a:solidFill>
                  </a:tcPr>
                </a:tc>
                <a:tc>
                  <a:txBody>
                    <a:bodyPr/>
                    <a:lstStyle/>
                    <a:p>
                      <a:pPr algn="ctr"/>
                      <a:r>
                        <a:rPr lang="en-IE" b="1" dirty="0">
                          <a:solidFill>
                            <a:schemeClr val="bg1"/>
                          </a:solidFill>
                        </a:rPr>
                        <a:t>End Date</a:t>
                      </a:r>
                    </a:p>
                  </a:txBody>
                  <a:tcPr anchor="ctr">
                    <a:solidFill>
                      <a:srgbClr val="D98F89"/>
                    </a:solidFill>
                  </a:tcPr>
                </a:tc>
                <a:tc>
                  <a:txBody>
                    <a:bodyPr/>
                    <a:lstStyle/>
                    <a:p>
                      <a:pPr algn="ctr"/>
                      <a:r>
                        <a:rPr lang="en-IE" b="1" dirty="0">
                          <a:solidFill>
                            <a:schemeClr val="bg1"/>
                          </a:solidFill>
                        </a:rPr>
                        <a:t>Resources </a:t>
                      </a:r>
                    </a:p>
                  </a:txBody>
                  <a:tcPr anchor="ctr">
                    <a:solidFill>
                      <a:srgbClr val="D98F89"/>
                    </a:solidFill>
                  </a:tcPr>
                </a:tc>
                <a:tc>
                  <a:txBody>
                    <a:bodyPr/>
                    <a:lstStyle/>
                    <a:p>
                      <a:pPr algn="ctr"/>
                      <a:r>
                        <a:rPr lang="en-IE" b="1" dirty="0">
                          <a:solidFill>
                            <a:schemeClr val="bg1"/>
                          </a:solidFill>
                        </a:rPr>
                        <a:t>Outcome </a:t>
                      </a:r>
                    </a:p>
                  </a:txBody>
                  <a:tcPr anchor="ctr">
                    <a:solidFill>
                      <a:srgbClr val="D98F89"/>
                    </a:solidFill>
                  </a:tcPr>
                </a:tc>
                <a:tc>
                  <a:txBody>
                    <a:bodyPr/>
                    <a:lstStyle/>
                    <a:p>
                      <a:pPr algn="ctr"/>
                      <a:r>
                        <a:rPr lang="en-IE" b="1" dirty="0">
                          <a:solidFill>
                            <a:schemeClr val="bg1"/>
                          </a:solidFill>
                        </a:rPr>
                        <a:t>Notes</a:t>
                      </a:r>
                    </a:p>
                  </a:txBody>
                  <a:tcPr anchor="ctr">
                    <a:solidFill>
                      <a:srgbClr val="D98F89"/>
                    </a:solidFill>
                  </a:tcPr>
                </a:tc>
                <a:extLst>
                  <a:ext uri="{0D108BD9-81ED-4DB2-BD59-A6C34878D82A}">
                    <a16:rowId xmlns:a16="http://schemas.microsoft.com/office/drawing/2014/main" val="3400390421"/>
                  </a:ext>
                </a:extLst>
              </a:tr>
              <a:tr h="370840">
                <a:tc>
                  <a:txBody>
                    <a:bodyPr/>
                    <a:lstStyle/>
                    <a:p>
                      <a:r>
                        <a:rPr lang="en-IE" i="1" dirty="0"/>
                        <a:t>e.g., investigate alternative ecofriendly packaging</a:t>
                      </a:r>
                    </a:p>
                  </a:txBody>
                  <a:tcPr>
                    <a:solidFill>
                      <a:srgbClr val="40B894"/>
                    </a:solidFill>
                  </a:tcPr>
                </a:tc>
                <a:tc>
                  <a:txBody>
                    <a:bodyPr/>
                    <a:lstStyle/>
                    <a:p>
                      <a:r>
                        <a:rPr lang="en-IE" i="1" dirty="0"/>
                        <a:t>e.g., John Mc Guinness, Sourcing Team Lead</a:t>
                      </a:r>
                    </a:p>
                  </a:txBody>
                  <a:tcPr>
                    <a:solidFill>
                      <a:srgbClr val="40B894"/>
                    </a:solidFill>
                  </a:tcPr>
                </a:tc>
                <a:tc>
                  <a:txBody>
                    <a:bodyPr/>
                    <a:lstStyle/>
                    <a:p>
                      <a:r>
                        <a:rPr lang="en-IE" i="1" dirty="0"/>
                        <a:t>e.g., 23 February 2023</a:t>
                      </a:r>
                    </a:p>
                  </a:txBody>
                  <a:tcPr>
                    <a:solidFill>
                      <a:srgbClr val="40B894"/>
                    </a:solidFill>
                  </a:tcPr>
                </a:tc>
                <a:tc>
                  <a:txBody>
                    <a:bodyPr/>
                    <a:lstStyle/>
                    <a:p>
                      <a:r>
                        <a:rPr lang="en-IE" i="1" dirty="0"/>
                        <a:t>e.g., 23 June 2023</a:t>
                      </a:r>
                    </a:p>
                  </a:txBody>
                  <a:tcPr>
                    <a:solidFill>
                      <a:srgbClr val="40B894"/>
                    </a:solidFill>
                  </a:tcPr>
                </a:tc>
                <a:tc>
                  <a:txBody>
                    <a:bodyPr/>
                    <a:lstStyle/>
                    <a:p>
                      <a:r>
                        <a:rPr lang="en-IE" i="1" dirty="0"/>
                        <a:t>e.g., List of Eco-Friendly Packaging Suppliers to contact</a:t>
                      </a:r>
                    </a:p>
                  </a:txBody>
                  <a:tcPr>
                    <a:solidFill>
                      <a:srgbClr val="40B894"/>
                    </a:solidFill>
                  </a:tcPr>
                </a:tc>
                <a:tc>
                  <a:txBody>
                    <a:bodyPr/>
                    <a:lstStyle/>
                    <a:p>
                      <a:r>
                        <a:rPr lang="en-IE" i="1" dirty="0"/>
                        <a:t>e.g., sourced 2 local suppliers. CSR team and John will meet the suppliers to discuss potential </a:t>
                      </a:r>
                    </a:p>
                  </a:txBody>
                  <a:tcPr>
                    <a:solidFill>
                      <a:srgbClr val="40B894"/>
                    </a:solidFill>
                  </a:tcPr>
                </a:tc>
                <a:tc>
                  <a:txBody>
                    <a:bodyPr/>
                    <a:lstStyle/>
                    <a:p>
                      <a:endParaRPr lang="en-IE" dirty="0"/>
                    </a:p>
                  </a:txBody>
                  <a:tcPr>
                    <a:solidFill>
                      <a:srgbClr val="40B894"/>
                    </a:solidFill>
                  </a:tcPr>
                </a:tc>
                <a:extLst>
                  <a:ext uri="{0D108BD9-81ED-4DB2-BD59-A6C34878D82A}">
                    <a16:rowId xmlns:a16="http://schemas.microsoft.com/office/drawing/2014/main" val="3093201893"/>
                  </a:ext>
                </a:extLst>
              </a:tr>
            </a:tbl>
          </a:graphicData>
        </a:graphic>
      </p:graphicFrame>
    </p:spTree>
    <p:extLst>
      <p:ext uri="{BB962C8B-B14F-4D97-AF65-F5344CB8AC3E}">
        <p14:creationId xmlns:p14="http://schemas.microsoft.com/office/powerpoint/2010/main" val="343101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a:bodyPr>
          <a:lstStyle/>
          <a:p>
            <a:r>
              <a:rPr lang="en-US" dirty="0"/>
              <a:t>Overview of Module 5</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r>
              <a:rPr lang="en-IE" sz="2000" dirty="0"/>
              <a:t>This Module will help you </a:t>
            </a:r>
            <a:r>
              <a:rPr lang="en-GB" sz="2000" dirty="0"/>
              <a:t>explore how and when to effect CSR cultural change to improve the performance of your company. You will learn how to deep dive into cultural transformation as a long-term strategy which is a type of change initiated at the executive leadership level. It demonstrates different approaches, strategies, ideas and models on how you can implement and make an impact on your CSR cultural management systems. The aim is to provide practical guidance for SMEs so they can get on board the global CSR call long-term. It is evident change management should be led by top-level management and involve everyone in the organisation. It is a process of continuous improvement over time. It is moving your company beyond compliance and integrating management systems in the areas such as human rights, labour practices, sourcing practices, product integrity and environmental impact as part of your core business strategy.  </a:t>
            </a:r>
            <a:endParaRPr lang="en-GB" sz="2000" b="0" i="0" dirty="0">
              <a:effectLst/>
            </a:endParaRPr>
          </a:p>
          <a:p>
            <a:endParaRPr lang="en-GB" sz="2000" dirty="0"/>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714772"/>
            <a:ext cx="511077" cy="635000"/>
          </a:xfrm>
        </p:spPr>
        <p:txBody>
          <a:bodyPr/>
          <a:lstStyle/>
          <a:p>
            <a:r>
              <a:rPr lang="en-U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141504" y="1807802"/>
            <a:ext cx="4718277" cy="822373"/>
          </a:xfrm>
        </p:spPr>
        <p:txBody>
          <a:bodyPr/>
          <a:lstStyle/>
          <a:p>
            <a:r>
              <a:rPr lang="en-US" sz="2400" dirty="0"/>
              <a:t>How Long-Term Top-Level Leadership is a Powerful Motivator and Critical to CSR Implementation</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52055" y="1901488"/>
            <a:ext cx="511077" cy="635000"/>
          </a:xfrm>
        </p:spPr>
        <p:txBody>
          <a:bodyPr/>
          <a:lstStyle/>
          <a:p>
            <a:r>
              <a:rPr lang="en-U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117701" y="621086"/>
            <a:ext cx="4718277" cy="822373"/>
          </a:xfrm>
        </p:spPr>
        <p:txBody>
          <a:bodyPr/>
          <a:lstStyle/>
          <a:p>
            <a:r>
              <a:rPr lang="en-US" sz="2400" dirty="0"/>
              <a:t>Implementing CSR Cultural Change Management – </a:t>
            </a:r>
            <a:r>
              <a:rPr lang="en-US" sz="2400" dirty="0">
                <a:solidFill>
                  <a:srgbClr val="C95F57"/>
                </a:solidFill>
              </a:rPr>
              <a:t>Long-Term Strategy Approach</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95882" y="2918191"/>
            <a:ext cx="511077" cy="635000"/>
          </a:xfrm>
        </p:spPr>
        <p:txBody>
          <a:bodyPr/>
          <a:lstStyle/>
          <a:p>
            <a:r>
              <a:rPr lang="en-U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41504" y="2957982"/>
            <a:ext cx="4718277" cy="822373"/>
          </a:xfrm>
        </p:spPr>
        <p:txBody>
          <a:bodyPr/>
          <a:lstStyle/>
          <a:p>
            <a:r>
              <a:rPr lang="en-US" sz="2400" dirty="0"/>
              <a:t>How to Assess, Develop and Decide on Different CSR Priorities to Drive the Long-Term Strategy</a:t>
            </a:r>
            <a:endParaRPr lang="en-US" sz="2400" dirty="0">
              <a:solidFill>
                <a:srgbClr val="C95F57"/>
              </a:solidFill>
            </a:endParaRPr>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569717" y="399370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4</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141504" y="3993705"/>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Develop Your CSR Vision and Engage Your Workforce.</a:t>
            </a:r>
          </a:p>
        </p:txBody>
      </p:sp>
      <p:sp>
        <p:nvSpPr>
          <p:cNvPr id="4" name="Text Placeholder 21">
            <a:extLst>
              <a:ext uri="{FF2B5EF4-FFF2-40B4-BE49-F238E27FC236}">
                <a16:creationId xmlns:a16="http://schemas.microsoft.com/office/drawing/2014/main" id="{9C986892-8211-D9D2-12FE-7E713AE09AC1}"/>
              </a:ext>
            </a:extLst>
          </p:cNvPr>
          <p:cNvSpPr txBox="1">
            <a:spLocks/>
          </p:cNvSpPr>
          <p:nvPr/>
        </p:nvSpPr>
        <p:spPr>
          <a:xfrm>
            <a:off x="6606624" y="4816078"/>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5</a:t>
            </a:r>
          </a:p>
        </p:txBody>
      </p:sp>
      <p:sp>
        <p:nvSpPr>
          <p:cNvPr id="5" name="Text Placeholder 22">
            <a:extLst>
              <a:ext uri="{FF2B5EF4-FFF2-40B4-BE49-F238E27FC236}">
                <a16:creationId xmlns:a16="http://schemas.microsoft.com/office/drawing/2014/main" id="{A9240CC0-B6FD-E7E0-6072-8A1F8A713068}"/>
              </a:ext>
            </a:extLst>
          </p:cNvPr>
          <p:cNvSpPr txBox="1">
            <a:spLocks/>
          </p:cNvSpPr>
          <p:nvPr/>
        </p:nvSpPr>
        <p:spPr>
          <a:xfrm>
            <a:off x="7178411" y="4722391"/>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Conclusions</a:t>
            </a:r>
          </a:p>
        </p:txBody>
      </p:sp>
    </p:spTree>
    <p:extLst>
      <p:ext uri="{BB962C8B-B14F-4D97-AF65-F5344CB8AC3E}">
        <p14:creationId xmlns:p14="http://schemas.microsoft.com/office/powerpoint/2010/main" val="2057912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3A90E-C574-5465-7A09-FEB1AD3DE4F2}"/>
              </a:ext>
            </a:extLst>
          </p:cNvPr>
          <p:cNvSpPr>
            <a:spLocks noGrp="1"/>
          </p:cNvSpPr>
          <p:nvPr>
            <p:ph type="body" sz="quarter" idx="13"/>
          </p:nvPr>
        </p:nvSpPr>
        <p:spPr>
          <a:xfrm>
            <a:off x="1221048" y="435048"/>
            <a:ext cx="10600546" cy="953429"/>
          </a:xfrm>
        </p:spPr>
        <p:txBody>
          <a:bodyPr>
            <a:normAutofit fontScale="92500" lnSpcReduction="10000"/>
          </a:bodyPr>
          <a:lstStyle/>
          <a:p>
            <a:r>
              <a:rPr lang="en-IE" dirty="0"/>
              <a:t>4 Actions for Mastering the Connection Between Strategy and Culture Change Management</a:t>
            </a:r>
          </a:p>
        </p:txBody>
      </p:sp>
      <p:pic>
        <p:nvPicPr>
          <p:cNvPr id="4" name="Picture 2" descr="Mastering the connection between strategy and culture">
            <a:hlinkClick r:id="rId2"/>
            <a:extLst>
              <a:ext uri="{FF2B5EF4-FFF2-40B4-BE49-F238E27FC236}">
                <a16:creationId xmlns:a16="http://schemas.microsoft.com/office/drawing/2014/main" id="{32ED587A-4BD0-02F7-3CDF-CD1302031A85}"/>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7754"/>
          <a:stretch/>
        </p:blipFill>
        <p:spPr bwMode="auto">
          <a:xfrm>
            <a:off x="157491" y="1595719"/>
            <a:ext cx="11177259" cy="4262156"/>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Touchscreen with solid fill">
            <a:hlinkClick r:id="rId2"/>
            <a:extLst>
              <a:ext uri="{FF2B5EF4-FFF2-40B4-BE49-F238E27FC236}">
                <a16:creationId xmlns:a16="http://schemas.microsoft.com/office/drawing/2014/main" id="{EBCE20F3-D343-BBAE-9634-8FDD2F64A9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87381" y="3652863"/>
            <a:ext cx="1304619" cy="1304619"/>
          </a:xfrm>
          <a:prstGeom prst="rect">
            <a:avLst/>
          </a:prstGeom>
        </p:spPr>
      </p:pic>
    </p:spTree>
    <p:extLst>
      <p:ext uri="{BB962C8B-B14F-4D97-AF65-F5344CB8AC3E}">
        <p14:creationId xmlns:p14="http://schemas.microsoft.com/office/powerpoint/2010/main" val="126953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r>
              <a:rPr lang="en-US" sz="3600" dirty="0"/>
              <a:t>Develop Your CSR Vision and Engage Your Workforce</a:t>
            </a:r>
            <a:endParaRPr lang="en-US" sz="3600" dirty="0">
              <a:solidFill>
                <a:schemeClr val="tx1">
                  <a:lumMod val="75000"/>
                  <a:lumOff val="25000"/>
                </a:schemeClr>
              </a:solidFill>
            </a:endParaRP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Section 4</a:t>
            </a:r>
          </a:p>
        </p:txBody>
      </p:sp>
    </p:spTree>
    <p:extLst>
      <p:ext uri="{BB962C8B-B14F-4D97-AF65-F5344CB8AC3E}">
        <p14:creationId xmlns:p14="http://schemas.microsoft.com/office/powerpoint/2010/main" val="343593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192725" cy="697353"/>
          </a:xfrm>
        </p:spPr>
        <p:txBody>
          <a:bodyPr/>
          <a:lstStyle/>
          <a:p>
            <a:pPr>
              <a:lnSpc>
                <a:spcPct val="100000"/>
              </a:lnSpc>
              <a:spcBef>
                <a:spcPts val="0"/>
              </a:spcBef>
            </a:pPr>
            <a:r>
              <a:rPr lang="en-US" sz="4400" b="1" dirty="0"/>
              <a:t>Step 5</a:t>
            </a:r>
          </a:p>
          <a:p>
            <a:pPr>
              <a:lnSpc>
                <a:spcPct val="100000"/>
              </a:lnSpc>
              <a:spcBef>
                <a:spcPts val="0"/>
              </a:spcBef>
            </a:pPr>
            <a:endParaRPr lang="en-US" sz="400" dirty="0"/>
          </a:p>
          <a:p>
            <a:pPr>
              <a:lnSpc>
                <a:spcPct val="100000"/>
              </a:lnSpc>
              <a:spcBef>
                <a:spcPts val="0"/>
              </a:spcBef>
            </a:pPr>
            <a:r>
              <a:rPr lang="en-GB" sz="3200" dirty="0">
                <a:solidFill>
                  <a:srgbClr val="C95F57"/>
                </a:solidFill>
              </a:rPr>
              <a:t>Develop Your CSR Vision to Underpin the Cultural Transformation Strategy</a:t>
            </a:r>
          </a:p>
          <a:p>
            <a:pPr>
              <a:lnSpc>
                <a:spcPct val="100000"/>
              </a:lnSpc>
              <a:spcBef>
                <a:spcPts val="0"/>
              </a:spcBef>
            </a:pPr>
            <a:endParaRPr lang="en-IE" sz="4400" dirty="0"/>
          </a:p>
        </p:txBody>
      </p:sp>
    </p:spTree>
    <p:extLst>
      <p:ext uri="{BB962C8B-B14F-4D97-AF65-F5344CB8AC3E}">
        <p14:creationId xmlns:p14="http://schemas.microsoft.com/office/powerpoint/2010/main" val="3581980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982A5-BCA4-ED86-91EA-FD99358849A3}"/>
              </a:ext>
            </a:extLst>
          </p:cNvPr>
          <p:cNvSpPr>
            <a:spLocks noGrp="1"/>
          </p:cNvSpPr>
          <p:nvPr>
            <p:ph type="body" sz="quarter" idx="13"/>
          </p:nvPr>
        </p:nvSpPr>
        <p:spPr>
          <a:xfrm>
            <a:off x="1093332" y="185509"/>
            <a:ext cx="10600546" cy="953429"/>
          </a:xfrm>
        </p:spPr>
        <p:txBody>
          <a:bodyPr>
            <a:normAutofit/>
          </a:bodyPr>
          <a:lstStyle/>
          <a:p>
            <a:pPr algn="ctr"/>
            <a:r>
              <a:rPr lang="en-GB" dirty="0"/>
              <a:t>Come Up with your CSR Vision</a:t>
            </a:r>
            <a:endParaRPr lang="en-IE" dirty="0"/>
          </a:p>
        </p:txBody>
      </p:sp>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17132" y="831120"/>
            <a:ext cx="10587038" cy="3995320"/>
          </a:xfrm>
        </p:spPr>
        <p:txBody>
          <a:bodyPr/>
          <a:lstStyle/>
          <a:p>
            <a:r>
              <a:rPr lang="en-GB" b="1" dirty="0">
                <a:solidFill>
                  <a:srgbClr val="027354"/>
                </a:solidFill>
              </a:rPr>
              <a:t>Cultural CSR Transformation needs a CSR Vision. </a:t>
            </a:r>
            <a:r>
              <a:rPr lang="en-GB" dirty="0"/>
              <a:t>Cultural CSR change goes beyond changing obvious forms (structure, process, etc.) to values and deeper changed mindsets. CSR cultural transformation is holistic and dynamic, and encapsulates the whole company its systems, beliefs, values, and the minds of its employees. Cultural change requires a revised forma CSR vision and business model that directs the company towards improved impact on the economy, environment and society. A CSR Cultural Change Vision answers questions like </a:t>
            </a:r>
          </a:p>
          <a:p>
            <a:r>
              <a:rPr lang="en-GB" b="1" dirty="0">
                <a:solidFill>
                  <a:srgbClr val="C55A11"/>
                </a:solidFill>
              </a:rPr>
              <a:t>Why are we in business? </a:t>
            </a:r>
            <a:r>
              <a:rPr lang="en-GB" b="1" dirty="0">
                <a:solidFill>
                  <a:srgbClr val="027354"/>
                </a:solidFill>
              </a:rPr>
              <a:t>What is our CSR promise/ purpose/contribution e.g., how we minimise environmental impact?  </a:t>
            </a:r>
            <a:r>
              <a:rPr lang="en-GB" b="1" dirty="0">
                <a:solidFill>
                  <a:srgbClr val="D0756E"/>
                </a:solidFill>
              </a:rPr>
              <a:t>Who do we want to serve better responsibly i.e. in the workplace and community? </a:t>
            </a:r>
            <a:r>
              <a:rPr lang="en-GB" b="1" dirty="0">
                <a:solidFill>
                  <a:srgbClr val="027354"/>
                </a:solidFill>
              </a:rPr>
              <a:t>What do we want our future to look like? </a:t>
            </a:r>
            <a:r>
              <a:rPr lang="en-GB" b="1" dirty="0">
                <a:solidFill>
                  <a:srgbClr val="E7850F"/>
                </a:solidFill>
              </a:rPr>
              <a:t>What does CSR mean for us? </a:t>
            </a:r>
          </a:p>
          <a:p>
            <a:endParaRPr lang="en-GB" sz="1000" b="1" dirty="0">
              <a:solidFill>
                <a:srgbClr val="E7850F"/>
              </a:solidFill>
            </a:endParaRPr>
          </a:p>
          <a:p>
            <a:r>
              <a:rPr lang="en-GB" dirty="0"/>
              <a:t>These are big questions, and there are no easy answers or incremental efforts to make these possible. However without the consistent direction of a CSR Vision the company can’t even begin to understand or articulate its new CSR culture an strategy. See two different CSR Visions in the next slides. </a:t>
            </a:r>
          </a:p>
        </p:txBody>
      </p:sp>
    </p:spTree>
    <p:extLst>
      <p:ext uri="{BB962C8B-B14F-4D97-AF65-F5344CB8AC3E}">
        <p14:creationId xmlns:p14="http://schemas.microsoft.com/office/powerpoint/2010/main" val="1050044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8614" y="1189886"/>
            <a:ext cx="10587038" cy="3995320"/>
          </a:xfrm>
        </p:spPr>
        <p:txBody>
          <a:bodyPr/>
          <a:lstStyle/>
          <a:p>
            <a:r>
              <a:rPr lang="en-GB" dirty="0"/>
              <a:t>As a responsible business, TEG supports its employees and groups within its community while all the time aiming to consider and enhance the environment. TEG strives to have a positive social and environmental outcome, as well as financial success. </a:t>
            </a:r>
          </a:p>
          <a:p>
            <a:endParaRPr lang="en-GB" sz="1000" dirty="0"/>
          </a:p>
          <a:p>
            <a:r>
              <a:rPr lang="en-GB" dirty="0"/>
              <a:t>We invest in our employees with ongoing training both on and off site, we connect with our local communities in various ways through sponsorship and, where possible, making them our preferred suppliers. We keep fully up to date with our suppliers to ensure we offer the highest standard of product to our customers. </a:t>
            </a:r>
          </a:p>
          <a:p>
            <a:endParaRPr lang="en-GB" sz="1000" dirty="0"/>
          </a:p>
          <a:p>
            <a:r>
              <a:rPr lang="en-GB" dirty="0"/>
              <a:t>We continuously strive to retain and increase our customer base year-on-year to develop new business, while increasing our turnover and generating further employment. Our priority for now and in the future is to continue to support our local community and our employees with training and continued investment in TEG for our growth and sustainability. </a:t>
            </a:r>
            <a:r>
              <a:rPr lang="en-GB" dirty="0">
                <a:hlinkClick r:id="rId2"/>
              </a:rPr>
              <a:t>See TEG’s Full CSR Vision and Report</a:t>
            </a:r>
            <a:endParaRPr lang="en-GB" dirty="0"/>
          </a:p>
        </p:txBody>
      </p:sp>
      <p:sp>
        <p:nvSpPr>
          <p:cNvPr id="6" name="Text Placeholder 1">
            <a:extLst>
              <a:ext uri="{FF2B5EF4-FFF2-40B4-BE49-F238E27FC236}">
                <a16:creationId xmlns:a16="http://schemas.microsoft.com/office/drawing/2014/main" id="{7B31BCB5-5DC0-C30E-28BC-4F2EBF9D0FC1}"/>
              </a:ext>
            </a:extLst>
          </p:cNvPr>
          <p:cNvSpPr txBox="1">
            <a:spLocks/>
          </p:cNvSpPr>
          <p:nvPr/>
        </p:nvSpPr>
        <p:spPr>
          <a:xfrm>
            <a:off x="1783975" y="80683"/>
            <a:ext cx="8785413" cy="1090056"/>
          </a:xfrm>
          <a:prstGeom prst="rect">
            <a:avLst/>
          </a:prstGeom>
          <a:solidFill>
            <a:srgbClr val="C95F57"/>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200" dirty="0">
                <a:solidFill>
                  <a:schemeClr val="bg1"/>
                </a:solidFill>
              </a:rPr>
              <a:t>Sample CSR Vision</a:t>
            </a:r>
          </a:p>
          <a:p>
            <a:pPr algn="ctr"/>
            <a:r>
              <a:rPr lang="en-GB" sz="2800" b="0" dirty="0">
                <a:solidFill>
                  <a:schemeClr val="bg1"/>
                </a:solidFill>
              </a:rPr>
              <a:t>TEG, Mullingar, Ireland</a:t>
            </a:r>
            <a:endParaRPr lang="en-IE" sz="2800" b="0" dirty="0">
              <a:solidFill>
                <a:schemeClr val="bg1"/>
              </a:solidFill>
            </a:endParaRPr>
          </a:p>
        </p:txBody>
      </p:sp>
    </p:spTree>
    <p:extLst>
      <p:ext uri="{BB962C8B-B14F-4D97-AF65-F5344CB8AC3E}">
        <p14:creationId xmlns:p14="http://schemas.microsoft.com/office/powerpoint/2010/main" val="1463149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98614" y="1196099"/>
            <a:ext cx="10587038" cy="3995320"/>
          </a:xfrm>
        </p:spPr>
        <p:txBody>
          <a:bodyPr/>
          <a:lstStyle/>
          <a:p>
            <a:pPr marL="0" marR="0" lvl="0" indent="0" algn="l" defTabSz="583729" rtl="0" eaLnBrk="1" fontAlgn="auto" latinLnBrk="0" hangingPunct="1">
              <a:lnSpc>
                <a:spcPct val="100000"/>
              </a:lnSpc>
              <a:buClrTx/>
              <a:buSzTx/>
              <a:buFontTx/>
              <a:buNone/>
              <a:tabLst/>
              <a:defRPr/>
            </a:pPr>
            <a:r>
              <a:rPr lang="en-GB" dirty="0"/>
              <a:t>Tico Mail Works has been in the bulk mail production business since 1985, and in that time we have gained an excellent reputation for quality, security and professionalism. Our company strives to act in a socially and environmentally responsible manner at all times by following our principles, which, since September 2015, are the United Nations’ 17 Sustainable Development Goals (SDGs). </a:t>
            </a:r>
          </a:p>
          <a:p>
            <a:pPr marL="0" marR="0" lvl="0" indent="0" algn="l" defTabSz="583729" rtl="0" eaLnBrk="1" fontAlgn="auto" latinLnBrk="0" hangingPunct="1">
              <a:lnSpc>
                <a:spcPct val="100000"/>
              </a:lnSpc>
              <a:buClrTx/>
              <a:buSzTx/>
              <a:buFontTx/>
              <a:buNone/>
              <a:tabLst/>
              <a:defRPr/>
            </a:pPr>
            <a:endParaRPr lang="en-GB" sz="1000" dirty="0"/>
          </a:p>
          <a:p>
            <a:pPr marL="0" marR="0" lvl="0" indent="0" algn="l" defTabSz="583729" rtl="0" eaLnBrk="1" fontAlgn="auto" latinLnBrk="0" hangingPunct="1">
              <a:lnSpc>
                <a:spcPct val="100000"/>
              </a:lnSpc>
              <a:buClrTx/>
              <a:buSzTx/>
              <a:buFontTx/>
              <a:buNone/>
              <a:tabLst/>
              <a:defRPr/>
            </a:pPr>
            <a:r>
              <a:rPr lang="en-GB" b="1" dirty="0"/>
              <a:t>These Goals include two on which we place specific emphasis: </a:t>
            </a:r>
          </a:p>
          <a:p>
            <a:pPr marL="0" marR="0" lvl="0" indent="0" algn="l" defTabSz="583729" rtl="0" eaLnBrk="1" fontAlgn="auto" latinLnBrk="0" hangingPunct="1">
              <a:lnSpc>
                <a:spcPct val="100000"/>
              </a:lnSpc>
              <a:buClrTx/>
              <a:buSzTx/>
              <a:buFontTx/>
              <a:buNone/>
              <a:tabLst/>
              <a:defRPr/>
            </a:pPr>
            <a:r>
              <a:rPr lang="en-GB" sz="2200" dirty="0"/>
              <a:t>SDG 5 – gender equality </a:t>
            </a:r>
          </a:p>
          <a:p>
            <a:pPr marL="0" marR="0" lvl="0" indent="0" algn="l" defTabSz="583729" rtl="0" eaLnBrk="1" fontAlgn="auto" latinLnBrk="0" hangingPunct="1">
              <a:lnSpc>
                <a:spcPct val="100000"/>
              </a:lnSpc>
              <a:buClrTx/>
              <a:buSzTx/>
              <a:buFontTx/>
              <a:buNone/>
              <a:tabLst/>
              <a:defRPr/>
            </a:pPr>
            <a:r>
              <a:rPr lang="en-GB" sz="2200" dirty="0"/>
              <a:t>SDG 10 – equality for all</a:t>
            </a:r>
          </a:p>
          <a:p>
            <a:pPr marL="0" marR="0" lvl="0" indent="0" algn="l" defTabSz="583729" rtl="0" eaLnBrk="1" fontAlgn="auto" latinLnBrk="0" hangingPunct="1">
              <a:lnSpc>
                <a:spcPct val="100000"/>
              </a:lnSpc>
              <a:buClrTx/>
              <a:buSzTx/>
              <a:buFontTx/>
              <a:buNone/>
              <a:tabLst/>
              <a:defRPr/>
            </a:pPr>
            <a:endParaRPr lang="en-GB" sz="1000" b="0" i="0" dirty="0">
              <a:solidFill>
                <a:srgbClr val="333333"/>
              </a:solidFill>
              <a:effectLst/>
            </a:endParaRPr>
          </a:p>
          <a:p>
            <a:pPr marL="0" marR="0" lvl="0" indent="0" algn="l" defTabSz="583729" rtl="0" eaLnBrk="1" fontAlgn="auto" latinLnBrk="0" hangingPunct="1">
              <a:lnSpc>
                <a:spcPct val="100000"/>
              </a:lnSpc>
              <a:buClrTx/>
              <a:buSzTx/>
              <a:buFontTx/>
              <a:buNone/>
              <a:tabLst/>
              <a:defRPr/>
            </a:pPr>
            <a:r>
              <a:rPr lang="en-GB" b="1" dirty="0"/>
              <a:t>Our company strives to reach the highest standards and be a world leader in our industry. To that end we have been certified for: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200" dirty="0"/>
              <a:t>ISO 9001 – Quality Management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200" dirty="0"/>
              <a:t>ISO 27001 – Information Security </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n-GB" sz="2200" dirty="0"/>
              <a:t>ISO 14001 - Environmental Management</a:t>
            </a:r>
          </a:p>
          <a:p>
            <a:pPr marL="0" marR="0" lvl="0" indent="0" algn="l" defTabSz="583729" rtl="0" eaLnBrk="1" fontAlgn="auto" latinLnBrk="0" hangingPunct="1">
              <a:lnSpc>
                <a:spcPct val="100000"/>
              </a:lnSpc>
              <a:buClrTx/>
              <a:buSzTx/>
              <a:buFontTx/>
              <a:buNone/>
              <a:tabLst/>
              <a:defRPr/>
            </a:pPr>
            <a:r>
              <a:rPr lang="en-GB" b="0" i="0" dirty="0">
                <a:solidFill>
                  <a:srgbClr val="333333"/>
                </a:solidFill>
                <a:effectLst/>
                <a:hlinkClick r:id="rId2"/>
              </a:rPr>
              <a:t>See Tico</a:t>
            </a:r>
            <a:r>
              <a:rPr lang="en-GB" dirty="0">
                <a:solidFill>
                  <a:srgbClr val="333333"/>
                </a:solidFill>
                <a:hlinkClick r:id="rId2"/>
              </a:rPr>
              <a:t>s Full Corporate Sustainability Report </a:t>
            </a:r>
            <a:endParaRPr lang="en-GB" b="0" i="0" dirty="0">
              <a:solidFill>
                <a:srgbClr val="333333"/>
              </a:solidFill>
              <a:effectLst/>
            </a:endParaRPr>
          </a:p>
        </p:txBody>
      </p:sp>
      <p:sp>
        <p:nvSpPr>
          <p:cNvPr id="6" name="Text Placeholder 1">
            <a:extLst>
              <a:ext uri="{FF2B5EF4-FFF2-40B4-BE49-F238E27FC236}">
                <a16:creationId xmlns:a16="http://schemas.microsoft.com/office/drawing/2014/main" id="{D10CA391-772C-01C1-B2CD-DEEF0EFC1763}"/>
              </a:ext>
            </a:extLst>
          </p:cNvPr>
          <p:cNvSpPr txBox="1">
            <a:spLocks/>
          </p:cNvSpPr>
          <p:nvPr/>
        </p:nvSpPr>
        <p:spPr>
          <a:xfrm>
            <a:off x="1783975" y="80683"/>
            <a:ext cx="8785413" cy="1090056"/>
          </a:xfrm>
          <a:prstGeom prst="rect">
            <a:avLst/>
          </a:prstGeom>
          <a:solidFill>
            <a:srgbClr val="C95F57"/>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200" dirty="0">
                <a:solidFill>
                  <a:schemeClr val="bg1"/>
                </a:solidFill>
              </a:rPr>
              <a:t>Sample CSR Vision</a:t>
            </a:r>
          </a:p>
          <a:p>
            <a:pPr algn="ctr"/>
            <a:r>
              <a:rPr lang="en-GB" sz="2800" b="0" dirty="0">
                <a:solidFill>
                  <a:schemeClr val="bg1"/>
                </a:solidFill>
              </a:rPr>
              <a:t>Tico Mail Works, Dublin, Ireland</a:t>
            </a:r>
            <a:endParaRPr lang="en-IE" sz="2800" b="0" dirty="0">
              <a:solidFill>
                <a:schemeClr val="bg1"/>
              </a:solidFill>
            </a:endParaRPr>
          </a:p>
        </p:txBody>
      </p:sp>
    </p:spTree>
    <p:extLst>
      <p:ext uri="{BB962C8B-B14F-4D97-AF65-F5344CB8AC3E}">
        <p14:creationId xmlns:p14="http://schemas.microsoft.com/office/powerpoint/2010/main" val="2747491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FE1C6-82D9-B0EA-963A-17B5DF118BEF}"/>
              </a:ext>
            </a:extLst>
          </p:cNvPr>
          <p:cNvSpPr>
            <a:spLocks noGrp="1"/>
          </p:cNvSpPr>
          <p:nvPr>
            <p:ph type="body" sz="quarter" idx="14"/>
          </p:nvPr>
        </p:nvSpPr>
        <p:spPr/>
        <p:txBody>
          <a:bodyPr/>
          <a:lstStyle/>
          <a:p>
            <a:r>
              <a:rPr lang="en-GB" dirty="0"/>
              <a:t>Come up with your Company’s CSR Vision by answering the following questions….</a:t>
            </a:r>
          </a:p>
          <a:p>
            <a:endParaRPr lang="en-GB" b="1" dirty="0">
              <a:solidFill>
                <a:srgbClr val="C55A11"/>
              </a:solidFill>
            </a:endParaRPr>
          </a:p>
          <a:p>
            <a:pPr marL="342900" indent="-342900">
              <a:buFont typeface="Wingdings" panose="05000000000000000000" pitchFamily="2" charset="2"/>
              <a:buChar char="v"/>
            </a:pPr>
            <a:r>
              <a:rPr lang="en-GB" b="1" dirty="0">
                <a:solidFill>
                  <a:srgbClr val="C55A11"/>
                </a:solidFill>
              </a:rPr>
              <a:t>Why are we in business? </a:t>
            </a:r>
          </a:p>
          <a:p>
            <a:pPr marL="342900" indent="-342900">
              <a:buFont typeface="Wingdings" panose="05000000000000000000" pitchFamily="2" charset="2"/>
              <a:buChar char="v"/>
            </a:pPr>
            <a:r>
              <a:rPr lang="en-GB" b="1" dirty="0">
                <a:solidFill>
                  <a:srgbClr val="027354"/>
                </a:solidFill>
              </a:rPr>
              <a:t>What is our CSR promise/ purpose/contribution </a:t>
            </a:r>
            <a:r>
              <a:rPr lang="en-GB" dirty="0">
                <a:solidFill>
                  <a:srgbClr val="027354"/>
                </a:solidFill>
              </a:rPr>
              <a:t>e.g., how do we minimise environmental impact</a:t>
            </a:r>
            <a:r>
              <a:rPr lang="en-GB" b="1" dirty="0">
                <a:solidFill>
                  <a:srgbClr val="027354"/>
                </a:solidFill>
              </a:rPr>
              <a:t>?  </a:t>
            </a:r>
          </a:p>
          <a:p>
            <a:pPr marL="342900" indent="-342900">
              <a:buFont typeface="Wingdings" panose="05000000000000000000" pitchFamily="2" charset="2"/>
              <a:buChar char="v"/>
            </a:pPr>
            <a:r>
              <a:rPr lang="en-GB" b="1" dirty="0">
                <a:solidFill>
                  <a:srgbClr val="D0756E"/>
                </a:solidFill>
              </a:rPr>
              <a:t>Whom do we want to serve better responsibly i.e. in the workplace and community? </a:t>
            </a:r>
          </a:p>
          <a:p>
            <a:pPr marL="342900" indent="-342900">
              <a:buFont typeface="Wingdings" panose="05000000000000000000" pitchFamily="2" charset="2"/>
              <a:buChar char="v"/>
            </a:pPr>
            <a:r>
              <a:rPr lang="en-GB" b="1" dirty="0">
                <a:solidFill>
                  <a:srgbClr val="027354"/>
                </a:solidFill>
              </a:rPr>
              <a:t>What do we want our future to look like? </a:t>
            </a:r>
          </a:p>
          <a:p>
            <a:pPr marL="342900" indent="-342900">
              <a:buFont typeface="Wingdings" panose="05000000000000000000" pitchFamily="2" charset="2"/>
              <a:buChar char="v"/>
            </a:pPr>
            <a:r>
              <a:rPr lang="en-GB" b="1" dirty="0">
                <a:solidFill>
                  <a:srgbClr val="E7850F"/>
                </a:solidFill>
              </a:rPr>
              <a:t>What does CSR mean for us? </a:t>
            </a:r>
          </a:p>
          <a:p>
            <a:pPr marL="342900" indent="-342900">
              <a:buFont typeface="Wingdings" panose="05000000000000000000" pitchFamily="2" charset="2"/>
              <a:buChar char="v"/>
            </a:pPr>
            <a:r>
              <a:rPr lang="en-GB" b="1" dirty="0">
                <a:solidFill>
                  <a:srgbClr val="40B894"/>
                </a:solidFill>
              </a:rPr>
              <a:t>How are we going to measure our CSR? </a:t>
            </a:r>
          </a:p>
          <a:p>
            <a:pPr marL="342900" indent="-342900">
              <a:buFont typeface="Wingdings" panose="05000000000000000000" pitchFamily="2" charset="2"/>
              <a:buChar char="v"/>
            </a:pPr>
            <a:r>
              <a:rPr lang="en-GB" b="1" dirty="0">
                <a:solidFill>
                  <a:srgbClr val="C55A11"/>
                </a:solidFill>
              </a:rPr>
              <a:t>How will we be held responsible or accountable e</a:t>
            </a:r>
            <a:r>
              <a:rPr lang="en-GB" dirty="0">
                <a:solidFill>
                  <a:srgbClr val="C55A11"/>
                </a:solidFill>
              </a:rPr>
              <a:t>.g., under what formal guidance measures</a:t>
            </a:r>
            <a:r>
              <a:rPr lang="en-GB" b="1" dirty="0">
                <a:solidFill>
                  <a:srgbClr val="C55A11"/>
                </a:solidFill>
              </a:rPr>
              <a:t>?</a:t>
            </a:r>
          </a:p>
          <a:p>
            <a:endParaRPr lang="en-IE" dirty="0"/>
          </a:p>
        </p:txBody>
      </p:sp>
      <p:sp>
        <p:nvSpPr>
          <p:cNvPr id="7" name="Rectangle: Rounded Corners 6">
            <a:extLst>
              <a:ext uri="{FF2B5EF4-FFF2-40B4-BE49-F238E27FC236}">
                <a16:creationId xmlns:a16="http://schemas.microsoft.com/office/drawing/2014/main" id="{4F0CB296-5D82-0CFF-6BEA-CC4923C30F22}"/>
              </a:ext>
            </a:extLst>
          </p:cNvPr>
          <p:cNvSpPr/>
          <p:nvPr/>
        </p:nvSpPr>
        <p:spPr>
          <a:xfrm>
            <a:off x="1897522" y="226452"/>
            <a:ext cx="8127035" cy="719753"/>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Come Up with Your CSR Vision</a:t>
            </a:r>
          </a:p>
        </p:txBody>
      </p:sp>
      <p:pic>
        <p:nvPicPr>
          <p:cNvPr id="9" name="Graphic 8" descr="Signature with solid fill">
            <a:extLst>
              <a:ext uri="{FF2B5EF4-FFF2-40B4-BE49-F238E27FC236}">
                <a16:creationId xmlns:a16="http://schemas.microsoft.com/office/drawing/2014/main" id="{D31696B8-3E87-8331-480C-58ACBCC15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8068" y="125984"/>
            <a:ext cx="1563648" cy="1563648"/>
          </a:xfrm>
          <a:prstGeom prst="rect">
            <a:avLst/>
          </a:prstGeom>
        </p:spPr>
      </p:pic>
    </p:spTree>
    <p:extLst>
      <p:ext uri="{BB962C8B-B14F-4D97-AF65-F5344CB8AC3E}">
        <p14:creationId xmlns:p14="http://schemas.microsoft.com/office/powerpoint/2010/main" val="2050904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6151949" cy="697353"/>
          </a:xfrm>
        </p:spPr>
        <p:txBody>
          <a:bodyPr/>
          <a:lstStyle/>
          <a:p>
            <a:pPr>
              <a:lnSpc>
                <a:spcPct val="100000"/>
              </a:lnSpc>
              <a:spcBef>
                <a:spcPts val="0"/>
              </a:spcBef>
            </a:pPr>
            <a:r>
              <a:rPr lang="en-US" sz="4400" b="1" dirty="0"/>
              <a:t>Step 6 </a:t>
            </a:r>
          </a:p>
          <a:p>
            <a:pPr>
              <a:lnSpc>
                <a:spcPct val="100000"/>
              </a:lnSpc>
              <a:spcBef>
                <a:spcPts val="0"/>
              </a:spcBef>
            </a:pPr>
            <a:endParaRPr lang="en-US" sz="400" dirty="0"/>
          </a:p>
          <a:p>
            <a:pPr>
              <a:lnSpc>
                <a:spcPct val="100000"/>
              </a:lnSpc>
              <a:spcBef>
                <a:spcPts val="0"/>
              </a:spcBef>
            </a:pPr>
            <a:r>
              <a:rPr lang="en-US" sz="3200" dirty="0">
                <a:solidFill>
                  <a:srgbClr val="027354"/>
                </a:solidFill>
              </a:rPr>
              <a:t>Employee Engagement for Effective CSR Cultural Implementation</a:t>
            </a:r>
          </a:p>
          <a:p>
            <a:pPr>
              <a:lnSpc>
                <a:spcPct val="100000"/>
              </a:lnSpc>
              <a:spcBef>
                <a:spcPts val="0"/>
              </a:spcBef>
            </a:pPr>
            <a:endParaRPr lang="en-IE" sz="4400" dirty="0"/>
          </a:p>
        </p:txBody>
      </p:sp>
    </p:spTree>
    <p:extLst>
      <p:ext uri="{BB962C8B-B14F-4D97-AF65-F5344CB8AC3E}">
        <p14:creationId xmlns:p14="http://schemas.microsoft.com/office/powerpoint/2010/main" val="44801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F4955D9-3401-3F7A-EE23-579E6D286D6C}"/>
              </a:ext>
            </a:extLst>
          </p:cNvPr>
          <p:cNvSpPr>
            <a:spLocks noGrp="1"/>
          </p:cNvSpPr>
          <p:nvPr>
            <p:ph type="body" sz="quarter" idx="13"/>
          </p:nvPr>
        </p:nvSpPr>
        <p:spPr>
          <a:xfrm>
            <a:off x="152401" y="251011"/>
            <a:ext cx="6477328" cy="4218224"/>
          </a:xfrm>
        </p:spPr>
        <p:txBody>
          <a:bodyPr>
            <a:normAutofit fontScale="70000" lnSpcReduction="20000"/>
          </a:bodyPr>
          <a:lstStyle/>
          <a:p>
            <a:pPr>
              <a:lnSpc>
                <a:spcPct val="120000"/>
              </a:lnSpc>
              <a:spcBef>
                <a:spcPts val="0"/>
              </a:spcBef>
            </a:pPr>
            <a:endParaRPr lang="en-GB" i="0" dirty="0"/>
          </a:p>
          <a:p>
            <a:pPr>
              <a:lnSpc>
                <a:spcPct val="120000"/>
              </a:lnSpc>
              <a:spcBef>
                <a:spcPts val="0"/>
              </a:spcBef>
            </a:pPr>
            <a:r>
              <a:rPr lang="en-GB" sz="4000" b="1" i="0" dirty="0"/>
              <a:t>Understanding Employees Needs and Self Actualisation</a:t>
            </a:r>
          </a:p>
          <a:p>
            <a:pPr>
              <a:lnSpc>
                <a:spcPct val="120000"/>
              </a:lnSpc>
              <a:spcBef>
                <a:spcPts val="0"/>
              </a:spcBef>
            </a:pPr>
            <a:endParaRPr lang="en-GB" i="0" dirty="0"/>
          </a:p>
          <a:p>
            <a:pPr>
              <a:lnSpc>
                <a:spcPct val="120000"/>
              </a:lnSpc>
              <a:spcBef>
                <a:spcPts val="0"/>
              </a:spcBef>
            </a:pPr>
            <a:r>
              <a:rPr lang="en-GB" sz="3400" i="0" dirty="0"/>
              <a:t>Twentieth-century psychologist Abraham Maslow believed that humans have a hierarchy of needs: we need to care for our physical and safety needs, then our sense of belonging and our self-esteem (also known as our ego self) before we can move into a deeper place of living our purpose, which he called self-actualization. </a:t>
            </a:r>
          </a:p>
          <a:p>
            <a:pPr>
              <a:lnSpc>
                <a:spcPct val="120000"/>
              </a:lnSpc>
              <a:spcBef>
                <a:spcPts val="0"/>
              </a:spcBef>
            </a:pPr>
            <a:endParaRPr lang="en-GB" i="0" dirty="0"/>
          </a:p>
          <a:p>
            <a:pPr>
              <a:lnSpc>
                <a:spcPct val="120000"/>
              </a:lnSpc>
              <a:spcBef>
                <a:spcPts val="0"/>
              </a:spcBef>
            </a:pPr>
            <a:endParaRPr lang="en-IE" i="0" dirty="0"/>
          </a:p>
        </p:txBody>
      </p:sp>
      <p:pic>
        <p:nvPicPr>
          <p:cNvPr id="2050" name="Picture 2" descr="Abraham Maslow Biography - Life of American Psychologist">
            <a:extLst>
              <a:ext uri="{FF2B5EF4-FFF2-40B4-BE49-F238E27FC236}">
                <a16:creationId xmlns:a16="http://schemas.microsoft.com/office/drawing/2014/main" id="{35E8AEE2-A83F-CDD4-0EA8-0F5F8741C8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3467" y="125505"/>
            <a:ext cx="3953219" cy="595256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752868-0FEC-B491-D1E0-3B4ADC02BD32}"/>
              </a:ext>
            </a:extLst>
          </p:cNvPr>
          <p:cNvSpPr txBox="1"/>
          <p:nvPr/>
        </p:nvSpPr>
        <p:spPr>
          <a:xfrm>
            <a:off x="1317812" y="4249271"/>
            <a:ext cx="2563906" cy="646331"/>
          </a:xfrm>
          <a:prstGeom prst="rect">
            <a:avLst/>
          </a:prstGeom>
          <a:noFill/>
        </p:spPr>
        <p:txBody>
          <a:bodyPr wrap="square" rtlCol="0">
            <a:spAutoFit/>
          </a:bodyPr>
          <a:lstStyle/>
          <a:p>
            <a:pPr algn="ctr"/>
            <a:r>
              <a:rPr lang="en-IE" sz="3600" dirty="0">
                <a:solidFill>
                  <a:schemeClr val="bg1"/>
                </a:solidFill>
                <a:hlinkClick r:id="rId3">
                  <a:extLst>
                    <a:ext uri="{A12FA001-AC4F-418D-AE19-62706E023703}">
                      <ahyp:hlinkClr xmlns:ahyp="http://schemas.microsoft.com/office/drawing/2018/hyperlinkcolor" val="tx"/>
                    </a:ext>
                  </a:extLst>
                </a:hlinkClick>
              </a:rPr>
              <a:t>Source</a:t>
            </a:r>
            <a:endParaRPr lang="en-IE" sz="3600" dirty="0">
              <a:solidFill>
                <a:schemeClr val="bg1"/>
              </a:solidFill>
            </a:endParaRPr>
          </a:p>
        </p:txBody>
      </p:sp>
    </p:spTree>
    <p:extLst>
      <p:ext uri="{BB962C8B-B14F-4D97-AF65-F5344CB8AC3E}">
        <p14:creationId xmlns:p14="http://schemas.microsoft.com/office/powerpoint/2010/main" val="3623204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4A70-36A5-BA66-DBB9-8D60B6590082}"/>
              </a:ext>
            </a:extLst>
          </p:cNvPr>
          <p:cNvSpPr>
            <a:spLocks noGrp="1"/>
          </p:cNvSpPr>
          <p:nvPr>
            <p:ph type="body" sz="quarter" idx="13"/>
          </p:nvPr>
        </p:nvSpPr>
        <p:spPr>
          <a:xfrm>
            <a:off x="515902" y="456188"/>
            <a:ext cx="11466548" cy="844269"/>
          </a:xfrm>
        </p:spPr>
        <p:txBody>
          <a:bodyPr>
            <a:noAutofit/>
          </a:bodyPr>
          <a:lstStyle/>
          <a:p>
            <a:r>
              <a:rPr lang="en-IE" sz="3200" dirty="0">
                <a:solidFill>
                  <a:srgbClr val="C95F57"/>
                </a:solidFill>
              </a:rPr>
              <a:t>Evaluating The Cultural SME Health Model</a:t>
            </a:r>
          </a:p>
          <a:p>
            <a:r>
              <a:rPr lang="en-IE" sz="3200" dirty="0"/>
              <a:t>Richard Barrett Model</a:t>
            </a:r>
          </a:p>
        </p:txBody>
      </p:sp>
      <p:sp>
        <p:nvSpPr>
          <p:cNvPr id="3" name="Text Placeholder 2">
            <a:extLst>
              <a:ext uri="{FF2B5EF4-FFF2-40B4-BE49-F238E27FC236}">
                <a16:creationId xmlns:a16="http://schemas.microsoft.com/office/drawing/2014/main" id="{22833BF4-927F-5EDA-55E6-A57CFFAC3C80}"/>
              </a:ext>
            </a:extLst>
          </p:cNvPr>
          <p:cNvSpPr>
            <a:spLocks noGrp="1"/>
          </p:cNvSpPr>
          <p:nvPr>
            <p:ph type="body" sz="quarter" idx="14"/>
          </p:nvPr>
        </p:nvSpPr>
        <p:spPr>
          <a:xfrm>
            <a:off x="620677" y="1617280"/>
            <a:ext cx="6254132" cy="4329707"/>
          </a:xfrm>
        </p:spPr>
        <p:txBody>
          <a:bodyPr/>
          <a:lstStyle/>
          <a:p>
            <a:r>
              <a:rPr lang="en-GB" sz="2200" dirty="0"/>
              <a:t>Richard Barrett created a model and survey based on Maslow’s hierarchy for evaluating the cultural health of a company. He realized that developmental levels worked not only at the individual level, but also represented the developmental stages of teams and companies - essentially any systems run by humans. Makes sense, doesn’t it? </a:t>
            </a:r>
          </a:p>
          <a:p>
            <a:endParaRPr lang="en-GB" sz="2200" dirty="0"/>
          </a:p>
          <a:p>
            <a:pPr marL="285750" indent="-285750">
              <a:buFont typeface="Wingdings" panose="05000000000000000000" pitchFamily="2" charset="2"/>
              <a:buChar char="v"/>
            </a:pPr>
            <a:r>
              <a:rPr lang="en-GB" sz="1600" b="1" dirty="0">
                <a:solidFill>
                  <a:srgbClr val="333333"/>
                </a:solidFill>
                <a:latin typeface="Montserrat" panose="00000500000000000000" pitchFamily="2" charset="0"/>
              </a:rPr>
              <a:t>Self-Determination Framework (SDI) </a:t>
            </a:r>
            <a:r>
              <a:rPr lang="en-GB" sz="1600" b="0" i="0" dirty="0">
                <a:solidFill>
                  <a:srgbClr val="333333"/>
                </a:solidFill>
                <a:effectLst/>
                <a:latin typeface="Roboto" panose="02000000000000000000" pitchFamily="2" charset="0"/>
              </a:rPr>
              <a:t>for understanding human motivation, fulfilment</a:t>
            </a:r>
            <a:r>
              <a:rPr lang="en-GB" sz="1600" dirty="0">
                <a:solidFill>
                  <a:srgbClr val="333333"/>
                </a:solidFill>
                <a:latin typeface="Roboto" panose="02000000000000000000" pitchFamily="2" charset="0"/>
              </a:rPr>
              <a:t> and wellbeing.</a:t>
            </a:r>
            <a:r>
              <a:rPr lang="en-GB" sz="1600" b="0" i="0" dirty="0">
                <a:solidFill>
                  <a:srgbClr val="333333"/>
                </a:solidFill>
                <a:effectLst/>
                <a:latin typeface="Roboto" panose="02000000000000000000" pitchFamily="2" charset="0"/>
              </a:rPr>
              <a:t> </a:t>
            </a:r>
            <a:endParaRPr lang="en-GB" sz="2200" b="0" i="0" dirty="0">
              <a:solidFill>
                <a:srgbClr val="333333"/>
              </a:solidFill>
              <a:effectLst/>
              <a:latin typeface="Roboto" panose="02000000000000000000" pitchFamily="2" charset="0"/>
            </a:endParaRPr>
          </a:p>
          <a:p>
            <a:pPr marL="342900" indent="-342900">
              <a:buFont typeface="Wingdings" panose="05000000000000000000" pitchFamily="2" charset="2"/>
              <a:buChar char="v"/>
            </a:pPr>
            <a:endParaRPr lang="en-GB" sz="2200" dirty="0">
              <a:solidFill>
                <a:srgbClr val="333333"/>
              </a:solidFill>
              <a:latin typeface="Roboto" panose="02000000000000000000" pitchFamily="2" charset="0"/>
            </a:endParaRPr>
          </a:p>
          <a:p>
            <a:pPr marL="285750" indent="-285750">
              <a:buFont typeface="Wingdings" panose="05000000000000000000" pitchFamily="2" charset="2"/>
              <a:buChar char="v"/>
            </a:pPr>
            <a:r>
              <a:rPr lang="en-IE" sz="1600" b="1" i="0" dirty="0">
                <a:solidFill>
                  <a:srgbClr val="333333"/>
                </a:solidFill>
                <a:effectLst/>
                <a:latin typeface="Montserrat" panose="00000500000000000000" pitchFamily="2" charset="0"/>
              </a:rPr>
              <a:t>Psychological Well-being (PWB) </a:t>
            </a:r>
            <a:r>
              <a:rPr lang="en-IE" sz="1600" dirty="0">
                <a:solidFill>
                  <a:srgbClr val="333333"/>
                </a:solidFill>
                <a:latin typeface="Roboto" panose="02000000000000000000" pitchFamily="2" charset="0"/>
              </a:rPr>
              <a:t>by working with others and creating positive relations. </a:t>
            </a:r>
          </a:p>
          <a:p>
            <a:pPr marL="285750" indent="-285750">
              <a:buFont typeface="Wingdings" panose="05000000000000000000" pitchFamily="2" charset="2"/>
              <a:buChar char="v"/>
            </a:pPr>
            <a:endParaRPr lang="en-IE" sz="1600" dirty="0">
              <a:solidFill>
                <a:srgbClr val="333333"/>
              </a:solidFill>
              <a:latin typeface="Roboto" panose="02000000000000000000" pitchFamily="2" charset="0"/>
            </a:endParaRPr>
          </a:p>
          <a:p>
            <a:pPr marL="285750" indent="-285750">
              <a:buFont typeface="Wingdings" panose="05000000000000000000" pitchFamily="2" charset="2"/>
              <a:buChar char="v"/>
            </a:pPr>
            <a:r>
              <a:rPr lang="en-IE" sz="1600" b="1" dirty="0">
                <a:solidFill>
                  <a:srgbClr val="333333"/>
                </a:solidFill>
                <a:latin typeface="Montserrat" panose="00000500000000000000" pitchFamily="2" charset="0"/>
              </a:rPr>
              <a:t>Human Flourishing </a:t>
            </a:r>
            <a:r>
              <a:rPr lang="en-GB" sz="1600" dirty="0">
                <a:solidFill>
                  <a:srgbClr val="333333"/>
                </a:solidFill>
                <a:latin typeface="Roboto" panose="02000000000000000000" pitchFamily="2" charset="0"/>
              </a:rPr>
              <a:t>constitutes the most vital, fullest expression of human nature and a life well-lived. </a:t>
            </a:r>
            <a:endParaRPr lang="en-IE" sz="1600" dirty="0">
              <a:solidFill>
                <a:srgbClr val="333333"/>
              </a:solidFill>
              <a:latin typeface="Roboto" panose="02000000000000000000" pitchFamily="2" charset="0"/>
            </a:endParaRPr>
          </a:p>
          <a:p>
            <a:endParaRPr lang="en-IE" sz="1600" dirty="0">
              <a:solidFill>
                <a:srgbClr val="333333"/>
              </a:solidFill>
              <a:latin typeface="Roboto" panose="02000000000000000000" pitchFamily="2" charset="0"/>
            </a:endParaRPr>
          </a:p>
          <a:p>
            <a:endParaRPr lang="en-GB" sz="2200" dirty="0"/>
          </a:p>
          <a:p>
            <a:endParaRPr lang="en-IE" sz="2200" dirty="0"/>
          </a:p>
        </p:txBody>
      </p:sp>
      <p:pic>
        <p:nvPicPr>
          <p:cNvPr id="1028" name="Picture 4" descr="Article: Theoretical Support for the Barrett Model | Barrett Values Centre">
            <a:extLst>
              <a:ext uri="{FF2B5EF4-FFF2-40B4-BE49-F238E27FC236}">
                <a16:creationId xmlns:a16="http://schemas.microsoft.com/office/drawing/2014/main" id="{A5D14602-4F91-E863-C7BC-0B2D903644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9706" y="1126641"/>
            <a:ext cx="4737847" cy="4737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440E62-1A71-0154-B439-842502AD4A7E}"/>
              </a:ext>
            </a:extLst>
          </p:cNvPr>
          <p:cNvSpPr txBox="1"/>
          <p:nvPr/>
        </p:nvSpPr>
        <p:spPr>
          <a:xfrm>
            <a:off x="7404847" y="5855523"/>
            <a:ext cx="4392706" cy="646331"/>
          </a:xfrm>
          <a:prstGeom prst="rect">
            <a:avLst/>
          </a:prstGeom>
          <a:solidFill>
            <a:schemeClr val="bg1"/>
          </a:solidFill>
        </p:spPr>
        <p:txBody>
          <a:bodyPr wrap="square" rtlCol="0">
            <a:spAutoFit/>
          </a:bodyPr>
          <a:lstStyle/>
          <a:p>
            <a:pPr algn="ctr"/>
            <a:r>
              <a:rPr lang="en-IE" dirty="0">
                <a:hlinkClick r:id="rId3"/>
              </a:rPr>
              <a:t>https://www.valuescentre.com/resource-library/theoretical-support-barrett-model/</a:t>
            </a:r>
            <a:r>
              <a:rPr lang="en-IE" dirty="0"/>
              <a:t> </a:t>
            </a:r>
          </a:p>
        </p:txBody>
      </p:sp>
    </p:spTree>
    <p:extLst>
      <p:ext uri="{BB962C8B-B14F-4D97-AF65-F5344CB8AC3E}">
        <p14:creationId xmlns:p14="http://schemas.microsoft.com/office/powerpoint/2010/main" val="4486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866741"/>
            <a:ext cx="5395869" cy="5881531"/>
          </a:xfrm>
          <a:solidFill>
            <a:schemeClr val="bg1"/>
          </a:solidFill>
        </p:spPr>
        <p:txBody>
          <a:bodyPr>
            <a:normAutofit fontScale="77500" lnSpcReduction="20000"/>
          </a:bodyPr>
          <a:lstStyle/>
          <a:p>
            <a:pPr marL="342900" indent="-342900">
              <a:lnSpc>
                <a:spcPct val="120000"/>
              </a:lnSpc>
              <a:spcBef>
                <a:spcPts val="0"/>
              </a:spcBef>
              <a:buFont typeface="Wingdings" panose="05000000000000000000" pitchFamily="2" charset="2"/>
              <a:buChar char="v"/>
            </a:pPr>
            <a:r>
              <a:rPr lang="en-IE" b="1" dirty="0">
                <a:solidFill>
                  <a:srgbClr val="3AA091"/>
                </a:solidFill>
              </a:rPr>
              <a:t>Become </a:t>
            </a:r>
            <a:r>
              <a:rPr lang="en-IE" dirty="0">
                <a:solidFill>
                  <a:srgbClr val="4D4D4D"/>
                </a:solidFill>
              </a:rPr>
              <a:t>aware of the benefits and that there </a:t>
            </a:r>
            <a:r>
              <a:rPr lang="en-GB" dirty="0">
                <a:solidFill>
                  <a:srgbClr val="4D4D4D"/>
                </a:solidFill>
              </a:rPr>
              <a:t>are different approaches to implementing CSR culture change management. There is a step-by-step process, that strives to create a holistic implementation rather than an isolated activity from core business operations </a:t>
            </a:r>
          </a:p>
          <a:p>
            <a:pPr marL="342900" indent="-342900">
              <a:lnSpc>
                <a:spcPct val="120000"/>
              </a:lnSpc>
              <a:spcBef>
                <a:spcPts val="0"/>
              </a:spcBef>
              <a:buFont typeface="Wingdings" panose="05000000000000000000" pitchFamily="2" charset="2"/>
              <a:buChar char="v"/>
            </a:pPr>
            <a:r>
              <a:rPr lang="en-IE" b="1" dirty="0">
                <a:solidFill>
                  <a:srgbClr val="DC7F0E"/>
                </a:solidFill>
              </a:rPr>
              <a:t>Explore </a:t>
            </a:r>
            <a:r>
              <a:rPr lang="en-GB" dirty="0">
                <a:solidFill>
                  <a:srgbClr val="4D4D4D"/>
                </a:solidFill>
              </a:rPr>
              <a:t>how and when to effect CSR cultural change to improve the performance of your company and employees</a:t>
            </a:r>
          </a:p>
          <a:p>
            <a:pPr marL="342900" indent="-342900">
              <a:lnSpc>
                <a:spcPct val="120000"/>
              </a:lnSpc>
              <a:spcBef>
                <a:spcPts val="0"/>
              </a:spcBef>
              <a:buFont typeface="Wingdings" panose="05000000000000000000" pitchFamily="2" charset="2"/>
              <a:buChar char="v"/>
            </a:pPr>
            <a:r>
              <a:rPr lang="en-GB" b="1" dirty="0">
                <a:solidFill>
                  <a:srgbClr val="027354"/>
                </a:solidFill>
              </a:rPr>
              <a:t>Learn</a:t>
            </a:r>
            <a:r>
              <a:rPr lang="en-GB" dirty="0">
                <a:solidFill>
                  <a:srgbClr val="4D4D4D"/>
                </a:solidFill>
              </a:rPr>
              <a:t> how to deep dive into cultural transformation by using a long-term strategy initiated at the executive leadership level</a:t>
            </a:r>
          </a:p>
          <a:p>
            <a:pPr marL="342900" indent="-342900">
              <a:lnSpc>
                <a:spcPct val="120000"/>
              </a:lnSpc>
              <a:spcBef>
                <a:spcPts val="0"/>
              </a:spcBef>
              <a:buFont typeface="Wingdings" panose="05000000000000000000" pitchFamily="2" charset="2"/>
              <a:buChar char="v"/>
            </a:pPr>
            <a:r>
              <a:rPr lang="en-GB" b="1" dirty="0">
                <a:solidFill>
                  <a:srgbClr val="C95F57"/>
                </a:solidFill>
              </a:rPr>
              <a:t>Understand</a:t>
            </a:r>
            <a:r>
              <a:rPr lang="en-GB" dirty="0">
                <a:solidFill>
                  <a:srgbClr val="4D4D4D"/>
                </a:solidFill>
              </a:rPr>
              <a:t> the different long-term strategic priorities. Assess and develop those that are best aligned for your company</a:t>
            </a:r>
          </a:p>
          <a:p>
            <a:pPr marL="342900" indent="-342900">
              <a:lnSpc>
                <a:spcPct val="120000"/>
              </a:lnSpc>
              <a:spcBef>
                <a:spcPts val="0"/>
              </a:spcBef>
              <a:buFont typeface="Wingdings" panose="05000000000000000000" pitchFamily="2" charset="2"/>
              <a:buChar char="v"/>
            </a:pPr>
            <a:r>
              <a:rPr lang="en-IE" b="1" dirty="0">
                <a:solidFill>
                  <a:srgbClr val="916395"/>
                </a:solidFill>
              </a:rPr>
              <a:t>Gain </a:t>
            </a:r>
            <a:r>
              <a:rPr lang="en-GB" dirty="0">
                <a:solidFill>
                  <a:srgbClr val="4D4D4D"/>
                </a:solidFill>
              </a:rPr>
              <a:t>valuable insights from different models to get your CSR Cultural Change underway and what actions and employee engagement approaches are needed to succeed long term</a:t>
            </a:r>
          </a:p>
          <a:p>
            <a:pPr marL="342900" indent="-342900">
              <a:lnSpc>
                <a:spcPct val="120000"/>
              </a:lnSpc>
              <a:spcBef>
                <a:spcPts val="0"/>
              </a:spcBef>
              <a:buFont typeface="Wingdings" panose="05000000000000000000" pitchFamily="2" charset="2"/>
              <a:buChar char="v"/>
            </a:pPr>
            <a:endParaRPr lang="en-IE"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3F0BF2-ECBB-C48D-1FC6-B02234D4A66C}"/>
              </a:ext>
            </a:extLst>
          </p:cNvPr>
          <p:cNvSpPr txBox="1">
            <a:spLocks/>
          </p:cNvSpPr>
          <p:nvPr/>
        </p:nvSpPr>
        <p:spPr>
          <a:xfrm>
            <a:off x="137033" y="0"/>
            <a:ext cx="8746991" cy="627523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GB" sz="2200" b="1" i="0" dirty="0"/>
              <a:t>Knowing how your employees feel about coming to work each day is the most basic and yet the most profound level of information about your culture. </a:t>
            </a:r>
            <a:r>
              <a:rPr lang="en-GB" sz="2200" i="0" dirty="0"/>
              <a:t>The Barrett Cultural Values Assessment evaluates employees’ </a:t>
            </a:r>
            <a:r>
              <a:rPr lang="en-GB" sz="2200" b="1" i="0" dirty="0"/>
              <a:t>perception of alignment between their needs and the current culture</a:t>
            </a:r>
            <a:r>
              <a:rPr lang="en-GB" sz="2200" i="0" dirty="0"/>
              <a:t>. It provides a </a:t>
            </a:r>
            <a:r>
              <a:rPr lang="en-GB" sz="2200" b="1" i="0" dirty="0"/>
              <a:t>view into the hearts and minds of your employees </a:t>
            </a:r>
            <a:r>
              <a:rPr lang="en-GB" sz="2200" i="0" dirty="0"/>
              <a:t>as it helps </a:t>
            </a:r>
            <a:r>
              <a:rPr lang="en-GB" sz="2200" b="1" i="0" dirty="0"/>
              <a:t>identify common ground, alignment gaps, and drivers </a:t>
            </a:r>
            <a:r>
              <a:rPr lang="en-GB" sz="2200" i="0" dirty="0"/>
              <a:t>of performance and/or dysfunction. Transformation begins and depends on the hearts and minds of your teams, and knowing what needs to happen to align and engage your employees is fundamental to a successful journey. </a:t>
            </a:r>
          </a:p>
          <a:p>
            <a:pPr>
              <a:lnSpc>
                <a:spcPct val="100000"/>
              </a:lnSpc>
              <a:spcBef>
                <a:spcPts val="0"/>
              </a:spcBef>
            </a:pPr>
            <a:r>
              <a:rPr lang="en-GB" sz="2200" i="0" dirty="0"/>
              <a:t>(</a:t>
            </a:r>
            <a:r>
              <a:rPr lang="en-GB" sz="2200" i="0" dirty="0">
                <a:hlinkClick r:id="rId2">
                  <a:extLst>
                    <a:ext uri="{A12FA001-AC4F-418D-AE19-62706E023703}">
                      <ahyp:hlinkClr xmlns:ahyp="http://schemas.microsoft.com/office/drawing/2018/hyperlinkcolor" val="tx"/>
                    </a:ext>
                  </a:extLst>
                </a:hlinkClick>
              </a:rPr>
              <a:t>Source Barret Values Centre</a:t>
            </a:r>
            <a:r>
              <a:rPr lang="en-GB" sz="2200" i="0" dirty="0"/>
              <a:t>)</a:t>
            </a:r>
            <a:endParaRPr lang="en-IE" sz="2200" i="0" dirty="0"/>
          </a:p>
        </p:txBody>
      </p:sp>
      <p:pic>
        <p:nvPicPr>
          <p:cNvPr id="7" name="Picture 6" descr="A person standing in front of a table with people sitting at it&#10;&#10;Description automatically generated with low confidence">
            <a:extLst>
              <a:ext uri="{FF2B5EF4-FFF2-40B4-BE49-F238E27FC236}">
                <a16:creationId xmlns:a16="http://schemas.microsoft.com/office/drawing/2014/main" id="{3189A320-7607-9882-8FFC-6A6283E59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1582" y="3572436"/>
            <a:ext cx="4605618" cy="3070412"/>
          </a:xfrm>
          <a:prstGeom prst="rect">
            <a:avLst/>
          </a:prstGeom>
        </p:spPr>
      </p:pic>
    </p:spTree>
    <p:extLst>
      <p:ext uri="{BB962C8B-B14F-4D97-AF65-F5344CB8AC3E}">
        <p14:creationId xmlns:p14="http://schemas.microsoft.com/office/powerpoint/2010/main" val="2508191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rgbClr val="EBC2BF"/>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004708" y="178700"/>
            <a:ext cx="10600546" cy="953429"/>
          </a:xfrm>
        </p:spPr>
        <p:txBody>
          <a:bodyPr>
            <a:normAutofit/>
          </a:bodyPr>
          <a:lstStyle/>
          <a:p>
            <a:pPr algn="ctr"/>
            <a:r>
              <a:rPr lang="en-IE" dirty="0"/>
              <a:t>Everyone is Needed Especially Employees</a:t>
            </a:r>
          </a:p>
          <a:p>
            <a:endParaRPr lang="en-IE" dirty="0"/>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42304"/>
            <a:ext cx="8282763" cy="2462213"/>
          </a:xfrm>
          <a:prstGeom prst="rect">
            <a:avLst/>
          </a:prstGeom>
          <a:noFill/>
        </p:spPr>
        <p:txBody>
          <a:bodyPr wrap="square" rtlCol="0">
            <a:spAutoFit/>
          </a:bodyPr>
          <a:lstStyle/>
          <a:p>
            <a:r>
              <a:rPr lang="en-GB" sz="2200" dirty="0">
                <a:solidFill>
                  <a:srgbClr val="262626"/>
                </a:solidFill>
              </a:rPr>
              <a:t>Like any successful management strategy CSR needs buy in at all levels of the company. The CSR leadership team should include representatives from top management, leaders, employees, front line staff and others who are affected or involved in CSR issues. As mentioned HR are important as are those involved in environmental services, health and safety, community relations, legal affairs, finance, marketing and communications.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3223" y="3669221"/>
            <a:ext cx="8282763" cy="3108543"/>
          </a:xfrm>
          <a:prstGeom prst="rect">
            <a:avLst/>
          </a:prstGeom>
          <a:noFill/>
        </p:spPr>
        <p:txBody>
          <a:bodyPr wrap="square" rtlCol="0">
            <a:spAutoFit/>
          </a:bodyPr>
          <a:lstStyle/>
          <a:p>
            <a:r>
              <a:rPr lang="en-GB" sz="2800" dirty="0">
                <a:solidFill>
                  <a:srgbClr val="D0756E"/>
                </a:solidFill>
                <a:latin typeface="Amasis MT Pro Black" panose="02040A04050005020304" pitchFamily="18" charset="0"/>
              </a:rPr>
              <a:t>How? </a:t>
            </a:r>
            <a:r>
              <a:rPr lang="en-GB" sz="2100" b="1" dirty="0">
                <a:solidFill>
                  <a:srgbClr val="D0756E"/>
                </a:solidFill>
              </a:rPr>
              <a:t>Formally invite and encourage all employees at all levels to contribute their time, energy and ideas and join the CSR Leadership Team. </a:t>
            </a:r>
            <a:r>
              <a:rPr lang="en-GB" sz="2100" dirty="0"/>
              <a:t>Clarify that it will be part of their working day and benefits will be applied (e.g., CSR Manager, experience in stakeholder engagement). Depending on the pool try to select a member from each area (e.g., one from health and safety and one from finance). They must be trained and support in CSR and guided by senior management (including HRM) so that the team is integrated into the company’s central strategy, values and activities. Involvement and support of the CEO is vital. </a:t>
            </a:r>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8" name="Picture 7" descr="A group of people in a meeting&#10;&#10;Description automatically generated with low confidence">
            <a:extLst>
              <a:ext uri="{FF2B5EF4-FFF2-40B4-BE49-F238E27FC236}">
                <a16:creationId xmlns:a16="http://schemas.microsoft.com/office/drawing/2014/main" id="{98C6F309-BFE0-D961-9A54-A4D83E406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529" y="842013"/>
            <a:ext cx="2810880" cy="3053778"/>
          </a:xfrm>
          <a:prstGeom prst="ellipse">
            <a:avLst/>
          </a:prstGeom>
        </p:spPr>
      </p:pic>
    </p:spTree>
    <p:extLst>
      <p:ext uri="{BB962C8B-B14F-4D97-AF65-F5344CB8AC3E}">
        <p14:creationId xmlns:p14="http://schemas.microsoft.com/office/powerpoint/2010/main" val="93277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97BAA-504A-1BF0-997A-4D750BA03400}"/>
              </a:ext>
            </a:extLst>
          </p:cNvPr>
          <p:cNvSpPr>
            <a:spLocks noGrp="1"/>
          </p:cNvSpPr>
          <p:nvPr>
            <p:ph type="body" sz="quarter" idx="13"/>
          </p:nvPr>
        </p:nvSpPr>
        <p:spPr>
          <a:xfrm>
            <a:off x="726815" y="514351"/>
            <a:ext cx="5228693" cy="1190542"/>
          </a:xfrm>
        </p:spPr>
        <p:txBody>
          <a:bodyPr>
            <a:normAutofit fontScale="77500" lnSpcReduction="20000"/>
          </a:bodyPr>
          <a:lstStyle/>
          <a:p>
            <a:pPr>
              <a:lnSpc>
                <a:spcPct val="120000"/>
              </a:lnSpc>
              <a:spcBef>
                <a:spcPts val="0"/>
              </a:spcBef>
            </a:pPr>
            <a:r>
              <a:rPr lang="en-IE" dirty="0"/>
              <a:t>Low Employee Engagement Will Lead to Culture Dysfunction</a:t>
            </a:r>
          </a:p>
          <a:p>
            <a:pPr>
              <a:lnSpc>
                <a:spcPct val="120000"/>
              </a:lnSpc>
              <a:spcBef>
                <a:spcPts val="0"/>
              </a:spcBef>
            </a:pPr>
            <a:endParaRPr lang="en-IE" dirty="0"/>
          </a:p>
        </p:txBody>
      </p:sp>
      <p:sp>
        <p:nvSpPr>
          <p:cNvPr id="5" name="Text Placeholder 4">
            <a:extLst>
              <a:ext uri="{FF2B5EF4-FFF2-40B4-BE49-F238E27FC236}">
                <a16:creationId xmlns:a16="http://schemas.microsoft.com/office/drawing/2014/main" id="{EACDB6CA-813F-6E9A-8720-3B405B09E0D8}"/>
              </a:ext>
            </a:extLst>
          </p:cNvPr>
          <p:cNvSpPr>
            <a:spLocks noGrp="1"/>
          </p:cNvSpPr>
          <p:nvPr>
            <p:ph type="body" sz="quarter" idx="14"/>
          </p:nvPr>
        </p:nvSpPr>
        <p:spPr>
          <a:xfrm>
            <a:off x="733478" y="1497292"/>
            <a:ext cx="5222030" cy="4103408"/>
          </a:xfrm>
          <a:solidFill>
            <a:srgbClr val="027354"/>
          </a:solidFill>
        </p:spPr>
        <p:txBody>
          <a:bodyPr/>
          <a:lstStyle/>
          <a:p>
            <a:r>
              <a:rPr lang="en-GB" dirty="0"/>
              <a:t>Employee Engagement should be thought of as a primary consideration from the beginning otherwise there will be cultural dysfunction and low employee engagement leading to poor engagement, lack of support and response to CSR initiatives, increased CSR risk, lack of innovation, increased unsustainability and lower revenue growth. Conversely, higher employee engagement leads to the opposite</a:t>
            </a:r>
          </a:p>
          <a:p>
            <a:endParaRPr lang="en-IE" dirty="0"/>
          </a:p>
        </p:txBody>
      </p:sp>
      <p:sp>
        <p:nvSpPr>
          <p:cNvPr id="7" name="TextBox 6">
            <a:extLst>
              <a:ext uri="{FF2B5EF4-FFF2-40B4-BE49-F238E27FC236}">
                <a16:creationId xmlns:a16="http://schemas.microsoft.com/office/drawing/2014/main" id="{88AE5835-9497-29D9-70B1-4DC3F1F7A703}"/>
              </a:ext>
            </a:extLst>
          </p:cNvPr>
          <p:cNvSpPr txBox="1"/>
          <p:nvPr/>
        </p:nvSpPr>
        <p:spPr>
          <a:xfrm>
            <a:off x="6553200" y="514351"/>
            <a:ext cx="4911985" cy="4401205"/>
          </a:xfrm>
          <a:prstGeom prst="rect">
            <a:avLst/>
          </a:prstGeom>
          <a:noFill/>
        </p:spPr>
        <p:txBody>
          <a:bodyPr wrap="square" rtlCol="0">
            <a:spAutoFit/>
          </a:bodyPr>
          <a:lstStyle/>
          <a:p>
            <a:pPr algn="ctr"/>
            <a:r>
              <a:rPr lang="en-GB" sz="2400" b="1" dirty="0">
                <a:solidFill>
                  <a:schemeClr val="bg1"/>
                </a:solidFill>
              </a:rPr>
              <a:t>‘A human being is not a resource but a source. A resource is like a lump of coal; once you use it, it’s gone, depleted and worn out. A source is like the sun—virtually inexhaustible and continually generating energy, light and warmth. There is no more powerful source of creative energy in the world than an empowered human being’</a:t>
            </a:r>
          </a:p>
          <a:p>
            <a:pPr algn="ctr"/>
            <a:r>
              <a:rPr lang="en-GB" sz="1600" i="1" dirty="0">
                <a:solidFill>
                  <a:schemeClr val="bg1"/>
                </a:solidFill>
                <a:hlinkClick r:id="rId2">
                  <a:extLst>
                    <a:ext uri="{A12FA001-AC4F-418D-AE19-62706E023703}">
                      <ahyp:hlinkClr xmlns:ahyp="http://schemas.microsoft.com/office/drawing/2018/hyperlinkcolor" val="tx"/>
                    </a:ext>
                  </a:extLst>
                </a:hlinkClick>
              </a:rPr>
              <a:t>Raj Sisodia, Bentley University Professor</a:t>
            </a:r>
            <a:endParaRPr lang="en-IE" sz="1600" i="1" dirty="0">
              <a:solidFill>
                <a:schemeClr val="bg1"/>
              </a:solidFill>
            </a:endParaRPr>
          </a:p>
          <a:p>
            <a:endParaRPr lang="en-IE" sz="2400" dirty="0">
              <a:solidFill>
                <a:schemeClr val="bg1"/>
              </a:solidFill>
            </a:endParaRPr>
          </a:p>
        </p:txBody>
      </p:sp>
      <p:grpSp>
        <p:nvGrpSpPr>
          <p:cNvPr id="8" name="Graphic 4">
            <a:extLst>
              <a:ext uri="{FF2B5EF4-FFF2-40B4-BE49-F238E27FC236}">
                <a16:creationId xmlns:a16="http://schemas.microsoft.com/office/drawing/2014/main" id="{6EE0FE5D-4720-4A79-EB16-8B2C1BBD47F2}"/>
              </a:ext>
            </a:extLst>
          </p:cNvPr>
          <p:cNvGrpSpPr/>
          <p:nvPr/>
        </p:nvGrpSpPr>
        <p:grpSpPr>
          <a:xfrm>
            <a:off x="8116233" y="4559409"/>
            <a:ext cx="2203983" cy="1880052"/>
            <a:chOff x="4292330" y="4001047"/>
            <a:chExt cx="2203983" cy="1880052"/>
          </a:xfrm>
        </p:grpSpPr>
        <p:grpSp>
          <p:nvGrpSpPr>
            <p:cNvPr id="9" name="Graphic 4">
              <a:extLst>
                <a:ext uri="{FF2B5EF4-FFF2-40B4-BE49-F238E27FC236}">
                  <a16:creationId xmlns:a16="http://schemas.microsoft.com/office/drawing/2014/main" id="{36C83891-9CCE-CAD5-D9C5-B2C553D3D2AD}"/>
                </a:ext>
              </a:extLst>
            </p:cNvPr>
            <p:cNvGrpSpPr/>
            <p:nvPr/>
          </p:nvGrpSpPr>
          <p:grpSpPr>
            <a:xfrm>
              <a:off x="5630700" y="4110084"/>
              <a:ext cx="865613" cy="1771016"/>
              <a:chOff x="5630700" y="4110084"/>
              <a:chExt cx="865613" cy="1771016"/>
            </a:xfrm>
          </p:grpSpPr>
          <p:sp>
            <p:nvSpPr>
              <p:cNvPr id="41" name="Freeform 215">
                <a:extLst>
                  <a:ext uri="{FF2B5EF4-FFF2-40B4-BE49-F238E27FC236}">
                    <a16:creationId xmlns:a16="http://schemas.microsoft.com/office/drawing/2014/main" id="{6BD82350-8894-9668-6945-EB1BCEE33870}"/>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2" name="Freeform 216">
                <a:extLst>
                  <a:ext uri="{FF2B5EF4-FFF2-40B4-BE49-F238E27FC236}">
                    <a16:creationId xmlns:a16="http://schemas.microsoft.com/office/drawing/2014/main" id="{BD24BA17-4362-87A1-9D79-C8BCEFB998DF}"/>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3" name="Freeform 217">
                <a:extLst>
                  <a:ext uri="{FF2B5EF4-FFF2-40B4-BE49-F238E27FC236}">
                    <a16:creationId xmlns:a16="http://schemas.microsoft.com/office/drawing/2014/main" id="{2B20F1A7-6F76-8C60-6273-FDA0654889D9}"/>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4" name="Freeform 218">
                <a:extLst>
                  <a:ext uri="{FF2B5EF4-FFF2-40B4-BE49-F238E27FC236}">
                    <a16:creationId xmlns:a16="http://schemas.microsoft.com/office/drawing/2014/main" id="{A8BADA4D-9A03-5ABB-18B5-34FD737A49A4}"/>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5" name="Freeform 219">
                <a:extLst>
                  <a:ext uri="{FF2B5EF4-FFF2-40B4-BE49-F238E27FC236}">
                    <a16:creationId xmlns:a16="http://schemas.microsoft.com/office/drawing/2014/main" id="{20219935-E9DE-BAFC-B969-3B21990FA098}"/>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6" name="Freeform 220">
                <a:extLst>
                  <a:ext uri="{FF2B5EF4-FFF2-40B4-BE49-F238E27FC236}">
                    <a16:creationId xmlns:a16="http://schemas.microsoft.com/office/drawing/2014/main" id="{18EF95E7-FFF0-551C-E84B-8118F06FCE21}"/>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7" name="Freeform 221">
                <a:extLst>
                  <a:ext uri="{FF2B5EF4-FFF2-40B4-BE49-F238E27FC236}">
                    <a16:creationId xmlns:a16="http://schemas.microsoft.com/office/drawing/2014/main" id="{5692D838-6A47-9B46-8761-7D32437BB888}"/>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48" name="Freeform 222">
                <a:extLst>
                  <a:ext uri="{FF2B5EF4-FFF2-40B4-BE49-F238E27FC236}">
                    <a16:creationId xmlns:a16="http://schemas.microsoft.com/office/drawing/2014/main" id="{B28029E0-E9CD-35DD-90F3-4C7E10FFE727}"/>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49" name="Freeform 223">
                <a:extLst>
                  <a:ext uri="{FF2B5EF4-FFF2-40B4-BE49-F238E27FC236}">
                    <a16:creationId xmlns:a16="http://schemas.microsoft.com/office/drawing/2014/main" id="{24122E8A-4E2A-5584-91F1-E43ACECB1C15}"/>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0" name="Freeform 224">
                <a:extLst>
                  <a:ext uri="{FF2B5EF4-FFF2-40B4-BE49-F238E27FC236}">
                    <a16:creationId xmlns:a16="http://schemas.microsoft.com/office/drawing/2014/main" id="{F13C77D7-7D1E-BEB5-B0F3-3710B8AB9F3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1" name="Freeform 225">
                <a:extLst>
                  <a:ext uri="{FF2B5EF4-FFF2-40B4-BE49-F238E27FC236}">
                    <a16:creationId xmlns:a16="http://schemas.microsoft.com/office/drawing/2014/main" id="{E3DAF4FB-874A-D593-1E49-A6F008C602F8}"/>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2" name="Freeform 226">
                <a:extLst>
                  <a:ext uri="{FF2B5EF4-FFF2-40B4-BE49-F238E27FC236}">
                    <a16:creationId xmlns:a16="http://schemas.microsoft.com/office/drawing/2014/main" id="{984A3EC9-8995-65A6-07A2-8FA135BB6A7C}"/>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3" name="Freeform 227">
                <a:extLst>
                  <a:ext uri="{FF2B5EF4-FFF2-40B4-BE49-F238E27FC236}">
                    <a16:creationId xmlns:a16="http://schemas.microsoft.com/office/drawing/2014/main" id="{1E441C3F-7FD7-0070-757B-D16294C0E0A0}"/>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4" name="Freeform 228">
                <a:extLst>
                  <a:ext uri="{FF2B5EF4-FFF2-40B4-BE49-F238E27FC236}">
                    <a16:creationId xmlns:a16="http://schemas.microsoft.com/office/drawing/2014/main" id="{76190B5D-105F-4D25-2753-BAB6F1D8E018}"/>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5" name="Freeform 229">
                <a:extLst>
                  <a:ext uri="{FF2B5EF4-FFF2-40B4-BE49-F238E27FC236}">
                    <a16:creationId xmlns:a16="http://schemas.microsoft.com/office/drawing/2014/main" id="{6464C9FE-8CE8-C093-6357-0D0C1DB520FF}"/>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6" name="Freeform 230">
                <a:extLst>
                  <a:ext uri="{FF2B5EF4-FFF2-40B4-BE49-F238E27FC236}">
                    <a16:creationId xmlns:a16="http://schemas.microsoft.com/office/drawing/2014/main" id="{2D30EE8B-2A28-0FAC-28AF-011F86A76911}"/>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57" name="Freeform 231">
                <a:extLst>
                  <a:ext uri="{FF2B5EF4-FFF2-40B4-BE49-F238E27FC236}">
                    <a16:creationId xmlns:a16="http://schemas.microsoft.com/office/drawing/2014/main" id="{DC55B580-725B-3C3D-DEFF-CEC4265CC0F3}"/>
                  </a:ext>
                </a:extLst>
              </p:cNvPr>
              <p:cNvSpPr/>
              <p:nvPr/>
            </p:nvSpPr>
            <p:spPr>
              <a:xfrm>
                <a:off x="5717726" y="5341299"/>
                <a:ext cx="728898" cy="527643"/>
              </a:xfrm>
              <a:custGeom>
                <a:avLst/>
                <a:gdLst>
                  <a:gd name="connsiteX0" fmla="*/ 726948 w 728898"/>
                  <a:gd name="connsiteY0" fmla="*/ 0 h 527643"/>
                  <a:gd name="connsiteX1" fmla="*/ 725866 w 728898"/>
                  <a:gd name="connsiteY1" fmla="*/ 722 h 527643"/>
                  <a:gd name="connsiteX2" fmla="*/ 593398 w 728898"/>
                  <a:gd name="connsiteY2" fmla="*/ 38260 h 527643"/>
                  <a:gd name="connsiteX3" fmla="*/ 571741 w 728898"/>
                  <a:gd name="connsiteY3" fmla="*/ 144379 h 527643"/>
                  <a:gd name="connsiteX4" fmla="*/ 345066 w 728898"/>
                  <a:gd name="connsiteY4" fmla="*/ 400290 h 527643"/>
                  <a:gd name="connsiteX5" fmla="*/ 149793 w 728898"/>
                  <a:gd name="connsiteY5" fmla="*/ 405344 h 527643"/>
                  <a:gd name="connsiteX6" fmla="*/ 0 w 728898"/>
                  <a:gd name="connsiteY6" fmla="*/ 329906 h 527643"/>
                  <a:gd name="connsiteX7" fmla="*/ 164953 w 728898"/>
                  <a:gd name="connsiteY7" fmla="*/ 494859 h 527643"/>
                  <a:gd name="connsiteX8" fmla="*/ 500273 w 728898"/>
                  <a:gd name="connsiteY8" fmla="*/ 499190 h 527643"/>
                  <a:gd name="connsiteX9" fmla="*/ 672806 w 728898"/>
                  <a:gd name="connsiteY9" fmla="*/ 330267 h 527643"/>
                  <a:gd name="connsiteX10" fmla="*/ 726948 w 728898"/>
                  <a:gd name="connsiteY10" fmla="*/ 0 h 5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898" h="527643">
                    <a:moveTo>
                      <a:pt x="726948" y="0"/>
                    </a:moveTo>
                    <a:cubicBezTo>
                      <a:pt x="726587" y="361"/>
                      <a:pt x="726226" y="361"/>
                      <a:pt x="725866" y="722"/>
                    </a:cubicBezTo>
                    <a:cubicBezTo>
                      <a:pt x="689049" y="26349"/>
                      <a:pt x="640321" y="34290"/>
                      <a:pt x="593398" y="38260"/>
                    </a:cubicBezTo>
                    <a:cubicBezTo>
                      <a:pt x="590510" y="73994"/>
                      <a:pt x="583652" y="109367"/>
                      <a:pt x="571741" y="144379"/>
                    </a:cubicBezTo>
                    <a:cubicBezTo>
                      <a:pt x="532397" y="259882"/>
                      <a:pt x="462013" y="356255"/>
                      <a:pt x="345066" y="400290"/>
                    </a:cubicBezTo>
                    <a:cubicBezTo>
                      <a:pt x="286231" y="422308"/>
                      <a:pt x="210072" y="420142"/>
                      <a:pt x="149793" y="405344"/>
                    </a:cubicBezTo>
                    <a:cubicBezTo>
                      <a:pt x="93485" y="391628"/>
                      <a:pt x="45118" y="364557"/>
                      <a:pt x="0" y="329906"/>
                    </a:cubicBezTo>
                    <a:cubicBezTo>
                      <a:pt x="31403" y="408953"/>
                      <a:pt x="87710" y="462734"/>
                      <a:pt x="164953" y="494859"/>
                    </a:cubicBezTo>
                    <a:cubicBezTo>
                      <a:pt x="268184" y="537450"/>
                      <a:pt x="395237" y="538172"/>
                      <a:pt x="500273" y="499190"/>
                    </a:cubicBezTo>
                    <a:cubicBezTo>
                      <a:pt x="586540" y="467066"/>
                      <a:pt x="631658" y="414367"/>
                      <a:pt x="672806" y="330267"/>
                    </a:cubicBezTo>
                    <a:cubicBezTo>
                      <a:pt x="715037" y="243639"/>
                      <a:pt x="735611" y="101065"/>
                      <a:pt x="726948" y="0"/>
                    </a:cubicBezTo>
                    <a:close/>
                  </a:path>
                </a:pathLst>
              </a:custGeom>
              <a:solidFill>
                <a:srgbClr val="FFFFFF"/>
              </a:solidFill>
              <a:ln w="3607" cap="flat">
                <a:noFill/>
                <a:prstDash val="solid"/>
                <a:miter/>
              </a:ln>
            </p:spPr>
            <p:txBody>
              <a:bodyPr rtlCol="0" anchor="ctr"/>
              <a:lstStyle/>
              <a:p>
                <a:endParaRPr lang="en-US"/>
              </a:p>
            </p:txBody>
          </p:sp>
          <p:sp>
            <p:nvSpPr>
              <p:cNvPr id="58" name="Freeform 232">
                <a:extLst>
                  <a:ext uri="{FF2B5EF4-FFF2-40B4-BE49-F238E27FC236}">
                    <a16:creationId xmlns:a16="http://schemas.microsoft.com/office/drawing/2014/main" id="{75CE4866-43A0-3D08-DCFC-C767AEF76397}"/>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59" name="Freeform 233">
                <a:extLst>
                  <a:ext uri="{FF2B5EF4-FFF2-40B4-BE49-F238E27FC236}">
                    <a16:creationId xmlns:a16="http://schemas.microsoft.com/office/drawing/2014/main" id="{2EFC0E39-BEC4-4270-13DE-C36F81891F3E}"/>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0" name="Freeform 234">
                <a:extLst>
                  <a:ext uri="{FF2B5EF4-FFF2-40B4-BE49-F238E27FC236}">
                    <a16:creationId xmlns:a16="http://schemas.microsoft.com/office/drawing/2014/main" id="{C176375C-19DA-2EC9-26E7-E6FD8CBC58F4}"/>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1" name="Freeform 235">
                <a:extLst>
                  <a:ext uri="{FF2B5EF4-FFF2-40B4-BE49-F238E27FC236}">
                    <a16:creationId xmlns:a16="http://schemas.microsoft.com/office/drawing/2014/main" id="{5AF42202-9094-C4A4-48F8-09F8F5351EDA}"/>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2" name="Freeform 236">
                <a:extLst>
                  <a:ext uri="{FF2B5EF4-FFF2-40B4-BE49-F238E27FC236}">
                    <a16:creationId xmlns:a16="http://schemas.microsoft.com/office/drawing/2014/main" id="{53A660BB-47FA-EE13-55FF-D736573E1C25}"/>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3" name="Freeform 237">
                <a:extLst>
                  <a:ext uri="{FF2B5EF4-FFF2-40B4-BE49-F238E27FC236}">
                    <a16:creationId xmlns:a16="http://schemas.microsoft.com/office/drawing/2014/main" id="{9F6E134F-C2E1-C6E2-ACE7-09A8F0F36A89}"/>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4" name="Freeform 238">
                <a:extLst>
                  <a:ext uri="{FF2B5EF4-FFF2-40B4-BE49-F238E27FC236}">
                    <a16:creationId xmlns:a16="http://schemas.microsoft.com/office/drawing/2014/main" id="{B4234A3F-3531-E5D0-56AA-D1EFFB617D46}"/>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FFFF"/>
              </a:solidFill>
              <a:ln w="360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B35B2CC9-60BD-701B-0900-BD26F98E8CC1}"/>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655D048B-85BA-2E09-EE69-6D22E9529208}"/>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7" name="Freeform 241">
                <a:extLst>
                  <a:ext uri="{FF2B5EF4-FFF2-40B4-BE49-F238E27FC236}">
                    <a16:creationId xmlns:a16="http://schemas.microsoft.com/office/drawing/2014/main" id="{4EE70D2E-713F-8643-F489-5B0C7F066BEE}"/>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68" name="Freeform 242">
                <a:extLst>
                  <a:ext uri="{FF2B5EF4-FFF2-40B4-BE49-F238E27FC236}">
                    <a16:creationId xmlns:a16="http://schemas.microsoft.com/office/drawing/2014/main" id="{09511286-982D-BDB5-6BE6-07E71EA0750B}"/>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69" name="Freeform 243">
                <a:extLst>
                  <a:ext uri="{FF2B5EF4-FFF2-40B4-BE49-F238E27FC236}">
                    <a16:creationId xmlns:a16="http://schemas.microsoft.com/office/drawing/2014/main" id="{4831253F-D99E-1F23-B02A-3FBF9D78CA0A}"/>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8254E8FF-4DED-7941-CE17-464B0105B6CA}"/>
                </a:ext>
              </a:extLst>
            </p:cNvPr>
            <p:cNvGrpSpPr/>
            <p:nvPr/>
          </p:nvGrpSpPr>
          <p:grpSpPr>
            <a:xfrm>
              <a:off x="4292330" y="4001047"/>
              <a:ext cx="1504443" cy="1860051"/>
              <a:chOff x="4292330" y="4001047"/>
              <a:chExt cx="1504443" cy="1860051"/>
            </a:xfrm>
          </p:grpSpPr>
          <p:sp>
            <p:nvSpPr>
              <p:cNvPr id="12" name="Freeform 245">
                <a:extLst>
                  <a:ext uri="{FF2B5EF4-FFF2-40B4-BE49-F238E27FC236}">
                    <a16:creationId xmlns:a16="http://schemas.microsoft.com/office/drawing/2014/main" id="{77A4CE5E-2522-D9A8-1F09-AC3FB741AA04}"/>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3" name="Freeform 246">
                <a:extLst>
                  <a:ext uri="{FF2B5EF4-FFF2-40B4-BE49-F238E27FC236}">
                    <a16:creationId xmlns:a16="http://schemas.microsoft.com/office/drawing/2014/main" id="{8ADDA196-B268-590E-D331-37EC843147A9}"/>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4" name="Freeform 247">
                <a:extLst>
                  <a:ext uri="{FF2B5EF4-FFF2-40B4-BE49-F238E27FC236}">
                    <a16:creationId xmlns:a16="http://schemas.microsoft.com/office/drawing/2014/main" id="{E7025994-0BDA-613C-8A35-97E32AA92648}"/>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5" name="Freeform 248">
                <a:extLst>
                  <a:ext uri="{FF2B5EF4-FFF2-40B4-BE49-F238E27FC236}">
                    <a16:creationId xmlns:a16="http://schemas.microsoft.com/office/drawing/2014/main" id="{7B44992A-E911-FF02-BD22-06141E09C119}"/>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6" name="Freeform 249">
                <a:extLst>
                  <a:ext uri="{FF2B5EF4-FFF2-40B4-BE49-F238E27FC236}">
                    <a16:creationId xmlns:a16="http://schemas.microsoft.com/office/drawing/2014/main" id="{8FE52F19-81FD-09B6-C9F3-1C298F8B116A}"/>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7" name="Freeform 250">
                <a:extLst>
                  <a:ext uri="{FF2B5EF4-FFF2-40B4-BE49-F238E27FC236}">
                    <a16:creationId xmlns:a16="http://schemas.microsoft.com/office/drawing/2014/main" id="{2B4F050D-824A-EE3B-07D4-9CD21AD9E6F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18" name="Freeform 251">
                <a:extLst>
                  <a:ext uri="{FF2B5EF4-FFF2-40B4-BE49-F238E27FC236}">
                    <a16:creationId xmlns:a16="http://schemas.microsoft.com/office/drawing/2014/main" id="{C5B79912-87D9-3B7F-649B-B67C4EFDF5A4}"/>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19" name="Freeform 252">
                <a:extLst>
                  <a:ext uri="{FF2B5EF4-FFF2-40B4-BE49-F238E27FC236}">
                    <a16:creationId xmlns:a16="http://schemas.microsoft.com/office/drawing/2014/main" id="{9E48D30B-9B4E-C160-734B-6B0AC85F3538}"/>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0" name="Freeform 253">
                <a:extLst>
                  <a:ext uri="{FF2B5EF4-FFF2-40B4-BE49-F238E27FC236}">
                    <a16:creationId xmlns:a16="http://schemas.microsoft.com/office/drawing/2014/main" id="{D5BA6B1A-B426-F0D1-D41E-3C8A551A1CF5}"/>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1" name="Freeform 254">
                <a:extLst>
                  <a:ext uri="{FF2B5EF4-FFF2-40B4-BE49-F238E27FC236}">
                    <a16:creationId xmlns:a16="http://schemas.microsoft.com/office/drawing/2014/main" id="{1860BDF4-92C3-CF73-2456-BDD6633299AD}"/>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2" name="Freeform 255">
                <a:extLst>
                  <a:ext uri="{FF2B5EF4-FFF2-40B4-BE49-F238E27FC236}">
                    <a16:creationId xmlns:a16="http://schemas.microsoft.com/office/drawing/2014/main" id="{7E9A026C-F650-B248-F220-F732BE4BC0F4}"/>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FFFF"/>
              </a:solidFill>
              <a:ln w="3607" cap="flat">
                <a:noFill/>
                <a:prstDash val="solid"/>
                <a:miter/>
              </a:ln>
            </p:spPr>
            <p:txBody>
              <a:bodyPr rtlCol="0" anchor="ctr"/>
              <a:lstStyle/>
              <a:p>
                <a:endParaRPr lang="en-US"/>
              </a:p>
            </p:txBody>
          </p:sp>
          <p:sp>
            <p:nvSpPr>
              <p:cNvPr id="23" name="Freeform 256">
                <a:extLst>
                  <a:ext uri="{FF2B5EF4-FFF2-40B4-BE49-F238E27FC236}">
                    <a16:creationId xmlns:a16="http://schemas.microsoft.com/office/drawing/2014/main" id="{8987DAD6-FE8C-6D3B-0FBC-873B3B0FE27F}"/>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4" name="Freeform 257">
                <a:extLst>
                  <a:ext uri="{FF2B5EF4-FFF2-40B4-BE49-F238E27FC236}">
                    <a16:creationId xmlns:a16="http://schemas.microsoft.com/office/drawing/2014/main" id="{72504225-B72E-22CD-78DA-4BDDF096E3F9}"/>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5" name="Freeform 258">
                <a:extLst>
                  <a:ext uri="{FF2B5EF4-FFF2-40B4-BE49-F238E27FC236}">
                    <a16:creationId xmlns:a16="http://schemas.microsoft.com/office/drawing/2014/main" id="{0D8F1D90-B13D-A68A-9AF4-42055E0614D6}"/>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6" name="Freeform 259">
                <a:extLst>
                  <a:ext uri="{FF2B5EF4-FFF2-40B4-BE49-F238E27FC236}">
                    <a16:creationId xmlns:a16="http://schemas.microsoft.com/office/drawing/2014/main" id="{1E2E9AD5-D6F8-C6A1-8FF8-1FC0FA3AF251}"/>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7" name="Freeform 260">
                <a:extLst>
                  <a:ext uri="{FF2B5EF4-FFF2-40B4-BE49-F238E27FC236}">
                    <a16:creationId xmlns:a16="http://schemas.microsoft.com/office/drawing/2014/main" id="{6065AD81-F51F-8930-F560-842009BE92B4}"/>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28" name="Freeform 261">
                <a:extLst>
                  <a:ext uri="{FF2B5EF4-FFF2-40B4-BE49-F238E27FC236}">
                    <a16:creationId xmlns:a16="http://schemas.microsoft.com/office/drawing/2014/main" id="{BD10ADCB-1526-6A1C-4A30-3123FF156160}"/>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29" name="Freeform 262">
                <a:extLst>
                  <a:ext uri="{FF2B5EF4-FFF2-40B4-BE49-F238E27FC236}">
                    <a16:creationId xmlns:a16="http://schemas.microsoft.com/office/drawing/2014/main" id="{D2D1625A-D16B-8596-2235-7F1571F2329C}"/>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0" name="Freeform 263">
                <a:extLst>
                  <a:ext uri="{FF2B5EF4-FFF2-40B4-BE49-F238E27FC236}">
                    <a16:creationId xmlns:a16="http://schemas.microsoft.com/office/drawing/2014/main" id="{A34C7D84-534A-CFA9-EA32-7595F4C738EF}"/>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1" name="Freeform 264">
                <a:extLst>
                  <a:ext uri="{FF2B5EF4-FFF2-40B4-BE49-F238E27FC236}">
                    <a16:creationId xmlns:a16="http://schemas.microsoft.com/office/drawing/2014/main" id="{5A5AA722-3760-F423-8832-99E689064772}"/>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2" name="Freeform 265">
                <a:extLst>
                  <a:ext uri="{FF2B5EF4-FFF2-40B4-BE49-F238E27FC236}">
                    <a16:creationId xmlns:a16="http://schemas.microsoft.com/office/drawing/2014/main" id="{FBD821DA-F514-655E-544C-D1FF4557E86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3" name="Freeform 266">
                <a:extLst>
                  <a:ext uri="{FF2B5EF4-FFF2-40B4-BE49-F238E27FC236}">
                    <a16:creationId xmlns:a16="http://schemas.microsoft.com/office/drawing/2014/main" id="{102877ED-6FCA-9B38-F97B-BB73C07955D0}"/>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4" name="Freeform 267">
                <a:extLst>
                  <a:ext uri="{FF2B5EF4-FFF2-40B4-BE49-F238E27FC236}">
                    <a16:creationId xmlns:a16="http://schemas.microsoft.com/office/drawing/2014/main" id="{534D1387-2996-E13F-3859-91E6C76E78E3}"/>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5" name="Freeform 268">
                <a:extLst>
                  <a:ext uri="{FF2B5EF4-FFF2-40B4-BE49-F238E27FC236}">
                    <a16:creationId xmlns:a16="http://schemas.microsoft.com/office/drawing/2014/main" id="{469B6A3E-4505-DD63-0C63-9E235960ADF5}"/>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6" name="Freeform 269">
                <a:extLst>
                  <a:ext uri="{FF2B5EF4-FFF2-40B4-BE49-F238E27FC236}">
                    <a16:creationId xmlns:a16="http://schemas.microsoft.com/office/drawing/2014/main" id="{0D84B175-853D-DDEC-6A17-6411494ACB29}"/>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7" name="Freeform 270">
                <a:extLst>
                  <a:ext uri="{FF2B5EF4-FFF2-40B4-BE49-F238E27FC236}">
                    <a16:creationId xmlns:a16="http://schemas.microsoft.com/office/drawing/2014/main" id="{4D003D60-06AB-430D-C11F-DC2D9D61CC59}"/>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38" name="Freeform 271">
                <a:extLst>
                  <a:ext uri="{FF2B5EF4-FFF2-40B4-BE49-F238E27FC236}">
                    <a16:creationId xmlns:a16="http://schemas.microsoft.com/office/drawing/2014/main" id="{308E27F0-C5CB-2B21-8BBB-E6E3BFCEF908}"/>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39" name="Freeform 272">
                <a:extLst>
                  <a:ext uri="{FF2B5EF4-FFF2-40B4-BE49-F238E27FC236}">
                    <a16:creationId xmlns:a16="http://schemas.microsoft.com/office/drawing/2014/main" id="{50C1B7EA-EBC4-5F0B-967A-128AC2AB0C1E}"/>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0" name="Freeform 273">
                <a:extLst>
                  <a:ext uri="{FF2B5EF4-FFF2-40B4-BE49-F238E27FC236}">
                    <a16:creationId xmlns:a16="http://schemas.microsoft.com/office/drawing/2014/main" id="{B25F2C90-CA23-5367-12F2-2598B53662FD}"/>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1" name="Freeform 274">
              <a:extLst>
                <a:ext uri="{FF2B5EF4-FFF2-40B4-BE49-F238E27FC236}">
                  <a16:creationId xmlns:a16="http://schemas.microsoft.com/office/drawing/2014/main" id="{94D166A2-01D6-C1FA-37F7-0C603EA5AE34}"/>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Tree>
    <p:extLst>
      <p:ext uri="{BB962C8B-B14F-4D97-AF65-F5344CB8AC3E}">
        <p14:creationId xmlns:p14="http://schemas.microsoft.com/office/powerpoint/2010/main" val="1527582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97BAA-504A-1BF0-997A-4D750BA03400}"/>
              </a:ext>
            </a:extLst>
          </p:cNvPr>
          <p:cNvSpPr>
            <a:spLocks noGrp="1"/>
          </p:cNvSpPr>
          <p:nvPr>
            <p:ph type="body" sz="quarter" idx="13"/>
          </p:nvPr>
        </p:nvSpPr>
        <p:spPr>
          <a:xfrm>
            <a:off x="726815" y="514351"/>
            <a:ext cx="5228693" cy="1190542"/>
          </a:xfrm>
        </p:spPr>
        <p:txBody>
          <a:bodyPr>
            <a:normAutofit/>
          </a:bodyPr>
          <a:lstStyle/>
          <a:p>
            <a:pPr>
              <a:lnSpc>
                <a:spcPct val="100000"/>
              </a:lnSpc>
              <a:spcBef>
                <a:spcPts val="0"/>
              </a:spcBef>
            </a:pPr>
            <a:r>
              <a:rPr lang="en-IE" sz="3200" dirty="0"/>
              <a:t>Running Your SME Like a Machine Doesn’t Work</a:t>
            </a:r>
          </a:p>
          <a:p>
            <a:pPr>
              <a:lnSpc>
                <a:spcPct val="100000"/>
              </a:lnSpc>
              <a:spcBef>
                <a:spcPts val="0"/>
              </a:spcBef>
            </a:pPr>
            <a:endParaRPr lang="en-IE" sz="3200" dirty="0"/>
          </a:p>
        </p:txBody>
      </p:sp>
      <p:sp>
        <p:nvSpPr>
          <p:cNvPr id="5" name="Text Placeholder 4">
            <a:extLst>
              <a:ext uri="{FF2B5EF4-FFF2-40B4-BE49-F238E27FC236}">
                <a16:creationId xmlns:a16="http://schemas.microsoft.com/office/drawing/2014/main" id="{EACDB6CA-813F-6E9A-8720-3B405B09E0D8}"/>
              </a:ext>
            </a:extLst>
          </p:cNvPr>
          <p:cNvSpPr>
            <a:spLocks noGrp="1"/>
          </p:cNvSpPr>
          <p:nvPr>
            <p:ph type="body" sz="quarter" idx="14"/>
          </p:nvPr>
        </p:nvSpPr>
        <p:spPr>
          <a:xfrm>
            <a:off x="723143" y="1591395"/>
            <a:ext cx="4942552" cy="4103408"/>
          </a:xfrm>
          <a:solidFill>
            <a:srgbClr val="027354"/>
          </a:solidFill>
        </p:spPr>
        <p:txBody>
          <a:bodyPr/>
          <a:lstStyle/>
          <a:p>
            <a:r>
              <a:rPr lang="en-GB" dirty="0"/>
              <a:t>Historically, companies have been viewed as mechanical systems. The mechanical view says that if we optimize our procedures, track with market needs, eliminate inefficiencies, and give high performers more money, we should succeed. But, organizations are made up of human beings—and humans just don’t fit in neat and tidy boxes.</a:t>
            </a:r>
            <a:endParaRPr lang="en-IE" dirty="0"/>
          </a:p>
        </p:txBody>
      </p:sp>
      <p:sp>
        <p:nvSpPr>
          <p:cNvPr id="7" name="TextBox 6">
            <a:extLst>
              <a:ext uri="{FF2B5EF4-FFF2-40B4-BE49-F238E27FC236}">
                <a16:creationId xmlns:a16="http://schemas.microsoft.com/office/drawing/2014/main" id="{88AE5835-9497-29D9-70B1-4DC3F1F7A703}"/>
              </a:ext>
            </a:extLst>
          </p:cNvPr>
          <p:cNvSpPr txBox="1"/>
          <p:nvPr/>
        </p:nvSpPr>
        <p:spPr>
          <a:xfrm>
            <a:off x="5780806" y="744847"/>
            <a:ext cx="6005866" cy="4878259"/>
          </a:xfrm>
          <a:prstGeom prst="rect">
            <a:avLst/>
          </a:prstGeom>
          <a:noFill/>
        </p:spPr>
        <p:txBody>
          <a:bodyPr wrap="square" rtlCol="0">
            <a:spAutoFit/>
          </a:bodyPr>
          <a:lstStyle/>
          <a:p>
            <a:r>
              <a:rPr lang="en-GB" sz="2500" b="1" dirty="0">
                <a:solidFill>
                  <a:schemeClr val="bg1"/>
                </a:solidFill>
              </a:rPr>
              <a:t>People Motivated by Money Doesn’t Work </a:t>
            </a:r>
          </a:p>
          <a:p>
            <a:r>
              <a:rPr lang="en-GB" sz="2200" dirty="0">
                <a:solidFill>
                  <a:schemeClr val="bg1"/>
                </a:solidFill>
              </a:rPr>
              <a:t>It has been understood that people are motivated by money, and when we give them money and clear instructions, they will comply. Research shows that when people have jobs involving a </a:t>
            </a:r>
            <a:r>
              <a:rPr lang="en-GB" sz="2200" b="1" dirty="0">
                <a:solidFill>
                  <a:schemeClr val="bg1"/>
                </a:solidFill>
              </a:rPr>
              <a:t>cognitive skills, offering bonuses</a:t>
            </a:r>
            <a:r>
              <a:rPr lang="en-GB" sz="2200" dirty="0">
                <a:solidFill>
                  <a:schemeClr val="bg1"/>
                </a:solidFill>
              </a:rPr>
              <a:t> for higher performance can actually </a:t>
            </a:r>
            <a:r>
              <a:rPr lang="en-GB" sz="2200" b="1" dirty="0">
                <a:solidFill>
                  <a:schemeClr val="bg1"/>
                </a:solidFill>
              </a:rPr>
              <a:t>lead to poorer performance. </a:t>
            </a:r>
            <a:r>
              <a:rPr lang="en-GB" sz="2200" dirty="0">
                <a:solidFill>
                  <a:schemeClr val="bg1"/>
                </a:solidFill>
              </a:rPr>
              <a:t>Connecting to </a:t>
            </a:r>
            <a:r>
              <a:rPr lang="en-GB" sz="2200" b="1" dirty="0">
                <a:solidFill>
                  <a:schemeClr val="bg1"/>
                </a:solidFill>
              </a:rPr>
              <a:t>true inspiration </a:t>
            </a:r>
            <a:r>
              <a:rPr lang="en-GB" sz="2200" dirty="0">
                <a:solidFill>
                  <a:schemeClr val="bg1"/>
                </a:solidFill>
              </a:rPr>
              <a:t>and motivation is what connects to the elusive </a:t>
            </a:r>
            <a:r>
              <a:rPr lang="en-GB" sz="2200" b="1" dirty="0">
                <a:solidFill>
                  <a:schemeClr val="bg1"/>
                </a:solidFill>
              </a:rPr>
              <a:t>“employee engagement scores.” </a:t>
            </a:r>
            <a:r>
              <a:rPr lang="en-GB" sz="2200" dirty="0">
                <a:solidFill>
                  <a:schemeClr val="bg1"/>
                </a:solidFill>
              </a:rPr>
              <a:t>These are the drivers that make the difference between an </a:t>
            </a:r>
            <a:r>
              <a:rPr lang="en-GB" sz="2200" b="1" dirty="0">
                <a:solidFill>
                  <a:schemeClr val="bg1"/>
                </a:solidFill>
              </a:rPr>
              <a:t>employee who is actively eroding your culture </a:t>
            </a:r>
            <a:r>
              <a:rPr lang="en-GB" sz="2200" dirty="0">
                <a:solidFill>
                  <a:schemeClr val="bg1"/>
                </a:solidFill>
              </a:rPr>
              <a:t>and those who use their </a:t>
            </a:r>
            <a:r>
              <a:rPr lang="en-GB" sz="2200" b="1" dirty="0">
                <a:solidFill>
                  <a:schemeClr val="bg1"/>
                </a:solidFill>
              </a:rPr>
              <a:t>discretionary energy to better your company</a:t>
            </a:r>
            <a:endParaRPr lang="en-IE" sz="2200" b="1" dirty="0">
              <a:solidFill>
                <a:schemeClr val="bg1"/>
              </a:solidFill>
            </a:endParaRPr>
          </a:p>
        </p:txBody>
      </p:sp>
      <p:grpSp>
        <p:nvGrpSpPr>
          <p:cNvPr id="2" name="Graphic 4">
            <a:extLst>
              <a:ext uri="{FF2B5EF4-FFF2-40B4-BE49-F238E27FC236}">
                <a16:creationId xmlns:a16="http://schemas.microsoft.com/office/drawing/2014/main" id="{EEBA1869-7166-F805-BA60-17D4C776D70D}"/>
              </a:ext>
            </a:extLst>
          </p:cNvPr>
          <p:cNvGrpSpPr/>
          <p:nvPr/>
        </p:nvGrpSpPr>
        <p:grpSpPr>
          <a:xfrm>
            <a:off x="2748636" y="4952673"/>
            <a:ext cx="2182242" cy="1229251"/>
            <a:chOff x="4132833" y="1155630"/>
            <a:chExt cx="3134400" cy="1986281"/>
          </a:xfrm>
        </p:grpSpPr>
        <p:grpSp>
          <p:nvGrpSpPr>
            <p:cNvPr id="3" name="Graphic 4">
              <a:extLst>
                <a:ext uri="{FF2B5EF4-FFF2-40B4-BE49-F238E27FC236}">
                  <a16:creationId xmlns:a16="http://schemas.microsoft.com/office/drawing/2014/main" id="{0DC3E0EA-896D-9B63-86C9-388D2EC76726}"/>
                </a:ext>
              </a:extLst>
            </p:cNvPr>
            <p:cNvGrpSpPr/>
            <p:nvPr/>
          </p:nvGrpSpPr>
          <p:grpSpPr>
            <a:xfrm>
              <a:off x="4132833" y="1155630"/>
              <a:ext cx="3134400" cy="1986281"/>
              <a:chOff x="4132833" y="1155630"/>
              <a:chExt cx="3134400" cy="1986281"/>
            </a:xfrm>
          </p:grpSpPr>
          <p:sp>
            <p:nvSpPr>
              <p:cNvPr id="8" name="Freeform 143">
                <a:extLst>
                  <a:ext uri="{FF2B5EF4-FFF2-40B4-BE49-F238E27FC236}">
                    <a16:creationId xmlns:a16="http://schemas.microsoft.com/office/drawing/2014/main" id="{67281B6F-8A76-3735-CE17-D13C1B9A1504}"/>
                  </a:ext>
                </a:extLst>
              </p:cNvPr>
              <p:cNvSpPr/>
              <p:nvPr/>
            </p:nvSpPr>
            <p:spPr>
              <a:xfrm>
                <a:off x="5304803" y="1784523"/>
                <a:ext cx="304831" cy="281093"/>
              </a:xfrm>
              <a:custGeom>
                <a:avLst/>
                <a:gdLst>
                  <a:gd name="connsiteX0" fmla="*/ 90598 w 304831"/>
                  <a:gd name="connsiteY0" fmla="*/ 207906 h 281093"/>
                  <a:gd name="connsiteX1" fmla="*/ 74355 w 304831"/>
                  <a:gd name="connsiteY1" fmla="*/ 256634 h 281093"/>
                  <a:gd name="connsiteX2" fmla="*/ 105757 w 304831"/>
                  <a:gd name="connsiteY2" fmla="*/ 271432 h 281093"/>
                  <a:gd name="connsiteX3" fmla="*/ 210793 w 304831"/>
                  <a:gd name="connsiteY3" fmla="*/ 264213 h 281093"/>
                  <a:gd name="connsiteX4" fmla="*/ 300669 w 304831"/>
                  <a:gd name="connsiteY4" fmla="*/ 162065 h 281093"/>
                  <a:gd name="connsiteX5" fmla="*/ 286953 w 304831"/>
                  <a:gd name="connsiteY5" fmla="*/ 138243 h 281093"/>
                  <a:gd name="connsiteX6" fmla="*/ 97094 w 304831"/>
                  <a:gd name="connsiteY6" fmla="*/ 63888 h 281093"/>
                  <a:gd name="connsiteX7" fmla="*/ 20935 w 304831"/>
                  <a:gd name="connsiteY7" fmla="*/ 0 h 281093"/>
                  <a:gd name="connsiteX8" fmla="*/ 0 w 304831"/>
                  <a:gd name="connsiteY8" fmla="*/ 134994 h 281093"/>
                  <a:gd name="connsiteX9" fmla="*/ 8302 w 304831"/>
                  <a:gd name="connsiteY9" fmla="*/ 132107 h 281093"/>
                  <a:gd name="connsiteX10" fmla="*/ 90598 w 304831"/>
                  <a:gd name="connsiteY10" fmla="*/ 207906 h 28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31" h="281093">
                    <a:moveTo>
                      <a:pt x="90598" y="207906"/>
                    </a:moveTo>
                    <a:cubicBezTo>
                      <a:pt x="88432" y="227036"/>
                      <a:pt x="82657" y="242918"/>
                      <a:pt x="74355" y="256634"/>
                    </a:cubicBezTo>
                    <a:cubicBezTo>
                      <a:pt x="86627" y="261326"/>
                      <a:pt x="102148" y="270350"/>
                      <a:pt x="105757" y="271432"/>
                    </a:cubicBezTo>
                    <a:cubicBezTo>
                      <a:pt x="139686" y="282622"/>
                      <a:pt x="179752" y="288397"/>
                      <a:pt x="210793" y="264213"/>
                    </a:cubicBezTo>
                    <a:cubicBezTo>
                      <a:pt x="246888" y="236060"/>
                      <a:pt x="275042" y="199604"/>
                      <a:pt x="300669" y="162065"/>
                    </a:cubicBezTo>
                    <a:cubicBezTo>
                      <a:pt x="310776" y="146906"/>
                      <a:pt x="301030" y="140770"/>
                      <a:pt x="286953" y="138243"/>
                    </a:cubicBezTo>
                    <a:cubicBezTo>
                      <a:pt x="219095" y="125249"/>
                      <a:pt x="155929" y="99261"/>
                      <a:pt x="97094" y="63888"/>
                    </a:cubicBezTo>
                    <a:cubicBezTo>
                      <a:pt x="70023" y="47645"/>
                      <a:pt x="42952" y="30681"/>
                      <a:pt x="20935" y="0"/>
                    </a:cubicBezTo>
                    <a:cubicBezTo>
                      <a:pt x="12633" y="24544"/>
                      <a:pt x="8302" y="97817"/>
                      <a:pt x="0" y="134994"/>
                    </a:cubicBezTo>
                    <a:cubicBezTo>
                      <a:pt x="2887" y="133912"/>
                      <a:pt x="5414" y="132829"/>
                      <a:pt x="8302" y="132107"/>
                    </a:cubicBezTo>
                    <a:cubicBezTo>
                      <a:pt x="55947" y="116947"/>
                      <a:pt x="96012" y="158456"/>
                      <a:pt x="90598" y="207906"/>
                    </a:cubicBezTo>
                    <a:close/>
                  </a:path>
                </a:pathLst>
              </a:custGeom>
              <a:solidFill>
                <a:srgbClr val="FFFFFF"/>
              </a:solidFill>
              <a:ln w="3607" cap="flat">
                <a:noFill/>
                <a:prstDash val="solid"/>
                <a:miter/>
              </a:ln>
            </p:spPr>
            <p:txBody>
              <a:bodyPr rtlCol="0" anchor="ctr"/>
              <a:lstStyle/>
              <a:p>
                <a:endParaRPr lang="en-US"/>
              </a:p>
            </p:txBody>
          </p:sp>
          <p:sp>
            <p:nvSpPr>
              <p:cNvPr id="9" name="Freeform 144">
                <a:extLst>
                  <a:ext uri="{FF2B5EF4-FFF2-40B4-BE49-F238E27FC236}">
                    <a16:creationId xmlns:a16="http://schemas.microsoft.com/office/drawing/2014/main" id="{A2AF737D-3546-C63B-29DC-8F5FA5DCD5D3}"/>
                  </a:ext>
                </a:extLst>
              </p:cNvPr>
              <p:cNvSpPr/>
              <p:nvPr/>
            </p:nvSpPr>
            <p:spPr>
              <a:xfrm>
                <a:off x="4918959" y="1805889"/>
                <a:ext cx="316316" cy="275332"/>
              </a:xfrm>
              <a:custGeom>
                <a:avLst/>
                <a:gdLst>
                  <a:gd name="connsiteX0" fmla="*/ 299577 w 316316"/>
                  <a:gd name="connsiteY0" fmla="*/ 82587 h 275332"/>
                  <a:gd name="connsiteX1" fmla="*/ 84092 w 316316"/>
                  <a:gd name="connsiteY1" fmla="*/ 15451 h 275332"/>
                  <a:gd name="connsiteX2" fmla="*/ 22370 w 316316"/>
                  <a:gd name="connsiteY2" fmla="*/ 246457 h 275332"/>
                  <a:gd name="connsiteX3" fmla="*/ 47275 w 316316"/>
                  <a:gd name="connsiteY3" fmla="*/ 275333 h 275332"/>
                  <a:gd name="connsiteX4" fmla="*/ 316181 w 316316"/>
                  <a:gd name="connsiteY4" fmla="*/ 154055 h 275332"/>
                  <a:gd name="connsiteX5" fmla="*/ 299577 w 316316"/>
                  <a:gd name="connsiteY5" fmla="*/ 82587 h 2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316" h="275332">
                    <a:moveTo>
                      <a:pt x="299577" y="82587"/>
                    </a:moveTo>
                    <a:cubicBezTo>
                      <a:pt x="256264" y="9315"/>
                      <a:pt x="150506" y="-21005"/>
                      <a:pt x="84092" y="15451"/>
                    </a:cubicBezTo>
                    <a:cubicBezTo>
                      <a:pt x="6849" y="49380"/>
                      <a:pt x="-25275" y="173185"/>
                      <a:pt x="22370" y="246457"/>
                    </a:cubicBezTo>
                    <a:cubicBezTo>
                      <a:pt x="29589" y="257647"/>
                      <a:pt x="37891" y="267031"/>
                      <a:pt x="47275" y="275333"/>
                    </a:cubicBezTo>
                    <a:cubicBezTo>
                      <a:pt x="143287" y="250067"/>
                      <a:pt x="231358" y="204948"/>
                      <a:pt x="316181" y="154055"/>
                    </a:cubicBezTo>
                    <a:cubicBezTo>
                      <a:pt x="317264" y="128788"/>
                      <a:pt x="311850" y="103522"/>
                      <a:pt x="299577" y="82587"/>
                    </a:cubicBezTo>
                    <a:close/>
                  </a:path>
                </a:pathLst>
              </a:custGeom>
              <a:solidFill>
                <a:srgbClr val="FFFFFF"/>
              </a:solidFill>
              <a:ln w="3607" cap="flat">
                <a:noFill/>
                <a:prstDash val="solid"/>
                <a:miter/>
              </a:ln>
            </p:spPr>
            <p:txBody>
              <a:bodyPr rtlCol="0" anchor="ctr"/>
              <a:lstStyle/>
              <a:p>
                <a:endParaRPr lang="en-US"/>
              </a:p>
            </p:txBody>
          </p:sp>
          <p:sp>
            <p:nvSpPr>
              <p:cNvPr id="10" name="Freeform 145">
                <a:extLst>
                  <a:ext uri="{FF2B5EF4-FFF2-40B4-BE49-F238E27FC236}">
                    <a16:creationId xmlns:a16="http://schemas.microsoft.com/office/drawing/2014/main" id="{CA7642D8-1A45-38D6-2E1C-14980CA0BE39}"/>
                  </a:ext>
                </a:extLst>
              </p:cNvPr>
              <p:cNvSpPr/>
              <p:nvPr/>
            </p:nvSpPr>
            <p:spPr>
              <a:xfrm>
                <a:off x="4479256" y="1931272"/>
                <a:ext cx="900130" cy="1026291"/>
              </a:xfrm>
              <a:custGeom>
                <a:avLst/>
                <a:gdLst>
                  <a:gd name="connsiteX0" fmla="*/ 667812 w 900130"/>
                  <a:gd name="connsiteY0" fmla="*/ 369406 h 1026291"/>
                  <a:gd name="connsiteX1" fmla="*/ 569995 w 900130"/>
                  <a:gd name="connsiteY1" fmla="*/ 404057 h 1026291"/>
                  <a:gd name="connsiteX2" fmla="*/ 549421 w 900130"/>
                  <a:gd name="connsiteY2" fmla="*/ 424992 h 1026291"/>
                  <a:gd name="connsiteX3" fmla="*/ 464599 w 900130"/>
                  <a:gd name="connsiteY3" fmla="*/ 552045 h 1026291"/>
                  <a:gd name="connsiteX4" fmla="*/ 438249 w 900130"/>
                  <a:gd name="connsiteY4" fmla="*/ 577311 h 1026291"/>
                  <a:gd name="connsiteX5" fmla="*/ 454492 w 900130"/>
                  <a:gd name="connsiteY5" fmla="*/ 547714 h 1026291"/>
                  <a:gd name="connsiteX6" fmla="*/ 455936 w 900130"/>
                  <a:gd name="connsiteY6" fmla="*/ 545548 h 1026291"/>
                  <a:gd name="connsiteX7" fmla="*/ 591291 w 900130"/>
                  <a:gd name="connsiteY7" fmla="*/ 303352 h 1026291"/>
                  <a:gd name="connsiteX8" fmla="*/ 632800 w 900130"/>
                  <a:gd name="connsiteY8" fmla="*/ 257512 h 1026291"/>
                  <a:gd name="connsiteX9" fmla="*/ 654818 w 900130"/>
                  <a:gd name="connsiteY9" fmla="*/ 252820 h 1026291"/>
                  <a:gd name="connsiteX10" fmla="*/ 833848 w 900130"/>
                  <a:gd name="connsiteY10" fmla="*/ 152837 h 1026291"/>
                  <a:gd name="connsiteX11" fmla="*/ 899901 w 900130"/>
                  <a:gd name="connsiteY11" fmla="*/ 60435 h 1026291"/>
                  <a:gd name="connsiteX12" fmla="*/ 847564 w 900130"/>
                  <a:gd name="connsiteY12" fmla="*/ 518 h 1026291"/>
                  <a:gd name="connsiteX13" fmla="*/ 792339 w 900130"/>
                  <a:gd name="connsiteY13" fmla="*/ 23618 h 1026291"/>
                  <a:gd name="connsiteX14" fmla="*/ 469652 w 900130"/>
                  <a:gd name="connsiteY14" fmla="*/ 169080 h 1026291"/>
                  <a:gd name="connsiteX15" fmla="*/ 333936 w 900130"/>
                  <a:gd name="connsiteY15" fmla="*/ 261122 h 1026291"/>
                  <a:gd name="connsiteX16" fmla="*/ 233953 w 900130"/>
                  <a:gd name="connsiteY16" fmla="*/ 417412 h 1026291"/>
                  <a:gd name="connsiteX17" fmla="*/ 140829 w 900130"/>
                  <a:gd name="connsiteY17" fmla="*/ 681986 h 1026291"/>
                  <a:gd name="connsiteX18" fmla="*/ 56006 w 900130"/>
                  <a:gd name="connsiteY18" fmla="*/ 877259 h 1026291"/>
                  <a:gd name="connsiteX19" fmla="*/ 8722 w 900130"/>
                  <a:gd name="connsiteY19" fmla="*/ 944395 h 1026291"/>
                  <a:gd name="connsiteX20" fmla="*/ 7278 w 900130"/>
                  <a:gd name="connsiteY20" fmla="*/ 999259 h 1026291"/>
                  <a:gd name="connsiteX21" fmla="*/ 74776 w 900130"/>
                  <a:gd name="connsiteY21" fmla="*/ 1025969 h 1026291"/>
                  <a:gd name="connsiteX22" fmla="*/ 138663 w 900130"/>
                  <a:gd name="connsiteY22" fmla="*/ 989513 h 1026291"/>
                  <a:gd name="connsiteX23" fmla="*/ 286652 w 900130"/>
                  <a:gd name="connsiteY23" fmla="*/ 798933 h 1026291"/>
                  <a:gd name="connsiteX24" fmla="*/ 361368 w 900130"/>
                  <a:gd name="connsiteY24" fmla="*/ 675128 h 1026291"/>
                  <a:gd name="connsiteX25" fmla="*/ 595622 w 900130"/>
                  <a:gd name="connsiteY25" fmla="*/ 539773 h 1026291"/>
                  <a:gd name="connsiteX26" fmla="*/ 625942 w 900130"/>
                  <a:gd name="connsiteY26" fmla="*/ 550240 h 1026291"/>
                  <a:gd name="connsiteX27" fmla="*/ 637131 w 900130"/>
                  <a:gd name="connsiteY27" fmla="*/ 589223 h 1026291"/>
                  <a:gd name="connsiteX28" fmla="*/ 655179 w 900130"/>
                  <a:gd name="connsiteY28" fmla="*/ 693897 h 1026291"/>
                  <a:gd name="connsiteX29" fmla="*/ 709321 w 900130"/>
                  <a:gd name="connsiteY29" fmla="*/ 723856 h 1026291"/>
                  <a:gd name="connsiteX30" fmla="*/ 758410 w 900130"/>
                  <a:gd name="connsiteY30" fmla="*/ 646613 h 1026291"/>
                  <a:gd name="connsiteX31" fmla="*/ 718345 w 900130"/>
                  <a:gd name="connsiteY31" fmla="*/ 395033 h 1026291"/>
                  <a:gd name="connsiteX32" fmla="*/ 667812 w 900130"/>
                  <a:gd name="connsiteY32" fmla="*/ 369406 h 102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0130" h="1026291">
                    <a:moveTo>
                      <a:pt x="667812" y="369406"/>
                    </a:moveTo>
                    <a:cubicBezTo>
                      <a:pt x="633883" y="376625"/>
                      <a:pt x="601398" y="389258"/>
                      <a:pt x="569995" y="404057"/>
                    </a:cubicBezTo>
                    <a:cubicBezTo>
                      <a:pt x="560611" y="408388"/>
                      <a:pt x="553753" y="415607"/>
                      <a:pt x="549421" y="424992"/>
                    </a:cubicBezTo>
                    <a:cubicBezTo>
                      <a:pt x="527765" y="471554"/>
                      <a:pt x="493113" y="509814"/>
                      <a:pt x="464599" y="552045"/>
                    </a:cubicBezTo>
                    <a:cubicBezTo>
                      <a:pt x="457741" y="562152"/>
                      <a:pt x="447273" y="585252"/>
                      <a:pt x="438249" y="577311"/>
                    </a:cubicBezTo>
                    <a:cubicBezTo>
                      <a:pt x="433918" y="571175"/>
                      <a:pt x="450883" y="559264"/>
                      <a:pt x="454492" y="547714"/>
                    </a:cubicBezTo>
                    <a:cubicBezTo>
                      <a:pt x="454853" y="546992"/>
                      <a:pt x="455214" y="546270"/>
                      <a:pt x="455936" y="545548"/>
                    </a:cubicBezTo>
                    <a:cubicBezTo>
                      <a:pt x="510078" y="469749"/>
                      <a:pt x="559528" y="391424"/>
                      <a:pt x="591291" y="303352"/>
                    </a:cubicBezTo>
                    <a:cubicBezTo>
                      <a:pt x="600315" y="278086"/>
                      <a:pt x="604646" y="261482"/>
                      <a:pt x="632800" y="257512"/>
                    </a:cubicBezTo>
                    <a:cubicBezTo>
                      <a:pt x="636410" y="258234"/>
                      <a:pt x="650487" y="254624"/>
                      <a:pt x="654818" y="252820"/>
                    </a:cubicBezTo>
                    <a:cubicBezTo>
                      <a:pt x="717984" y="226110"/>
                      <a:pt x="776457" y="190376"/>
                      <a:pt x="833848" y="152837"/>
                    </a:cubicBezTo>
                    <a:cubicBezTo>
                      <a:pt x="869942" y="129376"/>
                      <a:pt x="896653" y="106636"/>
                      <a:pt x="899901" y="60435"/>
                    </a:cubicBezTo>
                    <a:cubicBezTo>
                      <a:pt x="902428" y="23618"/>
                      <a:pt x="884020" y="-4175"/>
                      <a:pt x="847564" y="518"/>
                    </a:cubicBezTo>
                    <a:cubicBezTo>
                      <a:pt x="827351" y="3044"/>
                      <a:pt x="809664" y="13151"/>
                      <a:pt x="792339" y="23618"/>
                    </a:cubicBezTo>
                    <a:cubicBezTo>
                      <a:pt x="690552" y="85340"/>
                      <a:pt x="587321" y="144175"/>
                      <a:pt x="469652" y="169080"/>
                    </a:cubicBezTo>
                    <a:cubicBezTo>
                      <a:pt x="410095" y="181713"/>
                      <a:pt x="370030" y="215281"/>
                      <a:pt x="333936" y="261122"/>
                    </a:cubicBezTo>
                    <a:cubicBezTo>
                      <a:pt x="295314" y="310210"/>
                      <a:pt x="263912" y="362909"/>
                      <a:pt x="233953" y="417412"/>
                    </a:cubicBezTo>
                    <a:cubicBezTo>
                      <a:pt x="188113" y="500430"/>
                      <a:pt x="159237" y="591027"/>
                      <a:pt x="140829" y="681986"/>
                    </a:cubicBezTo>
                    <a:cubicBezTo>
                      <a:pt x="126030" y="755258"/>
                      <a:pt x="98237" y="818063"/>
                      <a:pt x="56006" y="877259"/>
                    </a:cubicBezTo>
                    <a:cubicBezTo>
                      <a:pt x="40124" y="899637"/>
                      <a:pt x="23521" y="921294"/>
                      <a:pt x="8722" y="944395"/>
                    </a:cubicBezTo>
                    <a:cubicBezTo>
                      <a:pt x="-2467" y="961720"/>
                      <a:pt x="-2828" y="981212"/>
                      <a:pt x="7278" y="999259"/>
                    </a:cubicBezTo>
                    <a:cubicBezTo>
                      <a:pt x="16663" y="1015862"/>
                      <a:pt x="56367" y="1028496"/>
                      <a:pt x="74776" y="1025969"/>
                    </a:cubicBezTo>
                    <a:cubicBezTo>
                      <a:pt x="105817" y="1021638"/>
                      <a:pt x="115562" y="1010087"/>
                      <a:pt x="138663" y="989513"/>
                    </a:cubicBezTo>
                    <a:cubicBezTo>
                      <a:pt x="201829" y="932845"/>
                      <a:pt x="244060" y="874010"/>
                      <a:pt x="286652" y="798933"/>
                    </a:cubicBezTo>
                    <a:cubicBezTo>
                      <a:pt x="310474" y="757063"/>
                      <a:pt x="330326" y="711584"/>
                      <a:pt x="361368" y="675128"/>
                    </a:cubicBezTo>
                    <a:cubicBezTo>
                      <a:pt x="418037" y="608353"/>
                      <a:pt x="517658" y="575868"/>
                      <a:pt x="595622" y="539773"/>
                    </a:cubicBezTo>
                    <a:cubicBezTo>
                      <a:pt x="607895" y="533998"/>
                      <a:pt x="618362" y="538329"/>
                      <a:pt x="625942" y="550240"/>
                    </a:cubicBezTo>
                    <a:cubicBezTo>
                      <a:pt x="633522" y="562152"/>
                      <a:pt x="636049" y="575146"/>
                      <a:pt x="637131" y="589223"/>
                    </a:cubicBezTo>
                    <a:cubicBezTo>
                      <a:pt x="640380" y="624595"/>
                      <a:pt x="642546" y="659968"/>
                      <a:pt x="655179" y="693897"/>
                    </a:cubicBezTo>
                    <a:cubicBezTo>
                      <a:pt x="664925" y="720246"/>
                      <a:pt x="684055" y="727827"/>
                      <a:pt x="709321" y="723856"/>
                    </a:cubicBezTo>
                    <a:cubicBezTo>
                      <a:pt x="742889" y="718803"/>
                      <a:pt x="758049" y="698590"/>
                      <a:pt x="758410" y="646613"/>
                    </a:cubicBezTo>
                    <a:cubicBezTo>
                      <a:pt x="746499" y="571536"/>
                      <a:pt x="733505" y="483104"/>
                      <a:pt x="718345" y="395033"/>
                    </a:cubicBezTo>
                    <a:cubicBezTo>
                      <a:pt x="712930" y="368323"/>
                      <a:pt x="689830" y="364713"/>
                      <a:pt x="667812" y="369406"/>
                    </a:cubicBezTo>
                    <a:close/>
                  </a:path>
                </a:pathLst>
              </a:custGeom>
              <a:solidFill>
                <a:srgbClr val="FFFFFF"/>
              </a:solidFill>
              <a:ln w="3607" cap="flat">
                <a:noFill/>
                <a:prstDash val="solid"/>
                <a:miter/>
              </a:ln>
            </p:spPr>
            <p:txBody>
              <a:bodyPr rtlCol="0" anchor="ctr"/>
              <a:lstStyle/>
              <a:p>
                <a:endParaRPr lang="en-US"/>
              </a:p>
            </p:txBody>
          </p:sp>
          <p:sp>
            <p:nvSpPr>
              <p:cNvPr id="11" name="Freeform 146">
                <a:extLst>
                  <a:ext uri="{FF2B5EF4-FFF2-40B4-BE49-F238E27FC236}">
                    <a16:creationId xmlns:a16="http://schemas.microsoft.com/office/drawing/2014/main" id="{5C9D0ACA-4AEC-7744-E348-8E43478F9D99}"/>
                  </a:ext>
                </a:extLst>
              </p:cNvPr>
              <p:cNvSpPr/>
              <p:nvPr/>
            </p:nvSpPr>
            <p:spPr>
              <a:xfrm>
                <a:off x="5329684" y="1170192"/>
                <a:ext cx="640705" cy="742468"/>
              </a:xfrm>
              <a:custGeom>
                <a:avLst/>
                <a:gdLst>
                  <a:gd name="connsiteX0" fmla="*/ 640706 w 640705"/>
                  <a:gd name="connsiteY0" fmla="*/ 308609 h 742468"/>
                  <a:gd name="connsiteX1" fmla="*/ 587286 w 640705"/>
                  <a:gd name="connsiteY1" fmla="*/ 124165 h 742468"/>
                  <a:gd name="connsiteX2" fmla="*/ 453013 w 640705"/>
                  <a:gd name="connsiteY2" fmla="*/ 22378 h 742468"/>
                  <a:gd name="connsiteX3" fmla="*/ 252687 w 640705"/>
                  <a:gd name="connsiteY3" fmla="*/ 3248 h 742468"/>
                  <a:gd name="connsiteX4" fmla="*/ 76906 w 640705"/>
                  <a:gd name="connsiteY4" fmla="*/ 122000 h 742468"/>
                  <a:gd name="connsiteX5" fmla="*/ 6882 w 640705"/>
                  <a:gd name="connsiteY5" fmla="*/ 345787 h 742468"/>
                  <a:gd name="connsiteX6" fmla="*/ 24 w 640705"/>
                  <a:gd name="connsiteY6" fmla="*/ 548278 h 742468"/>
                  <a:gd name="connsiteX7" fmla="*/ 45865 w 640705"/>
                  <a:gd name="connsiteY7" fmla="*/ 639598 h 742468"/>
                  <a:gd name="connsiteX8" fmla="*/ 257741 w 640705"/>
                  <a:gd name="connsiteY8" fmla="*/ 735971 h 742468"/>
                  <a:gd name="connsiteX9" fmla="*/ 284812 w 640705"/>
                  <a:gd name="connsiteY9" fmla="*/ 739220 h 742468"/>
                  <a:gd name="connsiteX10" fmla="*/ 304303 w 640705"/>
                  <a:gd name="connsiteY10" fmla="*/ 742468 h 742468"/>
                  <a:gd name="connsiteX11" fmla="*/ 370356 w 640705"/>
                  <a:gd name="connsiteY11" fmla="*/ 640681 h 742468"/>
                  <a:gd name="connsiteX12" fmla="*/ 638901 w 640705"/>
                  <a:gd name="connsiteY12" fmla="*/ 350118 h 742468"/>
                  <a:gd name="connsiteX13" fmla="*/ 640706 w 640705"/>
                  <a:gd name="connsiteY13" fmla="*/ 308609 h 74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0705" h="742468">
                    <a:moveTo>
                      <a:pt x="640706" y="308609"/>
                    </a:moveTo>
                    <a:cubicBezTo>
                      <a:pt x="638179" y="242556"/>
                      <a:pt x="619771" y="181195"/>
                      <a:pt x="587286" y="124165"/>
                    </a:cubicBezTo>
                    <a:cubicBezTo>
                      <a:pt x="557327" y="71106"/>
                      <a:pt x="507877" y="40425"/>
                      <a:pt x="453013" y="22378"/>
                    </a:cubicBezTo>
                    <a:cubicBezTo>
                      <a:pt x="388404" y="1082"/>
                      <a:pt x="320906" y="-4332"/>
                      <a:pt x="252687" y="3248"/>
                    </a:cubicBezTo>
                    <a:cubicBezTo>
                      <a:pt x="173279" y="11911"/>
                      <a:pt x="122024" y="62443"/>
                      <a:pt x="76906" y="122000"/>
                    </a:cubicBezTo>
                    <a:cubicBezTo>
                      <a:pt x="27095" y="188053"/>
                      <a:pt x="13379" y="266739"/>
                      <a:pt x="6882" y="345787"/>
                    </a:cubicBezTo>
                    <a:cubicBezTo>
                      <a:pt x="1468" y="412923"/>
                      <a:pt x="1829" y="480781"/>
                      <a:pt x="24" y="548278"/>
                    </a:cubicBezTo>
                    <a:cubicBezTo>
                      <a:pt x="-698" y="586539"/>
                      <a:pt x="14823" y="616497"/>
                      <a:pt x="45865" y="639598"/>
                    </a:cubicBezTo>
                    <a:cubicBezTo>
                      <a:pt x="109752" y="686882"/>
                      <a:pt x="180137" y="719367"/>
                      <a:pt x="257741" y="735971"/>
                    </a:cubicBezTo>
                    <a:cubicBezTo>
                      <a:pt x="266764" y="737776"/>
                      <a:pt x="275788" y="738498"/>
                      <a:pt x="284812" y="739220"/>
                    </a:cubicBezTo>
                    <a:cubicBezTo>
                      <a:pt x="293474" y="739941"/>
                      <a:pt x="299972" y="740663"/>
                      <a:pt x="304303" y="742468"/>
                    </a:cubicBezTo>
                    <a:cubicBezTo>
                      <a:pt x="321267" y="710344"/>
                      <a:pt x="357362" y="657645"/>
                      <a:pt x="370356" y="640681"/>
                    </a:cubicBezTo>
                    <a:cubicBezTo>
                      <a:pt x="418362" y="577515"/>
                      <a:pt x="552996" y="436746"/>
                      <a:pt x="638901" y="350118"/>
                    </a:cubicBezTo>
                    <a:cubicBezTo>
                      <a:pt x="633848" y="342899"/>
                      <a:pt x="640706" y="315106"/>
                      <a:pt x="640706" y="308609"/>
                    </a:cubicBezTo>
                    <a:close/>
                  </a:path>
                </a:pathLst>
              </a:custGeom>
              <a:solidFill>
                <a:srgbClr val="FFFFFF"/>
              </a:solidFill>
              <a:ln w="3607" cap="flat">
                <a:noFill/>
                <a:prstDash val="solid"/>
                <a:miter/>
              </a:ln>
            </p:spPr>
            <p:txBody>
              <a:bodyPr rtlCol="0" anchor="ctr"/>
              <a:lstStyle/>
              <a:p>
                <a:endParaRPr lang="en-US"/>
              </a:p>
            </p:txBody>
          </p:sp>
          <p:sp>
            <p:nvSpPr>
              <p:cNvPr id="12" name="Freeform 147">
                <a:extLst>
                  <a:ext uri="{FF2B5EF4-FFF2-40B4-BE49-F238E27FC236}">
                    <a16:creationId xmlns:a16="http://schemas.microsoft.com/office/drawing/2014/main" id="{1F140109-5B71-88C9-4AEB-6C1D8295CB60}"/>
                  </a:ext>
                </a:extLst>
              </p:cNvPr>
              <p:cNvSpPr/>
              <p:nvPr/>
            </p:nvSpPr>
            <p:spPr>
              <a:xfrm>
                <a:off x="4132833" y="1208355"/>
                <a:ext cx="3134400" cy="1933555"/>
              </a:xfrm>
              <a:custGeom>
                <a:avLst/>
                <a:gdLst>
                  <a:gd name="connsiteX0" fmla="*/ 3016049 w 3134400"/>
                  <a:gd name="connsiteY0" fmla="*/ 1317915 h 1933555"/>
                  <a:gd name="connsiteX1" fmla="*/ 2943860 w 3134400"/>
                  <a:gd name="connsiteY1" fmla="*/ 1196636 h 1933555"/>
                  <a:gd name="connsiteX2" fmla="*/ 2944221 w 3134400"/>
                  <a:gd name="connsiteY2" fmla="*/ 1200968 h 1933555"/>
                  <a:gd name="connsiteX3" fmla="*/ 2851818 w 3134400"/>
                  <a:gd name="connsiteY3" fmla="*/ 1137080 h 1933555"/>
                  <a:gd name="connsiteX4" fmla="*/ 2801286 w 3134400"/>
                  <a:gd name="connsiteY4" fmla="*/ 1072471 h 1933555"/>
                  <a:gd name="connsiteX5" fmla="*/ 2693724 w 3134400"/>
                  <a:gd name="connsiteY5" fmla="*/ 801038 h 1933555"/>
                  <a:gd name="connsiteX6" fmla="*/ 2623339 w 3134400"/>
                  <a:gd name="connsiteY6" fmla="*/ 595298 h 1933555"/>
                  <a:gd name="connsiteX7" fmla="*/ 2602765 w 3134400"/>
                  <a:gd name="connsiteY7" fmla="*/ 528884 h 1933555"/>
                  <a:gd name="connsiteX8" fmla="*/ 2564865 w 3134400"/>
                  <a:gd name="connsiteY8" fmla="*/ 496398 h 1933555"/>
                  <a:gd name="connsiteX9" fmla="*/ 2537794 w 3134400"/>
                  <a:gd name="connsiteY9" fmla="*/ 493511 h 1933555"/>
                  <a:gd name="connsiteX10" fmla="*/ 2454055 w 3134400"/>
                  <a:gd name="connsiteY10" fmla="*/ 440813 h 1933555"/>
                  <a:gd name="connsiteX11" fmla="*/ 2406410 w 3134400"/>
                  <a:gd name="connsiteY11" fmla="*/ 345522 h 1933555"/>
                  <a:gd name="connsiteX12" fmla="*/ 2295238 w 3134400"/>
                  <a:gd name="connsiteY12" fmla="*/ 154220 h 1933555"/>
                  <a:gd name="connsiteX13" fmla="*/ 2204279 w 3134400"/>
                  <a:gd name="connsiteY13" fmla="*/ 29333 h 1933555"/>
                  <a:gd name="connsiteX14" fmla="*/ 2098161 w 3134400"/>
                  <a:gd name="connsiteY14" fmla="*/ 21392 h 1933555"/>
                  <a:gd name="connsiteX15" fmla="*/ 2023083 w 3134400"/>
                  <a:gd name="connsiteY15" fmla="*/ 100078 h 1933555"/>
                  <a:gd name="connsiteX16" fmla="*/ 1892060 w 3134400"/>
                  <a:gd name="connsiteY16" fmla="*/ 271528 h 1933555"/>
                  <a:gd name="connsiteX17" fmla="*/ 1506568 w 3134400"/>
                  <a:gd name="connsiteY17" fmla="*/ 717298 h 1933555"/>
                  <a:gd name="connsiteX18" fmla="*/ 1506568 w 3134400"/>
                  <a:gd name="connsiteY18" fmla="*/ 717659 h 1933555"/>
                  <a:gd name="connsiteX19" fmla="*/ 1498266 w 3134400"/>
                  <a:gd name="connsiteY19" fmla="*/ 731014 h 1933555"/>
                  <a:gd name="connsiteX20" fmla="*/ 1435822 w 3134400"/>
                  <a:gd name="connsiteY20" fmla="*/ 811505 h 1933555"/>
                  <a:gd name="connsiteX21" fmla="*/ 1430047 w 3134400"/>
                  <a:gd name="connsiteY21" fmla="*/ 825222 h 1933555"/>
                  <a:gd name="connsiteX22" fmla="*/ 1286390 w 3134400"/>
                  <a:gd name="connsiteY22" fmla="*/ 1156932 h 1933555"/>
                  <a:gd name="connsiteX23" fmla="*/ 1211674 w 3134400"/>
                  <a:gd name="connsiteY23" fmla="*/ 1273518 h 1933555"/>
                  <a:gd name="connsiteX24" fmla="*/ 1125407 w 3134400"/>
                  <a:gd name="connsiteY24" fmla="*/ 1382163 h 1933555"/>
                  <a:gd name="connsiteX25" fmla="*/ 1118910 w 3134400"/>
                  <a:gd name="connsiteY25" fmla="*/ 1391187 h 1933555"/>
                  <a:gd name="connsiteX26" fmla="*/ 1066573 w 3134400"/>
                  <a:gd name="connsiteY26" fmla="*/ 1460489 h 1933555"/>
                  <a:gd name="connsiteX27" fmla="*/ 1041306 w 3134400"/>
                  <a:gd name="connsiteY27" fmla="*/ 1463377 h 1933555"/>
                  <a:gd name="connsiteX28" fmla="*/ 1030839 w 3134400"/>
                  <a:gd name="connsiteY28" fmla="*/ 1473483 h 1933555"/>
                  <a:gd name="connsiteX29" fmla="*/ 835927 w 3134400"/>
                  <a:gd name="connsiteY29" fmla="*/ 1648182 h 1933555"/>
                  <a:gd name="connsiteX30" fmla="*/ 695880 w 3134400"/>
                  <a:gd name="connsiteY30" fmla="*/ 1712069 h 1933555"/>
                  <a:gd name="connsiteX31" fmla="*/ 473536 w 3134400"/>
                  <a:gd name="connsiteY31" fmla="*/ 1751773 h 1933555"/>
                  <a:gd name="connsiteX32" fmla="*/ 457294 w 3134400"/>
                  <a:gd name="connsiteY32" fmla="*/ 1749969 h 1933555"/>
                  <a:gd name="connsiteX33" fmla="*/ 403513 w 3134400"/>
                  <a:gd name="connsiteY33" fmla="*/ 1762241 h 1933555"/>
                  <a:gd name="connsiteX34" fmla="*/ 307501 w 3134400"/>
                  <a:gd name="connsiteY34" fmla="*/ 1765490 h 1933555"/>
                  <a:gd name="connsiteX35" fmla="*/ 308222 w 3134400"/>
                  <a:gd name="connsiteY35" fmla="*/ 1765850 h 1933555"/>
                  <a:gd name="connsiteX36" fmla="*/ 306418 w 3134400"/>
                  <a:gd name="connsiteY36" fmla="*/ 1765490 h 1933555"/>
                  <a:gd name="connsiteX37" fmla="*/ 278264 w 3134400"/>
                  <a:gd name="connsiteY37" fmla="*/ 1764407 h 1933555"/>
                  <a:gd name="connsiteX38" fmla="*/ 275737 w 3134400"/>
                  <a:gd name="connsiteY38" fmla="*/ 1764407 h 1933555"/>
                  <a:gd name="connsiteX39" fmla="*/ 221234 w 3134400"/>
                  <a:gd name="connsiteY39" fmla="*/ 1805915 h 1933555"/>
                  <a:gd name="connsiteX40" fmla="*/ 66388 w 3134400"/>
                  <a:gd name="connsiteY40" fmla="*/ 1881354 h 1933555"/>
                  <a:gd name="connsiteX41" fmla="*/ 49062 w 3134400"/>
                  <a:gd name="connsiteY41" fmla="*/ 1888933 h 1933555"/>
                  <a:gd name="connsiteX42" fmla="*/ 8997 w 3134400"/>
                  <a:gd name="connsiteY42" fmla="*/ 1893265 h 1933555"/>
                  <a:gd name="connsiteX43" fmla="*/ 4666 w 3134400"/>
                  <a:gd name="connsiteY43" fmla="*/ 1902288 h 1933555"/>
                  <a:gd name="connsiteX44" fmla="*/ 78299 w 3134400"/>
                  <a:gd name="connsiteY44" fmla="*/ 1929721 h 1933555"/>
                  <a:gd name="connsiteX45" fmla="*/ 317607 w 3134400"/>
                  <a:gd name="connsiteY45" fmla="*/ 1920336 h 1933555"/>
                  <a:gd name="connsiteX46" fmla="*/ 578211 w 3134400"/>
                  <a:gd name="connsiteY46" fmla="*/ 1890738 h 1933555"/>
                  <a:gd name="connsiteX47" fmla="*/ 860472 w 3134400"/>
                  <a:gd name="connsiteY47" fmla="*/ 1888212 h 1933555"/>
                  <a:gd name="connsiteX48" fmla="*/ 1137318 w 3134400"/>
                  <a:gd name="connsiteY48" fmla="*/ 1848507 h 1933555"/>
                  <a:gd name="connsiteX49" fmla="*/ 1686681 w 3134400"/>
                  <a:gd name="connsiteY49" fmla="*/ 1757910 h 1933555"/>
                  <a:gd name="connsiteX50" fmla="*/ 1962083 w 3134400"/>
                  <a:gd name="connsiteY50" fmla="*/ 1710626 h 1933555"/>
                  <a:gd name="connsiteX51" fmla="*/ 2227379 w 3134400"/>
                  <a:gd name="connsiteY51" fmla="*/ 1669477 h 1933555"/>
                  <a:gd name="connsiteX52" fmla="*/ 2487623 w 3134400"/>
                  <a:gd name="connsiteY52" fmla="*/ 1694383 h 1933555"/>
                  <a:gd name="connsiteX53" fmla="*/ 2722239 w 3134400"/>
                  <a:gd name="connsiteY53" fmla="*/ 1740223 h 1933555"/>
                  <a:gd name="connsiteX54" fmla="*/ 3000529 w 3134400"/>
                  <a:gd name="connsiteY54" fmla="*/ 1700158 h 1933555"/>
                  <a:gd name="connsiteX55" fmla="*/ 3116393 w 3134400"/>
                  <a:gd name="connsiteY55" fmla="*/ 1635909 h 1933555"/>
                  <a:gd name="connsiteX56" fmla="*/ 3113505 w 3134400"/>
                  <a:gd name="connsiteY56" fmla="*/ 1492974 h 1933555"/>
                  <a:gd name="connsiteX57" fmla="*/ 3016049 w 3134400"/>
                  <a:gd name="connsiteY57" fmla="*/ 1317915 h 193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34400" h="1933555">
                    <a:moveTo>
                      <a:pt x="3016049" y="1317915"/>
                    </a:moveTo>
                    <a:cubicBezTo>
                      <a:pt x="2987896" y="1276406"/>
                      <a:pt x="2959020" y="1240672"/>
                      <a:pt x="2943860" y="1196636"/>
                    </a:cubicBezTo>
                    <a:cubicBezTo>
                      <a:pt x="2943860" y="1198080"/>
                      <a:pt x="2944221" y="1199524"/>
                      <a:pt x="2944221" y="1200968"/>
                    </a:cubicBezTo>
                    <a:cubicBezTo>
                      <a:pt x="2920760" y="1168483"/>
                      <a:pt x="2884665" y="1155127"/>
                      <a:pt x="2851818" y="1137080"/>
                    </a:cubicBezTo>
                    <a:cubicBezTo>
                      <a:pt x="2824386" y="1122281"/>
                      <a:pt x="2808866" y="1100263"/>
                      <a:pt x="2801286" y="1072471"/>
                    </a:cubicBezTo>
                    <a:cubicBezTo>
                      <a:pt x="2776019" y="977902"/>
                      <a:pt x="2740647" y="886944"/>
                      <a:pt x="2693724" y="801038"/>
                    </a:cubicBezTo>
                    <a:cubicBezTo>
                      <a:pt x="2657990" y="736068"/>
                      <a:pt x="2648605" y="663517"/>
                      <a:pt x="2623339" y="595298"/>
                    </a:cubicBezTo>
                    <a:cubicBezTo>
                      <a:pt x="2615398" y="573641"/>
                      <a:pt x="2608540" y="551262"/>
                      <a:pt x="2602765" y="528884"/>
                    </a:cubicBezTo>
                    <a:cubicBezTo>
                      <a:pt x="2597351" y="508310"/>
                      <a:pt x="2585440" y="497842"/>
                      <a:pt x="2564865" y="496398"/>
                    </a:cubicBezTo>
                    <a:cubicBezTo>
                      <a:pt x="2555842" y="495677"/>
                      <a:pt x="2546818" y="494233"/>
                      <a:pt x="2537794" y="493511"/>
                    </a:cubicBezTo>
                    <a:cubicBezTo>
                      <a:pt x="2500978" y="490262"/>
                      <a:pt x="2473185" y="474381"/>
                      <a:pt x="2454055" y="440813"/>
                    </a:cubicBezTo>
                    <a:cubicBezTo>
                      <a:pt x="2436368" y="409771"/>
                      <a:pt x="2420125" y="378369"/>
                      <a:pt x="2406410" y="345522"/>
                    </a:cubicBezTo>
                    <a:cubicBezTo>
                      <a:pt x="2378256" y="276582"/>
                      <a:pt x="2330972" y="218830"/>
                      <a:pt x="2295238" y="154220"/>
                    </a:cubicBezTo>
                    <a:cubicBezTo>
                      <a:pt x="2270332" y="108741"/>
                      <a:pt x="2244344" y="64344"/>
                      <a:pt x="2204279" y="29333"/>
                    </a:cubicBezTo>
                    <a:cubicBezTo>
                      <a:pt x="2163492" y="-6401"/>
                      <a:pt x="2141835" y="-10011"/>
                      <a:pt x="2098161" y="21392"/>
                    </a:cubicBezTo>
                    <a:cubicBezTo>
                      <a:pt x="2068202" y="43049"/>
                      <a:pt x="2043658" y="69398"/>
                      <a:pt x="2023083" y="100078"/>
                    </a:cubicBezTo>
                    <a:cubicBezTo>
                      <a:pt x="2013699" y="114155"/>
                      <a:pt x="1897113" y="267197"/>
                      <a:pt x="1892060" y="271528"/>
                    </a:cubicBezTo>
                    <a:cubicBezTo>
                      <a:pt x="1805071" y="353463"/>
                      <a:pt x="1571899" y="617316"/>
                      <a:pt x="1506568" y="717298"/>
                    </a:cubicBezTo>
                    <a:cubicBezTo>
                      <a:pt x="1506568" y="717298"/>
                      <a:pt x="1506568" y="717298"/>
                      <a:pt x="1506568" y="717659"/>
                    </a:cubicBezTo>
                    <a:cubicBezTo>
                      <a:pt x="1505124" y="721269"/>
                      <a:pt x="1502236" y="725600"/>
                      <a:pt x="1498266" y="731014"/>
                    </a:cubicBezTo>
                    <a:cubicBezTo>
                      <a:pt x="1477692" y="758085"/>
                      <a:pt x="1457479" y="785517"/>
                      <a:pt x="1435822" y="811505"/>
                    </a:cubicBezTo>
                    <a:cubicBezTo>
                      <a:pt x="1435461" y="816920"/>
                      <a:pt x="1432213" y="820890"/>
                      <a:pt x="1430047" y="825222"/>
                    </a:cubicBezTo>
                    <a:cubicBezTo>
                      <a:pt x="1384929" y="904269"/>
                      <a:pt x="1311656" y="1068500"/>
                      <a:pt x="1286390" y="1156932"/>
                    </a:cubicBezTo>
                    <a:cubicBezTo>
                      <a:pt x="1273396" y="1201690"/>
                      <a:pt x="1239106" y="1235980"/>
                      <a:pt x="1211674" y="1273518"/>
                    </a:cubicBezTo>
                    <a:cubicBezTo>
                      <a:pt x="1201567" y="1287234"/>
                      <a:pt x="1134070" y="1367004"/>
                      <a:pt x="1125407" y="1382163"/>
                    </a:cubicBezTo>
                    <a:cubicBezTo>
                      <a:pt x="1123603" y="1385412"/>
                      <a:pt x="1121437" y="1389021"/>
                      <a:pt x="1118910" y="1391187"/>
                    </a:cubicBezTo>
                    <a:cubicBezTo>
                      <a:pt x="1116745" y="1419341"/>
                      <a:pt x="1092561" y="1453992"/>
                      <a:pt x="1066573" y="1460489"/>
                    </a:cubicBezTo>
                    <a:cubicBezTo>
                      <a:pt x="1057549" y="1462655"/>
                      <a:pt x="1048886" y="1463737"/>
                      <a:pt x="1041306" y="1463377"/>
                    </a:cubicBezTo>
                    <a:cubicBezTo>
                      <a:pt x="1039141" y="1466986"/>
                      <a:pt x="1033727" y="1470234"/>
                      <a:pt x="1030839" y="1473483"/>
                    </a:cubicBezTo>
                    <a:cubicBezTo>
                      <a:pt x="986082" y="1527264"/>
                      <a:pt x="884655" y="1599093"/>
                      <a:pt x="835927" y="1648182"/>
                    </a:cubicBezTo>
                    <a:cubicBezTo>
                      <a:pt x="796223" y="1688608"/>
                      <a:pt x="750744" y="1708821"/>
                      <a:pt x="695880" y="1712069"/>
                    </a:cubicBezTo>
                    <a:cubicBezTo>
                      <a:pt x="655815" y="1714596"/>
                      <a:pt x="508187" y="1741667"/>
                      <a:pt x="473536" y="1751773"/>
                    </a:cubicBezTo>
                    <a:cubicBezTo>
                      <a:pt x="465956" y="1752495"/>
                      <a:pt x="460181" y="1752495"/>
                      <a:pt x="457294" y="1749969"/>
                    </a:cubicBezTo>
                    <a:cubicBezTo>
                      <a:pt x="440690" y="1760436"/>
                      <a:pt x="424447" y="1765128"/>
                      <a:pt x="403513" y="1762241"/>
                    </a:cubicBezTo>
                    <a:cubicBezTo>
                      <a:pt x="373554" y="1769099"/>
                      <a:pt x="339625" y="1766933"/>
                      <a:pt x="307501" y="1765490"/>
                    </a:cubicBezTo>
                    <a:cubicBezTo>
                      <a:pt x="307862" y="1765490"/>
                      <a:pt x="307862" y="1765850"/>
                      <a:pt x="308222" y="1765850"/>
                    </a:cubicBezTo>
                    <a:cubicBezTo>
                      <a:pt x="307501" y="1765490"/>
                      <a:pt x="307139" y="1765490"/>
                      <a:pt x="306418" y="1765490"/>
                    </a:cubicBezTo>
                    <a:cubicBezTo>
                      <a:pt x="296672" y="1765128"/>
                      <a:pt x="287287" y="1764768"/>
                      <a:pt x="278264" y="1764407"/>
                    </a:cubicBezTo>
                    <a:cubicBezTo>
                      <a:pt x="277542" y="1764407"/>
                      <a:pt x="276459" y="1764407"/>
                      <a:pt x="275737" y="1764407"/>
                    </a:cubicBezTo>
                    <a:cubicBezTo>
                      <a:pt x="253719" y="1770182"/>
                      <a:pt x="238920" y="1790756"/>
                      <a:pt x="221234" y="1805915"/>
                    </a:cubicBezTo>
                    <a:cubicBezTo>
                      <a:pt x="176116" y="1845259"/>
                      <a:pt x="126305" y="1875939"/>
                      <a:pt x="66388" y="1881354"/>
                    </a:cubicBezTo>
                    <a:cubicBezTo>
                      <a:pt x="62778" y="1886046"/>
                      <a:pt x="57003" y="1889294"/>
                      <a:pt x="49062" y="1888933"/>
                    </a:cubicBezTo>
                    <a:cubicBezTo>
                      <a:pt x="35707" y="1888573"/>
                      <a:pt x="21630" y="1888212"/>
                      <a:pt x="8997" y="1893265"/>
                    </a:cubicBezTo>
                    <a:cubicBezTo>
                      <a:pt x="-1110" y="1897235"/>
                      <a:pt x="-2914" y="1896152"/>
                      <a:pt x="4666" y="1902288"/>
                    </a:cubicBezTo>
                    <a:cubicBezTo>
                      <a:pt x="25240" y="1919975"/>
                      <a:pt x="51589" y="1927555"/>
                      <a:pt x="78299" y="1929721"/>
                    </a:cubicBezTo>
                    <a:cubicBezTo>
                      <a:pt x="159151" y="1936940"/>
                      <a:pt x="237838" y="1934052"/>
                      <a:pt x="317607" y="1920336"/>
                    </a:cubicBezTo>
                    <a:cubicBezTo>
                      <a:pt x="404234" y="1905537"/>
                      <a:pt x="489779" y="1890016"/>
                      <a:pt x="578211" y="1890738"/>
                    </a:cubicBezTo>
                    <a:cubicBezTo>
                      <a:pt x="672418" y="1891460"/>
                      <a:pt x="766626" y="1901206"/>
                      <a:pt x="860472" y="1888212"/>
                    </a:cubicBezTo>
                    <a:cubicBezTo>
                      <a:pt x="952874" y="1875217"/>
                      <a:pt x="1045277" y="1862584"/>
                      <a:pt x="1137318" y="1848507"/>
                    </a:cubicBezTo>
                    <a:cubicBezTo>
                      <a:pt x="1321041" y="1821075"/>
                      <a:pt x="1503319" y="1786785"/>
                      <a:pt x="1686681" y="1757910"/>
                    </a:cubicBezTo>
                    <a:cubicBezTo>
                      <a:pt x="1778722" y="1743472"/>
                      <a:pt x="1870764" y="1728673"/>
                      <a:pt x="1962083" y="1710626"/>
                    </a:cubicBezTo>
                    <a:cubicBezTo>
                      <a:pt x="2049793" y="1693300"/>
                      <a:pt x="2137504" y="1674170"/>
                      <a:pt x="2227379" y="1669477"/>
                    </a:cubicBezTo>
                    <a:cubicBezTo>
                      <a:pt x="2314729" y="1664785"/>
                      <a:pt x="2402800" y="1673087"/>
                      <a:pt x="2487623" y="1694383"/>
                    </a:cubicBezTo>
                    <a:cubicBezTo>
                      <a:pt x="2564865" y="1713513"/>
                      <a:pt x="2641747" y="1739501"/>
                      <a:pt x="2722239" y="1740223"/>
                    </a:cubicBezTo>
                    <a:cubicBezTo>
                      <a:pt x="2815002" y="1741306"/>
                      <a:pt x="2912097" y="1728673"/>
                      <a:pt x="3000529" y="1700158"/>
                    </a:cubicBezTo>
                    <a:cubicBezTo>
                      <a:pt x="3041316" y="1687164"/>
                      <a:pt x="3087878" y="1669839"/>
                      <a:pt x="3116393" y="1635909"/>
                    </a:cubicBezTo>
                    <a:cubicBezTo>
                      <a:pt x="3149600" y="1596205"/>
                      <a:pt x="3129748" y="1535566"/>
                      <a:pt x="3113505" y="1492974"/>
                    </a:cubicBezTo>
                    <a:cubicBezTo>
                      <a:pt x="3088239" y="1431252"/>
                      <a:pt x="3053588" y="1372779"/>
                      <a:pt x="3016049" y="1317915"/>
                    </a:cubicBezTo>
                    <a:close/>
                  </a:path>
                </a:pathLst>
              </a:custGeom>
              <a:solidFill>
                <a:srgbClr val="FFFFFF"/>
              </a:solidFill>
              <a:ln w="3607" cap="flat">
                <a:noFill/>
                <a:prstDash val="solid"/>
                <a:miter/>
              </a:ln>
            </p:spPr>
            <p:txBody>
              <a:bodyPr rtlCol="0" anchor="ctr"/>
              <a:lstStyle/>
              <a:p>
                <a:endParaRPr lang="en-US"/>
              </a:p>
            </p:txBody>
          </p:sp>
          <p:sp>
            <p:nvSpPr>
              <p:cNvPr id="13" name="Freeform 148">
                <a:extLst>
                  <a:ext uri="{FF2B5EF4-FFF2-40B4-BE49-F238E27FC236}">
                    <a16:creationId xmlns:a16="http://schemas.microsoft.com/office/drawing/2014/main" id="{2C540C43-B534-EA48-954B-3820A7575411}"/>
                  </a:ext>
                </a:extLst>
              </p:cNvPr>
              <p:cNvSpPr/>
              <p:nvPr/>
            </p:nvSpPr>
            <p:spPr>
              <a:xfrm>
                <a:off x="5378797" y="1920961"/>
                <a:ext cx="230634" cy="144294"/>
              </a:xfrm>
              <a:custGeom>
                <a:avLst/>
                <a:gdLst>
                  <a:gd name="connsiteX0" fmla="*/ 212598 w 230634"/>
                  <a:gd name="connsiteY0" fmla="*/ 1444 h 144294"/>
                  <a:gd name="connsiteX1" fmla="*/ 206101 w 230634"/>
                  <a:gd name="connsiteY1" fmla="*/ 0 h 144294"/>
                  <a:gd name="connsiteX2" fmla="*/ 63166 w 230634"/>
                  <a:gd name="connsiteY2" fmla="*/ 82296 h 144294"/>
                  <a:gd name="connsiteX3" fmla="*/ 15881 w 230634"/>
                  <a:gd name="connsiteY3" fmla="*/ 75077 h 144294"/>
                  <a:gd name="connsiteX4" fmla="*/ 0 w 230634"/>
                  <a:gd name="connsiteY4" fmla="*/ 119835 h 144294"/>
                  <a:gd name="connsiteX5" fmla="*/ 31402 w 230634"/>
                  <a:gd name="connsiteY5" fmla="*/ 134633 h 144294"/>
                  <a:gd name="connsiteX6" fmla="*/ 136438 w 230634"/>
                  <a:gd name="connsiteY6" fmla="*/ 127414 h 144294"/>
                  <a:gd name="connsiteX7" fmla="*/ 226314 w 230634"/>
                  <a:gd name="connsiteY7" fmla="*/ 25266 h 144294"/>
                  <a:gd name="connsiteX8" fmla="*/ 212598 w 230634"/>
                  <a:gd name="connsiteY8" fmla="*/ 1444 h 14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34" h="144294">
                    <a:moveTo>
                      <a:pt x="212598" y="1444"/>
                    </a:moveTo>
                    <a:cubicBezTo>
                      <a:pt x="210432" y="1083"/>
                      <a:pt x="208266" y="361"/>
                      <a:pt x="206101" y="0"/>
                    </a:cubicBezTo>
                    <a:cubicBezTo>
                      <a:pt x="176864" y="48728"/>
                      <a:pt x="123444" y="82296"/>
                      <a:pt x="63166" y="82296"/>
                    </a:cubicBezTo>
                    <a:cubicBezTo>
                      <a:pt x="46562" y="82296"/>
                      <a:pt x="30681" y="79769"/>
                      <a:pt x="15881" y="75077"/>
                    </a:cubicBezTo>
                    <a:cubicBezTo>
                      <a:pt x="13355" y="92764"/>
                      <a:pt x="7941" y="107201"/>
                      <a:pt x="0" y="119835"/>
                    </a:cubicBezTo>
                    <a:cubicBezTo>
                      <a:pt x="12272" y="124527"/>
                      <a:pt x="27793" y="133551"/>
                      <a:pt x="31402" y="134633"/>
                    </a:cubicBezTo>
                    <a:cubicBezTo>
                      <a:pt x="65331" y="145823"/>
                      <a:pt x="105396" y="151598"/>
                      <a:pt x="136438" y="127414"/>
                    </a:cubicBezTo>
                    <a:cubicBezTo>
                      <a:pt x="172533" y="99261"/>
                      <a:pt x="200687" y="62805"/>
                      <a:pt x="226314" y="25266"/>
                    </a:cubicBezTo>
                    <a:cubicBezTo>
                      <a:pt x="236781" y="10467"/>
                      <a:pt x="226675" y="4331"/>
                      <a:pt x="212598" y="1444"/>
                    </a:cubicBezTo>
                    <a:close/>
                  </a:path>
                </a:pathLst>
              </a:custGeom>
              <a:solidFill>
                <a:srgbClr val="FFFFFF"/>
              </a:solidFill>
              <a:ln w="3607" cap="flat">
                <a:noFill/>
                <a:prstDash val="solid"/>
                <a:miter/>
              </a:ln>
            </p:spPr>
            <p:txBody>
              <a:bodyPr rtlCol="0" anchor="ctr"/>
              <a:lstStyle/>
              <a:p>
                <a:endParaRPr lang="en-US"/>
              </a:p>
            </p:txBody>
          </p:sp>
          <p:sp>
            <p:nvSpPr>
              <p:cNvPr id="14" name="Freeform 149">
                <a:extLst>
                  <a:ext uri="{FF2B5EF4-FFF2-40B4-BE49-F238E27FC236}">
                    <a16:creationId xmlns:a16="http://schemas.microsoft.com/office/drawing/2014/main" id="{02151E46-2E15-C1D2-81D2-98B88ED88CE3}"/>
                  </a:ext>
                </a:extLst>
              </p:cNvPr>
              <p:cNvSpPr/>
              <p:nvPr/>
            </p:nvSpPr>
            <p:spPr>
              <a:xfrm>
                <a:off x="4918959" y="1805889"/>
                <a:ext cx="316316" cy="275332"/>
              </a:xfrm>
              <a:custGeom>
                <a:avLst/>
                <a:gdLst>
                  <a:gd name="connsiteX0" fmla="*/ 299577 w 316316"/>
                  <a:gd name="connsiteY0" fmla="*/ 82587 h 275332"/>
                  <a:gd name="connsiteX1" fmla="*/ 84092 w 316316"/>
                  <a:gd name="connsiteY1" fmla="*/ 15451 h 275332"/>
                  <a:gd name="connsiteX2" fmla="*/ 22370 w 316316"/>
                  <a:gd name="connsiteY2" fmla="*/ 246457 h 275332"/>
                  <a:gd name="connsiteX3" fmla="*/ 47275 w 316316"/>
                  <a:gd name="connsiteY3" fmla="*/ 275333 h 275332"/>
                  <a:gd name="connsiteX4" fmla="*/ 316181 w 316316"/>
                  <a:gd name="connsiteY4" fmla="*/ 154055 h 275332"/>
                  <a:gd name="connsiteX5" fmla="*/ 299577 w 316316"/>
                  <a:gd name="connsiteY5" fmla="*/ 82587 h 2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316" h="275332">
                    <a:moveTo>
                      <a:pt x="299577" y="82587"/>
                    </a:moveTo>
                    <a:cubicBezTo>
                      <a:pt x="256264" y="9315"/>
                      <a:pt x="150506" y="-21005"/>
                      <a:pt x="84092" y="15451"/>
                    </a:cubicBezTo>
                    <a:cubicBezTo>
                      <a:pt x="6849" y="49380"/>
                      <a:pt x="-25275" y="173185"/>
                      <a:pt x="22370" y="246457"/>
                    </a:cubicBezTo>
                    <a:cubicBezTo>
                      <a:pt x="29589" y="257647"/>
                      <a:pt x="37891" y="267031"/>
                      <a:pt x="47275" y="275333"/>
                    </a:cubicBezTo>
                    <a:cubicBezTo>
                      <a:pt x="143287" y="250067"/>
                      <a:pt x="231358" y="204948"/>
                      <a:pt x="316181" y="154055"/>
                    </a:cubicBezTo>
                    <a:cubicBezTo>
                      <a:pt x="317264" y="128788"/>
                      <a:pt x="311850" y="103522"/>
                      <a:pt x="299577" y="82587"/>
                    </a:cubicBezTo>
                    <a:close/>
                  </a:path>
                </a:pathLst>
              </a:custGeom>
              <a:solidFill>
                <a:srgbClr val="FFFFFF"/>
              </a:solidFill>
              <a:ln w="3607" cap="flat">
                <a:noFill/>
                <a:prstDash val="solid"/>
                <a:miter/>
              </a:ln>
            </p:spPr>
            <p:txBody>
              <a:bodyPr rtlCol="0" anchor="ctr"/>
              <a:lstStyle/>
              <a:p>
                <a:endParaRPr lang="en-US"/>
              </a:p>
            </p:txBody>
          </p:sp>
          <p:sp>
            <p:nvSpPr>
              <p:cNvPr id="15" name="Freeform 150">
                <a:extLst>
                  <a:ext uri="{FF2B5EF4-FFF2-40B4-BE49-F238E27FC236}">
                    <a16:creationId xmlns:a16="http://schemas.microsoft.com/office/drawing/2014/main" id="{3D1FEA97-5311-BDD8-1FAF-B70714ED2977}"/>
                  </a:ext>
                </a:extLst>
              </p:cNvPr>
              <p:cNvSpPr/>
              <p:nvPr/>
            </p:nvSpPr>
            <p:spPr>
              <a:xfrm>
                <a:off x="4479256" y="1931272"/>
                <a:ext cx="900130" cy="1026291"/>
              </a:xfrm>
              <a:custGeom>
                <a:avLst/>
                <a:gdLst>
                  <a:gd name="connsiteX0" fmla="*/ 667812 w 900130"/>
                  <a:gd name="connsiteY0" fmla="*/ 369406 h 1026291"/>
                  <a:gd name="connsiteX1" fmla="*/ 569995 w 900130"/>
                  <a:gd name="connsiteY1" fmla="*/ 404057 h 1026291"/>
                  <a:gd name="connsiteX2" fmla="*/ 549421 w 900130"/>
                  <a:gd name="connsiteY2" fmla="*/ 424992 h 1026291"/>
                  <a:gd name="connsiteX3" fmla="*/ 464599 w 900130"/>
                  <a:gd name="connsiteY3" fmla="*/ 552045 h 1026291"/>
                  <a:gd name="connsiteX4" fmla="*/ 438249 w 900130"/>
                  <a:gd name="connsiteY4" fmla="*/ 577311 h 1026291"/>
                  <a:gd name="connsiteX5" fmla="*/ 454492 w 900130"/>
                  <a:gd name="connsiteY5" fmla="*/ 547714 h 1026291"/>
                  <a:gd name="connsiteX6" fmla="*/ 455936 w 900130"/>
                  <a:gd name="connsiteY6" fmla="*/ 545548 h 1026291"/>
                  <a:gd name="connsiteX7" fmla="*/ 591291 w 900130"/>
                  <a:gd name="connsiteY7" fmla="*/ 303352 h 1026291"/>
                  <a:gd name="connsiteX8" fmla="*/ 632800 w 900130"/>
                  <a:gd name="connsiteY8" fmla="*/ 257512 h 1026291"/>
                  <a:gd name="connsiteX9" fmla="*/ 654818 w 900130"/>
                  <a:gd name="connsiteY9" fmla="*/ 252820 h 1026291"/>
                  <a:gd name="connsiteX10" fmla="*/ 833848 w 900130"/>
                  <a:gd name="connsiteY10" fmla="*/ 152837 h 1026291"/>
                  <a:gd name="connsiteX11" fmla="*/ 899901 w 900130"/>
                  <a:gd name="connsiteY11" fmla="*/ 60435 h 1026291"/>
                  <a:gd name="connsiteX12" fmla="*/ 847564 w 900130"/>
                  <a:gd name="connsiteY12" fmla="*/ 518 h 1026291"/>
                  <a:gd name="connsiteX13" fmla="*/ 792339 w 900130"/>
                  <a:gd name="connsiteY13" fmla="*/ 23618 h 1026291"/>
                  <a:gd name="connsiteX14" fmla="*/ 469652 w 900130"/>
                  <a:gd name="connsiteY14" fmla="*/ 169080 h 1026291"/>
                  <a:gd name="connsiteX15" fmla="*/ 333936 w 900130"/>
                  <a:gd name="connsiteY15" fmla="*/ 261122 h 1026291"/>
                  <a:gd name="connsiteX16" fmla="*/ 233953 w 900130"/>
                  <a:gd name="connsiteY16" fmla="*/ 417412 h 1026291"/>
                  <a:gd name="connsiteX17" fmla="*/ 140829 w 900130"/>
                  <a:gd name="connsiteY17" fmla="*/ 681986 h 1026291"/>
                  <a:gd name="connsiteX18" fmla="*/ 56006 w 900130"/>
                  <a:gd name="connsiteY18" fmla="*/ 877259 h 1026291"/>
                  <a:gd name="connsiteX19" fmla="*/ 8722 w 900130"/>
                  <a:gd name="connsiteY19" fmla="*/ 944395 h 1026291"/>
                  <a:gd name="connsiteX20" fmla="*/ 7278 w 900130"/>
                  <a:gd name="connsiteY20" fmla="*/ 999259 h 1026291"/>
                  <a:gd name="connsiteX21" fmla="*/ 74776 w 900130"/>
                  <a:gd name="connsiteY21" fmla="*/ 1025969 h 1026291"/>
                  <a:gd name="connsiteX22" fmla="*/ 138663 w 900130"/>
                  <a:gd name="connsiteY22" fmla="*/ 989513 h 1026291"/>
                  <a:gd name="connsiteX23" fmla="*/ 286652 w 900130"/>
                  <a:gd name="connsiteY23" fmla="*/ 798933 h 1026291"/>
                  <a:gd name="connsiteX24" fmla="*/ 361368 w 900130"/>
                  <a:gd name="connsiteY24" fmla="*/ 675128 h 1026291"/>
                  <a:gd name="connsiteX25" fmla="*/ 595622 w 900130"/>
                  <a:gd name="connsiteY25" fmla="*/ 539773 h 1026291"/>
                  <a:gd name="connsiteX26" fmla="*/ 625942 w 900130"/>
                  <a:gd name="connsiteY26" fmla="*/ 550240 h 1026291"/>
                  <a:gd name="connsiteX27" fmla="*/ 637131 w 900130"/>
                  <a:gd name="connsiteY27" fmla="*/ 589223 h 1026291"/>
                  <a:gd name="connsiteX28" fmla="*/ 655179 w 900130"/>
                  <a:gd name="connsiteY28" fmla="*/ 693897 h 1026291"/>
                  <a:gd name="connsiteX29" fmla="*/ 709321 w 900130"/>
                  <a:gd name="connsiteY29" fmla="*/ 723856 h 1026291"/>
                  <a:gd name="connsiteX30" fmla="*/ 758410 w 900130"/>
                  <a:gd name="connsiteY30" fmla="*/ 646613 h 1026291"/>
                  <a:gd name="connsiteX31" fmla="*/ 718345 w 900130"/>
                  <a:gd name="connsiteY31" fmla="*/ 395033 h 1026291"/>
                  <a:gd name="connsiteX32" fmla="*/ 667812 w 900130"/>
                  <a:gd name="connsiteY32" fmla="*/ 369406 h 102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0130" h="1026291">
                    <a:moveTo>
                      <a:pt x="667812" y="369406"/>
                    </a:moveTo>
                    <a:cubicBezTo>
                      <a:pt x="633883" y="376625"/>
                      <a:pt x="601398" y="389258"/>
                      <a:pt x="569995" y="404057"/>
                    </a:cubicBezTo>
                    <a:cubicBezTo>
                      <a:pt x="560611" y="408388"/>
                      <a:pt x="553753" y="415607"/>
                      <a:pt x="549421" y="424992"/>
                    </a:cubicBezTo>
                    <a:cubicBezTo>
                      <a:pt x="527765" y="471554"/>
                      <a:pt x="493113" y="509814"/>
                      <a:pt x="464599" y="552045"/>
                    </a:cubicBezTo>
                    <a:cubicBezTo>
                      <a:pt x="457741" y="562152"/>
                      <a:pt x="447273" y="585252"/>
                      <a:pt x="438249" y="577311"/>
                    </a:cubicBezTo>
                    <a:cubicBezTo>
                      <a:pt x="433918" y="571175"/>
                      <a:pt x="450883" y="559264"/>
                      <a:pt x="454492" y="547714"/>
                    </a:cubicBezTo>
                    <a:cubicBezTo>
                      <a:pt x="454853" y="546992"/>
                      <a:pt x="455214" y="546270"/>
                      <a:pt x="455936" y="545548"/>
                    </a:cubicBezTo>
                    <a:cubicBezTo>
                      <a:pt x="510078" y="469749"/>
                      <a:pt x="559528" y="391424"/>
                      <a:pt x="591291" y="303352"/>
                    </a:cubicBezTo>
                    <a:cubicBezTo>
                      <a:pt x="600315" y="278086"/>
                      <a:pt x="604646" y="261482"/>
                      <a:pt x="632800" y="257512"/>
                    </a:cubicBezTo>
                    <a:cubicBezTo>
                      <a:pt x="636410" y="258234"/>
                      <a:pt x="650487" y="254624"/>
                      <a:pt x="654818" y="252820"/>
                    </a:cubicBezTo>
                    <a:cubicBezTo>
                      <a:pt x="717984" y="226110"/>
                      <a:pt x="776457" y="190376"/>
                      <a:pt x="833848" y="152837"/>
                    </a:cubicBezTo>
                    <a:cubicBezTo>
                      <a:pt x="869942" y="129376"/>
                      <a:pt x="896653" y="106636"/>
                      <a:pt x="899901" y="60435"/>
                    </a:cubicBezTo>
                    <a:cubicBezTo>
                      <a:pt x="902428" y="23618"/>
                      <a:pt x="884020" y="-4175"/>
                      <a:pt x="847564" y="518"/>
                    </a:cubicBezTo>
                    <a:cubicBezTo>
                      <a:pt x="827351" y="3044"/>
                      <a:pt x="809664" y="13151"/>
                      <a:pt x="792339" y="23618"/>
                    </a:cubicBezTo>
                    <a:cubicBezTo>
                      <a:pt x="690552" y="85340"/>
                      <a:pt x="587321" y="144175"/>
                      <a:pt x="469652" y="169080"/>
                    </a:cubicBezTo>
                    <a:cubicBezTo>
                      <a:pt x="410095" y="181713"/>
                      <a:pt x="370030" y="215281"/>
                      <a:pt x="333936" y="261122"/>
                    </a:cubicBezTo>
                    <a:cubicBezTo>
                      <a:pt x="295314" y="310210"/>
                      <a:pt x="263912" y="362909"/>
                      <a:pt x="233953" y="417412"/>
                    </a:cubicBezTo>
                    <a:cubicBezTo>
                      <a:pt x="188113" y="500430"/>
                      <a:pt x="159237" y="591027"/>
                      <a:pt x="140829" y="681986"/>
                    </a:cubicBezTo>
                    <a:cubicBezTo>
                      <a:pt x="126030" y="755258"/>
                      <a:pt x="98237" y="818063"/>
                      <a:pt x="56006" y="877259"/>
                    </a:cubicBezTo>
                    <a:cubicBezTo>
                      <a:pt x="40124" y="899637"/>
                      <a:pt x="23521" y="921294"/>
                      <a:pt x="8722" y="944395"/>
                    </a:cubicBezTo>
                    <a:cubicBezTo>
                      <a:pt x="-2467" y="961720"/>
                      <a:pt x="-2828" y="981212"/>
                      <a:pt x="7278" y="999259"/>
                    </a:cubicBezTo>
                    <a:cubicBezTo>
                      <a:pt x="16663" y="1015862"/>
                      <a:pt x="56367" y="1028496"/>
                      <a:pt x="74776" y="1025969"/>
                    </a:cubicBezTo>
                    <a:cubicBezTo>
                      <a:pt x="105817" y="1021638"/>
                      <a:pt x="115562" y="1010087"/>
                      <a:pt x="138663" y="989513"/>
                    </a:cubicBezTo>
                    <a:cubicBezTo>
                      <a:pt x="201829" y="932845"/>
                      <a:pt x="244060" y="874010"/>
                      <a:pt x="286652" y="798933"/>
                    </a:cubicBezTo>
                    <a:cubicBezTo>
                      <a:pt x="310474" y="757063"/>
                      <a:pt x="330326" y="711584"/>
                      <a:pt x="361368" y="675128"/>
                    </a:cubicBezTo>
                    <a:cubicBezTo>
                      <a:pt x="418037" y="608353"/>
                      <a:pt x="517658" y="575868"/>
                      <a:pt x="595622" y="539773"/>
                    </a:cubicBezTo>
                    <a:cubicBezTo>
                      <a:pt x="607895" y="533998"/>
                      <a:pt x="618362" y="538329"/>
                      <a:pt x="625942" y="550240"/>
                    </a:cubicBezTo>
                    <a:cubicBezTo>
                      <a:pt x="633522" y="562152"/>
                      <a:pt x="636049" y="575146"/>
                      <a:pt x="637131" y="589223"/>
                    </a:cubicBezTo>
                    <a:cubicBezTo>
                      <a:pt x="640380" y="624595"/>
                      <a:pt x="642546" y="659968"/>
                      <a:pt x="655179" y="693897"/>
                    </a:cubicBezTo>
                    <a:cubicBezTo>
                      <a:pt x="664925" y="720246"/>
                      <a:pt x="684055" y="727827"/>
                      <a:pt x="709321" y="723856"/>
                    </a:cubicBezTo>
                    <a:cubicBezTo>
                      <a:pt x="742889" y="718803"/>
                      <a:pt x="758049" y="698590"/>
                      <a:pt x="758410" y="646613"/>
                    </a:cubicBezTo>
                    <a:cubicBezTo>
                      <a:pt x="746499" y="571536"/>
                      <a:pt x="733505" y="483104"/>
                      <a:pt x="718345" y="395033"/>
                    </a:cubicBezTo>
                    <a:cubicBezTo>
                      <a:pt x="712930" y="368323"/>
                      <a:pt x="689830" y="364713"/>
                      <a:pt x="667812" y="369406"/>
                    </a:cubicBezTo>
                    <a:close/>
                  </a:path>
                </a:pathLst>
              </a:custGeom>
              <a:solidFill>
                <a:srgbClr val="FFFFFF"/>
              </a:solidFill>
              <a:ln w="3607" cap="flat">
                <a:noFill/>
                <a:prstDash val="solid"/>
                <a:miter/>
              </a:ln>
            </p:spPr>
            <p:txBody>
              <a:bodyPr rtlCol="0" anchor="ctr"/>
              <a:lstStyle/>
              <a:p>
                <a:endParaRPr lang="en-US"/>
              </a:p>
            </p:txBody>
          </p:sp>
          <p:sp>
            <p:nvSpPr>
              <p:cNvPr id="16" name="Freeform 151">
                <a:extLst>
                  <a:ext uri="{FF2B5EF4-FFF2-40B4-BE49-F238E27FC236}">
                    <a16:creationId xmlns:a16="http://schemas.microsoft.com/office/drawing/2014/main" id="{BBA8FF9D-DE87-953F-A19F-A72444D590F9}"/>
                  </a:ext>
                </a:extLst>
              </p:cNvPr>
              <p:cNvSpPr/>
              <p:nvPr/>
            </p:nvSpPr>
            <p:spPr>
              <a:xfrm>
                <a:off x="5330045" y="1225777"/>
                <a:ext cx="640344" cy="687243"/>
              </a:xfrm>
              <a:custGeom>
                <a:avLst/>
                <a:gdLst>
                  <a:gd name="connsiteX0" fmla="*/ 640344 w 640344"/>
                  <a:gd name="connsiteY0" fmla="*/ 253024 h 687243"/>
                  <a:gd name="connsiteX1" fmla="*/ 586924 w 640344"/>
                  <a:gd name="connsiteY1" fmla="*/ 68580 h 687243"/>
                  <a:gd name="connsiteX2" fmla="*/ 522315 w 640344"/>
                  <a:gd name="connsiteY2" fmla="*/ 0 h 687243"/>
                  <a:gd name="connsiteX3" fmla="*/ 556244 w 640344"/>
                  <a:gd name="connsiteY3" fmla="*/ 72550 h 687243"/>
                  <a:gd name="connsiteX4" fmla="*/ 521954 w 640344"/>
                  <a:gd name="connsiteY4" fmla="*/ 323770 h 687243"/>
                  <a:gd name="connsiteX5" fmla="*/ 183024 w 640344"/>
                  <a:gd name="connsiteY5" fmla="*/ 526261 h 687243"/>
                  <a:gd name="connsiteX6" fmla="*/ 385 w 640344"/>
                  <a:gd name="connsiteY6" fmla="*/ 466344 h 687243"/>
                  <a:gd name="connsiteX7" fmla="*/ 24 w 640344"/>
                  <a:gd name="connsiteY7" fmla="*/ 493054 h 687243"/>
                  <a:gd name="connsiteX8" fmla="*/ 45864 w 640344"/>
                  <a:gd name="connsiteY8" fmla="*/ 584374 h 687243"/>
                  <a:gd name="connsiteX9" fmla="*/ 257740 w 640344"/>
                  <a:gd name="connsiteY9" fmla="*/ 680747 h 687243"/>
                  <a:gd name="connsiteX10" fmla="*/ 284811 w 640344"/>
                  <a:gd name="connsiteY10" fmla="*/ 683995 h 687243"/>
                  <a:gd name="connsiteX11" fmla="*/ 304302 w 640344"/>
                  <a:gd name="connsiteY11" fmla="*/ 687244 h 687243"/>
                  <a:gd name="connsiteX12" fmla="*/ 370356 w 640344"/>
                  <a:gd name="connsiteY12" fmla="*/ 585457 h 687243"/>
                  <a:gd name="connsiteX13" fmla="*/ 638901 w 640344"/>
                  <a:gd name="connsiteY13" fmla="*/ 294894 h 687243"/>
                  <a:gd name="connsiteX14" fmla="*/ 640344 w 640344"/>
                  <a:gd name="connsiteY14" fmla="*/ 253024 h 6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344" h="687243">
                    <a:moveTo>
                      <a:pt x="640344" y="253024"/>
                    </a:moveTo>
                    <a:cubicBezTo>
                      <a:pt x="637818" y="186971"/>
                      <a:pt x="619410" y="125610"/>
                      <a:pt x="586924" y="68580"/>
                    </a:cubicBezTo>
                    <a:cubicBezTo>
                      <a:pt x="570682" y="39343"/>
                      <a:pt x="548303" y="16964"/>
                      <a:pt x="522315" y="0"/>
                    </a:cubicBezTo>
                    <a:cubicBezTo>
                      <a:pt x="537114" y="21657"/>
                      <a:pt x="548664" y="45479"/>
                      <a:pt x="556244" y="72550"/>
                    </a:cubicBezTo>
                    <a:cubicBezTo>
                      <a:pt x="579706" y="155207"/>
                      <a:pt x="564185" y="249776"/>
                      <a:pt x="521954" y="323770"/>
                    </a:cubicBezTo>
                    <a:cubicBezTo>
                      <a:pt x="454818" y="441439"/>
                      <a:pt x="319101" y="523735"/>
                      <a:pt x="183024" y="526261"/>
                    </a:cubicBezTo>
                    <a:cubicBezTo>
                      <a:pt x="120580" y="527344"/>
                      <a:pt x="49474" y="508214"/>
                      <a:pt x="385" y="466344"/>
                    </a:cubicBezTo>
                    <a:cubicBezTo>
                      <a:pt x="385" y="475368"/>
                      <a:pt x="24" y="484030"/>
                      <a:pt x="24" y="493054"/>
                    </a:cubicBezTo>
                    <a:cubicBezTo>
                      <a:pt x="-698" y="531314"/>
                      <a:pt x="14823" y="561273"/>
                      <a:pt x="45864" y="584374"/>
                    </a:cubicBezTo>
                    <a:cubicBezTo>
                      <a:pt x="109752" y="631658"/>
                      <a:pt x="180136" y="664143"/>
                      <a:pt x="257740" y="680747"/>
                    </a:cubicBezTo>
                    <a:cubicBezTo>
                      <a:pt x="266764" y="682552"/>
                      <a:pt x="275788" y="683273"/>
                      <a:pt x="284811" y="683995"/>
                    </a:cubicBezTo>
                    <a:cubicBezTo>
                      <a:pt x="293474" y="684717"/>
                      <a:pt x="299971" y="685439"/>
                      <a:pt x="304302" y="687244"/>
                    </a:cubicBezTo>
                    <a:cubicBezTo>
                      <a:pt x="321267" y="655119"/>
                      <a:pt x="357362" y="602421"/>
                      <a:pt x="370356" y="585457"/>
                    </a:cubicBezTo>
                    <a:cubicBezTo>
                      <a:pt x="418362" y="522291"/>
                      <a:pt x="552995" y="381521"/>
                      <a:pt x="638901" y="294894"/>
                    </a:cubicBezTo>
                    <a:cubicBezTo>
                      <a:pt x="633487" y="287314"/>
                      <a:pt x="640344" y="259521"/>
                      <a:pt x="640344" y="253024"/>
                    </a:cubicBezTo>
                    <a:close/>
                  </a:path>
                </a:pathLst>
              </a:custGeom>
              <a:solidFill>
                <a:srgbClr val="FFFFFF"/>
              </a:solidFill>
              <a:ln w="3607" cap="flat">
                <a:noFill/>
                <a:prstDash val="solid"/>
                <a:miter/>
              </a:ln>
            </p:spPr>
            <p:txBody>
              <a:bodyPr rtlCol="0" anchor="ctr"/>
              <a:lstStyle/>
              <a:p>
                <a:endParaRPr lang="en-US"/>
              </a:p>
            </p:txBody>
          </p:sp>
          <p:sp>
            <p:nvSpPr>
              <p:cNvPr id="17" name="Freeform 152">
                <a:extLst>
                  <a:ext uri="{FF2B5EF4-FFF2-40B4-BE49-F238E27FC236}">
                    <a16:creationId xmlns:a16="http://schemas.microsoft.com/office/drawing/2014/main" id="{5D348936-CCCF-22D6-0278-0CE6AC5C1397}"/>
                  </a:ext>
                </a:extLst>
              </p:cNvPr>
              <p:cNvSpPr/>
              <p:nvPr/>
            </p:nvSpPr>
            <p:spPr>
              <a:xfrm>
                <a:off x="4313641" y="2461661"/>
                <a:ext cx="1046025" cy="584012"/>
              </a:xfrm>
              <a:custGeom>
                <a:avLst/>
                <a:gdLst>
                  <a:gd name="connsiteX0" fmla="*/ 354811 w 1046025"/>
                  <a:gd name="connsiteY0" fmla="*/ 564883 h 584012"/>
                  <a:gd name="connsiteX1" fmla="*/ 592676 w 1046025"/>
                  <a:gd name="connsiteY1" fmla="*/ 511462 h 584012"/>
                  <a:gd name="connsiteX2" fmla="*/ 626243 w 1046025"/>
                  <a:gd name="connsiteY2" fmla="*/ 499912 h 584012"/>
                  <a:gd name="connsiteX3" fmla="*/ 635989 w 1046025"/>
                  <a:gd name="connsiteY3" fmla="*/ 495942 h 584012"/>
                  <a:gd name="connsiteX4" fmla="*/ 665948 w 1046025"/>
                  <a:gd name="connsiteY4" fmla="*/ 481143 h 584012"/>
                  <a:gd name="connsiteX5" fmla="*/ 753297 w 1046025"/>
                  <a:gd name="connsiteY5" fmla="*/ 426640 h 584012"/>
                  <a:gd name="connsiteX6" fmla="*/ 754019 w 1046025"/>
                  <a:gd name="connsiteY6" fmla="*/ 426279 h 584012"/>
                  <a:gd name="connsiteX7" fmla="*/ 773149 w 1046025"/>
                  <a:gd name="connsiteY7" fmla="*/ 410036 h 584012"/>
                  <a:gd name="connsiteX8" fmla="*/ 811049 w 1046025"/>
                  <a:gd name="connsiteY8" fmla="*/ 375024 h 584012"/>
                  <a:gd name="connsiteX9" fmla="*/ 880711 w 1046025"/>
                  <a:gd name="connsiteY9" fmla="*/ 298504 h 584012"/>
                  <a:gd name="connsiteX10" fmla="*/ 889374 w 1046025"/>
                  <a:gd name="connsiteY10" fmla="*/ 287675 h 584012"/>
                  <a:gd name="connsiteX11" fmla="*/ 892262 w 1046025"/>
                  <a:gd name="connsiteY11" fmla="*/ 284066 h 584012"/>
                  <a:gd name="connsiteX12" fmla="*/ 922582 w 1046025"/>
                  <a:gd name="connsiteY12" fmla="*/ 241113 h 584012"/>
                  <a:gd name="connsiteX13" fmla="*/ 981416 w 1046025"/>
                  <a:gd name="connsiteY13" fmla="*/ 144018 h 584012"/>
                  <a:gd name="connsiteX14" fmla="*/ 1012457 w 1046025"/>
                  <a:gd name="connsiteY14" fmla="*/ 81935 h 584012"/>
                  <a:gd name="connsiteX15" fmla="*/ 1024008 w 1046025"/>
                  <a:gd name="connsiteY15" fmla="*/ 56669 h 584012"/>
                  <a:gd name="connsiteX16" fmla="*/ 1046025 w 1046025"/>
                  <a:gd name="connsiteY16" fmla="*/ 0 h 584012"/>
                  <a:gd name="connsiteX17" fmla="*/ 1030505 w 1046025"/>
                  <a:gd name="connsiteY17" fmla="*/ 20213 h 584012"/>
                  <a:gd name="connsiteX18" fmla="*/ 944238 w 1046025"/>
                  <a:gd name="connsiteY18" fmla="*/ 128858 h 584012"/>
                  <a:gd name="connsiteX19" fmla="*/ 937741 w 1046025"/>
                  <a:gd name="connsiteY19" fmla="*/ 137882 h 584012"/>
                  <a:gd name="connsiteX20" fmla="*/ 885404 w 1046025"/>
                  <a:gd name="connsiteY20" fmla="*/ 207184 h 584012"/>
                  <a:gd name="connsiteX21" fmla="*/ 860138 w 1046025"/>
                  <a:gd name="connsiteY21" fmla="*/ 210071 h 584012"/>
                  <a:gd name="connsiteX22" fmla="*/ 849670 w 1046025"/>
                  <a:gd name="connsiteY22" fmla="*/ 220178 h 584012"/>
                  <a:gd name="connsiteX23" fmla="*/ 654758 w 1046025"/>
                  <a:gd name="connsiteY23" fmla="*/ 394877 h 584012"/>
                  <a:gd name="connsiteX24" fmla="*/ 514711 w 1046025"/>
                  <a:gd name="connsiteY24" fmla="*/ 458764 h 584012"/>
                  <a:gd name="connsiteX25" fmla="*/ 292367 w 1046025"/>
                  <a:gd name="connsiteY25" fmla="*/ 498468 h 584012"/>
                  <a:gd name="connsiteX26" fmla="*/ 276125 w 1046025"/>
                  <a:gd name="connsiteY26" fmla="*/ 496664 h 584012"/>
                  <a:gd name="connsiteX27" fmla="*/ 222344 w 1046025"/>
                  <a:gd name="connsiteY27" fmla="*/ 508936 h 584012"/>
                  <a:gd name="connsiteX28" fmla="*/ 126331 w 1046025"/>
                  <a:gd name="connsiteY28" fmla="*/ 512184 h 584012"/>
                  <a:gd name="connsiteX29" fmla="*/ 127054 w 1046025"/>
                  <a:gd name="connsiteY29" fmla="*/ 512545 h 584012"/>
                  <a:gd name="connsiteX30" fmla="*/ 125249 w 1046025"/>
                  <a:gd name="connsiteY30" fmla="*/ 512184 h 584012"/>
                  <a:gd name="connsiteX31" fmla="*/ 97095 w 1046025"/>
                  <a:gd name="connsiteY31" fmla="*/ 511101 h 584012"/>
                  <a:gd name="connsiteX32" fmla="*/ 94568 w 1046025"/>
                  <a:gd name="connsiteY32" fmla="*/ 511101 h 584012"/>
                  <a:gd name="connsiteX33" fmla="*/ 40065 w 1046025"/>
                  <a:gd name="connsiteY33" fmla="*/ 552610 h 584012"/>
                  <a:gd name="connsiteX34" fmla="*/ 0 w 1046025"/>
                  <a:gd name="connsiteY34" fmla="*/ 584013 h 584012"/>
                  <a:gd name="connsiteX35" fmla="*/ 354811 w 1046025"/>
                  <a:gd name="connsiteY35" fmla="*/ 564883 h 58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6025" h="584012">
                    <a:moveTo>
                      <a:pt x="354811" y="564883"/>
                    </a:moveTo>
                    <a:cubicBezTo>
                      <a:pt x="435303" y="552971"/>
                      <a:pt x="515072" y="536007"/>
                      <a:pt x="592676" y="511462"/>
                    </a:cubicBezTo>
                    <a:cubicBezTo>
                      <a:pt x="603865" y="507853"/>
                      <a:pt x="615054" y="504244"/>
                      <a:pt x="626243" y="499912"/>
                    </a:cubicBezTo>
                    <a:cubicBezTo>
                      <a:pt x="628770" y="498829"/>
                      <a:pt x="632380" y="497385"/>
                      <a:pt x="635989" y="495942"/>
                    </a:cubicBezTo>
                    <a:cubicBezTo>
                      <a:pt x="646096" y="491249"/>
                      <a:pt x="656202" y="486196"/>
                      <a:pt x="665948" y="481143"/>
                    </a:cubicBezTo>
                    <a:cubicBezTo>
                      <a:pt x="696267" y="464900"/>
                      <a:pt x="725504" y="446853"/>
                      <a:pt x="753297" y="426640"/>
                    </a:cubicBezTo>
                    <a:cubicBezTo>
                      <a:pt x="753658" y="426640"/>
                      <a:pt x="753658" y="426279"/>
                      <a:pt x="754019" y="426279"/>
                    </a:cubicBezTo>
                    <a:cubicBezTo>
                      <a:pt x="760516" y="420865"/>
                      <a:pt x="767013" y="415450"/>
                      <a:pt x="773149" y="410036"/>
                    </a:cubicBezTo>
                    <a:cubicBezTo>
                      <a:pt x="786143" y="398847"/>
                      <a:pt x="798777" y="387296"/>
                      <a:pt x="811049" y="375024"/>
                    </a:cubicBezTo>
                    <a:cubicBezTo>
                      <a:pt x="835593" y="350841"/>
                      <a:pt x="859055" y="325214"/>
                      <a:pt x="880711" y="298504"/>
                    </a:cubicBezTo>
                    <a:cubicBezTo>
                      <a:pt x="883599" y="294894"/>
                      <a:pt x="886487" y="291285"/>
                      <a:pt x="889374" y="287675"/>
                    </a:cubicBezTo>
                    <a:cubicBezTo>
                      <a:pt x="890457" y="286231"/>
                      <a:pt x="891540" y="284788"/>
                      <a:pt x="892262" y="284066"/>
                    </a:cubicBezTo>
                    <a:cubicBezTo>
                      <a:pt x="902730" y="269989"/>
                      <a:pt x="912836" y="255551"/>
                      <a:pt x="922582" y="241113"/>
                    </a:cubicBezTo>
                    <a:cubicBezTo>
                      <a:pt x="943516" y="209710"/>
                      <a:pt x="963729" y="177586"/>
                      <a:pt x="981416" y="144018"/>
                    </a:cubicBezTo>
                    <a:cubicBezTo>
                      <a:pt x="992244" y="123805"/>
                      <a:pt x="1002712" y="103231"/>
                      <a:pt x="1012457" y="81935"/>
                    </a:cubicBezTo>
                    <a:cubicBezTo>
                      <a:pt x="1016428" y="73633"/>
                      <a:pt x="1020037" y="64971"/>
                      <a:pt x="1024008" y="56669"/>
                    </a:cubicBezTo>
                    <a:cubicBezTo>
                      <a:pt x="1031588" y="37899"/>
                      <a:pt x="1038807" y="18769"/>
                      <a:pt x="1046025" y="0"/>
                    </a:cubicBezTo>
                    <a:cubicBezTo>
                      <a:pt x="1040611" y="6858"/>
                      <a:pt x="1035558" y="13355"/>
                      <a:pt x="1030505" y="20213"/>
                    </a:cubicBezTo>
                    <a:cubicBezTo>
                      <a:pt x="1020398" y="33929"/>
                      <a:pt x="952901" y="113698"/>
                      <a:pt x="944238" y="128858"/>
                    </a:cubicBezTo>
                    <a:cubicBezTo>
                      <a:pt x="942434" y="132107"/>
                      <a:pt x="940268" y="135716"/>
                      <a:pt x="937741" y="137882"/>
                    </a:cubicBezTo>
                    <a:cubicBezTo>
                      <a:pt x="935576" y="166036"/>
                      <a:pt x="911392" y="200687"/>
                      <a:pt x="885404" y="207184"/>
                    </a:cubicBezTo>
                    <a:cubicBezTo>
                      <a:pt x="876380" y="209349"/>
                      <a:pt x="867717" y="210432"/>
                      <a:pt x="860138" y="210071"/>
                    </a:cubicBezTo>
                    <a:cubicBezTo>
                      <a:pt x="857972" y="213681"/>
                      <a:pt x="852558" y="216929"/>
                      <a:pt x="849670" y="220178"/>
                    </a:cubicBezTo>
                    <a:cubicBezTo>
                      <a:pt x="804912" y="273959"/>
                      <a:pt x="703486" y="345788"/>
                      <a:pt x="654758" y="394877"/>
                    </a:cubicBezTo>
                    <a:cubicBezTo>
                      <a:pt x="615054" y="435302"/>
                      <a:pt x="569575" y="455516"/>
                      <a:pt x="514711" y="458764"/>
                    </a:cubicBezTo>
                    <a:cubicBezTo>
                      <a:pt x="474646" y="461291"/>
                      <a:pt x="327018" y="488362"/>
                      <a:pt x="292367" y="498468"/>
                    </a:cubicBezTo>
                    <a:cubicBezTo>
                      <a:pt x="284787" y="499190"/>
                      <a:pt x="279012" y="499190"/>
                      <a:pt x="276125" y="496664"/>
                    </a:cubicBezTo>
                    <a:cubicBezTo>
                      <a:pt x="259521" y="507131"/>
                      <a:pt x="243278" y="511823"/>
                      <a:pt x="222344" y="508936"/>
                    </a:cubicBezTo>
                    <a:cubicBezTo>
                      <a:pt x="192385" y="515794"/>
                      <a:pt x="158456" y="513628"/>
                      <a:pt x="126331" y="512184"/>
                    </a:cubicBezTo>
                    <a:cubicBezTo>
                      <a:pt x="126693" y="512184"/>
                      <a:pt x="126693" y="512545"/>
                      <a:pt x="127054" y="512545"/>
                    </a:cubicBezTo>
                    <a:cubicBezTo>
                      <a:pt x="126331" y="512184"/>
                      <a:pt x="125971" y="512184"/>
                      <a:pt x="125249" y="512184"/>
                    </a:cubicBezTo>
                    <a:cubicBezTo>
                      <a:pt x="115503" y="511823"/>
                      <a:pt x="106118" y="511462"/>
                      <a:pt x="97095" y="511101"/>
                    </a:cubicBezTo>
                    <a:cubicBezTo>
                      <a:pt x="96373" y="511101"/>
                      <a:pt x="95290" y="511101"/>
                      <a:pt x="94568" y="511101"/>
                    </a:cubicBezTo>
                    <a:cubicBezTo>
                      <a:pt x="72551" y="516877"/>
                      <a:pt x="57752" y="537451"/>
                      <a:pt x="40065" y="552610"/>
                    </a:cubicBezTo>
                    <a:cubicBezTo>
                      <a:pt x="27071" y="563800"/>
                      <a:pt x="13716" y="574267"/>
                      <a:pt x="0" y="584013"/>
                    </a:cubicBezTo>
                    <a:cubicBezTo>
                      <a:pt x="118752" y="582930"/>
                      <a:pt x="237142" y="578960"/>
                      <a:pt x="354811" y="564883"/>
                    </a:cubicBezTo>
                    <a:close/>
                  </a:path>
                </a:pathLst>
              </a:custGeom>
              <a:solidFill>
                <a:srgbClr val="FFFFFF"/>
              </a:solidFill>
              <a:ln w="3607" cap="flat">
                <a:noFill/>
                <a:prstDash val="solid"/>
                <a:miter/>
              </a:ln>
            </p:spPr>
            <p:txBody>
              <a:bodyPr rtlCol="0" anchor="ctr"/>
              <a:lstStyle/>
              <a:p>
                <a:endParaRPr lang="en-US"/>
              </a:p>
            </p:txBody>
          </p:sp>
          <p:sp>
            <p:nvSpPr>
              <p:cNvPr id="18" name="Freeform 153">
                <a:extLst>
                  <a:ext uri="{FF2B5EF4-FFF2-40B4-BE49-F238E27FC236}">
                    <a16:creationId xmlns:a16="http://schemas.microsoft.com/office/drawing/2014/main" id="{5B4DF82D-57FF-2495-4DA8-DF172722FBCA}"/>
                  </a:ext>
                </a:extLst>
              </p:cNvPr>
              <p:cNvSpPr/>
              <p:nvPr/>
            </p:nvSpPr>
            <p:spPr>
              <a:xfrm>
                <a:off x="6756533" y="2133559"/>
                <a:ext cx="7218" cy="18408"/>
              </a:xfrm>
              <a:custGeom>
                <a:avLst/>
                <a:gdLst>
                  <a:gd name="connsiteX0" fmla="*/ 0 w 7218"/>
                  <a:gd name="connsiteY0" fmla="*/ 1083 h 18408"/>
                  <a:gd name="connsiteX1" fmla="*/ 7219 w 7218"/>
                  <a:gd name="connsiteY1" fmla="*/ 18408 h 18408"/>
                  <a:gd name="connsiteX2" fmla="*/ 0 w 7218"/>
                  <a:gd name="connsiteY2" fmla="*/ 0 h 18408"/>
                  <a:gd name="connsiteX3" fmla="*/ 0 w 7218"/>
                  <a:gd name="connsiteY3" fmla="*/ 1083 h 18408"/>
                </a:gdLst>
                <a:ahLst/>
                <a:cxnLst>
                  <a:cxn ang="0">
                    <a:pos x="connsiteX0" y="connsiteY0"/>
                  </a:cxn>
                  <a:cxn ang="0">
                    <a:pos x="connsiteX1" y="connsiteY1"/>
                  </a:cxn>
                  <a:cxn ang="0">
                    <a:pos x="connsiteX2" y="connsiteY2"/>
                  </a:cxn>
                  <a:cxn ang="0">
                    <a:pos x="connsiteX3" y="connsiteY3"/>
                  </a:cxn>
                </a:cxnLst>
                <a:rect l="l" t="t" r="r" b="b"/>
                <a:pathLst>
                  <a:path w="7218" h="18408">
                    <a:moveTo>
                      <a:pt x="0" y="1083"/>
                    </a:moveTo>
                    <a:cubicBezTo>
                      <a:pt x="2526" y="6858"/>
                      <a:pt x="5053" y="12633"/>
                      <a:pt x="7219" y="18408"/>
                    </a:cubicBezTo>
                    <a:cubicBezTo>
                      <a:pt x="3609" y="9024"/>
                      <a:pt x="1083" y="3249"/>
                      <a:pt x="0" y="0"/>
                    </a:cubicBezTo>
                    <a:cubicBezTo>
                      <a:pt x="361" y="1444"/>
                      <a:pt x="361" y="1805"/>
                      <a:pt x="0" y="1083"/>
                    </a:cubicBezTo>
                    <a:close/>
                  </a:path>
                </a:pathLst>
              </a:custGeom>
              <a:solidFill>
                <a:srgbClr val="FFFFFF"/>
              </a:solidFill>
              <a:ln w="3607" cap="flat">
                <a:noFill/>
                <a:prstDash val="solid"/>
                <a:miter/>
              </a:ln>
            </p:spPr>
            <p:txBody>
              <a:bodyPr rtlCol="0" anchor="ctr"/>
              <a:lstStyle/>
              <a:p>
                <a:endParaRPr lang="en-US"/>
              </a:p>
            </p:txBody>
          </p:sp>
          <p:sp>
            <p:nvSpPr>
              <p:cNvPr id="19" name="Freeform 154">
                <a:extLst>
                  <a:ext uri="{FF2B5EF4-FFF2-40B4-BE49-F238E27FC236}">
                    <a16:creationId xmlns:a16="http://schemas.microsoft.com/office/drawing/2014/main" id="{91BF19FD-6AC0-A5AB-8526-95A2EB2B20B5}"/>
                  </a:ext>
                </a:extLst>
              </p:cNvPr>
              <p:cNvSpPr/>
              <p:nvPr/>
            </p:nvSpPr>
            <p:spPr>
              <a:xfrm>
                <a:off x="5495382" y="1538357"/>
                <a:ext cx="472119" cy="631296"/>
              </a:xfrm>
              <a:custGeom>
                <a:avLst/>
                <a:gdLst>
                  <a:gd name="connsiteX0" fmla="*/ 25627 w 472119"/>
                  <a:gd name="connsiteY0" fmla="*/ 599534 h 631296"/>
                  <a:gd name="connsiteX1" fmla="*/ 93846 w 472119"/>
                  <a:gd name="connsiteY1" fmla="*/ 530232 h 631296"/>
                  <a:gd name="connsiteX2" fmla="*/ 117308 w 472119"/>
                  <a:gd name="connsiteY2" fmla="*/ 497385 h 631296"/>
                  <a:gd name="connsiteX3" fmla="*/ 147267 w 472119"/>
                  <a:gd name="connsiteY3" fmla="*/ 449379 h 631296"/>
                  <a:gd name="connsiteX4" fmla="*/ 267823 w 472119"/>
                  <a:gd name="connsiteY4" fmla="*/ 249415 h 631296"/>
                  <a:gd name="connsiteX5" fmla="*/ 448658 w 472119"/>
                  <a:gd name="connsiteY5" fmla="*/ 40426 h 631296"/>
                  <a:gd name="connsiteX6" fmla="*/ 453350 w 472119"/>
                  <a:gd name="connsiteY6" fmla="*/ 32846 h 631296"/>
                  <a:gd name="connsiteX7" fmla="*/ 464900 w 472119"/>
                  <a:gd name="connsiteY7" fmla="*/ 12272 h 631296"/>
                  <a:gd name="connsiteX8" fmla="*/ 472119 w 472119"/>
                  <a:gd name="connsiteY8" fmla="*/ 0 h 631296"/>
                  <a:gd name="connsiteX9" fmla="*/ 144018 w 472119"/>
                  <a:gd name="connsiteY9" fmla="*/ 387657 h 631296"/>
                  <a:gd name="connsiteX10" fmla="*/ 144018 w 472119"/>
                  <a:gd name="connsiteY10" fmla="*/ 388018 h 631296"/>
                  <a:gd name="connsiteX11" fmla="*/ 135716 w 472119"/>
                  <a:gd name="connsiteY11" fmla="*/ 401374 h 631296"/>
                  <a:gd name="connsiteX12" fmla="*/ 73272 w 472119"/>
                  <a:gd name="connsiteY12" fmla="*/ 481865 h 631296"/>
                  <a:gd name="connsiteX13" fmla="*/ 67497 w 472119"/>
                  <a:gd name="connsiteY13" fmla="*/ 495581 h 631296"/>
                  <a:gd name="connsiteX14" fmla="*/ 0 w 472119"/>
                  <a:gd name="connsiteY14" fmla="*/ 631297 h 631296"/>
                  <a:gd name="connsiteX15" fmla="*/ 25627 w 472119"/>
                  <a:gd name="connsiteY15" fmla="*/ 599534 h 63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119" h="631296">
                    <a:moveTo>
                      <a:pt x="25627" y="599534"/>
                    </a:moveTo>
                    <a:cubicBezTo>
                      <a:pt x="47284" y="575711"/>
                      <a:pt x="72189" y="554415"/>
                      <a:pt x="93846" y="530232"/>
                    </a:cubicBezTo>
                    <a:cubicBezTo>
                      <a:pt x="99621" y="521930"/>
                      <a:pt x="113338" y="503161"/>
                      <a:pt x="117308" y="497385"/>
                    </a:cubicBezTo>
                    <a:cubicBezTo>
                      <a:pt x="127775" y="481504"/>
                      <a:pt x="137521" y="465622"/>
                      <a:pt x="147267" y="449379"/>
                    </a:cubicBezTo>
                    <a:cubicBezTo>
                      <a:pt x="186610" y="382604"/>
                      <a:pt x="221261" y="311858"/>
                      <a:pt x="267823" y="249415"/>
                    </a:cubicBezTo>
                    <a:cubicBezTo>
                      <a:pt x="323048" y="175059"/>
                      <a:pt x="390545" y="112255"/>
                      <a:pt x="448658" y="40426"/>
                    </a:cubicBezTo>
                    <a:cubicBezTo>
                      <a:pt x="450463" y="37899"/>
                      <a:pt x="451906" y="35373"/>
                      <a:pt x="453350" y="32846"/>
                    </a:cubicBezTo>
                    <a:cubicBezTo>
                      <a:pt x="457321" y="25988"/>
                      <a:pt x="460930" y="19130"/>
                      <a:pt x="464900" y="12272"/>
                    </a:cubicBezTo>
                    <a:cubicBezTo>
                      <a:pt x="467427" y="8302"/>
                      <a:pt x="469592" y="3970"/>
                      <a:pt x="472119" y="0"/>
                    </a:cubicBezTo>
                    <a:cubicBezTo>
                      <a:pt x="366001" y="111533"/>
                      <a:pt x="198160" y="305361"/>
                      <a:pt x="144018" y="387657"/>
                    </a:cubicBezTo>
                    <a:cubicBezTo>
                      <a:pt x="144018" y="387657"/>
                      <a:pt x="144018" y="387657"/>
                      <a:pt x="144018" y="388018"/>
                    </a:cubicBezTo>
                    <a:cubicBezTo>
                      <a:pt x="142574" y="391628"/>
                      <a:pt x="139687" y="395959"/>
                      <a:pt x="135716" y="401374"/>
                    </a:cubicBezTo>
                    <a:cubicBezTo>
                      <a:pt x="115142" y="428445"/>
                      <a:pt x="94929" y="455876"/>
                      <a:pt x="73272" y="481865"/>
                    </a:cubicBezTo>
                    <a:cubicBezTo>
                      <a:pt x="72912" y="487279"/>
                      <a:pt x="69663" y="491249"/>
                      <a:pt x="67497" y="495581"/>
                    </a:cubicBezTo>
                    <a:cubicBezTo>
                      <a:pt x="48006" y="529510"/>
                      <a:pt x="23822" y="578959"/>
                      <a:pt x="0" y="631297"/>
                    </a:cubicBezTo>
                    <a:cubicBezTo>
                      <a:pt x="7580" y="620108"/>
                      <a:pt x="16243" y="609640"/>
                      <a:pt x="25627" y="599534"/>
                    </a:cubicBezTo>
                    <a:close/>
                  </a:path>
                </a:pathLst>
              </a:custGeom>
              <a:solidFill>
                <a:srgbClr val="FFFFFF"/>
              </a:solidFill>
              <a:ln w="3607" cap="flat">
                <a:noFill/>
                <a:prstDash val="solid"/>
                <a:miter/>
              </a:ln>
            </p:spPr>
            <p:txBody>
              <a:bodyPr rtlCol="0" anchor="ctr"/>
              <a:lstStyle/>
              <a:p>
                <a:endParaRPr lang="en-US"/>
              </a:p>
            </p:txBody>
          </p:sp>
          <p:sp>
            <p:nvSpPr>
              <p:cNvPr id="20" name="Freeform 155">
                <a:extLst>
                  <a:ext uri="{FF2B5EF4-FFF2-40B4-BE49-F238E27FC236}">
                    <a16:creationId xmlns:a16="http://schemas.microsoft.com/office/drawing/2014/main" id="{2C4036F6-B39B-9C4C-1C92-579C41FF77D3}"/>
                  </a:ext>
                </a:extLst>
              </p:cNvPr>
              <p:cNvSpPr/>
              <p:nvPr/>
            </p:nvSpPr>
            <p:spPr>
              <a:xfrm>
                <a:off x="6075064" y="1208716"/>
                <a:ext cx="1100167" cy="1357979"/>
              </a:xfrm>
              <a:custGeom>
                <a:avLst/>
                <a:gdLst>
                  <a:gd name="connsiteX0" fmla="*/ 28515 w 1100167"/>
                  <a:gd name="connsiteY0" fmla="*/ 189954 h 1357979"/>
                  <a:gd name="connsiteX1" fmla="*/ 254107 w 1100167"/>
                  <a:gd name="connsiteY1" fmla="*/ 188149 h 1357979"/>
                  <a:gd name="connsiteX2" fmla="*/ 350480 w 1100167"/>
                  <a:gd name="connsiteY2" fmla="*/ 293546 h 1357979"/>
                  <a:gd name="connsiteX3" fmla="*/ 457681 w 1100167"/>
                  <a:gd name="connsiteY3" fmla="*/ 502174 h 1357979"/>
                  <a:gd name="connsiteX4" fmla="*/ 490167 w 1100167"/>
                  <a:gd name="connsiteY4" fmla="*/ 564617 h 1357979"/>
                  <a:gd name="connsiteX5" fmla="*/ 503161 w 1100167"/>
                  <a:gd name="connsiteY5" fmla="*/ 584109 h 1357979"/>
                  <a:gd name="connsiteX6" fmla="*/ 591593 w 1100167"/>
                  <a:gd name="connsiteY6" fmla="*/ 693476 h 1357979"/>
                  <a:gd name="connsiteX7" fmla="*/ 657646 w 1100167"/>
                  <a:gd name="connsiteY7" fmla="*/ 832440 h 1357979"/>
                  <a:gd name="connsiteX8" fmla="*/ 670280 w 1100167"/>
                  <a:gd name="connsiteY8" fmla="*/ 888748 h 1357979"/>
                  <a:gd name="connsiteX9" fmla="*/ 677859 w 1100167"/>
                  <a:gd name="connsiteY9" fmla="*/ 916541 h 1357979"/>
                  <a:gd name="connsiteX10" fmla="*/ 679664 w 1100167"/>
                  <a:gd name="connsiteY10" fmla="*/ 921233 h 1357979"/>
                  <a:gd name="connsiteX11" fmla="*/ 693380 w 1100167"/>
                  <a:gd name="connsiteY11" fmla="*/ 948305 h 1357979"/>
                  <a:gd name="connsiteX12" fmla="*/ 709262 w 1100167"/>
                  <a:gd name="connsiteY12" fmla="*/ 973571 h 1357979"/>
                  <a:gd name="connsiteX13" fmla="*/ 743913 w 1100167"/>
                  <a:gd name="connsiteY13" fmla="*/ 1021938 h 1357979"/>
                  <a:gd name="connsiteX14" fmla="*/ 818990 w 1100167"/>
                  <a:gd name="connsiteY14" fmla="*/ 1128417 h 1357979"/>
                  <a:gd name="connsiteX15" fmla="*/ 899481 w 1100167"/>
                  <a:gd name="connsiteY15" fmla="*/ 1242477 h 1357979"/>
                  <a:gd name="connsiteX16" fmla="*/ 903091 w 1100167"/>
                  <a:gd name="connsiteY16" fmla="*/ 1246086 h 1357979"/>
                  <a:gd name="connsiteX17" fmla="*/ 930523 w 1100167"/>
                  <a:gd name="connsiteY17" fmla="*/ 1263051 h 1357979"/>
                  <a:gd name="connsiteX18" fmla="*/ 954345 w 1100167"/>
                  <a:gd name="connsiteY18" fmla="*/ 1273879 h 1357979"/>
                  <a:gd name="connsiteX19" fmla="*/ 1028339 w 1100167"/>
                  <a:gd name="connsiteY19" fmla="*/ 1306364 h 1357979"/>
                  <a:gd name="connsiteX20" fmla="*/ 1100168 w 1100167"/>
                  <a:gd name="connsiteY20" fmla="*/ 1357980 h 1357979"/>
                  <a:gd name="connsiteX21" fmla="*/ 1073818 w 1100167"/>
                  <a:gd name="connsiteY21" fmla="*/ 1317915 h 1357979"/>
                  <a:gd name="connsiteX22" fmla="*/ 1001629 w 1100167"/>
                  <a:gd name="connsiteY22" fmla="*/ 1196636 h 1357979"/>
                  <a:gd name="connsiteX23" fmla="*/ 1001990 w 1100167"/>
                  <a:gd name="connsiteY23" fmla="*/ 1200968 h 1357979"/>
                  <a:gd name="connsiteX24" fmla="*/ 909587 w 1100167"/>
                  <a:gd name="connsiteY24" fmla="*/ 1137080 h 1357979"/>
                  <a:gd name="connsiteX25" fmla="*/ 859055 w 1100167"/>
                  <a:gd name="connsiteY25" fmla="*/ 1072471 h 1357979"/>
                  <a:gd name="connsiteX26" fmla="*/ 751493 w 1100167"/>
                  <a:gd name="connsiteY26" fmla="*/ 801038 h 1357979"/>
                  <a:gd name="connsiteX27" fmla="*/ 681108 w 1100167"/>
                  <a:gd name="connsiteY27" fmla="*/ 595298 h 1357979"/>
                  <a:gd name="connsiteX28" fmla="*/ 660534 w 1100167"/>
                  <a:gd name="connsiteY28" fmla="*/ 528884 h 1357979"/>
                  <a:gd name="connsiteX29" fmla="*/ 622634 w 1100167"/>
                  <a:gd name="connsiteY29" fmla="*/ 496398 h 1357979"/>
                  <a:gd name="connsiteX30" fmla="*/ 595563 w 1100167"/>
                  <a:gd name="connsiteY30" fmla="*/ 493511 h 1357979"/>
                  <a:gd name="connsiteX31" fmla="*/ 511824 w 1100167"/>
                  <a:gd name="connsiteY31" fmla="*/ 440813 h 1357979"/>
                  <a:gd name="connsiteX32" fmla="*/ 464179 w 1100167"/>
                  <a:gd name="connsiteY32" fmla="*/ 345522 h 1357979"/>
                  <a:gd name="connsiteX33" fmla="*/ 353007 w 1100167"/>
                  <a:gd name="connsiteY33" fmla="*/ 154220 h 1357979"/>
                  <a:gd name="connsiteX34" fmla="*/ 262048 w 1100167"/>
                  <a:gd name="connsiteY34" fmla="*/ 29333 h 1357979"/>
                  <a:gd name="connsiteX35" fmla="*/ 155930 w 1100167"/>
                  <a:gd name="connsiteY35" fmla="*/ 21392 h 1357979"/>
                  <a:gd name="connsiteX36" fmla="*/ 80852 w 1100167"/>
                  <a:gd name="connsiteY36" fmla="*/ 100078 h 1357979"/>
                  <a:gd name="connsiteX37" fmla="*/ 0 w 1100167"/>
                  <a:gd name="connsiteY37" fmla="*/ 207280 h 1357979"/>
                  <a:gd name="connsiteX38" fmla="*/ 28515 w 1100167"/>
                  <a:gd name="connsiteY38" fmla="*/ 189954 h 135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0167" h="1357979">
                    <a:moveTo>
                      <a:pt x="28515" y="189954"/>
                    </a:moveTo>
                    <a:cubicBezTo>
                      <a:pt x="99261" y="155664"/>
                      <a:pt x="183722" y="146279"/>
                      <a:pt x="254107" y="188149"/>
                    </a:cubicBezTo>
                    <a:cubicBezTo>
                      <a:pt x="295255" y="212694"/>
                      <a:pt x="330267" y="250232"/>
                      <a:pt x="350480" y="293546"/>
                    </a:cubicBezTo>
                    <a:cubicBezTo>
                      <a:pt x="384048" y="364653"/>
                      <a:pt x="421948" y="432511"/>
                      <a:pt x="457681" y="502174"/>
                    </a:cubicBezTo>
                    <a:cubicBezTo>
                      <a:pt x="468510" y="523109"/>
                      <a:pt x="477534" y="544765"/>
                      <a:pt x="490167" y="564617"/>
                    </a:cubicBezTo>
                    <a:cubicBezTo>
                      <a:pt x="494498" y="571115"/>
                      <a:pt x="498830" y="577612"/>
                      <a:pt x="503161" y="584109"/>
                    </a:cubicBezTo>
                    <a:cubicBezTo>
                      <a:pt x="533120" y="620203"/>
                      <a:pt x="563800" y="655576"/>
                      <a:pt x="591593" y="693476"/>
                    </a:cubicBezTo>
                    <a:cubicBezTo>
                      <a:pt x="622273" y="734985"/>
                      <a:pt x="645735" y="781908"/>
                      <a:pt x="657646" y="832440"/>
                    </a:cubicBezTo>
                    <a:cubicBezTo>
                      <a:pt x="662338" y="851210"/>
                      <a:pt x="665587" y="869979"/>
                      <a:pt x="670280" y="888748"/>
                    </a:cubicBezTo>
                    <a:cubicBezTo>
                      <a:pt x="672445" y="898133"/>
                      <a:pt x="674611" y="907517"/>
                      <a:pt x="677859" y="916541"/>
                    </a:cubicBezTo>
                    <a:cubicBezTo>
                      <a:pt x="678581" y="918346"/>
                      <a:pt x="678942" y="919790"/>
                      <a:pt x="679664" y="921233"/>
                    </a:cubicBezTo>
                    <a:cubicBezTo>
                      <a:pt x="680747" y="922316"/>
                      <a:pt x="689410" y="941807"/>
                      <a:pt x="693380" y="948305"/>
                    </a:cubicBezTo>
                    <a:cubicBezTo>
                      <a:pt x="698433" y="956967"/>
                      <a:pt x="703847" y="965269"/>
                      <a:pt x="709262" y="973571"/>
                    </a:cubicBezTo>
                    <a:cubicBezTo>
                      <a:pt x="720451" y="989813"/>
                      <a:pt x="732362" y="1005695"/>
                      <a:pt x="743913" y="1021938"/>
                    </a:cubicBezTo>
                    <a:cubicBezTo>
                      <a:pt x="769540" y="1056950"/>
                      <a:pt x="793723" y="1093045"/>
                      <a:pt x="818990" y="1128417"/>
                    </a:cubicBezTo>
                    <a:cubicBezTo>
                      <a:pt x="846061" y="1166317"/>
                      <a:pt x="873132" y="1204216"/>
                      <a:pt x="899481" y="1242477"/>
                    </a:cubicBezTo>
                    <a:cubicBezTo>
                      <a:pt x="900564" y="1243560"/>
                      <a:pt x="901647" y="1244642"/>
                      <a:pt x="903091" y="1246086"/>
                    </a:cubicBezTo>
                    <a:cubicBezTo>
                      <a:pt x="910670" y="1250779"/>
                      <a:pt x="923664" y="1259802"/>
                      <a:pt x="930523" y="1263051"/>
                    </a:cubicBezTo>
                    <a:cubicBezTo>
                      <a:pt x="938463" y="1267021"/>
                      <a:pt x="946404" y="1270631"/>
                      <a:pt x="954345" y="1273879"/>
                    </a:cubicBezTo>
                    <a:cubicBezTo>
                      <a:pt x="978890" y="1283986"/>
                      <a:pt x="1004517" y="1294092"/>
                      <a:pt x="1028339" y="1306364"/>
                    </a:cubicBezTo>
                    <a:cubicBezTo>
                      <a:pt x="1054328" y="1319719"/>
                      <a:pt x="1078872" y="1337767"/>
                      <a:pt x="1100168" y="1357980"/>
                    </a:cubicBezTo>
                    <a:cubicBezTo>
                      <a:pt x="1091505" y="1344264"/>
                      <a:pt x="1082842" y="1330909"/>
                      <a:pt x="1073818" y="1317915"/>
                    </a:cubicBezTo>
                    <a:cubicBezTo>
                      <a:pt x="1045665" y="1276406"/>
                      <a:pt x="1016789" y="1240672"/>
                      <a:pt x="1001629" y="1196636"/>
                    </a:cubicBezTo>
                    <a:cubicBezTo>
                      <a:pt x="1001629" y="1198080"/>
                      <a:pt x="1001990" y="1199524"/>
                      <a:pt x="1001990" y="1200968"/>
                    </a:cubicBezTo>
                    <a:cubicBezTo>
                      <a:pt x="978529" y="1168482"/>
                      <a:pt x="942434" y="1155128"/>
                      <a:pt x="909587" y="1137080"/>
                    </a:cubicBezTo>
                    <a:cubicBezTo>
                      <a:pt x="882155" y="1122281"/>
                      <a:pt x="866635" y="1100264"/>
                      <a:pt x="859055" y="1072471"/>
                    </a:cubicBezTo>
                    <a:cubicBezTo>
                      <a:pt x="833788" y="977902"/>
                      <a:pt x="798416" y="886943"/>
                      <a:pt x="751493" y="801038"/>
                    </a:cubicBezTo>
                    <a:cubicBezTo>
                      <a:pt x="715759" y="736067"/>
                      <a:pt x="706374" y="663517"/>
                      <a:pt x="681108" y="595298"/>
                    </a:cubicBezTo>
                    <a:cubicBezTo>
                      <a:pt x="673167" y="573641"/>
                      <a:pt x="666309" y="551263"/>
                      <a:pt x="660534" y="528884"/>
                    </a:cubicBezTo>
                    <a:cubicBezTo>
                      <a:pt x="655120" y="508310"/>
                      <a:pt x="643209" y="497842"/>
                      <a:pt x="622634" y="496398"/>
                    </a:cubicBezTo>
                    <a:cubicBezTo>
                      <a:pt x="613611" y="495677"/>
                      <a:pt x="604587" y="494233"/>
                      <a:pt x="595563" y="493511"/>
                    </a:cubicBezTo>
                    <a:cubicBezTo>
                      <a:pt x="558747" y="490262"/>
                      <a:pt x="530954" y="474381"/>
                      <a:pt x="511824" y="440813"/>
                    </a:cubicBezTo>
                    <a:cubicBezTo>
                      <a:pt x="494137" y="409771"/>
                      <a:pt x="477894" y="378369"/>
                      <a:pt x="464179" y="345522"/>
                    </a:cubicBezTo>
                    <a:cubicBezTo>
                      <a:pt x="436025" y="276582"/>
                      <a:pt x="388741" y="218830"/>
                      <a:pt x="353007" y="154220"/>
                    </a:cubicBezTo>
                    <a:cubicBezTo>
                      <a:pt x="328101" y="108741"/>
                      <a:pt x="302113" y="64344"/>
                      <a:pt x="262048" y="29333"/>
                    </a:cubicBezTo>
                    <a:cubicBezTo>
                      <a:pt x="221261" y="-6401"/>
                      <a:pt x="199604" y="-10011"/>
                      <a:pt x="155930" y="21392"/>
                    </a:cubicBezTo>
                    <a:cubicBezTo>
                      <a:pt x="125971" y="43049"/>
                      <a:pt x="101427" y="69398"/>
                      <a:pt x="80852" y="100078"/>
                    </a:cubicBezTo>
                    <a:cubicBezTo>
                      <a:pt x="75438" y="108019"/>
                      <a:pt x="34651" y="161800"/>
                      <a:pt x="0" y="207280"/>
                    </a:cubicBezTo>
                    <a:cubicBezTo>
                      <a:pt x="8663" y="200783"/>
                      <a:pt x="18409" y="195007"/>
                      <a:pt x="28515" y="189954"/>
                    </a:cubicBezTo>
                    <a:close/>
                  </a:path>
                </a:pathLst>
              </a:custGeom>
              <a:solidFill>
                <a:srgbClr val="FFFFFF"/>
              </a:solidFill>
              <a:ln w="3607" cap="flat">
                <a:noFill/>
                <a:prstDash val="solid"/>
                <a:miter/>
              </a:ln>
            </p:spPr>
            <p:txBody>
              <a:bodyPr rtlCol="0" anchor="ctr"/>
              <a:lstStyle/>
              <a:p>
                <a:endParaRPr lang="en-US"/>
              </a:p>
            </p:txBody>
          </p:sp>
          <p:sp>
            <p:nvSpPr>
              <p:cNvPr id="21" name="Freeform 156">
                <a:extLst>
                  <a:ext uri="{FF2B5EF4-FFF2-40B4-BE49-F238E27FC236}">
                    <a16:creationId xmlns:a16="http://schemas.microsoft.com/office/drawing/2014/main" id="{AA697BBB-6656-87C9-2375-F312088FBBE7}"/>
                  </a:ext>
                </a:extLst>
              </p:cNvPr>
              <p:cNvSpPr/>
              <p:nvPr/>
            </p:nvSpPr>
            <p:spPr>
              <a:xfrm>
                <a:off x="5295740" y="1155630"/>
                <a:ext cx="692240" cy="926031"/>
              </a:xfrm>
              <a:custGeom>
                <a:avLst/>
                <a:gdLst>
                  <a:gd name="connsiteX0" fmla="*/ 330667 w 692240"/>
                  <a:gd name="connsiteY0" fmla="*/ 773995 h 926031"/>
                  <a:gd name="connsiteX1" fmla="*/ 338247 w 692240"/>
                  <a:gd name="connsiteY1" fmla="*/ 757391 h 926031"/>
                  <a:gd name="connsiteX2" fmla="*/ 318755 w 692240"/>
                  <a:gd name="connsiteY2" fmla="*/ 754142 h 926031"/>
                  <a:gd name="connsiteX3" fmla="*/ 291684 w 692240"/>
                  <a:gd name="connsiteY3" fmla="*/ 750894 h 926031"/>
                  <a:gd name="connsiteX4" fmla="*/ 79808 w 692240"/>
                  <a:gd name="connsiteY4" fmla="*/ 654521 h 926031"/>
                  <a:gd name="connsiteX5" fmla="*/ 33968 w 692240"/>
                  <a:gd name="connsiteY5" fmla="*/ 563201 h 926031"/>
                  <a:gd name="connsiteX6" fmla="*/ 40826 w 692240"/>
                  <a:gd name="connsiteY6" fmla="*/ 360710 h 926031"/>
                  <a:gd name="connsiteX7" fmla="*/ 110850 w 692240"/>
                  <a:gd name="connsiteY7" fmla="*/ 136923 h 926031"/>
                  <a:gd name="connsiteX8" fmla="*/ 286631 w 692240"/>
                  <a:gd name="connsiteY8" fmla="*/ 18171 h 926031"/>
                  <a:gd name="connsiteX9" fmla="*/ 486957 w 692240"/>
                  <a:gd name="connsiteY9" fmla="*/ 37301 h 926031"/>
                  <a:gd name="connsiteX10" fmla="*/ 621230 w 692240"/>
                  <a:gd name="connsiteY10" fmla="*/ 139088 h 926031"/>
                  <a:gd name="connsiteX11" fmla="*/ 674649 w 692240"/>
                  <a:gd name="connsiteY11" fmla="*/ 323532 h 926031"/>
                  <a:gd name="connsiteX12" fmla="*/ 672845 w 692240"/>
                  <a:gd name="connsiteY12" fmla="*/ 365041 h 926031"/>
                  <a:gd name="connsiteX13" fmla="*/ 687644 w 692240"/>
                  <a:gd name="connsiteY13" fmla="*/ 350242 h 926031"/>
                  <a:gd name="connsiteX14" fmla="*/ 691614 w 692240"/>
                  <a:gd name="connsiteY14" fmla="*/ 322810 h 926031"/>
                  <a:gd name="connsiteX15" fmla="*/ 519442 w 692240"/>
                  <a:gd name="connsiteY15" fmla="*/ 32248 h 926031"/>
                  <a:gd name="connsiteX16" fmla="*/ 202531 w 692240"/>
                  <a:gd name="connsiteY16" fmla="*/ 30804 h 926031"/>
                  <a:gd name="connsiteX17" fmla="*/ 46601 w 692240"/>
                  <a:gd name="connsiteY17" fmla="*/ 239793 h 926031"/>
                  <a:gd name="connsiteX18" fmla="*/ 20613 w 692240"/>
                  <a:gd name="connsiteY18" fmla="*/ 606515 h 926031"/>
                  <a:gd name="connsiteX19" fmla="*/ 18087 w 692240"/>
                  <a:gd name="connsiteY19" fmla="*/ 621314 h 926031"/>
                  <a:gd name="connsiteX20" fmla="*/ 39 w 692240"/>
                  <a:gd name="connsiteY20" fmla="*/ 768580 h 926031"/>
                  <a:gd name="connsiteX21" fmla="*/ 9785 w 692240"/>
                  <a:gd name="connsiteY21" fmla="*/ 763888 h 926031"/>
                  <a:gd name="connsiteX22" fmla="*/ 30720 w 692240"/>
                  <a:gd name="connsiteY22" fmla="*/ 628894 h 926031"/>
                  <a:gd name="connsiteX23" fmla="*/ 106880 w 692240"/>
                  <a:gd name="connsiteY23" fmla="*/ 692781 h 926031"/>
                  <a:gd name="connsiteX24" fmla="*/ 296738 w 692240"/>
                  <a:gd name="connsiteY24" fmla="*/ 767137 h 926031"/>
                  <a:gd name="connsiteX25" fmla="*/ 310454 w 692240"/>
                  <a:gd name="connsiteY25" fmla="*/ 790959 h 926031"/>
                  <a:gd name="connsiteX26" fmla="*/ 220578 w 692240"/>
                  <a:gd name="connsiteY26" fmla="*/ 893107 h 926031"/>
                  <a:gd name="connsiteX27" fmla="*/ 115542 w 692240"/>
                  <a:gd name="connsiteY27" fmla="*/ 900326 h 926031"/>
                  <a:gd name="connsiteX28" fmla="*/ 84140 w 692240"/>
                  <a:gd name="connsiteY28" fmla="*/ 885527 h 926031"/>
                  <a:gd name="connsiteX29" fmla="*/ 77282 w 692240"/>
                  <a:gd name="connsiteY29" fmla="*/ 895273 h 926031"/>
                  <a:gd name="connsiteX30" fmla="*/ 115181 w 692240"/>
                  <a:gd name="connsiteY30" fmla="*/ 915125 h 926031"/>
                  <a:gd name="connsiteX31" fmla="*/ 237542 w 692240"/>
                  <a:gd name="connsiteY31" fmla="*/ 902492 h 926031"/>
                  <a:gd name="connsiteX32" fmla="*/ 253063 w 692240"/>
                  <a:gd name="connsiteY32" fmla="*/ 873616 h 926031"/>
                  <a:gd name="connsiteX33" fmla="*/ 269306 w 692240"/>
                  <a:gd name="connsiteY33" fmla="*/ 852320 h 926031"/>
                  <a:gd name="connsiteX34" fmla="*/ 272915 w 692240"/>
                  <a:gd name="connsiteY34" fmla="*/ 864231 h 926031"/>
                  <a:gd name="connsiteX35" fmla="*/ 335359 w 692240"/>
                  <a:gd name="connsiteY35" fmla="*/ 783740 h 926031"/>
                  <a:gd name="connsiteX36" fmla="*/ 343661 w 692240"/>
                  <a:gd name="connsiteY36" fmla="*/ 770385 h 926031"/>
                  <a:gd name="connsiteX37" fmla="*/ 330667 w 692240"/>
                  <a:gd name="connsiteY37" fmla="*/ 773995 h 92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2240" h="926031">
                    <a:moveTo>
                      <a:pt x="330667" y="773995"/>
                    </a:moveTo>
                    <a:cubicBezTo>
                      <a:pt x="332111" y="769663"/>
                      <a:pt x="334637" y="763888"/>
                      <a:pt x="338247" y="757391"/>
                    </a:cubicBezTo>
                    <a:cubicBezTo>
                      <a:pt x="333916" y="755586"/>
                      <a:pt x="327418" y="754864"/>
                      <a:pt x="318755" y="754142"/>
                    </a:cubicBezTo>
                    <a:cubicBezTo>
                      <a:pt x="309732" y="753421"/>
                      <a:pt x="300708" y="752699"/>
                      <a:pt x="291684" y="750894"/>
                    </a:cubicBezTo>
                    <a:cubicBezTo>
                      <a:pt x="214081" y="734290"/>
                      <a:pt x="143696" y="701444"/>
                      <a:pt x="79808" y="654521"/>
                    </a:cubicBezTo>
                    <a:cubicBezTo>
                      <a:pt x="48767" y="631781"/>
                      <a:pt x="33246" y="601462"/>
                      <a:pt x="33968" y="563201"/>
                    </a:cubicBezTo>
                    <a:cubicBezTo>
                      <a:pt x="35412" y="495704"/>
                      <a:pt x="35051" y="427846"/>
                      <a:pt x="40826" y="360710"/>
                    </a:cubicBezTo>
                    <a:cubicBezTo>
                      <a:pt x="47323" y="281301"/>
                      <a:pt x="61039" y="202976"/>
                      <a:pt x="110850" y="136923"/>
                    </a:cubicBezTo>
                    <a:cubicBezTo>
                      <a:pt x="155607" y="77366"/>
                      <a:pt x="206862" y="26834"/>
                      <a:pt x="286631" y="18171"/>
                    </a:cubicBezTo>
                    <a:cubicBezTo>
                      <a:pt x="354850" y="10952"/>
                      <a:pt x="422348" y="16366"/>
                      <a:pt x="486957" y="37301"/>
                    </a:cubicBezTo>
                    <a:cubicBezTo>
                      <a:pt x="541821" y="55348"/>
                      <a:pt x="591632" y="86029"/>
                      <a:pt x="621230" y="139088"/>
                    </a:cubicBezTo>
                    <a:cubicBezTo>
                      <a:pt x="653354" y="196118"/>
                      <a:pt x="671762" y="257479"/>
                      <a:pt x="674649" y="323532"/>
                    </a:cubicBezTo>
                    <a:cubicBezTo>
                      <a:pt x="675011" y="330029"/>
                      <a:pt x="668153" y="357461"/>
                      <a:pt x="672845" y="365041"/>
                    </a:cubicBezTo>
                    <a:cubicBezTo>
                      <a:pt x="677898" y="359988"/>
                      <a:pt x="682951" y="354935"/>
                      <a:pt x="687644" y="350242"/>
                    </a:cubicBezTo>
                    <a:cubicBezTo>
                      <a:pt x="690170" y="339775"/>
                      <a:pt x="690892" y="327503"/>
                      <a:pt x="691614" y="322810"/>
                    </a:cubicBezTo>
                    <a:cubicBezTo>
                      <a:pt x="696668" y="284911"/>
                      <a:pt x="673928" y="107686"/>
                      <a:pt x="519442" y="32248"/>
                    </a:cubicBezTo>
                    <a:cubicBezTo>
                      <a:pt x="460247" y="3372"/>
                      <a:pt x="290241" y="-22255"/>
                      <a:pt x="202531" y="30804"/>
                    </a:cubicBezTo>
                    <a:cubicBezTo>
                      <a:pt x="120234" y="80976"/>
                      <a:pt x="70063" y="146307"/>
                      <a:pt x="46601" y="239793"/>
                    </a:cubicBezTo>
                    <a:cubicBezTo>
                      <a:pt x="16282" y="360349"/>
                      <a:pt x="19530" y="483793"/>
                      <a:pt x="20613" y="606515"/>
                    </a:cubicBezTo>
                    <a:cubicBezTo>
                      <a:pt x="20613" y="611929"/>
                      <a:pt x="19891" y="615900"/>
                      <a:pt x="18087" y="621314"/>
                    </a:cubicBezTo>
                    <a:cubicBezTo>
                      <a:pt x="8702" y="649829"/>
                      <a:pt x="-683" y="733208"/>
                      <a:pt x="39" y="768580"/>
                    </a:cubicBezTo>
                    <a:cubicBezTo>
                      <a:pt x="3287" y="766776"/>
                      <a:pt x="6536" y="765332"/>
                      <a:pt x="9785" y="763888"/>
                    </a:cubicBezTo>
                    <a:cubicBezTo>
                      <a:pt x="18087" y="726711"/>
                      <a:pt x="22418" y="653438"/>
                      <a:pt x="30720" y="628894"/>
                    </a:cubicBezTo>
                    <a:cubicBezTo>
                      <a:pt x="52377" y="659574"/>
                      <a:pt x="79808" y="676539"/>
                      <a:pt x="106880" y="692781"/>
                    </a:cubicBezTo>
                    <a:cubicBezTo>
                      <a:pt x="165714" y="728154"/>
                      <a:pt x="228879" y="754504"/>
                      <a:pt x="296738" y="767137"/>
                    </a:cubicBezTo>
                    <a:cubicBezTo>
                      <a:pt x="310815" y="769663"/>
                      <a:pt x="320560" y="776160"/>
                      <a:pt x="310454" y="790959"/>
                    </a:cubicBezTo>
                    <a:cubicBezTo>
                      <a:pt x="284826" y="828859"/>
                      <a:pt x="257034" y="864953"/>
                      <a:pt x="220578" y="893107"/>
                    </a:cubicBezTo>
                    <a:cubicBezTo>
                      <a:pt x="189537" y="917291"/>
                      <a:pt x="149832" y="911516"/>
                      <a:pt x="115542" y="900326"/>
                    </a:cubicBezTo>
                    <a:cubicBezTo>
                      <a:pt x="111933" y="899243"/>
                      <a:pt x="96051" y="889859"/>
                      <a:pt x="84140" y="885527"/>
                    </a:cubicBezTo>
                    <a:cubicBezTo>
                      <a:pt x="81974" y="888776"/>
                      <a:pt x="79808" y="892024"/>
                      <a:pt x="77282" y="895273"/>
                    </a:cubicBezTo>
                    <a:cubicBezTo>
                      <a:pt x="89193" y="904297"/>
                      <a:pt x="111211" y="914042"/>
                      <a:pt x="115181" y="915125"/>
                    </a:cubicBezTo>
                    <a:cubicBezTo>
                      <a:pt x="158134" y="927397"/>
                      <a:pt x="200726" y="936060"/>
                      <a:pt x="237542" y="902492"/>
                    </a:cubicBezTo>
                    <a:cubicBezTo>
                      <a:pt x="242956" y="891664"/>
                      <a:pt x="248010" y="882279"/>
                      <a:pt x="253063" y="873616"/>
                    </a:cubicBezTo>
                    <a:cubicBezTo>
                      <a:pt x="257034" y="866758"/>
                      <a:pt x="262809" y="860983"/>
                      <a:pt x="269306" y="852320"/>
                    </a:cubicBezTo>
                    <a:cubicBezTo>
                      <a:pt x="272193" y="857012"/>
                      <a:pt x="273276" y="860983"/>
                      <a:pt x="272915" y="864231"/>
                    </a:cubicBezTo>
                    <a:cubicBezTo>
                      <a:pt x="294572" y="838243"/>
                      <a:pt x="314785" y="810811"/>
                      <a:pt x="335359" y="783740"/>
                    </a:cubicBezTo>
                    <a:cubicBezTo>
                      <a:pt x="339330" y="778326"/>
                      <a:pt x="342217" y="773995"/>
                      <a:pt x="343661" y="770385"/>
                    </a:cubicBezTo>
                    <a:cubicBezTo>
                      <a:pt x="341495" y="773273"/>
                      <a:pt x="338968" y="776521"/>
                      <a:pt x="330667" y="773995"/>
                    </a:cubicBezTo>
                    <a:close/>
                  </a:path>
                </a:pathLst>
              </a:custGeom>
              <a:solidFill>
                <a:srgbClr val="000000"/>
              </a:solidFill>
              <a:ln w="3607" cap="flat">
                <a:noFill/>
                <a:prstDash val="solid"/>
                <a:miter/>
              </a:ln>
            </p:spPr>
            <p:txBody>
              <a:bodyPr rtlCol="0" anchor="ctr"/>
              <a:lstStyle/>
              <a:p>
                <a:endParaRPr lang="en-US"/>
              </a:p>
            </p:txBody>
          </p:sp>
          <p:sp>
            <p:nvSpPr>
              <p:cNvPr id="22" name="Freeform 157">
                <a:extLst>
                  <a:ext uri="{FF2B5EF4-FFF2-40B4-BE49-F238E27FC236}">
                    <a16:creationId xmlns:a16="http://schemas.microsoft.com/office/drawing/2014/main" id="{3CFAC922-AB20-521B-7906-1F709AFB8D39}"/>
                  </a:ext>
                </a:extLst>
              </p:cNvPr>
              <p:cNvSpPr/>
              <p:nvPr/>
            </p:nvSpPr>
            <p:spPr>
              <a:xfrm>
                <a:off x="4589765" y="2668844"/>
                <a:ext cx="584013" cy="292421"/>
              </a:xfrm>
              <a:custGeom>
                <a:avLst/>
                <a:gdLst>
                  <a:gd name="connsiteX0" fmla="*/ 561634 w 584013"/>
                  <a:gd name="connsiteY0" fmla="*/ 2526 h 292421"/>
                  <a:gd name="connsiteX1" fmla="*/ 470315 w 584013"/>
                  <a:gd name="connsiteY1" fmla="*/ 88432 h 292421"/>
                  <a:gd name="connsiteX2" fmla="*/ 370693 w 584013"/>
                  <a:gd name="connsiteY2" fmla="*/ 177586 h 292421"/>
                  <a:gd name="connsiteX3" fmla="*/ 267823 w 584013"/>
                  <a:gd name="connsiteY3" fmla="*/ 233894 h 292421"/>
                  <a:gd name="connsiteX4" fmla="*/ 20935 w 584013"/>
                  <a:gd name="connsiteY4" fmla="*/ 275042 h 292421"/>
                  <a:gd name="connsiteX5" fmla="*/ 0 w 584013"/>
                  <a:gd name="connsiteY5" fmla="*/ 290202 h 292421"/>
                  <a:gd name="connsiteX6" fmla="*/ 16243 w 584013"/>
                  <a:gd name="connsiteY6" fmla="*/ 292006 h 292421"/>
                  <a:gd name="connsiteX7" fmla="*/ 238587 w 584013"/>
                  <a:gd name="connsiteY7" fmla="*/ 252302 h 292421"/>
                  <a:gd name="connsiteX8" fmla="*/ 378634 w 584013"/>
                  <a:gd name="connsiteY8" fmla="*/ 188414 h 292421"/>
                  <a:gd name="connsiteX9" fmla="*/ 573545 w 584013"/>
                  <a:gd name="connsiteY9" fmla="*/ 13716 h 292421"/>
                  <a:gd name="connsiteX10" fmla="*/ 584013 w 584013"/>
                  <a:gd name="connsiteY10" fmla="*/ 3609 h 292421"/>
                  <a:gd name="connsiteX11" fmla="*/ 564883 w 584013"/>
                  <a:gd name="connsiteY11" fmla="*/ 0 h 292421"/>
                  <a:gd name="connsiteX12" fmla="*/ 561634 w 584013"/>
                  <a:gd name="connsiteY12" fmla="*/ 2526 h 29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013" h="292421">
                    <a:moveTo>
                      <a:pt x="561634" y="2526"/>
                    </a:moveTo>
                    <a:cubicBezTo>
                      <a:pt x="544670" y="18769"/>
                      <a:pt x="486557" y="71106"/>
                      <a:pt x="470315" y="88432"/>
                    </a:cubicBezTo>
                    <a:cubicBezTo>
                      <a:pt x="439995" y="121278"/>
                      <a:pt x="400652" y="144379"/>
                      <a:pt x="370693" y="177586"/>
                    </a:cubicBezTo>
                    <a:cubicBezTo>
                      <a:pt x="342178" y="208988"/>
                      <a:pt x="309332" y="228480"/>
                      <a:pt x="267823" y="233894"/>
                    </a:cubicBezTo>
                    <a:cubicBezTo>
                      <a:pt x="221261" y="239669"/>
                      <a:pt x="76521" y="267101"/>
                      <a:pt x="20935" y="275042"/>
                    </a:cubicBezTo>
                    <a:cubicBezTo>
                      <a:pt x="13716" y="280817"/>
                      <a:pt x="6858" y="286231"/>
                      <a:pt x="0" y="290202"/>
                    </a:cubicBezTo>
                    <a:cubicBezTo>
                      <a:pt x="2888" y="292728"/>
                      <a:pt x="8302" y="292728"/>
                      <a:pt x="16243" y="292006"/>
                    </a:cubicBezTo>
                    <a:cubicBezTo>
                      <a:pt x="50533" y="281539"/>
                      <a:pt x="198160" y="254468"/>
                      <a:pt x="238587" y="252302"/>
                    </a:cubicBezTo>
                    <a:cubicBezTo>
                      <a:pt x="293811" y="249054"/>
                      <a:pt x="338930" y="228480"/>
                      <a:pt x="378634" y="188414"/>
                    </a:cubicBezTo>
                    <a:cubicBezTo>
                      <a:pt x="427001" y="139326"/>
                      <a:pt x="528788" y="67497"/>
                      <a:pt x="573545" y="13716"/>
                    </a:cubicBezTo>
                    <a:cubicBezTo>
                      <a:pt x="576433" y="10467"/>
                      <a:pt x="581847" y="7219"/>
                      <a:pt x="584013" y="3609"/>
                    </a:cubicBezTo>
                    <a:cubicBezTo>
                      <a:pt x="577155" y="3248"/>
                      <a:pt x="570658" y="2166"/>
                      <a:pt x="564883" y="0"/>
                    </a:cubicBezTo>
                    <a:cubicBezTo>
                      <a:pt x="563439" y="361"/>
                      <a:pt x="562717" y="1444"/>
                      <a:pt x="561634" y="2526"/>
                    </a:cubicBezTo>
                    <a:close/>
                  </a:path>
                </a:pathLst>
              </a:custGeom>
              <a:solidFill>
                <a:srgbClr val="000000"/>
              </a:solidFill>
              <a:ln w="3607" cap="flat">
                <a:noFill/>
                <a:prstDash val="solid"/>
                <a:miter/>
              </a:ln>
            </p:spPr>
            <p:txBody>
              <a:bodyPr rtlCol="0" anchor="ctr"/>
              <a:lstStyle/>
              <a:p>
                <a:endParaRPr lang="en-US"/>
              </a:p>
            </p:txBody>
          </p:sp>
          <p:sp>
            <p:nvSpPr>
              <p:cNvPr id="23" name="Freeform 158">
                <a:extLst>
                  <a:ext uri="{FF2B5EF4-FFF2-40B4-BE49-F238E27FC236}">
                    <a16:creationId xmlns:a16="http://schemas.microsoft.com/office/drawing/2014/main" id="{0FB91F36-1156-847F-63F4-54D5E789C832}"/>
                  </a:ext>
                </a:extLst>
              </p:cNvPr>
              <p:cNvSpPr/>
              <p:nvPr/>
            </p:nvSpPr>
            <p:spPr>
              <a:xfrm>
                <a:off x="5248494" y="2007950"/>
                <a:ext cx="319294" cy="591953"/>
              </a:xfrm>
              <a:custGeom>
                <a:avLst/>
                <a:gdLst>
                  <a:gd name="connsiteX0" fmla="*/ 315829 w 319294"/>
                  <a:gd name="connsiteY0" fmla="*/ 0 h 591953"/>
                  <a:gd name="connsiteX1" fmla="*/ 299586 w 319294"/>
                  <a:gd name="connsiteY1" fmla="*/ 21296 h 591953"/>
                  <a:gd name="connsiteX2" fmla="*/ 284066 w 319294"/>
                  <a:gd name="connsiteY2" fmla="*/ 50172 h 591953"/>
                  <a:gd name="connsiteX3" fmla="*/ 169284 w 319294"/>
                  <a:gd name="connsiteY3" fmla="*/ 323770 h 591953"/>
                  <a:gd name="connsiteX4" fmla="*/ 131024 w 319294"/>
                  <a:gd name="connsiteY4" fmla="*/ 401734 h 591953"/>
                  <a:gd name="connsiteX5" fmla="*/ 0 w 319294"/>
                  <a:gd name="connsiteY5" fmla="*/ 567409 h 591953"/>
                  <a:gd name="connsiteX6" fmla="*/ 1805 w 319294"/>
                  <a:gd name="connsiteY6" fmla="*/ 580403 h 591953"/>
                  <a:gd name="connsiteX7" fmla="*/ 2166 w 319294"/>
                  <a:gd name="connsiteY7" fmla="*/ 591954 h 591953"/>
                  <a:gd name="connsiteX8" fmla="*/ 8663 w 319294"/>
                  <a:gd name="connsiteY8" fmla="*/ 582930 h 591953"/>
                  <a:gd name="connsiteX9" fmla="*/ 94929 w 319294"/>
                  <a:gd name="connsiteY9" fmla="*/ 474285 h 591953"/>
                  <a:gd name="connsiteX10" fmla="*/ 169645 w 319294"/>
                  <a:gd name="connsiteY10" fmla="*/ 357699 h 591953"/>
                  <a:gd name="connsiteX11" fmla="*/ 313303 w 319294"/>
                  <a:gd name="connsiteY11" fmla="*/ 25988 h 591953"/>
                  <a:gd name="connsiteX12" fmla="*/ 319078 w 319294"/>
                  <a:gd name="connsiteY12" fmla="*/ 12272 h 591953"/>
                  <a:gd name="connsiteX13" fmla="*/ 315829 w 319294"/>
                  <a:gd name="connsiteY13" fmla="*/ 0 h 59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294" h="591953">
                    <a:moveTo>
                      <a:pt x="315829" y="0"/>
                    </a:moveTo>
                    <a:cubicBezTo>
                      <a:pt x="309332" y="8663"/>
                      <a:pt x="303557" y="14438"/>
                      <a:pt x="299586" y="21296"/>
                    </a:cubicBezTo>
                    <a:cubicBezTo>
                      <a:pt x="294894" y="29598"/>
                      <a:pt x="289841" y="39343"/>
                      <a:pt x="284066" y="50172"/>
                    </a:cubicBezTo>
                    <a:cubicBezTo>
                      <a:pt x="244362" y="127775"/>
                      <a:pt x="188776" y="255551"/>
                      <a:pt x="169284" y="323770"/>
                    </a:cubicBezTo>
                    <a:cubicBezTo>
                      <a:pt x="161344" y="351924"/>
                      <a:pt x="146545" y="377190"/>
                      <a:pt x="131024" y="401734"/>
                    </a:cubicBezTo>
                    <a:cubicBezTo>
                      <a:pt x="108284" y="436746"/>
                      <a:pt x="33568" y="531315"/>
                      <a:pt x="0" y="567409"/>
                    </a:cubicBezTo>
                    <a:cubicBezTo>
                      <a:pt x="722" y="571741"/>
                      <a:pt x="1083" y="576072"/>
                      <a:pt x="1805" y="580403"/>
                    </a:cubicBezTo>
                    <a:cubicBezTo>
                      <a:pt x="2527" y="584013"/>
                      <a:pt x="2527" y="587983"/>
                      <a:pt x="2166" y="591954"/>
                    </a:cubicBezTo>
                    <a:cubicBezTo>
                      <a:pt x="4692" y="589788"/>
                      <a:pt x="6858" y="586179"/>
                      <a:pt x="8663" y="582930"/>
                    </a:cubicBezTo>
                    <a:cubicBezTo>
                      <a:pt x="17326" y="567770"/>
                      <a:pt x="84823" y="488001"/>
                      <a:pt x="94929" y="474285"/>
                    </a:cubicBezTo>
                    <a:cubicBezTo>
                      <a:pt x="122000" y="437107"/>
                      <a:pt x="156651" y="402456"/>
                      <a:pt x="169645" y="357699"/>
                    </a:cubicBezTo>
                    <a:cubicBezTo>
                      <a:pt x="194912" y="269267"/>
                      <a:pt x="267823" y="105036"/>
                      <a:pt x="313303" y="25988"/>
                    </a:cubicBezTo>
                    <a:cubicBezTo>
                      <a:pt x="315829" y="21657"/>
                      <a:pt x="318717" y="17687"/>
                      <a:pt x="319078" y="12272"/>
                    </a:cubicBezTo>
                    <a:cubicBezTo>
                      <a:pt x="319800" y="8663"/>
                      <a:pt x="318717" y="4692"/>
                      <a:pt x="315829" y="0"/>
                    </a:cubicBezTo>
                    <a:close/>
                  </a:path>
                </a:pathLst>
              </a:custGeom>
              <a:solidFill>
                <a:srgbClr val="000000"/>
              </a:solidFill>
              <a:ln w="3607" cap="flat">
                <a:noFill/>
                <a:prstDash val="solid"/>
                <a:miter/>
              </a:ln>
            </p:spPr>
            <p:txBody>
              <a:bodyPr rtlCol="0" anchor="ctr"/>
              <a:lstStyle/>
              <a:p>
                <a:endParaRPr lang="en-US"/>
              </a:p>
            </p:txBody>
          </p:sp>
          <p:sp>
            <p:nvSpPr>
              <p:cNvPr id="24" name="Freeform 159">
                <a:extLst>
                  <a:ext uri="{FF2B5EF4-FFF2-40B4-BE49-F238E27FC236}">
                    <a16:creationId xmlns:a16="http://schemas.microsoft.com/office/drawing/2014/main" id="{2A04EEF9-2FE7-E085-3560-1BBE741DEB8B}"/>
                  </a:ext>
                </a:extLst>
              </p:cNvPr>
              <p:cNvSpPr/>
              <p:nvPr/>
            </p:nvSpPr>
            <p:spPr>
              <a:xfrm>
                <a:off x="4154816" y="1913362"/>
                <a:ext cx="1241076" cy="1178553"/>
              </a:xfrm>
              <a:custGeom>
                <a:avLst/>
                <a:gdLst>
                  <a:gd name="connsiteX0" fmla="*/ 1095845 w 1241076"/>
                  <a:gd name="connsiteY0" fmla="*/ 674991 h 1178553"/>
                  <a:gd name="connsiteX1" fmla="*/ 1094040 w 1241076"/>
                  <a:gd name="connsiteY1" fmla="*/ 661997 h 1178553"/>
                  <a:gd name="connsiteX2" fmla="*/ 1063360 w 1241076"/>
                  <a:gd name="connsiteY2" fmla="*/ 428825 h 1178553"/>
                  <a:gd name="connsiteX3" fmla="*/ 971679 w 1241076"/>
                  <a:gd name="connsiteY3" fmla="*/ 377571 h 1178553"/>
                  <a:gd name="connsiteX4" fmla="*/ 893714 w 1241076"/>
                  <a:gd name="connsiteY4" fmla="*/ 407529 h 1178553"/>
                  <a:gd name="connsiteX5" fmla="*/ 936667 w 1241076"/>
                  <a:gd name="connsiteY5" fmla="*/ 307186 h 1178553"/>
                  <a:gd name="connsiteX6" fmla="*/ 952549 w 1241076"/>
                  <a:gd name="connsiteY6" fmla="*/ 293470 h 1178553"/>
                  <a:gd name="connsiteX7" fmla="*/ 1151430 w 1241076"/>
                  <a:gd name="connsiteY7" fmla="*/ 190961 h 1178553"/>
                  <a:gd name="connsiteX8" fmla="*/ 1217484 w 1241076"/>
                  <a:gd name="connsiteY8" fmla="*/ 137901 h 1178553"/>
                  <a:gd name="connsiteX9" fmla="*/ 1224342 w 1241076"/>
                  <a:gd name="connsiteY9" fmla="*/ 128156 h 1178553"/>
                  <a:gd name="connsiteX10" fmla="*/ 1240585 w 1241076"/>
                  <a:gd name="connsiteY10" fmla="*/ 79428 h 1178553"/>
                  <a:gd name="connsiteX11" fmla="*/ 1158289 w 1241076"/>
                  <a:gd name="connsiteY11" fmla="*/ 2907 h 1178553"/>
                  <a:gd name="connsiteX12" fmla="*/ 1149987 w 1241076"/>
                  <a:gd name="connsiteY12" fmla="*/ 5795 h 1178553"/>
                  <a:gd name="connsiteX13" fmla="*/ 1140241 w 1241076"/>
                  <a:gd name="connsiteY13" fmla="*/ 10487 h 1178553"/>
                  <a:gd name="connsiteX14" fmla="*/ 1103425 w 1241076"/>
                  <a:gd name="connsiteY14" fmla="*/ 32866 h 1178553"/>
                  <a:gd name="connsiteX15" fmla="*/ 1094040 w 1241076"/>
                  <a:gd name="connsiteY15" fmla="*/ 38641 h 1178553"/>
                  <a:gd name="connsiteX16" fmla="*/ 1094401 w 1241076"/>
                  <a:gd name="connsiteY16" fmla="*/ 50913 h 1178553"/>
                  <a:gd name="connsiteX17" fmla="*/ 1092957 w 1241076"/>
                  <a:gd name="connsiteY17" fmla="*/ 50913 h 1178553"/>
                  <a:gd name="connsiteX18" fmla="*/ 1080324 w 1241076"/>
                  <a:gd name="connsiteY18" fmla="*/ 54523 h 1178553"/>
                  <a:gd name="connsiteX19" fmla="*/ 1080685 w 1241076"/>
                  <a:gd name="connsiteY19" fmla="*/ 46943 h 1178553"/>
                  <a:gd name="connsiteX20" fmla="*/ 811779 w 1241076"/>
                  <a:gd name="connsiteY20" fmla="*/ 168221 h 1178553"/>
                  <a:gd name="connsiteX21" fmla="*/ 824412 w 1241076"/>
                  <a:gd name="connsiteY21" fmla="*/ 177967 h 1178553"/>
                  <a:gd name="connsiteX22" fmla="*/ 817915 w 1241076"/>
                  <a:gd name="connsiteY22" fmla="*/ 177245 h 1178553"/>
                  <a:gd name="connsiteX23" fmla="*/ 803838 w 1241076"/>
                  <a:gd name="connsiteY23" fmla="*/ 181937 h 1178553"/>
                  <a:gd name="connsiteX24" fmla="*/ 793732 w 1241076"/>
                  <a:gd name="connsiteY24" fmla="*/ 172552 h 1178553"/>
                  <a:gd name="connsiteX25" fmla="*/ 793010 w 1241076"/>
                  <a:gd name="connsiteY25" fmla="*/ 172552 h 1178553"/>
                  <a:gd name="connsiteX26" fmla="*/ 650797 w 1241076"/>
                  <a:gd name="connsiteY26" fmla="*/ 266399 h 1178553"/>
                  <a:gd name="connsiteX27" fmla="*/ 535654 w 1241076"/>
                  <a:gd name="connsiteY27" fmla="*/ 448316 h 1178553"/>
                  <a:gd name="connsiteX28" fmla="*/ 446861 w 1241076"/>
                  <a:gd name="connsiteY28" fmla="*/ 706033 h 1178553"/>
                  <a:gd name="connsiteX29" fmla="*/ 369619 w 1241076"/>
                  <a:gd name="connsiteY29" fmla="*/ 881453 h 1178553"/>
                  <a:gd name="connsiteX30" fmla="*/ 315837 w 1241076"/>
                  <a:gd name="connsiteY30" fmla="*/ 957252 h 1178553"/>
                  <a:gd name="connsiteX31" fmla="*/ 341104 w 1241076"/>
                  <a:gd name="connsiteY31" fmla="*/ 1044962 h 1178553"/>
                  <a:gd name="connsiteX32" fmla="*/ 352293 w 1241076"/>
                  <a:gd name="connsiteY32" fmla="*/ 1049655 h 1178553"/>
                  <a:gd name="connsiteX33" fmla="*/ 223435 w 1241076"/>
                  <a:gd name="connsiteY33" fmla="*/ 1057956 h 1178553"/>
                  <a:gd name="connsiteX34" fmla="*/ 17695 w 1241076"/>
                  <a:gd name="connsiteY34" fmla="*/ 1163714 h 1178553"/>
                  <a:gd name="connsiteX35" fmla="*/ 9 w 1241076"/>
                  <a:gd name="connsiteY35" fmla="*/ 1170572 h 1178553"/>
                  <a:gd name="connsiteX36" fmla="*/ 19861 w 1241076"/>
                  <a:gd name="connsiteY36" fmla="*/ 1177791 h 1178553"/>
                  <a:gd name="connsiteX37" fmla="*/ 198169 w 1241076"/>
                  <a:gd name="connsiteY37" fmla="*/ 1101270 h 1178553"/>
                  <a:gd name="connsiteX38" fmla="*/ 252671 w 1241076"/>
                  <a:gd name="connsiteY38" fmla="*/ 1059761 h 1178553"/>
                  <a:gd name="connsiteX39" fmla="*/ 255198 w 1241076"/>
                  <a:gd name="connsiteY39" fmla="*/ 1059761 h 1178553"/>
                  <a:gd name="connsiteX40" fmla="*/ 283352 w 1241076"/>
                  <a:gd name="connsiteY40" fmla="*/ 1060844 h 1178553"/>
                  <a:gd name="connsiteX41" fmla="*/ 285157 w 1241076"/>
                  <a:gd name="connsiteY41" fmla="*/ 1061205 h 1178553"/>
                  <a:gd name="connsiteX42" fmla="*/ 284435 w 1241076"/>
                  <a:gd name="connsiteY42" fmla="*/ 1060844 h 1178553"/>
                  <a:gd name="connsiteX43" fmla="*/ 380447 w 1241076"/>
                  <a:gd name="connsiteY43" fmla="*/ 1057595 h 1178553"/>
                  <a:gd name="connsiteX44" fmla="*/ 434228 w 1241076"/>
                  <a:gd name="connsiteY44" fmla="*/ 1045323 h 1178553"/>
                  <a:gd name="connsiteX45" fmla="*/ 455163 w 1241076"/>
                  <a:gd name="connsiteY45" fmla="*/ 1030163 h 1178553"/>
                  <a:gd name="connsiteX46" fmla="*/ 476459 w 1241076"/>
                  <a:gd name="connsiteY46" fmla="*/ 1012116 h 1178553"/>
                  <a:gd name="connsiteX47" fmla="*/ 642495 w 1241076"/>
                  <a:gd name="connsiteY47" fmla="*/ 787607 h 1178553"/>
                  <a:gd name="connsiteX48" fmla="*/ 797702 w 1241076"/>
                  <a:gd name="connsiteY48" fmla="*/ 630956 h 1178553"/>
                  <a:gd name="connsiteX49" fmla="*/ 892992 w 1241076"/>
                  <a:gd name="connsiteY49" fmla="*/ 581867 h 1178553"/>
                  <a:gd name="connsiteX50" fmla="*/ 944247 w 1241076"/>
                  <a:gd name="connsiteY50" fmla="*/ 608216 h 1178553"/>
                  <a:gd name="connsiteX51" fmla="*/ 960490 w 1241076"/>
                  <a:gd name="connsiteY51" fmla="*/ 713252 h 1178553"/>
                  <a:gd name="connsiteX52" fmla="*/ 998028 w 1241076"/>
                  <a:gd name="connsiteY52" fmla="*/ 755483 h 1178553"/>
                  <a:gd name="connsiteX53" fmla="*/ 1017158 w 1241076"/>
                  <a:gd name="connsiteY53" fmla="*/ 759092 h 1178553"/>
                  <a:gd name="connsiteX54" fmla="*/ 1042425 w 1241076"/>
                  <a:gd name="connsiteY54" fmla="*/ 756204 h 1178553"/>
                  <a:gd name="connsiteX55" fmla="*/ 1094762 w 1241076"/>
                  <a:gd name="connsiteY55" fmla="*/ 686903 h 1178553"/>
                  <a:gd name="connsiteX56" fmla="*/ 1095845 w 1241076"/>
                  <a:gd name="connsiteY56" fmla="*/ 674991 h 1178553"/>
                  <a:gd name="connsiteX57" fmla="*/ 1033040 w 1241076"/>
                  <a:gd name="connsiteY57" fmla="*/ 741405 h 1178553"/>
                  <a:gd name="connsiteX58" fmla="*/ 978898 w 1241076"/>
                  <a:gd name="connsiteY58" fmla="*/ 711447 h 1178553"/>
                  <a:gd name="connsiteX59" fmla="*/ 960850 w 1241076"/>
                  <a:gd name="connsiteY59" fmla="*/ 606772 h 1178553"/>
                  <a:gd name="connsiteX60" fmla="*/ 949661 w 1241076"/>
                  <a:gd name="connsiteY60" fmla="*/ 567790 h 1178553"/>
                  <a:gd name="connsiteX61" fmla="*/ 919342 w 1241076"/>
                  <a:gd name="connsiteY61" fmla="*/ 557322 h 1178553"/>
                  <a:gd name="connsiteX62" fmla="*/ 685087 w 1241076"/>
                  <a:gd name="connsiteY62" fmla="*/ 692678 h 1178553"/>
                  <a:gd name="connsiteX63" fmla="*/ 610371 w 1241076"/>
                  <a:gd name="connsiteY63" fmla="*/ 816482 h 1178553"/>
                  <a:gd name="connsiteX64" fmla="*/ 462382 w 1241076"/>
                  <a:gd name="connsiteY64" fmla="*/ 1007063 h 1178553"/>
                  <a:gd name="connsiteX65" fmla="*/ 398494 w 1241076"/>
                  <a:gd name="connsiteY65" fmla="*/ 1043518 h 1178553"/>
                  <a:gd name="connsiteX66" fmla="*/ 330997 w 1241076"/>
                  <a:gd name="connsiteY66" fmla="*/ 1016808 h 1178553"/>
                  <a:gd name="connsiteX67" fmla="*/ 332441 w 1241076"/>
                  <a:gd name="connsiteY67" fmla="*/ 961944 h 1178553"/>
                  <a:gd name="connsiteX68" fmla="*/ 379725 w 1241076"/>
                  <a:gd name="connsiteY68" fmla="*/ 894808 h 1178553"/>
                  <a:gd name="connsiteX69" fmla="*/ 464548 w 1241076"/>
                  <a:gd name="connsiteY69" fmla="*/ 699536 h 1178553"/>
                  <a:gd name="connsiteX70" fmla="*/ 557672 w 1241076"/>
                  <a:gd name="connsiteY70" fmla="*/ 434961 h 1178553"/>
                  <a:gd name="connsiteX71" fmla="*/ 657655 w 1241076"/>
                  <a:gd name="connsiteY71" fmla="*/ 278671 h 1178553"/>
                  <a:gd name="connsiteX72" fmla="*/ 793371 w 1241076"/>
                  <a:gd name="connsiteY72" fmla="*/ 186629 h 1178553"/>
                  <a:gd name="connsiteX73" fmla="*/ 1116058 w 1241076"/>
                  <a:gd name="connsiteY73" fmla="*/ 41168 h 1178553"/>
                  <a:gd name="connsiteX74" fmla="*/ 1171283 w 1241076"/>
                  <a:gd name="connsiteY74" fmla="*/ 18067 h 1178553"/>
                  <a:gd name="connsiteX75" fmla="*/ 1223620 w 1241076"/>
                  <a:gd name="connsiteY75" fmla="*/ 77984 h 1178553"/>
                  <a:gd name="connsiteX76" fmla="*/ 1157567 w 1241076"/>
                  <a:gd name="connsiteY76" fmla="*/ 170387 h 1178553"/>
                  <a:gd name="connsiteX77" fmla="*/ 978537 w 1241076"/>
                  <a:gd name="connsiteY77" fmla="*/ 270369 h 1178553"/>
                  <a:gd name="connsiteX78" fmla="*/ 956519 w 1241076"/>
                  <a:gd name="connsiteY78" fmla="*/ 275061 h 1178553"/>
                  <a:gd name="connsiteX79" fmla="*/ 915010 w 1241076"/>
                  <a:gd name="connsiteY79" fmla="*/ 320902 h 1178553"/>
                  <a:gd name="connsiteX80" fmla="*/ 779655 w 1241076"/>
                  <a:gd name="connsiteY80" fmla="*/ 563097 h 1178553"/>
                  <a:gd name="connsiteX81" fmla="*/ 778211 w 1241076"/>
                  <a:gd name="connsiteY81" fmla="*/ 565263 h 1178553"/>
                  <a:gd name="connsiteX82" fmla="*/ 761969 w 1241076"/>
                  <a:gd name="connsiteY82" fmla="*/ 594861 h 1178553"/>
                  <a:gd name="connsiteX83" fmla="*/ 788317 w 1241076"/>
                  <a:gd name="connsiteY83" fmla="*/ 569595 h 1178553"/>
                  <a:gd name="connsiteX84" fmla="*/ 873140 w 1241076"/>
                  <a:gd name="connsiteY84" fmla="*/ 442541 h 1178553"/>
                  <a:gd name="connsiteX85" fmla="*/ 893714 w 1241076"/>
                  <a:gd name="connsiteY85" fmla="*/ 421606 h 1178553"/>
                  <a:gd name="connsiteX86" fmla="*/ 991531 w 1241076"/>
                  <a:gd name="connsiteY86" fmla="*/ 386955 h 1178553"/>
                  <a:gd name="connsiteX87" fmla="*/ 1041341 w 1241076"/>
                  <a:gd name="connsiteY87" fmla="*/ 412221 h 1178553"/>
                  <a:gd name="connsiteX88" fmla="*/ 1081407 w 1241076"/>
                  <a:gd name="connsiteY88" fmla="*/ 663802 h 1178553"/>
                  <a:gd name="connsiteX89" fmla="*/ 1033040 w 1241076"/>
                  <a:gd name="connsiteY89" fmla="*/ 741405 h 11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1076" h="1178553">
                    <a:moveTo>
                      <a:pt x="1095845" y="674991"/>
                    </a:moveTo>
                    <a:cubicBezTo>
                      <a:pt x="1095123" y="670660"/>
                      <a:pt x="1094762" y="666328"/>
                      <a:pt x="1094040" y="661997"/>
                    </a:cubicBezTo>
                    <a:cubicBezTo>
                      <a:pt x="1082129" y="580062"/>
                      <a:pt x="1075271" y="506790"/>
                      <a:pt x="1063360" y="428825"/>
                    </a:cubicBezTo>
                    <a:cubicBezTo>
                      <a:pt x="1055419" y="376488"/>
                      <a:pt x="1021851" y="359162"/>
                      <a:pt x="971679" y="377571"/>
                    </a:cubicBezTo>
                    <a:cubicBezTo>
                      <a:pt x="949661" y="385511"/>
                      <a:pt x="929087" y="397784"/>
                      <a:pt x="893714" y="407529"/>
                    </a:cubicBezTo>
                    <a:cubicBezTo>
                      <a:pt x="907069" y="375405"/>
                      <a:pt x="924756" y="335701"/>
                      <a:pt x="936667" y="307186"/>
                    </a:cubicBezTo>
                    <a:cubicBezTo>
                      <a:pt x="939915" y="299967"/>
                      <a:pt x="945690" y="295275"/>
                      <a:pt x="952549" y="293470"/>
                    </a:cubicBezTo>
                    <a:cubicBezTo>
                      <a:pt x="1025460" y="272174"/>
                      <a:pt x="1087904" y="230304"/>
                      <a:pt x="1151430" y="190961"/>
                    </a:cubicBezTo>
                    <a:cubicBezTo>
                      <a:pt x="1177419" y="174718"/>
                      <a:pt x="1201241" y="159197"/>
                      <a:pt x="1217484" y="137901"/>
                    </a:cubicBezTo>
                    <a:cubicBezTo>
                      <a:pt x="1220010" y="134653"/>
                      <a:pt x="1222177" y="131404"/>
                      <a:pt x="1224342" y="128156"/>
                    </a:cubicBezTo>
                    <a:cubicBezTo>
                      <a:pt x="1232644" y="114801"/>
                      <a:pt x="1238419" y="98919"/>
                      <a:pt x="1240585" y="79428"/>
                    </a:cubicBezTo>
                    <a:cubicBezTo>
                      <a:pt x="1245999" y="29978"/>
                      <a:pt x="1205934" y="-11531"/>
                      <a:pt x="1158289" y="2907"/>
                    </a:cubicBezTo>
                    <a:cubicBezTo>
                      <a:pt x="1155401" y="3629"/>
                      <a:pt x="1152513" y="4712"/>
                      <a:pt x="1149987" y="5795"/>
                    </a:cubicBezTo>
                    <a:cubicBezTo>
                      <a:pt x="1146738" y="7238"/>
                      <a:pt x="1143490" y="8682"/>
                      <a:pt x="1140241" y="10487"/>
                    </a:cubicBezTo>
                    <a:cubicBezTo>
                      <a:pt x="1127608" y="16984"/>
                      <a:pt x="1115697" y="25647"/>
                      <a:pt x="1103425" y="32866"/>
                    </a:cubicBezTo>
                    <a:cubicBezTo>
                      <a:pt x="1100176" y="34671"/>
                      <a:pt x="1097288" y="36475"/>
                      <a:pt x="1094040" y="38641"/>
                    </a:cubicBezTo>
                    <a:cubicBezTo>
                      <a:pt x="1094401" y="42611"/>
                      <a:pt x="1094401" y="46943"/>
                      <a:pt x="1094401" y="50913"/>
                    </a:cubicBezTo>
                    <a:cubicBezTo>
                      <a:pt x="1094040" y="50913"/>
                      <a:pt x="1093318" y="50913"/>
                      <a:pt x="1092957" y="50913"/>
                    </a:cubicBezTo>
                    <a:cubicBezTo>
                      <a:pt x="1087904" y="50913"/>
                      <a:pt x="1083573" y="52357"/>
                      <a:pt x="1080324" y="54523"/>
                    </a:cubicBezTo>
                    <a:cubicBezTo>
                      <a:pt x="1080685" y="51996"/>
                      <a:pt x="1080685" y="49469"/>
                      <a:pt x="1080685" y="46943"/>
                    </a:cubicBezTo>
                    <a:cubicBezTo>
                      <a:pt x="995862" y="97836"/>
                      <a:pt x="907791" y="142955"/>
                      <a:pt x="811779" y="168221"/>
                    </a:cubicBezTo>
                    <a:cubicBezTo>
                      <a:pt x="815749" y="171831"/>
                      <a:pt x="820081" y="175079"/>
                      <a:pt x="824412" y="177967"/>
                    </a:cubicBezTo>
                    <a:cubicBezTo>
                      <a:pt x="822607" y="177606"/>
                      <a:pt x="820442" y="177245"/>
                      <a:pt x="817915" y="177245"/>
                    </a:cubicBezTo>
                    <a:cubicBezTo>
                      <a:pt x="812140" y="177245"/>
                      <a:pt x="807448" y="179049"/>
                      <a:pt x="803838" y="181937"/>
                    </a:cubicBezTo>
                    <a:cubicBezTo>
                      <a:pt x="800229" y="179049"/>
                      <a:pt x="796980" y="175801"/>
                      <a:pt x="793732" y="172552"/>
                    </a:cubicBezTo>
                    <a:cubicBezTo>
                      <a:pt x="793371" y="172552"/>
                      <a:pt x="793371" y="172552"/>
                      <a:pt x="793010" y="172552"/>
                    </a:cubicBezTo>
                    <a:cubicBezTo>
                      <a:pt x="732371" y="186629"/>
                      <a:pt x="688696" y="219115"/>
                      <a:pt x="650797" y="266399"/>
                    </a:cubicBezTo>
                    <a:cubicBezTo>
                      <a:pt x="606039" y="323067"/>
                      <a:pt x="568862" y="383707"/>
                      <a:pt x="535654" y="448316"/>
                    </a:cubicBezTo>
                    <a:cubicBezTo>
                      <a:pt x="493424" y="530251"/>
                      <a:pt x="466713" y="617601"/>
                      <a:pt x="446861" y="706033"/>
                    </a:cubicBezTo>
                    <a:cubicBezTo>
                      <a:pt x="432423" y="771003"/>
                      <a:pt x="410045" y="829477"/>
                      <a:pt x="369619" y="881453"/>
                    </a:cubicBezTo>
                    <a:cubicBezTo>
                      <a:pt x="350489" y="905997"/>
                      <a:pt x="332802" y="931264"/>
                      <a:pt x="315837" y="957252"/>
                    </a:cubicBezTo>
                    <a:cubicBezTo>
                      <a:pt x="292737" y="993708"/>
                      <a:pt x="301761" y="1027276"/>
                      <a:pt x="341104" y="1044962"/>
                    </a:cubicBezTo>
                    <a:cubicBezTo>
                      <a:pt x="345074" y="1046767"/>
                      <a:pt x="348684" y="1048211"/>
                      <a:pt x="352293" y="1049655"/>
                    </a:cubicBezTo>
                    <a:cubicBezTo>
                      <a:pt x="327027" y="1055069"/>
                      <a:pt x="242565" y="1034495"/>
                      <a:pt x="223435" y="1057956"/>
                    </a:cubicBezTo>
                    <a:cubicBezTo>
                      <a:pt x="174707" y="1117152"/>
                      <a:pt x="95299" y="1160104"/>
                      <a:pt x="17695" y="1163714"/>
                    </a:cubicBezTo>
                    <a:cubicBezTo>
                      <a:pt x="10837" y="1164075"/>
                      <a:pt x="-353" y="1161187"/>
                      <a:pt x="9" y="1170572"/>
                    </a:cubicBezTo>
                    <a:cubicBezTo>
                      <a:pt x="369" y="1182483"/>
                      <a:pt x="12642" y="1177430"/>
                      <a:pt x="19861" y="1177791"/>
                    </a:cubicBezTo>
                    <a:cubicBezTo>
                      <a:pt x="90606" y="1179235"/>
                      <a:pt x="147275" y="1145667"/>
                      <a:pt x="198169" y="1101270"/>
                    </a:cubicBezTo>
                    <a:cubicBezTo>
                      <a:pt x="215855" y="1085749"/>
                      <a:pt x="230293" y="1065536"/>
                      <a:pt x="252671" y="1059761"/>
                    </a:cubicBezTo>
                    <a:cubicBezTo>
                      <a:pt x="253394" y="1059761"/>
                      <a:pt x="254476" y="1059761"/>
                      <a:pt x="255198" y="1059761"/>
                    </a:cubicBezTo>
                    <a:cubicBezTo>
                      <a:pt x="264222" y="1059761"/>
                      <a:pt x="273967" y="1060122"/>
                      <a:pt x="283352" y="1060844"/>
                    </a:cubicBezTo>
                    <a:cubicBezTo>
                      <a:pt x="284074" y="1060844"/>
                      <a:pt x="284435" y="1061205"/>
                      <a:pt x="285157" y="1061205"/>
                    </a:cubicBezTo>
                    <a:cubicBezTo>
                      <a:pt x="284796" y="1061205"/>
                      <a:pt x="284796" y="1060844"/>
                      <a:pt x="284435" y="1060844"/>
                    </a:cubicBezTo>
                    <a:cubicBezTo>
                      <a:pt x="316559" y="1062288"/>
                      <a:pt x="350127" y="1064453"/>
                      <a:pt x="380447" y="1057595"/>
                    </a:cubicBezTo>
                    <a:cubicBezTo>
                      <a:pt x="401382" y="1060483"/>
                      <a:pt x="417625" y="1055791"/>
                      <a:pt x="434228" y="1045323"/>
                    </a:cubicBezTo>
                    <a:cubicBezTo>
                      <a:pt x="441086" y="1040992"/>
                      <a:pt x="447944" y="1035938"/>
                      <a:pt x="455163" y="1030163"/>
                    </a:cubicBezTo>
                    <a:cubicBezTo>
                      <a:pt x="462021" y="1024749"/>
                      <a:pt x="468879" y="1018613"/>
                      <a:pt x="476459" y="1012116"/>
                    </a:cubicBezTo>
                    <a:cubicBezTo>
                      <a:pt x="550092" y="948589"/>
                      <a:pt x="597738" y="875678"/>
                      <a:pt x="642495" y="787607"/>
                    </a:cubicBezTo>
                    <a:cubicBezTo>
                      <a:pt x="678589" y="716500"/>
                      <a:pt x="724430" y="665967"/>
                      <a:pt x="797702" y="630956"/>
                    </a:cubicBezTo>
                    <a:cubicBezTo>
                      <a:pt x="822968" y="618683"/>
                      <a:pt x="868809" y="596305"/>
                      <a:pt x="892992" y="581867"/>
                    </a:cubicBezTo>
                    <a:cubicBezTo>
                      <a:pt x="930170" y="560210"/>
                      <a:pt x="940276" y="565985"/>
                      <a:pt x="944247" y="608216"/>
                    </a:cubicBezTo>
                    <a:cubicBezTo>
                      <a:pt x="947495" y="643589"/>
                      <a:pt x="946413" y="679322"/>
                      <a:pt x="960490" y="713252"/>
                    </a:cubicBezTo>
                    <a:cubicBezTo>
                      <a:pt x="969513" y="735269"/>
                      <a:pt x="981785" y="749346"/>
                      <a:pt x="998028" y="755483"/>
                    </a:cubicBezTo>
                    <a:cubicBezTo>
                      <a:pt x="1003803" y="757648"/>
                      <a:pt x="1010300" y="759092"/>
                      <a:pt x="1017158" y="759092"/>
                    </a:cubicBezTo>
                    <a:cubicBezTo>
                      <a:pt x="1024738" y="759453"/>
                      <a:pt x="1033401" y="758370"/>
                      <a:pt x="1042425" y="756204"/>
                    </a:cubicBezTo>
                    <a:cubicBezTo>
                      <a:pt x="1068413" y="749707"/>
                      <a:pt x="1092596" y="715056"/>
                      <a:pt x="1094762" y="686903"/>
                    </a:cubicBezTo>
                    <a:cubicBezTo>
                      <a:pt x="1096567" y="682571"/>
                      <a:pt x="1096567" y="678601"/>
                      <a:pt x="1095845" y="674991"/>
                    </a:cubicBezTo>
                    <a:close/>
                    <a:moveTo>
                      <a:pt x="1033040" y="741405"/>
                    </a:moveTo>
                    <a:cubicBezTo>
                      <a:pt x="1007774" y="745376"/>
                      <a:pt x="988643" y="737796"/>
                      <a:pt x="978898" y="711447"/>
                    </a:cubicBezTo>
                    <a:cubicBezTo>
                      <a:pt x="966626" y="677518"/>
                      <a:pt x="964099" y="642145"/>
                      <a:pt x="960850" y="606772"/>
                    </a:cubicBezTo>
                    <a:cubicBezTo>
                      <a:pt x="959407" y="593056"/>
                      <a:pt x="957241" y="579701"/>
                      <a:pt x="949661" y="567790"/>
                    </a:cubicBezTo>
                    <a:cubicBezTo>
                      <a:pt x="942081" y="555878"/>
                      <a:pt x="931253" y="551547"/>
                      <a:pt x="919342" y="557322"/>
                    </a:cubicBezTo>
                    <a:cubicBezTo>
                      <a:pt x="841738" y="593417"/>
                      <a:pt x="742116" y="625541"/>
                      <a:pt x="685087" y="692678"/>
                    </a:cubicBezTo>
                    <a:cubicBezTo>
                      <a:pt x="654406" y="728772"/>
                      <a:pt x="634554" y="774613"/>
                      <a:pt x="610371" y="816482"/>
                    </a:cubicBezTo>
                    <a:cubicBezTo>
                      <a:pt x="567779" y="891199"/>
                      <a:pt x="525187" y="950394"/>
                      <a:pt x="462382" y="1007063"/>
                    </a:cubicBezTo>
                    <a:cubicBezTo>
                      <a:pt x="439282" y="1027637"/>
                      <a:pt x="429536" y="1039187"/>
                      <a:pt x="398494" y="1043518"/>
                    </a:cubicBezTo>
                    <a:cubicBezTo>
                      <a:pt x="380086" y="1046045"/>
                      <a:pt x="340382" y="1033412"/>
                      <a:pt x="330997" y="1016808"/>
                    </a:cubicBezTo>
                    <a:cubicBezTo>
                      <a:pt x="320891" y="998761"/>
                      <a:pt x="321251" y="979270"/>
                      <a:pt x="332441" y="961944"/>
                    </a:cubicBezTo>
                    <a:cubicBezTo>
                      <a:pt x="347240" y="938844"/>
                      <a:pt x="363843" y="917187"/>
                      <a:pt x="379725" y="894808"/>
                    </a:cubicBezTo>
                    <a:cubicBezTo>
                      <a:pt x="421956" y="835974"/>
                      <a:pt x="449749" y="772808"/>
                      <a:pt x="464548" y="699536"/>
                    </a:cubicBezTo>
                    <a:cubicBezTo>
                      <a:pt x="482956" y="608216"/>
                      <a:pt x="511832" y="517979"/>
                      <a:pt x="557672" y="434961"/>
                    </a:cubicBezTo>
                    <a:cubicBezTo>
                      <a:pt x="587631" y="380819"/>
                      <a:pt x="618672" y="327760"/>
                      <a:pt x="657655" y="278671"/>
                    </a:cubicBezTo>
                    <a:cubicBezTo>
                      <a:pt x="693749" y="232831"/>
                      <a:pt x="733815" y="199262"/>
                      <a:pt x="793371" y="186629"/>
                    </a:cubicBezTo>
                    <a:cubicBezTo>
                      <a:pt x="911040" y="161363"/>
                      <a:pt x="1014270" y="102889"/>
                      <a:pt x="1116058" y="41168"/>
                    </a:cubicBezTo>
                    <a:cubicBezTo>
                      <a:pt x="1133383" y="30700"/>
                      <a:pt x="1151070" y="20955"/>
                      <a:pt x="1171283" y="18067"/>
                    </a:cubicBezTo>
                    <a:cubicBezTo>
                      <a:pt x="1208099" y="13375"/>
                      <a:pt x="1226508" y="41168"/>
                      <a:pt x="1223620" y="77984"/>
                    </a:cubicBezTo>
                    <a:cubicBezTo>
                      <a:pt x="1220372" y="124185"/>
                      <a:pt x="1193662" y="146925"/>
                      <a:pt x="1157567" y="170387"/>
                    </a:cubicBezTo>
                    <a:cubicBezTo>
                      <a:pt x="1100176" y="207564"/>
                      <a:pt x="1042064" y="243659"/>
                      <a:pt x="978537" y="270369"/>
                    </a:cubicBezTo>
                    <a:cubicBezTo>
                      <a:pt x="974205" y="272174"/>
                      <a:pt x="960490" y="275783"/>
                      <a:pt x="956519" y="275061"/>
                    </a:cubicBezTo>
                    <a:cubicBezTo>
                      <a:pt x="928365" y="279032"/>
                      <a:pt x="924395" y="295635"/>
                      <a:pt x="915010" y="320902"/>
                    </a:cubicBezTo>
                    <a:cubicBezTo>
                      <a:pt x="883247" y="408973"/>
                      <a:pt x="834158" y="487660"/>
                      <a:pt x="779655" y="563097"/>
                    </a:cubicBezTo>
                    <a:cubicBezTo>
                      <a:pt x="779294" y="563819"/>
                      <a:pt x="778572" y="564541"/>
                      <a:pt x="778211" y="565263"/>
                    </a:cubicBezTo>
                    <a:cubicBezTo>
                      <a:pt x="774602" y="577174"/>
                      <a:pt x="757637" y="588725"/>
                      <a:pt x="761969" y="594861"/>
                    </a:cubicBezTo>
                    <a:cubicBezTo>
                      <a:pt x="770992" y="602802"/>
                      <a:pt x="781459" y="579701"/>
                      <a:pt x="788317" y="569595"/>
                    </a:cubicBezTo>
                    <a:cubicBezTo>
                      <a:pt x="816472" y="527364"/>
                      <a:pt x="851122" y="489103"/>
                      <a:pt x="873140" y="442541"/>
                    </a:cubicBezTo>
                    <a:cubicBezTo>
                      <a:pt x="877472" y="433156"/>
                      <a:pt x="884329" y="426298"/>
                      <a:pt x="893714" y="421606"/>
                    </a:cubicBezTo>
                    <a:cubicBezTo>
                      <a:pt x="925117" y="406807"/>
                      <a:pt x="957602" y="394174"/>
                      <a:pt x="991531" y="386955"/>
                    </a:cubicBezTo>
                    <a:cubicBezTo>
                      <a:pt x="1013549" y="382263"/>
                      <a:pt x="1036649" y="385872"/>
                      <a:pt x="1041341" y="412221"/>
                    </a:cubicBezTo>
                    <a:cubicBezTo>
                      <a:pt x="1056502" y="500293"/>
                      <a:pt x="1069856" y="588725"/>
                      <a:pt x="1081407" y="663802"/>
                    </a:cubicBezTo>
                    <a:cubicBezTo>
                      <a:pt x="1082129" y="716139"/>
                      <a:pt x="1066969" y="736352"/>
                      <a:pt x="1033040" y="741405"/>
                    </a:cubicBezTo>
                    <a:close/>
                  </a:path>
                </a:pathLst>
              </a:custGeom>
              <a:solidFill>
                <a:srgbClr val="000000"/>
              </a:solidFill>
              <a:ln w="3607" cap="flat">
                <a:noFill/>
                <a:prstDash val="solid"/>
                <a:miter/>
              </a:ln>
            </p:spPr>
            <p:txBody>
              <a:bodyPr rtlCol="0" anchor="ctr"/>
              <a:lstStyle/>
              <a:p>
                <a:endParaRPr lang="en-US"/>
              </a:p>
            </p:txBody>
          </p:sp>
          <p:sp>
            <p:nvSpPr>
              <p:cNvPr id="25" name="Freeform 160">
                <a:extLst>
                  <a:ext uri="{FF2B5EF4-FFF2-40B4-BE49-F238E27FC236}">
                    <a16:creationId xmlns:a16="http://schemas.microsoft.com/office/drawing/2014/main" id="{65C13F0A-EC83-FDD6-8840-B9088CC5F9EF}"/>
                  </a:ext>
                </a:extLst>
              </p:cNvPr>
              <p:cNvSpPr/>
              <p:nvPr/>
            </p:nvSpPr>
            <p:spPr>
              <a:xfrm>
                <a:off x="5625684" y="1189904"/>
                <a:ext cx="1450349" cy="1219057"/>
              </a:xfrm>
              <a:custGeom>
                <a:avLst/>
                <a:gdLst>
                  <a:gd name="connsiteX0" fmla="*/ 1429352 w 1450349"/>
                  <a:gd name="connsiteY0" fmla="*/ 1178993 h 1219057"/>
                  <a:gd name="connsiteX1" fmla="*/ 1374849 w 1450349"/>
                  <a:gd name="connsiteY1" fmla="*/ 1147590 h 1219057"/>
                  <a:gd name="connsiteX2" fmla="*/ 1322872 w 1450349"/>
                  <a:gd name="connsiteY2" fmla="*/ 1081898 h 1219057"/>
                  <a:gd name="connsiteX3" fmla="*/ 1261872 w 1450349"/>
                  <a:gd name="connsiteY3" fmla="*/ 906838 h 1219057"/>
                  <a:gd name="connsiteX4" fmla="*/ 1180298 w 1450349"/>
                  <a:gd name="connsiteY4" fmla="*/ 724921 h 1219057"/>
                  <a:gd name="connsiteX5" fmla="*/ 1131570 w 1450349"/>
                  <a:gd name="connsiteY5" fmla="*/ 559607 h 1219057"/>
                  <a:gd name="connsiteX6" fmla="*/ 1059381 w 1450349"/>
                  <a:gd name="connsiteY6" fmla="*/ 500412 h 1219057"/>
                  <a:gd name="connsiteX7" fmla="*/ 968783 w 1450349"/>
                  <a:gd name="connsiteY7" fmla="*/ 441216 h 1219057"/>
                  <a:gd name="connsiteX8" fmla="*/ 882878 w 1450349"/>
                  <a:gd name="connsiteY8" fmla="*/ 270849 h 1219057"/>
                  <a:gd name="connsiteX9" fmla="*/ 797694 w 1450349"/>
                  <a:gd name="connsiteY9" fmla="*/ 133689 h 1219057"/>
                  <a:gd name="connsiteX10" fmla="*/ 695185 w 1450349"/>
                  <a:gd name="connsiteY10" fmla="*/ 18547 h 1219057"/>
                  <a:gd name="connsiteX11" fmla="*/ 620830 w 1450349"/>
                  <a:gd name="connsiteY11" fmla="*/ 5914 h 1219057"/>
                  <a:gd name="connsiteX12" fmla="*/ 391267 w 1450349"/>
                  <a:gd name="connsiteY12" fmla="*/ 281317 h 1219057"/>
                  <a:gd name="connsiteX13" fmla="*/ 356977 w 1450349"/>
                  <a:gd name="connsiteY13" fmla="*/ 315607 h 1219057"/>
                  <a:gd name="connsiteX14" fmla="*/ 342178 w 1450349"/>
                  <a:gd name="connsiteY14" fmla="*/ 330405 h 1219057"/>
                  <a:gd name="connsiteX15" fmla="*/ 73633 w 1450349"/>
                  <a:gd name="connsiteY15" fmla="*/ 620968 h 1219057"/>
                  <a:gd name="connsiteX16" fmla="*/ 7580 w 1450349"/>
                  <a:gd name="connsiteY16" fmla="*/ 722755 h 1219057"/>
                  <a:gd name="connsiteX17" fmla="*/ 0 w 1450349"/>
                  <a:gd name="connsiteY17" fmla="*/ 739359 h 1219057"/>
                  <a:gd name="connsiteX18" fmla="*/ 12633 w 1450349"/>
                  <a:gd name="connsiteY18" fmla="*/ 735749 h 1219057"/>
                  <a:gd name="connsiteX19" fmla="*/ 12633 w 1450349"/>
                  <a:gd name="connsiteY19" fmla="*/ 735388 h 1219057"/>
                  <a:gd name="connsiteX20" fmla="*/ 398125 w 1450349"/>
                  <a:gd name="connsiteY20" fmla="*/ 289618 h 1219057"/>
                  <a:gd name="connsiteX21" fmla="*/ 529149 w 1450349"/>
                  <a:gd name="connsiteY21" fmla="*/ 118168 h 1219057"/>
                  <a:gd name="connsiteX22" fmla="*/ 604226 w 1450349"/>
                  <a:gd name="connsiteY22" fmla="*/ 39482 h 1219057"/>
                  <a:gd name="connsiteX23" fmla="*/ 710345 w 1450349"/>
                  <a:gd name="connsiteY23" fmla="*/ 47423 h 1219057"/>
                  <a:gd name="connsiteX24" fmla="*/ 801303 w 1450349"/>
                  <a:gd name="connsiteY24" fmla="*/ 172310 h 1219057"/>
                  <a:gd name="connsiteX25" fmla="*/ 912475 w 1450349"/>
                  <a:gd name="connsiteY25" fmla="*/ 363612 h 1219057"/>
                  <a:gd name="connsiteX26" fmla="*/ 960120 w 1450349"/>
                  <a:gd name="connsiteY26" fmla="*/ 458903 h 1219057"/>
                  <a:gd name="connsiteX27" fmla="*/ 1043860 w 1450349"/>
                  <a:gd name="connsiteY27" fmla="*/ 511601 h 1219057"/>
                  <a:gd name="connsiteX28" fmla="*/ 1070931 w 1450349"/>
                  <a:gd name="connsiteY28" fmla="*/ 514489 h 1219057"/>
                  <a:gd name="connsiteX29" fmla="*/ 1108831 w 1450349"/>
                  <a:gd name="connsiteY29" fmla="*/ 546974 h 1219057"/>
                  <a:gd name="connsiteX30" fmla="*/ 1129404 w 1450349"/>
                  <a:gd name="connsiteY30" fmla="*/ 613388 h 1219057"/>
                  <a:gd name="connsiteX31" fmla="*/ 1199789 w 1450349"/>
                  <a:gd name="connsiteY31" fmla="*/ 819128 h 1219057"/>
                  <a:gd name="connsiteX32" fmla="*/ 1307352 w 1450349"/>
                  <a:gd name="connsiteY32" fmla="*/ 1090560 h 1219057"/>
                  <a:gd name="connsiteX33" fmla="*/ 1357884 w 1450349"/>
                  <a:gd name="connsiteY33" fmla="*/ 1155170 h 1219057"/>
                  <a:gd name="connsiteX34" fmla="*/ 1450287 w 1450349"/>
                  <a:gd name="connsiteY34" fmla="*/ 1219058 h 1219057"/>
                  <a:gd name="connsiteX35" fmla="*/ 1429352 w 1450349"/>
                  <a:gd name="connsiteY35" fmla="*/ 1178993 h 121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50349" h="1219057">
                    <a:moveTo>
                      <a:pt x="1429352" y="1178993"/>
                    </a:moveTo>
                    <a:cubicBezTo>
                      <a:pt x="1410943" y="1169247"/>
                      <a:pt x="1393979" y="1155892"/>
                      <a:pt x="1374849" y="1147590"/>
                    </a:cubicBezTo>
                    <a:cubicBezTo>
                      <a:pt x="1344890" y="1134596"/>
                      <a:pt x="1331535" y="1111495"/>
                      <a:pt x="1322872" y="1081898"/>
                    </a:cubicBezTo>
                    <a:cubicBezTo>
                      <a:pt x="1305186" y="1022702"/>
                      <a:pt x="1287139" y="963507"/>
                      <a:pt x="1261872" y="906838"/>
                    </a:cubicBezTo>
                    <a:cubicBezTo>
                      <a:pt x="1234801" y="846199"/>
                      <a:pt x="1197984" y="789530"/>
                      <a:pt x="1180298" y="724921"/>
                    </a:cubicBezTo>
                    <a:cubicBezTo>
                      <a:pt x="1165138" y="669696"/>
                      <a:pt x="1148174" y="614471"/>
                      <a:pt x="1131570" y="559607"/>
                    </a:cubicBezTo>
                    <a:cubicBezTo>
                      <a:pt x="1115327" y="505465"/>
                      <a:pt x="1114606" y="503299"/>
                      <a:pt x="1059381" y="500412"/>
                    </a:cubicBezTo>
                    <a:cubicBezTo>
                      <a:pt x="1016428" y="498246"/>
                      <a:pt x="990079" y="478033"/>
                      <a:pt x="968783" y="441216"/>
                    </a:cubicBezTo>
                    <a:cubicBezTo>
                      <a:pt x="937020" y="385991"/>
                      <a:pt x="920416" y="323186"/>
                      <a:pt x="882878" y="270849"/>
                    </a:cubicBezTo>
                    <a:cubicBezTo>
                      <a:pt x="851475" y="227174"/>
                      <a:pt x="823682" y="180973"/>
                      <a:pt x="797694" y="133689"/>
                    </a:cubicBezTo>
                    <a:cubicBezTo>
                      <a:pt x="772427" y="87849"/>
                      <a:pt x="741386" y="45979"/>
                      <a:pt x="695185" y="18547"/>
                    </a:cubicBezTo>
                    <a:cubicBezTo>
                      <a:pt x="672445" y="4831"/>
                      <a:pt x="648984" y="-7802"/>
                      <a:pt x="620830" y="5914"/>
                    </a:cubicBezTo>
                    <a:cubicBezTo>
                      <a:pt x="557664" y="36594"/>
                      <a:pt x="395237" y="277707"/>
                      <a:pt x="391267" y="281317"/>
                    </a:cubicBezTo>
                    <a:cubicBezTo>
                      <a:pt x="381883" y="290701"/>
                      <a:pt x="369971" y="302251"/>
                      <a:pt x="356977" y="315607"/>
                    </a:cubicBezTo>
                    <a:cubicBezTo>
                      <a:pt x="352285" y="320299"/>
                      <a:pt x="347232" y="325352"/>
                      <a:pt x="342178" y="330405"/>
                    </a:cubicBezTo>
                    <a:cubicBezTo>
                      <a:pt x="256273" y="417033"/>
                      <a:pt x="121640" y="557441"/>
                      <a:pt x="73633" y="620968"/>
                    </a:cubicBezTo>
                    <a:cubicBezTo>
                      <a:pt x="60639" y="638293"/>
                      <a:pt x="24545" y="690631"/>
                      <a:pt x="7580" y="722755"/>
                    </a:cubicBezTo>
                    <a:cubicBezTo>
                      <a:pt x="3971" y="729252"/>
                      <a:pt x="1444" y="735027"/>
                      <a:pt x="0" y="739359"/>
                    </a:cubicBezTo>
                    <a:cubicBezTo>
                      <a:pt x="8302" y="741524"/>
                      <a:pt x="10828" y="738637"/>
                      <a:pt x="12633" y="735749"/>
                    </a:cubicBezTo>
                    <a:cubicBezTo>
                      <a:pt x="12633" y="735749"/>
                      <a:pt x="12633" y="735749"/>
                      <a:pt x="12633" y="735388"/>
                    </a:cubicBezTo>
                    <a:cubicBezTo>
                      <a:pt x="78326" y="635406"/>
                      <a:pt x="311137" y="371553"/>
                      <a:pt x="398125" y="289618"/>
                    </a:cubicBezTo>
                    <a:cubicBezTo>
                      <a:pt x="402818" y="284926"/>
                      <a:pt x="519764" y="131884"/>
                      <a:pt x="529149" y="118168"/>
                    </a:cubicBezTo>
                    <a:cubicBezTo>
                      <a:pt x="549723" y="87488"/>
                      <a:pt x="574629" y="61139"/>
                      <a:pt x="604226" y="39482"/>
                    </a:cubicBezTo>
                    <a:cubicBezTo>
                      <a:pt x="647901" y="7718"/>
                      <a:pt x="669557" y="11328"/>
                      <a:pt x="710345" y="47423"/>
                    </a:cubicBezTo>
                    <a:cubicBezTo>
                      <a:pt x="750410" y="82434"/>
                      <a:pt x="776398" y="127192"/>
                      <a:pt x="801303" y="172310"/>
                    </a:cubicBezTo>
                    <a:cubicBezTo>
                      <a:pt x="837037" y="236920"/>
                      <a:pt x="884321" y="294672"/>
                      <a:pt x="912475" y="363612"/>
                    </a:cubicBezTo>
                    <a:cubicBezTo>
                      <a:pt x="925830" y="396459"/>
                      <a:pt x="942073" y="427861"/>
                      <a:pt x="960120" y="458903"/>
                    </a:cubicBezTo>
                    <a:cubicBezTo>
                      <a:pt x="979250" y="492471"/>
                      <a:pt x="1007043" y="508352"/>
                      <a:pt x="1043860" y="511601"/>
                    </a:cubicBezTo>
                    <a:cubicBezTo>
                      <a:pt x="1052884" y="512323"/>
                      <a:pt x="1061907" y="513767"/>
                      <a:pt x="1070931" y="514489"/>
                    </a:cubicBezTo>
                    <a:cubicBezTo>
                      <a:pt x="1091505" y="515932"/>
                      <a:pt x="1103416" y="526400"/>
                      <a:pt x="1108831" y="546974"/>
                    </a:cubicBezTo>
                    <a:cubicBezTo>
                      <a:pt x="1114606" y="569352"/>
                      <a:pt x="1121464" y="591731"/>
                      <a:pt x="1129404" y="613388"/>
                    </a:cubicBezTo>
                    <a:cubicBezTo>
                      <a:pt x="1154671" y="681607"/>
                      <a:pt x="1164055" y="754157"/>
                      <a:pt x="1199789" y="819128"/>
                    </a:cubicBezTo>
                    <a:cubicBezTo>
                      <a:pt x="1246712" y="904673"/>
                      <a:pt x="1282085" y="995631"/>
                      <a:pt x="1307352" y="1090560"/>
                    </a:cubicBezTo>
                    <a:cubicBezTo>
                      <a:pt x="1314931" y="1118714"/>
                      <a:pt x="1330452" y="1140371"/>
                      <a:pt x="1357884" y="1155170"/>
                    </a:cubicBezTo>
                    <a:cubicBezTo>
                      <a:pt x="1390370" y="1172856"/>
                      <a:pt x="1426825" y="1186573"/>
                      <a:pt x="1450287" y="1219058"/>
                    </a:cubicBezTo>
                    <a:cubicBezTo>
                      <a:pt x="1451008" y="1201371"/>
                      <a:pt x="1445594" y="1187655"/>
                      <a:pt x="1429352" y="1178993"/>
                    </a:cubicBezTo>
                    <a:close/>
                  </a:path>
                </a:pathLst>
              </a:custGeom>
              <a:solidFill>
                <a:srgbClr val="000000"/>
              </a:solidFill>
              <a:ln w="3607" cap="flat">
                <a:noFill/>
                <a:prstDash val="solid"/>
                <a:miter/>
              </a:ln>
            </p:spPr>
            <p:txBody>
              <a:bodyPr rtlCol="0" anchor="ctr"/>
              <a:lstStyle/>
              <a:p>
                <a:endParaRPr lang="en-US"/>
              </a:p>
            </p:txBody>
          </p:sp>
          <p:sp>
            <p:nvSpPr>
              <p:cNvPr id="26" name="Freeform 161">
                <a:extLst>
                  <a:ext uri="{FF2B5EF4-FFF2-40B4-BE49-F238E27FC236}">
                    <a16:creationId xmlns:a16="http://schemas.microsoft.com/office/drawing/2014/main" id="{C84A69CD-693B-367D-15F3-41E009E9B213}"/>
                  </a:ext>
                </a:extLst>
              </p:cNvPr>
              <p:cNvSpPr/>
              <p:nvPr/>
            </p:nvSpPr>
            <p:spPr>
              <a:xfrm>
                <a:off x="5273048" y="1175244"/>
                <a:ext cx="146535" cy="261325"/>
              </a:xfrm>
              <a:custGeom>
                <a:avLst/>
                <a:gdLst>
                  <a:gd name="connsiteX0" fmla="*/ 146536 w 146535"/>
                  <a:gd name="connsiteY0" fmla="*/ 0 h 261325"/>
                  <a:gd name="connsiteX1" fmla="*/ 1435 w 146535"/>
                  <a:gd name="connsiteY1" fmla="*/ 261326 h 261325"/>
                  <a:gd name="connsiteX2" fmla="*/ 146536 w 146535"/>
                  <a:gd name="connsiteY2" fmla="*/ 0 h 261325"/>
                </a:gdLst>
                <a:ahLst/>
                <a:cxnLst>
                  <a:cxn ang="0">
                    <a:pos x="connsiteX0" y="connsiteY0"/>
                  </a:cxn>
                  <a:cxn ang="0">
                    <a:pos x="connsiteX1" y="connsiteY1"/>
                  </a:cxn>
                  <a:cxn ang="0">
                    <a:pos x="connsiteX2" y="connsiteY2"/>
                  </a:cxn>
                </a:cxnLst>
                <a:rect l="l" t="t" r="r" b="b"/>
                <a:pathLst>
                  <a:path w="146535" h="261325">
                    <a:moveTo>
                      <a:pt x="146536" y="0"/>
                    </a:moveTo>
                    <a:cubicBezTo>
                      <a:pt x="70376" y="18047"/>
                      <a:pt x="-11920" y="170728"/>
                      <a:pt x="1435" y="261326"/>
                    </a:cubicBezTo>
                    <a:cubicBezTo>
                      <a:pt x="7932" y="153764"/>
                      <a:pt x="66045" y="73994"/>
                      <a:pt x="146536" y="0"/>
                    </a:cubicBezTo>
                    <a:close/>
                  </a:path>
                </a:pathLst>
              </a:custGeom>
              <a:solidFill>
                <a:srgbClr val="000000"/>
              </a:solidFill>
              <a:ln w="3607" cap="flat">
                <a:noFill/>
                <a:prstDash val="solid"/>
                <a:miter/>
              </a:ln>
            </p:spPr>
            <p:txBody>
              <a:bodyPr rtlCol="0" anchor="ctr"/>
              <a:lstStyle/>
              <a:p>
                <a:endParaRPr lang="en-US"/>
              </a:p>
            </p:txBody>
          </p:sp>
          <p:sp>
            <p:nvSpPr>
              <p:cNvPr id="27" name="Freeform 162">
                <a:extLst>
                  <a:ext uri="{FF2B5EF4-FFF2-40B4-BE49-F238E27FC236}">
                    <a16:creationId xmlns:a16="http://schemas.microsoft.com/office/drawing/2014/main" id="{AC9CB001-AD09-3AE9-E25B-C8987759902F}"/>
                  </a:ext>
                </a:extLst>
              </p:cNvPr>
              <p:cNvSpPr/>
              <p:nvPr/>
            </p:nvSpPr>
            <p:spPr>
              <a:xfrm>
                <a:off x="4655097" y="2116595"/>
                <a:ext cx="135355" cy="214402"/>
              </a:xfrm>
              <a:custGeom>
                <a:avLst/>
                <a:gdLst>
                  <a:gd name="connsiteX0" fmla="*/ 0 w 135355"/>
                  <a:gd name="connsiteY0" fmla="*/ 214403 h 214402"/>
                  <a:gd name="connsiteX1" fmla="*/ 135355 w 135355"/>
                  <a:gd name="connsiteY1" fmla="*/ 0 h 214402"/>
                  <a:gd name="connsiteX2" fmla="*/ 0 w 135355"/>
                  <a:gd name="connsiteY2" fmla="*/ 214403 h 214402"/>
                </a:gdLst>
                <a:ahLst/>
                <a:cxnLst>
                  <a:cxn ang="0">
                    <a:pos x="connsiteX0" y="connsiteY0"/>
                  </a:cxn>
                  <a:cxn ang="0">
                    <a:pos x="connsiteX1" y="connsiteY1"/>
                  </a:cxn>
                  <a:cxn ang="0">
                    <a:pos x="connsiteX2" y="connsiteY2"/>
                  </a:cxn>
                </a:cxnLst>
                <a:rect l="l" t="t" r="r" b="b"/>
                <a:pathLst>
                  <a:path w="135355" h="214402">
                    <a:moveTo>
                      <a:pt x="0" y="214403"/>
                    </a:moveTo>
                    <a:cubicBezTo>
                      <a:pt x="32485" y="134633"/>
                      <a:pt x="76521" y="63166"/>
                      <a:pt x="135355" y="0"/>
                    </a:cubicBezTo>
                    <a:cubicBezTo>
                      <a:pt x="96734" y="9745"/>
                      <a:pt x="14438" y="141130"/>
                      <a:pt x="0" y="214403"/>
                    </a:cubicBezTo>
                    <a:close/>
                  </a:path>
                </a:pathLst>
              </a:custGeom>
              <a:solidFill>
                <a:srgbClr val="000000"/>
              </a:solidFill>
              <a:ln w="3607" cap="flat">
                <a:noFill/>
                <a:prstDash val="solid"/>
                <a:miter/>
              </a:ln>
            </p:spPr>
            <p:txBody>
              <a:bodyPr rtlCol="0" anchor="ctr"/>
              <a:lstStyle/>
              <a:p>
                <a:endParaRPr lang="en-US"/>
              </a:p>
            </p:txBody>
          </p:sp>
          <p:sp>
            <p:nvSpPr>
              <p:cNvPr id="28" name="Freeform 163">
                <a:extLst>
                  <a:ext uri="{FF2B5EF4-FFF2-40B4-BE49-F238E27FC236}">
                    <a16:creationId xmlns:a16="http://schemas.microsoft.com/office/drawing/2014/main" id="{F746E502-A0D9-752F-6901-D5BD10C1A92A}"/>
                  </a:ext>
                </a:extLst>
              </p:cNvPr>
              <p:cNvSpPr/>
              <p:nvPr/>
            </p:nvSpPr>
            <p:spPr>
              <a:xfrm>
                <a:off x="4903068" y="1793154"/>
                <a:ext cx="346509" cy="302144"/>
              </a:xfrm>
              <a:custGeom>
                <a:avLst/>
                <a:gdLst>
                  <a:gd name="connsiteX0" fmla="*/ 69663 w 346509"/>
                  <a:gd name="connsiteY0" fmla="*/ 297092 h 302144"/>
                  <a:gd name="connsiteX1" fmla="*/ 76160 w 346509"/>
                  <a:gd name="connsiteY1" fmla="*/ 297814 h 302144"/>
                  <a:gd name="connsiteX2" fmla="*/ 63527 w 346509"/>
                  <a:gd name="connsiteY2" fmla="*/ 288068 h 302144"/>
                  <a:gd name="connsiteX3" fmla="*/ 38621 w 346509"/>
                  <a:gd name="connsiteY3" fmla="*/ 259192 h 302144"/>
                  <a:gd name="connsiteX4" fmla="*/ 100344 w 346509"/>
                  <a:gd name="connsiteY4" fmla="*/ 28186 h 302144"/>
                  <a:gd name="connsiteX5" fmla="*/ 315829 w 346509"/>
                  <a:gd name="connsiteY5" fmla="*/ 95322 h 302144"/>
                  <a:gd name="connsiteX6" fmla="*/ 332793 w 346509"/>
                  <a:gd name="connsiteY6" fmla="*/ 166790 h 302144"/>
                  <a:gd name="connsiteX7" fmla="*/ 332432 w 346509"/>
                  <a:gd name="connsiteY7" fmla="*/ 174370 h 302144"/>
                  <a:gd name="connsiteX8" fmla="*/ 345066 w 346509"/>
                  <a:gd name="connsiteY8" fmla="*/ 170760 h 302144"/>
                  <a:gd name="connsiteX9" fmla="*/ 346509 w 346509"/>
                  <a:gd name="connsiteY9" fmla="*/ 170760 h 302144"/>
                  <a:gd name="connsiteX10" fmla="*/ 346149 w 346509"/>
                  <a:gd name="connsiteY10" fmla="*/ 158488 h 302144"/>
                  <a:gd name="connsiteX11" fmla="*/ 344705 w 346509"/>
                  <a:gd name="connsiteY11" fmla="*/ 142245 h 302144"/>
                  <a:gd name="connsiteX12" fmla="*/ 123805 w 346509"/>
                  <a:gd name="connsiteY12" fmla="*/ 5085 h 302144"/>
                  <a:gd name="connsiteX13" fmla="*/ 0 w 346509"/>
                  <a:gd name="connsiteY13" fmla="*/ 174731 h 302144"/>
                  <a:gd name="connsiteX14" fmla="*/ 45840 w 346509"/>
                  <a:gd name="connsiteY14" fmla="*/ 292760 h 302144"/>
                  <a:gd name="connsiteX15" fmla="*/ 55947 w 346509"/>
                  <a:gd name="connsiteY15" fmla="*/ 302145 h 302144"/>
                  <a:gd name="connsiteX16" fmla="*/ 69663 w 346509"/>
                  <a:gd name="connsiteY16" fmla="*/ 297092 h 30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509" h="302144">
                    <a:moveTo>
                      <a:pt x="69663" y="297092"/>
                    </a:moveTo>
                    <a:cubicBezTo>
                      <a:pt x="71829" y="297092"/>
                      <a:pt x="73994" y="297453"/>
                      <a:pt x="76160" y="297814"/>
                    </a:cubicBezTo>
                    <a:cubicBezTo>
                      <a:pt x="71829" y="294926"/>
                      <a:pt x="67497" y="291317"/>
                      <a:pt x="63527" y="288068"/>
                    </a:cubicBezTo>
                    <a:cubicBezTo>
                      <a:pt x="54142" y="279766"/>
                      <a:pt x="45479" y="270382"/>
                      <a:pt x="38621" y="259192"/>
                    </a:cubicBezTo>
                    <a:cubicBezTo>
                      <a:pt x="-9024" y="185920"/>
                      <a:pt x="23101" y="62115"/>
                      <a:pt x="100344" y="28186"/>
                    </a:cubicBezTo>
                    <a:cubicBezTo>
                      <a:pt x="166758" y="-8270"/>
                      <a:pt x="272154" y="22411"/>
                      <a:pt x="315829" y="95322"/>
                    </a:cubicBezTo>
                    <a:cubicBezTo>
                      <a:pt x="328462" y="116257"/>
                      <a:pt x="333515" y="141523"/>
                      <a:pt x="332793" y="166790"/>
                    </a:cubicBezTo>
                    <a:cubicBezTo>
                      <a:pt x="332793" y="169316"/>
                      <a:pt x="332793" y="171843"/>
                      <a:pt x="332432" y="174370"/>
                    </a:cubicBezTo>
                    <a:cubicBezTo>
                      <a:pt x="335681" y="172204"/>
                      <a:pt x="340012" y="170760"/>
                      <a:pt x="345066" y="170760"/>
                    </a:cubicBezTo>
                    <a:cubicBezTo>
                      <a:pt x="345426" y="170760"/>
                      <a:pt x="346149" y="170760"/>
                      <a:pt x="346509" y="170760"/>
                    </a:cubicBezTo>
                    <a:cubicBezTo>
                      <a:pt x="346509" y="166790"/>
                      <a:pt x="346509" y="162458"/>
                      <a:pt x="346149" y="158488"/>
                    </a:cubicBezTo>
                    <a:cubicBezTo>
                      <a:pt x="345788" y="153074"/>
                      <a:pt x="345426" y="147660"/>
                      <a:pt x="344705" y="142245"/>
                    </a:cubicBezTo>
                    <a:cubicBezTo>
                      <a:pt x="328101" y="27464"/>
                      <a:pt x="220900" y="-15850"/>
                      <a:pt x="123805" y="5085"/>
                    </a:cubicBezTo>
                    <a:cubicBezTo>
                      <a:pt x="41509" y="22772"/>
                      <a:pt x="0" y="97488"/>
                      <a:pt x="0" y="174731"/>
                    </a:cubicBezTo>
                    <a:cubicBezTo>
                      <a:pt x="0" y="223459"/>
                      <a:pt x="16603" y="263885"/>
                      <a:pt x="45840" y="292760"/>
                    </a:cubicBezTo>
                    <a:cubicBezTo>
                      <a:pt x="49089" y="296009"/>
                      <a:pt x="52337" y="298896"/>
                      <a:pt x="55947" y="302145"/>
                    </a:cubicBezTo>
                    <a:cubicBezTo>
                      <a:pt x="59195" y="298896"/>
                      <a:pt x="63527" y="297092"/>
                      <a:pt x="69663" y="297092"/>
                    </a:cubicBezTo>
                    <a:close/>
                  </a:path>
                </a:pathLst>
              </a:custGeom>
              <a:solidFill>
                <a:srgbClr val="000000"/>
              </a:solidFill>
              <a:ln w="3607" cap="flat">
                <a:noFill/>
                <a:prstDash val="solid"/>
                <a:miter/>
              </a:ln>
            </p:spPr>
            <p:txBody>
              <a:bodyPr rtlCol="0" anchor="ctr"/>
              <a:lstStyle/>
              <a:p>
                <a:endParaRPr lang="en-US"/>
              </a:p>
            </p:txBody>
          </p:sp>
        </p:grpSp>
        <p:sp>
          <p:nvSpPr>
            <p:cNvPr id="6" name="Freeform 164">
              <a:extLst>
                <a:ext uri="{FF2B5EF4-FFF2-40B4-BE49-F238E27FC236}">
                  <a16:creationId xmlns:a16="http://schemas.microsoft.com/office/drawing/2014/main" id="{0D5F1F37-6921-4E5D-5DC5-0BF4181146C5}"/>
                </a:ext>
              </a:extLst>
            </p:cNvPr>
            <p:cNvSpPr/>
            <p:nvPr/>
          </p:nvSpPr>
          <p:spPr>
            <a:xfrm>
              <a:off x="5414530" y="1208451"/>
              <a:ext cx="350840" cy="360947"/>
            </a:xfrm>
            <a:custGeom>
              <a:avLst/>
              <a:gdLst>
                <a:gd name="connsiteX0" fmla="*/ 175421 w 350840"/>
                <a:gd name="connsiteY0" fmla="*/ 0 h 360947"/>
                <a:gd name="connsiteX1" fmla="*/ 175421 w 350840"/>
                <a:gd name="connsiteY1" fmla="*/ 360947 h 360947"/>
                <a:gd name="connsiteX2" fmla="*/ 175421 w 350840"/>
                <a:gd name="connsiteY2" fmla="*/ 0 h 360947"/>
              </a:gdLst>
              <a:ahLst/>
              <a:cxnLst>
                <a:cxn ang="0">
                  <a:pos x="connsiteX0" y="connsiteY0"/>
                </a:cxn>
                <a:cxn ang="0">
                  <a:pos x="connsiteX1" y="connsiteY1"/>
                </a:cxn>
                <a:cxn ang="0">
                  <a:pos x="connsiteX2" y="connsiteY2"/>
                </a:cxn>
              </a:cxnLst>
              <a:rect l="l" t="t" r="r" b="b"/>
              <a:pathLst>
                <a:path w="350840" h="360947">
                  <a:moveTo>
                    <a:pt x="175421" y="0"/>
                  </a:moveTo>
                  <a:cubicBezTo>
                    <a:pt x="-58474" y="0"/>
                    <a:pt x="-58474" y="360947"/>
                    <a:pt x="175421" y="360947"/>
                  </a:cubicBezTo>
                  <a:cubicBezTo>
                    <a:pt x="409314" y="360947"/>
                    <a:pt x="409314" y="0"/>
                    <a:pt x="175421" y="0"/>
                  </a:cubicBezTo>
                  <a:close/>
                </a:path>
              </a:pathLst>
            </a:custGeom>
            <a:solidFill>
              <a:srgbClr val="FFFFFF"/>
            </a:solidFill>
            <a:ln w="3607" cap="flat">
              <a:noFill/>
              <a:prstDash val="solid"/>
              <a:miter/>
            </a:ln>
          </p:spPr>
          <p:txBody>
            <a:bodyPr rtlCol="0" anchor="ctr"/>
            <a:lstStyle/>
            <a:p>
              <a:endParaRPr lang="en-US"/>
            </a:p>
          </p:txBody>
        </p:sp>
      </p:grpSp>
    </p:spTree>
    <p:extLst>
      <p:ext uri="{BB962C8B-B14F-4D97-AF65-F5344CB8AC3E}">
        <p14:creationId xmlns:p14="http://schemas.microsoft.com/office/powerpoint/2010/main" val="2349129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739982" y="877079"/>
            <a:ext cx="11079126" cy="2657244"/>
          </a:xfrm>
          <a:prstGeom prst="roundRect">
            <a:avLst/>
          </a:prstGeom>
          <a:solidFill>
            <a:srgbClr val="EBC2BF"/>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004708" y="178700"/>
            <a:ext cx="10600546" cy="953429"/>
          </a:xfrm>
        </p:spPr>
        <p:txBody>
          <a:bodyPr>
            <a:normAutofit/>
          </a:bodyPr>
          <a:lstStyle/>
          <a:p>
            <a:pPr algn="ctr"/>
            <a:r>
              <a:rPr lang="en-IE" sz="3200" dirty="0"/>
              <a:t>Employee Engagement for CSR Transformation</a:t>
            </a:r>
          </a:p>
          <a:p>
            <a:endParaRPr lang="en-IE" sz="3200" dirty="0"/>
          </a:p>
        </p:txBody>
      </p:sp>
      <p:sp>
        <p:nvSpPr>
          <p:cNvPr id="19" name="TextBox 18">
            <a:extLst>
              <a:ext uri="{FF2B5EF4-FFF2-40B4-BE49-F238E27FC236}">
                <a16:creationId xmlns:a16="http://schemas.microsoft.com/office/drawing/2014/main" id="{133F5EA2-2B4B-A8CC-C136-83937F2453CA}"/>
              </a:ext>
            </a:extLst>
          </p:cNvPr>
          <p:cNvSpPr txBox="1"/>
          <p:nvPr/>
        </p:nvSpPr>
        <p:spPr>
          <a:xfrm>
            <a:off x="3124500" y="889408"/>
            <a:ext cx="8510310" cy="2462213"/>
          </a:xfrm>
          <a:prstGeom prst="rect">
            <a:avLst/>
          </a:prstGeom>
          <a:noFill/>
        </p:spPr>
        <p:txBody>
          <a:bodyPr wrap="square" rtlCol="0">
            <a:spAutoFit/>
          </a:bodyPr>
          <a:lstStyle/>
          <a:p>
            <a:r>
              <a:rPr lang="en-GB" sz="2200" dirty="0"/>
              <a:t>Finding the right approach and the right team to facilitate your transformation is critical. When approaching CSR culture management, you will need to not only expand your team but understand them, invest time, training and resources and get the right CSR players involved. Make sure you have heard everyone, missing this step can create more resistance than positive impact. This section will cover some important methods for successful implementation of your cultural transformation.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163599" y="3772848"/>
            <a:ext cx="8655509" cy="3216265"/>
          </a:xfrm>
          <a:prstGeom prst="rect">
            <a:avLst/>
          </a:prstGeom>
          <a:noFill/>
        </p:spPr>
        <p:txBody>
          <a:bodyPr wrap="square" rtlCol="0">
            <a:spAutoFit/>
          </a:bodyPr>
          <a:lstStyle/>
          <a:p>
            <a:r>
              <a:rPr lang="en-GB" sz="2800" dirty="0">
                <a:solidFill>
                  <a:srgbClr val="D0756E"/>
                </a:solidFill>
                <a:latin typeface="Amasis MT Pro Black" panose="02040A04050005020304" pitchFamily="18" charset="0"/>
              </a:rPr>
              <a:t>How? </a:t>
            </a:r>
            <a:r>
              <a:rPr lang="en-GB" sz="2100" b="1" dirty="0">
                <a:solidFill>
                  <a:srgbClr val="D0756E"/>
                </a:solidFill>
              </a:rPr>
              <a:t>Transform together. Create a CSR Movement. </a:t>
            </a:r>
            <a:r>
              <a:rPr lang="en-GB" sz="2200" dirty="0"/>
              <a:t>Ask in your employees in your </a:t>
            </a:r>
            <a:r>
              <a:rPr lang="en-GB" sz="2200" b="1" dirty="0"/>
              <a:t>Cultural Values Assessment </a:t>
            </a:r>
            <a:r>
              <a:rPr lang="en-GB" sz="2200" dirty="0"/>
              <a:t>what they desire for the future, what they think needs to be a priority to change and propose areas of development and innovation. Be clear you cannot fix everything but you will pick five cultural actions every year and commit to them. As the years unfold, people will understand and commit more, your cultural values assessment will become engrained and participation will grow because employees knew that their voices and input were heard and acted upon. </a:t>
            </a:r>
          </a:p>
          <a:p>
            <a:endParaRPr lang="en-GB" sz="2100" dirty="0"/>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149" name="Picture 148" descr="A group of people in a meeting&#10;&#10;Description automatically generated with low confidence">
            <a:extLst>
              <a:ext uri="{FF2B5EF4-FFF2-40B4-BE49-F238E27FC236}">
                <a16:creationId xmlns:a16="http://schemas.microsoft.com/office/drawing/2014/main" id="{9B4555D7-8DC6-36AB-9D0D-4090716643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428" y="863840"/>
            <a:ext cx="2895734" cy="3053778"/>
          </a:xfrm>
          <a:prstGeom prst="ellipse">
            <a:avLst/>
          </a:prstGeom>
        </p:spPr>
      </p:pic>
    </p:spTree>
    <p:extLst>
      <p:ext uri="{BB962C8B-B14F-4D97-AF65-F5344CB8AC3E}">
        <p14:creationId xmlns:p14="http://schemas.microsoft.com/office/powerpoint/2010/main" val="962106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2953238-6A41-D236-B081-910E82A38FBA}"/>
              </a:ext>
            </a:extLst>
          </p:cNvPr>
          <p:cNvSpPr txBox="1">
            <a:spLocks/>
          </p:cNvSpPr>
          <p:nvPr/>
        </p:nvSpPr>
        <p:spPr>
          <a:xfrm>
            <a:off x="5472627" y="376518"/>
            <a:ext cx="6582339" cy="4365811"/>
          </a:xfrm>
          <a:prstGeom prst="rect">
            <a:avLst/>
          </a:prstGeom>
          <a:solidFill>
            <a:schemeClr val="bg1"/>
          </a:solidFill>
        </p:spPr>
        <p:txBody>
          <a:bodyPr vert="horz" lIns="91440" tIns="45720" rIns="91440" bIns="45720" rtlCol="0" anchor="ctr">
            <a:normAutofit fontScale="25000" lnSpcReduction="20000"/>
          </a:bodyPr>
          <a:lstStyle>
            <a:lvl1pPr marL="0" indent="0" algn="r"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20000"/>
              </a:lnSpc>
              <a:spcBef>
                <a:spcPts val="0"/>
              </a:spcBef>
            </a:pPr>
            <a:r>
              <a:rPr lang="en-GB" b="0" dirty="0">
                <a:solidFill>
                  <a:srgbClr val="027354"/>
                </a:solidFill>
                <a:latin typeface="Arial Nova" panose="020B0504020202020204" pitchFamily="34" charset="0"/>
                <a:ea typeface="STXihei" panose="020B0503020204020204" pitchFamily="2" charset="-122"/>
              </a:rPr>
              <a:t>Albert Einstein says, ‘</a:t>
            </a:r>
            <a:r>
              <a:rPr lang="en-GB" sz="8800" b="0" dirty="0">
                <a:solidFill>
                  <a:srgbClr val="027354"/>
                </a:solidFill>
                <a:latin typeface="Arial Nova" panose="020B0504020202020204" pitchFamily="34" charset="0"/>
                <a:ea typeface="STXihei" panose="020B0503020204020204" pitchFamily="2" charset="-122"/>
              </a:rPr>
              <a:t>What does a fish know about the water in which he swims?” It’s just natural that </a:t>
            </a:r>
            <a:r>
              <a:rPr lang="en-GB" sz="8800" dirty="0">
                <a:solidFill>
                  <a:srgbClr val="027354"/>
                </a:solidFill>
                <a:latin typeface="Arial Nova" panose="020B0504020202020204" pitchFamily="34" charset="0"/>
                <a:ea typeface="STXihei" panose="020B0503020204020204" pitchFamily="2" charset="-122"/>
              </a:rPr>
              <a:t>the more were immersed in a culture, the less aware we become of the environment we’ve created. </a:t>
            </a:r>
            <a:r>
              <a:rPr lang="en-GB" sz="8800" b="0" dirty="0">
                <a:solidFill>
                  <a:srgbClr val="027354"/>
                </a:solidFill>
                <a:latin typeface="Arial Nova" panose="020B0504020202020204" pitchFamily="34" charset="0"/>
                <a:ea typeface="STXihei" panose="020B0503020204020204" pitchFamily="2" charset="-122"/>
              </a:rPr>
              <a:t>When it comes to </a:t>
            </a:r>
            <a:r>
              <a:rPr lang="en-GB" sz="8800" dirty="0">
                <a:solidFill>
                  <a:srgbClr val="027354"/>
                </a:solidFill>
                <a:latin typeface="Arial Nova" panose="020B0504020202020204" pitchFamily="34" charset="0"/>
                <a:ea typeface="STXihei" panose="020B0503020204020204" pitchFamily="2" charset="-122"/>
              </a:rPr>
              <a:t>clearly seeing your culture</a:t>
            </a:r>
            <a:r>
              <a:rPr lang="en-GB" sz="8800" b="0" dirty="0">
                <a:solidFill>
                  <a:srgbClr val="027354"/>
                </a:solidFill>
                <a:latin typeface="Arial Nova" panose="020B0504020202020204" pitchFamily="34" charset="0"/>
                <a:ea typeface="STXihei" panose="020B0503020204020204" pitchFamily="2" charset="-122"/>
              </a:rPr>
              <a:t>, consider bringing in fresh eyes and a neutral party to help you develop a comprehensive view of your SMEs culture’s strengths and challenges</a:t>
            </a:r>
            <a:r>
              <a:rPr lang="en-GB" b="0" dirty="0">
                <a:solidFill>
                  <a:srgbClr val="027354"/>
                </a:solidFill>
                <a:latin typeface="Arial Nova" panose="020B0504020202020204" pitchFamily="34" charset="0"/>
                <a:ea typeface="STXihei" panose="020B0503020204020204" pitchFamily="2" charset="-122"/>
              </a:rPr>
              <a:t>.</a:t>
            </a:r>
            <a:endParaRPr lang="en-IE" b="0" dirty="0">
              <a:solidFill>
                <a:srgbClr val="027354"/>
              </a:solidFill>
              <a:latin typeface="Arial Nova" panose="020B0504020202020204" pitchFamily="34" charset="0"/>
              <a:ea typeface="STXihei" panose="020B0503020204020204" pitchFamily="2" charset="-122"/>
            </a:endParaRPr>
          </a:p>
        </p:txBody>
      </p:sp>
      <p:pic>
        <p:nvPicPr>
          <p:cNvPr id="3074" name="Picture 2" descr="Donaldson Collection/Getty Images">
            <a:extLst>
              <a:ext uri="{FF2B5EF4-FFF2-40B4-BE49-F238E27FC236}">
                <a16:creationId xmlns:a16="http://schemas.microsoft.com/office/drawing/2014/main" id="{C0E2AD4D-B4BA-1A4E-0651-E35DFD47D8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2206" y="1138568"/>
            <a:ext cx="3056601" cy="380533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98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42304"/>
            <a:ext cx="8282763" cy="4324261"/>
          </a:xfrm>
          <a:prstGeom prst="rect">
            <a:avLst/>
          </a:prstGeom>
          <a:noFill/>
        </p:spPr>
        <p:txBody>
          <a:bodyPr wrap="square" rtlCol="0">
            <a:spAutoFit/>
          </a:bodyPr>
          <a:lstStyle/>
          <a:p>
            <a:r>
              <a:rPr lang="en-GB" sz="2400" dirty="0">
                <a:solidFill>
                  <a:srgbClr val="D0756E"/>
                </a:solidFill>
                <a:latin typeface="Amasis MT Pro Black" panose="02040A04050005020304" pitchFamily="18" charset="0"/>
              </a:rPr>
              <a:t>How? </a:t>
            </a:r>
            <a:r>
              <a:rPr lang="en-GB" sz="2100" b="1" dirty="0">
                <a:solidFill>
                  <a:srgbClr val="D0756E"/>
                </a:solidFill>
              </a:rPr>
              <a:t>Enjoy the Journey, Nurture the Culture </a:t>
            </a:r>
            <a:r>
              <a:rPr lang="en-GB" sz="2100" dirty="0"/>
              <a:t>—Find enjoyment in living the desired CSR culture. People will engage in what they believe in. There are so many ways to nurture the culture. If you’re having fun, you will draw people into it. Set up a social CSR network and have an awards night for those who come up with the most innovative CSR solution or activity. Allow feedback so you can monitor and measure </a:t>
            </a:r>
            <a:r>
              <a:rPr lang="en-GB" sz="2000" dirty="0">
                <a:solidFill>
                  <a:srgbClr val="262626"/>
                </a:solidFill>
              </a:rPr>
              <a:t>as Peter Drucker famously said, “What gets measured gets managed.”</a:t>
            </a:r>
            <a:endParaRPr lang="en-GB" sz="2100" dirty="0"/>
          </a:p>
          <a:p>
            <a:endParaRPr lang="en-GB" sz="2100" dirty="0"/>
          </a:p>
          <a:p>
            <a:r>
              <a:rPr lang="en-GB" sz="2100" dirty="0"/>
              <a:t>Get feedback—Engagement is not a one-way street. The root of the word “engage” means “to bind.” Binding, bonding, and cohesion form through mutual understanding and commitment. If you want team members to be engaged, get their feedback, make changes based on their feedback, and communicate your wins.</a:t>
            </a:r>
            <a:endParaRPr lang="en-IE" sz="2100" dirty="0"/>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3223" y="3669221"/>
            <a:ext cx="8282763" cy="3462486"/>
          </a:xfrm>
          <a:prstGeom prst="rect">
            <a:avLst/>
          </a:prstGeom>
          <a:noFill/>
        </p:spPr>
        <p:txBody>
          <a:bodyPr wrap="square" rtlCol="0">
            <a:spAutoFit/>
          </a:bodyPr>
          <a:lstStyle/>
          <a:p>
            <a:r>
              <a:rPr lang="en-GB" sz="2800" dirty="0">
                <a:solidFill>
                  <a:srgbClr val="D0756E"/>
                </a:solidFill>
                <a:latin typeface="Amasis MT Pro Black" panose="02040A04050005020304" pitchFamily="18" charset="0"/>
              </a:rPr>
              <a:t>How? </a:t>
            </a:r>
            <a:r>
              <a:rPr lang="en-GB" sz="2100" b="1" dirty="0">
                <a:solidFill>
                  <a:srgbClr val="D0756E"/>
                </a:solidFill>
              </a:rPr>
              <a:t>Make CSR Visual. Generate Pride and Gratitude </a:t>
            </a:r>
            <a:r>
              <a:rPr lang="en-GB" sz="2100" dirty="0"/>
              <a:t>Make CSR visual by having posters, artifacts, and other physical representations of beliefs and symbols around the company this will inform and remind people of what’s important to the company. Bring your CSR culture to life through symbols, media, and artwork that engages people’s hearts and minds. Celebrate CSR targets reached and the positive change you are making in the company and in your communities. Demonstrate how grateful you are for the staff contributing to the CSR and a </a:t>
            </a:r>
            <a:r>
              <a:rPr lang="en-GB" sz="2200" dirty="0"/>
              <a:t>prosocial culture. Our gratitude makes us healthier physically and mentally. </a:t>
            </a:r>
          </a:p>
          <a:p>
            <a:endParaRPr lang="en-GB" sz="2100" dirty="0"/>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grpSp>
        <p:nvGrpSpPr>
          <p:cNvPr id="11" name="Graphic 4">
            <a:extLst>
              <a:ext uri="{FF2B5EF4-FFF2-40B4-BE49-F238E27FC236}">
                <a16:creationId xmlns:a16="http://schemas.microsoft.com/office/drawing/2014/main" id="{97125D75-D09C-5273-F0B5-11969861C163}"/>
              </a:ext>
            </a:extLst>
          </p:cNvPr>
          <p:cNvGrpSpPr/>
          <p:nvPr/>
        </p:nvGrpSpPr>
        <p:grpSpPr>
          <a:xfrm>
            <a:off x="1137345" y="1400311"/>
            <a:ext cx="1666347" cy="1419224"/>
            <a:chOff x="3778420" y="3791271"/>
            <a:chExt cx="1253431" cy="1085528"/>
          </a:xfrm>
        </p:grpSpPr>
        <p:sp>
          <p:nvSpPr>
            <p:cNvPr id="147" name="Freeform 104">
              <a:extLst>
                <a:ext uri="{FF2B5EF4-FFF2-40B4-BE49-F238E27FC236}">
                  <a16:creationId xmlns:a16="http://schemas.microsoft.com/office/drawing/2014/main" id="{A5E65811-8645-A475-B16B-DE5A5B132EB3}"/>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8" name="Freeform 105">
              <a:extLst>
                <a:ext uri="{FF2B5EF4-FFF2-40B4-BE49-F238E27FC236}">
                  <a16:creationId xmlns:a16="http://schemas.microsoft.com/office/drawing/2014/main" id="{E07C68C9-6284-C6BB-19BB-46617123DF1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6">
              <a:extLst>
                <a:ext uri="{FF2B5EF4-FFF2-40B4-BE49-F238E27FC236}">
                  <a16:creationId xmlns:a16="http://schemas.microsoft.com/office/drawing/2014/main" id="{7378B48C-9F4B-BA95-AD00-5E3CC7DFCD0F}"/>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0" name="Freeform 107">
              <a:extLst>
                <a:ext uri="{FF2B5EF4-FFF2-40B4-BE49-F238E27FC236}">
                  <a16:creationId xmlns:a16="http://schemas.microsoft.com/office/drawing/2014/main" id="{71BCE198-AEDD-5EFB-0DBF-C94AFB8027AD}"/>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1" name="Freeform 108">
              <a:extLst>
                <a:ext uri="{FF2B5EF4-FFF2-40B4-BE49-F238E27FC236}">
                  <a16:creationId xmlns:a16="http://schemas.microsoft.com/office/drawing/2014/main" id="{70FC0CD3-E76F-8F56-9A01-8C8822777C38}"/>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2" name="Freeform 109">
              <a:extLst>
                <a:ext uri="{FF2B5EF4-FFF2-40B4-BE49-F238E27FC236}">
                  <a16:creationId xmlns:a16="http://schemas.microsoft.com/office/drawing/2014/main" id="{C2951CC4-B52E-CC8E-4FC0-81C327DEB78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10">
              <a:extLst>
                <a:ext uri="{FF2B5EF4-FFF2-40B4-BE49-F238E27FC236}">
                  <a16:creationId xmlns:a16="http://schemas.microsoft.com/office/drawing/2014/main" id="{38D5EF44-B47D-E578-A58B-5CC89CE888FE}"/>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4" name="Freeform 111">
              <a:extLst>
                <a:ext uri="{FF2B5EF4-FFF2-40B4-BE49-F238E27FC236}">
                  <a16:creationId xmlns:a16="http://schemas.microsoft.com/office/drawing/2014/main" id="{2701D284-FEEB-D35F-BD5A-6949D10074E3}"/>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5" name="Freeform 112">
              <a:extLst>
                <a:ext uri="{FF2B5EF4-FFF2-40B4-BE49-F238E27FC236}">
                  <a16:creationId xmlns:a16="http://schemas.microsoft.com/office/drawing/2014/main" id="{79B395E4-76D3-C3AB-7D97-923E9E478C1F}"/>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6" name="Freeform 113">
              <a:extLst>
                <a:ext uri="{FF2B5EF4-FFF2-40B4-BE49-F238E27FC236}">
                  <a16:creationId xmlns:a16="http://schemas.microsoft.com/office/drawing/2014/main" id="{FF195680-ECEA-AAF3-81A2-554CA68B711B}"/>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7" name="Freeform 114">
              <a:extLst>
                <a:ext uri="{FF2B5EF4-FFF2-40B4-BE49-F238E27FC236}">
                  <a16:creationId xmlns:a16="http://schemas.microsoft.com/office/drawing/2014/main" id="{1107B824-3BB1-F139-F21E-DAB3B2E8CF4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8" name="Freeform 115">
              <a:extLst>
                <a:ext uri="{FF2B5EF4-FFF2-40B4-BE49-F238E27FC236}">
                  <a16:creationId xmlns:a16="http://schemas.microsoft.com/office/drawing/2014/main" id="{ACB7D14A-83FB-5786-ED53-57A217B26B0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59" name="Freeform 116">
              <a:extLst>
                <a:ext uri="{FF2B5EF4-FFF2-40B4-BE49-F238E27FC236}">
                  <a16:creationId xmlns:a16="http://schemas.microsoft.com/office/drawing/2014/main" id="{1F3BEEFF-12D6-D50B-072D-1E9764199DBD}"/>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60" name="Freeform 117">
              <a:extLst>
                <a:ext uri="{FF2B5EF4-FFF2-40B4-BE49-F238E27FC236}">
                  <a16:creationId xmlns:a16="http://schemas.microsoft.com/office/drawing/2014/main" id="{A0A1C54E-F66C-085A-B41A-1A5E8EECFE6B}"/>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1" name="Freeform 118">
              <a:extLst>
                <a:ext uri="{FF2B5EF4-FFF2-40B4-BE49-F238E27FC236}">
                  <a16:creationId xmlns:a16="http://schemas.microsoft.com/office/drawing/2014/main" id="{87626517-3038-C115-0697-9419A965B43F}"/>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2" name="Freeform 119">
              <a:extLst>
                <a:ext uri="{FF2B5EF4-FFF2-40B4-BE49-F238E27FC236}">
                  <a16:creationId xmlns:a16="http://schemas.microsoft.com/office/drawing/2014/main" id="{BF9170AC-24A5-1A55-458E-A92DECE91B5A}"/>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3" name="Freeform 120">
              <a:extLst>
                <a:ext uri="{FF2B5EF4-FFF2-40B4-BE49-F238E27FC236}">
                  <a16:creationId xmlns:a16="http://schemas.microsoft.com/office/drawing/2014/main" id="{0ACDF209-E150-E7FA-FA71-B4E6F6899063}"/>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4" name="Freeform 121">
              <a:extLst>
                <a:ext uri="{FF2B5EF4-FFF2-40B4-BE49-F238E27FC236}">
                  <a16:creationId xmlns:a16="http://schemas.microsoft.com/office/drawing/2014/main" id="{8DE3B645-36FB-C2DA-411F-DF958E313402}"/>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5" name="Freeform 122">
              <a:extLst>
                <a:ext uri="{FF2B5EF4-FFF2-40B4-BE49-F238E27FC236}">
                  <a16:creationId xmlns:a16="http://schemas.microsoft.com/office/drawing/2014/main" id="{898580F8-4808-C326-656D-6C946E9AC52E}"/>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6" name="Freeform 123">
              <a:extLst>
                <a:ext uri="{FF2B5EF4-FFF2-40B4-BE49-F238E27FC236}">
                  <a16:creationId xmlns:a16="http://schemas.microsoft.com/office/drawing/2014/main" id="{B87B6588-A175-B831-B644-A8F0B0F5677D}"/>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7" name="Freeform 124">
              <a:extLst>
                <a:ext uri="{FF2B5EF4-FFF2-40B4-BE49-F238E27FC236}">
                  <a16:creationId xmlns:a16="http://schemas.microsoft.com/office/drawing/2014/main" id="{81F654DA-9566-532B-D57A-C7D7EB4AFB73}"/>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8" name="Freeform 125">
              <a:extLst>
                <a:ext uri="{FF2B5EF4-FFF2-40B4-BE49-F238E27FC236}">
                  <a16:creationId xmlns:a16="http://schemas.microsoft.com/office/drawing/2014/main" id="{D50FC369-FD59-97AD-BAD6-90F431721711}"/>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69" name="Freeform 126">
              <a:extLst>
                <a:ext uri="{FF2B5EF4-FFF2-40B4-BE49-F238E27FC236}">
                  <a16:creationId xmlns:a16="http://schemas.microsoft.com/office/drawing/2014/main" id="{9F361690-B75A-BA36-996C-E1957D2B9A6A}"/>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0" name="Freeform 127">
              <a:extLst>
                <a:ext uri="{FF2B5EF4-FFF2-40B4-BE49-F238E27FC236}">
                  <a16:creationId xmlns:a16="http://schemas.microsoft.com/office/drawing/2014/main" id="{A3574CBD-569D-0DBF-9595-7C818E95B5A2}"/>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1" name="Freeform 128">
              <a:extLst>
                <a:ext uri="{FF2B5EF4-FFF2-40B4-BE49-F238E27FC236}">
                  <a16:creationId xmlns:a16="http://schemas.microsoft.com/office/drawing/2014/main" id="{3464CC7B-017D-2A7C-7A7F-CEFB3D022306}"/>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2" name="Freeform 129">
              <a:extLst>
                <a:ext uri="{FF2B5EF4-FFF2-40B4-BE49-F238E27FC236}">
                  <a16:creationId xmlns:a16="http://schemas.microsoft.com/office/drawing/2014/main" id="{1D14A262-3DD3-ECE7-4659-6BE64C696F49}"/>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3" name="Freeform 130">
              <a:extLst>
                <a:ext uri="{FF2B5EF4-FFF2-40B4-BE49-F238E27FC236}">
                  <a16:creationId xmlns:a16="http://schemas.microsoft.com/office/drawing/2014/main" id="{01E62FEC-5AC1-B707-ADBC-A747B232C7DD}"/>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4" name="Freeform 131">
              <a:extLst>
                <a:ext uri="{FF2B5EF4-FFF2-40B4-BE49-F238E27FC236}">
                  <a16:creationId xmlns:a16="http://schemas.microsoft.com/office/drawing/2014/main" id="{B8ABD887-A89E-E292-EF8C-73401C5D1851}"/>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5" name="Freeform 132">
              <a:extLst>
                <a:ext uri="{FF2B5EF4-FFF2-40B4-BE49-F238E27FC236}">
                  <a16:creationId xmlns:a16="http://schemas.microsoft.com/office/drawing/2014/main" id="{5CF8A945-15E4-D14E-3659-3975A14E2D76}"/>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6" name="Freeform 133">
              <a:extLst>
                <a:ext uri="{FF2B5EF4-FFF2-40B4-BE49-F238E27FC236}">
                  <a16:creationId xmlns:a16="http://schemas.microsoft.com/office/drawing/2014/main" id="{F42605E7-01B7-C3AD-6FF9-63A3FB015504}"/>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7" name="Freeform 134">
              <a:extLst>
                <a:ext uri="{FF2B5EF4-FFF2-40B4-BE49-F238E27FC236}">
                  <a16:creationId xmlns:a16="http://schemas.microsoft.com/office/drawing/2014/main" id="{7F8DEB9D-37DD-8CD5-0D34-FE58D6C8FE27}"/>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8" name="Freeform 135">
              <a:extLst>
                <a:ext uri="{FF2B5EF4-FFF2-40B4-BE49-F238E27FC236}">
                  <a16:creationId xmlns:a16="http://schemas.microsoft.com/office/drawing/2014/main" id="{2AAFD3D3-2A6F-6D0C-6EC4-50B0DE895AEB}"/>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79" name="Freeform 136">
              <a:extLst>
                <a:ext uri="{FF2B5EF4-FFF2-40B4-BE49-F238E27FC236}">
                  <a16:creationId xmlns:a16="http://schemas.microsoft.com/office/drawing/2014/main" id="{F6DB4241-3E65-4DCE-A7D3-EB96E9AD4E29}"/>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80" name="Freeform 137">
              <a:extLst>
                <a:ext uri="{FF2B5EF4-FFF2-40B4-BE49-F238E27FC236}">
                  <a16:creationId xmlns:a16="http://schemas.microsoft.com/office/drawing/2014/main" id="{62C56D56-87D2-2ECE-D010-3423B47478CA}"/>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1" name="Freeform 138">
              <a:extLst>
                <a:ext uri="{FF2B5EF4-FFF2-40B4-BE49-F238E27FC236}">
                  <a16:creationId xmlns:a16="http://schemas.microsoft.com/office/drawing/2014/main" id="{4434FB97-D3E8-9B4D-DD8B-AADEF371B500}"/>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2" name="Freeform 139">
              <a:extLst>
                <a:ext uri="{FF2B5EF4-FFF2-40B4-BE49-F238E27FC236}">
                  <a16:creationId xmlns:a16="http://schemas.microsoft.com/office/drawing/2014/main" id="{4B573045-525D-A2E7-B84F-9779BC827724}"/>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3" name="Freeform 140">
              <a:extLst>
                <a:ext uri="{FF2B5EF4-FFF2-40B4-BE49-F238E27FC236}">
                  <a16:creationId xmlns:a16="http://schemas.microsoft.com/office/drawing/2014/main" id="{EB4F5933-6FF8-04A3-98A2-C5F29D9C385C}"/>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4" name="Freeform 141">
              <a:extLst>
                <a:ext uri="{FF2B5EF4-FFF2-40B4-BE49-F238E27FC236}">
                  <a16:creationId xmlns:a16="http://schemas.microsoft.com/office/drawing/2014/main" id="{F38C8DE8-2894-7044-1CA6-9690D157A5E7}"/>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5" name="Freeform 142">
              <a:extLst>
                <a:ext uri="{FF2B5EF4-FFF2-40B4-BE49-F238E27FC236}">
                  <a16:creationId xmlns:a16="http://schemas.microsoft.com/office/drawing/2014/main" id="{B80BFF4A-D580-7581-FAC0-DF55F62B871D}"/>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6" name="Freeform 143">
              <a:extLst>
                <a:ext uri="{FF2B5EF4-FFF2-40B4-BE49-F238E27FC236}">
                  <a16:creationId xmlns:a16="http://schemas.microsoft.com/office/drawing/2014/main" id="{96E7E606-74FC-45EB-2C00-7CC1A0B92C74}"/>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7" name="Freeform 144">
              <a:extLst>
                <a:ext uri="{FF2B5EF4-FFF2-40B4-BE49-F238E27FC236}">
                  <a16:creationId xmlns:a16="http://schemas.microsoft.com/office/drawing/2014/main" id="{6C31E751-2096-5674-2982-58E1F39113B1}"/>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8" name="Freeform 145">
              <a:extLst>
                <a:ext uri="{FF2B5EF4-FFF2-40B4-BE49-F238E27FC236}">
                  <a16:creationId xmlns:a16="http://schemas.microsoft.com/office/drawing/2014/main" id="{B9D8B2AC-0576-3548-BA25-A41808561D5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89" name="Freeform 146">
              <a:extLst>
                <a:ext uri="{FF2B5EF4-FFF2-40B4-BE49-F238E27FC236}">
                  <a16:creationId xmlns:a16="http://schemas.microsoft.com/office/drawing/2014/main" id="{53128869-AE09-71C1-4420-9D12E0086785}"/>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90" name="Freeform 147">
              <a:extLst>
                <a:ext uri="{FF2B5EF4-FFF2-40B4-BE49-F238E27FC236}">
                  <a16:creationId xmlns:a16="http://schemas.microsoft.com/office/drawing/2014/main" id="{7245E067-8C70-73A0-F840-9DFBBB64130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1" name="Freeform 148">
              <a:extLst>
                <a:ext uri="{FF2B5EF4-FFF2-40B4-BE49-F238E27FC236}">
                  <a16:creationId xmlns:a16="http://schemas.microsoft.com/office/drawing/2014/main" id="{E8BC30FE-6557-881D-F371-7D2766FD7828}"/>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2" name="Freeform 149">
              <a:extLst>
                <a:ext uri="{FF2B5EF4-FFF2-40B4-BE49-F238E27FC236}">
                  <a16:creationId xmlns:a16="http://schemas.microsoft.com/office/drawing/2014/main" id="{0D504359-7D17-5236-B581-779231A10900}"/>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3" name="Freeform 150">
              <a:extLst>
                <a:ext uri="{FF2B5EF4-FFF2-40B4-BE49-F238E27FC236}">
                  <a16:creationId xmlns:a16="http://schemas.microsoft.com/office/drawing/2014/main" id="{63DA6C61-73E7-3084-C919-26CF85239812}"/>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4" name="Freeform 151">
              <a:extLst>
                <a:ext uri="{FF2B5EF4-FFF2-40B4-BE49-F238E27FC236}">
                  <a16:creationId xmlns:a16="http://schemas.microsoft.com/office/drawing/2014/main" id="{F622CEE7-F60C-C796-8A2F-F896795A4913}"/>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5" name="Freeform 152">
              <a:extLst>
                <a:ext uri="{FF2B5EF4-FFF2-40B4-BE49-F238E27FC236}">
                  <a16:creationId xmlns:a16="http://schemas.microsoft.com/office/drawing/2014/main" id="{7E6FE163-81EA-119B-DF88-523F3CDD2BD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6" name="Freeform 153">
              <a:extLst>
                <a:ext uri="{FF2B5EF4-FFF2-40B4-BE49-F238E27FC236}">
                  <a16:creationId xmlns:a16="http://schemas.microsoft.com/office/drawing/2014/main" id="{7E4741F4-942A-E73D-F754-3EAF1B79DD12}"/>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7" name="Freeform 154">
              <a:extLst>
                <a:ext uri="{FF2B5EF4-FFF2-40B4-BE49-F238E27FC236}">
                  <a16:creationId xmlns:a16="http://schemas.microsoft.com/office/drawing/2014/main" id="{80ADB41D-7902-F689-9D10-6B813C473A27}"/>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8" name="Freeform 155">
              <a:extLst>
                <a:ext uri="{FF2B5EF4-FFF2-40B4-BE49-F238E27FC236}">
                  <a16:creationId xmlns:a16="http://schemas.microsoft.com/office/drawing/2014/main" id="{DC7E56AD-1C51-0AEE-5CBB-B53346DF1677}"/>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199" name="Freeform 156">
              <a:extLst>
                <a:ext uri="{FF2B5EF4-FFF2-40B4-BE49-F238E27FC236}">
                  <a16:creationId xmlns:a16="http://schemas.microsoft.com/office/drawing/2014/main" id="{69BD2D6A-727E-2293-47BB-87185D01D5BD}"/>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200" name="Freeform 157">
              <a:extLst>
                <a:ext uri="{FF2B5EF4-FFF2-40B4-BE49-F238E27FC236}">
                  <a16:creationId xmlns:a16="http://schemas.microsoft.com/office/drawing/2014/main" id="{95C809DF-3277-F400-0774-DDC5D9ECD10B}"/>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1" name="Freeform 158">
              <a:extLst>
                <a:ext uri="{FF2B5EF4-FFF2-40B4-BE49-F238E27FC236}">
                  <a16:creationId xmlns:a16="http://schemas.microsoft.com/office/drawing/2014/main" id="{C9A04C5F-8179-CDA9-54F4-871BF25965D6}"/>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2" name="Freeform 159">
              <a:extLst>
                <a:ext uri="{FF2B5EF4-FFF2-40B4-BE49-F238E27FC236}">
                  <a16:creationId xmlns:a16="http://schemas.microsoft.com/office/drawing/2014/main" id="{5338F46A-D53F-B3C8-B60A-F7AA8E8F356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3" name="Freeform 160">
              <a:extLst>
                <a:ext uri="{FF2B5EF4-FFF2-40B4-BE49-F238E27FC236}">
                  <a16:creationId xmlns:a16="http://schemas.microsoft.com/office/drawing/2014/main" id="{F0C1FCC0-CCB4-6179-2B48-C3ACBE530243}"/>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4" name="Freeform 161">
              <a:extLst>
                <a:ext uri="{FF2B5EF4-FFF2-40B4-BE49-F238E27FC236}">
                  <a16:creationId xmlns:a16="http://schemas.microsoft.com/office/drawing/2014/main" id="{45B758CE-F628-11C4-5A25-C87E8FAF961B}"/>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5" name="Freeform 162">
              <a:extLst>
                <a:ext uri="{FF2B5EF4-FFF2-40B4-BE49-F238E27FC236}">
                  <a16:creationId xmlns:a16="http://schemas.microsoft.com/office/drawing/2014/main" id="{19BC76F3-7A34-8E36-7EE6-76417A00A04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6" name="Freeform 163">
              <a:extLst>
                <a:ext uri="{FF2B5EF4-FFF2-40B4-BE49-F238E27FC236}">
                  <a16:creationId xmlns:a16="http://schemas.microsoft.com/office/drawing/2014/main" id="{13B6FF38-DB8E-585F-59D2-86CBB9A7433D}"/>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7" name="Freeform 164">
              <a:extLst>
                <a:ext uri="{FF2B5EF4-FFF2-40B4-BE49-F238E27FC236}">
                  <a16:creationId xmlns:a16="http://schemas.microsoft.com/office/drawing/2014/main" id="{2052518F-0771-12C5-AFFA-E45C7D15881F}"/>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8" name="Freeform 165">
              <a:extLst>
                <a:ext uri="{FF2B5EF4-FFF2-40B4-BE49-F238E27FC236}">
                  <a16:creationId xmlns:a16="http://schemas.microsoft.com/office/drawing/2014/main" id="{19C1AB79-15B4-75A3-0343-729B8904A21A}"/>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09" name="Freeform 166">
              <a:extLst>
                <a:ext uri="{FF2B5EF4-FFF2-40B4-BE49-F238E27FC236}">
                  <a16:creationId xmlns:a16="http://schemas.microsoft.com/office/drawing/2014/main" id="{A1144476-2ACD-71DD-62C5-CCFDD09E0234}"/>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10" name="Freeform 167">
              <a:extLst>
                <a:ext uri="{FF2B5EF4-FFF2-40B4-BE49-F238E27FC236}">
                  <a16:creationId xmlns:a16="http://schemas.microsoft.com/office/drawing/2014/main" id="{EE8EEE19-EFFD-BA8B-15E4-E856C733FAB6}"/>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1" name="Freeform 168">
              <a:extLst>
                <a:ext uri="{FF2B5EF4-FFF2-40B4-BE49-F238E27FC236}">
                  <a16:creationId xmlns:a16="http://schemas.microsoft.com/office/drawing/2014/main" id="{1CA4E624-BD35-E114-2555-97AE33399B1A}"/>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2" name="Freeform 169">
              <a:extLst>
                <a:ext uri="{FF2B5EF4-FFF2-40B4-BE49-F238E27FC236}">
                  <a16:creationId xmlns:a16="http://schemas.microsoft.com/office/drawing/2014/main" id="{B80C4708-1D30-C699-8AA9-9B8AA2CA1D2E}"/>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3" name="Freeform 170">
              <a:extLst>
                <a:ext uri="{FF2B5EF4-FFF2-40B4-BE49-F238E27FC236}">
                  <a16:creationId xmlns:a16="http://schemas.microsoft.com/office/drawing/2014/main" id="{AADF2F59-5185-03AA-F7EC-5EE402B60FE0}"/>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4" name="Freeform 171">
              <a:extLst>
                <a:ext uri="{FF2B5EF4-FFF2-40B4-BE49-F238E27FC236}">
                  <a16:creationId xmlns:a16="http://schemas.microsoft.com/office/drawing/2014/main" id="{B00509AE-D31A-E4F9-4F01-6CDFC3D9830B}"/>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5" name="Freeform 172">
              <a:extLst>
                <a:ext uri="{FF2B5EF4-FFF2-40B4-BE49-F238E27FC236}">
                  <a16:creationId xmlns:a16="http://schemas.microsoft.com/office/drawing/2014/main" id="{CA7A09F3-0179-0A59-496F-D1654CBE9473}"/>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6" name="Freeform 173">
              <a:extLst>
                <a:ext uri="{FF2B5EF4-FFF2-40B4-BE49-F238E27FC236}">
                  <a16:creationId xmlns:a16="http://schemas.microsoft.com/office/drawing/2014/main" id="{27D2582A-A8CF-182E-538F-EE5323D45814}"/>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7" name="Freeform 174">
              <a:extLst>
                <a:ext uri="{FF2B5EF4-FFF2-40B4-BE49-F238E27FC236}">
                  <a16:creationId xmlns:a16="http://schemas.microsoft.com/office/drawing/2014/main" id="{C180DA2F-3389-22E4-9BA6-001A16B7E566}"/>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8" name="Freeform 175">
              <a:extLst>
                <a:ext uri="{FF2B5EF4-FFF2-40B4-BE49-F238E27FC236}">
                  <a16:creationId xmlns:a16="http://schemas.microsoft.com/office/drawing/2014/main" id="{2A8D45C5-74BE-1333-81FA-6B37A55C84C1}"/>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19" name="Freeform 176">
              <a:extLst>
                <a:ext uri="{FF2B5EF4-FFF2-40B4-BE49-F238E27FC236}">
                  <a16:creationId xmlns:a16="http://schemas.microsoft.com/office/drawing/2014/main" id="{4A9CDD5A-94F8-52D6-8CCC-843665A6A92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20" name="Freeform 177">
              <a:extLst>
                <a:ext uri="{FF2B5EF4-FFF2-40B4-BE49-F238E27FC236}">
                  <a16:creationId xmlns:a16="http://schemas.microsoft.com/office/drawing/2014/main" id="{CC855D0E-686D-5015-A09C-41C63E303DE1}"/>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1" name="Freeform 178">
              <a:extLst>
                <a:ext uri="{FF2B5EF4-FFF2-40B4-BE49-F238E27FC236}">
                  <a16:creationId xmlns:a16="http://schemas.microsoft.com/office/drawing/2014/main" id="{53234657-0837-C4C3-EB72-0B9B9F29CDE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2" name="Freeform 179">
              <a:extLst>
                <a:ext uri="{FF2B5EF4-FFF2-40B4-BE49-F238E27FC236}">
                  <a16:creationId xmlns:a16="http://schemas.microsoft.com/office/drawing/2014/main" id="{12B391C6-43ED-AB42-F6F9-689DEABE25A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3" name="Freeform 180">
              <a:extLst>
                <a:ext uri="{FF2B5EF4-FFF2-40B4-BE49-F238E27FC236}">
                  <a16:creationId xmlns:a16="http://schemas.microsoft.com/office/drawing/2014/main" id="{862BF2C6-3C65-48FA-6F50-82318B49E218}"/>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1">
              <a:extLst>
                <a:ext uri="{FF2B5EF4-FFF2-40B4-BE49-F238E27FC236}">
                  <a16:creationId xmlns:a16="http://schemas.microsoft.com/office/drawing/2014/main" id="{6295061A-F736-F144-3943-EF86EA5B1E5C}"/>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2">
              <a:extLst>
                <a:ext uri="{FF2B5EF4-FFF2-40B4-BE49-F238E27FC236}">
                  <a16:creationId xmlns:a16="http://schemas.microsoft.com/office/drawing/2014/main" id="{9CE02BA7-FB10-689E-9467-89C2EC8A26B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3">
              <a:extLst>
                <a:ext uri="{FF2B5EF4-FFF2-40B4-BE49-F238E27FC236}">
                  <a16:creationId xmlns:a16="http://schemas.microsoft.com/office/drawing/2014/main" id="{AA3C1D62-C16C-A52E-6909-5C7DC3CB73D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4">
              <a:extLst>
                <a:ext uri="{FF2B5EF4-FFF2-40B4-BE49-F238E27FC236}">
                  <a16:creationId xmlns:a16="http://schemas.microsoft.com/office/drawing/2014/main" id="{5DF29A2E-2C26-B6ED-6E0C-463DA46F8FF7}"/>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8" name="Freeform 185">
              <a:extLst>
                <a:ext uri="{FF2B5EF4-FFF2-40B4-BE49-F238E27FC236}">
                  <a16:creationId xmlns:a16="http://schemas.microsoft.com/office/drawing/2014/main" id="{DC22214C-53EE-CBCD-3293-B7A17CCAB3FC}"/>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29" name="Freeform 186">
              <a:extLst>
                <a:ext uri="{FF2B5EF4-FFF2-40B4-BE49-F238E27FC236}">
                  <a16:creationId xmlns:a16="http://schemas.microsoft.com/office/drawing/2014/main" id="{0F72CE44-F61A-3F7F-2D61-B7C473C8EF10}"/>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0" name="Freeform 187">
              <a:extLst>
                <a:ext uri="{FF2B5EF4-FFF2-40B4-BE49-F238E27FC236}">
                  <a16:creationId xmlns:a16="http://schemas.microsoft.com/office/drawing/2014/main" id="{9B1602F0-9DD1-74A3-ECC4-808512D3EE08}"/>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1" name="Freeform 188">
              <a:extLst>
                <a:ext uri="{FF2B5EF4-FFF2-40B4-BE49-F238E27FC236}">
                  <a16:creationId xmlns:a16="http://schemas.microsoft.com/office/drawing/2014/main" id="{2759DCA4-9FD0-76AD-3960-8869A2A9C9F9}"/>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2" name="Freeform 189">
              <a:extLst>
                <a:ext uri="{FF2B5EF4-FFF2-40B4-BE49-F238E27FC236}">
                  <a16:creationId xmlns:a16="http://schemas.microsoft.com/office/drawing/2014/main" id="{962A737C-548D-E389-E290-CD2E2290420B}"/>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3" name="Freeform 190">
              <a:extLst>
                <a:ext uri="{FF2B5EF4-FFF2-40B4-BE49-F238E27FC236}">
                  <a16:creationId xmlns:a16="http://schemas.microsoft.com/office/drawing/2014/main" id="{FF222402-499B-3770-D009-D331BBCDB60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4" name="Freeform 191">
              <a:extLst>
                <a:ext uri="{FF2B5EF4-FFF2-40B4-BE49-F238E27FC236}">
                  <a16:creationId xmlns:a16="http://schemas.microsoft.com/office/drawing/2014/main" id="{C2A8EE85-560E-EF69-9CE3-2B4F5C00D336}"/>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5" name="Freeform 192">
              <a:extLst>
                <a:ext uri="{FF2B5EF4-FFF2-40B4-BE49-F238E27FC236}">
                  <a16:creationId xmlns:a16="http://schemas.microsoft.com/office/drawing/2014/main" id="{7F491579-8C46-CE37-8DEC-681C5E8687E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6" name="Freeform 193">
              <a:extLst>
                <a:ext uri="{FF2B5EF4-FFF2-40B4-BE49-F238E27FC236}">
                  <a16:creationId xmlns:a16="http://schemas.microsoft.com/office/drawing/2014/main" id="{F89389EE-3C0E-0DD8-7AB7-7413944AE88F}"/>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7" name="Freeform 194">
              <a:extLst>
                <a:ext uri="{FF2B5EF4-FFF2-40B4-BE49-F238E27FC236}">
                  <a16:creationId xmlns:a16="http://schemas.microsoft.com/office/drawing/2014/main" id="{2688AC91-AC07-CDCD-ED20-FF8F0C0D8050}"/>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8" name="Freeform 195">
              <a:extLst>
                <a:ext uri="{FF2B5EF4-FFF2-40B4-BE49-F238E27FC236}">
                  <a16:creationId xmlns:a16="http://schemas.microsoft.com/office/drawing/2014/main" id="{02DA2105-D589-A3BC-0C70-4E709C26F376}"/>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39" name="Freeform 196">
              <a:extLst>
                <a:ext uri="{FF2B5EF4-FFF2-40B4-BE49-F238E27FC236}">
                  <a16:creationId xmlns:a16="http://schemas.microsoft.com/office/drawing/2014/main" id="{AB9ACAD7-F60A-F46E-E923-42A8B1E5FC82}"/>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40" name="Freeform 197">
              <a:extLst>
                <a:ext uri="{FF2B5EF4-FFF2-40B4-BE49-F238E27FC236}">
                  <a16:creationId xmlns:a16="http://schemas.microsoft.com/office/drawing/2014/main" id="{DD16DC8E-0427-D365-A9EB-45A2D0A13A1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1" name="Freeform 198">
              <a:extLst>
                <a:ext uri="{FF2B5EF4-FFF2-40B4-BE49-F238E27FC236}">
                  <a16:creationId xmlns:a16="http://schemas.microsoft.com/office/drawing/2014/main" id="{68D6539E-0DD6-A38A-5954-A3C2A9072988}"/>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2" name="Freeform 199">
              <a:extLst>
                <a:ext uri="{FF2B5EF4-FFF2-40B4-BE49-F238E27FC236}">
                  <a16:creationId xmlns:a16="http://schemas.microsoft.com/office/drawing/2014/main" id="{36E10010-03B5-096B-3895-D95E470E18D7}"/>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3" name="Freeform 200">
              <a:extLst>
                <a:ext uri="{FF2B5EF4-FFF2-40B4-BE49-F238E27FC236}">
                  <a16:creationId xmlns:a16="http://schemas.microsoft.com/office/drawing/2014/main" id="{588792B9-8414-43B9-6BC2-2D4A7537E786}"/>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4" name="Freeform 201">
              <a:extLst>
                <a:ext uri="{FF2B5EF4-FFF2-40B4-BE49-F238E27FC236}">
                  <a16:creationId xmlns:a16="http://schemas.microsoft.com/office/drawing/2014/main" id="{2B70BB9C-2031-FF31-44E8-20F4FF4A2773}"/>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2">
              <a:extLst>
                <a:ext uri="{FF2B5EF4-FFF2-40B4-BE49-F238E27FC236}">
                  <a16:creationId xmlns:a16="http://schemas.microsoft.com/office/drawing/2014/main" id="{BC67C4FE-5FE7-2B53-44E0-26320762EFB0}"/>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3">
              <a:extLst>
                <a:ext uri="{FF2B5EF4-FFF2-40B4-BE49-F238E27FC236}">
                  <a16:creationId xmlns:a16="http://schemas.microsoft.com/office/drawing/2014/main" id="{16A60457-3BC4-D616-73A7-73D36302CC09}"/>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4">
              <a:extLst>
                <a:ext uri="{FF2B5EF4-FFF2-40B4-BE49-F238E27FC236}">
                  <a16:creationId xmlns:a16="http://schemas.microsoft.com/office/drawing/2014/main" id="{29A05C71-B786-3C4F-0F19-E0C704EC4A63}"/>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5">
              <a:extLst>
                <a:ext uri="{FF2B5EF4-FFF2-40B4-BE49-F238E27FC236}">
                  <a16:creationId xmlns:a16="http://schemas.microsoft.com/office/drawing/2014/main" id="{1FDFD571-6E4E-1C65-DA9A-11568F269C22}"/>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9" name="Freeform 206">
              <a:extLst>
                <a:ext uri="{FF2B5EF4-FFF2-40B4-BE49-F238E27FC236}">
                  <a16:creationId xmlns:a16="http://schemas.microsoft.com/office/drawing/2014/main" id="{5DC1B49A-26EC-BDFE-8F02-30C5B11A0B2D}"/>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50" name="Freeform 207">
              <a:extLst>
                <a:ext uri="{FF2B5EF4-FFF2-40B4-BE49-F238E27FC236}">
                  <a16:creationId xmlns:a16="http://schemas.microsoft.com/office/drawing/2014/main" id="{F5EDDA8A-CF75-2250-7156-111AA82066ED}"/>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1" name="Freeform 208">
              <a:extLst>
                <a:ext uri="{FF2B5EF4-FFF2-40B4-BE49-F238E27FC236}">
                  <a16:creationId xmlns:a16="http://schemas.microsoft.com/office/drawing/2014/main" id="{D38DBBCA-E43D-8CB3-F0E8-42B172B6D19D}"/>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09">
              <a:extLst>
                <a:ext uri="{FF2B5EF4-FFF2-40B4-BE49-F238E27FC236}">
                  <a16:creationId xmlns:a16="http://schemas.microsoft.com/office/drawing/2014/main" id="{F6389C22-9E54-AAF9-15C1-F855B0E24F25}"/>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10">
              <a:extLst>
                <a:ext uri="{FF2B5EF4-FFF2-40B4-BE49-F238E27FC236}">
                  <a16:creationId xmlns:a16="http://schemas.microsoft.com/office/drawing/2014/main" id="{E815A153-3D38-2FAF-AB37-99CECF5146E8}"/>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1">
              <a:extLst>
                <a:ext uri="{FF2B5EF4-FFF2-40B4-BE49-F238E27FC236}">
                  <a16:creationId xmlns:a16="http://schemas.microsoft.com/office/drawing/2014/main" id="{9D31961B-9CEA-C172-CC2B-4869F9FED28C}"/>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2">
              <a:extLst>
                <a:ext uri="{FF2B5EF4-FFF2-40B4-BE49-F238E27FC236}">
                  <a16:creationId xmlns:a16="http://schemas.microsoft.com/office/drawing/2014/main" id="{C9939C6B-C80F-9316-A394-8F1C25359839}"/>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6" name="Freeform 213">
              <a:extLst>
                <a:ext uri="{FF2B5EF4-FFF2-40B4-BE49-F238E27FC236}">
                  <a16:creationId xmlns:a16="http://schemas.microsoft.com/office/drawing/2014/main" id="{8D03F1CD-2A51-3700-8156-817C55D3D9BD}"/>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7" name="Freeform 214">
              <a:extLst>
                <a:ext uri="{FF2B5EF4-FFF2-40B4-BE49-F238E27FC236}">
                  <a16:creationId xmlns:a16="http://schemas.microsoft.com/office/drawing/2014/main" id="{5239910F-8900-B126-3638-3E87F6FCF504}"/>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8" name="Freeform 215">
              <a:extLst>
                <a:ext uri="{FF2B5EF4-FFF2-40B4-BE49-F238E27FC236}">
                  <a16:creationId xmlns:a16="http://schemas.microsoft.com/office/drawing/2014/main" id="{A3F41AE5-0696-8931-2C28-7DBBAD85A8ED}"/>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59" name="Freeform 216">
              <a:extLst>
                <a:ext uri="{FF2B5EF4-FFF2-40B4-BE49-F238E27FC236}">
                  <a16:creationId xmlns:a16="http://schemas.microsoft.com/office/drawing/2014/main" id="{FA55D083-A7C5-979C-99C2-3E8FD0CD2AC3}"/>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60" name="Freeform 217">
              <a:extLst>
                <a:ext uri="{FF2B5EF4-FFF2-40B4-BE49-F238E27FC236}">
                  <a16:creationId xmlns:a16="http://schemas.microsoft.com/office/drawing/2014/main" id="{663D1FDC-C5C8-2CD0-1E25-5F06DE345CB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1" name="Freeform 218">
              <a:extLst>
                <a:ext uri="{FF2B5EF4-FFF2-40B4-BE49-F238E27FC236}">
                  <a16:creationId xmlns:a16="http://schemas.microsoft.com/office/drawing/2014/main" id="{7AD3631A-52C9-6962-6853-4AF619002AB2}"/>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2" name="Freeform 219">
              <a:extLst>
                <a:ext uri="{FF2B5EF4-FFF2-40B4-BE49-F238E27FC236}">
                  <a16:creationId xmlns:a16="http://schemas.microsoft.com/office/drawing/2014/main" id="{10DE3DC5-8646-C8B9-EE4A-721E5B0ADED3}"/>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3" name="Freeform 220">
              <a:extLst>
                <a:ext uri="{FF2B5EF4-FFF2-40B4-BE49-F238E27FC236}">
                  <a16:creationId xmlns:a16="http://schemas.microsoft.com/office/drawing/2014/main" id="{3A1DF295-5F5D-E4B2-814C-D4309B83EBB3}"/>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4" name="Freeform 221">
              <a:extLst>
                <a:ext uri="{FF2B5EF4-FFF2-40B4-BE49-F238E27FC236}">
                  <a16:creationId xmlns:a16="http://schemas.microsoft.com/office/drawing/2014/main" id="{EA042477-968B-044F-19B0-D4A754B9FA73}"/>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5" name="Freeform 222">
              <a:extLst>
                <a:ext uri="{FF2B5EF4-FFF2-40B4-BE49-F238E27FC236}">
                  <a16:creationId xmlns:a16="http://schemas.microsoft.com/office/drawing/2014/main" id="{7E5A9201-9188-0090-A755-254E57989E6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6" name="Freeform 223">
              <a:extLst>
                <a:ext uri="{FF2B5EF4-FFF2-40B4-BE49-F238E27FC236}">
                  <a16:creationId xmlns:a16="http://schemas.microsoft.com/office/drawing/2014/main" id="{FCF2EF95-8DD6-C7CC-A071-DAD381822E8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7" name="Freeform 224">
              <a:extLst>
                <a:ext uri="{FF2B5EF4-FFF2-40B4-BE49-F238E27FC236}">
                  <a16:creationId xmlns:a16="http://schemas.microsoft.com/office/drawing/2014/main" id="{F4ECE27B-477F-428E-C2C0-539CDD58C6C0}"/>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8" name="Freeform 225">
              <a:extLst>
                <a:ext uri="{FF2B5EF4-FFF2-40B4-BE49-F238E27FC236}">
                  <a16:creationId xmlns:a16="http://schemas.microsoft.com/office/drawing/2014/main" id="{D1EDAD11-D8B0-A2C1-6049-84B06A77805B}"/>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69" name="Freeform 226">
              <a:extLst>
                <a:ext uri="{FF2B5EF4-FFF2-40B4-BE49-F238E27FC236}">
                  <a16:creationId xmlns:a16="http://schemas.microsoft.com/office/drawing/2014/main" id="{D533E2F9-9782-612E-5F0D-277AB95EDADC}"/>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70" name="Freeform 227">
              <a:extLst>
                <a:ext uri="{FF2B5EF4-FFF2-40B4-BE49-F238E27FC236}">
                  <a16:creationId xmlns:a16="http://schemas.microsoft.com/office/drawing/2014/main" id="{653A7D18-9739-E40C-2E0C-AEF0C001455A}"/>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1" name="Freeform 228">
              <a:extLst>
                <a:ext uri="{FF2B5EF4-FFF2-40B4-BE49-F238E27FC236}">
                  <a16:creationId xmlns:a16="http://schemas.microsoft.com/office/drawing/2014/main" id="{8DDBA702-AE25-B3BE-6671-34C462E763E5}"/>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2" name="Freeform 229">
              <a:extLst>
                <a:ext uri="{FF2B5EF4-FFF2-40B4-BE49-F238E27FC236}">
                  <a16:creationId xmlns:a16="http://schemas.microsoft.com/office/drawing/2014/main" id="{F3B662F0-5F13-9DFC-5487-61B07F5F994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3" name="Freeform 230">
              <a:extLst>
                <a:ext uri="{FF2B5EF4-FFF2-40B4-BE49-F238E27FC236}">
                  <a16:creationId xmlns:a16="http://schemas.microsoft.com/office/drawing/2014/main" id="{BB6FD604-1870-CBDE-D23C-4223C8510CC9}"/>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4" name="Freeform 231">
              <a:extLst>
                <a:ext uri="{FF2B5EF4-FFF2-40B4-BE49-F238E27FC236}">
                  <a16:creationId xmlns:a16="http://schemas.microsoft.com/office/drawing/2014/main" id="{7718719D-CF23-B03F-B137-DDF492EA978E}"/>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5" name="Freeform 232">
              <a:extLst>
                <a:ext uri="{FF2B5EF4-FFF2-40B4-BE49-F238E27FC236}">
                  <a16:creationId xmlns:a16="http://schemas.microsoft.com/office/drawing/2014/main" id="{EA7F5ADF-048C-88F3-EAEC-D9F4AA8CDA08}"/>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6" name="Freeform 233">
              <a:extLst>
                <a:ext uri="{FF2B5EF4-FFF2-40B4-BE49-F238E27FC236}">
                  <a16:creationId xmlns:a16="http://schemas.microsoft.com/office/drawing/2014/main" id="{BEFB8351-3871-E54C-2AE4-6D3E3061974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7" name="Freeform 234">
              <a:extLst>
                <a:ext uri="{FF2B5EF4-FFF2-40B4-BE49-F238E27FC236}">
                  <a16:creationId xmlns:a16="http://schemas.microsoft.com/office/drawing/2014/main" id="{56441E5A-34BD-E429-8980-55A63BF0928F}"/>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8" name="Freeform 235">
              <a:extLst>
                <a:ext uri="{FF2B5EF4-FFF2-40B4-BE49-F238E27FC236}">
                  <a16:creationId xmlns:a16="http://schemas.microsoft.com/office/drawing/2014/main" id="{78FB8346-FB1A-5E57-D308-26A4544A19DE}"/>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79" name="Freeform 236">
              <a:extLst>
                <a:ext uri="{FF2B5EF4-FFF2-40B4-BE49-F238E27FC236}">
                  <a16:creationId xmlns:a16="http://schemas.microsoft.com/office/drawing/2014/main" id="{6176FF26-D732-4748-4855-11C7F88B1FB0}"/>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80" name="Freeform 237">
              <a:extLst>
                <a:ext uri="{FF2B5EF4-FFF2-40B4-BE49-F238E27FC236}">
                  <a16:creationId xmlns:a16="http://schemas.microsoft.com/office/drawing/2014/main" id="{3F5E6A41-3B26-AE99-B23E-7213588333A0}"/>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1" name="Freeform 238">
              <a:extLst>
                <a:ext uri="{FF2B5EF4-FFF2-40B4-BE49-F238E27FC236}">
                  <a16:creationId xmlns:a16="http://schemas.microsoft.com/office/drawing/2014/main" id="{742D48AE-9913-EBCA-50D5-31D47C82882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283" name="Text Placeholder 1">
            <a:extLst>
              <a:ext uri="{FF2B5EF4-FFF2-40B4-BE49-F238E27FC236}">
                <a16:creationId xmlns:a16="http://schemas.microsoft.com/office/drawing/2014/main" id="{E68D3A5C-3D8C-D310-A6E1-45A0B1563A31}"/>
              </a:ext>
            </a:extLst>
          </p:cNvPr>
          <p:cNvSpPr txBox="1">
            <a:spLocks/>
          </p:cNvSpPr>
          <p:nvPr/>
        </p:nvSpPr>
        <p:spPr>
          <a:xfrm>
            <a:off x="2004708" y="178700"/>
            <a:ext cx="10600546" cy="9534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3200" dirty="0"/>
              <a:t>Employee Engagement for CSR Transformation</a:t>
            </a:r>
          </a:p>
          <a:p>
            <a:endParaRPr lang="en-IE" sz="3200" dirty="0"/>
          </a:p>
        </p:txBody>
      </p:sp>
    </p:spTree>
    <p:extLst>
      <p:ext uri="{BB962C8B-B14F-4D97-AF65-F5344CB8AC3E}">
        <p14:creationId xmlns:p14="http://schemas.microsoft.com/office/powerpoint/2010/main" val="499696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hape&#10;&#10;Description automatically generated">
            <a:extLst>
              <a:ext uri="{FF2B5EF4-FFF2-40B4-BE49-F238E27FC236}">
                <a16:creationId xmlns:a16="http://schemas.microsoft.com/office/drawing/2014/main" id="{6E26CB94-142D-0DD1-75E5-44D87EF6BEBD}"/>
              </a:ext>
            </a:extLst>
          </p:cNvPr>
          <p:cNvPicPr>
            <a:picLocks noGrp="1" noChangeAspect="1"/>
          </p:cNvPicPr>
          <p:nvPr>
            <p:ph type="pic" sz="quarter" idx="19"/>
          </p:nvPr>
        </p:nvPicPr>
        <p:blipFill>
          <a:blip r:embed="rId2"/>
          <a:srcRect l="367" r="367"/>
          <a:stretch>
            <a:fillRect/>
          </a:stretch>
        </p:blipFill>
        <p:spPr/>
      </p:pic>
      <p:sp>
        <p:nvSpPr>
          <p:cNvPr id="4" name="Text Placeholder 3">
            <a:extLst>
              <a:ext uri="{FF2B5EF4-FFF2-40B4-BE49-F238E27FC236}">
                <a16:creationId xmlns:a16="http://schemas.microsoft.com/office/drawing/2014/main" id="{DEC427F5-517C-4E8E-EF86-997ED4343F95}"/>
              </a:ext>
            </a:extLst>
          </p:cNvPr>
          <p:cNvSpPr>
            <a:spLocks noGrp="1"/>
          </p:cNvSpPr>
          <p:nvPr>
            <p:ph type="body" sz="quarter" idx="13"/>
          </p:nvPr>
        </p:nvSpPr>
        <p:spPr>
          <a:xfrm>
            <a:off x="768174" y="527621"/>
            <a:ext cx="5228693" cy="953429"/>
          </a:xfrm>
        </p:spPr>
        <p:txBody>
          <a:bodyPr>
            <a:normAutofit fontScale="92500" lnSpcReduction="10000"/>
          </a:bodyPr>
          <a:lstStyle/>
          <a:p>
            <a:pPr algn="ctr"/>
            <a:r>
              <a:rPr lang="en-IE" dirty="0"/>
              <a:t>Create a Movement Not a Mandate</a:t>
            </a:r>
          </a:p>
        </p:txBody>
      </p:sp>
      <p:sp>
        <p:nvSpPr>
          <p:cNvPr id="5" name="Text Placeholder 4">
            <a:extLst>
              <a:ext uri="{FF2B5EF4-FFF2-40B4-BE49-F238E27FC236}">
                <a16:creationId xmlns:a16="http://schemas.microsoft.com/office/drawing/2014/main" id="{25E160B9-EE42-1912-BE16-471361F1C1E6}"/>
              </a:ext>
            </a:extLst>
          </p:cNvPr>
          <p:cNvSpPr>
            <a:spLocks noGrp="1"/>
          </p:cNvSpPr>
          <p:nvPr>
            <p:ph type="body" sz="quarter" idx="14"/>
          </p:nvPr>
        </p:nvSpPr>
        <p:spPr>
          <a:xfrm>
            <a:off x="726087" y="1403750"/>
            <a:ext cx="5584772" cy="4063600"/>
          </a:xfrm>
          <a:solidFill>
            <a:srgbClr val="027354"/>
          </a:solidFill>
        </p:spPr>
        <p:txBody>
          <a:bodyPr/>
          <a:lstStyle/>
          <a:p>
            <a:r>
              <a:rPr lang="en-GB" sz="2400" dirty="0"/>
              <a:t>One of my favourite concepts in the work of culture is to </a:t>
            </a:r>
            <a:r>
              <a:rPr lang="en-GB" sz="2400" b="1" dirty="0"/>
              <a:t>“create a movement, not a mandate.”</a:t>
            </a:r>
            <a:r>
              <a:rPr lang="en-GB" sz="2400" dirty="0"/>
              <a:t> Anyone knows that the phrase </a:t>
            </a:r>
            <a:r>
              <a:rPr lang="en-GB" sz="2400" b="1" dirty="0"/>
              <a:t>“because I said so” </a:t>
            </a:r>
            <a:r>
              <a:rPr lang="en-GB" sz="2400" dirty="0"/>
              <a:t>has motivated no one—ever. The same goes for company and cultural leadership: just telling people that a particular change is good for them is not enough to spark collective inspiration. Cultural transformation is both a science and an art. People motivation lies at the heart of the movement.</a:t>
            </a:r>
          </a:p>
          <a:p>
            <a:endParaRPr lang="en-IE" dirty="0"/>
          </a:p>
        </p:txBody>
      </p:sp>
      <p:sp>
        <p:nvSpPr>
          <p:cNvPr id="7" name="TextBox 6">
            <a:extLst>
              <a:ext uri="{FF2B5EF4-FFF2-40B4-BE49-F238E27FC236}">
                <a16:creationId xmlns:a16="http://schemas.microsoft.com/office/drawing/2014/main" id="{E36326D8-2D64-140B-9705-3CDC12016BAF}"/>
              </a:ext>
            </a:extLst>
          </p:cNvPr>
          <p:cNvSpPr txBox="1"/>
          <p:nvPr/>
        </p:nvSpPr>
        <p:spPr>
          <a:xfrm>
            <a:off x="3886200" y="6305626"/>
            <a:ext cx="2638425" cy="369332"/>
          </a:xfrm>
          <a:prstGeom prst="rect">
            <a:avLst/>
          </a:prstGeom>
          <a:noFill/>
        </p:spPr>
        <p:txBody>
          <a:bodyPr wrap="square" rtlCol="0">
            <a:spAutoFit/>
          </a:bodyPr>
          <a:lstStyle/>
          <a:p>
            <a:r>
              <a:rPr lang="en-IE" dirty="0">
                <a:hlinkClick r:id="rId3"/>
              </a:rPr>
              <a:t>SOURCE</a:t>
            </a:r>
            <a:endParaRPr lang="en-IE" dirty="0"/>
          </a:p>
        </p:txBody>
      </p:sp>
    </p:spTree>
    <p:extLst>
      <p:ext uri="{BB962C8B-B14F-4D97-AF65-F5344CB8AC3E}">
        <p14:creationId xmlns:p14="http://schemas.microsoft.com/office/powerpoint/2010/main" val="13587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954511" y="173435"/>
            <a:ext cx="9980314" cy="953429"/>
          </a:xfrm>
        </p:spPr>
        <p:txBody>
          <a:bodyPr>
            <a:normAutofit/>
          </a:bodyPr>
          <a:lstStyle/>
          <a:p>
            <a:pPr algn="r"/>
            <a:r>
              <a:rPr lang="en-IE" sz="3000" dirty="0"/>
              <a:t>Empower CSR Collaborative Intelligence &amp; Ownership</a:t>
            </a:r>
          </a:p>
          <a:p>
            <a:pPr algn="r"/>
            <a:endParaRPr lang="en-IE" sz="3000"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1001714"/>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C9EEF517-A322-A9FA-3E92-FF286814EF18}"/>
              </a:ext>
            </a:extLst>
          </p:cNvPr>
          <p:cNvSpPr/>
          <p:nvPr/>
        </p:nvSpPr>
        <p:spPr>
          <a:xfrm>
            <a:off x="648586" y="1180695"/>
            <a:ext cx="11079126" cy="5315020"/>
          </a:xfrm>
          <a:prstGeom prst="roundRect">
            <a:avLst/>
          </a:prstGeom>
          <a:solidFill>
            <a:srgbClr val="C55A1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4" name="Oval 3" descr="A group of people sitting on a couch looking at a computer&#10;&#10;Description automatically generated">
            <a:extLst>
              <a:ext uri="{FF2B5EF4-FFF2-40B4-BE49-F238E27FC236}">
                <a16:creationId xmlns:a16="http://schemas.microsoft.com/office/drawing/2014/main" id="{07CD050B-4ED0-77B6-8BAB-B5215C22D816}"/>
              </a:ext>
            </a:extLst>
          </p:cNvPr>
          <p:cNvSpPr/>
          <p:nvPr/>
        </p:nvSpPr>
        <p:spPr>
          <a:xfrm>
            <a:off x="56914" y="2126572"/>
            <a:ext cx="2867402" cy="2667181"/>
          </a:xfrm>
          <a:prstGeom prst="ellipse">
            <a:avLst/>
          </a:prstGeom>
          <a:blipFill>
            <a:blip r:embed="rId2" cstate="email">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5" name="TextBox 4">
            <a:extLst>
              <a:ext uri="{FF2B5EF4-FFF2-40B4-BE49-F238E27FC236}">
                <a16:creationId xmlns:a16="http://schemas.microsoft.com/office/drawing/2014/main" id="{7994F19F-FA4B-606C-A45E-A01E3E17FE3F}"/>
              </a:ext>
            </a:extLst>
          </p:cNvPr>
          <p:cNvSpPr txBox="1"/>
          <p:nvPr/>
        </p:nvSpPr>
        <p:spPr>
          <a:xfrm>
            <a:off x="3008628" y="1464056"/>
            <a:ext cx="8282763" cy="4893647"/>
          </a:xfrm>
          <a:prstGeom prst="rect">
            <a:avLst/>
          </a:prstGeom>
          <a:noFill/>
        </p:spPr>
        <p:txBody>
          <a:bodyPr wrap="square" rtlCol="0">
            <a:spAutoFit/>
          </a:bodyPr>
          <a:lstStyle/>
          <a:p>
            <a:r>
              <a:rPr lang="en-GB" sz="2400" b="1" dirty="0">
                <a:solidFill>
                  <a:schemeClr val="bg1"/>
                </a:solidFill>
              </a:rPr>
              <a:t>Empower collaborative intelligence and ownership across the  company for CSR problem-solving and decision-making. </a:t>
            </a:r>
            <a:r>
              <a:rPr lang="en-GB" sz="2400" dirty="0">
                <a:solidFill>
                  <a:schemeClr val="bg1"/>
                </a:solidFill>
              </a:rPr>
              <a:t>Collaborative intelligence is the new emotional intelligence. Collaborative intelligence involves all employees. It is all about liberating a company’s collective genius. This is more important than ever given the pace of today’s marketplace and environmental challenges so you can grow, innovate and remain sustainable as a company. It requires everyone in the company to have a strategic approach, critical thinking, awareness of self and commitment to CSR. Leaders need to remove any cultural and structural barriers and involve employees so they are their empowered to share ideas and solutions to CSR problems and implementation. </a:t>
            </a:r>
          </a:p>
        </p:txBody>
      </p:sp>
      <p:sp>
        <p:nvSpPr>
          <p:cNvPr id="6" name="Arrow: Pentagon 5">
            <a:extLst>
              <a:ext uri="{FF2B5EF4-FFF2-40B4-BE49-F238E27FC236}">
                <a16:creationId xmlns:a16="http://schemas.microsoft.com/office/drawing/2014/main" id="{2C7666F1-E1B5-3966-DAD3-46A7521BEEAF}"/>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Tree>
    <p:extLst>
      <p:ext uri="{BB962C8B-B14F-4D97-AF65-F5344CB8AC3E}">
        <p14:creationId xmlns:p14="http://schemas.microsoft.com/office/powerpoint/2010/main" val="1227617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697508"/>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490615" y="331646"/>
            <a:ext cx="10600546" cy="953429"/>
          </a:xfrm>
        </p:spPr>
        <p:txBody>
          <a:bodyPr>
            <a:normAutofit/>
          </a:bodyPr>
          <a:lstStyle/>
          <a:p>
            <a:r>
              <a:rPr lang="en-IE" dirty="0"/>
              <a:t>Empower CSR Collaborative Intelligence &amp; Ownership</a:t>
            </a:r>
          </a:p>
          <a:p>
            <a:endParaRPr lang="en-IE"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1140715"/>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71411" y="1042304"/>
            <a:ext cx="8282763" cy="2554545"/>
          </a:xfrm>
          <a:prstGeom prst="rect">
            <a:avLst/>
          </a:prstGeom>
          <a:noFill/>
        </p:spPr>
        <p:txBody>
          <a:bodyPr wrap="square" rtlCol="0">
            <a:spAutoFit/>
          </a:bodyPr>
          <a:lstStyle/>
          <a:p>
            <a:r>
              <a:rPr lang="en-GB" sz="2800" dirty="0">
                <a:solidFill>
                  <a:srgbClr val="E7850F"/>
                </a:solidFill>
                <a:latin typeface="Amasis MT Pro Black" panose="02040A04050005020304" pitchFamily="18" charset="0"/>
              </a:rPr>
              <a:t>How? </a:t>
            </a:r>
            <a:r>
              <a:rPr lang="en-GB" sz="2200" b="1" dirty="0">
                <a:solidFill>
                  <a:srgbClr val="E7850F"/>
                </a:solidFill>
              </a:rPr>
              <a:t>Bring managers, executives, and staff out of their silos to work together in a collaborative CSR workspace </a:t>
            </a:r>
            <a:r>
              <a:rPr lang="en-GB" sz="2200" dirty="0"/>
              <a:t>to discuss solutions and priorities, share information organically and get everyone to take responsibility for CSR. This new collaborative CSR leadership approach will support every employee in contributing to, increasing, and sustaining CSR engagement. It will also increase the speed, quality, adaptability and ownership of CSR culture management solutions. </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861885"/>
            <a:ext cx="11079126" cy="2697508"/>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78971" y="3892212"/>
            <a:ext cx="8282763" cy="2893100"/>
          </a:xfrm>
          <a:prstGeom prst="rect">
            <a:avLst/>
          </a:prstGeom>
          <a:noFill/>
        </p:spPr>
        <p:txBody>
          <a:bodyPr wrap="square" rtlCol="0">
            <a:spAutoFit/>
          </a:bodyPr>
          <a:lstStyle/>
          <a:p>
            <a:r>
              <a:rPr lang="en-GB" sz="2800" dirty="0">
                <a:solidFill>
                  <a:srgbClr val="E7850F"/>
                </a:solidFill>
                <a:latin typeface="Amasis MT Pro Black" panose="02040A04050005020304" pitchFamily="18" charset="0"/>
              </a:rPr>
              <a:t>How? </a:t>
            </a:r>
            <a:r>
              <a:rPr lang="en-GB" sz="2200" b="1" dirty="0">
                <a:solidFill>
                  <a:srgbClr val="E7850F"/>
                </a:solidFill>
              </a:rPr>
              <a:t>Get senior leaders to work closer with front level employees </a:t>
            </a:r>
            <a:r>
              <a:rPr lang="en-GB" sz="2200" dirty="0"/>
              <a:t>so they can receive direct information, unleash creativity and intelligence, rapidly come up with strategic ideas and solutions and make the best possible decisions. Frontline staff will gain the mindset and self awareness to contribute their individual voices and take ownership of creating new CSR ideas new solutions, and new ways of working together.</a:t>
            </a:r>
          </a:p>
          <a:p>
            <a:endParaRPr lang="en-GB" sz="2200" dirty="0"/>
          </a:p>
        </p:txBody>
      </p:sp>
      <p:grpSp>
        <p:nvGrpSpPr>
          <p:cNvPr id="3" name="Graphic 4">
            <a:extLst>
              <a:ext uri="{FF2B5EF4-FFF2-40B4-BE49-F238E27FC236}">
                <a16:creationId xmlns:a16="http://schemas.microsoft.com/office/drawing/2014/main" id="{AB60D8FC-F04C-8471-4E5A-D7C2D8D52403}"/>
              </a:ext>
            </a:extLst>
          </p:cNvPr>
          <p:cNvGrpSpPr/>
          <p:nvPr/>
        </p:nvGrpSpPr>
        <p:grpSpPr>
          <a:xfrm>
            <a:off x="1210089" y="1417802"/>
            <a:ext cx="1666347" cy="1419224"/>
            <a:chOff x="3778420" y="3791271"/>
            <a:chExt cx="1253431" cy="1085528"/>
          </a:xfrm>
        </p:grpSpPr>
        <p:sp>
          <p:nvSpPr>
            <p:cNvPr id="4" name="Freeform 104">
              <a:extLst>
                <a:ext uri="{FF2B5EF4-FFF2-40B4-BE49-F238E27FC236}">
                  <a16:creationId xmlns:a16="http://schemas.microsoft.com/office/drawing/2014/main" id="{83013F53-3CED-40A2-615C-0B035FD075BF}"/>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5" name="Freeform 105">
              <a:extLst>
                <a:ext uri="{FF2B5EF4-FFF2-40B4-BE49-F238E27FC236}">
                  <a16:creationId xmlns:a16="http://schemas.microsoft.com/office/drawing/2014/main" id="{9621FCAD-CB9B-DCA0-BEF0-A9627EAFC448}"/>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6">
              <a:extLst>
                <a:ext uri="{FF2B5EF4-FFF2-40B4-BE49-F238E27FC236}">
                  <a16:creationId xmlns:a16="http://schemas.microsoft.com/office/drawing/2014/main" id="{3683541B-2BC2-F24C-8240-519C8A082945}"/>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7">
              <a:extLst>
                <a:ext uri="{FF2B5EF4-FFF2-40B4-BE49-F238E27FC236}">
                  <a16:creationId xmlns:a16="http://schemas.microsoft.com/office/drawing/2014/main" id="{EF83BD18-0FA8-4FF3-52D1-64F4FF1F49AB}"/>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3" name="Freeform 108">
              <a:extLst>
                <a:ext uri="{FF2B5EF4-FFF2-40B4-BE49-F238E27FC236}">
                  <a16:creationId xmlns:a16="http://schemas.microsoft.com/office/drawing/2014/main" id="{E7F5AF80-21B6-0103-3494-35AC02381DFA}"/>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 name="Freeform 109">
              <a:extLst>
                <a:ext uri="{FF2B5EF4-FFF2-40B4-BE49-F238E27FC236}">
                  <a16:creationId xmlns:a16="http://schemas.microsoft.com/office/drawing/2014/main" id="{52C79790-C538-E795-114D-D04C2DA03F80}"/>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5A7CA39B-4326-9ACF-9DD8-D872A101CF1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126195BF-651B-3660-B66C-F32792460877}"/>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9AB715E7-E4E2-67CD-E4DA-53CD148B8A46}"/>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9450425F-51DF-302B-E2F2-A185202E269C}"/>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67BFFBDB-25D6-B1E4-0E33-D6EA1008BA00}"/>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42C1AA19-5D60-0154-E5B8-67058FF46A18}"/>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52A1E954-32CE-D1F7-CFD9-9F342E50AC20}"/>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6B38609E-7D92-FADD-1BBF-4F83AC8A6C5C}"/>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B7D66E8E-6105-74A9-C8C5-D7C985906600}"/>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E54AC71E-35C8-FA76-DCF8-BA76A86492C3}"/>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38CAEAD7-CF9D-A19C-8856-D4B8F22A0710}"/>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2A9297DB-447F-853B-5515-6768E047D35A}"/>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0836DB18-BDCB-88C3-B80F-4C90822E1BDC}"/>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CA21CB23-358F-194E-9916-4E5FE2231E5F}"/>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DE6F56CA-B6B7-C8ED-AD9D-EEDB277EE8D0}"/>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99BDAB5E-EEE9-750B-FEE0-913819CBA25F}"/>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43635D1-2E30-B5AC-1388-21B5155827BF}"/>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ED85966F-5598-4AD6-5E35-551F0711C89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A7A8D500-0D23-A837-84CA-237F44D82065}"/>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48E1D158-1B65-B385-5B65-3FF4F6081E10}"/>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442E944E-E7B0-A23C-B068-EB404D2E5C00}"/>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688D301E-D2FB-1123-EF4D-ED52FD9D9367}"/>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D1644EF5-F608-9CB1-78EB-BF4A2B22F493}"/>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23E2F5ED-E7EE-7884-B68F-AEBBF0DEC3A6}"/>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4AEBF708-A538-2860-FF69-01A8979EFC65}"/>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62458DDB-ADF7-86AE-EA55-253470F988E0}"/>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5721E3EA-8813-9196-0C98-993D1AA70AAF}"/>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8591BA49-A758-B9F6-7B6F-264F31EC9357}"/>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B9F07F6-635A-DE88-EDBE-67F766D78F23}"/>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60DD0281-8608-CC0E-EED7-00FF9ED9177C}"/>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72302DB3-1DC2-E5A0-3EAC-B7F6C536DDFE}"/>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029B6B0-270F-C3F3-D5CD-575E6BD848D4}"/>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C493BF3A-B14D-0342-84F5-B8EF60AB0813}"/>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73730417-974E-232E-94CD-9195229C3ED3}"/>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50217AA0-892F-A898-2EDF-408F0C47A409}"/>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93AA4FC-1697-CA60-2D34-9286ADFB24E2}"/>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61B67C58-B5FC-355B-BCE0-FB7FCA2D2B4E}"/>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8783DD96-9FE3-6157-5009-C27F599FD3E0}"/>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F824389-C0BD-BFAB-2927-7D2518F146CA}"/>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8E6C6DCC-51A9-4C9C-9790-214667C95419}"/>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551ED97F-9C1E-7714-AE99-BD555734ACAB}"/>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AED1AC57-2CF6-6332-C4C0-0D292DDF702F}"/>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1B6F0A07-F0C5-8203-C73F-6F43B2898E69}"/>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C3F0BEAB-ED24-FAE3-453E-146880FEC704}"/>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09C574D0-3BBD-83C7-4845-76D2ACAA1E98}"/>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5FDF189-8604-3709-F1B3-C3762D41A9DA}"/>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5155A4BC-8EB3-D95C-0FC6-B68F7039B473}"/>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1B0C988B-5417-E7DE-8035-D847930ACE2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2381284A-E17F-FBA7-B55B-F28576614191}"/>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C99A2C22-92FA-7A5C-16D8-F881F3286DE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9F4629A4-E2BF-82B4-9BCD-9C4CA2E4248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A15F91AB-7862-209B-9284-5D853E0933F7}"/>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D1269055-A61A-926F-BA31-FAB7A687C2BA}"/>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BE34F6B1-294A-DB73-B855-B5552243664C}"/>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D6DF231D-89A9-08C8-0AC2-E1E57A05891C}"/>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CF5DDE92-0604-C57B-9CD1-CF12A3404E8D}"/>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95EC07F8-8487-DE84-C1B9-6EBB25E2D6FA}"/>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7AFE2304-F3C1-56CD-B7E4-39727CF3614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723C46DE-A463-209F-BDF8-0CC79447FB4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5F4E7A6-786F-5A19-7DD7-CD20ACFDC7F0}"/>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B51AEE84-F503-E3B6-1D97-760E5E6244FB}"/>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71C7155B-B207-8F84-512B-23BA6B9BAE5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5D4429E-F727-27CD-5B2D-AFCBD48A3DF7}"/>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2884D752-1EB9-16D8-45FA-9821FEC65AC9}"/>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55369E2C-C2F0-B8F7-1933-199C31CDF403}"/>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874C189A-A60F-B8CC-DA06-86622B034013}"/>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12B5D5CF-FF26-EDB2-D251-A10538375D43}"/>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7F9C4FF6-8522-9EC0-D13F-30354A5DA8B9}"/>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D832520B-E4FB-50E3-45D6-8A4D1976C300}"/>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9445999C-4C7E-BEFC-D1D4-641D4A61FE9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40B1728A-209D-34EC-8CE7-52DC4622CE2F}"/>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F45DA4F-5569-3A3A-71AE-4B0B8E650678}"/>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9119A247-B7EA-466E-F3E7-605150B82B5B}"/>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1841BC1B-4409-9010-3377-A320B590EBB5}"/>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5437F6FD-7094-5D47-FBD1-4AFDFE58889D}"/>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5242A5CA-77DD-2E55-F69B-63F6DF445FCE}"/>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EC88B67F-8FE5-4183-DD3A-B335F8704041}"/>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69E8AC0E-DF59-ABC5-39CD-8D72A567A08A}"/>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98F711C8-C395-543E-E40F-FF111F74BE67}"/>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72F40D6E-21E0-A99D-9098-0CA3884571D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6E68F592-1723-DE29-8A71-1B41884DFF14}"/>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697F2035-97EA-9CAB-1E8E-6BD95F0A8501}"/>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08905324-1943-FAC3-A1BB-0167C9161031}"/>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C3CAEE54-C8EB-1792-EAF7-988852438FC0}"/>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B59E9187-1D64-AE9B-A2BB-BFB2E73C98DF}"/>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806BF874-A458-EE6B-01A8-5122B8581C08}"/>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2A504F9E-2E79-C603-E240-BAC99A0E7BB5}"/>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C30C1421-39CB-AAB0-E5CC-5C76D9526906}"/>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CFA59C1D-FCBE-5030-1A7A-54D30AA1E4E6}"/>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A58F346E-43E6-9F2D-9692-E367E19F602F}"/>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CAE83DDB-7211-60ED-11B2-F5A26ED834C3}"/>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B312BF19-7F77-87C4-4BA3-303AB0902579}"/>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B2E369AA-151D-70F9-DDB8-36382C2A87F8}"/>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DE402242-AD2A-6123-B703-520ACAC32D26}"/>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B2ECDB75-517D-3553-50B4-4CFF58C1686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0CFA64DA-9DA6-F683-7AA6-A4D8E2AD192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9640B097-B7D3-AE0D-271B-51763F0FEEA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CF4DE16-3B11-9F25-C871-625A948CFA7C}"/>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B4FB81BD-5229-6E2B-0982-127EA7500B3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C8BAA0E1-A093-DD0C-0BD9-AC7BBF6B979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7F2F9AEE-6D7C-D2B3-9C0D-68CF71EF36D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FD521B97-29D1-286F-676E-4987F0D6F8D8}"/>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6D77CABC-6CB7-A1B8-C627-08B2DF7044B0}"/>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0157904A-A9D9-7AC2-88BD-CA9835C70379}"/>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D3618837-D161-6D63-BD6E-6DF3739DA20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8A4D1D5F-9314-E0E8-B3B7-1376B1264851}"/>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59954650-3E27-9A8A-47E1-D99341069AC2}"/>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D0B610A5-F8B7-4926-D13B-726A94040F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0F47212F-1ECE-A71B-84A0-700667256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33069405-2187-4711-191E-3B4DC006B10A}"/>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F34EAB51-69CB-F41B-C717-0EE1A48F02CB}"/>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D02A0A2-2B36-D82B-F5D1-FFA929139CFA}"/>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4E146E90-C787-FFE0-A096-09AE82625F0F}"/>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FEBFFBB8-4F52-BB92-645B-DC382683FB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0D4E7E29-F90F-2673-5AB0-D40F0446E731}"/>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CFB21CA9-0BED-E40B-22AB-48CCDF6B397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A22B69F9-51C2-E5B4-9EAA-9490B946AAF4}"/>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D3B14D7B-9453-807F-1B79-58574F1226F5}"/>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2E40E4EA-3F7C-BED2-4538-7C40F7058DEB}"/>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717FD1ED-D853-0E70-6293-A93C6CEC4AAA}"/>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E21E4EF3-585F-C01F-931F-B28F54037B18}"/>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D1DD84DE-1371-3750-C838-E3949599F0C3}"/>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0A897B39-ABC4-3F45-DB08-EA8F3002EC89}"/>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3E1A1979-A8BB-80A7-8A85-646B88D31833}"/>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7E6DCFA1-A4BF-B855-76C3-BAB75EC85F5F}"/>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4981A750-5AB8-3A8A-F0E6-FF72EAD86223}"/>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92D6C0E8-A520-E76E-60C8-F3593A0980CE}"/>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F237D166-C9CE-49F5-7EFA-05A03F4B5D4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ED2A350C-1922-C1DF-03F1-019D1BAAC548}"/>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grpSp>
        <p:nvGrpSpPr>
          <p:cNvPr id="147" name="Graphic 4">
            <a:extLst>
              <a:ext uri="{FF2B5EF4-FFF2-40B4-BE49-F238E27FC236}">
                <a16:creationId xmlns:a16="http://schemas.microsoft.com/office/drawing/2014/main" id="{14B95813-C340-FC7B-7ECD-BE3DAAEAB26D}"/>
              </a:ext>
            </a:extLst>
          </p:cNvPr>
          <p:cNvGrpSpPr/>
          <p:nvPr/>
        </p:nvGrpSpPr>
        <p:grpSpPr>
          <a:xfrm>
            <a:off x="1248310" y="4436275"/>
            <a:ext cx="1666347" cy="1419224"/>
            <a:chOff x="3778420" y="3791271"/>
            <a:chExt cx="1253431" cy="1085528"/>
          </a:xfrm>
        </p:grpSpPr>
        <p:sp>
          <p:nvSpPr>
            <p:cNvPr id="148" name="Freeform 104">
              <a:extLst>
                <a:ext uri="{FF2B5EF4-FFF2-40B4-BE49-F238E27FC236}">
                  <a16:creationId xmlns:a16="http://schemas.microsoft.com/office/drawing/2014/main" id="{6D9C909B-7837-1F4F-8EBD-5C1A272D5E05}"/>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5">
              <a:extLst>
                <a:ext uri="{FF2B5EF4-FFF2-40B4-BE49-F238E27FC236}">
                  <a16:creationId xmlns:a16="http://schemas.microsoft.com/office/drawing/2014/main" id="{3AAC8A22-B5E1-72BB-582E-B9813E3BF609}"/>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50" name="Freeform 106">
              <a:extLst>
                <a:ext uri="{FF2B5EF4-FFF2-40B4-BE49-F238E27FC236}">
                  <a16:creationId xmlns:a16="http://schemas.microsoft.com/office/drawing/2014/main" id="{9E747638-E5CC-3701-B35E-8BBFE025B7D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1" name="Freeform 107">
              <a:extLst>
                <a:ext uri="{FF2B5EF4-FFF2-40B4-BE49-F238E27FC236}">
                  <a16:creationId xmlns:a16="http://schemas.microsoft.com/office/drawing/2014/main" id="{937A0F4A-AD20-2B2A-6ACC-E24413C4555D}"/>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2" name="Freeform 108">
              <a:extLst>
                <a:ext uri="{FF2B5EF4-FFF2-40B4-BE49-F238E27FC236}">
                  <a16:creationId xmlns:a16="http://schemas.microsoft.com/office/drawing/2014/main" id="{7577EC1A-A3C0-1FFE-9E6B-7C4053314C30}"/>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09">
              <a:extLst>
                <a:ext uri="{FF2B5EF4-FFF2-40B4-BE49-F238E27FC236}">
                  <a16:creationId xmlns:a16="http://schemas.microsoft.com/office/drawing/2014/main" id="{2190BF8E-CDF9-6F65-12F0-06BE501C9FD1}"/>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4" name="Freeform 110">
              <a:extLst>
                <a:ext uri="{FF2B5EF4-FFF2-40B4-BE49-F238E27FC236}">
                  <a16:creationId xmlns:a16="http://schemas.microsoft.com/office/drawing/2014/main" id="{D36F4896-22EF-5C3F-D921-F64DBE42F36A}"/>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5" name="Freeform 111">
              <a:extLst>
                <a:ext uri="{FF2B5EF4-FFF2-40B4-BE49-F238E27FC236}">
                  <a16:creationId xmlns:a16="http://schemas.microsoft.com/office/drawing/2014/main" id="{07980422-E95A-9745-22FE-8006F29104D9}"/>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6" name="Freeform 112">
              <a:extLst>
                <a:ext uri="{FF2B5EF4-FFF2-40B4-BE49-F238E27FC236}">
                  <a16:creationId xmlns:a16="http://schemas.microsoft.com/office/drawing/2014/main" id="{C4C8303C-0911-9D7B-FB3D-0CCA3F0D956E}"/>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7" name="Freeform 113">
              <a:extLst>
                <a:ext uri="{FF2B5EF4-FFF2-40B4-BE49-F238E27FC236}">
                  <a16:creationId xmlns:a16="http://schemas.microsoft.com/office/drawing/2014/main" id="{E3B4F463-54F7-D050-A2A3-B78FA229C268}"/>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8" name="Freeform 114">
              <a:extLst>
                <a:ext uri="{FF2B5EF4-FFF2-40B4-BE49-F238E27FC236}">
                  <a16:creationId xmlns:a16="http://schemas.microsoft.com/office/drawing/2014/main" id="{36ED913B-941D-8E8D-8EE5-0909DC74DF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9" name="Freeform 115">
              <a:extLst>
                <a:ext uri="{FF2B5EF4-FFF2-40B4-BE49-F238E27FC236}">
                  <a16:creationId xmlns:a16="http://schemas.microsoft.com/office/drawing/2014/main" id="{6FDE2824-6614-884D-6A07-54565315D941}"/>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60" name="Freeform 116">
              <a:extLst>
                <a:ext uri="{FF2B5EF4-FFF2-40B4-BE49-F238E27FC236}">
                  <a16:creationId xmlns:a16="http://schemas.microsoft.com/office/drawing/2014/main" id="{FEE2ED96-FA10-D5A5-5961-0F92FD92815F}"/>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61" name="Freeform 117">
              <a:extLst>
                <a:ext uri="{FF2B5EF4-FFF2-40B4-BE49-F238E27FC236}">
                  <a16:creationId xmlns:a16="http://schemas.microsoft.com/office/drawing/2014/main" id="{4BA292D2-B2F4-41D1-B002-7EA176FB245A}"/>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2" name="Freeform 118">
              <a:extLst>
                <a:ext uri="{FF2B5EF4-FFF2-40B4-BE49-F238E27FC236}">
                  <a16:creationId xmlns:a16="http://schemas.microsoft.com/office/drawing/2014/main" id="{95FFFC86-F5CD-7100-DB27-B4D8059D8278}"/>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3" name="Freeform 119">
              <a:extLst>
                <a:ext uri="{FF2B5EF4-FFF2-40B4-BE49-F238E27FC236}">
                  <a16:creationId xmlns:a16="http://schemas.microsoft.com/office/drawing/2014/main" id="{0564AC3B-9986-385E-760E-61268361525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4" name="Freeform 120">
              <a:extLst>
                <a:ext uri="{FF2B5EF4-FFF2-40B4-BE49-F238E27FC236}">
                  <a16:creationId xmlns:a16="http://schemas.microsoft.com/office/drawing/2014/main" id="{8A6D7B01-47F0-97B8-4C96-25AEE42717D9}"/>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5" name="Freeform 121">
              <a:extLst>
                <a:ext uri="{FF2B5EF4-FFF2-40B4-BE49-F238E27FC236}">
                  <a16:creationId xmlns:a16="http://schemas.microsoft.com/office/drawing/2014/main" id="{80162817-42CC-9B9B-0C74-4EAC6FE08ED7}"/>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6" name="Freeform 122">
              <a:extLst>
                <a:ext uri="{FF2B5EF4-FFF2-40B4-BE49-F238E27FC236}">
                  <a16:creationId xmlns:a16="http://schemas.microsoft.com/office/drawing/2014/main" id="{9ADF55A9-3499-9E23-D7A2-438B5B313DB3}"/>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7" name="Freeform 123">
              <a:extLst>
                <a:ext uri="{FF2B5EF4-FFF2-40B4-BE49-F238E27FC236}">
                  <a16:creationId xmlns:a16="http://schemas.microsoft.com/office/drawing/2014/main" id="{D65C5CE1-3A75-1851-99EB-16C01F84BC4C}"/>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8" name="Freeform 124">
              <a:extLst>
                <a:ext uri="{FF2B5EF4-FFF2-40B4-BE49-F238E27FC236}">
                  <a16:creationId xmlns:a16="http://schemas.microsoft.com/office/drawing/2014/main" id="{AC0385A7-B206-9F93-02BA-8743FF3BCC28}"/>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9" name="Freeform 125">
              <a:extLst>
                <a:ext uri="{FF2B5EF4-FFF2-40B4-BE49-F238E27FC236}">
                  <a16:creationId xmlns:a16="http://schemas.microsoft.com/office/drawing/2014/main" id="{41C2777A-7850-3936-8FCE-F162969137E5}"/>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70" name="Freeform 126">
              <a:extLst>
                <a:ext uri="{FF2B5EF4-FFF2-40B4-BE49-F238E27FC236}">
                  <a16:creationId xmlns:a16="http://schemas.microsoft.com/office/drawing/2014/main" id="{3F9A7B36-D4D9-B4D5-10FB-1362A0AF143A}"/>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1" name="Freeform 127">
              <a:extLst>
                <a:ext uri="{FF2B5EF4-FFF2-40B4-BE49-F238E27FC236}">
                  <a16:creationId xmlns:a16="http://schemas.microsoft.com/office/drawing/2014/main" id="{66AD6C08-E64D-5A6A-FBA1-1D2DF47CBB08}"/>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2" name="Freeform 128">
              <a:extLst>
                <a:ext uri="{FF2B5EF4-FFF2-40B4-BE49-F238E27FC236}">
                  <a16:creationId xmlns:a16="http://schemas.microsoft.com/office/drawing/2014/main" id="{ABE8B1EC-B5C1-2EA8-9DFC-E0EA9F6C24EB}"/>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3" name="Freeform 129">
              <a:extLst>
                <a:ext uri="{FF2B5EF4-FFF2-40B4-BE49-F238E27FC236}">
                  <a16:creationId xmlns:a16="http://schemas.microsoft.com/office/drawing/2014/main" id="{9EF441CA-C82C-C3AE-76CD-FF0A46BA62BF}"/>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4" name="Freeform 130">
              <a:extLst>
                <a:ext uri="{FF2B5EF4-FFF2-40B4-BE49-F238E27FC236}">
                  <a16:creationId xmlns:a16="http://schemas.microsoft.com/office/drawing/2014/main" id="{8C139FDB-4234-0E7D-B871-BB7E997A29E0}"/>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5" name="Freeform 131">
              <a:extLst>
                <a:ext uri="{FF2B5EF4-FFF2-40B4-BE49-F238E27FC236}">
                  <a16:creationId xmlns:a16="http://schemas.microsoft.com/office/drawing/2014/main" id="{F172FF93-8372-36CC-AA8E-1330957ED01A}"/>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6" name="Freeform 132">
              <a:extLst>
                <a:ext uri="{FF2B5EF4-FFF2-40B4-BE49-F238E27FC236}">
                  <a16:creationId xmlns:a16="http://schemas.microsoft.com/office/drawing/2014/main" id="{6C9788DB-7E18-A2BA-C0F8-888193847988}"/>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7" name="Freeform 133">
              <a:extLst>
                <a:ext uri="{FF2B5EF4-FFF2-40B4-BE49-F238E27FC236}">
                  <a16:creationId xmlns:a16="http://schemas.microsoft.com/office/drawing/2014/main" id="{E7810CDC-664A-4E12-3E01-1CBDB72390D9}"/>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8" name="Freeform 134">
              <a:extLst>
                <a:ext uri="{FF2B5EF4-FFF2-40B4-BE49-F238E27FC236}">
                  <a16:creationId xmlns:a16="http://schemas.microsoft.com/office/drawing/2014/main" id="{995F47C7-85F6-C200-5C76-CD6C45B76411}"/>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9" name="Freeform 135">
              <a:extLst>
                <a:ext uri="{FF2B5EF4-FFF2-40B4-BE49-F238E27FC236}">
                  <a16:creationId xmlns:a16="http://schemas.microsoft.com/office/drawing/2014/main" id="{7C0C1A7A-EEEB-D292-2DC4-767F07B745DF}"/>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80" name="Freeform 136">
              <a:extLst>
                <a:ext uri="{FF2B5EF4-FFF2-40B4-BE49-F238E27FC236}">
                  <a16:creationId xmlns:a16="http://schemas.microsoft.com/office/drawing/2014/main" id="{0D01B769-023C-094A-CF62-548262AA4BB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81" name="Freeform 137">
              <a:extLst>
                <a:ext uri="{FF2B5EF4-FFF2-40B4-BE49-F238E27FC236}">
                  <a16:creationId xmlns:a16="http://schemas.microsoft.com/office/drawing/2014/main" id="{2F3F0460-DAFF-F814-0533-95C2B3BBD4BA}"/>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2" name="Freeform 138">
              <a:extLst>
                <a:ext uri="{FF2B5EF4-FFF2-40B4-BE49-F238E27FC236}">
                  <a16:creationId xmlns:a16="http://schemas.microsoft.com/office/drawing/2014/main" id="{C48A9B10-B692-7DEE-E234-A7F5645BA2CB}"/>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3" name="Freeform 139">
              <a:extLst>
                <a:ext uri="{FF2B5EF4-FFF2-40B4-BE49-F238E27FC236}">
                  <a16:creationId xmlns:a16="http://schemas.microsoft.com/office/drawing/2014/main" id="{64C0E1EC-B038-189D-F2AE-4413A94716C8}"/>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4" name="Freeform 140">
              <a:extLst>
                <a:ext uri="{FF2B5EF4-FFF2-40B4-BE49-F238E27FC236}">
                  <a16:creationId xmlns:a16="http://schemas.microsoft.com/office/drawing/2014/main" id="{2C858107-2483-049B-3FC7-CD1D6B13299C}"/>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5" name="Freeform 141">
              <a:extLst>
                <a:ext uri="{FF2B5EF4-FFF2-40B4-BE49-F238E27FC236}">
                  <a16:creationId xmlns:a16="http://schemas.microsoft.com/office/drawing/2014/main" id="{69E74C39-779D-BFCE-1E16-D317EA99F2EC}"/>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6" name="Freeform 142">
              <a:extLst>
                <a:ext uri="{FF2B5EF4-FFF2-40B4-BE49-F238E27FC236}">
                  <a16:creationId xmlns:a16="http://schemas.microsoft.com/office/drawing/2014/main" id="{34958582-F8C7-FE90-3745-C546C92BBAB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7" name="Freeform 143">
              <a:extLst>
                <a:ext uri="{FF2B5EF4-FFF2-40B4-BE49-F238E27FC236}">
                  <a16:creationId xmlns:a16="http://schemas.microsoft.com/office/drawing/2014/main" id="{8F85D17B-36CC-41A5-9EBF-306334E7523B}"/>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8" name="Freeform 144">
              <a:extLst>
                <a:ext uri="{FF2B5EF4-FFF2-40B4-BE49-F238E27FC236}">
                  <a16:creationId xmlns:a16="http://schemas.microsoft.com/office/drawing/2014/main" id="{17F5B837-8FA5-212F-279C-68DE1886D98E}"/>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9" name="Freeform 145">
              <a:extLst>
                <a:ext uri="{FF2B5EF4-FFF2-40B4-BE49-F238E27FC236}">
                  <a16:creationId xmlns:a16="http://schemas.microsoft.com/office/drawing/2014/main" id="{79412080-8E69-8605-856D-79C1911607F5}"/>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90" name="Freeform 146">
              <a:extLst>
                <a:ext uri="{FF2B5EF4-FFF2-40B4-BE49-F238E27FC236}">
                  <a16:creationId xmlns:a16="http://schemas.microsoft.com/office/drawing/2014/main" id="{23498FC6-D0FF-B15B-487E-F9C96AF0FCEC}"/>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91" name="Freeform 147">
              <a:extLst>
                <a:ext uri="{FF2B5EF4-FFF2-40B4-BE49-F238E27FC236}">
                  <a16:creationId xmlns:a16="http://schemas.microsoft.com/office/drawing/2014/main" id="{47297E7B-1382-4D99-A125-32A9BCC8F777}"/>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2" name="Freeform 148">
              <a:extLst>
                <a:ext uri="{FF2B5EF4-FFF2-40B4-BE49-F238E27FC236}">
                  <a16:creationId xmlns:a16="http://schemas.microsoft.com/office/drawing/2014/main" id="{E36D7C62-BB44-C016-83BD-6D9ACD14B6E5}"/>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3" name="Freeform 149">
              <a:extLst>
                <a:ext uri="{FF2B5EF4-FFF2-40B4-BE49-F238E27FC236}">
                  <a16:creationId xmlns:a16="http://schemas.microsoft.com/office/drawing/2014/main" id="{679723DB-06D3-7E24-D3E9-DC2D94BA5165}"/>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4" name="Freeform 150">
              <a:extLst>
                <a:ext uri="{FF2B5EF4-FFF2-40B4-BE49-F238E27FC236}">
                  <a16:creationId xmlns:a16="http://schemas.microsoft.com/office/drawing/2014/main" id="{9D78DD56-CFBB-8CA7-DCD8-A913F0D4FC54}"/>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5" name="Freeform 151">
              <a:extLst>
                <a:ext uri="{FF2B5EF4-FFF2-40B4-BE49-F238E27FC236}">
                  <a16:creationId xmlns:a16="http://schemas.microsoft.com/office/drawing/2014/main" id="{05223FB4-6463-B5D3-6073-2CCA9EE3A6EB}"/>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6" name="Freeform 152">
              <a:extLst>
                <a:ext uri="{FF2B5EF4-FFF2-40B4-BE49-F238E27FC236}">
                  <a16:creationId xmlns:a16="http://schemas.microsoft.com/office/drawing/2014/main" id="{9E36BDDB-3618-18B1-331A-B830BB52A50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7" name="Freeform 153">
              <a:extLst>
                <a:ext uri="{FF2B5EF4-FFF2-40B4-BE49-F238E27FC236}">
                  <a16:creationId xmlns:a16="http://schemas.microsoft.com/office/drawing/2014/main" id="{DB6F5249-CF2C-A942-51F8-5E06D0125FCB}"/>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8" name="Freeform 154">
              <a:extLst>
                <a:ext uri="{FF2B5EF4-FFF2-40B4-BE49-F238E27FC236}">
                  <a16:creationId xmlns:a16="http://schemas.microsoft.com/office/drawing/2014/main" id="{1F8C6D0F-BF58-74E9-BE0B-2F56B512F270}"/>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9" name="Freeform 155">
              <a:extLst>
                <a:ext uri="{FF2B5EF4-FFF2-40B4-BE49-F238E27FC236}">
                  <a16:creationId xmlns:a16="http://schemas.microsoft.com/office/drawing/2014/main" id="{2FCF17A9-AAA5-20BE-6269-2EB659B56BA9}"/>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200" name="Freeform 156">
              <a:extLst>
                <a:ext uri="{FF2B5EF4-FFF2-40B4-BE49-F238E27FC236}">
                  <a16:creationId xmlns:a16="http://schemas.microsoft.com/office/drawing/2014/main" id="{A5447449-FC61-1018-50F1-2469F0BF9C63}"/>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201" name="Freeform 157">
              <a:extLst>
                <a:ext uri="{FF2B5EF4-FFF2-40B4-BE49-F238E27FC236}">
                  <a16:creationId xmlns:a16="http://schemas.microsoft.com/office/drawing/2014/main" id="{D6A4AA19-6E29-6147-12DC-A418636D2719}"/>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2" name="Freeform 158">
              <a:extLst>
                <a:ext uri="{FF2B5EF4-FFF2-40B4-BE49-F238E27FC236}">
                  <a16:creationId xmlns:a16="http://schemas.microsoft.com/office/drawing/2014/main" id="{D8E779A4-96BE-7FE8-E79A-AB3E5828D997}"/>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3" name="Freeform 159">
              <a:extLst>
                <a:ext uri="{FF2B5EF4-FFF2-40B4-BE49-F238E27FC236}">
                  <a16:creationId xmlns:a16="http://schemas.microsoft.com/office/drawing/2014/main" id="{27E5ECA3-FD69-3521-46EB-481021DF90F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4" name="Freeform 160">
              <a:extLst>
                <a:ext uri="{FF2B5EF4-FFF2-40B4-BE49-F238E27FC236}">
                  <a16:creationId xmlns:a16="http://schemas.microsoft.com/office/drawing/2014/main" id="{9B7F3AB9-E5CF-64C7-7471-986C58101A48}"/>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5" name="Freeform 161">
              <a:extLst>
                <a:ext uri="{FF2B5EF4-FFF2-40B4-BE49-F238E27FC236}">
                  <a16:creationId xmlns:a16="http://schemas.microsoft.com/office/drawing/2014/main" id="{39894BFC-E59A-8137-019F-921578ECD5E7}"/>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6" name="Freeform 162">
              <a:extLst>
                <a:ext uri="{FF2B5EF4-FFF2-40B4-BE49-F238E27FC236}">
                  <a16:creationId xmlns:a16="http://schemas.microsoft.com/office/drawing/2014/main" id="{6F8E7772-7D6E-DBA7-2BC7-511E2D02D1B7}"/>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7" name="Freeform 163">
              <a:extLst>
                <a:ext uri="{FF2B5EF4-FFF2-40B4-BE49-F238E27FC236}">
                  <a16:creationId xmlns:a16="http://schemas.microsoft.com/office/drawing/2014/main" id="{0334A375-D0F5-7258-3CDF-685E60519C41}"/>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8" name="Freeform 164">
              <a:extLst>
                <a:ext uri="{FF2B5EF4-FFF2-40B4-BE49-F238E27FC236}">
                  <a16:creationId xmlns:a16="http://schemas.microsoft.com/office/drawing/2014/main" id="{99CDA3CF-ED1E-A1B4-A645-02ED8E080B68}"/>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9" name="Freeform 165">
              <a:extLst>
                <a:ext uri="{FF2B5EF4-FFF2-40B4-BE49-F238E27FC236}">
                  <a16:creationId xmlns:a16="http://schemas.microsoft.com/office/drawing/2014/main" id="{AAD5839B-D341-96C8-988B-D8F52FDB5BB6}"/>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10" name="Freeform 166">
              <a:extLst>
                <a:ext uri="{FF2B5EF4-FFF2-40B4-BE49-F238E27FC236}">
                  <a16:creationId xmlns:a16="http://schemas.microsoft.com/office/drawing/2014/main" id="{1C162A3A-A9DD-2C06-E312-4801D663BB3A}"/>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11" name="Freeform 167">
              <a:extLst>
                <a:ext uri="{FF2B5EF4-FFF2-40B4-BE49-F238E27FC236}">
                  <a16:creationId xmlns:a16="http://schemas.microsoft.com/office/drawing/2014/main" id="{67FF6304-9459-1384-1E60-1CBA9BD3BC67}"/>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2" name="Freeform 168">
              <a:extLst>
                <a:ext uri="{FF2B5EF4-FFF2-40B4-BE49-F238E27FC236}">
                  <a16:creationId xmlns:a16="http://schemas.microsoft.com/office/drawing/2014/main" id="{3205315A-19F3-DBCE-3703-6DF3FBDF4910}"/>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3" name="Freeform 169">
              <a:extLst>
                <a:ext uri="{FF2B5EF4-FFF2-40B4-BE49-F238E27FC236}">
                  <a16:creationId xmlns:a16="http://schemas.microsoft.com/office/drawing/2014/main" id="{939999EF-058A-D671-38A5-22A8E435E2F9}"/>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4" name="Freeform 170">
              <a:extLst>
                <a:ext uri="{FF2B5EF4-FFF2-40B4-BE49-F238E27FC236}">
                  <a16:creationId xmlns:a16="http://schemas.microsoft.com/office/drawing/2014/main" id="{14E057CE-1790-436E-0495-D47A2C5DD7A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5" name="Freeform 171">
              <a:extLst>
                <a:ext uri="{FF2B5EF4-FFF2-40B4-BE49-F238E27FC236}">
                  <a16:creationId xmlns:a16="http://schemas.microsoft.com/office/drawing/2014/main" id="{9F2959EA-7083-973E-D218-7DE283E14876}"/>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6" name="Freeform 172">
              <a:extLst>
                <a:ext uri="{FF2B5EF4-FFF2-40B4-BE49-F238E27FC236}">
                  <a16:creationId xmlns:a16="http://schemas.microsoft.com/office/drawing/2014/main" id="{60E49FAE-0148-27E4-09C9-40F005881AB3}"/>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7" name="Freeform 173">
              <a:extLst>
                <a:ext uri="{FF2B5EF4-FFF2-40B4-BE49-F238E27FC236}">
                  <a16:creationId xmlns:a16="http://schemas.microsoft.com/office/drawing/2014/main" id="{92940AE4-124B-B8B6-C363-7E1BEFD496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8" name="Freeform 174">
              <a:extLst>
                <a:ext uri="{FF2B5EF4-FFF2-40B4-BE49-F238E27FC236}">
                  <a16:creationId xmlns:a16="http://schemas.microsoft.com/office/drawing/2014/main" id="{275FB069-D627-AFAA-25A4-5E3BF00708D9}"/>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9" name="Freeform 175">
              <a:extLst>
                <a:ext uri="{FF2B5EF4-FFF2-40B4-BE49-F238E27FC236}">
                  <a16:creationId xmlns:a16="http://schemas.microsoft.com/office/drawing/2014/main" id="{03BFDB4F-980D-8133-CAC8-45AC4183380B}"/>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20" name="Freeform 176">
              <a:extLst>
                <a:ext uri="{FF2B5EF4-FFF2-40B4-BE49-F238E27FC236}">
                  <a16:creationId xmlns:a16="http://schemas.microsoft.com/office/drawing/2014/main" id="{6F099105-5F5D-DF92-9A44-4D67854F0795}"/>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21" name="Freeform 177">
              <a:extLst>
                <a:ext uri="{FF2B5EF4-FFF2-40B4-BE49-F238E27FC236}">
                  <a16:creationId xmlns:a16="http://schemas.microsoft.com/office/drawing/2014/main" id="{130C340C-DEFF-FB63-0607-976505D84A9E}"/>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2" name="Freeform 178">
              <a:extLst>
                <a:ext uri="{FF2B5EF4-FFF2-40B4-BE49-F238E27FC236}">
                  <a16:creationId xmlns:a16="http://schemas.microsoft.com/office/drawing/2014/main" id="{9BAAF8E9-3F14-70D9-9EA3-FEAC28ADE6AA}"/>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3" name="Freeform 179">
              <a:extLst>
                <a:ext uri="{FF2B5EF4-FFF2-40B4-BE49-F238E27FC236}">
                  <a16:creationId xmlns:a16="http://schemas.microsoft.com/office/drawing/2014/main" id="{4842F2B6-DAC6-11FE-6620-8748F2EE9C73}"/>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0">
              <a:extLst>
                <a:ext uri="{FF2B5EF4-FFF2-40B4-BE49-F238E27FC236}">
                  <a16:creationId xmlns:a16="http://schemas.microsoft.com/office/drawing/2014/main" id="{BE904CAF-D83C-FADE-36C0-E54CADFE548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1">
              <a:extLst>
                <a:ext uri="{FF2B5EF4-FFF2-40B4-BE49-F238E27FC236}">
                  <a16:creationId xmlns:a16="http://schemas.microsoft.com/office/drawing/2014/main" id="{3468476B-358B-C644-F258-5E6D9EA288D4}"/>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2">
              <a:extLst>
                <a:ext uri="{FF2B5EF4-FFF2-40B4-BE49-F238E27FC236}">
                  <a16:creationId xmlns:a16="http://schemas.microsoft.com/office/drawing/2014/main" id="{FA7B31F7-1F96-8297-9F9B-0496C69C92D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3">
              <a:extLst>
                <a:ext uri="{FF2B5EF4-FFF2-40B4-BE49-F238E27FC236}">
                  <a16:creationId xmlns:a16="http://schemas.microsoft.com/office/drawing/2014/main" id="{E3452A7F-2CBE-C4EE-3A3F-DD59F4A6D7C8}"/>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8" name="Freeform 184">
              <a:extLst>
                <a:ext uri="{FF2B5EF4-FFF2-40B4-BE49-F238E27FC236}">
                  <a16:creationId xmlns:a16="http://schemas.microsoft.com/office/drawing/2014/main" id="{EFB18D7B-0EAD-BBA7-8BFF-4924B6004864}"/>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9" name="Freeform 185">
              <a:extLst>
                <a:ext uri="{FF2B5EF4-FFF2-40B4-BE49-F238E27FC236}">
                  <a16:creationId xmlns:a16="http://schemas.microsoft.com/office/drawing/2014/main" id="{2C6DF3BB-BF6D-CCA9-C82E-2D5015FB6576}"/>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30" name="Freeform 186">
              <a:extLst>
                <a:ext uri="{FF2B5EF4-FFF2-40B4-BE49-F238E27FC236}">
                  <a16:creationId xmlns:a16="http://schemas.microsoft.com/office/drawing/2014/main" id="{DCDC0749-6814-3915-2276-0793C7F9A3C0}"/>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1" name="Freeform 187">
              <a:extLst>
                <a:ext uri="{FF2B5EF4-FFF2-40B4-BE49-F238E27FC236}">
                  <a16:creationId xmlns:a16="http://schemas.microsoft.com/office/drawing/2014/main" id="{D6174432-EF54-6858-78DF-324867A01A50}"/>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2" name="Freeform 188">
              <a:extLst>
                <a:ext uri="{FF2B5EF4-FFF2-40B4-BE49-F238E27FC236}">
                  <a16:creationId xmlns:a16="http://schemas.microsoft.com/office/drawing/2014/main" id="{1CC4FE57-1426-849D-7681-1D88FFECE0F3}"/>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3" name="Freeform 189">
              <a:extLst>
                <a:ext uri="{FF2B5EF4-FFF2-40B4-BE49-F238E27FC236}">
                  <a16:creationId xmlns:a16="http://schemas.microsoft.com/office/drawing/2014/main" id="{B1514A0C-2718-DC70-A3CF-00D7CAD17911}"/>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4" name="Freeform 190">
              <a:extLst>
                <a:ext uri="{FF2B5EF4-FFF2-40B4-BE49-F238E27FC236}">
                  <a16:creationId xmlns:a16="http://schemas.microsoft.com/office/drawing/2014/main" id="{0439E451-3D30-21BD-047D-D6E3D9027F46}"/>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5" name="Freeform 191">
              <a:extLst>
                <a:ext uri="{FF2B5EF4-FFF2-40B4-BE49-F238E27FC236}">
                  <a16:creationId xmlns:a16="http://schemas.microsoft.com/office/drawing/2014/main" id="{8D111C4B-CFA7-4A32-D2FD-B4D1446E9122}"/>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6" name="Freeform 192">
              <a:extLst>
                <a:ext uri="{FF2B5EF4-FFF2-40B4-BE49-F238E27FC236}">
                  <a16:creationId xmlns:a16="http://schemas.microsoft.com/office/drawing/2014/main" id="{FBDF2DF4-B75A-D1D7-77DC-107BF216FA24}"/>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7" name="Freeform 193">
              <a:extLst>
                <a:ext uri="{FF2B5EF4-FFF2-40B4-BE49-F238E27FC236}">
                  <a16:creationId xmlns:a16="http://schemas.microsoft.com/office/drawing/2014/main" id="{59254CAE-A270-AF9A-F8B2-FF4326E7F96B}"/>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8" name="Freeform 194">
              <a:extLst>
                <a:ext uri="{FF2B5EF4-FFF2-40B4-BE49-F238E27FC236}">
                  <a16:creationId xmlns:a16="http://schemas.microsoft.com/office/drawing/2014/main" id="{5A438E57-9754-4F76-C8F6-90585538D321}"/>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9" name="Freeform 195">
              <a:extLst>
                <a:ext uri="{FF2B5EF4-FFF2-40B4-BE49-F238E27FC236}">
                  <a16:creationId xmlns:a16="http://schemas.microsoft.com/office/drawing/2014/main" id="{66B090C9-DD77-E897-612C-A18BA6AEC78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40" name="Freeform 196">
              <a:extLst>
                <a:ext uri="{FF2B5EF4-FFF2-40B4-BE49-F238E27FC236}">
                  <a16:creationId xmlns:a16="http://schemas.microsoft.com/office/drawing/2014/main" id="{2FB5144E-53B9-D1E7-8A7E-5EDC066F5B90}"/>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41" name="Freeform 197">
              <a:extLst>
                <a:ext uri="{FF2B5EF4-FFF2-40B4-BE49-F238E27FC236}">
                  <a16:creationId xmlns:a16="http://schemas.microsoft.com/office/drawing/2014/main" id="{9411A9ED-C140-8C52-36FF-FBDA65C235D8}"/>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2" name="Freeform 198">
              <a:extLst>
                <a:ext uri="{FF2B5EF4-FFF2-40B4-BE49-F238E27FC236}">
                  <a16:creationId xmlns:a16="http://schemas.microsoft.com/office/drawing/2014/main" id="{8FF08EBC-C3DD-5576-9ECA-739ADEA226E0}"/>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3" name="Freeform 199">
              <a:extLst>
                <a:ext uri="{FF2B5EF4-FFF2-40B4-BE49-F238E27FC236}">
                  <a16:creationId xmlns:a16="http://schemas.microsoft.com/office/drawing/2014/main" id="{EF601283-EEA2-D456-5020-AA36077841BB}"/>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4" name="Freeform 200">
              <a:extLst>
                <a:ext uri="{FF2B5EF4-FFF2-40B4-BE49-F238E27FC236}">
                  <a16:creationId xmlns:a16="http://schemas.microsoft.com/office/drawing/2014/main" id="{37815607-B236-E5B3-D2AA-A1C59001811B}"/>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1">
              <a:extLst>
                <a:ext uri="{FF2B5EF4-FFF2-40B4-BE49-F238E27FC236}">
                  <a16:creationId xmlns:a16="http://schemas.microsoft.com/office/drawing/2014/main" id="{8AB6346B-6AEC-26B3-2C99-A3D4EAB83913}"/>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2">
              <a:extLst>
                <a:ext uri="{FF2B5EF4-FFF2-40B4-BE49-F238E27FC236}">
                  <a16:creationId xmlns:a16="http://schemas.microsoft.com/office/drawing/2014/main" id="{6D132DCE-B1CB-CF49-C13E-C2A6A43F59DE}"/>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3">
              <a:extLst>
                <a:ext uri="{FF2B5EF4-FFF2-40B4-BE49-F238E27FC236}">
                  <a16:creationId xmlns:a16="http://schemas.microsoft.com/office/drawing/2014/main" id="{CA0D167A-1464-528F-F450-5FF538712F50}"/>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4">
              <a:extLst>
                <a:ext uri="{FF2B5EF4-FFF2-40B4-BE49-F238E27FC236}">
                  <a16:creationId xmlns:a16="http://schemas.microsoft.com/office/drawing/2014/main" id="{BFE64054-E345-5DB3-5A65-6050F61129E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9" name="Freeform 205">
              <a:extLst>
                <a:ext uri="{FF2B5EF4-FFF2-40B4-BE49-F238E27FC236}">
                  <a16:creationId xmlns:a16="http://schemas.microsoft.com/office/drawing/2014/main" id="{62F525CF-70DA-AD48-A438-3D861CAD11E1}"/>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50" name="Freeform 206">
              <a:extLst>
                <a:ext uri="{FF2B5EF4-FFF2-40B4-BE49-F238E27FC236}">
                  <a16:creationId xmlns:a16="http://schemas.microsoft.com/office/drawing/2014/main" id="{F60EDF76-DEAB-5F45-1CCB-36B987455896}"/>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51" name="Freeform 207">
              <a:extLst>
                <a:ext uri="{FF2B5EF4-FFF2-40B4-BE49-F238E27FC236}">
                  <a16:creationId xmlns:a16="http://schemas.microsoft.com/office/drawing/2014/main" id="{34F9DA98-3B75-C040-2676-9D650CC23204}"/>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08">
              <a:extLst>
                <a:ext uri="{FF2B5EF4-FFF2-40B4-BE49-F238E27FC236}">
                  <a16:creationId xmlns:a16="http://schemas.microsoft.com/office/drawing/2014/main" id="{3084E5F7-6250-A44B-392F-C4D5B34533A2}"/>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09">
              <a:extLst>
                <a:ext uri="{FF2B5EF4-FFF2-40B4-BE49-F238E27FC236}">
                  <a16:creationId xmlns:a16="http://schemas.microsoft.com/office/drawing/2014/main" id="{B112083C-72AE-FF2B-639D-A145104C1554}"/>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0">
              <a:extLst>
                <a:ext uri="{FF2B5EF4-FFF2-40B4-BE49-F238E27FC236}">
                  <a16:creationId xmlns:a16="http://schemas.microsoft.com/office/drawing/2014/main" id="{DAD018AB-4A45-5E14-759F-C592CA89BA1E}"/>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1">
              <a:extLst>
                <a:ext uri="{FF2B5EF4-FFF2-40B4-BE49-F238E27FC236}">
                  <a16:creationId xmlns:a16="http://schemas.microsoft.com/office/drawing/2014/main" id="{43419327-7D24-006C-1F31-956532E68D1A}"/>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6" name="Freeform 212">
              <a:extLst>
                <a:ext uri="{FF2B5EF4-FFF2-40B4-BE49-F238E27FC236}">
                  <a16:creationId xmlns:a16="http://schemas.microsoft.com/office/drawing/2014/main" id="{D1DB86AF-A01C-897F-C071-292604666C62}"/>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7" name="Freeform 213">
              <a:extLst>
                <a:ext uri="{FF2B5EF4-FFF2-40B4-BE49-F238E27FC236}">
                  <a16:creationId xmlns:a16="http://schemas.microsoft.com/office/drawing/2014/main" id="{C4AC4692-0B31-503F-46CD-9CD55ADB5C80}"/>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8" name="Freeform 214">
              <a:extLst>
                <a:ext uri="{FF2B5EF4-FFF2-40B4-BE49-F238E27FC236}">
                  <a16:creationId xmlns:a16="http://schemas.microsoft.com/office/drawing/2014/main" id="{15F70DD3-A01B-0704-11FD-3C48BE5FF2D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9" name="Freeform 215">
              <a:extLst>
                <a:ext uri="{FF2B5EF4-FFF2-40B4-BE49-F238E27FC236}">
                  <a16:creationId xmlns:a16="http://schemas.microsoft.com/office/drawing/2014/main" id="{15CDBF7C-3041-67F5-8057-AF4952ECBE7C}"/>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60" name="Freeform 216">
              <a:extLst>
                <a:ext uri="{FF2B5EF4-FFF2-40B4-BE49-F238E27FC236}">
                  <a16:creationId xmlns:a16="http://schemas.microsoft.com/office/drawing/2014/main" id="{923A8026-7CCD-E077-6076-28B1F1EA6087}"/>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61" name="Freeform 217">
              <a:extLst>
                <a:ext uri="{FF2B5EF4-FFF2-40B4-BE49-F238E27FC236}">
                  <a16:creationId xmlns:a16="http://schemas.microsoft.com/office/drawing/2014/main" id="{7FE0A3FB-7D71-E790-72CA-6DA2C19E1CD3}"/>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2" name="Freeform 218">
              <a:extLst>
                <a:ext uri="{FF2B5EF4-FFF2-40B4-BE49-F238E27FC236}">
                  <a16:creationId xmlns:a16="http://schemas.microsoft.com/office/drawing/2014/main" id="{BB2E245F-6064-48F3-C2FE-0CD35B8A2D52}"/>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3" name="Freeform 219">
              <a:extLst>
                <a:ext uri="{FF2B5EF4-FFF2-40B4-BE49-F238E27FC236}">
                  <a16:creationId xmlns:a16="http://schemas.microsoft.com/office/drawing/2014/main" id="{6367DCFB-919E-3BF2-686E-B42A9C407C32}"/>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4" name="Freeform 220">
              <a:extLst>
                <a:ext uri="{FF2B5EF4-FFF2-40B4-BE49-F238E27FC236}">
                  <a16:creationId xmlns:a16="http://schemas.microsoft.com/office/drawing/2014/main" id="{E2D938BE-D4DF-6885-CEFF-88EBA1EDBA8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5" name="Freeform 221">
              <a:extLst>
                <a:ext uri="{FF2B5EF4-FFF2-40B4-BE49-F238E27FC236}">
                  <a16:creationId xmlns:a16="http://schemas.microsoft.com/office/drawing/2014/main" id="{C63F8B0E-E88C-E38F-36A6-8F7BF9DD184C}"/>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6" name="Freeform 222">
              <a:extLst>
                <a:ext uri="{FF2B5EF4-FFF2-40B4-BE49-F238E27FC236}">
                  <a16:creationId xmlns:a16="http://schemas.microsoft.com/office/drawing/2014/main" id="{5FBF32BF-2063-696F-4974-EB9A3B2875AA}"/>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7" name="Freeform 223">
              <a:extLst>
                <a:ext uri="{FF2B5EF4-FFF2-40B4-BE49-F238E27FC236}">
                  <a16:creationId xmlns:a16="http://schemas.microsoft.com/office/drawing/2014/main" id="{6E6B51C7-3D0E-CA5F-1AE0-834D88A9BFBE}"/>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8" name="Freeform 224">
              <a:extLst>
                <a:ext uri="{FF2B5EF4-FFF2-40B4-BE49-F238E27FC236}">
                  <a16:creationId xmlns:a16="http://schemas.microsoft.com/office/drawing/2014/main" id="{CBF3D4ED-57F5-D5C3-0FE3-6F07E4E457D6}"/>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9" name="Freeform 225">
              <a:extLst>
                <a:ext uri="{FF2B5EF4-FFF2-40B4-BE49-F238E27FC236}">
                  <a16:creationId xmlns:a16="http://schemas.microsoft.com/office/drawing/2014/main" id="{33133B84-7691-927E-EBD3-90EE7A897261}"/>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70" name="Freeform 226">
              <a:extLst>
                <a:ext uri="{FF2B5EF4-FFF2-40B4-BE49-F238E27FC236}">
                  <a16:creationId xmlns:a16="http://schemas.microsoft.com/office/drawing/2014/main" id="{507A0E4F-84F9-5CDF-1EA2-B2724BA305D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71" name="Freeform 227">
              <a:extLst>
                <a:ext uri="{FF2B5EF4-FFF2-40B4-BE49-F238E27FC236}">
                  <a16:creationId xmlns:a16="http://schemas.microsoft.com/office/drawing/2014/main" id="{8406F89F-23FF-4898-348E-B1063CF4F4A4}"/>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2" name="Freeform 228">
              <a:extLst>
                <a:ext uri="{FF2B5EF4-FFF2-40B4-BE49-F238E27FC236}">
                  <a16:creationId xmlns:a16="http://schemas.microsoft.com/office/drawing/2014/main" id="{E865F1E4-9E78-E7A9-B99C-126CA64C5830}"/>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3" name="Freeform 229">
              <a:extLst>
                <a:ext uri="{FF2B5EF4-FFF2-40B4-BE49-F238E27FC236}">
                  <a16:creationId xmlns:a16="http://schemas.microsoft.com/office/drawing/2014/main" id="{FF814246-ADA9-A436-D0FA-D9840C8A05DB}"/>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4" name="Freeform 230">
              <a:extLst>
                <a:ext uri="{FF2B5EF4-FFF2-40B4-BE49-F238E27FC236}">
                  <a16:creationId xmlns:a16="http://schemas.microsoft.com/office/drawing/2014/main" id="{1418A2E1-130D-AF7B-CC5E-4F3910BA518A}"/>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5" name="Freeform 231">
              <a:extLst>
                <a:ext uri="{FF2B5EF4-FFF2-40B4-BE49-F238E27FC236}">
                  <a16:creationId xmlns:a16="http://schemas.microsoft.com/office/drawing/2014/main" id="{9A590EEA-4A43-453D-E27B-E02CE9CB2CE3}"/>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6" name="Freeform 232">
              <a:extLst>
                <a:ext uri="{FF2B5EF4-FFF2-40B4-BE49-F238E27FC236}">
                  <a16:creationId xmlns:a16="http://schemas.microsoft.com/office/drawing/2014/main" id="{43A3B8E8-7058-A2A6-3194-FB4673293FE1}"/>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7" name="Freeform 233">
              <a:extLst>
                <a:ext uri="{FF2B5EF4-FFF2-40B4-BE49-F238E27FC236}">
                  <a16:creationId xmlns:a16="http://schemas.microsoft.com/office/drawing/2014/main" id="{139E6063-4F7C-DCA0-9F9A-EB342145778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8" name="Freeform 234">
              <a:extLst>
                <a:ext uri="{FF2B5EF4-FFF2-40B4-BE49-F238E27FC236}">
                  <a16:creationId xmlns:a16="http://schemas.microsoft.com/office/drawing/2014/main" id="{020C02A8-9B05-1BDC-F25A-DFD25896DCD8}"/>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9" name="Freeform 235">
              <a:extLst>
                <a:ext uri="{FF2B5EF4-FFF2-40B4-BE49-F238E27FC236}">
                  <a16:creationId xmlns:a16="http://schemas.microsoft.com/office/drawing/2014/main" id="{2BAA0E54-CBA0-1EE9-5350-62BE9C6E28C8}"/>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80" name="Freeform 236">
              <a:extLst>
                <a:ext uri="{FF2B5EF4-FFF2-40B4-BE49-F238E27FC236}">
                  <a16:creationId xmlns:a16="http://schemas.microsoft.com/office/drawing/2014/main" id="{541D487E-8893-306A-0E69-81397922DBA7}"/>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81" name="Freeform 237">
              <a:extLst>
                <a:ext uri="{FF2B5EF4-FFF2-40B4-BE49-F238E27FC236}">
                  <a16:creationId xmlns:a16="http://schemas.microsoft.com/office/drawing/2014/main" id="{1E4CA151-765E-F451-E128-1F518FDB25A8}"/>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2" name="Freeform 238">
              <a:extLst>
                <a:ext uri="{FF2B5EF4-FFF2-40B4-BE49-F238E27FC236}">
                  <a16:creationId xmlns:a16="http://schemas.microsoft.com/office/drawing/2014/main" id="{D71C03D5-3C57-BB43-C846-A9D9672D6571}"/>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Tree>
    <p:extLst>
      <p:ext uri="{BB962C8B-B14F-4D97-AF65-F5344CB8AC3E}">
        <p14:creationId xmlns:p14="http://schemas.microsoft.com/office/powerpoint/2010/main" val="25489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pPr>
              <a:lnSpc>
                <a:spcPct val="100000"/>
              </a:lnSpc>
              <a:spcBef>
                <a:spcPts val="0"/>
              </a:spcBef>
            </a:pPr>
            <a:r>
              <a:rPr lang="en-US" sz="3600" dirty="0">
                <a:solidFill>
                  <a:srgbClr val="027354"/>
                </a:solidFill>
              </a:rPr>
              <a:t>Implementing CSR Cultural Change Management </a:t>
            </a:r>
            <a:r>
              <a:rPr lang="en-US" sz="3600" dirty="0">
                <a:solidFill>
                  <a:srgbClr val="C95F57"/>
                </a:solidFill>
              </a:rPr>
              <a:t>Long-Term Strategy Approach</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n-IE" sz="4800" b="1" dirty="0">
                <a:solidFill>
                  <a:schemeClr val="bg1"/>
                </a:solidFill>
              </a:rPr>
              <a:t>Section 1</a:t>
            </a:r>
          </a:p>
        </p:txBody>
      </p:sp>
    </p:spTree>
    <p:extLst>
      <p:ext uri="{BB962C8B-B14F-4D97-AF65-F5344CB8AC3E}">
        <p14:creationId xmlns:p14="http://schemas.microsoft.com/office/powerpoint/2010/main" val="3995573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262015" y="190641"/>
            <a:ext cx="10600546" cy="953429"/>
          </a:xfrm>
        </p:spPr>
        <p:txBody>
          <a:bodyPr>
            <a:normAutofit/>
          </a:bodyPr>
          <a:lstStyle/>
          <a:p>
            <a:pPr algn="r"/>
            <a:r>
              <a:rPr lang="en-GB" sz="3200" b="1" dirty="0"/>
              <a:t>Support Continual CSR Learning and Development</a:t>
            </a:r>
            <a:endParaRPr lang="en-IE" sz="3200" dirty="0"/>
          </a:p>
          <a:p>
            <a:pPr algn="r"/>
            <a:endParaRPr lang="en-IE" sz="3200"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1001714"/>
            <a:ext cx="8282763" cy="2800767"/>
          </a:xfrm>
          <a:prstGeom prst="rect">
            <a:avLst/>
          </a:prstGeom>
          <a:noFill/>
        </p:spPr>
        <p:txBody>
          <a:bodyPr wrap="square" rtlCol="0" anchor="ctr">
            <a:spAutoFit/>
          </a:bodyPr>
          <a:lstStyle/>
          <a:p>
            <a:r>
              <a:rPr lang="en-GB" sz="2200" dirty="0">
                <a:solidFill>
                  <a:schemeClr val="bg1"/>
                </a:solidFill>
              </a:rPr>
              <a:t>Effective top teams need to first understand CSR change management and work together so they can guide, implement and manage the companies vision and CSR values. This requires regularly revisiting the vision, mission/purpose, and CSR values to deepen and update understanding of and commitment to a CSR culture. They need to know what drives each employee, what is standing in their way, what support they need to fully embrace CSR.</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C9EEF517-A322-A9FA-3E92-FF286814EF18}"/>
              </a:ext>
            </a:extLst>
          </p:cNvPr>
          <p:cNvSpPr/>
          <p:nvPr/>
        </p:nvSpPr>
        <p:spPr>
          <a:xfrm>
            <a:off x="648586" y="1001714"/>
            <a:ext cx="11079126" cy="5494001"/>
          </a:xfrm>
          <a:prstGeom prst="roundRect">
            <a:avLst/>
          </a:prstGeom>
          <a:solidFill>
            <a:srgbClr val="EBC2BF"/>
          </a:solidFill>
          <a:ln w="28575">
            <a:solidFill>
              <a:srgbClr val="DFA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4" name="Oval 3" descr="A group of people sitting on a couch looking at a computer&#10;&#10;Description automatically generated">
            <a:extLst>
              <a:ext uri="{FF2B5EF4-FFF2-40B4-BE49-F238E27FC236}">
                <a16:creationId xmlns:a16="http://schemas.microsoft.com/office/drawing/2014/main" id="{07CD050B-4ED0-77B6-8BAB-B5215C22D816}"/>
              </a:ext>
            </a:extLst>
          </p:cNvPr>
          <p:cNvSpPr/>
          <p:nvPr/>
        </p:nvSpPr>
        <p:spPr>
          <a:xfrm>
            <a:off x="56914" y="2126572"/>
            <a:ext cx="2867402" cy="2667181"/>
          </a:xfrm>
          <a:prstGeom prst="ellipse">
            <a:avLst/>
          </a:prstGeom>
          <a:blipFill>
            <a:blip r:embed="rId2" cstate="email">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5" name="TextBox 4">
            <a:extLst>
              <a:ext uri="{FF2B5EF4-FFF2-40B4-BE49-F238E27FC236}">
                <a16:creationId xmlns:a16="http://schemas.microsoft.com/office/drawing/2014/main" id="{7994F19F-FA4B-606C-A45E-A01E3E17FE3F}"/>
              </a:ext>
            </a:extLst>
          </p:cNvPr>
          <p:cNvSpPr txBox="1"/>
          <p:nvPr/>
        </p:nvSpPr>
        <p:spPr>
          <a:xfrm>
            <a:off x="3008628" y="1117224"/>
            <a:ext cx="8282763" cy="5262979"/>
          </a:xfrm>
          <a:prstGeom prst="rect">
            <a:avLst/>
          </a:prstGeom>
          <a:noFill/>
        </p:spPr>
        <p:txBody>
          <a:bodyPr wrap="square" rtlCol="0">
            <a:spAutoFit/>
          </a:bodyPr>
          <a:lstStyle/>
          <a:p>
            <a:r>
              <a:rPr lang="en-GB" sz="2400" b="1" dirty="0">
                <a:solidFill>
                  <a:srgbClr val="262626"/>
                </a:solidFill>
              </a:rPr>
              <a:t>Support Continual CSR Learning and Development to remove any CSR Cultural Change Kinks. </a:t>
            </a:r>
            <a:r>
              <a:rPr lang="en-GB" sz="2400" dirty="0"/>
              <a:t>CSR cultural change management kinks can be a problem. Collaborative CSR learning and development is a possible solution when dealing with these kinks. CSR L&amp;D shouldn’t be a one off but a consistent strategic measure to build a sustainable culture of collaborative intelligence, develop and update strategic skills. CSR L&amp;D also helps to support and manage increased employee engagement, productivity, innovation, agility, and customer loyalty/satisfaction. Remember leadership L&amp;D is also needed to support the management of cultural change so you can explore CSR leadership issues of power, implementation and control. Leaders will become aware of any CSR ‘kinks’ that are impeding their growth for success and learn how to remove them. </a:t>
            </a:r>
          </a:p>
        </p:txBody>
      </p:sp>
      <p:sp>
        <p:nvSpPr>
          <p:cNvPr id="6" name="Arrow: Pentagon 5">
            <a:extLst>
              <a:ext uri="{FF2B5EF4-FFF2-40B4-BE49-F238E27FC236}">
                <a16:creationId xmlns:a16="http://schemas.microsoft.com/office/drawing/2014/main" id="{933D340C-6D83-7430-17D5-4FD203929CBD}"/>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Tree>
    <p:extLst>
      <p:ext uri="{BB962C8B-B14F-4D97-AF65-F5344CB8AC3E}">
        <p14:creationId xmlns:p14="http://schemas.microsoft.com/office/powerpoint/2010/main" val="2323739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C4430-BE04-088B-C901-CEB6DB9108DB}"/>
              </a:ext>
            </a:extLst>
          </p:cNvPr>
          <p:cNvSpPr>
            <a:spLocks noGrp="1"/>
          </p:cNvSpPr>
          <p:nvPr>
            <p:ph type="body" sz="quarter" idx="13"/>
          </p:nvPr>
        </p:nvSpPr>
        <p:spPr>
          <a:xfrm>
            <a:off x="1149331" y="44824"/>
            <a:ext cx="10600546" cy="953429"/>
          </a:xfrm>
        </p:spPr>
        <p:txBody>
          <a:bodyPr anchor="ctr"/>
          <a:lstStyle/>
          <a:p>
            <a:pPr algn="ctr"/>
            <a:r>
              <a:rPr lang="en-IE" dirty="0">
                <a:solidFill>
                  <a:srgbClr val="F28F26"/>
                </a:solidFill>
              </a:rPr>
              <a:t>Conclusion</a:t>
            </a:r>
          </a:p>
        </p:txBody>
      </p:sp>
      <p:sp>
        <p:nvSpPr>
          <p:cNvPr id="3" name="Text Placeholder 2">
            <a:extLst>
              <a:ext uri="{FF2B5EF4-FFF2-40B4-BE49-F238E27FC236}">
                <a16:creationId xmlns:a16="http://schemas.microsoft.com/office/drawing/2014/main" id="{2B3F883A-1FD0-C41C-B59A-AB1D77CDD940}"/>
              </a:ext>
            </a:extLst>
          </p:cNvPr>
          <p:cNvSpPr>
            <a:spLocks noGrp="1"/>
          </p:cNvSpPr>
          <p:nvPr>
            <p:ph type="body" sz="quarter" idx="14"/>
          </p:nvPr>
        </p:nvSpPr>
        <p:spPr>
          <a:xfrm>
            <a:off x="1085850" y="854817"/>
            <a:ext cx="10846174" cy="3995320"/>
          </a:xfrm>
        </p:spPr>
        <p:txBody>
          <a:bodyPr/>
          <a:lstStyle/>
          <a:p>
            <a:pPr marL="342900" indent="-342900">
              <a:buFont typeface="Wingdings" panose="05000000000000000000" pitchFamily="2" charset="2"/>
              <a:buChar char="v"/>
            </a:pPr>
            <a:r>
              <a:rPr lang="en-GB" sz="2200" b="1" dirty="0">
                <a:solidFill>
                  <a:srgbClr val="027354"/>
                </a:solidFill>
              </a:rPr>
              <a:t>No matter how big your business is, you have the power to be part of a transformative story of good.  </a:t>
            </a:r>
          </a:p>
          <a:p>
            <a:pPr marL="342900" indent="-342900">
              <a:buFont typeface="Wingdings" panose="05000000000000000000" pitchFamily="2" charset="2"/>
              <a:buChar char="v"/>
            </a:pPr>
            <a:r>
              <a:rPr lang="en-GB" sz="2200" b="1" dirty="0">
                <a:solidFill>
                  <a:srgbClr val="C95F57"/>
                </a:solidFill>
              </a:rPr>
              <a:t>Change Doesn’t Happen Overnight</a:t>
            </a:r>
            <a:r>
              <a:rPr lang="en-GB" sz="2200" dirty="0"/>
              <a:t>. Transforming an SME culture takes intention, attention, and time.  You need to get absolutely clear on why you want to change, create an Action Plan with supporting resources for change, know your pitfalls, and anticipate when you will need support. </a:t>
            </a:r>
          </a:p>
          <a:p>
            <a:pPr marL="342900" indent="-342900">
              <a:buFont typeface="Wingdings" panose="05000000000000000000" pitchFamily="2" charset="2"/>
              <a:buChar char="v"/>
            </a:pPr>
            <a:r>
              <a:rPr lang="en-GB" sz="2200" b="1" dirty="0">
                <a:solidFill>
                  <a:srgbClr val="F28F26"/>
                </a:solidFill>
              </a:rPr>
              <a:t>Companies, teams, and leaders are always on a journey. </a:t>
            </a:r>
            <a:r>
              <a:rPr lang="en-GB" sz="2200" dirty="0"/>
              <a:t>You never know the events and circumstances that will arise in the future. Recognize that your plans may change, and make sure they are flexible. Get the entire team to focus on CSR success adaptability.</a:t>
            </a:r>
          </a:p>
          <a:p>
            <a:pPr marL="342900" indent="-342900">
              <a:buFont typeface="Wingdings" panose="05000000000000000000" pitchFamily="2" charset="2"/>
              <a:buChar char="v"/>
            </a:pPr>
            <a:r>
              <a:rPr lang="en-GB" sz="2200" b="1" dirty="0">
                <a:solidFill>
                  <a:srgbClr val="027354"/>
                </a:solidFill>
              </a:rPr>
              <a:t>Conduct a regular full-spectrum view of your company and employees’ CSR</a:t>
            </a:r>
            <a:r>
              <a:rPr lang="en-GB" sz="2200" dirty="0"/>
              <a:t> to keep it continually in mind as things shift or change. Start with a change management plan to achieve balance, and then anticipate shifting and adapting as the future unfolds.</a:t>
            </a:r>
          </a:p>
          <a:p>
            <a:pPr marL="342900" indent="-342900">
              <a:buFont typeface="Wingdings" panose="05000000000000000000" pitchFamily="2" charset="2"/>
              <a:buChar char="v"/>
            </a:pPr>
            <a:r>
              <a:rPr lang="en-GB" sz="2200" b="1" dirty="0">
                <a:solidFill>
                  <a:srgbClr val="C95F57"/>
                </a:solidFill>
              </a:rPr>
              <a:t>Connect Values to Actions. </a:t>
            </a:r>
            <a:r>
              <a:rPr lang="en-GB" sz="2200" dirty="0"/>
              <a:t>Refer to the Barrett Values Centre personal values assessment to help map your personal values to each of the levels. Connecting personal values to actions that you apply to professional roles can be a powerful motivator - an eye-opener. </a:t>
            </a:r>
          </a:p>
          <a:p>
            <a:pPr marL="342900" indent="-342900">
              <a:buFont typeface="Wingdings" panose="05000000000000000000" pitchFamily="2" charset="2"/>
              <a:buChar char="v"/>
            </a:pPr>
            <a:r>
              <a:rPr lang="en-GB" sz="2200" b="1" dirty="0">
                <a:solidFill>
                  <a:srgbClr val="027354"/>
                </a:solidFill>
              </a:rPr>
              <a:t>The ultimate goal is to empower team members to bring their full selves to work and to build CSR team cohesion. </a:t>
            </a:r>
            <a:r>
              <a:rPr lang="en-GB" sz="2200" dirty="0"/>
              <a:t>Learn more about what drives each person and the organization.</a:t>
            </a:r>
            <a:endParaRPr lang="en-IE" sz="2200" dirty="0"/>
          </a:p>
          <a:p>
            <a:pPr marL="342900" indent="-342900">
              <a:buFont typeface="Wingdings" panose="05000000000000000000" pitchFamily="2" charset="2"/>
              <a:buChar char="v"/>
            </a:pPr>
            <a:endParaRPr lang="en-GB" sz="2200" dirty="0"/>
          </a:p>
          <a:p>
            <a:endParaRPr lang="en-IE" sz="2200" dirty="0"/>
          </a:p>
        </p:txBody>
      </p:sp>
    </p:spTree>
    <p:extLst>
      <p:ext uri="{BB962C8B-B14F-4D97-AF65-F5344CB8AC3E}">
        <p14:creationId xmlns:p14="http://schemas.microsoft.com/office/powerpoint/2010/main" val="1853342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4257576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188234" y="747760"/>
            <a:ext cx="4057630" cy="2886532"/>
          </a:xfrm>
        </p:spPr>
        <p:txBody>
          <a:bodyPr>
            <a:normAutofit fontScale="92500"/>
          </a:bodyPr>
          <a:lstStyle/>
          <a:p>
            <a:pPr>
              <a:lnSpc>
                <a:spcPct val="110000"/>
              </a:lnSpc>
              <a:spcBef>
                <a:spcPts val="0"/>
              </a:spcBef>
            </a:pPr>
            <a:r>
              <a:rPr lang="en-US" dirty="0"/>
              <a:t>You Have Completed Module 5</a:t>
            </a:r>
          </a:p>
          <a:p>
            <a:pPr>
              <a:lnSpc>
                <a:spcPct val="110000"/>
              </a:lnSpc>
              <a:spcBef>
                <a:spcPts val="0"/>
              </a:spcBef>
            </a:pPr>
            <a:endParaRPr lang="en-US" dirty="0"/>
          </a:p>
          <a:p>
            <a:pPr>
              <a:lnSpc>
                <a:spcPct val="110000"/>
              </a:lnSpc>
              <a:spcBef>
                <a:spcPts val="0"/>
              </a:spcBef>
            </a:pPr>
            <a:r>
              <a:rPr lang="en-US" dirty="0"/>
              <a:t>Next is </a:t>
            </a:r>
            <a:r>
              <a:rPr lang="en-US" b="1" dirty="0"/>
              <a:t>Module 6 </a:t>
            </a:r>
          </a:p>
          <a:p>
            <a:pPr>
              <a:lnSpc>
                <a:spcPct val="110000"/>
              </a:lnSpc>
              <a:spcBef>
                <a:spcPts val="0"/>
              </a:spcBef>
            </a:pPr>
            <a:r>
              <a:rPr lang="en-GB" dirty="0"/>
              <a:t>Adopting a CSR Framework to Mitigate Risk and Impact</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25945"/>
            <a:ext cx="3195485" cy="837258"/>
          </a:xfrm>
        </p:spPr>
        <p:txBody>
          <a:bodyPr/>
          <a:lstStyle/>
          <a:p>
            <a:r>
              <a:rPr lang="en-US" dirty="0"/>
              <a:t>Well Done!</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a:t>
            </a:r>
            <a:r>
              <a:rPr lang="en-U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spTree>
    <p:extLst>
      <p:ext uri="{BB962C8B-B14F-4D97-AF65-F5344CB8AC3E}">
        <p14:creationId xmlns:p14="http://schemas.microsoft.com/office/powerpoint/2010/main" val="152776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4EE0D-23C4-7979-DD04-905FDCF48A2E}"/>
              </a:ext>
            </a:extLst>
          </p:cNvPr>
          <p:cNvSpPr>
            <a:spLocks noGrp="1"/>
          </p:cNvSpPr>
          <p:nvPr>
            <p:ph type="body" sz="quarter" idx="15"/>
          </p:nvPr>
        </p:nvSpPr>
        <p:spPr/>
        <p:txBody>
          <a:bodyPr/>
          <a:lstStyle/>
          <a:p>
            <a:r>
              <a:rPr lang="en-IE" b="1" dirty="0">
                <a:solidFill>
                  <a:schemeClr val="bg1"/>
                </a:solidFill>
              </a:rPr>
              <a:t>1</a:t>
            </a:r>
          </a:p>
        </p:txBody>
      </p:sp>
      <p:sp>
        <p:nvSpPr>
          <p:cNvPr id="5" name="Text Placeholder 4">
            <a:extLst>
              <a:ext uri="{FF2B5EF4-FFF2-40B4-BE49-F238E27FC236}">
                <a16:creationId xmlns:a16="http://schemas.microsoft.com/office/drawing/2014/main" id="{BAE6D4A3-BE68-E118-DDA3-82C1E54F43D1}"/>
              </a:ext>
            </a:extLst>
          </p:cNvPr>
          <p:cNvSpPr>
            <a:spLocks noGrp="1"/>
          </p:cNvSpPr>
          <p:nvPr>
            <p:ph type="body" sz="quarter" idx="14"/>
          </p:nvPr>
        </p:nvSpPr>
        <p:spPr>
          <a:xfrm>
            <a:off x="874408" y="1106866"/>
            <a:ext cx="8415895" cy="822373"/>
          </a:xfrm>
        </p:spPr>
        <p:txBody>
          <a:bodyPr/>
          <a:lstStyle/>
          <a:p>
            <a:r>
              <a:rPr lang="en-GB" sz="2400" b="1" dirty="0">
                <a:solidFill>
                  <a:schemeClr val="bg1"/>
                </a:solidFill>
              </a:rPr>
              <a:t>Top Level Buy-In. </a:t>
            </a:r>
            <a:r>
              <a:rPr lang="en-GB" sz="2400" dirty="0">
                <a:solidFill>
                  <a:schemeClr val="bg1"/>
                </a:solidFill>
              </a:rPr>
              <a:t>CSR starts with </a:t>
            </a:r>
            <a:r>
              <a:rPr lang="en-GB" sz="2400" b="1" dirty="0">
                <a:solidFill>
                  <a:schemeClr val="bg1"/>
                </a:solidFill>
              </a:rPr>
              <a:t>Top Level and HR </a:t>
            </a:r>
            <a:r>
              <a:rPr lang="en-GB" sz="2400" dirty="0">
                <a:solidFill>
                  <a:schemeClr val="bg1"/>
                </a:solidFill>
              </a:rPr>
              <a:t>commitment and motivation.</a:t>
            </a:r>
            <a:endParaRPr lang="en-IE" dirty="0">
              <a:solidFill>
                <a:schemeClr val="bg1"/>
              </a:solidFill>
            </a:endParaRPr>
          </a:p>
        </p:txBody>
      </p:sp>
      <p:sp>
        <p:nvSpPr>
          <p:cNvPr id="7" name="Text Placeholder 6">
            <a:extLst>
              <a:ext uri="{FF2B5EF4-FFF2-40B4-BE49-F238E27FC236}">
                <a16:creationId xmlns:a16="http://schemas.microsoft.com/office/drawing/2014/main" id="{41D46D95-6924-B932-FBD4-300DB7D11FBF}"/>
              </a:ext>
            </a:extLst>
          </p:cNvPr>
          <p:cNvSpPr>
            <a:spLocks noGrp="1"/>
          </p:cNvSpPr>
          <p:nvPr>
            <p:ph type="body" sz="quarter" idx="19"/>
          </p:nvPr>
        </p:nvSpPr>
        <p:spPr>
          <a:xfrm>
            <a:off x="303209" y="2453500"/>
            <a:ext cx="511077" cy="635000"/>
          </a:xfrm>
        </p:spPr>
        <p:txBody>
          <a:bodyPr/>
          <a:lstStyle/>
          <a:p>
            <a:r>
              <a:rPr lang="en-IE" b="1" dirty="0">
                <a:solidFill>
                  <a:schemeClr val="bg1"/>
                </a:solidFill>
              </a:rPr>
              <a:t>2</a:t>
            </a:r>
          </a:p>
        </p:txBody>
      </p:sp>
      <p:sp>
        <p:nvSpPr>
          <p:cNvPr id="9" name="Text Placeholder 8">
            <a:extLst>
              <a:ext uri="{FF2B5EF4-FFF2-40B4-BE49-F238E27FC236}">
                <a16:creationId xmlns:a16="http://schemas.microsoft.com/office/drawing/2014/main" id="{89E47151-2AA2-76C8-8FEE-63FA1272C4ED}"/>
              </a:ext>
            </a:extLst>
          </p:cNvPr>
          <p:cNvSpPr>
            <a:spLocks noGrp="1"/>
          </p:cNvSpPr>
          <p:nvPr>
            <p:ph type="body" sz="quarter" idx="21"/>
          </p:nvPr>
        </p:nvSpPr>
        <p:spPr>
          <a:xfrm>
            <a:off x="864080" y="4045068"/>
            <a:ext cx="9500862" cy="822373"/>
          </a:xfrm>
        </p:spPr>
        <p:txBody>
          <a:bodyPr/>
          <a:lstStyle/>
          <a:p>
            <a:r>
              <a:rPr lang="en-GB" sz="2400" dirty="0">
                <a:solidFill>
                  <a:schemeClr val="bg1"/>
                </a:solidFill>
              </a:rPr>
              <a:t>Set up </a:t>
            </a:r>
            <a:r>
              <a:rPr lang="en-GB" sz="2400" b="1" dirty="0">
                <a:solidFill>
                  <a:schemeClr val="bg1"/>
                </a:solidFill>
              </a:rPr>
              <a:t>CSR Leadership Team </a:t>
            </a:r>
            <a:r>
              <a:rPr lang="en-GB" i="1" dirty="0">
                <a:solidFill>
                  <a:schemeClr val="bg1"/>
                </a:solidFill>
              </a:rPr>
              <a:t>(this step also makes sure they receive what they need e.g., CSR training, support systems, objectives and guidance from HR, top management and experts) </a:t>
            </a:r>
          </a:p>
          <a:p>
            <a:endParaRPr lang="en-IE" sz="2400" dirty="0">
              <a:solidFill>
                <a:schemeClr val="bg1"/>
              </a:solidFill>
            </a:endParaRPr>
          </a:p>
        </p:txBody>
      </p:sp>
      <p:sp>
        <p:nvSpPr>
          <p:cNvPr id="10" name="Text Placeholder 9">
            <a:extLst>
              <a:ext uri="{FF2B5EF4-FFF2-40B4-BE49-F238E27FC236}">
                <a16:creationId xmlns:a16="http://schemas.microsoft.com/office/drawing/2014/main" id="{3CD4DA8F-6D87-92E8-AA97-02884EB13ABF}"/>
              </a:ext>
            </a:extLst>
          </p:cNvPr>
          <p:cNvSpPr>
            <a:spLocks noGrp="1"/>
          </p:cNvSpPr>
          <p:nvPr>
            <p:ph type="body" sz="quarter" idx="22"/>
          </p:nvPr>
        </p:nvSpPr>
        <p:spPr>
          <a:xfrm>
            <a:off x="326343" y="3848091"/>
            <a:ext cx="511077" cy="635000"/>
          </a:xfrm>
        </p:spPr>
        <p:txBody>
          <a:bodyPr/>
          <a:lstStyle/>
          <a:p>
            <a:r>
              <a:rPr lang="en-IE" b="1" dirty="0">
                <a:solidFill>
                  <a:schemeClr val="bg1"/>
                </a:solidFill>
              </a:rPr>
              <a:t>3</a:t>
            </a:r>
          </a:p>
        </p:txBody>
      </p:sp>
      <p:sp>
        <p:nvSpPr>
          <p:cNvPr id="11" name="Text Placeholder 10">
            <a:extLst>
              <a:ext uri="{FF2B5EF4-FFF2-40B4-BE49-F238E27FC236}">
                <a16:creationId xmlns:a16="http://schemas.microsoft.com/office/drawing/2014/main" id="{346B13A0-E3E3-4A50-687D-276A6609CFD6}"/>
              </a:ext>
            </a:extLst>
          </p:cNvPr>
          <p:cNvSpPr>
            <a:spLocks noGrp="1"/>
          </p:cNvSpPr>
          <p:nvPr>
            <p:ph type="body" sz="quarter" idx="23"/>
          </p:nvPr>
        </p:nvSpPr>
        <p:spPr>
          <a:xfrm>
            <a:off x="874408" y="2100556"/>
            <a:ext cx="9246745" cy="1352430"/>
          </a:xfrm>
          <a:noFill/>
        </p:spPr>
        <p:txBody>
          <a:bodyPr/>
          <a:lstStyle/>
          <a:p>
            <a:r>
              <a:rPr lang="en-GB" sz="2400" dirty="0">
                <a:solidFill>
                  <a:schemeClr val="bg1"/>
                </a:solidFill>
              </a:rPr>
              <a:t>The company conducts the </a:t>
            </a:r>
            <a:r>
              <a:rPr lang="en-GB" sz="2400" b="1" dirty="0">
                <a:solidFill>
                  <a:schemeClr val="bg1"/>
                </a:solidFill>
                <a:hlinkClick r:id="rId2">
                  <a:extLst>
                    <a:ext uri="{A12FA001-AC4F-418D-AE19-62706E023703}">
                      <ahyp:hlinkClr xmlns:ahyp="http://schemas.microsoft.com/office/drawing/2018/hyperlinkcolor" val="tx"/>
                    </a:ext>
                  </a:extLst>
                </a:hlinkClick>
              </a:rPr>
              <a:t>CSR READY Assessment Tool </a:t>
            </a:r>
            <a:r>
              <a:rPr lang="en-GB" sz="2400" dirty="0">
                <a:solidFill>
                  <a:schemeClr val="bg1"/>
                </a:solidFill>
              </a:rPr>
              <a:t>as an initial step. Then distributes an internal company-wide </a:t>
            </a:r>
            <a:r>
              <a:rPr lang="en-GB" sz="2400" b="1" dirty="0">
                <a:solidFill>
                  <a:schemeClr val="bg1"/>
                </a:solidFill>
              </a:rPr>
              <a:t>CSR Survey Assessment </a:t>
            </a:r>
            <a:r>
              <a:rPr lang="en-GB" sz="2400" dirty="0">
                <a:solidFill>
                  <a:schemeClr val="bg1"/>
                </a:solidFill>
              </a:rPr>
              <a:t>to employees, managers etc. They can also hold interviews, and focus groups with all levels of internal stakeholders to identify all potential priorities, gaps and opportunities relative to the 4 CSR Pillars.</a:t>
            </a:r>
            <a:endParaRPr lang="en-IE" sz="2800" dirty="0">
              <a:solidFill>
                <a:schemeClr val="bg1"/>
              </a:solidFill>
            </a:endParaRPr>
          </a:p>
        </p:txBody>
      </p:sp>
      <p:sp>
        <p:nvSpPr>
          <p:cNvPr id="12" name="Text Placeholder 11">
            <a:extLst>
              <a:ext uri="{FF2B5EF4-FFF2-40B4-BE49-F238E27FC236}">
                <a16:creationId xmlns:a16="http://schemas.microsoft.com/office/drawing/2014/main" id="{963B0612-1259-51C7-44F0-C03A0681484A}"/>
              </a:ext>
            </a:extLst>
          </p:cNvPr>
          <p:cNvSpPr>
            <a:spLocks noGrp="1"/>
          </p:cNvSpPr>
          <p:nvPr>
            <p:ph type="body" sz="quarter" idx="24"/>
          </p:nvPr>
        </p:nvSpPr>
        <p:spPr>
          <a:xfrm>
            <a:off x="303208" y="4874390"/>
            <a:ext cx="511077" cy="635000"/>
          </a:xfrm>
        </p:spPr>
        <p:txBody>
          <a:bodyPr/>
          <a:lstStyle/>
          <a:p>
            <a:r>
              <a:rPr lang="en-IE" b="1" dirty="0">
                <a:solidFill>
                  <a:schemeClr val="bg1"/>
                </a:solidFill>
              </a:rPr>
              <a:t>4</a:t>
            </a:r>
          </a:p>
        </p:txBody>
      </p:sp>
      <p:sp>
        <p:nvSpPr>
          <p:cNvPr id="14" name="Text Placeholder 13">
            <a:extLst>
              <a:ext uri="{FF2B5EF4-FFF2-40B4-BE49-F238E27FC236}">
                <a16:creationId xmlns:a16="http://schemas.microsoft.com/office/drawing/2014/main" id="{68DD2A92-2CAD-14D9-42EF-81E19EFB5BC8}"/>
              </a:ext>
            </a:extLst>
          </p:cNvPr>
          <p:cNvSpPr>
            <a:spLocks noGrp="1"/>
          </p:cNvSpPr>
          <p:nvPr>
            <p:ph type="body" sz="quarter" idx="26"/>
          </p:nvPr>
        </p:nvSpPr>
        <p:spPr>
          <a:xfrm>
            <a:off x="303210" y="5679636"/>
            <a:ext cx="511077" cy="635000"/>
          </a:xfrm>
        </p:spPr>
        <p:txBody>
          <a:bodyPr/>
          <a:lstStyle/>
          <a:p>
            <a:r>
              <a:rPr lang="en-IE" b="1" dirty="0">
                <a:solidFill>
                  <a:schemeClr val="bg1"/>
                </a:solidFill>
              </a:rPr>
              <a:t>5</a:t>
            </a:r>
          </a:p>
        </p:txBody>
      </p:sp>
      <p:sp>
        <p:nvSpPr>
          <p:cNvPr id="15" name="Text Placeholder 14">
            <a:extLst>
              <a:ext uri="{FF2B5EF4-FFF2-40B4-BE49-F238E27FC236}">
                <a16:creationId xmlns:a16="http://schemas.microsoft.com/office/drawing/2014/main" id="{F2553D86-F421-4D48-185E-912E1858FA90}"/>
              </a:ext>
            </a:extLst>
          </p:cNvPr>
          <p:cNvSpPr>
            <a:spLocks noGrp="1"/>
          </p:cNvSpPr>
          <p:nvPr>
            <p:ph type="body" sz="quarter" idx="27"/>
          </p:nvPr>
        </p:nvSpPr>
        <p:spPr>
          <a:xfrm>
            <a:off x="860553" y="4951288"/>
            <a:ext cx="9935429" cy="822373"/>
          </a:xfrm>
        </p:spPr>
        <p:txBody>
          <a:bodyPr/>
          <a:lstStyle/>
          <a:p>
            <a:r>
              <a:rPr lang="en-GB" sz="2400" dirty="0">
                <a:solidFill>
                  <a:schemeClr val="bg1"/>
                </a:solidFill>
              </a:rPr>
              <a:t>CSR Leadership Team should first conduct an in-house </a:t>
            </a:r>
            <a:r>
              <a:rPr lang="en-GB" sz="2400" b="1" dirty="0">
                <a:solidFill>
                  <a:schemeClr val="bg1"/>
                </a:solidFill>
              </a:rPr>
              <a:t>discovery, review and investigation </a:t>
            </a:r>
            <a:r>
              <a:rPr lang="en-GB" sz="2400" dirty="0">
                <a:solidFill>
                  <a:schemeClr val="bg1"/>
                </a:solidFill>
              </a:rPr>
              <a:t>into existing CSR activities, documents etc.</a:t>
            </a:r>
          </a:p>
          <a:p>
            <a:endParaRPr lang="en-IE" dirty="0">
              <a:solidFill>
                <a:schemeClr val="bg1"/>
              </a:solidFill>
            </a:endParaRPr>
          </a:p>
        </p:txBody>
      </p:sp>
      <p:sp>
        <p:nvSpPr>
          <p:cNvPr id="19" name="Text Placeholder 10">
            <a:extLst>
              <a:ext uri="{FF2B5EF4-FFF2-40B4-BE49-F238E27FC236}">
                <a16:creationId xmlns:a16="http://schemas.microsoft.com/office/drawing/2014/main" id="{824A2C38-58F8-0A5C-1F75-F66105FF10BA}"/>
              </a:ext>
            </a:extLst>
          </p:cNvPr>
          <p:cNvSpPr txBox="1">
            <a:spLocks/>
          </p:cNvSpPr>
          <p:nvPr/>
        </p:nvSpPr>
        <p:spPr>
          <a:xfrm>
            <a:off x="874409" y="5751134"/>
            <a:ext cx="10053124"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solidFill>
                  <a:schemeClr val="bg1"/>
                </a:solidFill>
              </a:rPr>
              <a:t>From the CSR Assessment and discovery, the CSR team reports and discusses with top management existing activities and the proposed top 3-5 priorities then implements them into a dedicated CSR Strategy. </a:t>
            </a:r>
            <a:endParaRPr lang="en-IE" sz="2800" dirty="0">
              <a:solidFill>
                <a:schemeClr val="bg1"/>
              </a:solidFill>
            </a:endParaRPr>
          </a:p>
        </p:txBody>
      </p:sp>
      <p:sp>
        <p:nvSpPr>
          <p:cNvPr id="8" name="Rectangle: Rounded Corners 7">
            <a:extLst>
              <a:ext uri="{FF2B5EF4-FFF2-40B4-BE49-F238E27FC236}">
                <a16:creationId xmlns:a16="http://schemas.microsoft.com/office/drawing/2014/main" id="{5F419EB7-ED49-DD32-5816-E7F14B216651}"/>
              </a:ext>
            </a:extLst>
          </p:cNvPr>
          <p:cNvSpPr/>
          <p:nvPr/>
        </p:nvSpPr>
        <p:spPr>
          <a:xfrm>
            <a:off x="0" y="28073"/>
            <a:ext cx="9061704" cy="855631"/>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a:extLst>
              <a:ext uri="{FF2B5EF4-FFF2-40B4-BE49-F238E27FC236}">
                <a16:creationId xmlns:a16="http://schemas.microsoft.com/office/drawing/2014/main" id="{990201E0-BA93-8483-6C76-4CA66B82CED0}"/>
              </a:ext>
            </a:extLst>
          </p:cNvPr>
          <p:cNvSpPr txBox="1"/>
          <p:nvPr/>
        </p:nvSpPr>
        <p:spPr>
          <a:xfrm>
            <a:off x="228600" y="130178"/>
            <a:ext cx="8260538" cy="584775"/>
          </a:xfrm>
          <a:prstGeom prst="rect">
            <a:avLst/>
          </a:prstGeom>
          <a:solidFill>
            <a:srgbClr val="E0810E"/>
          </a:solidFill>
        </p:spPr>
        <p:txBody>
          <a:bodyPr wrap="square" rtlCol="0">
            <a:spAutoFit/>
          </a:bodyPr>
          <a:lstStyle/>
          <a:p>
            <a:pPr algn="ctr"/>
            <a:r>
              <a:rPr lang="en-IE" sz="3200" b="1" dirty="0">
                <a:solidFill>
                  <a:schemeClr val="bg1"/>
                </a:solidFill>
                <a:cs typeface="Aharoni" panose="02010803020104030203" pitchFamily="2" charset="-79"/>
              </a:rPr>
              <a:t>Quick Step by Step Overview Checklist</a:t>
            </a:r>
            <a:endParaRPr lang="en-IE" sz="2800" dirty="0">
              <a:solidFill>
                <a:schemeClr val="bg1"/>
              </a:solidFill>
            </a:endParaRPr>
          </a:p>
        </p:txBody>
      </p:sp>
    </p:spTree>
    <p:extLst>
      <p:ext uri="{BB962C8B-B14F-4D97-AF65-F5344CB8AC3E}">
        <p14:creationId xmlns:p14="http://schemas.microsoft.com/office/powerpoint/2010/main" val="99468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873687" cy="697353"/>
          </a:xfrm>
        </p:spPr>
        <p:txBody>
          <a:bodyPr/>
          <a:lstStyle/>
          <a:p>
            <a:pPr>
              <a:lnSpc>
                <a:spcPct val="100000"/>
              </a:lnSpc>
              <a:spcBef>
                <a:spcPts val="0"/>
              </a:spcBef>
            </a:pPr>
            <a:r>
              <a:rPr lang="en-US" sz="4400" b="1" dirty="0">
                <a:solidFill>
                  <a:srgbClr val="E0810E"/>
                </a:solidFill>
              </a:rPr>
              <a:t>Step 1 </a:t>
            </a:r>
          </a:p>
          <a:p>
            <a:pPr>
              <a:lnSpc>
                <a:spcPct val="100000"/>
              </a:lnSpc>
              <a:spcBef>
                <a:spcPts val="0"/>
              </a:spcBef>
            </a:pPr>
            <a:endParaRPr lang="en-US" sz="400" dirty="0">
              <a:solidFill>
                <a:srgbClr val="E0810E"/>
              </a:solidFill>
            </a:endParaRPr>
          </a:p>
          <a:p>
            <a:pPr>
              <a:lnSpc>
                <a:spcPct val="100000"/>
              </a:lnSpc>
              <a:spcBef>
                <a:spcPts val="0"/>
              </a:spcBef>
            </a:pPr>
            <a:r>
              <a:rPr lang="en-US" sz="3200" dirty="0">
                <a:solidFill>
                  <a:srgbClr val="027354"/>
                </a:solidFill>
              </a:rPr>
              <a:t>CSR Cultural Change Starts with the Top-Level Management &amp; HR Commitment</a:t>
            </a:r>
          </a:p>
          <a:p>
            <a:pPr>
              <a:lnSpc>
                <a:spcPct val="100000"/>
              </a:lnSpc>
              <a:spcBef>
                <a:spcPts val="0"/>
              </a:spcBef>
            </a:pPr>
            <a:endParaRPr lang="en-IE" sz="4400" dirty="0">
              <a:solidFill>
                <a:srgbClr val="E0810E"/>
              </a:solidFill>
            </a:endParaRPr>
          </a:p>
        </p:txBody>
      </p:sp>
    </p:spTree>
    <p:extLst>
      <p:ext uri="{BB962C8B-B14F-4D97-AF65-F5344CB8AC3E}">
        <p14:creationId xmlns:p14="http://schemas.microsoft.com/office/powerpoint/2010/main" val="232822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F1C4D-CFA1-04BB-252C-358C11163CBC}"/>
              </a:ext>
            </a:extLst>
          </p:cNvPr>
          <p:cNvSpPr>
            <a:spLocks noGrp="1"/>
          </p:cNvSpPr>
          <p:nvPr>
            <p:ph type="body" sz="quarter" idx="13"/>
          </p:nvPr>
        </p:nvSpPr>
        <p:spPr>
          <a:xfrm>
            <a:off x="553315" y="525127"/>
            <a:ext cx="5402193" cy="1061626"/>
          </a:xfrm>
        </p:spPr>
        <p:txBody>
          <a:bodyPr anchor="ctr">
            <a:normAutofit fontScale="77500" lnSpcReduction="20000"/>
          </a:bodyPr>
          <a:lstStyle/>
          <a:p>
            <a:pPr algn="ctr">
              <a:lnSpc>
                <a:spcPct val="120000"/>
              </a:lnSpc>
              <a:spcBef>
                <a:spcPts val="0"/>
              </a:spcBef>
            </a:pPr>
            <a:r>
              <a:rPr lang="en-IE" sz="3600" b="1" dirty="0">
                <a:effectLst/>
                <a:ea typeface="Times New Roman" panose="02020603050405020304" pitchFamily="18" charset="0"/>
                <a:cs typeface="Times New Roman" panose="02020603050405020304" pitchFamily="18" charset="0"/>
              </a:rPr>
              <a:t>First. You, Top Level. Must be Ready for Change &amp; Leadership!</a:t>
            </a:r>
            <a:endParaRPr lang="en-IE" dirty="0"/>
          </a:p>
        </p:txBody>
      </p:sp>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553315" y="1478556"/>
            <a:ext cx="6089532" cy="3392993"/>
          </a:xfrm>
        </p:spPr>
        <p:txBody>
          <a:bodyPr/>
          <a:lstStyle/>
          <a:p>
            <a:r>
              <a:rPr lang="en-GB" sz="2000" dirty="0"/>
              <a:t>This all starts with you, top level. Without your commitment and leadership, this will be a waste of time. You need to be ready and drive your company’s CSR systematically. You already have a lot going on, trying to satisfy customers, be operationally optimised, and financially stable, manage multiple teams and employees, align strategies, tactics, roles…and more. However, being responsible is your middle name but now it extends further both internally and externally to your company. You now have to adapt even further to environmental, social and economic challenges. CSR is inevitable, your company needs it to remain sustainable and innovative.</a:t>
            </a:r>
          </a:p>
          <a:p>
            <a:endParaRPr lang="en-GB" sz="2000" dirty="0"/>
          </a:p>
          <a:p>
            <a:r>
              <a:rPr lang="en-GB" sz="2000" b="1" dirty="0"/>
              <a:t>Bottom line if you are not ready you should be!</a:t>
            </a:r>
            <a:endParaRPr lang="en-IE" sz="2000" b="1" dirty="0"/>
          </a:p>
          <a:p>
            <a:endParaRPr lang="en-GB" sz="2000" dirty="0"/>
          </a:p>
          <a:p>
            <a:endParaRPr lang="en-IE" sz="2000" dirty="0"/>
          </a:p>
        </p:txBody>
      </p:sp>
      <p:pic>
        <p:nvPicPr>
          <p:cNvPr id="6" name="Picture 2" descr="brochure">
            <a:hlinkClick r:id="rId2"/>
            <a:extLst>
              <a:ext uri="{FF2B5EF4-FFF2-40B4-BE49-F238E27FC236}">
                <a16:creationId xmlns:a16="http://schemas.microsoft.com/office/drawing/2014/main" id="{AE2A94B7-A064-A01C-6E69-9FEFE9810D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8007" y="525127"/>
            <a:ext cx="3659306" cy="4966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A2EB54-4557-D053-81D4-BC1574482373}"/>
              </a:ext>
            </a:extLst>
          </p:cNvPr>
          <p:cNvSpPr txBox="1"/>
          <p:nvPr/>
        </p:nvSpPr>
        <p:spPr>
          <a:xfrm>
            <a:off x="7003889" y="5737412"/>
            <a:ext cx="3968911" cy="369332"/>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Click Link  or Image to Access Resource</a:t>
            </a:r>
            <a:endParaRPr lang="en-IE" dirty="0">
              <a:solidFill>
                <a:schemeClr val="bg1"/>
              </a:solidFill>
            </a:endParaRPr>
          </a:p>
        </p:txBody>
      </p:sp>
      <p:pic>
        <p:nvPicPr>
          <p:cNvPr id="8" name="Graphic 7" descr="Touchscreen with solid fill">
            <a:extLst>
              <a:ext uri="{FF2B5EF4-FFF2-40B4-BE49-F238E27FC236}">
                <a16:creationId xmlns:a16="http://schemas.microsoft.com/office/drawing/2014/main" id="{F86BC755-5619-4115-D212-F43A4D27CF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9896" y="3585882"/>
            <a:ext cx="1389651" cy="1389651"/>
          </a:xfrm>
          <a:prstGeom prst="rect">
            <a:avLst/>
          </a:prstGeom>
        </p:spPr>
      </p:pic>
    </p:spTree>
    <p:extLst>
      <p:ext uri="{BB962C8B-B14F-4D97-AF65-F5344CB8AC3E}">
        <p14:creationId xmlns:p14="http://schemas.microsoft.com/office/powerpoint/2010/main" val="2677857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8691</Words>
  <Application>Microsoft Office PowerPoint</Application>
  <PresentationFormat>Breitbild</PresentationFormat>
  <Paragraphs>458</Paragraphs>
  <Slides>63</Slides>
  <Notes>0</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63</vt:i4>
      </vt:variant>
    </vt:vector>
  </HeadingPairs>
  <TitlesOfParts>
    <vt:vector size="76" baseType="lpstr">
      <vt:lpstr>Amasis MT Pro Black</vt:lpstr>
      <vt:lpstr>Arial</vt:lpstr>
      <vt:lpstr>Arial Nova</vt:lpstr>
      <vt:lpstr>Calibri</vt:lpstr>
      <vt:lpstr>Calibri Light</vt:lpstr>
      <vt:lpstr>Montserrat</vt:lpstr>
      <vt:lpstr>Montserrat Light</vt:lpstr>
      <vt:lpstr>Quattrocento Sans</vt:lpstr>
      <vt:lpstr>Roboto</vt:lpstr>
      <vt:lpstr>Times New Roman</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Grey</cp:lastModifiedBy>
  <cp:revision>537</cp:revision>
  <dcterms:created xsi:type="dcterms:W3CDTF">2019-11-20T14:08:21Z</dcterms:created>
  <dcterms:modified xsi:type="dcterms:W3CDTF">2023-07-13T14:03:55Z</dcterms:modified>
</cp:coreProperties>
</file>