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46"/>
  </p:notesMasterIdLst>
  <p:sldIdLst>
    <p:sldId id="5518" r:id="rId3"/>
    <p:sldId id="596" r:id="rId4"/>
    <p:sldId id="597" r:id="rId5"/>
    <p:sldId id="1084" r:id="rId6"/>
    <p:sldId id="6001" r:id="rId7"/>
    <p:sldId id="312" r:id="rId8"/>
    <p:sldId id="999" r:id="rId9"/>
    <p:sldId id="1001" r:id="rId10"/>
    <p:sldId id="791" r:id="rId11"/>
    <p:sldId id="5543" r:id="rId12"/>
    <p:sldId id="994" r:id="rId13"/>
    <p:sldId id="974" r:id="rId14"/>
    <p:sldId id="789" r:id="rId15"/>
    <p:sldId id="6003" r:id="rId16"/>
    <p:sldId id="906" r:id="rId17"/>
    <p:sldId id="964" r:id="rId18"/>
    <p:sldId id="788" r:id="rId19"/>
    <p:sldId id="979" r:id="rId20"/>
    <p:sldId id="1000" r:id="rId21"/>
    <p:sldId id="6004" r:id="rId22"/>
    <p:sldId id="803" r:id="rId23"/>
    <p:sldId id="5544" r:id="rId24"/>
    <p:sldId id="977" r:id="rId25"/>
    <p:sldId id="978" r:id="rId26"/>
    <p:sldId id="1005" r:id="rId27"/>
    <p:sldId id="1006" r:id="rId28"/>
    <p:sldId id="5538" r:id="rId29"/>
    <p:sldId id="5524" r:id="rId30"/>
    <p:sldId id="1097" r:id="rId31"/>
    <p:sldId id="5526" r:id="rId32"/>
    <p:sldId id="1003" r:id="rId33"/>
    <p:sldId id="5521" r:id="rId34"/>
    <p:sldId id="5525" r:id="rId35"/>
    <p:sldId id="5522" r:id="rId36"/>
    <p:sldId id="997" r:id="rId37"/>
    <p:sldId id="5527" r:id="rId38"/>
    <p:sldId id="5523" r:id="rId39"/>
    <p:sldId id="998" r:id="rId40"/>
    <p:sldId id="5529" r:id="rId41"/>
    <p:sldId id="5528" r:id="rId42"/>
    <p:sldId id="5530" r:id="rId43"/>
    <p:sldId id="6005" r:id="rId44"/>
    <p:sldId id="551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C55A11"/>
    <a:srgbClr val="027354"/>
    <a:srgbClr val="F28F26"/>
    <a:srgbClr val="713089"/>
    <a:srgbClr val="AA2584"/>
    <a:srgbClr val="2584C6"/>
    <a:srgbClr val="28BAED"/>
    <a:srgbClr val="E0810E"/>
    <a:srgbClr val="1FA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03" autoAdjust="0"/>
    <p:restoredTop sz="96247" autoAdjust="0"/>
  </p:normalViewPr>
  <p:slideViewPr>
    <p:cSldViewPr snapToGrid="0" snapToObjects="1">
      <p:cViewPr varScale="1">
        <p:scale>
          <a:sx n="107" d="100"/>
          <a:sy n="107" d="100"/>
        </p:scale>
        <p:origin x="138"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theme" Target="../theme/theme2.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8" Type="http://schemas.openxmlformats.org/officeDocument/2006/relationships/slideLayout" Target="../slideLayouts/slideLayout73.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1" Type="http://schemas.openxmlformats.org/officeDocument/2006/relationships/slideLayout" Target="../slideLayouts/slideLayout66.xml"/><Relationship Id="rId6"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6" r:id="rId64"/>
    <p:sldLayoutId id="2147483797" r:id="rId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ised-isde.canada.ca/site/corporate-social-responsibility/en/implementation-guide-canadian-business" TargetMode="External"/><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volunteersmd.org/2019/06/24/how-corporate-social-responsibility-is-an-important-element-of-company-culture/" TargetMode="External"/><Relationship Id="rId2" Type="http://schemas.openxmlformats.org/officeDocument/2006/relationships/hyperlink" Target="https://builtin.com/company-culture"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businessvolunteersmd.org/2019/06/24/how-corporate-social-responsibility-is-an-important-element-of-company-cultur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10551-020-04569-3#ref-CR59" TargetMode="External"/><Relationship Id="rId2" Type="http://schemas.openxmlformats.org/officeDocument/2006/relationships/hyperlink" Target="https://link.springer.com/article/10.1007/s10551-020-04569-3#ref-CR32"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techopen.com/chapters/74221#B3"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techopen.com/chapters/74221#B9" TargetMode="External"/><Relationship Id="rId2" Type="http://schemas.openxmlformats.org/officeDocument/2006/relationships/hyperlink" Target="https://www.intechopen.com/chapters/74221#B64" TargetMode="External"/><Relationship Id="rId1" Type="http://schemas.openxmlformats.org/officeDocument/2006/relationships/slideLayout" Target="../slideLayouts/slideLayout21.xml"/><Relationship Id="rId5" Type="http://schemas.openxmlformats.org/officeDocument/2006/relationships/hyperlink" Target="https://www.intechopen.com/chapters/74221" TargetMode="External"/><Relationship Id="rId4" Type="http://schemas.openxmlformats.org/officeDocument/2006/relationships/hyperlink" Target="https://www.intechopen.com/chapters/74221#B6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3A%2F%2Fblog.reputationx.com%2Fcsr-and-reputation&amp;psig=AOvVaw0qlO2b7h1RULyiPH-PzrsA&amp;ust=1677691021206000&amp;source=images&amp;cd=vfe&amp;ved=0CBIQ3YkBahcKEwiI_5Cd3Lj9AhUAAAAAHQAAAAAQBA" TargetMode="External"/><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techopen.com/chapters/74221#B59" TargetMode="External"/><Relationship Id="rId2" Type="http://schemas.openxmlformats.org/officeDocument/2006/relationships/hyperlink" Target="https://www.intechopen.com/chapters/74221"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www.iisd.org/system/files?file=publications/csr_guide.pdf" TargetMode="External"/><Relationship Id="rId2" Type="http://schemas.openxmlformats.org/officeDocument/2006/relationships/hyperlink" Target="https://www.intechopen.com/chapters/74221#B63"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www.turbinehq.com/blog/small-business-csr" TargetMode="Externa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hyperlink" Target="https://www.tmsconsulting.com.au/blog/building-corporate-service-responsibility-csr-culture/" TargetMode="External"/><Relationship Id="rId2" Type="http://schemas.openxmlformats.org/officeDocument/2006/relationships/image" Target="../media/image23.jpeg"/><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turbinehq.com/blog/small-business-cs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csrready.eu/case-studies/"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svg"/><Relationship Id="rId2" Type="http://schemas.openxmlformats.org/officeDocument/2006/relationships/hyperlink" Target="https://www.google.com/url?sa=i&amp;url=https%3A%2F%2Fwww.hec.edu%2Fen%2Fknowledge%2Findepth%2Fcorporate-social-responsibility&amp;psig=AOvVaw1MsiO7yRSaY_Lc2j3-YtDB&amp;ust=1677670703640000&amp;source=images&amp;cd=vfe&amp;ved=0CBIQ3YkBahcKEwiogofFkLj9AhUAAAAAHQAAAAAQBA" TargetMode="Externa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hyperlink" Target="https://www.hec.edu/en/knowledge/indepth/corporate-social-responsibility" TargetMode="External"/><Relationship Id="rId4" Type="http://schemas.openxmlformats.org/officeDocument/2006/relationships/hyperlink" Target="http://www.hec.edu/Sn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Environmentalism" TargetMode="External"/><Relationship Id="rId2" Type="http://schemas.openxmlformats.org/officeDocument/2006/relationships/hyperlink" Target="https://en.wikipedia.org/wiki/Social_capital" TargetMode="External"/><Relationship Id="rId1" Type="http://schemas.openxmlformats.org/officeDocument/2006/relationships/slideLayout" Target="../slideLayouts/slideLayout15.xml"/><Relationship Id="rId4" Type="http://schemas.openxmlformats.org/officeDocument/2006/relationships/hyperlink" Target="https://www.tmsconsulting.com.au/blog/building-corporate-service-responsibility-csr-cultur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s://www.sustainability-reports.com/social-capital-protocol-making-companies-that-truly-value-people-more-successful/" TargetMode="Externa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www.submittable.com/guides/how-to-launch-and-scale-your-CSR-program/" TargetMode="External"/><Relationship Id="rId7" Type="http://schemas.openxmlformats.org/officeDocument/2006/relationships/image" Target="../media/image27.png"/><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15.xml"/><Relationship Id="rId6" Type="http://schemas.openxmlformats.org/officeDocument/2006/relationships/hyperlink" Target="https://www.cultureamp.com/blog/corporate-social-responsibility-program" TargetMode="External"/><Relationship Id="rId5" Type="http://schemas.openxmlformats.org/officeDocument/2006/relationships/hyperlink" Target="https://blog.submittable.com/how-to-start-a-csr-program/" TargetMode="Externa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www.mckinsey.com/industries/consumer-packaged-goods/our-insights/true-gen-generation-z-and-its-implications-for-companies" TargetMode="External"/><Relationship Id="rId7" Type="http://schemas.openxmlformats.org/officeDocument/2006/relationships/image" Target="../media/image27.png"/><Relationship Id="rId2" Type="http://schemas.openxmlformats.org/officeDocument/2006/relationships/hyperlink" Target="https://www2.deloitte.com/global/en/pages/about-deloitte/articles/millennialsurvey.html" TargetMode="External"/><Relationship Id="rId1" Type="http://schemas.openxmlformats.org/officeDocument/2006/relationships/slideLayout" Target="../slideLayouts/slideLayout15.xml"/><Relationship Id="rId6" Type="http://schemas.openxmlformats.org/officeDocument/2006/relationships/hyperlink" Target="https://blog.submittable.com/improve-csr/" TargetMode="External"/><Relationship Id="rId5" Type="http://schemas.openxmlformats.org/officeDocument/2006/relationships/image" Target="../media/image31.png"/><Relationship Id="rId4" Type="http://schemas.openxmlformats.org/officeDocument/2006/relationships/hyperlink" Target="https://www.google.com/url?sa=i&amp;url=https%3A%2F%2Fblog.submittable.com%2Fimprove-csr%2F&amp;psig=AOvVaw1nVAcWR-Qq13CHcBfCt5ha&amp;ust=1677670851602000&amp;source=images&amp;cd=vfe&amp;ved=0CBIQ3YkBahcKEwiws_-Lkbj9AhUAAAAAHQAAAAAQE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ougivegoods.com/corporate-csr-calendar" TargetMode="External"/><Relationship Id="rId1" Type="http://schemas.openxmlformats.org/officeDocument/2006/relationships/slideLayout" Target="../slideLayouts/slideLayout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www.slideteam.net/3-months-calendar-view-of-corporate-social-responsibility-activities.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9063" cy="6490800"/>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4</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n-US" sz="2800" b="1" dirty="0"/>
              <a:t>Embracing CSR and Cultural Change Transformation – Short Term Strategy Approach</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E4C454B0-EDD0-8C7A-C4EB-283585FF7698}"/>
              </a:ext>
            </a:extLst>
          </p:cNvPr>
          <p:cNvSpPr txBox="1"/>
          <p:nvPr/>
        </p:nvSpPr>
        <p:spPr>
          <a:xfrm>
            <a:off x="8213197"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D3239E43-4060-D7A6-8235-1BD261C13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343" y="6436285"/>
            <a:ext cx="838200" cy="30226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34A82-F54E-18D3-8A3A-0C8C033DFC65}"/>
              </a:ext>
            </a:extLst>
          </p:cNvPr>
          <p:cNvSpPr>
            <a:spLocks noGrp="1"/>
          </p:cNvSpPr>
          <p:nvPr>
            <p:ph type="body" sz="quarter" idx="13"/>
          </p:nvPr>
        </p:nvSpPr>
        <p:spPr>
          <a:xfrm>
            <a:off x="795727" y="509317"/>
            <a:ext cx="10600546" cy="953429"/>
          </a:xfrm>
        </p:spPr>
        <p:txBody>
          <a:bodyPr/>
          <a:lstStyle/>
          <a:p>
            <a:pPr algn="ctr"/>
            <a:r>
              <a:rPr lang="en-IE" dirty="0">
                <a:solidFill>
                  <a:srgbClr val="C95F57"/>
                </a:solidFill>
              </a:rPr>
              <a:t>CSR Terminology </a:t>
            </a:r>
          </a:p>
        </p:txBody>
      </p:sp>
      <p:pic>
        <p:nvPicPr>
          <p:cNvPr id="4098" name="Picture 2" descr="Terms for what is considered CSR (long description located below the image)">
            <a:extLst>
              <a:ext uri="{FF2B5EF4-FFF2-40B4-BE49-F238E27FC236}">
                <a16:creationId xmlns:a16="http://schemas.microsoft.com/office/drawing/2014/main" id="{E84BED25-96D0-6DCC-11E2-9609551582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2711" y="1365805"/>
            <a:ext cx="8495972" cy="486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6396DE-4C3E-DB86-47AB-5D760E4469C6}"/>
              </a:ext>
            </a:extLst>
          </p:cNvPr>
          <p:cNvSpPr txBox="1"/>
          <p:nvPr/>
        </p:nvSpPr>
        <p:spPr>
          <a:xfrm>
            <a:off x="2630861" y="6149788"/>
            <a:ext cx="7159671" cy="461665"/>
          </a:xfrm>
          <a:prstGeom prst="rect">
            <a:avLst/>
          </a:prstGeom>
          <a:noFill/>
        </p:spPr>
        <p:txBody>
          <a:bodyPr wrap="square" rtlCol="0">
            <a:spAutoFit/>
          </a:bodyPr>
          <a:lstStyle/>
          <a:p>
            <a:pPr algn="ctr"/>
            <a:r>
              <a:rPr lang="en-IE" sz="2400" dirty="0">
                <a:hlinkClick r:id="rId3"/>
              </a:rPr>
              <a:t>Source</a:t>
            </a:r>
            <a:endParaRPr lang="en-IE" sz="2400" dirty="0"/>
          </a:p>
        </p:txBody>
      </p:sp>
    </p:spTree>
    <p:extLst>
      <p:ext uri="{BB962C8B-B14F-4D97-AF65-F5344CB8AC3E}">
        <p14:creationId xmlns:p14="http://schemas.microsoft.com/office/powerpoint/2010/main" val="401750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726815" y="751463"/>
            <a:ext cx="10255038" cy="953429"/>
          </a:xfrm>
        </p:spPr>
        <p:txBody>
          <a:bodyPr>
            <a:normAutofit fontScale="92500" lnSpcReduction="10000"/>
          </a:bodyPr>
          <a:lstStyle/>
          <a:p>
            <a:r>
              <a:rPr lang="en-IE" dirty="0"/>
              <a:t>The Need and Appetite for CSR in European Companies Is Higher Than Ever</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726087" y="1776830"/>
            <a:ext cx="9450007" cy="3079983"/>
          </a:xfrm>
        </p:spPr>
        <p:txBody>
          <a:bodyPr/>
          <a:lstStyle/>
          <a:p>
            <a:r>
              <a:rPr lang="en-IE" dirty="0"/>
              <a:t>One of humankinds greatest challenge is to ensure sustainability, just and balanced development, quality of life and protection of the earth.</a:t>
            </a:r>
          </a:p>
          <a:p>
            <a:endParaRPr lang="en-IE" dirty="0"/>
          </a:p>
          <a:p>
            <a:r>
              <a:rPr lang="en-IE" dirty="0"/>
              <a:t>CSR social, environmental and economic values sit at the core of protecting our natural world, social and economic values. </a:t>
            </a:r>
          </a:p>
          <a:p>
            <a:endParaRPr lang="en-IE" dirty="0"/>
          </a:p>
          <a:p>
            <a:r>
              <a:rPr lang="en-IE" dirty="0"/>
              <a:t>Everyone is responsible, including businesses, in fact the role of the business sector is critical. Strategically, businesses can only flourish and remain sustainable when its communities and ecosystems in they operate are healthy. </a:t>
            </a:r>
          </a:p>
          <a:p>
            <a:endParaRPr lang="en-IE" dirty="0"/>
          </a:p>
          <a:p>
            <a:r>
              <a:rPr lang="en-IE" dirty="0"/>
              <a:t>This Module focuses on how SMEs across Europe can practically design and implement CSR Cultural Change Management in their companies. </a:t>
            </a:r>
          </a:p>
          <a:p>
            <a:endParaRPr lang="en-IE" dirty="0"/>
          </a:p>
          <a:p>
            <a:endParaRPr lang="en-IE" dirty="0"/>
          </a:p>
        </p:txBody>
      </p:sp>
    </p:spTree>
    <p:extLst>
      <p:ext uri="{BB962C8B-B14F-4D97-AF65-F5344CB8AC3E}">
        <p14:creationId xmlns:p14="http://schemas.microsoft.com/office/powerpoint/2010/main" val="126683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393726" y="1001830"/>
            <a:ext cx="4907299" cy="3749086"/>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345433" y="295729"/>
            <a:ext cx="10600546" cy="953429"/>
          </a:xfrm>
        </p:spPr>
        <p:txBody>
          <a:bodyPr>
            <a:normAutofit/>
          </a:bodyPr>
          <a:lstStyle/>
          <a:p>
            <a:r>
              <a:rPr lang="en-IE" dirty="0"/>
              <a:t>Definitions of Cultural Change and Transformation</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719056" y="1123098"/>
            <a:ext cx="4256637" cy="3261885"/>
          </a:xfrm>
        </p:spPr>
        <p:txBody>
          <a:bodyPr/>
          <a:lstStyle/>
          <a:p>
            <a:r>
              <a:rPr lang="en-IE" sz="2800" b="1" dirty="0">
                <a:solidFill>
                  <a:schemeClr val="bg1"/>
                </a:solidFill>
              </a:rPr>
              <a:t>Definition of Company Culture</a:t>
            </a:r>
            <a:r>
              <a:rPr lang="en-IE" sz="2800" dirty="0">
                <a:solidFill>
                  <a:schemeClr val="bg1"/>
                </a:solidFill>
              </a:rPr>
              <a:t> </a:t>
            </a:r>
            <a:r>
              <a:rPr lang="en-GB" sz="2200" dirty="0">
                <a:solidFill>
                  <a:schemeClr val="bg1"/>
                </a:solidFill>
              </a:rPr>
              <a:t>refers to the values, beliefs, and behaviours of an organization’s employees and leadership, ultimately determining how the company performs—financially and otherwise as well as its ability to attract and retain quality clients and employees. </a:t>
            </a:r>
            <a:r>
              <a:rPr lang="en-GB" sz="1600" dirty="0">
                <a:solidFill>
                  <a:schemeClr val="bg1"/>
                </a:solidFill>
                <a:hlinkClick r:id="rId2">
                  <a:extLst>
                    <a:ext uri="{A12FA001-AC4F-418D-AE19-62706E023703}">
                      <ahyp:hlinkClr xmlns:ahyp="http://schemas.microsoft.com/office/drawing/2018/hyperlinkcolor" val="tx"/>
                    </a:ext>
                  </a:extLst>
                </a:hlinkClick>
              </a:rPr>
              <a:t>Source </a:t>
            </a:r>
            <a:r>
              <a:rPr lang="en-GB" sz="1600" dirty="0" err="1">
                <a:solidFill>
                  <a:schemeClr val="bg1"/>
                </a:solidFill>
                <a:hlinkClick r:id="rId2">
                  <a:extLst>
                    <a:ext uri="{A12FA001-AC4F-418D-AE19-62706E023703}">
                      <ahyp:hlinkClr xmlns:ahyp="http://schemas.microsoft.com/office/drawing/2018/hyperlinkcolor" val="tx"/>
                    </a:ext>
                  </a:extLst>
                </a:hlinkClick>
              </a:rPr>
              <a:t>Builtin</a:t>
            </a:r>
            <a:endParaRPr lang="en-IE" sz="2200"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540104" y="1001830"/>
            <a:ext cx="6556218" cy="522596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6110518" y="1225792"/>
            <a:ext cx="5857874" cy="285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800" b="1" dirty="0">
                <a:solidFill>
                  <a:schemeClr val="bg1"/>
                </a:solidFill>
              </a:rPr>
              <a:t>CSR Company Culture </a:t>
            </a:r>
            <a:r>
              <a:rPr lang="en-GB" sz="2200" dirty="0">
                <a:solidFill>
                  <a:schemeClr val="bg1"/>
                </a:solidFill>
              </a:rPr>
              <a:t>A CSR Company </a:t>
            </a:r>
            <a:r>
              <a:rPr lang="en-GB" sz="2200" b="0" i="0" dirty="0">
                <a:solidFill>
                  <a:schemeClr val="bg1"/>
                </a:solidFill>
                <a:effectLst/>
              </a:rPr>
              <a:t>Culture is what makes your company special and sustainable. </a:t>
            </a:r>
            <a:r>
              <a:rPr lang="en-GB" sz="2200" dirty="0">
                <a:solidFill>
                  <a:schemeClr val="bg1"/>
                </a:solidFill>
              </a:rPr>
              <a:t>It is the </a:t>
            </a:r>
            <a:r>
              <a:rPr lang="en-GB" sz="2200" b="0" i="0" dirty="0">
                <a:solidFill>
                  <a:schemeClr val="bg1"/>
                </a:solidFill>
                <a:effectLst/>
              </a:rPr>
              <a:t>culmination of shared goals, attitudes and beliefs that integrate CSR. It can be influenced by a number of things, including your management style, work environment, ethics, </a:t>
            </a:r>
            <a:r>
              <a:rPr lang="en-GB" sz="2200" dirty="0">
                <a:solidFill>
                  <a:schemeClr val="bg1"/>
                </a:solidFill>
              </a:rPr>
              <a:t>vision, staff ethic, </a:t>
            </a:r>
            <a:r>
              <a:rPr lang="en-GB" sz="2200" b="0" i="0" dirty="0">
                <a:solidFill>
                  <a:schemeClr val="bg1"/>
                </a:solidFill>
                <a:effectLst/>
              </a:rPr>
              <a:t>expectations and values. </a:t>
            </a:r>
          </a:p>
          <a:p>
            <a:endParaRPr lang="en-GB" sz="2200" dirty="0">
              <a:solidFill>
                <a:schemeClr val="bg1"/>
              </a:solidFill>
            </a:endParaRPr>
          </a:p>
          <a:p>
            <a:r>
              <a:rPr lang="en-GB" sz="2200" b="0" i="0" dirty="0">
                <a:solidFill>
                  <a:schemeClr val="bg1"/>
                </a:solidFill>
                <a:effectLst/>
              </a:rPr>
              <a:t>It makes sense that corporate social responsibility is tied directly to a company culture, as CSR is a company’s commitment to being socially accountable to itself, employees, stakeholders and the world. </a:t>
            </a:r>
            <a:r>
              <a:rPr lang="en-IE" sz="2200" dirty="0">
                <a:solidFill>
                  <a:schemeClr val="bg1"/>
                </a:solidFill>
                <a:hlinkClick r:id="rId3">
                  <a:extLst>
                    <a:ext uri="{A12FA001-AC4F-418D-AE19-62706E023703}">
                      <ahyp:hlinkClr xmlns:ahyp="http://schemas.microsoft.com/office/drawing/2018/hyperlinkcolor" val="tx"/>
                    </a:ext>
                  </a:extLst>
                </a:hlinkClick>
              </a:rPr>
              <a:t>Source</a:t>
            </a:r>
            <a:endParaRPr lang="en-GB" sz="2200" b="0" i="0" dirty="0">
              <a:solidFill>
                <a:schemeClr val="bg1"/>
              </a:solidFill>
              <a:effectLst/>
            </a:endParaRPr>
          </a:p>
          <a:p>
            <a:endParaRPr lang="en-IE" sz="1600" dirty="0">
              <a:solidFill>
                <a:schemeClr val="bg1"/>
              </a:solidFill>
            </a:endParaRPr>
          </a:p>
        </p:txBody>
      </p:sp>
      <p:sp>
        <p:nvSpPr>
          <p:cNvPr id="10" name="TextBox 9">
            <a:extLst>
              <a:ext uri="{FF2B5EF4-FFF2-40B4-BE49-F238E27FC236}">
                <a16:creationId xmlns:a16="http://schemas.microsoft.com/office/drawing/2014/main" id="{6055510A-2AD7-DCA9-8FD5-28EA7C0C7C38}"/>
              </a:ext>
            </a:extLst>
          </p:cNvPr>
          <p:cNvSpPr txBox="1"/>
          <p:nvPr/>
        </p:nvSpPr>
        <p:spPr>
          <a:xfrm rot="228084">
            <a:off x="1866818" y="4848722"/>
            <a:ext cx="3059188" cy="1846659"/>
          </a:xfrm>
          <a:prstGeom prst="rect">
            <a:avLst/>
          </a:prstGeom>
          <a:solidFill>
            <a:srgbClr val="FFC000"/>
          </a:solidFill>
        </p:spPr>
        <p:txBody>
          <a:bodyPr wrap="square" rtlCol="0">
            <a:spAutoFit/>
          </a:bodyPr>
          <a:lstStyle/>
          <a:p>
            <a:endParaRPr lang="en-IE" sz="1000" b="1" dirty="0">
              <a:solidFill>
                <a:schemeClr val="bg1"/>
              </a:solidFill>
            </a:endParaRPr>
          </a:p>
          <a:p>
            <a:pPr algn="ctr"/>
            <a:r>
              <a:rPr lang="en-IE" sz="2000" b="1" dirty="0"/>
              <a:t>Tip</a:t>
            </a:r>
          </a:p>
          <a:p>
            <a:pPr algn="ctr"/>
            <a:endParaRPr lang="en-IE" sz="400" b="1" dirty="0"/>
          </a:p>
          <a:p>
            <a:pPr algn="ctr"/>
            <a:r>
              <a:rPr lang="en-GB" sz="1600" dirty="0">
                <a:solidFill>
                  <a:srgbClr val="262626"/>
                </a:solidFill>
              </a:rPr>
              <a:t>Start by adapting your current culture by underpinning it with CSR environmental, social and economic consideration and positive impact!</a:t>
            </a:r>
            <a:endParaRPr lang="en-IE" sz="1000" dirty="0">
              <a:solidFill>
                <a:schemeClr val="bg1"/>
              </a:solidFill>
            </a:endParaRPr>
          </a:p>
        </p:txBody>
      </p:sp>
    </p:spTree>
    <p:extLst>
      <p:ext uri="{BB962C8B-B14F-4D97-AF65-F5344CB8AC3E}">
        <p14:creationId xmlns:p14="http://schemas.microsoft.com/office/powerpoint/2010/main" val="311785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504875" y="1493823"/>
            <a:ext cx="4753961" cy="5225964"/>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086578" y="542570"/>
            <a:ext cx="10600546" cy="953429"/>
          </a:xfrm>
        </p:spPr>
        <p:txBody>
          <a:bodyPr/>
          <a:lstStyle/>
          <a:p>
            <a:r>
              <a:rPr lang="en-IE" dirty="0"/>
              <a:t>Definitions of Cultural Change and Transformation</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786143" y="1832375"/>
            <a:ext cx="4256637" cy="4492770"/>
          </a:xfrm>
        </p:spPr>
        <p:txBody>
          <a:bodyPr/>
          <a:lstStyle/>
          <a:p>
            <a:pPr algn="l"/>
            <a:r>
              <a:rPr lang="en-GB" dirty="0">
                <a:solidFill>
                  <a:schemeClr val="bg1"/>
                </a:solidFill>
                <a:latin typeface="Arial Black" panose="020B0A04020102020204" pitchFamily="34" charset="0"/>
              </a:rPr>
              <a:t>A CSR Culture Shows You Care! </a:t>
            </a:r>
            <a:r>
              <a:rPr lang="en-GB" sz="2800" dirty="0">
                <a:solidFill>
                  <a:schemeClr val="bg1"/>
                </a:solidFill>
              </a:rPr>
              <a:t>CSR shows your employees and the public that you care. Whether it’s painting a school or taking a hard look at how your business could be more environmentally friendly, your CSR initiatives show that you care. </a:t>
            </a:r>
            <a:r>
              <a:rPr lang="en-IE" sz="1800" dirty="0">
                <a:solidFill>
                  <a:schemeClr val="bg1"/>
                </a:solidFill>
                <a:hlinkClick r:id="rId2">
                  <a:extLst>
                    <a:ext uri="{A12FA001-AC4F-418D-AE19-62706E023703}">
                      <ahyp:hlinkClr xmlns:ahyp="http://schemas.microsoft.com/office/drawing/2018/hyperlinkcolor" val="tx"/>
                    </a:ext>
                  </a:extLst>
                </a:hlinkClick>
              </a:rPr>
              <a:t>Source</a:t>
            </a:r>
            <a:endParaRPr lang="en-IE" sz="1800"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403410" y="1493822"/>
            <a:ext cx="6283714" cy="2462542"/>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5547983" y="1557197"/>
            <a:ext cx="5857874" cy="285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800" b="1" dirty="0">
                <a:solidFill>
                  <a:schemeClr val="bg1"/>
                </a:solidFill>
              </a:rPr>
              <a:t>CSR Cultural Change</a:t>
            </a:r>
            <a:r>
              <a:rPr lang="en-IE" dirty="0">
                <a:solidFill>
                  <a:schemeClr val="bg1"/>
                </a:solidFill>
              </a:rPr>
              <a:t> is </a:t>
            </a:r>
            <a:r>
              <a:rPr lang="en-GB" dirty="0">
                <a:solidFill>
                  <a:schemeClr val="bg1"/>
                </a:solidFill>
              </a:rPr>
              <a:t>how processes or standards are transformed in order to improve a team, a department, or an company. CSR Cultural Change is when the standards and processes have a CSR focus i.e., environmental, social and economic focus.</a:t>
            </a:r>
            <a:endParaRPr lang="en-IE" sz="1600" dirty="0">
              <a:solidFill>
                <a:schemeClr val="bg1"/>
              </a:solidFill>
            </a:endParaRPr>
          </a:p>
        </p:txBody>
      </p:sp>
      <p:sp>
        <p:nvSpPr>
          <p:cNvPr id="7" name="Rectangle: Rounded Corners 6">
            <a:extLst>
              <a:ext uri="{FF2B5EF4-FFF2-40B4-BE49-F238E27FC236}">
                <a16:creationId xmlns:a16="http://schemas.microsoft.com/office/drawing/2014/main" id="{0BE1FB2D-0BC2-BC7D-21E0-3311D00AFE84}"/>
              </a:ext>
            </a:extLst>
          </p:cNvPr>
          <p:cNvSpPr/>
          <p:nvPr/>
        </p:nvSpPr>
        <p:spPr>
          <a:xfrm>
            <a:off x="5403410" y="4078760"/>
            <a:ext cx="6283714" cy="258459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8" name="Text Placeholder 2">
            <a:extLst>
              <a:ext uri="{FF2B5EF4-FFF2-40B4-BE49-F238E27FC236}">
                <a16:creationId xmlns:a16="http://schemas.microsoft.com/office/drawing/2014/main" id="{6E940C10-ACB4-E49D-CB03-A13771F45756}"/>
              </a:ext>
            </a:extLst>
          </p:cNvPr>
          <p:cNvSpPr txBox="1">
            <a:spLocks/>
          </p:cNvSpPr>
          <p:nvPr/>
        </p:nvSpPr>
        <p:spPr>
          <a:xfrm>
            <a:off x="5547982" y="4283229"/>
            <a:ext cx="6002448" cy="25025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800" b="1" dirty="0"/>
              <a:t>CSR Cultural Transformation</a:t>
            </a:r>
            <a:r>
              <a:rPr lang="en-IE" dirty="0"/>
              <a:t> </a:t>
            </a:r>
            <a:r>
              <a:rPr lang="en-GB" dirty="0"/>
              <a:t>how a company reconsiders its values, mission/purpose, and vision, doing extensive, focused work across the company to radically improve its CSR culture</a:t>
            </a:r>
            <a:endParaRPr lang="en-IE" sz="1600" dirty="0"/>
          </a:p>
        </p:txBody>
      </p:sp>
    </p:spTree>
    <p:extLst>
      <p:ext uri="{BB962C8B-B14F-4D97-AF65-F5344CB8AC3E}">
        <p14:creationId xmlns:p14="http://schemas.microsoft.com/office/powerpoint/2010/main" val="348931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826240"/>
            <a:ext cx="7066349" cy="697353"/>
          </a:xfrm>
        </p:spPr>
        <p:txBody>
          <a:bodyPr/>
          <a:lstStyle/>
          <a:p>
            <a:r>
              <a:rPr lang="en-US" sz="3600" dirty="0">
                <a:solidFill>
                  <a:schemeClr val="tx1">
                    <a:lumMod val="75000"/>
                    <a:lumOff val="25000"/>
                  </a:schemeClr>
                </a:solidFill>
              </a:rPr>
              <a:t>CSR Innovation Should Be Front and Centre of a Company’s Culture</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2</a:t>
            </a:r>
          </a:p>
        </p:txBody>
      </p:sp>
    </p:spTree>
    <p:extLst>
      <p:ext uri="{BB962C8B-B14F-4D97-AF65-F5344CB8AC3E}">
        <p14:creationId xmlns:p14="http://schemas.microsoft.com/office/powerpoint/2010/main" val="260501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86578" y="199202"/>
            <a:ext cx="10600546" cy="953429"/>
          </a:xfrm>
        </p:spPr>
        <p:txBody>
          <a:bodyPr>
            <a:normAutofit fontScale="92500" lnSpcReduction="10000"/>
          </a:bodyPr>
          <a:lstStyle/>
          <a:p>
            <a:pPr algn="ctr"/>
            <a:r>
              <a:rPr lang="en-GB" dirty="0"/>
              <a:t>Cultural Transformation is About Changing a Company’s Mindset</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3332" y="1070659"/>
            <a:ext cx="10587038" cy="3995320"/>
          </a:xfrm>
        </p:spPr>
        <p:txBody>
          <a:bodyPr/>
          <a:lstStyle/>
          <a:p>
            <a:r>
              <a:rPr lang="en-GB" sz="2300" b="1" dirty="0">
                <a:solidFill>
                  <a:srgbClr val="C55A11"/>
                </a:solidFill>
              </a:rPr>
              <a:t>Cultural CSR change goes beyond changing obvious forms (structure, process, etc.) to values and deeper changed mindsets. CSR cultural transformation is holistic and dynamic, and encapsulates the whole company its systems, beliefs, values, and the minds of its employees.</a:t>
            </a:r>
          </a:p>
          <a:p>
            <a:endParaRPr lang="en-GB" sz="2300" b="1" dirty="0">
              <a:solidFill>
                <a:srgbClr val="C55A11"/>
              </a:solidFill>
            </a:endParaRPr>
          </a:p>
          <a:p>
            <a:r>
              <a:rPr lang="en-GB" sz="2300" dirty="0"/>
              <a:t>CSR is more important than ever gearing businesses towards improved business performance and sustainability e.g., increased revenue, minimising negative impact, reduced risk, enhanced reputation, quality suppliers and clients, customers satisfaction and retention, ability to compete in the market, employee support and engagement, higher potential to attract and retain quality employees, reduced absenteeism, more efficient operations….</a:t>
            </a:r>
          </a:p>
          <a:p>
            <a:endParaRPr lang="en-GB" sz="2300" dirty="0"/>
          </a:p>
          <a:p>
            <a:r>
              <a:rPr lang="en-GB" sz="2300" i="1" dirty="0">
                <a:solidFill>
                  <a:srgbClr val="027354"/>
                </a:solidFill>
                <a:effectLst/>
              </a:rPr>
              <a:t>With a growing emphasis on corporate social responsibility (CSR), companies must decide how to integrate CSR into their organizational strategy. For most companies, CSR has been a tool for improving business performance (e.g., </a:t>
            </a:r>
            <a:r>
              <a:rPr lang="en-GB" sz="2300" i="1" dirty="0" err="1">
                <a:solidFill>
                  <a:srgbClr val="027354"/>
                </a:solidFill>
                <a:effectLst/>
              </a:rPr>
              <a:t>Lindgreen</a:t>
            </a:r>
            <a:r>
              <a:rPr lang="en-GB" sz="2300" i="1" dirty="0">
                <a:solidFill>
                  <a:srgbClr val="027354"/>
                </a:solidFill>
                <a:effectLst/>
              </a:rPr>
              <a:t> et al. </a:t>
            </a:r>
            <a:r>
              <a:rPr lang="en-GB" sz="2300" i="1" dirty="0">
                <a:solidFill>
                  <a:srgbClr val="027354"/>
                </a:solidFill>
                <a:effectLst/>
                <a:hlinkClick r:id="rId2" tooltip="Lindgreen, A., Swaen, V., &amp; Johnston, W. J. (2009). Corporate social responsibility: An empirical investigation of U.S. organizations. Journal of Business Ethics, 85(2), 303–323.">
                  <a:extLst>
                    <a:ext uri="{A12FA001-AC4F-418D-AE19-62706E023703}">
                      <ahyp:hlinkClr xmlns:ahyp="http://schemas.microsoft.com/office/drawing/2018/hyperlinkcolor" val="tx"/>
                    </a:ext>
                  </a:extLst>
                </a:hlinkClick>
              </a:rPr>
              <a:t>2009</a:t>
            </a:r>
            <a:r>
              <a:rPr lang="en-GB" sz="2300" i="1" dirty="0">
                <a:solidFill>
                  <a:srgbClr val="027354"/>
                </a:solidFill>
                <a:effectLst/>
              </a:rPr>
              <a:t>; Weaver et al. </a:t>
            </a:r>
            <a:r>
              <a:rPr lang="en-GB" sz="2300" i="1" dirty="0">
                <a:solidFill>
                  <a:srgbClr val="027354"/>
                </a:solidFill>
                <a:effectLst/>
                <a:hlinkClick r:id="rId3" tooltip="Weaver, G. R., Treviño, L. K., &amp; Cochran, P. L. (1999a). Corporate ethics practices in the mid-1990's: An empirical study of the Fortune 1000. Journal of Business Ethics, 18(3), 283–294.">
                  <a:extLst>
                    <a:ext uri="{A12FA001-AC4F-418D-AE19-62706E023703}">
                      <ahyp:hlinkClr xmlns:ahyp="http://schemas.microsoft.com/office/drawing/2018/hyperlinkcolor" val="tx"/>
                    </a:ext>
                  </a:extLst>
                </a:hlinkClick>
              </a:rPr>
              <a:t>1999a</a:t>
            </a:r>
            <a:r>
              <a:rPr lang="en-GB" sz="2300" i="1" dirty="0">
                <a:solidFill>
                  <a:srgbClr val="027354"/>
                </a:solidFill>
                <a:effectLst/>
              </a:rPr>
              <a:t>)</a:t>
            </a:r>
          </a:p>
          <a:p>
            <a:endParaRPr lang="en-GB" sz="2300" i="1" dirty="0">
              <a:solidFill>
                <a:srgbClr val="027354"/>
              </a:solidFill>
            </a:endParaRPr>
          </a:p>
          <a:p>
            <a:endParaRPr lang="en-IE" sz="2300" i="1" dirty="0">
              <a:solidFill>
                <a:srgbClr val="027354"/>
              </a:solidFill>
            </a:endParaRPr>
          </a:p>
          <a:p>
            <a:endParaRPr lang="en-GB" sz="2300" dirty="0"/>
          </a:p>
        </p:txBody>
      </p:sp>
    </p:spTree>
    <p:extLst>
      <p:ext uri="{BB962C8B-B14F-4D97-AF65-F5344CB8AC3E}">
        <p14:creationId xmlns:p14="http://schemas.microsoft.com/office/powerpoint/2010/main" val="26915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1100086" y="1431340"/>
            <a:ext cx="10587038" cy="3995320"/>
          </a:xfrm>
        </p:spPr>
        <p:txBody>
          <a:bodyPr/>
          <a:lstStyle/>
          <a:p>
            <a:r>
              <a:rPr lang="en-GB" b="1" dirty="0">
                <a:solidFill>
                  <a:srgbClr val="308C73"/>
                </a:solidFill>
                <a:latin typeface="Arial Black" panose="020B0A04020102020204" pitchFamily="34" charset="0"/>
              </a:rPr>
              <a:t>I</a:t>
            </a:r>
            <a:r>
              <a:rPr lang="en-GB" b="1" i="0" dirty="0">
                <a:solidFill>
                  <a:srgbClr val="308C73"/>
                </a:solidFill>
                <a:effectLst/>
                <a:latin typeface="Arial Black" panose="020B0A04020102020204" pitchFamily="34" charset="0"/>
              </a:rPr>
              <a:t>nnovation</a:t>
            </a:r>
            <a:r>
              <a:rPr lang="en-GB" b="0" i="0" dirty="0">
                <a:solidFill>
                  <a:srgbClr val="000000"/>
                </a:solidFill>
                <a:effectLst/>
              </a:rPr>
              <a:t> is considered as the most viable path to support and strengthen </a:t>
            </a:r>
            <a:r>
              <a:rPr lang="en-GB" dirty="0">
                <a:solidFill>
                  <a:srgbClr val="000000"/>
                </a:solidFill>
              </a:rPr>
              <a:t>current business </a:t>
            </a:r>
            <a:r>
              <a:rPr lang="en-GB" b="0" i="0" dirty="0">
                <a:solidFill>
                  <a:srgbClr val="000000"/>
                </a:solidFill>
                <a:effectLst/>
              </a:rPr>
              <a:t>sustainability while treating and overcoming environmental and social crises. </a:t>
            </a:r>
            <a:r>
              <a:rPr lang="en-GB" sz="1600" b="0" i="0" dirty="0">
                <a:solidFill>
                  <a:srgbClr val="000000"/>
                </a:solidFill>
                <a:effectLst/>
                <a:hlinkClick r:id="rId2"/>
              </a:rPr>
              <a:t>Source</a:t>
            </a:r>
            <a:r>
              <a:rPr lang="en-GB" sz="1600" b="0" i="0" dirty="0">
                <a:solidFill>
                  <a:srgbClr val="000000"/>
                </a:solidFill>
                <a:effectLst/>
              </a:rPr>
              <a:t> </a:t>
            </a:r>
          </a:p>
          <a:p>
            <a:endParaRPr lang="en-GB" sz="1000" b="0" i="0" dirty="0">
              <a:solidFill>
                <a:srgbClr val="000000"/>
              </a:solidFill>
              <a:effectLst/>
            </a:endParaRPr>
          </a:p>
          <a:p>
            <a:r>
              <a:rPr lang="en-GB" b="1" dirty="0">
                <a:solidFill>
                  <a:srgbClr val="D0756E"/>
                </a:solidFill>
                <a:latin typeface="Arial Black" panose="020B0A04020102020204" pitchFamily="34" charset="0"/>
              </a:rPr>
              <a:t>CSR and innovation are two sides of the same coin. </a:t>
            </a:r>
            <a:r>
              <a:rPr lang="en-GB" dirty="0"/>
              <a:t>They need to work together to combat unprecedented social and environmental challenges, tackle a global market of constant change and continuously meet market and stakeholder needs. </a:t>
            </a:r>
          </a:p>
          <a:p>
            <a:endParaRPr lang="en-GB" sz="1000" dirty="0"/>
          </a:p>
          <a:p>
            <a:r>
              <a:rPr lang="en-GB" b="1" dirty="0">
                <a:solidFill>
                  <a:srgbClr val="C55A11"/>
                </a:solidFill>
                <a:latin typeface="Arial Black" panose="020B0A04020102020204" pitchFamily="34" charset="0"/>
              </a:rPr>
              <a:t>Why is it More Important Now Than Ever? </a:t>
            </a:r>
            <a:r>
              <a:rPr lang="en-GB" b="0" i="0" dirty="0">
                <a:solidFill>
                  <a:srgbClr val="000000"/>
                </a:solidFill>
                <a:effectLst/>
                <a:latin typeface="FSBrabo"/>
              </a:rPr>
              <a:t>Given the mega global challenges we face such as poverty increases, widespread violent conflict, intense climate change and the worsening of the ecological crisis, it is this current complex multidimensional business framework that has intensified the NEED for corporate social engagement. So instead of businesses refraining it is a necessity </a:t>
            </a:r>
            <a:r>
              <a:rPr lang="en-GB" dirty="0">
                <a:solidFill>
                  <a:srgbClr val="000000"/>
                </a:solidFill>
                <a:latin typeface="FSBrabo"/>
              </a:rPr>
              <a:t>they adopt </a:t>
            </a:r>
            <a:r>
              <a:rPr lang="en-GB" b="0" i="0" dirty="0">
                <a:solidFill>
                  <a:srgbClr val="000000"/>
                </a:solidFill>
                <a:effectLst/>
                <a:latin typeface="FSBrabo"/>
              </a:rPr>
              <a:t>socially and ecologically responsible behaviours while ensuring their growth. </a:t>
            </a:r>
            <a:endParaRPr lang="en-GB" b="0" i="0" dirty="0">
              <a:solidFill>
                <a:srgbClr val="333333"/>
              </a:solidFill>
              <a:effectLst/>
            </a:endParaRPr>
          </a:p>
          <a:p>
            <a:endParaRPr lang="en-GB" dirty="0"/>
          </a:p>
          <a:p>
            <a:pPr algn="l"/>
            <a:endParaRPr lang="en-GB" sz="1600" dirty="0">
              <a:solidFill>
                <a:srgbClr val="333333"/>
              </a:solidFill>
            </a:endParaRPr>
          </a:p>
          <a:p>
            <a:endParaRPr lang="en-IE" dirty="0"/>
          </a:p>
        </p:txBody>
      </p:sp>
      <p:sp>
        <p:nvSpPr>
          <p:cNvPr id="7" name="Text Placeholder 3">
            <a:extLst>
              <a:ext uri="{FF2B5EF4-FFF2-40B4-BE49-F238E27FC236}">
                <a16:creationId xmlns:a16="http://schemas.microsoft.com/office/drawing/2014/main" id="{BA9F3070-12FE-FF85-12AD-062C637C74B0}"/>
              </a:ext>
            </a:extLst>
          </p:cNvPr>
          <p:cNvSpPr>
            <a:spLocks noGrp="1"/>
          </p:cNvSpPr>
          <p:nvPr>
            <p:ph type="body" sz="quarter" idx="13"/>
          </p:nvPr>
        </p:nvSpPr>
        <p:spPr>
          <a:xfrm>
            <a:off x="1213164" y="367941"/>
            <a:ext cx="10600546" cy="953429"/>
          </a:xfrm>
        </p:spPr>
        <p:txBody>
          <a:bodyPr>
            <a:normAutofit fontScale="92500" lnSpcReduction="10000"/>
          </a:bodyPr>
          <a:lstStyle/>
          <a:p>
            <a:pPr algn="ctr"/>
            <a:r>
              <a:rPr lang="en-IE" dirty="0"/>
              <a:t>CSR Innovation Should Be Front and Centre of Company Culture</a:t>
            </a:r>
          </a:p>
        </p:txBody>
      </p:sp>
    </p:spTree>
    <p:extLst>
      <p:ext uri="{BB962C8B-B14F-4D97-AF65-F5344CB8AC3E}">
        <p14:creationId xmlns:p14="http://schemas.microsoft.com/office/powerpoint/2010/main" val="30615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1009551" y="992788"/>
            <a:ext cx="10587038" cy="3995320"/>
          </a:xfrm>
        </p:spPr>
        <p:txBody>
          <a:bodyPr/>
          <a:lstStyle/>
          <a:p>
            <a:endParaRPr lang="en-GB" dirty="0"/>
          </a:p>
          <a:p>
            <a:r>
              <a:rPr lang="en-GB" b="1" dirty="0">
                <a:solidFill>
                  <a:srgbClr val="308C73"/>
                </a:solidFill>
                <a:latin typeface="Arial Black" panose="020B0A04020102020204" pitchFamily="34" charset="0"/>
              </a:rPr>
              <a:t>Where does culture management come in? </a:t>
            </a:r>
            <a:r>
              <a:rPr lang="en-GB" dirty="0"/>
              <a:t>Today, company culture is front and centre to CSR innovation. Companies need high performing employees and an upskilled team of workers, managers and creative professionals to drive CSR innovation and company sustainability. They need to understand CSR so they can be fully engaged especially when it is a new addition to your business strategies. </a:t>
            </a:r>
          </a:p>
          <a:p>
            <a:r>
              <a:rPr lang="en-GB" dirty="0"/>
              <a:t>This is achievable through training and the support of cultural change management so that they can deliver and adapt to CSR performance outcomes and business goals. If this is a new area for you, you will need to adjust and change your company’s culture, management and dynamics. </a:t>
            </a:r>
          </a:p>
          <a:p>
            <a:endParaRPr lang="en-GB" sz="1400" dirty="0"/>
          </a:p>
          <a:p>
            <a:r>
              <a:rPr lang="en-GB" b="1" dirty="0">
                <a:solidFill>
                  <a:srgbClr val="C55A11"/>
                </a:solidFill>
                <a:latin typeface="Arial Black" panose="020B0A04020102020204" pitchFamily="34" charset="0"/>
              </a:rPr>
              <a:t>Culture management impacts external stakeholders too </a:t>
            </a:r>
            <a:r>
              <a:rPr lang="en-GB" dirty="0"/>
              <a:t>Its not only about your internal people but also external customers, stakeholders, potential employees who reward and support companies with positive cultures and values, and turn away from those with poor cultures. Even if you’re a small company there are many ways to influence your CSR culture. </a:t>
            </a:r>
            <a:endParaRPr lang="en-IE" dirty="0"/>
          </a:p>
        </p:txBody>
      </p:sp>
      <p:sp>
        <p:nvSpPr>
          <p:cNvPr id="8" name="Text Placeholder 3">
            <a:extLst>
              <a:ext uri="{FF2B5EF4-FFF2-40B4-BE49-F238E27FC236}">
                <a16:creationId xmlns:a16="http://schemas.microsoft.com/office/drawing/2014/main" id="{9128FDF1-7B3F-94C5-37A5-A0A7568738A6}"/>
              </a:ext>
            </a:extLst>
          </p:cNvPr>
          <p:cNvSpPr>
            <a:spLocks noGrp="1"/>
          </p:cNvSpPr>
          <p:nvPr>
            <p:ph type="body" sz="quarter" idx="13"/>
          </p:nvPr>
        </p:nvSpPr>
        <p:spPr>
          <a:xfrm>
            <a:off x="1213164" y="367941"/>
            <a:ext cx="10600546" cy="953429"/>
          </a:xfrm>
        </p:spPr>
        <p:txBody>
          <a:bodyPr>
            <a:normAutofit fontScale="92500" lnSpcReduction="10000"/>
          </a:bodyPr>
          <a:lstStyle/>
          <a:p>
            <a:pPr algn="ctr"/>
            <a:r>
              <a:rPr lang="en-IE" dirty="0"/>
              <a:t>CSR Innovation Should Be Front and Centre of Company Culture</a:t>
            </a:r>
          </a:p>
        </p:txBody>
      </p:sp>
    </p:spTree>
    <p:extLst>
      <p:ext uri="{BB962C8B-B14F-4D97-AF65-F5344CB8AC3E}">
        <p14:creationId xmlns:p14="http://schemas.microsoft.com/office/powerpoint/2010/main" val="345859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E1CC1-077E-CB84-0C84-BA8855698116}"/>
              </a:ext>
            </a:extLst>
          </p:cNvPr>
          <p:cNvSpPr>
            <a:spLocks noGrp="1"/>
          </p:cNvSpPr>
          <p:nvPr>
            <p:ph type="body" sz="quarter" idx="13"/>
          </p:nvPr>
        </p:nvSpPr>
        <p:spPr/>
        <p:txBody>
          <a:bodyPr/>
          <a:lstStyle/>
          <a:p>
            <a:r>
              <a:rPr lang="en-IE" dirty="0"/>
              <a:t>Examples of How CSR Culture Improves Innovation </a:t>
            </a:r>
          </a:p>
        </p:txBody>
      </p:sp>
      <p:sp>
        <p:nvSpPr>
          <p:cNvPr id="5" name="Rectangle: Rounded Corners 4">
            <a:extLst>
              <a:ext uri="{FF2B5EF4-FFF2-40B4-BE49-F238E27FC236}">
                <a16:creationId xmlns:a16="http://schemas.microsoft.com/office/drawing/2014/main" id="{EBC67324-D497-453D-6322-D4AC02DC1412}"/>
              </a:ext>
            </a:extLst>
          </p:cNvPr>
          <p:cNvSpPr/>
          <p:nvPr/>
        </p:nvSpPr>
        <p:spPr>
          <a:xfrm>
            <a:off x="999914" y="172016"/>
            <a:ext cx="10600546" cy="654565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z="2200" b="1" dirty="0">
                <a:solidFill>
                  <a:schemeClr val="bg1"/>
                </a:solidFill>
                <a:latin typeface="Arial Black" panose="020B0A04020102020204" pitchFamily="34" charset="0"/>
              </a:rPr>
              <a:t>Internal CSR Cultural Change Improves Innovation and Sustainability </a:t>
            </a:r>
            <a:r>
              <a:rPr lang="en-GB" sz="2200" dirty="0">
                <a:solidFill>
                  <a:schemeClr val="bg1"/>
                </a:solidFill>
              </a:rPr>
              <a:t>E</a:t>
            </a:r>
            <a:r>
              <a:rPr lang="en-GB" sz="2200" b="0" i="0" dirty="0">
                <a:solidFill>
                  <a:schemeClr val="bg1"/>
                </a:solidFill>
                <a:effectLst/>
              </a:rPr>
              <a:t>mployees are more motivated, they feel safer and more comfortable in responsible companies, which drives better information sharing and improved morale. Furthermore, a stakeholders’ synergy, built through CSR, promotes identifying new opportunities and better ways of doing things. Interacting and understanding stakeholders’ needs will lead to greater innovation opportunities detection. Strategic CSR should lead to thinking-out-of-the-box in a way that improves the corporate creativity and enhances innovation capacities. </a:t>
            </a:r>
            <a:r>
              <a:rPr lang="en-GB" sz="2200" dirty="0">
                <a:solidFill>
                  <a:schemeClr val="bg1"/>
                </a:solidFill>
              </a:rPr>
              <a:t>CSR engagement leads to get in touch with diverse stakeholders, which extends the company’s connections and gives access to new information. </a:t>
            </a:r>
            <a:endParaRPr lang="en-GB" sz="2200" b="0" i="0" dirty="0">
              <a:solidFill>
                <a:schemeClr val="bg1"/>
              </a:solidFill>
              <a:effectLst/>
            </a:endParaRPr>
          </a:p>
          <a:p>
            <a:pPr>
              <a:spcAft>
                <a:spcPts val="1200"/>
              </a:spcAft>
            </a:pPr>
            <a:r>
              <a:rPr lang="en-GB" sz="2200" b="0" i="0" dirty="0" err="1">
                <a:solidFill>
                  <a:schemeClr val="bg1"/>
                </a:solidFill>
                <a:effectLst/>
              </a:rPr>
              <a:t>Cegarra</a:t>
            </a:r>
            <a:r>
              <a:rPr lang="en-GB" sz="2200" b="0" i="0" dirty="0">
                <a:solidFill>
                  <a:schemeClr val="bg1"/>
                </a:solidFill>
                <a:effectLst/>
              </a:rPr>
              <a:t>-Navarro et al. [</a:t>
            </a:r>
            <a:r>
              <a:rPr lang="en-GB" sz="2200" b="0" i="0" u="none" strike="noStrike" dirty="0">
                <a:solidFill>
                  <a:schemeClr val="bg1"/>
                </a:solidFill>
                <a:effectLst/>
                <a:hlinkClick r:id="rId2">
                  <a:extLst>
                    <a:ext uri="{A12FA001-AC4F-418D-AE19-62706E023703}">
                      <ahyp:hlinkClr xmlns:ahyp="http://schemas.microsoft.com/office/drawing/2018/hyperlinkcolor" val="tx"/>
                    </a:ext>
                  </a:extLst>
                </a:hlinkClick>
              </a:rPr>
              <a:t>64</a:t>
            </a:r>
            <a:r>
              <a:rPr lang="en-GB" sz="2200" b="0" i="0" dirty="0">
                <a:solidFill>
                  <a:schemeClr val="bg1"/>
                </a:solidFill>
                <a:effectLst/>
              </a:rPr>
              <a:t>] presented an alternative model - innovation enhancement a CSR mechanism that improves financial performance. Their results support the mediating role of innovation in the CSR-CFP relationship. </a:t>
            </a:r>
            <a:r>
              <a:rPr lang="en-GB" sz="2400" b="0" i="0" dirty="0">
                <a:solidFill>
                  <a:schemeClr val="bg1"/>
                </a:solidFill>
                <a:effectLst/>
              </a:rPr>
              <a:t>(CFP = Corporate Financial Performance)</a:t>
            </a:r>
          </a:p>
          <a:p>
            <a:pPr>
              <a:spcAft>
                <a:spcPts val="1200"/>
              </a:spcAft>
            </a:pPr>
            <a:r>
              <a:rPr lang="en-GB" sz="2200" b="0" i="0" dirty="0" err="1">
                <a:solidFill>
                  <a:schemeClr val="bg1"/>
                </a:solidFill>
                <a:effectLst/>
              </a:rPr>
              <a:t>Bocquet</a:t>
            </a:r>
            <a:r>
              <a:rPr lang="en-GB" sz="2200" b="0" i="0" dirty="0">
                <a:solidFill>
                  <a:schemeClr val="bg1"/>
                </a:solidFill>
                <a:effectLst/>
              </a:rPr>
              <a:t> et al. [</a:t>
            </a:r>
            <a:r>
              <a:rPr lang="en-GB" sz="2200" b="0" i="0" u="none" strike="noStrike" dirty="0">
                <a:solidFill>
                  <a:schemeClr val="bg1"/>
                </a:solidFill>
                <a:effectLst/>
                <a:hlinkClick r:id="rId3">
                  <a:extLst>
                    <a:ext uri="{A12FA001-AC4F-418D-AE19-62706E023703}">
                      <ahyp:hlinkClr xmlns:ahyp="http://schemas.microsoft.com/office/drawing/2018/hyperlinkcolor" val="tx"/>
                    </a:ext>
                  </a:extLst>
                </a:hlinkClick>
              </a:rPr>
              <a:t>9</a:t>
            </a:r>
            <a:r>
              <a:rPr lang="en-GB" sz="2200" b="0" i="0" dirty="0">
                <a:solidFill>
                  <a:schemeClr val="bg1"/>
                </a:solidFill>
                <a:effectLst/>
              </a:rPr>
              <a:t>]. Halkos and Skouloudis [</a:t>
            </a:r>
            <a:r>
              <a:rPr lang="en-GB" sz="2200" b="0" i="0" u="none" strike="noStrike" dirty="0">
                <a:solidFill>
                  <a:schemeClr val="bg1"/>
                </a:solidFill>
                <a:effectLst/>
                <a:hlinkClick r:id="rId4">
                  <a:extLst>
                    <a:ext uri="{A12FA001-AC4F-418D-AE19-62706E023703}">
                      <ahyp:hlinkClr xmlns:ahyp="http://schemas.microsoft.com/office/drawing/2018/hyperlinkcolor" val="tx"/>
                    </a:ext>
                  </a:extLst>
                </a:hlinkClick>
              </a:rPr>
              <a:t>65</a:t>
            </a:r>
            <a:r>
              <a:rPr lang="en-GB" sz="2200" b="0" i="0" dirty="0">
                <a:solidFill>
                  <a:schemeClr val="bg1"/>
                </a:solidFill>
                <a:effectLst/>
              </a:rPr>
              <a:t>] underlined that strategic CSR is a multifaceted construct that provides a variety of opportunities to innovate regardless of the innovation type. </a:t>
            </a:r>
          </a:p>
        </p:txBody>
      </p:sp>
      <p:sp>
        <p:nvSpPr>
          <p:cNvPr id="4" name="TextBox 3">
            <a:extLst>
              <a:ext uri="{FF2B5EF4-FFF2-40B4-BE49-F238E27FC236}">
                <a16:creationId xmlns:a16="http://schemas.microsoft.com/office/drawing/2014/main" id="{A4984755-890E-FB96-29BD-F52F333F31C7}"/>
              </a:ext>
            </a:extLst>
          </p:cNvPr>
          <p:cNvSpPr txBox="1"/>
          <p:nvPr/>
        </p:nvSpPr>
        <p:spPr>
          <a:xfrm>
            <a:off x="8903363" y="6111240"/>
            <a:ext cx="824072" cy="369332"/>
          </a:xfrm>
          <a:prstGeom prst="rect">
            <a:avLst/>
          </a:prstGeom>
          <a:noFill/>
        </p:spPr>
        <p:txBody>
          <a:bodyPr wrap="non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124124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72AFB7-DC51-87DB-1DD0-A8C0F92A42C6}"/>
              </a:ext>
            </a:extLst>
          </p:cNvPr>
          <p:cNvSpPr>
            <a:spLocks noGrp="1"/>
          </p:cNvSpPr>
          <p:nvPr>
            <p:ph type="body" sz="quarter" idx="13"/>
          </p:nvPr>
        </p:nvSpPr>
        <p:spPr>
          <a:xfrm>
            <a:off x="644886" y="146720"/>
            <a:ext cx="6905705" cy="3119551"/>
          </a:xfrm>
        </p:spPr>
        <p:txBody>
          <a:bodyPr>
            <a:normAutofit fontScale="77500" lnSpcReduction="20000"/>
          </a:bodyPr>
          <a:lstStyle/>
          <a:p>
            <a:pPr>
              <a:lnSpc>
                <a:spcPct val="120000"/>
              </a:lnSpc>
              <a:spcBef>
                <a:spcPts val="0"/>
              </a:spcBef>
            </a:pPr>
            <a:r>
              <a:rPr lang="en-GB" i="0" dirty="0"/>
              <a:t>“We believe that the leading global companies of 2020 will be those that provide goods and services and reach new customers in ways that address the world’s major challenges—including poverty, climate change, resource depletion, globalization, and demographic shifts.” </a:t>
            </a:r>
          </a:p>
          <a:p>
            <a:pPr>
              <a:lnSpc>
                <a:spcPct val="120000"/>
              </a:lnSpc>
              <a:spcBef>
                <a:spcPts val="0"/>
              </a:spcBef>
            </a:pPr>
            <a:endParaRPr lang="en-GB" i="0" dirty="0"/>
          </a:p>
          <a:p>
            <a:pPr>
              <a:lnSpc>
                <a:spcPct val="120000"/>
              </a:lnSpc>
              <a:spcBef>
                <a:spcPts val="0"/>
              </a:spcBef>
            </a:pPr>
            <a:r>
              <a:rPr lang="en-GB" i="0" dirty="0"/>
              <a:t>Niall Fitzgerald, former CEO &amp; Chairman, Unilever</a:t>
            </a:r>
            <a:endParaRPr lang="en-IE" i="0" dirty="0"/>
          </a:p>
        </p:txBody>
      </p:sp>
      <p:sp>
        <p:nvSpPr>
          <p:cNvPr id="7" name="TextBox 6">
            <a:extLst>
              <a:ext uri="{FF2B5EF4-FFF2-40B4-BE49-F238E27FC236}">
                <a16:creationId xmlns:a16="http://schemas.microsoft.com/office/drawing/2014/main" id="{ACE39272-17A7-E400-308A-FF8ACB003B82}"/>
              </a:ext>
            </a:extLst>
          </p:cNvPr>
          <p:cNvSpPr txBox="1"/>
          <p:nvPr/>
        </p:nvSpPr>
        <p:spPr>
          <a:xfrm>
            <a:off x="5504507" y="3213035"/>
            <a:ext cx="5857592" cy="3477875"/>
          </a:xfrm>
          <a:prstGeom prst="rect">
            <a:avLst/>
          </a:prstGeom>
          <a:solidFill>
            <a:schemeClr val="bg1"/>
          </a:solidFill>
        </p:spPr>
        <p:txBody>
          <a:bodyPr wrap="square" rtlCol="0">
            <a:spAutoFit/>
          </a:bodyPr>
          <a:lstStyle/>
          <a:p>
            <a:pPr algn="ctr"/>
            <a:r>
              <a:rPr lang="en-GB" sz="2200" dirty="0">
                <a:solidFill>
                  <a:srgbClr val="404040"/>
                </a:solidFill>
              </a:rPr>
              <a:t>Generally, CSR is understood to be the way firms integrate social, environmental and economic concerns into their values, culture, decision making, strategy and operations in a transparent and accountable manner, and thereby establish better practices within the firm, create wealth and improve society </a:t>
            </a:r>
          </a:p>
          <a:p>
            <a:pPr algn="ctr"/>
            <a:endParaRPr lang="en-GB" sz="2200" b="1" dirty="0">
              <a:solidFill>
                <a:srgbClr val="E7850F"/>
              </a:solidFill>
            </a:endParaRPr>
          </a:p>
          <a:p>
            <a:pPr algn="ctr"/>
            <a:r>
              <a:rPr lang="en-GB" sz="2200" dirty="0"/>
              <a:t>ISO 26000 Working Group on Social Responsibility</a:t>
            </a:r>
          </a:p>
          <a:p>
            <a:pPr algn="ctr"/>
            <a:endParaRPr lang="en-IE" sz="2200" dirty="0"/>
          </a:p>
        </p:txBody>
      </p:sp>
    </p:spTree>
    <p:extLst>
      <p:ext uri="{BB962C8B-B14F-4D97-AF65-F5344CB8AC3E}">
        <p14:creationId xmlns:p14="http://schemas.microsoft.com/office/powerpoint/2010/main" val="73708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826240"/>
            <a:ext cx="7066349" cy="697353"/>
          </a:xfrm>
        </p:spPr>
        <p:txBody>
          <a:bodyPr/>
          <a:lstStyle/>
          <a:p>
            <a:r>
              <a:rPr lang="en-US" sz="3600" dirty="0"/>
              <a:t>Dig Deeper into the Benefits of SME Cultural Change Management</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3</a:t>
            </a:r>
          </a:p>
        </p:txBody>
      </p:sp>
    </p:spTree>
    <p:extLst>
      <p:ext uri="{BB962C8B-B14F-4D97-AF65-F5344CB8AC3E}">
        <p14:creationId xmlns:p14="http://schemas.microsoft.com/office/powerpoint/2010/main" val="332524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93D9ED-90A4-1AC2-302E-75E2FE4FEEB0}"/>
              </a:ext>
            </a:extLst>
          </p:cNvPr>
          <p:cNvSpPr>
            <a:spLocks noGrp="1"/>
          </p:cNvSpPr>
          <p:nvPr>
            <p:ph type="body" sz="quarter" idx="13"/>
          </p:nvPr>
        </p:nvSpPr>
        <p:spPr>
          <a:xfrm>
            <a:off x="662377" y="351318"/>
            <a:ext cx="11234348" cy="953429"/>
          </a:xfrm>
        </p:spPr>
        <p:txBody>
          <a:bodyPr>
            <a:normAutofit/>
          </a:bodyPr>
          <a:lstStyle/>
          <a:p>
            <a:pPr algn="ctr"/>
            <a:r>
              <a:rPr lang="en-GB" sz="3200" dirty="0"/>
              <a:t>Embrace CSR Cultural Management Change and its Benefits</a:t>
            </a:r>
            <a:endParaRPr lang="en-IE" sz="3200" dirty="0"/>
          </a:p>
        </p:txBody>
      </p:sp>
      <p:sp>
        <p:nvSpPr>
          <p:cNvPr id="3" name="Text Placeholder 2">
            <a:extLst>
              <a:ext uri="{FF2B5EF4-FFF2-40B4-BE49-F238E27FC236}">
                <a16:creationId xmlns:a16="http://schemas.microsoft.com/office/drawing/2014/main" id="{85E8B25E-226F-C2E9-AE40-FA4A146C707D}"/>
              </a:ext>
            </a:extLst>
          </p:cNvPr>
          <p:cNvSpPr>
            <a:spLocks noGrp="1"/>
          </p:cNvSpPr>
          <p:nvPr>
            <p:ph type="body" sz="quarter" idx="14"/>
          </p:nvPr>
        </p:nvSpPr>
        <p:spPr>
          <a:xfrm>
            <a:off x="1086578" y="904233"/>
            <a:ext cx="10587038" cy="3995320"/>
          </a:xfrm>
        </p:spPr>
        <p:txBody>
          <a:bodyPr/>
          <a:lstStyle/>
          <a:p>
            <a:r>
              <a:rPr lang="en-GB" sz="2200" b="1" dirty="0">
                <a:solidFill>
                  <a:srgbClr val="027354"/>
                </a:solidFill>
              </a:rPr>
              <a:t>People expect businesses ‘ do good’ </a:t>
            </a:r>
            <a:r>
              <a:rPr lang="en-GB" sz="2200" dirty="0">
                <a:solidFill>
                  <a:srgbClr val="027354"/>
                </a:solidFill>
              </a:rPr>
              <a:t>regardless if they are a supplier, employee or customers or all three. </a:t>
            </a:r>
            <a:r>
              <a:rPr lang="en-GB" sz="2200" dirty="0"/>
              <a:t>With ever increasing globalisation, CSR has become an important and prevalent requirement around the world. Violations against CSR topics such as human rights in supply chains are becoming more visible and publicised. Consumers, civil rights groups, NGOs, customers and suppliers are increasingly demanding information on production conditions and routes to market before they buy or support a company. </a:t>
            </a:r>
          </a:p>
          <a:p>
            <a:endParaRPr lang="en-GB" sz="2200" dirty="0"/>
          </a:p>
          <a:p>
            <a:r>
              <a:rPr lang="en-GB" sz="2200" b="1" dirty="0">
                <a:solidFill>
                  <a:srgbClr val="C55A11"/>
                </a:solidFill>
              </a:rPr>
              <a:t>CSR may seem difficult, at first anyway, to implement. </a:t>
            </a:r>
            <a:r>
              <a:rPr lang="en-GB" sz="2200" dirty="0"/>
              <a:t>As an SME, your CSR motives and initiatives may take different forms than larger enterprises. You might be concerned about losing your competitiveness by imposing additional conditions onto your suppliers or setting higher standards for your workers than your competitors. However, there is a business case for SMEs, the advantages and benefits may motivate you e.g., better productivity amongst workers, decreased turnover rates, enhanced and trust that leads to better access to global markets and investment. Essentially CSR can (if done right) can inevitably provide a long-term vision for the sustainability of your business operations which may eventually increase your competitiveness and client base. The next section will demonstrate </a:t>
            </a:r>
            <a:r>
              <a:rPr lang="en-GB" sz="2200"/>
              <a:t>how CSR </a:t>
            </a:r>
            <a:r>
              <a:rPr lang="en-GB" sz="2200" dirty="0"/>
              <a:t>and cultural change management can benefit your company. </a:t>
            </a:r>
            <a:endParaRPr lang="en-IE" sz="2200" dirty="0"/>
          </a:p>
        </p:txBody>
      </p:sp>
    </p:spTree>
    <p:extLst>
      <p:ext uri="{BB962C8B-B14F-4D97-AF65-F5344CB8AC3E}">
        <p14:creationId xmlns:p14="http://schemas.microsoft.com/office/powerpoint/2010/main" val="367473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FE711-A8AA-C8AC-06CB-DEE1DC3D5B41}"/>
              </a:ext>
            </a:extLst>
          </p:cNvPr>
          <p:cNvSpPr>
            <a:spLocks noGrp="1"/>
          </p:cNvSpPr>
          <p:nvPr>
            <p:ph type="body" sz="quarter" idx="13"/>
          </p:nvPr>
        </p:nvSpPr>
        <p:spPr>
          <a:xfrm>
            <a:off x="638342" y="363931"/>
            <a:ext cx="10600546" cy="953429"/>
          </a:xfrm>
        </p:spPr>
        <p:txBody>
          <a:bodyPr/>
          <a:lstStyle/>
          <a:p>
            <a:pPr algn="ctr"/>
            <a:r>
              <a:rPr lang="en-IE" dirty="0">
                <a:solidFill>
                  <a:srgbClr val="C95F57"/>
                </a:solidFill>
              </a:rPr>
              <a:t>Benefits of CSR Cultural Change Implementation</a:t>
            </a:r>
          </a:p>
        </p:txBody>
      </p:sp>
      <p:pic>
        <p:nvPicPr>
          <p:cNvPr id="9220" name="Picture 4" descr="Corporate social responsibility and reputation">
            <a:extLst>
              <a:ext uri="{FF2B5EF4-FFF2-40B4-BE49-F238E27FC236}">
                <a16:creationId xmlns:a16="http://schemas.microsoft.com/office/drawing/2014/main" id="{519AD2A4-9CF1-8E68-DF03-D0EC39171F6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8814"/>
          <a:stretch/>
        </p:blipFill>
        <p:spPr bwMode="auto">
          <a:xfrm>
            <a:off x="1438591" y="1233657"/>
            <a:ext cx="9000047" cy="4718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ED27B1-21C3-2BFB-5349-964E1E86636B}"/>
              </a:ext>
            </a:extLst>
          </p:cNvPr>
          <p:cNvSpPr txBox="1"/>
          <p:nvPr/>
        </p:nvSpPr>
        <p:spPr>
          <a:xfrm>
            <a:off x="4482353" y="6131859"/>
            <a:ext cx="3173506" cy="523220"/>
          </a:xfrm>
          <a:prstGeom prst="rect">
            <a:avLst/>
          </a:prstGeom>
          <a:noFill/>
        </p:spPr>
        <p:txBody>
          <a:bodyPr wrap="square" rtlCol="0">
            <a:spAutoFit/>
          </a:bodyPr>
          <a:lstStyle/>
          <a:p>
            <a:pPr algn="ctr"/>
            <a:r>
              <a:rPr lang="en-IE" sz="2800" dirty="0">
                <a:hlinkClick r:id="rId3"/>
              </a:rPr>
              <a:t>Source</a:t>
            </a:r>
            <a:endParaRPr lang="en-IE" sz="2800" dirty="0"/>
          </a:p>
        </p:txBody>
      </p:sp>
    </p:spTree>
    <p:extLst>
      <p:ext uri="{BB962C8B-B14F-4D97-AF65-F5344CB8AC3E}">
        <p14:creationId xmlns:p14="http://schemas.microsoft.com/office/powerpoint/2010/main" val="37617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280241"/>
            <a:ext cx="10496490" cy="1128330"/>
          </a:xfrm>
        </p:spPr>
        <p:txBody>
          <a:bodyPr>
            <a:normAutofit/>
          </a:bodyPr>
          <a:lstStyle/>
          <a:p>
            <a:pPr algn="ctr">
              <a:lnSpc>
                <a:spcPct val="120000"/>
              </a:lnSpc>
              <a:spcBef>
                <a:spcPts val="0"/>
              </a:spcBef>
            </a:pPr>
            <a:r>
              <a:rPr lang="en-IE" dirty="0">
                <a:solidFill>
                  <a:srgbClr val="027354"/>
                </a:solidFill>
              </a:rPr>
              <a:t>Benefits Attained from CSR Cultural Management</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293236"/>
            <a:ext cx="3678704" cy="5183764"/>
          </a:xfrm>
          <a:solidFill>
            <a:srgbClr val="027354"/>
          </a:solidFill>
        </p:spPr>
        <p:txBody>
          <a:bodyPr/>
          <a:lstStyle/>
          <a:p>
            <a:pPr algn="ctr"/>
            <a:r>
              <a:rPr lang="en-IE" b="1" dirty="0">
                <a:solidFill>
                  <a:schemeClr val="bg1"/>
                </a:solidFill>
              </a:rPr>
              <a:t>Stakeholder Satisfaction</a:t>
            </a:r>
          </a:p>
          <a:p>
            <a:pPr algn="ctr"/>
            <a:endParaRPr lang="en-IE" sz="1000" b="1" dirty="0">
              <a:solidFill>
                <a:schemeClr val="bg1"/>
              </a:solidFill>
            </a:endParaRPr>
          </a:p>
          <a:p>
            <a:pPr algn="ctr"/>
            <a:r>
              <a:rPr lang="en-GB" sz="1800" dirty="0">
                <a:solidFill>
                  <a:schemeClr val="bg1"/>
                </a:solidFill>
              </a:rPr>
              <a:t>Applying strategic CSR management optimizes key stakeholders’ satisfaction and meets their expectations. </a:t>
            </a:r>
            <a:r>
              <a:rPr lang="en-GB" sz="1800" i="1" dirty="0">
                <a:solidFill>
                  <a:schemeClr val="bg1"/>
                </a:solidFill>
              </a:rPr>
              <a:t>Hence, selecting key stakeholder groups such as suppliers is crucial to applying strategic CSR.</a:t>
            </a:r>
            <a:r>
              <a:rPr lang="en-GB" sz="1800" dirty="0">
                <a:solidFill>
                  <a:schemeClr val="bg1"/>
                </a:solidFill>
              </a:rPr>
              <a:t> </a:t>
            </a:r>
            <a:r>
              <a:rPr lang="en-GB" sz="1600" dirty="0">
                <a:solidFill>
                  <a:schemeClr val="bg1"/>
                </a:solidFill>
              </a:rPr>
              <a:t>(</a:t>
            </a:r>
            <a:r>
              <a:rPr lang="en-GB" sz="1600" dirty="0">
                <a:solidFill>
                  <a:schemeClr val="bg1"/>
                </a:solidFill>
                <a:hlinkClick r:id="rId2">
                  <a:extLst>
                    <a:ext uri="{A12FA001-AC4F-418D-AE19-62706E023703}">
                      <ahyp:hlinkClr xmlns:ahyp="http://schemas.microsoft.com/office/drawing/2018/hyperlinkcolor" val="tx"/>
                    </a:ext>
                  </a:extLst>
                </a:hlinkClick>
              </a:rPr>
              <a:t>Source</a:t>
            </a:r>
            <a:r>
              <a:rPr lang="en-GB" sz="1600" dirty="0">
                <a:solidFill>
                  <a:schemeClr val="bg1"/>
                </a:solidFill>
              </a:rPr>
              <a:t>) </a:t>
            </a:r>
          </a:p>
          <a:p>
            <a:pPr algn="ctr"/>
            <a:endParaRPr lang="en-GB" sz="1800" dirty="0">
              <a:solidFill>
                <a:schemeClr val="bg1"/>
              </a:solidFill>
            </a:endParaRPr>
          </a:p>
          <a:p>
            <a:pPr algn="ctr"/>
            <a:r>
              <a:rPr lang="en-GB" sz="1800" dirty="0">
                <a:solidFill>
                  <a:schemeClr val="bg1"/>
                </a:solidFill>
              </a:rPr>
              <a:t>CSR is a reciprocation mechanism that creates benefit for existing stakeholders. This mechanism improves the cooperation and partnership between the company and its stakeholders </a:t>
            </a:r>
            <a:r>
              <a:rPr lang="en-GB" sz="1400" dirty="0">
                <a:solidFill>
                  <a:schemeClr val="bg1"/>
                </a:solidFill>
              </a:rPr>
              <a:t>(</a:t>
            </a:r>
            <a:r>
              <a:rPr lang="en-GB" sz="1400" dirty="0">
                <a:solidFill>
                  <a:schemeClr val="bg1"/>
                </a:solidFill>
                <a:hlinkClick r:id="rId2">
                  <a:extLst>
                    <a:ext uri="{A12FA001-AC4F-418D-AE19-62706E023703}">
                      <ahyp:hlinkClr xmlns:ahyp="http://schemas.microsoft.com/office/drawing/2018/hyperlinkcolor" val="tx"/>
                    </a:ext>
                  </a:extLst>
                </a:hlinkClick>
              </a:rPr>
              <a:t>Source</a:t>
            </a:r>
            <a:r>
              <a:rPr lang="en-GB" sz="1400" dirty="0">
                <a:solidFill>
                  <a:schemeClr val="bg1"/>
                </a:solidFill>
              </a:rPr>
              <a:t>) </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5318" y="1287974"/>
            <a:ext cx="3788337" cy="5189026"/>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b="1" dirty="0"/>
              <a:t>21</a:t>
            </a:r>
            <a:r>
              <a:rPr lang="en-IE" b="1" baseline="30000" dirty="0"/>
              <a:t>st</a:t>
            </a:r>
            <a:r>
              <a:rPr lang="en-IE" b="1" dirty="0"/>
              <a:t> Century Reputation Enhancement</a:t>
            </a:r>
          </a:p>
          <a:p>
            <a:pPr algn="ctr">
              <a:lnSpc>
                <a:spcPct val="100000"/>
              </a:lnSpc>
              <a:spcBef>
                <a:spcPts val="0"/>
              </a:spcBef>
            </a:pPr>
            <a:endParaRPr lang="en-IE" sz="1000" b="1" dirty="0"/>
          </a:p>
          <a:p>
            <a:pPr algn="ctr">
              <a:lnSpc>
                <a:spcPct val="100000"/>
              </a:lnSpc>
              <a:spcBef>
                <a:spcPts val="0"/>
              </a:spcBef>
            </a:pPr>
            <a:r>
              <a:rPr lang="en-GB" sz="1800" dirty="0"/>
              <a:t>CSR builds company brand and reputation as it builds on 21</a:t>
            </a:r>
            <a:r>
              <a:rPr lang="en-GB" sz="1800" baseline="30000" dirty="0"/>
              <a:t>st</a:t>
            </a:r>
            <a:r>
              <a:rPr lang="en-GB" sz="1800" dirty="0"/>
              <a:t> century values such as trust, credibility, reliability, quality and consistency. </a:t>
            </a:r>
          </a:p>
          <a:p>
            <a:pPr algn="ctr">
              <a:lnSpc>
                <a:spcPct val="100000"/>
              </a:lnSpc>
              <a:spcBef>
                <a:spcPts val="0"/>
              </a:spcBef>
            </a:pPr>
            <a:r>
              <a:rPr lang="en-GB" sz="1800" dirty="0"/>
              <a:t>CSR is documented to have a positive effect on a company’s competitive position and increases financial performance through reputation enhancement</a:t>
            </a:r>
            <a:r>
              <a:rPr lang="en-GB" sz="1800" b="0" i="0" dirty="0">
                <a:effectLst/>
              </a:rPr>
              <a:t>. </a:t>
            </a:r>
            <a:r>
              <a:rPr lang="en-GB" sz="1800" dirty="0"/>
              <a:t>(</a:t>
            </a:r>
            <a:r>
              <a:rPr lang="en-GB" sz="1800" dirty="0">
                <a:hlinkClick r:id="rId2">
                  <a:extLst>
                    <a:ext uri="{A12FA001-AC4F-418D-AE19-62706E023703}">
                      <ahyp:hlinkClr xmlns:ahyp="http://schemas.microsoft.com/office/drawing/2018/hyperlinkcolor" val="tx"/>
                    </a:ext>
                  </a:extLst>
                </a:hlinkClick>
              </a:rPr>
              <a:t>Source</a:t>
            </a:r>
            <a:r>
              <a:rPr lang="en-GB" sz="1800" dirty="0"/>
              <a:t>)</a:t>
            </a:r>
          </a:p>
          <a:p>
            <a:pPr algn="ctr">
              <a:lnSpc>
                <a:spcPct val="100000"/>
              </a:lnSpc>
              <a:spcBef>
                <a:spcPts val="0"/>
              </a:spcBef>
            </a:pPr>
            <a:endParaRPr lang="en-GB" sz="1800" dirty="0"/>
          </a:p>
          <a:p>
            <a:pPr algn="ctr">
              <a:lnSpc>
                <a:spcPct val="100000"/>
              </a:lnSpc>
              <a:spcBef>
                <a:spcPts val="0"/>
              </a:spcBef>
            </a:pPr>
            <a:r>
              <a:rPr lang="en-GB" sz="1800" dirty="0"/>
              <a:t>Govindan et al. [</a:t>
            </a:r>
            <a:r>
              <a:rPr lang="en-GB" sz="1800" dirty="0">
                <a:hlinkClick r:id="rId3">
                  <a:extLst>
                    <a:ext uri="{A12FA001-AC4F-418D-AE19-62706E023703}">
                      <ahyp:hlinkClr xmlns:ahyp="http://schemas.microsoft.com/office/drawing/2018/hyperlinkcolor" val="tx"/>
                    </a:ext>
                  </a:extLst>
                </a:hlinkClick>
              </a:rPr>
              <a:t>59</a:t>
            </a:r>
            <a:r>
              <a:rPr lang="en-GB" sz="1800" dirty="0"/>
              <a:t>] proved that CSR practices influence the suppliers’ selection, which affects corporate competitiveness.</a:t>
            </a:r>
            <a:endParaRPr lang="en-IE" sz="18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048347" y="1285810"/>
            <a:ext cx="3788335" cy="5191190"/>
          </a:xfrm>
          <a:prstGeom prst="rect">
            <a:avLst/>
          </a:prstGeom>
          <a:solidFill>
            <a:srgbClr val="C55A1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chemeClr val="bg1"/>
                </a:solidFill>
              </a:rPr>
              <a:t>Strategic During a Crisis &amp; Risk Mitigation</a:t>
            </a:r>
          </a:p>
          <a:p>
            <a:pPr algn="ctr"/>
            <a:r>
              <a:rPr lang="en-GB" sz="1800" dirty="0">
                <a:solidFill>
                  <a:schemeClr val="bg1"/>
                </a:solidFill>
              </a:rPr>
              <a:t>SMEs are expected to manage not just their bottom line but are scrutinised of their activities and impacts. Supply chain or environmental issues can be crucial commercially. During crises trust between stakeholders and companies is built through socially responsible investment (SRI). Employees’ productivity is higher for socially responsible firms and creditors have more faith in these firms’ transparency. CSR strategies tend to reduce internal and external conflicts especially when it concerns pressing issues such as internal, environmental and social issues. </a:t>
            </a:r>
            <a:endParaRPr lang="en-IE" sz="1800" dirty="0">
              <a:solidFill>
                <a:schemeClr val="bg1"/>
              </a:solidFill>
            </a:endParaRPr>
          </a:p>
        </p:txBody>
      </p:sp>
      <p:sp>
        <p:nvSpPr>
          <p:cNvPr id="4" name="TextBox 3">
            <a:extLst>
              <a:ext uri="{FF2B5EF4-FFF2-40B4-BE49-F238E27FC236}">
                <a16:creationId xmlns:a16="http://schemas.microsoft.com/office/drawing/2014/main" id="{CF9A1BB7-1B5A-8CA0-C0C5-CA55FB9092E9}"/>
              </a:ext>
            </a:extLst>
          </p:cNvPr>
          <p:cNvSpPr txBox="1"/>
          <p:nvPr/>
        </p:nvSpPr>
        <p:spPr>
          <a:xfrm>
            <a:off x="1289678" y="6070938"/>
            <a:ext cx="2109457" cy="338554"/>
          </a:xfrm>
          <a:prstGeom prst="rect">
            <a:avLst/>
          </a:prstGeom>
          <a:noFill/>
        </p:spPr>
        <p:txBody>
          <a:bodyPr wrap="square" rtlCol="0">
            <a:spAutoFit/>
          </a:bodyPr>
          <a:lstStyle/>
          <a:p>
            <a:pPr algn="ctr"/>
            <a:r>
              <a:rPr lang="en-IE" sz="1600" dirty="0">
                <a:solidFill>
                  <a:srgbClr val="262626"/>
                </a:solidFill>
                <a:hlinkClick r:id="rId2">
                  <a:extLst>
                    <a:ext uri="{A12FA001-AC4F-418D-AE19-62706E023703}">
                      <ahyp:hlinkClr xmlns:ahyp="http://schemas.microsoft.com/office/drawing/2018/hyperlinkcolor" val="tx"/>
                    </a:ext>
                  </a:extLst>
                </a:hlinkClick>
              </a:rPr>
              <a:t>Source</a:t>
            </a:r>
            <a:r>
              <a:rPr lang="en-IE" sz="1600" dirty="0">
                <a:solidFill>
                  <a:srgbClr val="262626"/>
                </a:solidFill>
              </a:rPr>
              <a:t> </a:t>
            </a:r>
          </a:p>
        </p:txBody>
      </p:sp>
      <p:sp>
        <p:nvSpPr>
          <p:cNvPr id="5" name="TextBox 4">
            <a:extLst>
              <a:ext uri="{FF2B5EF4-FFF2-40B4-BE49-F238E27FC236}">
                <a16:creationId xmlns:a16="http://schemas.microsoft.com/office/drawing/2014/main" id="{7348A39B-114D-CB3C-51DE-C364A3E27E26}"/>
              </a:ext>
            </a:extLst>
          </p:cNvPr>
          <p:cNvSpPr txBox="1"/>
          <p:nvPr/>
        </p:nvSpPr>
        <p:spPr>
          <a:xfrm>
            <a:off x="4983094" y="6023643"/>
            <a:ext cx="2109457" cy="338554"/>
          </a:xfrm>
          <a:prstGeom prst="rect">
            <a:avLst/>
          </a:prstGeom>
          <a:noFill/>
        </p:spPr>
        <p:txBody>
          <a:bodyPr wrap="square" rtlCol="0">
            <a:spAutoFit/>
          </a:bodyPr>
          <a:lstStyle/>
          <a:p>
            <a:pPr algn="ctr"/>
            <a:r>
              <a:rPr lang="en-IE" sz="1600" dirty="0">
                <a:solidFill>
                  <a:schemeClr val="bg1"/>
                </a:solidFill>
                <a:hlinkClick r:id="rId2">
                  <a:extLst>
                    <a:ext uri="{A12FA001-AC4F-418D-AE19-62706E023703}">
                      <ahyp:hlinkClr xmlns:ahyp="http://schemas.microsoft.com/office/drawing/2018/hyperlinkcolor" val="tx"/>
                    </a:ext>
                  </a:extLst>
                </a:hlinkClick>
              </a:rPr>
              <a:t>Source</a:t>
            </a:r>
            <a:r>
              <a:rPr lang="en-IE" sz="1600" dirty="0">
                <a:solidFill>
                  <a:schemeClr val="bg1"/>
                </a:solidFill>
              </a:rPr>
              <a:t> </a:t>
            </a:r>
          </a:p>
        </p:txBody>
      </p:sp>
      <p:sp>
        <p:nvSpPr>
          <p:cNvPr id="6" name="TextBox 5">
            <a:extLst>
              <a:ext uri="{FF2B5EF4-FFF2-40B4-BE49-F238E27FC236}">
                <a16:creationId xmlns:a16="http://schemas.microsoft.com/office/drawing/2014/main" id="{2CCFCDC4-3957-1973-4996-976D4F9D2642}"/>
              </a:ext>
            </a:extLst>
          </p:cNvPr>
          <p:cNvSpPr txBox="1"/>
          <p:nvPr/>
        </p:nvSpPr>
        <p:spPr>
          <a:xfrm>
            <a:off x="8911712" y="6037011"/>
            <a:ext cx="2109457" cy="338554"/>
          </a:xfrm>
          <a:prstGeom prst="rect">
            <a:avLst/>
          </a:prstGeom>
          <a:noFill/>
        </p:spPr>
        <p:txBody>
          <a:bodyPr wrap="square" rtlCol="0">
            <a:spAutoFit/>
          </a:bodyPr>
          <a:lstStyle/>
          <a:p>
            <a:pPr algn="ctr"/>
            <a:r>
              <a:rPr lang="en-IE" sz="1600" dirty="0">
                <a:solidFill>
                  <a:schemeClr val="bg1"/>
                </a:solidFill>
                <a:hlinkClick r:id="rId2">
                  <a:extLst>
                    <a:ext uri="{A12FA001-AC4F-418D-AE19-62706E023703}">
                      <ahyp:hlinkClr xmlns:ahyp="http://schemas.microsoft.com/office/drawing/2018/hyperlinkcolor" val="tx"/>
                    </a:ext>
                  </a:extLst>
                </a:hlinkClick>
              </a:rPr>
              <a:t>Source</a:t>
            </a:r>
            <a:r>
              <a:rPr lang="en-IE" sz="1600" dirty="0">
                <a:solidFill>
                  <a:schemeClr val="bg1"/>
                </a:solidFill>
              </a:rPr>
              <a:t> </a:t>
            </a:r>
          </a:p>
        </p:txBody>
      </p:sp>
    </p:spTree>
    <p:extLst>
      <p:ext uri="{BB962C8B-B14F-4D97-AF65-F5344CB8AC3E}">
        <p14:creationId xmlns:p14="http://schemas.microsoft.com/office/powerpoint/2010/main" val="282659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352425"/>
            <a:ext cx="10496490" cy="1128330"/>
          </a:xfrm>
        </p:spPr>
        <p:txBody>
          <a:bodyPr>
            <a:normAutofit/>
          </a:bodyPr>
          <a:lstStyle/>
          <a:p>
            <a:pPr algn="ctr">
              <a:lnSpc>
                <a:spcPct val="120000"/>
              </a:lnSpc>
              <a:spcBef>
                <a:spcPts val="0"/>
              </a:spcBef>
            </a:pPr>
            <a:r>
              <a:rPr lang="en-IE" dirty="0">
                <a:solidFill>
                  <a:srgbClr val="027354"/>
                </a:solidFill>
              </a:rPr>
              <a:t>Benefits Attained from CSR Cultural Management</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381879" y="1215804"/>
            <a:ext cx="3678704" cy="5289771"/>
          </a:xfrm>
          <a:solidFill>
            <a:srgbClr val="EBC2BF"/>
          </a:solidFill>
        </p:spPr>
        <p:txBody>
          <a:bodyPr/>
          <a:lstStyle/>
          <a:p>
            <a:pPr algn="ctr"/>
            <a:r>
              <a:rPr lang="en-GB" sz="2200" b="1" dirty="0"/>
              <a:t>Improved innovation, competitiveness and market positioning</a:t>
            </a:r>
            <a:endParaRPr lang="en-IE" sz="2200" b="1" dirty="0"/>
          </a:p>
          <a:p>
            <a:pPr algn="ctr"/>
            <a:r>
              <a:rPr lang="en-GB" sz="1600" dirty="0"/>
              <a:t>CSR is as much about seizing opportunities as avoiding risks. Drawing feedback from diverse stakeholders can be a rich source of ideas for new products, processes and markets, resulting in competitive advantages. For example, a firm may become certified to environmental and social standards so it can become a supplier to particular retailers. The CSR history of good business has always been one of being alert to trends, innovation, and responding to markets. Increasingly, mainstream advertising hinges it key messages on environmental or social benefits of products and services (e.g., hybrid cars, ethically produced coffee etc.). </a:t>
            </a:r>
            <a:endParaRPr lang="en-GB" sz="1400" dirty="0">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1829" y="1236853"/>
            <a:ext cx="3788337" cy="5268722"/>
          </a:xfrm>
          <a:prstGeom prst="rect">
            <a:avLst/>
          </a:prstGeom>
          <a:solidFill>
            <a:schemeClr val="accent2"/>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b="1" dirty="0">
                <a:solidFill>
                  <a:schemeClr val="bg1"/>
                </a:solidFill>
              </a:rPr>
              <a:t>Enhanced ability to recruit, develop and retain staff</a:t>
            </a:r>
          </a:p>
          <a:p>
            <a:pPr algn="ctr">
              <a:lnSpc>
                <a:spcPct val="100000"/>
              </a:lnSpc>
              <a:spcBef>
                <a:spcPts val="0"/>
              </a:spcBef>
            </a:pPr>
            <a:endParaRPr lang="en-IE" sz="1000" b="1" dirty="0">
              <a:solidFill>
                <a:schemeClr val="bg1"/>
              </a:solidFill>
            </a:endParaRPr>
          </a:p>
          <a:p>
            <a:pPr algn="ctr">
              <a:lnSpc>
                <a:spcPct val="100000"/>
              </a:lnSpc>
              <a:spcBef>
                <a:spcPts val="0"/>
              </a:spcBef>
            </a:pPr>
            <a:r>
              <a:rPr lang="en-GB" sz="1800" dirty="0">
                <a:solidFill>
                  <a:schemeClr val="bg1"/>
                </a:solidFill>
              </a:rPr>
              <a:t>Employees are not only front-line sources of ideas for improved performance, but are champions of a company for which they are proud to work with. This enhanced ability can be the direct result of employees or managements pride in the company’s products and practices, or from introducing improved human resources practices, such as “family-friendly” policies. It can also be the indirect result of programs and activities that improved employee wellbeing, morale and loyalty. </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302296" y="1264299"/>
            <a:ext cx="3514723" cy="5241276"/>
          </a:xfrm>
          <a:prstGeom prst="rect">
            <a:avLst/>
          </a:prstGeom>
          <a:solidFill>
            <a:schemeClr val="accent6">
              <a:lumMod val="75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b="1" dirty="0">
                <a:solidFill>
                  <a:schemeClr val="bg1"/>
                </a:solidFill>
              </a:rPr>
              <a:t>Enhanced Operational Efficiencies and Cost Savings</a:t>
            </a:r>
          </a:p>
          <a:p>
            <a:pPr algn="ctr"/>
            <a:r>
              <a:rPr lang="en-GB" sz="1800" dirty="0">
                <a:solidFill>
                  <a:schemeClr val="bg1"/>
                </a:solidFill>
              </a:rPr>
              <a:t>CRS instigates flow improved efficiencies identified through a systematic approach to social and environmental management that requires continuous improvement. For example, assessing the environmental and energy aspects of an operation can reveal opportunities for turning waste streams into revenue streams (wood chips into particle board, for example) and for system-wide reductions in energy use, and costs.</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D309C7A4-CE2D-1577-866E-5291706B4C3C}"/>
              </a:ext>
            </a:extLst>
          </p:cNvPr>
          <p:cNvSpPr txBox="1"/>
          <p:nvPr/>
        </p:nvSpPr>
        <p:spPr>
          <a:xfrm>
            <a:off x="9004928" y="6054894"/>
            <a:ext cx="2109457" cy="338554"/>
          </a:xfrm>
          <a:prstGeom prst="rect">
            <a:avLst/>
          </a:prstGeom>
          <a:noFill/>
        </p:spPr>
        <p:txBody>
          <a:bodyPr wrap="square" rtlCol="0">
            <a:spAutoFit/>
          </a:bodyPr>
          <a:lstStyle/>
          <a:p>
            <a:pPr algn="ctr"/>
            <a:r>
              <a:rPr lang="en-IE" sz="1600" dirty="0">
                <a:solidFill>
                  <a:schemeClr val="bg1"/>
                </a:solidFill>
                <a:hlinkClick r:id="rId2">
                  <a:extLst>
                    <a:ext uri="{A12FA001-AC4F-418D-AE19-62706E023703}">
                      <ahyp:hlinkClr xmlns:ahyp="http://schemas.microsoft.com/office/drawing/2018/hyperlinkcolor" val="tx"/>
                    </a:ext>
                  </a:extLst>
                </a:hlinkClick>
              </a:rPr>
              <a:t>Source</a:t>
            </a:r>
            <a:r>
              <a:rPr lang="en-IE" sz="1600" dirty="0">
                <a:solidFill>
                  <a:schemeClr val="bg1"/>
                </a:solidFill>
              </a:rPr>
              <a:t> </a:t>
            </a:r>
          </a:p>
        </p:txBody>
      </p:sp>
    </p:spTree>
    <p:extLst>
      <p:ext uri="{BB962C8B-B14F-4D97-AF65-F5344CB8AC3E}">
        <p14:creationId xmlns:p14="http://schemas.microsoft.com/office/powerpoint/2010/main" val="108188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385016"/>
            <a:ext cx="10496490" cy="1128330"/>
          </a:xfrm>
        </p:spPr>
        <p:txBody>
          <a:bodyPr>
            <a:normAutofit/>
          </a:bodyPr>
          <a:lstStyle/>
          <a:p>
            <a:pPr algn="ctr">
              <a:lnSpc>
                <a:spcPct val="120000"/>
              </a:lnSpc>
              <a:spcBef>
                <a:spcPts val="0"/>
              </a:spcBef>
            </a:pPr>
            <a:r>
              <a:rPr lang="en-IE" dirty="0">
                <a:solidFill>
                  <a:srgbClr val="027354"/>
                </a:solidFill>
              </a:rPr>
              <a:t>Benefits Attained from CSR Cultural Management</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202547"/>
            <a:ext cx="3678704" cy="5165662"/>
          </a:xfrm>
          <a:solidFill>
            <a:srgbClr val="E7850F"/>
          </a:solidFill>
        </p:spPr>
        <p:txBody>
          <a:bodyPr/>
          <a:lstStyle/>
          <a:p>
            <a:pPr algn="ctr"/>
            <a:r>
              <a:rPr lang="en-GB" b="1" dirty="0">
                <a:solidFill>
                  <a:schemeClr val="bg1"/>
                </a:solidFill>
              </a:rPr>
              <a:t>Enhanced ability to address change</a:t>
            </a:r>
          </a:p>
          <a:p>
            <a:pPr algn="ctr"/>
            <a:endParaRPr lang="en-GB" sz="1800" dirty="0">
              <a:solidFill>
                <a:schemeClr val="bg1"/>
              </a:solidFill>
            </a:endParaRPr>
          </a:p>
          <a:p>
            <a:pPr algn="ctr"/>
            <a:r>
              <a:rPr lang="en-GB" sz="1800" dirty="0">
                <a:solidFill>
                  <a:schemeClr val="bg1"/>
                </a:solidFill>
              </a:rPr>
              <a:t>Increasingly, companies are using CSR as a “radar” to detect evolving trends in the market. They are adamant to be innovative and sustainable.</a:t>
            </a:r>
          </a:p>
          <a:p>
            <a:pPr algn="ctr"/>
            <a:r>
              <a:rPr lang="en-GB" sz="1800" dirty="0">
                <a:solidFill>
                  <a:schemeClr val="bg1"/>
                </a:solidFill>
              </a:rPr>
              <a:t>A company with its “ear to the ground” through regular stakeholder dialogue and customer demand is in a better position to anticipate and respond to regulatory, economic, social and environmental changes that may occur. They are constantly in the planning and change mode of their business development.</a:t>
            </a:r>
          </a:p>
          <a:p>
            <a:pPr algn="ctr"/>
            <a:endParaRPr lang="en-GB" sz="1800" dirty="0">
              <a:solidFill>
                <a:schemeClr val="bg1"/>
              </a:solidFill>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5318" y="1179838"/>
            <a:ext cx="3788337" cy="5188371"/>
          </a:xfrm>
          <a:prstGeom prst="rect">
            <a:avLst/>
          </a:prstGeom>
          <a:solidFill>
            <a:srgbClr val="02735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GB" b="1" dirty="0">
                <a:solidFill>
                  <a:schemeClr val="bg1"/>
                </a:solidFill>
              </a:rPr>
              <a:t>Improved ability to attract and build effective and efficient supply chain relationships </a:t>
            </a:r>
          </a:p>
          <a:p>
            <a:pPr algn="ctr">
              <a:lnSpc>
                <a:spcPct val="100000"/>
              </a:lnSpc>
              <a:spcBef>
                <a:spcPts val="0"/>
              </a:spcBef>
            </a:pPr>
            <a:r>
              <a:rPr lang="en-GB" sz="1800" dirty="0">
                <a:solidFill>
                  <a:schemeClr val="bg1"/>
                </a:solidFill>
              </a:rPr>
              <a:t>A company is vulnerable to the weakest link in its supply chain. Like-minded companies can form profitable long-term business relationships by improving standards, and thereby reducing risks. Larger companies can stimulate smaller firms with whom they do business to implement a CSR approach so both are on the same team. For example, some large apparel retailers require their suppliers to comply with workers rights, codes and standards. </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152598" y="1202547"/>
            <a:ext cx="3514723" cy="5165662"/>
          </a:xfrm>
          <a:prstGeom prst="rect">
            <a:avLst/>
          </a:prstGeom>
          <a:solidFill>
            <a:srgbClr val="D0756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chemeClr val="bg1"/>
                </a:solidFill>
              </a:rPr>
              <a:t>More robust “social licence” to operate in the community </a:t>
            </a:r>
          </a:p>
          <a:p>
            <a:pPr algn="ctr"/>
            <a:r>
              <a:rPr lang="en-GB" sz="1800" dirty="0">
                <a:solidFill>
                  <a:schemeClr val="bg1"/>
                </a:solidFill>
              </a:rPr>
              <a:t>CSR can help build “social capital” therefore ambassadors, support and loyalty. Improved citizen, community and stakeholder understanding of the company and its objectives and activities translates into these improved stakeholder relations. Stakeholders in the community are anyone external to the SME e.g., government, groups, employee pools etc. This, in turn, may evolve into more healthy robust activities that build public, private and civil society alliances. All of which build CSR reputation. </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F9DE86A5-C515-338D-70A4-343082D6B4F8}"/>
              </a:ext>
            </a:extLst>
          </p:cNvPr>
          <p:cNvSpPr txBox="1"/>
          <p:nvPr/>
        </p:nvSpPr>
        <p:spPr>
          <a:xfrm>
            <a:off x="4983094" y="5998877"/>
            <a:ext cx="2109457" cy="369332"/>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Source</a:t>
            </a:r>
            <a:r>
              <a:rPr lang="en-IE" dirty="0"/>
              <a:t> </a:t>
            </a:r>
          </a:p>
        </p:txBody>
      </p:sp>
    </p:spTree>
    <p:extLst>
      <p:ext uri="{BB962C8B-B14F-4D97-AF65-F5344CB8AC3E}">
        <p14:creationId xmlns:p14="http://schemas.microsoft.com/office/powerpoint/2010/main" val="376767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308816"/>
            <a:ext cx="10496490" cy="1128330"/>
          </a:xfrm>
        </p:spPr>
        <p:txBody>
          <a:bodyPr>
            <a:normAutofit/>
          </a:bodyPr>
          <a:lstStyle/>
          <a:p>
            <a:pPr algn="ctr">
              <a:lnSpc>
                <a:spcPct val="120000"/>
              </a:lnSpc>
              <a:spcBef>
                <a:spcPts val="0"/>
              </a:spcBef>
            </a:pPr>
            <a:r>
              <a:rPr lang="en-IE" dirty="0">
                <a:solidFill>
                  <a:srgbClr val="027354"/>
                </a:solidFill>
              </a:rPr>
              <a:t>Benefits Attained from CSR Cultural Management</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299894" y="1180001"/>
            <a:ext cx="3678704" cy="5188208"/>
          </a:xfrm>
          <a:solidFill>
            <a:srgbClr val="EBC2BF"/>
          </a:solidFill>
        </p:spPr>
        <p:txBody>
          <a:bodyPr/>
          <a:lstStyle/>
          <a:p>
            <a:pPr algn="ctr"/>
            <a:r>
              <a:rPr lang="en-GB" b="1" dirty="0"/>
              <a:t>Improved relations with regulators </a:t>
            </a:r>
          </a:p>
          <a:p>
            <a:pPr algn="ctr"/>
            <a:r>
              <a:rPr lang="en-GB" sz="1800" dirty="0"/>
              <a:t>In a number of authorities, governments have expedited approval processes for firms that have undertaken social and environmental activities beyond those required by regulation. In some countries, governments use (or are considering using) CSR indicators in deciding on procurement or export assistance contracts. This is being done because governments recognize that without an increase in business sector engagement in social, economic and environmental spheres government sustainability goals cannot be reached</a:t>
            </a:r>
            <a:endParaRPr lang="en-GB" sz="1800" dirty="0">
              <a:solidFill>
                <a:schemeClr val="tx1">
                  <a:lumMod val="75000"/>
                  <a:lumOff val="25000"/>
                </a:schemeClr>
              </a:solidFill>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25067" y="1185867"/>
            <a:ext cx="3788337" cy="5182342"/>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GB" b="1" dirty="0"/>
              <a:t>Access to capital </a:t>
            </a:r>
          </a:p>
          <a:p>
            <a:pPr algn="ctr">
              <a:lnSpc>
                <a:spcPct val="100000"/>
              </a:lnSpc>
              <a:spcBef>
                <a:spcPts val="0"/>
              </a:spcBef>
            </a:pPr>
            <a:r>
              <a:rPr lang="en-GB" sz="1800" dirty="0"/>
              <a:t>Financial institutions are increasingly incorporating social and environmental criteria into their assessment of projects. When making decisions about where to place their money, investors are looking for indicators of effective CSR management. A business plan incorporating a good CSR approach is often seen as a proxy for good management</a:t>
            </a:r>
          </a:p>
          <a:p>
            <a:pPr algn="ctr">
              <a:lnSpc>
                <a:spcPct val="100000"/>
              </a:lnSpc>
              <a:spcBef>
                <a:spcPts val="0"/>
              </a:spcBef>
            </a:pPr>
            <a:r>
              <a:rPr lang="en-GB" sz="1800" b="0" i="1" dirty="0">
                <a:effectLst/>
              </a:rPr>
              <a:t>Flammer [</a:t>
            </a:r>
            <a:r>
              <a:rPr lang="en-GB" sz="1800" b="0" i="1" u="none" strike="noStrike" dirty="0">
                <a:effectLst/>
                <a:hlinkClick r:id="rId2">
                  <a:extLst>
                    <a:ext uri="{A12FA001-AC4F-418D-AE19-62706E023703}">
                      <ahyp:hlinkClr xmlns:ahyp="http://schemas.microsoft.com/office/drawing/2018/hyperlinkcolor" val="tx"/>
                    </a:ext>
                  </a:extLst>
                </a:hlinkClick>
              </a:rPr>
              <a:t>63</a:t>
            </a:r>
            <a:r>
              <a:rPr lang="en-GB" sz="1800" b="0" i="1" dirty="0">
                <a:effectLst/>
              </a:rPr>
              <a:t>] highlighted how responsible companies are favoured and receive more government procurement contracts due to the stakeholders’ interest consideration and incorporating CSR activities.</a:t>
            </a:r>
          </a:p>
          <a:p>
            <a:pPr algn="ctr">
              <a:lnSpc>
                <a:spcPct val="100000"/>
              </a:lnSpc>
              <a:spcBef>
                <a:spcPts val="0"/>
              </a:spcBef>
            </a:pPr>
            <a:endParaRPr lang="en-IE" sz="1800" dirty="0">
              <a:solidFill>
                <a:schemeClr val="tx1">
                  <a:lumMod val="75000"/>
                  <a:lumOff val="25000"/>
                </a:schemeClr>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065088" y="1188397"/>
            <a:ext cx="3850687" cy="5179812"/>
          </a:xfrm>
          <a:prstGeom prst="rect">
            <a:avLst/>
          </a:prstGeom>
          <a:solidFill>
            <a:srgbClr val="F8CD9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pPr>
            <a:r>
              <a:rPr lang="en-GB" b="1" dirty="0"/>
              <a:t>A catalyst for responsible consumption </a:t>
            </a:r>
          </a:p>
          <a:p>
            <a:pPr algn="ctr">
              <a:spcBef>
                <a:spcPts val="0"/>
              </a:spcBef>
            </a:pPr>
            <a:r>
              <a:rPr lang="en-GB" sz="1800" dirty="0"/>
              <a:t>“Responsible consumerism” is not exclusively about changing consumer preferences. It is also about what goods are supplied in the marketplace, their relationship to consumer rights and sustainability issues, and how regulatory authorities mediate the relationship between producers and consumers. Companies changing unsustainable patterns of consumption is widely seen as an important driver to achieve sustainable development. They have a key role to play in facilitating sustainable consumption patterns and lifestyles through the goods and services they provide and the way they provide them. People are watching.</a:t>
            </a:r>
            <a:endParaRPr lang="en-IE" sz="1800" dirty="0">
              <a:solidFill>
                <a:schemeClr val="tx1">
                  <a:lumMod val="75000"/>
                  <a:lumOff val="25000"/>
                </a:schemeClr>
              </a:solidFill>
              <a:highlight>
                <a:srgbClr val="FFFF00"/>
              </a:highlight>
            </a:endParaRPr>
          </a:p>
        </p:txBody>
      </p:sp>
      <p:sp>
        <p:nvSpPr>
          <p:cNvPr id="4" name="TextBox 3">
            <a:extLst>
              <a:ext uri="{FF2B5EF4-FFF2-40B4-BE49-F238E27FC236}">
                <a16:creationId xmlns:a16="http://schemas.microsoft.com/office/drawing/2014/main" id="{DFC01D69-C97D-E725-12E4-93EE466E3703}"/>
              </a:ext>
            </a:extLst>
          </p:cNvPr>
          <p:cNvSpPr txBox="1"/>
          <p:nvPr/>
        </p:nvSpPr>
        <p:spPr>
          <a:xfrm>
            <a:off x="9555932" y="6010220"/>
            <a:ext cx="2109457" cy="369332"/>
          </a:xfrm>
          <a:prstGeom prst="rect">
            <a:avLst/>
          </a:prstGeom>
          <a:noFill/>
        </p:spPr>
        <p:txBody>
          <a:bodyPr wrap="square" rtlCol="0">
            <a:spAutoFit/>
          </a:bodyPr>
          <a:lstStyle/>
          <a:p>
            <a:r>
              <a:rPr lang="en-IE" dirty="0">
                <a:solidFill>
                  <a:srgbClr val="262626"/>
                </a:solidFill>
                <a:hlinkClick r:id="rId3">
                  <a:extLst>
                    <a:ext uri="{A12FA001-AC4F-418D-AE19-62706E023703}">
                      <ahyp:hlinkClr xmlns:ahyp="http://schemas.microsoft.com/office/drawing/2018/hyperlinkcolor" val="tx"/>
                    </a:ext>
                  </a:extLst>
                </a:hlinkClick>
              </a:rPr>
              <a:t>Source</a:t>
            </a:r>
            <a:r>
              <a:rPr lang="en-IE" dirty="0">
                <a:solidFill>
                  <a:srgbClr val="262626"/>
                </a:solidFill>
              </a:rPr>
              <a:t> </a:t>
            </a:r>
          </a:p>
        </p:txBody>
      </p:sp>
    </p:spTree>
    <p:extLst>
      <p:ext uri="{BB962C8B-B14F-4D97-AF65-F5344CB8AC3E}">
        <p14:creationId xmlns:p14="http://schemas.microsoft.com/office/powerpoint/2010/main" val="426890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n-US" sz="3600" dirty="0">
                <a:solidFill>
                  <a:srgbClr val="027354"/>
                </a:solidFill>
              </a:rPr>
              <a:t>Activating CSR Cultural Change Management </a:t>
            </a:r>
            <a:r>
              <a:rPr lang="en-US" sz="3600" dirty="0">
                <a:solidFill>
                  <a:srgbClr val="C95F57"/>
                </a:solidFill>
              </a:rPr>
              <a:t>Short-Term Strategy Approach</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4</a:t>
            </a:r>
          </a:p>
        </p:txBody>
      </p:sp>
    </p:spTree>
    <p:extLst>
      <p:ext uri="{BB962C8B-B14F-4D97-AF65-F5344CB8AC3E}">
        <p14:creationId xmlns:p14="http://schemas.microsoft.com/office/powerpoint/2010/main" val="152806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218D61-5F0A-FA11-96E0-E13A05CD7F30}"/>
              </a:ext>
            </a:extLst>
          </p:cNvPr>
          <p:cNvSpPr>
            <a:spLocks noGrp="1"/>
          </p:cNvSpPr>
          <p:nvPr>
            <p:ph type="body" sz="quarter" idx="13"/>
          </p:nvPr>
        </p:nvSpPr>
        <p:spPr>
          <a:xfrm>
            <a:off x="0" y="61606"/>
            <a:ext cx="9069721" cy="3119551"/>
          </a:xfrm>
        </p:spPr>
        <p:txBody>
          <a:bodyPr>
            <a:normAutofit/>
          </a:bodyPr>
          <a:lstStyle/>
          <a:p>
            <a:r>
              <a:rPr lang="en-GB" b="1" i="0" dirty="0">
                <a:latin typeface="sofia-pro"/>
              </a:rPr>
              <a:t>CSR is Worth it for SMEs but Don’t Complicate the Process!</a:t>
            </a:r>
          </a:p>
          <a:p>
            <a:r>
              <a:rPr lang="en-GB" i="0" dirty="0">
                <a:latin typeface="sofia-pro"/>
              </a:rPr>
              <a:t>‘</a:t>
            </a:r>
            <a:r>
              <a:rPr lang="en-GB" b="0" i="0" dirty="0">
                <a:effectLst/>
                <a:latin typeface="sofia-pro"/>
              </a:rPr>
              <a:t>Don't be put off by the terminology and the impression that you need to achieve the impossible – setting up and running a healthy business is hard enough without worrying about your conscience’. (</a:t>
            </a:r>
            <a:r>
              <a:rPr lang="en-GB" b="0" i="0" dirty="0">
                <a:effectLst/>
                <a:latin typeface="sofia-pro"/>
                <a:hlinkClick r:id="rId2">
                  <a:extLst>
                    <a:ext uri="{A12FA001-AC4F-418D-AE19-62706E023703}">
                      <ahyp:hlinkClr xmlns:ahyp="http://schemas.microsoft.com/office/drawing/2018/hyperlinkcolor" val="tx"/>
                    </a:ext>
                  </a:extLst>
                </a:hlinkClick>
              </a:rPr>
              <a:t>Source</a:t>
            </a:r>
            <a:r>
              <a:rPr lang="en-GB" b="0" i="0" dirty="0">
                <a:effectLst/>
                <a:latin typeface="sofia-pro"/>
              </a:rPr>
              <a:t>)</a:t>
            </a:r>
            <a:endParaRPr lang="en-IE" dirty="0"/>
          </a:p>
        </p:txBody>
      </p:sp>
      <p:grpSp>
        <p:nvGrpSpPr>
          <p:cNvPr id="7" name="Graphic 4">
            <a:extLst>
              <a:ext uri="{FF2B5EF4-FFF2-40B4-BE49-F238E27FC236}">
                <a16:creationId xmlns:a16="http://schemas.microsoft.com/office/drawing/2014/main" id="{45E5ACE9-3438-1B05-CE22-E07CCA4F28C0}"/>
              </a:ext>
            </a:extLst>
          </p:cNvPr>
          <p:cNvGrpSpPr/>
          <p:nvPr/>
        </p:nvGrpSpPr>
        <p:grpSpPr>
          <a:xfrm>
            <a:off x="8670756" y="3246591"/>
            <a:ext cx="3127055" cy="2761367"/>
            <a:chOff x="3778420" y="3791271"/>
            <a:chExt cx="1253431" cy="1085528"/>
          </a:xfrm>
        </p:grpSpPr>
        <p:sp>
          <p:nvSpPr>
            <p:cNvPr id="8" name="Freeform 104">
              <a:extLst>
                <a:ext uri="{FF2B5EF4-FFF2-40B4-BE49-F238E27FC236}">
                  <a16:creationId xmlns:a16="http://schemas.microsoft.com/office/drawing/2014/main" id="{33F06C5C-4D48-CBC6-C935-D488E9FD1074}"/>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9" name="Freeform 105">
              <a:extLst>
                <a:ext uri="{FF2B5EF4-FFF2-40B4-BE49-F238E27FC236}">
                  <a16:creationId xmlns:a16="http://schemas.microsoft.com/office/drawing/2014/main" id="{713A011C-34AE-792D-D83F-01C5626E2CEB}"/>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0" name="Freeform 106">
              <a:extLst>
                <a:ext uri="{FF2B5EF4-FFF2-40B4-BE49-F238E27FC236}">
                  <a16:creationId xmlns:a16="http://schemas.microsoft.com/office/drawing/2014/main" id="{880136D7-C2BB-F7E3-AE4A-327A9CD74C7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1" name="Freeform 107">
              <a:extLst>
                <a:ext uri="{FF2B5EF4-FFF2-40B4-BE49-F238E27FC236}">
                  <a16:creationId xmlns:a16="http://schemas.microsoft.com/office/drawing/2014/main" id="{B535E4D8-04DA-3E09-6F63-DE3388C80B17}"/>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2" name="Freeform 108">
              <a:extLst>
                <a:ext uri="{FF2B5EF4-FFF2-40B4-BE49-F238E27FC236}">
                  <a16:creationId xmlns:a16="http://schemas.microsoft.com/office/drawing/2014/main" id="{2AF7EDDA-4F7F-BD3F-2924-919664A9E327}"/>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3" name="Freeform 109">
              <a:extLst>
                <a:ext uri="{FF2B5EF4-FFF2-40B4-BE49-F238E27FC236}">
                  <a16:creationId xmlns:a16="http://schemas.microsoft.com/office/drawing/2014/main" id="{392420E0-C2FB-B885-B74C-AE7AB22BF48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4" name="Freeform 110">
              <a:extLst>
                <a:ext uri="{FF2B5EF4-FFF2-40B4-BE49-F238E27FC236}">
                  <a16:creationId xmlns:a16="http://schemas.microsoft.com/office/drawing/2014/main" id="{CB0C5CDC-ED85-3EBA-3DFF-73817D289C4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5" name="Freeform 111">
              <a:extLst>
                <a:ext uri="{FF2B5EF4-FFF2-40B4-BE49-F238E27FC236}">
                  <a16:creationId xmlns:a16="http://schemas.microsoft.com/office/drawing/2014/main" id="{1B2D9EB8-3DDF-44AD-4117-CBBE75DCB751}"/>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16" name="Freeform 112">
              <a:extLst>
                <a:ext uri="{FF2B5EF4-FFF2-40B4-BE49-F238E27FC236}">
                  <a16:creationId xmlns:a16="http://schemas.microsoft.com/office/drawing/2014/main" id="{1315C429-48FB-2FB4-1D47-BB37962C6603}"/>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17" name="Freeform 113">
              <a:extLst>
                <a:ext uri="{FF2B5EF4-FFF2-40B4-BE49-F238E27FC236}">
                  <a16:creationId xmlns:a16="http://schemas.microsoft.com/office/drawing/2014/main" id="{970735A6-1839-0EED-EE61-100D8E31974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14">
              <a:extLst>
                <a:ext uri="{FF2B5EF4-FFF2-40B4-BE49-F238E27FC236}">
                  <a16:creationId xmlns:a16="http://schemas.microsoft.com/office/drawing/2014/main" id="{89404FD4-FDC6-30A3-D631-EC38D153F08F}"/>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19" name="Freeform 115">
              <a:extLst>
                <a:ext uri="{FF2B5EF4-FFF2-40B4-BE49-F238E27FC236}">
                  <a16:creationId xmlns:a16="http://schemas.microsoft.com/office/drawing/2014/main" id="{270F0A44-44B8-2EDA-BB7A-E21955B5A5E7}"/>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 name="Freeform 116">
              <a:extLst>
                <a:ext uri="{FF2B5EF4-FFF2-40B4-BE49-F238E27FC236}">
                  <a16:creationId xmlns:a16="http://schemas.microsoft.com/office/drawing/2014/main" id="{9080AB74-7ECD-FDFD-2A3C-05CC0A86A82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1" name="Freeform 117">
              <a:extLst>
                <a:ext uri="{FF2B5EF4-FFF2-40B4-BE49-F238E27FC236}">
                  <a16:creationId xmlns:a16="http://schemas.microsoft.com/office/drawing/2014/main" id="{2D382291-10F7-5BA8-FF50-C49D73ECF428}"/>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2" name="Freeform 118">
              <a:extLst>
                <a:ext uri="{FF2B5EF4-FFF2-40B4-BE49-F238E27FC236}">
                  <a16:creationId xmlns:a16="http://schemas.microsoft.com/office/drawing/2014/main" id="{DEF383B0-C367-194A-B598-C8D66853FBAE}"/>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3" name="Freeform 119">
              <a:extLst>
                <a:ext uri="{FF2B5EF4-FFF2-40B4-BE49-F238E27FC236}">
                  <a16:creationId xmlns:a16="http://schemas.microsoft.com/office/drawing/2014/main" id="{E47BC4E6-31A3-5144-6CB9-336B06194B8F}"/>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4" name="Freeform 120">
              <a:extLst>
                <a:ext uri="{FF2B5EF4-FFF2-40B4-BE49-F238E27FC236}">
                  <a16:creationId xmlns:a16="http://schemas.microsoft.com/office/drawing/2014/main" id="{B192F054-F524-B253-5639-C8873E9DCE1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5" name="Freeform 121">
              <a:extLst>
                <a:ext uri="{FF2B5EF4-FFF2-40B4-BE49-F238E27FC236}">
                  <a16:creationId xmlns:a16="http://schemas.microsoft.com/office/drawing/2014/main" id="{5B0F7E33-A46F-4AE4-66C4-9C37634B7C86}"/>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6" name="Freeform 122">
              <a:extLst>
                <a:ext uri="{FF2B5EF4-FFF2-40B4-BE49-F238E27FC236}">
                  <a16:creationId xmlns:a16="http://schemas.microsoft.com/office/drawing/2014/main" id="{1159B1A7-6385-F02F-046C-1B33FFDEE90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7" name="Freeform 123">
              <a:extLst>
                <a:ext uri="{FF2B5EF4-FFF2-40B4-BE49-F238E27FC236}">
                  <a16:creationId xmlns:a16="http://schemas.microsoft.com/office/drawing/2014/main" id="{55FD53E7-48F4-7F74-CC0E-E3185561F17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8" name="Freeform 124">
              <a:extLst>
                <a:ext uri="{FF2B5EF4-FFF2-40B4-BE49-F238E27FC236}">
                  <a16:creationId xmlns:a16="http://schemas.microsoft.com/office/drawing/2014/main" id="{4FF6F746-3087-BD4F-CEE6-1D2B3C21893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9" name="Freeform 125">
              <a:extLst>
                <a:ext uri="{FF2B5EF4-FFF2-40B4-BE49-F238E27FC236}">
                  <a16:creationId xmlns:a16="http://schemas.microsoft.com/office/drawing/2014/main" id="{99675FBA-622D-2017-C8CE-0275B069C99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30" name="Freeform 126">
              <a:extLst>
                <a:ext uri="{FF2B5EF4-FFF2-40B4-BE49-F238E27FC236}">
                  <a16:creationId xmlns:a16="http://schemas.microsoft.com/office/drawing/2014/main" id="{7FFFC9B1-FB07-456A-E953-55D1477B2DA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1" name="Freeform 127">
              <a:extLst>
                <a:ext uri="{FF2B5EF4-FFF2-40B4-BE49-F238E27FC236}">
                  <a16:creationId xmlns:a16="http://schemas.microsoft.com/office/drawing/2014/main" id="{C685A930-7EDD-E5FE-017C-3C4A3E1B3820}"/>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32" name="Freeform 128">
              <a:extLst>
                <a:ext uri="{FF2B5EF4-FFF2-40B4-BE49-F238E27FC236}">
                  <a16:creationId xmlns:a16="http://schemas.microsoft.com/office/drawing/2014/main" id="{0C253840-531A-E3EC-4DA7-CEA99C7DAF94}"/>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33" name="Freeform 129">
              <a:extLst>
                <a:ext uri="{FF2B5EF4-FFF2-40B4-BE49-F238E27FC236}">
                  <a16:creationId xmlns:a16="http://schemas.microsoft.com/office/drawing/2014/main" id="{5FB24306-090D-14BD-4B25-B6E81F4354A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34" name="Freeform 130">
              <a:extLst>
                <a:ext uri="{FF2B5EF4-FFF2-40B4-BE49-F238E27FC236}">
                  <a16:creationId xmlns:a16="http://schemas.microsoft.com/office/drawing/2014/main" id="{6DD790D2-2216-0A7A-0AD8-F85876F6B75C}"/>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35" name="Freeform 131">
              <a:extLst>
                <a:ext uri="{FF2B5EF4-FFF2-40B4-BE49-F238E27FC236}">
                  <a16:creationId xmlns:a16="http://schemas.microsoft.com/office/drawing/2014/main" id="{81170862-CF9E-2077-9E8E-F9AA2945019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36" name="Freeform 132">
              <a:extLst>
                <a:ext uri="{FF2B5EF4-FFF2-40B4-BE49-F238E27FC236}">
                  <a16:creationId xmlns:a16="http://schemas.microsoft.com/office/drawing/2014/main" id="{4970A299-958B-2C72-9792-408D226FCA2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37" name="Freeform 133">
              <a:extLst>
                <a:ext uri="{FF2B5EF4-FFF2-40B4-BE49-F238E27FC236}">
                  <a16:creationId xmlns:a16="http://schemas.microsoft.com/office/drawing/2014/main" id="{88801846-162E-4CF2-0FCC-871B36D75C8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38" name="Freeform 134">
              <a:extLst>
                <a:ext uri="{FF2B5EF4-FFF2-40B4-BE49-F238E27FC236}">
                  <a16:creationId xmlns:a16="http://schemas.microsoft.com/office/drawing/2014/main" id="{11EEECE7-0628-320E-BC8F-097CEC636EF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39" name="Freeform 135">
              <a:extLst>
                <a:ext uri="{FF2B5EF4-FFF2-40B4-BE49-F238E27FC236}">
                  <a16:creationId xmlns:a16="http://schemas.microsoft.com/office/drawing/2014/main" id="{E4FD1CA5-580E-6373-DDD2-D0E50035D00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40" name="Freeform 136">
              <a:extLst>
                <a:ext uri="{FF2B5EF4-FFF2-40B4-BE49-F238E27FC236}">
                  <a16:creationId xmlns:a16="http://schemas.microsoft.com/office/drawing/2014/main" id="{097EDB54-426F-155E-7C11-B3FE483B6CBE}"/>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137">
              <a:extLst>
                <a:ext uri="{FF2B5EF4-FFF2-40B4-BE49-F238E27FC236}">
                  <a16:creationId xmlns:a16="http://schemas.microsoft.com/office/drawing/2014/main" id="{05459741-7901-844F-869E-07A20D8712CC}"/>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42" name="Freeform 138">
              <a:extLst>
                <a:ext uri="{FF2B5EF4-FFF2-40B4-BE49-F238E27FC236}">
                  <a16:creationId xmlns:a16="http://schemas.microsoft.com/office/drawing/2014/main" id="{84516758-1F05-B0AE-9855-12B44BAD75C9}"/>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43" name="Freeform 139">
              <a:extLst>
                <a:ext uri="{FF2B5EF4-FFF2-40B4-BE49-F238E27FC236}">
                  <a16:creationId xmlns:a16="http://schemas.microsoft.com/office/drawing/2014/main" id="{E96693B1-FAF0-42DD-02E1-1B6FE86ADB30}"/>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44" name="Freeform 140">
              <a:extLst>
                <a:ext uri="{FF2B5EF4-FFF2-40B4-BE49-F238E27FC236}">
                  <a16:creationId xmlns:a16="http://schemas.microsoft.com/office/drawing/2014/main" id="{A0AF0137-5DC1-2D02-8CC3-0C499FE32677}"/>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45" name="Freeform 141">
              <a:extLst>
                <a:ext uri="{FF2B5EF4-FFF2-40B4-BE49-F238E27FC236}">
                  <a16:creationId xmlns:a16="http://schemas.microsoft.com/office/drawing/2014/main" id="{0FA71CFF-291D-D409-A69B-C771349464C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46" name="Freeform 142">
              <a:extLst>
                <a:ext uri="{FF2B5EF4-FFF2-40B4-BE49-F238E27FC236}">
                  <a16:creationId xmlns:a16="http://schemas.microsoft.com/office/drawing/2014/main" id="{1EFC2CDB-2286-8529-8DA8-E4DEAE5B3B9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47" name="Freeform 143">
              <a:extLst>
                <a:ext uri="{FF2B5EF4-FFF2-40B4-BE49-F238E27FC236}">
                  <a16:creationId xmlns:a16="http://schemas.microsoft.com/office/drawing/2014/main" id="{2945488D-B493-6560-1C22-9018CA0B8772}"/>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48" name="Freeform 144">
              <a:extLst>
                <a:ext uri="{FF2B5EF4-FFF2-40B4-BE49-F238E27FC236}">
                  <a16:creationId xmlns:a16="http://schemas.microsoft.com/office/drawing/2014/main" id="{439711D2-31DF-3CE2-AC5C-ABF3890C14A4}"/>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49" name="Freeform 145">
              <a:extLst>
                <a:ext uri="{FF2B5EF4-FFF2-40B4-BE49-F238E27FC236}">
                  <a16:creationId xmlns:a16="http://schemas.microsoft.com/office/drawing/2014/main" id="{2A1A6B8B-C9B1-709E-E693-B19FE24275F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50" name="Freeform 146">
              <a:extLst>
                <a:ext uri="{FF2B5EF4-FFF2-40B4-BE49-F238E27FC236}">
                  <a16:creationId xmlns:a16="http://schemas.microsoft.com/office/drawing/2014/main" id="{17B01F36-BE56-6254-C69C-F883DE4D59C9}"/>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51" name="Freeform 147">
              <a:extLst>
                <a:ext uri="{FF2B5EF4-FFF2-40B4-BE49-F238E27FC236}">
                  <a16:creationId xmlns:a16="http://schemas.microsoft.com/office/drawing/2014/main" id="{55E444CC-A58A-5055-2A42-6583831FE19E}"/>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52" name="Freeform 148">
              <a:extLst>
                <a:ext uri="{FF2B5EF4-FFF2-40B4-BE49-F238E27FC236}">
                  <a16:creationId xmlns:a16="http://schemas.microsoft.com/office/drawing/2014/main" id="{AF5A04DB-80BB-D280-AB11-9AD32A57D18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53" name="Freeform 149">
              <a:extLst>
                <a:ext uri="{FF2B5EF4-FFF2-40B4-BE49-F238E27FC236}">
                  <a16:creationId xmlns:a16="http://schemas.microsoft.com/office/drawing/2014/main" id="{F5291E88-4F9F-1644-BA36-EEB7103CDBC6}"/>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54" name="Freeform 150">
              <a:extLst>
                <a:ext uri="{FF2B5EF4-FFF2-40B4-BE49-F238E27FC236}">
                  <a16:creationId xmlns:a16="http://schemas.microsoft.com/office/drawing/2014/main" id="{B17FFC54-EA90-AA2A-4191-C9090F3DF49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55" name="Freeform 151">
              <a:extLst>
                <a:ext uri="{FF2B5EF4-FFF2-40B4-BE49-F238E27FC236}">
                  <a16:creationId xmlns:a16="http://schemas.microsoft.com/office/drawing/2014/main" id="{0F36DA7F-2E78-B897-9563-4C0405896D97}"/>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56" name="Freeform 152">
              <a:extLst>
                <a:ext uri="{FF2B5EF4-FFF2-40B4-BE49-F238E27FC236}">
                  <a16:creationId xmlns:a16="http://schemas.microsoft.com/office/drawing/2014/main" id="{40084A72-45FA-002A-2C1C-3264026EAAF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57" name="Freeform 153">
              <a:extLst>
                <a:ext uri="{FF2B5EF4-FFF2-40B4-BE49-F238E27FC236}">
                  <a16:creationId xmlns:a16="http://schemas.microsoft.com/office/drawing/2014/main" id="{12712E33-0769-670B-09FB-AA4F8FD09B51}"/>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58" name="Freeform 154">
              <a:extLst>
                <a:ext uri="{FF2B5EF4-FFF2-40B4-BE49-F238E27FC236}">
                  <a16:creationId xmlns:a16="http://schemas.microsoft.com/office/drawing/2014/main" id="{1389858F-26D2-8E22-BA6A-F4E9A1C544EA}"/>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59" name="Freeform 155">
              <a:extLst>
                <a:ext uri="{FF2B5EF4-FFF2-40B4-BE49-F238E27FC236}">
                  <a16:creationId xmlns:a16="http://schemas.microsoft.com/office/drawing/2014/main" id="{CEF88F59-FEEB-FD9E-1FF1-EB952432702F}"/>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60" name="Freeform 156">
              <a:extLst>
                <a:ext uri="{FF2B5EF4-FFF2-40B4-BE49-F238E27FC236}">
                  <a16:creationId xmlns:a16="http://schemas.microsoft.com/office/drawing/2014/main" id="{E14367A3-3EC8-3806-5B98-99B7DAE5054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61" name="Freeform 157">
              <a:extLst>
                <a:ext uri="{FF2B5EF4-FFF2-40B4-BE49-F238E27FC236}">
                  <a16:creationId xmlns:a16="http://schemas.microsoft.com/office/drawing/2014/main" id="{21E09E61-A77C-7A7B-53E5-05912B0A909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62" name="Freeform 158">
              <a:extLst>
                <a:ext uri="{FF2B5EF4-FFF2-40B4-BE49-F238E27FC236}">
                  <a16:creationId xmlns:a16="http://schemas.microsoft.com/office/drawing/2014/main" id="{653C5FC2-61F5-CBCD-DCA1-843027F1935E}"/>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63" name="Freeform 159">
              <a:extLst>
                <a:ext uri="{FF2B5EF4-FFF2-40B4-BE49-F238E27FC236}">
                  <a16:creationId xmlns:a16="http://schemas.microsoft.com/office/drawing/2014/main" id="{838B30C0-A0DF-E132-5F69-5FE69CA64BD7}"/>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64" name="Freeform 160">
              <a:extLst>
                <a:ext uri="{FF2B5EF4-FFF2-40B4-BE49-F238E27FC236}">
                  <a16:creationId xmlns:a16="http://schemas.microsoft.com/office/drawing/2014/main" id="{FCC6232D-C533-75C4-5543-179684F73A2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65" name="Freeform 161">
              <a:extLst>
                <a:ext uri="{FF2B5EF4-FFF2-40B4-BE49-F238E27FC236}">
                  <a16:creationId xmlns:a16="http://schemas.microsoft.com/office/drawing/2014/main" id="{4BBDF227-4DB9-9FA9-DAAA-A1B308EC40A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66" name="Freeform 162">
              <a:extLst>
                <a:ext uri="{FF2B5EF4-FFF2-40B4-BE49-F238E27FC236}">
                  <a16:creationId xmlns:a16="http://schemas.microsoft.com/office/drawing/2014/main" id="{58B6ADDE-A4C1-0AF4-8FF8-6B77078ECD0D}"/>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67" name="Freeform 163">
              <a:extLst>
                <a:ext uri="{FF2B5EF4-FFF2-40B4-BE49-F238E27FC236}">
                  <a16:creationId xmlns:a16="http://schemas.microsoft.com/office/drawing/2014/main" id="{ADB7CDE2-01FD-7CC2-6325-0288FA6072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68" name="Freeform 164">
              <a:extLst>
                <a:ext uri="{FF2B5EF4-FFF2-40B4-BE49-F238E27FC236}">
                  <a16:creationId xmlns:a16="http://schemas.microsoft.com/office/drawing/2014/main" id="{0055391A-5500-84CE-1416-AF152E583E0A}"/>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69" name="Freeform 165">
              <a:extLst>
                <a:ext uri="{FF2B5EF4-FFF2-40B4-BE49-F238E27FC236}">
                  <a16:creationId xmlns:a16="http://schemas.microsoft.com/office/drawing/2014/main" id="{167D68FB-19A2-18A5-E4DC-C58F44B04109}"/>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166">
              <a:extLst>
                <a:ext uri="{FF2B5EF4-FFF2-40B4-BE49-F238E27FC236}">
                  <a16:creationId xmlns:a16="http://schemas.microsoft.com/office/drawing/2014/main" id="{1BB12D6D-45E0-546B-9B94-9348152E7CA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71" name="Freeform 167">
              <a:extLst>
                <a:ext uri="{FF2B5EF4-FFF2-40B4-BE49-F238E27FC236}">
                  <a16:creationId xmlns:a16="http://schemas.microsoft.com/office/drawing/2014/main" id="{E6B40C3B-0388-64CD-3FEC-851C83DB685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72" name="Freeform 168">
              <a:extLst>
                <a:ext uri="{FF2B5EF4-FFF2-40B4-BE49-F238E27FC236}">
                  <a16:creationId xmlns:a16="http://schemas.microsoft.com/office/drawing/2014/main" id="{25BDCB5B-1164-BDC0-950D-AC22F74CBDF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73" name="Freeform 169">
              <a:extLst>
                <a:ext uri="{FF2B5EF4-FFF2-40B4-BE49-F238E27FC236}">
                  <a16:creationId xmlns:a16="http://schemas.microsoft.com/office/drawing/2014/main" id="{D4475A3B-BBF2-E7CE-7993-D96F39D4AE6D}"/>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74" name="Freeform 170">
              <a:extLst>
                <a:ext uri="{FF2B5EF4-FFF2-40B4-BE49-F238E27FC236}">
                  <a16:creationId xmlns:a16="http://schemas.microsoft.com/office/drawing/2014/main" id="{7375DAC9-C7CB-5BD5-A9C8-FF6CF5A1397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75" name="Freeform 171">
              <a:extLst>
                <a:ext uri="{FF2B5EF4-FFF2-40B4-BE49-F238E27FC236}">
                  <a16:creationId xmlns:a16="http://schemas.microsoft.com/office/drawing/2014/main" id="{E70DC336-F2ED-9D26-AF39-7DFAF01F4FF1}"/>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76" name="Freeform 172">
              <a:extLst>
                <a:ext uri="{FF2B5EF4-FFF2-40B4-BE49-F238E27FC236}">
                  <a16:creationId xmlns:a16="http://schemas.microsoft.com/office/drawing/2014/main" id="{46B78903-3484-A654-A18A-EE59F789439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77" name="Freeform 173">
              <a:extLst>
                <a:ext uri="{FF2B5EF4-FFF2-40B4-BE49-F238E27FC236}">
                  <a16:creationId xmlns:a16="http://schemas.microsoft.com/office/drawing/2014/main" id="{10F524F2-741A-A0F0-2D89-B09C8AAA824E}"/>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78" name="Freeform 174">
              <a:extLst>
                <a:ext uri="{FF2B5EF4-FFF2-40B4-BE49-F238E27FC236}">
                  <a16:creationId xmlns:a16="http://schemas.microsoft.com/office/drawing/2014/main" id="{76777ECB-E1CB-D5A8-2A91-9DED5406D2E7}"/>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79" name="Freeform 175">
              <a:extLst>
                <a:ext uri="{FF2B5EF4-FFF2-40B4-BE49-F238E27FC236}">
                  <a16:creationId xmlns:a16="http://schemas.microsoft.com/office/drawing/2014/main" id="{26F2B2D0-FA02-4D82-3C40-B1DF6D3AD99F}"/>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80" name="Freeform 176">
              <a:extLst>
                <a:ext uri="{FF2B5EF4-FFF2-40B4-BE49-F238E27FC236}">
                  <a16:creationId xmlns:a16="http://schemas.microsoft.com/office/drawing/2014/main" id="{01360297-66DF-6379-C7FC-C1B89EFED82B}"/>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81" name="Freeform 177">
              <a:extLst>
                <a:ext uri="{FF2B5EF4-FFF2-40B4-BE49-F238E27FC236}">
                  <a16:creationId xmlns:a16="http://schemas.microsoft.com/office/drawing/2014/main" id="{A48D47C6-A387-3766-87B8-B2DBD731AA5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2" name="Freeform 178">
              <a:extLst>
                <a:ext uri="{FF2B5EF4-FFF2-40B4-BE49-F238E27FC236}">
                  <a16:creationId xmlns:a16="http://schemas.microsoft.com/office/drawing/2014/main" id="{D6A98377-E7BD-736F-31A8-1E30B16B44C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3" name="Freeform 179">
              <a:extLst>
                <a:ext uri="{FF2B5EF4-FFF2-40B4-BE49-F238E27FC236}">
                  <a16:creationId xmlns:a16="http://schemas.microsoft.com/office/drawing/2014/main" id="{92B17FD8-8A96-6719-166C-CBD9D9E7E1D7}"/>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4" name="Freeform 180">
              <a:extLst>
                <a:ext uri="{FF2B5EF4-FFF2-40B4-BE49-F238E27FC236}">
                  <a16:creationId xmlns:a16="http://schemas.microsoft.com/office/drawing/2014/main" id="{774B3BCD-1C0A-DD3C-0A48-2B72E9D0E683}"/>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85" name="Freeform 181">
              <a:extLst>
                <a:ext uri="{FF2B5EF4-FFF2-40B4-BE49-F238E27FC236}">
                  <a16:creationId xmlns:a16="http://schemas.microsoft.com/office/drawing/2014/main" id="{92369236-8D1F-DA9B-D29B-D94F407F5155}"/>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182">
              <a:extLst>
                <a:ext uri="{FF2B5EF4-FFF2-40B4-BE49-F238E27FC236}">
                  <a16:creationId xmlns:a16="http://schemas.microsoft.com/office/drawing/2014/main" id="{45687F2E-C874-0C2A-B454-724C202059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87" name="Freeform 183">
              <a:extLst>
                <a:ext uri="{FF2B5EF4-FFF2-40B4-BE49-F238E27FC236}">
                  <a16:creationId xmlns:a16="http://schemas.microsoft.com/office/drawing/2014/main" id="{C3607770-4F71-BE34-4948-8160116FA6DB}"/>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8" name="Freeform 184">
              <a:extLst>
                <a:ext uri="{FF2B5EF4-FFF2-40B4-BE49-F238E27FC236}">
                  <a16:creationId xmlns:a16="http://schemas.microsoft.com/office/drawing/2014/main" id="{1BAC9BF3-779C-59EA-77B2-8101D8C3435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9" name="Freeform 185">
              <a:extLst>
                <a:ext uri="{FF2B5EF4-FFF2-40B4-BE49-F238E27FC236}">
                  <a16:creationId xmlns:a16="http://schemas.microsoft.com/office/drawing/2014/main" id="{01FB9E2A-665F-374F-1E2D-CD5C683AB04B}"/>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90" name="Freeform 186">
              <a:extLst>
                <a:ext uri="{FF2B5EF4-FFF2-40B4-BE49-F238E27FC236}">
                  <a16:creationId xmlns:a16="http://schemas.microsoft.com/office/drawing/2014/main" id="{F006BEA6-25B9-795A-2954-F00F5480B178}"/>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1" name="Freeform 187">
              <a:extLst>
                <a:ext uri="{FF2B5EF4-FFF2-40B4-BE49-F238E27FC236}">
                  <a16:creationId xmlns:a16="http://schemas.microsoft.com/office/drawing/2014/main" id="{CF177D45-FF8B-B71E-02CB-C568D40E326B}"/>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92" name="Freeform 188">
              <a:extLst>
                <a:ext uri="{FF2B5EF4-FFF2-40B4-BE49-F238E27FC236}">
                  <a16:creationId xmlns:a16="http://schemas.microsoft.com/office/drawing/2014/main" id="{0F0430ED-679C-1B43-2EC8-828E2A2E578E}"/>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93" name="Freeform 189">
              <a:extLst>
                <a:ext uri="{FF2B5EF4-FFF2-40B4-BE49-F238E27FC236}">
                  <a16:creationId xmlns:a16="http://schemas.microsoft.com/office/drawing/2014/main" id="{85C4F3EC-67DD-F31D-15E8-81DE3311DA38}"/>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94" name="Freeform 190">
              <a:extLst>
                <a:ext uri="{FF2B5EF4-FFF2-40B4-BE49-F238E27FC236}">
                  <a16:creationId xmlns:a16="http://schemas.microsoft.com/office/drawing/2014/main" id="{842D13E0-8595-A8A2-7712-935444FEA76F}"/>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5" name="Freeform 191">
              <a:extLst>
                <a:ext uri="{FF2B5EF4-FFF2-40B4-BE49-F238E27FC236}">
                  <a16:creationId xmlns:a16="http://schemas.microsoft.com/office/drawing/2014/main" id="{B8A98AB7-E690-9E05-CAB5-D339A1E49C05}"/>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96" name="Freeform 192">
              <a:extLst>
                <a:ext uri="{FF2B5EF4-FFF2-40B4-BE49-F238E27FC236}">
                  <a16:creationId xmlns:a16="http://schemas.microsoft.com/office/drawing/2014/main" id="{C2003858-4390-A99E-2F4C-3CA7EB8806B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97" name="Freeform 193">
              <a:extLst>
                <a:ext uri="{FF2B5EF4-FFF2-40B4-BE49-F238E27FC236}">
                  <a16:creationId xmlns:a16="http://schemas.microsoft.com/office/drawing/2014/main" id="{0CE418DE-D4BD-E7C6-7E97-E62F02BCA196}"/>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98" name="Freeform 194">
              <a:extLst>
                <a:ext uri="{FF2B5EF4-FFF2-40B4-BE49-F238E27FC236}">
                  <a16:creationId xmlns:a16="http://schemas.microsoft.com/office/drawing/2014/main" id="{330BECBA-7CB5-CBB5-0541-CA1A7E2EE90E}"/>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99" name="Freeform 195">
              <a:extLst>
                <a:ext uri="{FF2B5EF4-FFF2-40B4-BE49-F238E27FC236}">
                  <a16:creationId xmlns:a16="http://schemas.microsoft.com/office/drawing/2014/main" id="{1A90E408-34DF-6E63-048A-00646CAFB7D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100" name="Freeform 196">
              <a:extLst>
                <a:ext uri="{FF2B5EF4-FFF2-40B4-BE49-F238E27FC236}">
                  <a16:creationId xmlns:a16="http://schemas.microsoft.com/office/drawing/2014/main" id="{A3125CA6-0A56-FFEB-93F7-69D1A81D2FC9}"/>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101" name="Freeform 197">
              <a:extLst>
                <a:ext uri="{FF2B5EF4-FFF2-40B4-BE49-F238E27FC236}">
                  <a16:creationId xmlns:a16="http://schemas.microsoft.com/office/drawing/2014/main" id="{1A5C9B7F-E21B-C449-8AA7-F8F0F79333B5}"/>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102" name="Freeform 198">
              <a:extLst>
                <a:ext uri="{FF2B5EF4-FFF2-40B4-BE49-F238E27FC236}">
                  <a16:creationId xmlns:a16="http://schemas.microsoft.com/office/drawing/2014/main" id="{DF352A5C-AFEA-49B8-18D7-77A053162CE4}"/>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103" name="Freeform 199">
              <a:extLst>
                <a:ext uri="{FF2B5EF4-FFF2-40B4-BE49-F238E27FC236}">
                  <a16:creationId xmlns:a16="http://schemas.microsoft.com/office/drawing/2014/main" id="{1A1E56BC-0A01-1158-854C-75D8E7DC0B43}"/>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104" name="Freeform 200">
              <a:extLst>
                <a:ext uri="{FF2B5EF4-FFF2-40B4-BE49-F238E27FC236}">
                  <a16:creationId xmlns:a16="http://schemas.microsoft.com/office/drawing/2014/main" id="{08617494-3B36-0C06-0B1B-5F340403CC8C}"/>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201">
              <a:extLst>
                <a:ext uri="{FF2B5EF4-FFF2-40B4-BE49-F238E27FC236}">
                  <a16:creationId xmlns:a16="http://schemas.microsoft.com/office/drawing/2014/main" id="{F858B2AC-D127-A561-311A-3325EEEEF084}"/>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106" name="Freeform 202">
              <a:extLst>
                <a:ext uri="{FF2B5EF4-FFF2-40B4-BE49-F238E27FC236}">
                  <a16:creationId xmlns:a16="http://schemas.microsoft.com/office/drawing/2014/main" id="{315C562D-57C7-B780-A763-EECE45F6CBA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107" name="Freeform 203">
              <a:extLst>
                <a:ext uri="{FF2B5EF4-FFF2-40B4-BE49-F238E27FC236}">
                  <a16:creationId xmlns:a16="http://schemas.microsoft.com/office/drawing/2014/main" id="{0CF456EB-878D-4859-3F61-9E9F73CCADB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108" name="Freeform 204">
              <a:extLst>
                <a:ext uri="{FF2B5EF4-FFF2-40B4-BE49-F238E27FC236}">
                  <a16:creationId xmlns:a16="http://schemas.microsoft.com/office/drawing/2014/main" id="{10A20F9E-E10F-0B05-53AB-7C74D19FE28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205">
              <a:extLst>
                <a:ext uri="{FF2B5EF4-FFF2-40B4-BE49-F238E27FC236}">
                  <a16:creationId xmlns:a16="http://schemas.microsoft.com/office/drawing/2014/main" id="{1A56ECD0-1983-65A0-1028-CA85DC11F5D9}"/>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206">
              <a:extLst>
                <a:ext uri="{FF2B5EF4-FFF2-40B4-BE49-F238E27FC236}">
                  <a16:creationId xmlns:a16="http://schemas.microsoft.com/office/drawing/2014/main" id="{BF6CBE0D-80FE-D35A-5428-529F5B974DD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111" name="Freeform 207">
              <a:extLst>
                <a:ext uri="{FF2B5EF4-FFF2-40B4-BE49-F238E27FC236}">
                  <a16:creationId xmlns:a16="http://schemas.microsoft.com/office/drawing/2014/main" id="{9A42002D-5C42-01A6-C0A3-B018E4E5CE7B}"/>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208">
              <a:extLst>
                <a:ext uri="{FF2B5EF4-FFF2-40B4-BE49-F238E27FC236}">
                  <a16:creationId xmlns:a16="http://schemas.microsoft.com/office/drawing/2014/main" id="{20700AC6-6EE2-F21C-18BC-47919011C245}"/>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3" name="Freeform 209">
              <a:extLst>
                <a:ext uri="{FF2B5EF4-FFF2-40B4-BE49-F238E27FC236}">
                  <a16:creationId xmlns:a16="http://schemas.microsoft.com/office/drawing/2014/main" id="{27CE7065-4A2A-8C47-A0E8-5FB81B9C722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4" name="Freeform 210">
              <a:extLst>
                <a:ext uri="{FF2B5EF4-FFF2-40B4-BE49-F238E27FC236}">
                  <a16:creationId xmlns:a16="http://schemas.microsoft.com/office/drawing/2014/main" id="{469A2C5C-A2B6-B95C-4586-4B8B10AF8872}"/>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15" name="Freeform 211">
              <a:extLst>
                <a:ext uri="{FF2B5EF4-FFF2-40B4-BE49-F238E27FC236}">
                  <a16:creationId xmlns:a16="http://schemas.microsoft.com/office/drawing/2014/main" id="{3118F0FA-1B1A-BA66-7668-5A48B96187D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6" name="Freeform 212">
              <a:extLst>
                <a:ext uri="{FF2B5EF4-FFF2-40B4-BE49-F238E27FC236}">
                  <a16:creationId xmlns:a16="http://schemas.microsoft.com/office/drawing/2014/main" id="{C17EDEF1-01F5-BECC-B788-AE529446B4B5}"/>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7" name="Freeform 213">
              <a:extLst>
                <a:ext uri="{FF2B5EF4-FFF2-40B4-BE49-F238E27FC236}">
                  <a16:creationId xmlns:a16="http://schemas.microsoft.com/office/drawing/2014/main" id="{D9C046F2-A074-C1A8-A75C-C1703DF8E303}"/>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8" name="Freeform 214">
              <a:extLst>
                <a:ext uri="{FF2B5EF4-FFF2-40B4-BE49-F238E27FC236}">
                  <a16:creationId xmlns:a16="http://schemas.microsoft.com/office/drawing/2014/main" id="{7ED60672-587B-14D4-2FA8-661BB39329BC}"/>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9" name="Freeform 215">
              <a:extLst>
                <a:ext uri="{FF2B5EF4-FFF2-40B4-BE49-F238E27FC236}">
                  <a16:creationId xmlns:a16="http://schemas.microsoft.com/office/drawing/2014/main" id="{17BCBDA6-346C-C53D-AD77-6D33933437EF}"/>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120" name="Freeform 216">
              <a:extLst>
                <a:ext uri="{FF2B5EF4-FFF2-40B4-BE49-F238E27FC236}">
                  <a16:creationId xmlns:a16="http://schemas.microsoft.com/office/drawing/2014/main" id="{C51B5E03-4C83-FDB6-563C-81EFB4E2A521}"/>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121" name="Freeform 217">
              <a:extLst>
                <a:ext uri="{FF2B5EF4-FFF2-40B4-BE49-F238E27FC236}">
                  <a16:creationId xmlns:a16="http://schemas.microsoft.com/office/drawing/2014/main" id="{BC0DEBAC-A701-2B19-E54D-9DB93F010986}"/>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122" name="Freeform 218">
              <a:extLst>
                <a:ext uri="{FF2B5EF4-FFF2-40B4-BE49-F238E27FC236}">
                  <a16:creationId xmlns:a16="http://schemas.microsoft.com/office/drawing/2014/main" id="{8D497EA5-E257-A09F-702F-8BA31B315623}"/>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123" name="Freeform 219">
              <a:extLst>
                <a:ext uri="{FF2B5EF4-FFF2-40B4-BE49-F238E27FC236}">
                  <a16:creationId xmlns:a16="http://schemas.microsoft.com/office/drawing/2014/main" id="{EA60E19A-7522-AD56-F678-B5F13DA37575}"/>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124" name="Freeform 220">
              <a:extLst>
                <a:ext uri="{FF2B5EF4-FFF2-40B4-BE49-F238E27FC236}">
                  <a16:creationId xmlns:a16="http://schemas.microsoft.com/office/drawing/2014/main" id="{950DD8D9-02C6-9B3F-21DE-145BA73DA5C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125" name="Freeform 221">
              <a:extLst>
                <a:ext uri="{FF2B5EF4-FFF2-40B4-BE49-F238E27FC236}">
                  <a16:creationId xmlns:a16="http://schemas.microsoft.com/office/drawing/2014/main" id="{BEEFA0B6-7AE7-48BF-49EF-A4019FC4953F}"/>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126" name="Freeform 222">
              <a:extLst>
                <a:ext uri="{FF2B5EF4-FFF2-40B4-BE49-F238E27FC236}">
                  <a16:creationId xmlns:a16="http://schemas.microsoft.com/office/drawing/2014/main" id="{318E6FD6-CDFE-4A3A-9AE4-C7D9D0BAF3E9}"/>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127" name="Freeform 223">
              <a:extLst>
                <a:ext uri="{FF2B5EF4-FFF2-40B4-BE49-F238E27FC236}">
                  <a16:creationId xmlns:a16="http://schemas.microsoft.com/office/drawing/2014/main" id="{938896EF-52BC-242A-DDCF-4CF32B9EFD50}"/>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128" name="Freeform 224">
              <a:extLst>
                <a:ext uri="{FF2B5EF4-FFF2-40B4-BE49-F238E27FC236}">
                  <a16:creationId xmlns:a16="http://schemas.microsoft.com/office/drawing/2014/main" id="{414F2242-6744-DFA1-A20F-40AA93BB08E4}"/>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129" name="Freeform 225">
              <a:extLst>
                <a:ext uri="{FF2B5EF4-FFF2-40B4-BE49-F238E27FC236}">
                  <a16:creationId xmlns:a16="http://schemas.microsoft.com/office/drawing/2014/main" id="{1587B63A-A9C4-2F24-47F1-6FDFF5F0CC47}"/>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130" name="Freeform 226">
              <a:extLst>
                <a:ext uri="{FF2B5EF4-FFF2-40B4-BE49-F238E27FC236}">
                  <a16:creationId xmlns:a16="http://schemas.microsoft.com/office/drawing/2014/main" id="{912EC120-0E83-DB15-4AA9-ED13A329E217}"/>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131" name="Freeform 227">
              <a:extLst>
                <a:ext uri="{FF2B5EF4-FFF2-40B4-BE49-F238E27FC236}">
                  <a16:creationId xmlns:a16="http://schemas.microsoft.com/office/drawing/2014/main" id="{64155191-C923-6164-EFB2-056156191FA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132" name="Freeform 228">
              <a:extLst>
                <a:ext uri="{FF2B5EF4-FFF2-40B4-BE49-F238E27FC236}">
                  <a16:creationId xmlns:a16="http://schemas.microsoft.com/office/drawing/2014/main" id="{26BA6562-B935-65EA-8096-1A950BB88EE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133" name="Freeform 229">
              <a:extLst>
                <a:ext uri="{FF2B5EF4-FFF2-40B4-BE49-F238E27FC236}">
                  <a16:creationId xmlns:a16="http://schemas.microsoft.com/office/drawing/2014/main" id="{ABF21C90-D300-5EF3-7F89-340CC40AB37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134" name="Freeform 230">
              <a:extLst>
                <a:ext uri="{FF2B5EF4-FFF2-40B4-BE49-F238E27FC236}">
                  <a16:creationId xmlns:a16="http://schemas.microsoft.com/office/drawing/2014/main" id="{EE0408AA-06CF-A1AB-BFA8-FEBE37A97E4C}"/>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135" name="Freeform 231">
              <a:extLst>
                <a:ext uri="{FF2B5EF4-FFF2-40B4-BE49-F238E27FC236}">
                  <a16:creationId xmlns:a16="http://schemas.microsoft.com/office/drawing/2014/main" id="{7078B6EC-A3A2-C980-BAD6-FC3851EFCADC}"/>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136" name="Freeform 232">
              <a:extLst>
                <a:ext uri="{FF2B5EF4-FFF2-40B4-BE49-F238E27FC236}">
                  <a16:creationId xmlns:a16="http://schemas.microsoft.com/office/drawing/2014/main" id="{B4A3F42C-1772-24E0-486D-423D3F4C616E}"/>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137" name="Freeform 233">
              <a:extLst>
                <a:ext uri="{FF2B5EF4-FFF2-40B4-BE49-F238E27FC236}">
                  <a16:creationId xmlns:a16="http://schemas.microsoft.com/office/drawing/2014/main" id="{2EEF979C-345E-7146-F967-2547A95B647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138" name="Freeform 234">
              <a:extLst>
                <a:ext uri="{FF2B5EF4-FFF2-40B4-BE49-F238E27FC236}">
                  <a16:creationId xmlns:a16="http://schemas.microsoft.com/office/drawing/2014/main" id="{CD30F469-C026-1B2C-6B80-33F171CDFF84}"/>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139" name="Freeform 235">
              <a:extLst>
                <a:ext uri="{FF2B5EF4-FFF2-40B4-BE49-F238E27FC236}">
                  <a16:creationId xmlns:a16="http://schemas.microsoft.com/office/drawing/2014/main" id="{9579E2CE-ED41-C763-1B6B-21BE9940CF02}"/>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140" name="Freeform 236">
              <a:extLst>
                <a:ext uri="{FF2B5EF4-FFF2-40B4-BE49-F238E27FC236}">
                  <a16:creationId xmlns:a16="http://schemas.microsoft.com/office/drawing/2014/main" id="{25F51484-57D8-91B7-BCF8-941F84C8311C}"/>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141" name="Freeform 237">
              <a:extLst>
                <a:ext uri="{FF2B5EF4-FFF2-40B4-BE49-F238E27FC236}">
                  <a16:creationId xmlns:a16="http://schemas.microsoft.com/office/drawing/2014/main" id="{8008F218-4A39-9009-A55F-D0CEC0CA9979}"/>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142" name="Freeform 238">
              <a:extLst>
                <a:ext uri="{FF2B5EF4-FFF2-40B4-BE49-F238E27FC236}">
                  <a16:creationId xmlns:a16="http://schemas.microsoft.com/office/drawing/2014/main" id="{9CCBBA7D-B153-21AC-0938-EC6ED4E75980}"/>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501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C39B0EA-BE09-E4C4-0030-6492E6C560C6}"/>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687" r="687" b="12535"/>
          <a:stretch/>
        </p:blipFill>
        <p:spPr>
          <a:xfrm>
            <a:off x="7457094" y="806825"/>
            <a:ext cx="4090987" cy="5441576"/>
          </a:xfrm>
        </p:spPr>
      </p:pic>
      <p:sp>
        <p:nvSpPr>
          <p:cNvPr id="2" name="Text Placeholder 1">
            <a:extLst>
              <a:ext uri="{FF2B5EF4-FFF2-40B4-BE49-F238E27FC236}">
                <a16:creationId xmlns:a16="http://schemas.microsoft.com/office/drawing/2014/main" id="{4DAAC87A-5E69-2BF4-9D0D-61BF7ABC0D98}"/>
              </a:ext>
            </a:extLst>
          </p:cNvPr>
          <p:cNvSpPr>
            <a:spLocks noGrp="1"/>
          </p:cNvSpPr>
          <p:nvPr>
            <p:ph type="body" sz="quarter" idx="13"/>
          </p:nvPr>
        </p:nvSpPr>
        <p:spPr>
          <a:xfrm>
            <a:off x="726815" y="528919"/>
            <a:ext cx="5509679" cy="1175974"/>
          </a:xfrm>
        </p:spPr>
        <p:txBody>
          <a:bodyPr>
            <a:noAutofit/>
          </a:bodyPr>
          <a:lstStyle/>
          <a:p>
            <a:r>
              <a:rPr lang="en-IE" sz="2800" dirty="0"/>
              <a:t>Activating and Building a Corporate Social Responsibility Culture </a:t>
            </a:r>
          </a:p>
        </p:txBody>
      </p:sp>
      <p:sp>
        <p:nvSpPr>
          <p:cNvPr id="3" name="Text Placeholder 2">
            <a:extLst>
              <a:ext uri="{FF2B5EF4-FFF2-40B4-BE49-F238E27FC236}">
                <a16:creationId xmlns:a16="http://schemas.microsoft.com/office/drawing/2014/main" id="{5FBEEE8E-C9E1-2A6D-26E3-A9AB747F6BDF}"/>
              </a:ext>
            </a:extLst>
          </p:cNvPr>
          <p:cNvSpPr>
            <a:spLocks noGrp="1"/>
          </p:cNvSpPr>
          <p:nvPr>
            <p:ph type="body" sz="quarter" idx="14"/>
          </p:nvPr>
        </p:nvSpPr>
        <p:spPr>
          <a:xfrm>
            <a:off x="726814" y="1409278"/>
            <a:ext cx="6435986" cy="3079983"/>
          </a:xfrm>
        </p:spPr>
        <p:txBody>
          <a:bodyPr/>
          <a:lstStyle/>
          <a:p>
            <a:pPr algn="l"/>
            <a:r>
              <a:rPr lang="en-GB" sz="2000" b="1" dirty="0">
                <a:effectLst/>
              </a:rPr>
              <a:t>Building a Corporate Social Responsibility (CSR) culture within a Small to Medium Enterprise (SME) is possible, regardless of its size and business model. </a:t>
            </a:r>
            <a:r>
              <a:rPr lang="en-GB" sz="2000" dirty="0">
                <a:effectLst/>
              </a:rPr>
              <a:t>CSR is an ever-evolving model. </a:t>
            </a:r>
          </a:p>
          <a:p>
            <a:pPr algn="l"/>
            <a:endParaRPr lang="en-GB" sz="2000" dirty="0"/>
          </a:p>
          <a:p>
            <a:pPr algn="l"/>
            <a:r>
              <a:rPr lang="en-GB" sz="2000" b="1" dirty="0">
                <a:effectLst/>
              </a:rPr>
              <a:t>Need both short and long-term strategies. </a:t>
            </a:r>
            <a:r>
              <a:rPr lang="en-GB" sz="2000" dirty="0">
                <a:effectLst/>
              </a:rPr>
              <a:t>Businesses </a:t>
            </a:r>
            <a:r>
              <a:rPr lang="en-GB" sz="2000" dirty="0"/>
              <a:t>don’t need to complicate things by starting at the end. It needs both short and long-term strategies regarding its priorities, resources needed, </a:t>
            </a:r>
            <a:r>
              <a:rPr lang="en-GB" sz="2000" dirty="0">
                <a:effectLst/>
              </a:rPr>
              <a:t>motivation and implementation. </a:t>
            </a:r>
          </a:p>
          <a:p>
            <a:pPr algn="l"/>
            <a:endParaRPr lang="en-GB" sz="2000" dirty="0"/>
          </a:p>
          <a:p>
            <a:pPr algn="l"/>
            <a:r>
              <a:rPr lang="en-GB" sz="2000" b="1" dirty="0">
                <a:effectLst/>
              </a:rPr>
              <a:t>Pick a model that suits the size of your business size and model. </a:t>
            </a:r>
            <a:r>
              <a:rPr lang="en-GB" sz="2000" dirty="0">
                <a:effectLst/>
              </a:rPr>
              <a:t>Companies can adopt CSR activities, procedures and policies and create a ‘CSR Culture’ irrespective of their size or business model. One thing is definitely creating a ‘CSR Culture’ can effectively benefit a business.</a:t>
            </a:r>
          </a:p>
          <a:p>
            <a:endParaRPr lang="en-IE" sz="2000" dirty="0"/>
          </a:p>
        </p:txBody>
      </p:sp>
      <p:sp>
        <p:nvSpPr>
          <p:cNvPr id="7" name="TextBox 6">
            <a:extLst>
              <a:ext uri="{FF2B5EF4-FFF2-40B4-BE49-F238E27FC236}">
                <a16:creationId xmlns:a16="http://schemas.microsoft.com/office/drawing/2014/main" id="{B745C6D0-74EC-A1FA-7CC4-E29D162CAEF0}"/>
              </a:ext>
            </a:extLst>
          </p:cNvPr>
          <p:cNvSpPr txBox="1"/>
          <p:nvPr/>
        </p:nvSpPr>
        <p:spPr>
          <a:xfrm>
            <a:off x="5789730" y="5701554"/>
            <a:ext cx="1193776" cy="461665"/>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Source</a:t>
            </a:r>
            <a:r>
              <a:rPr lang="en-IE" dirty="0"/>
              <a:t> </a:t>
            </a:r>
          </a:p>
        </p:txBody>
      </p:sp>
      <p:sp>
        <p:nvSpPr>
          <p:cNvPr id="10" name="TextBox 9">
            <a:extLst>
              <a:ext uri="{FF2B5EF4-FFF2-40B4-BE49-F238E27FC236}">
                <a16:creationId xmlns:a16="http://schemas.microsoft.com/office/drawing/2014/main" id="{E3A22424-5584-4B2F-64B6-585983CA77B0}"/>
              </a:ext>
            </a:extLst>
          </p:cNvPr>
          <p:cNvSpPr txBox="1"/>
          <p:nvPr/>
        </p:nvSpPr>
        <p:spPr>
          <a:xfrm>
            <a:off x="7853082" y="439271"/>
            <a:ext cx="3299012" cy="2739211"/>
          </a:xfrm>
          <a:prstGeom prst="rect">
            <a:avLst/>
          </a:prstGeom>
          <a:solidFill>
            <a:srgbClr val="818565"/>
          </a:solidFill>
        </p:spPr>
        <p:txBody>
          <a:bodyPr wrap="square" rtlCol="0">
            <a:spAutoFit/>
          </a:bodyPr>
          <a:lstStyle/>
          <a:p>
            <a:pPr algn="ctr"/>
            <a:r>
              <a:rPr lang="en-GB" sz="2400" b="1" i="0" dirty="0">
                <a:solidFill>
                  <a:schemeClr val="bg1"/>
                </a:solidFill>
                <a:effectLst/>
                <a:hlinkClick r:id="rId4">
                  <a:extLst>
                    <a:ext uri="{A12FA001-AC4F-418D-AE19-62706E023703}">
                      <ahyp:hlinkClr xmlns:ahyp="http://schemas.microsoft.com/office/drawing/2018/hyperlinkcolor" val="tx"/>
                    </a:ext>
                  </a:extLst>
                </a:hlinkClick>
              </a:rPr>
              <a:t>Start small: CSR ideas for Small Businesses to Get The Ball Rolling.  </a:t>
            </a:r>
            <a:r>
              <a:rPr lang="en-GB" sz="2000" i="0" dirty="0">
                <a:solidFill>
                  <a:schemeClr val="bg1"/>
                </a:solidFill>
                <a:effectLst/>
              </a:rPr>
              <a:t>(Examples and tools on how to start small e.g., give but not give money, collaborate with other CSR businesses, source green suppliers…)</a:t>
            </a:r>
            <a:endParaRPr lang="en-IE" sz="2000" b="1" dirty="0">
              <a:solidFill>
                <a:schemeClr val="bg1"/>
              </a:solidFill>
            </a:endParaRPr>
          </a:p>
        </p:txBody>
      </p:sp>
      <p:pic>
        <p:nvPicPr>
          <p:cNvPr id="11" name="Graphic 10" descr="Touchscreen with solid fill">
            <a:extLst>
              <a:ext uri="{FF2B5EF4-FFF2-40B4-BE49-F238E27FC236}">
                <a16:creationId xmlns:a16="http://schemas.microsoft.com/office/drawing/2014/main" id="{F0FC36D1-724C-E6CD-BF32-BC6A6FBFD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7606" y="3178481"/>
            <a:ext cx="1230475" cy="1230475"/>
          </a:xfrm>
          <a:prstGeom prst="rect">
            <a:avLst/>
          </a:prstGeom>
        </p:spPr>
      </p:pic>
    </p:spTree>
    <p:extLst>
      <p:ext uri="{BB962C8B-B14F-4D97-AF65-F5344CB8AC3E}">
        <p14:creationId xmlns:p14="http://schemas.microsoft.com/office/powerpoint/2010/main" val="151069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0561C-6368-5FCC-1595-20A9752B1947}"/>
              </a:ext>
            </a:extLst>
          </p:cNvPr>
          <p:cNvSpPr>
            <a:spLocks noGrp="1"/>
          </p:cNvSpPr>
          <p:nvPr>
            <p:ph type="body" sz="quarter" idx="13"/>
          </p:nvPr>
        </p:nvSpPr>
        <p:spPr>
          <a:xfrm>
            <a:off x="1086578" y="536310"/>
            <a:ext cx="10600546" cy="953429"/>
          </a:xfrm>
        </p:spPr>
        <p:txBody>
          <a:bodyPr/>
          <a:lstStyle/>
          <a:p>
            <a:pPr algn="ctr"/>
            <a:r>
              <a:rPr lang="en-IE" dirty="0">
                <a:solidFill>
                  <a:srgbClr val="027354"/>
                </a:solidFill>
              </a:rPr>
              <a:t>Quick Reminder on CSR Cultural Change Focus Areas</a:t>
            </a:r>
          </a:p>
        </p:txBody>
      </p:sp>
      <p:pic>
        <p:nvPicPr>
          <p:cNvPr id="4098" name="Picture 2" descr="Corporate Social Responsibility | HEC Paris">
            <a:hlinkClick r:id="rId2"/>
            <a:extLst>
              <a:ext uri="{FF2B5EF4-FFF2-40B4-BE49-F238E27FC236}">
                <a16:creationId xmlns:a16="http://schemas.microsoft.com/office/drawing/2014/main" id="{017BA4F5-E166-30F5-39D2-A04768A215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4236" y="1222001"/>
            <a:ext cx="6445624" cy="3826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215787-269E-4EE8-CA0C-046F1D833DB4}"/>
              </a:ext>
            </a:extLst>
          </p:cNvPr>
          <p:cNvSpPr txBox="1"/>
          <p:nvPr/>
        </p:nvSpPr>
        <p:spPr>
          <a:xfrm>
            <a:off x="878541" y="5199529"/>
            <a:ext cx="10121153" cy="1446550"/>
          </a:xfrm>
          <a:prstGeom prst="rect">
            <a:avLst/>
          </a:prstGeom>
          <a:noFill/>
        </p:spPr>
        <p:txBody>
          <a:bodyPr wrap="square" rtlCol="0">
            <a:spAutoFit/>
          </a:bodyPr>
          <a:lstStyle/>
          <a:p>
            <a:r>
              <a:rPr lang="en-GB" sz="2200" b="0" i="0" dirty="0">
                <a:solidFill>
                  <a:srgbClr val="333333"/>
                </a:solidFill>
                <a:effectLst/>
              </a:rPr>
              <a:t>The </a:t>
            </a:r>
            <a:r>
              <a:rPr lang="en-GB" sz="2200" b="0" i="0" u="sng" dirty="0">
                <a:solidFill>
                  <a:srgbClr val="003A70"/>
                </a:solidFill>
                <a:effectLst/>
                <a:hlinkClick r:id="rId4"/>
              </a:rPr>
              <a:t>S&amp;O </a:t>
            </a:r>
            <a:r>
              <a:rPr lang="en-GB" sz="2200" b="0" i="0" u="sng" dirty="0" err="1">
                <a:solidFill>
                  <a:srgbClr val="003A70"/>
                </a:solidFill>
                <a:effectLst/>
                <a:hlinkClick r:id="rId4"/>
              </a:rPr>
              <a:t>Center</a:t>
            </a:r>
            <a:r>
              <a:rPr lang="en-GB" sz="2200" b="0" i="0" dirty="0">
                <a:solidFill>
                  <a:srgbClr val="333333"/>
                </a:solidFill>
                <a:effectLst/>
              </a:rPr>
              <a:t>, home of CSR at HEC Paris, advocates that a good CSR business strategy should include such responsibility, with its multiple organizational and competitive dimensions, from managing national policies, subsidiaries, activists, and social inequalities, to new business models (among others). </a:t>
            </a:r>
            <a:endParaRPr lang="en-IE" sz="2200" dirty="0"/>
          </a:p>
        </p:txBody>
      </p:sp>
      <p:sp>
        <p:nvSpPr>
          <p:cNvPr id="6" name="TextBox 5">
            <a:extLst>
              <a:ext uri="{FF2B5EF4-FFF2-40B4-BE49-F238E27FC236}">
                <a16:creationId xmlns:a16="http://schemas.microsoft.com/office/drawing/2014/main" id="{B90CF458-5459-F4F2-BB79-837E21DDBABB}"/>
              </a:ext>
            </a:extLst>
          </p:cNvPr>
          <p:cNvSpPr txBox="1"/>
          <p:nvPr/>
        </p:nvSpPr>
        <p:spPr>
          <a:xfrm>
            <a:off x="9484659" y="2115671"/>
            <a:ext cx="1407459" cy="461665"/>
          </a:xfrm>
          <a:prstGeom prst="rect">
            <a:avLst/>
          </a:prstGeom>
          <a:noFill/>
        </p:spPr>
        <p:txBody>
          <a:bodyPr wrap="square" rtlCol="0">
            <a:spAutoFit/>
          </a:bodyPr>
          <a:lstStyle/>
          <a:p>
            <a:pPr algn="ctr"/>
            <a:r>
              <a:rPr lang="en-IE" sz="2400" dirty="0">
                <a:hlinkClick r:id="rId5"/>
              </a:rPr>
              <a:t>Source</a:t>
            </a:r>
            <a:endParaRPr lang="en-IE" sz="2400" dirty="0"/>
          </a:p>
        </p:txBody>
      </p:sp>
      <p:pic>
        <p:nvPicPr>
          <p:cNvPr id="7" name="Graphic 6" descr="Touchscreen with solid fill">
            <a:extLst>
              <a:ext uri="{FF2B5EF4-FFF2-40B4-BE49-F238E27FC236}">
                <a16:creationId xmlns:a16="http://schemas.microsoft.com/office/drawing/2014/main" id="{F2C12196-209A-A258-3461-6B2C4E79D8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7497" y="2500712"/>
            <a:ext cx="1510808" cy="1510808"/>
          </a:xfrm>
          <a:prstGeom prst="rect">
            <a:avLst/>
          </a:prstGeom>
        </p:spPr>
      </p:pic>
    </p:spTree>
    <p:extLst>
      <p:ext uri="{BB962C8B-B14F-4D97-AF65-F5344CB8AC3E}">
        <p14:creationId xmlns:p14="http://schemas.microsoft.com/office/powerpoint/2010/main" val="414310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00086" y="496043"/>
            <a:ext cx="10600546" cy="953429"/>
          </a:xfrm>
        </p:spPr>
        <p:txBody>
          <a:bodyPr>
            <a:normAutofit/>
          </a:bodyPr>
          <a:lstStyle/>
          <a:p>
            <a:pPr algn="ctr"/>
            <a:r>
              <a:rPr lang="en-IE" dirty="0">
                <a:solidFill>
                  <a:srgbClr val="C95F57"/>
                </a:solidFill>
              </a:rPr>
              <a:t>Quick Recap on CSR Elements for Businesses </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491368" y="1269294"/>
            <a:ext cx="11195756" cy="3995320"/>
          </a:xfrm>
        </p:spPr>
        <p:txBody>
          <a:bodyPr numCol="2"/>
          <a:lstStyle/>
          <a:p>
            <a:endParaRPr lang="en-GB" sz="2200" dirty="0"/>
          </a:p>
          <a:p>
            <a:r>
              <a:rPr lang="en-GB" sz="2200" b="1" dirty="0">
                <a:solidFill>
                  <a:srgbClr val="027354"/>
                </a:solidFill>
              </a:rPr>
              <a:t>The World Business Council for Sustainable Development </a:t>
            </a:r>
            <a:r>
              <a:rPr lang="en-GB" sz="2200" dirty="0"/>
              <a:t>has described CSR as the business contribution to sustainable economic development. Building on a base of compliance with legislation and regulations, CSR typically includes “beyond law” commitments and activities pertaining to: </a:t>
            </a:r>
          </a:p>
          <a:p>
            <a:endParaRPr lang="en-GB" sz="2200" dirty="0"/>
          </a:p>
          <a:p>
            <a:pPr marL="342900" indent="-342900">
              <a:buFont typeface="Arial" panose="020B0604020202020204" pitchFamily="34" charset="0"/>
              <a:buChar char="•"/>
            </a:pPr>
            <a:r>
              <a:rPr lang="en-GB" sz="2200" dirty="0"/>
              <a:t>Corporate governance and ethics</a:t>
            </a:r>
          </a:p>
          <a:p>
            <a:pPr marL="342900" indent="-342900">
              <a:buFont typeface="Arial" panose="020B0604020202020204" pitchFamily="34" charset="0"/>
              <a:buChar char="•"/>
            </a:pPr>
            <a:r>
              <a:rPr lang="en-GB" sz="2200" dirty="0"/>
              <a:t>Health and safety</a:t>
            </a:r>
          </a:p>
          <a:p>
            <a:pPr marL="342900" indent="-342900">
              <a:buFont typeface="Arial" panose="020B0604020202020204" pitchFamily="34" charset="0"/>
              <a:buChar char="•"/>
            </a:pPr>
            <a:r>
              <a:rPr lang="en-GB" sz="2200" dirty="0"/>
              <a:t>Environmental stewardship</a:t>
            </a:r>
          </a:p>
          <a:p>
            <a:pPr marL="342900" indent="-342900">
              <a:buFont typeface="Arial" panose="020B0604020202020204" pitchFamily="34" charset="0"/>
              <a:buChar char="•"/>
            </a:pPr>
            <a:r>
              <a:rPr lang="en-GB" sz="2200" dirty="0"/>
              <a:t>Human rights (including core labour rights)</a:t>
            </a:r>
          </a:p>
          <a:p>
            <a:pPr marL="342900" indent="-342900">
              <a:buFont typeface="Arial" panose="020B0604020202020204" pitchFamily="34" charset="0"/>
              <a:buChar char="•"/>
            </a:pPr>
            <a:r>
              <a:rPr lang="en-GB" sz="2200" dirty="0"/>
              <a:t>Sustainable development</a:t>
            </a:r>
          </a:p>
          <a:p>
            <a:pPr marL="342900" indent="-342900">
              <a:buFont typeface="Arial" panose="020B0604020202020204" pitchFamily="34" charset="0"/>
              <a:buChar char="•"/>
            </a:pPr>
            <a:r>
              <a:rPr lang="en-GB" sz="2200" dirty="0"/>
              <a:t>Conditions of work (including safety and health, hours of work, wages)</a:t>
            </a:r>
          </a:p>
          <a:p>
            <a:pPr marL="342900" indent="-342900">
              <a:buFont typeface="Arial" panose="020B0604020202020204" pitchFamily="34" charset="0"/>
              <a:buChar char="•"/>
            </a:pPr>
            <a:r>
              <a:rPr lang="en-GB" sz="2200" dirty="0"/>
              <a:t>Industrial relations </a:t>
            </a:r>
          </a:p>
          <a:p>
            <a:pPr marL="342900" indent="-342900">
              <a:buFont typeface="Arial" panose="020B0604020202020204" pitchFamily="34" charset="0"/>
              <a:buChar char="•"/>
            </a:pPr>
            <a:r>
              <a:rPr lang="en-GB" sz="2200" dirty="0"/>
              <a:t>Community involvement, development and investment</a:t>
            </a:r>
          </a:p>
          <a:p>
            <a:pPr marL="342900" indent="-342900">
              <a:buFont typeface="Arial" panose="020B0604020202020204" pitchFamily="34" charset="0"/>
              <a:buChar char="•"/>
            </a:pPr>
            <a:r>
              <a:rPr lang="en-GB" sz="2200" dirty="0"/>
              <a:t>Involvement of and respect for diverse cultures and disadvantaged peoples</a:t>
            </a:r>
          </a:p>
          <a:p>
            <a:pPr marL="342900" indent="-342900">
              <a:buFont typeface="Arial" panose="020B0604020202020204" pitchFamily="34" charset="0"/>
              <a:buChar char="•"/>
            </a:pPr>
            <a:r>
              <a:rPr lang="en-GB" sz="2200" dirty="0"/>
              <a:t>Corporate philanthropy and employee volunteering</a:t>
            </a:r>
          </a:p>
          <a:p>
            <a:pPr marL="342900" indent="-342900">
              <a:buFont typeface="Arial" panose="020B0604020202020204" pitchFamily="34" charset="0"/>
              <a:buChar char="•"/>
            </a:pPr>
            <a:r>
              <a:rPr lang="en-GB" sz="2200" dirty="0"/>
              <a:t>Customer satisfaction and adherence to principles of fair competition</a:t>
            </a:r>
          </a:p>
          <a:p>
            <a:pPr marL="342900" indent="-342900">
              <a:buFont typeface="Arial" panose="020B0604020202020204" pitchFamily="34" charset="0"/>
              <a:buChar char="•"/>
            </a:pPr>
            <a:r>
              <a:rPr lang="en-GB" sz="2200" dirty="0"/>
              <a:t>Anti-bribery and anti-corruption measures</a:t>
            </a:r>
          </a:p>
          <a:p>
            <a:pPr marL="342900" indent="-342900">
              <a:buFont typeface="Arial" panose="020B0604020202020204" pitchFamily="34" charset="0"/>
              <a:buChar char="•"/>
            </a:pPr>
            <a:r>
              <a:rPr lang="en-GB" sz="2200" dirty="0"/>
              <a:t>Accountability, transparency and performance reporting; and </a:t>
            </a:r>
          </a:p>
          <a:p>
            <a:pPr marL="342900" indent="-342900">
              <a:buFont typeface="Arial" panose="020B0604020202020204" pitchFamily="34" charset="0"/>
              <a:buChar char="•"/>
            </a:pPr>
            <a:r>
              <a:rPr lang="en-GB" sz="2200" dirty="0"/>
              <a:t>Supplier relations, for both domestic and international supply chains</a:t>
            </a:r>
            <a:endParaRPr lang="en-IE" sz="2200" dirty="0"/>
          </a:p>
        </p:txBody>
      </p:sp>
    </p:spTree>
    <p:extLst>
      <p:ext uri="{BB962C8B-B14F-4D97-AF65-F5344CB8AC3E}">
        <p14:creationId xmlns:p14="http://schemas.microsoft.com/office/powerpoint/2010/main" val="214664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86F3B0-1B18-E3C4-4F2D-1FED5EE5D7C1}"/>
              </a:ext>
            </a:extLst>
          </p:cNvPr>
          <p:cNvSpPr>
            <a:spLocks noGrp="1"/>
          </p:cNvSpPr>
          <p:nvPr>
            <p:ph type="body" sz="quarter" idx="13"/>
          </p:nvPr>
        </p:nvSpPr>
        <p:spPr>
          <a:xfrm>
            <a:off x="1477225" y="110225"/>
            <a:ext cx="5228693" cy="953429"/>
          </a:xfrm>
        </p:spPr>
        <p:txBody>
          <a:bodyPr>
            <a:normAutofit fontScale="92500"/>
          </a:bodyPr>
          <a:lstStyle/>
          <a:p>
            <a:pPr algn="ctr"/>
            <a:r>
              <a:rPr lang="en-IE" dirty="0">
                <a:solidFill>
                  <a:srgbClr val="027354"/>
                </a:solidFill>
              </a:rPr>
              <a:t>‘Pure’ CSR Implementation </a:t>
            </a:r>
          </a:p>
        </p:txBody>
      </p:sp>
      <p:sp>
        <p:nvSpPr>
          <p:cNvPr id="8" name="Text Placeholder 7">
            <a:extLst>
              <a:ext uri="{FF2B5EF4-FFF2-40B4-BE49-F238E27FC236}">
                <a16:creationId xmlns:a16="http://schemas.microsoft.com/office/drawing/2014/main" id="{7B8BB48C-F69A-424A-DCB2-7D8649F8BFF6}"/>
              </a:ext>
            </a:extLst>
          </p:cNvPr>
          <p:cNvSpPr>
            <a:spLocks noGrp="1"/>
          </p:cNvSpPr>
          <p:nvPr>
            <p:ph type="body" sz="quarter" idx="14"/>
          </p:nvPr>
        </p:nvSpPr>
        <p:spPr>
          <a:xfrm>
            <a:off x="724508" y="764907"/>
            <a:ext cx="10418621" cy="6093093"/>
          </a:xfrm>
          <a:noFill/>
        </p:spPr>
        <p:txBody>
          <a:bodyPr anchor="t"/>
          <a:lstStyle/>
          <a:p>
            <a:pPr marL="342900" indent="-342900" algn="l">
              <a:buFont typeface="Wingdings" panose="05000000000000000000" pitchFamily="2" charset="2"/>
              <a:buChar char="v"/>
            </a:pPr>
            <a:r>
              <a:rPr lang="en-GB" b="1" dirty="0">
                <a:solidFill>
                  <a:srgbClr val="C95F57"/>
                </a:solidFill>
              </a:rPr>
              <a:t>When starting a cultural CSR transformation c</a:t>
            </a:r>
            <a:r>
              <a:rPr lang="en-GB" b="1" i="0" dirty="0">
                <a:solidFill>
                  <a:srgbClr val="C95F57"/>
                </a:solidFill>
                <a:effectLst/>
              </a:rPr>
              <a:t>ompanies don’t have to embed ‘pure’ CSR in their company’s core product or service. </a:t>
            </a:r>
            <a:r>
              <a:rPr lang="en-GB" b="0" i="0" dirty="0">
                <a:solidFill>
                  <a:srgbClr val="303030"/>
                </a:solidFill>
                <a:effectLst/>
              </a:rPr>
              <a:t>It is ideal to aim towards this goal long term e.g., by developing a more environmentally sustainable supply chain. However, it </a:t>
            </a:r>
            <a:r>
              <a:rPr lang="en-GB" dirty="0">
                <a:solidFill>
                  <a:srgbClr val="303030"/>
                </a:solidFill>
              </a:rPr>
              <a:t>can be embedded in so many different ways to suit the company and its priorities e.g., focusing on </a:t>
            </a:r>
            <a:r>
              <a:rPr lang="en-GB" dirty="0">
                <a:solidFill>
                  <a:srgbClr val="303030"/>
                </a:solidFill>
                <a:hlinkClick r:id="rId2"/>
              </a:rPr>
              <a:t>social capital </a:t>
            </a:r>
            <a:r>
              <a:rPr lang="en-GB" b="0" i="0" dirty="0">
                <a:solidFill>
                  <a:srgbClr val="303030"/>
                </a:solidFill>
                <a:effectLst/>
              </a:rPr>
              <a:t>or </a:t>
            </a:r>
            <a:r>
              <a:rPr lang="en-GB" b="0" i="0" dirty="0">
                <a:solidFill>
                  <a:srgbClr val="303030"/>
                </a:solidFill>
                <a:effectLst/>
                <a:hlinkClick r:id="rId3"/>
              </a:rPr>
              <a:t>environmentalism</a:t>
            </a:r>
            <a:r>
              <a:rPr lang="en-GB" b="0" i="0" dirty="0">
                <a:solidFill>
                  <a:srgbClr val="303030"/>
                </a:solidFill>
                <a:effectLst/>
              </a:rPr>
              <a:t>.</a:t>
            </a:r>
          </a:p>
          <a:p>
            <a:pPr algn="l"/>
            <a:endParaRPr lang="en-GB" b="0" i="0" dirty="0">
              <a:solidFill>
                <a:srgbClr val="303030"/>
              </a:solidFill>
              <a:effectLst/>
            </a:endParaRPr>
          </a:p>
          <a:p>
            <a:pPr marL="342900" indent="-342900" algn="l">
              <a:buFont typeface="Wingdings" panose="05000000000000000000" pitchFamily="2" charset="2"/>
              <a:buChar char="v"/>
            </a:pPr>
            <a:r>
              <a:rPr lang="en-GB" b="1" i="0" dirty="0">
                <a:solidFill>
                  <a:srgbClr val="C95F57"/>
                </a:solidFill>
                <a:effectLst/>
              </a:rPr>
              <a:t>CSR cultural change transformation for </a:t>
            </a:r>
            <a:r>
              <a:rPr lang="en-GB" b="1" dirty="0">
                <a:solidFill>
                  <a:srgbClr val="C95F57"/>
                </a:solidFill>
              </a:rPr>
              <a:t>SMEs is more likely to be a success by starting small and </a:t>
            </a:r>
            <a:r>
              <a:rPr lang="en-GB" b="1" i="0" dirty="0">
                <a:solidFill>
                  <a:srgbClr val="C95F57"/>
                </a:solidFill>
                <a:effectLst/>
              </a:rPr>
              <a:t>building it gradually. </a:t>
            </a:r>
            <a:r>
              <a:rPr lang="en-GB" dirty="0">
                <a:solidFill>
                  <a:srgbClr val="303030"/>
                </a:solidFill>
              </a:rPr>
              <a:t>The key is to make CSR strategies and implementation manageable and achievable. Going too big too quickly is often not </a:t>
            </a:r>
            <a:r>
              <a:rPr lang="en-GB" b="0" i="0" dirty="0">
                <a:solidFill>
                  <a:srgbClr val="303030"/>
                </a:solidFill>
                <a:effectLst/>
              </a:rPr>
              <a:t>appropriate, these ‘pure’ CSR strategies can be difficult to achieve. </a:t>
            </a:r>
          </a:p>
          <a:p>
            <a:pPr marL="342900" indent="-342900" algn="l">
              <a:buFont typeface="Wingdings" panose="05000000000000000000" pitchFamily="2" charset="2"/>
              <a:buChar char="v"/>
            </a:pPr>
            <a:endParaRPr lang="en-GB" b="0" i="0" dirty="0">
              <a:solidFill>
                <a:srgbClr val="303030"/>
              </a:solidFill>
              <a:effectLst/>
            </a:endParaRPr>
          </a:p>
          <a:p>
            <a:pPr marL="342900" indent="-342900" algn="l">
              <a:buFont typeface="Wingdings" panose="05000000000000000000" pitchFamily="2" charset="2"/>
              <a:buChar char="v"/>
            </a:pPr>
            <a:r>
              <a:rPr lang="en-GB" b="1" i="0" dirty="0">
                <a:solidFill>
                  <a:srgbClr val="C95F57"/>
                </a:solidFill>
                <a:effectLst/>
              </a:rPr>
              <a:t>CSR must be </a:t>
            </a:r>
            <a:r>
              <a:rPr lang="en-GB" b="1" dirty="0">
                <a:solidFill>
                  <a:srgbClr val="C95F57"/>
                </a:solidFill>
              </a:rPr>
              <a:t>purposeful and deliberate. </a:t>
            </a:r>
            <a:r>
              <a:rPr lang="en-GB" b="0" i="0" dirty="0">
                <a:solidFill>
                  <a:srgbClr val="303030"/>
                </a:solidFill>
                <a:effectLst/>
              </a:rPr>
              <a:t>CSR should not be neglected, ad hoc or a job half done. You are either doing it or not. It deserves attention like any other business priority. </a:t>
            </a:r>
            <a:endParaRPr lang="en-IE" dirty="0"/>
          </a:p>
        </p:txBody>
      </p:sp>
      <p:sp>
        <p:nvSpPr>
          <p:cNvPr id="10" name="TextBox 9">
            <a:extLst>
              <a:ext uri="{FF2B5EF4-FFF2-40B4-BE49-F238E27FC236}">
                <a16:creationId xmlns:a16="http://schemas.microsoft.com/office/drawing/2014/main" id="{BA7E3B55-A881-9F6B-2466-C64CD797D243}"/>
              </a:ext>
            </a:extLst>
          </p:cNvPr>
          <p:cNvSpPr txBox="1"/>
          <p:nvPr/>
        </p:nvSpPr>
        <p:spPr>
          <a:xfrm>
            <a:off x="4382589" y="5862260"/>
            <a:ext cx="1193776" cy="461665"/>
          </a:xfrm>
          <a:prstGeom prst="rect">
            <a:avLst/>
          </a:prstGeom>
          <a:noFill/>
        </p:spPr>
        <p:txBody>
          <a:bodyPr wrap="square" rtlCol="0">
            <a:spAutoFit/>
          </a:bodyPr>
          <a:lstStyle/>
          <a:p>
            <a:r>
              <a:rPr lang="en-IE" sz="2400" dirty="0">
                <a:solidFill>
                  <a:srgbClr val="37465E"/>
                </a:solidFill>
                <a:hlinkClick r:id="rId4">
                  <a:extLst>
                    <a:ext uri="{A12FA001-AC4F-418D-AE19-62706E023703}">
                      <ahyp:hlinkClr xmlns:ahyp="http://schemas.microsoft.com/office/drawing/2018/hyperlinkcolor" val="tx"/>
                    </a:ext>
                  </a:extLst>
                </a:hlinkClick>
              </a:rPr>
              <a:t>Source</a:t>
            </a:r>
            <a:r>
              <a:rPr lang="en-IE" dirty="0">
                <a:solidFill>
                  <a:srgbClr val="37465E"/>
                </a:solidFill>
              </a:rPr>
              <a:t> </a:t>
            </a:r>
          </a:p>
        </p:txBody>
      </p:sp>
    </p:spTree>
    <p:extLst>
      <p:ext uri="{BB962C8B-B14F-4D97-AF65-F5344CB8AC3E}">
        <p14:creationId xmlns:p14="http://schemas.microsoft.com/office/powerpoint/2010/main" val="1312993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FDEF4A-F174-520F-ECE2-90062A8D3FD1}"/>
              </a:ext>
            </a:extLst>
          </p:cNvPr>
          <p:cNvSpPr>
            <a:spLocks noGrp="1"/>
          </p:cNvSpPr>
          <p:nvPr>
            <p:ph type="body" sz="quarter" idx="13"/>
          </p:nvPr>
        </p:nvSpPr>
        <p:spPr>
          <a:xfrm>
            <a:off x="1022570" y="375268"/>
            <a:ext cx="10600546" cy="953429"/>
          </a:xfrm>
        </p:spPr>
        <p:txBody>
          <a:bodyPr>
            <a:normAutofit fontScale="92500" lnSpcReduction="10000"/>
          </a:bodyPr>
          <a:lstStyle/>
          <a:p>
            <a:pPr algn="ctr"/>
            <a:r>
              <a:rPr lang="en-GB" b="1" i="0" dirty="0">
                <a:solidFill>
                  <a:srgbClr val="C95F57"/>
                </a:solidFill>
                <a:effectLst/>
              </a:rPr>
              <a:t>Social Capital Protocol: Making companies that truly value people more successful</a:t>
            </a:r>
          </a:p>
          <a:p>
            <a:pPr algn="ctr"/>
            <a:endParaRPr lang="en-IE" dirty="0">
              <a:solidFill>
                <a:srgbClr val="C95F57"/>
              </a:solidFill>
            </a:endParaRPr>
          </a:p>
        </p:txBody>
      </p:sp>
      <p:pic>
        <p:nvPicPr>
          <p:cNvPr id="7" name="Picture 4" descr="Social Capital Protocol: Making companies that truly value people more  successful – Sustainability-Reports.com">
            <a:hlinkClick r:id="rId2"/>
            <a:extLst>
              <a:ext uri="{FF2B5EF4-FFF2-40B4-BE49-F238E27FC236}">
                <a16:creationId xmlns:a16="http://schemas.microsoft.com/office/drawing/2014/main" id="{9A79ABEE-3176-2A10-B179-3A4D678DCB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3248" y="1439716"/>
            <a:ext cx="7059079" cy="52705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0057C5-5762-BCD6-EF1A-1C32332B335C}"/>
              </a:ext>
            </a:extLst>
          </p:cNvPr>
          <p:cNvSpPr txBox="1"/>
          <p:nvPr/>
        </p:nvSpPr>
        <p:spPr>
          <a:xfrm>
            <a:off x="1022570" y="2615184"/>
            <a:ext cx="1400679" cy="369332"/>
          </a:xfrm>
          <a:prstGeom prst="rect">
            <a:avLst/>
          </a:prstGeom>
          <a:noFill/>
        </p:spPr>
        <p:txBody>
          <a:bodyPr wrap="square" rtlCol="0">
            <a:spAutoFit/>
          </a:bodyPr>
          <a:lstStyle/>
          <a:p>
            <a:r>
              <a:rPr lang="en-IE" dirty="0">
                <a:hlinkClick r:id="rId2"/>
              </a:rPr>
              <a:t>Source</a:t>
            </a:r>
            <a:endParaRPr lang="en-IE" dirty="0"/>
          </a:p>
        </p:txBody>
      </p:sp>
    </p:spTree>
    <p:extLst>
      <p:ext uri="{BB962C8B-B14F-4D97-AF65-F5344CB8AC3E}">
        <p14:creationId xmlns:p14="http://schemas.microsoft.com/office/powerpoint/2010/main" val="296871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499" y="242071"/>
            <a:ext cx="10430229" cy="953429"/>
          </a:xfrm>
        </p:spPr>
        <p:txBody>
          <a:bodyPr anchor="ctr">
            <a:normAutofit/>
          </a:bodyPr>
          <a:lstStyle/>
          <a:p>
            <a:r>
              <a:rPr lang="en-IE" sz="2800" dirty="0">
                <a:solidFill>
                  <a:srgbClr val="027354"/>
                </a:solidFill>
              </a:rPr>
              <a:t>How SMEs can Engage in Successful CSR Cultural Change Activities</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310973" y="1195500"/>
            <a:ext cx="11818274" cy="5413062"/>
          </a:xfrm>
          <a:noFill/>
        </p:spPr>
        <p:txBody>
          <a:bodyPr/>
          <a:lstStyle/>
          <a:p>
            <a:pPr marL="342900" indent="-342900" algn="l">
              <a:buFont typeface="Wingdings" panose="05000000000000000000" pitchFamily="2" charset="2"/>
              <a:buChar char="v"/>
            </a:pPr>
            <a:r>
              <a:rPr lang="en-GB" sz="2200" b="1" dirty="0">
                <a:solidFill>
                  <a:srgbClr val="C95F57"/>
                </a:solidFill>
              </a:rPr>
              <a:t>CSR activities are often relative to SME model, size and resources. </a:t>
            </a:r>
            <a:r>
              <a:rPr lang="en-GB" sz="2200" dirty="0">
                <a:solidFill>
                  <a:srgbClr val="303030"/>
                </a:solidFill>
              </a:rPr>
              <a:t>M</a:t>
            </a:r>
            <a:r>
              <a:rPr lang="en-GB" sz="2200" b="0" i="0" dirty="0">
                <a:solidFill>
                  <a:srgbClr val="303030"/>
                </a:solidFill>
                <a:effectLst/>
              </a:rPr>
              <a:t>ost SMEs understandably do not have resources dedicated to CSR activities. The scope and scale of CSR activities will naturally fluctuate across different SMEs and will be contingent on the business model, size, resources etc.</a:t>
            </a:r>
          </a:p>
          <a:p>
            <a:pPr marL="342900" indent="-342900" algn="l">
              <a:buFont typeface="Wingdings" panose="05000000000000000000" pitchFamily="2" charset="2"/>
              <a:buChar char="v"/>
            </a:pPr>
            <a:endParaRPr lang="en-GB" sz="2200" b="0" i="0" dirty="0">
              <a:solidFill>
                <a:srgbClr val="303030"/>
              </a:solidFill>
              <a:effectLst/>
            </a:endParaRPr>
          </a:p>
          <a:p>
            <a:pPr marL="342900" indent="-342900" algn="l">
              <a:buFont typeface="Wingdings" panose="05000000000000000000" pitchFamily="2" charset="2"/>
              <a:buChar char="v"/>
            </a:pPr>
            <a:r>
              <a:rPr lang="en-GB" sz="2200" b="1" i="0" dirty="0">
                <a:solidFill>
                  <a:srgbClr val="C95F57"/>
                </a:solidFill>
                <a:effectLst/>
              </a:rPr>
              <a:t>Top Down Culture is imperative. </a:t>
            </a:r>
            <a:r>
              <a:rPr lang="en-GB" sz="2200" b="0" i="0" dirty="0">
                <a:solidFill>
                  <a:srgbClr val="303030"/>
                </a:solidFill>
                <a:effectLst/>
              </a:rPr>
              <a:t>What is most important is to </a:t>
            </a:r>
            <a:r>
              <a:rPr lang="en-GB" sz="2200" i="0" dirty="0">
                <a:solidFill>
                  <a:srgbClr val="303030"/>
                </a:solidFill>
                <a:effectLst/>
              </a:rPr>
              <a:t>instil a strong culture of CSR from the top down </a:t>
            </a:r>
            <a:r>
              <a:rPr lang="en-GB" sz="2200" b="0" i="0" dirty="0">
                <a:solidFill>
                  <a:srgbClr val="303030"/>
                </a:solidFill>
                <a:effectLst/>
              </a:rPr>
              <a:t>where all personnel become engaged and involved in CSR initiatives. There is a distinction between embedding CSR in company culture comparably with couching CSR in core services/products. Integrating CSR into the culture will be heavily influenced by leaders’/employees’ values, attitudes and behaviours. It is these intangibles that will drive the development of CSR strategies, tactics and operations.</a:t>
            </a:r>
          </a:p>
          <a:p>
            <a:endParaRPr lang="en-IE" sz="2200" dirty="0"/>
          </a:p>
        </p:txBody>
      </p:sp>
      <p:sp>
        <p:nvSpPr>
          <p:cNvPr id="5" name="TextBox 4">
            <a:extLst>
              <a:ext uri="{FF2B5EF4-FFF2-40B4-BE49-F238E27FC236}">
                <a16:creationId xmlns:a16="http://schemas.microsoft.com/office/drawing/2014/main" id="{EF79C00C-18C2-361D-BB16-035574E28A53}"/>
              </a:ext>
            </a:extLst>
          </p:cNvPr>
          <p:cNvSpPr txBox="1"/>
          <p:nvPr/>
        </p:nvSpPr>
        <p:spPr>
          <a:xfrm>
            <a:off x="10803950" y="6055278"/>
            <a:ext cx="1193776" cy="461665"/>
          </a:xfrm>
          <a:prstGeom prst="rect">
            <a:avLst/>
          </a:prstGeom>
          <a:noFill/>
        </p:spPr>
        <p:txBody>
          <a:bodyPr wrap="square" rtlCol="0">
            <a:spAutoFit/>
          </a:bodyPr>
          <a:lstStyle/>
          <a:p>
            <a:r>
              <a:rPr lang="en-IE" sz="2400" dirty="0">
                <a:solidFill>
                  <a:srgbClr val="37465E"/>
                </a:solidFill>
                <a:hlinkClick r:id="rId2">
                  <a:extLst>
                    <a:ext uri="{A12FA001-AC4F-418D-AE19-62706E023703}">
                      <ahyp:hlinkClr xmlns:ahyp="http://schemas.microsoft.com/office/drawing/2018/hyperlinkcolor" val="tx"/>
                    </a:ext>
                  </a:extLst>
                </a:hlinkClick>
              </a:rPr>
              <a:t>Source</a:t>
            </a:r>
            <a:r>
              <a:rPr lang="en-IE" dirty="0">
                <a:solidFill>
                  <a:srgbClr val="37465E"/>
                </a:solidFill>
              </a:rPr>
              <a:t> </a:t>
            </a:r>
          </a:p>
        </p:txBody>
      </p:sp>
      <p:pic>
        <p:nvPicPr>
          <p:cNvPr id="2050" name="Picture 2" descr="Book Cover Banner: How to Start and Build An Effective CSR Program">
            <a:hlinkClick r:id="rId3"/>
            <a:extLst>
              <a:ext uri="{FF2B5EF4-FFF2-40B4-BE49-F238E27FC236}">
                <a16:creationId xmlns:a16="http://schemas.microsoft.com/office/drawing/2014/main" id="{E236D8BC-3153-5ACC-8FC3-5CF13A5265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047" y="4560317"/>
            <a:ext cx="6291584" cy="1835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21A6FD-330B-16BE-410D-57F4653B77AC}"/>
              </a:ext>
            </a:extLst>
          </p:cNvPr>
          <p:cNvSpPr txBox="1"/>
          <p:nvPr/>
        </p:nvSpPr>
        <p:spPr>
          <a:xfrm>
            <a:off x="7440705" y="4382443"/>
            <a:ext cx="3541059" cy="2031325"/>
          </a:xfrm>
          <a:prstGeom prst="rect">
            <a:avLst/>
          </a:prstGeom>
          <a:noFill/>
        </p:spPr>
        <p:txBody>
          <a:bodyPr wrap="square" rtlCol="0">
            <a:spAutoFit/>
          </a:bodyPr>
          <a:lstStyle/>
          <a:p>
            <a:pPr algn="ctr"/>
            <a:r>
              <a:rPr lang="en-GB" b="1" i="0" dirty="0">
                <a:solidFill>
                  <a:srgbClr val="1C233C"/>
                </a:solidFill>
                <a:effectLst/>
                <a:latin typeface="Proxima Nova Bold"/>
                <a:hlinkClick r:id="rId5"/>
              </a:rPr>
              <a:t>How to Start a CSR (Corporate Social Responsibility) Program</a:t>
            </a:r>
            <a:endParaRPr lang="en-GB" b="1" i="0" dirty="0">
              <a:solidFill>
                <a:srgbClr val="1C233C"/>
              </a:solidFill>
              <a:effectLst/>
              <a:latin typeface="Proxima Nova Bold"/>
            </a:endParaRPr>
          </a:p>
          <a:p>
            <a:pPr algn="ctr"/>
            <a:endParaRPr lang="en-GB" b="1" i="0" dirty="0">
              <a:solidFill>
                <a:srgbClr val="1C233C"/>
              </a:solidFill>
              <a:effectLst/>
              <a:latin typeface="Proxima Nova Bold"/>
            </a:endParaRPr>
          </a:p>
          <a:p>
            <a:pPr algn="ctr"/>
            <a:r>
              <a:rPr lang="en-GB" sz="1800" b="1" i="0" dirty="0">
                <a:solidFill>
                  <a:srgbClr val="C95F57"/>
                </a:solidFill>
                <a:effectLst/>
                <a:latin typeface="inter"/>
                <a:hlinkClick r:id="rId6">
                  <a:extLst>
                    <a:ext uri="{A12FA001-AC4F-418D-AE19-62706E023703}">
                      <ahyp:hlinkClr xmlns:ahyp="http://schemas.microsoft.com/office/drawing/2018/hyperlinkcolor" val="tx"/>
                    </a:ext>
                  </a:extLst>
                </a:hlinkClick>
              </a:rPr>
              <a:t>Seven steps to pitching and launching a CSR program</a:t>
            </a:r>
            <a:endParaRPr lang="en-GB" sz="1800" b="1" i="0" dirty="0">
              <a:solidFill>
                <a:srgbClr val="C95F57"/>
              </a:solidFill>
              <a:effectLst/>
              <a:latin typeface="inter"/>
            </a:endParaRPr>
          </a:p>
          <a:p>
            <a:pPr algn="ctr"/>
            <a:endParaRPr lang="en-IE" dirty="0"/>
          </a:p>
        </p:txBody>
      </p:sp>
      <p:pic>
        <p:nvPicPr>
          <p:cNvPr id="7" name="Graphic 6" descr="Touchscreen with solid fill">
            <a:extLst>
              <a:ext uri="{FF2B5EF4-FFF2-40B4-BE49-F238E27FC236}">
                <a16:creationId xmlns:a16="http://schemas.microsoft.com/office/drawing/2014/main" id="{EA367E1E-6D6E-F77B-FCA9-4FA2B0E89B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24564" y="4971684"/>
            <a:ext cx="914400" cy="914400"/>
          </a:xfrm>
          <a:prstGeom prst="rect">
            <a:avLst/>
          </a:prstGeom>
        </p:spPr>
      </p:pic>
      <p:pic>
        <p:nvPicPr>
          <p:cNvPr id="8" name="Graphic 7" descr="Touchscreen with solid fill">
            <a:extLst>
              <a:ext uri="{FF2B5EF4-FFF2-40B4-BE49-F238E27FC236}">
                <a16:creationId xmlns:a16="http://schemas.microsoft.com/office/drawing/2014/main" id="{2268E320-6CDA-B663-3B61-86C1B6DFC6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3813" y="5763769"/>
            <a:ext cx="914400" cy="914400"/>
          </a:xfrm>
          <a:prstGeom prst="rect">
            <a:avLst/>
          </a:prstGeom>
        </p:spPr>
      </p:pic>
    </p:spTree>
    <p:extLst>
      <p:ext uri="{BB962C8B-B14F-4D97-AF65-F5344CB8AC3E}">
        <p14:creationId xmlns:p14="http://schemas.microsoft.com/office/powerpoint/2010/main" val="51285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726815" y="751463"/>
            <a:ext cx="10255038" cy="953429"/>
          </a:xfrm>
        </p:spPr>
        <p:txBody>
          <a:bodyPr>
            <a:normAutofit fontScale="92500" lnSpcReduction="10000"/>
          </a:bodyPr>
          <a:lstStyle/>
          <a:p>
            <a:pPr algn="ctr"/>
            <a:r>
              <a:rPr lang="en-IE" dirty="0"/>
              <a:t>The Need and Appetite for CSR in European Companies Is Higher Than Ever</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726087" y="1776830"/>
            <a:ext cx="9450007" cy="3079983"/>
          </a:xfrm>
        </p:spPr>
        <p:txBody>
          <a:bodyPr/>
          <a:lstStyle/>
          <a:p>
            <a:r>
              <a:rPr lang="en-IE" dirty="0"/>
              <a:t>People are more aware than ever of the significant impact and the effect the activities of the private sector has on employees, customers, communities, the environment, competitors, business partners, investors, shareholders, governments….and others.</a:t>
            </a:r>
          </a:p>
          <a:p>
            <a:endParaRPr lang="en-IE" dirty="0"/>
          </a:p>
          <a:p>
            <a:r>
              <a:rPr lang="en-IE" dirty="0"/>
              <a:t>Times have changed we understand what responsible, and businesses doing good means and looks like. It has become good management building trust with the community and giving firms an edge to attract good customers, suppliers and employees. Acting responsibly towards workers and others will help you stand the test of time and endure sustainably. </a:t>
            </a:r>
          </a:p>
          <a:p>
            <a:endParaRPr lang="en-IE" dirty="0"/>
          </a:p>
          <a:p>
            <a:endParaRPr lang="en-IE" dirty="0"/>
          </a:p>
        </p:txBody>
      </p:sp>
    </p:spTree>
    <p:extLst>
      <p:ext uri="{BB962C8B-B14F-4D97-AF65-F5344CB8AC3E}">
        <p14:creationId xmlns:p14="http://schemas.microsoft.com/office/powerpoint/2010/main" val="1347253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E480B-AC20-64A8-C17D-FDE5B7426A70}"/>
              </a:ext>
            </a:extLst>
          </p:cNvPr>
          <p:cNvSpPr>
            <a:spLocks noGrp="1"/>
          </p:cNvSpPr>
          <p:nvPr>
            <p:ph type="body" sz="quarter" idx="13"/>
          </p:nvPr>
        </p:nvSpPr>
        <p:spPr>
          <a:xfrm>
            <a:off x="719425" y="430306"/>
            <a:ext cx="5228693" cy="1489739"/>
          </a:xfrm>
        </p:spPr>
        <p:txBody>
          <a:bodyPr anchor="ctr">
            <a:noAutofit/>
          </a:bodyPr>
          <a:lstStyle/>
          <a:p>
            <a:pPr algn="ctr">
              <a:lnSpc>
                <a:spcPct val="100000"/>
              </a:lnSpc>
              <a:spcBef>
                <a:spcPts val="0"/>
              </a:spcBef>
            </a:pPr>
            <a:r>
              <a:rPr lang="en-IE" sz="2800" dirty="0">
                <a:solidFill>
                  <a:srgbClr val="027354"/>
                </a:solidFill>
              </a:rPr>
              <a:t>Since COVID Demand has increased on Businesses to Have Accountability and Be Responsible</a:t>
            </a:r>
          </a:p>
        </p:txBody>
      </p:sp>
      <p:sp>
        <p:nvSpPr>
          <p:cNvPr id="4" name="Text Placeholder 3">
            <a:extLst>
              <a:ext uri="{FF2B5EF4-FFF2-40B4-BE49-F238E27FC236}">
                <a16:creationId xmlns:a16="http://schemas.microsoft.com/office/drawing/2014/main" id="{57D60F9C-1BA4-1228-03EC-B31A5488EEA4}"/>
              </a:ext>
            </a:extLst>
          </p:cNvPr>
          <p:cNvSpPr>
            <a:spLocks noGrp="1"/>
          </p:cNvSpPr>
          <p:nvPr>
            <p:ph type="body" sz="quarter" idx="14"/>
          </p:nvPr>
        </p:nvSpPr>
        <p:spPr>
          <a:xfrm>
            <a:off x="726088" y="2191700"/>
            <a:ext cx="5222030" cy="3079983"/>
          </a:xfrm>
        </p:spPr>
        <p:txBody>
          <a:bodyPr/>
          <a:lstStyle/>
          <a:p>
            <a:pPr algn="l" fontAlgn="t"/>
            <a:r>
              <a:rPr lang="en-GB" sz="3600" b="1" i="0" dirty="0">
                <a:solidFill>
                  <a:srgbClr val="C95F57"/>
                </a:solidFill>
                <a:effectLst/>
                <a:latin typeface="Proxima Nova"/>
              </a:rPr>
              <a:t>42% </a:t>
            </a:r>
            <a:r>
              <a:rPr lang="en-GB" b="0" i="0" dirty="0">
                <a:solidFill>
                  <a:srgbClr val="C95F57"/>
                </a:solidFill>
                <a:effectLst/>
                <a:latin typeface="Proxima Nova"/>
              </a:rPr>
              <a:t>of millennials have “begun or deepened” their relationships with businesses they believe have positive impacts </a:t>
            </a:r>
            <a:r>
              <a:rPr lang="en-GB" dirty="0">
                <a:solidFill>
                  <a:srgbClr val="C95F57"/>
                </a:solidFill>
                <a:latin typeface="Proxima Nova"/>
              </a:rPr>
              <a:t>on </a:t>
            </a:r>
            <a:r>
              <a:rPr lang="en-GB" b="0" i="0" dirty="0">
                <a:solidFill>
                  <a:srgbClr val="C95F57"/>
                </a:solidFill>
                <a:effectLst/>
                <a:latin typeface="Proxima Nova"/>
              </a:rPr>
              <a:t>society or the environment. </a:t>
            </a:r>
            <a:r>
              <a:rPr lang="en-GB" b="0" i="0" dirty="0">
                <a:solidFill>
                  <a:srgbClr val="1C233C"/>
                </a:solidFill>
                <a:effectLst/>
                <a:latin typeface="Proxima Nova"/>
              </a:rPr>
              <a:t>(</a:t>
            </a:r>
            <a:r>
              <a:rPr lang="en-GB" b="1" i="0" u="none" strike="noStrike" dirty="0">
                <a:solidFill>
                  <a:srgbClr val="008080"/>
                </a:solidFill>
                <a:effectLst/>
                <a:latin typeface="Proxima Nova"/>
                <a:hlinkClick r:id="rId2"/>
              </a:rPr>
              <a:t>Deloitte</a:t>
            </a:r>
            <a:r>
              <a:rPr lang="en-GB" b="0" i="0" dirty="0">
                <a:solidFill>
                  <a:srgbClr val="1C233C"/>
                </a:solidFill>
                <a:effectLst/>
                <a:latin typeface="Proxima Nova"/>
              </a:rPr>
              <a:t>)</a:t>
            </a:r>
          </a:p>
          <a:p>
            <a:pPr algn="l" fontAlgn="t">
              <a:buFont typeface="Arial" panose="020B0604020202020204" pitchFamily="34" charset="0"/>
              <a:buChar char="•"/>
            </a:pPr>
            <a:endParaRPr lang="en-GB" b="0" i="0" dirty="0">
              <a:solidFill>
                <a:srgbClr val="1C233C"/>
              </a:solidFill>
              <a:effectLst/>
              <a:latin typeface="Proxima Nova"/>
            </a:endParaRPr>
          </a:p>
          <a:p>
            <a:pPr algn="l" fontAlgn="t"/>
            <a:r>
              <a:rPr lang="en-GB" sz="3600" b="0" i="0" dirty="0">
                <a:solidFill>
                  <a:srgbClr val="027354"/>
                </a:solidFill>
                <a:effectLst/>
                <a:latin typeface="Avenir Next LT Pro Demi" panose="020B0704020202020204" pitchFamily="34" charset="0"/>
              </a:rPr>
              <a:t>70% </a:t>
            </a:r>
            <a:r>
              <a:rPr lang="en-GB" b="0" i="0" dirty="0">
                <a:solidFill>
                  <a:srgbClr val="027354"/>
                </a:solidFill>
                <a:effectLst/>
                <a:latin typeface="Avenir Next LT Pro Demi" panose="020B0704020202020204" pitchFamily="34" charset="0"/>
              </a:rPr>
              <a:t>of Gen Z consumers try to buy from companies they consider ethical. </a:t>
            </a:r>
            <a:r>
              <a:rPr lang="en-GB" b="0" i="0" dirty="0">
                <a:solidFill>
                  <a:srgbClr val="1C233C"/>
                </a:solidFill>
                <a:effectLst/>
                <a:latin typeface="Amasis MT Pro Black" panose="02040A04050005020304" pitchFamily="18" charset="0"/>
              </a:rPr>
              <a:t>(</a:t>
            </a:r>
            <a:r>
              <a:rPr lang="en-GB" b="1" i="0" u="none" strike="noStrike" dirty="0">
                <a:solidFill>
                  <a:srgbClr val="008080"/>
                </a:solidFill>
                <a:effectLst/>
                <a:latin typeface="Amasis MT Pro Black" panose="02040A04050005020304" pitchFamily="18" charset="0"/>
                <a:hlinkClick r:id="rId3"/>
              </a:rPr>
              <a:t>McKinsey</a:t>
            </a:r>
            <a:r>
              <a:rPr lang="en-GB" b="0" i="0" dirty="0">
                <a:solidFill>
                  <a:srgbClr val="1C233C"/>
                </a:solidFill>
                <a:effectLst/>
                <a:latin typeface="Amasis MT Pro Black" panose="02040A04050005020304" pitchFamily="18" charset="0"/>
              </a:rPr>
              <a:t>) </a:t>
            </a:r>
          </a:p>
          <a:p>
            <a:endParaRPr lang="en-IE" dirty="0"/>
          </a:p>
        </p:txBody>
      </p:sp>
      <p:pic>
        <p:nvPicPr>
          <p:cNvPr id="6146" name="Picture 2" descr="8 Ways to Improve Your CSR Program for Meaningful Impact - Submittable Blog">
            <a:hlinkClick r:id="rId4"/>
            <a:extLst>
              <a:ext uri="{FF2B5EF4-FFF2-40B4-BE49-F238E27FC236}">
                <a16:creationId xmlns:a16="http://schemas.microsoft.com/office/drawing/2014/main" id="{0C50067C-FD75-51AC-3B4E-927CC56401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2826" b="13368"/>
          <a:stretch/>
        </p:blipFill>
        <p:spPr bwMode="auto">
          <a:xfrm>
            <a:off x="6698236" y="573741"/>
            <a:ext cx="4774339" cy="2940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C49C78-2D2D-ADF6-093D-E68B0060FD80}"/>
              </a:ext>
            </a:extLst>
          </p:cNvPr>
          <p:cNvSpPr txBox="1"/>
          <p:nvPr/>
        </p:nvSpPr>
        <p:spPr>
          <a:xfrm>
            <a:off x="4752894" y="6230473"/>
            <a:ext cx="6813177" cy="369332"/>
          </a:xfrm>
          <a:prstGeom prst="rect">
            <a:avLst/>
          </a:prstGeom>
          <a:solidFill>
            <a:schemeClr val="bg1"/>
          </a:solidFill>
        </p:spPr>
        <p:txBody>
          <a:bodyPr wrap="square" rtlCol="0">
            <a:spAutoFit/>
          </a:bodyPr>
          <a:lstStyle/>
          <a:p>
            <a:pPr algn="ctr"/>
            <a:r>
              <a:rPr lang="en-IE" dirty="0">
                <a:hlinkClick r:id="rId4"/>
              </a:rPr>
              <a:t>8 Ways to Improve Your CSR Program for Meaningful Impact</a:t>
            </a:r>
            <a:endParaRPr lang="en-IE" dirty="0"/>
          </a:p>
        </p:txBody>
      </p:sp>
      <p:sp>
        <p:nvSpPr>
          <p:cNvPr id="6" name="TextBox 5">
            <a:hlinkClick r:id="rId6"/>
            <a:extLst>
              <a:ext uri="{FF2B5EF4-FFF2-40B4-BE49-F238E27FC236}">
                <a16:creationId xmlns:a16="http://schemas.microsoft.com/office/drawing/2014/main" id="{86C9C031-7BFB-ABC9-5E96-DD67FB6622CB}"/>
              </a:ext>
            </a:extLst>
          </p:cNvPr>
          <p:cNvSpPr txBox="1"/>
          <p:nvPr/>
        </p:nvSpPr>
        <p:spPr>
          <a:xfrm>
            <a:off x="6884894" y="3382288"/>
            <a:ext cx="4303059" cy="2800767"/>
          </a:xfrm>
          <a:prstGeom prst="rect">
            <a:avLst/>
          </a:prstGeom>
          <a:solidFill>
            <a:srgbClr val="027354"/>
          </a:solidFill>
        </p:spPr>
        <p:txBody>
          <a:bodyPr wrap="square" rtlCol="0">
            <a:spAutoFit/>
          </a:bodyPr>
          <a:lstStyle/>
          <a:p>
            <a:pPr marL="342900" indent="-342900">
              <a:buFont typeface="+mj-lt"/>
              <a:buAutoNum type="arabicPeriod"/>
            </a:pPr>
            <a:r>
              <a:rPr lang="en-IE" sz="2200" dirty="0">
                <a:solidFill>
                  <a:schemeClr val="bg1"/>
                </a:solidFill>
              </a:rPr>
              <a:t>Ask the tough questions</a:t>
            </a:r>
          </a:p>
          <a:p>
            <a:pPr marL="342900" indent="-342900">
              <a:buFont typeface="+mj-lt"/>
              <a:buAutoNum type="arabicPeriod"/>
            </a:pPr>
            <a:r>
              <a:rPr lang="en-IE" sz="2200" dirty="0">
                <a:solidFill>
                  <a:schemeClr val="bg1"/>
                </a:solidFill>
              </a:rPr>
              <a:t>Increase transparency</a:t>
            </a:r>
          </a:p>
          <a:p>
            <a:pPr marL="342900" indent="-342900">
              <a:buFont typeface="+mj-lt"/>
              <a:buAutoNum type="arabicPeriod"/>
            </a:pPr>
            <a:r>
              <a:rPr lang="en-IE" sz="2200" dirty="0">
                <a:solidFill>
                  <a:schemeClr val="bg1"/>
                </a:solidFill>
              </a:rPr>
              <a:t>Focus on equity</a:t>
            </a:r>
          </a:p>
          <a:p>
            <a:pPr marL="342900" indent="-342900">
              <a:buFont typeface="+mj-lt"/>
              <a:buAutoNum type="arabicPeriod"/>
            </a:pPr>
            <a:r>
              <a:rPr lang="en-IE" sz="2200" dirty="0">
                <a:solidFill>
                  <a:schemeClr val="bg1"/>
                </a:solidFill>
              </a:rPr>
              <a:t>Deepen community connections</a:t>
            </a:r>
          </a:p>
          <a:p>
            <a:pPr marL="342900" indent="-342900">
              <a:buFont typeface="+mj-lt"/>
              <a:buAutoNum type="arabicPeriod"/>
            </a:pPr>
            <a:r>
              <a:rPr lang="en-IE" sz="2200" dirty="0">
                <a:solidFill>
                  <a:schemeClr val="bg1"/>
                </a:solidFill>
              </a:rPr>
              <a:t>Reimagine risk tolerance</a:t>
            </a:r>
          </a:p>
          <a:p>
            <a:pPr marL="342900" indent="-342900">
              <a:buFont typeface="+mj-lt"/>
              <a:buAutoNum type="arabicPeriod"/>
            </a:pPr>
            <a:r>
              <a:rPr lang="en-IE" sz="2200" dirty="0">
                <a:solidFill>
                  <a:schemeClr val="bg1"/>
                </a:solidFill>
              </a:rPr>
              <a:t>Evolve your idea of measurability</a:t>
            </a:r>
          </a:p>
          <a:p>
            <a:pPr marL="342900" indent="-342900">
              <a:buFont typeface="+mj-lt"/>
              <a:buAutoNum type="arabicPeriod"/>
            </a:pPr>
            <a:r>
              <a:rPr lang="en-IE" sz="2200" dirty="0">
                <a:solidFill>
                  <a:schemeClr val="bg1"/>
                </a:solidFill>
              </a:rPr>
              <a:t>Encourage creativity</a:t>
            </a:r>
          </a:p>
          <a:p>
            <a:pPr marL="342900" indent="-342900">
              <a:buFont typeface="+mj-lt"/>
              <a:buAutoNum type="arabicPeriod"/>
            </a:pPr>
            <a:r>
              <a:rPr lang="en-IE" sz="2200" dirty="0">
                <a:solidFill>
                  <a:schemeClr val="bg1"/>
                </a:solidFill>
              </a:rPr>
              <a:t>Improve your responsiveness</a:t>
            </a:r>
          </a:p>
        </p:txBody>
      </p:sp>
      <p:sp>
        <p:nvSpPr>
          <p:cNvPr id="7" name="TextBox 6">
            <a:extLst>
              <a:ext uri="{FF2B5EF4-FFF2-40B4-BE49-F238E27FC236}">
                <a16:creationId xmlns:a16="http://schemas.microsoft.com/office/drawing/2014/main" id="{06E5FD8B-25F4-FE78-2415-8D71C18E02DB}"/>
              </a:ext>
            </a:extLst>
          </p:cNvPr>
          <p:cNvSpPr txBox="1"/>
          <p:nvPr/>
        </p:nvSpPr>
        <p:spPr>
          <a:xfrm>
            <a:off x="6563764" y="213280"/>
            <a:ext cx="5043281" cy="461665"/>
          </a:xfrm>
          <a:prstGeom prst="rect">
            <a:avLst/>
          </a:prstGeom>
          <a:noFill/>
        </p:spPr>
        <p:txBody>
          <a:bodyPr wrap="square" rtlCol="0">
            <a:spAutoFit/>
          </a:bodyPr>
          <a:lstStyle/>
          <a:p>
            <a:pPr algn="ctr"/>
            <a:r>
              <a:rPr lang="en-IE" sz="2400" b="1" dirty="0">
                <a:solidFill>
                  <a:srgbClr val="C95F57"/>
                </a:solidFill>
              </a:rPr>
              <a:t>8 Steps to Improve Your CSR Program</a:t>
            </a:r>
          </a:p>
        </p:txBody>
      </p:sp>
      <p:pic>
        <p:nvPicPr>
          <p:cNvPr id="8" name="Graphic 7" descr="Touchscreen with solid fill">
            <a:extLst>
              <a:ext uri="{FF2B5EF4-FFF2-40B4-BE49-F238E27FC236}">
                <a16:creationId xmlns:a16="http://schemas.microsoft.com/office/drawing/2014/main" id="{B57E56D8-A65F-D429-C5E5-8CB9C1A352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8204" y="1830458"/>
            <a:ext cx="914400" cy="914400"/>
          </a:xfrm>
          <a:prstGeom prst="rect">
            <a:avLst/>
          </a:prstGeom>
        </p:spPr>
      </p:pic>
      <p:pic>
        <p:nvPicPr>
          <p:cNvPr id="9" name="Graphic 8" descr="Touchscreen with solid fill">
            <a:extLst>
              <a:ext uri="{FF2B5EF4-FFF2-40B4-BE49-F238E27FC236}">
                <a16:creationId xmlns:a16="http://schemas.microsoft.com/office/drawing/2014/main" id="{AAAFB2B0-EEA4-5A10-EA51-CEA39B668B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8871" y="4528173"/>
            <a:ext cx="914400" cy="914400"/>
          </a:xfrm>
          <a:prstGeom prst="rect">
            <a:avLst/>
          </a:prstGeom>
        </p:spPr>
      </p:pic>
    </p:spTree>
    <p:extLst>
      <p:ext uri="{BB962C8B-B14F-4D97-AF65-F5344CB8AC3E}">
        <p14:creationId xmlns:p14="http://schemas.microsoft.com/office/powerpoint/2010/main" val="3133277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500" y="249438"/>
            <a:ext cx="5228693" cy="953429"/>
          </a:xfrm>
        </p:spPr>
        <p:txBody>
          <a:bodyPr>
            <a:normAutofit fontScale="92500"/>
          </a:bodyPr>
          <a:lstStyle/>
          <a:p>
            <a:pPr algn="ctr"/>
            <a:r>
              <a:rPr lang="en-IE" sz="2800" dirty="0">
                <a:solidFill>
                  <a:srgbClr val="027354"/>
                </a:solidFill>
              </a:rPr>
              <a:t>How SMEs can Engage in Successful CSR Cultural Change Activities</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310975" y="1117988"/>
            <a:ext cx="7362815" cy="5662500"/>
          </a:xfrm>
          <a:solidFill>
            <a:schemeClr val="bg1"/>
          </a:solidFill>
        </p:spPr>
        <p:txBody>
          <a:bodyPr/>
          <a:lstStyle/>
          <a:p>
            <a:pPr marL="342900" indent="-342900" algn="l">
              <a:buFont typeface="Wingdings" panose="05000000000000000000" pitchFamily="2" charset="2"/>
              <a:buChar char="v"/>
            </a:pPr>
            <a:r>
              <a:rPr lang="en-GB" sz="2200" b="1" i="0" dirty="0">
                <a:solidFill>
                  <a:srgbClr val="C95F57"/>
                </a:solidFill>
                <a:effectLst/>
              </a:rPr>
              <a:t>Embedding CSR into the </a:t>
            </a:r>
            <a:r>
              <a:rPr lang="en-GB" sz="2200" b="1" dirty="0">
                <a:solidFill>
                  <a:srgbClr val="C95F57"/>
                </a:solidFill>
              </a:rPr>
              <a:t>core business or as an addition. </a:t>
            </a:r>
            <a:r>
              <a:rPr lang="en-GB" sz="2200" b="0" i="0" dirty="0">
                <a:solidFill>
                  <a:srgbClr val="303030"/>
                </a:solidFill>
                <a:effectLst/>
              </a:rPr>
              <a:t>Depending on their business model SMEs may incorporate CSR in their core business or product, or have CSR as an addition to company activities and employee benefits. </a:t>
            </a:r>
          </a:p>
          <a:p>
            <a:pPr marL="342900" indent="-342900" algn="l">
              <a:buFont typeface="Wingdings" panose="05000000000000000000" pitchFamily="2" charset="2"/>
              <a:buChar char="v"/>
            </a:pPr>
            <a:r>
              <a:rPr lang="en-GB" sz="2200" b="1" dirty="0">
                <a:solidFill>
                  <a:srgbClr val="C95F57"/>
                </a:solidFill>
              </a:rPr>
              <a:t>Examples</a:t>
            </a:r>
            <a:r>
              <a:rPr lang="en-GB" sz="2200" dirty="0">
                <a:solidFill>
                  <a:srgbClr val="303030"/>
                </a:solidFill>
              </a:rPr>
              <a:t> i</a:t>
            </a:r>
            <a:r>
              <a:rPr lang="en-GB" sz="2200" b="0" i="0" dirty="0">
                <a:solidFill>
                  <a:srgbClr val="303030"/>
                </a:solidFill>
                <a:effectLst/>
              </a:rPr>
              <a:t>nclude things such as dedicated paid volunteering days, flexible work arrangements that accommodate volunteering during work hours</a:t>
            </a:r>
          </a:p>
          <a:p>
            <a:pPr marL="342900" indent="-342900" algn="l">
              <a:buFont typeface="Wingdings" panose="05000000000000000000" pitchFamily="2" charset="2"/>
              <a:buChar char="v"/>
            </a:pPr>
            <a:r>
              <a:rPr lang="en-GB" sz="2200" b="1" dirty="0">
                <a:solidFill>
                  <a:srgbClr val="C95F57"/>
                </a:solidFill>
              </a:rPr>
              <a:t>Start with developing a </a:t>
            </a:r>
            <a:r>
              <a:rPr lang="en-GB" sz="2200" b="1" i="0" dirty="0">
                <a:solidFill>
                  <a:srgbClr val="C95F57"/>
                </a:solidFill>
                <a:effectLst/>
              </a:rPr>
              <a:t>‘CSR calendar’ </a:t>
            </a:r>
            <a:r>
              <a:rPr lang="en-GB" sz="2200" b="0" i="0" dirty="0">
                <a:solidFill>
                  <a:srgbClr val="303030"/>
                </a:solidFill>
                <a:effectLst/>
              </a:rPr>
              <a:t>which includes initiatives across the company, ‘donation matching’ or a range of other activities for example pro bono consulting services. Philanthropy, should not be the only focus of CSR policies. In order to have the greatest value it is imperative that SMEs select initiatives that resonate with their business, employees and key stakeholders. These types of initiatives can generate several benefits discussed in the next slide.</a:t>
            </a:r>
            <a:endParaRPr lang="en-IE" sz="2200" dirty="0"/>
          </a:p>
        </p:txBody>
      </p:sp>
      <p:pic>
        <p:nvPicPr>
          <p:cNvPr id="1026" name="Picture 2">
            <a:hlinkClick r:id="rId2"/>
            <a:extLst>
              <a:ext uri="{FF2B5EF4-FFF2-40B4-BE49-F238E27FC236}">
                <a16:creationId xmlns:a16="http://schemas.microsoft.com/office/drawing/2014/main" id="{C646FCF4-DC04-1547-2826-CE676E08D9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5709" y="125505"/>
            <a:ext cx="2424056" cy="6060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9D4658-8D1B-E4D0-A37C-26C69B9F2778}"/>
              </a:ext>
            </a:extLst>
          </p:cNvPr>
          <p:cNvSpPr txBox="1"/>
          <p:nvPr/>
        </p:nvSpPr>
        <p:spPr>
          <a:xfrm>
            <a:off x="10408024" y="1588601"/>
            <a:ext cx="1264023" cy="923330"/>
          </a:xfrm>
          <a:prstGeom prst="rect">
            <a:avLst/>
          </a:prstGeom>
          <a:noFill/>
        </p:spPr>
        <p:txBody>
          <a:bodyPr wrap="square" rtlCol="0">
            <a:spAutoFit/>
          </a:bodyPr>
          <a:lstStyle/>
          <a:p>
            <a:pPr algn="ctr"/>
            <a:r>
              <a:rPr lang="en-IE" dirty="0">
                <a:solidFill>
                  <a:srgbClr val="37465E"/>
                </a:solidFill>
                <a:hlinkClick r:id="rId4">
                  <a:extLst>
                    <a:ext uri="{A12FA001-AC4F-418D-AE19-62706E023703}">
                      <ahyp:hlinkClr xmlns:ahyp="http://schemas.microsoft.com/office/drawing/2018/hyperlinkcolor" val="tx"/>
                    </a:ext>
                  </a:extLst>
                </a:hlinkClick>
              </a:rPr>
              <a:t>Template 3 Month CSR Calendar</a:t>
            </a:r>
            <a:endParaRPr lang="en-IE" dirty="0">
              <a:solidFill>
                <a:srgbClr val="37465E"/>
              </a:solidFill>
            </a:endParaRPr>
          </a:p>
        </p:txBody>
      </p:sp>
      <p:sp>
        <p:nvSpPr>
          <p:cNvPr id="8" name="TextBox 7">
            <a:extLst>
              <a:ext uri="{FF2B5EF4-FFF2-40B4-BE49-F238E27FC236}">
                <a16:creationId xmlns:a16="http://schemas.microsoft.com/office/drawing/2014/main" id="{AB48591D-B93F-3956-C152-E3D438D17EA9}"/>
              </a:ext>
            </a:extLst>
          </p:cNvPr>
          <p:cNvSpPr txBox="1"/>
          <p:nvPr/>
        </p:nvSpPr>
        <p:spPr>
          <a:xfrm>
            <a:off x="10219766" y="4096871"/>
            <a:ext cx="1775010" cy="923330"/>
          </a:xfrm>
          <a:prstGeom prst="rect">
            <a:avLst/>
          </a:prstGeom>
          <a:noFill/>
        </p:spPr>
        <p:txBody>
          <a:bodyPr wrap="square" rtlCol="0">
            <a:spAutoFit/>
          </a:bodyPr>
          <a:lstStyle/>
          <a:p>
            <a:pPr algn="ctr"/>
            <a:r>
              <a:rPr lang="en-IE" dirty="0">
                <a:solidFill>
                  <a:srgbClr val="37465E"/>
                </a:solidFill>
                <a:hlinkClick r:id="rId2">
                  <a:extLst>
                    <a:ext uri="{A12FA001-AC4F-418D-AE19-62706E023703}">
                      <ahyp:hlinkClr xmlns:ahyp="http://schemas.microsoft.com/office/drawing/2018/hyperlinkcolor" val="tx"/>
                    </a:ext>
                  </a:extLst>
                </a:hlinkClick>
              </a:rPr>
              <a:t>Sample Monthly Community Impact Calendar</a:t>
            </a:r>
            <a:endParaRPr lang="en-IE" dirty="0">
              <a:solidFill>
                <a:srgbClr val="37465E"/>
              </a:solidFill>
            </a:endParaRPr>
          </a:p>
        </p:txBody>
      </p:sp>
      <p:pic>
        <p:nvPicPr>
          <p:cNvPr id="9" name="Graphic 8" descr="Touchscreen with solid fill">
            <a:extLst>
              <a:ext uri="{FF2B5EF4-FFF2-40B4-BE49-F238E27FC236}">
                <a16:creationId xmlns:a16="http://schemas.microsoft.com/office/drawing/2014/main" id="{183919E0-B4C7-EA2C-DD34-C814D5E92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7647" y="5020201"/>
            <a:ext cx="914400" cy="914400"/>
          </a:xfrm>
          <a:prstGeom prst="rect">
            <a:avLst/>
          </a:prstGeom>
        </p:spPr>
      </p:pic>
      <p:pic>
        <p:nvPicPr>
          <p:cNvPr id="10" name="Graphic 9" descr="Touchscreen with solid fill">
            <a:extLst>
              <a:ext uri="{FF2B5EF4-FFF2-40B4-BE49-F238E27FC236}">
                <a16:creationId xmlns:a16="http://schemas.microsoft.com/office/drawing/2014/main" id="{3AEC0F35-BE3C-002F-4F77-79BE2D9C4E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0071" y="2514600"/>
            <a:ext cx="914400" cy="914400"/>
          </a:xfrm>
          <a:prstGeom prst="rect">
            <a:avLst/>
          </a:prstGeom>
        </p:spPr>
      </p:pic>
    </p:spTree>
    <p:extLst>
      <p:ext uri="{BB962C8B-B14F-4D97-AF65-F5344CB8AC3E}">
        <p14:creationId xmlns:p14="http://schemas.microsoft.com/office/powerpoint/2010/main" val="2689344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65BA4F-5028-0B5D-8AAD-DE5F1AC530AB}"/>
              </a:ext>
            </a:extLst>
          </p:cNvPr>
          <p:cNvSpPr>
            <a:spLocks noGrp="1"/>
          </p:cNvSpPr>
          <p:nvPr>
            <p:ph type="body" sz="quarter" idx="13"/>
          </p:nvPr>
        </p:nvSpPr>
        <p:spPr>
          <a:xfrm>
            <a:off x="363722" y="174737"/>
            <a:ext cx="8053947" cy="3610233"/>
          </a:xfrm>
        </p:spPr>
        <p:txBody>
          <a:bodyPr>
            <a:noAutofit/>
          </a:bodyPr>
          <a:lstStyle/>
          <a:p>
            <a:pPr>
              <a:lnSpc>
                <a:spcPct val="100000"/>
              </a:lnSpc>
              <a:spcBef>
                <a:spcPts val="0"/>
              </a:spcBef>
            </a:pPr>
            <a:r>
              <a:rPr lang="en-GB" sz="2000" i="0" dirty="0"/>
              <a:t>“There is no way to avoid paying serious attention to CSR: the costs of failing are simply too high. There are countless win-win opportunities waiting to be discovered: every activity in a firm’s value chain overlaps in some way with social factors—everything from how you buy or procure to how you do your research—yet very few companies have thought about this. The goal is to leverage your company’s unique capabilities in supporting social causes, and improve your competitive context at the same time. The job of today’s leaders is to stop being defensive and start thinking systematically about corporate responsibility.” </a:t>
            </a:r>
          </a:p>
          <a:p>
            <a:pPr>
              <a:lnSpc>
                <a:spcPct val="100000"/>
              </a:lnSpc>
              <a:spcBef>
                <a:spcPts val="0"/>
              </a:spcBef>
            </a:pPr>
            <a:endParaRPr lang="en-GB" sz="2000" i="0" dirty="0"/>
          </a:p>
          <a:p>
            <a:pPr>
              <a:lnSpc>
                <a:spcPct val="100000"/>
              </a:lnSpc>
              <a:spcBef>
                <a:spcPts val="0"/>
              </a:spcBef>
            </a:pPr>
            <a:r>
              <a:rPr lang="en-GB" sz="2000" i="0" dirty="0"/>
              <a:t>Michael Porter, Professor, Harvard Business School</a:t>
            </a:r>
            <a:endParaRPr lang="en-IE" sz="2000" i="0" dirty="0"/>
          </a:p>
        </p:txBody>
      </p:sp>
      <p:pic>
        <p:nvPicPr>
          <p:cNvPr id="3" name="Picture 2">
            <a:extLst>
              <a:ext uri="{FF2B5EF4-FFF2-40B4-BE49-F238E27FC236}">
                <a16:creationId xmlns:a16="http://schemas.microsoft.com/office/drawing/2014/main" id="{71A7D1F6-8A75-9E7D-73F3-224767FE7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365" y="2779058"/>
            <a:ext cx="3783024" cy="3236259"/>
          </a:xfrm>
          <a:prstGeom prst="flowChartConnector">
            <a:avLst/>
          </a:prstGeom>
        </p:spPr>
      </p:pic>
    </p:spTree>
    <p:extLst>
      <p:ext uri="{BB962C8B-B14F-4D97-AF65-F5344CB8AC3E}">
        <p14:creationId xmlns:p14="http://schemas.microsoft.com/office/powerpoint/2010/main" val="2860238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BFB0D9-D855-15DB-D102-8AF3337B2398}"/>
              </a:ext>
            </a:extLst>
          </p:cNvPr>
          <p:cNvSpPr>
            <a:spLocks noGrp="1"/>
          </p:cNvSpPr>
          <p:nvPr>
            <p:ph type="body" sz="quarter" idx="13"/>
          </p:nvPr>
        </p:nvSpPr>
        <p:spPr>
          <a:xfrm>
            <a:off x="1100085" y="374946"/>
            <a:ext cx="10921585" cy="953429"/>
          </a:xfrm>
        </p:spPr>
        <p:txBody>
          <a:bodyPr anchor="ctr">
            <a:normAutofit fontScale="92500"/>
          </a:bodyPr>
          <a:lstStyle/>
          <a:p>
            <a:r>
              <a:rPr lang="en-IE" dirty="0">
                <a:solidFill>
                  <a:srgbClr val="C95F57"/>
                </a:solidFill>
              </a:rPr>
              <a:t>Let’s Zoom in on the Benefits of CSR Cultural Transformation!</a:t>
            </a:r>
          </a:p>
        </p:txBody>
      </p:sp>
      <p:sp>
        <p:nvSpPr>
          <p:cNvPr id="6" name="Text Placeholder 5">
            <a:extLst>
              <a:ext uri="{FF2B5EF4-FFF2-40B4-BE49-F238E27FC236}">
                <a16:creationId xmlns:a16="http://schemas.microsoft.com/office/drawing/2014/main" id="{2AA5BFF3-247C-5AF2-3DB1-0BF1A2643C4B}"/>
              </a:ext>
            </a:extLst>
          </p:cNvPr>
          <p:cNvSpPr>
            <a:spLocks noGrp="1"/>
          </p:cNvSpPr>
          <p:nvPr>
            <p:ph type="body" sz="quarter" idx="14"/>
          </p:nvPr>
        </p:nvSpPr>
        <p:spPr>
          <a:xfrm>
            <a:off x="714603" y="1234117"/>
            <a:ext cx="11217421" cy="3995320"/>
          </a:xfrm>
        </p:spPr>
        <p:txBody>
          <a:bodyPr/>
          <a:lstStyle/>
          <a:p>
            <a:pPr marL="342900" indent="-342900" algn="l">
              <a:spcBef>
                <a:spcPts val="1200"/>
              </a:spcBef>
              <a:buFont typeface="Wingdings" panose="05000000000000000000" pitchFamily="2" charset="2"/>
              <a:buChar char="v"/>
            </a:pPr>
            <a:r>
              <a:rPr lang="en-GB" sz="2100" b="1" i="0" dirty="0">
                <a:solidFill>
                  <a:srgbClr val="C95F57"/>
                </a:solidFill>
                <a:effectLst/>
              </a:rPr>
              <a:t>Reputation and Competitive Advantage. </a:t>
            </a:r>
            <a:r>
              <a:rPr lang="en-GB" sz="2100" b="0" i="0" dirty="0">
                <a:solidFill>
                  <a:srgbClr val="303030"/>
                </a:solidFill>
                <a:effectLst/>
              </a:rPr>
              <a:t>There is significant practical research which substantiates the impact of </a:t>
            </a:r>
            <a:r>
              <a:rPr lang="en-GB" sz="2100" dirty="0">
                <a:solidFill>
                  <a:srgbClr val="303030"/>
                </a:solidFill>
              </a:rPr>
              <a:t>CSR activities on a SMEs reputation and competitive advantage. </a:t>
            </a:r>
          </a:p>
          <a:p>
            <a:pPr marL="342900" indent="-342900" algn="l">
              <a:spcBef>
                <a:spcPts val="1200"/>
              </a:spcBef>
              <a:buFont typeface="Wingdings" panose="05000000000000000000" pitchFamily="2" charset="2"/>
              <a:buChar char="v"/>
            </a:pPr>
            <a:r>
              <a:rPr lang="en-GB" sz="2100" b="1" dirty="0">
                <a:solidFill>
                  <a:srgbClr val="C95F57"/>
                </a:solidFill>
              </a:rPr>
              <a:t>Attract and Retail Skilled Employees. </a:t>
            </a:r>
            <a:r>
              <a:rPr lang="en-GB" sz="2100" dirty="0">
                <a:solidFill>
                  <a:srgbClr val="303030"/>
                </a:solidFill>
              </a:rPr>
              <a:t>CSR can have a direct impact on attracting and retaining skilled employees. Employee attitudes and behaviours </a:t>
            </a:r>
            <a:r>
              <a:rPr lang="en-GB" sz="2100" b="0" i="0" dirty="0">
                <a:solidFill>
                  <a:srgbClr val="303030"/>
                </a:solidFill>
                <a:effectLst/>
              </a:rPr>
              <a:t>drive company culture and climate and therefore CSR activities can play an integral function in this context. Motivation and commitment to helping others can enhance employees’ affinity with their employer.</a:t>
            </a:r>
          </a:p>
          <a:p>
            <a:pPr marL="342900" indent="-342900" algn="l">
              <a:spcBef>
                <a:spcPts val="1200"/>
              </a:spcBef>
              <a:buFont typeface="Wingdings" panose="05000000000000000000" pitchFamily="2" charset="2"/>
              <a:buChar char="v"/>
            </a:pPr>
            <a:r>
              <a:rPr lang="en-GB" sz="2100" b="1" i="0" dirty="0">
                <a:solidFill>
                  <a:srgbClr val="C95F57"/>
                </a:solidFill>
                <a:effectLst/>
              </a:rPr>
              <a:t>Stimulate a Culture of Innovation. </a:t>
            </a:r>
            <a:r>
              <a:rPr lang="en-GB" sz="2100" b="0" i="0" dirty="0">
                <a:solidFill>
                  <a:srgbClr val="303030"/>
                </a:solidFill>
                <a:effectLst/>
              </a:rPr>
              <a:t>CSR programmes can help stimulate a culture of innovation within SMEs. Where CSR culture is conducive to helping other people and benefiting society, employees may feel more inclined to be creative which can have a knock-on effect on other areas of their output. </a:t>
            </a:r>
          </a:p>
          <a:p>
            <a:pPr marL="342900" indent="-342900" algn="l">
              <a:spcBef>
                <a:spcPts val="1200"/>
              </a:spcBef>
              <a:buFont typeface="Wingdings" panose="05000000000000000000" pitchFamily="2" charset="2"/>
              <a:buChar char="v"/>
            </a:pPr>
            <a:r>
              <a:rPr lang="en-GB" sz="2100" b="1" i="0" dirty="0">
                <a:solidFill>
                  <a:srgbClr val="C95F57"/>
                </a:solidFill>
                <a:effectLst/>
              </a:rPr>
              <a:t>Positive Purpose Driven Employee Development. </a:t>
            </a:r>
            <a:r>
              <a:rPr lang="en-GB" sz="2100" b="0" i="0" dirty="0">
                <a:solidFill>
                  <a:srgbClr val="303030"/>
                </a:solidFill>
                <a:effectLst/>
              </a:rPr>
              <a:t>CSR activities can facilitate both personal and professional development for employees. For example, when employees volunteer for team-based CSR activities this may subsequently create bonds and improve working relationships and therefore enhance their ability to work more effectively on other business projects. This is perhaps even more pertinent for SMEs where employees work in smaller, more intimate environments.</a:t>
            </a:r>
          </a:p>
          <a:p>
            <a:pPr marL="342900" indent="-342900">
              <a:spcBef>
                <a:spcPts val="1200"/>
              </a:spcBef>
              <a:buFont typeface="Wingdings" panose="05000000000000000000" pitchFamily="2" charset="2"/>
              <a:buChar char="v"/>
            </a:pPr>
            <a:endParaRPr lang="en-IE" sz="2100" dirty="0"/>
          </a:p>
        </p:txBody>
      </p:sp>
    </p:spTree>
    <p:extLst>
      <p:ext uri="{BB962C8B-B14F-4D97-AF65-F5344CB8AC3E}">
        <p14:creationId xmlns:p14="http://schemas.microsoft.com/office/powerpoint/2010/main" val="305013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4</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824980" cy="4442769"/>
          </a:xfrm>
        </p:spPr>
        <p:txBody>
          <a:bodyPr/>
          <a:lstStyle/>
          <a:p>
            <a:r>
              <a:rPr lang="en-IE" sz="2000" dirty="0"/>
              <a:t>This Module you will </a:t>
            </a:r>
            <a:r>
              <a:rPr lang="en-GB" sz="2000" dirty="0"/>
              <a:t>explore how and when to effect CSR cultural change to improve the performance of your company. You will learn how to deep dive into cultural transformation at the right time for your company —this is a type of change initiated at the executive leadership level. It explains how CSR cultural transformation is a holistic, dynamic process that encapsulates the whole company including stakeholder minds, attitudes and beliefs – essentially a way of doing business differently but better. It demonstrates that to begin your CSR journey a ‘pure’ CSR approach isn’t needed nor does it need to be embedded in core business operations and products. The most important thing is for SMEs to get on the CSR journey and build it gradually by starting small and engaging in external CSR activities. CSR is different for every business depending on its size, resources and model this Module explains how SMEs can develop an adaptable model. </a:t>
            </a: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06959" y="392275"/>
            <a:ext cx="5048133" cy="822373"/>
          </a:xfrm>
        </p:spPr>
        <p:txBody>
          <a:bodyPr/>
          <a:lstStyle/>
          <a:p>
            <a:r>
              <a:rPr lang="en-US" sz="2300" dirty="0"/>
              <a:t>Introduction &amp; SME CSR Cultural Change Management &amp; How the Appetite for Adaptation is Stronger Than Ever</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697713"/>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04026"/>
            <a:ext cx="4718277" cy="822373"/>
          </a:xfrm>
        </p:spPr>
        <p:txBody>
          <a:bodyPr/>
          <a:lstStyle/>
          <a:p>
            <a:r>
              <a:rPr lang="en-US" sz="2300" dirty="0"/>
              <a:t>How CSR Innovation Should Be Front and Centre of a Company’s Culture</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1886" y="4053749"/>
            <a:ext cx="4718277" cy="822373"/>
          </a:xfrm>
        </p:spPr>
        <p:txBody>
          <a:bodyPr/>
          <a:lstStyle/>
          <a:p>
            <a:r>
              <a:rPr lang="en-US" sz="2400" dirty="0"/>
              <a:t>Activating CSR Cultural Change Management– </a:t>
            </a:r>
            <a:r>
              <a:rPr lang="en-US" sz="2400" dirty="0">
                <a:solidFill>
                  <a:srgbClr val="C95F57"/>
                </a:solidFill>
              </a:rPr>
              <a:t>Short-Term Strategic Approach</a:t>
            </a: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2824504"/>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Dig Deeper into the Benefits of SME Cultural Change Management</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FA1156-E3CE-AFB7-385D-D60EA3DA816A}"/>
              </a:ext>
            </a:extLst>
          </p:cNvPr>
          <p:cNvSpPr>
            <a:spLocks noGrp="1"/>
          </p:cNvSpPr>
          <p:nvPr>
            <p:ph type="body" sz="quarter" idx="13"/>
          </p:nvPr>
        </p:nvSpPr>
        <p:spPr>
          <a:xfrm>
            <a:off x="726087" y="401838"/>
            <a:ext cx="10685983" cy="953429"/>
          </a:xfrm>
        </p:spPr>
        <p:txBody>
          <a:bodyPr anchor="ctr">
            <a:normAutofit/>
          </a:bodyPr>
          <a:lstStyle/>
          <a:p>
            <a:r>
              <a:rPr lang="en-IE" sz="2800" dirty="0"/>
              <a:t>Managing SME Financial and CSR Cultural Change</a:t>
            </a:r>
          </a:p>
        </p:txBody>
      </p:sp>
      <p:sp>
        <p:nvSpPr>
          <p:cNvPr id="6" name="Text Placeholder 5">
            <a:extLst>
              <a:ext uri="{FF2B5EF4-FFF2-40B4-BE49-F238E27FC236}">
                <a16:creationId xmlns:a16="http://schemas.microsoft.com/office/drawing/2014/main" id="{3DE1994A-4F51-88D7-F328-935DBFC1578A}"/>
              </a:ext>
            </a:extLst>
          </p:cNvPr>
          <p:cNvSpPr>
            <a:spLocks noGrp="1"/>
          </p:cNvSpPr>
          <p:nvPr>
            <p:ph type="body" sz="quarter" idx="14"/>
          </p:nvPr>
        </p:nvSpPr>
        <p:spPr>
          <a:xfrm>
            <a:off x="409585" y="1321005"/>
            <a:ext cx="8106886" cy="3079983"/>
          </a:xfrm>
        </p:spPr>
        <p:txBody>
          <a:bodyPr/>
          <a:lstStyle/>
          <a:p>
            <a:pPr marL="342900" indent="-342900">
              <a:buFont typeface="Wingdings" panose="05000000000000000000" pitchFamily="2" charset="2"/>
              <a:buChar char="v"/>
            </a:pPr>
            <a:r>
              <a:rPr lang="en-GB" sz="2200" b="1" i="0" dirty="0">
                <a:effectLst/>
              </a:rPr>
              <a:t>Financial Benefits. </a:t>
            </a:r>
            <a:r>
              <a:rPr lang="en-GB" sz="2200" b="0" i="0" dirty="0">
                <a:effectLst/>
              </a:rPr>
              <a:t>Quantifying the financial benefits of CSR activities can be difficult to assess, particularly in the beginning and short term. Many SMEs engage in CSR activities but without profitability on a corporate level, it is not sustainable. This becomes even more critical for SMEs who naturally do not possess the same level of financial clout or resources as large corporations. It is important not to take a biased view of CSR investment. </a:t>
            </a:r>
          </a:p>
          <a:p>
            <a:pPr marL="342900" indent="-342900">
              <a:buFont typeface="Wingdings" panose="05000000000000000000" pitchFamily="2" charset="2"/>
              <a:buChar char="v"/>
            </a:pPr>
            <a:endParaRPr lang="en-GB" sz="2200" b="0" i="0" dirty="0">
              <a:effectLst/>
            </a:endParaRPr>
          </a:p>
          <a:p>
            <a:pPr marL="342900" indent="-342900">
              <a:buFont typeface="Wingdings" panose="05000000000000000000" pitchFamily="2" charset="2"/>
              <a:buChar char="v"/>
            </a:pPr>
            <a:r>
              <a:rPr lang="en-GB" sz="2200" b="1" i="0" dirty="0">
                <a:effectLst/>
              </a:rPr>
              <a:t>Reputationa</a:t>
            </a:r>
            <a:r>
              <a:rPr lang="en-GB" sz="2200" b="1" dirty="0"/>
              <a:t>l or ethical </a:t>
            </a:r>
            <a:r>
              <a:rPr lang="en-GB" sz="2200" b="1" i="0" dirty="0">
                <a:effectLst/>
              </a:rPr>
              <a:t>CSR practices will arise at several levels and frequently at fluctuating points in time. </a:t>
            </a:r>
            <a:r>
              <a:rPr lang="en-GB" sz="2200" b="0" i="0" dirty="0">
                <a:effectLst/>
              </a:rPr>
              <a:t>In the medium to long term, an effective CSR strategy can help transform company culture and how the firm sees its role in the world. Company culture and CSR are at the essence of value creation using a holistic internal and external approach and therefore will engender several benefits for the environment, economy and socially. </a:t>
            </a:r>
            <a:endParaRPr lang="en-IE" sz="2200" dirty="0"/>
          </a:p>
        </p:txBody>
      </p:sp>
      <p:pic>
        <p:nvPicPr>
          <p:cNvPr id="20" name="Graphic 19" descr="Sustainability with solid fill">
            <a:extLst>
              <a:ext uri="{FF2B5EF4-FFF2-40B4-BE49-F238E27FC236}">
                <a16:creationId xmlns:a16="http://schemas.microsoft.com/office/drawing/2014/main" id="{D26C03FC-5EB1-11FA-725B-3C4A1D9B94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1222" y="4632670"/>
            <a:ext cx="1579871" cy="1579871"/>
          </a:xfrm>
          <a:prstGeom prst="rect">
            <a:avLst/>
          </a:prstGeom>
        </p:spPr>
      </p:pic>
      <p:pic>
        <p:nvPicPr>
          <p:cNvPr id="22" name="Graphic 21" descr="Iceberg with solid fill">
            <a:extLst>
              <a:ext uri="{FF2B5EF4-FFF2-40B4-BE49-F238E27FC236}">
                <a16:creationId xmlns:a16="http://schemas.microsoft.com/office/drawing/2014/main" id="{4E0E8AF2-5449-18A5-A75A-AFDEA8564C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2804" y="493941"/>
            <a:ext cx="1956706" cy="1956706"/>
          </a:xfrm>
          <a:prstGeom prst="rect">
            <a:avLst/>
          </a:prstGeom>
        </p:spPr>
      </p:pic>
      <p:pic>
        <p:nvPicPr>
          <p:cNvPr id="24" name="Graphic 23" descr="Money with solid fill">
            <a:extLst>
              <a:ext uri="{FF2B5EF4-FFF2-40B4-BE49-F238E27FC236}">
                <a16:creationId xmlns:a16="http://schemas.microsoft.com/office/drawing/2014/main" id="{6F93CDE2-1401-27F2-2E85-03DCC4BD5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1222" y="2713542"/>
            <a:ext cx="1687445" cy="1687445"/>
          </a:xfrm>
          <a:prstGeom prst="rect">
            <a:avLst/>
          </a:prstGeom>
        </p:spPr>
      </p:pic>
    </p:spTree>
    <p:extLst>
      <p:ext uri="{BB962C8B-B14F-4D97-AF65-F5344CB8AC3E}">
        <p14:creationId xmlns:p14="http://schemas.microsoft.com/office/powerpoint/2010/main" val="983928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C5658-64F1-2175-BF00-F58A6C532685}"/>
              </a:ext>
            </a:extLst>
          </p:cNvPr>
          <p:cNvSpPr>
            <a:spLocks noGrp="1"/>
          </p:cNvSpPr>
          <p:nvPr>
            <p:ph type="body" sz="quarter" idx="13"/>
          </p:nvPr>
        </p:nvSpPr>
        <p:spPr/>
        <p:txBody>
          <a:bodyPr anchor="ctr">
            <a:normAutofit fontScale="92500"/>
          </a:bodyPr>
          <a:lstStyle/>
          <a:p>
            <a:r>
              <a:rPr lang="en-IE" dirty="0">
                <a:solidFill>
                  <a:srgbClr val="C95F57"/>
                </a:solidFill>
              </a:rPr>
              <a:t>Final Note Develop an Engaged CSR Culture Business Case </a:t>
            </a:r>
          </a:p>
        </p:txBody>
      </p:sp>
      <p:sp>
        <p:nvSpPr>
          <p:cNvPr id="3" name="Text Placeholder 2">
            <a:extLst>
              <a:ext uri="{FF2B5EF4-FFF2-40B4-BE49-F238E27FC236}">
                <a16:creationId xmlns:a16="http://schemas.microsoft.com/office/drawing/2014/main" id="{FA225E80-D268-B466-874A-5EB911A2546F}"/>
              </a:ext>
            </a:extLst>
          </p:cNvPr>
          <p:cNvSpPr>
            <a:spLocks noGrp="1"/>
          </p:cNvSpPr>
          <p:nvPr>
            <p:ph type="body" sz="quarter" idx="14"/>
          </p:nvPr>
        </p:nvSpPr>
        <p:spPr/>
        <p:txBody>
          <a:bodyPr/>
          <a:lstStyle/>
          <a:p>
            <a:r>
              <a:rPr lang="en-GB" b="0" i="0" dirty="0">
                <a:solidFill>
                  <a:srgbClr val="C95F57"/>
                </a:solidFill>
                <a:effectLst/>
                <a:latin typeface="Open sans" panose="020B0606030504020204" pitchFamily="34" charset="0"/>
              </a:rPr>
              <a:t>‘SMEs must establish the case for CSR by defining the social and environmental practices that are most relevant and important to the nature of their business and their key stakeholders (Loucks et al, 2010).</a:t>
            </a:r>
          </a:p>
          <a:p>
            <a:endParaRPr lang="en-GB" dirty="0">
              <a:solidFill>
                <a:srgbClr val="303030"/>
              </a:solidFill>
              <a:latin typeface="Open sans" panose="020B0606030504020204" pitchFamily="34" charset="0"/>
            </a:endParaRPr>
          </a:p>
          <a:p>
            <a:r>
              <a:rPr lang="en-GB" b="0" i="0" dirty="0">
                <a:solidFill>
                  <a:srgbClr val="303030"/>
                </a:solidFill>
                <a:effectLst/>
                <a:latin typeface="Open sans" panose="020B0606030504020204" pitchFamily="34" charset="0"/>
              </a:rPr>
              <a:t>‘CSR has both an internal and external focus. Externally, CSR initiatives focus on benefiting society and the environment more broadly. Internally, an engaged company culture which promotes well-being can improve job satisfaction, and productivity and reduce turnover. These benefits to organisational culture, performance and subsequently ‘bottom line’ effectively reinforce the concept of ‘The business case for CSR’ for SMEs’ (</a:t>
            </a:r>
            <a:r>
              <a:rPr lang="en-GB" b="0" i="0" dirty="0">
                <a:solidFill>
                  <a:srgbClr val="303030"/>
                </a:solidFill>
                <a:effectLst/>
                <a:latin typeface="Open sans" panose="020B0606030504020204" pitchFamily="34" charset="0"/>
                <a:hlinkClick r:id="rId2"/>
              </a:rPr>
              <a:t>Source</a:t>
            </a:r>
            <a:r>
              <a:rPr lang="en-GB" b="0" i="0" dirty="0">
                <a:solidFill>
                  <a:srgbClr val="303030"/>
                </a:solidFill>
                <a:effectLst/>
                <a:latin typeface="Open sans" panose="020B0606030504020204" pitchFamily="34" charset="0"/>
              </a:rPr>
              <a:t>) </a:t>
            </a:r>
          </a:p>
          <a:p>
            <a:endParaRPr lang="en-GB" dirty="0">
              <a:solidFill>
                <a:srgbClr val="303030"/>
              </a:solidFill>
              <a:latin typeface="Open sans" panose="020B0606030504020204" pitchFamily="34" charset="0"/>
            </a:endParaRPr>
          </a:p>
        </p:txBody>
      </p:sp>
    </p:spTree>
    <p:extLst>
      <p:ext uri="{BB962C8B-B14F-4D97-AF65-F5344CB8AC3E}">
        <p14:creationId xmlns:p14="http://schemas.microsoft.com/office/powerpoint/2010/main" val="2215635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91846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160802" y="991219"/>
            <a:ext cx="4694662" cy="2529853"/>
          </a:xfrm>
        </p:spPr>
        <p:txBody>
          <a:bodyPr>
            <a:noAutofit/>
          </a:bodyPr>
          <a:lstStyle/>
          <a:p>
            <a:pPr>
              <a:lnSpc>
                <a:spcPct val="100000"/>
              </a:lnSpc>
              <a:spcBef>
                <a:spcPts val="0"/>
              </a:spcBef>
            </a:pPr>
            <a:r>
              <a:rPr lang="en-US" dirty="0"/>
              <a:t>You Have Completed </a:t>
            </a:r>
            <a:r>
              <a:rPr lang="en-US" b="1" dirty="0"/>
              <a:t>Module 4</a:t>
            </a:r>
          </a:p>
          <a:p>
            <a:pPr>
              <a:lnSpc>
                <a:spcPct val="100000"/>
              </a:lnSpc>
              <a:spcBef>
                <a:spcPts val="0"/>
              </a:spcBef>
            </a:pPr>
            <a:endParaRPr lang="en-US" sz="1000" dirty="0"/>
          </a:p>
          <a:p>
            <a:pPr>
              <a:lnSpc>
                <a:spcPct val="100000"/>
              </a:lnSpc>
              <a:spcBef>
                <a:spcPts val="0"/>
              </a:spcBef>
            </a:pPr>
            <a:r>
              <a:rPr lang="en-US" b="1" dirty="0"/>
              <a:t>Next is Module 5 </a:t>
            </a:r>
          </a:p>
          <a:p>
            <a:pPr>
              <a:lnSpc>
                <a:spcPct val="100000"/>
              </a:lnSpc>
              <a:spcBef>
                <a:spcPts val="0"/>
              </a:spcBef>
            </a:pPr>
            <a:r>
              <a:rPr lang="en-GB" sz="2600"/>
              <a:t>Embracing CSR and Cultural Change Transformation (Long Term Strategy)</a:t>
            </a: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53961"/>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spTree>
    <p:extLst>
      <p:ext uri="{BB962C8B-B14F-4D97-AF65-F5344CB8AC3E}">
        <p14:creationId xmlns:p14="http://schemas.microsoft.com/office/powerpoint/2010/main" val="152776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907745"/>
            <a:ext cx="5395869" cy="5384995"/>
          </a:xfrm>
        </p:spPr>
        <p:txBody>
          <a:bodyPr>
            <a:normAutofit fontScale="85000" lnSpcReduction="20000"/>
          </a:bodyPr>
          <a:lstStyle/>
          <a:p>
            <a:pPr marL="342900" indent="-342900">
              <a:lnSpc>
                <a:spcPct val="120000"/>
              </a:lnSpc>
              <a:spcBef>
                <a:spcPts val="0"/>
              </a:spcBef>
              <a:buFont typeface="Wingdings" panose="05000000000000000000" pitchFamily="2" charset="2"/>
              <a:buChar char="v"/>
            </a:pPr>
            <a:r>
              <a:rPr lang="en-IE" b="1" dirty="0">
                <a:solidFill>
                  <a:srgbClr val="3AA091"/>
                </a:solidFill>
              </a:rPr>
              <a:t>Understand  </a:t>
            </a:r>
            <a:r>
              <a:rPr lang="en-IE" dirty="0">
                <a:solidFill>
                  <a:srgbClr val="4D4D4D"/>
                </a:solidFill>
              </a:rPr>
              <a:t>What CSR and Cultural Change Management Means &amp; Why They are Important</a:t>
            </a:r>
            <a:endParaRPr lang="en-GB" dirty="0">
              <a:solidFill>
                <a:srgbClr val="4D4D4D"/>
              </a:solidFill>
            </a:endParaRPr>
          </a:p>
          <a:p>
            <a:pPr marL="342900" indent="-342900">
              <a:lnSpc>
                <a:spcPct val="120000"/>
              </a:lnSpc>
              <a:spcBef>
                <a:spcPts val="0"/>
              </a:spcBef>
              <a:buFont typeface="Wingdings" panose="05000000000000000000" pitchFamily="2" charset="2"/>
              <a:buChar char="v"/>
            </a:pPr>
            <a:r>
              <a:rPr lang="en-IE" b="1" dirty="0">
                <a:solidFill>
                  <a:srgbClr val="DC7F0E"/>
                </a:solidFill>
              </a:rPr>
              <a:t>Explore </a:t>
            </a:r>
            <a:r>
              <a:rPr lang="en-GB" dirty="0">
                <a:solidFill>
                  <a:srgbClr val="4D4D4D"/>
                </a:solidFill>
              </a:rPr>
              <a:t>how Cultural Transformation is About Changing a Company’s Mindset</a:t>
            </a:r>
          </a:p>
          <a:p>
            <a:pPr marL="342900" indent="-342900">
              <a:lnSpc>
                <a:spcPct val="120000"/>
              </a:lnSpc>
              <a:spcBef>
                <a:spcPts val="0"/>
              </a:spcBef>
              <a:buFont typeface="Wingdings" panose="05000000000000000000" pitchFamily="2" charset="2"/>
              <a:buChar char="v"/>
            </a:pPr>
            <a:r>
              <a:rPr lang="en-GB" b="1" dirty="0">
                <a:solidFill>
                  <a:srgbClr val="027354"/>
                </a:solidFill>
              </a:rPr>
              <a:t>Learn</a:t>
            </a:r>
            <a:r>
              <a:rPr lang="en-GB" dirty="0">
                <a:solidFill>
                  <a:srgbClr val="4D4D4D"/>
                </a:solidFill>
              </a:rPr>
              <a:t> how to deep dive into cultural transformation by using a quick short and term strategy focusing on external activities first </a:t>
            </a:r>
          </a:p>
          <a:p>
            <a:pPr marL="342900" indent="-342900">
              <a:lnSpc>
                <a:spcPct val="120000"/>
              </a:lnSpc>
              <a:spcBef>
                <a:spcPts val="0"/>
              </a:spcBef>
              <a:buFont typeface="Wingdings" panose="05000000000000000000" pitchFamily="2" charset="2"/>
              <a:buChar char="v"/>
            </a:pPr>
            <a:r>
              <a:rPr lang="en-IE" b="1" dirty="0">
                <a:solidFill>
                  <a:srgbClr val="916395"/>
                </a:solidFill>
              </a:rPr>
              <a:t>Explore </a:t>
            </a:r>
            <a:r>
              <a:rPr lang="en-IE" dirty="0">
                <a:solidFill>
                  <a:srgbClr val="4D4D4D"/>
                </a:solidFill>
              </a:rPr>
              <a:t>the different CSR cultural change activities a company can engage in</a:t>
            </a:r>
          </a:p>
          <a:p>
            <a:pPr marL="342900" indent="-342900">
              <a:lnSpc>
                <a:spcPct val="120000"/>
              </a:lnSpc>
              <a:spcBef>
                <a:spcPts val="0"/>
              </a:spcBef>
              <a:buFont typeface="Wingdings" panose="05000000000000000000" pitchFamily="2" charset="2"/>
              <a:buChar char="v"/>
            </a:pPr>
            <a:r>
              <a:rPr lang="en-IE" b="1" dirty="0">
                <a:solidFill>
                  <a:srgbClr val="C95F57"/>
                </a:solidFill>
              </a:rPr>
              <a:t>Understand</a:t>
            </a:r>
            <a:r>
              <a:rPr lang="en-IE" dirty="0">
                <a:solidFill>
                  <a:srgbClr val="4D4D4D"/>
                </a:solidFill>
              </a:rPr>
              <a:t> why it is important and beneficial to engage even in a short-term CSR strategy however this should be supported by a long-term strategy and not just be a company one-off. This is to get you started and familiar with new CSR approaches that are easy to implement. </a:t>
            </a: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80" y="826240"/>
            <a:ext cx="6729052" cy="697353"/>
          </a:xfrm>
        </p:spPr>
        <p:txBody>
          <a:bodyPr/>
          <a:lstStyle/>
          <a:p>
            <a:pPr>
              <a:lnSpc>
                <a:spcPct val="100000"/>
              </a:lnSpc>
              <a:spcBef>
                <a:spcPts val="0"/>
              </a:spcBef>
            </a:pPr>
            <a:r>
              <a:rPr lang="en-US" sz="4000" dirty="0">
                <a:solidFill>
                  <a:srgbClr val="027354"/>
                </a:solidFill>
              </a:rPr>
              <a:t>Introduction to CSR &amp; Cultural Change Management </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397549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00086" y="496043"/>
            <a:ext cx="10600546" cy="953429"/>
          </a:xfrm>
        </p:spPr>
        <p:txBody>
          <a:bodyPr>
            <a:normAutofit/>
          </a:bodyPr>
          <a:lstStyle/>
          <a:p>
            <a:r>
              <a:rPr lang="en-IE" dirty="0">
                <a:solidFill>
                  <a:srgbClr val="C95F57"/>
                </a:solidFill>
              </a:rPr>
              <a:t>Companies are Expected to Be Responsible by Society</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1304591"/>
            <a:ext cx="10587038" cy="3995320"/>
          </a:xfrm>
        </p:spPr>
        <p:txBody>
          <a:bodyPr/>
          <a:lstStyle/>
          <a:p>
            <a:r>
              <a:rPr lang="en-GB" b="1" dirty="0">
                <a:solidFill>
                  <a:srgbClr val="027354"/>
                </a:solidFill>
              </a:rPr>
              <a:t>CSR should be seen as the way that companies —working with those most affected by their decisions (often called “stakeholders”)—</a:t>
            </a:r>
            <a:r>
              <a:rPr lang="en-GB" dirty="0">
                <a:solidFill>
                  <a:srgbClr val="027354"/>
                </a:solidFill>
              </a:rPr>
              <a:t>can develop innovative and economically viable products, processes and services within core business processes, resulting in improved environmental protection and social conditions. In other words, aligning core business strategy with the changing social and environmental context. </a:t>
            </a:r>
            <a:r>
              <a:rPr lang="en-GB" sz="1600" dirty="0"/>
              <a:t>(source Paul </a:t>
            </a:r>
            <a:r>
              <a:rPr lang="en-GB" sz="1600" dirty="0" err="1"/>
              <a:t>Hohnen</a:t>
            </a:r>
            <a:r>
              <a:rPr lang="en-GB" sz="1600" dirty="0"/>
              <a:t>, and Jason Potts Implementing Guide for Business)</a:t>
            </a:r>
          </a:p>
          <a:p>
            <a:endParaRPr lang="en-GB" sz="1600" dirty="0"/>
          </a:p>
          <a:p>
            <a:r>
              <a:rPr lang="en-GB" b="1" dirty="0"/>
              <a:t>“Social responsibility (is the) responsibility of an organisation for the impacts of its decisions and activities on society and the environment </a:t>
            </a:r>
            <a:r>
              <a:rPr lang="en-GB" dirty="0"/>
              <a:t>through transparent and ethical behaviour that is consistent with sustainable development and the welfare of society; takes into account the expectations of stakeholders; is in compliance with applicable law and consistent with international norms of behaviour; and is integrated throughout the organisation.” </a:t>
            </a:r>
            <a:r>
              <a:rPr lang="en-GB" sz="1600" dirty="0"/>
              <a:t>Working definition, ISO 26000 Working Group on Social Responsibility, Sydney, February 2007</a:t>
            </a:r>
          </a:p>
        </p:txBody>
      </p:sp>
    </p:spTree>
    <p:extLst>
      <p:ext uri="{BB962C8B-B14F-4D97-AF65-F5344CB8AC3E}">
        <p14:creationId xmlns:p14="http://schemas.microsoft.com/office/powerpoint/2010/main" val="276452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620962" y="654944"/>
            <a:ext cx="10950076" cy="953429"/>
          </a:xfrm>
        </p:spPr>
        <p:txBody>
          <a:bodyPr>
            <a:noAutofit/>
          </a:bodyPr>
          <a:lstStyle/>
          <a:p>
            <a:pPr algn="ctr"/>
            <a:r>
              <a:rPr lang="en-IE" sz="3200" dirty="0">
                <a:solidFill>
                  <a:srgbClr val="C95F57"/>
                </a:solidFill>
              </a:rPr>
              <a:t>Good Entrepreneurs Know that CSR Delivers Success Not Just for them but For the Communities They Reside </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1731021"/>
            <a:ext cx="10587038" cy="3995320"/>
          </a:xfrm>
        </p:spPr>
        <p:txBody>
          <a:bodyPr/>
          <a:lstStyle/>
          <a:p>
            <a:r>
              <a:rPr lang="en-GB" b="1" dirty="0">
                <a:solidFill>
                  <a:srgbClr val="027354"/>
                </a:solidFill>
              </a:rPr>
              <a:t>Businesses are an integral part of the communities in which they operate. </a:t>
            </a:r>
            <a:r>
              <a:rPr lang="en-GB" dirty="0"/>
              <a:t>Good entrepreneurs know that their long-term success is based on continued good relations with a wide range of individuals, groups, societies, communities and the environments they operate in. Smart firms know that they can’t succeed in societies that are failing—whether due to social or environmental challenges, or governance problems. More importantly the general public has high expectations of the private sector in terms of responsible behaviour. Consumers expect goods and services to reflect socially and environmentally responsible business behaviour at competitive prices. Shareholders are searching for enhanced financial performance that integrates social and environmental considerations, both in terms of risk and opportunities.</a:t>
            </a:r>
            <a:endParaRPr lang="en-IE" dirty="0"/>
          </a:p>
        </p:txBody>
      </p:sp>
    </p:spTree>
    <p:extLst>
      <p:ext uri="{BB962C8B-B14F-4D97-AF65-F5344CB8AC3E}">
        <p14:creationId xmlns:p14="http://schemas.microsoft.com/office/powerpoint/2010/main" val="212689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AB90EB-5DF0-1EBE-C6ED-3CB0C9D75736}"/>
              </a:ext>
            </a:extLst>
          </p:cNvPr>
          <p:cNvSpPr>
            <a:spLocks noGrp="1"/>
          </p:cNvSpPr>
          <p:nvPr>
            <p:ph type="body" sz="quarter" idx="13"/>
          </p:nvPr>
        </p:nvSpPr>
        <p:spPr>
          <a:xfrm>
            <a:off x="1086578" y="595632"/>
            <a:ext cx="10600546" cy="953429"/>
          </a:xfrm>
        </p:spPr>
        <p:txBody>
          <a:bodyPr/>
          <a:lstStyle/>
          <a:p>
            <a:pPr algn="ctr"/>
            <a:r>
              <a:rPr lang="en-IE" dirty="0">
                <a:solidFill>
                  <a:srgbClr val="C95F57"/>
                </a:solidFill>
              </a:rPr>
              <a:t>CSR Integration is Mandatory in Certain Countries </a:t>
            </a:r>
          </a:p>
        </p:txBody>
      </p:sp>
      <p:sp>
        <p:nvSpPr>
          <p:cNvPr id="3" name="Text Placeholder 2">
            <a:extLst>
              <a:ext uri="{FF2B5EF4-FFF2-40B4-BE49-F238E27FC236}">
                <a16:creationId xmlns:a16="http://schemas.microsoft.com/office/drawing/2014/main" id="{927BBD50-61D0-20D5-FC83-0077FD198EB5}"/>
              </a:ext>
            </a:extLst>
          </p:cNvPr>
          <p:cNvSpPr>
            <a:spLocks noGrp="1"/>
          </p:cNvSpPr>
          <p:nvPr>
            <p:ph type="body" sz="quarter" idx="14"/>
          </p:nvPr>
        </p:nvSpPr>
        <p:spPr>
          <a:xfrm>
            <a:off x="1100086" y="1304591"/>
            <a:ext cx="10587038" cy="3995320"/>
          </a:xfrm>
        </p:spPr>
        <p:txBody>
          <a:bodyPr/>
          <a:lstStyle/>
          <a:p>
            <a:r>
              <a:rPr lang="en-IE" b="1" dirty="0">
                <a:solidFill>
                  <a:srgbClr val="E7850F"/>
                </a:solidFill>
              </a:rPr>
              <a:t>SMEs more than ever need to take important steps to support now and into the future </a:t>
            </a:r>
            <a:r>
              <a:rPr lang="en-IE" dirty="0"/>
              <a:t>so they can </a:t>
            </a:r>
            <a:r>
              <a:rPr lang="en-GB" dirty="0"/>
              <a:t>accelerate responsible business practices across their employee strategies, supply chains, customer management and production operations. CSR presents numerous benefits for businesses regardless of their size such as higher motivation and productivity amongst workers, enhanced reputation and access to global markets. </a:t>
            </a:r>
          </a:p>
          <a:p>
            <a:endParaRPr lang="en-GB" sz="400" dirty="0"/>
          </a:p>
          <a:p>
            <a:endParaRPr lang="en-GB" dirty="0"/>
          </a:p>
          <a:p>
            <a:r>
              <a:rPr lang="en-GB" b="1" dirty="0">
                <a:solidFill>
                  <a:srgbClr val="027354"/>
                </a:solidFill>
              </a:rPr>
              <a:t>In certain countries CSR is now a mandatory requirement with existing legislations and standards on CSR issues such as environment, human rights and labour rights. </a:t>
            </a:r>
          </a:p>
          <a:p>
            <a:r>
              <a:rPr lang="en-GB" dirty="0"/>
              <a:t>SME’s cultural change management can seem difficult for some as supply chains may be complex and composed of diverse supply chain actors, there may be a limited supply of skilled employees and CSR resources may be restricted. These Businesses may want to start their sustainability journey but are unsure where to start and what the business case is for doing so.</a:t>
            </a:r>
          </a:p>
          <a:p>
            <a:endParaRPr lang="en-GB" dirty="0"/>
          </a:p>
          <a:p>
            <a:endParaRPr lang="en-GB" dirty="0"/>
          </a:p>
        </p:txBody>
      </p:sp>
    </p:spTree>
    <p:extLst>
      <p:ext uri="{BB962C8B-B14F-4D97-AF65-F5344CB8AC3E}">
        <p14:creationId xmlns:p14="http://schemas.microsoft.com/office/powerpoint/2010/main" val="249616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5312</Words>
  <Application>Microsoft Office PowerPoint</Application>
  <PresentationFormat>Breitbild</PresentationFormat>
  <Paragraphs>240</Paragraphs>
  <Slides>43</Slides>
  <Notes>0</Notes>
  <HiddenSlides>0</HiddenSlides>
  <MMClips>0</MMClips>
  <ScaleCrop>false</ScaleCrop>
  <HeadingPairs>
    <vt:vector size="6" baseType="variant">
      <vt:variant>
        <vt:lpstr>Verwendete Schriftarten</vt:lpstr>
      </vt:variant>
      <vt:variant>
        <vt:i4>16</vt:i4>
      </vt:variant>
      <vt:variant>
        <vt:lpstr>Design</vt:lpstr>
      </vt:variant>
      <vt:variant>
        <vt:i4>2</vt:i4>
      </vt:variant>
      <vt:variant>
        <vt:lpstr>Folientitel</vt:lpstr>
      </vt:variant>
      <vt:variant>
        <vt:i4>43</vt:i4>
      </vt:variant>
    </vt:vector>
  </HeadingPairs>
  <TitlesOfParts>
    <vt:vector size="61" baseType="lpstr">
      <vt:lpstr>Amasis MT Pro Black</vt:lpstr>
      <vt:lpstr>Arial</vt:lpstr>
      <vt:lpstr>Arial Black</vt:lpstr>
      <vt:lpstr>Avenir Next LT Pro Demi</vt:lpstr>
      <vt:lpstr>Calibri</vt:lpstr>
      <vt:lpstr>Calibri Light</vt:lpstr>
      <vt:lpstr>FSBrabo</vt:lpstr>
      <vt:lpstr>inter</vt:lpstr>
      <vt:lpstr>Montserrat Light</vt:lpstr>
      <vt:lpstr>Open sans</vt:lpstr>
      <vt:lpstr>Proxima Nova</vt:lpstr>
      <vt:lpstr>Proxima Nova Bold</vt:lpstr>
      <vt:lpstr>Quattrocento Sans</vt:lpstr>
      <vt:lpstr>sofia-pro</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532</cp:revision>
  <dcterms:created xsi:type="dcterms:W3CDTF">2019-11-20T14:08:21Z</dcterms:created>
  <dcterms:modified xsi:type="dcterms:W3CDTF">2023-07-07T10:41:03Z</dcterms:modified>
</cp:coreProperties>
</file>