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4" r:id="rId2"/>
  </p:sldMasterIdLst>
  <p:notesMasterIdLst>
    <p:notesMasterId r:id="rId47"/>
  </p:notesMasterIdLst>
  <p:sldIdLst>
    <p:sldId id="314" r:id="rId3"/>
    <p:sldId id="596" r:id="rId4"/>
    <p:sldId id="597" r:id="rId5"/>
    <p:sldId id="594" r:id="rId6"/>
    <p:sldId id="6003" r:id="rId7"/>
    <p:sldId id="779" r:id="rId8"/>
    <p:sldId id="724" r:id="rId9"/>
    <p:sldId id="681" r:id="rId10"/>
    <p:sldId id="717" r:id="rId11"/>
    <p:sldId id="730" r:id="rId12"/>
    <p:sldId id="718" r:id="rId13"/>
    <p:sldId id="682" r:id="rId14"/>
    <p:sldId id="733" r:id="rId15"/>
    <p:sldId id="734" r:id="rId16"/>
    <p:sldId id="714" r:id="rId17"/>
    <p:sldId id="716" r:id="rId18"/>
    <p:sldId id="763" r:id="rId19"/>
    <p:sldId id="735" r:id="rId20"/>
    <p:sldId id="736" r:id="rId21"/>
    <p:sldId id="737" r:id="rId22"/>
    <p:sldId id="739" r:id="rId23"/>
    <p:sldId id="740" r:id="rId24"/>
    <p:sldId id="742" r:id="rId25"/>
    <p:sldId id="741" r:id="rId26"/>
    <p:sldId id="757" r:id="rId27"/>
    <p:sldId id="745" r:id="rId28"/>
    <p:sldId id="752" r:id="rId29"/>
    <p:sldId id="753" r:id="rId30"/>
    <p:sldId id="758" r:id="rId31"/>
    <p:sldId id="759" r:id="rId32"/>
    <p:sldId id="762" r:id="rId33"/>
    <p:sldId id="761" r:id="rId34"/>
    <p:sldId id="764" r:id="rId35"/>
    <p:sldId id="767" r:id="rId36"/>
    <p:sldId id="768" r:id="rId37"/>
    <p:sldId id="769" r:id="rId38"/>
    <p:sldId id="770" r:id="rId39"/>
    <p:sldId id="771" r:id="rId40"/>
    <p:sldId id="773" r:id="rId41"/>
    <p:sldId id="774" r:id="rId42"/>
    <p:sldId id="781" r:id="rId43"/>
    <p:sldId id="709" r:id="rId44"/>
    <p:sldId id="6004" r:id="rId45"/>
    <p:sldId id="595"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8631"/>
    <a:srgbClr val="027354"/>
    <a:srgbClr val="D0756E"/>
    <a:srgbClr val="C55A11"/>
    <a:srgbClr val="EBC2BF"/>
    <a:srgbClr val="F29E38"/>
    <a:srgbClr val="262626"/>
    <a:srgbClr val="40B894"/>
    <a:srgbClr val="F7C07D"/>
    <a:srgbClr val="D631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78" autoAdjust="0"/>
    <p:restoredTop sz="94729"/>
  </p:normalViewPr>
  <p:slideViewPr>
    <p:cSldViewPr snapToGrid="0" snapToObjects="1">
      <p:cViewPr varScale="1">
        <p:scale>
          <a:sx n="106" d="100"/>
          <a:sy n="106" d="100"/>
        </p:scale>
        <p:origin x="144" y="30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5" d="100"/>
          <a:sy n="85" d="100"/>
        </p:scale>
        <p:origin x="392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‹Nr.›</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50"/>
            <a:ext cx="4096083" cy="259820"/>
          </a:xfrm>
        </p:spPr>
        <p:txBody>
          <a:bodyPr anchor="t">
            <a:normAutofit/>
          </a:bodyPr>
          <a:lstStyle>
            <a:lvl1pPr marL="0" indent="0">
              <a:buNone/>
              <a:defRPr sz="1600">
                <a:solidFill>
                  <a:srgbClr val="262626"/>
                </a:solidFill>
              </a:defRPr>
            </a:lvl1pPr>
          </a:lstStyle>
          <a:p>
            <a:pPr lvl="0"/>
            <a:r>
              <a:rPr lang="en-US" dirty="0"/>
              <a:t>Text 1</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4960137"/>
            <a:ext cx="4096083" cy="259820"/>
          </a:xfrm>
        </p:spPr>
        <p:txBody>
          <a:bodyPr anchor="t">
            <a:normAutofit/>
          </a:bodyPr>
          <a:lstStyle>
            <a:lvl1pPr marL="0" indent="0">
              <a:buNone/>
              <a:defRPr sz="1600">
                <a:solidFill>
                  <a:srgbClr val="262626"/>
                </a:solidFill>
              </a:defRPr>
            </a:lvl1pPr>
          </a:lstStyle>
          <a:p>
            <a:pPr lvl="0"/>
            <a:r>
              <a:rPr lang="en-US" dirty="0"/>
              <a:t>Text 1</a:t>
            </a:r>
          </a:p>
        </p:txBody>
      </p:sp>
      <p:grpSp>
        <p:nvGrpSpPr>
          <p:cNvPr id="14" name="Group 13">
            <a:extLst>
              <a:ext uri="{FF2B5EF4-FFF2-40B4-BE49-F238E27FC236}">
                <a16:creationId xmlns:a16="http://schemas.microsoft.com/office/drawing/2014/main" id="{C86B65C5-E9E8-604C-A40B-B208684F96E4}"/>
              </a:ext>
            </a:extLst>
          </p:cNvPr>
          <p:cNvGrpSpPr/>
          <p:nvPr userDrawn="1"/>
        </p:nvGrpSpPr>
        <p:grpSpPr>
          <a:xfrm>
            <a:off x="0" y="5493437"/>
            <a:ext cx="2735993" cy="679345"/>
            <a:chOff x="0" y="0"/>
            <a:chExt cx="2301694" cy="571500"/>
          </a:xfrm>
        </p:grpSpPr>
        <p:sp>
          <p:nvSpPr>
            <p:cNvPr id="15" name="Rectangle 14">
              <a:extLst>
                <a:ext uri="{FF2B5EF4-FFF2-40B4-BE49-F238E27FC236}">
                  <a16:creationId xmlns:a16="http://schemas.microsoft.com/office/drawing/2014/main" id="{3B3A7937-47A6-7846-B54D-34A59BB8A10A}"/>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415C7CBF-B3C1-654E-BFD1-8490C94E5B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4962394"/>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spTree>
    <p:extLst>
      <p:ext uri="{BB962C8B-B14F-4D97-AF65-F5344CB8AC3E}">
        <p14:creationId xmlns:p14="http://schemas.microsoft.com/office/powerpoint/2010/main" val="3776818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852632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41647128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356680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19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0"/>
            <a:ext cx="11381134" cy="637482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315973" y="4995924"/>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1528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370011"/>
            <a:ext cx="11381134" cy="594178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32325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638321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49383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868864"/>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96108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505417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370010"/>
            <a:ext cx="11381134" cy="585934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560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26656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4803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99755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76379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931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lnSpc>
                <a:spcPct val="100000"/>
              </a:lnSpc>
              <a:spcBef>
                <a:spcPts val="0"/>
              </a:spcBef>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18290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73138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033682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lnSpc>
                <a:spcPct val="100000"/>
              </a:lnSpc>
              <a:spcBef>
                <a:spcPts val="0"/>
              </a:spcBef>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2928443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0"/>
            <a:ext cx="5627077" cy="3995226"/>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1"/>
            <a:ext cx="5627077" cy="3995227"/>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1179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EBC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525633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6883395"/>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44103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25395"/>
            <a:ext cx="5627077" cy="4020621"/>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1209823"/>
            <a:ext cx="4257991" cy="2514614"/>
          </a:xfrm>
        </p:spPr>
        <p:txBody>
          <a:bodyPr>
            <a:normAutofit/>
          </a:bodyPr>
          <a:lstStyle>
            <a:lvl1pPr marL="0" indent="0" algn="l">
              <a:lnSpc>
                <a:spcPct val="100000"/>
              </a:lnSpc>
              <a:spcBef>
                <a:spcPts val="0"/>
              </a:spcBef>
              <a:buNone/>
              <a:defRPr lang="en-US" sz="3600" b="1" kern="1200" dirty="0">
                <a:solidFill>
                  <a:schemeClr val="bg1"/>
                </a:solidFill>
                <a:latin typeface="+mn-lt"/>
                <a:ea typeface="+mn-ea"/>
                <a:cs typeface="+mn-cs"/>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lnSpc>
                <a:spcPct val="100000"/>
              </a:lnSpc>
              <a:spcBef>
                <a:spcPts val="0"/>
              </a:spcBef>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618026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509760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063613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4116723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0"/>
            <a:ext cx="8864600" cy="31813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4277103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678538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739149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23287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06849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0" y="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075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0448077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470484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2247830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236862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8004446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431208"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179908" y="5884177"/>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150884" y="5144756"/>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594491" y="5912181"/>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573325" y="5164730"/>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sp>
        <p:nvSpPr>
          <p:cNvPr id="25" name="Text Placeholder 23">
            <a:extLst>
              <a:ext uri="{FF2B5EF4-FFF2-40B4-BE49-F238E27FC236}">
                <a16:creationId xmlns:a16="http://schemas.microsoft.com/office/drawing/2014/main" id="{B8683D7A-F3BB-E989-968F-43E83D543E10}"/>
              </a:ext>
            </a:extLst>
          </p:cNvPr>
          <p:cNvSpPr>
            <a:spLocks noGrp="1"/>
          </p:cNvSpPr>
          <p:nvPr>
            <p:ph type="body" sz="quarter" idx="33" hasCustomPrompt="1"/>
          </p:nvPr>
        </p:nvSpPr>
        <p:spPr>
          <a:xfrm>
            <a:off x="435463" y="2664442"/>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grpSp>
        <p:nvGrpSpPr>
          <p:cNvPr id="26" name="Group 25">
            <a:extLst>
              <a:ext uri="{FF2B5EF4-FFF2-40B4-BE49-F238E27FC236}">
                <a16:creationId xmlns:a16="http://schemas.microsoft.com/office/drawing/2014/main" id="{53D499B1-A81A-FA50-AB66-BD11351AD262}"/>
              </a:ext>
            </a:extLst>
          </p:cNvPr>
          <p:cNvGrpSpPr/>
          <p:nvPr userDrawn="1"/>
        </p:nvGrpSpPr>
        <p:grpSpPr>
          <a:xfrm>
            <a:off x="426145" y="1642188"/>
            <a:ext cx="10879446" cy="4925463"/>
            <a:chOff x="-401346" y="1"/>
            <a:chExt cx="30605027" cy="17321606"/>
          </a:xfrm>
        </p:grpSpPr>
        <p:sp>
          <p:nvSpPr>
            <p:cNvPr id="27" name="Rectangle 3">
              <a:extLst>
                <a:ext uri="{FF2B5EF4-FFF2-40B4-BE49-F238E27FC236}">
                  <a16:creationId xmlns:a16="http://schemas.microsoft.com/office/drawing/2014/main" id="{C1ABF928-8733-BBF6-93E7-A8EF2A8E3B0A}"/>
                </a:ext>
              </a:extLst>
            </p:cNvPr>
            <p:cNvSpPr/>
            <p:nvPr/>
          </p:nvSpPr>
          <p:spPr>
            <a:xfrm rot="16200000">
              <a:off x="-1692302" y="8148954"/>
              <a:ext cx="10321657"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3">
              <a:extLst>
                <a:ext uri="{FF2B5EF4-FFF2-40B4-BE49-F238E27FC236}">
                  <a16:creationId xmlns:a16="http://schemas.microsoft.com/office/drawing/2014/main" id="{16611426-DFF7-B60C-21D2-D50FCAE6888A}"/>
                </a:ext>
              </a:extLst>
            </p:cNvPr>
            <p:cNvSpPr/>
            <p:nvPr/>
          </p:nvSpPr>
          <p:spPr>
            <a:xfrm rot="5400000">
              <a:off x="5209103" y="1968528"/>
              <a:ext cx="11676795"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
              <a:extLst>
                <a:ext uri="{FF2B5EF4-FFF2-40B4-BE49-F238E27FC236}">
                  <a16:creationId xmlns:a16="http://schemas.microsoft.com/office/drawing/2014/main" id="{D621FEDD-292E-DF84-19F1-F8A2ADDD91F3}"/>
                </a:ext>
              </a:extLst>
            </p:cNvPr>
            <p:cNvSpPr/>
            <p:nvPr/>
          </p:nvSpPr>
          <p:spPr>
            <a:xfrm rot="16200000">
              <a:off x="13559806" y="8219929"/>
              <a:ext cx="10463610"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
              <a:extLst>
                <a:ext uri="{FF2B5EF4-FFF2-40B4-BE49-F238E27FC236}">
                  <a16:creationId xmlns:a16="http://schemas.microsoft.com/office/drawing/2014/main" id="{ECF3BFFD-2D1C-B482-3911-324DECA46463}"/>
                </a:ext>
              </a:extLst>
            </p:cNvPr>
            <p:cNvSpPr/>
            <p:nvPr/>
          </p:nvSpPr>
          <p:spPr>
            <a:xfrm rot="5400000">
              <a:off x="20495410" y="1968528"/>
              <a:ext cx="11676798" cy="7739744"/>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03297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047950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5146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184249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Tree>
    <p:extLst>
      <p:ext uri="{BB962C8B-B14F-4D97-AF65-F5344CB8AC3E}">
        <p14:creationId xmlns:p14="http://schemas.microsoft.com/office/powerpoint/2010/main" val="32256783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016717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B0A86A5-98D4-7A49-8F80-271D35FA5019}"/>
              </a:ext>
            </a:extLst>
          </p:cNvPr>
          <p:cNvGrpSpPr/>
          <p:nvPr userDrawn="1"/>
        </p:nvGrpSpPr>
        <p:grpSpPr>
          <a:xfrm rot="10800000" flipH="1" flipV="1">
            <a:off x="0" y="0"/>
            <a:ext cx="7961586" cy="6858000"/>
            <a:chOff x="327570" y="4453037"/>
            <a:chExt cx="1539689" cy="1542069"/>
          </a:xfrm>
        </p:grpSpPr>
        <p:sp>
          <p:nvSpPr>
            <p:cNvPr id="22" name="Freeform 21">
              <a:extLst>
                <a:ext uri="{FF2B5EF4-FFF2-40B4-BE49-F238E27FC236}">
                  <a16:creationId xmlns:a16="http://schemas.microsoft.com/office/drawing/2014/main" id="{39393152-D1BB-3E44-A70C-A5B953B2E6B9}"/>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22">
              <a:extLst>
                <a:ext uri="{FF2B5EF4-FFF2-40B4-BE49-F238E27FC236}">
                  <a16:creationId xmlns:a16="http://schemas.microsoft.com/office/drawing/2014/main" id="{C659853A-F32A-A445-8415-829DEAA3160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8" name="Text Placeholder 23"/>
          <p:cNvSpPr>
            <a:spLocks noGrp="1"/>
          </p:cNvSpPr>
          <p:nvPr>
            <p:ph type="body" sz="quarter" idx="19" hasCustomPrompt="1"/>
          </p:nvPr>
        </p:nvSpPr>
        <p:spPr>
          <a:xfrm>
            <a:off x="540629" y="1356348"/>
            <a:ext cx="3195486" cy="731140"/>
          </a:xfr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540629" y="546772"/>
            <a:ext cx="3195485" cy="837258"/>
          </a:xfrm>
        </p:spPr>
        <p:txBody>
          <a:bodyPr anchor="ctr">
            <a:normAutofit/>
          </a:bodyPr>
          <a:lstStyle>
            <a:lvl1pPr marL="0" indent="0" algn="l">
              <a:buNone/>
              <a:defRPr sz="5000" baseline="0">
                <a:solidFill>
                  <a:schemeClr val="bg1"/>
                </a:solidFill>
                <a:latin typeface="+mn-lt"/>
              </a:defRPr>
            </a:lvl1pPr>
          </a:lstStyle>
          <a:p>
            <a:pPr lvl="0"/>
            <a:r>
              <a:rPr lang="en-US" dirty="0"/>
              <a:t>Thank You</a:t>
            </a:r>
          </a:p>
        </p:txBody>
      </p:sp>
      <p:sp>
        <p:nvSpPr>
          <p:cNvPr id="11" name="Text Placeholder 2">
            <a:extLst>
              <a:ext uri="{FF2B5EF4-FFF2-40B4-BE49-F238E27FC236}">
                <a16:creationId xmlns:a16="http://schemas.microsoft.com/office/drawing/2014/main" id="{CF539CD9-60CE-714B-8A84-7C0BE1DC9217}"/>
              </a:ext>
            </a:extLst>
          </p:cNvPr>
          <p:cNvSpPr>
            <a:spLocks noGrp="1"/>
          </p:cNvSpPr>
          <p:nvPr>
            <p:ph type="body" sz="quarter" idx="15" hasCustomPrompt="1"/>
          </p:nvPr>
        </p:nvSpPr>
        <p:spPr>
          <a:xfrm>
            <a:off x="7095795" y="4314349"/>
            <a:ext cx="4096083" cy="483075"/>
          </a:xfrm>
        </p:spPr>
        <p:txBody>
          <a:bodyPr anchor="t">
            <a:normAutofit/>
          </a:bodyPr>
          <a:lstStyle>
            <a:lvl1pPr marL="0" indent="0">
              <a:buNone/>
              <a:defRPr sz="1600">
                <a:solidFill>
                  <a:srgbClr val="262626"/>
                </a:solidFill>
              </a:defRPr>
            </a:lvl1pPr>
          </a:lstStyle>
          <a:p>
            <a:pPr lvl="0"/>
            <a:r>
              <a:rPr lang="en-US" dirty="0"/>
              <a:t>https://www.facebook.com/CSR-Ready-Project-102637535317152/</a:t>
            </a:r>
          </a:p>
        </p:txBody>
      </p:sp>
      <p:sp>
        <p:nvSpPr>
          <p:cNvPr id="13" name="Text Placeholder 2">
            <a:extLst>
              <a:ext uri="{FF2B5EF4-FFF2-40B4-BE49-F238E27FC236}">
                <a16:creationId xmlns:a16="http://schemas.microsoft.com/office/drawing/2014/main" id="{21760F33-1862-4647-B6AD-A5A4D0E9396A}"/>
              </a:ext>
            </a:extLst>
          </p:cNvPr>
          <p:cNvSpPr>
            <a:spLocks noGrp="1"/>
          </p:cNvSpPr>
          <p:nvPr>
            <p:ph type="body" sz="quarter" idx="17" hasCustomPrompt="1"/>
          </p:nvPr>
        </p:nvSpPr>
        <p:spPr>
          <a:xfrm>
            <a:off x="7111995" y="5067641"/>
            <a:ext cx="4096083" cy="259820"/>
          </a:xfrm>
        </p:spPr>
        <p:txBody>
          <a:bodyPr anchor="t">
            <a:normAutofit/>
          </a:bodyPr>
          <a:lstStyle>
            <a:lvl1pPr marL="0" indent="0">
              <a:buNone/>
              <a:defRPr sz="1600">
                <a:solidFill>
                  <a:srgbClr val="262626"/>
                </a:solidFill>
              </a:defRPr>
            </a:lvl1pPr>
          </a:lstStyle>
          <a:p>
            <a:pPr lvl="0"/>
            <a:r>
              <a:rPr lang="en-US" dirty="0"/>
              <a:t>https://www.csrready.eu </a:t>
            </a:r>
          </a:p>
        </p:txBody>
      </p:sp>
      <p:pic>
        <p:nvPicPr>
          <p:cNvPr id="17" name="Picture 16" descr="A picture containing text&#10;&#10;Description automatically generated">
            <a:extLst>
              <a:ext uri="{FF2B5EF4-FFF2-40B4-BE49-F238E27FC236}">
                <a16:creationId xmlns:a16="http://schemas.microsoft.com/office/drawing/2014/main" id="{C94C4F90-1C7E-434E-A05D-A989F8398839}"/>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6533491" y="1463623"/>
            <a:ext cx="5111452" cy="1114261"/>
          </a:xfrm>
          <a:prstGeom prst="rect">
            <a:avLst/>
          </a:prstGeom>
        </p:spPr>
      </p:pic>
      <p:sp>
        <p:nvSpPr>
          <p:cNvPr id="21" name="Google Shape;482;p39">
            <a:extLst>
              <a:ext uri="{FF2B5EF4-FFF2-40B4-BE49-F238E27FC236}">
                <a16:creationId xmlns:a16="http://schemas.microsoft.com/office/drawing/2014/main" id="{4C0FB6EC-8028-3D4F-BDFF-CBF291B9C109}"/>
              </a:ext>
            </a:extLst>
          </p:cNvPr>
          <p:cNvSpPr/>
          <p:nvPr userDrawn="1"/>
        </p:nvSpPr>
        <p:spPr>
          <a:xfrm>
            <a:off x="6614008" y="4314350"/>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F29E38"/>
          </a:solid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nvGrpSpPr>
          <p:cNvPr id="24" name="Google Shape;664;p39">
            <a:extLst>
              <a:ext uri="{FF2B5EF4-FFF2-40B4-BE49-F238E27FC236}">
                <a16:creationId xmlns:a16="http://schemas.microsoft.com/office/drawing/2014/main" id="{D83487A2-49A9-9048-8136-843B594DBFE1}"/>
              </a:ext>
            </a:extLst>
          </p:cNvPr>
          <p:cNvGrpSpPr/>
          <p:nvPr userDrawn="1"/>
        </p:nvGrpSpPr>
        <p:grpSpPr>
          <a:xfrm>
            <a:off x="6614008" y="5069898"/>
            <a:ext cx="233548" cy="233548"/>
            <a:chOff x="5941025" y="3634400"/>
            <a:chExt cx="467650" cy="467650"/>
          </a:xfrm>
          <a:solidFill>
            <a:srgbClr val="F29E38"/>
          </a:solidFill>
        </p:grpSpPr>
        <p:sp>
          <p:nvSpPr>
            <p:cNvPr id="25" name="Google Shape;665;p39">
              <a:extLst>
                <a:ext uri="{FF2B5EF4-FFF2-40B4-BE49-F238E27FC236}">
                  <a16:creationId xmlns:a16="http://schemas.microsoft.com/office/drawing/2014/main" id="{A38ECD07-9DC0-CB4B-8B8B-E82629C6FF05}"/>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6" name="Google Shape;666;p39">
              <a:extLst>
                <a:ext uri="{FF2B5EF4-FFF2-40B4-BE49-F238E27FC236}">
                  <a16:creationId xmlns:a16="http://schemas.microsoft.com/office/drawing/2014/main" id="{81742174-9756-FF42-8C73-90F117565A3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7" name="Google Shape;667;p39">
              <a:extLst>
                <a:ext uri="{FF2B5EF4-FFF2-40B4-BE49-F238E27FC236}">
                  <a16:creationId xmlns:a16="http://schemas.microsoft.com/office/drawing/2014/main" id="{3DBC6C26-8C99-BF40-BDA2-D4F7EF5B0692}"/>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8" name="Google Shape;668;p39">
              <a:extLst>
                <a:ext uri="{FF2B5EF4-FFF2-40B4-BE49-F238E27FC236}">
                  <a16:creationId xmlns:a16="http://schemas.microsoft.com/office/drawing/2014/main" id="{409ABAA8-78D8-814C-9842-FC71FCB3008A}"/>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29" name="Google Shape;669;p39">
              <a:extLst>
                <a:ext uri="{FF2B5EF4-FFF2-40B4-BE49-F238E27FC236}">
                  <a16:creationId xmlns:a16="http://schemas.microsoft.com/office/drawing/2014/main" id="{596977AF-6258-D048-B08E-E957582A4BE5}"/>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sp>
          <p:nvSpPr>
            <p:cNvPr id="30" name="Google Shape;670;p39">
              <a:extLst>
                <a:ext uri="{FF2B5EF4-FFF2-40B4-BE49-F238E27FC236}">
                  <a16:creationId xmlns:a16="http://schemas.microsoft.com/office/drawing/2014/main" id="{B04CB219-AC25-D044-A21E-C47BDB3E6593}"/>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rgbClr val="F29E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9446A"/>
                </a:solidFill>
              </a:endParaRPr>
            </a:p>
          </p:txBody>
        </p:sp>
      </p:grpSp>
      <p:pic>
        <p:nvPicPr>
          <p:cNvPr id="35" name="Picture 34">
            <a:extLst>
              <a:ext uri="{FF2B5EF4-FFF2-40B4-BE49-F238E27FC236}">
                <a16:creationId xmlns:a16="http://schemas.microsoft.com/office/drawing/2014/main" id="{6752E673-783C-A5A6-4C60-602D2CA41812}"/>
              </a:ext>
            </a:extLst>
          </p:cNvPr>
          <p:cNvPicPr>
            <a:picLocks noChangeAspect="1"/>
          </p:cNvPicPr>
          <p:nvPr userDrawn="1"/>
        </p:nvPicPr>
        <p:blipFill>
          <a:blip r:embed="rId3"/>
          <a:stretch>
            <a:fillRect/>
          </a:stretch>
        </p:blipFill>
        <p:spPr>
          <a:xfrm>
            <a:off x="212697" y="6132512"/>
            <a:ext cx="2399704" cy="639921"/>
          </a:xfrm>
          <a:prstGeom prst="rect">
            <a:avLst/>
          </a:prstGeom>
        </p:spPr>
      </p:pic>
      <p:sp>
        <p:nvSpPr>
          <p:cNvPr id="36" name="TextBox 35">
            <a:extLst>
              <a:ext uri="{FF2B5EF4-FFF2-40B4-BE49-F238E27FC236}">
                <a16:creationId xmlns:a16="http://schemas.microsoft.com/office/drawing/2014/main" id="{90804853-03BE-50E9-F80C-3F843649C5D7}"/>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2813256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Quote slide - Orange">
    <p:spTree>
      <p:nvGrpSpPr>
        <p:cNvPr id="1" name=""/>
        <p:cNvGrpSpPr/>
        <p:nvPr/>
      </p:nvGrpSpPr>
      <p:grpSpPr>
        <a:xfrm>
          <a:off x="0" y="0"/>
          <a:ext cx="0" cy="0"/>
          <a:chOff x="0" y="0"/>
          <a:chExt cx="0" cy="0"/>
        </a:xfrm>
      </p:grpSpPr>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5957047" y="0"/>
            <a:ext cx="5395869"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18" name="Picture 17" descr="A black background with white dots&#10;&#10;Description automatically generated with low confidence">
            <a:extLst>
              <a:ext uri="{FF2B5EF4-FFF2-40B4-BE49-F238E27FC236}">
                <a16:creationId xmlns:a16="http://schemas.microsoft.com/office/drawing/2014/main" id="{EE2566D1-75F4-854F-B455-4E00E261FDF7}"/>
              </a:ext>
            </a:extLst>
          </p:cNvPr>
          <p:cNvPicPr/>
          <p:nvPr userDrawn="1"/>
        </p:nvPicPr>
        <p:blipFill rotWithShape="1">
          <a:blip r:embed="rId2" cstate="email">
            <a:alphaModFix amt="10000"/>
            <a:extLst>
              <a:ext uri="{28A0092B-C50C-407E-A947-70E740481C1C}">
                <a14:useLocalDpi xmlns:a14="http://schemas.microsoft.com/office/drawing/2010/main"/>
              </a:ext>
            </a:extLst>
          </a:blip>
          <a:srcRect t="894" r="3674" b="11294"/>
          <a:stretch/>
        </p:blipFill>
        <p:spPr>
          <a:xfrm rot="16200000">
            <a:off x="2769567" y="-1426306"/>
            <a:ext cx="2640661" cy="4473027"/>
          </a:xfrm>
          <a:prstGeom prst="rect">
            <a:avLst/>
          </a:prstGeom>
        </p:spPr>
      </p:pic>
      <p:sp>
        <p:nvSpPr>
          <p:cNvPr id="2" name="Text Placeholder 23">
            <a:extLst>
              <a:ext uri="{FF2B5EF4-FFF2-40B4-BE49-F238E27FC236}">
                <a16:creationId xmlns:a16="http://schemas.microsoft.com/office/drawing/2014/main" id="{B2AF589B-E89B-6432-A165-EDA5F0BC2318}"/>
              </a:ext>
            </a:extLst>
          </p:cNvPr>
          <p:cNvSpPr>
            <a:spLocks noGrp="1"/>
          </p:cNvSpPr>
          <p:nvPr>
            <p:ph type="body" sz="quarter" idx="16" hasCustomPrompt="1"/>
          </p:nvPr>
        </p:nvSpPr>
        <p:spPr>
          <a:xfrm>
            <a:off x="733139"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 name="Text Placeholder 17">
            <a:extLst>
              <a:ext uri="{FF2B5EF4-FFF2-40B4-BE49-F238E27FC236}">
                <a16:creationId xmlns:a16="http://schemas.microsoft.com/office/drawing/2014/main" id="{EDD8681A-A247-A7C9-2298-A2613386ED1E}"/>
              </a:ext>
            </a:extLst>
          </p:cNvPr>
          <p:cNvSpPr>
            <a:spLocks noGrp="1"/>
          </p:cNvSpPr>
          <p:nvPr>
            <p:ph type="body" sz="quarter" idx="18" hasCustomPrompt="1"/>
          </p:nvPr>
        </p:nvSpPr>
        <p:spPr>
          <a:xfrm>
            <a:off x="775083" y="1427837"/>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Tree>
    <p:extLst>
      <p:ext uri="{BB962C8B-B14F-4D97-AF65-F5344CB8AC3E}">
        <p14:creationId xmlns:p14="http://schemas.microsoft.com/office/powerpoint/2010/main" val="9398578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‹Nr.›</a:t>
            </a:fld>
            <a:endParaRPr lang="en-US"/>
          </a:p>
        </p:txBody>
      </p:sp>
    </p:spTree>
    <p:extLst>
      <p:ext uri="{BB962C8B-B14F-4D97-AF65-F5344CB8AC3E}">
        <p14:creationId xmlns:p14="http://schemas.microsoft.com/office/powerpoint/2010/main" val="11475868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peface Size Guid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CSR READY</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6187143"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CSR READY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8765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CSR READY</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058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574573BB-EF67-9D41-BAE2-F0D2D061EC4F}"/>
              </a:ext>
            </a:extLst>
          </p:cNvPr>
          <p:cNvSpPr>
            <a:spLocks noGrp="1"/>
          </p:cNvSpPr>
          <p:nvPr>
            <p:ph type="pic" sz="quarter" idx="17"/>
          </p:nvPr>
        </p:nvSpPr>
        <p:spPr>
          <a:xfrm>
            <a:off x="1864425" y="368134"/>
            <a:ext cx="10327574" cy="6489864"/>
          </a:xfrm>
          <a:custGeom>
            <a:avLst/>
            <a:gdLst>
              <a:gd name="connsiteX0" fmla="*/ 10327574 w 10327574"/>
              <a:gd name="connsiteY0" fmla="*/ 0 h 6489864"/>
              <a:gd name="connsiteX1" fmla="*/ 10327574 w 10327574"/>
              <a:gd name="connsiteY1" fmla="*/ 5287955 h 6489864"/>
              <a:gd name="connsiteX2" fmla="*/ 8027720 w 10327574"/>
              <a:gd name="connsiteY2" fmla="*/ 5287955 h 6489864"/>
              <a:gd name="connsiteX3" fmla="*/ 8027720 w 10327574"/>
              <a:gd name="connsiteY3" fmla="*/ 6020790 h 6489864"/>
              <a:gd name="connsiteX4" fmla="*/ 10327574 w 10327574"/>
              <a:gd name="connsiteY4" fmla="*/ 6020790 h 6489864"/>
              <a:gd name="connsiteX5" fmla="*/ 10327574 w 10327574"/>
              <a:gd name="connsiteY5" fmla="*/ 6489864 h 6489864"/>
              <a:gd name="connsiteX6" fmla="*/ 6401193 w 10327574"/>
              <a:gd name="connsiteY6" fmla="*/ 6489864 h 6489864"/>
              <a:gd name="connsiteX7" fmla="*/ 0 w 10327574"/>
              <a:gd name="connsiteY7" fmla="*/ 2679302 h 648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27574" h="6489864">
                <a:moveTo>
                  <a:pt x="10327574" y="0"/>
                </a:moveTo>
                <a:lnTo>
                  <a:pt x="10327574" y="5287955"/>
                </a:lnTo>
                <a:lnTo>
                  <a:pt x="8027720" y="5287955"/>
                </a:lnTo>
                <a:lnTo>
                  <a:pt x="8027720" y="6020790"/>
                </a:lnTo>
                <a:lnTo>
                  <a:pt x="10327574" y="6020790"/>
                </a:lnTo>
                <a:lnTo>
                  <a:pt x="10327574" y="6489864"/>
                </a:lnTo>
                <a:lnTo>
                  <a:pt x="6401193" y="6489864"/>
                </a:lnTo>
                <a:lnTo>
                  <a:pt x="0" y="2679302"/>
                </a:lnTo>
                <a:close/>
              </a:path>
            </a:pathLst>
          </a:custGeom>
        </p:spPr>
        <p:txBody>
          <a:bodyPr wrap="square">
            <a:noAutofit/>
          </a:bodyPr>
          <a:lstStyle/>
          <a:p>
            <a:endParaRPr lang="en-US"/>
          </a:p>
        </p:txBody>
      </p:sp>
      <p:sp>
        <p:nvSpPr>
          <p:cNvPr id="26" name="Triangle 25">
            <a:extLst>
              <a:ext uri="{FF2B5EF4-FFF2-40B4-BE49-F238E27FC236}">
                <a16:creationId xmlns:a16="http://schemas.microsoft.com/office/drawing/2014/main" id="{431412E9-E3AF-A34B-AE83-CAEDBD7C2266}"/>
              </a:ext>
            </a:extLst>
          </p:cNvPr>
          <p:cNvSpPr/>
          <p:nvPr userDrawn="1"/>
        </p:nvSpPr>
        <p:spPr>
          <a:xfrm rot="5400000">
            <a:off x="172192" y="1727859"/>
            <a:ext cx="1686296" cy="2030682"/>
          </a:xfrm>
          <a:prstGeom prst="triangle">
            <a:avLst>
              <a:gd name="adj" fmla="val 7293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id="{080A3C76-8415-C249-9F21-A9F02C6769C9}"/>
              </a:ext>
            </a:extLst>
          </p:cNvPr>
          <p:cNvSpPr/>
          <p:nvPr userDrawn="1"/>
        </p:nvSpPr>
        <p:spPr>
          <a:xfrm>
            <a:off x="0" y="3043444"/>
            <a:ext cx="8274114" cy="3807877"/>
          </a:xfrm>
          <a:custGeom>
            <a:avLst/>
            <a:gdLst>
              <a:gd name="connsiteX0" fmla="*/ 1868694 w 8274114"/>
              <a:gd name="connsiteY0" fmla="*/ 0 h 3807877"/>
              <a:gd name="connsiteX1" fmla="*/ 8274114 w 8274114"/>
              <a:gd name="connsiteY1" fmla="*/ 3807877 h 3807877"/>
              <a:gd name="connsiteX2" fmla="*/ 0 w 8274114"/>
              <a:gd name="connsiteY2" fmla="*/ 3807877 h 3807877"/>
              <a:gd name="connsiteX3" fmla="*/ 0 w 8274114"/>
              <a:gd name="connsiteY3" fmla="*/ 523000 h 3807877"/>
            </a:gdLst>
            <a:ahLst/>
            <a:cxnLst>
              <a:cxn ang="0">
                <a:pos x="connsiteX0" y="connsiteY0"/>
              </a:cxn>
              <a:cxn ang="0">
                <a:pos x="connsiteX1" y="connsiteY1"/>
              </a:cxn>
              <a:cxn ang="0">
                <a:pos x="connsiteX2" y="connsiteY2"/>
              </a:cxn>
              <a:cxn ang="0">
                <a:pos x="connsiteX3" y="connsiteY3"/>
              </a:cxn>
            </a:cxnLst>
            <a:rect l="l" t="t" r="r" b="b"/>
            <a:pathLst>
              <a:path w="8274114" h="3807877">
                <a:moveTo>
                  <a:pt x="1868694" y="0"/>
                </a:moveTo>
                <a:lnTo>
                  <a:pt x="8274114" y="3807877"/>
                </a:lnTo>
                <a:lnTo>
                  <a:pt x="0" y="3807877"/>
                </a:lnTo>
                <a:lnTo>
                  <a:pt x="0" y="523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endParaRPr lang="en-GB"/>
          </a:p>
        </p:txBody>
      </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rotWithShape="1">
          <a:blip r:embed="rId2"/>
          <a:srcRect l="7131" t="12454" r="5444" b="6761"/>
          <a:stretch/>
        </p:blipFill>
        <p:spPr>
          <a:xfrm>
            <a:off x="10070275" y="5795158"/>
            <a:ext cx="2097974" cy="516963"/>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userDrawn="1">
            <p:ph type="body" sz="quarter" idx="15" hasCustomPrompt="1"/>
          </p:nvPr>
        </p:nvSpPr>
        <p:spPr>
          <a:xfrm>
            <a:off x="561518" y="4734484"/>
            <a:ext cx="3575539" cy="775681"/>
          </a:xfrm>
        </p:spPr>
        <p:txBody>
          <a:bodyPr>
            <a:noAutofit/>
          </a:bodyPr>
          <a:lstStyle>
            <a:lvl1pPr marL="0" indent="0" algn="l">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userDrawn="1">
            <p:ph type="body" sz="quarter" idx="16" hasCustomPrompt="1"/>
          </p:nvPr>
        </p:nvSpPr>
        <p:spPr>
          <a:xfrm>
            <a:off x="561518" y="5440977"/>
            <a:ext cx="3575539" cy="775681"/>
          </a:xfrm>
        </p:spPr>
        <p:txBody>
          <a:bodyPr>
            <a:normAutofit/>
          </a:bodyPr>
          <a:lstStyle>
            <a:lvl1pPr marL="0" indent="0" algn="l">
              <a:buNone/>
              <a:defRPr sz="3600">
                <a:solidFill>
                  <a:schemeClr val="bg1"/>
                </a:solidFill>
                <a:latin typeface="+mn-lt"/>
              </a:defRPr>
            </a:lvl1pPr>
          </a:lstStyle>
          <a:p>
            <a:pPr lvl="0"/>
            <a:r>
              <a:rPr lang="en-US" dirty="0"/>
              <a:t>Sub-Heading</a:t>
            </a:r>
          </a:p>
        </p:txBody>
      </p:sp>
      <p:pic>
        <p:nvPicPr>
          <p:cNvPr id="12" name="Picture 11" descr="A picture containing text&#10;&#10;Description automatically generated">
            <a:extLst>
              <a:ext uri="{FF2B5EF4-FFF2-40B4-BE49-F238E27FC236}">
                <a16:creationId xmlns:a16="http://schemas.microsoft.com/office/drawing/2014/main" id="{E6C4FDF7-CBE4-764F-86D1-8F3AC95CBB98}"/>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561519" y="641383"/>
            <a:ext cx="5067386" cy="1104655"/>
          </a:xfrm>
          <a:prstGeom prst="rect">
            <a:avLst/>
          </a:prstGeom>
        </p:spPr>
      </p:pic>
      <p:sp>
        <p:nvSpPr>
          <p:cNvPr id="9" name="Text Box 5">
            <a:extLst>
              <a:ext uri="{FF2B5EF4-FFF2-40B4-BE49-F238E27FC236}">
                <a16:creationId xmlns:a16="http://schemas.microsoft.com/office/drawing/2014/main" id="{52AE3E83-E45C-E92D-25BE-8123E9D71E47}"/>
              </a:ext>
            </a:extLst>
          </p:cNvPr>
          <p:cNvSpPr txBox="1"/>
          <p:nvPr userDrawn="1"/>
        </p:nvSpPr>
        <p:spPr>
          <a:xfrm>
            <a:off x="466268" y="6297288"/>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608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212697" y="6132512"/>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Box 9">
            <a:extLst>
              <a:ext uri="{FF2B5EF4-FFF2-40B4-BE49-F238E27FC236}">
                <a16:creationId xmlns:a16="http://schemas.microsoft.com/office/drawing/2014/main" id="{5A2BCE94-FF03-32FB-CD0D-0881ED5FA203}"/>
              </a:ext>
            </a:extLst>
          </p:cNvPr>
          <p:cNvSpPr txBox="1"/>
          <p:nvPr userDrawn="1"/>
        </p:nvSpPr>
        <p:spPr>
          <a:xfrm>
            <a:off x="2294837" y="6119338"/>
            <a:ext cx="9684466" cy="738664"/>
          </a:xfrm>
          <a:prstGeom prst="rect">
            <a:avLst/>
          </a:prstGeom>
          <a:noFill/>
        </p:spPr>
        <p:txBody>
          <a:bodyPr wrap="square">
            <a:spAutoFit/>
          </a:bodyPr>
          <a:lstStyle/>
          <a:p>
            <a:r>
              <a:rPr lang="en-GB" sz="14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400" kern="1200" dirty="0">
                <a:solidFill>
                  <a:schemeClr val="tx1"/>
                </a:solidFill>
                <a:latin typeface="+mn-lt"/>
                <a:ea typeface="+mn-ea"/>
                <a:cs typeface="+mn-cs"/>
              </a:rPr>
              <a:t>2020-1-DE02-KA202-007503’</a:t>
            </a:r>
          </a:p>
        </p:txBody>
      </p:sp>
    </p:spTree>
    <p:extLst>
      <p:ext uri="{BB962C8B-B14F-4D97-AF65-F5344CB8AC3E}">
        <p14:creationId xmlns:p14="http://schemas.microsoft.com/office/powerpoint/2010/main" val="1665734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417121D-5F84-4A40-9F22-5ACFFE6F1644}"/>
              </a:ext>
            </a:extLst>
          </p:cNvPr>
          <p:cNvGrpSpPr/>
          <p:nvPr userDrawn="1"/>
        </p:nvGrpSpPr>
        <p:grpSpPr>
          <a:xfrm rot="10800000">
            <a:off x="3757613" y="14813"/>
            <a:ext cx="8434386" cy="6843188"/>
            <a:chOff x="327570" y="4453037"/>
            <a:chExt cx="1539689" cy="1539094"/>
          </a:xfrm>
        </p:grpSpPr>
        <p:sp>
          <p:nvSpPr>
            <p:cNvPr id="20" name="Freeform 19">
              <a:extLst>
                <a:ext uri="{FF2B5EF4-FFF2-40B4-BE49-F238E27FC236}">
                  <a16:creationId xmlns:a16="http://schemas.microsoft.com/office/drawing/2014/main" id="{EB44DEE7-2892-EF4E-B0F3-1583DBE695B9}"/>
                </a:ext>
              </a:extLst>
            </p:cNvPr>
            <p:cNvSpPr/>
            <p:nvPr userDrawn="1"/>
          </p:nvSpPr>
          <p:spPr>
            <a:xfrm flipH="1" flipV="1">
              <a:off x="327570" y="5112131"/>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D09CF12C-F1E3-EE4A-9CBB-EAA55526BDF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19" name="Picture 18">
            <a:extLst>
              <a:ext uri="{FF2B5EF4-FFF2-40B4-BE49-F238E27FC236}">
                <a16:creationId xmlns:a16="http://schemas.microsoft.com/office/drawing/2014/main" id="{CE5713AF-C60E-944E-9727-1251D60620F7}"/>
              </a:ext>
            </a:extLst>
          </p:cNvPr>
          <p:cNvPicPr>
            <a:picLocks noChangeAspect="1"/>
          </p:cNvPicPr>
          <p:nvPr userDrawn="1"/>
        </p:nvPicPr>
        <p:blipFill>
          <a:blip r:embed="rId2"/>
          <a:stretch>
            <a:fillRect/>
          </a:stretch>
        </p:blipFill>
        <p:spPr>
          <a:xfrm>
            <a:off x="387319" y="5657618"/>
            <a:ext cx="2399704" cy="639921"/>
          </a:xfrm>
          <a:prstGeom prst="rect">
            <a:avLst/>
          </a:prstGeom>
        </p:spPr>
      </p:pic>
      <p:sp>
        <p:nvSpPr>
          <p:cNvPr id="16" name="Text Placeholder 23">
            <a:extLst>
              <a:ext uri="{FF2B5EF4-FFF2-40B4-BE49-F238E27FC236}">
                <a16:creationId xmlns:a16="http://schemas.microsoft.com/office/drawing/2014/main" id="{B805EDD7-2A81-1B4E-9504-46AEB376EB8B}"/>
              </a:ext>
            </a:extLst>
          </p:cNvPr>
          <p:cNvSpPr>
            <a:spLocks noGrp="1"/>
          </p:cNvSpPr>
          <p:nvPr>
            <p:ph type="body" sz="quarter" idx="15" hasCustomPrompt="1"/>
          </p:nvPr>
        </p:nvSpPr>
        <p:spPr>
          <a:xfrm>
            <a:off x="7915014" y="4633999"/>
            <a:ext cx="3575539" cy="775681"/>
          </a:xfrm>
        </p:spPr>
        <p:txBody>
          <a:bodyPr>
            <a:noAutofit/>
          </a:bodyPr>
          <a:lstStyle>
            <a:lvl1pPr marL="0" indent="0" algn="r">
              <a:buNone/>
              <a:defRPr sz="5400" b="1" baseline="0">
                <a:solidFill>
                  <a:schemeClr val="bg1"/>
                </a:solidFill>
                <a:latin typeface="+mn-lt"/>
              </a:defRPr>
            </a:lvl1pPr>
          </a:lstStyle>
          <a:p>
            <a:pPr lvl="0"/>
            <a:r>
              <a:rPr lang="en-US" dirty="0"/>
              <a:t>Cover Slide</a:t>
            </a:r>
          </a:p>
        </p:txBody>
      </p:sp>
      <p:sp>
        <p:nvSpPr>
          <p:cNvPr id="17" name="Text Placeholder 23">
            <a:extLst>
              <a:ext uri="{FF2B5EF4-FFF2-40B4-BE49-F238E27FC236}">
                <a16:creationId xmlns:a16="http://schemas.microsoft.com/office/drawing/2014/main" id="{6F67CB86-9CF6-F240-9879-118B9C360A90}"/>
              </a:ext>
            </a:extLst>
          </p:cNvPr>
          <p:cNvSpPr>
            <a:spLocks noGrp="1"/>
          </p:cNvSpPr>
          <p:nvPr>
            <p:ph type="body" sz="quarter" idx="16" hasCustomPrompt="1"/>
          </p:nvPr>
        </p:nvSpPr>
        <p:spPr>
          <a:xfrm>
            <a:off x="7915014" y="5340492"/>
            <a:ext cx="3575539" cy="775681"/>
          </a:xfrm>
        </p:spPr>
        <p:txBody>
          <a:bodyPr>
            <a:normAutofit/>
          </a:bodyPr>
          <a:lstStyle>
            <a:lvl1pPr marL="0" indent="0" algn="r">
              <a:buNone/>
              <a:defRPr sz="3600">
                <a:solidFill>
                  <a:schemeClr val="bg1"/>
                </a:solidFill>
                <a:latin typeface="+mn-lt"/>
              </a:defRPr>
            </a:lvl1pPr>
          </a:lstStyle>
          <a:p>
            <a:pPr lvl="0"/>
            <a:r>
              <a:rPr lang="en-US" dirty="0"/>
              <a:t>Sub-Heading</a:t>
            </a:r>
          </a:p>
        </p:txBody>
      </p:sp>
      <p:pic>
        <p:nvPicPr>
          <p:cNvPr id="9" name="Picture 8" descr="A picture containing text&#10;&#10;Description automatically generated">
            <a:extLst>
              <a:ext uri="{FF2B5EF4-FFF2-40B4-BE49-F238E27FC236}">
                <a16:creationId xmlns:a16="http://schemas.microsoft.com/office/drawing/2014/main" id="{CCABF623-CA82-354F-B882-95E572BDC68B}"/>
              </a:ext>
            </a:extLst>
          </p:cNvPr>
          <p:cNvPicPr/>
          <p:nvPr userDrawn="1"/>
        </p:nvPicPr>
        <p:blipFill>
          <a:blip r:embed="rId3" cstate="email">
            <a:extLst>
              <a:ext uri="{28A0092B-C50C-407E-A947-70E740481C1C}">
                <a14:useLocalDpi xmlns:a14="http://schemas.microsoft.com/office/drawing/2010/main"/>
              </a:ext>
            </a:extLst>
          </a:blip>
          <a:stretch>
            <a:fillRect/>
          </a:stretch>
        </p:blipFill>
        <p:spPr>
          <a:xfrm>
            <a:off x="710467" y="880421"/>
            <a:ext cx="6426603" cy="1400955"/>
          </a:xfrm>
          <a:prstGeom prst="rect">
            <a:avLst/>
          </a:prstGeom>
        </p:spPr>
      </p:pic>
      <p:sp>
        <p:nvSpPr>
          <p:cNvPr id="10" name="Text Box 5">
            <a:extLst>
              <a:ext uri="{FF2B5EF4-FFF2-40B4-BE49-F238E27FC236}">
                <a16:creationId xmlns:a16="http://schemas.microsoft.com/office/drawing/2014/main" id="{08AC640D-EFA3-2DF4-C565-EDC84313C89A}"/>
              </a:ext>
            </a:extLst>
          </p:cNvPr>
          <p:cNvSpPr txBox="1"/>
          <p:nvPr userDrawn="1"/>
        </p:nvSpPr>
        <p:spPr>
          <a:xfrm>
            <a:off x="5293794" y="620547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chemeClr val="bg1"/>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chemeClr val="bg1"/>
                </a:solidFill>
                <a:effectLst/>
                <a:latin typeface="+mn-lt"/>
                <a:cs typeface="Times New Roman" panose="02020603050405020304" pitchFamily="18" charset="0"/>
              </a:rPr>
              <a:t>2020-1-DE02-KA202-007503</a:t>
            </a:r>
            <a:r>
              <a:rPr lang="en-US" sz="800" kern="1200" dirty="0">
                <a:solidFill>
                  <a:schemeClr val="bg1"/>
                </a:solidFill>
                <a:effectLst/>
                <a:latin typeface="+mn-lt"/>
                <a:ea typeface="Times New Roman" panose="02020603050405020304" pitchFamily="18" charset="0"/>
                <a:cs typeface="Times New Roman" panose="02020603050405020304" pitchFamily="18" charset="0"/>
              </a:rPr>
              <a:t>.</a:t>
            </a:r>
            <a:endParaRPr lang="en-IE" sz="800" kern="1200" dirty="0">
              <a:solidFill>
                <a:schemeClr val="bg1"/>
              </a:solidFill>
              <a:effectLst/>
              <a:latin typeface="+mn-lt"/>
              <a:ea typeface="Calibri" panose="020F0502020204030204" pitchFamily="34" charset="0"/>
              <a:cs typeface="Times New Roman" panose="02020603050405020304" pitchFamily="18" charset="0"/>
            </a:endParaRPr>
          </a:p>
          <a:p>
            <a:pPr algn="ctr"/>
            <a:r>
              <a:rPr lang="en-US" sz="800" dirty="0">
                <a:solidFill>
                  <a:schemeClr val="bg1"/>
                </a:solidFill>
                <a:effectLst/>
                <a:ea typeface="Calibri" panose="020F0502020204030204" pitchFamily="34" charset="0"/>
                <a:cs typeface="Times New Roman" panose="02020603050405020304" pitchFamily="18" charset="0"/>
              </a:rPr>
              <a:t> </a:t>
            </a:r>
            <a:endParaRPr lang="en-IE" sz="11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0490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6" name="Text Box 5">
            <a:extLst>
              <a:ext uri="{FF2B5EF4-FFF2-40B4-BE49-F238E27FC236}">
                <a16:creationId xmlns:a16="http://schemas.microsoft.com/office/drawing/2014/main" id="{DAAA2FB7-EC18-3E4A-9F81-B9F2B21B6EA3}"/>
              </a:ext>
            </a:extLst>
          </p:cNvPr>
          <p:cNvSpPr txBox="1"/>
          <p:nvPr userDrawn="1"/>
        </p:nvSpPr>
        <p:spPr>
          <a:xfrm>
            <a:off x="7046394" y="6057550"/>
            <a:ext cx="4732132" cy="6377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800" kern="1200" dirty="0">
                <a:solidFill>
                  <a:srgbClr val="262626"/>
                </a:solidFill>
                <a:effectLst/>
                <a:latin typeface="+mn-lt"/>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 </a:t>
            </a:r>
            <a:r>
              <a:rPr lang="en-IE" sz="800" kern="1200" dirty="0">
                <a:solidFill>
                  <a:srgbClr val="262626"/>
                </a:solidFill>
                <a:effectLst/>
                <a:latin typeface="+mn-lt"/>
                <a:cs typeface="Times New Roman" panose="02020603050405020304" pitchFamily="18" charset="0"/>
              </a:rPr>
              <a:t>2020-1-DE02-KA202-007503</a:t>
            </a:r>
            <a:r>
              <a:rPr lang="en-US" sz="800" kern="1200" dirty="0">
                <a:solidFill>
                  <a:srgbClr val="262626"/>
                </a:solidFill>
                <a:effectLst/>
                <a:latin typeface="+mn-lt"/>
                <a:ea typeface="Times New Roman" panose="02020603050405020304" pitchFamily="18" charset="0"/>
                <a:cs typeface="Times New Roman" panose="02020603050405020304" pitchFamily="18" charset="0"/>
              </a:rPr>
              <a:t>.</a:t>
            </a:r>
            <a:endParaRPr lang="en-IE" sz="800" kern="1200" dirty="0">
              <a:solidFill>
                <a:srgbClr val="262626"/>
              </a:solidFill>
              <a:effectLst/>
              <a:latin typeface="+mn-lt"/>
              <a:ea typeface="Calibri" panose="020F0502020204030204" pitchFamily="34" charset="0"/>
              <a:cs typeface="Times New Roman" panose="02020603050405020304" pitchFamily="18" charset="0"/>
            </a:endParaRPr>
          </a:p>
          <a:p>
            <a:pPr algn="ctr"/>
            <a:r>
              <a:rPr lang="en-US" sz="800" dirty="0">
                <a:solidFill>
                  <a:srgbClr val="262626"/>
                </a:solidFill>
                <a:effectLst/>
                <a:ea typeface="Calibri" panose="020F0502020204030204" pitchFamily="34" charset="0"/>
                <a:cs typeface="Times New Roman" panose="02020603050405020304" pitchFamily="18" charset="0"/>
              </a:rPr>
              <a:t> </a:t>
            </a:r>
            <a:endParaRPr lang="en-IE" sz="1100" dirty="0">
              <a:solidFill>
                <a:srgbClr val="262626"/>
              </a:solidFill>
              <a:effectLst/>
              <a:ea typeface="Calibri" panose="020F0502020204030204" pitchFamily="34" charset="0"/>
              <a:cs typeface="Times New Roman" panose="02020603050405020304" pitchFamily="18" charset="0"/>
            </a:endParaRP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348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074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Slide - Oragn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6DBDDEB6-3957-5D49-82E3-26B18811D4E8}"/>
              </a:ext>
            </a:extLst>
          </p:cNvPr>
          <p:cNvGrpSpPr/>
          <p:nvPr userDrawn="1"/>
        </p:nvGrpSpPr>
        <p:grpSpPr>
          <a:xfrm flipH="1">
            <a:off x="-4" y="476885"/>
            <a:ext cx="12192004" cy="6381115"/>
            <a:chOff x="0" y="476885"/>
            <a:chExt cx="7550787" cy="6381115"/>
          </a:xfrm>
        </p:grpSpPr>
        <p:sp>
          <p:nvSpPr>
            <p:cNvPr id="29" name="Freeform 28">
              <a:extLst>
                <a:ext uri="{FF2B5EF4-FFF2-40B4-BE49-F238E27FC236}">
                  <a16:creationId xmlns:a16="http://schemas.microsoft.com/office/drawing/2014/main" id="{73FA561B-C708-6046-B241-3AE89FE59FC6}"/>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0" name="Freeform 29">
              <a:extLst>
                <a:ext uri="{FF2B5EF4-FFF2-40B4-BE49-F238E27FC236}">
                  <a16:creationId xmlns:a16="http://schemas.microsoft.com/office/drawing/2014/main" id="{A794D099-52F3-794A-96D4-4DDE1782883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2" name="Picture 31" descr="Icon&#10;&#10;Description automatically generated">
            <a:extLst>
              <a:ext uri="{FF2B5EF4-FFF2-40B4-BE49-F238E27FC236}">
                <a16:creationId xmlns:a16="http://schemas.microsoft.com/office/drawing/2014/main" id="{C02F9226-127F-B14D-BA56-E98D841A7319}"/>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3" name="Group 32">
            <a:extLst>
              <a:ext uri="{FF2B5EF4-FFF2-40B4-BE49-F238E27FC236}">
                <a16:creationId xmlns:a16="http://schemas.microsoft.com/office/drawing/2014/main" id="{0279F217-2377-C141-994A-68F35201614C}"/>
              </a:ext>
            </a:extLst>
          </p:cNvPr>
          <p:cNvGrpSpPr/>
          <p:nvPr userDrawn="1"/>
        </p:nvGrpSpPr>
        <p:grpSpPr>
          <a:xfrm>
            <a:off x="405114" y="301682"/>
            <a:ext cx="3143757" cy="504000"/>
            <a:chOff x="296426" y="6035882"/>
            <a:chExt cx="3143757" cy="504000"/>
          </a:xfrm>
        </p:grpSpPr>
        <p:pic>
          <p:nvPicPr>
            <p:cNvPr id="34" name="Picture 33" descr="A picture containing text&#10;&#10;Description automatically generated">
              <a:extLst>
                <a:ext uri="{FF2B5EF4-FFF2-40B4-BE49-F238E27FC236}">
                  <a16:creationId xmlns:a16="http://schemas.microsoft.com/office/drawing/2014/main" id="{2F36D453-2CEA-7D4A-9ABF-ACFDC8E7716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B855441A-709A-004C-B8A0-3D3C6ED03DC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6" name="Text Placeholder 23">
            <a:extLst>
              <a:ext uri="{FF2B5EF4-FFF2-40B4-BE49-F238E27FC236}">
                <a16:creationId xmlns:a16="http://schemas.microsoft.com/office/drawing/2014/main" id="{4DE68726-76FC-A248-A321-AF456D88B7B4}"/>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7" name="Text Placeholder 23">
            <a:extLst>
              <a:ext uri="{FF2B5EF4-FFF2-40B4-BE49-F238E27FC236}">
                <a16:creationId xmlns:a16="http://schemas.microsoft.com/office/drawing/2014/main" id="{36741990-9B81-E04E-9873-C278F420FF4C}"/>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38" name="Straight Connector 37">
            <a:extLst>
              <a:ext uri="{FF2B5EF4-FFF2-40B4-BE49-F238E27FC236}">
                <a16:creationId xmlns:a16="http://schemas.microsoft.com/office/drawing/2014/main" id="{928B43F6-8197-CB44-AD33-DE08AA11222A}"/>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5113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Dusty Pink">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B5DF668-4FE2-2143-85B7-DA07F5B4A8D3}"/>
              </a:ext>
            </a:extLst>
          </p:cNvPr>
          <p:cNvGrpSpPr/>
          <p:nvPr userDrawn="1"/>
        </p:nvGrpSpPr>
        <p:grpSpPr>
          <a:xfrm flipH="1">
            <a:off x="-4" y="476885"/>
            <a:ext cx="12192004" cy="6381115"/>
            <a:chOff x="0" y="476885"/>
            <a:chExt cx="7550787" cy="6381115"/>
          </a:xfrm>
        </p:grpSpPr>
        <p:sp>
          <p:nvSpPr>
            <p:cNvPr id="11" name="Freeform 10">
              <a:extLst>
                <a:ext uri="{FF2B5EF4-FFF2-40B4-BE49-F238E27FC236}">
                  <a16:creationId xmlns:a16="http://schemas.microsoft.com/office/drawing/2014/main" id="{57BE0176-8CE6-AB44-BD13-E886BB04AA8C}"/>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2" name="Freeform 11">
              <a:extLst>
                <a:ext uri="{FF2B5EF4-FFF2-40B4-BE49-F238E27FC236}">
                  <a16:creationId xmlns:a16="http://schemas.microsoft.com/office/drawing/2014/main" id="{F87DAD2D-AA0C-3145-8167-D043F5065862}"/>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13" name="Picture 12" descr="Icon&#10;&#10;Description automatically generated">
            <a:extLst>
              <a:ext uri="{FF2B5EF4-FFF2-40B4-BE49-F238E27FC236}">
                <a16:creationId xmlns:a16="http://schemas.microsoft.com/office/drawing/2014/main" id="{EA1D9370-0EA5-5442-BC94-C03A96806414}"/>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14" name="Group 13">
            <a:extLst>
              <a:ext uri="{FF2B5EF4-FFF2-40B4-BE49-F238E27FC236}">
                <a16:creationId xmlns:a16="http://schemas.microsoft.com/office/drawing/2014/main" id="{C81CDFD3-EF45-5747-B486-83FB48BC4712}"/>
              </a:ext>
            </a:extLst>
          </p:cNvPr>
          <p:cNvGrpSpPr/>
          <p:nvPr userDrawn="1"/>
        </p:nvGrpSpPr>
        <p:grpSpPr>
          <a:xfrm>
            <a:off x="405114" y="301682"/>
            <a:ext cx="3143757" cy="504000"/>
            <a:chOff x="296426" y="6035882"/>
            <a:chExt cx="3143757" cy="504000"/>
          </a:xfrm>
        </p:grpSpPr>
        <p:pic>
          <p:nvPicPr>
            <p:cNvPr id="15" name="Picture 14" descr="A picture containing text&#10;&#10;Description automatically generated">
              <a:extLst>
                <a:ext uri="{FF2B5EF4-FFF2-40B4-BE49-F238E27FC236}">
                  <a16:creationId xmlns:a16="http://schemas.microsoft.com/office/drawing/2014/main" id="{5EBF71C6-CEFA-9C47-92D6-1743C23D9B17}"/>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D89A135-9F3F-3744-B01C-63DA1DD564D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7" name="Text Placeholder 23">
            <a:extLst>
              <a:ext uri="{FF2B5EF4-FFF2-40B4-BE49-F238E27FC236}">
                <a16:creationId xmlns:a16="http://schemas.microsoft.com/office/drawing/2014/main" id="{7852F23E-A86E-944F-97A7-536D5F572878}"/>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18" name="Text Placeholder 23">
            <a:extLst>
              <a:ext uri="{FF2B5EF4-FFF2-40B4-BE49-F238E27FC236}">
                <a16:creationId xmlns:a16="http://schemas.microsoft.com/office/drawing/2014/main" id="{25A273DB-3798-7C4C-B9BC-3AAC4B4CDC75}"/>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19" name="Straight Connector 18">
            <a:extLst>
              <a:ext uri="{FF2B5EF4-FFF2-40B4-BE49-F238E27FC236}">
                <a16:creationId xmlns:a16="http://schemas.microsoft.com/office/drawing/2014/main" id="{1188D5BE-1CB3-0044-9E1F-6B0B4AA0276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882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33B2DC8-500A-3A4F-B251-CD2EF8833B4D}"/>
              </a:ext>
            </a:extLst>
          </p:cNvPr>
          <p:cNvSpPr/>
          <p:nvPr userDrawn="1"/>
        </p:nvSpPr>
        <p:spPr>
          <a:xfrm>
            <a:off x="405433" y="1"/>
            <a:ext cx="11381134" cy="6016904"/>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FA8BB311-9369-234F-9DA5-490898F9945E}"/>
              </a:ext>
            </a:extLst>
          </p:cNvPr>
          <p:cNvSpPr/>
          <p:nvPr userDrawn="1"/>
        </p:nvSpPr>
        <p:spPr>
          <a:xfrm rot="10800000" flipV="1">
            <a:off x="243545" y="4407108"/>
            <a:ext cx="4358995" cy="1609796"/>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icture Placeholder 2">
            <a:extLst>
              <a:ext uri="{FF2B5EF4-FFF2-40B4-BE49-F238E27FC236}">
                <a16:creationId xmlns:a16="http://schemas.microsoft.com/office/drawing/2014/main" id="{46F4AE76-94D8-0A4B-8769-FD0E3C670864}"/>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2" name="Group 1">
            <a:extLst>
              <a:ext uri="{FF2B5EF4-FFF2-40B4-BE49-F238E27FC236}">
                <a16:creationId xmlns:a16="http://schemas.microsoft.com/office/drawing/2014/main" id="{6876CA8B-EDD1-244D-8A62-BE8621B65B69}"/>
              </a:ext>
            </a:extLst>
          </p:cNvPr>
          <p:cNvGrpSpPr/>
          <p:nvPr userDrawn="1"/>
        </p:nvGrpSpPr>
        <p:grpSpPr>
          <a:xfrm>
            <a:off x="310494" y="6162492"/>
            <a:ext cx="3143757" cy="504000"/>
            <a:chOff x="296426" y="6035882"/>
            <a:chExt cx="3143757" cy="504000"/>
          </a:xfrm>
        </p:grpSpPr>
        <p:pic>
          <p:nvPicPr>
            <p:cNvPr id="12" name="Picture 11" descr="A picture containing text&#10;&#10;Description automatically generated">
              <a:extLst>
                <a:ext uri="{FF2B5EF4-FFF2-40B4-BE49-F238E27FC236}">
                  <a16:creationId xmlns:a16="http://schemas.microsoft.com/office/drawing/2014/main" id="{37DDFB15-DA99-8D44-98EF-93C0BC55F976}"/>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465678CE-EEEF-5446-8631-EA26B0D0DDD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0" name="Text Placeholder 23">
            <a:extLst>
              <a:ext uri="{FF2B5EF4-FFF2-40B4-BE49-F238E27FC236}">
                <a16:creationId xmlns:a16="http://schemas.microsoft.com/office/drawing/2014/main" id="{031A517C-8C19-D841-A6FD-E5633D962BD5}"/>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11" name="Text Placeholder 25">
            <a:extLst>
              <a:ext uri="{FF2B5EF4-FFF2-40B4-BE49-F238E27FC236}">
                <a16:creationId xmlns:a16="http://schemas.microsoft.com/office/drawing/2014/main" id="{2C86819D-302B-0240-B9B9-516B0101FE83}"/>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279709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72175F-D5B9-F045-BEB4-F83FA66CB7B1}"/>
              </a:ext>
            </a:extLst>
          </p:cNvPr>
          <p:cNvSpPr/>
          <p:nvPr userDrawn="1"/>
        </p:nvSpPr>
        <p:spPr>
          <a:xfrm>
            <a:off x="405433" y="370011"/>
            <a:ext cx="11381134" cy="5228931"/>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F99D2A22-F3E6-4845-AB5F-7FBF50A78D60}"/>
              </a:ext>
            </a:extLst>
          </p:cNvPr>
          <p:cNvSpPr/>
          <p:nvPr userDrawn="1"/>
        </p:nvSpPr>
        <p:spPr>
          <a:xfrm rot="10800000" flipV="1">
            <a:off x="243545" y="4407108"/>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CC22ACE5-B298-1A49-9F98-BF75F9ED6189}"/>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26674F3-859D-7F43-9CB6-D49262628CBB}"/>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526053FE-52CC-134A-B461-7686AF80780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A5E5E76D-328B-1E4D-8450-3FC7C247102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01DB2190-39AF-EE42-89F2-BA6943B58E0E}"/>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2FFF00D2-5304-D240-B5B4-8CA90CD9E821}"/>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071051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slide with photo - Dusty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E6F0AB-36DF-9845-B274-1AA7ECADBA3A}"/>
              </a:ext>
            </a:extLst>
          </p:cNvPr>
          <p:cNvSpPr/>
          <p:nvPr userDrawn="1"/>
        </p:nvSpPr>
        <p:spPr>
          <a:xfrm>
            <a:off x="405433" y="1"/>
            <a:ext cx="11381134" cy="6162492"/>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74364CF6-77B0-3549-9811-CB1E86D127EA}"/>
              </a:ext>
            </a:extLst>
          </p:cNvPr>
          <p:cNvSpPr/>
          <p:nvPr userDrawn="1"/>
        </p:nvSpPr>
        <p:spPr>
          <a:xfrm rot="10800000" flipV="1">
            <a:off x="243544" y="4552697"/>
            <a:ext cx="4358995" cy="1609796"/>
          </a:xfrm>
          <a:prstGeom prst="triangle">
            <a:avLst>
              <a:gd name="adj" fmla="val 100000"/>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2">
            <a:extLst>
              <a:ext uri="{FF2B5EF4-FFF2-40B4-BE49-F238E27FC236}">
                <a16:creationId xmlns:a16="http://schemas.microsoft.com/office/drawing/2014/main" id="{9380BA34-B79A-FE4A-BA17-ADCF27514BF2}"/>
              </a:ext>
            </a:extLst>
          </p:cNvPr>
          <p:cNvSpPr>
            <a:spLocks noGrp="1"/>
          </p:cNvSpPr>
          <p:nvPr>
            <p:ph type="pic" sz="quarter" idx="19"/>
          </p:nvPr>
        </p:nvSpPr>
        <p:spPr>
          <a:xfrm>
            <a:off x="6310859" y="-1"/>
            <a:ext cx="5112967"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grpSp>
        <p:nvGrpSpPr>
          <p:cNvPr id="15" name="Group 14">
            <a:extLst>
              <a:ext uri="{FF2B5EF4-FFF2-40B4-BE49-F238E27FC236}">
                <a16:creationId xmlns:a16="http://schemas.microsoft.com/office/drawing/2014/main" id="{76DD9922-D13D-E644-BB77-A887F7AB2C9F}"/>
              </a:ext>
            </a:extLst>
          </p:cNvPr>
          <p:cNvGrpSpPr/>
          <p:nvPr userDrawn="1"/>
        </p:nvGrpSpPr>
        <p:grpSpPr>
          <a:xfrm>
            <a:off x="310494" y="6162492"/>
            <a:ext cx="3143757" cy="504000"/>
            <a:chOff x="296426" y="6035882"/>
            <a:chExt cx="3143757" cy="504000"/>
          </a:xfrm>
        </p:grpSpPr>
        <p:pic>
          <p:nvPicPr>
            <p:cNvPr id="16" name="Picture 15" descr="A picture containing text&#10;&#10;Description automatically generated">
              <a:extLst>
                <a:ext uri="{FF2B5EF4-FFF2-40B4-BE49-F238E27FC236}">
                  <a16:creationId xmlns:a16="http://schemas.microsoft.com/office/drawing/2014/main" id="{FB1729C0-7E58-CA4F-82F9-B1B10708E25D}"/>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78C896CE-A355-344A-B249-F813EBA1F3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18" name="Text Placeholder 23">
            <a:extLst>
              <a:ext uri="{FF2B5EF4-FFF2-40B4-BE49-F238E27FC236}">
                <a16:creationId xmlns:a16="http://schemas.microsoft.com/office/drawing/2014/main" id="{F5BFA4CA-6995-1E4D-9392-BC607CD96459}"/>
              </a:ext>
            </a:extLst>
          </p:cNvPr>
          <p:cNvSpPr>
            <a:spLocks noGrp="1"/>
          </p:cNvSpPr>
          <p:nvPr>
            <p:ph type="body" sz="quarter" idx="13" hasCustomPrompt="1"/>
          </p:nvPr>
        </p:nvSpPr>
        <p:spPr>
          <a:xfrm>
            <a:off x="726815" y="751463"/>
            <a:ext cx="5228693" cy="953429"/>
          </a:xfrm>
        </p:spPr>
        <p:txBody>
          <a:bodyPr>
            <a:normAutofit/>
          </a:bodyPr>
          <a:lstStyle>
            <a:lvl1pPr marL="0" indent="0" algn="l">
              <a:buNone/>
              <a:defRPr sz="3600" b="1">
                <a:solidFill>
                  <a:schemeClr val="bg1"/>
                </a:solidFill>
                <a:latin typeface="+mn-lt"/>
              </a:defRPr>
            </a:lvl1pPr>
          </a:lstStyle>
          <a:p>
            <a:pPr lvl="0"/>
            <a:r>
              <a:rPr lang="en-US" dirty="0"/>
              <a:t>Heading</a:t>
            </a:r>
          </a:p>
        </p:txBody>
      </p:sp>
      <p:sp>
        <p:nvSpPr>
          <p:cNvPr id="21" name="Text Placeholder 25">
            <a:extLst>
              <a:ext uri="{FF2B5EF4-FFF2-40B4-BE49-F238E27FC236}">
                <a16:creationId xmlns:a16="http://schemas.microsoft.com/office/drawing/2014/main" id="{8090197A-2447-234F-8139-F3496EE223CF}"/>
              </a:ext>
            </a:extLst>
          </p:cNvPr>
          <p:cNvSpPr>
            <a:spLocks noGrp="1"/>
          </p:cNvSpPr>
          <p:nvPr>
            <p:ph type="body" sz="quarter" idx="14" hasCustomPrompt="1"/>
          </p:nvPr>
        </p:nvSpPr>
        <p:spPr>
          <a:xfrm>
            <a:off x="726088" y="1776830"/>
            <a:ext cx="5222030" cy="3079983"/>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891997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13047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opic/Intro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F6592B-7F59-3445-BEEC-F5D11A16E243}"/>
              </a:ext>
            </a:extLst>
          </p:cNvPr>
          <p:cNvSpPr/>
          <p:nvPr userDrawn="1"/>
        </p:nvSpPr>
        <p:spPr>
          <a:xfrm>
            <a:off x="-3" y="-1544"/>
            <a:ext cx="12192000" cy="68580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FFDC648E-CACA-8346-B30D-AFFE168EEA2D}"/>
              </a:ext>
            </a:extLst>
          </p:cNvPr>
          <p:cNvSpPr/>
          <p:nvPr userDrawn="1"/>
        </p:nvSpPr>
        <p:spPr>
          <a:xfrm>
            <a:off x="3634154" y="3429000"/>
            <a:ext cx="8557846" cy="3429000"/>
          </a:xfrm>
          <a:prstGeom prst="triangle">
            <a:avLst>
              <a:gd name="adj" fmla="val 100000"/>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iangle 10">
            <a:extLst>
              <a:ext uri="{FF2B5EF4-FFF2-40B4-BE49-F238E27FC236}">
                <a16:creationId xmlns:a16="http://schemas.microsoft.com/office/drawing/2014/main" id="{31CC15D0-EF60-E642-96B2-98FC479E846D}"/>
              </a:ext>
            </a:extLst>
          </p:cNvPr>
          <p:cNvSpPr/>
          <p:nvPr userDrawn="1"/>
        </p:nvSpPr>
        <p:spPr>
          <a:xfrm flipH="1" flipV="1">
            <a:off x="-3" y="0"/>
            <a:ext cx="7596556" cy="4161692"/>
          </a:xfrm>
          <a:prstGeom prst="triangle">
            <a:avLst>
              <a:gd name="adj" fmla="val 100000"/>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FE890BD0-BEDD-9944-B755-4F10331EABD1}"/>
              </a:ext>
            </a:extLst>
          </p:cNvPr>
          <p:cNvSpPr/>
          <p:nvPr userDrawn="1"/>
        </p:nvSpPr>
        <p:spPr>
          <a:xfrm>
            <a:off x="231691" y="242888"/>
            <a:ext cx="11750024" cy="634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a:extLst>
              <a:ext uri="{FF2B5EF4-FFF2-40B4-BE49-F238E27FC236}">
                <a16:creationId xmlns:a16="http://schemas.microsoft.com/office/drawing/2014/main" id="{74608F64-6F39-344A-9307-DF199655E0C9}"/>
              </a:ext>
            </a:extLst>
          </p:cNvPr>
          <p:cNvSpPr>
            <a:spLocks noGrp="1"/>
          </p:cNvSpPr>
          <p:nvPr>
            <p:ph type="body" sz="quarter" idx="13" hasCustomPrompt="1"/>
          </p:nvPr>
        </p:nvSpPr>
        <p:spPr>
          <a:xfrm>
            <a:off x="515902" y="751463"/>
            <a:ext cx="10496490" cy="844269"/>
          </a:xfrm>
        </p:spPr>
        <p:txBody>
          <a:bodyPr>
            <a:normAutofit/>
          </a:bodyPr>
          <a:lstStyle>
            <a:lvl1pPr marL="0" indent="0" algn="l">
              <a:buNone/>
              <a:defRPr sz="3600" b="1">
                <a:solidFill>
                  <a:srgbClr val="262626"/>
                </a:solidFill>
                <a:latin typeface="+mn-lt"/>
              </a:defRPr>
            </a:lvl1pPr>
          </a:lstStyle>
          <a:p>
            <a:pPr lvl="0"/>
            <a:r>
              <a:rPr lang="en-US" dirty="0"/>
              <a:t>Topic/Intro Slide</a:t>
            </a:r>
          </a:p>
        </p:txBody>
      </p:sp>
      <p:sp>
        <p:nvSpPr>
          <p:cNvPr id="31" name="Text Placeholder 25">
            <a:extLst>
              <a:ext uri="{FF2B5EF4-FFF2-40B4-BE49-F238E27FC236}">
                <a16:creationId xmlns:a16="http://schemas.microsoft.com/office/drawing/2014/main" id="{C781FB8A-944B-B441-8781-A9DFEAE4F81F}"/>
              </a:ext>
            </a:extLst>
          </p:cNvPr>
          <p:cNvSpPr>
            <a:spLocks noGrp="1"/>
          </p:cNvSpPr>
          <p:nvPr>
            <p:ph type="body" sz="quarter" idx="14" hasCustomPrompt="1"/>
          </p:nvPr>
        </p:nvSpPr>
        <p:spPr>
          <a:xfrm>
            <a:off x="515901" y="1776829"/>
            <a:ext cx="10483115" cy="4329707"/>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7FAECF89-7808-784E-B812-593201A75C8F}"/>
              </a:ext>
            </a:extLst>
          </p:cNvPr>
          <p:cNvGrpSpPr/>
          <p:nvPr userDrawn="1"/>
        </p:nvGrpSpPr>
        <p:grpSpPr>
          <a:xfrm rot="16200000">
            <a:off x="9999475" y="4333422"/>
            <a:ext cx="3143757" cy="504000"/>
            <a:chOff x="296426" y="6035882"/>
            <a:chExt cx="3143757" cy="504000"/>
          </a:xfrm>
        </p:grpSpPr>
        <p:pic>
          <p:nvPicPr>
            <p:cNvPr id="13" name="Picture 12" descr="A picture containing text&#10;&#10;Description automatically generated">
              <a:extLst>
                <a:ext uri="{FF2B5EF4-FFF2-40B4-BE49-F238E27FC236}">
                  <a16:creationId xmlns:a16="http://schemas.microsoft.com/office/drawing/2014/main" id="{5114021B-53D6-7F4A-B422-FF9E8DE4909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A344AB21-FECE-FC4C-8328-FE836D149A4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1092141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0" y="0"/>
            <a:ext cx="7046393"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2078321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Master Text Slide - Gree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0" name="Group 19">
            <a:extLst>
              <a:ext uri="{FF2B5EF4-FFF2-40B4-BE49-F238E27FC236}">
                <a16:creationId xmlns:a16="http://schemas.microsoft.com/office/drawing/2014/main" id="{7C46952C-CA2B-394B-ABB3-9D969178AFDE}"/>
              </a:ext>
            </a:extLst>
          </p:cNvPr>
          <p:cNvGrpSpPr/>
          <p:nvPr userDrawn="1"/>
        </p:nvGrpSpPr>
        <p:grpSpPr>
          <a:xfrm>
            <a:off x="8508837" y="6115769"/>
            <a:ext cx="3299079" cy="504000"/>
            <a:chOff x="506666" y="6162492"/>
            <a:chExt cx="3299079" cy="504000"/>
          </a:xfrm>
        </p:grpSpPr>
        <p:pic>
          <p:nvPicPr>
            <p:cNvPr id="27" name="Picture 26" descr="A picture containing text&#10;&#10;Description automatically generated">
              <a:extLst>
                <a:ext uri="{FF2B5EF4-FFF2-40B4-BE49-F238E27FC236}">
                  <a16:creationId xmlns:a16="http://schemas.microsoft.com/office/drawing/2014/main" id="{8C6CEF39-4A8B-8C48-A7E6-406F0B50C4E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CCE790E2-0367-344F-AF4D-B1006402BB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8205158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aster Text Slide - Orange">
    <p:spTree>
      <p:nvGrpSpPr>
        <p:cNvPr id="1" name=""/>
        <p:cNvGrpSpPr/>
        <p:nvPr/>
      </p:nvGrpSpPr>
      <p:grpSpPr>
        <a:xfrm>
          <a:off x="0" y="0"/>
          <a:ext cx="0" cy="0"/>
          <a:chOff x="0" y="0"/>
          <a:chExt cx="0" cy="0"/>
        </a:xfrm>
      </p:grpSpPr>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E55511AB-8721-F647-80B4-9032104F79C7}"/>
              </a:ext>
            </a:extLst>
          </p:cNvPr>
          <p:cNvGrpSpPr/>
          <p:nvPr userDrawn="1"/>
        </p:nvGrpSpPr>
        <p:grpSpPr>
          <a:xfrm>
            <a:off x="0" y="0"/>
            <a:ext cx="1675006" cy="1772009"/>
            <a:chOff x="327570" y="4453037"/>
            <a:chExt cx="1539689" cy="1542069"/>
          </a:xfrm>
        </p:grpSpPr>
        <p:sp>
          <p:nvSpPr>
            <p:cNvPr id="14" name="Freeform 13">
              <a:extLst>
                <a:ext uri="{FF2B5EF4-FFF2-40B4-BE49-F238E27FC236}">
                  <a16:creationId xmlns:a16="http://schemas.microsoft.com/office/drawing/2014/main" id="{420770FA-21C6-8849-B536-73AB6DB2510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99CA2A2C-BBC4-D24C-B587-AC4208F38FD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FDB332BD-D4E3-AA49-9B53-B2203571104D}"/>
              </a:ext>
            </a:extLst>
          </p:cNvPr>
          <p:cNvGrpSpPr/>
          <p:nvPr userDrawn="1"/>
        </p:nvGrpSpPr>
        <p:grpSpPr>
          <a:xfrm>
            <a:off x="8508837" y="6115769"/>
            <a:ext cx="3299079" cy="504000"/>
            <a:chOff x="506666" y="6162492"/>
            <a:chExt cx="3299079" cy="504000"/>
          </a:xfrm>
        </p:grpSpPr>
        <p:pic>
          <p:nvPicPr>
            <p:cNvPr id="19" name="Picture 18" descr="A picture containing text&#10;&#10;Description automatically generated">
              <a:extLst>
                <a:ext uri="{FF2B5EF4-FFF2-40B4-BE49-F238E27FC236}">
                  <a16:creationId xmlns:a16="http://schemas.microsoft.com/office/drawing/2014/main" id="{301B04B3-DA67-154F-B337-D37DC41E7AB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28954A48-DCEF-7448-9C76-9A3573C448E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591370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aster Text Slide - Dusty Pink">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37F8E1F-F9BA-4749-A21A-E44400B2D64E}"/>
              </a:ext>
            </a:extLst>
          </p:cNvPr>
          <p:cNvGrpSpPr/>
          <p:nvPr userDrawn="1"/>
        </p:nvGrpSpPr>
        <p:grpSpPr>
          <a:xfrm>
            <a:off x="0" y="0"/>
            <a:ext cx="1675006" cy="1772009"/>
            <a:chOff x="327570" y="4453037"/>
            <a:chExt cx="1539689" cy="1542069"/>
          </a:xfrm>
        </p:grpSpPr>
        <p:sp>
          <p:nvSpPr>
            <p:cNvPr id="15" name="Freeform 14">
              <a:extLst>
                <a:ext uri="{FF2B5EF4-FFF2-40B4-BE49-F238E27FC236}">
                  <a16:creationId xmlns:a16="http://schemas.microsoft.com/office/drawing/2014/main" id="{F4337FEC-12F3-104D-9401-B6368EE849FC}"/>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9AD22EEF-79C8-F24D-8BB3-6743C6A1FAB7}"/>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5" name="Text Placeholder 23">
            <a:extLst>
              <a:ext uri="{FF2B5EF4-FFF2-40B4-BE49-F238E27FC236}">
                <a16:creationId xmlns:a16="http://schemas.microsoft.com/office/drawing/2014/main" id="{37F4427A-FEFE-7B4B-AA73-9FDEFAAF431C}"/>
              </a:ext>
            </a:extLst>
          </p:cNvPr>
          <p:cNvSpPr>
            <a:spLocks noGrp="1"/>
          </p:cNvSpPr>
          <p:nvPr>
            <p:ph type="body" sz="quarter" idx="13" hasCustomPrompt="1"/>
          </p:nvPr>
        </p:nvSpPr>
        <p:spPr>
          <a:xfrm>
            <a:off x="1086578" y="751463"/>
            <a:ext cx="10600546" cy="953429"/>
          </a:xfrm>
        </p:spPr>
        <p:txBody>
          <a:bodyPr>
            <a:normAutofit/>
          </a:bodyPr>
          <a:lstStyle>
            <a:lvl1pPr marL="0" indent="0" algn="l">
              <a:buNone/>
              <a:defRPr sz="3600" b="1">
                <a:solidFill>
                  <a:srgbClr val="262626"/>
                </a:solidFill>
                <a:latin typeface="+mn-lt"/>
              </a:defRPr>
            </a:lvl1pPr>
          </a:lstStyle>
          <a:p>
            <a:pPr lvl="0"/>
            <a:r>
              <a:rPr lang="en-US" dirty="0"/>
              <a:t>Master Text Slide</a:t>
            </a:r>
          </a:p>
        </p:txBody>
      </p:sp>
      <p:sp>
        <p:nvSpPr>
          <p:cNvPr id="26" name="Text Placeholder 25">
            <a:extLst>
              <a:ext uri="{FF2B5EF4-FFF2-40B4-BE49-F238E27FC236}">
                <a16:creationId xmlns:a16="http://schemas.microsoft.com/office/drawing/2014/main" id="{D522E744-70EE-BD40-BDED-0C46EB0C0DD1}"/>
              </a:ext>
            </a:extLst>
          </p:cNvPr>
          <p:cNvSpPr>
            <a:spLocks noGrp="1"/>
          </p:cNvSpPr>
          <p:nvPr>
            <p:ph type="body" sz="quarter" idx="14" hasCustomPrompt="1"/>
          </p:nvPr>
        </p:nvSpPr>
        <p:spPr>
          <a:xfrm>
            <a:off x="1085850" y="1776830"/>
            <a:ext cx="10587038" cy="3995320"/>
          </a:xfrm>
        </p:spPr>
        <p:txBody>
          <a:bodyPr>
            <a:noAutofit/>
          </a:bodyPr>
          <a:lstStyle>
            <a:lvl1pPr marL="0" indent="0" algn="l">
              <a:buNone/>
              <a:defRPr sz="24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12" name="Group 11">
            <a:extLst>
              <a:ext uri="{FF2B5EF4-FFF2-40B4-BE49-F238E27FC236}">
                <a16:creationId xmlns:a16="http://schemas.microsoft.com/office/drawing/2014/main" id="{D2FA058C-21AD-C741-9599-09BD0C3F51C5}"/>
              </a:ext>
            </a:extLst>
          </p:cNvPr>
          <p:cNvGrpSpPr/>
          <p:nvPr userDrawn="1"/>
        </p:nvGrpSpPr>
        <p:grpSpPr>
          <a:xfrm>
            <a:off x="8508837" y="6115769"/>
            <a:ext cx="3299079" cy="504000"/>
            <a:chOff x="506666" y="6162492"/>
            <a:chExt cx="3299079" cy="504000"/>
          </a:xfrm>
        </p:grpSpPr>
        <p:pic>
          <p:nvPicPr>
            <p:cNvPr id="14" name="Picture 13" descr="A picture containing text&#10;&#10;Description automatically generated">
              <a:extLst>
                <a:ext uri="{FF2B5EF4-FFF2-40B4-BE49-F238E27FC236}">
                  <a16:creationId xmlns:a16="http://schemas.microsoft.com/office/drawing/2014/main" id="{1FAF0D9F-2DCC-6A41-9D49-B156AB2163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ED9041A7-5B7F-BB40-B9F4-A7E1A6D938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68843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ullet Point Slide - Green">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418867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027354"/>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027354"/>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23">
            <a:extLst>
              <a:ext uri="{FF2B5EF4-FFF2-40B4-BE49-F238E27FC236}">
                <a16:creationId xmlns:a16="http://schemas.microsoft.com/office/drawing/2014/main" id="{1896BE78-8AF8-5B45-9A6A-3E9FD03B016D}"/>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grpSp>
        <p:nvGrpSpPr>
          <p:cNvPr id="13" name="Group 12">
            <a:extLst>
              <a:ext uri="{FF2B5EF4-FFF2-40B4-BE49-F238E27FC236}">
                <a16:creationId xmlns:a16="http://schemas.microsoft.com/office/drawing/2014/main" id="{AA48BBD4-8B75-154D-92C3-9B5A577B739F}"/>
              </a:ext>
            </a:extLst>
          </p:cNvPr>
          <p:cNvGrpSpPr/>
          <p:nvPr userDrawn="1"/>
        </p:nvGrpSpPr>
        <p:grpSpPr>
          <a:xfrm rot="16200000">
            <a:off x="-1270601" y="1870815"/>
            <a:ext cx="3282445" cy="504000"/>
            <a:chOff x="464462" y="6023185"/>
            <a:chExt cx="3282445" cy="504000"/>
          </a:xfrm>
        </p:grpSpPr>
        <p:pic>
          <p:nvPicPr>
            <p:cNvPr id="14" name="Picture 13" descr="A picture containing text&#10;&#10;Description automatically generated">
              <a:extLst>
                <a:ext uri="{FF2B5EF4-FFF2-40B4-BE49-F238E27FC236}">
                  <a16:creationId xmlns:a16="http://schemas.microsoft.com/office/drawing/2014/main" id="{744316E4-32AC-9349-B586-82A55FD6262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468BCDC1-15D1-BC46-A99A-CFBF8250D8F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4078838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ullet Point Slide - Orange">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F29E38"/>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F29E38"/>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938F5710-D287-EA45-932D-DEE7A9F49DF5}"/>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7236FE24-4805-A34B-B8AE-98FEF008C755}"/>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D7951F1B-24A5-0544-83FC-1970FF6362D7}"/>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979E43B6-C61A-7E45-85A3-058BA592C21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7482103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ullet Point Slide - Dusty Pink">
    <p:spTree>
      <p:nvGrpSpPr>
        <p:cNvPr id="1" name=""/>
        <p:cNvGrpSpPr/>
        <p:nvPr/>
      </p:nvGrpSpPr>
      <p:grpSpPr>
        <a:xfrm>
          <a:off x="0" y="0"/>
          <a:ext cx="0" cy="0"/>
          <a:chOff x="0" y="0"/>
          <a:chExt cx="0" cy="0"/>
        </a:xfrm>
      </p:grpSpPr>
      <p:sp>
        <p:nvSpPr>
          <p:cNvPr id="19" name="Text Placeholder 25">
            <a:extLst>
              <a:ext uri="{FF2B5EF4-FFF2-40B4-BE49-F238E27FC236}">
                <a16:creationId xmlns:a16="http://schemas.microsoft.com/office/drawing/2014/main" id="{8F3DA0EB-E314-5247-A639-708BF3F9230A}"/>
              </a:ext>
            </a:extLst>
          </p:cNvPr>
          <p:cNvSpPr>
            <a:spLocks noGrp="1"/>
          </p:cNvSpPr>
          <p:nvPr>
            <p:ph type="body" sz="quarter" idx="20" hasCustomPrompt="1"/>
          </p:nvPr>
        </p:nvSpPr>
        <p:spPr>
          <a:xfrm>
            <a:off x="5934177" y="2066544"/>
            <a:ext cx="5551386" cy="3722513"/>
          </a:xfrm>
        </p:spPr>
        <p:txBody>
          <a:bodyPr>
            <a:noAutofit/>
          </a:bodyPr>
          <a:lstStyle>
            <a:lvl1pPr marL="0" indent="0" algn="l">
              <a:buClr>
                <a:srgbClr val="EA1D76"/>
              </a:buClr>
              <a:buFont typeface="Arial" charset="0"/>
              <a:buNone/>
              <a:defRPr sz="240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0" name="Text Placeholder 23">
            <a:extLst>
              <a:ext uri="{FF2B5EF4-FFF2-40B4-BE49-F238E27FC236}">
                <a16:creationId xmlns:a16="http://schemas.microsoft.com/office/drawing/2014/main" id="{43ACD107-4D1E-4844-B8C3-43C55975A484}"/>
              </a:ext>
            </a:extLst>
          </p:cNvPr>
          <p:cNvSpPr>
            <a:spLocks noGrp="1"/>
          </p:cNvSpPr>
          <p:nvPr>
            <p:ph type="body" sz="quarter" idx="22" hasCustomPrompt="1"/>
          </p:nvPr>
        </p:nvSpPr>
        <p:spPr>
          <a:xfrm>
            <a:off x="5905665" y="602783"/>
            <a:ext cx="5579898" cy="857158"/>
          </a:xfrm>
          <a:noFill/>
        </p:spPr>
        <p:txBody>
          <a:bodyPr anchor="t">
            <a:normAutofit/>
          </a:bodyPr>
          <a:lstStyle>
            <a:lvl1pPr marL="0" indent="0" algn="l">
              <a:buNone/>
              <a:defRPr sz="3600" i="0">
                <a:solidFill>
                  <a:srgbClr val="D98F89"/>
                </a:solidFill>
                <a:latin typeface="+mn-lt"/>
              </a:defRPr>
            </a:lvl1pPr>
          </a:lstStyle>
          <a:p>
            <a:pPr lvl="0"/>
            <a:r>
              <a:rPr lang="en-US" dirty="0"/>
              <a:t>TITLE</a:t>
            </a:r>
          </a:p>
        </p:txBody>
      </p:sp>
      <p:cxnSp>
        <p:nvCxnSpPr>
          <p:cNvPr id="21" name="Straight Connector 20">
            <a:extLst>
              <a:ext uri="{FF2B5EF4-FFF2-40B4-BE49-F238E27FC236}">
                <a16:creationId xmlns:a16="http://schemas.microsoft.com/office/drawing/2014/main" id="{4092A9C4-F316-6C49-B7B6-2FCB2B14A601}"/>
              </a:ext>
            </a:extLst>
          </p:cNvPr>
          <p:cNvCxnSpPr>
            <a:cxnSpLocks/>
          </p:cNvCxnSpPr>
          <p:nvPr userDrawn="1"/>
        </p:nvCxnSpPr>
        <p:spPr>
          <a:xfrm>
            <a:off x="4256367" y="-13846"/>
            <a:ext cx="0" cy="6853558"/>
          </a:xfrm>
          <a:prstGeom prst="line">
            <a:avLst/>
          </a:prstGeom>
          <a:ln w="12700">
            <a:solidFill>
              <a:srgbClr val="D98F89"/>
            </a:solidFill>
          </a:ln>
        </p:spPr>
        <p:style>
          <a:lnRef idx="1">
            <a:schemeClr val="accent1"/>
          </a:lnRef>
          <a:fillRef idx="0">
            <a:schemeClr val="accent1"/>
          </a:fillRef>
          <a:effectRef idx="0">
            <a:schemeClr val="accent1"/>
          </a:effectRef>
          <a:fontRef idx="minor">
            <a:schemeClr val="tx1"/>
          </a:fontRef>
        </p:style>
      </p:cxnSp>
      <p:sp>
        <p:nvSpPr>
          <p:cNvPr id="22" name="Triangle 21">
            <a:extLst>
              <a:ext uri="{FF2B5EF4-FFF2-40B4-BE49-F238E27FC236}">
                <a16:creationId xmlns:a16="http://schemas.microsoft.com/office/drawing/2014/main" id="{09B920BA-25B4-FD45-AE7D-E7B0CE66193A}"/>
              </a:ext>
            </a:extLst>
          </p:cNvPr>
          <p:cNvSpPr/>
          <p:nvPr userDrawn="1"/>
        </p:nvSpPr>
        <p:spPr>
          <a:xfrm rot="5400000">
            <a:off x="4188714" y="427089"/>
            <a:ext cx="1317069" cy="1181762"/>
          </a:xfrm>
          <a:prstGeom prst="triangle">
            <a:avLst>
              <a:gd name="adj" fmla="val 50241"/>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23">
            <a:extLst>
              <a:ext uri="{FF2B5EF4-FFF2-40B4-BE49-F238E27FC236}">
                <a16:creationId xmlns:a16="http://schemas.microsoft.com/office/drawing/2014/main" id="{779C3835-27F4-4247-BEB8-677257354DEF}"/>
              </a:ext>
            </a:extLst>
          </p:cNvPr>
          <p:cNvSpPr>
            <a:spLocks noGrp="1"/>
          </p:cNvSpPr>
          <p:nvPr>
            <p:ph type="body" sz="quarter" idx="24" hasCustomPrompt="1"/>
          </p:nvPr>
        </p:nvSpPr>
        <p:spPr>
          <a:xfrm>
            <a:off x="4457534" y="681310"/>
            <a:ext cx="900849" cy="857158"/>
          </a:xfrm>
          <a:noFill/>
        </p:spPr>
        <p:txBody>
          <a:bodyPr anchor="t">
            <a:normAutofit/>
          </a:bodyPr>
          <a:lstStyle>
            <a:lvl1pPr marL="0" indent="0" algn="l">
              <a:buNone/>
              <a:defRPr sz="3600" i="0">
                <a:solidFill>
                  <a:schemeClr val="bg1"/>
                </a:solidFill>
                <a:latin typeface="+mn-lt"/>
              </a:defRPr>
            </a:lvl1pPr>
          </a:lstStyle>
          <a:p>
            <a:pPr lvl="0"/>
            <a:r>
              <a:rPr lang="en-US" dirty="0"/>
              <a:t>1</a:t>
            </a:r>
          </a:p>
        </p:txBody>
      </p:sp>
      <p:sp>
        <p:nvSpPr>
          <p:cNvPr id="13" name="Text Placeholder 23">
            <a:extLst>
              <a:ext uri="{FF2B5EF4-FFF2-40B4-BE49-F238E27FC236}">
                <a16:creationId xmlns:a16="http://schemas.microsoft.com/office/drawing/2014/main" id="{B4735CE3-326B-ED43-B01A-677CAF6EC538}"/>
              </a:ext>
            </a:extLst>
          </p:cNvPr>
          <p:cNvSpPr>
            <a:spLocks noGrp="1"/>
          </p:cNvSpPr>
          <p:nvPr>
            <p:ph type="body" sz="quarter" idx="23" hasCustomPrompt="1"/>
          </p:nvPr>
        </p:nvSpPr>
        <p:spPr>
          <a:xfrm>
            <a:off x="780625" y="589390"/>
            <a:ext cx="3187870" cy="5616451"/>
          </a:xfrm>
          <a:noFill/>
        </p:spPr>
        <p:txBody>
          <a:bodyPr anchor="t">
            <a:normAutofit/>
          </a:bodyPr>
          <a:lstStyle>
            <a:lvl1pPr marL="0" indent="0" algn="l">
              <a:buNone/>
              <a:defRPr sz="3600" i="0">
                <a:solidFill>
                  <a:srgbClr val="262626"/>
                </a:solidFill>
                <a:latin typeface="+mn-lt"/>
              </a:defRPr>
            </a:lvl1pPr>
          </a:lstStyle>
          <a:p>
            <a:pPr lvl="0"/>
            <a:r>
              <a:rPr lang="en-US" dirty="0"/>
              <a:t>BULLET POINT SLIDE</a:t>
            </a:r>
          </a:p>
        </p:txBody>
      </p:sp>
      <p:grpSp>
        <p:nvGrpSpPr>
          <p:cNvPr id="14" name="Group 13">
            <a:extLst>
              <a:ext uri="{FF2B5EF4-FFF2-40B4-BE49-F238E27FC236}">
                <a16:creationId xmlns:a16="http://schemas.microsoft.com/office/drawing/2014/main" id="{CFC3AE8E-6509-7048-B8B3-9ADC60C83F50}"/>
              </a:ext>
            </a:extLst>
          </p:cNvPr>
          <p:cNvGrpSpPr/>
          <p:nvPr userDrawn="1"/>
        </p:nvGrpSpPr>
        <p:grpSpPr>
          <a:xfrm rot="16200000">
            <a:off x="-1270601" y="1870815"/>
            <a:ext cx="3282445" cy="504000"/>
            <a:chOff x="464462" y="6023185"/>
            <a:chExt cx="3282445" cy="504000"/>
          </a:xfrm>
        </p:grpSpPr>
        <p:pic>
          <p:nvPicPr>
            <p:cNvPr id="15" name="Picture 14" descr="A picture containing text&#10;&#10;Description automatically generated">
              <a:extLst>
                <a:ext uri="{FF2B5EF4-FFF2-40B4-BE49-F238E27FC236}">
                  <a16:creationId xmlns:a16="http://schemas.microsoft.com/office/drawing/2014/main" id="{1265F276-4D1E-CC4D-9B8E-68C343CD267C}"/>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400C24D-D9C8-EB41-8CA4-D1ECEED8112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379991" y="6023185"/>
              <a:ext cx="366916" cy="504000"/>
            </a:xfrm>
            <a:prstGeom prst="rect">
              <a:avLst/>
            </a:prstGeom>
          </p:spPr>
        </p:pic>
      </p:grpSp>
    </p:spTree>
    <p:extLst>
      <p:ext uri="{BB962C8B-B14F-4D97-AF65-F5344CB8AC3E}">
        <p14:creationId xmlns:p14="http://schemas.microsoft.com/office/powerpoint/2010/main" val="398956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0" y="743302"/>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5641" y="1209823"/>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29275" y="-1"/>
            <a:ext cx="6560162" cy="393064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7528247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ase Study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2A4A0E-B2E0-CD45-B001-EE56FA160F25}"/>
              </a:ext>
            </a:extLst>
          </p:cNvPr>
          <p:cNvSpPr/>
          <p:nvPr userDrawn="1"/>
        </p:nvSpPr>
        <p:spPr>
          <a:xfrm>
            <a:off x="2563" y="496837"/>
            <a:ext cx="5627077" cy="322760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DBD4CC90-789F-E24F-86FC-94694503D2DC}"/>
              </a:ext>
            </a:extLst>
          </p:cNvPr>
          <p:cNvSpPr>
            <a:spLocks noGrp="1"/>
          </p:cNvSpPr>
          <p:nvPr>
            <p:ph type="body" sz="quarter" idx="13" hasCustomPrompt="1"/>
          </p:nvPr>
        </p:nvSpPr>
        <p:spPr>
          <a:xfrm>
            <a:off x="688204" y="963358"/>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F7E13A98-F461-F847-9B3B-3931B49354AA}"/>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D8BF8F0-E3AC-A14D-B3FC-B8BFF00849DD}"/>
              </a:ext>
            </a:extLst>
          </p:cNvPr>
          <p:cNvSpPr>
            <a:spLocks noGrp="1"/>
          </p:cNvSpPr>
          <p:nvPr>
            <p:ph type="pic" sz="quarter" idx="19"/>
          </p:nvPr>
        </p:nvSpPr>
        <p:spPr>
          <a:xfrm>
            <a:off x="5631838" y="0"/>
            <a:ext cx="6560162" cy="3684181"/>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B6C2594B-E141-F94A-9FE1-9F68CF9EA67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C393C8E0-2C6D-C249-88BF-230E75FF2FC9}"/>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EB7FCE7-95F6-F349-9DF0-A5D004C7AAB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8206981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6959" y="466542"/>
            <a:ext cx="5627077" cy="3062698"/>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92600" y="872311"/>
            <a:ext cx="4257991" cy="2386139"/>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36234" y="0"/>
            <a:ext cx="6560162" cy="352924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78857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with 6 bullets">
    <p:spTree>
      <p:nvGrpSpPr>
        <p:cNvPr id="1" name=""/>
        <p:cNvGrpSpPr/>
        <p:nvPr/>
      </p:nvGrpSpPr>
      <p:grpSpPr>
        <a:xfrm>
          <a:off x="0" y="0"/>
          <a:ext cx="0" cy="0"/>
          <a:chOff x="0" y="0"/>
          <a:chExt cx="0" cy="0"/>
        </a:xfrm>
      </p:grpSpPr>
      <p:sp>
        <p:nvSpPr>
          <p:cNvPr id="35" name="Freeform 34">
            <a:extLst>
              <a:ext uri="{FF2B5EF4-FFF2-40B4-BE49-F238E27FC236}">
                <a16:creationId xmlns:a16="http://schemas.microsoft.com/office/drawing/2014/main" id="{5122A2A7-010F-F742-A1F2-94E74FE24262}"/>
              </a:ext>
            </a:extLst>
          </p:cNvPr>
          <p:cNvSpPr/>
          <p:nvPr userDrawn="1"/>
        </p:nvSpPr>
        <p:spPr>
          <a:xfrm>
            <a:off x="1" y="0"/>
            <a:ext cx="5861660" cy="6858000"/>
          </a:xfrm>
          <a:custGeom>
            <a:avLst/>
            <a:gdLst>
              <a:gd name="connsiteX0" fmla="*/ 0 w 6582343"/>
              <a:gd name="connsiteY0" fmla="*/ 0 h 6858000"/>
              <a:gd name="connsiteX1" fmla="*/ 5132729 w 6582343"/>
              <a:gd name="connsiteY1" fmla="*/ 0 h 6858000"/>
              <a:gd name="connsiteX2" fmla="*/ 6582343 w 6582343"/>
              <a:gd name="connsiteY2" fmla="*/ 6858000 h 6858000"/>
              <a:gd name="connsiteX3" fmla="*/ 0 w 6582343"/>
              <a:gd name="connsiteY3" fmla="*/ 6858000 h 6858000"/>
              <a:gd name="connsiteX4" fmla="*/ 0 w 6582343"/>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2343" h="6858000">
                <a:moveTo>
                  <a:pt x="0" y="0"/>
                </a:moveTo>
                <a:lnTo>
                  <a:pt x="5132729" y="0"/>
                </a:lnTo>
                <a:lnTo>
                  <a:pt x="6582343" y="6858000"/>
                </a:lnTo>
                <a:lnTo>
                  <a:pt x="0" y="6858000"/>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027354"/>
              </a:solidFill>
            </a:endParaRPr>
          </a:p>
        </p:txBody>
      </p:sp>
      <p:sp>
        <p:nvSpPr>
          <p:cNvPr id="48" name="Text Placeholder 23">
            <a:extLst>
              <a:ext uri="{FF2B5EF4-FFF2-40B4-BE49-F238E27FC236}">
                <a16:creationId xmlns:a16="http://schemas.microsoft.com/office/drawing/2014/main" id="{11D673AD-E5A9-BA42-8A00-B525B7FA6C79}"/>
              </a:ext>
            </a:extLst>
          </p:cNvPr>
          <p:cNvSpPr>
            <a:spLocks noGrp="1"/>
          </p:cNvSpPr>
          <p:nvPr>
            <p:ph type="body" sz="quarter" idx="13" hasCustomPrompt="1"/>
          </p:nvPr>
        </p:nvSpPr>
        <p:spPr>
          <a:xfrm>
            <a:off x="515901" y="638747"/>
            <a:ext cx="4536893" cy="649186"/>
          </a:xfrm>
          <a:noFill/>
        </p:spPr>
        <p:txBody>
          <a:bodyPr>
            <a:normAutofit/>
          </a:bodyPr>
          <a:lstStyle>
            <a:lvl1pPr marL="11113" indent="0" algn="l">
              <a:buNone/>
              <a:tabLst/>
              <a:defRPr sz="3600" b="1">
                <a:solidFill>
                  <a:schemeClr val="bg1"/>
                </a:solidFill>
                <a:latin typeface="+mn-lt"/>
              </a:defRPr>
            </a:lvl1pPr>
          </a:lstStyle>
          <a:p>
            <a:pPr lvl="0"/>
            <a:r>
              <a:rPr lang="en-US" dirty="0" err="1"/>
              <a:t>Overivew</a:t>
            </a:r>
            <a:endParaRPr lang="en-US" dirty="0"/>
          </a:p>
        </p:txBody>
      </p:sp>
      <p:sp>
        <p:nvSpPr>
          <p:cNvPr id="49" name="Text Placeholder 25">
            <a:extLst>
              <a:ext uri="{FF2B5EF4-FFF2-40B4-BE49-F238E27FC236}">
                <a16:creationId xmlns:a16="http://schemas.microsoft.com/office/drawing/2014/main" id="{53C72A15-0A1E-654D-AB92-09BFC93913DD}"/>
              </a:ext>
            </a:extLst>
          </p:cNvPr>
          <p:cNvSpPr>
            <a:spLocks noGrp="1"/>
          </p:cNvSpPr>
          <p:nvPr>
            <p:ph type="body" sz="quarter" idx="20" hasCustomPrompt="1"/>
          </p:nvPr>
        </p:nvSpPr>
        <p:spPr>
          <a:xfrm>
            <a:off x="515902" y="1776829"/>
            <a:ext cx="4531112" cy="4442769"/>
          </a:xfrm>
        </p:spPr>
        <p:txBody>
          <a:bodyPr>
            <a:noAutofit/>
          </a:bodyPr>
          <a:lstStyle>
            <a:lvl1pPr marL="0" indent="0" algn="l">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9" name="Freeform 38">
            <a:extLst>
              <a:ext uri="{FF2B5EF4-FFF2-40B4-BE49-F238E27FC236}">
                <a16:creationId xmlns:a16="http://schemas.microsoft.com/office/drawing/2014/main" id="{464B422A-E07E-B94A-8B6B-777D96DB13CF}"/>
              </a:ext>
            </a:extLst>
          </p:cNvPr>
          <p:cNvSpPr/>
          <p:nvPr userDrawn="1"/>
        </p:nvSpPr>
        <p:spPr>
          <a:xfrm>
            <a:off x="4179194" y="5543192"/>
            <a:ext cx="2066408" cy="1320846"/>
          </a:xfrm>
          <a:custGeom>
            <a:avLst/>
            <a:gdLst>
              <a:gd name="connsiteX0" fmla="*/ 1571081 w 1912024"/>
              <a:gd name="connsiteY0" fmla="*/ 0 h 1612975"/>
              <a:gd name="connsiteX1" fmla="*/ 1912024 w 1912024"/>
              <a:gd name="connsiteY1" fmla="*/ 1612975 h 1612975"/>
              <a:gd name="connsiteX2" fmla="*/ 0 w 1912024"/>
              <a:gd name="connsiteY2" fmla="*/ 1612975 h 1612975"/>
              <a:gd name="connsiteX3" fmla="*/ 1571081 w 1912024"/>
              <a:gd name="connsiteY3" fmla="*/ 0 h 1612975"/>
            </a:gdLst>
            <a:ahLst/>
            <a:cxnLst>
              <a:cxn ang="0">
                <a:pos x="connsiteX0" y="connsiteY0"/>
              </a:cxn>
              <a:cxn ang="0">
                <a:pos x="connsiteX1" y="connsiteY1"/>
              </a:cxn>
              <a:cxn ang="0">
                <a:pos x="connsiteX2" y="connsiteY2"/>
              </a:cxn>
              <a:cxn ang="0">
                <a:pos x="connsiteX3" y="connsiteY3"/>
              </a:cxn>
            </a:cxnLst>
            <a:rect l="l" t="t" r="r" b="b"/>
            <a:pathLst>
              <a:path w="1912024" h="1612975">
                <a:moveTo>
                  <a:pt x="1571081" y="0"/>
                </a:moveTo>
                <a:lnTo>
                  <a:pt x="1912024" y="1612975"/>
                </a:lnTo>
                <a:lnTo>
                  <a:pt x="0" y="1612975"/>
                </a:lnTo>
                <a:lnTo>
                  <a:pt x="1571081"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 Placeholder 25">
            <a:extLst>
              <a:ext uri="{FF2B5EF4-FFF2-40B4-BE49-F238E27FC236}">
                <a16:creationId xmlns:a16="http://schemas.microsoft.com/office/drawing/2014/main" id="{23F16562-A93E-B34C-BB1D-F5DC0A08E7AC}"/>
              </a:ext>
            </a:extLst>
          </p:cNvPr>
          <p:cNvSpPr>
            <a:spLocks noGrp="1"/>
          </p:cNvSpPr>
          <p:nvPr>
            <p:ph type="body" sz="quarter" idx="15" hasCustomPrompt="1"/>
          </p:nvPr>
        </p:nvSpPr>
        <p:spPr>
          <a:xfrm>
            <a:off x="6330340" y="43710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sp>
        <p:nvSpPr>
          <p:cNvPr id="44" name="Text Placeholder 25">
            <a:extLst>
              <a:ext uri="{FF2B5EF4-FFF2-40B4-BE49-F238E27FC236}">
                <a16:creationId xmlns:a16="http://schemas.microsoft.com/office/drawing/2014/main" id="{E28397E7-8A67-7241-A76F-74C213B240B6}"/>
              </a:ext>
            </a:extLst>
          </p:cNvPr>
          <p:cNvSpPr>
            <a:spLocks noGrp="1"/>
          </p:cNvSpPr>
          <p:nvPr>
            <p:ph type="body" sz="quarter" idx="14" hasCustomPrompt="1"/>
          </p:nvPr>
        </p:nvSpPr>
        <p:spPr>
          <a:xfrm>
            <a:off x="7060249" y="37991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Text Placeholder 25">
            <a:extLst>
              <a:ext uri="{FF2B5EF4-FFF2-40B4-BE49-F238E27FC236}">
                <a16:creationId xmlns:a16="http://schemas.microsoft.com/office/drawing/2014/main" id="{63B8DEDE-E5C8-4747-A215-3D1F922EEC77}"/>
              </a:ext>
            </a:extLst>
          </p:cNvPr>
          <p:cNvSpPr>
            <a:spLocks noGrp="1"/>
          </p:cNvSpPr>
          <p:nvPr>
            <p:ph type="body" sz="quarter" idx="19" hasCustomPrompt="1"/>
          </p:nvPr>
        </p:nvSpPr>
        <p:spPr>
          <a:xfrm>
            <a:off x="6330340" y="137682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sp>
        <p:nvSpPr>
          <p:cNvPr id="46" name="Text Placeholder 25">
            <a:extLst>
              <a:ext uri="{FF2B5EF4-FFF2-40B4-BE49-F238E27FC236}">
                <a16:creationId xmlns:a16="http://schemas.microsoft.com/office/drawing/2014/main" id="{972455D0-4FCA-8842-8AC8-B444C2B95A9B}"/>
              </a:ext>
            </a:extLst>
          </p:cNvPr>
          <p:cNvSpPr>
            <a:spLocks noGrp="1"/>
          </p:cNvSpPr>
          <p:nvPr>
            <p:ph type="body" sz="quarter" idx="21" hasCustomPrompt="1"/>
          </p:nvPr>
        </p:nvSpPr>
        <p:spPr>
          <a:xfrm>
            <a:off x="7060249" y="131963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7" name="Text Placeholder 25">
            <a:extLst>
              <a:ext uri="{FF2B5EF4-FFF2-40B4-BE49-F238E27FC236}">
                <a16:creationId xmlns:a16="http://schemas.microsoft.com/office/drawing/2014/main" id="{95F8392A-F6A3-F646-BA4A-173CC69C10C8}"/>
              </a:ext>
            </a:extLst>
          </p:cNvPr>
          <p:cNvSpPr>
            <a:spLocks noGrp="1"/>
          </p:cNvSpPr>
          <p:nvPr>
            <p:ph type="body" sz="quarter" idx="22" hasCustomPrompt="1"/>
          </p:nvPr>
        </p:nvSpPr>
        <p:spPr>
          <a:xfrm>
            <a:off x="6330340" y="2331659"/>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sp>
        <p:nvSpPr>
          <p:cNvPr id="51" name="Text Placeholder 25">
            <a:extLst>
              <a:ext uri="{FF2B5EF4-FFF2-40B4-BE49-F238E27FC236}">
                <a16:creationId xmlns:a16="http://schemas.microsoft.com/office/drawing/2014/main" id="{084F147E-1F9C-514B-B73A-F86226BBD1B8}"/>
              </a:ext>
            </a:extLst>
          </p:cNvPr>
          <p:cNvSpPr>
            <a:spLocks noGrp="1"/>
          </p:cNvSpPr>
          <p:nvPr>
            <p:ph type="body" sz="quarter" idx="23" hasCustomPrompt="1"/>
          </p:nvPr>
        </p:nvSpPr>
        <p:spPr>
          <a:xfrm>
            <a:off x="7060249" y="2274464"/>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5">
            <a:extLst>
              <a:ext uri="{FF2B5EF4-FFF2-40B4-BE49-F238E27FC236}">
                <a16:creationId xmlns:a16="http://schemas.microsoft.com/office/drawing/2014/main" id="{F7A05F93-E7DB-B149-94B8-50CFD4438621}"/>
              </a:ext>
            </a:extLst>
          </p:cNvPr>
          <p:cNvSpPr>
            <a:spLocks noGrp="1"/>
          </p:cNvSpPr>
          <p:nvPr>
            <p:ph type="body" sz="quarter" idx="24" hasCustomPrompt="1"/>
          </p:nvPr>
        </p:nvSpPr>
        <p:spPr>
          <a:xfrm>
            <a:off x="6316485" y="3299905"/>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sp>
        <p:nvSpPr>
          <p:cNvPr id="53" name="Text Placeholder 25">
            <a:extLst>
              <a:ext uri="{FF2B5EF4-FFF2-40B4-BE49-F238E27FC236}">
                <a16:creationId xmlns:a16="http://schemas.microsoft.com/office/drawing/2014/main" id="{C6F85A32-2891-0544-8FAE-946A3E575AE2}"/>
              </a:ext>
            </a:extLst>
          </p:cNvPr>
          <p:cNvSpPr>
            <a:spLocks noGrp="1"/>
          </p:cNvSpPr>
          <p:nvPr>
            <p:ph type="body" sz="quarter" idx="25" hasCustomPrompt="1"/>
          </p:nvPr>
        </p:nvSpPr>
        <p:spPr>
          <a:xfrm>
            <a:off x="7046394" y="3242710"/>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4" name="Text Placeholder 25">
            <a:extLst>
              <a:ext uri="{FF2B5EF4-FFF2-40B4-BE49-F238E27FC236}">
                <a16:creationId xmlns:a16="http://schemas.microsoft.com/office/drawing/2014/main" id="{3AB9544B-881D-6D4A-8ED5-1E88E9AA355D}"/>
              </a:ext>
            </a:extLst>
          </p:cNvPr>
          <p:cNvSpPr>
            <a:spLocks noGrp="1"/>
          </p:cNvSpPr>
          <p:nvPr>
            <p:ph type="body" sz="quarter" idx="26" hasCustomPrompt="1"/>
          </p:nvPr>
        </p:nvSpPr>
        <p:spPr>
          <a:xfrm>
            <a:off x="6330340" y="424229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sp>
        <p:nvSpPr>
          <p:cNvPr id="55" name="Text Placeholder 25">
            <a:extLst>
              <a:ext uri="{FF2B5EF4-FFF2-40B4-BE49-F238E27FC236}">
                <a16:creationId xmlns:a16="http://schemas.microsoft.com/office/drawing/2014/main" id="{E8044FD0-5AC8-B046-A670-A6E42A75E1A7}"/>
              </a:ext>
            </a:extLst>
          </p:cNvPr>
          <p:cNvSpPr>
            <a:spLocks noGrp="1"/>
          </p:cNvSpPr>
          <p:nvPr>
            <p:ph type="body" sz="quarter" idx="27" hasCustomPrompt="1"/>
          </p:nvPr>
        </p:nvSpPr>
        <p:spPr>
          <a:xfrm>
            <a:off x="7060249" y="418510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25">
            <a:extLst>
              <a:ext uri="{FF2B5EF4-FFF2-40B4-BE49-F238E27FC236}">
                <a16:creationId xmlns:a16="http://schemas.microsoft.com/office/drawing/2014/main" id="{3331EABE-8797-764B-890C-B478E21910C6}"/>
              </a:ext>
            </a:extLst>
          </p:cNvPr>
          <p:cNvSpPr>
            <a:spLocks noGrp="1"/>
          </p:cNvSpPr>
          <p:nvPr>
            <p:ph type="body" sz="quarter" idx="28" hasCustomPrompt="1"/>
          </p:nvPr>
        </p:nvSpPr>
        <p:spPr>
          <a:xfrm>
            <a:off x="6330340" y="5169207"/>
            <a:ext cx="511077" cy="635000"/>
          </a:xfrm>
          <a:noFill/>
        </p:spPr>
        <p:txBody>
          <a:bodyPr anchor="ctr">
            <a:noAutofit/>
          </a:bodyPr>
          <a:lstStyle>
            <a:lvl1pPr marL="0" indent="0" algn="ctr">
              <a:buNone/>
              <a:defRPr sz="3200" b="0" baseline="0">
                <a:solidFill>
                  <a:srgbClr val="F29E38"/>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sp>
        <p:nvSpPr>
          <p:cNvPr id="58" name="Text Placeholder 25">
            <a:extLst>
              <a:ext uri="{FF2B5EF4-FFF2-40B4-BE49-F238E27FC236}">
                <a16:creationId xmlns:a16="http://schemas.microsoft.com/office/drawing/2014/main" id="{879E8739-91AE-954C-938C-ADE05DB8CE8A}"/>
              </a:ext>
            </a:extLst>
          </p:cNvPr>
          <p:cNvSpPr>
            <a:spLocks noGrp="1"/>
          </p:cNvSpPr>
          <p:nvPr>
            <p:ph type="body" sz="quarter" idx="29" hasCustomPrompt="1"/>
          </p:nvPr>
        </p:nvSpPr>
        <p:spPr>
          <a:xfrm>
            <a:off x="7060249" y="5112012"/>
            <a:ext cx="4718277" cy="822373"/>
          </a:xfrm>
        </p:spPr>
        <p:txBody>
          <a:bodyPr anchor="ctr">
            <a:noAutofit/>
          </a:bodyPr>
          <a:lstStyle>
            <a:lvl1pPr marL="0" indent="0" algn="l">
              <a:buNone/>
              <a:defRPr sz="2200" baseline="0">
                <a:solidFill>
                  <a:srgbClr val="26262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9" name="Picture 18">
            <a:extLst>
              <a:ext uri="{FF2B5EF4-FFF2-40B4-BE49-F238E27FC236}">
                <a16:creationId xmlns:a16="http://schemas.microsoft.com/office/drawing/2014/main" id="{AA9FF4D1-7A9C-BBE5-3FA6-EADBF0974662}"/>
              </a:ext>
            </a:extLst>
          </p:cNvPr>
          <p:cNvPicPr>
            <a:picLocks noChangeAspect="1"/>
          </p:cNvPicPr>
          <p:nvPr userDrawn="1"/>
        </p:nvPicPr>
        <p:blipFill>
          <a:blip r:embed="rId2"/>
          <a:stretch>
            <a:fillRect/>
          </a:stretch>
        </p:blipFill>
        <p:spPr>
          <a:xfrm>
            <a:off x="205770" y="6121325"/>
            <a:ext cx="2399704" cy="639921"/>
          </a:xfrm>
          <a:prstGeom prst="rect">
            <a:avLst/>
          </a:prstGeom>
        </p:spPr>
      </p:pic>
      <p:sp>
        <p:nvSpPr>
          <p:cNvPr id="20" name="TextBox 19">
            <a:extLst>
              <a:ext uri="{FF2B5EF4-FFF2-40B4-BE49-F238E27FC236}">
                <a16:creationId xmlns:a16="http://schemas.microsoft.com/office/drawing/2014/main" id="{8325BE69-A022-6709-7A59-5237EEB9E46C}"/>
              </a:ext>
            </a:extLst>
          </p:cNvPr>
          <p:cNvSpPr txBox="1"/>
          <p:nvPr userDrawn="1"/>
        </p:nvSpPr>
        <p:spPr>
          <a:xfrm>
            <a:off x="2817666" y="6150974"/>
            <a:ext cx="9374334" cy="646331"/>
          </a:xfrm>
          <a:prstGeom prst="rect">
            <a:avLst/>
          </a:prstGeom>
          <a:solidFill>
            <a:srgbClr val="027354"/>
          </a:solidFill>
        </p:spPr>
        <p:txBody>
          <a:bodyPr wrap="square">
            <a:spAutoFit/>
          </a:bodyPr>
          <a:lstStyle/>
          <a:p>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Tree>
    <p:extLst>
      <p:ext uri="{BB962C8B-B14F-4D97-AF65-F5344CB8AC3E}">
        <p14:creationId xmlns:p14="http://schemas.microsoft.com/office/powerpoint/2010/main" val="3488209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ase Study Slide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AFAE3B-FF71-824B-8CB0-7CCD27032815}"/>
              </a:ext>
            </a:extLst>
          </p:cNvPr>
          <p:cNvSpPr/>
          <p:nvPr userDrawn="1"/>
        </p:nvSpPr>
        <p:spPr>
          <a:xfrm>
            <a:off x="0" y="412928"/>
            <a:ext cx="5627077" cy="3227600"/>
          </a:xfrm>
          <a:prstGeom prst="rect">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8" name="Text Placeholder 23">
            <a:extLst>
              <a:ext uri="{FF2B5EF4-FFF2-40B4-BE49-F238E27FC236}">
                <a16:creationId xmlns:a16="http://schemas.microsoft.com/office/drawing/2014/main" id="{BFB9A59F-FDA9-2844-8C32-A323E886B259}"/>
              </a:ext>
            </a:extLst>
          </p:cNvPr>
          <p:cNvSpPr>
            <a:spLocks noGrp="1"/>
          </p:cNvSpPr>
          <p:nvPr>
            <p:ph type="body" sz="quarter" idx="13" hasCustomPrompt="1"/>
          </p:nvPr>
        </p:nvSpPr>
        <p:spPr>
          <a:xfrm>
            <a:off x="685641" y="855125"/>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9" name="Text Placeholder 25">
            <a:extLst>
              <a:ext uri="{FF2B5EF4-FFF2-40B4-BE49-F238E27FC236}">
                <a16:creationId xmlns:a16="http://schemas.microsoft.com/office/drawing/2014/main" id="{17C90649-0499-D74D-8596-D5BB30845642}"/>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8" name="Picture Placeholder 2">
            <a:extLst>
              <a:ext uri="{FF2B5EF4-FFF2-40B4-BE49-F238E27FC236}">
                <a16:creationId xmlns:a16="http://schemas.microsoft.com/office/drawing/2014/main" id="{B9C7CB3E-60A5-E949-87DB-726699ECB3D6}"/>
              </a:ext>
            </a:extLst>
          </p:cNvPr>
          <p:cNvSpPr>
            <a:spLocks noGrp="1"/>
          </p:cNvSpPr>
          <p:nvPr>
            <p:ph type="pic" sz="quarter" idx="19"/>
          </p:nvPr>
        </p:nvSpPr>
        <p:spPr>
          <a:xfrm>
            <a:off x="5629275" y="0"/>
            <a:ext cx="6560162" cy="3575948"/>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4" name="Group 13">
            <a:extLst>
              <a:ext uri="{FF2B5EF4-FFF2-40B4-BE49-F238E27FC236}">
                <a16:creationId xmlns:a16="http://schemas.microsoft.com/office/drawing/2014/main" id="{CA48C75D-6FCD-D548-80E3-80C3DFBFF271}"/>
              </a:ext>
            </a:extLst>
          </p:cNvPr>
          <p:cNvGrpSpPr/>
          <p:nvPr userDrawn="1"/>
        </p:nvGrpSpPr>
        <p:grpSpPr>
          <a:xfrm>
            <a:off x="8508837" y="6115769"/>
            <a:ext cx="3299079" cy="504000"/>
            <a:chOff x="506666" y="6162492"/>
            <a:chExt cx="3299079" cy="504000"/>
          </a:xfrm>
        </p:grpSpPr>
        <p:pic>
          <p:nvPicPr>
            <p:cNvPr id="15" name="Picture 14" descr="A picture containing text&#10;&#10;Description automatically generated">
              <a:extLst>
                <a:ext uri="{FF2B5EF4-FFF2-40B4-BE49-F238E27FC236}">
                  <a16:creationId xmlns:a16="http://schemas.microsoft.com/office/drawing/2014/main" id="{D137FF30-B31A-114D-B292-ADF1986A3F15}"/>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6112942-1D26-A14C-B760-40EF1A8E76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192304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ase Study Slide - Dusty Pi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B41A19-57D2-944C-B01A-187BB7EC0C5A}"/>
              </a:ext>
            </a:extLst>
          </p:cNvPr>
          <p:cNvSpPr/>
          <p:nvPr userDrawn="1"/>
        </p:nvSpPr>
        <p:spPr>
          <a:xfrm>
            <a:off x="0" y="496837"/>
            <a:ext cx="5627077" cy="322760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A726"/>
              </a:solidFill>
            </a:endParaRPr>
          </a:p>
        </p:txBody>
      </p:sp>
      <p:sp>
        <p:nvSpPr>
          <p:cNvPr id="12" name="Text Placeholder 23">
            <a:extLst>
              <a:ext uri="{FF2B5EF4-FFF2-40B4-BE49-F238E27FC236}">
                <a16:creationId xmlns:a16="http://schemas.microsoft.com/office/drawing/2014/main" id="{7DB5CAFC-097D-3D4D-8348-D36A4AD8CBE6}"/>
              </a:ext>
            </a:extLst>
          </p:cNvPr>
          <p:cNvSpPr>
            <a:spLocks noGrp="1"/>
          </p:cNvSpPr>
          <p:nvPr>
            <p:ph type="body" sz="quarter" idx="13" hasCustomPrompt="1"/>
          </p:nvPr>
        </p:nvSpPr>
        <p:spPr>
          <a:xfrm>
            <a:off x="685641" y="939034"/>
            <a:ext cx="4257991" cy="2514614"/>
          </a:xfrm>
        </p:spPr>
        <p:txBody>
          <a:bodyPr>
            <a:normAutofit/>
          </a:bodyPr>
          <a:lstStyle>
            <a:lvl1pPr marL="0" indent="0" algn="l">
              <a:buNone/>
              <a:defRPr sz="3600" b="1">
                <a:solidFill>
                  <a:schemeClr val="bg1"/>
                </a:solidFill>
                <a:latin typeface="+mn-lt"/>
              </a:defRPr>
            </a:lvl1pPr>
          </a:lstStyle>
          <a:p>
            <a:pPr lvl="0"/>
            <a:r>
              <a:rPr lang="en-US" dirty="0"/>
              <a:t>Case Study Slide</a:t>
            </a:r>
          </a:p>
        </p:txBody>
      </p:sp>
      <p:sp>
        <p:nvSpPr>
          <p:cNvPr id="13" name="Text Placeholder 25">
            <a:extLst>
              <a:ext uri="{FF2B5EF4-FFF2-40B4-BE49-F238E27FC236}">
                <a16:creationId xmlns:a16="http://schemas.microsoft.com/office/drawing/2014/main" id="{40EE4CFC-E36D-F040-AEB8-025FB8EF6F15}"/>
              </a:ext>
            </a:extLst>
          </p:cNvPr>
          <p:cNvSpPr>
            <a:spLocks noGrp="1"/>
          </p:cNvSpPr>
          <p:nvPr>
            <p:ph type="body" sz="quarter" idx="14" hasCustomPrompt="1"/>
          </p:nvPr>
        </p:nvSpPr>
        <p:spPr>
          <a:xfrm>
            <a:off x="707442" y="4424320"/>
            <a:ext cx="10842133" cy="1666055"/>
          </a:xfrm>
        </p:spPr>
        <p:txBody>
          <a:bodyPr>
            <a:noAutofit/>
          </a:bodyPr>
          <a:lstStyle>
            <a:lvl1pPr marL="0" indent="0" algn="l">
              <a:buNone/>
              <a:defRPr sz="2400" b="0" baseline="0">
                <a:solidFill>
                  <a:srgbClr val="5E5E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14" name="Picture Placeholder 2">
            <a:extLst>
              <a:ext uri="{FF2B5EF4-FFF2-40B4-BE49-F238E27FC236}">
                <a16:creationId xmlns:a16="http://schemas.microsoft.com/office/drawing/2014/main" id="{C8C079EC-4F32-EC47-A45E-7F2B94A32A1E}"/>
              </a:ext>
            </a:extLst>
          </p:cNvPr>
          <p:cNvSpPr>
            <a:spLocks noGrp="1"/>
          </p:cNvSpPr>
          <p:nvPr>
            <p:ph type="pic" sz="quarter" idx="19"/>
          </p:nvPr>
        </p:nvSpPr>
        <p:spPr>
          <a:xfrm>
            <a:off x="5629275" y="0"/>
            <a:ext cx="6560162" cy="3659857"/>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grpSp>
        <p:nvGrpSpPr>
          <p:cNvPr id="15" name="Group 14">
            <a:extLst>
              <a:ext uri="{FF2B5EF4-FFF2-40B4-BE49-F238E27FC236}">
                <a16:creationId xmlns:a16="http://schemas.microsoft.com/office/drawing/2014/main" id="{5DEEF477-79DF-1E4C-9AE5-C8E3FFA549EF}"/>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7BE1C54D-85C0-2D45-8192-4C4F69F22E84}"/>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DFF39BF0-44DD-A844-AEC0-827CA12D35F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813228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s Slide with Caption -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E08CF4-3792-6045-B757-F76FFDBE9F88}"/>
              </a:ext>
            </a:extLst>
          </p:cNvPr>
          <p:cNvSpPr/>
          <p:nvPr userDrawn="1"/>
        </p:nvSpPr>
        <p:spPr>
          <a:xfrm>
            <a:off x="2921000" y="342900"/>
            <a:ext cx="8864600" cy="2838450"/>
          </a:xfrm>
          <a:prstGeom prst="rect">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Picture Placeholder 5">
            <a:extLst>
              <a:ext uri="{FF2B5EF4-FFF2-40B4-BE49-F238E27FC236}">
                <a16:creationId xmlns:a16="http://schemas.microsoft.com/office/drawing/2014/main" id="{09F7D135-1563-AE4B-81C1-4E2B1B946478}"/>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16" name="Text Placeholder 23">
            <a:extLst>
              <a:ext uri="{FF2B5EF4-FFF2-40B4-BE49-F238E27FC236}">
                <a16:creationId xmlns:a16="http://schemas.microsoft.com/office/drawing/2014/main" id="{BA0149BF-683F-8D45-AFD6-207264B018E9}"/>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15" name="Group 14">
            <a:extLst>
              <a:ext uri="{FF2B5EF4-FFF2-40B4-BE49-F238E27FC236}">
                <a16:creationId xmlns:a16="http://schemas.microsoft.com/office/drawing/2014/main" id="{7F866C46-F3D1-EF43-99C7-D52154418388}"/>
              </a:ext>
            </a:extLst>
          </p:cNvPr>
          <p:cNvGrpSpPr/>
          <p:nvPr userDrawn="1"/>
        </p:nvGrpSpPr>
        <p:grpSpPr>
          <a:xfrm>
            <a:off x="390978" y="4396898"/>
            <a:ext cx="2081340" cy="2089626"/>
            <a:chOff x="0" y="4453037"/>
            <a:chExt cx="1867259" cy="1874694"/>
          </a:xfrm>
        </p:grpSpPr>
        <p:sp>
          <p:nvSpPr>
            <p:cNvPr id="18" name="Freeform 17">
              <a:extLst>
                <a:ext uri="{FF2B5EF4-FFF2-40B4-BE49-F238E27FC236}">
                  <a16:creationId xmlns:a16="http://schemas.microsoft.com/office/drawing/2014/main" id="{E9A74D9C-A6FB-3B4A-8E4B-055D3F201DD1}"/>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18">
              <a:extLst>
                <a:ext uri="{FF2B5EF4-FFF2-40B4-BE49-F238E27FC236}">
                  <a16:creationId xmlns:a16="http://schemas.microsoft.com/office/drawing/2014/main" id="{68366322-1413-864F-9ED6-2E1624FA873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6EDC8630-8CE6-424B-A2CD-965264405D5F}"/>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7" name="Group 16">
            <a:extLst>
              <a:ext uri="{FF2B5EF4-FFF2-40B4-BE49-F238E27FC236}">
                <a16:creationId xmlns:a16="http://schemas.microsoft.com/office/drawing/2014/main" id="{08E3A0C3-3322-C34C-AD69-C35A9E461F0B}"/>
              </a:ext>
            </a:extLst>
          </p:cNvPr>
          <p:cNvGrpSpPr/>
          <p:nvPr userDrawn="1"/>
        </p:nvGrpSpPr>
        <p:grpSpPr>
          <a:xfrm>
            <a:off x="8508837" y="6115769"/>
            <a:ext cx="3299079" cy="504000"/>
            <a:chOff x="506666" y="6162492"/>
            <a:chExt cx="3299079" cy="504000"/>
          </a:xfrm>
        </p:grpSpPr>
        <p:pic>
          <p:nvPicPr>
            <p:cNvPr id="21" name="Picture 20" descr="A picture containing text&#10;&#10;Description automatically generated">
              <a:extLst>
                <a:ext uri="{FF2B5EF4-FFF2-40B4-BE49-F238E27FC236}">
                  <a16:creationId xmlns:a16="http://schemas.microsoft.com/office/drawing/2014/main" id="{D668F200-5BF5-4447-A27D-2896AB22986F}"/>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EA4C99EA-0C90-B944-9818-C80A77CC3DA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7985253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hotos Slide with Caption - Oran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8AA0DEAB-A480-4440-A63B-A7F5E7AE3AE6}"/>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315C4FAE-F363-684A-AE2F-C309CC33D4A1}"/>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DBF651E1-98E2-5A48-9563-B47A2D453A2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5101055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s Slide with Caption - Dusty Pi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ECD91D-22C1-5046-9D33-81D5056E874A}"/>
              </a:ext>
            </a:extLst>
          </p:cNvPr>
          <p:cNvSpPr/>
          <p:nvPr userDrawn="1"/>
        </p:nvSpPr>
        <p:spPr>
          <a:xfrm>
            <a:off x="2921000" y="342900"/>
            <a:ext cx="8864600" cy="2838450"/>
          </a:xfrm>
          <a:prstGeom prst="rect">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Picture Placeholder 5">
            <a:extLst>
              <a:ext uri="{FF2B5EF4-FFF2-40B4-BE49-F238E27FC236}">
                <a16:creationId xmlns:a16="http://schemas.microsoft.com/office/drawing/2014/main" id="{5299158F-1295-C84A-A6B4-2BC905A5EBE5}"/>
              </a:ext>
            </a:extLst>
          </p:cNvPr>
          <p:cNvSpPr>
            <a:spLocks noGrp="1"/>
          </p:cNvSpPr>
          <p:nvPr>
            <p:ph type="pic" sz="quarter" idx="10"/>
          </p:nvPr>
        </p:nvSpPr>
        <p:spPr>
          <a:xfrm>
            <a:off x="1358900" y="2069433"/>
            <a:ext cx="8991600" cy="3773228"/>
          </a:xfrm>
        </p:spPr>
        <p:txBody>
          <a:bodyPr/>
          <a:lstStyle>
            <a:lvl1pPr marL="0" indent="0" algn="ctr">
              <a:buNone/>
              <a:defRPr sz="2400" i="1"/>
            </a:lvl1pPr>
          </a:lstStyle>
          <a:p>
            <a:endParaRPr lang="en-US" dirty="0"/>
          </a:p>
          <a:p>
            <a:endParaRPr lang="en-US" dirty="0"/>
          </a:p>
          <a:p>
            <a:endParaRPr lang="en-US" dirty="0"/>
          </a:p>
          <a:p>
            <a:endParaRPr lang="en-US" dirty="0"/>
          </a:p>
          <a:p>
            <a:endParaRPr lang="en-US" dirty="0"/>
          </a:p>
          <a:p>
            <a:r>
              <a:rPr lang="en-US" dirty="0"/>
              <a:t>Click to add photo</a:t>
            </a:r>
          </a:p>
        </p:txBody>
      </p:sp>
      <p:sp>
        <p:nvSpPr>
          <p:cNvPr id="22" name="Text Placeholder 23">
            <a:extLst>
              <a:ext uri="{FF2B5EF4-FFF2-40B4-BE49-F238E27FC236}">
                <a16:creationId xmlns:a16="http://schemas.microsoft.com/office/drawing/2014/main" id="{B3418F56-CD5F-0641-80CB-5ABA1DB87EB5}"/>
              </a:ext>
            </a:extLst>
          </p:cNvPr>
          <p:cNvSpPr>
            <a:spLocks noGrp="1"/>
          </p:cNvSpPr>
          <p:nvPr>
            <p:ph type="body" sz="quarter" idx="15" hasCustomPrompt="1"/>
          </p:nvPr>
        </p:nvSpPr>
        <p:spPr>
          <a:xfrm>
            <a:off x="3175537" y="722727"/>
            <a:ext cx="8248525" cy="1346703"/>
          </a:xfrm>
          <a:noFill/>
        </p:spPr>
        <p:txBody>
          <a:bodyPr>
            <a:normAutofit/>
          </a:bodyPr>
          <a:lstStyle>
            <a:lvl1pPr marL="0" indent="0" algn="l">
              <a:buNone/>
              <a:defRPr sz="2200" b="0">
                <a:solidFill>
                  <a:schemeClr val="bg1"/>
                </a:solidFill>
                <a:latin typeface="+mn-lt"/>
              </a:defRPr>
            </a:lvl1pPr>
          </a:lstStyle>
          <a:p>
            <a:pPr lvl="0"/>
            <a:r>
              <a:rPr lang="en-US" dirty="0"/>
              <a:t>Photo slide with caption </a:t>
            </a:r>
          </a:p>
        </p:txBody>
      </p:sp>
      <p:grpSp>
        <p:nvGrpSpPr>
          <p:cNvPr id="28" name="Group 27">
            <a:extLst>
              <a:ext uri="{FF2B5EF4-FFF2-40B4-BE49-F238E27FC236}">
                <a16:creationId xmlns:a16="http://schemas.microsoft.com/office/drawing/2014/main" id="{B69CC134-CE52-F54E-A84A-9C91B5470859}"/>
              </a:ext>
            </a:extLst>
          </p:cNvPr>
          <p:cNvGrpSpPr/>
          <p:nvPr userDrawn="1"/>
        </p:nvGrpSpPr>
        <p:grpSpPr>
          <a:xfrm>
            <a:off x="390978" y="4396898"/>
            <a:ext cx="2081340" cy="2089626"/>
            <a:chOff x="0" y="4453037"/>
            <a:chExt cx="1867259" cy="1874694"/>
          </a:xfrm>
        </p:grpSpPr>
        <p:sp>
          <p:nvSpPr>
            <p:cNvPr id="29" name="Freeform 28">
              <a:extLst>
                <a:ext uri="{FF2B5EF4-FFF2-40B4-BE49-F238E27FC236}">
                  <a16:creationId xmlns:a16="http://schemas.microsoft.com/office/drawing/2014/main" id="{357C66D4-3253-DC43-B7D9-5219329929D6}"/>
                </a:ext>
              </a:extLst>
            </p:cNvPr>
            <p:cNvSpPr/>
            <p:nvPr userDrawn="1"/>
          </p:nvSpPr>
          <p:spPr>
            <a:xfrm flipH="1" flipV="1">
              <a:off x="0" y="4788042"/>
              <a:ext cx="1542069" cy="1539689"/>
            </a:xfrm>
            <a:custGeom>
              <a:avLst/>
              <a:gdLst>
                <a:gd name="connsiteX0" fmla="*/ 1542069 w 1542069"/>
                <a:gd name="connsiteY0" fmla="*/ 1539689 h 1539689"/>
                <a:gd name="connsiteX1" fmla="*/ 1214499 w 1542069"/>
                <a:gd name="connsiteY1" fmla="*/ 1212625 h 1539689"/>
                <a:gd name="connsiteX2" fmla="*/ 1214499 w 1542069"/>
                <a:gd name="connsiteY2" fmla="*/ 332625 h 1539689"/>
                <a:gd name="connsiteX3" fmla="*/ 774500 w 1542069"/>
                <a:gd name="connsiteY3" fmla="*/ 773305 h 1539689"/>
                <a:gd name="connsiteX4" fmla="*/ 0 w 1542069"/>
                <a:gd name="connsiteY4" fmla="*/ 0 h 1539689"/>
                <a:gd name="connsiteX5" fmla="*/ 1542069 w 1542069"/>
                <a:gd name="connsiteY5" fmla="*/ 0 h 1539689"/>
                <a:gd name="connsiteX6" fmla="*/ 1542069 w 1542069"/>
                <a:gd name="connsiteY6" fmla="*/ 1539689 h 15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2069" h="1539689">
                  <a:moveTo>
                    <a:pt x="1542069" y="1539689"/>
                  </a:moveTo>
                  <a:lnTo>
                    <a:pt x="1214499" y="1212625"/>
                  </a:lnTo>
                  <a:lnTo>
                    <a:pt x="1214499" y="332625"/>
                  </a:lnTo>
                  <a:lnTo>
                    <a:pt x="774500" y="773305"/>
                  </a:lnTo>
                  <a:lnTo>
                    <a:pt x="0" y="0"/>
                  </a:lnTo>
                  <a:lnTo>
                    <a:pt x="1542069" y="0"/>
                  </a:lnTo>
                  <a:lnTo>
                    <a:pt x="1542069" y="1539689"/>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29">
              <a:extLst>
                <a:ext uri="{FF2B5EF4-FFF2-40B4-BE49-F238E27FC236}">
                  <a16:creationId xmlns:a16="http://schemas.microsoft.com/office/drawing/2014/main" id="{34658DAD-93D3-5343-90FC-D76601CC5968}"/>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30">
              <a:extLst>
                <a:ext uri="{FF2B5EF4-FFF2-40B4-BE49-F238E27FC236}">
                  <a16:creationId xmlns:a16="http://schemas.microsoft.com/office/drawing/2014/main" id="{B092B118-B56D-AD4B-8F84-F8C9CFB4FFF0}"/>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58A4FC6E-AEBC-5B44-88E5-55099850181F}"/>
              </a:ext>
            </a:extLst>
          </p:cNvPr>
          <p:cNvGrpSpPr/>
          <p:nvPr userDrawn="1"/>
        </p:nvGrpSpPr>
        <p:grpSpPr>
          <a:xfrm>
            <a:off x="8508837" y="6115769"/>
            <a:ext cx="3299079" cy="504000"/>
            <a:chOff x="506666" y="6162492"/>
            <a:chExt cx="3299079" cy="504000"/>
          </a:xfrm>
        </p:grpSpPr>
        <p:pic>
          <p:nvPicPr>
            <p:cNvPr id="10" name="Picture 9" descr="A picture containing text&#10;&#10;Description automatically generated">
              <a:extLst>
                <a:ext uri="{FF2B5EF4-FFF2-40B4-BE49-F238E27FC236}">
                  <a16:creationId xmlns:a16="http://schemas.microsoft.com/office/drawing/2014/main" id="{8A0335AA-7A27-7B4A-A45E-250ED46CFC7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01E28F34-573D-534E-8627-CAA7173AF96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40182311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tos x 3 with Catpions - Green">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15077"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15077"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027354"/>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 name="Group 1">
            <a:extLst>
              <a:ext uri="{FF2B5EF4-FFF2-40B4-BE49-F238E27FC236}">
                <a16:creationId xmlns:a16="http://schemas.microsoft.com/office/drawing/2014/main" id="{E4486712-FA97-7248-A94C-82C183E5B41B}"/>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3BD84CB0-B635-1C4B-A592-55CB39B3BAD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8E4BF51A-D334-324B-960D-B99C64EA809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494242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Photos x 3 with Catpions - Orange">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40000" cy="1800000"/>
          </a:xfrm>
          <a:solidFill>
            <a:srgbClr val="F29E38"/>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C469215-8EFC-9A43-9447-A59EA407937C}"/>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CABB5D70-2215-4641-A970-5A5DE32677AB}"/>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3090BFF8-1554-3049-BA0B-BD0B62FE0EA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5734753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hotos x 3 with Catpions - Dusty Pin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3DADBF15-2FCA-A342-BB7E-6CED0C683C72}"/>
              </a:ext>
            </a:extLst>
          </p:cNvPr>
          <p:cNvSpPr>
            <a:spLocks noGrp="1"/>
          </p:cNvSpPr>
          <p:nvPr>
            <p:ph type="pic" sz="quarter" idx="19"/>
          </p:nvPr>
        </p:nvSpPr>
        <p:spPr>
          <a:xfrm>
            <a:off x="61436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16" name="Picture Placeholder 2">
            <a:extLst>
              <a:ext uri="{FF2B5EF4-FFF2-40B4-BE49-F238E27FC236}">
                <a16:creationId xmlns:a16="http://schemas.microsoft.com/office/drawing/2014/main" id="{19744109-D362-8D45-8D31-6DE47BA66FE2}"/>
              </a:ext>
            </a:extLst>
          </p:cNvPr>
          <p:cNvSpPr>
            <a:spLocks noGrp="1"/>
          </p:cNvSpPr>
          <p:nvPr>
            <p:ph type="pic" sz="quarter" idx="25"/>
          </p:nvPr>
        </p:nvSpPr>
        <p:spPr>
          <a:xfrm>
            <a:off x="8328638"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1" name="Picture Placeholder 2">
            <a:extLst>
              <a:ext uri="{FF2B5EF4-FFF2-40B4-BE49-F238E27FC236}">
                <a16:creationId xmlns:a16="http://schemas.microsoft.com/office/drawing/2014/main" id="{AFACD075-9FAC-BD4A-B8F8-DC74C5B3FD9E}"/>
              </a:ext>
            </a:extLst>
          </p:cNvPr>
          <p:cNvSpPr>
            <a:spLocks noGrp="1"/>
          </p:cNvSpPr>
          <p:nvPr>
            <p:ph type="pic" sz="quarter" idx="26"/>
          </p:nvPr>
        </p:nvSpPr>
        <p:spPr>
          <a:xfrm>
            <a:off x="4506913" y="587094"/>
            <a:ext cx="3263900" cy="3079750"/>
          </a:xfrm>
        </p:spPr>
        <p:txBody>
          <a:bodyPr>
            <a:normAutofit/>
          </a:bodyPr>
          <a:lstStyle>
            <a:lvl1pPr marL="0" indent="0" algn="ctr">
              <a:buNone/>
              <a:defRPr sz="2000" i="1">
                <a:solidFill>
                  <a:srgbClr val="404040"/>
                </a:solidFill>
              </a:defRPr>
            </a:lvl1pPr>
          </a:lstStyle>
          <a:p>
            <a:endParaRPr lang="en-US" dirty="0"/>
          </a:p>
          <a:p>
            <a:r>
              <a:rPr lang="en-US" dirty="0"/>
              <a:t>Click to add photo</a:t>
            </a:r>
          </a:p>
        </p:txBody>
      </p:sp>
      <p:sp>
        <p:nvSpPr>
          <p:cNvPr id="23" name="Text Placeholder 25">
            <a:extLst>
              <a:ext uri="{FF2B5EF4-FFF2-40B4-BE49-F238E27FC236}">
                <a16:creationId xmlns:a16="http://schemas.microsoft.com/office/drawing/2014/main" id="{D9B8B16F-5F14-B449-AF27-094623889C96}"/>
              </a:ext>
            </a:extLst>
          </p:cNvPr>
          <p:cNvSpPr>
            <a:spLocks noGrp="1"/>
          </p:cNvSpPr>
          <p:nvPr>
            <p:ph type="body" sz="quarter" idx="16" hasCustomPrompt="1"/>
          </p:nvPr>
        </p:nvSpPr>
        <p:spPr>
          <a:xfrm>
            <a:off x="61436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4" name="Text Placeholder 25">
            <a:extLst>
              <a:ext uri="{FF2B5EF4-FFF2-40B4-BE49-F238E27FC236}">
                <a16:creationId xmlns:a16="http://schemas.microsoft.com/office/drawing/2014/main" id="{E9B82222-F2F5-9A43-9637-5E43A1DF37B9}"/>
              </a:ext>
            </a:extLst>
          </p:cNvPr>
          <p:cNvSpPr>
            <a:spLocks noGrp="1"/>
          </p:cNvSpPr>
          <p:nvPr>
            <p:ph type="body" sz="quarter" idx="27" hasCustomPrompt="1"/>
          </p:nvPr>
        </p:nvSpPr>
        <p:spPr>
          <a:xfrm>
            <a:off x="4506913"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a:extLst>
              <a:ext uri="{FF2B5EF4-FFF2-40B4-BE49-F238E27FC236}">
                <a16:creationId xmlns:a16="http://schemas.microsoft.com/office/drawing/2014/main" id="{7CFE0EEC-A89F-3D42-B99D-01FCCD1FE01F}"/>
              </a:ext>
            </a:extLst>
          </p:cNvPr>
          <p:cNvSpPr>
            <a:spLocks noGrp="1"/>
          </p:cNvSpPr>
          <p:nvPr>
            <p:ph type="body" sz="quarter" idx="28" hasCustomPrompt="1"/>
          </p:nvPr>
        </p:nvSpPr>
        <p:spPr>
          <a:xfrm>
            <a:off x="8328638" y="3666844"/>
            <a:ext cx="3263900" cy="1800000"/>
          </a:xfrm>
          <a:solidFill>
            <a:srgbClr val="D98F89"/>
          </a:solidFill>
        </p:spPr>
        <p:txBody>
          <a:bodyPr>
            <a:noAutofit/>
          </a:bodyPr>
          <a:lstStyle>
            <a:lvl1pPr marL="0" indent="0" algn="ctr">
              <a:lnSpc>
                <a:spcPct val="100000"/>
              </a:lnSpc>
              <a:spcBef>
                <a:spcPts val="0"/>
              </a:spcBef>
              <a:buNone/>
              <a:defRPr sz="24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8" name="Group 7">
            <a:extLst>
              <a:ext uri="{FF2B5EF4-FFF2-40B4-BE49-F238E27FC236}">
                <a16:creationId xmlns:a16="http://schemas.microsoft.com/office/drawing/2014/main" id="{C7D321C4-E9B8-6949-B961-D7B619811A46}"/>
              </a:ext>
            </a:extLst>
          </p:cNvPr>
          <p:cNvGrpSpPr/>
          <p:nvPr userDrawn="1"/>
        </p:nvGrpSpPr>
        <p:grpSpPr>
          <a:xfrm>
            <a:off x="4766232" y="6468534"/>
            <a:ext cx="2761590" cy="389466"/>
            <a:chOff x="4766232" y="6468534"/>
            <a:chExt cx="2761590" cy="389466"/>
          </a:xfrm>
        </p:grpSpPr>
        <p:pic>
          <p:nvPicPr>
            <p:cNvPr id="9" name="Picture 8" descr="A picture containing text&#10;&#10;Description automatically generated">
              <a:extLst>
                <a:ext uri="{FF2B5EF4-FFF2-40B4-BE49-F238E27FC236}">
                  <a16:creationId xmlns:a16="http://schemas.microsoft.com/office/drawing/2014/main" id="{4EF078E0-C04A-1F4F-BD53-A79EADCB3709}"/>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FB3E2E82-62B1-8348-96D6-ED2AA26986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6172400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192B5BDC-2922-444A-95D6-089B63503FF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0">
            <a:extLst>
              <a:ext uri="{FF2B5EF4-FFF2-40B4-BE49-F238E27FC236}">
                <a16:creationId xmlns:a16="http://schemas.microsoft.com/office/drawing/2014/main" id="{526E0904-F323-784A-A325-CE169B4D2F23}"/>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 Placeholder 23">
            <a:extLst>
              <a:ext uri="{FF2B5EF4-FFF2-40B4-BE49-F238E27FC236}">
                <a16:creationId xmlns:a16="http://schemas.microsoft.com/office/drawing/2014/main" id="{681530B6-C173-D048-9E08-BBC2585FC4CD}"/>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1EB27B26-B96F-7B4A-AF79-4D0E6E568FC1}"/>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1D4AD7C1-81D5-F948-9725-9D2CDBD52481}"/>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15" name="Group 14">
            <a:extLst>
              <a:ext uri="{FF2B5EF4-FFF2-40B4-BE49-F238E27FC236}">
                <a16:creationId xmlns:a16="http://schemas.microsoft.com/office/drawing/2014/main" id="{04BAA705-9017-9F40-8AB6-8FD0BE2341E0}"/>
              </a:ext>
            </a:extLst>
          </p:cNvPr>
          <p:cNvGrpSpPr/>
          <p:nvPr userDrawn="1"/>
        </p:nvGrpSpPr>
        <p:grpSpPr>
          <a:xfrm>
            <a:off x="8508837" y="6115769"/>
            <a:ext cx="3299079" cy="504000"/>
            <a:chOff x="506666" y="6162492"/>
            <a:chExt cx="3299079" cy="504000"/>
          </a:xfrm>
        </p:grpSpPr>
        <p:pic>
          <p:nvPicPr>
            <p:cNvPr id="16" name="Picture 15" descr="A picture containing text&#10;&#10;Description automatically generated">
              <a:extLst>
                <a:ext uri="{FF2B5EF4-FFF2-40B4-BE49-F238E27FC236}">
                  <a16:creationId xmlns:a16="http://schemas.microsoft.com/office/drawing/2014/main" id="{08A383BE-5241-D34A-A03F-1A8ADF22F10A}"/>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0325EFD8-2577-7946-B285-735F3776C9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125671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 Dusty Pink">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232993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 Dark Gree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26358D-C33D-8041-B540-52055CF64746}"/>
              </a:ext>
            </a:extLst>
          </p:cNvPr>
          <p:cNvGrpSpPr/>
          <p:nvPr userDrawn="1"/>
        </p:nvGrpSpPr>
        <p:grpSpPr>
          <a:xfrm flipH="1">
            <a:off x="-4" y="476885"/>
            <a:ext cx="12192004" cy="6381115"/>
            <a:chOff x="0" y="476885"/>
            <a:chExt cx="7550787" cy="6381115"/>
          </a:xfrm>
        </p:grpSpPr>
        <p:sp>
          <p:nvSpPr>
            <p:cNvPr id="30" name="Freeform 29">
              <a:extLst>
                <a:ext uri="{FF2B5EF4-FFF2-40B4-BE49-F238E27FC236}">
                  <a16:creationId xmlns:a16="http://schemas.microsoft.com/office/drawing/2014/main" id="{4445E8B4-C77C-464C-A575-98BEB2A65C55}"/>
                </a:ext>
              </a:extLst>
            </p:cNvPr>
            <p:cNvSpPr/>
            <p:nvPr userDrawn="1"/>
          </p:nvSpPr>
          <p:spPr>
            <a:xfrm>
              <a:off x="2876552" y="3910818"/>
              <a:ext cx="4674235" cy="2942004"/>
            </a:xfrm>
            <a:custGeom>
              <a:avLst/>
              <a:gdLst>
                <a:gd name="connsiteX0" fmla="*/ 0 w 4674476"/>
                <a:gd name="connsiteY0" fmla="*/ 3633952 h 3633952"/>
                <a:gd name="connsiteX1" fmla="*/ 0 w 4674476"/>
                <a:gd name="connsiteY1" fmla="*/ 3633952 h 3633952"/>
                <a:gd name="connsiteX2" fmla="*/ 4674476 w 4674476"/>
                <a:gd name="connsiteY2" fmla="*/ 3633952 h 3633952"/>
                <a:gd name="connsiteX3" fmla="*/ 4674476 w 4674476"/>
                <a:gd name="connsiteY3" fmla="*/ 0 h 3633952"/>
                <a:gd name="connsiteX4" fmla="*/ 323193 w 4674476"/>
                <a:gd name="connsiteY4" fmla="*/ 819807 h 3633952"/>
                <a:gd name="connsiteX5" fmla="*/ 0 w 4674476"/>
                <a:gd name="connsiteY5" fmla="*/ 3633952 h 363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4476" h="3633952">
                  <a:moveTo>
                    <a:pt x="0" y="3633952"/>
                  </a:moveTo>
                  <a:lnTo>
                    <a:pt x="0" y="3633952"/>
                  </a:lnTo>
                  <a:lnTo>
                    <a:pt x="4674476" y="3633952"/>
                  </a:lnTo>
                  <a:lnTo>
                    <a:pt x="4674476" y="0"/>
                  </a:lnTo>
                  <a:lnTo>
                    <a:pt x="323193" y="819807"/>
                  </a:lnTo>
                  <a:lnTo>
                    <a:pt x="0" y="3633952"/>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2" name="Freeform 31">
              <a:extLst>
                <a:ext uri="{FF2B5EF4-FFF2-40B4-BE49-F238E27FC236}">
                  <a16:creationId xmlns:a16="http://schemas.microsoft.com/office/drawing/2014/main" id="{DE028D90-5F7C-6543-B062-2BDC7BFF1F11}"/>
                </a:ext>
              </a:extLst>
            </p:cNvPr>
            <p:cNvSpPr/>
            <p:nvPr userDrawn="1"/>
          </p:nvSpPr>
          <p:spPr>
            <a:xfrm>
              <a:off x="0" y="476885"/>
              <a:ext cx="4590415" cy="6381115"/>
            </a:xfrm>
            <a:custGeom>
              <a:avLst/>
              <a:gdLst>
                <a:gd name="connsiteX0" fmla="*/ 4591050 w 4591050"/>
                <a:gd name="connsiteY0" fmla="*/ 6381750 h 6381750"/>
                <a:gd name="connsiteX1" fmla="*/ 0 w 4591050"/>
                <a:gd name="connsiteY1" fmla="*/ 6381750 h 6381750"/>
                <a:gd name="connsiteX2" fmla="*/ 0 w 4591050"/>
                <a:gd name="connsiteY2" fmla="*/ 0 h 6381750"/>
                <a:gd name="connsiteX3" fmla="*/ 3238500 w 4591050"/>
                <a:gd name="connsiteY3" fmla="*/ 1409700 h 6381750"/>
                <a:gd name="connsiteX4" fmla="*/ 4591050 w 4591050"/>
                <a:gd name="connsiteY4" fmla="*/ 6381750 h 6381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050" h="6381750">
                  <a:moveTo>
                    <a:pt x="4591050" y="6381750"/>
                  </a:moveTo>
                  <a:lnTo>
                    <a:pt x="0" y="6381750"/>
                  </a:lnTo>
                  <a:lnTo>
                    <a:pt x="0" y="0"/>
                  </a:lnTo>
                  <a:lnTo>
                    <a:pt x="3238500" y="1409700"/>
                  </a:lnTo>
                  <a:lnTo>
                    <a:pt x="4591050" y="638175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pic>
        <p:nvPicPr>
          <p:cNvPr id="33" name="Picture 32" descr="Icon&#10;&#10;Description automatically generated">
            <a:extLst>
              <a:ext uri="{FF2B5EF4-FFF2-40B4-BE49-F238E27FC236}">
                <a16:creationId xmlns:a16="http://schemas.microsoft.com/office/drawing/2014/main" id="{692E755C-CAC5-4642-ABCF-0F0EA758F1D1}"/>
              </a:ext>
            </a:extLst>
          </p:cNvPr>
          <p:cNvPicPr/>
          <p:nvPr userDrawn="1"/>
        </p:nvPicPr>
        <p:blipFill rotWithShape="1">
          <a:blip r:embed="rId2" cstate="email">
            <a:extLst>
              <a:ext uri="{28A0092B-C50C-407E-A947-70E740481C1C}">
                <a14:useLocalDpi xmlns:a14="http://schemas.microsoft.com/office/drawing/2010/main"/>
              </a:ext>
            </a:extLst>
          </a:blip>
          <a:srcRect l="-27922" t="-8341" r="35419" b="-3323"/>
          <a:stretch/>
        </p:blipFill>
        <p:spPr>
          <a:xfrm>
            <a:off x="9115865" y="476885"/>
            <a:ext cx="3076135" cy="6106795"/>
          </a:xfrm>
          <a:prstGeom prst="rect">
            <a:avLst/>
          </a:prstGeom>
        </p:spPr>
      </p:pic>
      <p:grpSp>
        <p:nvGrpSpPr>
          <p:cNvPr id="34" name="Group 33">
            <a:extLst>
              <a:ext uri="{FF2B5EF4-FFF2-40B4-BE49-F238E27FC236}">
                <a16:creationId xmlns:a16="http://schemas.microsoft.com/office/drawing/2014/main" id="{A4FB7E5E-8329-5949-8FFD-E2041FDE5AF9}"/>
              </a:ext>
            </a:extLst>
          </p:cNvPr>
          <p:cNvGrpSpPr/>
          <p:nvPr userDrawn="1"/>
        </p:nvGrpSpPr>
        <p:grpSpPr>
          <a:xfrm>
            <a:off x="405114" y="301682"/>
            <a:ext cx="3143757" cy="504000"/>
            <a:chOff x="296426" y="6035882"/>
            <a:chExt cx="3143757" cy="504000"/>
          </a:xfrm>
        </p:grpSpPr>
        <p:pic>
          <p:nvPicPr>
            <p:cNvPr id="35" name="Picture 34" descr="A picture containing text&#10;&#10;Description automatically generated">
              <a:extLst>
                <a:ext uri="{FF2B5EF4-FFF2-40B4-BE49-F238E27FC236}">
                  <a16:creationId xmlns:a16="http://schemas.microsoft.com/office/drawing/2014/main" id="{E81248CE-AC89-2148-B108-D4BEDDE55FAE}"/>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36" name="Picture 35" descr="A picture containing text&#10;&#10;Description automatically generated">
              <a:extLst>
                <a:ext uri="{FF2B5EF4-FFF2-40B4-BE49-F238E27FC236}">
                  <a16:creationId xmlns:a16="http://schemas.microsoft.com/office/drawing/2014/main" id="{270AF5F9-8CC2-DC4C-9617-2EEA4670081E}"/>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
        <p:nvSpPr>
          <p:cNvPr id="37" name="Text Placeholder 23">
            <a:extLst>
              <a:ext uri="{FF2B5EF4-FFF2-40B4-BE49-F238E27FC236}">
                <a16:creationId xmlns:a16="http://schemas.microsoft.com/office/drawing/2014/main" id="{D96050FE-F8E9-A44D-9C24-6142AB0AE886}"/>
              </a:ext>
            </a:extLst>
          </p:cNvPr>
          <p:cNvSpPr>
            <a:spLocks noGrp="1"/>
          </p:cNvSpPr>
          <p:nvPr>
            <p:ph type="body" sz="quarter" idx="13" hasCustomPrompt="1"/>
          </p:nvPr>
        </p:nvSpPr>
        <p:spPr>
          <a:xfrm>
            <a:off x="490899" y="1364786"/>
            <a:ext cx="4570242" cy="697353"/>
          </a:xfrm>
          <a:noFill/>
        </p:spPr>
        <p:txBody>
          <a:bodyPr>
            <a:noAutofit/>
          </a:bodyPr>
          <a:lstStyle>
            <a:lvl1pPr marL="0" indent="0" algn="l">
              <a:buNone/>
              <a:defRPr sz="4800" b="1" baseline="0">
                <a:solidFill>
                  <a:srgbClr val="262626"/>
                </a:solidFill>
                <a:latin typeface="+mn-lt"/>
              </a:defRPr>
            </a:lvl1pPr>
          </a:lstStyle>
          <a:p>
            <a:pPr lvl="0"/>
            <a:r>
              <a:rPr lang="en-US" dirty="0"/>
              <a:t>DIVIDER</a:t>
            </a:r>
          </a:p>
        </p:txBody>
      </p:sp>
      <p:sp>
        <p:nvSpPr>
          <p:cNvPr id="38" name="Text Placeholder 23">
            <a:extLst>
              <a:ext uri="{FF2B5EF4-FFF2-40B4-BE49-F238E27FC236}">
                <a16:creationId xmlns:a16="http://schemas.microsoft.com/office/drawing/2014/main" id="{5273FDD9-362B-B54D-9BC7-2E408F90955E}"/>
              </a:ext>
            </a:extLst>
          </p:cNvPr>
          <p:cNvSpPr>
            <a:spLocks noGrp="1"/>
          </p:cNvSpPr>
          <p:nvPr>
            <p:ph type="body" sz="quarter" idx="14" hasCustomPrompt="1"/>
          </p:nvPr>
        </p:nvSpPr>
        <p:spPr>
          <a:xfrm>
            <a:off x="490899" y="2230955"/>
            <a:ext cx="4570242" cy="1193534"/>
          </a:xfrm>
          <a:noFill/>
        </p:spPr>
        <p:txBody>
          <a:bodyPr>
            <a:noAutofit/>
          </a:bodyPr>
          <a:lstStyle>
            <a:lvl1pPr marL="0" indent="0" algn="l">
              <a:buNone/>
              <a:defRPr sz="4800" baseline="0">
                <a:solidFill>
                  <a:srgbClr val="262626"/>
                </a:solidFill>
                <a:latin typeface="+mn-lt"/>
              </a:defRPr>
            </a:lvl1pPr>
          </a:lstStyle>
          <a:p>
            <a:pPr lvl="0"/>
            <a:r>
              <a:rPr lang="en-US" dirty="0"/>
              <a:t>Slide</a:t>
            </a:r>
          </a:p>
        </p:txBody>
      </p:sp>
      <p:cxnSp>
        <p:nvCxnSpPr>
          <p:cNvPr id="4" name="Straight Connector 3">
            <a:extLst>
              <a:ext uri="{FF2B5EF4-FFF2-40B4-BE49-F238E27FC236}">
                <a16:creationId xmlns:a16="http://schemas.microsoft.com/office/drawing/2014/main" id="{5DC234FD-D5B8-0041-B0C8-E321DE7A11FE}"/>
              </a:ext>
            </a:extLst>
          </p:cNvPr>
          <p:cNvCxnSpPr/>
          <p:nvPr userDrawn="1"/>
        </p:nvCxnSpPr>
        <p:spPr>
          <a:xfrm flipH="1">
            <a:off x="295422" y="2132479"/>
            <a:ext cx="5106572" cy="0"/>
          </a:xfrm>
          <a:prstGeom prst="line">
            <a:avLst/>
          </a:prstGeom>
          <a:ln w="28575">
            <a:solidFill>
              <a:srgbClr val="0273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88749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2955" y="0"/>
            <a:ext cx="12192003" cy="594107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6274326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Quote Slide - Orange">
    <p:spTree>
      <p:nvGrpSpPr>
        <p:cNvPr id="1" name=""/>
        <p:cNvGrpSpPr/>
        <p:nvPr/>
      </p:nvGrpSpPr>
      <p:grpSpPr>
        <a:xfrm>
          <a:off x="0" y="0"/>
          <a:ext cx="0" cy="0"/>
          <a:chOff x="0" y="0"/>
          <a:chExt cx="0" cy="0"/>
        </a:xfrm>
      </p:grpSpPr>
      <p:sp>
        <p:nvSpPr>
          <p:cNvPr id="36" name="Freeform 35">
            <a:extLst>
              <a:ext uri="{FF2B5EF4-FFF2-40B4-BE49-F238E27FC236}">
                <a16:creationId xmlns:a16="http://schemas.microsoft.com/office/drawing/2014/main" id="{7A607DA3-8090-1841-A2ED-8CE91ED55E3A}"/>
              </a:ext>
            </a:extLst>
          </p:cNvPr>
          <p:cNvSpPr/>
          <p:nvPr userDrawn="1"/>
        </p:nvSpPr>
        <p:spPr>
          <a:xfrm rot="10800000">
            <a:off x="-3" y="-9570"/>
            <a:ext cx="12192003" cy="5963302"/>
          </a:xfrm>
          <a:custGeom>
            <a:avLst/>
            <a:gdLst>
              <a:gd name="connsiteX0" fmla="*/ 12192003 w 12192003"/>
              <a:gd name="connsiteY0" fmla="*/ 5963302 h 5963302"/>
              <a:gd name="connsiteX1" fmla="*/ 0 w 12192003"/>
              <a:gd name="connsiteY1" fmla="*/ 5963302 h 5963302"/>
              <a:gd name="connsiteX2" fmla="*/ 0 w 12192003"/>
              <a:gd name="connsiteY2" fmla="*/ 5443417 h 5963302"/>
              <a:gd name="connsiteX3" fmla="*/ 8719739 w 12192003"/>
              <a:gd name="connsiteY3" fmla="*/ 0 h 5963302"/>
              <a:gd name="connsiteX4" fmla="*/ 12192003 w 12192003"/>
              <a:gd name="connsiteY4" fmla="*/ 2268405 h 5963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3" h="5963302">
                <a:moveTo>
                  <a:pt x="12192003" y="5963302"/>
                </a:moveTo>
                <a:lnTo>
                  <a:pt x="0" y="5963302"/>
                </a:lnTo>
                <a:lnTo>
                  <a:pt x="0" y="5443417"/>
                </a:lnTo>
                <a:lnTo>
                  <a:pt x="8719739" y="0"/>
                </a:lnTo>
                <a:lnTo>
                  <a:pt x="12192003" y="2268405"/>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38">
            <a:extLst>
              <a:ext uri="{FF2B5EF4-FFF2-40B4-BE49-F238E27FC236}">
                <a16:creationId xmlns:a16="http://schemas.microsoft.com/office/drawing/2014/main" id="{234ECEA6-0C88-EC45-B104-11D0F843512D}"/>
              </a:ext>
            </a:extLst>
          </p:cNvPr>
          <p:cNvSpPr/>
          <p:nvPr userDrawn="1"/>
        </p:nvSpPr>
        <p:spPr>
          <a:xfrm rot="10800000">
            <a:off x="-1283" y="2453791"/>
            <a:ext cx="4003925" cy="4404209"/>
          </a:xfrm>
          <a:custGeom>
            <a:avLst/>
            <a:gdLst>
              <a:gd name="connsiteX0" fmla="*/ 4003925 w 4003925"/>
              <a:gd name="connsiteY0" fmla="*/ 4404209 h 4404209"/>
              <a:gd name="connsiteX1" fmla="*/ 0 w 4003925"/>
              <a:gd name="connsiteY1" fmla="*/ 1243117 h 4404209"/>
              <a:gd name="connsiteX2" fmla="*/ 1991334 w 4003925"/>
              <a:gd name="connsiteY2" fmla="*/ 0 h 4404209"/>
              <a:gd name="connsiteX3" fmla="*/ 4003925 w 4003925"/>
              <a:gd name="connsiteY3" fmla="*/ 0 h 4404209"/>
            </a:gdLst>
            <a:ahLst/>
            <a:cxnLst>
              <a:cxn ang="0">
                <a:pos x="connsiteX0" y="connsiteY0"/>
              </a:cxn>
              <a:cxn ang="0">
                <a:pos x="connsiteX1" y="connsiteY1"/>
              </a:cxn>
              <a:cxn ang="0">
                <a:pos x="connsiteX2" y="connsiteY2"/>
              </a:cxn>
              <a:cxn ang="0">
                <a:pos x="connsiteX3" y="connsiteY3"/>
              </a:cxn>
            </a:cxnLst>
            <a:rect l="l" t="t" r="r" b="b"/>
            <a:pathLst>
              <a:path w="4003925" h="4404209">
                <a:moveTo>
                  <a:pt x="4003925" y="4404209"/>
                </a:moveTo>
                <a:lnTo>
                  <a:pt x="0" y="1243117"/>
                </a:lnTo>
                <a:lnTo>
                  <a:pt x="1991334" y="0"/>
                </a:lnTo>
                <a:lnTo>
                  <a:pt x="4003925"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 Placeholder 23">
            <a:extLst>
              <a:ext uri="{FF2B5EF4-FFF2-40B4-BE49-F238E27FC236}">
                <a16:creationId xmlns:a16="http://schemas.microsoft.com/office/drawing/2014/main" id="{7602FD05-603D-8742-82B1-6F3877562DCF}"/>
              </a:ext>
            </a:extLst>
          </p:cNvPr>
          <p:cNvSpPr>
            <a:spLocks noGrp="1"/>
          </p:cNvSpPr>
          <p:nvPr>
            <p:ph type="body" sz="quarter" idx="14" hasCustomPrompt="1"/>
          </p:nvPr>
        </p:nvSpPr>
        <p:spPr>
          <a:xfrm>
            <a:off x="6095998" y="292061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0" name="Text Placeholder 23">
            <a:extLst>
              <a:ext uri="{FF2B5EF4-FFF2-40B4-BE49-F238E27FC236}">
                <a16:creationId xmlns:a16="http://schemas.microsoft.com/office/drawing/2014/main" id="{13F8F5F5-2E75-5E40-A98A-B827BBB234F6}"/>
              </a:ext>
            </a:extLst>
          </p:cNvPr>
          <p:cNvSpPr>
            <a:spLocks noGrp="1"/>
          </p:cNvSpPr>
          <p:nvPr>
            <p:ph type="body" sz="quarter" idx="13" hasCustomPrompt="1"/>
          </p:nvPr>
        </p:nvSpPr>
        <p:spPr>
          <a:xfrm>
            <a:off x="782492" y="490752"/>
            <a:ext cx="6028211" cy="3119551"/>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1" name="Text Placeholder 23">
            <a:extLst>
              <a:ext uri="{FF2B5EF4-FFF2-40B4-BE49-F238E27FC236}">
                <a16:creationId xmlns:a16="http://schemas.microsoft.com/office/drawing/2014/main" id="{BD34CACE-D7C6-D24F-ABAA-F4E6CB465E5F}"/>
              </a:ext>
            </a:extLst>
          </p:cNvPr>
          <p:cNvSpPr>
            <a:spLocks noGrp="1"/>
          </p:cNvSpPr>
          <p:nvPr>
            <p:ph type="body" sz="quarter" idx="15" hasCustomPrompt="1"/>
          </p:nvPr>
        </p:nvSpPr>
        <p:spPr>
          <a:xfrm>
            <a:off x="694077" y="29343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grpSp>
        <p:nvGrpSpPr>
          <p:cNvPr id="22" name="Group 21">
            <a:extLst>
              <a:ext uri="{FF2B5EF4-FFF2-40B4-BE49-F238E27FC236}">
                <a16:creationId xmlns:a16="http://schemas.microsoft.com/office/drawing/2014/main" id="{399F6706-E4A0-084D-9ED6-AEE0DA0CE874}"/>
              </a:ext>
            </a:extLst>
          </p:cNvPr>
          <p:cNvGrpSpPr/>
          <p:nvPr userDrawn="1"/>
        </p:nvGrpSpPr>
        <p:grpSpPr>
          <a:xfrm>
            <a:off x="8508837" y="6115769"/>
            <a:ext cx="3299079" cy="504000"/>
            <a:chOff x="506666" y="6162492"/>
            <a:chExt cx="3299079" cy="504000"/>
          </a:xfrm>
        </p:grpSpPr>
        <p:pic>
          <p:nvPicPr>
            <p:cNvPr id="23" name="Picture 22" descr="A picture containing text&#10;&#10;Description automatically generated">
              <a:extLst>
                <a:ext uri="{FF2B5EF4-FFF2-40B4-BE49-F238E27FC236}">
                  <a16:creationId xmlns:a16="http://schemas.microsoft.com/office/drawing/2014/main" id="{0CDE395A-448E-964F-A73E-648C5CF00B63}"/>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9F87EF6F-EDC9-4244-9EC9-935788C1686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6461851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Photo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E331C466-ADB6-C94B-B96E-DA437A25481F}"/>
              </a:ext>
            </a:extLst>
          </p:cNvPr>
          <p:cNvSpPr>
            <a:spLocks noGrp="1"/>
          </p:cNvSpPr>
          <p:nvPr>
            <p:ph type="pic" sz="quarter" idx="10"/>
          </p:nvPr>
        </p:nvSpPr>
        <p:spPr>
          <a:xfrm>
            <a:off x="0" y="0"/>
            <a:ext cx="12192000" cy="6858000"/>
          </a:xfrm>
          <a:custGeom>
            <a:avLst/>
            <a:gdLst>
              <a:gd name="connsiteX0" fmla="*/ 4842628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6804028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4842628" y="0"/>
                </a:moveTo>
                <a:lnTo>
                  <a:pt x="12192000" y="0"/>
                </a:lnTo>
                <a:lnTo>
                  <a:pt x="12192000" y="6858000"/>
                </a:lnTo>
                <a:lnTo>
                  <a:pt x="0" y="6858000"/>
                </a:lnTo>
                <a:lnTo>
                  <a:pt x="0" y="6804028"/>
                </a:lnTo>
                <a:close/>
              </a:path>
            </a:pathLst>
          </a:custGeom>
        </p:spPr>
        <p:txBody>
          <a:bodyPr wrap="square">
            <a:noAutofit/>
          </a:bodyPr>
          <a:lstStyle/>
          <a:p>
            <a:endParaRPr lang="en-US"/>
          </a:p>
        </p:txBody>
      </p:sp>
      <p:grpSp>
        <p:nvGrpSpPr>
          <p:cNvPr id="43" name="Group 42">
            <a:extLst>
              <a:ext uri="{FF2B5EF4-FFF2-40B4-BE49-F238E27FC236}">
                <a16:creationId xmlns:a16="http://schemas.microsoft.com/office/drawing/2014/main" id="{95DB8909-0900-BD4A-9949-C159C952DD79}"/>
              </a:ext>
            </a:extLst>
          </p:cNvPr>
          <p:cNvGrpSpPr/>
          <p:nvPr userDrawn="1"/>
        </p:nvGrpSpPr>
        <p:grpSpPr>
          <a:xfrm rot="10800000" flipH="1" flipV="1">
            <a:off x="0" y="-9570"/>
            <a:ext cx="4891483" cy="6753270"/>
            <a:chOff x="327570" y="4453037"/>
            <a:chExt cx="1539689" cy="1542069"/>
          </a:xfrm>
        </p:grpSpPr>
        <p:sp>
          <p:nvSpPr>
            <p:cNvPr id="44" name="Freeform 43">
              <a:extLst>
                <a:ext uri="{FF2B5EF4-FFF2-40B4-BE49-F238E27FC236}">
                  <a16:creationId xmlns:a16="http://schemas.microsoft.com/office/drawing/2014/main" id="{CD949F9D-A07A-894E-BB33-7D59D06AEE6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Freeform 44">
              <a:extLst>
                <a:ext uri="{FF2B5EF4-FFF2-40B4-BE49-F238E27FC236}">
                  <a16:creationId xmlns:a16="http://schemas.microsoft.com/office/drawing/2014/main" id="{3A419C59-85B4-7B4F-ABFA-7FA870198ACC}"/>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9" name="Text Placeholder 23">
            <a:extLst>
              <a:ext uri="{FF2B5EF4-FFF2-40B4-BE49-F238E27FC236}">
                <a16:creationId xmlns:a16="http://schemas.microsoft.com/office/drawing/2014/main" id="{15CA5FD0-5C17-9B43-A52D-995B5B63548A}"/>
              </a:ext>
            </a:extLst>
          </p:cNvPr>
          <p:cNvSpPr>
            <a:spLocks noGrp="1"/>
          </p:cNvSpPr>
          <p:nvPr>
            <p:ph type="body" sz="quarter" idx="13" hasCustomPrompt="1"/>
          </p:nvPr>
        </p:nvSpPr>
        <p:spPr>
          <a:xfrm>
            <a:off x="381114" y="569970"/>
            <a:ext cx="2691870" cy="2967709"/>
          </a:xfrm>
          <a:noFill/>
        </p:spPr>
        <p:txBody>
          <a:bodyPr>
            <a:normAutofit/>
          </a:bodyPr>
          <a:lstStyle>
            <a:lvl1pPr marL="0" indent="0" algn="l">
              <a:buNone/>
              <a:defRPr sz="3600" b="1">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974238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F58DA4-6F4C-C248-A4A3-EF7FD4F700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818" t="-1279"/>
          <a:stretch/>
        </p:blipFill>
        <p:spPr>
          <a:xfrm>
            <a:off x="4696688" y="532945"/>
            <a:ext cx="7495312" cy="5755085"/>
          </a:xfrm>
          <a:prstGeom prst="rect">
            <a:avLst/>
          </a:prstGeom>
        </p:spPr>
      </p:pic>
      <p:sp>
        <p:nvSpPr>
          <p:cNvPr id="9" name="Picture Placeholder 5">
            <a:extLst>
              <a:ext uri="{FF2B5EF4-FFF2-40B4-BE49-F238E27FC236}">
                <a16:creationId xmlns:a16="http://schemas.microsoft.com/office/drawing/2014/main" id="{5D0EA656-2748-104A-823B-754E7C1E1A8D}"/>
              </a:ext>
            </a:extLst>
          </p:cNvPr>
          <p:cNvSpPr>
            <a:spLocks noGrp="1"/>
          </p:cNvSpPr>
          <p:nvPr>
            <p:ph type="pic" sz="quarter" idx="18" hasCustomPrompt="1"/>
          </p:nvPr>
        </p:nvSpPr>
        <p:spPr>
          <a:xfrm>
            <a:off x="5978881" y="1512887"/>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27" name="Text Placeholder 23">
            <a:extLst>
              <a:ext uri="{FF2B5EF4-FFF2-40B4-BE49-F238E27FC236}">
                <a16:creationId xmlns:a16="http://schemas.microsoft.com/office/drawing/2014/main" id="{6F26DC03-2AE6-CD48-A3D1-B1EB1C077D21}"/>
              </a:ext>
            </a:extLst>
          </p:cNvPr>
          <p:cNvSpPr>
            <a:spLocks noGrp="1"/>
          </p:cNvSpPr>
          <p:nvPr>
            <p:ph type="body" sz="quarter" idx="13" hasCustomPrompt="1"/>
          </p:nvPr>
        </p:nvSpPr>
        <p:spPr>
          <a:xfrm>
            <a:off x="724091" y="1423332"/>
            <a:ext cx="3862197" cy="2920068"/>
          </a:xfrm>
        </p:spPr>
        <p:txBody>
          <a:bodyPr>
            <a:normAutofit/>
          </a:bodyPr>
          <a:lstStyle>
            <a:lvl1pPr marL="0" indent="0" algn="l">
              <a:buNone/>
              <a:defRPr sz="3600" b="1">
                <a:solidFill>
                  <a:srgbClr val="5E5E5E"/>
                </a:solidFill>
                <a:latin typeface="+mn-lt"/>
              </a:defRPr>
            </a:lvl1pPr>
          </a:lstStyle>
          <a:p>
            <a:pPr lvl="0"/>
            <a:r>
              <a:rPr lang="en-US" dirty="0"/>
              <a:t>TITLE</a:t>
            </a:r>
          </a:p>
        </p:txBody>
      </p:sp>
      <p:grpSp>
        <p:nvGrpSpPr>
          <p:cNvPr id="32" name="Group 31">
            <a:extLst>
              <a:ext uri="{FF2B5EF4-FFF2-40B4-BE49-F238E27FC236}">
                <a16:creationId xmlns:a16="http://schemas.microsoft.com/office/drawing/2014/main" id="{5919E3A4-07F8-9144-BE59-86BE0CC6657F}"/>
              </a:ext>
            </a:extLst>
          </p:cNvPr>
          <p:cNvGrpSpPr/>
          <p:nvPr userDrawn="1"/>
        </p:nvGrpSpPr>
        <p:grpSpPr>
          <a:xfrm>
            <a:off x="0" y="0"/>
            <a:ext cx="1675006" cy="1772009"/>
            <a:chOff x="327570" y="4453037"/>
            <a:chExt cx="1539689" cy="1542069"/>
          </a:xfrm>
        </p:grpSpPr>
        <p:sp>
          <p:nvSpPr>
            <p:cNvPr id="33" name="Freeform 32">
              <a:extLst>
                <a:ext uri="{FF2B5EF4-FFF2-40B4-BE49-F238E27FC236}">
                  <a16:creationId xmlns:a16="http://schemas.microsoft.com/office/drawing/2014/main" id="{E0C47DA2-977B-AE43-90B7-14B6A81E4F7B}"/>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33">
              <a:extLst>
                <a:ext uri="{FF2B5EF4-FFF2-40B4-BE49-F238E27FC236}">
                  <a16:creationId xmlns:a16="http://schemas.microsoft.com/office/drawing/2014/main" id="{7B8165AD-ED60-BF49-86E6-B8EA796EEC9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 name="Group 9">
            <a:extLst>
              <a:ext uri="{FF2B5EF4-FFF2-40B4-BE49-F238E27FC236}">
                <a16:creationId xmlns:a16="http://schemas.microsoft.com/office/drawing/2014/main" id="{E3CBBE2D-FB1A-E944-9620-15E86CD99B4C}"/>
              </a:ext>
            </a:extLst>
          </p:cNvPr>
          <p:cNvGrpSpPr/>
          <p:nvPr userDrawn="1"/>
        </p:nvGrpSpPr>
        <p:grpSpPr>
          <a:xfrm>
            <a:off x="4766232" y="6468534"/>
            <a:ext cx="2761590" cy="389466"/>
            <a:chOff x="4766232" y="6468534"/>
            <a:chExt cx="2761590" cy="389466"/>
          </a:xfrm>
        </p:grpSpPr>
        <p:pic>
          <p:nvPicPr>
            <p:cNvPr id="11" name="Picture 10" descr="A picture containing text&#10;&#10;Description automatically generated">
              <a:extLst>
                <a:ext uri="{FF2B5EF4-FFF2-40B4-BE49-F238E27FC236}">
                  <a16:creationId xmlns:a16="http://schemas.microsoft.com/office/drawing/2014/main" id="{D791F558-2428-D64B-99E4-A62D71B9A032}"/>
                </a:ext>
              </a:extLst>
            </p:cNvPr>
            <p:cNvPicPr/>
            <p:nvPr userDrawn="1"/>
          </p:nvPicPr>
          <p:blipFill rotWithShape="1">
            <a:blip r:embed="rId3"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7A16A629-8439-E14A-9E93-12883BB9C03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3187809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E408D821-EAD9-8943-9B47-0D578C874D59}"/>
              </a:ext>
            </a:extLst>
          </p:cNvPr>
          <p:cNvGrpSpPr/>
          <p:nvPr userDrawn="1"/>
        </p:nvGrpSpPr>
        <p:grpSpPr>
          <a:xfrm rot="10800000" flipH="1" flipV="1">
            <a:off x="0" y="-9570"/>
            <a:ext cx="4891483" cy="6753270"/>
            <a:chOff x="327570" y="4453037"/>
            <a:chExt cx="1539689" cy="1542069"/>
          </a:xfrm>
        </p:grpSpPr>
        <p:sp>
          <p:nvSpPr>
            <p:cNvPr id="27" name="Freeform 26">
              <a:extLst>
                <a:ext uri="{FF2B5EF4-FFF2-40B4-BE49-F238E27FC236}">
                  <a16:creationId xmlns:a16="http://schemas.microsoft.com/office/drawing/2014/main" id="{9B443A20-5ABE-AA43-BCBE-B45788510B45}"/>
                </a:ext>
              </a:extLst>
            </p:cNvPr>
            <p:cNvSpPr/>
            <p:nvPr userDrawn="1"/>
          </p:nvSpPr>
          <p:spPr>
            <a:xfrm flipH="1" flipV="1">
              <a:off x="327570" y="5115106"/>
              <a:ext cx="439999" cy="880000"/>
            </a:xfrm>
            <a:custGeom>
              <a:avLst/>
              <a:gdLst>
                <a:gd name="connsiteX0" fmla="*/ 439999 w 439999"/>
                <a:gd name="connsiteY0" fmla="*/ 880000 h 880000"/>
                <a:gd name="connsiteX1" fmla="*/ 0 w 439999"/>
                <a:gd name="connsiteY1" fmla="*/ 440680 h 880000"/>
                <a:gd name="connsiteX2" fmla="*/ 439999 w 439999"/>
                <a:gd name="connsiteY2" fmla="*/ 0 h 880000"/>
                <a:gd name="connsiteX3" fmla="*/ 439999 w 439999"/>
                <a:gd name="connsiteY3" fmla="*/ 880000 h 880000"/>
              </a:gdLst>
              <a:ahLst/>
              <a:cxnLst>
                <a:cxn ang="0">
                  <a:pos x="connsiteX0" y="connsiteY0"/>
                </a:cxn>
                <a:cxn ang="0">
                  <a:pos x="connsiteX1" y="connsiteY1"/>
                </a:cxn>
                <a:cxn ang="0">
                  <a:pos x="connsiteX2" y="connsiteY2"/>
                </a:cxn>
                <a:cxn ang="0">
                  <a:pos x="connsiteX3" y="connsiteY3"/>
                </a:cxn>
              </a:cxnLst>
              <a:rect l="l" t="t" r="r" b="b"/>
              <a:pathLst>
                <a:path w="439999" h="880000">
                  <a:moveTo>
                    <a:pt x="439999" y="880000"/>
                  </a:moveTo>
                  <a:lnTo>
                    <a:pt x="0" y="440680"/>
                  </a:lnTo>
                  <a:lnTo>
                    <a:pt x="439999" y="0"/>
                  </a:lnTo>
                  <a:lnTo>
                    <a:pt x="439999" y="88000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89F3516-D5FA-F745-AFA3-68F4F2E4A026}"/>
                </a:ext>
              </a:extLst>
            </p:cNvPr>
            <p:cNvSpPr/>
            <p:nvPr userDrawn="1"/>
          </p:nvSpPr>
          <p:spPr>
            <a:xfrm flipH="1" flipV="1">
              <a:off x="327570" y="4453037"/>
              <a:ext cx="1539689" cy="1101389"/>
            </a:xfrm>
            <a:custGeom>
              <a:avLst/>
              <a:gdLst>
                <a:gd name="connsiteX0" fmla="*/ 1539689 w 1539689"/>
                <a:gd name="connsiteY0" fmla="*/ 1101389 h 1101389"/>
                <a:gd name="connsiteX1" fmla="*/ 0 w 1539689"/>
                <a:gd name="connsiteY1" fmla="*/ 1101389 h 1101389"/>
                <a:gd name="connsiteX2" fmla="*/ 1099690 w 1539689"/>
                <a:gd name="connsiteY2" fmla="*/ 0 h 1101389"/>
                <a:gd name="connsiteX3" fmla="*/ 1539689 w 1539689"/>
                <a:gd name="connsiteY3" fmla="*/ 439320 h 1101389"/>
                <a:gd name="connsiteX4" fmla="*/ 1539689 w 1539689"/>
                <a:gd name="connsiteY4" fmla="*/ 1101389 h 110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689" h="1101389">
                  <a:moveTo>
                    <a:pt x="1539689" y="1101389"/>
                  </a:moveTo>
                  <a:lnTo>
                    <a:pt x="0" y="1101389"/>
                  </a:lnTo>
                  <a:lnTo>
                    <a:pt x="1099690" y="0"/>
                  </a:lnTo>
                  <a:lnTo>
                    <a:pt x="1539689" y="439320"/>
                  </a:lnTo>
                  <a:lnTo>
                    <a:pt x="1539689" y="1101389"/>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6" name="Picture 5">
            <a:extLst>
              <a:ext uri="{FF2B5EF4-FFF2-40B4-BE49-F238E27FC236}">
                <a16:creationId xmlns:a16="http://schemas.microsoft.com/office/drawing/2014/main" id="{D0535753-0DCC-D144-BD05-E0AE8543D16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88717" y="958024"/>
            <a:ext cx="7941283" cy="4839954"/>
          </a:xfrm>
          <a:prstGeom prst="rect">
            <a:avLst/>
          </a:prstGeom>
        </p:spPr>
      </p:pic>
      <p:sp>
        <p:nvSpPr>
          <p:cNvPr id="7" name="Picture Placeholder 7">
            <a:extLst>
              <a:ext uri="{FF2B5EF4-FFF2-40B4-BE49-F238E27FC236}">
                <a16:creationId xmlns:a16="http://schemas.microsoft.com/office/drawing/2014/main" id="{117DA62C-E9DF-7F4D-A6C4-E879D8339543}"/>
              </a:ext>
            </a:extLst>
          </p:cNvPr>
          <p:cNvSpPr>
            <a:spLocks noGrp="1"/>
          </p:cNvSpPr>
          <p:nvPr>
            <p:ph type="pic" sz="quarter" idx="15" hasCustomPrompt="1"/>
          </p:nvPr>
        </p:nvSpPr>
        <p:spPr>
          <a:xfrm>
            <a:off x="5272598" y="1403721"/>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28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8" name="Text Placeholder 23">
            <a:extLst>
              <a:ext uri="{FF2B5EF4-FFF2-40B4-BE49-F238E27FC236}">
                <a16:creationId xmlns:a16="http://schemas.microsoft.com/office/drawing/2014/main" id="{DF0274FC-8EE0-B448-8BAF-1A0661398AC4}"/>
              </a:ext>
            </a:extLst>
          </p:cNvPr>
          <p:cNvSpPr>
            <a:spLocks noGrp="1"/>
          </p:cNvSpPr>
          <p:nvPr>
            <p:ph type="body" sz="quarter" idx="13" hasCustomPrompt="1"/>
          </p:nvPr>
        </p:nvSpPr>
        <p:spPr>
          <a:xfrm>
            <a:off x="381114" y="569970"/>
            <a:ext cx="3735936" cy="4727266"/>
          </a:xfrm>
          <a:noFill/>
        </p:spPr>
        <p:txBody>
          <a:bodyPr>
            <a:normAutofit/>
          </a:bodyPr>
          <a:lstStyle>
            <a:lvl1pPr marL="0" indent="0" algn="l">
              <a:buNone/>
              <a:defRPr sz="3600" b="1">
                <a:solidFill>
                  <a:schemeClr val="bg1"/>
                </a:solidFill>
                <a:latin typeface="+mn-lt"/>
              </a:defRPr>
            </a:lvl1pPr>
          </a:lstStyle>
          <a:p>
            <a:pPr lvl="0"/>
            <a:r>
              <a:rPr lang="en-US" dirty="0"/>
              <a:t>TITLE</a:t>
            </a:r>
          </a:p>
        </p:txBody>
      </p:sp>
      <p:grpSp>
        <p:nvGrpSpPr>
          <p:cNvPr id="13" name="Group 12">
            <a:extLst>
              <a:ext uri="{FF2B5EF4-FFF2-40B4-BE49-F238E27FC236}">
                <a16:creationId xmlns:a16="http://schemas.microsoft.com/office/drawing/2014/main" id="{C57BDC3D-1F10-5C40-91BD-6FD11F0E9891}"/>
              </a:ext>
            </a:extLst>
          </p:cNvPr>
          <p:cNvGrpSpPr/>
          <p:nvPr userDrawn="1"/>
        </p:nvGrpSpPr>
        <p:grpSpPr>
          <a:xfrm>
            <a:off x="310494" y="6162492"/>
            <a:ext cx="3143757" cy="504000"/>
            <a:chOff x="296426" y="6035882"/>
            <a:chExt cx="3143757" cy="504000"/>
          </a:xfrm>
        </p:grpSpPr>
        <p:pic>
          <p:nvPicPr>
            <p:cNvPr id="14" name="Picture 13" descr="A picture containing text&#10;&#10;Description automatically generated">
              <a:extLst>
                <a:ext uri="{FF2B5EF4-FFF2-40B4-BE49-F238E27FC236}">
                  <a16:creationId xmlns:a16="http://schemas.microsoft.com/office/drawing/2014/main" id="{95514FBB-BF18-7043-A55B-4E77DA46B414}"/>
                </a:ext>
              </a:extLst>
            </p:cNvPr>
            <p:cNvPicPr/>
            <p:nvPr userDrawn="1"/>
          </p:nvPicPr>
          <p:blipFill rotWithShape="1">
            <a:blip r:embed="rId3" cstate="email">
              <a:extLst>
                <a:ext uri="{28A0092B-C50C-407E-A947-70E740481C1C}">
                  <a14:useLocalDpi xmlns:a14="http://schemas.microsoft.com/office/drawing/2010/main"/>
                </a:ext>
              </a:extLst>
            </a:blip>
            <a:srcRect t="71161" r="14342" b="1"/>
            <a:stretch/>
          </p:blipFill>
          <p:spPr>
            <a:xfrm>
              <a:off x="464462" y="6185185"/>
              <a:ext cx="2975721" cy="1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75B85DB1-D42F-A249-8007-DF69DD4EC02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5287" t="-1662" r="54747" b="36172"/>
            <a:stretch/>
          </p:blipFill>
          <p:spPr>
            <a:xfrm>
              <a:off x="296426" y="6035882"/>
              <a:ext cx="366916" cy="504000"/>
            </a:xfrm>
            <a:prstGeom prst="rect">
              <a:avLst/>
            </a:prstGeom>
          </p:spPr>
        </p:pic>
      </p:grpSp>
    </p:spTree>
    <p:extLst>
      <p:ext uri="{BB962C8B-B14F-4D97-AF65-F5344CB8AC3E}">
        <p14:creationId xmlns:p14="http://schemas.microsoft.com/office/powerpoint/2010/main" val="37269461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W.O.T. Graphic Slide">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17A14D4-05B6-5748-B6AD-04EE7CFEBA07}"/>
              </a:ext>
            </a:extLst>
          </p:cNvPr>
          <p:cNvGrpSpPr/>
          <p:nvPr/>
        </p:nvGrpSpPr>
        <p:grpSpPr>
          <a:xfrm>
            <a:off x="568814" y="1642188"/>
            <a:ext cx="10889178" cy="3900195"/>
            <a:chOff x="-2" y="0"/>
            <a:chExt cx="30632404" cy="13716000"/>
          </a:xfrm>
        </p:grpSpPr>
        <p:sp>
          <p:nvSpPr>
            <p:cNvPr id="88" name="Rectangle 3">
              <a:extLst>
                <a:ext uri="{FF2B5EF4-FFF2-40B4-BE49-F238E27FC236}">
                  <a16:creationId xmlns:a16="http://schemas.microsoft.com/office/drawing/2014/main" id="{B1A0EB6C-A0FF-154B-BF39-A342E84C4F64}"/>
                </a:ext>
              </a:extLst>
            </p:cNvPr>
            <p:cNvSpPr/>
            <p:nvPr/>
          </p:nvSpPr>
          <p:spPr>
            <a:xfrm rot="16200000">
              <a:off x="440870"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a:extLst>
                <a:ext uri="{FF2B5EF4-FFF2-40B4-BE49-F238E27FC236}">
                  <a16:creationId xmlns:a16="http://schemas.microsoft.com/office/drawing/2014/main" id="{46582492-0885-B749-86F7-8AC850A52945}"/>
                </a:ext>
              </a:extLst>
            </p:cNvPr>
            <p:cNvSpPr/>
            <p:nvPr/>
          </p:nvSpPr>
          <p:spPr>
            <a:xfrm rot="5400000">
              <a:off x="8017327"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3">
              <a:extLst>
                <a:ext uri="{FF2B5EF4-FFF2-40B4-BE49-F238E27FC236}">
                  <a16:creationId xmlns:a16="http://schemas.microsoft.com/office/drawing/2014/main" id="{14A1DC09-9692-074B-A038-7BB01003A635}"/>
                </a:ext>
              </a:extLst>
            </p:cNvPr>
            <p:cNvSpPr/>
            <p:nvPr/>
          </p:nvSpPr>
          <p:spPr>
            <a:xfrm rot="16200000">
              <a:off x="15757072" y="6417127"/>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3">
              <a:extLst>
                <a:ext uri="{FF2B5EF4-FFF2-40B4-BE49-F238E27FC236}">
                  <a16:creationId xmlns:a16="http://schemas.microsoft.com/office/drawing/2014/main" id="{7305748B-6DD9-D245-8E2E-F728D025CFE0}"/>
                </a:ext>
              </a:extLst>
            </p:cNvPr>
            <p:cNvSpPr/>
            <p:nvPr/>
          </p:nvSpPr>
          <p:spPr>
            <a:xfrm rot="5400000">
              <a:off x="23333529" y="-440872"/>
              <a:ext cx="6858001" cy="7739745"/>
            </a:xfrm>
            <a:custGeom>
              <a:avLst/>
              <a:gdLst>
                <a:gd name="connsiteX0" fmla="*/ 0 w 9674679"/>
                <a:gd name="connsiteY0" fmla="*/ 0 h 13716001"/>
                <a:gd name="connsiteX1" fmla="*/ 9674679 w 9674679"/>
                <a:gd name="connsiteY1" fmla="*/ 0 h 13716001"/>
                <a:gd name="connsiteX2" fmla="*/ 9674679 w 9674679"/>
                <a:gd name="connsiteY2" fmla="*/ 13716001 h 13716001"/>
                <a:gd name="connsiteX3" fmla="*/ 0 w 9674679"/>
                <a:gd name="connsiteY3" fmla="*/ 13716001 h 13716001"/>
                <a:gd name="connsiteX4" fmla="*/ 0 w 9674679"/>
                <a:gd name="connsiteY4"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4679 w 9677400"/>
                <a:gd name="connsiteY3" fmla="*/ 13716001 h 13716001"/>
                <a:gd name="connsiteX4" fmla="*/ 0 w 9677400"/>
                <a:gd name="connsiteY4" fmla="*/ 13716001 h 13716001"/>
                <a:gd name="connsiteX5" fmla="*/ 0 w 9677400"/>
                <a:gd name="connsiteY5"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677400"/>
                <a:gd name="connsiteY0" fmla="*/ 0 h 13716001"/>
                <a:gd name="connsiteX1" fmla="*/ 9674679 w 9677400"/>
                <a:gd name="connsiteY1" fmla="*/ 0 h 13716001"/>
                <a:gd name="connsiteX2" fmla="*/ 9677400 w 9677400"/>
                <a:gd name="connsiteY2" fmla="*/ 1498601 h 13716001"/>
                <a:gd name="connsiteX3" fmla="*/ 9677399 w 9677400"/>
                <a:gd name="connsiteY3" fmla="*/ 12420601 h 13716001"/>
                <a:gd name="connsiteX4" fmla="*/ 9674679 w 9677400"/>
                <a:gd name="connsiteY4" fmla="*/ 13716001 h 13716001"/>
                <a:gd name="connsiteX5" fmla="*/ 0 w 9677400"/>
                <a:gd name="connsiteY5" fmla="*/ 13716001 h 13716001"/>
                <a:gd name="connsiteX6" fmla="*/ 0 w 9677400"/>
                <a:gd name="connsiteY6" fmla="*/ 0 h 13716001"/>
                <a:gd name="connsiteX0" fmla="*/ 0 w 9702799"/>
                <a:gd name="connsiteY0" fmla="*/ 0 h 13863197"/>
                <a:gd name="connsiteX1" fmla="*/ 9674679 w 9702799"/>
                <a:gd name="connsiteY1" fmla="*/ 0 h 13863197"/>
                <a:gd name="connsiteX2" fmla="*/ 9677400 w 9702799"/>
                <a:gd name="connsiteY2" fmla="*/ 1498601 h 13863197"/>
                <a:gd name="connsiteX3" fmla="*/ 9702799 w 9702799"/>
                <a:gd name="connsiteY3" fmla="*/ 13741401 h 13863197"/>
                <a:gd name="connsiteX4" fmla="*/ 9674679 w 9702799"/>
                <a:gd name="connsiteY4" fmla="*/ 13716001 h 13863197"/>
                <a:gd name="connsiteX5" fmla="*/ 0 w 9702799"/>
                <a:gd name="connsiteY5" fmla="*/ 13716001 h 13863197"/>
                <a:gd name="connsiteX6" fmla="*/ 0 w 9702799"/>
                <a:gd name="connsiteY6" fmla="*/ 0 h 13863197"/>
                <a:gd name="connsiteX0" fmla="*/ 0 w 9702800"/>
                <a:gd name="connsiteY0" fmla="*/ 0 h 13863197"/>
                <a:gd name="connsiteX1" fmla="*/ 9674679 w 9702800"/>
                <a:gd name="connsiteY1" fmla="*/ 0 h 13863197"/>
                <a:gd name="connsiteX2" fmla="*/ 9702800 w 9702800"/>
                <a:gd name="connsiteY2" fmla="*/ 1 h 13863197"/>
                <a:gd name="connsiteX3" fmla="*/ 9702799 w 9702800"/>
                <a:gd name="connsiteY3" fmla="*/ 13741401 h 13863197"/>
                <a:gd name="connsiteX4" fmla="*/ 9674679 w 9702800"/>
                <a:gd name="connsiteY4" fmla="*/ 13716001 h 13863197"/>
                <a:gd name="connsiteX5" fmla="*/ 0 w 9702800"/>
                <a:gd name="connsiteY5" fmla="*/ 13716001 h 13863197"/>
                <a:gd name="connsiteX6" fmla="*/ 0 w 9702800"/>
                <a:gd name="connsiteY6" fmla="*/ 0 h 1386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02800" h="13863197">
                  <a:moveTo>
                    <a:pt x="0" y="0"/>
                  </a:moveTo>
                  <a:lnTo>
                    <a:pt x="9674679" y="0"/>
                  </a:lnTo>
                  <a:lnTo>
                    <a:pt x="9702800" y="1"/>
                  </a:lnTo>
                  <a:cubicBezTo>
                    <a:pt x="7950200" y="3742268"/>
                    <a:pt x="7188199" y="7967134"/>
                    <a:pt x="9702799" y="13741401"/>
                  </a:cubicBezTo>
                  <a:cubicBezTo>
                    <a:pt x="9701892" y="14173201"/>
                    <a:pt x="9675586" y="13284201"/>
                    <a:pt x="9674679" y="13716001"/>
                  </a:cubicBezTo>
                  <a:lnTo>
                    <a:pt x="0" y="13716001"/>
                  </a:lnTo>
                  <a:lnTo>
                    <a:pt x="0" y="0"/>
                  </a:lnTo>
                  <a:close/>
                </a:path>
              </a:pathLst>
            </a:cu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23">
            <a:extLst>
              <a:ext uri="{FF2B5EF4-FFF2-40B4-BE49-F238E27FC236}">
                <a16:creationId xmlns:a16="http://schemas.microsoft.com/office/drawing/2014/main" id="{0576BD4C-D244-074C-9F40-830189A00901}"/>
              </a:ext>
            </a:extLst>
          </p:cNvPr>
          <p:cNvSpPr>
            <a:spLocks noGrp="1"/>
          </p:cNvSpPr>
          <p:nvPr>
            <p:ph type="body" sz="quarter" idx="21" hasCustomPrompt="1"/>
          </p:nvPr>
        </p:nvSpPr>
        <p:spPr>
          <a:xfrm>
            <a:off x="3309484" y="2103038"/>
            <a:ext cx="2751318" cy="991390"/>
          </a:xfrm>
        </p:spPr>
        <p:txBody>
          <a:bodyPr>
            <a:normAutofit/>
          </a:bodyPr>
          <a:lstStyle>
            <a:lvl1pPr marL="0" indent="0" algn="ctr">
              <a:buNone/>
              <a:defRPr sz="7200" b="1">
                <a:solidFill>
                  <a:schemeClr val="bg1"/>
                </a:solidFill>
                <a:latin typeface="+mn-lt"/>
              </a:defRPr>
            </a:lvl1pPr>
          </a:lstStyle>
          <a:p>
            <a:pPr lvl="0"/>
            <a:r>
              <a:rPr lang="en-US" dirty="0"/>
              <a:t>W</a:t>
            </a:r>
          </a:p>
        </p:txBody>
      </p:sp>
      <p:sp>
        <p:nvSpPr>
          <p:cNvPr id="97" name="Text Placeholder 23">
            <a:extLst>
              <a:ext uri="{FF2B5EF4-FFF2-40B4-BE49-F238E27FC236}">
                <a16:creationId xmlns:a16="http://schemas.microsoft.com/office/drawing/2014/main" id="{59FD8A41-6F66-E847-B216-540F23A1ACDA}"/>
              </a:ext>
            </a:extLst>
          </p:cNvPr>
          <p:cNvSpPr>
            <a:spLocks noGrp="1"/>
          </p:cNvSpPr>
          <p:nvPr>
            <p:ph type="body" sz="quarter" idx="22" hasCustomPrompt="1"/>
          </p:nvPr>
        </p:nvSpPr>
        <p:spPr>
          <a:xfrm>
            <a:off x="8714203" y="2091083"/>
            <a:ext cx="2701308" cy="991390"/>
          </a:xfrm>
        </p:spPr>
        <p:txBody>
          <a:bodyPr>
            <a:normAutofit/>
          </a:bodyPr>
          <a:lstStyle>
            <a:lvl1pPr marL="0" indent="0" algn="ctr">
              <a:buNone/>
              <a:defRPr sz="7200" b="1">
                <a:solidFill>
                  <a:schemeClr val="bg1"/>
                </a:solidFill>
                <a:latin typeface="+mn-lt"/>
              </a:defRPr>
            </a:lvl1pPr>
          </a:lstStyle>
          <a:p>
            <a:pPr lvl="0"/>
            <a:r>
              <a:rPr lang="en-US" dirty="0"/>
              <a:t>T</a:t>
            </a:r>
          </a:p>
        </p:txBody>
      </p:sp>
      <p:sp>
        <p:nvSpPr>
          <p:cNvPr id="98" name="Text Placeholder 23">
            <a:extLst>
              <a:ext uri="{FF2B5EF4-FFF2-40B4-BE49-F238E27FC236}">
                <a16:creationId xmlns:a16="http://schemas.microsoft.com/office/drawing/2014/main" id="{21FA3A87-06FE-B442-AE8D-421271B06531}"/>
              </a:ext>
            </a:extLst>
          </p:cNvPr>
          <p:cNvSpPr>
            <a:spLocks noGrp="1"/>
          </p:cNvSpPr>
          <p:nvPr>
            <p:ph type="body" sz="quarter" idx="23" hasCustomPrompt="1"/>
          </p:nvPr>
        </p:nvSpPr>
        <p:spPr>
          <a:xfrm>
            <a:off x="601780" y="4276572"/>
            <a:ext cx="2693272" cy="991390"/>
          </a:xfrm>
        </p:spPr>
        <p:txBody>
          <a:bodyPr>
            <a:normAutofit/>
          </a:bodyPr>
          <a:lstStyle>
            <a:lvl1pPr marL="0" indent="0" algn="ctr">
              <a:buNone/>
              <a:defRPr sz="7200" b="1">
                <a:solidFill>
                  <a:schemeClr val="bg1"/>
                </a:solidFill>
                <a:latin typeface="+mn-lt"/>
              </a:defRPr>
            </a:lvl1pPr>
          </a:lstStyle>
          <a:p>
            <a:pPr lvl="0"/>
            <a:r>
              <a:rPr lang="en-US" dirty="0"/>
              <a:t>S</a:t>
            </a:r>
          </a:p>
        </p:txBody>
      </p:sp>
      <p:sp>
        <p:nvSpPr>
          <p:cNvPr id="99" name="Text Placeholder 23">
            <a:extLst>
              <a:ext uri="{FF2B5EF4-FFF2-40B4-BE49-F238E27FC236}">
                <a16:creationId xmlns:a16="http://schemas.microsoft.com/office/drawing/2014/main" id="{638E789B-FDF3-8C41-85C2-9EDD0912F5D9}"/>
              </a:ext>
            </a:extLst>
          </p:cNvPr>
          <p:cNvSpPr>
            <a:spLocks noGrp="1"/>
          </p:cNvSpPr>
          <p:nvPr>
            <p:ph type="body" sz="quarter" idx="24" hasCustomPrompt="1"/>
          </p:nvPr>
        </p:nvSpPr>
        <p:spPr>
          <a:xfrm>
            <a:off x="6038219" y="4192979"/>
            <a:ext cx="2695886" cy="991390"/>
          </a:xfrm>
        </p:spPr>
        <p:txBody>
          <a:bodyPr>
            <a:normAutofit/>
          </a:bodyPr>
          <a:lstStyle>
            <a:lvl1pPr marL="0" indent="0" algn="ctr">
              <a:buNone/>
              <a:defRPr sz="7200" b="1">
                <a:solidFill>
                  <a:schemeClr val="bg1"/>
                </a:solidFill>
                <a:latin typeface="+mn-lt"/>
              </a:defRPr>
            </a:lvl1pPr>
          </a:lstStyle>
          <a:p>
            <a:pPr lvl="0"/>
            <a:r>
              <a:rPr lang="en-US" dirty="0"/>
              <a:t>O</a:t>
            </a:r>
          </a:p>
        </p:txBody>
      </p:sp>
      <p:sp>
        <p:nvSpPr>
          <p:cNvPr id="103" name="Text Placeholder 23">
            <a:extLst>
              <a:ext uri="{FF2B5EF4-FFF2-40B4-BE49-F238E27FC236}">
                <a16:creationId xmlns:a16="http://schemas.microsoft.com/office/drawing/2014/main" id="{557895F2-844B-684F-85AE-9C89D44B78FC}"/>
              </a:ext>
            </a:extLst>
          </p:cNvPr>
          <p:cNvSpPr>
            <a:spLocks noGrp="1"/>
          </p:cNvSpPr>
          <p:nvPr>
            <p:ph type="body" sz="quarter" idx="15" hasCustomPrompt="1"/>
          </p:nvPr>
        </p:nvSpPr>
        <p:spPr>
          <a:xfrm>
            <a:off x="573964" y="1909675"/>
            <a:ext cx="2688034" cy="699673"/>
          </a:xfrm>
        </p:spPr>
        <p:txBody>
          <a:bodyPr>
            <a:normAutofit/>
          </a:bodyPr>
          <a:lstStyle>
            <a:lvl1pPr marL="0" indent="0" algn="ctr">
              <a:buNone/>
              <a:defRPr sz="2400" b="1">
                <a:solidFill>
                  <a:srgbClr val="027354"/>
                </a:solidFill>
                <a:latin typeface="+mn-lt"/>
              </a:defRPr>
            </a:lvl1pPr>
          </a:lstStyle>
          <a:p>
            <a:pPr lvl="0"/>
            <a:r>
              <a:rPr lang="en-US" dirty="0"/>
              <a:t>Strengths</a:t>
            </a:r>
          </a:p>
        </p:txBody>
      </p:sp>
      <p:sp>
        <p:nvSpPr>
          <p:cNvPr id="104" name="Text Placeholder 23">
            <a:extLst>
              <a:ext uri="{FF2B5EF4-FFF2-40B4-BE49-F238E27FC236}">
                <a16:creationId xmlns:a16="http://schemas.microsoft.com/office/drawing/2014/main" id="{A178F857-6E84-8140-9578-1C71F9FBA5AC}"/>
              </a:ext>
            </a:extLst>
          </p:cNvPr>
          <p:cNvSpPr>
            <a:spLocks noGrp="1"/>
          </p:cNvSpPr>
          <p:nvPr>
            <p:ph type="body" sz="quarter" idx="25" hasCustomPrompt="1"/>
          </p:nvPr>
        </p:nvSpPr>
        <p:spPr>
          <a:xfrm>
            <a:off x="568814" y="2510370"/>
            <a:ext cx="2688034"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5" name="Text Placeholder 23">
            <a:extLst>
              <a:ext uri="{FF2B5EF4-FFF2-40B4-BE49-F238E27FC236}">
                <a16:creationId xmlns:a16="http://schemas.microsoft.com/office/drawing/2014/main" id="{FB42AF40-AA70-1A44-B56B-50A0FB52C154}"/>
              </a:ext>
            </a:extLst>
          </p:cNvPr>
          <p:cNvSpPr>
            <a:spLocks noGrp="1"/>
          </p:cNvSpPr>
          <p:nvPr>
            <p:ph type="body" sz="quarter" idx="26" hasCustomPrompt="1"/>
          </p:nvPr>
        </p:nvSpPr>
        <p:spPr>
          <a:xfrm>
            <a:off x="3293784" y="3785356"/>
            <a:ext cx="2693271" cy="655052"/>
          </a:xfrm>
        </p:spPr>
        <p:txBody>
          <a:bodyPr>
            <a:normAutofit/>
          </a:bodyPr>
          <a:lstStyle>
            <a:lvl1pPr marL="0" indent="0" algn="ctr">
              <a:buNone/>
              <a:defRPr sz="2400" b="1">
                <a:solidFill>
                  <a:srgbClr val="F29E38"/>
                </a:solidFill>
                <a:latin typeface="+mn-lt"/>
              </a:defRPr>
            </a:lvl1pPr>
          </a:lstStyle>
          <a:p>
            <a:pPr lvl="0"/>
            <a:r>
              <a:rPr lang="en-US" dirty="0"/>
              <a:t>Weakness</a:t>
            </a:r>
          </a:p>
        </p:txBody>
      </p:sp>
      <p:sp>
        <p:nvSpPr>
          <p:cNvPr id="106" name="Text Placeholder 23">
            <a:extLst>
              <a:ext uri="{FF2B5EF4-FFF2-40B4-BE49-F238E27FC236}">
                <a16:creationId xmlns:a16="http://schemas.microsoft.com/office/drawing/2014/main" id="{637B5DA6-17AE-134B-B763-5553B9A05871}"/>
              </a:ext>
            </a:extLst>
          </p:cNvPr>
          <p:cNvSpPr>
            <a:spLocks noGrp="1"/>
          </p:cNvSpPr>
          <p:nvPr>
            <p:ph type="body" sz="quarter" idx="27" hasCustomPrompt="1"/>
          </p:nvPr>
        </p:nvSpPr>
        <p:spPr>
          <a:xfrm>
            <a:off x="3288634" y="4386051"/>
            <a:ext cx="2693271" cy="655052"/>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7" name="Text Placeholder 23">
            <a:extLst>
              <a:ext uri="{FF2B5EF4-FFF2-40B4-BE49-F238E27FC236}">
                <a16:creationId xmlns:a16="http://schemas.microsoft.com/office/drawing/2014/main" id="{3B4B9185-650C-8243-A2AD-C2AB79BC8B1D}"/>
              </a:ext>
            </a:extLst>
          </p:cNvPr>
          <p:cNvSpPr>
            <a:spLocks noGrp="1"/>
          </p:cNvSpPr>
          <p:nvPr>
            <p:ph type="body" sz="quarter" idx="28" hasCustomPrompt="1"/>
          </p:nvPr>
        </p:nvSpPr>
        <p:spPr>
          <a:xfrm>
            <a:off x="5990625" y="1891014"/>
            <a:ext cx="2738043" cy="699673"/>
          </a:xfrm>
        </p:spPr>
        <p:txBody>
          <a:bodyPr>
            <a:normAutofit/>
          </a:bodyPr>
          <a:lstStyle>
            <a:lvl1pPr marL="0" indent="0" algn="ctr">
              <a:buNone/>
              <a:defRPr sz="2400" b="1">
                <a:solidFill>
                  <a:srgbClr val="D98F89"/>
                </a:solidFill>
                <a:latin typeface="+mn-lt"/>
              </a:defRPr>
            </a:lvl1pPr>
          </a:lstStyle>
          <a:p>
            <a:pPr lvl="0"/>
            <a:r>
              <a:rPr lang="en-US" dirty="0"/>
              <a:t>Opportunity</a:t>
            </a:r>
          </a:p>
        </p:txBody>
      </p:sp>
      <p:sp>
        <p:nvSpPr>
          <p:cNvPr id="108" name="Text Placeholder 23">
            <a:extLst>
              <a:ext uri="{FF2B5EF4-FFF2-40B4-BE49-F238E27FC236}">
                <a16:creationId xmlns:a16="http://schemas.microsoft.com/office/drawing/2014/main" id="{E2B51D25-035A-AD47-A0DC-7C155B9587C5}"/>
              </a:ext>
            </a:extLst>
          </p:cNvPr>
          <p:cNvSpPr>
            <a:spLocks noGrp="1"/>
          </p:cNvSpPr>
          <p:nvPr>
            <p:ph type="body" sz="quarter" idx="29" hasCustomPrompt="1"/>
          </p:nvPr>
        </p:nvSpPr>
        <p:spPr>
          <a:xfrm>
            <a:off x="5985475" y="2491709"/>
            <a:ext cx="2738043" cy="69967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09" name="Text Placeholder 23">
            <a:extLst>
              <a:ext uri="{FF2B5EF4-FFF2-40B4-BE49-F238E27FC236}">
                <a16:creationId xmlns:a16="http://schemas.microsoft.com/office/drawing/2014/main" id="{BBA9943C-03E8-5745-9A10-64918866F52A}"/>
              </a:ext>
            </a:extLst>
          </p:cNvPr>
          <p:cNvSpPr>
            <a:spLocks noGrp="1"/>
          </p:cNvSpPr>
          <p:nvPr>
            <p:ph type="body" sz="quarter" idx="30" hasCustomPrompt="1"/>
          </p:nvPr>
        </p:nvSpPr>
        <p:spPr>
          <a:xfrm>
            <a:off x="8750973" y="3769480"/>
            <a:ext cx="2708983" cy="615103"/>
          </a:xfrm>
        </p:spPr>
        <p:txBody>
          <a:bodyPr>
            <a:normAutofit/>
          </a:bodyPr>
          <a:lstStyle>
            <a:lvl1pPr marL="0" indent="0" algn="ctr">
              <a:buNone/>
              <a:defRPr sz="2400" b="1">
                <a:solidFill>
                  <a:srgbClr val="40B894"/>
                </a:solidFill>
                <a:latin typeface="+mn-lt"/>
              </a:defRPr>
            </a:lvl1pPr>
          </a:lstStyle>
          <a:p>
            <a:pPr lvl="0"/>
            <a:r>
              <a:rPr lang="en-US" dirty="0"/>
              <a:t>Threats</a:t>
            </a:r>
          </a:p>
        </p:txBody>
      </p:sp>
      <p:sp>
        <p:nvSpPr>
          <p:cNvPr id="110" name="Text Placeholder 23">
            <a:extLst>
              <a:ext uri="{FF2B5EF4-FFF2-40B4-BE49-F238E27FC236}">
                <a16:creationId xmlns:a16="http://schemas.microsoft.com/office/drawing/2014/main" id="{7F0C6E60-C7CC-4847-B0E8-1E5BE9A575EB}"/>
              </a:ext>
            </a:extLst>
          </p:cNvPr>
          <p:cNvSpPr>
            <a:spLocks noGrp="1"/>
          </p:cNvSpPr>
          <p:nvPr>
            <p:ph type="body" sz="quarter" idx="31" hasCustomPrompt="1"/>
          </p:nvPr>
        </p:nvSpPr>
        <p:spPr>
          <a:xfrm>
            <a:off x="8745823" y="4370175"/>
            <a:ext cx="2708983" cy="615103"/>
          </a:xfrm>
        </p:spPr>
        <p:txBody>
          <a:bodyPr>
            <a:normAutofit/>
          </a:bodyPr>
          <a:lstStyle>
            <a:lvl1pPr marL="0" indent="0" algn="ctr">
              <a:buNone/>
              <a:defRPr sz="2400" b="0">
                <a:solidFill>
                  <a:srgbClr val="262626"/>
                </a:solidFill>
                <a:latin typeface="+mn-lt"/>
              </a:defRPr>
            </a:lvl1pPr>
          </a:lstStyle>
          <a:p>
            <a:pPr lvl="0"/>
            <a:r>
              <a:rPr lang="en-US" dirty="0"/>
              <a:t>Sub-Heading</a:t>
            </a:r>
          </a:p>
        </p:txBody>
      </p:sp>
      <p:sp>
        <p:nvSpPr>
          <p:cNvPr id="111" name="Text Placeholder 23">
            <a:extLst>
              <a:ext uri="{FF2B5EF4-FFF2-40B4-BE49-F238E27FC236}">
                <a16:creationId xmlns:a16="http://schemas.microsoft.com/office/drawing/2014/main" id="{82925D00-4D62-E74D-995C-1F49DD264CAD}"/>
              </a:ext>
            </a:extLst>
          </p:cNvPr>
          <p:cNvSpPr>
            <a:spLocks noGrp="1"/>
          </p:cNvSpPr>
          <p:nvPr>
            <p:ph type="body" sz="quarter" idx="32"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S.W.O.T. Graphic Slide</a:t>
            </a:r>
          </a:p>
        </p:txBody>
      </p:sp>
      <p:grpSp>
        <p:nvGrpSpPr>
          <p:cNvPr id="23" name="Group 22">
            <a:extLst>
              <a:ext uri="{FF2B5EF4-FFF2-40B4-BE49-F238E27FC236}">
                <a16:creationId xmlns:a16="http://schemas.microsoft.com/office/drawing/2014/main" id="{8C0DB2CF-E10F-324C-852D-D8A25A592B61}"/>
              </a:ext>
            </a:extLst>
          </p:cNvPr>
          <p:cNvGrpSpPr/>
          <p:nvPr userDrawn="1"/>
        </p:nvGrpSpPr>
        <p:grpSpPr>
          <a:xfrm>
            <a:off x="4766232" y="6468534"/>
            <a:ext cx="2761590" cy="389466"/>
            <a:chOff x="4766232" y="6468534"/>
            <a:chExt cx="2761590" cy="389466"/>
          </a:xfrm>
        </p:grpSpPr>
        <p:pic>
          <p:nvPicPr>
            <p:cNvPr id="24" name="Picture 23" descr="A picture containing text&#10;&#10;Description automatically generated">
              <a:extLst>
                <a:ext uri="{FF2B5EF4-FFF2-40B4-BE49-F238E27FC236}">
                  <a16:creationId xmlns:a16="http://schemas.microsoft.com/office/drawing/2014/main" id="{B9AB2A02-8AB6-8344-99EE-765C0F6360B6}"/>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71AE83F0-075F-704B-AC36-09C39F05A0D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471797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7687" y="1376708"/>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9014" y="1604808"/>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23864" y="2205503"/>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9014" y="3272032"/>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23864" y="3872727"/>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8637" y="1612679"/>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93487" y="2213374"/>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8637" y="3279903"/>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93487" y="3880598"/>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14677364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Icon Graphic Slide ">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54919BD5-CD0C-B64C-97E4-F10BA793024D}"/>
              </a:ext>
            </a:extLst>
          </p:cNvPr>
          <p:cNvGrpSpPr/>
          <p:nvPr userDrawn="1"/>
        </p:nvGrpSpPr>
        <p:grpSpPr>
          <a:xfrm>
            <a:off x="4032537" y="1726545"/>
            <a:ext cx="4426723" cy="3494850"/>
            <a:chOff x="7856309" y="4591415"/>
            <a:chExt cx="8665027" cy="6840945"/>
          </a:xfrm>
        </p:grpSpPr>
        <p:sp>
          <p:nvSpPr>
            <p:cNvPr id="26" name="Stored Data 25">
              <a:extLst>
                <a:ext uri="{FF2B5EF4-FFF2-40B4-BE49-F238E27FC236}">
                  <a16:creationId xmlns:a16="http://schemas.microsoft.com/office/drawing/2014/main" id="{FE82CB0C-66D4-0C4E-8495-B521CA4A7A4B}"/>
                </a:ext>
              </a:extLst>
            </p:cNvPr>
            <p:cNvSpPr/>
            <p:nvPr/>
          </p:nvSpPr>
          <p:spPr>
            <a:xfrm rot="5400000">
              <a:off x="8169635" y="4278089"/>
              <a:ext cx="3640546" cy="4267198"/>
            </a:xfrm>
            <a:prstGeom prst="flowChartOnlineStorage">
              <a:avLst/>
            </a:prstGeom>
            <a:solidFill>
              <a:srgbClr val="027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ored Data 26">
              <a:extLst>
                <a:ext uri="{FF2B5EF4-FFF2-40B4-BE49-F238E27FC236}">
                  <a16:creationId xmlns:a16="http://schemas.microsoft.com/office/drawing/2014/main" id="{742EB61C-94E3-5249-A67E-E467B6946C1B}"/>
                </a:ext>
              </a:extLst>
            </p:cNvPr>
            <p:cNvSpPr/>
            <p:nvPr/>
          </p:nvSpPr>
          <p:spPr>
            <a:xfrm rot="5400000">
              <a:off x="12567464" y="4278089"/>
              <a:ext cx="3640546" cy="4267198"/>
            </a:xfrm>
            <a:prstGeom prst="flowChartOnlineStorage">
              <a:avLst/>
            </a:prstGeom>
            <a:solidFill>
              <a:srgbClr val="D98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tored Data 27">
              <a:extLst>
                <a:ext uri="{FF2B5EF4-FFF2-40B4-BE49-F238E27FC236}">
                  <a16:creationId xmlns:a16="http://schemas.microsoft.com/office/drawing/2014/main" id="{2744991A-7A02-0E47-AE47-28C1AC0B0DAA}"/>
                </a:ext>
              </a:extLst>
            </p:cNvPr>
            <p:cNvSpPr/>
            <p:nvPr/>
          </p:nvSpPr>
          <p:spPr>
            <a:xfrm rot="5400000">
              <a:off x="8169635" y="7478488"/>
              <a:ext cx="3640546" cy="4267198"/>
            </a:xfrm>
            <a:prstGeom prst="flowChartOnlineStorage">
              <a:avLst/>
            </a:prstGeom>
            <a:solidFill>
              <a:srgbClr val="F29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ored Data 28">
              <a:extLst>
                <a:ext uri="{FF2B5EF4-FFF2-40B4-BE49-F238E27FC236}">
                  <a16:creationId xmlns:a16="http://schemas.microsoft.com/office/drawing/2014/main" id="{395F739B-CDAB-8240-AE72-39339A4A7BED}"/>
                </a:ext>
              </a:extLst>
            </p:cNvPr>
            <p:cNvSpPr/>
            <p:nvPr/>
          </p:nvSpPr>
          <p:spPr>
            <a:xfrm rot="5400000">
              <a:off x="12567464" y="7478488"/>
              <a:ext cx="3640546" cy="4267198"/>
            </a:xfrm>
            <a:prstGeom prst="flowChartOnlineStorage">
              <a:avLst/>
            </a:prstGeom>
            <a:solidFill>
              <a:srgbClr val="40B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Icon Graphic Slide</a:t>
            </a:r>
          </a:p>
        </p:txBody>
      </p:sp>
      <p:sp>
        <p:nvSpPr>
          <p:cNvPr id="47" name="Text Placeholder 23">
            <a:extLst>
              <a:ext uri="{FF2B5EF4-FFF2-40B4-BE49-F238E27FC236}">
                <a16:creationId xmlns:a16="http://schemas.microsoft.com/office/drawing/2014/main" id="{8DF29ED1-7D14-5649-BE8E-5909F70F0E72}"/>
              </a:ext>
            </a:extLst>
          </p:cNvPr>
          <p:cNvSpPr>
            <a:spLocks noGrp="1"/>
          </p:cNvSpPr>
          <p:nvPr>
            <p:ph type="body" sz="quarter" idx="15" hasCustomPrompt="1"/>
          </p:nvPr>
        </p:nvSpPr>
        <p:spPr>
          <a:xfrm>
            <a:off x="723864" y="1954645"/>
            <a:ext cx="2688034" cy="699673"/>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48" name="Text Placeholder 23">
            <a:extLst>
              <a:ext uri="{FF2B5EF4-FFF2-40B4-BE49-F238E27FC236}">
                <a16:creationId xmlns:a16="http://schemas.microsoft.com/office/drawing/2014/main" id="{45278561-54D4-C344-BA10-706ABE6D432D}"/>
              </a:ext>
            </a:extLst>
          </p:cNvPr>
          <p:cNvSpPr>
            <a:spLocks noGrp="1"/>
          </p:cNvSpPr>
          <p:nvPr>
            <p:ph type="body" sz="quarter" idx="25" hasCustomPrompt="1"/>
          </p:nvPr>
        </p:nvSpPr>
        <p:spPr>
          <a:xfrm>
            <a:off x="718714" y="2555340"/>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49" name="Text Placeholder 23">
            <a:extLst>
              <a:ext uri="{FF2B5EF4-FFF2-40B4-BE49-F238E27FC236}">
                <a16:creationId xmlns:a16="http://schemas.microsoft.com/office/drawing/2014/main" id="{FC5C90E7-E97E-6345-B75B-C6EF007ADAF0}"/>
              </a:ext>
            </a:extLst>
          </p:cNvPr>
          <p:cNvSpPr>
            <a:spLocks noGrp="1"/>
          </p:cNvSpPr>
          <p:nvPr>
            <p:ph type="body" sz="quarter" idx="26" hasCustomPrompt="1"/>
          </p:nvPr>
        </p:nvSpPr>
        <p:spPr>
          <a:xfrm>
            <a:off x="723864" y="3621869"/>
            <a:ext cx="2688034" cy="699673"/>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69FA5BB8-8894-1645-8A42-B020C06416E1}"/>
              </a:ext>
            </a:extLst>
          </p:cNvPr>
          <p:cNvSpPr>
            <a:spLocks noGrp="1"/>
          </p:cNvSpPr>
          <p:nvPr>
            <p:ph type="body" sz="quarter" idx="27" hasCustomPrompt="1"/>
          </p:nvPr>
        </p:nvSpPr>
        <p:spPr>
          <a:xfrm>
            <a:off x="718714" y="4222564"/>
            <a:ext cx="2688034" cy="699673"/>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1" name="Text Placeholder 23">
            <a:extLst>
              <a:ext uri="{FF2B5EF4-FFF2-40B4-BE49-F238E27FC236}">
                <a16:creationId xmlns:a16="http://schemas.microsoft.com/office/drawing/2014/main" id="{9F24181D-FED0-C942-A831-A450EA4CAFAF}"/>
              </a:ext>
            </a:extLst>
          </p:cNvPr>
          <p:cNvSpPr>
            <a:spLocks noGrp="1"/>
          </p:cNvSpPr>
          <p:nvPr>
            <p:ph type="body" sz="quarter" idx="28" hasCustomPrompt="1"/>
          </p:nvPr>
        </p:nvSpPr>
        <p:spPr>
          <a:xfrm>
            <a:off x="8693487" y="1962516"/>
            <a:ext cx="2688034" cy="699673"/>
          </a:xfrm>
        </p:spPr>
        <p:txBody>
          <a:bodyPr>
            <a:normAutofit/>
          </a:bodyPr>
          <a:lstStyle>
            <a:lvl1pPr marL="0" indent="0" algn="r">
              <a:buNone/>
              <a:defRPr sz="2800" b="1">
                <a:solidFill>
                  <a:srgbClr val="D98F89"/>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09A06F99-CABD-9642-953D-077980D32443}"/>
              </a:ext>
            </a:extLst>
          </p:cNvPr>
          <p:cNvSpPr>
            <a:spLocks noGrp="1"/>
          </p:cNvSpPr>
          <p:nvPr>
            <p:ph type="body" sz="quarter" idx="29" hasCustomPrompt="1"/>
          </p:nvPr>
        </p:nvSpPr>
        <p:spPr>
          <a:xfrm>
            <a:off x="8688337" y="2563211"/>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sp>
        <p:nvSpPr>
          <p:cNvPr id="53" name="Text Placeholder 23">
            <a:extLst>
              <a:ext uri="{FF2B5EF4-FFF2-40B4-BE49-F238E27FC236}">
                <a16:creationId xmlns:a16="http://schemas.microsoft.com/office/drawing/2014/main" id="{CFE28FB5-160F-AD4B-A242-EADFC9FBB374}"/>
              </a:ext>
            </a:extLst>
          </p:cNvPr>
          <p:cNvSpPr>
            <a:spLocks noGrp="1"/>
          </p:cNvSpPr>
          <p:nvPr>
            <p:ph type="body" sz="quarter" idx="30" hasCustomPrompt="1"/>
          </p:nvPr>
        </p:nvSpPr>
        <p:spPr>
          <a:xfrm>
            <a:off x="8693487" y="3629740"/>
            <a:ext cx="2688034" cy="699673"/>
          </a:xfrm>
        </p:spPr>
        <p:txBody>
          <a:bodyPr>
            <a:normAutofit/>
          </a:bodyPr>
          <a:lstStyle>
            <a:lvl1pPr marL="0" indent="0" algn="r">
              <a:buNone/>
              <a:defRPr sz="2800" b="1">
                <a:solidFill>
                  <a:srgbClr val="40B894"/>
                </a:solidFill>
                <a:latin typeface="+mn-lt"/>
              </a:defRPr>
            </a:lvl1pPr>
          </a:lstStyle>
          <a:p>
            <a:pPr lvl="0"/>
            <a:r>
              <a:rPr lang="en-US" dirty="0"/>
              <a:t>Title</a:t>
            </a:r>
          </a:p>
        </p:txBody>
      </p:sp>
      <p:sp>
        <p:nvSpPr>
          <p:cNvPr id="54" name="Text Placeholder 23">
            <a:extLst>
              <a:ext uri="{FF2B5EF4-FFF2-40B4-BE49-F238E27FC236}">
                <a16:creationId xmlns:a16="http://schemas.microsoft.com/office/drawing/2014/main" id="{D60CDE77-3240-BD4C-A50A-081408D51B6C}"/>
              </a:ext>
            </a:extLst>
          </p:cNvPr>
          <p:cNvSpPr>
            <a:spLocks noGrp="1"/>
          </p:cNvSpPr>
          <p:nvPr>
            <p:ph type="body" sz="quarter" idx="31" hasCustomPrompt="1"/>
          </p:nvPr>
        </p:nvSpPr>
        <p:spPr>
          <a:xfrm>
            <a:off x="8688337" y="4230435"/>
            <a:ext cx="2688034" cy="699673"/>
          </a:xfrm>
        </p:spPr>
        <p:txBody>
          <a:bodyPr>
            <a:normAutofit/>
          </a:bodyPr>
          <a:lstStyle>
            <a:lvl1pPr marL="0" indent="0" algn="r">
              <a:buNone/>
              <a:defRPr sz="2400" b="0">
                <a:solidFill>
                  <a:srgbClr val="262626"/>
                </a:solidFill>
                <a:latin typeface="+mn-lt"/>
              </a:defRPr>
            </a:lvl1pPr>
          </a:lstStyle>
          <a:p>
            <a:pPr lvl="0"/>
            <a:r>
              <a:rPr lang="en-US" dirty="0"/>
              <a:t>Sub-Heading</a:t>
            </a:r>
          </a:p>
        </p:txBody>
      </p:sp>
      <p:grpSp>
        <p:nvGrpSpPr>
          <p:cNvPr id="19" name="Group 18">
            <a:extLst>
              <a:ext uri="{FF2B5EF4-FFF2-40B4-BE49-F238E27FC236}">
                <a16:creationId xmlns:a16="http://schemas.microsoft.com/office/drawing/2014/main" id="{20539BBA-E43C-0941-9B4E-C2B4F058730F}"/>
              </a:ext>
            </a:extLst>
          </p:cNvPr>
          <p:cNvGrpSpPr/>
          <p:nvPr userDrawn="1"/>
        </p:nvGrpSpPr>
        <p:grpSpPr>
          <a:xfrm>
            <a:off x="4766232" y="6468534"/>
            <a:ext cx="2761590" cy="389466"/>
            <a:chOff x="4766232" y="6468534"/>
            <a:chExt cx="2761590" cy="389466"/>
          </a:xfrm>
        </p:grpSpPr>
        <p:pic>
          <p:nvPicPr>
            <p:cNvPr id="20" name="Picture 19" descr="A picture containing text&#10;&#10;Description automatically generated">
              <a:extLst>
                <a:ext uri="{FF2B5EF4-FFF2-40B4-BE49-F238E27FC236}">
                  <a16:creationId xmlns:a16="http://schemas.microsoft.com/office/drawing/2014/main" id="{EAA95B55-0A85-4041-BB1D-3706E158BA52}"/>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24" name="Picture 23" descr="A picture containing text&#10;&#10;Description automatically generated">
              <a:extLst>
                <a:ext uri="{FF2B5EF4-FFF2-40B4-BE49-F238E27FC236}">
                  <a16:creationId xmlns:a16="http://schemas.microsoft.com/office/drawing/2014/main" id="{1AEC9A3F-43B8-1844-936D-6D2E8D0E34E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39648462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ur Point Graphic Slide ">
    <p:spTree>
      <p:nvGrpSpPr>
        <p:cNvPr id="1" name=""/>
        <p:cNvGrpSpPr/>
        <p:nvPr/>
      </p:nvGrpSpPr>
      <p:grpSpPr>
        <a:xfrm>
          <a:off x="0" y="0"/>
          <a:ext cx="0" cy="0"/>
          <a:chOff x="0" y="0"/>
          <a:chExt cx="0" cy="0"/>
        </a:xfrm>
      </p:grpSpPr>
      <p:sp>
        <p:nvSpPr>
          <p:cNvPr id="41" name="Text Placeholder 23">
            <a:extLst>
              <a:ext uri="{FF2B5EF4-FFF2-40B4-BE49-F238E27FC236}">
                <a16:creationId xmlns:a16="http://schemas.microsoft.com/office/drawing/2014/main" id="{6A2E3FC0-77A0-EA4C-BB68-306F54E18780}"/>
              </a:ext>
            </a:extLst>
          </p:cNvPr>
          <p:cNvSpPr>
            <a:spLocks noGrp="1"/>
          </p:cNvSpPr>
          <p:nvPr>
            <p:ph type="body" sz="quarter" idx="19" hasCustomPrompt="1"/>
          </p:nvPr>
        </p:nvSpPr>
        <p:spPr>
          <a:xfrm>
            <a:off x="-18853" y="422900"/>
            <a:ext cx="12192000" cy="953429"/>
          </a:xfrm>
        </p:spPr>
        <p:txBody>
          <a:bodyPr>
            <a:normAutofit/>
          </a:bodyPr>
          <a:lstStyle>
            <a:lvl1pPr marL="366713" indent="0" algn="l">
              <a:buNone/>
              <a:tabLst/>
              <a:defRPr sz="3600" b="1">
                <a:solidFill>
                  <a:srgbClr val="262626"/>
                </a:solidFill>
                <a:latin typeface="+mn-lt"/>
              </a:defRPr>
            </a:lvl1pPr>
          </a:lstStyle>
          <a:p>
            <a:pPr lvl="0"/>
            <a:r>
              <a:rPr lang="en-US" dirty="0"/>
              <a:t>Four Point Graphic Slide</a:t>
            </a:r>
          </a:p>
        </p:txBody>
      </p:sp>
      <p:grpSp>
        <p:nvGrpSpPr>
          <p:cNvPr id="21" name="Group 20">
            <a:extLst>
              <a:ext uri="{FF2B5EF4-FFF2-40B4-BE49-F238E27FC236}">
                <a16:creationId xmlns:a16="http://schemas.microsoft.com/office/drawing/2014/main" id="{E99CDF2C-5C35-8E44-94F4-A41F5FFAD149}"/>
              </a:ext>
            </a:extLst>
          </p:cNvPr>
          <p:cNvGrpSpPr/>
          <p:nvPr userDrawn="1"/>
        </p:nvGrpSpPr>
        <p:grpSpPr>
          <a:xfrm>
            <a:off x="757680" y="598518"/>
            <a:ext cx="7247236" cy="5799293"/>
            <a:chOff x="3695201" y="3508744"/>
            <a:chExt cx="14988014" cy="11993522"/>
          </a:xfrm>
        </p:grpSpPr>
        <p:sp>
          <p:nvSpPr>
            <p:cNvPr id="22" name="Pie 21">
              <a:extLst>
                <a:ext uri="{FF2B5EF4-FFF2-40B4-BE49-F238E27FC236}">
                  <a16:creationId xmlns:a16="http://schemas.microsoft.com/office/drawing/2014/main" id="{2E2928A6-F24B-EB48-83AD-7848EFB90B08}"/>
                </a:ext>
              </a:extLst>
            </p:cNvPr>
            <p:cNvSpPr/>
            <p:nvPr/>
          </p:nvSpPr>
          <p:spPr>
            <a:xfrm>
              <a:off x="12688011" y="3508744"/>
              <a:ext cx="2997602" cy="2998381"/>
            </a:xfrm>
            <a:prstGeom prst="pieWedge">
              <a:avLst/>
            </a:prstGeom>
            <a:solidFill>
              <a:srgbClr val="40B89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Pie 22">
              <a:extLst>
                <a:ext uri="{FF2B5EF4-FFF2-40B4-BE49-F238E27FC236}">
                  <a16:creationId xmlns:a16="http://schemas.microsoft.com/office/drawing/2014/main" id="{37F0BE8E-D7C8-6D4A-BEDB-3F8C27D462CA}"/>
                </a:ext>
              </a:extLst>
            </p:cNvPr>
            <p:cNvSpPr/>
            <p:nvPr/>
          </p:nvSpPr>
          <p:spPr>
            <a:xfrm rot="10800000">
              <a:off x="15685613" y="3508744"/>
              <a:ext cx="2997602" cy="2998381"/>
            </a:xfrm>
            <a:prstGeom prst="pieWedge">
              <a:avLst/>
            </a:prstGeom>
            <a:solidFill>
              <a:srgbClr val="40B89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4" name="Pie 23">
              <a:extLst>
                <a:ext uri="{FF2B5EF4-FFF2-40B4-BE49-F238E27FC236}">
                  <a16:creationId xmlns:a16="http://schemas.microsoft.com/office/drawing/2014/main" id="{95924AC6-45F3-DB4D-A98A-053445B0B8FF}"/>
                </a:ext>
              </a:extLst>
            </p:cNvPr>
            <p:cNvSpPr/>
            <p:nvPr/>
          </p:nvSpPr>
          <p:spPr>
            <a:xfrm>
              <a:off x="9690407" y="6507124"/>
              <a:ext cx="2997602" cy="2998381"/>
            </a:xfrm>
            <a:prstGeom prst="pieWedge">
              <a:avLst/>
            </a:prstGeom>
            <a:solidFill>
              <a:srgbClr val="D98F89"/>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0" name="Pie 29">
              <a:extLst>
                <a:ext uri="{FF2B5EF4-FFF2-40B4-BE49-F238E27FC236}">
                  <a16:creationId xmlns:a16="http://schemas.microsoft.com/office/drawing/2014/main" id="{C717BBE7-4105-4748-9C54-4308A96DFC19}"/>
                </a:ext>
              </a:extLst>
            </p:cNvPr>
            <p:cNvSpPr/>
            <p:nvPr/>
          </p:nvSpPr>
          <p:spPr>
            <a:xfrm rot="10800000">
              <a:off x="12688011" y="6507125"/>
              <a:ext cx="2997602" cy="2998381"/>
            </a:xfrm>
            <a:prstGeom prst="pieWedge">
              <a:avLst/>
            </a:prstGeom>
            <a:solidFill>
              <a:srgbClr val="D98F89">
                <a:alpha val="84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Pie 30">
              <a:extLst>
                <a:ext uri="{FF2B5EF4-FFF2-40B4-BE49-F238E27FC236}">
                  <a16:creationId xmlns:a16="http://schemas.microsoft.com/office/drawing/2014/main" id="{48DD5E1D-4ED0-CC48-BF04-502D0656571D}"/>
                </a:ext>
              </a:extLst>
            </p:cNvPr>
            <p:cNvSpPr/>
            <p:nvPr/>
          </p:nvSpPr>
          <p:spPr>
            <a:xfrm>
              <a:off x="6692805" y="9505505"/>
              <a:ext cx="2997602" cy="2998381"/>
            </a:xfrm>
            <a:prstGeom prst="pieWedge">
              <a:avLst/>
            </a:prstGeom>
            <a:solidFill>
              <a:srgbClr val="F29E38"/>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2" name="Pie 31">
              <a:extLst>
                <a:ext uri="{FF2B5EF4-FFF2-40B4-BE49-F238E27FC236}">
                  <a16:creationId xmlns:a16="http://schemas.microsoft.com/office/drawing/2014/main" id="{EC7679E7-5ABE-DD4F-B422-B6A03E34ADFC}"/>
                </a:ext>
              </a:extLst>
            </p:cNvPr>
            <p:cNvSpPr/>
            <p:nvPr/>
          </p:nvSpPr>
          <p:spPr>
            <a:xfrm rot="10800000">
              <a:off x="9690407" y="9505505"/>
              <a:ext cx="2997602" cy="2998381"/>
            </a:xfrm>
            <a:prstGeom prst="pieWedge">
              <a:avLst/>
            </a:prstGeom>
            <a:solidFill>
              <a:srgbClr val="F29E38">
                <a:alpha val="81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3" name="Pie 32">
              <a:extLst>
                <a:ext uri="{FF2B5EF4-FFF2-40B4-BE49-F238E27FC236}">
                  <a16:creationId xmlns:a16="http://schemas.microsoft.com/office/drawing/2014/main" id="{645A5914-CC2F-0045-A0E3-3C2247A10FAD}"/>
                </a:ext>
              </a:extLst>
            </p:cNvPr>
            <p:cNvSpPr/>
            <p:nvPr/>
          </p:nvSpPr>
          <p:spPr>
            <a:xfrm>
              <a:off x="3695201" y="12503885"/>
              <a:ext cx="2997602" cy="2998381"/>
            </a:xfrm>
            <a:prstGeom prst="pieWedge">
              <a:avLst/>
            </a:prstGeom>
            <a:solidFill>
              <a:srgbClr val="027354"/>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4" name="Pie 33">
              <a:extLst>
                <a:ext uri="{FF2B5EF4-FFF2-40B4-BE49-F238E27FC236}">
                  <a16:creationId xmlns:a16="http://schemas.microsoft.com/office/drawing/2014/main" id="{B1828945-7F08-9042-B0F9-19E85CB82ABE}"/>
                </a:ext>
              </a:extLst>
            </p:cNvPr>
            <p:cNvSpPr/>
            <p:nvPr/>
          </p:nvSpPr>
          <p:spPr>
            <a:xfrm rot="10800000">
              <a:off x="6692803" y="12503885"/>
              <a:ext cx="2997602" cy="2998381"/>
            </a:xfrm>
            <a:prstGeom prst="pieWedge">
              <a:avLst/>
            </a:prstGeom>
            <a:solidFill>
              <a:srgbClr val="027354">
                <a:alpha val="82000"/>
              </a:srgbClr>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grpSp>
      <p:sp>
        <p:nvSpPr>
          <p:cNvPr id="35" name="Text Placeholder 23">
            <a:extLst>
              <a:ext uri="{FF2B5EF4-FFF2-40B4-BE49-F238E27FC236}">
                <a16:creationId xmlns:a16="http://schemas.microsoft.com/office/drawing/2014/main" id="{4EAA5AD2-D56D-EE46-9565-36ACC6969CA6}"/>
              </a:ext>
            </a:extLst>
          </p:cNvPr>
          <p:cNvSpPr>
            <a:spLocks noGrp="1"/>
          </p:cNvSpPr>
          <p:nvPr>
            <p:ph type="body" sz="quarter" idx="21" hasCustomPrompt="1"/>
          </p:nvPr>
        </p:nvSpPr>
        <p:spPr>
          <a:xfrm>
            <a:off x="6539351" y="620114"/>
            <a:ext cx="1154139" cy="1242784"/>
          </a:xfrm>
        </p:spPr>
        <p:txBody>
          <a:bodyPr anchor="ctr">
            <a:normAutofit/>
          </a:bodyPr>
          <a:lstStyle>
            <a:lvl1pPr marL="0" indent="0" algn="ctr">
              <a:buNone/>
              <a:defRPr sz="4800" b="0">
                <a:solidFill>
                  <a:schemeClr val="bg1"/>
                </a:solidFill>
                <a:latin typeface="+mn-lt"/>
              </a:defRPr>
            </a:lvl1pPr>
          </a:lstStyle>
          <a:p>
            <a:pPr lvl="0"/>
            <a:r>
              <a:rPr lang="en-US" dirty="0"/>
              <a:t>01</a:t>
            </a:r>
          </a:p>
        </p:txBody>
      </p:sp>
      <p:sp>
        <p:nvSpPr>
          <p:cNvPr id="36" name="Text Placeholder 23">
            <a:extLst>
              <a:ext uri="{FF2B5EF4-FFF2-40B4-BE49-F238E27FC236}">
                <a16:creationId xmlns:a16="http://schemas.microsoft.com/office/drawing/2014/main" id="{E556E6B0-3AC2-CF47-B758-D05DBF495551}"/>
              </a:ext>
            </a:extLst>
          </p:cNvPr>
          <p:cNvSpPr>
            <a:spLocks noGrp="1"/>
          </p:cNvSpPr>
          <p:nvPr>
            <p:ph type="body" sz="quarter" idx="15" hasCustomPrompt="1"/>
          </p:nvPr>
        </p:nvSpPr>
        <p:spPr>
          <a:xfrm>
            <a:off x="8220348" y="818401"/>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37" name="Text Placeholder 23">
            <a:extLst>
              <a:ext uri="{FF2B5EF4-FFF2-40B4-BE49-F238E27FC236}">
                <a16:creationId xmlns:a16="http://schemas.microsoft.com/office/drawing/2014/main" id="{D61142B4-DBDE-E146-9F53-2A9569014D3D}"/>
              </a:ext>
            </a:extLst>
          </p:cNvPr>
          <p:cNvSpPr>
            <a:spLocks noGrp="1"/>
          </p:cNvSpPr>
          <p:nvPr>
            <p:ph type="body" sz="quarter" idx="25" hasCustomPrompt="1"/>
          </p:nvPr>
        </p:nvSpPr>
        <p:spPr>
          <a:xfrm>
            <a:off x="8215198" y="1419096"/>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38" name="Text Placeholder 23">
            <a:extLst>
              <a:ext uri="{FF2B5EF4-FFF2-40B4-BE49-F238E27FC236}">
                <a16:creationId xmlns:a16="http://schemas.microsoft.com/office/drawing/2014/main" id="{FF756959-9F0A-1A42-AD5A-EEB6BCDB01FB}"/>
              </a:ext>
            </a:extLst>
          </p:cNvPr>
          <p:cNvSpPr>
            <a:spLocks noGrp="1"/>
          </p:cNvSpPr>
          <p:nvPr>
            <p:ph type="body" sz="quarter" idx="26" hasCustomPrompt="1"/>
          </p:nvPr>
        </p:nvSpPr>
        <p:spPr>
          <a:xfrm>
            <a:off x="5132449" y="2077287"/>
            <a:ext cx="1154139" cy="1242784"/>
          </a:xfrm>
        </p:spPr>
        <p:txBody>
          <a:bodyPr anchor="ctr">
            <a:normAutofit/>
          </a:bodyPr>
          <a:lstStyle>
            <a:lvl1pPr marL="0" indent="0" algn="ctr">
              <a:buNone/>
              <a:defRPr sz="4800" b="0">
                <a:solidFill>
                  <a:schemeClr val="bg1"/>
                </a:solidFill>
                <a:latin typeface="+mn-lt"/>
              </a:defRPr>
            </a:lvl1pPr>
          </a:lstStyle>
          <a:p>
            <a:pPr lvl="0"/>
            <a:r>
              <a:rPr lang="en-US" dirty="0"/>
              <a:t>02</a:t>
            </a:r>
          </a:p>
        </p:txBody>
      </p:sp>
      <p:sp>
        <p:nvSpPr>
          <p:cNvPr id="39" name="Text Placeholder 23">
            <a:extLst>
              <a:ext uri="{FF2B5EF4-FFF2-40B4-BE49-F238E27FC236}">
                <a16:creationId xmlns:a16="http://schemas.microsoft.com/office/drawing/2014/main" id="{4AF88744-37A5-124B-9CAF-6E241D5ECEA1}"/>
              </a:ext>
            </a:extLst>
          </p:cNvPr>
          <p:cNvSpPr>
            <a:spLocks noGrp="1"/>
          </p:cNvSpPr>
          <p:nvPr>
            <p:ph type="body" sz="quarter" idx="27" hasCustomPrompt="1"/>
          </p:nvPr>
        </p:nvSpPr>
        <p:spPr>
          <a:xfrm>
            <a:off x="6813446" y="2275574"/>
            <a:ext cx="2549779" cy="663686"/>
          </a:xfrm>
        </p:spPr>
        <p:txBody>
          <a:bodyPr>
            <a:normAutofit/>
          </a:bodyPr>
          <a:lstStyle>
            <a:lvl1pPr marL="0" indent="0" algn="l">
              <a:buNone/>
              <a:defRPr sz="2800" b="1">
                <a:solidFill>
                  <a:srgbClr val="40B894"/>
                </a:solidFill>
                <a:latin typeface="+mn-lt"/>
              </a:defRPr>
            </a:lvl1pPr>
          </a:lstStyle>
          <a:p>
            <a:pPr lvl="0"/>
            <a:r>
              <a:rPr lang="en-US" dirty="0"/>
              <a:t>Title</a:t>
            </a:r>
          </a:p>
        </p:txBody>
      </p:sp>
      <p:sp>
        <p:nvSpPr>
          <p:cNvPr id="40" name="Text Placeholder 23">
            <a:extLst>
              <a:ext uri="{FF2B5EF4-FFF2-40B4-BE49-F238E27FC236}">
                <a16:creationId xmlns:a16="http://schemas.microsoft.com/office/drawing/2014/main" id="{C658E850-C0E6-C340-8B6A-121F9E9181B3}"/>
              </a:ext>
            </a:extLst>
          </p:cNvPr>
          <p:cNvSpPr>
            <a:spLocks noGrp="1"/>
          </p:cNvSpPr>
          <p:nvPr>
            <p:ph type="body" sz="quarter" idx="28" hasCustomPrompt="1"/>
          </p:nvPr>
        </p:nvSpPr>
        <p:spPr>
          <a:xfrm>
            <a:off x="6808296" y="2876269"/>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5" name="Text Placeholder 23">
            <a:extLst>
              <a:ext uri="{FF2B5EF4-FFF2-40B4-BE49-F238E27FC236}">
                <a16:creationId xmlns:a16="http://schemas.microsoft.com/office/drawing/2014/main" id="{DA3501AD-7737-3F47-84D2-F77C1B5D202C}"/>
              </a:ext>
            </a:extLst>
          </p:cNvPr>
          <p:cNvSpPr>
            <a:spLocks noGrp="1"/>
          </p:cNvSpPr>
          <p:nvPr>
            <p:ph type="body" sz="quarter" idx="29" hasCustomPrompt="1"/>
          </p:nvPr>
        </p:nvSpPr>
        <p:spPr>
          <a:xfrm>
            <a:off x="3729343" y="3534460"/>
            <a:ext cx="1154139" cy="1242784"/>
          </a:xfrm>
        </p:spPr>
        <p:txBody>
          <a:bodyPr anchor="ctr">
            <a:normAutofit/>
          </a:bodyPr>
          <a:lstStyle>
            <a:lvl1pPr marL="0" indent="0" algn="ctr">
              <a:buNone/>
              <a:defRPr sz="4800" b="0">
                <a:solidFill>
                  <a:schemeClr val="bg1"/>
                </a:solidFill>
                <a:latin typeface="+mn-lt"/>
              </a:defRPr>
            </a:lvl1pPr>
          </a:lstStyle>
          <a:p>
            <a:pPr lvl="0"/>
            <a:r>
              <a:rPr lang="en-US" dirty="0"/>
              <a:t>03</a:t>
            </a:r>
          </a:p>
        </p:txBody>
      </p:sp>
      <p:sp>
        <p:nvSpPr>
          <p:cNvPr id="56" name="Text Placeholder 23">
            <a:extLst>
              <a:ext uri="{FF2B5EF4-FFF2-40B4-BE49-F238E27FC236}">
                <a16:creationId xmlns:a16="http://schemas.microsoft.com/office/drawing/2014/main" id="{2FE41CCF-9308-E243-B0F7-753D3969890D}"/>
              </a:ext>
            </a:extLst>
          </p:cNvPr>
          <p:cNvSpPr>
            <a:spLocks noGrp="1"/>
          </p:cNvSpPr>
          <p:nvPr>
            <p:ph type="body" sz="quarter" idx="30" hasCustomPrompt="1"/>
          </p:nvPr>
        </p:nvSpPr>
        <p:spPr>
          <a:xfrm>
            <a:off x="5410340" y="3732747"/>
            <a:ext cx="2549779" cy="663686"/>
          </a:xfrm>
        </p:spPr>
        <p:txBody>
          <a:bodyPr>
            <a:normAutofit/>
          </a:bodyPr>
          <a:lstStyle>
            <a:lvl1pPr marL="0" indent="0" algn="l">
              <a:buNone/>
              <a:defRPr sz="2800" b="1">
                <a:solidFill>
                  <a:srgbClr val="F29E38"/>
                </a:solidFill>
                <a:latin typeface="+mn-lt"/>
              </a:defRPr>
            </a:lvl1pPr>
          </a:lstStyle>
          <a:p>
            <a:pPr lvl="0"/>
            <a:r>
              <a:rPr lang="en-US" dirty="0"/>
              <a:t>Title</a:t>
            </a:r>
          </a:p>
        </p:txBody>
      </p:sp>
      <p:sp>
        <p:nvSpPr>
          <p:cNvPr id="57" name="Text Placeholder 23">
            <a:extLst>
              <a:ext uri="{FF2B5EF4-FFF2-40B4-BE49-F238E27FC236}">
                <a16:creationId xmlns:a16="http://schemas.microsoft.com/office/drawing/2014/main" id="{D3687C48-D8A3-7B47-9620-5D77B1CF906B}"/>
              </a:ext>
            </a:extLst>
          </p:cNvPr>
          <p:cNvSpPr>
            <a:spLocks noGrp="1"/>
          </p:cNvSpPr>
          <p:nvPr>
            <p:ph type="body" sz="quarter" idx="31" hasCustomPrompt="1"/>
          </p:nvPr>
        </p:nvSpPr>
        <p:spPr>
          <a:xfrm>
            <a:off x="5405190" y="4333442"/>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sp>
        <p:nvSpPr>
          <p:cNvPr id="58" name="Text Placeholder 23">
            <a:extLst>
              <a:ext uri="{FF2B5EF4-FFF2-40B4-BE49-F238E27FC236}">
                <a16:creationId xmlns:a16="http://schemas.microsoft.com/office/drawing/2014/main" id="{7E9C819E-B7AC-A64A-A11B-C71095735DD8}"/>
              </a:ext>
            </a:extLst>
          </p:cNvPr>
          <p:cNvSpPr>
            <a:spLocks noGrp="1"/>
          </p:cNvSpPr>
          <p:nvPr>
            <p:ph type="body" sz="quarter" idx="32" hasCustomPrompt="1"/>
          </p:nvPr>
        </p:nvSpPr>
        <p:spPr>
          <a:xfrm>
            <a:off x="2207126" y="4984283"/>
            <a:ext cx="1154139" cy="1242784"/>
          </a:xfrm>
        </p:spPr>
        <p:txBody>
          <a:bodyPr anchor="ctr">
            <a:normAutofit/>
          </a:bodyPr>
          <a:lstStyle>
            <a:lvl1pPr marL="0" indent="0" algn="ctr">
              <a:buNone/>
              <a:defRPr sz="4800" b="0">
                <a:solidFill>
                  <a:schemeClr val="bg1"/>
                </a:solidFill>
                <a:latin typeface="+mn-lt"/>
              </a:defRPr>
            </a:lvl1pPr>
          </a:lstStyle>
          <a:p>
            <a:pPr lvl="0"/>
            <a:r>
              <a:rPr lang="en-US" dirty="0"/>
              <a:t>04</a:t>
            </a:r>
          </a:p>
        </p:txBody>
      </p:sp>
      <p:sp>
        <p:nvSpPr>
          <p:cNvPr id="59" name="Text Placeholder 23">
            <a:extLst>
              <a:ext uri="{FF2B5EF4-FFF2-40B4-BE49-F238E27FC236}">
                <a16:creationId xmlns:a16="http://schemas.microsoft.com/office/drawing/2014/main" id="{158FC1C9-7AE1-6E44-801F-FFAB0133597C}"/>
              </a:ext>
            </a:extLst>
          </p:cNvPr>
          <p:cNvSpPr>
            <a:spLocks noGrp="1"/>
          </p:cNvSpPr>
          <p:nvPr>
            <p:ph type="body" sz="quarter" idx="33" hasCustomPrompt="1"/>
          </p:nvPr>
        </p:nvSpPr>
        <p:spPr>
          <a:xfrm>
            <a:off x="3888123" y="5182570"/>
            <a:ext cx="2549779" cy="663686"/>
          </a:xfrm>
        </p:spPr>
        <p:txBody>
          <a:bodyPr>
            <a:normAutofit/>
          </a:bodyPr>
          <a:lstStyle>
            <a:lvl1pPr marL="0" indent="0" algn="l">
              <a:buNone/>
              <a:defRPr sz="2800" b="1">
                <a:solidFill>
                  <a:srgbClr val="027354"/>
                </a:solidFill>
                <a:latin typeface="+mn-lt"/>
              </a:defRPr>
            </a:lvl1pPr>
          </a:lstStyle>
          <a:p>
            <a:pPr lvl="0"/>
            <a:r>
              <a:rPr lang="en-US" dirty="0"/>
              <a:t>Title</a:t>
            </a:r>
          </a:p>
        </p:txBody>
      </p:sp>
      <p:sp>
        <p:nvSpPr>
          <p:cNvPr id="60" name="Text Placeholder 23">
            <a:extLst>
              <a:ext uri="{FF2B5EF4-FFF2-40B4-BE49-F238E27FC236}">
                <a16:creationId xmlns:a16="http://schemas.microsoft.com/office/drawing/2014/main" id="{20E56C0E-5D32-9745-AE83-803635B75B2A}"/>
              </a:ext>
            </a:extLst>
          </p:cNvPr>
          <p:cNvSpPr>
            <a:spLocks noGrp="1"/>
          </p:cNvSpPr>
          <p:nvPr>
            <p:ph type="body" sz="quarter" idx="34" hasCustomPrompt="1"/>
          </p:nvPr>
        </p:nvSpPr>
        <p:spPr>
          <a:xfrm>
            <a:off x="3882973" y="5783265"/>
            <a:ext cx="2549779" cy="663686"/>
          </a:xfrm>
        </p:spPr>
        <p:txBody>
          <a:bodyPr>
            <a:normAutofit/>
          </a:bodyPr>
          <a:lstStyle>
            <a:lvl1pPr marL="0" indent="0" algn="l">
              <a:buNone/>
              <a:defRPr sz="2400" b="0">
                <a:solidFill>
                  <a:srgbClr val="262626"/>
                </a:solidFill>
                <a:latin typeface="+mn-lt"/>
              </a:defRPr>
            </a:lvl1pPr>
          </a:lstStyle>
          <a:p>
            <a:pPr lvl="0"/>
            <a:r>
              <a:rPr lang="en-US" dirty="0"/>
              <a:t>Sub-Heading</a:t>
            </a:r>
          </a:p>
        </p:txBody>
      </p:sp>
      <p:grpSp>
        <p:nvGrpSpPr>
          <p:cNvPr id="25" name="Group 24">
            <a:extLst>
              <a:ext uri="{FF2B5EF4-FFF2-40B4-BE49-F238E27FC236}">
                <a16:creationId xmlns:a16="http://schemas.microsoft.com/office/drawing/2014/main" id="{72D94BA7-12C2-8B45-B930-F5B6121C9EE0}"/>
              </a:ext>
            </a:extLst>
          </p:cNvPr>
          <p:cNvGrpSpPr/>
          <p:nvPr userDrawn="1"/>
        </p:nvGrpSpPr>
        <p:grpSpPr>
          <a:xfrm>
            <a:off x="8508837" y="6115769"/>
            <a:ext cx="3299079" cy="504000"/>
            <a:chOff x="506666" y="6162492"/>
            <a:chExt cx="3299079" cy="504000"/>
          </a:xfrm>
        </p:grpSpPr>
        <p:pic>
          <p:nvPicPr>
            <p:cNvPr id="26" name="Picture 25" descr="A picture containing text&#10;&#10;Description automatically generated">
              <a:extLst>
                <a:ext uri="{FF2B5EF4-FFF2-40B4-BE49-F238E27FC236}">
                  <a16:creationId xmlns:a16="http://schemas.microsoft.com/office/drawing/2014/main" id="{AA8F9299-8E93-D741-B199-1D169FDC14AB}"/>
                </a:ext>
              </a:extLst>
            </p:cNvPr>
            <p:cNvPicPr/>
            <p:nvPr userDrawn="1"/>
          </p:nvPicPr>
          <p:blipFill rotWithShape="1">
            <a:blip r:embed="rId2" cstate="email">
              <a:extLst>
                <a:ext uri="{28A0092B-C50C-407E-A947-70E740481C1C}">
                  <a14:useLocalDpi xmlns:a14="http://schemas.microsoft.com/office/drawing/2010/main"/>
                </a:ext>
              </a:extLst>
            </a:blip>
            <a:srcRect t="71161" r="14342" b="1"/>
            <a:stretch/>
          </p:blipFill>
          <p:spPr>
            <a:xfrm>
              <a:off x="506666" y="6311795"/>
              <a:ext cx="2975721" cy="180000"/>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58F19DDB-89C9-DB4F-8DA6-EEA9A9E17C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5287" t="-1662" r="54747" b="36172"/>
            <a:stretch/>
          </p:blipFill>
          <p:spPr>
            <a:xfrm>
              <a:off x="3438829" y="6162492"/>
              <a:ext cx="366916" cy="504000"/>
            </a:xfrm>
            <a:prstGeom prst="rect">
              <a:avLst/>
            </a:prstGeom>
          </p:spPr>
        </p:pic>
      </p:grpSp>
    </p:spTree>
    <p:extLst>
      <p:ext uri="{BB962C8B-B14F-4D97-AF65-F5344CB8AC3E}">
        <p14:creationId xmlns:p14="http://schemas.microsoft.com/office/powerpoint/2010/main" val="3353680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meline Graphic Slide ">
    <p:spTree>
      <p:nvGrpSpPr>
        <p:cNvPr id="1" name=""/>
        <p:cNvGrpSpPr/>
        <p:nvPr/>
      </p:nvGrpSpPr>
      <p:grpSpPr>
        <a:xfrm>
          <a:off x="0" y="0"/>
          <a:ext cx="0" cy="0"/>
          <a:chOff x="0" y="0"/>
          <a:chExt cx="0" cy="0"/>
        </a:xfrm>
      </p:grpSpPr>
      <p:sp>
        <p:nvSpPr>
          <p:cNvPr id="17" name="Freeform: Shape 5365">
            <a:extLst>
              <a:ext uri="{FF2B5EF4-FFF2-40B4-BE49-F238E27FC236}">
                <a16:creationId xmlns:a16="http://schemas.microsoft.com/office/drawing/2014/main" id="{6E2C15F8-E10A-1F42-81A9-72628F8BDB79}"/>
              </a:ext>
            </a:extLst>
          </p:cNvPr>
          <p:cNvSpPr/>
          <p:nvPr userDrawn="1"/>
        </p:nvSpPr>
        <p:spPr>
          <a:xfrm>
            <a:off x="901348"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1" y="0"/>
                  <a:pt x="277" y="0"/>
                </a:cubicBezTo>
                <a:cubicBezTo>
                  <a:pt x="125" y="0"/>
                  <a:pt x="0" y="125"/>
                  <a:pt x="0" y="278"/>
                </a:cubicBezTo>
                <a:lnTo>
                  <a:pt x="166" y="278"/>
                </a:lnTo>
                <a:cubicBezTo>
                  <a:pt x="166" y="216"/>
                  <a:pt x="216" y="168"/>
                  <a:pt x="277" y="168"/>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8" name="Freeform: Shape 5366">
            <a:extLst>
              <a:ext uri="{FF2B5EF4-FFF2-40B4-BE49-F238E27FC236}">
                <a16:creationId xmlns:a16="http://schemas.microsoft.com/office/drawing/2014/main" id="{50312930-84A5-F64B-96B0-E70832C84E58}"/>
              </a:ext>
            </a:extLst>
          </p:cNvPr>
          <p:cNvSpPr/>
          <p:nvPr userDrawn="1"/>
        </p:nvSpPr>
        <p:spPr>
          <a:xfrm>
            <a:off x="1627440"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0" y="342"/>
                </a:cubicBezTo>
                <a:cubicBezTo>
                  <a:pt x="75" y="342"/>
                  <a:pt x="0" y="265"/>
                  <a:pt x="0" y="171"/>
                </a:cubicBezTo>
                <a:cubicBezTo>
                  <a:pt x="0" y="76"/>
                  <a:pt x="75" y="0"/>
                  <a:pt x="170" y="0"/>
                </a:cubicBezTo>
                <a:cubicBezTo>
                  <a:pt x="265" y="0"/>
                  <a:pt x="342" y="76"/>
                  <a:pt x="342"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19" name="Freeform: Shape 5372">
            <a:extLst>
              <a:ext uri="{FF2B5EF4-FFF2-40B4-BE49-F238E27FC236}">
                <a16:creationId xmlns:a16="http://schemas.microsoft.com/office/drawing/2014/main" id="{F962A64A-2E56-D14C-AD3D-B28C1B3420B6}"/>
              </a:ext>
            </a:extLst>
          </p:cNvPr>
          <p:cNvSpPr/>
          <p:nvPr userDrawn="1"/>
        </p:nvSpPr>
        <p:spPr>
          <a:xfrm>
            <a:off x="4673228" y="2338003"/>
            <a:ext cx="2697672" cy="1346406"/>
          </a:xfrm>
          <a:custGeom>
            <a:avLst/>
            <a:gdLst/>
            <a:ahLst/>
            <a:cxnLst>
              <a:cxn ang="3cd4">
                <a:pos x="hc" y="t"/>
              </a:cxn>
              <a:cxn ang="cd2">
                <a:pos x="l" y="vc"/>
              </a:cxn>
              <a:cxn ang="cd4">
                <a:pos x="hc" y="b"/>
              </a:cxn>
              <a:cxn ang="0">
                <a:pos x="r" y="vc"/>
              </a:cxn>
            </a:cxnLst>
            <a:rect l="l" t="t" r="r" b="b"/>
            <a:pathLst>
              <a:path w="556" h="278">
                <a:moveTo>
                  <a:pt x="279" y="168"/>
                </a:moveTo>
                <a:cubicBezTo>
                  <a:pt x="340" y="168"/>
                  <a:pt x="390" y="216"/>
                  <a:pt x="390" y="278"/>
                </a:cubicBezTo>
                <a:lnTo>
                  <a:pt x="556" y="278"/>
                </a:lnTo>
                <a:cubicBezTo>
                  <a:pt x="556" y="125"/>
                  <a:pt x="431" y="0"/>
                  <a:pt x="279" y="0"/>
                </a:cubicBezTo>
                <a:cubicBezTo>
                  <a:pt x="125" y="0"/>
                  <a:pt x="0" y="125"/>
                  <a:pt x="0" y="278"/>
                </a:cubicBezTo>
                <a:lnTo>
                  <a:pt x="167" y="278"/>
                </a:lnTo>
                <a:cubicBezTo>
                  <a:pt x="167" y="216"/>
                  <a:pt x="216" y="168"/>
                  <a:pt x="279" y="168"/>
                </a:cubicBezTo>
                <a:close/>
              </a:path>
            </a:pathLst>
          </a:custGeom>
          <a:solidFill>
            <a:srgbClr val="D98F89">
              <a:alpha val="8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0" name="Freeform: Shape 5373">
            <a:extLst>
              <a:ext uri="{FF2B5EF4-FFF2-40B4-BE49-F238E27FC236}">
                <a16:creationId xmlns:a16="http://schemas.microsoft.com/office/drawing/2014/main" id="{B5438331-38AA-BD42-B8CC-00C9861E1EE1}"/>
              </a:ext>
            </a:extLst>
          </p:cNvPr>
          <p:cNvSpPr/>
          <p:nvPr userDrawn="1"/>
        </p:nvSpPr>
        <p:spPr>
          <a:xfrm>
            <a:off x="5419366" y="2125420"/>
            <a:ext cx="1249143" cy="1245490"/>
          </a:xfrm>
          <a:custGeom>
            <a:avLst/>
            <a:gdLst/>
            <a:ahLst/>
            <a:cxnLst>
              <a:cxn ang="3cd4">
                <a:pos x="hc" y="t"/>
              </a:cxn>
              <a:cxn ang="cd2">
                <a:pos x="l" y="vc"/>
              </a:cxn>
              <a:cxn ang="cd4">
                <a:pos x="hc" y="b"/>
              </a:cxn>
              <a:cxn ang="0">
                <a:pos x="r" y="vc"/>
              </a:cxn>
            </a:cxnLst>
            <a:rect l="l" t="t" r="r" b="b"/>
            <a:pathLst>
              <a:path w="343" h="342">
                <a:moveTo>
                  <a:pt x="343" y="171"/>
                </a:moveTo>
                <a:cubicBezTo>
                  <a:pt x="343" y="265"/>
                  <a:pt x="267" y="342"/>
                  <a:pt x="172" y="342"/>
                </a:cubicBezTo>
                <a:cubicBezTo>
                  <a:pt x="77" y="342"/>
                  <a:pt x="0" y="265"/>
                  <a:pt x="0" y="171"/>
                </a:cubicBezTo>
                <a:cubicBezTo>
                  <a:pt x="0" y="76"/>
                  <a:pt x="77" y="0"/>
                  <a:pt x="172" y="0"/>
                </a:cubicBezTo>
                <a:cubicBezTo>
                  <a:pt x="267" y="0"/>
                  <a:pt x="343" y="76"/>
                  <a:pt x="343" y="171"/>
                </a:cubicBezTo>
                <a:close/>
              </a:path>
            </a:pathLst>
          </a:custGeom>
          <a:solidFill>
            <a:srgbClr val="D98F8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9" name="Freeform: Shape 5379">
            <a:extLst>
              <a:ext uri="{FF2B5EF4-FFF2-40B4-BE49-F238E27FC236}">
                <a16:creationId xmlns:a16="http://schemas.microsoft.com/office/drawing/2014/main" id="{BABB5B31-D8B7-0D4C-B832-286BE44C334D}"/>
              </a:ext>
            </a:extLst>
          </p:cNvPr>
          <p:cNvSpPr/>
          <p:nvPr userDrawn="1"/>
        </p:nvSpPr>
        <p:spPr>
          <a:xfrm>
            <a:off x="8454830" y="2338003"/>
            <a:ext cx="2692811" cy="1346406"/>
          </a:xfrm>
          <a:custGeom>
            <a:avLst/>
            <a:gdLst/>
            <a:ahLst/>
            <a:cxnLst>
              <a:cxn ang="3cd4">
                <a:pos x="hc" y="t"/>
              </a:cxn>
              <a:cxn ang="cd2">
                <a:pos x="l" y="vc"/>
              </a:cxn>
              <a:cxn ang="cd4">
                <a:pos x="hc" y="b"/>
              </a:cxn>
              <a:cxn ang="0">
                <a:pos x="r" y="vc"/>
              </a:cxn>
            </a:cxnLst>
            <a:rect l="l" t="t" r="r" b="b"/>
            <a:pathLst>
              <a:path w="555" h="278">
                <a:moveTo>
                  <a:pt x="277" y="168"/>
                </a:moveTo>
                <a:cubicBezTo>
                  <a:pt x="339" y="168"/>
                  <a:pt x="388" y="216"/>
                  <a:pt x="388" y="278"/>
                </a:cubicBezTo>
                <a:lnTo>
                  <a:pt x="555" y="278"/>
                </a:lnTo>
                <a:cubicBezTo>
                  <a:pt x="555" y="125"/>
                  <a:pt x="430" y="0"/>
                  <a:pt x="277" y="0"/>
                </a:cubicBezTo>
                <a:cubicBezTo>
                  <a:pt x="124" y="0"/>
                  <a:pt x="0" y="125"/>
                  <a:pt x="0" y="278"/>
                </a:cubicBezTo>
                <a:lnTo>
                  <a:pt x="167" y="278"/>
                </a:lnTo>
                <a:cubicBezTo>
                  <a:pt x="167" y="216"/>
                  <a:pt x="216" y="168"/>
                  <a:pt x="277" y="168"/>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0" name="Freeform: Shape 5380">
            <a:extLst>
              <a:ext uri="{FF2B5EF4-FFF2-40B4-BE49-F238E27FC236}">
                <a16:creationId xmlns:a16="http://schemas.microsoft.com/office/drawing/2014/main" id="{D81F4EA7-2F2A-B941-A4F3-26745D2AB069}"/>
              </a:ext>
            </a:extLst>
          </p:cNvPr>
          <p:cNvSpPr/>
          <p:nvPr userDrawn="1"/>
        </p:nvSpPr>
        <p:spPr>
          <a:xfrm>
            <a:off x="9176059" y="2125421"/>
            <a:ext cx="1245490" cy="1245489"/>
          </a:xfrm>
          <a:custGeom>
            <a:avLst/>
            <a:gdLst/>
            <a:ahLst/>
            <a:cxnLst>
              <a:cxn ang="3cd4">
                <a:pos x="hc" y="t"/>
              </a:cxn>
              <a:cxn ang="cd2">
                <a:pos x="l" y="vc"/>
              </a:cxn>
              <a:cxn ang="cd4">
                <a:pos x="hc" y="b"/>
              </a:cxn>
              <a:cxn ang="0">
                <a:pos x="r" y="vc"/>
              </a:cxn>
            </a:cxnLst>
            <a:rect l="l" t="t" r="r" b="b"/>
            <a:pathLst>
              <a:path w="342" h="342">
                <a:moveTo>
                  <a:pt x="342" y="171"/>
                </a:moveTo>
                <a:cubicBezTo>
                  <a:pt x="342" y="265"/>
                  <a:pt x="265" y="342"/>
                  <a:pt x="171" y="342"/>
                </a:cubicBezTo>
                <a:cubicBezTo>
                  <a:pt x="78" y="342"/>
                  <a:pt x="0" y="265"/>
                  <a:pt x="0" y="171"/>
                </a:cubicBezTo>
                <a:cubicBezTo>
                  <a:pt x="0" y="76"/>
                  <a:pt x="78" y="0"/>
                  <a:pt x="171" y="0"/>
                </a:cubicBezTo>
                <a:cubicBezTo>
                  <a:pt x="265" y="0"/>
                  <a:pt x="342" y="76"/>
                  <a:pt x="342"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1" name="Freeform: Shape 5386">
            <a:extLst>
              <a:ext uri="{FF2B5EF4-FFF2-40B4-BE49-F238E27FC236}">
                <a16:creationId xmlns:a16="http://schemas.microsoft.com/office/drawing/2014/main" id="{0B92434E-A470-4148-A367-FF1E1E0E6F21}"/>
              </a:ext>
            </a:extLst>
          </p:cNvPr>
          <p:cNvSpPr/>
          <p:nvPr userDrawn="1"/>
        </p:nvSpPr>
        <p:spPr>
          <a:xfrm>
            <a:off x="2787288" y="3682515"/>
            <a:ext cx="2692811" cy="1346406"/>
          </a:xfrm>
          <a:custGeom>
            <a:avLst/>
            <a:gdLst/>
            <a:ahLst/>
            <a:cxnLst>
              <a:cxn ang="3cd4">
                <a:pos x="hc" y="t"/>
              </a:cxn>
              <a:cxn ang="cd2">
                <a:pos x="l" y="vc"/>
              </a:cxn>
              <a:cxn ang="cd4">
                <a:pos x="hc" y="b"/>
              </a:cxn>
              <a:cxn ang="0">
                <a:pos x="r" y="vc"/>
              </a:cxn>
            </a:cxnLst>
            <a:rect l="l" t="t" r="r" b="b"/>
            <a:pathLst>
              <a:path w="555" h="278">
                <a:moveTo>
                  <a:pt x="278" y="112"/>
                </a:moveTo>
                <a:cubicBezTo>
                  <a:pt x="216" y="112"/>
                  <a:pt x="167" y="61"/>
                  <a:pt x="167" y="0"/>
                </a:cubicBezTo>
                <a:lnTo>
                  <a:pt x="0" y="0"/>
                </a:lnTo>
                <a:cubicBezTo>
                  <a:pt x="0" y="153"/>
                  <a:pt x="124" y="278"/>
                  <a:pt x="278" y="278"/>
                </a:cubicBezTo>
                <a:cubicBezTo>
                  <a:pt x="431" y="278"/>
                  <a:pt x="555" y="153"/>
                  <a:pt x="555" y="0"/>
                </a:cubicBezTo>
                <a:lnTo>
                  <a:pt x="388" y="0"/>
                </a:lnTo>
                <a:cubicBezTo>
                  <a:pt x="388" y="61"/>
                  <a:pt x="339" y="112"/>
                  <a:pt x="278" y="112"/>
                </a:cubicBezTo>
                <a:close/>
              </a:path>
            </a:pathLst>
          </a:custGeom>
          <a:solidFill>
            <a:srgbClr val="F29E38">
              <a:alpha val="81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Freeform: Shape 5387">
            <a:extLst>
              <a:ext uri="{FF2B5EF4-FFF2-40B4-BE49-F238E27FC236}">
                <a16:creationId xmlns:a16="http://schemas.microsoft.com/office/drawing/2014/main" id="{658146D9-1A5F-ED44-A771-602B73B3844F}"/>
              </a:ext>
            </a:extLst>
          </p:cNvPr>
          <p:cNvSpPr/>
          <p:nvPr userDrawn="1"/>
        </p:nvSpPr>
        <p:spPr>
          <a:xfrm>
            <a:off x="3519449" y="3969743"/>
            <a:ext cx="1252795" cy="1249142"/>
          </a:xfrm>
          <a:custGeom>
            <a:avLst/>
            <a:gdLst/>
            <a:ahLst/>
            <a:cxnLst>
              <a:cxn ang="3cd4">
                <a:pos x="hc" y="t"/>
              </a:cxn>
              <a:cxn ang="cd2">
                <a:pos x="l" y="vc"/>
              </a:cxn>
              <a:cxn ang="cd4">
                <a:pos x="hc" y="b"/>
              </a:cxn>
              <a:cxn ang="0">
                <a:pos x="r" y="vc"/>
              </a:cxn>
            </a:cxnLst>
            <a:rect l="l" t="t" r="r" b="b"/>
            <a:pathLst>
              <a:path w="344" h="343">
                <a:moveTo>
                  <a:pt x="344" y="171"/>
                </a:moveTo>
                <a:cubicBezTo>
                  <a:pt x="344" y="266"/>
                  <a:pt x="267" y="343"/>
                  <a:pt x="172" y="343"/>
                </a:cubicBezTo>
                <a:cubicBezTo>
                  <a:pt x="77" y="343"/>
                  <a:pt x="0" y="266"/>
                  <a:pt x="0" y="171"/>
                </a:cubicBezTo>
                <a:cubicBezTo>
                  <a:pt x="0" y="77"/>
                  <a:pt x="77" y="0"/>
                  <a:pt x="172" y="0"/>
                </a:cubicBezTo>
                <a:cubicBezTo>
                  <a:pt x="267" y="0"/>
                  <a:pt x="344" y="77"/>
                  <a:pt x="344" y="171"/>
                </a:cubicBezTo>
                <a:close/>
              </a:path>
            </a:pathLst>
          </a:custGeom>
          <a:solidFill>
            <a:srgbClr val="F29E3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3" name="Freeform: Shape 5393">
            <a:extLst>
              <a:ext uri="{FF2B5EF4-FFF2-40B4-BE49-F238E27FC236}">
                <a16:creationId xmlns:a16="http://schemas.microsoft.com/office/drawing/2014/main" id="{78D89264-F8B3-A342-B438-CE50F9CCF9D7}"/>
              </a:ext>
            </a:extLst>
          </p:cNvPr>
          <p:cNvSpPr/>
          <p:nvPr userDrawn="1"/>
        </p:nvSpPr>
        <p:spPr>
          <a:xfrm>
            <a:off x="6568890" y="3682515"/>
            <a:ext cx="2692811" cy="1346406"/>
          </a:xfrm>
          <a:custGeom>
            <a:avLst/>
            <a:gdLst/>
            <a:ahLst/>
            <a:cxnLst>
              <a:cxn ang="3cd4">
                <a:pos x="hc" y="t"/>
              </a:cxn>
              <a:cxn ang="cd2">
                <a:pos x="l" y="vc"/>
              </a:cxn>
              <a:cxn ang="cd4">
                <a:pos x="hc" y="b"/>
              </a:cxn>
              <a:cxn ang="0">
                <a:pos x="r" y="vc"/>
              </a:cxn>
            </a:cxnLst>
            <a:rect l="l" t="t" r="r" b="b"/>
            <a:pathLst>
              <a:path w="555" h="278">
                <a:moveTo>
                  <a:pt x="276" y="112"/>
                </a:moveTo>
                <a:cubicBezTo>
                  <a:pt x="216" y="112"/>
                  <a:pt x="166" y="61"/>
                  <a:pt x="166" y="0"/>
                </a:cubicBezTo>
                <a:lnTo>
                  <a:pt x="0" y="0"/>
                </a:lnTo>
                <a:cubicBezTo>
                  <a:pt x="0" y="153"/>
                  <a:pt x="124" y="278"/>
                  <a:pt x="276" y="278"/>
                </a:cubicBezTo>
                <a:cubicBezTo>
                  <a:pt x="430" y="278"/>
                  <a:pt x="555" y="153"/>
                  <a:pt x="555" y="0"/>
                </a:cubicBezTo>
                <a:lnTo>
                  <a:pt x="388" y="0"/>
                </a:lnTo>
                <a:cubicBezTo>
                  <a:pt x="388" y="61"/>
                  <a:pt x="337" y="112"/>
                  <a:pt x="276" y="112"/>
                </a:cubicBezTo>
                <a:close/>
              </a:path>
            </a:pathLst>
          </a:custGeom>
          <a:solidFill>
            <a:srgbClr val="027354">
              <a:alpha val="79000"/>
            </a:srgbClr>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4" name="Freeform: Shape 5394">
            <a:extLst>
              <a:ext uri="{FF2B5EF4-FFF2-40B4-BE49-F238E27FC236}">
                <a16:creationId xmlns:a16="http://schemas.microsoft.com/office/drawing/2014/main" id="{DCF81C32-50F0-E048-92E5-F1FB6300AD3E}"/>
              </a:ext>
            </a:extLst>
          </p:cNvPr>
          <p:cNvSpPr/>
          <p:nvPr userDrawn="1"/>
        </p:nvSpPr>
        <p:spPr>
          <a:xfrm>
            <a:off x="7276128" y="3969743"/>
            <a:ext cx="1249143" cy="1249142"/>
          </a:xfrm>
          <a:custGeom>
            <a:avLst/>
            <a:gdLst/>
            <a:ahLst/>
            <a:cxnLst>
              <a:cxn ang="3cd4">
                <a:pos x="hc" y="t"/>
              </a:cxn>
              <a:cxn ang="cd2">
                <a:pos x="l" y="vc"/>
              </a:cxn>
              <a:cxn ang="cd4">
                <a:pos x="hc" y="b"/>
              </a:cxn>
              <a:cxn ang="0">
                <a:pos x="r" y="vc"/>
              </a:cxn>
            </a:cxnLst>
            <a:rect l="l" t="t" r="r" b="b"/>
            <a:pathLst>
              <a:path w="343" h="343">
                <a:moveTo>
                  <a:pt x="343" y="171"/>
                </a:moveTo>
                <a:cubicBezTo>
                  <a:pt x="343" y="266"/>
                  <a:pt x="266" y="343"/>
                  <a:pt x="172" y="343"/>
                </a:cubicBezTo>
                <a:cubicBezTo>
                  <a:pt x="77" y="343"/>
                  <a:pt x="0" y="266"/>
                  <a:pt x="0" y="171"/>
                </a:cubicBezTo>
                <a:cubicBezTo>
                  <a:pt x="0" y="77"/>
                  <a:pt x="77" y="0"/>
                  <a:pt x="172" y="0"/>
                </a:cubicBezTo>
                <a:cubicBezTo>
                  <a:pt x="266" y="0"/>
                  <a:pt x="343" y="77"/>
                  <a:pt x="343" y="171"/>
                </a:cubicBezTo>
                <a:close/>
              </a:path>
            </a:pathLst>
          </a:custGeom>
          <a:solidFill>
            <a:srgbClr val="02735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46" name="Text Placeholder 23">
            <a:extLst>
              <a:ext uri="{FF2B5EF4-FFF2-40B4-BE49-F238E27FC236}">
                <a16:creationId xmlns:a16="http://schemas.microsoft.com/office/drawing/2014/main" id="{0BFFF00C-E477-574F-B7F1-E37BE32A202E}"/>
              </a:ext>
            </a:extLst>
          </p:cNvPr>
          <p:cNvSpPr>
            <a:spLocks noGrp="1"/>
          </p:cNvSpPr>
          <p:nvPr>
            <p:ph type="body" sz="quarter" idx="13" hasCustomPrompt="1"/>
          </p:nvPr>
        </p:nvSpPr>
        <p:spPr>
          <a:xfrm>
            <a:off x="2901087" y="532940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7" name="Text Placeholder 23">
            <a:extLst>
              <a:ext uri="{FF2B5EF4-FFF2-40B4-BE49-F238E27FC236}">
                <a16:creationId xmlns:a16="http://schemas.microsoft.com/office/drawing/2014/main" id="{C2B98318-0949-9E47-9B45-7FE9A243DAC9}"/>
              </a:ext>
            </a:extLst>
          </p:cNvPr>
          <p:cNvSpPr>
            <a:spLocks noGrp="1"/>
          </p:cNvSpPr>
          <p:nvPr>
            <p:ph type="body" sz="quarter" idx="14" hasCustomPrompt="1"/>
          </p:nvPr>
        </p:nvSpPr>
        <p:spPr>
          <a:xfrm>
            <a:off x="6752726" y="5302521"/>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49" name="Text Placeholder 23">
            <a:extLst>
              <a:ext uri="{FF2B5EF4-FFF2-40B4-BE49-F238E27FC236}">
                <a16:creationId xmlns:a16="http://schemas.microsoft.com/office/drawing/2014/main" id="{E3B4C0C2-44B9-CD48-B17D-CB41F21728D8}"/>
              </a:ext>
            </a:extLst>
          </p:cNvPr>
          <p:cNvSpPr>
            <a:spLocks noGrp="1"/>
          </p:cNvSpPr>
          <p:nvPr>
            <p:ph type="body" sz="quarter" idx="15" hasCustomPrompt="1"/>
          </p:nvPr>
        </p:nvSpPr>
        <p:spPr>
          <a:xfrm>
            <a:off x="999601" y="141453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0" name="Text Placeholder 23">
            <a:extLst>
              <a:ext uri="{FF2B5EF4-FFF2-40B4-BE49-F238E27FC236}">
                <a16:creationId xmlns:a16="http://schemas.microsoft.com/office/drawing/2014/main" id="{8E1E8370-DF14-CB43-95EB-EBB45E520512}"/>
              </a:ext>
            </a:extLst>
          </p:cNvPr>
          <p:cNvSpPr>
            <a:spLocks noGrp="1"/>
          </p:cNvSpPr>
          <p:nvPr>
            <p:ph type="body" sz="quarter" idx="16" hasCustomPrompt="1"/>
          </p:nvPr>
        </p:nvSpPr>
        <p:spPr>
          <a:xfrm>
            <a:off x="4851240" y="1387655"/>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2" name="Text Placeholder 23">
            <a:extLst>
              <a:ext uri="{FF2B5EF4-FFF2-40B4-BE49-F238E27FC236}">
                <a16:creationId xmlns:a16="http://schemas.microsoft.com/office/drawing/2014/main" id="{45232F39-AAE7-9946-9440-A1CF975BD731}"/>
              </a:ext>
            </a:extLst>
          </p:cNvPr>
          <p:cNvSpPr>
            <a:spLocks noGrp="1"/>
          </p:cNvSpPr>
          <p:nvPr>
            <p:ph type="body" sz="quarter" idx="18" hasCustomPrompt="1"/>
          </p:nvPr>
        </p:nvSpPr>
        <p:spPr>
          <a:xfrm>
            <a:off x="8579347" y="1421369"/>
            <a:ext cx="2489520" cy="781105"/>
          </a:xfrm>
        </p:spPr>
        <p:txBody>
          <a:bodyPr>
            <a:normAutofit/>
          </a:bodyPr>
          <a:lstStyle>
            <a:lvl1pPr marL="0" indent="0" algn="ctr">
              <a:buNone/>
              <a:defRPr sz="2400" b="0">
                <a:solidFill>
                  <a:srgbClr val="262626"/>
                </a:solidFill>
                <a:latin typeface="+mn-lt"/>
              </a:defRPr>
            </a:lvl1pPr>
          </a:lstStyle>
          <a:p>
            <a:pPr lvl="0"/>
            <a:r>
              <a:rPr lang="en-US" dirty="0"/>
              <a:t>TITLE</a:t>
            </a:r>
          </a:p>
        </p:txBody>
      </p:sp>
      <p:sp>
        <p:nvSpPr>
          <p:cNvPr id="56" name="Text Placeholder 23">
            <a:extLst>
              <a:ext uri="{FF2B5EF4-FFF2-40B4-BE49-F238E27FC236}">
                <a16:creationId xmlns:a16="http://schemas.microsoft.com/office/drawing/2014/main" id="{48E771EF-1D53-F64A-A789-87115AD31405}"/>
              </a:ext>
            </a:extLst>
          </p:cNvPr>
          <p:cNvSpPr>
            <a:spLocks noGrp="1"/>
          </p:cNvSpPr>
          <p:nvPr>
            <p:ph type="body" sz="quarter" idx="19" hasCustomPrompt="1"/>
          </p:nvPr>
        </p:nvSpPr>
        <p:spPr>
          <a:xfrm>
            <a:off x="-36782" y="422900"/>
            <a:ext cx="12192000" cy="953429"/>
          </a:xfrm>
        </p:spPr>
        <p:txBody>
          <a:bodyPr>
            <a:normAutofit/>
          </a:bodyPr>
          <a:lstStyle>
            <a:lvl1pPr marL="366713" indent="0" algn="ctr">
              <a:buNone/>
              <a:tabLst/>
              <a:defRPr sz="3600" b="1">
                <a:solidFill>
                  <a:srgbClr val="262626"/>
                </a:solidFill>
                <a:latin typeface="+mn-lt"/>
              </a:defRPr>
            </a:lvl1pPr>
          </a:lstStyle>
          <a:p>
            <a:pPr lvl="0"/>
            <a:r>
              <a:rPr lang="en-US" dirty="0"/>
              <a:t>Timeline Graphic Slide</a:t>
            </a:r>
          </a:p>
        </p:txBody>
      </p:sp>
      <p:sp>
        <p:nvSpPr>
          <p:cNvPr id="62" name="Text Placeholder 23">
            <a:extLst>
              <a:ext uri="{FF2B5EF4-FFF2-40B4-BE49-F238E27FC236}">
                <a16:creationId xmlns:a16="http://schemas.microsoft.com/office/drawing/2014/main" id="{E7175E87-0794-4142-9CD2-D571A380CBC8}"/>
              </a:ext>
            </a:extLst>
          </p:cNvPr>
          <p:cNvSpPr>
            <a:spLocks noGrp="1"/>
          </p:cNvSpPr>
          <p:nvPr>
            <p:ph type="body" sz="quarter" idx="20" hasCustomPrompt="1"/>
          </p:nvPr>
        </p:nvSpPr>
        <p:spPr>
          <a:xfrm>
            <a:off x="1637185" y="2540303"/>
            <a:ext cx="1274631" cy="781105"/>
          </a:xfrm>
        </p:spPr>
        <p:txBody>
          <a:bodyPr>
            <a:normAutofit/>
          </a:bodyPr>
          <a:lstStyle>
            <a:lvl1pPr marL="0" indent="0" algn="ctr">
              <a:buNone/>
              <a:defRPr sz="3200" b="1">
                <a:solidFill>
                  <a:schemeClr val="bg1"/>
                </a:solidFill>
                <a:latin typeface="+mn-lt"/>
              </a:defRPr>
            </a:lvl1pPr>
          </a:lstStyle>
          <a:p>
            <a:pPr lvl="0"/>
            <a:r>
              <a:rPr lang="en-US" dirty="0"/>
              <a:t>2015</a:t>
            </a:r>
          </a:p>
        </p:txBody>
      </p:sp>
      <p:sp>
        <p:nvSpPr>
          <p:cNvPr id="63" name="Text Placeholder 23">
            <a:extLst>
              <a:ext uri="{FF2B5EF4-FFF2-40B4-BE49-F238E27FC236}">
                <a16:creationId xmlns:a16="http://schemas.microsoft.com/office/drawing/2014/main" id="{870FE825-B215-4E4D-A6E9-2E1DC4906B68}"/>
              </a:ext>
            </a:extLst>
          </p:cNvPr>
          <p:cNvSpPr>
            <a:spLocks noGrp="1"/>
          </p:cNvSpPr>
          <p:nvPr>
            <p:ph type="body" sz="quarter" idx="21" hasCustomPrompt="1"/>
          </p:nvPr>
        </p:nvSpPr>
        <p:spPr>
          <a:xfrm>
            <a:off x="5421903" y="2568800"/>
            <a:ext cx="1274631" cy="781105"/>
          </a:xfrm>
        </p:spPr>
        <p:txBody>
          <a:bodyPr>
            <a:normAutofit/>
          </a:bodyPr>
          <a:lstStyle>
            <a:lvl1pPr marL="0" indent="0" algn="ctr">
              <a:buNone/>
              <a:defRPr sz="3200" b="1">
                <a:solidFill>
                  <a:schemeClr val="bg1"/>
                </a:solidFill>
                <a:latin typeface="+mn-lt"/>
              </a:defRPr>
            </a:lvl1pPr>
          </a:lstStyle>
          <a:p>
            <a:pPr lvl="0"/>
            <a:r>
              <a:rPr lang="en-US" dirty="0"/>
              <a:t>2017</a:t>
            </a:r>
          </a:p>
        </p:txBody>
      </p:sp>
      <p:sp>
        <p:nvSpPr>
          <p:cNvPr id="64" name="Text Placeholder 23">
            <a:extLst>
              <a:ext uri="{FF2B5EF4-FFF2-40B4-BE49-F238E27FC236}">
                <a16:creationId xmlns:a16="http://schemas.microsoft.com/office/drawing/2014/main" id="{B30C2559-5097-C743-B55E-8BC045F0A04B}"/>
              </a:ext>
            </a:extLst>
          </p:cNvPr>
          <p:cNvSpPr>
            <a:spLocks noGrp="1"/>
          </p:cNvSpPr>
          <p:nvPr>
            <p:ph type="body" sz="quarter" idx="22" hasCustomPrompt="1"/>
          </p:nvPr>
        </p:nvSpPr>
        <p:spPr>
          <a:xfrm>
            <a:off x="9241134" y="2556845"/>
            <a:ext cx="1274631" cy="781105"/>
          </a:xfrm>
        </p:spPr>
        <p:txBody>
          <a:bodyPr>
            <a:normAutofit/>
          </a:bodyPr>
          <a:lstStyle>
            <a:lvl1pPr marL="0" indent="0" algn="ctr">
              <a:buNone/>
              <a:defRPr sz="3200" b="1">
                <a:solidFill>
                  <a:schemeClr val="bg1"/>
                </a:solidFill>
                <a:latin typeface="+mn-lt"/>
              </a:defRPr>
            </a:lvl1pPr>
          </a:lstStyle>
          <a:p>
            <a:pPr lvl="0"/>
            <a:r>
              <a:rPr lang="en-US" dirty="0"/>
              <a:t>2019</a:t>
            </a:r>
          </a:p>
        </p:txBody>
      </p:sp>
      <p:sp>
        <p:nvSpPr>
          <p:cNvPr id="65" name="Text Placeholder 23">
            <a:extLst>
              <a:ext uri="{FF2B5EF4-FFF2-40B4-BE49-F238E27FC236}">
                <a16:creationId xmlns:a16="http://schemas.microsoft.com/office/drawing/2014/main" id="{580F434F-C530-1D40-AC67-C2B4223D41F8}"/>
              </a:ext>
            </a:extLst>
          </p:cNvPr>
          <p:cNvSpPr>
            <a:spLocks noGrp="1"/>
          </p:cNvSpPr>
          <p:nvPr>
            <p:ph type="body" sz="quarter" idx="23" hasCustomPrompt="1"/>
          </p:nvPr>
        </p:nvSpPr>
        <p:spPr>
          <a:xfrm>
            <a:off x="3535580" y="4427431"/>
            <a:ext cx="1274631" cy="781105"/>
          </a:xfrm>
        </p:spPr>
        <p:txBody>
          <a:bodyPr>
            <a:normAutofit/>
          </a:bodyPr>
          <a:lstStyle>
            <a:lvl1pPr marL="0" indent="0" algn="ctr">
              <a:buNone/>
              <a:defRPr sz="3200" b="1">
                <a:solidFill>
                  <a:schemeClr val="bg1"/>
                </a:solidFill>
                <a:latin typeface="+mn-lt"/>
              </a:defRPr>
            </a:lvl1pPr>
          </a:lstStyle>
          <a:p>
            <a:pPr lvl="0"/>
            <a:r>
              <a:rPr lang="en-US" dirty="0"/>
              <a:t>2016</a:t>
            </a:r>
          </a:p>
        </p:txBody>
      </p:sp>
      <p:sp>
        <p:nvSpPr>
          <p:cNvPr id="66" name="Text Placeholder 23">
            <a:extLst>
              <a:ext uri="{FF2B5EF4-FFF2-40B4-BE49-F238E27FC236}">
                <a16:creationId xmlns:a16="http://schemas.microsoft.com/office/drawing/2014/main" id="{BDBC228B-8410-D346-9F40-A519D35D84E9}"/>
              </a:ext>
            </a:extLst>
          </p:cNvPr>
          <p:cNvSpPr>
            <a:spLocks noGrp="1"/>
          </p:cNvSpPr>
          <p:nvPr>
            <p:ph type="body" sz="quarter" idx="24" hasCustomPrompt="1"/>
          </p:nvPr>
        </p:nvSpPr>
        <p:spPr>
          <a:xfrm>
            <a:off x="7276128" y="4341801"/>
            <a:ext cx="1274631" cy="781105"/>
          </a:xfrm>
        </p:spPr>
        <p:txBody>
          <a:bodyPr>
            <a:normAutofit/>
          </a:bodyPr>
          <a:lstStyle>
            <a:lvl1pPr marL="0" indent="0" algn="ctr">
              <a:buNone/>
              <a:defRPr sz="3200" b="1">
                <a:solidFill>
                  <a:schemeClr val="bg1"/>
                </a:solidFill>
                <a:latin typeface="+mn-lt"/>
              </a:defRPr>
            </a:lvl1pPr>
          </a:lstStyle>
          <a:p>
            <a:pPr lvl="0"/>
            <a:r>
              <a:rPr lang="en-US" dirty="0"/>
              <a:t>2018</a:t>
            </a:r>
          </a:p>
        </p:txBody>
      </p:sp>
      <p:grpSp>
        <p:nvGrpSpPr>
          <p:cNvPr id="26" name="Group 25">
            <a:extLst>
              <a:ext uri="{FF2B5EF4-FFF2-40B4-BE49-F238E27FC236}">
                <a16:creationId xmlns:a16="http://schemas.microsoft.com/office/drawing/2014/main" id="{9900079C-F12C-D348-A2E7-4D7FDC1305FC}"/>
              </a:ext>
            </a:extLst>
          </p:cNvPr>
          <p:cNvGrpSpPr/>
          <p:nvPr userDrawn="1"/>
        </p:nvGrpSpPr>
        <p:grpSpPr>
          <a:xfrm>
            <a:off x="4766232" y="6468534"/>
            <a:ext cx="2761590" cy="389466"/>
            <a:chOff x="4766232" y="6468534"/>
            <a:chExt cx="2761590" cy="389466"/>
          </a:xfrm>
        </p:grpSpPr>
        <p:pic>
          <p:nvPicPr>
            <p:cNvPr id="27" name="Picture 26" descr="A picture containing text&#10;&#10;Description automatically generated">
              <a:extLst>
                <a:ext uri="{FF2B5EF4-FFF2-40B4-BE49-F238E27FC236}">
                  <a16:creationId xmlns:a16="http://schemas.microsoft.com/office/drawing/2014/main" id="{62CDC7E0-2F83-5D44-87E6-B428C1838FF0}"/>
                </a:ext>
              </a:extLst>
            </p:cNvPr>
            <p:cNvPicPr/>
            <p:nvPr userDrawn="1"/>
          </p:nvPicPr>
          <p:blipFill rotWithShape="1">
            <a:blip r:embed="rId2" cstate="email">
              <a:extLst>
                <a:ext uri="{28A0092B-C50C-407E-A947-70E740481C1C}">
                  <a14:useLocalDpi xmlns:a14="http://schemas.microsoft.com/office/drawing/2010/main"/>
                </a:ext>
              </a:extLst>
            </a:blip>
            <a:srcRect l="6164" t="76348" r="14342" b="-5648"/>
            <a:stretch/>
          </p:blipFill>
          <p:spPr>
            <a:xfrm>
              <a:off x="4766232" y="6468534"/>
              <a:ext cx="2761590" cy="182880"/>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5C829A93-CD5D-AF4A-AA9B-D93EEBCD540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7439" t="5170" r="53817" b="62231"/>
            <a:stretch/>
          </p:blipFill>
          <p:spPr>
            <a:xfrm>
              <a:off x="6003160" y="6607120"/>
              <a:ext cx="321925" cy="250880"/>
            </a:xfrm>
            <a:prstGeom prst="rect">
              <a:avLst/>
            </a:prstGeom>
          </p:spPr>
        </p:pic>
      </p:grpSp>
    </p:spTree>
    <p:extLst>
      <p:ext uri="{BB962C8B-B14F-4D97-AF65-F5344CB8AC3E}">
        <p14:creationId xmlns:p14="http://schemas.microsoft.com/office/powerpoint/2010/main" val="2114961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theme" Target="../theme/theme2.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8" Type="http://schemas.openxmlformats.org/officeDocument/2006/relationships/slideLayout" Target="../slideLayouts/slideLayout63.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20" Type="http://schemas.openxmlformats.org/officeDocument/2006/relationships/slideLayout" Target="../slideLayouts/slideLayout75.xml"/><Relationship Id="rId41" Type="http://schemas.openxmlformats.org/officeDocument/2006/relationships/slideLayout" Target="../slideLayouts/slideLayout96.xml"/><Relationship Id="rId1" Type="http://schemas.openxmlformats.org/officeDocument/2006/relationships/slideLayout" Target="../slideLayouts/slideLayout56.xml"/><Relationship Id="rId6"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763" r:id="rId4"/>
    <p:sldLayoutId id="2147483680" r:id="rId5"/>
    <p:sldLayoutId id="2147483704" r:id="rId6"/>
    <p:sldLayoutId id="2147483665" r:id="rId7"/>
    <p:sldLayoutId id="2147483771" r:id="rId8"/>
    <p:sldLayoutId id="2147483685" r:id="rId9"/>
    <p:sldLayoutId id="2147483667" r:id="rId10"/>
    <p:sldLayoutId id="2147483705" r:id="rId11"/>
    <p:sldLayoutId id="2147483686" r:id="rId12"/>
    <p:sldLayoutId id="2147483772" r:id="rId13"/>
    <p:sldLayoutId id="2147483708" r:id="rId14"/>
    <p:sldLayoutId id="2147483769" r:id="rId15"/>
    <p:sldLayoutId id="2147483709" r:id="rId16"/>
    <p:sldLayoutId id="2147483766" r:id="rId17"/>
    <p:sldLayoutId id="2147483683" r:id="rId18"/>
    <p:sldLayoutId id="2147483688" r:id="rId19"/>
    <p:sldLayoutId id="2147483765" r:id="rId20"/>
    <p:sldLayoutId id="2147483662" r:id="rId21"/>
    <p:sldLayoutId id="2147483712" r:id="rId22"/>
    <p:sldLayoutId id="2147483689" r:id="rId23"/>
    <p:sldLayoutId id="2147483713" r:id="rId24"/>
    <p:sldLayoutId id="2147483690" r:id="rId25"/>
    <p:sldLayoutId id="2147483691" r:id="rId26"/>
    <p:sldLayoutId id="2147483684" r:id="rId27"/>
    <p:sldLayoutId id="2147483661" r:id="rId28"/>
    <p:sldLayoutId id="2147483692" r:id="rId29"/>
    <p:sldLayoutId id="2147483693" r:id="rId30"/>
    <p:sldLayoutId id="2147483768" r:id="rId31"/>
    <p:sldLayoutId id="2147483770" r:id="rId32"/>
    <p:sldLayoutId id="2147483679" r:id="rId33"/>
    <p:sldLayoutId id="2147483694" r:id="rId34"/>
    <p:sldLayoutId id="2147483706" r:id="rId35"/>
    <p:sldLayoutId id="2147483767" r:id="rId36"/>
    <p:sldLayoutId id="2147483696" r:id="rId37"/>
    <p:sldLayoutId id="2147483697" r:id="rId38"/>
    <p:sldLayoutId id="2147483652" r:id="rId39"/>
    <p:sldLayoutId id="2147483699" r:id="rId40"/>
    <p:sldLayoutId id="2147483673" r:id="rId41"/>
    <p:sldLayoutId id="2147483707" r:id="rId42"/>
    <p:sldLayoutId id="2147483710" r:id="rId43"/>
    <p:sldLayoutId id="2147483677" r:id="rId44"/>
    <p:sldLayoutId id="2147483676" r:id="rId45"/>
    <p:sldLayoutId id="2147483700" r:id="rId46"/>
    <p:sldLayoutId id="2147483764" r:id="rId47"/>
    <p:sldLayoutId id="2147483702" r:id="rId48"/>
    <p:sldLayoutId id="2147483703" r:id="rId49"/>
    <p:sldLayoutId id="2147483701" r:id="rId50"/>
    <p:sldLayoutId id="2147483669" r:id="rId51"/>
    <p:sldLayoutId id="2147483656" r:id="rId52"/>
    <p:sldLayoutId id="2147483657" r:id="rId53"/>
    <p:sldLayoutId id="2147483658" r:id="rId54"/>
    <p:sldLayoutId id="2147483773" r:id="rId5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‹Nr.›</a:t>
            </a:fld>
            <a:endParaRPr lang="en-US"/>
          </a:p>
        </p:txBody>
      </p:sp>
    </p:spTree>
    <p:extLst>
      <p:ext uri="{BB962C8B-B14F-4D97-AF65-F5344CB8AC3E}">
        <p14:creationId xmlns:p14="http://schemas.microsoft.com/office/powerpoint/2010/main" val="26534775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0" r:id="rId26"/>
    <p:sldLayoutId id="2147483741" r:id="rId27"/>
    <p:sldLayoutId id="2147483742" r:id="rId28"/>
    <p:sldLayoutId id="2147483743" r:id="rId29"/>
    <p:sldLayoutId id="2147483744" r:id="rId30"/>
    <p:sldLayoutId id="2147483745" r:id="rId31"/>
    <p:sldLayoutId id="2147483746" r:id="rId32"/>
    <p:sldLayoutId id="2147483747" r:id="rId33"/>
    <p:sldLayoutId id="2147483748" r:id="rId34"/>
    <p:sldLayoutId id="2147483749" r:id="rId35"/>
    <p:sldLayoutId id="2147483750" r:id="rId36"/>
    <p:sldLayoutId id="2147483751" r:id="rId37"/>
    <p:sldLayoutId id="2147483752" r:id="rId38"/>
    <p:sldLayoutId id="2147483753" r:id="rId39"/>
    <p:sldLayoutId id="2147483754" r:id="rId40"/>
    <p:sldLayoutId id="2147483755" r:id="rId41"/>
    <p:sldLayoutId id="2147483756" r:id="rId42"/>
    <p:sldLayoutId id="2147483757" r:id="rId43"/>
    <p:sldLayoutId id="2147483758" r:id="rId44"/>
    <p:sldLayoutId id="2147483759" r:id="rId45"/>
    <p:sldLayoutId id="2147483760" r:id="rId46"/>
    <p:sldLayoutId id="2147483761" r:id="rId47"/>
    <p:sldLayoutId id="2147483762" r:id="rId4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bitc.ie/wp-content/uploads/2017/02/TEG-Sustainability-Report-2015-web.pdf" TargetMode="External"/><Relationship Id="rId7" Type="http://schemas.openxmlformats.org/officeDocument/2006/relationships/image" Target="../media/image24.jpeg"/><Relationship Id="rId2" Type="http://schemas.openxmlformats.org/officeDocument/2006/relationships/hyperlink" Target="https://teg.com/" TargetMode="External"/><Relationship Id="rId1" Type="http://schemas.openxmlformats.org/officeDocument/2006/relationships/slideLayout" Target="../slideLayouts/slideLayout28.xml"/><Relationship Id="rId6" Type="http://schemas.openxmlformats.org/officeDocument/2006/relationships/hyperlink" Target="https://www.csrready.eu/case-studies/" TargetMode="External"/><Relationship Id="rId5" Type="http://schemas.openxmlformats.org/officeDocument/2006/relationships/hyperlink" Target="http://teg.com/apprenticeships/" TargetMode="External"/><Relationship Id="rId4" Type="http://schemas.openxmlformats.org/officeDocument/2006/relationships/hyperlink" Target="http://teg.com/vacancies/"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hyperlink" Target="https://csrgrowth.com/2021/03/31/top-skills-you-need-if-you-want-to-work-in-corporate-social-responsibility-or-sustainability/"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hyperlink" Target="https://www.mmulder.nl/wp-content/uploads/2011/11/Osagie-Eghe-2015-Individual-Competencies-for-Corporate-Social-Responsibility-A-Literature-and-Practice-Perspective.pdf" TargetMode="Externa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careers.incentro.com/en/traineeship/" TargetMode="External"/><Relationship Id="rId2" Type="http://schemas.openxmlformats.org/officeDocument/2006/relationships/hyperlink" Target="https://www.incentro.com/en/home" TargetMode="Externa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hyperlink" Target="https://www.csrready.eu/case-studi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f.hubspotusercontent20.net/hubfs/2695425/NeumarkterLammsbraeu/resources/documents/Nachhaltigkeitsberichte/Nachhaltigkeitsbericht_2020.pdf?__hstc=&amp;__hssc=" TargetMode="External"/><Relationship Id="rId2" Type="http://schemas.openxmlformats.org/officeDocument/2006/relationships/hyperlink" Target="https://www.lammsbraeu.de/" TargetMode="External"/><Relationship Id="rId1" Type="http://schemas.openxmlformats.org/officeDocument/2006/relationships/slideLayout" Target="../slideLayouts/slideLayout3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s://www.csrready.eu/case-stud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csrready.eu/case-studies/"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hyperlink" Target="https://technofaq.org/posts/2017/11/10-eye-grabbing-examples-of-emerging-technology-in-education/" TargetMode="External"/><Relationship Id="rId2" Type="http://schemas.openxmlformats.org/officeDocument/2006/relationships/image" Target="../media/image34.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www.csrready.eu/online-course/" TargetMode="Externa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m.facebook.com/CSR-Ready-Project-102637535317152/" TargetMode="External"/><Relationship Id="rId2" Type="http://schemas.openxmlformats.org/officeDocument/2006/relationships/hyperlink" Target="https://www.csrready.eu/" TargetMode="External"/><Relationship Id="rId1" Type="http://schemas.openxmlformats.org/officeDocument/2006/relationships/slideLayout" Target="../slideLayouts/slideLayout51.xml"/><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https://corostrandberg.com/wp-content/uploads/2009/12/csr-hr-management.pdf" TargetMode="Externa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green, flower&#10;&#10;Description automatically generated">
            <a:extLst>
              <a:ext uri="{FF2B5EF4-FFF2-40B4-BE49-F238E27FC236}">
                <a16:creationId xmlns:a16="http://schemas.microsoft.com/office/drawing/2014/main" id="{63DDAFC3-FAFE-C54E-A26B-8E4CA5B48055}"/>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t="17992" b="17992"/>
          <a:stretch>
            <a:fillRect/>
          </a:stretch>
        </p:blipFill>
        <p:spPr>
          <a:xfrm>
            <a:off x="1864426" y="368136"/>
            <a:ext cx="10327574" cy="6489864"/>
          </a:xfrm>
        </p:spPr>
      </p:pic>
      <p:sp>
        <p:nvSpPr>
          <p:cNvPr id="2" name="Text Placeholder 1">
            <a:extLst>
              <a:ext uri="{FF2B5EF4-FFF2-40B4-BE49-F238E27FC236}">
                <a16:creationId xmlns:a16="http://schemas.microsoft.com/office/drawing/2014/main" id="{E133429E-EDDD-D449-9956-3458BCF76323}"/>
              </a:ext>
            </a:extLst>
          </p:cNvPr>
          <p:cNvSpPr>
            <a:spLocks noGrp="1"/>
          </p:cNvSpPr>
          <p:nvPr>
            <p:ph type="body" sz="quarter" idx="15"/>
          </p:nvPr>
        </p:nvSpPr>
        <p:spPr>
          <a:xfrm>
            <a:off x="89034" y="3803718"/>
            <a:ext cx="3575539" cy="775681"/>
          </a:xfrm>
        </p:spPr>
        <p:txBody>
          <a:bodyPr/>
          <a:lstStyle/>
          <a:p>
            <a:r>
              <a:rPr lang="en-US" dirty="0"/>
              <a:t>Module 3</a:t>
            </a:r>
          </a:p>
        </p:txBody>
      </p:sp>
      <p:sp>
        <p:nvSpPr>
          <p:cNvPr id="3" name="Text Placeholder 2">
            <a:extLst>
              <a:ext uri="{FF2B5EF4-FFF2-40B4-BE49-F238E27FC236}">
                <a16:creationId xmlns:a16="http://schemas.microsoft.com/office/drawing/2014/main" id="{42258E5D-3079-CA48-BB5E-38898CB06CBF}"/>
              </a:ext>
            </a:extLst>
          </p:cNvPr>
          <p:cNvSpPr>
            <a:spLocks noGrp="1"/>
          </p:cNvSpPr>
          <p:nvPr>
            <p:ph type="body" sz="quarter" idx="16"/>
          </p:nvPr>
        </p:nvSpPr>
        <p:spPr>
          <a:xfrm>
            <a:off x="89034" y="4665295"/>
            <a:ext cx="5067757" cy="775681"/>
          </a:xfrm>
        </p:spPr>
        <p:txBody>
          <a:bodyPr>
            <a:noAutofit/>
          </a:bodyPr>
          <a:lstStyle/>
          <a:p>
            <a:r>
              <a:rPr lang="en-US" sz="2800" b="1" dirty="0"/>
              <a:t>Implementing CSR HR to Maximize CSR SME Potential</a:t>
            </a:r>
          </a:p>
        </p:txBody>
      </p:sp>
      <p:sp>
        <p:nvSpPr>
          <p:cNvPr id="4" name="TextBox 3">
            <a:extLst>
              <a:ext uri="{FF2B5EF4-FFF2-40B4-BE49-F238E27FC236}">
                <a16:creationId xmlns:a16="http://schemas.microsoft.com/office/drawing/2014/main" id="{ED0B77C0-8D94-674B-AC83-E7DA5B14B690}"/>
              </a:ext>
            </a:extLst>
          </p:cNvPr>
          <p:cNvSpPr txBox="1"/>
          <p:nvPr/>
        </p:nvSpPr>
        <p:spPr>
          <a:xfrm>
            <a:off x="0" y="5972654"/>
            <a:ext cx="6333031" cy="830997"/>
          </a:xfrm>
          <a:prstGeom prst="rect">
            <a:avLst/>
          </a:prstGeom>
          <a:noFill/>
        </p:spPr>
        <p:txBody>
          <a:bodyPr wrap="square">
            <a:spAutoFit/>
          </a:bodyPr>
          <a:lstStyle/>
          <a:p>
            <a:pPr algn="just"/>
            <a:r>
              <a:rPr lang="en-GB" sz="12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r>
              <a:rPr lang="en-IE" sz="1200" kern="1200" dirty="0">
                <a:solidFill>
                  <a:schemeClr val="bg1"/>
                </a:solidFill>
                <a:latin typeface="+mn-lt"/>
                <a:ea typeface="+mn-ea"/>
                <a:cs typeface="+mn-cs"/>
              </a:rPr>
              <a:t>2020-1-DE02-KA202-007503’</a:t>
            </a:r>
          </a:p>
        </p:txBody>
      </p:sp>
      <p:sp>
        <p:nvSpPr>
          <p:cNvPr id="6" name="TextBox 5">
            <a:extLst>
              <a:ext uri="{FF2B5EF4-FFF2-40B4-BE49-F238E27FC236}">
                <a16:creationId xmlns:a16="http://schemas.microsoft.com/office/drawing/2014/main" id="{D12AC405-DA5B-5C0C-8D2B-3A53A4307E11}"/>
              </a:ext>
            </a:extLst>
          </p:cNvPr>
          <p:cNvSpPr txBox="1"/>
          <p:nvPr/>
        </p:nvSpPr>
        <p:spPr>
          <a:xfrm>
            <a:off x="8213197" y="6489864"/>
            <a:ext cx="6311734" cy="276999"/>
          </a:xfrm>
          <a:prstGeom prst="rect">
            <a:avLst/>
          </a:prstGeom>
          <a:noFill/>
        </p:spPr>
        <p:txBody>
          <a:bodyPr wrap="square">
            <a:spAutoFit/>
          </a:bodyPr>
          <a:lstStyle/>
          <a:p>
            <a:r>
              <a:rPr lang="en-GB" sz="1200">
                <a:solidFill>
                  <a:srgbClr val="FFFFFF"/>
                </a:solidFill>
                <a:effectLst/>
                <a:latin typeface="Calibri" panose="020F0502020204030204" pitchFamily="34" charset="0"/>
                <a:ea typeface="Yrsa-Regular"/>
                <a:cs typeface="Calibri" panose="020F0502020204030204" pitchFamily="34" charset="0"/>
              </a:rPr>
              <a:t>This resource is </a:t>
            </a:r>
            <a:r>
              <a:rPr lang="en-GB" sz="1200" dirty="0">
                <a:solidFill>
                  <a:srgbClr val="FFFFFF"/>
                </a:solidFill>
                <a:effectLst/>
                <a:latin typeface="Calibri" panose="020F0502020204030204" pitchFamily="34" charset="0"/>
                <a:ea typeface="Yrsa-Regular"/>
                <a:cs typeface="Calibri" panose="020F0502020204030204" pitchFamily="34" charset="0"/>
              </a:rPr>
              <a:t>licensed under CC BY 4.0</a:t>
            </a:r>
            <a:endParaRPr lang="en-B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fik 63">
            <a:extLst>
              <a:ext uri="{FF2B5EF4-FFF2-40B4-BE49-F238E27FC236}">
                <a16:creationId xmlns:a16="http://schemas.microsoft.com/office/drawing/2014/main" id="{82D20A78-AEA6-8A84-2004-7DE0D1307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7674" y="6464603"/>
            <a:ext cx="838200" cy="302260"/>
          </a:xfrm>
          <a:prstGeom prst="rect">
            <a:avLst/>
          </a:prstGeom>
        </p:spPr>
      </p:pic>
    </p:spTree>
    <p:extLst>
      <p:ext uri="{BB962C8B-B14F-4D97-AF65-F5344CB8AC3E}">
        <p14:creationId xmlns:p14="http://schemas.microsoft.com/office/powerpoint/2010/main" val="200889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hands holding a plant&#10;&#10;Description automatically generated with low confidence">
            <a:extLst>
              <a:ext uri="{FF2B5EF4-FFF2-40B4-BE49-F238E27FC236}">
                <a16:creationId xmlns:a16="http://schemas.microsoft.com/office/drawing/2014/main" id="{12F61EE3-478E-E794-073A-6205DD9AFC62}"/>
              </a:ext>
            </a:extLst>
          </p:cNvPr>
          <p:cNvPicPr>
            <a:picLocks noGrp="1" noChangeAspect="1"/>
          </p:cNvPicPr>
          <p:nvPr>
            <p:ph type="pic" sz="quarter" idx="10"/>
          </p:nvPr>
        </p:nvPicPr>
        <p:blipFill>
          <a:blip r:embed="rId2"/>
          <a:srcRect t="5551" b="5551"/>
          <a:stretch>
            <a:fillRect/>
          </a:stretch>
        </p:blipFill>
        <p:spPr/>
      </p:pic>
      <p:sp>
        <p:nvSpPr>
          <p:cNvPr id="5" name="Text Placeholder 4">
            <a:extLst>
              <a:ext uri="{FF2B5EF4-FFF2-40B4-BE49-F238E27FC236}">
                <a16:creationId xmlns:a16="http://schemas.microsoft.com/office/drawing/2014/main" id="{6F80FBF4-B564-41BD-095D-F34CC4D46D68}"/>
              </a:ext>
            </a:extLst>
          </p:cNvPr>
          <p:cNvSpPr>
            <a:spLocks noGrp="1"/>
          </p:cNvSpPr>
          <p:nvPr>
            <p:ph type="body" sz="quarter" idx="15"/>
          </p:nvPr>
        </p:nvSpPr>
        <p:spPr>
          <a:xfrm>
            <a:off x="3175537" y="341987"/>
            <a:ext cx="8248525" cy="1346703"/>
          </a:xfrm>
        </p:spPr>
        <p:txBody>
          <a:bodyPr>
            <a:noAutofit/>
          </a:bodyPr>
          <a:lstStyle/>
          <a:p>
            <a:r>
              <a:rPr lang="en-IE" sz="4400" b="1" dirty="0"/>
              <a:t>Step 1 </a:t>
            </a:r>
            <a:r>
              <a:rPr lang="en-IE" sz="4400" dirty="0"/>
              <a:t>Vision, Mission, Values and Strategy</a:t>
            </a:r>
          </a:p>
        </p:txBody>
      </p:sp>
    </p:spTree>
    <p:extLst>
      <p:ext uri="{BB962C8B-B14F-4D97-AF65-F5344CB8AC3E}">
        <p14:creationId xmlns:p14="http://schemas.microsoft.com/office/powerpoint/2010/main" val="228814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6C2E7C-28AA-44F4-7FE9-247B30D8D0FA}"/>
              </a:ext>
            </a:extLst>
          </p:cNvPr>
          <p:cNvSpPr>
            <a:spLocks noGrp="1"/>
          </p:cNvSpPr>
          <p:nvPr>
            <p:ph type="body" sz="quarter" idx="13"/>
          </p:nvPr>
        </p:nvSpPr>
        <p:spPr>
          <a:xfrm>
            <a:off x="1041561" y="-87220"/>
            <a:ext cx="10397067" cy="1321070"/>
          </a:xfrm>
          <a:noFill/>
        </p:spPr>
        <p:txBody>
          <a:bodyPr anchor="ctr">
            <a:normAutofit/>
          </a:bodyPr>
          <a:lstStyle/>
          <a:p>
            <a:pPr algn="ctr"/>
            <a:r>
              <a:rPr lang="en-IE" sz="3200" dirty="0">
                <a:solidFill>
                  <a:srgbClr val="027354"/>
                </a:solidFill>
              </a:rPr>
              <a:t>HR is Imperative for CSR Cultural Change Implementation</a:t>
            </a:r>
          </a:p>
        </p:txBody>
      </p:sp>
      <p:sp>
        <p:nvSpPr>
          <p:cNvPr id="8" name="Rectangle: Rounded Corners 7">
            <a:extLst>
              <a:ext uri="{FF2B5EF4-FFF2-40B4-BE49-F238E27FC236}">
                <a16:creationId xmlns:a16="http://schemas.microsoft.com/office/drawing/2014/main" id="{115D6EA5-9F96-5DB4-B8D7-86D60574D822}"/>
              </a:ext>
            </a:extLst>
          </p:cNvPr>
          <p:cNvSpPr/>
          <p:nvPr/>
        </p:nvSpPr>
        <p:spPr>
          <a:xfrm>
            <a:off x="561290" y="1052823"/>
            <a:ext cx="3962400" cy="2261876"/>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Impact Assessment </a:t>
            </a:r>
            <a:endParaRPr lang="en-GB" sz="2000" dirty="0"/>
          </a:p>
          <a:p>
            <a:pPr algn="ctr"/>
            <a:r>
              <a:rPr lang="en-GB" dirty="0"/>
              <a:t>Companies are expected to take into account the impact of their activities on society, the environment, and the economy. HR is armed with the skills and resources to assess the impact on employees and people. </a:t>
            </a:r>
            <a:endParaRPr lang="en-IE" dirty="0"/>
          </a:p>
        </p:txBody>
      </p:sp>
      <p:sp>
        <p:nvSpPr>
          <p:cNvPr id="11" name="Rectangle: Rounded Corners 10">
            <a:extLst>
              <a:ext uri="{FF2B5EF4-FFF2-40B4-BE49-F238E27FC236}">
                <a16:creationId xmlns:a16="http://schemas.microsoft.com/office/drawing/2014/main" id="{69837B2E-9E55-CCFF-4727-8DB2A8D3367E}"/>
              </a:ext>
            </a:extLst>
          </p:cNvPr>
          <p:cNvSpPr/>
          <p:nvPr/>
        </p:nvSpPr>
        <p:spPr>
          <a:xfrm>
            <a:off x="8370073" y="4229100"/>
            <a:ext cx="3539067" cy="1495426"/>
          </a:xfrm>
          <a:prstGeom prst="roundRect">
            <a:avLst/>
          </a:prstGeom>
          <a:solidFill>
            <a:srgbClr val="F29E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Credibility Requires Action</a:t>
            </a:r>
          </a:p>
          <a:p>
            <a:pPr algn="ctr"/>
            <a:r>
              <a:rPr lang="en-GB" dirty="0"/>
              <a:t>It’s no longer good enough to just say you do good, you have to deliver too</a:t>
            </a:r>
            <a:endParaRPr lang="en-IE" dirty="0"/>
          </a:p>
        </p:txBody>
      </p:sp>
      <p:sp>
        <p:nvSpPr>
          <p:cNvPr id="12" name="Rectangle: Rounded Corners 11">
            <a:extLst>
              <a:ext uri="{FF2B5EF4-FFF2-40B4-BE49-F238E27FC236}">
                <a16:creationId xmlns:a16="http://schemas.microsoft.com/office/drawing/2014/main" id="{3F24E64C-2053-2C10-308C-17412F8A1CFC}"/>
              </a:ext>
            </a:extLst>
          </p:cNvPr>
          <p:cNvSpPr/>
          <p:nvPr/>
        </p:nvSpPr>
        <p:spPr>
          <a:xfrm>
            <a:off x="8481482" y="1052821"/>
            <a:ext cx="3539068" cy="2261877"/>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HR Key for Effective Delivery</a:t>
            </a:r>
          </a:p>
          <a:p>
            <a:pPr algn="ctr"/>
            <a:r>
              <a:rPr lang="en-GB" dirty="0"/>
              <a:t>HR is responsible for many of the key systems and processes e.g., recruitment, training, communications, and retention. Effective CSR delivery depends on these systems and processes. </a:t>
            </a:r>
            <a:endParaRPr lang="en-IE" dirty="0"/>
          </a:p>
        </p:txBody>
      </p:sp>
      <p:sp>
        <p:nvSpPr>
          <p:cNvPr id="13" name="Rectangle: Rounded Corners 12">
            <a:extLst>
              <a:ext uri="{FF2B5EF4-FFF2-40B4-BE49-F238E27FC236}">
                <a16:creationId xmlns:a16="http://schemas.microsoft.com/office/drawing/2014/main" id="{81B01F2D-779C-393E-E8A3-81E0D25B38D5}"/>
              </a:ext>
            </a:extLst>
          </p:cNvPr>
          <p:cNvSpPr/>
          <p:nvPr/>
        </p:nvSpPr>
        <p:spPr>
          <a:xfrm>
            <a:off x="4719739" y="1052822"/>
            <a:ext cx="3617008" cy="2261877"/>
          </a:xfrm>
          <a:prstGeom prst="roundRec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262626"/>
                </a:solidFill>
              </a:rPr>
              <a:t>HR is Central to a Company-Wide Cultural Change </a:t>
            </a:r>
          </a:p>
          <a:p>
            <a:pPr algn="ctr"/>
            <a:r>
              <a:rPr lang="en-GB" dirty="0">
                <a:solidFill>
                  <a:srgbClr val="262626"/>
                </a:solidFill>
              </a:rPr>
              <a:t>HR are the experts with the relevant knowledge and skills for the company to learn and culturally change to CSR </a:t>
            </a:r>
            <a:endParaRPr lang="en-IE" dirty="0">
              <a:solidFill>
                <a:srgbClr val="262626"/>
              </a:solidFill>
            </a:endParaRPr>
          </a:p>
        </p:txBody>
      </p:sp>
      <p:sp>
        <p:nvSpPr>
          <p:cNvPr id="14" name="Rectangle: Rounded Corners 13">
            <a:extLst>
              <a:ext uri="{FF2B5EF4-FFF2-40B4-BE49-F238E27FC236}">
                <a16:creationId xmlns:a16="http://schemas.microsoft.com/office/drawing/2014/main" id="{8C0EB385-72DE-27C4-710C-41932035E875}"/>
              </a:ext>
            </a:extLst>
          </p:cNvPr>
          <p:cNvSpPr/>
          <p:nvPr/>
        </p:nvSpPr>
        <p:spPr>
          <a:xfrm>
            <a:off x="793067" y="4229096"/>
            <a:ext cx="3617008" cy="157607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Managing People Manages Risk </a:t>
            </a:r>
          </a:p>
          <a:p>
            <a:pPr algn="ctr"/>
            <a:r>
              <a:rPr lang="en-GB" dirty="0"/>
              <a:t>Managing company trust and risk is fundamentally affected by how people are managed</a:t>
            </a:r>
            <a:endParaRPr lang="en-IE" dirty="0"/>
          </a:p>
        </p:txBody>
      </p:sp>
      <p:sp>
        <p:nvSpPr>
          <p:cNvPr id="15" name="Rectangle: Rounded Corners 14">
            <a:extLst>
              <a:ext uri="{FF2B5EF4-FFF2-40B4-BE49-F238E27FC236}">
                <a16:creationId xmlns:a16="http://schemas.microsoft.com/office/drawing/2014/main" id="{01512431-95CA-6D2A-7A74-C763A6176741}"/>
              </a:ext>
            </a:extLst>
          </p:cNvPr>
          <p:cNvSpPr/>
          <p:nvPr/>
        </p:nvSpPr>
        <p:spPr>
          <a:xfrm>
            <a:off x="4582512" y="4229099"/>
            <a:ext cx="3617008" cy="1576079"/>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Employees are Priority Stakeholders</a:t>
            </a:r>
          </a:p>
          <a:p>
            <a:pPr algn="ctr"/>
            <a:r>
              <a:rPr lang="en-GB" dirty="0"/>
              <a:t>Employees are a priority stakeholder in any CSR Program</a:t>
            </a:r>
            <a:endParaRPr lang="en-IE" dirty="0"/>
          </a:p>
        </p:txBody>
      </p:sp>
      <p:sp>
        <p:nvSpPr>
          <p:cNvPr id="2" name="TextBox 1">
            <a:extLst>
              <a:ext uri="{FF2B5EF4-FFF2-40B4-BE49-F238E27FC236}">
                <a16:creationId xmlns:a16="http://schemas.microsoft.com/office/drawing/2014/main" id="{64DBA014-0994-C8B7-E2BD-73D27525A14E}"/>
              </a:ext>
            </a:extLst>
          </p:cNvPr>
          <p:cNvSpPr txBox="1"/>
          <p:nvPr/>
        </p:nvSpPr>
        <p:spPr>
          <a:xfrm>
            <a:off x="7394159" y="6440844"/>
            <a:ext cx="3181350" cy="369332"/>
          </a:xfrm>
          <a:prstGeom prst="rect">
            <a:avLst/>
          </a:prstGeom>
          <a:noFill/>
        </p:spPr>
        <p:txBody>
          <a:bodyPr wrap="square" rtlCol="0">
            <a:spAutoFit/>
          </a:bodyPr>
          <a:lstStyle/>
          <a:p>
            <a:r>
              <a:rPr lang="en-IE" dirty="0"/>
              <a:t>Source CIPD, 2002, P15</a:t>
            </a:r>
          </a:p>
        </p:txBody>
      </p:sp>
      <p:grpSp>
        <p:nvGrpSpPr>
          <p:cNvPr id="36" name="Group 35">
            <a:extLst>
              <a:ext uri="{FF2B5EF4-FFF2-40B4-BE49-F238E27FC236}">
                <a16:creationId xmlns:a16="http://schemas.microsoft.com/office/drawing/2014/main" id="{43CA673D-6154-521C-C840-0C2B48B1FE67}"/>
              </a:ext>
            </a:extLst>
          </p:cNvPr>
          <p:cNvGrpSpPr/>
          <p:nvPr/>
        </p:nvGrpSpPr>
        <p:grpSpPr>
          <a:xfrm>
            <a:off x="1929288" y="5839553"/>
            <a:ext cx="885534" cy="895928"/>
            <a:chOff x="7190753" y="5365577"/>
            <a:chExt cx="745522" cy="754273"/>
          </a:xfrm>
        </p:grpSpPr>
        <p:grpSp>
          <p:nvGrpSpPr>
            <p:cNvPr id="37" name="Graphic 2">
              <a:extLst>
                <a:ext uri="{FF2B5EF4-FFF2-40B4-BE49-F238E27FC236}">
                  <a16:creationId xmlns:a16="http://schemas.microsoft.com/office/drawing/2014/main" id="{6B2CAB91-D93B-0D3C-245E-B5F7CC863CAF}"/>
                </a:ext>
              </a:extLst>
            </p:cNvPr>
            <p:cNvGrpSpPr/>
            <p:nvPr/>
          </p:nvGrpSpPr>
          <p:grpSpPr>
            <a:xfrm>
              <a:off x="7353351" y="5647412"/>
              <a:ext cx="420044" cy="75879"/>
              <a:chOff x="7353351" y="5647412"/>
              <a:chExt cx="420044" cy="75879"/>
            </a:xfrm>
            <a:solidFill>
              <a:srgbClr val="00BADE"/>
            </a:solidFill>
          </p:grpSpPr>
          <p:sp>
            <p:nvSpPr>
              <p:cNvPr id="48" name="Freeform 385">
                <a:extLst>
                  <a:ext uri="{FF2B5EF4-FFF2-40B4-BE49-F238E27FC236}">
                    <a16:creationId xmlns:a16="http://schemas.microsoft.com/office/drawing/2014/main" id="{FFDF8DAE-BCE0-3145-E77D-D8F1D238DF4F}"/>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grpFill/>
              <a:ln w="9028" cap="flat">
                <a:noFill/>
                <a:prstDash val="solid"/>
                <a:miter/>
              </a:ln>
            </p:spPr>
            <p:txBody>
              <a:bodyPr rtlCol="0" anchor="ctr"/>
              <a:lstStyle/>
              <a:p>
                <a:endParaRPr lang="en-US"/>
              </a:p>
            </p:txBody>
          </p:sp>
          <p:sp>
            <p:nvSpPr>
              <p:cNvPr id="49" name="Freeform 386">
                <a:extLst>
                  <a:ext uri="{FF2B5EF4-FFF2-40B4-BE49-F238E27FC236}">
                    <a16:creationId xmlns:a16="http://schemas.microsoft.com/office/drawing/2014/main" id="{C7C3CBDD-39F2-7F08-29B7-D9A86FCEF8F3}"/>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grpFill/>
              <a:ln w="9028" cap="flat">
                <a:noFill/>
                <a:prstDash val="solid"/>
                <a:miter/>
              </a:ln>
            </p:spPr>
            <p:txBody>
              <a:bodyPr rtlCol="0" anchor="ctr"/>
              <a:lstStyle/>
              <a:p>
                <a:endParaRPr lang="en-US"/>
              </a:p>
            </p:txBody>
          </p:sp>
        </p:grpSp>
        <p:grpSp>
          <p:nvGrpSpPr>
            <p:cNvPr id="38" name="Graphic 2">
              <a:extLst>
                <a:ext uri="{FF2B5EF4-FFF2-40B4-BE49-F238E27FC236}">
                  <a16:creationId xmlns:a16="http://schemas.microsoft.com/office/drawing/2014/main" id="{50780893-A2EF-65D6-284D-34E5EEC26338}"/>
                </a:ext>
              </a:extLst>
            </p:cNvPr>
            <p:cNvGrpSpPr/>
            <p:nvPr/>
          </p:nvGrpSpPr>
          <p:grpSpPr>
            <a:xfrm>
              <a:off x="7190753" y="5365577"/>
              <a:ext cx="745522" cy="754273"/>
              <a:chOff x="7190753" y="5365577"/>
              <a:chExt cx="745522" cy="754273"/>
            </a:xfrm>
            <a:solidFill>
              <a:srgbClr val="000000"/>
            </a:solidFill>
          </p:grpSpPr>
          <p:sp>
            <p:nvSpPr>
              <p:cNvPr id="39" name="Freeform 376">
                <a:extLst>
                  <a:ext uri="{FF2B5EF4-FFF2-40B4-BE49-F238E27FC236}">
                    <a16:creationId xmlns:a16="http://schemas.microsoft.com/office/drawing/2014/main" id="{D2CC543C-A398-92BE-B912-DCD74EE72FD5}"/>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solidFill>
                <a:srgbClr val="000000"/>
              </a:solidFill>
              <a:ln w="9028" cap="flat">
                <a:noFill/>
                <a:prstDash val="solid"/>
                <a:miter/>
              </a:ln>
            </p:spPr>
            <p:txBody>
              <a:bodyPr rtlCol="0" anchor="ctr"/>
              <a:lstStyle/>
              <a:p>
                <a:endParaRPr lang="en-US"/>
              </a:p>
            </p:txBody>
          </p:sp>
          <p:sp>
            <p:nvSpPr>
              <p:cNvPr id="40" name="Freeform 377">
                <a:extLst>
                  <a:ext uri="{FF2B5EF4-FFF2-40B4-BE49-F238E27FC236}">
                    <a16:creationId xmlns:a16="http://schemas.microsoft.com/office/drawing/2014/main" id="{C59F8150-9A39-059F-FAC1-F225D5D132DE}"/>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solidFill>
                <a:srgbClr val="000000"/>
              </a:solidFill>
              <a:ln w="9028" cap="flat">
                <a:noFill/>
                <a:prstDash val="solid"/>
                <a:miter/>
              </a:ln>
            </p:spPr>
            <p:txBody>
              <a:bodyPr rtlCol="0" anchor="ctr"/>
              <a:lstStyle/>
              <a:p>
                <a:endParaRPr lang="en-US"/>
              </a:p>
            </p:txBody>
          </p:sp>
          <p:sp>
            <p:nvSpPr>
              <p:cNvPr id="41" name="Freeform 378">
                <a:extLst>
                  <a:ext uri="{FF2B5EF4-FFF2-40B4-BE49-F238E27FC236}">
                    <a16:creationId xmlns:a16="http://schemas.microsoft.com/office/drawing/2014/main" id="{C97F8B5D-5DAE-596B-FFCB-F4275811C06C}"/>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solidFill>
                <a:srgbClr val="000000"/>
              </a:solidFill>
              <a:ln w="9028" cap="flat">
                <a:noFill/>
                <a:prstDash val="solid"/>
                <a:miter/>
              </a:ln>
            </p:spPr>
            <p:txBody>
              <a:bodyPr rtlCol="0" anchor="ctr"/>
              <a:lstStyle/>
              <a:p>
                <a:endParaRPr lang="en-US"/>
              </a:p>
            </p:txBody>
          </p:sp>
          <p:sp>
            <p:nvSpPr>
              <p:cNvPr id="42" name="Freeform 379">
                <a:extLst>
                  <a:ext uri="{FF2B5EF4-FFF2-40B4-BE49-F238E27FC236}">
                    <a16:creationId xmlns:a16="http://schemas.microsoft.com/office/drawing/2014/main" id="{53D36FA1-1B21-EAC6-2226-1A5168FA8018}"/>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solidFill>
                <a:srgbClr val="000000"/>
              </a:solidFill>
              <a:ln w="9028" cap="flat">
                <a:noFill/>
                <a:prstDash val="solid"/>
                <a:miter/>
              </a:ln>
            </p:spPr>
            <p:txBody>
              <a:bodyPr rtlCol="0" anchor="ctr"/>
              <a:lstStyle/>
              <a:p>
                <a:endParaRPr lang="en-US"/>
              </a:p>
            </p:txBody>
          </p:sp>
          <p:sp>
            <p:nvSpPr>
              <p:cNvPr id="43" name="Freeform 380">
                <a:extLst>
                  <a:ext uri="{FF2B5EF4-FFF2-40B4-BE49-F238E27FC236}">
                    <a16:creationId xmlns:a16="http://schemas.microsoft.com/office/drawing/2014/main" id="{1CD12190-1B2E-79F6-AFB5-5CB05946BDD4}"/>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solidFill>
                <a:srgbClr val="000000"/>
              </a:solidFill>
              <a:ln w="9028" cap="flat">
                <a:noFill/>
                <a:prstDash val="solid"/>
                <a:miter/>
              </a:ln>
            </p:spPr>
            <p:txBody>
              <a:bodyPr rtlCol="0" anchor="ctr"/>
              <a:lstStyle/>
              <a:p>
                <a:endParaRPr lang="en-US" dirty="0"/>
              </a:p>
            </p:txBody>
          </p:sp>
          <p:sp>
            <p:nvSpPr>
              <p:cNvPr id="44" name="Freeform 381">
                <a:extLst>
                  <a:ext uri="{FF2B5EF4-FFF2-40B4-BE49-F238E27FC236}">
                    <a16:creationId xmlns:a16="http://schemas.microsoft.com/office/drawing/2014/main" id="{8C86489D-A44C-8C15-CD0E-7A264B32683F}"/>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solidFill>
                <a:srgbClr val="000000"/>
              </a:solidFill>
              <a:ln w="9028" cap="flat">
                <a:noFill/>
                <a:prstDash val="solid"/>
                <a:miter/>
              </a:ln>
            </p:spPr>
            <p:txBody>
              <a:bodyPr rtlCol="0" anchor="ctr"/>
              <a:lstStyle/>
              <a:p>
                <a:endParaRPr lang="en-US"/>
              </a:p>
            </p:txBody>
          </p:sp>
          <p:sp>
            <p:nvSpPr>
              <p:cNvPr id="45" name="Freeform 382">
                <a:extLst>
                  <a:ext uri="{FF2B5EF4-FFF2-40B4-BE49-F238E27FC236}">
                    <a16:creationId xmlns:a16="http://schemas.microsoft.com/office/drawing/2014/main" id="{AC3657FD-0A5D-2484-D382-A5C0AC642CC2}"/>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solidFill>
                <a:srgbClr val="000000"/>
              </a:solidFill>
              <a:ln w="9028" cap="flat">
                <a:noFill/>
                <a:prstDash val="solid"/>
                <a:miter/>
              </a:ln>
            </p:spPr>
            <p:txBody>
              <a:bodyPr rtlCol="0" anchor="ctr"/>
              <a:lstStyle/>
              <a:p>
                <a:endParaRPr lang="en-US"/>
              </a:p>
            </p:txBody>
          </p:sp>
          <p:sp>
            <p:nvSpPr>
              <p:cNvPr id="46" name="Freeform 383">
                <a:extLst>
                  <a:ext uri="{FF2B5EF4-FFF2-40B4-BE49-F238E27FC236}">
                    <a16:creationId xmlns:a16="http://schemas.microsoft.com/office/drawing/2014/main" id="{3FD45765-E26C-2B89-E05E-35E0744C8B7F}"/>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solidFill>
                <a:srgbClr val="000000"/>
              </a:solidFill>
              <a:ln w="9028" cap="flat">
                <a:noFill/>
                <a:prstDash val="solid"/>
                <a:miter/>
              </a:ln>
            </p:spPr>
            <p:txBody>
              <a:bodyPr rtlCol="0" anchor="ctr"/>
              <a:lstStyle/>
              <a:p>
                <a:endParaRPr lang="en-US"/>
              </a:p>
            </p:txBody>
          </p:sp>
          <p:sp>
            <p:nvSpPr>
              <p:cNvPr id="47" name="Freeform 384">
                <a:extLst>
                  <a:ext uri="{FF2B5EF4-FFF2-40B4-BE49-F238E27FC236}">
                    <a16:creationId xmlns:a16="http://schemas.microsoft.com/office/drawing/2014/main" id="{952E2E1C-64F3-E226-74B9-B67BF436D9DD}"/>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solidFill>
                <a:srgbClr val="000000"/>
              </a:solidFill>
              <a:ln w="9028" cap="flat">
                <a:noFill/>
                <a:prstDash val="solid"/>
                <a:miter/>
              </a:ln>
            </p:spPr>
            <p:txBody>
              <a:bodyPr rtlCol="0" anchor="ctr"/>
              <a:lstStyle/>
              <a:p>
                <a:endParaRPr lang="en-US"/>
              </a:p>
            </p:txBody>
          </p:sp>
        </p:grpSp>
      </p:grpSp>
      <p:grpSp>
        <p:nvGrpSpPr>
          <p:cNvPr id="50" name="Group 49">
            <a:extLst>
              <a:ext uri="{FF2B5EF4-FFF2-40B4-BE49-F238E27FC236}">
                <a16:creationId xmlns:a16="http://schemas.microsoft.com/office/drawing/2014/main" id="{7CC72F79-8ECD-C45D-AA62-13CC5CA4680A}"/>
              </a:ext>
            </a:extLst>
          </p:cNvPr>
          <p:cNvGrpSpPr/>
          <p:nvPr/>
        </p:nvGrpSpPr>
        <p:grpSpPr>
          <a:xfrm>
            <a:off x="5955538" y="3383500"/>
            <a:ext cx="867188" cy="794922"/>
            <a:chOff x="5632524" y="3887743"/>
            <a:chExt cx="867188" cy="794922"/>
          </a:xfrm>
        </p:grpSpPr>
        <p:sp>
          <p:nvSpPr>
            <p:cNvPr id="51" name="Freeform 264">
              <a:extLst>
                <a:ext uri="{FF2B5EF4-FFF2-40B4-BE49-F238E27FC236}">
                  <a16:creationId xmlns:a16="http://schemas.microsoft.com/office/drawing/2014/main" id="{A0777ED6-663B-2511-AD2B-B0916F2362E5}"/>
                </a:ext>
              </a:extLst>
            </p:cNvPr>
            <p:cNvSpPr/>
            <p:nvPr/>
          </p:nvSpPr>
          <p:spPr>
            <a:xfrm>
              <a:off x="6219683" y="3963622"/>
              <a:ext cx="173437" cy="160791"/>
            </a:xfrm>
            <a:custGeom>
              <a:avLst/>
              <a:gdLst>
                <a:gd name="connsiteX0" fmla="*/ 158985 w 173437"/>
                <a:gd name="connsiteY0" fmla="*/ 0 h 160791"/>
                <a:gd name="connsiteX1" fmla="*/ 173438 w 173437"/>
                <a:gd name="connsiteY1" fmla="*/ 14453 h 160791"/>
                <a:gd name="connsiteX2" fmla="*/ 173438 w 173437"/>
                <a:gd name="connsiteY2" fmla="*/ 101172 h 160791"/>
                <a:gd name="connsiteX3" fmla="*/ 158985 w 173437"/>
                <a:gd name="connsiteY3" fmla="*/ 115625 h 160791"/>
                <a:gd name="connsiteX4" fmla="*/ 144531 w 173437"/>
                <a:gd name="connsiteY4" fmla="*/ 130079 h 160791"/>
                <a:gd name="connsiteX5" fmla="*/ 144531 w 173437"/>
                <a:gd name="connsiteY5" fmla="*/ 160791 h 160791"/>
                <a:gd name="connsiteX6" fmla="*/ 80396 w 173437"/>
                <a:gd name="connsiteY6" fmla="*/ 118335 h 160791"/>
                <a:gd name="connsiteX7" fmla="*/ 72266 w 173437"/>
                <a:gd name="connsiteY7" fmla="*/ 115625 h 160791"/>
                <a:gd name="connsiteX8" fmla="*/ 14453 w 173437"/>
                <a:gd name="connsiteY8" fmla="*/ 115625 h 160791"/>
                <a:gd name="connsiteX9" fmla="*/ 0 w 173437"/>
                <a:gd name="connsiteY9" fmla="*/ 101172 h 160791"/>
                <a:gd name="connsiteX10" fmla="*/ 0 w 173437"/>
                <a:gd name="connsiteY10" fmla="*/ 89429 h 160791"/>
                <a:gd name="connsiteX11" fmla="*/ 4517 w 173437"/>
                <a:gd name="connsiteY11" fmla="*/ 86719 h 160791"/>
                <a:gd name="connsiteX12" fmla="*/ 57813 w 173437"/>
                <a:gd name="connsiteY12" fmla="*/ 86719 h 160791"/>
                <a:gd name="connsiteX13" fmla="*/ 101172 w 173437"/>
                <a:gd name="connsiteY13" fmla="*/ 43359 h 160791"/>
                <a:gd name="connsiteX14" fmla="*/ 101172 w 173437"/>
                <a:gd name="connsiteY14" fmla="*/ 0 h 160791"/>
                <a:gd name="connsiteX15" fmla="*/ 158985 w 173437"/>
                <a:gd name="connsiteY15" fmla="*/ 0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3437" h="160791">
                  <a:moveTo>
                    <a:pt x="158985" y="0"/>
                  </a:moveTo>
                  <a:cubicBezTo>
                    <a:pt x="167114" y="0"/>
                    <a:pt x="173438" y="6323"/>
                    <a:pt x="173438" y="14453"/>
                  </a:cubicBezTo>
                  <a:lnTo>
                    <a:pt x="173438" y="101172"/>
                  </a:lnTo>
                  <a:cubicBezTo>
                    <a:pt x="173438" y="109302"/>
                    <a:pt x="167114" y="115625"/>
                    <a:pt x="158985" y="115625"/>
                  </a:cubicBezTo>
                  <a:cubicBezTo>
                    <a:pt x="150855" y="115625"/>
                    <a:pt x="144531" y="121948"/>
                    <a:pt x="144531" y="130079"/>
                  </a:cubicBezTo>
                  <a:lnTo>
                    <a:pt x="144531" y="160791"/>
                  </a:lnTo>
                  <a:lnTo>
                    <a:pt x="80396" y="118335"/>
                  </a:lnTo>
                  <a:cubicBezTo>
                    <a:pt x="77686" y="116529"/>
                    <a:pt x="74976" y="115625"/>
                    <a:pt x="72266" y="115625"/>
                  </a:cubicBezTo>
                  <a:lnTo>
                    <a:pt x="14453" y="115625"/>
                  </a:lnTo>
                  <a:cubicBezTo>
                    <a:pt x="6323" y="115625"/>
                    <a:pt x="0" y="109302"/>
                    <a:pt x="0" y="101172"/>
                  </a:cubicBezTo>
                  <a:lnTo>
                    <a:pt x="0" y="89429"/>
                  </a:lnTo>
                  <a:lnTo>
                    <a:pt x="4517" y="86719"/>
                  </a:lnTo>
                  <a:lnTo>
                    <a:pt x="57813" y="86719"/>
                  </a:lnTo>
                  <a:cubicBezTo>
                    <a:pt x="81299" y="86719"/>
                    <a:pt x="101172" y="66846"/>
                    <a:pt x="101172" y="43359"/>
                  </a:cubicBezTo>
                  <a:lnTo>
                    <a:pt x="101172" y="0"/>
                  </a:lnTo>
                  <a:lnTo>
                    <a:pt x="158985" y="0"/>
                  </a:lnTo>
                  <a:close/>
                </a:path>
              </a:pathLst>
            </a:custGeom>
            <a:solidFill>
              <a:srgbClr val="00BADE"/>
            </a:solidFill>
            <a:ln w="9028" cap="flat">
              <a:noFill/>
              <a:prstDash val="solid"/>
              <a:miter/>
            </a:ln>
          </p:spPr>
          <p:txBody>
            <a:bodyPr rtlCol="0" anchor="ctr"/>
            <a:lstStyle/>
            <a:p>
              <a:endParaRPr lang="en-US"/>
            </a:p>
          </p:txBody>
        </p:sp>
        <p:sp>
          <p:nvSpPr>
            <p:cNvPr id="52" name="Freeform 265">
              <a:extLst>
                <a:ext uri="{FF2B5EF4-FFF2-40B4-BE49-F238E27FC236}">
                  <a16:creationId xmlns:a16="http://schemas.microsoft.com/office/drawing/2014/main" id="{48BD1CEC-C681-F9E1-FE90-9E192BE23702}"/>
                </a:ext>
              </a:extLst>
            </p:cNvPr>
            <p:cNvSpPr/>
            <p:nvPr/>
          </p:nvSpPr>
          <p:spPr>
            <a:xfrm>
              <a:off x="6118511" y="3905809"/>
              <a:ext cx="173437" cy="160791"/>
            </a:xfrm>
            <a:custGeom>
              <a:avLst/>
              <a:gdLst>
                <a:gd name="connsiteX0" fmla="*/ 0 w 173437"/>
                <a:gd name="connsiteY0" fmla="*/ 14453 h 160791"/>
                <a:gd name="connsiteX1" fmla="*/ 14453 w 173437"/>
                <a:gd name="connsiteY1" fmla="*/ 0 h 160791"/>
                <a:gd name="connsiteX2" fmla="*/ 158985 w 173437"/>
                <a:gd name="connsiteY2" fmla="*/ 0 h 160791"/>
                <a:gd name="connsiteX3" fmla="*/ 173438 w 173437"/>
                <a:gd name="connsiteY3" fmla="*/ 14453 h 160791"/>
                <a:gd name="connsiteX4" fmla="*/ 173438 w 173437"/>
                <a:gd name="connsiteY4" fmla="*/ 28906 h 160791"/>
                <a:gd name="connsiteX5" fmla="*/ 115625 w 173437"/>
                <a:gd name="connsiteY5" fmla="*/ 28906 h 160791"/>
                <a:gd name="connsiteX6" fmla="*/ 72266 w 173437"/>
                <a:gd name="connsiteY6" fmla="*/ 72266 h 160791"/>
                <a:gd name="connsiteX7" fmla="*/ 72266 w 173437"/>
                <a:gd name="connsiteY7" fmla="*/ 131885 h 160791"/>
                <a:gd name="connsiteX8" fmla="*/ 28906 w 173437"/>
                <a:gd name="connsiteY8" fmla="*/ 160791 h 160791"/>
                <a:gd name="connsiteX9" fmla="*/ 28906 w 173437"/>
                <a:gd name="connsiteY9" fmla="*/ 130078 h 160791"/>
                <a:gd name="connsiteX10" fmla="*/ 14453 w 173437"/>
                <a:gd name="connsiteY10" fmla="*/ 115625 h 160791"/>
                <a:gd name="connsiteX11" fmla="*/ 0 w 173437"/>
                <a:gd name="connsiteY11" fmla="*/ 101172 h 160791"/>
                <a:gd name="connsiteX12" fmla="*/ 0 w 173437"/>
                <a:gd name="connsiteY12"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437" h="160791">
                  <a:moveTo>
                    <a:pt x="0" y="14453"/>
                  </a:moveTo>
                  <a:cubicBezTo>
                    <a:pt x="0" y="6323"/>
                    <a:pt x="6323" y="0"/>
                    <a:pt x="14453" y="0"/>
                  </a:cubicBezTo>
                  <a:lnTo>
                    <a:pt x="158985" y="0"/>
                  </a:lnTo>
                  <a:cubicBezTo>
                    <a:pt x="167114" y="0"/>
                    <a:pt x="173438" y="6323"/>
                    <a:pt x="173438" y="14453"/>
                  </a:cubicBezTo>
                  <a:lnTo>
                    <a:pt x="173438" y="28906"/>
                  </a:lnTo>
                  <a:lnTo>
                    <a:pt x="115625" y="28906"/>
                  </a:lnTo>
                  <a:cubicBezTo>
                    <a:pt x="92139" y="28906"/>
                    <a:pt x="72266" y="48779"/>
                    <a:pt x="72266" y="72266"/>
                  </a:cubicBezTo>
                  <a:lnTo>
                    <a:pt x="72266" y="131885"/>
                  </a:lnTo>
                  <a:lnTo>
                    <a:pt x="28906" y="160791"/>
                  </a:lnTo>
                  <a:lnTo>
                    <a:pt x="28906" y="130078"/>
                  </a:lnTo>
                  <a:cubicBezTo>
                    <a:pt x="28906" y="121948"/>
                    <a:pt x="22583" y="115625"/>
                    <a:pt x="14453" y="115625"/>
                  </a:cubicBez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sp>
          <p:nvSpPr>
            <p:cNvPr id="53" name="Freeform 266">
              <a:extLst>
                <a:ext uri="{FF2B5EF4-FFF2-40B4-BE49-F238E27FC236}">
                  <a16:creationId xmlns:a16="http://schemas.microsoft.com/office/drawing/2014/main" id="{B09E25F1-A70B-3A7E-4AB8-7FBE10040D51}"/>
                </a:ext>
              </a:extLst>
            </p:cNvPr>
            <p:cNvSpPr/>
            <p:nvPr/>
          </p:nvSpPr>
          <p:spPr>
            <a:xfrm>
              <a:off x="5699369" y="3949169"/>
              <a:ext cx="202343" cy="160791"/>
            </a:xfrm>
            <a:custGeom>
              <a:avLst/>
              <a:gdLst>
                <a:gd name="connsiteX0" fmla="*/ 0 w 202343"/>
                <a:gd name="connsiteY0" fmla="*/ 14453 h 160791"/>
                <a:gd name="connsiteX1" fmla="*/ 14453 w 202343"/>
                <a:gd name="connsiteY1" fmla="*/ 0 h 160791"/>
                <a:gd name="connsiteX2" fmla="*/ 187891 w 202343"/>
                <a:gd name="connsiteY2" fmla="*/ 0 h 160791"/>
                <a:gd name="connsiteX3" fmla="*/ 202344 w 202343"/>
                <a:gd name="connsiteY3" fmla="*/ 14453 h 160791"/>
                <a:gd name="connsiteX4" fmla="*/ 202344 w 202343"/>
                <a:gd name="connsiteY4" fmla="*/ 101172 h 160791"/>
                <a:gd name="connsiteX5" fmla="*/ 187891 w 202343"/>
                <a:gd name="connsiteY5" fmla="*/ 115625 h 160791"/>
                <a:gd name="connsiteX6" fmla="*/ 115625 w 202343"/>
                <a:gd name="connsiteY6" fmla="*/ 115625 h 160791"/>
                <a:gd name="connsiteX7" fmla="*/ 107495 w 202343"/>
                <a:gd name="connsiteY7" fmla="*/ 118335 h 160791"/>
                <a:gd name="connsiteX8" fmla="*/ 43360 w 202343"/>
                <a:gd name="connsiteY8" fmla="*/ 160791 h 160791"/>
                <a:gd name="connsiteX9" fmla="*/ 43360 w 202343"/>
                <a:gd name="connsiteY9" fmla="*/ 130078 h 160791"/>
                <a:gd name="connsiteX10" fmla="*/ 28906 w 202343"/>
                <a:gd name="connsiteY10" fmla="*/ 115625 h 160791"/>
                <a:gd name="connsiteX11" fmla="*/ 14453 w 202343"/>
                <a:gd name="connsiteY11" fmla="*/ 115625 h 160791"/>
                <a:gd name="connsiteX12" fmla="*/ 0 w 202343"/>
                <a:gd name="connsiteY12" fmla="*/ 101172 h 160791"/>
                <a:gd name="connsiteX13" fmla="*/ 0 w 202343"/>
                <a:gd name="connsiteY13" fmla="*/ 14453 h 1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343" h="160791">
                  <a:moveTo>
                    <a:pt x="0" y="14453"/>
                  </a:moveTo>
                  <a:cubicBezTo>
                    <a:pt x="0" y="6323"/>
                    <a:pt x="6323" y="0"/>
                    <a:pt x="14453" y="0"/>
                  </a:cubicBezTo>
                  <a:lnTo>
                    <a:pt x="187891" y="0"/>
                  </a:lnTo>
                  <a:cubicBezTo>
                    <a:pt x="196021" y="0"/>
                    <a:pt x="202344" y="6323"/>
                    <a:pt x="202344" y="14453"/>
                  </a:cubicBezTo>
                  <a:lnTo>
                    <a:pt x="202344" y="101172"/>
                  </a:lnTo>
                  <a:cubicBezTo>
                    <a:pt x="202344" y="109302"/>
                    <a:pt x="196021" y="115625"/>
                    <a:pt x="187891" y="115625"/>
                  </a:cubicBezTo>
                  <a:lnTo>
                    <a:pt x="115625" y="115625"/>
                  </a:lnTo>
                  <a:cubicBezTo>
                    <a:pt x="112915" y="115625"/>
                    <a:pt x="110205" y="116528"/>
                    <a:pt x="107495" y="118335"/>
                  </a:cubicBezTo>
                  <a:lnTo>
                    <a:pt x="43360" y="160791"/>
                  </a:lnTo>
                  <a:lnTo>
                    <a:pt x="43360" y="130078"/>
                  </a:lnTo>
                  <a:cubicBezTo>
                    <a:pt x="43360" y="121948"/>
                    <a:pt x="37036" y="115625"/>
                    <a:pt x="28906" y="115625"/>
                  </a:cubicBezTo>
                  <a:lnTo>
                    <a:pt x="14453" y="115625"/>
                  </a:lnTo>
                  <a:cubicBezTo>
                    <a:pt x="6323" y="115625"/>
                    <a:pt x="0" y="109302"/>
                    <a:pt x="0" y="101172"/>
                  </a:cubicBezTo>
                  <a:lnTo>
                    <a:pt x="0" y="14453"/>
                  </a:lnTo>
                  <a:close/>
                </a:path>
              </a:pathLst>
            </a:custGeom>
            <a:solidFill>
              <a:srgbClr val="00BADE"/>
            </a:solidFill>
            <a:ln w="9028" cap="flat">
              <a:noFill/>
              <a:prstDash val="solid"/>
              <a:miter/>
            </a:ln>
          </p:spPr>
          <p:txBody>
            <a:bodyPr rtlCol="0" anchor="ctr"/>
            <a:lstStyle/>
            <a:p>
              <a:endParaRPr lang="en-US"/>
            </a:p>
          </p:txBody>
        </p:sp>
        <p:grpSp>
          <p:nvGrpSpPr>
            <p:cNvPr id="54" name="Graphic 2">
              <a:extLst>
                <a:ext uri="{FF2B5EF4-FFF2-40B4-BE49-F238E27FC236}">
                  <a16:creationId xmlns:a16="http://schemas.microsoft.com/office/drawing/2014/main" id="{97247826-4D99-A814-5844-2D8046FC1B3B}"/>
                </a:ext>
              </a:extLst>
            </p:cNvPr>
            <p:cNvGrpSpPr/>
            <p:nvPr/>
          </p:nvGrpSpPr>
          <p:grpSpPr>
            <a:xfrm>
              <a:off x="5632524" y="3887743"/>
              <a:ext cx="867188" cy="794922"/>
              <a:chOff x="5632524" y="3887743"/>
              <a:chExt cx="867188" cy="794922"/>
            </a:xfrm>
            <a:solidFill>
              <a:srgbClr val="010101"/>
            </a:solidFill>
          </p:grpSpPr>
          <p:sp>
            <p:nvSpPr>
              <p:cNvPr id="55" name="Freeform 268">
                <a:extLst>
                  <a:ext uri="{FF2B5EF4-FFF2-40B4-BE49-F238E27FC236}">
                    <a16:creationId xmlns:a16="http://schemas.microsoft.com/office/drawing/2014/main" id="{E801A735-FE70-D200-96E0-0E4B6E4AD793}"/>
                  </a:ext>
                </a:extLst>
              </p:cNvPr>
              <p:cNvSpPr/>
              <p:nvPr/>
            </p:nvSpPr>
            <p:spPr>
              <a:xfrm>
                <a:off x="5632524" y="4290624"/>
                <a:ext cx="867188" cy="392041"/>
              </a:xfrm>
              <a:custGeom>
                <a:avLst/>
                <a:gdLst>
                  <a:gd name="connsiteX0" fmla="*/ 823829 w 867188"/>
                  <a:gd name="connsiteY0" fmla="*/ 30713 h 392041"/>
                  <a:gd name="connsiteX1" fmla="*/ 785890 w 867188"/>
                  <a:gd name="connsiteY1" fmla="*/ 47876 h 392041"/>
                  <a:gd name="connsiteX2" fmla="*/ 719044 w 867188"/>
                  <a:gd name="connsiteY2" fmla="*/ 88525 h 392041"/>
                  <a:gd name="connsiteX3" fmla="*/ 664845 w 867188"/>
                  <a:gd name="connsiteY3" fmla="*/ 88525 h 392041"/>
                  <a:gd name="connsiteX4" fmla="*/ 650391 w 867188"/>
                  <a:gd name="connsiteY4" fmla="*/ 102979 h 392041"/>
                  <a:gd name="connsiteX5" fmla="*/ 650391 w 867188"/>
                  <a:gd name="connsiteY5" fmla="*/ 131885 h 392041"/>
                  <a:gd name="connsiteX6" fmla="*/ 619679 w 867188"/>
                  <a:gd name="connsiteY6" fmla="*/ 131885 h 392041"/>
                  <a:gd name="connsiteX7" fmla="*/ 607032 w 867188"/>
                  <a:gd name="connsiteY7" fmla="*/ 56909 h 392041"/>
                  <a:gd name="connsiteX8" fmla="*/ 590772 w 867188"/>
                  <a:gd name="connsiteY8" fmla="*/ 45166 h 392041"/>
                  <a:gd name="connsiteX9" fmla="*/ 579029 w 867188"/>
                  <a:gd name="connsiteY9" fmla="*/ 61426 h 392041"/>
                  <a:gd name="connsiteX10" fmla="*/ 590772 w 867188"/>
                  <a:gd name="connsiteY10" fmla="*/ 130982 h 392041"/>
                  <a:gd name="connsiteX11" fmla="*/ 548316 w 867188"/>
                  <a:gd name="connsiteY11" fmla="*/ 130982 h 392041"/>
                  <a:gd name="connsiteX12" fmla="*/ 537476 w 867188"/>
                  <a:gd name="connsiteY12" fmla="*/ 56909 h 392041"/>
                  <a:gd name="connsiteX13" fmla="*/ 513990 w 867188"/>
                  <a:gd name="connsiteY13" fmla="*/ 24390 h 392041"/>
                  <a:gd name="connsiteX14" fmla="*/ 469727 w 867188"/>
                  <a:gd name="connsiteY14" fmla="*/ 1807 h 392041"/>
                  <a:gd name="connsiteX15" fmla="*/ 463404 w 867188"/>
                  <a:gd name="connsiteY15" fmla="*/ 0 h 392041"/>
                  <a:gd name="connsiteX16" fmla="*/ 405591 w 867188"/>
                  <a:gd name="connsiteY16" fmla="*/ 0 h 392041"/>
                  <a:gd name="connsiteX17" fmla="*/ 399268 w 867188"/>
                  <a:gd name="connsiteY17" fmla="*/ 1807 h 392041"/>
                  <a:gd name="connsiteX18" fmla="*/ 355005 w 867188"/>
                  <a:gd name="connsiteY18" fmla="*/ 24390 h 392041"/>
                  <a:gd name="connsiteX19" fmla="*/ 331519 w 867188"/>
                  <a:gd name="connsiteY19" fmla="*/ 56909 h 392041"/>
                  <a:gd name="connsiteX20" fmla="*/ 320679 w 867188"/>
                  <a:gd name="connsiteY20" fmla="*/ 130982 h 392041"/>
                  <a:gd name="connsiteX21" fmla="*/ 278223 w 867188"/>
                  <a:gd name="connsiteY21" fmla="*/ 130982 h 392041"/>
                  <a:gd name="connsiteX22" fmla="*/ 289966 w 867188"/>
                  <a:gd name="connsiteY22" fmla="*/ 61426 h 392041"/>
                  <a:gd name="connsiteX23" fmla="*/ 278223 w 867188"/>
                  <a:gd name="connsiteY23" fmla="*/ 45166 h 392041"/>
                  <a:gd name="connsiteX24" fmla="*/ 261963 w 867188"/>
                  <a:gd name="connsiteY24" fmla="*/ 56909 h 392041"/>
                  <a:gd name="connsiteX25" fmla="*/ 261963 w 867188"/>
                  <a:gd name="connsiteY25" fmla="*/ 56909 h 392041"/>
                  <a:gd name="connsiteX26" fmla="*/ 249317 w 867188"/>
                  <a:gd name="connsiteY26" fmla="*/ 131885 h 392041"/>
                  <a:gd name="connsiteX27" fmla="*/ 216797 w 867188"/>
                  <a:gd name="connsiteY27" fmla="*/ 131885 h 392041"/>
                  <a:gd name="connsiteX28" fmla="*/ 216797 w 867188"/>
                  <a:gd name="connsiteY28" fmla="*/ 102979 h 392041"/>
                  <a:gd name="connsiteX29" fmla="*/ 202344 w 867188"/>
                  <a:gd name="connsiteY29" fmla="*/ 88525 h 392041"/>
                  <a:gd name="connsiteX30" fmla="*/ 148145 w 867188"/>
                  <a:gd name="connsiteY30" fmla="*/ 88525 h 392041"/>
                  <a:gd name="connsiteX31" fmla="*/ 81299 w 867188"/>
                  <a:gd name="connsiteY31" fmla="*/ 47876 h 392041"/>
                  <a:gd name="connsiteX32" fmla="*/ 43359 w 867188"/>
                  <a:gd name="connsiteY32" fmla="*/ 30713 h 392041"/>
                  <a:gd name="connsiteX33" fmla="*/ 0 w 867188"/>
                  <a:gd name="connsiteY33" fmla="*/ 74072 h 392041"/>
                  <a:gd name="connsiteX34" fmla="*/ 0 w 867188"/>
                  <a:gd name="connsiteY34" fmla="*/ 247510 h 392041"/>
                  <a:gd name="connsiteX35" fmla="*/ 9937 w 867188"/>
                  <a:gd name="connsiteY35" fmla="*/ 261060 h 392041"/>
                  <a:gd name="connsiteX36" fmla="*/ 14453 w 867188"/>
                  <a:gd name="connsiteY36" fmla="*/ 262866 h 392041"/>
                  <a:gd name="connsiteX37" fmla="*/ 14453 w 867188"/>
                  <a:gd name="connsiteY37" fmla="*/ 363135 h 392041"/>
                  <a:gd name="connsiteX38" fmla="*/ 0 w 867188"/>
                  <a:gd name="connsiteY38" fmla="*/ 363135 h 392041"/>
                  <a:gd name="connsiteX39" fmla="*/ 0 w 867188"/>
                  <a:gd name="connsiteY39" fmla="*/ 392042 h 392041"/>
                  <a:gd name="connsiteX40" fmla="*/ 867189 w 867188"/>
                  <a:gd name="connsiteY40" fmla="*/ 392042 h 392041"/>
                  <a:gd name="connsiteX41" fmla="*/ 867189 w 867188"/>
                  <a:gd name="connsiteY41" fmla="*/ 363135 h 392041"/>
                  <a:gd name="connsiteX42" fmla="*/ 852735 w 867188"/>
                  <a:gd name="connsiteY42" fmla="*/ 363135 h 392041"/>
                  <a:gd name="connsiteX43" fmla="*/ 852735 w 867188"/>
                  <a:gd name="connsiteY43" fmla="*/ 233960 h 392041"/>
                  <a:gd name="connsiteX44" fmla="*/ 858155 w 867188"/>
                  <a:gd name="connsiteY44" fmla="*/ 231250 h 392041"/>
                  <a:gd name="connsiteX45" fmla="*/ 867189 w 867188"/>
                  <a:gd name="connsiteY45" fmla="*/ 217700 h 392041"/>
                  <a:gd name="connsiteX46" fmla="*/ 867189 w 867188"/>
                  <a:gd name="connsiteY46" fmla="*/ 73169 h 392041"/>
                  <a:gd name="connsiteX47" fmla="*/ 823829 w 867188"/>
                  <a:gd name="connsiteY47" fmla="*/ 30713 h 392041"/>
                  <a:gd name="connsiteX48" fmla="*/ 693751 w 867188"/>
                  <a:gd name="connsiteY48" fmla="*/ 303516 h 392041"/>
                  <a:gd name="connsiteX49" fmla="*/ 727174 w 867188"/>
                  <a:gd name="connsiteY49" fmla="*/ 363135 h 392041"/>
                  <a:gd name="connsiteX50" fmla="*/ 693751 w 867188"/>
                  <a:gd name="connsiteY50" fmla="*/ 363135 h 392041"/>
                  <a:gd name="connsiteX51" fmla="*/ 693751 w 867188"/>
                  <a:gd name="connsiteY51" fmla="*/ 303516 h 392041"/>
                  <a:gd name="connsiteX52" fmla="*/ 693751 w 867188"/>
                  <a:gd name="connsiteY52" fmla="*/ 160791 h 392041"/>
                  <a:gd name="connsiteX53" fmla="*/ 737110 w 867188"/>
                  <a:gd name="connsiteY53" fmla="*/ 160791 h 392041"/>
                  <a:gd name="connsiteX54" fmla="*/ 743433 w 867188"/>
                  <a:gd name="connsiteY54" fmla="*/ 158984 h 392041"/>
                  <a:gd name="connsiteX55" fmla="*/ 780470 w 867188"/>
                  <a:gd name="connsiteY55" fmla="*/ 140918 h 392041"/>
                  <a:gd name="connsiteX56" fmla="*/ 780470 w 867188"/>
                  <a:gd name="connsiteY56" fmla="*/ 167114 h 392041"/>
                  <a:gd name="connsiteX57" fmla="*/ 693751 w 867188"/>
                  <a:gd name="connsiteY57" fmla="*/ 221314 h 392041"/>
                  <a:gd name="connsiteX58" fmla="*/ 693751 w 867188"/>
                  <a:gd name="connsiteY58" fmla="*/ 160791 h 392041"/>
                  <a:gd name="connsiteX59" fmla="*/ 359522 w 867188"/>
                  <a:gd name="connsiteY59" fmla="*/ 62329 h 392041"/>
                  <a:gd name="connsiteX60" fmla="*/ 367652 w 867188"/>
                  <a:gd name="connsiteY60" fmla="*/ 51489 h 392041"/>
                  <a:gd name="connsiteX61" fmla="*/ 409205 w 867188"/>
                  <a:gd name="connsiteY61" fmla="*/ 30713 h 392041"/>
                  <a:gd name="connsiteX62" fmla="*/ 459791 w 867188"/>
                  <a:gd name="connsiteY62" fmla="*/ 30713 h 392041"/>
                  <a:gd name="connsiteX63" fmla="*/ 501343 w 867188"/>
                  <a:gd name="connsiteY63" fmla="*/ 51489 h 392041"/>
                  <a:gd name="connsiteX64" fmla="*/ 509473 w 867188"/>
                  <a:gd name="connsiteY64" fmla="*/ 62329 h 392041"/>
                  <a:gd name="connsiteX65" fmla="*/ 519410 w 867188"/>
                  <a:gd name="connsiteY65" fmla="*/ 131885 h 392041"/>
                  <a:gd name="connsiteX66" fmla="*/ 492310 w 867188"/>
                  <a:gd name="connsiteY66" fmla="*/ 131885 h 392041"/>
                  <a:gd name="connsiteX67" fmla="*/ 492310 w 867188"/>
                  <a:gd name="connsiteY67" fmla="*/ 74072 h 392041"/>
                  <a:gd name="connsiteX68" fmla="*/ 477857 w 867188"/>
                  <a:gd name="connsiteY68" fmla="*/ 59619 h 392041"/>
                  <a:gd name="connsiteX69" fmla="*/ 391138 w 867188"/>
                  <a:gd name="connsiteY69" fmla="*/ 59619 h 392041"/>
                  <a:gd name="connsiteX70" fmla="*/ 376685 w 867188"/>
                  <a:gd name="connsiteY70" fmla="*/ 74072 h 392041"/>
                  <a:gd name="connsiteX71" fmla="*/ 376685 w 867188"/>
                  <a:gd name="connsiteY71" fmla="*/ 131885 h 392041"/>
                  <a:gd name="connsiteX72" fmla="*/ 349586 w 867188"/>
                  <a:gd name="connsiteY72" fmla="*/ 131885 h 392041"/>
                  <a:gd name="connsiteX73" fmla="*/ 359522 w 867188"/>
                  <a:gd name="connsiteY73" fmla="*/ 62329 h 392041"/>
                  <a:gd name="connsiteX74" fmla="*/ 462501 w 867188"/>
                  <a:gd name="connsiteY74" fmla="*/ 131885 h 392041"/>
                  <a:gd name="connsiteX75" fmla="*/ 404688 w 867188"/>
                  <a:gd name="connsiteY75" fmla="*/ 131885 h 392041"/>
                  <a:gd name="connsiteX76" fmla="*/ 404688 w 867188"/>
                  <a:gd name="connsiteY76" fmla="*/ 88525 h 392041"/>
                  <a:gd name="connsiteX77" fmla="*/ 462501 w 867188"/>
                  <a:gd name="connsiteY77" fmla="*/ 88525 h 392041"/>
                  <a:gd name="connsiteX78" fmla="*/ 462501 w 867188"/>
                  <a:gd name="connsiteY78" fmla="*/ 131885 h 392041"/>
                  <a:gd name="connsiteX79" fmla="*/ 664845 w 867188"/>
                  <a:gd name="connsiteY79" fmla="*/ 160791 h 392041"/>
                  <a:gd name="connsiteX80" fmla="*/ 664845 w 867188"/>
                  <a:gd name="connsiteY80" fmla="*/ 189698 h 392041"/>
                  <a:gd name="connsiteX81" fmla="*/ 202344 w 867188"/>
                  <a:gd name="connsiteY81" fmla="*/ 189698 h 392041"/>
                  <a:gd name="connsiteX82" fmla="*/ 202344 w 867188"/>
                  <a:gd name="connsiteY82" fmla="*/ 160791 h 392041"/>
                  <a:gd name="connsiteX83" fmla="*/ 664845 w 867188"/>
                  <a:gd name="connsiteY83" fmla="*/ 160791 h 392041"/>
                  <a:gd name="connsiteX84" fmla="*/ 520313 w 867188"/>
                  <a:gd name="connsiteY84" fmla="*/ 221314 h 392041"/>
                  <a:gd name="connsiteX85" fmla="*/ 520313 w 867188"/>
                  <a:gd name="connsiteY85" fmla="*/ 218604 h 392041"/>
                  <a:gd name="connsiteX86" fmla="*/ 607032 w 867188"/>
                  <a:gd name="connsiteY86" fmla="*/ 218604 h 392041"/>
                  <a:gd name="connsiteX87" fmla="*/ 607032 w 867188"/>
                  <a:gd name="connsiteY87" fmla="*/ 363135 h 392041"/>
                  <a:gd name="connsiteX88" fmla="*/ 478760 w 867188"/>
                  <a:gd name="connsiteY88" fmla="*/ 363135 h 392041"/>
                  <a:gd name="connsiteX89" fmla="*/ 490503 w 867188"/>
                  <a:gd name="connsiteY89" fmla="*/ 268287 h 392041"/>
                  <a:gd name="connsiteX90" fmla="*/ 507667 w 867188"/>
                  <a:gd name="connsiteY90" fmla="*/ 251123 h 392041"/>
                  <a:gd name="connsiteX91" fmla="*/ 520313 w 867188"/>
                  <a:gd name="connsiteY91" fmla="*/ 221314 h 392041"/>
                  <a:gd name="connsiteX92" fmla="*/ 359522 w 867188"/>
                  <a:gd name="connsiteY92" fmla="*/ 252027 h 392041"/>
                  <a:gd name="connsiteX93" fmla="*/ 376685 w 867188"/>
                  <a:gd name="connsiteY93" fmla="*/ 269190 h 392041"/>
                  <a:gd name="connsiteX94" fmla="*/ 388428 w 867188"/>
                  <a:gd name="connsiteY94" fmla="*/ 364038 h 392041"/>
                  <a:gd name="connsiteX95" fmla="*/ 260156 w 867188"/>
                  <a:gd name="connsiteY95" fmla="*/ 364038 h 392041"/>
                  <a:gd name="connsiteX96" fmla="*/ 260156 w 867188"/>
                  <a:gd name="connsiteY96" fmla="*/ 219507 h 392041"/>
                  <a:gd name="connsiteX97" fmla="*/ 346875 w 867188"/>
                  <a:gd name="connsiteY97" fmla="*/ 219507 h 392041"/>
                  <a:gd name="connsiteX98" fmla="*/ 346875 w 867188"/>
                  <a:gd name="connsiteY98" fmla="*/ 222217 h 392041"/>
                  <a:gd name="connsiteX99" fmla="*/ 359522 w 867188"/>
                  <a:gd name="connsiteY99" fmla="*/ 252027 h 392041"/>
                  <a:gd name="connsiteX100" fmla="*/ 173438 w 867188"/>
                  <a:gd name="connsiteY100" fmla="*/ 279127 h 392041"/>
                  <a:gd name="connsiteX101" fmla="*/ 158081 w 867188"/>
                  <a:gd name="connsiteY101" fmla="*/ 228540 h 392041"/>
                  <a:gd name="connsiteX102" fmla="*/ 151758 w 867188"/>
                  <a:gd name="connsiteY102" fmla="*/ 220411 h 392041"/>
                  <a:gd name="connsiteX103" fmla="*/ 86719 w 867188"/>
                  <a:gd name="connsiteY103" fmla="*/ 181567 h 392041"/>
                  <a:gd name="connsiteX104" fmla="*/ 86719 w 867188"/>
                  <a:gd name="connsiteY104" fmla="*/ 140918 h 392041"/>
                  <a:gd name="connsiteX105" fmla="*/ 123755 w 867188"/>
                  <a:gd name="connsiteY105" fmla="*/ 158984 h 392041"/>
                  <a:gd name="connsiteX106" fmla="*/ 130078 w 867188"/>
                  <a:gd name="connsiteY106" fmla="*/ 160791 h 392041"/>
                  <a:gd name="connsiteX107" fmla="*/ 173438 w 867188"/>
                  <a:gd name="connsiteY107" fmla="*/ 160791 h 392041"/>
                  <a:gd name="connsiteX108" fmla="*/ 173438 w 867188"/>
                  <a:gd name="connsiteY108" fmla="*/ 279127 h 392041"/>
                  <a:gd name="connsiteX109" fmla="*/ 43359 w 867188"/>
                  <a:gd name="connsiteY109" fmla="*/ 272803 h 392041"/>
                  <a:gd name="connsiteX110" fmla="*/ 89429 w 867188"/>
                  <a:gd name="connsiteY110" fmla="*/ 288160 h 392041"/>
                  <a:gd name="connsiteX111" fmla="*/ 111108 w 867188"/>
                  <a:gd name="connsiteY111" fmla="*/ 363135 h 392041"/>
                  <a:gd name="connsiteX112" fmla="*/ 43359 w 867188"/>
                  <a:gd name="connsiteY112" fmla="*/ 363135 h 392041"/>
                  <a:gd name="connsiteX113" fmla="*/ 43359 w 867188"/>
                  <a:gd name="connsiteY113" fmla="*/ 272803 h 392041"/>
                  <a:gd name="connsiteX114" fmla="*/ 140918 w 867188"/>
                  <a:gd name="connsiteY114" fmla="*/ 363135 h 392041"/>
                  <a:gd name="connsiteX115" fmla="*/ 114722 w 867188"/>
                  <a:gd name="connsiteY115" fmla="*/ 272803 h 392041"/>
                  <a:gd name="connsiteX116" fmla="*/ 105689 w 867188"/>
                  <a:gd name="connsiteY116" fmla="*/ 262866 h 392041"/>
                  <a:gd name="connsiteX117" fmla="*/ 28906 w 867188"/>
                  <a:gd name="connsiteY117" fmla="*/ 237573 h 392041"/>
                  <a:gd name="connsiteX118" fmla="*/ 28906 w 867188"/>
                  <a:gd name="connsiteY118" fmla="*/ 74976 h 392041"/>
                  <a:gd name="connsiteX119" fmla="*/ 43359 w 867188"/>
                  <a:gd name="connsiteY119" fmla="*/ 60523 h 392041"/>
                  <a:gd name="connsiteX120" fmla="*/ 61426 w 867188"/>
                  <a:gd name="connsiteY120" fmla="*/ 70459 h 392041"/>
                  <a:gd name="connsiteX121" fmla="*/ 65039 w 867188"/>
                  <a:gd name="connsiteY121" fmla="*/ 73169 h 392041"/>
                  <a:gd name="connsiteX122" fmla="*/ 137305 w 867188"/>
                  <a:gd name="connsiteY122" fmla="*/ 116529 h 392041"/>
                  <a:gd name="connsiteX123" fmla="*/ 144531 w 867188"/>
                  <a:gd name="connsiteY123" fmla="*/ 118335 h 392041"/>
                  <a:gd name="connsiteX124" fmla="*/ 187891 w 867188"/>
                  <a:gd name="connsiteY124" fmla="*/ 118335 h 392041"/>
                  <a:gd name="connsiteX125" fmla="*/ 187891 w 867188"/>
                  <a:gd name="connsiteY125" fmla="*/ 132788 h 392041"/>
                  <a:gd name="connsiteX126" fmla="*/ 133691 w 867188"/>
                  <a:gd name="connsiteY126" fmla="*/ 132788 h 392041"/>
                  <a:gd name="connsiteX127" fmla="*/ 78589 w 867188"/>
                  <a:gd name="connsiteY127" fmla="*/ 105689 h 392041"/>
                  <a:gd name="connsiteX128" fmla="*/ 59619 w 867188"/>
                  <a:gd name="connsiteY128" fmla="*/ 112012 h 392041"/>
                  <a:gd name="connsiteX129" fmla="*/ 57813 w 867188"/>
                  <a:gd name="connsiteY129" fmla="*/ 118335 h 392041"/>
                  <a:gd name="connsiteX130" fmla="*/ 57813 w 867188"/>
                  <a:gd name="connsiteY130" fmla="*/ 190601 h 392041"/>
                  <a:gd name="connsiteX131" fmla="*/ 65039 w 867188"/>
                  <a:gd name="connsiteY131" fmla="*/ 203247 h 392041"/>
                  <a:gd name="connsiteX132" fmla="*/ 132788 w 867188"/>
                  <a:gd name="connsiteY132" fmla="*/ 243897 h 392041"/>
                  <a:gd name="connsiteX133" fmla="*/ 168921 w 867188"/>
                  <a:gd name="connsiteY133" fmla="*/ 364038 h 392041"/>
                  <a:gd name="connsiteX134" fmla="*/ 140918 w 867188"/>
                  <a:gd name="connsiteY134" fmla="*/ 364038 h 392041"/>
                  <a:gd name="connsiteX135" fmla="*/ 202344 w 867188"/>
                  <a:gd name="connsiteY135" fmla="*/ 363135 h 392041"/>
                  <a:gd name="connsiteX136" fmla="*/ 202344 w 867188"/>
                  <a:gd name="connsiteY136" fmla="*/ 218604 h 392041"/>
                  <a:gd name="connsiteX137" fmla="*/ 231250 w 867188"/>
                  <a:gd name="connsiteY137" fmla="*/ 218604 h 392041"/>
                  <a:gd name="connsiteX138" fmla="*/ 231250 w 867188"/>
                  <a:gd name="connsiteY138" fmla="*/ 363135 h 392041"/>
                  <a:gd name="connsiteX139" fmla="*/ 202344 w 867188"/>
                  <a:gd name="connsiteY139" fmla="*/ 363135 h 392041"/>
                  <a:gd name="connsiteX140" fmla="*/ 417335 w 867188"/>
                  <a:gd name="connsiteY140" fmla="*/ 363135 h 392041"/>
                  <a:gd name="connsiteX141" fmla="*/ 404688 w 867188"/>
                  <a:gd name="connsiteY141" fmla="*/ 260156 h 392041"/>
                  <a:gd name="connsiteX142" fmla="*/ 400171 w 867188"/>
                  <a:gd name="connsiteY142" fmla="*/ 252027 h 392041"/>
                  <a:gd name="connsiteX143" fmla="*/ 379395 w 867188"/>
                  <a:gd name="connsiteY143" fmla="*/ 231250 h 392041"/>
                  <a:gd name="connsiteX144" fmla="*/ 374878 w 867188"/>
                  <a:gd name="connsiteY144" fmla="*/ 221314 h 392041"/>
                  <a:gd name="connsiteX145" fmla="*/ 374878 w 867188"/>
                  <a:gd name="connsiteY145" fmla="*/ 218604 h 392041"/>
                  <a:gd name="connsiteX146" fmla="*/ 490503 w 867188"/>
                  <a:gd name="connsiteY146" fmla="*/ 218604 h 392041"/>
                  <a:gd name="connsiteX147" fmla="*/ 490503 w 867188"/>
                  <a:gd name="connsiteY147" fmla="*/ 221314 h 392041"/>
                  <a:gd name="connsiteX148" fmla="*/ 485987 w 867188"/>
                  <a:gd name="connsiteY148" fmla="*/ 231250 h 392041"/>
                  <a:gd name="connsiteX149" fmla="*/ 465211 w 867188"/>
                  <a:gd name="connsiteY149" fmla="*/ 252027 h 392041"/>
                  <a:gd name="connsiteX150" fmla="*/ 460694 w 867188"/>
                  <a:gd name="connsiteY150" fmla="*/ 260156 h 392041"/>
                  <a:gd name="connsiteX151" fmla="*/ 448048 w 867188"/>
                  <a:gd name="connsiteY151" fmla="*/ 363135 h 392041"/>
                  <a:gd name="connsiteX152" fmla="*/ 417335 w 867188"/>
                  <a:gd name="connsiteY152" fmla="*/ 363135 h 392041"/>
                  <a:gd name="connsiteX153" fmla="*/ 635938 w 867188"/>
                  <a:gd name="connsiteY153" fmla="*/ 363135 h 392041"/>
                  <a:gd name="connsiteX154" fmla="*/ 635938 w 867188"/>
                  <a:gd name="connsiteY154" fmla="*/ 218604 h 392041"/>
                  <a:gd name="connsiteX155" fmla="*/ 664845 w 867188"/>
                  <a:gd name="connsiteY155" fmla="*/ 218604 h 392041"/>
                  <a:gd name="connsiteX156" fmla="*/ 664845 w 867188"/>
                  <a:gd name="connsiteY156" fmla="*/ 363135 h 392041"/>
                  <a:gd name="connsiteX157" fmla="*/ 635938 w 867188"/>
                  <a:gd name="connsiteY157" fmla="*/ 363135 h 392041"/>
                  <a:gd name="connsiteX158" fmla="*/ 760597 w 867188"/>
                  <a:gd name="connsiteY158" fmla="*/ 363135 h 392041"/>
                  <a:gd name="connsiteX159" fmla="*/ 699171 w 867188"/>
                  <a:gd name="connsiteY159" fmla="*/ 252930 h 392041"/>
                  <a:gd name="connsiteX160" fmla="*/ 803053 w 867188"/>
                  <a:gd name="connsiteY160" fmla="*/ 187891 h 392041"/>
                  <a:gd name="connsiteX161" fmla="*/ 810279 w 867188"/>
                  <a:gd name="connsiteY161" fmla="*/ 175245 h 392041"/>
                  <a:gd name="connsiteX162" fmla="*/ 810279 w 867188"/>
                  <a:gd name="connsiteY162" fmla="*/ 117432 h 392041"/>
                  <a:gd name="connsiteX163" fmla="*/ 795826 w 867188"/>
                  <a:gd name="connsiteY163" fmla="*/ 102979 h 392041"/>
                  <a:gd name="connsiteX164" fmla="*/ 789503 w 867188"/>
                  <a:gd name="connsiteY164" fmla="*/ 104785 h 392041"/>
                  <a:gd name="connsiteX165" fmla="*/ 734400 w 867188"/>
                  <a:gd name="connsiteY165" fmla="*/ 131885 h 392041"/>
                  <a:gd name="connsiteX166" fmla="*/ 680201 w 867188"/>
                  <a:gd name="connsiteY166" fmla="*/ 131885 h 392041"/>
                  <a:gd name="connsiteX167" fmla="*/ 680201 w 867188"/>
                  <a:gd name="connsiteY167" fmla="*/ 117432 h 392041"/>
                  <a:gd name="connsiteX168" fmla="*/ 723561 w 867188"/>
                  <a:gd name="connsiteY168" fmla="*/ 117432 h 392041"/>
                  <a:gd name="connsiteX169" fmla="*/ 730787 w 867188"/>
                  <a:gd name="connsiteY169" fmla="*/ 115625 h 392041"/>
                  <a:gd name="connsiteX170" fmla="*/ 803053 w 867188"/>
                  <a:gd name="connsiteY170" fmla="*/ 72266 h 392041"/>
                  <a:gd name="connsiteX171" fmla="*/ 806666 w 867188"/>
                  <a:gd name="connsiteY171" fmla="*/ 69556 h 392041"/>
                  <a:gd name="connsiteX172" fmla="*/ 824732 w 867188"/>
                  <a:gd name="connsiteY172" fmla="*/ 59619 h 392041"/>
                  <a:gd name="connsiteX173" fmla="*/ 839186 w 867188"/>
                  <a:gd name="connsiteY173" fmla="*/ 74072 h 392041"/>
                  <a:gd name="connsiteX174" fmla="*/ 839186 w 867188"/>
                  <a:gd name="connsiteY174" fmla="*/ 208667 h 392041"/>
                  <a:gd name="connsiteX175" fmla="*/ 747047 w 867188"/>
                  <a:gd name="connsiteY175" fmla="*/ 248413 h 392041"/>
                  <a:gd name="connsiteX176" fmla="*/ 738917 w 867188"/>
                  <a:gd name="connsiteY176" fmla="*/ 265577 h 392041"/>
                  <a:gd name="connsiteX177" fmla="*/ 763307 w 867188"/>
                  <a:gd name="connsiteY177" fmla="*/ 363135 h 392041"/>
                  <a:gd name="connsiteX178" fmla="*/ 760597 w 867188"/>
                  <a:gd name="connsiteY178" fmla="*/ 363135 h 392041"/>
                  <a:gd name="connsiteX179" fmla="*/ 823829 w 867188"/>
                  <a:gd name="connsiteY179" fmla="*/ 363135 h 392041"/>
                  <a:gd name="connsiteX180" fmla="*/ 791310 w 867188"/>
                  <a:gd name="connsiteY180" fmla="*/ 363135 h 392041"/>
                  <a:gd name="connsiteX181" fmla="*/ 767823 w 867188"/>
                  <a:gd name="connsiteY181" fmla="*/ 270093 h 392041"/>
                  <a:gd name="connsiteX182" fmla="*/ 822926 w 867188"/>
                  <a:gd name="connsiteY182" fmla="*/ 246607 h 392041"/>
                  <a:gd name="connsiteX183" fmla="*/ 822926 w 867188"/>
                  <a:gd name="connsiteY183" fmla="*/ 363135 h 39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867188" h="392041">
                    <a:moveTo>
                      <a:pt x="823829" y="30713"/>
                    </a:moveTo>
                    <a:cubicBezTo>
                      <a:pt x="804860" y="30713"/>
                      <a:pt x="790406" y="43359"/>
                      <a:pt x="785890" y="47876"/>
                    </a:cubicBezTo>
                    <a:lnTo>
                      <a:pt x="719044" y="88525"/>
                    </a:lnTo>
                    <a:lnTo>
                      <a:pt x="664845" y="88525"/>
                    </a:lnTo>
                    <a:cubicBezTo>
                      <a:pt x="656715" y="88525"/>
                      <a:pt x="650391" y="94849"/>
                      <a:pt x="650391" y="102979"/>
                    </a:cubicBezTo>
                    <a:lnTo>
                      <a:pt x="650391" y="131885"/>
                    </a:lnTo>
                    <a:lnTo>
                      <a:pt x="619679" y="131885"/>
                    </a:lnTo>
                    <a:lnTo>
                      <a:pt x="607032" y="56909"/>
                    </a:lnTo>
                    <a:cubicBezTo>
                      <a:pt x="606129" y="48780"/>
                      <a:pt x="597999" y="43359"/>
                      <a:pt x="590772" y="45166"/>
                    </a:cubicBezTo>
                    <a:cubicBezTo>
                      <a:pt x="582642" y="46069"/>
                      <a:pt x="577222" y="54199"/>
                      <a:pt x="579029" y="61426"/>
                    </a:cubicBezTo>
                    <a:lnTo>
                      <a:pt x="590772" y="130982"/>
                    </a:lnTo>
                    <a:lnTo>
                      <a:pt x="548316" y="130982"/>
                    </a:lnTo>
                    <a:lnTo>
                      <a:pt x="537476" y="56909"/>
                    </a:lnTo>
                    <a:cubicBezTo>
                      <a:pt x="535670" y="42456"/>
                      <a:pt x="526636" y="30713"/>
                      <a:pt x="513990" y="24390"/>
                    </a:cubicBezTo>
                    <a:lnTo>
                      <a:pt x="469727" y="1807"/>
                    </a:lnTo>
                    <a:cubicBezTo>
                      <a:pt x="467920" y="903"/>
                      <a:pt x="465211" y="0"/>
                      <a:pt x="463404" y="0"/>
                    </a:cubicBezTo>
                    <a:lnTo>
                      <a:pt x="405591" y="0"/>
                    </a:lnTo>
                    <a:cubicBezTo>
                      <a:pt x="403785" y="0"/>
                      <a:pt x="401075" y="903"/>
                      <a:pt x="399268" y="1807"/>
                    </a:cubicBezTo>
                    <a:lnTo>
                      <a:pt x="355005" y="24390"/>
                    </a:lnTo>
                    <a:cubicBezTo>
                      <a:pt x="342359" y="30713"/>
                      <a:pt x="333326" y="43359"/>
                      <a:pt x="331519" y="56909"/>
                    </a:cubicBezTo>
                    <a:lnTo>
                      <a:pt x="320679" y="130982"/>
                    </a:lnTo>
                    <a:lnTo>
                      <a:pt x="278223" y="130982"/>
                    </a:lnTo>
                    <a:lnTo>
                      <a:pt x="289966" y="61426"/>
                    </a:lnTo>
                    <a:cubicBezTo>
                      <a:pt x="290870" y="53296"/>
                      <a:pt x="286353" y="46069"/>
                      <a:pt x="278223" y="45166"/>
                    </a:cubicBezTo>
                    <a:cubicBezTo>
                      <a:pt x="270093" y="44263"/>
                      <a:pt x="262867" y="48780"/>
                      <a:pt x="261963" y="56909"/>
                    </a:cubicBezTo>
                    <a:cubicBezTo>
                      <a:pt x="261963" y="56909"/>
                      <a:pt x="261963" y="56909"/>
                      <a:pt x="261963" y="56909"/>
                    </a:cubicBezTo>
                    <a:lnTo>
                      <a:pt x="249317" y="131885"/>
                    </a:lnTo>
                    <a:lnTo>
                      <a:pt x="216797" y="131885"/>
                    </a:lnTo>
                    <a:lnTo>
                      <a:pt x="216797" y="102979"/>
                    </a:lnTo>
                    <a:cubicBezTo>
                      <a:pt x="216797" y="94849"/>
                      <a:pt x="210474" y="88525"/>
                      <a:pt x="202344" y="88525"/>
                    </a:cubicBezTo>
                    <a:lnTo>
                      <a:pt x="148145" y="88525"/>
                    </a:lnTo>
                    <a:lnTo>
                      <a:pt x="81299" y="47876"/>
                    </a:lnTo>
                    <a:cubicBezTo>
                      <a:pt x="76782" y="43359"/>
                      <a:pt x="62329" y="30713"/>
                      <a:pt x="43359" y="30713"/>
                    </a:cubicBezTo>
                    <a:cubicBezTo>
                      <a:pt x="19873" y="30713"/>
                      <a:pt x="0" y="50586"/>
                      <a:pt x="0" y="74072"/>
                    </a:cubicBezTo>
                    <a:lnTo>
                      <a:pt x="0" y="247510"/>
                    </a:lnTo>
                    <a:cubicBezTo>
                      <a:pt x="0" y="253833"/>
                      <a:pt x="3613" y="259253"/>
                      <a:pt x="9937" y="261060"/>
                    </a:cubicBezTo>
                    <a:lnTo>
                      <a:pt x="14453" y="262866"/>
                    </a:lnTo>
                    <a:lnTo>
                      <a:pt x="14453" y="363135"/>
                    </a:lnTo>
                    <a:lnTo>
                      <a:pt x="0" y="363135"/>
                    </a:lnTo>
                    <a:lnTo>
                      <a:pt x="0" y="392042"/>
                    </a:lnTo>
                    <a:lnTo>
                      <a:pt x="867189" y="392042"/>
                    </a:lnTo>
                    <a:lnTo>
                      <a:pt x="867189" y="363135"/>
                    </a:lnTo>
                    <a:lnTo>
                      <a:pt x="852735" y="363135"/>
                    </a:lnTo>
                    <a:lnTo>
                      <a:pt x="852735" y="233960"/>
                    </a:lnTo>
                    <a:lnTo>
                      <a:pt x="858155" y="231250"/>
                    </a:lnTo>
                    <a:cubicBezTo>
                      <a:pt x="863575" y="228540"/>
                      <a:pt x="867189" y="224024"/>
                      <a:pt x="867189" y="217700"/>
                    </a:cubicBezTo>
                    <a:lnTo>
                      <a:pt x="867189" y="73169"/>
                    </a:lnTo>
                    <a:cubicBezTo>
                      <a:pt x="867189" y="50586"/>
                      <a:pt x="848219" y="30713"/>
                      <a:pt x="823829" y="30713"/>
                    </a:cubicBezTo>
                    <a:close/>
                    <a:moveTo>
                      <a:pt x="693751" y="303516"/>
                    </a:moveTo>
                    <a:lnTo>
                      <a:pt x="727174" y="363135"/>
                    </a:lnTo>
                    <a:lnTo>
                      <a:pt x="693751" y="363135"/>
                    </a:lnTo>
                    <a:lnTo>
                      <a:pt x="693751" y="303516"/>
                    </a:lnTo>
                    <a:close/>
                    <a:moveTo>
                      <a:pt x="693751" y="160791"/>
                    </a:moveTo>
                    <a:lnTo>
                      <a:pt x="737110" y="160791"/>
                    </a:lnTo>
                    <a:cubicBezTo>
                      <a:pt x="738917" y="160791"/>
                      <a:pt x="741627" y="159888"/>
                      <a:pt x="743433" y="158984"/>
                    </a:cubicBezTo>
                    <a:lnTo>
                      <a:pt x="780470" y="140918"/>
                    </a:lnTo>
                    <a:lnTo>
                      <a:pt x="780470" y="167114"/>
                    </a:lnTo>
                    <a:lnTo>
                      <a:pt x="693751" y="221314"/>
                    </a:lnTo>
                    <a:lnTo>
                      <a:pt x="693751" y="160791"/>
                    </a:lnTo>
                    <a:close/>
                    <a:moveTo>
                      <a:pt x="359522" y="62329"/>
                    </a:moveTo>
                    <a:cubicBezTo>
                      <a:pt x="360425" y="57813"/>
                      <a:pt x="363135" y="53296"/>
                      <a:pt x="367652" y="51489"/>
                    </a:cubicBezTo>
                    <a:lnTo>
                      <a:pt x="409205" y="30713"/>
                    </a:lnTo>
                    <a:lnTo>
                      <a:pt x="459791" y="30713"/>
                    </a:lnTo>
                    <a:lnTo>
                      <a:pt x="501343" y="51489"/>
                    </a:lnTo>
                    <a:cubicBezTo>
                      <a:pt x="505860" y="53296"/>
                      <a:pt x="508570" y="57813"/>
                      <a:pt x="509473" y="62329"/>
                    </a:cubicBezTo>
                    <a:lnTo>
                      <a:pt x="519410" y="131885"/>
                    </a:lnTo>
                    <a:lnTo>
                      <a:pt x="492310" y="131885"/>
                    </a:lnTo>
                    <a:lnTo>
                      <a:pt x="492310" y="74072"/>
                    </a:lnTo>
                    <a:cubicBezTo>
                      <a:pt x="492310" y="65942"/>
                      <a:pt x="485987" y="59619"/>
                      <a:pt x="477857" y="59619"/>
                    </a:cubicBezTo>
                    <a:lnTo>
                      <a:pt x="391138" y="59619"/>
                    </a:lnTo>
                    <a:cubicBezTo>
                      <a:pt x="383008" y="59619"/>
                      <a:pt x="376685" y="65942"/>
                      <a:pt x="376685" y="74072"/>
                    </a:cubicBezTo>
                    <a:lnTo>
                      <a:pt x="376685" y="131885"/>
                    </a:lnTo>
                    <a:lnTo>
                      <a:pt x="349586" y="131885"/>
                    </a:lnTo>
                    <a:lnTo>
                      <a:pt x="359522" y="62329"/>
                    </a:lnTo>
                    <a:close/>
                    <a:moveTo>
                      <a:pt x="462501" y="131885"/>
                    </a:moveTo>
                    <a:lnTo>
                      <a:pt x="404688" y="131885"/>
                    </a:lnTo>
                    <a:lnTo>
                      <a:pt x="404688" y="88525"/>
                    </a:lnTo>
                    <a:lnTo>
                      <a:pt x="462501" y="88525"/>
                    </a:lnTo>
                    <a:lnTo>
                      <a:pt x="462501" y="131885"/>
                    </a:lnTo>
                    <a:close/>
                    <a:moveTo>
                      <a:pt x="664845" y="160791"/>
                    </a:moveTo>
                    <a:lnTo>
                      <a:pt x="664845" y="189698"/>
                    </a:lnTo>
                    <a:lnTo>
                      <a:pt x="202344" y="189698"/>
                    </a:lnTo>
                    <a:lnTo>
                      <a:pt x="202344" y="160791"/>
                    </a:lnTo>
                    <a:lnTo>
                      <a:pt x="664845" y="160791"/>
                    </a:lnTo>
                    <a:close/>
                    <a:moveTo>
                      <a:pt x="520313" y="221314"/>
                    </a:moveTo>
                    <a:lnTo>
                      <a:pt x="520313" y="218604"/>
                    </a:lnTo>
                    <a:lnTo>
                      <a:pt x="607032" y="218604"/>
                    </a:lnTo>
                    <a:lnTo>
                      <a:pt x="607032" y="363135"/>
                    </a:lnTo>
                    <a:lnTo>
                      <a:pt x="478760" y="363135"/>
                    </a:lnTo>
                    <a:lnTo>
                      <a:pt x="490503" y="268287"/>
                    </a:lnTo>
                    <a:lnTo>
                      <a:pt x="507667" y="251123"/>
                    </a:lnTo>
                    <a:cubicBezTo>
                      <a:pt x="515797" y="243897"/>
                      <a:pt x="520313" y="233057"/>
                      <a:pt x="520313" y="221314"/>
                    </a:cubicBezTo>
                    <a:close/>
                    <a:moveTo>
                      <a:pt x="359522" y="252027"/>
                    </a:moveTo>
                    <a:lnTo>
                      <a:pt x="376685" y="269190"/>
                    </a:lnTo>
                    <a:lnTo>
                      <a:pt x="388428" y="364038"/>
                    </a:lnTo>
                    <a:lnTo>
                      <a:pt x="260156" y="364038"/>
                    </a:lnTo>
                    <a:lnTo>
                      <a:pt x="260156" y="219507"/>
                    </a:lnTo>
                    <a:lnTo>
                      <a:pt x="346875" y="219507"/>
                    </a:lnTo>
                    <a:lnTo>
                      <a:pt x="346875" y="222217"/>
                    </a:lnTo>
                    <a:cubicBezTo>
                      <a:pt x="346875" y="233057"/>
                      <a:pt x="351392" y="243897"/>
                      <a:pt x="359522" y="252027"/>
                    </a:cubicBezTo>
                    <a:close/>
                    <a:moveTo>
                      <a:pt x="173438" y="279127"/>
                    </a:moveTo>
                    <a:lnTo>
                      <a:pt x="158081" y="228540"/>
                    </a:lnTo>
                    <a:cubicBezTo>
                      <a:pt x="157178" y="224927"/>
                      <a:pt x="154468" y="222217"/>
                      <a:pt x="151758" y="220411"/>
                    </a:cubicBezTo>
                    <a:lnTo>
                      <a:pt x="86719" y="181567"/>
                    </a:lnTo>
                    <a:lnTo>
                      <a:pt x="86719" y="140918"/>
                    </a:lnTo>
                    <a:lnTo>
                      <a:pt x="123755" y="158984"/>
                    </a:lnTo>
                    <a:cubicBezTo>
                      <a:pt x="125562" y="159888"/>
                      <a:pt x="128272" y="160791"/>
                      <a:pt x="130078" y="160791"/>
                    </a:cubicBezTo>
                    <a:lnTo>
                      <a:pt x="173438" y="160791"/>
                    </a:lnTo>
                    <a:lnTo>
                      <a:pt x="173438" y="279127"/>
                    </a:lnTo>
                    <a:close/>
                    <a:moveTo>
                      <a:pt x="43359" y="272803"/>
                    </a:moveTo>
                    <a:lnTo>
                      <a:pt x="89429" y="288160"/>
                    </a:lnTo>
                    <a:lnTo>
                      <a:pt x="111108" y="363135"/>
                    </a:lnTo>
                    <a:lnTo>
                      <a:pt x="43359" y="363135"/>
                    </a:lnTo>
                    <a:lnTo>
                      <a:pt x="43359" y="272803"/>
                    </a:lnTo>
                    <a:close/>
                    <a:moveTo>
                      <a:pt x="140918" y="363135"/>
                    </a:moveTo>
                    <a:lnTo>
                      <a:pt x="114722" y="272803"/>
                    </a:lnTo>
                    <a:cubicBezTo>
                      <a:pt x="113819" y="268287"/>
                      <a:pt x="110205" y="264673"/>
                      <a:pt x="105689" y="262866"/>
                    </a:cubicBezTo>
                    <a:lnTo>
                      <a:pt x="28906" y="237573"/>
                    </a:lnTo>
                    <a:lnTo>
                      <a:pt x="28906" y="74976"/>
                    </a:lnTo>
                    <a:cubicBezTo>
                      <a:pt x="28906" y="66846"/>
                      <a:pt x="35229" y="60523"/>
                      <a:pt x="43359" y="60523"/>
                    </a:cubicBezTo>
                    <a:cubicBezTo>
                      <a:pt x="50586" y="60523"/>
                      <a:pt x="59619" y="67749"/>
                      <a:pt x="61426" y="70459"/>
                    </a:cubicBezTo>
                    <a:cubicBezTo>
                      <a:pt x="62329" y="71363"/>
                      <a:pt x="63233" y="72266"/>
                      <a:pt x="65039" y="73169"/>
                    </a:cubicBezTo>
                    <a:lnTo>
                      <a:pt x="137305" y="116529"/>
                    </a:lnTo>
                    <a:cubicBezTo>
                      <a:pt x="139111" y="117432"/>
                      <a:pt x="141822" y="118335"/>
                      <a:pt x="144531" y="118335"/>
                    </a:cubicBezTo>
                    <a:lnTo>
                      <a:pt x="187891" y="118335"/>
                    </a:lnTo>
                    <a:lnTo>
                      <a:pt x="187891" y="132788"/>
                    </a:lnTo>
                    <a:lnTo>
                      <a:pt x="133691" y="132788"/>
                    </a:lnTo>
                    <a:lnTo>
                      <a:pt x="78589" y="105689"/>
                    </a:lnTo>
                    <a:cubicBezTo>
                      <a:pt x="71362" y="102075"/>
                      <a:pt x="62329" y="104785"/>
                      <a:pt x="59619" y="112012"/>
                    </a:cubicBezTo>
                    <a:cubicBezTo>
                      <a:pt x="58716" y="113818"/>
                      <a:pt x="57813" y="116529"/>
                      <a:pt x="57813" y="118335"/>
                    </a:cubicBezTo>
                    <a:lnTo>
                      <a:pt x="57813" y="190601"/>
                    </a:lnTo>
                    <a:cubicBezTo>
                      <a:pt x="57813" y="196021"/>
                      <a:pt x="60523" y="200537"/>
                      <a:pt x="65039" y="203247"/>
                    </a:cubicBezTo>
                    <a:lnTo>
                      <a:pt x="132788" y="243897"/>
                    </a:lnTo>
                    <a:lnTo>
                      <a:pt x="168921" y="364038"/>
                    </a:lnTo>
                    <a:lnTo>
                      <a:pt x="140918" y="364038"/>
                    </a:lnTo>
                    <a:close/>
                    <a:moveTo>
                      <a:pt x="202344" y="363135"/>
                    </a:moveTo>
                    <a:lnTo>
                      <a:pt x="202344" y="218604"/>
                    </a:lnTo>
                    <a:lnTo>
                      <a:pt x="231250" y="218604"/>
                    </a:lnTo>
                    <a:lnTo>
                      <a:pt x="231250" y="363135"/>
                    </a:lnTo>
                    <a:lnTo>
                      <a:pt x="202344" y="363135"/>
                    </a:lnTo>
                    <a:close/>
                    <a:moveTo>
                      <a:pt x="417335" y="363135"/>
                    </a:moveTo>
                    <a:lnTo>
                      <a:pt x="404688" y="260156"/>
                    </a:lnTo>
                    <a:cubicBezTo>
                      <a:pt x="404688" y="256544"/>
                      <a:pt x="402881" y="253833"/>
                      <a:pt x="400171" y="252027"/>
                    </a:cubicBezTo>
                    <a:lnTo>
                      <a:pt x="379395" y="231250"/>
                    </a:lnTo>
                    <a:cubicBezTo>
                      <a:pt x="376685" y="228540"/>
                      <a:pt x="374878" y="224927"/>
                      <a:pt x="374878" y="221314"/>
                    </a:cubicBezTo>
                    <a:lnTo>
                      <a:pt x="374878" y="218604"/>
                    </a:lnTo>
                    <a:lnTo>
                      <a:pt x="490503" y="218604"/>
                    </a:lnTo>
                    <a:lnTo>
                      <a:pt x="490503" y="221314"/>
                    </a:lnTo>
                    <a:cubicBezTo>
                      <a:pt x="490503" y="224927"/>
                      <a:pt x="488697" y="228540"/>
                      <a:pt x="485987" y="231250"/>
                    </a:cubicBezTo>
                    <a:lnTo>
                      <a:pt x="465211" y="252027"/>
                    </a:lnTo>
                    <a:cubicBezTo>
                      <a:pt x="462501" y="254737"/>
                      <a:pt x="461597" y="257447"/>
                      <a:pt x="460694" y="260156"/>
                    </a:cubicBezTo>
                    <a:lnTo>
                      <a:pt x="448048" y="363135"/>
                    </a:lnTo>
                    <a:lnTo>
                      <a:pt x="417335" y="363135"/>
                    </a:lnTo>
                    <a:close/>
                    <a:moveTo>
                      <a:pt x="635938" y="363135"/>
                    </a:moveTo>
                    <a:lnTo>
                      <a:pt x="635938" y="218604"/>
                    </a:lnTo>
                    <a:lnTo>
                      <a:pt x="664845" y="218604"/>
                    </a:lnTo>
                    <a:lnTo>
                      <a:pt x="664845" y="363135"/>
                    </a:lnTo>
                    <a:lnTo>
                      <a:pt x="635938" y="363135"/>
                    </a:lnTo>
                    <a:close/>
                    <a:moveTo>
                      <a:pt x="760597" y="363135"/>
                    </a:moveTo>
                    <a:lnTo>
                      <a:pt x="699171" y="252930"/>
                    </a:lnTo>
                    <a:lnTo>
                      <a:pt x="803053" y="187891"/>
                    </a:lnTo>
                    <a:cubicBezTo>
                      <a:pt x="807569" y="185181"/>
                      <a:pt x="810279" y="180664"/>
                      <a:pt x="810279" y="175245"/>
                    </a:cubicBezTo>
                    <a:lnTo>
                      <a:pt x="810279" y="117432"/>
                    </a:lnTo>
                    <a:cubicBezTo>
                      <a:pt x="810279" y="109302"/>
                      <a:pt x="803956" y="102979"/>
                      <a:pt x="795826" y="102979"/>
                    </a:cubicBezTo>
                    <a:cubicBezTo>
                      <a:pt x="794020" y="102979"/>
                      <a:pt x="791310" y="103882"/>
                      <a:pt x="789503" y="104785"/>
                    </a:cubicBezTo>
                    <a:lnTo>
                      <a:pt x="734400" y="131885"/>
                    </a:lnTo>
                    <a:lnTo>
                      <a:pt x="680201" y="131885"/>
                    </a:lnTo>
                    <a:lnTo>
                      <a:pt x="680201" y="117432"/>
                    </a:lnTo>
                    <a:lnTo>
                      <a:pt x="723561" y="117432"/>
                    </a:lnTo>
                    <a:cubicBezTo>
                      <a:pt x="726270" y="117432"/>
                      <a:pt x="728981" y="116529"/>
                      <a:pt x="730787" y="115625"/>
                    </a:cubicBezTo>
                    <a:lnTo>
                      <a:pt x="803053" y="72266"/>
                    </a:lnTo>
                    <a:cubicBezTo>
                      <a:pt x="803956" y="71363"/>
                      <a:pt x="805763" y="70459"/>
                      <a:pt x="806666" y="69556"/>
                    </a:cubicBezTo>
                    <a:cubicBezTo>
                      <a:pt x="808473" y="67749"/>
                      <a:pt x="816603" y="59619"/>
                      <a:pt x="824732" y="59619"/>
                    </a:cubicBezTo>
                    <a:cubicBezTo>
                      <a:pt x="832863" y="59619"/>
                      <a:pt x="839186" y="65942"/>
                      <a:pt x="839186" y="74072"/>
                    </a:cubicBezTo>
                    <a:lnTo>
                      <a:pt x="839186" y="208667"/>
                    </a:lnTo>
                    <a:lnTo>
                      <a:pt x="747047" y="248413"/>
                    </a:lnTo>
                    <a:cubicBezTo>
                      <a:pt x="740724" y="251123"/>
                      <a:pt x="737110" y="258350"/>
                      <a:pt x="738917" y="265577"/>
                    </a:cubicBezTo>
                    <a:lnTo>
                      <a:pt x="763307" y="363135"/>
                    </a:lnTo>
                    <a:lnTo>
                      <a:pt x="760597" y="363135"/>
                    </a:lnTo>
                    <a:close/>
                    <a:moveTo>
                      <a:pt x="823829" y="363135"/>
                    </a:moveTo>
                    <a:lnTo>
                      <a:pt x="791310" y="363135"/>
                    </a:lnTo>
                    <a:lnTo>
                      <a:pt x="767823" y="270093"/>
                    </a:lnTo>
                    <a:lnTo>
                      <a:pt x="822926" y="246607"/>
                    </a:lnTo>
                    <a:lnTo>
                      <a:pt x="822926" y="363135"/>
                    </a:lnTo>
                    <a:close/>
                  </a:path>
                </a:pathLst>
              </a:custGeom>
              <a:solidFill>
                <a:srgbClr val="010101"/>
              </a:solidFill>
              <a:ln w="9028" cap="flat">
                <a:noFill/>
                <a:prstDash val="solid"/>
                <a:miter/>
              </a:ln>
            </p:spPr>
            <p:txBody>
              <a:bodyPr rtlCol="0" anchor="ctr"/>
              <a:lstStyle/>
              <a:p>
                <a:endParaRPr lang="en-US"/>
              </a:p>
            </p:txBody>
          </p:sp>
          <p:sp>
            <p:nvSpPr>
              <p:cNvPr id="56" name="Freeform 269">
                <a:extLst>
                  <a:ext uri="{FF2B5EF4-FFF2-40B4-BE49-F238E27FC236}">
                    <a16:creationId xmlns:a16="http://schemas.microsoft.com/office/drawing/2014/main" id="{93C5096C-AC66-CDC8-458E-085DD9A79E14}"/>
                  </a:ext>
                </a:extLst>
              </p:cNvPr>
              <p:cNvSpPr/>
              <p:nvPr/>
            </p:nvSpPr>
            <p:spPr>
              <a:xfrm>
                <a:off x="6080571" y="3887743"/>
                <a:ext cx="332422" cy="288861"/>
              </a:xfrm>
              <a:custGeom>
                <a:avLst/>
                <a:gdLst>
                  <a:gd name="connsiteX0" fmla="*/ 28906 w 332422"/>
                  <a:gd name="connsiteY0" fmla="*/ 170727 h 288861"/>
                  <a:gd name="connsiteX1" fmla="*/ 28906 w 332422"/>
                  <a:gd name="connsiteY1" fmla="*/ 216797 h 288861"/>
                  <a:gd name="connsiteX2" fmla="*/ 43359 w 332422"/>
                  <a:gd name="connsiteY2" fmla="*/ 231250 h 288861"/>
                  <a:gd name="connsiteX3" fmla="*/ 51489 w 332422"/>
                  <a:gd name="connsiteY3" fmla="*/ 228540 h 288861"/>
                  <a:gd name="connsiteX4" fmla="*/ 102075 w 332422"/>
                  <a:gd name="connsiteY4" fmla="*/ 195117 h 288861"/>
                  <a:gd name="connsiteX5" fmla="*/ 144531 w 332422"/>
                  <a:gd name="connsiteY5" fmla="*/ 231250 h 288861"/>
                  <a:gd name="connsiteX6" fmla="*/ 197827 w 332422"/>
                  <a:gd name="connsiteY6" fmla="*/ 231250 h 288861"/>
                  <a:gd name="connsiteX7" fmla="*/ 280933 w 332422"/>
                  <a:gd name="connsiteY7" fmla="*/ 286352 h 288861"/>
                  <a:gd name="connsiteX8" fmla="*/ 300806 w 332422"/>
                  <a:gd name="connsiteY8" fmla="*/ 282740 h 288861"/>
                  <a:gd name="connsiteX9" fmla="*/ 303516 w 332422"/>
                  <a:gd name="connsiteY9" fmla="*/ 274609 h 288861"/>
                  <a:gd name="connsiteX10" fmla="*/ 303516 w 332422"/>
                  <a:gd name="connsiteY10" fmla="*/ 228540 h 288861"/>
                  <a:gd name="connsiteX11" fmla="*/ 332422 w 332422"/>
                  <a:gd name="connsiteY11" fmla="*/ 187891 h 288861"/>
                  <a:gd name="connsiteX12" fmla="*/ 332422 w 332422"/>
                  <a:gd name="connsiteY12" fmla="*/ 101172 h 288861"/>
                  <a:gd name="connsiteX13" fmla="*/ 289063 w 332422"/>
                  <a:gd name="connsiteY13" fmla="*/ 57812 h 288861"/>
                  <a:gd name="connsiteX14" fmla="*/ 231250 w 332422"/>
                  <a:gd name="connsiteY14" fmla="*/ 57812 h 288861"/>
                  <a:gd name="connsiteX15" fmla="*/ 231250 w 332422"/>
                  <a:gd name="connsiteY15" fmla="*/ 43359 h 288861"/>
                  <a:gd name="connsiteX16" fmla="*/ 187891 w 332422"/>
                  <a:gd name="connsiteY16" fmla="*/ 0 h 288861"/>
                  <a:gd name="connsiteX17" fmla="*/ 43359 w 332422"/>
                  <a:gd name="connsiteY17" fmla="*/ 0 h 288861"/>
                  <a:gd name="connsiteX18" fmla="*/ 0 w 332422"/>
                  <a:gd name="connsiteY18" fmla="*/ 43359 h 288861"/>
                  <a:gd name="connsiteX19" fmla="*/ 0 w 332422"/>
                  <a:gd name="connsiteY19" fmla="*/ 130078 h 288861"/>
                  <a:gd name="connsiteX20" fmla="*/ 28906 w 332422"/>
                  <a:gd name="connsiteY20" fmla="*/ 170727 h 288861"/>
                  <a:gd name="connsiteX21" fmla="*/ 289063 w 332422"/>
                  <a:gd name="connsiteY21" fmla="*/ 86719 h 288861"/>
                  <a:gd name="connsiteX22" fmla="*/ 303516 w 332422"/>
                  <a:gd name="connsiteY22" fmla="*/ 101172 h 288861"/>
                  <a:gd name="connsiteX23" fmla="*/ 303516 w 332422"/>
                  <a:gd name="connsiteY23" fmla="*/ 187891 h 288861"/>
                  <a:gd name="connsiteX24" fmla="*/ 289063 w 332422"/>
                  <a:gd name="connsiteY24" fmla="*/ 202344 h 288861"/>
                  <a:gd name="connsiteX25" fmla="*/ 274610 w 332422"/>
                  <a:gd name="connsiteY25" fmla="*/ 216797 h 288861"/>
                  <a:gd name="connsiteX26" fmla="*/ 274610 w 332422"/>
                  <a:gd name="connsiteY26" fmla="*/ 247510 h 288861"/>
                  <a:gd name="connsiteX27" fmla="*/ 210474 w 332422"/>
                  <a:gd name="connsiteY27" fmla="*/ 205054 h 288861"/>
                  <a:gd name="connsiteX28" fmla="*/ 202344 w 332422"/>
                  <a:gd name="connsiteY28" fmla="*/ 202344 h 288861"/>
                  <a:gd name="connsiteX29" fmla="*/ 144531 w 332422"/>
                  <a:gd name="connsiteY29" fmla="*/ 202344 h 288861"/>
                  <a:gd name="connsiteX30" fmla="*/ 130078 w 332422"/>
                  <a:gd name="connsiteY30" fmla="*/ 187891 h 288861"/>
                  <a:gd name="connsiteX31" fmla="*/ 130078 w 332422"/>
                  <a:gd name="connsiteY31" fmla="*/ 176148 h 288861"/>
                  <a:gd name="connsiteX32" fmla="*/ 134595 w 332422"/>
                  <a:gd name="connsiteY32" fmla="*/ 173437 h 288861"/>
                  <a:gd name="connsiteX33" fmla="*/ 187891 w 332422"/>
                  <a:gd name="connsiteY33" fmla="*/ 173437 h 288861"/>
                  <a:gd name="connsiteX34" fmla="*/ 231250 w 332422"/>
                  <a:gd name="connsiteY34" fmla="*/ 130078 h 288861"/>
                  <a:gd name="connsiteX35" fmla="*/ 231250 w 332422"/>
                  <a:gd name="connsiteY35" fmla="*/ 86719 h 288861"/>
                  <a:gd name="connsiteX36" fmla="*/ 289063 w 332422"/>
                  <a:gd name="connsiteY36" fmla="*/ 86719 h 288861"/>
                  <a:gd name="connsiteX37" fmla="*/ 130078 w 332422"/>
                  <a:gd name="connsiteY37" fmla="*/ 144531 h 288861"/>
                  <a:gd name="connsiteX38" fmla="*/ 130078 w 332422"/>
                  <a:gd name="connsiteY38" fmla="*/ 101172 h 288861"/>
                  <a:gd name="connsiteX39" fmla="*/ 144531 w 332422"/>
                  <a:gd name="connsiteY39" fmla="*/ 86719 h 288861"/>
                  <a:gd name="connsiteX40" fmla="*/ 202344 w 332422"/>
                  <a:gd name="connsiteY40" fmla="*/ 86719 h 288861"/>
                  <a:gd name="connsiteX41" fmla="*/ 202344 w 332422"/>
                  <a:gd name="connsiteY41" fmla="*/ 130078 h 288861"/>
                  <a:gd name="connsiteX42" fmla="*/ 187891 w 332422"/>
                  <a:gd name="connsiteY42" fmla="*/ 144531 h 288861"/>
                  <a:gd name="connsiteX43" fmla="*/ 130078 w 332422"/>
                  <a:gd name="connsiteY43" fmla="*/ 144531 h 288861"/>
                  <a:gd name="connsiteX44" fmla="*/ 28906 w 332422"/>
                  <a:gd name="connsiteY44" fmla="*/ 43359 h 288861"/>
                  <a:gd name="connsiteX45" fmla="*/ 43359 w 332422"/>
                  <a:gd name="connsiteY45" fmla="*/ 28906 h 288861"/>
                  <a:gd name="connsiteX46" fmla="*/ 187891 w 332422"/>
                  <a:gd name="connsiteY46" fmla="*/ 28906 h 288861"/>
                  <a:gd name="connsiteX47" fmla="*/ 202344 w 332422"/>
                  <a:gd name="connsiteY47" fmla="*/ 43359 h 288861"/>
                  <a:gd name="connsiteX48" fmla="*/ 202344 w 332422"/>
                  <a:gd name="connsiteY48" fmla="*/ 57812 h 288861"/>
                  <a:gd name="connsiteX49" fmla="*/ 144531 w 332422"/>
                  <a:gd name="connsiteY49" fmla="*/ 57812 h 288861"/>
                  <a:gd name="connsiteX50" fmla="*/ 101172 w 332422"/>
                  <a:gd name="connsiteY50" fmla="*/ 101172 h 288861"/>
                  <a:gd name="connsiteX51" fmla="*/ 101172 w 332422"/>
                  <a:gd name="connsiteY51" fmla="*/ 160791 h 288861"/>
                  <a:gd name="connsiteX52" fmla="*/ 57813 w 332422"/>
                  <a:gd name="connsiteY52" fmla="*/ 189698 h 288861"/>
                  <a:gd name="connsiteX53" fmla="*/ 57813 w 332422"/>
                  <a:gd name="connsiteY53" fmla="*/ 158984 h 288861"/>
                  <a:gd name="connsiteX54" fmla="*/ 43359 w 332422"/>
                  <a:gd name="connsiteY54" fmla="*/ 144531 h 288861"/>
                  <a:gd name="connsiteX55" fmla="*/ 28906 w 332422"/>
                  <a:gd name="connsiteY55" fmla="*/ 130078 h 288861"/>
                  <a:gd name="connsiteX56" fmla="*/ 28906 w 332422"/>
                  <a:gd name="connsiteY56" fmla="*/ 43359 h 28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422" h="288861">
                    <a:moveTo>
                      <a:pt x="28906" y="170727"/>
                    </a:moveTo>
                    <a:lnTo>
                      <a:pt x="28906" y="216797"/>
                    </a:lnTo>
                    <a:cubicBezTo>
                      <a:pt x="28906" y="224927"/>
                      <a:pt x="35229" y="231250"/>
                      <a:pt x="43359" y="231250"/>
                    </a:cubicBezTo>
                    <a:cubicBezTo>
                      <a:pt x="46069" y="231250"/>
                      <a:pt x="48779" y="230347"/>
                      <a:pt x="51489" y="228540"/>
                    </a:cubicBezTo>
                    <a:lnTo>
                      <a:pt x="102075" y="195117"/>
                    </a:lnTo>
                    <a:cubicBezTo>
                      <a:pt x="105688" y="215894"/>
                      <a:pt x="123755" y="231250"/>
                      <a:pt x="144531" y="231250"/>
                    </a:cubicBezTo>
                    <a:lnTo>
                      <a:pt x="197827" y="231250"/>
                    </a:lnTo>
                    <a:lnTo>
                      <a:pt x="280933" y="286352"/>
                    </a:lnTo>
                    <a:cubicBezTo>
                      <a:pt x="287256" y="290869"/>
                      <a:pt x="296289" y="289063"/>
                      <a:pt x="300806" y="282740"/>
                    </a:cubicBezTo>
                    <a:cubicBezTo>
                      <a:pt x="302613" y="280030"/>
                      <a:pt x="303516" y="277319"/>
                      <a:pt x="303516" y="274609"/>
                    </a:cubicBezTo>
                    <a:lnTo>
                      <a:pt x="303516" y="228540"/>
                    </a:lnTo>
                    <a:cubicBezTo>
                      <a:pt x="320679" y="222217"/>
                      <a:pt x="332422" y="205957"/>
                      <a:pt x="332422" y="187891"/>
                    </a:cubicBezTo>
                    <a:lnTo>
                      <a:pt x="332422" y="101172"/>
                    </a:lnTo>
                    <a:cubicBezTo>
                      <a:pt x="332422" y="77685"/>
                      <a:pt x="312549" y="57812"/>
                      <a:pt x="289063" y="57812"/>
                    </a:cubicBezTo>
                    <a:lnTo>
                      <a:pt x="231250" y="57812"/>
                    </a:lnTo>
                    <a:lnTo>
                      <a:pt x="231250" y="43359"/>
                    </a:lnTo>
                    <a:cubicBezTo>
                      <a:pt x="231250" y="19873"/>
                      <a:pt x="211377" y="0"/>
                      <a:pt x="187891" y="0"/>
                    </a:cubicBezTo>
                    <a:lnTo>
                      <a:pt x="43359" y="0"/>
                    </a:lnTo>
                    <a:cubicBezTo>
                      <a:pt x="19873" y="0"/>
                      <a:pt x="0" y="19873"/>
                      <a:pt x="0" y="43359"/>
                    </a:cubicBezTo>
                    <a:lnTo>
                      <a:pt x="0" y="130078"/>
                    </a:lnTo>
                    <a:cubicBezTo>
                      <a:pt x="0" y="148144"/>
                      <a:pt x="11743" y="165308"/>
                      <a:pt x="28906" y="170727"/>
                    </a:cubicBezTo>
                    <a:close/>
                    <a:moveTo>
                      <a:pt x="289063" y="86719"/>
                    </a:moveTo>
                    <a:cubicBezTo>
                      <a:pt x="297193" y="86719"/>
                      <a:pt x="303516" y="93042"/>
                      <a:pt x="303516" y="101172"/>
                    </a:cubicBezTo>
                    <a:lnTo>
                      <a:pt x="303516" y="187891"/>
                    </a:lnTo>
                    <a:cubicBezTo>
                      <a:pt x="303516" y="196020"/>
                      <a:pt x="297193" y="202344"/>
                      <a:pt x="289063" y="202344"/>
                    </a:cubicBezTo>
                    <a:cubicBezTo>
                      <a:pt x="280933" y="202344"/>
                      <a:pt x="274610" y="208667"/>
                      <a:pt x="274610" y="216797"/>
                    </a:cubicBezTo>
                    <a:lnTo>
                      <a:pt x="274610" y="247510"/>
                    </a:lnTo>
                    <a:lnTo>
                      <a:pt x="210474" y="205054"/>
                    </a:lnTo>
                    <a:cubicBezTo>
                      <a:pt x="207764" y="203247"/>
                      <a:pt x="205054" y="202344"/>
                      <a:pt x="202344" y="202344"/>
                    </a:cubicBezTo>
                    <a:lnTo>
                      <a:pt x="144531" y="202344"/>
                    </a:lnTo>
                    <a:cubicBezTo>
                      <a:pt x="136402" y="202344"/>
                      <a:pt x="130078" y="196020"/>
                      <a:pt x="130078" y="187891"/>
                    </a:cubicBezTo>
                    <a:lnTo>
                      <a:pt x="130078" y="176148"/>
                    </a:lnTo>
                    <a:lnTo>
                      <a:pt x="134595" y="173437"/>
                    </a:lnTo>
                    <a:lnTo>
                      <a:pt x="187891" y="173437"/>
                    </a:lnTo>
                    <a:cubicBezTo>
                      <a:pt x="211377" y="173437"/>
                      <a:pt x="231250" y="153565"/>
                      <a:pt x="231250" y="130078"/>
                    </a:cubicBezTo>
                    <a:lnTo>
                      <a:pt x="231250" y="86719"/>
                    </a:lnTo>
                    <a:lnTo>
                      <a:pt x="289063" y="86719"/>
                    </a:lnTo>
                    <a:close/>
                    <a:moveTo>
                      <a:pt x="130078" y="144531"/>
                    </a:moveTo>
                    <a:lnTo>
                      <a:pt x="130078" y="101172"/>
                    </a:lnTo>
                    <a:cubicBezTo>
                      <a:pt x="130078" y="93042"/>
                      <a:pt x="136402" y="86719"/>
                      <a:pt x="144531" y="86719"/>
                    </a:cubicBezTo>
                    <a:lnTo>
                      <a:pt x="202344" y="86719"/>
                    </a:lnTo>
                    <a:lnTo>
                      <a:pt x="202344" y="130078"/>
                    </a:lnTo>
                    <a:cubicBezTo>
                      <a:pt x="202344" y="138208"/>
                      <a:pt x="196021" y="144531"/>
                      <a:pt x="187891" y="144531"/>
                    </a:cubicBezTo>
                    <a:lnTo>
                      <a:pt x="130078" y="144531"/>
                    </a:lnTo>
                    <a:close/>
                    <a:moveTo>
                      <a:pt x="28906" y="43359"/>
                    </a:moveTo>
                    <a:cubicBezTo>
                      <a:pt x="28906" y="35229"/>
                      <a:pt x="35229" y="28906"/>
                      <a:pt x="43359" y="28906"/>
                    </a:cubicBezTo>
                    <a:lnTo>
                      <a:pt x="187891" y="28906"/>
                    </a:lnTo>
                    <a:cubicBezTo>
                      <a:pt x="196021" y="28906"/>
                      <a:pt x="202344" y="35229"/>
                      <a:pt x="202344" y="43359"/>
                    </a:cubicBezTo>
                    <a:lnTo>
                      <a:pt x="202344" y="57812"/>
                    </a:lnTo>
                    <a:lnTo>
                      <a:pt x="144531" y="57812"/>
                    </a:lnTo>
                    <a:cubicBezTo>
                      <a:pt x="121045" y="57812"/>
                      <a:pt x="101172" y="77685"/>
                      <a:pt x="101172" y="101172"/>
                    </a:cubicBezTo>
                    <a:lnTo>
                      <a:pt x="101172" y="160791"/>
                    </a:lnTo>
                    <a:lnTo>
                      <a:pt x="57813" y="189698"/>
                    </a:lnTo>
                    <a:lnTo>
                      <a:pt x="57813" y="158984"/>
                    </a:lnTo>
                    <a:cubicBezTo>
                      <a:pt x="57813" y="150854"/>
                      <a:pt x="51489" y="144531"/>
                      <a:pt x="43359" y="144531"/>
                    </a:cubicBez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57" name="Freeform 270">
                <a:extLst>
                  <a:ext uri="{FF2B5EF4-FFF2-40B4-BE49-F238E27FC236}">
                    <a16:creationId xmlns:a16="http://schemas.microsoft.com/office/drawing/2014/main" id="{00F48F51-27E5-CD4A-EE8F-A3134085C59F}"/>
                  </a:ext>
                </a:extLst>
              </p:cNvPr>
              <p:cNvSpPr/>
              <p:nvPr/>
            </p:nvSpPr>
            <p:spPr>
              <a:xfrm>
                <a:off x="5661430" y="3931102"/>
                <a:ext cx="260156" cy="231250"/>
              </a:xfrm>
              <a:custGeom>
                <a:avLst/>
                <a:gdLst>
                  <a:gd name="connsiteX0" fmla="*/ 43359 w 260156"/>
                  <a:gd name="connsiteY0" fmla="*/ 173438 h 231250"/>
                  <a:gd name="connsiteX1" fmla="*/ 43359 w 260156"/>
                  <a:gd name="connsiteY1" fmla="*/ 216797 h 231250"/>
                  <a:gd name="connsiteX2" fmla="*/ 57813 w 260156"/>
                  <a:gd name="connsiteY2" fmla="*/ 231250 h 231250"/>
                  <a:gd name="connsiteX3" fmla="*/ 65942 w 260156"/>
                  <a:gd name="connsiteY3" fmla="*/ 228540 h 231250"/>
                  <a:gd name="connsiteX4" fmla="*/ 149048 w 260156"/>
                  <a:gd name="connsiteY4" fmla="*/ 173438 h 231250"/>
                  <a:gd name="connsiteX5" fmla="*/ 216797 w 260156"/>
                  <a:gd name="connsiteY5" fmla="*/ 173438 h 231250"/>
                  <a:gd name="connsiteX6" fmla="*/ 260156 w 260156"/>
                  <a:gd name="connsiteY6" fmla="*/ 130078 h 231250"/>
                  <a:gd name="connsiteX7" fmla="*/ 260156 w 260156"/>
                  <a:gd name="connsiteY7" fmla="*/ 43359 h 231250"/>
                  <a:gd name="connsiteX8" fmla="*/ 216797 w 260156"/>
                  <a:gd name="connsiteY8" fmla="*/ 0 h 231250"/>
                  <a:gd name="connsiteX9" fmla="*/ 43359 w 260156"/>
                  <a:gd name="connsiteY9" fmla="*/ 0 h 231250"/>
                  <a:gd name="connsiteX10" fmla="*/ 0 w 260156"/>
                  <a:gd name="connsiteY10" fmla="*/ 43359 h 231250"/>
                  <a:gd name="connsiteX11" fmla="*/ 0 w 260156"/>
                  <a:gd name="connsiteY11" fmla="*/ 130078 h 231250"/>
                  <a:gd name="connsiteX12" fmla="*/ 43359 w 260156"/>
                  <a:gd name="connsiteY12" fmla="*/ 173438 h 231250"/>
                  <a:gd name="connsiteX13" fmla="*/ 28906 w 260156"/>
                  <a:gd name="connsiteY13" fmla="*/ 43359 h 231250"/>
                  <a:gd name="connsiteX14" fmla="*/ 43359 w 260156"/>
                  <a:gd name="connsiteY14" fmla="*/ 28906 h 231250"/>
                  <a:gd name="connsiteX15" fmla="*/ 216797 w 260156"/>
                  <a:gd name="connsiteY15" fmla="*/ 28906 h 231250"/>
                  <a:gd name="connsiteX16" fmla="*/ 231250 w 260156"/>
                  <a:gd name="connsiteY16" fmla="*/ 43359 h 231250"/>
                  <a:gd name="connsiteX17" fmla="*/ 231250 w 260156"/>
                  <a:gd name="connsiteY17" fmla="*/ 130078 h 231250"/>
                  <a:gd name="connsiteX18" fmla="*/ 216797 w 260156"/>
                  <a:gd name="connsiteY18" fmla="*/ 144531 h 231250"/>
                  <a:gd name="connsiteX19" fmla="*/ 144531 w 260156"/>
                  <a:gd name="connsiteY19" fmla="*/ 144531 h 231250"/>
                  <a:gd name="connsiteX20" fmla="*/ 136401 w 260156"/>
                  <a:gd name="connsiteY20" fmla="*/ 147241 h 231250"/>
                  <a:gd name="connsiteX21" fmla="*/ 72266 w 260156"/>
                  <a:gd name="connsiteY21" fmla="*/ 189698 h 231250"/>
                  <a:gd name="connsiteX22" fmla="*/ 72266 w 260156"/>
                  <a:gd name="connsiteY22" fmla="*/ 158984 h 231250"/>
                  <a:gd name="connsiteX23" fmla="*/ 57813 w 260156"/>
                  <a:gd name="connsiteY23" fmla="*/ 144531 h 231250"/>
                  <a:gd name="connsiteX24" fmla="*/ 43359 w 260156"/>
                  <a:gd name="connsiteY24" fmla="*/ 144531 h 231250"/>
                  <a:gd name="connsiteX25" fmla="*/ 28906 w 260156"/>
                  <a:gd name="connsiteY25" fmla="*/ 130078 h 231250"/>
                  <a:gd name="connsiteX26" fmla="*/ 28906 w 260156"/>
                  <a:gd name="connsiteY26" fmla="*/ 43359 h 23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0156" h="231250">
                    <a:moveTo>
                      <a:pt x="43359" y="173438"/>
                    </a:moveTo>
                    <a:lnTo>
                      <a:pt x="43359" y="216797"/>
                    </a:lnTo>
                    <a:cubicBezTo>
                      <a:pt x="43359" y="224927"/>
                      <a:pt x="49683" y="231250"/>
                      <a:pt x="57813" y="231250"/>
                    </a:cubicBezTo>
                    <a:cubicBezTo>
                      <a:pt x="60522" y="231250"/>
                      <a:pt x="63233" y="230347"/>
                      <a:pt x="65942" y="228540"/>
                    </a:cubicBezTo>
                    <a:lnTo>
                      <a:pt x="149048" y="173438"/>
                    </a:lnTo>
                    <a:lnTo>
                      <a:pt x="216797" y="173438"/>
                    </a:lnTo>
                    <a:cubicBezTo>
                      <a:pt x="240283" y="173438"/>
                      <a:pt x="260156" y="153565"/>
                      <a:pt x="260156" y="130078"/>
                    </a:cubicBezTo>
                    <a:lnTo>
                      <a:pt x="260156" y="43359"/>
                    </a:lnTo>
                    <a:cubicBezTo>
                      <a:pt x="260156" y="19873"/>
                      <a:pt x="240283" y="0"/>
                      <a:pt x="216797" y="0"/>
                    </a:cubicBezTo>
                    <a:lnTo>
                      <a:pt x="43359" y="0"/>
                    </a:lnTo>
                    <a:cubicBezTo>
                      <a:pt x="19873" y="0"/>
                      <a:pt x="0" y="19873"/>
                      <a:pt x="0" y="43359"/>
                    </a:cubicBezTo>
                    <a:lnTo>
                      <a:pt x="0" y="130078"/>
                    </a:lnTo>
                    <a:cubicBezTo>
                      <a:pt x="0" y="154468"/>
                      <a:pt x="19873" y="173438"/>
                      <a:pt x="43359" y="173438"/>
                    </a:cubicBezTo>
                    <a:close/>
                    <a:moveTo>
                      <a:pt x="28906" y="43359"/>
                    </a:moveTo>
                    <a:cubicBezTo>
                      <a:pt x="28906" y="35229"/>
                      <a:pt x="35229" y="28906"/>
                      <a:pt x="43359" y="28906"/>
                    </a:cubicBezTo>
                    <a:lnTo>
                      <a:pt x="216797" y="28906"/>
                    </a:lnTo>
                    <a:cubicBezTo>
                      <a:pt x="224927" y="28906"/>
                      <a:pt x="231250" y="35229"/>
                      <a:pt x="231250" y="43359"/>
                    </a:cubicBezTo>
                    <a:lnTo>
                      <a:pt x="231250" y="130078"/>
                    </a:lnTo>
                    <a:cubicBezTo>
                      <a:pt x="231250" y="138208"/>
                      <a:pt x="224927" y="144531"/>
                      <a:pt x="216797" y="144531"/>
                    </a:cubicBezTo>
                    <a:lnTo>
                      <a:pt x="144531" y="144531"/>
                    </a:lnTo>
                    <a:cubicBezTo>
                      <a:pt x="141821" y="144531"/>
                      <a:pt x="139111" y="145435"/>
                      <a:pt x="136401" y="147241"/>
                    </a:cubicBezTo>
                    <a:lnTo>
                      <a:pt x="72266" y="189698"/>
                    </a:lnTo>
                    <a:lnTo>
                      <a:pt x="72266" y="158984"/>
                    </a:lnTo>
                    <a:cubicBezTo>
                      <a:pt x="72266" y="150855"/>
                      <a:pt x="65942" y="144531"/>
                      <a:pt x="57813" y="144531"/>
                    </a:cubicBezTo>
                    <a:lnTo>
                      <a:pt x="43359" y="144531"/>
                    </a:lnTo>
                    <a:cubicBezTo>
                      <a:pt x="35229" y="144531"/>
                      <a:pt x="28906" y="138208"/>
                      <a:pt x="28906" y="130078"/>
                    </a:cubicBezTo>
                    <a:lnTo>
                      <a:pt x="28906" y="43359"/>
                    </a:lnTo>
                    <a:close/>
                  </a:path>
                </a:pathLst>
              </a:custGeom>
              <a:solidFill>
                <a:srgbClr val="010101"/>
              </a:solidFill>
              <a:ln w="9028" cap="flat">
                <a:noFill/>
                <a:prstDash val="solid"/>
                <a:miter/>
              </a:ln>
            </p:spPr>
            <p:txBody>
              <a:bodyPr rtlCol="0" anchor="ctr"/>
              <a:lstStyle/>
              <a:p>
                <a:endParaRPr lang="en-US"/>
              </a:p>
            </p:txBody>
          </p:sp>
          <p:sp>
            <p:nvSpPr>
              <p:cNvPr id="58" name="Freeform 271">
                <a:extLst>
                  <a:ext uri="{FF2B5EF4-FFF2-40B4-BE49-F238E27FC236}">
                    <a16:creationId xmlns:a16="http://schemas.microsoft.com/office/drawing/2014/main" id="{4626BDB0-EBE2-FD42-6E00-95F8A94D0036}"/>
                  </a:ext>
                </a:extLst>
              </p:cNvPr>
              <p:cNvSpPr/>
              <p:nvPr/>
            </p:nvSpPr>
            <p:spPr>
              <a:xfrm>
                <a:off x="5719243"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59" name="Freeform 272">
                <a:extLst>
                  <a:ext uri="{FF2B5EF4-FFF2-40B4-BE49-F238E27FC236}">
                    <a16:creationId xmlns:a16="http://schemas.microsoft.com/office/drawing/2014/main" id="{4B06BD04-2991-6FF0-4DFB-E68966D81955}"/>
                  </a:ext>
                </a:extLst>
              </p:cNvPr>
              <p:cNvSpPr/>
              <p:nvPr/>
            </p:nvSpPr>
            <p:spPr>
              <a:xfrm>
                <a:off x="5777055"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60" name="Freeform 273">
                <a:extLst>
                  <a:ext uri="{FF2B5EF4-FFF2-40B4-BE49-F238E27FC236}">
                    <a16:creationId xmlns:a16="http://schemas.microsoft.com/office/drawing/2014/main" id="{849AD6B1-247C-7589-06FC-11F2A3E1DD07}"/>
                  </a:ext>
                </a:extLst>
              </p:cNvPr>
              <p:cNvSpPr/>
              <p:nvPr/>
            </p:nvSpPr>
            <p:spPr>
              <a:xfrm>
                <a:off x="5834868" y="4003368"/>
                <a:ext cx="28906" cy="28906"/>
              </a:xfrm>
              <a:custGeom>
                <a:avLst/>
                <a:gdLst>
                  <a:gd name="connsiteX0" fmla="*/ 0 w 28906"/>
                  <a:gd name="connsiteY0" fmla="*/ 0 h 28906"/>
                  <a:gd name="connsiteX1" fmla="*/ 28906 w 28906"/>
                  <a:gd name="connsiteY1" fmla="*/ 0 h 28906"/>
                  <a:gd name="connsiteX2" fmla="*/ 28906 w 28906"/>
                  <a:gd name="connsiteY2" fmla="*/ 28907 h 28906"/>
                  <a:gd name="connsiteX3" fmla="*/ 0 w 28906"/>
                  <a:gd name="connsiteY3" fmla="*/ 28907 h 28906"/>
                </a:gdLst>
                <a:ahLst/>
                <a:cxnLst>
                  <a:cxn ang="0">
                    <a:pos x="connsiteX0" y="connsiteY0"/>
                  </a:cxn>
                  <a:cxn ang="0">
                    <a:pos x="connsiteX1" y="connsiteY1"/>
                  </a:cxn>
                  <a:cxn ang="0">
                    <a:pos x="connsiteX2" y="connsiteY2"/>
                  </a:cxn>
                  <a:cxn ang="0">
                    <a:pos x="connsiteX3" y="connsiteY3"/>
                  </a:cxn>
                </a:cxnLst>
                <a:rect l="l" t="t" r="r" b="b"/>
                <a:pathLst>
                  <a:path w="28906" h="28906">
                    <a:moveTo>
                      <a:pt x="0" y="0"/>
                    </a:moveTo>
                    <a:lnTo>
                      <a:pt x="28906" y="0"/>
                    </a:lnTo>
                    <a:lnTo>
                      <a:pt x="28906" y="28907"/>
                    </a:lnTo>
                    <a:lnTo>
                      <a:pt x="0" y="28907"/>
                    </a:lnTo>
                    <a:close/>
                  </a:path>
                </a:pathLst>
              </a:custGeom>
              <a:solidFill>
                <a:srgbClr val="010101"/>
              </a:solidFill>
              <a:ln w="9028" cap="flat">
                <a:noFill/>
                <a:prstDash val="solid"/>
                <a:miter/>
              </a:ln>
            </p:spPr>
            <p:txBody>
              <a:bodyPr rtlCol="0" anchor="ctr"/>
              <a:lstStyle/>
              <a:p>
                <a:endParaRPr lang="en-US"/>
              </a:p>
            </p:txBody>
          </p:sp>
          <p:sp>
            <p:nvSpPr>
              <p:cNvPr id="61" name="Freeform 274">
                <a:extLst>
                  <a:ext uri="{FF2B5EF4-FFF2-40B4-BE49-F238E27FC236}">
                    <a16:creationId xmlns:a16="http://schemas.microsoft.com/office/drawing/2014/main" id="{3DF07A13-D735-104F-E36C-2CC6553AE19C}"/>
                  </a:ext>
                </a:extLst>
              </p:cNvPr>
              <p:cNvSpPr/>
              <p:nvPr/>
            </p:nvSpPr>
            <p:spPr>
              <a:xfrm>
                <a:off x="6008306" y="4162352"/>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62" name="Freeform 275">
                <a:extLst>
                  <a:ext uri="{FF2B5EF4-FFF2-40B4-BE49-F238E27FC236}">
                    <a16:creationId xmlns:a16="http://schemas.microsoft.com/office/drawing/2014/main" id="{D02C8E05-A3A6-5B1D-AED3-D4DC096E4F42}"/>
                  </a:ext>
                </a:extLst>
              </p:cNvPr>
              <p:cNvSpPr/>
              <p:nvPr/>
            </p:nvSpPr>
            <p:spPr>
              <a:xfrm>
                <a:off x="6384087" y="4191259"/>
                <a:ext cx="115625" cy="115625"/>
              </a:xfrm>
              <a:custGeom>
                <a:avLst/>
                <a:gdLst>
                  <a:gd name="connsiteX0" fmla="*/ 0 w 115625"/>
                  <a:gd name="connsiteY0" fmla="*/ 57813 h 115625"/>
                  <a:gd name="connsiteX1" fmla="*/ 57813 w 115625"/>
                  <a:gd name="connsiteY1" fmla="*/ 115625 h 115625"/>
                  <a:gd name="connsiteX2" fmla="*/ 115625 w 115625"/>
                  <a:gd name="connsiteY2" fmla="*/ 57813 h 115625"/>
                  <a:gd name="connsiteX3" fmla="*/ 57813 w 115625"/>
                  <a:gd name="connsiteY3" fmla="*/ 0 h 115625"/>
                  <a:gd name="connsiteX4" fmla="*/ 0 w 115625"/>
                  <a:gd name="connsiteY4" fmla="*/ 57813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0" y="57813"/>
                    </a:moveTo>
                    <a:cubicBezTo>
                      <a:pt x="0" y="89429"/>
                      <a:pt x="26196" y="115625"/>
                      <a:pt x="57813" y="115625"/>
                    </a:cubicBezTo>
                    <a:cubicBezTo>
                      <a:pt x="89429" y="115625"/>
                      <a:pt x="115625" y="89429"/>
                      <a:pt x="115625" y="57813"/>
                    </a:cubicBezTo>
                    <a:cubicBezTo>
                      <a:pt x="115625" y="26197"/>
                      <a:pt x="89429" y="0"/>
                      <a:pt x="57813" y="0"/>
                    </a:cubicBezTo>
                    <a:cubicBezTo>
                      <a:pt x="26196" y="0"/>
                      <a:pt x="0" y="26197"/>
                      <a:pt x="0" y="57813"/>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sp>
            <p:nvSpPr>
              <p:cNvPr id="63" name="Freeform 276">
                <a:extLst>
                  <a:ext uri="{FF2B5EF4-FFF2-40B4-BE49-F238E27FC236}">
                    <a16:creationId xmlns:a16="http://schemas.microsoft.com/office/drawing/2014/main" id="{EFC56723-5CE7-6F37-4168-D734147A041C}"/>
                  </a:ext>
                </a:extLst>
              </p:cNvPr>
              <p:cNvSpPr/>
              <p:nvPr/>
            </p:nvSpPr>
            <p:spPr>
              <a:xfrm>
                <a:off x="5632524" y="4191259"/>
                <a:ext cx="115625" cy="115625"/>
              </a:xfrm>
              <a:custGeom>
                <a:avLst/>
                <a:gdLst>
                  <a:gd name="connsiteX0" fmla="*/ 57813 w 115625"/>
                  <a:gd name="connsiteY0" fmla="*/ 115625 h 115625"/>
                  <a:gd name="connsiteX1" fmla="*/ 115625 w 115625"/>
                  <a:gd name="connsiteY1" fmla="*/ 57813 h 115625"/>
                  <a:gd name="connsiteX2" fmla="*/ 57813 w 115625"/>
                  <a:gd name="connsiteY2" fmla="*/ 0 h 115625"/>
                  <a:gd name="connsiteX3" fmla="*/ 0 w 115625"/>
                  <a:gd name="connsiteY3" fmla="*/ 57813 h 115625"/>
                  <a:gd name="connsiteX4" fmla="*/ 57813 w 115625"/>
                  <a:gd name="connsiteY4" fmla="*/ 115625 h 115625"/>
                  <a:gd name="connsiteX5" fmla="*/ 57813 w 115625"/>
                  <a:gd name="connsiteY5" fmla="*/ 28906 h 115625"/>
                  <a:gd name="connsiteX6" fmla="*/ 86719 w 115625"/>
                  <a:gd name="connsiteY6" fmla="*/ 57813 h 115625"/>
                  <a:gd name="connsiteX7" fmla="*/ 57813 w 115625"/>
                  <a:gd name="connsiteY7" fmla="*/ 86719 h 115625"/>
                  <a:gd name="connsiteX8" fmla="*/ 28906 w 115625"/>
                  <a:gd name="connsiteY8" fmla="*/ 57813 h 115625"/>
                  <a:gd name="connsiteX9" fmla="*/ 57813 w 115625"/>
                  <a:gd name="connsiteY9" fmla="*/ 28906 h 11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625" h="115625">
                    <a:moveTo>
                      <a:pt x="57813" y="115625"/>
                    </a:moveTo>
                    <a:cubicBezTo>
                      <a:pt x="89429" y="115625"/>
                      <a:pt x="115625" y="89429"/>
                      <a:pt x="115625" y="57813"/>
                    </a:cubicBezTo>
                    <a:cubicBezTo>
                      <a:pt x="115625" y="26197"/>
                      <a:pt x="89429" y="0"/>
                      <a:pt x="57813" y="0"/>
                    </a:cubicBezTo>
                    <a:cubicBezTo>
                      <a:pt x="26196" y="0"/>
                      <a:pt x="0" y="26197"/>
                      <a:pt x="0" y="57813"/>
                    </a:cubicBezTo>
                    <a:cubicBezTo>
                      <a:pt x="0" y="89429"/>
                      <a:pt x="26196" y="115625"/>
                      <a:pt x="57813" y="115625"/>
                    </a:cubicBezTo>
                    <a:close/>
                    <a:moveTo>
                      <a:pt x="57813" y="28906"/>
                    </a:moveTo>
                    <a:cubicBezTo>
                      <a:pt x="74072" y="28906"/>
                      <a:pt x="86719" y="41553"/>
                      <a:pt x="86719" y="57813"/>
                    </a:cubicBezTo>
                    <a:cubicBezTo>
                      <a:pt x="86719" y="74072"/>
                      <a:pt x="74072" y="86719"/>
                      <a:pt x="57813" y="86719"/>
                    </a:cubicBezTo>
                    <a:cubicBezTo>
                      <a:pt x="41553" y="86719"/>
                      <a:pt x="28906" y="74072"/>
                      <a:pt x="28906" y="57813"/>
                    </a:cubicBezTo>
                    <a:cubicBezTo>
                      <a:pt x="28906" y="41553"/>
                      <a:pt x="41553" y="28906"/>
                      <a:pt x="57813" y="28906"/>
                    </a:cubicBezTo>
                    <a:close/>
                  </a:path>
                </a:pathLst>
              </a:custGeom>
              <a:solidFill>
                <a:srgbClr val="010101"/>
              </a:solidFill>
              <a:ln w="9028" cap="flat">
                <a:noFill/>
                <a:prstDash val="solid"/>
                <a:miter/>
              </a:ln>
            </p:spPr>
            <p:txBody>
              <a:bodyPr rtlCol="0" anchor="ctr"/>
              <a:lstStyle/>
              <a:p>
                <a:endParaRPr lang="en-US"/>
              </a:p>
            </p:txBody>
          </p:sp>
        </p:grpSp>
      </p:grpSp>
      <p:grpSp>
        <p:nvGrpSpPr>
          <p:cNvPr id="64" name="Graphic 3">
            <a:extLst>
              <a:ext uri="{FF2B5EF4-FFF2-40B4-BE49-F238E27FC236}">
                <a16:creationId xmlns:a16="http://schemas.microsoft.com/office/drawing/2014/main" id="{E2A9F9F0-9EC5-6014-2405-2864644DD348}"/>
              </a:ext>
            </a:extLst>
          </p:cNvPr>
          <p:cNvGrpSpPr/>
          <p:nvPr/>
        </p:nvGrpSpPr>
        <p:grpSpPr>
          <a:xfrm>
            <a:off x="2036544" y="3383488"/>
            <a:ext cx="781688" cy="771815"/>
            <a:chOff x="8424689" y="1951807"/>
            <a:chExt cx="1086136" cy="1105415"/>
          </a:xfrm>
        </p:grpSpPr>
        <p:grpSp>
          <p:nvGrpSpPr>
            <p:cNvPr id="65" name="Graphic 3">
              <a:extLst>
                <a:ext uri="{FF2B5EF4-FFF2-40B4-BE49-F238E27FC236}">
                  <a16:creationId xmlns:a16="http://schemas.microsoft.com/office/drawing/2014/main" id="{23FA3899-FC9A-446B-3557-A67CEF0007AF}"/>
                </a:ext>
              </a:extLst>
            </p:cNvPr>
            <p:cNvGrpSpPr/>
            <p:nvPr/>
          </p:nvGrpSpPr>
          <p:grpSpPr>
            <a:xfrm>
              <a:off x="8424689" y="1951807"/>
              <a:ext cx="1086136" cy="1105415"/>
              <a:chOff x="8424689" y="1951807"/>
              <a:chExt cx="1086136" cy="1105415"/>
            </a:xfrm>
            <a:solidFill>
              <a:srgbClr val="000000"/>
            </a:solidFill>
          </p:grpSpPr>
          <p:sp>
            <p:nvSpPr>
              <p:cNvPr id="72" name="Freeform 1420">
                <a:extLst>
                  <a:ext uri="{FF2B5EF4-FFF2-40B4-BE49-F238E27FC236}">
                    <a16:creationId xmlns:a16="http://schemas.microsoft.com/office/drawing/2014/main" id="{78D2F63F-4FA7-1BFA-9532-CFCCADB773EE}"/>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solidFill>
                <a:srgbClr val="000000"/>
              </a:solidFill>
              <a:ln w="27426" cap="flat">
                <a:noFill/>
                <a:prstDash val="solid"/>
                <a:miter/>
              </a:ln>
            </p:spPr>
            <p:txBody>
              <a:bodyPr rtlCol="0" anchor="ctr"/>
              <a:lstStyle/>
              <a:p>
                <a:endParaRPr lang="en-US"/>
              </a:p>
            </p:txBody>
          </p:sp>
          <p:sp>
            <p:nvSpPr>
              <p:cNvPr id="73" name="Freeform 1421">
                <a:extLst>
                  <a:ext uri="{FF2B5EF4-FFF2-40B4-BE49-F238E27FC236}">
                    <a16:creationId xmlns:a16="http://schemas.microsoft.com/office/drawing/2014/main" id="{3B0D7A62-72DE-2033-E178-9F75D0A8864D}"/>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solidFill>
                <a:srgbClr val="000000"/>
              </a:solidFill>
              <a:ln w="27426" cap="flat">
                <a:noFill/>
                <a:prstDash val="solid"/>
                <a:miter/>
              </a:ln>
            </p:spPr>
            <p:txBody>
              <a:bodyPr rtlCol="0" anchor="ctr"/>
              <a:lstStyle/>
              <a:p>
                <a:endParaRPr lang="en-US"/>
              </a:p>
            </p:txBody>
          </p:sp>
          <p:sp>
            <p:nvSpPr>
              <p:cNvPr id="74" name="Freeform 1422">
                <a:extLst>
                  <a:ext uri="{FF2B5EF4-FFF2-40B4-BE49-F238E27FC236}">
                    <a16:creationId xmlns:a16="http://schemas.microsoft.com/office/drawing/2014/main" id="{79E91AA5-259A-FC13-3141-A11ECE00D753}"/>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solidFill>
                <a:srgbClr val="000000"/>
              </a:solidFill>
              <a:ln w="27426" cap="flat">
                <a:noFill/>
                <a:prstDash val="solid"/>
                <a:miter/>
              </a:ln>
            </p:spPr>
            <p:txBody>
              <a:bodyPr rtlCol="0" anchor="ctr"/>
              <a:lstStyle/>
              <a:p>
                <a:endParaRPr lang="en-US"/>
              </a:p>
            </p:txBody>
          </p:sp>
          <p:sp>
            <p:nvSpPr>
              <p:cNvPr id="75" name="Freeform 1423">
                <a:extLst>
                  <a:ext uri="{FF2B5EF4-FFF2-40B4-BE49-F238E27FC236}">
                    <a16:creationId xmlns:a16="http://schemas.microsoft.com/office/drawing/2014/main" id="{CBFF1ACC-66F4-5944-0CBF-718C23B5C4A1}"/>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solidFill>
                <a:srgbClr val="000000"/>
              </a:solidFill>
              <a:ln w="27426" cap="flat">
                <a:noFill/>
                <a:prstDash val="solid"/>
                <a:miter/>
              </a:ln>
            </p:spPr>
            <p:txBody>
              <a:bodyPr rtlCol="0" anchor="ctr"/>
              <a:lstStyle/>
              <a:p>
                <a:endParaRPr lang="en-US"/>
              </a:p>
            </p:txBody>
          </p:sp>
          <p:sp>
            <p:nvSpPr>
              <p:cNvPr id="76" name="Freeform 1424">
                <a:extLst>
                  <a:ext uri="{FF2B5EF4-FFF2-40B4-BE49-F238E27FC236}">
                    <a16:creationId xmlns:a16="http://schemas.microsoft.com/office/drawing/2014/main" id="{2963053C-E1A1-EB0D-BB83-CF65246E0B72}"/>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77" name="Freeform 1425">
                <a:extLst>
                  <a:ext uri="{FF2B5EF4-FFF2-40B4-BE49-F238E27FC236}">
                    <a16:creationId xmlns:a16="http://schemas.microsoft.com/office/drawing/2014/main" id="{3CE57E0F-D111-8C00-835D-93BDE631338B}"/>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solidFill>
                <a:srgbClr val="000000"/>
              </a:solidFill>
              <a:ln w="27426" cap="flat">
                <a:noFill/>
                <a:prstDash val="solid"/>
                <a:miter/>
              </a:ln>
            </p:spPr>
            <p:txBody>
              <a:bodyPr rtlCol="0" anchor="ctr"/>
              <a:lstStyle/>
              <a:p>
                <a:endParaRPr lang="en-US"/>
              </a:p>
            </p:txBody>
          </p:sp>
          <p:sp>
            <p:nvSpPr>
              <p:cNvPr id="78" name="Freeform 1426">
                <a:extLst>
                  <a:ext uri="{FF2B5EF4-FFF2-40B4-BE49-F238E27FC236}">
                    <a16:creationId xmlns:a16="http://schemas.microsoft.com/office/drawing/2014/main" id="{D89E93E8-2A68-A1BD-85F0-79C26D45B7B3}"/>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solidFill>
                <a:srgbClr val="000000"/>
              </a:solidFill>
              <a:ln w="27426" cap="flat">
                <a:noFill/>
                <a:prstDash val="solid"/>
                <a:miter/>
              </a:ln>
            </p:spPr>
            <p:txBody>
              <a:bodyPr rtlCol="0" anchor="ctr"/>
              <a:lstStyle/>
              <a:p>
                <a:endParaRPr lang="en-US"/>
              </a:p>
            </p:txBody>
          </p:sp>
          <p:sp>
            <p:nvSpPr>
              <p:cNvPr id="79" name="Freeform 1427">
                <a:extLst>
                  <a:ext uri="{FF2B5EF4-FFF2-40B4-BE49-F238E27FC236}">
                    <a16:creationId xmlns:a16="http://schemas.microsoft.com/office/drawing/2014/main" id="{70ED28F1-EFA2-8274-0BEC-B325A852CC41}"/>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80" name="Freeform 1428">
                <a:extLst>
                  <a:ext uri="{FF2B5EF4-FFF2-40B4-BE49-F238E27FC236}">
                    <a16:creationId xmlns:a16="http://schemas.microsoft.com/office/drawing/2014/main" id="{7BDB6183-903A-917A-1BB6-2F516CDA937B}"/>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81" name="Freeform 1429">
                <a:extLst>
                  <a:ext uri="{FF2B5EF4-FFF2-40B4-BE49-F238E27FC236}">
                    <a16:creationId xmlns:a16="http://schemas.microsoft.com/office/drawing/2014/main" id="{6BB4371F-EC8B-BFD0-8EDF-2836917AEBB8}"/>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solidFill>
                <a:srgbClr val="000000"/>
              </a:solidFill>
              <a:ln w="27426" cap="flat">
                <a:noFill/>
                <a:prstDash val="solid"/>
                <a:miter/>
              </a:ln>
            </p:spPr>
            <p:txBody>
              <a:bodyPr rtlCol="0" anchor="ctr"/>
              <a:lstStyle/>
              <a:p>
                <a:endParaRPr lang="en-US"/>
              </a:p>
            </p:txBody>
          </p:sp>
          <p:sp>
            <p:nvSpPr>
              <p:cNvPr id="82" name="Freeform 1430">
                <a:extLst>
                  <a:ext uri="{FF2B5EF4-FFF2-40B4-BE49-F238E27FC236}">
                    <a16:creationId xmlns:a16="http://schemas.microsoft.com/office/drawing/2014/main" id="{37D27783-EEC1-0C37-753A-227EB7040291}"/>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solidFill>
                <a:srgbClr val="000000"/>
              </a:solidFill>
              <a:ln w="27426" cap="flat">
                <a:noFill/>
                <a:prstDash val="solid"/>
                <a:miter/>
              </a:ln>
            </p:spPr>
            <p:txBody>
              <a:bodyPr rtlCol="0" anchor="ctr"/>
              <a:lstStyle/>
              <a:p>
                <a:endParaRPr lang="en-US"/>
              </a:p>
            </p:txBody>
          </p:sp>
          <p:sp>
            <p:nvSpPr>
              <p:cNvPr id="83" name="Freeform 1431">
                <a:extLst>
                  <a:ext uri="{FF2B5EF4-FFF2-40B4-BE49-F238E27FC236}">
                    <a16:creationId xmlns:a16="http://schemas.microsoft.com/office/drawing/2014/main" id="{455BDED1-7241-D93C-D283-F8485BCCD183}"/>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solidFill>
                <a:srgbClr val="000000"/>
              </a:solidFill>
              <a:ln w="27426" cap="flat">
                <a:noFill/>
                <a:prstDash val="solid"/>
                <a:miter/>
              </a:ln>
            </p:spPr>
            <p:txBody>
              <a:bodyPr rtlCol="0" anchor="ctr"/>
              <a:lstStyle/>
              <a:p>
                <a:endParaRPr lang="en-US"/>
              </a:p>
            </p:txBody>
          </p:sp>
          <p:sp>
            <p:nvSpPr>
              <p:cNvPr id="84" name="Freeform 1432">
                <a:extLst>
                  <a:ext uri="{FF2B5EF4-FFF2-40B4-BE49-F238E27FC236}">
                    <a16:creationId xmlns:a16="http://schemas.microsoft.com/office/drawing/2014/main" id="{3E351EE6-7100-DB40-B2DE-1A45C8AA77AD}"/>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solidFill>
                <a:srgbClr val="000000"/>
              </a:solidFill>
              <a:ln w="27426" cap="flat">
                <a:noFill/>
                <a:prstDash val="solid"/>
                <a:miter/>
              </a:ln>
            </p:spPr>
            <p:txBody>
              <a:bodyPr rtlCol="0" anchor="ctr"/>
              <a:lstStyle/>
              <a:p>
                <a:endParaRPr lang="en-US"/>
              </a:p>
            </p:txBody>
          </p:sp>
          <p:sp>
            <p:nvSpPr>
              <p:cNvPr id="85" name="Freeform 1433">
                <a:extLst>
                  <a:ext uri="{FF2B5EF4-FFF2-40B4-BE49-F238E27FC236}">
                    <a16:creationId xmlns:a16="http://schemas.microsoft.com/office/drawing/2014/main" id="{28E2B1D6-C8FF-45F1-31E0-643879FD4C59}"/>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solidFill>
                <a:srgbClr val="000000"/>
              </a:solidFill>
              <a:ln w="27426" cap="flat">
                <a:noFill/>
                <a:prstDash val="solid"/>
                <a:miter/>
              </a:ln>
            </p:spPr>
            <p:txBody>
              <a:bodyPr rtlCol="0" anchor="ctr"/>
              <a:lstStyle/>
              <a:p>
                <a:endParaRPr lang="en-US"/>
              </a:p>
            </p:txBody>
          </p:sp>
          <p:sp>
            <p:nvSpPr>
              <p:cNvPr id="86" name="Freeform 1434">
                <a:extLst>
                  <a:ext uri="{FF2B5EF4-FFF2-40B4-BE49-F238E27FC236}">
                    <a16:creationId xmlns:a16="http://schemas.microsoft.com/office/drawing/2014/main" id="{CBA8B312-280C-FFE9-9913-6C9CF518BD9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solidFill>
                <a:srgbClr val="000000"/>
              </a:solidFill>
              <a:ln w="27426" cap="flat">
                <a:noFill/>
                <a:prstDash val="solid"/>
                <a:miter/>
              </a:ln>
            </p:spPr>
            <p:txBody>
              <a:bodyPr rtlCol="0" anchor="ctr"/>
              <a:lstStyle/>
              <a:p>
                <a:endParaRPr lang="en-US"/>
              </a:p>
            </p:txBody>
          </p:sp>
          <p:sp>
            <p:nvSpPr>
              <p:cNvPr id="87" name="Freeform 1435">
                <a:extLst>
                  <a:ext uri="{FF2B5EF4-FFF2-40B4-BE49-F238E27FC236}">
                    <a16:creationId xmlns:a16="http://schemas.microsoft.com/office/drawing/2014/main" id="{07222FDF-89B9-4474-44EE-0ECDC0D57790}"/>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88" name="Freeform 1436">
                <a:extLst>
                  <a:ext uri="{FF2B5EF4-FFF2-40B4-BE49-F238E27FC236}">
                    <a16:creationId xmlns:a16="http://schemas.microsoft.com/office/drawing/2014/main" id="{B794C355-184C-CB77-7602-A87913428881}"/>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solidFill>
                <a:srgbClr val="000000"/>
              </a:solidFill>
              <a:ln w="27426" cap="flat">
                <a:noFill/>
                <a:prstDash val="solid"/>
                <a:miter/>
              </a:ln>
            </p:spPr>
            <p:txBody>
              <a:bodyPr rtlCol="0" anchor="ctr"/>
              <a:lstStyle/>
              <a:p>
                <a:endParaRPr lang="en-US"/>
              </a:p>
            </p:txBody>
          </p:sp>
          <p:sp>
            <p:nvSpPr>
              <p:cNvPr id="89" name="Freeform 1437">
                <a:extLst>
                  <a:ext uri="{FF2B5EF4-FFF2-40B4-BE49-F238E27FC236}">
                    <a16:creationId xmlns:a16="http://schemas.microsoft.com/office/drawing/2014/main" id="{506BDF4C-D0C0-DEE7-0E60-5CEC00DF09BE}"/>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solidFill>
                <a:srgbClr val="000000"/>
              </a:solidFill>
              <a:ln w="27426" cap="flat">
                <a:noFill/>
                <a:prstDash val="solid"/>
                <a:miter/>
              </a:ln>
            </p:spPr>
            <p:txBody>
              <a:bodyPr rtlCol="0" anchor="ctr"/>
              <a:lstStyle/>
              <a:p>
                <a:endParaRPr lang="en-US"/>
              </a:p>
            </p:txBody>
          </p:sp>
          <p:sp>
            <p:nvSpPr>
              <p:cNvPr id="90" name="Freeform 1438">
                <a:extLst>
                  <a:ext uri="{FF2B5EF4-FFF2-40B4-BE49-F238E27FC236}">
                    <a16:creationId xmlns:a16="http://schemas.microsoft.com/office/drawing/2014/main" id="{59B1E6BC-4C50-6DD1-453D-D61F3979510A}"/>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solidFill>
                <a:srgbClr val="000000"/>
              </a:solidFill>
              <a:ln w="27426" cap="flat">
                <a:noFill/>
                <a:prstDash val="solid"/>
                <a:miter/>
              </a:ln>
            </p:spPr>
            <p:txBody>
              <a:bodyPr rtlCol="0" anchor="ctr"/>
              <a:lstStyle/>
              <a:p>
                <a:endParaRPr lang="en-US"/>
              </a:p>
            </p:txBody>
          </p:sp>
          <p:sp>
            <p:nvSpPr>
              <p:cNvPr id="91" name="Freeform 1439">
                <a:extLst>
                  <a:ext uri="{FF2B5EF4-FFF2-40B4-BE49-F238E27FC236}">
                    <a16:creationId xmlns:a16="http://schemas.microsoft.com/office/drawing/2014/main" id="{5E644FF4-95DC-EA3C-DE8D-EEDFBC1453C2}"/>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2" name="Freeform 1440">
                <a:extLst>
                  <a:ext uri="{FF2B5EF4-FFF2-40B4-BE49-F238E27FC236}">
                    <a16:creationId xmlns:a16="http://schemas.microsoft.com/office/drawing/2014/main" id="{76D836F0-691C-A875-EC0A-4F1AA4FAD8A0}"/>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3" name="Freeform 1441">
                <a:extLst>
                  <a:ext uri="{FF2B5EF4-FFF2-40B4-BE49-F238E27FC236}">
                    <a16:creationId xmlns:a16="http://schemas.microsoft.com/office/drawing/2014/main" id="{31EB38A0-B137-E857-7E97-7EE508A94BD5}"/>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4" name="Freeform 1442">
                <a:extLst>
                  <a:ext uri="{FF2B5EF4-FFF2-40B4-BE49-F238E27FC236}">
                    <a16:creationId xmlns:a16="http://schemas.microsoft.com/office/drawing/2014/main" id="{6C26994B-99A2-AD33-704C-7B5C8548A6CA}"/>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solidFill>
                <a:srgbClr val="000000"/>
              </a:solidFill>
              <a:ln w="27426" cap="flat">
                <a:noFill/>
                <a:prstDash val="solid"/>
                <a:miter/>
              </a:ln>
            </p:spPr>
            <p:txBody>
              <a:bodyPr rtlCol="0" anchor="ctr"/>
              <a:lstStyle/>
              <a:p>
                <a:endParaRPr lang="en-US"/>
              </a:p>
            </p:txBody>
          </p:sp>
          <p:sp>
            <p:nvSpPr>
              <p:cNvPr id="95" name="Freeform 1443">
                <a:extLst>
                  <a:ext uri="{FF2B5EF4-FFF2-40B4-BE49-F238E27FC236}">
                    <a16:creationId xmlns:a16="http://schemas.microsoft.com/office/drawing/2014/main" id="{81664216-B589-58B5-E3EB-74C6281DB29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solidFill>
                <a:srgbClr val="000000"/>
              </a:solidFill>
              <a:ln w="27426" cap="flat">
                <a:noFill/>
                <a:prstDash val="solid"/>
                <a:miter/>
              </a:ln>
            </p:spPr>
            <p:txBody>
              <a:bodyPr rtlCol="0" anchor="ctr"/>
              <a:lstStyle/>
              <a:p>
                <a:endParaRPr lang="en-US"/>
              </a:p>
            </p:txBody>
          </p:sp>
          <p:sp>
            <p:nvSpPr>
              <p:cNvPr id="96" name="Freeform 1444">
                <a:extLst>
                  <a:ext uri="{FF2B5EF4-FFF2-40B4-BE49-F238E27FC236}">
                    <a16:creationId xmlns:a16="http://schemas.microsoft.com/office/drawing/2014/main" id="{B472D783-D75F-220E-4BF8-358ED7107CED}"/>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7" name="Freeform 1445">
                <a:extLst>
                  <a:ext uri="{FF2B5EF4-FFF2-40B4-BE49-F238E27FC236}">
                    <a16:creationId xmlns:a16="http://schemas.microsoft.com/office/drawing/2014/main" id="{74C06B22-EB0A-D9F8-C0E4-FE1FCB7B25B4}"/>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98" name="Freeform 1446">
                <a:extLst>
                  <a:ext uri="{FF2B5EF4-FFF2-40B4-BE49-F238E27FC236}">
                    <a16:creationId xmlns:a16="http://schemas.microsoft.com/office/drawing/2014/main" id="{FD2277FB-B275-C98E-01B0-B0B70D310ED0}"/>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solidFill>
                <a:srgbClr val="000000"/>
              </a:solidFill>
              <a:ln w="27426" cap="flat">
                <a:noFill/>
                <a:prstDash val="solid"/>
                <a:miter/>
              </a:ln>
            </p:spPr>
            <p:txBody>
              <a:bodyPr rtlCol="0" anchor="ctr"/>
              <a:lstStyle/>
              <a:p>
                <a:endParaRPr lang="en-US"/>
              </a:p>
            </p:txBody>
          </p:sp>
          <p:sp>
            <p:nvSpPr>
              <p:cNvPr id="99" name="Freeform 1447">
                <a:extLst>
                  <a:ext uri="{FF2B5EF4-FFF2-40B4-BE49-F238E27FC236}">
                    <a16:creationId xmlns:a16="http://schemas.microsoft.com/office/drawing/2014/main" id="{7B0052D5-5426-8027-00D0-34688C51F5F0}"/>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solidFill>
                <a:srgbClr val="000000"/>
              </a:solidFill>
              <a:ln w="27426" cap="flat">
                <a:noFill/>
                <a:prstDash val="solid"/>
                <a:miter/>
              </a:ln>
            </p:spPr>
            <p:txBody>
              <a:bodyPr rtlCol="0" anchor="ctr"/>
              <a:lstStyle/>
              <a:p>
                <a:endParaRPr lang="en-US"/>
              </a:p>
            </p:txBody>
          </p:sp>
          <p:sp>
            <p:nvSpPr>
              <p:cNvPr id="100" name="Freeform 1448">
                <a:extLst>
                  <a:ext uri="{FF2B5EF4-FFF2-40B4-BE49-F238E27FC236}">
                    <a16:creationId xmlns:a16="http://schemas.microsoft.com/office/drawing/2014/main" id="{1339C2F1-0B9C-E183-199F-60B6CFBF50CC}"/>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101" name="Freeform 1449">
                <a:extLst>
                  <a:ext uri="{FF2B5EF4-FFF2-40B4-BE49-F238E27FC236}">
                    <a16:creationId xmlns:a16="http://schemas.microsoft.com/office/drawing/2014/main" id="{6A0186EC-6CEA-5A79-3251-6A481460CB4D}"/>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solidFill>
                <a:srgbClr val="000000"/>
              </a:solidFill>
              <a:ln w="27426" cap="flat">
                <a:noFill/>
                <a:prstDash val="solid"/>
                <a:miter/>
              </a:ln>
            </p:spPr>
            <p:txBody>
              <a:bodyPr rtlCol="0" anchor="ctr"/>
              <a:lstStyle/>
              <a:p>
                <a:endParaRPr lang="en-US"/>
              </a:p>
            </p:txBody>
          </p:sp>
          <p:sp>
            <p:nvSpPr>
              <p:cNvPr id="102" name="Freeform 1450">
                <a:extLst>
                  <a:ext uri="{FF2B5EF4-FFF2-40B4-BE49-F238E27FC236}">
                    <a16:creationId xmlns:a16="http://schemas.microsoft.com/office/drawing/2014/main" id="{ECBE4939-4A85-8DAA-0046-92E7BE9B7BB6}"/>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solidFill>
                <a:srgbClr val="000000"/>
              </a:solidFill>
              <a:ln w="27426" cap="flat">
                <a:noFill/>
                <a:prstDash val="solid"/>
                <a:miter/>
              </a:ln>
            </p:spPr>
            <p:txBody>
              <a:bodyPr rtlCol="0" anchor="ctr"/>
              <a:lstStyle/>
              <a:p>
                <a:endParaRPr lang="en-US"/>
              </a:p>
            </p:txBody>
          </p:sp>
        </p:grpSp>
        <p:grpSp>
          <p:nvGrpSpPr>
            <p:cNvPr id="66" name="Graphic 3">
              <a:extLst>
                <a:ext uri="{FF2B5EF4-FFF2-40B4-BE49-F238E27FC236}">
                  <a16:creationId xmlns:a16="http://schemas.microsoft.com/office/drawing/2014/main" id="{7EB0C4BD-1C49-6E1F-C2AC-70BFD83EBA5C}"/>
                </a:ext>
              </a:extLst>
            </p:cNvPr>
            <p:cNvGrpSpPr/>
            <p:nvPr/>
          </p:nvGrpSpPr>
          <p:grpSpPr>
            <a:xfrm>
              <a:off x="8623774" y="2128475"/>
              <a:ext cx="506941" cy="300655"/>
              <a:chOff x="8623774" y="2128475"/>
              <a:chExt cx="506941" cy="300655"/>
            </a:xfrm>
            <a:solidFill>
              <a:srgbClr val="00BADE"/>
            </a:solidFill>
          </p:grpSpPr>
          <p:grpSp>
            <p:nvGrpSpPr>
              <p:cNvPr id="67" name="Graphic 3">
                <a:extLst>
                  <a:ext uri="{FF2B5EF4-FFF2-40B4-BE49-F238E27FC236}">
                    <a16:creationId xmlns:a16="http://schemas.microsoft.com/office/drawing/2014/main" id="{E1E18AAD-E6E1-D0C8-6478-1F3AD7FF5E14}"/>
                  </a:ext>
                </a:extLst>
              </p:cNvPr>
              <p:cNvGrpSpPr/>
              <p:nvPr/>
            </p:nvGrpSpPr>
            <p:grpSpPr>
              <a:xfrm>
                <a:off x="8623774" y="2128475"/>
                <a:ext cx="506941" cy="221114"/>
                <a:chOff x="8623774" y="2128475"/>
                <a:chExt cx="506941" cy="221114"/>
              </a:xfrm>
              <a:solidFill>
                <a:srgbClr val="00BADE"/>
              </a:solidFill>
            </p:grpSpPr>
            <p:sp>
              <p:nvSpPr>
                <p:cNvPr id="70" name="Freeform 1418">
                  <a:extLst>
                    <a:ext uri="{FF2B5EF4-FFF2-40B4-BE49-F238E27FC236}">
                      <a16:creationId xmlns:a16="http://schemas.microsoft.com/office/drawing/2014/main" id="{6CE6610D-4263-EAA9-E2FB-682A3A6B910D}"/>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00BADE"/>
                </a:solidFill>
                <a:ln w="27426" cap="flat">
                  <a:noFill/>
                  <a:prstDash val="solid"/>
                  <a:miter/>
                </a:ln>
              </p:spPr>
              <p:txBody>
                <a:bodyPr rtlCol="0" anchor="ctr"/>
                <a:lstStyle/>
                <a:p>
                  <a:endParaRPr lang="en-US"/>
                </a:p>
              </p:txBody>
            </p:sp>
            <p:sp>
              <p:nvSpPr>
                <p:cNvPr id="71" name="Freeform 1419">
                  <a:extLst>
                    <a:ext uri="{FF2B5EF4-FFF2-40B4-BE49-F238E27FC236}">
                      <a16:creationId xmlns:a16="http://schemas.microsoft.com/office/drawing/2014/main" id="{B685134F-76FE-8C23-5365-C0A64FCF488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00BADE"/>
                </a:solidFill>
                <a:ln w="27426" cap="flat">
                  <a:noFill/>
                  <a:prstDash val="solid"/>
                  <a:miter/>
                </a:ln>
              </p:spPr>
              <p:txBody>
                <a:bodyPr rtlCol="0" anchor="ctr"/>
                <a:lstStyle/>
                <a:p>
                  <a:endParaRPr lang="en-US"/>
                </a:p>
              </p:txBody>
            </p:sp>
          </p:grpSp>
          <p:sp>
            <p:nvSpPr>
              <p:cNvPr id="68" name="Freeform 1416">
                <a:extLst>
                  <a:ext uri="{FF2B5EF4-FFF2-40B4-BE49-F238E27FC236}">
                    <a16:creationId xmlns:a16="http://schemas.microsoft.com/office/drawing/2014/main" id="{C1FD5DA0-2C88-3706-B7C8-A77DC4E7258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00BADE"/>
              </a:solidFill>
              <a:ln w="27426" cap="flat">
                <a:noFill/>
                <a:prstDash val="solid"/>
                <a:miter/>
              </a:ln>
            </p:spPr>
            <p:txBody>
              <a:bodyPr rtlCol="0" anchor="ctr"/>
              <a:lstStyle/>
              <a:p>
                <a:endParaRPr lang="en-US"/>
              </a:p>
            </p:txBody>
          </p:sp>
          <p:sp>
            <p:nvSpPr>
              <p:cNvPr id="69" name="Freeform 1417">
                <a:extLst>
                  <a:ext uri="{FF2B5EF4-FFF2-40B4-BE49-F238E27FC236}">
                    <a16:creationId xmlns:a16="http://schemas.microsoft.com/office/drawing/2014/main" id="{0D78E822-D01B-6A35-EAB7-BA38910DAE44}"/>
                  </a:ext>
                </a:extLst>
              </p:cNvPr>
              <p:cNvSpPr/>
              <p:nvPr/>
            </p:nvSpPr>
            <p:spPr>
              <a:xfrm>
                <a:off x="8879988" y="2238239"/>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00BADE"/>
              </a:solidFill>
              <a:ln w="27426" cap="flat">
                <a:noFill/>
                <a:prstDash val="solid"/>
                <a:miter/>
              </a:ln>
            </p:spPr>
            <p:txBody>
              <a:bodyPr rtlCol="0" anchor="ctr"/>
              <a:lstStyle/>
              <a:p>
                <a:endParaRPr lang="en-US"/>
              </a:p>
            </p:txBody>
          </p:sp>
        </p:grpSp>
      </p:grpSp>
      <p:grpSp>
        <p:nvGrpSpPr>
          <p:cNvPr id="103" name="Graphic 3">
            <a:extLst>
              <a:ext uri="{FF2B5EF4-FFF2-40B4-BE49-F238E27FC236}">
                <a16:creationId xmlns:a16="http://schemas.microsoft.com/office/drawing/2014/main" id="{5E1BD01A-70EE-4678-F31D-7E125E0A6D5E}"/>
              </a:ext>
            </a:extLst>
          </p:cNvPr>
          <p:cNvGrpSpPr/>
          <p:nvPr/>
        </p:nvGrpSpPr>
        <p:grpSpPr>
          <a:xfrm>
            <a:off x="9853845" y="3411244"/>
            <a:ext cx="867188" cy="735154"/>
            <a:chOff x="8711101" y="501407"/>
            <a:chExt cx="959968" cy="957224"/>
          </a:xfrm>
        </p:grpSpPr>
        <p:sp>
          <p:nvSpPr>
            <p:cNvPr id="104" name="Freeform 1103">
              <a:extLst>
                <a:ext uri="{FF2B5EF4-FFF2-40B4-BE49-F238E27FC236}">
                  <a16:creationId xmlns:a16="http://schemas.microsoft.com/office/drawing/2014/main" id="{D9DA41F1-8303-A0B2-52A3-6E7FADBAC8DC}"/>
                </a:ext>
              </a:extLst>
            </p:cNvPr>
            <p:cNvSpPr/>
            <p:nvPr/>
          </p:nvSpPr>
          <p:spPr>
            <a:xfrm>
              <a:off x="9191085" y="537063"/>
              <a:ext cx="449814" cy="493697"/>
            </a:xfrm>
            <a:custGeom>
              <a:avLst/>
              <a:gdLst>
                <a:gd name="connsiteX0" fmla="*/ 447072 w 449814"/>
                <a:gd name="connsiteY0" fmla="*/ 493697 h 493697"/>
                <a:gd name="connsiteX1" fmla="*/ 128910 w 449814"/>
                <a:gd name="connsiteY1" fmla="*/ 493697 h 493697"/>
                <a:gd name="connsiteX2" fmla="*/ 128910 w 449814"/>
                <a:gd name="connsiteY2" fmla="*/ 447070 h 493697"/>
                <a:gd name="connsiteX3" fmla="*/ 112454 w 449814"/>
                <a:gd name="connsiteY3" fmla="*/ 430614 h 493697"/>
                <a:gd name="connsiteX4" fmla="*/ 0 w 449814"/>
                <a:gd name="connsiteY4" fmla="*/ 430614 h 493697"/>
                <a:gd name="connsiteX5" fmla="*/ 0 w 449814"/>
                <a:gd name="connsiteY5" fmla="*/ 403186 h 493697"/>
                <a:gd name="connsiteX6" fmla="*/ 41142 w 449814"/>
                <a:gd name="connsiteY6" fmla="*/ 381244 h 493697"/>
                <a:gd name="connsiteX7" fmla="*/ 156338 w 449814"/>
                <a:gd name="connsiteY7" fmla="*/ 266048 h 493697"/>
                <a:gd name="connsiteX8" fmla="*/ 156338 w 449814"/>
                <a:gd name="connsiteY8" fmla="*/ 244106 h 493697"/>
                <a:gd name="connsiteX9" fmla="*/ 120682 w 449814"/>
                <a:gd name="connsiteY9" fmla="*/ 208450 h 493697"/>
                <a:gd name="connsiteX10" fmla="*/ 205708 w 449814"/>
                <a:gd name="connsiteY10" fmla="*/ 123424 h 493697"/>
                <a:gd name="connsiteX11" fmla="*/ 183766 w 449814"/>
                <a:gd name="connsiteY11" fmla="*/ 101482 h 493697"/>
                <a:gd name="connsiteX12" fmla="*/ 98741 w 449814"/>
                <a:gd name="connsiteY12" fmla="*/ 186508 h 493697"/>
                <a:gd name="connsiteX13" fmla="*/ 93255 w 449814"/>
                <a:gd name="connsiteY13" fmla="*/ 181022 h 493697"/>
                <a:gd name="connsiteX14" fmla="*/ 71313 w 449814"/>
                <a:gd name="connsiteY14" fmla="*/ 181022 h 493697"/>
                <a:gd name="connsiteX15" fmla="*/ 2744 w 449814"/>
                <a:gd name="connsiteY15" fmla="*/ 249591 h 493697"/>
                <a:gd name="connsiteX16" fmla="*/ 2744 w 449814"/>
                <a:gd name="connsiteY16" fmla="*/ 0 h 493697"/>
                <a:gd name="connsiteX17" fmla="*/ 449815 w 449814"/>
                <a:gd name="connsiteY17" fmla="*/ 0 h 493697"/>
                <a:gd name="connsiteX18" fmla="*/ 449815 w 449814"/>
                <a:gd name="connsiteY18" fmla="*/ 493697 h 49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9814" h="493697">
                  <a:moveTo>
                    <a:pt x="447072" y="493697"/>
                  </a:moveTo>
                  <a:lnTo>
                    <a:pt x="128910" y="493697"/>
                  </a:lnTo>
                  <a:lnTo>
                    <a:pt x="128910" y="447070"/>
                  </a:lnTo>
                  <a:cubicBezTo>
                    <a:pt x="128910" y="438842"/>
                    <a:pt x="120682" y="430614"/>
                    <a:pt x="112454" y="430614"/>
                  </a:cubicBezTo>
                  <a:lnTo>
                    <a:pt x="0" y="430614"/>
                  </a:lnTo>
                  <a:lnTo>
                    <a:pt x="0" y="403186"/>
                  </a:lnTo>
                  <a:cubicBezTo>
                    <a:pt x="13714" y="400443"/>
                    <a:pt x="30171" y="392215"/>
                    <a:pt x="41142" y="381244"/>
                  </a:cubicBezTo>
                  <a:lnTo>
                    <a:pt x="156338" y="266048"/>
                  </a:lnTo>
                  <a:cubicBezTo>
                    <a:pt x="161824" y="260562"/>
                    <a:pt x="161824" y="249591"/>
                    <a:pt x="156338" y="244106"/>
                  </a:cubicBezTo>
                  <a:lnTo>
                    <a:pt x="120682" y="208450"/>
                  </a:lnTo>
                  <a:lnTo>
                    <a:pt x="205708" y="123424"/>
                  </a:lnTo>
                  <a:lnTo>
                    <a:pt x="183766" y="101482"/>
                  </a:lnTo>
                  <a:lnTo>
                    <a:pt x="98741" y="186508"/>
                  </a:lnTo>
                  <a:lnTo>
                    <a:pt x="93255" y="181022"/>
                  </a:lnTo>
                  <a:cubicBezTo>
                    <a:pt x="87769" y="175537"/>
                    <a:pt x="76799" y="175537"/>
                    <a:pt x="71313" y="181022"/>
                  </a:cubicBezTo>
                  <a:lnTo>
                    <a:pt x="2744" y="249591"/>
                  </a:lnTo>
                  <a:lnTo>
                    <a:pt x="2744" y="0"/>
                  </a:lnTo>
                  <a:lnTo>
                    <a:pt x="449815" y="0"/>
                  </a:lnTo>
                  <a:lnTo>
                    <a:pt x="449815" y="493697"/>
                  </a:lnTo>
                  <a:close/>
                </a:path>
              </a:pathLst>
            </a:custGeom>
            <a:solidFill>
              <a:srgbClr val="00BADE"/>
            </a:solidFill>
            <a:ln w="27426" cap="flat">
              <a:noFill/>
              <a:prstDash val="solid"/>
              <a:miter/>
            </a:ln>
          </p:spPr>
          <p:txBody>
            <a:bodyPr rtlCol="0" anchor="ctr"/>
            <a:lstStyle/>
            <a:p>
              <a:endParaRPr lang="en-US"/>
            </a:p>
          </p:txBody>
        </p:sp>
        <p:grpSp>
          <p:nvGrpSpPr>
            <p:cNvPr id="105" name="Graphic 3">
              <a:extLst>
                <a:ext uri="{FF2B5EF4-FFF2-40B4-BE49-F238E27FC236}">
                  <a16:creationId xmlns:a16="http://schemas.microsoft.com/office/drawing/2014/main" id="{13179A45-6EBD-A881-9E98-6E93256D8A86}"/>
                </a:ext>
              </a:extLst>
            </p:cNvPr>
            <p:cNvGrpSpPr/>
            <p:nvPr/>
          </p:nvGrpSpPr>
          <p:grpSpPr>
            <a:xfrm>
              <a:off x="8711101" y="501407"/>
              <a:ext cx="959968" cy="957224"/>
              <a:chOff x="8711101" y="501407"/>
              <a:chExt cx="959968" cy="957224"/>
            </a:xfrm>
            <a:solidFill>
              <a:srgbClr val="000000"/>
            </a:solidFill>
          </p:grpSpPr>
          <p:sp>
            <p:nvSpPr>
              <p:cNvPr id="106" name="Freeform 1105">
                <a:extLst>
                  <a:ext uri="{FF2B5EF4-FFF2-40B4-BE49-F238E27FC236}">
                    <a16:creationId xmlns:a16="http://schemas.microsoft.com/office/drawing/2014/main" id="{4E9C0D5D-6F9B-A140-3AF8-3B0180901652}"/>
                  </a:ext>
                </a:extLst>
              </p:cNvPr>
              <p:cNvSpPr/>
              <p:nvPr/>
            </p:nvSpPr>
            <p:spPr>
              <a:xfrm>
                <a:off x="8711101" y="501407"/>
                <a:ext cx="959968" cy="619864"/>
              </a:xfrm>
              <a:custGeom>
                <a:avLst/>
                <a:gdLst>
                  <a:gd name="connsiteX0" fmla="*/ 940771 w 959968"/>
                  <a:gd name="connsiteY0" fmla="*/ 0 h 619864"/>
                  <a:gd name="connsiteX1" fmla="*/ 463528 w 959968"/>
                  <a:gd name="connsiteY1" fmla="*/ 0 h 619864"/>
                  <a:gd name="connsiteX2" fmla="*/ 447072 w 959968"/>
                  <a:gd name="connsiteY2" fmla="*/ 16457 h 619864"/>
                  <a:gd name="connsiteX3" fmla="*/ 447072 w 959968"/>
                  <a:gd name="connsiteY3" fmla="*/ 277019 h 619864"/>
                  <a:gd name="connsiteX4" fmla="*/ 397701 w 959968"/>
                  <a:gd name="connsiteY4" fmla="*/ 219421 h 619864"/>
                  <a:gd name="connsiteX5" fmla="*/ 337362 w 959968"/>
                  <a:gd name="connsiteY5" fmla="*/ 191993 h 619864"/>
                  <a:gd name="connsiteX6" fmla="*/ 277021 w 959968"/>
                  <a:gd name="connsiteY6" fmla="*/ 191993 h 619864"/>
                  <a:gd name="connsiteX7" fmla="*/ 301704 w 959968"/>
                  <a:gd name="connsiteY7" fmla="*/ 145366 h 619864"/>
                  <a:gd name="connsiteX8" fmla="*/ 318162 w 959968"/>
                  <a:gd name="connsiteY8" fmla="*/ 145366 h 619864"/>
                  <a:gd name="connsiteX9" fmla="*/ 331876 w 959968"/>
                  <a:gd name="connsiteY9" fmla="*/ 137138 h 619864"/>
                  <a:gd name="connsiteX10" fmla="*/ 331876 w 959968"/>
                  <a:gd name="connsiteY10" fmla="*/ 120682 h 619864"/>
                  <a:gd name="connsiteX11" fmla="*/ 301704 w 959968"/>
                  <a:gd name="connsiteY11" fmla="*/ 60341 h 619864"/>
                  <a:gd name="connsiteX12" fmla="*/ 301704 w 959968"/>
                  <a:gd name="connsiteY12" fmla="*/ 49370 h 619864"/>
                  <a:gd name="connsiteX13" fmla="*/ 255079 w 959968"/>
                  <a:gd name="connsiteY13" fmla="*/ 2743 h 619864"/>
                  <a:gd name="connsiteX14" fmla="*/ 159082 w 959968"/>
                  <a:gd name="connsiteY14" fmla="*/ 2743 h 619864"/>
                  <a:gd name="connsiteX15" fmla="*/ 112454 w 959968"/>
                  <a:gd name="connsiteY15" fmla="*/ 49370 h 619864"/>
                  <a:gd name="connsiteX16" fmla="*/ 112454 w 959968"/>
                  <a:gd name="connsiteY16" fmla="*/ 126167 h 619864"/>
                  <a:gd name="connsiteX17" fmla="*/ 137138 w 959968"/>
                  <a:gd name="connsiteY17" fmla="*/ 191993 h 619864"/>
                  <a:gd name="connsiteX18" fmla="*/ 112454 w 959968"/>
                  <a:gd name="connsiteY18" fmla="*/ 191993 h 619864"/>
                  <a:gd name="connsiteX19" fmla="*/ 32914 w 959968"/>
                  <a:gd name="connsiteY19" fmla="*/ 271534 h 619864"/>
                  <a:gd name="connsiteX20" fmla="*/ 32914 w 959968"/>
                  <a:gd name="connsiteY20" fmla="*/ 414157 h 619864"/>
                  <a:gd name="connsiteX21" fmla="*/ 49371 w 959968"/>
                  <a:gd name="connsiteY21" fmla="*/ 460784 h 619864"/>
                  <a:gd name="connsiteX22" fmla="*/ 16458 w 959968"/>
                  <a:gd name="connsiteY22" fmla="*/ 460784 h 619864"/>
                  <a:gd name="connsiteX23" fmla="*/ 0 w 959968"/>
                  <a:gd name="connsiteY23" fmla="*/ 477241 h 619864"/>
                  <a:gd name="connsiteX24" fmla="*/ 0 w 959968"/>
                  <a:gd name="connsiteY24" fmla="*/ 540324 h 619864"/>
                  <a:gd name="connsiteX25" fmla="*/ 16458 w 959968"/>
                  <a:gd name="connsiteY25" fmla="*/ 556781 h 619864"/>
                  <a:gd name="connsiteX26" fmla="*/ 32914 w 959968"/>
                  <a:gd name="connsiteY26" fmla="*/ 556781 h 619864"/>
                  <a:gd name="connsiteX27" fmla="*/ 32914 w 959968"/>
                  <a:gd name="connsiteY27" fmla="*/ 619864 h 619864"/>
                  <a:gd name="connsiteX28" fmla="*/ 65827 w 959968"/>
                  <a:gd name="connsiteY28" fmla="*/ 619864 h 619864"/>
                  <a:gd name="connsiteX29" fmla="*/ 65827 w 959968"/>
                  <a:gd name="connsiteY29" fmla="*/ 556781 h 619864"/>
                  <a:gd name="connsiteX30" fmla="*/ 543069 w 959968"/>
                  <a:gd name="connsiteY30" fmla="*/ 556781 h 619864"/>
                  <a:gd name="connsiteX31" fmla="*/ 543069 w 959968"/>
                  <a:gd name="connsiteY31" fmla="*/ 589694 h 619864"/>
                  <a:gd name="connsiteX32" fmla="*/ 575981 w 959968"/>
                  <a:gd name="connsiteY32" fmla="*/ 589694 h 619864"/>
                  <a:gd name="connsiteX33" fmla="*/ 575981 w 959968"/>
                  <a:gd name="connsiteY33" fmla="*/ 556781 h 619864"/>
                  <a:gd name="connsiteX34" fmla="*/ 943513 w 959968"/>
                  <a:gd name="connsiteY34" fmla="*/ 556781 h 619864"/>
                  <a:gd name="connsiteX35" fmla="*/ 959969 w 959968"/>
                  <a:gd name="connsiteY35" fmla="*/ 540324 h 619864"/>
                  <a:gd name="connsiteX36" fmla="*/ 959969 w 959968"/>
                  <a:gd name="connsiteY36" fmla="*/ 16457 h 619864"/>
                  <a:gd name="connsiteX37" fmla="*/ 940771 w 959968"/>
                  <a:gd name="connsiteY37" fmla="*/ 0 h 619864"/>
                  <a:gd name="connsiteX38" fmla="*/ 940771 w 959968"/>
                  <a:gd name="connsiteY38" fmla="*/ 0 h 619864"/>
                  <a:gd name="connsiteX39" fmla="*/ 145368 w 959968"/>
                  <a:gd name="connsiteY39" fmla="*/ 46627 h 619864"/>
                  <a:gd name="connsiteX40" fmla="*/ 161824 w 959968"/>
                  <a:gd name="connsiteY40" fmla="*/ 30170 h 619864"/>
                  <a:gd name="connsiteX41" fmla="*/ 257821 w 959968"/>
                  <a:gd name="connsiteY41" fmla="*/ 30170 h 619864"/>
                  <a:gd name="connsiteX42" fmla="*/ 274277 w 959968"/>
                  <a:gd name="connsiteY42" fmla="*/ 46627 h 619864"/>
                  <a:gd name="connsiteX43" fmla="*/ 274277 w 959968"/>
                  <a:gd name="connsiteY43" fmla="*/ 63084 h 619864"/>
                  <a:gd name="connsiteX44" fmla="*/ 277021 w 959968"/>
                  <a:gd name="connsiteY44" fmla="*/ 71312 h 619864"/>
                  <a:gd name="connsiteX45" fmla="*/ 296220 w 959968"/>
                  <a:gd name="connsiteY45" fmla="*/ 112453 h 619864"/>
                  <a:gd name="connsiteX46" fmla="*/ 290734 w 959968"/>
                  <a:gd name="connsiteY46" fmla="*/ 112453 h 619864"/>
                  <a:gd name="connsiteX47" fmla="*/ 274277 w 959968"/>
                  <a:gd name="connsiteY47" fmla="*/ 128910 h 619864"/>
                  <a:gd name="connsiteX48" fmla="*/ 252335 w 959968"/>
                  <a:gd name="connsiteY48" fmla="*/ 175537 h 619864"/>
                  <a:gd name="connsiteX49" fmla="*/ 202965 w 959968"/>
                  <a:gd name="connsiteY49" fmla="*/ 191993 h 619864"/>
                  <a:gd name="connsiteX50" fmla="*/ 145368 w 959968"/>
                  <a:gd name="connsiteY50" fmla="*/ 126167 h 619864"/>
                  <a:gd name="connsiteX51" fmla="*/ 145368 w 959968"/>
                  <a:gd name="connsiteY51" fmla="*/ 46627 h 619864"/>
                  <a:gd name="connsiteX52" fmla="*/ 230393 w 959968"/>
                  <a:gd name="connsiteY52" fmla="*/ 222164 h 619864"/>
                  <a:gd name="connsiteX53" fmla="*/ 208451 w 959968"/>
                  <a:gd name="connsiteY53" fmla="*/ 266048 h 619864"/>
                  <a:gd name="connsiteX54" fmla="*/ 186510 w 959968"/>
                  <a:gd name="connsiteY54" fmla="*/ 222164 h 619864"/>
                  <a:gd name="connsiteX55" fmla="*/ 230393 w 959968"/>
                  <a:gd name="connsiteY55" fmla="*/ 222164 h 619864"/>
                  <a:gd name="connsiteX56" fmla="*/ 65827 w 959968"/>
                  <a:gd name="connsiteY56" fmla="*/ 414157 h 619864"/>
                  <a:gd name="connsiteX57" fmla="*/ 65827 w 959968"/>
                  <a:gd name="connsiteY57" fmla="*/ 271534 h 619864"/>
                  <a:gd name="connsiteX58" fmla="*/ 112454 w 959968"/>
                  <a:gd name="connsiteY58" fmla="*/ 224907 h 619864"/>
                  <a:gd name="connsiteX59" fmla="*/ 150852 w 959968"/>
                  <a:gd name="connsiteY59" fmla="*/ 224907 h 619864"/>
                  <a:gd name="connsiteX60" fmla="*/ 194737 w 959968"/>
                  <a:gd name="connsiteY60" fmla="*/ 312675 h 619864"/>
                  <a:gd name="connsiteX61" fmla="*/ 208451 w 959968"/>
                  <a:gd name="connsiteY61" fmla="*/ 320903 h 619864"/>
                  <a:gd name="connsiteX62" fmla="*/ 222165 w 959968"/>
                  <a:gd name="connsiteY62" fmla="*/ 312675 h 619864"/>
                  <a:gd name="connsiteX63" fmla="*/ 266049 w 959968"/>
                  <a:gd name="connsiteY63" fmla="*/ 224907 h 619864"/>
                  <a:gd name="connsiteX64" fmla="*/ 337362 w 959968"/>
                  <a:gd name="connsiteY64" fmla="*/ 224907 h 619864"/>
                  <a:gd name="connsiteX65" fmla="*/ 373017 w 959968"/>
                  <a:gd name="connsiteY65" fmla="*/ 241363 h 619864"/>
                  <a:gd name="connsiteX66" fmla="*/ 449815 w 959968"/>
                  <a:gd name="connsiteY66" fmla="*/ 331874 h 619864"/>
                  <a:gd name="connsiteX67" fmla="*/ 460786 w 959968"/>
                  <a:gd name="connsiteY67" fmla="*/ 337360 h 619864"/>
                  <a:gd name="connsiteX68" fmla="*/ 471756 w 959968"/>
                  <a:gd name="connsiteY68" fmla="*/ 331874 h 619864"/>
                  <a:gd name="connsiteX69" fmla="*/ 559525 w 959968"/>
                  <a:gd name="connsiteY69" fmla="*/ 244106 h 619864"/>
                  <a:gd name="connsiteX70" fmla="*/ 600667 w 959968"/>
                  <a:gd name="connsiteY70" fmla="*/ 285247 h 619864"/>
                  <a:gd name="connsiteX71" fmla="*/ 496442 w 959968"/>
                  <a:gd name="connsiteY71" fmla="*/ 389472 h 619864"/>
                  <a:gd name="connsiteX72" fmla="*/ 427873 w 959968"/>
                  <a:gd name="connsiteY72" fmla="*/ 389472 h 619864"/>
                  <a:gd name="connsiteX73" fmla="*/ 378503 w 959968"/>
                  <a:gd name="connsiteY73" fmla="*/ 340103 h 619864"/>
                  <a:gd name="connsiteX74" fmla="*/ 362046 w 959968"/>
                  <a:gd name="connsiteY74" fmla="*/ 337360 h 619864"/>
                  <a:gd name="connsiteX75" fmla="*/ 351076 w 959968"/>
                  <a:gd name="connsiteY75" fmla="*/ 351074 h 619864"/>
                  <a:gd name="connsiteX76" fmla="*/ 351076 w 959968"/>
                  <a:gd name="connsiteY76" fmla="*/ 463527 h 619864"/>
                  <a:gd name="connsiteX77" fmla="*/ 271535 w 959968"/>
                  <a:gd name="connsiteY77" fmla="*/ 463527 h 619864"/>
                  <a:gd name="connsiteX78" fmla="*/ 271535 w 959968"/>
                  <a:gd name="connsiteY78" fmla="*/ 416900 h 619864"/>
                  <a:gd name="connsiteX79" fmla="*/ 224907 w 959968"/>
                  <a:gd name="connsiteY79" fmla="*/ 370273 h 619864"/>
                  <a:gd name="connsiteX80" fmla="*/ 161824 w 959968"/>
                  <a:gd name="connsiteY80" fmla="*/ 370273 h 619864"/>
                  <a:gd name="connsiteX81" fmla="*/ 161824 w 959968"/>
                  <a:gd name="connsiteY81" fmla="*/ 337360 h 619864"/>
                  <a:gd name="connsiteX82" fmla="*/ 128910 w 959968"/>
                  <a:gd name="connsiteY82" fmla="*/ 337360 h 619864"/>
                  <a:gd name="connsiteX83" fmla="*/ 128910 w 959968"/>
                  <a:gd name="connsiteY83" fmla="*/ 381244 h 619864"/>
                  <a:gd name="connsiteX84" fmla="*/ 145368 w 959968"/>
                  <a:gd name="connsiteY84" fmla="*/ 397701 h 619864"/>
                  <a:gd name="connsiteX85" fmla="*/ 224907 w 959968"/>
                  <a:gd name="connsiteY85" fmla="*/ 397701 h 619864"/>
                  <a:gd name="connsiteX86" fmla="*/ 241365 w 959968"/>
                  <a:gd name="connsiteY86" fmla="*/ 414157 h 619864"/>
                  <a:gd name="connsiteX87" fmla="*/ 241365 w 959968"/>
                  <a:gd name="connsiteY87" fmla="*/ 460784 h 619864"/>
                  <a:gd name="connsiteX88" fmla="*/ 115197 w 959968"/>
                  <a:gd name="connsiteY88" fmla="*/ 460784 h 619864"/>
                  <a:gd name="connsiteX89" fmla="*/ 65827 w 959968"/>
                  <a:gd name="connsiteY89" fmla="*/ 414157 h 619864"/>
                  <a:gd name="connsiteX90" fmla="*/ 65827 w 959968"/>
                  <a:gd name="connsiteY90" fmla="*/ 414157 h 619864"/>
                  <a:gd name="connsiteX91" fmla="*/ 383987 w 959968"/>
                  <a:gd name="connsiteY91" fmla="*/ 460784 h 619864"/>
                  <a:gd name="connsiteX92" fmla="*/ 383987 w 959968"/>
                  <a:gd name="connsiteY92" fmla="*/ 386729 h 619864"/>
                  <a:gd name="connsiteX93" fmla="*/ 408673 w 959968"/>
                  <a:gd name="connsiteY93" fmla="*/ 411414 h 619864"/>
                  <a:gd name="connsiteX94" fmla="*/ 449815 w 959968"/>
                  <a:gd name="connsiteY94" fmla="*/ 433357 h 619864"/>
                  <a:gd name="connsiteX95" fmla="*/ 449815 w 959968"/>
                  <a:gd name="connsiteY95" fmla="*/ 460784 h 619864"/>
                  <a:gd name="connsiteX96" fmla="*/ 383987 w 959968"/>
                  <a:gd name="connsiteY96" fmla="*/ 460784 h 619864"/>
                  <a:gd name="connsiteX97" fmla="*/ 575981 w 959968"/>
                  <a:gd name="connsiteY97" fmla="*/ 526610 h 619864"/>
                  <a:gd name="connsiteX98" fmla="*/ 35657 w 959968"/>
                  <a:gd name="connsiteY98" fmla="*/ 526610 h 619864"/>
                  <a:gd name="connsiteX99" fmla="*/ 35657 w 959968"/>
                  <a:gd name="connsiteY99" fmla="*/ 493697 h 619864"/>
                  <a:gd name="connsiteX100" fmla="*/ 575981 w 959968"/>
                  <a:gd name="connsiteY100" fmla="*/ 493697 h 619864"/>
                  <a:gd name="connsiteX101" fmla="*/ 575981 w 959968"/>
                  <a:gd name="connsiteY101" fmla="*/ 526610 h 619864"/>
                  <a:gd name="connsiteX102" fmla="*/ 924313 w 959968"/>
                  <a:gd name="connsiteY102" fmla="*/ 526610 h 619864"/>
                  <a:gd name="connsiteX103" fmla="*/ 606153 w 959968"/>
                  <a:gd name="connsiteY103" fmla="*/ 526610 h 619864"/>
                  <a:gd name="connsiteX104" fmla="*/ 606153 w 959968"/>
                  <a:gd name="connsiteY104" fmla="*/ 479983 h 619864"/>
                  <a:gd name="connsiteX105" fmla="*/ 589695 w 959968"/>
                  <a:gd name="connsiteY105" fmla="*/ 463527 h 619864"/>
                  <a:gd name="connsiteX106" fmla="*/ 477242 w 959968"/>
                  <a:gd name="connsiteY106" fmla="*/ 463527 h 619864"/>
                  <a:gd name="connsiteX107" fmla="*/ 477242 w 959968"/>
                  <a:gd name="connsiteY107" fmla="*/ 436099 h 619864"/>
                  <a:gd name="connsiteX108" fmla="*/ 518384 w 959968"/>
                  <a:gd name="connsiteY108" fmla="*/ 414157 h 619864"/>
                  <a:gd name="connsiteX109" fmla="*/ 633580 w 959968"/>
                  <a:gd name="connsiteY109" fmla="*/ 298961 h 619864"/>
                  <a:gd name="connsiteX110" fmla="*/ 633580 w 959968"/>
                  <a:gd name="connsiteY110" fmla="*/ 277019 h 619864"/>
                  <a:gd name="connsiteX111" fmla="*/ 597925 w 959968"/>
                  <a:gd name="connsiteY111" fmla="*/ 241363 h 619864"/>
                  <a:gd name="connsiteX112" fmla="*/ 682950 w 959968"/>
                  <a:gd name="connsiteY112" fmla="*/ 156338 h 619864"/>
                  <a:gd name="connsiteX113" fmla="*/ 661008 w 959968"/>
                  <a:gd name="connsiteY113" fmla="*/ 134395 h 619864"/>
                  <a:gd name="connsiteX114" fmla="*/ 575981 w 959968"/>
                  <a:gd name="connsiteY114" fmla="*/ 219421 h 619864"/>
                  <a:gd name="connsiteX115" fmla="*/ 570497 w 959968"/>
                  <a:gd name="connsiteY115" fmla="*/ 213936 h 619864"/>
                  <a:gd name="connsiteX116" fmla="*/ 548553 w 959968"/>
                  <a:gd name="connsiteY116" fmla="*/ 213936 h 619864"/>
                  <a:gd name="connsiteX117" fmla="*/ 479984 w 959968"/>
                  <a:gd name="connsiteY117" fmla="*/ 282505 h 619864"/>
                  <a:gd name="connsiteX118" fmla="*/ 479984 w 959968"/>
                  <a:gd name="connsiteY118" fmla="*/ 32913 h 619864"/>
                  <a:gd name="connsiteX119" fmla="*/ 927057 w 959968"/>
                  <a:gd name="connsiteY119" fmla="*/ 32913 h 619864"/>
                  <a:gd name="connsiteX120" fmla="*/ 927057 w 959968"/>
                  <a:gd name="connsiteY120" fmla="*/ 526610 h 61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59968" h="619864">
                    <a:moveTo>
                      <a:pt x="940771" y="0"/>
                    </a:moveTo>
                    <a:lnTo>
                      <a:pt x="463528" y="0"/>
                    </a:lnTo>
                    <a:cubicBezTo>
                      <a:pt x="455300" y="0"/>
                      <a:pt x="447072" y="8228"/>
                      <a:pt x="447072" y="16457"/>
                    </a:cubicBezTo>
                    <a:lnTo>
                      <a:pt x="447072" y="277019"/>
                    </a:lnTo>
                    <a:lnTo>
                      <a:pt x="397701" y="219421"/>
                    </a:lnTo>
                    <a:cubicBezTo>
                      <a:pt x="381245" y="202964"/>
                      <a:pt x="359304" y="191993"/>
                      <a:pt x="337362" y="191993"/>
                    </a:cubicBezTo>
                    <a:lnTo>
                      <a:pt x="277021" y="191993"/>
                    </a:lnTo>
                    <a:cubicBezTo>
                      <a:pt x="287991" y="178280"/>
                      <a:pt x="296220" y="161823"/>
                      <a:pt x="301704" y="145366"/>
                    </a:cubicBezTo>
                    <a:lnTo>
                      <a:pt x="318162" y="145366"/>
                    </a:lnTo>
                    <a:cubicBezTo>
                      <a:pt x="323648" y="145366"/>
                      <a:pt x="329132" y="142624"/>
                      <a:pt x="331876" y="137138"/>
                    </a:cubicBezTo>
                    <a:cubicBezTo>
                      <a:pt x="334618" y="131653"/>
                      <a:pt x="334618" y="126167"/>
                      <a:pt x="331876" y="120682"/>
                    </a:cubicBezTo>
                    <a:lnTo>
                      <a:pt x="301704" y="60341"/>
                    </a:lnTo>
                    <a:lnTo>
                      <a:pt x="301704" y="49370"/>
                    </a:lnTo>
                    <a:cubicBezTo>
                      <a:pt x="301704" y="21942"/>
                      <a:pt x="279763" y="2743"/>
                      <a:pt x="255079" y="2743"/>
                    </a:cubicBezTo>
                    <a:lnTo>
                      <a:pt x="159082" y="2743"/>
                    </a:lnTo>
                    <a:cubicBezTo>
                      <a:pt x="131654" y="2743"/>
                      <a:pt x="112454" y="24685"/>
                      <a:pt x="112454" y="49370"/>
                    </a:cubicBezTo>
                    <a:lnTo>
                      <a:pt x="112454" y="126167"/>
                    </a:lnTo>
                    <a:cubicBezTo>
                      <a:pt x="112454" y="150852"/>
                      <a:pt x="123425" y="175537"/>
                      <a:pt x="137138" y="191993"/>
                    </a:cubicBezTo>
                    <a:lnTo>
                      <a:pt x="112454" y="191993"/>
                    </a:lnTo>
                    <a:cubicBezTo>
                      <a:pt x="68569" y="191993"/>
                      <a:pt x="32914" y="227649"/>
                      <a:pt x="32914" y="271534"/>
                    </a:cubicBezTo>
                    <a:lnTo>
                      <a:pt x="32914" y="414157"/>
                    </a:lnTo>
                    <a:cubicBezTo>
                      <a:pt x="32914" y="433357"/>
                      <a:pt x="38399" y="449813"/>
                      <a:pt x="49371" y="460784"/>
                    </a:cubicBezTo>
                    <a:lnTo>
                      <a:pt x="16458" y="460784"/>
                    </a:lnTo>
                    <a:cubicBezTo>
                      <a:pt x="8230" y="460784"/>
                      <a:pt x="0" y="469012"/>
                      <a:pt x="0" y="477241"/>
                    </a:cubicBezTo>
                    <a:lnTo>
                      <a:pt x="0" y="540324"/>
                    </a:lnTo>
                    <a:cubicBezTo>
                      <a:pt x="0" y="548552"/>
                      <a:pt x="8230" y="556781"/>
                      <a:pt x="16458" y="556781"/>
                    </a:cubicBezTo>
                    <a:lnTo>
                      <a:pt x="32914" y="556781"/>
                    </a:lnTo>
                    <a:lnTo>
                      <a:pt x="32914" y="619864"/>
                    </a:lnTo>
                    <a:lnTo>
                      <a:pt x="65827" y="619864"/>
                    </a:lnTo>
                    <a:lnTo>
                      <a:pt x="65827" y="556781"/>
                    </a:lnTo>
                    <a:lnTo>
                      <a:pt x="543069" y="556781"/>
                    </a:lnTo>
                    <a:lnTo>
                      <a:pt x="543069" y="589694"/>
                    </a:lnTo>
                    <a:lnTo>
                      <a:pt x="575981" y="589694"/>
                    </a:lnTo>
                    <a:lnTo>
                      <a:pt x="575981" y="556781"/>
                    </a:lnTo>
                    <a:lnTo>
                      <a:pt x="943513" y="556781"/>
                    </a:lnTo>
                    <a:cubicBezTo>
                      <a:pt x="951741" y="556781"/>
                      <a:pt x="959969" y="548552"/>
                      <a:pt x="959969" y="540324"/>
                    </a:cubicBezTo>
                    <a:lnTo>
                      <a:pt x="959969" y="16457"/>
                    </a:lnTo>
                    <a:cubicBezTo>
                      <a:pt x="957227" y="8228"/>
                      <a:pt x="948999" y="0"/>
                      <a:pt x="940771" y="0"/>
                    </a:cubicBezTo>
                    <a:lnTo>
                      <a:pt x="940771" y="0"/>
                    </a:lnTo>
                    <a:close/>
                    <a:moveTo>
                      <a:pt x="145368" y="46627"/>
                    </a:moveTo>
                    <a:cubicBezTo>
                      <a:pt x="145368" y="38399"/>
                      <a:pt x="153596" y="30170"/>
                      <a:pt x="161824" y="30170"/>
                    </a:cubicBezTo>
                    <a:lnTo>
                      <a:pt x="257821" y="30170"/>
                    </a:lnTo>
                    <a:cubicBezTo>
                      <a:pt x="266049" y="30170"/>
                      <a:pt x="274277" y="38399"/>
                      <a:pt x="274277" y="46627"/>
                    </a:cubicBezTo>
                    <a:lnTo>
                      <a:pt x="274277" y="63084"/>
                    </a:lnTo>
                    <a:cubicBezTo>
                      <a:pt x="274277" y="65826"/>
                      <a:pt x="274277" y="68569"/>
                      <a:pt x="277021" y="71312"/>
                    </a:cubicBezTo>
                    <a:lnTo>
                      <a:pt x="296220" y="112453"/>
                    </a:lnTo>
                    <a:lnTo>
                      <a:pt x="290734" y="112453"/>
                    </a:lnTo>
                    <a:cubicBezTo>
                      <a:pt x="282506" y="112453"/>
                      <a:pt x="274277" y="120682"/>
                      <a:pt x="274277" y="128910"/>
                    </a:cubicBezTo>
                    <a:cubicBezTo>
                      <a:pt x="274277" y="148109"/>
                      <a:pt x="266049" y="164566"/>
                      <a:pt x="252335" y="175537"/>
                    </a:cubicBezTo>
                    <a:cubicBezTo>
                      <a:pt x="238621" y="186508"/>
                      <a:pt x="222165" y="194736"/>
                      <a:pt x="202965" y="191993"/>
                    </a:cubicBezTo>
                    <a:cubicBezTo>
                      <a:pt x="170052" y="189251"/>
                      <a:pt x="145368" y="159080"/>
                      <a:pt x="145368" y="126167"/>
                    </a:cubicBezTo>
                    <a:lnTo>
                      <a:pt x="145368" y="46627"/>
                    </a:lnTo>
                    <a:close/>
                    <a:moveTo>
                      <a:pt x="230393" y="222164"/>
                    </a:moveTo>
                    <a:lnTo>
                      <a:pt x="208451" y="266048"/>
                    </a:lnTo>
                    <a:lnTo>
                      <a:pt x="186510" y="222164"/>
                    </a:lnTo>
                    <a:lnTo>
                      <a:pt x="230393" y="222164"/>
                    </a:lnTo>
                    <a:close/>
                    <a:moveTo>
                      <a:pt x="65827" y="414157"/>
                    </a:moveTo>
                    <a:lnTo>
                      <a:pt x="65827" y="271534"/>
                    </a:lnTo>
                    <a:cubicBezTo>
                      <a:pt x="65827" y="244106"/>
                      <a:pt x="87769" y="224907"/>
                      <a:pt x="112454" y="224907"/>
                    </a:cubicBezTo>
                    <a:lnTo>
                      <a:pt x="150852" y="224907"/>
                    </a:lnTo>
                    <a:lnTo>
                      <a:pt x="194737" y="312675"/>
                    </a:lnTo>
                    <a:cubicBezTo>
                      <a:pt x="197480" y="318160"/>
                      <a:pt x="202965" y="320903"/>
                      <a:pt x="208451" y="320903"/>
                    </a:cubicBezTo>
                    <a:cubicBezTo>
                      <a:pt x="213937" y="320903"/>
                      <a:pt x="219421" y="318160"/>
                      <a:pt x="222165" y="312675"/>
                    </a:cubicBezTo>
                    <a:lnTo>
                      <a:pt x="266049" y="224907"/>
                    </a:lnTo>
                    <a:lnTo>
                      <a:pt x="337362" y="224907"/>
                    </a:lnTo>
                    <a:cubicBezTo>
                      <a:pt x="351076" y="224907"/>
                      <a:pt x="364789" y="230392"/>
                      <a:pt x="373017" y="241363"/>
                    </a:cubicBezTo>
                    <a:lnTo>
                      <a:pt x="449815" y="331874"/>
                    </a:lnTo>
                    <a:cubicBezTo>
                      <a:pt x="452557" y="334617"/>
                      <a:pt x="458042" y="337360"/>
                      <a:pt x="460786" y="337360"/>
                    </a:cubicBezTo>
                    <a:cubicBezTo>
                      <a:pt x="466270" y="337360"/>
                      <a:pt x="469014" y="334617"/>
                      <a:pt x="471756" y="331874"/>
                    </a:cubicBezTo>
                    <a:lnTo>
                      <a:pt x="559525" y="244106"/>
                    </a:lnTo>
                    <a:lnTo>
                      <a:pt x="600667" y="285247"/>
                    </a:lnTo>
                    <a:lnTo>
                      <a:pt x="496442" y="389472"/>
                    </a:lnTo>
                    <a:cubicBezTo>
                      <a:pt x="477242" y="408672"/>
                      <a:pt x="447072" y="408672"/>
                      <a:pt x="427873" y="389472"/>
                    </a:cubicBezTo>
                    <a:lnTo>
                      <a:pt x="378503" y="340103"/>
                    </a:lnTo>
                    <a:cubicBezTo>
                      <a:pt x="373017" y="334617"/>
                      <a:pt x="367532" y="334617"/>
                      <a:pt x="362046" y="337360"/>
                    </a:cubicBezTo>
                    <a:cubicBezTo>
                      <a:pt x="356560" y="340103"/>
                      <a:pt x="351076" y="345588"/>
                      <a:pt x="351076" y="351074"/>
                    </a:cubicBezTo>
                    <a:lnTo>
                      <a:pt x="351076" y="463527"/>
                    </a:lnTo>
                    <a:lnTo>
                      <a:pt x="271535" y="463527"/>
                    </a:lnTo>
                    <a:lnTo>
                      <a:pt x="271535" y="416900"/>
                    </a:lnTo>
                    <a:cubicBezTo>
                      <a:pt x="271535" y="389472"/>
                      <a:pt x="249593" y="370273"/>
                      <a:pt x="224907" y="370273"/>
                    </a:cubicBezTo>
                    <a:lnTo>
                      <a:pt x="161824" y="370273"/>
                    </a:lnTo>
                    <a:lnTo>
                      <a:pt x="161824" y="337360"/>
                    </a:lnTo>
                    <a:lnTo>
                      <a:pt x="128910" y="337360"/>
                    </a:lnTo>
                    <a:lnTo>
                      <a:pt x="128910" y="381244"/>
                    </a:lnTo>
                    <a:cubicBezTo>
                      <a:pt x="128910" y="389472"/>
                      <a:pt x="137138" y="397701"/>
                      <a:pt x="145368" y="397701"/>
                    </a:cubicBezTo>
                    <a:lnTo>
                      <a:pt x="224907" y="397701"/>
                    </a:lnTo>
                    <a:cubicBezTo>
                      <a:pt x="233135" y="397701"/>
                      <a:pt x="241365" y="405929"/>
                      <a:pt x="241365" y="414157"/>
                    </a:cubicBezTo>
                    <a:lnTo>
                      <a:pt x="241365" y="460784"/>
                    </a:lnTo>
                    <a:lnTo>
                      <a:pt x="115197" y="460784"/>
                    </a:lnTo>
                    <a:cubicBezTo>
                      <a:pt x="87769" y="460784"/>
                      <a:pt x="65827" y="438842"/>
                      <a:pt x="65827" y="414157"/>
                    </a:cubicBezTo>
                    <a:lnTo>
                      <a:pt x="65827" y="414157"/>
                    </a:lnTo>
                    <a:close/>
                    <a:moveTo>
                      <a:pt x="383987" y="460784"/>
                    </a:moveTo>
                    <a:lnTo>
                      <a:pt x="383987" y="386729"/>
                    </a:lnTo>
                    <a:lnTo>
                      <a:pt x="408673" y="411414"/>
                    </a:lnTo>
                    <a:cubicBezTo>
                      <a:pt x="419645" y="422385"/>
                      <a:pt x="433359" y="430614"/>
                      <a:pt x="449815" y="433357"/>
                    </a:cubicBezTo>
                    <a:lnTo>
                      <a:pt x="449815" y="460784"/>
                    </a:lnTo>
                    <a:lnTo>
                      <a:pt x="383987" y="460784"/>
                    </a:lnTo>
                    <a:close/>
                    <a:moveTo>
                      <a:pt x="575981" y="526610"/>
                    </a:moveTo>
                    <a:lnTo>
                      <a:pt x="35657" y="526610"/>
                    </a:lnTo>
                    <a:lnTo>
                      <a:pt x="35657" y="493697"/>
                    </a:lnTo>
                    <a:lnTo>
                      <a:pt x="575981" y="493697"/>
                    </a:lnTo>
                    <a:lnTo>
                      <a:pt x="575981" y="526610"/>
                    </a:lnTo>
                    <a:close/>
                    <a:moveTo>
                      <a:pt x="924313" y="526610"/>
                    </a:moveTo>
                    <a:lnTo>
                      <a:pt x="606153" y="526610"/>
                    </a:lnTo>
                    <a:lnTo>
                      <a:pt x="606153" y="479983"/>
                    </a:lnTo>
                    <a:cubicBezTo>
                      <a:pt x="606153" y="471755"/>
                      <a:pt x="597925" y="463527"/>
                      <a:pt x="589695" y="463527"/>
                    </a:cubicBezTo>
                    <a:lnTo>
                      <a:pt x="477242" y="463527"/>
                    </a:lnTo>
                    <a:lnTo>
                      <a:pt x="477242" y="436099"/>
                    </a:lnTo>
                    <a:cubicBezTo>
                      <a:pt x="490956" y="433357"/>
                      <a:pt x="507412" y="425128"/>
                      <a:pt x="518384" y="414157"/>
                    </a:cubicBezTo>
                    <a:lnTo>
                      <a:pt x="633580" y="298961"/>
                    </a:lnTo>
                    <a:cubicBezTo>
                      <a:pt x="639066" y="293476"/>
                      <a:pt x="639066" y="282505"/>
                      <a:pt x="633580" y="277019"/>
                    </a:cubicBezTo>
                    <a:lnTo>
                      <a:pt x="597925" y="241363"/>
                    </a:lnTo>
                    <a:lnTo>
                      <a:pt x="682950" y="156338"/>
                    </a:lnTo>
                    <a:lnTo>
                      <a:pt x="661008" y="134395"/>
                    </a:lnTo>
                    <a:lnTo>
                      <a:pt x="575981" y="219421"/>
                    </a:lnTo>
                    <a:lnTo>
                      <a:pt x="570497" y="213936"/>
                    </a:lnTo>
                    <a:cubicBezTo>
                      <a:pt x="565011" y="208450"/>
                      <a:pt x="554039" y="208450"/>
                      <a:pt x="548553" y="213936"/>
                    </a:cubicBezTo>
                    <a:lnTo>
                      <a:pt x="479984" y="282505"/>
                    </a:lnTo>
                    <a:lnTo>
                      <a:pt x="479984" y="32913"/>
                    </a:lnTo>
                    <a:lnTo>
                      <a:pt x="927057" y="32913"/>
                    </a:lnTo>
                    <a:lnTo>
                      <a:pt x="927057" y="526610"/>
                    </a:lnTo>
                    <a:close/>
                  </a:path>
                </a:pathLst>
              </a:custGeom>
              <a:solidFill>
                <a:srgbClr val="000000"/>
              </a:solidFill>
              <a:ln w="27426" cap="flat">
                <a:noFill/>
                <a:prstDash val="solid"/>
                <a:miter/>
              </a:ln>
            </p:spPr>
            <p:txBody>
              <a:bodyPr rtlCol="0" anchor="ctr"/>
              <a:lstStyle/>
              <a:p>
                <a:endParaRPr lang="en-US"/>
              </a:p>
            </p:txBody>
          </p:sp>
          <p:sp>
            <p:nvSpPr>
              <p:cNvPr id="107" name="Freeform 1106">
                <a:extLst>
                  <a:ext uri="{FF2B5EF4-FFF2-40B4-BE49-F238E27FC236}">
                    <a16:creationId xmlns:a16="http://schemas.microsoft.com/office/drawing/2014/main" id="{B944EC62-7272-421D-E05D-F2C08DF42D58}"/>
                  </a:ext>
                </a:extLst>
              </p:cNvPr>
              <p:cNvSpPr/>
              <p:nvPr/>
            </p:nvSpPr>
            <p:spPr>
              <a:xfrm>
                <a:off x="9281598" y="565176"/>
                <a:ext cx="298960" cy="78854"/>
              </a:xfrm>
              <a:custGeom>
                <a:avLst/>
                <a:gdLst>
                  <a:gd name="connsiteX0" fmla="*/ 98739 w 298960"/>
                  <a:gd name="connsiteY0" fmla="*/ 32227 h 78854"/>
                  <a:gd name="connsiteX1" fmla="*/ 186508 w 298960"/>
                  <a:gd name="connsiteY1" fmla="*/ 76112 h 78854"/>
                  <a:gd name="connsiteX2" fmla="*/ 194736 w 298960"/>
                  <a:gd name="connsiteY2" fmla="*/ 78854 h 78854"/>
                  <a:gd name="connsiteX3" fmla="*/ 202964 w 298960"/>
                  <a:gd name="connsiteY3" fmla="*/ 76112 h 78854"/>
                  <a:gd name="connsiteX4" fmla="*/ 298961 w 298960"/>
                  <a:gd name="connsiteY4" fmla="*/ 29485 h 78854"/>
                  <a:gd name="connsiteX5" fmla="*/ 285247 w 298960"/>
                  <a:gd name="connsiteY5" fmla="*/ 2057 h 78854"/>
                  <a:gd name="connsiteX6" fmla="*/ 197478 w 298960"/>
                  <a:gd name="connsiteY6" fmla="*/ 45941 h 78854"/>
                  <a:gd name="connsiteX7" fmla="*/ 109711 w 298960"/>
                  <a:gd name="connsiteY7" fmla="*/ 2057 h 78854"/>
                  <a:gd name="connsiteX8" fmla="*/ 95997 w 298960"/>
                  <a:gd name="connsiteY8" fmla="*/ 2057 h 78854"/>
                  <a:gd name="connsiteX9" fmla="*/ 0 w 298960"/>
                  <a:gd name="connsiteY9" fmla="*/ 48684 h 78854"/>
                  <a:gd name="connsiteX10" fmla="*/ 13714 w 298960"/>
                  <a:gd name="connsiteY10" fmla="*/ 76112 h 78854"/>
                  <a:gd name="connsiteX11" fmla="*/ 98739 w 298960"/>
                  <a:gd name="connsiteY11" fmla="*/ 32227 h 7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960" h="78854">
                    <a:moveTo>
                      <a:pt x="98739" y="32227"/>
                    </a:moveTo>
                    <a:lnTo>
                      <a:pt x="186508" y="76112"/>
                    </a:lnTo>
                    <a:cubicBezTo>
                      <a:pt x="189250" y="76112"/>
                      <a:pt x="191994" y="78854"/>
                      <a:pt x="194736" y="78854"/>
                    </a:cubicBezTo>
                    <a:cubicBezTo>
                      <a:pt x="197478" y="78854"/>
                      <a:pt x="200222" y="78854"/>
                      <a:pt x="202964" y="76112"/>
                    </a:cubicBezTo>
                    <a:lnTo>
                      <a:pt x="298961" y="29485"/>
                    </a:lnTo>
                    <a:lnTo>
                      <a:pt x="285247" y="2057"/>
                    </a:lnTo>
                    <a:lnTo>
                      <a:pt x="197478" y="45941"/>
                    </a:lnTo>
                    <a:lnTo>
                      <a:pt x="109711" y="2057"/>
                    </a:lnTo>
                    <a:cubicBezTo>
                      <a:pt x="104225" y="-686"/>
                      <a:pt x="98739" y="-686"/>
                      <a:pt x="95997" y="2057"/>
                    </a:cubicBezTo>
                    <a:lnTo>
                      <a:pt x="0" y="48684"/>
                    </a:lnTo>
                    <a:lnTo>
                      <a:pt x="13714" y="76112"/>
                    </a:lnTo>
                    <a:lnTo>
                      <a:pt x="98739" y="32227"/>
                    </a:lnTo>
                    <a:close/>
                  </a:path>
                </a:pathLst>
              </a:custGeom>
              <a:solidFill>
                <a:srgbClr val="000000"/>
              </a:solidFill>
              <a:ln w="27426" cap="flat">
                <a:noFill/>
                <a:prstDash val="solid"/>
                <a:miter/>
              </a:ln>
            </p:spPr>
            <p:txBody>
              <a:bodyPr rtlCol="0" anchor="ctr"/>
              <a:lstStyle/>
              <a:p>
                <a:endParaRPr lang="en-US"/>
              </a:p>
            </p:txBody>
          </p:sp>
          <p:sp>
            <p:nvSpPr>
              <p:cNvPr id="108" name="Freeform 1107">
                <a:extLst>
                  <a:ext uri="{FF2B5EF4-FFF2-40B4-BE49-F238E27FC236}">
                    <a16:creationId xmlns:a16="http://schemas.microsoft.com/office/drawing/2014/main" id="{002E82D5-B039-7BA0-80C4-BC472CBA6D03}"/>
                  </a:ext>
                </a:extLst>
              </p:cNvPr>
              <p:cNvSpPr/>
              <p:nvPr/>
            </p:nvSpPr>
            <p:spPr>
              <a:xfrm>
                <a:off x="9396794" y="740027"/>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09" name="Freeform 1108">
                <a:extLst>
                  <a:ext uri="{FF2B5EF4-FFF2-40B4-BE49-F238E27FC236}">
                    <a16:creationId xmlns:a16="http://schemas.microsoft.com/office/drawing/2014/main" id="{DC98CBFA-D4FE-F108-F11D-07D8EBF7A208}"/>
                  </a:ext>
                </a:extLst>
              </p:cNvPr>
              <p:cNvSpPr/>
              <p:nvPr/>
            </p:nvSpPr>
            <p:spPr>
              <a:xfrm>
                <a:off x="9396794" y="80311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0" name="Freeform 1109">
                <a:extLst>
                  <a:ext uri="{FF2B5EF4-FFF2-40B4-BE49-F238E27FC236}">
                    <a16:creationId xmlns:a16="http://schemas.microsoft.com/office/drawing/2014/main" id="{C1929555-E0C9-2C32-1C09-FF0BFCEF79C5}"/>
                  </a:ext>
                </a:extLst>
              </p:cNvPr>
              <p:cNvSpPr/>
              <p:nvPr/>
            </p:nvSpPr>
            <p:spPr>
              <a:xfrm>
                <a:off x="9396794" y="866194"/>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1" name="Freeform 1110">
                <a:extLst>
                  <a:ext uri="{FF2B5EF4-FFF2-40B4-BE49-F238E27FC236}">
                    <a16:creationId xmlns:a16="http://schemas.microsoft.com/office/drawing/2014/main" id="{C46A92E4-B269-DED3-697D-EAAF968801FC}"/>
                  </a:ext>
                </a:extLst>
              </p:cNvPr>
              <p:cNvSpPr/>
              <p:nvPr/>
            </p:nvSpPr>
            <p:spPr>
              <a:xfrm>
                <a:off x="9396794" y="932021"/>
                <a:ext cx="191993" cy="32913"/>
              </a:xfrm>
              <a:custGeom>
                <a:avLst/>
                <a:gdLst>
                  <a:gd name="connsiteX0" fmla="*/ -1 w 191993"/>
                  <a:gd name="connsiteY0" fmla="*/ 0 h 32913"/>
                  <a:gd name="connsiteX1" fmla="*/ 191993 w 191993"/>
                  <a:gd name="connsiteY1" fmla="*/ 0 h 32913"/>
                  <a:gd name="connsiteX2" fmla="*/ 191993 w 191993"/>
                  <a:gd name="connsiteY2" fmla="*/ 32913 h 32913"/>
                  <a:gd name="connsiteX3" fmla="*/ -1 w 191993"/>
                  <a:gd name="connsiteY3" fmla="*/ 32913 h 32913"/>
                </a:gdLst>
                <a:ahLst/>
                <a:cxnLst>
                  <a:cxn ang="0">
                    <a:pos x="connsiteX0" y="connsiteY0"/>
                  </a:cxn>
                  <a:cxn ang="0">
                    <a:pos x="connsiteX1" y="connsiteY1"/>
                  </a:cxn>
                  <a:cxn ang="0">
                    <a:pos x="connsiteX2" y="connsiteY2"/>
                  </a:cxn>
                  <a:cxn ang="0">
                    <a:pos x="connsiteX3" y="connsiteY3"/>
                  </a:cxn>
                </a:cxnLst>
                <a:rect l="l" t="t" r="r" b="b"/>
                <a:pathLst>
                  <a:path w="191993" h="32913">
                    <a:moveTo>
                      <a:pt x="-1" y="0"/>
                    </a:moveTo>
                    <a:lnTo>
                      <a:pt x="191993" y="0"/>
                    </a:lnTo>
                    <a:lnTo>
                      <a:pt x="191993" y="32913"/>
                    </a:lnTo>
                    <a:lnTo>
                      <a:pt x="-1" y="32913"/>
                    </a:lnTo>
                    <a:close/>
                  </a:path>
                </a:pathLst>
              </a:custGeom>
              <a:solidFill>
                <a:srgbClr val="000000"/>
              </a:solidFill>
              <a:ln w="27426" cap="flat">
                <a:noFill/>
                <a:prstDash val="solid"/>
                <a:miter/>
              </a:ln>
            </p:spPr>
            <p:txBody>
              <a:bodyPr rtlCol="0" anchor="ctr"/>
              <a:lstStyle/>
              <a:p>
                <a:endParaRPr lang="en-US"/>
              </a:p>
            </p:txBody>
          </p:sp>
          <p:sp>
            <p:nvSpPr>
              <p:cNvPr id="112" name="Freeform 1111">
                <a:extLst>
                  <a:ext uri="{FF2B5EF4-FFF2-40B4-BE49-F238E27FC236}">
                    <a16:creationId xmlns:a16="http://schemas.microsoft.com/office/drawing/2014/main" id="{40C77B8B-3FDE-DB24-2D74-6C04B3D07CFE}"/>
                  </a:ext>
                </a:extLst>
              </p:cNvPr>
              <p:cNvSpPr/>
              <p:nvPr/>
            </p:nvSpPr>
            <p:spPr>
              <a:xfrm>
                <a:off x="8760472"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6 w 191993"/>
                  <a:gd name="connsiteY10" fmla="*/ 142624 h 337359"/>
                  <a:gd name="connsiteX11" fmla="*/ 0 w 191993"/>
                  <a:gd name="connsiteY11" fmla="*/ 224907 h 337359"/>
                  <a:gd name="connsiteX12" fmla="*/ 0 w 191993"/>
                  <a:gd name="connsiteY12" fmla="*/ 224907 h 337359"/>
                  <a:gd name="connsiteX13" fmla="*/ 46626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6 w 191993"/>
                  <a:gd name="connsiteY17" fmla="*/ 79540 h 337359"/>
                  <a:gd name="connsiteX18" fmla="*/ 46626 w 191993"/>
                  <a:gd name="connsiteY18" fmla="*/ 79540 h 337359"/>
                  <a:gd name="connsiteX19" fmla="*/ 32912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2 w 191993"/>
                  <a:gd name="connsiteY23" fmla="*/ 304447 h 337359"/>
                  <a:gd name="connsiteX24" fmla="*/ 32912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4"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6" y="142624"/>
                    </a:cubicBezTo>
                    <a:cubicBezTo>
                      <a:pt x="19198" y="159080"/>
                      <a:pt x="0" y="189251"/>
                      <a:pt x="0" y="224907"/>
                    </a:cubicBezTo>
                    <a:lnTo>
                      <a:pt x="0" y="224907"/>
                    </a:lnTo>
                    <a:close/>
                    <a:moveTo>
                      <a:pt x="46626" y="79540"/>
                    </a:moveTo>
                    <a:cubicBezTo>
                      <a:pt x="46626" y="52113"/>
                      <a:pt x="68569" y="32913"/>
                      <a:pt x="93253" y="32913"/>
                    </a:cubicBezTo>
                    <a:cubicBezTo>
                      <a:pt x="120681" y="32913"/>
                      <a:pt x="139880" y="54855"/>
                      <a:pt x="139880" y="79540"/>
                    </a:cubicBezTo>
                    <a:cubicBezTo>
                      <a:pt x="139880" y="104225"/>
                      <a:pt x="117939" y="126167"/>
                      <a:pt x="93253" y="126167"/>
                    </a:cubicBezTo>
                    <a:cubicBezTo>
                      <a:pt x="68569" y="128910"/>
                      <a:pt x="46626" y="106968"/>
                      <a:pt x="46626" y="79540"/>
                    </a:cubicBezTo>
                    <a:lnTo>
                      <a:pt x="46626" y="79540"/>
                    </a:lnTo>
                    <a:close/>
                    <a:moveTo>
                      <a:pt x="32912" y="224907"/>
                    </a:moveTo>
                    <a:cubicBezTo>
                      <a:pt x="32912" y="189251"/>
                      <a:pt x="60340" y="161823"/>
                      <a:pt x="95997" y="161823"/>
                    </a:cubicBezTo>
                    <a:cubicBezTo>
                      <a:pt x="131653" y="161823"/>
                      <a:pt x="159080" y="189251"/>
                      <a:pt x="159080" y="224907"/>
                    </a:cubicBezTo>
                    <a:lnTo>
                      <a:pt x="159080" y="304447"/>
                    </a:lnTo>
                    <a:lnTo>
                      <a:pt x="32912" y="304447"/>
                    </a:lnTo>
                    <a:lnTo>
                      <a:pt x="32912" y="224907"/>
                    </a:lnTo>
                    <a:close/>
                  </a:path>
                </a:pathLst>
              </a:custGeom>
              <a:solidFill>
                <a:srgbClr val="000000"/>
              </a:solidFill>
              <a:ln w="27426" cap="flat">
                <a:noFill/>
                <a:prstDash val="solid"/>
                <a:miter/>
              </a:ln>
            </p:spPr>
            <p:txBody>
              <a:bodyPr rtlCol="0" anchor="ctr"/>
              <a:lstStyle/>
              <a:p>
                <a:endParaRPr lang="en-US"/>
              </a:p>
            </p:txBody>
          </p:sp>
          <p:sp>
            <p:nvSpPr>
              <p:cNvPr id="113" name="Freeform 1112">
                <a:extLst>
                  <a:ext uri="{FF2B5EF4-FFF2-40B4-BE49-F238E27FC236}">
                    <a16:creationId xmlns:a16="http://schemas.microsoft.com/office/drawing/2014/main" id="{6012BA7B-B151-F57B-CDB0-7369028C46DB}"/>
                  </a:ext>
                </a:extLst>
              </p:cNvPr>
              <p:cNvSpPr/>
              <p:nvPr/>
            </p:nvSpPr>
            <p:spPr>
              <a:xfrm>
                <a:off x="8982636"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9369 w 191993"/>
                  <a:gd name="connsiteY13" fmla="*/ 79540 h 337359"/>
                  <a:gd name="connsiteX14" fmla="*/ 95997 w 191993"/>
                  <a:gd name="connsiteY14" fmla="*/ 32913 h 337359"/>
                  <a:gd name="connsiteX15" fmla="*/ 142624 w 191993"/>
                  <a:gd name="connsiteY15" fmla="*/ 79540 h 337359"/>
                  <a:gd name="connsiteX16" fmla="*/ 95997 w 191993"/>
                  <a:gd name="connsiteY16" fmla="*/ 126167 h 337359"/>
                  <a:gd name="connsiteX17" fmla="*/ 49369 w 191993"/>
                  <a:gd name="connsiteY17" fmla="*/ 79540 h 337359"/>
                  <a:gd name="connsiteX18" fmla="*/ 49369 w 191993"/>
                  <a:gd name="connsiteY18" fmla="*/ 79540 h 337359"/>
                  <a:gd name="connsiteX19" fmla="*/ 32914 w 191993"/>
                  <a:gd name="connsiteY19" fmla="*/ 224907 h 337359"/>
                  <a:gd name="connsiteX20" fmla="*/ 95997 w 191993"/>
                  <a:gd name="connsiteY20" fmla="*/ 161823 h 337359"/>
                  <a:gd name="connsiteX21" fmla="*/ 159080 w 191993"/>
                  <a:gd name="connsiteY21" fmla="*/ 224907 h 337359"/>
                  <a:gd name="connsiteX22" fmla="*/ 159080 w 191993"/>
                  <a:gd name="connsiteY22" fmla="*/ 304447 h 337359"/>
                  <a:gd name="connsiteX23" fmla="*/ 32914 w 191993"/>
                  <a:gd name="connsiteY23" fmla="*/ 304447 h 337359"/>
                  <a:gd name="connsiteX24" fmla="*/ 32914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0" y="0"/>
                      <a:pt x="95997" y="0"/>
                    </a:cubicBezTo>
                    <a:cubicBezTo>
                      <a:pt x="52113" y="0"/>
                      <a:pt x="16456" y="35656"/>
                      <a:pt x="16456" y="79540"/>
                    </a:cubicBezTo>
                    <a:cubicBezTo>
                      <a:pt x="16456" y="104225"/>
                      <a:pt x="27428" y="126167"/>
                      <a:pt x="46627" y="142624"/>
                    </a:cubicBezTo>
                    <a:cubicBezTo>
                      <a:pt x="19200" y="159080"/>
                      <a:pt x="0" y="189251"/>
                      <a:pt x="0" y="224907"/>
                    </a:cubicBezTo>
                    <a:lnTo>
                      <a:pt x="0" y="224907"/>
                    </a:lnTo>
                    <a:close/>
                    <a:moveTo>
                      <a:pt x="49369" y="79540"/>
                    </a:moveTo>
                    <a:cubicBezTo>
                      <a:pt x="49369" y="52113"/>
                      <a:pt x="71311" y="32913"/>
                      <a:pt x="95997" y="32913"/>
                    </a:cubicBezTo>
                    <a:cubicBezTo>
                      <a:pt x="120682" y="32913"/>
                      <a:pt x="142624" y="54855"/>
                      <a:pt x="142624" y="79540"/>
                    </a:cubicBezTo>
                    <a:cubicBezTo>
                      <a:pt x="142624" y="104225"/>
                      <a:pt x="120682" y="126167"/>
                      <a:pt x="95997" y="126167"/>
                    </a:cubicBezTo>
                    <a:cubicBezTo>
                      <a:pt x="71311" y="126167"/>
                      <a:pt x="49369" y="106968"/>
                      <a:pt x="49369" y="79540"/>
                    </a:cubicBezTo>
                    <a:lnTo>
                      <a:pt x="49369" y="79540"/>
                    </a:lnTo>
                    <a:close/>
                    <a:moveTo>
                      <a:pt x="32914" y="224907"/>
                    </a:moveTo>
                    <a:cubicBezTo>
                      <a:pt x="32914" y="189251"/>
                      <a:pt x="60341" y="161823"/>
                      <a:pt x="95997" y="161823"/>
                    </a:cubicBezTo>
                    <a:cubicBezTo>
                      <a:pt x="131653" y="161823"/>
                      <a:pt x="159080" y="189251"/>
                      <a:pt x="159080" y="224907"/>
                    </a:cubicBezTo>
                    <a:lnTo>
                      <a:pt x="159080" y="304447"/>
                    </a:lnTo>
                    <a:lnTo>
                      <a:pt x="32914" y="304447"/>
                    </a:lnTo>
                    <a:lnTo>
                      <a:pt x="32914" y="224907"/>
                    </a:lnTo>
                    <a:close/>
                  </a:path>
                </a:pathLst>
              </a:custGeom>
              <a:solidFill>
                <a:srgbClr val="000000"/>
              </a:solidFill>
              <a:ln w="27426" cap="flat">
                <a:noFill/>
                <a:prstDash val="solid"/>
                <a:miter/>
              </a:ln>
            </p:spPr>
            <p:txBody>
              <a:bodyPr rtlCol="0" anchor="ctr"/>
              <a:lstStyle/>
              <a:p>
                <a:endParaRPr lang="en-US"/>
              </a:p>
            </p:txBody>
          </p:sp>
          <p:sp>
            <p:nvSpPr>
              <p:cNvPr id="114" name="Freeform 1113">
                <a:extLst>
                  <a:ext uri="{FF2B5EF4-FFF2-40B4-BE49-F238E27FC236}">
                    <a16:creationId xmlns:a16="http://schemas.microsoft.com/office/drawing/2014/main" id="{68837DF0-481B-1CC2-FC56-99C93D7DAF14}"/>
                  </a:ext>
                </a:extLst>
              </p:cNvPr>
              <p:cNvSpPr/>
              <p:nvPr/>
            </p:nvSpPr>
            <p:spPr>
              <a:xfrm>
                <a:off x="9207543" y="1121271"/>
                <a:ext cx="191993" cy="337359"/>
              </a:xfrm>
              <a:custGeom>
                <a:avLst/>
                <a:gdLst>
                  <a:gd name="connsiteX0" fmla="*/ 0 w 191993"/>
                  <a:gd name="connsiteY0" fmla="*/ 224907 h 337359"/>
                  <a:gd name="connsiteX1" fmla="*/ 0 w 191993"/>
                  <a:gd name="connsiteY1" fmla="*/ 320903 h 337359"/>
                  <a:gd name="connsiteX2" fmla="*/ 16456 w 191993"/>
                  <a:gd name="connsiteY2" fmla="*/ 337360 h 337359"/>
                  <a:gd name="connsiteX3" fmla="*/ 175536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6 w 191993"/>
                  <a:gd name="connsiteY7" fmla="*/ 79540 h 337359"/>
                  <a:gd name="connsiteX8" fmla="*/ 95997 w 191993"/>
                  <a:gd name="connsiteY8" fmla="*/ 0 h 337359"/>
                  <a:gd name="connsiteX9" fmla="*/ 16456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3 w 191993"/>
                  <a:gd name="connsiteY14" fmla="*/ 32913 h 337359"/>
                  <a:gd name="connsiteX15" fmla="*/ 139880 w 191993"/>
                  <a:gd name="connsiteY15" fmla="*/ 79540 h 337359"/>
                  <a:gd name="connsiteX16" fmla="*/ 93253 w 191993"/>
                  <a:gd name="connsiteY16" fmla="*/ 126167 h 337359"/>
                  <a:gd name="connsiteX17" fmla="*/ 46627 w 191993"/>
                  <a:gd name="connsiteY17" fmla="*/ 79540 h 337359"/>
                  <a:gd name="connsiteX18" fmla="*/ 46627 w 191993"/>
                  <a:gd name="connsiteY18" fmla="*/ 79540 h 337359"/>
                  <a:gd name="connsiteX19" fmla="*/ 30170 w 191993"/>
                  <a:gd name="connsiteY19" fmla="*/ 224907 h 337359"/>
                  <a:gd name="connsiteX20" fmla="*/ 93253 w 191993"/>
                  <a:gd name="connsiteY20" fmla="*/ 161823 h 337359"/>
                  <a:gd name="connsiteX21" fmla="*/ 156338 w 191993"/>
                  <a:gd name="connsiteY21" fmla="*/ 224907 h 337359"/>
                  <a:gd name="connsiteX22" fmla="*/ 156338 w 191993"/>
                  <a:gd name="connsiteY22" fmla="*/ 304447 h 337359"/>
                  <a:gd name="connsiteX23" fmla="*/ 30170 w 191993"/>
                  <a:gd name="connsiteY23" fmla="*/ 304447 h 337359"/>
                  <a:gd name="connsiteX24" fmla="*/ 30170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6" y="337360"/>
                    </a:cubicBezTo>
                    <a:lnTo>
                      <a:pt x="175536" y="337360"/>
                    </a:lnTo>
                    <a:cubicBezTo>
                      <a:pt x="183766" y="337360"/>
                      <a:pt x="191994" y="329131"/>
                      <a:pt x="191994" y="320903"/>
                    </a:cubicBezTo>
                    <a:lnTo>
                      <a:pt x="191994" y="224907"/>
                    </a:lnTo>
                    <a:cubicBezTo>
                      <a:pt x="191994" y="189251"/>
                      <a:pt x="172794" y="159080"/>
                      <a:pt x="145366" y="142624"/>
                    </a:cubicBezTo>
                    <a:cubicBezTo>
                      <a:pt x="164566" y="128910"/>
                      <a:pt x="175536" y="106968"/>
                      <a:pt x="175536" y="79540"/>
                    </a:cubicBezTo>
                    <a:cubicBezTo>
                      <a:pt x="175536" y="35656"/>
                      <a:pt x="139880" y="0"/>
                      <a:pt x="95997" y="0"/>
                    </a:cubicBezTo>
                    <a:cubicBezTo>
                      <a:pt x="52112" y="0"/>
                      <a:pt x="16456" y="35656"/>
                      <a:pt x="16456" y="79540"/>
                    </a:cubicBezTo>
                    <a:cubicBezTo>
                      <a:pt x="16456" y="104225"/>
                      <a:pt x="27428" y="126167"/>
                      <a:pt x="46627" y="142624"/>
                    </a:cubicBezTo>
                    <a:cubicBezTo>
                      <a:pt x="16456" y="159080"/>
                      <a:pt x="0" y="189251"/>
                      <a:pt x="0" y="224907"/>
                    </a:cubicBezTo>
                    <a:lnTo>
                      <a:pt x="0" y="224907"/>
                    </a:lnTo>
                    <a:close/>
                    <a:moveTo>
                      <a:pt x="46627" y="79540"/>
                    </a:moveTo>
                    <a:cubicBezTo>
                      <a:pt x="46627" y="52113"/>
                      <a:pt x="68569" y="32913"/>
                      <a:pt x="93253" y="32913"/>
                    </a:cubicBezTo>
                    <a:cubicBezTo>
                      <a:pt x="117939" y="32913"/>
                      <a:pt x="139880" y="54855"/>
                      <a:pt x="139880" y="79540"/>
                    </a:cubicBezTo>
                    <a:cubicBezTo>
                      <a:pt x="139880" y="104225"/>
                      <a:pt x="117939" y="126167"/>
                      <a:pt x="93253" y="126167"/>
                    </a:cubicBezTo>
                    <a:cubicBezTo>
                      <a:pt x="68569" y="126167"/>
                      <a:pt x="46627" y="106968"/>
                      <a:pt x="46627" y="79540"/>
                    </a:cubicBezTo>
                    <a:lnTo>
                      <a:pt x="46627" y="79540"/>
                    </a:lnTo>
                    <a:close/>
                    <a:moveTo>
                      <a:pt x="30170" y="224907"/>
                    </a:moveTo>
                    <a:cubicBezTo>
                      <a:pt x="30170" y="189251"/>
                      <a:pt x="57597" y="161823"/>
                      <a:pt x="93253" y="161823"/>
                    </a:cubicBezTo>
                    <a:cubicBezTo>
                      <a:pt x="128910" y="161823"/>
                      <a:pt x="156338" y="189251"/>
                      <a:pt x="156338" y="224907"/>
                    </a:cubicBezTo>
                    <a:lnTo>
                      <a:pt x="156338" y="304447"/>
                    </a:lnTo>
                    <a:lnTo>
                      <a:pt x="30170" y="304447"/>
                    </a:lnTo>
                    <a:lnTo>
                      <a:pt x="30170" y="224907"/>
                    </a:lnTo>
                    <a:close/>
                  </a:path>
                </a:pathLst>
              </a:custGeom>
              <a:solidFill>
                <a:srgbClr val="000000"/>
              </a:solidFill>
              <a:ln w="27426" cap="flat">
                <a:noFill/>
                <a:prstDash val="solid"/>
                <a:miter/>
              </a:ln>
            </p:spPr>
            <p:txBody>
              <a:bodyPr rtlCol="0" anchor="ctr"/>
              <a:lstStyle/>
              <a:p>
                <a:endParaRPr lang="en-US"/>
              </a:p>
            </p:txBody>
          </p:sp>
          <p:sp>
            <p:nvSpPr>
              <p:cNvPr id="115" name="Freeform 1114">
                <a:extLst>
                  <a:ext uri="{FF2B5EF4-FFF2-40B4-BE49-F238E27FC236}">
                    <a16:creationId xmlns:a16="http://schemas.microsoft.com/office/drawing/2014/main" id="{FAD0C66E-333E-C14F-54D8-93B86EEC6FFB}"/>
                  </a:ext>
                </a:extLst>
              </p:cNvPr>
              <p:cNvSpPr/>
              <p:nvPr/>
            </p:nvSpPr>
            <p:spPr>
              <a:xfrm>
                <a:off x="9429707" y="1121271"/>
                <a:ext cx="191993" cy="337359"/>
              </a:xfrm>
              <a:custGeom>
                <a:avLst/>
                <a:gdLst>
                  <a:gd name="connsiteX0" fmla="*/ 0 w 191993"/>
                  <a:gd name="connsiteY0" fmla="*/ 224907 h 337359"/>
                  <a:gd name="connsiteX1" fmla="*/ 0 w 191993"/>
                  <a:gd name="connsiteY1" fmla="*/ 320903 h 337359"/>
                  <a:gd name="connsiteX2" fmla="*/ 16458 w 191993"/>
                  <a:gd name="connsiteY2" fmla="*/ 337360 h 337359"/>
                  <a:gd name="connsiteX3" fmla="*/ 175538 w 191993"/>
                  <a:gd name="connsiteY3" fmla="*/ 337360 h 337359"/>
                  <a:gd name="connsiteX4" fmla="*/ 191994 w 191993"/>
                  <a:gd name="connsiteY4" fmla="*/ 320903 h 337359"/>
                  <a:gd name="connsiteX5" fmla="*/ 191994 w 191993"/>
                  <a:gd name="connsiteY5" fmla="*/ 224907 h 337359"/>
                  <a:gd name="connsiteX6" fmla="*/ 145366 w 191993"/>
                  <a:gd name="connsiteY6" fmla="*/ 142624 h 337359"/>
                  <a:gd name="connsiteX7" fmla="*/ 175538 w 191993"/>
                  <a:gd name="connsiteY7" fmla="*/ 79540 h 337359"/>
                  <a:gd name="connsiteX8" fmla="*/ 95997 w 191993"/>
                  <a:gd name="connsiteY8" fmla="*/ 0 h 337359"/>
                  <a:gd name="connsiteX9" fmla="*/ 16458 w 191993"/>
                  <a:gd name="connsiteY9" fmla="*/ 79540 h 337359"/>
                  <a:gd name="connsiteX10" fmla="*/ 46627 w 191993"/>
                  <a:gd name="connsiteY10" fmla="*/ 142624 h 337359"/>
                  <a:gd name="connsiteX11" fmla="*/ 0 w 191993"/>
                  <a:gd name="connsiteY11" fmla="*/ 224907 h 337359"/>
                  <a:gd name="connsiteX12" fmla="*/ 0 w 191993"/>
                  <a:gd name="connsiteY12" fmla="*/ 224907 h 337359"/>
                  <a:gd name="connsiteX13" fmla="*/ 46627 w 191993"/>
                  <a:gd name="connsiteY13" fmla="*/ 79540 h 337359"/>
                  <a:gd name="connsiteX14" fmla="*/ 93255 w 191993"/>
                  <a:gd name="connsiteY14" fmla="*/ 32913 h 337359"/>
                  <a:gd name="connsiteX15" fmla="*/ 139882 w 191993"/>
                  <a:gd name="connsiteY15" fmla="*/ 79540 h 337359"/>
                  <a:gd name="connsiteX16" fmla="*/ 93255 w 191993"/>
                  <a:gd name="connsiteY16" fmla="*/ 126167 h 337359"/>
                  <a:gd name="connsiteX17" fmla="*/ 46627 w 191993"/>
                  <a:gd name="connsiteY17" fmla="*/ 79540 h 337359"/>
                  <a:gd name="connsiteX18" fmla="*/ 46627 w 191993"/>
                  <a:gd name="connsiteY18" fmla="*/ 79540 h 337359"/>
                  <a:gd name="connsiteX19" fmla="*/ 30171 w 191993"/>
                  <a:gd name="connsiteY19" fmla="*/ 224907 h 337359"/>
                  <a:gd name="connsiteX20" fmla="*/ 93255 w 191993"/>
                  <a:gd name="connsiteY20" fmla="*/ 161823 h 337359"/>
                  <a:gd name="connsiteX21" fmla="*/ 156338 w 191993"/>
                  <a:gd name="connsiteY21" fmla="*/ 224907 h 337359"/>
                  <a:gd name="connsiteX22" fmla="*/ 156338 w 191993"/>
                  <a:gd name="connsiteY22" fmla="*/ 304447 h 337359"/>
                  <a:gd name="connsiteX23" fmla="*/ 30171 w 191993"/>
                  <a:gd name="connsiteY23" fmla="*/ 304447 h 337359"/>
                  <a:gd name="connsiteX24" fmla="*/ 30171 w 191993"/>
                  <a:gd name="connsiteY24" fmla="*/ 224907 h 337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1993" h="337359">
                    <a:moveTo>
                      <a:pt x="0" y="224907"/>
                    </a:moveTo>
                    <a:lnTo>
                      <a:pt x="0" y="320903"/>
                    </a:lnTo>
                    <a:cubicBezTo>
                      <a:pt x="0" y="329131"/>
                      <a:pt x="8228" y="337360"/>
                      <a:pt x="16458" y="337360"/>
                    </a:cubicBezTo>
                    <a:lnTo>
                      <a:pt x="175538" y="337360"/>
                    </a:lnTo>
                    <a:cubicBezTo>
                      <a:pt x="183766" y="337360"/>
                      <a:pt x="191994" y="329131"/>
                      <a:pt x="191994" y="320903"/>
                    </a:cubicBezTo>
                    <a:lnTo>
                      <a:pt x="191994" y="224907"/>
                    </a:lnTo>
                    <a:cubicBezTo>
                      <a:pt x="191994" y="189251"/>
                      <a:pt x="172794" y="159080"/>
                      <a:pt x="145366" y="142624"/>
                    </a:cubicBezTo>
                    <a:cubicBezTo>
                      <a:pt x="164566" y="128910"/>
                      <a:pt x="175538" y="106968"/>
                      <a:pt x="175538" y="79540"/>
                    </a:cubicBezTo>
                    <a:cubicBezTo>
                      <a:pt x="175538" y="35656"/>
                      <a:pt x="139882" y="0"/>
                      <a:pt x="95997" y="0"/>
                    </a:cubicBezTo>
                    <a:cubicBezTo>
                      <a:pt x="52113" y="0"/>
                      <a:pt x="16458" y="35656"/>
                      <a:pt x="16458" y="79540"/>
                    </a:cubicBezTo>
                    <a:cubicBezTo>
                      <a:pt x="16458" y="104225"/>
                      <a:pt x="27428" y="126167"/>
                      <a:pt x="46627" y="142624"/>
                    </a:cubicBezTo>
                    <a:cubicBezTo>
                      <a:pt x="19200" y="159080"/>
                      <a:pt x="0" y="189251"/>
                      <a:pt x="0" y="224907"/>
                    </a:cubicBezTo>
                    <a:lnTo>
                      <a:pt x="0" y="224907"/>
                    </a:lnTo>
                    <a:close/>
                    <a:moveTo>
                      <a:pt x="46627" y="79540"/>
                    </a:moveTo>
                    <a:cubicBezTo>
                      <a:pt x="46627" y="52113"/>
                      <a:pt x="68569" y="32913"/>
                      <a:pt x="93255" y="32913"/>
                    </a:cubicBezTo>
                    <a:cubicBezTo>
                      <a:pt x="117939" y="32913"/>
                      <a:pt x="139882" y="54855"/>
                      <a:pt x="139882" y="79540"/>
                    </a:cubicBezTo>
                    <a:cubicBezTo>
                      <a:pt x="139882" y="104225"/>
                      <a:pt x="117939" y="126167"/>
                      <a:pt x="93255" y="126167"/>
                    </a:cubicBezTo>
                    <a:cubicBezTo>
                      <a:pt x="68569" y="126167"/>
                      <a:pt x="46627" y="106968"/>
                      <a:pt x="46627" y="79540"/>
                    </a:cubicBezTo>
                    <a:lnTo>
                      <a:pt x="46627" y="79540"/>
                    </a:lnTo>
                    <a:close/>
                    <a:moveTo>
                      <a:pt x="30171" y="224907"/>
                    </a:moveTo>
                    <a:cubicBezTo>
                      <a:pt x="30171" y="189251"/>
                      <a:pt x="57599" y="161823"/>
                      <a:pt x="93255" y="161823"/>
                    </a:cubicBezTo>
                    <a:cubicBezTo>
                      <a:pt x="128910" y="161823"/>
                      <a:pt x="156338" y="189251"/>
                      <a:pt x="156338" y="224907"/>
                    </a:cubicBezTo>
                    <a:lnTo>
                      <a:pt x="156338" y="304447"/>
                    </a:lnTo>
                    <a:lnTo>
                      <a:pt x="30171" y="304447"/>
                    </a:lnTo>
                    <a:lnTo>
                      <a:pt x="30171" y="224907"/>
                    </a:lnTo>
                    <a:close/>
                  </a:path>
                </a:pathLst>
              </a:custGeom>
              <a:solidFill>
                <a:srgbClr val="000000"/>
              </a:solidFill>
              <a:ln w="27426" cap="flat">
                <a:noFill/>
                <a:prstDash val="solid"/>
                <a:miter/>
              </a:ln>
            </p:spPr>
            <p:txBody>
              <a:bodyPr rtlCol="0" anchor="ctr"/>
              <a:lstStyle/>
              <a:p>
                <a:endParaRPr lang="en-US"/>
              </a:p>
            </p:txBody>
          </p:sp>
        </p:grpSp>
      </p:grpSp>
      <p:grpSp>
        <p:nvGrpSpPr>
          <p:cNvPr id="116" name="Group 115">
            <a:extLst>
              <a:ext uri="{FF2B5EF4-FFF2-40B4-BE49-F238E27FC236}">
                <a16:creationId xmlns:a16="http://schemas.microsoft.com/office/drawing/2014/main" id="{482E5422-5CA3-2B00-6FED-CC398A3CC112}"/>
              </a:ext>
            </a:extLst>
          </p:cNvPr>
          <p:cNvGrpSpPr/>
          <p:nvPr/>
        </p:nvGrpSpPr>
        <p:grpSpPr>
          <a:xfrm>
            <a:off x="5916862" y="5862640"/>
            <a:ext cx="973446" cy="872839"/>
            <a:chOff x="7211530" y="2382809"/>
            <a:chExt cx="823268" cy="823829"/>
          </a:xfrm>
        </p:grpSpPr>
        <p:sp>
          <p:nvSpPr>
            <p:cNvPr id="117" name="Freeform 222">
              <a:extLst>
                <a:ext uri="{FF2B5EF4-FFF2-40B4-BE49-F238E27FC236}">
                  <a16:creationId xmlns:a16="http://schemas.microsoft.com/office/drawing/2014/main" id="{9EE87AAF-A7DD-CD5E-0109-A2935077D19A}"/>
                </a:ext>
              </a:extLst>
            </p:cNvPr>
            <p:cNvSpPr/>
            <p:nvPr/>
          </p:nvSpPr>
          <p:spPr>
            <a:xfrm>
              <a:off x="7778815" y="2929319"/>
              <a:ext cx="246607" cy="246606"/>
            </a:xfrm>
            <a:custGeom>
              <a:avLst/>
              <a:gdLst>
                <a:gd name="connsiteX0" fmla="*/ 240284 w 246607"/>
                <a:gd name="connsiteY0" fmla="*/ 65942 h 246606"/>
                <a:gd name="connsiteX1" fmla="*/ 65943 w 246607"/>
                <a:gd name="connsiteY1" fmla="*/ 240284 h 246606"/>
                <a:gd name="connsiteX2" fmla="*/ 50586 w 246607"/>
                <a:gd name="connsiteY2" fmla="*/ 246607 h 246606"/>
                <a:gd name="connsiteX3" fmla="*/ 35230 w 246607"/>
                <a:gd name="connsiteY3" fmla="*/ 240284 h 246606"/>
                <a:gd name="connsiteX4" fmla="*/ 6323 w 246607"/>
                <a:gd name="connsiteY4" fmla="*/ 211377 h 246606"/>
                <a:gd name="connsiteX5" fmla="*/ 0 w 246607"/>
                <a:gd name="connsiteY5" fmla="*/ 196021 h 246606"/>
                <a:gd name="connsiteX6" fmla="*/ 6323 w 246607"/>
                <a:gd name="connsiteY6" fmla="*/ 180664 h 246606"/>
                <a:gd name="connsiteX7" fmla="*/ 180664 w 246607"/>
                <a:gd name="connsiteY7" fmla="*/ 6323 h 246606"/>
                <a:gd name="connsiteX8" fmla="*/ 196021 w 246607"/>
                <a:gd name="connsiteY8" fmla="*/ 0 h 246606"/>
                <a:gd name="connsiteX9" fmla="*/ 211377 w 246607"/>
                <a:gd name="connsiteY9" fmla="*/ 6323 h 246606"/>
                <a:gd name="connsiteX10" fmla="*/ 240284 w 246607"/>
                <a:gd name="connsiteY10" fmla="*/ 35230 h 246606"/>
                <a:gd name="connsiteX11" fmla="*/ 246607 w 246607"/>
                <a:gd name="connsiteY11" fmla="*/ 50586 h 246606"/>
                <a:gd name="connsiteX12" fmla="*/ 240284 w 246607"/>
                <a:gd name="connsiteY12" fmla="*/ 65942 h 246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607" h="246606">
                  <a:moveTo>
                    <a:pt x="240284" y="65942"/>
                  </a:moveTo>
                  <a:lnTo>
                    <a:pt x="65943" y="240284"/>
                  </a:lnTo>
                  <a:cubicBezTo>
                    <a:pt x="61426" y="244800"/>
                    <a:pt x="56006" y="246607"/>
                    <a:pt x="50586" y="246607"/>
                  </a:cubicBezTo>
                  <a:cubicBezTo>
                    <a:pt x="45166" y="246607"/>
                    <a:pt x="39746" y="244800"/>
                    <a:pt x="35230" y="240284"/>
                  </a:cubicBezTo>
                  <a:lnTo>
                    <a:pt x="6323" y="211377"/>
                  </a:lnTo>
                  <a:cubicBezTo>
                    <a:pt x="1807" y="207764"/>
                    <a:pt x="0" y="201441"/>
                    <a:pt x="0" y="196021"/>
                  </a:cubicBezTo>
                  <a:cubicBezTo>
                    <a:pt x="0" y="190601"/>
                    <a:pt x="1807" y="185181"/>
                    <a:pt x="6323" y="180664"/>
                  </a:cubicBezTo>
                  <a:lnTo>
                    <a:pt x="180664" y="6323"/>
                  </a:lnTo>
                  <a:cubicBezTo>
                    <a:pt x="185181" y="1807"/>
                    <a:pt x="190601" y="0"/>
                    <a:pt x="196021" y="0"/>
                  </a:cubicBezTo>
                  <a:cubicBezTo>
                    <a:pt x="201441" y="0"/>
                    <a:pt x="206861" y="1807"/>
                    <a:pt x="211377" y="6323"/>
                  </a:cubicBezTo>
                  <a:lnTo>
                    <a:pt x="240284" y="35230"/>
                  </a:lnTo>
                  <a:cubicBezTo>
                    <a:pt x="244800" y="39746"/>
                    <a:pt x="246607" y="45166"/>
                    <a:pt x="246607" y="50586"/>
                  </a:cubicBezTo>
                  <a:cubicBezTo>
                    <a:pt x="246607" y="56006"/>
                    <a:pt x="244800" y="61426"/>
                    <a:pt x="240284" y="65942"/>
                  </a:cubicBezTo>
                  <a:close/>
                </a:path>
              </a:pathLst>
            </a:custGeom>
            <a:solidFill>
              <a:srgbClr val="00BADE"/>
            </a:solidFill>
            <a:ln w="9028" cap="flat">
              <a:noFill/>
              <a:prstDash val="solid"/>
              <a:miter/>
            </a:ln>
          </p:spPr>
          <p:txBody>
            <a:bodyPr rtlCol="0" anchor="ctr"/>
            <a:lstStyle/>
            <a:p>
              <a:endParaRPr lang="en-US"/>
            </a:p>
          </p:txBody>
        </p:sp>
        <p:grpSp>
          <p:nvGrpSpPr>
            <p:cNvPr id="118" name="Graphic 2">
              <a:extLst>
                <a:ext uri="{FF2B5EF4-FFF2-40B4-BE49-F238E27FC236}">
                  <a16:creationId xmlns:a16="http://schemas.microsoft.com/office/drawing/2014/main" id="{2BF1DB2F-CEBA-665F-7447-EEE106EDB443}"/>
                </a:ext>
              </a:extLst>
            </p:cNvPr>
            <p:cNvGrpSpPr/>
            <p:nvPr/>
          </p:nvGrpSpPr>
          <p:grpSpPr>
            <a:xfrm>
              <a:off x="7211530" y="2382809"/>
              <a:ext cx="823268" cy="823829"/>
              <a:chOff x="7211530" y="2382809"/>
              <a:chExt cx="823268" cy="823829"/>
            </a:xfrm>
            <a:solidFill>
              <a:srgbClr val="010101"/>
            </a:solidFill>
          </p:grpSpPr>
          <p:sp>
            <p:nvSpPr>
              <p:cNvPr id="119" name="Freeform 224">
                <a:extLst>
                  <a:ext uri="{FF2B5EF4-FFF2-40B4-BE49-F238E27FC236}">
                    <a16:creationId xmlns:a16="http://schemas.microsoft.com/office/drawing/2014/main" id="{E90C9E1A-4ECA-F73D-2962-75303DFF9605}"/>
                  </a:ext>
                </a:extLst>
              </p:cNvPr>
              <p:cNvSpPr/>
              <p:nvPr/>
            </p:nvSpPr>
            <p:spPr>
              <a:xfrm>
                <a:off x="7288086" y="3064247"/>
                <a:ext cx="32971" cy="32186"/>
              </a:xfrm>
              <a:custGeom>
                <a:avLst/>
                <a:gdLst>
                  <a:gd name="connsiteX0" fmla="*/ 4743 w 32971"/>
                  <a:gd name="connsiteY0" fmla="*/ 5087 h 32186"/>
                  <a:gd name="connsiteX1" fmla="*/ 4743 w 32971"/>
                  <a:gd name="connsiteY1" fmla="*/ 27670 h 32186"/>
                  <a:gd name="connsiteX2" fmla="*/ 4743 w 32971"/>
                  <a:gd name="connsiteY2" fmla="*/ 27670 h 32186"/>
                  <a:gd name="connsiteX3" fmla="*/ 16486 w 32971"/>
                  <a:gd name="connsiteY3" fmla="*/ 32186 h 32186"/>
                  <a:gd name="connsiteX4" fmla="*/ 28229 w 32971"/>
                  <a:gd name="connsiteY4" fmla="*/ 27670 h 32186"/>
                  <a:gd name="connsiteX5" fmla="*/ 28229 w 32971"/>
                  <a:gd name="connsiteY5" fmla="*/ 5087 h 32186"/>
                  <a:gd name="connsiteX6" fmla="*/ 4743 w 32971"/>
                  <a:gd name="connsiteY6" fmla="*/ 5087 h 32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71" h="32186">
                    <a:moveTo>
                      <a:pt x="4743" y="5087"/>
                    </a:moveTo>
                    <a:cubicBezTo>
                      <a:pt x="-1581" y="11410"/>
                      <a:pt x="-1581" y="21346"/>
                      <a:pt x="4743" y="27670"/>
                    </a:cubicBezTo>
                    <a:lnTo>
                      <a:pt x="4743" y="27670"/>
                    </a:lnTo>
                    <a:cubicBezTo>
                      <a:pt x="7452" y="30380"/>
                      <a:pt x="11969" y="32186"/>
                      <a:pt x="16486" y="32186"/>
                    </a:cubicBezTo>
                    <a:cubicBezTo>
                      <a:pt x="21002" y="32186"/>
                      <a:pt x="24616" y="30380"/>
                      <a:pt x="28229" y="27670"/>
                    </a:cubicBezTo>
                    <a:cubicBezTo>
                      <a:pt x="34552" y="21346"/>
                      <a:pt x="34552" y="10507"/>
                      <a:pt x="28229" y="5087"/>
                    </a:cubicBezTo>
                    <a:cubicBezTo>
                      <a:pt x="21002" y="-2140"/>
                      <a:pt x="11066" y="-1237"/>
                      <a:pt x="4743" y="5087"/>
                    </a:cubicBezTo>
                    <a:close/>
                  </a:path>
                </a:pathLst>
              </a:custGeom>
              <a:solidFill>
                <a:srgbClr val="010101"/>
              </a:solidFill>
              <a:ln w="9028" cap="flat">
                <a:noFill/>
                <a:prstDash val="solid"/>
                <a:miter/>
              </a:ln>
            </p:spPr>
            <p:txBody>
              <a:bodyPr rtlCol="0" anchor="ctr"/>
              <a:lstStyle/>
              <a:p>
                <a:endParaRPr lang="en-US"/>
              </a:p>
            </p:txBody>
          </p:sp>
          <p:grpSp>
            <p:nvGrpSpPr>
              <p:cNvPr id="120" name="Graphic 2">
                <a:extLst>
                  <a:ext uri="{FF2B5EF4-FFF2-40B4-BE49-F238E27FC236}">
                    <a16:creationId xmlns:a16="http://schemas.microsoft.com/office/drawing/2014/main" id="{BF02D261-F985-C2B3-ECA1-72061E2D030B}"/>
                  </a:ext>
                </a:extLst>
              </p:cNvPr>
              <p:cNvGrpSpPr/>
              <p:nvPr/>
            </p:nvGrpSpPr>
            <p:grpSpPr>
              <a:xfrm>
                <a:off x="7211530" y="2382809"/>
                <a:ext cx="823268" cy="823829"/>
                <a:chOff x="7211530" y="2382809"/>
                <a:chExt cx="823268" cy="823829"/>
              </a:xfrm>
              <a:solidFill>
                <a:srgbClr val="010101"/>
              </a:solidFill>
            </p:grpSpPr>
            <p:sp>
              <p:nvSpPr>
                <p:cNvPr id="121" name="Freeform 226">
                  <a:extLst>
                    <a:ext uri="{FF2B5EF4-FFF2-40B4-BE49-F238E27FC236}">
                      <a16:creationId xmlns:a16="http://schemas.microsoft.com/office/drawing/2014/main" id="{62505D8E-367B-CACB-6B80-76345F031CDD}"/>
                    </a:ext>
                  </a:extLst>
                </p:cNvPr>
                <p:cNvSpPr/>
                <p:nvPr/>
              </p:nvSpPr>
              <p:spPr>
                <a:xfrm>
                  <a:off x="7606281" y="2382809"/>
                  <a:ext cx="32519" cy="104785"/>
                </a:xfrm>
                <a:custGeom>
                  <a:avLst/>
                  <a:gdLst>
                    <a:gd name="connsiteX0" fmla="*/ 16260 w 32519"/>
                    <a:gd name="connsiteY0" fmla="*/ 104786 h 104785"/>
                    <a:gd name="connsiteX1" fmla="*/ 32519 w 32519"/>
                    <a:gd name="connsiteY1" fmla="*/ 88525 h 104785"/>
                    <a:gd name="connsiteX2" fmla="*/ 32519 w 32519"/>
                    <a:gd name="connsiteY2" fmla="*/ 16260 h 104785"/>
                    <a:gd name="connsiteX3" fmla="*/ 16260 w 32519"/>
                    <a:gd name="connsiteY3" fmla="*/ 0 h 104785"/>
                    <a:gd name="connsiteX4" fmla="*/ 0 w 32519"/>
                    <a:gd name="connsiteY4" fmla="*/ 16260 h 104785"/>
                    <a:gd name="connsiteX5" fmla="*/ 0 w 32519"/>
                    <a:gd name="connsiteY5" fmla="*/ 88525 h 104785"/>
                    <a:gd name="connsiteX6" fmla="*/ 16260 w 32519"/>
                    <a:gd name="connsiteY6" fmla="*/ 104786 h 104785"/>
                    <a:gd name="connsiteX7" fmla="*/ 16260 w 32519"/>
                    <a:gd name="connsiteY7" fmla="*/ 104786 h 10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9" h="104785">
                      <a:moveTo>
                        <a:pt x="16260" y="104786"/>
                      </a:moveTo>
                      <a:cubicBezTo>
                        <a:pt x="25293" y="104786"/>
                        <a:pt x="32519" y="97559"/>
                        <a:pt x="32519" y="88525"/>
                      </a:cubicBezTo>
                      <a:lnTo>
                        <a:pt x="32519" y="16260"/>
                      </a:lnTo>
                      <a:cubicBezTo>
                        <a:pt x="32519" y="7226"/>
                        <a:pt x="25293" y="0"/>
                        <a:pt x="16260" y="0"/>
                      </a:cubicBezTo>
                      <a:cubicBezTo>
                        <a:pt x="7226" y="0"/>
                        <a:pt x="0" y="7226"/>
                        <a:pt x="0" y="16260"/>
                      </a:cubicBezTo>
                      <a:lnTo>
                        <a:pt x="0" y="88525"/>
                      </a:lnTo>
                      <a:cubicBezTo>
                        <a:pt x="0" y="97559"/>
                        <a:pt x="7226" y="104786"/>
                        <a:pt x="16260" y="104786"/>
                      </a:cubicBezTo>
                      <a:lnTo>
                        <a:pt x="16260" y="104786"/>
                      </a:lnTo>
                      <a:close/>
                    </a:path>
                  </a:pathLst>
                </a:custGeom>
                <a:solidFill>
                  <a:srgbClr val="010101"/>
                </a:solidFill>
                <a:ln w="9028" cap="flat">
                  <a:noFill/>
                  <a:prstDash val="solid"/>
                  <a:miter/>
                </a:ln>
              </p:spPr>
              <p:txBody>
                <a:bodyPr rtlCol="0" anchor="ctr"/>
                <a:lstStyle/>
                <a:p>
                  <a:endParaRPr lang="en-US"/>
                </a:p>
              </p:txBody>
            </p:sp>
            <p:sp>
              <p:nvSpPr>
                <p:cNvPr id="122" name="Freeform 227">
                  <a:extLst>
                    <a:ext uri="{FF2B5EF4-FFF2-40B4-BE49-F238E27FC236}">
                      <a16:creationId xmlns:a16="http://schemas.microsoft.com/office/drawing/2014/main" id="{DE522C26-942A-5EF1-365F-4506FA7A12D2}"/>
                    </a:ext>
                  </a:extLst>
                </p:cNvPr>
                <p:cNvSpPr/>
                <p:nvPr/>
              </p:nvSpPr>
              <p:spPr>
                <a:xfrm>
                  <a:off x="7211530" y="2513251"/>
                  <a:ext cx="823268" cy="693387"/>
                </a:xfrm>
                <a:custGeom>
                  <a:avLst/>
                  <a:gdLst>
                    <a:gd name="connsiteX0" fmla="*/ 808473 w 823268"/>
                    <a:gd name="connsiteY0" fmla="*/ 427811 h 693387"/>
                    <a:gd name="connsiteX1" fmla="*/ 779566 w 823268"/>
                    <a:gd name="connsiteY1" fmla="*/ 398905 h 693387"/>
                    <a:gd name="connsiteX2" fmla="*/ 741627 w 823268"/>
                    <a:gd name="connsiteY2" fmla="*/ 382645 h 693387"/>
                    <a:gd name="connsiteX3" fmla="*/ 715431 w 823268"/>
                    <a:gd name="connsiteY3" fmla="*/ 388968 h 693387"/>
                    <a:gd name="connsiteX4" fmla="*/ 661231 w 823268"/>
                    <a:gd name="connsiteY4" fmla="*/ 334769 h 693387"/>
                    <a:gd name="connsiteX5" fmla="*/ 663941 w 823268"/>
                    <a:gd name="connsiteY5" fmla="*/ 332059 h 693387"/>
                    <a:gd name="connsiteX6" fmla="*/ 663941 w 823268"/>
                    <a:gd name="connsiteY6" fmla="*/ 252567 h 693387"/>
                    <a:gd name="connsiteX7" fmla="*/ 635939 w 823268"/>
                    <a:gd name="connsiteY7" fmla="*/ 237210 h 693387"/>
                    <a:gd name="connsiteX8" fmla="*/ 637745 w 823268"/>
                    <a:gd name="connsiteY8" fmla="*/ 220951 h 693387"/>
                    <a:gd name="connsiteX9" fmla="*/ 621485 w 823268"/>
                    <a:gd name="connsiteY9" fmla="*/ 181204 h 693387"/>
                    <a:gd name="connsiteX10" fmla="*/ 593482 w 823268"/>
                    <a:gd name="connsiteY10" fmla="*/ 165848 h 693387"/>
                    <a:gd name="connsiteX11" fmla="*/ 595289 w 823268"/>
                    <a:gd name="connsiteY11" fmla="*/ 149588 h 693387"/>
                    <a:gd name="connsiteX12" fmla="*/ 579029 w 823268"/>
                    <a:gd name="connsiteY12" fmla="*/ 109842 h 693387"/>
                    <a:gd name="connsiteX13" fmla="*/ 551026 w 823268"/>
                    <a:gd name="connsiteY13" fmla="*/ 94486 h 693387"/>
                    <a:gd name="connsiteX14" fmla="*/ 536573 w 823268"/>
                    <a:gd name="connsiteY14" fmla="*/ 38480 h 693387"/>
                    <a:gd name="connsiteX15" fmla="*/ 490503 w 823268"/>
                    <a:gd name="connsiteY15" fmla="*/ 22220 h 693387"/>
                    <a:gd name="connsiteX16" fmla="*/ 383009 w 823268"/>
                    <a:gd name="connsiteY16" fmla="*/ 2347 h 693387"/>
                    <a:gd name="connsiteX17" fmla="*/ 333326 w 823268"/>
                    <a:gd name="connsiteY17" fmla="*/ 8670 h 693387"/>
                    <a:gd name="connsiteX18" fmla="*/ 330616 w 823268"/>
                    <a:gd name="connsiteY18" fmla="*/ 11380 h 693387"/>
                    <a:gd name="connsiteX19" fmla="*/ 270996 w 823268"/>
                    <a:gd name="connsiteY19" fmla="*/ 24027 h 693387"/>
                    <a:gd name="connsiteX20" fmla="*/ 254737 w 823268"/>
                    <a:gd name="connsiteY20" fmla="*/ 63773 h 693387"/>
                    <a:gd name="connsiteX21" fmla="*/ 256544 w 823268"/>
                    <a:gd name="connsiteY21" fmla="*/ 80032 h 693387"/>
                    <a:gd name="connsiteX22" fmla="*/ 228540 w 823268"/>
                    <a:gd name="connsiteY22" fmla="*/ 95389 h 693387"/>
                    <a:gd name="connsiteX23" fmla="*/ 212281 w 823268"/>
                    <a:gd name="connsiteY23" fmla="*/ 135135 h 693387"/>
                    <a:gd name="connsiteX24" fmla="*/ 214087 w 823268"/>
                    <a:gd name="connsiteY24" fmla="*/ 151395 h 693387"/>
                    <a:gd name="connsiteX25" fmla="*/ 186085 w 823268"/>
                    <a:gd name="connsiteY25" fmla="*/ 166751 h 693387"/>
                    <a:gd name="connsiteX26" fmla="*/ 169824 w 823268"/>
                    <a:gd name="connsiteY26" fmla="*/ 206497 h 693387"/>
                    <a:gd name="connsiteX27" fmla="*/ 179761 w 823268"/>
                    <a:gd name="connsiteY27" fmla="*/ 238113 h 693387"/>
                    <a:gd name="connsiteX28" fmla="*/ 158081 w 823268"/>
                    <a:gd name="connsiteY28" fmla="*/ 251663 h 693387"/>
                    <a:gd name="connsiteX29" fmla="*/ 158081 w 823268"/>
                    <a:gd name="connsiteY29" fmla="*/ 331156 h 693387"/>
                    <a:gd name="connsiteX30" fmla="*/ 160791 w 823268"/>
                    <a:gd name="connsiteY30" fmla="*/ 333866 h 693387"/>
                    <a:gd name="connsiteX31" fmla="*/ 106592 w 823268"/>
                    <a:gd name="connsiteY31" fmla="*/ 388065 h 693387"/>
                    <a:gd name="connsiteX32" fmla="*/ 45166 w 823268"/>
                    <a:gd name="connsiteY32" fmla="*/ 398905 h 693387"/>
                    <a:gd name="connsiteX33" fmla="*/ 16260 w 823268"/>
                    <a:gd name="connsiteY33" fmla="*/ 427811 h 693387"/>
                    <a:gd name="connsiteX34" fmla="*/ 0 w 823268"/>
                    <a:gd name="connsiteY34" fmla="*/ 465751 h 693387"/>
                    <a:gd name="connsiteX35" fmla="*/ 16260 w 823268"/>
                    <a:gd name="connsiteY35" fmla="*/ 503690 h 693387"/>
                    <a:gd name="connsiteX36" fmla="*/ 52393 w 823268"/>
                    <a:gd name="connsiteY36" fmla="*/ 539823 h 693387"/>
                    <a:gd name="connsiteX37" fmla="*/ 74976 w 823268"/>
                    <a:gd name="connsiteY37" fmla="*/ 539823 h 693387"/>
                    <a:gd name="connsiteX38" fmla="*/ 74976 w 823268"/>
                    <a:gd name="connsiteY38" fmla="*/ 517240 h 693387"/>
                    <a:gd name="connsiteX39" fmla="*/ 38843 w 823268"/>
                    <a:gd name="connsiteY39" fmla="*/ 481107 h 693387"/>
                    <a:gd name="connsiteX40" fmla="*/ 32520 w 823268"/>
                    <a:gd name="connsiteY40" fmla="*/ 465751 h 693387"/>
                    <a:gd name="connsiteX41" fmla="*/ 38843 w 823268"/>
                    <a:gd name="connsiteY41" fmla="*/ 450394 h 693387"/>
                    <a:gd name="connsiteX42" fmla="*/ 67749 w 823268"/>
                    <a:gd name="connsiteY42" fmla="*/ 421488 h 693387"/>
                    <a:gd name="connsiteX43" fmla="*/ 93946 w 823268"/>
                    <a:gd name="connsiteY43" fmla="*/ 417875 h 693387"/>
                    <a:gd name="connsiteX44" fmla="*/ 95752 w 823268"/>
                    <a:gd name="connsiteY44" fmla="*/ 420585 h 693387"/>
                    <a:gd name="connsiteX45" fmla="*/ 100269 w 823268"/>
                    <a:gd name="connsiteY45" fmla="*/ 424198 h 693387"/>
                    <a:gd name="connsiteX46" fmla="*/ 264673 w 823268"/>
                    <a:gd name="connsiteY46" fmla="*/ 588603 h 693387"/>
                    <a:gd name="connsiteX47" fmla="*/ 268287 w 823268"/>
                    <a:gd name="connsiteY47" fmla="*/ 593119 h 693387"/>
                    <a:gd name="connsiteX48" fmla="*/ 272803 w 823268"/>
                    <a:gd name="connsiteY48" fmla="*/ 596732 h 693387"/>
                    <a:gd name="connsiteX49" fmla="*/ 278223 w 823268"/>
                    <a:gd name="connsiteY49" fmla="*/ 611186 h 693387"/>
                    <a:gd name="connsiteX50" fmla="*/ 271900 w 823268"/>
                    <a:gd name="connsiteY50" fmla="*/ 626542 h 693387"/>
                    <a:gd name="connsiteX51" fmla="*/ 242994 w 823268"/>
                    <a:gd name="connsiteY51" fmla="*/ 655448 h 693387"/>
                    <a:gd name="connsiteX52" fmla="*/ 212281 w 823268"/>
                    <a:gd name="connsiteY52" fmla="*/ 655448 h 693387"/>
                    <a:gd name="connsiteX53" fmla="*/ 176148 w 823268"/>
                    <a:gd name="connsiteY53" fmla="*/ 619315 h 693387"/>
                    <a:gd name="connsiteX54" fmla="*/ 153565 w 823268"/>
                    <a:gd name="connsiteY54" fmla="*/ 619315 h 693387"/>
                    <a:gd name="connsiteX55" fmla="*/ 153565 w 823268"/>
                    <a:gd name="connsiteY55" fmla="*/ 641898 h 693387"/>
                    <a:gd name="connsiteX56" fmla="*/ 189698 w 823268"/>
                    <a:gd name="connsiteY56" fmla="*/ 678031 h 693387"/>
                    <a:gd name="connsiteX57" fmla="*/ 227637 w 823268"/>
                    <a:gd name="connsiteY57" fmla="*/ 693388 h 693387"/>
                    <a:gd name="connsiteX58" fmla="*/ 265577 w 823268"/>
                    <a:gd name="connsiteY58" fmla="*/ 678031 h 693387"/>
                    <a:gd name="connsiteX59" fmla="*/ 294483 w 823268"/>
                    <a:gd name="connsiteY59" fmla="*/ 649125 h 693387"/>
                    <a:gd name="connsiteX60" fmla="*/ 310743 w 823268"/>
                    <a:gd name="connsiteY60" fmla="*/ 611186 h 693387"/>
                    <a:gd name="connsiteX61" fmla="*/ 302613 w 823268"/>
                    <a:gd name="connsiteY61" fmla="*/ 582279 h 693387"/>
                    <a:gd name="connsiteX62" fmla="*/ 363135 w 823268"/>
                    <a:gd name="connsiteY62" fmla="*/ 521757 h 693387"/>
                    <a:gd name="connsiteX63" fmla="*/ 363135 w 823268"/>
                    <a:gd name="connsiteY63" fmla="*/ 521757 h 693387"/>
                    <a:gd name="connsiteX64" fmla="*/ 408301 w 823268"/>
                    <a:gd name="connsiteY64" fmla="*/ 517240 h 693387"/>
                    <a:gd name="connsiteX65" fmla="*/ 450758 w 823268"/>
                    <a:gd name="connsiteY65" fmla="*/ 517240 h 693387"/>
                    <a:gd name="connsiteX66" fmla="*/ 517603 w 823268"/>
                    <a:gd name="connsiteY66" fmla="*/ 584086 h 693387"/>
                    <a:gd name="connsiteX67" fmla="*/ 511280 w 823268"/>
                    <a:gd name="connsiteY67" fmla="*/ 610282 h 693387"/>
                    <a:gd name="connsiteX68" fmla="*/ 527540 w 823268"/>
                    <a:gd name="connsiteY68" fmla="*/ 648222 h 693387"/>
                    <a:gd name="connsiteX69" fmla="*/ 556446 w 823268"/>
                    <a:gd name="connsiteY69" fmla="*/ 677128 h 693387"/>
                    <a:gd name="connsiteX70" fmla="*/ 594385 w 823268"/>
                    <a:gd name="connsiteY70" fmla="*/ 693388 h 693387"/>
                    <a:gd name="connsiteX71" fmla="*/ 632325 w 823268"/>
                    <a:gd name="connsiteY71" fmla="*/ 677128 h 693387"/>
                    <a:gd name="connsiteX72" fmla="*/ 806666 w 823268"/>
                    <a:gd name="connsiteY72" fmla="*/ 502787 h 693387"/>
                    <a:gd name="connsiteX73" fmla="*/ 822926 w 823268"/>
                    <a:gd name="connsiteY73" fmla="*/ 464847 h 693387"/>
                    <a:gd name="connsiteX74" fmla="*/ 808473 w 823268"/>
                    <a:gd name="connsiteY74" fmla="*/ 427811 h 693387"/>
                    <a:gd name="connsiteX75" fmla="*/ 808473 w 823268"/>
                    <a:gd name="connsiteY75" fmla="*/ 427811 h 693387"/>
                    <a:gd name="connsiteX76" fmla="*/ 377588 w 823268"/>
                    <a:gd name="connsiteY76" fmla="*/ 36673 h 693387"/>
                    <a:gd name="connsiteX77" fmla="*/ 448048 w 823268"/>
                    <a:gd name="connsiteY77" fmla="*/ 50223 h 693387"/>
                    <a:gd name="connsiteX78" fmla="*/ 405592 w 823268"/>
                    <a:gd name="connsiteY78" fmla="*/ 92679 h 693387"/>
                    <a:gd name="connsiteX79" fmla="*/ 380299 w 823268"/>
                    <a:gd name="connsiteY79" fmla="*/ 74612 h 693387"/>
                    <a:gd name="connsiteX80" fmla="*/ 356812 w 823268"/>
                    <a:gd name="connsiteY80" fmla="*/ 37577 h 693387"/>
                    <a:gd name="connsiteX81" fmla="*/ 356812 w 823268"/>
                    <a:gd name="connsiteY81" fmla="*/ 37577 h 693387"/>
                    <a:gd name="connsiteX82" fmla="*/ 356812 w 823268"/>
                    <a:gd name="connsiteY82" fmla="*/ 37577 h 693387"/>
                    <a:gd name="connsiteX83" fmla="*/ 356812 w 823268"/>
                    <a:gd name="connsiteY83" fmla="*/ 35770 h 693387"/>
                    <a:gd name="connsiteX84" fmla="*/ 377588 w 823268"/>
                    <a:gd name="connsiteY84" fmla="*/ 36673 h 693387"/>
                    <a:gd name="connsiteX85" fmla="*/ 377588 w 823268"/>
                    <a:gd name="connsiteY85" fmla="*/ 36673 h 693387"/>
                    <a:gd name="connsiteX86" fmla="*/ 294483 w 823268"/>
                    <a:gd name="connsiteY86" fmla="*/ 49320 h 693387"/>
                    <a:gd name="connsiteX87" fmla="*/ 325196 w 823268"/>
                    <a:gd name="connsiteY87" fmla="*/ 46610 h 693387"/>
                    <a:gd name="connsiteX88" fmla="*/ 357716 w 823268"/>
                    <a:gd name="connsiteY88" fmla="*/ 97196 h 693387"/>
                    <a:gd name="connsiteX89" fmla="*/ 404688 w 823268"/>
                    <a:gd name="connsiteY89" fmla="*/ 126102 h 693387"/>
                    <a:gd name="connsiteX90" fmla="*/ 409205 w 823268"/>
                    <a:gd name="connsiteY90" fmla="*/ 139652 h 693387"/>
                    <a:gd name="connsiteX91" fmla="*/ 401978 w 823268"/>
                    <a:gd name="connsiteY91" fmla="*/ 156815 h 693387"/>
                    <a:gd name="connsiteX92" fmla="*/ 384815 w 823268"/>
                    <a:gd name="connsiteY92" fmla="*/ 164042 h 693387"/>
                    <a:gd name="connsiteX93" fmla="*/ 367652 w 823268"/>
                    <a:gd name="connsiteY93" fmla="*/ 156815 h 693387"/>
                    <a:gd name="connsiteX94" fmla="*/ 367652 w 823268"/>
                    <a:gd name="connsiteY94" fmla="*/ 156815 h 693387"/>
                    <a:gd name="connsiteX95" fmla="*/ 367652 w 823268"/>
                    <a:gd name="connsiteY95" fmla="*/ 156815 h 693387"/>
                    <a:gd name="connsiteX96" fmla="*/ 294483 w 823268"/>
                    <a:gd name="connsiteY96" fmla="*/ 83646 h 693387"/>
                    <a:gd name="connsiteX97" fmla="*/ 287256 w 823268"/>
                    <a:gd name="connsiteY97" fmla="*/ 66482 h 693387"/>
                    <a:gd name="connsiteX98" fmla="*/ 294483 w 823268"/>
                    <a:gd name="connsiteY98" fmla="*/ 49320 h 693387"/>
                    <a:gd name="connsiteX99" fmla="*/ 294483 w 823268"/>
                    <a:gd name="connsiteY99" fmla="*/ 49320 h 693387"/>
                    <a:gd name="connsiteX100" fmla="*/ 252027 w 823268"/>
                    <a:gd name="connsiteY100" fmla="*/ 120682 h 693387"/>
                    <a:gd name="connsiteX101" fmla="*/ 269190 w 823268"/>
                    <a:gd name="connsiteY101" fmla="*/ 113455 h 693387"/>
                    <a:gd name="connsiteX102" fmla="*/ 286353 w 823268"/>
                    <a:gd name="connsiteY102" fmla="*/ 120682 h 693387"/>
                    <a:gd name="connsiteX103" fmla="*/ 345069 w 823268"/>
                    <a:gd name="connsiteY103" fmla="*/ 179398 h 693387"/>
                    <a:gd name="connsiteX104" fmla="*/ 345069 w 823268"/>
                    <a:gd name="connsiteY104" fmla="*/ 212821 h 693387"/>
                    <a:gd name="connsiteX105" fmla="*/ 327906 w 823268"/>
                    <a:gd name="connsiteY105" fmla="*/ 220047 h 693387"/>
                    <a:gd name="connsiteX106" fmla="*/ 310743 w 823268"/>
                    <a:gd name="connsiteY106" fmla="*/ 212821 h 693387"/>
                    <a:gd name="connsiteX107" fmla="*/ 310743 w 823268"/>
                    <a:gd name="connsiteY107" fmla="*/ 212821 h 693387"/>
                    <a:gd name="connsiteX108" fmla="*/ 265577 w 823268"/>
                    <a:gd name="connsiteY108" fmla="*/ 167654 h 693387"/>
                    <a:gd name="connsiteX109" fmla="*/ 265577 w 823268"/>
                    <a:gd name="connsiteY109" fmla="*/ 167654 h 693387"/>
                    <a:gd name="connsiteX110" fmla="*/ 251123 w 823268"/>
                    <a:gd name="connsiteY110" fmla="*/ 153202 h 693387"/>
                    <a:gd name="connsiteX111" fmla="*/ 243897 w 823268"/>
                    <a:gd name="connsiteY111" fmla="*/ 136038 h 693387"/>
                    <a:gd name="connsiteX112" fmla="*/ 252027 w 823268"/>
                    <a:gd name="connsiteY112" fmla="*/ 120682 h 693387"/>
                    <a:gd name="connsiteX113" fmla="*/ 252027 w 823268"/>
                    <a:gd name="connsiteY113" fmla="*/ 120682 h 693387"/>
                    <a:gd name="connsiteX114" fmla="*/ 209571 w 823268"/>
                    <a:gd name="connsiteY114" fmla="*/ 191141 h 693387"/>
                    <a:gd name="connsiteX115" fmla="*/ 226734 w 823268"/>
                    <a:gd name="connsiteY115" fmla="*/ 183914 h 693387"/>
                    <a:gd name="connsiteX116" fmla="*/ 243897 w 823268"/>
                    <a:gd name="connsiteY116" fmla="*/ 191141 h 693387"/>
                    <a:gd name="connsiteX117" fmla="*/ 289063 w 823268"/>
                    <a:gd name="connsiteY117" fmla="*/ 236307 h 693387"/>
                    <a:gd name="connsiteX118" fmla="*/ 296289 w 823268"/>
                    <a:gd name="connsiteY118" fmla="*/ 253470 h 693387"/>
                    <a:gd name="connsiteX119" fmla="*/ 289063 w 823268"/>
                    <a:gd name="connsiteY119" fmla="*/ 270633 h 693387"/>
                    <a:gd name="connsiteX120" fmla="*/ 271900 w 823268"/>
                    <a:gd name="connsiteY120" fmla="*/ 277860 h 693387"/>
                    <a:gd name="connsiteX121" fmla="*/ 254737 w 823268"/>
                    <a:gd name="connsiteY121" fmla="*/ 270633 h 693387"/>
                    <a:gd name="connsiteX122" fmla="*/ 238477 w 823268"/>
                    <a:gd name="connsiteY122" fmla="*/ 254374 h 693387"/>
                    <a:gd name="connsiteX123" fmla="*/ 238477 w 823268"/>
                    <a:gd name="connsiteY123" fmla="*/ 254374 h 693387"/>
                    <a:gd name="connsiteX124" fmla="*/ 209571 w 823268"/>
                    <a:gd name="connsiteY124" fmla="*/ 226370 h 693387"/>
                    <a:gd name="connsiteX125" fmla="*/ 202344 w 823268"/>
                    <a:gd name="connsiteY125" fmla="*/ 209208 h 693387"/>
                    <a:gd name="connsiteX126" fmla="*/ 209571 w 823268"/>
                    <a:gd name="connsiteY126" fmla="*/ 191141 h 693387"/>
                    <a:gd name="connsiteX127" fmla="*/ 209571 w 823268"/>
                    <a:gd name="connsiteY127" fmla="*/ 191141 h 693387"/>
                    <a:gd name="connsiteX128" fmla="*/ 181568 w 823268"/>
                    <a:gd name="connsiteY128" fmla="*/ 276957 h 693387"/>
                    <a:gd name="connsiteX129" fmla="*/ 198731 w 823268"/>
                    <a:gd name="connsiteY129" fmla="*/ 269730 h 693387"/>
                    <a:gd name="connsiteX130" fmla="*/ 215894 w 823268"/>
                    <a:gd name="connsiteY130" fmla="*/ 276957 h 693387"/>
                    <a:gd name="connsiteX131" fmla="*/ 232154 w 823268"/>
                    <a:gd name="connsiteY131" fmla="*/ 293216 h 693387"/>
                    <a:gd name="connsiteX132" fmla="*/ 239380 w 823268"/>
                    <a:gd name="connsiteY132" fmla="*/ 310379 h 693387"/>
                    <a:gd name="connsiteX133" fmla="*/ 232154 w 823268"/>
                    <a:gd name="connsiteY133" fmla="*/ 327543 h 693387"/>
                    <a:gd name="connsiteX134" fmla="*/ 214990 w 823268"/>
                    <a:gd name="connsiteY134" fmla="*/ 334769 h 693387"/>
                    <a:gd name="connsiteX135" fmla="*/ 197828 w 823268"/>
                    <a:gd name="connsiteY135" fmla="*/ 327543 h 693387"/>
                    <a:gd name="connsiteX136" fmla="*/ 196021 w 823268"/>
                    <a:gd name="connsiteY136" fmla="*/ 325736 h 693387"/>
                    <a:gd name="connsiteX137" fmla="*/ 196021 w 823268"/>
                    <a:gd name="connsiteY137" fmla="*/ 325736 h 693387"/>
                    <a:gd name="connsiteX138" fmla="*/ 196021 w 823268"/>
                    <a:gd name="connsiteY138" fmla="*/ 325736 h 693387"/>
                    <a:gd name="connsiteX139" fmla="*/ 181568 w 823268"/>
                    <a:gd name="connsiteY139" fmla="*/ 311283 h 693387"/>
                    <a:gd name="connsiteX140" fmla="*/ 181568 w 823268"/>
                    <a:gd name="connsiteY140" fmla="*/ 276957 h 693387"/>
                    <a:gd name="connsiteX141" fmla="*/ 181568 w 823268"/>
                    <a:gd name="connsiteY141" fmla="*/ 276957 h 693387"/>
                    <a:gd name="connsiteX142" fmla="*/ 513086 w 823268"/>
                    <a:gd name="connsiteY142" fmla="*/ 461234 h 693387"/>
                    <a:gd name="connsiteX143" fmla="*/ 490503 w 823268"/>
                    <a:gd name="connsiteY143" fmla="*/ 461234 h 693387"/>
                    <a:gd name="connsiteX144" fmla="*/ 476051 w 823268"/>
                    <a:gd name="connsiteY144" fmla="*/ 475687 h 693387"/>
                    <a:gd name="connsiteX145" fmla="*/ 413721 w 823268"/>
                    <a:gd name="connsiteY145" fmla="*/ 485624 h 693387"/>
                    <a:gd name="connsiteX146" fmla="*/ 343262 w 823268"/>
                    <a:gd name="connsiteY146" fmla="*/ 500077 h 693387"/>
                    <a:gd name="connsiteX147" fmla="*/ 283643 w 823268"/>
                    <a:gd name="connsiteY147" fmla="*/ 559696 h 693387"/>
                    <a:gd name="connsiteX148" fmla="*/ 133691 w 823268"/>
                    <a:gd name="connsiteY148" fmla="*/ 409745 h 693387"/>
                    <a:gd name="connsiteX149" fmla="*/ 186988 w 823268"/>
                    <a:gd name="connsiteY149" fmla="*/ 356449 h 693387"/>
                    <a:gd name="connsiteX150" fmla="*/ 216797 w 823268"/>
                    <a:gd name="connsiteY150" fmla="*/ 364578 h 693387"/>
                    <a:gd name="connsiteX151" fmla="*/ 256544 w 823268"/>
                    <a:gd name="connsiteY151" fmla="*/ 348319 h 693387"/>
                    <a:gd name="connsiteX152" fmla="*/ 272803 w 823268"/>
                    <a:gd name="connsiteY152" fmla="*/ 308573 h 693387"/>
                    <a:gd name="connsiteX153" fmla="*/ 272803 w 823268"/>
                    <a:gd name="connsiteY153" fmla="*/ 308573 h 693387"/>
                    <a:gd name="connsiteX154" fmla="*/ 272803 w 823268"/>
                    <a:gd name="connsiteY154" fmla="*/ 308573 h 693387"/>
                    <a:gd name="connsiteX155" fmla="*/ 312550 w 823268"/>
                    <a:gd name="connsiteY155" fmla="*/ 292313 h 693387"/>
                    <a:gd name="connsiteX156" fmla="*/ 328809 w 823268"/>
                    <a:gd name="connsiteY156" fmla="*/ 252567 h 693387"/>
                    <a:gd name="connsiteX157" fmla="*/ 328809 w 823268"/>
                    <a:gd name="connsiteY157" fmla="*/ 252567 h 693387"/>
                    <a:gd name="connsiteX158" fmla="*/ 328809 w 823268"/>
                    <a:gd name="connsiteY158" fmla="*/ 252567 h 693387"/>
                    <a:gd name="connsiteX159" fmla="*/ 368555 w 823268"/>
                    <a:gd name="connsiteY159" fmla="*/ 236307 h 693387"/>
                    <a:gd name="connsiteX160" fmla="*/ 384815 w 823268"/>
                    <a:gd name="connsiteY160" fmla="*/ 195658 h 693387"/>
                    <a:gd name="connsiteX161" fmla="*/ 384815 w 823268"/>
                    <a:gd name="connsiteY161" fmla="*/ 195658 h 693387"/>
                    <a:gd name="connsiteX162" fmla="*/ 424561 w 823268"/>
                    <a:gd name="connsiteY162" fmla="*/ 179398 h 693387"/>
                    <a:gd name="connsiteX163" fmla="*/ 440821 w 823268"/>
                    <a:gd name="connsiteY163" fmla="*/ 139652 h 693387"/>
                    <a:gd name="connsiteX164" fmla="*/ 432691 w 823268"/>
                    <a:gd name="connsiteY164" fmla="*/ 109842 h 693387"/>
                    <a:gd name="connsiteX165" fmla="*/ 478760 w 823268"/>
                    <a:gd name="connsiteY165" fmla="*/ 63773 h 693387"/>
                    <a:gd name="connsiteX166" fmla="*/ 491407 w 823268"/>
                    <a:gd name="connsiteY166" fmla="*/ 57449 h 693387"/>
                    <a:gd name="connsiteX167" fmla="*/ 493214 w 823268"/>
                    <a:gd name="connsiteY167" fmla="*/ 57449 h 693387"/>
                    <a:gd name="connsiteX168" fmla="*/ 513086 w 823268"/>
                    <a:gd name="connsiteY168" fmla="*/ 63773 h 693387"/>
                    <a:gd name="connsiteX169" fmla="*/ 513086 w 823268"/>
                    <a:gd name="connsiteY169" fmla="*/ 97196 h 693387"/>
                    <a:gd name="connsiteX170" fmla="*/ 498634 w 823268"/>
                    <a:gd name="connsiteY170" fmla="*/ 111648 h 693387"/>
                    <a:gd name="connsiteX171" fmla="*/ 498634 w 823268"/>
                    <a:gd name="connsiteY171" fmla="*/ 111648 h 693387"/>
                    <a:gd name="connsiteX172" fmla="*/ 482374 w 823268"/>
                    <a:gd name="connsiteY172" fmla="*/ 127909 h 693387"/>
                    <a:gd name="connsiteX173" fmla="*/ 482374 w 823268"/>
                    <a:gd name="connsiteY173" fmla="*/ 150492 h 693387"/>
                    <a:gd name="connsiteX174" fmla="*/ 504957 w 823268"/>
                    <a:gd name="connsiteY174" fmla="*/ 150492 h 693387"/>
                    <a:gd name="connsiteX175" fmla="*/ 519410 w 823268"/>
                    <a:gd name="connsiteY175" fmla="*/ 136038 h 693387"/>
                    <a:gd name="connsiteX176" fmla="*/ 519410 w 823268"/>
                    <a:gd name="connsiteY176" fmla="*/ 136038 h 693387"/>
                    <a:gd name="connsiteX177" fmla="*/ 521217 w 823268"/>
                    <a:gd name="connsiteY177" fmla="*/ 134231 h 693387"/>
                    <a:gd name="connsiteX178" fmla="*/ 554640 w 823268"/>
                    <a:gd name="connsiteY178" fmla="*/ 134231 h 693387"/>
                    <a:gd name="connsiteX179" fmla="*/ 561866 w 823268"/>
                    <a:gd name="connsiteY179" fmla="*/ 151395 h 693387"/>
                    <a:gd name="connsiteX180" fmla="*/ 554640 w 823268"/>
                    <a:gd name="connsiteY180" fmla="*/ 168558 h 693387"/>
                    <a:gd name="connsiteX181" fmla="*/ 540186 w 823268"/>
                    <a:gd name="connsiteY181" fmla="*/ 183011 h 693387"/>
                    <a:gd name="connsiteX182" fmla="*/ 540186 w 823268"/>
                    <a:gd name="connsiteY182" fmla="*/ 183011 h 693387"/>
                    <a:gd name="connsiteX183" fmla="*/ 523926 w 823268"/>
                    <a:gd name="connsiteY183" fmla="*/ 199271 h 693387"/>
                    <a:gd name="connsiteX184" fmla="*/ 523926 w 823268"/>
                    <a:gd name="connsiteY184" fmla="*/ 221854 h 693387"/>
                    <a:gd name="connsiteX185" fmla="*/ 546510 w 823268"/>
                    <a:gd name="connsiteY185" fmla="*/ 221854 h 693387"/>
                    <a:gd name="connsiteX186" fmla="*/ 562769 w 823268"/>
                    <a:gd name="connsiteY186" fmla="*/ 205594 h 693387"/>
                    <a:gd name="connsiteX187" fmla="*/ 579933 w 823268"/>
                    <a:gd name="connsiteY187" fmla="*/ 198368 h 693387"/>
                    <a:gd name="connsiteX188" fmla="*/ 597096 w 823268"/>
                    <a:gd name="connsiteY188" fmla="*/ 205594 h 693387"/>
                    <a:gd name="connsiteX189" fmla="*/ 604322 w 823268"/>
                    <a:gd name="connsiteY189" fmla="*/ 222757 h 693387"/>
                    <a:gd name="connsiteX190" fmla="*/ 597096 w 823268"/>
                    <a:gd name="connsiteY190" fmla="*/ 239920 h 693387"/>
                    <a:gd name="connsiteX191" fmla="*/ 569093 w 823268"/>
                    <a:gd name="connsiteY191" fmla="*/ 267924 h 693387"/>
                    <a:gd name="connsiteX192" fmla="*/ 569093 w 823268"/>
                    <a:gd name="connsiteY192" fmla="*/ 290507 h 693387"/>
                    <a:gd name="connsiteX193" fmla="*/ 580836 w 823268"/>
                    <a:gd name="connsiteY193" fmla="*/ 295023 h 693387"/>
                    <a:gd name="connsiteX194" fmla="*/ 592579 w 823268"/>
                    <a:gd name="connsiteY194" fmla="*/ 290507 h 693387"/>
                    <a:gd name="connsiteX195" fmla="*/ 606129 w 823268"/>
                    <a:gd name="connsiteY195" fmla="*/ 276957 h 693387"/>
                    <a:gd name="connsiteX196" fmla="*/ 606129 w 823268"/>
                    <a:gd name="connsiteY196" fmla="*/ 276957 h 693387"/>
                    <a:gd name="connsiteX197" fmla="*/ 623292 w 823268"/>
                    <a:gd name="connsiteY197" fmla="*/ 269730 h 693387"/>
                    <a:gd name="connsiteX198" fmla="*/ 640455 w 823268"/>
                    <a:gd name="connsiteY198" fmla="*/ 276957 h 693387"/>
                    <a:gd name="connsiteX199" fmla="*/ 640455 w 823268"/>
                    <a:gd name="connsiteY199" fmla="*/ 310379 h 693387"/>
                    <a:gd name="connsiteX200" fmla="*/ 626002 w 823268"/>
                    <a:gd name="connsiteY200" fmla="*/ 324833 h 693387"/>
                    <a:gd name="connsiteX201" fmla="*/ 626002 w 823268"/>
                    <a:gd name="connsiteY201" fmla="*/ 324833 h 693387"/>
                    <a:gd name="connsiteX202" fmla="*/ 626002 w 823268"/>
                    <a:gd name="connsiteY202" fmla="*/ 324833 h 693387"/>
                    <a:gd name="connsiteX203" fmla="*/ 603419 w 823268"/>
                    <a:gd name="connsiteY203" fmla="*/ 347416 h 693387"/>
                    <a:gd name="connsiteX204" fmla="*/ 603419 w 823268"/>
                    <a:gd name="connsiteY204" fmla="*/ 369999 h 693387"/>
                    <a:gd name="connsiteX205" fmla="*/ 615162 w 823268"/>
                    <a:gd name="connsiteY205" fmla="*/ 374515 h 693387"/>
                    <a:gd name="connsiteX206" fmla="*/ 626905 w 823268"/>
                    <a:gd name="connsiteY206" fmla="*/ 369999 h 693387"/>
                    <a:gd name="connsiteX207" fmla="*/ 637745 w 823268"/>
                    <a:gd name="connsiteY207" fmla="*/ 359159 h 693387"/>
                    <a:gd name="connsiteX208" fmla="*/ 690138 w 823268"/>
                    <a:gd name="connsiteY208" fmla="*/ 411551 h 693387"/>
                    <a:gd name="connsiteX209" fmla="*/ 540186 w 823268"/>
                    <a:gd name="connsiteY209" fmla="*/ 561503 h 693387"/>
                    <a:gd name="connsiteX210" fmla="*/ 486890 w 823268"/>
                    <a:gd name="connsiteY210" fmla="*/ 508207 h 693387"/>
                    <a:gd name="connsiteX211" fmla="*/ 497730 w 823268"/>
                    <a:gd name="connsiteY211" fmla="*/ 499174 h 693387"/>
                    <a:gd name="connsiteX212" fmla="*/ 512183 w 823268"/>
                    <a:gd name="connsiteY212" fmla="*/ 484721 h 693387"/>
                    <a:gd name="connsiteX213" fmla="*/ 513086 w 823268"/>
                    <a:gd name="connsiteY213" fmla="*/ 461234 h 693387"/>
                    <a:gd name="connsiteX214" fmla="*/ 513086 w 823268"/>
                    <a:gd name="connsiteY214" fmla="*/ 461234 h 693387"/>
                    <a:gd name="connsiteX215" fmla="*/ 785890 w 823268"/>
                    <a:gd name="connsiteY215" fmla="*/ 482010 h 693387"/>
                    <a:gd name="connsiteX216" fmla="*/ 611549 w 823268"/>
                    <a:gd name="connsiteY216" fmla="*/ 656352 h 693387"/>
                    <a:gd name="connsiteX217" fmla="*/ 596192 w 823268"/>
                    <a:gd name="connsiteY217" fmla="*/ 662675 h 693387"/>
                    <a:gd name="connsiteX218" fmla="*/ 580836 w 823268"/>
                    <a:gd name="connsiteY218" fmla="*/ 656352 h 693387"/>
                    <a:gd name="connsiteX219" fmla="*/ 551930 w 823268"/>
                    <a:gd name="connsiteY219" fmla="*/ 627445 h 693387"/>
                    <a:gd name="connsiteX220" fmla="*/ 545606 w 823268"/>
                    <a:gd name="connsiteY220" fmla="*/ 612089 h 693387"/>
                    <a:gd name="connsiteX221" fmla="*/ 551930 w 823268"/>
                    <a:gd name="connsiteY221" fmla="*/ 596732 h 693387"/>
                    <a:gd name="connsiteX222" fmla="*/ 726271 w 823268"/>
                    <a:gd name="connsiteY222" fmla="*/ 422391 h 693387"/>
                    <a:gd name="connsiteX223" fmla="*/ 741627 w 823268"/>
                    <a:gd name="connsiteY223" fmla="*/ 416068 h 693387"/>
                    <a:gd name="connsiteX224" fmla="*/ 756983 w 823268"/>
                    <a:gd name="connsiteY224" fmla="*/ 422391 h 693387"/>
                    <a:gd name="connsiteX225" fmla="*/ 785890 w 823268"/>
                    <a:gd name="connsiteY225" fmla="*/ 451298 h 693387"/>
                    <a:gd name="connsiteX226" fmla="*/ 792213 w 823268"/>
                    <a:gd name="connsiteY226" fmla="*/ 466654 h 693387"/>
                    <a:gd name="connsiteX227" fmla="*/ 785890 w 823268"/>
                    <a:gd name="connsiteY227" fmla="*/ 482010 h 69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823268" h="693387">
                      <a:moveTo>
                        <a:pt x="808473" y="427811"/>
                      </a:moveTo>
                      <a:lnTo>
                        <a:pt x="779566" y="398905"/>
                      </a:lnTo>
                      <a:cubicBezTo>
                        <a:pt x="769630" y="388968"/>
                        <a:pt x="756080" y="382645"/>
                        <a:pt x="741627" y="382645"/>
                      </a:cubicBezTo>
                      <a:cubicBezTo>
                        <a:pt x="732594" y="382645"/>
                        <a:pt x="723561" y="385355"/>
                        <a:pt x="715431" y="388968"/>
                      </a:cubicBezTo>
                      <a:lnTo>
                        <a:pt x="661231" y="334769"/>
                      </a:lnTo>
                      <a:lnTo>
                        <a:pt x="663941" y="332059"/>
                      </a:lnTo>
                      <a:cubicBezTo>
                        <a:pt x="685621" y="310379"/>
                        <a:pt x="685621" y="274246"/>
                        <a:pt x="663941" y="252567"/>
                      </a:cubicBezTo>
                      <a:cubicBezTo>
                        <a:pt x="655812" y="244437"/>
                        <a:pt x="645875" y="239920"/>
                        <a:pt x="635939" y="237210"/>
                      </a:cubicBezTo>
                      <a:cubicBezTo>
                        <a:pt x="637745" y="231791"/>
                        <a:pt x="637745" y="227274"/>
                        <a:pt x="637745" y="220951"/>
                      </a:cubicBezTo>
                      <a:cubicBezTo>
                        <a:pt x="637745" y="205594"/>
                        <a:pt x="632325" y="192044"/>
                        <a:pt x="621485" y="181204"/>
                      </a:cubicBezTo>
                      <a:cubicBezTo>
                        <a:pt x="613356" y="173075"/>
                        <a:pt x="603419" y="168558"/>
                        <a:pt x="593482" y="165848"/>
                      </a:cubicBezTo>
                      <a:cubicBezTo>
                        <a:pt x="595289" y="160428"/>
                        <a:pt x="595289" y="155911"/>
                        <a:pt x="595289" y="149588"/>
                      </a:cubicBezTo>
                      <a:cubicBezTo>
                        <a:pt x="595289" y="134231"/>
                        <a:pt x="589869" y="120682"/>
                        <a:pt x="579029" y="109842"/>
                      </a:cubicBezTo>
                      <a:cubicBezTo>
                        <a:pt x="570899" y="101712"/>
                        <a:pt x="560963" y="96292"/>
                        <a:pt x="551026" y="94486"/>
                      </a:cubicBezTo>
                      <a:cubicBezTo>
                        <a:pt x="556446" y="75516"/>
                        <a:pt x="551930" y="53836"/>
                        <a:pt x="536573" y="38480"/>
                      </a:cubicBezTo>
                      <a:cubicBezTo>
                        <a:pt x="523926" y="25833"/>
                        <a:pt x="506764" y="20413"/>
                        <a:pt x="490503" y="22220"/>
                      </a:cubicBezTo>
                      <a:lnTo>
                        <a:pt x="383009" y="2347"/>
                      </a:lnTo>
                      <a:cubicBezTo>
                        <a:pt x="366749" y="-363"/>
                        <a:pt x="345972" y="-3073"/>
                        <a:pt x="333326" y="8670"/>
                      </a:cubicBezTo>
                      <a:cubicBezTo>
                        <a:pt x="332422" y="9573"/>
                        <a:pt x="331519" y="10477"/>
                        <a:pt x="330616" y="11380"/>
                      </a:cubicBezTo>
                      <a:cubicBezTo>
                        <a:pt x="310743" y="4154"/>
                        <a:pt x="287256" y="8670"/>
                        <a:pt x="270996" y="24027"/>
                      </a:cubicBezTo>
                      <a:cubicBezTo>
                        <a:pt x="260156" y="34866"/>
                        <a:pt x="254737" y="48416"/>
                        <a:pt x="254737" y="63773"/>
                      </a:cubicBezTo>
                      <a:cubicBezTo>
                        <a:pt x="254737" y="69193"/>
                        <a:pt x="255640" y="74612"/>
                        <a:pt x="256544" y="80032"/>
                      </a:cubicBezTo>
                      <a:cubicBezTo>
                        <a:pt x="245704" y="81839"/>
                        <a:pt x="235767" y="87259"/>
                        <a:pt x="228540" y="95389"/>
                      </a:cubicBezTo>
                      <a:cubicBezTo>
                        <a:pt x="217701" y="106229"/>
                        <a:pt x="212281" y="119779"/>
                        <a:pt x="212281" y="135135"/>
                      </a:cubicBezTo>
                      <a:cubicBezTo>
                        <a:pt x="212281" y="140555"/>
                        <a:pt x="213184" y="145975"/>
                        <a:pt x="214087" y="151395"/>
                      </a:cubicBezTo>
                      <a:cubicBezTo>
                        <a:pt x="203247" y="153202"/>
                        <a:pt x="193311" y="158621"/>
                        <a:pt x="186085" y="166751"/>
                      </a:cubicBezTo>
                      <a:cubicBezTo>
                        <a:pt x="175245" y="177591"/>
                        <a:pt x="169824" y="191141"/>
                        <a:pt x="169824" y="206497"/>
                      </a:cubicBezTo>
                      <a:cubicBezTo>
                        <a:pt x="169824" y="218241"/>
                        <a:pt x="173438" y="229080"/>
                        <a:pt x="179761" y="238113"/>
                      </a:cubicBezTo>
                      <a:cubicBezTo>
                        <a:pt x="171631" y="240824"/>
                        <a:pt x="164405" y="245340"/>
                        <a:pt x="158081" y="251663"/>
                      </a:cubicBezTo>
                      <a:cubicBezTo>
                        <a:pt x="136402" y="273343"/>
                        <a:pt x="136402" y="309476"/>
                        <a:pt x="158081" y="331156"/>
                      </a:cubicBezTo>
                      <a:lnTo>
                        <a:pt x="160791" y="333866"/>
                      </a:lnTo>
                      <a:lnTo>
                        <a:pt x="106592" y="388065"/>
                      </a:lnTo>
                      <a:cubicBezTo>
                        <a:pt x="86719" y="379032"/>
                        <a:pt x="61426" y="381742"/>
                        <a:pt x="45166" y="398905"/>
                      </a:cubicBezTo>
                      <a:lnTo>
                        <a:pt x="16260" y="427811"/>
                      </a:lnTo>
                      <a:cubicBezTo>
                        <a:pt x="6323" y="437748"/>
                        <a:pt x="0" y="451298"/>
                        <a:pt x="0" y="465751"/>
                      </a:cubicBezTo>
                      <a:cubicBezTo>
                        <a:pt x="0" y="480204"/>
                        <a:pt x="5420" y="493754"/>
                        <a:pt x="16260" y="503690"/>
                      </a:cubicBezTo>
                      <a:lnTo>
                        <a:pt x="52393" y="539823"/>
                      </a:lnTo>
                      <a:cubicBezTo>
                        <a:pt x="58716" y="546146"/>
                        <a:pt x="68653" y="546146"/>
                        <a:pt x="74976" y="539823"/>
                      </a:cubicBezTo>
                      <a:cubicBezTo>
                        <a:pt x="81299" y="533500"/>
                        <a:pt x="81299" y="523563"/>
                        <a:pt x="74976" y="517240"/>
                      </a:cubicBezTo>
                      <a:lnTo>
                        <a:pt x="38843" y="481107"/>
                      </a:lnTo>
                      <a:cubicBezTo>
                        <a:pt x="34326" y="476591"/>
                        <a:pt x="32520" y="471171"/>
                        <a:pt x="32520" y="465751"/>
                      </a:cubicBezTo>
                      <a:cubicBezTo>
                        <a:pt x="32520" y="460331"/>
                        <a:pt x="34326" y="454911"/>
                        <a:pt x="38843" y="450394"/>
                      </a:cubicBezTo>
                      <a:lnTo>
                        <a:pt x="67749" y="421488"/>
                      </a:lnTo>
                      <a:cubicBezTo>
                        <a:pt x="74976" y="414261"/>
                        <a:pt x="85816" y="413358"/>
                        <a:pt x="93946" y="417875"/>
                      </a:cubicBezTo>
                      <a:cubicBezTo>
                        <a:pt x="94849" y="418778"/>
                        <a:pt x="94849" y="419681"/>
                        <a:pt x="95752" y="420585"/>
                      </a:cubicBezTo>
                      <a:cubicBezTo>
                        <a:pt x="97559" y="422391"/>
                        <a:pt x="98462" y="423294"/>
                        <a:pt x="100269" y="424198"/>
                      </a:cubicBezTo>
                      <a:lnTo>
                        <a:pt x="264673" y="588603"/>
                      </a:lnTo>
                      <a:cubicBezTo>
                        <a:pt x="265577" y="590409"/>
                        <a:pt x="266480" y="592216"/>
                        <a:pt x="268287" y="593119"/>
                      </a:cubicBezTo>
                      <a:cubicBezTo>
                        <a:pt x="270093" y="594925"/>
                        <a:pt x="270996" y="595829"/>
                        <a:pt x="272803" y="596732"/>
                      </a:cubicBezTo>
                      <a:cubicBezTo>
                        <a:pt x="276417" y="600346"/>
                        <a:pt x="278223" y="605765"/>
                        <a:pt x="278223" y="611186"/>
                      </a:cubicBezTo>
                      <a:cubicBezTo>
                        <a:pt x="278223" y="616605"/>
                        <a:pt x="276417" y="622025"/>
                        <a:pt x="271900" y="626542"/>
                      </a:cubicBezTo>
                      <a:lnTo>
                        <a:pt x="242994" y="655448"/>
                      </a:lnTo>
                      <a:cubicBezTo>
                        <a:pt x="234864" y="663578"/>
                        <a:pt x="220411" y="663578"/>
                        <a:pt x="212281" y="655448"/>
                      </a:cubicBezTo>
                      <a:lnTo>
                        <a:pt x="176148" y="619315"/>
                      </a:lnTo>
                      <a:cubicBezTo>
                        <a:pt x="169824" y="612992"/>
                        <a:pt x="159888" y="612992"/>
                        <a:pt x="153565" y="619315"/>
                      </a:cubicBezTo>
                      <a:cubicBezTo>
                        <a:pt x="147241" y="625639"/>
                        <a:pt x="147241" y="635575"/>
                        <a:pt x="153565" y="641898"/>
                      </a:cubicBezTo>
                      <a:lnTo>
                        <a:pt x="189698" y="678031"/>
                      </a:lnTo>
                      <a:cubicBezTo>
                        <a:pt x="200537" y="688871"/>
                        <a:pt x="214087" y="693388"/>
                        <a:pt x="227637" y="693388"/>
                      </a:cubicBezTo>
                      <a:cubicBezTo>
                        <a:pt x="241187" y="693388"/>
                        <a:pt x="255640" y="687968"/>
                        <a:pt x="265577" y="678031"/>
                      </a:cubicBezTo>
                      <a:lnTo>
                        <a:pt x="294483" y="649125"/>
                      </a:lnTo>
                      <a:cubicBezTo>
                        <a:pt x="304419" y="639188"/>
                        <a:pt x="310743" y="625639"/>
                        <a:pt x="310743" y="611186"/>
                      </a:cubicBezTo>
                      <a:cubicBezTo>
                        <a:pt x="310743" y="601249"/>
                        <a:pt x="308033" y="591313"/>
                        <a:pt x="302613" y="582279"/>
                      </a:cubicBezTo>
                      <a:lnTo>
                        <a:pt x="363135" y="521757"/>
                      </a:lnTo>
                      <a:cubicBezTo>
                        <a:pt x="363135" y="521757"/>
                        <a:pt x="363135" y="521757"/>
                        <a:pt x="363135" y="521757"/>
                      </a:cubicBezTo>
                      <a:cubicBezTo>
                        <a:pt x="370362" y="514530"/>
                        <a:pt x="389332" y="516337"/>
                        <a:pt x="408301" y="517240"/>
                      </a:cubicBezTo>
                      <a:cubicBezTo>
                        <a:pt x="421851" y="518143"/>
                        <a:pt x="436304" y="519047"/>
                        <a:pt x="450758" y="517240"/>
                      </a:cubicBezTo>
                      <a:lnTo>
                        <a:pt x="517603" y="584086"/>
                      </a:lnTo>
                      <a:cubicBezTo>
                        <a:pt x="513086" y="592216"/>
                        <a:pt x="511280" y="601249"/>
                        <a:pt x="511280" y="610282"/>
                      </a:cubicBezTo>
                      <a:cubicBezTo>
                        <a:pt x="511280" y="624736"/>
                        <a:pt x="516700" y="638285"/>
                        <a:pt x="527540" y="648222"/>
                      </a:cubicBezTo>
                      <a:lnTo>
                        <a:pt x="556446" y="677128"/>
                      </a:lnTo>
                      <a:cubicBezTo>
                        <a:pt x="566383" y="687064"/>
                        <a:pt x="579933" y="693388"/>
                        <a:pt x="594385" y="693388"/>
                      </a:cubicBezTo>
                      <a:cubicBezTo>
                        <a:pt x="608839" y="693388"/>
                        <a:pt x="622389" y="687968"/>
                        <a:pt x="632325" y="677128"/>
                      </a:cubicBezTo>
                      <a:lnTo>
                        <a:pt x="806666" y="502787"/>
                      </a:lnTo>
                      <a:cubicBezTo>
                        <a:pt x="816603" y="492850"/>
                        <a:pt x="822926" y="479300"/>
                        <a:pt x="822926" y="464847"/>
                      </a:cubicBezTo>
                      <a:cubicBezTo>
                        <a:pt x="824732" y="451298"/>
                        <a:pt x="819313" y="437748"/>
                        <a:pt x="808473" y="427811"/>
                      </a:cubicBezTo>
                      <a:lnTo>
                        <a:pt x="808473" y="427811"/>
                      </a:lnTo>
                      <a:close/>
                      <a:moveTo>
                        <a:pt x="377588" y="36673"/>
                      </a:moveTo>
                      <a:lnTo>
                        <a:pt x="448048" y="50223"/>
                      </a:lnTo>
                      <a:lnTo>
                        <a:pt x="405592" y="92679"/>
                      </a:lnTo>
                      <a:cubicBezTo>
                        <a:pt x="399268" y="89969"/>
                        <a:pt x="390235" y="83646"/>
                        <a:pt x="380299" y="74612"/>
                      </a:cubicBezTo>
                      <a:cubicBezTo>
                        <a:pt x="366749" y="61966"/>
                        <a:pt x="356812" y="46610"/>
                        <a:pt x="356812" y="37577"/>
                      </a:cubicBezTo>
                      <a:cubicBezTo>
                        <a:pt x="356812" y="37577"/>
                        <a:pt x="356812" y="37577"/>
                        <a:pt x="356812" y="37577"/>
                      </a:cubicBezTo>
                      <a:cubicBezTo>
                        <a:pt x="356812" y="37577"/>
                        <a:pt x="356812" y="37577"/>
                        <a:pt x="356812" y="37577"/>
                      </a:cubicBezTo>
                      <a:cubicBezTo>
                        <a:pt x="356812" y="36673"/>
                        <a:pt x="356812" y="36673"/>
                        <a:pt x="356812" y="35770"/>
                      </a:cubicBezTo>
                      <a:cubicBezTo>
                        <a:pt x="358619" y="34866"/>
                        <a:pt x="364038" y="33963"/>
                        <a:pt x="377588" y="36673"/>
                      </a:cubicBezTo>
                      <a:lnTo>
                        <a:pt x="377588" y="36673"/>
                      </a:lnTo>
                      <a:close/>
                      <a:moveTo>
                        <a:pt x="294483" y="49320"/>
                      </a:moveTo>
                      <a:cubicBezTo>
                        <a:pt x="302613" y="41189"/>
                        <a:pt x="315259" y="40286"/>
                        <a:pt x="325196" y="46610"/>
                      </a:cubicBezTo>
                      <a:cubicBezTo>
                        <a:pt x="330616" y="68289"/>
                        <a:pt x="349586" y="89065"/>
                        <a:pt x="357716" y="97196"/>
                      </a:cubicBezTo>
                      <a:cubicBezTo>
                        <a:pt x="364038" y="103519"/>
                        <a:pt x="383912" y="121585"/>
                        <a:pt x="404688" y="126102"/>
                      </a:cubicBezTo>
                      <a:cubicBezTo>
                        <a:pt x="407398" y="129715"/>
                        <a:pt x="409205" y="135135"/>
                        <a:pt x="409205" y="139652"/>
                      </a:cubicBezTo>
                      <a:cubicBezTo>
                        <a:pt x="409205" y="145975"/>
                        <a:pt x="406495" y="152298"/>
                        <a:pt x="401978" y="156815"/>
                      </a:cubicBezTo>
                      <a:cubicBezTo>
                        <a:pt x="397461" y="161331"/>
                        <a:pt x="391138" y="164042"/>
                        <a:pt x="384815" y="164042"/>
                      </a:cubicBezTo>
                      <a:cubicBezTo>
                        <a:pt x="378492" y="164042"/>
                        <a:pt x="372169" y="161331"/>
                        <a:pt x="367652" y="156815"/>
                      </a:cubicBezTo>
                      <a:lnTo>
                        <a:pt x="367652" y="156815"/>
                      </a:lnTo>
                      <a:lnTo>
                        <a:pt x="367652" y="156815"/>
                      </a:lnTo>
                      <a:lnTo>
                        <a:pt x="294483" y="83646"/>
                      </a:lnTo>
                      <a:cubicBezTo>
                        <a:pt x="289967" y="79129"/>
                        <a:pt x="287256" y="72806"/>
                        <a:pt x="287256" y="66482"/>
                      </a:cubicBezTo>
                      <a:cubicBezTo>
                        <a:pt x="288160" y="60160"/>
                        <a:pt x="290870" y="53836"/>
                        <a:pt x="294483" y="49320"/>
                      </a:cubicBezTo>
                      <a:lnTo>
                        <a:pt x="294483" y="49320"/>
                      </a:lnTo>
                      <a:close/>
                      <a:moveTo>
                        <a:pt x="252027" y="120682"/>
                      </a:moveTo>
                      <a:cubicBezTo>
                        <a:pt x="256544" y="116165"/>
                        <a:pt x="262867" y="113455"/>
                        <a:pt x="269190" y="113455"/>
                      </a:cubicBezTo>
                      <a:cubicBezTo>
                        <a:pt x="275513" y="113455"/>
                        <a:pt x="281836" y="116165"/>
                        <a:pt x="286353" y="120682"/>
                      </a:cubicBezTo>
                      <a:lnTo>
                        <a:pt x="345069" y="179398"/>
                      </a:lnTo>
                      <a:cubicBezTo>
                        <a:pt x="354102" y="188431"/>
                        <a:pt x="354102" y="203787"/>
                        <a:pt x="345069" y="212821"/>
                      </a:cubicBezTo>
                      <a:cubicBezTo>
                        <a:pt x="340552" y="217337"/>
                        <a:pt x="334229" y="220047"/>
                        <a:pt x="327906" y="220047"/>
                      </a:cubicBezTo>
                      <a:cubicBezTo>
                        <a:pt x="321583" y="220047"/>
                        <a:pt x="315259" y="217337"/>
                        <a:pt x="310743" y="212821"/>
                      </a:cubicBezTo>
                      <a:lnTo>
                        <a:pt x="310743" y="212821"/>
                      </a:lnTo>
                      <a:lnTo>
                        <a:pt x="265577" y="167654"/>
                      </a:lnTo>
                      <a:cubicBezTo>
                        <a:pt x="265577" y="167654"/>
                        <a:pt x="265577" y="167654"/>
                        <a:pt x="265577" y="167654"/>
                      </a:cubicBezTo>
                      <a:lnTo>
                        <a:pt x="251123" y="153202"/>
                      </a:lnTo>
                      <a:cubicBezTo>
                        <a:pt x="246607" y="148685"/>
                        <a:pt x="243897" y="142362"/>
                        <a:pt x="243897" y="136038"/>
                      </a:cubicBezTo>
                      <a:cubicBezTo>
                        <a:pt x="245704" y="130619"/>
                        <a:pt x="247510" y="125198"/>
                        <a:pt x="252027" y="120682"/>
                      </a:cubicBezTo>
                      <a:lnTo>
                        <a:pt x="252027" y="120682"/>
                      </a:lnTo>
                      <a:close/>
                      <a:moveTo>
                        <a:pt x="209571" y="191141"/>
                      </a:moveTo>
                      <a:cubicBezTo>
                        <a:pt x="214087" y="186625"/>
                        <a:pt x="220411" y="183914"/>
                        <a:pt x="226734" y="183914"/>
                      </a:cubicBezTo>
                      <a:cubicBezTo>
                        <a:pt x="233057" y="183914"/>
                        <a:pt x="239380" y="186625"/>
                        <a:pt x="243897" y="191141"/>
                      </a:cubicBezTo>
                      <a:lnTo>
                        <a:pt x="289063" y="236307"/>
                      </a:lnTo>
                      <a:cubicBezTo>
                        <a:pt x="293579" y="240824"/>
                        <a:pt x="296289" y="247147"/>
                        <a:pt x="296289" y="253470"/>
                      </a:cubicBezTo>
                      <a:cubicBezTo>
                        <a:pt x="296289" y="259793"/>
                        <a:pt x="293579" y="266117"/>
                        <a:pt x="289063" y="270633"/>
                      </a:cubicBezTo>
                      <a:cubicBezTo>
                        <a:pt x="284546" y="275150"/>
                        <a:pt x="278223" y="277860"/>
                        <a:pt x="271900" y="277860"/>
                      </a:cubicBezTo>
                      <a:cubicBezTo>
                        <a:pt x="265577" y="277860"/>
                        <a:pt x="259253" y="275150"/>
                        <a:pt x="254737" y="270633"/>
                      </a:cubicBezTo>
                      <a:lnTo>
                        <a:pt x="238477" y="254374"/>
                      </a:lnTo>
                      <a:cubicBezTo>
                        <a:pt x="238477" y="254374"/>
                        <a:pt x="238477" y="254374"/>
                        <a:pt x="238477" y="254374"/>
                      </a:cubicBezTo>
                      <a:lnTo>
                        <a:pt x="209571" y="226370"/>
                      </a:lnTo>
                      <a:cubicBezTo>
                        <a:pt x="205054" y="221854"/>
                        <a:pt x="202344" y="215530"/>
                        <a:pt x="202344" y="209208"/>
                      </a:cubicBezTo>
                      <a:cubicBezTo>
                        <a:pt x="203247" y="201981"/>
                        <a:pt x="205054" y="195658"/>
                        <a:pt x="209571" y="191141"/>
                      </a:cubicBezTo>
                      <a:lnTo>
                        <a:pt x="209571" y="191141"/>
                      </a:lnTo>
                      <a:close/>
                      <a:moveTo>
                        <a:pt x="181568" y="276957"/>
                      </a:moveTo>
                      <a:cubicBezTo>
                        <a:pt x="186085" y="272440"/>
                        <a:pt x="192407" y="269730"/>
                        <a:pt x="198731" y="269730"/>
                      </a:cubicBezTo>
                      <a:cubicBezTo>
                        <a:pt x="205054" y="269730"/>
                        <a:pt x="211377" y="272440"/>
                        <a:pt x="215894" y="276957"/>
                      </a:cubicBezTo>
                      <a:lnTo>
                        <a:pt x="232154" y="293216"/>
                      </a:lnTo>
                      <a:cubicBezTo>
                        <a:pt x="236670" y="297733"/>
                        <a:pt x="239380" y="304056"/>
                        <a:pt x="239380" y="310379"/>
                      </a:cubicBezTo>
                      <a:cubicBezTo>
                        <a:pt x="239380" y="316703"/>
                        <a:pt x="236670" y="323026"/>
                        <a:pt x="232154" y="327543"/>
                      </a:cubicBezTo>
                      <a:cubicBezTo>
                        <a:pt x="227637" y="332059"/>
                        <a:pt x="221314" y="334769"/>
                        <a:pt x="214990" y="334769"/>
                      </a:cubicBezTo>
                      <a:cubicBezTo>
                        <a:pt x="208668" y="334769"/>
                        <a:pt x="202344" y="332059"/>
                        <a:pt x="197828" y="327543"/>
                      </a:cubicBezTo>
                      <a:lnTo>
                        <a:pt x="196021" y="325736"/>
                      </a:lnTo>
                      <a:cubicBezTo>
                        <a:pt x="196021" y="325736"/>
                        <a:pt x="196021" y="325736"/>
                        <a:pt x="196021" y="325736"/>
                      </a:cubicBezTo>
                      <a:cubicBezTo>
                        <a:pt x="196021" y="325736"/>
                        <a:pt x="196021" y="325736"/>
                        <a:pt x="196021" y="325736"/>
                      </a:cubicBezTo>
                      <a:lnTo>
                        <a:pt x="181568" y="311283"/>
                      </a:lnTo>
                      <a:cubicBezTo>
                        <a:pt x="172535" y="301346"/>
                        <a:pt x="172535" y="285990"/>
                        <a:pt x="181568" y="276957"/>
                      </a:cubicBezTo>
                      <a:lnTo>
                        <a:pt x="181568" y="276957"/>
                      </a:lnTo>
                      <a:close/>
                      <a:moveTo>
                        <a:pt x="513086" y="461234"/>
                      </a:moveTo>
                      <a:cubicBezTo>
                        <a:pt x="506764" y="454911"/>
                        <a:pt x="496827" y="454911"/>
                        <a:pt x="490503" y="461234"/>
                      </a:cubicBezTo>
                      <a:lnTo>
                        <a:pt x="476051" y="475687"/>
                      </a:lnTo>
                      <a:cubicBezTo>
                        <a:pt x="462501" y="489237"/>
                        <a:pt x="437208" y="487431"/>
                        <a:pt x="413721" y="485624"/>
                      </a:cubicBezTo>
                      <a:cubicBezTo>
                        <a:pt x="387525" y="483817"/>
                        <a:pt x="360425" y="482010"/>
                        <a:pt x="343262" y="500077"/>
                      </a:cubicBezTo>
                      <a:lnTo>
                        <a:pt x="283643" y="559696"/>
                      </a:lnTo>
                      <a:lnTo>
                        <a:pt x="133691" y="409745"/>
                      </a:lnTo>
                      <a:lnTo>
                        <a:pt x="186988" y="356449"/>
                      </a:lnTo>
                      <a:cubicBezTo>
                        <a:pt x="196021" y="361869"/>
                        <a:pt x="205957" y="364578"/>
                        <a:pt x="216797" y="364578"/>
                      </a:cubicBezTo>
                      <a:cubicBezTo>
                        <a:pt x="232154" y="364578"/>
                        <a:pt x="245704" y="359159"/>
                        <a:pt x="256544" y="348319"/>
                      </a:cubicBezTo>
                      <a:cubicBezTo>
                        <a:pt x="267383" y="337479"/>
                        <a:pt x="272803" y="323929"/>
                        <a:pt x="272803" y="308573"/>
                      </a:cubicBezTo>
                      <a:cubicBezTo>
                        <a:pt x="272803" y="308573"/>
                        <a:pt x="272803" y="308573"/>
                        <a:pt x="272803" y="308573"/>
                      </a:cubicBezTo>
                      <a:cubicBezTo>
                        <a:pt x="272803" y="308573"/>
                        <a:pt x="272803" y="308573"/>
                        <a:pt x="272803" y="308573"/>
                      </a:cubicBezTo>
                      <a:cubicBezTo>
                        <a:pt x="288160" y="308573"/>
                        <a:pt x="301710" y="303153"/>
                        <a:pt x="312550" y="292313"/>
                      </a:cubicBezTo>
                      <a:cubicBezTo>
                        <a:pt x="323389" y="281473"/>
                        <a:pt x="328809" y="267924"/>
                        <a:pt x="328809" y="252567"/>
                      </a:cubicBezTo>
                      <a:cubicBezTo>
                        <a:pt x="328809" y="252567"/>
                        <a:pt x="328809" y="252567"/>
                        <a:pt x="328809" y="252567"/>
                      </a:cubicBezTo>
                      <a:cubicBezTo>
                        <a:pt x="328809" y="252567"/>
                        <a:pt x="328809" y="252567"/>
                        <a:pt x="328809" y="252567"/>
                      </a:cubicBezTo>
                      <a:cubicBezTo>
                        <a:pt x="344166" y="252567"/>
                        <a:pt x="357716" y="247147"/>
                        <a:pt x="368555" y="236307"/>
                      </a:cubicBezTo>
                      <a:cubicBezTo>
                        <a:pt x="379395" y="225467"/>
                        <a:pt x="384815" y="211014"/>
                        <a:pt x="384815" y="195658"/>
                      </a:cubicBezTo>
                      <a:cubicBezTo>
                        <a:pt x="384815" y="195658"/>
                        <a:pt x="384815" y="195658"/>
                        <a:pt x="384815" y="195658"/>
                      </a:cubicBezTo>
                      <a:cubicBezTo>
                        <a:pt x="400171" y="195658"/>
                        <a:pt x="413721" y="190238"/>
                        <a:pt x="424561" y="179398"/>
                      </a:cubicBezTo>
                      <a:cubicBezTo>
                        <a:pt x="435401" y="168558"/>
                        <a:pt x="440821" y="155008"/>
                        <a:pt x="440821" y="139652"/>
                      </a:cubicBezTo>
                      <a:cubicBezTo>
                        <a:pt x="440821" y="128812"/>
                        <a:pt x="438111" y="118875"/>
                        <a:pt x="432691" y="109842"/>
                      </a:cubicBezTo>
                      <a:lnTo>
                        <a:pt x="478760" y="63773"/>
                      </a:lnTo>
                      <a:cubicBezTo>
                        <a:pt x="482374" y="60160"/>
                        <a:pt x="486890" y="58353"/>
                        <a:pt x="491407" y="57449"/>
                      </a:cubicBezTo>
                      <a:cubicBezTo>
                        <a:pt x="492310" y="57449"/>
                        <a:pt x="492310" y="57449"/>
                        <a:pt x="493214" y="57449"/>
                      </a:cubicBezTo>
                      <a:cubicBezTo>
                        <a:pt x="500440" y="56546"/>
                        <a:pt x="507667" y="58353"/>
                        <a:pt x="513086" y="63773"/>
                      </a:cubicBezTo>
                      <a:cubicBezTo>
                        <a:pt x="522120" y="72806"/>
                        <a:pt x="522120" y="88162"/>
                        <a:pt x="513086" y="97196"/>
                      </a:cubicBezTo>
                      <a:lnTo>
                        <a:pt x="498634" y="111648"/>
                      </a:lnTo>
                      <a:cubicBezTo>
                        <a:pt x="498634" y="111648"/>
                        <a:pt x="498634" y="111648"/>
                        <a:pt x="498634" y="111648"/>
                      </a:cubicBezTo>
                      <a:lnTo>
                        <a:pt x="482374" y="127909"/>
                      </a:lnTo>
                      <a:cubicBezTo>
                        <a:pt x="476051" y="134231"/>
                        <a:pt x="476051" y="144168"/>
                        <a:pt x="482374" y="150492"/>
                      </a:cubicBezTo>
                      <a:cubicBezTo>
                        <a:pt x="488697" y="156815"/>
                        <a:pt x="498634" y="156815"/>
                        <a:pt x="504957" y="150492"/>
                      </a:cubicBezTo>
                      <a:lnTo>
                        <a:pt x="519410" y="136038"/>
                      </a:lnTo>
                      <a:cubicBezTo>
                        <a:pt x="519410" y="136038"/>
                        <a:pt x="519410" y="136038"/>
                        <a:pt x="519410" y="136038"/>
                      </a:cubicBezTo>
                      <a:lnTo>
                        <a:pt x="521217" y="134231"/>
                      </a:lnTo>
                      <a:cubicBezTo>
                        <a:pt x="530250" y="125198"/>
                        <a:pt x="545606" y="125198"/>
                        <a:pt x="554640" y="134231"/>
                      </a:cubicBezTo>
                      <a:cubicBezTo>
                        <a:pt x="559156" y="138748"/>
                        <a:pt x="561866" y="145071"/>
                        <a:pt x="561866" y="151395"/>
                      </a:cubicBezTo>
                      <a:cubicBezTo>
                        <a:pt x="561866" y="157718"/>
                        <a:pt x="559156" y="164042"/>
                        <a:pt x="554640" y="168558"/>
                      </a:cubicBezTo>
                      <a:lnTo>
                        <a:pt x="540186" y="183011"/>
                      </a:lnTo>
                      <a:cubicBezTo>
                        <a:pt x="540186" y="183011"/>
                        <a:pt x="540186" y="183011"/>
                        <a:pt x="540186" y="183011"/>
                      </a:cubicBezTo>
                      <a:lnTo>
                        <a:pt x="523926" y="199271"/>
                      </a:lnTo>
                      <a:cubicBezTo>
                        <a:pt x="517603" y="205594"/>
                        <a:pt x="517603" y="215530"/>
                        <a:pt x="523926" y="221854"/>
                      </a:cubicBezTo>
                      <a:cubicBezTo>
                        <a:pt x="530250" y="228177"/>
                        <a:pt x="540186" y="228177"/>
                        <a:pt x="546510" y="221854"/>
                      </a:cubicBezTo>
                      <a:lnTo>
                        <a:pt x="562769" y="205594"/>
                      </a:lnTo>
                      <a:cubicBezTo>
                        <a:pt x="567286" y="201078"/>
                        <a:pt x="573609" y="198368"/>
                        <a:pt x="579933" y="198368"/>
                      </a:cubicBezTo>
                      <a:cubicBezTo>
                        <a:pt x="586256" y="198368"/>
                        <a:pt x="592579" y="201078"/>
                        <a:pt x="597096" y="205594"/>
                      </a:cubicBezTo>
                      <a:cubicBezTo>
                        <a:pt x="601612" y="210111"/>
                        <a:pt x="604322" y="216434"/>
                        <a:pt x="604322" y="222757"/>
                      </a:cubicBezTo>
                      <a:cubicBezTo>
                        <a:pt x="604322" y="229080"/>
                        <a:pt x="601612" y="235404"/>
                        <a:pt x="597096" y="239920"/>
                      </a:cubicBezTo>
                      <a:lnTo>
                        <a:pt x="569093" y="267924"/>
                      </a:lnTo>
                      <a:cubicBezTo>
                        <a:pt x="562769" y="274246"/>
                        <a:pt x="562769" y="284183"/>
                        <a:pt x="569093" y="290507"/>
                      </a:cubicBezTo>
                      <a:cubicBezTo>
                        <a:pt x="572706" y="294120"/>
                        <a:pt x="576319" y="295023"/>
                        <a:pt x="580836" y="295023"/>
                      </a:cubicBezTo>
                      <a:cubicBezTo>
                        <a:pt x="585352" y="295023"/>
                        <a:pt x="588966" y="293216"/>
                        <a:pt x="592579" y="290507"/>
                      </a:cubicBezTo>
                      <a:lnTo>
                        <a:pt x="606129" y="276957"/>
                      </a:lnTo>
                      <a:cubicBezTo>
                        <a:pt x="606129" y="276957"/>
                        <a:pt x="606129" y="276957"/>
                        <a:pt x="606129" y="276957"/>
                      </a:cubicBezTo>
                      <a:cubicBezTo>
                        <a:pt x="610646" y="272440"/>
                        <a:pt x="616968" y="269730"/>
                        <a:pt x="623292" y="269730"/>
                      </a:cubicBezTo>
                      <a:cubicBezTo>
                        <a:pt x="629615" y="269730"/>
                        <a:pt x="635939" y="272440"/>
                        <a:pt x="640455" y="276957"/>
                      </a:cubicBezTo>
                      <a:cubicBezTo>
                        <a:pt x="649488" y="285990"/>
                        <a:pt x="649488" y="301346"/>
                        <a:pt x="640455" y="310379"/>
                      </a:cubicBezTo>
                      <a:lnTo>
                        <a:pt x="626002" y="324833"/>
                      </a:lnTo>
                      <a:cubicBezTo>
                        <a:pt x="626002" y="324833"/>
                        <a:pt x="626002" y="324833"/>
                        <a:pt x="626002" y="324833"/>
                      </a:cubicBezTo>
                      <a:cubicBezTo>
                        <a:pt x="626002" y="324833"/>
                        <a:pt x="626002" y="324833"/>
                        <a:pt x="626002" y="324833"/>
                      </a:cubicBezTo>
                      <a:lnTo>
                        <a:pt x="603419" y="347416"/>
                      </a:lnTo>
                      <a:cubicBezTo>
                        <a:pt x="597096" y="353739"/>
                        <a:pt x="597096" y="363675"/>
                        <a:pt x="603419" y="369999"/>
                      </a:cubicBezTo>
                      <a:cubicBezTo>
                        <a:pt x="607032" y="373612"/>
                        <a:pt x="610646" y="374515"/>
                        <a:pt x="615162" y="374515"/>
                      </a:cubicBezTo>
                      <a:cubicBezTo>
                        <a:pt x="619679" y="374515"/>
                        <a:pt x="623292" y="372709"/>
                        <a:pt x="626905" y="369999"/>
                      </a:cubicBezTo>
                      <a:lnTo>
                        <a:pt x="637745" y="359159"/>
                      </a:lnTo>
                      <a:lnTo>
                        <a:pt x="690138" y="411551"/>
                      </a:lnTo>
                      <a:lnTo>
                        <a:pt x="540186" y="561503"/>
                      </a:lnTo>
                      <a:lnTo>
                        <a:pt x="486890" y="508207"/>
                      </a:lnTo>
                      <a:cubicBezTo>
                        <a:pt x="490503" y="505497"/>
                        <a:pt x="494117" y="502787"/>
                        <a:pt x="497730" y="499174"/>
                      </a:cubicBezTo>
                      <a:lnTo>
                        <a:pt x="512183" y="484721"/>
                      </a:lnTo>
                      <a:cubicBezTo>
                        <a:pt x="519410" y="478397"/>
                        <a:pt x="519410" y="467557"/>
                        <a:pt x="513086" y="461234"/>
                      </a:cubicBezTo>
                      <a:lnTo>
                        <a:pt x="513086" y="461234"/>
                      </a:lnTo>
                      <a:close/>
                      <a:moveTo>
                        <a:pt x="785890" y="482010"/>
                      </a:moveTo>
                      <a:lnTo>
                        <a:pt x="611549" y="656352"/>
                      </a:lnTo>
                      <a:cubicBezTo>
                        <a:pt x="607032" y="660868"/>
                        <a:pt x="601612" y="662675"/>
                        <a:pt x="596192" y="662675"/>
                      </a:cubicBezTo>
                      <a:cubicBezTo>
                        <a:pt x="590772" y="662675"/>
                        <a:pt x="585352" y="660868"/>
                        <a:pt x="580836" y="656352"/>
                      </a:cubicBezTo>
                      <a:lnTo>
                        <a:pt x="551930" y="627445"/>
                      </a:lnTo>
                      <a:cubicBezTo>
                        <a:pt x="547413" y="623832"/>
                        <a:pt x="545606" y="617508"/>
                        <a:pt x="545606" y="612089"/>
                      </a:cubicBezTo>
                      <a:cubicBezTo>
                        <a:pt x="545606" y="606669"/>
                        <a:pt x="547413" y="601249"/>
                        <a:pt x="551930" y="596732"/>
                      </a:cubicBezTo>
                      <a:lnTo>
                        <a:pt x="726271" y="422391"/>
                      </a:lnTo>
                      <a:cubicBezTo>
                        <a:pt x="730787" y="417875"/>
                        <a:pt x="736207" y="416068"/>
                        <a:pt x="741627" y="416068"/>
                      </a:cubicBezTo>
                      <a:cubicBezTo>
                        <a:pt x="747047" y="416068"/>
                        <a:pt x="752467" y="417875"/>
                        <a:pt x="756983" y="422391"/>
                      </a:cubicBezTo>
                      <a:lnTo>
                        <a:pt x="785890" y="451298"/>
                      </a:lnTo>
                      <a:cubicBezTo>
                        <a:pt x="790406" y="455814"/>
                        <a:pt x="792213" y="461234"/>
                        <a:pt x="792213" y="466654"/>
                      </a:cubicBezTo>
                      <a:cubicBezTo>
                        <a:pt x="792213" y="472074"/>
                        <a:pt x="789503" y="477494"/>
                        <a:pt x="785890" y="482010"/>
                      </a:cubicBezTo>
                      <a:close/>
                    </a:path>
                  </a:pathLst>
                </a:custGeom>
                <a:solidFill>
                  <a:srgbClr val="010101"/>
                </a:solidFill>
                <a:ln w="9028" cap="flat">
                  <a:noFill/>
                  <a:prstDash val="solid"/>
                  <a:miter/>
                </a:ln>
              </p:spPr>
              <p:txBody>
                <a:bodyPr rtlCol="0" anchor="ctr"/>
                <a:lstStyle/>
                <a:p>
                  <a:endParaRPr lang="en-US"/>
                </a:p>
              </p:txBody>
            </p:sp>
            <p:sp>
              <p:nvSpPr>
                <p:cNvPr id="123" name="Freeform 228">
                  <a:extLst>
                    <a:ext uri="{FF2B5EF4-FFF2-40B4-BE49-F238E27FC236}">
                      <a16:creationId xmlns:a16="http://schemas.microsoft.com/office/drawing/2014/main" id="{BEE4B4F7-B78F-203D-C8ED-682364C5AF6C}"/>
                    </a:ext>
                  </a:extLst>
                </p:cNvPr>
                <p:cNvSpPr/>
                <p:nvPr/>
              </p:nvSpPr>
              <p:spPr>
                <a:xfrm>
                  <a:off x="7343189" y="2388003"/>
                  <a:ext cx="91687" cy="90558"/>
                </a:xfrm>
                <a:custGeom>
                  <a:avLst/>
                  <a:gdLst>
                    <a:gd name="connsiteX0" fmla="*/ 63458 w 91687"/>
                    <a:gd name="connsiteY0" fmla="*/ 86041 h 90558"/>
                    <a:gd name="connsiteX1" fmla="*/ 75201 w 91687"/>
                    <a:gd name="connsiteY1" fmla="*/ 90558 h 90558"/>
                    <a:gd name="connsiteX2" fmla="*/ 86945 w 91687"/>
                    <a:gd name="connsiteY2" fmla="*/ 86041 h 90558"/>
                    <a:gd name="connsiteX3" fmla="*/ 86945 w 91687"/>
                    <a:gd name="connsiteY3" fmla="*/ 63458 h 90558"/>
                    <a:gd name="connsiteX4" fmla="*/ 27326 w 91687"/>
                    <a:gd name="connsiteY4" fmla="*/ 4743 h 90558"/>
                    <a:gd name="connsiteX5" fmla="*/ 4743 w 91687"/>
                    <a:gd name="connsiteY5" fmla="*/ 4743 h 90558"/>
                    <a:gd name="connsiteX6" fmla="*/ 4743 w 91687"/>
                    <a:gd name="connsiteY6" fmla="*/ 27326 h 90558"/>
                    <a:gd name="connsiteX7" fmla="*/ 63458 w 91687"/>
                    <a:gd name="connsiteY7" fmla="*/ 86041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63458" y="86041"/>
                      </a:moveTo>
                      <a:cubicBezTo>
                        <a:pt x="67071" y="89654"/>
                        <a:pt x="70685" y="90558"/>
                        <a:pt x="75201" y="90558"/>
                      </a:cubicBezTo>
                      <a:cubicBezTo>
                        <a:pt x="79718" y="90558"/>
                        <a:pt x="83331" y="88751"/>
                        <a:pt x="86945" y="86041"/>
                      </a:cubicBezTo>
                      <a:cubicBezTo>
                        <a:pt x="93268" y="79718"/>
                        <a:pt x="93268" y="69781"/>
                        <a:pt x="86945" y="63458"/>
                      </a:cubicBezTo>
                      <a:lnTo>
                        <a:pt x="27326" y="4743"/>
                      </a:lnTo>
                      <a:cubicBezTo>
                        <a:pt x="21002" y="-1581"/>
                        <a:pt x="11065" y="-1581"/>
                        <a:pt x="4743" y="4743"/>
                      </a:cubicBezTo>
                      <a:cubicBezTo>
                        <a:pt x="-1581" y="11065"/>
                        <a:pt x="-1581" y="21002"/>
                        <a:pt x="4743" y="27326"/>
                      </a:cubicBezTo>
                      <a:lnTo>
                        <a:pt x="63458" y="86041"/>
                      </a:lnTo>
                      <a:close/>
                    </a:path>
                  </a:pathLst>
                </a:custGeom>
                <a:solidFill>
                  <a:srgbClr val="010101"/>
                </a:solidFill>
                <a:ln w="9028" cap="flat">
                  <a:noFill/>
                  <a:prstDash val="solid"/>
                  <a:miter/>
                </a:ln>
              </p:spPr>
              <p:txBody>
                <a:bodyPr rtlCol="0" anchor="ctr"/>
                <a:lstStyle/>
                <a:p>
                  <a:endParaRPr lang="en-US"/>
                </a:p>
              </p:txBody>
            </p:sp>
            <p:sp>
              <p:nvSpPr>
                <p:cNvPr id="124" name="Freeform 229">
                  <a:extLst>
                    <a:ext uri="{FF2B5EF4-FFF2-40B4-BE49-F238E27FC236}">
                      <a16:creationId xmlns:a16="http://schemas.microsoft.com/office/drawing/2014/main" id="{85B8D70A-5F9C-C453-5256-B933C0DB88DD}"/>
                    </a:ext>
                  </a:extLst>
                </p:cNvPr>
                <p:cNvSpPr/>
                <p:nvPr/>
              </p:nvSpPr>
              <p:spPr>
                <a:xfrm>
                  <a:off x="7812012" y="2388003"/>
                  <a:ext cx="91687" cy="90558"/>
                </a:xfrm>
                <a:custGeom>
                  <a:avLst/>
                  <a:gdLst>
                    <a:gd name="connsiteX0" fmla="*/ 15582 w 91687"/>
                    <a:gd name="connsiteY0" fmla="*/ 90558 h 90558"/>
                    <a:gd name="connsiteX1" fmla="*/ 27326 w 91687"/>
                    <a:gd name="connsiteY1" fmla="*/ 86041 h 90558"/>
                    <a:gd name="connsiteX2" fmla="*/ 86945 w 91687"/>
                    <a:gd name="connsiteY2" fmla="*/ 27326 h 90558"/>
                    <a:gd name="connsiteX3" fmla="*/ 86945 w 91687"/>
                    <a:gd name="connsiteY3" fmla="*/ 4743 h 90558"/>
                    <a:gd name="connsiteX4" fmla="*/ 64362 w 91687"/>
                    <a:gd name="connsiteY4" fmla="*/ 4743 h 90558"/>
                    <a:gd name="connsiteX5" fmla="*/ 4743 w 91687"/>
                    <a:gd name="connsiteY5" fmla="*/ 63458 h 90558"/>
                    <a:gd name="connsiteX6" fmla="*/ 4743 w 91687"/>
                    <a:gd name="connsiteY6" fmla="*/ 86041 h 90558"/>
                    <a:gd name="connsiteX7" fmla="*/ 15582 w 91687"/>
                    <a:gd name="connsiteY7" fmla="*/ 90558 h 9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687" h="90558">
                      <a:moveTo>
                        <a:pt x="15582" y="90558"/>
                      </a:moveTo>
                      <a:cubicBezTo>
                        <a:pt x="20099" y="90558"/>
                        <a:pt x="23713" y="88751"/>
                        <a:pt x="27326" y="86041"/>
                      </a:cubicBezTo>
                      <a:lnTo>
                        <a:pt x="86945" y="27326"/>
                      </a:lnTo>
                      <a:cubicBezTo>
                        <a:pt x="93268" y="21002"/>
                        <a:pt x="93268" y="11065"/>
                        <a:pt x="86945" y="4743"/>
                      </a:cubicBezTo>
                      <a:cubicBezTo>
                        <a:pt x="80622" y="-1581"/>
                        <a:pt x="70685" y="-1581"/>
                        <a:pt x="64362" y="4743"/>
                      </a:cubicBezTo>
                      <a:lnTo>
                        <a:pt x="4743" y="63458"/>
                      </a:lnTo>
                      <a:cubicBezTo>
                        <a:pt x="-1581" y="69781"/>
                        <a:pt x="-1581" y="79718"/>
                        <a:pt x="4743" y="86041"/>
                      </a:cubicBezTo>
                      <a:cubicBezTo>
                        <a:pt x="6549" y="88751"/>
                        <a:pt x="11066" y="90558"/>
                        <a:pt x="15582" y="90558"/>
                      </a:cubicBezTo>
                      <a:close/>
                    </a:path>
                  </a:pathLst>
                </a:custGeom>
                <a:solidFill>
                  <a:srgbClr val="010101"/>
                </a:solidFill>
                <a:ln w="9028" cap="flat">
                  <a:noFill/>
                  <a:prstDash val="solid"/>
                  <a:miter/>
                </a:ln>
              </p:spPr>
              <p:txBody>
                <a:bodyPr rtlCol="0" anchor="ctr"/>
                <a:lstStyle/>
                <a:p>
                  <a:endParaRPr lang="en-US"/>
                </a:p>
              </p:txBody>
            </p:sp>
            <p:sp>
              <p:nvSpPr>
                <p:cNvPr id="125" name="Freeform 230">
                  <a:extLst>
                    <a:ext uri="{FF2B5EF4-FFF2-40B4-BE49-F238E27FC236}">
                      <a16:creationId xmlns:a16="http://schemas.microsoft.com/office/drawing/2014/main" id="{EE230ACC-CB9A-3094-140B-2F47110A5A1C}"/>
                    </a:ext>
                  </a:extLst>
                </p:cNvPr>
                <p:cNvSpPr/>
                <p:nvPr/>
              </p:nvSpPr>
              <p:spPr>
                <a:xfrm>
                  <a:off x="7748339" y="2918715"/>
                  <a:ext cx="32046" cy="32283"/>
                </a:xfrm>
                <a:custGeom>
                  <a:avLst/>
                  <a:gdLst>
                    <a:gd name="connsiteX0" fmla="*/ 16023 w 32046"/>
                    <a:gd name="connsiteY0" fmla="*/ 32283 h 32283"/>
                    <a:gd name="connsiteX1" fmla="*/ 23250 w 32046"/>
                    <a:gd name="connsiteY1" fmla="*/ 30477 h 32283"/>
                    <a:gd name="connsiteX2" fmla="*/ 30476 w 32046"/>
                    <a:gd name="connsiteY2" fmla="*/ 8797 h 32283"/>
                    <a:gd name="connsiteX3" fmla="*/ 8797 w 32046"/>
                    <a:gd name="connsiteY3" fmla="*/ 1570 h 32283"/>
                    <a:gd name="connsiteX4" fmla="*/ 8797 w 32046"/>
                    <a:gd name="connsiteY4" fmla="*/ 1570 h 32283"/>
                    <a:gd name="connsiteX5" fmla="*/ 1570 w 32046"/>
                    <a:gd name="connsiteY5" fmla="*/ 23250 h 32283"/>
                    <a:gd name="connsiteX6" fmla="*/ 16023 w 32046"/>
                    <a:gd name="connsiteY6" fmla="*/ 32283 h 32283"/>
                    <a:gd name="connsiteX7" fmla="*/ 16023 w 32046"/>
                    <a:gd name="connsiteY7" fmla="*/ 32283 h 32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46" h="32283">
                      <a:moveTo>
                        <a:pt x="16023" y="32283"/>
                      </a:moveTo>
                      <a:cubicBezTo>
                        <a:pt x="18733" y="32283"/>
                        <a:pt x="21443" y="31380"/>
                        <a:pt x="23250" y="30477"/>
                      </a:cubicBezTo>
                      <a:cubicBezTo>
                        <a:pt x="31380" y="26863"/>
                        <a:pt x="34090" y="16927"/>
                        <a:pt x="30476" y="8797"/>
                      </a:cubicBezTo>
                      <a:cubicBezTo>
                        <a:pt x="26863" y="667"/>
                        <a:pt x="16926" y="-2043"/>
                        <a:pt x="8797" y="1570"/>
                      </a:cubicBezTo>
                      <a:lnTo>
                        <a:pt x="8797" y="1570"/>
                      </a:lnTo>
                      <a:cubicBezTo>
                        <a:pt x="667" y="5184"/>
                        <a:pt x="-2043" y="15120"/>
                        <a:pt x="1570" y="23250"/>
                      </a:cubicBezTo>
                      <a:cubicBezTo>
                        <a:pt x="4280" y="29573"/>
                        <a:pt x="9700" y="32283"/>
                        <a:pt x="16023" y="32283"/>
                      </a:cubicBezTo>
                      <a:lnTo>
                        <a:pt x="16023" y="32283"/>
                      </a:lnTo>
                      <a:close/>
                    </a:path>
                  </a:pathLst>
                </a:custGeom>
                <a:solidFill>
                  <a:srgbClr val="010101"/>
                </a:solidFill>
                <a:ln w="9028" cap="flat">
                  <a:noFill/>
                  <a:prstDash val="solid"/>
                  <a:miter/>
                </a:ln>
              </p:spPr>
              <p:txBody>
                <a:bodyPr rtlCol="0" anchor="ctr"/>
                <a:lstStyle/>
                <a:p>
                  <a:endParaRPr lang="en-US"/>
                </a:p>
              </p:txBody>
            </p:sp>
          </p:grpSp>
        </p:grpSp>
      </p:grpSp>
      <p:grpSp>
        <p:nvGrpSpPr>
          <p:cNvPr id="126" name="Graphic 2">
            <a:extLst>
              <a:ext uri="{FF2B5EF4-FFF2-40B4-BE49-F238E27FC236}">
                <a16:creationId xmlns:a16="http://schemas.microsoft.com/office/drawing/2014/main" id="{5E221826-87C3-729D-0C4F-ACEE44CA0FBD}"/>
              </a:ext>
            </a:extLst>
          </p:cNvPr>
          <p:cNvGrpSpPr/>
          <p:nvPr/>
        </p:nvGrpSpPr>
        <p:grpSpPr>
          <a:xfrm>
            <a:off x="9859849" y="5822217"/>
            <a:ext cx="821040" cy="813365"/>
            <a:chOff x="3918554" y="774528"/>
            <a:chExt cx="868197" cy="924466"/>
          </a:xfrm>
        </p:grpSpPr>
        <p:grpSp>
          <p:nvGrpSpPr>
            <p:cNvPr id="127" name="Graphic 2">
              <a:extLst>
                <a:ext uri="{FF2B5EF4-FFF2-40B4-BE49-F238E27FC236}">
                  <a16:creationId xmlns:a16="http://schemas.microsoft.com/office/drawing/2014/main" id="{FC50DE4B-8298-9773-9ADC-D93A32FE13F9}"/>
                </a:ext>
              </a:extLst>
            </p:cNvPr>
            <p:cNvGrpSpPr/>
            <p:nvPr/>
          </p:nvGrpSpPr>
          <p:grpSpPr>
            <a:xfrm>
              <a:off x="3918554" y="774528"/>
              <a:ext cx="868197" cy="924466"/>
              <a:chOff x="3918554" y="774528"/>
              <a:chExt cx="868197" cy="924466"/>
            </a:xfrm>
            <a:solidFill>
              <a:srgbClr val="010101"/>
            </a:solidFill>
          </p:grpSpPr>
          <p:sp>
            <p:nvSpPr>
              <p:cNvPr id="131" name="Freeform 300">
                <a:extLst>
                  <a:ext uri="{FF2B5EF4-FFF2-40B4-BE49-F238E27FC236}">
                    <a16:creationId xmlns:a16="http://schemas.microsoft.com/office/drawing/2014/main" id="{51949629-EAC8-8F05-30D2-D8D5426D02F0}"/>
                  </a:ext>
                </a:extLst>
              </p:cNvPr>
              <p:cNvSpPr/>
              <p:nvPr/>
            </p:nvSpPr>
            <p:spPr>
              <a:xfrm>
                <a:off x="3918554" y="774528"/>
                <a:ext cx="868197" cy="924466"/>
              </a:xfrm>
              <a:custGeom>
                <a:avLst/>
                <a:gdLst>
                  <a:gd name="connsiteX0" fmla="*/ 859428 w 868197"/>
                  <a:gd name="connsiteY0" fmla="*/ 489969 h 924466"/>
                  <a:gd name="connsiteX1" fmla="*/ 762772 w 868197"/>
                  <a:gd name="connsiteY1" fmla="*/ 322855 h 924466"/>
                  <a:gd name="connsiteX2" fmla="*/ 770902 w 868197"/>
                  <a:gd name="connsiteY2" fmla="*/ 318338 h 924466"/>
                  <a:gd name="connsiteX3" fmla="*/ 805228 w 868197"/>
                  <a:gd name="connsiteY3" fmla="*/ 274075 h 924466"/>
                  <a:gd name="connsiteX4" fmla="*/ 798002 w 868197"/>
                  <a:gd name="connsiteY4" fmla="*/ 218973 h 924466"/>
                  <a:gd name="connsiteX5" fmla="*/ 698636 w 868197"/>
                  <a:gd name="connsiteY5" fmla="*/ 192776 h 924466"/>
                  <a:gd name="connsiteX6" fmla="*/ 690507 w 868197"/>
                  <a:gd name="connsiteY6" fmla="*/ 197293 h 924466"/>
                  <a:gd name="connsiteX7" fmla="*/ 593851 w 868197"/>
                  <a:gd name="connsiteY7" fmla="*/ 29275 h 924466"/>
                  <a:gd name="connsiteX8" fmla="*/ 557718 w 868197"/>
                  <a:gd name="connsiteY8" fmla="*/ 2176 h 924466"/>
                  <a:gd name="connsiteX9" fmla="*/ 512552 w 868197"/>
                  <a:gd name="connsiteY9" fmla="*/ 8499 h 924466"/>
                  <a:gd name="connsiteX10" fmla="*/ 485452 w 868197"/>
                  <a:gd name="connsiteY10" fmla="*/ 44632 h 924466"/>
                  <a:gd name="connsiteX11" fmla="*/ 485452 w 868197"/>
                  <a:gd name="connsiteY11" fmla="*/ 76248 h 924466"/>
                  <a:gd name="connsiteX12" fmla="*/ 393314 w 868197"/>
                  <a:gd name="connsiteY12" fmla="*/ 178324 h 924466"/>
                  <a:gd name="connsiteX13" fmla="*/ 395120 w 868197"/>
                  <a:gd name="connsiteY13" fmla="*/ 203616 h 924466"/>
                  <a:gd name="connsiteX14" fmla="*/ 420413 w 868197"/>
                  <a:gd name="connsiteY14" fmla="*/ 201810 h 924466"/>
                  <a:gd name="connsiteX15" fmla="*/ 503519 w 868197"/>
                  <a:gd name="connsiteY15" fmla="*/ 107865 h 924466"/>
                  <a:gd name="connsiteX16" fmla="*/ 745609 w 868197"/>
                  <a:gd name="connsiteY16" fmla="*/ 527005 h 924466"/>
                  <a:gd name="connsiteX17" fmla="*/ 340921 w 868197"/>
                  <a:gd name="connsiteY17" fmla="*/ 613725 h 924466"/>
                  <a:gd name="connsiteX18" fmla="*/ 228006 w 868197"/>
                  <a:gd name="connsiteY18" fmla="*/ 417704 h 924466"/>
                  <a:gd name="connsiteX19" fmla="*/ 312015 w 868197"/>
                  <a:gd name="connsiteY19" fmla="*/ 322855 h 924466"/>
                  <a:gd name="connsiteX20" fmla="*/ 310208 w 868197"/>
                  <a:gd name="connsiteY20" fmla="*/ 297562 h 924466"/>
                  <a:gd name="connsiteX21" fmla="*/ 284915 w 868197"/>
                  <a:gd name="connsiteY21" fmla="*/ 299369 h 924466"/>
                  <a:gd name="connsiteX22" fmla="*/ 193680 w 868197"/>
                  <a:gd name="connsiteY22" fmla="*/ 401444 h 924466"/>
                  <a:gd name="connsiteX23" fmla="*/ 42825 w 868197"/>
                  <a:gd name="connsiteY23" fmla="*/ 489066 h 924466"/>
                  <a:gd name="connsiteX24" fmla="*/ 3079 w 868197"/>
                  <a:gd name="connsiteY24" fmla="*/ 541459 h 924466"/>
                  <a:gd name="connsiteX25" fmla="*/ 12112 w 868197"/>
                  <a:gd name="connsiteY25" fmla="*/ 606498 h 924466"/>
                  <a:gd name="connsiteX26" fmla="*/ 69925 w 868197"/>
                  <a:gd name="connsiteY26" fmla="*/ 706767 h 924466"/>
                  <a:gd name="connsiteX27" fmla="*/ 144900 w 868197"/>
                  <a:gd name="connsiteY27" fmla="*/ 750126 h 924466"/>
                  <a:gd name="connsiteX28" fmla="*/ 188260 w 868197"/>
                  <a:gd name="connsiteY28" fmla="*/ 738383 h 924466"/>
                  <a:gd name="connsiteX29" fmla="*/ 231619 w 868197"/>
                  <a:gd name="connsiteY29" fmla="*/ 713993 h 924466"/>
                  <a:gd name="connsiteX30" fmla="*/ 420413 w 868197"/>
                  <a:gd name="connsiteY30" fmla="*/ 902787 h 924466"/>
                  <a:gd name="connsiteX31" fmla="*/ 471903 w 868197"/>
                  <a:gd name="connsiteY31" fmla="*/ 924467 h 924466"/>
                  <a:gd name="connsiteX32" fmla="*/ 508036 w 868197"/>
                  <a:gd name="connsiteY32" fmla="*/ 914531 h 924466"/>
                  <a:gd name="connsiteX33" fmla="*/ 544168 w 868197"/>
                  <a:gd name="connsiteY33" fmla="*/ 860331 h 924466"/>
                  <a:gd name="connsiteX34" fmla="*/ 523392 w 868197"/>
                  <a:gd name="connsiteY34" fmla="*/ 798905 h 924466"/>
                  <a:gd name="connsiteX35" fmla="*/ 458353 w 868197"/>
                  <a:gd name="connsiteY35" fmla="*/ 733866 h 924466"/>
                  <a:gd name="connsiteX36" fmla="*/ 476419 w 868197"/>
                  <a:gd name="connsiteY36" fmla="*/ 723930 h 924466"/>
                  <a:gd name="connsiteX37" fmla="*/ 500809 w 868197"/>
                  <a:gd name="connsiteY37" fmla="*/ 686893 h 924466"/>
                  <a:gd name="connsiteX38" fmla="*/ 485452 w 868197"/>
                  <a:gd name="connsiteY38" fmla="*/ 645341 h 924466"/>
                  <a:gd name="connsiteX39" fmla="*/ 463773 w 868197"/>
                  <a:gd name="connsiteY39" fmla="*/ 625468 h 924466"/>
                  <a:gd name="connsiteX40" fmla="*/ 768192 w 868197"/>
                  <a:gd name="connsiteY40" fmla="*/ 560428 h 924466"/>
                  <a:gd name="connsiteX41" fmla="*/ 795292 w 868197"/>
                  <a:gd name="connsiteY41" fmla="*/ 575785 h 924466"/>
                  <a:gd name="connsiteX42" fmla="*/ 810648 w 868197"/>
                  <a:gd name="connsiteY42" fmla="*/ 577592 h 924466"/>
                  <a:gd name="connsiteX43" fmla="*/ 840458 w 868197"/>
                  <a:gd name="connsiteY43" fmla="*/ 569462 h 924466"/>
                  <a:gd name="connsiteX44" fmla="*/ 867557 w 868197"/>
                  <a:gd name="connsiteY44" fmla="*/ 533329 h 924466"/>
                  <a:gd name="connsiteX45" fmla="*/ 859428 w 868197"/>
                  <a:gd name="connsiteY45" fmla="*/ 489969 h 924466"/>
                  <a:gd name="connsiteX46" fmla="*/ 859428 w 868197"/>
                  <a:gd name="connsiteY46" fmla="*/ 489969 h 924466"/>
                  <a:gd name="connsiteX47" fmla="*/ 707670 w 868197"/>
                  <a:gd name="connsiteY47" fmla="*/ 228006 h 924466"/>
                  <a:gd name="connsiteX48" fmla="*/ 715799 w 868197"/>
                  <a:gd name="connsiteY48" fmla="*/ 223490 h 924466"/>
                  <a:gd name="connsiteX49" fmla="*/ 765482 w 868197"/>
                  <a:gd name="connsiteY49" fmla="*/ 237039 h 924466"/>
                  <a:gd name="connsiteX50" fmla="*/ 751932 w 868197"/>
                  <a:gd name="connsiteY50" fmla="*/ 286722 h 924466"/>
                  <a:gd name="connsiteX51" fmla="*/ 743802 w 868197"/>
                  <a:gd name="connsiteY51" fmla="*/ 291239 h 924466"/>
                  <a:gd name="connsiteX52" fmla="*/ 707670 w 868197"/>
                  <a:gd name="connsiteY52" fmla="*/ 228909 h 924466"/>
                  <a:gd name="connsiteX53" fmla="*/ 707670 w 868197"/>
                  <a:gd name="connsiteY53" fmla="*/ 228006 h 924466"/>
                  <a:gd name="connsiteX54" fmla="*/ 169290 w 868197"/>
                  <a:gd name="connsiteY54" fmla="*/ 708573 h 924466"/>
                  <a:gd name="connsiteX55" fmla="*/ 100637 w 868197"/>
                  <a:gd name="connsiteY55" fmla="*/ 690507 h 924466"/>
                  <a:gd name="connsiteX56" fmla="*/ 42825 w 868197"/>
                  <a:gd name="connsiteY56" fmla="*/ 590238 h 924466"/>
                  <a:gd name="connsiteX57" fmla="*/ 37405 w 868197"/>
                  <a:gd name="connsiteY57" fmla="*/ 552299 h 924466"/>
                  <a:gd name="connsiteX58" fmla="*/ 60891 w 868197"/>
                  <a:gd name="connsiteY58" fmla="*/ 521586 h 924466"/>
                  <a:gd name="connsiteX59" fmla="*/ 199100 w 868197"/>
                  <a:gd name="connsiteY59" fmla="*/ 442093 h 924466"/>
                  <a:gd name="connsiteX60" fmla="*/ 307498 w 868197"/>
                  <a:gd name="connsiteY60" fmla="*/ 629081 h 924466"/>
                  <a:gd name="connsiteX61" fmla="*/ 169290 w 868197"/>
                  <a:gd name="connsiteY61" fmla="*/ 708573 h 924466"/>
                  <a:gd name="connsiteX62" fmla="*/ 507132 w 868197"/>
                  <a:gd name="connsiteY62" fmla="*/ 856718 h 924466"/>
                  <a:gd name="connsiteX63" fmla="*/ 489066 w 868197"/>
                  <a:gd name="connsiteY63" fmla="*/ 883817 h 924466"/>
                  <a:gd name="connsiteX64" fmla="*/ 444803 w 868197"/>
                  <a:gd name="connsiteY64" fmla="*/ 877495 h 924466"/>
                  <a:gd name="connsiteX65" fmla="*/ 263235 w 868197"/>
                  <a:gd name="connsiteY65" fmla="*/ 695927 h 924466"/>
                  <a:gd name="connsiteX66" fmla="*/ 329178 w 868197"/>
                  <a:gd name="connsiteY66" fmla="*/ 657987 h 924466"/>
                  <a:gd name="connsiteX67" fmla="*/ 497196 w 868197"/>
                  <a:gd name="connsiteY67" fmla="*/ 826005 h 924466"/>
                  <a:gd name="connsiteX68" fmla="*/ 507132 w 868197"/>
                  <a:gd name="connsiteY68" fmla="*/ 856718 h 924466"/>
                  <a:gd name="connsiteX69" fmla="*/ 507132 w 868197"/>
                  <a:gd name="connsiteY69" fmla="*/ 856718 h 924466"/>
                  <a:gd name="connsiteX70" fmla="*/ 459256 w 868197"/>
                  <a:gd name="connsiteY70" fmla="*/ 672440 h 924466"/>
                  <a:gd name="connsiteX71" fmla="*/ 462869 w 868197"/>
                  <a:gd name="connsiteY71" fmla="*/ 683280 h 924466"/>
                  <a:gd name="connsiteX72" fmla="*/ 456546 w 868197"/>
                  <a:gd name="connsiteY72" fmla="*/ 693217 h 924466"/>
                  <a:gd name="connsiteX73" fmla="*/ 430350 w 868197"/>
                  <a:gd name="connsiteY73" fmla="*/ 708573 h 924466"/>
                  <a:gd name="connsiteX74" fmla="*/ 368021 w 868197"/>
                  <a:gd name="connsiteY74" fmla="*/ 646244 h 924466"/>
                  <a:gd name="connsiteX75" fmla="*/ 418607 w 868197"/>
                  <a:gd name="connsiteY75" fmla="*/ 635404 h 924466"/>
                  <a:gd name="connsiteX76" fmla="*/ 459256 w 868197"/>
                  <a:gd name="connsiteY76" fmla="*/ 672440 h 924466"/>
                  <a:gd name="connsiteX77" fmla="*/ 830521 w 868197"/>
                  <a:gd name="connsiteY77" fmla="*/ 525199 h 924466"/>
                  <a:gd name="connsiteX78" fmla="*/ 819681 w 868197"/>
                  <a:gd name="connsiteY78" fmla="*/ 538749 h 924466"/>
                  <a:gd name="connsiteX79" fmla="*/ 802518 w 868197"/>
                  <a:gd name="connsiteY79" fmla="*/ 541459 h 924466"/>
                  <a:gd name="connsiteX80" fmla="*/ 788969 w 868197"/>
                  <a:gd name="connsiteY80" fmla="*/ 530619 h 924466"/>
                  <a:gd name="connsiteX81" fmla="*/ 523392 w 868197"/>
                  <a:gd name="connsiteY81" fmla="*/ 69925 h 924466"/>
                  <a:gd name="connsiteX82" fmla="*/ 520682 w 868197"/>
                  <a:gd name="connsiteY82" fmla="*/ 52762 h 924466"/>
                  <a:gd name="connsiteX83" fmla="*/ 531522 w 868197"/>
                  <a:gd name="connsiteY83" fmla="*/ 39212 h 924466"/>
                  <a:gd name="connsiteX84" fmla="*/ 543265 w 868197"/>
                  <a:gd name="connsiteY84" fmla="*/ 36502 h 924466"/>
                  <a:gd name="connsiteX85" fmla="*/ 549588 w 868197"/>
                  <a:gd name="connsiteY85" fmla="*/ 37405 h 924466"/>
                  <a:gd name="connsiteX86" fmla="*/ 563138 w 868197"/>
                  <a:gd name="connsiteY86" fmla="*/ 48245 h 924466"/>
                  <a:gd name="connsiteX87" fmla="*/ 828715 w 868197"/>
                  <a:gd name="connsiteY87" fmla="*/ 508939 h 924466"/>
                  <a:gd name="connsiteX88" fmla="*/ 830521 w 868197"/>
                  <a:gd name="connsiteY88" fmla="*/ 525199 h 9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68197" h="924466">
                    <a:moveTo>
                      <a:pt x="859428" y="489969"/>
                    </a:moveTo>
                    <a:lnTo>
                      <a:pt x="762772" y="322855"/>
                    </a:lnTo>
                    <a:lnTo>
                      <a:pt x="770902" y="318338"/>
                    </a:lnTo>
                    <a:cubicBezTo>
                      <a:pt x="788065" y="308402"/>
                      <a:pt x="799808" y="293045"/>
                      <a:pt x="805228" y="274075"/>
                    </a:cubicBezTo>
                    <a:cubicBezTo>
                      <a:pt x="810648" y="255106"/>
                      <a:pt x="807938" y="236136"/>
                      <a:pt x="798002" y="218973"/>
                    </a:cubicBezTo>
                    <a:cubicBezTo>
                      <a:pt x="778129" y="184647"/>
                      <a:pt x="732963" y="172000"/>
                      <a:pt x="698636" y="192776"/>
                    </a:cubicBezTo>
                    <a:lnTo>
                      <a:pt x="690507" y="197293"/>
                    </a:lnTo>
                    <a:lnTo>
                      <a:pt x="593851" y="29275"/>
                    </a:lnTo>
                    <a:cubicBezTo>
                      <a:pt x="585721" y="15726"/>
                      <a:pt x="573075" y="5789"/>
                      <a:pt x="557718" y="2176"/>
                    </a:cubicBezTo>
                    <a:cubicBezTo>
                      <a:pt x="542362" y="-2341"/>
                      <a:pt x="527005" y="369"/>
                      <a:pt x="512552" y="8499"/>
                    </a:cubicBezTo>
                    <a:cubicBezTo>
                      <a:pt x="498099" y="16629"/>
                      <a:pt x="489066" y="29275"/>
                      <a:pt x="485452" y="44632"/>
                    </a:cubicBezTo>
                    <a:cubicBezTo>
                      <a:pt x="482742" y="55472"/>
                      <a:pt x="482742" y="65408"/>
                      <a:pt x="485452" y="76248"/>
                    </a:cubicBezTo>
                    <a:lnTo>
                      <a:pt x="393314" y="178324"/>
                    </a:lnTo>
                    <a:cubicBezTo>
                      <a:pt x="386990" y="185550"/>
                      <a:pt x="386990" y="197293"/>
                      <a:pt x="395120" y="203616"/>
                    </a:cubicBezTo>
                    <a:cubicBezTo>
                      <a:pt x="402347" y="209940"/>
                      <a:pt x="414090" y="209940"/>
                      <a:pt x="420413" y="201810"/>
                    </a:cubicBezTo>
                    <a:lnTo>
                      <a:pt x="503519" y="107865"/>
                    </a:lnTo>
                    <a:lnTo>
                      <a:pt x="745609" y="527005"/>
                    </a:lnTo>
                    <a:lnTo>
                      <a:pt x="340921" y="613725"/>
                    </a:lnTo>
                    <a:lnTo>
                      <a:pt x="228006" y="417704"/>
                    </a:lnTo>
                    <a:lnTo>
                      <a:pt x="312015" y="322855"/>
                    </a:lnTo>
                    <a:cubicBezTo>
                      <a:pt x="318338" y="315628"/>
                      <a:pt x="318338" y="303885"/>
                      <a:pt x="310208" y="297562"/>
                    </a:cubicBezTo>
                    <a:cubicBezTo>
                      <a:pt x="302982" y="291239"/>
                      <a:pt x="291238" y="291239"/>
                      <a:pt x="284915" y="299369"/>
                    </a:cubicBezTo>
                    <a:lnTo>
                      <a:pt x="193680" y="401444"/>
                    </a:lnTo>
                    <a:lnTo>
                      <a:pt x="42825" y="489066"/>
                    </a:lnTo>
                    <a:cubicBezTo>
                      <a:pt x="22952" y="500809"/>
                      <a:pt x="8499" y="518876"/>
                      <a:pt x="3079" y="541459"/>
                    </a:cubicBezTo>
                    <a:cubicBezTo>
                      <a:pt x="-3245" y="564042"/>
                      <a:pt x="369" y="586625"/>
                      <a:pt x="12112" y="606498"/>
                    </a:cubicBezTo>
                    <a:lnTo>
                      <a:pt x="69925" y="706767"/>
                    </a:lnTo>
                    <a:cubicBezTo>
                      <a:pt x="86184" y="734769"/>
                      <a:pt x="115091" y="750126"/>
                      <a:pt x="144900" y="750126"/>
                    </a:cubicBezTo>
                    <a:cubicBezTo>
                      <a:pt x="159353" y="750126"/>
                      <a:pt x="174710" y="746513"/>
                      <a:pt x="188260" y="738383"/>
                    </a:cubicBezTo>
                    <a:lnTo>
                      <a:pt x="231619" y="713993"/>
                    </a:lnTo>
                    <a:lnTo>
                      <a:pt x="420413" y="902787"/>
                    </a:lnTo>
                    <a:cubicBezTo>
                      <a:pt x="434866" y="917240"/>
                      <a:pt x="452933" y="924467"/>
                      <a:pt x="471903" y="924467"/>
                    </a:cubicBezTo>
                    <a:cubicBezTo>
                      <a:pt x="484549" y="924467"/>
                      <a:pt x="497196" y="920854"/>
                      <a:pt x="508036" y="914531"/>
                    </a:cubicBezTo>
                    <a:cubicBezTo>
                      <a:pt x="527909" y="902787"/>
                      <a:pt x="540555" y="883817"/>
                      <a:pt x="544168" y="860331"/>
                    </a:cubicBezTo>
                    <a:cubicBezTo>
                      <a:pt x="546878" y="837748"/>
                      <a:pt x="539652" y="815165"/>
                      <a:pt x="523392" y="798905"/>
                    </a:cubicBezTo>
                    <a:lnTo>
                      <a:pt x="458353" y="733866"/>
                    </a:lnTo>
                    <a:lnTo>
                      <a:pt x="476419" y="723930"/>
                    </a:lnTo>
                    <a:cubicBezTo>
                      <a:pt x="489969" y="715800"/>
                      <a:pt x="499002" y="702250"/>
                      <a:pt x="500809" y="686893"/>
                    </a:cubicBezTo>
                    <a:cubicBezTo>
                      <a:pt x="502616" y="671537"/>
                      <a:pt x="497196" y="656181"/>
                      <a:pt x="485452" y="645341"/>
                    </a:cubicBezTo>
                    <a:lnTo>
                      <a:pt x="463773" y="625468"/>
                    </a:lnTo>
                    <a:lnTo>
                      <a:pt x="768192" y="560428"/>
                    </a:lnTo>
                    <a:cubicBezTo>
                      <a:pt x="775419" y="567655"/>
                      <a:pt x="784452" y="573075"/>
                      <a:pt x="795292" y="575785"/>
                    </a:cubicBezTo>
                    <a:cubicBezTo>
                      <a:pt x="800712" y="577592"/>
                      <a:pt x="805228" y="577592"/>
                      <a:pt x="810648" y="577592"/>
                    </a:cubicBezTo>
                    <a:cubicBezTo>
                      <a:pt x="820585" y="577592"/>
                      <a:pt x="830521" y="574882"/>
                      <a:pt x="840458" y="569462"/>
                    </a:cubicBezTo>
                    <a:cubicBezTo>
                      <a:pt x="854008" y="561332"/>
                      <a:pt x="863944" y="548685"/>
                      <a:pt x="867557" y="533329"/>
                    </a:cubicBezTo>
                    <a:cubicBezTo>
                      <a:pt x="869364" y="518876"/>
                      <a:pt x="867557" y="503519"/>
                      <a:pt x="859428" y="489969"/>
                    </a:cubicBezTo>
                    <a:lnTo>
                      <a:pt x="859428" y="489969"/>
                    </a:lnTo>
                    <a:close/>
                    <a:moveTo>
                      <a:pt x="707670" y="228006"/>
                    </a:moveTo>
                    <a:lnTo>
                      <a:pt x="715799" y="223490"/>
                    </a:lnTo>
                    <a:cubicBezTo>
                      <a:pt x="732963" y="213553"/>
                      <a:pt x="755546" y="218973"/>
                      <a:pt x="765482" y="237039"/>
                    </a:cubicBezTo>
                    <a:cubicBezTo>
                      <a:pt x="775419" y="254203"/>
                      <a:pt x="769999" y="276786"/>
                      <a:pt x="751932" y="286722"/>
                    </a:cubicBezTo>
                    <a:lnTo>
                      <a:pt x="743802" y="291239"/>
                    </a:lnTo>
                    <a:lnTo>
                      <a:pt x="707670" y="228909"/>
                    </a:lnTo>
                    <a:lnTo>
                      <a:pt x="707670" y="228006"/>
                    </a:lnTo>
                    <a:close/>
                    <a:moveTo>
                      <a:pt x="169290" y="708573"/>
                    </a:moveTo>
                    <a:cubicBezTo>
                      <a:pt x="145804" y="722123"/>
                      <a:pt x="115091" y="713993"/>
                      <a:pt x="100637" y="690507"/>
                    </a:cubicBezTo>
                    <a:lnTo>
                      <a:pt x="42825" y="590238"/>
                    </a:lnTo>
                    <a:cubicBezTo>
                      <a:pt x="36502" y="578495"/>
                      <a:pt x="34695" y="564945"/>
                      <a:pt x="37405" y="552299"/>
                    </a:cubicBezTo>
                    <a:cubicBezTo>
                      <a:pt x="40115" y="539652"/>
                      <a:pt x="49148" y="528812"/>
                      <a:pt x="60891" y="521586"/>
                    </a:cubicBezTo>
                    <a:lnTo>
                      <a:pt x="199100" y="442093"/>
                    </a:lnTo>
                    <a:lnTo>
                      <a:pt x="307498" y="629081"/>
                    </a:lnTo>
                    <a:lnTo>
                      <a:pt x="169290" y="708573"/>
                    </a:lnTo>
                    <a:close/>
                    <a:moveTo>
                      <a:pt x="507132" y="856718"/>
                    </a:moveTo>
                    <a:cubicBezTo>
                      <a:pt x="505326" y="868461"/>
                      <a:pt x="499002" y="878398"/>
                      <a:pt x="489066" y="883817"/>
                    </a:cubicBezTo>
                    <a:cubicBezTo>
                      <a:pt x="474613" y="891947"/>
                      <a:pt x="456546" y="890141"/>
                      <a:pt x="444803" y="877495"/>
                    </a:cubicBezTo>
                    <a:lnTo>
                      <a:pt x="263235" y="695927"/>
                    </a:lnTo>
                    <a:lnTo>
                      <a:pt x="329178" y="657987"/>
                    </a:lnTo>
                    <a:lnTo>
                      <a:pt x="497196" y="826005"/>
                    </a:lnTo>
                    <a:cubicBezTo>
                      <a:pt x="504422" y="833232"/>
                      <a:pt x="508939" y="844975"/>
                      <a:pt x="507132" y="856718"/>
                    </a:cubicBezTo>
                    <a:lnTo>
                      <a:pt x="507132" y="856718"/>
                    </a:lnTo>
                    <a:close/>
                    <a:moveTo>
                      <a:pt x="459256" y="672440"/>
                    </a:moveTo>
                    <a:cubicBezTo>
                      <a:pt x="461966" y="675150"/>
                      <a:pt x="463773" y="678764"/>
                      <a:pt x="462869" y="683280"/>
                    </a:cubicBezTo>
                    <a:cubicBezTo>
                      <a:pt x="461966" y="687797"/>
                      <a:pt x="460159" y="690507"/>
                      <a:pt x="456546" y="693217"/>
                    </a:cubicBezTo>
                    <a:lnTo>
                      <a:pt x="430350" y="708573"/>
                    </a:lnTo>
                    <a:lnTo>
                      <a:pt x="368021" y="646244"/>
                    </a:lnTo>
                    <a:lnTo>
                      <a:pt x="418607" y="635404"/>
                    </a:lnTo>
                    <a:lnTo>
                      <a:pt x="459256" y="672440"/>
                    </a:lnTo>
                    <a:close/>
                    <a:moveTo>
                      <a:pt x="830521" y="525199"/>
                    </a:moveTo>
                    <a:cubicBezTo>
                      <a:pt x="828715" y="531522"/>
                      <a:pt x="825101" y="536039"/>
                      <a:pt x="819681" y="538749"/>
                    </a:cubicBezTo>
                    <a:cubicBezTo>
                      <a:pt x="814261" y="541459"/>
                      <a:pt x="807938" y="542362"/>
                      <a:pt x="802518" y="541459"/>
                    </a:cubicBezTo>
                    <a:cubicBezTo>
                      <a:pt x="796195" y="539652"/>
                      <a:pt x="791678" y="536039"/>
                      <a:pt x="788969" y="530619"/>
                    </a:cubicBezTo>
                    <a:lnTo>
                      <a:pt x="523392" y="69925"/>
                    </a:lnTo>
                    <a:cubicBezTo>
                      <a:pt x="520682" y="64505"/>
                      <a:pt x="519779" y="58182"/>
                      <a:pt x="520682" y="52762"/>
                    </a:cubicBezTo>
                    <a:cubicBezTo>
                      <a:pt x="522489" y="46439"/>
                      <a:pt x="526102" y="41922"/>
                      <a:pt x="531522" y="39212"/>
                    </a:cubicBezTo>
                    <a:cubicBezTo>
                      <a:pt x="535135" y="37405"/>
                      <a:pt x="538748" y="36502"/>
                      <a:pt x="543265" y="36502"/>
                    </a:cubicBezTo>
                    <a:cubicBezTo>
                      <a:pt x="545072" y="36502"/>
                      <a:pt x="546878" y="36502"/>
                      <a:pt x="549588" y="37405"/>
                    </a:cubicBezTo>
                    <a:cubicBezTo>
                      <a:pt x="555912" y="39212"/>
                      <a:pt x="560428" y="42825"/>
                      <a:pt x="563138" y="48245"/>
                    </a:cubicBezTo>
                    <a:lnTo>
                      <a:pt x="828715" y="508939"/>
                    </a:lnTo>
                    <a:cubicBezTo>
                      <a:pt x="831424" y="513456"/>
                      <a:pt x="832328" y="518876"/>
                      <a:pt x="830521" y="525199"/>
                    </a:cubicBezTo>
                    <a:close/>
                  </a:path>
                </a:pathLst>
              </a:custGeom>
              <a:solidFill>
                <a:srgbClr val="010101"/>
              </a:solidFill>
              <a:ln w="9028" cap="flat">
                <a:noFill/>
                <a:prstDash val="solid"/>
                <a:miter/>
              </a:ln>
            </p:spPr>
            <p:txBody>
              <a:bodyPr rtlCol="0" anchor="ctr"/>
              <a:lstStyle/>
              <a:p>
                <a:endParaRPr lang="en-US"/>
              </a:p>
            </p:txBody>
          </p:sp>
          <p:sp>
            <p:nvSpPr>
              <p:cNvPr id="132" name="Freeform 301">
                <a:extLst>
                  <a:ext uri="{FF2B5EF4-FFF2-40B4-BE49-F238E27FC236}">
                    <a16:creationId xmlns:a16="http://schemas.microsoft.com/office/drawing/2014/main" id="{E36FEB28-8A4D-0A6B-5137-93976AB6ABD5}"/>
                  </a:ext>
                </a:extLst>
              </p:cNvPr>
              <p:cNvSpPr/>
              <p:nvPr/>
            </p:nvSpPr>
            <p:spPr>
              <a:xfrm>
                <a:off x="4253152" y="1007954"/>
                <a:ext cx="36132" cy="36132"/>
              </a:xfrm>
              <a:custGeom>
                <a:avLst/>
                <a:gdLst>
                  <a:gd name="connsiteX0" fmla="*/ 18066 w 36132"/>
                  <a:gd name="connsiteY0" fmla="*/ 36133 h 36132"/>
                  <a:gd name="connsiteX1" fmla="*/ 30713 w 36132"/>
                  <a:gd name="connsiteY1" fmla="*/ 30713 h 36132"/>
                  <a:gd name="connsiteX2" fmla="*/ 36133 w 36132"/>
                  <a:gd name="connsiteY2" fmla="*/ 18066 h 36132"/>
                  <a:gd name="connsiteX3" fmla="*/ 30713 w 36132"/>
                  <a:gd name="connsiteY3" fmla="*/ 5420 h 36132"/>
                  <a:gd name="connsiteX4" fmla="*/ 18066 w 36132"/>
                  <a:gd name="connsiteY4" fmla="*/ 0 h 36132"/>
                  <a:gd name="connsiteX5" fmla="*/ 5420 w 36132"/>
                  <a:gd name="connsiteY5" fmla="*/ 5420 h 36132"/>
                  <a:gd name="connsiteX6" fmla="*/ 0 w 36132"/>
                  <a:gd name="connsiteY6" fmla="*/ 18066 h 36132"/>
                  <a:gd name="connsiteX7" fmla="*/ 5420 w 36132"/>
                  <a:gd name="connsiteY7" fmla="*/ 30713 h 36132"/>
                  <a:gd name="connsiteX8" fmla="*/ 18066 w 36132"/>
                  <a:gd name="connsiteY8" fmla="*/ 36133 h 3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32" h="36132">
                    <a:moveTo>
                      <a:pt x="18066" y="36133"/>
                    </a:moveTo>
                    <a:cubicBezTo>
                      <a:pt x="22583" y="36133"/>
                      <a:pt x="27100" y="34327"/>
                      <a:pt x="30713" y="30713"/>
                    </a:cubicBezTo>
                    <a:cubicBezTo>
                      <a:pt x="34326" y="27100"/>
                      <a:pt x="36133" y="22583"/>
                      <a:pt x="36133" y="18066"/>
                    </a:cubicBezTo>
                    <a:cubicBezTo>
                      <a:pt x="36133" y="13550"/>
                      <a:pt x="34326" y="9033"/>
                      <a:pt x="30713" y="5420"/>
                    </a:cubicBezTo>
                    <a:cubicBezTo>
                      <a:pt x="27100" y="1807"/>
                      <a:pt x="22583" y="0"/>
                      <a:pt x="18066" y="0"/>
                    </a:cubicBezTo>
                    <a:cubicBezTo>
                      <a:pt x="13550" y="0"/>
                      <a:pt x="9033" y="1807"/>
                      <a:pt x="5420" y="5420"/>
                    </a:cubicBezTo>
                    <a:cubicBezTo>
                      <a:pt x="1807" y="9033"/>
                      <a:pt x="0" y="13550"/>
                      <a:pt x="0" y="18066"/>
                    </a:cubicBezTo>
                    <a:cubicBezTo>
                      <a:pt x="0" y="22583"/>
                      <a:pt x="1807" y="27100"/>
                      <a:pt x="5420" y="30713"/>
                    </a:cubicBezTo>
                    <a:cubicBezTo>
                      <a:pt x="8130" y="34327"/>
                      <a:pt x="13550" y="36133"/>
                      <a:pt x="18066" y="36133"/>
                    </a:cubicBezTo>
                    <a:close/>
                  </a:path>
                </a:pathLst>
              </a:custGeom>
              <a:solidFill>
                <a:srgbClr val="010101"/>
              </a:solidFill>
              <a:ln w="9028" cap="flat">
                <a:noFill/>
                <a:prstDash val="solid"/>
                <a:miter/>
              </a:ln>
            </p:spPr>
            <p:txBody>
              <a:bodyPr rtlCol="0" anchor="ctr"/>
              <a:lstStyle/>
              <a:p>
                <a:endParaRPr lang="en-US"/>
              </a:p>
            </p:txBody>
          </p:sp>
        </p:grpSp>
        <p:grpSp>
          <p:nvGrpSpPr>
            <p:cNvPr id="128" name="Graphic 2">
              <a:extLst>
                <a:ext uri="{FF2B5EF4-FFF2-40B4-BE49-F238E27FC236}">
                  <a16:creationId xmlns:a16="http://schemas.microsoft.com/office/drawing/2014/main" id="{A89B1E34-04BF-4B6B-45D4-EB46A33CF4AE}"/>
                </a:ext>
              </a:extLst>
            </p:cNvPr>
            <p:cNvGrpSpPr/>
            <p:nvPr/>
          </p:nvGrpSpPr>
          <p:grpSpPr>
            <a:xfrm>
              <a:off x="3958353" y="890522"/>
              <a:ext cx="708520" cy="605461"/>
              <a:chOff x="3958353" y="890522"/>
              <a:chExt cx="708520" cy="605461"/>
            </a:xfrm>
            <a:solidFill>
              <a:srgbClr val="60A9DD"/>
            </a:solidFill>
          </p:grpSpPr>
          <p:sp>
            <p:nvSpPr>
              <p:cNvPr id="129" name="Freeform 298">
                <a:extLst>
                  <a:ext uri="{FF2B5EF4-FFF2-40B4-BE49-F238E27FC236}">
                    <a16:creationId xmlns:a16="http://schemas.microsoft.com/office/drawing/2014/main" id="{8B5090B5-C3E6-E164-0679-8405E2746FB8}"/>
                  </a:ext>
                </a:extLst>
              </p:cNvPr>
              <p:cNvSpPr/>
              <p:nvPr/>
            </p:nvSpPr>
            <p:spPr>
              <a:xfrm>
                <a:off x="4150173" y="890522"/>
                <a:ext cx="516699" cy="505860"/>
              </a:xfrm>
              <a:custGeom>
                <a:avLst/>
                <a:gdLst>
                  <a:gd name="connsiteX0" fmla="*/ 274610 w 516699"/>
                  <a:gd name="connsiteY0" fmla="*/ 0 h 505860"/>
                  <a:gd name="connsiteX1" fmla="*/ 516700 w 516699"/>
                  <a:gd name="connsiteY1" fmla="*/ 419141 h 505860"/>
                  <a:gd name="connsiteX2" fmla="*/ 112915 w 516699"/>
                  <a:gd name="connsiteY2" fmla="*/ 505860 h 505860"/>
                  <a:gd name="connsiteX3" fmla="*/ 0 w 516699"/>
                  <a:gd name="connsiteY3" fmla="*/ 309840 h 505860"/>
                </a:gdLst>
                <a:ahLst/>
                <a:cxnLst>
                  <a:cxn ang="0">
                    <a:pos x="connsiteX0" y="connsiteY0"/>
                  </a:cxn>
                  <a:cxn ang="0">
                    <a:pos x="connsiteX1" y="connsiteY1"/>
                  </a:cxn>
                  <a:cxn ang="0">
                    <a:pos x="connsiteX2" y="connsiteY2"/>
                  </a:cxn>
                  <a:cxn ang="0">
                    <a:pos x="connsiteX3" y="connsiteY3"/>
                  </a:cxn>
                </a:cxnLst>
                <a:rect l="l" t="t" r="r" b="b"/>
                <a:pathLst>
                  <a:path w="516699" h="505860">
                    <a:moveTo>
                      <a:pt x="274610" y="0"/>
                    </a:moveTo>
                    <a:lnTo>
                      <a:pt x="516700" y="419141"/>
                    </a:lnTo>
                    <a:lnTo>
                      <a:pt x="112915" y="505860"/>
                    </a:lnTo>
                    <a:lnTo>
                      <a:pt x="0" y="309840"/>
                    </a:lnTo>
                  </a:path>
                </a:pathLst>
              </a:custGeom>
              <a:solidFill>
                <a:srgbClr val="00BADE"/>
              </a:solidFill>
              <a:ln w="9028" cap="flat">
                <a:noFill/>
                <a:prstDash val="solid"/>
                <a:miter/>
              </a:ln>
            </p:spPr>
            <p:txBody>
              <a:bodyPr rtlCol="0" anchor="ctr"/>
              <a:lstStyle/>
              <a:p>
                <a:endParaRPr lang="en-US"/>
              </a:p>
            </p:txBody>
          </p:sp>
          <p:sp>
            <p:nvSpPr>
              <p:cNvPr id="130" name="Freeform 299">
                <a:extLst>
                  <a:ext uri="{FF2B5EF4-FFF2-40B4-BE49-F238E27FC236}">
                    <a16:creationId xmlns:a16="http://schemas.microsoft.com/office/drawing/2014/main" id="{EF6198A9-6957-C57F-E470-9A98948067C1}"/>
                  </a:ext>
                </a:extLst>
              </p:cNvPr>
              <p:cNvSpPr/>
              <p:nvPr/>
            </p:nvSpPr>
            <p:spPr>
              <a:xfrm>
                <a:off x="3958353" y="1222945"/>
                <a:ext cx="271312" cy="273038"/>
              </a:xfrm>
              <a:custGeom>
                <a:avLst/>
                <a:gdLst>
                  <a:gd name="connsiteX0" fmla="*/ 133104 w 271312"/>
                  <a:gd name="connsiteY0" fmla="*/ 266480 h 273038"/>
                  <a:gd name="connsiteX1" fmla="*/ 64452 w 271312"/>
                  <a:gd name="connsiteY1" fmla="*/ 248413 h 273038"/>
                  <a:gd name="connsiteX2" fmla="*/ 6639 w 271312"/>
                  <a:gd name="connsiteY2" fmla="*/ 148144 h 273038"/>
                  <a:gd name="connsiteX3" fmla="*/ 1220 w 271312"/>
                  <a:gd name="connsiteY3" fmla="*/ 110205 h 273038"/>
                  <a:gd name="connsiteX4" fmla="*/ 24706 w 271312"/>
                  <a:gd name="connsiteY4" fmla="*/ 79492 h 273038"/>
                  <a:gd name="connsiteX5" fmla="*/ 162914 w 271312"/>
                  <a:gd name="connsiteY5" fmla="*/ 0 h 273038"/>
                  <a:gd name="connsiteX6" fmla="*/ 271313 w 271312"/>
                  <a:gd name="connsiteY6" fmla="*/ 186987 h 273038"/>
                  <a:gd name="connsiteX7" fmla="*/ 133104 w 271312"/>
                  <a:gd name="connsiteY7" fmla="*/ 266480 h 27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312" h="273038">
                    <a:moveTo>
                      <a:pt x="133104" y="266480"/>
                    </a:moveTo>
                    <a:cubicBezTo>
                      <a:pt x="109618" y="280030"/>
                      <a:pt x="78905" y="271900"/>
                      <a:pt x="64452" y="248413"/>
                    </a:cubicBezTo>
                    <a:lnTo>
                      <a:pt x="6639" y="148144"/>
                    </a:lnTo>
                    <a:cubicBezTo>
                      <a:pt x="316" y="136401"/>
                      <a:pt x="-1490" y="122852"/>
                      <a:pt x="1220" y="110205"/>
                    </a:cubicBezTo>
                    <a:cubicBezTo>
                      <a:pt x="4833" y="97559"/>
                      <a:pt x="12963" y="86719"/>
                      <a:pt x="24706" y="79492"/>
                    </a:cubicBezTo>
                    <a:lnTo>
                      <a:pt x="162914" y="0"/>
                    </a:lnTo>
                    <a:lnTo>
                      <a:pt x="271313" y="186987"/>
                    </a:lnTo>
                    <a:lnTo>
                      <a:pt x="133104" y="266480"/>
                    </a:lnTo>
                    <a:close/>
                  </a:path>
                </a:pathLst>
              </a:custGeom>
              <a:solidFill>
                <a:srgbClr val="00BADE"/>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2293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1086578" y="274748"/>
            <a:ext cx="10600546" cy="953429"/>
          </a:xfrm>
        </p:spPr>
        <p:txBody>
          <a:bodyPr/>
          <a:lstStyle/>
          <a:p>
            <a:pPr algn="ctr"/>
            <a:r>
              <a:rPr lang="en-IE" sz="3600" b="1" dirty="0">
                <a:solidFill>
                  <a:srgbClr val="027354"/>
                </a:solidFill>
                <a:effectLst/>
                <a:latin typeface="Lato" panose="020F0502020204030203" pitchFamily="34" charset="0"/>
                <a:ea typeface="Times New Roman" panose="02020603050405020304" pitchFamily="18" charset="0"/>
                <a:cs typeface="Times New Roman" panose="02020603050405020304" pitchFamily="18" charset="0"/>
              </a:rPr>
              <a:t>Step 1:  Vision, </a:t>
            </a:r>
            <a:r>
              <a:rPr lang="en-IE" b="1" dirty="0">
                <a:solidFill>
                  <a:srgbClr val="027354"/>
                </a:solidFill>
                <a:effectLst/>
                <a:latin typeface="Lato" panose="020F0502020204030203" pitchFamily="34" charset="0"/>
                <a:ea typeface="Times New Roman" panose="02020603050405020304" pitchFamily="18" charset="0"/>
                <a:cs typeface="Times New Roman" panose="02020603050405020304" pitchFamily="18" charset="0"/>
              </a:rPr>
              <a:t>Mission, Values and Strategy</a:t>
            </a:r>
            <a:endParaRPr lang="en-IE" sz="3600" dirty="0">
              <a:solidFill>
                <a:srgbClr val="027354"/>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E" dirty="0"/>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966736" y="964615"/>
            <a:ext cx="10587038" cy="3995320"/>
          </a:xfrm>
        </p:spPr>
        <p:txBody>
          <a:bodyPr/>
          <a:lstStyle/>
          <a:p>
            <a:r>
              <a:rPr lang="en-IE" sz="2400" b="1" dirty="0">
                <a:solidFill>
                  <a:srgbClr val="333333"/>
                </a:solidFill>
                <a:effectLst/>
                <a:ea typeface="Times New Roman" panose="02020603050405020304" pitchFamily="18" charset="0"/>
                <a:cs typeface="Times New Roman" panose="02020603050405020304" pitchFamily="18" charset="0"/>
              </a:rPr>
              <a:t>This is the first step to building CSR into a company’s DNA and its operating and strategic framework. </a:t>
            </a:r>
          </a:p>
          <a:p>
            <a:endParaRPr lang="en-IE" sz="1000" b="1"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v"/>
            </a:pPr>
            <a:r>
              <a:rPr lang="en-IE" sz="2400" b="1" dirty="0">
                <a:solidFill>
                  <a:srgbClr val="D0756E"/>
                </a:solidFill>
                <a:effectLst/>
                <a:ea typeface="Times New Roman" panose="02020603050405020304" pitchFamily="18" charset="0"/>
              </a:rPr>
              <a:t>Successful CSR implementation requires a clearly thought-out vision, mission, and value statement</a:t>
            </a:r>
            <a:r>
              <a:rPr lang="en-IE" sz="2400" dirty="0">
                <a:solidFill>
                  <a:srgbClr val="333333"/>
                </a:solidFill>
                <a:effectLst/>
                <a:ea typeface="Times New Roman" panose="02020603050405020304" pitchFamily="18" charset="0"/>
              </a:rPr>
              <a:t>. </a:t>
            </a:r>
            <a:r>
              <a:rPr lang="en-IE" dirty="0">
                <a:solidFill>
                  <a:srgbClr val="333333"/>
                </a:solidFill>
                <a:ea typeface="Times New Roman" panose="02020603050405020304" pitchFamily="18" charset="0"/>
              </a:rPr>
              <a:t>If you do not currently have these statements developed with CSR embedded HR can support the development and update them to address CSR. </a:t>
            </a:r>
            <a:r>
              <a:rPr lang="en-IE" sz="2400" dirty="0">
                <a:solidFill>
                  <a:srgbClr val="262626"/>
                </a:solidFill>
                <a:effectLst/>
                <a:ea typeface="Times New Roman" panose="02020603050405020304" pitchFamily="18" charset="0"/>
              </a:rPr>
              <a:t>Once the vision, mission, and values framework are defined, the firm is ready to undertake the development of its CSR strategy</a:t>
            </a:r>
            <a:endParaRPr lang="en-IE" dirty="0">
              <a:solidFill>
                <a:srgbClr val="262626"/>
              </a:solidFill>
            </a:endParaRPr>
          </a:p>
          <a:p>
            <a:pPr marL="342900" indent="-342900">
              <a:buFont typeface="Wingdings" panose="05000000000000000000" pitchFamily="2" charset="2"/>
              <a:buChar char="v"/>
            </a:pPr>
            <a:r>
              <a:rPr lang="en-IE" sz="2400" b="1" dirty="0">
                <a:solidFill>
                  <a:srgbClr val="027354"/>
                </a:solidFill>
                <a:effectLst/>
                <a:ea typeface="Times New Roman" panose="02020603050405020304" pitchFamily="18" charset="0"/>
              </a:rPr>
              <a:t>HR can outline the need and opportunities of CSR and how it can add to the ROI </a:t>
            </a:r>
            <a:r>
              <a:rPr lang="en-IE" sz="2400" dirty="0">
                <a:solidFill>
                  <a:srgbClr val="333333"/>
                </a:solidFill>
                <a:effectLst/>
                <a:ea typeface="Times New Roman" panose="02020603050405020304" pitchFamily="18" charset="0"/>
              </a:rPr>
              <a:t>of the company. They can align why it can be both a good business strategy and a good people strategy. </a:t>
            </a:r>
          </a:p>
          <a:p>
            <a:pPr marL="342900" indent="-342900">
              <a:buFont typeface="Wingdings" panose="05000000000000000000" pitchFamily="2" charset="2"/>
              <a:buChar char="v"/>
            </a:pPr>
            <a:r>
              <a:rPr lang="en-IE" sz="2400" b="1" dirty="0">
                <a:solidFill>
                  <a:srgbClr val="E78631"/>
                </a:solidFill>
                <a:effectLst/>
                <a:ea typeface="Times New Roman" panose="02020603050405020304" pitchFamily="18" charset="0"/>
                <a:cs typeface="Times New Roman" panose="02020603050405020304" pitchFamily="18" charset="0"/>
              </a:rPr>
              <a:t>The manager can bring the opportunities to the attention of the senior executive and the board </a:t>
            </a:r>
            <a:r>
              <a:rPr lang="en-IE" sz="2400" dirty="0">
                <a:solidFill>
                  <a:srgbClr val="333333"/>
                </a:solidFill>
                <a:effectLst/>
                <a:ea typeface="Times New Roman" panose="02020603050405020304" pitchFamily="18" charset="0"/>
                <a:cs typeface="Times New Roman" panose="02020603050405020304" pitchFamily="18" charset="0"/>
              </a:rPr>
              <a:t>on what it means (from both angles Human and Business), and explain why it makes good business sense. Ideally, employees and other stakeholders would be involved in the development of the corporate vision, mission, and values, more of which will be said later.</a:t>
            </a:r>
            <a:endParaRPr lang="en-IE" sz="2400"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260551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10;&#10;Description automatically generated">
            <a:extLst>
              <a:ext uri="{FF2B5EF4-FFF2-40B4-BE49-F238E27FC236}">
                <a16:creationId xmlns:a16="http://schemas.microsoft.com/office/drawing/2014/main" id="{48CAEB34-A803-F265-2AE9-0654DEDB01B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93" b="5293"/>
          <a:stretch>
            <a:fillRect/>
          </a:stretch>
        </p:blipFill>
        <p:spPr/>
      </p:pic>
      <p:sp>
        <p:nvSpPr>
          <p:cNvPr id="4" name="Text Placeholder 3">
            <a:extLst>
              <a:ext uri="{FF2B5EF4-FFF2-40B4-BE49-F238E27FC236}">
                <a16:creationId xmlns:a16="http://schemas.microsoft.com/office/drawing/2014/main" id="{1247F854-2F5E-0C49-4017-66F3A01BC077}"/>
              </a:ext>
            </a:extLst>
          </p:cNvPr>
          <p:cNvSpPr>
            <a:spLocks noGrp="1"/>
          </p:cNvSpPr>
          <p:nvPr>
            <p:ph type="body" sz="quarter" idx="13"/>
          </p:nvPr>
        </p:nvSpPr>
        <p:spPr>
          <a:xfrm>
            <a:off x="652449" y="385748"/>
            <a:ext cx="5228693" cy="953429"/>
          </a:xfrm>
        </p:spPr>
        <p:txBody>
          <a:bodyPr/>
          <a:lstStyle/>
          <a:p>
            <a:r>
              <a:rPr lang="en-IE" dirty="0">
                <a:solidFill>
                  <a:srgbClr val="027354"/>
                </a:solidFill>
              </a:rPr>
              <a:t>Why a Vision Statement?</a:t>
            </a:r>
          </a:p>
        </p:txBody>
      </p:sp>
      <p:sp>
        <p:nvSpPr>
          <p:cNvPr id="5" name="Text Placeholder 4">
            <a:extLst>
              <a:ext uri="{FF2B5EF4-FFF2-40B4-BE49-F238E27FC236}">
                <a16:creationId xmlns:a16="http://schemas.microsoft.com/office/drawing/2014/main" id="{9F54CF16-2B5B-2D86-AE69-17621FFAEDB4}"/>
              </a:ext>
            </a:extLst>
          </p:cNvPr>
          <p:cNvSpPr>
            <a:spLocks noGrp="1"/>
          </p:cNvSpPr>
          <p:nvPr>
            <p:ph type="body" sz="quarter" idx="14"/>
          </p:nvPr>
        </p:nvSpPr>
        <p:spPr>
          <a:xfrm>
            <a:off x="652449" y="876281"/>
            <a:ext cx="5510406" cy="3079983"/>
          </a:xfrm>
        </p:spPr>
        <p:txBody>
          <a:bodyPr/>
          <a:lstStyle/>
          <a:p>
            <a:r>
              <a:rPr lang="en-IE" sz="2400" b="1" dirty="0">
                <a:solidFill>
                  <a:srgbClr val="262626"/>
                </a:solidFill>
                <a:effectLst/>
                <a:ea typeface="Times New Roman" panose="02020603050405020304" pitchFamily="18" charset="0"/>
                <a:cs typeface="Times New Roman" panose="02020603050405020304" pitchFamily="18" charset="0"/>
              </a:rPr>
              <a:t>Vision Statement </a:t>
            </a:r>
            <a:r>
              <a:rPr lang="en-IE" b="1" dirty="0">
                <a:solidFill>
                  <a:srgbClr val="262626"/>
                </a:solidFill>
                <a:ea typeface="Times New Roman" panose="02020603050405020304" pitchFamily="18" charset="0"/>
                <a:cs typeface="Times New Roman" panose="02020603050405020304" pitchFamily="18" charset="0"/>
              </a:rPr>
              <a:t>demonstrates why an organization does what it does. </a:t>
            </a:r>
          </a:p>
          <a:p>
            <a:endParaRPr lang="en-IE" b="1" dirty="0">
              <a:solidFill>
                <a:srgbClr val="262626"/>
              </a:solidFill>
              <a:ea typeface="Times New Roman" panose="02020603050405020304" pitchFamily="18" charset="0"/>
              <a:cs typeface="Times New Roman" panose="02020603050405020304" pitchFamily="18" charset="0"/>
            </a:endParaRPr>
          </a:p>
          <a:p>
            <a:endParaRPr lang="en-IE" sz="100" b="1" dirty="0">
              <a:solidFill>
                <a:srgbClr val="262626"/>
              </a:solidFill>
              <a:effectLst/>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IE" sz="2400" dirty="0">
                <a:solidFill>
                  <a:srgbClr val="262626"/>
                </a:solidFill>
                <a:effectLst/>
                <a:ea typeface="Times New Roman" panose="02020603050405020304" pitchFamily="18" charset="0"/>
                <a:cs typeface="Times New Roman" panose="02020603050405020304" pitchFamily="18" charset="0"/>
              </a:rPr>
              <a:t>The </a:t>
            </a:r>
            <a:r>
              <a:rPr lang="en-IE" sz="2200" dirty="0">
                <a:solidFill>
                  <a:srgbClr val="262626"/>
                </a:solidFill>
                <a:effectLst/>
                <a:ea typeface="Times New Roman" panose="02020603050405020304" pitchFamily="18" charset="0"/>
                <a:cs typeface="Times New Roman" panose="02020603050405020304" pitchFamily="18" charset="0"/>
              </a:rPr>
              <a:t>Vision Statement sets the future direction for the company and what it is aiming for in 5, to 10 years +.</a:t>
            </a:r>
          </a:p>
          <a:p>
            <a:pPr marL="342900" indent="-342900">
              <a:buFont typeface="Arial" panose="020B0604020202020204" pitchFamily="34" charset="0"/>
              <a:buChar char="•"/>
            </a:pPr>
            <a:r>
              <a:rPr lang="en-IE" sz="2200" dirty="0">
                <a:solidFill>
                  <a:srgbClr val="262626"/>
                </a:solidFill>
                <a:effectLst/>
                <a:ea typeface="Times New Roman" panose="02020603050405020304" pitchFamily="18" charset="0"/>
                <a:cs typeface="Times New Roman" panose="02020603050405020304" pitchFamily="18" charset="0"/>
              </a:rPr>
              <a:t>It expresses what the company is striving for in the long-term future, how the company works, and how it is and will be guided by its CSR values so it can find the right balance between commercial interests and act as a responsible business. </a:t>
            </a:r>
            <a:endParaRPr lang="en-IE" sz="2200" dirty="0">
              <a:solidFill>
                <a:srgbClr val="262626"/>
              </a:solidFill>
            </a:endParaRPr>
          </a:p>
        </p:txBody>
      </p:sp>
    </p:spTree>
    <p:extLst>
      <p:ext uri="{BB962C8B-B14F-4D97-AF65-F5344CB8AC3E}">
        <p14:creationId xmlns:p14="http://schemas.microsoft.com/office/powerpoint/2010/main" val="376137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lant, tree&#10;&#10;Description automatically generated">
            <a:extLst>
              <a:ext uri="{FF2B5EF4-FFF2-40B4-BE49-F238E27FC236}">
                <a16:creationId xmlns:a16="http://schemas.microsoft.com/office/drawing/2014/main" id="{94248201-9EA8-D2FB-55E1-9ACF809E89B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377" b="5377"/>
          <a:stretch>
            <a:fillRect/>
          </a:stretch>
        </p:blipFill>
        <p:spPr/>
      </p:pic>
      <p:sp>
        <p:nvSpPr>
          <p:cNvPr id="4" name="Text Placeholder 3">
            <a:extLst>
              <a:ext uri="{FF2B5EF4-FFF2-40B4-BE49-F238E27FC236}">
                <a16:creationId xmlns:a16="http://schemas.microsoft.com/office/drawing/2014/main" id="{1247F854-2F5E-0C49-4017-66F3A01BC077}"/>
              </a:ext>
            </a:extLst>
          </p:cNvPr>
          <p:cNvSpPr>
            <a:spLocks noGrp="1"/>
          </p:cNvSpPr>
          <p:nvPr>
            <p:ph type="body" sz="quarter" idx="13"/>
          </p:nvPr>
        </p:nvSpPr>
        <p:spPr>
          <a:xfrm>
            <a:off x="764842" y="532388"/>
            <a:ext cx="5228693" cy="953429"/>
          </a:xfrm>
        </p:spPr>
        <p:txBody>
          <a:bodyPr>
            <a:normAutofit fontScale="92500"/>
          </a:bodyPr>
          <a:lstStyle/>
          <a:p>
            <a:r>
              <a:rPr lang="en-IE" dirty="0">
                <a:solidFill>
                  <a:srgbClr val="027354"/>
                </a:solidFill>
              </a:rPr>
              <a:t>Why a Mission Statement?</a:t>
            </a:r>
          </a:p>
        </p:txBody>
      </p:sp>
      <p:sp>
        <p:nvSpPr>
          <p:cNvPr id="5" name="Text Placeholder 4">
            <a:extLst>
              <a:ext uri="{FF2B5EF4-FFF2-40B4-BE49-F238E27FC236}">
                <a16:creationId xmlns:a16="http://schemas.microsoft.com/office/drawing/2014/main" id="{9F54CF16-2B5B-2D86-AE69-17621FFAEDB4}"/>
              </a:ext>
            </a:extLst>
          </p:cNvPr>
          <p:cNvSpPr>
            <a:spLocks noGrp="1"/>
          </p:cNvSpPr>
          <p:nvPr>
            <p:ph type="body" sz="quarter" idx="14"/>
          </p:nvPr>
        </p:nvSpPr>
        <p:spPr>
          <a:xfrm>
            <a:off x="771505" y="1100555"/>
            <a:ext cx="5426962" cy="5538370"/>
          </a:xfrm>
          <a:solidFill>
            <a:srgbClr val="EBC2BF"/>
          </a:solidFill>
        </p:spPr>
        <p:txBody>
          <a:bodyPr/>
          <a:lstStyle/>
          <a:p>
            <a:pPr>
              <a:lnSpc>
                <a:spcPct val="107000"/>
              </a:lnSpc>
              <a:spcAft>
                <a:spcPts val="865"/>
              </a:spcAft>
            </a:pPr>
            <a:r>
              <a:rPr lang="en-IE" sz="2400" dirty="0">
                <a:solidFill>
                  <a:srgbClr val="262626"/>
                </a:solidFill>
                <a:effectLst/>
                <a:ea typeface="Times New Roman" panose="02020603050405020304" pitchFamily="18" charset="0"/>
                <a:cs typeface="Times New Roman" panose="02020603050405020304" pitchFamily="18" charset="0"/>
              </a:rPr>
              <a:t>The </a:t>
            </a:r>
            <a:r>
              <a:rPr lang="en-IE" sz="2400" b="1" dirty="0">
                <a:solidFill>
                  <a:srgbClr val="262626"/>
                </a:solidFill>
                <a:effectLst/>
                <a:ea typeface="Times New Roman" panose="02020603050405020304" pitchFamily="18" charset="0"/>
                <a:cs typeface="Times New Roman" panose="02020603050405020304" pitchFamily="18" charset="0"/>
              </a:rPr>
              <a:t>Mission Statement </a:t>
            </a:r>
            <a:r>
              <a:rPr lang="en-IE" b="1" dirty="0">
                <a:solidFill>
                  <a:srgbClr val="262626"/>
                </a:solidFill>
                <a:ea typeface="Times New Roman" panose="02020603050405020304" pitchFamily="18" charset="0"/>
                <a:cs typeface="Times New Roman" panose="02020603050405020304" pitchFamily="18" charset="0"/>
              </a:rPr>
              <a:t>demonstrates how the Vision Statement will be achieved. </a:t>
            </a:r>
            <a:r>
              <a:rPr lang="en-IE" dirty="0">
                <a:solidFill>
                  <a:srgbClr val="262626"/>
                </a:solidFill>
                <a:ea typeface="Times New Roman" panose="02020603050405020304" pitchFamily="18" charset="0"/>
                <a:cs typeface="Times New Roman" panose="02020603050405020304" pitchFamily="18" charset="0"/>
              </a:rPr>
              <a:t>It</a:t>
            </a:r>
            <a:r>
              <a:rPr lang="en-IE" b="1" dirty="0">
                <a:solidFill>
                  <a:srgbClr val="262626"/>
                </a:solidFill>
                <a:ea typeface="Times New Roman" panose="02020603050405020304" pitchFamily="18" charset="0"/>
                <a:cs typeface="Times New Roman" panose="02020603050405020304" pitchFamily="18" charset="0"/>
              </a:rPr>
              <a:t> </a:t>
            </a:r>
            <a:r>
              <a:rPr lang="en-IE" sz="2400" dirty="0">
                <a:solidFill>
                  <a:srgbClr val="262626"/>
                </a:solidFill>
                <a:effectLst/>
                <a:ea typeface="Times New Roman" panose="02020603050405020304" pitchFamily="18" charset="0"/>
                <a:cs typeface="Times New Roman" panose="02020603050405020304" pitchFamily="18" charset="0"/>
              </a:rPr>
              <a:t>describes the company’s values, commitments, actions, and activities that will occur during the present often in a daily capacity. It focuses on business objectives, customers, compliance, collaboration and sharing of better practices, and a quality mindset. These actions need to be underpinned by CSR and commitment to the triple bottom line (i.e., </a:t>
            </a:r>
            <a:r>
              <a:rPr lang="en-IE" dirty="0">
                <a:solidFill>
                  <a:srgbClr val="262626"/>
                </a:solidFill>
                <a:cs typeface="Times New Roman" panose="02020603050405020304" pitchFamily="18" charset="0"/>
              </a:rPr>
              <a:t>social, environmental, and financial</a:t>
            </a:r>
            <a:r>
              <a:rPr lang="en-IE" b="0" i="0" dirty="0">
                <a:solidFill>
                  <a:srgbClr val="4D5156"/>
                </a:solidFill>
                <a:effectLst/>
                <a:latin typeface="arial" panose="020B0604020202020204" pitchFamily="34" charset="0"/>
              </a:rPr>
              <a:t>)</a:t>
            </a:r>
            <a:r>
              <a:rPr lang="en-IE" sz="2400" dirty="0">
                <a:solidFill>
                  <a:srgbClr val="262626"/>
                </a:solidFill>
                <a:effectLst/>
                <a:ea typeface="Times New Roman" panose="02020603050405020304" pitchFamily="18" charset="0"/>
                <a:cs typeface="Times New Roman" panose="02020603050405020304" pitchFamily="18" charset="0"/>
              </a:rPr>
              <a:t> and sustainable development.</a:t>
            </a:r>
            <a:endParaRPr lang="en-IE" dirty="0">
              <a:solidFill>
                <a:srgbClr val="262626"/>
              </a:solidFill>
            </a:endParaRPr>
          </a:p>
        </p:txBody>
      </p:sp>
    </p:spTree>
    <p:extLst>
      <p:ext uri="{BB962C8B-B14F-4D97-AF65-F5344CB8AC3E}">
        <p14:creationId xmlns:p14="http://schemas.microsoft.com/office/powerpoint/2010/main" val="369504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5C1BC41-E915-25CB-1E1C-A716E449FC02}"/>
              </a:ext>
            </a:extLst>
          </p:cNvPr>
          <p:cNvSpPr>
            <a:spLocks noGrp="1"/>
          </p:cNvSpPr>
          <p:nvPr>
            <p:ph type="body" sz="quarter" idx="13"/>
          </p:nvPr>
        </p:nvSpPr>
        <p:spPr>
          <a:xfrm>
            <a:off x="1086578" y="323850"/>
            <a:ext cx="10600546" cy="953429"/>
          </a:xfrm>
        </p:spPr>
        <p:txBody>
          <a:bodyPr/>
          <a:lstStyle/>
          <a:p>
            <a:pPr algn="ctr"/>
            <a:r>
              <a:rPr lang="en-IE" dirty="0">
                <a:solidFill>
                  <a:srgbClr val="027354"/>
                </a:solidFill>
              </a:rPr>
              <a:t>CSR Needs Company Vision and Staff Commitment</a:t>
            </a:r>
          </a:p>
        </p:txBody>
      </p:sp>
      <p:sp>
        <p:nvSpPr>
          <p:cNvPr id="7" name="Rectangle: Rounded Corners 6">
            <a:extLst>
              <a:ext uri="{FF2B5EF4-FFF2-40B4-BE49-F238E27FC236}">
                <a16:creationId xmlns:a16="http://schemas.microsoft.com/office/drawing/2014/main" id="{7872F8A3-842A-B937-30AD-EE4D61C77158}"/>
              </a:ext>
            </a:extLst>
          </p:cNvPr>
          <p:cNvSpPr/>
          <p:nvPr/>
        </p:nvSpPr>
        <p:spPr>
          <a:xfrm>
            <a:off x="685800" y="4118632"/>
            <a:ext cx="10829925" cy="2644117"/>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Staff Participation is a Priority</a:t>
            </a:r>
          </a:p>
          <a:p>
            <a:r>
              <a:rPr lang="en-IE" sz="2000" dirty="0"/>
              <a:t>Sustainable HR management combined with CSR is key. </a:t>
            </a:r>
            <a:r>
              <a:rPr lang="en-IE" sz="2000" dirty="0">
                <a:solidFill>
                  <a:schemeClr val="bg1"/>
                </a:solidFill>
              </a:rPr>
              <a:t>Employees are SMEs, the top four priority stakeholders, the others being shareholders, customers, and communities. Staff participation and buy-in to delivering company CSR objectives are central to its successful implementation. HR practices facilitate embedding staff participation through CSR competency development, training, support development of programs, etc</a:t>
            </a:r>
            <a:r>
              <a:rPr lang="en-IE" sz="2000" dirty="0"/>
              <a:t>. CSR objectives should go a step further and be embedded in the SME employee brand and be part of the value proposition for working at a given firm. </a:t>
            </a:r>
          </a:p>
        </p:txBody>
      </p:sp>
      <p:sp>
        <p:nvSpPr>
          <p:cNvPr id="8" name="Rectangle: Rounded Corners 7">
            <a:extLst>
              <a:ext uri="{FF2B5EF4-FFF2-40B4-BE49-F238E27FC236}">
                <a16:creationId xmlns:a16="http://schemas.microsoft.com/office/drawing/2014/main" id="{F4EC75A6-E73B-0F9F-D055-0B3851834AB4}"/>
              </a:ext>
            </a:extLst>
          </p:cNvPr>
          <p:cNvSpPr/>
          <p:nvPr/>
        </p:nvSpPr>
        <p:spPr>
          <a:xfrm>
            <a:off x="685800" y="1004259"/>
            <a:ext cx="10915623" cy="3024816"/>
          </a:xfrm>
          <a:prstGeom prst="roundRect">
            <a:avLst/>
          </a:prstGeom>
          <a:solidFill>
            <a:srgbClr val="E786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dirty="0"/>
              <a:t>Overarching CSR Vision</a:t>
            </a:r>
          </a:p>
          <a:p>
            <a:pPr algn="ctr"/>
            <a:r>
              <a:rPr lang="en-IE" sz="2000" dirty="0"/>
              <a:t>Companies with a good CSR reputation have CSR as part of their overall Vision. </a:t>
            </a:r>
            <a:r>
              <a:rPr lang="en-IE" sz="2000" dirty="0">
                <a:solidFill>
                  <a:schemeClr val="bg1"/>
                </a:solidFill>
                <a:ea typeface="Times New Roman" panose="02020603050405020304" pitchFamily="18" charset="0"/>
              </a:rPr>
              <a:t>A CSR Vision makes sure the company’s </a:t>
            </a:r>
            <a:r>
              <a:rPr lang="en-IE" sz="2000" dirty="0" err="1">
                <a:solidFill>
                  <a:schemeClr val="bg1"/>
                </a:solidFill>
                <a:ea typeface="Times New Roman" panose="02020603050405020304" pitchFamily="18" charset="0"/>
              </a:rPr>
              <a:t>behavior</a:t>
            </a:r>
            <a:r>
              <a:rPr lang="en-IE" sz="2000" dirty="0">
                <a:solidFill>
                  <a:schemeClr val="bg1"/>
                </a:solidFill>
                <a:ea typeface="Times New Roman" panose="02020603050405020304" pitchFamily="18" charset="0"/>
              </a:rPr>
              <a:t> and that of the people is aligned with CSR values in a consistent way. </a:t>
            </a:r>
            <a:r>
              <a:rPr lang="en-IE" sz="2000" dirty="0"/>
              <a:t>The Vision embeds CSR values throughout the company building marketplace trust and reputation in both the eyes of the customers, stakeholders, partners, and employees. </a:t>
            </a:r>
            <a:r>
              <a:rPr lang="en-IE" sz="2000" dirty="0">
                <a:solidFill>
                  <a:schemeClr val="bg1"/>
                </a:solidFill>
                <a:effectLst/>
                <a:ea typeface="Times New Roman" panose="02020603050405020304" pitchFamily="18" charset="0"/>
              </a:rPr>
              <a:t>Another critical success factor for implementing the CSR Vision is having the commitment and support of senior management, managers, executives, and board level. This commitment must be reinforced and supported by HR so they can engage and support staff, and provide the necessary </a:t>
            </a:r>
            <a:r>
              <a:rPr lang="en-IE" sz="2000" dirty="0">
                <a:solidFill>
                  <a:schemeClr val="bg1"/>
                </a:solidFill>
                <a:ea typeface="Times New Roman" panose="02020603050405020304" pitchFamily="18" charset="0"/>
              </a:rPr>
              <a:t>employee strategies, </a:t>
            </a:r>
            <a:r>
              <a:rPr lang="en-IE" sz="2000" dirty="0">
                <a:solidFill>
                  <a:schemeClr val="bg1"/>
                </a:solidFill>
                <a:effectLst/>
                <a:ea typeface="Times New Roman" panose="02020603050405020304" pitchFamily="18" charset="0"/>
              </a:rPr>
              <a:t>policies, skills, tools and incentives. </a:t>
            </a:r>
            <a:endParaRPr lang="en-IE" sz="2000" dirty="0"/>
          </a:p>
        </p:txBody>
      </p:sp>
    </p:spTree>
    <p:extLst>
      <p:ext uri="{BB962C8B-B14F-4D97-AF65-F5344CB8AC3E}">
        <p14:creationId xmlns:p14="http://schemas.microsoft.com/office/powerpoint/2010/main" val="27344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F4EC75A6-E73B-0F9F-D055-0B3851834AB4}"/>
              </a:ext>
            </a:extLst>
          </p:cNvPr>
          <p:cNvSpPr/>
          <p:nvPr/>
        </p:nvSpPr>
        <p:spPr>
          <a:xfrm>
            <a:off x="885775" y="854812"/>
            <a:ext cx="10887048" cy="5918939"/>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b="1" dirty="0">
                <a:solidFill>
                  <a:srgbClr val="027354"/>
                </a:solidFill>
                <a:effectLst/>
                <a:ea typeface="Times New Roman" panose="02020603050405020304" pitchFamily="18" charset="0"/>
                <a:cs typeface="Times New Roman" panose="02020603050405020304" pitchFamily="18" charset="0"/>
              </a:rPr>
              <a:t>As we examined earlier, business value is becoming more and more about intangibles such as goodwill, reputation, trust, talent, and intellectual capital, making CSR an increasingly important consideration.</a:t>
            </a:r>
          </a:p>
          <a:p>
            <a:endParaRPr lang="en-IE" sz="2000" dirty="0">
              <a:solidFill>
                <a:srgbClr val="262626"/>
              </a:solidFill>
              <a:effectLst/>
              <a:ea typeface="Times New Roman" panose="02020603050405020304" pitchFamily="18" charset="0"/>
              <a:cs typeface="Times New Roman" panose="02020603050405020304" pitchFamily="18" charset="0"/>
            </a:endParaRPr>
          </a:p>
          <a:p>
            <a:r>
              <a:rPr lang="en-IE" sz="2000" dirty="0">
                <a:solidFill>
                  <a:srgbClr val="262626"/>
                </a:solidFill>
                <a:effectLst/>
                <a:ea typeface="Times New Roman" panose="02020603050405020304" pitchFamily="18" charset="0"/>
                <a:cs typeface="Times New Roman" panose="02020603050405020304" pitchFamily="18" charset="0"/>
              </a:rPr>
              <a:t>As a key driver of CSR sustainability companies require HR to engage employees so CSR can be integrated throughout the company at every level. The employee level is one of the most important </a:t>
            </a:r>
            <a:r>
              <a:rPr lang="en-IE" sz="2000" dirty="0">
                <a:solidFill>
                  <a:srgbClr val="262626"/>
                </a:solidFill>
                <a:ea typeface="Times New Roman" panose="02020603050405020304" pitchFamily="18" charset="0"/>
                <a:cs typeface="Times New Roman" panose="02020603050405020304" pitchFamily="18" charset="0"/>
              </a:rPr>
              <a:t>implementation </a:t>
            </a:r>
            <a:r>
              <a:rPr lang="en-IE" sz="2000" dirty="0">
                <a:solidFill>
                  <a:srgbClr val="262626"/>
                </a:solidFill>
                <a:effectLst/>
                <a:ea typeface="Times New Roman" panose="02020603050405020304" pitchFamily="18" charset="0"/>
                <a:cs typeface="Times New Roman" panose="02020603050405020304" pitchFamily="18" charset="0"/>
              </a:rPr>
              <a:t>levels. HR helps the SME achieve its CSR goals (via its people i.e., employees, managers, </a:t>
            </a:r>
            <a:r>
              <a:rPr lang="en-IE" sz="2000" dirty="0">
                <a:solidFill>
                  <a:srgbClr val="262626"/>
                </a:solidFill>
                <a:ea typeface="Times New Roman" panose="02020603050405020304" pitchFamily="18" charset="0"/>
                <a:cs typeface="Times New Roman" panose="02020603050405020304" pitchFamily="18" charset="0"/>
              </a:rPr>
              <a:t>directors, etc) </a:t>
            </a:r>
            <a:r>
              <a:rPr lang="en-IE" sz="2000" dirty="0">
                <a:solidFill>
                  <a:srgbClr val="262626"/>
                </a:solidFill>
                <a:effectLst/>
                <a:ea typeface="Times New Roman" panose="02020603050405020304" pitchFamily="18" charset="0"/>
                <a:cs typeface="Times New Roman" panose="02020603050405020304" pitchFamily="18" charset="0"/>
              </a:rPr>
              <a:t>and stick to its CSR principles consistent with its strategic business direction. Anything less than full company integration especially with employees will eventually </a:t>
            </a:r>
            <a:r>
              <a:rPr lang="en-IE" sz="2000" dirty="0">
                <a:solidFill>
                  <a:srgbClr val="262626"/>
                </a:solidFill>
                <a:ea typeface="Times New Roman" panose="02020603050405020304" pitchFamily="18" charset="0"/>
                <a:cs typeface="Times New Roman" panose="02020603050405020304" pitchFamily="18" charset="0"/>
              </a:rPr>
              <a:t>cause </a:t>
            </a:r>
            <a:r>
              <a:rPr lang="en-IE" sz="2000" dirty="0">
                <a:solidFill>
                  <a:srgbClr val="262626"/>
                </a:solidFill>
                <a:effectLst/>
                <a:ea typeface="Times New Roman" panose="02020603050405020304" pitchFamily="18" charset="0"/>
                <a:cs typeface="Times New Roman" panose="02020603050405020304" pitchFamily="18" charset="0"/>
              </a:rPr>
              <a:t>negativity and mistrust and lead to reputational issues as there is a disconnect between vision, delivery, and operations. </a:t>
            </a:r>
          </a:p>
          <a:p>
            <a:endParaRPr lang="en-IE" sz="2000" dirty="0">
              <a:solidFill>
                <a:srgbClr val="262626"/>
              </a:solidFill>
              <a:ea typeface="Calibri" panose="020F0502020204030204" pitchFamily="34" charset="0"/>
              <a:cs typeface="Times New Roman" panose="02020603050405020304" pitchFamily="18" charset="0"/>
            </a:endParaRPr>
          </a:p>
          <a:p>
            <a:r>
              <a:rPr lang="en-IE" sz="2000" b="1" dirty="0">
                <a:solidFill>
                  <a:srgbClr val="027354"/>
                </a:solidFill>
                <a:effectLst/>
                <a:ea typeface="Calibri" panose="020F0502020204030204" pitchFamily="34" charset="0"/>
                <a:cs typeface="Times New Roman" panose="02020603050405020304" pitchFamily="18" charset="0"/>
              </a:rPr>
              <a:t>What HR CSR Resources and Supports Look Like….</a:t>
            </a:r>
          </a:p>
          <a:p>
            <a:pPr>
              <a:lnSpc>
                <a:spcPct val="100000"/>
              </a:lnSpc>
              <a:spcBef>
                <a:spcPts val="0"/>
              </a:spcBef>
            </a:pPr>
            <a:r>
              <a:rPr lang="en-IE" sz="2000" b="1" i="1" dirty="0">
                <a:solidFill>
                  <a:srgbClr val="262626"/>
                </a:solidFill>
                <a:effectLst/>
                <a:ea typeface="Times New Roman" panose="02020603050405020304" pitchFamily="18" charset="0"/>
                <a:cs typeface="Times New Roman" panose="02020603050405020304" pitchFamily="18" charset="0"/>
              </a:rPr>
              <a:t>Developing the Global Leader of Tomorrow</a:t>
            </a:r>
            <a:r>
              <a:rPr lang="en-IE" sz="2000" b="1" dirty="0">
                <a:solidFill>
                  <a:srgbClr val="262626"/>
                </a:solidFill>
                <a:effectLst/>
                <a:ea typeface="Times New Roman" panose="02020603050405020304" pitchFamily="18" charset="0"/>
                <a:cs typeface="Times New Roman" panose="02020603050405020304" pitchFamily="18" charset="0"/>
              </a:rPr>
              <a:t>, observed that </a:t>
            </a:r>
            <a:r>
              <a:rPr lang="en-IE" sz="2000" i="1" dirty="0">
                <a:solidFill>
                  <a:srgbClr val="262626"/>
                </a:solidFill>
                <a:effectLst/>
                <a:ea typeface="Times New Roman" panose="02020603050405020304" pitchFamily="18" charset="0"/>
                <a:cs typeface="Times New Roman" panose="02020603050405020304" pitchFamily="18" charset="0"/>
              </a:rPr>
              <a:t>“a range of human resource levers are important for developing [CSR] company capabilities:  building this knowledge and skills through leadership development programs, career development planning, succession planning, performance management, and incentive systems and competency frameworks, and seeking this knowledge and skills when recruiting new talent into the organization”. </a:t>
            </a:r>
            <a:r>
              <a:rPr lang="en-IE" sz="2000" dirty="0">
                <a:solidFill>
                  <a:srgbClr val="262626"/>
                </a:solidFill>
                <a:effectLst/>
                <a:ea typeface="Times New Roman" panose="02020603050405020304" pitchFamily="18" charset="0"/>
                <a:cs typeface="Times New Roman" panose="02020603050405020304" pitchFamily="18" charset="0"/>
              </a:rPr>
              <a:t>(Ashridge, 2008, p. 10).</a:t>
            </a:r>
            <a:endParaRPr lang="en-IE" sz="2000" dirty="0">
              <a:solidFill>
                <a:srgbClr val="262626"/>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B4E66E8-C8D9-DA6E-1DBF-98A0DFC7E561}"/>
              </a:ext>
            </a:extLst>
          </p:cNvPr>
          <p:cNvSpPr>
            <a:spLocks noGrp="1"/>
          </p:cNvSpPr>
          <p:nvPr>
            <p:ph type="body" sz="quarter" idx="13"/>
          </p:nvPr>
        </p:nvSpPr>
        <p:spPr>
          <a:xfrm>
            <a:off x="1172277" y="84248"/>
            <a:ext cx="10600546" cy="953429"/>
          </a:xfrm>
        </p:spPr>
        <p:txBody>
          <a:bodyPr anchor="ctr">
            <a:normAutofit/>
          </a:bodyPr>
          <a:lstStyle/>
          <a:p>
            <a:pPr algn="ctr"/>
            <a:r>
              <a:rPr lang="en-IE" sz="3600" b="1" dirty="0">
                <a:solidFill>
                  <a:srgbClr val="027354"/>
                </a:solidFill>
              </a:rPr>
              <a:t>HR CSR Protects Company Values</a:t>
            </a:r>
            <a:endParaRPr lang="en-IE" dirty="0">
              <a:solidFill>
                <a:srgbClr val="027354"/>
              </a:solidFill>
            </a:endParaRPr>
          </a:p>
        </p:txBody>
      </p:sp>
    </p:spTree>
    <p:extLst>
      <p:ext uri="{BB962C8B-B14F-4D97-AF65-F5344CB8AC3E}">
        <p14:creationId xmlns:p14="http://schemas.microsoft.com/office/powerpoint/2010/main" val="184385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3386427-666B-4A51-DCF2-640B6F8BC721}"/>
              </a:ext>
            </a:extLst>
          </p:cNvPr>
          <p:cNvSpPr>
            <a:spLocks noGrp="1"/>
          </p:cNvSpPr>
          <p:nvPr>
            <p:ph type="body" sz="quarter" idx="13"/>
          </p:nvPr>
        </p:nvSpPr>
        <p:spPr>
          <a:xfrm>
            <a:off x="685641" y="446049"/>
            <a:ext cx="4745003" cy="3278388"/>
          </a:xfrm>
        </p:spPr>
        <p:txBody>
          <a:bodyPr>
            <a:normAutofit fontScale="55000" lnSpcReduction="20000"/>
          </a:bodyPr>
          <a:lstStyle/>
          <a:p>
            <a:r>
              <a:rPr lang="en-IE" sz="6500" dirty="0"/>
              <a:t>CASE STUDY -                          TEG, Ireland</a:t>
            </a:r>
          </a:p>
          <a:p>
            <a:endParaRPr lang="en-IE" dirty="0"/>
          </a:p>
          <a:p>
            <a:r>
              <a:rPr lang="en-IE" b="0" dirty="0">
                <a:latin typeface="Calibri" panose="020F0502020204030204" pitchFamily="34" charset="0"/>
                <a:cs typeface="Calibri" panose="020F0502020204030204" pitchFamily="34" charset="0"/>
                <a:sym typeface="Helvetica Light"/>
              </a:rPr>
              <a:t>I</a:t>
            </a:r>
            <a:r>
              <a:rPr lang="en-IE"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s a</a:t>
            </a:r>
            <a:r>
              <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rPr>
              <a:t> leading Irish engineering company supplying the pharmaceutical, bio-pharmaceutical and aviation sectors. </a:t>
            </a:r>
          </a:p>
          <a:p>
            <a:endPar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a:p>
            <a:r>
              <a:rPr lang="en-GB" sz="3600" b="0" i="0" u="none" strike="noStrike" cap="none" spc="0" baseline="0" dirty="0">
                <a:ln>
                  <a:noFill/>
                </a:ln>
                <a:uFillTx/>
                <a:latin typeface="Calibri" panose="020F0502020204030204" pitchFamily="34" charset="0"/>
                <a:ea typeface="+mn-ea"/>
                <a:cs typeface="Calibri" panose="020F0502020204030204" pitchFamily="34" charset="0"/>
                <a:sym typeface="Helvetica Light"/>
                <a:hlinkClick r:id="rId2">
                  <a:extLst>
                    <a:ext uri="{A12FA001-AC4F-418D-AE19-62706E023703}">
                      <ahyp:hlinkClr xmlns:ahyp="http://schemas.microsoft.com/office/drawing/2018/hyperlinkcolor" val="tx"/>
                    </a:ext>
                  </a:extLst>
                </a:hlinkClick>
              </a:rPr>
              <a:t>https://teg.com/</a:t>
            </a:r>
            <a:r>
              <a:rPr lang="en-GB" b="0" dirty="0">
                <a:latin typeface="Calibri" panose="020F0502020204030204" pitchFamily="34" charset="0"/>
                <a:cs typeface="Calibri" panose="020F0502020204030204" pitchFamily="34" charset="0"/>
                <a:sym typeface="Helvetica Light"/>
              </a:rPr>
              <a:t> </a:t>
            </a:r>
            <a:endParaRPr lang="en-GB" sz="3600" b="0" i="0" u="none" strike="noStrike" cap="none" spc="0" baseline="0" dirty="0">
              <a:ln>
                <a:noFill/>
              </a:ln>
              <a:uFillTx/>
              <a:latin typeface="Calibri" panose="020F0502020204030204" pitchFamily="34" charset="0"/>
              <a:ea typeface="+mn-ea"/>
              <a:cs typeface="Calibri" panose="020F0502020204030204" pitchFamily="34" charset="0"/>
              <a:sym typeface="Helvetica Light"/>
            </a:endParaRPr>
          </a:p>
          <a:p>
            <a:endParaRPr lang="en-GB" sz="3600" b="0"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endParaRPr>
          </a:p>
          <a:p>
            <a:r>
              <a:rPr lang="en-GB" sz="3600" b="1" i="0" u="none" strike="noStrike" cap="none" spc="0" baseline="0" dirty="0">
                <a:ln>
                  <a:noFill/>
                </a:ln>
                <a:solidFill>
                  <a:schemeClr val="bg1"/>
                </a:solidFill>
                <a:uFillTx/>
                <a:latin typeface="Calibri" panose="020F0502020204030204" pitchFamily="34" charset="0"/>
                <a:ea typeface="+mn-ea"/>
                <a:cs typeface="Calibri" panose="020F0502020204030204" pitchFamily="34" charset="0"/>
                <a:sym typeface="Helvetica Light"/>
                <a:hlinkClick r:id="rId3">
                  <a:extLst>
                    <a:ext uri="{A12FA001-AC4F-418D-AE19-62706E023703}">
                      <ahyp:hlinkClr xmlns:ahyp="http://schemas.microsoft.com/office/drawing/2018/hyperlinkcolor" val="tx"/>
                    </a:ext>
                  </a:extLst>
                </a:hlinkClick>
              </a:rPr>
              <a:t>TEG CSR and Sustainability Strategy</a:t>
            </a:r>
            <a:endParaRPr lang="en-IE" dirty="0"/>
          </a:p>
        </p:txBody>
      </p:sp>
      <p:sp>
        <p:nvSpPr>
          <p:cNvPr id="7" name="Text Placeholder 6">
            <a:extLst>
              <a:ext uri="{FF2B5EF4-FFF2-40B4-BE49-F238E27FC236}">
                <a16:creationId xmlns:a16="http://schemas.microsoft.com/office/drawing/2014/main" id="{C385A02B-B6EA-8D0B-50CE-4CBAB762C878}"/>
              </a:ext>
            </a:extLst>
          </p:cNvPr>
          <p:cNvSpPr>
            <a:spLocks noGrp="1"/>
          </p:cNvSpPr>
          <p:nvPr>
            <p:ph type="body" sz="quarter" idx="14"/>
          </p:nvPr>
        </p:nvSpPr>
        <p:spPr>
          <a:xfrm>
            <a:off x="393117" y="4062370"/>
            <a:ext cx="11611314" cy="2795630"/>
          </a:xfrm>
          <a:solidFill>
            <a:schemeClr val="bg1"/>
          </a:solidFill>
        </p:spPr>
        <p:txBody>
          <a:bodyPr/>
          <a:lstStyle/>
          <a:p>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Each year </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4"/>
              </a:rPr>
              <a:t>TEG </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offers an intensive four-year </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5"/>
              </a:rPr>
              <a:t>Apprenticeship Training Program in Toolmaking</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They have a school leavers </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5"/>
              </a:rPr>
              <a:t>Higher Education 6 year Program</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 where students can earn while their learning. TEG works with local colleges so workers get the support they need e.g., IT Sligo. The invitation for the Apprenticeship also extends to those on social welfare. </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Diversity: </a:t>
            </a:r>
            <a:r>
              <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TEG also encourages women to join their company, however, this has proved difficult in the industry. </a:t>
            </a:r>
            <a:r>
              <a:rPr lang="en-GB"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Of 86 employees, only four are female, one of whom plays an important role on the engineering design team. To support a good work-life balance, TEG offers </a:t>
            </a:r>
            <a:r>
              <a:rPr lang="en-GB"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hlinkClick r:id="rId3"/>
              </a:rPr>
              <a:t>working flexibility </a:t>
            </a:r>
            <a:r>
              <a:rPr lang="en-GB"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rPr>
              <a:t>in the instances where family issues arise. Employees may swap shifts to facilitate changes</a:t>
            </a:r>
            <a:r>
              <a:rPr lang="en-US" sz="2000" dirty="0">
                <a:solidFill>
                  <a:srgbClr val="262626"/>
                </a:solidFill>
                <a:effectLst/>
                <a:ea typeface="Calibri" panose="020F0502020204030204" pitchFamily="34" charset="0"/>
                <a:cs typeface="Times New Roman" panose="02020603050405020304" pitchFamily="18" charset="0"/>
              </a:rPr>
              <a:t> …</a:t>
            </a:r>
            <a:r>
              <a:rPr lang="en-US" sz="2000" dirty="0">
                <a:solidFill>
                  <a:srgbClr val="262626"/>
                </a:solidFill>
                <a:effectLst/>
                <a:ea typeface="Calibri" panose="020F0502020204030204" pitchFamily="34" charset="0"/>
                <a:cs typeface="Times New Roman" panose="02020603050405020304" pitchFamily="18" charset="0"/>
                <a:hlinkClick r:id="rId6"/>
              </a:rPr>
              <a:t>see full Case Study</a:t>
            </a:r>
            <a:endParaRPr lang="en-IE" sz="22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Light"/>
            </a:endParaRPr>
          </a:p>
          <a:p>
            <a:endParaRPr lang="en-IE" sz="2200" dirty="0"/>
          </a:p>
        </p:txBody>
      </p:sp>
      <p:sp>
        <p:nvSpPr>
          <p:cNvPr id="8" name="Picture Placeholder 7">
            <a:extLst>
              <a:ext uri="{FF2B5EF4-FFF2-40B4-BE49-F238E27FC236}">
                <a16:creationId xmlns:a16="http://schemas.microsoft.com/office/drawing/2014/main" id="{5056E219-0D06-FB11-A408-2B3FB412E6FA}"/>
              </a:ext>
            </a:extLst>
          </p:cNvPr>
          <p:cNvSpPr>
            <a:spLocks noGrp="1"/>
          </p:cNvSpPr>
          <p:nvPr>
            <p:ph type="pic" sz="quarter" idx="19"/>
          </p:nvPr>
        </p:nvSpPr>
        <p:spPr/>
      </p:sp>
      <p:pic>
        <p:nvPicPr>
          <p:cNvPr id="2050" name="Picture 2" descr="Home - TEG">
            <a:extLst>
              <a:ext uri="{FF2B5EF4-FFF2-40B4-BE49-F238E27FC236}">
                <a16:creationId xmlns:a16="http://schemas.microsoft.com/office/drawing/2014/main" id="{D9B75796-6B48-C3A3-3C0E-997CE7ED304E}"/>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b="9023"/>
          <a:stretch/>
        </p:blipFill>
        <p:spPr bwMode="auto">
          <a:xfrm>
            <a:off x="5629274" y="-1"/>
            <a:ext cx="6562725" cy="399681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rish Flag Very Small Reflective Decal Sticker Ireland | eBay">
            <a:extLst>
              <a:ext uri="{FF2B5EF4-FFF2-40B4-BE49-F238E27FC236}">
                <a16:creationId xmlns:a16="http://schemas.microsoft.com/office/drawing/2014/main" id="{8278DA27-F963-72C8-09A5-2E46D611FEC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59844" y="0"/>
            <a:ext cx="1801917" cy="11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79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F80FBF4-B564-41BD-095D-F34CC4D46D68}"/>
              </a:ext>
            </a:extLst>
          </p:cNvPr>
          <p:cNvSpPr>
            <a:spLocks noGrp="1"/>
          </p:cNvSpPr>
          <p:nvPr>
            <p:ph type="body" sz="quarter" idx="15"/>
          </p:nvPr>
        </p:nvSpPr>
        <p:spPr/>
        <p:txBody>
          <a:bodyPr>
            <a:noAutofit/>
          </a:bodyPr>
          <a:lstStyle/>
          <a:p>
            <a:r>
              <a:rPr lang="en-IE" sz="4400" b="1" dirty="0"/>
              <a:t>Step 2 </a:t>
            </a:r>
            <a:r>
              <a:rPr lang="en-IE" sz="4400" dirty="0"/>
              <a:t>Employee Codes of Conduct</a:t>
            </a:r>
          </a:p>
        </p:txBody>
      </p:sp>
      <p:pic>
        <p:nvPicPr>
          <p:cNvPr id="6" name="Picture Placeholder 5" descr="A picture containing text, person&#10;&#10;Description automatically generated">
            <a:extLst>
              <a:ext uri="{FF2B5EF4-FFF2-40B4-BE49-F238E27FC236}">
                <a16:creationId xmlns:a16="http://schemas.microsoft.com/office/drawing/2014/main" id="{CCC1A6E0-7BD1-CD8F-2AB3-ADAFE16C534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8538" b="18538"/>
          <a:stretch>
            <a:fillRect/>
          </a:stretch>
        </p:blipFill>
        <p:spPr/>
      </p:pic>
    </p:spTree>
    <p:extLst>
      <p:ext uri="{BB962C8B-B14F-4D97-AF65-F5344CB8AC3E}">
        <p14:creationId xmlns:p14="http://schemas.microsoft.com/office/powerpoint/2010/main" val="1209875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7CC77F-0ABD-718C-60BC-ACFB72A5932A}"/>
              </a:ext>
            </a:extLst>
          </p:cNvPr>
          <p:cNvSpPr>
            <a:spLocks noGrp="1"/>
          </p:cNvSpPr>
          <p:nvPr>
            <p:ph type="body" sz="quarter" idx="13"/>
          </p:nvPr>
        </p:nvSpPr>
        <p:spPr>
          <a:xfrm>
            <a:off x="1100086" y="613851"/>
            <a:ext cx="10600546" cy="953429"/>
          </a:xfrm>
        </p:spPr>
        <p:txBody>
          <a:bodyPr/>
          <a:lstStyle/>
          <a:p>
            <a:r>
              <a:rPr lang="en-IE" sz="3600" b="1" dirty="0">
                <a:solidFill>
                  <a:srgbClr val="027354"/>
                </a:solidFill>
                <a:effectLst/>
                <a:ea typeface="Times New Roman" panose="02020603050405020304" pitchFamily="18" charset="0"/>
                <a:cs typeface="Times New Roman" panose="02020603050405020304" pitchFamily="18" charset="0"/>
              </a:rPr>
              <a:t>Step 2:  Employee Codes of Conduct</a:t>
            </a:r>
            <a:endParaRPr lang="en-IE" sz="3600" dirty="0">
              <a:solidFill>
                <a:srgbClr val="027354"/>
              </a:solidFill>
              <a:effectLst/>
              <a:ea typeface="Calibri" panose="020F050202020403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14837DB4-6460-D4EC-1B40-AAE33AAE87BF}"/>
              </a:ext>
            </a:extLst>
          </p:cNvPr>
          <p:cNvSpPr>
            <a:spLocks noGrp="1"/>
          </p:cNvSpPr>
          <p:nvPr>
            <p:ph type="body" sz="quarter" idx="14"/>
          </p:nvPr>
        </p:nvSpPr>
        <p:spPr>
          <a:xfrm>
            <a:off x="802481" y="1262480"/>
            <a:ext cx="10587038" cy="3995320"/>
          </a:xfrm>
        </p:spPr>
        <p:txBody>
          <a:bodyPr/>
          <a:lstStyle/>
          <a:p>
            <a:pPr marL="342900" indent="-342900">
              <a:buFont typeface="Wingdings" panose="05000000000000000000" pitchFamily="2" charset="2"/>
              <a:buChar char="v"/>
            </a:pPr>
            <a:r>
              <a:rPr lang="en-IE" sz="2400" b="1" dirty="0">
                <a:solidFill>
                  <a:srgbClr val="027354"/>
                </a:solidFill>
                <a:effectLst/>
                <a:ea typeface="Times New Roman" panose="02020603050405020304" pitchFamily="18" charset="0"/>
                <a:cs typeface="Times New Roman" panose="02020603050405020304" pitchFamily="18" charset="0"/>
              </a:rPr>
              <a:t>HR </a:t>
            </a:r>
            <a:r>
              <a:rPr lang="en-IE" sz="2200" b="1" dirty="0">
                <a:solidFill>
                  <a:srgbClr val="027354"/>
                </a:solidFill>
                <a:effectLst/>
                <a:ea typeface="Times New Roman" panose="02020603050405020304" pitchFamily="18" charset="0"/>
                <a:cs typeface="Times New Roman" panose="02020603050405020304" pitchFamily="18" charset="0"/>
              </a:rPr>
              <a:t>is typically responsible for drafting and implementing employee codes of conduct</a:t>
            </a:r>
            <a:r>
              <a:rPr lang="en-IE" sz="2200" b="1" dirty="0">
                <a:solidFill>
                  <a:srgbClr val="40B894"/>
                </a:solidFill>
                <a:effectLst/>
                <a:ea typeface="Times New Roman" panose="02020603050405020304" pitchFamily="18" charset="0"/>
                <a:cs typeface="Times New Roman" panose="02020603050405020304" pitchFamily="18" charset="0"/>
              </a:rPr>
              <a:t>. </a:t>
            </a:r>
            <a:r>
              <a:rPr lang="en-IE" sz="2200" dirty="0">
                <a:solidFill>
                  <a:srgbClr val="333333"/>
                </a:solidFill>
                <a:effectLst/>
                <a:ea typeface="Times New Roman" panose="02020603050405020304" pitchFamily="18" charset="0"/>
                <a:cs typeface="Times New Roman" panose="02020603050405020304" pitchFamily="18" charset="0"/>
              </a:rPr>
              <a:t>These are the standards of behaviour expected of employees to ensure the company is effective, open, and accountable and employees have a productive and supportive relationship with other employees, volunteers, and other people they interact with.  It is one of the rare documents which all employees are bound by and come into contact with. </a:t>
            </a:r>
          </a:p>
          <a:p>
            <a:pPr marL="342900" indent="-342900">
              <a:buFont typeface="Wingdings" panose="05000000000000000000" pitchFamily="2" charset="2"/>
              <a:buChar char="v"/>
            </a:pPr>
            <a:r>
              <a:rPr lang="en-IE" sz="2200" b="1" dirty="0">
                <a:solidFill>
                  <a:srgbClr val="D0756E"/>
                </a:solidFill>
                <a:ea typeface="Times New Roman" panose="02020603050405020304" pitchFamily="18" charset="0"/>
                <a:cs typeface="Times New Roman" panose="02020603050405020304" pitchFamily="18" charset="0"/>
              </a:rPr>
              <a:t>HR Managers can include CSR company principles in the Employee Code of Conduct </a:t>
            </a:r>
            <a:r>
              <a:rPr lang="en-IE" sz="2200" dirty="0">
                <a:solidFill>
                  <a:srgbClr val="333333"/>
                </a:solidFill>
                <a:ea typeface="Times New Roman" panose="02020603050405020304" pitchFamily="18" charset="0"/>
                <a:cs typeface="Times New Roman" panose="02020603050405020304" pitchFamily="18" charset="0"/>
              </a:rPr>
              <a:t>where all staff must adhere to an ethical CSR culture within the company. Employees sign off to commit to 100% compliance with ethical company CSR values. </a:t>
            </a:r>
          </a:p>
          <a:p>
            <a:pPr marL="342900" indent="-342900">
              <a:buFont typeface="Wingdings" panose="05000000000000000000" pitchFamily="2" charset="2"/>
              <a:buChar char="v"/>
            </a:pPr>
            <a:r>
              <a:rPr lang="en-IE" sz="2200" b="1" dirty="0">
                <a:solidFill>
                  <a:srgbClr val="E78631"/>
                </a:solidFill>
                <a:effectLst/>
                <a:ea typeface="Times New Roman" panose="02020603050405020304" pitchFamily="18" charset="0"/>
                <a:cs typeface="Times New Roman" panose="02020603050405020304" pitchFamily="18" charset="0"/>
              </a:rPr>
              <a:t>This document formally expresses and informs </a:t>
            </a:r>
            <a:r>
              <a:rPr lang="en-IE" sz="2200" b="1" dirty="0">
                <a:solidFill>
                  <a:srgbClr val="E78631"/>
                </a:solidFill>
                <a:ea typeface="Times New Roman" panose="02020603050405020304" pitchFamily="18" charset="0"/>
                <a:cs typeface="Times New Roman" panose="02020603050405020304" pitchFamily="18" charset="0"/>
              </a:rPr>
              <a:t>employees from the start of </a:t>
            </a:r>
            <a:r>
              <a:rPr lang="en-IE" sz="2200" b="1" dirty="0">
                <a:solidFill>
                  <a:srgbClr val="E78631"/>
                </a:solidFill>
                <a:effectLst/>
                <a:ea typeface="Times New Roman" panose="02020603050405020304" pitchFamily="18" charset="0"/>
                <a:cs typeface="Times New Roman" panose="02020603050405020304" pitchFamily="18" charset="0"/>
              </a:rPr>
              <a:t>the company’s commitment to socially and environmentally-based decision-making and values. </a:t>
            </a:r>
            <a:r>
              <a:rPr lang="en-IE" sz="2200" dirty="0">
                <a:solidFill>
                  <a:srgbClr val="333333"/>
                </a:solidFill>
                <a:effectLst/>
                <a:ea typeface="Times New Roman" panose="02020603050405020304" pitchFamily="18" charset="0"/>
                <a:cs typeface="Times New Roman" panose="02020603050405020304" pitchFamily="18" charset="0"/>
              </a:rPr>
              <a:t>As such it is a key tool for SME cultural integration of CSR norms. It is important to define terms that may not be familiar or fully understood such as “sustainability” and “CSR”, and what it means to the company. To also clearly explain with examples the CSR and conduct standards expected from employees. </a:t>
            </a:r>
            <a:endParaRPr lang="en-IE" sz="2400"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43177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5554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1988E6-4C28-E6A9-830F-17260841B175}"/>
              </a:ext>
            </a:extLst>
          </p:cNvPr>
          <p:cNvSpPr>
            <a:spLocks noGrp="1"/>
          </p:cNvSpPr>
          <p:nvPr>
            <p:ph type="body" sz="quarter" idx="13"/>
          </p:nvPr>
        </p:nvSpPr>
        <p:spPr>
          <a:xfrm>
            <a:off x="726815" y="646688"/>
            <a:ext cx="10045960" cy="953429"/>
          </a:xfrm>
        </p:spPr>
        <p:txBody>
          <a:bodyPr>
            <a:normAutofit/>
          </a:bodyPr>
          <a:lstStyle/>
          <a:p>
            <a:r>
              <a:rPr lang="en-IE" dirty="0"/>
              <a:t>What does this look like? Environmental Example</a:t>
            </a:r>
          </a:p>
        </p:txBody>
      </p:sp>
      <p:sp>
        <p:nvSpPr>
          <p:cNvPr id="5" name="Text Placeholder 4">
            <a:extLst>
              <a:ext uri="{FF2B5EF4-FFF2-40B4-BE49-F238E27FC236}">
                <a16:creationId xmlns:a16="http://schemas.microsoft.com/office/drawing/2014/main" id="{42794C03-C445-1389-0E6B-BD9D8A16ACC1}"/>
              </a:ext>
            </a:extLst>
          </p:cNvPr>
          <p:cNvSpPr>
            <a:spLocks noGrp="1"/>
          </p:cNvSpPr>
          <p:nvPr>
            <p:ph type="body" sz="quarter" idx="14"/>
          </p:nvPr>
        </p:nvSpPr>
        <p:spPr>
          <a:xfrm>
            <a:off x="841286" y="1272005"/>
            <a:ext cx="10509427" cy="3079983"/>
          </a:xfrm>
        </p:spPr>
        <p:txBody>
          <a:bodyPr/>
          <a:lstStyle/>
          <a:p>
            <a:r>
              <a:rPr lang="en-IE" dirty="0">
                <a:effectLst/>
                <a:ea typeface="Times New Roman" panose="02020603050405020304" pitchFamily="18" charset="0"/>
                <a:cs typeface="Times New Roman" panose="02020603050405020304" pitchFamily="18" charset="0"/>
              </a:rPr>
              <a:t>HR can include a number of components in its Business Conduct Policy, e.g., </a:t>
            </a:r>
          </a:p>
          <a:p>
            <a:r>
              <a:rPr lang="en-IE" dirty="0">
                <a:effectLst/>
                <a:ea typeface="Times New Roman" panose="02020603050405020304" pitchFamily="18" charset="0"/>
                <a:cs typeface="Times New Roman" panose="02020603050405020304" pitchFamily="18" charset="0"/>
              </a:rPr>
              <a:t>One that relates to the environment, health, and safety (EHS). HR can develop EHS policy statement mandates for employees to comply with EHS policies, including preventing pollution at the source, developing products that have a minimum effect on the environment, working to improve energy efficiency, and incorporating appropriate safety and health considerations in daily job duties and business decisions. </a:t>
            </a:r>
          </a:p>
          <a:p>
            <a:endParaRPr lang="en-IE" dirty="0">
              <a:effectLst/>
              <a:ea typeface="Times New Roman" panose="02020603050405020304" pitchFamily="18" charset="0"/>
              <a:cs typeface="Times New Roman" panose="02020603050405020304" pitchFamily="18" charset="0"/>
            </a:endParaRPr>
          </a:p>
          <a:p>
            <a:r>
              <a:rPr lang="en-IE" dirty="0">
                <a:effectLst/>
                <a:ea typeface="Times New Roman" panose="02020603050405020304" pitchFamily="18" charset="0"/>
                <a:cs typeface="Times New Roman" panose="02020603050405020304" pitchFamily="18" charset="0"/>
              </a:rPr>
              <a:t>It can caution employees to avoid </a:t>
            </a:r>
            <a:r>
              <a:rPr lang="en-IE" i="1" dirty="0">
                <a:effectLst/>
                <a:ea typeface="Times New Roman" panose="02020603050405020304" pitchFamily="18" charset="0"/>
                <a:cs typeface="Times New Roman" panose="02020603050405020304" pitchFamily="18" charset="0"/>
              </a:rPr>
              <a:t>“missed opportunities for preventing pollution and reducing waste; missed opportunities to improve energy efficiency; unsafe activities and workplace conditions; and suppliers, outsource manufacturers and service providers who do not share (company name) environmental, health and safety values”.</a:t>
            </a:r>
            <a:endParaRPr lang="en-IE" i="1"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7229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1438A8-7D94-93CB-0E8E-CA8BA378F9E2}"/>
              </a:ext>
            </a:extLst>
          </p:cNvPr>
          <p:cNvSpPr>
            <a:spLocks noGrp="1"/>
          </p:cNvSpPr>
          <p:nvPr>
            <p:ph type="body" sz="quarter" idx="15"/>
          </p:nvPr>
        </p:nvSpPr>
        <p:spPr>
          <a:xfrm>
            <a:off x="3175537" y="722727"/>
            <a:ext cx="8568788" cy="1346703"/>
          </a:xfrm>
        </p:spPr>
        <p:txBody>
          <a:bodyPr>
            <a:normAutofit/>
          </a:bodyPr>
          <a:lstStyle/>
          <a:p>
            <a:r>
              <a:rPr lang="en-IE" sz="4000" b="1" dirty="0"/>
              <a:t>Step 3 </a:t>
            </a:r>
            <a:r>
              <a:rPr lang="en-IE" sz="3600" dirty="0"/>
              <a:t>Workplace Planning and Recruitment</a:t>
            </a:r>
          </a:p>
        </p:txBody>
      </p:sp>
      <p:pic>
        <p:nvPicPr>
          <p:cNvPr id="20" name="Picture Placeholder 19" descr="A group of people sitting around a table&#10;&#10;Description automatically generated with medium confidence">
            <a:extLst>
              <a:ext uri="{FF2B5EF4-FFF2-40B4-BE49-F238E27FC236}">
                <a16:creationId xmlns:a16="http://schemas.microsoft.com/office/drawing/2014/main" id="{5B7B37D3-0A3E-110F-E430-DE83B181068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t="28704" b="8372"/>
          <a:stretch/>
        </p:blipFill>
        <p:spPr>
          <a:xfrm>
            <a:off x="1358900" y="2069433"/>
            <a:ext cx="8991600" cy="3773228"/>
          </a:xfrm>
        </p:spPr>
      </p:pic>
    </p:spTree>
    <p:extLst>
      <p:ext uri="{BB962C8B-B14F-4D97-AF65-F5344CB8AC3E}">
        <p14:creationId xmlns:p14="http://schemas.microsoft.com/office/powerpoint/2010/main" val="4206238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189B5316-77B6-65EC-645B-59FE7B6A9D56}"/>
              </a:ext>
            </a:extLst>
          </p:cNvPr>
          <p:cNvSpPr>
            <a:spLocks noGrp="1"/>
          </p:cNvSpPr>
          <p:nvPr>
            <p:ph type="body" sz="quarter" idx="13"/>
          </p:nvPr>
        </p:nvSpPr>
        <p:spPr>
          <a:xfrm>
            <a:off x="1100086" y="222862"/>
            <a:ext cx="10600546" cy="953429"/>
          </a:xfrm>
        </p:spPr>
        <p:txBody>
          <a:bodyPr/>
          <a:lstStyle/>
          <a:p>
            <a:pPr algn="ctr"/>
            <a:r>
              <a:rPr lang="en-IE" sz="3600" b="1" dirty="0">
                <a:solidFill>
                  <a:srgbClr val="027354"/>
                </a:solidFill>
                <a:effectLst/>
                <a:ea typeface="Times New Roman" panose="02020603050405020304" pitchFamily="18" charset="0"/>
                <a:cs typeface="Times New Roman" panose="02020603050405020304" pitchFamily="18" charset="0"/>
              </a:rPr>
              <a:t>Step 3:  Workplace Planning and Recruitment</a:t>
            </a:r>
            <a:endParaRPr lang="en-IE" sz="3600" dirty="0">
              <a:solidFill>
                <a:srgbClr val="027354"/>
              </a:solidFill>
              <a:effectLst/>
              <a:ea typeface="Calibri" panose="020F0502020204030204" pitchFamily="34" charset="0"/>
              <a:cs typeface="Times New Roman" panose="02020603050405020304" pitchFamily="18" charset="0"/>
            </a:endParaRPr>
          </a:p>
          <a:p>
            <a:pPr algn="ctr"/>
            <a:endParaRPr lang="en-IE" dirty="0"/>
          </a:p>
        </p:txBody>
      </p:sp>
      <p:sp>
        <p:nvSpPr>
          <p:cNvPr id="4" name="Rectangle: Rounded Corners 3">
            <a:extLst>
              <a:ext uri="{FF2B5EF4-FFF2-40B4-BE49-F238E27FC236}">
                <a16:creationId xmlns:a16="http://schemas.microsoft.com/office/drawing/2014/main" id="{7E143FE2-9D72-7E50-31C6-FAB702DE1174}"/>
              </a:ext>
            </a:extLst>
          </p:cNvPr>
          <p:cNvSpPr/>
          <p:nvPr/>
        </p:nvSpPr>
        <p:spPr>
          <a:xfrm>
            <a:off x="881426" y="932891"/>
            <a:ext cx="10429147" cy="5601723"/>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n-IE" sz="2200" b="1" dirty="0">
                <a:solidFill>
                  <a:schemeClr val="bg1"/>
                </a:solidFill>
                <a:effectLst/>
                <a:ea typeface="Times New Roman" panose="02020603050405020304" pitchFamily="18" charset="0"/>
                <a:cs typeface="Times New Roman" panose="02020603050405020304" pitchFamily="18" charset="0"/>
              </a:rPr>
              <a:t>The World is Transforming Meaning Companies and Workforces Need to Follow to be Sustainable. </a:t>
            </a:r>
            <a:r>
              <a:rPr lang="en-IE" sz="2200" dirty="0">
                <a:solidFill>
                  <a:schemeClr val="bg1"/>
                </a:solidFill>
                <a:effectLst/>
                <a:ea typeface="Times New Roman" panose="02020603050405020304" pitchFamily="18" charset="0"/>
                <a:cs typeface="Times New Roman" panose="02020603050405020304" pitchFamily="18" charset="0"/>
              </a:rPr>
              <a:t>The new “green economy” means the marketplace is transforming and companies need new or additional competencies and skills to support their CSR transformation.</a:t>
            </a:r>
            <a:endParaRPr lang="en-IE" sz="2200" dirty="0">
              <a:solidFill>
                <a:schemeClr val="bg1"/>
              </a:solidFill>
              <a:ea typeface="Times New Roman" panose="02020603050405020304" pitchFamily="18" charset="0"/>
              <a:cs typeface="Times New Roman" panose="02020603050405020304" pitchFamily="18" charset="0"/>
            </a:endParaRPr>
          </a:p>
          <a:p>
            <a:pPr>
              <a:lnSpc>
                <a:spcPct val="107000"/>
              </a:lnSpc>
              <a:spcAft>
                <a:spcPts val="865"/>
              </a:spcAft>
            </a:pPr>
            <a:r>
              <a:rPr lang="en-IE" sz="2200" dirty="0">
                <a:solidFill>
                  <a:schemeClr val="bg1"/>
                </a:solidFill>
                <a:effectLst/>
                <a:ea typeface="Times New Roman" panose="02020603050405020304" pitchFamily="18" charset="0"/>
                <a:cs typeface="Times New Roman" panose="02020603050405020304" pitchFamily="18" charset="0"/>
              </a:rPr>
              <a:t>For </a:t>
            </a:r>
            <a:r>
              <a:rPr lang="en-IE" sz="2200" dirty="0">
                <a:solidFill>
                  <a:schemeClr val="bg1"/>
                </a:solidFill>
                <a:ea typeface="Times New Roman" panose="02020603050405020304" pitchFamily="18" charset="0"/>
                <a:cs typeface="Times New Roman" panose="02020603050405020304" pitchFamily="18" charset="0"/>
              </a:rPr>
              <a:t>a CSR SME, </a:t>
            </a:r>
            <a:r>
              <a:rPr lang="en-IE" sz="2200" dirty="0">
                <a:solidFill>
                  <a:schemeClr val="bg1"/>
                </a:solidFill>
                <a:effectLst/>
                <a:ea typeface="Times New Roman" panose="02020603050405020304" pitchFamily="18" charset="0"/>
                <a:cs typeface="Times New Roman" panose="02020603050405020304" pitchFamily="18" charset="0"/>
              </a:rPr>
              <a:t>this consists of evaluating existing CSR skill sets and competencies that are needed </a:t>
            </a:r>
            <a:r>
              <a:rPr lang="en-IE" sz="2200" dirty="0">
                <a:solidFill>
                  <a:schemeClr val="bg1"/>
                </a:solidFill>
                <a:ea typeface="Times New Roman" panose="02020603050405020304" pitchFamily="18" charset="0"/>
                <a:cs typeface="Times New Roman" panose="02020603050405020304" pitchFamily="18" charset="0"/>
              </a:rPr>
              <a:t>for the business to operate as a business contributing to a </a:t>
            </a:r>
            <a:r>
              <a:rPr lang="en-IE" sz="2200" dirty="0">
                <a:solidFill>
                  <a:schemeClr val="bg1"/>
                </a:solidFill>
                <a:effectLst/>
                <a:ea typeface="Times New Roman" panose="02020603050405020304" pitchFamily="18" charset="0"/>
                <a:cs typeface="Times New Roman" panose="02020603050405020304" pitchFamily="18" charset="0"/>
              </a:rPr>
              <a:t>sustainable economy, environment, and society. These skills will help the SME to </a:t>
            </a:r>
            <a:r>
              <a:rPr lang="en-IE" sz="2200" dirty="0">
                <a:solidFill>
                  <a:schemeClr val="bg1"/>
                </a:solidFill>
                <a:ea typeface="Times New Roman" panose="02020603050405020304" pitchFamily="18" charset="0"/>
                <a:cs typeface="Times New Roman" panose="02020603050405020304" pitchFamily="18" charset="0"/>
              </a:rPr>
              <a:t>assist, prevent or minimize social, environmental, and economic challenges in its own organization ultimately contributing to the overall global cause e.g., </a:t>
            </a:r>
            <a:r>
              <a:rPr lang="en-IE" sz="2200" dirty="0">
                <a:solidFill>
                  <a:schemeClr val="bg1"/>
                </a:solidFill>
                <a:effectLst/>
                <a:ea typeface="Times New Roman" panose="02020603050405020304" pitchFamily="18" charset="0"/>
                <a:cs typeface="Times New Roman" panose="02020603050405020304" pitchFamily="18" charset="0"/>
              </a:rPr>
              <a:t>resource and energy scarcity, human poverty, environmental degradation, change in negative societal </a:t>
            </a:r>
            <a:r>
              <a:rPr lang="en-IE" sz="2200" dirty="0" err="1">
                <a:solidFill>
                  <a:schemeClr val="bg1"/>
                </a:solidFill>
                <a:effectLst/>
                <a:ea typeface="Times New Roman" panose="02020603050405020304" pitchFamily="18" charset="0"/>
                <a:cs typeface="Times New Roman" panose="02020603050405020304" pitchFamily="18" charset="0"/>
              </a:rPr>
              <a:t>behaviors</a:t>
            </a:r>
            <a:r>
              <a:rPr lang="en-IE" sz="2200" dirty="0">
                <a:solidFill>
                  <a:schemeClr val="bg1"/>
                </a:solidFill>
                <a:effectLst/>
                <a:ea typeface="Times New Roman" panose="02020603050405020304" pitchFamily="18" charset="0"/>
                <a:cs typeface="Times New Roman" panose="02020603050405020304" pitchFamily="18" charset="0"/>
              </a:rPr>
              <a:t>, and government expectations. </a:t>
            </a:r>
          </a:p>
          <a:p>
            <a:pPr>
              <a:lnSpc>
                <a:spcPct val="107000"/>
              </a:lnSpc>
              <a:spcAft>
                <a:spcPts val="865"/>
              </a:spcAft>
            </a:pPr>
            <a:r>
              <a:rPr lang="en-IE" sz="2200" b="1" dirty="0">
                <a:solidFill>
                  <a:schemeClr val="bg1"/>
                </a:solidFill>
                <a:effectLst/>
                <a:ea typeface="Times New Roman" panose="02020603050405020304" pitchFamily="18" charset="0"/>
                <a:cs typeface="Times New Roman" panose="02020603050405020304" pitchFamily="18" charset="0"/>
              </a:rPr>
              <a:t>Examples of CSR competencies and skills; </a:t>
            </a:r>
            <a:r>
              <a:rPr lang="en-IE" sz="2200" dirty="0">
                <a:solidFill>
                  <a:schemeClr val="bg1"/>
                </a:solidFill>
                <a:effectLst/>
                <a:ea typeface="Times New Roman" panose="02020603050405020304" pitchFamily="18" charset="0"/>
                <a:cs typeface="Times New Roman" panose="02020603050405020304" pitchFamily="18" charset="0"/>
              </a:rPr>
              <a:t>are</a:t>
            </a:r>
            <a:r>
              <a:rPr lang="en-IE" sz="2200" b="1" dirty="0">
                <a:solidFill>
                  <a:schemeClr val="bg1"/>
                </a:solidFill>
                <a:effectLst/>
                <a:ea typeface="Times New Roman" panose="02020603050405020304" pitchFamily="18" charset="0"/>
                <a:cs typeface="Times New Roman" panose="02020603050405020304" pitchFamily="18" charset="0"/>
              </a:rPr>
              <a:t> </a:t>
            </a:r>
            <a:r>
              <a:rPr lang="en-IE" sz="2200" b="0" dirty="0">
                <a:solidFill>
                  <a:schemeClr val="bg1"/>
                </a:solidFill>
                <a:effectLst/>
                <a:ea typeface="Times New Roman" panose="02020603050405020304" pitchFamily="18" charset="0"/>
                <a:cs typeface="Times New Roman" panose="02020603050405020304" pitchFamily="18" charset="0"/>
              </a:rPr>
              <a:t>accountability and ownership; time and deadline management, practical problem-solving and judgment, communication, coaching, and working with others</a:t>
            </a:r>
            <a:endParaRPr lang="en-IE" sz="2200" dirty="0">
              <a:solidFill>
                <a:schemeClr val="bg1"/>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886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B94F1DF-941A-96DB-D1A8-45DF40BCE51E}"/>
              </a:ext>
            </a:extLst>
          </p:cNvPr>
          <p:cNvSpPr>
            <a:spLocks noGrp="1"/>
          </p:cNvSpPr>
          <p:nvPr>
            <p:ph type="body" sz="quarter" idx="15"/>
          </p:nvPr>
        </p:nvSpPr>
        <p:spPr>
          <a:xfrm>
            <a:off x="307475" y="1222278"/>
            <a:ext cx="3557722" cy="699673"/>
          </a:xfrm>
        </p:spPr>
        <p:txBody>
          <a:bodyPr>
            <a:noAutofit/>
          </a:bodyPr>
          <a:lstStyle/>
          <a:p>
            <a:r>
              <a:rPr lang="en-IE" dirty="0"/>
              <a:t>Strategic Thinking</a:t>
            </a:r>
          </a:p>
        </p:txBody>
      </p:sp>
      <p:sp>
        <p:nvSpPr>
          <p:cNvPr id="7" name="Text Placeholder 6">
            <a:extLst>
              <a:ext uri="{FF2B5EF4-FFF2-40B4-BE49-F238E27FC236}">
                <a16:creationId xmlns:a16="http://schemas.microsoft.com/office/drawing/2014/main" id="{CA5EA5EF-AB21-F5F5-1A9A-EC4C81D24C9B}"/>
              </a:ext>
            </a:extLst>
          </p:cNvPr>
          <p:cNvSpPr>
            <a:spLocks noGrp="1"/>
          </p:cNvSpPr>
          <p:nvPr>
            <p:ph type="body" sz="quarter" idx="25"/>
          </p:nvPr>
        </p:nvSpPr>
        <p:spPr>
          <a:xfrm>
            <a:off x="300583" y="1617928"/>
            <a:ext cx="3790391" cy="699673"/>
          </a:xfrm>
        </p:spPr>
        <p:txBody>
          <a:bodyPr>
            <a:noAutofit/>
          </a:bodyPr>
          <a:lstStyle/>
          <a:p>
            <a:r>
              <a:rPr lang="en-GB" sz="1800" b="0" i="0" dirty="0">
                <a:solidFill>
                  <a:srgbClr val="111111"/>
                </a:solidFill>
                <a:effectLst/>
              </a:rPr>
              <a:t>This will ensure you are seeing the bigger CSR picture and help you be innovative by asking the right questions, you are considering all impacts involved and you are ready to challenge yourself and embrace different ideas. </a:t>
            </a:r>
            <a:r>
              <a:rPr lang="en-GB" sz="1800" dirty="0">
                <a:solidFill>
                  <a:srgbClr val="111111"/>
                </a:solidFill>
              </a:rPr>
              <a:t>A great CSR strategy will be easily implemented and followed.</a:t>
            </a:r>
            <a:endParaRPr lang="en-IE" sz="1800" dirty="0"/>
          </a:p>
        </p:txBody>
      </p:sp>
      <p:sp>
        <p:nvSpPr>
          <p:cNvPr id="8" name="Text Placeholder 7">
            <a:extLst>
              <a:ext uri="{FF2B5EF4-FFF2-40B4-BE49-F238E27FC236}">
                <a16:creationId xmlns:a16="http://schemas.microsoft.com/office/drawing/2014/main" id="{91784320-8EE0-FD48-EC75-581134FF3FF2}"/>
              </a:ext>
            </a:extLst>
          </p:cNvPr>
          <p:cNvSpPr>
            <a:spLocks noGrp="1"/>
          </p:cNvSpPr>
          <p:nvPr>
            <p:ph type="body" sz="quarter" idx="26"/>
          </p:nvPr>
        </p:nvSpPr>
        <p:spPr>
          <a:xfrm>
            <a:off x="283522" y="3910374"/>
            <a:ext cx="2688034" cy="699673"/>
          </a:xfrm>
        </p:spPr>
        <p:txBody>
          <a:bodyPr>
            <a:normAutofit/>
          </a:bodyPr>
          <a:lstStyle/>
          <a:p>
            <a:r>
              <a:rPr lang="en-IE" dirty="0"/>
              <a:t>Communication</a:t>
            </a:r>
          </a:p>
        </p:txBody>
      </p:sp>
      <p:sp>
        <p:nvSpPr>
          <p:cNvPr id="9" name="Text Placeholder 8">
            <a:extLst>
              <a:ext uri="{FF2B5EF4-FFF2-40B4-BE49-F238E27FC236}">
                <a16:creationId xmlns:a16="http://schemas.microsoft.com/office/drawing/2014/main" id="{36A8B165-50A8-B2B9-8EE5-A297AF5D3BED}"/>
              </a:ext>
            </a:extLst>
          </p:cNvPr>
          <p:cNvSpPr>
            <a:spLocks noGrp="1"/>
          </p:cNvSpPr>
          <p:nvPr>
            <p:ph type="body" sz="quarter" idx="27"/>
          </p:nvPr>
        </p:nvSpPr>
        <p:spPr>
          <a:xfrm>
            <a:off x="300583" y="4288848"/>
            <a:ext cx="3564614" cy="699673"/>
          </a:xfrm>
        </p:spPr>
        <p:txBody>
          <a:bodyPr>
            <a:noAutofit/>
          </a:bodyPr>
          <a:lstStyle/>
          <a:p>
            <a:r>
              <a:rPr lang="en-GB" sz="1800" dirty="0"/>
              <a:t>Strong communication skills go hand in hand with CSR training, problem-solving, strong decision-making, great listening, finding and explaining solutions, understanding impact and how to recognise others ideas. </a:t>
            </a:r>
            <a:endParaRPr lang="en-IE" sz="1800" dirty="0"/>
          </a:p>
        </p:txBody>
      </p:sp>
      <p:sp>
        <p:nvSpPr>
          <p:cNvPr id="10" name="Text Placeholder 9">
            <a:extLst>
              <a:ext uri="{FF2B5EF4-FFF2-40B4-BE49-F238E27FC236}">
                <a16:creationId xmlns:a16="http://schemas.microsoft.com/office/drawing/2014/main" id="{D0EF26C4-0888-5F6C-448F-2B033832C5AD}"/>
              </a:ext>
            </a:extLst>
          </p:cNvPr>
          <p:cNvSpPr>
            <a:spLocks noGrp="1"/>
          </p:cNvSpPr>
          <p:nvPr>
            <p:ph type="body" sz="quarter" idx="28"/>
          </p:nvPr>
        </p:nvSpPr>
        <p:spPr>
          <a:xfrm>
            <a:off x="8686595" y="1222278"/>
            <a:ext cx="3060364" cy="699673"/>
          </a:xfrm>
        </p:spPr>
        <p:txBody>
          <a:bodyPr>
            <a:normAutofit fontScale="92500" lnSpcReduction="20000"/>
          </a:bodyPr>
          <a:lstStyle/>
          <a:p>
            <a:r>
              <a:rPr lang="en-IE" dirty="0"/>
              <a:t>Ability to Learn &amp; Develop</a:t>
            </a:r>
          </a:p>
        </p:txBody>
      </p:sp>
      <p:sp>
        <p:nvSpPr>
          <p:cNvPr id="11" name="Text Placeholder 10">
            <a:extLst>
              <a:ext uri="{FF2B5EF4-FFF2-40B4-BE49-F238E27FC236}">
                <a16:creationId xmlns:a16="http://schemas.microsoft.com/office/drawing/2014/main" id="{8F71DD5E-73F4-96C6-A29C-C8CBCCF8E5C0}"/>
              </a:ext>
            </a:extLst>
          </p:cNvPr>
          <p:cNvSpPr>
            <a:spLocks noGrp="1"/>
          </p:cNvSpPr>
          <p:nvPr>
            <p:ph type="body" sz="quarter" idx="29"/>
          </p:nvPr>
        </p:nvSpPr>
        <p:spPr>
          <a:xfrm>
            <a:off x="8686595" y="1864992"/>
            <a:ext cx="3173977" cy="699673"/>
          </a:xfrm>
        </p:spPr>
        <p:txBody>
          <a:bodyPr>
            <a:noAutofit/>
          </a:bodyPr>
          <a:lstStyle/>
          <a:p>
            <a:r>
              <a:rPr lang="en-GB" sz="1800" dirty="0"/>
              <a:t>CSR sustainability is constantly evolving and requires a lot of learning how to do things differently and better. Being passionate about CSR is the first step to learning how. </a:t>
            </a:r>
            <a:endParaRPr lang="en-IE" sz="1800" dirty="0"/>
          </a:p>
        </p:txBody>
      </p:sp>
      <p:sp>
        <p:nvSpPr>
          <p:cNvPr id="12" name="Text Placeholder 11">
            <a:extLst>
              <a:ext uri="{FF2B5EF4-FFF2-40B4-BE49-F238E27FC236}">
                <a16:creationId xmlns:a16="http://schemas.microsoft.com/office/drawing/2014/main" id="{1C7802C8-D54A-E475-DFB2-38718F8F32A2}"/>
              </a:ext>
            </a:extLst>
          </p:cNvPr>
          <p:cNvSpPr>
            <a:spLocks noGrp="1"/>
          </p:cNvSpPr>
          <p:nvPr>
            <p:ph type="body" sz="quarter" idx="30"/>
          </p:nvPr>
        </p:nvSpPr>
        <p:spPr>
          <a:xfrm>
            <a:off x="9058925" y="3876321"/>
            <a:ext cx="2688034" cy="699673"/>
          </a:xfrm>
        </p:spPr>
        <p:txBody>
          <a:bodyPr/>
          <a:lstStyle/>
          <a:p>
            <a:r>
              <a:rPr lang="en-IE" dirty="0"/>
              <a:t>Adaptability</a:t>
            </a:r>
          </a:p>
        </p:txBody>
      </p:sp>
      <p:sp>
        <p:nvSpPr>
          <p:cNvPr id="13" name="Text Placeholder 12">
            <a:extLst>
              <a:ext uri="{FF2B5EF4-FFF2-40B4-BE49-F238E27FC236}">
                <a16:creationId xmlns:a16="http://schemas.microsoft.com/office/drawing/2014/main" id="{EBAD8AEF-80C1-D3AD-768F-C06871A691E4}"/>
              </a:ext>
            </a:extLst>
          </p:cNvPr>
          <p:cNvSpPr>
            <a:spLocks noGrp="1"/>
          </p:cNvSpPr>
          <p:nvPr>
            <p:ph type="body" sz="quarter" idx="31"/>
          </p:nvPr>
        </p:nvSpPr>
        <p:spPr>
          <a:xfrm>
            <a:off x="8906525" y="4288188"/>
            <a:ext cx="2840434" cy="699673"/>
          </a:xfrm>
        </p:spPr>
        <p:txBody>
          <a:bodyPr>
            <a:noAutofit/>
          </a:bodyPr>
          <a:lstStyle/>
          <a:p>
            <a:r>
              <a:rPr lang="en-GB" sz="1800" dirty="0"/>
              <a:t>Need to be able to change quickly and be ready to adapt your CSR strategy and action plans at any point in time. Need to be flexible in thinking and easily adapt once you identify impacts or solutions.  </a:t>
            </a:r>
            <a:endParaRPr lang="en-IE" sz="1800" dirty="0"/>
          </a:p>
        </p:txBody>
      </p:sp>
      <p:sp>
        <p:nvSpPr>
          <p:cNvPr id="14" name="TextBox 13">
            <a:extLst>
              <a:ext uri="{FF2B5EF4-FFF2-40B4-BE49-F238E27FC236}">
                <a16:creationId xmlns:a16="http://schemas.microsoft.com/office/drawing/2014/main" id="{1945EE51-A2BE-01E2-255B-C553D07D0FE5}"/>
              </a:ext>
            </a:extLst>
          </p:cNvPr>
          <p:cNvSpPr txBox="1"/>
          <p:nvPr/>
        </p:nvSpPr>
        <p:spPr>
          <a:xfrm>
            <a:off x="307475" y="6071273"/>
            <a:ext cx="3014133" cy="372533"/>
          </a:xfrm>
          <a:prstGeom prst="rect">
            <a:avLst/>
          </a:prstGeom>
          <a:noFill/>
        </p:spPr>
        <p:txBody>
          <a:bodyPr wrap="square" rtlCol="0">
            <a:spAutoFit/>
          </a:bodyPr>
          <a:lstStyle/>
          <a:p>
            <a:r>
              <a:rPr lang="en-IE" dirty="0"/>
              <a:t>Source </a:t>
            </a:r>
            <a:r>
              <a:rPr lang="en-IE" dirty="0">
                <a:hlinkClick r:id="rId2"/>
              </a:rPr>
              <a:t>csrgrowth</a:t>
            </a:r>
            <a:endParaRPr lang="en-IE" dirty="0"/>
          </a:p>
        </p:txBody>
      </p:sp>
      <p:sp>
        <p:nvSpPr>
          <p:cNvPr id="2" name="Callout: Right Arrow 1">
            <a:extLst>
              <a:ext uri="{FF2B5EF4-FFF2-40B4-BE49-F238E27FC236}">
                <a16:creationId xmlns:a16="http://schemas.microsoft.com/office/drawing/2014/main" id="{A210B151-0C84-0CBA-B27C-E01471DF74A7}"/>
              </a:ext>
            </a:extLst>
          </p:cNvPr>
          <p:cNvSpPr/>
          <p:nvPr/>
        </p:nvSpPr>
        <p:spPr>
          <a:xfrm rot="16200000">
            <a:off x="5336388" y="3624549"/>
            <a:ext cx="1814633" cy="4257550"/>
          </a:xfrm>
          <a:prstGeom prst="rightArrowCallout">
            <a:avLst/>
          </a:prstGeom>
          <a:solidFill>
            <a:srgbClr val="F29E3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TextBox 2">
            <a:extLst>
              <a:ext uri="{FF2B5EF4-FFF2-40B4-BE49-F238E27FC236}">
                <a16:creationId xmlns:a16="http://schemas.microsoft.com/office/drawing/2014/main" id="{A7F6C25E-1724-C728-09C0-5553B08D770D}"/>
              </a:ext>
            </a:extLst>
          </p:cNvPr>
          <p:cNvSpPr txBox="1"/>
          <p:nvPr/>
        </p:nvSpPr>
        <p:spPr>
          <a:xfrm>
            <a:off x="4114927" y="5460312"/>
            <a:ext cx="4257551" cy="1200329"/>
          </a:xfrm>
          <a:prstGeom prst="rect">
            <a:avLst/>
          </a:prstGeom>
          <a:solidFill>
            <a:srgbClr val="F29E38"/>
          </a:solidFill>
        </p:spPr>
        <p:txBody>
          <a:bodyPr wrap="square" rtlCol="0">
            <a:spAutoFit/>
          </a:bodyPr>
          <a:lstStyle/>
          <a:p>
            <a:pPr algn="ctr"/>
            <a:r>
              <a:rPr lang="en-IE" sz="2400" b="1" dirty="0">
                <a:solidFill>
                  <a:schemeClr val="bg1"/>
                </a:solidFill>
              </a:rPr>
              <a:t>Underpinned by Strong Leadership and HR Commitment</a:t>
            </a:r>
          </a:p>
        </p:txBody>
      </p:sp>
      <p:sp>
        <p:nvSpPr>
          <p:cNvPr id="17" name="Text Placeholder 16">
            <a:extLst>
              <a:ext uri="{FF2B5EF4-FFF2-40B4-BE49-F238E27FC236}">
                <a16:creationId xmlns:a16="http://schemas.microsoft.com/office/drawing/2014/main" id="{14C67375-1DCB-0D00-E14C-BC052BC586AB}"/>
              </a:ext>
            </a:extLst>
          </p:cNvPr>
          <p:cNvSpPr txBox="1">
            <a:spLocks noGrp="1"/>
          </p:cNvSpPr>
          <p:nvPr>
            <p:ph type="body" sz="quarter" idx="19"/>
          </p:nvPr>
        </p:nvSpPr>
        <p:spPr>
          <a:xfrm>
            <a:off x="0" y="193575"/>
            <a:ext cx="12192000" cy="757130"/>
          </a:xfrm>
          <a:prstGeom prst="rect">
            <a:avLst/>
          </a:prstGeom>
          <a:noFill/>
        </p:spPr>
        <p:txBody>
          <a:bodyPr wrap="square" rtlCol="0">
            <a:spAutoFit/>
          </a:bodyPr>
          <a:lstStyle/>
          <a:p>
            <a:r>
              <a:rPr lang="en-IE" sz="2400" dirty="0">
                <a:solidFill>
                  <a:srgbClr val="027354"/>
                </a:solidFill>
                <a:effectLst/>
                <a:ea typeface="Times New Roman" panose="02020603050405020304" pitchFamily="18" charset="0"/>
                <a:cs typeface="Times New Roman" panose="02020603050405020304" pitchFamily="18" charset="0"/>
              </a:rPr>
              <a:t>There are multiple competencies and skills that can be developed to strengthen and support business CSR sustainability commitments and values. </a:t>
            </a:r>
          </a:p>
        </p:txBody>
      </p:sp>
    </p:spTree>
    <p:extLst>
      <p:ext uri="{BB962C8B-B14F-4D97-AF65-F5344CB8AC3E}">
        <p14:creationId xmlns:p14="http://schemas.microsoft.com/office/powerpoint/2010/main" val="2718839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3712398-6B82-F99C-66EF-DA6BD8D4EAA4}"/>
              </a:ext>
            </a:extLst>
          </p:cNvPr>
          <p:cNvSpPr>
            <a:spLocks noGrp="1"/>
          </p:cNvSpPr>
          <p:nvPr>
            <p:ph type="body" sz="quarter" idx="13"/>
          </p:nvPr>
        </p:nvSpPr>
        <p:spPr>
          <a:xfrm>
            <a:off x="569497" y="401959"/>
            <a:ext cx="10496490" cy="844269"/>
          </a:xfrm>
        </p:spPr>
        <p:txBody>
          <a:bodyPr/>
          <a:lstStyle/>
          <a:p>
            <a:r>
              <a:rPr lang="en-IE" sz="3600" b="1" dirty="0">
                <a:solidFill>
                  <a:srgbClr val="333333"/>
                </a:solidFill>
                <a:effectLst/>
                <a:ea typeface="Times New Roman" panose="02020603050405020304" pitchFamily="18" charset="0"/>
                <a:cs typeface="Times New Roman" panose="02020603050405020304" pitchFamily="18" charset="0"/>
              </a:rPr>
              <a:t>Step 3:  Workplace Planning and Recruitment</a:t>
            </a:r>
            <a:endParaRPr lang="en-IE" sz="3600" dirty="0">
              <a:effectLst/>
              <a:ea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E6B1B30-1470-87FC-3329-C0794BD2C1F2}"/>
              </a:ext>
            </a:extLst>
          </p:cNvPr>
          <p:cNvSpPr>
            <a:spLocks noGrp="1"/>
          </p:cNvSpPr>
          <p:nvPr>
            <p:ph type="body" sz="quarter" idx="14"/>
          </p:nvPr>
        </p:nvSpPr>
        <p:spPr>
          <a:xfrm>
            <a:off x="582872" y="1113209"/>
            <a:ext cx="10483115" cy="4329707"/>
          </a:xfrm>
        </p:spPr>
        <p:txBody>
          <a:bodyPr/>
          <a:lstStyle/>
          <a:p>
            <a:pPr>
              <a:lnSpc>
                <a:spcPct val="107000"/>
              </a:lnSpc>
              <a:spcAft>
                <a:spcPts val="865"/>
              </a:spcAft>
            </a:pPr>
            <a:r>
              <a:rPr lang="en-IE" sz="2400" dirty="0">
                <a:solidFill>
                  <a:srgbClr val="333333"/>
                </a:solidFill>
                <a:effectLst/>
                <a:ea typeface="Times New Roman" panose="02020603050405020304" pitchFamily="18" charset="0"/>
                <a:cs typeface="Times New Roman" panose="02020603050405020304" pitchFamily="18" charset="0"/>
              </a:rPr>
              <a:t>Workforce CSR Planning consists of… </a:t>
            </a:r>
          </a:p>
          <a:p>
            <a:endParaRPr lang="en-IE" dirty="0"/>
          </a:p>
        </p:txBody>
      </p:sp>
      <p:sp>
        <p:nvSpPr>
          <p:cNvPr id="4" name="Rectangle: Rounded Corners 3">
            <a:extLst>
              <a:ext uri="{FF2B5EF4-FFF2-40B4-BE49-F238E27FC236}">
                <a16:creationId xmlns:a16="http://schemas.microsoft.com/office/drawing/2014/main" id="{CF6E381F-E25C-3B94-94A6-E7BBAB9405E3}"/>
              </a:ext>
            </a:extLst>
          </p:cNvPr>
          <p:cNvSpPr/>
          <p:nvPr/>
        </p:nvSpPr>
        <p:spPr>
          <a:xfrm>
            <a:off x="1038708" y="1690097"/>
            <a:ext cx="5053948" cy="2887813"/>
          </a:xfrm>
          <a:prstGeom prst="roundRect">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a:t>Analyze</a:t>
            </a:r>
            <a:r>
              <a:rPr lang="en-GB" sz="2400" b="1" dirty="0"/>
              <a:t> Current CSR Competencies</a:t>
            </a:r>
          </a:p>
          <a:p>
            <a:pPr algn="ctr"/>
            <a:r>
              <a:rPr lang="en-IE" sz="2000" dirty="0" err="1">
                <a:solidFill>
                  <a:schemeClr val="bg1"/>
                </a:solidFill>
                <a:ea typeface="Times New Roman" panose="02020603050405020304" pitchFamily="18" charset="0"/>
                <a:cs typeface="Times New Roman" panose="02020603050405020304" pitchFamily="18" charset="0"/>
              </a:rPr>
              <a:t>Analyzing</a:t>
            </a:r>
            <a:r>
              <a:rPr lang="en-IE" sz="2000" dirty="0">
                <a:solidFill>
                  <a:schemeClr val="bg1"/>
                </a:solidFill>
                <a:effectLst/>
                <a:ea typeface="Times New Roman" panose="02020603050405020304" pitchFamily="18" charset="0"/>
                <a:cs typeface="Times New Roman" panose="02020603050405020304" pitchFamily="18" charset="0"/>
              </a:rPr>
              <a:t> your </a:t>
            </a:r>
            <a:r>
              <a:rPr lang="en-IE" sz="2000" b="1" dirty="0">
                <a:solidFill>
                  <a:schemeClr val="bg1"/>
                </a:solidFill>
                <a:effectLst/>
                <a:ea typeface="Times New Roman" panose="02020603050405020304" pitchFamily="18" charset="0"/>
                <a:cs typeface="Times New Roman" panose="02020603050405020304" pitchFamily="18" charset="0"/>
              </a:rPr>
              <a:t>current workforce </a:t>
            </a:r>
            <a:r>
              <a:rPr lang="en-IE" sz="2000" dirty="0">
                <a:solidFill>
                  <a:schemeClr val="bg1"/>
                </a:solidFill>
                <a:cs typeface="Times New Roman" panose="02020603050405020304" pitchFamily="18" charset="0"/>
              </a:rPr>
              <a:t>CSR competencies </a:t>
            </a:r>
            <a:r>
              <a:rPr lang="en-IE" sz="2000" dirty="0">
                <a:solidFill>
                  <a:schemeClr val="bg1"/>
                </a:solidFill>
                <a:effectLst/>
                <a:ea typeface="Times New Roman" panose="02020603050405020304" pitchFamily="18" charset="0"/>
                <a:cs typeface="Times New Roman" panose="02020603050405020304" pitchFamily="18" charset="0"/>
              </a:rPr>
              <a:t>(i.e., knowledge, skills, abilities, </a:t>
            </a:r>
            <a:r>
              <a:rPr lang="en-IE" sz="2000" dirty="0" err="1">
                <a:solidFill>
                  <a:schemeClr val="bg1"/>
                </a:solidFill>
                <a:effectLst/>
                <a:ea typeface="Times New Roman" panose="02020603050405020304" pitchFamily="18" charset="0"/>
                <a:cs typeface="Times New Roman" panose="02020603050405020304" pitchFamily="18" charset="0"/>
              </a:rPr>
              <a:t>behaviors</a:t>
            </a:r>
            <a:r>
              <a:rPr lang="en-IE" sz="2000" dirty="0">
                <a:solidFill>
                  <a:schemeClr val="bg1"/>
                </a:solidFill>
                <a:effectLst/>
                <a:ea typeface="Times New Roman" panose="02020603050405020304" pitchFamily="18" charset="0"/>
                <a:cs typeface="Times New Roman" panose="02020603050405020304" pitchFamily="18" charset="0"/>
              </a:rPr>
              <a:t>) that contribute to the individual and </a:t>
            </a:r>
            <a:r>
              <a:rPr lang="en-IE" sz="2000" dirty="0">
                <a:solidFill>
                  <a:schemeClr val="bg1"/>
                </a:solidFill>
                <a:ea typeface="Times New Roman" panose="02020603050405020304" pitchFamily="18" charset="0"/>
                <a:cs typeface="Times New Roman" panose="02020603050405020304" pitchFamily="18" charset="0"/>
              </a:rPr>
              <a:t>current </a:t>
            </a:r>
            <a:r>
              <a:rPr lang="en-IE" sz="2000" dirty="0">
                <a:solidFill>
                  <a:schemeClr val="bg1"/>
                </a:solidFill>
                <a:effectLst/>
                <a:ea typeface="Times New Roman" panose="02020603050405020304" pitchFamily="18" charset="0"/>
                <a:cs typeface="Times New Roman" panose="02020603050405020304" pitchFamily="18" charset="0"/>
              </a:rPr>
              <a:t>company CSR performance. They will be different depending if the company is new or experienced in CSR implementation. </a:t>
            </a:r>
          </a:p>
        </p:txBody>
      </p:sp>
      <p:sp>
        <p:nvSpPr>
          <p:cNvPr id="7" name="Rectangle: Rounded Corners 6">
            <a:extLst>
              <a:ext uri="{FF2B5EF4-FFF2-40B4-BE49-F238E27FC236}">
                <a16:creationId xmlns:a16="http://schemas.microsoft.com/office/drawing/2014/main" id="{034F66EF-F994-C4A3-6347-7BC4DC26B8BA}"/>
              </a:ext>
            </a:extLst>
          </p:cNvPr>
          <p:cNvSpPr/>
          <p:nvPr/>
        </p:nvSpPr>
        <p:spPr>
          <a:xfrm>
            <a:off x="6548492" y="1119459"/>
            <a:ext cx="5303422" cy="3603725"/>
          </a:xfrm>
          <a:prstGeom prst="roundRect">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65"/>
              </a:spcAft>
            </a:pPr>
            <a:r>
              <a:rPr lang="en-IE" sz="2400" b="1" dirty="0">
                <a:solidFill>
                  <a:schemeClr val="bg1"/>
                </a:solidFill>
                <a:ea typeface="Times New Roman" panose="02020603050405020304" pitchFamily="18" charset="0"/>
                <a:cs typeface="Times New Roman" panose="02020603050405020304" pitchFamily="18" charset="0"/>
              </a:rPr>
              <a:t>Identify Future CSR Competencies</a:t>
            </a:r>
          </a:p>
          <a:p>
            <a:pPr algn="ctr">
              <a:lnSpc>
                <a:spcPct val="107000"/>
              </a:lnSpc>
              <a:spcAft>
                <a:spcPts val="865"/>
              </a:spcAft>
            </a:pPr>
            <a:r>
              <a:rPr lang="en-IE" sz="2000" dirty="0">
                <a:solidFill>
                  <a:schemeClr val="bg1"/>
                </a:solidFill>
                <a:ea typeface="Times New Roman" panose="02020603050405020304" pitchFamily="18" charset="0"/>
                <a:cs typeface="Times New Roman" panose="02020603050405020304" pitchFamily="18" charset="0"/>
              </a:rPr>
              <a:t>Identifying CSR c</a:t>
            </a:r>
            <a:r>
              <a:rPr lang="en-IE" sz="2000" dirty="0">
                <a:solidFill>
                  <a:schemeClr val="bg1"/>
                </a:solidFill>
                <a:effectLst/>
                <a:ea typeface="Times New Roman" panose="02020603050405020304" pitchFamily="18" charset="0"/>
                <a:cs typeface="Times New Roman" panose="02020603050405020304" pitchFamily="18" charset="0"/>
              </a:rPr>
              <a:t>ompetencies </a:t>
            </a:r>
            <a:r>
              <a:rPr lang="en-IE" sz="2000" b="1" dirty="0">
                <a:solidFill>
                  <a:schemeClr val="bg1"/>
                </a:solidFill>
                <a:effectLst/>
                <a:ea typeface="Times New Roman" panose="02020603050405020304" pitchFamily="18" charset="0"/>
                <a:cs typeface="Times New Roman" panose="02020603050405020304" pitchFamily="18" charset="0"/>
              </a:rPr>
              <a:t>needed in the future </a:t>
            </a:r>
            <a:r>
              <a:rPr lang="en-IE" sz="2000" dirty="0">
                <a:solidFill>
                  <a:schemeClr val="bg1"/>
                </a:solidFill>
                <a:effectLst/>
                <a:ea typeface="Times New Roman" panose="02020603050405020304" pitchFamily="18" charset="0"/>
                <a:cs typeface="Times New Roman" panose="02020603050405020304" pitchFamily="18" charset="0"/>
              </a:rPr>
              <a:t>by assessing what is needed and the competency gaps and surpluses. </a:t>
            </a:r>
            <a:r>
              <a:rPr lang="en-IE" sz="2000" dirty="0">
                <a:solidFill>
                  <a:schemeClr val="bg1"/>
                </a:solidFill>
                <a:ea typeface="Times New Roman" panose="02020603050405020304" pitchFamily="18" charset="0"/>
                <a:cs typeface="Times New Roman" panose="02020603050405020304" pitchFamily="18" charset="0"/>
              </a:rPr>
              <a:t>Future CSR competencies include foresight thinking, critical thinking, CSR management, and understanding (</a:t>
            </a:r>
            <a:r>
              <a:rPr lang="en-IE" sz="2000" dirty="0">
                <a:solidFill>
                  <a:schemeClr val="bg1"/>
                </a:solidFill>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more examples</a:t>
            </a:r>
            <a:r>
              <a:rPr lang="en-IE" sz="2000" dirty="0">
                <a:solidFill>
                  <a:schemeClr val="bg1"/>
                </a:solidFill>
                <a:ea typeface="Times New Roman" panose="02020603050405020304" pitchFamily="18" charset="0"/>
                <a:cs typeface="Times New Roman" panose="02020603050405020304" pitchFamily="18" charset="0"/>
              </a:rPr>
              <a:t>) But before staff can become CSR competent they need to learn and be trained in CSR and CSR competencies. </a:t>
            </a:r>
          </a:p>
        </p:txBody>
      </p:sp>
      <p:sp>
        <p:nvSpPr>
          <p:cNvPr id="8" name="Flowchart: Connector 7">
            <a:extLst>
              <a:ext uri="{FF2B5EF4-FFF2-40B4-BE49-F238E27FC236}">
                <a16:creationId xmlns:a16="http://schemas.microsoft.com/office/drawing/2014/main" id="{147DC8C8-A8A7-F9A8-8369-D172BAD687B7}"/>
              </a:ext>
            </a:extLst>
          </p:cNvPr>
          <p:cNvSpPr/>
          <p:nvPr/>
        </p:nvSpPr>
        <p:spPr>
          <a:xfrm>
            <a:off x="74044" y="1674662"/>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sp>
        <p:nvSpPr>
          <p:cNvPr id="9" name="Flowchart: Connector 8">
            <a:extLst>
              <a:ext uri="{FF2B5EF4-FFF2-40B4-BE49-F238E27FC236}">
                <a16:creationId xmlns:a16="http://schemas.microsoft.com/office/drawing/2014/main" id="{62820F4C-875C-B1EC-5323-DDA7208BE9A8}"/>
              </a:ext>
            </a:extLst>
          </p:cNvPr>
          <p:cNvSpPr/>
          <p:nvPr/>
        </p:nvSpPr>
        <p:spPr>
          <a:xfrm>
            <a:off x="5831280" y="1089668"/>
            <a:ext cx="891822" cy="846666"/>
          </a:xfrm>
          <a:prstGeom prst="flowChartConnector">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
        <p:nvSpPr>
          <p:cNvPr id="10" name="Rectangle: Rounded Corners 9">
            <a:extLst>
              <a:ext uri="{FF2B5EF4-FFF2-40B4-BE49-F238E27FC236}">
                <a16:creationId xmlns:a16="http://schemas.microsoft.com/office/drawing/2014/main" id="{1C8BD79E-41F7-E18A-6FE5-DC24F6E02077}"/>
              </a:ext>
            </a:extLst>
          </p:cNvPr>
          <p:cNvSpPr/>
          <p:nvPr/>
        </p:nvSpPr>
        <p:spPr>
          <a:xfrm>
            <a:off x="1151902" y="4765861"/>
            <a:ext cx="4456986" cy="1401191"/>
          </a:xfrm>
          <a:prstGeom prst="roundRect">
            <a:avLst/>
          </a:prstGeom>
          <a:solidFill>
            <a:srgbClr val="40B89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n-IE" sz="2400" b="1" dirty="0">
                <a:solidFill>
                  <a:schemeClr val="bg1"/>
                </a:solidFill>
                <a:effectLst/>
                <a:ea typeface="Times New Roman" panose="02020603050405020304" pitchFamily="18" charset="0"/>
                <a:cs typeface="Times New Roman" panose="02020603050405020304" pitchFamily="18" charset="0"/>
              </a:rPr>
              <a:t>Prepare a plan </a:t>
            </a:r>
            <a:r>
              <a:rPr lang="en-IE" sz="2000" dirty="0">
                <a:solidFill>
                  <a:schemeClr val="bg1"/>
                </a:solidFill>
                <a:effectLst/>
                <a:ea typeface="Times New Roman" panose="02020603050405020304" pitchFamily="18" charset="0"/>
                <a:cs typeface="Times New Roman" panose="02020603050405020304" pitchFamily="18" charset="0"/>
              </a:rPr>
              <a:t>how to build </a:t>
            </a:r>
            <a:r>
              <a:rPr lang="en-IE" sz="2000" dirty="0">
                <a:solidFill>
                  <a:schemeClr val="bg1"/>
                </a:solidFill>
                <a:ea typeface="Times New Roman" panose="02020603050405020304" pitchFamily="18" charset="0"/>
                <a:cs typeface="Times New Roman" panose="02020603050405020304" pitchFamily="18" charset="0"/>
              </a:rPr>
              <a:t>the workforce needed to sustain future CSR objectives</a:t>
            </a:r>
          </a:p>
        </p:txBody>
      </p:sp>
      <p:sp>
        <p:nvSpPr>
          <p:cNvPr id="11" name="Rectangle: Rounded Corners 10">
            <a:extLst>
              <a:ext uri="{FF2B5EF4-FFF2-40B4-BE49-F238E27FC236}">
                <a16:creationId xmlns:a16="http://schemas.microsoft.com/office/drawing/2014/main" id="{279558B2-ADCF-BF1A-C13C-E3F9086451AC}"/>
              </a:ext>
            </a:extLst>
          </p:cNvPr>
          <p:cNvSpPr/>
          <p:nvPr/>
        </p:nvSpPr>
        <p:spPr>
          <a:xfrm>
            <a:off x="6723102" y="4876800"/>
            <a:ext cx="5128812" cy="1579241"/>
          </a:xfrm>
          <a:prstGeom prst="roundRec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65"/>
              </a:spcAft>
            </a:pPr>
            <a:r>
              <a:rPr lang="en-IE" sz="2400" b="1" dirty="0">
                <a:solidFill>
                  <a:schemeClr val="bg1"/>
                </a:solidFill>
                <a:effectLst/>
                <a:ea typeface="Times New Roman" panose="02020603050405020304" pitchFamily="18" charset="0"/>
                <a:cs typeface="Times New Roman" panose="02020603050405020304" pitchFamily="18" charset="0"/>
              </a:rPr>
              <a:t>Evaluate</a:t>
            </a:r>
            <a:r>
              <a:rPr lang="en-IE" sz="2000" b="1" dirty="0">
                <a:solidFill>
                  <a:schemeClr val="bg1"/>
                </a:solidFill>
                <a:effectLst/>
                <a:ea typeface="Times New Roman" panose="02020603050405020304" pitchFamily="18" charset="0"/>
                <a:cs typeface="Times New Roman" panose="02020603050405020304" pitchFamily="18" charset="0"/>
              </a:rPr>
              <a:t> </a:t>
            </a:r>
            <a:r>
              <a:rPr lang="en-IE" sz="2000" dirty="0">
                <a:solidFill>
                  <a:schemeClr val="bg1"/>
                </a:solidFill>
                <a:effectLst/>
                <a:ea typeface="Times New Roman" panose="02020603050405020304" pitchFamily="18" charset="0"/>
                <a:cs typeface="Times New Roman" panose="02020603050405020304" pitchFamily="18" charset="0"/>
              </a:rPr>
              <a:t>to assure the workforce CSR competencies </a:t>
            </a:r>
            <a:r>
              <a:rPr lang="en-IE" sz="2000" dirty="0">
                <a:solidFill>
                  <a:schemeClr val="bg1"/>
                </a:solidFill>
                <a:ea typeface="Times New Roman" panose="02020603050405020304" pitchFamily="18" charset="0"/>
                <a:cs typeface="Times New Roman" panose="02020603050405020304" pitchFamily="18" charset="0"/>
              </a:rPr>
              <a:t>are still valid, CSR culture and activities are being maintained, and that CSR objectives are being met. </a:t>
            </a:r>
            <a:endParaRPr lang="en-IE" sz="2000" dirty="0">
              <a:solidFill>
                <a:schemeClr val="bg1"/>
              </a:solidFill>
              <a:effectLst/>
              <a:ea typeface="Times New Roman" panose="02020603050405020304" pitchFamily="18" charset="0"/>
              <a:cs typeface="Times New Roman" panose="02020603050405020304" pitchFamily="18" charset="0"/>
            </a:endParaRPr>
          </a:p>
        </p:txBody>
      </p:sp>
      <p:sp>
        <p:nvSpPr>
          <p:cNvPr id="12" name="Flowchart: Connector 11">
            <a:extLst>
              <a:ext uri="{FF2B5EF4-FFF2-40B4-BE49-F238E27FC236}">
                <a16:creationId xmlns:a16="http://schemas.microsoft.com/office/drawing/2014/main" id="{AEC298BB-38C7-D0C7-D69E-B6FE58BB2878}"/>
              </a:ext>
            </a:extLst>
          </p:cNvPr>
          <p:cNvSpPr/>
          <p:nvPr/>
        </p:nvSpPr>
        <p:spPr>
          <a:xfrm>
            <a:off x="227504" y="4730729"/>
            <a:ext cx="891822" cy="846666"/>
          </a:xfrm>
          <a:prstGeom prst="flowChartConnector">
            <a:avLst/>
          </a:prstGeom>
          <a:solidFill>
            <a:srgbClr val="C55A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
        <p:nvSpPr>
          <p:cNvPr id="13" name="Flowchart: Connector 12">
            <a:extLst>
              <a:ext uri="{FF2B5EF4-FFF2-40B4-BE49-F238E27FC236}">
                <a16:creationId xmlns:a16="http://schemas.microsoft.com/office/drawing/2014/main" id="{70C5C4DE-ECF4-4BC2-98FD-AC945298E1C5}"/>
              </a:ext>
            </a:extLst>
          </p:cNvPr>
          <p:cNvSpPr/>
          <p:nvPr/>
        </p:nvSpPr>
        <p:spPr>
          <a:xfrm>
            <a:off x="5964256" y="4784201"/>
            <a:ext cx="891822" cy="846666"/>
          </a:xfrm>
          <a:prstGeom prst="flowChartConnector">
            <a:avLst/>
          </a:prstGeom>
          <a:solidFill>
            <a:srgbClr val="0273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Tree>
    <p:extLst>
      <p:ext uri="{BB962C8B-B14F-4D97-AF65-F5344CB8AC3E}">
        <p14:creationId xmlns:p14="http://schemas.microsoft.com/office/powerpoint/2010/main" val="782175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C1BA97-5ED3-95D2-1504-42E445CA5F80}"/>
              </a:ext>
            </a:extLst>
          </p:cNvPr>
          <p:cNvSpPr>
            <a:spLocks noGrp="1"/>
          </p:cNvSpPr>
          <p:nvPr>
            <p:ph type="body" sz="quarter" idx="13"/>
          </p:nvPr>
        </p:nvSpPr>
        <p:spPr>
          <a:xfrm>
            <a:off x="599916" y="767773"/>
            <a:ext cx="4801424" cy="3059948"/>
          </a:xfrm>
        </p:spPr>
        <p:txBody>
          <a:bodyPr>
            <a:normAutofit fontScale="25000" lnSpcReduction="20000"/>
          </a:bodyPr>
          <a:lstStyle/>
          <a:p>
            <a:r>
              <a:rPr lang="en-IE" sz="9000" dirty="0">
                <a:solidFill>
                  <a:srgbClr val="262626"/>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Incentro, Spain </a:t>
            </a:r>
          </a:p>
          <a:p>
            <a:endParaRPr lang="en-IE" dirty="0">
              <a:solidFill>
                <a:srgbClr val="0563C1"/>
              </a:solidFill>
              <a:hlinkClick r:id="rId2">
                <a:extLst>
                  <a:ext uri="{A12FA001-AC4F-418D-AE19-62706E023703}">
                    <ahyp:hlinkClr xmlns:ahyp="http://schemas.microsoft.com/office/drawing/2018/hyperlinkcolor" val="tx"/>
                  </a:ext>
                </a:extLst>
              </a:hlinkClick>
            </a:endParaRPr>
          </a:p>
          <a:p>
            <a:r>
              <a:rPr lang="en-IE" sz="9600" dirty="0">
                <a:solidFill>
                  <a:srgbClr val="262626"/>
                </a:solidFill>
                <a:hlinkClick r:id="rId2">
                  <a:extLst>
                    <a:ext uri="{A12FA001-AC4F-418D-AE19-62706E023703}">
                      <ahyp:hlinkClr xmlns:ahyp="http://schemas.microsoft.com/office/drawing/2018/hyperlinkcolor" val="tx"/>
                    </a:ext>
                  </a:extLst>
                </a:hlinkClick>
              </a:rPr>
              <a:t>Incentro </a:t>
            </a:r>
            <a:r>
              <a:rPr lang="en-GB" sz="9600" b="0" i="0" dirty="0">
                <a:solidFill>
                  <a:srgbClr val="262626"/>
                </a:solidFill>
                <a:effectLst/>
              </a:rPr>
              <a:t>are IT consultants who build digital solutions, creators of digital</a:t>
            </a:r>
            <a:br>
              <a:rPr lang="en-GB" sz="9600" dirty="0">
                <a:solidFill>
                  <a:srgbClr val="262626"/>
                </a:solidFill>
              </a:rPr>
            </a:br>
            <a:r>
              <a:rPr lang="en-GB" sz="9600" b="0" i="0" dirty="0">
                <a:solidFill>
                  <a:srgbClr val="262626"/>
                </a:solidFill>
                <a:effectLst/>
              </a:rPr>
              <a:t>transformation, architects of mind-blowing customer experiences.</a:t>
            </a:r>
            <a:endParaRPr lang="en-IE" sz="9600" dirty="0">
              <a:solidFill>
                <a:srgbClr val="0563C1"/>
              </a:solidFill>
              <a:hlinkClick r:id="" action="ppaction://noaction">
                <a:extLst>
                  <a:ext uri="{A12FA001-AC4F-418D-AE19-62706E023703}">
                    <ahyp:hlinkClr xmlns:ahyp="http://schemas.microsoft.com/office/drawing/2018/hyperlinkcolor" val="tx"/>
                  </a:ext>
                </a:extLst>
              </a:hlinkClick>
            </a:endParaRPr>
          </a:p>
          <a:p>
            <a:endParaRPr lang="en-IE" sz="9600" dirty="0">
              <a:solidFill>
                <a:srgbClr val="0563C1"/>
              </a:solidFill>
              <a:hlinkClick r:id="" action="ppaction://noaction">
                <a:extLst>
                  <a:ext uri="{A12FA001-AC4F-418D-AE19-62706E023703}">
                    <ahyp:hlinkClr xmlns:ahyp="http://schemas.microsoft.com/office/drawing/2018/hyperlinkcolor" val="tx"/>
                  </a:ext>
                </a:extLst>
              </a:hlinkClick>
            </a:endParaRPr>
          </a:p>
          <a:p>
            <a:r>
              <a:rPr lang="en-IE" sz="9600" dirty="0">
                <a:solidFill>
                  <a:srgbClr val="262626"/>
                </a:solidFill>
                <a:hlinkClick r:id="rId2">
                  <a:extLst>
                    <a:ext uri="{A12FA001-AC4F-418D-AE19-62706E023703}">
                      <ahyp:hlinkClr xmlns:ahyp="http://schemas.microsoft.com/office/drawing/2018/hyperlinkcolor" val="tx"/>
                    </a:ext>
                  </a:extLst>
                </a:hlinkClick>
              </a:rPr>
              <a:t>https://www.incentro.com/en/home</a:t>
            </a:r>
            <a:r>
              <a:rPr lang="en-IE" sz="9600" dirty="0">
                <a:solidFill>
                  <a:srgbClr val="262626"/>
                </a:solidFill>
              </a:rPr>
              <a:t> </a:t>
            </a:r>
          </a:p>
        </p:txBody>
      </p:sp>
      <p:sp>
        <p:nvSpPr>
          <p:cNvPr id="5" name="Text Placeholder 4">
            <a:extLst>
              <a:ext uri="{FF2B5EF4-FFF2-40B4-BE49-F238E27FC236}">
                <a16:creationId xmlns:a16="http://schemas.microsoft.com/office/drawing/2014/main" id="{DE9B5995-8135-99EF-0932-727220390D12}"/>
              </a:ext>
            </a:extLst>
          </p:cNvPr>
          <p:cNvSpPr>
            <a:spLocks noGrp="1"/>
          </p:cNvSpPr>
          <p:nvPr>
            <p:ph type="body" sz="quarter" idx="14"/>
          </p:nvPr>
        </p:nvSpPr>
        <p:spPr>
          <a:xfrm>
            <a:off x="-1" y="3869902"/>
            <a:ext cx="12189437" cy="2859143"/>
          </a:xfrm>
          <a:solidFill>
            <a:schemeClr val="bg1"/>
          </a:solidFill>
        </p:spPr>
        <p:txBody>
          <a:bodyPr anchor="ctr"/>
          <a:lstStyle/>
          <a:p>
            <a:r>
              <a:rPr lang="en-US" sz="2200" dirty="0">
                <a:solidFill>
                  <a:srgbClr val="262626"/>
                </a:solidFill>
                <a:ea typeface="+mn-ea"/>
                <a:sym typeface="Helvetica Light"/>
              </a:rPr>
              <a:t>Boldness, mastery, and autonomy. These are the main characteristics of the profiles that are part of Incentro's team. People who are not afraid to face a challenge and who are persevering.  They seek change. They are called Changers. </a:t>
            </a:r>
            <a:r>
              <a:rPr lang="en-US" sz="2200" dirty="0">
                <a:solidFill>
                  <a:srgbClr val="262626"/>
                </a:solidFill>
                <a:ea typeface="+mn-ea"/>
                <a:sym typeface="Helvetica Light"/>
                <a:hlinkClick r:id="rId3">
                  <a:extLst>
                    <a:ext uri="{A12FA001-AC4F-418D-AE19-62706E023703}">
                      <ahyp:hlinkClr xmlns:ahyp="http://schemas.microsoft.com/office/drawing/2018/hyperlinkcolor" val="tx"/>
                    </a:ext>
                  </a:extLst>
                </a:hlinkClick>
              </a:rPr>
              <a:t>Traineeship</a:t>
            </a:r>
            <a:r>
              <a:rPr lang="en-US" sz="2200" dirty="0">
                <a:solidFill>
                  <a:srgbClr val="262626"/>
                </a:solidFill>
                <a:ea typeface="+mn-ea"/>
                <a:sym typeface="Helvetica Light"/>
              </a:rPr>
              <a:t>. Each YPA’er has its expertise and with each expertise comes a different specialization course. This way, everyone gets the most value from the YPA, as you’ll be learning more about subject-specific matters. Win-win because you’ll become an expert, plus you'll have the time to share your experiences and knowledge with other YPA’ers. After this traineeship, there is an opportunity to start as a real consultant at Incentro.</a:t>
            </a:r>
            <a:r>
              <a:rPr lang="en-US" sz="2000" dirty="0">
                <a:solidFill>
                  <a:srgbClr val="262626"/>
                </a:solidFill>
                <a:effectLst/>
                <a:ea typeface="Calibri" panose="020F0502020204030204" pitchFamily="34" charset="0"/>
                <a:cs typeface="Times New Roman" panose="02020603050405020304" pitchFamily="18" charset="0"/>
              </a:rPr>
              <a:t>…</a:t>
            </a:r>
            <a:r>
              <a:rPr lang="en-US" sz="2000" dirty="0">
                <a:solidFill>
                  <a:srgbClr val="262626"/>
                </a:solidFill>
                <a:effectLst/>
                <a:ea typeface="Calibri" panose="020F0502020204030204" pitchFamily="34" charset="0"/>
                <a:cs typeface="Times New Roman" panose="02020603050405020304" pitchFamily="18" charset="0"/>
                <a:hlinkClick r:id="rId4"/>
              </a:rPr>
              <a:t>see full Case Study</a:t>
            </a:r>
            <a:endParaRPr lang="en-IE" sz="2200" dirty="0">
              <a:solidFill>
                <a:srgbClr val="262626"/>
              </a:solidFill>
            </a:endParaRPr>
          </a:p>
        </p:txBody>
      </p:sp>
      <p:sp>
        <p:nvSpPr>
          <p:cNvPr id="6" name="Picture Placeholder 5">
            <a:extLst>
              <a:ext uri="{FF2B5EF4-FFF2-40B4-BE49-F238E27FC236}">
                <a16:creationId xmlns:a16="http://schemas.microsoft.com/office/drawing/2014/main" id="{AF844072-3707-38F8-5C63-09E0251D5856}"/>
              </a:ext>
            </a:extLst>
          </p:cNvPr>
          <p:cNvSpPr>
            <a:spLocks noGrp="1"/>
          </p:cNvSpPr>
          <p:nvPr>
            <p:ph type="pic" sz="quarter" idx="19"/>
          </p:nvPr>
        </p:nvSpPr>
        <p:spPr/>
      </p:sp>
      <p:pic>
        <p:nvPicPr>
          <p:cNvPr id="1026" name="Picture 2" descr="Incentro Office Photos | Glassdoor">
            <a:extLst>
              <a:ext uri="{FF2B5EF4-FFF2-40B4-BE49-F238E27FC236}">
                <a16:creationId xmlns:a16="http://schemas.microsoft.com/office/drawing/2014/main" id="{ACA16715-19E2-A137-028E-3693A2C4997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354" b="8590"/>
          <a:stretch/>
        </p:blipFill>
        <p:spPr bwMode="auto">
          <a:xfrm>
            <a:off x="5610225" y="-1"/>
            <a:ext cx="6591959" cy="3827722"/>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
            <a:extLst>
              <a:ext uri="{FF2B5EF4-FFF2-40B4-BE49-F238E27FC236}">
                <a16:creationId xmlns:a16="http://schemas.microsoft.com/office/drawing/2014/main" id="{9157CA69-FC54-2A56-D76A-155282D66EE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10225" y="10021"/>
            <a:ext cx="1254844" cy="831334"/>
          </a:xfrm>
          <a:prstGeom prst="rect">
            <a:avLst/>
          </a:prstGeom>
        </p:spPr>
      </p:pic>
      <p:sp>
        <p:nvSpPr>
          <p:cNvPr id="10" name="Flowchart: Connector 9">
            <a:extLst>
              <a:ext uri="{FF2B5EF4-FFF2-40B4-BE49-F238E27FC236}">
                <a16:creationId xmlns:a16="http://schemas.microsoft.com/office/drawing/2014/main" id="{195E7B4B-8331-68DB-CA8C-2A09833D7D2D}"/>
              </a:ext>
            </a:extLst>
          </p:cNvPr>
          <p:cNvSpPr/>
          <p:nvPr/>
        </p:nvSpPr>
        <p:spPr>
          <a:xfrm>
            <a:off x="9915530" y="2025080"/>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262626"/>
                </a:solidFill>
              </a:rPr>
              <a:t>Case Study</a:t>
            </a:r>
          </a:p>
        </p:txBody>
      </p:sp>
    </p:spTree>
    <p:extLst>
      <p:ext uri="{BB962C8B-B14F-4D97-AF65-F5344CB8AC3E}">
        <p14:creationId xmlns:p14="http://schemas.microsoft.com/office/powerpoint/2010/main" val="3254897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group of people posing for a photo&#10;&#10;Description automatically generated with medium confidence">
            <a:extLst>
              <a:ext uri="{FF2B5EF4-FFF2-40B4-BE49-F238E27FC236}">
                <a16:creationId xmlns:a16="http://schemas.microsoft.com/office/drawing/2014/main" id="{06BF0484-04B1-D336-70BF-E707539693A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22034" b="22034"/>
          <a:stretch>
            <a:fillRect/>
          </a:stretch>
        </p:blipFill>
        <p:spPr/>
      </p:pic>
      <p:sp>
        <p:nvSpPr>
          <p:cNvPr id="16" name="Text Placeholder 15">
            <a:extLst>
              <a:ext uri="{FF2B5EF4-FFF2-40B4-BE49-F238E27FC236}">
                <a16:creationId xmlns:a16="http://schemas.microsoft.com/office/drawing/2014/main" id="{448D57DA-76E8-7D49-0953-425B011902A1}"/>
              </a:ext>
            </a:extLst>
          </p:cNvPr>
          <p:cNvSpPr>
            <a:spLocks noGrp="1"/>
          </p:cNvSpPr>
          <p:nvPr>
            <p:ph type="body" sz="quarter" idx="15"/>
          </p:nvPr>
        </p:nvSpPr>
        <p:spPr>
          <a:xfrm>
            <a:off x="3175537" y="570327"/>
            <a:ext cx="8406863" cy="1346703"/>
          </a:xfrm>
        </p:spPr>
        <p:txBody>
          <a:bodyPr>
            <a:normAutofit/>
          </a:bodyPr>
          <a:lstStyle/>
          <a:p>
            <a:r>
              <a:rPr lang="en-IE" sz="3600" b="1" dirty="0"/>
              <a:t>Step 4 </a:t>
            </a:r>
            <a:r>
              <a:rPr lang="en-IE" sz="3600" dirty="0">
                <a:effectLst/>
                <a:ea typeface="Times New Roman" panose="02020603050405020304" pitchFamily="18" charset="0"/>
                <a:cs typeface="Times New Roman" panose="02020603050405020304" pitchFamily="18" charset="0"/>
              </a:rPr>
              <a:t>Orientation, Training and Competency Development</a:t>
            </a:r>
            <a:endParaRPr lang="en-IE" sz="3600" dirty="0"/>
          </a:p>
          <a:p>
            <a:endParaRPr lang="en-IE" sz="3600" dirty="0"/>
          </a:p>
        </p:txBody>
      </p:sp>
      <p:sp>
        <p:nvSpPr>
          <p:cNvPr id="4" name="Text Placeholder 2">
            <a:extLst>
              <a:ext uri="{FF2B5EF4-FFF2-40B4-BE49-F238E27FC236}">
                <a16:creationId xmlns:a16="http://schemas.microsoft.com/office/drawing/2014/main" id="{40B7B4D1-07B7-0624-3D69-BA131FB8A50E}"/>
              </a:ext>
            </a:extLst>
          </p:cNvPr>
          <p:cNvSpPr txBox="1">
            <a:spLocks/>
          </p:cNvSpPr>
          <p:nvPr/>
        </p:nvSpPr>
        <p:spPr>
          <a:xfrm>
            <a:off x="1358900" y="5260386"/>
            <a:ext cx="10766425" cy="1469355"/>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865"/>
              </a:spcAft>
              <a:buNone/>
            </a:pPr>
            <a:r>
              <a:rPr lang="en-IE" sz="2000" dirty="0">
                <a:solidFill>
                  <a:srgbClr val="333333"/>
                </a:solidFill>
                <a:cs typeface="Times New Roman" panose="02020603050405020304" pitchFamily="18" charset="0"/>
              </a:rPr>
              <a:t>Human resource managers understand the win-win when CSR is integrated into employee career paths, training, and succession planning, particularly for high-performance individuals. Employees should be encouraged from the beginning to advance their careers and be CSR orientated so they become motivated, more loyal, and therefore more productive employees. </a:t>
            </a:r>
          </a:p>
          <a:p>
            <a:pPr>
              <a:lnSpc>
                <a:spcPct val="107000"/>
              </a:lnSpc>
              <a:spcAft>
                <a:spcPts val="865"/>
              </a:spcAft>
            </a:pPr>
            <a:endParaRPr lang="en-IE" sz="2000" dirty="0">
              <a:solidFill>
                <a:srgbClr val="333333"/>
              </a:solidFill>
              <a:ea typeface="Times New Roman" panose="02020603050405020304" pitchFamily="18" charset="0"/>
              <a:cs typeface="Times New Roman" panose="02020603050405020304" pitchFamily="18" charset="0"/>
            </a:endParaRPr>
          </a:p>
          <a:p>
            <a:endParaRPr lang="en-IE" sz="2000" dirty="0"/>
          </a:p>
        </p:txBody>
      </p:sp>
    </p:spTree>
    <p:extLst>
      <p:ext uri="{BB962C8B-B14F-4D97-AF65-F5344CB8AC3E}">
        <p14:creationId xmlns:p14="http://schemas.microsoft.com/office/powerpoint/2010/main" val="2761897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368C87-5E02-721A-70BF-2324674360D1}"/>
              </a:ext>
            </a:extLst>
          </p:cNvPr>
          <p:cNvSpPr>
            <a:spLocks noGrp="1"/>
          </p:cNvSpPr>
          <p:nvPr>
            <p:ph type="body" sz="quarter" idx="20"/>
          </p:nvPr>
        </p:nvSpPr>
        <p:spPr>
          <a:xfrm>
            <a:off x="6032789" y="1431741"/>
            <a:ext cx="5551386" cy="4188673"/>
          </a:xfrm>
        </p:spPr>
        <p:txBody>
          <a:bodyPr/>
          <a:lstStyle/>
          <a:p>
            <a:pPr marL="342900" indent="-342900">
              <a:buFont typeface="Wingdings" panose="05000000000000000000" pitchFamily="2" charset="2"/>
              <a:buChar char="ü"/>
            </a:pPr>
            <a:r>
              <a:rPr lang="en-IE" sz="2400" dirty="0"/>
              <a:t>Vision, Mission</a:t>
            </a:r>
          </a:p>
          <a:p>
            <a:pPr marL="342900" indent="-342900">
              <a:buFont typeface="Wingdings" panose="05000000000000000000" pitchFamily="2" charset="2"/>
              <a:buChar char="ü"/>
            </a:pPr>
            <a:r>
              <a:rPr lang="en-IE" dirty="0"/>
              <a:t>C</a:t>
            </a:r>
            <a:r>
              <a:rPr lang="en-IE" sz="2400" dirty="0"/>
              <a:t>ore CSR Values and Goals incorporating the SDGs</a:t>
            </a:r>
          </a:p>
          <a:p>
            <a:pPr marL="342900" indent="-342900">
              <a:buFont typeface="Wingdings" panose="05000000000000000000" pitchFamily="2" charset="2"/>
              <a:buChar char="ü"/>
            </a:pPr>
            <a:r>
              <a:rPr lang="en-IE" dirty="0"/>
              <a:t>F</a:t>
            </a:r>
            <a:r>
              <a:rPr lang="en-IE" sz="2400" dirty="0"/>
              <a:t>uture CSR activities and events</a:t>
            </a:r>
          </a:p>
          <a:p>
            <a:pPr marL="342900" indent="-342900">
              <a:buFont typeface="Wingdings" panose="05000000000000000000" pitchFamily="2" charset="2"/>
              <a:buChar char="ü"/>
            </a:pPr>
            <a:r>
              <a:rPr lang="en-IE" sz="2400" dirty="0"/>
              <a:t>CSR policies, strategies, and commitments</a:t>
            </a:r>
          </a:p>
          <a:p>
            <a:pPr marL="342900" indent="-342900">
              <a:buFont typeface="Wingdings" panose="05000000000000000000" pitchFamily="2" charset="2"/>
              <a:buChar char="ü"/>
            </a:pPr>
            <a:r>
              <a:rPr lang="en-IE" dirty="0"/>
              <a:t>T</a:t>
            </a:r>
            <a:r>
              <a:rPr lang="en-IE" sz="2400" dirty="0"/>
              <a:t>he key CSR issues the company faces and the key stakeholders engaged </a:t>
            </a:r>
          </a:p>
          <a:p>
            <a:pPr marL="342900" indent="-342900">
              <a:buFont typeface="Wingdings" panose="05000000000000000000" pitchFamily="2" charset="2"/>
              <a:buChar char="ü"/>
            </a:pPr>
            <a:r>
              <a:rPr lang="en-IE" sz="2400" dirty="0"/>
              <a:t>How the company measures its CSR performance</a:t>
            </a:r>
          </a:p>
          <a:p>
            <a:pPr marL="342900" indent="-342900">
              <a:buFont typeface="Wingdings" panose="05000000000000000000" pitchFamily="2" charset="2"/>
              <a:buChar char="ü"/>
            </a:pPr>
            <a:r>
              <a:rPr lang="en-IE" sz="2400" dirty="0"/>
              <a:t>The annual sustainability or CSR report </a:t>
            </a:r>
          </a:p>
          <a:p>
            <a:pPr marL="342900" indent="-342900">
              <a:buFont typeface="Wingdings" panose="05000000000000000000" pitchFamily="2" charset="2"/>
              <a:buChar char="ü"/>
            </a:pPr>
            <a:r>
              <a:rPr lang="en-IE" dirty="0"/>
              <a:t>Finally </a:t>
            </a:r>
            <a:r>
              <a:rPr lang="en-IE" sz="2400" dirty="0"/>
              <a:t>where they can find further company information on CSR</a:t>
            </a:r>
            <a:endParaRPr lang="en-IE" dirty="0"/>
          </a:p>
        </p:txBody>
      </p:sp>
      <p:sp>
        <p:nvSpPr>
          <p:cNvPr id="9" name="Text Placeholder 8">
            <a:extLst>
              <a:ext uri="{FF2B5EF4-FFF2-40B4-BE49-F238E27FC236}">
                <a16:creationId xmlns:a16="http://schemas.microsoft.com/office/drawing/2014/main" id="{392A012D-B868-53CF-932B-91F4424101FE}"/>
              </a:ext>
            </a:extLst>
          </p:cNvPr>
          <p:cNvSpPr>
            <a:spLocks noGrp="1"/>
          </p:cNvSpPr>
          <p:nvPr>
            <p:ph type="body" sz="quarter" idx="22"/>
          </p:nvPr>
        </p:nvSpPr>
        <p:spPr/>
        <p:txBody>
          <a:bodyPr/>
          <a:lstStyle/>
          <a:p>
            <a:r>
              <a:rPr lang="en-IE" b="1" dirty="0"/>
              <a:t>CSR Orientation Information</a:t>
            </a:r>
          </a:p>
        </p:txBody>
      </p:sp>
      <p:sp>
        <p:nvSpPr>
          <p:cNvPr id="10" name="Text Placeholder 9">
            <a:extLst>
              <a:ext uri="{FF2B5EF4-FFF2-40B4-BE49-F238E27FC236}">
                <a16:creationId xmlns:a16="http://schemas.microsoft.com/office/drawing/2014/main" id="{05C0425D-6A53-E5D6-FD66-917217C9E947}"/>
              </a:ext>
            </a:extLst>
          </p:cNvPr>
          <p:cNvSpPr>
            <a:spLocks noGrp="1"/>
          </p:cNvSpPr>
          <p:nvPr>
            <p:ph type="body" sz="quarter" idx="23"/>
          </p:nvPr>
        </p:nvSpPr>
        <p:spPr>
          <a:xfrm>
            <a:off x="780625" y="589390"/>
            <a:ext cx="3298316" cy="5972775"/>
          </a:xfrm>
        </p:spPr>
        <p:txBody>
          <a:bodyPr>
            <a:normAutofit/>
          </a:bodyPr>
          <a:lstStyle/>
          <a:p>
            <a:pPr>
              <a:lnSpc>
                <a:spcPct val="100000"/>
              </a:lnSpc>
              <a:spcBef>
                <a:spcPts val="0"/>
              </a:spcBef>
            </a:pPr>
            <a:r>
              <a:rPr lang="en-IE" sz="2100" b="1" dirty="0">
                <a:solidFill>
                  <a:srgbClr val="027354"/>
                </a:solidFill>
              </a:rPr>
              <a:t>During orientation, employees should be given the company’s vision, mission, and core CSR values and goals. </a:t>
            </a:r>
          </a:p>
          <a:p>
            <a:pPr>
              <a:lnSpc>
                <a:spcPct val="100000"/>
              </a:lnSpc>
              <a:spcBef>
                <a:spcPts val="0"/>
              </a:spcBef>
            </a:pPr>
            <a:endParaRPr lang="en-IE" sz="2100" dirty="0"/>
          </a:p>
          <a:p>
            <a:pPr>
              <a:lnSpc>
                <a:spcPct val="100000"/>
              </a:lnSpc>
              <a:spcBef>
                <a:spcPts val="0"/>
              </a:spcBef>
            </a:pPr>
            <a:r>
              <a:rPr lang="en-IE" sz="2100" dirty="0"/>
              <a:t>CSR strategic direction should be mandatory for all levels of new employees during orientation. New employees need to be provided with a copy of CSR information as an important element of new employee orientation programs. </a:t>
            </a:r>
          </a:p>
        </p:txBody>
      </p:sp>
    </p:spTree>
    <p:extLst>
      <p:ext uri="{BB962C8B-B14F-4D97-AF65-F5344CB8AC3E}">
        <p14:creationId xmlns:p14="http://schemas.microsoft.com/office/powerpoint/2010/main" val="545086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368C87-5E02-721A-70BF-2324674360D1}"/>
              </a:ext>
            </a:extLst>
          </p:cNvPr>
          <p:cNvSpPr>
            <a:spLocks noGrp="1"/>
          </p:cNvSpPr>
          <p:nvPr>
            <p:ph type="body" sz="quarter" idx="20"/>
          </p:nvPr>
        </p:nvSpPr>
        <p:spPr>
          <a:xfrm>
            <a:off x="6032789" y="1260291"/>
            <a:ext cx="5551386" cy="4188673"/>
          </a:xfrm>
        </p:spPr>
        <p:txBody>
          <a:bodyPr/>
          <a:lstStyle/>
          <a:p>
            <a:r>
              <a:rPr lang="en-IE" sz="2200" dirty="0">
                <a:solidFill>
                  <a:srgbClr val="333333"/>
                </a:solidFill>
                <a:effectLst/>
                <a:ea typeface="Times New Roman" panose="02020603050405020304" pitchFamily="18" charset="0"/>
                <a:cs typeface="Times New Roman" panose="02020603050405020304" pitchFamily="18" charset="0"/>
              </a:rPr>
              <a:t>Once inducted, employees should be provided with CSR training on an annual/regular basis. </a:t>
            </a:r>
          </a:p>
          <a:p>
            <a:endParaRPr lang="en-IE" sz="2200" dirty="0">
              <a:solidFill>
                <a:srgbClr val="333333"/>
              </a:solidFill>
              <a:effectLst/>
              <a:ea typeface="Times New Roman" panose="02020603050405020304" pitchFamily="18" charset="0"/>
              <a:cs typeface="Times New Roman" panose="02020603050405020304" pitchFamily="18" charset="0"/>
            </a:endParaRPr>
          </a:p>
          <a:p>
            <a:r>
              <a:rPr lang="en-IE" sz="2200" dirty="0">
                <a:solidFill>
                  <a:srgbClr val="333333"/>
                </a:solidFill>
                <a:effectLst/>
                <a:ea typeface="Times New Roman" panose="02020603050405020304" pitchFamily="18" charset="0"/>
                <a:cs typeface="Times New Roman" panose="02020603050405020304" pitchFamily="18" charset="0"/>
              </a:rPr>
              <a:t>Employees will either have </a:t>
            </a:r>
            <a:r>
              <a:rPr lang="en-IE" sz="2200" b="1" dirty="0">
                <a:solidFill>
                  <a:srgbClr val="F29E38"/>
                </a:solidFill>
                <a:effectLst/>
                <a:ea typeface="Times New Roman" panose="02020603050405020304" pitchFamily="18" charset="0"/>
                <a:cs typeface="Times New Roman" panose="02020603050405020304" pitchFamily="18" charset="0"/>
              </a:rPr>
              <a:t>direct</a:t>
            </a:r>
            <a:r>
              <a:rPr lang="en-IE" sz="2200" dirty="0">
                <a:solidFill>
                  <a:srgbClr val="333333"/>
                </a:solidFill>
                <a:effectLst/>
                <a:ea typeface="Times New Roman" panose="02020603050405020304" pitchFamily="18" charset="0"/>
                <a:cs typeface="Times New Roman" panose="02020603050405020304" pitchFamily="18" charset="0"/>
              </a:rPr>
              <a:t> CSR responsibilities (e.g., energy manager) or </a:t>
            </a:r>
            <a:r>
              <a:rPr lang="en-IE" sz="2200" b="1" dirty="0">
                <a:solidFill>
                  <a:srgbClr val="F29E38"/>
                </a:solidFill>
                <a:effectLst/>
                <a:ea typeface="Times New Roman" panose="02020603050405020304" pitchFamily="18" charset="0"/>
                <a:cs typeface="Times New Roman" panose="02020603050405020304" pitchFamily="18" charset="0"/>
              </a:rPr>
              <a:t>indirect</a:t>
            </a:r>
            <a:r>
              <a:rPr lang="en-IE" sz="2200" dirty="0">
                <a:solidFill>
                  <a:srgbClr val="333333"/>
                </a:solidFill>
                <a:effectLst/>
                <a:ea typeface="Times New Roman" panose="02020603050405020304" pitchFamily="18" charset="0"/>
                <a:cs typeface="Times New Roman" panose="02020603050405020304" pitchFamily="18" charset="0"/>
              </a:rPr>
              <a:t> CSR responsibilities (e.g., payroll clerk). </a:t>
            </a:r>
          </a:p>
          <a:p>
            <a:endParaRPr lang="en-IE" sz="2200" dirty="0">
              <a:solidFill>
                <a:srgbClr val="333333"/>
              </a:solidFill>
              <a:ea typeface="Times New Roman" panose="02020603050405020304" pitchFamily="18" charset="0"/>
              <a:cs typeface="Times New Roman" panose="02020603050405020304" pitchFamily="18" charset="0"/>
            </a:endParaRPr>
          </a:p>
          <a:p>
            <a:r>
              <a:rPr lang="en-IE" sz="2200" dirty="0">
                <a:solidFill>
                  <a:srgbClr val="333333"/>
                </a:solidFill>
                <a:effectLst/>
                <a:ea typeface="Times New Roman" panose="02020603050405020304" pitchFamily="18" charset="0"/>
                <a:cs typeface="Times New Roman" panose="02020603050405020304" pitchFamily="18" charset="0"/>
              </a:rPr>
              <a:t>Those with direct responsibilities will receive technical and specialized training in CSR while those with indirect responsibilities should receive training in top-priority CSR issues of a more general nature. </a:t>
            </a:r>
          </a:p>
          <a:p>
            <a:endParaRPr lang="en-IE" sz="2200" dirty="0">
              <a:solidFill>
                <a:srgbClr val="333333"/>
              </a:solidFill>
              <a:ea typeface="Times New Roman" panose="02020603050405020304" pitchFamily="18" charset="0"/>
              <a:cs typeface="Times New Roman" panose="02020603050405020304" pitchFamily="18" charset="0"/>
            </a:endParaRPr>
          </a:p>
          <a:p>
            <a:r>
              <a:rPr lang="en-IE" sz="2200" dirty="0">
                <a:solidFill>
                  <a:srgbClr val="333333"/>
                </a:solidFill>
                <a:effectLst/>
                <a:ea typeface="Times New Roman" panose="02020603050405020304" pitchFamily="18" charset="0"/>
                <a:cs typeface="Times New Roman" panose="02020603050405020304" pitchFamily="18" charset="0"/>
              </a:rPr>
              <a:t>Either way, CSR </a:t>
            </a:r>
            <a:r>
              <a:rPr lang="en-IE" sz="2200" dirty="0">
                <a:solidFill>
                  <a:srgbClr val="333333"/>
                </a:solidFill>
                <a:ea typeface="Times New Roman" panose="02020603050405020304" pitchFamily="18" charset="0"/>
                <a:cs typeface="Times New Roman" panose="02020603050405020304" pitchFamily="18" charset="0"/>
              </a:rPr>
              <a:t>training should be </a:t>
            </a:r>
            <a:r>
              <a:rPr lang="en-IE" sz="2200" dirty="0">
                <a:solidFill>
                  <a:srgbClr val="333333"/>
                </a:solidFill>
                <a:effectLst/>
                <a:ea typeface="Times New Roman" panose="02020603050405020304" pitchFamily="18" charset="0"/>
                <a:cs typeface="Times New Roman" panose="02020603050405020304" pitchFamily="18" charset="0"/>
              </a:rPr>
              <a:t>job-relevant for strategic CSR sustainability. </a:t>
            </a:r>
            <a:endParaRPr lang="en-IE" sz="2200" dirty="0">
              <a:effectLs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392A012D-B868-53CF-932B-91F4424101FE}"/>
              </a:ext>
            </a:extLst>
          </p:cNvPr>
          <p:cNvSpPr>
            <a:spLocks noGrp="1"/>
          </p:cNvSpPr>
          <p:nvPr>
            <p:ph type="body" sz="quarter" idx="22"/>
          </p:nvPr>
        </p:nvSpPr>
        <p:spPr/>
        <p:txBody>
          <a:bodyPr/>
          <a:lstStyle/>
          <a:p>
            <a:r>
              <a:rPr lang="en-IE" b="1" dirty="0">
                <a:solidFill>
                  <a:srgbClr val="F29E38"/>
                </a:solidFill>
              </a:rPr>
              <a:t>CSR Training Delivery</a:t>
            </a:r>
          </a:p>
        </p:txBody>
      </p:sp>
      <p:sp>
        <p:nvSpPr>
          <p:cNvPr id="10" name="Text Placeholder 9">
            <a:extLst>
              <a:ext uri="{FF2B5EF4-FFF2-40B4-BE49-F238E27FC236}">
                <a16:creationId xmlns:a16="http://schemas.microsoft.com/office/drawing/2014/main" id="{05C0425D-6A53-E5D6-FD66-917217C9E947}"/>
              </a:ext>
            </a:extLst>
          </p:cNvPr>
          <p:cNvSpPr>
            <a:spLocks noGrp="1"/>
          </p:cNvSpPr>
          <p:nvPr>
            <p:ph type="body" sz="quarter" idx="23"/>
          </p:nvPr>
        </p:nvSpPr>
        <p:spPr>
          <a:xfrm>
            <a:off x="780625" y="589390"/>
            <a:ext cx="3298316" cy="5972775"/>
          </a:xfrm>
        </p:spPr>
        <p:txBody>
          <a:bodyPr>
            <a:noAutofit/>
          </a:bodyPr>
          <a:lstStyle/>
          <a:p>
            <a:pPr>
              <a:lnSpc>
                <a:spcPct val="107000"/>
              </a:lnSpc>
              <a:spcAft>
                <a:spcPts val="865"/>
              </a:spcAft>
            </a:pPr>
            <a:r>
              <a:rPr lang="en-IE" sz="2000" b="1" dirty="0">
                <a:solidFill>
                  <a:srgbClr val="F29E38"/>
                </a:solidFill>
                <a:effectLst/>
                <a:ea typeface="Times New Roman" panose="02020603050405020304" pitchFamily="18" charset="0"/>
                <a:cs typeface="Times New Roman" panose="02020603050405020304" pitchFamily="18" charset="0"/>
              </a:rPr>
              <a:t>It is vital to make CSR an integral part of management and HR training programs. </a:t>
            </a:r>
          </a:p>
          <a:p>
            <a:pPr>
              <a:lnSpc>
                <a:spcPct val="107000"/>
              </a:lnSpc>
              <a:spcAft>
                <a:spcPts val="865"/>
              </a:spcAft>
            </a:pPr>
            <a:r>
              <a:rPr lang="en-IE" sz="2000" dirty="0">
                <a:solidFill>
                  <a:srgbClr val="333333"/>
                </a:solidFill>
                <a:ea typeface="Times New Roman" panose="02020603050405020304" pitchFamily="18" charset="0"/>
                <a:cs typeface="Times New Roman" panose="02020603050405020304" pitchFamily="18" charset="0"/>
              </a:rPr>
              <a:t>From Step 3 m</a:t>
            </a:r>
            <a:r>
              <a:rPr lang="en-IE" sz="2000" dirty="0">
                <a:solidFill>
                  <a:srgbClr val="333333"/>
                </a:solidFill>
                <a:effectLst/>
                <a:ea typeface="Times New Roman" panose="02020603050405020304" pitchFamily="18" charset="0"/>
                <a:cs typeface="Times New Roman" panose="02020603050405020304" pitchFamily="18" charset="0"/>
              </a:rPr>
              <a:t>anagement and HR, </a:t>
            </a:r>
            <a:r>
              <a:rPr lang="en-IE" sz="2000" dirty="0">
                <a:solidFill>
                  <a:srgbClr val="333333"/>
                </a:solidFill>
                <a:ea typeface="Times New Roman" panose="02020603050405020304" pitchFamily="18" charset="0"/>
                <a:cs typeface="Times New Roman" panose="02020603050405020304" pitchFamily="18" charset="0"/>
              </a:rPr>
              <a:t>we </a:t>
            </a:r>
            <a:r>
              <a:rPr lang="en-IE" sz="2000" dirty="0">
                <a:solidFill>
                  <a:srgbClr val="333333"/>
                </a:solidFill>
                <a:effectLst/>
                <a:ea typeface="Times New Roman" panose="02020603050405020304" pitchFamily="18" charset="0"/>
                <a:cs typeface="Times New Roman" panose="02020603050405020304" pitchFamily="18" charset="0"/>
              </a:rPr>
              <a:t>have identified </a:t>
            </a:r>
            <a:r>
              <a:rPr lang="en-IE" sz="2000" dirty="0">
                <a:solidFill>
                  <a:srgbClr val="333333"/>
                </a:solidFill>
                <a:ea typeface="Times New Roman" panose="02020603050405020304" pitchFamily="18" charset="0"/>
                <a:cs typeface="Times New Roman" panose="02020603050405020304" pitchFamily="18" charset="0"/>
              </a:rPr>
              <a:t>the required </a:t>
            </a:r>
            <a:r>
              <a:rPr lang="en-IE" sz="2000" dirty="0">
                <a:solidFill>
                  <a:srgbClr val="333333"/>
                </a:solidFill>
                <a:effectLst/>
                <a:ea typeface="Times New Roman" panose="02020603050405020304" pitchFamily="18" charset="0"/>
                <a:cs typeface="Times New Roman" panose="02020603050405020304" pitchFamily="18" charset="0"/>
              </a:rPr>
              <a:t>CSR competencies the company needs and will need in the future. </a:t>
            </a:r>
            <a:r>
              <a:rPr lang="en-IE" sz="2000" dirty="0">
                <a:solidFill>
                  <a:srgbClr val="333333"/>
                </a:solidFill>
                <a:ea typeface="Times New Roman" panose="02020603050405020304" pitchFamily="18" charset="0"/>
                <a:cs typeface="Times New Roman" panose="02020603050405020304" pitchFamily="18" charset="0"/>
              </a:rPr>
              <a:t>They should have identified and developed the CSR training, l</a:t>
            </a:r>
            <a:r>
              <a:rPr lang="en-IE" sz="2000" dirty="0">
                <a:solidFill>
                  <a:srgbClr val="333333"/>
                </a:solidFill>
                <a:effectLst/>
                <a:ea typeface="Times New Roman" panose="02020603050405020304" pitchFamily="18" charset="0"/>
                <a:cs typeface="Times New Roman" panose="02020603050405020304" pitchFamily="18" charset="0"/>
              </a:rPr>
              <a:t>earning plans, and programs needed to address any anticipated CSR competency gaps. </a:t>
            </a:r>
            <a:r>
              <a:rPr lang="en-IE" sz="2000" dirty="0">
                <a:solidFill>
                  <a:srgbClr val="333333"/>
                </a:solidFill>
                <a:ea typeface="Times New Roman" panose="02020603050405020304" pitchFamily="18" charset="0"/>
                <a:cs typeface="Times New Roman" panose="02020603050405020304" pitchFamily="18" charset="0"/>
              </a:rPr>
              <a:t>They should continue to work together to understand and deliver </a:t>
            </a:r>
            <a:r>
              <a:rPr lang="en-IE" sz="2000" dirty="0">
                <a:solidFill>
                  <a:srgbClr val="333333"/>
                </a:solidFill>
                <a:effectLst/>
                <a:ea typeface="Times New Roman" panose="02020603050405020304" pitchFamily="18" charset="0"/>
                <a:cs typeface="Times New Roman" panose="02020603050405020304" pitchFamily="18" charset="0"/>
              </a:rPr>
              <a:t>key SME CSR training and objectives.</a:t>
            </a:r>
          </a:p>
        </p:txBody>
      </p:sp>
    </p:spTree>
    <p:extLst>
      <p:ext uri="{BB962C8B-B14F-4D97-AF65-F5344CB8AC3E}">
        <p14:creationId xmlns:p14="http://schemas.microsoft.com/office/powerpoint/2010/main" val="3753824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E395ED-BC51-C1BC-11CE-DF55AFD8D9D9}"/>
              </a:ext>
            </a:extLst>
          </p:cNvPr>
          <p:cNvSpPr>
            <a:spLocks noGrp="1"/>
          </p:cNvSpPr>
          <p:nvPr>
            <p:ph type="body" sz="quarter" idx="13"/>
          </p:nvPr>
        </p:nvSpPr>
        <p:spPr>
          <a:xfrm>
            <a:off x="685641" y="400050"/>
            <a:ext cx="4257991" cy="3228975"/>
          </a:xfrm>
        </p:spPr>
        <p:txBody>
          <a:bodyPr>
            <a:normAutofit fontScale="62500" lnSpcReduction="20000"/>
          </a:bodyPr>
          <a:lstStyle/>
          <a:p>
            <a:r>
              <a:rPr lang="en-US" sz="5100" b="1" dirty="0">
                <a:solidFill>
                  <a:srgbClr val="262626"/>
                </a:solidFill>
                <a:latin typeface="Calibri" panose="020F0502020204030204" pitchFamily="34" charset="0"/>
                <a:ea typeface="+mn-ea"/>
                <a:cs typeface="Calibri" panose="020F0502020204030204" pitchFamily="34" charset="0"/>
              </a:rPr>
              <a:t>Neumarkter Lammsbräu, Germany </a:t>
            </a:r>
          </a:p>
          <a:p>
            <a:endParaRPr lang="en-US" sz="3600" b="1" dirty="0">
              <a:solidFill>
                <a:srgbClr val="262626"/>
              </a:solidFill>
              <a:latin typeface="Calibri" panose="020F0502020204030204" pitchFamily="34" charset="0"/>
              <a:ea typeface="+mn-ea"/>
              <a:cs typeface="Calibri" panose="020F0502020204030204" pitchFamily="34" charset="0"/>
            </a:endParaRPr>
          </a:p>
          <a:p>
            <a:r>
              <a:rPr lang="en-US" b="0" dirty="0">
                <a:solidFill>
                  <a:srgbClr val="262626"/>
                </a:solidFill>
                <a:latin typeface="Calibri" panose="020F0502020204030204" pitchFamily="34" charset="0"/>
                <a:cs typeface="Calibri" panose="020F0502020204030204" pitchFamily="34" charset="0"/>
              </a:rPr>
              <a:t>An</a:t>
            </a:r>
            <a:r>
              <a:rPr lang="en-US" sz="3600" b="0" dirty="0">
                <a:solidFill>
                  <a:srgbClr val="262626"/>
                </a:solidFill>
                <a:latin typeface="Calibri" panose="020F0502020204030204" pitchFamily="34" charset="0"/>
                <a:ea typeface="+mn-ea"/>
                <a:cs typeface="Calibri" panose="020F0502020204030204" pitchFamily="34" charset="0"/>
              </a:rPr>
              <a:t> organic-certified beverage producer that has mantained a culture of sustainability for around 40 years</a:t>
            </a:r>
          </a:p>
          <a:p>
            <a:endParaRPr lang="en-US" b="0" dirty="0">
              <a:solidFill>
                <a:srgbClr val="262626"/>
              </a:solidFill>
              <a:latin typeface="Calibri" panose="020F0502020204030204" pitchFamily="34" charset="0"/>
              <a:cs typeface="Calibri" panose="020F0502020204030204" pitchFamily="34" charset="0"/>
            </a:endParaRPr>
          </a:p>
          <a:p>
            <a:r>
              <a:rPr lang="en-US" sz="3600" b="0" dirty="0">
                <a:solidFill>
                  <a:srgbClr val="262626"/>
                </a:solidFill>
                <a:latin typeface="Calibri" panose="020F0502020204030204" pitchFamily="34" charset="0"/>
                <a:ea typeface="+mn-ea"/>
                <a:cs typeface="Calibri" panose="020F0502020204030204" pitchFamily="34" charset="0"/>
                <a:hlinkClick r:id="rId2"/>
              </a:rPr>
              <a:t>https://www.lammsbraeu.de/</a:t>
            </a:r>
            <a:r>
              <a:rPr lang="en-US" sz="3600" b="0" dirty="0">
                <a:solidFill>
                  <a:srgbClr val="262626"/>
                </a:solidFill>
                <a:latin typeface="Calibri" panose="020F0502020204030204" pitchFamily="34" charset="0"/>
                <a:ea typeface="+mn-ea"/>
                <a:cs typeface="Calibri" panose="020F0502020204030204" pitchFamily="34" charset="0"/>
              </a:rPr>
              <a:t> </a:t>
            </a:r>
          </a:p>
          <a:p>
            <a:endParaRPr lang="en-IE" dirty="0">
              <a:solidFill>
                <a:srgbClr val="262626"/>
              </a:solidFill>
            </a:endParaRPr>
          </a:p>
        </p:txBody>
      </p:sp>
      <p:sp>
        <p:nvSpPr>
          <p:cNvPr id="7" name="Text Placeholder 6">
            <a:extLst>
              <a:ext uri="{FF2B5EF4-FFF2-40B4-BE49-F238E27FC236}">
                <a16:creationId xmlns:a16="http://schemas.microsoft.com/office/drawing/2014/main" id="{C61C6AD2-AA5E-B10B-A138-784235AA98B1}"/>
              </a:ext>
            </a:extLst>
          </p:cNvPr>
          <p:cNvSpPr>
            <a:spLocks noGrp="1"/>
          </p:cNvSpPr>
          <p:nvPr>
            <p:ph type="body" sz="quarter" idx="14"/>
          </p:nvPr>
        </p:nvSpPr>
        <p:spPr>
          <a:xfrm>
            <a:off x="545517" y="4062299"/>
            <a:ext cx="11417883" cy="2671805"/>
          </a:xfrm>
        </p:spPr>
        <p:txBody>
          <a:bodyPr/>
          <a:lstStyle/>
          <a:p>
            <a:r>
              <a:rPr lang="en-IE" b="1" dirty="0">
                <a:solidFill>
                  <a:srgbClr val="D0756E"/>
                </a:solidFill>
              </a:rPr>
              <a:t>CSR Onboarding and Recruitment Process </a:t>
            </a:r>
          </a:p>
          <a:p>
            <a:r>
              <a:rPr lang="en-US" sz="2400" dirty="0">
                <a:solidFill>
                  <a:srgbClr val="262626"/>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"Participate and belong right from the start"</a:t>
            </a:r>
            <a:r>
              <a:rPr lang="en-US" sz="2400" dirty="0">
                <a:solidFill>
                  <a:srgbClr val="262626"/>
                </a:solidFill>
                <a:effectLst/>
                <a:ea typeface="Calibri" panose="020F0502020204030204" pitchFamily="34" charset="0"/>
                <a:cs typeface="Times New Roman" panose="02020603050405020304" pitchFamily="18" charset="0"/>
              </a:rPr>
              <a:t> Whether through one of the two apprenticeships, a working student job, or an internship practice-oriented learning is combined with a family environment and CSR topics covered. Open and transparent interaction is an integral part of this: for example, regular feedback meetings are held with the trainee managers as part of the training, as are annual trainee…</a:t>
            </a:r>
            <a:r>
              <a:rPr lang="en-US" sz="2400" dirty="0">
                <a:solidFill>
                  <a:srgbClr val="262626"/>
                </a:solidFill>
                <a:effectLst/>
                <a:ea typeface="Calibri" panose="020F0502020204030204" pitchFamily="34" charset="0"/>
                <a:cs typeface="Times New Roman" panose="02020603050405020304" pitchFamily="18" charset="0"/>
                <a:hlinkClick r:id="rId4"/>
              </a:rPr>
              <a:t>see full Case Study</a:t>
            </a:r>
            <a:endParaRPr lang="en-IE" dirty="0">
              <a:solidFill>
                <a:srgbClr val="262626"/>
              </a:solidFill>
            </a:endParaRPr>
          </a:p>
        </p:txBody>
      </p:sp>
      <p:pic>
        <p:nvPicPr>
          <p:cNvPr id="10" name="Picture Placeholder 9" descr="A group of people looking at a computer&#10;&#10;Description automatically generated">
            <a:extLst>
              <a:ext uri="{FF2B5EF4-FFF2-40B4-BE49-F238E27FC236}">
                <a16:creationId xmlns:a16="http://schemas.microsoft.com/office/drawing/2014/main" id="{5D9ECE85-187C-54F0-8326-7C0EE01B3E54}"/>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5870" b="5870"/>
          <a:stretch>
            <a:fillRect/>
          </a:stretch>
        </p:blipFill>
        <p:spPr/>
      </p:pic>
      <p:pic>
        <p:nvPicPr>
          <p:cNvPr id="2" name="Grafik 64">
            <a:extLst>
              <a:ext uri="{FF2B5EF4-FFF2-40B4-BE49-F238E27FC236}">
                <a16:creationId xmlns:a16="http://schemas.microsoft.com/office/drawing/2014/main" id="{26CED1DF-AD57-0F3A-0718-F86C1FA49A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41637" y="24941"/>
            <a:ext cx="1250363" cy="750218"/>
          </a:xfrm>
          <a:prstGeom prst="rect">
            <a:avLst/>
          </a:prstGeom>
          <a:ln w="28575">
            <a:solidFill>
              <a:srgbClr val="E6E6E6"/>
            </a:solidFill>
          </a:ln>
        </p:spPr>
      </p:pic>
      <p:sp>
        <p:nvSpPr>
          <p:cNvPr id="3" name="Flowchart: Connector 2">
            <a:hlinkClick r:id="rId4"/>
            <a:extLst>
              <a:ext uri="{FF2B5EF4-FFF2-40B4-BE49-F238E27FC236}">
                <a16:creationId xmlns:a16="http://schemas.microsoft.com/office/drawing/2014/main" id="{FCFF5328-AB2E-F6A3-09E2-15DB03954A61}"/>
              </a:ext>
            </a:extLst>
          </p:cNvPr>
          <p:cNvSpPr/>
          <p:nvPr/>
        </p:nvSpPr>
        <p:spPr>
          <a:xfrm>
            <a:off x="9915530" y="2140687"/>
            <a:ext cx="1943095" cy="1704975"/>
          </a:xfrm>
          <a:prstGeom prst="flowChartConnector">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solidFill>
                  <a:srgbClr val="262626"/>
                </a:solidFill>
              </a:rPr>
              <a:t>Case Study</a:t>
            </a:r>
          </a:p>
        </p:txBody>
      </p:sp>
    </p:spTree>
    <p:extLst>
      <p:ext uri="{BB962C8B-B14F-4D97-AF65-F5344CB8AC3E}">
        <p14:creationId xmlns:p14="http://schemas.microsoft.com/office/powerpoint/2010/main" val="910044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chart&#10;&#10;Description automatically generated with low confidence">
            <a:hlinkClick r:id="rId2"/>
            <a:extLst>
              <a:ext uri="{FF2B5EF4-FFF2-40B4-BE49-F238E27FC236}">
                <a16:creationId xmlns:a16="http://schemas.microsoft.com/office/drawing/2014/main" id="{232285AD-8077-2C6F-5BD5-3351EB2DD3DC}"/>
              </a:ext>
            </a:extLst>
          </p:cNvPr>
          <p:cNvPicPr>
            <a:picLocks noChangeAspect="1"/>
          </p:cNvPicPr>
          <p:nvPr/>
        </p:nvPicPr>
        <p:blipFill>
          <a:blip r:embed="rId3"/>
          <a:stretch>
            <a:fillRect/>
          </a:stretch>
        </p:blipFill>
        <p:spPr>
          <a:xfrm>
            <a:off x="645460" y="0"/>
            <a:ext cx="10730752" cy="6878412"/>
          </a:xfrm>
          <a:prstGeom prst="rect">
            <a:avLst/>
          </a:prstGeom>
        </p:spPr>
      </p:pic>
      <p:pic>
        <p:nvPicPr>
          <p:cNvPr id="7" name="Graphic 6" descr="Cursor with solid fill">
            <a:hlinkClick r:id="rId2"/>
            <a:extLst>
              <a:ext uri="{FF2B5EF4-FFF2-40B4-BE49-F238E27FC236}">
                <a16:creationId xmlns:a16="http://schemas.microsoft.com/office/drawing/2014/main" id="{ADE0BAF5-4BB7-D519-76A9-DB24FDB0F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2518" y="3599329"/>
            <a:ext cx="1712258" cy="1712258"/>
          </a:xfrm>
          <a:prstGeom prst="rect">
            <a:avLst/>
          </a:prstGeom>
        </p:spPr>
      </p:pic>
    </p:spTree>
    <p:extLst>
      <p:ext uri="{BB962C8B-B14F-4D97-AF65-F5344CB8AC3E}">
        <p14:creationId xmlns:p14="http://schemas.microsoft.com/office/powerpoint/2010/main" val="15471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E736340-0729-81A4-8F1F-9F5EDBCF5ECF}"/>
              </a:ext>
            </a:extLst>
          </p:cNvPr>
          <p:cNvSpPr/>
          <p:nvPr/>
        </p:nvSpPr>
        <p:spPr>
          <a:xfrm>
            <a:off x="752476" y="381000"/>
            <a:ext cx="11106150" cy="6210300"/>
          </a:xfrm>
          <a:prstGeom prst="roundRect">
            <a:avLst/>
          </a:prstGeom>
          <a:solidFill>
            <a:srgbClr val="EBC2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65"/>
              </a:spcAft>
            </a:pPr>
            <a:r>
              <a:rPr lang="en-IE" sz="2800" b="1" dirty="0">
                <a:solidFill>
                  <a:srgbClr val="027354"/>
                </a:solidFill>
                <a:effectLst/>
                <a:ea typeface="Times New Roman" panose="02020603050405020304" pitchFamily="18" charset="0"/>
                <a:cs typeface="Times New Roman" panose="02020603050405020304" pitchFamily="18" charset="0"/>
              </a:rPr>
              <a:t>Spotlight on CSR in Succession Planning</a:t>
            </a:r>
          </a:p>
          <a:p>
            <a:pPr>
              <a:lnSpc>
                <a:spcPct val="107000"/>
              </a:lnSpc>
              <a:spcAft>
                <a:spcPts val="865"/>
              </a:spcAft>
            </a:pPr>
            <a:r>
              <a:rPr lang="en-IE" sz="2200" b="1" dirty="0">
                <a:solidFill>
                  <a:srgbClr val="027354"/>
                </a:solidFill>
                <a:ea typeface="Times New Roman" panose="02020603050405020304" pitchFamily="18" charset="0"/>
                <a:cs typeface="Times New Roman" panose="02020603050405020304" pitchFamily="18" charset="0"/>
              </a:rPr>
              <a:t>S</a:t>
            </a:r>
            <a:r>
              <a:rPr lang="en-IE" sz="2200" b="1" dirty="0">
                <a:solidFill>
                  <a:srgbClr val="027354"/>
                </a:solidFill>
                <a:effectLst/>
                <a:ea typeface="Times New Roman" panose="02020603050405020304" pitchFamily="18" charset="0"/>
                <a:cs typeface="Times New Roman" panose="02020603050405020304" pitchFamily="18" charset="0"/>
              </a:rPr>
              <a:t>uccession planning is a form of recruitment where the strategy for replacement planning is on leadership roles</a:t>
            </a:r>
            <a:r>
              <a:rPr lang="en-IE" sz="2200" b="1" dirty="0">
                <a:solidFill>
                  <a:srgbClr val="262626"/>
                </a:solidFill>
                <a:effectLst/>
                <a:ea typeface="Times New Roman" panose="02020603050405020304" pitchFamily="18" charset="0"/>
                <a:cs typeface="Times New Roman" panose="02020603050405020304" pitchFamily="18" charset="0"/>
              </a:rPr>
              <a:t>. </a:t>
            </a:r>
            <a:r>
              <a:rPr lang="en-IE" sz="2200" dirty="0">
                <a:solidFill>
                  <a:srgbClr val="262626"/>
                </a:solidFill>
                <a:effectLst/>
                <a:ea typeface="Times New Roman" panose="02020603050405020304" pitchFamily="18" charset="0"/>
                <a:cs typeface="Times New Roman" panose="02020603050405020304" pitchFamily="18" charset="0"/>
              </a:rPr>
              <a:t>It is used to identify and develop new and potential leaders who can move into leadership roles when they become vacant. </a:t>
            </a:r>
            <a:r>
              <a:rPr lang="en-IE" sz="2200" dirty="0">
                <a:solidFill>
                  <a:srgbClr val="262626"/>
                </a:solidFill>
                <a:ea typeface="Times New Roman" panose="02020603050405020304" pitchFamily="18" charset="0"/>
                <a:cs typeface="Times New Roman" panose="02020603050405020304" pitchFamily="18" charset="0"/>
              </a:rPr>
              <a:t>It reduces recruitment costs and </a:t>
            </a:r>
            <a:r>
              <a:rPr lang="en-IE" sz="2200" dirty="0">
                <a:solidFill>
                  <a:srgbClr val="262626"/>
                </a:solidFill>
                <a:effectLst/>
                <a:ea typeface="Times New Roman" panose="02020603050405020304" pitchFamily="18" charset="0"/>
                <a:cs typeface="Times New Roman" panose="02020603050405020304" pitchFamily="18" charset="0"/>
              </a:rPr>
              <a:t>ideal existing employees are available to fill vacancies</a:t>
            </a:r>
            <a:r>
              <a:rPr lang="en-IE" sz="2200" dirty="0">
                <a:solidFill>
                  <a:srgbClr val="262626"/>
                </a:solidFill>
                <a:ea typeface="Times New Roman" panose="02020603050405020304" pitchFamily="18" charset="0"/>
                <a:cs typeface="Times New Roman" panose="02020603050405020304" pitchFamily="18" charset="0"/>
              </a:rPr>
              <a:t>. They feel appreciated and recognized,</a:t>
            </a:r>
            <a:r>
              <a:rPr lang="en-IE" sz="2200" dirty="0">
                <a:solidFill>
                  <a:srgbClr val="262626"/>
                </a:solidFill>
                <a:effectLst/>
                <a:ea typeface="Times New Roman" panose="02020603050405020304" pitchFamily="18" charset="0"/>
                <a:cs typeface="Times New Roman" panose="02020603050405020304" pitchFamily="18" charset="0"/>
              </a:rPr>
              <a:t> especially those who are on a progressive career track. </a:t>
            </a:r>
          </a:p>
          <a:p>
            <a:pPr>
              <a:lnSpc>
                <a:spcPct val="107000"/>
              </a:lnSpc>
              <a:spcAft>
                <a:spcPts val="865"/>
              </a:spcAft>
            </a:pPr>
            <a:r>
              <a:rPr lang="en-IE" sz="2200" dirty="0">
                <a:solidFill>
                  <a:srgbClr val="262626"/>
                </a:solidFill>
                <a:effectLst/>
                <a:ea typeface="Times New Roman" panose="02020603050405020304" pitchFamily="18" charset="0"/>
                <a:cs typeface="Times New Roman" panose="02020603050405020304" pitchFamily="18" charset="0"/>
              </a:rPr>
              <a:t>Career mapping and succession planning programs could incorporate CSR experiences either within or outside the company, for example through secondments to social or environmental organizations or assignments, or leaves to pursue CSR-related executive work experience, to prepare the individual for CSR leadership as well as general management roles.</a:t>
            </a:r>
          </a:p>
          <a:p>
            <a:pPr>
              <a:lnSpc>
                <a:spcPct val="107000"/>
              </a:lnSpc>
              <a:spcAft>
                <a:spcPts val="865"/>
              </a:spcAft>
            </a:pPr>
            <a:r>
              <a:rPr lang="en-IE" sz="2200" dirty="0">
                <a:solidFill>
                  <a:srgbClr val="262626"/>
                </a:solidFill>
                <a:effectLst/>
                <a:ea typeface="Times New Roman" panose="02020603050405020304" pitchFamily="18" charset="0"/>
                <a:cs typeface="Times New Roman" panose="02020603050405020304" pitchFamily="18" charset="0"/>
              </a:rPr>
              <a:t>Follow simple measures, such as integrating CSR </a:t>
            </a:r>
            <a:r>
              <a:rPr lang="en-IE" sz="2200" dirty="0">
                <a:solidFill>
                  <a:srgbClr val="262626"/>
                </a:solidFill>
                <a:ea typeface="Times New Roman" panose="02020603050405020304" pitchFamily="18" charset="0"/>
                <a:cs typeface="Times New Roman" panose="02020603050405020304" pitchFamily="18" charset="0"/>
              </a:rPr>
              <a:t>values </a:t>
            </a:r>
            <a:r>
              <a:rPr lang="en-IE" sz="2200" dirty="0">
                <a:solidFill>
                  <a:srgbClr val="262626"/>
                </a:solidFill>
                <a:effectLst/>
                <a:ea typeface="Times New Roman" panose="02020603050405020304" pitchFamily="18" charset="0"/>
                <a:cs typeface="Times New Roman" panose="02020603050405020304" pitchFamily="18" charset="0"/>
              </a:rPr>
              <a:t>into all training programs such as orientation and on-site. This will ensure all employees are aligned and inspired from the beginning and understand this measure as a progressive avenue. </a:t>
            </a:r>
            <a:endParaRPr lang="en-IE" sz="2200" dirty="0">
              <a:solidFill>
                <a:srgbClr val="262626"/>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7296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70414C-D290-6941-231A-758D541CF0C5}"/>
              </a:ext>
            </a:extLst>
          </p:cNvPr>
          <p:cNvSpPr>
            <a:spLocks noGrp="1"/>
          </p:cNvSpPr>
          <p:nvPr>
            <p:ph type="body" sz="quarter" idx="20"/>
          </p:nvPr>
        </p:nvSpPr>
        <p:spPr>
          <a:xfrm>
            <a:off x="5919920" y="1443918"/>
            <a:ext cx="5738679" cy="5161351"/>
          </a:xfrm>
        </p:spPr>
        <p:txBody>
          <a:bodyPr/>
          <a:lstStyle/>
          <a:p>
            <a:r>
              <a:rPr lang="en-IE" sz="2200" b="1" dirty="0">
                <a:solidFill>
                  <a:srgbClr val="333333"/>
                </a:solidFill>
                <a:effectLst/>
                <a:ea typeface="Times New Roman" panose="02020603050405020304" pitchFamily="18" charset="0"/>
                <a:cs typeface="Times New Roman" panose="02020603050405020304" pitchFamily="18" charset="0"/>
              </a:rPr>
              <a:t>HR managers should integrate CSR elements into job descriptions, individual performance plans, and team goals.</a:t>
            </a:r>
            <a:endParaRPr lang="en-IE" sz="2200" b="1" dirty="0"/>
          </a:p>
          <a:p>
            <a:pPr marL="342900" indent="-342900">
              <a:buFont typeface="Wingdings" panose="05000000000000000000" pitchFamily="2" charset="2"/>
              <a:buChar char="ü"/>
            </a:pPr>
            <a:r>
              <a:rPr lang="en-IE" sz="2200" dirty="0">
                <a:solidFill>
                  <a:srgbClr val="333333"/>
                </a:solidFill>
                <a:ea typeface="Times New Roman" panose="02020603050405020304" pitchFamily="18" charset="0"/>
                <a:cs typeface="Times New Roman" panose="02020603050405020304" pitchFamily="18" charset="0"/>
              </a:rPr>
              <a:t>For example, have CSR </a:t>
            </a:r>
            <a:r>
              <a:rPr lang="en-IE" sz="2200" dirty="0">
                <a:solidFill>
                  <a:srgbClr val="333333"/>
                </a:solidFill>
                <a:effectLst/>
                <a:ea typeface="Times New Roman" panose="02020603050405020304" pitchFamily="18" charset="0"/>
                <a:cs typeface="Times New Roman" panose="02020603050405020304" pitchFamily="18" charset="0"/>
              </a:rPr>
              <a:t>principles incorporated as a key area of accountability in all manager role descriptions rather than as an added attachment or information document at the end of each role description. </a:t>
            </a:r>
          </a:p>
          <a:p>
            <a:pPr marL="342900" indent="-342900">
              <a:buFont typeface="Wingdings" panose="05000000000000000000" pitchFamily="2" charset="2"/>
              <a:buChar char="ü"/>
            </a:pPr>
            <a:r>
              <a:rPr lang="en-IE" sz="2200" dirty="0">
                <a:solidFill>
                  <a:srgbClr val="333333"/>
                </a:solidFill>
                <a:effectLst/>
                <a:ea typeface="Times New Roman" panose="02020603050405020304" pitchFamily="18" charset="0"/>
                <a:cs typeface="Times New Roman" panose="02020603050405020304" pitchFamily="18" charset="0"/>
              </a:rPr>
              <a:t>Going forward expand beyond three stated CSR Values e.g., innovation, diversity and environmental responsibility. Translate them to goals with KPIs (e.g., amount of energy or waste savings) in the annual performance plans of all managers to be cascaded down to each of their support staff.  </a:t>
            </a:r>
          </a:p>
          <a:p>
            <a:pPr marL="342900" indent="-342900">
              <a:buFont typeface="Wingdings" panose="05000000000000000000" pitchFamily="2" charset="2"/>
              <a:buChar char="ü"/>
            </a:pPr>
            <a:endParaRPr lang="en-IE" sz="22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endParaRPr lang="en-IE" sz="2200" dirty="0">
              <a:solidFill>
                <a:srgbClr val="333333"/>
              </a:solidFill>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4D9452F-A7EF-3730-C09A-2610C178A9FB}"/>
              </a:ext>
            </a:extLst>
          </p:cNvPr>
          <p:cNvSpPr>
            <a:spLocks noGrp="1"/>
          </p:cNvSpPr>
          <p:nvPr>
            <p:ph type="body" sz="quarter" idx="22"/>
          </p:nvPr>
        </p:nvSpPr>
        <p:spPr>
          <a:xfrm>
            <a:off x="5905665" y="252731"/>
            <a:ext cx="5579898" cy="1109344"/>
          </a:xfrm>
        </p:spPr>
        <p:txBody>
          <a:bodyPr>
            <a:normAutofit fontScale="85000" lnSpcReduction="10000"/>
          </a:bodyPr>
          <a:lstStyle/>
          <a:p>
            <a:pPr>
              <a:lnSpc>
                <a:spcPct val="110000"/>
              </a:lnSpc>
              <a:spcBef>
                <a:spcPts val="0"/>
              </a:spcBef>
            </a:pPr>
            <a:r>
              <a:rPr lang="en-IE" b="1" dirty="0">
                <a:solidFill>
                  <a:srgbClr val="027354"/>
                </a:solidFill>
              </a:rPr>
              <a:t>Example of CSR Competency and Performance Management</a:t>
            </a:r>
          </a:p>
        </p:txBody>
      </p:sp>
      <p:sp>
        <p:nvSpPr>
          <p:cNvPr id="6" name="Text Placeholder 5">
            <a:extLst>
              <a:ext uri="{FF2B5EF4-FFF2-40B4-BE49-F238E27FC236}">
                <a16:creationId xmlns:a16="http://schemas.microsoft.com/office/drawing/2014/main" id="{35BA3402-8DD9-D7F6-585C-411DE2890956}"/>
              </a:ext>
            </a:extLst>
          </p:cNvPr>
          <p:cNvSpPr>
            <a:spLocks noGrp="1"/>
          </p:cNvSpPr>
          <p:nvPr>
            <p:ph type="body" sz="quarter" idx="23"/>
          </p:nvPr>
        </p:nvSpPr>
        <p:spPr>
          <a:xfrm>
            <a:off x="780624" y="589390"/>
            <a:ext cx="3353225" cy="6163835"/>
          </a:xfrm>
        </p:spPr>
        <p:txBody>
          <a:bodyPr>
            <a:normAutofit fontScale="55000" lnSpcReduction="20000"/>
          </a:bodyPr>
          <a:lstStyle/>
          <a:p>
            <a:pPr>
              <a:lnSpc>
                <a:spcPct val="120000"/>
              </a:lnSpc>
              <a:spcBef>
                <a:spcPts val="0"/>
              </a:spcBef>
            </a:pPr>
            <a:r>
              <a:rPr lang="en-IE" sz="3600" b="1" dirty="0">
                <a:solidFill>
                  <a:srgbClr val="027354"/>
                </a:solidFill>
                <a:effectLst/>
                <a:ea typeface="Times New Roman" panose="02020603050405020304" pitchFamily="18" charset="0"/>
                <a:cs typeface="Times New Roman" panose="02020603050405020304" pitchFamily="18" charset="0"/>
              </a:rPr>
              <a:t>Next to recruitment and competency development, compensation and performance management are central to the HR CSR function. </a:t>
            </a:r>
            <a:r>
              <a:rPr lang="en-IE" sz="3600" dirty="0">
                <a:solidFill>
                  <a:srgbClr val="333333"/>
                </a:solidFill>
                <a:effectLst/>
                <a:ea typeface="Times New Roman" panose="02020603050405020304" pitchFamily="18" charset="0"/>
                <a:cs typeface="Times New Roman" panose="02020603050405020304" pitchFamily="18" charset="0"/>
              </a:rPr>
              <a:t>HR is involved in setting performance standards and expectations and monitoring results to performance objectives. </a:t>
            </a:r>
          </a:p>
          <a:p>
            <a:pPr>
              <a:lnSpc>
                <a:spcPct val="120000"/>
              </a:lnSpc>
              <a:spcBef>
                <a:spcPts val="0"/>
              </a:spcBef>
            </a:pPr>
            <a:endParaRPr lang="en-IE" dirty="0">
              <a:solidFill>
                <a:srgbClr val="333333"/>
              </a:solidFill>
              <a:ea typeface="Times New Roman" panose="02020603050405020304" pitchFamily="18" charset="0"/>
              <a:cs typeface="Times New Roman" panose="02020603050405020304" pitchFamily="18" charset="0"/>
            </a:endParaRPr>
          </a:p>
          <a:p>
            <a:pPr>
              <a:lnSpc>
                <a:spcPct val="120000"/>
              </a:lnSpc>
              <a:spcBef>
                <a:spcPts val="0"/>
              </a:spcBef>
            </a:pPr>
            <a:r>
              <a:rPr lang="en-IE" dirty="0">
                <a:solidFill>
                  <a:srgbClr val="333333"/>
                </a:solidFill>
                <a:ea typeface="Times New Roman" panose="02020603050405020304" pitchFamily="18" charset="0"/>
                <a:cs typeface="Times New Roman" panose="02020603050405020304" pitchFamily="18" charset="0"/>
              </a:rPr>
              <a:t>Integrating </a:t>
            </a:r>
            <a:r>
              <a:rPr lang="en-IE" sz="3600" dirty="0">
                <a:solidFill>
                  <a:srgbClr val="333333"/>
                </a:solidFill>
                <a:effectLst/>
                <a:ea typeface="Times New Roman" panose="02020603050405020304" pitchFamily="18" charset="0"/>
                <a:cs typeface="Times New Roman" panose="02020603050405020304" pitchFamily="18" charset="0"/>
              </a:rPr>
              <a:t>CSR-oriented Statements of Values and Commitments into </a:t>
            </a:r>
            <a:r>
              <a:rPr lang="en-IE" dirty="0">
                <a:solidFill>
                  <a:srgbClr val="333333"/>
                </a:solidFill>
                <a:ea typeface="Times New Roman" panose="02020603050405020304" pitchFamily="18" charset="0"/>
                <a:cs typeface="Times New Roman" panose="02020603050405020304" pitchFamily="18" charset="0"/>
              </a:rPr>
              <a:t>HR, </a:t>
            </a:r>
            <a:r>
              <a:rPr lang="en-IE" sz="3600" dirty="0">
                <a:solidFill>
                  <a:srgbClr val="333333"/>
                </a:solidFill>
                <a:effectLst/>
                <a:ea typeface="Times New Roman" panose="02020603050405020304" pitchFamily="18" charset="0"/>
                <a:cs typeface="Times New Roman" panose="02020603050405020304" pitchFamily="18" charset="0"/>
              </a:rPr>
              <a:t>business planning, objectives, and management accountabilities will continue to sustain and ingrain their CSR as a differentiator. </a:t>
            </a:r>
            <a:endParaRPr lang="en-IE" sz="3600" dirty="0">
              <a:effectLst/>
              <a:ea typeface="Calibri" panose="020F0502020204030204" pitchFamily="34" charset="0"/>
              <a:cs typeface="Times New Roman" panose="02020603050405020304" pitchFamily="18" charset="0"/>
            </a:endParaRPr>
          </a:p>
          <a:p>
            <a:pPr>
              <a:lnSpc>
                <a:spcPct val="120000"/>
              </a:lnSpc>
              <a:spcBef>
                <a:spcPts val="0"/>
              </a:spcBef>
            </a:pPr>
            <a:endParaRPr lang="en-IE" sz="3600" dirty="0">
              <a:solidFill>
                <a:srgbClr val="333333"/>
              </a:solidFill>
              <a:effectLst/>
              <a:ea typeface="Times New Roman" panose="02020603050405020304" pitchFamily="18" charset="0"/>
              <a:cs typeface="Times New Roman" panose="02020603050405020304" pitchFamily="18" charset="0"/>
            </a:endParaRPr>
          </a:p>
          <a:p>
            <a:pPr>
              <a:lnSpc>
                <a:spcPct val="120000"/>
              </a:lnSpc>
              <a:spcBef>
                <a:spcPts val="0"/>
              </a:spcBef>
            </a:pPr>
            <a:endParaRPr lang="en-IE" dirty="0"/>
          </a:p>
        </p:txBody>
      </p:sp>
    </p:spTree>
    <p:extLst>
      <p:ext uri="{BB962C8B-B14F-4D97-AF65-F5344CB8AC3E}">
        <p14:creationId xmlns:p14="http://schemas.microsoft.com/office/powerpoint/2010/main" val="2050357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D70414C-D290-6941-231A-758D541CF0C5}"/>
              </a:ext>
            </a:extLst>
          </p:cNvPr>
          <p:cNvSpPr>
            <a:spLocks noGrp="1"/>
          </p:cNvSpPr>
          <p:nvPr>
            <p:ph type="body" sz="quarter" idx="20"/>
          </p:nvPr>
        </p:nvSpPr>
        <p:spPr>
          <a:xfrm>
            <a:off x="5358384" y="1358193"/>
            <a:ext cx="6300216" cy="5161351"/>
          </a:xfrm>
        </p:spPr>
        <p:txBody>
          <a:bodyPr/>
          <a:lstStyle/>
          <a:p>
            <a:r>
              <a:rPr lang="en-IE" sz="2200" dirty="0">
                <a:solidFill>
                  <a:srgbClr val="333333"/>
                </a:solidFill>
                <a:effectLst/>
                <a:ea typeface="Times New Roman" panose="02020603050405020304" pitchFamily="18" charset="0"/>
                <a:cs typeface="Times New Roman" panose="02020603050405020304" pitchFamily="18" charset="0"/>
              </a:rPr>
              <a:t>The total incentives and recognition program can include the base salary, incentive pay, long term incentives, and other non-monetary recognition benefits (such as award programs, an employee of the month, promotions, career pathing, etc.), needs to be aligned with the company’s CSR values and strategy. </a:t>
            </a:r>
          </a:p>
          <a:p>
            <a:endParaRPr lang="en-IE" sz="2200" dirty="0">
              <a:solidFill>
                <a:srgbClr val="333333"/>
              </a:solidFill>
              <a:ea typeface="Calibri" panose="020F0502020204030204" pitchFamily="34" charset="0"/>
              <a:cs typeface="Times New Roman" panose="02020603050405020304" pitchFamily="18" charset="0"/>
            </a:endParaRPr>
          </a:p>
          <a:p>
            <a:r>
              <a:rPr lang="en-IE" sz="2200" b="1" dirty="0">
                <a:solidFill>
                  <a:srgbClr val="027354"/>
                </a:solidFill>
                <a:ea typeface="Calibri" panose="020F0502020204030204" pitchFamily="34" charset="0"/>
                <a:cs typeface="Times New Roman" panose="02020603050405020304" pitchFamily="18" charset="0"/>
              </a:rPr>
              <a:t>For example,</a:t>
            </a:r>
            <a:r>
              <a:rPr lang="en-IE" sz="2200" dirty="0">
                <a:solidFill>
                  <a:srgbClr val="333333"/>
                </a:solidFill>
                <a:ea typeface="Calibri" panose="020F0502020204030204" pitchFamily="34" charset="0"/>
                <a:cs typeface="Times New Roman" panose="02020603050405020304" pitchFamily="18" charset="0"/>
              </a:rPr>
              <a:t> have a CSR goal with a bonus attached so it is attained and generates </a:t>
            </a:r>
            <a:r>
              <a:rPr lang="en-IE" sz="2200" dirty="0">
                <a:solidFill>
                  <a:srgbClr val="333333"/>
                </a:solidFill>
                <a:effectLst/>
                <a:ea typeface="Times New Roman" panose="02020603050405020304" pitchFamily="18" charset="0"/>
                <a:cs typeface="Times New Roman" panose="02020603050405020304" pitchFamily="18" charset="0"/>
              </a:rPr>
              <a:t>take-up at all levels of the company. To help with implementation, HR should work with the task manager to prepare guidance documents on potential sustainability goals that can be measured and built into their performance plans. CSR performance should be based on both teams and individuals. </a:t>
            </a:r>
            <a:endParaRPr lang="en-IE" sz="2200" dirty="0">
              <a:effectLst/>
              <a:ea typeface="Calibri" panose="020F0502020204030204" pitchFamily="34" charset="0"/>
              <a:cs typeface="Times New Roman" panose="02020603050405020304" pitchFamily="18" charset="0"/>
            </a:endParaRPr>
          </a:p>
          <a:p>
            <a:pPr>
              <a:spcBef>
                <a:spcPts val="0"/>
              </a:spcBef>
            </a:pPr>
            <a:endParaRPr lang="en-IE" sz="2200" dirty="0">
              <a:solidFill>
                <a:srgbClr val="333333"/>
              </a:solidFill>
              <a:effectLst/>
              <a:ea typeface="Times New Roman" panose="02020603050405020304" pitchFamily="18" charset="0"/>
              <a:cs typeface="Times New Roman" panose="02020603050405020304" pitchFamily="18" charset="0"/>
            </a:endParaRPr>
          </a:p>
          <a:p>
            <a:r>
              <a:rPr lang="en-IE" sz="2200" dirty="0">
                <a:solidFill>
                  <a:srgbClr val="333333"/>
                </a:solidFill>
                <a:ea typeface="Calibri" panose="020F0502020204030204" pitchFamily="34" charset="0"/>
                <a:cs typeface="Times New Roman" panose="02020603050405020304" pitchFamily="18" charset="0"/>
              </a:rPr>
              <a:t> </a:t>
            </a:r>
            <a:endParaRPr lang="en-IE" sz="2200" dirty="0">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n-IE" sz="2200" dirty="0">
              <a:solidFill>
                <a:srgbClr val="333333"/>
              </a:solidFill>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C4D9452F-A7EF-3730-C09A-2610C178A9FB}"/>
              </a:ext>
            </a:extLst>
          </p:cNvPr>
          <p:cNvSpPr>
            <a:spLocks noGrp="1"/>
          </p:cNvSpPr>
          <p:nvPr>
            <p:ph type="body" sz="quarter" idx="22"/>
          </p:nvPr>
        </p:nvSpPr>
        <p:spPr>
          <a:xfrm>
            <a:off x="5448465" y="252731"/>
            <a:ext cx="5738678" cy="1109344"/>
          </a:xfrm>
        </p:spPr>
        <p:txBody>
          <a:bodyPr>
            <a:noAutofit/>
          </a:bodyPr>
          <a:lstStyle/>
          <a:p>
            <a:pPr>
              <a:lnSpc>
                <a:spcPct val="100000"/>
              </a:lnSpc>
              <a:spcBef>
                <a:spcPts val="0"/>
              </a:spcBef>
            </a:pPr>
            <a:r>
              <a:rPr lang="en-IE" sz="3200" b="1" dirty="0">
                <a:solidFill>
                  <a:srgbClr val="027354"/>
                </a:solidFill>
              </a:rPr>
              <a:t>Example of CSR Compensation and Incentives</a:t>
            </a:r>
          </a:p>
        </p:txBody>
      </p:sp>
      <p:sp>
        <p:nvSpPr>
          <p:cNvPr id="6" name="Text Placeholder 5">
            <a:extLst>
              <a:ext uri="{FF2B5EF4-FFF2-40B4-BE49-F238E27FC236}">
                <a16:creationId xmlns:a16="http://schemas.microsoft.com/office/drawing/2014/main" id="{35BA3402-8DD9-D7F6-585C-411DE2890956}"/>
              </a:ext>
            </a:extLst>
          </p:cNvPr>
          <p:cNvSpPr>
            <a:spLocks noGrp="1"/>
          </p:cNvSpPr>
          <p:nvPr>
            <p:ph type="body" sz="quarter" idx="23"/>
          </p:nvPr>
        </p:nvSpPr>
        <p:spPr>
          <a:xfrm>
            <a:off x="628650" y="252732"/>
            <a:ext cx="3505199" cy="6605268"/>
          </a:xfrm>
        </p:spPr>
        <p:txBody>
          <a:bodyPr>
            <a:noAutofit/>
          </a:bodyPr>
          <a:lstStyle/>
          <a:p>
            <a:pPr>
              <a:lnSpc>
                <a:spcPct val="100000"/>
              </a:lnSpc>
              <a:spcBef>
                <a:spcPts val="0"/>
              </a:spcBef>
            </a:pPr>
            <a:r>
              <a:rPr lang="en-IE" sz="1900" b="1" dirty="0">
                <a:solidFill>
                  <a:srgbClr val="027354"/>
                </a:solidFill>
                <a:effectLst/>
                <a:ea typeface="Times New Roman" panose="02020603050405020304" pitchFamily="18" charset="0"/>
                <a:cs typeface="Times New Roman" panose="02020603050405020304" pitchFamily="18" charset="0"/>
              </a:rPr>
              <a:t>The most critical HR tool of all is the compensation and incentive program. Human resource practitioners understand very well that “you get what you pay for”. </a:t>
            </a:r>
            <a:r>
              <a:rPr lang="en-IE" sz="1900" dirty="0">
                <a:solidFill>
                  <a:srgbClr val="333333"/>
                </a:solidFill>
                <a:effectLst/>
                <a:ea typeface="Times New Roman" panose="02020603050405020304" pitchFamily="18" charset="0"/>
                <a:cs typeface="Times New Roman" panose="02020603050405020304" pitchFamily="18" charset="0"/>
              </a:rPr>
              <a:t>Typically, companies reward on the basis of financial performance and profit-maximizing behaviour, overlooking the need to also consider CSR sustainability factors.</a:t>
            </a:r>
          </a:p>
          <a:p>
            <a:pPr>
              <a:lnSpc>
                <a:spcPct val="100000"/>
              </a:lnSpc>
              <a:spcBef>
                <a:spcPts val="0"/>
              </a:spcBef>
            </a:pPr>
            <a:endParaRPr lang="en-IE" sz="1900" dirty="0">
              <a:solidFill>
                <a:srgbClr val="333333"/>
              </a:solidFill>
              <a:ea typeface="Times New Roman" panose="02020603050405020304" pitchFamily="18" charset="0"/>
              <a:cs typeface="Times New Roman" panose="02020603050405020304" pitchFamily="18" charset="0"/>
            </a:endParaRPr>
          </a:p>
          <a:p>
            <a:pPr>
              <a:lnSpc>
                <a:spcPct val="100000"/>
              </a:lnSpc>
              <a:spcBef>
                <a:spcPts val="0"/>
              </a:spcBef>
            </a:pPr>
            <a:r>
              <a:rPr lang="en-IE" sz="1900" dirty="0">
                <a:solidFill>
                  <a:srgbClr val="333333"/>
                </a:solidFill>
                <a:effectLst/>
                <a:ea typeface="Times New Roman" panose="02020603050405020304" pitchFamily="18" charset="0"/>
                <a:cs typeface="Times New Roman" panose="02020603050405020304" pitchFamily="18" charset="0"/>
              </a:rPr>
              <a:t>Therefore, the strategic direction of your company should establish CSR targets and develop performance evaluation systems that foster CSR </a:t>
            </a:r>
            <a:r>
              <a:rPr lang="en-IE" sz="1900" dirty="0" err="1">
                <a:solidFill>
                  <a:srgbClr val="333333"/>
                </a:solidFill>
                <a:effectLst/>
                <a:ea typeface="Times New Roman" panose="02020603050405020304" pitchFamily="18" charset="0"/>
                <a:cs typeface="Times New Roman" panose="02020603050405020304" pitchFamily="18" charset="0"/>
              </a:rPr>
              <a:t>behavior</a:t>
            </a:r>
            <a:r>
              <a:rPr lang="en-IE" sz="1900" dirty="0">
                <a:solidFill>
                  <a:srgbClr val="333333"/>
                </a:solidFill>
                <a:effectLst/>
                <a:ea typeface="Times New Roman" panose="02020603050405020304" pitchFamily="18" charset="0"/>
                <a:cs typeface="Times New Roman" panose="02020603050405020304" pitchFamily="18" charset="0"/>
              </a:rPr>
              <a:t> by providing the right tools and instructions.  To do less is to guarantee the under-achievement of a company’s CSR objectives.</a:t>
            </a:r>
          </a:p>
          <a:p>
            <a:pPr>
              <a:lnSpc>
                <a:spcPct val="100000"/>
              </a:lnSpc>
              <a:spcBef>
                <a:spcPts val="0"/>
              </a:spcBef>
            </a:pPr>
            <a:endParaRPr lang="en-IE" sz="1900" dirty="0"/>
          </a:p>
        </p:txBody>
      </p:sp>
    </p:spTree>
    <p:extLst>
      <p:ext uri="{BB962C8B-B14F-4D97-AF65-F5344CB8AC3E}">
        <p14:creationId xmlns:p14="http://schemas.microsoft.com/office/powerpoint/2010/main" val="1821690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73C626F-F8AE-20AC-173E-6989727ACC68}"/>
              </a:ext>
            </a:extLst>
          </p:cNvPr>
          <p:cNvSpPr>
            <a:spLocks noGrp="1"/>
          </p:cNvSpPr>
          <p:nvPr>
            <p:ph type="body" sz="quarter" idx="13"/>
          </p:nvPr>
        </p:nvSpPr>
        <p:spPr>
          <a:xfrm>
            <a:off x="726815" y="751463"/>
            <a:ext cx="7670053" cy="953429"/>
          </a:xfrm>
        </p:spPr>
        <p:txBody>
          <a:bodyPr>
            <a:normAutofit/>
          </a:bodyPr>
          <a:lstStyle/>
          <a:p>
            <a:r>
              <a:rPr lang="en-IE" dirty="0">
                <a:solidFill>
                  <a:srgbClr val="262626"/>
                </a:solidFill>
              </a:rPr>
              <a:t>Example CSR Remuneration Package</a:t>
            </a:r>
          </a:p>
        </p:txBody>
      </p:sp>
      <p:sp>
        <p:nvSpPr>
          <p:cNvPr id="7" name="Text Placeholder 6">
            <a:extLst>
              <a:ext uri="{FF2B5EF4-FFF2-40B4-BE49-F238E27FC236}">
                <a16:creationId xmlns:a16="http://schemas.microsoft.com/office/drawing/2014/main" id="{5CA0E31C-B10A-C655-2A9C-EFFC1BEA97A3}"/>
              </a:ext>
            </a:extLst>
          </p:cNvPr>
          <p:cNvSpPr>
            <a:spLocks noGrp="1"/>
          </p:cNvSpPr>
          <p:nvPr>
            <p:ph type="body" sz="quarter" idx="14"/>
          </p:nvPr>
        </p:nvSpPr>
        <p:spPr>
          <a:xfrm>
            <a:off x="638107" y="1334463"/>
            <a:ext cx="10915786" cy="4865615"/>
          </a:xfrm>
          <a:solidFill>
            <a:srgbClr val="EBC2BF"/>
          </a:solidFill>
        </p:spPr>
        <p:txBody>
          <a:bodyPr/>
          <a:lstStyle/>
          <a:p>
            <a:r>
              <a:rPr lang="en-IE" sz="2400" dirty="0">
                <a:solidFill>
                  <a:srgbClr val="333333"/>
                </a:solidFill>
                <a:effectLst/>
                <a:ea typeface="Times New Roman" panose="02020603050405020304" pitchFamily="18" charset="0"/>
                <a:cs typeface="Times New Roman" panose="02020603050405020304" pitchFamily="18" charset="0"/>
              </a:rPr>
              <a:t>Reward </a:t>
            </a:r>
            <a:r>
              <a:rPr lang="en-IE" dirty="0">
                <a:solidFill>
                  <a:srgbClr val="333333"/>
                </a:solidFill>
                <a:ea typeface="Times New Roman" panose="02020603050405020304" pitchFamily="18" charset="0"/>
                <a:cs typeface="Times New Roman" panose="02020603050405020304" pitchFamily="18" charset="0"/>
              </a:rPr>
              <a:t>i</a:t>
            </a:r>
            <a:r>
              <a:rPr lang="en-IE" sz="2400" dirty="0">
                <a:solidFill>
                  <a:srgbClr val="333333"/>
                </a:solidFill>
                <a:effectLst/>
                <a:ea typeface="Times New Roman" panose="02020603050405020304" pitchFamily="18" charset="0"/>
                <a:cs typeface="Times New Roman" panose="02020603050405020304" pitchFamily="18" charset="0"/>
              </a:rPr>
              <a:t>ndividuals and teams for performance that meets or exceeds the financial and non-financial targets in a balanced scorecard, which comprises corporate, unit-specific, and individual targets. </a:t>
            </a:r>
            <a:r>
              <a:rPr lang="en-IE" dirty="0">
                <a:solidFill>
                  <a:srgbClr val="333333"/>
                </a:solidFill>
                <a:ea typeface="Times New Roman" panose="02020603050405020304" pitchFamily="18" charset="0"/>
                <a:cs typeface="Times New Roman" panose="02020603050405020304" pitchFamily="18" charset="0"/>
              </a:rPr>
              <a:t>Nonfinancial</a:t>
            </a:r>
            <a:r>
              <a:rPr lang="en-IE" sz="2400" dirty="0">
                <a:solidFill>
                  <a:srgbClr val="333333"/>
                </a:solidFill>
                <a:effectLst/>
                <a:ea typeface="Times New Roman" panose="02020603050405020304" pitchFamily="18" charset="0"/>
                <a:cs typeface="Times New Roman" panose="02020603050405020304" pitchFamily="18" charset="0"/>
              </a:rPr>
              <a:t> performance can be guided by measures of the company’s triple bottom line e.g., </a:t>
            </a:r>
          </a:p>
          <a:p>
            <a:pPr marL="342900" indent="-342900">
              <a:buFont typeface="Wingdings" panose="05000000000000000000" pitchFamily="2" charset="2"/>
              <a:buChar char="ü"/>
            </a:pPr>
            <a:r>
              <a:rPr lang="en-IE" b="1" dirty="0">
                <a:solidFill>
                  <a:srgbClr val="333333"/>
                </a:solidFill>
                <a:ea typeface="Times New Roman" panose="02020603050405020304" pitchFamily="18" charset="0"/>
                <a:cs typeface="Times New Roman" panose="02020603050405020304" pitchFamily="18" charset="0"/>
              </a:rPr>
              <a:t>S</a:t>
            </a:r>
            <a:r>
              <a:rPr lang="en-IE" sz="2400" b="1" dirty="0">
                <a:solidFill>
                  <a:srgbClr val="333333"/>
                </a:solidFill>
                <a:effectLst/>
                <a:ea typeface="Times New Roman" panose="02020603050405020304" pitchFamily="18" charset="0"/>
                <a:cs typeface="Times New Roman" panose="02020603050405020304" pitchFamily="18" charset="0"/>
              </a:rPr>
              <a:t>ocio-economic impacts </a:t>
            </a:r>
            <a:r>
              <a:rPr lang="en-IE" sz="2400" dirty="0">
                <a:solidFill>
                  <a:srgbClr val="333333"/>
                </a:solidFill>
                <a:effectLst/>
                <a:ea typeface="Times New Roman" panose="02020603050405020304" pitchFamily="18" charset="0"/>
                <a:cs typeface="Times New Roman" panose="02020603050405020304" pitchFamily="18" charset="0"/>
              </a:rPr>
              <a:t>(e.g</a:t>
            </a:r>
            <a:r>
              <a:rPr lang="en-IE" dirty="0">
                <a:solidFill>
                  <a:srgbClr val="333333"/>
                </a:solidFill>
                <a:ea typeface="Times New Roman" panose="02020603050405020304" pitchFamily="18" charset="0"/>
                <a:cs typeface="Times New Roman" panose="02020603050405020304" pitchFamily="18" charset="0"/>
              </a:rPr>
              <a:t>., </a:t>
            </a:r>
            <a:r>
              <a:rPr lang="en-IE" sz="2400" dirty="0">
                <a:solidFill>
                  <a:srgbClr val="333333"/>
                </a:solidFill>
                <a:effectLst/>
                <a:ea typeface="Times New Roman" panose="02020603050405020304" pitchFamily="18" charset="0"/>
                <a:cs typeface="Times New Roman" panose="02020603050405020304" pitchFamily="18" charset="0"/>
              </a:rPr>
              <a:t>job creation for those who need skills development or formal education)</a:t>
            </a:r>
          </a:p>
          <a:p>
            <a:pPr marL="342900" indent="-342900">
              <a:buFont typeface="Wingdings" panose="05000000000000000000" pitchFamily="2" charset="2"/>
              <a:buChar char="ü"/>
            </a:pPr>
            <a:r>
              <a:rPr lang="en-IE" b="1" dirty="0">
                <a:solidFill>
                  <a:srgbClr val="333333"/>
                </a:solidFill>
                <a:ea typeface="Times New Roman" panose="02020603050405020304" pitchFamily="18" charset="0"/>
                <a:cs typeface="Times New Roman" panose="02020603050405020304" pitchFamily="18" charset="0"/>
              </a:rPr>
              <a:t>Reduction in </a:t>
            </a:r>
            <a:r>
              <a:rPr lang="en-IE" sz="2400" b="1" dirty="0">
                <a:solidFill>
                  <a:srgbClr val="333333"/>
                </a:solidFill>
                <a:effectLst/>
                <a:ea typeface="Times New Roman" panose="02020603050405020304" pitchFamily="18" charset="0"/>
                <a:cs typeface="Times New Roman" panose="02020603050405020304" pitchFamily="18" charset="0"/>
              </a:rPr>
              <a:t>environmental impacts and optimize resource efficiency </a:t>
            </a:r>
            <a:r>
              <a:rPr lang="en-IE" sz="2400" dirty="0">
                <a:solidFill>
                  <a:srgbClr val="333333"/>
                </a:solidFill>
                <a:effectLst/>
                <a:ea typeface="Times New Roman" panose="02020603050405020304" pitchFamily="18" charset="0"/>
                <a:cs typeface="Times New Roman" panose="02020603050405020304" pitchFamily="18" charset="0"/>
              </a:rPr>
              <a:t>(e.g</a:t>
            </a:r>
            <a:r>
              <a:rPr lang="en-IE" dirty="0">
                <a:solidFill>
                  <a:srgbClr val="333333"/>
                </a:solidFill>
                <a:ea typeface="Times New Roman" panose="02020603050405020304" pitchFamily="18" charset="0"/>
                <a:cs typeface="Times New Roman" panose="02020603050405020304" pitchFamily="18" charset="0"/>
              </a:rPr>
              <a:t>., waste targets reduced, increased usage of recyclable materials)</a:t>
            </a:r>
            <a:endParaRPr lang="en-IE" sz="2400" dirty="0">
              <a:solidFill>
                <a:srgbClr val="333333"/>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IE" b="1" dirty="0">
                <a:solidFill>
                  <a:srgbClr val="333333"/>
                </a:solidFill>
                <a:ea typeface="Times New Roman" panose="02020603050405020304" pitchFamily="18" charset="0"/>
                <a:cs typeface="Times New Roman" panose="02020603050405020304" pitchFamily="18" charset="0"/>
              </a:rPr>
              <a:t>S</a:t>
            </a:r>
            <a:r>
              <a:rPr lang="en-IE" sz="2400" b="1" dirty="0">
                <a:solidFill>
                  <a:srgbClr val="333333"/>
                </a:solidFill>
                <a:effectLst/>
                <a:ea typeface="Times New Roman" panose="02020603050405020304" pitchFamily="18" charset="0"/>
                <a:cs typeface="Times New Roman" panose="02020603050405020304" pitchFamily="18" charset="0"/>
              </a:rPr>
              <a:t>ocial impacts related to employees, customers, and communities </a:t>
            </a:r>
            <a:r>
              <a:rPr lang="en-IE" sz="2400" dirty="0">
                <a:solidFill>
                  <a:srgbClr val="333333"/>
                </a:solidFill>
                <a:effectLst/>
                <a:ea typeface="Times New Roman" panose="02020603050405020304" pitchFamily="18" charset="0"/>
                <a:cs typeface="Times New Roman" panose="02020603050405020304" pitchFamily="18" charset="0"/>
              </a:rPr>
              <a:t>(e.g., improved employee health and wellbeing, reduced poverty due to funds raised)</a:t>
            </a:r>
          </a:p>
          <a:p>
            <a:pPr marL="342900" indent="-342900">
              <a:buFont typeface="Wingdings" panose="05000000000000000000" pitchFamily="2" charset="2"/>
              <a:buChar char="ü"/>
            </a:pPr>
            <a:r>
              <a:rPr lang="en-IE" dirty="0">
                <a:solidFill>
                  <a:srgbClr val="333333"/>
                </a:solidFill>
                <a:cs typeface="Times New Roman" panose="02020603050405020304" pitchFamily="18" charset="0"/>
              </a:rPr>
              <a:t>Other nonfinancial measures include improved customer satisfaction, awarded reputation, better employee engagement, improved health and safety, greenhouse gas emissions, etc.</a:t>
            </a:r>
          </a:p>
          <a:p>
            <a:pPr marL="342900" indent="-342900">
              <a:buFont typeface="Wingdings" panose="05000000000000000000" pitchFamily="2" charset="2"/>
              <a:buChar char="ü"/>
            </a:pPr>
            <a:endParaRPr lang="en-IE" dirty="0"/>
          </a:p>
        </p:txBody>
      </p:sp>
    </p:spTree>
    <p:extLst>
      <p:ext uri="{BB962C8B-B14F-4D97-AF65-F5344CB8AC3E}">
        <p14:creationId xmlns:p14="http://schemas.microsoft.com/office/powerpoint/2010/main" val="159513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green leaves&#10;&#10;Description automatically generated with medium confidence">
            <a:extLst>
              <a:ext uri="{FF2B5EF4-FFF2-40B4-BE49-F238E27FC236}">
                <a16:creationId xmlns:a16="http://schemas.microsoft.com/office/drawing/2014/main" id="{C1A31490-E18E-7781-6D76-CAE76B42046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t="18538" b="18538"/>
          <a:stretch>
            <a:fillRect/>
          </a:stretch>
        </p:blipFill>
        <p:spPr/>
      </p:pic>
      <p:sp>
        <p:nvSpPr>
          <p:cNvPr id="6" name="Text Placeholder 5">
            <a:extLst>
              <a:ext uri="{FF2B5EF4-FFF2-40B4-BE49-F238E27FC236}">
                <a16:creationId xmlns:a16="http://schemas.microsoft.com/office/drawing/2014/main" id="{924BCF48-9D8F-91FE-A58C-E6339E5BCF06}"/>
              </a:ext>
            </a:extLst>
          </p:cNvPr>
          <p:cNvSpPr>
            <a:spLocks noGrp="1"/>
          </p:cNvSpPr>
          <p:nvPr>
            <p:ph type="body" sz="quarter" idx="15"/>
          </p:nvPr>
        </p:nvSpPr>
        <p:spPr/>
        <p:txBody>
          <a:bodyPr>
            <a:normAutofit/>
          </a:bodyPr>
          <a:lstStyle/>
          <a:p>
            <a:r>
              <a:rPr lang="en-IE" sz="4000" b="1" dirty="0"/>
              <a:t>Step 5 </a:t>
            </a:r>
            <a:r>
              <a:rPr lang="en-IE" sz="4000" dirty="0"/>
              <a:t>Fostering CSR Change Management</a:t>
            </a:r>
          </a:p>
        </p:txBody>
      </p:sp>
      <p:sp>
        <p:nvSpPr>
          <p:cNvPr id="7" name="Text Placeholder 2">
            <a:extLst>
              <a:ext uri="{FF2B5EF4-FFF2-40B4-BE49-F238E27FC236}">
                <a16:creationId xmlns:a16="http://schemas.microsoft.com/office/drawing/2014/main" id="{1DF410C4-153E-5E01-AD6C-FA7E6A626C4D}"/>
              </a:ext>
            </a:extLst>
          </p:cNvPr>
          <p:cNvSpPr txBox="1">
            <a:spLocks/>
          </p:cNvSpPr>
          <p:nvPr/>
        </p:nvSpPr>
        <p:spPr>
          <a:xfrm>
            <a:off x="1358900" y="4596897"/>
            <a:ext cx="10766425" cy="2261103"/>
          </a:xfrm>
          <a:prstGeom prst="rect">
            <a:avLst/>
          </a:prstGeom>
          <a:solidFill>
            <a:schemeClr val="bg1"/>
          </a:solidFill>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865"/>
              </a:spcAft>
              <a:buNone/>
            </a:pPr>
            <a:r>
              <a:rPr lang="en-IE" sz="2000" dirty="0">
                <a:solidFill>
                  <a:srgbClr val="333333"/>
                </a:solidFill>
                <a:effectLst/>
                <a:ea typeface="Times New Roman" panose="02020603050405020304" pitchFamily="18" charset="0"/>
                <a:cs typeface="Times New Roman" panose="02020603050405020304" pitchFamily="18" charset="0"/>
              </a:rPr>
              <a:t>The move to incorporate a CSR ethic throughout a company necessitates a CSR change management approach. Human resources are responsible for the company culture, team building, and change management processes. Growing and adapting to CSR will require the company to constantly evolve and pursue significant behavioural shifts from time to time. Sometimes HR and companies may require the outside assistance of change management professionals to help them but at the end of the day, a culture shift can only be achieved and sustained if it is driven internally.</a:t>
            </a:r>
            <a:endParaRPr lang="en-IE" sz="2000" dirty="0"/>
          </a:p>
        </p:txBody>
      </p:sp>
    </p:spTree>
    <p:extLst>
      <p:ext uri="{BB962C8B-B14F-4D97-AF65-F5344CB8AC3E}">
        <p14:creationId xmlns:p14="http://schemas.microsoft.com/office/powerpoint/2010/main" val="3124152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317143" y="1227285"/>
            <a:ext cx="6748477" cy="3722513"/>
          </a:xfrm>
        </p:spPr>
        <p:txBody>
          <a:bodyPr/>
          <a:lstStyle/>
          <a:p>
            <a:r>
              <a:rPr lang="en-IE" b="1" dirty="0">
                <a:solidFill>
                  <a:srgbClr val="027354"/>
                </a:solidFill>
                <a:ea typeface="Times New Roman" panose="02020603050405020304" pitchFamily="18" charset="0"/>
                <a:cs typeface="Times New Roman" panose="02020603050405020304" pitchFamily="18" charset="0"/>
              </a:rPr>
              <a:t>Changing M</a:t>
            </a:r>
            <a:r>
              <a:rPr lang="en-IE" sz="2400" b="1" dirty="0">
                <a:solidFill>
                  <a:srgbClr val="027354"/>
                </a:solidFill>
                <a:effectLst/>
                <a:ea typeface="Times New Roman" panose="02020603050405020304" pitchFamily="18" charset="0"/>
                <a:cs typeface="Times New Roman" panose="02020603050405020304" pitchFamily="18" charset="0"/>
              </a:rPr>
              <a:t>indsets and Behaviours</a:t>
            </a:r>
          </a:p>
          <a:p>
            <a:endParaRPr lang="en-IE" sz="1000" dirty="0">
              <a:solidFill>
                <a:srgbClr val="333333"/>
              </a:solidFill>
              <a:ea typeface="Times New Roman" panose="02020603050405020304" pitchFamily="18" charset="0"/>
              <a:cs typeface="Times New Roman" panose="02020603050405020304" pitchFamily="18" charset="0"/>
            </a:endParaRPr>
          </a:p>
          <a:p>
            <a:r>
              <a:rPr lang="en-IE" sz="2200" dirty="0">
                <a:solidFill>
                  <a:srgbClr val="333333"/>
                </a:solidFill>
                <a:cs typeface="Times New Roman" panose="02020603050405020304" pitchFamily="18" charset="0"/>
              </a:rPr>
              <a:t>Cultural change management often means changing the mindsets and behaviours of all those involved in the company. This can be done by </a:t>
            </a:r>
          </a:p>
          <a:p>
            <a:pPr marL="342900" indent="-342900">
              <a:buFont typeface="Wingdings" panose="05000000000000000000" pitchFamily="2" charset="2"/>
              <a:buChar char="ü"/>
            </a:pPr>
            <a:r>
              <a:rPr lang="en-IE" sz="2200" dirty="0">
                <a:solidFill>
                  <a:srgbClr val="333333"/>
                </a:solidFill>
                <a:ea typeface="Times New Roman" panose="02020603050405020304" pitchFamily="18" charset="0"/>
                <a:cs typeface="Times New Roman" panose="02020603050405020304" pitchFamily="18" charset="0"/>
              </a:rPr>
              <a:t>E</a:t>
            </a:r>
            <a:r>
              <a:rPr lang="en-IE" sz="2200" dirty="0">
                <a:solidFill>
                  <a:srgbClr val="333333"/>
                </a:solidFill>
                <a:effectLst/>
                <a:ea typeface="Times New Roman" panose="02020603050405020304" pitchFamily="18" charset="0"/>
                <a:cs typeface="Times New Roman" panose="02020603050405020304" pitchFamily="18" charset="0"/>
              </a:rPr>
              <a:t>xplaining what CSR is and how it is relevant to the company </a:t>
            </a:r>
            <a:r>
              <a:rPr lang="en-IE" sz="2200" dirty="0">
                <a:solidFill>
                  <a:srgbClr val="333333"/>
                </a:solidFill>
                <a:ea typeface="Times New Roman" panose="02020603050405020304" pitchFamily="18" charset="0"/>
                <a:cs typeface="Times New Roman" panose="02020603050405020304" pitchFamily="18" charset="0"/>
              </a:rPr>
              <a:t>(highlighting </a:t>
            </a:r>
            <a:r>
              <a:rPr lang="en-IE" sz="2200" dirty="0">
                <a:solidFill>
                  <a:srgbClr val="333333"/>
                </a:solidFill>
                <a:effectLst/>
                <a:ea typeface="Times New Roman" panose="02020603050405020304" pitchFamily="18" charset="0"/>
                <a:cs typeface="Times New Roman" panose="02020603050405020304" pitchFamily="18" charset="0"/>
              </a:rPr>
              <a:t>the purpose, </a:t>
            </a:r>
            <a:r>
              <a:rPr lang="en-IE" sz="2200" dirty="0">
                <a:solidFill>
                  <a:srgbClr val="333333"/>
                </a:solidFill>
                <a:ea typeface="Times New Roman" panose="02020603050405020304" pitchFamily="18" charset="0"/>
                <a:cs typeface="Times New Roman" panose="02020603050405020304" pitchFamily="18" charset="0"/>
              </a:rPr>
              <a:t>'The good’, 'The positive impact’, and CSR Values) </a:t>
            </a:r>
          </a:p>
          <a:p>
            <a:pPr marL="342900" indent="-342900">
              <a:buFont typeface="Wingdings" panose="05000000000000000000" pitchFamily="2" charset="2"/>
              <a:buChar char="ü"/>
            </a:pPr>
            <a:r>
              <a:rPr lang="en-IE" sz="2200" dirty="0">
                <a:solidFill>
                  <a:srgbClr val="333333"/>
                </a:solidFill>
                <a:effectLst/>
                <a:ea typeface="Times New Roman" panose="02020603050405020304" pitchFamily="18" charset="0"/>
                <a:cs typeface="Times New Roman" panose="02020603050405020304" pitchFamily="18" charset="0"/>
              </a:rPr>
              <a:t>Role </a:t>
            </a:r>
            <a:r>
              <a:rPr lang="en-IE" sz="2200" dirty="0" err="1">
                <a:solidFill>
                  <a:srgbClr val="333333"/>
                </a:solidFill>
                <a:effectLst/>
                <a:ea typeface="Times New Roman" panose="02020603050405020304" pitchFamily="18" charset="0"/>
                <a:cs typeface="Times New Roman" panose="02020603050405020304" pitchFamily="18" charset="0"/>
              </a:rPr>
              <a:t>modeling</a:t>
            </a:r>
            <a:r>
              <a:rPr lang="en-IE" sz="2200" dirty="0">
                <a:solidFill>
                  <a:srgbClr val="333333"/>
                </a:solidFill>
                <a:effectLst/>
                <a:ea typeface="Times New Roman" panose="02020603050405020304" pitchFamily="18" charset="0"/>
                <a:cs typeface="Times New Roman" panose="02020603050405020304" pitchFamily="18" charset="0"/>
              </a:rPr>
              <a:t> and engagement</a:t>
            </a:r>
            <a:endParaRPr lang="en-IE" sz="2200" dirty="0">
              <a:solidFill>
                <a:srgbClr val="333333"/>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IE" sz="2200" dirty="0">
                <a:solidFill>
                  <a:srgbClr val="333333"/>
                </a:solidFill>
                <a:effectLst/>
                <a:ea typeface="Times New Roman" panose="02020603050405020304" pitchFamily="18" charset="0"/>
                <a:cs typeface="Times New Roman" panose="02020603050405020304" pitchFamily="18" charset="0"/>
              </a:rPr>
              <a:t>Building awareness of how the individual and company can get involved </a:t>
            </a:r>
            <a:endParaRPr lang="en-IE" sz="2200" dirty="0">
              <a:solidFill>
                <a:srgbClr val="333333"/>
              </a:solidFill>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ü"/>
            </a:pPr>
            <a:r>
              <a:rPr lang="en-IE" sz="2200" dirty="0">
                <a:solidFill>
                  <a:srgbClr val="333333"/>
                </a:solidFill>
                <a:effectLst/>
                <a:ea typeface="Times New Roman" panose="02020603050405020304" pitchFamily="18" charset="0"/>
                <a:cs typeface="Times New Roman" panose="02020603050405020304" pitchFamily="18" charset="0"/>
              </a:rPr>
              <a:t>Generating desire (what is in it for me?) Generating conviction so employees can strengthen their CSR beliefs</a:t>
            </a:r>
          </a:p>
          <a:p>
            <a:pPr marL="342900" indent="-342900">
              <a:buFont typeface="Wingdings" panose="05000000000000000000" pitchFamily="2" charset="2"/>
              <a:buChar char="ü"/>
            </a:pPr>
            <a:r>
              <a:rPr lang="en-IE" sz="2200" dirty="0">
                <a:solidFill>
                  <a:srgbClr val="333333"/>
                </a:solidFill>
                <a:ea typeface="Times New Roman" panose="02020603050405020304" pitchFamily="18" charset="0"/>
                <a:cs typeface="Times New Roman" panose="02020603050405020304" pitchFamily="18" charset="0"/>
              </a:rPr>
              <a:t>D</a:t>
            </a:r>
            <a:r>
              <a:rPr lang="en-IE" sz="2200" dirty="0">
                <a:solidFill>
                  <a:srgbClr val="333333"/>
                </a:solidFill>
                <a:effectLst/>
                <a:ea typeface="Times New Roman" panose="02020603050405020304" pitchFamily="18" charset="0"/>
                <a:cs typeface="Times New Roman" panose="02020603050405020304" pitchFamily="18" charset="0"/>
              </a:rPr>
              <a:t>eveloping knowledge and ability and reinforcement through incentive programs</a:t>
            </a:r>
            <a:r>
              <a:rPr lang="en-IE" sz="2400" dirty="0">
                <a:solidFill>
                  <a:srgbClr val="333333"/>
                </a:solidFill>
                <a:effectLst/>
                <a:ea typeface="Times New Roman" panose="02020603050405020304" pitchFamily="18" charset="0"/>
                <a:cs typeface="Times New Roman" panose="02020603050405020304" pitchFamily="18" charset="0"/>
              </a:rPr>
              <a:t>. </a:t>
            </a:r>
            <a:endParaRPr lang="en-IE" dirty="0"/>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358383" y="135334"/>
            <a:ext cx="6085722" cy="1091951"/>
          </a:xfrm>
        </p:spPr>
        <p:txBody>
          <a:bodyPr>
            <a:normAutofit/>
          </a:bodyPr>
          <a:lstStyle/>
          <a:p>
            <a:r>
              <a:rPr lang="en-IE" sz="3200" b="1" dirty="0">
                <a:solidFill>
                  <a:srgbClr val="027354"/>
                </a:solidFill>
              </a:rPr>
              <a:t>Examples of Cultural Change Management</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594925" y="367990"/>
            <a:ext cx="3452968" cy="6490010"/>
          </a:xfrm>
        </p:spPr>
        <p:txBody>
          <a:bodyPr>
            <a:noAutofit/>
          </a:bodyPr>
          <a:lstStyle/>
          <a:p>
            <a:pPr>
              <a:lnSpc>
                <a:spcPct val="100000"/>
              </a:lnSpc>
              <a:spcBef>
                <a:spcPts val="0"/>
              </a:spcBef>
            </a:pPr>
            <a:r>
              <a:rPr lang="en-IE" sz="2200" b="1" dirty="0">
                <a:solidFill>
                  <a:srgbClr val="027354"/>
                </a:solidFill>
                <a:effectLst/>
                <a:ea typeface="Times New Roman" panose="02020603050405020304" pitchFamily="18" charset="0"/>
                <a:cs typeface="Times New Roman" panose="02020603050405020304" pitchFamily="18" charset="0"/>
              </a:rPr>
              <a:t>Keeping true to the CSR values as a compass is a critical guidepost to change management and team alignment.  </a:t>
            </a:r>
            <a:r>
              <a:rPr lang="en-IE" sz="2200" dirty="0">
                <a:solidFill>
                  <a:srgbClr val="333333"/>
                </a:solidFill>
                <a:effectLst/>
                <a:ea typeface="Times New Roman" panose="02020603050405020304" pitchFamily="18" charset="0"/>
                <a:cs typeface="Times New Roman" panose="02020603050405020304" pitchFamily="18" charset="0"/>
              </a:rPr>
              <a:t>The values need to be reflected in all processes as explained starting with how you attract and recruit employees, to decision-making and rewards and incentive programs, etc.</a:t>
            </a:r>
          </a:p>
          <a:p>
            <a:pPr>
              <a:lnSpc>
                <a:spcPct val="100000"/>
              </a:lnSpc>
              <a:spcBef>
                <a:spcPts val="0"/>
              </a:spcBef>
            </a:pPr>
            <a:endParaRPr lang="en-IE" sz="2200" dirty="0">
              <a:solidFill>
                <a:srgbClr val="333333"/>
              </a:solidFill>
              <a:ea typeface="Calibri" panose="020F0502020204030204" pitchFamily="34" charset="0"/>
              <a:cs typeface="Times New Roman" panose="02020603050405020304" pitchFamily="18" charset="0"/>
            </a:endParaRPr>
          </a:p>
          <a:p>
            <a:pPr>
              <a:lnSpc>
                <a:spcPct val="100000"/>
              </a:lnSpc>
              <a:spcBef>
                <a:spcPts val="0"/>
              </a:spcBef>
            </a:pPr>
            <a:r>
              <a:rPr lang="en-IE" sz="2200" dirty="0">
                <a:solidFill>
                  <a:srgbClr val="333333"/>
                </a:solidFill>
                <a:effectLst/>
                <a:ea typeface="Times New Roman" panose="02020603050405020304" pitchFamily="18" charset="0"/>
                <a:cs typeface="Times New Roman" panose="02020603050405020304" pitchFamily="18" charset="0"/>
              </a:rPr>
              <a:t>Culture change requires setting the tone at the top and then creating alignment throughout the company with the CSR values you </a:t>
            </a:r>
            <a:r>
              <a:rPr lang="en-IE" sz="2200" dirty="0">
                <a:solidFill>
                  <a:srgbClr val="333333"/>
                </a:solidFill>
                <a:ea typeface="Times New Roman" panose="02020603050405020304" pitchFamily="18" charset="0"/>
                <a:cs typeface="Times New Roman" panose="02020603050405020304" pitchFamily="18" charset="0"/>
              </a:rPr>
              <a:t>are committed to</a:t>
            </a:r>
            <a:r>
              <a:rPr lang="en-IE" sz="2200" dirty="0">
                <a:solidFill>
                  <a:srgbClr val="333333"/>
                </a:solidFill>
                <a:effectLst/>
                <a:ea typeface="Times New Roman" panose="02020603050405020304" pitchFamily="18" charset="0"/>
                <a:cs typeface="Times New Roman" panose="02020603050405020304" pitchFamily="18" charset="0"/>
              </a:rPr>
              <a:t>.</a:t>
            </a:r>
            <a:endParaRPr lang="en-IE" sz="2200" dirty="0">
              <a:effectLst/>
              <a:ea typeface="Calibri" panose="020F0502020204030204" pitchFamily="34" charset="0"/>
              <a:cs typeface="Times New Roman" panose="02020603050405020304" pitchFamily="18" charset="0"/>
            </a:endParaRPr>
          </a:p>
          <a:p>
            <a:pPr>
              <a:lnSpc>
                <a:spcPct val="100000"/>
              </a:lnSpc>
              <a:spcBef>
                <a:spcPts val="0"/>
              </a:spcBef>
            </a:pPr>
            <a:endParaRPr lang="en-IE" sz="2200" dirty="0"/>
          </a:p>
        </p:txBody>
      </p:sp>
    </p:spTree>
    <p:extLst>
      <p:ext uri="{BB962C8B-B14F-4D97-AF65-F5344CB8AC3E}">
        <p14:creationId xmlns:p14="http://schemas.microsoft.com/office/powerpoint/2010/main" val="3046273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656512" y="1240431"/>
            <a:ext cx="6425091" cy="3722513"/>
          </a:xfrm>
        </p:spPr>
        <p:txBody>
          <a:bodyPr/>
          <a:lstStyle/>
          <a:p>
            <a:pPr>
              <a:lnSpc>
                <a:spcPct val="107000"/>
              </a:lnSpc>
              <a:spcAft>
                <a:spcPts val="865"/>
              </a:spcAft>
            </a:pPr>
            <a:endParaRPr lang="en-IE" dirty="0">
              <a:solidFill>
                <a:srgbClr val="333333"/>
              </a:solidFill>
              <a:cs typeface="Times New Roman" panose="02020603050405020304" pitchFamily="18" charset="0"/>
            </a:endParaRPr>
          </a:p>
          <a:p>
            <a:pPr>
              <a:lnSpc>
                <a:spcPct val="107000"/>
              </a:lnSpc>
              <a:spcAft>
                <a:spcPts val="865"/>
              </a:spcAft>
            </a:pPr>
            <a:r>
              <a:rPr lang="en-IE" sz="2800" b="1" dirty="0">
                <a:solidFill>
                  <a:srgbClr val="027354"/>
                </a:solidFill>
                <a:cs typeface="Times New Roman" panose="02020603050405020304" pitchFamily="18" charset="0"/>
              </a:rPr>
              <a:t>Employee Readiness &amp; CSR Grouping </a:t>
            </a:r>
          </a:p>
          <a:p>
            <a:pPr>
              <a:lnSpc>
                <a:spcPct val="107000"/>
              </a:lnSpc>
              <a:spcAft>
                <a:spcPts val="865"/>
              </a:spcAft>
            </a:pPr>
            <a:r>
              <a:rPr lang="en-IE" dirty="0">
                <a:solidFill>
                  <a:srgbClr val="333333"/>
                </a:solidFill>
                <a:cs typeface="Times New Roman" panose="02020603050405020304" pitchFamily="18" charset="0"/>
              </a:rPr>
              <a:t>Employees </a:t>
            </a:r>
            <a:r>
              <a:rPr lang="en-IE" dirty="0">
                <a:solidFill>
                  <a:srgbClr val="333333"/>
                </a:solidFill>
                <a:effectLst/>
                <a:ea typeface="Times New Roman" panose="02020603050405020304" pitchFamily="18" charset="0"/>
                <a:cs typeface="Times New Roman" panose="02020603050405020304" pitchFamily="18" charset="0"/>
              </a:rPr>
              <a:t>can be grouped by their state of readiness, and you can tailor your change approach appropriately to each group. </a:t>
            </a:r>
            <a:r>
              <a:rPr lang="en-IE" i="1" dirty="0">
                <a:solidFill>
                  <a:srgbClr val="333333"/>
                </a:solidFill>
                <a:effectLst/>
                <a:ea typeface="Times New Roman" panose="02020603050405020304" pitchFamily="18" charset="0"/>
                <a:cs typeface="Times New Roman" panose="02020603050405020304" pitchFamily="18" charset="0"/>
              </a:rPr>
              <a:t>(Nancy Lee, Founder and President of Social Marketing Inc., 2008, slide 12).</a:t>
            </a:r>
            <a:r>
              <a:rPr lang="en-IE" dirty="0">
                <a:solidFill>
                  <a:srgbClr val="333333"/>
                </a:solidFill>
                <a:effectLst/>
                <a:ea typeface="Times New Roman" panose="02020603050405020304" pitchFamily="18" charset="0"/>
                <a:cs typeface="Times New Roman" panose="02020603050405020304" pitchFamily="18" charset="0"/>
              </a:rPr>
              <a:t> Nancy puts them into three readiness groups, labelled A, B, and C, and applies 3 different CSR readiness strategies  (see next slide)</a:t>
            </a:r>
            <a:endParaRPr lang="en-IE" dirty="0">
              <a:effectLst/>
              <a:ea typeface="Calibri" panose="020F050202020403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656512" y="336056"/>
            <a:ext cx="5579898" cy="1091951"/>
          </a:xfrm>
        </p:spPr>
        <p:txBody>
          <a:bodyPr>
            <a:normAutofit/>
          </a:bodyPr>
          <a:lstStyle/>
          <a:p>
            <a:r>
              <a:rPr lang="en-IE" b="1" dirty="0">
                <a:solidFill>
                  <a:srgbClr val="027354"/>
                </a:solidFill>
              </a:rPr>
              <a:t>Examples of Cultural Change Management</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706437" y="620774"/>
            <a:ext cx="3452968" cy="5958446"/>
          </a:xfrm>
        </p:spPr>
        <p:txBody>
          <a:bodyPr>
            <a:noAutofit/>
          </a:bodyPr>
          <a:lstStyle/>
          <a:p>
            <a:pPr>
              <a:lnSpc>
                <a:spcPct val="107000"/>
              </a:lnSpc>
              <a:spcAft>
                <a:spcPts val="865"/>
              </a:spcAft>
            </a:pPr>
            <a:r>
              <a:rPr lang="en-IE" sz="2400" b="1" dirty="0">
                <a:solidFill>
                  <a:srgbClr val="027354"/>
                </a:solidFill>
                <a:effectLst/>
                <a:ea typeface="Times New Roman" panose="02020603050405020304" pitchFamily="18" charset="0"/>
                <a:cs typeface="Times New Roman" panose="02020603050405020304" pitchFamily="18" charset="0"/>
              </a:rPr>
              <a:t>Change management should identify the different states of readiness of each individual and team </a:t>
            </a:r>
            <a:r>
              <a:rPr lang="en-IE" sz="2400" dirty="0">
                <a:solidFill>
                  <a:srgbClr val="333333"/>
                </a:solidFill>
                <a:cs typeface="Times New Roman" panose="02020603050405020304" pitchFamily="18" charset="0"/>
              </a:rPr>
              <a:t>for advances in CSR sustainability, or any change for that matter. </a:t>
            </a:r>
          </a:p>
          <a:p>
            <a:pPr>
              <a:lnSpc>
                <a:spcPct val="107000"/>
              </a:lnSpc>
              <a:spcAft>
                <a:spcPts val="865"/>
              </a:spcAft>
            </a:pPr>
            <a:endParaRPr lang="en-IE" sz="2400" dirty="0">
              <a:solidFill>
                <a:srgbClr val="333333"/>
              </a:solidFill>
              <a:cs typeface="Times New Roman" panose="02020603050405020304" pitchFamily="18" charset="0"/>
            </a:endParaRPr>
          </a:p>
        </p:txBody>
      </p:sp>
    </p:spTree>
    <p:extLst>
      <p:ext uri="{BB962C8B-B14F-4D97-AF65-F5344CB8AC3E}">
        <p14:creationId xmlns:p14="http://schemas.microsoft.com/office/powerpoint/2010/main" val="2881291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12FD5-8EAF-62A5-FE31-52E5DE4F4603}"/>
              </a:ext>
            </a:extLst>
          </p:cNvPr>
          <p:cNvSpPr>
            <a:spLocks noGrp="1"/>
          </p:cNvSpPr>
          <p:nvPr>
            <p:ph type="body" sz="quarter" idx="13"/>
          </p:nvPr>
        </p:nvSpPr>
        <p:spPr>
          <a:xfrm>
            <a:off x="410134" y="380999"/>
            <a:ext cx="11510520" cy="1347439"/>
          </a:xfrm>
        </p:spPr>
        <p:txBody>
          <a:bodyPr>
            <a:normAutofit/>
          </a:bodyPr>
          <a:lstStyle/>
          <a:p>
            <a:pPr algn="ctr">
              <a:lnSpc>
                <a:spcPct val="107000"/>
              </a:lnSpc>
              <a:spcAft>
                <a:spcPts val="865"/>
              </a:spcAft>
            </a:pPr>
            <a:r>
              <a:rPr lang="en-IE" sz="2400" b="1" dirty="0">
                <a:solidFill>
                  <a:srgbClr val="027354"/>
                </a:solidFill>
                <a:effectLst/>
                <a:ea typeface="Times New Roman" panose="02020603050405020304" pitchFamily="18" charset="0"/>
                <a:cs typeface="Times New Roman" panose="02020603050405020304" pitchFamily="18" charset="0"/>
              </a:rPr>
              <a:t>Advance CSR by Adjusting Your Cultural Change Management Strategy appropriately to the Readiness of Each Employee .  </a:t>
            </a:r>
            <a:r>
              <a:rPr lang="en-IE" sz="2400" dirty="0">
                <a:solidFill>
                  <a:srgbClr val="027354"/>
                </a:solidFill>
                <a:ea typeface="Times New Roman" panose="02020603050405020304" pitchFamily="18" charset="0"/>
                <a:cs typeface="Times New Roman" panose="02020603050405020304" pitchFamily="18" charset="0"/>
              </a:rPr>
              <a:t>Consider approaches of 3 groups ….</a:t>
            </a:r>
            <a:endParaRPr lang="en-IE" sz="2400" dirty="0">
              <a:solidFill>
                <a:srgbClr val="027354"/>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64A97614-298F-677A-35DF-39FA0ABA5FA7}"/>
              </a:ext>
            </a:extLst>
          </p:cNvPr>
          <p:cNvSpPr>
            <a:spLocks noGrp="1"/>
          </p:cNvSpPr>
          <p:nvPr>
            <p:ph type="body" sz="quarter" idx="14"/>
          </p:nvPr>
        </p:nvSpPr>
        <p:spPr>
          <a:xfrm>
            <a:off x="3537354" y="1423752"/>
            <a:ext cx="3171824" cy="5044612"/>
          </a:xfrm>
          <a:solidFill>
            <a:srgbClr val="027354"/>
          </a:solidFill>
        </p:spPr>
        <p:txBody>
          <a:bodyPr/>
          <a:lstStyle/>
          <a:p>
            <a:pPr algn="ctr"/>
            <a:r>
              <a:rPr lang="en-IE" sz="3600" b="1" dirty="0">
                <a:solidFill>
                  <a:schemeClr val="bg1"/>
                </a:solidFill>
                <a:cs typeface="Times New Roman" panose="02020603050405020304" pitchFamily="18" charset="0"/>
              </a:rPr>
              <a:t>B </a:t>
            </a:r>
            <a:r>
              <a:rPr lang="en-IE" b="1" dirty="0">
                <a:solidFill>
                  <a:schemeClr val="bg1"/>
                </a:solidFill>
                <a:cs typeface="Times New Roman" panose="02020603050405020304" pitchFamily="18" charset="0"/>
              </a:rPr>
              <a:t>Have CSR Values but not the Behaviours </a:t>
            </a:r>
          </a:p>
          <a:p>
            <a:pPr algn="ctr">
              <a:lnSpc>
                <a:spcPct val="107000"/>
              </a:lnSpc>
              <a:spcAft>
                <a:spcPts val="865"/>
              </a:spcAft>
            </a:pPr>
            <a:r>
              <a:rPr lang="en-IE" sz="2000" dirty="0">
                <a:solidFill>
                  <a:schemeClr val="bg1"/>
                </a:solidFill>
                <a:cs typeface="Times New Roman" panose="02020603050405020304" pitchFamily="18" charset="0"/>
              </a:rPr>
              <a:t>Promote, incentivize and reward Group B for any </a:t>
            </a:r>
            <a:r>
              <a:rPr lang="en-IE" sz="2000" dirty="0" err="1">
                <a:solidFill>
                  <a:schemeClr val="bg1"/>
                </a:solidFill>
                <a:cs typeface="Times New Roman" panose="02020603050405020304" pitchFamily="18" charset="0"/>
              </a:rPr>
              <a:t>behavior</a:t>
            </a:r>
            <a:r>
              <a:rPr lang="en-IE" sz="2000" dirty="0">
                <a:solidFill>
                  <a:schemeClr val="bg1"/>
                </a:solidFill>
                <a:cs typeface="Times New Roman" panose="02020603050405020304" pitchFamily="18" charset="0"/>
              </a:rPr>
              <a:t> changes. Ensure that CSR “tools” are specifically designed so that the benefits are meaningful and the barriers to change are removed for this group. Reward any progress to allow for incremental change.</a:t>
            </a:r>
          </a:p>
        </p:txBody>
      </p:sp>
      <p:sp>
        <p:nvSpPr>
          <p:cNvPr id="10" name="Text Placeholder 2">
            <a:extLst>
              <a:ext uri="{FF2B5EF4-FFF2-40B4-BE49-F238E27FC236}">
                <a16:creationId xmlns:a16="http://schemas.microsoft.com/office/drawing/2014/main" id="{43B1087C-687F-3364-D4CF-00A079F4418B}"/>
              </a:ext>
            </a:extLst>
          </p:cNvPr>
          <p:cNvSpPr txBox="1">
            <a:spLocks/>
          </p:cNvSpPr>
          <p:nvPr/>
        </p:nvSpPr>
        <p:spPr>
          <a:xfrm>
            <a:off x="271347" y="1432387"/>
            <a:ext cx="3171824" cy="5044613"/>
          </a:xfrm>
          <a:prstGeom prst="rect">
            <a:avLst/>
          </a:prstGeom>
          <a:solidFill>
            <a:srgbClr val="F29E38"/>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3600" b="1" dirty="0">
                <a:solidFill>
                  <a:schemeClr val="bg1"/>
                </a:solidFill>
                <a:cs typeface="Times New Roman" panose="02020603050405020304" pitchFamily="18" charset="0"/>
              </a:rPr>
              <a:t>A</a:t>
            </a:r>
            <a:r>
              <a:rPr lang="en-IE" b="1" dirty="0">
                <a:solidFill>
                  <a:schemeClr val="bg1"/>
                </a:solidFill>
                <a:cs typeface="Times New Roman" panose="02020603050405020304" pitchFamily="18" charset="0"/>
              </a:rPr>
              <a:t> </a:t>
            </a:r>
            <a:r>
              <a:rPr lang="en-IE" b="1" dirty="0">
                <a:cs typeface="Times New Roman" panose="02020603050405020304" pitchFamily="18" charset="0"/>
              </a:rPr>
              <a:t>Have CSR Values and Behaviours </a:t>
            </a:r>
          </a:p>
          <a:p>
            <a:pPr algn="ctr">
              <a:lnSpc>
                <a:spcPct val="107000"/>
              </a:lnSpc>
              <a:spcAft>
                <a:spcPts val="865"/>
              </a:spcAft>
            </a:pPr>
            <a:r>
              <a:rPr lang="en-IE" sz="2000" dirty="0">
                <a:cs typeface="Times New Roman" panose="02020603050405020304" pitchFamily="18" charset="0"/>
              </a:rPr>
              <a:t>Recognize Group A for their CSR </a:t>
            </a:r>
            <a:r>
              <a:rPr lang="en-IE" sz="2000" dirty="0" err="1">
                <a:cs typeface="Times New Roman" panose="02020603050405020304" pitchFamily="18" charset="0"/>
              </a:rPr>
              <a:t>behaviors</a:t>
            </a:r>
            <a:r>
              <a:rPr lang="en-IE" sz="2000" dirty="0">
                <a:cs typeface="Times New Roman" panose="02020603050405020304" pitchFamily="18" charset="0"/>
              </a:rPr>
              <a:t> and achievements and encourage them to continue it with incentives and rewards. Generate company-wide examples and impact by communicating and showcasing their achievements e.g., CSR employee of the month. </a:t>
            </a:r>
          </a:p>
        </p:txBody>
      </p:sp>
      <p:sp>
        <p:nvSpPr>
          <p:cNvPr id="11" name="Text Placeholder 2">
            <a:extLst>
              <a:ext uri="{FF2B5EF4-FFF2-40B4-BE49-F238E27FC236}">
                <a16:creationId xmlns:a16="http://schemas.microsoft.com/office/drawing/2014/main" id="{E069D899-9585-E2EA-5B8C-2C81151EB1E0}"/>
              </a:ext>
            </a:extLst>
          </p:cNvPr>
          <p:cNvSpPr txBox="1">
            <a:spLocks/>
          </p:cNvSpPr>
          <p:nvPr/>
        </p:nvSpPr>
        <p:spPr>
          <a:xfrm>
            <a:off x="6816123" y="1432387"/>
            <a:ext cx="5104530" cy="5044613"/>
          </a:xfrm>
          <a:prstGeom prst="rect">
            <a:avLst/>
          </a:prstGeom>
          <a:solidFill>
            <a:srgbClr val="40B894"/>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IE" sz="3600" b="1" dirty="0">
                <a:solidFill>
                  <a:schemeClr val="bg1"/>
                </a:solidFill>
                <a:cs typeface="Times New Roman" panose="02020603050405020304" pitchFamily="18" charset="0"/>
              </a:rPr>
              <a:t>C</a:t>
            </a:r>
            <a:r>
              <a:rPr lang="en-IE" b="1" dirty="0">
                <a:solidFill>
                  <a:srgbClr val="333333"/>
                </a:solidFill>
                <a:cs typeface="Times New Roman" panose="02020603050405020304" pitchFamily="18" charset="0"/>
              </a:rPr>
              <a:t> Do not have CSR Values or the Behaviours </a:t>
            </a:r>
          </a:p>
          <a:p>
            <a:pPr algn="ctr">
              <a:lnSpc>
                <a:spcPct val="107000"/>
              </a:lnSpc>
              <a:spcAft>
                <a:spcPts val="865"/>
              </a:spcAft>
            </a:pPr>
            <a:r>
              <a:rPr lang="en-IE" sz="2000" dirty="0">
                <a:solidFill>
                  <a:srgbClr val="333333"/>
                </a:solidFill>
                <a:effectLst/>
                <a:ea typeface="Times New Roman" panose="02020603050405020304" pitchFamily="18" charset="0"/>
                <a:cs typeface="Times New Roman" panose="02020603050405020304" pitchFamily="18" charset="0"/>
              </a:rPr>
              <a:t>If you treat each person with the same strategy you risk alienating Group A. Make sure to recognise and reward each group relevant to the level of their CSR behaviours so </a:t>
            </a:r>
            <a:r>
              <a:rPr lang="en-IE" sz="2000" dirty="0">
                <a:solidFill>
                  <a:srgbClr val="333333"/>
                </a:solidFill>
                <a:ea typeface="Times New Roman" panose="02020603050405020304" pitchFamily="18" charset="0"/>
                <a:cs typeface="Times New Roman" panose="02020603050405020304" pitchFamily="18" charset="0"/>
              </a:rPr>
              <a:t>everyone is treated the same. If Group B underperform the incentives are less e.g., lower bonus for lower waste savings. </a:t>
            </a:r>
            <a:r>
              <a:rPr lang="en-IE" sz="2000" dirty="0">
                <a:solidFill>
                  <a:srgbClr val="333333"/>
                </a:solidFill>
                <a:cs typeface="Times New Roman" panose="02020603050405020304" pitchFamily="18" charset="0"/>
              </a:rPr>
              <a:t>Leave Group C alone. Do not cut them out, and do not tailor your incentives, etc. to their needs. A large percentage of the C’s will change their behaviour once the Group B’s have changed their behaviour so that they do not stand out as the minority. </a:t>
            </a:r>
          </a:p>
          <a:p>
            <a:pPr algn="ctr">
              <a:lnSpc>
                <a:spcPct val="107000"/>
              </a:lnSpc>
              <a:spcAft>
                <a:spcPts val="865"/>
              </a:spcAft>
            </a:pPr>
            <a:endParaRPr lang="en-IE" sz="20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8470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A19DE-2CCE-02E6-F02E-B80F033EA3B0}"/>
              </a:ext>
            </a:extLst>
          </p:cNvPr>
          <p:cNvSpPr>
            <a:spLocks noGrp="1"/>
          </p:cNvSpPr>
          <p:nvPr>
            <p:ph type="body" sz="quarter" idx="13"/>
          </p:nvPr>
        </p:nvSpPr>
        <p:spPr>
          <a:xfrm>
            <a:off x="529277" y="591204"/>
            <a:ext cx="10496490" cy="844269"/>
          </a:xfrm>
        </p:spPr>
        <p:txBody>
          <a:bodyPr/>
          <a:lstStyle/>
          <a:p>
            <a:r>
              <a:rPr lang="en-IE" dirty="0">
                <a:solidFill>
                  <a:srgbClr val="027354"/>
                </a:solidFill>
              </a:rPr>
              <a:t>Cultivating CSR Change Management Groups</a:t>
            </a:r>
          </a:p>
        </p:txBody>
      </p:sp>
      <p:sp>
        <p:nvSpPr>
          <p:cNvPr id="3" name="Text Placeholder 2">
            <a:extLst>
              <a:ext uri="{FF2B5EF4-FFF2-40B4-BE49-F238E27FC236}">
                <a16:creationId xmlns:a16="http://schemas.microsoft.com/office/drawing/2014/main" id="{E4171F4E-74B7-18A5-2088-BA17B7EADC8E}"/>
              </a:ext>
            </a:extLst>
          </p:cNvPr>
          <p:cNvSpPr>
            <a:spLocks noGrp="1"/>
          </p:cNvSpPr>
          <p:nvPr>
            <p:ph type="body" sz="quarter" idx="14"/>
          </p:nvPr>
        </p:nvSpPr>
        <p:spPr>
          <a:xfrm>
            <a:off x="529277" y="1364234"/>
            <a:ext cx="10956479" cy="5003112"/>
          </a:xfrm>
        </p:spPr>
        <p:txBody>
          <a:bodyPr/>
          <a:lstStyle/>
          <a:p>
            <a:r>
              <a:rPr lang="en-IE" sz="2400" dirty="0">
                <a:solidFill>
                  <a:srgbClr val="333333"/>
                </a:solidFill>
                <a:effectLst/>
                <a:ea typeface="Times New Roman" panose="02020603050405020304" pitchFamily="18" charset="0"/>
                <a:cs typeface="Times New Roman" panose="02020603050405020304" pitchFamily="18" charset="0"/>
              </a:rPr>
              <a:t>If Group C continue to fall behind, after all, support is provided you need to consider an advanced step (e.g., tailored support or disincentivize) otherwise you could spend a lot of time, effort, and money and never see a return as their motivator is to not be CSR orientated. It is likely there will still be several C’s who will not change. They are usually the minority (and perhaps a group you no longer find a fit for your company). </a:t>
            </a:r>
          </a:p>
          <a:p>
            <a:endParaRPr lang="en-IE" sz="2400" dirty="0">
              <a:solidFill>
                <a:srgbClr val="333333"/>
              </a:solidFill>
              <a:effectLst/>
              <a:ea typeface="Times New Roman" panose="02020603050405020304" pitchFamily="18" charset="0"/>
              <a:cs typeface="Times New Roman" panose="02020603050405020304" pitchFamily="18" charset="0"/>
            </a:endParaRPr>
          </a:p>
          <a:p>
            <a:r>
              <a:rPr lang="en-IE" sz="2400" dirty="0">
                <a:solidFill>
                  <a:srgbClr val="333333"/>
                </a:solidFill>
                <a:effectLst/>
                <a:ea typeface="Times New Roman" panose="02020603050405020304" pitchFamily="18" charset="0"/>
              </a:rPr>
              <a:t>It is important to advance CSR ethics and training programs with these </a:t>
            </a:r>
            <a:r>
              <a:rPr lang="en-IE" dirty="0">
                <a:solidFill>
                  <a:srgbClr val="333333"/>
                </a:solidFill>
                <a:ea typeface="Times New Roman" panose="02020603050405020304" pitchFamily="18" charset="0"/>
              </a:rPr>
              <a:t>three Group </a:t>
            </a:r>
            <a:r>
              <a:rPr lang="en-IE" sz="2400" dirty="0">
                <a:solidFill>
                  <a:srgbClr val="333333"/>
                </a:solidFill>
                <a:effectLst/>
                <a:ea typeface="Times New Roman" panose="02020603050405020304" pitchFamily="18" charset="0"/>
              </a:rPr>
              <a:t>perspectives in mind. They should be applied to all new and existing staff. </a:t>
            </a:r>
          </a:p>
          <a:p>
            <a:endParaRPr lang="en-IE" sz="2400" dirty="0">
              <a:solidFill>
                <a:srgbClr val="333333"/>
              </a:solidFill>
              <a:effectLst/>
              <a:ea typeface="Times New Roman" panose="02020603050405020304" pitchFamily="18" charset="0"/>
            </a:endParaRPr>
          </a:p>
          <a:p>
            <a:r>
              <a:rPr lang="en-IE" sz="2800" b="1" dirty="0">
                <a:solidFill>
                  <a:srgbClr val="027354"/>
                </a:solidFill>
                <a:effectLst/>
                <a:ea typeface="Times New Roman" panose="02020603050405020304" pitchFamily="18" charset="0"/>
              </a:rPr>
              <a:t>Remember: </a:t>
            </a:r>
            <a:r>
              <a:rPr lang="en-IE" sz="2400" dirty="0">
                <a:solidFill>
                  <a:srgbClr val="333333"/>
                </a:solidFill>
                <a:effectLst/>
                <a:ea typeface="Times New Roman" panose="02020603050405020304" pitchFamily="18" charset="0"/>
              </a:rPr>
              <a:t>The company’s CSR culture, or “how work gets done around here is CSR focused”, and ‘how CSR is rewarded’ are key dimensions of a strong CSR Strategy. People need to be rewarded for the way the manager wants the work done. This will attract and retain the best and brightest employees</a:t>
            </a:r>
            <a:r>
              <a:rPr lang="en-IE" sz="2400" dirty="0">
                <a:solidFill>
                  <a:srgbClr val="333333"/>
                </a:solidFill>
                <a:effectLst/>
                <a:ea typeface="Times New Roman" panose="02020603050405020304" pitchFamily="18" charset="0"/>
                <a:cs typeface="Times New Roman" panose="02020603050405020304" pitchFamily="18" charset="0"/>
              </a:rPr>
              <a:t>!</a:t>
            </a:r>
          </a:p>
          <a:p>
            <a:endParaRPr lang="en-IE" dirty="0">
              <a:solidFill>
                <a:srgbClr val="333333"/>
              </a:solidFill>
              <a:ea typeface="Times New Roman" panose="02020603050405020304" pitchFamily="18"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020839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1D5E9A7-785C-C1C8-4027-3DEEF26D8E78}"/>
              </a:ext>
            </a:extLst>
          </p:cNvPr>
          <p:cNvSpPr>
            <a:spLocks noGrp="1"/>
          </p:cNvSpPr>
          <p:nvPr>
            <p:ph type="body" sz="quarter" idx="20"/>
          </p:nvPr>
        </p:nvSpPr>
        <p:spPr>
          <a:xfrm>
            <a:off x="5196468" y="1240431"/>
            <a:ext cx="6813395" cy="3722513"/>
          </a:xfrm>
        </p:spPr>
        <p:txBody>
          <a:bodyPr/>
          <a:lstStyle/>
          <a:p>
            <a:r>
              <a:rPr lang="en-IE" sz="2800" b="1" dirty="0">
                <a:solidFill>
                  <a:srgbClr val="027354"/>
                </a:solidFill>
                <a:cs typeface="Times New Roman" panose="02020603050405020304" pitchFamily="18" charset="0"/>
              </a:rPr>
              <a:t>Employee Involvement and Participation</a:t>
            </a:r>
          </a:p>
          <a:p>
            <a:endParaRPr lang="en-IE" sz="1000" b="1" dirty="0">
              <a:solidFill>
                <a:srgbClr val="027354"/>
              </a:solidFill>
              <a:cs typeface="Times New Roman" panose="02020603050405020304" pitchFamily="18" charset="0"/>
            </a:endParaRPr>
          </a:p>
          <a:p>
            <a:pPr marL="342900" indent="-342900">
              <a:buFont typeface="Wingdings" panose="05000000000000000000" pitchFamily="2" charset="2"/>
              <a:buChar char="ü"/>
            </a:pPr>
            <a:r>
              <a:rPr lang="en-IE" dirty="0">
                <a:solidFill>
                  <a:srgbClr val="333333"/>
                </a:solidFill>
                <a:cs typeface="Times New Roman" panose="02020603050405020304" pitchFamily="18" charset="0"/>
              </a:rPr>
              <a:t>C</a:t>
            </a:r>
            <a:r>
              <a:rPr lang="en-IE" sz="2400" dirty="0">
                <a:solidFill>
                  <a:srgbClr val="333333"/>
                </a:solidFill>
                <a:effectLst/>
                <a:ea typeface="Times New Roman" panose="02020603050405020304" pitchFamily="18" charset="0"/>
                <a:cs typeface="Times New Roman" panose="02020603050405020304" pitchFamily="18" charset="0"/>
              </a:rPr>
              <a:t>onsult and engage your employees in social CSR impact e.g., </a:t>
            </a:r>
            <a:r>
              <a:rPr lang="en-IE" dirty="0">
                <a:solidFill>
                  <a:srgbClr val="333333"/>
                </a:solidFill>
                <a:ea typeface="Times New Roman" panose="02020603050405020304" pitchFamily="18" charset="0"/>
                <a:cs typeface="Times New Roman" panose="02020603050405020304" pitchFamily="18" charset="0"/>
              </a:rPr>
              <a:t>invite employees to </a:t>
            </a:r>
            <a:r>
              <a:rPr lang="en-IE" sz="2400" dirty="0">
                <a:solidFill>
                  <a:srgbClr val="333333"/>
                </a:solidFill>
                <a:effectLst/>
                <a:ea typeface="Times New Roman" panose="02020603050405020304" pitchFamily="18" charset="0"/>
                <a:cs typeface="Times New Roman" panose="02020603050405020304" pitchFamily="18" charset="0"/>
              </a:rPr>
              <a:t>communicate existing community involvement and charitable donations programs to see if you should partner</a:t>
            </a:r>
          </a:p>
          <a:p>
            <a:pPr marL="342900" indent="-342900">
              <a:buFont typeface="Wingdings" panose="05000000000000000000" pitchFamily="2" charset="2"/>
              <a:buChar char="ü"/>
            </a:pPr>
            <a:endParaRPr lang="en-IE" sz="1000" dirty="0">
              <a:solidFill>
                <a:srgbClr val="333333"/>
              </a:solidFill>
              <a:cs typeface="Times New Roman" panose="02020603050405020304" pitchFamily="18" charset="0"/>
            </a:endParaRPr>
          </a:p>
          <a:p>
            <a:pPr marL="342900" indent="-342900">
              <a:buFont typeface="Wingdings" panose="05000000000000000000" pitchFamily="2" charset="2"/>
              <a:buChar char="ü"/>
            </a:pPr>
            <a:r>
              <a:rPr lang="en-IE" dirty="0">
                <a:solidFill>
                  <a:srgbClr val="333333"/>
                </a:solidFill>
                <a:cs typeface="Times New Roman" panose="02020603050405020304" pitchFamily="18" charset="0"/>
              </a:rPr>
              <a:t>Engage a CSR Engagement Team to develop and recommended key CSR engagement drivers that are important to them, they should work along with senior management’s interest example in employee well-being, opportunities to improve skills and capabilities, and input into decision-making. To ensure all employee participation a CSR Engagement Survey should be part of the process. </a:t>
            </a:r>
          </a:p>
        </p:txBody>
      </p:sp>
      <p:sp>
        <p:nvSpPr>
          <p:cNvPr id="5" name="Text Placeholder 4">
            <a:extLst>
              <a:ext uri="{FF2B5EF4-FFF2-40B4-BE49-F238E27FC236}">
                <a16:creationId xmlns:a16="http://schemas.microsoft.com/office/drawing/2014/main" id="{53B613E6-F72C-4377-E95A-6CC4BC1B3857}"/>
              </a:ext>
            </a:extLst>
          </p:cNvPr>
          <p:cNvSpPr>
            <a:spLocks noGrp="1"/>
          </p:cNvSpPr>
          <p:nvPr>
            <p:ph type="body" sz="quarter" idx="22"/>
          </p:nvPr>
        </p:nvSpPr>
        <p:spPr>
          <a:xfrm>
            <a:off x="5423212" y="151994"/>
            <a:ext cx="5579898" cy="1091951"/>
          </a:xfrm>
        </p:spPr>
        <p:txBody>
          <a:bodyPr>
            <a:normAutofit/>
          </a:bodyPr>
          <a:lstStyle/>
          <a:p>
            <a:r>
              <a:rPr lang="en-IE" b="1" dirty="0">
                <a:solidFill>
                  <a:srgbClr val="027354"/>
                </a:solidFill>
              </a:rPr>
              <a:t>Examples of Cultural Change Management</a:t>
            </a:r>
          </a:p>
        </p:txBody>
      </p:sp>
      <p:sp>
        <p:nvSpPr>
          <p:cNvPr id="6" name="Text Placeholder 5">
            <a:extLst>
              <a:ext uri="{FF2B5EF4-FFF2-40B4-BE49-F238E27FC236}">
                <a16:creationId xmlns:a16="http://schemas.microsoft.com/office/drawing/2014/main" id="{E48F72DF-5464-476B-A6CC-B5799F5EEA5B}"/>
              </a:ext>
            </a:extLst>
          </p:cNvPr>
          <p:cNvSpPr>
            <a:spLocks noGrp="1"/>
          </p:cNvSpPr>
          <p:nvPr>
            <p:ph type="body" sz="quarter" idx="23"/>
          </p:nvPr>
        </p:nvSpPr>
        <p:spPr>
          <a:xfrm>
            <a:off x="706437" y="282115"/>
            <a:ext cx="3452968" cy="5958446"/>
          </a:xfrm>
        </p:spPr>
        <p:txBody>
          <a:bodyPr>
            <a:noAutofit/>
          </a:bodyPr>
          <a:lstStyle/>
          <a:p>
            <a:pPr>
              <a:lnSpc>
                <a:spcPct val="100000"/>
              </a:lnSpc>
              <a:spcBef>
                <a:spcPts val="0"/>
              </a:spcBef>
            </a:pPr>
            <a:r>
              <a:rPr lang="en-IE" sz="2400" b="1" dirty="0">
                <a:solidFill>
                  <a:srgbClr val="027354"/>
                </a:solidFill>
                <a:effectLst/>
                <a:ea typeface="Times New Roman" panose="02020603050405020304" pitchFamily="18" charset="0"/>
                <a:cs typeface="Times New Roman" panose="02020603050405020304" pitchFamily="18" charset="0"/>
              </a:rPr>
              <a:t>Employees are key stakeholders in the development of any CSR strategy or program</a:t>
            </a:r>
            <a:r>
              <a:rPr lang="en-IE" sz="2400" dirty="0">
                <a:solidFill>
                  <a:srgbClr val="333333"/>
                </a:solidFill>
                <a:effectLst/>
                <a:ea typeface="Times New Roman" panose="02020603050405020304" pitchFamily="18" charset="0"/>
                <a:cs typeface="Times New Roman" panose="02020603050405020304" pitchFamily="18" charset="0"/>
              </a:rPr>
              <a:t>. Their participation and support are vital to understanding their key concerns, priorities, and perspectives. The need to be part of the CSR change.</a:t>
            </a:r>
          </a:p>
          <a:p>
            <a:pPr>
              <a:lnSpc>
                <a:spcPct val="100000"/>
              </a:lnSpc>
              <a:spcBef>
                <a:spcPts val="0"/>
              </a:spcBef>
            </a:pPr>
            <a:endParaRPr lang="en-IE" sz="1000" dirty="0">
              <a:solidFill>
                <a:srgbClr val="333333"/>
              </a:solidFill>
              <a:effectLst/>
              <a:ea typeface="Times New Roman" panose="02020603050405020304" pitchFamily="18" charset="0"/>
              <a:cs typeface="Times New Roman" panose="02020603050405020304" pitchFamily="18" charset="0"/>
            </a:endParaRPr>
          </a:p>
          <a:p>
            <a:pPr>
              <a:lnSpc>
                <a:spcPct val="100000"/>
              </a:lnSpc>
              <a:spcBef>
                <a:spcPts val="0"/>
              </a:spcBef>
            </a:pPr>
            <a:r>
              <a:rPr lang="en-IE" sz="2400" dirty="0">
                <a:solidFill>
                  <a:srgbClr val="333333"/>
                </a:solidFill>
                <a:ea typeface="Times New Roman" panose="02020603050405020304" pitchFamily="18" charset="0"/>
                <a:cs typeface="Times New Roman" panose="02020603050405020304" pitchFamily="18" charset="0"/>
              </a:rPr>
              <a:t>E</a:t>
            </a:r>
            <a:r>
              <a:rPr lang="en-IE" sz="2400" dirty="0">
                <a:solidFill>
                  <a:srgbClr val="333333"/>
                </a:solidFill>
                <a:effectLst/>
                <a:ea typeface="Times New Roman" panose="02020603050405020304" pitchFamily="18" charset="0"/>
                <a:cs typeface="Times New Roman" panose="02020603050405020304" pitchFamily="18" charset="0"/>
              </a:rPr>
              <a:t>mployees consulted and engaged in the development of new CSR programs and approaches are more likely to follow through with implementation. </a:t>
            </a:r>
            <a:endParaRPr lang="en-IE" sz="2400" dirty="0">
              <a:solidFill>
                <a:srgbClr val="333333"/>
              </a:solidFill>
              <a:cs typeface="Times New Roman" panose="02020603050405020304" pitchFamily="18" charset="0"/>
            </a:endParaRPr>
          </a:p>
          <a:p>
            <a:pPr>
              <a:lnSpc>
                <a:spcPct val="100000"/>
              </a:lnSpc>
              <a:spcBef>
                <a:spcPts val="0"/>
              </a:spcBef>
            </a:pPr>
            <a:endParaRPr lang="en-IE" sz="2400" dirty="0">
              <a:solidFill>
                <a:srgbClr val="333333"/>
              </a:solidFill>
              <a:cs typeface="Times New Roman" panose="02020603050405020304" pitchFamily="18" charset="0"/>
            </a:endParaRPr>
          </a:p>
        </p:txBody>
      </p:sp>
    </p:spTree>
    <p:extLst>
      <p:ext uri="{BB962C8B-B14F-4D97-AF65-F5344CB8AC3E}">
        <p14:creationId xmlns:p14="http://schemas.microsoft.com/office/powerpoint/2010/main" val="40207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942772C-2CAA-B744-9AAF-4932BF650AA2}"/>
              </a:ext>
            </a:extLst>
          </p:cNvPr>
          <p:cNvSpPr>
            <a:spLocks noGrp="1"/>
          </p:cNvSpPr>
          <p:nvPr>
            <p:ph type="body" sz="quarter" idx="13"/>
          </p:nvPr>
        </p:nvSpPr>
        <p:spPr>
          <a:xfrm>
            <a:off x="156745" y="141914"/>
            <a:ext cx="4536893" cy="649186"/>
          </a:xfrm>
        </p:spPr>
        <p:txBody>
          <a:bodyPr>
            <a:normAutofit/>
          </a:bodyPr>
          <a:lstStyle/>
          <a:p>
            <a:r>
              <a:rPr lang="en-US" dirty="0"/>
              <a:t>Overview of Module 3</a:t>
            </a:r>
          </a:p>
        </p:txBody>
      </p:sp>
      <p:sp>
        <p:nvSpPr>
          <p:cNvPr id="18" name="Text Placeholder 17">
            <a:extLst>
              <a:ext uri="{FF2B5EF4-FFF2-40B4-BE49-F238E27FC236}">
                <a16:creationId xmlns:a16="http://schemas.microsoft.com/office/drawing/2014/main" id="{BED4AE2B-9333-484E-A278-E909FEB9E31E}"/>
              </a:ext>
            </a:extLst>
          </p:cNvPr>
          <p:cNvSpPr>
            <a:spLocks noGrp="1"/>
          </p:cNvSpPr>
          <p:nvPr>
            <p:ph type="body" sz="quarter" idx="20"/>
          </p:nvPr>
        </p:nvSpPr>
        <p:spPr>
          <a:xfrm>
            <a:off x="136908" y="797936"/>
            <a:ext cx="5633046" cy="4442769"/>
          </a:xfrm>
        </p:spPr>
        <p:txBody>
          <a:bodyPr/>
          <a:lstStyle/>
          <a:p>
            <a:pPr>
              <a:lnSpc>
                <a:spcPct val="107000"/>
              </a:lnSpc>
              <a:spcAft>
                <a:spcPts val="865"/>
              </a:spcAft>
            </a:pPr>
            <a:r>
              <a:rPr lang="en-IE" sz="2000" dirty="0">
                <a:effectLst/>
                <a:ea typeface="Calibri" panose="020F0502020204030204" pitchFamily="34" charset="0"/>
                <a:cs typeface="Times New Roman" panose="02020603050405020304" pitchFamily="18" charset="0"/>
              </a:rPr>
              <a:t>This Module </a:t>
            </a:r>
            <a:r>
              <a:rPr lang="en-IE" sz="2000" dirty="0">
                <a:ea typeface="Calibri" panose="020F0502020204030204" pitchFamily="34" charset="0"/>
                <a:cs typeface="Times New Roman" panose="02020603050405020304" pitchFamily="18" charset="0"/>
              </a:rPr>
              <a:t>provides step-by-step guidance on how to implement an HR CSR cultural change management strategy focusing on employee engagement and CSR integration. The steps are</a:t>
            </a:r>
          </a:p>
          <a:p>
            <a:pPr marL="457200" indent="-457200">
              <a:lnSpc>
                <a:spcPct val="100000"/>
              </a:lnSpc>
              <a:spcBef>
                <a:spcPts val="0"/>
              </a:spcBef>
              <a:buFont typeface="+mj-lt"/>
              <a:buAutoNum type="arabicPeriod"/>
            </a:pPr>
            <a:r>
              <a:rPr lang="en-IE" sz="2000" b="1" dirty="0">
                <a:ea typeface="Calibri" panose="020F0502020204030204" pitchFamily="34" charset="0"/>
                <a:cs typeface="Times New Roman" panose="02020603050405020304" pitchFamily="18" charset="0"/>
              </a:rPr>
              <a:t>Vision, mission, values and strategy </a:t>
            </a:r>
            <a:r>
              <a:rPr lang="en-IE" sz="2000" dirty="0">
                <a:ea typeface="Calibri" panose="020F0502020204030204" pitchFamily="34" charset="0"/>
                <a:cs typeface="Times New Roman" panose="02020603050405020304" pitchFamily="18" charset="0"/>
              </a:rPr>
              <a:t>so that CSR is understood and integrated into the company’s DNA</a:t>
            </a:r>
          </a:p>
          <a:p>
            <a:pPr marL="457200" indent="-457200">
              <a:lnSpc>
                <a:spcPct val="100000"/>
              </a:lnSpc>
              <a:spcBef>
                <a:spcPts val="0"/>
              </a:spcBef>
              <a:buFont typeface="+mj-lt"/>
              <a:buAutoNum type="arabicPeriod"/>
            </a:pPr>
            <a:r>
              <a:rPr lang="en-IE" sz="2000" b="1" dirty="0">
                <a:ea typeface="Calibri" panose="020F0502020204030204" pitchFamily="34" charset="0"/>
                <a:cs typeface="Times New Roman" panose="02020603050405020304" pitchFamily="18" charset="0"/>
              </a:rPr>
              <a:t>Employee codes of conduct </a:t>
            </a:r>
            <a:r>
              <a:rPr lang="en-IE" sz="2000" dirty="0">
                <a:ea typeface="Calibri" panose="020F0502020204030204" pitchFamily="34" charset="0"/>
                <a:cs typeface="Times New Roman" panose="02020603050405020304" pitchFamily="18" charset="0"/>
              </a:rPr>
              <a:t>so that certain standards of behaviour are understood and implemented</a:t>
            </a:r>
          </a:p>
          <a:p>
            <a:pPr marL="457200" indent="-457200">
              <a:lnSpc>
                <a:spcPct val="100000"/>
              </a:lnSpc>
              <a:spcBef>
                <a:spcPts val="0"/>
              </a:spcBef>
              <a:buFont typeface="+mj-lt"/>
              <a:buAutoNum type="arabicPeriod"/>
            </a:pPr>
            <a:r>
              <a:rPr lang="en-IE" sz="2000" b="1" dirty="0">
                <a:ea typeface="Calibri" panose="020F0502020204030204" pitchFamily="34" charset="0"/>
                <a:cs typeface="Times New Roman" panose="02020603050405020304" pitchFamily="18" charset="0"/>
              </a:rPr>
              <a:t>Workplace planning and recruitment </a:t>
            </a:r>
            <a:r>
              <a:rPr lang="en-IE" sz="2000" dirty="0">
                <a:ea typeface="Calibri" panose="020F0502020204030204" pitchFamily="34" charset="0"/>
                <a:cs typeface="Times New Roman" panose="02020603050405020304" pitchFamily="18" charset="0"/>
              </a:rPr>
              <a:t>so that CSR is part of the overall communication, training and other recruitment processes</a:t>
            </a:r>
          </a:p>
          <a:p>
            <a:pPr marL="457200" indent="-457200">
              <a:lnSpc>
                <a:spcPct val="100000"/>
              </a:lnSpc>
              <a:spcBef>
                <a:spcPts val="0"/>
              </a:spcBef>
              <a:buFont typeface="+mj-lt"/>
              <a:buAutoNum type="arabicPeriod"/>
            </a:pPr>
            <a:r>
              <a:rPr lang="en-IE" sz="2000" b="1" dirty="0">
                <a:effectLst/>
                <a:ea typeface="Calibri" panose="020F0502020204030204" pitchFamily="34" charset="0"/>
                <a:cs typeface="Times New Roman" panose="02020603050405020304" pitchFamily="18" charset="0"/>
              </a:rPr>
              <a:t>CSR orientation</a:t>
            </a:r>
            <a:r>
              <a:rPr lang="en-IE" sz="2000" b="1" dirty="0">
                <a:ea typeface="Calibri" panose="020F0502020204030204" pitchFamily="34" charset="0"/>
                <a:cs typeface="Times New Roman" panose="02020603050405020304" pitchFamily="18" charset="0"/>
              </a:rPr>
              <a:t>, training and competency development </a:t>
            </a:r>
          </a:p>
          <a:p>
            <a:pPr marL="457200" indent="-457200">
              <a:lnSpc>
                <a:spcPct val="100000"/>
              </a:lnSpc>
              <a:spcBef>
                <a:spcPts val="0"/>
              </a:spcBef>
              <a:buFont typeface="+mj-lt"/>
              <a:buAutoNum type="arabicPeriod"/>
            </a:pPr>
            <a:r>
              <a:rPr lang="en-IE" sz="2000" b="1" dirty="0">
                <a:effectLst/>
                <a:ea typeface="Calibri" panose="020F0502020204030204" pitchFamily="34" charset="0"/>
                <a:cs typeface="Times New Roman" panose="02020603050405020304" pitchFamily="18" charset="0"/>
              </a:rPr>
              <a:t>Fostering CSR </a:t>
            </a:r>
            <a:r>
              <a:rPr lang="en-IE" sz="2000" b="1" dirty="0">
                <a:ea typeface="Calibri" panose="020F0502020204030204" pitchFamily="34" charset="0"/>
                <a:cs typeface="Times New Roman" panose="02020603050405020304" pitchFamily="18" charset="0"/>
              </a:rPr>
              <a:t>change management</a:t>
            </a:r>
            <a:endParaRPr lang="en-IE" sz="2000" b="1" dirty="0">
              <a:effectLst/>
              <a:ea typeface="Calibri" panose="020F0502020204030204" pitchFamily="34" charset="0"/>
              <a:cs typeface="Times New Roman" panose="02020603050405020304" pitchFamily="18" charset="0"/>
            </a:endParaRPr>
          </a:p>
        </p:txBody>
      </p:sp>
      <p:sp>
        <p:nvSpPr>
          <p:cNvPr id="16" name="Text Placeholder 15">
            <a:extLst>
              <a:ext uri="{FF2B5EF4-FFF2-40B4-BE49-F238E27FC236}">
                <a16:creationId xmlns:a16="http://schemas.microsoft.com/office/drawing/2014/main" id="{0930A326-EB7B-4340-8297-21C9717D6673}"/>
              </a:ext>
            </a:extLst>
          </p:cNvPr>
          <p:cNvSpPr>
            <a:spLocks noGrp="1"/>
          </p:cNvSpPr>
          <p:nvPr>
            <p:ph type="body" sz="quarter" idx="15"/>
          </p:nvPr>
        </p:nvSpPr>
        <p:spPr>
          <a:xfrm>
            <a:off x="6422047" y="480436"/>
            <a:ext cx="511077" cy="635000"/>
          </a:xfrm>
        </p:spPr>
        <p:txBody>
          <a:bodyPr/>
          <a:lstStyle/>
          <a:p>
            <a:r>
              <a:rPr lang="en-US" b="1" dirty="0"/>
              <a:t>1</a:t>
            </a:r>
          </a:p>
        </p:txBody>
      </p:sp>
      <p:sp>
        <p:nvSpPr>
          <p:cNvPr id="23" name="Text Placeholder 22">
            <a:extLst>
              <a:ext uri="{FF2B5EF4-FFF2-40B4-BE49-F238E27FC236}">
                <a16:creationId xmlns:a16="http://schemas.microsoft.com/office/drawing/2014/main" id="{72CA2B7C-2A46-7E4C-BEE2-BB092352CF34}"/>
              </a:ext>
            </a:extLst>
          </p:cNvPr>
          <p:cNvSpPr>
            <a:spLocks noGrp="1"/>
          </p:cNvSpPr>
          <p:nvPr>
            <p:ph type="body" sz="quarter" idx="25"/>
          </p:nvPr>
        </p:nvSpPr>
        <p:spPr>
          <a:xfrm>
            <a:off x="7106418" y="3642902"/>
            <a:ext cx="4718277" cy="822373"/>
          </a:xfrm>
        </p:spPr>
        <p:txBody>
          <a:bodyPr/>
          <a:lstStyle/>
          <a:p>
            <a:r>
              <a:rPr lang="en-US" sz="2400" dirty="0"/>
              <a:t>Learning Outcomes</a:t>
            </a:r>
          </a:p>
          <a:p>
            <a:endParaRPr lang="en-US" sz="2400" dirty="0"/>
          </a:p>
        </p:txBody>
      </p:sp>
      <p:sp>
        <p:nvSpPr>
          <p:cNvPr id="2" name="Text Placeholder 21">
            <a:extLst>
              <a:ext uri="{FF2B5EF4-FFF2-40B4-BE49-F238E27FC236}">
                <a16:creationId xmlns:a16="http://schemas.microsoft.com/office/drawing/2014/main" id="{68A45DCE-9049-59A4-EE8B-7F9E8F1FDFE1}"/>
              </a:ext>
            </a:extLst>
          </p:cNvPr>
          <p:cNvSpPr txBox="1">
            <a:spLocks/>
          </p:cNvSpPr>
          <p:nvPr/>
        </p:nvSpPr>
        <p:spPr>
          <a:xfrm>
            <a:off x="6495882" y="3443664"/>
            <a:ext cx="511077" cy="635000"/>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0" kern="1200" baseline="0">
                <a:solidFill>
                  <a:srgbClr val="F29E38"/>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2</a:t>
            </a:r>
          </a:p>
        </p:txBody>
      </p:sp>
      <p:sp>
        <p:nvSpPr>
          <p:cNvPr id="3" name="Text Placeholder 22">
            <a:extLst>
              <a:ext uri="{FF2B5EF4-FFF2-40B4-BE49-F238E27FC236}">
                <a16:creationId xmlns:a16="http://schemas.microsoft.com/office/drawing/2014/main" id="{4AB0B2A6-3FAD-92DC-ADAA-2307FB5DC4E9}"/>
              </a:ext>
            </a:extLst>
          </p:cNvPr>
          <p:cNvSpPr txBox="1">
            <a:spLocks/>
          </p:cNvSpPr>
          <p:nvPr/>
        </p:nvSpPr>
        <p:spPr>
          <a:xfrm>
            <a:off x="7067669" y="1319629"/>
            <a:ext cx="4876681" cy="82237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262626"/>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00" dirty="0"/>
              <a:t>How to Implementing an SME CSR HR to Support Your CSR Cultural Change Management Strategy</a:t>
            </a:r>
          </a:p>
          <a:p>
            <a:r>
              <a:rPr lang="en-US" sz="2400" dirty="0"/>
              <a:t>This full section focuses on 5 key areas that should be first addressed for the successful integration of CSR HRM Management Strategies</a:t>
            </a:r>
          </a:p>
        </p:txBody>
      </p:sp>
    </p:spTree>
    <p:extLst>
      <p:ext uri="{BB962C8B-B14F-4D97-AF65-F5344CB8AC3E}">
        <p14:creationId xmlns:p14="http://schemas.microsoft.com/office/powerpoint/2010/main" val="2566540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A19DE-2CCE-02E6-F02E-B80F033EA3B0}"/>
              </a:ext>
            </a:extLst>
          </p:cNvPr>
          <p:cNvSpPr>
            <a:spLocks noGrp="1"/>
          </p:cNvSpPr>
          <p:nvPr>
            <p:ph type="body" sz="quarter" idx="13"/>
          </p:nvPr>
        </p:nvSpPr>
        <p:spPr>
          <a:xfrm>
            <a:off x="529277" y="343554"/>
            <a:ext cx="10496490" cy="844269"/>
          </a:xfrm>
        </p:spPr>
        <p:txBody>
          <a:bodyPr>
            <a:normAutofit/>
          </a:bodyPr>
          <a:lstStyle/>
          <a:p>
            <a:pPr algn="ctr"/>
            <a:r>
              <a:rPr lang="en-IE" sz="3200" b="0" dirty="0"/>
              <a:t>Cultivating CSR Employee Participation </a:t>
            </a:r>
          </a:p>
        </p:txBody>
      </p:sp>
      <p:sp>
        <p:nvSpPr>
          <p:cNvPr id="3" name="Text Placeholder 2">
            <a:extLst>
              <a:ext uri="{FF2B5EF4-FFF2-40B4-BE49-F238E27FC236}">
                <a16:creationId xmlns:a16="http://schemas.microsoft.com/office/drawing/2014/main" id="{E4171F4E-74B7-18A5-2088-BA17B7EADC8E}"/>
              </a:ext>
            </a:extLst>
          </p:cNvPr>
          <p:cNvSpPr>
            <a:spLocks noGrp="1"/>
          </p:cNvSpPr>
          <p:nvPr>
            <p:ph type="body" sz="quarter" idx="14"/>
          </p:nvPr>
        </p:nvSpPr>
        <p:spPr>
          <a:xfrm>
            <a:off x="529277" y="1369113"/>
            <a:ext cx="10956479" cy="5003112"/>
          </a:xfrm>
        </p:spPr>
        <p:txBody>
          <a:bodyPr anchor="ctr"/>
          <a:lstStyle/>
          <a:p>
            <a:endParaRPr lang="en-IE" sz="2400" b="1" dirty="0">
              <a:solidFill>
                <a:srgbClr val="027354"/>
              </a:solidFill>
              <a:effectLst/>
              <a:ea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IE" sz="2400" b="1" dirty="0">
                <a:solidFill>
                  <a:srgbClr val="027354"/>
                </a:solidFill>
                <a:effectLst/>
                <a:ea typeface="Times New Roman" panose="02020603050405020304" pitchFamily="18" charset="0"/>
                <a:cs typeface="Times New Roman" panose="02020603050405020304" pitchFamily="18" charset="0"/>
              </a:rPr>
              <a:t>Alternate </a:t>
            </a:r>
            <a:r>
              <a:rPr lang="en-IE" b="1" dirty="0">
                <a:solidFill>
                  <a:srgbClr val="027354"/>
                </a:solidFill>
                <a:ea typeface="Times New Roman" panose="02020603050405020304" pitchFamily="18" charset="0"/>
                <a:cs typeface="Times New Roman" panose="02020603050405020304" pitchFamily="18" charset="0"/>
              </a:rPr>
              <a:t>a charity or cause to </a:t>
            </a:r>
            <a:r>
              <a:rPr lang="en-IE" sz="2400" b="1" dirty="0">
                <a:solidFill>
                  <a:srgbClr val="027354"/>
                </a:solidFill>
                <a:effectLst/>
                <a:ea typeface="Times New Roman" panose="02020603050405020304" pitchFamily="18" charset="0"/>
                <a:cs typeface="Times New Roman" panose="02020603050405020304" pitchFamily="18" charset="0"/>
              </a:rPr>
              <a:t>support on a yearly basis</a:t>
            </a:r>
            <a:r>
              <a:rPr lang="en-IE" sz="2400" dirty="0">
                <a:solidFill>
                  <a:srgbClr val="333333"/>
                </a:solidFill>
                <a:effectLst/>
                <a:ea typeface="Times New Roman" panose="02020603050405020304" pitchFamily="18" charset="0"/>
                <a:cs typeface="Times New Roman" panose="02020603050405020304" pitchFamily="18" charset="0"/>
              </a:rPr>
              <a:t>, so everyone is in with a chance. </a:t>
            </a:r>
            <a:r>
              <a:rPr lang="en-IE" dirty="0">
                <a:solidFill>
                  <a:srgbClr val="333333"/>
                </a:solidFill>
                <a:ea typeface="Times New Roman" panose="02020603050405020304" pitchFamily="18" charset="0"/>
                <a:cs typeface="Times New Roman" panose="02020603050405020304" pitchFamily="18" charset="0"/>
              </a:rPr>
              <a:t>Invite </a:t>
            </a:r>
            <a:r>
              <a:rPr lang="en-IE" sz="2400" dirty="0">
                <a:solidFill>
                  <a:srgbClr val="333333"/>
                </a:solidFill>
                <a:effectLst/>
                <a:ea typeface="Times New Roman" panose="02020603050405020304" pitchFamily="18" charset="0"/>
                <a:cs typeface="Times New Roman" panose="02020603050405020304" pitchFamily="18" charset="0"/>
              </a:rPr>
              <a:t>employees to put forward a charity that is close to them but also aligned with your company’s CSR values</a:t>
            </a:r>
          </a:p>
          <a:p>
            <a:pPr marL="342900" indent="-342900">
              <a:buFont typeface="Wingdings" panose="05000000000000000000" pitchFamily="2" charset="2"/>
              <a:buChar char="v"/>
            </a:pPr>
            <a:r>
              <a:rPr lang="en-IE" sz="2400" b="1" dirty="0">
                <a:solidFill>
                  <a:srgbClr val="F29E38"/>
                </a:solidFill>
                <a:effectLst/>
                <a:ea typeface="Times New Roman" panose="02020603050405020304" pitchFamily="18" charset="0"/>
                <a:cs typeface="Times New Roman" panose="02020603050405020304" pitchFamily="18" charset="0"/>
              </a:rPr>
              <a:t>Incentivise employees to join an internal CSR group </a:t>
            </a:r>
            <a:r>
              <a:rPr lang="en-IE" sz="2400" dirty="0">
                <a:solidFill>
                  <a:srgbClr val="333333"/>
                </a:solidFill>
                <a:effectLst/>
                <a:ea typeface="Times New Roman" panose="02020603050405020304" pitchFamily="18" charset="0"/>
                <a:cs typeface="Times New Roman" panose="02020603050405020304" pitchFamily="18" charset="0"/>
              </a:rPr>
              <a:t>that meets on company time to conceive and launch CSR initiatives that both green the company’s operations and achieve social value in the community. </a:t>
            </a:r>
          </a:p>
          <a:p>
            <a:pPr marL="342900" indent="-342900">
              <a:buFont typeface="Wingdings" panose="05000000000000000000" pitchFamily="2" charset="2"/>
              <a:buChar char="v"/>
            </a:pPr>
            <a:r>
              <a:rPr lang="en-IE" b="1" dirty="0">
                <a:solidFill>
                  <a:srgbClr val="C55A11"/>
                </a:solidFill>
                <a:ea typeface="Times New Roman" panose="02020603050405020304" pitchFamily="18" charset="0"/>
                <a:cs typeface="Times New Roman" panose="02020603050405020304" pitchFamily="18" charset="0"/>
              </a:rPr>
              <a:t>Hold CSR Events </a:t>
            </a:r>
            <a:r>
              <a:rPr lang="en-IE" dirty="0">
                <a:solidFill>
                  <a:srgbClr val="333333"/>
                </a:solidFill>
                <a:ea typeface="Times New Roman" panose="02020603050405020304" pitchFamily="18" charset="0"/>
                <a:cs typeface="Times New Roman" panose="02020603050405020304" pitchFamily="18" charset="0"/>
              </a:rPr>
              <a:t>e.g. host a </a:t>
            </a:r>
            <a:r>
              <a:rPr lang="en-IE" sz="2400" dirty="0">
                <a:solidFill>
                  <a:srgbClr val="333333"/>
                </a:solidFill>
                <a:effectLst/>
                <a:ea typeface="Times New Roman" panose="02020603050405020304" pitchFamily="18" charset="0"/>
                <a:cs typeface="Times New Roman" panose="02020603050405020304" pitchFamily="18" charset="0"/>
              </a:rPr>
              <a:t>sustainability fair at your office, and invite members of the community to participate. Both you and the community provide information on environmental footprint reduction, locally available eco-products, and other environmental impact solutions you can work on together. </a:t>
            </a:r>
          </a:p>
          <a:p>
            <a:pPr marL="342900" indent="-342900">
              <a:buFont typeface="Wingdings" panose="05000000000000000000" pitchFamily="2" charset="2"/>
              <a:buChar char="v"/>
            </a:pPr>
            <a:endParaRPr lang="en-IE" sz="2400" dirty="0">
              <a:solidFill>
                <a:srgbClr val="333333"/>
              </a:solidFill>
              <a:effectLst/>
              <a:ea typeface="Times New Roman" panose="02020603050405020304" pitchFamily="18" charset="0"/>
              <a:cs typeface="Times New Roman" panose="02020603050405020304" pitchFamily="18" charset="0"/>
            </a:endParaRPr>
          </a:p>
          <a:p>
            <a:r>
              <a:rPr lang="en-IE" sz="2400" dirty="0">
                <a:solidFill>
                  <a:srgbClr val="333333"/>
                </a:solidFill>
                <a:effectLst/>
                <a:ea typeface="Times New Roman" panose="02020603050405020304" pitchFamily="18" charset="0"/>
                <a:cs typeface="Times New Roman" panose="02020603050405020304" pitchFamily="18" charset="0"/>
              </a:rPr>
              <a:t>We have examined how employee CSR engagement can be at the most engaged level</a:t>
            </a:r>
            <a:r>
              <a:rPr lang="en-IE" dirty="0">
                <a:solidFill>
                  <a:srgbClr val="333333"/>
                </a:solidFill>
                <a:ea typeface="Times New Roman" panose="02020603050405020304" pitchFamily="18" charset="0"/>
                <a:cs typeface="Times New Roman" panose="02020603050405020304" pitchFamily="18" charset="0"/>
              </a:rPr>
              <a:t>.  </a:t>
            </a:r>
            <a:r>
              <a:rPr lang="en-IE" sz="2400" dirty="0">
                <a:solidFill>
                  <a:srgbClr val="333333"/>
                </a:solidFill>
                <a:effectLst/>
                <a:ea typeface="Times New Roman" panose="02020603050405020304" pitchFamily="18" charset="0"/>
                <a:cs typeface="Times New Roman" panose="02020603050405020304" pitchFamily="18" charset="0"/>
              </a:rPr>
              <a:t>it is important to not miss this step to engage employees so that they stay motivated and loyal. It helps develop an employee value proposition, foster retention, further embed CSR cultural change and enhance recruitment. </a:t>
            </a:r>
            <a:endParaRPr lang="en-IE" sz="2400" dirty="0">
              <a:effectLst/>
              <a:ea typeface="Calibri" panose="020F0502020204030204" pitchFamily="34" charset="0"/>
              <a:cs typeface="Times New Roman" panose="02020603050405020304" pitchFamily="18" charset="0"/>
            </a:endParaRPr>
          </a:p>
          <a:p>
            <a:endParaRPr lang="en-IE" dirty="0">
              <a:solidFill>
                <a:srgbClr val="333333"/>
              </a:solidFill>
              <a:ea typeface="Times New Roman" panose="02020603050405020304" pitchFamily="18" charset="0"/>
              <a:cs typeface="Times New Roman" panose="02020603050405020304" pitchFamily="18" charset="0"/>
            </a:endParaRPr>
          </a:p>
          <a:p>
            <a:endParaRPr lang="en-IE" dirty="0"/>
          </a:p>
        </p:txBody>
      </p:sp>
    </p:spTree>
    <p:extLst>
      <p:ext uri="{BB962C8B-B14F-4D97-AF65-F5344CB8AC3E}">
        <p14:creationId xmlns:p14="http://schemas.microsoft.com/office/powerpoint/2010/main" val="35493896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48D57DA-76E8-7D49-0953-425B011902A1}"/>
              </a:ext>
            </a:extLst>
          </p:cNvPr>
          <p:cNvSpPr>
            <a:spLocks noGrp="1"/>
          </p:cNvSpPr>
          <p:nvPr>
            <p:ph type="body" sz="quarter" idx="15"/>
          </p:nvPr>
        </p:nvSpPr>
        <p:spPr>
          <a:xfrm>
            <a:off x="3175537" y="570327"/>
            <a:ext cx="8406863" cy="1346703"/>
          </a:xfrm>
        </p:spPr>
        <p:txBody>
          <a:bodyPr>
            <a:normAutofit/>
          </a:bodyPr>
          <a:lstStyle/>
          <a:p>
            <a:r>
              <a:rPr lang="en-IE" sz="3600" b="1" dirty="0"/>
              <a:t>Step 6 </a:t>
            </a:r>
            <a:r>
              <a:rPr lang="en-IE" sz="3600" b="1" dirty="0">
                <a:cs typeface="Times New Roman" panose="02020603050405020304" pitchFamily="18" charset="0"/>
              </a:rPr>
              <a:t>What have you learnt?</a:t>
            </a:r>
            <a:endParaRPr lang="en-IE" sz="3600" dirty="0"/>
          </a:p>
          <a:p>
            <a:endParaRPr lang="en-IE" sz="3600" dirty="0"/>
          </a:p>
        </p:txBody>
      </p:sp>
      <p:sp>
        <p:nvSpPr>
          <p:cNvPr id="4" name="Text Placeholder 2">
            <a:extLst>
              <a:ext uri="{FF2B5EF4-FFF2-40B4-BE49-F238E27FC236}">
                <a16:creationId xmlns:a16="http://schemas.microsoft.com/office/drawing/2014/main" id="{40B7B4D1-07B7-0624-3D69-BA131FB8A50E}"/>
              </a:ext>
            </a:extLst>
          </p:cNvPr>
          <p:cNvSpPr txBox="1">
            <a:spLocks/>
          </p:cNvSpPr>
          <p:nvPr/>
        </p:nvSpPr>
        <p:spPr>
          <a:xfrm>
            <a:off x="1548141" y="4323807"/>
            <a:ext cx="10330005" cy="231633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lnSpc>
                <a:spcPct val="107000"/>
              </a:lnSpc>
              <a:spcAft>
                <a:spcPts val="750"/>
              </a:spcAft>
              <a:buSzPts val="1000"/>
              <a:buNone/>
              <a:tabLst>
                <a:tab pos="457200" algn="l"/>
              </a:tabLst>
            </a:pPr>
            <a:r>
              <a:rPr lang="en-IE" sz="1900" dirty="0">
                <a:solidFill>
                  <a:srgbClr val="333333"/>
                </a:solidFill>
                <a:effectLst/>
                <a:ea typeface="Times New Roman" panose="02020603050405020304" pitchFamily="18" charset="0"/>
                <a:cs typeface="Times New Roman" panose="02020603050405020304" pitchFamily="18" charset="0"/>
              </a:rPr>
              <a:t>Module 3 has demonstrated how human resource professionals have a key role to play to help a company achieve its CSR objectives. Employee involvement is a critical success factor for CSR performance. Human resource managers have the tools and the opportunity to leverage employee commitment to, and engagement in, the firm’s CSR strategy. High-performing CSR organizations foster a culture of CSR and fully integrate CSR throughout their operations, rewarding and incentivizing CSR decisions and initiatives. Employees prefer to work for organizations aligned with their values; thus, incorporating CSR into the employee brand can enhance recruitment and retention, particularly in tight labour markets.</a:t>
            </a:r>
            <a:endParaRPr lang="en-IE" sz="1900" dirty="0">
              <a:solidFill>
                <a:srgbClr val="333333"/>
              </a:solidFill>
              <a:effectLst/>
              <a:ea typeface="Calibri" panose="020F0502020204030204" pitchFamily="34" charset="0"/>
              <a:cs typeface="Times New Roman" panose="02020603050405020304" pitchFamily="18" charset="0"/>
            </a:endParaRPr>
          </a:p>
          <a:p>
            <a:pPr marL="0" indent="0">
              <a:buNone/>
            </a:pPr>
            <a:endParaRPr lang="en-IE" sz="1900" dirty="0"/>
          </a:p>
        </p:txBody>
      </p:sp>
      <p:pic>
        <p:nvPicPr>
          <p:cNvPr id="6" name="Picture Placeholder 5" descr="A picture containing diagram&#10;&#10;Description automatically generated">
            <a:extLst>
              <a:ext uri="{FF2B5EF4-FFF2-40B4-BE49-F238E27FC236}">
                <a16:creationId xmlns:a16="http://schemas.microsoft.com/office/drawing/2014/main" id="{029B7881-681C-C329-5184-89F086EC01FC}"/>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t="17833" b="17833"/>
          <a:stretch>
            <a:fillRect/>
          </a:stretch>
        </p:blipFill>
        <p:spPr>
          <a:xfrm>
            <a:off x="1548141" y="1365100"/>
            <a:ext cx="6771112" cy="2841424"/>
          </a:xfrm>
        </p:spPr>
      </p:pic>
    </p:spTree>
    <p:extLst>
      <p:ext uri="{BB962C8B-B14F-4D97-AF65-F5344CB8AC3E}">
        <p14:creationId xmlns:p14="http://schemas.microsoft.com/office/powerpoint/2010/main" val="1220154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41513E-8E3F-620E-49B3-BAABA31FD94A}"/>
              </a:ext>
            </a:extLst>
          </p:cNvPr>
          <p:cNvSpPr>
            <a:spLocks noGrp="1"/>
          </p:cNvSpPr>
          <p:nvPr>
            <p:ph type="body" sz="quarter" idx="14"/>
          </p:nvPr>
        </p:nvSpPr>
        <p:spPr>
          <a:xfrm>
            <a:off x="706859" y="451421"/>
            <a:ext cx="11056144" cy="3995320"/>
          </a:xfrm>
        </p:spPr>
        <p:txBody>
          <a:bodyPr/>
          <a:lstStyle/>
          <a:p>
            <a:pPr marL="342900" indent="-342900">
              <a:lnSpc>
                <a:spcPct val="107000"/>
              </a:lnSpc>
              <a:spcAft>
                <a:spcPts val="865"/>
              </a:spcAft>
              <a:buFont typeface="Arial" panose="020B0604020202020204" pitchFamily="34" charset="0"/>
              <a:buChar char="•"/>
            </a:pPr>
            <a:r>
              <a:rPr lang="en-IE" sz="2000" dirty="0">
                <a:solidFill>
                  <a:srgbClr val="333333"/>
                </a:solidFill>
                <a:ea typeface="Times New Roman" panose="02020603050405020304" pitchFamily="18" charset="0"/>
                <a:cs typeface="Times New Roman" panose="02020603050405020304" pitchFamily="18" charset="0"/>
              </a:rPr>
              <a:t>You have learned that companies including SMEs</a:t>
            </a:r>
            <a:r>
              <a:rPr lang="en-IE" sz="2000" dirty="0">
                <a:solidFill>
                  <a:srgbClr val="333333"/>
                </a:solidFill>
                <a:effectLst/>
                <a:ea typeface="Times New Roman" panose="02020603050405020304" pitchFamily="18" charset="0"/>
                <a:cs typeface="Times New Roman" panose="02020603050405020304" pitchFamily="18" charset="0"/>
              </a:rPr>
              <a:t> realize the </a:t>
            </a:r>
            <a:r>
              <a:rPr lang="en-IE" sz="2000" b="1" dirty="0">
                <a:solidFill>
                  <a:srgbClr val="333333"/>
                </a:solidFill>
                <a:effectLst/>
                <a:ea typeface="Times New Roman" panose="02020603050405020304" pitchFamily="18" charset="0"/>
                <a:cs typeface="Times New Roman" panose="02020603050405020304" pitchFamily="18" charset="0"/>
              </a:rPr>
              <a:t>triple-bottom-line benefits of incorporating sustainability into their DNA</a:t>
            </a:r>
            <a:r>
              <a:rPr lang="en-IE" sz="2000" b="1" dirty="0">
                <a:solidFill>
                  <a:srgbClr val="333333"/>
                </a:solidFill>
                <a:ea typeface="Times New Roman" panose="02020603050405020304" pitchFamily="18" charset="0"/>
                <a:cs typeface="Times New Roman" panose="02020603050405020304" pitchFamily="18" charset="0"/>
              </a:rPr>
              <a:t> </a:t>
            </a:r>
            <a:r>
              <a:rPr lang="en-IE" sz="2000" dirty="0">
                <a:solidFill>
                  <a:srgbClr val="333333"/>
                </a:solidFill>
                <a:effectLst/>
                <a:ea typeface="Times New Roman" panose="02020603050405020304" pitchFamily="18" charset="0"/>
                <a:cs typeface="Times New Roman" panose="02020603050405020304" pitchFamily="18" charset="0"/>
              </a:rPr>
              <a:t>and they know it is the right thing to do. </a:t>
            </a:r>
            <a:r>
              <a:rPr lang="en-IE" sz="2000" dirty="0">
                <a:solidFill>
                  <a:srgbClr val="333333"/>
                </a:solidFill>
                <a:ea typeface="Times New Roman" panose="02020603050405020304" pitchFamily="18" charset="0"/>
                <a:cs typeface="Times New Roman" panose="02020603050405020304" pitchFamily="18" charset="0"/>
              </a:rPr>
              <a:t>For CSR to be fully integrated into its DNA it needs HR to support the people element.</a:t>
            </a:r>
            <a:endParaRPr lang="en-IE" sz="2000" dirty="0">
              <a:solidFill>
                <a:srgbClr val="333333"/>
              </a:solidFill>
              <a:effectLst/>
              <a:ea typeface="Times New Roman" panose="02020603050405020304" pitchFamily="18" charset="0"/>
              <a:cs typeface="Times New Roman" panose="02020603050405020304" pitchFamily="18" charset="0"/>
            </a:endParaRPr>
          </a:p>
          <a:p>
            <a:pPr marL="342900" indent="-342900">
              <a:lnSpc>
                <a:spcPct val="107000"/>
              </a:lnSpc>
              <a:spcAft>
                <a:spcPts val="865"/>
              </a:spcAft>
              <a:buFont typeface="Arial" panose="020B0604020202020204" pitchFamily="34" charset="0"/>
              <a:buChar char="•"/>
            </a:pPr>
            <a:r>
              <a:rPr lang="en-IE" sz="2000" dirty="0">
                <a:solidFill>
                  <a:srgbClr val="333333"/>
                </a:solidFill>
                <a:ea typeface="Times New Roman" panose="02020603050405020304" pitchFamily="18" charset="0"/>
                <a:cs typeface="Times New Roman" panose="02020603050405020304" pitchFamily="18" charset="0"/>
              </a:rPr>
              <a:t>You understand </a:t>
            </a:r>
            <a:r>
              <a:rPr lang="en-IE" sz="2000" b="1" dirty="0">
                <a:solidFill>
                  <a:srgbClr val="333333"/>
                </a:solidFill>
                <a:ea typeface="Times New Roman" panose="02020603050405020304" pitchFamily="18" charset="0"/>
                <a:cs typeface="Times New Roman" panose="02020603050405020304" pitchFamily="18" charset="0"/>
              </a:rPr>
              <a:t>HR is a key CSR partner </a:t>
            </a:r>
            <a:r>
              <a:rPr lang="en-IE" sz="2000" b="1" dirty="0">
                <a:solidFill>
                  <a:srgbClr val="333333"/>
                </a:solidFill>
                <a:effectLst/>
                <a:ea typeface="Times New Roman" panose="02020603050405020304" pitchFamily="18" charset="0"/>
                <a:cs typeface="Times New Roman" panose="02020603050405020304" pitchFamily="18" charset="0"/>
              </a:rPr>
              <a:t>and can take the lead </a:t>
            </a:r>
            <a:r>
              <a:rPr lang="en-IE" sz="2000" dirty="0">
                <a:solidFill>
                  <a:srgbClr val="333333"/>
                </a:solidFill>
                <a:effectLst/>
                <a:ea typeface="Times New Roman" panose="02020603050405020304" pitchFamily="18" charset="0"/>
                <a:cs typeface="Times New Roman" panose="02020603050405020304" pitchFamily="18" charset="0"/>
              </a:rPr>
              <a:t>or partner with </a:t>
            </a:r>
            <a:r>
              <a:rPr lang="en-IE" sz="2000" dirty="0">
                <a:solidFill>
                  <a:srgbClr val="333333"/>
                </a:solidFill>
                <a:ea typeface="Times New Roman" panose="02020603050405020304" pitchFamily="18" charset="0"/>
                <a:cs typeface="Times New Roman" panose="02020603050405020304" pitchFamily="18" charset="0"/>
              </a:rPr>
              <a:t>managers </a:t>
            </a:r>
            <a:r>
              <a:rPr lang="en-IE" sz="2000" dirty="0">
                <a:solidFill>
                  <a:srgbClr val="333333"/>
                </a:solidFill>
                <a:effectLst/>
                <a:ea typeface="Times New Roman" panose="02020603050405020304" pitchFamily="18" charset="0"/>
                <a:cs typeface="Times New Roman" panose="02020603050405020304" pitchFamily="18" charset="0"/>
              </a:rPr>
              <a:t>to work cross-functionally to integrate CSR objectives into how business gets conducted. This requires a commitment to not just saying but doing, with sustainable implementation measures required.</a:t>
            </a:r>
            <a:endParaRPr lang="en-IE" sz="2000" dirty="0">
              <a:solidFill>
                <a:srgbClr val="333333"/>
              </a:solidFill>
              <a:ea typeface="Times New Roman" panose="02020603050405020304" pitchFamily="18" charset="0"/>
              <a:cs typeface="Times New Roman" panose="02020603050405020304" pitchFamily="18" charset="0"/>
            </a:endParaRPr>
          </a:p>
          <a:p>
            <a:pPr marL="342900" indent="-342900">
              <a:lnSpc>
                <a:spcPct val="107000"/>
              </a:lnSpc>
              <a:spcAft>
                <a:spcPts val="865"/>
              </a:spcAft>
              <a:buFont typeface="Arial" panose="020B0604020202020204" pitchFamily="34" charset="0"/>
              <a:buChar char="•"/>
            </a:pPr>
            <a:r>
              <a:rPr lang="en-IE" sz="2000" dirty="0">
                <a:solidFill>
                  <a:srgbClr val="333333"/>
                </a:solidFill>
                <a:effectLst/>
                <a:ea typeface="Times New Roman" panose="02020603050405020304" pitchFamily="18" charset="0"/>
                <a:cs typeface="Times New Roman" panose="02020603050405020304" pitchFamily="18" charset="0"/>
              </a:rPr>
              <a:t>You </a:t>
            </a:r>
            <a:r>
              <a:rPr lang="en-IE" sz="2000" dirty="0">
                <a:solidFill>
                  <a:srgbClr val="333333"/>
                </a:solidFill>
                <a:ea typeface="Times New Roman" panose="02020603050405020304" pitchFamily="18" charset="0"/>
                <a:cs typeface="Times New Roman" panose="02020603050405020304" pitchFamily="18" charset="0"/>
              </a:rPr>
              <a:t>understand that </a:t>
            </a:r>
            <a:r>
              <a:rPr lang="en-IE" sz="2000" dirty="0">
                <a:solidFill>
                  <a:srgbClr val="333333"/>
                </a:solidFill>
                <a:effectLst/>
                <a:ea typeface="Times New Roman" panose="02020603050405020304" pitchFamily="18" charset="0"/>
                <a:cs typeface="Times New Roman" panose="02020603050405020304" pitchFamily="18" charset="0"/>
              </a:rPr>
              <a:t> HR can act as a key company driver in employees’ CSR commitment vertically and horizontally across all departments. </a:t>
            </a:r>
            <a:r>
              <a:rPr lang="en-IE" sz="2000" dirty="0">
                <a:solidFill>
                  <a:srgbClr val="333333"/>
                </a:solidFill>
                <a:ea typeface="Times New Roman" panose="02020603050405020304" pitchFamily="18" charset="0"/>
                <a:cs typeface="Times New Roman" panose="02020603050405020304" pitchFamily="18" charset="0"/>
              </a:rPr>
              <a:t>There are </a:t>
            </a:r>
            <a:r>
              <a:rPr lang="en-IE" sz="2000" b="1" dirty="0">
                <a:solidFill>
                  <a:srgbClr val="333333"/>
                </a:solidFill>
                <a:ea typeface="Times New Roman" panose="02020603050405020304" pitchFamily="18" charset="0"/>
                <a:cs typeface="Times New Roman" panose="02020603050405020304" pitchFamily="18" charset="0"/>
              </a:rPr>
              <a:t>multiple different ways HR embeds CSR </a:t>
            </a:r>
            <a:r>
              <a:rPr lang="en-IE" sz="2000" dirty="0">
                <a:solidFill>
                  <a:srgbClr val="333333"/>
                </a:solidFill>
                <a:ea typeface="Times New Roman" panose="02020603050405020304" pitchFamily="18" charset="0"/>
                <a:cs typeface="Times New Roman" panose="02020603050405020304" pitchFamily="18" charset="0"/>
              </a:rPr>
              <a:t>e.g., Cultural Change Management and External HR Strategies (e.g., </a:t>
            </a:r>
            <a:r>
              <a:rPr lang="en-IE" sz="2000" dirty="0">
                <a:solidFill>
                  <a:srgbClr val="333333"/>
                </a:solidFill>
                <a:effectLst/>
                <a:ea typeface="Times New Roman" panose="02020603050405020304" pitchFamily="18" charset="0"/>
                <a:cs typeface="Times New Roman" panose="02020603050405020304" pitchFamily="18" charset="0"/>
              </a:rPr>
              <a:t>attraction, recruitment, and retention) approach.  </a:t>
            </a:r>
          </a:p>
          <a:p>
            <a:pPr marL="342900" indent="-342900">
              <a:lnSpc>
                <a:spcPct val="107000"/>
              </a:lnSpc>
              <a:spcAft>
                <a:spcPts val="865"/>
              </a:spcAft>
              <a:buFont typeface="Arial" panose="020B0604020202020204" pitchFamily="34" charset="0"/>
              <a:buChar char="•"/>
            </a:pPr>
            <a:r>
              <a:rPr lang="en-IE" sz="2000" dirty="0">
                <a:solidFill>
                  <a:srgbClr val="333333"/>
                </a:solidFill>
                <a:ea typeface="Times New Roman" panose="02020603050405020304" pitchFamily="18" charset="0"/>
                <a:cs typeface="Times New Roman" panose="02020603050405020304" pitchFamily="18" charset="0"/>
              </a:rPr>
              <a:t>You explored the </a:t>
            </a:r>
            <a:r>
              <a:rPr lang="en-IE" sz="2000" b="1" dirty="0">
                <a:solidFill>
                  <a:srgbClr val="333333"/>
                </a:solidFill>
                <a:ea typeface="Times New Roman" panose="02020603050405020304" pitchFamily="18" charset="0"/>
                <a:cs typeface="Times New Roman" panose="02020603050405020304" pitchFamily="18" charset="0"/>
              </a:rPr>
              <a:t>different CSR HR methods that suit different businesses depending on their values, mission, and vision.</a:t>
            </a:r>
            <a:r>
              <a:rPr lang="en-IE" sz="2000" dirty="0">
                <a:solidFill>
                  <a:srgbClr val="333333"/>
                </a:solidFill>
                <a:ea typeface="Times New Roman" panose="02020603050405020304" pitchFamily="18" charset="0"/>
                <a:cs typeface="Times New Roman" panose="02020603050405020304" pitchFamily="18" charset="0"/>
              </a:rPr>
              <a:t> Each new method and structure must be thought out starting with low-hanging fruit (what can be done easily first) so that they can be applied practically in their workplace. </a:t>
            </a:r>
          </a:p>
          <a:p>
            <a:pPr marL="342900" indent="-342900">
              <a:lnSpc>
                <a:spcPct val="107000"/>
              </a:lnSpc>
              <a:spcAft>
                <a:spcPts val="865"/>
              </a:spcAft>
              <a:buFont typeface="Arial" panose="020B0604020202020204" pitchFamily="34" charset="0"/>
              <a:buChar char="•"/>
            </a:pPr>
            <a:r>
              <a:rPr lang="en-IE" sz="2000" dirty="0">
                <a:solidFill>
                  <a:srgbClr val="333333"/>
                </a:solidFill>
                <a:effectLst/>
                <a:ea typeface="Times New Roman" panose="02020603050405020304" pitchFamily="18" charset="0"/>
                <a:cs typeface="Times New Roman" panose="02020603050405020304" pitchFamily="18" charset="0"/>
              </a:rPr>
              <a:t>You should now realize that </a:t>
            </a:r>
            <a:r>
              <a:rPr lang="en-IE" sz="2000" b="1" dirty="0">
                <a:solidFill>
                  <a:srgbClr val="333333"/>
                </a:solidFill>
                <a:effectLst/>
                <a:ea typeface="Times New Roman" panose="02020603050405020304" pitchFamily="18" charset="0"/>
                <a:cs typeface="Times New Roman" panose="02020603050405020304" pitchFamily="18" charset="0"/>
              </a:rPr>
              <a:t>CSR is not an expense, it is an investment and required by today’s customers and employees. </a:t>
            </a:r>
            <a:r>
              <a:rPr lang="en-IE" sz="2000" dirty="0">
                <a:solidFill>
                  <a:srgbClr val="333333"/>
                </a:solidFill>
                <a:ea typeface="Times New Roman" panose="02020603050405020304" pitchFamily="18" charset="0"/>
                <a:cs typeface="Times New Roman" panose="02020603050405020304" pitchFamily="18" charset="0"/>
              </a:rPr>
              <a:t>With the battle for good employees, it is a required HR commitment as many will simply not work for you or choose another company over you if you do not have CSR values in place</a:t>
            </a:r>
            <a:r>
              <a:rPr lang="en-IE" sz="2000" dirty="0">
                <a:solidFill>
                  <a:srgbClr val="333333"/>
                </a:solidFill>
                <a:effectLst/>
                <a:ea typeface="Times New Roman" panose="02020603050405020304" pitchFamily="18" charset="0"/>
                <a:cs typeface="Times New Roman" panose="02020603050405020304" pitchFamily="18" charset="0"/>
              </a:rPr>
              <a:t>. </a:t>
            </a:r>
            <a:endParaRPr lang="en-IE" sz="2000" dirty="0"/>
          </a:p>
        </p:txBody>
      </p:sp>
    </p:spTree>
    <p:extLst>
      <p:ext uri="{BB962C8B-B14F-4D97-AF65-F5344CB8AC3E}">
        <p14:creationId xmlns:p14="http://schemas.microsoft.com/office/powerpoint/2010/main" val="39209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screenshot, font, number&#10;&#10;Description automatically generated">
            <a:hlinkClick r:id="rId2"/>
            <a:extLst>
              <a:ext uri="{FF2B5EF4-FFF2-40B4-BE49-F238E27FC236}">
                <a16:creationId xmlns:a16="http://schemas.microsoft.com/office/drawing/2014/main" id="{8EA9F25C-A398-E80A-6A2E-8A2AF47A4725}"/>
              </a:ext>
            </a:extLst>
          </p:cNvPr>
          <p:cNvPicPr>
            <a:picLocks noChangeAspect="1"/>
          </p:cNvPicPr>
          <p:nvPr/>
        </p:nvPicPr>
        <p:blipFill rotWithShape="1">
          <a:blip r:embed="rId3"/>
          <a:srcRect r="1878" b="13649"/>
          <a:stretch/>
        </p:blipFill>
        <p:spPr>
          <a:xfrm>
            <a:off x="0" y="-17668"/>
            <a:ext cx="12192000" cy="6875668"/>
          </a:xfrm>
          <a:prstGeom prst="rect">
            <a:avLst/>
          </a:prstGeom>
        </p:spPr>
      </p:pic>
      <p:pic>
        <p:nvPicPr>
          <p:cNvPr id="9" name="Graphic 8" descr="Cursor with solid fill">
            <a:hlinkClick r:id="rId2"/>
            <a:extLst>
              <a:ext uri="{FF2B5EF4-FFF2-40B4-BE49-F238E27FC236}">
                <a16:creationId xmlns:a16="http://schemas.microsoft.com/office/drawing/2014/main" id="{CB879BE5-DD30-6AF7-34B1-73762AD041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75813" y="4602817"/>
            <a:ext cx="1712258" cy="1712258"/>
          </a:xfrm>
          <a:prstGeom prst="rect">
            <a:avLst/>
          </a:prstGeom>
        </p:spPr>
      </p:pic>
    </p:spTree>
    <p:extLst>
      <p:ext uri="{BB962C8B-B14F-4D97-AF65-F5344CB8AC3E}">
        <p14:creationId xmlns:p14="http://schemas.microsoft.com/office/powerpoint/2010/main" val="871759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71C059F9-ABC8-C74A-A0B3-EBED32489CE6}"/>
              </a:ext>
            </a:extLst>
          </p:cNvPr>
          <p:cNvSpPr>
            <a:spLocks noGrp="1"/>
          </p:cNvSpPr>
          <p:nvPr>
            <p:ph type="body" sz="quarter" idx="19"/>
          </p:nvPr>
        </p:nvSpPr>
        <p:spPr>
          <a:xfrm>
            <a:off x="361970" y="1022080"/>
            <a:ext cx="4057630" cy="2529853"/>
          </a:xfrm>
        </p:spPr>
        <p:txBody>
          <a:bodyPr>
            <a:normAutofit fontScale="85000" lnSpcReduction="10000"/>
          </a:bodyPr>
          <a:lstStyle/>
          <a:p>
            <a:pPr>
              <a:lnSpc>
                <a:spcPct val="120000"/>
              </a:lnSpc>
              <a:spcBef>
                <a:spcPts val="0"/>
              </a:spcBef>
            </a:pPr>
            <a:r>
              <a:rPr lang="en-US" dirty="0"/>
              <a:t>You Have Completed Module 3</a:t>
            </a:r>
          </a:p>
          <a:p>
            <a:pPr>
              <a:lnSpc>
                <a:spcPct val="120000"/>
              </a:lnSpc>
              <a:spcBef>
                <a:spcPts val="0"/>
              </a:spcBef>
            </a:pPr>
            <a:endParaRPr lang="en-US" dirty="0"/>
          </a:p>
          <a:p>
            <a:pPr>
              <a:lnSpc>
                <a:spcPct val="120000"/>
              </a:lnSpc>
              <a:spcBef>
                <a:spcPts val="0"/>
              </a:spcBef>
            </a:pPr>
            <a:r>
              <a:rPr lang="en-US" dirty="0"/>
              <a:t>Next is </a:t>
            </a:r>
            <a:r>
              <a:rPr lang="en-US" b="1" dirty="0"/>
              <a:t>Module 4 </a:t>
            </a:r>
          </a:p>
          <a:p>
            <a:pPr>
              <a:lnSpc>
                <a:spcPct val="120000"/>
              </a:lnSpc>
              <a:spcBef>
                <a:spcPts val="0"/>
              </a:spcBef>
            </a:pPr>
            <a:r>
              <a:rPr lang="en-GB" dirty="0"/>
              <a:t>Embracing CSR and Cultural Change Transformation (Short-Term Strategy)</a:t>
            </a:r>
            <a:endParaRPr lang="en-US" dirty="0"/>
          </a:p>
        </p:txBody>
      </p:sp>
      <p:sp>
        <p:nvSpPr>
          <p:cNvPr id="23" name="Text Placeholder 22">
            <a:extLst>
              <a:ext uri="{FF2B5EF4-FFF2-40B4-BE49-F238E27FC236}">
                <a16:creationId xmlns:a16="http://schemas.microsoft.com/office/drawing/2014/main" id="{0401A4DD-1902-DF46-ABAD-B9304EC3EA42}"/>
              </a:ext>
            </a:extLst>
          </p:cNvPr>
          <p:cNvSpPr>
            <a:spLocks noGrp="1"/>
          </p:cNvSpPr>
          <p:nvPr>
            <p:ph type="body" sz="quarter" idx="20"/>
          </p:nvPr>
        </p:nvSpPr>
        <p:spPr>
          <a:xfrm>
            <a:off x="361970" y="327697"/>
            <a:ext cx="3195485" cy="837258"/>
          </a:xfrm>
        </p:spPr>
        <p:txBody>
          <a:bodyPr/>
          <a:lstStyle/>
          <a:p>
            <a:r>
              <a:rPr lang="en-US" dirty="0"/>
              <a:t>Well Done!</a:t>
            </a:r>
          </a:p>
        </p:txBody>
      </p:sp>
      <p:sp>
        <p:nvSpPr>
          <p:cNvPr id="19" name="Text Placeholder 18">
            <a:extLst>
              <a:ext uri="{FF2B5EF4-FFF2-40B4-BE49-F238E27FC236}">
                <a16:creationId xmlns:a16="http://schemas.microsoft.com/office/drawing/2014/main" id="{229D7801-6828-F646-8BEF-2D27117DE90A}"/>
              </a:ext>
            </a:extLst>
          </p:cNvPr>
          <p:cNvSpPr>
            <a:spLocks noGrp="1"/>
          </p:cNvSpPr>
          <p:nvPr>
            <p:ph type="body" sz="quarter" idx="15"/>
          </p:nvPr>
        </p:nvSpPr>
        <p:spPr/>
        <p:txBody>
          <a:bodyPr>
            <a:normAutofit/>
          </a:bodyPr>
          <a:lstStyle/>
          <a:p>
            <a:r>
              <a:rPr lang="en-US" dirty="0">
                <a:hlinkClick r:id="rId2"/>
              </a:rPr>
              <a:t>https://www.csrready.eu/</a:t>
            </a:r>
            <a:r>
              <a:rPr lang="en-US" dirty="0"/>
              <a:t> </a:t>
            </a:r>
          </a:p>
        </p:txBody>
      </p:sp>
      <p:sp>
        <p:nvSpPr>
          <p:cNvPr id="21" name="Text Placeholder 20">
            <a:extLst>
              <a:ext uri="{FF2B5EF4-FFF2-40B4-BE49-F238E27FC236}">
                <a16:creationId xmlns:a16="http://schemas.microsoft.com/office/drawing/2014/main" id="{E82D37CC-8BB6-0D4D-A257-6FAE7A02068B}"/>
              </a:ext>
            </a:extLst>
          </p:cNvPr>
          <p:cNvSpPr>
            <a:spLocks noGrp="1"/>
          </p:cNvSpPr>
          <p:nvPr>
            <p:ph type="body" sz="quarter" idx="17"/>
          </p:nvPr>
        </p:nvSpPr>
        <p:spPr/>
        <p:txBody>
          <a:bodyPr>
            <a:normAutofit fontScale="85000" lnSpcReduction="20000"/>
          </a:bodyPr>
          <a:lstStyle/>
          <a:p>
            <a:r>
              <a:rPr lang="en-US" dirty="0">
                <a:hlinkClick r:id="rId3"/>
              </a:rPr>
              <a:t>Facebook</a:t>
            </a:r>
            <a:endParaRPr lang="en-US" dirty="0"/>
          </a:p>
        </p:txBody>
      </p:sp>
      <p:pic>
        <p:nvPicPr>
          <p:cNvPr id="2" name="Picture 2" descr="Excellent work golden sign with thumb up Vector Image">
            <a:extLst>
              <a:ext uri="{FF2B5EF4-FFF2-40B4-BE49-F238E27FC236}">
                <a16:creationId xmlns:a16="http://schemas.microsoft.com/office/drawing/2014/main" id="{7D55BCA3-226A-5027-9066-7A7564D173B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72547" y="3729583"/>
            <a:ext cx="2194099" cy="23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70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837CC619-22EC-CA2F-4D08-D292AB9DFA14}"/>
              </a:ext>
            </a:extLst>
          </p:cNvPr>
          <p:cNvSpPr>
            <a:spLocks noGrp="1"/>
          </p:cNvSpPr>
          <p:nvPr>
            <p:ph type="body" sz="quarter" idx="16"/>
          </p:nvPr>
        </p:nvSpPr>
        <p:spPr>
          <a:xfrm>
            <a:off x="589703" y="300319"/>
            <a:ext cx="4716425" cy="582221"/>
          </a:xfrm>
        </p:spPr>
        <p:txBody>
          <a:bodyPr>
            <a:normAutofit lnSpcReduction="10000"/>
          </a:bodyPr>
          <a:lstStyle/>
          <a:p>
            <a:r>
              <a:rPr lang="en-IE" dirty="0">
                <a:solidFill>
                  <a:srgbClr val="3AA091"/>
                </a:solidFill>
              </a:rPr>
              <a:t>Learning Outcomes</a:t>
            </a:r>
          </a:p>
        </p:txBody>
      </p:sp>
      <p:sp>
        <p:nvSpPr>
          <p:cNvPr id="23" name="Text Placeholder 22">
            <a:extLst>
              <a:ext uri="{FF2B5EF4-FFF2-40B4-BE49-F238E27FC236}">
                <a16:creationId xmlns:a16="http://schemas.microsoft.com/office/drawing/2014/main" id="{C913A5E1-11E1-54FA-1243-CBA999D4E81D}"/>
              </a:ext>
            </a:extLst>
          </p:cNvPr>
          <p:cNvSpPr>
            <a:spLocks noGrp="1"/>
          </p:cNvSpPr>
          <p:nvPr>
            <p:ph type="body" sz="quarter" idx="18"/>
          </p:nvPr>
        </p:nvSpPr>
        <p:spPr>
          <a:xfrm>
            <a:off x="339772" y="866832"/>
            <a:ext cx="5395869" cy="5864247"/>
          </a:xfrm>
          <a:solidFill>
            <a:schemeClr val="bg1"/>
          </a:solidFill>
        </p:spPr>
        <p:txBody>
          <a:bodyPr>
            <a:noAutofit/>
          </a:bodyPr>
          <a:lstStyle/>
          <a:p>
            <a:pPr marL="342900" indent="-342900">
              <a:lnSpc>
                <a:spcPct val="100000"/>
              </a:lnSpc>
              <a:spcBef>
                <a:spcPts val="0"/>
              </a:spcBef>
              <a:spcAft>
                <a:spcPts val="600"/>
              </a:spcAft>
              <a:buFont typeface="Arial" panose="020B0604020202020204" pitchFamily="34" charset="0"/>
              <a:buChar char="•"/>
            </a:pPr>
            <a:r>
              <a:rPr lang="en-IE" sz="2000" b="1" dirty="0">
                <a:solidFill>
                  <a:srgbClr val="E78631"/>
                </a:solidFill>
                <a:ea typeface="Times New Roman" panose="02020603050405020304" pitchFamily="18" charset="0"/>
                <a:cs typeface="Times New Roman" panose="02020603050405020304" pitchFamily="18" charset="0"/>
              </a:rPr>
              <a:t>Learn</a:t>
            </a:r>
            <a:r>
              <a:rPr lang="en-IE" sz="2000" dirty="0">
                <a:solidFill>
                  <a:srgbClr val="E78631"/>
                </a:solidFill>
                <a:ea typeface="Times New Roman" panose="02020603050405020304" pitchFamily="18" charset="0"/>
                <a:cs typeface="Times New Roman" panose="02020603050405020304" pitchFamily="18" charset="0"/>
              </a:rPr>
              <a:t> </a:t>
            </a:r>
            <a:r>
              <a:rPr lang="en-IE" sz="2000" dirty="0">
                <a:solidFill>
                  <a:srgbClr val="333333"/>
                </a:solidFill>
                <a:ea typeface="Times New Roman" panose="02020603050405020304" pitchFamily="18" charset="0"/>
                <a:cs typeface="Times New Roman" panose="02020603050405020304" pitchFamily="18" charset="0"/>
              </a:rPr>
              <a:t>the five-step approach to implementing CSR HR so it is fully integrated into the company’s DNA </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027354"/>
                </a:solidFill>
                <a:ea typeface="Times New Roman" panose="02020603050405020304" pitchFamily="18" charset="0"/>
                <a:cs typeface="Times New Roman" panose="02020603050405020304" pitchFamily="18" charset="0"/>
              </a:rPr>
              <a:t>Understand</a:t>
            </a:r>
            <a:r>
              <a:rPr lang="en-IE" sz="2000" dirty="0">
                <a:solidFill>
                  <a:srgbClr val="333333"/>
                </a:solidFill>
                <a:ea typeface="Times New Roman" panose="02020603050405020304" pitchFamily="18" charset="0"/>
                <a:cs typeface="Times New Roman" panose="02020603050405020304" pitchFamily="18" charset="0"/>
              </a:rPr>
              <a:t> HR is a key CSR partner </a:t>
            </a:r>
            <a:r>
              <a:rPr lang="en-IE" sz="2000" dirty="0">
                <a:solidFill>
                  <a:srgbClr val="333333"/>
                </a:solidFill>
                <a:effectLst/>
                <a:ea typeface="Times New Roman" panose="02020603050405020304" pitchFamily="18" charset="0"/>
                <a:cs typeface="Times New Roman" panose="02020603050405020304" pitchFamily="18" charset="0"/>
              </a:rPr>
              <a:t>and can take the lead or partner with </a:t>
            </a:r>
            <a:r>
              <a:rPr lang="en-IE" sz="2000" dirty="0">
                <a:solidFill>
                  <a:srgbClr val="333333"/>
                </a:solidFill>
                <a:ea typeface="Times New Roman" panose="02020603050405020304" pitchFamily="18" charset="0"/>
                <a:cs typeface="Times New Roman" panose="02020603050405020304" pitchFamily="18" charset="0"/>
              </a:rPr>
              <a:t>managers </a:t>
            </a:r>
            <a:r>
              <a:rPr lang="en-IE" sz="2000" dirty="0">
                <a:solidFill>
                  <a:srgbClr val="333333"/>
                </a:solidFill>
                <a:effectLst/>
                <a:ea typeface="Times New Roman" panose="02020603050405020304" pitchFamily="18" charset="0"/>
                <a:cs typeface="Times New Roman" panose="02020603050405020304" pitchFamily="18" charset="0"/>
              </a:rPr>
              <a:t>to work cross-functionally to integrate CSR objectives into how business gets conducted.</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D0756E"/>
                </a:solidFill>
                <a:ea typeface="Times New Roman" panose="02020603050405020304" pitchFamily="18" charset="0"/>
                <a:cs typeface="Times New Roman" panose="02020603050405020304" pitchFamily="18" charset="0"/>
              </a:rPr>
              <a:t>Understand</a:t>
            </a:r>
            <a:r>
              <a:rPr lang="en-IE" sz="2000" dirty="0">
                <a:solidFill>
                  <a:srgbClr val="333333"/>
                </a:solidFill>
                <a:ea typeface="Times New Roman" panose="02020603050405020304" pitchFamily="18" charset="0"/>
                <a:cs typeface="Times New Roman" panose="02020603050405020304" pitchFamily="18" charset="0"/>
              </a:rPr>
              <a:t> that </a:t>
            </a:r>
            <a:r>
              <a:rPr lang="en-IE" sz="2000" dirty="0">
                <a:solidFill>
                  <a:srgbClr val="333333"/>
                </a:solidFill>
                <a:effectLst/>
                <a:ea typeface="Times New Roman" panose="02020603050405020304" pitchFamily="18" charset="0"/>
                <a:cs typeface="Times New Roman" panose="02020603050405020304" pitchFamily="18" charset="0"/>
              </a:rPr>
              <a:t>HR can act as a key company driver in employees’ CSR commitment vertically and horizontally across all departments. </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027354"/>
                </a:solidFill>
                <a:ea typeface="Times New Roman" panose="02020603050405020304" pitchFamily="18" charset="0"/>
                <a:cs typeface="Times New Roman" panose="02020603050405020304" pitchFamily="18" charset="0"/>
              </a:rPr>
              <a:t>Explore</a:t>
            </a:r>
            <a:r>
              <a:rPr lang="en-IE" sz="2000" dirty="0">
                <a:solidFill>
                  <a:srgbClr val="333333"/>
                </a:solidFill>
                <a:ea typeface="Times New Roman" panose="02020603050405020304" pitchFamily="18" charset="0"/>
                <a:cs typeface="Times New Roman" panose="02020603050405020304" pitchFamily="18" charset="0"/>
              </a:rPr>
              <a:t> the different CSR HR methods that suit different businesses depending on their values, mission, and vision. </a:t>
            </a:r>
          </a:p>
          <a:p>
            <a:pPr marL="342900" indent="-342900">
              <a:lnSpc>
                <a:spcPct val="100000"/>
              </a:lnSpc>
              <a:spcBef>
                <a:spcPts val="0"/>
              </a:spcBef>
              <a:spcAft>
                <a:spcPts val="600"/>
              </a:spcAft>
              <a:buFont typeface="Arial" panose="020B0604020202020204" pitchFamily="34" charset="0"/>
              <a:buChar char="•"/>
            </a:pPr>
            <a:r>
              <a:rPr lang="en-IE" sz="2000" b="1" dirty="0">
                <a:solidFill>
                  <a:srgbClr val="E78631"/>
                </a:solidFill>
                <a:effectLst/>
                <a:ea typeface="Times New Roman" panose="02020603050405020304" pitchFamily="18" charset="0"/>
                <a:cs typeface="Times New Roman" panose="02020603050405020304" pitchFamily="18" charset="0"/>
              </a:rPr>
              <a:t>Realize</a:t>
            </a:r>
            <a:r>
              <a:rPr lang="en-IE" sz="2000" dirty="0">
                <a:solidFill>
                  <a:srgbClr val="333333"/>
                </a:solidFill>
                <a:effectLst/>
                <a:ea typeface="Times New Roman" panose="02020603050405020304" pitchFamily="18" charset="0"/>
                <a:cs typeface="Times New Roman" panose="02020603050405020304" pitchFamily="18" charset="0"/>
              </a:rPr>
              <a:t> that CSR is not an expense, it is an investment and required by today’s customers and employees. </a:t>
            </a:r>
            <a:endParaRPr lang="en-IE" sz="2000" dirty="0"/>
          </a:p>
          <a:p>
            <a:pPr marL="342900" indent="-342900">
              <a:lnSpc>
                <a:spcPct val="100000"/>
              </a:lnSpc>
              <a:spcBef>
                <a:spcPts val="0"/>
              </a:spcBef>
              <a:spcAft>
                <a:spcPts val="600"/>
              </a:spcAft>
              <a:buFont typeface="Wingdings" panose="05000000000000000000" pitchFamily="2" charset="2"/>
              <a:buChar char="v"/>
            </a:pPr>
            <a:endParaRPr lang="en-IE" sz="2000" dirty="0"/>
          </a:p>
        </p:txBody>
      </p:sp>
      <p:pic>
        <p:nvPicPr>
          <p:cNvPr id="6" name="Picture Placeholder 5" descr="Two people sitting at a table with a computer&#10;&#10;Description automatically generated with medium confidence">
            <a:extLst>
              <a:ext uri="{FF2B5EF4-FFF2-40B4-BE49-F238E27FC236}">
                <a16:creationId xmlns:a16="http://schemas.microsoft.com/office/drawing/2014/main" id="{ADB56B42-454F-92E3-BC7A-2E668A225A8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7614" b="7614"/>
          <a:stretch>
            <a:fillRect/>
          </a:stretch>
        </p:blipFill>
        <p:spPr/>
      </p:pic>
    </p:spTree>
    <p:extLst>
      <p:ext uri="{BB962C8B-B14F-4D97-AF65-F5344CB8AC3E}">
        <p14:creationId xmlns:p14="http://schemas.microsoft.com/office/powerpoint/2010/main" val="2598741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310842-6700-B551-636B-4FEF7B9D67A3}"/>
              </a:ext>
            </a:extLst>
          </p:cNvPr>
          <p:cNvSpPr>
            <a:spLocks noGrp="1"/>
          </p:cNvSpPr>
          <p:nvPr>
            <p:ph type="body" sz="quarter" idx="14"/>
          </p:nvPr>
        </p:nvSpPr>
        <p:spPr>
          <a:xfrm>
            <a:off x="300398" y="1005372"/>
            <a:ext cx="7319602" cy="1193534"/>
          </a:xfrm>
        </p:spPr>
        <p:txBody>
          <a:bodyPr/>
          <a:lstStyle/>
          <a:p>
            <a:r>
              <a:rPr lang="en-US" sz="3600" dirty="0">
                <a:solidFill>
                  <a:srgbClr val="027354"/>
                </a:solidFill>
              </a:rPr>
              <a:t>How to Implement CSR HR for SMEs </a:t>
            </a:r>
          </a:p>
          <a:p>
            <a:endParaRPr lang="en-US" sz="3600" dirty="0">
              <a:solidFill>
                <a:srgbClr val="027354"/>
              </a:solidFill>
            </a:endParaRPr>
          </a:p>
          <a:p>
            <a:r>
              <a:rPr lang="en-US" sz="3600" dirty="0">
                <a:solidFill>
                  <a:srgbClr val="027354"/>
                </a:solidFill>
              </a:rPr>
              <a:t>Cultural Change Management Strategy</a:t>
            </a:r>
          </a:p>
          <a:p>
            <a:endParaRPr lang="en-IE" sz="3600" dirty="0">
              <a:solidFill>
                <a:srgbClr val="027354"/>
              </a:solidFill>
            </a:endParaRPr>
          </a:p>
        </p:txBody>
      </p:sp>
      <p:sp>
        <p:nvSpPr>
          <p:cNvPr id="2" name="TextBox 1">
            <a:extLst>
              <a:ext uri="{FF2B5EF4-FFF2-40B4-BE49-F238E27FC236}">
                <a16:creationId xmlns:a16="http://schemas.microsoft.com/office/drawing/2014/main" id="{9D4D08E9-580F-EA13-A3F7-D985F0D0B3F4}"/>
              </a:ext>
            </a:extLst>
          </p:cNvPr>
          <p:cNvSpPr txBox="1"/>
          <p:nvPr/>
        </p:nvSpPr>
        <p:spPr>
          <a:xfrm>
            <a:off x="300398" y="3707245"/>
            <a:ext cx="3765198" cy="830997"/>
          </a:xfrm>
          <a:prstGeom prst="rect">
            <a:avLst/>
          </a:prstGeom>
          <a:solidFill>
            <a:srgbClr val="027354"/>
          </a:solidFill>
        </p:spPr>
        <p:txBody>
          <a:bodyPr wrap="square" rtlCol="0">
            <a:spAutoFit/>
          </a:bodyPr>
          <a:lstStyle/>
          <a:p>
            <a:pPr algn="ctr"/>
            <a:r>
              <a:rPr lang="en-IE" sz="4800" b="1" dirty="0">
                <a:solidFill>
                  <a:schemeClr val="bg1"/>
                </a:solidFill>
              </a:rPr>
              <a:t>Section 1</a:t>
            </a:r>
          </a:p>
        </p:txBody>
      </p:sp>
    </p:spTree>
    <p:extLst>
      <p:ext uri="{BB962C8B-B14F-4D97-AF65-F5344CB8AC3E}">
        <p14:creationId xmlns:p14="http://schemas.microsoft.com/office/powerpoint/2010/main" val="18069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hands shaking&#10;&#10;Description automatically generated with low confidence">
            <a:extLst>
              <a:ext uri="{FF2B5EF4-FFF2-40B4-BE49-F238E27FC236}">
                <a16:creationId xmlns:a16="http://schemas.microsoft.com/office/drawing/2014/main" id="{5E65D041-BF1F-FD4E-D780-6B7CC9BDC82C}"/>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t="5249" b="5249"/>
          <a:stretch>
            <a:fillRect/>
          </a:stretch>
        </p:blipFill>
        <p:spPr/>
      </p:pic>
      <p:sp>
        <p:nvSpPr>
          <p:cNvPr id="3" name="Text Placeholder 2">
            <a:extLst>
              <a:ext uri="{FF2B5EF4-FFF2-40B4-BE49-F238E27FC236}">
                <a16:creationId xmlns:a16="http://schemas.microsoft.com/office/drawing/2014/main" id="{9A1C058D-9C28-5D6C-FFCE-718099BC449E}"/>
              </a:ext>
            </a:extLst>
          </p:cNvPr>
          <p:cNvSpPr>
            <a:spLocks noGrp="1"/>
          </p:cNvSpPr>
          <p:nvPr>
            <p:ph type="body" sz="quarter" idx="13"/>
          </p:nvPr>
        </p:nvSpPr>
        <p:spPr>
          <a:xfrm>
            <a:off x="726815" y="438151"/>
            <a:ext cx="5228693" cy="1266742"/>
          </a:xfrm>
        </p:spPr>
        <p:txBody>
          <a:bodyPr>
            <a:normAutofit fontScale="85000" lnSpcReduction="10000"/>
          </a:bodyPr>
          <a:lstStyle/>
          <a:p>
            <a:r>
              <a:rPr lang="en-IE" sz="3600" dirty="0">
                <a:solidFill>
                  <a:srgbClr val="027354"/>
                </a:solidFill>
                <a:ea typeface="Times New Roman" panose="02020603050405020304" pitchFamily="18" charset="0"/>
                <a:cs typeface="Times New Roman" panose="02020603050405020304" pitchFamily="18" charset="0"/>
              </a:rPr>
              <a:t>A Well Integrated HR CSR Cultural Change Management Strategy Retains Employees</a:t>
            </a:r>
          </a:p>
          <a:p>
            <a:pPr>
              <a:lnSpc>
                <a:spcPct val="120000"/>
              </a:lnSpc>
              <a:spcBef>
                <a:spcPts val="0"/>
              </a:spcBef>
            </a:pPr>
            <a:endParaRPr lang="en-IE" dirty="0"/>
          </a:p>
        </p:txBody>
      </p:sp>
      <p:sp>
        <p:nvSpPr>
          <p:cNvPr id="4" name="Text Placeholder 3">
            <a:extLst>
              <a:ext uri="{FF2B5EF4-FFF2-40B4-BE49-F238E27FC236}">
                <a16:creationId xmlns:a16="http://schemas.microsoft.com/office/drawing/2014/main" id="{2453BAC9-F474-077C-13D0-15B4DE82D06B}"/>
              </a:ext>
            </a:extLst>
          </p:cNvPr>
          <p:cNvSpPr>
            <a:spLocks noGrp="1"/>
          </p:cNvSpPr>
          <p:nvPr>
            <p:ph type="body" sz="quarter" idx="14"/>
          </p:nvPr>
        </p:nvSpPr>
        <p:spPr>
          <a:xfrm>
            <a:off x="726087" y="1776830"/>
            <a:ext cx="5455637" cy="3079983"/>
          </a:xfrm>
        </p:spPr>
        <p:txBody>
          <a:bodyPr/>
          <a:lstStyle/>
          <a:p>
            <a:r>
              <a:rPr lang="en-IE" dirty="0">
                <a:solidFill>
                  <a:srgbClr val="333333"/>
                </a:solidFill>
                <a:effectLst/>
                <a:ea typeface="Times New Roman" panose="02020603050405020304" pitchFamily="18" charset="0"/>
                <a:cs typeface="Times New Roman" panose="02020603050405020304" pitchFamily="18" charset="0"/>
              </a:rPr>
              <a:t>A well-developed cultural change management strategy is inclusive of a performance and talent management strategy with embedded CSR components. </a:t>
            </a:r>
            <a:r>
              <a:rPr lang="en-IE" dirty="0">
                <a:solidFill>
                  <a:srgbClr val="333333"/>
                </a:solidFill>
                <a:ea typeface="Times New Roman" panose="02020603050405020304" pitchFamily="18" charset="0"/>
                <a:cs typeface="Times New Roman" panose="02020603050405020304" pitchFamily="18" charset="0"/>
              </a:rPr>
              <a:t>It is designed to embed CSR elements and objectives in order to </a:t>
            </a:r>
            <a:r>
              <a:rPr lang="en-IE" dirty="0">
                <a:solidFill>
                  <a:srgbClr val="333333"/>
                </a:solidFill>
                <a:effectLst/>
                <a:ea typeface="Times New Roman" panose="02020603050405020304" pitchFamily="18" charset="0"/>
                <a:cs typeface="Times New Roman" panose="02020603050405020304" pitchFamily="18" charset="0"/>
              </a:rPr>
              <a:t>reduce the likelihood and impact of losing employees and increase a reputation that attracts potential new employees.</a:t>
            </a:r>
            <a:endParaRPr lang="en-IE" dirty="0">
              <a:effectLst/>
              <a:ea typeface="Calibri" panose="020F0502020204030204" pitchFamily="34" charset="0"/>
              <a:cs typeface="Times New Roman" panose="02020603050405020304" pitchFamily="18" charset="0"/>
            </a:endParaRPr>
          </a:p>
          <a:p>
            <a:endParaRPr lang="en-IE" dirty="0"/>
          </a:p>
        </p:txBody>
      </p:sp>
    </p:spTree>
    <p:extLst>
      <p:ext uri="{BB962C8B-B14F-4D97-AF65-F5344CB8AC3E}">
        <p14:creationId xmlns:p14="http://schemas.microsoft.com/office/powerpoint/2010/main" val="166056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A9DDE9-EA54-4DDD-2664-AB34C6006F00}"/>
              </a:ext>
            </a:extLst>
          </p:cNvPr>
          <p:cNvSpPr>
            <a:spLocks noGrp="1"/>
          </p:cNvSpPr>
          <p:nvPr>
            <p:ph type="body" sz="quarter" idx="13"/>
          </p:nvPr>
        </p:nvSpPr>
        <p:spPr>
          <a:xfrm>
            <a:off x="885825" y="751463"/>
            <a:ext cx="11105423" cy="953429"/>
          </a:xfrm>
        </p:spPr>
        <p:txBody>
          <a:bodyPr>
            <a:noAutofit/>
          </a:bodyPr>
          <a:lstStyle/>
          <a:p>
            <a:pPr algn="ctr"/>
            <a:r>
              <a:rPr lang="en-IE" sz="3200" dirty="0">
                <a:solidFill>
                  <a:srgbClr val="027354"/>
                </a:solidFill>
              </a:rPr>
              <a:t>CSR HR Strategy – First Needs a HRM </a:t>
            </a:r>
            <a:r>
              <a:rPr lang="en-IE" sz="2800" b="0" dirty="0">
                <a:solidFill>
                  <a:srgbClr val="027354"/>
                </a:solidFill>
              </a:rPr>
              <a:t>(Human Resource Manager)</a:t>
            </a:r>
          </a:p>
        </p:txBody>
      </p:sp>
      <p:sp>
        <p:nvSpPr>
          <p:cNvPr id="3" name="Text Placeholder 2">
            <a:extLst>
              <a:ext uri="{FF2B5EF4-FFF2-40B4-BE49-F238E27FC236}">
                <a16:creationId xmlns:a16="http://schemas.microsoft.com/office/drawing/2014/main" id="{95AE165F-5503-938D-4A81-F4490803D3FD}"/>
              </a:ext>
            </a:extLst>
          </p:cNvPr>
          <p:cNvSpPr>
            <a:spLocks noGrp="1"/>
          </p:cNvSpPr>
          <p:nvPr>
            <p:ph type="body" sz="quarter" idx="14"/>
          </p:nvPr>
        </p:nvSpPr>
        <p:spPr>
          <a:xfrm>
            <a:off x="881061" y="1447800"/>
            <a:ext cx="10939463" cy="5124450"/>
          </a:xfrm>
        </p:spPr>
        <p:txBody>
          <a:bodyPr/>
          <a:lstStyle/>
          <a:p>
            <a:pPr>
              <a:lnSpc>
                <a:spcPct val="107000"/>
              </a:lnSpc>
              <a:spcAft>
                <a:spcPts val="865"/>
              </a:spcAft>
            </a:pPr>
            <a:r>
              <a:rPr lang="en-IE" sz="2200" b="1" dirty="0">
                <a:solidFill>
                  <a:srgbClr val="027354"/>
                </a:solidFill>
                <a:ea typeface="Times New Roman" panose="02020603050405020304" pitchFamily="18" charset="0"/>
                <a:cs typeface="Times New Roman" panose="02020603050405020304" pitchFamily="18" charset="0"/>
              </a:rPr>
              <a:t>Companies (including SMEs) need an HR m</a:t>
            </a:r>
            <a:r>
              <a:rPr lang="en-IE" sz="2200" b="1" dirty="0">
                <a:solidFill>
                  <a:srgbClr val="027354"/>
                </a:solidFill>
                <a:effectLst/>
                <a:ea typeface="Times New Roman" panose="02020603050405020304" pitchFamily="18" charset="0"/>
                <a:cs typeface="Times New Roman" panose="02020603050405020304" pitchFamily="18" charset="0"/>
              </a:rPr>
              <a:t>anager or HR expertise in CSR strategy development and implementation. </a:t>
            </a:r>
            <a:r>
              <a:rPr lang="en-IE" sz="2200" dirty="0">
                <a:solidFill>
                  <a:srgbClr val="333333"/>
                </a:solidFill>
                <a:cs typeface="Times New Roman" panose="02020603050405020304" pitchFamily="18" charset="0"/>
              </a:rPr>
              <a:t>HR is a strategic partner in the company’s HR development and implementation. They can drive the formulation and implementation of the CSR strategy using an important </a:t>
            </a:r>
            <a:r>
              <a:rPr lang="en-IE" sz="2200" b="1" dirty="0">
                <a:solidFill>
                  <a:srgbClr val="027354"/>
                </a:solidFill>
                <a:cs typeface="Times New Roman" panose="02020603050405020304" pitchFamily="18" charset="0"/>
              </a:rPr>
              <a:t>“people perspective”</a:t>
            </a:r>
            <a:r>
              <a:rPr lang="en-IE" sz="2200" b="1" dirty="0">
                <a:solidFill>
                  <a:srgbClr val="D0756E"/>
                </a:solidFill>
                <a:effectLst/>
                <a:ea typeface="Times New Roman" panose="02020603050405020304" pitchFamily="18" charset="0"/>
                <a:cs typeface="Times New Roman" panose="02020603050405020304" pitchFamily="18" charset="0"/>
              </a:rPr>
              <a:t>. </a:t>
            </a:r>
            <a:r>
              <a:rPr lang="en-IE" sz="2200" dirty="0">
                <a:solidFill>
                  <a:srgbClr val="333333"/>
                </a:solidFill>
                <a:effectLst/>
                <a:ea typeface="Times New Roman" panose="02020603050405020304" pitchFamily="18" charset="0"/>
                <a:cs typeface="Times New Roman" panose="02020603050405020304" pitchFamily="18" charset="0"/>
              </a:rPr>
              <a:t>That means they need to be involved in each stage of the; </a:t>
            </a:r>
          </a:p>
          <a:p>
            <a:pPr marL="342900" indent="-342900">
              <a:lnSpc>
                <a:spcPct val="107000"/>
              </a:lnSpc>
              <a:spcAft>
                <a:spcPts val="865"/>
              </a:spcAft>
              <a:buFont typeface="Wingdings" panose="05000000000000000000" pitchFamily="2" charset="2"/>
              <a:buChar char="v"/>
            </a:pPr>
            <a:r>
              <a:rPr lang="en-IE" sz="2200" b="1" dirty="0">
                <a:solidFill>
                  <a:srgbClr val="027354"/>
                </a:solidFill>
                <a:effectLst/>
                <a:ea typeface="Times New Roman" panose="02020603050405020304" pitchFamily="18" charset="0"/>
                <a:cs typeface="Times New Roman" panose="02020603050405020304" pitchFamily="18" charset="0"/>
              </a:rPr>
              <a:t>CSR Business Plan and Strategy. </a:t>
            </a:r>
            <a:r>
              <a:rPr lang="en-IE" sz="2200" dirty="0">
                <a:solidFill>
                  <a:srgbClr val="333333"/>
                </a:solidFill>
                <a:effectLst/>
                <a:ea typeface="Times New Roman" panose="02020603050405020304" pitchFamily="18" charset="0"/>
                <a:cs typeface="Times New Roman" panose="02020603050405020304" pitchFamily="18" charset="0"/>
              </a:rPr>
              <a:t>HR can provide CSR HR guidance for the Business Plan and provide Strategic Direction from an HR perspective so </a:t>
            </a:r>
            <a:r>
              <a:rPr lang="en-IE" sz="2200" dirty="0">
                <a:solidFill>
                  <a:srgbClr val="333333"/>
                </a:solidFill>
                <a:ea typeface="Times New Roman" panose="02020603050405020304" pitchFamily="18" charset="0"/>
                <a:cs typeface="Times New Roman" panose="02020603050405020304" pitchFamily="18" charset="0"/>
              </a:rPr>
              <a:t>that </a:t>
            </a:r>
            <a:r>
              <a:rPr lang="en-IE" sz="2200" dirty="0">
                <a:solidFill>
                  <a:srgbClr val="333333"/>
                </a:solidFill>
                <a:effectLst/>
                <a:ea typeface="Times New Roman" panose="02020603050405020304" pitchFamily="18" charset="0"/>
                <a:cs typeface="Times New Roman" panose="02020603050405020304" pitchFamily="18" charset="0"/>
              </a:rPr>
              <a:t>CSR can be embedded at all levels of the company. This includes people, policy, and HR strategy development, support, training, CSR employee programs, etc.</a:t>
            </a:r>
          </a:p>
          <a:p>
            <a:pPr marL="342900" indent="-342900">
              <a:lnSpc>
                <a:spcPct val="107000"/>
              </a:lnSpc>
              <a:spcAft>
                <a:spcPts val="865"/>
              </a:spcAft>
              <a:buFont typeface="Wingdings" panose="05000000000000000000" pitchFamily="2" charset="2"/>
              <a:buChar char="v"/>
            </a:pPr>
            <a:endParaRPr lang="en-IE" sz="2200" dirty="0">
              <a:solidFill>
                <a:srgbClr val="333333"/>
              </a:solidFill>
              <a:effectLst/>
              <a:ea typeface="Times New Roman" panose="02020603050405020304" pitchFamily="18" charset="0"/>
              <a:cs typeface="Times New Roman" panose="02020603050405020304" pitchFamily="18" charset="0"/>
            </a:endParaRPr>
          </a:p>
          <a:p>
            <a:pPr algn="ctr">
              <a:lnSpc>
                <a:spcPct val="107000"/>
              </a:lnSpc>
              <a:spcAft>
                <a:spcPts val="865"/>
              </a:spcAft>
            </a:pPr>
            <a:r>
              <a:rPr lang="en-IE" sz="2200" b="1" dirty="0">
                <a:solidFill>
                  <a:srgbClr val="027354"/>
                </a:solidFill>
                <a:cs typeface="Times New Roman" panose="02020603050405020304" pitchFamily="18" charset="0"/>
              </a:rPr>
              <a:t>If you do not have the in-house expertise of HRM,  they can be sourced via a consultation or a mentoring role. </a:t>
            </a:r>
          </a:p>
        </p:txBody>
      </p:sp>
    </p:spTree>
    <p:extLst>
      <p:ext uri="{BB962C8B-B14F-4D97-AF65-F5344CB8AC3E}">
        <p14:creationId xmlns:p14="http://schemas.microsoft.com/office/powerpoint/2010/main" val="122021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peech Bubble: Oval 12">
            <a:extLst>
              <a:ext uri="{FF2B5EF4-FFF2-40B4-BE49-F238E27FC236}">
                <a16:creationId xmlns:a16="http://schemas.microsoft.com/office/drawing/2014/main" id="{FB4D8B72-AA89-E449-AD81-5F14F73A2F54}"/>
              </a:ext>
            </a:extLst>
          </p:cNvPr>
          <p:cNvSpPr/>
          <p:nvPr/>
        </p:nvSpPr>
        <p:spPr>
          <a:xfrm>
            <a:off x="7153835" y="2861766"/>
            <a:ext cx="4446494" cy="3164541"/>
          </a:xfrm>
          <a:prstGeom prst="wedgeEllipseCallout">
            <a:avLst/>
          </a:prstGeom>
          <a:solidFill>
            <a:srgbClr val="D075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 Placeholder 4">
            <a:extLst>
              <a:ext uri="{FF2B5EF4-FFF2-40B4-BE49-F238E27FC236}">
                <a16:creationId xmlns:a16="http://schemas.microsoft.com/office/drawing/2014/main" id="{10EEC5D4-904E-6F6D-A5EC-AEDFFAFB2873}"/>
              </a:ext>
            </a:extLst>
          </p:cNvPr>
          <p:cNvSpPr>
            <a:spLocks noGrp="1"/>
          </p:cNvSpPr>
          <p:nvPr>
            <p:ph type="body" sz="quarter" idx="14"/>
          </p:nvPr>
        </p:nvSpPr>
        <p:spPr>
          <a:xfrm rot="10800000">
            <a:off x="6193744" y="1991096"/>
            <a:ext cx="785328" cy="1056986"/>
          </a:xfrm>
        </p:spPr>
        <p:txBody>
          <a:bodyPr>
            <a:normAutofit fontScale="85000" lnSpcReduction="20000"/>
          </a:bodyPr>
          <a:lstStyle/>
          <a:p>
            <a:r>
              <a:rPr lang="en-IE" dirty="0"/>
              <a:t>‘</a:t>
            </a:r>
          </a:p>
        </p:txBody>
      </p:sp>
      <p:sp>
        <p:nvSpPr>
          <p:cNvPr id="4" name="Text Placeholder 3">
            <a:extLst>
              <a:ext uri="{FF2B5EF4-FFF2-40B4-BE49-F238E27FC236}">
                <a16:creationId xmlns:a16="http://schemas.microsoft.com/office/drawing/2014/main" id="{605CD809-2B6C-7D7D-8836-780F5ED310C5}"/>
              </a:ext>
            </a:extLst>
          </p:cNvPr>
          <p:cNvSpPr>
            <a:spLocks noGrp="1"/>
          </p:cNvSpPr>
          <p:nvPr>
            <p:ph type="body" sz="quarter" idx="13"/>
          </p:nvPr>
        </p:nvSpPr>
        <p:spPr>
          <a:xfrm>
            <a:off x="1125624" y="0"/>
            <a:ext cx="6028211" cy="3945639"/>
          </a:xfrm>
        </p:spPr>
        <p:txBody>
          <a:bodyPr>
            <a:normAutofit/>
          </a:bodyPr>
          <a:lstStyle/>
          <a:p>
            <a:pPr fontAlgn="base"/>
            <a:r>
              <a:rPr lang="en-GB" sz="2800" b="0" i="0" dirty="0">
                <a:effectLst/>
              </a:rPr>
              <a:t>When CSR is embedded in mainstream business strategy it becomes a mechanism for unlocking human potential," </a:t>
            </a:r>
          </a:p>
          <a:p>
            <a:pPr fontAlgn="base"/>
            <a:r>
              <a:rPr lang="en-GB" sz="1800" b="0" dirty="0">
                <a:effectLst/>
                <a:hlinkClick r:id="rId2">
                  <a:extLst>
                    <a:ext uri="{A12FA001-AC4F-418D-AE19-62706E023703}">
                      <ahyp:hlinkClr xmlns:ahyp="http://schemas.microsoft.com/office/drawing/2018/hyperlinkcolor" val="tx"/>
                    </a:ext>
                  </a:extLst>
                </a:hlinkClick>
              </a:rPr>
              <a:t>Corostrandberg</a:t>
            </a:r>
            <a:endParaRPr lang="en-GB" sz="1800" b="0" dirty="0">
              <a:effectLst/>
            </a:endParaRPr>
          </a:p>
        </p:txBody>
      </p:sp>
      <p:sp>
        <p:nvSpPr>
          <p:cNvPr id="6" name="Text Placeholder 5">
            <a:extLst>
              <a:ext uri="{FF2B5EF4-FFF2-40B4-BE49-F238E27FC236}">
                <a16:creationId xmlns:a16="http://schemas.microsoft.com/office/drawing/2014/main" id="{1A7AE3FE-7D77-83A6-A0B6-00DDC31B8059}"/>
              </a:ext>
            </a:extLst>
          </p:cNvPr>
          <p:cNvSpPr>
            <a:spLocks noGrp="1"/>
          </p:cNvSpPr>
          <p:nvPr>
            <p:ph type="body" sz="quarter" idx="15"/>
          </p:nvPr>
        </p:nvSpPr>
        <p:spPr>
          <a:xfrm>
            <a:off x="697457" y="787087"/>
            <a:ext cx="2613204" cy="1221666"/>
          </a:xfrm>
        </p:spPr>
        <p:txBody>
          <a:bodyPr>
            <a:normAutofit fontScale="92500" lnSpcReduction="10000"/>
          </a:bodyPr>
          <a:lstStyle/>
          <a:p>
            <a:r>
              <a:rPr lang="en-IE" dirty="0"/>
              <a:t>‘</a:t>
            </a:r>
          </a:p>
        </p:txBody>
      </p:sp>
      <p:grpSp>
        <p:nvGrpSpPr>
          <p:cNvPr id="7" name="Graphic 3">
            <a:extLst>
              <a:ext uri="{FF2B5EF4-FFF2-40B4-BE49-F238E27FC236}">
                <a16:creationId xmlns:a16="http://schemas.microsoft.com/office/drawing/2014/main" id="{555A965D-E6FF-BAC5-140F-61E171649E80}"/>
              </a:ext>
            </a:extLst>
          </p:cNvPr>
          <p:cNvGrpSpPr/>
          <p:nvPr/>
        </p:nvGrpSpPr>
        <p:grpSpPr>
          <a:xfrm>
            <a:off x="694077" y="4685067"/>
            <a:ext cx="1670034" cy="1518689"/>
            <a:chOff x="4616150" y="2004440"/>
            <a:chExt cx="1088878" cy="1055963"/>
          </a:xfrm>
          <a:solidFill>
            <a:schemeClr val="bg1"/>
          </a:solidFill>
        </p:grpSpPr>
        <p:sp>
          <p:nvSpPr>
            <p:cNvPr id="8" name="Freeform 1048">
              <a:extLst>
                <a:ext uri="{FF2B5EF4-FFF2-40B4-BE49-F238E27FC236}">
                  <a16:creationId xmlns:a16="http://schemas.microsoft.com/office/drawing/2014/main" id="{7CF26D00-399C-60D2-0768-32A561EFE98F}"/>
                </a:ext>
              </a:extLst>
            </p:cNvPr>
            <p:cNvSpPr/>
            <p:nvPr/>
          </p:nvSpPr>
          <p:spPr>
            <a:xfrm>
              <a:off x="4994651" y="2520080"/>
              <a:ext cx="320904" cy="323646"/>
            </a:xfrm>
            <a:custGeom>
              <a:avLst/>
              <a:gdLst>
                <a:gd name="connsiteX0" fmla="*/ 282506 w 320904"/>
                <a:gd name="connsiteY0" fmla="*/ 271534 h 323646"/>
                <a:gd name="connsiteX1" fmla="*/ 268793 w 320904"/>
                <a:gd name="connsiteY1" fmla="*/ 285248 h 323646"/>
                <a:gd name="connsiteX2" fmla="*/ 255079 w 320904"/>
                <a:gd name="connsiteY2" fmla="*/ 285248 h 323646"/>
                <a:gd name="connsiteX3" fmla="*/ 255079 w 320904"/>
                <a:gd name="connsiteY3" fmla="*/ 285248 h 323646"/>
                <a:gd name="connsiteX4" fmla="*/ 222165 w 320904"/>
                <a:gd name="connsiteY4" fmla="*/ 279762 h 323646"/>
                <a:gd name="connsiteX5" fmla="*/ 200223 w 320904"/>
                <a:gd name="connsiteY5" fmla="*/ 287990 h 323646"/>
                <a:gd name="connsiteX6" fmla="*/ 181024 w 320904"/>
                <a:gd name="connsiteY6" fmla="*/ 312675 h 323646"/>
                <a:gd name="connsiteX7" fmla="*/ 181024 w 320904"/>
                <a:gd name="connsiteY7" fmla="*/ 312675 h 323646"/>
                <a:gd name="connsiteX8" fmla="*/ 170052 w 320904"/>
                <a:gd name="connsiteY8" fmla="*/ 323646 h 323646"/>
                <a:gd name="connsiteX9" fmla="*/ 150852 w 320904"/>
                <a:gd name="connsiteY9" fmla="*/ 323646 h 323646"/>
                <a:gd name="connsiteX10" fmla="*/ 139882 w 320904"/>
                <a:gd name="connsiteY10" fmla="*/ 312675 h 323646"/>
                <a:gd name="connsiteX11" fmla="*/ 120682 w 320904"/>
                <a:gd name="connsiteY11" fmla="*/ 287990 h 323646"/>
                <a:gd name="connsiteX12" fmla="*/ 98741 w 320904"/>
                <a:gd name="connsiteY12" fmla="*/ 279762 h 323646"/>
                <a:gd name="connsiteX13" fmla="*/ 85027 w 320904"/>
                <a:gd name="connsiteY13" fmla="*/ 277019 h 323646"/>
                <a:gd name="connsiteX14" fmla="*/ 65827 w 320904"/>
                <a:gd name="connsiteY14" fmla="*/ 285248 h 323646"/>
                <a:gd name="connsiteX15" fmla="*/ 65827 w 320904"/>
                <a:gd name="connsiteY15" fmla="*/ 285248 h 323646"/>
                <a:gd name="connsiteX16" fmla="*/ 52113 w 320904"/>
                <a:gd name="connsiteY16" fmla="*/ 285248 h 323646"/>
                <a:gd name="connsiteX17" fmla="*/ 38399 w 320904"/>
                <a:gd name="connsiteY17" fmla="*/ 271534 h 323646"/>
                <a:gd name="connsiteX18" fmla="*/ 38399 w 320904"/>
                <a:gd name="connsiteY18" fmla="*/ 257820 h 323646"/>
                <a:gd name="connsiteX19" fmla="*/ 38399 w 320904"/>
                <a:gd name="connsiteY19" fmla="*/ 257820 h 323646"/>
                <a:gd name="connsiteX20" fmla="*/ 38399 w 320904"/>
                <a:gd name="connsiteY20" fmla="*/ 257820 h 323646"/>
                <a:gd name="connsiteX21" fmla="*/ 43885 w 320904"/>
                <a:gd name="connsiteY21" fmla="*/ 224906 h 323646"/>
                <a:gd name="connsiteX22" fmla="*/ 35657 w 320904"/>
                <a:gd name="connsiteY22" fmla="*/ 202965 h 323646"/>
                <a:gd name="connsiteX23" fmla="*/ 10972 w 320904"/>
                <a:gd name="connsiteY23" fmla="*/ 183765 h 323646"/>
                <a:gd name="connsiteX24" fmla="*/ 10972 w 320904"/>
                <a:gd name="connsiteY24" fmla="*/ 183765 h 323646"/>
                <a:gd name="connsiteX25" fmla="*/ 0 w 320904"/>
                <a:gd name="connsiteY25" fmla="*/ 172794 h 323646"/>
                <a:gd name="connsiteX26" fmla="*/ 0 w 320904"/>
                <a:gd name="connsiteY26" fmla="*/ 150852 h 323646"/>
                <a:gd name="connsiteX27" fmla="*/ 10972 w 320904"/>
                <a:gd name="connsiteY27" fmla="*/ 139881 h 323646"/>
                <a:gd name="connsiteX28" fmla="*/ 10972 w 320904"/>
                <a:gd name="connsiteY28" fmla="*/ 139881 h 323646"/>
                <a:gd name="connsiteX29" fmla="*/ 35657 w 320904"/>
                <a:gd name="connsiteY29" fmla="*/ 120682 h 323646"/>
                <a:gd name="connsiteX30" fmla="*/ 43885 w 320904"/>
                <a:gd name="connsiteY30" fmla="*/ 98740 h 323646"/>
                <a:gd name="connsiteX31" fmla="*/ 38399 w 320904"/>
                <a:gd name="connsiteY31" fmla="*/ 65827 h 323646"/>
                <a:gd name="connsiteX32" fmla="*/ 38399 w 320904"/>
                <a:gd name="connsiteY32" fmla="*/ 65827 h 323646"/>
                <a:gd name="connsiteX33" fmla="*/ 38399 w 320904"/>
                <a:gd name="connsiteY33" fmla="*/ 65827 h 323646"/>
                <a:gd name="connsiteX34" fmla="*/ 38399 w 320904"/>
                <a:gd name="connsiteY34" fmla="*/ 52113 h 323646"/>
                <a:gd name="connsiteX35" fmla="*/ 52113 w 320904"/>
                <a:gd name="connsiteY35" fmla="*/ 38399 h 323646"/>
                <a:gd name="connsiteX36" fmla="*/ 65827 w 320904"/>
                <a:gd name="connsiteY36" fmla="*/ 38399 h 323646"/>
                <a:gd name="connsiteX37" fmla="*/ 65827 w 320904"/>
                <a:gd name="connsiteY37" fmla="*/ 38399 h 323646"/>
                <a:gd name="connsiteX38" fmla="*/ 98741 w 320904"/>
                <a:gd name="connsiteY38" fmla="*/ 43884 h 323646"/>
                <a:gd name="connsiteX39" fmla="*/ 120682 w 320904"/>
                <a:gd name="connsiteY39" fmla="*/ 35656 h 323646"/>
                <a:gd name="connsiteX40" fmla="*/ 139882 w 320904"/>
                <a:gd name="connsiteY40" fmla="*/ 10971 h 323646"/>
                <a:gd name="connsiteX41" fmla="*/ 139882 w 320904"/>
                <a:gd name="connsiteY41" fmla="*/ 10971 h 323646"/>
                <a:gd name="connsiteX42" fmla="*/ 150852 w 320904"/>
                <a:gd name="connsiteY42" fmla="*/ 0 h 323646"/>
                <a:gd name="connsiteX43" fmla="*/ 170052 w 320904"/>
                <a:gd name="connsiteY43" fmla="*/ 0 h 323646"/>
                <a:gd name="connsiteX44" fmla="*/ 181024 w 320904"/>
                <a:gd name="connsiteY44" fmla="*/ 10971 h 323646"/>
                <a:gd name="connsiteX45" fmla="*/ 181024 w 320904"/>
                <a:gd name="connsiteY45" fmla="*/ 10971 h 323646"/>
                <a:gd name="connsiteX46" fmla="*/ 200223 w 320904"/>
                <a:gd name="connsiteY46" fmla="*/ 35656 h 323646"/>
                <a:gd name="connsiteX47" fmla="*/ 222165 w 320904"/>
                <a:gd name="connsiteY47" fmla="*/ 43884 h 323646"/>
                <a:gd name="connsiteX48" fmla="*/ 255079 w 320904"/>
                <a:gd name="connsiteY48" fmla="*/ 38399 h 323646"/>
                <a:gd name="connsiteX49" fmla="*/ 255079 w 320904"/>
                <a:gd name="connsiteY49" fmla="*/ 38399 h 323646"/>
                <a:gd name="connsiteX50" fmla="*/ 268793 w 320904"/>
                <a:gd name="connsiteY50" fmla="*/ 38399 h 323646"/>
                <a:gd name="connsiteX51" fmla="*/ 282506 w 320904"/>
                <a:gd name="connsiteY51" fmla="*/ 52113 h 323646"/>
                <a:gd name="connsiteX52" fmla="*/ 282506 w 320904"/>
                <a:gd name="connsiteY52" fmla="*/ 65827 h 323646"/>
                <a:gd name="connsiteX53" fmla="*/ 282506 w 320904"/>
                <a:gd name="connsiteY53" fmla="*/ 65827 h 323646"/>
                <a:gd name="connsiteX54" fmla="*/ 277021 w 320904"/>
                <a:gd name="connsiteY54" fmla="*/ 98740 h 323646"/>
                <a:gd name="connsiteX55" fmla="*/ 285248 w 320904"/>
                <a:gd name="connsiteY55" fmla="*/ 120682 h 323646"/>
                <a:gd name="connsiteX56" fmla="*/ 309934 w 320904"/>
                <a:gd name="connsiteY56" fmla="*/ 139881 h 323646"/>
                <a:gd name="connsiteX57" fmla="*/ 309934 w 320904"/>
                <a:gd name="connsiteY57" fmla="*/ 139881 h 323646"/>
                <a:gd name="connsiteX58" fmla="*/ 320904 w 320904"/>
                <a:gd name="connsiteY58" fmla="*/ 150852 h 323646"/>
                <a:gd name="connsiteX59" fmla="*/ 320904 w 320904"/>
                <a:gd name="connsiteY59" fmla="*/ 170051 h 323646"/>
                <a:gd name="connsiteX60" fmla="*/ 309934 w 320904"/>
                <a:gd name="connsiteY60" fmla="*/ 181022 h 323646"/>
                <a:gd name="connsiteX61" fmla="*/ 309934 w 320904"/>
                <a:gd name="connsiteY61" fmla="*/ 181022 h 323646"/>
                <a:gd name="connsiteX62" fmla="*/ 285248 w 320904"/>
                <a:gd name="connsiteY62" fmla="*/ 200222 h 323646"/>
                <a:gd name="connsiteX63" fmla="*/ 277021 w 320904"/>
                <a:gd name="connsiteY63" fmla="*/ 222164 h 323646"/>
                <a:gd name="connsiteX64" fmla="*/ 282506 w 320904"/>
                <a:gd name="connsiteY64" fmla="*/ 255077 h 323646"/>
                <a:gd name="connsiteX65" fmla="*/ 282506 w 320904"/>
                <a:gd name="connsiteY65" fmla="*/ 255077 h 323646"/>
                <a:gd name="connsiteX66" fmla="*/ 282506 w 320904"/>
                <a:gd name="connsiteY66" fmla="*/ 271534 h 323646"/>
                <a:gd name="connsiteX67" fmla="*/ 282506 w 320904"/>
                <a:gd name="connsiteY67" fmla="*/ 271534 h 323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20904" h="323646">
                  <a:moveTo>
                    <a:pt x="282506" y="271534"/>
                  </a:moveTo>
                  <a:lnTo>
                    <a:pt x="268793" y="285248"/>
                  </a:lnTo>
                  <a:cubicBezTo>
                    <a:pt x="266049" y="287990"/>
                    <a:pt x="257821" y="287990"/>
                    <a:pt x="255079" y="285248"/>
                  </a:cubicBezTo>
                  <a:lnTo>
                    <a:pt x="255079" y="285248"/>
                  </a:lnTo>
                  <a:cubicBezTo>
                    <a:pt x="246849" y="277019"/>
                    <a:pt x="233135" y="274276"/>
                    <a:pt x="222165" y="279762"/>
                  </a:cubicBezTo>
                  <a:cubicBezTo>
                    <a:pt x="216679" y="282505"/>
                    <a:pt x="208451" y="285248"/>
                    <a:pt x="200223" y="287990"/>
                  </a:cubicBezTo>
                  <a:cubicBezTo>
                    <a:pt x="189252" y="290733"/>
                    <a:pt x="181024" y="301704"/>
                    <a:pt x="181024" y="312675"/>
                  </a:cubicBezTo>
                  <a:cubicBezTo>
                    <a:pt x="181024" y="312675"/>
                    <a:pt x="181024" y="312675"/>
                    <a:pt x="181024" y="312675"/>
                  </a:cubicBezTo>
                  <a:cubicBezTo>
                    <a:pt x="181024" y="318161"/>
                    <a:pt x="175538" y="323646"/>
                    <a:pt x="170052" y="323646"/>
                  </a:cubicBezTo>
                  <a:lnTo>
                    <a:pt x="150852" y="323646"/>
                  </a:lnTo>
                  <a:cubicBezTo>
                    <a:pt x="139882" y="323646"/>
                    <a:pt x="139882" y="312675"/>
                    <a:pt x="139882" y="312675"/>
                  </a:cubicBezTo>
                  <a:cubicBezTo>
                    <a:pt x="139882" y="301704"/>
                    <a:pt x="131654" y="290733"/>
                    <a:pt x="120682" y="287990"/>
                  </a:cubicBezTo>
                  <a:cubicBezTo>
                    <a:pt x="112454" y="285248"/>
                    <a:pt x="106969" y="282505"/>
                    <a:pt x="98741" y="279762"/>
                  </a:cubicBezTo>
                  <a:cubicBezTo>
                    <a:pt x="93255" y="277019"/>
                    <a:pt x="90513" y="277019"/>
                    <a:pt x="85027" y="277019"/>
                  </a:cubicBezTo>
                  <a:cubicBezTo>
                    <a:pt x="76799" y="277019"/>
                    <a:pt x="71313" y="279762"/>
                    <a:pt x="65827" y="285248"/>
                  </a:cubicBezTo>
                  <a:lnTo>
                    <a:pt x="65827" y="285248"/>
                  </a:lnTo>
                  <a:cubicBezTo>
                    <a:pt x="63085" y="287990"/>
                    <a:pt x="54855" y="287990"/>
                    <a:pt x="52113" y="285248"/>
                  </a:cubicBezTo>
                  <a:lnTo>
                    <a:pt x="38399" y="271534"/>
                  </a:lnTo>
                  <a:cubicBezTo>
                    <a:pt x="35657" y="268791"/>
                    <a:pt x="35657" y="260562"/>
                    <a:pt x="38399" y="257820"/>
                  </a:cubicBezTo>
                  <a:cubicBezTo>
                    <a:pt x="38399" y="257820"/>
                    <a:pt x="38399" y="257820"/>
                    <a:pt x="38399" y="257820"/>
                  </a:cubicBezTo>
                  <a:cubicBezTo>
                    <a:pt x="38399" y="257820"/>
                    <a:pt x="38399" y="257820"/>
                    <a:pt x="38399" y="257820"/>
                  </a:cubicBezTo>
                  <a:cubicBezTo>
                    <a:pt x="46627" y="249592"/>
                    <a:pt x="49371" y="235878"/>
                    <a:pt x="43885" y="224906"/>
                  </a:cubicBezTo>
                  <a:cubicBezTo>
                    <a:pt x="41142" y="219421"/>
                    <a:pt x="38399" y="211193"/>
                    <a:pt x="35657" y="202965"/>
                  </a:cubicBezTo>
                  <a:cubicBezTo>
                    <a:pt x="32914" y="191993"/>
                    <a:pt x="21943" y="183765"/>
                    <a:pt x="10972" y="183765"/>
                  </a:cubicBezTo>
                  <a:cubicBezTo>
                    <a:pt x="10972" y="183765"/>
                    <a:pt x="10972" y="183765"/>
                    <a:pt x="10972" y="183765"/>
                  </a:cubicBezTo>
                  <a:cubicBezTo>
                    <a:pt x="5486" y="183765"/>
                    <a:pt x="0" y="178280"/>
                    <a:pt x="0" y="172794"/>
                  </a:cubicBezTo>
                  <a:lnTo>
                    <a:pt x="0" y="150852"/>
                  </a:lnTo>
                  <a:cubicBezTo>
                    <a:pt x="0" y="145366"/>
                    <a:pt x="5486" y="139881"/>
                    <a:pt x="10972" y="139881"/>
                  </a:cubicBezTo>
                  <a:lnTo>
                    <a:pt x="10972" y="139881"/>
                  </a:lnTo>
                  <a:cubicBezTo>
                    <a:pt x="21943" y="139881"/>
                    <a:pt x="32914" y="131653"/>
                    <a:pt x="35657" y="120682"/>
                  </a:cubicBezTo>
                  <a:cubicBezTo>
                    <a:pt x="38399" y="112453"/>
                    <a:pt x="41142" y="106968"/>
                    <a:pt x="43885" y="98740"/>
                  </a:cubicBezTo>
                  <a:cubicBezTo>
                    <a:pt x="49371" y="87768"/>
                    <a:pt x="46627" y="74054"/>
                    <a:pt x="38399" y="65827"/>
                  </a:cubicBezTo>
                  <a:lnTo>
                    <a:pt x="38399" y="65827"/>
                  </a:lnTo>
                  <a:cubicBezTo>
                    <a:pt x="38399" y="65827"/>
                    <a:pt x="38399" y="65827"/>
                    <a:pt x="38399" y="65827"/>
                  </a:cubicBezTo>
                  <a:cubicBezTo>
                    <a:pt x="35657" y="63084"/>
                    <a:pt x="35657" y="54855"/>
                    <a:pt x="38399" y="52113"/>
                  </a:cubicBezTo>
                  <a:lnTo>
                    <a:pt x="52113" y="38399"/>
                  </a:lnTo>
                  <a:cubicBezTo>
                    <a:pt x="54855" y="35656"/>
                    <a:pt x="63085" y="35656"/>
                    <a:pt x="65827" y="38399"/>
                  </a:cubicBezTo>
                  <a:lnTo>
                    <a:pt x="65827" y="38399"/>
                  </a:lnTo>
                  <a:cubicBezTo>
                    <a:pt x="74055" y="46627"/>
                    <a:pt x="87769" y="49370"/>
                    <a:pt x="98741" y="43884"/>
                  </a:cubicBezTo>
                  <a:cubicBezTo>
                    <a:pt x="104227" y="41141"/>
                    <a:pt x="112454" y="38399"/>
                    <a:pt x="120682" y="35656"/>
                  </a:cubicBezTo>
                  <a:cubicBezTo>
                    <a:pt x="131654" y="32913"/>
                    <a:pt x="139882" y="21942"/>
                    <a:pt x="139882" y="10971"/>
                  </a:cubicBezTo>
                  <a:lnTo>
                    <a:pt x="139882" y="10971"/>
                  </a:lnTo>
                  <a:cubicBezTo>
                    <a:pt x="139882" y="5485"/>
                    <a:pt x="145368" y="0"/>
                    <a:pt x="150852" y="0"/>
                  </a:cubicBezTo>
                  <a:lnTo>
                    <a:pt x="170052" y="0"/>
                  </a:lnTo>
                  <a:cubicBezTo>
                    <a:pt x="175538" y="0"/>
                    <a:pt x="181024" y="5485"/>
                    <a:pt x="181024" y="10971"/>
                  </a:cubicBezTo>
                  <a:lnTo>
                    <a:pt x="181024" y="10971"/>
                  </a:lnTo>
                  <a:cubicBezTo>
                    <a:pt x="181024" y="21942"/>
                    <a:pt x="189252" y="32913"/>
                    <a:pt x="200223" y="35656"/>
                  </a:cubicBezTo>
                  <a:cubicBezTo>
                    <a:pt x="208451" y="38399"/>
                    <a:pt x="213937" y="41141"/>
                    <a:pt x="222165" y="43884"/>
                  </a:cubicBezTo>
                  <a:cubicBezTo>
                    <a:pt x="233135" y="49370"/>
                    <a:pt x="246849" y="46627"/>
                    <a:pt x="255079" y="38399"/>
                  </a:cubicBezTo>
                  <a:lnTo>
                    <a:pt x="255079" y="38399"/>
                  </a:lnTo>
                  <a:cubicBezTo>
                    <a:pt x="257821" y="35656"/>
                    <a:pt x="266049" y="35656"/>
                    <a:pt x="268793" y="38399"/>
                  </a:cubicBezTo>
                  <a:lnTo>
                    <a:pt x="282506" y="52113"/>
                  </a:lnTo>
                  <a:cubicBezTo>
                    <a:pt x="285248" y="54855"/>
                    <a:pt x="285248" y="63084"/>
                    <a:pt x="282506" y="65827"/>
                  </a:cubicBezTo>
                  <a:lnTo>
                    <a:pt x="282506" y="65827"/>
                  </a:lnTo>
                  <a:cubicBezTo>
                    <a:pt x="274277" y="74054"/>
                    <a:pt x="271535" y="87768"/>
                    <a:pt x="277021" y="98740"/>
                  </a:cubicBezTo>
                  <a:cubicBezTo>
                    <a:pt x="279763" y="104225"/>
                    <a:pt x="282506" y="112453"/>
                    <a:pt x="285248" y="120682"/>
                  </a:cubicBezTo>
                  <a:cubicBezTo>
                    <a:pt x="287991" y="131653"/>
                    <a:pt x="298962" y="139881"/>
                    <a:pt x="309934" y="139881"/>
                  </a:cubicBezTo>
                  <a:lnTo>
                    <a:pt x="309934" y="139881"/>
                  </a:lnTo>
                  <a:cubicBezTo>
                    <a:pt x="315418" y="139881"/>
                    <a:pt x="320904" y="145366"/>
                    <a:pt x="320904" y="150852"/>
                  </a:cubicBezTo>
                  <a:lnTo>
                    <a:pt x="320904" y="170051"/>
                  </a:lnTo>
                  <a:cubicBezTo>
                    <a:pt x="320904" y="175537"/>
                    <a:pt x="315418" y="181022"/>
                    <a:pt x="309934" y="181022"/>
                  </a:cubicBezTo>
                  <a:lnTo>
                    <a:pt x="309934" y="181022"/>
                  </a:lnTo>
                  <a:cubicBezTo>
                    <a:pt x="298962" y="181022"/>
                    <a:pt x="287991" y="189251"/>
                    <a:pt x="285248" y="200222"/>
                  </a:cubicBezTo>
                  <a:cubicBezTo>
                    <a:pt x="282506" y="208450"/>
                    <a:pt x="279763" y="213936"/>
                    <a:pt x="277021" y="222164"/>
                  </a:cubicBezTo>
                  <a:cubicBezTo>
                    <a:pt x="271535" y="233135"/>
                    <a:pt x="271535" y="244106"/>
                    <a:pt x="282506" y="255077"/>
                  </a:cubicBezTo>
                  <a:cubicBezTo>
                    <a:pt x="282506" y="255077"/>
                    <a:pt x="282506" y="255077"/>
                    <a:pt x="282506" y="255077"/>
                  </a:cubicBezTo>
                  <a:cubicBezTo>
                    <a:pt x="287991" y="260562"/>
                    <a:pt x="287991" y="268791"/>
                    <a:pt x="282506" y="271534"/>
                  </a:cubicBezTo>
                  <a:lnTo>
                    <a:pt x="282506" y="271534"/>
                  </a:lnTo>
                  <a:close/>
                </a:path>
              </a:pathLst>
            </a:custGeom>
            <a:grpFill/>
            <a:ln w="27426" cap="flat">
              <a:noFill/>
              <a:prstDash val="solid"/>
              <a:miter/>
            </a:ln>
          </p:spPr>
          <p:txBody>
            <a:bodyPr rtlCol="0" anchor="ctr"/>
            <a:lstStyle/>
            <a:p>
              <a:endParaRPr lang="en-US"/>
            </a:p>
          </p:txBody>
        </p:sp>
        <p:grpSp>
          <p:nvGrpSpPr>
            <p:cNvPr id="9" name="Graphic 3">
              <a:extLst>
                <a:ext uri="{FF2B5EF4-FFF2-40B4-BE49-F238E27FC236}">
                  <a16:creationId xmlns:a16="http://schemas.microsoft.com/office/drawing/2014/main" id="{6FDA802D-C559-1748-2BA9-385DB66432E5}"/>
                </a:ext>
              </a:extLst>
            </p:cNvPr>
            <p:cNvGrpSpPr/>
            <p:nvPr/>
          </p:nvGrpSpPr>
          <p:grpSpPr>
            <a:xfrm>
              <a:off x="4616150" y="2004440"/>
              <a:ext cx="1088878" cy="1055963"/>
              <a:chOff x="4616150" y="2004440"/>
              <a:chExt cx="1088878" cy="1055963"/>
            </a:xfrm>
            <a:grpFill/>
          </p:grpSpPr>
          <p:sp>
            <p:nvSpPr>
              <p:cNvPr id="10" name="Freeform 1050">
                <a:extLst>
                  <a:ext uri="{FF2B5EF4-FFF2-40B4-BE49-F238E27FC236}">
                    <a16:creationId xmlns:a16="http://schemas.microsoft.com/office/drawing/2014/main" id="{E7F74A5D-C7E6-01F9-C2A5-B884DA51EF5C}"/>
                  </a:ext>
                </a:extLst>
              </p:cNvPr>
              <p:cNvSpPr/>
              <p:nvPr/>
            </p:nvSpPr>
            <p:spPr>
              <a:xfrm>
                <a:off x="4616150" y="2004440"/>
                <a:ext cx="1088878" cy="1055963"/>
              </a:xfrm>
              <a:custGeom>
                <a:avLst/>
                <a:gdLst>
                  <a:gd name="connsiteX0" fmla="*/ 1066937 w 1088878"/>
                  <a:gd name="connsiteY0" fmla="*/ 880427 h 1055963"/>
                  <a:gd name="connsiteX1" fmla="*/ 1044995 w 1088878"/>
                  <a:gd name="connsiteY1" fmla="*/ 874941 h 1055963"/>
                  <a:gd name="connsiteX2" fmla="*/ 1039510 w 1088878"/>
                  <a:gd name="connsiteY2" fmla="*/ 896884 h 1055963"/>
                  <a:gd name="connsiteX3" fmla="*/ 1055965 w 1088878"/>
                  <a:gd name="connsiteY3" fmla="*/ 957224 h 1055963"/>
                  <a:gd name="connsiteX4" fmla="*/ 1055965 w 1088878"/>
                  <a:gd name="connsiteY4" fmla="*/ 998366 h 1055963"/>
                  <a:gd name="connsiteX5" fmla="*/ 1034024 w 1088878"/>
                  <a:gd name="connsiteY5" fmla="*/ 1020308 h 1055963"/>
                  <a:gd name="connsiteX6" fmla="*/ 1009338 w 1088878"/>
                  <a:gd name="connsiteY6" fmla="*/ 1020308 h 1055963"/>
                  <a:gd name="connsiteX7" fmla="*/ 1009338 w 1088878"/>
                  <a:gd name="connsiteY7" fmla="*/ 970938 h 1055963"/>
                  <a:gd name="connsiteX8" fmla="*/ 992882 w 1088878"/>
                  <a:gd name="connsiteY8" fmla="*/ 954481 h 1055963"/>
                  <a:gd name="connsiteX9" fmla="*/ 976426 w 1088878"/>
                  <a:gd name="connsiteY9" fmla="*/ 970938 h 1055963"/>
                  <a:gd name="connsiteX10" fmla="*/ 976426 w 1088878"/>
                  <a:gd name="connsiteY10" fmla="*/ 1020308 h 1055963"/>
                  <a:gd name="connsiteX11" fmla="*/ 814602 w 1088878"/>
                  <a:gd name="connsiteY11" fmla="*/ 1020308 h 1055963"/>
                  <a:gd name="connsiteX12" fmla="*/ 814602 w 1088878"/>
                  <a:gd name="connsiteY12" fmla="*/ 970938 h 1055963"/>
                  <a:gd name="connsiteX13" fmla="*/ 798146 w 1088878"/>
                  <a:gd name="connsiteY13" fmla="*/ 954481 h 1055963"/>
                  <a:gd name="connsiteX14" fmla="*/ 781689 w 1088878"/>
                  <a:gd name="connsiteY14" fmla="*/ 970938 h 1055963"/>
                  <a:gd name="connsiteX15" fmla="*/ 781689 w 1088878"/>
                  <a:gd name="connsiteY15" fmla="*/ 1020308 h 1055963"/>
                  <a:gd name="connsiteX16" fmla="*/ 757005 w 1088878"/>
                  <a:gd name="connsiteY16" fmla="*/ 1020308 h 1055963"/>
                  <a:gd name="connsiteX17" fmla="*/ 735061 w 1088878"/>
                  <a:gd name="connsiteY17" fmla="*/ 998366 h 1055963"/>
                  <a:gd name="connsiteX18" fmla="*/ 735061 w 1088878"/>
                  <a:gd name="connsiteY18" fmla="*/ 957224 h 1055963"/>
                  <a:gd name="connsiteX19" fmla="*/ 850258 w 1088878"/>
                  <a:gd name="connsiteY19" fmla="*/ 842028 h 1055963"/>
                  <a:gd name="connsiteX20" fmla="*/ 938027 w 1088878"/>
                  <a:gd name="connsiteY20" fmla="*/ 842028 h 1055963"/>
                  <a:gd name="connsiteX21" fmla="*/ 987396 w 1088878"/>
                  <a:gd name="connsiteY21" fmla="*/ 852999 h 1055963"/>
                  <a:gd name="connsiteX22" fmla="*/ 1009338 w 1088878"/>
                  <a:gd name="connsiteY22" fmla="*/ 844771 h 1055963"/>
                  <a:gd name="connsiteX23" fmla="*/ 1001110 w 1088878"/>
                  <a:gd name="connsiteY23" fmla="*/ 822829 h 1055963"/>
                  <a:gd name="connsiteX24" fmla="*/ 968197 w 1088878"/>
                  <a:gd name="connsiteY24" fmla="*/ 811858 h 1055963"/>
                  <a:gd name="connsiteX25" fmla="*/ 1003854 w 1088878"/>
                  <a:gd name="connsiteY25" fmla="*/ 729575 h 1055963"/>
                  <a:gd name="connsiteX26" fmla="*/ 891399 w 1088878"/>
                  <a:gd name="connsiteY26" fmla="*/ 617122 h 1055963"/>
                  <a:gd name="connsiteX27" fmla="*/ 778947 w 1088878"/>
                  <a:gd name="connsiteY27" fmla="*/ 729575 h 1055963"/>
                  <a:gd name="connsiteX28" fmla="*/ 814602 w 1088878"/>
                  <a:gd name="connsiteY28" fmla="*/ 811858 h 1055963"/>
                  <a:gd name="connsiteX29" fmla="*/ 798146 w 1088878"/>
                  <a:gd name="connsiteY29" fmla="*/ 817343 h 1055963"/>
                  <a:gd name="connsiteX30" fmla="*/ 685692 w 1088878"/>
                  <a:gd name="connsiteY30" fmla="*/ 751517 h 1055963"/>
                  <a:gd name="connsiteX31" fmla="*/ 691178 w 1088878"/>
                  <a:gd name="connsiteY31" fmla="*/ 735060 h 1055963"/>
                  <a:gd name="connsiteX32" fmla="*/ 729577 w 1088878"/>
                  <a:gd name="connsiteY32" fmla="*/ 693919 h 1055963"/>
                  <a:gd name="connsiteX33" fmla="*/ 729577 w 1088878"/>
                  <a:gd name="connsiteY33" fmla="*/ 674720 h 1055963"/>
                  <a:gd name="connsiteX34" fmla="*/ 691178 w 1088878"/>
                  <a:gd name="connsiteY34" fmla="*/ 633578 h 1055963"/>
                  <a:gd name="connsiteX35" fmla="*/ 682950 w 1088878"/>
                  <a:gd name="connsiteY35" fmla="*/ 614379 h 1055963"/>
                  <a:gd name="connsiteX36" fmla="*/ 680206 w 1088878"/>
                  <a:gd name="connsiteY36" fmla="*/ 556781 h 1055963"/>
                  <a:gd name="connsiteX37" fmla="*/ 666492 w 1088878"/>
                  <a:gd name="connsiteY37" fmla="*/ 543067 h 1055963"/>
                  <a:gd name="connsiteX38" fmla="*/ 608895 w 1088878"/>
                  <a:gd name="connsiteY38" fmla="*/ 540325 h 1055963"/>
                  <a:gd name="connsiteX39" fmla="*/ 589695 w 1088878"/>
                  <a:gd name="connsiteY39" fmla="*/ 532096 h 1055963"/>
                  <a:gd name="connsiteX40" fmla="*/ 554039 w 1088878"/>
                  <a:gd name="connsiteY40" fmla="*/ 493697 h 1055963"/>
                  <a:gd name="connsiteX41" fmla="*/ 554039 w 1088878"/>
                  <a:gd name="connsiteY41" fmla="*/ 436099 h 1055963"/>
                  <a:gd name="connsiteX42" fmla="*/ 677464 w 1088878"/>
                  <a:gd name="connsiteY42" fmla="*/ 436099 h 1055963"/>
                  <a:gd name="connsiteX43" fmla="*/ 732319 w 1088878"/>
                  <a:gd name="connsiteY43" fmla="*/ 381244 h 1055963"/>
                  <a:gd name="connsiteX44" fmla="*/ 732319 w 1088878"/>
                  <a:gd name="connsiteY44" fmla="*/ 340103 h 1055963"/>
                  <a:gd name="connsiteX45" fmla="*/ 617123 w 1088878"/>
                  <a:gd name="connsiteY45" fmla="*/ 194736 h 1055963"/>
                  <a:gd name="connsiteX46" fmla="*/ 652778 w 1088878"/>
                  <a:gd name="connsiteY46" fmla="*/ 112453 h 1055963"/>
                  <a:gd name="connsiteX47" fmla="*/ 540326 w 1088878"/>
                  <a:gd name="connsiteY47" fmla="*/ 0 h 1055963"/>
                  <a:gd name="connsiteX48" fmla="*/ 427873 w 1088878"/>
                  <a:gd name="connsiteY48" fmla="*/ 112453 h 1055963"/>
                  <a:gd name="connsiteX49" fmla="*/ 463528 w 1088878"/>
                  <a:gd name="connsiteY49" fmla="*/ 194736 h 1055963"/>
                  <a:gd name="connsiteX50" fmla="*/ 427873 w 1088878"/>
                  <a:gd name="connsiteY50" fmla="*/ 208450 h 1055963"/>
                  <a:gd name="connsiteX51" fmla="*/ 419643 w 1088878"/>
                  <a:gd name="connsiteY51" fmla="*/ 230392 h 1055963"/>
                  <a:gd name="connsiteX52" fmla="*/ 441587 w 1088878"/>
                  <a:gd name="connsiteY52" fmla="*/ 238621 h 1055963"/>
                  <a:gd name="connsiteX53" fmla="*/ 493698 w 1088878"/>
                  <a:gd name="connsiteY53" fmla="*/ 224907 h 1055963"/>
                  <a:gd name="connsiteX54" fmla="*/ 581467 w 1088878"/>
                  <a:gd name="connsiteY54" fmla="*/ 224907 h 1055963"/>
                  <a:gd name="connsiteX55" fmla="*/ 696664 w 1088878"/>
                  <a:gd name="connsiteY55" fmla="*/ 340103 h 1055963"/>
                  <a:gd name="connsiteX56" fmla="*/ 696664 w 1088878"/>
                  <a:gd name="connsiteY56" fmla="*/ 381244 h 1055963"/>
                  <a:gd name="connsiteX57" fmla="*/ 674722 w 1088878"/>
                  <a:gd name="connsiteY57" fmla="*/ 403186 h 1055963"/>
                  <a:gd name="connsiteX58" fmla="*/ 650036 w 1088878"/>
                  <a:gd name="connsiteY58" fmla="*/ 403186 h 1055963"/>
                  <a:gd name="connsiteX59" fmla="*/ 650036 w 1088878"/>
                  <a:gd name="connsiteY59" fmla="*/ 353817 h 1055963"/>
                  <a:gd name="connsiteX60" fmla="*/ 633580 w 1088878"/>
                  <a:gd name="connsiteY60" fmla="*/ 337360 h 1055963"/>
                  <a:gd name="connsiteX61" fmla="*/ 617123 w 1088878"/>
                  <a:gd name="connsiteY61" fmla="*/ 353817 h 1055963"/>
                  <a:gd name="connsiteX62" fmla="*/ 617123 w 1088878"/>
                  <a:gd name="connsiteY62" fmla="*/ 403186 h 1055963"/>
                  <a:gd name="connsiteX63" fmla="*/ 455300 w 1088878"/>
                  <a:gd name="connsiteY63" fmla="*/ 403186 h 1055963"/>
                  <a:gd name="connsiteX64" fmla="*/ 455300 w 1088878"/>
                  <a:gd name="connsiteY64" fmla="*/ 353817 h 1055963"/>
                  <a:gd name="connsiteX65" fmla="*/ 438843 w 1088878"/>
                  <a:gd name="connsiteY65" fmla="*/ 337360 h 1055963"/>
                  <a:gd name="connsiteX66" fmla="*/ 422387 w 1088878"/>
                  <a:gd name="connsiteY66" fmla="*/ 353817 h 1055963"/>
                  <a:gd name="connsiteX67" fmla="*/ 422387 w 1088878"/>
                  <a:gd name="connsiteY67" fmla="*/ 403186 h 1055963"/>
                  <a:gd name="connsiteX68" fmla="*/ 403187 w 1088878"/>
                  <a:gd name="connsiteY68" fmla="*/ 403186 h 1055963"/>
                  <a:gd name="connsiteX69" fmla="*/ 381245 w 1088878"/>
                  <a:gd name="connsiteY69" fmla="*/ 381244 h 1055963"/>
                  <a:gd name="connsiteX70" fmla="*/ 381245 w 1088878"/>
                  <a:gd name="connsiteY70" fmla="*/ 340103 h 1055963"/>
                  <a:gd name="connsiteX71" fmla="*/ 397701 w 1088878"/>
                  <a:gd name="connsiteY71" fmla="*/ 282505 h 1055963"/>
                  <a:gd name="connsiteX72" fmla="*/ 392215 w 1088878"/>
                  <a:gd name="connsiteY72" fmla="*/ 260562 h 1055963"/>
                  <a:gd name="connsiteX73" fmla="*/ 370274 w 1088878"/>
                  <a:gd name="connsiteY73" fmla="*/ 266048 h 1055963"/>
                  <a:gd name="connsiteX74" fmla="*/ 351074 w 1088878"/>
                  <a:gd name="connsiteY74" fmla="*/ 340103 h 1055963"/>
                  <a:gd name="connsiteX75" fmla="*/ 351074 w 1088878"/>
                  <a:gd name="connsiteY75" fmla="*/ 381244 h 1055963"/>
                  <a:gd name="connsiteX76" fmla="*/ 405929 w 1088878"/>
                  <a:gd name="connsiteY76" fmla="*/ 436099 h 1055963"/>
                  <a:gd name="connsiteX77" fmla="*/ 529354 w 1088878"/>
                  <a:gd name="connsiteY77" fmla="*/ 436099 h 1055963"/>
                  <a:gd name="connsiteX78" fmla="*/ 529354 w 1088878"/>
                  <a:gd name="connsiteY78" fmla="*/ 493697 h 1055963"/>
                  <a:gd name="connsiteX79" fmla="*/ 493698 w 1088878"/>
                  <a:gd name="connsiteY79" fmla="*/ 532096 h 1055963"/>
                  <a:gd name="connsiteX80" fmla="*/ 474498 w 1088878"/>
                  <a:gd name="connsiteY80" fmla="*/ 540325 h 1055963"/>
                  <a:gd name="connsiteX81" fmla="*/ 416901 w 1088878"/>
                  <a:gd name="connsiteY81" fmla="*/ 543067 h 1055963"/>
                  <a:gd name="connsiteX82" fmla="*/ 403187 w 1088878"/>
                  <a:gd name="connsiteY82" fmla="*/ 556781 h 1055963"/>
                  <a:gd name="connsiteX83" fmla="*/ 400445 w 1088878"/>
                  <a:gd name="connsiteY83" fmla="*/ 614379 h 1055963"/>
                  <a:gd name="connsiteX84" fmla="*/ 392215 w 1088878"/>
                  <a:gd name="connsiteY84" fmla="*/ 633578 h 1055963"/>
                  <a:gd name="connsiteX85" fmla="*/ 353818 w 1088878"/>
                  <a:gd name="connsiteY85" fmla="*/ 674720 h 1055963"/>
                  <a:gd name="connsiteX86" fmla="*/ 353818 w 1088878"/>
                  <a:gd name="connsiteY86" fmla="*/ 696662 h 1055963"/>
                  <a:gd name="connsiteX87" fmla="*/ 392215 w 1088878"/>
                  <a:gd name="connsiteY87" fmla="*/ 737803 h 1055963"/>
                  <a:gd name="connsiteX88" fmla="*/ 397701 w 1088878"/>
                  <a:gd name="connsiteY88" fmla="*/ 754260 h 1055963"/>
                  <a:gd name="connsiteX89" fmla="*/ 285248 w 1088878"/>
                  <a:gd name="connsiteY89" fmla="*/ 820086 h 1055963"/>
                  <a:gd name="connsiteX90" fmla="*/ 268791 w 1088878"/>
                  <a:gd name="connsiteY90" fmla="*/ 814601 h 1055963"/>
                  <a:gd name="connsiteX91" fmla="*/ 304448 w 1088878"/>
                  <a:gd name="connsiteY91" fmla="*/ 732318 h 1055963"/>
                  <a:gd name="connsiteX92" fmla="*/ 191994 w 1088878"/>
                  <a:gd name="connsiteY92" fmla="*/ 619864 h 1055963"/>
                  <a:gd name="connsiteX93" fmla="*/ 79541 w 1088878"/>
                  <a:gd name="connsiteY93" fmla="*/ 732318 h 1055963"/>
                  <a:gd name="connsiteX94" fmla="*/ 115197 w 1088878"/>
                  <a:gd name="connsiteY94" fmla="*/ 814601 h 1055963"/>
                  <a:gd name="connsiteX95" fmla="*/ 0 w 1088878"/>
                  <a:gd name="connsiteY95" fmla="*/ 959967 h 1055963"/>
                  <a:gd name="connsiteX96" fmla="*/ 0 w 1088878"/>
                  <a:gd name="connsiteY96" fmla="*/ 1001108 h 1055963"/>
                  <a:gd name="connsiteX97" fmla="*/ 54855 w 1088878"/>
                  <a:gd name="connsiteY97" fmla="*/ 1055964 h 1055963"/>
                  <a:gd name="connsiteX98" fmla="*/ 331876 w 1088878"/>
                  <a:gd name="connsiteY98" fmla="*/ 1055964 h 1055963"/>
                  <a:gd name="connsiteX99" fmla="*/ 386731 w 1088878"/>
                  <a:gd name="connsiteY99" fmla="*/ 1001108 h 1055963"/>
                  <a:gd name="connsiteX100" fmla="*/ 386731 w 1088878"/>
                  <a:gd name="connsiteY100" fmla="*/ 959967 h 1055963"/>
                  <a:gd name="connsiteX101" fmla="*/ 320904 w 1088878"/>
                  <a:gd name="connsiteY101" fmla="*/ 836542 h 1055963"/>
                  <a:gd name="connsiteX102" fmla="*/ 392215 w 1088878"/>
                  <a:gd name="connsiteY102" fmla="*/ 795401 h 1055963"/>
                  <a:gd name="connsiteX103" fmla="*/ 403187 w 1088878"/>
                  <a:gd name="connsiteY103" fmla="*/ 817343 h 1055963"/>
                  <a:gd name="connsiteX104" fmla="*/ 416901 w 1088878"/>
                  <a:gd name="connsiteY104" fmla="*/ 831057 h 1055963"/>
                  <a:gd name="connsiteX105" fmla="*/ 474498 w 1088878"/>
                  <a:gd name="connsiteY105" fmla="*/ 833800 h 1055963"/>
                  <a:gd name="connsiteX106" fmla="*/ 493698 w 1088878"/>
                  <a:gd name="connsiteY106" fmla="*/ 842028 h 1055963"/>
                  <a:gd name="connsiteX107" fmla="*/ 534840 w 1088878"/>
                  <a:gd name="connsiteY107" fmla="*/ 880427 h 1055963"/>
                  <a:gd name="connsiteX108" fmla="*/ 554039 w 1088878"/>
                  <a:gd name="connsiteY108" fmla="*/ 880427 h 1055963"/>
                  <a:gd name="connsiteX109" fmla="*/ 595181 w 1088878"/>
                  <a:gd name="connsiteY109" fmla="*/ 842028 h 1055963"/>
                  <a:gd name="connsiteX110" fmla="*/ 614381 w 1088878"/>
                  <a:gd name="connsiteY110" fmla="*/ 833800 h 1055963"/>
                  <a:gd name="connsiteX111" fmla="*/ 671978 w 1088878"/>
                  <a:gd name="connsiteY111" fmla="*/ 831057 h 1055963"/>
                  <a:gd name="connsiteX112" fmla="*/ 685692 w 1088878"/>
                  <a:gd name="connsiteY112" fmla="*/ 817343 h 1055963"/>
                  <a:gd name="connsiteX113" fmla="*/ 696664 w 1088878"/>
                  <a:gd name="connsiteY113" fmla="*/ 795401 h 1055963"/>
                  <a:gd name="connsiteX114" fmla="*/ 767975 w 1088878"/>
                  <a:gd name="connsiteY114" fmla="*/ 836542 h 1055963"/>
                  <a:gd name="connsiteX115" fmla="*/ 702149 w 1088878"/>
                  <a:gd name="connsiteY115" fmla="*/ 959967 h 1055963"/>
                  <a:gd name="connsiteX116" fmla="*/ 702149 w 1088878"/>
                  <a:gd name="connsiteY116" fmla="*/ 1001108 h 1055963"/>
                  <a:gd name="connsiteX117" fmla="*/ 757005 w 1088878"/>
                  <a:gd name="connsiteY117" fmla="*/ 1055964 h 1055963"/>
                  <a:gd name="connsiteX118" fmla="*/ 1034024 w 1088878"/>
                  <a:gd name="connsiteY118" fmla="*/ 1055964 h 1055963"/>
                  <a:gd name="connsiteX119" fmla="*/ 1088879 w 1088878"/>
                  <a:gd name="connsiteY119" fmla="*/ 1001108 h 1055963"/>
                  <a:gd name="connsiteX120" fmla="*/ 1088879 w 1088878"/>
                  <a:gd name="connsiteY120" fmla="*/ 959967 h 1055963"/>
                  <a:gd name="connsiteX121" fmla="*/ 1066937 w 1088878"/>
                  <a:gd name="connsiteY121" fmla="*/ 880427 h 1055963"/>
                  <a:gd name="connsiteX122" fmla="*/ 1066937 w 1088878"/>
                  <a:gd name="connsiteY122" fmla="*/ 880427 h 1055963"/>
                  <a:gd name="connsiteX123" fmla="*/ 463528 w 1088878"/>
                  <a:gd name="connsiteY123" fmla="*/ 112453 h 1055963"/>
                  <a:gd name="connsiteX124" fmla="*/ 543068 w 1088878"/>
                  <a:gd name="connsiteY124" fmla="*/ 32913 h 1055963"/>
                  <a:gd name="connsiteX125" fmla="*/ 622609 w 1088878"/>
                  <a:gd name="connsiteY125" fmla="*/ 112453 h 1055963"/>
                  <a:gd name="connsiteX126" fmla="*/ 559525 w 1088878"/>
                  <a:gd name="connsiteY126" fmla="*/ 189251 h 1055963"/>
                  <a:gd name="connsiteX127" fmla="*/ 529354 w 1088878"/>
                  <a:gd name="connsiteY127" fmla="*/ 189251 h 1055963"/>
                  <a:gd name="connsiteX128" fmla="*/ 463528 w 1088878"/>
                  <a:gd name="connsiteY128" fmla="*/ 112453 h 1055963"/>
                  <a:gd name="connsiteX129" fmla="*/ 463528 w 1088878"/>
                  <a:gd name="connsiteY129" fmla="*/ 112453 h 1055963"/>
                  <a:gd name="connsiteX130" fmla="*/ 106969 w 1088878"/>
                  <a:gd name="connsiteY130" fmla="*/ 732318 h 1055963"/>
                  <a:gd name="connsiteX131" fmla="*/ 186508 w 1088878"/>
                  <a:gd name="connsiteY131" fmla="*/ 652778 h 1055963"/>
                  <a:gd name="connsiteX132" fmla="*/ 266049 w 1088878"/>
                  <a:gd name="connsiteY132" fmla="*/ 732318 h 1055963"/>
                  <a:gd name="connsiteX133" fmla="*/ 202965 w 1088878"/>
                  <a:gd name="connsiteY133" fmla="*/ 809115 h 1055963"/>
                  <a:gd name="connsiteX134" fmla="*/ 172794 w 1088878"/>
                  <a:gd name="connsiteY134" fmla="*/ 809115 h 1055963"/>
                  <a:gd name="connsiteX135" fmla="*/ 106969 w 1088878"/>
                  <a:gd name="connsiteY135" fmla="*/ 732318 h 1055963"/>
                  <a:gd name="connsiteX136" fmla="*/ 106969 w 1088878"/>
                  <a:gd name="connsiteY136" fmla="*/ 732318 h 1055963"/>
                  <a:gd name="connsiteX137" fmla="*/ 345590 w 1088878"/>
                  <a:gd name="connsiteY137" fmla="*/ 957224 h 1055963"/>
                  <a:gd name="connsiteX138" fmla="*/ 345590 w 1088878"/>
                  <a:gd name="connsiteY138" fmla="*/ 998366 h 1055963"/>
                  <a:gd name="connsiteX139" fmla="*/ 323646 w 1088878"/>
                  <a:gd name="connsiteY139" fmla="*/ 1020308 h 1055963"/>
                  <a:gd name="connsiteX140" fmla="*/ 298962 w 1088878"/>
                  <a:gd name="connsiteY140" fmla="*/ 1020308 h 1055963"/>
                  <a:gd name="connsiteX141" fmla="*/ 298962 w 1088878"/>
                  <a:gd name="connsiteY141" fmla="*/ 970938 h 1055963"/>
                  <a:gd name="connsiteX142" fmla="*/ 282505 w 1088878"/>
                  <a:gd name="connsiteY142" fmla="*/ 954481 h 1055963"/>
                  <a:gd name="connsiteX143" fmla="*/ 266049 w 1088878"/>
                  <a:gd name="connsiteY143" fmla="*/ 970938 h 1055963"/>
                  <a:gd name="connsiteX144" fmla="*/ 266049 w 1088878"/>
                  <a:gd name="connsiteY144" fmla="*/ 1020308 h 1055963"/>
                  <a:gd name="connsiteX145" fmla="*/ 104225 w 1088878"/>
                  <a:gd name="connsiteY145" fmla="*/ 1020308 h 1055963"/>
                  <a:gd name="connsiteX146" fmla="*/ 104225 w 1088878"/>
                  <a:gd name="connsiteY146" fmla="*/ 970938 h 1055963"/>
                  <a:gd name="connsiteX147" fmla="*/ 87769 w 1088878"/>
                  <a:gd name="connsiteY147" fmla="*/ 954481 h 1055963"/>
                  <a:gd name="connsiteX148" fmla="*/ 71313 w 1088878"/>
                  <a:gd name="connsiteY148" fmla="*/ 970938 h 1055963"/>
                  <a:gd name="connsiteX149" fmla="*/ 71313 w 1088878"/>
                  <a:gd name="connsiteY149" fmla="*/ 1020308 h 1055963"/>
                  <a:gd name="connsiteX150" fmla="*/ 46627 w 1088878"/>
                  <a:gd name="connsiteY150" fmla="*/ 1020308 h 1055963"/>
                  <a:gd name="connsiteX151" fmla="*/ 24686 w 1088878"/>
                  <a:gd name="connsiteY151" fmla="*/ 998366 h 1055963"/>
                  <a:gd name="connsiteX152" fmla="*/ 24686 w 1088878"/>
                  <a:gd name="connsiteY152" fmla="*/ 957224 h 1055963"/>
                  <a:gd name="connsiteX153" fmla="*/ 139882 w 1088878"/>
                  <a:gd name="connsiteY153" fmla="*/ 842028 h 1055963"/>
                  <a:gd name="connsiteX154" fmla="*/ 227649 w 1088878"/>
                  <a:gd name="connsiteY154" fmla="*/ 842028 h 1055963"/>
                  <a:gd name="connsiteX155" fmla="*/ 345590 w 1088878"/>
                  <a:gd name="connsiteY155" fmla="*/ 957224 h 1055963"/>
                  <a:gd name="connsiteX156" fmla="*/ 345590 w 1088878"/>
                  <a:gd name="connsiteY156" fmla="*/ 957224 h 1055963"/>
                  <a:gd name="connsiteX157" fmla="*/ 663750 w 1088878"/>
                  <a:gd name="connsiteY157" fmla="*/ 792659 h 1055963"/>
                  <a:gd name="connsiteX158" fmla="*/ 650036 w 1088878"/>
                  <a:gd name="connsiteY158" fmla="*/ 806372 h 1055963"/>
                  <a:gd name="connsiteX159" fmla="*/ 636322 w 1088878"/>
                  <a:gd name="connsiteY159" fmla="*/ 806372 h 1055963"/>
                  <a:gd name="connsiteX160" fmla="*/ 636322 w 1088878"/>
                  <a:gd name="connsiteY160" fmla="*/ 806372 h 1055963"/>
                  <a:gd name="connsiteX161" fmla="*/ 603409 w 1088878"/>
                  <a:gd name="connsiteY161" fmla="*/ 800887 h 1055963"/>
                  <a:gd name="connsiteX162" fmla="*/ 581467 w 1088878"/>
                  <a:gd name="connsiteY162" fmla="*/ 809115 h 1055963"/>
                  <a:gd name="connsiteX163" fmla="*/ 562267 w 1088878"/>
                  <a:gd name="connsiteY163" fmla="*/ 833800 h 1055963"/>
                  <a:gd name="connsiteX164" fmla="*/ 562267 w 1088878"/>
                  <a:gd name="connsiteY164" fmla="*/ 833800 h 1055963"/>
                  <a:gd name="connsiteX165" fmla="*/ 551297 w 1088878"/>
                  <a:gd name="connsiteY165" fmla="*/ 844771 h 1055963"/>
                  <a:gd name="connsiteX166" fmla="*/ 532098 w 1088878"/>
                  <a:gd name="connsiteY166" fmla="*/ 844771 h 1055963"/>
                  <a:gd name="connsiteX167" fmla="*/ 521126 w 1088878"/>
                  <a:gd name="connsiteY167" fmla="*/ 833800 h 1055963"/>
                  <a:gd name="connsiteX168" fmla="*/ 501926 w 1088878"/>
                  <a:gd name="connsiteY168" fmla="*/ 809115 h 1055963"/>
                  <a:gd name="connsiteX169" fmla="*/ 479984 w 1088878"/>
                  <a:gd name="connsiteY169" fmla="*/ 800887 h 1055963"/>
                  <a:gd name="connsiteX170" fmla="*/ 466270 w 1088878"/>
                  <a:gd name="connsiteY170" fmla="*/ 798144 h 1055963"/>
                  <a:gd name="connsiteX171" fmla="*/ 447071 w 1088878"/>
                  <a:gd name="connsiteY171" fmla="*/ 806372 h 1055963"/>
                  <a:gd name="connsiteX172" fmla="*/ 447071 w 1088878"/>
                  <a:gd name="connsiteY172" fmla="*/ 806372 h 1055963"/>
                  <a:gd name="connsiteX173" fmla="*/ 433357 w 1088878"/>
                  <a:gd name="connsiteY173" fmla="*/ 806372 h 1055963"/>
                  <a:gd name="connsiteX174" fmla="*/ 419643 w 1088878"/>
                  <a:gd name="connsiteY174" fmla="*/ 792659 h 1055963"/>
                  <a:gd name="connsiteX175" fmla="*/ 419643 w 1088878"/>
                  <a:gd name="connsiteY175" fmla="*/ 778945 h 1055963"/>
                  <a:gd name="connsiteX176" fmla="*/ 419643 w 1088878"/>
                  <a:gd name="connsiteY176" fmla="*/ 778945 h 1055963"/>
                  <a:gd name="connsiteX177" fmla="*/ 419643 w 1088878"/>
                  <a:gd name="connsiteY177" fmla="*/ 778945 h 1055963"/>
                  <a:gd name="connsiteX178" fmla="*/ 425129 w 1088878"/>
                  <a:gd name="connsiteY178" fmla="*/ 746032 h 1055963"/>
                  <a:gd name="connsiteX179" fmla="*/ 416901 w 1088878"/>
                  <a:gd name="connsiteY179" fmla="*/ 724089 h 1055963"/>
                  <a:gd name="connsiteX180" fmla="*/ 392215 w 1088878"/>
                  <a:gd name="connsiteY180" fmla="*/ 704890 h 1055963"/>
                  <a:gd name="connsiteX181" fmla="*/ 392215 w 1088878"/>
                  <a:gd name="connsiteY181" fmla="*/ 704890 h 1055963"/>
                  <a:gd name="connsiteX182" fmla="*/ 381245 w 1088878"/>
                  <a:gd name="connsiteY182" fmla="*/ 693919 h 1055963"/>
                  <a:gd name="connsiteX183" fmla="*/ 381245 w 1088878"/>
                  <a:gd name="connsiteY183" fmla="*/ 671977 h 1055963"/>
                  <a:gd name="connsiteX184" fmla="*/ 392215 w 1088878"/>
                  <a:gd name="connsiteY184" fmla="*/ 661006 h 1055963"/>
                  <a:gd name="connsiteX185" fmla="*/ 392215 w 1088878"/>
                  <a:gd name="connsiteY185" fmla="*/ 661006 h 1055963"/>
                  <a:gd name="connsiteX186" fmla="*/ 416901 w 1088878"/>
                  <a:gd name="connsiteY186" fmla="*/ 641807 h 1055963"/>
                  <a:gd name="connsiteX187" fmla="*/ 425129 w 1088878"/>
                  <a:gd name="connsiteY187" fmla="*/ 619864 h 1055963"/>
                  <a:gd name="connsiteX188" fmla="*/ 419643 w 1088878"/>
                  <a:gd name="connsiteY188" fmla="*/ 586951 h 1055963"/>
                  <a:gd name="connsiteX189" fmla="*/ 419643 w 1088878"/>
                  <a:gd name="connsiteY189" fmla="*/ 586951 h 1055963"/>
                  <a:gd name="connsiteX190" fmla="*/ 419643 w 1088878"/>
                  <a:gd name="connsiteY190" fmla="*/ 586951 h 1055963"/>
                  <a:gd name="connsiteX191" fmla="*/ 419643 w 1088878"/>
                  <a:gd name="connsiteY191" fmla="*/ 573238 h 1055963"/>
                  <a:gd name="connsiteX192" fmla="*/ 433357 w 1088878"/>
                  <a:gd name="connsiteY192" fmla="*/ 559524 h 1055963"/>
                  <a:gd name="connsiteX193" fmla="*/ 447071 w 1088878"/>
                  <a:gd name="connsiteY193" fmla="*/ 559524 h 1055963"/>
                  <a:gd name="connsiteX194" fmla="*/ 447071 w 1088878"/>
                  <a:gd name="connsiteY194" fmla="*/ 559524 h 1055963"/>
                  <a:gd name="connsiteX195" fmla="*/ 479984 w 1088878"/>
                  <a:gd name="connsiteY195" fmla="*/ 565009 h 1055963"/>
                  <a:gd name="connsiteX196" fmla="*/ 501926 w 1088878"/>
                  <a:gd name="connsiteY196" fmla="*/ 556781 h 1055963"/>
                  <a:gd name="connsiteX197" fmla="*/ 521126 w 1088878"/>
                  <a:gd name="connsiteY197" fmla="*/ 532096 h 1055963"/>
                  <a:gd name="connsiteX198" fmla="*/ 521126 w 1088878"/>
                  <a:gd name="connsiteY198" fmla="*/ 532096 h 1055963"/>
                  <a:gd name="connsiteX199" fmla="*/ 532098 w 1088878"/>
                  <a:gd name="connsiteY199" fmla="*/ 521125 h 1055963"/>
                  <a:gd name="connsiteX200" fmla="*/ 551297 w 1088878"/>
                  <a:gd name="connsiteY200" fmla="*/ 521125 h 1055963"/>
                  <a:gd name="connsiteX201" fmla="*/ 562267 w 1088878"/>
                  <a:gd name="connsiteY201" fmla="*/ 532096 h 1055963"/>
                  <a:gd name="connsiteX202" fmla="*/ 562267 w 1088878"/>
                  <a:gd name="connsiteY202" fmla="*/ 532096 h 1055963"/>
                  <a:gd name="connsiteX203" fmla="*/ 581467 w 1088878"/>
                  <a:gd name="connsiteY203" fmla="*/ 556781 h 1055963"/>
                  <a:gd name="connsiteX204" fmla="*/ 603409 w 1088878"/>
                  <a:gd name="connsiteY204" fmla="*/ 565009 h 1055963"/>
                  <a:gd name="connsiteX205" fmla="*/ 636322 w 1088878"/>
                  <a:gd name="connsiteY205" fmla="*/ 559524 h 1055963"/>
                  <a:gd name="connsiteX206" fmla="*/ 636322 w 1088878"/>
                  <a:gd name="connsiteY206" fmla="*/ 559524 h 1055963"/>
                  <a:gd name="connsiteX207" fmla="*/ 650036 w 1088878"/>
                  <a:gd name="connsiteY207" fmla="*/ 559524 h 1055963"/>
                  <a:gd name="connsiteX208" fmla="*/ 663750 w 1088878"/>
                  <a:gd name="connsiteY208" fmla="*/ 573238 h 1055963"/>
                  <a:gd name="connsiteX209" fmla="*/ 663750 w 1088878"/>
                  <a:gd name="connsiteY209" fmla="*/ 586951 h 1055963"/>
                  <a:gd name="connsiteX210" fmla="*/ 663750 w 1088878"/>
                  <a:gd name="connsiteY210" fmla="*/ 586951 h 1055963"/>
                  <a:gd name="connsiteX211" fmla="*/ 658264 w 1088878"/>
                  <a:gd name="connsiteY211" fmla="*/ 619864 h 1055963"/>
                  <a:gd name="connsiteX212" fmla="*/ 666492 w 1088878"/>
                  <a:gd name="connsiteY212" fmla="*/ 641807 h 1055963"/>
                  <a:gd name="connsiteX213" fmla="*/ 691178 w 1088878"/>
                  <a:gd name="connsiteY213" fmla="*/ 661006 h 1055963"/>
                  <a:gd name="connsiteX214" fmla="*/ 691178 w 1088878"/>
                  <a:gd name="connsiteY214" fmla="*/ 661006 h 1055963"/>
                  <a:gd name="connsiteX215" fmla="*/ 702149 w 1088878"/>
                  <a:gd name="connsiteY215" fmla="*/ 671977 h 1055963"/>
                  <a:gd name="connsiteX216" fmla="*/ 702149 w 1088878"/>
                  <a:gd name="connsiteY216" fmla="*/ 691176 h 1055963"/>
                  <a:gd name="connsiteX217" fmla="*/ 691178 w 1088878"/>
                  <a:gd name="connsiteY217" fmla="*/ 702147 h 1055963"/>
                  <a:gd name="connsiteX218" fmla="*/ 691178 w 1088878"/>
                  <a:gd name="connsiteY218" fmla="*/ 702147 h 1055963"/>
                  <a:gd name="connsiteX219" fmla="*/ 666492 w 1088878"/>
                  <a:gd name="connsiteY219" fmla="*/ 721347 h 1055963"/>
                  <a:gd name="connsiteX220" fmla="*/ 658264 w 1088878"/>
                  <a:gd name="connsiteY220" fmla="*/ 743289 h 1055963"/>
                  <a:gd name="connsiteX221" fmla="*/ 663750 w 1088878"/>
                  <a:gd name="connsiteY221" fmla="*/ 776202 h 1055963"/>
                  <a:gd name="connsiteX222" fmla="*/ 663750 w 1088878"/>
                  <a:gd name="connsiteY222" fmla="*/ 776202 h 1055963"/>
                  <a:gd name="connsiteX223" fmla="*/ 663750 w 1088878"/>
                  <a:gd name="connsiteY223" fmla="*/ 792659 h 1055963"/>
                  <a:gd name="connsiteX224" fmla="*/ 663750 w 1088878"/>
                  <a:gd name="connsiteY224" fmla="*/ 792659 h 1055963"/>
                  <a:gd name="connsiteX225" fmla="*/ 817344 w 1088878"/>
                  <a:gd name="connsiteY225" fmla="*/ 732318 h 1055963"/>
                  <a:gd name="connsiteX226" fmla="*/ 896885 w 1088878"/>
                  <a:gd name="connsiteY226" fmla="*/ 652778 h 1055963"/>
                  <a:gd name="connsiteX227" fmla="*/ 976426 w 1088878"/>
                  <a:gd name="connsiteY227" fmla="*/ 732318 h 1055963"/>
                  <a:gd name="connsiteX228" fmla="*/ 913341 w 1088878"/>
                  <a:gd name="connsiteY228" fmla="*/ 809115 h 1055963"/>
                  <a:gd name="connsiteX229" fmla="*/ 883171 w 1088878"/>
                  <a:gd name="connsiteY229" fmla="*/ 809115 h 1055963"/>
                  <a:gd name="connsiteX230" fmla="*/ 817344 w 1088878"/>
                  <a:gd name="connsiteY230" fmla="*/ 732318 h 1055963"/>
                  <a:gd name="connsiteX231" fmla="*/ 817344 w 1088878"/>
                  <a:gd name="connsiteY231" fmla="*/ 732318 h 10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Lst>
                <a:rect l="l" t="t" r="r" b="b"/>
                <a:pathLst>
                  <a:path w="1088878" h="1055963">
                    <a:moveTo>
                      <a:pt x="1066937" y="880427"/>
                    </a:moveTo>
                    <a:cubicBezTo>
                      <a:pt x="1061451" y="872198"/>
                      <a:pt x="1053223" y="869456"/>
                      <a:pt x="1044995" y="874941"/>
                    </a:cubicBezTo>
                    <a:cubicBezTo>
                      <a:pt x="1036766" y="880427"/>
                      <a:pt x="1034024" y="888655"/>
                      <a:pt x="1039510" y="896884"/>
                    </a:cubicBezTo>
                    <a:cubicBezTo>
                      <a:pt x="1050480" y="916083"/>
                      <a:pt x="1055965" y="935282"/>
                      <a:pt x="1055965" y="957224"/>
                    </a:cubicBezTo>
                    <a:lnTo>
                      <a:pt x="1055965" y="998366"/>
                    </a:lnTo>
                    <a:cubicBezTo>
                      <a:pt x="1055965" y="1009337"/>
                      <a:pt x="1044995" y="1020308"/>
                      <a:pt x="1034024" y="1020308"/>
                    </a:cubicBezTo>
                    <a:lnTo>
                      <a:pt x="1009338" y="1020308"/>
                    </a:lnTo>
                    <a:lnTo>
                      <a:pt x="1009338" y="970938"/>
                    </a:lnTo>
                    <a:cubicBezTo>
                      <a:pt x="1009338" y="962710"/>
                      <a:pt x="1001110" y="954481"/>
                      <a:pt x="992882" y="954481"/>
                    </a:cubicBezTo>
                    <a:cubicBezTo>
                      <a:pt x="984654" y="954481"/>
                      <a:pt x="976426" y="962710"/>
                      <a:pt x="976426" y="970938"/>
                    </a:cubicBezTo>
                    <a:lnTo>
                      <a:pt x="976426" y="1020308"/>
                    </a:lnTo>
                    <a:lnTo>
                      <a:pt x="814602" y="1020308"/>
                    </a:lnTo>
                    <a:lnTo>
                      <a:pt x="814602" y="970938"/>
                    </a:lnTo>
                    <a:cubicBezTo>
                      <a:pt x="814602" y="962710"/>
                      <a:pt x="806374" y="954481"/>
                      <a:pt x="798146" y="954481"/>
                    </a:cubicBezTo>
                    <a:cubicBezTo>
                      <a:pt x="789917" y="954481"/>
                      <a:pt x="781689" y="962710"/>
                      <a:pt x="781689" y="970938"/>
                    </a:cubicBezTo>
                    <a:lnTo>
                      <a:pt x="781689" y="1020308"/>
                    </a:lnTo>
                    <a:lnTo>
                      <a:pt x="757005" y="1020308"/>
                    </a:lnTo>
                    <a:cubicBezTo>
                      <a:pt x="746033" y="1020308"/>
                      <a:pt x="735061" y="1009337"/>
                      <a:pt x="735061" y="998366"/>
                    </a:cubicBezTo>
                    <a:lnTo>
                      <a:pt x="735061" y="957224"/>
                    </a:lnTo>
                    <a:cubicBezTo>
                      <a:pt x="735061" y="894141"/>
                      <a:pt x="787175" y="842028"/>
                      <a:pt x="850258" y="842028"/>
                    </a:cubicBezTo>
                    <a:lnTo>
                      <a:pt x="938027" y="842028"/>
                    </a:lnTo>
                    <a:cubicBezTo>
                      <a:pt x="954483" y="842028"/>
                      <a:pt x="973682" y="844771"/>
                      <a:pt x="987396" y="852999"/>
                    </a:cubicBezTo>
                    <a:cubicBezTo>
                      <a:pt x="995624" y="855742"/>
                      <a:pt x="1003854" y="852999"/>
                      <a:pt x="1009338" y="844771"/>
                    </a:cubicBezTo>
                    <a:cubicBezTo>
                      <a:pt x="1012082" y="836542"/>
                      <a:pt x="1009338" y="828315"/>
                      <a:pt x="1001110" y="822829"/>
                    </a:cubicBezTo>
                    <a:cubicBezTo>
                      <a:pt x="990140" y="817343"/>
                      <a:pt x="979168" y="814601"/>
                      <a:pt x="968197" y="811858"/>
                    </a:cubicBezTo>
                    <a:cubicBezTo>
                      <a:pt x="990140" y="792659"/>
                      <a:pt x="1003854" y="762488"/>
                      <a:pt x="1003854" y="729575"/>
                    </a:cubicBezTo>
                    <a:cubicBezTo>
                      <a:pt x="1003854" y="669234"/>
                      <a:pt x="954483" y="617122"/>
                      <a:pt x="891399" y="617122"/>
                    </a:cubicBezTo>
                    <a:cubicBezTo>
                      <a:pt x="831058" y="617122"/>
                      <a:pt x="778947" y="666491"/>
                      <a:pt x="778947" y="729575"/>
                    </a:cubicBezTo>
                    <a:cubicBezTo>
                      <a:pt x="778947" y="762488"/>
                      <a:pt x="792660" y="789916"/>
                      <a:pt x="814602" y="811858"/>
                    </a:cubicBezTo>
                    <a:cubicBezTo>
                      <a:pt x="809116" y="811858"/>
                      <a:pt x="803631" y="814601"/>
                      <a:pt x="798146" y="817343"/>
                    </a:cubicBezTo>
                    <a:lnTo>
                      <a:pt x="685692" y="751517"/>
                    </a:lnTo>
                    <a:cubicBezTo>
                      <a:pt x="688436" y="746032"/>
                      <a:pt x="691178" y="740546"/>
                      <a:pt x="691178" y="735060"/>
                    </a:cubicBezTo>
                    <a:cubicBezTo>
                      <a:pt x="713120" y="732318"/>
                      <a:pt x="729577" y="715861"/>
                      <a:pt x="729577" y="693919"/>
                    </a:cubicBezTo>
                    <a:lnTo>
                      <a:pt x="729577" y="674720"/>
                    </a:lnTo>
                    <a:cubicBezTo>
                      <a:pt x="729577" y="652778"/>
                      <a:pt x="713120" y="633578"/>
                      <a:pt x="691178" y="633578"/>
                    </a:cubicBezTo>
                    <a:cubicBezTo>
                      <a:pt x="688436" y="625350"/>
                      <a:pt x="685692" y="619864"/>
                      <a:pt x="682950" y="614379"/>
                    </a:cubicBezTo>
                    <a:cubicBezTo>
                      <a:pt x="696664" y="597922"/>
                      <a:pt x="696664" y="573238"/>
                      <a:pt x="680206" y="556781"/>
                    </a:cubicBezTo>
                    <a:lnTo>
                      <a:pt x="666492" y="543067"/>
                    </a:lnTo>
                    <a:cubicBezTo>
                      <a:pt x="650036" y="526611"/>
                      <a:pt x="625351" y="526611"/>
                      <a:pt x="608895" y="540325"/>
                    </a:cubicBezTo>
                    <a:cubicBezTo>
                      <a:pt x="603409" y="537582"/>
                      <a:pt x="595181" y="534839"/>
                      <a:pt x="589695" y="532096"/>
                    </a:cubicBezTo>
                    <a:cubicBezTo>
                      <a:pt x="586953" y="512897"/>
                      <a:pt x="573239" y="496440"/>
                      <a:pt x="554039" y="493697"/>
                    </a:cubicBezTo>
                    <a:lnTo>
                      <a:pt x="554039" y="436099"/>
                    </a:lnTo>
                    <a:lnTo>
                      <a:pt x="677464" y="436099"/>
                    </a:lnTo>
                    <a:cubicBezTo>
                      <a:pt x="707634" y="436099"/>
                      <a:pt x="732319" y="411414"/>
                      <a:pt x="732319" y="381244"/>
                    </a:cubicBezTo>
                    <a:lnTo>
                      <a:pt x="732319" y="340103"/>
                    </a:lnTo>
                    <a:cubicBezTo>
                      <a:pt x="732319" y="268791"/>
                      <a:pt x="682950" y="211193"/>
                      <a:pt x="617123" y="194736"/>
                    </a:cubicBezTo>
                    <a:cubicBezTo>
                      <a:pt x="639064" y="175537"/>
                      <a:pt x="652778" y="145366"/>
                      <a:pt x="652778" y="112453"/>
                    </a:cubicBezTo>
                    <a:cubicBezTo>
                      <a:pt x="652778" y="52113"/>
                      <a:pt x="603409" y="0"/>
                      <a:pt x="540326" y="0"/>
                    </a:cubicBezTo>
                    <a:cubicBezTo>
                      <a:pt x="479984" y="0"/>
                      <a:pt x="427873" y="49370"/>
                      <a:pt x="427873" y="112453"/>
                    </a:cubicBezTo>
                    <a:cubicBezTo>
                      <a:pt x="427873" y="145366"/>
                      <a:pt x="441587" y="172794"/>
                      <a:pt x="463528" y="194736"/>
                    </a:cubicBezTo>
                    <a:cubicBezTo>
                      <a:pt x="449815" y="197479"/>
                      <a:pt x="438843" y="202965"/>
                      <a:pt x="427873" y="208450"/>
                    </a:cubicBezTo>
                    <a:cubicBezTo>
                      <a:pt x="419643" y="211193"/>
                      <a:pt x="416901" y="222164"/>
                      <a:pt x="419643" y="230392"/>
                    </a:cubicBezTo>
                    <a:cubicBezTo>
                      <a:pt x="422387" y="238621"/>
                      <a:pt x="433357" y="241363"/>
                      <a:pt x="441587" y="238621"/>
                    </a:cubicBezTo>
                    <a:cubicBezTo>
                      <a:pt x="458042" y="230392"/>
                      <a:pt x="477242" y="224907"/>
                      <a:pt x="493698" y="224907"/>
                    </a:cubicBezTo>
                    <a:lnTo>
                      <a:pt x="581467" y="224907"/>
                    </a:lnTo>
                    <a:cubicBezTo>
                      <a:pt x="644550" y="224907"/>
                      <a:pt x="696664" y="277019"/>
                      <a:pt x="696664" y="340103"/>
                    </a:cubicBezTo>
                    <a:lnTo>
                      <a:pt x="696664" y="381244"/>
                    </a:lnTo>
                    <a:cubicBezTo>
                      <a:pt x="696664" y="392215"/>
                      <a:pt x="685692" y="403186"/>
                      <a:pt x="674722" y="403186"/>
                    </a:cubicBezTo>
                    <a:lnTo>
                      <a:pt x="650036" y="403186"/>
                    </a:lnTo>
                    <a:lnTo>
                      <a:pt x="650036" y="353817"/>
                    </a:lnTo>
                    <a:cubicBezTo>
                      <a:pt x="650036" y="345588"/>
                      <a:pt x="641808" y="337360"/>
                      <a:pt x="633580" y="337360"/>
                    </a:cubicBezTo>
                    <a:cubicBezTo>
                      <a:pt x="625351" y="337360"/>
                      <a:pt x="617123" y="345588"/>
                      <a:pt x="617123" y="353817"/>
                    </a:cubicBezTo>
                    <a:lnTo>
                      <a:pt x="617123" y="403186"/>
                    </a:lnTo>
                    <a:lnTo>
                      <a:pt x="455300" y="403186"/>
                    </a:lnTo>
                    <a:lnTo>
                      <a:pt x="455300" y="353817"/>
                    </a:lnTo>
                    <a:cubicBezTo>
                      <a:pt x="455300" y="345588"/>
                      <a:pt x="447071" y="337360"/>
                      <a:pt x="438843" y="337360"/>
                    </a:cubicBezTo>
                    <a:cubicBezTo>
                      <a:pt x="430615" y="337360"/>
                      <a:pt x="422387" y="345588"/>
                      <a:pt x="422387" y="353817"/>
                    </a:cubicBezTo>
                    <a:lnTo>
                      <a:pt x="422387" y="403186"/>
                    </a:lnTo>
                    <a:lnTo>
                      <a:pt x="403187" y="403186"/>
                    </a:lnTo>
                    <a:cubicBezTo>
                      <a:pt x="392215" y="403186"/>
                      <a:pt x="381245" y="392215"/>
                      <a:pt x="381245" y="381244"/>
                    </a:cubicBezTo>
                    <a:lnTo>
                      <a:pt x="381245" y="340103"/>
                    </a:lnTo>
                    <a:cubicBezTo>
                      <a:pt x="381245" y="320904"/>
                      <a:pt x="386731" y="298961"/>
                      <a:pt x="397701" y="282505"/>
                    </a:cubicBezTo>
                    <a:cubicBezTo>
                      <a:pt x="403187" y="274276"/>
                      <a:pt x="400445" y="266048"/>
                      <a:pt x="392215" y="260562"/>
                    </a:cubicBezTo>
                    <a:cubicBezTo>
                      <a:pt x="383987" y="255077"/>
                      <a:pt x="375759" y="257820"/>
                      <a:pt x="370274" y="266048"/>
                    </a:cubicBezTo>
                    <a:cubicBezTo>
                      <a:pt x="356560" y="287990"/>
                      <a:pt x="351074" y="312675"/>
                      <a:pt x="351074" y="340103"/>
                    </a:cubicBezTo>
                    <a:lnTo>
                      <a:pt x="351074" y="381244"/>
                    </a:lnTo>
                    <a:cubicBezTo>
                      <a:pt x="351074" y="411414"/>
                      <a:pt x="375759" y="436099"/>
                      <a:pt x="405929" y="436099"/>
                    </a:cubicBezTo>
                    <a:lnTo>
                      <a:pt x="529354" y="436099"/>
                    </a:lnTo>
                    <a:lnTo>
                      <a:pt x="529354" y="493697"/>
                    </a:lnTo>
                    <a:cubicBezTo>
                      <a:pt x="510156" y="496440"/>
                      <a:pt x="493698" y="512897"/>
                      <a:pt x="493698" y="532096"/>
                    </a:cubicBezTo>
                    <a:cubicBezTo>
                      <a:pt x="485470" y="534839"/>
                      <a:pt x="479984" y="537582"/>
                      <a:pt x="474498" y="540325"/>
                    </a:cubicBezTo>
                    <a:cubicBezTo>
                      <a:pt x="458042" y="526611"/>
                      <a:pt x="433357" y="526611"/>
                      <a:pt x="416901" y="543067"/>
                    </a:cubicBezTo>
                    <a:lnTo>
                      <a:pt x="403187" y="556781"/>
                    </a:lnTo>
                    <a:cubicBezTo>
                      <a:pt x="386731" y="573238"/>
                      <a:pt x="386731" y="597922"/>
                      <a:pt x="400445" y="614379"/>
                    </a:cubicBezTo>
                    <a:cubicBezTo>
                      <a:pt x="397701" y="619864"/>
                      <a:pt x="394959" y="628093"/>
                      <a:pt x="392215" y="633578"/>
                    </a:cubicBezTo>
                    <a:cubicBezTo>
                      <a:pt x="370274" y="636321"/>
                      <a:pt x="353818" y="652778"/>
                      <a:pt x="353818" y="674720"/>
                    </a:cubicBezTo>
                    <a:lnTo>
                      <a:pt x="353818" y="696662"/>
                    </a:lnTo>
                    <a:cubicBezTo>
                      <a:pt x="353818" y="718604"/>
                      <a:pt x="370274" y="737803"/>
                      <a:pt x="392215" y="737803"/>
                    </a:cubicBezTo>
                    <a:cubicBezTo>
                      <a:pt x="394959" y="743289"/>
                      <a:pt x="394959" y="748774"/>
                      <a:pt x="397701" y="754260"/>
                    </a:cubicBezTo>
                    <a:lnTo>
                      <a:pt x="285248" y="820086"/>
                    </a:lnTo>
                    <a:cubicBezTo>
                      <a:pt x="279763" y="817343"/>
                      <a:pt x="274277" y="817343"/>
                      <a:pt x="268791" y="814601"/>
                    </a:cubicBezTo>
                    <a:cubicBezTo>
                      <a:pt x="290734" y="795401"/>
                      <a:pt x="304448" y="765231"/>
                      <a:pt x="304448" y="732318"/>
                    </a:cubicBezTo>
                    <a:cubicBezTo>
                      <a:pt x="304448" y="671977"/>
                      <a:pt x="255077" y="619864"/>
                      <a:pt x="191994" y="619864"/>
                    </a:cubicBezTo>
                    <a:cubicBezTo>
                      <a:pt x="131653" y="619864"/>
                      <a:pt x="79541" y="669234"/>
                      <a:pt x="79541" y="732318"/>
                    </a:cubicBezTo>
                    <a:cubicBezTo>
                      <a:pt x="79541" y="765231"/>
                      <a:pt x="93255" y="792659"/>
                      <a:pt x="115197" y="814601"/>
                    </a:cubicBezTo>
                    <a:cubicBezTo>
                      <a:pt x="49369" y="828315"/>
                      <a:pt x="0" y="888655"/>
                      <a:pt x="0" y="959967"/>
                    </a:cubicBezTo>
                    <a:lnTo>
                      <a:pt x="0" y="1001108"/>
                    </a:lnTo>
                    <a:cubicBezTo>
                      <a:pt x="0" y="1031279"/>
                      <a:pt x="24686" y="1055964"/>
                      <a:pt x="54855" y="1055964"/>
                    </a:cubicBezTo>
                    <a:lnTo>
                      <a:pt x="331876" y="1055964"/>
                    </a:lnTo>
                    <a:cubicBezTo>
                      <a:pt x="362046" y="1055964"/>
                      <a:pt x="386731" y="1031279"/>
                      <a:pt x="386731" y="1001108"/>
                    </a:cubicBezTo>
                    <a:lnTo>
                      <a:pt x="386731" y="959967"/>
                    </a:lnTo>
                    <a:cubicBezTo>
                      <a:pt x="386731" y="910597"/>
                      <a:pt x="362046" y="863970"/>
                      <a:pt x="320904" y="836542"/>
                    </a:cubicBezTo>
                    <a:lnTo>
                      <a:pt x="392215" y="795401"/>
                    </a:lnTo>
                    <a:cubicBezTo>
                      <a:pt x="394959" y="803629"/>
                      <a:pt x="397701" y="811858"/>
                      <a:pt x="403187" y="817343"/>
                    </a:cubicBezTo>
                    <a:lnTo>
                      <a:pt x="416901" y="831057"/>
                    </a:lnTo>
                    <a:cubicBezTo>
                      <a:pt x="433357" y="847514"/>
                      <a:pt x="458042" y="847514"/>
                      <a:pt x="474498" y="833800"/>
                    </a:cubicBezTo>
                    <a:cubicBezTo>
                      <a:pt x="479984" y="836542"/>
                      <a:pt x="488212" y="839285"/>
                      <a:pt x="493698" y="842028"/>
                    </a:cubicBezTo>
                    <a:cubicBezTo>
                      <a:pt x="496442" y="863970"/>
                      <a:pt x="512898" y="880427"/>
                      <a:pt x="534840" y="880427"/>
                    </a:cubicBezTo>
                    <a:lnTo>
                      <a:pt x="554039" y="880427"/>
                    </a:lnTo>
                    <a:cubicBezTo>
                      <a:pt x="575981" y="880427"/>
                      <a:pt x="595181" y="863970"/>
                      <a:pt x="595181" y="842028"/>
                    </a:cubicBezTo>
                    <a:cubicBezTo>
                      <a:pt x="603409" y="839285"/>
                      <a:pt x="608895" y="836542"/>
                      <a:pt x="614381" y="833800"/>
                    </a:cubicBezTo>
                    <a:cubicBezTo>
                      <a:pt x="630837" y="847514"/>
                      <a:pt x="655522" y="847514"/>
                      <a:pt x="671978" y="831057"/>
                    </a:cubicBezTo>
                    <a:lnTo>
                      <a:pt x="685692" y="817343"/>
                    </a:lnTo>
                    <a:cubicBezTo>
                      <a:pt x="691178" y="811858"/>
                      <a:pt x="696664" y="803629"/>
                      <a:pt x="696664" y="795401"/>
                    </a:cubicBezTo>
                    <a:lnTo>
                      <a:pt x="767975" y="836542"/>
                    </a:lnTo>
                    <a:cubicBezTo>
                      <a:pt x="729577" y="863970"/>
                      <a:pt x="702149" y="907854"/>
                      <a:pt x="702149" y="959967"/>
                    </a:cubicBezTo>
                    <a:lnTo>
                      <a:pt x="702149" y="1001108"/>
                    </a:lnTo>
                    <a:cubicBezTo>
                      <a:pt x="702149" y="1031279"/>
                      <a:pt x="726833" y="1055964"/>
                      <a:pt x="757005" y="1055964"/>
                    </a:cubicBezTo>
                    <a:lnTo>
                      <a:pt x="1034024" y="1055964"/>
                    </a:lnTo>
                    <a:cubicBezTo>
                      <a:pt x="1064193" y="1055964"/>
                      <a:pt x="1088879" y="1031279"/>
                      <a:pt x="1088879" y="1001108"/>
                    </a:cubicBezTo>
                    <a:lnTo>
                      <a:pt x="1088879" y="959967"/>
                    </a:lnTo>
                    <a:cubicBezTo>
                      <a:pt x="1088879" y="929797"/>
                      <a:pt x="1080651" y="905112"/>
                      <a:pt x="1066937" y="880427"/>
                    </a:cubicBezTo>
                    <a:lnTo>
                      <a:pt x="1066937" y="880427"/>
                    </a:lnTo>
                    <a:close/>
                    <a:moveTo>
                      <a:pt x="463528" y="112453"/>
                    </a:moveTo>
                    <a:cubicBezTo>
                      <a:pt x="463528" y="68569"/>
                      <a:pt x="499184" y="32913"/>
                      <a:pt x="543068" y="32913"/>
                    </a:cubicBezTo>
                    <a:cubicBezTo>
                      <a:pt x="586953" y="32913"/>
                      <a:pt x="622609" y="68569"/>
                      <a:pt x="622609" y="112453"/>
                    </a:cubicBezTo>
                    <a:cubicBezTo>
                      <a:pt x="622609" y="150852"/>
                      <a:pt x="595181" y="183765"/>
                      <a:pt x="559525" y="189251"/>
                    </a:cubicBezTo>
                    <a:lnTo>
                      <a:pt x="529354" y="189251"/>
                    </a:lnTo>
                    <a:cubicBezTo>
                      <a:pt x="488212" y="183765"/>
                      <a:pt x="463528" y="150852"/>
                      <a:pt x="463528" y="112453"/>
                    </a:cubicBezTo>
                    <a:lnTo>
                      <a:pt x="463528" y="112453"/>
                    </a:lnTo>
                    <a:close/>
                    <a:moveTo>
                      <a:pt x="106969" y="732318"/>
                    </a:moveTo>
                    <a:cubicBezTo>
                      <a:pt x="106969" y="688434"/>
                      <a:pt x="142624" y="652778"/>
                      <a:pt x="186508" y="652778"/>
                    </a:cubicBezTo>
                    <a:cubicBezTo>
                      <a:pt x="230393" y="652778"/>
                      <a:pt x="266049" y="688434"/>
                      <a:pt x="266049" y="732318"/>
                    </a:cubicBezTo>
                    <a:cubicBezTo>
                      <a:pt x="266049" y="770716"/>
                      <a:pt x="238621" y="803629"/>
                      <a:pt x="202965" y="809115"/>
                    </a:cubicBezTo>
                    <a:lnTo>
                      <a:pt x="172794" y="809115"/>
                    </a:lnTo>
                    <a:cubicBezTo>
                      <a:pt x="134396" y="803629"/>
                      <a:pt x="106969" y="770716"/>
                      <a:pt x="106969" y="732318"/>
                    </a:cubicBezTo>
                    <a:lnTo>
                      <a:pt x="106969" y="732318"/>
                    </a:lnTo>
                    <a:close/>
                    <a:moveTo>
                      <a:pt x="345590" y="957224"/>
                    </a:moveTo>
                    <a:lnTo>
                      <a:pt x="345590" y="998366"/>
                    </a:lnTo>
                    <a:cubicBezTo>
                      <a:pt x="345590" y="1009337"/>
                      <a:pt x="334618" y="1020308"/>
                      <a:pt x="323646" y="1020308"/>
                    </a:cubicBezTo>
                    <a:lnTo>
                      <a:pt x="298962" y="1020308"/>
                    </a:lnTo>
                    <a:lnTo>
                      <a:pt x="298962" y="970938"/>
                    </a:lnTo>
                    <a:cubicBezTo>
                      <a:pt x="298962" y="962710"/>
                      <a:pt x="290734" y="954481"/>
                      <a:pt x="282505" y="954481"/>
                    </a:cubicBezTo>
                    <a:cubicBezTo>
                      <a:pt x="274277" y="954481"/>
                      <a:pt x="266049" y="962710"/>
                      <a:pt x="266049" y="970938"/>
                    </a:cubicBezTo>
                    <a:lnTo>
                      <a:pt x="266049" y="1020308"/>
                    </a:lnTo>
                    <a:lnTo>
                      <a:pt x="104225" y="1020308"/>
                    </a:lnTo>
                    <a:lnTo>
                      <a:pt x="104225" y="970938"/>
                    </a:lnTo>
                    <a:cubicBezTo>
                      <a:pt x="104225" y="962710"/>
                      <a:pt x="95997" y="954481"/>
                      <a:pt x="87769" y="954481"/>
                    </a:cubicBezTo>
                    <a:cubicBezTo>
                      <a:pt x="79541" y="954481"/>
                      <a:pt x="71313" y="962710"/>
                      <a:pt x="71313" y="970938"/>
                    </a:cubicBezTo>
                    <a:lnTo>
                      <a:pt x="71313" y="1020308"/>
                    </a:lnTo>
                    <a:lnTo>
                      <a:pt x="46627" y="1020308"/>
                    </a:lnTo>
                    <a:cubicBezTo>
                      <a:pt x="35656" y="1020308"/>
                      <a:pt x="24686" y="1009337"/>
                      <a:pt x="24686" y="998366"/>
                    </a:cubicBezTo>
                    <a:lnTo>
                      <a:pt x="24686" y="957224"/>
                    </a:lnTo>
                    <a:cubicBezTo>
                      <a:pt x="24686" y="894141"/>
                      <a:pt x="76797" y="842028"/>
                      <a:pt x="139882" y="842028"/>
                    </a:cubicBezTo>
                    <a:lnTo>
                      <a:pt x="227649" y="842028"/>
                    </a:lnTo>
                    <a:cubicBezTo>
                      <a:pt x="293476" y="842028"/>
                      <a:pt x="345590" y="894141"/>
                      <a:pt x="345590" y="957224"/>
                    </a:cubicBezTo>
                    <a:lnTo>
                      <a:pt x="345590" y="957224"/>
                    </a:lnTo>
                    <a:close/>
                    <a:moveTo>
                      <a:pt x="663750" y="792659"/>
                    </a:moveTo>
                    <a:lnTo>
                      <a:pt x="650036" y="806372"/>
                    </a:lnTo>
                    <a:cubicBezTo>
                      <a:pt x="647294" y="809115"/>
                      <a:pt x="639064" y="809115"/>
                      <a:pt x="636322" y="806372"/>
                    </a:cubicBezTo>
                    <a:lnTo>
                      <a:pt x="636322" y="806372"/>
                    </a:lnTo>
                    <a:cubicBezTo>
                      <a:pt x="628094" y="798144"/>
                      <a:pt x="614381" y="795401"/>
                      <a:pt x="603409" y="800887"/>
                    </a:cubicBezTo>
                    <a:cubicBezTo>
                      <a:pt x="597923" y="803629"/>
                      <a:pt x="589695" y="806372"/>
                      <a:pt x="581467" y="809115"/>
                    </a:cubicBezTo>
                    <a:cubicBezTo>
                      <a:pt x="570495" y="811858"/>
                      <a:pt x="562267" y="822829"/>
                      <a:pt x="562267" y="833800"/>
                    </a:cubicBezTo>
                    <a:cubicBezTo>
                      <a:pt x="562267" y="833800"/>
                      <a:pt x="562267" y="833800"/>
                      <a:pt x="562267" y="833800"/>
                    </a:cubicBezTo>
                    <a:cubicBezTo>
                      <a:pt x="562267" y="839285"/>
                      <a:pt x="556781" y="844771"/>
                      <a:pt x="551297" y="844771"/>
                    </a:cubicBezTo>
                    <a:lnTo>
                      <a:pt x="532098" y="844771"/>
                    </a:lnTo>
                    <a:cubicBezTo>
                      <a:pt x="521126" y="844771"/>
                      <a:pt x="521126" y="833800"/>
                      <a:pt x="521126" y="833800"/>
                    </a:cubicBezTo>
                    <a:cubicBezTo>
                      <a:pt x="521126" y="822829"/>
                      <a:pt x="512898" y="811858"/>
                      <a:pt x="501926" y="809115"/>
                    </a:cubicBezTo>
                    <a:cubicBezTo>
                      <a:pt x="493698" y="806372"/>
                      <a:pt x="488212" y="803629"/>
                      <a:pt x="479984" y="800887"/>
                    </a:cubicBezTo>
                    <a:cubicBezTo>
                      <a:pt x="474498" y="798144"/>
                      <a:pt x="471756" y="798144"/>
                      <a:pt x="466270" y="798144"/>
                    </a:cubicBezTo>
                    <a:cubicBezTo>
                      <a:pt x="458042" y="798144"/>
                      <a:pt x="452557" y="800887"/>
                      <a:pt x="447071" y="806372"/>
                    </a:cubicBezTo>
                    <a:lnTo>
                      <a:pt x="447071" y="806372"/>
                    </a:lnTo>
                    <a:cubicBezTo>
                      <a:pt x="444329" y="809115"/>
                      <a:pt x="436101" y="809115"/>
                      <a:pt x="433357" y="806372"/>
                    </a:cubicBezTo>
                    <a:lnTo>
                      <a:pt x="419643" y="792659"/>
                    </a:lnTo>
                    <a:cubicBezTo>
                      <a:pt x="416901" y="789916"/>
                      <a:pt x="416901" y="781687"/>
                      <a:pt x="419643" y="778945"/>
                    </a:cubicBezTo>
                    <a:cubicBezTo>
                      <a:pt x="419643" y="778945"/>
                      <a:pt x="419643" y="778945"/>
                      <a:pt x="419643" y="778945"/>
                    </a:cubicBezTo>
                    <a:cubicBezTo>
                      <a:pt x="419643" y="778945"/>
                      <a:pt x="419643" y="778945"/>
                      <a:pt x="419643" y="778945"/>
                    </a:cubicBezTo>
                    <a:cubicBezTo>
                      <a:pt x="427873" y="770716"/>
                      <a:pt x="430615" y="757003"/>
                      <a:pt x="425129" y="746032"/>
                    </a:cubicBezTo>
                    <a:cubicBezTo>
                      <a:pt x="422387" y="740546"/>
                      <a:pt x="419643" y="732318"/>
                      <a:pt x="416901" y="724089"/>
                    </a:cubicBezTo>
                    <a:cubicBezTo>
                      <a:pt x="414159" y="713118"/>
                      <a:pt x="403187" y="704890"/>
                      <a:pt x="392215" y="704890"/>
                    </a:cubicBezTo>
                    <a:cubicBezTo>
                      <a:pt x="392215" y="704890"/>
                      <a:pt x="392215" y="704890"/>
                      <a:pt x="392215" y="704890"/>
                    </a:cubicBezTo>
                    <a:cubicBezTo>
                      <a:pt x="386731" y="704890"/>
                      <a:pt x="381245" y="699404"/>
                      <a:pt x="381245" y="693919"/>
                    </a:cubicBezTo>
                    <a:lnTo>
                      <a:pt x="381245" y="671977"/>
                    </a:lnTo>
                    <a:cubicBezTo>
                      <a:pt x="381245" y="666491"/>
                      <a:pt x="386731" y="661006"/>
                      <a:pt x="392215" y="661006"/>
                    </a:cubicBezTo>
                    <a:lnTo>
                      <a:pt x="392215" y="661006"/>
                    </a:lnTo>
                    <a:cubicBezTo>
                      <a:pt x="403187" y="661006"/>
                      <a:pt x="414159" y="652778"/>
                      <a:pt x="416901" y="641807"/>
                    </a:cubicBezTo>
                    <a:cubicBezTo>
                      <a:pt x="419643" y="633578"/>
                      <a:pt x="422387" y="628093"/>
                      <a:pt x="425129" y="619864"/>
                    </a:cubicBezTo>
                    <a:cubicBezTo>
                      <a:pt x="430615" y="608894"/>
                      <a:pt x="427873" y="595180"/>
                      <a:pt x="419643" y="586951"/>
                    </a:cubicBezTo>
                    <a:lnTo>
                      <a:pt x="419643" y="586951"/>
                    </a:lnTo>
                    <a:cubicBezTo>
                      <a:pt x="419643" y="586951"/>
                      <a:pt x="419643" y="586951"/>
                      <a:pt x="419643" y="586951"/>
                    </a:cubicBezTo>
                    <a:cubicBezTo>
                      <a:pt x="416901" y="584208"/>
                      <a:pt x="416901" y="575980"/>
                      <a:pt x="419643" y="573238"/>
                    </a:cubicBezTo>
                    <a:lnTo>
                      <a:pt x="433357" y="559524"/>
                    </a:lnTo>
                    <a:cubicBezTo>
                      <a:pt x="436101" y="556781"/>
                      <a:pt x="444329" y="556781"/>
                      <a:pt x="447071" y="559524"/>
                    </a:cubicBezTo>
                    <a:lnTo>
                      <a:pt x="447071" y="559524"/>
                    </a:lnTo>
                    <a:cubicBezTo>
                      <a:pt x="455300" y="567752"/>
                      <a:pt x="469014" y="570495"/>
                      <a:pt x="479984" y="565009"/>
                    </a:cubicBezTo>
                    <a:cubicBezTo>
                      <a:pt x="485470" y="562266"/>
                      <a:pt x="493698" y="559524"/>
                      <a:pt x="501926" y="556781"/>
                    </a:cubicBezTo>
                    <a:cubicBezTo>
                      <a:pt x="512898" y="554038"/>
                      <a:pt x="521126" y="543067"/>
                      <a:pt x="521126" y="532096"/>
                    </a:cubicBezTo>
                    <a:lnTo>
                      <a:pt x="521126" y="532096"/>
                    </a:lnTo>
                    <a:cubicBezTo>
                      <a:pt x="521126" y="526611"/>
                      <a:pt x="526612" y="521125"/>
                      <a:pt x="532098" y="521125"/>
                    </a:cubicBezTo>
                    <a:lnTo>
                      <a:pt x="551297" y="521125"/>
                    </a:lnTo>
                    <a:cubicBezTo>
                      <a:pt x="556781" y="521125"/>
                      <a:pt x="562267" y="526611"/>
                      <a:pt x="562267" y="532096"/>
                    </a:cubicBezTo>
                    <a:lnTo>
                      <a:pt x="562267" y="532096"/>
                    </a:lnTo>
                    <a:cubicBezTo>
                      <a:pt x="562267" y="543067"/>
                      <a:pt x="570495" y="554038"/>
                      <a:pt x="581467" y="556781"/>
                    </a:cubicBezTo>
                    <a:cubicBezTo>
                      <a:pt x="589695" y="559524"/>
                      <a:pt x="595181" y="562266"/>
                      <a:pt x="603409" y="565009"/>
                    </a:cubicBezTo>
                    <a:cubicBezTo>
                      <a:pt x="614381" y="570495"/>
                      <a:pt x="628094" y="567752"/>
                      <a:pt x="636322" y="559524"/>
                    </a:cubicBezTo>
                    <a:lnTo>
                      <a:pt x="636322" y="559524"/>
                    </a:lnTo>
                    <a:cubicBezTo>
                      <a:pt x="639064" y="556781"/>
                      <a:pt x="647294" y="556781"/>
                      <a:pt x="650036" y="559524"/>
                    </a:cubicBezTo>
                    <a:lnTo>
                      <a:pt x="663750" y="573238"/>
                    </a:lnTo>
                    <a:cubicBezTo>
                      <a:pt x="666492" y="575980"/>
                      <a:pt x="666492" y="584208"/>
                      <a:pt x="663750" y="586951"/>
                    </a:cubicBezTo>
                    <a:lnTo>
                      <a:pt x="663750" y="586951"/>
                    </a:lnTo>
                    <a:cubicBezTo>
                      <a:pt x="655522" y="595180"/>
                      <a:pt x="652778" y="608894"/>
                      <a:pt x="658264" y="619864"/>
                    </a:cubicBezTo>
                    <a:cubicBezTo>
                      <a:pt x="661008" y="625350"/>
                      <a:pt x="663750" y="633578"/>
                      <a:pt x="666492" y="641807"/>
                    </a:cubicBezTo>
                    <a:cubicBezTo>
                      <a:pt x="669236" y="652778"/>
                      <a:pt x="680206" y="661006"/>
                      <a:pt x="691178" y="661006"/>
                    </a:cubicBezTo>
                    <a:lnTo>
                      <a:pt x="691178" y="661006"/>
                    </a:lnTo>
                    <a:cubicBezTo>
                      <a:pt x="696664" y="661006"/>
                      <a:pt x="702149" y="666491"/>
                      <a:pt x="702149" y="671977"/>
                    </a:cubicBezTo>
                    <a:lnTo>
                      <a:pt x="702149" y="691176"/>
                    </a:lnTo>
                    <a:cubicBezTo>
                      <a:pt x="702149" y="696662"/>
                      <a:pt x="696664" y="702147"/>
                      <a:pt x="691178" y="702147"/>
                    </a:cubicBezTo>
                    <a:lnTo>
                      <a:pt x="691178" y="702147"/>
                    </a:lnTo>
                    <a:cubicBezTo>
                      <a:pt x="680206" y="702147"/>
                      <a:pt x="669236" y="710376"/>
                      <a:pt x="666492" y="721347"/>
                    </a:cubicBezTo>
                    <a:cubicBezTo>
                      <a:pt x="663750" y="729575"/>
                      <a:pt x="661008" y="735060"/>
                      <a:pt x="658264" y="743289"/>
                    </a:cubicBezTo>
                    <a:cubicBezTo>
                      <a:pt x="652778" y="754260"/>
                      <a:pt x="652778" y="765231"/>
                      <a:pt x="663750" y="776202"/>
                    </a:cubicBezTo>
                    <a:cubicBezTo>
                      <a:pt x="663750" y="776202"/>
                      <a:pt x="663750" y="776202"/>
                      <a:pt x="663750" y="776202"/>
                    </a:cubicBezTo>
                    <a:cubicBezTo>
                      <a:pt x="666492" y="781687"/>
                      <a:pt x="666492" y="789916"/>
                      <a:pt x="663750" y="792659"/>
                    </a:cubicBezTo>
                    <a:lnTo>
                      <a:pt x="663750" y="792659"/>
                    </a:lnTo>
                    <a:close/>
                    <a:moveTo>
                      <a:pt x="817344" y="732318"/>
                    </a:moveTo>
                    <a:cubicBezTo>
                      <a:pt x="817344" y="688434"/>
                      <a:pt x="853002" y="652778"/>
                      <a:pt x="896885" y="652778"/>
                    </a:cubicBezTo>
                    <a:cubicBezTo>
                      <a:pt x="940769" y="652778"/>
                      <a:pt x="976426" y="688434"/>
                      <a:pt x="976426" y="732318"/>
                    </a:cubicBezTo>
                    <a:cubicBezTo>
                      <a:pt x="976426" y="770716"/>
                      <a:pt x="948999" y="803629"/>
                      <a:pt x="913341" y="809115"/>
                    </a:cubicBezTo>
                    <a:lnTo>
                      <a:pt x="883171" y="809115"/>
                    </a:lnTo>
                    <a:cubicBezTo>
                      <a:pt x="842030" y="803629"/>
                      <a:pt x="817344" y="770716"/>
                      <a:pt x="817344" y="732318"/>
                    </a:cubicBezTo>
                    <a:lnTo>
                      <a:pt x="817344" y="732318"/>
                    </a:lnTo>
                    <a:close/>
                  </a:path>
                </a:pathLst>
              </a:custGeom>
              <a:grpFill/>
              <a:ln w="27426" cap="flat">
                <a:noFill/>
                <a:prstDash val="solid"/>
                <a:miter/>
              </a:ln>
            </p:spPr>
            <p:txBody>
              <a:bodyPr rtlCol="0" anchor="ctr"/>
              <a:lstStyle/>
              <a:p>
                <a:endParaRPr lang="en-US"/>
              </a:p>
            </p:txBody>
          </p:sp>
          <p:sp>
            <p:nvSpPr>
              <p:cNvPr id="11" name="Freeform 1051">
                <a:extLst>
                  <a:ext uri="{FF2B5EF4-FFF2-40B4-BE49-F238E27FC236}">
                    <a16:creationId xmlns:a16="http://schemas.microsoft.com/office/drawing/2014/main" id="{1A62F774-6837-2BC2-1311-6ED381D32864}"/>
                  </a:ext>
                </a:extLst>
              </p:cNvPr>
              <p:cNvSpPr/>
              <p:nvPr/>
            </p:nvSpPr>
            <p:spPr>
              <a:xfrm>
                <a:off x="5079678" y="2616076"/>
                <a:ext cx="148108" cy="148109"/>
              </a:xfrm>
              <a:custGeom>
                <a:avLst/>
                <a:gdLst>
                  <a:gd name="connsiteX0" fmla="*/ 74055 w 148108"/>
                  <a:gd name="connsiteY0" fmla="*/ 148109 h 148109"/>
                  <a:gd name="connsiteX1" fmla="*/ 0 w 148108"/>
                  <a:gd name="connsiteY1" fmla="*/ 74054 h 148109"/>
                  <a:gd name="connsiteX2" fmla="*/ 74055 w 148108"/>
                  <a:gd name="connsiteY2" fmla="*/ 0 h 148109"/>
                  <a:gd name="connsiteX3" fmla="*/ 148108 w 148108"/>
                  <a:gd name="connsiteY3" fmla="*/ 74054 h 148109"/>
                  <a:gd name="connsiteX4" fmla="*/ 74055 w 148108"/>
                  <a:gd name="connsiteY4" fmla="*/ 148109 h 148109"/>
                  <a:gd name="connsiteX5" fmla="*/ 74055 w 148108"/>
                  <a:gd name="connsiteY5" fmla="*/ 21942 h 148109"/>
                  <a:gd name="connsiteX6" fmla="*/ 24684 w 148108"/>
                  <a:gd name="connsiteY6" fmla="*/ 71312 h 148109"/>
                  <a:gd name="connsiteX7" fmla="*/ 74055 w 148108"/>
                  <a:gd name="connsiteY7" fmla="*/ 120682 h 148109"/>
                  <a:gd name="connsiteX8" fmla="*/ 123425 w 148108"/>
                  <a:gd name="connsiteY8" fmla="*/ 71312 h 148109"/>
                  <a:gd name="connsiteX9" fmla="*/ 74055 w 148108"/>
                  <a:gd name="connsiteY9" fmla="*/ 21942 h 14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108" h="148109">
                    <a:moveTo>
                      <a:pt x="74055" y="148109"/>
                    </a:moveTo>
                    <a:cubicBezTo>
                      <a:pt x="32914" y="148109"/>
                      <a:pt x="0" y="115196"/>
                      <a:pt x="0" y="74054"/>
                    </a:cubicBezTo>
                    <a:cubicBezTo>
                      <a:pt x="0" y="32913"/>
                      <a:pt x="32914" y="0"/>
                      <a:pt x="74055" y="0"/>
                    </a:cubicBezTo>
                    <a:cubicBezTo>
                      <a:pt x="115197" y="0"/>
                      <a:pt x="148108" y="32913"/>
                      <a:pt x="148108" y="74054"/>
                    </a:cubicBezTo>
                    <a:cubicBezTo>
                      <a:pt x="148108" y="115196"/>
                      <a:pt x="115197" y="148109"/>
                      <a:pt x="74055" y="148109"/>
                    </a:cubicBezTo>
                    <a:close/>
                    <a:moveTo>
                      <a:pt x="74055" y="21942"/>
                    </a:moveTo>
                    <a:cubicBezTo>
                      <a:pt x="46627" y="21942"/>
                      <a:pt x="24684" y="43884"/>
                      <a:pt x="24684" y="71312"/>
                    </a:cubicBezTo>
                    <a:cubicBezTo>
                      <a:pt x="24684" y="98740"/>
                      <a:pt x="46627" y="120682"/>
                      <a:pt x="74055" y="120682"/>
                    </a:cubicBezTo>
                    <a:cubicBezTo>
                      <a:pt x="101483" y="120682"/>
                      <a:pt x="123425" y="98740"/>
                      <a:pt x="123425" y="71312"/>
                    </a:cubicBezTo>
                    <a:cubicBezTo>
                      <a:pt x="123425" y="43884"/>
                      <a:pt x="101483" y="21942"/>
                      <a:pt x="74055" y="21942"/>
                    </a:cubicBezTo>
                    <a:close/>
                  </a:path>
                </a:pathLst>
              </a:custGeom>
              <a:grpFill/>
              <a:ln w="27426" cap="flat">
                <a:noFill/>
                <a:prstDash val="solid"/>
                <a:miter/>
              </a:ln>
            </p:spPr>
            <p:txBody>
              <a:bodyPr rtlCol="0" anchor="ctr"/>
              <a:lstStyle/>
              <a:p>
                <a:endParaRPr lang="en-US"/>
              </a:p>
            </p:txBody>
          </p:sp>
        </p:grpSp>
      </p:grpSp>
      <p:sp>
        <p:nvSpPr>
          <p:cNvPr id="12" name="TextBox 11">
            <a:extLst>
              <a:ext uri="{FF2B5EF4-FFF2-40B4-BE49-F238E27FC236}">
                <a16:creationId xmlns:a16="http://schemas.microsoft.com/office/drawing/2014/main" id="{5EFC0D01-883F-5000-2177-7F40C79DF153}"/>
              </a:ext>
            </a:extLst>
          </p:cNvPr>
          <p:cNvSpPr txBox="1"/>
          <p:nvPr/>
        </p:nvSpPr>
        <p:spPr>
          <a:xfrm>
            <a:off x="7328599" y="3896079"/>
            <a:ext cx="4034166" cy="1077218"/>
          </a:xfrm>
          <a:prstGeom prst="rect">
            <a:avLst/>
          </a:prstGeom>
          <a:noFill/>
        </p:spPr>
        <p:txBody>
          <a:bodyPr wrap="square" rtlCol="0">
            <a:spAutoFit/>
          </a:bodyPr>
          <a:lstStyle/>
          <a:p>
            <a:pPr algn="ctr"/>
            <a:r>
              <a:rPr lang="en-IE" sz="3200" b="1" dirty="0">
                <a:solidFill>
                  <a:schemeClr val="bg1"/>
                </a:solidFill>
              </a:rPr>
              <a:t>CSR + HR + BS = Human Potential</a:t>
            </a:r>
          </a:p>
        </p:txBody>
      </p:sp>
    </p:spTree>
    <p:extLst>
      <p:ext uri="{BB962C8B-B14F-4D97-AF65-F5344CB8AC3E}">
        <p14:creationId xmlns:p14="http://schemas.microsoft.com/office/powerpoint/2010/main" val="391505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5578</Words>
  <Application>Microsoft Office PowerPoint</Application>
  <PresentationFormat>Breitbild</PresentationFormat>
  <Paragraphs>252</Paragraphs>
  <Slides>44</Slides>
  <Notes>0</Notes>
  <HiddenSlides>0</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44</vt:i4>
      </vt:variant>
    </vt:vector>
  </HeadingPairs>
  <TitlesOfParts>
    <vt:vector size="55" baseType="lpstr">
      <vt:lpstr>Arial</vt:lpstr>
      <vt:lpstr>Arial</vt:lpstr>
      <vt:lpstr>Calibri</vt:lpstr>
      <vt:lpstr>Calibri Light</vt:lpstr>
      <vt:lpstr>Lato</vt:lpstr>
      <vt:lpstr>Montserrat Light</vt:lpstr>
      <vt:lpstr>Quattrocento Sans</vt:lpstr>
      <vt:lpstr>Times New Roman</vt:lpstr>
      <vt:lpstr>Wingdings</vt:lpstr>
      <vt:lpstr>Office Theme</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Julia Grey</cp:lastModifiedBy>
  <cp:revision>238</cp:revision>
  <dcterms:created xsi:type="dcterms:W3CDTF">2019-11-20T14:08:21Z</dcterms:created>
  <dcterms:modified xsi:type="dcterms:W3CDTF">2023-07-07T07:43:10Z</dcterms:modified>
</cp:coreProperties>
</file>